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C4C84D-DF02-4768-8FAE-679C79AF7887}">
  <a:tblStyle styleId="{1CC4C84D-DF02-4768-8FAE-679C79AF78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64"/>
  </p:normalViewPr>
  <p:slideViewPr>
    <p:cSldViewPr snapToGrid="0">
      <p:cViewPr varScale="1">
        <p:scale>
          <a:sx n="126" d="100"/>
          <a:sy n="126" d="100"/>
        </p:scale>
        <p:origin x="208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81630f371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81630f371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81630f37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81630f37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81630f37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81630f37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84fd571a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84fd571a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81630f37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81630f37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1630f371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1630f371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81630f37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81630f37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4fd571a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4fd571a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4fd571a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4fd571a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84fd571a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84fd571a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4fd571a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4fd571a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1630f37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1630f37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81630f37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81630f37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0" y="4759450"/>
            <a:ext cx="657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AG</a:t>
            </a:r>
            <a:endParaRPr sz="11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548650" y="4691274"/>
            <a:ext cx="548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48650" y="4717600"/>
            <a:ext cx="548700" cy="2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CL Simpl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58700" y="109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825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35000" y="47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80790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788225" y="8635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548650" y="4691274"/>
            <a:ext cx="548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118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548650" y="4691274"/>
            <a:ext cx="548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548650" y="4691274"/>
            <a:ext cx="548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548650" y="4691274"/>
            <a:ext cx="548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 Template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0" y="4744275"/>
            <a:ext cx="548700" cy="3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375" y="4829130"/>
            <a:ext cx="1200150" cy="2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4591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548650" y="4691274"/>
            <a:ext cx="548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1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799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0" y="4691274"/>
            <a:ext cx="548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4759450"/>
            <a:ext cx="657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AG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iffsnotes.com/study-guides/statistics/univariate-inferential-tests/two-sample-t-test-for-comparing-two-means" TargetMode="External"/><Relationship Id="rId3" Type="http://schemas.openxmlformats.org/officeDocument/2006/relationships/hyperlink" Target="https://www.cliffsnotes.com/study-guides/statistics/univariate-inferential-tests/one-sample-z-test" TargetMode="External"/><Relationship Id="rId7" Type="http://schemas.openxmlformats.org/officeDocument/2006/relationships/hyperlink" Target="https://www.cliffsnotes.com/study-guides/statistics/univariate-inferential-tests/one-sample-t-tes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liffsnotes.com/study-guides/statistics/univariate-inferential-tests/test-for-comparing-two-proportions" TargetMode="External"/><Relationship Id="rId5" Type="http://schemas.openxmlformats.org/officeDocument/2006/relationships/hyperlink" Target="https://www.cliffsnotes.com/study-guides/statistics/univariate-inferential-tests/two-sample-z-test-for-comparing-two-means" TargetMode="External"/><Relationship Id="rId4" Type="http://schemas.openxmlformats.org/officeDocument/2006/relationships/hyperlink" Target="https://www.cliffsnotes.com/study-guides/statistics/univariate-inferential-tests/test-for-a-single-population-proport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smosweb.champlain.edu/people/stevens/webtech/excelfiles/chap8-excel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://sphweb.bumc.bu.edu/otlt/MPH-Modules/BS/BS704_Probability/BS704_Probability12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gapeio.es/INFORMEST/VICongreso/taller/applets/Sisa/fishrhlp.htm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hyperlink" Target="https://www.sgapeio.es/INFORMEST/VICongreso/taller/applets/Sisa/t-thlp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phia.org/tutorials/z-test-for-population-means-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www.sophia.org/tutorials/t-tests-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Statistics Slides</a:t>
            </a:r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11, 2020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1"/>
          </p:nvPr>
        </p:nvSpPr>
        <p:spPr>
          <a:xfrm>
            <a:off x="402750" y="4055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Alberto Gutierrez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413" y="458262"/>
            <a:ext cx="2181250" cy="20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87325" y="41100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Example, confidence Intervals with t-statistic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(std deviation </a:t>
            </a:r>
            <a:r>
              <a:rPr lang="en" sz="2000">
                <a:solidFill>
                  <a:srgbClr val="FF0000"/>
                </a:solidFill>
              </a:rPr>
              <a:t>not</a:t>
            </a:r>
            <a:r>
              <a:rPr lang="en" sz="2000"/>
              <a:t> known)</a:t>
            </a:r>
            <a:endParaRPr sz="2000"/>
          </a:p>
        </p:txBody>
      </p:sp>
      <p:sp>
        <p:nvSpPr>
          <p:cNvPr id="211" name="Google Shape;211;p21"/>
          <p:cNvSpPr txBox="1"/>
          <p:nvPr/>
        </p:nvSpPr>
        <p:spPr>
          <a:xfrm>
            <a:off x="353275" y="1074638"/>
            <a:ext cx="26424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You take 14 longitude samples from your measurement instrument</a:t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651" y="1128801"/>
            <a:ext cx="2181225" cy="36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/>
        </p:nvSpPr>
        <p:spPr>
          <a:xfrm>
            <a:off x="6614575" y="3848700"/>
            <a:ext cx="252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t-value (t-statistic) is a point on the t-distribution x-axis</a:t>
            </a:r>
            <a:endParaRPr/>
          </a:p>
        </p:txBody>
      </p:sp>
      <p:pic>
        <p:nvPicPr>
          <p:cNvPr id="214" name="Google Shape;214;p21" descr="\bar{x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 descr="\bar{x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 descr="\bar{x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 descr="\bar{x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 descr="\bar{x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 descr="\bar{x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 txBox="1">
            <a:spLocks noGrp="1"/>
          </p:cNvSpPr>
          <p:nvPr>
            <p:ph type="body" idx="1"/>
          </p:nvPr>
        </p:nvSpPr>
        <p:spPr>
          <a:xfrm>
            <a:off x="253725" y="2176425"/>
            <a:ext cx="6249600" cy="26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the 95% confidence interval of the population mean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Confidence Interval for  =  </a:t>
            </a:r>
            <a:endParaRPr sz="1400" b="1"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sample mean = 48.07</a:t>
            </a:r>
            <a:endParaRPr sz="1400"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t-value = T.inv(0.95,13) = 1.771 (T.inv Excel function) 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S.E. = s / sqrt(n) </a:t>
            </a:r>
            <a:endParaRPr sz="14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 = sample std dev = 0.6</a:t>
            </a:r>
            <a:endParaRPr sz="14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S.E = 0.6 / sqrt(14) = 0.160</a:t>
            </a:r>
            <a:endParaRPr sz="1400"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Confidence interval = 48.07   +/- 1.771 • 0.160 = 48.07 +/- 0.2883</a:t>
            </a:r>
            <a:endParaRPr sz="1400"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95% confidence = (47.7864 , 48.35386 )</a:t>
            </a:r>
            <a:endParaRPr sz="1500" b="1"/>
          </a:p>
        </p:txBody>
      </p:sp>
      <p:pic>
        <p:nvPicPr>
          <p:cNvPr id="221" name="Google Shape;221;p21" descr="\bar{x} \pm t \text{-} critical \times S.E.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0350" y="2658434"/>
            <a:ext cx="1899066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/>
        </p:nvSpPr>
        <p:spPr>
          <a:xfrm>
            <a:off x="5194900" y="668225"/>
            <a:ext cx="14760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t-statistic for population means </a:t>
            </a:r>
            <a:endParaRPr sz="1200"/>
          </a:p>
        </p:txBody>
      </p:sp>
      <p:sp>
        <p:nvSpPr>
          <p:cNvPr id="223" name="Google Shape;223;p21"/>
          <p:cNvSpPr txBox="1"/>
          <p:nvPr/>
        </p:nvSpPr>
        <p:spPr>
          <a:xfrm>
            <a:off x="5194888" y="1821563"/>
            <a:ext cx="14760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s = sample mean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224" name="Google Shape;224;p21" descr="S.E. =\frac{s}{\sqrt{n}}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4035" y="2177676"/>
            <a:ext cx="815766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1" descr="t=\frac{\bar{x} - \mu}{\frac{s}{\sqrt{n}}}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61049" y="1326175"/>
            <a:ext cx="744700" cy="50732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sldNum" idx="12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311700" y="38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Example: Z-test hypothesis: Are the longitude measurements biased?</a:t>
            </a:r>
            <a:endParaRPr sz="2000"/>
          </a:p>
        </p:txBody>
      </p:sp>
      <p:sp>
        <p:nvSpPr>
          <p:cNvPr id="232" name="Google Shape;232;p22"/>
          <p:cNvSpPr txBox="1">
            <a:spLocks noGrp="1"/>
          </p:cNvSpPr>
          <p:nvPr>
            <p:ph type="body" idx="1"/>
          </p:nvPr>
        </p:nvSpPr>
        <p:spPr>
          <a:xfrm>
            <a:off x="148650" y="485075"/>
            <a:ext cx="6564600" cy="44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</a:t>
            </a:r>
            <a:r>
              <a:rPr lang="en" sz="1200" b="1"/>
              <a:t> suspect </a:t>
            </a:r>
            <a:r>
              <a:rPr lang="en" sz="1200"/>
              <a:t>that your longitude </a:t>
            </a:r>
            <a:r>
              <a:rPr lang="en" sz="1200" b="1"/>
              <a:t>measurement are biased.</a:t>
            </a:r>
            <a:r>
              <a:rPr lang="en" sz="1200"/>
              <a:t> A person is standing at 47.9 longitude. You receive a 14 sample longitude measurements from a test device. The population is very large (e.g., you can make measurements at infinitem) and we know that our underlying longitude samples are normally distributed about the population mean (</a:t>
            </a:r>
            <a:r>
              <a:rPr lang="en" sz="1200">
                <a:solidFill>
                  <a:srgbClr val="FF0000"/>
                </a:solidFill>
              </a:rPr>
              <a:t>underlying distribution is normal</a:t>
            </a:r>
            <a:r>
              <a:rPr lang="en" sz="1200"/>
              <a:t>). You want to be 95% confident in your conclusion (α = .05, significance). You know the standard deviation of the population (</a:t>
            </a:r>
            <a:r>
              <a:rPr lang="en" sz="1200" b="1"/>
              <a:t>not usual</a:t>
            </a:r>
            <a:r>
              <a:rPr lang="en" sz="1200"/>
              <a:t>), σ = 0.22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Step 1: state hypothesis H</a:t>
            </a:r>
            <a:r>
              <a:rPr lang="en" sz="1200" baseline="-25000"/>
              <a:t>0</a:t>
            </a:r>
            <a:r>
              <a:rPr lang="en" sz="1200"/>
              <a:t> as alternative to the assertion, H</a:t>
            </a:r>
            <a:r>
              <a:rPr lang="en" sz="1200" baseline="-25000"/>
              <a:t>1</a:t>
            </a:r>
            <a:r>
              <a:rPr lang="en" sz="1200"/>
              <a:t> is the clam (“assertion”)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r>
              <a:rPr lang="en" sz="1200" baseline="-25000"/>
              <a:t>0</a:t>
            </a:r>
            <a:r>
              <a:rPr lang="en" sz="1200"/>
              <a:t> :  (Null Hypothesis), μ = 47.9.  </a:t>
            </a:r>
            <a:endParaRPr sz="12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r>
              <a:rPr lang="en" sz="1200" baseline="-25000"/>
              <a:t>1</a:t>
            </a:r>
            <a:r>
              <a:rPr lang="en" sz="1200"/>
              <a:t> :  μ ≠ 47.9 … the </a:t>
            </a:r>
            <a:r>
              <a:rPr lang="en" sz="1200" b="1"/>
              <a:t>assertion is that the population mean is closer to the sample mean than the around the supposed population mean of 47.9</a:t>
            </a:r>
            <a:endParaRPr sz="12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two-sided</a:t>
            </a:r>
            <a:r>
              <a:rPr lang="en" sz="1200"/>
              <a:t> test because the H</a:t>
            </a:r>
            <a:r>
              <a:rPr lang="en" sz="1200" baseline="-25000"/>
              <a:t>0</a:t>
            </a:r>
            <a:r>
              <a:rPr lang="en" sz="1200"/>
              <a:t> stated as “μ =” so both tails correspond to H</a:t>
            </a:r>
            <a:r>
              <a:rPr lang="en" sz="1200" baseline="-25000"/>
              <a:t>1</a:t>
            </a:r>
            <a:r>
              <a:rPr lang="en" sz="1200"/>
              <a:t>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H</a:t>
            </a:r>
            <a:r>
              <a:rPr lang="en" sz="1200" baseline="-25000"/>
              <a:t>0 </a:t>
            </a:r>
            <a:r>
              <a:rPr lang="en" sz="1200"/>
              <a:t>stated as  “μ ≤” or “≥” then </a:t>
            </a:r>
            <a:r>
              <a:rPr lang="en" sz="1200" b="1"/>
              <a:t>one sided right or left, respectively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Step 2: Verify the conditions of inference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Step 3: Calculate the t-value (test statistic) and p-value probability in the tail(s)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Calculate the sample mean to be 48.07, calculate z-statistic, calculate probability of both tails = .0038. Thus the p-value is small (p &lt; α), much smaller than the desired 95% confidence (α = .05), so it is very unlikely that z-statistic (z-value) falls in the tail.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Step 4: state your decision …</a:t>
            </a:r>
            <a:r>
              <a:rPr lang="en" sz="1200" b="1"/>
              <a:t> </a:t>
            </a:r>
            <a:r>
              <a:rPr lang="en" sz="1200" b="1">
                <a:solidFill>
                  <a:srgbClr val="FF0000"/>
                </a:solidFill>
              </a:rPr>
              <a:t>If p ≥ α, fail to reject null, otherwise reject </a:t>
            </a:r>
            <a:endParaRPr sz="1200"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Because p-value &lt; α. Accept reject the null hypothesis. There is sufficient evidence to conclude that the measurement is biased.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233" name="Google Shape;233;p22"/>
          <p:cNvSpPr txBox="1"/>
          <p:nvPr/>
        </p:nvSpPr>
        <p:spPr>
          <a:xfrm>
            <a:off x="6238500" y="2755525"/>
            <a:ext cx="3023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z-statistic (z-value) for population means </a:t>
            </a:r>
            <a:endParaRPr sz="1200"/>
          </a:p>
        </p:txBody>
      </p:sp>
      <p:pic>
        <p:nvPicPr>
          <p:cNvPr id="234" name="Google Shape;2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449" y="2256651"/>
            <a:ext cx="2219325" cy="37214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6546313" y="1955500"/>
            <a:ext cx="2408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Samples</a:t>
            </a:r>
            <a:endParaRPr/>
          </a:p>
        </p:txBody>
      </p:sp>
      <p:pic>
        <p:nvPicPr>
          <p:cNvPr id="236" name="Google Shape;2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688" y="578525"/>
            <a:ext cx="22193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0138" y="3783100"/>
            <a:ext cx="1820450" cy="7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 txBox="1"/>
          <p:nvPr/>
        </p:nvSpPr>
        <p:spPr>
          <a:xfrm>
            <a:off x="6536400" y="4567400"/>
            <a:ext cx="27258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2(P(z&gt; 2.89)) = 2(0.019) = 0.0038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P(z &gt; 2.89) = 1-NORM.S.DIST(2.89,TRUE)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8278800" y="969675"/>
            <a:ext cx="865200" cy="4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p-value (tail probability)</a:t>
            </a:r>
            <a:endParaRPr sz="1000"/>
          </a:p>
        </p:txBody>
      </p:sp>
      <p:pic>
        <p:nvPicPr>
          <p:cNvPr id="240" name="Google Shape;240;p22" descr=" z = \frac{\bar{x} - \mu}{  \frac{\sigma} { \sqrt{n}  }} &#10;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7006" y="3147337"/>
            <a:ext cx="865910" cy="57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/>
          <p:nvPr/>
        </p:nvSpPr>
        <p:spPr>
          <a:xfrm>
            <a:off x="8068500" y="1826288"/>
            <a:ext cx="763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z-critical</a:t>
            </a:r>
            <a:endParaRPr sz="1000"/>
          </a:p>
        </p:txBody>
      </p:sp>
      <p:cxnSp>
        <p:nvCxnSpPr>
          <p:cNvPr id="242" name="Google Shape;242;p22"/>
          <p:cNvCxnSpPr/>
          <p:nvPr/>
        </p:nvCxnSpPr>
        <p:spPr>
          <a:xfrm rot="10800000">
            <a:off x="8278800" y="1722700"/>
            <a:ext cx="0" cy="24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22"/>
          <p:cNvCxnSpPr/>
          <p:nvPr/>
        </p:nvCxnSpPr>
        <p:spPr>
          <a:xfrm rot="10800000">
            <a:off x="7261300" y="1660725"/>
            <a:ext cx="0" cy="24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22"/>
          <p:cNvSpPr txBox="1"/>
          <p:nvPr/>
        </p:nvSpPr>
        <p:spPr>
          <a:xfrm>
            <a:off x="7004700" y="1826288"/>
            <a:ext cx="763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-t-critical </a:t>
            </a:r>
            <a:endParaRPr sz="1000"/>
          </a:p>
        </p:txBody>
      </p:sp>
      <p:sp>
        <p:nvSpPr>
          <p:cNvPr id="245" name="Google Shape;245;p22"/>
          <p:cNvSpPr txBox="1">
            <a:spLocks noGrp="1"/>
          </p:cNvSpPr>
          <p:nvPr>
            <p:ph type="sldNum" idx="12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>
            <a:spLocks noGrp="1"/>
          </p:cNvSpPr>
          <p:nvPr>
            <p:ph type="title"/>
          </p:nvPr>
        </p:nvSpPr>
        <p:spPr>
          <a:xfrm>
            <a:off x="311700" y="-74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Example t-test: are the longitude measurements biased?</a:t>
            </a:r>
            <a:endParaRPr sz="2600"/>
          </a:p>
        </p:txBody>
      </p:sp>
      <p:sp>
        <p:nvSpPr>
          <p:cNvPr id="251" name="Google Shape;251;p23"/>
          <p:cNvSpPr txBox="1">
            <a:spLocks noGrp="1"/>
          </p:cNvSpPr>
          <p:nvPr>
            <p:ph type="body" idx="1"/>
          </p:nvPr>
        </p:nvSpPr>
        <p:spPr>
          <a:xfrm>
            <a:off x="203713" y="497900"/>
            <a:ext cx="6526787" cy="44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You suspect that your longitude measurement instrument is biased. A person is standing at 47.9 longitude. You receive a 14 sample longitude measurements from a test device. The population is very large (e.g., you can make measurements at </a:t>
            </a:r>
            <a:r>
              <a:rPr lang="en" sz="1100" dirty="0" err="1"/>
              <a:t>infinitem</a:t>
            </a:r>
            <a:r>
              <a:rPr lang="en" sz="1100" dirty="0"/>
              <a:t>) and we know that our underlying longitude samples are normally distributed about the population mean (</a:t>
            </a:r>
            <a:r>
              <a:rPr lang="en" sz="1100" dirty="0">
                <a:solidFill>
                  <a:srgbClr val="FF0000"/>
                </a:solidFill>
              </a:rPr>
              <a:t>underlying distribution is normal</a:t>
            </a:r>
            <a:r>
              <a:rPr lang="en" sz="1100" dirty="0"/>
              <a:t>). You want to be 95% confident in your conclusion (α = .05, </a:t>
            </a:r>
            <a:r>
              <a:rPr lang="en" sz="1100" dirty="0">
                <a:solidFill>
                  <a:srgbClr val="FF0000"/>
                </a:solidFill>
              </a:rPr>
              <a:t>significance level</a:t>
            </a:r>
            <a:r>
              <a:rPr lang="en" sz="1100" dirty="0"/>
              <a:t>). Note, in this case we do not know the population standard deviation (</a:t>
            </a:r>
            <a:r>
              <a:rPr lang="en" sz="1100" b="1" dirty="0"/>
              <a:t>the usual case</a:t>
            </a:r>
            <a:r>
              <a:rPr lang="en" sz="1100" dirty="0"/>
              <a:t>)</a:t>
            </a:r>
            <a:endParaRPr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Step 1: state hypothesis</a:t>
            </a:r>
            <a:endParaRPr sz="11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</a:t>
            </a:r>
            <a:r>
              <a:rPr lang="en" sz="1100" baseline="-25000" dirty="0"/>
              <a:t>0</a:t>
            </a:r>
            <a:r>
              <a:rPr lang="en" sz="1100" dirty="0"/>
              <a:t> :  (Null Hypothesis), </a:t>
            </a:r>
            <a:r>
              <a:rPr lang="en" sz="1100" dirty="0" err="1"/>
              <a:t>μ</a:t>
            </a:r>
            <a:r>
              <a:rPr lang="en" sz="1100" dirty="0"/>
              <a:t> = 47.9.  </a:t>
            </a:r>
            <a:r>
              <a:rPr lang="en" sz="1100" b="1" dirty="0"/>
              <a:t>State the Null as the alternative to the assertion. </a:t>
            </a:r>
            <a:endParaRPr sz="1100" b="1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The null always includes equality.</a:t>
            </a:r>
            <a:endParaRPr sz="1100" b="1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</a:t>
            </a:r>
            <a:r>
              <a:rPr lang="en" sz="1100" baseline="-25000" dirty="0"/>
              <a:t>1</a:t>
            </a:r>
            <a:r>
              <a:rPr lang="en" sz="1100" dirty="0"/>
              <a:t> :  </a:t>
            </a:r>
            <a:r>
              <a:rPr lang="en" sz="1100" dirty="0" err="1"/>
              <a:t>μ</a:t>
            </a:r>
            <a:r>
              <a:rPr lang="en" sz="1100" dirty="0"/>
              <a:t> ≠ 47.9 the </a:t>
            </a:r>
            <a:r>
              <a:rPr lang="en" sz="1100" b="1" dirty="0"/>
              <a:t>assertion is that the population mean is closer to the sample mean than the around the supposed population mean of 47.9</a:t>
            </a:r>
            <a:endParaRPr sz="11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two-sided</a:t>
            </a:r>
            <a:r>
              <a:rPr lang="en" sz="1100" dirty="0"/>
              <a:t> test because the H</a:t>
            </a:r>
            <a:r>
              <a:rPr lang="en" sz="1100" baseline="-25000" dirty="0"/>
              <a:t>0</a:t>
            </a:r>
            <a:r>
              <a:rPr lang="en" sz="1100" dirty="0"/>
              <a:t> stated as equality </a:t>
            </a:r>
            <a:r>
              <a:rPr lang="en" sz="1100" dirty="0" err="1"/>
              <a:t>μ</a:t>
            </a:r>
            <a:r>
              <a:rPr lang="en" sz="1100" dirty="0"/>
              <a:t> “=” </a:t>
            </a:r>
            <a:endParaRPr sz="11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If stated as  </a:t>
            </a:r>
            <a:r>
              <a:rPr lang="en" sz="1100" dirty="0" err="1"/>
              <a:t>μ</a:t>
            </a:r>
            <a:r>
              <a:rPr lang="en" sz="1100" dirty="0"/>
              <a:t> ≤ or ≥ then </a:t>
            </a:r>
            <a:r>
              <a:rPr lang="en" sz="1100" b="1" dirty="0"/>
              <a:t>one sided, right or left sided, respectively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Step 2: Verify the conditions (assumptions) of inference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Step 3: Calculate the t-value (test statistic) and p-value (two-sided test)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	Reading from the table 1.06 corresponds to p-value between 0.3 to 0.2 &gt; 0.05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	Or using the excel function for two-sided p-value = 2*(1-T.DIST(1.06,13,TRUE) = 0.31</a:t>
            </a:r>
            <a:endParaRPr sz="11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The p-value (tail probability) is large (p &gt; α). The t statistic 95% variability could fall within the tail </a:t>
            </a:r>
            <a:r>
              <a:rPr lang="en" sz="1100" dirty="0" err="1"/>
              <a:t>region.Thus</a:t>
            </a:r>
            <a:r>
              <a:rPr lang="en" sz="1100" dirty="0"/>
              <a:t>, cannot conclude with 95% confidence.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Step 4: state your decision</a:t>
            </a:r>
            <a:r>
              <a:rPr lang="en" sz="1100" b="1" dirty="0"/>
              <a:t> </a:t>
            </a:r>
            <a:r>
              <a:rPr lang="en" sz="1100" b="1" dirty="0">
                <a:solidFill>
                  <a:srgbClr val="FF0000"/>
                </a:solidFill>
              </a:rPr>
              <a:t>If p ≥ α, fail to reject null, otherwise reject </a:t>
            </a:r>
            <a:endParaRPr sz="1100" b="1" dirty="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FF"/>
                </a:solidFill>
              </a:rPr>
              <a:t>Because p-value &gt; α, fail to reject the null hypothesis. There is not sufficient evidence to conclude that the measurement is biased.</a:t>
            </a:r>
            <a:endParaRPr sz="1100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pic>
        <p:nvPicPr>
          <p:cNvPr id="252" name="Google Shape;2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375" y="3576463"/>
            <a:ext cx="1098453" cy="5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/>
        </p:nvSpPr>
        <p:spPr>
          <a:xfrm>
            <a:off x="6216150" y="3079500"/>
            <a:ext cx="3023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t-statistic (“t-value”, “critical value”) for population means </a:t>
            </a:r>
            <a:endParaRPr sz="1200"/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7375" y="4264425"/>
            <a:ext cx="2347825" cy="63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583" y="2656835"/>
            <a:ext cx="2520829" cy="4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7375" y="770469"/>
            <a:ext cx="1996475" cy="12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/>
          <p:nvPr/>
        </p:nvSpPr>
        <p:spPr>
          <a:xfrm>
            <a:off x="6345743" y="2339000"/>
            <a:ext cx="9957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14 Samples</a:t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8093675" y="2152813"/>
            <a:ext cx="763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t-critical</a:t>
            </a:r>
            <a:endParaRPr sz="1000"/>
          </a:p>
        </p:txBody>
      </p:sp>
      <p:cxnSp>
        <p:nvCxnSpPr>
          <p:cNvPr id="259" name="Google Shape;259;p23"/>
          <p:cNvCxnSpPr/>
          <p:nvPr/>
        </p:nvCxnSpPr>
        <p:spPr>
          <a:xfrm rot="10800000">
            <a:off x="8349050" y="2022225"/>
            <a:ext cx="0" cy="24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23"/>
          <p:cNvCxnSpPr/>
          <p:nvPr/>
        </p:nvCxnSpPr>
        <p:spPr>
          <a:xfrm rot="10800000">
            <a:off x="7137375" y="2022225"/>
            <a:ext cx="0" cy="24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23"/>
          <p:cNvSpPr txBox="1"/>
          <p:nvPr/>
        </p:nvSpPr>
        <p:spPr>
          <a:xfrm>
            <a:off x="6866125" y="2152813"/>
            <a:ext cx="763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-t-critical </a:t>
            </a:r>
            <a:endParaRPr sz="1000"/>
          </a:p>
        </p:txBody>
      </p:sp>
      <p:sp>
        <p:nvSpPr>
          <p:cNvPr id="262" name="Google Shape;262;p23"/>
          <p:cNvSpPr txBox="1">
            <a:spLocks noGrp="1"/>
          </p:cNvSpPr>
          <p:nvPr>
            <p:ph type="sldNum" idx="12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>
            <a:spLocks noGrp="1"/>
          </p:cNvSpPr>
          <p:nvPr>
            <p:ph type="title"/>
          </p:nvPr>
        </p:nvSpPr>
        <p:spPr>
          <a:xfrm>
            <a:off x="210000" y="23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z-test references</a:t>
            </a:r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body" idx="1"/>
          </p:nvPr>
        </p:nvSpPr>
        <p:spPr>
          <a:xfrm>
            <a:off x="210000" y="893250"/>
            <a:ext cx="8724000" cy="18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https://www.cliffsnotes.com/study-guides/statistics/univariate-inferential-tests/one-sample-z-test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https://www.cliffsnotes.com/study-guides/statistics/univariate-inferential-tests/test-for-a-single-population-proportion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https://www.cliffsnotes.com/study-guides/statistics/univariate-inferential-tests/two-sample-z-test-for-comparing-two-means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https://www.cliffsnotes.com/study-guides/statistics/univariate-inferential-tests/test-for-comparing-two-proportions</a:t>
            </a:r>
            <a:endParaRPr sz="210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210000" y="2571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 references</a:t>
            </a:r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body" idx="1"/>
          </p:nvPr>
        </p:nvSpPr>
        <p:spPr>
          <a:xfrm>
            <a:off x="308300" y="3086350"/>
            <a:ext cx="8724000" cy="18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https://www.cliffsnotes.com/study-guides/statistics/univariate-inferential-tests/one-sample-t-test</a:t>
            </a: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https://www.cliffsnotes.com/study-guides/statistics/univariate-inferential-tests/two-sample-t-test-for-comparing-two-means</a:t>
            </a:r>
            <a:endParaRPr sz="2100"/>
          </a:p>
        </p:txBody>
      </p:sp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xfrm>
            <a:off x="265300" y="268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t-test and z-test conversions</a:t>
            </a:r>
            <a:endParaRPr/>
          </a:p>
        </p:txBody>
      </p:sp>
      <p:sp>
        <p:nvSpPr>
          <p:cNvPr id="277" name="Google Shape;277;p25"/>
          <p:cNvSpPr txBox="1"/>
          <p:nvPr/>
        </p:nvSpPr>
        <p:spPr>
          <a:xfrm>
            <a:off x="600775" y="841625"/>
            <a:ext cx="7272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https://cosmosweb.champlain.edu/people/stevens/webtech/excelfiles/chap8-excel.pdf</a:t>
            </a:r>
            <a:endParaRPr/>
          </a:p>
        </p:txBody>
      </p:sp>
      <p:pic>
        <p:nvPicPr>
          <p:cNvPr id="278" name="Google Shape;2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550" y="1296125"/>
            <a:ext cx="4135174" cy="265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774" y="1296113"/>
            <a:ext cx="4378477" cy="279836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5"/>
          <p:cNvSpPr txBox="1">
            <a:spLocks noGrp="1"/>
          </p:cNvSpPr>
          <p:nvPr>
            <p:ph type="sldNum" idx="12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-22200"/>
            <a:ext cx="578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Statistics Summary</a:t>
            </a:r>
            <a:endParaRPr/>
          </a:p>
        </p:txBody>
      </p:sp>
      <p:graphicFrame>
        <p:nvGraphicFramePr>
          <p:cNvPr id="61" name="Google Shape;61;p13"/>
          <p:cNvGraphicFramePr/>
          <p:nvPr/>
        </p:nvGraphicFramePr>
        <p:xfrm>
          <a:off x="0" y="731710"/>
          <a:ext cx="9143975" cy="4297500"/>
        </p:xfrm>
        <a:graphic>
          <a:graphicData uri="http://schemas.openxmlformats.org/drawingml/2006/table">
            <a:tbl>
              <a:tblPr>
                <a:noFill/>
                <a:tableStyleId>{1CC4C84D-DF02-4768-8FAE-679C79AF7887}</a:tableStyleId>
              </a:tblPr>
              <a:tblGrid>
                <a:gridCol w="41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6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860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Inference (decision) Type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Normal Distribution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t-Distribution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Difference in the Mean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Difference in Proportion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Difference in the Mean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Difference in Proportion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Confidence Interval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 some specified percentage around the mean or proportion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-----+----------  -----------+------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                            &lt;...95%, 90% …&gt;</a:t>
                      </a:r>
                      <a:r>
                        <a:rPr lang="en"/>
                        <a:t>        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0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Hypothesis Testing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H</a:t>
                      </a:r>
                      <a:r>
                        <a:rPr lang="en" sz="1200" baseline="-25000">
                          <a:solidFill>
                            <a:schemeClr val="dk2"/>
                          </a:solidFill>
                        </a:rPr>
                        <a:t>0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 :  (Null Hypothesis), expected result, H</a:t>
                      </a:r>
                      <a:r>
                        <a:rPr lang="en" sz="1200" baseline="-250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 : Alternative Hypothesis, the assertion or claim 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E.g. The null hypothesis maintains the advertised weight of 700 Troy ounces. H</a:t>
                      </a:r>
                      <a:r>
                        <a:rPr lang="en" sz="1200" baseline="-25000">
                          <a:solidFill>
                            <a:schemeClr val="dk2"/>
                          </a:solidFill>
                        </a:rPr>
                        <a:t>0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 the weight is ≥ K . Alternative H</a:t>
                      </a:r>
                      <a:r>
                        <a:rPr lang="en" sz="1200" baseline="-250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 &lt; K (650 Troy ounces)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6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One-sample statistics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e.g., the weight of a sample  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of gold bars sampled from  pallet 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Default or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null hypothesis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always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states that the sample mean is equal to the expected or advertised mean. The assertion or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alternative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hypothesis </a:t>
                      </a: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always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states that the sample mean is different than the expected mean.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2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Two-sample statistics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e.g. 2 “sub” populations w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and w/o cancer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A/B test. Is the click rate on web page A different than click rate on web page B?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251600" y="396100"/>
            <a:ext cx="2407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Decision Type</a:t>
            </a:r>
            <a:endParaRPr sz="1200"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900925" y="396088"/>
            <a:ext cx="2407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Distribution Type</a:t>
            </a:r>
            <a:endParaRPr sz="120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684300" y="408100"/>
            <a:ext cx="2407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Mean or Proportion</a:t>
            </a:r>
            <a:endParaRPr sz="1200"/>
          </a:p>
        </p:txBody>
      </p:sp>
      <p:pic>
        <p:nvPicPr>
          <p:cNvPr id="65" name="Google Shape;65;p13" descr="\bar{x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850" y="1926150"/>
            <a:ext cx="139300" cy="19049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61425" y="5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Limit Theorem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29025" y="537775"/>
            <a:ext cx="58050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theorem is the primary reason why the normal distribution appears in so many statistical results. The theorem can be stated as follows.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For any </a:t>
            </a:r>
            <a:r>
              <a:rPr lang="en" sz="1200" b="1"/>
              <a:t>population distribution </a:t>
            </a:r>
            <a:r>
              <a:rPr lang="en" sz="1200"/>
              <a:t>with </a:t>
            </a:r>
            <a:r>
              <a:rPr lang="en" sz="1200" b="1"/>
              <a:t>mean μ</a:t>
            </a:r>
            <a:r>
              <a:rPr lang="en" sz="1200"/>
              <a:t> and </a:t>
            </a:r>
            <a:r>
              <a:rPr lang="en" sz="1200" b="1"/>
              <a:t>standard deviation σ</a:t>
            </a:r>
            <a:r>
              <a:rPr lang="en" sz="1200"/>
              <a:t>, the </a:t>
            </a:r>
            <a:r>
              <a:rPr lang="en" sz="1200" b="1"/>
              <a:t>sampling distribution</a:t>
            </a:r>
            <a:r>
              <a:rPr lang="en" sz="1200"/>
              <a:t> is approximately normal with mean μ and standard deviation σ/sqrt(n), and the approximation improves as n increases. </a:t>
            </a:r>
            <a:endParaRPr sz="12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25" y="1753978"/>
            <a:ext cx="1726925" cy="9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950" y="1519373"/>
            <a:ext cx="2848800" cy="145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950" y="193375"/>
            <a:ext cx="2848800" cy="1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descr=" z = \frac{\bar{x} - \mu}{  \frac{\sigma} { \sqrt{n}  }} &#10;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3881" y="1913775"/>
            <a:ext cx="865910" cy="571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359325" y="4811650"/>
            <a:ext cx="57444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http://sphweb.bumc.bu.edu/otlt/MPH-Modules/BS/BS704_Probability/BS704_Probability12.html</a:t>
            </a:r>
            <a:endParaRPr sz="1300"/>
          </a:p>
        </p:txBody>
      </p:sp>
      <p:sp>
        <p:nvSpPr>
          <p:cNvPr id="78" name="Google Shape;78;p14"/>
          <p:cNvSpPr txBox="1"/>
          <p:nvPr/>
        </p:nvSpPr>
        <p:spPr>
          <a:xfrm>
            <a:off x="6231050" y="3040950"/>
            <a:ext cx="2682600" cy="14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Sample Standard Deviation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  S.E =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The sample standard deviation is also called the “</a:t>
            </a:r>
            <a:r>
              <a:rPr lang="en" sz="1200" b="1">
                <a:solidFill>
                  <a:schemeClr val="dk2"/>
                </a:solidFill>
              </a:rPr>
              <a:t>standard error</a:t>
            </a:r>
            <a:r>
              <a:rPr lang="en" sz="1200">
                <a:solidFill>
                  <a:schemeClr val="dk2"/>
                </a:solidFill>
              </a:rPr>
              <a:t>” and abbreviated S.E.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Confidence Interval</a:t>
            </a:r>
            <a:endParaRPr sz="1200" b="1">
              <a:solidFill>
                <a:schemeClr val="dk2"/>
              </a:solidFill>
            </a:endParaRPr>
          </a:p>
        </p:txBody>
      </p:sp>
      <p:pic>
        <p:nvPicPr>
          <p:cNvPr id="79" name="Google Shape;79;p14" descr="\frac{\sigma}{\sqrt{n}}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92250" y="3302050"/>
            <a:ext cx="287502" cy="3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385813" y="1826625"/>
            <a:ext cx="20079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z “statistic” or “z-value” is sample mean      converted to the  z-axis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2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09225" y="1826625"/>
            <a:ext cx="11640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Z ~ Ɲ(μ,σ/√n)</a:t>
            </a:r>
            <a:endParaRPr sz="1000"/>
          </a:p>
        </p:txBody>
      </p:sp>
      <p:sp>
        <p:nvSpPr>
          <p:cNvPr id="82" name="Google Shape;82;p14"/>
          <p:cNvSpPr txBox="1"/>
          <p:nvPr/>
        </p:nvSpPr>
        <p:spPr>
          <a:xfrm>
            <a:off x="567963" y="2150838"/>
            <a:ext cx="1726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Normal Distribution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329025" y="2730725"/>
            <a:ext cx="5805000" cy="21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Many textbooks suggest </a:t>
            </a:r>
            <a:r>
              <a:rPr lang="en" sz="1200" b="1"/>
              <a:t>n ≥ 30 </a:t>
            </a:r>
            <a:r>
              <a:rPr lang="en" sz="1200"/>
              <a:t>as a rule of thumb. However, this depends heavily on the population distribution.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If the population distribution is very non-normal—extremely skewed or bimodal, for example—the normal approximation might not be accurate unless n is considerably greater than 30. if the population distribution is already approximately symmetric, the normal approximation is quite good for n considerably less than 30.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In the special case where the population distribution is normal then the sampling distribution is normal.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84" name="Google Shape;84;p14" descr="\bar{x}\pm \\ z\text{-}value \times S.E.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17050" y="4490975"/>
            <a:ext cx="1142408" cy="4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 descr="\bar{x}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46425" y="2147100"/>
            <a:ext cx="139300" cy="19049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413" y="458262"/>
            <a:ext cx="2181250" cy="20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87325" y="41100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t-distribution: What happens if don’t meet the assumptions for a Normal Distribution? </a:t>
            </a:r>
            <a:endParaRPr sz="1800"/>
          </a:p>
        </p:txBody>
      </p:sp>
      <p:cxnSp>
        <p:nvCxnSpPr>
          <p:cNvPr id="93" name="Google Shape;93;p15"/>
          <p:cNvCxnSpPr/>
          <p:nvPr/>
        </p:nvCxnSpPr>
        <p:spPr>
          <a:xfrm rot="10800000" flipH="1">
            <a:off x="7353450" y="2282725"/>
            <a:ext cx="6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p15"/>
          <p:cNvSpPr txBox="1"/>
          <p:nvPr/>
        </p:nvSpPr>
        <p:spPr>
          <a:xfrm>
            <a:off x="6846175" y="2479125"/>
            <a:ext cx="13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-t-value (“t-statistic)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7946200" y="2479113"/>
            <a:ext cx="107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t-value (“t-statistic)</a:t>
            </a:r>
            <a:endParaRPr/>
          </a:p>
        </p:txBody>
      </p:sp>
      <p:pic>
        <p:nvPicPr>
          <p:cNvPr id="96" name="Google Shape;96;p15" descr="\bar{x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 descr="\bar{x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 descr="\bar{x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 descr="\bar{x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 descr="\bar{x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 descr="\bar{x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 descr="\bar{x} \pm t \text{-} value \times S.E.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7425" y="4053275"/>
            <a:ext cx="1575194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6585025" y="3051825"/>
            <a:ext cx="23346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t-statistic for population means </a:t>
            </a:r>
            <a:endParaRPr sz="1200"/>
          </a:p>
        </p:txBody>
      </p:sp>
      <p:sp>
        <p:nvSpPr>
          <p:cNvPr id="104" name="Google Shape;104;p15"/>
          <p:cNvSpPr txBox="1"/>
          <p:nvPr/>
        </p:nvSpPr>
        <p:spPr>
          <a:xfrm>
            <a:off x="6769975" y="4568388"/>
            <a:ext cx="14760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s = sample mean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105" name="Google Shape;105;p15" descr="S.E. =\frac{s}{\sqrt{n}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7423" y="4371851"/>
            <a:ext cx="815766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282100" y="501950"/>
            <a:ext cx="6064200" cy="4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to use the t-distribution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When the population </a:t>
            </a:r>
            <a:r>
              <a:rPr lang="en" sz="1200" b="1"/>
              <a:t>standard deviation, σ, is not known</a:t>
            </a:r>
            <a:r>
              <a:rPr lang="en" sz="1200"/>
              <a:t> (usually the case)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and or when n &lt; 30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What is a t-distribution?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t-distribution has larger tail than Normal distribution resulting in less confidence as compared to Normal distribution,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large n it converges with the Normal distribution.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has a degrees of freedom “df“ (or “ν”) = n -1 samples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William Sealy Gosset published it in 1908 under the pen name “Student” for testing population means for low n and unknown standard deviation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How is it used?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Confidence Interval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Hypothesis Tests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General Example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Start with n samples from a population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Find the sample mean and sample standard deviation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 the t-value equation get t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Lookup the p-value (area under the tail) corresponding to the confidence level α and degrees of freedom df,  p = f(t,df)</a:t>
            </a:r>
            <a:endParaRPr sz="1200"/>
          </a:p>
        </p:txBody>
      </p:sp>
      <p:cxnSp>
        <p:nvCxnSpPr>
          <p:cNvPr id="107" name="Google Shape;107;p15"/>
          <p:cNvCxnSpPr/>
          <p:nvPr/>
        </p:nvCxnSpPr>
        <p:spPr>
          <a:xfrm rot="10800000" flipH="1">
            <a:off x="8209900" y="2290225"/>
            <a:ext cx="6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5"/>
          <p:cNvSpPr txBox="1"/>
          <p:nvPr/>
        </p:nvSpPr>
        <p:spPr>
          <a:xfrm>
            <a:off x="6585025" y="3736425"/>
            <a:ext cx="23346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Confidence interval</a:t>
            </a:r>
            <a:endParaRPr sz="1200"/>
          </a:p>
        </p:txBody>
      </p:sp>
      <p:pic>
        <p:nvPicPr>
          <p:cNvPr id="109" name="Google Shape;109;p15" descr="t=\frac{\bar{x} - \mu}{\frac{s}{\sqrt{n}}}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3449" y="3375088"/>
            <a:ext cx="744700" cy="50732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45025" y="0"/>
            <a:ext cx="686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z-statistics, One Sample and Two-Samples</a:t>
            </a:r>
            <a:endParaRPr sz="2500"/>
          </a:p>
        </p:txBody>
      </p:sp>
      <p:graphicFrame>
        <p:nvGraphicFramePr>
          <p:cNvPr id="116" name="Google Shape;116;p16"/>
          <p:cNvGraphicFramePr/>
          <p:nvPr>
            <p:extLst>
              <p:ext uri="{D42A27DB-BD31-4B8C-83A1-F6EECF244321}">
                <p14:modId xmlns:p14="http://schemas.microsoft.com/office/powerpoint/2010/main" val="831028823"/>
              </p:ext>
            </p:extLst>
          </p:nvPr>
        </p:nvGraphicFramePr>
        <p:xfrm>
          <a:off x="44325" y="784750"/>
          <a:ext cx="9055350" cy="4465170"/>
        </p:xfrm>
        <a:graphic>
          <a:graphicData uri="http://schemas.openxmlformats.org/drawingml/2006/table">
            <a:tbl>
              <a:tblPr>
                <a:noFill/>
                <a:tableStyleId>{1CC4C84D-DF02-4768-8FAE-679C79AF7887}</a:tableStyleId>
              </a:tblPr>
              <a:tblGrid>
                <a:gridCol w="92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Statistic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z-statistic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(z-value)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S.E.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Confidence Interval</a:t>
                      </a:r>
                      <a:endParaRPr sz="9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 </a:t>
                      </a:r>
                      <a:r>
                        <a:rPr lang="en" sz="800" dirty="0"/>
                        <a:t>z-critical demarks tail of Normal distribution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Hypothesis Question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Hypothesis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or Two - sided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Sample Mean (quantitative data)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Sample mean is = μ or different (&gt; or &lt;) than the expected mean, μ= X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H</a:t>
                      </a:r>
                      <a:r>
                        <a:rPr lang="en" sz="1200" baseline="-25000">
                          <a:solidFill>
                            <a:schemeClr val="dk2"/>
                          </a:solidFill>
                        </a:rPr>
                        <a:t>0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 μ = X or,  μ  ≤ X or μ  ≥ 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 is the advertised mean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Sample Proportions (qualitative data)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Sample proportion (e.g., coin heads proportion)  = or different (&gt; or &lt;) than the expected hypothesized proportion, γ=Y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H</a:t>
                      </a:r>
                      <a:r>
                        <a:rPr lang="en" sz="1200" baseline="-25000">
                          <a:solidFill>
                            <a:schemeClr val="dk2"/>
                          </a:solidFill>
                        </a:rPr>
                        <a:t>0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 γ =  Y or,  γ ≤ Y  or γ  ≥ 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Y is the advertised proportion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 Sample Means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(qualitative data)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The difference of two samples means (e.g., avg blood cell counts for two different populations, w and w/o cancer) μ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 μ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differ by a hypothesized amount (μ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 μ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= Δx) or are less than or equal to a hypothesized amount Δx.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H</a:t>
                      </a:r>
                      <a:r>
                        <a:rPr lang="en" sz="1200" baseline="-25000">
                          <a:solidFill>
                            <a:schemeClr val="dk2"/>
                          </a:solidFill>
                        </a:rPr>
                        <a:t>0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 μ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μ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= Δx or,  μ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μ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≤ Δx or μ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μ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≥  Δx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 Sample Proportions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(quantitative data)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The difference of two sample proportions (e.g., click rate proportion for web page A and B, two different populations) π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 π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differ by a hypothesized amount (π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 π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= Δπ) or are less than or equal to a hypothesized amount Δπ.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H</a:t>
                      </a:r>
                      <a:r>
                        <a:rPr lang="en" sz="1200" baseline="-25000" dirty="0">
                          <a:solidFill>
                            <a:schemeClr val="dk2"/>
                          </a:solidFill>
                        </a:rPr>
                        <a:t>0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: π</a:t>
                      </a:r>
                      <a:r>
                        <a:rPr lang="en" sz="1000" baseline="-25000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 - π</a:t>
                      </a:r>
                      <a:r>
                        <a:rPr lang="en" sz="1000" baseline="-25000" dirty="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 =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</a:rPr>
                        <a:t>Δ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π or,  π</a:t>
                      </a:r>
                      <a:r>
                        <a:rPr lang="en" sz="1000" baseline="-25000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 - π</a:t>
                      </a:r>
                      <a:r>
                        <a:rPr lang="en" sz="1000" baseline="-25000" dirty="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≤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</a:rPr>
                        <a:t>Δ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π or π</a:t>
                      </a:r>
                      <a:r>
                        <a:rPr lang="en" sz="1000" baseline="-25000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 - π</a:t>
                      </a:r>
                      <a:r>
                        <a:rPr lang="en" sz="1000" baseline="-25000" dirty="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≥ 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</a:rPr>
                        <a:t>Δ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π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π1 and 2 are sample proportions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7" name="Google Shape;117;p16" descr="\frac{\sigma}{\sqrt{n}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088" y="1524263"/>
            <a:ext cx="287502" cy="3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 descr="\bar{x}\pm \\ z\text{-}critical \times S.E.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6125" y="1530851"/>
            <a:ext cx="917750" cy="30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 descr="\bar{\pi}\pm \\ z\text{-}critical \times S.E.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6126" y="2296288"/>
            <a:ext cx="1047022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 descr="\frac{\bar{x} - \mu}{S.E.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5287" y="1503562"/>
            <a:ext cx="382914" cy="3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 descr="\frac{\bar{\pi} - \gamma }{S.E.}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6204" y="2248925"/>
            <a:ext cx="382914" cy="3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 descr="\sqrt{\frac{\gamma(1-\gamma)}{n}}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8893" y="2268772"/>
            <a:ext cx="601578" cy="3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431300" y="419750"/>
            <a:ext cx="8487600" cy="2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z-test statistics normally distributed, </a:t>
            </a:r>
            <a:r>
              <a:rPr lang="en" sz="1000" b="1"/>
              <a:t>standard deviation(s), σ, are known</a:t>
            </a:r>
            <a:r>
              <a:rPr lang="en" sz="1000"/>
              <a:t> or</a:t>
            </a:r>
            <a:r>
              <a:rPr lang="en" sz="1000" b="1"/>
              <a:t> lots of samples for a good estimate</a:t>
            </a:r>
            <a:r>
              <a:rPr lang="en" sz="1000"/>
              <a:t>, n</a:t>
            </a:r>
            <a:r>
              <a:rPr lang="en" sz="1000" baseline="-25000"/>
              <a:t>i</a:t>
            </a:r>
            <a:r>
              <a:rPr lang="en" sz="1000"/>
              <a:t> &gt;&gt; 30, otherwise use t-test</a:t>
            </a:r>
            <a:endParaRPr sz="1000"/>
          </a:p>
        </p:txBody>
      </p:sp>
      <p:pic>
        <p:nvPicPr>
          <p:cNvPr id="124" name="Google Shape;124;p16" descr="\frac{\bar{x_{1}}-\bar{x}_{2}-\Delta x }{S.E.&#10;}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52260" y="3216941"/>
            <a:ext cx="760892" cy="3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 descr="\sqrt{\frac{\sigma_{1}^{2}}{n_{1}}+\frac{\sigma_{2}^{2}}{n_{2}}}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48988" y="3162850"/>
            <a:ext cx="641350" cy="382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 descr="\bar{x}_{1}-\bar{x}_{2} \pm \\ z\text{-}critical \times S.E.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26177" y="3161662"/>
            <a:ext cx="1071418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 descr="\frac{\bar{\pi_{1}}-\bar{\pi}_{2}-\Delta \pi }{S.E.}" title="MathEquation,#0000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98000" y="4214001"/>
            <a:ext cx="760900" cy="33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 descr="\sqrt{ \hat{\pi}(1-\hat{\pi})  (\frac{1}{n_{1}}+\frac{1}{n_{2}}} \\&#10;\hat{\pi}=\frac{\hat{\pi}_{1}+\hat{\pi}_{2}}{n_{1}+n_{2}}" title="MathEquation,#0000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12054" y="4210801"/>
            <a:ext cx="1060924" cy="5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 descr="\bar{\pi}_{1}-\bar{\pi}_{2} \pm \\ z\text{-}critical \times S.E." title="MathEquation,#00000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426133" y="4226276"/>
            <a:ext cx="1071418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145025" y="0"/>
            <a:ext cx="686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t-statistics, One Sample and Two-Samples</a:t>
            </a:r>
            <a:endParaRPr sz="2500"/>
          </a:p>
        </p:txBody>
      </p:sp>
      <p:graphicFrame>
        <p:nvGraphicFramePr>
          <p:cNvPr id="136" name="Google Shape;136;p17"/>
          <p:cNvGraphicFramePr/>
          <p:nvPr>
            <p:extLst>
              <p:ext uri="{D42A27DB-BD31-4B8C-83A1-F6EECF244321}">
                <p14:modId xmlns:p14="http://schemas.microsoft.com/office/powerpoint/2010/main" val="1755404992"/>
              </p:ext>
            </p:extLst>
          </p:nvPr>
        </p:nvGraphicFramePr>
        <p:xfrm>
          <a:off x="60350" y="927470"/>
          <a:ext cx="9083650" cy="2484030"/>
        </p:xfrm>
        <a:graphic>
          <a:graphicData uri="http://schemas.openxmlformats.org/drawingml/2006/table">
            <a:tbl>
              <a:tblPr>
                <a:noFill/>
                <a:tableStyleId>{1CC4C84D-DF02-4768-8FAE-679C79AF7887}</a:tableStyleId>
              </a:tblPr>
              <a:tblGrid>
                <a:gridCol w="92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8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Statistic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t-statistic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(t-value)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S.E.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Confidence Interval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 </a:t>
                      </a:r>
                      <a:r>
                        <a:rPr lang="en-US" sz="800" dirty="0"/>
                        <a:t>t-critical demarks tail of t distribution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Hypothesis Question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Hypothesis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or Two - sided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Sample Mean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(qualitative data)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Sample mean is = </a:t>
                      </a:r>
                      <a:r>
                        <a:rPr lang="en" sz="1000" dirty="0" err="1"/>
                        <a:t>μ</a:t>
                      </a:r>
                      <a:r>
                        <a:rPr lang="en" sz="1000" dirty="0"/>
                        <a:t> or different (&gt; or &lt;) than the expected mean, </a:t>
                      </a:r>
                      <a:r>
                        <a:rPr lang="en" sz="1000" dirty="0" err="1"/>
                        <a:t>μ</a:t>
                      </a:r>
                      <a:r>
                        <a:rPr lang="en" sz="1000" dirty="0"/>
                        <a:t>= X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H</a:t>
                      </a:r>
                      <a:r>
                        <a:rPr lang="en" sz="1200" baseline="-25000">
                          <a:solidFill>
                            <a:schemeClr val="dk2"/>
                          </a:solidFill>
                        </a:rPr>
                        <a:t>0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 xbar = μ or,  x_bar ≤ μ or x_bar ≥ μ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 Sample Means (quantitative data)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The difference of two samples means (e.g., avg blood cell counts for two different populations, w and w/o cancer) μ</a:t>
                      </a:r>
                      <a:r>
                        <a:rPr lang="en" sz="1000" baseline="-25000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 -  μ</a:t>
                      </a:r>
                      <a:r>
                        <a:rPr lang="en" sz="1000" baseline="-250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 differ by a hypothesized amount (μ</a:t>
                      </a:r>
                      <a:r>
                        <a:rPr lang="en" sz="1000" baseline="-25000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 -  μ</a:t>
                      </a:r>
                      <a:r>
                        <a:rPr lang="en" sz="1000" baseline="-25000" dirty="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=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</a:rPr>
                        <a:t>Δx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) or are less than or equal to a hypothesized amount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</a:rPr>
                        <a:t>Δx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H</a:t>
                      </a:r>
                      <a:r>
                        <a:rPr lang="en" sz="1200" baseline="-25000" dirty="0">
                          <a:solidFill>
                            <a:schemeClr val="dk2"/>
                          </a:solidFill>
                        </a:rPr>
                        <a:t>0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: μ</a:t>
                      </a:r>
                      <a:r>
                        <a:rPr lang="en" sz="1000" baseline="-25000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 - μ</a:t>
                      </a:r>
                      <a:r>
                        <a:rPr lang="en" sz="1000" baseline="-25000" dirty="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 =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</a:rPr>
                        <a:t>Δx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 or,  μ</a:t>
                      </a:r>
                      <a:r>
                        <a:rPr lang="en" sz="1000" baseline="-25000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 - μ</a:t>
                      </a:r>
                      <a:r>
                        <a:rPr lang="en" sz="1000" baseline="-25000" dirty="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≤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</a:rPr>
                        <a:t>Δx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 or μ</a:t>
                      </a:r>
                      <a:r>
                        <a:rPr lang="en" sz="1000" baseline="-25000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 - μ</a:t>
                      </a:r>
                      <a:r>
                        <a:rPr lang="en" sz="1000" baseline="-25000" dirty="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≥ 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</a:rPr>
                        <a:t>Δx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7" name="Google Shape;137;p17" descr="\frac{s}{\sqrt{n}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326" y="1560675"/>
            <a:ext cx="384324" cy="453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 descr="\bar{x}\pm \\ t\text{-}critical \times S.E.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738" y="1689786"/>
            <a:ext cx="1031278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 descr="\frac{\bar{x} - \mu}{S.E.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5787" y="1737069"/>
            <a:ext cx="382914" cy="3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>
            <a:off x="145021" y="514025"/>
            <a:ext cx="33246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standard deviation(s), σ, are not known</a:t>
            </a:r>
            <a:endParaRPr sz="1100"/>
          </a:p>
        </p:txBody>
      </p:sp>
      <p:pic>
        <p:nvPicPr>
          <p:cNvPr id="141" name="Google Shape;141;p17" descr="\frac{\bar{x_{1}}-\bar{x}_{2}-\Delta x }{S.E.&#10;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1635" y="2345166"/>
            <a:ext cx="760892" cy="3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 descr="\sqrt{\frac{s_{1}^{2}}{n_{1}}+\frac{s_{2}^{2}}{n_{2}}}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9172" y="2324450"/>
            <a:ext cx="821474" cy="48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403475" y="3539250"/>
            <a:ext cx="8584800" cy="14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Note: The t-test is basically not “valid”  for testing the difference between two proportions - </a:t>
            </a:r>
            <a:r>
              <a:rPr lang="en" sz="1200">
                <a:solidFill>
                  <a:srgbClr val="0000FF"/>
                </a:solidFill>
              </a:rPr>
              <a:t>because it is derived for population means</a:t>
            </a:r>
            <a:r>
              <a:rPr lang="en" sz="1200">
                <a:solidFill>
                  <a:schemeClr val="dk1"/>
                </a:solidFill>
              </a:rPr>
              <a:t>. </a:t>
            </a:r>
            <a:r>
              <a:rPr lang="en" sz="1200" b="1">
                <a:solidFill>
                  <a:schemeClr val="dk1"/>
                </a:solidFill>
              </a:rPr>
              <a:t>However, the t-test in proportions has been extensively studied, has been found to be robust, and is widely and successfully used in proportional data</a:t>
            </a:r>
            <a:r>
              <a:rPr lang="en" sz="1200">
                <a:solidFill>
                  <a:schemeClr val="dk1"/>
                </a:solidFill>
              </a:rPr>
              <a:t>. With one exception: if one of the proportions is very close to zero, one or minus one, you will do better with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Fisher's exact test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That said, if you can get large enough sample, typically use a z-test for testing rates (i.e., proportions) with a very good estimate of the std dev, and lots of samples.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403475" y="3358288"/>
            <a:ext cx="61995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https://www.sgapeio.es/INFORMEST/VICongreso/taller/applets/Sisa/t-thlp.htm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3526047" y="514025"/>
            <a:ext cx="1191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n &lt; 30</a:t>
            </a:r>
            <a:endParaRPr sz="1100"/>
          </a:p>
        </p:txBody>
      </p:sp>
      <p:pic>
        <p:nvPicPr>
          <p:cNvPr id="146" name="Google Shape;146;p17" descr="\bar{x}_{1}-\bar{x}_{2} \pm \\ t\text{-}critical \times S.E.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63029" y="2533819"/>
            <a:ext cx="1056058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>
            <a:spLocks noGrp="1"/>
          </p:cNvSpPr>
          <p:nvPr>
            <p:ph type="sldNum" idx="12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311700" y="38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Hypothesis Testing Procedure</a:t>
            </a:r>
            <a:endParaRPr sz="2000"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105400" y="488250"/>
            <a:ext cx="5708700" cy="26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Step 1</a:t>
            </a:r>
            <a:r>
              <a:rPr lang="en" sz="1200">
                <a:solidFill>
                  <a:srgbClr val="000000"/>
                </a:solidFill>
              </a:rPr>
              <a:t>: </a:t>
            </a:r>
            <a:r>
              <a:rPr lang="en" sz="1200"/>
              <a:t>state hypothesis H</a:t>
            </a:r>
            <a:r>
              <a:rPr lang="en" sz="1200" baseline="-25000"/>
              <a:t>0</a:t>
            </a:r>
            <a:r>
              <a:rPr lang="en" sz="1200"/>
              <a:t> as alternative to the assertion, H</a:t>
            </a:r>
            <a:r>
              <a:rPr lang="en" sz="1200" baseline="-25000"/>
              <a:t>A</a:t>
            </a:r>
            <a:r>
              <a:rPr lang="en" sz="1200"/>
              <a:t> is the alternative,</a:t>
            </a:r>
            <a:endParaRPr sz="12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(“assertion”) or the claim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r>
              <a:rPr lang="en" sz="1200" baseline="-25000"/>
              <a:t>0</a:t>
            </a:r>
            <a:r>
              <a:rPr lang="en" sz="1200"/>
              <a:t> :  (Null Hypothesis) … expected result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r>
              <a:rPr lang="en" sz="1200" baseline="-25000"/>
              <a:t>A</a:t>
            </a:r>
            <a:r>
              <a:rPr lang="en" sz="1200"/>
              <a:t> : Alternative Hypothesis … the assertion or claim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</a:t>
            </a:r>
            <a:r>
              <a:rPr lang="en" sz="1200" b="1">
                <a:solidFill>
                  <a:schemeClr val="dk1"/>
                </a:solidFill>
              </a:rPr>
              <a:t>null hypothesis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b="1">
                <a:solidFill>
                  <a:srgbClr val="FF0000"/>
                </a:solidFill>
              </a:rPr>
              <a:t>always</a:t>
            </a:r>
            <a:r>
              <a:rPr lang="en" sz="1200" b="1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states that the sample mean is equal to the expected or advertised mean. The assertion or </a:t>
            </a:r>
            <a:r>
              <a:rPr lang="en" sz="1200" b="1">
                <a:solidFill>
                  <a:schemeClr val="dk1"/>
                </a:solidFill>
              </a:rPr>
              <a:t>alternative </a:t>
            </a:r>
            <a:r>
              <a:rPr lang="en" sz="1200">
                <a:solidFill>
                  <a:schemeClr val="dk1"/>
                </a:solidFill>
              </a:rPr>
              <a:t>hypothesis </a:t>
            </a:r>
            <a:r>
              <a:rPr lang="en" sz="1200" b="1">
                <a:solidFill>
                  <a:srgbClr val="FF0000"/>
                </a:solidFill>
              </a:rPr>
              <a:t>always</a:t>
            </a:r>
            <a:r>
              <a:rPr lang="en" sz="1200" b="1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 states that the sample mean is different than the expected mean.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Step 2</a:t>
            </a:r>
            <a:r>
              <a:rPr lang="en" sz="1200"/>
              <a:t>: Verify the conditions of inference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Step 3</a:t>
            </a:r>
            <a:r>
              <a:rPr lang="en" sz="1200"/>
              <a:t>: Calculate the test statistic (t-statistic or z-statistic) and the p-value </a:t>
            </a:r>
            <a:endParaRPr sz="12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(probability in the tail(s))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graphicFrame>
        <p:nvGraphicFramePr>
          <p:cNvPr id="154" name="Google Shape;154;p18"/>
          <p:cNvGraphicFramePr/>
          <p:nvPr/>
        </p:nvGraphicFramePr>
        <p:xfrm>
          <a:off x="5546725" y="2467338"/>
          <a:ext cx="3550675" cy="2438280"/>
        </p:xfrm>
        <a:graphic>
          <a:graphicData uri="http://schemas.openxmlformats.org/drawingml/2006/table">
            <a:tbl>
              <a:tblPr>
                <a:noFill/>
                <a:tableStyleId>{1CC4C84D-DF02-4768-8FAE-679C79AF7887}</a:tableStyleId>
              </a:tblPr>
              <a:tblGrid>
                <a:gridCol w="95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1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Assumptions for Inference</a:t>
                      </a:r>
                      <a:endParaRPr sz="12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Randomness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is collected randomly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Samples are Independent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Population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≥ 10n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 Population is at least 10 times the sample size or 2. sampling with replacement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Normality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 ≥ 30 or the parent distribution must be normal - e.g., population parameter is normally distributed: the weight of gold bars normally distributed. This assumption should validated be if using a t-distribution.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5" name="Google Shape;155;p18"/>
          <p:cNvSpPr txBox="1"/>
          <p:nvPr/>
        </p:nvSpPr>
        <p:spPr>
          <a:xfrm>
            <a:off x="5593300" y="488250"/>
            <a:ext cx="3504000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Step 4</a:t>
            </a:r>
            <a:r>
              <a:rPr lang="en" sz="1200">
                <a:solidFill>
                  <a:schemeClr val="dk2"/>
                </a:solidFill>
              </a:rPr>
              <a:t>: state your decision …</a:t>
            </a:r>
            <a:r>
              <a:rPr lang="en" sz="1200" b="1">
                <a:solidFill>
                  <a:schemeClr val="dk2"/>
                </a:solidFill>
              </a:rPr>
              <a:t> </a:t>
            </a:r>
            <a:r>
              <a:rPr lang="en" sz="1200" b="1">
                <a:solidFill>
                  <a:srgbClr val="FF0000"/>
                </a:solidFill>
              </a:rPr>
              <a:t>If p ≥ α, fail to reject null, if p &lt; α  reject the null hypothesis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Because p &lt; α, we reject the null hypothesis. There is sufficient evidence to conclude that the measurement is biased.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Because p &gt; α, we fail to reject the null hypothesis. There is not sufficient evidence to conclude that the measurement is biased.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FF"/>
              </a:solidFill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684325" y="4311025"/>
            <a:ext cx="36663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YouTube Video Examples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https://www.sophia.org/tutorials/z-test-for-population-means-7</a:t>
            </a:r>
            <a:endParaRPr sz="1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https://www.sophia.org/tutorials/t-tests-4</a:t>
            </a:r>
            <a:endParaRPr sz="1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18"/>
          <p:cNvGrpSpPr/>
          <p:nvPr/>
        </p:nvGrpSpPr>
        <p:grpSpPr>
          <a:xfrm>
            <a:off x="365725" y="3285075"/>
            <a:ext cx="4529475" cy="1456551"/>
            <a:chOff x="311700" y="3163475"/>
            <a:chExt cx="4529475" cy="1456551"/>
          </a:xfrm>
        </p:grpSpPr>
        <p:sp>
          <p:nvSpPr>
            <p:cNvPr id="158" name="Google Shape;158;p18"/>
            <p:cNvSpPr/>
            <p:nvPr/>
          </p:nvSpPr>
          <p:spPr>
            <a:xfrm>
              <a:off x="311700" y="4047326"/>
              <a:ext cx="11442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9" name="Google Shape;159;p18"/>
            <p:cNvCxnSpPr/>
            <p:nvPr/>
          </p:nvCxnSpPr>
          <p:spPr>
            <a:xfrm rot="10800000" flipH="1">
              <a:off x="801675" y="3540475"/>
              <a:ext cx="3900" cy="69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0" name="Google Shape;160;p18"/>
            <p:cNvSpPr/>
            <p:nvPr/>
          </p:nvSpPr>
          <p:spPr>
            <a:xfrm rot="140341">
              <a:off x="404307" y="3220245"/>
              <a:ext cx="823286" cy="24860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511200" y="3168975"/>
              <a:ext cx="7452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Sample</a:t>
              </a:r>
              <a:endParaRPr sz="1200"/>
            </a:p>
          </p:txBody>
        </p:sp>
        <p:cxnSp>
          <p:nvCxnSpPr>
            <p:cNvPr id="162" name="Google Shape;162;p18"/>
            <p:cNvCxnSpPr/>
            <p:nvPr/>
          </p:nvCxnSpPr>
          <p:spPr>
            <a:xfrm rot="10800000" flipH="1">
              <a:off x="1319525" y="3401525"/>
              <a:ext cx="285300" cy="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163" name="Google Shape;163;p18" descr="\bar{x}" title="MathEquation,#0000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91988" y="3249300"/>
              <a:ext cx="139300" cy="19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18"/>
            <p:cNvSpPr txBox="1"/>
            <p:nvPr/>
          </p:nvSpPr>
          <p:spPr>
            <a:xfrm>
              <a:off x="1487450" y="3393888"/>
              <a:ext cx="7452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sample</a:t>
              </a:r>
              <a:endParaRPr sz="10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mean</a:t>
              </a:r>
              <a:endParaRPr sz="1000"/>
            </a:p>
          </p:txBody>
        </p:sp>
        <p:cxnSp>
          <p:nvCxnSpPr>
            <p:cNvPr id="165" name="Google Shape;165;p18"/>
            <p:cNvCxnSpPr/>
            <p:nvPr/>
          </p:nvCxnSpPr>
          <p:spPr>
            <a:xfrm rot="10800000" flipH="1">
              <a:off x="2010850" y="3419925"/>
              <a:ext cx="285300" cy="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6" name="Google Shape;166;p18"/>
            <p:cNvSpPr txBox="1"/>
            <p:nvPr/>
          </p:nvSpPr>
          <p:spPr>
            <a:xfrm>
              <a:off x="2341500" y="3163475"/>
              <a:ext cx="9867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Transform to t or z statistic</a:t>
              </a:r>
              <a:endParaRPr sz="1000"/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3754275" y="3181875"/>
              <a:ext cx="10869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Look up tail probability p</a:t>
              </a:r>
              <a:endParaRPr sz="1000"/>
            </a:p>
          </p:txBody>
        </p:sp>
        <p:cxnSp>
          <p:nvCxnSpPr>
            <p:cNvPr id="168" name="Google Shape;168;p18"/>
            <p:cNvCxnSpPr/>
            <p:nvPr/>
          </p:nvCxnSpPr>
          <p:spPr>
            <a:xfrm rot="10800000" flipH="1">
              <a:off x="3325175" y="3400175"/>
              <a:ext cx="421800" cy="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9" name="Google Shape;169;p18"/>
            <p:cNvSpPr txBox="1"/>
            <p:nvPr/>
          </p:nvSpPr>
          <p:spPr>
            <a:xfrm>
              <a:off x="466650" y="4159675"/>
              <a:ext cx="9867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Population</a:t>
              </a:r>
              <a:endParaRPr sz="1200"/>
            </a:p>
          </p:txBody>
        </p:sp>
      </p:grpSp>
      <p:sp>
        <p:nvSpPr>
          <p:cNvPr id="170" name="Google Shape;170;p18"/>
          <p:cNvSpPr txBox="1">
            <a:spLocks noGrp="1"/>
          </p:cNvSpPr>
          <p:nvPr>
            <p:ph type="sldNum" idx="12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150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T-table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4962500" y="428700"/>
            <a:ext cx="3942900" cy="45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One-sided (“one-tail) </a:t>
            </a:r>
            <a:endParaRPr sz="17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t-value is (point on the line) corresponding to the p-value (probability under the tail, e.g., α = .05, 5%) at the t-value = 1.695, at df = 30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Two-sided (“two-tail) </a:t>
            </a:r>
            <a:endParaRPr sz="17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t-value is (point on the line) corresponding to the p-value (probability under both tail, e.g., α = .1, 10%) at the t-value = 1.695, at df = 30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Two side alpha, significance, corresponds to ½ of one-sided alpha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α</a:t>
            </a:r>
            <a:r>
              <a:rPr lang="en" sz="1700" baseline="-25000">
                <a:solidFill>
                  <a:srgbClr val="FF0000"/>
                </a:solidFill>
              </a:rPr>
              <a:t>2 </a:t>
            </a:r>
            <a:r>
              <a:rPr lang="en" sz="1700">
                <a:solidFill>
                  <a:srgbClr val="FF0000"/>
                </a:solidFill>
              </a:rPr>
              <a:t>= α</a:t>
            </a:r>
            <a:r>
              <a:rPr lang="en" sz="1700" baseline="-25000">
                <a:solidFill>
                  <a:srgbClr val="FF0000"/>
                </a:solidFill>
              </a:rPr>
              <a:t>1</a:t>
            </a:r>
            <a:r>
              <a:rPr lang="en" sz="1700">
                <a:solidFill>
                  <a:srgbClr val="FF0000"/>
                </a:solidFill>
              </a:rPr>
              <a:t>/ 2</a:t>
            </a:r>
            <a:endParaRPr sz="17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*If the t-table (or function) is a one-sided table then easily convert.</a:t>
            </a:r>
            <a:endParaRPr sz="14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0" y="482380"/>
            <a:ext cx="4692975" cy="58521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19"/>
          <p:cNvGrpSpPr/>
          <p:nvPr/>
        </p:nvGrpSpPr>
        <p:grpSpPr>
          <a:xfrm>
            <a:off x="2441625" y="390700"/>
            <a:ext cx="2107650" cy="759725"/>
            <a:chOff x="2441625" y="390700"/>
            <a:chExt cx="2107650" cy="759725"/>
          </a:xfrm>
        </p:grpSpPr>
        <p:pic>
          <p:nvPicPr>
            <p:cNvPr id="179" name="Google Shape;17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41625" y="390700"/>
              <a:ext cx="2107650" cy="759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19"/>
            <p:cNvSpPr txBox="1"/>
            <p:nvPr/>
          </p:nvSpPr>
          <p:spPr>
            <a:xfrm>
              <a:off x="3014388" y="408000"/>
              <a:ext cx="96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1-α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e.g. 95%</a:t>
              </a:r>
              <a:endParaRPr/>
            </a:p>
          </p:txBody>
        </p:sp>
      </p:grpSp>
      <p:sp>
        <p:nvSpPr>
          <p:cNvPr id="181" name="Google Shape;181;p19"/>
          <p:cNvSpPr txBox="1"/>
          <p:nvPr/>
        </p:nvSpPr>
        <p:spPr>
          <a:xfrm>
            <a:off x="6096000" y="3367400"/>
            <a:ext cx="26781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α is the total percentage in the tails. </a:t>
            </a:r>
            <a:r>
              <a:rPr lang="en" sz="1200"/>
              <a:t>For two-sided </a:t>
            </a:r>
            <a:r>
              <a:rPr lang="en" sz="1200">
                <a:solidFill>
                  <a:srgbClr val="FF0000"/>
                </a:solidFill>
              </a:rPr>
              <a:t>problems it is split into the two tails. For </a:t>
            </a:r>
            <a:r>
              <a:rPr lang="en" sz="1200"/>
              <a:t>one sided problems </a:t>
            </a:r>
            <a:r>
              <a:rPr lang="en" sz="1200">
                <a:solidFill>
                  <a:srgbClr val="FF0000"/>
                </a:solidFill>
              </a:rPr>
              <a:t>it is all in one tail.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82" name="Google Shape;182;p19"/>
          <p:cNvSpPr txBox="1">
            <a:spLocks noGrp="1"/>
          </p:cNvSpPr>
          <p:nvPr>
            <p:ph type="sldNum" idx="12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87325" y="41100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Example, confidence interval: z-statistic (Normal Distribution) for mean or proportions (std deviation known)</a:t>
            </a:r>
            <a:endParaRPr sz="2000"/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244650" y="1892750"/>
            <a:ext cx="5896200" cy="22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What is the 95% confidence interval of the population mean, </a:t>
            </a:r>
            <a:r>
              <a:rPr lang="en" sz="1300" dirty="0" err="1"/>
              <a:t>μ</a:t>
            </a:r>
            <a:r>
              <a:rPr lang="en" sz="1300" dirty="0"/>
              <a:t>, 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based on these measurements</a:t>
            </a:r>
            <a:endParaRPr sz="1300" dirty="0"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Confidence Interval  =  </a:t>
            </a:r>
            <a:endParaRPr sz="1300" b="1" dirty="0"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sample mean = 48.07</a:t>
            </a:r>
            <a:endParaRPr sz="1300" dirty="0"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z-value = </a:t>
            </a:r>
            <a:r>
              <a:rPr lang="en" sz="1300" dirty="0" err="1"/>
              <a:t>Norminv</a:t>
            </a:r>
            <a:r>
              <a:rPr lang="en" sz="1300" dirty="0"/>
              <a:t>(0.95,0,1) = 1.6448 (</a:t>
            </a:r>
            <a:r>
              <a:rPr lang="en" sz="1300" dirty="0" err="1"/>
              <a:t>Norminv</a:t>
            </a:r>
            <a:r>
              <a:rPr lang="en" sz="1300" dirty="0"/>
              <a:t> Excel function)</a:t>
            </a:r>
            <a:endParaRPr sz="1300" dirty="0"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q = 1 - p</a:t>
            </a:r>
            <a:endParaRPr sz="13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S.E =sqrt(</a:t>
            </a:r>
            <a:r>
              <a:rPr lang="en" sz="1300" dirty="0" err="1"/>
              <a:t>pq</a:t>
            </a:r>
            <a:r>
              <a:rPr lang="en" sz="1300" dirty="0"/>
              <a:t>/n) = sqrt(.095 •.05 / 14) = 0.058248</a:t>
            </a:r>
            <a:endParaRPr sz="13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	</a:t>
            </a:r>
            <a:r>
              <a:rPr lang="en" sz="1300" dirty="0" err="1"/>
              <a:t>μ</a:t>
            </a:r>
            <a:r>
              <a:rPr lang="en" sz="1300" dirty="0"/>
              <a:t>  = 48.07   +/- 1.6448 • 0.058248 = 48.07 +/ 0.0958</a:t>
            </a:r>
            <a:endParaRPr sz="13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95% confidence interval = (47.974 , 48.16558 )</a:t>
            </a:r>
            <a:endParaRPr sz="1300" b="1" dirty="0"/>
          </a:p>
        </p:txBody>
      </p:sp>
      <p:sp>
        <p:nvSpPr>
          <p:cNvPr id="189" name="Google Shape;189;p20"/>
          <p:cNvSpPr txBox="1"/>
          <p:nvPr/>
        </p:nvSpPr>
        <p:spPr>
          <a:xfrm>
            <a:off x="286850" y="966925"/>
            <a:ext cx="264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You take 14 longitude samples from your measurement instrument</a:t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258" y="1041935"/>
            <a:ext cx="2520829" cy="4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738" y="783788"/>
            <a:ext cx="2219325" cy="124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0"/>
          <p:cNvCxnSpPr/>
          <p:nvPr/>
        </p:nvCxnSpPr>
        <p:spPr>
          <a:xfrm rot="10800000">
            <a:off x="8069825" y="1892750"/>
            <a:ext cx="7200" cy="39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0"/>
          <p:cNvCxnSpPr/>
          <p:nvPr/>
        </p:nvCxnSpPr>
        <p:spPr>
          <a:xfrm rot="10800000" flipH="1">
            <a:off x="7069875" y="1909625"/>
            <a:ext cx="5400" cy="3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20"/>
          <p:cNvSpPr txBox="1"/>
          <p:nvPr/>
        </p:nvSpPr>
        <p:spPr>
          <a:xfrm>
            <a:off x="6436750" y="2209200"/>
            <a:ext cx="13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-z-critical 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7740850" y="2285400"/>
            <a:ext cx="107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Z-critical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6487450" y="2858100"/>
            <a:ext cx="252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z-value is a point on the Normal distribution x-axis</a:t>
            </a:r>
            <a:endParaRPr/>
          </a:p>
        </p:txBody>
      </p:sp>
      <p:pic>
        <p:nvPicPr>
          <p:cNvPr id="197" name="Google Shape;197;p20" descr="\bar{x}\pm z\text{-}critical \times S.E.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4400" y="2391370"/>
            <a:ext cx="1935238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 descr="\bar{x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 descr="\bar{x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 descr="\bar{x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 descr="\bar{x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 descr="\bar{x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 descr="\bar{x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2860</Words>
  <Application>Microsoft Macintosh PowerPoint</Application>
  <PresentationFormat>On-screen Show (16:9)</PresentationFormat>
  <Paragraphs>256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Inference Statistics Slides</vt:lpstr>
      <vt:lpstr>Decision Statistics Summary</vt:lpstr>
      <vt:lpstr>Central Limit Theorem</vt:lpstr>
      <vt:lpstr>t-distribution: What happens if don’t meet the assumptions for a Normal Distribution? </vt:lpstr>
      <vt:lpstr>z-statistics, One Sample and Two-Samples</vt:lpstr>
      <vt:lpstr>t-statistics, One Sample and Two-Samples</vt:lpstr>
      <vt:lpstr>Hypothesis Testing Procedure</vt:lpstr>
      <vt:lpstr>T-table</vt:lpstr>
      <vt:lpstr>Example, confidence interval: z-statistic (Normal Distribution) for mean or proportions (std deviation known)</vt:lpstr>
      <vt:lpstr>Example, confidence Intervals with t-statistic (std deviation not known)</vt:lpstr>
      <vt:lpstr>Example: Z-test hypothesis: Are the longitude measurements biased?</vt:lpstr>
      <vt:lpstr>Example t-test: are the longitude measurements biased?</vt:lpstr>
      <vt:lpstr>z-test references</vt:lpstr>
      <vt:lpstr>Excel t-test and z-test conversions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Statistics Slides</dc:title>
  <cp:lastModifiedBy>Alberto Gutierrez</cp:lastModifiedBy>
  <cp:revision>4</cp:revision>
  <dcterms:modified xsi:type="dcterms:W3CDTF">2022-07-21T21:25:43Z</dcterms:modified>
</cp:coreProperties>
</file>