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DB3267-A01C-401B-8163-3BABBD90AA06}">
  <a:tblStyle styleId="{81DB3267-A01C-401B-8163-3BABBD90AA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81630e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81630e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9a3a8d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a3a8d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81630f3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1630f3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81630eee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1630eee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1630f37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1630f37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81630f3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1630f3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81630f3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1630f3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9a3a8dd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a3a8dd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0a699f3a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0a699f3a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81630f3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81630f3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1630f3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1630f3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85b1903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5b1903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81630f37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1630f37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81630f37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81630f37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84fd571a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84fd571a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84fd571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84fd571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84fd571a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84fd571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84fd571a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84fd571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81630f37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1630f37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81630f37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81630f37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81630f37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81630f37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9a3a8dd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9a3a8dd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81630f37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81630f37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81630f37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81630f37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85b1903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85b1903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84fd571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84fd571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81630f37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81630f37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89a3a8dd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89a3a8dd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85b1903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885b1903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9a3a8dd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9a3a8dd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0a699f3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0a699f3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0a699f3a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0a699f3a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0a699f3a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0a699f3a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81630ee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1630ee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0a699f3a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a699f3a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0a699f3a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a699f3a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1"/>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548650" y="4717600"/>
            <a:ext cx="548700" cy="291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CL Simple"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82560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7731525" y="4779830"/>
            <a:ext cx="1200150" cy="227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35000" y="474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807900"/>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788225" y="863550"/>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a:blip r:embed="rId2">
            <a:alphaModFix/>
          </a:blip>
          <a:stretch>
            <a:fillRect/>
          </a:stretch>
        </p:blipFill>
        <p:spPr>
          <a:xfrm>
            <a:off x="7664175" y="4767480"/>
            <a:ext cx="1200150" cy="2278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1181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0" y="4744275"/>
            <a:ext cx="548700" cy="312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9"/>
          <p:cNvPicPr preferRelativeResize="0"/>
          <p:nvPr/>
        </p:nvPicPr>
        <p:blipFill>
          <a:blip r:embed="rId2">
            <a:alphaModFix/>
          </a:blip>
          <a:stretch>
            <a:fillRect/>
          </a:stretch>
        </p:blipFill>
        <p:spPr>
          <a:xfrm>
            <a:off x="99375" y="4829130"/>
            <a:ext cx="1200150" cy="227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4591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548650" y="4691274"/>
            <a:ext cx="548700" cy="365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181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7991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548650" y="4691274"/>
            <a:ext cx="548700" cy="365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703875" y="4760205"/>
            <a:ext cx="1200150" cy="227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new-york-taxi-data-set-analysis-7f3a9ad8485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0.png"/><Relationship Id="rId5" Type="http://schemas.openxmlformats.org/officeDocument/2006/relationships/image" Target="../media/image6.png"/><Relationship Id="rId6" Type="http://schemas.openxmlformats.org/officeDocument/2006/relationships/hyperlink" Target="https://en.wikipedia.org/wiki/Statistical_population" TargetMode="External"/><Relationship Id="rId7" Type="http://schemas.openxmlformats.org/officeDocument/2006/relationships/hyperlink" Target="https://en.wikipedia.org/wiki/Sampling_(statist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edium.com/@aiden.dataminer/the-data-science-method-dsm-a-framework-on-how-to-take-your-data-science-projects-to-the-next-91f9fd81e5d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litedatascience.com/learn-statistics-for-data-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investopedia.com/terms/h/hypothesistesting.asp" TargetMode="External"/><Relationship Id="rId4" Type="http://schemas.openxmlformats.org/officeDocument/2006/relationships/hyperlink" Target="https://www.investopedia.com/terms/p/p-value.asp" TargetMode="External"/><Relationship Id="rId5" Type="http://schemas.openxmlformats.org/officeDocument/2006/relationships/hyperlink" Target="https://www.investopedia.com/terms/s/statistically_significant.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hyperlink" Target="http://sphweb.bumc.bu.edu/otlt/MPH-Modules/BS/BS704_Probability/BS704_Probability12.html" TargetMode="External"/><Relationship Id="rId8"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8.png"/><Relationship Id="rId11" Type="http://schemas.openxmlformats.org/officeDocument/2006/relationships/image" Target="../media/image22.png"/><Relationship Id="rId10" Type="http://schemas.openxmlformats.org/officeDocument/2006/relationships/image" Target="../media/image20.png"/><Relationship Id="rId12" Type="http://schemas.openxmlformats.org/officeDocument/2006/relationships/image" Target="../media/image23.png"/><Relationship Id="rId9"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9.png"/><Relationship Id="rId7" Type="http://schemas.openxmlformats.org/officeDocument/2006/relationships/image" Target="../media/image5.png"/><Relationship Id="rId8" Type="http://schemas.openxmlformats.org/officeDocument/2006/relationships/image" Target="../media/image11.png"/></Relationships>
</file>

<file path=ppt/slides/_rels/slide24.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9.png"/><Relationship Id="rId13" Type="http://schemas.openxmlformats.org/officeDocument/2006/relationships/image" Target="../media/image26.png"/><Relationship Id="rId12"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35.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36.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0"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7.png"/><Relationship Id="rId9" Type="http://schemas.openxmlformats.org/officeDocument/2006/relationships/hyperlink" Target="https://www.sgapeio.es/INFORMEST/VICongreso/taller/applets/Sisa/t-thlp.htm" TargetMode="External"/><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42.png"/><Relationship Id="rId8" Type="http://schemas.openxmlformats.org/officeDocument/2006/relationships/hyperlink" Target="https://www.sgapeio.es/INFORMEST/VICongreso/taller/applets/Sisa/fishrhlp.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ophia.org/tutorials/z-test-for-population-means-7" TargetMode="External"/><Relationship Id="rId4" Type="http://schemas.openxmlformats.org/officeDocument/2006/relationships/hyperlink" Target="https://www.sophia.org/tutorials/t-tests-4" TargetMode="External"/><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10.png"/><Relationship Id="rId9" Type="http://schemas.openxmlformats.org/officeDocument/2006/relationships/image" Target="../media/image5.png"/><Relationship Id="rId5" Type="http://schemas.openxmlformats.org/officeDocument/2006/relationships/image" Target="../media/image45.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9.png"/></Relationships>
</file>

<file path=ppt/slides/_rels/slide29.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15.png"/><Relationship Id="rId13" Type="http://schemas.openxmlformats.org/officeDocument/2006/relationships/image" Target="../media/image23.png"/><Relationship Id="rId12"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48.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8.png"/><Relationship Id="rId4" Type="http://schemas.openxmlformats.org/officeDocument/2006/relationships/image" Target="../media/image10.png"/><Relationship Id="rId5" Type="http://schemas.openxmlformats.org/officeDocument/2006/relationships/image" Target="../media/image39.png"/><Relationship Id="rId6"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cliffsnotes.com/study-guides/statistics/univariate-inferential-tests/one-sample-z-test" TargetMode="External"/><Relationship Id="rId4" Type="http://schemas.openxmlformats.org/officeDocument/2006/relationships/hyperlink" Target="https://www.cliffsnotes.com/study-guides/statistics/univariate-inferential-tests/test-for-a-single-population-proportion" TargetMode="External"/><Relationship Id="rId5" Type="http://schemas.openxmlformats.org/officeDocument/2006/relationships/hyperlink" Target="https://www.cliffsnotes.com/study-guides/statistics/univariate-inferential-tests/two-sample-z-test-for-comparing-two-means" TargetMode="External"/><Relationship Id="rId6" Type="http://schemas.openxmlformats.org/officeDocument/2006/relationships/hyperlink" Target="https://www.cliffsnotes.com/study-guides/statistics/univariate-inferential-tests/test-for-comparing-two-proportions" TargetMode="External"/><Relationship Id="rId7" Type="http://schemas.openxmlformats.org/officeDocument/2006/relationships/hyperlink" Target="https://www.cliffsnotes.com/study-guides/statistics/univariate-inferential-tests/one-sample-t-test" TargetMode="External"/><Relationship Id="rId8" Type="http://schemas.openxmlformats.org/officeDocument/2006/relationships/hyperlink" Target="https://www.cliffsnotes.com/study-guides/statistics/univariate-inferential-tests/two-sample-t-test-for-comparing-two-mean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cosmosweb.champlain.edu/people/stevens/webtech/excelfiles/chap8-excel.pdf" TargetMode="External"/><Relationship Id="rId4" Type="http://schemas.openxmlformats.org/officeDocument/2006/relationships/image" Target="../media/image49.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forbes.com/sites/brentdykes/2016/04/26/actionable-insights-the-missing-link-between-data-and-business-value/#39f705df51e5"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Bothell Data Analytics/Insights Workshop</a:t>
            </a:r>
            <a:endParaRPr/>
          </a:p>
        </p:txBody>
      </p:sp>
      <p:sp>
        <p:nvSpPr>
          <p:cNvPr id="55" name="Google Shape;55;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June 11,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52450" y="5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Examples </a:t>
            </a:r>
            <a:endParaRPr/>
          </a:p>
        </p:txBody>
      </p:sp>
      <p:sp>
        <p:nvSpPr>
          <p:cNvPr id="128" name="Google Shape;128;p21"/>
          <p:cNvSpPr txBox="1"/>
          <p:nvPr>
            <p:ph idx="1" type="body"/>
          </p:nvPr>
        </p:nvSpPr>
        <p:spPr>
          <a:xfrm>
            <a:off x="427525" y="630700"/>
            <a:ext cx="8520600" cy="6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Thought exercise … insight key attributes and exercise</a:t>
            </a:r>
            <a:endParaRPr/>
          </a:p>
        </p:txBody>
      </p:sp>
      <p:graphicFrame>
        <p:nvGraphicFramePr>
          <p:cNvPr id="129" name="Google Shape;129;p21"/>
          <p:cNvGraphicFramePr/>
          <p:nvPr/>
        </p:nvGraphicFramePr>
        <p:xfrm>
          <a:off x="993250" y="1632125"/>
          <a:ext cx="3000000" cy="3000000"/>
        </p:xfrm>
        <a:graphic>
          <a:graphicData uri="http://schemas.openxmlformats.org/drawingml/2006/table">
            <a:tbl>
              <a:tblPr>
                <a:noFill/>
                <a:tableStyleId>{81DB3267-A01C-401B-8163-3BABBD90AA06}</a:tableStyleId>
              </a:tblPr>
              <a:tblGrid>
                <a:gridCol w="2283650"/>
                <a:gridCol w="1913775"/>
                <a:gridCol w="1694150"/>
                <a:gridCol w="1347425"/>
              </a:tblGrid>
              <a:tr h="381000">
                <a:tc>
                  <a:txBody>
                    <a:bodyPr/>
                    <a:lstStyle/>
                    <a:p>
                      <a:pPr indent="0" lvl="0" marL="0" rtl="0" algn="l">
                        <a:spcBef>
                          <a:spcPts val="0"/>
                        </a:spcBef>
                        <a:spcAft>
                          <a:spcPts val="0"/>
                        </a:spcAft>
                        <a:buNone/>
                      </a:pPr>
                      <a:r>
                        <a:rPr lang="en"/>
                        <a:t> Key Attributes/ Insights</a:t>
                      </a:r>
                      <a:endParaRPr/>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Insight 1</a:t>
                      </a:r>
                      <a:endParaRPr/>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Insight 2</a:t>
                      </a:r>
                      <a:endParaRPr/>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Insight 3</a:t>
                      </a:r>
                      <a:endParaRPr/>
                    </a:p>
                  </a:txBody>
                  <a:tcPr marT="91425" marB="91425" marR="91425" marL="91425">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Alignment</a:t>
                      </a:r>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000000"/>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Context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Relevance</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Novelty</a:t>
                      </a:r>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Clarity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   Yes/No?</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               Actionable?</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   Yes/No?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Yes/No?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
                        <a:t>Yes/No?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130" name="Google Shape;130;p21"/>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Planning</a:t>
            </a:r>
            <a:endParaRPr/>
          </a:p>
        </p:txBody>
      </p:sp>
      <p:sp>
        <p:nvSpPr>
          <p:cNvPr id="136" name="Google Shape;136;p22"/>
          <p:cNvSpPr txBox="1"/>
          <p:nvPr>
            <p:ph idx="1" type="body"/>
          </p:nvPr>
        </p:nvSpPr>
        <p:spPr>
          <a:xfrm>
            <a:off x="311700" y="825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Follow the Data Science Method</a:t>
            </a:r>
            <a:endParaRPr/>
          </a:p>
          <a:p>
            <a:pPr indent="-342900" lvl="0" marL="457200" rtl="0" algn="l">
              <a:spcBef>
                <a:spcPts val="0"/>
              </a:spcBef>
              <a:spcAft>
                <a:spcPts val="0"/>
              </a:spcAft>
              <a:buSzPts val="1800"/>
              <a:buChar char="●"/>
            </a:pPr>
            <a:r>
              <a:rPr lang="en"/>
              <a:t>Start with understanding Goals and Objectives</a:t>
            </a:r>
            <a:endParaRPr/>
          </a:p>
          <a:p>
            <a:pPr indent="-342900" lvl="0" marL="457200" rtl="0" algn="l">
              <a:spcBef>
                <a:spcPts val="0"/>
              </a:spcBef>
              <a:spcAft>
                <a:spcPts val="0"/>
              </a:spcAft>
              <a:buSzPts val="1800"/>
              <a:buChar char="●"/>
            </a:pPr>
            <a:r>
              <a:rPr lang="en"/>
              <a:t>Well designed experiments - meet the assumptions for inference</a:t>
            </a:r>
            <a:endParaRPr/>
          </a:p>
          <a:p>
            <a:pPr indent="-317500" lvl="1" marL="914400" rtl="0" algn="l">
              <a:spcBef>
                <a:spcPts val="0"/>
              </a:spcBef>
              <a:spcAft>
                <a:spcPts val="0"/>
              </a:spcAft>
              <a:buSzPts val="1400"/>
              <a:buChar char="○"/>
            </a:pPr>
            <a:r>
              <a:rPr lang="en"/>
              <a:t>Randomness</a:t>
            </a:r>
            <a:endParaRPr/>
          </a:p>
          <a:p>
            <a:pPr indent="-317500" lvl="1" marL="914400" rtl="0" algn="l">
              <a:spcBef>
                <a:spcPts val="0"/>
              </a:spcBef>
              <a:spcAft>
                <a:spcPts val="0"/>
              </a:spcAft>
              <a:buSzPts val="1400"/>
              <a:buChar char="○"/>
            </a:pPr>
            <a:r>
              <a:rPr lang="en"/>
              <a:t>Samples are Independent</a:t>
            </a:r>
            <a:endParaRPr/>
          </a:p>
          <a:p>
            <a:pPr indent="-317500" lvl="1" marL="914400" rtl="0" algn="l">
              <a:spcBef>
                <a:spcPts val="0"/>
              </a:spcBef>
              <a:spcAft>
                <a:spcPts val="0"/>
              </a:spcAft>
              <a:buSzPts val="1400"/>
              <a:buChar char="○"/>
            </a:pPr>
            <a:r>
              <a:rPr lang="en"/>
              <a:t>Normality</a:t>
            </a:r>
            <a:endParaRPr/>
          </a:p>
          <a:p>
            <a:pPr indent="-342900" lvl="0" marL="457200" rtl="0" algn="l">
              <a:spcBef>
                <a:spcPts val="0"/>
              </a:spcBef>
              <a:spcAft>
                <a:spcPts val="0"/>
              </a:spcAft>
              <a:buSzPts val="1800"/>
              <a:buChar char="●"/>
            </a:pPr>
            <a:r>
              <a:rPr lang="en"/>
              <a:t>Conclusions backed by statistical relevance and well planned data</a:t>
            </a:r>
            <a:endParaRPr/>
          </a:p>
        </p:txBody>
      </p:sp>
      <p:sp>
        <p:nvSpPr>
          <p:cNvPr id="137" name="Google Shape;137;p22"/>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9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The Data Science Method</a:t>
            </a:r>
            <a:endParaRPr sz="2700"/>
          </a:p>
        </p:txBody>
      </p:sp>
      <p:sp>
        <p:nvSpPr>
          <p:cNvPr id="143" name="Google Shape;143;p23"/>
          <p:cNvSpPr txBox="1"/>
          <p:nvPr>
            <p:ph idx="1" type="body"/>
          </p:nvPr>
        </p:nvSpPr>
        <p:spPr>
          <a:xfrm>
            <a:off x="217100" y="670975"/>
            <a:ext cx="2736900" cy="2043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Problem Definition</a:t>
            </a:r>
            <a:endParaRPr b="1" sz="1500"/>
          </a:p>
          <a:p>
            <a:pPr indent="-323850" lvl="0" marL="457200" rtl="0" algn="l">
              <a:spcBef>
                <a:spcPts val="0"/>
              </a:spcBef>
              <a:spcAft>
                <a:spcPts val="0"/>
              </a:spcAft>
              <a:buSzPts val="1500"/>
              <a:buChar char="-"/>
            </a:pPr>
            <a:r>
              <a:rPr lang="en" sz="1500"/>
              <a:t>Problem statement</a:t>
            </a:r>
            <a:endParaRPr sz="1500"/>
          </a:p>
          <a:p>
            <a:pPr indent="-323850" lvl="0" marL="457200" rtl="0" algn="l">
              <a:spcBef>
                <a:spcPts val="0"/>
              </a:spcBef>
              <a:spcAft>
                <a:spcPts val="0"/>
              </a:spcAft>
              <a:buSzPts val="1500"/>
              <a:buChar char="-"/>
            </a:pPr>
            <a:r>
              <a:rPr lang="en" sz="1500"/>
              <a:t>Context</a:t>
            </a:r>
            <a:endParaRPr sz="1500"/>
          </a:p>
          <a:p>
            <a:pPr indent="-323850" lvl="0" marL="457200" rtl="0" algn="l">
              <a:spcBef>
                <a:spcPts val="0"/>
              </a:spcBef>
              <a:spcAft>
                <a:spcPts val="0"/>
              </a:spcAft>
              <a:buSzPts val="1500"/>
              <a:buChar char="-"/>
            </a:pPr>
            <a:r>
              <a:rPr lang="en" sz="1500"/>
              <a:t>Criteria success</a:t>
            </a:r>
            <a:endParaRPr sz="1500"/>
          </a:p>
          <a:p>
            <a:pPr indent="-323850" lvl="0" marL="457200" rtl="0" algn="l">
              <a:spcBef>
                <a:spcPts val="0"/>
              </a:spcBef>
              <a:spcAft>
                <a:spcPts val="0"/>
              </a:spcAft>
              <a:buSzPts val="1500"/>
              <a:buChar char="-"/>
            </a:pPr>
            <a:r>
              <a:rPr lang="en" sz="1500"/>
              <a:t>Constraints</a:t>
            </a:r>
            <a:endParaRPr sz="1500"/>
          </a:p>
          <a:p>
            <a:pPr indent="-323850" lvl="0" marL="457200" rtl="0" algn="l">
              <a:spcBef>
                <a:spcPts val="0"/>
              </a:spcBef>
              <a:spcAft>
                <a:spcPts val="0"/>
              </a:spcAft>
              <a:buSzPts val="1500"/>
              <a:buChar char="-"/>
            </a:pPr>
            <a:r>
              <a:rPr lang="en" sz="1500"/>
              <a:t>Stakeholders</a:t>
            </a:r>
            <a:endParaRPr sz="1500"/>
          </a:p>
          <a:p>
            <a:pPr indent="-323850" lvl="0" marL="457200" rtl="0" algn="l">
              <a:spcBef>
                <a:spcPts val="0"/>
              </a:spcBef>
              <a:spcAft>
                <a:spcPts val="0"/>
              </a:spcAft>
              <a:buSzPts val="1500"/>
              <a:buChar char="-"/>
            </a:pPr>
            <a:r>
              <a:rPr lang="en" sz="1500"/>
              <a:t>Data sources</a:t>
            </a:r>
            <a:endParaRPr sz="1500"/>
          </a:p>
        </p:txBody>
      </p:sp>
      <p:sp>
        <p:nvSpPr>
          <p:cNvPr id="144" name="Google Shape;144;p23"/>
          <p:cNvSpPr txBox="1"/>
          <p:nvPr>
            <p:ph idx="1" type="body"/>
          </p:nvPr>
        </p:nvSpPr>
        <p:spPr>
          <a:xfrm>
            <a:off x="235500" y="2869200"/>
            <a:ext cx="2894100" cy="20430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2"/>
            </a:pPr>
            <a:r>
              <a:rPr b="1" lang="en" sz="1500"/>
              <a:t>Data Capture/Wrangling</a:t>
            </a:r>
            <a:endParaRPr b="1" sz="1500"/>
          </a:p>
          <a:p>
            <a:pPr indent="-323850" lvl="0" marL="457200" marR="0" rtl="0" algn="l">
              <a:lnSpc>
                <a:spcPct val="115000"/>
              </a:lnSpc>
              <a:spcBef>
                <a:spcPts val="0"/>
              </a:spcBef>
              <a:spcAft>
                <a:spcPts val="0"/>
              </a:spcAft>
              <a:buSzPts val="1500"/>
              <a:buChar char="-"/>
            </a:pPr>
            <a:r>
              <a:rPr lang="en" sz="1500"/>
              <a:t>Data ingestion</a:t>
            </a:r>
            <a:endParaRPr sz="1500"/>
          </a:p>
          <a:p>
            <a:pPr indent="-323850" lvl="0" marL="457200" marR="0" rtl="0" algn="l">
              <a:lnSpc>
                <a:spcPct val="115000"/>
              </a:lnSpc>
              <a:spcBef>
                <a:spcPts val="0"/>
              </a:spcBef>
              <a:spcAft>
                <a:spcPts val="0"/>
              </a:spcAft>
              <a:buSzPts val="1500"/>
              <a:buChar char="-"/>
            </a:pPr>
            <a:r>
              <a:rPr lang="en" sz="1500"/>
              <a:t>Data extraction</a:t>
            </a:r>
            <a:endParaRPr sz="1500"/>
          </a:p>
          <a:p>
            <a:pPr indent="-323850" lvl="0" marL="457200" marR="0" rtl="0" algn="l">
              <a:lnSpc>
                <a:spcPct val="115000"/>
              </a:lnSpc>
              <a:spcBef>
                <a:spcPts val="0"/>
              </a:spcBef>
              <a:spcAft>
                <a:spcPts val="0"/>
              </a:spcAft>
              <a:buSzPts val="1500"/>
              <a:buChar char="-"/>
            </a:pPr>
            <a:r>
              <a:rPr lang="en" sz="1500"/>
              <a:t>Data organization</a:t>
            </a:r>
            <a:endParaRPr sz="1500"/>
          </a:p>
          <a:p>
            <a:pPr indent="-323850" lvl="0" marL="457200" rtl="0" algn="l">
              <a:spcBef>
                <a:spcPts val="0"/>
              </a:spcBef>
              <a:spcAft>
                <a:spcPts val="0"/>
              </a:spcAft>
              <a:buSzPts val="1500"/>
              <a:buChar char="-"/>
            </a:pPr>
            <a:r>
              <a:rPr lang="en" sz="1500"/>
              <a:t>Data cleaning</a:t>
            </a:r>
            <a:endParaRPr sz="1500"/>
          </a:p>
          <a:p>
            <a:pPr indent="-323850" lvl="0" marL="457200" rtl="0" algn="l">
              <a:spcBef>
                <a:spcPts val="0"/>
              </a:spcBef>
              <a:spcAft>
                <a:spcPts val="0"/>
              </a:spcAft>
              <a:buSzPts val="1500"/>
              <a:buChar char="-"/>
            </a:pPr>
            <a:r>
              <a:rPr lang="en" sz="1500"/>
              <a:t>Data pipeline</a:t>
            </a:r>
            <a:endParaRPr sz="1500"/>
          </a:p>
          <a:p>
            <a:pPr indent="-323850" lvl="0" marL="457200" rtl="0" algn="l">
              <a:spcBef>
                <a:spcPts val="0"/>
              </a:spcBef>
              <a:spcAft>
                <a:spcPts val="0"/>
              </a:spcAft>
              <a:buSzPts val="1500"/>
              <a:buChar char="-"/>
            </a:pPr>
            <a:r>
              <a:rPr lang="en" sz="1500"/>
              <a:t>Data quality</a:t>
            </a:r>
            <a:endParaRPr sz="1500"/>
          </a:p>
        </p:txBody>
      </p:sp>
      <p:sp>
        <p:nvSpPr>
          <p:cNvPr id="145" name="Google Shape;145;p23"/>
          <p:cNvSpPr txBox="1"/>
          <p:nvPr>
            <p:ph idx="1" type="body"/>
          </p:nvPr>
        </p:nvSpPr>
        <p:spPr>
          <a:xfrm>
            <a:off x="2877800" y="670975"/>
            <a:ext cx="3259500" cy="15459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3"/>
            </a:pPr>
            <a:r>
              <a:rPr b="1" lang="en" sz="1500"/>
              <a:t>Exploratory Data Analysis</a:t>
            </a:r>
            <a:endParaRPr b="1" sz="1500"/>
          </a:p>
          <a:p>
            <a:pPr indent="-323850" lvl="0" marL="457200" marR="0" rtl="0" algn="l">
              <a:lnSpc>
                <a:spcPct val="115000"/>
              </a:lnSpc>
              <a:spcBef>
                <a:spcPts val="0"/>
              </a:spcBef>
              <a:spcAft>
                <a:spcPts val="0"/>
              </a:spcAft>
              <a:buSzPts val="1500"/>
              <a:buChar char="-"/>
            </a:pPr>
            <a:r>
              <a:rPr lang="en" sz="1500"/>
              <a:t>Data profile tables and plots</a:t>
            </a:r>
            <a:endParaRPr sz="1500"/>
          </a:p>
          <a:p>
            <a:pPr indent="-323850" lvl="0" marL="457200" marR="0" rtl="0" algn="l">
              <a:lnSpc>
                <a:spcPct val="115000"/>
              </a:lnSpc>
              <a:spcBef>
                <a:spcPts val="0"/>
              </a:spcBef>
              <a:spcAft>
                <a:spcPts val="0"/>
              </a:spcAft>
              <a:buSzPts val="1500"/>
              <a:buChar char="-"/>
            </a:pPr>
            <a:r>
              <a:rPr lang="en" sz="1500"/>
              <a:t>Explore data relationships</a:t>
            </a:r>
            <a:endParaRPr sz="1500"/>
          </a:p>
          <a:p>
            <a:pPr indent="-323850" lvl="0" marL="457200" marR="0" rtl="0" algn="l">
              <a:lnSpc>
                <a:spcPct val="115000"/>
              </a:lnSpc>
              <a:spcBef>
                <a:spcPts val="0"/>
              </a:spcBef>
              <a:spcAft>
                <a:spcPts val="0"/>
              </a:spcAft>
              <a:buSzPts val="1500"/>
              <a:buChar char="-"/>
            </a:pPr>
            <a:r>
              <a:rPr lang="en" sz="1500"/>
              <a:t>Identify features</a:t>
            </a:r>
            <a:endParaRPr sz="1500"/>
          </a:p>
          <a:p>
            <a:pPr indent="-323850" lvl="0" marL="457200" marR="0" rtl="0" algn="l">
              <a:lnSpc>
                <a:spcPct val="115000"/>
              </a:lnSpc>
              <a:spcBef>
                <a:spcPts val="0"/>
              </a:spcBef>
              <a:spcAft>
                <a:spcPts val="0"/>
              </a:spcAft>
              <a:buSzPts val="1500"/>
              <a:buChar char="-"/>
            </a:pPr>
            <a:r>
              <a:rPr lang="en" sz="1500"/>
              <a:t>Identify potential models</a:t>
            </a:r>
            <a:endParaRPr sz="1500"/>
          </a:p>
        </p:txBody>
      </p:sp>
      <p:sp>
        <p:nvSpPr>
          <p:cNvPr id="146" name="Google Shape;146;p23"/>
          <p:cNvSpPr txBox="1"/>
          <p:nvPr>
            <p:ph idx="1" type="body"/>
          </p:nvPr>
        </p:nvSpPr>
        <p:spPr>
          <a:xfrm>
            <a:off x="2825400" y="2295750"/>
            <a:ext cx="3493200" cy="27531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4"/>
            </a:pPr>
            <a:r>
              <a:rPr b="1" lang="en" sz="1500"/>
              <a:t>Feature extraction and Preparation</a:t>
            </a:r>
            <a:endParaRPr b="1" sz="1500"/>
          </a:p>
          <a:p>
            <a:pPr indent="-323850" lvl="0" marL="457200" marR="0" rtl="0" algn="l">
              <a:lnSpc>
                <a:spcPct val="115000"/>
              </a:lnSpc>
              <a:spcBef>
                <a:spcPts val="0"/>
              </a:spcBef>
              <a:spcAft>
                <a:spcPts val="0"/>
              </a:spcAft>
              <a:buSzPts val="1500"/>
              <a:buChar char="-"/>
            </a:pPr>
            <a:r>
              <a:rPr lang="en" sz="1500"/>
              <a:t>Transformations: dummy variables, one-hot encoding, text mining, vectorization, … </a:t>
            </a:r>
            <a:endParaRPr sz="1500"/>
          </a:p>
          <a:p>
            <a:pPr indent="-323850" lvl="0" marL="457200" marR="0" rtl="0" algn="l">
              <a:lnSpc>
                <a:spcPct val="115000"/>
              </a:lnSpc>
              <a:spcBef>
                <a:spcPts val="0"/>
              </a:spcBef>
              <a:spcAft>
                <a:spcPts val="0"/>
              </a:spcAft>
              <a:buSzPts val="1500"/>
              <a:buChar char="-"/>
            </a:pPr>
            <a:r>
              <a:rPr lang="en" sz="1500"/>
              <a:t>Data Normalization</a:t>
            </a:r>
            <a:endParaRPr sz="1500"/>
          </a:p>
          <a:p>
            <a:pPr indent="-323850" lvl="0" marL="457200" marR="0" rtl="0" algn="l">
              <a:lnSpc>
                <a:spcPct val="115000"/>
              </a:lnSpc>
              <a:spcBef>
                <a:spcPts val="0"/>
              </a:spcBef>
              <a:spcAft>
                <a:spcPts val="0"/>
              </a:spcAft>
              <a:buSzPts val="1500"/>
              <a:buChar char="-"/>
            </a:pPr>
            <a:r>
              <a:rPr lang="en" sz="1500"/>
              <a:t>Analytics pipelines</a:t>
            </a:r>
            <a:endParaRPr sz="1500"/>
          </a:p>
          <a:p>
            <a:pPr indent="-323850" lvl="0" marL="457200" marR="0" rtl="0" algn="l">
              <a:lnSpc>
                <a:spcPct val="115000"/>
              </a:lnSpc>
              <a:spcBef>
                <a:spcPts val="0"/>
              </a:spcBef>
              <a:spcAft>
                <a:spcPts val="0"/>
              </a:spcAft>
              <a:buSzPts val="1500"/>
              <a:buChar char="-"/>
            </a:pPr>
            <a:r>
              <a:rPr lang="en" sz="1500"/>
              <a:t>Data labeling</a:t>
            </a:r>
            <a:endParaRPr sz="1500"/>
          </a:p>
        </p:txBody>
      </p:sp>
      <p:sp>
        <p:nvSpPr>
          <p:cNvPr id="147" name="Google Shape;147;p23"/>
          <p:cNvSpPr txBox="1"/>
          <p:nvPr>
            <p:ph idx="1" type="body"/>
          </p:nvPr>
        </p:nvSpPr>
        <p:spPr>
          <a:xfrm>
            <a:off x="6061100" y="98275"/>
            <a:ext cx="2944800" cy="14679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4"/>
            </a:pPr>
            <a:r>
              <a:rPr b="1" lang="en" sz="1500"/>
              <a:t>Model Building</a:t>
            </a:r>
            <a:endParaRPr b="1" sz="1500"/>
          </a:p>
          <a:p>
            <a:pPr indent="-323850" lvl="0" marL="457200" marR="0" rtl="0" algn="l">
              <a:lnSpc>
                <a:spcPct val="115000"/>
              </a:lnSpc>
              <a:spcBef>
                <a:spcPts val="0"/>
              </a:spcBef>
              <a:spcAft>
                <a:spcPts val="0"/>
              </a:spcAft>
              <a:buSzPts val="1500"/>
              <a:buChar char="-"/>
            </a:pPr>
            <a:r>
              <a:rPr lang="en" sz="1500"/>
              <a:t>Fit (train) models</a:t>
            </a:r>
            <a:endParaRPr sz="1500"/>
          </a:p>
          <a:p>
            <a:pPr indent="-323850" lvl="0" marL="457200" marR="0" rtl="0" algn="l">
              <a:lnSpc>
                <a:spcPct val="115000"/>
              </a:lnSpc>
              <a:spcBef>
                <a:spcPts val="0"/>
              </a:spcBef>
              <a:spcAft>
                <a:spcPts val="0"/>
              </a:spcAft>
              <a:buSzPts val="1500"/>
              <a:buChar char="-"/>
            </a:pPr>
            <a:r>
              <a:rPr lang="en" sz="1500"/>
              <a:t>Test and Training set</a:t>
            </a:r>
            <a:endParaRPr sz="1500"/>
          </a:p>
          <a:p>
            <a:pPr indent="-323850" lvl="0" marL="457200" marR="0" rtl="0" algn="l">
              <a:lnSpc>
                <a:spcPct val="115000"/>
              </a:lnSpc>
              <a:spcBef>
                <a:spcPts val="0"/>
              </a:spcBef>
              <a:spcAft>
                <a:spcPts val="0"/>
              </a:spcAft>
              <a:buSzPts val="1500"/>
              <a:buChar char="-"/>
            </a:pPr>
            <a:r>
              <a:rPr lang="en" sz="1500"/>
              <a:t>Model test and validation</a:t>
            </a:r>
            <a:endParaRPr sz="1500"/>
          </a:p>
          <a:p>
            <a:pPr indent="-323850" lvl="0" marL="457200" marR="0" rtl="0" algn="l">
              <a:lnSpc>
                <a:spcPct val="115000"/>
              </a:lnSpc>
              <a:spcBef>
                <a:spcPts val="0"/>
              </a:spcBef>
              <a:spcAft>
                <a:spcPts val="0"/>
              </a:spcAft>
              <a:buSzPts val="1500"/>
              <a:buChar char="-"/>
            </a:pPr>
            <a:r>
              <a:rPr lang="en" sz="1500"/>
              <a:t>Review outcomes</a:t>
            </a:r>
            <a:endParaRPr sz="1500"/>
          </a:p>
          <a:p>
            <a:pPr indent="-323850" lvl="0" marL="457200" marR="0" rtl="0" algn="l">
              <a:lnSpc>
                <a:spcPct val="115000"/>
              </a:lnSpc>
              <a:spcBef>
                <a:spcPts val="0"/>
              </a:spcBef>
              <a:spcAft>
                <a:spcPts val="0"/>
              </a:spcAft>
              <a:buSzPts val="1500"/>
              <a:buChar char="-"/>
            </a:pPr>
            <a:r>
              <a:rPr lang="en" sz="1500"/>
              <a:t>Pick final model</a:t>
            </a:r>
            <a:endParaRPr sz="1500"/>
          </a:p>
        </p:txBody>
      </p:sp>
      <p:sp>
        <p:nvSpPr>
          <p:cNvPr id="148" name="Google Shape;148;p23"/>
          <p:cNvSpPr txBox="1"/>
          <p:nvPr>
            <p:ph idx="1" type="body"/>
          </p:nvPr>
        </p:nvSpPr>
        <p:spPr>
          <a:xfrm>
            <a:off x="6061100" y="2921975"/>
            <a:ext cx="3113100" cy="9729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7"/>
            </a:pPr>
            <a:r>
              <a:rPr b="1" lang="en" sz="1500"/>
              <a:t>Insights and Visualization</a:t>
            </a:r>
            <a:endParaRPr b="1" sz="1500"/>
          </a:p>
          <a:p>
            <a:pPr indent="-323850" lvl="0" marL="457200" marR="0" rtl="0" algn="l">
              <a:lnSpc>
                <a:spcPct val="115000"/>
              </a:lnSpc>
              <a:spcBef>
                <a:spcPts val="0"/>
              </a:spcBef>
              <a:spcAft>
                <a:spcPts val="0"/>
              </a:spcAft>
              <a:buSzPts val="1500"/>
              <a:buChar char="-"/>
            </a:pPr>
            <a:r>
              <a:rPr lang="en" sz="1500"/>
              <a:t>Dashboards and Reports</a:t>
            </a:r>
            <a:endParaRPr sz="1500"/>
          </a:p>
          <a:p>
            <a:pPr indent="-323850" lvl="0" marL="457200" marR="0" rtl="0" algn="l">
              <a:lnSpc>
                <a:spcPct val="115000"/>
              </a:lnSpc>
              <a:spcBef>
                <a:spcPts val="0"/>
              </a:spcBef>
              <a:spcAft>
                <a:spcPts val="0"/>
              </a:spcAft>
              <a:buSzPts val="1500"/>
              <a:buChar char="-"/>
            </a:pPr>
            <a:r>
              <a:rPr lang="en" sz="1500"/>
              <a:t>Storytelling</a:t>
            </a:r>
            <a:endParaRPr sz="1500"/>
          </a:p>
        </p:txBody>
      </p:sp>
      <p:sp>
        <p:nvSpPr>
          <p:cNvPr id="149" name="Google Shape;149;p23"/>
          <p:cNvSpPr txBox="1"/>
          <p:nvPr>
            <p:ph idx="1" type="body"/>
          </p:nvPr>
        </p:nvSpPr>
        <p:spPr>
          <a:xfrm>
            <a:off x="6103100" y="1785850"/>
            <a:ext cx="3029100" cy="6765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6"/>
            </a:pPr>
            <a:r>
              <a:rPr b="1" lang="en" sz="1500"/>
              <a:t>Deployment</a:t>
            </a:r>
            <a:endParaRPr b="1" sz="1500"/>
          </a:p>
          <a:p>
            <a:pPr indent="-323850" lvl="0" marL="457200" marR="0" rtl="0" algn="l">
              <a:lnSpc>
                <a:spcPct val="115000"/>
              </a:lnSpc>
              <a:spcBef>
                <a:spcPts val="0"/>
              </a:spcBef>
              <a:spcAft>
                <a:spcPts val="0"/>
              </a:spcAft>
              <a:buSzPts val="1500"/>
              <a:buChar char="-"/>
            </a:pPr>
            <a:r>
              <a:rPr lang="en" sz="1500"/>
              <a:t>Dashboards and Reports</a:t>
            </a:r>
            <a:endParaRPr sz="1500"/>
          </a:p>
          <a:p>
            <a:pPr indent="-323850" lvl="0" marL="457200" marR="0" rtl="0" algn="l">
              <a:lnSpc>
                <a:spcPct val="115000"/>
              </a:lnSpc>
              <a:spcBef>
                <a:spcPts val="0"/>
              </a:spcBef>
              <a:spcAft>
                <a:spcPts val="0"/>
              </a:spcAft>
              <a:buSzPts val="1500"/>
              <a:buChar char="-"/>
            </a:pPr>
            <a:r>
              <a:rPr lang="en" sz="1500"/>
              <a:t>Model productionize &amp; deploy</a:t>
            </a:r>
            <a:endParaRPr sz="1500"/>
          </a:p>
        </p:txBody>
      </p:sp>
      <p:sp>
        <p:nvSpPr>
          <p:cNvPr id="150" name="Google Shape;150;p23"/>
          <p:cNvSpPr txBox="1"/>
          <p:nvPr>
            <p:ph idx="1" type="body"/>
          </p:nvPr>
        </p:nvSpPr>
        <p:spPr>
          <a:xfrm>
            <a:off x="6061100" y="3800350"/>
            <a:ext cx="2944800" cy="11445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startAt="8"/>
            </a:pPr>
            <a:r>
              <a:rPr b="1" lang="en" sz="1500"/>
              <a:t>Integrate Into Operations</a:t>
            </a:r>
            <a:endParaRPr b="1" sz="1500"/>
          </a:p>
          <a:p>
            <a:pPr indent="-323850" lvl="0" marL="457200" marR="0" rtl="0" algn="l">
              <a:lnSpc>
                <a:spcPct val="115000"/>
              </a:lnSpc>
              <a:spcBef>
                <a:spcPts val="0"/>
              </a:spcBef>
              <a:spcAft>
                <a:spcPts val="0"/>
              </a:spcAft>
              <a:buSzPts val="1500"/>
              <a:buChar char="-"/>
            </a:pPr>
            <a:r>
              <a:rPr lang="en" sz="1500"/>
              <a:t>AI Integration and Automation into Business Operations</a:t>
            </a:r>
            <a:endParaRPr sz="1500"/>
          </a:p>
        </p:txBody>
      </p:sp>
      <p:sp>
        <p:nvSpPr>
          <p:cNvPr id="151" name="Google Shape;151;p23"/>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59550" y="1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DSM: Problem Statement Examples</a:t>
            </a:r>
            <a:endParaRPr/>
          </a:p>
        </p:txBody>
      </p:sp>
      <p:sp>
        <p:nvSpPr>
          <p:cNvPr id="157" name="Google Shape;157;p24"/>
          <p:cNvSpPr txBox="1"/>
          <p:nvPr>
            <p:ph idx="1" type="body"/>
          </p:nvPr>
        </p:nvSpPr>
        <p:spPr>
          <a:xfrm>
            <a:off x="357325" y="833100"/>
            <a:ext cx="8520600" cy="32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CA Housing </a:t>
            </a:r>
            <a:endParaRPr sz="1600"/>
          </a:p>
          <a:p>
            <a:pPr indent="-330200" lvl="0" marL="457200" rtl="0" algn="l">
              <a:spcBef>
                <a:spcPts val="1600"/>
              </a:spcBef>
              <a:spcAft>
                <a:spcPts val="0"/>
              </a:spcAft>
              <a:buSzPts val="1600"/>
              <a:buChar char="●"/>
            </a:pPr>
            <a:r>
              <a:rPr lang="en" sz="1600"/>
              <a:t>Business problem: Should we invest in the area? </a:t>
            </a:r>
            <a:endParaRPr sz="1600"/>
          </a:p>
          <a:p>
            <a:pPr indent="-330200" lvl="0" marL="457200" rtl="0" algn="l">
              <a:spcBef>
                <a:spcPts val="0"/>
              </a:spcBef>
              <a:spcAft>
                <a:spcPts val="0"/>
              </a:spcAft>
              <a:buSzPts val="1600"/>
              <a:buChar char="●"/>
            </a:pPr>
            <a:r>
              <a:rPr lang="en" sz="1600"/>
              <a:t>Technical problem: Predict housing prices for a district?</a:t>
            </a:r>
            <a:endParaRPr sz="1600"/>
          </a:p>
          <a:p>
            <a:pPr indent="0" lvl="0" marL="0" rtl="0" algn="l">
              <a:spcBef>
                <a:spcPts val="1600"/>
              </a:spcBef>
              <a:spcAft>
                <a:spcPts val="0"/>
              </a:spcAft>
              <a:buNone/>
            </a:pPr>
            <a:r>
              <a:rPr lang="en" sz="1600"/>
              <a:t>NY City Taxi Cab (</a:t>
            </a:r>
            <a:r>
              <a:rPr lang="en" sz="900" u="sng">
                <a:solidFill>
                  <a:schemeClr val="accent5"/>
                </a:solidFill>
                <a:hlinkClick r:id="rId3">
                  <a:extLst>
                    <a:ext uri="{A12FA001-AC4F-418D-AE19-62706E023703}">
                      <ahyp:hlinkClr val="tx"/>
                    </a:ext>
                  </a:extLst>
                </a:hlinkClick>
              </a:rPr>
              <a:t>https://towardsdatascience.com/new-york-taxi-data-set-analysis-7f3a9ad84850</a:t>
            </a:r>
            <a:r>
              <a:rPr lang="en" sz="1600"/>
              <a:t>)</a:t>
            </a:r>
            <a:endParaRPr sz="1600"/>
          </a:p>
          <a:p>
            <a:pPr indent="-330200" lvl="0" marL="457200" rtl="0" algn="l">
              <a:spcBef>
                <a:spcPts val="1600"/>
              </a:spcBef>
              <a:spcAft>
                <a:spcPts val="0"/>
              </a:spcAft>
              <a:buSzPts val="1600"/>
              <a:buChar char="●"/>
            </a:pPr>
            <a:r>
              <a:rPr lang="en" sz="1600"/>
              <a:t>Business Problem: (hypothetical) Ryde share company wants to know how to competitive price its product</a:t>
            </a:r>
            <a:endParaRPr sz="1600"/>
          </a:p>
          <a:p>
            <a:pPr indent="-330200" lvl="0" marL="457200" rtl="0" algn="l">
              <a:spcBef>
                <a:spcPts val="0"/>
              </a:spcBef>
              <a:spcAft>
                <a:spcPts val="0"/>
              </a:spcAft>
              <a:buSzPts val="1600"/>
              <a:buChar char="●"/>
            </a:pPr>
            <a:r>
              <a:rPr lang="en" sz="1600"/>
              <a:t>Technical Problem predict a taxi fares</a:t>
            </a:r>
            <a:endParaRPr sz="1600"/>
          </a:p>
          <a:p>
            <a:pPr indent="0" lvl="0" marL="0" rtl="0" algn="l">
              <a:spcBef>
                <a:spcPts val="1600"/>
              </a:spcBef>
              <a:spcAft>
                <a:spcPts val="0"/>
              </a:spcAft>
              <a:buNone/>
            </a:pPr>
            <a:r>
              <a:rPr lang="en" sz="1600"/>
              <a:t>Google Bothell - What is the business problem you are trying to solve?</a:t>
            </a:r>
            <a:endParaRPr sz="1600"/>
          </a:p>
          <a:p>
            <a:pPr indent="-330200" lvl="0" marL="457200" rtl="0" algn="l">
              <a:spcBef>
                <a:spcPts val="1600"/>
              </a:spcBef>
              <a:spcAft>
                <a:spcPts val="0"/>
              </a:spcAft>
              <a:buSzPts val="1600"/>
              <a:buChar char="●"/>
            </a:pPr>
            <a:r>
              <a:rPr lang="en" sz="1600"/>
              <a:t>Business Problem?</a:t>
            </a:r>
            <a:endParaRPr sz="1600"/>
          </a:p>
          <a:p>
            <a:pPr indent="-330200" lvl="0" marL="457200" rtl="0" algn="l">
              <a:spcBef>
                <a:spcPts val="0"/>
              </a:spcBef>
              <a:spcAft>
                <a:spcPts val="0"/>
              </a:spcAft>
              <a:buSzPts val="1600"/>
              <a:buChar char="●"/>
            </a:pPr>
            <a:r>
              <a:rPr lang="en" sz="1600"/>
              <a:t>Technical Problem?</a:t>
            </a:r>
            <a:endParaRPr sz="1600"/>
          </a:p>
          <a:p>
            <a:pPr indent="0" lvl="0" marL="0" rtl="0" algn="l">
              <a:spcBef>
                <a:spcPts val="1600"/>
              </a:spcBef>
              <a:spcAft>
                <a:spcPts val="1600"/>
              </a:spcAft>
              <a:buNone/>
            </a:pPr>
            <a:r>
              <a:t/>
            </a:r>
            <a:endParaRPr sz="1600"/>
          </a:p>
        </p:txBody>
      </p:sp>
      <p:sp>
        <p:nvSpPr>
          <p:cNvPr id="158" name="Google Shape;158;p24"/>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207100" y="1616275"/>
            <a:ext cx="71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of Results </a:t>
            </a:r>
            <a:endParaRPr/>
          </a:p>
          <a:p>
            <a:pPr indent="457200" lvl="0" marL="2286000" rtl="0" algn="l">
              <a:spcBef>
                <a:spcPts val="0"/>
              </a:spcBef>
              <a:spcAft>
                <a:spcPts val="0"/>
              </a:spcAft>
              <a:buNone/>
            </a:pPr>
            <a:r>
              <a:rPr lang="en"/>
              <a:t>➔ </a:t>
            </a:r>
            <a:r>
              <a:rPr lang="en"/>
              <a:t>Decision Statistics</a:t>
            </a:r>
            <a:endParaRPr/>
          </a:p>
          <a:p>
            <a:pPr indent="457200" lvl="0" marL="2286000" rtl="0" algn="l">
              <a:spcBef>
                <a:spcPts val="0"/>
              </a:spcBef>
              <a:spcAft>
                <a:spcPts val="0"/>
              </a:spcAft>
              <a:buClr>
                <a:schemeClr val="dk1"/>
              </a:buClr>
              <a:buSzPts val="1100"/>
              <a:buFont typeface="Arial"/>
              <a:buNone/>
            </a:pPr>
            <a:r>
              <a:rPr lang="en"/>
              <a:t>➔ Inference Statistics</a:t>
            </a:r>
            <a:endParaRPr/>
          </a:p>
        </p:txBody>
      </p:sp>
      <p:sp>
        <p:nvSpPr>
          <p:cNvPr id="164" name="Google Shape;164;p25"/>
          <p:cNvSpPr txBox="1"/>
          <p:nvPr>
            <p:ph idx="1" type="body"/>
          </p:nvPr>
        </p:nvSpPr>
        <p:spPr>
          <a:xfrm>
            <a:off x="682250" y="3036875"/>
            <a:ext cx="8520600" cy="15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be confident that your result is correct?</a:t>
            </a:r>
            <a:endParaRPr/>
          </a:p>
          <a:p>
            <a:pPr indent="0" lvl="0" marL="0" rtl="0" algn="l">
              <a:spcBef>
                <a:spcPts val="1600"/>
              </a:spcBef>
              <a:spcAft>
                <a:spcPts val="1600"/>
              </a:spcAft>
              <a:buNone/>
            </a:pPr>
            <a:r>
              <a:rPr lang="en"/>
              <a:t>How do you ask statistical questions and state your conclusions with technical accuracy?</a:t>
            </a:r>
            <a:endParaRPr/>
          </a:p>
        </p:txBody>
      </p:sp>
      <p:sp>
        <p:nvSpPr>
          <p:cNvPr id="165" name="Google Shape;165;p25"/>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6079549" y="372424"/>
            <a:ext cx="1885949" cy="1198575"/>
          </a:xfrm>
          <a:prstGeom prst="rect">
            <a:avLst/>
          </a:prstGeom>
          <a:noFill/>
          <a:ln>
            <a:noFill/>
          </a:ln>
        </p:spPr>
      </p:pic>
      <p:sp>
        <p:nvSpPr>
          <p:cNvPr id="171" name="Google Shape;171;p26"/>
          <p:cNvSpPr txBox="1"/>
          <p:nvPr>
            <p:ph type="title"/>
          </p:nvPr>
        </p:nvSpPr>
        <p:spPr>
          <a:xfrm>
            <a:off x="157900" y="15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How to validate results: Hypothesis Testing</a:t>
            </a:r>
            <a:endParaRPr sz="2600"/>
          </a:p>
        </p:txBody>
      </p:sp>
      <p:sp>
        <p:nvSpPr>
          <p:cNvPr id="172" name="Google Shape;172;p26"/>
          <p:cNvSpPr txBox="1"/>
          <p:nvPr>
            <p:ph idx="1" type="body"/>
          </p:nvPr>
        </p:nvSpPr>
        <p:spPr>
          <a:xfrm>
            <a:off x="311700" y="1456300"/>
            <a:ext cx="4081200" cy="335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Confidence</a:t>
            </a:r>
            <a:endParaRPr sz="1700"/>
          </a:p>
          <a:p>
            <a:pPr indent="-336550" lvl="0" marL="457200" rtl="0" algn="l">
              <a:spcBef>
                <a:spcPts val="0"/>
              </a:spcBef>
              <a:spcAft>
                <a:spcPts val="0"/>
              </a:spcAft>
              <a:buSzPts val="1700"/>
              <a:buChar char="●"/>
            </a:pPr>
            <a:r>
              <a:rPr lang="en" sz="1300"/>
              <a:t>What is the 95% confidence interval around the sampled mea</a:t>
            </a:r>
            <a:endParaRPr sz="1700"/>
          </a:p>
          <a:p>
            <a:pPr indent="-336550" lvl="0" marL="457200" rtl="0" algn="l">
              <a:spcBef>
                <a:spcPts val="0"/>
              </a:spcBef>
              <a:spcAft>
                <a:spcPts val="0"/>
              </a:spcAft>
              <a:buSzPts val="1700"/>
              <a:buChar char="●"/>
            </a:pPr>
            <a:r>
              <a:rPr lang="en" sz="1700"/>
              <a:t>Hypothesis testing</a:t>
            </a:r>
            <a:endParaRPr sz="1700"/>
          </a:p>
          <a:p>
            <a:pPr indent="-311150" lvl="1" marL="914400" rtl="0" algn="l">
              <a:spcBef>
                <a:spcPts val="0"/>
              </a:spcBef>
              <a:spcAft>
                <a:spcPts val="0"/>
              </a:spcAft>
              <a:buSzPts val="1300"/>
              <a:buChar char="○"/>
            </a:pPr>
            <a:r>
              <a:rPr lang="en" sz="1300"/>
              <a:t>Is my data conclusive … is my new sample average ŷ really better than ẑ</a:t>
            </a:r>
            <a:endParaRPr sz="1300"/>
          </a:p>
          <a:p>
            <a:pPr indent="-336550" lvl="0" marL="457200" rtl="0" algn="l">
              <a:spcBef>
                <a:spcPts val="0"/>
              </a:spcBef>
              <a:spcAft>
                <a:spcPts val="0"/>
              </a:spcAft>
              <a:buSzPts val="1700"/>
              <a:buChar char="●"/>
            </a:pPr>
            <a:r>
              <a:rPr lang="en" sz="1700"/>
              <a:t>Marketing</a:t>
            </a:r>
            <a:endParaRPr sz="1700"/>
          </a:p>
          <a:p>
            <a:pPr indent="-311150" lvl="1" marL="914400" rtl="0" algn="l">
              <a:spcBef>
                <a:spcPts val="0"/>
              </a:spcBef>
              <a:spcAft>
                <a:spcPts val="0"/>
              </a:spcAft>
              <a:buSzPts val="1300"/>
              <a:buChar char="○"/>
            </a:pPr>
            <a:r>
              <a:rPr lang="en" sz="1300"/>
              <a:t>Does web page 1 get more clicks than web page 2</a:t>
            </a:r>
            <a:endParaRPr sz="1300"/>
          </a:p>
          <a:p>
            <a:pPr indent="-311150" lvl="1" marL="914400" rtl="0" algn="l">
              <a:spcBef>
                <a:spcPts val="0"/>
              </a:spcBef>
              <a:spcAft>
                <a:spcPts val="0"/>
              </a:spcAft>
              <a:buSzPts val="1300"/>
              <a:buChar char="○"/>
            </a:pPr>
            <a:r>
              <a:rPr lang="en" sz="1300"/>
              <a:t>https://vwo.com/ab-testing/</a:t>
            </a:r>
            <a:endParaRPr sz="1300"/>
          </a:p>
          <a:p>
            <a:pPr indent="-336550" lvl="0" marL="457200" rtl="0" algn="l">
              <a:spcBef>
                <a:spcPts val="0"/>
              </a:spcBef>
              <a:spcAft>
                <a:spcPts val="0"/>
              </a:spcAft>
              <a:buSzPts val="1700"/>
              <a:buChar char="●"/>
            </a:pPr>
            <a:r>
              <a:rPr lang="en" sz="1700"/>
              <a:t>A/B Testing </a:t>
            </a:r>
            <a:endParaRPr sz="1700"/>
          </a:p>
          <a:p>
            <a:pPr indent="-311150" lvl="1" marL="914400" rtl="0" algn="l">
              <a:spcBef>
                <a:spcPts val="0"/>
              </a:spcBef>
              <a:spcAft>
                <a:spcPts val="0"/>
              </a:spcAft>
              <a:buSzPts val="1300"/>
              <a:buChar char="○"/>
            </a:pPr>
            <a:r>
              <a:rPr lang="en" sz="1300"/>
              <a:t>Is model v2 better than v1</a:t>
            </a:r>
            <a:endParaRPr sz="1300"/>
          </a:p>
          <a:p>
            <a:pPr indent="-311150" lvl="1" marL="914400" rtl="0" algn="l">
              <a:spcBef>
                <a:spcPts val="0"/>
              </a:spcBef>
              <a:spcAft>
                <a:spcPts val="0"/>
              </a:spcAft>
              <a:buSzPts val="1300"/>
              <a:buChar char="○"/>
            </a:pPr>
            <a:r>
              <a:rPr lang="en" sz="1300"/>
              <a:t>https://www.slideshare.net/turi-inc/machine-learning-in-production</a:t>
            </a:r>
            <a:endParaRPr sz="1300"/>
          </a:p>
        </p:txBody>
      </p:sp>
      <p:pic>
        <p:nvPicPr>
          <p:cNvPr id="173" name="Google Shape;173;p26"/>
          <p:cNvPicPr preferRelativeResize="0"/>
          <p:nvPr/>
        </p:nvPicPr>
        <p:blipFill>
          <a:blip r:embed="rId4">
            <a:alphaModFix/>
          </a:blip>
          <a:stretch>
            <a:fillRect/>
          </a:stretch>
        </p:blipFill>
        <p:spPr>
          <a:xfrm>
            <a:off x="5813463" y="1668700"/>
            <a:ext cx="2865025" cy="1621300"/>
          </a:xfrm>
          <a:prstGeom prst="rect">
            <a:avLst/>
          </a:prstGeom>
          <a:noFill/>
          <a:ln>
            <a:noFill/>
          </a:ln>
        </p:spPr>
      </p:pic>
      <p:pic>
        <p:nvPicPr>
          <p:cNvPr id="174" name="Google Shape;174;p26"/>
          <p:cNvPicPr preferRelativeResize="0"/>
          <p:nvPr/>
        </p:nvPicPr>
        <p:blipFill>
          <a:blip r:embed="rId5">
            <a:alphaModFix/>
          </a:blip>
          <a:stretch>
            <a:fillRect/>
          </a:stretch>
        </p:blipFill>
        <p:spPr>
          <a:xfrm>
            <a:off x="5893174" y="3387699"/>
            <a:ext cx="2820851" cy="1500875"/>
          </a:xfrm>
          <a:prstGeom prst="rect">
            <a:avLst/>
          </a:prstGeom>
          <a:noFill/>
          <a:ln>
            <a:noFill/>
          </a:ln>
        </p:spPr>
      </p:pic>
      <p:sp>
        <p:nvSpPr>
          <p:cNvPr id="175" name="Google Shape;175;p26"/>
          <p:cNvSpPr txBox="1"/>
          <p:nvPr>
            <p:ph idx="1" type="body"/>
          </p:nvPr>
        </p:nvSpPr>
        <p:spPr>
          <a:xfrm>
            <a:off x="571775" y="648225"/>
            <a:ext cx="5966100" cy="4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Inference Statistics  - </a:t>
            </a:r>
            <a:r>
              <a:rPr lang="en" sz="1050">
                <a:solidFill>
                  <a:srgbClr val="202122"/>
                </a:solidFill>
                <a:highlight>
                  <a:srgbClr val="FFFFFF"/>
                </a:highlight>
              </a:rPr>
              <a:t>Inferential statistical analysis infers properties of a </a:t>
            </a:r>
            <a:r>
              <a:rPr lang="en" sz="1050">
                <a:solidFill>
                  <a:srgbClr val="0B0080"/>
                </a:solidFill>
                <a:highlight>
                  <a:srgbClr val="FFFFFF"/>
                </a:highlight>
                <a:uFill>
                  <a:noFill/>
                </a:uFill>
                <a:hlinkClick r:id="rId6">
                  <a:extLst>
                    <a:ext uri="{A12FA001-AC4F-418D-AE19-62706E023703}">
                      <ahyp:hlinkClr val="tx"/>
                    </a:ext>
                  </a:extLst>
                </a:hlinkClick>
              </a:rPr>
              <a:t>population</a:t>
            </a:r>
            <a:r>
              <a:rPr lang="en" sz="1050">
                <a:solidFill>
                  <a:srgbClr val="202122"/>
                </a:solidFill>
                <a:highlight>
                  <a:srgbClr val="FFFFFF"/>
                </a:highlight>
              </a:rPr>
              <a:t>, for example by testing hypotheses and deriving estimates. The observed data set is </a:t>
            </a:r>
            <a:r>
              <a:rPr lang="en" sz="1050">
                <a:solidFill>
                  <a:srgbClr val="0B0080"/>
                </a:solidFill>
                <a:highlight>
                  <a:srgbClr val="FFFFFF"/>
                </a:highlight>
                <a:uFill>
                  <a:noFill/>
                </a:uFill>
                <a:hlinkClick r:id="rId7">
                  <a:extLst>
                    <a:ext uri="{A12FA001-AC4F-418D-AE19-62706E023703}">
                      <ahyp:hlinkClr val="tx"/>
                    </a:ext>
                  </a:extLst>
                </a:hlinkClick>
              </a:rPr>
              <a:t>sampled</a:t>
            </a:r>
            <a:r>
              <a:rPr lang="en" sz="1050">
                <a:solidFill>
                  <a:srgbClr val="202122"/>
                </a:solidFill>
                <a:highlight>
                  <a:srgbClr val="FFFFFF"/>
                </a:highlight>
              </a:rPr>
              <a:t> from a larger population.</a:t>
            </a:r>
            <a:endParaRPr/>
          </a:p>
        </p:txBody>
      </p:sp>
      <p:sp>
        <p:nvSpPr>
          <p:cNvPr id="176" name="Google Shape;176;p26"/>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3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a:t>
            </a:r>
            <a:r>
              <a:rPr lang="en"/>
              <a:t>Exercise/Demo</a:t>
            </a:r>
            <a:r>
              <a:rPr lang="en"/>
              <a:t>: Using BigQuery and Colab </a:t>
            </a:r>
            <a:endParaRPr/>
          </a:p>
        </p:txBody>
      </p:sp>
      <p:sp>
        <p:nvSpPr>
          <p:cNvPr id="182" name="Google Shape;182;p27"/>
          <p:cNvSpPr txBox="1"/>
          <p:nvPr>
            <p:ph idx="1" type="body"/>
          </p:nvPr>
        </p:nvSpPr>
        <p:spPr>
          <a:xfrm>
            <a:off x="5333050" y="1072600"/>
            <a:ext cx="23643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a:p>
            <a:pPr indent="0" lvl="0" marL="0" rtl="0" algn="l">
              <a:spcBef>
                <a:spcPts val="1600"/>
              </a:spcBef>
              <a:spcAft>
                <a:spcPts val="0"/>
              </a:spcAft>
              <a:buNone/>
            </a:pPr>
            <a:r>
              <a:rPr lang="en"/>
              <a:t>Data Extraction</a:t>
            </a:r>
            <a:endParaRPr/>
          </a:p>
          <a:p>
            <a:pPr indent="0" lvl="0" marL="0" rtl="0" algn="l">
              <a:spcBef>
                <a:spcPts val="1600"/>
              </a:spcBef>
              <a:spcAft>
                <a:spcPts val="1600"/>
              </a:spcAft>
              <a:buNone/>
            </a:pPr>
            <a:r>
              <a:rPr lang="en"/>
              <a:t>Some Examples</a:t>
            </a:r>
            <a:endParaRPr/>
          </a:p>
        </p:txBody>
      </p:sp>
      <p:sp>
        <p:nvSpPr>
          <p:cNvPr id="183" name="Google Shape;183;p27"/>
          <p:cNvSpPr txBox="1"/>
          <p:nvPr>
            <p:ph idx="1" type="body"/>
          </p:nvPr>
        </p:nvSpPr>
        <p:spPr>
          <a:xfrm>
            <a:off x="5458225" y="3355150"/>
            <a:ext cx="23643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a:p>
            <a:pPr indent="0" lvl="0" marL="0" rtl="0" algn="l">
              <a:spcBef>
                <a:spcPts val="1600"/>
              </a:spcBef>
              <a:spcAft>
                <a:spcPts val="0"/>
              </a:spcAft>
              <a:buNone/>
            </a:pPr>
            <a:r>
              <a:rPr lang="en"/>
              <a:t>Data Extraction</a:t>
            </a:r>
            <a:endParaRPr/>
          </a:p>
          <a:p>
            <a:pPr indent="0" lvl="0" marL="0" rtl="0" algn="l">
              <a:spcBef>
                <a:spcPts val="1600"/>
              </a:spcBef>
              <a:spcAft>
                <a:spcPts val="1600"/>
              </a:spcAft>
              <a:buNone/>
            </a:pPr>
            <a:r>
              <a:rPr lang="en"/>
              <a:t>Some Examples</a:t>
            </a:r>
            <a:endParaRPr/>
          </a:p>
        </p:txBody>
      </p:sp>
      <p:sp>
        <p:nvSpPr>
          <p:cNvPr id="184" name="Google Shape;184;p27"/>
          <p:cNvSpPr txBox="1"/>
          <p:nvPr>
            <p:ph idx="1" type="body"/>
          </p:nvPr>
        </p:nvSpPr>
        <p:spPr>
          <a:xfrm>
            <a:off x="1843525" y="2280775"/>
            <a:ext cx="209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Query</a:t>
            </a:r>
            <a:endParaRPr/>
          </a:p>
          <a:p>
            <a:pPr indent="0" lvl="0" marL="0" rtl="0" algn="l">
              <a:spcBef>
                <a:spcPts val="1600"/>
              </a:spcBef>
              <a:spcAft>
                <a:spcPts val="1600"/>
              </a:spcAft>
              <a:buNone/>
            </a:pPr>
            <a:r>
              <a:rPr lang="en"/>
              <a:t>Colab</a:t>
            </a:r>
            <a:endParaRPr/>
          </a:p>
        </p:txBody>
      </p:sp>
      <p:cxnSp>
        <p:nvCxnSpPr>
          <p:cNvPr id="185" name="Google Shape;185;p27"/>
          <p:cNvCxnSpPr/>
          <p:nvPr/>
        </p:nvCxnSpPr>
        <p:spPr>
          <a:xfrm flipH="1" rot="10800000">
            <a:off x="3099100" y="1837000"/>
            <a:ext cx="1680300" cy="611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7"/>
          <p:cNvCxnSpPr/>
          <p:nvPr/>
        </p:nvCxnSpPr>
        <p:spPr>
          <a:xfrm>
            <a:off x="2684375" y="3099200"/>
            <a:ext cx="2160600" cy="8766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7"/>
          <p:cNvSpPr/>
          <p:nvPr/>
        </p:nvSpPr>
        <p:spPr>
          <a:xfrm rot="10800000">
            <a:off x="4934350" y="3392200"/>
            <a:ext cx="324000" cy="1228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rot="10800000">
            <a:off x="4997375" y="1371700"/>
            <a:ext cx="324000" cy="1228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idx="1" type="body"/>
          </p:nvPr>
        </p:nvSpPr>
        <p:spPr>
          <a:xfrm>
            <a:off x="1174800" y="1014375"/>
            <a:ext cx="337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exercises</a:t>
            </a:r>
            <a:endParaRPr/>
          </a:p>
        </p:txBody>
      </p:sp>
      <p:sp>
        <p:nvSpPr>
          <p:cNvPr id="190" name="Google Shape;190;p27"/>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577150" y="1150275"/>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2: Statistics for data analysis</a:t>
            </a:r>
            <a:endParaRPr sz="1300"/>
          </a:p>
          <a:p>
            <a:pPr indent="-304800" lvl="1" marL="914400" rtl="0" algn="l">
              <a:spcBef>
                <a:spcPts val="0"/>
              </a:spcBef>
              <a:spcAft>
                <a:spcPts val="0"/>
              </a:spcAft>
              <a:buSzPts val="1200"/>
              <a:buChar char="○"/>
            </a:pPr>
            <a:r>
              <a:rPr lang="en" sz="1200"/>
              <a:t>Statistical significance</a:t>
            </a:r>
            <a:endParaRPr sz="1200"/>
          </a:p>
          <a:p>
            <a:pPr indent="-304800" lvl="1" marL="914400" rtl="0" algn="l">
              <a:spcBef>
                <a:spcPts val="0"/>
              </a:spcBef>
              <a:spcAft>
                <a:spcPts val="0"/>
              </a:spcAft>
              <a:buSzPts val="1200"/>
              <a:buChar char="○"/>
            </a:pPr>
            <a:r>
              <a:rPr lang="en" sz="1200"/>
              <a:t>Regression analysis</a:t>
            </a:r>
            <a:endParaRPr sz="1200"/>
          </a:p>
          <a:p>
            <a:pPr indent="-304800" lvl="1" marL="914400" rtl="0" algn="l">
              <a:spcBef>
                <a:spcPts val="0"/>
              </a:spcBef>
              <a:spcAft>
                <a:spcPts val="0"/>
              </a:spcAft>
              <a:buSzPts val="1200"/>
              <a:buChar char="○"/>
            </a:pPr>
            <a:r>
              <a:rPr lang="en" sz="1200"/>
              <a:t>T-tests and hypothesis testing</a:t>
            </a:r>
            <a:endParaRPr sz="1200"/>
          </a:p>
          <a:p>
            <a:pPr indent="-304800" lvl="1" marL="914400" rtl="0" algn="l">
              <a:spcBef>
                <a:spcPts val="0"/>
              </a:spcBef>
              <a:spcAft>
                <a:spcPts val="0"/>
              </a:spcAft>
              <a:buSzPts val="1200"/>
              <a:buChar char="○"/>
            </a:pPr>
            <a:r>
              <a:rPr lang="en" sz="1200"/>
              <a:t>Anomaly detection</a:t>
            </a:r>
            <a:endParaRPr sz="1200"/>
          </a:p>
          <a:p>
            <a:pPr indent="-304800" lvl="1" marL="914400" rtl="0" algn="l">
              <a:spcBef>
                <a:spcPts val="0"/>
              </a:spcBef>
              <a:spcAft>
                <a:spcPts val="0"/>
              </a:spcAft>
              <a:buSzPts val="1200"/>
              <a:buChar char="○"/>
            </a:pPr>
            <a:r>
              <a:rPr lang="en" sz="1200"/>
              <a:t>Eamples</a:t>
            </a:r>
            <a:endParaRPr sz="1200"/>
          </a:p>
        </p:txBody>
      </p:sp>
      <p:sp>
        <p:nvSpPr>
          <p:cNvPr id="196" name="Google Shape;196;p28"/>
          <p:cNvSpPr txBox="1"/>
          <p:nvPr>
            <p:ph idx="1" type="body"/>
          </p:nvPr>
        </p:nvSpPr>
        <p:spPr>
          <a:xfrm>
            <a:off x="4847775" y="1087625"/>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3: Applied Statistics</a:t>
            </a:r>
            <a:endParaRPr sz="1300"/>
          </a:p>
          <a:p>
            <a:pPr indent="-304800" lvl="1" marL="914400" rtl="0" algn="l">
              <a:spcBef>
                <a:spcPts val="0"/>
              </a:spcBef>
              <a:spcAft>
                <a:spcPts val="0"/>
              </a:spcAft>
              <a:buSzPts val="1200"/>
              <a:buChar char="○"/>
            </a:pPr>
            <a:r>
              <a:rPr lang="en" sz="1200"/>
              <a:t>Guided practice using common statistics</a:t>
            </a:r>
            <a:endParaRPr sz="1200"/>
          </a:p>
          <a:p>
            <a:pPr indent="-304800" lvl="1" marL="914400" rtl="0" algn="l">
              <a:spcBef>
                <a:spcPts val="0"/>
              </a:spcBef>
              <a:spcAft>
                <a:spcPts val="0"/>
              </a:spcAft>
              <a:buSzPts val="1200"/>
              <a:buChar char="○"/>
            </a:pPr>
            <a:r>
              <a:rPr lang="en" sz="1200"/>
              <a:t>Q&amp;A</a:t>
            </a:r>
            <a:endParaRPr sz="1200"/>
          </a:p>
          <a:p>
            <a:pPr indent="-304800" lvl="1" marL="914400" rtl="0" algn="l">
              <a:spcBef>
                <a:spcPts val="0"/>
              </a:spcBef>
              <a:spcAft>
                <a:spcPts val="0"/>
              </a:spcAft>
              <a:buSzPts val="1200"/>
              <a:buChar char="○"/>
            </a:pPr>
            <a:r>
              <a:rPr lang="en" sz="1200"/>
              <a:t>Op requested statistics topics</a:t>
            </a:r>
            <a:endParaRPr sz="1200"/>
          </a:p>
          <a:p>
            <a:pPr indent="-304800" lvl="1" marL="914400" rtl="0" algn="l">
              <a:spcBef>
                <a:spcPts val="0"/>
              </a:spcBef>
              <a:spcAft>
                <a:spcPts val="0"/>
              </a:spcAft>
              <a:buSzPts val="1200"/>
              <a:buChar char="○"/>
            </a:pPr>
            <a:r>
              <a:rPr lang="en" sz="1200"/>
              <a:t>Statistics usage tips and tricks - Google SQL</a:t>
            </a:r>
            <a:endParaRPr sz="1200"/>
          </a:p>
        </p:txBody>
      </p:sp>
      <p:sp>
        <p:nvSpPr>
          <p:cNvPr id="197" name="Google Shape;197;p28"/>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73425" y="177575"/>
            <a:ext cx="8520600" cy="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Data Analysis? </a:t>
            </a:r>
            <a:endParaRPr/>
          </a:p>
        </p:txBody>
      </p:sp>
      <p:sp>
        <p:nvSpPr>
          <p:cNvPr id="203" name="Google Shape;203;p29"/>
          <p:cNvSpPr txBox="1"/>
          <p:nvPr/>
        </p:nvSpPr>
        <p:spPr>
          <a:xfrm>
            <a:off x="498425" y="4632525"/>
            <a:ext cx="85206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3"/>
              </a:rPr>
              <a:t>https://medium.com/@aiden.dataminer/the-data-science-method-dsm-a-framework-on-how-to-take-your-data-science-projects-to-the-next-91f9fd81e5d1</a:t>
            </a:r>
            <a:endParaRPr sz="1200"/>
          </a:p>
        </p:txBody>
      </p:sp>
      <p:sp>
        <p:nvSpPr>
          <p:cNvPr id="204" name="Google Shape;204;p29"/>
          <p:cNvSpPr txBox="1"/>
          <p:nvPr>
            <p:ph idx="1" type="body"/>
          </p:nvPr>
        </p:nvSpPr>
        <p:spPr>
          <a:xfrm>
            <a:off x="7255075" y="2775675"/>
            <a:ext cx="1954500" cy="10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solidFill>
                  <a:srgbClr val="0000FF"/>
                </a:solidFill>
              </a:rPr>
              <a:t>8. Integrate into Operations</a:t>
            </a:r>
            <a:endParaRPr>
              <a:solidFill>
                <a:srgbClr val="0000FF"/>
              </a:solidFill>
            </a:endParaRPr>
          </a:p>
        </p:txBody>
      </p:sp>
      <p:sp>
        <p:nvSpPr>
          <p:cNvPr id="205" name="Google Shape;205;p29"/>
          <p:cNvSpPr txBox="1"/>
          <p:nvPr>
            <p:ph idx="1" type="body"/>
          </p:nvPr>
        </p:nvSpPr>
        <p:spPr>
          <a:xfrm>
            <a:off x="2348150" y="641813"/>
            <a:ext cx="39390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Data Science Method (DSM)</a:t>
            </a:r>
            <a:endParaRPr/>
          </a:p>
        </p:txBody>
      </p:sp>
      <p:sp>
        <p:nvSpPr>
          <p:cNvPr id="206" name="Google Shape;206;p29"/>
          <p:cNvSpPr/>
          <p:nvPr/>
        </p:nvSpPr>
        <p:spPr>
          <a:xfrm>
            <a:off x="124988" y="1318025"/>
            <a:ext cx="14448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1392338" y="13180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8" name="Google Shape;208;p29"/>
          <p:cNvSpPr/>
          <p:nvPr/>
        </p:nvSpPr>
        <p:spPr>
          <a:xfrm>
            <a:off x="2449738" y="13180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3503063" y="13180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4596688" y="13180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5613788" y="13180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6690863" y="13179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7724513" y="1317925"/>
            <a:ext cx="1294500" cy="890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idx="1" type="body"/>
          </p:nvPr>
        </p:nvSpPr>
        <p:spPr>
          <a:xfrm>
            <a:off x="125000" y="2312400"/>
            <a:ext cx="1704300" cy="42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1. </a:t>
            </a:r>
            <a:r>
              <a:rPr b="1" lang="en" sz="1600">
                <a:solidFill>
                  <a:srgbClr val="FF0000"/>
                </a:solidFill>
              </a:rPr>
              <a:t>Problem Definition</a:t>
            </a:r>
            <a:endParaRPr b="1" sz="1600">
              <a:solidFill>
                <a:srgbClr val="FF0000"/>
              </a:solidFill>
            </a:endParaRPr>
          </a:p>
        </p:txBody>
      </p:sp>
      <p:sp>
        <p:nvSpPr>
          <p:cNvPr id="215" name="Google Shape;215;p29"/>
          <p:cNvSpPr txBox="1"/>
          <p:nvPr>
            <p:ph idx="1" type="body"/>
          </p:nvPr>
        </p:nvSpPr>
        <p:spPr>
          <a:xfrm>
            <a:off x="982550" y="2874488"/>
            <a:ext cx="1704300" cy="9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FF"/>
                </a:solidFill>
              </a:rPr>
              <a:t>2</a:t>
            </a:r>
            <a:r>
              <a:rPr lang="en" sz="1600">
                <a:solidFill>
                  <a:srgbClr val="0000FF"/>
                </a:solidFill>
              </a:rPr>
              <a:t>. Data Capture &amp; Wrangling</a:t>
            </a:r>
            <a:endParaRPr sz="1600">
              <a:solidFill>
                <a:srgbClr val="0000FF"/>
              </a:solidFill>
            </a:endParaRPr>
          </a:p>
        </p:txBody>
      </p:sp>
      <p:sp>
        <p:nvSpPr>
          <p:cNvPr id="216" name="Google Shape;216;p29"/>
          <p:cNvSpPr txBox="1"/>
          <p:nvPr>
            <p:ph idx="1" type="body"/>
          </p:nvPr>
        </p:nvSpPr>
        <p:spPr>
          <a:xfrm>
            <a:off x="2244850" y="2267863"/>
            <a:ext cx="1704300" cy="9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3</a:t>
            </a:r>
            <a:r>
              <a:rPr lang="en" sz="1600"/>
              <a:t>.</a:t>
            </a:r>
            <a:r>
              <a:rPr b="1" lang="en" sz="1600"/>
              <a:t> </a:t>
            </a:r>
            <a:r>
              <a:rPr b="1" lang="en" sz="1600">
                <a:solidFill>
                  <a:srgbClr val="FF0000"/>
                </a:solidFill>
              </a:rPr>
              <a:t>Exploratory Data Analysis</a:t>
            </a:r>
            <a:endParaRPr b="1" sz="1600">
              <a:solidFill>
                <a:srgbClr val="FF0000"/>
              </a:solidFill>
            </a:endParaRPr>
          </a:p>
        </p:txBody>
      </p:sp>
      <p:sp>
        <p:nvSpPr>
          <p:cNvPr id="217" name="Google Shape;217;p29"/>
          <p:cNvSpPr txBox="1"/>
          <p:nvPr>
            <p:ph idx="1" type="body"/>
          </p:nvPr>
        </p:nvSpPr>
        <p:spPr>
          <a:xfrm>
            <a:off x="3557975" y="2775875"/>
            <a:ext cx="1704300" cy="9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4</a:t>
            </a:r>
            <a:r>
              <a:rPr lang="en" sz="1600"/>
              <a:t>. </a:t>
            </a:r>
            <a:r>
              <a:rPr b="1" lang="en" sz="1600">
                <a:solidFill>
                  <a:srgbClr val="FF0000"/>
                </a:solidFill>
              </a:rPr>
              <a:t>Feature Extraction</a:t>
            </a:r>
            <a:endParaRPr b="1" sz="1600">
              <a:solidFill>
                <a:srgbClr val="FF0000"/>
              </a:solidFill>
            </a:endParaRPr>
          </a:p>
        </p:txBody>
      </p:sp>
      <p:sp>
        <p:nvSpPr>
          <p:cNvPr id="218" name="Google Shape;218;p29"/>
          <p:cNvSpPr txBox="1"/>
          <p:nvPr>
            <p:ph idx="1" type="body"/>
          </p:nvPr>
        </p:nvSpPr>
        <p:spPr>
          <a:xfrm>
            <a:off x="4572000" y="2267875"/>
            <a:ext cx="1294500" cy="9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FF"/>
                </a:solidFill>
              </a:rPr>
              <a:t>5. Modeling  &amp; Analytics</a:t>
            </a:r>
            <a:endParaRPr sz="1600">
              <a:solidFill>
                <a:srgbClr val="0000FF"/>
              </a:solidFill>
            </a:endParaRPr>
          </a:p>
        </p:txBody>
      </p:sp>
      <p:sp>
        <p:nvSpPr>
          <p:cNvPr id="219" name="Google Shape;219;p29"/>
          <p:cNvSpPr txBox="1"/>
          <p:nvPr>
            <p:ph idx="1" type="body"/>
          </p:nvPr>
        </p:nvSpPr>
        <p:spPr>
          <a:xfrm>
            <a:off x="6690875" y="2306675"/>
            <a:ext cx="1704300" cy="9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7</a:t>
            </a:r>
            <a:r>
              <a:rPr lang="en" sz="1600"/>
              <a:t>. </a:t>
            </a:r>
            <a:r>
              <a:rPr b="1" lang="en" sz="1600">
                <a:solidFill>
                  <a:srgbClr val="FF0000"/>
                </a:solidFill>
              </a:rPr>
              <a:t>Insights Visualization</a:t>
            </a:r>
            <a:endParaRPr b="1" sz="1600">
              <a:solidFill>
                <a:srgbClr val="FF0000"/>
              </a:solidFill>
            </a:endParaRPr>
          </a:p>
        </p:txBody>
      </p:sp>
      <p:sp>
        <p:nvSpPr>
          <p:cNvPr id="220" name="Google Shape;220;p29"/>
          <p:cNvSpPr txBox="1"/>
          <p:nvPr>
            <p:ph idx="1" type="body"/>
          </p:nvPr>
        </p:nvSpPr>
        <p:spPr>
          <a:xfrm>
            <a:off x="5492975" y="3169713"/>
            <a:ext cx="1704300" cy="42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FF"/>
                </a:solidFill>
              </a:rPr>
              <a:t>6</a:t>
            </a:r>
            <a:r>
              <a:rPr lang="en" sz="1600">
                <a:solidFill>
                  <a:srgbClr val="0000FF"/>
                </a:solidFill>
              </a:rPr>
              <a:t>. Deployment</a:t>
            </a:r>
            <a:endParaRPr sz="1600">
              <a:solidFill>
                <a:srgbClr val="0000FF"/>
              </a:solidFill>
            </a:endParaRPr>
          </a:p>
        </p:txBody>
      </p:sp>
      <p:sp>
        <p:nvSpPr>
          <p:cNvPr id="221" name="Google Shape;221;p29"/>
          <p:cNvSpPr txBox="1"/>
          <p:nvPr>
            <p:ph idx="1" type="body"/>
          </p:nvPr>
        </p:nvSpPr>
        <p:spPr>
          <a:xfrm>
            <a:off x="373425" y="3654681"/>
            <a:ext cx="6493500" cy="918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plan begins by identifying the problem, goals, etc</a:t>
            </a:r>
            <a:endParaRPr sz="1600"/>
          </a:p>
          <a:p>
            <a:pPr indent="-330200" lvl="0" marL="457200" rtl="0" algn="l">
              <a:spcBef>
                <a:spcPts val="0"/>
              </a:spcBef>
              <a:spcAft>
                <a:spcPts val="0"/>
              </a:spcAft>
              <a:buSzPts val="1600"/>
              <a:buChar char="-"/>
            </a:pPr>
            <a:r>
              <a:rPr lang="en" sz="1600"/>
              <a:t>Process may not include all steps, depends on the problem</a:t>
            </a:r>
            <a:endParaRPr sz="1600"/>
          </a:p>
          <a:p>
            <a:pPr indent="-330200" lvl="0" marL="457200" rtl="0" algn="l">
              <a:spcBef>
                <a:spcPts val="0"/>
              </a:spcBef>
              <a:spcAft>
                <a:spcPts val="0"/>
              </a:spcAft>
              <a:buSzPts val="1600"/>
              <a:buChar char="-"/>
            </a:pPr>
            <a:r>
              <a:rPr lang="en" sz="1600"/>
              <a:t>Duration can take from days to several months or a year </a:t>
            </a:r>
            <a:endParaRPr sz="1600"/>
          </a:p>
          <a:p>
            <a:pPr indent="0" lvl="0" marL="0" rtl="0" algn="l">
              <a:spcBef>
                <a:spcPts val="1600"/>
              </a:spcBef>
              <a:spcAft>
                <a:spcPts val="1600"/>
              </a:spcAft>
              <a:buNone/>
            </a:pPr>
            <a:r>
              <a:t/>
            </a:r>
            <a:endParaRPr sz="1600"/>
          </a:p>
        </p:txBody>
      </p:sp>
      <p:sp>
        <p:nvSpPr>
          <p:cNvPr id="222" name="Google Shape;222;p29"/>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1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Statistics in Data Science</a:t>
            </a:r>
            <a:endParaRPr/>
          </a:p>
        </p:txBody>
      </p:sp>
      <p:sp>
        <p:nvSpPr>
          <p:cNvPr id="228" name="Google Shape;228;p30"/>
          <p:cNvSpPr txBox="1"/>
          <p:nvPr>
            <p:ph idx="1" type="body"/>
          </p:nvPr>
        </p:nvSpPr>
        <p:spPr>
          <a:xfrm>
            <a:off x="164675" y="810750"/>
            <a:ext cx="4614900" cy="16680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AutoNum type="arabicPeriod"/>
            </a:pPr>
            <a:r>
              <a:rPr lang="en" sz="1500"/>
              <a:t>Core Statistics Concepts</a:t>
            </a:r>
            <a:endParaRPr sz="1500"/>
          </a:p>
          <a:p>
            <a:pPr indent="-323850" lvl="0" marL="914400" rtl="0" algn="l">
              <a:spcBef>
                <a:spcPts val="0"/>
              </a:spcBef>
              <a:spcAft>
                <a:spcPts val="0"/>
              </a:spcAft>
              <a:buSzPts val="1500"/>
              <a:buChar char="●"/>
            </a:pPr>
            <a:r>
              <a:rPr lang="en" sz="1500"/>
              <a:t>Descriptive Statistics</a:t>
            </a:r>
            <a:endParaRPr sz="1500"/>
          </a:p>
          <a:p>
            <a:pPr indent="-323850" lvl="0" marL="914400" rtl="0" algn="l">
              <a:spcBef>
                <a:spcPts val="0"/>
              </a:spcBef>
              <a:spcAft>
                <a:spcPts val="0"/>
              </a:spcAft>
              <a:buSzPts val="1500"/>
              <a:buChar char="●"/>
            </a:pPr>
            <a:r>
              <a:rPr lang="en" sz="1500"/>
              <a:t>Distributions</a:t>
            </a:r>
            <a:endParaRPr sz="1500"/>
          </a:p>
          <a:p>
            <a:pPr indent="-323850" lvl="0" marL="914400" rtl="0" algn="l">
              <a:spcBef>
                <a:spcPts val="0"/>
              </a:spcBef>
              <a:spcAft>
                <a:spcPts val="0"/>
              </a:spcAft>
              <a:buClr>
                <a:srgbClr val="FF0000"/>
              </a:buClr>
              <a:buSzPts val="1500"/>
              <a:buChar char="●"/>
            </a:pPr>
            <a:r>
              <a:rPr lang="en" sz="1500">
                <a:solidFill>
                  <a:srgbClr val="FF0000"/>
                </a:solidFill>
              </a:rPr>
              <a:t>Inference Statistics - </a:t>
            </a:r>
            <a:r>
              <a:rPr lang="en" sz="1500">
                <a:solidFill>
                  <a:srgbClr val="FF0000"/>
                </a:solidFill>
              </a:rPr>
              <a:t> Confidence &amp; Hypothesis testing, </a:t>
            </a:r>
            <a:endParaRPr sz="1500">
              <a:solidFill>
                <a:srgbClr val="FF0000"/>
              </a:solidFill>
            </a:endParaRPr>
          </a:p>
          <a:p>
            <a:pPr indent="-323850" lvl="0" marL="914400" rtl="0" algn="l">
              <a:spcBef>
                <a:spcPts val="0"/>
              </a:spcBef>
              <a:spcAft>
                <a:spcPts val="0"/>
              </a:spcAft>
              <a:buClr>
                <a:srgbClr val="FF0000"/>
              </a:buClr>
              <a:buSzPts val="1500"/>
              <a:buChar char="●"/>
            </a:pPr>
            <a:r>
              <a:rPr lang="en" sz="1500">
                <a:solidFill>
                  <a:srgbClr val="FF0000"/>
                </a:solidFill>
              </a:rPr>
              <a:t>Regression</a:t>
            </a:r>
            <a:endParaRPr sz="1500">
              <a:solidFill>
                <a:srgbClr val="FF0000"/>
              </a:solidFill>
            </a:endParaRPr>
          </a:p>
        </p:txBody>
      </p:sp>
      <p:sp>
        <p:nvSpPr>
          <p:cNvPr id="229" name="Google Shape;229;p30"/>
          <p:cNvSpPr txBox="1"/>
          <p:nvPr>
            <p:ph idx="1" type="body"/>
          </p:nvPr>
        </p:nvSpPr>
        <p:spPr>
          <a:xfrm>
            <a:off x="4701300" y="810738"/>
            <a:ext cx="4131000" cy="166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2. Probability</a:t>
            </a:r>
            <a:endParaRPr sz="1500"/>
          </a:p>
          <a:p>
            <a:pPr indent="-323850" lvl="0" marL="914400" rtl="0" algn="l">
              <a:spcBef>
                <a:spcPts val="800"/>
              </a:spcBef>
              <a:spcAft>
                <a:spcPts val="0"/>
              </a:spcAft>
              <a:buSzPts val="1500"/>
              <a:buChar char="●"/>
            </a:pPr>
            <a:r>
              <a:rPr lang="en" sz="1500"/>
              <a:t>Basic probability</a:t>
            </a:r>
            <a:endParaRPr sz="1500"/>
          </a:p>
          <a:p>
            <a:pPr indent="-323850" lvl="0" marL="914400" rtl="0" algn="l">
              <a:spcBef>
                <a:spcPts val="0"/>
              </a:spcBef>
              <a:spcAft>
                <a:spcPts val="0"/>
              </a:spcAft>
              <a:buSzPts val="1500"/>
              <a:buChar char="●"/>
            </a:pPr>
            <a:r>
              <a:rPr lang="en" sz="1500"/>
              <a:t>Priors and Posteriors</a:t>
            </a:r>
            <a:endParaRPr sz="1500"/>
          </a:p>
          <a:p>
            <a:pPr indent="-323850" lvl="0" marL="914400" rtl="0" algn="l">
              <a:spcBef>
                <a:spcPts val="0"/>
              </a:spcBef>
              <a:spcAft>
                <a:spcPts val="0"/>
              </a:spcAft>
              <a:buSzPts val="1500"/>
              <a:buChar char="●"/>
            </a:pPr>
            <a:r>
              <a:rPr lang="en" sz="1500"/>
              <a:t>Conditional Probability and Total Probability</a:t>
            </a:r>
            <a:endParaRPr sz="1500"/>
          </a:p>
          <a:p>
            <a:pPr indent="-323850" lvl="0" marL="914400" rtl="0" algn="l">
              <a:spcBef>
                <a:spcPts val="0"/>
              </a:spcBef>
              <a:spcAft>
                <a:spcPts val="0"/>
              </a:spcAft>
              <a:buSzPts val="1500"/>
              <a:buChar char="●"/>
            </a:pPr>
            <a:r>
              <a:rPr lang="en" sz="1500"/>
              <a:t>Maximum Likelihood</a:t>
            </a:r>
            <a:endParaRPr sz="1500"/>
          </a:p>
          <a:p>
            <a:pPr indent="-323850" lvl="0" marL="914400" rtl="0" algn="l">
              <a:spcBef>
                <a:spcPts val="0"/>
              </a:spcBef>
              <a:spcAft>
                <a:spcPts val="0"/>
              </a:spcAft>
              <a:buSzPts val="1500"/>
              <a:buChar char="●"/>
            </a:pPr>
            <a:r>
              <a:rPr lang="en" sz="1500"/>
              <a:t>Bayesian Probabilities</a:t>
            </a:r>
            <a:endParaRPr sz="1500"/>
          </a:p>
        </p:txBody>
      </p:sp>
      <p:sp>
        <p:nvSpPr>
          <p:cNvPr id="230" name="Google Shape;230;p30"/>
          <p:cNvSpPr txBox="1"/>
          <p:nvPr>
            <p:ph idx="1" type="body"/>
          </p:nvPr>
        </p:nvSpPr>
        <p:spPr>
          <a:xfrm>
            <a:off x="646575" y="2571775"/>
            <a:ext cx="6271500" cy="166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3. Statistical Models for ML and AI</a:t>
            </a:r>
            <a:endParaRPr sz="1500"/>
          </a:p>
          <a:p>
            <a:pPr indent="-323850" lvl="0" marL="914400" rtl="0" algn="l">
              <a:spcBef>
                <a:spcPts val="800"/>
              </a:spcBef>
              <a:spcAft>
                <a:spcPts val="0"/>
              </a:spcAft>
              <a:buSzPts val="1500"/>
              <a:buChar char="●"/>
            </a:pPr>
            <a:r>
              <a:rPr lang="en" sz="1500"/>
              <a:t>Regression models</a:t>
            </a:r>
            <a:endParaRPr sz="1500"/>
          </a:p>
          <a:p>
            <a:pPr indent="-323850" lvl="0" marL="914400" rtl="0" algn="l">
              <a:spcBef>
                <a:spcPts val="0"/>
              </a:spcBef>
              <a:spcAft>
                <a:spcPts val="0"/>
              </a:spcAft>
              <a:buSzPts val="1500"/>
              <a:buChar char="●"/>
            </a:pPr>
            <a:r>
              <a:rPr lang="en" sz="1500"/>
              <a:t>Classification</a:t>
            </a:r>
            <a:endParaRPr sz="1500"/>
          </a:p>
          <a:p>
            <a:pPr indent="-323850" lvl="0" marL="914400" rtl="0" algn="l">
              <a:spcBef>
                <a:spcPts val="0"/>
              </a:spcBef>
              <a:spcAft>
                <a:spcPts val="0"/>
              </a:spcAft>
              <a:buSzPts val="1500"/>
              <a:buChar char="●"/>
            </a:pPr>
            <a:r>
              <a:rPr lang="en" sz="1500"/>
              <a:t>Supervised, Unsupervised, Semi-supervised</a:t>
            </a:r>
            <a:endParaRPr sz="1500"/>
          </a:p>
          <a:p>
            <a:pPr indent="-323850" lvl="0" marL="914400" rtl="0" algn="l">
              <a:spcBef>
                <a:spcPts val="0"/>
              </a:spcBef>
              <a:spcAft>
                <a:spcPts val="0"/>
              </a:spcAft>
              <a:buSzPts val="1500"/>
              <a:buChar char="●"/>
            </a:pPr>
            <a:r>
              <a:rPr lang="en" sz="1500"/>
              <a:t>Computer vision and Natural language models</a:t>
            </a:r>
            <a:endParaRPr sz="1500"/>
          </a:p>
          <a:p>
            <a:pPr indent="-323850" lvl="0" marL="914400" rtl="0" algn="l">
              <a:spcBef>
                <a:spcPts val="0"/>
              </a:spcBef>
              <a:spcAft>
                <a:spcPts val="0"/>
              </a:spcAft>
              <a:buSzPts val="1500"/>
              <a:buChar char="●"/>
            </a:pPr>
            <a:r>
              <a:rPr lang="en" sz="1500"/>
              <a:t>Reinforcement Learning Models</a:t>
            </a:r>
            <a:endParaRPr sz="1500"/>
          </a:p>
        </p:txBody>
      </p:sp>
      <p:sp>
        <p:nvSpPr>
          <p:cNvPr id="231" name="Google Shape;231;p30"/>
          <p:cNvSpPr txBox="1"/>
          <p:nvPr/>
        </p:nvSpPr>
        <p:spPr>
          <a:xfrm>
            <a:off x="768200" y="4638000"/>
            <a:ext cx="8076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 … adapted from </a:t>
            </a:r>
            <a:r>
              <a:rPr lang="en" u="sng">
                <a:solidFill>
                  <a:schemeClr val="hlink"/>
                </a:solidFill>
                <a:hlinkClick r:id="rId3"/>
              </a:rPr>
              <a:t>https://elitedatascience.com/learn-statistics-for-data-science</a:t>
            </a:r>
            <a:r>
              <a:rPr lang="en"/>
              <a:t> </a:t>
            </a:r>
            <a:endParaRPr/>
          </a:p>
        </p:txBody>
      </p:sp>
      <p:sp>
        <p:nvSpPr>
          <p:cNvPr id="232" name="Google Shape;232;p30"/>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1868425" y="386825"/>
            <a:ext cx="167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1" name="Google Shape;61;p13"/>
          <p:cNvSpPr txBox="1"/>
          <p:nvPr>
            <p:ph idx="1" type="body"/>
          </p:nvPr>
        </p:nvSpPr>
        <p:spPr>
          <a:xfrm>
            <a:off x="2634950" y="3471875"/>
            <a:ext cx="4362900" cy="110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1: Extracting Insights from Data</a:t>
            </a:r>
            <a:endParaRPr sz="1300"/>
          </a:p>
          <a:p>
            <a:pPr indent="-323850" lvl="0" marL="457200" rtl="0" algn="l">
              <a:spcBef>
                <a:spcPts val="0"/>
              </a:spcBef>
              <a:spcAft>
                <a:spcPts val="0"/>
              </a:spcAft>
              <a:buSzPts val="1500"/>
              <a:buChar char="●"/>
            </a:pPr>
            <a:r>
              <a:rPr lang="en" sz="1500"/>
              <a:t>Session 2: Statistics for Data Analysis</a:t>
            </a:r>
            <a:endParaRPr sz="1500"/>
          </a:p>
          <a:p>
            <a:pPr indent="-323850" lvl="0" marL="457200" rtl="0" algn="l">
              <a:spcBef>
                <a:spcPts val="0"/>
              </a:spcBef>
              <a:spcAft>
                <a:spcPts val="0"/>
              </a:spcAft>
              <a:buSzPts val="1500"/>
              <a:buChar char="●"/>
            </a:pPr>
            <a:r>
              <a:rPr lang="en" sz="1500"/>
              <a:t>Session 3: Applied Statistics - Practice</a:t>
            </a:r>
            <a:endParaRPr sz="1500"/>
          </a:p>
          <a:p>
            <a:pPr indent="-323850" lvl="0" marL="457200" rtl="0" algn="l">
              <a:spcBef>
                <a:spcPts val="0"/>
              </a:spcBef>
              <a:spcAft>
                <a:spcPts val="0"/>
              </a:spcAft>
              <a:buSzPts val="1500"/>
              <a:buChar char="●"/>
            </a:pPr>
            <a:r>
              <a:rPr lang="en" sz="1500"/>
              <a:t>Session 3: Visualizations and Reports</a:t>
            </a:r>
            <a:endParaRPr sz="1500"/>
          </a:p>
        </p:txBody>
      </p:sp>
      <p:sp>
        <p:nvSpPr>
          <p:cNvPr id="62" name="Google Shape;62;p13"/>
          <p:cNvSpPr txBox="1"/>
          <p:nvPr>
            <p:ph idx="1" type="body"/>
          </p:nvPr>
        </p:nvSpPr>
        <p:spPr>
          <a:xfrm>
            <a:off x="2634950" y="1127425"/>
            <a:ext cx="4362900" cy="1318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Concepts and models needed to do the job</a:t>
            </a:r>
            <a:endParaRPr sz="1300"/>
          </a:p>
          <a:p>
            <a:pPr indent="-323850" lvl="0" marL="457200" rtl="0" algn="l">
              <a:spcBef>
                <a:spcPts val="0"/>
              </a:spcBef>
              <a:spcAft>
                <a:spcPts val="0"/>
              </a:spcAft>
              <a:buSzPts val="1500"/>
              <a:buChar char="●"/>
            </a:pPr>
            <a:r>
              <a:rPr lang="en" sz="1500"/>
              <a:t>Real code -&gt; tools to get the job done</a:t>
            </a:r>
            <a:endParaRPr sz="1500"/>
          </a:p>
          <a:p>
            <a:pPr indent="-323850" lvl="0" marL="457200" rtl="0" algn="l">
              <a:spcBef>
                <a:spcPts val="0"/>
              </a:spcBef>
              <a:spcAft>
                <a:spcPts val="0"/>
              </a:spcAft>
              <a:buSzPts val="1500"/>
              <a:buChar char="●"/>
            </a:pPr>
            <a:r>
              <a:rPr lang="en" sz="1500"/>
              <a:t>Increased effectiveness</a:t>
            </a:r>
            <a:endParaRPr sz="1500"/>
          </a:p>
          <a:p>
            <a:pPr indent="-323850" lvl="0" marL="457200" rtl="0" algn="l">
              <a:spcBef>
                <a:spcPts val="0"/>
              </a:spcBef>
              <a:spcAft>
                <a:spcPts val="0"/>
              </a:spcAft>
              <a:buSzPts val="1500"/>
              <a:buChar char="●"/>
            </a:pPr>
            <a:r>
              <a:rPr lang="en" sz="1500"/>
              <a:t>Higher Value</a:t>
            </a:r>
            <a:endParaRPr sz="1500"/>
          </a:p>
        </p:txBody>
      </p:sp>
      <p:sp>
        <p:nvSpPr>
          <p:cNvPr id="63" name="Google Shape;63;p13"/>
          <p:cNvSpPr/>
          <p:nvPr/>
        </p:nvSpPr>
        <p:spPr>
          <a:xfrm rot="-5400000">
            <a:off x="4030200" y="2775425"/>
            <a:ext cx="938400" cy="625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statistical significance mean?</a:t>
            </a:r>
            <a:endParaRPr/>
          </a:p>
        </p:txBody>
      </p:sp>
      <p:sp>
        <p:nvSpPr>
          <p:cNvPr id="238" name="Google Shape;238;p31"/>
          <p:cNvSpPr txBox="1"/>
          <p:nvPr>
            <p:ph idx="1" type="body"/>
          </p:nvPr>
        </p:nvSpPr>
        <p:spPr>
          <a:xfrm>
            <a:off x="311700" y="1152475"/>
            <a:ext cx="8520600" cy="2004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t/>
            </a:r>
            <a:endParaRPr sz="1700">
              <a:solidFill>
                <a:srgbClr val="111111"/>
              </a:solidFill>
              <a:highlight>
                <a:srgbClr val="FFFFFF"/>
              </a:highlight>
            </a:endParaRPr>
          </a:p>
          <a:p>
            <a:pPr indent="0" lvl="0" marL="0" rtl="0" algn="l">
              <a:spcBef>
                <a:spcPts val="0"/>
              </a:spcBef>
              <a:spcAft>
                <a:spcPts val="0"/>
              </a:spcAft>
              <a:buNone/>
            </a:pPr>
            <a:r>
              <a:rPr lang="en" sz="1300">
                <a:solidFill>
                  <a:srgbClr val="111111"/>
                </a:solidFill>
                <a:highlight>
                  <a:srgbClr val="FFFFFF"/>
                </a:highlight>
              </a:rPr>
              <a:t>Statistical significance is a determination by an analyst that the results in the data are not explainable by chance alone. Statistical </a:t>
            </a:r>
            <a:r>
              <a:rPr lang="en" sz="1300" u="sng">
                <a:solidFill>
                  <a:srgbClr val="2C40D0"/>
                </a:solidFill>
                <a:highlight>
                  <a:srgbClr val="FFFFFF"/>
                </a:highlight>
                <a:hlinkClick r:id="rId3">
                  <a:extLst>
                    <a:ext uri="{A12FA001-AC4F-418D-AE19-62706E023703}">
                      <ahyp:hlinkClr val="tx"/>
                    </a:ext>
                  </a:extLst>
                </a:hlinkClick>
              </a:rPr>
              <a:t>hypothesis testing</a:t>
            </a:r>
            <a:r>
              <a:rPr lang="en" sz="1300">
                <a:solidFill>
                  <a:srgbClr val="111111"/>
                </a:solidFill>
                <a:highlight>
                  <a:srgbClr val="FFFFFF"/>
                </a:highlight>
              </a:rPr>
              <a:t> is the method by which the analyst makes this determination. This test provides a </a:t>
            </a:r>
            <a:r>
              <a:rPr lang="en" sz="1300" u="sng">
                <a:solidFill>
                  <a:srgbClr val="2C40D0"/>
                </a:solidFill>
                <a:highlight>
                  <a:srgbClr val="FFFFFF"/>
                </a:highlight>
                <a:hlinkClick r:id="rId4">
                  <a:extLst>
                    <a:ext uri="{A12FA001-AC4F-418D-AE19-62706E023703}">
                      <ahyp:hlinkClr val="tx"/>
                    </a:ext>
                  </a:extLst>
                </a:hlinkClick>
              </a:rPr>
              <a:t>p-value</a:t>
            </a:r>
            <a:r>
              <a:rPr lang="en" sz="1300">
                <a:solidFill>
                  <a:srgbClr val="111111"/>
                </a:solidFill>
                <a:highlight>
                  <a:srgbClr val="FFFFFF"/>
                </a:highlight>
              </a:rPr>
              <a:t>, which is the probability of observing results as extreme as those in the data, assuming the results are truly due to chance alone. A p-value of 5% or lower is often considered to be statistically significant.</a:t>
            </a:r>
            <a:endParaRPr sz="1300">
              <a:solidFill>
                <a:srgbClr val="111111"/>
              </a:solidFill>
              <a:highlight>
                <a:srgbClr val="FFFFFF"/>
              </a:highlight>
            </a:endParaRPr>
          </a:p>
          <a:p>
            <a:pPr indent="0" lvl="0" marL="0" rtl="0" algn="l">
              <a:spcBef>
                <a:spcPts val="2100"/>
              </a:spcBef>
              <a:spcAft>
                <a:spcPts val="2100"/>
              </a:spcAft>
              <a:buNone/>
            </a:pPr>
            <a:r>
              <a:rPr lang="en" sz="1300">
                <a:solidFill>
                  <a:srgbClr val="111111"/>
                </a:solidFill>
                <a:highlight>
                  <a:srgbClr val="FFFFFF"/>
                </a:highlight>
              </a:rPr>
              <a:t>Statistical significance also provides a confidence interval about a statistical measurement, such as 90 % or 95%.</a:t>
            </a:r>
            <a:endParaRPr sz="1300">
              <a:solidFill>
                <a:srgbClr val="111111"/>
              </a:solidFill>
              <a:highlight>
                <a:srgbClr val="FFFFFF"/>
              </a:highlight>
            </a:endParaRPr>
          </a:p>
        </p:txBody>
      </p:sp>
      <p:sp>
        <p:nvSpPr>
          <p:cNvPr id="239" name="Google Shape;239;p31"/>
          <p:cNvSpPr txBox="1"/>
          <p:nvPr/>
        </p:nvSpPr>
        <p:spPr>
          <a:xfrm>
            <a:off x="411900" y="3766650"/>
            <a:ext cx="8320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https://www.investopedia.com/terms/s/statistically_significant.asp</a:t>
            </a:r>
            <a:endParaRPr/>
          </a:p>
        </p:txBody>
      </p:sp>
      <p:sp>
        <p:nvSpPr>
          <p:cNvPr id="240" name="Google Shape;240;p31"/>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22200"/>
            <a:ext cx="578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Statistics Summary</a:t>
            </a:r>
            <a:endParaRPr/>
          </a:p>
        </p:txBody>
      </p:sp>
      <p:graphicFrame>
        <p:nvGraphicFramePr>
          <p:cNvPr id="246" name="Google Shape;246;p32"/>
          <p:cNvGraphicFramePr/>
          <p:nvPr/>
        </p:nvGraphicFramePr>
        <p:xfrm>
          <a:off x="0" y="807910"/>
          <a:ext cx="3000000" cy="3000000"/>
        </p:xfrm>
        <a:graphic>
          <a:graphicData uri="http://schemas.openxmlformats.org/drawingml/2006/table">
            <a:tbl>
              <a:tblPr>
                <a:noFill/>
                <a:tableStyleId>{81DB3267-A01C-401B-8163-3BABBD90AA06}</a:tableStyleId>
              </a:tblPr>
              <a:tblGrid>
                <a:gridCol w="410850"/>
                <a:gridCol w="1785675"/>
                <a:gridCol w="1908000"/>
                <a:gridCol w="1987575"/>
                <a:gridCol w="1655350"/>
                <a:gridCol w="1396525"/>
              </a:tblGrid>
              <a:tr h="378600">
                <a:tc gridSpan="2" rowSpan="2">
                  <a:txBody>
                    <a:bodyPr/>
                    <a:lstStyle/>
                    <a:p>
                      <a:pPr indent="0" lvl="0" marL="0" rtl="0" algn="ctr">
                        <a:spcBef>
                          <a:spcPts val="0"/>
                        </a:spcBef>
                        <a:spcAft>
                          <a:spcPts val="0"/>
                        </a:spcAft>
                        <a:buNone/>
                      </a:pPr>
                      <a:r>
                        <a:rPr lang="en"/>
                        <a:t>Inference (decision) Type</a:t>
                      </a:r>
                      <a:endParaRPr/>
                    </a:p>
                  </a:txBody>
                  <a:tcPr marT="91425" marB="91425" marR="91425" marL="91425" anchor="ctr"/>
                </a:tc>
                <a:tc rowSpan="2" hMerge="1"/>
                <a:tc gridSpan="2">
                  <a:txBody>
                    <a:bodyPr/>
                    <a:lstStyle/>
                    <a:p>
                      <a:pPr indent="0" lvl="0" marL="0" rtl="0" algn="ctr">
                        <a:spcBef>
                          <a:spcPts val="0"/>
                        </a:spcBef>
                        <a:spcAft>
                          <a:spcPts val="0"/>
                        </a:spcAft>
                        <a:buNone/>
                      </a:pPr>
                      <a:r>
                        <a:rPr lang="en">
                          <a:solidFill>
                            <a:srgbClr val="FFFFFF"/>
                          </a:solidFill>
                        </a:rPr>
                        <a:t>Normal</a:t>
                      </a:r>
                      <a:r>
                        <a:rPr lang="en">
                          <a:solidFill>
                            <a:srgbClr val="FFFFFF"/>
                          </a:solidFill>
                        </a:rPr>
                        <a:t> Distribution</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FF"/>
                    </a:solidFill>
                  </a:tcPr>
                </a:tc>
                <a:tc hMerge="1"/>
                <a:tc gridSpan="2">
                  <a:txBody>
                    <a:bodyPr/>
                    <a:lstStyle/>
                    <a:p>
                      <a:pPr indent="0" lvl="0" marL="0" rtl="0" algn="ctr">
                        <a:spcBef>
                          <a:spcPts val="0"/>
                        </a:spcBef>
                        <a:spcAft>
                          <a:spcPts val="0"/>
                        </a:spcAft>
                        <a:buNone/>
                      </a:pPr>
                      <a:r>
                        <a:rPr lang="en"/>
                        <a:t>t-Distribution</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AA84F"/>
                    </a:solidFill>
                  </a:tcPr>
                </a:tc>
                <a:tc hMerge="1"/>
              </a:tr>
              <a:tr h="580775">
                <a:tc gridSpan="2" vMerge="1"/>
                <a:tc hMerge="1" vMerge="1"/>
                <a:tc>
                  <a:txBody>
                    <a:bodyPr/>
                    <a:lstStyle/>
                    <a:p>
                      <a:pPr indent="0" lvl="0" marL="0" rtl="0" algn="ctr">
                        <a:spcBef>
                          <a:spcPts val="0"/>
                        </a:spcBef>
                        <a:spcAft>
                          <a:spcPts val="0"/>
                        </a:spcAft>
                        <a:buNone/>
                      </a:pPr>
                      <a:r>
                        <a:rPr lang="en">
                          <a:solidFill>
                            <a:srgbClr val="FFFFFF"/>
                          </a:solidFill>
                        </a:rPr>
                        <a:t>Difference in the Mean</a:t>
                      </a:r>
                      <a:endParaRPr>
                        <a:solidFill>
                          <a:srgbClr val="FFFFFF"/>
                        </a:solidFill>
                      </a:endParaRPr>
                    </a:p>
                  </a:txBody>
                  <a:tcPr marT="91425" marB="91425" marR="91425" marL="91425">
                    <a:solidFill>
                      <a:srgbClr val="3D85C6"/>
                    </a:solidFill>
                  </a:tcPr>
                </a:tc>
                <a:tc>
                  <a:txBody>
                    <a:bodyPr/>
                    <a:lstStyle/>
                    <a:p>
                      <a:pPr indent="0" lvl="0" marL="0" rtl="0" algn="ctr">
                        <a:spcBef>
                          <a:spcPts val="0"/>
                        </a:spcBef>
                        <a:spcAft>
                          <a:spcPts val="0"/>
                        </a:spcAft>
                        <a:buNone/>
                      </a:pPr>
                      <a:r>
                        <a:rPr lang="en">
                          <a:solidFill>
                            <a:srgbClr val="FFFFFF"/>
                          </a:solidFill>
                        </a:rPr>
                        <a:t>Difference in </a:t>
                      </a:r>
                      <a:r>
                        <a:rPr lang="en">
                          <a:solidFill>
                            <a:srgbClr val="FFFFFF"/>
                          </a:solidFill>
                        </a:rPr>
                        <a:t>Proportion</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3D85C6"/>
                    </a:solidFill>
                  </a:tcPr>
                </a:tc>
                <a:tc>
                  <a:txBody>
                    <a:bodyPr/>
                    <a:lstStyle/>
                    <a:p>
                      <a:pPr indent="0" lvl="0" marL="0" rtl="0" algn="ctr">
                        <a:spcBef>
                          <a:spcPts val="0"/>
                        </a:spcBef>
                        <a:spcAft>
                          <a:spcPts val="0"/>
                        </a:spcAft>
                        <a:buNone/>
                      </a:pPr>
                      <a:r>
                        <a:rPr lang="en"/>
                        <a:t>Difference in the Mean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rgbClr val="FF0000"/>
                          </a:solidFill>
                        </a:rPr>
                        <a:t>Difference in Proportion</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solidFill>
                      <a:srgbClr val="B6D7A8"/>
                    </a:solidFill>
                  </a:tcPr>
                </a:tc>
              </a:tr>
              <a:tr h="548550">
                <a:tc gridSpan="2">
                  <a:txBody>
                    <a:bodyPr/>
                    <a:lstStyle/>
                    <a:p>
                      <a:pPr indent="0" lvl="0" marL="0" rtl="0" algn="l">
                        <a:spcBef>
                          <a:spcPts val="0"/>
                        </a:spcBef>
                        <a:spcAft>
                          <a:spcPts val="0"/>
                        </a:spcAft>
                        <a:buNone/>
                      </a:pPr>
                      <a:r>
                        <a:rPr b="1" lang="en" sz="1200">
                          <a:solidFill>
                            <a:srgbClr val="FF0000"/>
                          </a:solidFill>
                        </a:rPr>
                        <a:t>Confidence Interval</a:t>
                      </a:r>
                      <a:endParaRPr b="1" sz="1200">
                        <a:solidFill>
                          <a:srgbClr val="FF0000"/>
                        </a:solidFill>
                      </a:endParaRPr>
                    </a:p>
                    <a:p>
                      <a:pPr indent="0" lvl="0" marL="0" rtl="0" algn="l">
                        <a:spcBef>
                          <a:spcPts val="0"/>
                        </a:spcBef>
                        <a:spcAft>
                          <a:spcPts val="0"/>
                        </a:spcAft>
                        <a:buNone/>
                      </a:pPr>
                      <a:r>
                        <a:rPr lang="en" sz="1200"/>
                        <a:t>t</a:t>
                      </a:r>
                      <a:r>
                        <a:rPr lang="en" sz="1200"/>
                        <a:t>o some specified percentage around the mean or proportion</a:t>
                      </a:r>
                      <a:endParaRPr sz="1200"/>
                    </a:p>
                  </a:txBody>
                  <a:tcPr marT="91425" marB="91425" marR="91425" marL="91425"/>
                </a:tc>
                <a:tc hMerge="1"/>
                <a:tc gridSpan="4">
                  <a:txBody>
                    <a:bodyPr/>
                    <a:lstStyle/>
                    <a:p>
                      <a:pPr indent="0" lvl="0" marL="0" rtl="0" algn="l">
                        <a:spcBef>
                          <a:spcPts val="0"/>
                        </a:spcBef>
                        <a:spcAft>
                          <a:spcPts val="0"/>
                        </a:spcAft>
                        <a:buNone/>
                      </a:pPr>
                      <a:r>
                        <a:rPr lang="en"/>
                        <a:t>                                    </a:t>
                      </a:r>
                      <a:r>
                        <a:rPr lang="en"/>
                        <a:t>-----+----------  -----------+------</a:t>
                      </a:r>
                      <a:endParaRPr/>
                    </a:p>
                    <a:p>
                      <a:pPr indent="0" lvl="0" marL="0" rtl="0" algn="l">
                        <a:spcBef>
                          <a:spcPts val="0"/>
                        </a:spcBef>
                        <a:spcAft>
                          <a:spcPts val="0"/>
                        </a:spcAft>
                        <a:buNone/>
                      </a:pPr>
                      <a:r>
                        <a:rPr lang="en">
                          <a:solidFill>
                            <a:schemeClr val="dk1"/>
                          </a:solidFill>
                        </a:rPr>
                        <a:t>                                            &lt;...95%, 90% …&gt;</a:t>
                      </a:r>
                      <a:r>
                        <a:rPr lang="en"/>
                        <a:t>        </a:t>
                      </a:r>
                      <a:endParaRPr/>
                    </a:p>
                  </a:txBody>
                  <a:tcPr marT="91425" marB="91425" marR="91425" marL="91425"/>
                </a:tc>
                <a:tc hMerge="1"/>
                <a:tc hMerge="1"/>
                <a:tc hMerge="1"/>
              </a:tr>
              <a:tr h="269075">
                <a:tc gridSpan="2">
                  <a:txBody>
                    <a:bodyPr/>
                    <a:lstStyle/>
                    <a:p>
                      <a:pPr indent="0" lvl="0" marL="0" rtl="0" algn="l">
                        <a:spcBef>
                          <a:spcPts val="0"/>
                        </a:spcBef>
                        <a:spcAft>
                          <a:spcPts val="0"/>
                        </a:spcAft>
                        <a:buNone/>
                      </a:pPr>
                      <a:r>
                        <a:rPr b="1" lang="en" sz="1200">
                          <a:solidFill>
                            <a:srgbClr val="FF0000"/>
                          </a:solidFill>
                        </a:rPr>
                        <a:t>Hypothesis Testing</a:t>
                      </a:r>
                      <a:endParaRPr b="1" sz="1200">
                        <a:solidFill>
                          <a:srgbClr val="FF0000"/>
                        </a:solidFill>
                      </a:endParaRPr>
                    </a:p>
                  </a:txBody>
                  <a:tcPr marT="91425" marB="91425" marR="91425" marL="91425"/>
                </a:tc>
                <a:tc hMerge="1"/>
                <a:tc gridSpan="4">
                  <a:txBody>
                    <a:bodyPr/>
                    <a:lstStyle/>
                    <a:p>
                      <a:pPr indent="0" lvl="0" marL="0" rtl="0" algn="l">
                        <a:spcBef>
                          <a:spcPts val="0"/>
                        </a:spcBef>
                        <a:spcAft>
                          <a:spcPts val="0"/>
                        </a:spcAft>
                        <a:buNone/>
                      </a:pPr>
                      <a:r>
                        <a:rPr lang="en" sz="1200">
                          <a:solidFill>
                            <a:schemeClr val="dk2"/>
                          </a:solidFill>
                        </a:rPr>
                        <a:t>H</a:t>
                      </a:r>
                      <a:r>
                        <a:rPr baseline="-25000" lang="en" sz="1200">
                          <a:solidFill>
                            <a:schemeClr val="dk2"/>
                          </a:solidFill>
                        </a:rPr>
                        <a:t>0</a:t>
                      </a:r>
                      <a:r>
                        <a:rPr lang="en" sz="1200">
                          <a:solidFill>
                            <a:schemeClr val="dk2"/>
                          </a:solidFill>
                        </a:rPr>
                        <a:t> :  (Null Hypothesis), expected result, H</a:t>
                      </a:r>
                      <a:r>
                        <a:rPr baseline="-25000" lang="en" sz="1200">
                          <a:solidFill>
                            <a:schemeClr val="dk2"/>
                          </a:solidFill>
                        </a:rPr>
                        <a:t>A</a:t>
                      </a:r>
                      <a:r>
                        <a:rPr lang="en" sz="1200">
                          <a:solidFill>
                            <a:schemeClr val="dk2"/>
                          </a:solidFill>
                        </a:rPr>
                        <a:t> : Alternative Hypothesis, the assertion or claim </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E.g. The null hypothesis maintains the advertised weight of 700 Troy ounces. H</a:t>
                      </a:r>
                      <a:r>
                        <a:rPr baseline="-25000" lang="en" sz="1200">
                          <a:solidFill>
                            <a:schemeClr val="dk2"/>
                          </a:solidFill>
                        </a:rPr>
                        <a:t>0</a:t>
                      </a:r>
                      <a:r>
                        <a:rPr lang="en" sz="1200">
                          <a:solidFill>
                            <a:schemeClr val="dk2"/>
                          </a:solidFill>
                        </a:rPr>
                        <a:t> the weight is ≥ K . Alternative H</a:t>
                      </a:r>
                      <a:r>
                        <a:rPr baseline="-25000" lang="en" sz="1200">
                          <a:solidFill>
                            <a:schemeClr val="dk2"/>
                          </a:solidFill>
                        </a:rPr>
                        <a:t>A</a:t>
                      </a:r>
                      <a:r>
                        <a:rPr lang="en" sz="1200">
                          <a:solidFill>
                            <a:schemeClr val="dk2"/>
                          </a:solidFill>
                        </a:rPr>
                        <a:t> &lt; K (650 Troy ounces)</a:t>
                      </a:r>
                      <a:endParaRPr sz="1200">
                        <a:solidFill>
                          <a:schemeClr val="dk2"/>
                        </a:solidFill>
                      </a:endParaRPr>
                    </a:p>
                  </a:txBody>
                  <a:tcPr marT="91425" marB="91425" marR="91425" marL="91425"/>
                </a:tc>
                <a:tc hMerge="1"/>
                <a:tc hMerge="1"/>
                <a:tc hMerge="1"/>
              </a:tr>
              <a:tr h="525625">
                <a:tc gridSpan="2">
                  <a:txBody>
                    <a:bodyPr/>
                    <a:lstStyle/>
                    <a:p>
                      <a:pPr indent="0" lvl="0" marL="0" rtl="0" algn="l">
                        <a:spcBef>
                          <a:spcPts val="0"/>
                        </a:spcBef>
                        <a:spcAft>
                          <a:spcPts val="0"/>
                        </a:spcAft>
                        <a:buNone/>
                      </a:pPr>
                      <a:r>
                        <a:rPr lang="en" sz="1200"/>
                        <a:t>One-sample statistics</a:t>
                      </a:r>
                      <a:endParaRPr sz="1200"/>
                    </a:p>
                    <a:p>
                      <a:pPr indent="0" lvl="0" marL="0" rtl="0" algn="l">
                        <a:spcBef>
                          <a:spcPts val="0"/>
                        </a:spcBef>
                        <a:spcAft>
                          <a:spcPts val="0"/>
                        </a:spcAft>
                        <a:buNone/>
                      </a:pPr>
                      <a:r>
                        <a:rPr lang="en" sz="1200"/>
                        <a:t> e.g., the weight of a sample   </a:t>
                      </a:r>
                      <a:endParaRPr sz="1200"/>
                    </a:p>
                    <a:p>
                      <a:pPr indent="0" lvl="0" marL="0" rtl="0" algn="l">
                        <a:spcBef>
                          <a:spcPts val="0"/>
                        </a:spcBef>
                        <a:spcAft>
                          <a:spcPts val="0"/>
                        </a:spcAft>
                        <a:buNone/>
                      </a:pPr>
                      <a:r>
                        <a:rPr lang="en" sz="1200"/>
                        <a:t> of gold bars sampled from  pallet </a:t>
                      </a:r>
                      <a:endParaRPr sz="1200"/>
                    </a:p>
                  </a:txBody>
                  <a:tcPr marT="91425" marB="91425" marR="91425" marL="91425"/>
                </a:tc>
                <a:tc hMerge="1"/>
                <a:tc gridSpan="4">
                  <a:txBody>
                    <a:bodyPr/>
                    <a:lstStyle/>
                    <a:p>
                      <a:pPr indent="0" lvl="0" marL="0" rtl="0" algn="l">
                        <a:spcBef>
                          <a:spcPts val="0"/>
                        </a:spcBef>
                        <a:spcAft>
                          <a:spcPts val="0"/>
                        </a:spcAft>
                        <a:buNone/>
                      </a:pPr>
                      <a:r>
                        <a:rPr lang="en" sz="1200">
                          <a:solidFill>
                            <a:schemeClr val="dk1"/>
                          </a:solidFill>
                        </a:rPr>
                        <a:t>Default or </a:t>
                      </a:r>
                      <a:r>
                        <a:rPr b="1" lang="en" sz="1200">
                          <a:solidFill>
                            <a:schemeClr val="dk1"/>
                          </a:solidFill>
                        </a:rPr>
                        <a:t>null hypothesis</a:t>
                      </a:r>
                      <a:r>
                        <a:rPr lang="en" sz="1200">
                          <a:solidFill>
                            <a:schemeClr val="dk1"/>
                          </a:solidFill>
                        </a:rPr>
                        <a:t> </a:t>
                      </a:r>
                      <a:r>
                        <a:rPr b="1" lang="en" sz="1200">
                          <a:solidFill>
                            <a:srgbClr val="FF0000"/>
                          </a:solidFill>
                        </a:rPr>
                        <a:t>always</a:t>
                      </a:r>
                      <a:r>
                        <a:rPr b="1" lang="en" sz="1200">
                          <a:solidFill>
                            <a:schemeClr val="dk1"/>
                          </a:solidFill>
                        </a:rPr>
                        <a:t> </a:t>
                      </a:r>
                      <a:r>
                        <a:rPr lang="en" sz="1200">
                          <a:solidFill>
                            <a:schemeClr val="dk1"/>
                          </a:solidFill>
                        </a:rPr>
                        <a:t>states that the sample mean is equal to the expected or advertised mean. The </a:t>
                      </a:r>
                      <a:r>
                        <a:rPr lang="en" sz="1200">
                          <a:solidFill>
                            <a:schemeClr val="dk1"/>
                          </a:solidFill>
                        </a:rPr>
                        <a:t>assertion</a:t>
                      </a:r>
                      <a:r>
                        <a:rPr lang="en" sz="1200">
                          <a:solidFill>
                            <a:schemeClr val="dk1"/>
                          </a:solidFill>
                        </a:rPr>
                        <a:t> or </a:t>
                      </a:r>
                      <a:r>
                        <a:rPr b="1" lang="en" sz="1200">
                          <a:solidFill>
                            <a:schemeClr val="dk1"/>
                          </a:solidFill>
                        </a:rPr>
                        <a:t>alternative </a:t>
                      </a:r>
                      <a:r>
                        <a:rPr lang="en" sz="1200">
                          <a:solidFill>
                            <a:schemeClr val="dk1"/>
                          </a:solidFill>
                        </a:rPr>
                        <a:t>hypothesis </a:t>
                      </a:r>
                      <a:r>
                        <a:rPr b="1" lang="en" sz="1200">
                          <a:solidFill>
                            <a:srgbClr val="FF0000"/>
                          </a:solidFill>
                        </a:rPr>
                        <a:t>always</a:t>
                      </a:r>
                      <a:r>
                        <a:rPr b="1" lang="en" sz="1200">
                          <a:solidFill>
                            <a:schemeClr val="dk1"/>
                          </a:solidFill>
                        </a:rPr>
                        <a:t> </a:t>
                      </a:r>
                      <a:r>
                        <a:rPr lang="en" sz="1200">
                          <a:solidFill>
                            <a:schemeClr val="dk1"/>
                          </a:solidFill>
                        </a:rPr>
                        <a:t> states that the sample mean is different than the expected mean.</a:t>
                      </a:r>
                      <a:endParaRPr sz="12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hMerge="1"/>
                <a:tc hMerge="1"/>
                <a:tc hMerge="1"/>
              </a:tr>
              <a:tr h="700225">
                <a:tc gridSpan="2">
                  <a:txBody>
                    <a:bodyPr/>
                    <a:lstStyle/>
                    <a:p>
                      <a:pPr indent="0" lvl="0" marL="0" rtl="0" algn="l">
                        <a:spcBef>
                          <a:spcPts val="0"/>
                        </a:spcBef>
                        <a:spcAft>
                          <a:spcPts val="0"/>
                        </a:spcAft>
                        <a:buNone/>
                      </a:pPr>
                      <a:r>
                        <a:rPr lang="en" sz="1200"/>
                        <a:t> </a:t>
                      </a:r>
                      <a:r>
                        <a:rPr lang="en" sz="1200"/>
                        <a:t>Two-sample statistics</a:t>
                      </a:r>
                      <a:endParaRPr sz="1200"/>
                    </a:p>
                    <a:p>
                      <a:pPr indent="0" lvl="0" marL="0" rtl="0" algn="l">
                        <a:spcBef>
                          <a:spcPts val="0"/>
                        </a:spcBef>
                        <a:spcAft>
                          <a:spcPts val="0"/>
                        </a:spcAft>
                        <a:buNone/>
                      </a:pPr>
                      <a:r>
                        <a:rPr lang="en" sz="1200"/>
                        <a:t>   e.g. 2 “sub” populations w </a:t>
                      </a:r>
                      <a:endParaRPr sz="1200"/>
                    </a:p>
                    <a:p>
                      <a:pPr indent="0" lvl="0" marL="0" rtl="0" algn="l">
                        <a:spcBef>
                          <a:spcPts val="0"/>
                        </a:spcBef>
                        <a:spcAft>
                          <a:spcPts val="0"/>
                        </a:spcAft>
                        <a:buNone/>
                      </a:pPr>
                      <a:r>
                        <a:rPr lang="en" sz="1200"/>
                        <a:t>   and w/o cancer</a:t>
                      </a:r>
                      <a:endParaRPr sz="1200"/>
                    </a:p>
                  </a:txBody>
                  <a:tcPr marT="91425" marB="91425" marR="91425" marL="91425"/>
                </a:tc>
                <a:tc hMerge="1"/>
                <a:tc gridSpan="4">
                  <a:txBody>
                    <a:bodyPr/>
                    <a:lstStyle/>
                    <a:p>
                      <a:pPr indent="0" lvl="0" marL="0" rtl="0" algn="l">
                        <a:spcBef>
                          <a:spcPts val="0"/>
                        </a:spcBef>
                        <a:spcAft>
                          <a:spcPts val="0"/>
                        </a:spcAft>
                        <a:buNone/>
                      </a:pPr>
                      <a:r>
                        <a:rPr lang="en" sz="1200"/>
                        <a:t>A/B test. Is the click rate on web page A different than click rate on web page B?</a:t>
                      </a:r>
                      <a:endParaRPr sz="1200"/>
                    </a:p>
                  </a:txBody>
                  <a:tcPr marT="91425" marB="91425" marR="91425" marL="91425">
                    <a:lnR cap="flat" cmpd="sng" w="9525">
                      <a:solidFill>
                        <a:srgbClr val="9E9E9E"/>
                      </a:solidFill>
                      <a:prstDash val="solid"/>
                      <a:round/>
                      <a:headEnd len="sm" w="sm" type="none"/>
                      <a:tailEnd len="sm" w="sm" type="none"/>
                    </a:lnR>
                  </a:tcPr>
                </a:tc>
                <a:tc hMerge="1"/>
                <a:tc hMerge="1"/>
                <a:tc hMerge="1"/>
              </a:tr>
            </a:tbl>
          </a:graphicData>
        </a:graphic>
      </p:graphicFrame>
      <p:sp>
        <p:nvSpPr>
          <p:cNvPr id="247" name="Google Shape;247;p32"/>
          <p:cNvSpPr txBox="1"/>
          <p:nvPr>
            <p:ph idx="1" type="body"/>
          </p:nvPr>
        </p:nvSpPr>
        <p:spPr>
          <a:xfrm>
            <a:off x="251600" y="396100"/>
            <a:ext cx="2407800" cy="31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Decision Type</a:t>
            </a:r>
            <a:endParaRPr sz="1200"/>
          </a:p>
        </p:txBody>
      </p:sp>
      <p:sp>
        <p:nvSpPr>
          <p:cNvPr id="248" name="Google Shape;248;p32"/>
          <p:cNvSpPr txBox="1"/>
          <p:nvPr>
            <p:ph idx="1" type="body"/>
          </p:nvPr>
        </p:nvSpPr>
        <p:spPr>
          <a:xfrm>
            <a:off x="1900925" y="396088"/>
            <a:ext cx="2407800" cy="31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Distribution Type</a:t>
            </a:r>
            <a:endParaRPr sz="1200"/>
          </a:p>
        </p:txBody>
      </p:sp>
      <p:sp>
        <p:nvSpPr>
          <p:cNvPr id="249" name="Google Shape;249;p32"/>
          <p:cNvSpPr txBox="1"/>
          <p:nvPr>
            <p:ph idx="1" type="body"/>
          </p:nvPr>
        </p:nvSpPr>
        <p:spPr>
          <a:xfrm>
            <a:off x="3684300" y="408100"/>
            <a:ext cx="2407800" cy="31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Mean or Proportion</a:t>
            </a:r>
            <a:endParaRPr sz="1200"/>
          </a:p>
        </p:txBody>
      </p:sp>
      <p:pic>
        <p:nvPicPr>
          <p:cNvPr descr="\bar{x}" id="250" name="Google Shape;250;p32" title="MathEquation,#000000"/>
          <p:cNvPicPr preferRelativeResize="0"/>
          <p:nvPr/>
        </p:nvPicPr>
        <p:blipFill>
          <a:blip r:embed="rId3">
            <a:alphaModFix/>
          </a:blip>
          <a:stretch>
            <a:fillRect/>
          </a:stretch>
        </p:blipFill>
        <p:spPr>
          <a:xfrm>
            <a:off x="5047850" y="1926150"/>
            <a:ext cx="139300" cy="190493"/>
          </a:xfrm>
          <a:prstGeom prst="rect">
            <a:avLst/>
          </a:prstGeom>
          <a:noFill/>
          <a:ln>
            <a:noFill/>
          </a:ln>
        </p:spPr>
      </p:pic>
      <p:sp>
        <p:nvSpPr>
          <p:cNvPr id="251" name="Google Shape;251;p32"/>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261425" y="5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 Limit Theorem</a:t>
            </a:r>
            <a:endParaRPr/>
          </a:p>
        </p:txBody>
      </p:sp>
      <p:sp>
        <p:nvSpPr>
          <p:cNvPr id="257" name="Google Shape;257;p33"/>
          <p:cNvSpPr txBox="1"/>
          <p:nvPr>
            <p:ph idx="1" type="body"/>
          </p:nvPr>
        </p:nvSpPr>
        <p:spPr>
          <a:xfrm>
            <a:off x="329025" y="537775"/>
            <a:ext cx="5805000" cy="121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t>This theorem is the primary reason why the normal distribution appears in so many statistical results. The theorem can be stated as follows. </a:t>
            </a:r>
            <a:endParaRPr sz="1200"/>
          </a:p>
          <a:p>
            <a:pPr indent="0" lvl="0" marL="0" rtl="0" algn="l">
              <a:lnSpc>
                <a:spcPct val="100000"/>
              </a:lnSpc>
              <a:spcBef>
                <a:spcPts val="600"/>
              </a:spcBef>
              <a:spcAft>
                <a:spcPts val="0"/>
              </a:spcAft>
              <a:buNone/>
            </a:pPr>
            <a:r>
              <a:rPr lang="en" sz="1200"/>
              <a:t>For any </a:t>
            </a:r>
            <a:r>
              <a:rPr b="1" lang="en" sz="1200"/>
              <a:t>population distribution </a:t>
            </a:r>
            <a:r>
              <a:rPr lang="en" sz="1200"/>
              <a:t>with </a:t>
            </a:r>
            <a:r>
              <a:rPr b="1" lang="en" sz="1200"/>
              <a:t>mean μ</a:t>
            </a:r>
            <a:r>
              <a:rPr lang="en" sz="1200"/>
              <a:t> and </a:t>
            </a:r>
            <a:r>
              <a:rPr b="1" lang="en" sz="1200"/>
              <a:t>standard deviation σ</a:t>
            </a:r>
            <a:r>
              <a:rPr lang="en" sz="1200"/>
              <a:t>, the </a:t>
            </a:r>
            <a:r>
              <a:rPr b="1" lang="en" sz="1200"/>
              <a:t>sampling distribution</a:t>
            </a:r>
            <a:r>
              <a:rPr lang="en" sz="1200"/>
              <a:t> is approximately normal with mean μ and standard deviation σ/sqrt(n), and the approximation improves as n increases. </a:t>
            </a:r>
            <a:endParaRPr sz="1200"/>
          </a:p>
        </p:txBody>
      </p:sp>
      <p:pic>
        <p:nvPicPr>
          <p:cNvPr id="258" name="Google Shape;258;p33"/>
          <p:cNvPicPr preferRelativeResize="0"/>
          <p:nvPr/>
        </p:nvPicPr>
        <p:blipFill>
          <a:blip r:embed="rId3">
            <a:alphaModFix/>
          </a:blip>
          <a:stretch>
            <a:fillRect/>
          </a:stretch>
        </p:blipFill>
        <p:spPr>
          <a:xfrm>
            <a:off x="509225" y="1753978"/>
            <a:ext cx="1726925" cy="970900"/>
          </a:xfrm>
          <a:prstGeom prst="rect">
            <a:avLst/>
          </a:prstGeom>
          <a:noFill/>
          <a:ln>
            <a:noFill/>
          </a:ln>
        </p:spPr>
      </p:pic>
      <p:pic>
        <p:nvPicPr>
          <p:cNvPr id="259" name="Google Shape;259;p33"/>
          <p:cNvPicPr preferRelativeResize="0"/>
          <p:nvPr/>
        </p:nvPicPr>
        <p:blipFill>
          <a:blip r:embed="rId4">
            <a:alphaModFix/>
          </a:blip>
          <a:stretch>
            <a:fillRect/>
          </a:stretch>
        </p:blipFill>
        <p:spPr>
          <a:xfrm>
            <a:off x="6147950" y="1519373"/>
            <a:ext cx="2848800" cy="1453127"/>
          </a:xfrm>
          <a:prstGeom prst="rect">
            <a:avLst/>
          </a:prstGeom>
          <a:noFill/>
          <a:ln>
            <a:noFill/>
          </a:ln>
        </p:spPr>
      </p:pic>
      <p:pic>
        <p:nvPicPr>
          <p:cNvPr id="260" name="Google Shape;260;p33"/>
          <p:cNvPicPr preferRelativeResize="0"/>
          <p:nvPr/>
        </p:nvPicPr>
        <p:blipFill>
          <a:blip r:embed="rId5">
            <a:alphaModFix/>
          </a:blip>
          <a:stretch>
            <a:fillRect/>
          </a:stretch>
        </p:blipFill>
        <p:spPr>
          <a:xfrm>
            <a:off x="6147950" y="193375"/>
            <a:ext cx="2848800" cy="1181350"/>
          </a:xfrm>
          <a:prstGeom prst="rect">
            <a:avLst/>
          </a:prstGeom>
          <a:noFill/>
          <a:ln>
            <a:noFill/>
          </a:ln>
        </p:spPr>
      </p:pic>
      <p:pic>
        <p:nvPicPr>
          <p:cNvPr descr=" z = \frac{\bar{x} - \mu}{  \frac{\sigma} { \sqrt{n}  }} &#10;" id="261" name="Google Shape;261;p33" title="MathEquation,#000000"/>
          <p:cNvPicPr preferRelativeResize="0"/>
          <p:nvPr/>
        </p:nvPicPr>
        <p:blipFill>
          <a:blip r:embed="rId6">
            <a:alphaModFix/>
          </a:blip>
          <a:stretch>
            <a:fillRect/>
          </a:stretch>
        </p:blipFill>
        <p:spPr>
          <a:xfrm>
            <a:off x="4433881" y="1913775"/>
            <a:ext cx="865910" cy="571501"/>
          </a:xfrm>
          <a:prstGeom prst="rect">
            <a:avLst/>
          </a:prstGeom>
          <a:noFill/>
          <a:ln>
            <a:noFill/>
          </a:ln>
        </p:spPr>
      </p:pic>
      <p:sp>
        <p:nvSpPr>
          <p:cNvPr id="262" name="Google Shape;262;p33"/>
          <p:cNvSpPr txBox="1"/>
          <p:nvPr/>
        </p:nvSpPr>
        <p:spPr>
          <a:xfrm>
            <a:off x="359325" y="4811650"/>
            <a:ext cx="5744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7"/>
              </a:rPr>
              <a:t>http://sphweb.bumc.bu.edu/otlt/MPH-Modules/BS/BS704_Probability/BS704_Probability12.html</a:t>
            </a:r>
            <a:endParaRPr sz="1300"/>
          </a:p>
        </p:txBody>
      </p:sp>
      <p:sp>
        <p:nvSpPr>
          <p:cNvPr id="263" name="Google Shape;263;p33"/>
          <p:cNvSpPr txBox="1"/>
          <p:nvPr/>
        </p:nvSpPr>
        <p:spPr>
          <a:xfrm>
            <a:off x="6231050" y="3040950"/>
            <a:ext cx="2682600" cy="148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rPr>
              <a:t>Sample Standard Deviation</a:t>
            </a:r>
            <a:endParaRPr b="1" sz="1200">
              <a:solidFill>
                <a:schemeClr val="dk2"/>
              </a:solidFill>
            </a:endParaRPr>
          </a:p>
          <a:p>
            <a:pPr indent="0" lvl="0" marL="0" rtl="0" algn="l">
              <a:lnSpc>
                <a:spcPct val="115000"/>
              </a:lnSpc>
              <a:spcBef>
                <a:spcPts val="600"/>
              </a:spcBef>
              <a:spcAft>
                <a:spcPts val="0"/>
              </a:spcAft>
              <a:buNone/>
            </a:pPr>
            <a:r>
              <a:rPr lang="en" sz="1200">
                <a:solidFill>
                  <a:schemeClr val="dk2"/>
                </a:solidFill>
              </a:rPr>
              <a:t>      S.E =</a:t>
            </a:r>
            <a:endParaRPr sz="1200">
              <a:solidFill>
                <a:schemeClr val="dk2"/>
              </a:solidFill>
            </a:endParaRPr>
          </a:p>
          <a:p>
            <a:pPr indent="0" lvl="0" marL="0" rtl="0" algn="l">
              <a:lnSpc>
                <a:spcPct val="115000"/>
              </a:lnSpc>
              <a:spcBef>
                <a:spcPts val="0"/>
              </a:spcBef>
              <a:spcAft>
                <a:spcPts val="0"/>
              </a:spcAft>
              <a:buNone/>
            </a:pPr>
            <a:r>
              <a:rPr lang="en" sz="1200">
                <a:solidFill>
                  <a:schemeClr val="dk2"/>
                </a:solidFill>
              </a:rPr>
              <a:t>The sample standard deviation is also called the “</a:t>
            </a:r>
            <a:r>
              <a:rPr b="1" lang="en" sz="1200">
                <a:solidFill>
                  <a:schemeClr val="dk2"/>
                </a:solidFill>
              </a:rPr>
              <a:t>standard error</a:t>
            </a:r>
            <a:r>
              <a:rPr lang="en" sz="1200">
                <a:solidFill>
                  <a:schemeClr val="dk2"/>
                </a:solidFill>
              </a:rPr>
              <a:t>” and </a:t>
            </a:r>
            <a:r>
              <a:rPr lang="en" sz="1200">
                <a:solidFill>
                  <a:schemeClr val="dk2"/>
                </a:solidFill>
              </a:rPr>
              <a:t>abbreviated</a:t>
            </a:r>
            <a:r>
              <a:rPr lang="en" sz="1200">
                <a:solidFill>
                  <a:schemeClr val="dk2"/>
                </a:solidFill>
              </a:rPr>
              <a:t> S.E.</a:t>
            </a:r>
            <a:endParaRPr sz="1200">
              <a:solidFill>
                <a:schemeClr val="dk2"/>
              </a:solidFill>
            </a:endParaRPr>
          </a:p>
          <a:p>
            <a:pPr indent="0" lvl="0" marL="0" rtl="0" algn="l">
              <a:lnSpc>
                <a:spcPct val="115000"/>
              </a:lnSpc>
              <a:spcBef>
                <a:spcPts val="600"/>
              </a:spcBef>
              <a:spcAft>
                <a:spcPts val="0"/>
              </a:spcAft>
              <a:buNone/>
            </a:pPr>
            <a:r>
              <a:rPr b="1" lang="en" sz="1200">
                <a:solidFill>
                  <a:schemeClr val="dk2"/>
                </a:solidFill>
              </a:rPr>
              <a:t>Confidence Interval</a:t>
            </a:r>
            <a:endParaRPr b="1" sz="1200">
              <a:solidFill>
                <a:schemeClr val="dk2"/>
              </a:solidFill>
            </a:endParaRPr>
          </a:p>
        </p:txBody>
      </p:sp>
      <p:pic>
        <p:nvPicPr>
          <p:cNvPr descr="\frac{\sigma}{\sqrt{n}}" id="264" name="Google Shape;264;p33" title="MathEquation,#000000"/>
          <p:cNvPicPr preferRelativeResize="0"/>
          <p:nvPr/>
        </p:nvPicPr>
        <p:blipFill>
          <a:blip r:embed="rId8">
            <a:alphaModFix/>
          </a:blip>
          <a:stretch>
            <a:fillRect/>
          </a:stretch>
        </p:blipFill>
        <p:spPr>
          <a:xfrm>
            <a:off x="7192250" y="3302050"/>
            <a:ext cx="287502" cy="339600"/>
          </a:xfrm>
          <a:prstGeom prst="rect">
            <a:avLst/>
          </a:prstGeom>
          <a:noFill/>
          <a:ln>
            <a:noFill/>
          </a:ln>
        </p:spPr>
      </p:pic>
      <p:sp>
        <p:nvSpPr>
          <p:cNvPr id="265" name="Google Shape;265;p33"/>
          <p:cNvSpPr txBox="1"/>
          <p:nvPr/>
        </p:nvSpPr>
        <p:spPr>
          <a:xfrm>
            <a:off x="2385813" y="1826625"/>
            <a:ext cx="2007900" cy="7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rPr>
              <a:t>z “statistic” or “z-value” is sample mean      converted to the  z-axis</a:t>
            </a:r>
            <a:endParaRPr sz="1200">
              <a:solidFill>
                <a:schemeClr val="dk2"/>
              </a:solidFill>
            </a:endParaRPr>
          </a:p>
          <a:p>
            <a:pPr indent="0" lvl="0" marL="0" rtl="0" algn="l">
              <a:lnSpc>
                <a:spcPct val="115000"/>
              </a:lnSpc>
              <a:spcBef>
                <a:spcPts val="1600"/>
              </a:spcBef>
              <a:spcAft>
                <a:spcPts val="1600"/>
              </a:spcAft>
              <a:buNone/>
            </a:pPr>
            <a:r>
              <a:t/>
            </a:r>
            <a:endParaRPr sz="1200">
              <a:solidFill>
                <a:schemeClr val="dk2"/>
              </a:solidFill>
            </a:endParaRPr>
          </a:p>
        </p:txBody>
      </p:sp>
      <p:sp>
        <p:nvSpPr>
          <p:cNvPr id="266" name="Google Shape;266;p33"/>
          <p:cNvSpPr txBox="1"/>
          <p:nvPr/>
        </p:nvSpPr>
        <p:spPr>
          <a:xfrm>
            <a:off x="509225" y="1826625"/>
            <a:ext cx="11640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Z ~ Ɲ(μ,σ/√n)</a:t>
            </a:r>
            <a:endParaRPr sz="1000"/>
          </a:p>
        </p:txBody>
      </p:sp>
      <p:sp>
        <p:nvSpPr>
          <p:cNvPr id="267" name="Google Shape;267;p33"/>
          <p:cNvSpPr txBox="1"/>
          <p:nvPr/>
        </p:nvSpPr>
        <p:spPr>
          <a:xfrm>
            <a:off x="567963" y="2150838"/>
            <a:ext cx="17268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Normal Distribution</a:t>
            </a:r>
            <a:endParaRPr b="1" sz="1200">
              <a:solidFill>
                <a:schemeClr val="dk2"/>
              </a:solidFill>
            </a:endParaRPr>
          </a:p>
        </p:txBody>
      </p:sp>
      <p:sp>
        <p:nvSpPr>
          <p:cNvPr id="268" name="Google Shape;268;p33"/>
          <p:cNvSpPr txBox="1"/>
          <p:nvPr>
            <p:ph idx="1" type="body"/>
          </p:nvPr>
        </p:nvSpPr>
        <p:spPr>
          <a:xfrm>
            <a:off x="329025" y="2730725"/>
            <a:ext cx="5805000" cy="21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Many textbooks suggest </a:t>
            </a:r>
            <a:r>
              <a:rPr b="1" lang="en" sz="1200"/>
              <a:t>n ≥ 30 </a:t>
            </a:r>
            <a:r>
              <a:rPr lang="en" sz="1200"/>
              <a:t>as a rule of thumb. However, this depends heavily on the population distribution. </a:t>
            </a:r>
            <a:endParaRPr sz="1200"/>
          </a:p>
          <a:p>
            <a:pPr indent="0" lvl="0" marL="0" rtl="0" algn="l">
              <a:spcBef>
                <a:spcPts val="600"/>
              </a:spcBef>
              <a:spcAft>
                <a:spcPts val="0"/>
              </a:spcAft>
              <a:buClr>
                <a:schemeClr val="dk1"/>
              </a:buClr>
              <a:buSzPts val="1100"/>
              <a:buFont typeface="Arial"/>
              <a:buNone/>
            </a:pPr>
            <a:r>
              <a:rPr lang="en" sz="1200"/>
              <a:t>If the population distribution is very non-normal—extremely skewed or bimodal, for example—the normal approximation might not be accurate unless n is considerably greater than 30. if the population distribution is already approximately symmetric, the normal approximation is quite good for n considerably less than 30. </a:t>
            </a:r>
            <a:endParaRPr sz="1200"/>
          </a:p>
          <a:p>
            <a:pPr indent="0" lvl="0" marL="0" rtl="0" algn="l">
              <a:lnSpc>
                <a:spcPct val="100000"/>
              </a:lnSpc>
              <a:spcBef>
                <a:spcPts val="600"/>
              </a:spcBef>
              <a:spcAft>
                <a:spcPts val="0"/>
              </a:spcAft>
              <a:buClr>
                <a:schemeClr val="dk1"/>
              </a:buClr>
              <a:buSzPts val="1100"/>
              <a:buFont typeface="Arial"/>
              <a:buNone/>
            </a:pPr>
            <a:r>
              <a:rPr lang="en" sz="1200"/>
              <a:t>In the special case where the population distribution is normal then the sampling distribution is normal.</a:t>
            </a:r>
            <a:endParaRPr sz="1200"/>
          </a:p>
          <a:p>
            <a:pPr indent="0" lvl="0" marL="0" rtl="0" algn="l">
              <a:spcBef>
                <a:spcPts val="0"/>
              </a:spcBef>
              <a:spcAft>
                <a:spcPts val="1600"/>
              </a:spcAft>
              <a:buNone/>
            </a:pPr>
            <a:r>
              <a:t/>
            </a:r>
            <a:endParaRPr sz="1200"/>
          </a:p>
        </p:txBody>
      </p:sp>
      <p:pic>
        <p:nvPicPr>
          <p:cNvPr descr="\bar{x}\pm \\ z\text{-}value \times S.E." id="269" name="Google Shape;269;p33" title="MathEquation,#000000"/>
          <p:cNvPicPr preferRelativeResize="0"/>
          <p:nvPr/>
        </p:nvPicPr>
        <p:blipFill>
          <a:blip r:embed="rId9">
            <a:alphaModFix/>
          </a:blip>
          <a:stretch>
            <a:fillRect/>
          </a:stretch>
        </p:blipFill>
        <p:spPr>
          <a:xfrm>
            <a:off x="6917050" y="4490975"/>
            <a:ext cx="1142408" cy="422700"/>
          </a:xfrm>
          <a:prstGeom prst="rect">
            <a:avLst/>
          </a:prstGeom>
          <a:noFill/>
          <a:ln>
            <a:noFill/>
          </a:ln>
        </p:spPr>
      </p:pic>
      <p:pic>
        <p:nvPicPr>
          <p:cNvPr descr="\bar{x}" id="270" name="Google Shape;270;p33" title="MathEquation,#000000"/>
          <p:cNvPicPr preferRelativeResize="0"/>
          <p:nvPr/>
        </p:nvPicPr>
        <p:blipFill>
          <a:blip r:embed="rId10">
            <a:alphaModFix/>
          </a:blip>
          <a:stretch>
            <a:fillRect/>
          </a:stretch>
        </p:blipFill>
        <p:spPr>
          <a:xfrm>
            <a:off x="3446425" y="2147100"/>
            <a:ext cx="139300" cy="190493"/>
          </a:xfrm>
          <a:prstGeom prst="rect">
            <a:avLst/>
          </a:prstGeom>
          <a:noFill/>
          <a:ln>
            <a:noFill/>
          </a:ln>
        </p:spPr>
      </p:pic>
      <p:sp>
        <p:nvSpPr>
          <p:cNvPr id="271" name="Google Shape;271;p33"/>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4"/>
          <p:cNvPicPr preferRelativeResize="0"/>
          <p:nvPr/>
        </p:nvPicPr>
        <p:blipFill>
          <a:blip r:embed="rId3">
            <a:alphaModFix/>
          </a:blip>
          <a:stretch>
            <a:fillRect/>
          </a:stretch>
        </p:blipFill>
        <p:spPr>
          <a:xfrm>
            <a:off x="6544413" y="458262"/>
            <a:ext cx="2181250" cy="2020875"/>
          </a:xfrm>
          <a:prstGeom prst="rect">
            <a:avLst/>
          </a:prstGeom>
          <a:noFill/>
          <a:ln>
            <a:noFill/>
          </a:ln>
        </p:spPr>
      </p:pic>
      <p:sp>
        <p:nvSpPr>
          <p:cNvPr id="277" name="Google Shape;277;p34"/>
          <p:cNvSpPr txBox="1"/>
          <p:nvPr>
            <p:ph type="title"/>
          </p:nvPr>
        </p:nvSpPr>
        <p:spPr>
          <a:xfrm>
            <a:off x="87325" y="411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a:t>
            </a:r>
            <a:r>
              <a:rPr lang="en" sz="1800"/>
              <a:t>-distribution: What happens if don’t meet the assumptions for a Normal Distribution?</a:t>
            </a:r>
            <a:r>
              <a:rPr lang="en" sz="1800"/>
              <a:t> </a:t>
            </a:r>
            <a:endParaRPr sz="1800"/>
          </a:p>
        </p:txBody>
      </p:sp>
      <p:cxnSp>
        <p:nvCxnSpPr>
          <p:cNvPr id="278" name="Google Shape;278;p34"/>
          <p:cNvCxnSpPr/>
          <p:nvPr/>
        </p:nvCxnSpPr>
        <p:spPr>
          <a:xfrm flipH="1" rot="10800000">
            <a:off x="7353450" y="2282725"/>
            <a:ext cx="600" cy="2226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4"/>
          <p:cNvSpPr txBox="1"/>
          <p:nvPr/>
        </p:nvSpPr>
        <p:spPr>
          <a:xfrm>
            <a:off x="6846175" y="2479125"/>
            <a:ext cx="130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-t-value (“t-statistic)</a:t>
            </a:r>
            <a:endParaRPr/>
          </a:p>
        </p:txBody>
      </p:sp>
      <p:sp>
        <p:nvSpPr>
          <p:cNvPr id="280" name="Google Shape;280;p34"/>
          <p:cNvSpPr txBox="1"/>
          <p:nvPr/>
        </p:nvSpPr>
        <p:spPr>
          <a:xfrm>
            <a:off x="7946200" y="2479113"/>
            <a:ext cx="1071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t-value (“t-statistic)</a:t>
            </a:r>
            <a:endParaRPr/>
          </a:p>
        </p:txBody>
      </p:sp>
      <p:pic>
        <p:nvPicPr>
          <p:cNvPr descr="\bar{x}" id="281" name="Google Shape;281;p34" title="MathEquation,#000000"/>
          <p:cNvPicPr preferRelativeResize="0"/>
          <p:nvPr/>
        </p:nvPicPr>
        <p:blipFill>
          <a:blip r:embed="rId4">
            <a:alphaModFix/>
          </a:blip>
          <a:stretch>
            <a:fillRect/>
          </a:stretch>
        </p:blipFill>
        <p:spPr>
          <a:xfrm>
            <a:off x="0" y="0"/>
            <a:ext cx="9288" cy="12701"/>
          </a:xfrm>
          <a:prstGeom prst="rect">
            <a:avLst/>
          </a:prstGeom>
          <a:noFill/>
          <a:ln>
            <a:noFill/>
          </a:ln>
        </p:spPr>
      </p:pic>
      <p:pic>
        <p:nvPicPr>
          <p:cNvPr descr="\bar{x}" id="282" name="Google Shape;282;p34" title="MathEquation,#000000"/>
          <p:cNvPicPr preferRelativeResize="0"/>
          <p:nvPr/>
        </p:nvPicPr>
        <p:blipFill>
          <a:blip r:embed="rId5">
            <a:alphaModFix/>
          </a:blip>
          <a:stretch>
            <a:fillRect/>
          </a:stretch>
        </p:blipFill>
        <p:spPr>
          <a:xfrm>
            <a:off x="0" y="0"/>
            <a:ext cx="9288" cy="12701"/>
          </a:xfrm>
          <a:prstGeom prst="rect">
            <a:avLst/>
          </a:prstGeom>
          <a:noFill/>
          <a:ln>
            <a:noFill/>
          </a:ln>
        </p:spPr>
      </p:pic>
      <p:pic>
        <p:nvPicPr>
          <p:cNvPr descr="\bar{x}" id="283" name="Google Shape;283;p34" title="MathEquation,#000000"/>
          <p:cNvPicPr preferRelativeResize="0"/>
          <p:nvPr/>
        </p:nvPicPr>
        <p:blipFill>
          <a:blip r:embed="rId6">
            <a:alphaModFix/>
          </a:blip>
          <a:stretch>
            <a:fillRect/>
          </a:stretch>
        </p:blipFill>
        <p:spPr>
          <a:xfrm>
            <a:off x="0" y="0"/>
            <a:ext cx="9288" cy="12701"/>
          </a:xfrm>
          <a:prstGeom prst="rect">
            <a:avLst/>
          </a:prstGeom>
          <a:noFill/>
          <a:ln>
            <a:noFill/>
          </a:ln>
        </p:spPr>
      </p:pic>
      <p:pic>
        <p:nvPicPr>
          <p:cNvPr descr="\bar{x}" id="284" name="Google Shape;284;p34" title="MathEquation,#000000"/>
          <p:cNvPicPr preferRelativeResize="0"/>
          <p:nvPr/>
        </p:nvPicPr>
        <p:blipFill>
          <a:blip r:embed="rId7">
            <a:alphaModFix/>
          </a:blip>
          <a:stretch>
            <a:fillRect/>
          </a:stretch>
        </p:blipFill>
        <p:spPr>
          <a:xfrm>
            <a:off x="0" y="0"/>
            <a:ext cx="9288" cy="12701"/>
          </a:xfrm>
          <a:prstGeom prst="rect">
            <a:avLst/>
          </a:prstGeom>
          <a:noFill/>
          <a:ln>
            <a:noFill/>
          </a:ln>
        </p:spPr>
      </p:pic>
      <p:pic>
        <p:nvPicPr>
          <p:cNvPr descr="\bar{x}" id="285" name="Google Shape;285;p34" title="MathEquation,#000000"/>
          <p:cNvPicPr preferRelativeResize="0"/>
          <p:nvPr/>
        </p:nvPicPr>
        <p:blipFill>
          <a:blip r:embed="rId8">
            <a:alphaModFix/>
          </a:blip>
          <a:stretch>
            <a:fillRect/>
          </a:stretch>
        </p:blipFill>
        <p:spPr>
          <a:xfrm>
            <a:off x="0" y="0"/>
            <a:ext cx="9288" cy="12701"/>
          </a:xfrm>
          <a:prstGeom prst="rect">
            <a:avLst/>
          </a:prstGeom>
          <a:noFill/>
          <a:ln>
            <a:noFill/>
          </a:ln>
        </p:spPr>
      </p:pic>
      <p:pic>
        <p:nvPicPr>
          <p:cNvPr descr="\bar{x}" id="286" name="Google Shape;286;p34" title="MathEquation,#000000"/>
          <p:cNvPicPr preferRelativeResize="0"/>
          <p:nvPr/>
        </p:nvPicPr>
        <p:blipFill>
          <a:blip r:embed="rId9">
            <a:alphaModFix/>
          </a:blip>
          <a:stretch>
            <a:fillRect/>
          </a:stretch>
        </p:blipFill>
        <p:spPr>
          <a:xfrm>
            <a:off x="0" y="0"/>
            <a:ext cx="9288" cy="12701"/>
          </a:xfrm>
          <a:prstGeom prst="rect">
            <a:avLst/>
          </a:prstGeom>
          <a:noFill/>
          <a:ln>
            <a:noFill/>
          </a:ln>
        </p:spPr>
      </p:pic>
      <p:pic>
        <p:nvPicPr>
          <p:cNvPr descr="\bar{x} \pm t \text{-} value \times S.E." id="287" name="Google Shape;287;p34" title="MathEquation,#000000"/>
          <p:cNvPicPr preferRelativeResize="0"/>
          <p:nvPr/>
        </p:nvPicPr>
        <p:blipFill>
          <a:blip r:embed="rId10">
            <a:alphaModFix/>
          </a:blip>
          <a:stretch>
            <a:fillRect/>
          </a:stretch>
        </p:blipFill>
        <p:spPr>
          <a:xfrm>
            <a:off x="6847425" y="4053275"/>
            <a:ext cx="1575194" cy="254000"/>
          </a:xfrm>
          <a:prstGeom prst="rect">
            <a:avLst/>
          </a:prstGeom>
          <a:noFill/>
          <a:ln>
            <a:noFill/>
          </a:ln>
        </p:spPr>
      </p:pic>
      <p:sp>
        <p:nvSpPr>
          <p:cNvPr id="288" name="Google Shape;288;p34"/>
          <p:cNvSpPr txBox="1"/>
          <p:nvPr/>
        </p:nvSpPr>
        <p:spPr>
          <a:xfrm>
            <a:off x="6585025" y="3051825"/>
            <a:ext cx="23346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t-statistic for population means </a:t>
            </a:r>
            <a:endParaRPr sz="1200"/>
          </a:p>
        </p:txBody>
      </p:sp>
      <p:sp>
        <p:nvSpPr>
          <p:cNvPr id="289" name="Google Shape;289;p34"/>
          <p:cNvSpPr txBox="1"/>
          <p:nvPr/>
        </p:nvSpPr>
        <p:spPr>
          <a:xfrm>
            <a:off x="6769975" y="4568388"/>
            <a:ext cx="14760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0000"/>
                </a:solidFill>
              </a:rPr>
              <a:t>s = sample mean</a:t>
            </a:r>
            <a:endParaRPr sz="1200">
              <a:solidFill>
                <a:srgbClr val="FF0000"/>
              </a:solidFill>
            </a:endParaRPr>
          </a:p>
        </p:txBody>
      </p:sp>
      <p:pic>
        <p:nvPicPr>
          <p:cNvPr descr="S.E. =\frac{s}{\sqrt{n}}" id="290" name="Google Shape;290;p34" title="MathEquation,#000000"/>
          <p:cNvPicPr preferRelativeResize="0"/>
          <p:nvPr/>
        </p:nvPicPr>
        <p:blipFill>
          <a:blip r:embed="rId11">
            <a:alphaModFix/>
          </a:blip>
          <a:stretch>
            <a:fillRect/>
          </a:stretch>
        </p:blipFill>
        <p:spPr>
          <a:xfrm>
            <a:off x="6847423" y="4371851"/>
            <a:ext cx="815766" cy="279400"/>
          </a:xfrm>
          <a:prstGeom prst="rect">
            <a:avLst/>
          </a:prstGeom>
          <a:noFill/>
          <a:ln>
            <a:noFill/>
          </a:ln>
        </p:spPr>
      </p:pic>
      <p:sp>
        <p:nvSpPr>
          <p:cNvPr id="291" name="Google Shape;291;p34"/>
          <p:cNvSpPr txBox="1"/>
          <p:nvPr>
            <p:ph idx="1" type="body"/>
          </p:nvPr>
        </p:nvSpPr>
        <p:spPr>
          <a:xfrm>
            <a:off x="282100" y="501950"/>
            <a:ext cx="6064200" cy="43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When to use the t-distribution</a:t>
            </a:r>
            <a:endParaRPr sz="1200"/>
          </a:p>
          <a:p>
            <a:pPr indent="-304800" lvl="0" marL="457200" rtl="0" algn="l">
              <a:spcBef>
                <a:spcPts val="0"/>
              </a:spcBef>
              <a:spcAft>
                <a:spcPts val="0"/>
              </a:spcAft>
              <a:buSzPts val="1200"/>
              <a:buChar char="●"/>
            </a:pPr>
            <a:r>
              <a:rPr lang="en" sz="1200"/>
              <a:t>When the population </a:t>
            </a:r>
            <a:r>
              <a:rPr b="1" lang="en" sz="1200"/>
              <a:t>standard deviation, σ, is not known</a:t>
            </a:r>
            <a:r>
              <a:rPr lang="en" sz="1200"/>
              <a:t> (usually the case) </a:t>
            </a:r>
            <a:endParaRPr sz="1200"/>
          </a:p>
          <a:p>
            <a:pPr indent="-304800" lvl="0" marL="457200" rtl="0" algn="l">
              <a:spcBef>
                <a:spcPts val="0"/>
              </a:spcBef>
              <a:spcAft>
                <a:spcPts val="0"/>
              </a:spcAft>
              <a:buSzPts val="1200"/>
              <a:buChar char="●"/>
            </a:pPr>
            <a:r>
              <a:rPr lang="en" sz="1200"/>
              <a:t>and or when n &lt; 30</a:t>
            </a:r>
            <a:endParaRPr sz="1200"/>
          </a:p>
          <a:p>
            <a:pPr indent="0" lvl="0" marL="0" rtl="0" algn="l">
              <a:spcBef>
                <a:spcPts val="600"/>
              </a:spcBef>
              <a:spcAft>
                <a:spcPts val="0"/>
              </a:spcAft>
              <a:buNone/>
            </a:pPr>
            <a:r>
              <a:rPr lang="en" sz="1200"/>
              <a:t>What is a t-distribution?</a:t>
            </a:r>
            <a:endParaRPr sz="1200"/>
          </a:p>
          <a:p>
            <a:pPr indent="-304800" lvl="0" marL="457200" rtl="0" algn="l">
              <a:spcBef>
                <a:spcPts val="0"/>
              </a:spcBef>
              <a:spcAft>
                <a:spcPts val="0"/>
              </a:spcAft>
              <a:buSzPts val="1200"/>
              <a:buChar char="●"/>
            </a:pPr>
            <a:r>
              <a:rPr lang="en" sz="1200"/>
              <a:t>The t-distribution has larger tail than Normal distribution resulting in less confidence as compared to Normal distribution,</a:t>
            </a:r>
            <a:endParaRPr sz="1200"/>
          </a:p>
          <a:p>
            <a:pPr indent="-304800" lvl="0" marL="457200" rtl="0" algn="l">
              <a:spcBef>
                <a:spcPts val="0"/>
              </a:spcBef>
              <a:spcAft>
                <a:spcPts val="0"/>
              </a:spcAft>
              <a:buSzPts val="1200"/>
              <a:buChar char="●"/>
            </a:pPr>
            <a:r>
              <a:rPr lang="en" sz="1200"/>
              <a:t>For large n it converges with the Normal distribution.</a:t>
            </a:r>
            <a:endParaRPr sz="1200"/>
          </a:p>
          <a:p>
            <a:pPr indent="-304800" lvl="0" marL="457200" rtl="0" algn="l">
              <a:spcBef>
                <a:spcPts val="0"/>
              </a:spcBef>
              <a:spcAft>
                <a:spcPts val="0"/>
              </a:spcAft>
              <a:buSzPts val="1200"/>
              <a:buChar char="●"/>
            </a:pPr>
            <a:r>
              <a:rPr lang="en" sz="1200"/>
              <a:t>It has a degrees of freedom “df“ (or “ν”) = n -1 samples</a:t>
            </a:r>
            <a:endParaRPr sz="1200"/>
          </a:p>
          <a:p>
            <a:pPr indent="-304800" lvl="0" marL="457200" rtl="0" algn="l">
              <a:spcBef>
                <a:spcPts val="0"/>
              </a:spcBef>
              <a:spcAft>
                <a:spcPts val="0"/>
              </a:spcAft>
              <a:buSzPts val="1200"/>
              <a:buChar char="●"/>
            </a:pPr>
            <a:r>
              <a:rPr lang="en" sz="1200"/>
              <a:t>William Sealy Gosset published it in 1908 under the pen name “Student” for testing population means for low n and unknown standard deviation</a:t>
            </a:r>
            <a:endParaRPr sz="1200"/>
          </a:p>
          <a:p>
            <a:pPr indent="0" lvl="0" marL="0" rtl="0" algn="l">
              <a:spcBef>
                <a:spcPts val="600"/>
              </a:spcBef>
              <a:spcAft>
                <a:spcPts val="0"/>
              </a:spcAft>
              <a:buNone/>
            </a:pPr>
            <a:r>
              <a:rPr lang="en" sz="1200"/>
              <a:t>How is it used?</a:t>
            </a:r>
            <a:endParaRPr sz="1200"/>
          </a:p>
          <a:p>
            <a:pPr indent="-304800" lvl="0" marL="457200" rtl="0" algn="l">
              <a:spcBef>
                <a:spcPts val="0"/>
              </a:spcBef>
              <a:spcAft>
                <a:spcPts val="0"/>
              </a:spcAft>
              <a:buSzPts val="1200"/>
              <a:buChar char="●"/>
            </a:pPr>
            <a:r>
              <a:rPr lang="en" sz="1200"/>
              <a:t>Confidence Interval</a:t>
            </a:r>
            <a:endParaRPr sz="1200"/>
          </a:p>
          <a:p>
            <a:pPr indent="-304800" lvl="0" marL="457200" rtl="0" algn="l">
              <a:spcBef>
                <a:spcPts val="0"/>
              </a:spcBef>
              <a:spcAft>
                <a:spcPts val="0"/>
              </a:spcAft>
              <a:buSzPts val="1200"/>
              <a:buChar char="●"/>
            </a:pPr>
            <a:r>
              <a:rPr lang="en" sz="1200"/>
              <a:t>Hypothesis Tests</a:t>
            </a:r>
            <a:endParaRPr sz="1200"/>
          </a:p>
          <a:p>
            <a:pPr indent="0" lvl="0" marL="0" rtl="0" algn="l">
              <a:spcBef>
                <a:spcPts val="600"/>
              </a:spcBef>
              <a:spcAft>
                <a:spcPts val="0"/>
              </a:spcAft>
              <a:buNone/>
            </a:pPr>
            <a:r>
              <a:rPr lang="en" sz="1200"/>
              <a:t>General Example</a:t>
            </a:r>
            <a:endParaRPr sz="1200"/>
          </a:p>
          <a:p>
            <a:pPr indent="-304800" lvl="0" marL="457200" rtl="0" algn="l">
              <a:spcBef>
                <a:spcPts val="0"/>
              </a:spcBef>
              <a:spcAft>
                <a:spcPts val="0"/>
              </a:spcAft>
              <a:buSzPts val="1200"/>
              <a:buChar char="●"/>
            </a:pPr>
            <a:r>
              <a:rPr lang="en" sz="1200"/>
              <a:t>Start with n samples from a population </a:t>
            </a:r>
            <a:endParaRPr sz="1200"/>
          </a:p>
          <a:p>
            <a:pPr indent="-304800" lvl="0" marL="457200" rtl="0" algn="l">
              <a:spcBef>
                <a:spcPts val="0"/>
              </a:spcBef>
              <a:spcAft>
                <a:spcPts val="0"/>
              </a:spcAft>
              <a:buSzPts val="1200"/>
              <a:buChar char="●"/>
            </a:pPr>
            <a:r>
              <a:rPr lang="en" sz="1200"/>
              <a:t>Find the sample mean and sample standard deviation</a:t>
            </a:r>
            <a:endParaRPr sz="1200"/>
          </a:p>
          <a:p>
            <a:pPr indent="-304800" lvl="0" marL="457200" rtl="0" algn="l">
              <a:spcBef>
                <a:spcPts val="0"/>
              </a:spcBef>
              <a:spcAft>
                <a:spcPts val="0"/>
              </a:spcAft>
              <a:buSzPts val="1200"/>
              <a:buChar char="●"/>
            </a:pPr>
            <a:r>
              <a:rPr lang="en" sz="1200"/>
              <a:t>Use the t-value equation get t </a:t>
            </a:r>
            <a:endParaRPr sz="1200"/>
          </a:p>
          <a:p>
            <a:pPr indent="-304800" lvl="0" marL="457200" rtl="0" algn="l">
              <a:spcBef>
                <a:spcPts val="0"/>
              </a:spcBef>
              <a:spcAft>
                <a:spcPts val="0"/>
              </a:spcAft>
              <a:buSzPts val="1200"/>
              <a:buChar char="●"/>
            </a:pPr>
            <a:r>
              <a:rPr lang="en" sz="1200"/>
              <a:t>Lookup the p-value (area under the tail) corresponding to the confidence level α and degrees of freedom df,  p = f(t,df)</a:t>
            </a:r>
            <a:endParaRPr sz="1200"/>
          </a:p>
        </p:txBody>
      </p:sp>
      <p:cxnSp>
        <p:nvCxnSpPr>
          <p:cNvPr id="292" name="Google Shape;292;p34"/>
          <p:cNvCxnSpPr/>
          <p:nvPr/>
        </p:nvCxnSpPr>
        <p:spPr>
          <a:xfrm flipH="1" rot="10800000">
            <a:off x="8209900" y="2290225"/>
            <a:ext cx="600" cy="2226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34"/>
          <p:cNvSpPr txBox="1"/>
          <p:nvPr/>
        </p:nvSpPr>
        <p:spPr>
          <a:xfrm>
            <a:off x="6585025" y="3736425"/>
            <a:ext cx="2334600" cy="27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Confidence interval</a:t>
            </a:r>
            <a:endParaRPr sz="1200"/>
          </a:p>
        </p:txBody>
      </p:sp>
      <p:pic>
        <p:nvPicPr>
          <p:cNvPr descr="t=\frac{\bar{x} - \mu}{\frac{s}{\sqrt{n}}}" id="294" name="Google Shape;294;p34" title="MathEquation,#000000"/>
          <p:cNvPicPr preferRelativeResize="0"/>
          <p:nvPr/>
        </p:nvPicPr>
        <p:blipFill>
          <a:blip r:embed="rId12">
            <a:alphaModFix/>
          </a:blip>
          <a:stretch>
            <a:fillRect/>
          </a:stretch>
        </p:blipFill>
        <p:spPr>
          <a:xfrm>
            <a:off x="7353449" y="3375088"/>
            <a:ext cx="744700" cy="507321"/>
          </a:xfrm>
          <a:prstGeom prst="rect">
            <a:avLst/>
          </a:prstGeom>
          <a:noFill/>
          <a:ln>
            <a:noFill/>
          </a:ln>
        </p:spPr>
      </p:pic>
      <p:sp>
        <p:nvSpPr>
          <p:cNvPr id="295" name="Google Shape;295;p34"/>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145025" y="0"/>
            <a:ext cx="686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z-statistics, One Sample and Two-Samples</a:t>
            </a:r>
            <a:endParaRPr sz="2500"/>
          </a:p>
        </p:txBody>
      </p:sp>
      <p:graphicFrame>
        <p:nvGraphicFramePr>
          <p:cNvPr id="301" name="Google Shape;301;p35"/>
          <p:cNvGraphicFramePr/>
          <p:nvPr/>
        </p:nvGraphicFramePr>
        <p:xfrm>
          <a:off x="44325" y="784750"/>
          <a:ext cx="3000000" cy="3000000"/>
        </p:xfrm>
        <a:graphic>
          <a:graphicData uri="http://schemas.openxmlformats.org/drawingml/2006/table">
            <a:tbl>
              <a:tblPr>
                <a:noFill/>
                <a:tableStyleId>{81DB3267-A01C-401B-8163-3BABBD90AA06}</a:tableStyleId>
              </a:tblPr>
              <a:tblGrid>
                <a:gridCol w="925325"/>
                <a:gridCol w="1016375"/>
                <a:gridCol w="1332650"/>
                <a:gridCol w="1190775"/>
                <a:gridCol w="2705750"/>
                <a:gridCol w="1884475"/>
              </a:tblGrid>
              <a:tr h="381000">
                <a:tc>
                  <a:txBody>
                    <a:bodyPr/>
                    <a:lstStyle/>
                    <a:p>
                      <a:pPr indent="0" lvl="0" marL="0" rtl="0" algn="ctr">
                        <a:spcBef>
                          <a:spcPts val="0"/>
                        </a:spcBef>
                        <a:spcAft>
                          <a:spcPts val="0"/>
                        </a:spcAft>
                        <a:buNone/>
                      </a:pPr>
                      <a:r>
                        <a:rPr lang="en" sz="1000"/>
                        <a:t>Statistic</a:t>
                      </a:r>
                      <a:endParaRPr sz="1000"/>
                    </a:p>
                  </a:txBody>
                  <a:tcPr marT="91425" marB="91425" marR="91425" marL="91425"/>
                </a:tc>
                <a:tc>
                  <a:txBody>
                    <a:bodyPr/>
                    <a:lstStyle/>
                    <a:p>
                      <a:pPr indent="0" lvl="0" marL="0" rtl="0" algn="ctr">
                        <a:spcBef>
                          <a:spcPts val="0"/>
                        </a:spcBef>
                        <a:spcAft>
                          <a:spcPts val="0"/>
                        </a:spcAft>
                        <a:buNone/>
                      </a:pPr>
                      <a:r>
                        <a:rPr lang="en" sz="1000"/>
                        <a:t>z</a:t>
                      </a:r>
                      <a:r>
                        <a:rPr lang="en" sz="1000"/>
                        <a:t>-statistic</a:t>
                      </a:r>
                      <a:endParaRPr sz="1000"/>
                    </a:p>
                    <a:p>
                      <a:pPr indent="0" lvl="0" marL="0" rtl="0" algn="ctr">
                        <a:spcBef>
                          <a:spcPts val="0"/>
                        </a:spcBef>
                        <a:spcAft>
                          <a:spcPts val="0"/>
                        </a:spcAft>
                        <a:buNone/>
                      </a:pPr>
                      <a:r>
                        <a:rPr lang="en" sz="1000"/>
                        <a:t>(z-value)</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S.E.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Confidence</a:t>
                      </a:r>
                      <a:endParaRPr sz="1000"/>
                    </a:p>
                    <a:p>
                      <a:pPr indent="0" lvl="0" marL="0" rtl="0" algn="ctr">
                        <a:spcBef>
                          <a:spcPts val="0"/>
                        </a:spcBef>
                        <a:spcAft>
                          <a:spcPts val="0"/>
                        </a:spcAft>
                        <a:buNone/>
                      </a:pPr>
                      <a:r>
                        <a:rPr lang="en" sz="1000"/>
                        <a:t>Interval</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Hypothesis Question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Hypothesis</a:t>
                      </a:r>
                      <a:endParaRPr sz="1000"/>
                    </a:p>
                    <a:p>
                      <a:pPr indent="0" lvl="0" marL="0" rtl="0" algn="ctr">
                        <a:spcBef>
                          <a:spcPts val="0"/>
                        </a:spcBef>
                        <a:spcAft>
                          <a:spcPts val="0"/>
                        </a:spcAft>
                        <a:buNone/>
                      </a:pPr>
                      <a:r>
                        <a:rPr lang="en" sz="1000"/>
                        <a:t>One or Two - sided</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Sample Mean (</a:t>
                      </a:r>
                      <a:r>
                        <a:rPr lang="en" sz="1000"/>
                        <a:t>quantitative</a:t>
                      </a:r>
                      <a:r>
                        <a:rPr lang="en" sz="1000"/>
                        <a:t>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Sample mean is = μ or different (&gt; or &lt;) than the expected mean, μ= 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H</a:t>
                      </a:r>
                      <a:r>
                        <a:rPr baseline="-25000" lang="en" sz="1200">
                          <a:solidFill>
                            <a:schemeClr val="dk2"/>
                          </a:solidFill>
                        </a:rPr>
                        <a:t>0</a:t>
                      </a:r>
                      <a:r>
                        <a:rPr lang="en" sz="1000">
                          <a:solidFill>
                            <a:schemeClr val="dk1"/>
                          </a:solidFill>
                        </a:rPr>
                        <a:t>: μ = X or,  μ  ≤ X or μ  ≥ X</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X is the advertised mean</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Sample Proportions (qualitative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Sample proportion (e.g., coin heads </a:t>
                      </a:r>
                      <a:r>
                        <a:rPr lang="en" sz="1000">
                          <a:solidFill>
                            <a:schemeClr val="dk1"/>
                          </a:solidFill>
                        </a:rPr>
                        <a:t>proportion</a:t>
                      </a:r>
                      <a:r>
                        <a:rPr lang="en" sz="1000">
                          <a:solidFill>
                            <a:schemeClr val="dk1"/>
                          </a:solidFill>
                        </a:rPr>
                        <a:t>)  = or different (&gt; or &lt;) than the expected hypothesized proportion, γ=Y</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2"/>
                          </a:solidFill>
                        </a:rPr>
                        <a:t>H</a:t>
                      </a:r>
                      <a:r>
                        <a:rPr baseline="-25000" lang="en" sz="1200">
                          <a:solidFill>
                            <a:schemeClr val="dk2"/>
                          </a:solidFill>
                        </a:rPr>
                        <a:t>0</a:t>
                      </a:r>
                      <a:r>
                        <a:rPr lang="en" sz="1000">
                          <a:solidFill>
                            <a:schemeClr val="dk1"/>
                          </a:solidFill>
                        </a:rPr>
                        <a:t>: γ =  Y or,  γ ≤ Y  or γ  ≥ Y</a:t>
                      </a:r>
                      <a:endParaRPr sz="1000">
                        <a:solidFill>
                          <a:schemeClr val="dk1"/>
                        </a:solidFill>
                      </a:endParaRPr>
                    </a:p>
                    <a:p>
                      <a:pPr indent="0" lvl="0" marL="0" rtl="0" algn="l">
                        <a:spcBef>
                          <a:spcPts val="600"/>
                        </a:spcBef>
                        <a:spcAft>
                          <a:spcPts val="0"/>
                        </a:spcAft>
                        <a:buClr>
                          <a:schemeClr val="dk1"/>
                        </a:buClr>
                        <a:buSzPts val="1100"/>
                        <a:buFont typeface="Arial"/>
                        <a:buNone/>
                      </a:pPr>
                      <a:r>
                        <a:rPr lang="en" sz="1000">
                          <a:solidFill>
                            <a:schemeClr val="dk1"/>
                          </a:solidFill>
                        </a:rPr>
                        <a:t>Y is the advertised proportion</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Two- Sample Means</a:t>
                      </a:r>
                      <a:endParaRPr sz="1000"/>
                    </a:p>
                    <a:p>
                      <a:pPr indent="0" lvl="0" marL="0" rtl="0" algn="l">
                        <a:spcBef>
                          <a:spcPts val="0"/>
                        </a:spcBef>
                        <a:spcAft>
                          <a:spcPts val="0"/>
                        </a:spcAft>
                        <a:buNone/>
                      </a:pPr>
                      <a:r>
                        <a:rPr lang="en" sz="1000"/>
                        <a:t>(qualitative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The difference of two samples</a:t>
                      </a:r>
                      <a:r>
                        <a:rPr lang="en" sz="1000">
                          <a:solidFill>
                            <a:schemeClr val="dk1"/>
                          </a:solidFill>
                        </a:rPr>
                        <a:t> means (e.g., avg blood cell counts for two different populations, w and w/o cancer) μ</a:t>
                      </a:r>
                      <a:r>
                        <a:rPr baseline="-25000" lang="en" sz="1000">
                          <a:solidFill>
                            <a:schemeClr val="dk1"/>
                          </a:solidFill>
                        </a:rPr>
                        <a:t>1</a:t>
                      </a:r>
                      <a:r>
                        <a:rPr lang="en" sz="1000">
                          <a:solidFill>
                            <a:schemeClr val="dk1"/>
                          </a:solidFill>
                        </a:rPr>
                        <a:t> -  μ</a:t>
                      </a:r>
                      <a:r>
                        <a:rPr baseline="-25000" lang="en" sz="1000">
                          <a:solidFill>
                            <a:schemeClr val="dk1"/>
                          </a:solidFill>
                        </a:rPr>
                        <a:t>2</a:t>
                      </a:r>
                      <a:r>
                        <a:rPr lang="en" sz="1000">
                          <a:solidFill>
                            <a:schemeClr val="dk1"/>
                          </a:solidFill>
                        </a:rPr>
                        <a:t> differ by a hypothesized amount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 or are less than or equal to a hypothesized amount Δx.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H</a:t>
                      </a:r>
                      <a:r>
                        <a:rPr baseline="-25000" lang="en" sz="1200">
                          <a:solidFill>
                            <a:schemeClr val="dk2"/>
                          </a:solidFill>
                        </a:rPr>
                        <a:t>0</a:t>
                      </a:r>
                      <a:r>
                        <a:rPr lang="en" sz="1000">
                          <a:solidFill>
                            <a:schemeClr val="dk1"/>
                          </a:solidFill>
                        </a:rPr>
                        <a:t>: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 Δx or,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 or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a:t>
                      </a:r>
                      <a:endParaRPr sz="1000">
                        <a:solidFill>
                          <a:schemeClr val="dk1"/>
                        </a:solidFill>
                      </a:endParaRPr>
                    </a:p>
                    <a:p>
                      <a:pPr indent="0" lvl="0" marL="0" rtl="0" algn="l">
                        <a:spcBef>
                          <a:spcPts val="60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7975">
                <a:tc>
                  <a:txBody>
                    <a:bodyPr/>
                    <a:lstStyle/>
                    <a:p>
                      <a:pPr indent="0" lvl="0" marL="0" rtl="0" algn="l">
                        <a:spcBef>
                          <a:spcPts val="0"/>
                        </a:spcBef>
                        <a:spcAft>
                          <a:spcPts val="0"/>
                        </a:spcAft>
                        <a:buNone/>
                      </a:pPr>
                      <a:r>
                        <a:rPr lang="en" sz="1000"/>
                        <a:t>Two- Sample Proportions</a:t>
                      </a:r>
                      <a:endParaRPr sz="1000"/>
                    </a:p>
                    <a:p>
                      <a:pPr indent="0" lvl="0" marL="0" rtl="0" algn="l">
                        <a:spcBef>
                          <a:spcPts val="0"/>
                        </a:spcBef>
                        <a:spcAft>
                          <a:spcPts val="0"/>
                        </a:spcAft>
                        <a:buNone/>
                      </a:pPr>
                      <a:r>
                        <a:rPr lang="en" sz="1000"/>
                        <a:t>(quantitative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The difference of two sample proportions (e.g., click rate proportion for web page A and B, two different populations) π</a:t>
                      </a:r>
                      <a:r>
                        <a:rPr baseline="-25000" lang="en" sz="1000">
                          <a:solidFill>
                            <a:schemeClr val="dk1"/>
                          </a:solidFill>
                        </a:rPr>
                        <a:t>1</a:t>
                      </a:r>
                      <a:r>
                        <a:rPr lang="en" sz="1000">
                          <a:solidFill>
                            <a:schemeClr val="dk1"/>
                          </a:solidFill>
                        </a:rPr>
                        <a:t> -  π</a:t>
                      </a:r>
                      <a:r>
                        <a:rPr baseline="-25000" lang="en" sz="1000">
                          <a:solidFill>
                            <a:schemeClr val="dk1"/>
                          </a:solidFill>
                        </a:rPr>
                        <a:t>2</a:t>
                      </a:r>
                      <a:r>
                        <a:rPr lang="en" sz="1000">
                          <a:solidFill>
                            <a:schemeClr val="dk1"/>
                          </a:solidFill>
                        </a:rPr>
                        <a:t> differ by a hypothesized amount (π</a:t>
                      </a:r>
                      <a:r>
                        <a:rPr baseline="-25000" lang="en" sz="1000">
                          <a:solidFill>
                            <a:schemeClr val="dk1"/>
                          </a:solidFill>
                        </a:rPr>
                        <a:t>1</a:t>
                      </a:r>
                      <a:r>
                        <a:rPr lang="en" sz="1000">
                          <a:solidFill>
                            <a:schemeClr val="dk1"/>
                          </a:solidFill>
                        </a:rPr>
                        <a:t> -  π</a:t>
                      </a:r>
                      <a:r>
                        <a:rPr baseline="-25000" lang="en" sz="1000">
                          <a:solidFill>
                            <a:schemeClr val="dk1"/>
                          </a:solidFill>
                        </a:rPr>
                        <a:t>2 </a:t>
                      </a:r>
                      <a:r>
                        <a:rPr lang="en" sz="1000">
                          <a:solidFill>
                            <a:schemeClr val="dk1"/>
                          </a:solidFill>
                        </a:rPr>
                        <a:t>= Δπ) or are less than or equal to a hypothesized amount Δπ.</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200">
                          <a:solidFill>
                            <a:schemeClr val="dk2"/>
                          </a:solidFill>
                        </a:rPr>
                        <a:t>H</a:t>
                      </a:r>
                      <a:r>
                        <a:rPr baseline="-25000" lang="en" sz="1200">
                          <a:solidFill>
                            <a:schemeClr val="dk2"/>
                          </a:solidFill>
                        </a:rPr>
                        <a:t>0</a:t>
                      </a:r>
                      <a:r>
                        <a:rPr lang="en" sz="1000">
                          <a:solidFill>
                            <a:schemeClr val="dk1"/>
                          </a:solidFill>
                        </a:rPr>
                        <a:t>: π</a:t>
                      </a:r>
                      <a:r>
                        <a:rPr baseline="-25000" lang="en" sz="1000">
                          <a:solidFill>
                            <a:schemeClr val="dk1"/>
                          </a:solidFill>
                        </a:rPr>
                        <a:t>1</a:t>
                      </a:r>
                      <a:r>
                        <a:rPr lang="en" sz="1000">
                          <a:solidFill>
                            <a:schemeClr val="dk1"/>
                          </a:solidFill>
                        </a:rPr>
                        <a:t> - π</a:t>
                      </a:r>
                      <a:r>
                        <a:rPr baseline="-25000" lang="en" sz="1000">
                          <a:solidFill>
                            <a:schemeClr val="dk1"/>
                          </a:solidFill>
                        </a:rPr>
                        <a:t>2 </a:t>
                      </a:r>
                      <a:r>
                        <a:rPr lang="en" sz="1000">
                          <a:solidFill>
                            <a:schemeClr val="dk1"/>
                          </a:solidFill>
                        </a:rPr>
                        <a:t> = Δπ or,  π</a:t>
                      </a:r>
                      <a:r>
                        <a:rPr baseline="-25000" lang="en" sz="1000">
                          <a:solidFill>
                            <a:schemeClr val="dk1"/>
                          </a:solidFill>
                        </a:rPr>
                        <a:t>1</a:t>
                      </a:r>
                      <a:r>
                        <a:rPr lang="en" sz="1000">
                          <a:solidFill>
                            <a:schemeClr val="dk1"/>
                          </a:solidFill>
                        </a:rPr>
                        <a:t> - π</a:t>
                      </a:r>
                      <a:r>
                        <a:rPr baseline="-25000" lang="en" sz="1000">
                          <a:solidFill>
                            <a:schemeClr val="dk1"/>
                          </a:solidFill>
                        </a:rPr>
                        <a:t>2 </a:t>
                      </a:r>
                      <a:r>
                        <a:rPr lang="en" sz="1000">
                          <a:solidFill>
                            <a:schemeClr val="dk1"/>
                          </a:solidFill>
                        </a:rPr>
                        <a:t>≤ Δπ or π</a:t>
                      </a:r>
                      <a:r>
                        <a:rPr baseline="-25000" lang="en" sz="1000">
                          <a:solidFill>
                            <a:schemeClr val="dk1"/>
                          </a:solidFill>
                        </a:rPr>
                        <a:t>1</a:t>
                      </a:r>
                      <a:r>
                        <a:rPr lang="en" sz="1000">
                          <a:solidFill>
                            <a:schemeClr val="dk1"/>
                          </a:solidFill>
                        </a:rPr>
                        <a:t> - π</a:t>
                      </a:r>
                      <a:r>
                        <a:rPr baseline="-25000" lang="en" sz="1000">
                          <a:solidFill>
                            <a:schemeClr val="dk1"/>
                          </a:solidFill>
                        </a:rPr>
                        <a:t>2 </a:t>
                      </a:r>
                      <a:r>
                        <a:rPr lang="en" sz="1000">
                          <a:solidFill>
                            <a:schemeClr val="dk1"/>
                          </a:solidFill>
                        </a:rPr>
                        <a:t>≥  Δπ</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π1 and 2 are sample proportions</a:t>
                      </a:r>
                      <a:endParaRPr sz="1000">
                        <a:solidFill>
                          <a:schemeClr val="dk1"/>
                        </a:solidFill>
                      </a:endParaRPr>
                    </a:p>
                    <a:p>
                      <a:pPr indent="0" lvl="0" marL="0" rtl="0" algn="l">
                        <a:spcBef>
                          <a:spcPts val="600"/>
                        </a:spcBef>
                        <a:spcAft>
                          <a:spcPts val="0"/>
                        </a:spcAft>
                        <a:buClr>
                          <a:schemeClr val="dk1"/>
                        </a:buClr>
                        <a:buSzPts val="1100"/>
                        <a:buFont typeface="Arial"/>
                        <a:buNone/>
                      </a:pPr>
                      <a:r>
                        <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descr="\frac{\sigma}{\sqrt{n}}" id="302" name="Google Shape;302;p35" title="MathEquation,#000000"/>
          <p:cNvPicPr preferRelativeResize="0"/>
          <p:nvPr/>
        </p:nvPicPr>
        <p:blipFill>
          <a:blip r:embed="rId3">
            <a:alphaModFix/>
          </a:blip>
          <a:stretch>
            <a:fillRect/>
          </a:stretch>
        </p:blipFill>
        <p:spPr>
          <a:xfrm>
            <a:off x="2461088" y="1524263"/>
            <a:ext cx="287502" cy="339600"/>
          </a:xfrm>
          <a:prstGeom prst="rect">
            <a:avLst/>
          </a:prstGeom>
          <a:noFill/>
          <a:ln>
            <a:noFill/>
          </a:ln>
        </p:spPr>
      </p:pic>
      <p:pic>
        <p:nvPicPr>
          <p:cNvPr descr="\bar{x}\pm \\ z\text{-}critical \times S.E." id="303" name="Google Shape;303;p35" title="MathEquation,#000000"/>
          <p:cNvPicPr preferRelativeResize="0"/>
          <p:nvPr/>
        </p:nvPicPr>
        <p:blipFill>
          <a:blip r:embed="rId4">
            <a:alphaModFix/>
          </a:blip>
          <a:stretch>
            <a:fillRect/>
          </a:stretch>
        </p:blipFill>
        <p:spPr>
          <a:xfrm>
            <a:off x="3426125" y="1530851"/>
            <a:ext cx="917750" cy="300562"/>
          </a:xfrm>
          <a:prstGeom prst="rect">
            <a:avLst/>
          </a:prstGeom>
          <a:noFill/>
          <a:ln>
            <a:noFill/>
          </a:ln>
        </p:spPr>
      </p:pic>
      <p:pic>
        <p:nvPicPr>
          <p:cNvPr descr="\bar{\pi}\pm \\ z\text{-}critical \times S.E." id="304" name="Google Shape;304;p35" title="MathEquation,#000000"/>
          <p:cNvPicPr preferRelativeResize="0"/>
          <p:nvPr/>
        </p:nvPicPr>
        <p:blipFill>
          <a:blip r:embed="rId5">
            <a:alphaModFix/>
          </a:blip>
          <a:stretch>
            <a:fillRect/>
          </a:stretch>
        </p:blipFill>
        <p:spPr>
          <a:xfrm>
            <a:off x="3426126" y="2296288"/>
            <a:ext cx="1047022" cy="342900"/>
          </a:xfrm>
          <a:prstGeom prst="rect">
            <a:avLst/>
          </a:prstGeom>
          <a:noFill/>
          <a:ln>
            <a:noFill/>
          </a:ln>
        </p:spPr>
      </p:pic>
      <p:pic>
        <p:nvPicPr>
          <p:cNvPr descr="\frac{\bar{x} - \mu}{S.E.}" id="305" name="Google Shape;305;p35" title="MathEquation,#000000"/>
          <p:cNvPicPr preferRelativeResize="0"/>
          <p:nvPr/>
        </p:nvPicPr>
        <p:blipFill>
          <a:blip r:embed="rId6">
            <a:alphaModFix/>
          </a:blip>
          <a:stretch>
            <a:fillRect/>
          </a:stretch>
        </p:blipFill>
        <p:spPr>
          <a:xfrm>
            <a:off x="1275287" y="1503562"/>
            <a:ext cx="382914" cy="380999"/>
          </a:xfrm>
          <a:prstGeom prst="rect">
            <a:avLst/>
          </a:prstGeom>
          <a:noFill/>
          <a:ln>
            <a:noFill/>
          </a:ln>
        </p:spPr>
      </p:pic>
      <p:pic>
        <p:nvPicPr>
          <p:cNvPr descr="\frac{\bar{\pi} - \gamma }{S.E.}" id="306" name="Google Shape;306;p35" title="MathEquation,#000000"/>
          <p:cNvPicPr preferRelativeResize="0"/>
          <p:nvPr/>
        </p:nvPicPr>
        <p:blipFill>
          <a:blip r:embed="rId7">
            <a:alphaModFix/>
          </a:blip>
          <a:stretch>
            <a:fillRect/>
          </a:stretch>
        </p:blipFill>
        <p:spPr>
          <a:xfrm>
            <a:off x="1266204" y="2248925"/>
            <a:ext cx="382914" cy="380999"/>
          </a:xfrm>
          <a:prstGeom prst="rect">
            <a:avLst/>
          </a:prstGeom>
          <a:noFill/>
          <a:ln>
            <a:noFill/>
          </a:ln>
        </p:spPr>
      </p:pic>
      <p:pic>
        <p:nvPicPr>
          <p:cNvPr descr="\sqrt{\frac{\gamma(1-\gamma)}{n}}" id="307" name="Google Shape;307;p35" title="MathEquation,#000000"/>
          <p:cNvPicPr preferRelativeResize="0"/>
          <p:nvPr/>
        </p:nvPicPr>
        <p:blipFill>
          <a:blip r:embed="rId8">
            <a:alphaModFix/>
          </a:blip>
          <a:stretch>
            <a:fillRect/>
          </a:stretch>
        </p:blipFill>
        <p:spPr>
          <a:xfrm>
            <a:off x="2368893" y="2268772"/>
            <a:ext cx="601578" cy="342899"/>
          </a:xfrm>
          <a:prstGeom prst="rect">
            <a:avLst/>
          </a:prstGeom>
          <a:noFill/>
          <a:ln>
            <a:noFill/>
          </a:ln>
        </p:spPr>
      </p:pic>
      <p:sp>
        <p:nvSpPr>
          <p:cNvPr id="308" name="Google Shape;308;p35"/>
          <p:cNvSpPr txBox="1"/>
          <p:nvPr>
            <p:ph idx="1" type="body"/>
          </p:nvPr>
        </p:nvSpPr>
        <p:spPr>
          <a:xfrm>
            <a:off x="431300" y="419750"/>
            <a:ext cx="8487600" cy="24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z-test statistics normally distributed, </a:t>
            </a:r>
            <a:r>
              <a:rPr b="1" lang="en" sz="1000"/>
              <a:t>standard deviation(s), σ, are known</a:t>
            </a:r>
            <a:r>
              <a:rPr lang="en" sz="1000"/>
              <a:t> or</a:t>
            </a:r>
            <a:r>
              <a:rPr b="1" lang="en" sz="1000"/>
              <a:t> lots of samples for a good estimate</a:t>
            </a:r>
            <a:r>
              <a:rPr lang="en" sz="1000"/>
              <a:t>, n</a:t>
            </a:r>
            <a:r>
              <a:rPr baseline="-25000" lang="en" sz="1000"/>
              <a:t>i</a:t>
            </a:r>
            <a:r>
              <a:rPr lang="en" sz="1000"/>
              <a:t> &gt;&gt; 30, otherwise use t-test</a:t>
            </a:r>
            <a:endParaRPr sz="1000"/>
          </a:p>
        </p:txBody>
      </p:sp>
      <p:pic>
        <p:nvPicPr>
          <p:cNvPr descr="\frac{\bar{x_{1}}-\bar{x}_{2}-\Delta x }{S.E.&#10;}" id="309" name="Google Shape;309;p35" title="MathEquation,#000000"/>
          <p:cNvPicPr preferRelativeResize="0"/>
          <p:nvPr/>
        </p:nvPicPr>
        <p:blipFill>
          <a:blip r:embed="rId9">
            <a:alphaModFix/>
          </a:blip>
          <a:stretch>
            <a:fillRect/>
          </a:stretch>
        </p:blipFill>
        <p:spPr>
          <a:xfrm>
            <a:off x="1152260" y="3216941"/>
            <a:ext cx="760892" cy="339550"/>
          </a:xfrm>
          <a:prstGeom prst="rect">
            <a:avLst/>
          </a:prstGeom>
          <a:noFill/>
          <a:ln>
            <a:noFill/>
          </a:ln>
        </p:spPr>
      </p:pic>
      <p:pic>
        <p:nvPicPr>
          <p:cNvPr descr="\sqrt{\frac{\sigma_{1}^{2}}{n_{1}}+\frac{\sigma_{2}^{2}}{n_{2}}}" id="310" name="Google Shape;310;p35" title="MathEquation,#000000"/>
          <p:cNvPicPr preferRelativeResize="0"/>
          <p:nvPr/>
        </p:nvPicPr>
        <p:blipFill>
          <a:blip r:embed="rId10">
            <a:alphaModFix/>
          </a:blip>
          <a:stretch>
            <a:fillRect/>
          </a:stretch>
        </p:blipFill>
        <p:spPr>
          <a:xfrm>
            <a:off x="2348988" y="3162850"/>
            <a:ext cx="641350" cy="382393"/>
          </a:xfrm>
          <a:prstGeom prst="rect">
            <a:avLst/>
          </a:prstGeom>
          <a:noFill/>
          <a:ln>
            <a:noFill/>
          </a:ln>
        </p:spPr>
      </p:pic>
      <p:pic>
        <p:nvPicPr>
          <p:cNvPr descr="\bar{x}_{1}-\bar{x}_{2} \pm \\ z\text{-}critical \times S.E." id="311" name="Google Shape;311;p35" title="MathEquation,#000000"/>
          <p:cNvPicPr preferRelativeResize="0"/>
          <p:nvPr/>
        </p:nvPicPr>
        <p:blipFill>
          <a:blip r:embed="rId11">
            <a:alphaModFix/>
          </a:blip>
          <a:stretch>
            <a:fillRect/>
          </a:stretch>
        </p:blipFill>
        <p:spPr>
          <a:xfrm>
            <a:off x="3426177" y="3161662"/>
            <a:ext cx="1071418" cy="368300"/>
          </a:xfrm>
          <a:prstGeom prst="rect">
            <a:avLst/>
          </a:prstGeom>
          <a:noFill/>
          <a:ln>
            <a:noFill/>
          </a:ln>
        </p:spPr>
      </p:pic>
      <p:pic>
        <p:nvPicPr>
          <p:cNvPr descr="\frac{\bar{\pi_{1}}-\bar{\pi}_{2}-\Delta \pi }{S.E.}" id="312" name="Google Shape;312;p35" title="MathEquation,#000000"/>
          <p:cNvPicPr preferRelativeResize="0"/>
          <p:nvPr/>
        </p:nvPicPr>
        <p:blipFill>
          <a:blip r:embed="rId12">
            <a:alphaModFix/>
          </a:blip>
          <a:stretch>
            <a:fillRect/>
          </a:stretch>
        </p:blipFill>
        <p:spPr>
          <a:xfrm>
            <a:off x="1098000" y="4214001"/>
            <a:ext cx="760900" cy="339556"/>
          </a:xfrm>
          <a:prstGeom prst="rect">
            <a:avLst/>
          </a:prstGeom>
          <a:noFill/>
          <a:ln>
            <a:noFill/>
          </a:ln>
        </p:spPr>
      </p:pic>
      <p:pic>
        <p:nvPicPr>
          <p:cNvPr descr="\sqrt{ \hat{\pi}(1-\hat{\pi})  (\frac{1}{n_{1}}+\frac{1}{n_{2}}} \\&#10;\hat{\pi}=\frac{\hat{\pi}_{1}+\hat{\pi}_{2}}{n_{1}+n_{2}}" id="313" name="Google Shape;313;p35" title="MathEquation,#000000"/>
          <p:cNvPicPr preferRelativeResize="0"/>
          <p:nvPr/>
        </p:nvPicPr>
        <p:blipFill>
          <a:blip r:embed="rId13">
            <a:alphaModFix/>
          </a:blip>
          <a:stretch>
            <a:fillRect/>
          </a:stretch>
        </p:blipFill>
        <p:spPr>
          <a:xfrm>
            <a:off x="2215063" y="4204709"/>
            <a:ext cx="1060924" cy="510550"/>
          </a:xfrm>
          <a:prstGeom prst="rect">
            <a:avLst/>
          </a:prstGeom>
          <a:noFill/>
          <a:ln>
            <a:noFill/>
          </a:ln>
        </p:spPr>
      </p:pic>
      <p:pic>
        <p:nvPicPr>
          <p:cNvPr descr="\bar{\pi}_{1}-\bar{\pi}_{2} \pm \\ z\text{-}critical \times S.E." id="314" name="Google Shape;314;p35" title="MathEquation,#000000"/>
          <p:cNvPicPr preferRelativeResize="0"/>
          <p:nvPr/>
        </p:nvPicPr>
        <p:blipFill>
          <a:blip r:embed="rId14">
            <a:alphaModFix/>
          </a:blip>
          <a:stretch>
            <a:fillRect/>
          </a:stretch>
        </p:blipFill>
        <p:spPr>
          <a:xfrm>
            <a:off x="3426133" y="4226276"/>
            <a:ext cx="1071418" cy="368300"/>
          </a:xfrm>
          <a:prstGeom prst="rect">
            <a:avLst/>
          </a:prstGeom>
          <a:noFill/>
          <a:ln>
            <a:noFill/>
          </a:ln>
        </p:spPr>
      </p:pic>
      <p:sp>
        <p:nvSpPr>
          <p:cNvPr id="315" name="Google Shape;315;p35"/>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145025" y="0"/>
            <a:ext cx="686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a:t>
            </a:r>
            <a:r>
              <a:rPr lang="en" sz="2500"/>
              <a:t>-statistics, One Sample and Two-Samples</a:t>
            </a:r>
            <a:endParaRPr sz="2500"/>
          </a:p>
        </p:txBody>
      </p:sp>
      <p:graphicFrame>
        <p:nvGraphicFramePr>
          <p:cNvPr id="321" name="Google Shape;321;p36"/>
          <p:cNvGraphicFramePr/>
          <p:nvPr/>
        </p:nvGraphicFramePr>
        <p:xfrm>
          <a:off x="76175" y="1021475"/>
          <a:ext cx="3000000" cy="3000000"/>
        </p:xfrm>
        <a:graphic>
          <a:graphicData uri="http://schemas.openxmlformats.org/drawingml/2006/table">
            <a:tbl>
              <a:tblPr>
                <a:noFill/>
                <a:tableStyleId>{81DB3267-A01C-401B-8163-3BABBD90AA06}</a:tableStyleId>
              </a:tblPr>
              <a:tblGrid>
                <a:gridCol w="928250"/>
                <a:gridCol w="951725"/>
                <a:gridCol w="1404650"/>
                <a:gridCol w="1194475"/>
                <a:gridCol w="2736275"/>
                <a:gridCol w="1868275"/>
              </a:tblGrid>
              <a:tr h="381000">
                <a:tc>
                  <a:txBody>
                    <a:bodyPr/>
                    <a:lstStyle/>
                    <a:p>
                      <a:pPr indent="0" lvl="0" marL="0" rtl="0" algn="ctr">
                        <a:spcBef>
                          <a:spcPts val="0"/>
                        </a:spcBef>
                        <a:spcAft>
                          <a:spcPts val="0"/>
                        </a:spcAft>
                        <a:buNone/>
                      </a:pPr>
                      <a:r>
                        <a:rPr lang="en" sz="1000"/>
                        <a:t>Statistic</a:t>
                      </a:r>
                      <a:endParaRPr sz="1000"/>
                    </a:p>
                  </a:txBody>
                  <a:tcPr marT="91425" marB="91425" marR="91425" marL="91425"/>
                </a:tc>
                <a:tc>
                  <a:txBody>
                    <a:bodyPr/>
                    <a:lstStyle/>
                    <a:p>
                      <a:pPr indent="0" lvl="0" marL="0" rtl="0" algn="ctr">
                        <a:spcBef>
                          <a:spcPts val="0"/>
                        </a:spcBef>
                        <a:spcAft>
                          <a:spcPts val="0"/>
                        </a:spcAft>
                        <a:buNone/>
                      </a:pPr>
                      <a:r>
                        <a:rPr lang="en" sz="1000"/>
                        <a:t>t</a:t>
                      </a:r>
                      <a:r>
                        <a:rPr lang="en" sz="1000"/>
                        <a:t>-statistic</a:t>
                      </a:r>
                      <a:endParaRPr sz="1000"/>
                    </a:p>
                    <a:p>
                      <a:pPr indent="0" lvl="0" marL="0" rtl="0" algn="ctr">
                        <a:spcBef>
                          <a:spcPts val="0"/>
                        </a:spcBef>
                        <a:spcAft>
                          <a:spcPts val="0"/>
                        </a:spcAft>
                        <a:buNone/>
                      </a:pPr>
                      <a:r>
                        <a:rPr lang="en" sz="1000"/>
                        <a:t>(t-value)</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S.E.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Confidence</a:t>
                      </a:r>
                      <a:endParaRPr sz="1000"/>
                    </a:p>
                    <a:p>
                      <a:pPr indent="0" lvl="0" marL="0" rtl="0" algn="ctr">
                        <a:spcBef>
                          <a:spcPts val="0"/>
                        </a:spcBef>
                        <a:spcAft>
                          <a:spcPts val="0"/>
                        </a:spcAft>
                        <a:buNone/>
                      </a:pPr>
                      <a:r>
                        <a:rPr lang="en" sz="1000"/>
                        <a:t>Interval</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Hypothesis Question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Hypothesis</a:t>
                      </a:r>
                      <a:endParaRPr sz="1000"/>
                    </a:p>
                    <a:p>
                      <a:pPr indent="0" lvl="0" marL="0" rtl="0" algn="ctr">
                        <a:spcBef>
                          <a:spcPts val="0"/>
                        </a:spcBef>
                        <a:spcAft>
                          <a:spcPts val="0"/>
                        </a:spcAft>
                        <a:buNone/>
                      </a:pPr>
                      <a:r>
                        <a:rPr lang="en" sz="1000"/>
                        <a:t>One or Two - sided</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Sample Mean</a:t>
                      </a:r>
                      <a:endParaRPr sz="1000"/>
                    </a:p>
                    <a:p>
                      <a:pPr indent="0" lvl="0" marL="0" rtl="0" algn="l">
                        <a:spcBef>
                          <a:spcPts val="0"/>
                        </a:spcBef>
                        <a:spcAft>
                          <a:spcPts val="0"/>
                        </a:spcAft>
                        <a:buNone/>
                      </a:pPr>
                      <a:r>
                        <a:rPr lang="en" sz="1000"/>
                        <a:t>(qualitative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Sample mean is = μ or different (&gt; or &lt;) than the expected mean, μ= 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H</a:t>
                      </a:r>
                      <a:r>
                        <a:rPr baseline="-25000" lang="en" sz="1200">
                          <a:solidFill>
                            <a:schemeClr val="dk2"/>
                          </a:solidFill>
                        </a:rPr>
                        <a:t>0</a:t>
                      </a:r>
                      <a:r>
                        <a:rPr lang="en" sz="1000">
                          <a:solidFill>
                            <a:schemeClr val="dk1"/>
                          </a:solidFill>
                        </a:rPr>
                        <a:t>: xbar = μ or,  x_bar ≤ μ or x_bar ≥ μ</a:t>
                      </a:r>
                      <a:endParaRPr sz="1000">
                        <a:solidFill>
                          <a:schemeClr val="dk1"/>
                        </a:solidFill>
                      </a:endParaRPr>
                    </a:p>
                    <a:p>
                      <a:pPr indent="0" lvl="0" marL="0" rtl="0" algn="l">
                        <a:spcBef>
                          <a:spcPts val="600"/>
                        </a:spcBef>
                        <a:spcAft>
                          <a:spcPts val="0"/>
                        </a:spcAft>
                        <a:buNone/>
                      </a:pPr>
                      <a:r>
                        <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Two- Sample Means (quantitative data)</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The difference of two samples means (e.g., avg blood cell counts for two different populations, w and w/o cancer) μ</a:t>
                      </a:r>
                      <a:r>
                        <a:rPr baseline="-25000" lang="en" sz="1000">
                          <a:solidFill>
                            <a:schemeClr val="dk1"/>
                          </a:solidFill>
                        </a:rPr>
                        <a:t>1</a:t>
                      </a:r>
                      <a:r>
                        <a:rPr lang="en" sz="1000">
                          <a:solidFill>
                            <a:schemeClr val="dk1"/>
                          </a:solidFill>
                        </a:rPr>
                        <a:t> -  μ</a:t>
                      </a:r>
                      <a:r>
                        <a:rPr baseline="-25000" lang="en" sz="1000">
                          <a:solidFill>
                            <a:schemeClr val="dk1"/>
                          </a:solidFill>
                        </a:rPr>
                        <a:t>2</a:t>
                      </a:r>
                      <a:r>
                        <a:rPr lang="en" sz="1000">
                          <a:solidFill>
                            <a:schemeClr val="dk1"/>
                          </a:solidFill>
                        </a:rPr>
                        <a:t> differ by a hypothesized amount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 or are less than or equal to a hypothesized amount Δx.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H</a:t>
                      </a:r>
                      <a:r>
                        <a:rPr baseline="-25000" lang="en" sz="1200">
                          <a:solidFill>
                            <a:schemeClr val="dk2"/>
                          </a:solidFill>
                        </a:rPr>
                        <a:t>0</a:t>
                      </a:r>
                      <a:r>
                        <a:rPr lang="en" sz="1000">
                          <a:solidFill>
                            <a:schemeClr val="dk1"/>
                          </a:solidFill>
                        </a:rPr>
                        <a:t>: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 Δx or,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 or μ</a:t>
                      </a:r>
                      <a:r>
                        <a:rPr baseline="-25000" lang="en" sz="1000">
                          <a:solidFill>
                            <a:schemeClr val="dk1"/>
                          </a:solidFill>
                        </a:rPr>
                        <a:t>1</a:t>
                      </a:r>
                      <a:r>
                        <a:rPr lang="en" sz="1000">
                          <a:solidFill>
                            <a:schemeClr val="dk1"/>
                          </a:solidFill>
                        </a:rPr>
                        <a:t> - μ</a:t>
                      </a:r>
                      <a:r>
                        <a:rPr baseline="-25000" lang="en" sz="1000">
                          <a:solidFill>
                            <a:schemeClr val="dk1"/>
                          </a:solidFill>
                        </a:rPr>
                        <a:t>2 </a:t>
                      </a:r>
                      <a:r>
                        <a:rPr lang="en" sz="1000">
                          <a:solidFill>
                            <a:schemeClr val="dk1"/>
                          </a:solidFill>
                        </a:rPr>
                        <a:t>≥  Δx</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descr="\frac{s}{\sqrt{n}}" id="322" name="Google Shape;322;p36" title="MathEquation,#000000"/>
          <p:cNvPicPr preferRelativeResize="0"/>
          <p:nvPr/>
        </p:nvPicPr>
        <p:blipFill>
          <a:blip r:embed="rId3">
            <a:alphaModFix/>
          </a:blip>
          <a:stretch>
            <a:fillRect/>
          </a:stretch>
        </p:blipFill>
        <p:spPr>
          <a:xfrm>
            <a:off x="2292326" y="1560675"/>
            <a:ext cx="384324" cy="453969"/>
          </a:xfrm>
          <a:prstGeom prst="rect">
            <a:avLst/>
          </a:prstGeom>
          <a:noFill/>
          <a:ln>
            <a:noFill/>
          </a:ln>
        </p:spPr>
      </p:pic>
      <p:pic>
        <p:nvPicPr>
          <p:cNvPr descr="\bar{x}\pm \\ t\text{-}critical \times S.E." id="323" name="Google Shape;323;p36" title="MathEquation,#000000"/>
          <p:cNvPicPr preferRelativeResize="0"/>
          <p:nvPr/>
        </p:nvPicPr>
        <p:blipFill>
          <a:blip r:embed="rId4">
            <a:alphaModFix/>
          </a:blip>
          <a:stretch>
            <a:fillRect/>
          </a:stretch>
        </p:blipFill>
        <p:spPr>
          <a:xfrm>
            <a:off x="3433738" y="1689786"/>
            <a:ext cx="1031278" cy="342900"/>
          </a:xfrm>
          <a:prstGeom prst="rect">
            <a:avLst/>
          </a:prstGeom>
          <a:noFill/>
          <a:ln>
            <a:noFill/>
          </a:ln>
        </p:spPr>
      </p:pic>
      <p:pic>
        <p:nvPicPr>
          <p:cNvPr descr="\frac{\bar{x} - \mu}{S.E.}" id="324" name="Google Shape;324;p36" title="MathEquation,#000000"/>
          <p:cNvPicPr preferRelativeResize="0"/>
          <p:nvPr/>
        </p:nvPicPr>
        <p:blipFill>
          <a:blip r:embed="rId5">
            <a:alphaModFix/>
          </a:blip>
          <a:stretch>
            <a:fillRect/>
          </a:stretch>
        </p:blipFill>
        <p:spPr>
          <a:xfrm>
            <a:off x="1375787" y="1737069"/>
            <a:ext cx="382914" cy="380999"/>
          </a:xfrm>
          <a:prstGeom prst="rect">
            <a:avLst/>
          </a:prstGeom>
          <a:noFill/>
          <a:ln>
            <a:noFill/>
          </a:ln>
        </p:spPr>
      </p:pic>
      <p:sp>
        <p:nvSpPr>
          <p:cNvPr id="325" name="Google Shape;325;p36"/>
          <p:cNvSpPr txBox="1"/>
          <p:nvPr>
            <p:ph idx="1" type="body"/>
          </p:nvPr>
        </p:nvSpPr>
        <p:spPr>
          <a:xfrm>
            <a:off x="145021" y="514025"/>
            <a:ext cx="3324600" cy="3810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 sz="1100"/>
              <a:t>standard deviation(s), σ, are not known</a:t>
            </a:r>
            <a:endParaRPr sz="1100"/>
          </a:p>
        </p:txBody>
      </p:sp>
      <p:pic>
        <p:nvPicPr>
          <p:cNvPr descr="\frac{\bar{x_{1}}-\bar{x}_{2}-\Delta x }{S.E.&#10;}" id="326" name="Google Shape;326;p36" title="MathEquation,#000000"/>
          <p:cNvPicPr preferRelativeResize="0"/>
          <p:nvPr/>
        </p:nvPicPr>
        <p:blipFill>
          <a:blip r:embed="rId6">
            <a:alphaModFix/>
          </a:blip>
          <a:stretch>
            <a:fillRect/>
          </a:stretch>
        </p:blipFill>
        <p:spPr>
          <a:xfrm>
            <a:off x="1151635" y="2345166"/>
            <a:ext cx="760892" cy="339550"/>
          </a:xfrm>
          <a:prstGeom prst="rect">
            <a:avLst/>
          </a:prstGeom>
          <a:noFill/>
          <a:ln>
            <a:noFill/>
          </a:ln>
        </p:spPr>
      </p:pic>
      <p:pic>
        <p:nvPicPr>
          <p:cNvPr descr="\sqrt{\frac{s_{1}^{2}}{n_{1}}+\frac{s_{2}^{2}}{n_{2}}}" id="327" name="Google Shape;327;p36" title="MathEquation,#000000"/>
          <p:cNvPicPr preferRelativeResize="0"/>
          <p:nvPr/>
        </p:nvPicPr>
        <p:blipFill>
          <a:blip r:embed="rId7">
            <a:alphaModFix/>
          </a:blip>
          <a:stretch>
            <a:fillRect/>
          </a:stretch>
        </p:blipFill>
        <p:spPr>
          <a:xfrm>
            <a:off x="2269172" y="2324450"/>
            <a:ext cx="821474" cy="489799"/>
          </a:xfrm>
          <a:prstGeom prst="rect">
            <a:avLst/>
          </a:prstGeom>
          <a:noFill/>
          <a:ln>
            <a:noFill/>
          </a:ln>
        </p:spPr>
      </p:pic>
      <p:sp>
        <p:nvSpPr>
          <p:cNvPr id="328" name="Google Shape;328;p36"/>
          <p:cNvSpPr txBox="1"/>
          <p:nvPr/>
        </p:nvSpPr>
        <p:spPr>
          <a:xfrm>
            <a:off x="403475" y="3539250"/>
            <a:ext cx="8584800" cy="14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Note: </a:t>
            </a:r>
            <a:r>
              <a:rPr lang="en" sz="1200">
                <a:solidFill>
                  <a:schemeClr val="dk1"/>
                </a:solidFill>
              </a:rPr>
              <a:t>The t-test is basically not “valid”  for testing the difference between two proportions - </a:t>
            </a:r>
            <a:r>
              <a:rPr lang="en" sz="1200">
                <a:solidFill>
                  <a:srgbClr val="0000FF"/>
                </a:solidFill>
              </a:rPr>
              <a:t>because it is derived for population means</a:t>
            </a:r>
            <a:r>
              <a:rPr lang="en" sz="1200">
                <a:solidFill>
                  <a:schemeClr val="dk1"/>
                </a:solidFill>
              </a:rPr>
              <a:t>. </a:t>
            </a:r>
            <a:r>
              <a:rPr b="1" lang="en" sz="1200">
                <a:solidFill>
                  <a:schemeClr val="dk1"/>
                </a:solidFill>
              </a:rPr>
              <a:t>However, the t-test in proportions has been extensively studied, has been found to be robust, and is widely and successfully used in proportional data</a:t>
            </a:r>
            <a:r>
              <a:rPr lang="en" sz="1200">
                <a:solidFill>
                  <a:schemeClr val="dk1"/>
                </a:solidFill>
              </a:rPr>
              <a:t>. With one exception: if one of the proportions is very close to zero, one or minus one, you will do better with </a:t>
            </a:r>
            <a:r>
              <a:rPr lang="en" sz="1200" u="sng">
                <a:solidFill>
                  <a:schemeClr val="hlink"/>
                </a:solidFill>
                <a:hlinkClick r:id="rId8"/>
              </a:rPr>
              <a:t>Fisher's exact test</a:t>
            </a: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That said, if you can get large enough sample, typically use a z-test for testing rates (i.e., proportions) with a very good estimate of the std dev, and lots of samples.</a:t>
            </a:r>
            <a:endParaRPr sz="1200">
              <a:solidFill>
                <a:schemeClr val="dk1"/>
              </a:solidFill>
            </a:endParaRPr>
          </a:p>
        </p:txBody>
      </p:sp>
      <p:sp>
        <p:nvSpPr>
          <p:cNvPr id="329" name="Google Shape;329;p36"/>
          <p:cNvSpPr txBox="1"/>
          <p:nvPr/>
        </p:nvSpPr>
        <p:spPr>
          <a:xfrm>
            <a:off x="403475" y="3358288"/>
            <a:ext cx="61995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9"/>
              </a:rPr>
              <a:t>https://www.sgapeio.es/INFORMEST/VICongreso/taller/applets/Sisa/t-thlp.htm</a:t>
            </a:r>
            <a:endParaRPr/>
          </a:p>
        </p:txBody>
      </p:sp>
      <p:sp>
        <p:nvSpPr>
          <p:cNvPr id="330" name="Google Shape;330;p36"/>
          <p:cNvSpPr txBox="1"/>
          <p:nvPr>
            <p:ph idx="1" type="body"/>
          </p:nvPr>
        </p:nvSpPr>
        <p:spPr>
          <a:xfrm>
            <a:off x="3526047" y="514025"/>
            <a:ext cx="1191000" cy="3810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 sz="1100"/>
              <a:t>n</a:t>
            </a:r>
            <a:r>
              <a:rPr b="1" lang="en" sz="1100"/>
              <a:t> &lt; 30</a:t>
            </a:r>
            <a:endParaRPr sz="1100"/>
          </a:p>
        </p:txBody>
      </p:sp>
      <p:pic>
        <p:nvPicPr>
          <p:cNvPr descr="\bar{x}_{1}-\bar{x}_{2} \pm \\ t\text{-}critical \times S.E." id="331" name="Google Shape;331;p36" title="MathEquation,#000000"/>
          <p:cNvPicPr preferRelativeResize="0"/>
          <p:nvPr/>
        </p:nvPicPr>
        <p:blipFill>
          <a:blip r:embed="rId10">
            <a:alphaModFix/>
          </a:blip>
          <a:stretch>
            <a:fillRect/>
          </a:stretch>
        </p:blipFill>
        <p:spPr>
          <a:xfrm>
            <a:off x="3421357" y="2625137"/>
            <a:ext cx="1056058" cy="368300"/>
          </a:xfrm>
          <a:prstGeom prst="rect">
            <a:avLst/>
          </a:prstGeom>
          <a:noFill/>
          <a:ln>
            <a:noFill/>
          </a:ln>
        </p:spPr>
      </p:pic>
      <p:sp>
        <p:nvSpPr>
          <p:cNvPr id="332" name="Google Shape;332;p36"/>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311700" y="3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Hypothesis Testing Procedure</a:t>
            </a:r>
            <a:endParaRPr sz="2000"/>
          </a:p>
        </p:txBody>
      </p:sp>
      <p:sp>
        <p:nvSpPr>
          <p:cNvPr id="338" name="Google Shape;338;p37"/>
          <p:cNvSpPr txBox="1"/>
          <p:nvPr>
            <p:ph idx="1" type="body"/>
          </p:nvPr>
        </p:nvSpPr>
        <p:spPr>
          <a:xfrm>
            <a:off x="105400" y="488250"/>
            <a:ext cx="5708700" cy="26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Step 1</a:t>
            </a:r>
            <a:r>
              <a:rPr lang="en" sz="1200">
                <a:solidFill>
                  <a:srgbClr val="000000"/>
                </a:solidFill>
              </a:rPr>
              <a:t>: </a:t>
            </a:r>
            <a:r>
              <a:rPr lang="en" sz="1200"/>
              <a:t>state hypothesis H</a:t>
            </a:r>
            <a:r>
              <a:rPr baseline="-25000" lang="en" sz="1200"/>
              <a:t>0</a:t>
            </a:r>
            <a:r>
              <a:rPr lang="en" sz="1200"/>
              <a:t> as alternative to the assertion, H</a:t>
            </a:r>
            <a:r>
              <a:rPr baseline="-25000" lang="en" sz="1200"/>
              <a:t>A</a:t>
            </a:r>
            <a:r>
              <a:rPr lang="en" sz="1200"/>
              <a:t> is the alternative,</a:t>
            </a:r>
            <a:endParaRPr sz="1200"/>
          </a:p>
          <a:p>
            <a:pPr indent="457200" lvl="0" marL="0" rtl="0" algn="l">
              <a:spcBef>
                <a:spcPts val="0"/>
              </a:spcBef>
              <a:spcAft>
                <a:spcPts val="0"/>
              </a:spcAft>
              <a:buNone/>
            </a:pPr>
            <a:r>
              <a:rPr lang="en" sz="1200"/>
              <a:t>(“assertion”) or the claim</a:t>
            </a:r>
            <a:endParaRPr sz="1200"/>
          </a:p>
          <a:p>
            <a:pPr indent="0" lvl="0" marL="457200" rtl="0" algn="l">
              <a:lnSpc>
                <a:spcPct val="100000"/>
              </a:lnSpc>
              <a:spcBef>
                <a:spcPts val="0"/>
              </a:spcBef>
              <a:spcAft>
                <a:spcPts val="0"/>
              </a:spcAft>
              <a:buNone/>
            </a:pPr>
            <a:r>
              <a:rPr lang="en" sz="1200"/>
              <a:t>H</a:t>
            </a:r>
            <a:r>
              <a:rPr baseline="-25000" lang="en" sz="1200"/>
              <a:t>0</a:t>
            </a:r>
            <a:r>
              <a:rPr lang="en" sz="1200"/>
              <a:t> :  (Null Hypothesis) … expected result</a:t>
            </a:r>
            <a:endParaRPr sz="1200"/>
          </a:p>
          <a:p>
            <a:pPr indent="0" lvl="0" marL="457200" rtl="0" algn="l">
              <a:lnSpc>
                <a:spcPct val="100000"/>
              </a:lnSpc>
              <a:spcBef>
                <a:spcPts val="0"/>
              </a:spcBef>
              <a:spcAft>
                <a:spcPts val="0"/>
              </a:spcAft>
              <a:buNone/>
            </a:pPr>
            <a:r>
              <a:rPr lang="en" sz="1200"/>
              <a:t>H</a:t>
            </a:r>
            <a:r>
              <a:rPr baseline="-25000" lang="en" sz="1200"/>
              <a:t>A</a:t>
            </a:r>
            <a:r>
              <a:rPr lang="en" sz="1200"/>
              <a:t> : Alternative </a:t>
            </a:r>
            <a:r>
              <a:rPr lang="en" sz="1200"/>
              <a:t>Hypothesis … the assertion or claim</a:t>
            </a:r>
            <a:r>
              <a:rPr lang="en" sz="1200"/>
              <a:t> </a:t>
            </a:r>
            <a:endParaRPr sz="1200"/>
          </a:p>
          <a:p>
            <a:pPr indent="0" lvl="0" marL="45720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solidFill>
                  <a:schemeClr val="dk1"/>
                </a:solidFill>
              </a:rPr>
              <a:t>The </a:t>
            </a:r>
            <a:r>
              <a:rPr b="1" lang="en" sz="1200">
                <a:solidFill>
                  <a:schemeClr val="dk1"/>
                </a:solidFill>
              </a:rPr>
              <a:t>null hypothesis</a:t>
            </a:r>
            <a:r>
              <a:rPr lang="en" sz="1200">
                <a:solidFill>
                  <a:schemeClr val="dk1"/>
                </a:solidFill>
              </a:rPr>
              <a:t> </a:t>
            </a:r>
            <a:r>
              <a:rPr b="1" lang="en" sz="1200">
                <a:solidFill>
                  <a:srgbClr val="FF0000"/>
                </a:solidFill>
              </a:rPr>
              <a:t>always</a:t>
            </a:r>
            <a:r>
              <a:rPr b="1" lang="en" sz="1200">
                <a:solidFill>
                  <a:schemeClr val="dk1"/>
                </a:solidFill>
              </a:rPr>
              <a:t> </a:t>
            </a:r>
            <a:r>
              <a:rPr lang="en" sz="1200">
                <a:solidFill>
                  <a:schemeClr val="dk1"/>
                </a:solidFill>
              </a:rPr>
              <a:t>states that the sample mean is equal to the expected or advertised mean. The assertion or </a:t>
            </a:r>
            <a:r>
              <a:rPr b="1" lang="en" sz="1200">
                <a:solidFill>
                  <a:schemeClr val="dk1"/>
                </a:solidFill>
              </a:rPr>
              <a:t>alternative </a:t>
            </a:r>
            <a:r>
              <a:rPr lang="en" sz="1200">
                <a:solidFill>
                  <a:schemeClr val="dk1"/>
                </a:solidFill>
              </a:rPr>
              <a:t>hypothesis </a:t>
            </a:r>
            <a:r>
              <a:rPr b="1" lang="en" sz="1200">
                <a:solidFill>
                  <a:srgbClr val="FF0000"/>
                </a:solidFill>
              </a:rPr>
              <a:t>always</a:t>
            </a:r>
            <a:r>
              <a:rPr b="1" lang="en" sz="1200">
                <a:solidFill>
                  <a:schemeClr val="dk1"/>
                </a:solidFill>
              </a:rPr>
              <a:t> </a:t>
            </a:r>
            <a:r>
              <a:rPr lang="en" sz="1200">
                <a:solidFill>
                  <a:schemeClr val="dk1"/>
                </a:solidFill>
              </a:rPr>
              <a:t> states that the sample mean is different than the expected mean.</a:t>
            </a:r>
            <a:endParaRPr sz="1200"/>
          </a:p>
          <a:p>
            <a:pPr indent="0" lvl="0" marL="457200" rtl="0" algn="l">
              <a:lnSpc>
                <a:spcPct val="100000"/>
              </a:lnSpc>
              <a:spcBef>
                <a:spcPts val="0"/>
              </a:spcBef>
              <a:spcAft>
                <a:spcPts val="0"/>
              </a:spcAft>
              <a:buNone/>
            </a:pPr>
            <a:r>
              <a:t/>
            </a:r>
            <a:endParaRPr sz="1200"/>
          </a:p>
          <a:p>
            <a:pPr indent="0" lvl="0" marL="0" rtl="0" algn="l">
              <a:spcBef>
                <a:spcPts val="0"/>
              </a:spcBef>
              <a:spcAft>
                <a:spcPts val="0"/>
              </a:spcAft>
              <a:buNone/>
            </a:pPr>
            <a:r>
              <a:rPr b="1" lang="en" sz="1200">
                <a:solidFill>
                  <a:srgbClr val="000000"/>
                </a:solidFill>
              </a:rPr>
              <a:t>Step 2</a:t>
            </a:r>
            <a:r>
              <a:rPr lang="en" sz="1200"/>
              <a:t>: Verify the conditions of inference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solidFill>
                  <a:srgbClr val="000000"/>
                </a:solidFill>
              </a:rPr>
              <a:t>Step 3</a:t>
            </a:r>
            <a:r>
              <a:rPr lang="en" sz="1200"/>
              <a:t>: Calculate the test statistic (t-statistic or z-statistic) and the p-value </a:t>
            </a:r>
            <a:endParaRPr sz="1200"/>
          </a:p>
          <a:p>
            <a:pPr indent="457200" lvl="0" marL="0" rtl="0" algn="l">
              <a:spcBef>
                <a:spcPts val="0"/>
              </a:spcBef>
              <a:spcAft>
                <a:spcPts val="0"/>
              </a:spcAft>
              <a:buNone/>
            </a:pPr>
            <a:r>
              <a:rPr lang="en" sz="1200"/>
              <a:t>(probability in the tail(s))</a:t>
            </a:r>
            <a:endParaRPr sz="1200"/>
          </a:p>
          <a:p>
            <a:pPr indent="0" lvl="0" marL="0" rtl="0" algn="l">
              <a:spcBef>
                <a:spcPts val="0"/>
              </a:spcBef>
              <a:spcAft>
                <a:spcPts val="0"/>
              </a:spcAft>
              <a:buNone/>
            </a:pPr>
            <a:r>
              <a:t/>
            </a:r>
            <a:endParaRPr b="1" sz="1200"/>
          </a:p>
          <a:p>
            <a:pPr indent="457200" lvl="0" marL="0" rtl="0" algn="l">
              <a:spcBef>
                <a:spcPts val="0"/>
              </a:spcBef>
              <a:spcAft>
                <a:spcPts val="0"/>
              </a:spcAft>
              <a:buNone/>
            </a:pPr>
            <a:r>
              <a:t/>
            </a:r>
            <a:endParaRPr sz="1200"/>
          </a:p>
          <a:p>
            <a:pPr indent="0" lvl="0" marL="0" rtl="0" algn="l">
              <a:spcBef>
                <a:spcPts val="0"/>
              </a:spcBef>
              <a:spcAft>
                <a:spcPts val="0"/>
              </a:spcAft>
              <a:buNone/>
            </a:pPr>
            <a:r>
              <a:t/>
            </a:r>
            <a:endParaRPr b="1" sz="1200"/>
          </a:p>
        </p:txBody>
      </p:sp>
      <p:graphicFrame>
        <p:nvGraphicFramePr>
          <p:cNvPr id="339" name="Google Shape;339;p37"/>
          <p:cNvGraphicFramePr/>
          <p:nvPr/>
        </p:nvGraphicFramePr>
        <p:xfrm>
          <a:off x="5546725" y="2467338"/>
          <a:ext cx="3000000" cy="3000000"/>
        </p:xfrm>
        <a:graphic>
          <a:graphicData uri="http://schemas.openxmlformats.org/drawingml/2006/table">
            <a:tbl>
              <a:tblPr>
                <a:noFill/>
                <a:tableStyleId>{81DB3267-A01C-401B-8163-3BABBD90AA06}</a:tableStyleId>
              </a:tblPr>
              <a:tblGrid>
                <a:gridCol w="950650"/>
                <a:gridCol w="2600025"/>
              </a:tblGrid>
              <a:tr h="288175">
                <a:tc gridSpan="2">
                  <a:txBody>
                    <a:bodyPr/>
                    <a:lstStyle/>
                    <a:p>
                      <a:pPr indent="0" lvl="0" marL="0" rtl="0" algn="ctr">
                        <a:spcBef>
                          <a:spcPts val="0"/>
                        </a:spcBef>
                        <a:spcAft>
                          <a:spcPts val="0"/>
                        </a:spcAft>
                        <a:buNone/>
                      </a:pPr>
                      <a:r>
                        <a:rPr b="1" lang="en" sz="1200"/>
                        <a:t>Assumptions for Inference</a:t>
                      </a:r>
                      <a:endParaRPr b="1" sz="1200"/>
                    </a:p>
                  </a:txBody>
                  <a:tcPr marT="91425" marB="91425" marR="91425" marL="91425"/>
                </a:tc>
                <a:tc hMerge="1"/>
              </a:tr>
              <a:tr h="297225">
                <a:tc>
                  <a:txBody>
                    <a:bodyPr/>
                    <a:lstStyle/>
                    <a:p>
                      <a:pPr indent="0" lvl="0" marL="0" rtl="0" algn="l">
                        <a:spcBef>
                          <a:spcPts val="0"/>
                        </a:spcBef>
                        <a:spcAft>
                          <a:spcPts val="0"/>
                        </a:spcAft>
                        <a:buNone/>
                      </a:pPr>
                      <a:r>
                        <a:rPr lang="en" sz="1000"/>
                        <a:t>Randomness</a:t>
                      </a:r>
                      <a:endParaRPr sz="1000"/>
                    </a:p>
                  </a:txBody>
                  <a:tcPr marT="91425" marB="91425" marR="91425" marL="91425"/>
                </a:tc>
                <a:tc>
                  <a:txBody>
                    <a:bodyPr/>
                    <a:lstStyle/>
                    <a:p>
                      <a:pPr indent="0" lvl="0" marL="0" rtl="0" algn="l">
                        <a:spcBef>
                          <a:spcPts val="0"/>
                        </a:spcBef>
                        <a:spcAft>
                          <a:spcPts val="0"/>
                        </a:spcAft>
                        <a:buNone/>
                      </a:pPr>
                      <a:r>
                        <a:rPr lang="en" sz="1000"/>
                        <a:t>Data is collected randomly</a:t>
                      </a:r>
                      <a:endParaRPr sz="1000"/>
                    </a:p>
                  </a:txBody>
                  <a:tcPr marT="91425" marB="91425" marR="91425" marL="91425"/>
                </a:tc>
              </a:tr>
              <a:tr h="578600">
                <a:tc>
                  <a:txBody>
                    <a:bodyPr/>
                    <a:lstStyle/>
                    <a:p>
                      <a:pPr indent="0" lvl="0" marL="0" rtl="0" algn="l">
                        <a:spcBef>
                          <a:spcPts val="0"/>
                        </a:spcBef>
                        <a:spcAft>
                          <a:spcPts val="0"/>
                        </a:spcAft>
                        <a:buNone/>
                      </a:pPr>
                      <a:r>
                        <a:rPr lang="en" sz="1000"/>
                        <a:t>Samples are Independent</a:t>
                      </a:r>
                      <a:endParaRPr sz="1000"/>
                    </a:p>
                  </a:txBody>
                  <a:tcPr marT="91425" marB="91425" marR="91425" marL="91425"/>
                </a:tc>
                <a:tc>
                  <a:txBody>
                    <a:bodyPr/>
                    <a:lstStyle/>
                    <a:p>
                      <a:pPr indent="0" lvl="0" marL="0" rtl="0" algn="l">
                        <a:spcBef>
                          <a:spcPts val="0"/>
                        </a:spcBef>
                        <a:spcAft>
                          <a:spcPts val="0"/>
                        </a:spcAft>
                        <a:buNone/>
                      </a:pPr>
                      <a:r>
                        <a:rPr lang="en" sz="1000"/>
                        <a:t>Population </a:t>
                      </a:r>
                      <a:r>
                        <a:rPr lang="en" sz="1000">
                          <a:solidFill>
                            <a:schemeClr val="dk1"/>
                          </a:solidFill>
                        </a:rPr>
                        <a:t>≥ 10n</a:t>
                      </a:r>
                      <a:endParaRPr sz="1000">
                        <a:solidFill>
                          <a:schemeClr val="dk1"/>
                        </a:solidFill>
                      </a:endParaRPr>
                    </a:p>
                    <a:p>
                      <a:pPr indent="0" lvl="0" marL="0" rtl="0" algn="l">
                        <a:spcBef>
                          <a:spcPts val="0"/>
                        </a:spcBef>
                        <a:spcAft>
                          <a:spcPts val="0"/>
                        </a:spcAft>
                        <a:buNone/>
                      </a:pPr>
                      <a:r>
                        <a:rPr lang="en" sz="1000">
                          <a:solidFill>
                            <a:schemeClr val="dk1"/>
                          </a:solidFill>
                        </a:rPr>
                        <a:t>1. Population is at least 10 times the sample size or 2. sampling with replacement</a:t>
                      </a:r>
                      <a:endParaRPr sz="10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000"/>
                        <a:t>Normality</a:t>
                      </a:r>
                      <a:endParaRPr sz="1000"/>
                    </a:p>
                  </a:txBody>
                  <a:tcPr marT="91425" marB="91425" marR="91425" marL="91425"/>
                </a:tc>
                <a:tc>
                  <a:txBody>
                    <a:bodyPr/>
                    <a:lstStyle/>
                    <a:p>
                      <a:pPr indent="0" lvl="0" marL="0" rtl="0" algn="l">
                        <a:spcBef>
                          <a:spcPts val="0"/>
                        </a:spcBef>
                        <a:spcAft>
                          <a:spcPts val="0"/>
                        </a:spcAft>
                        <a:buNone/>
                      </a:pPr>
                      <a:r>
                        <a:rPr lang="en" sz="1000"/>
                        <a:t>N ≥ 30 or the parent distribution must be normal - e.g., population parameter is </a:t>
                      </a:r>
                      <a:r>
                        <a:rPr lang="en" sz="1000"/>
                        <a:t>normally</a:t>
                      </a:r>
                      <a:r>
                        <a:rPr lang="en" sz="1000"/>
                        <a:t> </a:t>
                      </a:r>
                      <a:r>
                        <a:rPr lang="en" sz="1000"/>
                        <a:t>distributed: </a:t>
                      </a:r>
                      <a:r>
                        <a:rPr lang="en" sz="1000"/>
                        <a:t>the weight of gold bars normally distributed. This assumption should validated be if using a t-distribution.</a:t>
                      </a:r>
                      <a:endParaRPr sz="1000"/>
                    </a:p>
                  </a:txBody>
                  <a:tcPr marT="91425" marB="91425" marR="91425" marL="91425"/>
                </a:tc>
              </a:tr>
            </a:tbl>
          </a:graphicData>
        </a:graphic>
      </p:graphicFrame>
      <p:sp>
        <p:nvSpPr>
          <p:cNvPr id="340" name="Google Shape;340;p37"/>
          <p:cNvSpPr txBox="1"/>
          <p:nvPr/>
        </p:nvSpPr>
        <p:spPr>
          <a:xfrm>
            <a:off x="5593300" y="488250"/>
            <a:ext cx="3504000" cy="188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Step 4</a:t>
            </a:r>
            <a:r>
              <a:rPr lang="en" sz="1200">
                <a:solidFill>
                  <a:schemeClr val="dk2"/>
                </a:solidFill>
              </a:rPr>
              <a:t>: state your decision …</a:t>
            </a:r>
            <a:r>
              <a:rPr b="1" lang="en" sz="1200">
                <a:solidFill>
                  <a:schemeClr val="dk2"/>
                </a:solidFill>
              </a:rPr>
              <a:t> </a:t>
            </a:r>
            <a:r>
              <a:rPr b="1" lang="en" sz="1200">
                <a:solidFill>
                  <a:srgbClr val="FF0000"/>
                </a:solidFill>
              </a:rPr>
              <a:t>If p ≥ α, fail to reject null, if p &lt; α  reject the null </a:t>
            </a:r>
            <a:r>
              <a:rPr b="1" lang="en" sz="1200">
                <a:solidFill>
                  <a:srgbClr val="FF0000"/>
                </a:solidFill>
              </a:rPr>
              <a:t>hypothesis</a:t>
            </a:r>
            <a:endParaRPr sz="1200">
              <a:solidFill>
                <a:srgbClr val="0000FF"/>
              </a:solidFill>
            </a:endParaRPr>
          </a:p>
          <a:p>
            <a:pPr indent="0" lvl="0" marL="0" rtl="0" algn="l">
              <a:lnSpc>
                <a:spcPct val="115000"/>
              </a:lnSpc>
              <a:spcBef>
                <a:spcPts val="600"/>
              </a:spcBef>
              <a:spcAft>
                <a:spcPts val="0"/>
              </a:spcAft>
              <a:buNone/>
            </a:pPr>
            <a:r>
              <a:rPr lang="en" sz="1200">
                <a:solidFill>
                  <a:srgbClr val="0000FF"/>
                </a:solidFill>
              </a:rPr>
              <a:t>Because p &lt; α, we reject the null hypothesis. There is sufficient evidence to conclude that the measurement is biased.</a:t>
            </a:r>
            <a:endParaRPr sz="1200">
              <a:solidFill>
                <a:srgbClr val="0000FF"/>
              </a:solidFill>
            </a:endParaRPr>
          </a:p>
          <a:p>
            <a:pPr indent="0" lvl="0" marL="0" rtl="0" algn="l">
              <a:lnSpc>
                <a:spcPct val="115000"/>
              </a:lnSpc>
              <a:spcBef>
                <a:spcPts val="600"/>
              </a:spcBef>
              <a:spcAft>
                <a:spcPts val="0"/>
              </a:spcAft>
              <a:buNone/>
            </a:pPr>
            <a:r>
              <a:rPr lang="en" sz="1200">
                <a:solidFill>
                  <a:srgbClr val="38761D"/>
                </a:solidFill>
              </a:rPr>
              <a:t>Because p &gt; α, we fail to reject the null hypothesis. There is not sufficient evidence to conclude that the measurement is biased.</a:t>
            </a:r>
            <a:endParaRPr>
              <a:solidFill>
                <a:srgbClr val="38761D"/>
              </a:solidFill>
            </a:endParaRPr>
          </a:p>
          <a:p>
            <a:pPr indent="0" lvl="0" marL="0" rtl="0" algn="l">
              <a:lnSpc>
                <a:spcPct val="115000"/>
              </a:lnSpc>
              <a:spcBef>
                <a:spcPts val="0"/>
              </a:spcBef>
              <a:spcAft>
                <a:spcPts val="0"/>
              </a:spcAft>
              <a:buNone/>
            </a:pPr>
            <a:r>
              <a:t/>
            </a:r>
            <a:endParaRPr sz="1200">
              <a:solidFill>
                <a:srgbClr val="0000FF"/>
              </a:solidFill>
            </a:endParaRPr>
          </a:p>
        </p:txBody>
      </p:sp>
      <p:sp>
        <p:nvSpPr>
          <p:cNvPr id="341" name="Google Shape;341;p37"/>
          <p:cNvSpPr txBox="1"/>
          <p:nvPr/>
        </p:nvSpPr>
        <p:spPr>
          <a:xfrm>
            <a:off x="1684325" y="4311025"/>
            <a:ext cx="36663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YouTube V</a:t>
            </a:r>
            <a:r>
              <a:rPr b="1" lang="en" sz="1100"/>
              <a:t>ideo Examples</a:t>
            </a:r>
            <a:endParaRPr b="1" sz="1100"/>
          </a:p>
          <a:p>
            <a:pPr indent="0" lvl="0" marL="0" rtl="0" algn="l">
              <a:spcBef>
                <a:spcPts val="600"/>
              </a:spcBef>
              <a:spcAft>
                <a:spcPts val="0"/>
              </a:spcAft>
              <a:buNone/>
            </a:pPr>
            <a:r>
              <a:rPr lang="en" sz="1000" u="sng">
                <a:solidFill>
                  <a:schemeClr val="accent5"/>
                </a:solidFill>
                <a:hlinkClick r:id="rId3">
                  <a:extLst>
                    <a:ext uri="{A12FA001-AC4F-418D-AE19-62706E023703}">
                      <ahyp:hlinkClr val="tx"/>
                    </a:ext>
                  </a:extLst>
                </a:hlinkClick>
              </a:rPr>
              <a:t>https://www.sophia.org/tutorials/z-test-for-population-means-7</a:t>
            </a:r>
            <a:endParaRPr sz="1300"/>
          </a:p>
          <a:p>
            <a:pPr indent="0" lvl="0" marL="0" rtl="0" algn="l">
              <a:spcBef>
                <a:spcPts val="600"/>
              </a:spcBef>
              <a:spcAft>
                <a:spcPts val="0"/>
              </a:spcAft>
              <a:buNone/>
            </a:pPr>
            <a:r>
              <a:rPr lang="en" sz="1000" u="sng">
                <a:solidFill>
                  <a:schemeClr val="hlink"/>
                </a:solidFill>
                <a:hlinkClick r:id="rId4"/>
              </a:rPr>
              <a:t>https://www.sophia.org/tutorials/t-tests-4</a:t>
            </a:r>
            <a:endParaRPr sz="13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grpSp>
        <p:nvGrpSpPr>
          <p:cNvPr id="342" name="Google Shape;342;p37"/>
          <p:cNvGrpSpPr/>
          <p:nvPr/>
        </p:nvGrpSpPr>
        <p:grpSpPr>
          <a:xfrm>
            <a:off x="365725" y="3285075"/>
            <a:ext cx="4529475" cy="1456551"/>
            <a:chOff x="311700" y="3163475"/>
            <a:chExt cx="4529475" cy="1456551"/>
          </a:xfrm>
        </p:grpSpPr>
        <p:sp>
          <p:nvSpPr>
            <p:cNvPr id="343" name="Google Shape;343;p37"/>
            <p:cNvSpPr/>
            <p:nvPr/>
          </p:nvSpPr>
          <p:spPr>
            <a:xfrm>
              <a:off x="311700" y="4047326"/>
              <a:ext cx="11442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7"/>
            <p:cNvCxnSpPr/>
            <p:nvPr/>
          </p:nvCxnSpPr>
          <p:spPr>
            <a:xfrm flipH="1" rot="10800000">
              <a:off x="801675" y="3540475"/>
              <a:ext cx="3900" cy="6954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rot="140341">
              <a:off x="404307" y="3220245"/>
              <a:ext cx="823286" cy="24860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511200" y="3168975"/>
              <a:ext cx="7452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Sample</a:t>
              </a:r>
              <a:endParaRPr sz="1200"/>
            </a:p>
          </p:txBody>
        </p:sp>
        <p:cxnSp>
          <p:nvCxnSpPr>
            <p:cNvPr id="347" name="Google Shape;347;p37"/>
            <p:cNvCxnSpPr/>
            <p:nvPr/>
          </p:nvCxnSpPr>
          <p:spPr>
            <a:xfrm flipH="1" rot="10800000">
              <a:off x="1319525" y="3401525"/>
              <a:ext cx="285300" cy="3000"/>
            </a:xfrm>
            <a:prstGeom prst="straightConnector1">
              <a:avLst/>
            </a:prstGeom>
            <a:noFill/>
            <a:ln cap="flat" cmpd="sng" w="9525">
              <a:solidFill>
                <a:schemeClr val="dk2"/>
              </a:solidFill>
              <a:prstDash val="solid"/>
              <a:round/>
              <a:headEnd len="med" w="med" type="none"/>
              <a:tailEnd len="med" w="med" type="triangle"/>
            </a:ln>
          </p:spPr>
        </p:cxnSp>
        <p:pic>
          <p:nvPicPr>
            <p:cNvPr descr="\bar{x}" id="348" name="Google Shape;348;p37" title="MathEquation,#000000"/>
            <p:cNvPicPr preferRelativeResize="0"/>
            <p:nvPr/>
          </p:nvPicPr>
          <p:blipFill>
            <a:blip r:embed="rId5">
              <a:alphaModFix/>
            </a:blip>
            <a:stretch>
              <a:fillRect/>
            </a:stretch>
          </p:blipFill>
          <p:spPr>
            <a:xfrm>
              <a:off x="1691988" y="3249300"/>
              <a:ext cx="139300" cy="190493"/>
            </a:xfrm>
            <a:prstGeom prst="rect">
              <a:avLst/>
            </a:prstGeom>
            <a:noFill/>
            <a:ln>
              <a:noFill/>
            </a:ln>
          </p:spPr>
        </p:pic>
        <p:sp>
          <p:nvSpPr>
            <p:cNvPr id="349" name="Google Shape;349;p37"/>
            <p:cNvSpPr txBox="1"/>
            <p:nvPr/>
          </p:nvSpPr>
          <p:spPr>
            <a:xfrm>
              <a:off x="1487450" y="3393888"/>
              <a:ext cx="7452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a:t>
              </a:r>
              <a:r>
                <a:rPr lang="en" sz="1000"/>
                <a:t>ample</a:t>
              </a:r>
              <a:endParaRPr sz="1000"/>
            </a:p>
            <a:p>
              <a:pPr indent="0" lvl="0" marL="0" rtl="0" algn="l">
                <a:spcBef>
                  <a:spcPts val="0"/>
                </a:spcBef>
                <a:spcAft>
                  <a:spcPts val="0"/>
                </a:spcAft>
                <a:buNone/>
              </a:pPr>
              <a:r>
                <a:rPr lang="en" sz="1000"/>
                <a:t>mean</a:t>
              </a:r>
              <a:endParaRPr sz="1000"/>
            </a:p>
          </p:txBody>
        </p:sp>
        <p:cxnSp>
          <p:nvCxnSpPr>
            <p:cNvPr id="350" name="Google Shape;350;p37"/>
            <p:cNvCxnSpPr/>
            <p:nvPr/>
          </p:nvCxnSpPr>
          <p:spPr>
            <a:xfrm flipH="1" rot="10800000">
              <a:off x="2010850" y="3419925"/>
              <a:ext cx="285300" cy="30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txBox="1"/>
            <p:nvPr/>
          </p:nvSpPr>
          <p:spPr>
            <a:xfrm>
              <a:off x="2341500" y="3163475"/>
              <a:ext cx="9867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Transform to t or z statistic</a:t>
              </a:r>
              <a:endParaRPr sz="1000"/>
            </a:p>
          </p:txBody>
        </p:sp>
        <p:sp>
          <p:nvSpPr>
            <p:cNvPr id="352" name="Google Shape;352;p37"/>
            <p:cNvSpPr txBox="1"/>
            <p:nvPr/>
          </p:nvSpPr>
          <p:spPr>
            <a:xfrm>
              <a:off x="3754275" y="3181875"/>
              <a:ext cx="10869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Look up tail probability p</a:t>
              </a:r>
              <a:endParaRPr sz="1000"/>
            </a:p>
          </p:txBody>
        </p:sp>
        <p:cxnSp>
          <p:nvCxnSpPr>
            <p:cNvPr id="353" name="Google Shape;353;p37"/>
            <p:cNvCxnSpPr/>
            <p:nvPr/>
          </p:nvCxnSpPr>
          <p:spPr>
            <a:xfrm flipH="1" rot="10800000">
              <a:off x="3325175" y="3400175"/>
              <a:ext cx="421800" cy="57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37"/>
            <p:cNvSpPr txBox="1"/>
            <p:nvPr/>
          </p:nvSpPr>
          <p:spPr>
            <a:xfrm>
              <a:off x="466650" y="4159675"/>
              <a:ext cx="9867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Population</a:t>
              </a:r>
              <a:endParaRPr sz="1200"/>
            </a:p>
          </p:txBody>
        </p:sp>
      </p:grpSp>
      <p:sp>
        <p:nvSpPr>
          <p:cNvPr id="355" name="Google Shape;355;p37"/>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311700" y="0"/>
            <a:ext cx="15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T-table</a:t>
            </a:r>
            <a:endParaRPr/>
          </a:p>
        </p:txBody>
      </p:sp>
      <p:sp>
        <p:nvSpPr>
          <p:cNvPr id="361" name="Google Shape;361;p38"/>
          <p:cNvSpPr txBox="1"/>
          <p:nvPr>
            <p:ph idx="1" type="body"/>
          </p:nvPr>
        </p:nvSpPr>
        <p:spPr>
          <a:xfrm>
            <a:off x="4962500" y="428700"/>
            <a:ext cx="3942900" cy="450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One-sided (“one-tail) </a:t>
            </a:r>
            <a:endParaRPr sz="1700"/>
          </a:p>
          <a:p>
            <a:pPr indent="0" lvl="0" marL="457200" rtl="0" algn="l">
              <a:lnSpc>
                <a:spcPct val="100000"/>
              </a:lnSpc>
              <a:spcBef>
                <a:spcPts val="0"/>
              </a:spcBef>
              <a:spcAft>
                <a:spcPts val="0"/>
              </a:spcAft>
              <a:buNone/>
            </a:pPr>
            <a:r>
              <a:rPr lang="en" sz="1300"/>
              <a:t>t-value is (point on the line) corresponding to the p-value (probability under the tail, e.g., </a:t>
            </a:r>
            <a:r>
              <a:rPr lang="en" sz="1300"/>
              <a:t>α = .05, 5%</a:t>
            </a:r>
            <a:r>
              <a:rPr lang="en" sz="1300"/>
              <a:t>) at the t-value = 1.695, at df = 30</a:t>
            </a:r>
            <a:endParaRPr sz="1300"/>
          </a:p>
          <a:p>
            <a:pPr indent="0" lvl="0" marL="0" rtl="0" algn="l">
              <a:lnSpc>
                <a:spcPct val="100000"/>
              </a:lnSpc>
              <a:spcBef>
                <a:spcPts val="1600"/>
              </a:spcBef>
              <a:spcAft>
                <a:spcPts val="0"/>
              </a:spcAft>
              <a:buClr>
                <a:schemeClr val="dk1"/>
              </a:buClr>
              <a:buSzPts val="1100"/>
              <a:buFont typeface="Arial"/>
              <a:buNone/>
            </a:pPr>
            <a:r>
              <a:rPr lang="en" sz="1700"/>
              <a:t>Two</a:t>
            </a:r>
            <a:r>
              <a:rPr lang="en" sz="1700"/>
              <a:t>-sided (“two-tail) </a:t>
            </a:r>
            <a:endParaRPr sz="1700"/>
          </a:p>
          <a:p>
            <a:pPr indent="0" lvl="0" marL="457200" rtl="0" algn="l">
              <a:lnSpc>
                <a:spcPct val="100000"/>
              </a:lnSpc>
              <a:spcBef>
                <a:spcPts val="0"/>
              </a:spcBef>
              <a:spcAft>
                <a:spcPts val="0"/>
              </a:spcAft>
              <a:buNone/>
            </a:pPr>
            <a:r>
              <a:rPr lang="en" sz="1300"/>
              <a:t>t-value is (point on the line) corresponding to the p-value (probability under both tail, e.g., α = .1, 10%) at the t-value = 1.695, at df = 30</a:t>
            </a:r>
            <a:endParaRPr sz="1500"/>
          </a:p>
          <a:p>
            <a:pPr indent="0" lvl="0" marL="0" rtl="0" algn="l">
              <a:spcBef>
                <a:spcPts val="1600"/>
              </a:spcBef>
              <a:spcAft>
                <a:spcPts val="0"/>
              </a:spcAft>
              <a:buNone/>
            </a:pPr>
            <a:r>
              <a:rPr lang="en" sz="1700"/>
              <a:t>Two side alpha, significance, corresponds to ½ of one-sided alpha</a:t>
            </a:r>
            <a:endParaRPr sz="1700"/>
          </a:p>
          <a:p>
            <a:pPr indent="0" lvl="0" marL="0" rtl="0" algn="l">
              <a:spcBef>
                <a:spcPts val="1600"/>
              </a:spcBef>
              <a:spcAft>
                <a:spcPts val="0"/>
              </a:spcAft>
              <a:buNone/>
            </a:pPr>
            <a:r>
              <a:rPr lang="en" sz="1700">
                <a:solidFill>
                  <a:srgbClr val="FF0000"/>
                </a:solidFill>
              </a:rPr>
              <a:t>α</a:t>
            </a:r>
            <a:r>
              <a:rPr baseline="-25000" lang="en" sz="1700">
                <a:solidFill>
                  <a:srgbClr val="FF0000"/>
                </a:solidFill>
              </a:rPr>
              <a:t>2 </a:t>
            </a:r>
            <a:r>
              <a:rPr lang="en" sz="1700">
                <a:solidFill>
                  <a:srgbClr val="FF0000"/>
                </a:solidFill>
              </a:rPr>
              <a:t>= α</a:t>
            </a:r>
            <a:r>
              <a:rPr baseline="-25000" lang="en" sz="1700">
                <a:solidFill>
                  <a:srgbClr val="FF0000"/>
                </a:solidFill>
              </a:rPr>
              <a:t>1</a:t>
            </a:r>
            <a:r>
              <a:rPr lang="en" sz="1700">
                <a:solidFill>
                  <a:srgbClr val="FF0000"/>
                </a:solidFill>
              </a:rPr>
              <a:t>/ 2</a:t>
            </a:r>
            <a:endParaRPr sz="1700">
              <a:solidFill>
                <a:srgbClr val="FF0000"/>
              </a:solidFill>
            </a:endParaRPr>
          </a:p>
          <a:p>
            <a:pPr indent="0" lvl="0" marL="0" rtl="0" algn="l">
              <a:spcBef>
                <a:spcPts val="1600"/>
              </a:spcBef>
              <a:spcAft>
                <a:spcPts val="0"/>
              </a:spcAft>
              <a:buNone/>
            </a:pPr>
            <a:r>
              <a:t/>
            </a:r>
            <a:endParaRPr sz="1700">
              <a:solidFill>
                <a:srgbClr val="FF0000"/>
              </a:solidFill>
            </a:endParaRPr>
          </a:p>
          <a:p>
            <a:pPr indent="0" lvl="0" marL="0" rtl="0" algn="l">
              <a:spcBef>
                <a:spcPts val="1600"/>
              </a:spcBef>
              <a:spcAft>
                <a:spcPts val="1600"/>
              </a:spcAft>
              <a:buClr>
                <a:schemeClr val="dk1"/>
              </a:buClr>
              <a:buSzPts val="1100"/>
              <a:buFont typeface="Arial"/>
              <a:buNone/>
            </a:pPr>
            <a:r>
              <a:rPr lang="en" sz="1400"/>
              <a:t>*If the t-table (or function) is a one-sided table then easily convert.</a:t>
            </a:r>
            <a:endParaRPr sz="1400"/>
          </a:p>
        </p:txBody>
      </p:sp>
      <p:pic>
        <p:nvPicPr>
          <p:cNvPr id="362" name="Google Shape;362;p38"/>
          <p:cNvPicPr preferRelativeResize="0"/>
          <p:nvPr/>
        </p:nvPicPr>
        <p:blipFill>
          <a:blip r:embed="rId3">
            <a:alphaModFix/>
          </a:blip>
          <a:stretch>
            <a:fillRect/>
          </a:stretch>
        </p:blipFill>
        <p:spPr>
          <a:xfrm>
            <a:off x="37550" y="482380"/>
            <a:ext cx="4692975" cy="5852145"/>
          </a:xfrm>
          <a:prstGeom prst="rect">
            <a:avLst/>
          </a:prstGeom>
          <a:noFill/>
          <a:ln>
            <a:noFill/>
          </a:ln>
        </p:spPr>
      </p:pic>
      <p:grpSp>
        <p:nvGrpSpPr>
          <p:cNvPr id="363" name="Google Shape;363;p38"/>
          <p:cNvGrpSpPr/>
          <p:nvPr/>
        </p:nvGrpSpPr>
        <p:grpSpPr>
          <a:xfrm>
            <a:off x="2441625" y="390700"/>
            <a:ext cx="2107650" cy="759725"/>
            <a:chOff x="2441625" y="390700"/>
            <a:chExt cx="2107650" cy="759725"/>
          </a:xfrm>
        </p:grpSpPr>
        <p:pic>
          <p:nvPicPr>
            <p:cNvPr id="364" name="Google Shape;364;p38"/>
            <p:cNvPicPr preferRelativeResize="0"/>
            <p:nvPr/>
          </p:nvPicPr>
          <p:blipFill>
            <a:blip r:embed="rId4">
              <a:alphaModFix/>
            </a:blip>
            <a:stretch>
              <a:fillRect/>
            </a:stretch>
          </p:blipFill>
          <p:spPr>
            <a:xfrm>
              <a:off x="2441625" y="390700"/>
              <a:ext cx="2107650" cy="759725"/>
            </a:xfrm>
            <a:prstGeom prst="rect">
              <a:avLst/>
            </a:prstGeom>
            <a:noFill/>
            <a:ln>
              <a:noFill/>
            </a:ln>
          </p:spPr>
        </p:pic>
        <p:sp>
          <p:nvSpPr>
            <p:cNvPr id="365" name="Google Shape;365;p38"/>
            <p:cNvSpPr txBox="1"/>
            <p:nvPr/>
          </p:nvSpPr>
          <p:spPr>
            <a:xfrm>
              <a:off x="3014388" y="408000"/>
              <a:ext cx="962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1-α</a:t>
              </a:r>
              <a:endParaRPr/>
            </a:p>
            <a:p>
              <a:pPr indent="0" lvl="0" marL="0" rtl="0" algn="l">
                <a:spcBef>
                  <a:spcPts val="0"/>
                </a:spcBef>
                <a:spcAft>
                  <a:spcPts val="0"/>
                </a:spcAft>
                <a:buNone/>
              </a:pPr>
              <a:r>
                <a:rPr lang="en"/>
                <a:t>e</a:t>
              </a:r>
              <a:r>
                <a:rPr lang="en"/>
                <a:t>.g. 95%</a:t>
              </a:r>
              <a:endParaRPr/>
            </a:p>
          </p:txBody>
        </p:sp>
      </p:grpSp>
      <p:sp>
        <p:nvSpPr>
          <p:cNvPr id="366" name="Google Shape;366;p38"/>
          <p:cNvSpPr txBox="1"/>
          <p:nvPr/>
        </p:nvSpPr>
        <p:spPr>
          <a:xfrm>
            <a:off x="6096000" y="3367400"/>
            <a:ext cx="2678100" cy="6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α</a:t>
            </a:r>
            <a:r>
              <a:rPr lang="en" sz="1200">
                <a:solidFill>
                  <a:srgbClr val="FF0000"/>
                </a:solidFill>
              </a:rPr>
              <a:t> is the total percentage in the tails. </a:t>
            </a:r>
            <a:r>
              <a:rPr lang="en" sz="1200"/>
              <a:t>For two-sided </a:t>
            </a:r>
            <a:r>
              <a:rPr lang="en" sz="1200">
                <a:solidFill>
                  <a:srgbClr val="FF0000"/>
                </a:solidFill>
              </a:rPr>
              <a:t>problems it is split into the two tails. For </a:t>
            </a:r>
            <a:r>
              <a:rPr lang="en" sz="1200"/>
              <a:t>one sided problems </a:t>
            </a:r>
            <a:r>
              <a:rPr lang="en" sz="1200">
                <a:solidFill>
                  <a:srgbClr val="FF0000"/>
                </a:solidFill>
              </a:rPr>
              <a:t>it is all in one tail.</a:t>
            </a:r>
            <a:endParaRPr sz="1200">
              <a:solidFill>
                <a:srgbClr val="FF0000"/>
              </a:solidFill>
            </a:endParaRPr>
          </a:p>
        </p:txBody>
      </p:sp>
      <p:sp>
        <p:nvSpPr>
          <p:cNvPr id="367" name="Google Shape;367;p38"/>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87325" y="411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Example, confidence interval: </a:t>
            </a:r>
            <a:r>
              <a:rPr lang="en" sz="2000"/>
              <a:t>z-statistic (Normal Distribution) for mean or proportions (std deviation known)</a:t>
            </a:r>
            <a:endParaRPr sz="2000"/>
          </a:p>
        </p:txBody>
      </p:sp>
      <p:sp>
        <p:nvSpPr>
          <p:cNvPr id="373" name="Google Shape;373;p39"/>
          <p:cNvSpPr txBox="1"/>
          <p:nvPr>
            <p:ph idx="1" type="body"/>
          </p:nvPr>
        </p:nvSpPr>
        <p:spPr>
          <a:xfrm>
            <a:off x="244650" y="1892750"/>
            <a:ext cx="5896200" cy="228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What is the 95% confidence interval of the population mean, μ, </a:t>
            </a:r>
            <a:endParaRPr sz="1300"/>
          </a:p>
          <a:p>
            <a:pPr indent="0" lvl="0" marL="0" rtl="0" algn="l">
              <a:lnSpc>
                <a:spcPct val="100000"/>
              </a:lnSpc>
              <a:spcBef>
                <a:spcPts val="0"/>
              </a:spcBef>
              <a:spcAft>
                <a:spcPts val="0"/>
              </a:spcAft>
              <a:buNone/>
            </a:pPr>
            <a:r>
              <a:rPr lang="en" sz="1300"/>
              <a:t>based on these measurements</a:t>
            </a:r>
            <a:endParaRPr sz="1300"/>
          </a:p>
          <a:p>
            <a:pPr indent="457200" lvl="0" marL="457200" rtl="0" algn="l">
              <a:lnSpc>
                <a:spcPct val="100000"/>
              </a:lnSpc>
              <a:spcBef>
                <a:spcPts val="0"/>
              </a:spcBef>
              <a:spcAft>
                <a:spcPts val="0"/>
              </a:spcAft>
              <a:buNone/>
            </a:pPr>
            <a:r>
              <a:rPr b="1" lang="en" sz="1300"/>
              <a:t>Confidence Interval  =  </a:t>
            </a:r>
            <a:endParaRPr b="1" sz="1300"/>
          </a:p>
          <a:p>
            <a:pPr indent="457200" lvl="0" marL="457200" rtl="0" algn="l">
              <a:lnSpc>
                <a:spcPct val="100000"/>
              </a:lnSpc>
              <a:spcBef>
                <a:spcPts val="0"/>
              </a:spcBef>
              <a:spcAft>
                <a:spcPts val="0"/>
              </a:spcAft>
              <a:buNone/>
            </a:pPr>
            <a:r>
              <a:rPr lang="en" sz="1300"/>
              <a:t>sample mean = 48.07</a:t>
            </a:r>
            <a:endParaRPr sz="1300"/>
          </a:p>
          <a:p>
            <a:pPr indent="457200" lvl="0" marL="457200" rtl="0" algn="l">
              <a:lnSpc>
                <a:spcPct val="100000"/>
              </a:lnSpc>
              <a:spcBef>
                <a:spcPts val="0"/>
              </a:spcBef>
              <a:spcAft>
                <a:spcPts val="0"/>
              </a:spcAft>
              <a:buNone/>
            </a:pPr>
            <a:r>
              <a:rPr lang="en" sz="1300"/>
              <a:t>z-value = Norminv(0.95,0,1) = 1.6448 (Norminv Excel function)</a:t>
            </a:r>
            <a:endParaRPr sz="1300"/>
          </a:p>
          <a:p>
            <a:pPr indent="457200" lvl="0" marL="457200" rtl="0" algn="l">
              <a:lnSpc>
                <a:spcPct val="100000"/>
              </a:lnSpc>
              <a:spcBef>
                <a:spcPts val="0"/>
              </a:spcBef>
              <a:spcAft>
                <a:spcPts val="0"/>
              </a:spcAft>
              <a:buNone/>
            </a:pPr>
            <a:r>
              <a:rPr lang="en" sz="1300"/>
              <a:t>q = 1 - p</a:t>
            </a:r>
            <a:endParaRPr sz="1300"/>
          </a:p>
          <a:p>
            <a:pPr indent="0" lvl="0" marL="914400" rtl="0" algn="l">
              <a:lnSpc>
                <a:spcPct val="100000"/>
              </a:lnSpc>
              <a:spcBef>
                <a:spcPts val="0"/>
              </a:spcBef>
              <a:spcAft>
                <a:spcPts val="0"/>
              </a:spcAft>
              <a:buNone/>
            </a:pPr>
            <a:r>
              <a:rPr lang="en" sz="1300"/>
              <a:t>S.E =sqrt(pq/n) = sqrt(.095 •.05 / 14) = 0.058248</a:t>
            </a:r>
            <a:endParaRPr sz="1300"/>
          </a:p>
          <a:p>
            <a:pPr indent="0" lvl="0" marL="457200" rtl="0" algn="l">
              <a:lnSpc>
                <a:spcPct val="100000"/>
              </a:lnSpc>
              <a:spcBef>
                <a:spcPts val="0"/>
              </a:spcBef>
              <a:spcAft>
                <a:spcPts val="0"/>
              </a:spcAft>
              <a:buNone/>
            </a:pPr>
            <a:r>
              <a:rPr lang="en" sz="1300"/>
              <a:t> 	μ  = 48.07   +/- 1.6448 • 0.058248 = 48.07 +/ 0.0958</a:t>
            </a:r>
            <a:endParaRPr sz="1300"/>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95% confidence interval = (</a:t>
            </a:r>
            <a:r>
              <a:rPr b="1" lang="en" sz="1300"/>
              <a:t>47.974 , 48.16558 )</a:t>
            </a:r>
            <a:endParaRPr b="1" sz="1300"/>
          </a:p>
        </p:txBody>
      </p:sp>
      <p:sp>
        <p:nvSpPr>
          <p:cNvPr id="374" name="Google Shape;374;p39"/>
          <p:cNvSpPr txBox="1"/>
          <p:nvPr/>
        </p:nvSpPr>
        <p:spPr>
          <a:xfrm>
            <a:off x="286850" y="966925"/>
            <a:ext cx="2642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You take 14 longitude samples from your measurement instrument</a:t>
            </a:r>
            <a:endParaRPr/>
          </a:p>
        </p:txBody>
      </p:sp>
      <p:pic>
        <p:nvPicPr>
          <p:cNvPr id="375" name="Google Shape;375;p39"/>
          <p:cNvPicPr preferRelativeResize="0"/>
          <p:nvPr/>
        </p:nvPicPr>
        <p:blipFill>
          <a:blip r:embed="rId3">
            <a:alphaModFix/>
          </a:blip>
          <a:stretch>
            <a:fillRect/>
          </a:stretch>
        </p:blipFill>
        <p:spPr>
          <a:xfrm>
            <a:off x="3103258" y="1041935"/>
            <a:ext cx="2520829" cy="422700"/>
          </a:xfrm>
          <a:prstGeom prst="rect">
            <a:avLst/>
          </a:prstGeom>
          <a:noFill/>
          <a:ln>
            <a:noFill/>
          </a:ln>
        </p:spPr>
      </p:pic>
      <p:pic>
        <p:nvPicPr>
          <p:cNvPr id="376" name="Google Shape;376;p39"/>
          <p:cNvPicPr preferRelativeResize="0"/>
          <p:nvPr/>
        </p:nvPicPr>
        <p:blipFill>
          <a:blip r:embed="rId4">
            <a:alphaModFix/>
          </a:blip>
          <a:stretch>
            <a:fillRect/>
          </a:stretch>
        </p:blipFill>
        <p:spPr>
          <a:xfrm>
            <a:off x="6436738" y="783788"/>
            <a:ext cx="2219325" cy="1247775"/>
          </a:xfrm>
          <a:prstGeom prst="rect">
            <a:avLst/>
          </a:prstGeom>
          <a:noFill/>
          <a:ln>
            <a:noFill/>
          </a:ln>
        </p:spPr>
      </p:pic>
      <p:cxnSp>
        <p:nvCxnSpPr>
          <p:cNvPr id="377" name="Google Shape;377;p39"/>
          <p:cNvCxnSpPr/>
          <p:nvPr/>
        </p:nvCxnSpPr>
        <p:spPr>
          <a:xfrm rot="10800000">
            <a:off x="8069825" y="1892750"/>
            <a:ext cx="7200" cy="3984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9"/>
          <p:cNvCxnSpPr/>
          <p:nvPr/>
        </p:nvCxnSpPr>
        <p:spPr>
          <a:xfrm flipH="1" rot="10800000">
            <a:off x="7069875" y="1909625"/>
            <a:ext cx="5400" cy="3492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39"/>
          <p:cNvSpPr txBox="1"/>
          <p:nvPr/>
        </p:nvSpPr>
        <p:spPr>
          <a:xfrm>
            <a:off x="6436750" y="2209200"/>
            <a:ext cx="130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-z-critical </a:t>
            </a:r>
            <a:endParaRPr/>
          </a:p>
        </p:txBody>
      </p:sp>
      <p:sp>
        <p:nvSpPr>
          <p:cNvPr id="380" name="Google Shape;380;p39"/>
          <p:cNvSpPr txBox="1"/>
          <p:nvPr/>
        </p:nvSpPr>
        <p:spPr>
          <a:xfrm>
            <a:off x="7740850" y="2285400"/>
            <a:ext cx="1071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Z</a:t>
            </a:r>
            <a:r>
              <a:rPr lang="en" sz="1200">
                <a:solidFill>
                  <a:schemeClr val="dk2"/>
                </a:solidFill>
              </a:rPr>
              <a:t>-critical</a:t>
            </a:r>
            <a:endParaRPr/>
          </a:p>
        </p:txBody>
      </p:sp>
      <p:sp>
        <p:nvSpPr>
          <p:cNvPr id="381" name="Google Shape;381;p39"/>
          <p:cNvSpPr txBox="1"/>
          <p:nvPr/>
        </p:nvSpPr>
        <p:spPr>
          <a:xfrm>
            <a:off x="6487450" y="2858100"/>
            <a:ext cx="25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z-value is a point on the Normal distribution x-axis</a:t>
            </a:r>
            <a:endParaRPr/>
          </a:p>
        </p:txBody>
      </p:sp>
      <p:pic>
        <p:nvPicPr>
          <p:cNvPr descr="\bar{x}\pm z\text{-}critical \times S.E." id="382" name="Google Shape;382;p39" title="MathEquation,#000000"/>
          <p:cNvPicPr preferRelativeResize="0"/>
          <p:nvPr/>
        </p:nvPicPr>
        <p:blipFill>
          <a:blip r:embed="rId5">
            <a:alphaModFix/>
          </a:blip>
          <a:stretch>
            <a:fillRect/>
          </a:stretch>
        </p:blipFill>
        <p:spPr>
          <a:xfrm>
            <a:off x="3034400" y="2391370"/>
            <a:ext cx="1935238" cy="254000"/>
          </a:xfrm>
          <a:prstGeom prst="rect">
            <a:avLst/>
          </a:prstGeom>
          <a:noFill/>
          <a:ln>
            <a:noFill/>
          </a:ln>
        </p:spPr>
      </p:pic>
      <p:pic>
        <p:nvPicPr>
          <p:cNvPr descr="\bar{x}" id="383" name="Google Shape;383;p39" title="MathEquation,#000000"/>
          <p:cNvPicPr preferRelativeResize="0"/>
          <p:nvPr/>
        </p:nvPicPr>
        <p:blipFill>
          <a:blip r:embed="rId6">
            <a:alphaModFix/>
          </a:blip>
          <a:stretch>
            <a:fillRect/>
          </a:stretch>
        </p:blipFill>
        <p:spPr>
          <a:xfrm>
            <a:off x="0" y="0"/>
            <a:ext cx="9288" cy="12701"/>
          </a:xfrm>
          <a:prstGeom prst="rect">
            <a:avLst/>
          </a:prstGeom>
          <a:noFill/>
          <a:ln>
            <a:noFill/>
          </a:ln>
        </p:spPr>
      </p:pic>
      <p:pic>
        <p:nvPicPr>
          <p:cNvPr descr="\bar{x}" id="384" name="Google Shape;384;p39" title="MathEquation,#000000"/>
          <p:cNvPicPr preferRelativeResize="0"/>
          <p:nvPr/>
        </p:nvPicPr>
        <p:blipFill>
          <a:blip r:embed="rId7">
            <a:alphaModFix/>
          </a:blip>
          <a:stretch>
            <a:fillRect/>
          </a:stretch>
        </p:blipFill>
        <p:spPr>
          <a:xfrm>
            <a:off x="0" y="0"/>
            <a:ext cx="9288" cy="12701"/>
          </a:xfrm>
          <a:prstGeom prst="rect">
            <a:avLst/>
          </a:prstGeom>
          <a:noFill/>
          <a:ln>
            <a:noFill/>
          </a:ln>
        </p:spPr>
      </p:pic>
      <p:pic>
        <p:nvPicPr>
          <p:cNvPr descr="\bar{x}" id="385" name="Google Shape;385;p39" title="MathEquation,#000000"/>
          <p:cNvPicPr preferRelativeResize="0"/>
          <p:nvPr/>
        </p:nvPicPr>
        <p:blipFill>
          <a:blip r:embed="rId8">
            <a:alphaModFix/>
          </a:blip>
          <a:stretch>
            <a:fillRect/>
          </a:stretch>
        </p:blipFill>
        <p:spPr>
          <a:xfrm>
            <a:off x="0" y="0"/>
            <a:ext cx="9288" cy="12701"/>
          </a:xfrm>
          <a:prstGeom prst="rect">
            <a:avLst/>
          </a:prstGeom>
          <a:noFill/>
          <a:ln>
            <a:noFill/>
          </a:ln>
        </p:spPr>
      </p:pic>
      <p:pic>
        <p:nvPicPr>
          <p:cNvPr descr="\bar{x}" id="386" name="Google Shape;386;p39" title="MathEquation,#000000"/>
          <p:cNvPicPr preferRelativeResize="0"/>
          <p:nvPr/>
        </p:nvPicPr>
        <p:blipFill>
          <a:blip r:embed="rId9">
            <a:alphaModFix/>
          </a:blip>
          <a:stretch>
            <a:fillRect/>
          </a:stretch>
        </p:blipFill>
        <p:spPr>
          <a:xfrm>
            <a:off x="0" y="0"/>
            <a:ext cx="9288" cy="12701"/>
          </a:xfrm>
          <a:prstGeom prst="rect">
            <a:avLst/>
          </a:prstGeom>
          <a:noFill/>
          <a:ln>
            <a:noFill/>
          </a:ln>
        </p:spPr>
      </p:pic>
      <p:pic>
        <p:nvPicPr>
          <p:cNvPr descr="\bar{x}" id="387" name="Google Shape;387;p39" title="MathEquation,#000000"/>
          <p:cNvPicPr preferRelativeResize="0"/>
          <p:nvPr/>
        </p:nvPicPr>
        <p:blipFill>
          <a:blip r:embed="rId10">
            <a:alphaModFix/>
          </a:blip>
          <a:stretch>
            <a:fillRect/>
          </a:stretch>
        </p:blipFill>
        <p:spPr>
          <a:xfrm>
            <a:off x="0" y="0"/>
            <a:ext cx="9288" cy="12701"/>
          </a:xfrm>
          <a:prstGeom prst="rect">
            <a:avLst/>
          </a:prstGeom>
          <a:noFill/>
          <a:ln>
            <a:noFill/>
          </a:ln>
        </p:spPr>
      </p:pic>
      <p:pic>
        <p:nvPicPr>
          <p:cNvPr descr="\bar{x}" id="388" name="Google Shape;388;p39" title="MathEquation,#000000"/>
          <p:cNvPicPr preferRelativeResize="0"/>
          <p:nvPr/>
        </p:nvPicPr>
        <p:blipFill>
          <a:blip r:embed="rId11">
            <a:alphaModFix/>
          </a:blip>
          <a:stretch>
            <a:fillRect/>
          </a:stretch>
        </p:blipFill>
        <p:spPr>
          <a:xfrm>
            <a:off x="0" y="0"/>
            <a:ext cx="9288" cy="12701"/>
          </a:xfrm>
          <a:prstGeom prst="rect">
            <a:avLst/>
          </a:prstGeom>
          <a:noFill/>
          <a:ln>
            <a:noFill/>
          </a:ln>
        </p:spPr>
      </p:pic>
      <p:sp>
        <p:nvSpPr>
          <p:cNvPr id="389" name="Google Shape;389;p39"/>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40"/>
          <p:cNvPicPr preferRelativeResize="0"/>
          <p:nvPr/>
        </p:nvPicPr>
        <p:blipFill>
          <a:blip r:embed="rId3">
            <a:alphaModFix/>
          </a:blip>
          <a:stretch>
            <a:fillRect/>
          </a:stretch>
        </p:blipFill>
        <p:spPr>
          <a:xfrm>
            <a:off x="6544413" y="458262"/>
            <a:ext cx="2181250" cy="2020875"/>
          </a:xfrm>
          <a:prstGeom prst="rect">
            <a:avLst/>
          </a:prstGeom>
          <a:noFill/>
          <a:ln>
            <a:noFill/>
          </a:ln>
        </p:spPr>
      </p:pic>
      <p:sp>
        <p:nvSpPr>
          <p:cNvPr id="395" name="Google Shape;395;p40"/>
          <p:cNvSpPr txBox="1"/>
          <p:nvPr>
            <p:ph type="title"/>
          </p:nvPr>
        </p:nvSpPr>
        <p:spPr>
          <a:xfrm>
            <a:off x="87325" y="411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Example, confidence Intervals with </a:t>
            </a:r>
            <a:r>
              <a:rPr lang="en" sz="2000"/>
              <a:t>t-statistic</a:t>
            </a:r>
            <a:endParaRPr sz="2000"/>
          </a:p>
          <a:p>
            <a:pPr indent="0" lvl="0" marL="0" rtl="0" algn="l">
              <a:spcBef>
                <a:spcPts val="0"/>
              </a:spcBef>
              <a:spcAft>
                <a:spcPts val="0"/>
              </a:spcAft>
              <a:buNone/>
            </a:pPr>
            <a:r>
              <a:rPr lang="en" sz="2000"/>
              <a:t>(std deviation </a:t>
            </a:r>
            <a:r>
              <a:rPr lang="en" sz="2000">
                <a:solidFill>
                  <a:srgbClr val="FF0000"/>
                </a:solidFill>
              </a:rPr>
              <a:t>not</a:t>
            </a:r>
            <a:r>
              <a:rPr lang="en" sz="2000"/>
              <a:t> known)</a:t>
            </a:r>
            <a:endParaRPr sz="2000"/>
          </a:p>
        </p:txBody>
      </p:sp>
      <p:sp>
        <p:nvSpPr>
          <p:cNvPr id="396" name="Google Shape;396;p40"/>
          <p:cNvSpPr txBox="1"/>
          <p:nvPr/>
        </p:nvSpPr>
        <p:spPr>
          <a:xfrm>
            <a:off x="353275" y="1074638"/>
            <a:ext cx="2642400" cy="7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You take 14 longitude samples from your measurement instrument</a:t>
            </a:r>
            <a:endParaRPr/>
          </a:p>
        </p:txBody>
      </p:sp>
      <p:pic>
        <p:nvPicPr>
          <p:cNvPr id="397" name="Google Shape;397;p40"/>
          <p:cNvPicPr preferRelativeResize="0"/>
          <p:nvPr/>
        </p:nvPicPr>
        <p:blipFill>
          <a:blip r:embed="rId4">
            <a:alphaModFix/>
          </a:blip>
          <a:stretch>
            <a:fillRect/>
          </a:stretch>
        </p:blipFill>
        <p:spPr>
          <a:xfrm>
            <a:off x="2941651" y="1128801"/>
            <a:ext cx="2181225" cy="365751"/>
          </a:xfrm>
          <a:prstGeom prst="rect">
            <a:avLst/>
          </a:prstGeom>
          <a:noFill/>
          <a:ln>
            <a:noFill/>
          </a:ln>
        </p:spPr>
      </p:pic>
      <p:sp>
        <p:nvSpPr>
          <p:cNvPr id="398" name="Google Shape;398;p40"/>
          <p:cNvSpPr txBox="1"/>
          <p:nvPr/>
        </p:nvSpPr>
        <p:spPr>
          <a:xfrm>
            <a:off x="6614575" y="3848700"/>
            <a:ext cx="25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a:t>
            </a:r>
            <a:r>
              <a:rPr lang="en" sz="1200">
                <a:solidFill>
                  <a:schemeClr val="dk2"/>
                </a:solidFill>
              </a:rPr>
              <a:t>-value (t-statistic) is a point on the t-distribution x-axis</a:t>
            </a:r>
            <a:endParaRPr/>
          </a:p>
        </p:txBody>
      </p:sp>
      <p:pic>
        <p:nvPicPr>
          <p:cNvPr descr="\bar{x}" id="399" name="Google Shape;399;p40" title="MathEquation,#000000"/>
          <p:cNvPicPr preferRelativeResize="0"/>
          <p:nvPr/>
        </p:nvPicPr>
        <p:blipFill>
          <a:blip r:embed="rId5">
            <a:alphaModFix/>
          </a:blip>
          <a:stretch>
            <a:fillRect/>
          </a:stretch>
        </p:blipFill>
        <p:spPr>
          <a:xfrm>
            <a:off x="0" y="0"/>
            <a:ext cx="9288" cy="12701"/>
          </a:xfrm>
          <a:prstGeom prst="rect">
            <a:avLst/>
          </a:prstGeom>
          <a:noFill/>
          <a:ln>
            <a:noFill/>
          </a:ln>
        </p:spPr>
      </p:pic>
      <p:pic>
        <p:nvPicPr>
          <p:cNvPr descr="\bar{x}" id="400" name="Google Shape;400;p40" title="MathEquation,#000000"/>
          <p:cNvPicPr preferRelativeResize="0"/>
          <p:nvPr/>
        </p:nvPicPr>
        <p:blipFill>
          <a:blip r:embed="rId6">
            <a:alphaModFix/>
          </a:blip>
          <a:stretch>
            <a:fillRect/>
          </a:stretch>
        </p:blipFill>
        <p:spPr>
          <a:xfrm>
            <a:off x="0" y="0"/>
            <a:ext cx="9288" cy="12701"/>
          </a:xfrm>
          <a:prstGeom prst="rect">
            <a:avLst/>
          </a:prstGeom>
          <a:noFill/>
          <a:ln>
            <a:noFill/>
          </a:ln>
        </p:spPr>
      </p:pic>
      <p:pic>
        <p:nvPicPr>
          <p:cNvPr descr="\bar{x}" id="401" name="Google Shape;401;p40" title="MathEquation,#000000"/>
          <p:cNvPicPr preferRelativeResize="0"/>
          <p:nvPr/>
        </p:nvPicPr>
        <p:blipFill>
          <a:blip r:embed="rId7">
            <a:alphaModFix/>
          </a:blip>
          <a:stretch>
            <a:fillRect/>
          </a:stretch>
        </p:blipFill>
        <p:spPr>
          <a:xfrm>
            <a:off x="0" y="0"/>
            <a:ext cx="9288" cy="12701"/>
          </a:xfrm>
          <a:prstGeom prst="rect">
            <a:avLst/>
          </a:prstGeom>
          <a:noFill/>
          <a:ln>
            <a:noFill/>
          </a:ln>
        </p:spPr>
      </p:pic>
      <p:pic>
        <p:nvPicPr>
          <p:cNvPr descr="\bar{x}" id="402" name="Google Shape;402;p40" title="MathEquation,#000000"/>
          <p:cNvPicPr preferRelativeResize="0"/>
          <p:nvPr/>
        </p:nvPicPr>
        <p:blipFill>
          <a:blip r:embed="rId8">
            <a:alphaModFix/>
          </a:blip>
          <a:stretch>
            <a:fillRect/>
          </a:stretch>
        </p:blipFill>
        <p:spPr>
          <a:xfrm>
            <a:off x="0" y="0"/>
            <a:ext cx="9288" cy="12701"/>
          </a:xfrm>
          <a:prstGeom prst="rect">
            <a:avLst/>
          </a:prstGeom>
          <a:noFill/>
          <a:ln>
            <a:noFill/>
          </a:ln>
        </p:spPr>
      </p:pic>
      <p:pic>
        <p:nvPicPr>
          <p:cNvPr descr="\bar{x}" id="403" name="Google Shape;403;p40" title="MathEquation,#000000"/>
          <p:cNvPicPr preferRelativeResize="0"/>
          <p:nvPr/>
        </p:nvPicPr>
        <p:blipFill>
          <a:blip r:embed="rId9">
            <a:alphaModFix/>
          </a:blip>
          <a:stretch>
            <a:fillRect/>
          </a:stretch>
        </p:blipFill>
        <p:spPr>
          <a:xfrm>
            <a:off x="0" y="0"/>
            <a:ext cx="9288" cy="12701"/>
          </a:xfrm>
          <a:prstGeom prst="rect">
            <a:avLst/>
          </a:prstGeom>
          <a:noFill/>
          <a:ln>
            <a:noFill/>
          </a:ln>
        </p:spPr>
      </p:pic>
      <p:pic>
        <p:nvPicPr>
          <p:cNvPr descr="\bar{x}" id="404" name="Google Shape;404;p40" title="MathEquation,#000000"/>
          <p:cNvPicPr preferRelativeResize="0"/>
          <p:nvPr/>
        </p:nvPicPr>
        <p:blipFill>
          <a:blip r:embed="rId10">
            <a:alphaModFix/>
          </a:blip>
          <a:stretch>
            <a:fillRect/>
          </a:stretch>
        </p:blipFill>
        <p:spPr>
          <a:xfrm>
            <a:off x="0" y="0"/>
            <a:ext cx="9288" cy="12701"/>
          </a:xfrm>
          <a:prstGeom prst="rect">
            <a:avLst/>
          </a:prstGeom>
          <a:noFill/>
          <a:ln>
            <a:noFill/>
          </a:ln>
        </p:spPr>
      </p:pic>
      <p:sp>
        <p:nvSpPr>
          <p:cNvPr id="405" name="Google Shape;405;p40"/>
          <p:cNvSpPr txBox="1"/>
          <p:nvPr>
            <p:ph idx="1" type="body"/>
          </p:nvPr>
        </p:nvSpPr>
        <p:spPr>
          <a:xfrm>
            <a:off x="253725" y="2176425"/>
            <a:ext cx="6249600" cy="261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What is the 95% confidence interval of the population mean</a:t>
            </a:r>
            <a:endParaRPr sz="1400"/>
          </a:p>
          <a:p>
            <a:pPr indent="0" lvl="0" marL="0" rtl="0" algn="l">
              <a:lnSpc>
                <a:spcPct val="100000"/>
              </a:lnSpc>
              <a:spcBef>
                <a:spcPts val="0"/>
              </a:spcBef>
              <a:spcAft>
                <a:spcPts val="0"/>
              </a:spcAft>
              <a:buNone/>
            </a:pPr>
            <a:r>
              <a:t/>
            </a:r>
            <a:endParaRPr sz="1400"/>
          </a:p>
          <a:p>
            <a:pPr indent="457200" lvl="0" marL="457200" rtl="0" algn="l">
              <a:lnSpc>
                <a:spcPct val="100000"/>
              </a:lnSpc>
              <a:spcBef>
                <a:spcPts val="0"/>
              </a:spcBef>
              <a:spcAft>
                <a:spcPts val="0"/>
              </a:spcAft>
              <a:buNone/>
            </a:pPr>
            <a:r>
              <a:rPr b="1" lang="en" sz="1400"/>
              <a:t>Confidence Interval for  =  </a:t>
            </a:r>
            <a:endParaRPr b="1" sz="1400"/>
          </a:p>
          <a:p>
            <a:pPr indent="457200" lvl="0" marL="457200" rtl="0" algn="l">
              <a:lnSpc>
                <a:spcPct val="100000"/>
              </a:lnSpc>
              <a:spcBef>
                <a:spcPts val="0"/>
              </a:spcBef>
              <a:spcAft>
                <a:spcPts val="0"/>
              </a:spcAft>
              <a:buNone/>
            </a:pPr>
            <a:r>
              <a:rPr lang="en" sz="1400"/>
              <a:t>sample mean = 48.07</a:t>
            </a:r>
            <a:endParaRPr sz="1400"/>
          </a:p>
          <a:p>
            <a:pPr indent="457200" lvl="0" marL="457200" rtl="0" algn="l">
              <a:lnSpc>
                <a:spcPct val="100000"/>
              </a:lnSpc>
              <a:spcBef>
                <a:spcPts val="0"/>
              </a:spcBef>
              <a:spcAft>
                <a:spcPts val="0"/>
              </a:spcAft>
              <a:buNone/>
            </a:pPr>
            <a:r>
              <a:rPr lang="en" sz="1400"/>
              <a:t>t-value = T.inv(0.95,13) = 1.771 (T.inv Excel function) </a:t>
            </a:r>
            <a:endParaRPr sz="1400"/>
          </a:p>
          <a:p>
            <a:pPr indent="0" lvl="0" marL="457200" rtl="0" algn="l">
              <a:lnSpc>
                <a:spcPct val="100000"/>
              </a:lnSpc>
              <a:spcBef>
                <a:spcPts val="0"/>
              </a:spcBef>
              <a:spcAft>
                <a:spcPts val="0"/>
              </a:spcAft>
              <a:buNone/>
            </a:pPr>
            <a:r>
              <a:rPr lang="en" sz="1400"/>
              <a:t>	S.E. = s / sqrt(n) </a:t>
            </a:r>
            <a:endParaRPr sz="1400"/>
          </a:p>
          <a:p>
            <a:pPr indent="0" lvl="0" marL="914400" rtl="0" algn="l">
              <a:lnSpc>
                <a:spcPct val="100000"/>
              </a:lnSpc>
              <a:spcBef>
                <a:spcPts val="0"/>
              </a:spcBef>
              <a:spcAft>
                <a:spcPts val="0"/>
              </a:spcAft>
              <a:buNone/>
            </a:pPr>
            <a:r>
              <a:rPr lang="en" sz="1400"/>
              <a:t>s = sample std dev = 0.6</a:t>
            </a:r>
            <a:endParaRPr sz="1400"/>
          </a:p>
          <a:p>
            <a:pPr indent="0" lvl="0" marL="914400" rtl="0" algn="l">
              <a:lnSpc>
                <a:spcPct val="100000"/>
              </a:lnSpc>
              <a:spcBef>
                <a:spcPts val="0"/>
              </a:spcBef>
              <a:spcAft>
                <a:spcPts val="0"/>
              </a:spcAft>
              <a:buNone/>
            </a:pPr>
            <a:r>
              <a:rPr lang="en" sz="1400"/>
              <a:t>S.E = 0.6 / sqrt(14) = 0.160</a:t>
            </a:r>
            <a:endParaRPr sz="1400"/>
          </a:p>
          <a:p>
            <a:pPr indent="457200" lvl="0" marL="457200" rtl="0" algn="l">
              <a:lnSpc>
                <a:spcPct val="100000"/>
              </a:lnSpc>
              <a:spcBef>
                <a:spcPts val="0"/>
              </a:spcBef>
              <a:spcAft>
                <a:spcPts val="0"/>
              </a:spcAft>
              <a:buNone/>
            </a:pPr>
            <a:r>
              <a:rPr lang="en" sz="1400"/>
              <a:t>Confidence interval = 48.07   +/- 1.771 • 0.160 = 48.07 +/- 0.2883</a:t>
            </a:r>
            <a:endParaRPr sz="1400"/>
          </a:p>
          <a:p>
            <a:pPr indent="45720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t>95% confidence = (47.7864 ,</a:t>
            </a:r>
            <a:r>
              <a:rPr b="1" lang="en" sz="1400"/>
              <a:t> </a:t>
            </a:r>
            <a:r>
              <a:rPr b="1" lang="en" sz="1400"/>
              <a:t>48.35386 )</a:t>
            </a:r>
            <a:endParaRPr b="1" sz="1500"/>
          </a:p>
        </p:txBody>
      </p:sp>
      <p:pic>
        <p:nvPicPr>
          <p:cNvPr descr="\bar{x} \pm t \text{-} critical \times S.E." id="406" name="Google Shape;406;p40" title="MathEquation,#000000"/>
          <p:cNvPicPr preferRelativeResize="0"/>
          <p:nvPr/>
        </p:nvPicPr>
        <p:blipFill>
          <a:blip r:embed="rId11">
            <a:alphaModFix/>
          </a:blip>
          <a:stretch>
            <a:fillRect/>
          </a:stretch>
        </p:blipFill>
        <p:spPr>
          <a:xfrm>
            <a:off x="3510350" y="2658434"/>
            <a:ext cx="1899066" cy="254000"/>
          </a:xfrm>
          <a:prstGeom prst="rect">
            <a:avLst/>
          </a:prstGeom>
          <a:noFill/>
          <a:ln>
            <a:noFill/>
          </a:ln>
        </p:spPr>
      </p:pic>
      <p:sp>
        <p:nvSpPr>
          <p:cNvPr id="407" name="Google Shape;407;p40"/>
          <p:cNvSpPr txBox="1"/>
          <p:nvPr/>
        </p:nvSpPr>
        <p:spPr>
          <a:xfrm>
            <a:off x="5194900" y="668225"/>
            <a:ext cx="14760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t-statistic for population means </a:t>
            </a:r>
            <a:endParaRPr sz="1200"/>
          </a:p>
        </p:txBody>
      </p:sp>
      <p:sp>
        <p:nvSpPr>
          <p:cNvPr id="408" name="Google Shape;408;p40"/>
          <p:cNvSpPr txBox="1"/>
          <p:nvPr/>
        </p:nvSpPr>
        <p:spPr>
          <a:xfrm>
            <a:off x="5194888" y="1821563"/>
            <a:ext cx="14760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0000"/>
                </a:solidFill>
              </a:rPr>
              <a:t>s = sample mean</a:t>
            </a:r>
            <a:endParaRPr sz="1200">
              <a:solidFill>
                <a:srgbClr val="FF0000"/>
              </a:solidFill>
            </a:endParaRPr>
          </a:p>
        </p:txBody>
      </p:sp>
      <p:pic>
        <p:nvPicPr>
          <p:cNvPr descr="S.E. =\frac{s}{\sqrt{n}}" id="409" name="Google Shape;409;p40" title="MathEquation,#000000"/>
          <p:cNvPicPr preferRelativeResize="0"/>
          <p:nvPr/>
        </p:nvPicPr>
        <p:blipFill>
          <a:blip r:embed="rId12">
            <a:alphaModFix/>
          </a:blip>
          <a:stretch>
            <a:fillRect/>
          </a:stretch>
        </p:blipFill>
        <p:spPr>
          <a:xfrm>
            <a:off x="5284035" y="2177676"/>
            <a:ext cx="815766" cy="279400"/>
          </a:xfrm>
          <a:prstGeom prst="rect">
            <a:avLst/>
          </a:prstGeom>
          <a:noFill/>
          <a:ln>
            <a:noFill/>
          </a:ln>
        </p:spPr>
      </p:pic>
      <p:pic>
        <p:nvPicPr>
          <p:cNvPr descr="t=\frac{\bar{x} - \mu}{\frac{s}{\sqrt{n}}}" id="410" name="Google Shape;410;p40" title="MathEquation,#000000"/>
          <p:cNvPicPr preferRelativeResize="0"/>
          <p:nvPr/>
        </p:nvPicPr>
        <p:blipFill>
          <a:blip r:embed="rId13">
            <a:alphaModFix/>
          </a:blip>
          <a:stretch>
            <a:fillRect/>
          </a:stretch>
        </p:blipFill>
        <p:spPr>
          <a:xfrm>
            <a:off x="5461049" y="1326175"/>
            <a:ext cx="744700" cy="507321"/>
          </a:xfrm>
          <a:prstGeom prst="rect">
            <a:avLst/>
          </a:prstGeom>
          <a:noFill/>
          <a:ln>
            <a:noFill/>
          </a:ln>
        </p:spPr>
      </p:pic>
      <p:sp>
        <p:nvSpPr>
          <p:cNvPr id="411" name="Google Shape;411;p40"/>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Engagement</a:t>
            </a:r>
            <a:endParaRPr/>
          </a:p>
        </p:txBody>
      </p:sp>
      <p:sp>
        <p:nvSpPr>
          <p:cNvPr id="70" name="Google Shape;70;p14"/>
          <p:cNvSpPr txBox="1"/>
          <p:nvPr>
            <p:ph idx="1" type="body"/>
          </p:nvPr>
        </p:nvSpPr>
        <p:spPr>
          <a:xfrm>
            <a:off x="311700" y="825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800">
                <a:solidFill>
                  <a:schemeClr val="dk1"/>
                </a:solidFill>
              </a:rPr>
              <a:t>Please ask questions in the chat or speak</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We will try and keep on time</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Please try and access the Colab Notebooks and follow along</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A successful workshop means a two-way conversation</a:t>
            </a:r>
            <a:endParaRPr sz="2800">
              <a:solidFill>
                <a:schemeClr val="dk1"/>
              </a:solidFill>
            </a:endParaRPr>
          </a:p>
        </p:txBody>
      </p:sp>
      <p:sp>
        <p:nvSpPr>
          <p:cNvPr id="71" name="Google Shape;71;p14"/>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311700" y="3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Example: Z</a:t>
            </a:r>
            <a:r>
              <a:rPr lang="en" sz="2000"/>
              <a:t>-test hypothesis</a:t>
            </a:r>
            <a:r>
              <a:rPr lang="en" sz="2000"/>
              <a:t>: Are the longitude measurements biased?</a:t>
            </a:r>
            <a:endParaRPr sz="2000"/>
          </a:p>
        </p:txBody>
      </p:sp>
      <p:sp>
        <p:nvSpPr>
          <p:cNvPr id="417" name="Google Shape;417;p41"/>
          <p:cNvSpPr txBox="1"/>
          <p:nvPr>
            <p:ph idx="1" type="body"/>
          </p:nvPr>
        </p:nvSpPr>
        <p:spPr>
          <a:xfrm>
            <a:off x="148650" y="485075"/>
            <a:ext cx="65646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You</a:t>
            </a:r>
            <a:r>
              <a:rPr b="1" lang="en" sz="1200"/>
              <a:t> suspect </a:t>
            </a:r>
            <a:r>
              <a:rPr lang="en" sz="1200"/>
              <a:t>that your longitude </a:t>
            </a:r>
            <a:r>
              <a:rPr b="1" lang="en" sz="1200"/>
              <a:t>measurement are</a:t>
            </a:r>
            <a:r>
              <a:rPr b="1" lang="en" sz="1200"/>
              <a:t> biased.</a:t>
            </a:r>
            <a:r>
              <a:rPr lang="en" sz="1200"/>
              <a:t> A person is standing at 47.9 longitude. You receive a 14 sample longitude measurements from a test device. The population is very large (e.g., you can make measurements at infinitem) and we know that our underlying longitude samples are normally distributed about the population mean (</a:t>
            </a:r>
            <a:r>
              <a:rPr lang="en" sz="1200">
                <a:solidFill>
                  <a:srgbClr val="FF0000"/>
                </a:solidFill>
              </a:rPr>
              <a:t>underlying distribution is normal</a:t>
            </a:r>
            <a:r>
              <a:rPr lang="en" sz="1200"/>
              <a:t>). You want to be 95% confident in your conclusion (α = .05, significance). You know the standard deviation of the population (</a:t>
            </a:r>
            <a:r>
              <a:rPr b="1" lang="en" sz="1200"/>
              <a:t>not </a:t>
            </a:r>
            <a:r>
              <a:rPr b="1" lang="en" sz="1200"/>
              <a:t>usual</a:t>
            </a:r>
            <a:r>
              <a:rPr lang="en" sz="1200"/>
              <a:t>), σ = 0.22</a:t>
            </a:r>
            <a:endParaRPr sz="1200"/>
          </a:p>
          <a:p>
            <a:pPr indent="0" lvl="0" marL="0" rtl="0" algn="l">
              <a:spcBef>
                <a:spcPts val="600"/>
              </a:spcBef>
              <a:spcAft>
                <a:spcPts val="0"/>
              </a:spcAft>
              <a:buNone/>
            </a:pPr>
            <a:r>
              <a:rPr lang="en" sz="1200"/>
              <a:t>Step 1: state hypothesis H</a:t>
            </a:r>
            <a:r>
              <a:rPr baseline="-25000" lang="en" sz="1200"/>
              <a:t>0</a:t>
            </a:r>
            <a:r>
              <a:rPr lang="en" sz="1200"/>
              <a:t> as alternative to the assertion, H</a:t>
            </a:r>
            <a:r>
              <a:rPr baseline="-25000" lang="en" sz="1200"/>
              <a:t>1</a:t>
            </a:r>
            <a:r>
              <a:rPr lang="en" sz="1200"/>
              <a:t> is the clam (“assertion”)</a:t>
            </a:r>
            <a:endParaRPr sz="1200"/>
          </a:p>
          <a:p>
            <a:pPr indent="0" lvl="0" marL="457200" rtl="0" algn="l">
              <a:lnSpc>
                <a:spcPct val="100000"/>
              </a:lnSpc>
              <a:spcBef>
                <a:spcPts val="0"/>
              </a:spcBef>
              <a:spcAft>
                <a:spcPts val="0"/>
              </a:spcAft>
              <a:buNone/>
            </a:pPr>
            <a:r>
              <a:rPr lang="en" sz="1200"/>
              <a:t>H</a:t>
            </a:r>
            <a:r>
              <a:rPr baseline="-25000" lang="en" sz="1200"/>
              <a:t>0</a:t>
            </a:r>
            <a:r>
              <a:rPr lang="en" sz="1200"/>
              <a:t> :  (Null Hypothesis), μ = 47.9.  </a:t>
            </a:r>
            <a:endParaRPr b="1" sz="1200"/>
          </a:p>
          <a:p>
            <a:pPr indent="0" lvl="0" marL="457200" rtl="0" algn="l">
              <a:lnSpc>
                <a:spcPct val="100000"/>
              </a:lnSpc>
              <a:spcBef>
                <a:spcPts val="0"/>
              </a:spcBef>
              <a:spcAft>
                <a:spcPts val="0"/>
              </a:spcAft>
              <a:buNone/>
            </a:pPr>
            <a:r>
              <a:rPr lang="en" sz="1200"/>
              <a:t>H</a:t>
            </a:r>
            <a:r>
              <a:rPr baseline="-25000" lang="en" sz="1200"/>
              <a:t>1</a:t>
            </a:r>
            <a:r>
              <a:rPr lang="en" sz="1200"/>
              <a:t> :  μ ≠ 47.9 … the </a:t>
            </a:r>
            <a:r>
              <a:rPr b="1" lang="en" sz="1200"/>
              <a:t>assertion</a:t>
            </a:r>
            <a:r>
              <a:rPr b="1" lang="en" sz="1200"/>
              <a:t> is that the population mean is closer to the sample mean than the around the supposed population mean of 47.9</a:t>
            </a:r>
            <a:endParaRPr b="1" sz="1200"/>
          </a:p>
          <a:p>
            <a:pPr indent="0" lvl="0" marL="457200" rtl="0" algn="l">
              <a:lnSpc>
                <a:spcPct val="100000"/>
              </a:lnSpc>
              <a:spcBef>
                <a:spcPts val="0"/>
              </a:spcBef>
              <a:spcAft>
                <a:spcPts val="0"/>
              </a:spcAft>
              <a:buNone/>
            </a:pPr>
            <a:r>
              <a:rPr b="1" lang="en" sz="1200"/>
              <a:t>two-sided</a:t>
            </a:r>
            <a:r>
              <a:rPr lang="en" sz="1200"/>
              <a:t> test because the H</a:t>
            </a:r>
            <a:r>
              <a:rPr baseline="-25000" lang="en" sz="1200"/>
              <a:t>0</a:t>
            </a:r>
            <a:r>
              <a:rPr lang="en" sz="1200"/>
              <a:t> stated as “μ =” so both tails correspond to H</a:t>
            </a:r>
            <a:r>
              <a:rPr baseline="-25000" lang="en" sz="1200"/>
              <a:t>1</a:t>
            </a:r>
            <a:r>
              <a:rPr lang="en" sz="1200"/>
              <a:t> </a:t>
            </a:r>
            <a:endParaRPr sz="1200"/>
          </a:p>
          <a:p>
            <a:pPr indent="0" lvl="0" marL="457200" rtl="0" algn="l">
              <a:lnSpc>
                <a:spcPct val="100000"/>
              </a:lnSpc>
              <a:spcBef>
                <a:spcPts val="0"/>
              </a:spcBef>
              <a:spcAft>
                <a:spcPts val="0"/>
              </a:spcAft>
              <a:buNone/>
            </a:pPr>
            <a:r>
              <a:rPr lang="en" sz="1200"/>
              <a:t>If H</a:t>
            </a:r>
            <a:r>
              <a:rPr baseline="-25000" lang="en" sz="1200"/>
              <a:t>0 </a:t>
            </a:r>
            <a:r>
              <a:rPr lang="en" sz="1200"/>
              <a:t>stated as  “μ ≤” or “≥” then </a:t>
            </a:r>
            <a:r>
              <a:rPr b="1" lang="en" sz="1200"/>
              <a:t>one sided right or left, respectively</a:t>
            </a:r>
            <a:endParaRPr b="1" sz="1200"/>
          </a:p>
          <a:p>
            <a:pPr indent="0" lvl="0" marL="0" rtl="0" algn="l">
              <a:spcBef>
                <a:spcPts val="0"/>
              </a:spcBef>
              <a:spcAft>
                <a:spcPts val="0"/>
              </a:spcAft>
              <a:buNone/>
            </a:pPr>
            <a:r>
              <a:rPr lang="en" sz="1200"/>
              <a:t>Step 2: Verify the conditions of inference</a:t>
            </a:r>
            <a:endParaRPr sz="1200"/>
          </a:p>
          <a:p>
            <a:pPr indent="0" lvl="0" marL="0" rtl="0" algn="l">
              <a:spcBef>
                <a:spcPts val="0"/>
              </a:spcBef>
              <a:spcAft>
                <a:spcPts val="0"/>
              </a:spcAft>
              <a:buNone/>
            </a:pPr>
            <a:r>
              <a:rPr lang="en" sz="1200"/>
              <a:t>Step 3: Calculate the t-value (test statistic) and p-value probability in the tail(s)</a:t>
            </a:r>
            <a:endParaRPr sz="1200"/>
          </a:p>
          <a:p>
            <a:pPr indent="0" lvl="0" marL="457200" rtl="0" algn="l">
              <a:spcBef>
                <a:spcPts val="0"/>
              </a:spcBef>
              <a:spcAft>
                <a:spcPts val="0"/>
              </a:spcAft>
              <a:buNone/>
            </a:pPr>
            <a:r>
              <a:rPr lang="en" sz="1200"/>
              <a:t>Calculate the sample mean to be 48.07, calculate z-statistic, calculate </a:t>
            </a:r>
            <a:r>
              <a:rPr lang="en" sz="1200"/>
              <a:t>probability</a:t>
            </a:r>
            <a:r>
              <a:rPr lang="en" sz="1200"/>
              <a:t> of both tails = .0038. Thus the p-value is small (p &lt; α), much smaller than the desired 95% confidence (</a:t>
            </a:r>
            <a:r>
              <a:rPr lang="en" sz="1200"/>
              <a:t>α = .05)</a:t>
            </a:r>
            <a:r>
              <a:rPr lang="en" sz="1200"/>
              <a:t>, so it is very unlikely that z-statistic (z-value) falls in the tail. </a:t>
            </a:r>
            <a:endParaRPr sz="1200"/>
          </a:p>
          <a:p>
            <a:pPr indent="0" lvl="0" marL="0" rtl="0" algn="l">
              <a:spcBef>
                <a:spcPts val="0"/>
              </a:spcBef>
              <a:spcAft>
                <a:spcPts val="0"/>
              </a:spcAft>
              <a:buNone/>
            </a:pPr>
            <a:r>
              <a:rPr lang="en" sz="1200"/>
              <a:t>Step 4: state your decision …</a:t>
            </a:r>
            <a:r>
              <a:rPr b="1" lang="en" sz="1200"/>
              <a:t> </a:t>
            </a:r>
            <a:r>
              <a:rPr b="1" lang="en" sz="1200">
                <a:solidFill>
                  <a:srgbClr val="FF0000"/>
                </a:solidFill>
              </a:rPr>
              <a:t>If p ≥ α, fail to reject null, otherwise reject </a:t>
            </a:r>
            <a:endParaRPr b="1" sz="1200">
              <a:solidFill>
                <a:srgbClr val="FF0000"/>
              </a:solidFill>
            </a:endParaRPr>
          </a:p>
          <a:p>
            <a:pPr indent="0" lvl="0" marL="457200" rtl="0" algn="l">
              <a:spcBef>
                <a:spcPts val="0"/>
              </a:spcBef>
              <a:spcAft>
                <a:spcPts val="0"/>
              </a:spcAft>
              <a:buNone/>
            </a:pPr>
            <a:r>
              <a:rPr lang="en" sz="1200">
                <a:solidFill>
                  <a:srgbClr val="0000FF"/>
                </a:solidFill>
              </a:rPr>
              <a:t>Because p-value &lt; α. Accept reject the null hypothesis. There is sufficient evidence to conclude that the measurement is biased.</a:t>
            </a:r>
            <a:endParaRPr sz="1200">
              <a:solidFill>
                <a:srgbClr val="0000FF"/>
              </a:solidFill>
            </a:endParaRPr>
          </a:p>
          <a:p>
            <a:pPr indent="0" lvl="0" marL="0" rtl="0" algn="l">
              <a:spcBef>
                <a:spcPts val="0"/>
              </a:spcBef>
              <a:spcAft>
                <a:spcPts val="0"/>
              </a:spcAft>
              <a:buNone/>
            </a:pPr>
            <a:r>
              <a:t/>
            </a:r>
            <a:endParaRPr b="1" sz="1200"/>
          </a:p>
        </p:txBody>
      </p:sp>
      <p:sp>
        <p:nvSpPr>
          <p:cNvPr id="418" name="Google Shape;418;p41"/>
          <p:cNvSpPr txBox="1"/>
          <p:nvPr/>
        </p:nvSpPr>
        <p:spPr>
          <a:xfrm>
            <a:off x="6238500" y="2755525"/>
            <a:ext cx="30237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z</a:t>
            </a:r>
            <a:r>
              <a:rPr lang="en" sz="1200">
                <a:solidFill>
                  <a:schemeClr val="dk2"/>
                </a:solidFill>
              </a:rPr>
              <a:t>-statistic (z-value) for population means </a:t>
            </a:r>
            <a:endParaRPr sz="1200"/>
          </a:p>
        </p:txBody>
      </p:sp>
      <p:pic>
        <p:nvPicPr>
          <p:cNvPr id="419" name="Google Shape;419;p41"/>
          <p:cNvPicPr preferRelativeResize="0"/>
          <p:nvPr/>
        </p:nvPicPr>
        <p:blipFill>
          <a:blip r:embed="rId3">
            <a:alphaModFix/>
          </a:blip>
          <a:stretch>
            <a:fillRect/>
          </a:stretch>
        </p:blipFill>
        <p:spPr>
          <a:xfrm>
            <a:off x="6791449" y="2256651"/>
            <a:ext cx="2219325" cy="372140"/>
          </a:xfrm>
          <a:prstGeom prst="rect">
            <a:avLst/>
          </a:prstGeom>
          <a:noFill/>
          <a:ln>
            <a:noFill/>
          </a:ln>
        </p:spPr>
      </p:pic>
      <p:sp>
        <p:nvSpPr>
          <p:cNvPr id="420" name="Google Shape;420;p41"/>
          <p:cNvSpPr txBox="1"/>
          <p:nvPr/>
        </p:nvSpPr>
        <p:spPr>
          <a:xfrm>
            <a:off x="6546313" y="1955500"/>
            <a:ext cx="24081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Samples</a:t>
            </a:r>
            <a:endParaRPr/>
          </a:p>
        </p:txBody>
      </p:sp>
      <p:pic>
        <p:nvPicPr>
          <p:cNvPr id="421" name="Google Shape;421;p41"/>
          <p:cNvPicPr preferRelativeResize="0"/>
          <p:nvPr/>
        </p:nvPicPr>
        <p:blipFill>
          <a:blip r:embed="rId4">
            <a:alphaModFix/>
          </a:blip>
          <a:stretch>
            <a:fillRect/>
          </a:stretch>
        </p:blipFill>
        <p:spPr>
          <a:xfrm>
            <a:off x="6640688" y="578525"/>
            <a:ext cx="2219325" cy="1247775"/>
          </a:xfrm>
          <a:prstGeom prst="rect">
            <a:avLst/>
          </a:prstGeom>
          <a:noFill/>
          <a:ln>
            <a:noFill/>
          </a:ln>
        </p:spPr>
      </p:pic>
      <p:pic>
        <p:nvPicPr>
          <p:cNvPr id="422" name="Google Shape;422;p41"/>
          <p:cNvPicPr preferRelativeResize="0"/>
          <p:nvPr/>
        </p:nvPicPr>
        <p:blipFill>
          <a:blip r:embed="rId5">
            <a:alphaModFix/>
          </a:blip>
          <a:stretch>
            <a:fillRect/>
          </a:stretch>
        </p:blipFill>
        <p:spPr>
          <a:xfrm>
            <a:off x="6840138" y="3783100"/>
            <a:ext cx="1820450" cy="784300"/>
          </a:xfrm>
          <a:prstGeom prst="rect">
            <a:avLst/>
          </a:prstGeom>
          <a:noFill/>
          <a:ln>
            <a:noFill/>
          </a:ln>
        </p:spPr>
      </p:pic>
      <p:sp>
        <p:nvSpPr>
          <p:cNvPr id="423" name="Google Shape;423;p41"/>
          <p:cNvSpPr txBox="1"/>
          <p:nvPr/>
        </p:nvSpPr>
        <p:spPr>
          <a:xfrm>
            <a:off x="6536400" y="4567400"/>
            <a:ext cx="2725800" cy="27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2"/>
                </a:solidFill>
              </a:rPr>
              <a:t>2(P(z&gt; 2.89)) = 2(0.019) = 0.0038</a:t>
            </a:r>
            <a:endParaRPr sz="1000">
              <a:solidFill>
                <a:schemeClr val="dk2"/>
              </a:solidFill>
            </a:endParaRPr>
          </a:p>
          <a:p>
            <a:pPr indent="0" lvl="0" marL="0" rtl="0" algn="l">
              <a:lnSpc>
                <a:spcPct val="115000"/>
              </a:lnSpc>
              <a:spcBef>
                <a:spcPts val="0"/>
              </a:spcBef>
              <a:spcAft>
                <a:spcPts val="0"/>
              </a:spcAft>
              <a:buNone/>
            </a:pPr>
            <a:r>
              <a:rPr lang="en" sz="1000">
                <a:solidFill>
                  <a:schemeClr val="dk2"/>
                </a:solidFill>
              </a:rPr>
              <a:t>P(z &gt; 2.89) = 1-NORM.S.DIST(2.89,TRUE)</a:t>
            </a:r>
            <a:endParaRPr sz="1000">
              <a:solidFill>
                <a:schemeClr val="dk2"/>
              </a:solidFill>
            </a:endParaRPr>
          </a:p>
        </p:txBody>
      </p:sp>
      <p:sp>
        <p:nvSpPr>
          <p:cNvPr id="424" name="Google Shape;424;p41"/>
          <p:cNvSpPr txBox="1"/>
          <p:nvPr/>
        </p:nvSpPr>
        <p:spPr>
          <a:xfrm>
            <a:off x="8278800" y="969675"/>
            <a:ext cx="865200" cy="422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p-value (tail probability)</a:t>
            </a:r>
            <a:endParaRPr sz="1000"/>
          </a:p>
        </p:txBody>
      </p:sp>
      <p:pic>
        <p:nvPicPr>
          <p:cNvPr descr=" z = \frac{\bar{x} - \mu}{  \frac{\sigma} { \sqrt{n}  }} &#10;" id="425" name="Google Shape;425;p41" title="MathEquation,#000000"/>
          <p:cNvPicPr preferRelativeResize="0"/>
          <p:nvPr/>
        </p:nvPicPr>
        <p:blipFill>
          <a:blip r:embed="rId6">
            <a:alphaModFix/>
          </a:blip>
          <a:stretch>
            <a:fillRect/>
          </a:stretch>
        </p:blipFill>
        <p:spPr>
          <a:xfrm>
            <a:off x="7367006" y="3147337"/>
            <a:ext cx="865910" cy="571501"/>
          </a:xfrm>
          <a:prstGeom prst="rect">
            <a:avLst/>
          </a:prstGeom>
          <a:noFill/>
          <a:ln>
            <a:noFill/>
          </a:ln>
        </p:spPr>
      </p:pic>
      <p:sp>
        <p:nvSpPr>
          <p:cNvPr id="426" name="Google Shape;426;p41"/>
          <p:cNvSpPr txBox="1"/>
          <p:nvPr/>
        </p:nvSpPr>
        <p:spPr>
          <a:xfrm>
            <a:off x="8068500" y="1826288"/>
            <a:ext cx="763800" cy="2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z</a:t>
            </a:r>
            <a:r>
              <a:rPr lang="en" sz="1000">
                <a:solidFill>
                  <a:schemeClr val="dk2"/>
                </a:solidFill>
              </a:rPr>
              <a:t>-critical</a:t>
            </a:r>
            <a:endParaRPr sz="1000"/>
          </a:p>
        </p:txBody>
      </p:sp>
      <p:cxnSp>
        <p:nvCxnSpPr>
          <p:cNvPr id="427" name="Google Shape;427;p41"/>
          <p:cNvCxnSpPr/>
          <p:nvPr/>
        </p:nvCxnSpPr>
        <p:spPr>
          <a:xfrm rot="10800000">
            <a:off x="8278800" y="1722700"/>
            <a:ext cx="0" cy="2493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41"/>
          <p:cNvCxnSpPr/>
          <p:nvPr/>
        </p:nvCxnSpPr>
        <p:spPr>
          <a:xfrm rot="10800000">
            <a:off x="7261300" y="1660725"/>
            <a:ext cx="0" cy="249300"/>
          </a:xfrm>
          <a:prstGeom prst="straightConnector1">
            <a:avLst/>
          </a:prstGeom>
          <a:noFill/>
          <a:ln cap="flat" cmpd="sng" w="9525">
            <a:solidFill>
              <a:schemeClr val="dk2"/>
            </a:solidFill>
            <a:prstDash val="solid"/>
            <a:round/>
            <a:headEnd len="med" w="med" type="none"/>
            <a:tailEnd len="med" w="med" type="triangle"/>
          </a:ln>
        </p:spPr>
      </p:cxnSp>
      <p:sp>
        <p:nvSpPr>
          <p:cNvPr id="429" name="Google Shape;429;p41"/>
          <p:cNvSpPr txBox="1"/>
          <p:nvPr/>
        </p:nvSpPr>
        <p:spPr>
          <a:xfrm>
            <a:off x="7004700" y="1826288"/>
            <a:ext cx="763800" cy="2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-t-critical </a:t>
            </a:r>
            <a:endParaRPr sz="1000"/>
          </a:p>
        </p:txBody>
      </p:sp>
      <p:sp>
        <p:nvSpPr>
          <p:cNvPr id="430" name="Google Shape;430;p41"/>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311700" y="-7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t>t-test: are the longitude measurements biased?</a:t>
            </a:r>
            <a:endParaRPr sz="2600"/>
          </a:p>
        </p:txBody>
      </p:sp>
      <p:sp>
        <p:nvSpPr>
          <p:cNvPr id="436" name="Google Shape;436;p42"/>
          <p:cNvSpPr txBox="1"/>
          <p:nvPr>
            <p:ph idx="1" type="body"/>
          </p:nvPr>
        </p:nvSpPr>
        <p:spPr>
          <a:xfrm>
            <a:off x="191875" y="365400"/>
            <a:ext cx="65655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You suspect that your longitude measurement instrument is biased. </a:t>
            </a:r>
            <a:r>
              <a:rPr lang="en" sz="1200"/>
              <a:t>A person is standing at 47.9 longitude. You receive a 14 sample longitude measurements from a test device. The population is very large (e.g., you can make measurements at infinitem) and we know that our underlying longitude samples are normally distributed about the population mean (</a:t>
            </a:r>
            <a:r>
              <a:rPr lang="en" sz="1200">
                <a:solidFill>
                  <a:srgbClr val="FF0000"/>
                </a:solidFill>
              </a:rPr>
              <a:t>underlying distribution is normal</a:t>
            </a:r>
            <a:r>
              <a:rPr lang="en" sz="1200"/>
              <a:t>). You want to be 95% confident in your conclusion (α = .05, </a:t>
            </a:r>
            <a:r>
              <a:rPr lang="en" sz="1200">
                <a:solidFill>
                  <a:srgbClr val="FF0000"/>
                </a:solidFill>
              </a:rPr>
              <a:t>significance level</a:t>
            </a:r>
            <a:r>
              <a:rPr lang="en" sz="1200"/>
              <a:t>). Note, in this case we do not know the population standard deviation (</a:t>
            </a:r>
            <a:r>
              <a:rPr b="1" lang="en" sz="1200"/>
              <a:t>the usual case</a:t>
            </a:r>
            <a:r>
              <a:rPr lang="en" sz="1200"/>
              <a:t>)</a:t>
            </a:r>
            <a:endParaRPr sz="1200"/>
          </a:p>
          <a:p>
            <a:pPr indent="0" lvl="0" marL="0" rtl="0" algn="l">
              <a:spcBef>
                <a:spcPts val="600"/>
              </a:spcBef>
              <a:spcAft>
                <a:spcPts val="0"/>
              </a:spcAft>
              <a:buNone/>
            </a:pPr>
            <a:r>
              <a:rPr lang="en" sz="1200"/>
              <a:t>Step 1: state hypothesis</a:t>
            </a:r>
            <a:endParaRPr sz="1200"/>
          </a:p>
          <a:p>
            <a:pPr indent="0" lvl="0" marL="457200" rtl="0" algn="l">
              <a:lnSpc>
                <a:spcPct val="100000"/>
              </a:lnSpc>
              <a:spcBef>
                <a:spcPts val="0"/>
              </a:spcBef>
              <a:spcAft>
                <a:spcPts val="0"/>
              </a:spcAft>
              <a:buNone/>
            </a:pPr>
            <a:r>
              <a:rPr lang="en" sz="1200"/>
              <a:t>H</a:t>
            </a:r>
            <a:r>
              <a:rPr baseline="-25000" lang="en" sz="1200"/>
              <a:t>0</a:t>
            </a:r>
            <a:r>
              <a:rPr lang="en" sz="1200"/>
              <a:t> :  (Null Hypothesis), </a:t>
            </a:r>
            <a:r>
              <a:rPr lang="en" sz="1200"/>
              <a:t>μ</a:t>
            </a:r>
            <a:r>
              <a:rPr lang="en" sz="1200"/>
              <a:t> = 47.9.  </a:t>
            </a:r>
            <a:r>
              <a:rPr b="1" lang="en" sz="1200"/>
              <a:t>State the Null as the alternative to the </a:t>
            </a:r>
            <a:r>
              <a:rPr b="1" lang="en" sz="1200"/>
              <a:t>assertion. </a:t>
            </a:r>
            <a:endParaRPr b="1" sz="1200"/>
          </a:p>
          <a:p>
            <a:pPr indent="0" lvl="0" marL="457200" rtl="0" algn="l">
              <a:lnSpc>
                <a:spcPct val="100000"/>
              </a:lnSpc>
              <a:spcBef>
                <a:spcPts val="0"/>
              </a:spcBef>
              <a:spcAft>
                <a:spcPts val="0"/>
              </a:spcAft>
              <a:buNone/>
            </a:pPr>
            <a:r>
              <a:rPr b="1" lang="en" sz="1200"/>
              <a:t>The null always includes equality.</a:t>
            </a:r>
            <a:endParaRPr b="1" sz="1200"/>
          </a:p>
          <a:p>
            <a:pPr indent="0" lvl="0" marL="457200" rtl="0" algn="l">
              <a:lnSpc>
                <a:spcPct val="100000"/>
              </a:lnSpc>
              <a:spcBef>
                <a:spcPts val="0"/>
              </a:spcBef>
              <a:spcAft>
                <a:spcPts val="0"/>
              </a:spcAft>
              <a:buNone/>
            </a:pPr>
            <a:r>
              <a:rPr lang="en" sz="1200"/>
              <a:t>H</a:t>
            </a:r>
            <a:r>
              <a:rPr baseline="-25000" lang="en" sz="1200"/>
              <a:t>1</a:t>
            </a:r>
            <a:r>
              <a:rPr lang="en" sz="1200"/>
              <a:t> :  μ ≠ 47.9 the </a:t>
            </a:r>
            <a:r>
              <a:rPr b="1" lang="en" sz="1200"/>
              <a:t>assertion is that the population mean is closer to the sample mean than the around the supposed population mean of 47.9</a:t>
            </a:r>
            <a:endParaRPr sz="1200"/>
          </a:p>
          <a:p>
            <a:pPr indent="0" lvl="0" marL="457200" rtl="0" algn="l">
              <a:lnSpc>
                <a:spcPct val="100000"/>
              </a:lnSpc>
              <a:spcBef>
                <a:spcPts val="0"/>
              </a:spcBef>
              <a:spcAft>
                <a:spcPts val="0"/>
              </a:spcAft>
              <a:buNone/>
            </a:pPr>
            <a:r>
              <a:rPr b="1" lang="en" sz="1200"/>
              <a:t>two-sided</a:t>
            </a:r>
            <a:r>
              <a:rPr lang="en" sz="1200"/>
              <a:t> test because the H</a:t>
            </a:r>
            <a:r>
              <a:rPr baseline="-25000" lang="en" sz="1200"/>
              <a:t>0</a:t>
            </a:r>
            <a:r>
              <a:rPr lang="en" sz="1200"/>
              <a:t> stated as equality μ “=” </a:t>
            </a:r>
            <a:endParaRPr sz="1200"/>
          </a:p>
          <a:p>
            <a:pPr indent="0" lvl="0" marL="457200" rtl="0" algn="l">
              <a:lnSpc>
                <a:spcPct val="100000"/>
              </a:lnSpc>
              <a:spcBef>
                <a:spcPts val="0"/>
              </a:spcBef>
              <a:spcAft>
                <a:spcPts val="0"/>
              </a:spcAft>
              <a:buNone/>
            </a:pPr>
            <a:r>
              <a:rPr lang="en" sz="1200"/>
              <a:t>If stated as  μ ≤ or ≥ then </a:t>
            </a:r>
            <a:r>
              <a:rPr b="1" lang="en" sz="1200"/>
              <a:t>one sided, right or left sided, respectively</a:t>
            </a:r>
            <a:endParaRPr b="1" sz="1200"/>
          </a:p>
          <a:p>
            <a:pPr indent="0" lvl="0" marL="0" rtl="0" algn="l">
              <a:spcBef>
                <a:spcPts val="0"/>
              </a:spcBef>
              <a:spcAft>
                <a:spcPts val="0"/>
              </a:spcAft>
              <a:buNone/>
            </a:pPr>
            <a:r>
              <a:rPr lang="en" sz="1200"/>
              <a:t>Step 2: Verify the conditions (assumptions) of inference</a:t>
            </a:r>
            <a:endParaRPr sz="1200"/>
          </a:p>
          <a:p>
            <a:pPr indent="0" lvl="0" marL="0" rtl="0" algn="l">
              <a:spcBef>
                <a:spcPts val="0"/>
              </a:spcBef>
              <a:spcAft>
                <a:spcPts val="0"/>
              </a:spcAft>
              <a:buNone/>
            </a:pPr>
            <a:r>
              <a:rPr lang="en" sz="1200"/>
              <a:t>Step 3: Calculate the t-value (test statistic) and p-value (two-sided test)</a:t>
            </a:r>
            <a:endParaRPr sz="1200"/>
          </a:p>
          <a:p>
            <a:pPr indent="0" lvl="0" marL="0" rtl="0" algn="l">
              <a:spcBef>
                <a:spcPts val="0"/>
              </a:spcBef>
              <a:spcAft>
                <a:spcPts val="0"/>
              </a:spcAft>
              <a:buNone/>
            </a:pPr>
            <a:r>
              <a:rPr lang="en" sz="1200"/>
              <a:t>	Reading from the table 1.06 corresponds to p-value between 0.3 to 0.4 &gt; 0.05</a:t>
            </a:r>
            <a:endParaRPr sz="1200"/>
          </a:p>
          <a:p>
            <a:pPr indent="0" lvl="0" marL="0" rtl="0" algn="l">
              <a:spcBef>
                <a:spcPts val="0"/>
              </a:spcBef>
              <a:spcAft>
                <a:spcPts val="0"/>
              </a:spcAft>
              <a:buNone/>
            </a:pPr>
            <a:r>
              <a:rPr lang="en" sz="1200"/>
              <a:t>	Or using the excel function for two-sided p-value = 2*(1-T.DIST(1.06,13,TRUE) = 0.31</a:t>
            </a:r>
            <a:endParaRPr sz="1200"/>
          </a:p>
          <a:p>
            <a:pPr indent="0" lvl="0" marL="457200" rtl="0" algn="l">
              <a:spcBef>
                <a:spcPts val="0"/>
              </a:spcBef>
              <a:spcAft>
                <a:spcPts val="0"/>
              </a:spcAft>
              <a:buNone/>
            </a:pPr>
            <a:r>
              <a:rPr lang="en" sz="1200"/>
              <a:t>The p-value (tail probability) is large (p &gt; α). The t statistic 95% variability could fall within the tail region.Thus, cannot conclude with 95% confidence.</a:t>
            </a:r>
            <a:endParaRPr sz="1200"/>
          </a:p>
          <a:p>
            <a:pPr indent="0" lvl="0" marL="0" rtl="0" algn="l">
              <a:spcBef>
                <a:spcPts val="0"/>
              </a:spcBef>
              <a:spcAft>
                <a:spcPts val="0"/>
              </a:spcAft>
              <a:buNone/>
            </a:pPr>
            <a:r>
              <a:rPr lang="en" sz="1200"/>
              <a:t>Step 4: state your decision</a:t>
            </a:r>
            <a:r>
              <a:rPr b="1" lang="en" sz="1200"/>
              <a:t> </a:t>
            </a:r>
            <a:r>
              <a:rPr b="1" lang="en" sz="1200">
                <a:solidFill>
                  <a:srgbClr val="FF0000"/>
                </a:solidFill>
              </a:rPr>
              <a:t>If p ≥ α, fail to reject null, otherwise reject </a:t>
            </a:r>
            <a:endParaRPr b="1" sz="1200">
              <a:solidFill>
                <a:srgbClr val="FF0000"/>
              </a:solidFill>
            </a:endParaRPr>
          </a:p>
          <a:p>
            <a:pPr indent="0" lvl="0" marL="457200" rtl="0" algn="l">
              <a:spcBef>
                <a:spcPts val="0"/>
              </a:spcBef>
              <a:spcAft>
                <a:spcPts val="0"/>
              </a:spcAft>
              <a:buNone/>
            </a:pPr>
            <a:r>
              <a:rPr lang="en" sz="1200">
                <a:solidFill>
                  <a:srgbClr val="0000FF"/>
                </a:solidFill>
              </a:rPr>
              <a:t>Because p-value &gt; α, fail to reject the null hypothesis. There is not sufficient evidence to conclude that the measurement is biased.</a:t>
            </a:r>
            <a:endParaRPr sz="1200">
              <a:solidFill>
                <a:srgbClr val="0000FF"/>
              </a:solidFill>
            </a:endParaRPr>
          </a:p>
          <a:p>
            <a:pPr indent="0" lvl="0" marL="45720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b="1" sz="1200"/>
          </a:p>
        </p:txBody>
      </p:sp>
      <p:pic>
        <p:nvPicPr>
          <p:cNvPr id="437" name="Google Shape;437;p42"/>
          <p:cNvPicPr preferRelativeResize="0"/>
          <p:nvPr/>
        </p:nvPicPr>
        <p:blipFill>
          <a:blip r:embed="rId3">
            <a:alphaModFix/>
          </a:blip>
          <a:stretch>
            <a:fillRect/>
          </a:stretch>
        </p:blipFill>
        <p:spPr>
          <a:xfrm>
            <a:off x="7206375" y="3576463"/>
            <a:ext cx="1098453" cy="514900"/>
          </a:xfrm>
          <a:prstGeom prst="rect">
            <a:avLst/>
          </a:prstGeom>
          <a:noFill/>
          <a:ln>
            <a:noFill/>
          </a:ln>
        </p:spPr>
      </p:pic>
      <p:sp>
        <p:nvSpPr>
          <p:cNvPr id="438" name="Google Shape;438;p42"/>
          <p:cNvSpPr txBox="1"/>
          <p:nvPr/>
        </p:nvSpPr>
        <p:spPr>
          <a:xfrm>
            <a:off x="6216150" y="3079500"/>
            <a:ext cx="3023700" cy="4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t-statistic (“t-value”, “critical value”) for population means </a:t>
            </a:r>
            <a:endParaRPr sz="1200"/>
          </a:p>
        </p:txBody>
      </p:sp>
      <p:pic>
        <p:nvPicPr>
          <p:cNvPr id="439" name="Google Shape;439;p42"/>
          <p:cNvPicPr preferRelativeResize="0"/>
          <p:nvPr/>
        </p:nvPicPr>
        <p:blipFill>
          <a:blip r:embed="rId4">
            <a:alphaModFix/>
          </a:blip>
          <a:stretch>
            <a:fillRect/>
          </a:stretch>
        </p:blipFill>
        <p:spPr>
          <a:xfrm>
            <a:off x="6757375" y="4264425"/>
            <a:ext cx="2347825" cy="631826"/>
          </a:xfrm>
          <a:prstGeom prst="rect">
            <a:avLst/>
          </a:prstGeom>
          <a:noFill/>
          <a:ln>
            <a:noFill/>
          </a:ln>
        </p:spPr>
      </p:pic>
      <p:pic>
        <p:nvPicPr>
          <p:cNvPr id="440" name="Google Shape;440;p42"/>
          <p:cNvPicPr preferRelativeResize="0"/>
          <p:nvPr/>
        </p:nvPicPr>
        <p:blipFill>
          <a:blip r:embed="rId5">
            <a:alphaModFix/>
          </a:blip>
          <a:stretch>
            <a:fillRect/>
          </a:stretch>
        </p:blipFill>
        <p:spPr>
          <a:xfrm>
            <a:off x="6467583" y="2656835"/>
            <a:ext cx="2520829" cy="422700"/>
          </a:xfrm>
          <a:prstGeom prst="rect">
            <a:avLst/>
          </a:prstGeom>
          <a:noFill/>
          <a:ln>
            <a:noFill/>
          </a:ln>
        </p:spPr>
      </p:pic>
      <p:pic>
        <p:nvPicPr>
          <p:cNvPr id="441" name="Google Shape;441;p42"/>
          <p:cNvPicPr preferRelativeResize="0"/>
          <p:nvPr/>
        </p:nvPicPr>
        <p:blipFill>
          <a:blip r:embed="rId6">
            <a:alphaModFix/>
          </a:blip>
          <a:stretch>
            <a:fillRect/>
          </a:stretch>
        </p:blipFill>
        <p:spPr>
          <a:xfrm>
            <a:off x="6757375" y="770469"/>
            <a:ext cx="1996475" cy="1251750"/>
          </a:xfrm>
          <a:prstGeom prst="rect">
            <a:avLst/>
          </a:prstGeom>
          <a:noFill/>
          <a:ln>
            <a:noFill/>
          </a:ln>
        </p:spPr>
      </p:pic>
      <p:sp>
        <p:nvSpPr>
          <p:cNvPr id="442" name="Google Shape;442;p42"/>
          <p:cNvSpPr txBox="1"/>
          <p:nvPr/>
        </p:nvSpPr>
        <p:spPr>
          <a:xfrm>
            <a:off x="6345743" y="2339000"/>
            <a:ext cx="9957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rPr>
              <a:t>14 Samples</a:t>
            </a:r>
            <a:endParaRPr/>
          </a:p>
        </p:txBody>
      </p:sp>
      <p:sp>
        <p:nvSpPr>
          <p:cNvPr id="443" name="Google Shape;443;p42"/>
          <p:cNvSpPr txBox="1"/>
          <p:nvPr/>
        </p:nvSpPr>
        <p:spPr>
          <a:xfrm>
            <a:off x="8093675" y="2152813"/>
            <a:ext cx="763800" cy="2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t-critical</a:t>
            </a:r>
            <a:endParaRPr sz="1000"/>
          </a:p>
        </p:txBody>
      </p:sp>
      <p:cxnSp>
        <p:nvCxnSpPr>
          <p:cNvPr id="444" name="Google Shape;444;p42"/>
          <p:cNvCxnSpPr/>
          <p:nvPr/>
        </p:nvCxnSpPr>
        <p:spPr>
          <a:xfrm rot="10800000">
            <a:off x="8349050" y="2022225"/>
            <a:ext cx="0" cy="249300"/>
          </a:xfrm>
          <a:prstGeom prst="straightConnector1">
            <a:avLst/>
          </a:prstGeom>
          <a:noFill/>
          <a:ln cap="flat" cmpd="sng" w="9525">
            <a:solidFill>
              <a:schemeClr val="dk2"/>
            </a:solidFill>
            <a:prstDash val="solid"/>
            <a:round/>
            <a:headEnd len="med" w="med" type="none"/>
            <a:tailEnd len="med" w="med" type="triangle"/>
          </a:ln>
        </p:spPr>
      </p:cxnSp>
      <p:cxnSp>
        <p:nvCxnSpPr>
          <p:cNvPr id="445" name="Google Shape;445;p42"/>
          <p:cNvCxnSpPr/>
          <p:nvPr/>
        </p:nvCxnSpPr>
        <p:spPr>
          <a:xfrm rot="10800000">
            <a:off x="7137375" y="2022225"/>
            <a:ext cx="0" cy="249300"/>
          </a:xfrm>
          <a:prstGeom prst="straightConnector1">
            <a:avLst/>
          </a:prstGeom>
          <a:noFill/>
          <a:ln cap="flat" cmpd="sng" w="9525">
            <a:solidFill>
              <a:schemeClr val="dk2"/>
            </a:solidFill>
            <a:prstDash val="solid"/>
            <a:round/>
            <a:headEnd len="med" w="med" type="none"/>
            <a:tailEnd len="med" w="med" type="triangle"/>
          </a:ln>
        </p:spPr>
      </p:cxnSp>
      <p:sp>
        <p:nvSpPr>
          <p:cNvPr id="446" name="Google Shape;446;p42"/>
          <p:cNvSpPr txBox="1"/>
          <p:nvPr/>
        </p:nvSpPr>
        <p:spPr>
          <a:xfrm>
            <a:off x="6866125" y="2152813"/>
            <a:ext cx="763800" cy="2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dk2"/>
                </a:solidFill>
              </a:rPr>
              <a:t>-</a:t>
            </a:r>
            <a:r>
              <a:rPr lang="en" sz="1000">
                <a:solidFill>
                  <a:schemeClr val="dk2"/>
                </a:solidFill>
              </a:rPr>
              <a:t>t-critical </a:t>
            </a:r>
            <a:endParaRPr sz="1000"/>
          </a:p>
        </p:txBody>
      </p:sp>
      <p:sp>
        <p:nvSpPr>
          <p:cNvPr id="447" name="Google Shape;447;p42"/>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239400" y="434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Exercise/Demo</a:t>
            </a:r>
            <a:endParaRPr/>
          </a:p>
        </p:txBody>
      </p:sp>
      <p:sp>
        <p:nvSpPr>
          <p:cNvPr id="453" name="Google Shape;453;p43"/>
          <p:cNvSpPr txBox="1"/>
          <p:nvPr>
            <p:ph idx="1" type="body"/>
          </p:nvPr>
        </p:nvSpPr>
        <p:spPr>
          <a:xfrm>
            <a:off x="311700" y="825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Exploratory Data Analysis</a:t>
            </a:r>
            <a:endParaRPr/>
          </a:p>
        </p:txBody>
      </p:sp>
      <p:sp>
        <p:nvSpPr>
          <p:cNvPr id="454" name="Google Shape;454;p43"/>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4"/>
          <p:cNvSpPr txBox="1"/>
          <p:nvPr>
            <p:ph type="title"/>
          </p:nvPr>
        </p:nvSpPr>
        <p:spPr>
          <a:xfrm>
            <a:off x="210000" y="23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z-test references</a:t>
            </a:r>
            <a:endParaRPr/>
          </a:p>
        </p:txBody>
      </p:sp>
      <p:sp>
        <p:nvSpPr>
          <p:cNvPr id="460" name="Google Shape;460;p44"/>
          <p:cNvSpPr txBox="1"/>
          <p:nvPr>
            <p:ph idx="1" type="body"/>
          </p:nvPr>
        </p:nvSpPr>
        <p:spPr>
          <a:xfrm>
            <a:off x="210000" y="893250"/>
            <a:ext cx="8724000" cy="18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https://www.cliffsnotes.com/study-guides/statistics/univariate-inferential-tests/one-sample-z-test</a:t>
            </a:r>
            <a:endParaRPr sz="1200"/>
          </a:p>
          <a:p>
            <a:pPr indent="0" lvl="0" marL="0" rtl="0" algn="l">
              <a:spcBef>
                <a:spcPts val="1600"/>
              </a:spcBef>
              <a:spcAft>
                <a:spcPts val="0"/>
              </a:spcAft>
              <a:buNone/>
            </a:pPr>
            <a:r>
              <a:rPr lang="en" sz="1200" u="sng">
                <a:solidFill>
                  <a:schemeClr val="hlink"/>
                </a:solidFill>
                <a:hlinkClick r:id="rId4"/>
              </a:rPr>
              <a:t>https://www.cliffsnotes.com/study-guides/statistics/univariate-inferential-tests/test-for-a-single-population-proportion</a:t>
            </a:r>
            <a:endParaRPr sz="1200"/>
          </a:p>
          <a:p>
            <a:pPr indent="0" lvl="0" marL="0" rtl="0" algn="l">
              <a:spcBef>
                <a:spcPts val="1600"/>
              </a:spcBef>
              <a:spcAft>
                <a:spcPts val="0"/>
              </a:spcAft>
              <a:buNone/>
            </a:pPr>
            <a:r>
              <a:rPr lang="en" sz="1200" u="sng">
                <a:solidFill>
                  <a:schemeClr val="hlink"/>
                </a:solidFill>
                <a:hlinkClick r:id="rId5"/>
              </a:rPr>
              <a:t>https://www.cliffsnotes.com/study-guides/statistics/univariate-inferential-tests/two-sample-z-test-for-comparing-two-means</a:t>
            </a:r>
            <a:endParaRPr sz="2000"/>
          </a:p>
          <a:p>
            <a:pPr indent="0" lvl="0" marL="0" rtl="0" algn="l">
              <a:spcBef>
                <a:spcPts val="1600"/>
              </a:spcBef>
              <a:spcAft>
                <a:spcPts val="1600"/>
              </a:spcAft>
              <a:buNone/>
            </a:pPr>
            <a:r>
              <a:rPr lang="en" sz="1200" u="sng">
                <a:solidFill>
                  <a:schemeClr val="hlink"/>
                </a:solidFill>
                <a:hlinkClick r:id="rId6"/>
              </a:rPr>
              <a:t>https://www.cliffsnotes.com/study-guides/statistics/univariate-inferential-tests/test-for-comparing-two-proportions</a:t>
            </a:r>
            <a:endParaRPr sz="2100"/>
          </a:p>
        </p:txBody>
      </p:sp>
      <p:sp>
        <p:nvSpPr>
          <p:cNvPr id="461" name="Google Shape;461;p44"/>
          <p:cNvSpPr txBox="1"/>
          <p:nvPr>
            <p:ph type="title"/>
          </p:nvPr>
        </p:nvSpPr>
        <p:spPr>
          <a:xfrm>
            <a:off x="210000" y="25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-test references</a:t>
            </a:r>
            <a:endParaRPr/>
          </a:p>
        </p:txBody>
      </p:sp>
      <p:sp>
        <p:nvSpPr>
          <p:cNvPr id="462" name="Google Shape;462;p44"/>
          <p:cNvSpPr txBox="1"/>
          <p:nvPr>
            <p:ph idx="1" type="body"/>
          </p:nvPr>
        </p:nvSpPr>
        <p:spPr>
          <a:xfrm>
            <a:off x="308300" y="3086350"/>
            <a:ext cx="8724000" cy="18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7"/>
              </a:rPr>
              <a:t>https://www.cliffsnotes.com/study-guides/statistics/univariate-inferential-tests/one-sample-t-test</a:t>
            </a:r>
            <a:endParaRPr sz="2100"/>
          </a:p>
          <a:p>
            <a:pPr indent="0" lvl="0" marL="0" rtl="0" algn="l">
              <a:spcBef>
                <a:spcPts val="1600"/>
              </a:spcBef>
              <a:spcAft>
                <a:spcPts val="1600"/>
              </a:spcAft>
              <a:buNone/>
            </a:pPr>
            <a:r>
              <a:rPr lang="en" sz="1100" u="sng">
                <a:solidFill>
                  <a:schemeClr val="hlink"/>
                </a:solidFill>
                <a:hlinkClick r:id="rId8"/>
              </a:rPr>
              <a:t>https://www.cliffsnotes.com/study-guides/statistics/univariate-inferential-tests/two-sample-t-test-for-comparing-two-means</a:t>
            </a:r>
            <a:endParaRPr sz="2100"/>
          </a:p>
        </p:txBody>
      </p:sp>
      <p:sp>
        <p:nvSpPr>
          <p:cNvPr id="463" name="Google Shape;463;p44"/>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265300" y="26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 t-test and z-test conversions</a:t>
            </a:r>
            <a:endParaRPr/>
          </a:p>
        </p:txBody>
      </p:sp>
      <p:sp>
        <p:nvSpPr>
          <p:cNvPr id="469" name="Google Shape;469;p45"/>
          <p:cNvSpPr txBox="1"/>
          <p:nvPr/>
        </p:nvSpPr>
        <p:spPr>
          <a:xfrm>
            <a:off x="600775" y="841625"/>
            <a:ext cx="72720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https://cosmosweb.champlain.edu/people/stevens/webtech/excelfiles/chap8-excel.pdf</a:t>
            </a:r>
            <a:endParaRPr/>
          </a:p>
        </p:txBody>
      </p:sp>
      <p:pic>
        <p:nvPicPr>
          <p:cNvPr id="470" name="Google Shape;470;p45"/>
          <p:cNvPicPr preferRelativeResize="0"/>
          <p:nvPr/>
        </p:nvPicPr>
        <p:blipFill>
          <a:blip r:embed="rId4">
            <a:alphaModFix/>
          </a:blip>
          <a:stretch>
            <a:fillRect/>
          </a:stretch>
        </p:blipFill>
        <p:spPr>
          <a:xfrm>
            <a:off x="325550" y="1296125"/>
            <a:ext cx="4135174" cy="2653651"/>
          </a:xfrm>
          <a:prstGeom prst="rect">
            <a:avLst/>
          </a:prstGeom>
          <a:noFill/>
          <a:ln>
            <a:noFill/>
          </a:ln>
        </p:spPr>
      </p:pic>
      <p:pic>
        <p:nvPicPr>
          <p:cNvPr id="471" name="Google Shape;471;p45"/>
          <p:cNvPicPr preferRelativeResize="0"/>
          <p:nvPr/>
        </p:nvPicPr>
        <p:blipFill>
          <a:blip r:embed="rId5">
            <a:alphaModFix/>
          </a:blip>
          <a:stretch>
            <a:fillRect/>
          </a:stretch>
        </p:blipFill>
        <p:spPr>
          <a:xfrm>
            <a:off x="4634774" y="1296113"/>
            <a:ext cx="4378477" cy="2798365"/>
          </a:xfrm>
          <a:prstGeom prst="rect">
            <a:avLst/>
          </a:prstGeom>
          <a:noFill/>
          <a:ln>
            <a:noFill/>
          </a:ln>
        </p:spPr>
      </p:pic>
      <p:sp>
        <p:nvSpPr>
          <p:cNvPr id="472" name="Google Shape;472;p45"/>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6"/>
          <p:cNvSpPr txBox="1"/>
          <p:nvPr>
            <p:ph type="title"/>
          </p:nvPr>
        </p:nvSpPr>
        <p:spPr>
          <a:xfrm>
            <a:off x="1456300" y="434700"/>
            <a:ext cx="73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Exercise/Demos</a:t>
            </a:r>
            <a:endParaRPr/>
          </a:p>
        </p:txBody>
      </p:sp>
      <p:sp>
        <p:nvSpPr>
          <p:cNvPr id="478" name="Google Shape;478;p46"/>
          <p:cNvSpPr txBox="1"/>
          <p:nvPr>
            <p:ph idx="1" type="body"/>
          </p:nvPr>
        </p:nvSpPr>
        <p:spPr>
          <a:xfrm>
            <a:off x="485425" y="1152475"/>
            <a:ext cx="798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Exploratory Data Analysis</a:t>
            </a:r>
            <a:endParaRPr/>
          </a:p>
          <a:p>
            <a:pPr indent="-342900" lvl="0" marL="457200" rtl="0" algn="l">
              <a:spcBef>
                <a:spcPts val="0"/>
              </a:spcBef>
              <a:spcAft>
                <a:spcPts val="0"/>
              </a:spcAft>
              <a:buSzPts val="1800"/>
              <a:buChar char="●"/>
            </a:pPr>
            <a:r>
              <a:rPr lang="en"/>
              <a:t>Inference Statistics</a:t>
            </a:r>
            <a:endParaRPr/>
          </a:p>
          <a:p>
            <a:pPr indent="-342900" lvl="0" marL="457200" rtl="0" algn="l">
              <a:spcBef>
                <a:spcPts val="0"/>
              </a:spcBef>
              <a:spcAft>
                <a:spcPts val="0"/>
              </a:spcAft>
              <a:buSzPts val="1800"/>
              <a:buChar char="●"/>
            </a:pPr>
            <a:r>
              <a:rPr lang="en"/>
              <a:t>Regression</a:t>
            </a:r>
            <a:endParaRPr/>
          </a:p>
        </p:txBody>
      </p:sp>
      <p:sp>
        <p:nvSpPr>
          <p:cNvPr id="479" name="Google Shape;479;p46"/>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7"/>
          <p:cNvSpPr txBox="1"/>
          <p:nvPr>
            <p:ph idx="1" type="body"/>
          </p:nvPr>
        </p:nvSpPr>
        <p:spPr>
          <a:xfrm>
            <a:off x="1710800" y="1493625"/>
            <a:ext cx="5228400" cy="1753800"/>
          </a:xfrm>
          <a:prstGeom prst="rect">
            <a:avLst/>
          </a:prstGeom>
        </p:spPr>
        <p:txBody>
          <a:bodyPr anchorCtr="0" anchor="t" bIns="91425" lIns="91425" spcFirstLastPara="1" rIns="91425" wrap="square" tIns="91425">
            <a:noAutofit/>
          </a:bodyPr>
          <a:lstStyle/>
          <a:p>
            <a:pPr indent="-336550" lvl="1" marL="914400" rtl="0" algn="l">
              <a:lnSpc>
                <a:spcPct val="100000"/>
              </a:lnSpc>
              <a:spcBef>
                <a:spcPts val="0"/>
              </a:spcBef>
              <a:spcAft>
                <a:spcPts val="0"/>
              </a:spcAft>
              <a:buClr>
                <a:srgbClr val="000000"/>
              </a:buClr>
              <a:buSzPts val="1700"/>
              <a:buChar char="○"/>
            </a:pPr>
            <a:r>
              <a:rPr lang="en" sz="1500">
                <a:solidFill>
                  <a:srgbClr val="000000"/>
                </a:solidFill>
              </a:rPr>
              <a:t>S</a:t>
            </a:r>
            <a:r>
              <a:rPr lang="en" sz="1300">
                <a:solidFill>
                  <a:srgbClr val="000000"/>
                </a:solidFill>
              </a:rPr>
              <a:t>ession 4: Visualizations</a:t>
            </a:r>
            <a:endParaRPr sz="13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Guided practice using common statistics</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Q&amp;A</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Op requested statistics topics</a:t>
            </a:r>
            <a:endParaRPr sz="1200">
              <a:solidFill>
                <a:srgbClr val="000000"/>
              </a:solidFill>
            </a:endParaRPr>
          </a:p>
          <a:p>
            <a:pPr indent="-304800" lvl="2" marL="1371600" rtl="0" algn="l">
              <a:lnSpc>
                <a:spcPct val="100000"/>
              </a:lnSpc>
              <a:spcBef>
                <a:spcPts val="0"/>
              </a:spcBef>
              <a:spcAft>
                <a:spcPts val="0"/>
              </a:spcAft>
              <a:buClr>
                <a:srgbClr val="000000"/>
              </a:buClr>
              <a:buSzPts val="1200"/>
              <a:buChar char="■"/>
            </a:pPr>
            <a:r>
              <a:rPr lang="en" sz="1200">
                <a:solidFill>
                  <a:srgbClr val="000000"/>
                </a:solidFill>
              </a:rPr>
              <a:t>Statistics usage tips and tricks - Google SQL</a:t>
            </a:r>
            <a:endParaRPr sz="1200">
              <a:solidFill>
                <a:srgbClr val="000000"/>
              </a:solidFill>
            </a:endParaRPr>
          </a:p>
          <a:p>
            <a:pPr indent="0" lvl="0" marL="914400" rtl="0" algn="l">
              <a:spcBef>
                <a:spcPts val="0"/>
              </a:spcBef>
              <a:spcAft>
                <a:spcPts val="1600"/>
              </a:spcAft>
              <a:buNone/>
            </a:pPr>
            <a:r>
              <a:t/>
            </a:r>
            <a:endParaRPr b="1" sz="1200"/>
          </a:p>
        </p:txBody>
      </p:sp>
      <p:sp>
        <p:nvSpPr>
          <p:cNvPr id="485" name="Google Shape;485;p47"/>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8"/>
          <p:cNvSpPr txBox="1"/>
          <p:nvPr>
            <p:ph type="title"/>
          </p:nvPr>
        </p:nvSpPr>
        <p:spPr>
          <a:xfrm>
            <a:off x="1456300" y="434700"/>
            <a:ext cx="73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Exercise/Demos</a:t>
            </a:r>
            <a:endParaRPr/>
          </a:p>
        </p:txBody>
      </p:sp>
      <p:sp>
        <p:nvSpPr>
          <p:cNvPr id="491" name="Google Shape;491;p48"/>
          <p:cNvSpPr txBox="1"/>
          <p:nvPr>
            <p:ph idx="1" type="body"/>
          </p:nvPr>
        </p:nvSpPr>
        <p:spPr>
          <a:xfrm>
            <a:off x="311700" y="825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Visualizations</a:t>
            </a:r>
            <a:endParaRPr/>
          </a:p>
        </p:txBody>
      </p:sp>
      <p:sp>
        <p:nvSpPr>
          <p:cNvPr id="492" name="Google Shape;492;p48"/>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7" name="Google Shape;77;p15"/>
          <p:cNvSpPr txBox="1"/>
          <p:nvPr>
            <p:ph idx="1" type="body"/>
          </p:nvPr>
        </p:nvSpPr>
        <p:spPr>
          <a:xfrm>
            <a:off x="409350" y="1163825"/>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1: </a:t>
            </a:r>
            <a:r>
              <a:rPr lang="en" sz="1300"/>
              <a:t>Extracting</a:t>
            </a:r>
            <a:r>
              <a:rPr lang="en" sz="1300"/>
              <a:t> Insights from Data</a:t>
            </a:r>
            <a:endParaRPr sz="1300"/>
          </a:p>
          <a:p>
            <a:pPr indent="-304800" lvl="1" marL="914400" rtl="0" algn="l">
              <a:spcBef>
                <a:spcPts val="0"/>
              </a:spcBef>
              <a:spcAft>
                <a:spcPts val="0"/>
              </a:spcAft>
              <a:buSzPts val="1200"/>
              <a:buChar char="○"/>
            </a:pPr>
            <a:r>
              <a:rPr lang="en" sz="1200"/>
              <a:t>What is an actionable Insight</a:t>
            </a:r>
            <a:endParaRPr sz="1200"/>
          </a:p>
          <a:p>
            <a:pPr indent="-304800" lvl="1" marL="914400" rtl="0" algn="l">
              <a:spcBef>
                <a:spcPts val="0"/>
              </a:spcBef>
              <a:spcAft>
                <a:spcPts val="0"/>
              </a:spcAft>
              <a:buSzPts val="1200"/>
              <a:buChar char="○"/>
            </a:pPr>
            <a:r>
              <a:rPr lang="en" sz="1200"/>
              <a:t>The Data Science Method</a:t>
            </a:r>
            <a:endParaRPr sz="1200"/>
          </a:p>
          <a:p>
            <a:pPr indent="-304800" lvl="2" marL="1371600" rtl="0" algn="l">
              <a:spcBef>
                <a:spcPts val="0"/>
              </a:spcBef>
              <a:spcAft>
                <a:spcPts val="0"/>
              </a:spcAft>
              <a:buSzPts val="1200"/>
              <a:buChar char="■"/>
            </a:pPr>
            <a:r>
              <a:rPr lang="en" sz="1200"/>
              <a:t>Approach to Planning</a:t>
            </a:r>
            <a:endParaRPr sz="1200"/>
          </a:p>
          <a:p>
            <a:pPr indent="-304800" lvl="2" marL="1371600" rtl="0" algn="l">
              <a:spcBef>
                <a:spcPts val="0"/>
              </a:spcBef>
              <a:spcAft>
                <a:spcPts val="0"/>
              </a:spcAft>
              <a:buSzPts val="1200"/>
              <a:buChar char="■"/>
            </a:pPr>
            <a:r>
              <a:rPr lang="en" sz="1200"/>
              <a:t>Approach to analysis</a:t>
            </a:r>
            <a:endParaRPr sz="1200"/>
          </a:p>
          <a:p>
            <a:pPr indent="-304800" lvl="2" marL="1371600" rtl="0" algn="l">
              <a:spcBef>
                <a:spcPts val="0"/>
              </a:spcBef>
              <a:spcAft>
                <a:spcPts val="0"/>
              </a:spcAft>
              <a:buSzPts val="1200"/>
              <a:buChar char="■"/>
            </a:pPr>
            <a:r>
              <a:rPr lang="en" sz="1200"/>
              <a:t>Results and validation</a:t>
            </a:r>
            <a:endParaRPr sz="1200"/>
          </a:p>
          <a:p>
            <a:pPr indent="-304800" lvl="1" marL="914400" rtl="0" algn="l">
              <a:spcBef>
                <a:spcPts val="0"/>
              </a:spcBef>
              <a:spcAft>
                <a:spcPts val="0"/>
              </a:spcAft>
              <a:buSzPts val="1200"/>
              <a:buChar char="○"/>
            </a:pPr>
            <a:r>
              <a:rPr lang="en" sz="1200"/>
              <a:t>Extraction methods - Colab, Big Query</a:t>
            </a:r>
            <a:endParaRPr sz="1200"/>
          </a:p>
        </p:txBody>
      </p:sp>
      <p:sp>
        <p:nvSpPr>
          <p:cNvPr id="78" name="Google Shape;78;p15"/>
          <p:cNvSpPr txBox="1"/>
          <p:nvPr>
            <p:ph idx="1" type="body"/>
          </p:nvPr>
        </p:nvSpPr>
        <p:spPr>
          <a:xfrm>
            <a:off x="453225" y="2802800"/>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2: Statistics for data analysis</a:t>
            </a:r>
            <a:endParaRPr sz="1300"/>
          </a:p>
          <a:p>
            <a:pPr indent="-304800" lvl="1" marL="914400" rtl="0" algn="l">
              <a:spcBef>
                <a:spcPts val="0"/>
              </a:spcBef>
              <a:spcAft>
                <a:spcPts val="0"/>
              </a:spcAft>
              <a:buSzPts val="1200"/>
              <a:buChar char="○"/>
            </a:pPr>
            <a:r>
              <a:rPr lang="en" sz="1200"/>
              <a:t>Statistical significance</a:t>
            </a:r>
            <a:endParaRPr sz="1200"/>
          </a:p>
          <a:p>
            <a:pPr indent="-304800" lvl="1" marL="914400" rtl="0" algn="l">
              <a:spcBef>
                <a:spcPts val="0"/>
              </a:spcBef>
              <a:spcAft>
                <a:spcPts val="0"/>
              </a:spcAft>
              <a:buSzPts val="1200"/>
              <a:buChar char="○"/>
            </a:pPr>
            <a:r>
              <a:rPr lang="en" sz="1200"/>
              <a:t>Regression analysis</a:t>
            </a:r>
            <a:endParaRPr sz="1200"/>
          </a:p>
          <a:p>
            <a:pPr indent="-304800" lvl="1" marL="914400" rtl="0" algn="l">
              <a:spcBef>
                <a:spcPts val="0"/>
              </a:spcBef>
              <a:spcAft>
                <a:spcPts val="0"/>
              </a:spcAft>
              <a:buSzPts val="1200"/>
              <a:buChar char="○"/>
            </a:pPr>
            <a:r>
              <a:rPr lang="en" sz="1200"/>
              <a:t>T-tests and hypothesis testing</a:t>
            </a:r>
            <a:endParaRPr sz="1200"/>
          </a:p>
          <a:p>
            <a:pPr indent="-304800" lvl="1" marL="914400" rtl="0" algn="l">
              <a:spcBef>
                <a:spcPts val="0"/>
              </a:spcBef>
              <a:spcAft>
                <a:spcPts val="0"/>
              </a:spcAft>
              <a:buSzPts val="1200"/>
              <a:buChar char="○"/>
            </a:pPr>
            <a:r>
              <a:rPr lang="en" sz="1200"/>
              <a:t>Anomaly detection</a:t>
            </a:r>
            <a:endParaRPr sz="1200"/>
          </a:p>
          <a:p>
            <a:pPr indent="-304800" lvl="1" marL="914400" rtl="0" algn="l">
              <a:spcBef>
                <a:spcPts val="0"/>
              </a:spcBef>
              <a:spcAft>
                <a:spcPts val="0"/>
              </a:spcAft>
              <a:buSzPts val="1200"/>
              <a:buChar char="○"/>
            </a:pPr>
            <a:r>
              <a:rPr lang="en" sz="1200"/>
              <a:t>Eamples</a:t>
            </a:r>
            <a:endParaRPr sz="1200"/>
          </a:p>
        </p:txBody>
      </p:sp>
      <p:sp>
        <p:nvSpPr>
          <p:cNvPr id="79" name="Google Shape;79;p15"/>
          <p:cNvSpPr txBox="1"/>
          <p:nvPr>
            <p:ph idx="1" type="body"/>
          </p:nvPr>
        </p:nvSpPr>
        <p:spPr>
          <a:xfrm>
            <a:off x="4847775" y="1087625"/>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3: Applied Statistics</a:t>
            </a:r>
            <a:endParaRPr sz="1300"/>
          </a:p>
          <a:p>
            <a:pPr indent="-304800" lvl="1" marL="914400" rtl="0" algn="l">
              <a:spcBef>
                <a:spcPts val="0"/>
              </a:spcBef>
              <a:spcAft>
                <a:spcPts val="0"/>
              </a:spcAft>
              <a:buSzPts val="1200"/>
              <a:buChar char="○"/>
            </a:pPr>
            <a:r>
              <a:rPr lang="en" sz="1200"/>
              <a:t>Guided practice using common statistics</a:t>
            </a:r>
            <a:endParaRPr sz="1200"/>
          </a:p>
          <a:p>
            <a:pPr indent="-304800" lvl="1" marL="914400" rtl="0" algn="l">
              <a:spcBef>
                <a:spcPts val="0"/>
              </a:spcBef>
              <a:spcAft>
                <a:spcPts val="0"/>
              </a:spcAft>
              <a:buSzPts val="1200"/>
              <a:buChar char="○"/>
            </a:pPr>
            <a:r>
              <a:rPr lang="en" sz="1200"/>
              <a:t>Q&amp;A</a:t>
            </a:r>
            <a:endParaRPr sz="1200"/>
          </a:p>
          <a:p>
            <a:pPr indent="-304800" lvl="1" marL="914400" rtl="0" algn="l">
              <a:spcBef>
                <a:spcPts val="0"/>
              </a:spcBef>
              <a:spcAft>
                <a:spcPts val="0"/>
              </a:spcAft>
              <a:buSzPts val="1200"/>
              <a:buChar char="○"/>
            </a:pPr>
            <a:r>
              <a:rPr lang="en" sz="1200"/>
              <a:t>Op requested statistics topics</a:t>
            </a:r>
            <a:endParaRPr sz="1200"/>
          </a:p>
          <a:p>
            <a:pPr indent="-304800" lvl="1" marL="914400" rtl="0" algn="l">
              <a:spcBef>
                <a:spcPts val="0"/>
              </a:spcBef>
              <a:spcAft>
                <a:spcPts val="0"/>
              </a:spcAft>
              <a:buSzPts val="1200"/>
              <a:buChar char="○"/>
            </a:pPr>
            <a:r>
              <a:rPr lang="en" sz="1200"/>
              <a:t>Statistics usage tips and tricks - Google SQL</a:t>
            </a:r>
            <a:endParaRPr sz="1200"/>
          </a:p>
        </p:txBody>
      </p:sp>
      <p:sp>
        <p:nvSpPr>
          <p:cNvPr id="80" name="Google Shape;80;p15"/>
          <p:cNvSpPr txBox="1"/>
          <p:nvPr>
            <p:ph idx="1" type="body"/>
          </p:nvPr>
        </p:nvSpPr>
        <p:spPr>
          <a:xfrm>
            <a:off x="4891650" y="2726600"/>
            <a:ext cx="3755100" cy="175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a:t>
            </a:r>
            <a:r>
              <a:rPr lang="en" sz="1300"/>
              <a:t>ession 4: Visualizations</a:t>
            </a:r>
            <a:endParaRPr sz="1300"/>
          </a:p>
          <a:p>
            <a:pPr indent="-304800" lvl="1" marL="914400" rtl="0" algn="l">
              <a:spcBef>
                <a:spcPts val="0"/>
              </a:spcBef>
              <a:spcAft>
                <a:spcPts val="0"/>
              </a:spcAft>
              <a:buSzPts val="1200"/>
              <a:buChar char="○"/>
            </a:pPr>
            <a:r>
              <a:rPr lang="en" sz="1200"/>
              <a:t>Proper visualizations for different types of data</a:t>
            </a:r>
            <a:endParaRPr sz="1200"/>
          </a:p>
          <a:p>
            <a:pPr indent="-304800" lvl="1" marL="914400" rtl="0" algn="l">
              <a:spcBef>
                <a:spcPts val="0"/>
              </a:spcBef>
              <a:spcAft>
                <a:spcPts val="0"/>
              </a:spcAft>
              <a:buSzPts val="1200"/>
              <a:buChar char="○"/>
            </a:pPr>
            <a:r>
              <a:rPr lang="en" sz="1200"/>
              <a:t>Common visualizations used in reports</a:t>
            </a:r>
            <a:endParaRPr sz="1200"/>
          </a:p>
          <a:p>
            <a:pPr indent="-304800" lvl="1" marL="914400" rtl="0" algn="l">
              <a:spcBef>
                <a:spcPts val="0"/>
              </a:spcBef>
              <a:spcAft>
                <a:spcPts val="0"/>
              </a:spcAft>
              <a:buSzPts val="1200"/>
              <a:buChar char="○"/>
            </a:pPr>
            <a:r>
              <a:rPr lang="en" sz="1200"/>
              <a:t>Formatting and content of high impact reports</a:t>
            </a:r>
            <a:endParaRPr sz="1200"/>
          </a:p>
          <a:p>
            <a:pPr indent="-304800" lvl="1" marL="914400" rtl="0" algn="l">
              <a:spcBef>
                <a:spcPts val="0"/>
              </a:spcBef>
              <a:spcAft>
                <a:spcPts val="0"/>
              </a:spcAft>
              <a:buSzPts val="1200"/>
              <a:buChar char="○"/>
            </a:pPr>
            <a:r>
              <a:rPr lang="en" sz="1200"/>
              <a:t>Examples</a:t>
            </a:r>
            <a:endParaRPr sz="1200"/>
          </a:p>
        </p:txBody>
      </p:sp>
      <p:sp>
        <p:nvSpPr>
          <p:cNvPr id="81" name="Google Shape;81;p15"/>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1573025" y="1458000"/>
            <a:ext cx="481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1: </a:t>
            </a:r>
            <a:endParaRPr/>
          </a:p>
        </p:txBody>
      </p:sp>
      <p:sp>
        <p:nvSpPr>
          <p:cNvPr id="87" name="Google Shape;87;p16"/>
          <p:cNvSpPr txBox="1"/>
          <p:nvPr>
            <p:ph idx="1" type="body"/>
          </p:nvPr>
        </p:nvSpPr>
        <p:spPr>
          <a:xfrm>
            <a:off x="2351175" y="2030700"/>
            <a:ext cx="5228400" cy="1753800"/>
          </a:xfrm>
          <a:prstGeom prst="rect">
            <a:avLst/>
          </a:prstGeom>
        </p:spPr>
        <p:txBody>
          <a:bodyPr anchorCtr="0" anchor="t" bIns="91425" lIns="91425" spcFirstLastPara="1" rIns="91425" wrap="square" tIns="91425">
            <a:noAutofit/>
          </a:bodyPr>
          <a:lstStyle/>
          <a:p>
            <a:pPr indent="-304800" lvl="1" marL="914400" rtl="0" algn="l">
              <a:spcBef>
                <a:spcPts val="0"/>
              </a:spcBef>
              <a:spcAft>
                <a:spcPts val="0"/>
              </a:spcAft>
              <a:buSzPts val="1200"/>
              <a:buChar char="○"/>
            </a:pPr>
            <a:r>
              <a:rPr lang="en" sz="1200"/>
              <a:t>What is an actionable Insight</a:t>
            </a:r>
            <a:endParaRPr sz="1200"/>
          </a:p>
          <a:p>
            <a:pPr indent="-304800" lvl="1" marL="914400" rtl="0" algn="l">
              <a:spcBef>
                <a:spcPts val="0"/>
              </a:spcBef>
              <a:spcAft>
                <a:spcPts val="0"/>
              </a:spcAft>
              <a:buSzPts val="1200"/>
              <a:buChar char="○"/>
            </a:pPr>
            <a:r>
              <a:rPr lang="en" sz="1200"/>
              <a:t>Extraction methods - Colab, Big Query</a:t>
            </a:r>
            <a:endParaRPr sz="1200"/>
          </a:p>
          <a:p>
            <a:pPr indent="-304800" lvl="1" marL="914400" rtl="0" algn="l">
              <a:spcBef>
                <a:spcPts val="0"/>
              </a:spcBef>
              <a:spcAft>
                <a:spcPts val="0"/>
              </a:spcAft>
              <a:buSzPts val="1200"/>
              <a:buChar char="○"/>
            </a:pPr>
            <a:r>
              <a:rPr lang="en" sz="1200"/>
              <a:t>Planning analysis for a goal</a:t>
            </a:r>
            <a:endParaRPr sz="1200"/>
          </a:p>
          <a:p>
            <a:pPr indent="-304800" lvl="1" marL="914400" rtl="0" algn="l">
              <a:spcBef>
                <a:spcPts val="0"/>
              </a:spcBef>
              <a:spcAft>
                <a:spcPts val="0"/>
              </a:spcAft>
              <a:buSzPts val="1200"/>
              <a:buChar char="○"/>
            </a:pPr>
            <a:r>
              <a:rPr lang="en" sz="1200"/>
              <a:t>Approach to analysis</a:t>
            </a:r>
            <a:endParaRPr sz="1200"/>
          </a:p>
          <a:p>
            <a:pPr indent="-304800" lvl="1" marL="914400" rtl="0" algn="l">
              <a:spcBef>
                <a:spcPts val="0"/>
              </a:spcBef>
              <a:spcAft>
                <a:spcPts val="0"/>
              </a:spcAft>
              <a:buSzPts val="1200"/>
              <a:buChar char="○"/>
            </a:pPr>
            <a:r>
              <a:rPr lang="en" sz="1200"/>
              <a:t>Results and validation</a:t>
            </a:r>
            <a:endParaRPr sz="1200"/>
          </a:p>
        </p:txBody>
      </p:sp>
      <p:sp>
        <p:nvSpPr>
          <p:cNvPr id="88" name="Google Shape;88;p16"/>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79200" y="282250"/>
            <a:ext cx="477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Actionable Insights</a:t>
            </a:r>
            <a:endParaRPr/>
          </a:p>
        </p:txBody>
      </p:sp>
      <p:sp>
        <p:nvSpPr>
          <p:cNvPr id="94" name="Google Shape;94;p17"/>
          <p:cNvSpPr txBox="1"/>
          <p:nvPr>
            <p:ph idx="1" type="body"/>
          </p:nvPr>
        </p:nvSpPr>
        <p:spPr>
          <a:xfrm>
            <a:off x="5010600" y="445025"/>
            <a:ext cx="3821700" cy="45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333333"/>
                </a:solidFill>
                <a:highlight>
                  <a:srgbClr val="FCFCFC"/>
                </a:highlight>
                <a:latin typeface="Georgia"/>
                <a:ea typeface="Georgia"/>
                <a:cs typeface="Georgia"/>
                <a:sym typeface="Georgia"/>
              </a:rPr>
              <a:t>Actionable insight</a:t>
            </a:r>
            <a:r>
              <a:rPr lang="en" sz="1250">
                <a:solidFill>
                  <a:srgbClr val="333333"/>
                </a:solidFill>
                <a:highlight>
                  <a:srgbClr val="FCFCFC"/>
                </a:highlight>
                <a:latin typeface="Georgia"/>
                <a:ea typeface="Georgia"/>
                <a:cs typeface="Georgia"/>
                <a:sym typeface="Georgia"/>
              </a:rPr>
              <a:t>s sit at the apex of your data pyramid. An insight that drives action is typically more valuable than one that simply answers a question--especially an insight that makes you rethink something and pushes you in a new direction</a:t>
            </a:r>
            <a:endParaRPr b="1" sz="1250">
              <a:solidFill>
                <a:srgbClr val="333333"/>
              </a:solidFill>
              <a:highlight>
                <a:srgbClr val="FCFCFC"/>
              </a:highlight>
              <a:latin typeface="Georgia"/>
              <a:ea typeface="Georgia"/>
              <a:cs typeface="Georgia"/>
              <a:sym typeface="Georgia"/>
            </a:endParaRPr>
          </a:p>
          <a:p>
            <a:pPr indent="0" lvl="0" marL="0" rtl="0" algn="l">
              <a:spcBef>
                <a:spcPts val="1600"/>
              </a:spcBef>
              <a:spcAft>
                <a:spcPts val="0"/>
              </a:spcAft>
              <a:buNone/>
            </a:pPr>
            <a:r>
              <a:rPr b="1" lang="en" sz="1250">
                <a:solidFill>
                  <a:srgbClr val="333333"/>
                </a:solidFill>
                <a:highlight>
                  <a:srgbClr val="FCFCFC"/>
                </a:highlight>
                <a:latin typeface="Georgia"/>
                <a:ea typeface="Georgia"/>
                <a:cs typeface="Georgia"/>
                <a:sym typeface="Georgia"/>
              </a:rPr>
              <a:t>Insights </a:t>
            </a:r>
            <a:r>
              <a:rPr lang="en" sz="1250">
                <a:solidFill>
                  <a:srgbClr val="333333"/>
                </a:solidFill>
                <a:highlight>
                  <a:srgbClr val="FCFCFC"/>
                </a:highlight>
                <a:latin typeface="Georgia"/>
                <a:ea typeface="Georgia"/>
                <a:cs typeface="Georgia"/>
                <a:sym typeface="Georgia"/>
              </a:rPr>
              <a:t>are generated by </a:t>
            </a:r>
            <a:r>
              <a:rPr i="1" lang="en" sz="1250">
                <a:solidFill>
                  <a:srgbClr val="333333"/>
                </a:solidFill>
                <a:highlight>
                  <a:srgbClr val="FCFCFC"/>
                </a:highlight>
                <a:latin typeface="Georgia"/>
                <a:ea typeface="Georgia"/>
                <a:cs typeface="Georgia"/>
                <a:sym typeface="Georgia"/>
              </a:rPr>
              <a:t>analyzing</a:t>
            </a:r>
            <a:r>
              <a:rPr lang="en" sz="1250">
                <a:solidFill>
                  <a:srgbClr val="333333"/>
                </a:solidFill>
                <a:highlight>
                  <a:srgbClr val="FCFCFC"/>
                </a:highlight>
                <a:latin typeface="Georgia"/>
                <a:ea typeface="Georgia"/>
                <a:cs typeface="Georgia"/>
                <a:sym typeface="Georgia"/>
              </a:rPr>
              <a:t> information and drawing conclusions. Both data and information set the stage for the discovery of insights that can then influence decisions and drive change.</a:t>
            </a:r>
            <a:endParaRPr sz="1250">
              <a:solidFill>
                <a:srgbClr val="333333"/>
              </a:solidFill>
              <a:highlight>
                <a:srgbClr val="FCFCFC"/>
              </a:highlight>
              <a:latin typeface="Georgia"/>
              <a:ea typeface="Georgia"/>
              <a:cs typeface="Georgia"/>
              <a:sym typeface="Georgia"/>
            </a:endParaRPr>
          </a:p>
          <a:p>
            <a:pPr indent="0" lvl="0" marL="0" rtl="0" algn="l">
              <a:spcBef>
                <a:spcPts val="1600"/>
              </a:spcBef>
              <a:spcAft>
                <a:spcPts val="0"/>
              </a:spcAft>
              <a:buNone/>
            </a:pPr>
            <a:r>
              <a:rPr b="1" lang="en" sz="1250">
                <a:solidFill>
                  <a:srgbClr val="333333"/>
                </a:solidFill>
                <a:highlight>
                  <a:srgbClr val="FCFCFC"/>
                </a:highlight>
                <a:latin typeface="Georgia"/>
                <a:ea typeface="Georgia"/>
                <a:cs typeface="Georgia"/>
                <a:sym typeface="Georgia"/>
              </a:rPr>
              <a:t>Information </a:t>
            </a:r>
            <a:r>
              <a:rPr lang="en" sz="1250">
                <a:solidFill>
                  <a:srgbClr val="333333"/>
                </a:solidFill>
                <a:highlight>
                  <a:srgbClr val="FCFCFC"/>
                </a:highlight>
                <a:latin typeface="Georgia"/>
                <a:ea typeface="Georgia"/>
                <a:cs typeface="Georgia"/>
                <a:sym typeface="Georgia"/>
              </a:rPr>
              <a:t>is prepared data that has been processed, aggregated and organized into a more human-friendly format that provides more context.</a:t>
            </a:r>
            <a:endParaRPr sz="1250">
              <a:solidFill>
                <a:srgbClr val="333333"/>
              </a:solidFill>
              <a:highlight>
                <a:srgbClr val="FCFCFC"/>
              </a:highlight>
              <a:latin typeface="Georgia"/>
              <a:ea typeface="Georgia"/>
              <a:cs typeface="Georgia"/>
              <a:sym typeface="Georgia"/>
            </a:endParaRPr>
          </a:p>
          <a:p>
            <a:pPr indent="0" lvl="0" marL="0" rtl="0" algn="l">
              <a:spcBef>
                <a:spcPts val="1600"/>
              </a:spcBef>
              <a:spcAft>
                <a:spcPts val="1600"/>
              </a:spcAft>
              <a:buNone/>
            </a:pPr>
            <a:r>
              <a:rPr b="1" lang="en" sz="1250">
                <a:solidFill>
                  <a:srgbClr val="333333"/>
                </a:solidFill>
                <a:highlight>
                  <a:srgbClr val="FCFCFC"/>
                </a:highlight>
                <a:latin typeface="Georgia"/>
                <a:ea typeface="Georgia"/>
                <a:cs typeface="Georgia"/>
                <a:sym typeface="Georgia"/>
              </a:rPr>
              <a:t>Data </a:t>
            </a:r>
            <a:r>
              <a:rPr lang="en" sz="1250">
                <a:solidFill>
                  <a:srgbClr val="333333"/>
                </a:solidFill>
                <a:highlight>
                  <a:srgbClr val="FCFCFC"/>
                </a:highlight>
                <a:latin typeface="Georgia"/>
                <a:ea typeface="Georgia"/>
                <a:cs typeface="Georgia"/>
                <a:sym typeface="Georgia"/>
              </a:rPr>
              <a:t>is the raw and unprocessed facts that are usually in the form of numbers,  text, images, video</a:t>
            </a:r>
            <a:endParaRPr sz="1700"/>
          </a:p>
        </p:txBody>
      </p:sp>
      <p:sp>
        <p:nvSpPr>
          <p:cNvPr id="95" name="Google Shape;95;p17"/>
          <p:cNvSpPr txBox="1"/>
          <p:nvPr/>
        </p:nvSpPr>
        <p:spPr>
          <a:xfrm>
            <a:off x="423200" y="4427300"/>
            <a:ext cx="463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https://www.forbes.com/sites/brentdykes/2016/04/26/actionable-insights-the-missing-link-between-data-and-business-value/#39f705df51e5</a:t>
            </a:r>
            <a:endParaRPr/>
          </a:p>
        </p:txBody>
      </p:sp>
      <p:pic>
        <p:nvPicPr>
          <p:cNvPr id="96" name="Google Shape;96;p17"/>
          <p:cNvPicPr preferRelativeResize="0"/>
          <p:nvPr/>
        </p:nvPicPr>
        <p:blipFill>
          <a:blip r:embed="rId4">
            <a:alphaModFix/>
          </a:blip>
          <a:stretch>
            <a:fillRect/>
          </a:stretch>
        </p:blipFill>
        <p:spPr>
          <a:xfrm>
            <a:off x="152400" y="1007350"/>
            <a:ext cx="4627249" cy="3267550"/>
          </a:xfrm>
          <a:prstGeom prst="rect">
            <a:avLst/>
          </a:prstGeom>
          <a:noFill/>
          <a:ln>
            <a:noFill/>
          </a:ln>
        </p:spPr>
      </p:pic>
      <p:sp>
        <p:nvSpPr>
          <p:cNvPr id="97" name="Google Shape;97;p17"/>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4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Data to an Actionable Insight</a:t>
            </a:r>
            <a:endParaRPr/>
          </a:p>
        </p:txBody>
      </p:sp>
      <p:sp>
        <p:nvSpPr>
          <p:cNvPr id="103" name="Google Shape;103;p18"/>
          <p:cNvSpPr txBox="1"/>
          <p:nvPr>
            <p:ph idx="1" type="body"/>
          </p:nvPr>
        </p:nvSpPr>
        <p:spPr>
          <a:xfrm>
            <a:off x="44700" y="3612050"/>
            <a:ext cx="9054600" cy="1118700"/>
          </a:xfrm>
          <a:prstGeom prst="rect">
            <a:avLst/>
          </a:prstGeom>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b="1" lang="en" sz="1600"/>
              <a:t>Data</a:t>
            </a:r>
            <a:r>
              <a:rPr lang="en" sz="1600"/>
              <a:t>: Fitbit steps, miles, calories, BPM, miles, calories, etc.</a:t>
            </a:r>
            <a:endParaRPr sz="1600"/>
          </a:p>
          <a:p>
            <a:pPr indent="-330200" lvl="0" marL="457200" rtl="0" algn="l">
              <a:lnSpc>
                <a:spcPct val="100000"/>
              </a:lnSpc>
              <a:spcBef>
                <a:spcPts val="0"/>
              </a:spcBef>
              <a:spcAft>
                <a:spcPts val="0"/>
              </a:spcAft>
              <a:buSzPts val="1600"/>
              <a:buChar char="-"/>
            </a:pPr>
            <a:r>
              <a:rPr b="1" lang="en" sz="1600"/>
              <a:t>Information</a:t>
            </a:r>
            <a:r>
              <a:rPr lang="en" sz="1600"/>
              <a:t>: processed and formatted in to tables and Visuals, weekly steps report</a:t>
            </a:r>
            <a:endParaRPr sz="1600"/>
          </a:p>
          <a:p>
            <a:pPr indent="-330200" lvl="0" marL="457200" rtl="0" algn="l">
              <a:lnSpc>
                <a:spcPct val="100000"/>
              </a:lnSpc>
              <a:spcBef>
                <a:spcPts val="0"/>
              </a:spcBef>
              <a:spcAft>
                <a:spcPts val="0"/>
              </a:spcAft>
              <a:buSzPts val="1600"/>
              <a:buChar char="-"/>
            </a:pPr>
            <a:r>
              <a:rPr b="1" lang="en" sz="1600"/>
              <a:t>Action</a:t>
            </a:r>
            <a:r>
              <a:rPr lang="en" sz="1600"/>
              <a:t>: with a little effort in the evening, I can reach my daily target: 2,558 steps needed</a:t>
            </a:r>
            <a:endParaRPr sz="1600"/>
          </a:p>
        </p:txBody>
      </p:sp>
      <p:pic>
        <p:nvPicPr>
          <p:cNvPr id="104" name="Google Shape;104;p18"/>
          <p:cNvPicPr preferRelativeResize="0"/>
          <p:nvPr/>
        </p:nvPicPr>
        <p:blipFill>
          <a:blip r:embed="rId3">
            <a:alphaModFix/>
          </a:blip>
          <a:stretch>
            <a:fillRect/>
          </a:stretch>
        </p:blipFill>
        <p:spPr>
          <a:xfrm>
            <a:off x="191150" y="775625"/>
            <a:ext cx="6212425" cy="2658000"/>
          </a:xfrm>
          <a:prstGeom prst="rect">
            <a:avLst/>
          </a:prstGeom>
          <a:noFill/>
          <a:ln>
            <a:noFill/>
          </a:ln>
        </p:spPr>
      </p:pic>
      <p:sp>
        <p:nvSpPr>
          <p:cNvPr id="105" name="Google Shape;105;p18"/>
          <p:cNvSpPr txBox="1"/>
          <p:nvPr>
            <p:ph idx="1" type="body"/>
          </p:nvPr>
        </p:nvSpPr>
        <p:spPr>
          <a:xfrm>
            <a:off x="6403575" y="1352800"/>
            <a:ext cx="2428800" cy="13440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600"/>
              </a:spcAft>
              <a:buNone/>
            </a:pPr>
            <a:r>
              <a:rPr lang="en" sz="1600"/>
              <a:t>… IDEA …. I can achieve 10K steps per day by adding ~ 2,500 steps with an evening walk </a:t>
            </a:r>
            <a:endParaRPr sz="1600"/>
          </a:p>
        </p:txBody>
      </p:sp>
      <p:sp>
        <p:nvSpPr>
          <p:cNvPr id="106" name="Google Shape;106;p18"/>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attributes of an actionable insight - 1, 2, 3 of 6</a:t>
            </a:r>
            <a:endParaRPr/>
          </a:p>
        </p:txBody>
      </p:sp>
      <p:sp>
        <p:nvSpPr>
          <p:cNvPr id="112" name="Google Shape;112;p19"/>
          <p:cNvSpPr txBox="1"/>
          <p:nvPr>
            <p:ph idx="1" type="body"/>
          </p:nvPr>
        </p:nvSpPr>
        <p:spPr>
          <a:xfrm>
            <a:off x="311700" y="2803525"/>
            <a:ext cx="8520600" cy="1879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AutoNum type="arabicPeriod"/>
            </a:pPr>
            <a:r>
              <a:rPr b="1" lang="en" sz="1700">
                <a:solidFill>
                  <a:srgbClr val="000000"/>
                </a:solidFill>
              </a:rPr>
              <a:t>Alignment </a:t>
            </a:r>
            <a:r>
              <a:rPr lang="en" sz="1700">
                <a:solidFill>
                  <a:srgbClr val="000000"/>
                </a:solidFill>
              </a:rPr>
              <a:t>- </a:t>
            </a:r>
            <a:r>
              <a:rPr lang="en" sz="1650">
                <a:solidFill>
                  <a:srgbClr val="333333"/>
                </a:solidFill>
                <a:highlight>
                  <a:srgbClr val="FCFCFC"/>
                </a:highlight>
                <a:latin typeface="Georgia"/>
                <a:ea typeface="Georgia"/>
                <a:cs typeface="Georgia"/>
                <a:sym typeface="Georgia"/>
              </a:rPr>
              <a:t>strategic initiatives, it’s more likely to drive action. </a:t>
            </a:r>
            <a:endParaRPr sz="1650">
              <a:solidFill>
                <a:srgbClr val="333333"/>
              </a:solidFill>
              <a:highlight>
                <a:srgbClr val="FCFCFC"/>
              </a:highlight>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AutoNum type="arabicPeriod"/>
            </a:pPr>
            <a:r>
              <a:rPr b="1" lang="en" sz="1700">
                <a:solidFill>
                  <a:srgbClr val="000000"/>
                </a:solidFill>
              </a:rPr>
              <a:t>Context </a:t>
            </a:r>
            <a:r>
              <a:rPr lang="en" sz="1700">
                <a:solidFill>
                  <a:srgbClr val="000000"/>
                </a:solidFill>
              </a:rPr>
              <a:t>- </a:t>
            </a:r>
            <a:r>
              <a:rPr lang="en" sz="1650">
                <a:solidFill>
                  <a:srgbClr val="333333"/>
                </a:solidFill>
                <a:highlight>
                  <a:srgbClr val="FCFCFC"/>
                </a:highlight>
                <a:latin typeface="Georgia"/>
                <a:ea typeface="Georgia"/>
                <a:cs typeface="Georgia"/>
                <a:sym typeface="Georgia"/>
              </a:rPr>
              <a:t>It is hard to move forward on an insight if you are lacking ample background to appreciate why it’s important or unique. </a:t>
            </a:r>
            <a:endParaRPr sz="1650">
              <a:solidFill>
                <a:srgbClr val="333333"/>
              </a:solidFill>
              <a:highlight>
                <a:srgbClr val="FCFCFC"/>
              </a:highlight>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AutoNum type="arabicPeriod"/>
            </a:pPr>
            <a:r>
              <a:rPr b="1" lang="en" sz="1700">
                <a:solidFill>
                  <a:srgbClr val="000000"/>
                </a:solidFill>
              </a:rPr>
              <a:t>Relevance</a:t>
            </a:r>
            <a:r>
              <a:rPr b="1" lang="en" sz="1650">
                <a:solidFill>
                  <a:srgbClr val="333333"/>
                </a:solidFill>
                <a:highlight>
                  <a:srgbClr val="FCFCFC"/>
                </a:highlight>
                <a:latin typeface="Georgia"/>
                <a:ea typeface="Georgia"/>
                <a:cs typeface="Georgia"/>
                <a:sym typeface="Georgia"/>
              </a:rPr>
              <a:t> -</a:t>
            </a:r>
            <a:r>
              <a:rPr lang="en" sz="1650">
                <a:solidFill>
                  <a:srgbClr val="333333"/>
                </a:solidFill>
                <a:highlight>
                  <a:srgbClr val="FCFCFC"/>
                </a:highlight>
                <a:latin typeface="Georgia"/>
                <a:ea typeface="Georgia"/>
                <a:cs typeface="Georgia"/>
                <a:sym typeface="Georgia"/>
              </a:rPr>
              <a:t>  In order to be relevant, an insight needs to be delivered to the right person at the right time in the right setting. If insights aren’t routed to the right decision makers, never seen, or too late they will not receive the attention they deserve. </a:t>
            </a:r>
            <a:endParaRPr sz="2100"/>
          </a:p>
        </p:txBody>
      </p:sp>
      <p:pic>
        <p:nvPicPr>
          <p:cNvPr id="113" name="Google Shape;113;p19"/>
          <p:cNvPicPr preferRelativeResize="0"/>
          <p:nvPr/>
        </p:nvPicPr>
        <p:blipFill>
          <a:blip r:embed="rId3">
            <a:alphaModFix/>
          </a:blip>
          <a:stretch>
            <a:fillRect/>
          </a:stretch>
        </p:blipFill>
        <p:spPr>
          <a:xfrm>
            <a:off x="533287" y="1162651"/>
            <a:ext cx="8001076" cy="1409100"/>
          </a:xfrm>
          <a:prstGeom prst="rect">
            <a:avLst/>
          </a:prstGeom>
          <a:noFill/>
          <a:ln>
            <a:noFill/>
          </a:ln>
        </p:spPr>
      </p:pic>
      <p:sp>
        <p:nvSpPr>
          <p:cNvPr id="114" name="Google Shape;114;p19"/>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423000" y="2411250"/>
            <a:ext cx="8520600" cy="28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b="1" lang="en"/>
              <a:t>Specificity  </a:t>
            </a:r>
            <a:r>
              <a:rPr lang="en"/>
              <a:t>- </a:t>
            </a:r>
            <a:r>
              <a:rPr lang="en" sz="1350">
                <a:solidFill>
                  <a:srgbClr val="333333"/>
                </a:solidFill>
                <a:highlight>
                  <a:srgbClr val="FCFCFC"/>
                </a:highlight>
                <a:latin typeface="Georgia"/>
                <a:ea typeface="Georgia"/>
                <a:cs typeface="Georgia"/>
                <a:sym typeface="Georgia"/>
              </a:rPr>
              <a:t>The more specific and complete the insight is, the more likely it can be acted on. Sometimes insights based on KPIs and other high-level metrics can highlight interesting anomalies but lack sufficient detail to drive immediate action</a:t>
            </a:r>
            <a:endParaRPr sz="1350">
              <a:solidFill>
                <a:srgbClr val="333333"/>
              </a:solidFill>
              <a:highlight>
                <a:srgbClr val="FCFCFC"/>
              </a:highlight>
              <a:latin typeface="Georgia"/>
              <a:ea typeface="Georgia"/>
              <a:cs typeface="Georgia"/>
              <a:sym typeface="Georgia"/>
            </a:endParaRPr>
          </a:p>
          <a:p>
            <a:pPr indent="-342900" lvl="0" marL="457200" rtl="0" algn="l">
              <a:spcBef>
                <a:spcPts val="0"/>
              </a:spcBef>
              <a:spcAft>
                <a:spcPts val="0"/>
              </a:spcAft>
              <a:buSzPts val="1800"/>
              <a:buAutoNum type="arabicPeriod" startAt="4"/>
            </a:pPr>
            <a:r>
              <a:rPr b="1" lang="en"/>
              <a:t>Novelty </a:t>
            </a:r>
            <a:r>
              <a:rPr lang="en"/>
              <a:t>- </a:t>
            </a:r>
            <a:r>
              <a:rPr lang="en" sz="1350">
                <a:solidFill>
                  <a:srgbClr val="333333"/>
                </a:solidFill>
                <a:highlight>
                  <a:srgbClr val="FCFCFC"/>
                </a:highlight>
                <a:latin typeface="Georgia"/>
                <a:ea typeface="Georgia"/>
                <a:cs typeface="Georgia"/>
                <a:sym typeface="Georgia"/>
              </a:rPr>
              <a:t>novel insights will have an advantage over more familiar insights. The first time your company spots a particular pattern will be more interesting and compelling than the tenth time. </a:t>
            </a:r>
            <a:r>
              <a:rPr b="1" lang="en" sz="1350">
                <a:solidFill>
                  <a:srgbClr val="333333"/>
                </a:solidFill>
                <a:highlight>
                  <a:srgbClr val="FCFCFC"/>
                </a:highlight>
                <a:latin typeface="Georgia"/>
                <a:ea typeface="Georgia"/>
                <a:cs typeface="Georgia"/>
                <a:sym typeface="Georgia"/>
              </a:rPr>
              <a:t>Curiosity</a:t>
            </a:r>
            <a:r>
              <a:rPr lang="en" sz="1350">
                <a:solidFill>
                  <a:srgbClr val="333333"/>
                </a:solidFill>
                <a:highlight>
                  <a:srgbClr val="FCFCFC"/>
                </a:highlight>
                <a:latin typeface="Georgia"/>
                <a:ea typeface="Georgia"/>
                <a:cs typeface="Georgia"/>
                <a:sym typeface="Georgia"/>
              </a:rPr>
              <a:t> can drive people to test or verify an unusual or unexpected finding in the hope that it sheds new light on a key subject area.</a:t>
            </a:r>
            <a:endParaRPr b="1"/>
          </a:p>
          <a:p>
            <a:pPr indent="-342900" lvl="0" marL="457200" rtl="0" algn="l">
              <a:spcBef>
                <a:spcPts val="0"/>
              </a:spcBef>
              <a:spcAft>
                <a:spcPts val="0"/>
              </a:spcAft>
              <a:buSzPts val="1800"/>
              <a:buAutoNum type="arabicPeriod" startAt="4"/>
            </a:pPr>
            <a:r>
              <a:rPr b="1" lang="en"/>
              <a:t>Clarity  </a:t>
            </a:r>
            <a:r>
              <a:rPr lang="en"/>
              <a:t>- </a:t>
            </a:r>
            <a:r>
              <a:rPr lang="en" sz="1350">
                <a:solidFill>
                  <a:srgbClr val="333333"/>
                </a:solidFill>
                <a:highlight>
                  <a:srgbClr val="FCFCFC"/>
                </a:highlight>
                <a:latin typeface="Georgia"/>
                <a:ea typeface="Georgia"/>
                <a:cs typeface="Georgia"/>
                <a:sym typeface="Georgia"/>
              </a:rPr>
              <a:t>It is hard to move forward on an insight if you are lacking ample background to appreciate why it’s important or unique. </a:t>
            </a:r>
            <a:endParaRPr/>
          </a:p>
        </p:txBody>
      </p:sp>
      <p:pic>
        <p:nvPicPr>
          <p:cNvPr id="120" name="Google Shape;120;p20"/>
          <p:cNvPicPr preferRelativeResize="0"/>
          <p:nvPr/>
        </p:nvPicPr>
        <p:blipFill>
          <a:blip r:embed="rId3">
            <a:alphaModFix/>
          </a:blip>
          <a:stretch>
            <a:fillRect/>
          </a:stretch>
        </p:blipFill>
        <p:spPr>
          <a:xfrm>
            <a:off x="682762" y="1017726"/>
            <a:ext cx="8001076" cy="1409100"/>
          </a:xfrm>
          <a:prstGeom prst="rect">
            <a:avLst/>
          </a:prstGeom>
          <a:noFill/>
          <a:ln>
            <a:noFill/>
          </a:ln>
        </p:spPr>
      </p:pic>
      <p:sp>
        <p:nvSpPr>
          <p:cNvPr id="121" name="Google Shape;121;p20"/>
          <p:cNvSpPr txBox="1"/>
          <p:nvPr>
            <p:ph type="title"/>
          </p:nvPr>
        </p:nvSpPr>
        <p:spPr>
          <a:xfrm>
            <a:off x="258700" y="1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attributes of an actionable insight - 4, 5, 6 of 6</a:t>
            </a:r>
            <a:endParaRPr/>
          </a:p>
        </p:txBody>
      </p:sp>
      <p:sp>
        <p:nvSpPr>
          <p:cNvPr id="122" name="Google Shape;122;p20"/>
          <p:cNvSpPr txBox="1"/>
          <p:nvPr>
            <p:ph idx="12" type="sldNum"/>
          </p:nvPr>
        </p:nvSpPr>
        <p:spPr>
          <a:xfrm>
            <a:off x="8548650" y="4735450"/>
            <a:ext cx="5487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