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4C84D-DF02-4768-8FAE-679C79AF7887}">
  <a:tblStyle styleId="{1CC4C84D-DF02-4768-8FAE-679C79AF78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1630f37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1630f37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81630f37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81630f37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1630f3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81630f3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4fd571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4fd571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1630f3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81630f3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1630f3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1630f3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1630f37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1630f37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4fd571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4fd571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4fd571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4fd571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4fd571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4fd571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4fd571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4fd571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1630f37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1630f3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1630f37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1630f37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0" y="4759450"/>
            <a:ext cx="65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</a:t>
            </a:r>
            <a:endParaRPr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48650" y="4717600"/>
            <a:ext cx="548700" cy="2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CL Simpl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58700" y="1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82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5000" y="4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807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78822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 Template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0" y="4744275"/>
            <a:ext cx="5487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75" y="4829130"/>
            <a:ext cx="12001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459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1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0" y="4691274"/>
            <a:ext cx="54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59450"/>
            <a:ext cx="65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5.png"/><Relationship Id="rId13" Type="http://schemas.openxmlformats.org/officeDocument/2006/relationships/image" Target="../media/image1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3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18.png"/><Relationship Id="rId5" Type="http://schemas.openxmlformats.org/officeDocument/2006/relationships/image" Target="../media/image4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liffsnotes.com/study-guides/statistics/univariate-inferential-tests/one-sample-z-test" TargetMode="External"/><Relationship Id="rId4" Type="http://schemas.openxmlformats.org/officeDocument/2006/relationships/hyperlink" Target="https://www.cliffsnotes.com/study-guides/statistics/univariate-inferential-tests/test-for-a-single-population-proportion" TargetMode="External"/><Relationship Id="rId5" Type="http://schemas.openxmlformats.org/officeDocument/2006/relationships/hyperlink" Target="https://www.cliffsnotes.com/study-guides/statistics/univariate-inferential-tests/two-sample-z-test-for-comparing-two-means" TargetMode="External"/><Relationship Id="rId6" Type="http://schemas.openxmlformats.org/officeDocument/2006/relationships/hyperlink" Target="https://www.cliffsnotes.com/study-guides/statistics/univariate-inferential-tests/test-for-comparing-two-proportions" TargetMode="External"/><Relationship Id="rId7" Type="http://schemas.openxmlformats.org/officeDocument/2006/relationships/hyperlink" Target="https://www.cliffsnotes.com/study-guides/statistics/univariate-inferential-tests/one-sample-t-test" TargetMode="External"/><Relationship Id="rId8" Type="http://schemas.openxmlformats.org/officeDocument/2006/relationships/hyperlink" Target="https://www.cliffsnotes.com/study-guides/statistics/univariate-inferential-tests/two-sample-t-test-for-comparing-two-mea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smosweb.champlain.edu/people/stevens/webtech/excelfiles/chap8-excel.pdf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://sphweb.bumc.bu.edu/otlt/MPH-Modules/BS/BS704_Probability/BS704_Probability12.html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2" Type="http://schemas.openxmlformats.org/officeDocument/2006/relationships/image" Target="../media/image17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1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hyperlink" Target="https://www.sgapeio.es/INFORMEST/VICongreso/taller/applets/Sisa/t-thlp.htm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39.png"/><Relationship Id="rId8" Type="http://schemas.openxmlformats.org/officeDocument/2006/relationships/hyperlink" Target="https://www.sgapeio.es/INFORMEST/VICongreso/taller/applets/Sisa/fishrhlp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ophia.org/tutorials/z-test-for-population-means-7" TargetMode="External"/><Relationship Id="rId4" Type="http://schemas.openxmlformats.org/officeDocument/2006/relationships/hyperlink" Target="https://www.sophia.org/tutorials/t-tests-4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5" Type="http://schemas.openxmlformats.org/officeDocument/2006/relationships/image" Target="../media/image3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Statistics Slides</a:t>
            </a:r>
            <a:endParaRPr/>
          </a:p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11, 2020</a:t>
            </a:r>
            <a:endParaRPr/>
          </a:p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402750" y="405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Alberto Gutierrez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413" y="458262"/>
            <a:ext cx="21812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Example, confidence Intervals with </a:t>
            </a:r>
            <a:r>
              <a:rPr lang="en" sz="2000"/>
              <a:t>t-statistic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(std deviation </a:t>
            </a:r>
            <a:r>
              <a:rPr lang="en" sz="2000">
                <a:solidFill>
                  <a:srgbClr val="FF0000"/>
                </a:solidFill>
              </a:rPr>
              <a:t>not</a:t>
            </a:r>
            <a:r>
              <a:rPr lang="en" sz="2000"/>
              <a:t> known)</a:t>
            </a:r>
            <a:endParaRPr sz="2000"/>
          </a:p>
        </p:txBody>
      </p:sp>
      <p:sp>
        <p:nvSpPr>
          <p:cNvPr id="211" name="Google Shape;211;p21"/>
          <p:cNvSpPr txBox="1"/>
          <p:nvPr/>
        </p:nvSpPr>
        <p:spPr>
          <a:xfrm>
            <a:off x="353275" y="1074638"/>
            <a:ext cx="2642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 take 14 longitude samples from your measurement instrument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51" y="1128801"/>
            <a:ext cx="2181225" cy="3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6614575" y="3848700"/>
            <a:ext cx="25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</a:t>
            </a:r>
            <a:r>
              <a:rPr lang="en" sz="1200">
                <a:solidFill>
                  <a:schemeClr val="dk2"/>
                </a:solidFill>
              </a:rPr>
              <a:t>-value (t-statistic) is a point on the t-distribution x-axis</a:t>
            </a:r>
            <a:endParaRPr/>
          </a:p>
        </p:txBody>
      </p:sp>
      <p:pic>
        <p:nvPicPr>
          <p:cNvPr descr="\bar{x}" id="214" name="Google Shape;214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15" name="Google Shape;215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16" name="Google Shape;216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17" name="Google Shape;217;p2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18" name="Google Shape;218;p2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19" name="Google Shape;219;p21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253725" y="2176425"/>
            <a:ext cx="6249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95% confidence interval of the population mean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Confidence Interval for  =  </a:t>
            </a:r>
            <a:endParaRPr b="1"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sample mean = 48.07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t-value = T.inv(0.95,13) = 1.771 (T.inv Excel function)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S.E. = s / sqrt(n)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 = sample std dev = 0.6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S.E = 0.6 / sqrt(14) = 0.160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Confidence interval = 48.07   +/- 1.771 • 0.160 = 48.07 +/- 0.2883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95% confidence = (47.7864 ,</a:t>
            </a:r>
            <a:r>
              <a:rPr b="1" lang="en" sz="1400"/>
              <a:t> </a:t>
            </a:r>
            <a:r>
              <a:rPr b="1" lang="en" sz="1400"/>
              <a:t>48.35386 )</a:t>
            </a:r>
            <a:endParaRPr b="1" sz="1500"/>
          </a:p>
        </p:txBody>
      </p:sp>
      <p:pic>
        <p:nvPicPr>
          <p:cNvPr descr="\bar{x} \pm t \text{-} critical \times S.E." id="221" name="Google Shape;221;p21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0350" y="2658434"/>
            <a:ext cx="189906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5194900" y="668225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for population means </a:t>
            </a:r>
            <a:endParaRPr sz="1200"/>
          </a:p>
        </p:txBody>
      </p:sp>
      <p:sp>
        <p:nvSpPr>
          <p:cNvPr id="223" name="Google Shape;223;p21"/>
          <p:cNvSpPr txBox="1"/>
          <p:nvPr/>
        </p:nvSpPr>
        <p:spPr>
          <a:xfrm>
            <a:off x="5194888" y="1821563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 = sample mean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descr="S.E. =\frac{s}{\sqrt{n}}" id="224" name="Google Shape;224;p21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84035" y="2177676"/>
            <a:ext cx="815766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=\frac{\bar{x} - \mu}{\frac{s}{\sqrt{n}}}" id="225" name="Google Shape;225;p21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61049" y="1326175"/>
            <a:ext cx="744700" cy="507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Z</a:t>
            </a:r>
            <a:r>
              <a:rPr lang="en" sz="2000"/>
              <a:t>-test hypothesis</a:t>
            </a:r>
            <a:r>
              <a:rPr lang="en" sz="2000"/>
              <a:t>: Are the longitude measurements biased?</a:t>
            </a:r>
            <a:endParaRPr sz="2000"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148650" y="485075"/>
            <a:ext cx="6564600" cy="4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</a:t>
            </a:r>
            <a:r>
              <a:rPr b="1" lang="en" sz="1200"/>
              <a:t> suspect </a:t>
            </a:r>
            <a:r>
              <a:rPr lang="en" sz="1200"/>
              <a:t>that your longitude </a:t>
            </a:r>
            <a:r>
              <a:rPr b="1" lang="en" sz="1200"/>
              <a:t>measurement are</a:t>
            </a:r>
            <a:r>
              <a:rPr b="1" lang="en" sz="1200"/>
              <a:t> biased.</a:t>
            </a:r>
            <a:r>
              <a:rPr lang="en" sz="1200"/>
              <a:t> A person is standing at 47.9 longitude. You receive a 14 sample longitude measurements from a test device. The population is very large (e.g., you can make measurements at infinitem) and we know that our underlying longitude samples are normally distributed about the population mean (</a:t>
            </a:r>
            <a:r>
              <a:rPr lang="en" sz="1200">
                <a:solidFill>
                  <a:srgbClr val="FF0000"/>
                </a:solidFill>
              </a:rPr>
              <a:t>underlying distribution is normal</a:t>
            </a:r>
            <a:r>
              <a:rPr lang="en" sz="1200"/>
              <a:t>). You want to be 95% confident in your conclusion (α = .05, significance). You know the standard deviation of the population (</a:t>
            </a:r>
            <a:r>
              <a:rPr b="1" lang="en" sz="1200"/>
              <a:t>not </a:t>
            </a:r>
            <a:r>
              <a:rPr b="1" lang="en" sz="1200"/>
              <a:t>usual</a:t>
            </a:r>
            <a:r>
              <a:rPr lang="en" sz="1200"/>
              <a:t>), σ = 0.22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Step 1: state hypothesis H</a:t>
            </a:r>
            <a:r>
              <a:rPr baseline="-25000" lang="en" sz="1200"/>
              <a:t>0</a:t>
            </a:r>
            <a:r>
              <a:rPr lang="en" sz="1200"/>
              <a:t> as alternative to the assertion, H</a:t>
            </a:r>
            <a:r>
              <a:rPr baseline="-25000" lang="en" sz="1200"/>
              <a:t>1</a:t>
            </a:r>
            <a:r>
              <a:rPr lang="en" sz="1200"/>
              <a:t> is the clam (“assertion”)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0</a:t>
            </a:r>
            <a:r>
              <a:rPr lang="en" sz="1200"/>
              <a:t> :  (Null Hypothesis), μ = 47.9.  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1</a:t>
            </a:r>
            <a:r>
              <a:rPr lang="en" sz="1200"/>
              <a:t> :  μ ≠ 47.9 … the </a:t>
            </a:r>
            <a:r>
              <a:rPr b="1" lang="en" sz="1200"/>
              <a:t>assertion</a:t>
            </a:r>
            <a:r>
              <a:rPr b="1" lang="en" sz="1200"/>
              <a:t> is that the population mean is closer to the sample mean than the around the supposed population mean of 47.9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two-sided</a:t>
            </a:r>
            <a:r>
              <a:rPr lang="en" sz="1200"/>
              <a:t> test because the H</a:t>
            </a:r>
            <a:r>
              <a:rPr baseline="-25000" lang="en" sz="1200"/>
              <a:t>0</a:t>
            </a:r>
            <a:r>
              <a:rPr lang="en" sz="1200"/>
              <a:t> stated as “μ =” so both tails correspond to H</a:t>
            </a:r>
            <a:r>
              <a:rPr baseline="-25000" lang="en" sz="1200"/>
              <a:t>1</a:t>
            </a: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H</a:t>
            </a:r>
            <a:r>
              <a:rPr baseline="-25000" lang="en" sz="1200"/>
              <a:t>0 </a:t>
            </a:r>
            <a:r>
              <a:rPr lang="en" sz="1200"/>
              <a:t>stated as  “μ ≤” or “≥” then </a:t>
            </a:r>
            <a:r>
              <a:rPr b="1" lang="en" sz="1200"/>
              <a:t>one sided right or left, respectively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2: Verify the conditions of inference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3: Calculate the t-value (test statistic) and p-value probability in the tail(s)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the sample mean to be 48.07, calculate z-statistic, calculate </a:t>
            </a:r>
            <a:r>
              <a:rPr lang="en" sz="1200"/>
              <a:t>probability</a:t>
            </a:r>
            <a:r>
              <a:rPr lang="en" sz="1200"/>
              <a:t> of both tails = .0038. Thus the p-value is small (p &lt; α), much smaller than the desired 95% confidence (</a:t>
            </a:r>
            <a:r>
              <a:rPr lang="en" sz="1200"/>
              <a:t>α = .05)</a:t>
            </a:r>
            <a:r>
              <a:rPr lang="en" sz="1200"/>
              <a:t>, so it is very unlikely that z-statistic (z-value) falls in the tail.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4: state your decision …</a:t>
            </a:r>
            <a:r>
              <a:rPr b="1" lang="en" sz="1200"/>
              <a:t> </a:t>
            </a:r>
            <a:r>
              <a:rPr b="1" lang="en" sz="1200">
                <a:solidFill>
                  <a:srgbClr val="FF0000"/>
                </a:solidFill>
              </a:rPr>
              <a:t>If p ≥ α, fail to reject null, otherwise reject 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Because p-value &lt; α. Accept reject the null hypothesis. There is sufficient evidence to conclude that the measurement is biased.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33" name="Google Shape;233;p22"/>
          <p:cNvSpPr txBox="1"/>
          <p:nvPr/>
        </p:nvSpPr>
        <p:spPr>
          <a:xfrm>
            <a:off x="6238500" y="2755525"/>
            <a:ext cx="3023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</a:t>
            </a:r>
            <a:r>
              <a:rPr lang="en" sz="1200">
                <a:solidFill>
                  <a:schemeClr val="dk2"/>
                </a:solidFill>
              </a:rPr>
              <a:t>-statistic (z-value) for population means </a:t>
            </a:r>
            <a:endParaRPr sz="1200"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449" y="2256651"/>
            <a:ext cx="2219325" cy="37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6546313" y="1955500"/>
            <a:ext cx="2408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Samples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688" y="578525"/>
            <a:ext cx="22193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138" y="3783100"/>
            <a:ext cx="1820450" cy="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6536400" y="4567400"/>
            <a:ext cx="2725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2(P(z&gt; 2.89)) = 2(0.019) = 0.0038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P(z &gt; 2.89) = 1-NORM.S.DIST(2.89,TRUE)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8278800" y="969675"/>
            <a:ext cx="865200" cy="4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p-value (tail probability)</a:t>
            </a:r>
            <a:endParaRPr sz="1000"/>
          </a:p>
        </p:txBody>
      </p:sp>
      <p:pic>
        <p:nvPicPr>
          <p:cNvPr descr=" z = \frac{\bar{x} - \mu}{  \frac{\sigma} { \sqrt{n}  }} &#10;" id="240" name="Google Shape;240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006" y="3147337"/>
            <a:ext cx="86591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8068500" y="1826288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</a:t>
            </a:r>
            <a:r>
              <a:rPr lang="en" sz="1000">
                <a:solidFill>
                  <a:schemeClr val="dk2"/>
                </a:solidFill>
              </a:rPr>
              <a:t>-critical</a:t>
            </a:r>
            <a:endParaRPr sz="1000"/>
          </a:p>
        </p:txBody>
      </p:sp>
      <p:cxnSp>
        <p:nvCxnSpPr>
          <p:cNvPr id="242" name="Google Shape;242;p22"/>
          <p:cNvCxnSpPr/>
          <p:nvPr/>
        </p:nvCxnSpPr>
        <p:spPr>
          <a:xfrm rot="10800000">
            <a:off x="8278800" y="1722700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7261300" y="1660725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2"/>
          <p:cNvSpPr txBox="1"/>
          <p:nvPr/>
        </p:nvSpPr>
        <p:spPr>
          <a:xfrm>
            <a:off x="7004700" y="1826288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-t-critical </a:t>
            </a:r>
            <a:endParaRPr sz="1000"/>
          </a:p>
        </p:txBody>
      </p:sp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-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</a:t>
            </a:r>
            <a:r>
              <a:rPr lang="en" sz="2600"/>
              <a:t>t-test: are the longitude measurements biased?</a:t>
            </a:r>
            <a:endParaRPr sz="2600"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191875" y="365400"/>
            <a:ext cx="6565500" cy="4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suspect that your longitude measurement instrument is biased. </a:t>
            </a:r>
            <a:r>
              <a:rPr lang="en" sz="1200"/>
              <a:t>A person is standing at 47.9 longitude. You receive a 14 sample longitude measurements from a test device. The population is very large (e.g., you can make measurements at infinitem) and we know that our underlying longitude samples are normally distributed about the population mean (</a:t>
            </a:r>
            <a:r>
              <a:rPr lang="en" sz="1200">
                <a:solidFill>
                  <a:srgbClr val="FF0000"/>
                </a:solidFill>
              </a:rPr>
              <a:t>underlying distribution is normal</a:t>
            </a:r>
            <a:r>
              <a:rPr lang="en" sz="1200"/>
              <a:t>). You want to be 95% confident in your conclusion (α = .05, </a:t>
            </a:r>
            <a:r>
              <a:rPr lang="en" sz="1200">
                <a:solidFill>
                  <a:srgbClr val="FF0000"/>
                </a:solidFill>
              </a:rPr>
              <a:t>significance level</a:t>
            </a:r>
            <a:r>
              <a:rPr lang="en" sz="1200"/>
              <a:t>). Note, in this case we do not know the population standard deviation (</a:t>
            </a:r>
            <a:r>
              <a:rPr b="1" lang="en" sz="1200"/>
              <a:t>the usual case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Step 1: state hypothesis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0</a:t>
            </a:r>
            <a:r>
              <a:rPr lang="en" sz="1200"/>
              <a:t> :  (Null Hypothesis), </a:t>
            </a:r>
            <a:r>
              <a:rPr lang="en" sz="1200"/>
              <a:t>μ</a:t>
            </a:r>
            <a:r>
              <a:rPr lang="en" sz="1200"/>
              <a:t> = 47.9.  </a:t>
            </a:r>
            <a:r>
              <a:rPr b="1" lang="en" sz="1200"/>
              <a:t>State the Null as the alternative to the </a:t>
            </a:r>
            <a:r>
              <a:rPr b="1" lang="en" sz="1200"/>
              <a:t>assertion. 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null always includes equality.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1</a:t>
            </a:r>
            <a:r>
              <a:rPr lang="en" sz="1200"/>
              <a:t> :  μ ≠ 47.9 the </a:t>
            </a:r>
            <a:r>
              <a:rPr b="1" lang="en" sz="1200"/>
              <a:t>assertion is that the population mean is closer to the sample mean than the around the supposed population mean of 47.9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two-sided</a:t>
            </a:r>
            <a:r>
              <a:rPr lang="en" sz="1200"/>
              <a:t> test because the H</a:t>
            </a:r>
            <a:r>
              <a:rPr baseline="-25000" lang="en" sz="1200"/>
              <a:t>0</a:t>
            </a:r>
            <a:r>
              <a:rPr lang="en" sz="1200"/>
              <a:t> stated as equality μ “=”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stated as  μ ≤ or ≥ then </a:t>
            </a:r>
            <a:r>
              <a:rPr b="1" lang="en" sz="1200"/>
              <a:t>one sided, right or left sided, respectively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2: Verify the conditions (assumptions) of inference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3: Calculate the t-value (test statistic) and p-value (two-sided test)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Reading from the table 1.06 corresponds to p-value between 0.3 to 0.4 &gt; 0.05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Or using the excel function for two-sided p-value = 2*(1-T.DIST(1.06,13,TRUE) = 0.31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p-value (tail probability) is large (p &gt; α). The t statistic 95% variability could fall within the tail region.Thus, cannot conclude with 95% confidence.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4: state your decision</a:t>
            </a:r>
            <a:r>
              <a:rPr b="1" lang="en" sz="1200"/>
              <a:t> </a:t>
            </a:r>
            <a:r>
              <a:rPr b="1" lang="en" sz="1200">
                <a:solidFill>
                  <a:srgbClr val="FF0000"/>
                </a:solidFill>
              </a:rPr>
              <a:t>If p ≥ α, fail to reject null, otherwise reject 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Because p-value &gt; α, fail to reject the null hypothesis. There is not sufficient evidence to conclude that the measurement is biased.</a:t>
            </a:r>
            <a:endParaRPr sz="12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75" y="3576463"/>
            <a:ext cx="1098453" cy="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6216150" y="3079500"/>
            <a:ext cx="3023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(“t-value”, “critical value”) for population means </a:t>
            </a:r>
            <a:endParaRPr sz="1200"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375" y="4264425"/>
            <a:ext cx="2347825" cy="63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83" y="2656835"/>
            <a:ext cx="2520829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375" y="770469"/>
            <a:ext cx="1996475" cy="12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345743" y="2339000"/>
            <a:ext cx="995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14 Samples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8093675" y="2152813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t-critical</a:t>
            </a:r>
            <a:endParaRPr sz="1000"/>
          </a:p>
        </p:txBody>
      </p:sp>
      <p:cxnSp>
        <p:nvCxnSpPr>
          <p:cNvPr id="259" name="Google Shape;259;p23"/>
          <p:cNvCxnSpPr/>
          <p:nvPr/>
        </p:nvCxnSpPr>
        <p:spPr>
          <a:xfrm rot="10800000">
            <a:off x="8349050" y="2022225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3"/>
          <p:cNvCxnSpPr/>
          <p:nvPr/>
        </p:nvCxnSpPr>
        <p:spPr>
          <a:xfrm rot="10800000">
            <a:off x="7137375" y="2022225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3"/>
          <p:cNvSpPr txBox="1"/>
          <p:nvPr/>
        </p:nvSpPr>
        <p:spPr>
          <a:xfrm>
            <a:off x="6866125" y="2152813"/>
            <a:ext cx="763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-</a:t>
            </a:r>
            <a:r>
              <a:rPr lang="en" sz="1000">
                <a:solidFill>
                  <a:schemeClr val="dk2"/>
                </a:solidFill>
              </a:rPr>
              <a:t>t-critical </a:t>
            </a:r>
            <a:endParaRPr sz="1000"/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210000" y="23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z-test references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210000" y="893250"/>
            <a:ext cx="87240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https://www.cliffsnotes.com/study-guides/statistics/univariate-inferential-tests/one-sample-z-test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https://www.cliffsnotes.com/study-guides/statistics/univariate-inferential-tests/test-for-a-single-population-proportion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https://www.cliffsnotes.com/study-guides/statistics/univariate-inferential-tests/two-sample-z-test-for-comparing-two-means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https://www.cliffsnotes.com/study-guides/statistics/univariate-inferential-tests/test-for-comparing-two-proportions</a:t>
            </a:r>
            <a:endParaRPr sz="2100"/>
          </a:p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2100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-test references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308300" y="3086350"/>
            <a:ext cx="87240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https://www.cliffsnotes.com/study-guides/statistics/univariate-inferential-tests/one-sample-t-test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https://www.cliffsnotes.com/study-guides/statistics/univariate-inferential-tests/two-sample-t-test-for-comparing-two-means</a:t>
            </a:r>
            <a:endParaRPr sz="2100"/>
          </a:p>
        </p:txBody>
      </p:sp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265300" y="26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t-test and z-test conversions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600775" y="841625"/>
            <a:ext cx="727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https://cosmosweb.champlain.edu/people/stevens/webtech/excelfiles/chap8-excel.pdf</a:t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50" y="1296125"/>
            <a:ext cx="4135174" cy="265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774" y="1296113"/>
            <a:ext cx="4378477" cy="27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-22200"/>
            <a:ext cx="578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Statistics Summary</a:t>
            </a:r>
            <a:endParaRPr/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0" y="731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410850"/>
                <a:gridCol w="1785675"/>
                <a:gridCol w="1908000"/>
                <a:gridCol w="1987575"/>
                <a:gridCol w="1655350"/>
                <a:gridCol w="1396525"/>
              </a:tblGrid>
              <a:tr h="378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Inference (decision) Type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Normal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Distribution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t-Distribution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07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Difference in the Mean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Difference in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Proportion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 in the 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Difference in Proportion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548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Confidence Interval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r>
                        <a:rPr lang="en" sz="1200"/>
                        <a:t>o some specified percentage around the mean or proportion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</a:t>
                      </a:r>
                      <a:r>
                        <a:rPr lang="en"/>
                        <a:t>-----+----------  -----------+------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                 &lt;...95%, 90% …&gt;</a:t>
                      </a:r>
                      <a:r>
                        <a:rPr lang="en"/>
                        <a:t>      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269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Hypothesis Testing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:  (Null Hypothesis), expected result, 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: Alternative Hypothesis, the assertion or claim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E.g. The null hypothesis maintains the advertised weight of 700 Troy ounces. 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the weight is ≥ K . Alternative 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 &lt; K (650 Troy ounces)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525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One-sample statistics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e.g., the weight of a sample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of gold bars sampled from  pallet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Default or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null hypothesis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always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states that the sample mean is equal to the expected or advertised mean. The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assertion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alternative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hypothesis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always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states that the sample mean is different than the expected mean.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700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/>
                        <a:t>Two-sample statistics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e.g. 2 “sub” populations w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and w/o cancer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A/B test. Is the click rate on web page A different than click rate on web page B?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51600" y="396100"/>
            <a:ext cx="2407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Decision Type</a:t>
            </a:r>
            <a:endParaRPr sz="1200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900925" y="396088"/>
            <a:ext cx="2407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Distribution Type</a:t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684300" y="408100"/>
            <a:ext cx="2407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Mean or Proportion</a:t>
            </a:r>
            <a:endParaRPr sz="1200"/>
          </a:p>
        </p:txBody>
      </p:sp>
      <p:pic>
        <p:nvPicPr>
          <p:cNvPr descr="\bar{x}" id="65" name="Google Shape;65;p1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50" y="1926150"/>
            <a:ext cx="139300" cy="1904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61425" y="5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29025" y="537775"/>
            <a:ext cx="58050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theorem is the primary reason why the normal distribution appears in so many statistical results. The theorem can be stated as follows.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For any </a:t>
            </a:r>
            <a:r>
              <a:rPr b="1" lang="en" sz="1200"/>
              <a:t>population distribution </a:t>
            </a:r>
            <a:r>
              <a:rPr lang="en" sz="1200"/>
              <a:t>with </a:t>
            </a:r>
            <a:r>
              <a:rPr b="1" lang="en" sz="1200"/>
              <a:t>mean μ</a:t>
            </a:r>
            <a:r>
              <a:rPr lang="en" sz="1200"/>
              <a:t> and </a:t>
            </a:r>
            <a:r>
              <a:rPr b="1" lang="en" sz="1200"/>
              <a:t>standard deviation σ</a:t>
            </a:r>
            <a:r>
              <a:rPr lang="en" sz="1200"/>
              <a:t>, the </a:t>
            </a:r>
            <a:r>
              <a:rPr b="1" lang="en" sz="1200"/>
              <a:t>sampling distribution</a:t>
            </a:r>
            <a:r>
              <a:rPr lang="en" sz="1200"/>
              <a:t> is approximately normal with mean μ and standard deviation σ/sqrt(n), and the approximation improves as n increases. </a:t>
            </a:r>
            <a:endParaRPr sz="12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5" y="1753978"/>
            <a:ext cx="1726925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950" y="1519373"/>
            <a:ext cx="2848800" cy="145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950" y="193375"/>
            <a:ext cx="2848800" cy="11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z = \frac{\bar{x} - \mu}{  \frac{\sigma} { \sqrt{n}  }} &#10;" id="76" name="Google Shape;76;p1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3881" y="1913775"/>
            <a:ext cx="86591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59325" y="4811650"/>
            <a:ext cx="5744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http://sphweb.bumc.bu.edu/otlt/MPH-Modules/BS/BS704_Probability/BS704_Probability12.html</a:t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6231050" y="3040950"/>
            <a:ext cx="2682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Sample Standard Deviation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  S.E =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sample standard deviation is also called the “</a:t>
            </a:r>
            <a:r>
              <a:rPr b="1" lang="en" sz="1200">
                <a:solidFill>
                  <a:schemeClr val="dk2"/>
                </a:solidFill>
              </a:rPr>
              <a:t>standard error</a:t>
            </a:r>
            <a:r>
              <a:rPr lang="en" sz="1200">
                <a:solidFill>
                  <a:schemeClr val="dk2"/>
                </a:solidFill>
              </a:rPr>
              <a:t>” and </a:t>
            </a:r>
            <a:r>
              <a:rPr lang="en" sz="1200">
                <a:solidFill>
                  <a:schemeClr val="dk2"/>
                </a:solidFill>
              </a:rPr>
              <a:t>abbreviated</a:t>
            </a:r>
            <a:r>
              <a:rPr lang="en" sz="1200">
                <a:solidFill>
                  <a:schemeClr val="dk2"/>
                </a:solidFill>
              </a:rPr>
              <a:t> S.E.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Confidence Interval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descr="\frac{\sigma}{\sqrt{n}}" id="79" name="Google Shape;79;p1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2250" y="3302050"/>
            <a:ext cx="287502" cy="3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385813" y="1826625"/>
            <a:ext cx="2007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 “statistic” or “z-value” is sample mean      converted to the  z-axis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09225" y="1826625"/>
            <a:ext cx="116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 ~ Ɲ(μ,σ/√n)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567963" y="2150838"/>
            <a:ext cx="172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Normal Distribution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29025" y="2730725"/>
            <a:ext cx="58050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Many textbooks suggest </a:t>
            </a:r>
            <a:r>
              <a:rPr b="1" lang="en" sz="1200"/>
              <a:t>n ≥ 30 </a:t>
            </a:r>
            <a:r>
              <a:rPr lang="en" sz="1200"/>
              <a:t>as a rule of thumb. However, this depends heavily on the population distribution.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If the population distribution is very non-normal—extremely skewed or bimodal, for example—the normal approximation might not be accurate unless n is considerably greater than 30. if the population distribution is already approximately symmetric, the normal approximation is quite good for n considerably less than 30.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the special case where the population distribution is normal then the sampling distribution is normal.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descr="\bar{x}\pm \\ z\text{-}value \times S.E." id="84" name="Google Shape;84;p14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7050" y="4490975"/>
            <a:ext cx="1142408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85" name="Google Shape;85;p14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46425" y="2147100"/>
            <a:ext cx="139300" cy="1904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413" y="458262"/>
            <a:ext cx="21812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-distribution: What happens if don’t meet the assumptions for a Normal Distribution?</a:t>
            </a:r>
            <a:r>
              <a:rPr lang="en" sz="1800"/>
              <a:t> </a:t>
            </a:r>
            <a:endParaRPr sz="1800"/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7353450" y="2282725"/>
            <a:ext cx="6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846175" y="2479125"/>
            <a:ext cx="13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-t-value (“t-statistic)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946200" y="2479113"/>
            <a:ext cx="10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t-value (“t-statistic)</a:t>
            </a:r>
            <a:endParaRPr/>
          </a:p>
        </p:txBody>
      </p:sp>
      <p:pic>
        <p:nvPicPr>
          <p:cNvPr descr="\bar{x}" id="96" name="Google Shape;9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97" name="Google Shape;97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98" name="Google Shape;98;p1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99" name="Google Shape;99;p1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100" name="Google Shape;100;p1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101" name="Google Shape;101;p15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 \pm t \text{-} value \times S.E." id="102" name="Google Shape;102;p15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7425" y="4053275"/>
            <a:ext cx="1575194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585025" y="3051825"/>
            <a:ext cx="2334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t-statistic for population means </a:t>
            </a:r>
            <a:endParaRPr sz="1200"/>
          </a:p>
        </p:txBody>
      </p:sp>
      <p:sp>
        <p:nvSpPr>
          <p:cNvPr id="104" name="Google Shape;104;p15"/>
          <p:cNvSpPr txBox="1"/>
          <p:nvPr/>
        </p:nvSpPr>
        <p:spPr>
          <a:xfrm>
            <a:off x="6769975" y="4568388"/>
            <a:ext cx="1476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 = sample mean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descr="S.E. =\frac{s}{\sqrt{n}}" id="105" name="Google Shape;105;p15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7423" y="4371851"/>
            <a:ext cx="815766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82100" y="501950"/>
            <a:ext cx="6064200" cy="4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to use the t-distribution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the population </a:t>
            </a:r>
            <a:r>
              <a:rPr b="1" lang="en" sz="1200"/>
              <a:t>standard deviation, σ, is not known</a:t>
            </a:r>
            <a:r>
              <a:rPr lang="en" sz="1200"/>
              <a:t> (usually the case)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or when n &lt; 30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What is a t-distribution?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t-distribution has larger tail than Normal distribution resulting in less confidence as compared to Normal distribution,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large n it converges with the Normal distribution.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has a degrees of freedom “df“ (or “ν”) = n -1 samples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William Sealy Gosset published it in 1908 under the pen name “Student” for testing population means for low n and unknown standard deviation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How is it used?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Confidence Interval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Hypothesis Tests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General Example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 with n samples from a population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 the sample mean and sample standard deviation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t-value equation get 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Lookup the p-value (area under the tail) corresponding to the confidence level α and degrees of freedom df,  p = f(t,df)</a:t>
            </a:r>
            <a:endParaRPr sz="1200"/>
          </a:p>
        </p:txBody>
      </p:sp>
      <p:cxnSp>
        <p:nvCxnSpPr>
          <p:cNvPr id="107" name="Google Shape;107;p15"/>
          <p:cNvCxnSpPr/>
          <p:nvPr/>
        </p:nvCxnSpPr>
        <p:spPr>
          <a:xfrm flipH="1" rot="10800000">
            <a:off x="8209900" y="2290225"/>
            <a:ext cx="6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585025" y="3736425"/>
            <a:ext cx="2334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Confidence interval</a:t>
            </a:r>
            <a:endParaRPr sz="1200"/>
          </a:p>
        </p:txBody>
      </p:sp>
      <p:pic>
        <p:nvPicPr>
          <p:cNvPr descr="t=\frac{\bar{x} - \mu}{\frac{s}{\sqrt{n}}}" id="109" name="Google Shape;109;p15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53449" y="3375088"/>
            <a:ext cx="744700" cy="50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45025" y="0"/>
            <a:ext cx="68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z-statistics, One Sample and Two-Samples</a:t>
            </a:r>
            <a:endParaRPr sz="2500"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44325" y="78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25325"/>
                <a:gridCol w="1016375"/>
                <a:gridCol w="1332650"/>
                <a:gridCol w="1190775"/>
                <a:gridCol w="2705750"/>
                <a:gridCol w="188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r>
                        <a:rPr lang="en" sz="1000"/>
                        <a:t>-statistic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(z-value)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Confidence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Interval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Question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or Two - sided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 (</a:t>
                      </a:r>
                      <a:r>
                        <a:rPr lang="en" sz="1000"/>
                        <a:t>quantitative</a:t>
                      </a:r>
                      <a:r>
                        <a:rPr lang="en" sz="1000"/>
                        <a:t>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 is = μ or different (&gt; or &lt;) than the expected mean, μ= 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μ = X or,  μ  ≤ X or μ  ≥ 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is the advertised mean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Proportions (qualitative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Sample proportion (e.g., coin heads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proportion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  = or different (&gt; or &lt;) than the expected hypothesized proportion, γ=Y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γ =  Y or,  γ ≤ Y  or γ  ≥ 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 is the advertised proportion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Means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(qualitative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difference of two samples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means (e.g., avg blood cell counts for two different populations, w and w/o cancer)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differ by a hypothesized amount (μ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= Δx) or are less than or equal to a hypothesized amount Δx.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= Δx or,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Δx or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 Δx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Proportions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(quantitative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difference of two sample proportions (e.g., click rate proportion for web page A and B, two different populations)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differ by a hypothesized amount (π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= Δπ) or are less than or equal to a hypothesized amount Δπ.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= Δπ or, 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Δπ or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π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 Δπ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π1 and 2 are sample proportions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descr="\frac{\sigma}{\sqrt{n}}" id="117" name="Google Shape;117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88" y="1524263"/>
            <a:ext cx="287502" cy="33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\pm \\ z\text{-}critical \times S.E." id="118" name="Google Shape;118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125" y="1530851"/>
            <a:ext cx="917750" cy="300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\pi}\pm \\ z\text{-}critical \times S.E." id="119" name="Google Shape;119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126" y="2296288"/>
            <a:ext cx="1047022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bar{x} - \mu}{S.E.}" id="120" name="Google Shape;120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287" y="1503562"/>
            <a:ext cx="382914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bar{\pi} - \gamma }{S.E.}" id="121" name="Google Shape;121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204" y="2248925"/>
            <a:ext cx="382914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\frac{\gamma(1-\gamma)}{n}}" id="122" name="Google Shape;122;p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8893" y="2268772"/>
            <a:ext cx="601578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31300" y="419750"/>
            <a:ext cx="8487600" cy="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z-test statistics normally distributed, </a:t>
            </a:r>
            <a:r>
              <a:rPr b="1" lang="en" sz="1000"/>
              <a:t>standard deviation(s), σ, are known</a:t>
            </a:r>
            <a:r>
              <a:rPr lang="en" sz="1000"/>
              <a:t> or</a:t>
            </a:r>
            <a:r>
              <a:rPr b="1" lang="en" sz="1000"/>
              <a:t> lots of samples for a good estimate</a:t>
            </a:r>
            <a:r>
              <a:rPr lang="en" sz="1000"/>
              <a:t>, n</a:t>
            </a:r>
            <a:r>
              <a:rPr baseline="-25000" lang="en" sz="1000"/>
              <a:t>i</a:t>
            </a:r>
            <a:r>
              <a:rPr lang="en" sz="1000"/>
              <a:t> &gt;&gt; 30, otherwise use t-test</a:t>
            </a:r>
            <a:endParaRPr sz="1000"/>
          </a:p>
        </p:txBody>
      </p:sp>
      <p:pic>
        <p:nvPicPr>
          <p:cNvPr descr="\frac{\bar{x_{1}}-\bar{x}_{2}-\Delta x }{S.E.&#10;}" id="124" name="Google Shape;124;p16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2260" y="3216941"/>
            <a:ext cx="760892" cy="33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\frac{\sigma_{1}^{2}}{n_{1}}+\frac{\sigma_{2}^{2}}{n_{2}}}" id="125" name="Google Shape;125;p16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8988" y="3162850"/>
            <a:ext cx="641350" cy="382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_{1}-\bar{x}_{2} \pm \\ z\text{-}critical \times S.E." id="126" name="Google Shape;126;p16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6177" y="3161662"/>
            <a:ext cx="1071418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bar{\pi_{1}}-\bar{\pi}_{2}-\Delta \pi }{S.E.}" id="127" name="Google Shape;127;p16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8000" y="4214001"/>
            <a:ext cx="760900" cy="339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 \hat{\pi}(1-\hat{\pi})  (\frac{1}{n_{1}}+\frac{1}{n_{2}}} \\&#10;\hat{\pi}=\frac{\hat{\pi}_{1}+\hat{\pi}_{2}}{n_{1}+n_{2}}" id="128" name="Google Shape;128;p16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15063" y="4204709"/>
            <a:ext cx="1060924" cy="51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\pi}_{1}-\bar{\pi}_{2} \pm \\ z\text{-}critical \times S.E." id="129" name="Google Shape;129;p16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26133" y="4226276"/>
            <a:ext cx="107141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45025" y="0"/>
            <a:ext cx="68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</a:t>
            </a:r>
            <a:r>
              <a:rPr lang="en" sz="2500"/>
              <a:t>-statistics, One Sample and Two-Samples</a:t>
            </a:r>
            <a:endParaRPr sz="2500"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76175" y="10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28250"/>
                <a:gridCol w="951725"/>
                <a:gridCol w="1404650"/>
                <a:gridCol w="1194475"/>
                <a:gridCol w="2736275"/>
                <a:gridCol w="186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r>
                        <a:rPr lang="en" sz="1000"/>
                        <a:t>-statistic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(t-value)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Confidence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Interval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Question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or Two - sided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(qualitative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mean is = μ or different (&gt; or &lt;) than the expected mean, μ= 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xbar = μ or,  x_bar ≤ μ or x_bar ≥ 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 Sample Means (quantitative data)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difference of two samples means (e.g., avg blood cell counts for two different populations, w and w/o cancer)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differ by a hypothesized amount (μ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= Δx) or are less than or equal to a hypothesized amount Δx.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baseline="-25000" lang="en" sz="120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= Δx or, 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Δx or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μ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 Δx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\frac{s}{\sqrt{n}}" id="137" name="Google Shape;137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26" y="1560675"/>
            <a:ext cx="384324" cy="4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\pm \\ t\text{-}critical \times S.E." id="138" name="Google Shape;138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38" y="1689786"/>
            <a:ext cx="103127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bar{x} - \mu}{S.E.}" id="139" name="Google Shape;139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787" y="1737069"/>
            <a:ext cx="382914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45021" y="514025"/>
            <a:ext cx="33246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standard deviation(s), σ, are not known</a:t>
            </a:r>
            <a:endParaRPr sz="1100"/>
          </a:p>
        </p:txBody>
      </p:sp>
      <p:pic>
        <p:nvPicPr>
          <p:cNvPr descr="\frac{\bar{x_{1}}-\bar{x}_{2}-\Delta x }{S.E.&#10;}" id="141" name="Google Shape;141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635" y="2345166"/>
            <a:ext cx="760892" cy="33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qrt{\frac{s_{1}^{2}}{n_{1}}+\frac{s_{2}^{2}}{n_{2}}}" id="142" name="Google Shape;142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9172" y="2324450"/>
            <a:ext cx="821474" cy="4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03475" y="3539250"/>
            <a:ext cx="85848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>
                <a:solidFill>
                  <a:schemeClr val="dk1"/>
                </a:solidFill>
              </a:rPr>
              <a:t>The t-test is basically not “valid”  for testing the difference between two proportions - </a:t>
            </a:r>
            <a:r>
              <a:rPr lang="en" sz="1200">
                <a:solidFill>
                  <a:srgbClr val="0000FF"/>
                </a:solidFill>
              </a:rPr>
              <a:t>because it is derived for population means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b="1" lang="en" sz="1200">
                <a:solidFill>
                  <a:schemeClr val="dk1"/>
                </a:solidFill>
              </a:rPr>
              <a:t>However, the t-test in proportions has been extensively studied, has been found to be robust, and is widely and successfully used in proportional data</a:t>
            </a:r>
            <a:r>
              <a:rPr lang="en" sz="1200">
                <a:solidFill>
                  <a:schemeClr val="dk1"/>
                </a:solidFill>
              </a:rPr>
              <a:t>. With one exception: if one of the proportions is very close to zero, one or minus one, you will do better with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Fisher's exact test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That said, if you can get large enough sample, typically use a z-test for testing rates (i.e., proportions) with a very good estimate of the std dev, and lots of samples.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03475" y="3358288"/>
            <a:ext cx="6199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https://www.sgapeio.es/INFORMEST/VICongreso/taller/applets/Sisa/t-thlp.htm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3526047" y="514025"/>
            <a:ext cx="1191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</a:t>
            </a:r>
            <a:r>
              <a:rPr b="1" lang="en" sz="1100"/>
              <a:t> &lt; 30</a:t>
            </a:r>
            <a:endParaRPr sz="1100"/>
          </a:p>
        </p:txBody>
      </p:sp>
      <p:pic>
        <p:nvPicPr>
          <p:cNvPr descr="\bar{x}_{1}-\bar{x}_{2} \pm \\ t\text{-}critical \times S.E." id="146" name="Google Shape;146;p17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1357" y="2625137"/>
            <a:ext cx="105605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 Testing Procedure</a:t>
            </a:r>
            <a:endParaRPr sz="2000"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05400" y="488250"/>
            <a:ext cx="57087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 1</a:t>
            </a:r>
            <a:r>
              <a:rPr lang="en" sz="1200">
                <a:solidFill>
                  <a:srgbClr val="000000"/>
                </a:solidFill>
              </a:rPr>
              <a:t>: </a:t>
            </a:r>
            <a:r>
              <a:rPr lang="en" sz="1200"/>
              <a:t>state hypothesis H</a:t>
            </a:r>
            <a:r>
              <a:rPr baseline="-25000" lang="en" sz="1200"/>
              <a:t>0</a:t>
            </a:r>
            <a:r>
              <a:rPr lang="en" sz="1200"/>
              <a:t> as alternative to the assertion, H</a:t>
            </a:r>
            <a:r>
              <a:rPr baseline="-25000" lang="en" sz="1200"/>
              <a:t>A</a:t>
            </a:r>
            <a:r>
              <a:rPr lang="en" sz="1200"/>
              <a:t> is the alternative,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(“assertion”) or the claim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0</a:t>
            </a:r>
            <a:r>
              <a:rPr lang="en" sz="1200"/>
              <a:t> :  (Null Hypothesis) … expected result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</a:t>
            </a:r>
            <a:r>
              <a:rPr baseline="-25000" lang="en" sz="1200"/>
              <a:t>A</a:t>
            </a:r>
            <a:r>
              <a:rPr lang="en" sz="1200"/>
              <a:t> : Alternative </a:t>
            </a:r>
            <a:r>
              <a:rPr lang="en" sz="1200"/>
              <a:t>Hypothesis … the assertion or claim</a:t>
            </a: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null hypothesis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FF0000"/>
                </a:solidFill>
              </a:rPr>
              <a:t>always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states that the sample mean is equal to the expected or advertised mean. The assertion or </a:t>
            </a:r>
            <a:r>
              <a:rPr b="1" lang="en" sz="1200">
                <a:solidFill>
                  <a:schemeClr val="dk1"/>
                </a:solidFill>
              </a:rPr>
              <a:t>alternative </a:t>
            </a:r>
            <a:r>
              <a:rPr lang="en" sz="1200">
                <a:solidFill>
                  <a:schemeClr val="dk1"/>
                </a:solidFill>
              </a:rPr>
              <a:t>hypothesis </a:t>
            </a:r>
            <a:r>
              <a:rPr b="1" lang="en" sz="1200">
                <a:solidFill>
                  <a:srgbClr val="FF0000"/>
                </a:solidFill>
              </a:rPr>
              <a:t>always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 states that the sample mean is different than the expected mean.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 2</a:t>
            </a:r>
            <a:r>
              <a:rPr lang="en" sz="1200"/>
              <a:t>: Verify the conditions of inference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 3</a:t>
            </a:r>
            <a:r>
              <a:rPr lang="en" sz="1200"/>
              <a:t>: Calculate the test statistic (t-statistic or z-statistic) and the p-value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(probability in the tail(s))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5546725" y="246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{1CC4C84D-DF02-4768-8FAE-679C79AF7887}</a:tableStyleId>
              </a:tblPr>
              <a:tblGrid>
                <a:gridCol w="950650"/>
                <a:gridCol w="2600025"/>
              </a:tblGrid>
              <a:tr h="288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Assumptions for Inference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2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is collected randomly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Samples are Independent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Population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≥ 10n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 Population is at least 10 times the sample size or 2. sampling with replacement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 ≥ 30 or the parent distribution must be normal - e.g., population parameter is </a:t>
                      </a:r>
                      <a:r>
                        <a:rPr lang="en" sz="1000"/>
                        <a:t>normally</a:t>
                      </a:r>
                      <a:r>
                        <a:rPr lang="en" sz="1000"/>
                        <a:t> </a:t>
                      </a:r>
                      <a:r>
                        <a:rPr lang="en" sz="1000"/>
                        <a:t>distributed: </a:t>
                      </a:r>
                      <a:r>
                        <a:rPr lang="en" sz="1000"/>
                        <a:t>the weight of gold bars normally distributed. This assumption should validated be if using a t-distribution.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18"/>
          <p:cNvSpPr txBox="1"/>
          <p:nvPr/>
        </p:nvSpPr>
        <p:spPr>
          <a:xfrm>
            <a:off x="5593300" y="488250"/>
            <a:ext cx="35040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Step 4</a:t>
            </a:r>
            <a:r>
              <a:rPr lang="en" sz="1200">
                <a:solidFill>
                  <a:schemeClr val="dk2"/>
                </a:solidFill>
              </a:rPr>
              <a:t>: state your decision …</a:t>
            </a:r>
            <a:r>
              <a:rPr b="1" lang="en" sz="1200">
                <a:solidFill>
                  <a:schemeClr val="dk2"/>
                </a:solidFill>
              </a:rPr>
              <a:t> </a:t>
            </a:r>
            <a:r>
              <a:rPr b="1" lang="en" sz="1200">
                <a:solidFill>
                  <a:srgbClr val="FF0000"/>
                </a:solidFill>
              </a:rPr>
              <a:t>If p ≥ α, fail to reject null, if p &lt; α  reject the null </a:t>
            </a:r>
            <a:r>
              <a:rPr b="1" lang="en" sz="1200">
                <a:solidFill>
                  <a:srgbClr val="FF0000"/>
                </a:solidFill>
              </a:rPr>
              <a:t>hypothesis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Because p &lt; α, we reject the null hypothesis. There is sufficient evidence to conclude that the measurement is biased.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Because p &gt; α, we fail to reject the null hypothesis. There is not sufficient evidence to conclude that the measurement is biased.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684325" y="4311025"/>
            <a:ext cx="36663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YouTube V</a:t>
            </a:r>
            <a:r>
              <a:rPr b="1" lang="en" sz="1100"/>
              <a:t>ideo Examples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https://www.sophia.org/tutorials/z-test-for-population-means-7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https://www.sophia.org/tutorials/t-tests-4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365725" y="3285075"/>
            <a:ext cx="4529475" cy="1456551"/>
            <a:chOff x="311700" y="3163475"/>
            <a:chExt cx="4529475" cy="1456551"/>
          </a:xfrm>
        </p:grpSpPr>
        <p:sp>
          <p:nvSpPr>
            <p:cNvPr id="158" name="Google Shape;158;p18"/>
            <p:cNvSpPr/>
            <p:nvPr/>
          </p:nvSpPr>
          <p:spPr>
            <a:xfrm>
              <a:off x="311700" y="4047326"/>
              <a:ext cx="11442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18"/>
            <p:cNvCxnSpPr/>
            <p:nvPr/>
          </p:nvCxnSpPr>
          <p:spPr>
            <a:xfrm flipH="1" rot="10800000">
              <a:off x="801675" y="3540475"/>
              <a:ext cx="3900" cy="69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8"/>
            <p:cNvSpPr/>
            <p:nvPr/>
          </p:nvSpPr>
          <p:spPr>
            <a:xfrm rot="140341">
              <a:off x="404307" y="3220245"/>
              <a:ext cx="823286" cy="248609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511200" y="3168975"/>
              <a:ext cx="7452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Sample</a:t>
              </a:r>
              <a:endParaRPr sz="1200"/>
            </a:p>
          </p:txBody>
        </p:sp>
        <p:cxnSp>
          <p:nvCxnSpPr>
            <p:cNvPr id="162" name="Google Shape;162;p18"/>
            <p:cNvCxnSpPr/>
            <p:nvPr/>
          </p:nvCxnSpPr>
          <p:spPr>
            <a:xfrm flipH="1" rot="10800000">
              <a:off x="1319525" y="3401525"/>
              <a:ext cx="2853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\bar{x}" id="163" name="Google Shape;163;p18" title="MathEquation,#0000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91988" y="3249300"/>
              <a:ext cx="139300" cy="1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8"/>
            <p:cNvSpPr txBox="1"/>
            <p:nvPr/>
          </p:nvSpPr>
          <p:spPr>
            <a:xfrm>
              <a:off x="1487450" y="3393888"/>
              <a:ext cx="7452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</a:t>
              </a:r>
              <a:r>
                <a:rPr lang="en" sz="1000"/>
                <a:t>ample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mean</a:t>
              </a:r>
              <a:endParaRPr sz="1000"/>
            </a:p>
          </p:txBody>
        </p:sp>
        <p:cxnSp>
          <p:nvCxnSpPr>
            <p:cNvPr id="165" name="Google Shape;165;p18"/>
            <p:cNvCxnSpPr/>
            <p:nvPr/>
          </p:nvCxnSpPr>
          <p:spPr>
            <a:xfrm flipH="1" rot="10800000">
              <a:off x="2010850" y="3419925"/>
              <a:ext cx="2853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" name="Google Shape;166;p18"/>
            <p:cNvSpPr txBox="1"/>
            <p:nvPr/>
          </p:nvSpPr>
          <p:spPr>
            <a:xfrm>
              <a:off x="2341500" y="3163475"/>
              <a:ext cx="986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Transform to t or z statistic</a:t>
              </a:r>
              <a:endParaRPr sz="1000"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3754275" y="3181875"/>
              <a:ext cx="10869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Look up tail probability p</a:t>
              </a:r>
              <a:endParaRPr sz="1000"/>
            </a:p>
          </p:txBody>
        </p:sp>
        <p:cxnSp>
          <p:nvCxnSpPr>
            <p:cNvPr id="168" name="Google Shape;168;p18"/>
            <p:cNvCxnSpPr/>
            <p:nvPr/>
          </p:nvCxnSpPr>
          <p:spPr>
            <a:xfrm flipH="1" rot="10800000">
              <a:off x="3325175" y="3400175"/>
              <a:ext cx="4218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18"/>
            <p:cNvSpPr txBox="1"/>
            <p:nvPr/>
          </p:nvSpPr>
          <p:spPr>
            <a:xfrm>
              <a:off x="466650" y="4159675"/>
              <a:ext cx="9867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Population</a:t>
              </a:r>
              <a:endParaRPr sz="1200"/>
            </a:p>
          </p:txBody>
        </p:sp>
      </p:grp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0"/>
            <a:ext cx="15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962500" y="428700"/>
            <a:ext cx="39429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One-sided (“one-tail)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t-value is (point on the line) corresponding to the p-value (probability under the tail, e.g., </a:t>
            </a:r>
            <a:r>
              <a:rPr lang="en" sz="1300"/>
              <a:t>α = .05, 5%</a:t>
            </a:r>
            <a:r>
              <a:rPr lang="en" sz="1300"/>
              <a:t>) at the t-value = 1.695, at df = 30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Two</a:t>
            </a:r>
            <a:r>
              <a:rPr lang="en" sz="1700"/>
              <a:t>-sided (“two-tail)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t-value is (point on the line) corresponding to the p-value (probability under both tail, e.g., α = .1, 10%) at the t-value = 1.695, at df = 30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Two side alpha, significance, corresponds to ½ of one-sided alpha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α</a:t>
            </a:r>
            <a:r>
              <a:rPr baseline="-25000" lang="en" sz="1700">
                <a:solidFill>
                  <a:srgbClr val="FF0000"/>
                </a:solidFill>
              </a:rPr>
              <a:t>2 </a:t>
            </a:r>
            <a:r>
              <a:rPr lang="en" sz="1700">
                <a:solidFill>
                  <a:srgbClr val="FF0000"/>
                </a:solidFill>
              </a:rPr>
              <a:t>= α</a:t>
            </a:r>
            <a:r>
              <a:rPr baseline="-25000" lang="en" sz="1700">
                <a:solidFill>
                  <a:srgbClr val="FF0000"/>
                </a:solidFill>
              </a:rPr>
              <a:t>1</a:t>
            </a:r>
            <a:r>
              <a:rPr lang="en" sz="1700">
                <a:solidFill>
                  <a:srgbClr val="FF0000"/>
                </a:solidFill>
              </a:rPr>
              <a:t>/ 2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*If the t-table (or function) is a one-sided table then easily convert.</a:t>
            </a:r>
            <a:endParaRPr sz="1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" y="482380"/>
            <a:ext cx="4692975" cy="5852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9"/>
          <p:cNvGrpSpPr/>
          <p:nvPr/>
        </p:nvGrpSpPr>
        <p:grpSpPr>
          <a:xfrm>
            <a:off x="2441625" y="390700"/>
            <a:ext cx="2107650" cy="759725"/>
            <a:chOff x="2441625" y="390700"/>
            <a:chExt cx="2107650" cy="759725"/>
          </a:xfrm>
        </p:grpSpPr>
        <p:pic>
          <p:nvPicPr>
            <p:cNvPr id="179" name="Google Shape;17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1625" y="390700"/>
              <a:ext cx="2107650" cy="75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 txBox="1"/>
            <p:nvPr/>
          </p:nvSpPr>
          <p:spPr>
            <a:xfrm>
              <a:off x="3014388" y="408000"/>
              <a:ext cx="96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1-α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r>
                <a:rPr lang="en"/>
                <a:t>.g. 95%</a:t>
              </a:r>
              <a:endParaRPr/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6096000" y="3367400"/>
            <a:ext cx="26781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α</a:t>
            </a:r>
            <a:r>
              <a:rPr lang="en" sz="1200">
                <a:solidFill>
                  <a:srgbClr val="FF0000"/>
                </a:solidFill>
              </a:rPr>
              <a:t> is the total percentage in the tails. </a:t>
            </a:r>
            <a:r>
              <a:rPr lang="en" sz="1200"/>
              <a:t>For two-sided </a:t>
            </a:r>
            <a:r>
              <a:rPr lang="en" sz="1200">
                <a:solidFill>
                  <a:srgbClr val="FF0000"/>
                </a:solidFill>
              </a:rPr>
              <a:t>problems it is split into the two tails. For </a:t>
            </a:r>
            <a:r>
              <a:rPr lang="en" sz="1200"/>
              <a:t>one sided problems </a:t>
            </a:r>
            <a:r>
              <a:rPr lang="en" sz="1200">
                <a:solidFill>
                  <a:srgbClr val="FF0000"/>
                </a:solidFill>
              </a:rPr>
              <a:t>it is all in one tail.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7325" y="411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Example, confidence interval: </a:t>
            </a:r>
            <a:r>
              <a:rPr lang="en" sz="2000"/>
              <a:t>z-statistic (Normal Distribution) for mean or proportions (std deviation known)</a:t>
            </a:r>
            <a:endParaRPr sz="20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244650" y="1892750"/>
            <a:ext cx="58962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is the 95% confidence interval of the population mean, μ,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these measurements</a:t>
            </a:r>
            <a:endParaRPr sz="13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Confidence Interval  =  </a:t>
            </a:r>
            <a:endParaRPr b="1" sz="13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sample mean = 48.07</a:t>
            </a:r>
            <a:endParaRPr sz="13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z-value = Norminv(0.95,0,1) = 1.6448 (Norminv Excel function)</a:t>
            </a:r>
            <a:endParaRPr sz="13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 = 1 - p</a:t>
            </a:r>
            <a:endParaRPr sz="1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S.E =sqrt(pq/n) = sqrt(.095 •.05 / 14) = 0.058248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	μ  = 48.07   +/- 1.6448 • 0.058248 = 48.07 +/ 0.0958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95% confidence interval = (</a:t>
            </a:r>
            <a:r>
              <a:rPr b="1" lang="en" sz="1300"/>
              <a:t>47.974 , 48.16558 )</a:t>
            </a:r>
            <a:endParaRPr b="1" sz="1300"/>
          </a:p>
        </p:txBody>
      </p:sp>
      <p:sp>
        <p:nvSpPr>
          <p:cNvPr id="189" name="Google Shape;189;p20"/>
          <p:cNvSpPr txBox="1"/>
          <p:nvPr/>
        </p:nvSpPr>
        <p:spPr>
          <a:xfrm>
            <a:off x="286850" y="966925"/>
            <a:ext cx="264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 take 14 longitude samples from your measurement instrument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258" y="1041935"/>
            <a:ext cx="2520829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738" y="783788"/>
            <a:ext cx="2219325" cy="124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0"/>
          <p:cNvCxnSpPr/>
          <p:nvPr/>
        </p:nvCxnSpPr>
        <p:spPr>
          <a:xfrm rot="10800000">
            <a:off x="8069825" y="1892750"/>
            <a:ext cx="72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/>
          <p:nvPr/>
        </p:nvCxnSpPr>
        <p:spPr>
          <a:xfrm flipH="1" rot="10800000">
            <a:off x="7069875" y="1909625"/>
            <a:ext cx="54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6436750" y="2209200"/>
            <a:ext cx="13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-z-critical 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7740850" y="2285400"/>
            <a:ext cx="10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</a:t>
            </a:r>
            <a:r>
              <a:rPr lang="en" sz="1200">
                <a:solidFill>
                  <a:schemeClr val="dk2"/>
                </a:solidFill>
              </a:rPr>
              <a:t>-critical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6487450" y="2858100"/>
            <a:ext cx="25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z-value is a point on the Normal distribution x-axis</a:t>
            </a:r>
            <a:endParaRPr/>
          </a:p>
        </p:txBody>
      </p:sp>
      <p:pic>
        <p:nvPicPr>
          <p:cNvPr descr="\bar{x}\pm z\text{-}critical \times S.E." id="197" name="Google Shape;197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400" y="2391370"/>
            <a:ext cx="193523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198" name="Google Shape;198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199" name="Google Shape;199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00" name="Google Shape;200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01" name="Google Shape;201;p20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02" name="Google Shape;202;p20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" id="203" name="Google Shape;203;p20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288" cy="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548650" y="4735450"/>
            <a:ext cx="5487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