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99" r:id="rId3"/>
    <p:sldId id="270" r:id="rId4"/>
    <p:sldId id="257" r:id="rId5"/>
    <p:sldId id="303" r:id="rId6"/>
    <p:sldId id="315" r:id="rId7"/>
    <p:sldId id="313" r:id="rId8"/>
    <p:sldId id="317" r:id="rId9"/>
    <p:sldId id="304" r:id="rId10"/>
    <p:sldId id="309" r:id="rId11"/>
    <p:sldId id="310" r:id="rId12"/>
    <p:sldId id="311" r:id="rId13"/>
    <p:sldId id="312" r:id="rId14"/>
    <p:sldId id="308" r:id="rId15"/>
    <p:sldId id="307" r:id="rId16"/>
    <p:sldId id="306" r:id="rId17"/>
    <p:sldId id="31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4734D-457F-487F-9DDA-E586A580E17B}">
  <a:tblStyle styleId="{80B4734D-457F-487F-9DDA-E586A580E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2" autoAdjust="0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9a3c071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9a3c071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8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89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0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33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45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2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7904bf766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7904bf766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9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9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7904bf76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7904bf76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3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8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6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0370cd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0370cd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14875"/>
            <a:ext cx="40788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25829"/>
            <a:ext cx="3463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7800" y="1514875"/>
            <a:ext cx="7688400" cy="30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473650" y="1645125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235400" y="2402225"/>
            <a:ext cx="66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906800" y="3244025"/>
            <a:ext cx="53304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2270400" y="1421500"/>
            <a:ext cx="46032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72000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344131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6162604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72000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344131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162604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7"/>
          </p:nvPr>
        </p:nvSpPr>
        <p:spPr>
          <a:xfrm>
            <a:off x="677475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8"/>
          </p:nvPr>
        </p:nvSpPr>
        <p:spPr>
          <a:xfrm>
            <a:off x="3441308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9"/>
          </p:nvPr>
        </p:nvSpPr>
        <p:spPr>
          <a:xfrm>
            <a:off x="6162601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3"/>
          </p:nvPr>
        </p:nvSpPr>
        <p:spPr>
          <a:xfrm>
            <a:off x="677475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4"/>
          </p:nvPr>
        </p:nvSpPr>
        <p:spPr>
          <a:xfrm>
            <a:off x="3441308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5"/>
          </p:nvPr>
        </p:nvSpPr>
        <p:spPr>
          <a:xfrm>
            <a:off x="6162601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 b="1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5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 Light"/>
              <a:buChar char="●"/>
              <a:defRPr sz="1800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Slab Light"/>
              <a:buChar char="■"/>
              <a:defRPr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ctrTitle"/>
          </p:nvPr>
        </p:nvSpPr>
        <p:spPr>
          <a:xfrm>
            <a:off x="1175541" y="-9657"/>
            <a:ext cx="8108607" cy="971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BF7F1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Chest X-Ray Image </a:t>
            </a:r>
            <a:endParaRPr sz="3600" dirty="0">
              <a:solidFill>
                <a:srgbClr val="FBF7F1"/>
              </a:solidFill>
              <a:latin typeface="Times New Roman" panose="02020603050405020304" pitchFamily="18" charset="0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"/>
          </p:nvPr>
        </p:nvSpPr>
        <p:spPr>
          <a:xfrm>
            <a:off x="653404" y="2288737"/>
            <a:ext cx="5401263" cy="194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 </a:t>
            </a:r>
            <a:r>
              <a:rPr lang="en" b="1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Presented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2"/>
              </a:solidFill>
              <a:latin typeface="Times New Roman" panose="02020603050405020304" pitchFamily="18" charset="0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Abdullatif Alsabr	Eman Albarakah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Yazeed Alharthi</a:t>
            </a: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	Rahaf Alturbaq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	Aljoharah Alaqeel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950B7A-FAD7-4E1A-B461-C8BD4DC6D98B}"/>
              </a:ext>
            </a:extLst>
          </p:cNvPr>
          <p:cNvSpPr/>
          <p:nvPr/>
        </p:nvSpPr>
        <p:spPr>
          <a:xfrm>
            <a:off x="2449171" y="3013660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4" name="Google Shape;264;p23"/>
          <p:cNvSpPr/>
          <p:nvPr/>
        </p:nvSpPr>
        <p:spPr>
          <a:xfrm rot="5400000">
            <a:off x="3170418" y="-1426381"/>
            <a:ext cx="45719" cy="47139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67" name="Google Shape;262;p23">
            <a:extLst>
              <a:ext uri="{FF2B5EF4-FFF2-40B4-BE49-F238E27FC236}">
                <a16:creationId xmlns:a16="http://schemas.microsoft.com/office/drawing/2014/main" id="{96870244-AD4E-2446-BB40-7C8C4CC86F82}"/>
              </a:ext>
            </a:extLst>
          </p:cNvPr>
          <p:cNvSpPr txBox="1">
            <a:spLocks/>
          </p:cNvSpPr>
          <p:nvPr/>
        </p:nvSpPr>
        <p:spPr>
          <a:xfrm>
            <a:off x="842516" y="809778"/>
            <a:ext cx="5813771" cy="7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6400" b="1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 Condensed SemiBold"/>
              <a:buNone/>
              <a:defRPr sz="52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2400" dirty="0">
                <a:solidFill>
                  <a:srgbClr val="FBF7F1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Deep Learning CNN T5-Bootcamp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A6370A0-59E5-4FD6-8FFE-EDC301083C33}"/>
              </a:ext>
            </a:extLst>
          </p:cNvPr>
          <p:cNvSpPr/>
          <p:nvPr/>
        </p:nvSpPr>
        <p:spPr>
          <a:xfrm>
            <a:off x="574101" y="3007036"/>
            <a:ext cx="1714596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4B841-7516-4CE4-8D07-98B6C002B0CC}"/>
              </a:ext>
            </a:extLst>
          </p:cNvPr>
          <p:cNvSpPr/>
          <p:nvPr/>
        </p:nvSpPr>
        <p:spPr>
          <a:xfrm>
            <a:off x="602376" y="3509291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850E4C8-BC6D-BD42-A0DD-A9D8AC64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643" y="1732741"/>
            <a:ext cx="2407355" cy="23827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C0596DF4-8ED5-4CA0-A5C3-A457902ABFA4}"/>
              </a:ext>
            </a:extLst>
          </p:cNvPr>
          <p:cNvSpPr/>
          <p:nvPr/>
        </p:nvSpPr>
        <p:spPr>
          <a:xfrm>
            <a:off x="2415267" y="3509290"/>
            <a:ext cx="1661760" cy="305735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6F60DB3-CA22-41DD-A9A7-BB5A05F0BC4A}"/>
              </a:ext>
            </a:extLst>
          </p:cNvPr>
          <p:cNvSpPr/>
          <p:nvPr/>
        </p:nvSpPr>
        <p:spPr>
          <a:xfrm>
            <a:off x="1547255" y="3983295"/>
            <a:ext cx="1712114" cy="311880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DBE604BF-BBEA-4A87-AADE-57DB8C0FE2BD}"/>
              </a:ext>
            </a:extLst>
          </p:cNvPr>
          <p:cNvSpPr/>
          <p:nvPr/>
        </p:nvSpPr>
        <p:spPr>
          <a:xfrm>
            <a:off x="562614" y="2360732"/>
            <a:ext cx="1712114" cy="314999"/>
          </a:xfrm>
          <a:prstGeom prst="flowChartTerminator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27" name="Google Shape;127;p23"/>
          <p:cNvGrpSpPr/>
          <p:nvPr/>
        </p:nvGrpSpPr>
        <p:grpSpPr>
          <a:xfrm>
            <a:off x="5572899" y="-739244"/>
            <a:ext cx="3571101" cy="6621988"/>
            <a:chOff x="-3923422" y="-1148117"/>
            <a:chExt cx="1815599" cy="3919984"/>
          </a:xfrm>
        </p:grpSpPr>
        <p:sp>
          <p:nvSpPr>
            <p:cNvPr id="129" name="Google Shape;129;p23"/>
            <p:cNvSpPr/>
            <p:nvPr/>
          </p:nvSpPr>
          <p:spPr>
            <a:xfrm>
              <a:off x="-3855690" y="1294746"/>
              <a:ext cx="445587" cy="229511"/>
            </a:xfrm>
            <a:custGeom>
              <a:avLst/>
              <a:gdLst/>
              <a:ahLst/>
              <a:cxnLst/>
              <a:rect l="l" t="t" r="r" b="b"/>
              <a:pathLst>
                <a:path w="9651" h="4971" extrusionOk="0">
                  <a:moveTo>
                    <a:pt x="7837" y="1"/>
                  </a:moveTo>
                  <a:cubicBezTo>
                    <a:pt x="5689" y="1"/>
                    <a:pt x="2139" y="477"/>
                    <a:pt x="1" y="3415"/>
                  </a:cubicBezTo>
                  <a:lnTo>
                    <a:pt x="814" y="4970"/>
                  </a:lnTo>
                  <a:lnTo>
                    <a:pt x="743" y="4811"/>
                  </a:lnTo>
                  <a:cubicBezTo>
                    <a:pt x="743" y="4811"/>
                    <a:pt x="1768" y="1065"/>
                    <a:pt x="9650" y="110"/>
                  </a:cubicBezTo>
                  <a:cubicBezTo>
                    <a:pt x="9576" y="110"/>
                    <a:pt x="8868" y="1"/>
                    <a:pt x="7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-3832005" y="1496232"/>
              <a:ext cx="333763" cy="156932"/>
            </a:xfrm>
            <a:custGeom>
              <a:avLst/>
              <a:gdLst/>
              <a:ahLst/>
              <a:cxnLst/>
              <a:rect l="l" t="t" r="r" b="b"/>
              <a:pathLst>
                <a:path w="7229" h="3399" extrusionOk="0">
                  <a:moveTo>
                    <a:pt x="5876" y="0"/>
                  </a:moveTo>
                  <a:cubicBezTo>
                    <a:pt x="4267" y="0"/>
                    <a:pt x="1601" y="331"/>
                    <a:pt x="0" y="2374"/>
                  </a:cubicBezTo>
                  <a:lnTo>
                    <a:pt x="515" y="3251"/>
                  </a:lnTo>
                  <a:lnTo>
                    <a:pt x="515" y="3251"/>
                  </a:lnTo>
                  <a:cubicBezTo>
                    <a:pt x="563" y="3117"/>
                    <a:pt x="1492" y="729"/>
                    <a:pt x="7228" y="76"/>
                  </a:cubicBezTo>
                  <a:cubicBezTo>
                    <a:pt x="7177" y="76"/>
                    <a:pt x="6648" y="0"/>
                    <a:pt x="5876" y="0"/>
                  </a:cubicBezTo>
                  <a:close/>
                  <a:moveTo>
                    <a:pt x="515" y="3251"/>
                  </a:moveTo>
                  <a:lnTo>
                    <a:pt x="515" y="3251"/>
                  </a:lnTo>
                  <a:cubicBezTo>
                    <a:pt x="513" y="3255"/>
                    <a:pt x="513" y="3257"/>
                    <a:pt x="513" y="3257"/>
                  </a:cubicBezTo>
                  <a:lnTo>
                    <a:pt x="601" y="3399"/>
                  </a:lnTo>
                  <a:lnTo>
                    <a:pt x="601" y="3399"/>
                  </a:lnTo>
                  <a:lnTo>
                    <a:pt x="515" y="32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-2985058" y="1294746"/>
              <a:ext cx="445587" cy="229511"/>
            </a:xfrm>
            <a:custGeom>
              <a:avLst/>
              <a:gdLst/>
              <a:ahLst/>
              <a:cxnLst/>
              <a:rect l="l" t="t" r="r" b="b"/>
              <a:pathLst>
                <a:path w="9651" h="4971" extrusionOk="0">
                  <a:moveTo>
                    <a:pt x="1802" y="1"/>
                  </a:moveTo>
                  <a:cubicBezTo>
                    <a:pt x="773" y="1"/>
                    <a:pt x="70" y="110"/>
                    <a:pt x="1" y="110"/>
                  </a:cubicBezTo>
                  <a:cubicBezTo>
                    <a:pt x="7883" y="1065"/>
                    <a:pt x="8908" y="4811"/>
                    <a:pt x="8908" y="4811"/>
                  </a:cubicBezTo>
                  <a:lnTo>
                    <a:pt x="8837" y="4970"/>
                  </a:lnTo>
                  <a:lnTo>
                    <a:pt x="9650" y="3415"/>
                  </a:lnTo>
                  <a:cubicBezTo>
                    <a:pt x="7500" y="477"/>
                    <a:pt x="394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-2900197" y="1496232"/>
              <a:ext cx="336256" cy="156932"/>
            </a:xfrm>
            <a:custGeom>
              <a:avLst/>
              <a:gdLst/>
              <a:ahLst/>
              <a:cxnLst/>
              <a:rect l="l" t="t" r="r" b="b"/>
              <a:pathLst>
                <a:path w="7283" h="3399" extrusionOk="0">
                  <a:moveTo>
                    <a:pt x="1362" y="0"/>
                  </a:moveTo>
                  <a:cubicBezTo>
                    <a:pt x="581" y="0"/>
                    <a:pt x="47" y="76"/>
                    <a:pt x="1" y="76"/>
                  </a:cubicBezTo>
                  <a:cubicBezTo>
                    <a:pt x="5957" y="748"/>
                    <a:pt x="6699" y="3257"/>
                    <a:pt x="6699" y="3257"/>
                  </a:cubicBezTo>
                  <a:lnTo>
                    <a:pt x="6699" y="3399"/>
                  </a:lnTo>
                  <a:lnTo>
                    <a:pt x="7282" y="2374"/>
                  </a:lnTo>
                  <a:cubicBezTo>
                    <a:pt x="5693" y="331"/>
                    <a:pt x="2991" y="0"/>
                    <a:pt x="1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-3461581" y="-240735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-3433833" y="-424354"/>
              <a:ext cx="122443" cy="27009"/>
            </a:xfrm>
            <a:custGeom>
              <a:avLst/>
              <a:gdLst/>
              <a:ahLst/>
              <a:cxnLst/>
              <a:rect l="l" t="t" r="r" b="b"/>
              <a:pathLst>
                <a:path w="2652" h="585" extrusionOk="0">
                  <a:moveTo>
                    <a:pt x="1" y="1"/>
                  </a:moveTo>
                  <a:lnTo>
                    <a:pt x="1" y="1"/>
                  </a:lnTo>
                  <a:lnTo>
                    <a:pt x="442" y="1"/>
                  </a:lnTo>
                  <a:lnTo>
                    <a:pt x="1326" y="584"/>
                  </a:lnTo>
                  <a:lnTo>
                    <a:pt x="2652" y="584"/>
                  </a:lnTo>
                  <a:lnTo>
                    <a:pt x="2652" y="584"/>
                  </a:lnTo>
                  <a:lnTo>
                    <a:pt x="1326" y="58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-3107455" y="-424354"/>
              <a:ext cx="115102" cy="27009"/>
            </a:xfrm>
            <a:custGeom>
              <a:avLst/>
              <a:gdLst/>
              <a:ahLst/>
              <a:cxnLst/>
              <a:rect l="l" t="t" r="r" b="b"/>
              <a:pathLst>
                <a:path w="2493" h="585" extrusionOk="0">
                  <a:moveTo>
                    <a:pt x="2493" y="1"/>
                  </a:moveTo>
                  <a:lnTo>
                    <a:pt x="2210" y="1"/>
                  </a:lnTo>
                  <a:lnTo>
                    <a:pt x="1326" y="584"/>
                  </a:lnTo>
                  <a:lnTo>
                    <a:pt x="1" y="584"/>
                  </a:lnTo>
                  <a:lnTo>
                    <a:pt x="1" y="584"/>
                  </a:lnTo>
                  <a:lnTo>
                    <a:pt x="1326" y="584"/>
                  </a:lnTo>
                  <a:lnTo>
                    <a:pt x="2210" y="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-3433833" y="-424354"/>
              <a:ext cx="20453" cy="46"/>
            </a:xfrm>
            <a:custGeom>
              <a:avLst/>
              <a:gdLst/>
              <a:ahLst/>
              <a:cxnLst/>
              <a:rect l="l" t="t" r="r" b="b"/>
              <a:pathLst>
                <a:path w="443" h="1" extrusionOk="0">
                  <a:moveTo>
                    <a:pt x="1" y="1"/>
                  </a:moveTo>
                  <a:lnTo>
                    <a:pt x="1" y="1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-3583978" y="-910664"/>
              <a:ext cx="46" cy="3324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1"/>
                  </a:move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close/>
                  <a:moveTo>
                    <a:pt x="1" y="71"/>
                  </a:moveTo>
                  <a:lnTo>
                    <a:pt x="1" y="71"/>
                  </a:lnTo>
                  <a:lnTo>
                    <a:pt x="1" y="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-3002187" y="-1148117"/>
              <a:ext cx="186896" cy="496189"/>
            </a:xfrm>
            <a:custGeom>
              <a:avLst/>
              <a:gdLst/>
              <a:ahLst/>
              <a:cxnLst/>
              <a:rect l="l" t="t" r="r" b="b"/>
              <a:pathLst>
                <a:path w="4048" h="10747" extrusionOk="0">
                  <a:moveTo>
                    <a:pt x="1" y="1"/>
                  </a:moveTo>
                  <a:lnTo>
                    <a:pt x="1" y="1"/>
                  </a:lnTo>
                  <a:cubicBezTo>
                    <a:pt x="1538" y="885"/>
                    <a:pt x="3093" y="2422"/>
                    <a:pt x="3606" y="5214"/>
                  </a:cubicBezTo>
                  <a:cubicBezTo>
                    <a:pt x="3606" y="5214"/>
                    <a:pt x="4048" y="7141"/>
                    <a:pt x="3305" y="10746"/>
                  </a:cubicBezTo>
                  <a:lnTo>
                    <a:pt x="3305" y="10746"/>
                  </a:lnTo>
                  <a:cubicBezTo>
                    <a:pt x="4048" y="7141"/>
                    <a:pt x="3606" y="5214"/>
                    <a:pt x="3606" y="5214"/>
                  </a:cubicBezTo>
                  <a:cubicBezTo>
                    <a:pt x="3093" y="2422"/>
                    <a:pt x="1538" y="885"/>
                    <a:pt x="1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3328564" y="1452417"/>
              <a:ext cx="230942" cy="40814"/>
            </a:xfrm>
            <a:custGeom>
              <a:avLst/>
              <a:gdLst/>
              <a:ahLst/>
              <a:cxnLst/>
              <a:rect l="l" t="t" r="r" b="b"/>
              <a:pathLst>
                <a:path w="5002" h="884" extrusionOk="0">
                  <a:moveTo>
                    <a:pt x="442" y="0"/>
                  </a:moveTo>
                  <a:cubicBezTo>
                    <a:pt x="212" y="0"/>
                    <a:pt x="0" y="141"/>
                    <a:pt x="0" y="442"/>
                  </a:cubicBezTo>
                  <a:cubicBezTo>
                    <a:pt x="0" y="672"/>
                    <a:pt x="212" y="884"/>
                    <a:pt x="442" y="884"/>
                  </a:cubicBezTo>
                  <a:lnTo>
                    <a:pt x="4560" y="884"/>
                  </a:lnTo>
                  <a:cubicBezTo>
                    <a:pt x="4790" y="884"/>
                    <a:pt x="5002" y="672"/>
                    <a:pt x="5002" y="442"/>
                  </a:cubicBezTo>
                  <a:cubicBezTo>
                    <a:pt x="5002" y="141"/>
                    <a:pt x="4790" y="0"/>
                    <a:pt x="4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-2209859" y="1591943"/>
              <a:ext cx="102036" cy="288886"/>
            </a:xfrm>
            <a:custGeom>
              <a:avLst/>
              <a:gdLst/>
              <a:ahLst/>
              <a:cxnLst/>
              <a:rect l="l" t="t" r="r" b="b"/>
              <a:pathLst>
                <a:path w="2210" h="6257" extrusionOk="0">
                  <a:moveTo>
                    <a:pt x="2209" y="0"/>
                  </a:moveTo>
                  <a:cubicBezTo>
                    <a:pt x="2209" y="884"/>
                    <a:pt x="2139" y="1626"/>
                    <a:pt x="1980" y="1909"/>
                  </a:cubicBezTo>
                  <a:cubicBezTo>
                    <a:pt x="1096" y="4418"/>
                    <a:pt x="0" y="5444"/>
                    <a:pt x="1255" y="6115"/>
                  </a:cubicBezTo>
                  <a:cubicBezTo>
                    <a:pt x="1396" y="6186"/>
                    <a:pt x="1467" y="6186"/>
                    <a:pt x="1538" y="6256"/>
                  </a:cubicBezTo>
                  <a:cubicBezTo>
                    <a:pt x="1467" y="6186"/>
                    <a:pt x="1396" y="6186"/>
                    <a:pt x="1255" y="6115"/>
                  </a:cubicBezTo>
                  <a:cubicBezTo>
                    <a:pt x="0" y="5444"/>
                    <a:pt x="1096" y="4418"/>
                    <a:pt x="1980" y="1909"/>
                  </a:cubicBezTo>
                  <a:cubicBezTo>
                    <a:pt x="2139" y="1626"/>
                    <a:pt x="2209" y="884"/>
                    <a:pt x="2209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220064" y="346596"/>
              <a:ext cx="710787" cy="1554636"/>
            </a:xfrm>
            <a:custGeom>
              <a:avLst/>
              <a:gdLst/>
              <a:ahLst/>
              <a:cxnLst/>
              <a:rect l="l" t="t" r="r" b="b"/>
              <a:pathLst>
                <a:path w="15395" h="33672" extrusionOk="0">
                  <a:moveTo>
                    <a:pt x="5091" y="24976"/>
                  </a:moveTo>
                  <a:lnTo>
                    <a:pt x="5091" y="24976"/>
                  </a:lnTo>
                  <a:cubicBezTo>
                    <a:pt x="6367" y="25590"/>
                    <a:pt x="8263" y="26322"/>
                    <a:pt x="9929" y="26322"/>
                  </a:cubicBezTo>
                  <a:cubicBezTo>
                    <a:pt x="10086" y="26322"/>
                    <a:pt x="10241" y="26315"/>
                    <a:pt x="10393" y="26302"/>
                  </a:cubicBezTo>
                  <a:cubicBezTo>
                    <a:pt x="11647" y="26231"/>
                    <a:pt x="12531" y="25860"/>
                    <a:pt x="13185" y="25347"/>
                  </a:cubicBezTo>
                  <a:lnTo>
                    <a:pt x="13185" y="25347"/>
                  </a:lnTo>
                  <a:cubicBezTo>
                    <a:pt x="12814" y="26160"/>
                    <a:pt x="12089" y="27344"/>
                    <a:pt x="10605" y="28069"/>
                  </a:cubicBezTo>
                  <a:cubicBezTo>
                    <a:pt x="10345" y="28189"/>
                    <a:pt x="10073" y="28243"/>
                    <a:pt x="9795" y="28243"/>
                  </a:cubicBezTo>
                  <a:cubicBezTo>
                    <a:pt x="8184" y="28243"/>
                    <a:pt x="6342" y="26423"/>
                    <a:pt x="5091" y="24976"/>
                  </a:cubicBezTo>
                  <a:close/>
                  <a:moveTo>
                    <a:pt x="13857" y="26832"/>
                  </a:moveTo>
                  <a:cubicBezTo>
                    <a:pt x="13698" y="28511"/>
                    <a:pt x="12602" y="30137"/>
                    <a:pt x="10393" y="30720"/>
                  </a:cubicBezTo>
                  <a:cubicBezTo>
                    <a:pt x="10288" y="30747"/>
                    <a:pt x="10179" y="30759"/>
                    <a:pt x="10068" y="30759"/>
                  </a:cubicBezTo>
                  <a:cubicBezTo>
                    <a:pt x="8924" y="30759"/>
                    <a:pt x="7473" y="29409"/>
                    <a:pt x="6346" y="27928"/>
                  </a:cubicBezTo>
                  <a:lnTo>
                    <a:pt x="6346" y="27928"/>
                  </a:lnTo>
                  <a:cubicBezTo>
                    <a:pt x="7229" y="28811"/>
                    <a:pt x="8466" y="29394"/>
                    <a:pt x="10163" y="29483"/>
                  </a:cubicBezTo>
                  <a:cubicBezTo>
                    <a:pt x="10208" y="29485"/>
                    <a:pt x="10252" y="29485"/>
                    <a:pt x="10296" y="29485"/>
                  </a:cubicBezTo>
                  <a:cubicBezTo>
                    <a:pt x="12058" y="29485"/>
                    <a:pt x="13201" y="28125"/>
                    <a:pt x="13857" y="26832"/>
                  </a:cubicBezTo>
                  <a:close/>
                  <a:moveTo>
                    <a:pt x="4861" y="27998"/>
                  </a:moveTo>
                  <a:lnTo>
                    <a:pt x="4861" y="27998"/>
                  </a:lnTo>
                  <a:cubicBezTo>
                    <a:pt x="6116" y="29624"/>
                    <a:pt x="7671" y="31091"/>
                    <a:pt x="9438" y="31692"/>
                  </a:cubicBezTo>
                  <a:cubicBezTo>
                    <a:pt x="9751" y="31788"/>
                    <a:pt x="10046" y="31832"/>
                    <a:pt x="10325" y="31832"/>
                  </a:cubicBezTo>
                  <a:cubicBezTo>
                    <a:pt x="11942" y="31832"/>
                    <a:pt x="13028" y="30363"/>
                    <a:pt x="13857" y="29112"/>
                  </a:cubicBezTo>
                  <a:lnTo>
                    <a:pt x="13857" y="29112"/>
                  </a:lnTo>
                  <a:cubicBezTo>
                    <a:pt x="13556" y="30366"/>
                    <a:pt x="12885" y="32134"/>
                    <a:pt x="10835" y="32576"/>
                  </a:cubicBezTo>
                  <a:cubicBezTo>
                    <a:pt x="10661" y="32613"/>
                    <a:pt x="10487" y="32631"/>
                    <a:pt x="10314" y="32631"/>
                  </a:cubicBezTo>
                  <a:cubicBezTo>
                    <a:pt x="8128" y="32631"/>
                    <a:pt x="6024" y="29783"/>
                    <a:pt x="4861" y="27998"/>
                  </a:cubicBezTo>
                  <a:close/>
                  <a:moveTo>
                    <a:pt x="8580" y="1"/>
                  </a:moveTo>
                  <a:cubicBezTo>
                    <a:pt x="8429" y="1"/>
                    <a:pt x="8272" y="9"/>
                    <a:pt x="8113" y="22"/>
                  </a:cubicBezTo>
                  <a:cubicBezTo>
                    <a:pt x="8325" y="3857"/>
                    <a:pt x="1" y="5978"/>
                    <a:pt x="1" y="5978"/>
                  </a:cubicBezTo>
                  <a:cubicBezTo>
                    <a:pt x="1" y="5978"/>
                    <a:pt x="443" y="7232"/>
                    <a:pt x="301" y="7603"/>
                  </a:cubicBezTo>
                  <a:cubicBezTo>
                    <a:pt x="5091" y="6861"/>
                    <a:pt x="7812" y="4369"/>
                    <a:pt x="9138" y="2602"/>
                  </a:cubicBezTo>
                  <a:cubicBezTo>
                    <a:pt x="9721" y="2973"/>
                    <a:pt x="10675" y="3627"/>
                    <a:pt x="10534" y="4210"/>
                  </a:cubicBezTo>
                  <a:cubicBezTo>
                    <a:pt x="8767" y="8187"/>
                    <a:pt x="72" y="8858"/>
                    <a:pt x="72" y="8858"/>
                  </a:cubicBezTo>
                  <a:cubicBezTo>
                    <a:pt x="72" y="8858"/>
                    <a:pt x="602" y="10484"/>
                    <a:pt x="72" y="10626"/>
                  </a:cubicBezTo>
                  <a:cubicBezTo>
                    <a:pt x="1839" y="10484"/>
                    <a:pt x="5974" y="9813"/>
                    <a:pt x="8184" y="8558"/>
                  </a:cubicBezTo>
                  <a:cubicBezTo>
                    <a:pt x="9509" y="7745"/>
                    <a:pt x="10675" y="6791"/>
                    <a:pt x="11347" y="5765"/>
                  </a:cubicBezTo>
                  <a:cubicBezTo>
                    <a:pt x="11559" y="6278"/>
                    <a:pt x="11718" y="7020"/>
                    <a:pt x="11559" y="7975"/>
                  </a:cubicBezTo>
                  <a:cubicBezTo>
                    <a:pt x="11206" y="9813"/>
                    <a:pt x="7512" y="12022"/>
                    <a:pt x="6699" y="12092"/>
                  </a:cubicBezTo>
                  <a:cubicBezTo>
                    <a:pt x="6434" y="12145"/>
                    <a:pt x="5668" y="12163"/>
                    <a:pt x="4765" y="12163"/>
                  </a:cubicBezTo>
                  <a:cubicBezTo>
                    <a:pt x="2958" y="12163"/>
                    <a:pt x="602" y="12092"/>
                    <a:pt x="602" y="12092"/>
                  </a:cubicBezTo>
                  <a:lnTo>
                    <a:pt x="443" y="13789"/>
                  </a:lnTo>
                  <a:cubicBezTo>
                    <a:pt x="443" y="13789"/>
                    <a:pt x="2507" y="14071"/>
                    <a:pt x="4360" y="14071"/>
                  </a:cubicBezTo>
                  <a:cubicBezTo>
                    <a:pt x="5174" y="14071"/>
                    <a:pt x="5947" y="14016"/>
                    <a:pt x="6487" y="13860"/>
                  </a:cubicBezTo>
                  <a:cubicBezTo>
                    <a:pt x="8184" y="13418"/>
                    <a:pt x="10163" y="12464"/>
                    <a:pt x="11559" y="11209"/>
                  </a:cubicBezTo>
                  <a:cubicBezTo>
                    <a:pt x="11860" y="10926"/>
                    <a:pt x="12089" y="10696"/>
                    <a:pt x="12301" y="10396"/>
                  </a:cubicBezTo>
                  <a:lnTo>
                    <a:pt x="12301" y="10396"/>
                  </a:lnTo>
                  <a:cubicBezTo>
                    <a:pt x="12231" y="11439"/>
                    <a:pt x="12001" y="12764"/>
                    <a:pt x="11418" y="14019"/>
                  </a:cubicBezTo>
                  <a:cubicBezTo>
                    <a:pt x="10393" y="16228"/>
                    <a:pt x="8113" y="16228"/>
                    <a:pt x="5974" y="16299"/>
                  </a:cubicBezTo>
                  <a:cubicBezTo>
                    <a:pt x="5903" y="16304"/>
                    <a:pt x="5830" y="16306"/>
                    <a:pt x="5756" y="16306"/>
                  </a:cubicBezTo>
                  <a:cubicBezTo>
                    <a:pt x="3672" y="16306"/>
                    <a:pt x="443" y="14461"/>
                    <a:pt x="443" y="14461"/>
                  </a:cubicBezTo>
                  <a:lnTo>
                    <a:pt x="443" y="14461"/>
                  </a:lnTo>
                  <a:lnTo>
                    <a:pt x="602" y="15998"/>
                  </a:lnTo>
                  <a:cubicBezTo>
                    <a:pt x="602" y="15998"/>
                    <a:pt x="2281" y="16811"/>
                    <a:pt x="3323" y="17394"/>
                  </a:cubicBezTo>
                  <a:cubicBezTo>
                    <a:pt x="3916" y="17691"/>
                    <a:pt x="5154" y="17940"/>
                    <a:pt x="6533" y="17940"/>
                  </a:cubicBezTo>
                  <a:cubicBezTo>
                    <a:pt x="7538" y="17940"/>
                    <a:pt x="8619" y="17808"/>
                    <a:pt x="9580" y="17465"/>
                  </a:cubicBezTo>
                  <a:cubicBezTo>
                    <a:pt x="11347" y="16882"/>
                    <a:pt x="12743" y="15344"/>
                    <a:pt x="13415" y="14090"/>
                  </a:cubicBezTo>
                  <a:lnTo>
                    <a:pt x="13415" y="14090"/>
                  </a:lnTo>
                  <a:cubicBezTo>
                    <a:pt x="14811" y="17253"/>
                    <a:pt x="12160" y="19462"/>
                    <a:pt x="10393" y="20416"/>
                  </a:cubicBezTo>
                  <a:cubicBezTo>
                    <a:pt x="10158" y="20529"/>
                    <a:pt x="9828" y="20578"/>
                    <a:pt x="9430" y="20578"/>
                  </a:cubicBezTo>
                  <a:cubicBezTo>
                    <a:pt x="6706" y="20578"/>
                    <a:pt x="814" y="18278"/>
                    <a:pt x="814" y="18278"/>
                  </a:cubicBezTo>
                  <a:lnTo>
                    <a:pt x="443" y="19462"/>
                  </a:lnTo>
                  <a:cubicBezTo>
                    <a:pt x="443" y="19462"/>
                    <a:pt x="2652" y="20116"/>
                    <a:pt x="3465" y="20487"/>
                  </a:cubicBezTo>
                  <a:cubicBezTo>
                    <a:pt x="4141" y="20796"/>
                    <a:pt x="5931" y="21973"/>
                    <a:pt x="8763" y="21973"/>
                  </a:cubicBezTo>
                  <a:cubicBezTo>
                    <a:pt x="9335" y="21973"/>
                    <a:pt x="9949" y="21925"/>
                    <a:pt x="10605" y="21813"/>
                  </a:cubicBezTo>
                  <a:cubicBezTo>
                    <a:pt x="12001" y="21530"/>
                    <a:pt x="12973" y="20929"/>
                    <a:pt x="13627" y="20204"/>
                  </a:cubicBezTo>
                  <a:lnTo>
                    <a:pt x="13627" y="20204"/>
                  </a:lnTo>
                  <a:cubicBezTo>
                    <a:pt x="14740" y="22184"/>
                    <a:pt x="12743" y="23739"/>
                    <a:pt x="11206" y="24534"/>
                  </a:cubicBezTo>
                  <a:cubicBezTo>
                    <a:pt x="10782" y="24787"/>
                    <a:pt x="10225" y="24894"/>
                    <a:pt x="9605" y="24894"/>
                  </a:cubicBezTo>
                  <a:cubicBezTo>
                    <a:pt x="7846" y="24894"/>
                    <a:pt x="5588" y="24032"/>
                    <a:pt x="4490" y="23209"/>
                  </a:cubicBezTo>
                  <a:cubicBezTo>
                    <a:pt x="3023" y="22042"/>
                    <a:pt x="673" y="20858"/>
                    <a:pt x="673" y="20858"/>
                  </a:cubicBezTo>
                  <a:lnTo>
                    <a:pt x="301" y="22626"/>
                  </a:lnTo>
                  <a:cubicBezTo>
                    <a:pt x="301" y="22626"/>
                    <a:pt x="955" y="22926"/>
                    <a:pt x="1698" y="23368"/>
                  </a:cubicBezTo>
                  <a:cubicBezTo>
                    <a:pt x="2069" y="23880"/>
                    <a:pt x="2581" y="24693"/>
                    <a:pt x="3164" y="25648"/>
                  </a:cubicBezTo>
                  <a:cubicBezTo>
                    <a:pt x="4048" y="30066"/>
                    <a:pt x="7141" y="33671"/>
                    <a:pt x="10605" y="33671"/>
                  </a:cubicBezTo>
                  <a:cubicBezTo>
                    <a:pt x="14210" y="33671"/>
                    <a:pt x="14440" y="30366"/>
                    <a:pt x="14652" y="28882"/>
                  </a:cubicBezTo>
                  <a:cubicBezTo>
                    <a:pt x="14811" y="27928"/>
                    <a:pt x="14652" y="26973"/>
                    <a:pt x="14511" y="26390"/>
                  </a:cubicBezTo>
                  <a:cubicBezTo>
                    <a:pt x="14511" y="26019"/>
                    <a:pt x="14440" y="25648"/>
                    <a:pt x="14440" y="25347"/>
                  </a:cubicBezTo>
                  <a:cubicBezTo>
                    <a:pt x="14581" y="24623"/>
                    <a:pt x="14652" y="23880"/>
                    <a:pt x="14581" y="23368"/>
                  </a:cubicBezTo>
                  <a:cubicBezTo>
                    <a:pt x="14581" y="23297"/>
                    <a:pt x="14652" y="23209"/>
                    <a:pt x="14652" y="23209"/>
                  </a:cubicBezTo>
                  <a:cubicBezTo>
                    <a:pt x="15394" y="21442"/>
                    <a:pt x="14652" y="18879"/>
                    <a:pt x="14581" y="18508"/>
                  </a:cubicBezTo>
                  <a:cubicBezTo>
                    <a:pt x="14882" y="17394"/>
                    <a:pt x="14952" y="16299"/>
                    <a:pt x="14882" y="15256"/>
                  </a:cubicBezTo>
                  <a:cubicBezTo>
                    <a:pt x="14811" y="13718"/>
                    <a:pt x="14369" y="12905"/>
                    <a:pt x="13998" y="12534"/>
                  </a:cubicBezTo>
                  <a:cubicBezTo>
                    <a:pt x="14139" y="11439"/>
                    <a:pt x="13998" y="10325"/>
                    <a:pt x="13627" y="9070"/>
                  </a:cubicBezTo>
                  <a:cubicBezTo>
                    <a:pt x="13485" y="8629"/>
                    <a:pt x="13256" y="8275"/>
                    <a:pt x="13114" y="8116"/>
                  </a:cubicBezTo>
                  <a:cubicBezTo>
                    <a:pt x="13114" y="7745"/>
                    <a:pt x="13114" y="7391"/>
                    <a:pt x="13044" y="6861"/>
                  </a:cubicBezTo>
                  <a:cubicBezTo>
                    <a:pt x="12885" y="5695"/>
                    <a:pt x="12443" y="4953"/>
                    <a:pt x="12001" y="4440"/>
                  </a:cubicBezTo>
                  <a:cubicBezTo>
                    <a:pt x="12089" y="4210"/>
                    <a:pt x="12089" y="3998"/>
                    <a:pt x="12089" y="3768"/>
                  </a:cubicBezTo>
                  <a:cubicBezTo>
                    <a:pt x="12089" y="2602"/>
                    <a:pt x="10605" y="1718"/>
                    <a:pt x="9880" y="1277"/>
                  </a:cubicBezTo>
                  <a:cubicBezTo>
                    <a:pt x="9880" y="1117"/>
                    <a:pt x="9951" y="976"/>
                    <a:pt x="9951" y="835"/>
                  </a:cubicBezTo>
                  <a:cubicBezTo>
                    <a:pt x="9821" y="169"/>
                    <a:pt x="9263" y="1"/>
                    <a:pt x="8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-3923422" y="346596"/>
              <a:ext cx="710741" cy="1554636"/>
            </a:xfrm>
            <a:custGeom>
              <a:avLst/>
              <a:gdLst/>
              <a:ahLst/>
              <a:cxnLst/>
              <a:rect l="l" t="t" r="r" b="b"/>
              <a:pathLst>
                <a:path w="15394" h="33672" extrusionOk="0">
                  <a:moveTo>
                    <a:pt x="10304" y="24976"/>
                  </a:moveTo>
                  <a:lnTo>
                    <a:pt x="10304" y="24976"/>
                  </a:lnTo>
                  <a:cubicBezTo>
                    <a:pt x="9053" y="26423"/>
                    <a:pt x="7211" y="28243"/>
                    <a:pt x="5600" y="28243"/>
                  </a:cubicBezTo>
                  <a:cubicBezTo>
                    <a:pt x="5321" y="28243"/>
                    <a:pt x="5050" y="28189"/>
                    <a:pt x="4790" y="28069"/>
                  </a:cubicBezTo>
                  <a:cubicBezTo>
                    <a:pt x="3306" y="27344"/>
                    <a:pt x="2581" y="26160"/>
                    <a:pt x="2210" y="25347"/>
                  </a:cubicBezTo>
                  <a:lnTo>
                    <a:pt x="2210" y="25347"/>
                  </a:lnTo>
                  <a:cubicBezTo>
                    <a:pt x="2864" y="25860"/>
                    <a:pt x="3747" y="26231"/>
                    <a:pt x="5002" y="26302"/>
                  </a:cubicBezTo>
                  <a:cubicBezTo>
                    <a:pt x="5154" y="26315"/>
                    <a:pt x="5309" y="26322"/>
                    <a:pt x="5466" y="26322"/>
                  </a:cubicBezTo>
                  <a:cubicBezTo>
                    <a:pt x="7132" y="26322"/>
                    <a:pt x="9028" y="25590"/>
                    <a:pt x="10304" y="24976"/>
                  </a:cubicBezTo>
                  <a:close/>
                  <a:moveTo>
                    <a:pt x="1538" y="26832"/>
                  </a:moveTo>
                  <a:lnTo>
                    <a:pt x="1538" y="26832"/>
                  </a:lnTo>
                  <a:cubicBezTo>
                    <a:pt x="2193" y="28125"/>
                    <a:pt x="3320" y="29485"/>
                    <a:pt x="5097" y="29485"/>
                  </a:cubicBezTo>
                  <a:cubicBezTo>
                    <a:pt x="5142" y="29485"/>
                    <a:pt x="5187" y="29485"/>
                    <a:pt x="5232" y="29483"/>
                  </a:cubicBezTo>
                  <a:cubicBezTo>
                    <a:pt x="6911" y="29394"/>
                    <a:pt x="8166" y="28811"/>
                    <a:pt x="9049" y="27928"/>
                  </a:cubicBezTo>
                  <a:lnTo>
                    <a:pt x="9049" y="27928"/>
                  </a:lnTo>
                  <a:cubicBezTo>
                    <a:pt x="7906" y="29409"/>
                    <a:pt x="6468" y="30759"/>
                    <a:pt x="5326" y="30759"/>
                  </a:cubicBezTo>
                  <a:cubicBezTo>
                    <a:pt x="5215" y="30759"/>
                    <a:pt x="5107" y="30747"/>
                    <a:pt x="5002" y="30720"/>
                  </a:cubicBezTo>
                  <a:cubicBezTo>
                    <a:pt x="2793" y="30137"/>
                    <a:pt x="1697" y="28511"/>
                    <a:pt x="1538" y="26832"/>
                  </a:cubicBezTo>
                  <a:close/>
                  <a:moveTo>
                    <a:pt x="10534" y="27998"/>
                  </a:moveTo>
                  <a:lnTo>
                    <a:pt x="10534" y="27998"/>
                  </a:lnTo>
                  <a:cubicBezTo>
                    <a:pt x="9371" y="29783"/>
                    <a:pt x="7252" y="32631"/>
                    <a:pt x="5077" y="32631"/>
                  </a:cubicBezTo>
                  <a:cubicBezTo>
                    <a:pt x="4905" y="32631"/>
                    <a:pt x="4733" y="32613"/>
                    <a:pt x="4560" y="32576"/>
                  </a:cubicBezTo>
                  <a:cubicBezTo>
                    <a:pt x="2493" y="32134"/>
                    <a:pt x="1839" y="30366"/>
                    <a:pt x="1538" y="29112"/>
                  </a:cubicBezTo>
                  <a:lnTo>
                    <a:pt x="1538" y="29112"/>
                  </a:lnTo>
                  <a:cubicBezTo>
                    <a:pt x="2352" y="30363"/>
                    <a:pt x="3436" y="31832"/>
                    <a:pt x="5064" y="31832"/>
                  </a:cubicBezTo>
                  <a:cubicBezTo>
                    <a:pt x="5345" y="31832"/>
                    <a:pt x="5642" y="31788"/>
                    <a:pt x="5957" y="31692"/>
                  </a:cubicBezTo>
                  <a:cubicBezTo>
                    <a:pt x="7724" y="31091"/>
                    <a:pt x="9279" y="29624"/>
                    <a:pt x="10534" y="27998"/>
                  </a:cubicBezTo>
                  <a:close/>
                  <a:moveTo>
                    <a:pt x="6853" y="1"/>
                  </a:moveTo>
                  <a:cubicBezTo>
                    <a:pt x="6127" y="1"/>
                    <a:pt x="5560" y="169"/>
                    <a:pt x="5444" y="835"/>
                  </a:cubicBezTo>
                  <a:cubicBezTo>
                    <a:pt x="5444" y="976"/>
                    <a:pt x="5515" y="1117"/>
                    <a:pt x="5585" y="1277"/>
                  </a:cubicBezTo>
                  <a:cubicBezTo>
                    <a:pt x="4790" y="1718"/>
                    <a:pt x="3306" y="2602"/>
                    <a:pt x="3306" y="3768"/>
                  </a:cubicBezTo>
                  <a:cubicBezTo>
                    <a:pt x="3306" y="3998"/>
                    <a:pt x="3306" y="4210"/>
                    <a:pt x="3376" y="4440"/>
                  </a:cubicBezTo>
                  <a:cubicBezTo>
                    <a:pt x="2934" y="4953"/>
                    <a:pt x="2493" y="5695"/>
                    <a:pt x="2351" y="6861"/>
                  </a:cubicBezTo>
                  <a:cubicBezTo>
                    <a:pt x="2281" y="7391"/>
                    <a:pt x="2281" y="7745"/>
                    <a:pt x="2281" y="8116"/>
                  </a:cubicBezTo>
                  <a:cubicBezTo>
                    <a:pt x="2139" y="8275"/>
                    <a:pt x="1980" y="8629"/>
                    <a:pt x="1768" y="9070"/>
                  </a:cubicBezTo>
                  <a:cubicBezTo>
                    <a:pt x="1397" y="10325"/>
                    <a:pt x="1256" y="11439"/>
                    <a:pt x="1468" y="12534"/>
                  </a:cubicBezTo>
                  <a:cubicBezTo>
                    <a:pt x="1026" y="12905"/>
                    <a:pt x="584" y="13718"/>
                    <a:pt x="513" y="15256"/>
                  </a:cubicBezTo>
                  <a:cubicBezTo>
                    <a:pt x="443" y="16299"/>
                    <a:pt x="513" y="17394"/>
                    <a:pt x="884" y="18508"/>
                  </a:cubicBezTo>
                  <a:cubicBezTo>
                    <a:pt x="725" y="18879"/>
                    <a:pt x="1" y="21442"/>
                    <a:pt x="725" y="23209"/>
                  </a:cubicBezTo>
                  <a:cubicBezTo>
                    <a:pt x="814" y="23209"/>
                    <a:pt x="814" y="23297"/>
                    <a:pt x="814" y="23368"/>
                  </a:cubicBezTo>
                  <a:cubicBezTo>
                    <a:pt x="814" y="23880"/>
                    <a:pt x="814" y="24623"/>
                    <a:pt x="955" y="25347"/>
                  </a:cubicBezTo>
                  <a:cubicBezTo>
                    <a:pt x="955" y="25648"/>
                    <a:pt x="955" y="26019"/>
                    <a:pt x="884" y="26390"/>
                  </a:cubicBezTo>
                  <a:cubicBezTo>
                    <a:pt x="725" y="26973"/>
                    <a:pt x="584" y="27928"/>
                    <a:pt x="725" y="28882"/>
                  </a:cubicBezTo>
                  <a:cubicBezTo>
                    <a:pt x="955" y="30366"/>
                    <a:pt x="1167" y="33671"/>
                    <a:pt x="4790" y="33671"/>
                  </a:cubicBezTo>
                  <a:cubicBezTo>
                    <a:pt x="8236" y="33671"/>
                    <a:pt x="11329" y="30066"/>
                    <a:pt x="12213" y="25648"/>
                  </a:cubicBezTo>
                  <a:cubicBezTo>
                    <a:pt x="12814" y="24693"/>
                    <a:pt x="13326" y="23880"/>
                    <a:pt x="13697" y="23368"/>
                  </a:cubicBezTo>
                  <a:cubicBezTo>
                    <a:pt x="14422" y="22926"/>
                    <a:pt x="15094" y="22626"/>
                    <a:pt x="15094" y="22626"/>
                  </a:cubicBezTo>
                  <a:lnTo>
                    <a:pt x="14722" y="20858"/>
                  </a:lnTo>
                  <a:cubicBezTo>
                    <a:pt x="14722" y="20858"/>
                    <a:pt x="12443" y="22042"/>
                    <a:pt x="10887" y="23209"/>
                  </a:cubicBezTo>
                  <a:cubicBezTo>
                    <a:pt x="9803" y="24032"/>
                    <a:pt x="7548" y="24894"/>
                    <a:pt x="5790" y="24894"/>
                  </a:cubicBezTo>
                  <a:cubicBezTo>
                    <a:pt x="5170" y="24894"/>
                    <a:pt x="4613" y="24787"/>
                    <a:pt x="4189" y="24534"/>
                  </a:cubicBezTo>
                  <a:cubicBezTo>
                    <a:pt x="2722" y="23739"/>
                    <a:pt x="655" y="22184"/>
                    <a:pt x="1768" y="20204"/>
                  </a:cubicBezTo>
                  <a:lnTo>
                    <a:pt x="1768" y="20204"/>
                  </a:lnTo>
                  <a:cubicBezTo>
                    <a:pt x="2422" y="20929"/>
                    <a:pt x="3376" y="21530"/>
                    <a:pt x="4790" y="21813"/>
                  </a:cubicBezTo>
                  <a:cubicBezTo>
                    <a:pt x="5443" y="21925"/>
                    <a:pt x="6055" y="21973"/>
                    <a:pt x="6626" y="21973"/>
                  </a:cubicBezTo>
                  <a:cubicBezTo>
                    <a:pt x="9452" y="21973"/>
                    <a:pt x="11254" y="20796"/>
                    <a:pt x="11930" y="20487"/>
                  </a:cubicBezTo>
                  <a:cubicBezTo>
                    <a:pt x="12743" y="20116"/>
                    <a:pt x="14952" y="19462"/>
                    <a:pt x="14952" y="19462"/>
                  </a:cubicBezTo>
                  <a:lnTo>
                    <a:pt x="14581" y="18278"/>
                  </a:lnTo>
                  <a:cubicBezTo>
                    <a:pt x="14581" y="18278"/>
                    <a:pt x="8689" y="20578"/>
                    <a:pt x="5965" y="20578"/>
                  </a:cubicBezTo>
                  <a:cubicBezTo>
                    <a:pt x="5567" y="20578"/>
                    <a:pt x="5237" y="20529"/>
                    <a:pt x="5002" y="20416"/>
                  </a:cubicBezTo>
                  <a:cubicBezTo>
                    <a:pt x="3235" y="19462"/>
                    <a:pt x="584" y="17253"/>
                    <a:pt x="1980" y="14090"/>
                  </a:cubicBezTo>
                  <a:lnTo>
                    <a:pt x="1980" y="14090"/>
                  </a:lnTo>
                  <a:cubicBezTo>
                    <a:pt x="2652" y="15344"/>
                    <a:pt x="4048" y="16882"/>
                    <a:pt x="5815" y="17465"/>
                  </a:cubicBezTo>
                  <a:cubicBezTo>
                    <a:pt x="6806" y="17808"/>
                    <a:pt x="7891" y="17940"/>
                    <a:pt x="8891" y="17940"/>
                  </a:cubicBezTo>
                  <a:cubicBezTo>
                    <a:pt x="10265" y="17940"/>
                    <a:pt x="11478" y="17691"/>
                    <a:pt x="12071" y="17394"/>
                  </a:cubicBezTo>
                  <a:cubicBezTo>
                    <a:pt x="13096" y="16811"/>
                    <a:pt x="14864" y="15998"/>
                    <a:pt x="14864" y="15998"/>
                  </a:cubicBezTo>
                  <a:lnTo>
                    <a:pt x="14952" y="14461"/>
                  </a:lnTo>
                  <a:lnTo>
                    <a:pt x="14952" y="14461"/>
                  </a:lnTo>
                  <a:cubicBezTo>
                    <a:pt x="14952" y="14461"/>
                    <a:pt x="11723" y="16306"/>
                    <a:pt x="9639" y="16306"/>
                  </a:cubicBezTo>
                  <a:cubicBezTo>
                    <a:pt x="9565" y="16306"/>
                    <a:pt x="9492" y="16304"/>
                    <a:pt x="9420" y="16299"/>
                  </a:cubicBezTo>
                  <a:cubicBezTo>
                    <a:pt x="7353" y="16228"/>
                    <a:pt x="5002" y="16228"/>
                    <a:pt x="3977" y="14019"/>
                  </a:cubicBezTo>
                  <a:cubicBezTo>
                    <a:pt x="3376" y="12764"/>
                    <a:pt x="3164" y="11439"/>
                    <a:pt x="3094" y="10396"/>
                  </a:cubicBezTo>
                  <a:lnTo>
                    <a:pt x="3094" y="10396"/>
                  </a:lnTo>
                  <a:cubicBezTo>
                    <a:pt x="3306" y="10696"/>
                    <a:pt x="3535" y="10926"/>
                    <a:pt x="3907" y="11209"/>
                  </a:cubicBezTo>
                  <a:cubicBezTo>
                    <a:pt x="5232" y="12464"/>
                    <a:pt x="7211" y="13418"/>
                    <a:pt x="8979" y="13860"/>
                  </a:cubicBezTo>
                  <a:cubicBezTo>
                    <a:pt x="9497" y="14016"/>
                    <a:pt x="10255" y="14071"/>
                    <a:pt x="11059" y="14071"/>
                  </a:cubicBezTo>
                  <a:cubicBezTo>
                    <a:pt x="12888" y="14071"/>
                    <a:pt x="14952" y="13789"/>
                    <a:pt x="14952" y="13789"/>
                  </a:cubicBezTo>
                  <a:lnTo>
                    <a:pt x="14864" y="12092"/>
                  </a:lnTo>
                  <a:cubicBezTo>
                    <a:pt x="14864" y="12092"/>
                    <a:pt x="12476" y="12163"/>
                    <a:pt x="10643" y="12163"/>
                  </a:cubicBezTo>
                  <a:cubicBezTo>
                    <a:pt x="9727" y="12163"/>
                    <a:pt x="8949" y="12145"/>
                    <a:pt x="8678" y="12092"/>
                  </a:cubicBezTo>
                  <a:cubicBezTo>
                    <a:pt x="7883" y="12022"/>
                    <a:pt x="4189" y="9813"/>
                    <a:pt x="3907" y="7975"/>
                  </a:cubicBezTo>
                  <a:cubicBezTo>
                    <a:pt x="3677" y="7020"/>
                    <a:pt x="3818" y="6278"/>
                    <a:pt x="4048" y="5765"/>
                  </a:cubicBezTo>
                  <a:cubicBezTo>
                    <a:pt x="4702" y="6791"/>
                    <a:pt x="5886" y="7745"/>
                    <a:pt x="7211" y="8558"/>
                  </a:cubicBezTo>
                  <a:cubicBezTo>
                    <a:pt x="9420" y="9813"/>
                    <a:pt x="13538" y="10484"/>
                    <a:pt x="15306" y="10626"/>
                  </a:cubicBezTo>
                  <a:cubicBezTo>
                    <a:pt x="14864" y="10484"/>
                    <a:pt x="15306" y="8858"/>
                    <a:pt x="15306" y="8858"/>
                  </a:cubicBezTo>
                  <a:cubicBezTo>
                    <a:pt x="15306" y="8858"/>
                    <a:pt x="6628" y="8187"/>
                    <a:pt x="4932" y="4210"/>
                  </a:cubicBezTo>
                  <a:cubicBezTo>
                    <a:pt x="4702" y="3627"/>
                    <a:pt x="5674" y="2973"/>
                    <a:pt x="6328" y="2602"/>
                  </a:cubicBezTo>
                  <a:cubicBezTo>
                    <a:pt x="7582" y="4369"/>
                    <a:pt x="10375" y="6861"/>
                    <a:pt x="15094" y="7603"/>
                  </a:cubicBezTo>
                  <a:cubicBezTo>
                    <a:pt x="14952" y="7232"/>
                    <a:pt x="15394" y="5978"/>
                    <a:pt x="15394" y="5978"/>
                  </a:cubicBezTo>
                  <a:cubicBezTo>
                    <a:pt x="15394" y="5978"/>
                    <a:pt x="7070" y="3857"/>
                    <a:pt x="7353" y="22"/>
                  </a:cubicBezTo>
                  <a:cubicBezTo>
                    <a:pt x="7180" y="9"/>
                    <a:pt x="7013" y="1"/>
                    <a:pt x="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-3439150" y="400978"/>
              <a:ext cx="445592" cy="1004576"/>
            </a:xfrm>
            <a:custGeom>
              <a:avLst/>
              <a:gdLst/>
              <a:ahLst/>
              <a:cxnLst/>
              <a:rect l="l" t="t" r="r" b="b"/>
              <a:pathLst>
                <a:path w="9439" h="21280" extrusionOk="0">
                  <a:moveTo>
                    <a:pt x="1627" y="1"/>
                  </a:moveTo>
                  <a:cubicBezTo>
                    <a:pt x="1114" y="1"/>
                    <a:pt x="230" y="955"/>
                    <a:pt x="71" y="1768"/>
                  </a:cubicBezTo>
                  <a:cubicBezTo>
                    <a:pt x="1" y="2581"/>
                    <a:pt x="602" y="3465"/>
                    <a:pt x="1255" y="3836"/>
                  </a:cubicBezTo>
                  <a:cubicBezTo>
                    <a:pt x="1927" y="4207"/>
                    <a:pt x="2510" y="4419"/>
                    <a:pt x="2510" y="4419"/>
                  </a:cubicBezTo>
                  <a:cubicBezTo>
                    <a:pt x="2510" y="4419"/>
                    <a:pt x="2652" y="18699"/>
                    <a:pt x="2952" y="19300"/>
                  </a:cubicBezTo>
                  <a:cubicBezTo>
                    <a:pt x="3323" y="19883"/>
                    <a:pt x="4719" y="21279"/>
                    <a:pt x="4719" y="21279"/>
                  </a:cubicBezTo>
                  <a:cubicBezTo>
                    <a:pt x="4719" y="21279"/>
                    <a:pt x="6116" y="19883"/>
                    <a:pt x="6416" y="19300"/>
                  </a:cubicBezTo>
                  <a:cubicBezTo>
                    <a:pt x="6787" y="18699"/>
                    <a:pt x="6929" y="4419"/>
                    <a:pt x="6929" y="4419"/>
                  </a:cubicBezTo>
                  <a:cubicBezTo>
                    <a:pt x="6929" y="4419"/>
                    <a:pt x="7441" y="4207"/>
                    <a:pt x="8183" y="3836"/>
                  </a:cubicBezTo>
                  <a:cubicBezTo>
                    <a:pt x="8837" y="3465"/>
                    <a:pt x="9438" y="2581"/>
                    <a:pt x="9350" y="1768"/>
                  </a:cubicBezTo>
                  <a:cubicBezTo>
                    <a:pt x="9208" y="955"/>
                    <a:pt x="8254" y="1"/>
                    <a:pt x="7812" y="1"/>
                  </a:cubicBezTo>
                  <a:cubicBezTo>
                    <a:pt x="7370" y="1"/>
                    <a:pt x="5603" y="1468"/>
                    <a:pt x="5603" y="1468"/>
                  </a:cubicBezTo>
                  <a:cubicBezTo>
                    <a:pt x="5603" y="1468"/>
                    <a:pt x="5273" y="1735"/>
                    <a:pt x="4729" y="1735"/>
                  </a:cubicBezTo>
                  <a:cubicBezTo>
                    <a:pt x="4456" y="1735"/>
                    <a:pt x="4130" y="1668"/>
                    <a:pt x="3765" y="1468"/>
                  </a:cubicBezTo>
                  <a:cubicBezTo>
                    <a:pt x="3765" y="1468"/>
                    <a:pt x="2068" y="1"/>
                    <a:pt x="1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 dirty="0"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3485220" y="2312428"/>
              <a:ext cx="211366" cy="133062"/>
            </a:xfrm>
            <a:custGeom>
              <a:avLst/>
              <a:gdLst/>
              <a:ahLst/>
              <a:cxnLst/>
              <a:rect l="l" t="t" r="r" b="b"/>
              <a:pathLst>
                <a:path w="4578" h="2882" extrusionOk="0">
                  <a:moveTo>
                    <a:pt x="230" y="372"/>
                  </a:moveTo>
                  <a:lnTo>
                    <a:pt x="301" y="372"/>
                  </a:lnTo>
                  <a:cubicBezTo>
                    <a:pt x="742" y="513"/>
                    <a:pt x="1626" y="955"/>
                    <a:pt x="2722" y="2210"/>
                  </a:cubicBezTo>
                  <a:cubicBezTo>
                    <a:pt x="3164" y="2722"/>
                    <a:pt x="3906" y="2881"/>
                    <a:pt x="4578" y="2881"/>
                  </a:cubicBezTo>
                  <a:lnTo>
                    <a:pt x="4578" y="2881"/>
                  </a:lnTo>
                  <a:cubicBezTo>
                    <a:pt x="3906" y="2881"/>
                    <a:pt x="3164" y="2722"/>
                    <a:pt x="2722" y="2210"/>
                  </a:cubicBezTo>
                  <a:cubicBezTo>
                    <a:pt x="1626" y="955"/>
                    <a:pt x="742" y="513"/>
                    <a:pt x="301" y="372"/>
                  </a:cubicBezTo>
                  <a:lnTo>
                    <a:pt x="230" y="37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71" y="160"/>
                    <a:pt x="159" y="301"/>
                    <a:pt x="230" y="372"/>
                  </a:cubicBezTo>
                  <a:cubicBezTo>
                    <a:pt x="159" y="301"/>
                    <a:pt x="71" y="160"/>
                    <a:pt x="0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3549674" y="2642083"/>
              <a:ext cx="652798" cy="129784"/>
            </a:xfrm>
            <a:custGeom>
              <a:avLst/>
              <a:gdLst/>
              <a:ahLst/>
              <a:cxnLst/>
              <a:rect l="l" t="t" r="r" b="b"/>
              <a:pathLst>
                <a:path w="14139" h="2811" extrusionOk="0">
                  <a:moveTo>
                    <a:pt x="14138" y="2581"/>
                  </a:moveTo>
                  <a:cubicBezTo>
                    <a:pt x="14138" y="2651"/>
                    <a:pt x="14068" y="2740"/>
                    <a:pt x="14068" y="2811"/>
                  </a:cubicBezTo>
                  <a:lnTo>
                    <a:pt x="14068" y="2811"/>
                  </a:lnTo>
                  <a:cubicBezTo>
                    <a:pt x="14068" y="2740"/>
                    <a:pt x="14138" y="2651"/>
                    <a:pt x="14138" y="2581"/>
                  </a:cubicBezTo>
                  <a:close/>
                  <a:moveTo>
                    <a:pt x="371" y="89"/>
                  </a:moveTo>
                  <a:cubicBezTo>
                    <a:pt x="141" y="372"/>
                    <a:pt x="0" y="672"/>
                    <a:pt x="0" y="973"/>
                  </a:cubicBezTo>
                  <a:lnTo>
                    <a:pt x="0" y="973"/>
                  </a:lnTo>
                  <a:cubicBezTo>
                    <a:pt x="0" y="672"/>
                    <a:pt x="141" y="372"/>
                    <a:pt x="371" y="89"/>
                  </a:cubicBezTo>
                  <a:close/>
                  <a:moveTo>
                    <a:pt x="371" y="0"/>
                  </a:moveTo>
                  <a:lnTo>
                    <a:pt x="371" y="89"/>
                  </a:lnTo>
                  <a:lnTo>
                    <a:pt x="371" y="0"/>
                  </a:lnTo>
                  <a:close/>
                  <a:moveTo>
                    <a:pt x="371" y="0"/>
                  </a:moveTo>
                  <a:lnTo>
                    <a:pt x="371" y="0"/>
                  </a:lnTo>
                  <a:lnTo>
                    <a:pt x="371" y="0"/>
                  </a:lnTo>
                  <a:close/>
                  <a:moveTo>
                    <a:pt x="13838" y="0"/>
                  </a:moveTo>
                  <a:lnTo>
                    <a:pt x="13838" y="0"/>
                  </a:lnTo>
                  <a:lnTo>
                    <a:pt x="13838" y="0"/>
                  </a:lnTo>
                  <a:close/>
                  <a:moveTo>
                    <a:pt x="13838" y="0"/>
                  </a:moveTo>
                  <a:lnTo>
                    <a:pt x="13838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-3287750" y="1303056"/>
              <a:ext cx="3278" cy="3324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71" y="1"/>
                  </a:moveTo>
                  <a:lnTo>
                    <a:pt x="71" y="72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-3435798" y="428548"/>
              <a:ext cx="208610" cy="914409"/>
            </a:xfrm>
            <a:custGeom>
              <a:avLst/>
              <a:gdLst/>
              <a:ahLst/>
              <a:cxnLst/>
              <a:rect l="l" t="t" r="r" b="b"/>
              <a:pathLst>
                <a:path w="4419" h="19370" extrusionOk="0">
                  <a:moveTo>
                    <a:pt x="601" y="0"/>
                  </a:moveTo>
                  <a:cubicBezTo>
                    <a:pt x="301" y="371"/>
                    <a:pt x="89" y="742"/>
                    <a:pt x="0" y="1184"/>
                  </a:cubicBezTo>
                  <a:lnTo>
                    <a:pt x="0" y="1326"/>
                  </a:lnTo>
                  <a:cubicBezTo>
                    <a:pt x="0" y="2139"/>
                    <a:pt x="531" y="2952"/>
                    <a:pt x="1184" y="3252"/>
                  </a:cubicBezTo>
                  <a:cubicBezTo>
                    <a:pt x="1856" y="3623"/>
                    <a:pt x="2439" y="3835"/>
                    <a:pt x="2439" y="3835"/>
                  </a:cubicBezTo>
                  <a:cubicBezTo>
                    <a:pt x="2439" y="3835"/>
                    <a:pt x="2581" y="18115"/>
                    <a:pt x="2881" y="18716"/>
                  </a:cubicBezTo>
                  <a:lnTo>
                    <a:pt x="2952" y="18716"/>
                  </a:lnTo>
                  <a:lnTo>
                    <a:pt x="2952" y="18787"/>
                  </a:lnTo>
                  <a:cubicBezTo>
                    <a:pt x="3022" y="18928"/>
                    <a:pt x="3252" y="19158"/>
                    <a:pt x="3394" y="19370"/>
                  </a:cubicBezTo>
                  <a:cubicBezTo>
                    <a:pt x="4419" y="18415"/>
                    <a:pt x="4207" y="7158"/>
                    <a:pt x="4065" y="5161"/>
                  </a:cubicBezTo>
                  <a:cubicBezTo>
                    <a:pt x="3906" y="3093"/>
                    <a:pt x="3765" y="3093"/>
                    <a:pt x="1997" y="2510"/>
                  </a:cubicBezTo>
                  <a:cubicBezTo>
                    <a:pt x="601" y="2068"/>
                    <a:pt x="601" y="672"/>
                    <a:pt x="6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-3131094" y="1303056"/>
              <a:ext cx="3278" cy="6602"/>
            </a:xfrm>
            <a:custGeom>
              <a:avLst/>
              <a:gdLst/>
              <a:ahLst/>
              <a:cxnLst/>
              <a:rect l="l" t="t" r="r" b="b"/>
              <a:pathLst>
                <a:path w="71" h="143" extrusionOk="0"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71" y="1"/>
                  </a:moveTo>
                  <a:cubicBezTo>
                    <a:pt x="71" y="72"/>
                    <a:pt x="71" y="72"/>
                    <a:pt x="0" y="142"/>
                  </a:cubicBezTo>
                  <a:cubicBezTo>
                    <a:pt x="71" y="72"/>
                    <a:pt x="71" y="72"/>
                    <a:pt x="71" y="1"/>
                  </a:cubicBez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close/>
                  <a:moveTo>
                    <a:pt x="71" y="1"/>
                  </a:moveTo>
                  <a:lnTo>
                    <a:pt x="71" y="1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-3213021" y="466929"/>
              <a:ext cx="215266" cy="886887"/>
            </a:xfrm>
            <a:custGeom>
              <a:avLst/>
              <a:gdLst/>
              <a:ahLst/>
              <a:cxnLst/>
              <a:rect l="l" t="t" r="r" b="b"/>
              <a:pathLst>
                <a:path w="4560" h="18787" extrusionOk="0">
                  <a:moveTo>
                    <a:pt x="4418" y="0"/>
                  </a:moveTo>
                  <a:cubicBezTo>
                    <a:pt x="3835" y="513"/>
                    <a:pt x="2580" y="1555"/>
                    <a:pt x="1467" y="1997"/>
                  </a:cubicBezTo>
                  <a:cubicBezTo>
                    <a:pt x="0" y="2580"/>
                    <a:pt x="954" y="4860"/>
                    <a:pt x="1113" y="9650"/>
                  </a:cubicBezTo>
                  <a:cubicBezTo>
                    <a:pt x="1184" y="13326"/>
                    <a:pt x="442" y="16860"/>
                    <a:pt x="954" y="18787"/>
                  </a:cubicBezTo>
                  <a:cubicBezTo>
                    <a:pt x="1184" y="18486"/>
                    <a:pt x="1396" y="18274"/>
                    <a:pt x="1555" y="18044"/>
                  </a:cubicBezTo>
                  <a:cubicBezTo>
                    <a:pt x="1626" y="17974"/>
                    <a:pt x="1626" y="17974"/>
                    <a:pt x="1626" y="17903"/>
                  </a:cubicBezTo>
                  <a:cubicBezTo>
                    <a:pt x="1997" y="17302"/>
                    <a:pt x="2139" y="3022"/>
                    <a:pt x="2139" y="3022"/>
                  </a:cubicBezTo>
                  <a:cubicBezTo>
                    <a:pt x="2139" y="3022"/>
                    <a:pt x="2651" y="2810"/>
                    <a:pt x="3393" y="2439"/>
                  </a:cubicBezTo>
                  <a:cubicBezTo>
                    <a:pt x="3977" y="2139"/>
                    <a:pt x="4560" y="1326"/>
                    <a:pt x="4560" y="513"/>
                  </a:cubicBezTo>
                  <a:lnTo>
                    <a:pt x="4560" y="371"/>
                  </a:lnTo>
                  <a:cubicBezTo>
                    <a:pt x="4489" y="230"/>
                    <a:pt x="4489" y="71"/>
                    <a:pt x="44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-3311435" y="1428732"/>
              <a:ext cx="183618" cy="81629"/>
            </a:xfrm>
            <a:custGeom>
              <a:avLst/>
              <a:gdLst/>
              <a:ahLst/>
              <a:cxnLst/>
              <a:rect l="l" t="t" r="r" b="b"/>
              <a:pathLst>
                <a:path w="3977" h="1768" extrusionOk="0">
                  <a:moveTo>
                    <a:pt x="814" y="1"/>
                  </a:moveTo>
                  <a:cubicBezTo>
                    <a:pt x="513" y="1"/>
                    <a:pt x="213" y="71"/>
                    <a:pt x="213" y="513"/>
                  </a:cubicBezTo>
                  <a:cubicBezTo>
                    <a:pt x="213" y="955"/>
                    <a:pt x="1" y="1768"/>
                    <a:pt x="584" y="1768"/>
                  </a:cubicBezTo>
                  <a:lnTo>
                    <a:pt x="3535" y="1768"/>
                  </a:lnTo>
                  <a:cubicBezTo>
                    <a:pt x="3906" y="1768"/>
                    <a:pt x="3977" y="1627"/>
                    <a:pt x="3977" y="1397"/>
                  </a:cubicBezTo>
                  <a:lnTo>
                    <a:pt x="3977" y="372"/>
                  </a:lnTo>
                  <a:cubicBezTo>
                    <a:pt x="3977" y="1"/>
                    <a:pt x="3677" y="1"/>
                    <a:pt x="3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477183" y="95858"/>
            <a:ext cx="74366" cy="16794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2. VGG16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B2F0051B-AFC8-AA4D-B4CE-BACC5DAF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33991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7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442273" y="130767"/>
            <a:ext cx="85820" cy="16210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3. VGG19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6C4813B9-0D13-E145-99DD-33182329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6273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6/50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2001191" y="-261053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8083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4. MobileNetV2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5A2F4C83-BBCB-BD45-B9DB-7E8CE9EE4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58963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7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893679" y="-261053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6235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5. InceptionV3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D11F7E98-4E87-6D4D-965C-64C0C6F4A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00542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Adam</a:t>
                      </a: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50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3/50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0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379637" y="233503"/>
            <a:ext cx="45719" cy="145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Models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40CD3C-2A77-3741-86B5-E1BF3B878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6923"/>
              </p:ext>
            </p:extLst>
          </p:nvPr>
        </p:nvGraphicFramePr>
        <p:xfrm>
          <a:off x="1352518" y="1478625"/>
          <a:ext cx="5768049" cy="27648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2683">
                  <a:extLst>
                    <a:ext uri="{9D8B030D-6E8A-4147-A177-3AD203B41FA5}">
                      <a16:colId xmlns:a16="http://schemas.microsoft.com/office/drawing/2014/main" val="3031056450"/>
                    </a:ext>
                  </a:extLst>
                </a:gridCol>
                <a:gridCol w="1922683">
                  <a:extLst>
                    <a:ext uri="{9D8B030D-6E8A-4147-A177-3AD203B41FA5}">
                      <a16:colId xmlns:a16="http://schemas.microsoft.com/office/drawing/2014/main" val="3631075308"/>
                    </a:ext>
                  </a:extLst>
                </a:gridCol>
                <a:gridCol w="1922683">
                  <a:extLst>
                    <a:ext uri="{9D8B030D-6E8A-4147-A177-3AD203B41FA5}">
                      <a16:colId xmlns:a16="http://schemas.microsoft.com/office/drawing/2014/main" val="150707026"/>
                    </a:ext>
                  </a:extLst>
                </a:gridCol>
              </a:tblGrid>
              <a:tr h="418852">
                <a:tc>
                  <a:txBody>
                    <a:bodyPr/>
                    <a:lstStyle/>
                    <a:p>
                      <a:pPr algn="ctr" rtl="0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SA" sz="1600" b="1" i="0" u="none" strike="noStrike" cap="none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42907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-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61898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algn="l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Sequnetial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24203"/>
                  </a:ext>
                </a:extLst>
              </a:tr>
              <a:tr h="299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70290"/>
                  </a:ext>
                </a:extLst>
              </a:tr>
              <a:tr h="299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41867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0531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US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5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669692" y="1285072"/>
            <a:ext cx="8532416" cy="201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The test results showed that VGG19 and MobileNetV2 outperforms other models by accuracy of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91.82%</a:t>
            </a: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. </a:t>
            </a:r>
          </a:p>
          <a:p>
            <a:pPr lvl="0"/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Whereas Sequential model outperformed by accuracy of  </a:t>
            </a:r>
            <a:r>
              <a:rPr lang="en-SA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96% </a:t>
            </a:r>
            <a:r>
              <a:rPr lang="en-SA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and VGG16 outperformed other models by accuracy of  </a:t>
            </a:r>
            <a:r>
              <a:rPr lang="en-SA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r>
              <a:rPr lang="en-SA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A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showes us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in train we’ve had a good results but not in test.</a:t>
            </a:r>
          </a:p>
          <a:p>
            <a:pPr lvl="0"/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Future Work</a:t>
            </a:r>
          </a:p>
          <a:p>
            <a:pPr lvl="0"/>
            <a:endParaRPr lang="en-US" sz="1600" b="1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endParaRPr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656876" y="-43736"/>
            <a:ext cx="45719" cy="20101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Conclusion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8BD1-4EF2-7447-95DA-14441BD57482}"/>
              </a:ext>
            </a:extLst>
          </p:cNvPr>
          <p:cNvSpPr txBox="1"/>
          <p:nvPr/>
        </p:nvSpPr>
        <p:spPr>
          <a:xfrm>
            <a:off x="785908" y="3095719"/>
            <a:ext cx="4876656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Improve the classification accuracy of all the models.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Classify other lung diseases.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SA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Create an application to detect all lung diseases.</a:t>
            </a: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88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362033" y="1333548"/>
            <a:ext cx="7508207" cy="54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Here are </a:t>
            </a: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the tools we used in this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11544" y="301596"/>
            <a:ext cx="45719" cy="13195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Tools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0" name="Google Shape;4932;p65">
            <a:extLst>
              <a:ext uri="{FF2B5EF4-FFF2-40B4-BE49-F238E27FC236}">
                <a16:creationId xmlns:a16="http://schemas.microsoft.com/office/drawing/2014/main" id="{35136969-7155-9E40-A71C-91A229DA809D}"/>
              </a:ext>
            </a:extLst>
          </p:cNvPr>
          <p:cNvGrpSpPr/>
          <p:nvPr/>
        </p:nvGrpSpPr>
        <p:grpSpPr>
          <a:xfrm>
            <a:off x="856173" y="2167608"/>
            <a:ext cx="4551052" cy="2202399"/>
            <a:chOff x="634175" y="2986275"/>
            <a:chExt cx="3147949" cy="1458344"/>
          </a:xfrm>
        </p:grpSpPr>
        <p:cxnSp>
          <p:nvCxnSpPr>
            <p:cNvPr id="11" name="Google Shape;4933;p65">
              <a:extLst>
                <a:ext uri="{FF2B5EF4-FFF2-40B4-BE49-F238E27FC236}">
                  <a16:creationId xmlns:a16="http://schemas.microsoft.com/office/drawing/2014/main" id="{4F59375F-31CC-D845-8420-DB3F709236C4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36;p65">
              <a:extLst>
                <a:ext uri="{FF2B5EF4-FFF2-40B4-BE49-F238E27FC236}">
                  <a16:creationId xmlns:a16="http://schemas.microsoft.com/office/drawing/2014/main" id="{3F827B32-D452-5849-9BCE-C8175B7F7266}"/>
                </a:ext>
              </a:extLst>
            </p:cNvPr>
            <p:cNvCxnSpPr>
              <a:stCxn id="19" idx="0"/>
              <a:endCxn id="16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38;p65">
              <a:extLst>
                <a:ext uri="{FF2B5EF4-FFF2-40B4-BE49-F238E27FC236}">
                  <a16:creationId xmlns:a16="http://schemas.microsoft.com/office/drawing/2014/main" id="{F0C275A7-80A8-9140-B476-836FE62D5E60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4940;p65">
              <a:extLst>
                <a:ext uri="{FF2B5EF4-FFF2-40B4-BE49-F238E27FC236}">
                  <a16:creationId xmlns:a16="http://schemas.microsoft.com/office/drawing/2014/main" id="{6055C352-443D-A640-A899-0EE8C1CB415A}"/>
                </a:ext>
              </a:extLst>
            </p:cNvPr>
            <p:cNvCxnSpPr>
              <a:stCxn id="18" idx="0"/>
              <a:endCxn id="15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4941;p65">
              <a:extLst>
                <a:ext uri="{FF2B5EF4-FFF2-40B4-BE49-F238E27FC236}">
                  <a16:creationId xmlns:a16="http://schemas.microsoft.com/office/drawing/2014/main" id="{087E567F-5CD6-FA45-B747-C59811511ADA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937;p65">
              <a:extLst>
                <a:ext uri="{FF2B5EF4-FFF2-40B4-BE49-F238E27FC236}">
                  <a16:creationId xmlns:a16="http://schemas.microsoft.com/office/drawing/2014/main" id="{F34170E8-4710-B14E-971C-37CDE37B2A36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934;p65">
              <a:extLst>
                <a:ext uri="{FF2B5EF4-FFF2-40B4-BE49-F238E27FC236}">
                  <a16:creationId xmlns:a16="http://schemas.microsoft.com/office/drawing/2014/main" id="{86632BD7-88B3-7340-AC1A-A26126F4B375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939;p65">
              <a:extLst>
                <a:ext uri="{FF2B5EF4-FFF2-40B4-BE49-F238E27FC236}">
                  <a16:creationId xmlns:a16="http://schemas.microsoft.com/office/drawing/2014/main" id="{162B6AA1-2B43-3240-828B-58990233DAEC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935;p65">
              <a:extLst>
                <a:ext uri="{FF2B5EF4-FFF2-40B4-BE49-F238E27FC236}">
                  <a16:creationId xmlns:a16="http://schemas.microsoft.com/office/drawing/2014/main" id="{179CAB42-FC1D-3E4D-AA19-B65BB96D977C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Picture 2" descr="NumPy">
            <a:extLst>
              <a:ext uri="{FF2B5EF4-FFF2-40B4-BE49-F238E27FC236}">
                <a16:creationId xmlns:a16="http://schemas.microsoft.com/office/drawing/2014/main" id="{56C33BA5-D041-EF4E-AC6A-487539D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1333" y1="48889" x2="61333" y2="48889"/>
                        <a14:foregroundMark x1="48000" y1="35556" x2="48000" y2="35556"/>
                        <a14:foregroundMark x1="32000" y1="24889" x2="32000" y2="24889"/>
                        <a14:foregroundMark x1="50667" y1="12889" x2="50667" y2="12889"/>
                        <a14:foregroundMark x1="69778" y1="26222" x2="69778" y2="26222"/>
                        <a14:foregroundMark x1="83111" y1="44889" x2="83111" y2="44889"/>
                        <a14:foregroundMark x1="60444" y1="79111" x2="60444" y2="79111"/>
                        <a14:foregroundMark x1="60444" y1="79111" x2="60444" y2="79111"/>
                        <a14:foregroundMark x1="84444" y1="68444" x2="84444" y2="68444"/>
                        <a14:foregroundMark x1="58667" y1="75556" x2="58667" y2="75556"/>
                        <a14:foregroundMark x1="52889" y1="36000" x2="52889" y2="36000"/>
                        <a14:foregroundMark x1="52889" y1="36000" x2="52889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3" y="3428708"/>
            <a:ext cx="970650" cy="9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CEBC03E0-C187-014B-B78E-3BE3304E5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000"/>
          <a:stretch/>
        </p:blipFill>
        <p:spPr bwMode="auto">
          <a:xfrm>
            <a:off x="2846411" y="2091520"/>
            <a:ext cx="570335" cy="9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Pyviz 0101a3 Documentation - Matplotlib Png,Python Icon Png - free  transparent png images - pngaaa.com">
            <a:extLst>
              <a:ext uri="{FF2B5EF4-FFF2-40B4-BE49-F238E27FC236}">
                <a16:creationId xmlns:a16="http://schemas.microsoft.com/office/drawing/2014/main" id="{6FCD702A-023E-FA4B-98D1-932AC86CD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444" y1="14662" x2="56444" y2="14662"/>
                        <a14:foregroundMark x1="52556" y1="82519" x2="52556" y2="82519"/>
                        <a14:foregroundMark x1="52556" y1="82519" x2="52556" y2="82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5" t="5462" r="30147" b="27127"/>
          <a:stretch/>
        </p:blipFill>
        <p:spPr bwMode="auto">
          <a:xfrm>
            <a:off x="3701082" y="3508146"/>
            <a:ext cx="830111" cy="8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cikit-learn - Wikipedia">
            <a:extLst>
              <a:ext uri="{FF2B5EF4-FFF2-40B4-BE49-F238E27FC236}">
                <a16:creationId xmlns:a16="http://schemas.microsoft.com/office/drawing/2014/main" id="{9AC26F22-7422-0D4D-9BB5-4E0D4A81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00" y="2369076"/>
            <a:ext cx="752965" cy="4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7E586FC-B799-6B42-B186-C89ECFCA8F5F}"/>
              </a:ext>
            </a:extLst>
          </p:cNvPr>
          <p:cNvSpPr txBox="1"/>
          <p:nvPr/>
        </p:nvSpPr>
        <p:spPr>
          <a:xfrm>
            <a:off x="7529693" y="498960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>
              <a:latin typeface="+mj-lt"/>
            </a:endParaRPr>
          </a:p>
        </p:txBody>
      </p:sp>
      <p:sp>
        <p:nvSpPr>
          <p:cNvPr id="37" name="Google Shape;4941;p65">
            <a:extLst>
              <a:ext uri="{FF2B5EF4-FFF2-40B4-BE49-F238E27FC236}">
                <a16:creationId xmlns:a16="http://schemas.microsoft.com/office/drawing/2014/main" id="{77D06A43-4987-0241-ACD8-C9E6086FC4E0}"/>
              </a:ext>
            </a:extLst>
          </p:cNvPr>
          <p:cNvSpPr/>
          <p:nvPr/>
        </p:nvSpPr>
        <p:spPr>
          <a:xfrm>
            <a:off x="5511741" y="3454951"/>
            <a:ext cx="855288" cy="893438"/>
          </a:xfrm>
          <a:prstGeom prst="ellipse">
            <a:avLst/>
          </a:prstGeom>
          <a:solidFill>
            <a:schemeClr val="tx2"/>
          </a:solidFill>
          <a:ln w="19050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4938;p65">
            <a:extLst>
              <a:ext uri="{FF2B5EF4-FFF2-40B4-BE49-F238E27FC236}">
                <a16:creationId xmlns:a16="http://schemas.microsoft.com/office/drawing/2014/main" id="{A9DAFC66-406D-1449-91D4-10F386901B73}"/>
              </a:ext>
            </a:extLst>
          </p:cNvPr>
          <p:cNvCxnSpPr/>
          <p:nvPr/>
        </p:nvCxnSpPr>
        <p:spPr>
          <a:xfrm>
            <a:off x="4975496" y="3067807"/>
            <a:ext cx="992776" cy="415458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932;p65">
            <a:extLst>
              <a:ext uri="{FF2B5EF4-FFF2-40B4-BE49-F238E27FC236}">
                <a16:creationId xmlns:a16="http://schemas.microsoft.com/office/drawing/2014/main" id="{8747A61F-DC4B-9F41-8A78-022DB6B974BF}"/>
              </a:ext>
            </a:extLst>
          </p:cNvPr>
          <p:cNvGrpSpPr/>
          <p:nvPr/>
        </p:nvGrpSpPr>
        <p:grpSpPr>
          <a:xfrm>
            <a:off x="6355852" y="2162237"/>
            <a:ext cx="1710273" cy="2202399"/>
            <a:chOff x="634175" y="2986275"/>
            <a:chExt cx="1182991" cy="1458344"/>
          </a:xfrm>
        </p:grpSpPr>
        <p:cxnSp>
          <p:nvCxnSpPr>
            <p:cNvPr id="42" name="Google Shape;4933;p65">
              <a:extLst>
                <a:ext uri="{FF2B5EF4-FFF2-40B4-BE49-F238E27FC236}">
                  <a16:creationId xmlns:a16="http://schemas.microsoft.com/office/drawing/2014/main" id="{6FA43CC3-AD0D-A845-8F06-B7F42C1A8449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934;p65">
              <a:extLst>
                <a:ext uri="{FF2B5EF4-FFF2-40B4-BE49-F238E27FC236}">
                  <a16:creationId xmlns:a16="http://schemas.microsoft.com/office/drawing/2014/main" id="{15BA699B-A4CB-EF4F-9CC0-53D768501D5C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35;p65">
              <a:extLst>
                <a:ext uri="{FF2B5EF4-FFF2-40B4-BE49-F238E27FC236}">
                  <a16:creationId xmlns:a16="http://schemas.microsoft.com/office/drawing/2014/main" id="{BF172307-BFAE-1D42-80A7-A133AC45FBED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tx2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" name="Google Shape;4940;p65">
            <a:extLst>
              <a:ext uri="{FF2B5EF4-FFF2-40B4-BE49-F238E27FC236}">
                <a16:creationId xmlns:a16="http://schemas.microsoft.com/office/drawing/2014/main" id="{00F3B078-AC50-D54D-9B09-5AE0DE7C3ABF}"/>
              </a:ext>
            </a:extLst>
          </p:cNvPr>
          <p:cNvCxnSpPr/>
          <p:nvPr/>
        </p:nvCxnSpPr>
        <p:spPr>
          <a:xfrm rot="10800000" flipH="1">
            <a:off x="5927938" y="3055708"/>
            <a:ext cx="854854" cy="415458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Picture 4" descr="Discussion of seaborn logo · Issue #2243 · mwaskom/seaborn · GitHub">
            <a:extLst>
              <a:ext uri="{FF2B5EF4-FFF2-40B4-BE49-F238E27FC236}">
                <a16:creationId xmlns:a16="http://schemas.microsoft.com/office/drawing/2014/main" id="{6D8042DD-B295-DB43-9A6C-C68B6AEE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02" y="3525187"/>
            <a:ext cx="752965" cy="7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98D49F1-468F-6641-83FB-E856C509FC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5548" y="3566092"/>
            <a:ext cx="765603" cy="712060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63226BA5-93BD-7F44-BDAB-CAAAAB2FF5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2449" y="2482986"/>
            <a:ext cx="802424" cy="232737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726D541-87C0-F849-82EA-0C659CBFC1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295" y="2258240"/>
            <a:ext cx="735043" cy="7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389107" y="632299"/>
            <a:ext cx="8190973" cy="2949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j-lt"/>
              </a:rPr>
              <a:t>Thank you for your attention.</a:t>
            </a:r>
            <a:br>
              <a:rPr lang="en-US" sz="4800" dirty="0">
                <a:latin typeface="+mj-lt"/>
              </a:rPr>
            </a:br>
            <a:r>
              <a:rPr lang="en-US" sz="4800" dirty="0">
                <a:latin typeface="+mj-lt"/>
              </a:rPr>
              <a:t>Any questions?</a:t>
            </a:r>
            <a:endParaRPr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6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4"/>
          <p:cNvSpPr txBox="1">
            <a:spLocks noGrp="1"/>
          </p:cNvSpPr>
          <p:nvPr>
            <p:ph type="title"/>
          </p:nvPr>
        </p:nvSpPr>
        <p:spPr>
          <a:xfrm>
            <a:off x="727800" y="361740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cs typeface="Times New Roman" panose="02020603050405020304" pitchFamily="18" charset="0"/>
              </a:rPr>
              <a:t>Outline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4" name="Google Shape;1074;p34"/>
          <p:cNvSpPr txBox="1">
            <a:spLocks noGrp="1"/>
          </p:cNvSpPr>
          <p:nvPr>
            <p:ph type="subTitle" idx="1"/>
          </p:nvPr>
        </p:nvSpPr>
        <p:spPr>
          <a:xfrm>
            <a:off x="72000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Models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5" name="Google Shape;1075;p34"/>
          <p:cNvSpPr txBox="1">
            <a:spLocks noGrp="1"/>
          </p:cNvSpPr>
          <p:nvPr>
            <p:ph type="subTitle" idx="2"/>
          </p:nvPr>
        </p:nvSpPr>
        <p:spPr>
          <a:xfrm>
            <a:off x="3441310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Tools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6" name="Google Shape;1076;p34"/>
          <p:cNvSpPr txBox="1">
            <a:spLocks noGrp="1"/>
          </p:cNvSpPr>
          <p:nvPr>
            <p:ph type="subTitle" idx="3"/>
          </p:nvPr>
        </p:nvSpPr>
        <p:spPr>
          <a:xfrm>
            <a:off x="6162604" y="3675000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Conclusion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7" name="Google Shape;1077;p34"/>
          <p:cNvSpPr txBox="1">
            <a:spLocks noGrp="1"/>
          </p:cNvSpPr>
          <p:nvPr>
            <p:ph type="subTitle" idx="4"/>
          </p:nvPr>
        </p:nvSpPr>
        <p:spPr>
          <a:xfrm>
            <a:off x="72000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8" name="Google Shape;1078;p34"/>
          <p:cNvSpPr txBox="1">
            <a:spLocks noGrp="1"/>
          </p:cNvSpPr>
          <p:nvPr>
            <p:ph type="subTitle" idx="5"/>
          </p:nvPr>
        </p:nvSpPr>
        <p:spPr>
          <a:xfrm>
            <a:off x="3441310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About Project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9" name="Google Shape;1079;p34"/>
          <p:cNvSpPr txBox="1">
            <a:spLocks noGrp="1"/>
          </p:cNvSpPr>
          <p:nvPr>
            <p:ph type="subTitle" idx="6"/>
          </p:nvPr>
        </p:nvSpPr>
        <p:spPr>
          <a:xfrm>
            <a:off x="6162604" y="2134175"/>
            <a:ext cx="2245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+mj-lt"/>
                <a:cs typeface="Times New Roman" panose="02020603050405020304" pitchFamily="18" charset="0"/>
              </a:rPr>
              <a:t>Challenges</a:t>
            </a:r>
            <a:endParaRPr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80" name="Google Shape;1080;p34"/>
          <p:cNvSpPr txBox="1">
            <a:spLocks noGrp="1"/>
          </p:cNvSpPr>
          <p:nvPr>
            <p:ph type="subTitle" idx="7"/>
          </p:nvPr>
        </p:nvSpPr>
        <p:spPr>
          <a:xfrm>
            <a:off x="677475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04.</a:t>
            </a:r>
            <a:endParaRPr sz="2500" dirty="0">
              <a:latin typeface="+mj-lt"/>
            </a:endParaRPr>
          </a:p>
        </p:txBody>
      </p:sp>
      <p:sp>
        <p:nvSpPr>
          <p:cNvPr id="1081" name="Google Shape;1081;p34"/>
          <p:cNvSpPr txBox="1">
            <a:spLocks noGrp="1"/>
          </p:cNvSpPr>
          <p:nvPr>
            <p:ph type="subTitle" idx="8"/>
          </p:nvPr>
        </p:nvSpPr>
        <p:spPr>
          <a:xfrm>
            <a:off x="3441308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05.</a:t>
            </a:r>
            <a:endParaRPr sz="2500">
              <a:latin typeface="+mj-lt"/>
            </a:endParaRPr>
          </a:p>
        </p:txBody>
      </p:sp>
      <p:sp>
        <p:nvSpPr>
          <p:cNvPr id="1082" name="Google Shape;1082;p34"/>
          <p:cNvSpPr txBox="1">
            <a:spLocks noGrp="1"/>
          </p:cNvSpPr>
          <p:nvPr>
            <p:ph type="subTitle" idx="9"/>
          </p:nvPr>
        </p:nvSpPr>
        <p:spPr>
          <a:xfrm>
            <a:off x="6162601" y="3019357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06.</a:t>
            </a:r>
            <a:endParaRPr sz="2500">
              <a:latin typeface="+mj-lt"/>
            </a:endParaRPr>
          </a:p>
        </p:txBody>
      </p:sp>
      <p:sp>
        <p:nvSpPr>
          <p:cNvPr id="1083" name="Google Shape;1083;p34"/>
          <p:cNvSpPr txBox="1">
            <a:spLocks noGrp="1"/>
          </p:cNvSpPr>
          <p:nvPr>
            <p:ph type="subTitle" idx="13"/>
          </p:nvPr>
        </p:nvSpPr>
        <p:spPr>
          <a:xfrm>
            <a:off x="677475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01.</a:t>
            </a:r>
            <a:endParaRPr sz="2500" dirty="0">
              <a:latin typeface="+mj-lt"/>
            </a:endParaRPr>
          </a:p>
        </p:txBody>
      </p:sp>
      <p:sp>
        <p:nvSpPr>
          <p:cNvPr id="1084" name="Google Shape;1084;p34"/>
          <p:cNvSpPr txBox="1">
            <a:spLocks noGrp="1"/>
          </p:cNvSpPr>
          <p:nvPr>
            <p:ph type="subTitle" idx="14"/>
          </p:nvPr>
        </p:nvSpPr>
        <p:spPr>
          <a:xfrm>
            <a:off x="3441308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02.</a:t>
            </a:r>
            <a:endParaRPr sz="2500" dirty="0">
              <a:latin typeface="+mj-lt"/>
            </a:endParaRPr>
          </a:p>
        </p:txBody>
      </p:sp>
      <p:sp>
        <p:nvSpPr>
          <p:cNvPr id="1085" name="Google Shape;1085;p34"/>
          <p:cNvSpPr txBox="1">
            <a:spLocks noGrp="1"/>
          </p:cNvSpPr>
          <p:nvPr>
            <p:ph type="subTitle" idx="15"/>
          </p:nvPr>
        </p:nvSpPr>
        <p:spPr>
          <a:xfrm>
            <a:off x="6162601" y="1478532"/>
            <a:ext cx="2245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+mj-lt"/>
              </a:rPr>
              <a:t>03.</a:t>
            </a:r>
            <a:endParaRPr sz="2500">
              <a:latin typeface="+mj-lt"/>
            </a:endParaRPr>
          </a:p>
        </p:txBody>
      </p:sp>
      <p:sp>
        <p:nvSpPr>
          <p:cNvPr id="1086" name="Google Shape;1086;p34"/>
          <p:cNvSpPr/>
          <p:nvPr/>
        </p:nvSpPr>
        <p:spPr>
          <a:xfrm rot="5400000">
            <a:off x="1762425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87" name="Google Shape;1087;p34"/>
          <p:cNvSpPr/>
          <p:nvPr/>
        </p:nvSpPr>
        <p:spPr>
          <a:xfrm rot="5400000">
            <a:off x="4526250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88" name="Google Shape;1088;p34"/>
          <p:cNvSpPr/>
          <p:nvPr/>
        </p:nvSpPr>
        <p:spPr>
          <a:xfrm rot="5400000">
            <a:off x="7247550" y="1692227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89" name="Google Shape;1089;p34"/>
          <p:cNvSpPr/>
          <p:nvPr/>
        </p:nvSpPr>
        <p:spPr>
          <a:xfrm rot="5400000">
            <a:off x="1762425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0" name="Google Shape;1090;p34"/>
          <p:cNvSpPr/>
          <p:nvPr/>
        </p:nvSpPr>
        <p:spPr>
          <a:xfrm rot="5400000">
            <a:off x="4526250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1" name="Google Shape;1091;p34"/>
          <p:cNvSpPr/>
          <p:nvPr/>
        </p:nvSpPr>
        <p:spPr>
          <a:xfrm rot="5400000">
            <a:off x="7247550" y="3232239"/>
            <a:ext cx="75900" cy="75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  <p:sp>
        <p:nvSpPr>
          <p:cNvPr id="1092" name="Google Shape;1092;p34"/>
          <p:cNvSpPr/>
          <p:nvPr/>
        </p:nvSpPr>
        <p:spPr>
          <a:xfrm rot="5400000">
            <a:off x="1342125" y="198191"/>
            <a:ext cx="75900" cy="1599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83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-343978" y="-282912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91" name="Google Shape;1391;p37"/>
          <p:cNvSpPr/>
          <p:nvPr/>
        </p:nvSpPr>
        <p:spPr>
          <a:xfrm rot="5400000">
            <a:off x="1847696" y="-520984"/>
            <a:ext cx="55542" cy="33728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69;p24">
            <a:extLst>
              <a:ext uri="{FF2B5EF4-FFF2-40B4-BE49-F238E27FC236}">
                <a16:creationId xmlns:a16="http://schemas.microsoft.com/office/drawing/2014/main" id="{BB5CB3DD-6158-2B46-B15F-4FD01D351158}"/>
              </a:ext>
            </a:extLst>
          </p:cNvPr>
          <p:cNvSpPr txBox="1"/>
          <p:nvPr/>
        </p:nvSpPr>
        <p:spPr>
          <a:xfrm>
            <a:off x="243191" y="1638186"/>
            <a:ext cx="8657617" cy="2620549"/>
          </a:xfrm>
          <a:prstGeom prst="rect">
            <a:avLst/>
          </a:prstGeom>
          <a:solidFill>
            <a:schemeClr val="tx2">
              <a:lumMod val="10000"/>
              <a:alpha val="54137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Pneumonia</a:t>
            </a: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is an inflammatory condition of the lung affecting primarily the small air sacs known as alveoli.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Symptoms typically include some combination of productive or dry cough, chest pain, fever and difficulty breathing. The severity of the condition is variable.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Pneumonia</a:t>
            </a: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 is usually caused by infection with viruses or bacteria and less commonly by other microorganisms, certain medications or conditions such as autoimmune diseases.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Risk factors include cystic fibrosis, chronic obstructive pulmonary disease (COPD), asthma, diabetes, heart failure, a history of smoking, a poor ability to cough such as a stroke and a weak immune system. </a:t>
            </a:r>
            <a:endParaRPr sz="1500" dirty="0">
              <a:solidFill>
                <a:srgbClr val="FBF7F1"/>
              </a:solidFill>
              <a:latin typeface="+mj-l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785908" y="1645810"/>
            <a:ext cx="7688400" cy="359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The dataset is organized into 3 folders (train, test, </a:t>
            </a:r>
            <a:r>
              <a:rPr lang="en-US" sz="1600" dirty="0" err="1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) and contains subfolders for each image category (Pneumonia/Normal).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There are 5,863 X-Ray images (JPEG) and 2 categories (Pneumonia/Normal). 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Data from Kaggle.</a:t>
            </a:r>
          </a:p>
          <a:p>
            <a:endParaRPr lang="en-US" sz="16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About Project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902898" y="1433906"/>
            <a:ext cx="8135614" cy="31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1.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Excution time problems such: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Epoch 12 – 20 - 50.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Improve accuracy after Epoch.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Cannot execute all models at the same time unless using multiple files for each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2. 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Define number of hidden layers.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1" dirty="0">
                <a:solidFill>
                  <a:schemeClr val="accent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3.</a:t>
            </a:r>
            <a:r>
              <a:rPr lang="en-SA" sz="1600" b="1" dirty="0">
                <a:solidFill>
                  <a:srgbClr val="FBF7F1"/>
                </a:solidFill>
                <a:latin typeface="+mj-lt"/>
                <a:ea typeface="Roboto Slab Light"/>
                <a:cs typeface="Times New Roman" panose="02020603050405020304" pitchFamily="18" charset="0"/>
                <a:sym typeface="Roboto Slab Light"/>
              </a:rPr>
              <a:t> Hard to define and find best parameters for each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sz="1600" dirty="0">
              <a:solidFill>
                <a:srgbClr val="FBF7F1"/>
              </a:solidFill>
              <a:latin typeface="+mj-lt"/>
              <a:ea typeface="Roboto Slab Light"/>
              <a:cs typeface="Times New Roman" panose="02020603050405020304" pitchFamily="18" charset="0"/>
              <a:sym typeface="Roboto Slab Light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785908" y="388662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Challenges</a:t>
            </a:r>
            <a:endParaRPr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68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24">
            <a:extLst>
              <a:ext uri="{FF2B5EF4-FFF2-40B4-BE49-F238E27FC236}">
                <a16:creationId xmlns:a16="http://schemas.microsoft.com/office/drawing/2014/main" id="{9B67048C-DE72-E142-A1E5-4F3A44A7AFE8}"/>
              </a:ext>
            </a:extLst>
          </p:cNvPr>
          <p:cNvSpPr/>
          <p:nvPr/>
        </p:nvSpPr>
        <p:spPr>
          <a:xfrm rot="5400000">
            <a:off x="4368162" y="-1003067"/>
            <a:ext cx="45719" cy="3868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71;p24">
            <a:extLst>
              <a:ext uri="{FF2B5EF4-FFF2-40B4-BE49-F238E27FC236}">
                <a16:creationId xmlns:a16="http://schemas.microsoft.com/office/drawing/2014/main" id="{5D917FC3-AE1C-0042-8048-1D71F3876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871" y="434382"/>
            <a:ext cx="6630159" cy="43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1"/>
            <a:r>
              <a:rPr lang="en-US" sz="2000" b="1" dirty="0">
                <a:solidFill>
                  <a:schemeClr val="bg2"/>
                </a:solidFill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An Example of Normal and Infected </a:t>
            </a:r>
            <a:r>
              <a:rPr lang="en-SA" sz="2000" b="1" dirty="0">
                <a:solidFill>
                  <a:schemeClr val="bg2"/>
                </a:solidFill>
                <a:latin typeface="+mj-lt"/>
              </a:rPr>
              <a:t>by 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Pneumonia</a:t>
            </a:r>
            <a:r>
              <a:rPr lang="en-US" sz="2000" b="1" dirty="0">
                <a:solidFill>
                  <a:schemeClr val="bg2"/>
                </a:solidFill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 Lugs</a:t>
            </a:r>
            <a:endParaRPr sz="2000" b="1" dirty="0">
              <a:solidFill>
                <a:schemeClr val="bg2"/>
              </a:solidFill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5" name="Google Shape;2265;p47">
            <a:extLst>
              <a:ext uri="{FF2B5EF4-FFF2-40B4-BE49-F238E27FC236}">
                <a16:creationId xmlns:a16="http://schemas.microsoft.com/office/drawing/2014/main" id="{1F7CF06C-6916-1C42-8BF9-A74E69B21F3F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6" name="Google Shape;2266;p47">
              <a:extLst>
                <a:ext uri="{FF2B5EF4-FFF2-40B4-BE49-F238E27FC236}">
                  <a16:creationId xmlns:a16="http://schemas.microsoft.com/office/drawing/2014/main" id="{FB6A798E-AF33-6D47-8FDD-8EF06E593FD9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2267;p47">
              <a:extLst>
                <a:ext uri="{FF2B5EF4-FFF2-40B4-BE49-F238E27FC236}">
                  <a16:creationId xmlns:a16="http://schemas.microsoft.com/office/drawing/2014/main" id="{A935801A-7F66-3844-B1AC-BE7A30156228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AD08673-17B4-F64F-B47C-CC7D17924D89}"/>
              </a:ext>
            </a:extLst>
          </p:cNvPr>
          <p:cNvSpPr/>
          <p:nvPr/>
        </p:nvSpPr>
        <p:spPr>
          <a:xfrm>
            <a:off x="902895" y="1261162"/>
            <a:ext cx="3289725" cy="2943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lose-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061DC6C0-9DFD-DC4E-9609-779024CE2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6" b="2448"/>
          <a:stretch/>
        </p:blipFill>
        <p:spPr>
          <a:xfrm>
            <a:off x="1070537" y="1579617"/>
            <a:ext cx="2900214" cy="2416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3C8168-CA67-4E47-B091-031415224710}"/>
              </a:ext>
            </a:extLst>
          </p:cNvPr>
          <p:cNvSpPr/>
          <p:nvPr/>
        </p:nvSpPr>
        <p:spPr>
          <a:xfrm>
            <a:off x="4868537" y="1261162"/>
            <a:ext cx="3289725" cy="2943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DE659-C586-ED4D-B84F-0CE517E8B314}"/>
              </a:ext>
            </a:extLst>
          </p:cNvPr>
          <p:cNvSpPr txBox="1"/>
          <p:nvPr/>
        </p:nvSpPr>
        <p:spPr>
          <a:xfrm>
            <a:off x="1712763" y="4339036"/>
            <a:ext cx="187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800" dirty="0">
                <a:solidFill>
                  <a:schemeClr val="tx2"/>
                </a:solidFill>
                <a:latin typeface="+mj-lt"/>
              </a:rPr>
              <a:t>Normal Lungs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36977-1054-E04B-997C-EA5D2DD54601}"/>
              </a:ext>
            </a:extLst>
          </p:cNvPr>
          <p:cNvSpPr txBox="1"/>
          <p:nvPr/>
        </p:nvSpPr>
        <p:spPr>
          <a:xfrm>
            <a:off x="5156738" y="4338786"/>
            <a:ext cx="35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800" dirty="0">
                <a:solidFill>
                  <a:schemeClr val="tx2"/>
                </a:solidFill>
                <a:latin typeface="+mj-lt"/>
              </a:rPr>
              <a:t>Lungs infected by 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Pneumonia</a:t>
            </a:r>
            <a:endParaRPr lang="en-SA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" name="Picture 17" descr="A close-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3CE7116B-3834-3C4D-9B9E-07736D37A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656" b="4866"/>
          <a:stretch/>
        </p:blipFill>
        <p:spPr>
          <a:xfrm>
            <a:off x="4964464" y="1874065"/>
            <a:ext cx="3109000" cy="17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/>
          </p:nvPr>
        </p:nvSpPr>
        <p:spPr>
          <a:xfrm>
            <a:off x="2204669" y="1318707"/>
            <a:ext cx="41967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3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24">
            <a:extLst>
              <a:ext uri="{FF2B5EF4-FFF2-40B4-BE49-F238E27FC236}">
                <a16:creationId xmlns:a16="http://schemas.microsoft.com/office/drawing/2014/main" id="{9B67048C-DE72-E142-A1E5-4F3A44A7AFE8}"/>
              </a:ext>
            </a:extLst>
          </p:cNvPr>
          <p:cNvSpPr/>
          <p:nvPr/>
        </p:nvSpPr>
        <p:spPr>
          <a:xfrm rot="5400000">
            <a:off x="1845547" y="-232408"/>
            <a:ext cx="45719" cy="2387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" name="Google Shape;271;p24">
            <a:extLst>
              <a:ext uri="{FF2B5EF4-FFF2-40B4-BE49-F238E27FC236}">
                <a16:creationId xmlns:a16="http://schemas.microsoft.com/office/drawing/2014/main" id="{5D917FC3-AE1C-0042-8048-1D71F3876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345988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Preprocess</a:t>
            </a:r>
            <a:endParaRPr sz="3200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5" name="Google Shape;2265;p47">
            <a:extLst>
              <a:ext uri="{FF2B5EF4-FFF2-40B4-BE49-F238E27FC236}">
                <a16:creationId xmlns:a16="http://schemas.microsoft.com/office/drawing/2014/main" id="{1F7CF06C-6916-1C42-8BF9-A74E69B21F3F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6" name="Google Shape;2266;p47">
              <a:extLst>
                <a:ext uri="{FF2B5EF4-FFF2-40B4-BE49-F238E27FC236}">
                  <a16:creationId xmlns:a16="http://schemas.microsoft.com/office/drawing/2014/main" id="{FB6A798E-AF33-6D47-8FDD-8EF06E593FD9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2267;p47">
              <a:extLst>
                <a:ext uri="{FF2B5EF4-FFF2-40B4-BE49-F238E27FC236}">
                  <a16:creationId xmlns:a16="http://schemas.microsoft.com/office/drawing/2014/main" id="{A935801A-7F66-3844-B1AC-BE7A30156228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7C39FD7-117E-EF4D-9195-EA80715BED0D}"/>
              </a:ext>
            </a:extLst>
          </p:cNvPr>
          <p:cNvSpPr/>
          <p:nvPr/>
        </p:nvSpPr>
        <p:spPr>
          <a:xfrm>
            <a:off x="669692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Reshapping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224 x 224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08673-17B4-F64F-B47C-CC7D17924D89}"/>
              </a:ext>
            </a:extLst>
          </p:cNvPr>
          <p:cNvSpPr/>
          <p:nvPr/>
        </p:nvSpPr>
        <p:spPr>
          <a:xfrm>
            <a:off x="3363735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Normalization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1./255</a:t>
            </a: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2CB04-8441-0847-B6CA-502A9A748249}"/>
              </a:ext>
            </a:extLst>
          </p:cNvPr>
          <p:cNvSpPr/>
          <p:nvPr/>
        </p:nvSpPr>
        <p:spPr>
          <a:xfrm>
            <a:off x="6057778" y="1978361"/>
            <a:ext cx="2167422" cy="1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Batch Size</a:t>
            </a:r>
          </a:p>
          <a:p>
            <a:pPr algn="ctr"/>
            <a:r>
              <a:rPr lang="en-SA" sz="1600" dirty="0">
                <a:latin typeface="+mj-lt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S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 rot="5400000">
            <a:off x="1797415" y="-184275"/>
            <a:ext cx="45719" cy="22912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7" name="Google Shape;2265;p47">
            <a:extLst>
              <a:ext uri="{FF2B5EF4-FFF2-40B4-BE49-F238E27FC236}">
                <a16:creationId xmlns:a16="http://schemas.microsoft.com/office/drawing/2014/main" id="{5ED0EC12-BAD3-E24E-8648-DC0EA39E502B}"/>
              </a:ext>
            </a:extLst>
          </p:cNvPr>
          <p:cNvGrpSpPr/>
          <p:nvPr/>
        </p:nvGrpSpPr>
        <p:grpSpPr>
          <a:xfrm>
            <a:off x="201859" y="193752"/>
            <a:ext cx="467833" cy="481260"/>
            <a:chOff x="6874825" y="2967150"/>
            <a:chExt cx="680100" cy="680100"/>
          </a:xfrm>
        </p:grpSpPr>
        <p:sp>
          <p:nvSpPr>
            <p:cNvPr id="8" name="Google Shape;2266;p47">
              <a:extLst>
                <a:ext uri="{FF2B5EF4-FFF2-40B4-BE49-F238E27FC236}">
                  <a16:creationId xmlns:a16="http://schemas.microsoft.com/office/drawing/2014/main" id="{31E04BD3-4167-5C4E-B27A-E15B4FDE8DF4}"/>
                </a:ext>
              </a:extLst>
            </p:cNvPr>
            <p:cNvSpPr/>
            <p:nvPr/>
          </p:nvSpPr>
          <p:spPr>
            <a:xfrm>
              <a:off x="6874825" y="2967150"/>
              <a:ext cx="680100" cy="68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2267;p47">
              <a:extLst>
                <a:ext uri="{FF2B5EF4-FFF2-40B4-BE49-F238E27FC236}">
                  <a16:creationId xmlns:a16="http://schemas.microsoft.com/office/drawing/2014/main" id="{03B7BF41-1D02-F647-8240-7806A85844BB}"/>
                </a:ext>
              </a:extLst>
            </p:cNvPr>
            <p:cNvSpPr/>
            <p:nvPr/>
          </p:nvSpPr>
          <p:spPr>
            <a:xfrm>
              <a:off x="7036584" y="3130270"/>
              <a:ext cx="356586" cy="353876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" name="Google Shape;271;p24">
            <a:extLst>
              <a:ext uri="{FF2B5EF4-FFF2-40B4-BE49-F238E27FC236}">
                <a16:creationId xmlns:a16="http://schemas.microsoft.com/office/drawing/2014/main" id="{AE6C134E-9ED5-284F-9195-5ED08216B2CD}"/>
              </a:ext>
            </a:extLst>
          </p:cNvPr>
          <p:cNvSpPr txBox="1">
            <a:spLocks/>
          </p:cNvSpPr>
          <p:nvPr/>
        </p:nvSpPr>
        <p:spPr>
          <a:xfrm>
            <a:off x="722768" y="325701"/>
            <a:ext cx="2291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chemeClr val="dk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algn="l"/>
            <a: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  <a:t>1. Sequential</a:t>
            </a:r>
            <a:br>
              <a:rPr lang="en-US" b="1" dirty="0">
                <a:latin typeface="+mj-lt"/>
                <a:ea typeface="Barlow Semi Condensed"/>
                <a:cs typeface="Times New Roman" panose="02020603050405020304" pitchFamily="18" charset="0"/>
                <a:sym typeface="Barlow Semi Condensed"/>
              </a:rPr>
            </a:br>
            <a:endParaRPr lang="en-US" b="1" dirty="0">
              <a:latin typeface="+mj-lt"/>
              <a:ea typeface="Barlow Semi Condensed"/>
              <a:cs typeface="Times New Roman" panose="02020603050405020304" pitchFamily="18" charset="0"/>
              <a:sym typeface="Barlow Semi Condensed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AAE6A14-01E0-5944-923A-091674DB5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02019"/>
              </p:ext>
            </p:extLst>
          </p:nvPr>
        </p:nvGraphicFramePr>
        <p:xfrm>
          <a:off x="1650456" y="1901623"/>
          <a:ext cx="5596648" cy="19282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4743">
                  <a:extLst>
                    <a:ext uri="{9D8B030D-6E8A-4147-A177-3AD203B41FA5}">
                      <a16:colId xmlns:a16="http://schemas.microsoft.com/office/drawing/2014/main" val="3885004359"/>
                    </a:ext>
                  </a:extLst>
                </a:gridCol>
                <a:gridCol w="2096943">
                  <a:extLst>
                    <a:ext uri="{9D8B030D-6E8A-4147-A177-3AD203B41FA5}">
                      <a16:colId xmlns:a16="http://schemas.microsoft.com/office/drawing/2014/main" val="3001138125"/>
                    </a:ext>
                  </a:extLst>
                </a:gridCol>
                <a:gridCol w="2024962">
                  <a:extLst>
                    <a:ext uri="{9D8B030D-6E8A-4147-A177-3AD203B41FA5}">
                      <a16:colId xmlns:a16="http://schemas.microsoft.com/office/drawing/2014/main" val="2790612651"/>
                    </a:ext>
                  </a:extLst>
                </a:gridCol>
              </a:tblGrid>
              <a:tr h="384377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 </a:t>
                      </a:r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1291"/>
                  </a:ext>
                </a:extLst>
              </a:tr>
              <a:tr h="3555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rmsprop</a:t>
                      </a:r>
                      <a:endParaRPr lang="en-US" sz="1600" b="0" u="none" strike="noStrike" cap="non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endParaRPr lang="en-SA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9925"/>
                  </a:ext>
                </a:extLst>
              </a:tr>
              <a:tr h="496783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Stopped at 3/20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08605"/>
                  </a:ext>
                </a:extLst>
              </a:tr>
              <a:tr h="496783"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31864"/>
      </p:ext>
    </p:extLst>
  </p:cSld>
  <p:clrMapOvr>
    <a:masterClrMapping/>
  </p:clrMapOvr>
</p:sld>
</file>

<file path=ppt/theme/theme1.xml><?xml version="1.0" encoding="utf-8"?>
<a:theme xmlns:a="http://schemas.openxmlformats.org/drawingml/2006/main" name="Anatomy Lesson by Slidesgo">
  <a:themeElements>
    <a:clrScheme name="Simple Light">
      <a:dk1>
        <a:srgbClr val="595959"/>
      </a:dk1>
      <a:lt1>
        <a:srgbClr val="434343"/>
      </a:lt1>
      <a:dk2>
        <a:srgbClr val="F3F3F3"/>
      </a:dk2>
      <a:lt2>
        <a:srgbClr val="E8D8C1"/>
      </a:lt2>
      <a:accent1>
        <a:srgbClr val="D0B38C"/>
      </a:accent1>
      <a:accent2>
        <a:srgbClr val="A28A70"/>
      </a:accent2>
      <a:accent3>
        <a:srgbClr val="F7EECE"/>
      </a:accent3>
      <a:accent4>
        <a:srgbClr val="595959"/>
      </a:accent4>
      <a:accent5>
        <a:srgbClr val="434343"/>
      </a:accent5>
      <a:accent6>
        <a:srgbClr val="D0B38C"/>
      </a:accent6>
      <a:hlink>
        <a:srgbClr val="F3F3F3"/>
      </a:hlink>
      <a:folHlink>
        <a:srgbClr val="0097A7"/>
      </a:folHlink>
    </a:clrScheme>
    <a:fontScheme name="my fo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535</Words>
  <Application>Microsoft Macintosh PowerPoint</Application>
  <PresentationFormat>On-screen Show (16:9)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Abel</vt:lpstr>
      <vt:lpstr>Arial</vt:lpstr>
      <vt:lpstr>Barlow Semi Condensed</vt:lpstr>
      <vt:lpstr>Barlow Semi Condensed SemiBold</vt:lpstr>
      <vt:lpstr>Roboto Condensed</vt:lpstr>
      <vt:lpstr>Roboto Slab</vt:lpstr>
      <vt:lpstr>Roboto Slab Light</vt:lpstr>
      <vt:lpstr>Times New Roman</vt:lpstr>
      <vt:lpstr>Wingdings</vt:lpstr>
      <vt:lpstr>Anatomy Lesson by Slidesgo</vt:lpstr>
      <vt:lpstr>Chest X-Ray Image </vt:lpstr>
      <vt:lpstr>Outline</vt:lpstr>
      <vt:lpstr>Introduction</vt:lpstr>
      <vt:lpstr>About Project</vt:lpstr>
      <vt:lpstr>Challenges</vt:lpstr>
      <vt:lpstr>An Example of Normal and Infected by Pneumonia Lugs</vt:lpstr>
      <vt:lpstr>Models</vt:lpstr>
      <vt:lpstr>Preprocess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Conclusion</vt:lpstr>
      <vt:lpstr>Tools</vt:lpstr>
      <vt:lpstr>Thank you for your attention.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Disease X-Ray Image</dc:title>
  <cp:lastModifiedBy>الجوهره بنت عبدالعزيز بن سعود بن عقيل</cp:lastModifiedBy>
  <cp:revision>12</cp:revision>
  <dcterms:modified xsi:type="dcterms:W3CDTF">2022-01-20T10:30:29Z</dcterms:modified>
</cp:coreProperties>
</file>