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9" r:id="rId9"/>
    <p:sldId id="270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7308-4D21-4915-9386-EB911F24398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124C-0F89-436A-8658-B2C3C218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4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7308-4D21-4915-9386-EB911F24398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124C-0F89-436A-8658-B2C3C218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2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7308-4D21-4915-9386-EB911F24398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124C-0F89-436A-8658-B2C3C218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7308-4D21-4915-9386-EB911F24398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124C-0F89-436A-8658-B2C3C218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4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7308-4D21-4915-9386-EB911F24398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124C-0F89-436A-8658-B2C3C218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7308-4D21-4915-9386-EB911F24398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124C-0F89-436A-8658-B2C3C218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7308-4D21-4915-9386-EB911F24398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124C-0F89-436A-8658-B2C3C218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6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7308-4D21-4915-9386-EB911F24398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124C-0F89-436A-8658-B2C3C218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8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7308-4D21-4915-9386-EB911F24398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124C-0F89-436A-8658-B2C3C218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8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7308-4D21-4915-9386-EB911F24398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124C-0F89-436A-8658-B2C3C218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5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7308-4D21-4915-9386-EB911F24398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124C-0F89-436A-8658-B2C3C218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1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27308-4D21-4915-9386-EB911F24398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2124C-0F89-436A-8658-B2C3C218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15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los-angeles-traffic-freeway-139660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F5FD-9B8B-4AED-A358-708E1D5DD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Violations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3B3EE-BE72-456D-A30D-9961D4526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Datamining Final Project</a:t>
            </a:r>
          </a:p>
          <a:p>
            <a:r>
              <a:rPr lang="en-US" dirty="0"/>
              <a:t>Mohammed Aljubori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78A63-724B-421B-B807-7216DD51E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3996896"/>
            <a:ext cx="4473388" cy="2861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A7DEA-0A00-485C-8403-21D7FED98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7792010" y="3939559"/>
            <a:ext cx="4399990" cy="291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55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E6A7-90AE-47B1-BB98-9C9E5E7C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EB816-FE98-4528-9DC7-9D884E7B8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Top 5 car makes that cause traffic violations (2012 – 2016) (in order) are: Toyota, Honda, Ford, Chevrolet, and Nissan.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car brands that sold the most cars (2012 – 2016)  in order are Toyota (13.7% of cars sold), Chevrolet (11.1% of cars sold), Honda (10% of cars sold), Nissan (10% of cars sold) , and Ford (9.6% of cars sold).</a:t>
            </a:r>
          </a:p>
        </p:txBody>
      </p:sp>
    </p:spTree>
    <p:extLst>
      <p:ext uri="{BB962C8B-B14F-4D97-AF65-F5344CB8AC3E}">
        <p14:creationId xmlns:p14="http://schemas.microsoft.com/office/powerpoint/2010/main" val="313838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E6A7-90AE-47B1-BB98-9C9E5E7C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4611EA-11E0-4E6C-ABC5-ED383A50D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500" y="1825625"/>
            <a:ext cx="878100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3D837-B238-461D-AEC2-D52483025960}"/>
              </a:ext>
            </a:extLst>
          </p:cNvPr>
          <p:cNvSpPr txBox="1"/>
          <p:nvPr/>
        </p:nvSpPr>
        <p:spPr>
          <a:xfrm>
            <a:off x="465221" y="2506662"/>
            <a:ext cx="2983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2.73 % of traffic violators in this dataset have used seatbelts when they were cited. </a:t>
            </a:r>
          </a:p>
          <a:p>
            <a:endParaRPr lang="en-US" dirty="0"/>
          </a:p>
          <a:p>
            <a:r>
              <a:rPr lang="en-US" dirty="0"/>
              <a:t>This makes sense because it’s an obvious assumption that if a person is violating traffic rules, they’re most likely not going to wear a seatbelt. </a:t>
            </a:r>
          </a:p>
        </p:txBody>
      </p:sp>
    </p:spTree>
    <p:extLst>
      <p:ext uri="{BB962C8B-B14F-4D97-AF65-F5344CB8AC3E}">
        <p14:creationId xmlns:p14="http://schemas.microsoft.com/office/powerpoint/2010/main" val="260078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5C28-7152-4119-8AFA-B5E592BC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131263-B5AB-4CB1-81D6-F0F44BEAC7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601" y="2435225"/>
            <a:ext cx="773039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7C3C57-5EF0-40AB-922C-FFB85131B377}"/>
              </a:ext>
            </a:extLst>
          </p:cNvPr>
          <p:cNvSpPr txBox="1"/>
          <p:nvPr/>
        </p:nvSpPr>
        <p:spPr>
          <a:xfrm>
            <a:off x="256674" y="2662989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Most common traffic violations are having  suspended registration, traffic light violations, and having a suspended license </a:t>
            </a:r>
          </a:p>
        </p:txBody>
      </p:sp>
    </p:spTree>
    <p:extLst>
      <p:ext uri="{BB962C8B-B14F-4D97-AF65-F5344CB8AC3E}">
        <p14:creationId xmlns:p14="http://schemas.microsoft.com/office/powerpoint/2010/main" val="285409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AF2B-BCD1-4CBA-A552-813EA59F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FCA25-5A58-4FA7-AF7E-CD9C30B51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12" y="1253331"/>
            <a:ext cx="10515600" cy="4351338"/>
          </a:xfrm>
        </p:spPr>
        <p:txBody>
          <a:bodyPr/>
          <a:lstStyle/>
          <a:p>
            <a:r>
              <a:rPr lang="en-US" dirty="0"/>
              <a:t>Finding a predictive algorithm that worked well, and a clustering algorithm, was challenging for this dataset because everything was categorical. </a:t>
            </a:r>
          </a:p>
          <a:p>
            <a:r>
              <a:rPr lang="en-US" dirty="0"/>
              <a:t>One way to try and go around this issue was to use an </a:t>
            </a:r>
            <a:r>
              <a:rPr lang="en-US" dirty="0" err="1"/>
              <a:t>enconding</a:t>
            </a:r>
            <a:r>
              <a:rPr lang="en-US" dirty="0"/>
              <a:t> method. I ended up using panda dummies on almost all of the categories except for the Boolean ones, for those I just translated them from string to binary. (Yes -&gt; 1) (No -&gt; 0) </a:t>
            </a:r>
          </a:p>
          <a:p>
            <a:r>
              <a:rPr lang="en-US" dirty="0"/>
              <a:t>Using dummies was a bit tricky because depending on the attribute, its possible for the code to make extra columns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50278-23F0-4E36-AFEC-910E526B7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24" y="5025958"/>
            <a:ext cx="9250175" cy="183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2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6999-BEC9-4B41-B095-EAC80BF2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Algorithm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3E5C-D48D-481F-9581-833B151AA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my first predictive algorithm I used </a:t>
            </a:r>
            <a:r>
              <a:rPr lang="en-US" dirty="0" err="1"/>
              <a:t>Sklearn’s</a:t>
            </a:r>
            <a:r>
              <a:rPr lang="en-US" dirty="0"/>
              <a:t> linear regression algorithm and </a:t>
            </a:r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/>
              <a:t>After fitting the data into the model, and running linear regression, I assessed the values using R2_score from </a:t>
            </a:r>
            <a:r>
              <a:rPr lang="en-US" dirty="0" err="1"/>
              <a:t>Sklearn</a:t>
            </a:r>
            <a:r>
              <a:rPr lang="en-US" dirty="0"/>
              <a:t>. The R2 score = 0.20. </a:t>
            </a:r>
          </a:p>
          <a:p>
            <a:r>
              <a:rPr lang="en-US" dirty="0"/>
              <a:t>(The closer the R2 Score is to 1, the better)</a:t>
            </a:r>
          </a:p>
        </p:txBody>
      </p:sp>
    </p:spTree>
    <p:extLst>
      <p:ext uri="{BB962C8B-B14F-4D97-AF65-F5344CB8AC3E}">
        <p14:creationId xmlns:p14="http://schemas.microsoft.com/office/powerpoint/2010/main" val="3372143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5E16-6475-48D1-8720-C3A2EF06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9A4D0-93B3-4C70-9DE1-917F25E5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could not find the correct clustering choice for this dataset, so I went with </a:t>
            </a:r>
            <a:r>
              <a:rPr lang="en-US" dirty="0" err="1"/>
              <a:t>Kmeans</a:t>
            </a:r>
            <a:r>
              <a:rPr lang="en-US" dirty="0"/>
              <a:t> algorithm since that is a good basic choice. </a:t>
            </a:r>
          </a:p>
          <a:p>
            <a:r>
              <a:rPr lang="en-US" dirty="0"/>
              <a:t>Using elbow method, clusters </a:t>
            </a:r>
          </a:p>
          <a:p>
            <a:pPr marL="0" indent="0">
              <a:buNone/>
            </a:pPr>
            <a:r>
              <a:rPr lang="en-US" dirty="0"/>
              <a:t>used =  3</a:t>
            </a:r>
          </a:p>
          <a:p>
            <a:r>
              <a:rPr lang="en-US" dirty="0"/>
              <a:t>As shown in the figure, clustering</a:t>
            </a:r>
          </a:p>
          <a:p>
            <a:pPr marL="0" indent="0">
              <a:buNone/>
            </a:pPr>
            <a:r>
              <a:rPr lang="en-US" dirty="0"/>
              <a:t>the means will not do anything </a:t>
            </a:r>
          </a:p>
          <a:p>
            <a:pPr marL="0" indent="0">
              <a:buNone/>
            </a:pPr>
            <a:r>
              <a:rPr lang="en-US" dirty="0"/>
              <a:t>because the data is encoded into </a:t>
            </a:r>
          </a:p>
          <a:p>
            <a:pPr marL="0" indent="0">
              <a:buNone/>
            </a:pPr>
            <a:r>
              <a:rPr lang="en-US" dirty="0"/>
              <a:t>0’s and 1’s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0A22F-A41C-4F6B-8C78-EDDB8B733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484" y="2756951"/>
            <a:ext cx="6822110" cy="454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31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B9BC-99FE-40F7-85EB-2158E115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Algorithm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21CC-839B-4BF9-9A4C-4954C357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second predictive algorithm I used </a:t>
            </a:r>
            <a:r>
              <a:rPr lang="en-US" dirty="0" err="1"/>
              <a:t>Sklearn’s</a:t>
            </a:r>
            <a:r>
              <a:rPr lang="en-US" dirty="0"/>
              <a:t> Logistic Regression. </a:t>
            </a:r>
          </a:p>
          <a:p>
            <a:r>
              <a:rPr lang="en-US" dirty="0"/>
              <a:t>For comparison reasons, I chose the same variables as ones used in the linear regression prediction algorithm, and used the same accuracy test. </a:t>
            </a:r>
          </a:p>
          <a:p>
            <a:r>
              <a:rPr lang="en-US" dirty="0"/>
              <a:t>Logistic Regression yielded a 0.72, which is a lot better from last time which was 0.2</a:t>
            </a:r>
          </a:p>
        </p:txBody>
      </p:sp>
    </p:spTree>
    <p:extLst>
      <p:ext uri="{BB962C8B-B14F-4D97-AF65-F5344CB8AC3E}">
        <p14:creationId xmlns:p14="http://schemas.microsoft.com/office/powerpoint/2010/main" val="77151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9E97-BA6A-4D7C-88C6-417D52E3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Violations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9F3F-5774-4787-BDFE-C32F9113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Location: USA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Years : 2012 - 2016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Reduced from 600,000 rows to 6000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35 Columns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6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9E97-BA6A-4D7C-88C6-417D52E3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Violations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9F3F-5774-4787-BDFE-C32F9113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each traffic violation, these attributes were given: </a:t>
            </a:r>
          </a:p>
          <a:p>
            <a:r>
              <a:rPr lang="en-US" dirty="0"/>
              <a:t>       </a:t>
            </a:r>
            <a:r>
              <a:rPr lang="en-US" sz="2600" dirty="0"/>
              <a:t>'Date Of Stop', 'Time Of Stop', 'Agency', ‘Sub Agency', 'Description',</a:t>
            </a:r>
          </a:p>
          <a:p>
            <a:r>
              <a:rPr lang="en-US" sz="2600" dirty="0"/>
              <a:t>       'Location', 'Latitude', 'Longitude', 'Accident', 'Belts',</a:t>
            </a:r>
          </a:p>
          <a:p>
            <a:r>
              <a:rPr lang="en-US" sz="2600" dirty="0"/>
              <a:t>       'Personal Injury', 'Property Damage', 'Fatal', 'Commercial License',</a:t>
            </a:r>
          </a:p>
          <a:p>
            <a:r>
              <a:rPr lang="en-US" sz="2600" dirty="0"/>
              <a:t>       'HAZMAT', 'Commercial Vehicle', 'Alcohol', 'Work Zone', 'State',</a:t>
            </a:r>
          </a:p>
          <a:p>
            <a:r>
              <a:rPr lang="en-US" sz="2600" dirty="0"/>
              <a:t>       'Vehicle Type', 'Year', 'Make', 'Model', 'Color', 'Violation Type',</a:t>
            </a:r>
          </a:p>
          <a:p>
            <a:r>
              <a:rPr lang="en-US" sz="2600" dirty="0"/>
              <a:t>       'Charge', 'Article', 'Contributed To Accident', 'Race', 'Gender',</a:t>
            </a:r>
          </a:p>
          <a:p>
            <a:r>
              <a:rPr lang="en-US" sz="2600" dirty="0"/>
              <a:t>       'Driver City', 'Driver State', 'DL State', 'Arrest Type',</a:t>
            </a:r>
          </a:p>
          <a:p>
            <a:r>
              <a:rPr lang="en-US" sz="2600" dirty="0"/>
              <a:t>       'Geolocation’</a:t>
            </a:r>
          </a:p>
          <a:p>
            <a:r>
              <a:rPr lang="en-US" sz="3000" dirty="0"/>
              <a:t>All of the attributes are </a:t>
            </a: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categorical</a:t>
            </a:r>
            <a:r>
              <a:rPr lang="en-US" sz="3000" dirty="0"/>
              <a:t>, mostly strings and some Boolean only integers are the years 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1948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6178-1D41-4F64-AB92-F628CAA9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D0AD-38B4-4ABC-86F5-E9F9C644E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thing that was noticeable was the amount of misspelt car manufacturer names. The count for unique values was at 163 in comparison to after cleaning, which ended at 64</a:t>
            </a:r>
          </a:p>
          <a:p>
            <a:r>
              <a:rPr lang="en-US" dirty="0"/>
              <a:t>Preprocessing this part was a bit tricky, but in the end, no data was lost from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9B5EA-9291-4A0B-A9AC-7625BE0DB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12" y="3551788"/>
            <a:ext cx="4705375" cy="2168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709ABA-E1DD-47E0-9AB5-ED90FC941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027" y="5720229"/>
            <a:ext cx="8458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6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4191-6776-48E5-B093-04CDC011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4676-EFC6-4D98-9A3D-5C8EC0A74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df.count</a:t>
            </a:r>
            <a:r>
              <a:rPr lang="en-US" dirty="0"/>
              <a:t>(), found columns with missing values, then dropped those specific rows.</a:t>
            </a:r>
          </a:p>
          <a:p>
            <a:r>
              <a:rPr lang="en-US" dirty="0"/>
              <a:t>Set the “Time Of Stop” values into four separate bins: 	'Night’, 'Morning’, ’Afternoon’, 'Evening’.</a:t>
            </a:r>
          </a:p>
          <a:p>
            <a:r>
              <a:rPr lang="en-US" dirty="0"/>
              <a:t>Categorized the “Description of Violation” column into easy to read categories</a:t>
            </a:r>
          </a:p>
        </p:txBody>
      </p:sp>
    </p:spTree>
    <p:extLst>
      <p:ext uri="{BB962C8B-B14F-4D97-AF65-F5344CB8AC3E}">
        <p14:creationId xmlns:p14="http://schemas.microsoft.com/office/powerpoint/2010/main" val="168512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4191-6776-48E5-B093-04CDC011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4676-EFC6-4D98-9A3D-5C8EC0A74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Categorized the “Description of Violation” column into easy to read categories, that way an analysis can be made.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7E49F-6140-420E-BFC9-EA032CB76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42"/>
          <a:stretch/>
        </p:blipFill>
        <p:spPr>
          <a:xfrm>
            <a:off x="0" y="2906525"/>
            <a:ext cx="8090927" cy="183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FA2500-BF83-4636-97A5-BC6227FFFD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332" b="9389"/>
          <a:stretch/>
        </p:blipFill>
        <p:spPr>
          <a:xfrm>
            <a:off x="8203266" y="2906525"/>
            <a:ext cx="3217769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0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655E-CF80-4E5F-9BE3-90456CA3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of Attributes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060201F-08B8-4265-A916-A9079020B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0457" y="1933815"/>
            <a:ext cx="6521543" cy="49241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013F20-FDB1-43B9-B59E-B9F7908ACC9D}"/>
              </a:ext>
            </a:extLst>
          </p:cNvPr>
          <p:cNvSpPr txBox="1"/>
          <p:nvPr/>
        </p:nvSpPr>
        <p:spPr>
          <a:xfrm>
            <a:off x="645459" y="2366682"/>
            <a:ext cx="43658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Highlights:</a:t>
            </a:r>
          </a:p>
          <a:p>
            <a:r>
              <a:rPr lang="en-US" dirty="0"/>
              <a:t>	Belts and Personal Injury</a:t>
            </a:r>
          </a:p>
          <a:p>
            <a:endParaRPr lang="en-US" dirty="0"/>
          </a:p>
          <a:p>
            <a:r>
              <a:rPr lang="en-US" dirty="0"/>
              <a:t>	Personal Injury and Contributed to 	accident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Property damage and contributed to 	accident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Fatal and contributed to accident </a:t>
            </a:r>
          </a:p>
        </p:txBody>
      </p:sp>
    </p:spTree>
    <p:extLst>
      <p:ext uri="{BB962C8B-B14F-4D97-AF65-F5344CB8AC3E}">
        <p14:creationId xmlns:p14="http://schemas.microsoft.com/office/powerpoint/2010/main" val="5097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655E-CF80-4E5F-9BE3-90456CA3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4F32B-996E-4E2C-9782-F1E06CF30221}"/>
              </a:ext>
            </a:extLst>
          </p:cNvPr>
          <p:cNvSpPr txBox="1"/>
          <p:nvPr/>
        </p:nvSpPr>
        <p:spPr>
          <a:xfrm>
            <a:off x="1846258" y="1302405"/>
            <a:ext cx="916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Traffic violation per time of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15E0F-7FA4-4735-8AB7-BB7653D42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525" y="2281870"/>
            <a:ext cx="10010775" cy="449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62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655E-CF80-4E5F-9BE3-90456CA3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4E8200-3DD2-4265-8EAE-0DCB4C2DC4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256" y="1825625"/>
            <a:ext cx="881548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4F32B-996E-4E2C-9782-F1E06CF30221}"/>
              </a:ext>
            </a:extLst>
          </p:cNvPr>
          <p:cNvSpPr txBox="1"/>
          <p:nvPr/>
        </p:nvSpPr>
        <p:spPr>
          <a:xfrm>
            <a:off x="1846258" y="1302405"/>
            <a:ext cx="916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Bar-chart displaying traffic violation per car manufacturer</a:t>
            </a:r>
          </a:p>
        </p:txBody>
      </p:sp>
    </p:spTree>
    <p:extLst>
      <p:ext uri="{BB962C8B-B14F-4D97-AF65-F5344CB8AC3E}">
        <p14:creationId xmlns:p14="http://schemas.microsoft.com/office/powerpoint/2010/main" val="327108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768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Traffic Violations in the US</vt:lpstr>
      <vt:lpstr>Traffic Violations Dataset </vt:lpstr>
      <vt:lpstr>Traffic Violations Dataset </vt:lpstr>
      <vt:lpstr>Preprocessing </vt:lpstr>
      <vt:lpstr>Preprocessing</vt:lpstr>
      <vt:lpstr>Preprocessing</vt:lpstr>
      <vt:lpstr>Correlation of Attributes </vt:lpstr>
      <vt:lpstr>Visualizations </vt:lpstr>
      <vt:lpstr>Visualizations </vt:lpstr>
      <vt:lpstr>Visualization</vt:lpstr>
      <vt:lpstr>Visualization</vt:lpstr>
      <vt:lpstr>Visualization </vt:lpstr>
      <vt:lpstr>Algorithms</vt:lpstr>
      <vt:lpstr>Predictive Algorithm 1</vt:lpstr>
      <vt:lpstr>Clustering Algorithm</vt:lpstr>
      <vt:lpstr>Predictive Algorithm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Datamining Final Project</dc:title>
  <dc:creator>Mo Aljubori</dc:creator>
  <cp:lastModifiedBy>Mo Aljubori</cp:lastModifiedBy>
  <cp:revision>35</cp:revision>
  <dcterms:created xsi:type="dcterms:W3CDTF">2019-12-03T10:56:48Z</dcterms:created>
  <dcterms:modified xsi:type="dcterms:W3CDTF">2019-12-03T20:44:24Z</dcterms:modified>
</cp:coreProperties>
</file>