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2"/>
  </p:notesMasterIdLst>
  <p:handoutMasterIdLst>
    <p:handoutMasterId r:id="rId23"/>
  </p:handoutMasterIdLst>
  <p:sldIdLst>
    <p:sldId id="3825" r:id="rId5"/>
    <p:sldId id="3838" r:id="rId6"/>
    <p:sldId id="3835" r:id="rId7"/>
    <p:sldId id="3836" r:id="rId8"/>
    <p:sldId id="3840" r:id="rId9"/>
    <p:sldId id="3841" r:id="rId10"/>
    <p:sldId id="3845" r:id="rId11"/>
    <p:sldId id="3846" r:id="rId12"/>
    <p:sldId id="3847" r:id="rId13"/>
    <p:sldId id="3848" r:id="rId14"/>
    <p:sldId id="3849" r:id="rId15"/>
    <p:sldId id="3843" r:id="rId16"/>
    <p:sldId id="3844" r:id="rId17"/>
    <p:sldId id="3837" r:id="rId18"/>
    <p:sldId id="3842" r:id="rId19"/>
    <p:sldId id="3839" r:id="rId20"/>
    <p:sldId id="3834"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8"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6" autoAdjust="0"/>
    <p:restoredTop sz="94660" autoAdjust="0"/>
  </p:normalViewPr>
  <p:slideViewPr>
    <p:cSldViewPr snapToGrid="0">
      <p:cViewPr varScale="1">
        <p:scale>
          <a:sx n="101" d="100"/>
          <a:sy n="101" d="100"/>
        </p:scale>
        <p:origin x="906" y="72"/>
      </p:cViewPr>
      <p:guideLst>
        <p:guide orient="horz" pos="1298"/>
        <p:guide orient="horz" pos="3408"/>
        <p:guide pos="6936"/>
        <p:guide pos="744"/>
      </p:guideLst>
    </p:cSldViewPr>
  </p:slideViewPr>
  <p:notesTextViewPr>
    <p:cViewPr>
      <p:scale>
        <a:sx n="1" d="1"/>
        <a:sy n="1" d="1"/>
      </p:scale>
      <p:origin x="0" y="0"/>
    </p:cViewPr>
  </p:notesTextViewPr>
  <p:notesViewPr>
    <p:cSldViewPr snapToGrid="0">
      <p:cViewPr varScale="1">
        <p:scale>
          <a:sx n="87" d="100"/>
          <a:sy n="87" d="100"/>
        </p:scale>
        <p:origin x="3798" y="102"/>
      </p:cViewPr>
      <p:guideLst/>
    </p:cSldViewPr>
  </p:notes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DCE667-0E8B-4020-B798-9F540ACF8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B98FE84B-4CF5-479A-98FA-101E6C9224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249E17-B59A-4F61-B8D2-5B4F41E1978D}" type="datetime1">
              <a:rPr lang="en-GB" smtClean="0"/>
              <a:t>22/04/2025</a:t>
            </a:fld>
            <a:endParaRPr lang="en-GB" dirty="0"/>
          </a:p>
        </p:txBody>
      </p:sp>
      <p:sp>
        <p:nvSpPr>
          <p:cNvPr id="4" name="Footer Placeholder 3">
            <a:extLst>
              <a:ext uri="{FF2B5EF4-FFF2-40B4-BE49-F238E27FC236}">
                <a16:creationId xmlns:a16="http://schemas.microsoft.com/office/drawing/2014/main" id="{E9871FFA-2EDD-435F-95BB-D4913CE523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B9F549EF-DEA6-491C-B092-AD1829A0E2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3C7C88-02FC-450C-BC0C-36A3D372F9C7}" type="slidenum">
              <a:rPr lang="en-GB" smtClean="0"/>
              <a:t>‹#›</a:t>
            </a:fld>
            <a:endParaRPr lang="en-GB" dirty="0"/>
          </a:p>
        </p:txBody>
      </p:sp>
    </p:spTree>
    <p:extLst>
      <p:ext uri="{BB962C8B-B14F-4D97-AF65-F5344CB8AC3E}">
        <p14:creationId xmlns:p14="http://schemas.microsoft.com/office/powerpoint/2010/main" val="524669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E95BD-28DC-4C06-ABE7-D1DD6658916C}" type="datetime1">
              <a:rPr lang="en-GB" smtClean="0"/>
              <a:pPr/>
              <a:t>22/04/2025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0C6A29-4676-420C-BBE3-ACC2B80F64D4}" type="slidenum">
              <a:rPr lang="en-GB" noProof="0" smtClean="0"/>
              <a:t>‹#›</a:t>
            </a:fld>
            <a:endParaRPr lang="en-GB" noProof="0"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D40C6A29-4676-420C-BBE3-ACC2B80F64D4}" type="slidenum">
              <a:rPr lang="en-GB" smtClean="0"/>
              <a:t>1</a:t>
            </a:fld>
            <a:endParaRPr lang="en-GB" dirty="0"/>
          </a:p>
        </p:txBody>
      </p:sp>
    </p:spTree>
    <p:extLst>
      <p:ext uri="{BB962C8B-B14F-4D97-AF65-F5344CB8AC3E}">
        <p14:creationId xmlns:p14="http://schemas.microsoft.com/office/powerpoint/2010/main" val="2028141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D40C6A29-4676-420C-BBE3-ACC2B80F64D4}" type="slidenum">
              <a:rPr lang="en-US" smtClean="0"/>
              <a:t>17</a:t>
            </a:fld>
            <a:endParaRPr lang="en-US" dirty="0"/>
          </a:p>
        </p:txBody>
      </p:sp>
    </p:spTree>
    <p:extLst>
      <p:ext uri="{BB962C8B-B14F-4D97-AF65-F5344CB8AC3E}">
        <p14:creationId xmlns:p14="http://schemas.microsoft.com/office/powerpoint/2010/main" val="1670162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rtlCol="0" anchor="b"/>
          <a:lstStyle>
            <a:lvl1pPr algn="r">
              <a:defRPr sz="600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rtlCol="0"/>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Tree>
    <p:extLst>
      <p:ext uri="{BB962C8B-B14F-4D97-AF65-F5344CB8AC3E}">
        <p14:creationId xmlns:p14="http://schemas.microsoft.com/office/powerpoint/2010/main" val="10104151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rtlCol="0" anchor="ctr">
            <a:noAutofit/>
          </a:bodyPr>
          <a:lstStyle>
            <a:lvl1pPr algn="ctr">
              <a:buNone/>
              <a:defRPr sz="1800"/>
            </a:lvl1pPr>
          </a:lstStyle>
          <a:p>
            <a:pPr rtl="0"/>
            <a:r>
              <a:rPr lang="en-GB" noProof="0" dirty="0"/>
              <a:t>Click icon to add picture</a:t>
            </a:r>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rtlCol="0" anchor="ctr">
            <a:noAutofit/>
          </a:bodyPr>
          <a:lstStyle>
            <a:lvl1pPr algn="ctr">
              <a:buNone/>
              <a:defRPr sz="1800"/>
            </a:lvl1pPr>
          </a:lstStyle>
          <a:p>
            <a:pPr rtl="0"/>
            <a:r>
              <a:rPr lang="en-GB" noProof="0" dirty="0"/>
              <a:t>Click icon to add picture</a:t>
            </a:r>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rtlCol="0"/>
          <a:lstStyle>
            <a:lvl1pPr marL="0" indent="0">
              <a:buNone/>
              <a:defRPr sz="2400"/>
            </a:lvl1pPr>
            <a:lvl2pPr marL="228600">
              <a:defRPr/>
            </a:lvl2pPr>
            <a:lvl3pPr marL="457200">
              <a:defRPr/>
            </a:lvl3pPr>
            <a:lvl4pPr marL="685800">
              <a:defRPr/>
            </a:lvl4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rtlCol="0"/>
          <a:lstStyle>
            <a:lvl1pPr algn="l">
              <a:defRPr>
                <a:latin typeface="+mn-lt"/>
              </a:defRPr>
            </a:lvl1pPr>
          </a:lstStyle>
          <a:p>
            <a:pPr algn="l" rtl="0">
              <a:defRPr/>
            </a:pPr>
            <a:r>
              <a:rPr lang="en-GB" noProof="0"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rtlCol="0"/>
          <a:lstStyle>
            <a:lvl1pPr marL="0" indent="0">
              <a:buNone/>
              <a:defRPr sz="2400"/>
            </a:lvl1pPr>
            <a:lvl2pPr marL="228600">
              <a:defRPr sz="1800"/>
            </a:lvl2pPr>
            <a:lvl3pPr marL="457200">
              <a:defRPr sz="1800"/>
            </a:lvl3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82677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rtlCol="0"/>
          <a:lstStyle>
            <a:lvl1pPr algn="ctr">
              <a:defRPr>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rtlCol="0" anchor="ctr"/>
          <a:lstStyle>
            <a:lvl1pPr marL="0" indent="0">
              <a:buNone/>
              <a:defRPr/>
            </a:lvl1pPr>
            <a:lvl2pPr marL="228600">
              <a:defRPr/>
            </a:lvl2pPr>
            <a:lvl3pPr marL="457200">
              <a:defRPr/>
            </a:lvl3pPr>
            <a:lvl4pPr>
              <a:buNone/>
              <a:defRPr/>
            </a:lvl4pPr>
          </a:lstStyle>
          <a:p>
            <a:pPr lvl="0" rtl="0"/>
            <a:r>
              <a:rPr lang="en-GB" noProof="0"/>
              <a:t>Click to edit Master text styles</a:t>
            </a:r>
          </a:p>
          <a:p>
            <a:pPr lvl="1" rtl="0"/>
            <a:r>
              <a:rPr lang="en-GB" noProof="0"/>
              <a:t>Second level</a:t>
            </a:r>
          </a:p>
          <a:p>
            <a:pPr lvl="2" rtl="0"/>
            <a:r>
              <a:rPr lang="en-GB" noProof="0"/>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rtlCol="0" anchor="ctr">
            <a:noAutofit/>
          </a:bodyPr>
          <a:lstStyle>
            <a:lvl1pPr algn="ctr">
              <a:buNone/>
              <a:defRPr sz="1800"/>
            </a:lvl1pPr>
          </a:lstStyle>
          <a:p>
            <a:pPr rtl="0"/>
            <a:r>
              <a:rPr lang="en-GB" noProof="0" dirty="0"/>
              <a:t>Click icon to add picture</a:t>
            </a:r>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rtlCol="0" anchor="ctr">
            <a:noAutofit/>
          </a:bodyPr>
          <a:lstStyle>
            <a:lvl1pPr algn="ctr">
              <a:buNone/>
              <a:defRPr sz="1800"/>
            </a:lvl1pPr>
          </a:lstStyle>
          <a:p>
            <a:pPr rtl="0"/>
            <a:r>
              <a:rPr lang="en-GB" noProof="0" dirty="0"/>
              <a:t>Click icon to add picture</a:t>
            </a: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rtlCol="0">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rtlCol="0" anchor="b"/>
          <a:lstStyle>
            <a:lvl1pPr algn="ctr">
              <a:defRPr sz="6000">
                <a:solidFill>
                  <a:schemeClr val="bg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rtlCol="0"/>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8989230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rtlCol="0"/>
          <a:lstStyle>
            <a:lvl1pPr>
              <a:buNone/>
              <a:defRPr>
                <a:solidFill>
                  <a:schemeClr val="bg1"/>
                </a:solidFill>
              </a:defRPr>
            </a:lvl1pPr>
          </a:lstStyle>
          <a:p>
            <a:pPr rtl="0"/>
            <a:r>
              <a:rPr lang="en-GB" noProof="0" dirty="0"/>
              <a:t>Click icon to add picture</a:t>
            </a:r>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rtlCol="0" anchor="b" anchorCtr="0">
            <a:noAutofit/>
          </a:bodyPr>
          <a:lstStyle>
            <a:lvl1pPr algn="ctr">
              <a:defRPr sz="4000">
                <a:solidFill>
                  <a:schemeClr val="tx1"/>
                </a:solidFill>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rtlCol="0"/>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rtlCol="0"/>
          <a:lstStyle>
            <a:lvl1pPr>
              <a:defRPr>
                <a:solidFill>
                  <a:schemeClr val="bg1"/>
                </a:solidFill>
                <a:latin typeface="+mn-lt"/>
              </a:defRPr>
            </a:lvl1pPr>
          </a:lstStyle>
          <a:p>
            <a:pPr rtl="0">
              <a:defRPr/>
            </a:pPr>
            <a:r>
              <a:rPr lang="en-GB" noProof="0"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rtlCol="0"/>
          <a:lstStyle>
            <a:lvl1pPr>
              <a:defRPr>
                <a:solidFill>
                  <a:schemeClr val="bg1"/>
                </a:solidFill>
                <a:latin typeface="+mn-lt"/>
              </a:defRPr>
            </a:lvl1pPr>
          </a:lstStyle>
          <a:p>
            <a:pPr rtl="0">
              <a:defRPr/>
            </a:pPr>
            <a:r>
              <a:rPr lang="en-GB" noProof="0"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rtlCol="0"/>
          <a:lstStyle>
            <a:lvl1pPr>
              <a:defRPr>
                <a:solidFill>
                  <a:schemeClr val="bg1"/>
                </a:solidFill>
                <a:latin typeface="+mn-lt"/>
              </a:defRPr>
            </a:lvl1pPr>
          </a:lstStyle>
          <a:p>
            <a:pPr rtl="0">
              <a:defRPr/>
            </a:pPr>
            <a:fld id="{D76B855D-E9CC-4FF8-AD85-6CDC7B89A0DE}" type="slidenum">
              <a:rPr lang="en-GB" noProof="0" smtClean="0"/>
              <a:pPr>
                <a:defRPr/>
              </a:pPr>
              <a:t>‹#›</a:t>
            </a:fld>
            <a:endParaRPr lang="en-GB" noProof="0"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rtlCol="0"/>
          <a:lstStyle>
            <a:lvl1pPr>
              <a:defRPr>
                <a:latin typeface="+mn-lt"/>
              </a:defRPr>
            </a:lvl1pPr>
          </a:lstStyle>
          <a:p>
            <a:pPr rtl="0">
              <a:defRPr/>
            </a:pPr>
            <a:r>
              <a:rPr lang="en-GB" noProof="0"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rtlCol="0"/>
          <a:lstStyle>
            <a:lvl1pPr>
              <a:defRPr>
                <a:latin typeface="+mn-lt"/>
              </a:defRPr>
            </a:lvl1pPr>
          </a:lstStyle>
          <a:p>
            <a:pPr rtl="0">
              <a:defRPr/>
            </a:pPr>
            <a:r>
              <a:rPr lang="en-GB" noProof="0"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rtlCol="0"/>
          <a:lstStyle>
            <a:lvl1pPr>
              <a:defRPr>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rtl="0">
              <a:defRPr/>
            </a:pPr>
            <a:r>
              <a:rPr lang="en-GB" noProof="0"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rtl="0">
              <a:defRPr/>
            </a:pPr>
            <a:fld id="{D76B855D-E9CC-4FF8-AD85-6CDC7B89A0DE}" type="slidenum">
              <a:rPr lang="en-GB" noProof="0" smtClean="0">
                <a:solidFill>
                  <a:prstClr val="black">
                    <a:tint val="75000"/>
                  </a:prstClr>
                </a:solidFill>
              </a:rPr>
              <a:pPr>
                <a:defRPr/>
              </a:pPr>
              <a:t>‹#›</a:t>
            </a:fld>
            <a:endParaRPr lang="en-GB" noProof="0"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109/ICUFN57995.2023.10201063"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109/ICUFN57995.2023.10201063"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109/LWC.2024.3393939"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09/LWC.2024.3393939"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16/j.procs.2023.01.236"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16/j.procs.2023.01.236"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07/s11235-024-01158-x"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07/s11235-024-01158-x"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lup.lub.lu.se/student-papers/record/9118249"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lup.lub.lu.se/student-papers/record/9118249"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doi.org/10.1109/ICUFN57995.2023.10201063"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p:txBody>
          <a:bodyPr rtlCol="0"/>
          <a:lstStyle/>
          <a:p>
            <a:pPr rtl="0"/>
            <a:r>
              <a:rPr lang="en-IN" dirty="0">
                <a:solidFill>
                  <a:srgbClr val="FFFFFF"/>
                </a:solidFill>
              </a:rPr>
              <a:t>Channel Prediction and MCS Selection</a:t>
            </a:r>
            <a:endParaRPr lang="en-GB"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rtlCol="0"/>
          <a:lstStyle/>
          <a:p>
            <a:pPr rtl="0"/>
            <a:r>
              <a:rPr lang="en-GB" dirty="0">
                <a:solidFill>
                  <a:srgbClr val="FFFFFF"/>
                </a:solidFill>
              </a:rPr>
              <a:t>Alka V N</a:t>
            </a:r>
          </a:p>
          <a:p>
            <a:pPr rtl="0"/>
            <a:endParaRPr lang="en-GB"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26F37-9083-DFD1-9BCB-A8B546C66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93CA7-B5EA-1036-E36E-4E43C7799BC7}"/>
              </a:ext>
            </a:extLst>
          </p:cNvPr>
          <p:cNvSpPr>
            <a:spLocks noGrp="1"/>
          </p:cNvSpPr>
          <p:nvPr>
            <p:ph type="title"/>
          </p:nvPr>
        </p:nvSpPr>
        <p:spPr/>
        <p:txBody>
          <a:bodyPr>
            <a:normAutofit/>
          </a:bodyPr>
          <a:lstStyle/>
          <a:p>
            <a:r>
              <a:rPr lang="en-US" dirty="0"/>
              <a:t>Convolutional Neural Network (CNN) to select the Modulation and Coding Scheme (MCS)</a:t>
            </a:r>
            <a:endParaRPr lang="en-GB" dirty="0"/>
          </a:p>
        </p:txBody>
      </p:sp>
      <p:sp>
        <p:nvSpPr>
          <p:cNvPr id="3" name="Date Placeholder 2">
            <a:extLst>
              <a:ext uri="{FF2B5EF4-FFF2-40B4-BE49-F238E27FC236}">
                <a16:creationId xmlns:a16="http://schemas.microsoft.com/office/drawing/2014/main" id="{5C7EEE8B-2D6F-0C15-4323-CB95EAEB12DD}"/>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4" name="Footer Placeholder 3">
            <a:extLst>
              <a:ext uri="{FF2B5EF4-FFF2-40B4-BE49-F238E27FC236}">
                <a16:creationId xmlns:a16="http://schemas.microsoft.com/office/drawing/2014/main" id="{16C5F9FA-F814-84F0-6EE2-2B8572237A6A}"/>
              </a:ext>
            </a:extLst>
          </p:cNvPr>
          <p:cNvSpPr>
            <a:spLocks noGrp="1"/>
          </p:cNvSpPr>
          <p:nvPr>
            <p:ph type="ftr" sz="quarter" idx="11"/>
          </p:nvPr>
        </p:nvSpPr>
        <p:spPr>
          <a:xfrm>
            <a:off x="1685925" y="6356350"/>
            <a:ext cx="9324975" cy="365125"/>
          </a:xfrm>
        </p:spPr>
        <p:txBody>
          <a:bodyPr/>
          <a:lstStyle/>
          <a:p>
            <a:pPr algn="r">
              <a:buNone/>
            </a:pPr>
            <a:r>
              <a:rPr lang="en-GB" dirty="0">
                <a:effectLst/>
              </a:rPr>
              <a:t>[1]</a:t>
            </a:r>
          </a:p>
          <a:p>
            <a:r>
              <a:rPr lang="en-GB" dirty="0">
                <a:effectLst/>
              </a:rPr>
              <a:t>J.-E. Oh, A.-M. Jo, and E.-R. Jeong, ‘MCS Selection Based on Convolutional Neural Network in Mobile Communication Environments’, in </a:t>
            </a:r>
            <a:r>
              <a:rPr lang="en-GB" i="1" dirty="0">
                <a:effectLst/>
              </a:rPr>
              <a:t>2023 Fourteenth International Conference on Ubiquitous and Future Networks (ICUFN)</a:t>
            </a:r>
            <a:r>
              <a:rPr lang="en-GB" dirty="0">
                <a:effectLst/>
              </a:rPr>
              <a:t>, Jul. 2023, pp. 684–686. </a:t>
            </a:r>
            <a:r>
              <a:rPr lang="en-GB" dirty="0" err="1">
                <a:effectLst/>
              </a:rPr>
              <a:t>doi</a:t>
            </a:r>
            <a:r>
              <a:rPr lang="en-GB" dirty="0">
                <a:effectLst/>
              </a:rPr>
              <a:t>: </a:t>
            </a:r>
            <a:r>
              <a:rPr lang="en-GB" dirty="0">
                <a:effectLst/>
                <a:hlinkClick r:id="rId2"/>
              </a:rPr>
              <a:t>10.1109/ICUFN57995.2023.10201063</a:t>
            </a:r>
            <a:r>
              <a:rPr lang="en-GB" dirty="0">
                <a:effectLst/>
              </a:rPr>
              <a:t>.</a:t>
            </a:r>
          </a:p>
          <a:p>
            <a:pPr rtl="0">
              <a:defRPr/>
            </a:pPr>
            <a:r>
              <a:rPr lang="en-GB" noProof="0" dirty="0">
                <a:solidFill>
                  <a:prstClr val="black">
                    <a:tint val="75000"/>
                  </a:prstClr>
                </a:solidFill>
              </a:rPr>
              <a:t> Title</a:t>
            </a:r>
          </a:p>
        </p:txBody>
      </p:sp>
      <p:sp>
        <p:nvSpPr>
          <p:cNvPr id="5" name="Slide Number Placeholder 4">
            <a:extLst>
              <a:ext uri="{FF2B5EF4-FFF2-40B4-BE49-F238E27FC236}">
                <a16:creationId xmlns:a16="http://schemas.microsoft.com/office/drawing/2014/main" id="{C325BAFB-0EDC-0AF9-3C62-4E7C6E588AF6}"/>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10</a:t>
            </a:fld>
            <a:endParaRPr lang="en-GB" noProof="0" dirty="0">
              <a:solidFill>
                <a:prstClr val="black">
                  <a:tint val="75000"/>
                </a:prstClr>
              </a:solidFill>
            </a:endParaRPr>
          </a:p>
        </p:txBody>
      </p:sp>
      <p:sp>
        <p:nvSpPr>
          <p:cNvPr id="6" name="Content Placeholder 5">
            <a:extLst>
              <a:ext uri="{FF2B5EF4-FFF2-40B4-BE49-F238E27FC236}">
                <a16:creationId xmlns:a16="http://schemas.microsoft.com/office/drawing/2014/main" id="{D2A2DF2E-51F6-7CD9-5CA8-213F7BCA177E}"/>
              </a:ext>
            </a:extLst>
          </p:cNvPr>
          <p:cNvSpPr>
            <a:spLocks noGrp="1"/>
          </p:cNvSpPr>
          <p:nvPr>
            <p:ph idx="1"/>
          </p:nvPr>
        </p:nvSpPr>
        <p:spPr/>
        <p:txBody>
          <a:bodyPr>
            <a:normAutofit lnSpcReduction="10000"/>
          </a:bodyPr>
          <a:lstStyle/>
          <a:p>
            <a:r>
              <a:rPr lang="en-US" dirty="0"/>
              <a:t> inputs and outputs of the AI models are:</a:t>
            </a:r>
          </a:p>
          <a:p>
            <a:pPr lvl="1"/>
            <a:r>
              <a:rPr lang="en-US" dirty="0"/>
              <a:t>Input: A vector of past measured SNR values. The length of this vector is 50 for the direct method and 40 for the indirect method. The data is preprocessed using linear interpolation to handle missing SNR values</a:t>
            </a:r>
          </a:p>
          <a:p>
            <a:pPr lvl="1"/>
            <a:r>
              <a:rPr lang="en-US" dirty="0"/>
              <a:t>Output (Direct Method): The selected MCS level. This is a discrete value representing one of the available MCS indices (0-6 as shown in Table I).</a:t>
            </a:r>
          </a:p>
          <a:p>
            <a:pPr lvl="1"/>
            <a:r>
              <a:rPr lang="en-US" dirty="0"/>
              <a:t>Output (Indirect Method): The predicted SNR value for a future transmission time. This predicted SNR is then mapped to an appropriate MCS level based on the thresholds defined in the MCS table</a:t>
            </a:r>
          </a:p>
          <a:p>
            <a:pPr marL="0" indent="0">
              <a:buNone/>
            </a:pPr>
            <a:endParaRPr lang="en-GB" dirty="0"/>
          </a:p>
        </p:txBody>
      </p:sp>
    </p:spTree>
    <p:extLst>
      <p:ext uri="{BB962C8B-B14F-4D97-AF65-F5344CB8AC3E}">
        <p14:creationId xmlns:p14="http://schemas.microsoft.com/office/powerpoint/2010/main" val="336234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5C5F-4371-BA52-4D8A-93CDF8567A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9681A-B986-A877-553C-BE28371BD932}"/>
              </a:ext>
            </a:extLst>
          </p:cNvPr>
          <p:cNvSpPr>
            <a:spLocks noGrp="1"/>
          </p:cNvSpPr>
          <p:nvPr>
            <p:ph type="title"/>
          </p:nvPr>
        </p:nvSpPr>
        <p:spPr/>
        <p:txBody>
          <a:bodyPr>
            <a:normAutofit/>
          </a:bodyPr>
          <a:lstStyle/>
          <a:p>
            <a:r>
              <a:rPr lang="en-US" dirty="0"/>
              <a:t>Convolutional Neural Network (CNN) to select the Modulation and Coding Scheme (MCS)</a:t>
            </a:r>
            <a:endParaRPr lang="en-GB" dirty="0"/>
          </a:p>
        </p:txBody>
      </p:sp>
      <p:sp>
        <p:nvSpPr>
          <p:cNvPr id="3" name="Date Placeholder 2">
            <a:extLst>
              <a:ext uri="{FF2B5EF4-FFF2-40B4-BE49-F238E27FC236}">
                <a16:creationId xmlns:a16="http://schemas.microsoft.com/office/drawing/2014/main" id="{A7354710-2BC8-D28D-EF16-B29E46CF85AC}"/>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4" name="Footer Placeholder 3">
            <a:extLst>
              <a:ext uri="{FF2B5EF4-FFF2-40B4-BE49-F238E27FC236}">
                <a16:creationId xmlns:a16="http://schemas.microsoft.com/office/drawing/2014/main" id="{B5545B17-0A10-2301-BAEF-71C40F653F35}"/>
              </a:ext>
            </a:extLst>
          </p:cNvPr>
          <p:cNvSpPr>
            <a:spLocks noGrp="1"/>
          </p:cNvSpPr>
          <p:nvPr>
            <p:ph type="ftr" sz="quarter" idx="11"/>
          </p:nvPr>
        </p:nvSpPr>
        <p:spPr>
          <a:xfrm>
            <a:off x="1685925" y="6356350"/>
            <a:ext cx="9324975" cy="365125"/>
          </a:xfrm>
        </p:spPr>
        <p:txBody>
          <a:bodyPr/>
          <a:lstStyle/>
          <a:p>
            <a:pPr algn="r">
              <a:buNone/>
            </a:pPr>
            <a:r>
              <a:rPr lang="en-GB" dirty="0">
                <a:effectLst/>
              </a:rPr>
              <a:t>[1]</a:t>
            </a:r>
          </a:p>
          <a:p>
            <a:r>
              <a:rPr lang="en-GB" dirty="0">
                <a:effectLst/>
              </a:rPr>
              <a:t>J.-E. Oh, A.-M. Jo, and E.-R. Jeong, ‘MCS Selection Based on Convolutional Neural Network in Mobile Communication Environments’, in </a:t>
            </a:r>
            <a:r>
              <a:rPr lang="en-GB" i="1" dirty="0">
                <a:effectLst/>
              </a:rPr>
              <a:t>2023 Fourteenth International Conference on Ubiquitous and Future Networks (ICUFN)</a:t>
            </a:r>
            <a:r>
              <a:rPr lang="en-GB" dirty="0">
                <a:effectLst/>
              </a:rPr>
              <a:t>, Jul. 2023, pp. 684–686. </a:t>
            </a:r>
            <a:r>
              <a:rPr lang="en-GB" dirty="0" err="1">
                <a:effectLst/>
              </a:rPr>
              <a:t>doi</a:t>
            </a:r>
            <a:r>
              <a:rPr lang="en-GB" dirty="0">
                <a:effectLst/>
              </a:rPr>
              <a:t>: </a:t>
            </a:r>
            <a:r>
              <a:rPr lang="en-GB" dirty="0">
                <a:effectLst/>
                <a:hlinkClick r:id="rId2"/>
              </a:rPr>
              <a:t>10.1109/ICUFN57995.2023.10201063</a:t>
            </a:r>
            <a:r>
              <a:rPr lang="en-GB" dirty="0">
                <a:effectLst/>
              </a:rPr>
              <a:t>.</a:t>
            </a:r>
          </a:p>
          <a:p>
            <a:pPr rtl="0">
              <a:defRPr/>
            </a:pPr>
            <a:r>
              <a:rPr lang="en-GB" noProof="0" dirty="0">
                <a:solidFill>
                  <a:prstClr val="black">
                    <a:tint val="75000"/>
                  </a:prstClr>
                </a:solidFill>
              </a:rPr>
              <a:t> Title</a:t>
            </a:r>
          </a:p>
        </p:txBody>
      </p:sp>
      <p:sp>
        <p:nvSpPr>
          <p:cNvPr id="5" name="Slide Number Placeholder 4">
            <a:extLst>
              <a:ext uri="{FF2B5EF4-FFF2-40B4-BE49-F238E27FC236}">
                <a16:creationId xmlns:a16="http://schemas.microsoft.com/office/drawing/2014/main" id="{CE123B37-7A16-589E-79E6-BBF7EB4FCBD5}"/>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11</a:t>
            </a:fld>
            <a:endParaRPr lang="en-GB" noProof="0" dirty="0">
              <a:solidFill>
                <a:prstClr val="black">
                  <a:tint val="75000"/>
                </a:prstClr>
              </a:solidFill>
            </a:endParaRPr>
          </a:p>
        </p:txBody>
      </p:sp>
      <p:sp>
        <p:nvSpPr>
          <p:cNvPr id="6" name="Content Placeholder 5">
            <a:extLst>
              <a:ext uri="{FF2B5EF4-FFF2-40B4-BE49-F238E27FC236}">
                <a16:creationId xmlns:a16="http://schemas.microsoft.com/office/drawing/2014/main" id="{136E735B-1D3F-4797-AA63-0EA2D1EA18AA}"/>
              </a:ext>
            </a:extLst>
          </p:cNvPr>
          <p:cNvSpPr>
            <a:spLocks noGrp="1"/>
          </p:cNvSpPr>
          <p:nvPr>
            <p:ph idx="1"/>
          </p:nvPr>
        </p:nvSpPr>
        <p:spPr/>
        <p:txBody>
          <a:bodyPr>
            <a:normAutofit fontScale="92500" lnSpcReduction="10000"/>
          </a:bodyPr>
          <a:lstStyle/>
          <a:p>
            <a:r>
              <a:rPr lang="en-IN" dirty="0" err="1"/>
              <a:t>DataSet</a:t>
            </a:r>
            <a:r>
              <a:rPr lang="en-IN" dirty="0"/>
              <a:t>: </a:t>
            </a:r>
            <a:r>
              <a:rPr lang="en-US" dirty="0"/>
              <a:t>The dataset used in this study is generated through computer simulations. </a:t>
            </a:r>
          </a:p>
          <a:p>
            <a:pPr lvl="1"/>
            <a:r>
              <a:rPr lang="en-US" dirty="0"/>
              <a:t>The simulations consider both Rayleigh and Rician fading channels. The SNR is sampled every OFDM symbol. </a:t>
            </a:r>
          </a:p>
          <a:p>
            <a:pPr lvl="1"/>
            <a:r>
              <a:rPr lang="en-US" dirty="0"/>
              <a:t>The simulations cover a range of SNR from 0 to 30 dB and mobile speeds from 0 to 100 km/h. </a:t>
            </a:r>
          </a:p>
          <a:p>
            <a:pPr lvl="1"/>
            <a:r>
              <a:rPr lang="en-US" dirty="0"/>
              <a:t>The likelihood of recording received SNRs varied from 10% to 100%, and SNR recording periods were tested in increments of 10 from 10 to 100. </a:t>
            </a:r>
          </a:p>
          <a:p>
            <a:pPr lvl="1"/>
            <a:r>
              <a:rPr lang="en-US" dirty="0"/>
              <a:t>The length of the past SNR data used as input was 50 for the direct and conventional methods, and 40 for the indirect method. </a:t>
            </a:r>
          </a:p>
          <a:p>
            <a:pPr lvl="1"/>
            <a:r>
              <a:rPr lang="en-US" dirty="0"/>
              <a:t>The generated data was split into training (200,000 samples), validation (20,000 samples), and test (20,000 samples) sets</a:t>
            </a:r>
            <a:endParaRPr lang="en-GB" dirty="0"/>
          </a:p>
        </p:txBody>
      </p:sp>
    </p:spTree>
    <p:extLst>
      <p:ext uri="{BB962C8B-B14F-4D97-AF65-F5344CB8AC3E}">
        <p14:creationId xmlns:p14="http://schemas.microsoft.com/office/powerpoint/2010/main" val="347335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F5580C6A-5F2E-F1F3-891D-47B9401EEDB1}"/>
              </a:ext>
            </a:extLst>
          </p:cNvPr>
          <p:cNvSpPr/>
          <p:nvPr/>
        </p:nvSpPr>
        <p:spPr>
          <a:xfrm rot="5400000">
            <a:off x="3131673" y="-3317348"/>
            <a:ext cx="3859743" cy="3505200"/>
          </a:xfrm>
          <a:prstGeom prst="arc">
            <a:avLst>
              <a:gd name="adj1" fmla="val 16200000"/>
              <a:gd name="adj2" fmla="val 3485514"/>
            </a:avLst>
          </a:prstGeom>
          <a:ln w="76200" cap="rnd">
            <a:prstDash val="dash"/>
            <a:round/>
            <a:extLst>
              <a:ext uri="{C807C97D-BFC1-408E-A445-0C87EB9F89A2}">
                <ask:lineSketchStyleProps xmlns:ask="http://schemas.microsoft.com/office/drawing/2018/sketchyshapes" sd="3091130974">
                  <a:custGeom>
                    <a:avLst/>
                    <a:gdLst>
                      <a:gd name="connsiteX0" fmla="*/ 1371600 w 2743200"/>
                      <a:gd name="connsiteY0" fmla="*/ 0 h 3505200"/>
                      <a:gd name="connsiteX1" fmla="*/ 2710109 w 2743200"/>
                      <a:gd name="connsiteY1" fmla="*/ 1369950 h 3505200"/>
                      <a:gd name="connsiteX2" fmla="*/ 2225547 w 2743200"/>
                      <a:gd name="connsiteY2" fmla="*/ 3124091 h 3505200"/>
                      <a:gd name="connsiteX3" fmla="*/ 1371600 w 2743200"/>
                      <a:gd name="connsiteY3" fmla="*/ 1752600 h 3505200"/>
                      <a:gd name="connsiteX4" fmla="*/ 1371600 w 2743200"/>
                      <a:gd name="connsiteY4" fmla="*/ 0 h 3505200"/>
                      <a:gd name="connsiteX0" fmla="*/ 1371600 w 2743200"/>
                      <a:gd name="connsiteY0" fmla="*/ 0 h 3505200"/>
                      <a:gd name="connsiteX1" fmla="*/ 2710109 w 2743200"/>
                      <a:gd name="connsiteY1" fmla="*/ 1369950 h 3505200"/>
                      <a:gd name="connsiteX2" fmla="*/ 2225547 w 2743200"/>
                      <a:gd name="connsiteY2" fmla="*/ 3124091 h 3505200"/>
                    </a:gdLst>
                    <a:ahLst/>
                    <a:cxnLst>
                      <a:cxn ang="0">
                        <a:pos x="connsiteX0" y="connsiteY0"/>
                      </a:cxn>
                      <a:cxn ang="0">
                        <a:pos x="connsiteX1" y="connsiteY1"/>
                      </a:cxn>
                      <a:cxn ang="0">
                        <a:pos x="connsiteX2" y="connsiteY2"/>
                      </a:cxn>
                    </a:cxnLst>
                    <a:rect l="l" t="t" r="r" b="b"/>
                    <a:pathLst>
                      <a:path w="2743200" h="3505200" stroke="0" extrusionOk="0">
                        <a:moveTo>
                          <a:pt x="1371600" y="0"/>
                        </a:moveTo>
                        <a:cubicBezTo>
                          <a:pt x="2057182" y="-115399"/>
                          <a:pt x="2582935" y="543069"/>
                          <a:pt x="2710109" y="1369950"/>
                        </a:cubicBezTo>
                        <a:cubicBezTo>
                          <a:pt x="2926655" y="1982847"/>
                          <a:pt x="2608025" y="2719334"/>
                          <a:pt x="2225547" y="3124091"/>
                        </a:cubicBezTo>
                        <a:cubicBezTo>
                          <a:pt x="1981312" y="2569827"/>
                          <a:pt x="1834745" y="2272282"/>
                          <a:pt x="1371600" y="1752600"/>
                        </a:cubicBezTo>
                        <a:cubicBezTo>
                          <a:pt x="1500849" y="1428957"/>
                          <a:pt x="1436490" y="598707"/>
                          <a:pt x="1371600" y="0"/>
                        </a:cubicBezTo>
                        <a:close/>
                      </a:path>
                      <a:path w="2743200" h="3505200" fill="none" extrusionOk="0">
                        <a:moveTo>
                          <a:pt x="1371600" y="0"/>
                        </a:moveTo>
                        <a:cubicBezTo>
                          <a:pt x="2099284" y="-115259"/>
                          <a:pt x="2592319" y="557754"/>
                          <a:pt x="2710109" y="1369950"/>
                        </a:cubicBezTo>
                        <a:cubicBezTo>
                          <a:pt x="2868804" y="1972066"/>
                          <a:pt x="2562750" y="2737386"/>
                          <a:pt x="2225547" y="312409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itle 1">
            <a:extLst>
              <a:ext uri="{FF2B5EF4-FFF2-40B4-BE49-F238E27FC236}">
                <a16:creationId xmlns:a16="http://schemas.microsoft.com/office/drawing/2014/main" id="{DCFDF9BD-2D07-7FBF-0FE7-F58EEB073262}"/>
              </a:ext>
            </a:extLst>
          </p:cNvPr>
          <p:cNvSpPr>
            <a:spLocks noGrp="1"/>
          </p:cNvSpPr>
          <p:nvPr>
            <p:ph type="title"/>
          </p:nvPr>
        </p:nvSpPr>
        <p:spPr/>
        <p:txBody>
          <a:bodyPr/>
          <a:lstStyle/>
          <a:p>
            <a:r>
              <a:rPr lang="en-IN" dirty="0"/>
              <a:t>Channel Prediction For MCS Selection</a:t>
            </a:r>
            <a:endParaRPr lang="en-GB" dirty="0"/>
          </a:p>
        </p:txBody>
      </p:sp>
      <p:sp>
        <p:nvSpPr>
          <p:cNvPr id="3" name="Content Placeholder 2">
            <a:extLst>
              <a:ext uri="{FF2B5EF4-FFF2-40B4-BE49-F238E27FC236}">
                <a16:creationId xmlns:a16="http://schemas.microsoft.com/office/drawing/2014/main" id="{6AEF92AD-ADBD-1DA4-A3F0-F3E263599B2D}"/>
              </a:ext>
            </a:extLst>
          </p:cNvPr>
          <p:cNvSpPr>
            <a:spLocks noGrp="1"/>
          </p:cNvSpPr>
          <p:nvPr>
            <p:ph idx="1"/>
          </p:nvPr>
        </p:nvSpPr>
        <p:spPr>
          <a:xfrm>
            <a:off x="838200" y="1473200"/>
            <a:ext cx="10171176" cy="4724399"/>
          </a:xfrm>
        </p:spPr>
        <p:txBody>
          <a:bodyPr>
            <a:normAutofit/>
          </a:bodyPr>
          <a:lstStyle/>
          <a:p>
            <a:r>
              <a:rPr lang="en-US" dirty="0"/>
              <a:t>Output Parameter: The output of the proposed uncertainty-aware MCS selection algorithm is the selected Modulation and Coding Scheme (MCS) for the transmitter to use in the next data transmission phase</a:t>
            </a:r>
          </a:p>
          <a:p>
            <a:r>
              <a:rPr lang="en-US" dirty="0"/>
              <a:t>Method:</a:t>
            </a:r>
            <a:br>
              <a:rPr lang="en-US" dirty="0"/>
            </a:br>
            <a:r>
              <a:rPr lang="en-US" dirty="0"/>
              <a:t>using neural networks for channel prediction and then developing a robust MCS selection strategy based on the uncertainty inherent in these machine learning predictions</a:t>
            </a:r>
          </a:p>
          <a:p>
            <a:r>
              <a:rPr lang="en-GB" dirty="0"/>
              <a:t>Dataset used : </a:t>
            </a:r>
          </a:p>
          <a:p>
            <a:pPr lvl="1"/>
            <a:r>
              <a:rPr lang="en-GB" dirty="0"/>
              <a:t>real world dataset: https://github.com/postman511/Wireless-Signal-Strength-on-2.4GHz-WSS24-dataset</a:t>
            </a:r>
          </a:p>
          <a:p>
            <a:pPr lvl="1"/>
            <a:endParaRPr lang="en-GB" dirty="0"/>
          </a:p>
        </p:txBody>
      </p:sp>
      <p:sp>
        <p:nvSpPr>
          <p:cNvPr id="4" name="Date Placeholder 3">
            <a:extLst>
              <a:ext uri="{FF2B5EF4-FFF2-40B4-BE49-F238E27FC236}">
                <a16:creationId xmlns:a16="http://schemas.microsoft.com/office/drawing/2014/main" id="{AE77BFDF-7A03-6B2D-6481-F9B4623D0914}"/>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C4AA15B6-4ADB-B986-CE9F-0F528EA84E4C}"/>
              </a:ext>
            </a:extLst>
          </p:cNvPr>
          <p:cNvSpPr>
            <a:spLocks noGrp="1"/>
          </p:cNvSpPr>
          <p:nvPr>
            <p:ph type="ftr" sz="quarter" idx="11"/>
          </p:nvPr>
        </p:nvSpPr>
        <p:spPr>
          <a:xfrm>
            <a:off x="1862667" y="6197600"/>
            <a:ext cx="8365066" cy="523874"/>
          </a:xfrm>
        </p:spPr>
        <p:txBody>
          <a:bodyPr/>
          <a:lstStyle/>
          <a:p>
            <a:pPr algn="r">
              <a:buNone/>
            </a:pPr>
            <a:r>
              <a:rPr lang="en-US" dirty="0">
                <a:effectLst/>
              </a:rPr>
              <a:t>[1]</a:t>
            </a:r>
          </a:p>
          <a:p>
            <a:r>
              <a:rPr lang="en-US" dirty="0">
                <a:effectLst/>
              </a:rPr>
              <a:t>Y. Li </a:t>
            </a:r>
            <a:r>
              <a:rPr lang="en-US" i="1" dirty="0">
                <a:effectLst/>
              </a:rPr>
              <a:t>et al.</a:t>
            </a:r>
            <a:r>
              <a:rPr lang="en-US" dirty="0">
                <a:effectLst/>
              </a:rPr>
              <a:t>, ‘Turning Adversity Into Advantage: Robust MCS Selection Utilizing the Uncertainty of Channel Prediction Neural Networks’, </a:t>
            </a:r>
            <a:r>
              <a:rPr lang="en-US" i="1" dirty="0">
                <a:effectLst/>
              </a:rPr>
              <a:t>IEEE Wireless Communications Letters</a:t>
            </a:r>
            <a:r>
              <a:rPr lang="en-US" dirty="0">
                <a:effectLst/>
              </a:rPr>
              <a:t>, vol. 13, no. 10, pp. 2632–2636, Oct. 2024, </a:t>
            </a:r>
            <a:r>
              <a:rPr lang="en-US" dirty="0" err="1">
                <a:effectLst/>
              </a:rPr>
              <a:t>doi</a:t>
            </a:r>
            <a:r>
              <a:rPr lang="en-US" dirty="0">
                <a:effectLst/>
              </a:rPr>
              <a:t>: </a:t>
            </a:r>
            <a:r>
              <a:rPr lang="en-US" dirty="0">
                <a:effectLst/>
                <a:hlinkClick r:id="rId2"/>
              </a:rPr>
              <a:t>10.1109/LWC.2024.3393939</a:t>
            </a:r>
            <a:r>
              <a:rPr lang="en-US" dirty="0">
                <a:effectLst/>
              </a:rPr>
              <a:t>.</a:t>
            </a:r>
          </a:p>
        </p:txBody>
      </p:sp>
      <p:sp>
        <p:nvSpPr>
          <p:cNvPr id="6" name="Slide Number Placeholder 5">
            <a:extLst>
              <a:ext uri="{FF2B5EF4-FFF2-40B4-BE49-F238E27FC236}">
                <a16:creationId xmlns:a16="http://schemas.microsoft.com/office/drawing/2014/main" id="{260F8495-B01E-914B-F6F0-9975B3C79A72}"/>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12</a:t>
            </a:fld>
            <a:endParaRPr lang="en-GB" noProof="0" dirty="0">
              <a:solidFill>
                <a:prstClr val="black">
                  <a:tint val="75000"/>
                </a:prstClr>
              </a:solidFill>
            </a:endParaRPr>
          </a:p>
        </p:txBody>
      </p:sp>
    </p:spTree>
    <p:extLst>
      <p:ext uri="{BB962C8B-B14F-4D97-AF65-F5344CB8AC3E}">
        <p14:creationId xmlns:p14="http://schemas.microsoft.com/office/powerpoint/2010/main" val="1122281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3DD0-53A0-E020-B443-C5852697D351}"/>
            </a:ext>
          </a:extLst>
        </p:cNvPr>
        <p:cNvGrpSpPr/>
        <p:nvPr/>
      </p:nvGrpSpPr>
      <p:grpSpPr>
        <a:xfrm>
          <a:off x="0" y="0"/>
          <a:ext cx="0" cy="0"/>
          <a:chOff x="0" y="0"/>
          <a:chExt cx="0" cy="0"/>
        </a:xfrm>
      </p:grpSpPr>
      <p:sp>
        <p:nvSpPr>
          <p:cNvPr id="7" name="Arc 6">
            <a:extLst>
              <a:ext uri="{FF2B5EF4-FFF2-40B4-BE49-F238E27FC236}">
                <a16:creationId xmlns:a16="http://schemas.microsoft.com/office/drawing/2014/main" id="{CC385341-85C4-D899-F261-443B44D7F096}"/>
              </a:ext>
            </a:extLst>
          </p:cNvPr>
          <p:cNvSpPr/>
          <p:nvPr/>
        </p:nvSpPr>
        <p:spPr>
          <a:xfrm rot="5400000">
            <a:off x="3131673" y="-3317348"/>
            <a:ext cx="3859743" cy="3505200"/>
          </a:xfrm>
          <a:prstGeom prst="arc">
            <a:avLst>
              <a:gd name="adj1" fmla="val 16200000"/>
              <a:gd name="adj2" fmla="val 3485514"/>
            </a:avLst>
          </a:prstGeom>
          <a:ln w="76200" cap="rnd">
            <a:prstDash val="dash"/>
            <a:round/>
            <a:extLst>
              <a:ext uri="{C807C97D-BFC1-408E-A445-0C87EB9F89A2}">
                <ask:lineSketchStyleProps xmlns:ask="http://schemas.microsoft.com/office/drawing/2018/sketchyshapes" sd="3091130974">
                  <a:custGeom>
                    <a:avLst/>
                    <a:gdLst>
                      <a:gd name="connsiteX0" fmla="*/ 1371600 w 2743200"/>
                      <a:gd name="connsiteY0" fmla="*/ 0 h 3505200"/>
                      <a:gd name="connsiteX1" fmla="*/ 2710109 w 2743200"/>
                      <a:gd name="connsiteY1" fmla="*/ 1369950 h 3505200"/>
                      <a:gd name="connsiteX2" fmla="*/ 2225547 w 2743200"/>
                      <a:gd name="connsiteY2" fmla="*/ 3124091 h 3505200"/>
                      <a:gd name="connsiteX3" fmla="*/ 1371600 w 2743200"/>
                      <a:gd name="connsiteY3" fmla="*/ 1752600 h 3505200"/>
                      <a:gd name="connsiteX4" fmla="*/ 1371600 w 2743200"/>
                      <a:gd name="connsiteY4" fmla="*/ 0 h 3505200"/>
                      <a:gd name="connsiteX0" fmla="*/ 1371600 w 2743200"/>
                      <a:gd name="connsiteY0" fmla="*/ 0 h 3505200"/>
                      <a:gd name="connsiteX1" fmla="*/ 2710109 w 2743200"/>
                      <a:gd name="connsiteY1" fmla="*/ 1369950 h 3505200"/>
                      <a:gd name="connsiteX2" fmla="*/ 2225547 w 2743200"/>
                      <a:gd name="connsiteY2" fmla="*/ 3124091 h 3505200"/>
                    </a:gdLst>
                    <a:ahLst/>
                    <a:cxnLst>
                      <a:cxn ang="0">
                        <a:pos x="connsiteX0" y="connsiteY0"/>
                      </a:cxn>
                      <a:cxn ang="0">
                        <a:pos x="connsiteX1" y="connsiteY1"/>
                      </a:cxn>
                      <a:cxn ang="0">
                        <a:pos x="connsiteX2" y="connsiteY2"/>
                      </a:cxn>
                    </a:cxnLst>
                    <a:rect l="l" t="t" r="r" b="b"/>
                    <a:pathLst>
                      <a:path w="2743200" h="3505200" stroke="0" extrusionOk="0">
                        <a:moveTo>
                          <a:pt x="1371600" y="0"/>
                        </a:moveTo>
                        <a:cubicBezTo>
                          <a:pt x="2057182" y="-115399"/>
                          <a:pt x="2582935" y="543069"/>
                          <a:pt x="2710109" y="1369950"/>
                        </a:cubicBezTo>
                        <a:cubicBezTo>
                          <a:pt x="2926655" y="1982847"/>
                          <a:pt x="2608025" y="2719334"/>
                          <a:pt x="2225547" y="3124091"/>
                        </a:cubicBezTo>
                        <a:cubicBezTo>
                          <a:pt x="1981312" y="2569827"/>
                          <a:pt x="1834745" y="2272282"/>
                          <a:pt x="1371600" y="1752600"/>
                        </a:cubicBezTo>
                        <a:cubicBezTo>
                          <a:pt x="1500849" y="1428957"/>
                          <a:pt x="1436490" y="598707"/>
                          <a:pt x="1371600" y="0"/>
                        </a:cubicBezTo>
                        <a:close/>
                      </a:path>
                      <a:path w="2743200" h="3505200" fill="none" extrusionOk="0">
                        <a:moveTo>
                          <a:pt x="1371600" y="0"/>
                        </a:moveTo>
                        <a:cubicBezTo>
                          <a:pt x="2099284" y="-115259"/>
                          <a:pt x="2592319" y="557754"/>
                          <a:pt x="2710109" y="1369950"/>
                        </a:cubicBezTo>
                        <a:cubicBezTo>
                          <a:pt x="2868804" y="1972066"/>
                          <a:pt x="2562750" y="2737386"/>
                          <a:pt x="2225547" y="3124091"/>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 name="Title 1">
            <a:extLst>
              <a:ext uri="{FF2B5EF4-FFF2-40B4-BE49-F238E27FC236}">
                <a16:creationId xmlns:a16="http://schemas.microsoft.com/office/drawing/2014/main" id="{71BC36F0-1AA2-5EAF-38BA-EDC7DB7CEC04}"/>
              </a:ext>
            </a:extLst>
          </p:cNvPr>
          <p:cNvSpPr>
            <a:spLocks noGrp="1"/>
          </p:cNvSpPr>
          <p:nvPr>
            <p:ph type="title"/>
          </p:nvPr>
        </p:nvSpPr>
        <p:spPr/>
        <p:txBody>
          <a:bodyPr/>
          <a:lstStyle/>
          <a:p>
            <a:r>
              <a:rPr lang="en-IN" dirty="0"/>
              <a:t>Channel Prediction For MCS Selection</a:t>
            </a:r>
            <a:endParaRPr lang="en-GB" dirty="0"/>
          </a:p>
        </p:txBody>
      </p:sp>
      <p:sp>
        <p:nvSpPr>
          <p:cNvPr id="3" name="Content Placeholder 2">
            <a:extLst>
              <a:ext uri="{FF2B5EF4-FFF2-40B4-BE49-F238E27FC236}">
                <a16:creationId xmlns:a16="http://schemas.microsoft.com/office/drawing/2014/main" id="{7DA58489-12EF-3CAE-A2B5-8D68C7EDADF9}"/>
              </a:ext>
            </a:extLst>
          </p:cNvPr>
          <p:cNvSpPr>
            <a:spLocks noGrp="1"/>
          </p:cNvSpPr>
          <p:nvPr>
            <p:ph idx="1"/>
          </p:nvPr>
        </p:nvSpPr>
        <p:spPr>
          <a:xfrm>
            <a:off x="883920" y="1690688"/>
            <a:ext cx="10171176" cy="2912533"/>
          </a:xfrm>
        </p:spPr>
        <p:txBody>
          <a:bodyPr>
            <a:normAutofit/>
          </a:bodyPr>
          <a:lstStyle/>
          <a:p>
            <a:r>
              <a:rPr lang="en-IN" dirty="0"/>
              <a:t>For the channel prediction ANN</a:t>
            </a:r>
          </a:p>
          <a:p>
            <a:r>
              <a:rPr lang="en-IN" dirty="0"/>
              <a:t>Input : </a:t>
            </a:r>
            <a:r>
              <a:rPr lang="en-US" dirty="0"/>
              <a:t> a history of channel gain measurements up to the current time to predict future values (10 historical data points)</a:t>
            </a:r>
          </a:p>
          <a:p>
            <a:r>
              <a:rPr lang="en-GB" dirty="0" err="1"/>
              <a:t>Ouput</a:t>
            </a:r>
            <a:r>
              <a:rPr lang="en-GB" dirty="0"/>
              <a:t>: </a:t>
            </a:r>
            <a:r>
              <a:rPr lang="en-US" dirty="0"/>
              <a:t>prediction of future channel gain values</a:t>
            </a:r>
          </a:p>
          <a:p>
            <a:endParaRPr lang="en-US" dirty="0"/>
          </a:p>
          <a:p>
            <a:pPr marL="0" indent="0">
              <a:buNone/>
            </a:pPr>
            <a:endParaRPr lang="en-GB" dirty="0"/>
          </a:p>
          <a:p>
            <a:pPr lvl="1"/>
            <a:endParaRPr lang="en-GB" dirty="0"/>
          </a:p>
        </p:txBody>
      </p:sp>
      <p:sp>
        <p:nvSpPr>
          <p:cNvPr id="4" name="Date Placeholder 3">
            <a:extLst>
              <a:ext uri="{FF2B5EF4-FFF2-40B4-BE49-F238E27FC236}">
                <a16:creationId xmlns:a16="http://schemas.microsoft.com/office/drawing/2014/main" id="{3C99DB7E-6F82-B243-4430-78D0314E4B0C}"/>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3DAE4586-E162-C3A1-899F-60BCCBA20D18}"/>
              </a:ext>
            </a:extLst>
          </p:cNvPr>
          <p:cNvSpPr>
            <a:spLocks noGrp="1"/>
          </p:cNvSpPr>
          <p:nvPr>
            <p:ph type="ftr" sz="quarter" idx="11"/>
          </p:nvPr>
        </p:nvSpPr>
        <p:spPr>
          <a:xfrm>
            <a:off x="1862667" y="6197600"/>
            <a:ext cx="8365066" cy="523874"/>
          </a:xfrm>
        </p:spPr>
        <p:txBody>
          <a:bodyPr/>
          <a:lstStyle/>
          <a:p>
            <a:pPr algn="r">
              <a:buNone/>
            </a:pPr>
            <a:r>
              <a:rPr lang="en-US" dirty="0">
                <a:effectLst/>
              </a:rPr>
              <a:t>[1]</a:t>
            </a:r>
          </a:p>
          <a:p>
            <a:r>
              <a:rPr lang="en-US" dirty="0">
                <a:effectLst/>
              </a:rPr>
              <a:t>Y. Li </a:t>
            </a:r>
            <a:r>
              <a:rPr lang="en-US" i="1" dirty="0">
                <a:effectLst/>
              </a:rPr>
              <a:t>et al.</a:t>
            </a:r>
            <a:r>
              <a:rPr lang="en-US" dirty="0">
                <a:effectLst/>
              </a:rPr>
              <a:t>, ‘Turning Adversity Into Advantage: Robust MCS Selection Utilizing the Uncertainty of Channel Prediction Neural Networks’, </a:t>
            </a:r>
            <a:r>
              <a:rPr lang="en-US" i="1" dirty="0">
                <a:effectLst/>
              </a:rPr>
              <a:t>IEEE Wireless Communications Letters</a:t>
            </a:r>
            <a:r>
              <a:rPr lang="en-US" dirty="0">
                <a:effectLst/>
              </a:rPr>
              <a:t>, vol. 13, no. 10, pp. 2632–2636, Oct. 2024, </a:t>
            </a:r>
            <a:r>
              <a:rPr lang="en-US" dirty="0" err="1">
                <a:effectLst/>
              </a:rPr>
              <a:t>doi</a:t>
            </a:r>
            <a:r>
              <a:rPr lang="en-US" dirty="0">
                <a:effectLst/>
              </a:rPr>
              <a:t>: </a:t>
            </a:r>
            <a:r>
              <a:rPr lang="en-US" dirty="0">
                <a:effectLst/>
                <a:hlinkClick r:id="rId2"/>
              </a:rPr>
              <a:t>10.1109/LWC.2024.3393939</a:t>
            </a:r>
            <a:r>
              <a:rPr lang="en-US" dirty="0">
                <a:effectLst/>
              </a:rPr>
              <a:t>.</a:t>
            </a:r>
          </a:p>
        </p:txBody>
      </p:sp>
      <p:sp>
        <p:nvSpPr>
          <p:cNvPr id="6" name="Slide Number Placeholder 5">
            <a:extLst>
              <a:ext uri="{FF2B5EF4-FFF2-40B4-BE49-F238E27FC236}">
                <a16:creationId xmlns:a16="http://schemas.microsoft.com/office/drawing/2014/main" id="{8B59E1C8-60E0-A79B-7CF8-270394850F6A}"/>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13</a:t>
            </a:fld>
            <a:endParaRPr lang="en-GB" noProof="0" dirty="0">
              <a:solidFill>
                <a:prstClr val="black">
                  <a:tint val="75000"/>
                </a:prstClr>
              </a:solidFill>
            </a:endParaRPr>
          </a:p>
        </p:txBody>
      </p:sp>
    </p:spTree>
    <p:extLst>
      <p:ext uri="{BB962C8B-B14F-4D97-AF65-F5344CB8AC3E}">
        <p14:creationId xmlns:p14="http://schemas.microsoft.com/office/powerpoint/2010/main" val="3486149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C18F-B0AA-81C3-5A15-4347A2CD2D6C}"/>
              </a:ext>
            </a:extLst>
          </p:cNvPr>
          <p:cNvSpPr>
            <a:spLocks noGrp="1"/>
          </p:cNvSpPr>
          <p:nvPr>
            <p:ph type="title"/>
          </p:nvPr>
        </p:nvSpPr>
        <p:spPr/>
        <p:txBody>
          <a:bodyPr/>
          <a:lstStyle/>
          <a:p>
            <a:r>
              <a:rPr lang="en-IN" dirty="0"/>
              <a:t>Deep learning based Channel Prediction</a:t>
            </a:r>
            <a:endParaRPr lang="en-GB" dirty="0"/>
          </a:p>
        </p:txBody>
      </p:sp>
      <p:sp>
        <p:nvSpPr>
          <p:cNvPr id="3" name="Date Placeholder 2">
            <a:extLst>
              <a:ext uri="{FF2B5EF4-FFF2-40B4-BE49-F238E27FC236}">
                <a16:creationId xmlns:a16="http://schemas.microsoft.com/office/drawing/2014/main" id="{CD0538B8-4420-FF19-FD7F-659B125E3F21}"/>
              </a:ext>
            </a:extLst>
          </p:cNvPr>
          <p:cNvSpPr>
            <a:spLocks noGrp="1"/>
          </p:cNvSpPr>
          <p:nvPr>
            <p:ph type="dt" sz="half" idx="10"/>
          </p:nvPr>
        </p:nvSpPr>
        <p:spPr/>
        <p:txBody>
          <a:bodyPr/>
          <a:lstStyle/>
          <a:p>
            <a:pPr rtl="0">
              <a:defRPr/>
            </a:pPr>
            <a:r>
              <a:rPr lang="en-GB" noProof="0" dirty="0">
                <a:solidFill>
                  <a:prstClr val="black">
                    <a:tint val="75000"/>
                  </a:prstClr>
                </a:solidFill>
              </a:rPr>
              <a:t>9/3/20XX</a:t>
            </a:r>
          </a:p>
        </p:txBody>
      </p:sp>
      <p:sp>
        <p:nvSpPr>
          <p:cNvPr id="4" name="Footer Placeholder 3">
            <a:extLst>
              <a:ext uri="{FF2B5EF4-FFF2-40B4-BE49-F238E27FC236}">
                <a16:creationId xmlns:a16="http://schemas.microsoft.com/office/drawing/2014/main" id="{C970F147-738C-EBAC-2960-EC8A8ECAC73B}"/>
              </a:ext>
            </a:extLst>
          </p:cNvPr>
          <p:cNvSpPr>
            <a:spLocks noGrp="1"/>
          </p:cNvSpPr>
          <p:nvPr>
            <p:ph type="ftr" sz="quarter" idx="11"/>
          </p:nvPr>
        </p:nvSpPr>
        <p:spPr>
          <a:xfrm>
            <a:off x="2209800" y="5808683"/>
            <a:ext cx="7806266" cy="730229"/>
          </a:xfrm>
        </p:spPr>
        <p:txBody>
          <a:bodyPr/>
          <a:lstStyle/>
          <a:p>
            <a:pPr algn="r">
              <a:buNone/>
            </a:pPr>
            <a:r>
              <a:rPr lang="en-GB" dirty="0">
                <a:effectLst/>
              </a:rPr>
              <a:t>[1]</a:t>
            </a:r>
          </a:p>
          <a:p>
            <a:r>
              <a:rPr lang="en-GB" dirty="0">
                <a:effectLst/>
              </a:rPr>
              <a:t>R. Varshney, C. Gangal, Mohd. Sharique, and M. S. Ansari, ‘Deep Learning based Wireless Channel Prediction: 5G Scenario’, </a:t>
            </a:r>
            <a:r>
              <a:rPr lang="en-GB" i="1" dirty="0">
                <a:effectLst/>
              </a:rPr>
              <a:t>Procedia Computer Science</a:t>
            </a:r>
            <a:r>
              <a:rPr lang="en-GB" dirty="0">
                <a:effectLst/>
              </a:rPr>
              <a:t>, vol. 218, pp. 2626–2635, Jan. 2023, doi: </a:t>
            </a:r>
            <a:r>
              <a:rPr lang="en-GB" dirty="0">
                <a:effectLst/>
                <a:hlinkClick r:id="rId2"/>
              </a:rPr>
              <a:t>10.1016/j.procs.2023.01.236</a:t>
            </a:r>
            <a:r>
              <a:rPr lang="en-GB" dirty="0">
                <a:effectLst/>
              </a:rPr>
              <a:t>.</a:t>
            </a:r>
          </a:p>
        </p:txBody>
      </p:sp>
      <p:sp>
        <p:nvSpPr>
          <p:cNvPr id="5" name="Slide Number Placeholder 4">
            <a:extLst>
              <a:ext uri="{FF2B5EF4-FFF2-40B4-BE49-F238E27FC236}">
                <a16:creationId xmlns:a16="http://schemas.microsoft.com/office/drawing/2014/main" id="{88D070FF-7B1B-D3C4-05B6-C08BE4798C64}"/>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14</a:t>
            </a:fld>
            <a:endParaRPr lang="en-GB" noProof="0" dirty="0">
              <a:solidFill>
                <a:prstClr val="black">
                  <a:tint val="75000"/>
                </a:prstClr>
              </a:solidFill>
            </a:endParaRPr>
          </a:p>
        </p:txBody>
      </p:sp>
      <p:sp>
        <p:nvSpPr>
          <p:cNvPr id="6" name="Content Placeholder 5">
            <a:extLst>
              <a:ext uri="{FF2B5EF4-FFF2-40B4-BE49-F238E27FC236}">
                <a16:creationId xmlns:a16="http://schemas.microsoft.com/office/drawing/2014/main" id="{C781763A-6686-C8DC-B262-CFDBC07713A4}"/>
              </a:ext>
            </a:extLst>
          </p:cNvPr>
          <p:cNvSpPr>
            <a:spLocks noGrp="1"/>
          </p:cNvSpPr>
          <p:nvPr>
            <p:ph idx="1"/>
          </p:nvPr>
        </p:nvSpPr>
        <p:spPr/>
        <p:txBody>
          <a:bodyPr>
            <a:normAutofit lnSpcReduction="10000"/>
          </a:bodyPr>
          <a:lstStyle/>
          <a:p>
            <a:r>
              <a:rPr lang="en-US" dirty="0"/>
              <a:t>The research aims to predict this fading channel coefficient (h) using a deep learning model</a:t>
            </a:r>
          </a:p>
          <a:p>
            <a:r>
              <a:rPr lang="en-US" dirty="0"/>
              <a:t>Note:</a:t>
            </a:r>
          </a:p>
          <a:p>
            <a:pPr lvl="1"/>
            <a:r>
              <a:rPr lang="en-US" dirty="0"/>
              <a:t>In a conventional single input single output (SISO) wireless communication system, the received signal (y) can be represented by the equation y = </a:t>
            </a:r>
            <a:r>
              <a:rPr lang="en-US" dirty="0" err="1"/>
              <a:t>hx</a:t>
            </a:r>
            <a:r>
              <a:rPr lang="en-US" dirty="0"/>
              <a:t> + n.</a:t>
            </a:r>
          </a:p>
          <a:p>
            <a:pPr lvl="2"/>
            <a:r>
              <a:rPr lang="en-US" dirty="0"/>
              <a:t>Here, h represents the fading channel coefficient, which characterizes how the transmitted signal (x) is affected by the wireless channel as it travels to the receiver.</a:t>
            </a:r>
          </a:p>
          <a:p>
            <a:pPr lvl="2"/>
            <a:r>
              <a:rPr lang="en-US" dirty="0"/>
              <a:t>n represents the additive white Gaussian noise.</a:t>
            </a:r>
          </a:p>
          <a:p>
            <a:pPr lvl="1"/>
            <a:r>
              <a:rPr lang="en-GB" dirty="0"/>
              <a:t>h^2 is proportional to gain</a:t>
            </a:r>
          </a:p>
        </p:txBody>
      </p:sp>
    </p:spTree>
    <p:extLst>
      <p:ext uri="{BB962C8B-B14F-4D97-AF65-F5344CB8AC3E}">
        <p14:creationId xmlns:p14="http://schemas.microsoft.com/office/powerpoint/2010/main" val="51929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CDCF1-5F83-9954-BB0F-5CE2CC4A5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BB97C-F7C9-BE41-534C-D46A14AA0BE4}"/>
              </a:ext>
            </a:extLst>
          </p:cNvPr>
          <p:cNvSpPr>
            <a:spLocks noGrp="1"/>
          </p:cNvSpPr>
          <p:nvPr>
            <p:ph type="title"/>
          </p:nvPr>
        </p:nvSpPr>
        <p:spPr/>
        <p:txBody>
          <a:bodyPr/>
          <a:lstStyle/>
          <a:p>
            <a:r>
              <a:rPr lang="en-IN" dirty="0"/>
              <a:t>Deep learning based Channel Prediction</a:t>
            </a:r>
            <a:endParaRPr lang="en-GB" dirty="0"/>
          </a:p>
        </p:txBody>
      </p:sp>
      <p:sp>
        <p:nvSpPr>
          <p:cNvPr id="3" name="Date Placeholder 2">
            <a:extLst>
              <a:ext uri="{FF2B5EF4-FFF2-40B4-BE49-F238E27FC236}">
                <a16:creationId xmlns:a16="http://schemas.microsoft.com/office/drawing/2014/main" id="{0D57E618-FF1B-A09C-0C20-4DABB3242098}"/>
              </a:ext>
            </a:extLst>
          </p:cNvPr>
          <p:cNvSpPr>
            <a:spLocks noGrp="1"/>
          </p:cNvSpPr>
          <p:nvPr>
            <p:ph type="dt" sz="half" idx="10"/>
          </p:nvPr>
        </p:nvSpPr>
        <p:spPr/>
        <p:txBody>
          <a:bodyPr/>
          <a:lstStyle/>
          <a:p>
            <a:pPr rtl="0">
              <a:defRPr/>
            </a:pPr>
            <a:r>
              <a:rPr lang="en-GB" noProof="0" dirty="0">
                <a:solidFill>
                  <a:prstClr val="black">
                    <a:tint val="75000"/>
                  </a:prstClr>
                </a:solidFill>
              </a:rPr>
              <a:t>9/3/20XX</a:t>
            </a:r>
          </a:p>
        </p:txBody>
      </p:sp>
      <p:sp>
        <p:nvSpPr>
          <p:cNvPr id="4" name="Footer Placeholder 3">
            <a:extLst>
              <a:ext uri="{FF2B5EF4-FFF2-40B4-BE49-F238E27FC236}">
                <a16:creationId xmlns:a16="http://schemas.microsoft.com/office/drawing/2014/main" id="{9B75186E-8A20-C2C7-0E2B-0F9D12480B56}"/>
              </a:ext>
            </a:extLst>
          </p:cNvPr>
          <p:cNvSpPr>
            <a:spLocks noGrp="1"/>
          </p:cNvSpPr>
          <p:nvPr>
            <p:ph type="ftr" sz="quarter" idx="11"/>
          </p:nvPr>
        </p:nvSpPr>
        <p:spPr>
          <a:xfrm>
            <a:off x="2209800" y="5808683"/>
            <a:ext cx="7806266" cy="730229"/>
          </a:xfrm>
        </p:spPr>
        <p:txBody>
          <a:bodyPr/>
          <a:lstStyle/>
          <a:p>
            <a:pPr algn="r">
              <a:buNone/>
            </a:pPr>
            <a:r>
              <a:rPr lang="en-GB" dirty="0">
                <a:effectLst/>
              </a:rPr>
              <a:t>[1]</a:t>
            </a:r>
          </a:p>
          <a:p>
            <a:r>
              <a:rPr lang="en-GB" dirty="0">
                <a:effectLst/>
              </a:rPr>
              <a:t>R. Varshney, C. Gangal, Mohd. Sharique, and M. S. Ansari, ‘Deep Learning based Wireless Channel Prediction: 5G Scenario’, </a:t>
            </a:r>
            <a:r>
              <a:rPr lang="en-GB" i="1" dirty="0">
                <a:effectLst/>
              </a:rPr>
              <a:t>Procedia Computer Science</a:t>
            </a:r>
            <a:r>
              <a:rPr lang="en-GB" dirty="0">
                <a:effectLst/>
              </a:rPr>
              <a:t>, vol. 218, pp. 2626–2635, Jan. 2023, doi: </a:t>
            </a:r>
            <a:r>
              <a:rPr lang="en-GB" dirty="0">
                <a:effectLst/>
                <a:hlinkClick r:id="rId2"/>
              </a:rPr>
              <a:t>10.1016/j.procs.2023.01.236</a:t>
            </a:r>
            <a:r>
              <a:rPr lang="en-GB" dirty="0">
                <a:effectLst/>
              </a:rPr>
              <a:t>.</a:t>
            </a:r>
          </a:p>
        </p:txBody>
      </p:sp>
      <p:sp>
        <p:nvSpPr>
          <p:cNvPr id="5" name="Slide Number Placeholder 4">
            <a:extLst>
              <a:ext uri="{FF2B5EF4-FFF2-40B4-BE49-F238E27FC236}">
                <a16:creationId xmlns:a16="http://schemas.microsoft.com/office/drawing/2014/main" id="{A554908B-E0C5-0301-0544-4F17F2048F83}"/>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15</a:t>
            </a:fld>
            <a:endParaRPr lang="en-GB" noProof="0" dirty="0">
              <a:solidFill>
                <a:prstClr val="black">
                  <a:tint val="75000"/>
                </a:prstClr>
              </a:solidFill>
            </a:endParaRPr>
          </a:p>
        </p:txBody>
      </p:sp>
      <p:sp>
        <p:nvSpPr>
          <p:cNvPr id="6" name="Content Placeholder 5">
            <a:extLst>
              <a:ext uri="{FF2B5EF4-FFF2-40B4-BE49-F238E27FC236}">
                <a16:creationId xmlns:a16="http://schemas.microsoft.com/office/drawing/2014/main" id="{A4685870-8F26-F54F-911A-FACE89ABE14B}"/>
              </a:ext>
            </a:extLst>
          </p:cNvPr>
          <p:cNvSpPr>
            <a:spLocks noGrp="1"/>
          </p:cNvSpPr>
          <p:nvPr>
            <p:ph idx="1"/>
          </p:nvPr>
        </p:nvSpPr>
        <p:spPr>
          <a:xfrm>
            <a:off x="855133" y="1585447"/>
            <a:ext cx="10515600" cy="3687105"/>
          </a:xfrm>
        </p:spPr>
        <p:txBody>
          <a:bodyPr>
            <a:normAutofit fontScale="92500" lnSpcReduction="10000"/>
          </a:bodyPr>
          <a:lstStyle/>
          <a:p>
            <a:endParaRPr lang="en-US" dirty="0"/>
          </a:p>
          <a:p>
            <a:r>
              <a:rPr lang="en-US" dirty="0"/>
              <a:t>Dataset Used: For training the model, a sample dataset is generated through the open-source channel simulation software NYUSIM</a:t>
            </a:r>
          </a:p>
          <a:p>
            <a:r>
              <a:rPr lang="en-US" dirty="0"/>
              <a:t>Input Parameters: The proposed LSTM model uses a sequence input comprising:</a:t>
            </a:r>
          </a:p>
          <a:p>
            <a:pPr lvl="1"/>
            <a:r>
              <a:rPr lang="en-US" dirty="0"/>
              <a:t>history of channel impulse response (CIR) data </a:t>
            </a:r>
          </a:p>
          <a:p>
            <a:pPr lvl="1"/>
            <a:r>
              <a:rPr lang="en-US" dirty="0"/>
              <a:t>along with two other features viz. </a:t>
            </a:r>
          </a:p>
          <a:p>
            <a:pPr lvl="2"/>
            <a:r>
              <a:rPr lang="en-US" dirty="0"/>
              <a:t>transmitter-receiver update distance</a:t>
            </a:r>
          </a:p>
          <a:p>
            <a:pPr lvl="2"/>
            <a:r>
              <a:rPr lang="en-US" dirty="0"/>
              <a:t> root-mean-square delay spread values </a:t>
            </a:r>
            <a:endParaRPr lang="en-GB" dirty="0"/>
          </a:p>
        </p:txBody>
      </p:sp>
    </p:spTree>
    <p:extLst>
      <p:ext uri="{BB962C8B-B14F-4D97-AF65-F5344CB8AC3E}">
        <p14:creationId xmlns:p14="http://schemas.microsoft.com/office/powerpoint/2010/main" val="64246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8F433-1806-3F71-3D83-EB9A3B81397C}"/>
              </a:ext>
            </a:extLst>
          </p:cNvPr>
          <p:cNvSpPr>
            <a:spLocks noGrp="1"/>
          </p:cNvSpPr>
          <p:nvPr>
            <p:ph type="title"/>
          </p:nvPr>
        </p:nvSpPr>
        <p:spPr/>
        <p:txBody>
          <a:bodyPr/>
          <a:lstStyle/>
          <a:p>
            <a:r>
              <a:rPr lang="en-IN" dirty="0"/>
              <a:t>Questions</a:t>
            </a:r>
            <a:endParaRPr lang="en-GB" dirty="0"/>
          </a:p>
        </p:txBody>
      </p:sp>
      <p:sp>
        <p:nvSpPr>
          <p:cNvPr id="3" name="Date Placeholder 2">
            <a:extLst>
              <a:ext uri="{FF2B5EF4-FFF2-40B4-BE49-F238E27FC236}">
                <a16:creationId xmlns:a16="http://schemas.microsoft.com/office/drawing/2014/main" id="{229DE6C6-7702-D76F-17CA-8F601FA68F5D}"/>
              </a:ext>
            </a:extLst>
          </p:cNvPr>
          <p:cNvSpPr>
            <a:spLocks noGrp="1"/>
          </p:cNvSpPr>
          <p:nvPr>
            <p:ph type="dt" sz="half" idx="10"/>
          </p:nvPr>
        </p:nvSpPr>
        <p:spPr/>
        <p:txBody>
          <a:bodyPr/>
          <a:lstStyle/>
          <a:p>
            <a:pPr rtl="0">
              <a:defRPr/>
            </a:pPr>
            <a:r>
              <a:rPr lang="en-GB" noProof="0" dirty="0">
                <a:solidFill>
                  <a:prstClr val="black">
                    <a:tint val="75000"/>
                  </a:prstClr>
                </a:solidFill>
              </a:rPr>
              <a:t>9/3/20XX</a:t>
            </a:r>
          </a:p>
        </p:txBody>
      </p:sp>
      <p:sp>
        <p:nvSpPr>
          <p:cNvPr id="4" name="Footer Placeholder 3">
            <a:extLst>
              <a:ext uri="{FF2B5EF4-FFF2-40B4-BE49-F238E27FC236}">
                <a16:creationId xmlns:a16="http://schemas.microsoft.com/office/drawing/2014/main" id="{33D624DC-3AFC-7E91-58D3-93B897D688A3}"/>
              </a:ext>
            </a:extLst>
          </p:cNvPr>
          <p:cNvSpPr>
            <a:spLocks noGrp="1"/>
          </p:cNvSpPr>
          <p:nvPr>
            <p:ph type="ftr" sz="quarter" idx="11"/>
          </p:nvPr>
        </p:nvSpPr>
        <p:spPr/>
        <p:txBody>
          <a:bodyPr/>
          <a:lstStyle/>
          <a:p>
            <a:pPr algn="l" rtl="0">
              <a:defRPr/>
            </a:pPr>
            <a:r>
              <a:rPr lang="en-GB" noProof="0"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107D4596-7D1D-28FA-BB43-BE5B156F403D}"/>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16</a:t>
            </a:fld>
            <a:endParaRPr lang="en-GB" noProof="0" dirty="0">
              <a:solidFill>
                <a:prstClr val="black">
                  <a:tint val="75000"/>
                </a:prstClr>
              </a:solidFill>
            </a:endParaRPr>
          </a:p>
        </p:txBody>
      </p:sp>
      <p:sp>
        <p:nvSpPr>
          <p:cNvPr id="6" name="Content Placeholder 5">
            <a:extLst>
              <a:ext uri="{FF2B5EF4-FFF2-40B4-BE49-F238E27FC236}">
                <a16:creationId xmlns:a16="http://schemas.microsoft.com/office/drawing/2014/main" id="{64CD4CBC-12CB-5162-226D-A1CE1364B072}"/>
              </a:ext>
            </a:extLst>
          </p:cNvPr>
          <p:cNvSpPr>
            <a:spLocks noGrp="1"/>
          </p:cNvSpPr>
          <p:nvPr>
            <p:ph idx="1"/>
          </p:nvPr>
        </p:nvSpPr>
        <p:spPr>
          <a:xfrm>
            <a:off x="5775622" y="2621899"/>
            <a:ext cx="5685536" cy="1168400"/>
          </a:xfrm>
        </p:spPr>
        <p:txBody>
          <a:bodyPr>
            <a:normAutofit lnSpcReduction="10000"/>
          </a:bodyPr>
          <a:lstStyle/>
          <a:p>
            <a:pPr marL="457200" indent="-457200">
              <a:buAutoNum type="arabicPeriod"/>
            </a:pPr>
            <a:r>
              <a:rPr lang="en-IN" dirty="0"/>
              <a:t>What is the Predicting Variable?</a:t>
            </a:r>
          </a:p>
          <a:p>
            <a:pPr marL="457200" indent="-457200">
              <a:buAutoNum type="arabicPeriod"/>
            </a:pPr>
            <a:r>
              <a:rPr lang="en-IN" dirty="0"/>
              <a:t>What other measurements can be used ?</a:t>
            </a:r>
          </a:p>
          <a:p>
            <a:endParaRPr lang="en-GB" dirty="0"/>
          </a:p>
        </p:txBody>
      </p:sp>
      <p:sp>
        <p:nvSpPr>
          <p:cNvPr id="7" name="Isosceles Triangle 6">
            <a:extLst>
              <a:ext uri="{FF2B5EF4-FFF2-40B4-BE49-F238E27FC236}">
                <a16:creationId xmlns:a16="http://schemas.microsoft.com/office/drawing/2014/main" id="{36B27E44-AD3E-4010-504B-B14358E3D2B1}"/>
              </a:ext>
              <a:ext uri="{C183D7F6-B498-43B3-948B-1728B52AA6E4}">
                <adec:decorative xmlns:adec="http://schemas.microsoft.com/office/drawing/2017/decorative" val="1"/>
              </a:ext>
            </a:extLst>
          </p:cNvPr>
          <p:cNvSpPr/>
          <p:nvPr/>
        </p:nvSpPr>
        <p:spPr>
          <a:xfrm rot="8362792">
            <a:off x="7628788" y="4817382"/>
            <a:ext cx="2212171" cy="1964266"/>
          </a:xfrm>
          <a:prstGeom prst="triangle">
            <a:avLst/>
          </a:prstGeom>
          <a:noFill/>
          <a:ln w="73025" cap="rnd">
            <a:solidFill>
              <a:srgbClr val="002060"/>
            </a:solidFill>
            <a:prstDash val="dash"/>
            <a:round/>
            <a:extLst>
              <a:ext uri="{C807C97D-BFC1-408E-A445-0C87EB9F89A2}">
                <ask:lineSketchStyleProps xmlns:ask="http://schemas.microsoft.com/office/drawing/2018/sketchyshapes" sd="1843460955">
                  <a:custGeom>
                    <a:avLst/>
                    <a:gdLst>
                      <a:gd name="connsiteX0" fmla="*/ 0 w 2212171"/>
                      <a:gd name="connsiteY0" fmla="*/ 1964266 h 1964266"/>
                      <a:gd name="connsiteX1" fmla="*/ 243339 w 2212171"/>
                      <a:gd name="connsiteY1" fmla="*/ 1532127 h 1964266"/>
                      <a:gd name="connsiteX2" fmla="*/ 486678 w 2212171"/>
                      <a:gd name="connsiteY2" fmla="*/ 1099989 h 1964266"/>
                      <a:gd name="connsiteX3" fmla="*/ 730017 w 2212171"/>
                      <a:gd name="connsiteY3" fmla="*/ 667850 h 1964266"/>
                      <a:gd name="connsiteX4" fmla="*/ 1106086 w 2212171"/>
                      <a:gd name="connsiteY4" fmla="*/ 0 h 1964266"/>
                      <a:gd name="connsiteX5" fmla="*/ 1371546 w 2212171"/>
                      <a:gd name="connsiteY5" fmla="*/ 471424 h 1964266"/>
                      <a:gd name="connsiteX6" fmla="*/ 1614885 w 2212171"/>
                      <a:gd name="connsiteY6" fmla="*/ 903562 h 1964266"/>
                      <a:gd name="connsiteX7" fmla="*/ 1869285 w 2212171"/>
                      <a:gd name="connsiteY7" fmla="*/ 1355344 h 1964266"/>
                      <a:gd name="connsiteX8" fmla="*/ 2212171 w 2212171"/>
                      <a:gd name="connsiteY8" fmla="*/ 1964266 h 1964266"/>
                      <a:gd name="connsiteX9" fmla="*/ 1681250 w 2212171"/>
                      <a:gd name="connsiteY9" fmla="*/ 1964266 h 1964266"/>
                      <a:gd name="connsiteX10" fmla="*/ 1128207 w 2212171"/>
                      <a:gd name="connsiteY10" fmla="*/ 1964266 h 1964266"/>
                      <a:gd name="connsiteX11" fmla="*/ 641530 w 2212171"/>
                      <a:gd name="connsiteY11" fmla="*/ 1964266 h 1964266"/>
                      <a:gd name="connsiteX12" fmla="*/ 0 w 2212171"/>
                      <a:gd name="connsiteY12" fmla="*/ 1964266 h 196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2171" h="1964266" extrusionOk="0">
                        <a:moveTo>
                          <a:pt x="0" y="1964266"/>
                        </a:moveTo>
                        <a:cubicBezTo>
                          <a:pt x="86493" y="1816749"/>
                          <a:pt x="142974" y="1735785"/>
                          <a:pt x="243339" y="1532127"/>
                        </a:cubicBezTo>
                        <a:cubicBezTo>
                          <a:pt x="343704" y="1328469"/>
                          <a:pt x="381855" y="1268174"/>
                          <a:pt x="486678" y="1099989"/>
                        </a:cubicBezTo>
                        <a:cubicBezTo>
                          <a:pt x="591501" y="931804"/>
                          <a:pt x="631694" y="844517"/>
                          <a:pt x="730017" y="667850"/>
                        </a:cubicBezTo>
                        <a:cubicBezTo>
                          <a:pt x="828340" y="491183"/>
                          <a:pt x="927914" y="282019"/>
                          <a:pt x="1106086" y="0"/>
                        </a:cubicBezTo>
                        <a:cubicBezTo>
                          <a:pt x="1157943" y="147120"/>
                          <a:pt x="1238763" y="280740"/>
                          <a:pt x="1371546" y="471424"/>
                        </a:cubicBezTo>
                        <a:cubicBezTo>
                          <a:pt x="1504329" y="662107"/>
                          <a:pt x="1539229" y="769455"/>
                          <a:pt x="1614885" y="903562"/>
                        </a:cubicBezTo>
                        <a:cubicBezTo>
                          <a:pt x="1690541" y="1037669"/>
                          <a:pt x="1785903" y="1171188"/>
                          <a:pt x="1869285" y="1355344"/>
                        </a:cubicBezTo>
                        <a:cubicBezTo>
                          <a:pt x="1952667" y="1539500"/>
                          <a:pt x="2086509" y="1774186"/>
                          <a:pt x="2212171" y="1964266"/>
                        </a:cubicBezTo>
                        <a:cubicBezTo>
                          <a:pt x="2086920" y="1949789"/>
                          <a:pt x="1790900" y="1954916"/>
                          <a:pt x="1681250" y="1964266"/>
                        </a:cubicBezTo>
                        <a:cubicBezTo>
                          <a:pt x="1571600" y="1973616"/>
                          <a:pt x="1306237" y="1941695"/>
                          <a:pt x="1128207" y="1964266"/>
                        </a:cubicBezTo>
                        <a:cubicBezTo>
                          <a:pt x="950177" y="1986837"/>
                          <a:pt x="879965" y="1946166"/>
                          <a:pt x="641530" y="1964266"/>
                        </a:cubicBezTo>
                        <a:cubicBezTo>
                          <a:pt x="403095" y="1982366"/>
                          <a:pt x="207714" y="1933123"/>
                          <a:pt x="0" y="196426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770005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cebergs">
            <a:extLst>
              <a:ext uri="{FF2B5EF4-FFF2-40B4-BE49-F238E27FC236}">
                <a16:creationId xmlns:a16="http://schemas.microsoft.com/office/drawing/2014/main" id="{00349F8B-C456-D848-C052-C2395BC934D8}"/>
              </a:ext>
            </a:extLst>
          </p:cNvPr>
          <p:cNvPicPr>
            <a:picLocks noChangeAspect="1"/>
          </p:cNvPicPr>
          <p:nvPr/>
        </p:nvPicPr>
        <p:blipFill>
          <a:blip r:embed="rId3"/>
          <a:srcRect t="1433" b="1433"/>
          <a:stretch/>
        </p:blipFill>
        <p:spPr>
          <a:xfrm>
            <a:off x="20" y="1"/>
            <a:ext cx="12191980" cy="6858000"/>
          </a:xfrm>
          <a:prstGeom prst="rect">
            <a:avLst/>
          </a:prstGeom>
          <a:noFill/>
        </p:spPr>
      </p:pic>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a:xfrm>
            <a:off x="3111500" y="370600"/>
            <a:ext cx="5923842" cy="5923842"/>
          </a:xfrm>
        </p:spPr>
        <p:txBody>
          <a:bodyPr wrap="square" rtlCol="0" anchor="b">
            <a:normAutofit/>
          </a:bodyPr>
          <a:lstStyle/>
          <a:p>
            <a:pPr rtl="0"/>
            <a:r>
              <a:rPr lang="en-GB" sz="6600" dirty="0"/>
              <a:t>Thank you</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1"/>
          </p:nvPr>
        </p:nvSpPr>
        <p:spPr>
          <a:xfrm>
            <a:off x="838200" y="6356350"/>
            <a:ext cx="2743200" cy="365125"/>
          </a:xfrm>
        </p:spPr>
        <p:txBody>
          <a:bodyPr rtlCol="0" anchor="ctr">
            <a:normAutofit/>
          </a:bodyPr>
          <a:lstStyle/>
          <a:p>
            <a:pPr lvl="0" rtl="0">
              <a:spcAft>
                <a:spcPts val="600"/>
              </a:spcAft>
            </a:pPr>
            <a:r>
              <a:rPr lang="en-GB"/>
              <a:t>9/3/20XX</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2"/>
          </p:nvPr>
        </p:nvSpPr>
        <p:spPr>
          <a:xfrm>
            <a:off x="4038600" y="6356350"/>
            <a:ext cx="4114800" cy="365125"/>
          </a:xfrm>
        </p:spPr>
        <p:txBody>
          <a:bodyPr rtlCol="0" anchor="ctr">
            <a:normAutofit/>
          </a:bodyPr>
          <a:lstStyle/>
          <a:p>
            <a:pPr lvl="0" rtl="0">
              <a:spcAft>
                <a:spcPts val="600"/>
              </a:spcAft>
            </a:pPr>
            <a:r>
              <a:rPr lang="en-GB"/>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3"/>
          </p:nvPr>
        </p:nvSpPr>
        <p:spPr>
          <a:xfrm>
            <a:off x="8610600" y="6356350"/>
            <a:ext cx="2743200" cy="365125"/>
          </a:xfrm>
        </p:spPr>
        <p:txBody>
          <a:bodyPr rtlCol="0" anchor="ctr">
            <a:normAutofit/>
          </a:bodyPr>
          <a:lstStyle/>
          <a:p>
            <a:pPr lvl="0" rtl="0">
              <a:spcAft>
                <a:spcPts val="600"/>
              </a:spcAft>
            </a:pPr>
            <a:fld id="{D76B855D-E9CC-4FF8-AD85-6CDC7B89A0DE}" type="slidenum">
              <a:rPr lang="en-GB" smtClean="0"/>
              <a:pPr lvl="0" rtl="0">
                <a:spcAft>
                  <a:spcPts val="600"/>
                </a:spcAft>
              </a:pPr>
              <a:t>17</a:t>
            </a:fld>
            <a:endParaRPr lang="en-GB"/>
          </a:p>
        </p:txBody>
      </p:sp>
    </p:spTree>
    <p:extLst>
      <p:ext uri="{BB962C8B-B14F-4D97-AF65-F5344CB8AC3E}">
        <p14:creationId xmlns:p14="http://schemas.microsoft.com/office/powerpoint/2010/main" val="96225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DE10-79B9-F79A-F4FE-BC0508F5854A}"/>
              </a:ext>
            </a:extLst>
          </p:cNvPr>
          <p:cNvSpPr>
            <a:spLocks noGrp="1"/>
          </p:cNvSpPr>
          <p:nvPr>
            <p:ph type="title"/>
          </p:nvPr>
        </p:nvSpPr>
        <p:spPr/>
        <p:txBody>
          <a:bodyPr/>
          <a:lstStyle/>
          <a:p>
            <a:r>
              <a:rPr lang="en-IN" dirty="0"/>
              <a:t>MCS SELECTION</a:t>
            </a:r>
            <a:endParaRPr lang="en-GB" dirty="0"/>
          </a:p>
        </p:txBody>
      </p:sp>
      <p:sp>
        <p:nvSpPr>
          <p:cNvPr id="3" name="Content Placeholder 2">
            <a:extLst>
              <a:ext uri="{FF2B5EF4-FFF2-40B4-BE49-F238E27FC236}">
                <a16:creationId xmlns:a16="http://schemas.microsoft.com/office/drawing/2014/main" id="{078C50C0-3F60-E407-787C-2A18EC38045F}"/>
              </a:ext>
            </a:extLst>
          </p:cNvPr>
          <p:cNvSpPr>
            <a:spLocks noGrp="1"/>
          </p:cNvSpPr>
          <p:nvPr>
            <p:ph idx="1"/>
          </p:nvPr>
        </p:nvSpPr>
        <p:spPr/>
        <p:txBody>
          <a:bodyPr/>
          <a:lstStyle/>
          <a:p>
            <a:pPr marL="514350" indent="-514350">
              <a:buAutoNum type="arabicPeriod"/>
            </a:pPr>
            <a:r>
              <a:rPr lang="en-IN" dirty="0"/>
              <a:t>Direct </a:t>
            </a:r>
          </a:p>
          <a:p>
            <a:pPr marL="514350" indent="-514350">
              <a:buAutoNum type="arabicPeriod"/>
            </a:pPr>
            <a:r>
              <a:rPr lang="en-IN" dirty="0"/>
              <a:t>Channel prediction</a:t>
            </a:r>
            <a:endParaRPr lang="en-GB" dirty="0"/>
          </a:p>
          <a:p>
            <a:pPr marL="742950" lvl="1" indent="-514350">
              <a:buAutoNum type="arabicPeriod"/>
            </a:pPr>
            <a:endParaRPr lang="en-IN" dirty="0"/>
          </a:p>
        </p:txBody>
      </p:sp>
      <p:sp>
        <p:nvSpPr>
          <p:cNvPr id="4" name="Date Placeholder 3">
            <a:extLst>
              <a:ext uri="{FF2B5EF4-FFF2-40B4-BE49-F238E27FC236}">
                <a16:creationId xmlns:a16="http://schemas.microsoft.com/office/drawing/2014/main" id="{EEEA666F-F195-A3C3-49DC-894709BE927E}"/>
              </a:ext>
            </a:extLst>
          </p:cNvPr>
          <p:cNvSpPr>
            <a:spLocks noGrp="1"/>
          </p:cNvSpPr>
          <p:nvPr>
            <p:ph type="dt" sz="half" idx="10"/>
          </p:nvPr>
        </p:nvSpPr>
        <p:spPr/>
        <p:txBody>
          <a:body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927EE2FF-010B-72F1-D74E-32472D3FAE97}"/>
              </a:ext>
            </a:extLst>
          </p:cNvPr>
          <p:cNvSpPr>
            <a:spLocks noGrp="1"/>
          </p:cNvSpPr>
          <p:nvPr>
            <p:ph type="ftr" sz="quarter" idx="11"/>
          </p:nvPr>
        </p:nvSpPr>
        <p:spPr/>
        <p:txBody>
          <a:bodyPr/>
          <a:lstStyle/>
          <a:p>
            <a:pPr rtl="0">
              <a:defRPr/>
            </a:pPr>
            <a:r>
              <a:rPr lang="en-GB" noProof="0"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6B2B6A1E-F43E-8A72-61BF-792ABC2F23B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2</a:t>
            </a:fld>
            <a:endParaRPr lang="en-GB" noProof="0" dirty="0">
              <a:solidFill>
                <a:prstClr val="black">
                  <a:tint val="75000"/>
                </a:prstClr>
              </a:solidFill>
            </a:endParaRPr>
          </a:p>
        </p:txBody>
      </p:sp>
    </p:spTree>
    <p:extLst>
      <p:ext uri="{BB962C8B-B14F-4D97-AF65-F5344CB8AC3E}">
        <p14:creationId xmlns:p14="http://schemas.microsoft.com/office/powerpoint/2010/main" val="271411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D876-72C9-947A-5567-81F0B72E6401}"/>
              </a:ext>
            </a:extLst>
          </p:cNvPr>
          <p:cNvSpPr>
            <a:spLocks noGrp="1"/>
          </p:cNvSpPr>
          <p:nvPr>
            <p:ph type="title"/>
          </p:nvPr>
        </p:nvSpPr>
        <p:spPr/>
        <p:txBody>
          <a:bodyPr/>
          <a:lstStyle/>
          <a:p>
            <a:r>
              <a:rPr lang="en-IN" dirty="0"/>
              <a:t>MCS SELECTION in OFDM Systems</a:t>
            </a:r>
            <a:endParaRPr lang="en-GB" dirty="0"/>
          </a:p>
        </p:txBody>
      </p:sp>
      <p:sp>
        <p:nvSpPr>
          <p:cNvPr id="3" name="Content Placeholder 2">
            <a:extLst>
              <a:ext uri="{FF2B5EF4-FFF2-40B4-BE49-F238E27FC236}">
                <a16:creationId xmlns:a16="http://schemas.microsoft.com/office/drawing/2014/main" id="{D27CE16A-91D3-1656-03CD-ABE43A41236C}"/>
              </a:ext>
            </a:extLst>
          </p:cNvPr>
          <p:cNvSpPr>
            <a:spLocks noGrp="1"/>
          </p:cNvSpPr>
          <p:nvPr>
            <p:ph idx="1"/>
          </p:nvPr>
        </p:nvSpPr>
        <p:spPr>
          <a:xfrm>
            <a:off x="1179576" y="1456267"/>
            <a:ext cx="9829800" cy="4314571"/>
          </a:xfrm>
        </p:spPr>
        <p:txBody>
          <a:bodyPr>
            <a:normAutofit fontScale="92500" lnSpcReduction="10000"/>
          </a:bodyPr>
          <a:lstStyle/>
          <a:p>
            <a:r>
              <a:rPr lang="en-US" dirty="0"/>
              <a:t>Optimizing data transmission efficiency and quality of service</a:t>
            </a:r>
            <a:endParaRPr lang="en-GB" dirty="0"/>
          </a:p>
          <a:p>
            <a:r>
              <a:rPr lang="en-GB" dirty="0"/>
              <a:t>This Paper Compared Many AI Algorithms for MCS Selection</a:t>
            </a:r>
          </a:p>
          <a:p>
            <a:r>
              <a:rPr lang="en-US" dirty="0"/>
              <a:t>AI Algorithms:</a:t>
            </a:r>
          </a:p>
          <a:p>
            <a:pPr lvl="1"/>
            <a:r>
              <a:rPr lang="en-US" dirty="0"/>
              <a:t>Artificial Neural Networks (ANN), including a Deep Neural Network (DNN).</a:t>
            </a:r>
          </a:p>
          <a:p>
            <a:pPr lvl="1"/>
            <a:r>
              <a:rPr lang="en-US" dirty="0"/>
              <a:t>Support Vector Machine (SVM).</a:t>
            </a:r>
          </a:p>
          <a:p>
            <a:pPr lvl="1"/>
            <a:r>
              <a:rPr lang="en-US" dirty="0"/>
              <a:t>Random Forest (RF).</a:t>
            </a:r>
          </a:p>
          <a:p>
            <a:pPr lvl="1"/>
            <a:r>
              <a:rPr lang="en-US" dirty="0"/>
              <a:t>Bagging with k-Nearest Neighbors (B-kNN).</a:t>
            </a:r>
          </a:p>
          <a:p>
            <a:r>
              <a:rPr lang="en-US" dirty="0"/>
              <a:t>Concluded that ANN with 2 hidden layers have 98.71% accuracy</a:t>
            </a:r>
          </a:p>
          <a:p>
            <a:r>
              <a:rPr lang="en-US" dirty="0"/>
              <a:t>Uses dataset from simulation</a:t>
            </a:r>
          </a:p>
          <a:p>
            <a:endParaRPr lang="en-US" dirty="0"/>
          </a:p>
        </p:txBody>
      </p:sp>
      <p:sp>
        <p:nvSpPr>
          <p:cNvPr id="4" name="Date Placeholder 3">
            <a:extLst>
              <a:ext uri="{FF2B5EF4-FFF2-40B4-BE49-F238E27FC236}">
                <a16:creationId xmlns:a16="http://schemas.microsoft.com/office/drawing/2014/main" id="{6F6A6CEE-159F-BEE3-72D9-396CFFEAADDB}"/>
              </a:ext>
            </a:extLst>
          </p:cNvPr>
          <p:cNvSpPr>
            <a:spLocks noGrp="1"/>
          </p:cNvSpPr>
          <p:nvPr>
            <p:ph type="dt" sz="half" idx="10"/>
          </p:nvPr>
        </p:nvSpPr>
        <p:spPr/>
        <p:txBody>
          <a:body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723BE576-95D8-393B-065B-A14F29F7E908}"/>
              </a:ext>
            </a:extLst>
          </p:cNvPr>
          <p:cNvSpPr>
            <a:spLocks noGrp="1"/>
          </p:cNvSpPr>
          <p:nvPr>
            <p:ph type="ftr" sz="quarter" idx="11"/>
          </p:nvPr>
        </p:nvSpPr>
        <p:spPr>
          <a:xfrm>
            <a:off x="2676698" y="5552902"/>
            <a:ext cx="8332677" cy="1168573"/>
          </a:xfrm>
        </p:spPr>
        <p:txBody>
          <a:bodyPr/>
          <a:lstStyle/>
          <a:p>
            <a:pPr algn="r">
              <a:buNone/>
            </a:pPr>
            <a:r>
              <a:rPr lang="en-GB" dirty="0">
                <a:effectLst/>
              </a:rPr>
              <a:t>[1]</a:t>
            </a:r>
          </a:p>
          <a:p>
            <a:pPr algn="r"/>
            <a:r>
              <a:rPr lang="en-GB" dirty="0">
                <a:effectLst/>
              </a:rPr>
              <a:t>L. Tsipi, M. Karavolos, G. Papaioannou, M. Volakaki, and D. Vouyioukas, ‘Machine learning-based methods for MCS prediction in 5G networks’, </a:t>
            </a:r>
            <a:r>
              <a:rPr lang="en-GB" i="1" dirty="0">
                <a:effectLst/>
              </a:rPr>
              <a:t>Telecommun Syst</a:t>
            </a:r>
            <a:r>
              <a:rPr lang="en-GB" dirty="0">
                <a:effectLst/>
              </a:rPr>
              <a:t>, vol. 86, no. 4, pp. 705–728, Aug. 2024, doi: </a:t>
            </a:r>
            <a:r>
              <a:rPr lang="en-GB" dirty="0">
                <a:effectLst/>
                <a:hlinkClick r:id="rId2"/>
              </a:rPr>
              <a:t>10.1007/s11235-024-01158-x</a:t>
            </a:r>
            <a:r>
              <a:rPr lang="en-GB" dirty="0">
                <a:effectLst/>
              </a:rPr>
              <a:t>.</a:t>
            </a:r>
          </a:p>
        </p:txBody>
      </p:sp>
      <p:sp>
        <p:nvSpPr>
          <p:cNvPr id="6" name="Slide Number Placeholder 5">
            <a:extLst>
              <a:ext uri="{FF2B5EF4-FFF2-40B4-BE49-F238E27FC236}">
                <a16:creationId xmlns:a16="http://schemas.microsoft.com/office/drawing/2014/main" id="{6351617F-B9BB-35F7-3D5C-C4F26BF40460}"/>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3</a:t>
            </a:fld>
            <a:endParaRPr lang="en-GB" noProof="0" dirty="0">
              <a:solidFill>
                <a:prstClr val="black">
                  <a:tint val="75000"/>
                </a:prstClr>
              </a:solidFill>
            </a:endParaRPr>
          </a:p>
        </p:txBody>
      </p:sp>
      <p:sp>
        <p:nvSpPr>
          <p:cNvPr id="7" name="Title 1">
            <a:extLst>
              <a:ext uri="{FF2B5EF4-FFF2-40B4-BE49-F238E27FC236}">
                <a16:creationId xmlns:a16="http://schemas.microsoft.com/office/drawing/2014/main" id="{264DE193-FB7E-FC96-787E-11D68B4C00D9}"/>
              </a:ext>
            </a:extLst>
          </p:cNvPr>
          <p:cNvSpPr txBox="1">
            <a:spLocks/>
          </p:cNvSpPr>
          <p:nvPr/>
        </p:nvSpPr>
        <p:spPr>
          <a:xfrm>
            <a:off x="602811" y="234258"/>
            <a:ext cx="1309116" cy="130867"/>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MCS SELECTION</a:t>
            </a:r>
            <a:endParaRPr lang="en-GB" dirty="0"/>
          </a:p>
        </p:txBody>
      </p:sp>
      <p:sp>
        <p:nvSpPr>
          <p:cNvPr id="8" name="Oval 7">
            <a:extLst>
              <a:ext uri="{FF2B5EF4-FFF2-40B4-BE49-F238E27FC236}">
                <a16:creationId xmlns:a16="http://schemas.microsoft.com/office/drawing/2014/main" id="{E2C99C72-8E15-4CD4-D67A-F10065881066}"/>
              </a:ext>
              <a:ext uri="{C183D7F6-B498-43B3-948B-1728B52AA6E4}">
                <adec:decorative xmlns:adec="http://schemas.microsoft.com/office/drawing/2017/decorative" val="1"/>
              </a:ext>
            </a:extLst>
          </p:cNvPr>
          <p:cNvSpPr/>
          <p:nvPr/>
        </p:nvSpPr>
        <p:spPr>
          <a:xfrm>
            <a:off x="11635784" y="5410200"/>
            <a:ext cx="1741425" cy="1889055"/>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8611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453F1-E0F7-B4B9-27AC-E75B2D7E0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F19AA-13FE-FE38-EF00-8634A51B2BD8}"/>
              </a:ext>
            </a:extLst>
          </p:cNvPr>
          <p:cNvSpPr>
            <a:spLocks noGrp="1"/>
          </p:cNvSpPr>
          <p:nvPr>
            <p:ph type="title"/>
          </p:nvPr>
        </p:nvSpPr>
        <p:spPr/>
        <p:txBody>
          <a:bodyPr/>
          <a:lstStyle/>
          <a:p>
            <a:r>
              <a:rPr lang="en-IN" dirty="0"/>
              <a:t>MCS SELECTION in OFDM Systems</a:t>
            </a:r>
            <a:endParaRPr lang="en-GB" dirty="0"/>
          </a:p>
        </p:txBody>
      </p:sp>
      <p:sp>
        <p:nvSpPr>
          <p:cNvPr id="3" name="Content Placeholder 2">
            <a:extLst>
              <a:ext uri="{FF2B5EF4-FFF2-40B4-BE49-F238E27FC236}">
                <a16:creationId xmlns:a16="http://schemas.microsoft.com/office/drawing/2014/main" id="{3D2B6ADF-2753-8FB6-5899-FE5111F86E50}"/>
              </a:ext>
            </a:extLst>
          </p:cNvPr>
          <p:cNvSpPr>
            <a:spLocks noGrp="1"/>
          </p:cNvSpPr>
          <p:nvPr>
            <p:ph idx="1"/>
          </p:nvPr>
        </p:nvSpPr>
        <p:spPr/>
        <p:txBody>
          <a:bodyPr>
            <a:normAutofit/>
          </a:bodyPr>
          <a:lstStyle/>
          <a:p>
            <a:r>
              <a:rPr lang="en-GB" dirty="0"/>
              <a:t>Input Features :</a:t>
            </a:r>
          </a:p>
          <a:p>
            <a:pPr lvl="1"/>
            <a:r>
              <a:rPr lang="en-GB" dirty="0">
                <a:effectLst/>
              </a:rPr>
              <a:t>Signal-to-Interference-plus-Noise Ratio (SINR)</a:t>
            </a:r>
          </a:p>
          <a:p>
            <a:pPr lvl="1"/>
            <a:r>
              <a:rPr lang="en-GB" dirty="0">
                <a:effectLst/>
              </a:rPr>
              <a:t>Operating Frequency (F)</a:t>
            </a:r>
          </a:p>
          <a:p>
            <a:pPr lvl="1"/>
            <a:r>
              <a:rPr lang="en-GB" dirty="0">
                <a:effectLst/>
              </a:rPr>
              <a:t>BS Altitude (Ht)</a:t>
            </a:r>
          </a:p>
          <a:p>
            <a:pPr lvl="1"/>
            <a:r>
              <a:rPr lang="en-GB" dirty="0">
                <a:effectLst/>
              </a:rPr>
              <a:t>Path Visibility (V)</a:t>
            </a:r>
          </a:p>
          <a:p>
            <a:pPr lvl="1"/>
            <a:r>
              <a:rPr lang="en-GB" dirty="0">
                <a:effectLst/>
              </a:rPr>
              <a:t>Propagation Distance (D)</a:t>
            </a:r>
          </a:p>
          <a:p>
            <a:r>
              <a:rPr lang="en-US" dirty="0">
                <a:effectLst/>
              </a:rPr>
              <a:t> Output : MCS class ID (̂MCS), which determines the modulation and coding scheme to be used.</a:t>
            </a:r>
            <a:endParaRPr lang="en-GB" dirty="0">
              <a:effectLst/>
            </a:endParaRPr>
          </a:p>
          <a:p>
            <a:pPr lvl="1"/>
            <a:endParaRPr lang="en-GB" dirty="0"/>
          </a:p>
        </p:txBody>
      </p:sp>
      <p:sp>
        <p:nvSpPr>
          <p:cNvPr id="4" name="Date Placeholder 3">
            <a:extLst>
              <a:ext uri="{FF2B5EF4-FFF2-40B4-BE49-F238E27FC236}">
                <a16:creationId xmlns:a16="http://schemas.microsoft.com/office/drawing/2014/main" id="{760F2BCD-42F6-7B88-9D93-C891AE8DC907}"/>
              </a:ext>
            </a:extLst>
          </p:cNvPr>
          <p:cNvSpPr>
            <a:spLocks noGrp="1"/>
          </p:cNvSpPr>
          <p:nvPr>
            <p:ph type="dt" sz="half" idx="10"/>
          </p:nvPr>
        </p:nvSpPr>
        <p:spPr/>
        <p:txBody>
          <a:bodyPr/>
          <a:lstStyle/>
          <a:p>
            <a:pPr rtl="0">
              <a:defRPr/>
            </a:pPr>
            <a:r>
              <a:rPr lang="en-GB" noProof="0" dirty="0">
                <a:solidFill>
                  <a:prstClr val="black">
                    <a:tint val="75000"/>
                  </a:prstClr>
                </a:solidFill>
              </a:rPr>
              <a:t>9/3/20XX</a:t>
            </a:r>
          </a:p>
        </p:txBody>
      </p:sp>
      <p:sp>
        <p:nvSpPr>
          <p:cNvPr id="5" name="Footer Placeholder 4">
            <a:extLst>
              <a:ext uri="{FF2B5EF4-FFF2-40B4-BE49-F238E27FC236}">
                <a16:creationId xmlns:a16="http://schemas.microsoft.com/office/drawing/2014/main" id="{73751DB3-2BC0-C0AC-8773-2A1B405704CF}"/>
              </a:ext>
            </a:extLst>
          </p:cNvPr>
          <p:cNvSpPr>
            <a:spLocks noGrp="1"/>
          </p:cNvSpPr>
          <p:nvPr>
            <p:ph type="ftr" sz="quarter" idx="11"/>
          </p:nvPr>
        </p:nvSpPr>
        <p:spPr>
          <a:xfrm>
            <a:off x="2676698" y="5552902"/>
            <a:ext cx="8332677" cy="1168573"/>
          </a:xfrm>
        </p:spPr>
        <p:txBody>
          <a:bodyPr/>
          <a:lstStyle/>
          <a:p>
            <a:pPr algn="r">
              <a:buNone/>
            </a:pPr>
            <a:r>
              <a:rPr lang="en-GB" dirty="0">
                <a:effectLst/>
              </a:rPr>
              <a:t>[1]</a:t>
            </a:r>
          </a:p>
          <a:p>
            <a:pPr algn="r"/>
            <a:r>
              <a:rPr lang="en-GB" dirty="0">
                <a:effectLst/>
              </a:rPr>
              <a:t>L. Tsipi, M. Karavolos, G. Papaioannou, M. Volakaki, and D. Vouyioukas, ‘Machine learning-based methods for MCS prediction in 5G networks’, </a:t>
            </a:r>
            <a:r>
              <a:rPr lang="en-GB" i="1" dirty="0">
                <a:effectLst/>
              </a:rPr>
              <a:t>Telecommun Syst</a:t>
            </a:r>
            <a:r>
              <a:rPr lang="en-GB" dirty="0">
                <a:effectLst/>
              </a:rPr>
              <a:t>, vol. 86, no. 4, pp. 705–728, Aug. 2024, doi: </a:t>
            </a:r>
            <a:r>
              <a:rPr lang="en-GB" dirty="0">
                <a:effectLst/>
                <a:hlinkClick r:id="rId2"/>
              </a:rPr>
              <a:t>10.1007/s11235-024-01158-x</a:t>
            </a:r>
            <a:r>
              <a:rPr lang="en-GB" dirty="0">
                <a:effectLst/>
              </a:rPr>
              <a:t>.</a:t>
            </a:r>
          </a:p>
        </p:txBody>
      </p:sp>
      <p:sp>
        <p:nvSpPr>
          <p:cNvPr id="6" name="Slide Number Placeholder 5">
            <a:extLst>
              <a:ext uri="{FF2B5EF4-FFF2-40B4-BE49-F238E27FC236}">
                <a16:creationId xmlns:a16="http://schemas.microsoft.com/office/drawing/2014/main" id="{93D41354-BE7D-53F4-CED6-A67BE9503E8E}"/>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4</a:t>
            </a:fld>
            <a:endParaRPr lang="en-GB" noProof="0" dirty="0">
              <a:solidFill>
                <a:prstClr val="black">
                  <a:tint val="75000"/>
                </a:prstClr>
              </a:solidFill>
            </a:endParaRPr>
          </a:p>
        </p:txBody>
      </p:sp>
      <p:sp>
        <p:nvSpPr>
          <p:cNvPr id="7" name="Title 1">
            <a:extLst>
              <a:ext uri="{FF2B5EF4-FFF2-40B4-BE49-F238E27FC236}">
                <a16:creationId xmlns:a16="http://schemas.microsoft.com/office/drawing/2014/main" id="{2CF73B3E-7D40-B1F7-3D3A-CAA5487EDFC8}"/>
              </a:ext>
            </a:extLst>
          </p:cNvPr>
          <p:cNvSpPr txBox="1">
            <a:spLocks/>
          </p:cNvSpPr>
          <p:nvPr/>
        </p:nvSpPr>
        <p:spPr>
          <a:xfrm>
            <a:off x="602811" y="234258"/>
            <a:ext cx="1309116" cy="130867"/>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MCS SELECTION</a:t>
            </a:r>
            <a:endParaRPr lang="en-GB" dirty="0"/>
          </a:p>
        </p:txBody>
      </p:sp>
    </p:spTree>
    <p:extLst>
      <p:ext uri="{BB962C8B-B14F-4D97-AF65-F5344CB8AC3E}">
        <p14:creationId xmlns:p14="http://schemas.microsoft.com/office/powerpoint/2010/main" val="89712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319-BC5E-52FC-8DA3-C0260D486C74}"/>
              </a:ext>
            </a:extLst>
          </p:cNvPr>
          <p:cNvSpPr>
            <a:spLocks noGrp="1"/>
          </p:cNvSpPr>
          <p:nvPr>
            <p:ph type="title"/>
          </p:nvPr>
        </p:nvSpPr>
        <p:spPr/>
        <p:txBody>
          <a:bodyPr>
            <a:normAutofit/>
          </a:bodyPr>
          <a:lstStyle/>
          <a:p>
            <a:r>
              <a:rPr lang="en-US" dirty="0">
                <a:effectLst/>
              </a:rPr>
              <a:t>Link adaptation using MCS Correction (1)</a:t>
            </a:r>
            <a:endParaRPr lang="en-GB" dirty="0"/>
          </a:p>
        </p:txBody>
      </p:sp>
      <p:sp>
        <p:nvSpPr>
          <p:cNvPr id="3" name="Content Placeholder 2">
            <a:extLst>
              <a:ext uri="{FF2B5EF4-FFF2-40B4-BE49-F238E27FC236}">
                <a16:creationId xmlns:a16="http://schemas.microsoft.com/office/drawing/2014/main" id="{F8E88411-E1B6-349C-6815-A076DC7F944C}"/>
              </a:ext>
            </a:extLst>
          </p:cNvPr>
          <p:cNvSpPr>
            <a:spLocks noGrp="1"/>
          </p:cNvSpPr>
          <p:nvPr>
            <p:ph idx="1"/>
          </p:nvPr>
        </p:nvSpPr>
        <p:spPr/>
        <p:txBody>
          <a:bodyPr/>
          <a:lstStyle/>
          <a:p>
            <a:r>
              <a:rPr lang="en-IN" dirty="0"/>
              <a:t>Optimise traditional OLLA by RL to </a:t>
            </a:r>
            <a:r>
              <a:rPr lang="en-US" dirty="0"/>
              <a:t>to achieve throughput maximization and Block Error Rate (BLER) minimization</a:t>
            </a:r>
          </a:p>
          <a:p>
            <a:r>
              <a:rPr lang="en-US" dirty="0"/>
              <a:t>Output: the offset that determines the effective SINR used for Modulation and Coding Scheme (MCS) selection</a:t>
            </a:r>
          </a:p>
          <a:p>
            <a:r>
              <a:rPr lang="en-US" dirty="0"/>
              <a:t>Dataset Used: synthetically generated data from the 5G simulation environment.</a:t>
            </a:r>
            <a:endParaRPr lang="en-GB" dirty="0"/>
          </a:p>
        </p:txBody>
      </p:sp>
      <p:sp>
        <p:nvSpPr>
          <p:cNvPr id="4" name="Date Placeholder 3">
            <a:extLst>
              <a:ext uri="{FF2B5EF4-FFF2-40B4-BE49-F238E27FC236}">
                <a16:creationId xmlns:a16="http://schemas.microsoft.com/office/drawing/2014/main" id="{C98F4347-C889-A52B-3D1D-04BC0667D7F6}"/>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5EB0511F-3C31-3928-5280-36747DB7BD71}"/>
              </a:ext>
            </a:extLst>
          </p:cNvPr>
          <p:cNvSpPr>
            <a:spLocks noGrp="1"/>
          </p:cNvSpPr>
          <p:nvPr>
            <p:ph type="ftr" sz="quarter" idx="11"/>
          </p:nvPr>
        </p:nvSpPr>
        <p:spPr>
          <a:xfrm>
            <a:off x="4038599" y="6214534"/>
            <a:ext cx="5782733" cy="506942"/>
          </a:xfrm>
        </p:spPr>
        <p:txBody>
          <a:bodyPr/>
          <a:lstStyle/>
          <a:p>
            <a:pPr algn="r">
              <a:buNone/>
            </a:pPr>
            <a:r>
              <a:rPr lang="en-US" dirty="0">
                <a:effectLst/>
              </a:rPr>
              <a:t>[1]</a:t>
            </a:r>
          </a:p>
          <a:p>
            <a:r>
              <a:rPr lang="en-US" dirty="0">
                <a:effectLst/>
              </a:rPr>
              <a:t>‘Link adaptation in 5G Networks: Reinforcement Learning framework based approach’.</a:t>
            </a:r>
          </a:p>
        </p:txBody>
      </p:sp>
      <p:sp>
        <p:nvSpPr>
          <p:cNvPr id="6" name="Slide Number Placeholder 5">
            <a:extLst>
              <a:ext uri="{FF2B5EF4-FFF2-40B4-BE49-F238E27FC236}">
                <a16:creationId xmlns:a16="http://schemas.microsoft.com/office/drawing/2014/main" id="{C10C1B48-480B-6F34-0F18-F0B29B537EB4}"/>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5</a:t>
            </a:fld>
            <a:endParaRPr lang="en-GB" noProof="0" dirty="0">
              <a:solidFill>
                <a:prstClr val="black">
                  <a:tint val="75000"/>
                </a:prstClr>
              </a:solidFill>
            </a:endParaRPr>
          </a:p>
        </p:txBody>
      </p:sp>
    </p:spTree>
    <p:extLst>
      <p:ext uri="{BB962C8B-B14F-4D97-AF65-F5344CB8AC3E}">
        <p14:creationId xmlns:p14="http://schemas.microsoft.com/office/powerpoint/2010/main" val="148392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1EFF3-0F1E-304B-2036-BB69AD380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DEAC0-8762-E1EB-A8FA-D8E819D32D0A}"/>
              </a:ext>
            </a:extLst>
          </p:cNvPr>
          <p:cNvSpPr>
            <a:spLocks noGrp="1"/>
          </p:cNvSpPr>
          <p:nvPr>
            <p:ph type="title"/>
          </p:nvPr>
        </p:nvSpPr>
        <p:spPr/>
        <p:txBody>
          <a:bodyPr>
            <a:normAutofit/>
          </a:bodyPr>
          <a:lstStyle/>
          <a:p>
            <a:r>
              <a:rPr lang="en-US" dirty="0">
                <a:effectLst/>
              </a:rPr>
              <a:t>Link adaptation using MCS Correction (1)</a:t>
            </a:r>
            <a:endParaRPr lang="en-GB" dirty="0"/>
          </a:p>
        </p:txBody>
      </p:sp>
      <p:sp>
        <p:nvSpPr>
          <p:cNvPr id="3" name="Content Placeholder 2">
            <a:extLst>
              <a:ext uri="{FF2B5EF4-FFF2-40B4-BE49-F238E27FC236}">
                <a16:creationId xmlns:a16="http://schemas.microsoft.com/office/drawing/2014/main" id="{C316AE4B-9E72-FE0E-2E22-E3200ED69323}"/>
              </a:ext>
            </a:extLst>
          </p:cNvPr>
          <p:cNvSpPr>
            <a:spLocks noGrp="1"/>
          </p:cNvSpPr>
          <p:nvPr>
            <p:ph idx="1"/>
          </p:nvPr>
        </p:nvSpPr>
        <p:spPr/>
        <p:txBody>
          <a:bodyPr>
            <a:normAutofit/>
          </a:bodyPr>
          <a:lstStyle/>
          <a:p>
            <a:r>
              <a:rPr lang="en-US" dirty="0"/>
              <a:t>Input Parameters: </a:t>
            </a:r>
          </a:p>
          <a:p>
            <a:pPr lvl="1"/>
            <a:r>
              <a:rPr lang="en-US" dirty="0"/>
              <a:t>Estimated Signal-to-Interference-plus-Noise Ratio (SINR) at </a:t>
            </a:r>
            <a:r>
              <a:rPr lang="en-US" dirty="0" err="1"/>
              <a:t>gNB</a:t>
            </a:r>
            <a:r>
              <a:rPr lang="en-US" dirty="0"/>
              <a:t> (</a:t>
            </a:r>
            <a:r>
              <a:rPr lang="en-US" dirty="0" err="1"/>
              <a:t>γ̂m</a:t>
            </a:r>
            <a:r>
              <a:rPr lang="en-US" dirty="0"/>
              <a:t>)</a:t>
            </a:r>
          </a:p>
          <a:p>
            <a:pPr lvl="1"/>
            <a:r>
              <a:rPr lang="en-US" dirty="0"/>
              <a:t>Weighted ACK-NACK ratio until step t</a:t>
            </a:r>
          </a:p>
          <a:p>
            <a:pPr lvl="1"/>
            <a:r>
              <a:rPr lang="en-US" dirty="0"/>
              <a:t>ACK-NACK value at the previous step</a:t>
            </a:r>
          </a:p>
          <a:p>
            <a:pPr lvl="1"/>
            <a:r>
              <a:rPr lang="en-US" dirty="0"/>
              <a:t>Difference between the actual CQI reported by UE and the estimated CQI by </a:t>
            </a:r>
            <a:r>
              <a:rPr lang="en-US" dirty="0" err="1"/>
              <a:t>gNB</a:t>
            </a:r>
            <a:r>
              <a:rPr lang="en-US" dirty="0"/>
              <a:t> after offset correction at step t (∆Ct)</a:t>
            </a:r>
            <a:endParaRPr lang="en-GB" dirty="0"/>
          </a:p>
        </p:txBody>
      </p:sp>
      <p:sp>
        <p:nvSpPr>
          <p:cNvPr id="4" name="Date Placeholder 3">
            <a:extLst>
              <a:ext uri="{FF2B5EF4-FFF2-40B4-BE49-F238E27FC236}">
                <a16:creationId xmlns:a16="http://schemas.microsoft.com/office/drawing/2014/main" id="{9C72AB5A-6E16-E030-6DD9-8E16498E1BB6}"/>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D300E3D5-36A0-BE57-68E5-74BE7B4BEC9C}"/>
              </a:ext>
            </a:extLst>
          </p:cNvPr>
          <p:cNvSpPr>
            <a:spLocks noGrp="1"/>
          </p:cNvSpPr>
          <p:nvPr>
            <p:ph type="ftr" sz="quarter" idx="11"/>
          </p:nvPr>
        </p:nvSpPr>
        <p:spPr>
          <a:xfrm>
            <a:off x="4038599" y="6214534"/>
            <a:ext cx="5782733" cy="506942"/>
          </a:xfrm>
        </p:spPr>
        <p:txBody>
          <a:bodyPr/>
          <a:lstStyle/>
          <a:p>
            <a:pPr algn="r">
              <a:buNone/>
            </a:pPr>
            <a:r>
              <a:rPr lang="en-US" dirty="0">
                <a:effectLst/>
              </a:rPr>
              <a:t>[1]</a:t>
            </a:r>
          </a:p>
          <a:p>
            <a:r>
              <a:rPr lang="en-US" dirty="0">
                <a:effectLst/>
              </a:rPr>
              <a:t>‘Link adaptation in 5G Networks: Reinforcement Learning framework based approach’.</a:t>
            </a:r>
          </a:p>
        </p:txBody>
      </p:sp>
      <p:sp>
        <p:nvSpPr>
          <p:cNvPr id="6" name="Slide Number Placeholder 5">
            <a:extLst>
              <a:ext uri="{FF2B5EF4-FFF2-40B4-BE49-F238E27FC236}">
                <a16:creationId xmlns:a16="http://schemas.microsoft.com/office/drawing/2014/main" id="{2F68454B-0481-4319-08EE-DE23314492CB}"/>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6</a:t>
            </a:fld>
            <a:endParaRPr lang="en-GB" noProof="0" dirty="0">
              <a:solidFill>
                <a:prstClr val="black">
                  <a:tint val="75000"/>
                </a:prstClr>
              </a:solidFill>
            </a:endParaRPr>
          </a:p>
        </p:txBody>
      </p:sp>
    </p:spTree>
    <p:extLst>
      <p:ext uri="{BB962C8B-B14F-4D97-AF65-F5344CB8AC3E}">
        <p14:creationId xmlns:p14="http://schemas.microsoft.com/office/powerpoint/2010/main" val="191225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F9CF-6EE6-807F-05F4-285C82D570B5}"/>
              </a:ext>
            </a:extLst>
          </p:cNvPr>
          <p:cNvSpPr>
            <a:spLocks noGrp="1"/>
          </p:cNvSpPr>
          <p:nvPr>
            <p:ph type="title"/>
          </p:nvPr>
        </p:nvSpPr>
        <p:spPr/>
        <p:txBody>
          <a:bodyPr>
            <a:normAutofit/>
          </a:bodyPr>
          <a:lstStyle/>
          <a:p>
            <a:r>
              <a:rPr lang="en-IN" dirty="0"/>
              <a:t>Link Adaptation using MCS Correction(2)</a:t>
            </a:r>
            <a:endParaRPr lang="en-GB" dirty="0"/>
          </a:p>
        </p:txBody>
      </p:sp>
      <p:sp>
        <p:nvSpPr>
          <p:cNvPr id="3" name="Content Placeholder 2">
            <a:extLst>
              <a:ext uri="{FF2B5EF4-FFF2-40B4-BE49-F238E27FC236}">
                <a16:creationId xmlns:a16="http://schemas.microsoft.com/office/drawing/2014/main" id="{8B7B5F33-AFA4-D8B8-B4A1-FA4BF4AB2D8F}"/>
              </a:ext>
            </a:extLst>
          </p:cNvPr>
          <p:cNvSpPr>
            <a:spLocks noGrp="1"/>
          </p:cNvSpPr>
          <p:nvPr>
            <p:ph idx="1"/>
          </p:nvPr>
        </p:nvSpPr>
        <p:spPr>
          <a:xfrm>
            <a:off x="838200" y="1422400"/>
            <a:ext cx="10171176" cy="4348438"/>
          </a:xfrm>
        </p:spPr>
        <p:txBody>
          <a:bodyPr>
            <a:normAutofit lnSpcReduction="10000"/>
          </a:bodyPr>
          <a:lstStyle/>
          <a:p>
            <a:r>
              <a:rPr lang="en-US" dirty="0"/>
              <a:t>Reinforcement Learning (RL) model to enhance the performance of the Outer-Loop LA (OLLA) by dynamically adjusting the UL Modulation and Coding Scheme (MCS) to increase throughput while maintaining a decent Block Error Rate (BLER)</a:t>
            </a:r>
          </a:p>
          <a:p>
            <a:r>
              <a:rPr lang="en-GB" dirty="0"/>
              <a:t>Output parameter: c</a:t>
            </a:r>
            <a:r>
              <a:rPr lang="en-US" dirty="0" err="1"/>
              <a:t>orrection</a:t>
            </a:r>
            <a:r>
              <a:rPr lang="en-US" dirty="0"/>
              <a:t> factor that can be added to the MCS value chosen by the Inner-Loop LA (ILLA) to obtain the final MCS used for transmission</a:t>
            </a:r>
          </a:p>
          <a:p>
            <a:r>
              <a:rPr lang="en-US" dirty="0"/>
              <a:t>Dataset used for this research is based on a simulation environment developed using a professional simulation tool provided by Ericsson</a:t>
            </a:r>
            <a:endParaRPr lang="en-GB" dirty="0"/>
          </a:p>
        </p:txBody>
      </p:sp>
      <p:sp>
        <p:nvSpPr>
          <p:cNvPr id="4" name="Date Placeholder 3">
            <a:extLst>
              <a:ext uri="{FF2B5EF4-FFF2-40B4-BE49-F238E27FC236}">
                <a16:creationId xmlns:a16="http://schemas.microsoft.com/office/drawing/2014/main" id="{3AA80027-22DF-0462-B100-C45206AE380D}"/>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4B1E9409-C93C-D387-EF82-986C68611178}"/>
              </a:ext>
            </a:extLst>
          </p:cNvPr>
          <p:cNvSpPr>
            <a:spLocks noGrp="1"/>
          </p:cNvSpPr>
          <p:nvPr>
            <p:ph type="ftr" sz="quarter" idx="11"/>
          </p:nvPr>
        </p:nvSpPr>
        <p:spPr>
          <a:xfrm>
            <a:off x="1998133" y="5991246"/>
            <a:ext cx="8195734" cy="730229"/>
          </a:xfrm>
        </p:spPr>
        <p:txBody>
          <a:bodyPr/>
          <a:lstStyle/>
          <a:p>
            <a:pPr algn="r">
              <a:buNone/>
            </a:pPr>
            <a:r>
              <a:rPr lang="en-GB" dirty="0">
                <a:effectLst/>
              </a:rPr>
              <a:t>[2]</a:t>
            </a:r>
          </a:p>
          <a:p>
            <a:r>
              <a:rPr lang="en-GB" dirty="0">
                <a:effectLst/>
              </a:rPr>
              <a:t>H. M. A. I. </a:t>
            </a:r>
            <a:r>
              <a:rPr lang="en-GB" dirty="0" err="1">
                <a:effectLst/>
              </a:rPr>
              <a:t>Elgabroun</a:t>
            </a:r>
            <a:r>
              <a:rPr lang="en-GB" dirty="0">
                <a:effectLst/>
              </a:rPr>
              <a:t>, ‘Machine Learning Technique for Uplink Link Adaptation in 5G NR RAN at </a:t>
            </a:r>
            <a:r>
              <a:rPr lang="en-GB" dirty="0" err="1">
                <a:effectLst/>
              </a:rPr>
              <a:t>Millimeter</a:t>
            </a:r>
            <a:r>
              <a:rPr lang="en-GB" dirty="0">
                <a:effectLst/>
              </a:rPr>
              <a:t> Wave Frequencies’, 2019, Accessed: Mar. 21, 2025. [Online]. Available: </a:t>
            </a:r>
            <a:r>
              <a:rPr lang="en-GB" dirty="0">
                <a:effectLst/>
                <a:hlinkClick r:id="rId2"/>
              </a:rPr>
              <a:t>http://lup.lub.lu.se/student-papers/record/9118249</a:t>
            </a:r>
            <a:endParaRPr lang="en-GB" dirty="0">
              <a:effectLst/>
            </a:endParaRPr>
          </a:p>
        </p:txBody>
      </p:sp>
      <p:sp>
        <p:nvSpPr>
          <p:cNvPr id="6" name="Slide Number Placeholder 5">
            <a:extLst>
              <a:ext uri="{FF2B5EF4-FFF2-40B4-BE49-F238E27FC236}">
                <a16:creationId xmlns:a16="http://schemas.microsoft.com/office/drawing/2014/main" id="{B36E43A2-016E-3F16-9FDC-50B1474E5285}"/>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7</a:t>
            </a:fld>
            <a:endParaRPr lang="en-GB" noProof="0" dirty="0">
              <a:solidFill>
                <a:prstClr val="black">
                  <a:tint val="75000"/>
                </a:prstClr>
              </a:solidFill>
            </a:endParaRPr>
          </a:p>
        </p:txBody>
      </p:sp>
    </p:spTree>
    <p:extLst>
      <p:ext uri="{BB962C8B-B14F-4D97-AF65-F5344CB8AC3E}">
        <p14:creationId xmlns:p14="http://schemas.microsoft.com/office/powerpoint/2010/main" val="396281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E452E-46AD-F10B-8B41-881077C455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9CBF9-1113-1AB3-6740-E82391E28FAC}"/>
              </a:ext>
            </a:extLst>
          </p:cNvPr>
          <p:cNvSpPr>
            <a:spLocks noGrp="1"/>
          </p:cNvSpPr>
          <p:nvPr>
            <p:ph type="title"/>
          </p:nvPr>
        </p:nvSpPr>
        <p:spPr/>
        <p:txBody>
          <a:bodyPr>
            <a:normAutofit/>
          </a:bodyPr>
          <a:lstStyle/>
          <a:p>
            <a:r>
              <a:rPr lang="en-IN" dirty="0"/>
              <a:t>Link Adaptation using MCS Correction (2)</a:t>
            </a:r>
            <a:endParaRPr lang="en-GB" dirty="0"/>
          </a:p>
        </p:txBody>
      </p:sp>
      <p:sp>
        <p:nvSpPr>
          <p:cNvPr id="3" name="Content Placeholder 2">
            <a:extLst>
              <a:ext uri="{FF2B5EF4-FFF2-40B4-BE49-F238E27FC236}">
                <a16:creationId xmlns:a16="http://schemas.microsoft.com/office/drawing/2014/main" id="{80FA4BDE-D81A-0884-0607-CF9621008150}"/>
              </a:ext>
            </a:extLst>
          </p:cNvPr>
          <p:cNvSpPr>
            <a:spLocks noGrp="1"/>
          </p:cNvSpPr>
          <p:nvPr>
            <p:ph idx="1"/>
          </p:nvPr>
        </p:nvSpPr>
        <p:spPr>
          <a:xfrm>
            <a:off x="1010412" y="2341562"/>
            <a:ext cx="10171176" cy="2174875"/>
          </a:xfrm>
        </p:spPr>
        <p:txBody>
          <a:bodyPr>
            <a:normAutofit fontScale="92500"/>
          </a:bodyPr>
          <a:lstStyle/>
          <a:p>
            <a:r>
              <a:rPr lang="en-US" dirty="0"/>
              <a:t>The input parameters to the proposed RL system are:</a:t>
            </a:r>
          </a:p>
          <a:p>
            <a:pPr lvl="1"/>
            <a:r>
              <a:rPr lang="en-US" dirty="0"/>
              <a:t>The MCS value chosen by the scheduler for the UL transmission.</a:t>
            </a:r>
          </a:p>
          <a:p>
            <a:pPr lvl="1"/>
            <a:r>
              <a:rPr lang="en-US" dirty="0"/>
              <a:t>A flag identifier indicating whether the transmission is a new transmission (set to 1) or a retransmission (set to 0), based on the UL HARQ Process ID</a:t>
            </a:r>
          </a:p>
          <a:p>
            <a:r>
              <a:rPr lang="en-US" dirty="0"/>
              <a:t>ACK/NACK flag sent by the receiver used for the reward function</a:t>
            </a:r>
            <a:endParaRPr lang="en-GB" dirty="0"/>
          </a:p>
        </p:txBody>
      </p:sp>
      <p:sp>
        <p:nvSpPr>
          <p:cNvPr id="4" name="Date Placeholder 3">
            <a:extLst>
              <a:ext uri="{FF2B5EF4-FFF2-40B4-BE49-F238E27FC236}">
                <a16:creationId xmlns:a16="http://schemas.microsoft.com/office/drawing/2014/main" id="{3ED5FE13-B638-4FD0-B555-1D4FB31AA03D}"/>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5" name="Footer Placeholder 4">
            <a:extLst>
              <a:ext uri="{FF2B5EF4-FFF2-40B4-BE49-F238E27FC236}">
                <a16:creationId xmlns:a16="http://schemas.microsoft.com/office/drawing/2014/main" id="{349E2051-FDB8-18A3-A4E6-EC0731EA8877}"/>
              </a:ext>
            </a:extLst>
          </p:cNvPr>
          <p:cNvSpPr>
            <a:spLocks noGrp="1"/>
          </p:cNvSpPr>
          <p:nvPr>
            <p:ph type="ftr" sz="quarter" idx="11"/>
          </p:nvPr>
        </p:nvSpPr>
        <p:spPr>
          <a:xfrm>
            <a:off x="1998133" y="5991246"/>
            <a:ext cx="8195734" cy="730229"/>
          </a:xfrm>
        </p:spPr>
        <p:txBody>
          <a:bodyPr/>
          <a:lstStyle/>
          <a:p>
            <a:pPr algn="r">
              <a:buNone/>
            </a:pPr>
            <a:r>
              <a:rPr lang="en-GB" dirty="0">
                <a:effectLst/>
              </a:rPr>
              <a:t>[2]</a:t>
            </a:r>
          </a:p>
          <a:p>
            <a:r>
              <a:rPr lang="en-GB" dirty="0">
                <a:effectLst/>
              </a:rPr>
              <a:t>H. M. A. I. </a:t>
            </a:r>
            <a:r>
              <a:rPr lang="en-GB" dirty="0" err="1">
                <a:effectLst/>
              </a:rPr>
              <a:t>Elgabroun</a:t>
            </a:r>
            <a:r>
              <a:rPr lang="en-GB" dirty="0">
                <a:effectLst/>
              </a:rPr>
              <a:t>, ‘Machine Learning Technique for Uplink Link Adaptation in 5G NR RAN at </a:t>
            </a:r>
            <a:r>
              <a:rPr lang="en-GB" dirty="0" err="1">
                <a:effectLst/>
              </a:rPr>
              <a:t>Millimeter</a:t>
            </a:r>
            <a:r>
              <a:rPr lang="en-GB" dirty="0">
                <a:effectLst/>
              </a:rPr>
              <a:t> Wave Frequencies’, 2019, Accessed: Mar. 21, 2025. [Online]. Available: </a:t>
            </a:r>
            <a:r>
              <a:rPr lang="en-GB" dirty="0">
                <a:effectLst/>
                <a:hlinkClick r:id="rId2"/>
              </a:rPr>
              <a:t>http://lup.lub.lu.se/student-papers/record/9118249</a:t>
            </a:r>
            <a:endParaRPr lang="en-GB" dirty="0">
              <a:effectLst/>
            </a:endParaRPr>
          </a:p>
        </p:txBody>
      </p:sp>
      <p:sp>
        <p:nvSpPr>
          <p:cNvPr id="6" name="Slide Number Placeholder 5">
            <a:extLst>
              <a:ext uri="{FF2B5EF4-FFF2-40B4-BE49-F238E27FC236}">
                <a16:creationId xmlns:a16="http://schemas.microsoft.com/office/drawing/2014/main" id="{05C95669-DD3B-2FB5-0DBF-C878E682EB28}"/>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8</a:t>
            </a:fld>
            <a:endParaRPr lang="en-GB" noProof="0" dirty="0">
              <a:solidFill>
                <a:prstClr val="black">
                  <a:tint val="75000"/>
                </a:prstClr>
              </a:solidFill>
            </a:endParaRPr>
          </a:p>
        </p:txBody>
      </p:sp>
    </p:spTree>
    <p:extLst>
      <p:ext uri="{BB962C8B-B14F-4D97-AF65-F5344CB8AC3E}">
        <p14:creationId xmlns:p14="http://schemas.microsoft.com/office/powerpoint/2010/main" val="426778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C3DA2-D515-DC09-D2E0-34060216845E}"/>
              </a:ext>
            </a:extLst>
          </p:cNvPr>
          <p:cNvSpPr>
            <a:spLocks noGrp="1"/>
          </p:cNvSpPr>
          <p:nvPr>
            <p:ph type="title"/>
          </p:nvPr>
        </p:nvSpPr>
        <p:spPr/>
        <p:txBody>
          <a:bodyPr>
            <a:normAutofit/>
          </a:bodyPr>
          <a:lstStyle/>
          <a:p>
            <a:r>
              <a:rPr lang="en-US" dirty="0"/>
              <a:t>Convolutional Neural Network (CNN) to select the Modulation and Coding Scheme (MCS)</a:t>
            </a:r>
            <a:endParaRPr lang="en-GB" dirty="0"/>
          </a:p>
        </p:txBody>
      </p:sp>
      <p:sp>
        <p:nvSpPr>
          <p:cNvPr id="3" name="Date Placeholder 2">
            <a:extLst>
              <a:ext uri="{FF2B5EF4-FFF2-40B4-BE49-F238E27FC236}">
                <a16:creationId xmlns:a16="http://schemas.microsoft.com/office/drawing/2014/main" id="{35EB0A0D-471B-64D6-E42F-8FF21BA187CF}"/>
              </a:ext>
            </a:extLst>
          </p:cNvPr>
          <p:cNvSpPr>
            <a:spLocks noGrp="1"/>
          </p:cNvSpPr>
          <p:nvPr>
            <p:ph type="dt" sz="half" idx="10"/>
          </p:nvPr>
        </p:nvSpPr>
        <p:spPr/>
        <p:txBody>
          <a:bodyPr/>
          <a:lstStyle/>
          <a:p>
            <a:pPr rtl="0">
              <a:defRPr/>
            </a:pPr>
            <a:r>
              <a:rPr lang="en-GB" noProof="0">
                <a:solidFill>
                  <a:prstClr val="black">
                    <a:tint val="75000"/>
                  </a:prstClr>
                </a:solidFill>
              </a:rPr>
              <a:t>9/3/20XX</a:t>
            </a:r>
            <a:endParaRPr lang="en-GB" noProof="0" dirty="0">
              <a:solidFill>
                <a:prstClr val="black">
                  <a:tint val="75000"/>
                </a:prstClr>
              </a:solidFill>
            </a:endParaRPr>
          </a:p>
        </p:txBody>
      </p:sp>
      <p:sp>
        <p:nvSpPr>
          <p:cNvPr id="4" name="Footer Placeholder 3">
            <a:extLst>
              <a:ext uri="{FF2B5EF4-FFF2-40B4-BE49-F238E27FC236}">
                <a16:creationId xmlns:a16="http://schemas.microsoft.com/office/drawing/2014/main" id="{A310976D-8DE4-9F5B-DB35-B543BF177335}"/>
              </a:ext>
            </a:extLst>
          </p:cNvPr>
          <p:cNvSpPr>
            <a:spLocks noGrp="1"/>
          </p:cNvSpPr>
          <p:nvPr>
            <p:ph type="ftr" sz="quarter" idx="11"/>
          </p:nvPr>
        </p:nvSpPr>
        <p:spPr>
          <a:xfrm>
            <a:off x="1685925" y="6356350"/>
            <a:ext cx="9324975" cy="365125"/>
          </a:xfrm>
        </p:spPr>
        <p:txBody>
          <a:bodyPr/>
          <a:lstStyle/>
          <a:p>
            <a:pPr algn="r">
              <a:buNone/>
            </a:pPr>
            <a:r>
              <a:rPr lang="en-GB" dirty="0">
                <a:effectLst/>
              </a:rPr>
              <a:t>[1]</a:t>
            </a:r>
          </a:p>
          <a:p>
            <a:r>
              <a:rPr lang="en-GB" dirty="0">
                <a:effectLst/>
              </a:rPr>
              <a:t>J.-E. Oh, A.-M. Jo, and E.-R. Jeong, ‘MCS Selection Based on Convolutional Neural Network in Mobile Communication Environments’, in </a:t>
            </a:r>
            <a:r>
              <a:rPr lang="en-GB" i="1" dirty="0">
                <a:effectLst/>
              </a:rPr>
              <a:t>2023 Fourteenth International Conference on Ubiquitous and Future Networks (ICUFN)</a:t>
            </a:r>
            <a:r>
              <a:rPr lang="en-GB" dirty="0">
                <a:effectLst/>
              </a:rPr>
              <a:t>, Jul. 2023, pp. 684–686. </a:t>
            </a:r>
            <a:r>
              <a:rPr lang="en-GB" dirty="0" err="1">
                <a:effectLst/>
              </a:rPr>
              <a:t>doi</a:t>
            </a:r>
            <a:r>
              <a:rPr lang="en-GB" dirty="0">
                <a:effectLst/>
              </a:rPr>
              <a:t>: </a:t>
            </a:r>
            <a:r>
              <a:rPr lang="en-GB" dirty="0">
                <a:effectLst/>
                <a:hlinkClick r:id="rId2"/>
              </a:rPr>
              <a:t>10.1109/ICUFN57995.2023.10201063</a:t>
            </a:r>
            <a:r>
              <a:rPr lang="en-GB" dirty="0">
                <a:effectLst/>
              </a:rPr>
              <a:t>.</a:t>
            </a:r>
          </a:p>
          <a:p>
            <a:pPr rtl="0">
              <a:defRPr/>
            </a:pPr>
            <a:r>
              <a:rPr lang="en-GB" noProof="0" dirty="0">
                <a:solidFill>
                  <a:prstClr val="black">
                    <a:tint val="75000"/>
                  </a:prstClr>
                </a:solidFill>
              </a:rPr>
              <a:t> Title</a:t>
            </a:r>
          </a:p>
        </p:txBody>
      </p:sp>
      <p:sp>
        <p:nvSpPr>
          <p:cNvPr id="5" name="Slide Number Placeholder 4">
            <a:extLst>
              <a:ext uri="{FF2B5EF4-FFF2-40B4-BE49-F238E27FC236}">
                <a16:creationId xmlns:a16="http://schemas.microsoft.com/office/drawing/2014/main" id="{582243A0-B803-3D17-7951-488CD4CE989E}"/>
              </a:ext>
            </a:extLst>
          </p:cNvPr>
          <p:cNvSpPr>
            <a:spLocks noGrp="1"/>
          </p:cNvSpPr>
          <p:nvPr>
            <p:ph type="sldNum" sz="quarter" idx="12"/>
          </p:nvPr>
        </p:nvSpPr>
        <p:spPr/>
        <p:txBody>
          <a:bodyPr/>
          <a:lstStyle/>
          <a:p>
            <a:pPr rtl="0">
              <a:defRPr/>
            </a:pPr>
            <a:fld id="{D76B855D-E9CC-4FF8-AD85-6CDC7B89A0DE}" type="slidenum">
              <a:rPr lang="en-GB" noProof="0" smtClean="0">
                <a:solidFill>
                  <a:prstClr val="black">
                    <a:tint val="75000"/>
                  </a:prstClr>
                </a:solidFill>
              </a:rPr>
              <a:pPr rtl="0">
                <a:defRPr/>
              </a:pPr>
              <a:t>9</a:t>
            </a:fld>
            <a:endParaRPr lang="en-GB" noProof="0" dirty="0">
              <a:solidFill>
                <a:prstClr val="black">
                  <a:tint val="75000"/>
                </a:prstClr>
              </a:solidFill>
            </a:endParaRPr>
          </a:p>
        </p:txBody>
      </p:sp>
      <p:sp>
        <p:nvSpPr>
          <p:cNvPr id="6" name="Content Placeholder 5">
            <a:extLst>
              <a:ext uri="{FF2B5EF4-FFF2-40B4-BE49-F238E27FC236}">
                <a16:creationId xmlns:a16="http://schemas.microsoft.com/office/drawing/2014/main" id="{EAA40FAD-D32E-8605-9745-135AE3508E2F}"/>
              </a:ext>
            </a:extLst>
          </p:cNvPr>
          <p:cNvSpPr>
            <a:spLocks noGrp="1"/>
          </p:cNvSpPr>
          <p:nvPr>
            <p:ph idx="1"/>
          </p:nvPr>
        </p:nvSpPr>
        <p:spPr/>
        <p:txBody>
          <a:bodyPr/>
          <a:lstStyle/>
          <a:p>
            <a:r>
              <a:rPr lang="en-IN" dirty="0"/>
              <a:t>Uses CNN (Direct and Indirect based on)</a:t>
            </a:r>
          </a:p>
          <a:p>
            <a:pPr lvl="1"/>
            <a:r>
              <a:rPr lang="en-US" dirty="0"/>
              <a:t>Direct Method: This approach uses a CNN with two convolutional layers and one fully connected layer. It is framed as a classification problem where the CNN directly predicts the MCS level from the past SNRs. The output layer uses a </a:t>
            </a:r>
            <a:r>
              <a:rPr lang="en-US" dirty="0" err="1"/>
              <a:t>softmax</a:t>
            </a:r>
            <a:r>
              <a:rPr lang="en-US" dirty="0"/>
              <a:t> activation function.</a:t>
            </a:r>
          </a:p>
          <a:p>
            <a:pPr lvl="1"/>
            <a:r>
              <a:rPr lang="en-US" dirty="0"/>
              <a:t>Indirect Method: This approach employs a CNN with six convolutional layers and one fully connected layer. It is formulated as a regression problem where the CNN first predicts the future SNR, and then the appropriate MCS is selected based on this predicted SNR. The loss function used for training was mean square error (MSE)</a:t>
            </a:r>
            <a:endParaRPr lang="en-GB" dirty="0"/>
          </a:p>
        </p:txBody>
      </p:sp>
    </p:spTree>
    <p:extLst>
      <p:ext uri="{BB962C8B-B14F-4D97-AF65-F5344CB8AC3E}">
        <p14:creationId xmlns:p14="http://schemas.microsoft.com/office/powerpoint/2010/main" val="506104802"/>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38_TF78504181_Win32" id="{C0282433-D7EF-45DF-A8F6-65451AB0B295}" vid="{7A5F5F68-7204-400F-A78C-9EE75BE45B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{85B14AB4-922E-4D7B-B17E-07D8FCE119E2}tf78504181_win32</Template>
  <TotalTime>573</TotalTime>
  <Words>1881</Words>
  <Application>Microsoft Office PowerPoint</Application>
  <PresentationFormat>Widescreen</PresentationFormat>
  <Paragraphs>155</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Avenir Next LT Pro</vt:lpstr>
      <vt:lpstr>Calibri</vt:lpstr>
      <vt:lpstr>Tw Cen MT</vt:lpstr>
      <vt:lpstr>ShapesVTI</vt:lpstr>
      <vt:lpstr>Channel Prediction and MCS Selection</vt:lpstr>
      <vt:lpstr>MCS SELECTION</vt:lpstr>
      <vt:lpstr>MCS SELECTION in OFDM Systems</vt:lpstr>
      <vt:lpstr>MCS SELECTION in OFDM Systems</vt:lpstr>
      <vt:lpstr>Link adaptation using MCS Correction (1)</vt:lpstr>
      <vt:lpstr>Link adaptation using MCS Correction (1)</vt:lpstr>
      <vt:lpstr>Link Adaptation using MCS Correction(2)</vt:lpstr>
      <vt:lpstr>Link Adaptation using MCS Correction (2)</vt:lpstr>
      <vt:lpstr>Convolutional Neural Network (CNN) to select the Modulation and Coding Scheme (MCS)</vt:lpstr>
      <vt:lpstr>Convolutional Neural Network (CNN) to select the Modulation and Coding Scheme (MCS)</vt:lpstr>
      <vt:lpstr>Convolutional Neural Network (CNN) to select the Modulation and Coding Scheme (MCS)</vt:lpstr>
      <vt:lpstr>Channel Prediction For MCS Selection</vt:lpstr>
      <vt:lpstr>Channel Prediction For MCS Selection</vt:lpstr>
      <vt:lpstr>Deep learning based Channel Prediction</vt:lpstr>
      <vt:lpstr>Deep learning based Channel Prediction</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Valiparambil Narendran, Alka (Student)</dc:creator>
  <cp:lastModifiedBy>Valiparambil Narendran, Alka (Student)</cp:lastModifiedBy>
  <cp:revision>4</cp:revision>
  <dcterms:created xsi:type="dcterms:W3CDTF">2025-03-21T12:01:28Z</dcterms:created>
  <dcterms:modified xsi:type="dcterms:W3CDTF">2025-04-22T15:30:28Z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