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0"/>
  </p:notesMasterIdLst>
  <p:handoutMasterIdLst>
    <p:handoutMasterId r:id="rId21"/>
  </p:handoutMasterIdLst>
  <p:sldIdLst>
    <p:sldId id="3825" r:id="rId5"/>
    <p:sldId id="3838" r:id="rId6"/>
    <p:sldId id="3835" r:id="rId7"/>
    <p:sldId id="3836" r:id="rId8"/>
    <p:sldId id="3840" r:id="rId9"/>
    <p:sldId id="3841" r:id="rId10"/>
    <p:sldId id="3845" r:id="rId11"/>
    <p:sldId id="3846" r:id="rId12"/>
    <p:sldId id="3847" r:id="rId13"/>
    <p:sldId id="3843" r:id="rId14"/>
    <p:sldId id="3844" r:id="rId15"/>
    <p:sldId id="3837" r:id="rId16"/>
    <p:sldId id="3842" r:id="rId17"/>
    <p:sldId id="3839" r:id="rId18"/>
    <p:sldId id="3834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8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94660" autoAdjust="0"/>
  </p:normalViewPr>
  <p:slideViewPr>
    <p:cSldViewPr snapToGrid="0">
      <p:cViewPr varScale="1">
        <p:scale>
          <a:sx n="101" d="100"/>
          <a:sy n="101" d="100"/>
        </p:scale>
        <p:origin x="906" y="-6"/>
      </p:cViewPr>
      <p:guideLst>
        <p:guide orient="horz" pos="1298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22/04/2025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22/04/2025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LWC.2024.3393939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LWC.2024.3393939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procs.2023.01.236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procs.2023.01.236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235-024-01158-x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s11235-024-01158-x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up.lub.lu.se/student-papers/record/9118249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up.lub.lu.se/student-papers/record/9118249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UFN57995.2023.10201063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IN" dirty="0">
                <a:solidFill>
                  <a:srgbClr val="FFFFFF"/>
                </a:solidFill>
              </a:rPr>
              <a:t>Channel Prediction and MCS Selection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Alka V N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F5580C6A-5F2E-F1F3-891D-47B9401EEDB1}"/>
              </a:ext>
            </a:extLst>
          </p:cNvPr>
          <p:cNvSpPr/>
          <p:nvPr/>
        </p:nvSpPr>
        <p:spPr>
          <a:xfrm rot="5400000">
            <a:off x="3131673" y="-3317348"/>
            <a:ext cx="3859743" cy="3505200"/>
          </a:xfrm>
          <a:prstGeom prst="arc">
            <a:avLst>
              <a:gd name="adj1" fmla="val 16200000"/>
              <a:gd name="adj2" fmla="val 3485514"/>
            </a:avLst>
          </a:prstGeom>
          <a:ln w="76200" cap="rnd">
            <a:prstDash val="dash"/>
            <a:round/>
            <a:extLst>
              <a:ext uri="{C807C97D-BFC1-408E-A445-0C87EB9F89A2}">
                <ask:lineSketchStyleProps xmlns:ask="http://schemas.microsoft.com/office/drawing/2018/sketchyshapes" sd="3091130974">
                  <a:custGeom>
                    <a:avLst/>
                    <a:gdLst>
                      <a:gd name="connsiteX0" fmla="*/ 1371600 w 2743200"/>
                      <a:gd name="connsiteY0" fmla="*/ 0 h 3505200"/>
                      <a:gd name="connsiteX1" fmla="*/ 2710109 w 2743200"/>
                      <a:gd name="connsiteY1" fmla="*/ 1369950 h 3505200"/>
                      <a:gd name="connsiteX2" fmla="*/ 2225547 w 2743200"/>
                      <a:gd name="connsiteY2" fmla="*/ 3124091 h 3505200"/>
                      <a:gd name="connsiteX3" fmla="*/ 1371600 w 2743200"/>
                      <a:gd name="connsiteY3" fmla="*/ 1752600 h 3505200"/>
                      <a:gd name="connsiteX4" fmla="*/ 1371600 w 2743200"/>
                      <a:gd name="connsiteY4" fmla="*/ 0 h 3505200"/>
                      <a:gd name="connsiteX0" fmla="*/ 1371600 w 2743200"/>
                      <a:gd name="connsiteY0" fmla="*/ 0 h 3505200"/>
                      <a:gd name="connsiteX1" fmla="*/ 2710109 w 2743200"/>
                      <a:gd name="connsiteY1" fmla="*/ 1369950 h 3505200"/>
                      <a:gd name="connsiteX2" fmla="*/ 2225547 w 2743200"/>
                      <a:gd name="connsiteY2" fmla="*/ 3124091 h 3505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43200" h="3505200" stroke="0" extrusionOk="0">
                        <a:moveTo>
                          <a:pt x="1371600" y="0"/>
                        </a:moveTo>
                        <a:cubicBezTo>
                          <a:pt x="2057182" y="-115399"/>
                          <a:pt x="2582935" y="543069"/>
                          <a:pt x="2710109" y="1369950"/>
                        </a:cubicBezTo>
                        <a:cubicBezTo>
                          <a:pt x="2926655" y="1982847"/>
                          <a:pt x="2608025" y="2719334"/>
                          <a:pt x="2225547" y="3124091"/>
                        </a:cubicBezTo>
                        <a:cubicBezTo>
                          <a:pt x="1981312" y="2569827"/>
                          <a:pt x="1834745" y="2272282"/>
                          <a:pt x="1371600" y="1752600"/>
                        </a:cubicBezTo>
                        <a:cubicBezTo>
                          <a:pt x="1500849" y="1428957"/>
                          <a:pt x="1436490" y="598707"/>
                          <a:pt x="1371600" y="0"/>
                        </a:cubicBezTo>
                        <a:close/>
                      </a:path>
                      <a:path w="2743200" h="3505200" fill="none" extrusionOk="0">
                        <a:moveTo>
                          <a:pt x="1371600" y="0"/>
                        </a:moveTo>
                        <a:cubicBezTo>
                          <a:pt x="2099284" y="-115259"/>
                          <a:pt x="2592319" y="557754"/>
                          <a:pt x="2710109" y="1369950"/>
                        </a:cubicBezTo>
                        <a:cubicBezTo>
                          <a:pt x="2868804" y="1972066"/>
                          <a:pt x="2562750" y="2737386"/>
                          <a:pt x="2225547" y="312409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DF9BD-2D07-7FBF-0FE7-F58EEB07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Prediction For MCS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92AD-ADBD-1DA4-A3F0-F3E263599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171176" cy="4724399"/>
          </a:xfrm>
        </p:spPr>
        <p:txBody>
          <a:bodyPr>
            <a:normAutofit/>
          </a:bodyPr>
          <a:lstStyle/>
          <a:p>
            <a:r>
              <a:rPr lang="en-US" dirty="0"/>
              <a:t>Output Parameter: The output of the proposed uncertainty-aware MCS selection algorithm is the selected Modulation and Coding Scheme (MCS) for the transmitter to use in the next data transmission phase</a:t>
            </a:r>
          </a:p>
          <a:p>
            <a:r>
              <a:rPr lang="en-US" dirty="0"/>
              <a:t>Method:</a:t>
            </a:r>
            <a:br>
              <a:rPr lang="en-US" dirty="0"/>
            </a:br>
            <a:r>
              <a:rPr lang="en-US" dirty="0"/>
              <a:t>using neural networks for channel prediction and then developing a robust MCS selection strategy based on the uncertainty inherent in these machine learning predictions</a:t>
            </a:r>
          </a:p>
          <a:p>
            <a:r>
              <a:rPr lang="en-GB" dirty="0"/>
              <a:t>Dataset used : </a:t>
            </a:r>
          </a:p>
          <a:p>
            <a:pPr lvl="1"/>
            <a:r>
              <a:rPr lang="en-GB" dirty="0"/>
              <a:t>real world dataset: https://github.com/postman511/Wireless-Signal-Strength-on-2.4GHz-WSS24-dataset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BFDF-7A03-6B2D-6481-F9B4623D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5B6-4ADB-B986-CE9F-0F528EA8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2667" y="6197600"/>
            <a:ext cx="8365066" cy="523874"/>
          </a:xfrm>
        </p:spPr>
        <p:txBody>
          <a:bodyPr/>
          <a:lstStyle/>
          <a:p>
            <a:pPr algn="r">
              <a:buNone/>
            </a:pPr>
            <a:r>
              <a:rPr lang="en-US" dirty="0">
                <a:effectLst/>
              </a:rPr>
              <a:t>[1]</a:t>
            </a:r>
          </a:p>
          <a:p>
            <a:r>
              <a:rPr lang="en-US" dirty="0">
                <a:effectLst/>
              </a:rPr>
              <a:t>Y. Li </a:t>
            </a:r>
            <a:r>
              <a:rPr lang="en-US" i="1" dirty="0">
                <a:effectLst/>
              </a:rPr>
              <a:t>et al.</a:t>
            </a:r>
            <a:r>
              <a:rPr lang="en-US" dirty="0">
                <a:effectLst/>
              </a:rPr>
              <a:t>, ‘Turning Adversity Into Advantage: Robust MCS Selection Utilizing the Uncertainty of Channel Prediction Neural Networks’, </a:t>
            </a:r>
            <a:r>
              <a:rPr lang="en-US" i="1" dirty="0">
                <a:effectLst/>
              </a:rPr>
              <a:t>IEEE Wireless Communications Letters</a:t>
            </a:r>
            <a:r>
              <a:rPr lang="en-US" dirty="0">
                <a:effectLst/>
              </a:rPr>
              <a:t>, vol. 13, no. 10, pp. 2632–2636, Oct. 2024,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2"/>
              </a:rPr>
              <a:t>10.1109/LWC.2024.3393939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8495-B01E-914B-F6F0-9975B3C7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10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28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03DD0-53A0-E020-B443-C5852697D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c 6">
            <a:extLst>
              <a:ext uri="{FF2B5EF4-FFF2-40B4-BE49-F238E27FC236}">
                <a16:creationId xmlns:a16="http://schemas.microsoft.com/office/drawing/2014/main" id="{CC385341-85C4-D899-F261-443B44D7F096}"/>
              </a:ext>
            </a:extLst>
          </p:cNvPr>
          <p:cNvSpPr/>
          <p:nvPr/>
        </p:nvSpPr>
        <p:spPr>
          <a:xfrm rot="5400000">
            <a:off x="3131673" y="-3317348"/>
            <a:ext cx="3859743" cy="3505200"/>
          </a:xfrm>
          <a:prstGeom prst="arc">
            <a:avLst>
              <a:gd name="adj1" fmla="val 16200000"/>
              <a:gd name="adj2" fmla="val 3485514"/>
            </a:avLst>
          </a:prstGeom>
          <a:ln w="76200" cap="rnd">
            <a:prstDash val="dash"/>
            <a:round/>
            <a:extLst>
              <a:ext uri="{C807C97D-BFC1-408E-A445-0C87EB9F89A2}">
                <ask:lineSketchStyleProps xmlns:ask="http://schemas.microsoft.com/office/drawing/2018/sketchyshapes" sd="3091130974">
                  <a:custGeom>
                    <a:avLst/>
                    <a:gdLst>
                      <a:gd name="connsiteX0" fmla="*/ 1371600 w 2743200"/>
                      <a:gd name="connsiteY0" fmla="*/ 0 h 3505200"/>
                      <a:gd name="connsiteX1" fmla="*/ 2710109 w 2743200"/>
                      <a:gd name="connsiteY1" fmla="*/ 1369950 h 3505200"/>
                      <a:gd name="connsiteX2" fmla="*/ 2225547 w 2743200"/>
                      <a:gd name="connsiteY2" fmla="*/ 3124091 h 3505200"/>
                      <a:gd name="connsiteX3" fmla="*/ 1371600 w 2743200"/>
                      <a:gd name="connsiteY3" fmla="*/ 1752600 h 3505200"/>
                      <a:gd name="connsiteX4" fmla="*/ 1371600 w 2743200"/>
                      <a:gd name="connsiteY4" fmla="*/ 0 h 3505200"/>
                      <a:gd name="connsiteX0" fmla="*/ 1371600 w 2743200"/>
                      <a:gd name="connsiteY0" fmla="*/ 0 h 3505200"/>
                      <a:gd name="connsiteX1" fmla="*/ 2710109 w 2743200"/>
                      <a:gd name="connsiteY1" fmla="*/ 1369950 h 3505200"/>
                      <a:gd name="connsiteX2" fmla="*/ 2225547 w 2743200"/>
                      <a:gd name="connsiteY2" fmla="*/ 3124091 h 3505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43200" h="3505200" stroke="0" extrusionOk="0">
                        <a:moveTo>
                          <a:pt x="1371600" y="0"/>
                        </a:moveTo>
                        <a:cubicBezTo>
                          <a:pt x="2057182" y="-115399"/>
                          <a:pt x="2582935" y="543069"/>
                          <a:pt x="2710109" y="1369950"/>
                        </a:cubicBezTo>
                        <a:cubicBezTo>
                          <a:pt x="2926655" y="1982847"/>
                          <a:pt x="2608025" y="2719334"/>
                          <a:pt x="2225547" y="3124091"/>
                        </a:cubicBezTo>
                        <a:cubicBezTo>
                          <a:pt x="1981312" y="2569827"/>
                          <a:pt x="1834745" y="2272282"/>
                          <a:pt x="1371600" y="1752600"/>
                        </a:cubicBezTo>
                        <a:cubicBezTo>
                          <a:pt x="1500849" y="1428957"/>
                          <a:pt x="1436490" y="598707"/>
                          <a:pt x="1371600" y="0"/>
                        </a:cubicBezTo>
                        <a:close/>
                      </a:path>
                      <a:path w="2743200" h="3505200" fill="none" extrusionOk="0">
                        <a:moveTo>
                          <a:pt x="1371600" y="0"/>
                        </a:moveTo>
                        <a:cubicBezTo>
                          <a:pt x="2099284" y="-115259"/>
                          <a:pt x="2592319" y="557754"/>
                          <a:pt x="2710109" y="1369950"/>
                        </a:cubicBezTo>
                        <a:cubicBezTo>
                          <a:pt x="2868804" y="1972066"/>
                          <a:pt x="2562750" y="2737386"/>
                          <a:pt x="2225547" y="3124091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C36F0-1AA2-5EAF-38BA-EDC7DB7C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Prediction For MCS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8489-12EF-3CAE-A2B5-8D68C7ED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690688"/>
            <a:ext cx="10171176" cy="2912533"/>
          </a:xfrm>
        </p:spPr>
        <p:txBody>
          <a:bodyPr>
            <a:normAutofit/>
          </a:bodyPr>
          <a:lstStyle/>
          <a:p>
            <a:r>
              <a:rPr lang="en-IN" dirty="0"/>
              <a:t>For the channel prediction ANN</a:t>
            </a:r>
          </a:p>
          <a:p>
            <a:r>
              <a:rPr lang="en-IN" dirty="0"/>
              <a:t>Input : </a:t>
            </a:r>
            <a:r>
              <a:rPr lang="en-US" dirty="0"/>
              <a:t> a history of channel gain measurements up to the current time to predict future values (10 historical data points)</a:t>
            </a:r>
          </a:p>
          <a:p>
            <a:r>
              <a:rPr lang="en-GB" dirty="0" err="1"/>
              <a:t>Ouput</a:t>
            </a:r>
            <a:r>
              <a:rPr lang="en-GB" dirty="0"/>
              <a:t>: </a:t>
            </a:r>
            <a:r>
              <a:rPr lang="en-US" dirty="0"/>
              <a:t>prediction of future channel gain values</a:t>
            </a:r>
          </a:p>
          <a:p>
            <a:endParaRPr lang="en-US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DB7E-6F82-B243-4430-78D0314E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4586-E162-C3A1-899F-60BCCBA2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62667" y="6197600"/>
            <a:ext cx="8365066" cy="523874"/>
          </a:xfrm>
        </p:spPr>
        <p:txBody>
          <a:bodyPr/>
          <a:lstStyle/>
          <a:p>
            <a:pPr algn="r">
              <a:buNone/>
            </a:pPr>
            <a:r>
              <a:rPr lang="en-US" dirty="0">
                <a:effectLst/>
              </a:rPr>
              <a:t>[1]</a:t>
            </a:r>
          </a:p>
          <a:p>
            <a:r>
              <a:rPr lang="en-US" dirty="0">
                <a:effectLst/>
              </a:rPr>
              <a:t>Y. Li </a:t>
            </a:r>
            <a:r>
              <a:rPr lang="en-US" i="1" dirty="0">
                <a:effectLst/>
              </a:rPr>
              <a:t>et al.</a:t>
            </a:r>
            <a:r>
              <a:rPr lang="en-US" dirty="0">
                <a:effectLst/>
              </a:rPr>
              <a:t>, ‘Turning Adversity Into Advantage: Robust MCS Selection Utilizing the Uncertainty of Channel Prediction Neural Networks’, </a:t>
            </a:r>
            <a:r>
              <a:rPr lang="en-US" i="1" dirty="0">
                <a:effectLst/>
              </a:rPr>
              <a:t>IEEE Wireless Communications Letters</a:t>
            </a:r>
            <a:r>
              <a:rPr lang="en-US" dirty="0">
                <a:effectLst/>
              </a:rPr>
              <a:t>, vol. 13, no. 10, pp. 2632–2636, Oct. 2024, </a:t>
            </a:r>
            <a:r>
              <a:rPr lang="en-US" dirty="0" err="1">
                <a:effectLst/>
              </a:rPr>
              <a:t>doi</a:t>
            </a:r>
            <a:r>
              <a:rPr lang="en-US" dirty="0">
                <a:effectLst/>
              </a:rPr>
              <a:t>: </a:t>
            </a:r>
            <a:r>
              <a:rPr lang="en-US" dirty="0">
                <a:effectLst/>
                <a:hlinkClick r:id="rId2"/>
              </a:rPr>
              <a:t>10.1109/LWC.2024.3393939</a:t>
            </a:r>
            <a:r>
              <a:rPr lang="en-US" dirty="0">
                <a:effectLst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9E1C8-60E0-A79B-7CF8-27039485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11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14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C18F-B0AA-81C3-5A15-4347A2CD2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based Channel Prediction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538B8-4420-FF19-FD7F-659B125E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0F147-738C-EBAC-2960-EC8A8ECA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5808683"/>
            <a:ext cx="7806266" cy="730229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[1]</a:t>
            </a:r>
          </a:p>
          <a:p>
            <a:r>
              <a:rPr lang="en-GB" dirty="0">
                <a:effectLst/>
              </a:rPr>
              <a:t>R. Varshney, C. Gangal, Mohd. Sharique, and M. S. Ansari, ‘Deep Learning based Wireless Channel Prediction: 5G Scenario’, </a:t>
            </a:r>
            <a:r>
              <a:rPr lang="en-GB" i="1" dirty="0">
                <a:effectLst/>
              </a:rPr>
              <a:t>Procedia Computer Science</a:t>
            </a:r>
            <a:r>
              <a:rPr lang="en-GB" dirty="0">
                <a:effectLst/>
              </a:rPr>
              <a:t>, vol. 218, pp. 2626–2635, Jan. 2023, doi: </a:t>
            </a:r>
            <a:r>
              <a:rPr lang="en-GB" dirty="0">
                <a:effectLst/>
                <a:hlinkClick r:id="rId2"/>
              </a:rPr>
              <a:t>10.1016/j.procs.2023.01.236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070FF-7B1B-D3C4-05B6-C08BE479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1763A-6686-C8DC-B262-CFDBC077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research aims to predict this fading channel coefficient (h) using a deep learning model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In a conventional single input single output (SISO) wireless communication system, the received signal (y) can be represented by the equation y = </a:t>
            </a:r>
            <a:r>
              <a:rPr lang="en-US" dirty="0" err="1"/>
              <a:t>hx</a:t>
            </a:r>
            <a:r>
              <a:rPr lang="en-US" dirty="0"/>
              <a:t> + n.</a:t>
            </a:r>
          </a:p>
          <a:p>
            <a:pPr lvl="2"/>
            <a:r>
              <a:rPr lang="en-US" dirty="0"/>
              <a:t>Here, h represents the fading channel coefficient, which characterizes how the transmitted signal (x) is affected by the wireless channel as it travels to the receiver.</a:t>
            </a:r>
          </a:p>
          <a:p>
            <a:pPr lvl="2"/>
            <a:r>
              <a:rPr lang="en-US" dirty="0"/>
              <a:t>n represents the additive white Gaussian noise.</a:t>
            </a:r>
          </a:p>
          <a:p>
            <a:pPr lvl="1"/>
            <a:r>
              <a:rPr lang="en-GB" dirty="0"/>
              <a:t>h^2 is proportional to gain</a:t>
            </a:r>
          </a:p>
        </p:txBody>
      </p:sp>
    </p:spTree>
    <p:extLst>
      <p:ext uri="{BB962C8B-B14F-4D97-AF65-F5344CB8AC3E}">
        <p14:creationId xmlns:p14="http://schemas.microsoft.com/office/powerpoint/2010/main" val="51929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CDCF1-5F83-9954-BB0F-5CE2CC4A5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B97C-F7C9-BE41-534C-D46A14AA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based Channel Prediction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7E618-FF1B-A09C-0C20-4DABB324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5186E-8A20-C2C7-0E2B-0F9D12480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800" y="5808683"/>
            <a:ext cx="7806266" cy="730229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[1]</a:t>
            </a:r>
          </a:p>
          <a:p>
            <a:r>
              <a:rPr lang="en-GB" dirty="0">
                <a:effectLst/>
              </a:rPr>
              <a:t>R. Varshney, C. Gangal, Mohd. Sharique, and M. S. Ansari, ‘Deep Learning based Wireless Channel Prediction: 5G Scenario’, </a:t>
            </a:r>
            <a:r>
              <a:rPr lang="en-GB" i="1" dirty="0">
                <a:effectLst/>
              </a:rPr>
              <a:t>Procedia Computer Science</a:t>
            </a:r>
            <a:r>
              <a:rPr lang="en-GB" dirty="0">
                <a:effectLst/>
              </a:rPr>
              <a:t>, vol. 218, pp. 2626–2635, Jan. 2023, doi: </a:t>
            </a:r>
            <a:r>
              <a:rPr lang="en-GB" dirty="0">
                <a:effectLst/>
                <a:hlinkClick r:id="rId2"/>
              </a:rPr>
              <a:t>10.1016/j.procs.2023.01.236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4908B-E0C5-0301-0544-4F17F204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85870-8F26-F54F-911A-FACE89AB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3" y="1585447"/>
            <a:ext cx="10515600" cy="36871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Dataset Used: For training the model, a sample dataset is generated through the open-source channel simulation software NYUSIM</a:t>
            </a:r>
          </a:p>
          <a:p>
            <a:r>
              <a:rPr lang="en-US" dirty="0"/>
              <a:t>Input Parameters: The proposed LSTM model uses a sequence input comprising:</a:t>
            </a:r>
          </a:p>
          <a:p>
            <a:pPr lvl="1"/>
            <a:r>
              <a:rPr lang="en-US" dirty="0"/>
              <a:t>history of channel impulse response (CIR) data </a:t>
            </a:r>
          </a:p>
          <a:p>
            <a:pPr lvl="1"/>
            <a:r>
              <a:rPr lang="en-US" dirty="0"/>
              <a:t>along with two other features viz. </a:t>
            </a:r>
          </a:p>
          <a:p>
            <a:pPr lvl="2"/>
            <a:r>
              <a:rPr lang="en-US" dirty="0"/>
              <a:t>transmitter-receiver update distance</a:t>
            </a:r>
          </a:p>
          <a:p>
            <a:pPr lvl="2"/>
            <a:r>
              <a:rPr lang="en-US" dirty="0"/>
              <a:t> root-mean-square delay spread values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46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F433-1806-3F71-3D83-EB9A3B81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DE6C6-7702-D76F-17CA-8F601FA6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624DC-3AFC-7E91-58D3-93B897D6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D4596-7D1D-28FA-BB43-BE5B156F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D4CBC-12CB-5162-226D-A1CE1364B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622" y="2621899"/>
            <a:ext cx="5685536" cy="11684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/>
              <a:t>What is the Predicting Variable?</a:t>
            </a:r>
          </a:p>
          <a:p>
            <a:pPr marL="457200" indent="-457200">
              <a:buAutoNum type="arabicPeriod"/>
            </a:pPr>
            <a:r>
              <a:rPr lang="en-IN" dirty="0"/>
              <a:t>What other measurements can be used ?</a:t>
            </a:r>
          </a:p>
          <a:p>
            <a:endParaRPr lang="en-GB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6B27E44-AD3E-4010-504B-B14358E3D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362792">
            <a:off x="7628788" y="4817382"/>
            <a:ext cx="2212171" cy="1964266"/>
          </a:xfrm>
          <a:prstGeom prst="triangle">
            <a:avLst/>
          </a:prstGeom>
          <a:noFill/>
          <a:ln w="73025" cap="rnd">
            <a:solidFill>
              <a:srgbClr val="002060"/>
            </a:solidFill>
            <a:prstDash val="dash"/>
            <a:round/>
            <a:extLst>
              <a:ext uri="{C807C97D-BFC1-408E-A445-0C87EB9F89A2}">
                <ask:lineSketchStyleProps xmlns:ask="http://schemas.microsoft.com/office/drawing/2018/sketchyshapes" sd="1843460955">
                  <a:custGeom>
                    <a:avLst/>
                    <a:gdLst>
                      <a:gd name="connsiteX0" fmla="*/ 0 w 2212171"/>
                      <a:gd name="connsiteY0" fmla="*/ 1964266 h 1964266"/>
                      <a:gd name="connsiteX1" fmla="*/ 243339 w 2212171"/>
                      <a:gd name="connsiteY1" fmla="*/ 1532127 h 1964266"/>
                      <a:gd name="connsiteX2" fmla="*/ 486678 w 2212171"/>
                      <a:gd name="connsiteY2" fmla="*/ 1099989 h 1964266"/>
                      <a:gd name="connsiteX3" fmla="*/ 730017 w 2212171"/>
                      <a:gd name="connsiteY3" fmla="*/ 667850 h 1964266"/>
                      <a:gd name="connsiteX4" fmla="*/ 1106086 w 2212171"/>
                      <a:gd name="connsiteY4" fmla="*/ 0 h 1964266"/>
                      <a:gd name="connsiteX5" fmla="*/ 1371546 w 2212171"/>
                      <a:gd name="connsiteY5" fmla="*/ 471424 h 1964266"/>
                      <a:gd name="connsiteX6" fmla="*/ 1614885 w 2212171"/>
                      <a:gd name="connsiteY6" fmla="*/ 903562 h 1964266"/>
                      <a:gd name="connsiteX7" fmla="*/ 1869285 w 2212171"/>
                      <a:gd name="connsiteY7" fmla="*/ 1355344 h 1964266"/>
                      <a:gd name="connsiteX8" fmla="*/ 2212171 w 2212171"/>
                      <a:gd name="connsiteY8" fmla="*/ 1964266 h 1964266"/>
                      <a:gd name="connsiteX9" fmla="*/ 1681250 w 2212171"/>
                      <a:gd name="connsiteY9" fmla="*/ 1964266 h 1964266"/>
                      <a:gd name="connsiteX10" fmla="*/ 1128207 w 2212171"/>
                      <a:gd name="connsiteY10" fmla="*/ 1964266 h 1964266"/>
                      <a:gd name="connsiteX11" fmla="*/ 641530 w 2212171"/>
                      <a:gd name="connsiteY11" fmla="*/ 1964266 h 1964266"/>
                      <a:gd name="connsiteX12" fmla="*/ 0 w 2212171"/>
                      <a:gd name="connsiteY12" fmla="*/ 1964266 h 1964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212171" h="1964266" extrusionOk="0">
                        <a:moveTo>
                          <a:pt x="0" y="1964266"/>
                        </a:moveTo>
                        <a:cubicBezTo>
                          <a:pt x="86493" y="1816749"/>
                          <a:pt x="142974" y="1735785"/>
                          <a:pt x="243339" y="1532127"/>
                        </a:cubicBezTo>
                        <a:cubicBezTo>
                          <a:pt x="343704" y="1328469"/>
                          <a:pt x="381855" y="1268174"/>
                          <a:pt x="486678" y="1099989"/>
                        </a:cubicBezTo>
                        <a:cubicBezTo>
                          <a:pt x="591501" y="931804"/>
                          <a:pt x="631694" y="844517"/>
                          <a:pt x="730017" y="667850"/>
                        </a:cubicBezTo>
                        <a:cubicBezTo>
                          <a:pt x="828340" y="491183"/>
                          <a:pt x="927914" y="282019"/>
                          <a:pt x="1106086" y="0"/>
                        </a:cubicBezTo>
                        <a:cubicBezTo>
                          <a:pt x="1157943" y="147120"/>
                          <a:pt x="1238763" y="280740"/>
                          <a:pt x="1371546" y="471424"/>
                        </a:cubicBezTo>
                        <a:cubicBezTo>
                          <a:pt x="1504329" y="662107"/>
                          <a:pt x="1539229" y="769455"/>
                          <a:pt x="1614885" y="903562"/>
                        </a:cubicBezTo>
                        <a:cubicBezTo>
                          <a:pt x="1690541" y="1037669"/>
                          <a:pt x="1785903" y="1171188"/>
                          <a:pt x="1869285" y="1355344"/>
                        </a:cubicBezTo>
                        <a:cubicBezTo>
                          <a:pt x="1952667" y="1539500"/>
                          <a:pt x="2086509" y="1774186"/>
                          <a:pt x="2212171" y="1964266"/>
                        </a:cubicBezTo>
                        <a:cubicBezTo>
                          <a:pt x="2086920" y="1949789"/>
                          <a:pt x="1790900" y="1954916"/>
                          <a:pt x="1681250" y="1964266"/>
                        </a:cubicBezTo>
                        <a:cubicBezTo>
                          <a:pt x="1571600" y="1973616"/>
                          <a:pt x="1306237" y="1941695"/>
                          <a:pt x="1128207" y="1964266"/>
                        </a:cubicBezTo>
                        <a:cubicBezTo>
                          <a:pt x="950177" y="1986837"/>
                          <a:pt x="879965" y="1946166"/>
                          <a:pt x="641530" y="1964266"/>
                        </a:cubicBezTo>
                        <a:cubicBezTo>
                          <a:pt x="403095" y="1982366"/>
                          <a:pt x="207714" y="1933123"/>
                          <a:pt x="0" y="196426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05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cebergs">
            <a:extLst>
              <a:ext uri="{FF2B5EF4-FFF2-40B4-BE49-F238E27FC236}">
                <a16:creationId xmlns:a16="http://schemas.microsoft.com/office/drawing/2014/main" id="{00349F8B-C456-D848-C052-C2395BC93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33" b="1433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 sz="6600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r>
              <a:rPr lang="en-GB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</p:spPr>
        <p:txBody>
          <a:bodyPr rtlCol="0" anchor="ctr">
            <a:normAutofit/>
          </a:bodyPr>
          <a:lstStyle/>
          <a:p>
            <a:pPr lvl="0" rtl="0">
              <a:spcAft>
                <a:spcPts val="600"/>
              </a:spcAft>
            </a:pPr>
            <a:fld id="{D76B855D-E9CC-4FF8-AD85-6CDC7B89A0DE}" type="slidenum">
              <a:rPr lang="en-GB" smtClean="0"/>
              <a:pPr lvl="0" rtl="0">
                <a:spcAft>
                  <a:spcPts val="600"/>
                </a:spcAft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DE10-79B9-F79A-F4FE-BC0508F5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MCS SELECTION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C50C0-3F60-E407-787C-2A18EC38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Direct </a:t>
            </a:r>
          </a:p>
          <a:p>
            <a:pPr marL="514350" indent="-514350">
              <a:buAutoNum type="arabicPeriod"/>
            </a:pPr>
            <a:r>
              <a:rPr lang="en-IN" dirty="0"/>
              <a:t>Channel prediction</a:t>
            </a:r>
            <a:endParaRPr lang="en-GB" dirty="0"/>
          </a:p>
          <a:p>
            <a:pPr marL="742950" lvl="1" indent="-514350">
              <a:buAutoNum type="arabicPeriod"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666F-F195-A3C3-49DC-894709BE9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E2FF-010B-72F1-D74E-32472D3F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6A1E-F43E-8A72-61BF-792ABC2F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2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1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D876-72C9-947A-5567-81F0B72E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MCS SELECTION in OFDM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E16A-91D3-1656-03CD-ABE43A41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456267"/>
            <a:ext cx="9829800" cy="43145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Optimizing data transmission efficiency and quality of service</a:t>
            </a:r>
            <a:endParaRPr lang="en-GB" dirty="0"/>
          </a:p>
          <a:p>
            <a:r>
              <a:rPr lang="en-GB" dirty="0"/>
              <a:t>This Paper Compared Many AI Algorithms for MCS Selection</a:t>
            </a:r>
          </a:p>
          <a:p>
            <a:r>
              <a:rPr lang="en-US" dirty="0"/>
              <a:t>AI Algorithms:</a:t>
            </a:r>
          </a:p>
          <a:p>
            <a:pPr lvl="1"/>
            <a:r>
              <a:rPr lang="en-US" dirty="0"/>
              <a:t>Artificial Neural Networks (ANN), including a Deep Neural Network (DNN).</a:t>
            </a:r>
          </a:p>
          <a:p>
            <a:pPr lvl="1"/>
            <a:r>
              <a:rPr lang="en-US" dirty="0"/>
              <a:t>Support Vector Machine (SVM).</a:t>
            </a:r>
          </a:p>
          <a:p>
            <a:pPr lvl="1"/>
            <a:r>
              <a:rPr lang="en-US" dirty="0"/>
              <a:t>Random Forest (RF).</a:t>
            </a:r>
          </a:p>
          <a:p>
            <a:pPr lvl="1"/>
            <a:r>
              <a:rPr lang="en-US" dirty="0"/>
              <a:t>Bagging with k-Nearest Neighbors (B-kNN).</a:t>
            </a:r>
          </a:p>
          <a:p>
            <a:r>
              <a:rPr lang="en-US" dirty="0"/>
              <a:t>Concluded that ANN with 2 hidden layers have 98.71% accuracy</a:t>
            </a:r>
          </a:p>
          <a:p>
            <a:r>
              <a:rPr lang="en-US" dirty="0"/>
              <a:t>Uses dataset from simulation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6CEE-159F-BEE3-72D9-396CFFEA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BE576-95D8-393B-065B-A14F29F7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698" y="5552902"/>
            <a:ext cx="8332677" cy="1168573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[1]</a:t>
            </a:r>
          </a:p>
          <a:p>
            <a:pPr algn="r"/>
            <a:r>
              <a:rPr lang="en-GB" dirty="0">
                <a:effectLst/>
              </a:rPr>
              <a:t>L. Tsipi, M. Karavolos, G. Papaioannou, M. Volakaki, and D. Vouyioukas, ‘Machine learning-based methods for MCS prediction in 5G networks’, </a:t>
            </a:r>
            <a:r>
              <a:rPr lang="en-GB" i="1" dirty="0">
                <a:effectLst/>
              </a:rPr>
              <a:t>Telecommun Syst</a:t>
            </a:r>
            <a:r>
              <a:rPr lang="en-GB" dirty="0">
                <a:effectLst/>
              </a:rPr>
              <a:t>, vol. 86, no. 4, pp. 705–728, Aug. 2024, doi: </a:t>
            </a:r>
            <a:r>
              <a:rPr lang="en-GB" dirty="0">
                <a:effectLst/>
                <a:hlinkClick r:id="rId2"/>
              </a:rPr>
              <a:t>10.1007/s11235-024-01158-x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17F-B9BB-35F7-3D5C-C4F26BF4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3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4DE193-FB7E-FC96-787E-11D68B4C00D9}"/>
              </a:ext>
            </a:extLst>
          </p:cNvPr>
          <p:cNvSpPr txBox="1">
            <a:spLocks/>
          </p:cNvSpPr>
          <p:nvPr/>
        </p:nvSpPr>
        <p:spPr>
          <a:xfrm>
            <a:off x="602811" y="234258"/>
            <a:ext cx="1309116" cy="130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MCS SELECTION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C99C72-8E15-4CD4-D67A-F10065881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635784" y="5410200"/>
            <a:ext cx="1741425" cy="18890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11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453F1-E0F7-B4B9-27AC-E75B2D7E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19AA-13FE-FE38-EF00-8634A51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MCS SELECTION in OFDM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B6ADF-2753-8FB6-5899-FE5111F86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Input Features :</a:t>
            </a:r>
          </a:p>
          <a:p>
            <a:pPr lvl="1"/>
            <a:r>
              <a:rPr lang="en-GB" dirty="0">
                <a:effectLst/>
              </a:rPr>
              <a:t>Signal-to-Interference-plus-Noise Ratio (SINR)</a:t>
            </a:r>
          </a:p>
          <a:p>
            <a:pPr lvl="1"/>
            <a:r>
              <a:rPr lang="en-GB" dirty="0">
                <a:effectLst/>
              </a:rPr>
              <a:t>Operating Frequency (F)</a:t>
            </a:r>
          </a:p>
          <a:p>
            <a:pPr lvl="1"/>
            <a:r>
              <a:rPr lang="en-GB" dirty="0">
                <a:effectLst/>
              </a:rPr>
              <a:t>BS Altitude (Ht)</a:t>
            </a:r>
          </a:p>
          <a:p>
            <a:pPr lvl="1"/>
            <a:r>
              <a:rPr lang="en-GB" dirty="0">
                <a:effectLst/>
              </a:rPr>
              <a:t>Path Visibility (V)</a:t>
            </a:r>
          </a:p>
          <a:p>
            <a:pPr lvl="1"/>
            <a:r>
              <a:rPr lang="en-GB" dirty="0">
                <a:effectLst/>
              </a:rPr>
              <a:t>Propagation Distance (D)</a:t>
            </a:r>
          </a:p>
          <a:p>
            <a:r>
              <a:rPr lang="en-US" dirty="0">
                <a:effectLst/>
              </a:rPr>
              <a:t> Output : MCS class ID (̂MCS), which determines the modulation and coding scheme to be used.</a:t>
            </a:r>
            <a:endParaRPr lang="en-GB" dirty="0">
              <a:effectLst/>
            </a:endParaRP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F2BCD-42F6-7B88-9D93-C891AE8D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1DB3-2BC0-C0AC-8773-2A1B4057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698" y="5552902"/>
            <a:ext cx="8332677" cy="1168573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[1]</a:t>
            </a:r>
          </a:p>
          <a:p>
            <a:pPr algn="r"/>
            <a:r>
              <a:rPr lang="en-GB" dirty="0">
                <a:effectLst/>
              </a:rPr>
              <a:t>L. Tsipi, M. Karavolos, G. Papaioannou, M. Volakaki, and D. Vouyioukas, ‘Machine learning-based methods for MCS prediction in 5G networks’, </a:t>
            </a:r>
            <a:r>
              <a:rPr lang="en-GB" i="1" dirty="0">
                <a:effectLst/>
              </a:rPr>
              <a:t>Telecommun Syst</a:t>
            </a:r>
            <a:r>
              <a:rPr lang="en-GB" dirty="0">
                <a:effectLst/>
              </a:rPr>
              <a:t>, vol. 86, no. 4, pp. 705–728, Aug. 2024, doi: </a:t>
            </a:r>
            <a:r>
              <a:rPr lang="en-GB" dirty="0">
                <a:effectLst/>
                <a:hlinkClick r:id="rId2"/>
              </a:rPr>
              <a:t>10.1007/s11235-024-01158-x</a:t>
            </a:r>
            <a:r>
              <a:rPr lang="en-GB" dirty="0">
                <a:effectLst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41354-BE7D-53F4-CED6-A67BE950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4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F73B3E-7D40-B1F7-3D3A-CAA5487EDFC8}"/>
              </a:ext>
            </a:extLst>
          </p:cNvPr>
          <p:cNvSpPr txBox="1">
            <a:spLocks/>
          </p:cNvSpPr>
          <p:nvPr/>
        </p:nvSpPr>
        <p:spPr>
          <a:xfrm>
            <a:off x="602811" y="234258"/>
            <a:ext cx="1309116" cy="130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MCS SELECTION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12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319-BC5E-52FC-8DA3-C0260D48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Link adaptation using MCS Correction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8411-E1B6-349C-6815-A076DC7F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Optimise traditional OLLA by RL to </a:t>
            </a:r>
            <a:r>
              <a:rPr lang="en-US" dirty="0"/>
              <a:t>to achieve throughput maximization and Block Error Rate (BLER) minimization</a:t>
            </a:r>
          </a:p>
          <a:p>
            <a:r>
              <a:rPr lang="en-US" dirty="0"/>
              <a:t>Output: the offset that determines the effective SINR used for Modulation and Coding Scheme (MCS) selection</a:t>
            </a:r>
          </a:p>
          <a:p>
            <a:r>
              <a:rPr lang="en-US" dirty="0"/>
              <a:t>Dataset Used: synthetically generated data from the 5G simulation environment.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F4347-C889-A52B-3D1D-04BC0667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511F-3C31-3928-5280-36747DB7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14534"/>
            <a:ext cx="5782733" cy="506942"/>
          </a:xfrm>
        </p:spPr>
        <p:txBody>
          <a:bodyPr/>
          <a:lstStyle/>
          <a:p>
            <a:pPr algn="r">
              <a:buNone/>
            </a:pPr>
            <a:r>
              <a:rPr lang="en-US" dirty="0">
                <a:effectLst/>
              </a:rPr>
              <a:t>[1]</a:t>
            </a:r>
          </a:p>
          <a:p>
            <a:r>
              <a:rPr lang="en-US" dirty="0">
                <a:effectLst/>
              </a:rPr>
              <a:t>‘Link adaptation in 5G Networks: Reinforcement Learning framework based approach’.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C1B48-480B-6F34-0F18-F0B29B53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5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923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1EFF3-0F1E-304B-2036-BB69AD380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EAC0-8762-E1EB-A8FA-D8E819D3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Link adaptation using MCS Correction (1)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6AE4B-9E72-FE0E-2E22-E3200ED69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Parameters: </a:t>
            </a:r>
          </a:p>
          <a:p>
            <a:pPr lvl="1"/>
            <a:r>
              <a:rPr lang="en-US" dirty="0"/>
              <a:t>Estimated Signal-to-Interference-plus-Noise Ratio (SINR) at </a:t>
            </a:r>
            <a:r>
              <a:rPr lang="en-US" dirty="0" err="1"/>
              <a:t>gNB</a:t>
            </a:r>
            <a:r>
              <a:rPr lang="en-US" dirty="0"/>
              <a:t> (</a:t>
            </a:r>
            <a:r>
              <a:rPr lang="en-US" dirty="0" err="1"/>
              <a:t>γ̂m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Weighted ACK-NACK ratio until step t</a:t>
            </a:r>
          </a:p>
          <a:p>
            <a:pPr lvl="1"/>
            <a:r>
              <a:rPr lang="en-US" dirty="0"/>
              <a:t>ACK-NACK value at the previous step</a:t>
            </a:r>
          </a:p>
          <a:p>
            <a:pPr lvl="1"/>
            <a:r>
              <a:rPr lang="en-US" dirty="0"/>
              <a:t>Difference between the actual CQI reported by UE and the estimated CQI by </a:t>
            </a:r>
            <a:r>
              <a:rPr lang="en-US" dirty="0" err="1"/>
              <a:t>gNB</a:t>
            </a:r>
            <a:r>
              <a:rPr lang="en-US" dirty="0"/>
              <a:t> after offset correction at step t (∆Ct)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AB5A-6E16-E030-6DD9-8E16498E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E3D5-36A0-BE57-68E5-74BE7B4B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214534"/>
            <a:ext cx="5782733" cy="506942"/>
          </a:xfrm>
        </p:spPr>
        <p:txBody>
          <a:bodyPr/>
          <a:lstStyle/>
          <a:p>
            <a:pPr algn="r">
              <a:buNone/>
            </a:pPr>
            <a:r>
              <a:rPr lang="en-US" dirty="0">
                <a:effectLst/>
              </a:rPr>
              <a:t>[1]</a:t>
            </a:r>
          </a:p>
          <a:p>
            <a:r>
              <a:rPr lang="en-US" dirty="0">
                <a:effectLst/>
              </a:rPr>
              <a:t>‘Link adaptation in 5G Networks: Reinforcement Learning framework based approach’.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8454B-0481-4319-08EE-DE233144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5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F9CF-6EE6-807F-05F4-285C82D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Link Adaptation using MCS Correction(2)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5F33-AFA4-D8B8-B4A1-FA4BF4AB2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171176" cy="4348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Reinforcement Learning (RL) model to enhance the performance of the Outer-Loop LA (OLLA) by dynamically adjusting the UL Modulation and Coding Scheme (MCS) to increase throughput while maintaining a decent Block Error Rate (BLER)</a:t>
            </a:r>
          </a:p>
          <a:p>
            <a:r>
              <a:rPr lang="en-GB" dirty="0"/>
              <a:t>Output parameter: c</a:t>
            </a:r>
            <a:r>
              <a:rPr lang="en-US" dirty="0" err="1"/>
              <a:t>orrection</a:t>
            </a:r>
            <a:r>
              <a:rPr lang="en-US" dirty="0"/>
              <a:t> factor that can be added to the MCS value chosen by the Inner-Loop LA (ILLA) to obtain the final MCS used for transmission</a:t>
            </a:r>
          </a:p>
          <a:p>
            <a:r>
              <a:rPr lang="en-US" dirty="0"/>
              <a:t>Dataset used for this research is based on a simulation environment developed using a professional simulation tool provided by Ericsson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0027-22DF-0462-B100-C45206AE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9409-C93C-D387-EF82-986C6861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8133" y="5991246"/>
            <a:ext cx="8195734" cy="730229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[2]</a:t>
            </a:r>
          </a:p>
          <a:p>
            <a:r>
              <a:rPr lang="en-GB" dirty="0">
                <a:effectLst/>
              </a:rPr>
              <a:t>H. M. A. I. </a:t>
            </a:r>
            <a:r>
              <a:rPr lang="en-GB" dirty="0" err="1">
                <a:effectLst/>
              </a:rPr>
              <a:t>Elgabroun</a:t>
            </a:r>
            <a:r>
              <a:rPr lang="en-GB" dirty="0">
                <a:effectLst/>
              </a:rPr>
              <a:t>, ‘Machine Learning Technique for Uplink Link Adaptation in 5G NR RAN at </a:t>
            </a:r>
            <a:r>
              <a:rPr lang="en-GB" dirty="0" err="1">
                <a:effectLst/>
              </a:rPr>
              <a:t>Millimeter</a:t>
            </a:r>
            <a:r>
              <a:rPr lang="en-GB" dirty="0">
                <a:effectLst/>
              </a:rPr>
              <a:t> Wave Frequencies’, 2019, Accessed: Mar. 21, 2025. [Online]. Available: </a:t>
            </a:r>
            <a:r>
              <a:rPr lang="en-GB" dirty="0">
                <a:effectLst/>
                <a:hlinkClick r:id="rId2"/>
              </a:rPr>
              <a:t>http://lup.lub.lu.se/student-papers/record/9118249</a:t>
            </a:r>
            <a:endParaRPr lang="en-GB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43A2-016E-3F16-9FDC-50B1474E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7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15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452E-46AD-F10B-8B41-881077C45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CBF9-1113-1AB3-6740-E82391E2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Link Adaptation using MCS Correction (2)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4BDE-D81A-0884-0607-CF9621008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12" y="2341562"/>
            <a:ext cx="10171176" cy="2174875"/>
          </a:xfrm>
        </p:spPr>
        <p:txBody>
          <a:bodyPr>
            <a:normAutofit fontScale="92500"/>
          </a:bodyPr>
          <a:lstStyle/>
          <a:p>
            <a:r>
              <a:rPr lang="en-US" dirty="0"/>
              <a:t>The input parameters to the proposed RL system are:</a:t>
            </a:r>
          </a:p>
          <a:p>
            <a:pPr lvl="1"/>
            <a:r>
              <a:rPr lang="en-US" dirty="0"/>
              <a:t>The MCS value chosen by the scheduler for the UL transmission.</a:t>
            </a:r>
          </a:p>
          <a:p>
            <a:pPr lvl="1"/>
            <a:r>
              <a:rPr lang="en-US" dirty="0"/>
              <a:t>A flag identifier indicating whether the transmission is a new transmission (set to 1) or a retransmission (set to 0), based on the UL HARQ Process ID</a:t>
            </a:r>
          </a:p>
          <a:p>
            <a:r>
              <a:rPr lang="en-US" dirty="0"/>
              <a:t>ACK/NACK flag sent by the receiver used for the reward function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5FE13-B638-4FD0-B555-1D4FB31A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2051-FDB8-18A3-A4E6-EC0731EA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8133" y="5991246"/>
            <a:ext cx="8195734" cy="730229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[2]</a:t>
            </a:r>
          </a:p>
          <a:p>
            <a:r>
              <a:rPr lang="en-GB" dirty="0">
                <a:effectLst/>
              </a:rPr>
              <a:t>H. M. A. I. </a:t>
            </a:r>
            <a:r>
              <a:rPr lang="en-GB" dirty="0" err="1">
                <a:effectLst/>
              </a:rPr>
              <a:t>Elgabroun</a:t>
            </a:r>
            <a:r>
              <a:rPr lang="en-GB" dirty="0">
                <a:effectLst/>
              </a:rPr>
              <a:t>, ‘Machine Learning Technique for Uplink Link Adaptation in 5G NR RAN at </a:t>
            </a:r>
            <a:r>
              <a:rPr lang="en-GB" dirty="0" err="1">
                <a:effectLst/>
              </a:rPr>
              <a:t>Millimeter</a:t>
            </a:r>
            <a:r>
              <a:rPr lang="en-GB" dirty="0">
                <a:effectLst/>
              </a:rPr>
              <a:t> Wave Frequencies’, 2019, Accessed: Mar. 21, 2025. [Online]. Available: </a:t>
            </a:r>
            <a:r>
              <a:rPr lang="en-GB" dirty="0">
                <a:effectLst/>
                <a:hlinkClick r:id="rId2"/>
              </a:rPr>
              <a:t>http://lup.lub.lu.se/student-papers/record/9118249</a:t>
            </a:r>
            <a:endParaRPr lang="en-GB" dirty="0">
              <a:effectLst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5669-DD3B-2FB5-0DBF-C878E682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8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3DA2-D515-DC09-D2E0-34060216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Convolutional Neural Network (CNN) to select the Modulation and Coding Scheme (MCS)</a:t>
            </a:r>
            <a:endParaRPr lang="en-GB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B0A0D-471B-64D6-E42F-8FF21BA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0976D-8DE4-9F5B-DB35-B543BF177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925" y="6356350"/>
            <a:ext cx="9324975" cy="365125"/>
          </a:xfrm>
        </p:spPr>
        <p:txBody>
          <a:bodyPr/>
          <a:lstStyle/>
          <a:p>
            <a:pPr algn="r">
              <a:buNone/>
            </a:pPr>
            <a:r>
              <a:rPr lang="en-GB" dirty="0">
                <a:effectLst/>
              </a:rPr>
              <a:t>[1]</a:t>
            </a:r>
          </a:p>
          <a:p>
            <a:r>
              <a:rPr lang="en-GB" dirty="0">
                <a:effectLst/>
              </a:rPr>
              <a:t>J.-E. Oh, A.-M. Jo, and E.-R. Jeong, ‘MCS Selection Based on Convolutional Neural Network in Mobile Communication Environments’, in </a:t>
            </a:r>
            <a:r>
              <a:rPr lang="en-GB" i="1" dirty="0">
                <a:effectLst/>
              </a:rPr>
              <a:t>2023 Fourteenth International Conference on Ubiquitous and Future Networks (ICUFN)</a:t>
            </a:r>
            <a:r>
              <a:rPr lang="en-GB" dirty="0">
                <a:effectLst/>
              </a:rPr>
              <a:t>, Jul. 2023, pp. 684–686. </a:t>
            </a:r>
            <a:r>
              <a:rPr lang="en-GB" dirty="0" err="1">
                <a:effectLst/>
              </a:rPr>
              <a:t>doi</a:t>
            </a:r>
            <a:r>
              <a:rPr lang="en-GB" dirty="0">
                <a:effectLst/>
              </a:rPr>
              <a:t>: </a:t>
            </a:r>
            <a:r>
              <a:rPr lang="en-GB" dirty="0">
                <a:effectLst/>
                <a:hlinkClick r:id="rId2"/>
              </a:rPr>
              <a:t>10.1109/ICUFN57995.2023.10201063</a:t>
            </a:r>
            <a:r>
              <a:rPr lang="en-GB" dirty="0">
                <a:effectLst/>
              </a:rPr>
              <a:t>.</a:t>
            </a:r>
          </a:p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243A0-B803-3D17-7951-488CD4CE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9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40FAD-D32E-8605-9745-135AE350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CNN (Direct and </a:t>
            </a:r>
            <a:r>
              <a:rPr lang="en-IN"/>
              <a:t>Indirect based 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610480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{85B14AB4-922E-4D7B-B17E-07D8FCE119E2}tf78504181_win32</Template>
  <TotalTime>242</TotalTime>
  <Words>1363</Words>
  <Application>Microsoft Office PowerPoint</Application>
  <PresentationFormat>Widescreen</PresentationFormat>
  <Paragraphs>131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Calibri</vt:lpstr>
      <vt:lpstr>Tw Cen MT</vt:lpstr>
      <vt:lpstr>ShapesVTI</vt:lpstr>
      <vt:lpstr>Channel Prediction and MCS Selection</vt:lpstr>
      <vt:lpstr>MCS SELECTION</vt:lpstr>
      <vt:lpstr>MCS SELECTION in OFDM Systems</vt:lpstr>
      <vt:lpstr>MCS SELECTION in OFDM Systems</vt:lpstr>
      <vt:lpstr>Link adaptation using MCS Correction (1)</vt:lpstr>
      <vt:lpstr>Link adaptation using MCS Correction (1)</vt:lpstr>
      <vt:lpstr>Link Adaptation using MCS Correction(2)</vt:lpstr>
      <vt:lpstr>Link Adaptation using MCS Correction (2)</vt:lpstr>
      <vt:lpstr>Convolutional Neural Network (CNN) to select the Modulation and Coding Scheme (MCS)</vt:lpstr>
      <vt:lpstr>Channel Prediction For MCS Selection</vt:lpstr>
      <vt:lpstr>Channel Prediction For MCS Selection</vt:lpstr>
      <vt:lpstr>Deep learning based Channel Prediction</vt:lpstr>
      <vt:lpstr>Deep learning based Channel Prediction</vt:lpstr>
      <vt:lpstr>Questions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Valiparambil Narendran, Alka (Student)</dc:creator>
  <cp:lastModifiedBy>Valiparambil Narendran, Alka (Student)</cp:lastModifiedBy>
  <cp:revision>3</cp:revision>
  <dcterms:created xsi:type="dcterms:W3CDTF">2025-03-21T12:01:28Z</dcterms:created>
  <dcterms:modified xsi:type="dcterms:W3CDTF">2025-04-22T10:00:01Z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