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3"/>
  </p:notesMasterIdLst>
  <p:sldIdLst>
    <p:sldId id="256" r:id="rId2"/>
    <p:sldId id="258" r:id="rId3"/>
    <p:sldId id="259" r:id="rId4"/>
    <p:sldId id="305" r:id="rId5"/>
    <p:sldId id="262" r:id="rId6"/>
    <p:sldId id="306" r:id="rId7"/>
    <p:sldId id="307" r:id="rId8"/>
    <p:sldId id="308" r:id="rId9"/>
    <p:sldId id="316" r:id="rId10"/>
    <p:sldId id="310" r:id="rId11"/>
    <p:sldId id="311" r:id="rId12"/>
    <p:sldId id="313" r:id="rId13"/>
    <p:sldId id="312" r:id="rId14"/>
    <p:sldId id="309" r:id="rId15"/>
    <p:sldId id="314" r:id="rId16"/>
    <p:sldId id="317" r:id="rId17"/>
    <p:sldId id="318" r:id="rId18"/>
    <p:sldId id="322" r:id="rId19"/>
    <p:sldId id="319" r:id="rId20"/>
    <p:sldId id="320" r:id="rId21"/>
    <p:sldId id="324" r:id="rId22"/>
    <p:sldId id="326" r:id="rId23"/>
    <p:sldId id="327" r:id="rId24"/>
    <p:sldId id="329" r:id="rId25"/>
    <p:sldId id="332" r:id="rId26"/>
    <p:sldId id="328" r:id="rId27"/>
    <p:sldId id="330" r:id="rId28"/>
    <p:sldId id="331" r:id="rId29"/>
    <p:sldId id="333" r:id="rId30"/>
    <p:sldId id="334" r:id="rId31"/>
    <p:sldId id="335" r:id="rId32"/>
    <p:sldId id="336" r:id="rId33"/>
    <p:sldId id="337" r:id="rId34"/>
    <p:sldId id="338" r:id="rId35"/>
    <p:sldId id="339" r:id="rId36"/>
    <p:sldId id="340" r:id="rId37"/>
    <p:sldId id="341" r:id="rId38"/>
    <p:sldId id="283" r:id="rId39"/>
    <p:sldId id="315" r:id="rId40"/>
    <p:sldId id="325" r:id="rId41"/>
    <p:sldId id="323" r:id="rId42"/>
  </p:sldIdLst>
  <p:sldSz cx="9144000" cy="5143500" type="screen16x9"/>
  <p:notesSz cx="6858000" cy="9144000"/>
  <p:embeddedFontLst>
    <p:embeddedFont>
      <p:font typeface="Albert Sans" panose="020B0604020202020204" charset="0"/>
      <p:regular r:id="rId44"/>
      <p:bold r:id="rId45"/>
      <p:italic r:id="rId46"/>
      <p:boldItalic r:id="rId47"/>
    </p:embeddedFont>
    <p:embeddedFont>
      <p:font typeface="Albert Sans Medium" panose="020B0604020202020204" charset="0"/>
      <p:regular r:id="rId48"/>
      <p:bold r:id="rId49"/>
      <p:italic r:id="rId50"/>
      <p:boldItalic r:id="rId51"/>
    </p:embeddedFont>
    <p:embeddedFont>
      <p:font typeface="Berlin Sans FB" panose="020E0602020502020306" pitchFamily="34" charset="0"/>
      <p:regular r:id="rId52"/>
      <p:bold r:id="rId53"/>
    </p:embeddedFont>
    <p:embeddedFont>
      <p:font typeface="Cascadia Code SemiBold" panose="020B0609020000020004" pitchFamily="49" charset="0"/>
      <p:bold r:id="rId54"/>
      <p:boldItalic r:id="rId55"/>
    </p:embeddedFont>
    <p:embeddedFont>
      <p:font typeface="DM Sans" pitchFamily="2" charset="0"/>
      <p:regular r:id="rId56"/>
      <p:bold r:id="rId57"/>
      <p:italic r:id="rId58"/>
      <p:boldItalic r:id="rId59"/>
    </p:embeddedFont>
    <p:embeddedFont>
      <p:font typeface="Nunito Light" pitchFamily="2" charset="0"/>
      <p:regular r:id="rId60"/>
      <p:italic r:id="rId61"/>
    </p:embeddedFont>
    <p:embeddedFont>
      <p:font typeface="Poor Richard" panose="02080502050505020702" pitchFamily="18" charset="0"/>
      <p:regular r:id="rId62"/>
    </p:embeddedFont>
    <p:embeddedFont>
      <p:font typeface="Poppins" panose="000005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550"/>
    <a:srgbClr val="0584A4"/>
    <a:srgbClr val="47B0B7"/>
    <a:srgbClr val="061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6D4DE-C8CB-43FD-A9F5-6C363257C7E2}">
  <a:tblStyle styleId="{95E6D4DE-C8CB-43FD-A9F5-6C363257C7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2979" autoAdjust="0"/>
  </p:normalViewPr>
  <p:slideViewPr>
    <p:cSldViewPr snapToGrid="0">
      <p:cViewPr>
        <p:scale>
          <a:sx n="76" d="100"/>
          <a:sy n="76" d="100"/>
        </p:scale>
        <p:origin x="970" y="34"/>
      </p:cViewPr>
      <p:guideLst>
        <p:guide orient="horz" pos="1620"/>
        <p:guide pos="288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4.fntdata"/><Relationship Id="rId63" Type="http://schemas.openxmlformats.org/officeDocument/2006/relationships/font" Target="fonts/font20.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font" Target="fonts/font23.fntdata"/><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font" Target="fonts/font21.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20F9E5D4-00F3-EBCC-A55E-01BECEF87A84}"/>
            </a:ext>
          </a:extLst>
        </p:cNvPr>
        <p:cNvGrpSpPr/>
        <p:nvPr/>
      </p:nvGrpSpPr>
      <p:grpSpPr>
        <a:xfrm>
          <a:off x="0" y="0"/>
          <a:ext cx="0" cy="0"/>
          <a:chOff x="0" y="0"/>
          <a:chExt cx="0" cy="0"/>
        </a:xfrm>
      </p:grpSpPr>
      <p:sp>
        <p:nvSpPr>
          <p:cNvPr id="296" name="Google Shape;296;g2161ca7da69_2_7:notes">
            <a:extLst>
              <a:ext uri="{FF2B5EF4-FFF2-40B4-BE49-F238E27FC236}">
                <a16:creationId xmlns:a16="http://schemas.microsoft.com/office/drawing/2014/main" id="{A11D9377-E4E8-9D92-F336-4B4E080C0F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a:extLst>
              <a:ext uri="{FF2B5EF4-FFF2-40B4-BE49-F238E27FC236}">
                <a16:creationId xmlns:a16="http://schemas.microsoft.com/office/drawing/2014/main" id="{DD42123E-BE9F-941B-5138-192DA78265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2808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BF28DFF9-B216-8B97-CDC9-D777E2A38D9B}"/>
            </a:ext>
          </a:extLst>
        </p:cNvPr>
        <p:cNvGrpSpPr/>
        <p:nvPr/>
      </p:nvGrpSpPr>
      <p:grpSpPr>
        <a:xfrm>
          <a:off x="0" y="0"/>
          <a:ext cx="0" cy="0"/>
          <a:chOff x="0" y="0"/>
          <a:chExt cx="0" cy="0"/>
        </a:xfrm>
      </p:grpSpPr>
      <p:sp>
        <p:nvSpPr>
          <p:cNvPr id="296" name="Google Shape;296;g2161ca7da69_2_7:notes">
            <a:extLst>
              <a:ext uri="{FF2B5EF4-FFF2-40B4-BE49-F238E27FC236}">
                <a16:creationId xmlns:a16="http://schemas.microsoft.com/office/drawing/2014/main" id="{6B4A888F-30E8-68A3-0E01-EA16CD2EE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a:extLst>
              <a:ext uri="{FF2B5EF4-FFF2-40B4-BE49-F238E27FC236}">
                <a16:creationId xmlns:a16="http://schemas.microsoft.com/office/drawing/2014/main" id="{471F68AA-AE08-EBBB-1486-45C100D788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808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75349E0B-256E-6BE8-2503-1E85E0D6A320}"/>
            </a:ext>
          </a:extLst>
        </p:cNvPr>
        <p:cNvGrpSpPr/>
        <p:nvPr/>
      </p:nvGrpSpPr>
      <p:grpSpPr>
        <a:xfrm>
          <a:off x="0" y="0"/>
          <a:ext cx="0" cy="0"/>
          <a:chOff x="0" y="0"/>
          <a:chExt cx="0" cy="0"/>
        </a:xfrm>
      </p:grpSpPr>
      <p:sp>
        <p:nvSpPr>
          <p:cNvPr id="296" name="Google Shape;296;g2161ca7da69_2_7:notes">
            <a:extLst>
              <a:ext uri="{FF2B5EF4-FFF2-40B4-BE49-F238E27FC236}">
                <a16:creationId xmlns:a16="http://schemas.microsoft.com/office/drawing/2014/main" id="{A6E80349-DCE5-AD8D-A4B2-08D44AB09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a:extLst>
              <a:ext uri="{FF2B5EF4-FFF2-40B4-BE49-F238E27FC236}">
                <a16:creationId xmlns:a16="http://schemas.microsoft.com/office/drawing/2014/main" id="{2EB767B2-985B-23D2-19CD-5160929CE6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8888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1" name="Google Shape;711;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2565A129-81DF-AAB8-FD70-C9F36CBEB89A}"/>
            </a:ext>
          </a:extLst>
        </p:cNvPr>
        <p:cNvGrpSpPr/>
        <p:nvPr/>
      </p:nvGrpSpPr>
      <p:grpSpPr>
        <a:xfrm>
          <a:off x="0" y="0"/>
          <a:ext cx="0" cy="0"/>
          <a:chOff x="0" y="0"/>
          <a:chExt cx="0" cy="0"/>
        </a:xfrm>
      </p:grpSpPr>
      <p:sp>
        <p:nvSpPr>
          <p:cNvPr id="296" name="Google Shape;296;g2161ca7da69_2_7:notes">
            <a:extLst>
              <a:ext uri="{FF2B5EF4-FFF2-40B4-BE49-F238E27FC236}">
                <a16:creationId xmlns:a16="http://schemas.microsoft.com/office/drawing/2014/main" id="{5960D2D8-C340-521C-CA53-B928A3ECB7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a:extLst>
              <a:ext uri="{FF2B5EF4-FFF2-40B4-BE49-F238E27FC236}">
                <a16:creationId xmlns:a16="http://schemas.microsoft.com/office/drawing/2014/main" id="{B9B6B017-3F60-C19B-A289-9D97F61744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120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0" i="1" u="none" strike="noStrike" cap="none" dirty="0">
                <a:solidFill>
                  <a:srgbClr val="000000"/>
                </a:solidFill>
                <a:effectLst/>
                <a:latin typeface="Arial"/>
                <a:ea typeface="Arial"/>
                <a:cs typeface="Arial"/>
                <a:sym typeface="Arial"/>
              </a:rPr>
              <a:t>The main preprocessing step involved merging these files and aligning the event-triggered SINR and CQI data with the MCS assignments using timestamps as anchors."</a:t>
            </a:r>
            <a:endParaRPr lang="en-GB" dirty="0"/>
          </a:p>
        </p:txBody>
      </p:sp>
    </p:spTree>
    <p:extLst>
      <p:ext uri="{BB962C8B-B14F-4D97-AF65-F5344CB8AC3E}">
        <p14:creationId xmlns:p14="http://schemas.microsoft.com/office/powerpoint/2010/main" val="157378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a:extLst>
            <a:ext uri="{FF2B5EF4-FFF2-40B4-BE49-F238E27FC236}">
              <a16:creationId xmlns:a16="http://schemas.microsoft.com/office/drawing/2014/main" id="{FB9D49E7-FA93-1717-91C9-747B34BB067C}"/>
            </a:ext>
          </a:extLst>
        </p:cNvPr>
        <p:cNvGrpSpPr/>
        <p:nvPr/>
      </p:nvGrpSpPr>
      <p:grpSpPr>
        <a:xfrm>
          <a:off x="0" y="0"/>
          <a:ext cx="0" cy="0"/>
          <a:chOff x="0" y="0"/>
          <a:chExt cx="0" cy="0"/>
        </a:xfrm>
      </p:grpSpPr>
      <p:sp>
        <p:nvSpPr>
          <p:cNvPr id="296" name="Google Shape;296;g2161ca7da69_2_7:notes">
            <a:extLst>
              <a:ext uri="{FF2B5EF4-FFF2-40B4-BE49-F238E27FC236}">
                <a16:creationId xmlns:a16="http://schemas.microsoft.com/office/drawing/2014/main" id="{11BE36A9-0443-0491-F9C5-6E18957F23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161ca7da69_2_7:notes">
            <a:extLst>
              <a:ext uri="{FF2B5EF4-FFF2-40B4-BE49-F238E27FC236}">
                <a16:creationId xmlns:a16="http://schemas.microsoft.com/office/drawing/2014/main" id="{CFBCE7BA-678B-85A6-2D55-DEC6155FA0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307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sz="1100" b="0" i="0" u="none" strike="noStrike" cap="none" dirty="0">
                <a:solidFill>
                  <a:srgbClr val="000000"/>
                </a:solidFill>
                <a:effectLst/>
                <a:latin typeface="Arial"/>
                <a:ea typeface="Arial"/>
                <a:cs typeface="Arial"/>
                <a:sym typeface="Arial"/>
              </a:rPr>
              <a:t>realistic operational data for </a:t>
            </a:r>
            <a:r>
              <a:rPr lang="en-GB" sz="1100" b="0" i="0" u="none" strike="noStrike" cap="none" dirty="0" err="1">
                <a:solidFill>
                  <a:srgbClr val="000000"/>
                </a:solidFill>
                <a:effectLst/>
                <a:latin typeface="Arial"/>
                <a:ea typeface="Arial"/>
                <a:cs typeface="Arial"/>
                <a:sym typeface="Arial"/>
              </a:rPr>
              <a:t>modeling</a:t>
            </a:r>
            <a:r>
              <a:rPr lang="en-GB" sz="1100" b="0" i="0" u="none" strike="noStrike" cap="none" dirty="0">
                <a:solidFill>
                  <a:srgbClr val="000000"/>
                </a:solidFill>
                <a:effectLst/>
                <a:latin typeface="Arial"/>
                <a:ea typeface="Arial"/>
                <a:cs typeface="Arial"/>
                <a:sym typeface="Arial"/>
              </a:rPr>
              <a:t>.</a:t>
            </a:r>
            <a:br>
              <a:rPr lang="en-GB" sz="1100" b="0" i="0" u="none" strike="noStrike" cap="none" dirty="0">
                <a:solidFill>
                  <a:srgbClr val="000000"/>
                </a:solidFill>
                <a:effectLst/>
                <a:latin typeface="Arial"/>
                <a:ea typeface="Arial"/>
                <a:cs typeface="Arial"/>
                <a:sym typeface="Arial"/>
              </a:rPr>
            </a:br>
            <a:r>
              <a:rPr lang="en-US" dirty="0"/>
              <a:t>This is a real-world dataset capturing hourly energy consumption across over a thousand base stations.</a:t>
            </a:r>
            <a:br>
              <a:rPr lang="en-US" dirty="0"/>
            </a:br>
            <a:r>
              <a:rPr lang="en-US" dirty="0"/>
              <a:t>It gave me access to operational metrics like transmission power and load, but lacked configuration details like antenna count or frequency.</a:t>
            </a:r>
            <a:br>
              <a:rPr lang="en-US" dirty="0"/>
            </a:br>
            <a:r>
              <a:rPr lang="en-US" dirty="0"/>
              <a:t>Still, it was rich enough to model coarse-grained energy behavior and test contextual AI models.</a:t>
            </a:r>
            <a:endParaRPr lang="en-GB" dirty="0"/>
          </a:p>
        </p:txBody>
      </p:sp>
    </p:spTree>
    <p:extLst>
      <p:ext uri="{BB962C8B-B14F-4D97-AF65-F5344CB8AC3E}">
        <p14:creationId xmlns:p14="http://schemas.microsoft.com/office/powerpoint/2010/main" val="924183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78856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29038"/>
            <a:ext cx="6919800" cy="20091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atin typeface="Poppins"/>
                <a:ea typeface="Poppins"/>
                <a:cs typeface="Poppins"/>
                <a:sym typeface="Poppi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721100"/>
            <a:ext cx="2308200" cy="734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None/>
              <a:defRPr sz="1600">
                <a:solidFill>
                  <a:schemeClr val="dk1"/>
                </a:solidFill>
                <a:latin typeface="Albert Sans Medium"/>
                <a:ea typeface="Albert Sans Medium"/>
                <a:cs typeface="Albert Sans Medium"/>
                <a:sym typeface="Albert Sans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grpSp>
        <p:nvGrpSpPr>
          <p:cNvPr id="11" name="Google Shape;11;p2"/>
          <p:cNvGrpSpPr/>
          <p:nvPr/>
        </p:nvGrpSpPr>
        <p:grpSpPr>
          <a:xfrm>
            <a:off x="-386316" y="-769880"/>
            <a:ext cx="9276274" cy="9176905"/>
            <a:chOff x="-386316" y="-769880"/>
            <a:chExt cx="9276274" cy="9176905"/>
          </a:xfrm>
        </p:grpSpPr>
        <p:sp>
          <p:nvSpPr>
            <p:cNvPr id="12" name="Google Shape;12;p2"/>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3" name="Google Shape;13;p2"/>
            <p:cNvSpPr/>
            <p:nvPr/>
          </p:nvSpPr>
          <p:spPr>
            <a:xfrm>
              <a:off x="6736200" y="3879112"/>
              <a:ext cx="1260000" cy="37074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4" name="Google Shape;14;p2"/>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5" name="Google Shape;15;p2"/>
            <p:cNvSpPr/>
            <p:nvPr/>
          </p:nvSpPr>
          <p:spPr>
            <a:xfrm rot="10800000">
              <a:off x="-38477" y="-27518"/>
              <a:ext cx="698700" cy="698700"/>
            </a:xfrm>
            <a:prstGeom prst="chord">
              <a:avLst>
                <a:gd name="adj1" fmla="val 5399387"/>
                <a:gd name="adj2" fmla="val 1620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6" name="Google Shape;16;p2"/>
            <p:cNvSpPr/>
            <p:nvPr/>
          </p:nvSpPr>
          <p:spPr>
            <a:xfrm rot="10800000">
              <a:off x="-386316" y="-27518"/>
              <a:ext cx="698700" cy="698700"/>
            </a:xfrm>
            <a:prstGeom prst="chord">
              <a:avLst>
                <a:gd name="adj1" fmla="val 5399387"/>
                <a:gd name="adj2" fmla="val 16200000"/>
              </a:avLst>
            </a:prstGeom>
            <a:solidFill>
              <a:srgbClr val="F2557A">
                <a:alpha val="524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D07B1D87-8714-40EA-DD22-489C66AD1E3C}"/>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13"/>
          <p:cNvSpPr txBox="1">
            <a:spLocks noGrp="1"/>
          </p:cNvSpPr>
          <p:nvPr>
            <p:ph type="subTitle" idx="1"/>
          </p:nvPr>
        </p:nvSpPr>
        <p:spPr>
          <a:xfrm>
            <a:off x="1777663"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4" name="Google Shape;74;p13"/>
          <p:cNvSpPr txBox="1">
            <a:spLocks noGrp="1"/>
          </p:cNvSpPr>
          <p:nvPr>
            <p:ph type="subTitle" idx="2"/>
          </p:nvPr>
        </p:nvSpPr>
        <p:spPr>
          <a:xfrm>
            <a:off x="5757738" y="176167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5" name="Google Shape;75;p13"/>
          <p:cNvSpPr txBox="1">
            <a:spLocks noGrp="1"/>
          </p:cNvSpPr>
          <p:nvPr>
            <p:ph type="subTitle" idx="3"/>
          </p:nvPr>
        </p:nvSpPr>
        <p:spPr>
          <a:xfrm>
            <a:off x="5757737" y="2793753"/>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6" name="Google Shape;76;p13"/>
          <p:cNvSpPr txBox="1">
            <a:spLocks noGrp="1"/>
          </p:cNvSpPr>
          <p:nvPr>
            <p:ph type="subTitle" idx="4"/>
          </p:nvPr>
        </p:nvSpPr>
        <p:spPr>
          <a:xfrm>
            <a:off x="1777663" y="2793759"/>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 name="Google Shape;77;p13"/>
          <p:cNvSpPr txBox="1">
            <a:spLocks noGrp="1"/>
          </p:cNvSpPr>
          <p:nvPr>
            <p:ph type="title" idx="5" hasCustomPrompt="1"/>
          </p:nvPr>
        </p:nvSpPr>
        <p:spPr>
          <a:xfrm>
            <a:off x="876463"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8" name="Google Shape;78;p13"/>
          <p:cNvSpPr txBox="1">
            <a:spLocks noGrp="1"/>
          </p:cNvSpPr>
          <p:nvPr>
            <p:ph type="title" idx="6" hasCustomPrompt="1"/>
          </p:nvPr>
        </p:nvSpPr>
        <p:spPr>
          <a:xfrm>
            <a:off x="4856538"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title" idx="7" hasCustomPrompt="1"/>
          </p:nvPr>
        </p:nvSpPr>
        <p:spPr>
          <a:xfrm>
            <a:off x="4856538" y="148027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8" hasCustomPrompt="1"/>
          </p:nvPr>
        </p:nvSpPr>
        <p:spPr>
          <a:xfrm>
            <a:off x="876463" y="2512350"/>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subTitle" idx="9"/>
          </p:nvPr>
        </p:nvSpPr>
        <p:spPr>
          <a:xfrm>
            <a:off x="5757737" y="3825828"/>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 name="Google Shape;82;p13"/>
          <p:cNvSpPr txBox="1">
            <a:spLocks noGrp="1"/>
          </p:cNvSpPr>
          <p:nvPr>
            <p:ph type="subTitle" idx="13"/>
          </p:nvPr>
        </p:nvSpPr>
        <p:spPr>
          <a:xfrm>
            <a:off x="1777663" y="3825825"/>
            <a:ext cx="2509800" cy="5727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3" name="Google Shape;83;p13"/>
          <p:cNvSpPr txBox="1">
            <a:spLocks noGrp="1"/>
          </p:cNvSpPr>
          <p:nvPr>
            <p:ph type="title" idx="14" hasCustomPrompt="1"/>
          </p:nvPr>
        </p:nvSpPr>
        <p:spPr>
          <a:xfrm>
            <a:off x="4856538"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15" hasCustomPrompt="1"/>
          </p:nvPr>
        </p:nvSpPr>
        <p:spPr>
          <a:xfrm>
            <a:off x="876463" y="3544425"/>
            <a:ext cx="901200" cy="6168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subTitle" idx="16"/>
          </p:nvPr>
        </p:nvSpPr>
        <p:spPr>
          <a:xfrm>
            <a:off x="1777662"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3"/>
          <p:cNvSpPr txBox="1">
            <a:spLocks noGrp="1"/>
          </p:cNvSpPr>
          <p:nvPr>
            <p:ph type="subTitle" idx="17"/>
          </p:nvPr>
        </p:nvSpPr>
        <p:spPr>
          <a:xfrm>
            <a:off x="5757738" y="148027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7" name="Google Shape;87;p13"/>
          <p:cNvSpPr txBox="1">
            <a:spLocks noGrp="1"/>
          </p:cNvSpPr>
          <p:nvPr>
            <p:ph type="subTitle" idx="18"/>
          </p:nvPr>
        </p:nvSpPr>
        <p:spPr>
          <a:xfrm>
            <a:off x="5757737" y="2512350"/>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8" name="Google Shape;88;p13"/>
          <p:cNvSpPr txBox="1">
            <a:spLocks noGrp="1"/>
          </p:cNvSpPr>
          <p:nvPr>
            <p:ph type="subTitle" idx="19"/>
          </p:nvPr>
        </p:nvSpPr>
        <p:spPr>
          <a:xfrm>
            <a:off x="1777662" y="2512338"/>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9" name="Google Shape;89;p13"/>
          <p:cNvSpPr txBox="1">
            <a:spLocks noGrp="1"/>
          </p:cNvSpPr>
          <p:nvPr>
            <p:ph type="subTitle" idx="20"/>
          </p:nvPr>
        </p:nvSpPr>
        <p:spPr>
          <a:xfrm>
            <a:off x="5757737"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0" name="Google Shape;90;p13"/>
          <p:cNvSpPr txBox="1">
            <a:spLocks noGrp="1"/>
          </p:cNvSpPr>
          <p:nvPr>
            <p:ph type="subTitle" idx="21"/>
          </p:nvPr>
        </p:nvSpPr>
        <p:spPr>
          <a:xfrm>
            <a:off x="1777662" y="3544425"/>
            <a:ext cx="2509800" cy="3852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91" name="Google Shape;91;p13"/>
          <p:cNvGrpSpPr/>
          <p:nvPr/>
        </p:nvGrpSpPr>
        <p:grpSpPr>
          <a:xfrm>
            <a:off x="-363114" y="-686855"/>
            <a:ext cx="9835298" cy="6115780"/>
            <a:chOff x="-363114" y="-686855"/>
            <a:chExt cx="9835298" cy="6115780"/>
          </a:xfrm>
        </p:grpSpPr>
        <p:sp>
          <p:nvSpPr>
            <p:cNvPr id="92" name="Google Shape;92;p13"/>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3" name="Google Shape;93;p13"/>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4" name="Google Shape;94;p13"/>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95" name="Google Shape;95;p13"/>
            <p:cNvSpPr/>
            <p:nvPr/>
          </p:nvSpPr>
          <p:spPr>
            <a:xfrm flipH="1">
              <a:off x="8812484" y="4769225"/>
              <a:ext cx="659700" cy="6597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CDE7B1DF-B48D-2714-C980-0B6982D09376}"/>
              </a:ext>
            </a:extLst>
          </p:cNvPr>
          <p:cNvSpPr>
            <a:spLocks noGrp="1"/>
          </p:cNvSpPr>
          <p:nvPr>
            <p:ph type="sldNum" sz="quarter" idx="22"/>
          </p:nvPr>
        </p:nvSpPr>
        <p:spPr/>
        <p:txBody>
          <a:bodyPr/>
          <a:lstStyle/>
          <a:p>
            <a:fld id="{FFD65DC0-FBEE-416A-B5F3-419A449177E6}" type="slidenum">
              <a:rPr lang="en-GB" smtClean="0"/>
              <a:t>‹#›</a:t>
            </a:fld>
            <a:endParaRPr lang="en-GB"/>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9">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720000" y="1276938"/>
            <a:ext cx="3708000" cy="147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15"/>
          <p:cNvSpPr txBox="1">
            <a:spLocks noGrp="1"/>
          </p:cNvSpPr>
          <p:nvPr>
            <p:ph type="subTitle" idx="1"/>
          </p:nvPr>
        </p:nvSpPr>
        <p:spPr>
          <a:xfrm>
            <a:off x="720000" y="2750263"/>
            <a:ext cx="37080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5"/>
          <p:cNvSpPr>
            <a:spLocks noGrp="1"/>
          </p:cNvSpPr>
          <p:nvPr>
            <p:ph type="pic" idx="2"/>
          </p:nvPr>
        </p:nvSpPr>
        <p:spPr>
          <a:xfrm>
            <a:off x="5273100" y="533863"/>
            <a:ext cx="2910000" cy="4075800"/>
          </a:xfrm>
          <a:prstGeom prst="roundRect">
            <a:avLst>
              <a:gd name="adj" fmla="val 16667"/>
            </a:avLst>
          </a:prstGeom>
          <a:noFill/>
          <a:ln>
            <a:noFill/>
          </a:ln>
        </p:spPr>
      </p:sp>
      <p:grpSp>
        <p:nvGrpSpPr>
          <p:cNvPr id="107" name="Google Shape;107;p15"/>
          <p:cNvGrpSpPr/>
          <p:nvPr/>
        </p:nvGrpSpPr>
        <p:grpSpPr>
          <a:xfrm>
            <a:off x="-1050200" y="3866575"/>
            <a:ext cx="1931825" cy="6297300"/>
            <a:chOff x="-1050200" y="3866575"/>
            <a:chExt cx="1931825" cy="6297300"/>
          </a:xfrm>
        </p:grpSpPr>
        <p:sp>
          <p:nvSpPr>
            <p:cNvPr id="108" name="Google Shape;108;p15"/>
            <p:cNvSpPr/>
            <p:nvPr/>
          </p:nvSpPr>
          <p:spPr>
            <a:xfrm rot="10800000" flipH="1">
              <a:off x="-1050200" y="3866575"/>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09" name="Google Shape;109;p15"/>
            <p:cNvSpPr/>
            <p:nvPr/>
          </p:nvSpPr>
          <p:spPr>
            <a:xfrm rot="10800000" flipH="1">
              <a:off x="211725" y="4650500"/>
              <a:ext cx="669900" cy="669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8CB39002-52E1-3F41-6565-34ADFE414BB7}"/>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0000" y="1686150"/>
            <a:ext cx="3053100" cy="657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 name="Google Shape;112;p16"/>
          <p:cNvSpPr txBox="1">
            <a:spLocks noGrp="1"/>
          </p:cNvSpPr>
          <p:nvPr>
            <p:ph type="subTitle" idx="1"/>
          </p:nvPr>
        </p:nvSpPr>
        <p:spPr>
          <a:xfrm>
            <a:off x="720000" y="2292150"/>
            <a:ext cx="3053100" cy="11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3" name="Google Shape;113;p16"/>
          <p:cNvGrpSpPr/>
          <p:nvPr/>
        </p:nvGrpSpPr>
        <p:grpSpPr>
          <a:xfrm>
            <a:off x="-107150" y="-5035775"/>
            <a:ext cx="9299250" cy="15215050"/>
            <a:chOff x="-107150" y="-5059050"/>
            <a:chExt cx="9299250" cy="15215050"/>
          </a:xfrm>
        </p:grpSpPr>
        <p:sp>
          <p:nvSpPr>
            <p:cNvPr id="114" name="Google Shape;114;p16"/>
            <p:cNvSpPr/>
            <p:nvPr/>
          </p:nvSpPr>
          <p:spPr>
            <a:xfrm flipH="1">
              <a:off x="-107150" y="-5059050"/>
              <a:ext cx="1026600" cy="62973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5" name="Google Shape;115;p16"/>
            <p:cNvSpPr/>
            <p:nvPr/>
          </p:nvSpPr>
          <p:spPr>
            <a:xfrm flipH="1">
              <a:off x="8165500" y="3858700"/>
              <a:ext cx="1026600" cy="62973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16" name="Google Shape;116;p16"/>
          <p:cNvSpPr/>
          <p:nvPr/>
        </p:nvSpPr>
        <p:spPr>
          <a:xfrm rot="10800000" flipH="1">
            <a:off x="8430770" y="3055949"/>
            <a:ext cx="874500" cy="25731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 name="Slide Number Placeholder 1">
            <a:extLst>
              <a:ext uri="{FF2B5EF4-FFF2-40B4-BE49-F238E27FC236}">
                <a16:creationId xmlns:a16="http://schemas.microsoft.com/office/drawing/2014/main" id="{188C4451-2AE4-BDE1-EDDC-C29D97F37C69}"/>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746175" y="445025"/>
            <a:ext cx="6684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8"/>
          <p:cNvSpPr txBox="1">
            <a:spLocks noGrp="1"/>
          </p:cNvSpPr>
          <p:nvPr>
            <p:ph type="body" idx="1"/>
          </p:nvPr>
        </p:nvSpPr>
        <p:spPr>
          <a:xfrm>
            <a:off x="1746175" y="1215750"/>
            <a:ext cx="6684600" cy="33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123" name="Google Shape;123;p18"/>
          <p:cNvGrpSpPr/>
          <p:nvPr/>
        </p:nvGrpSpPr>
        <p:grpSpPr>
          <a:xfrm flipH="1">
            <a:off x="-1230850" y="2160950"/>
            <a:ext cx="2479800" cy="6297300"/>
            <a:chOff x="6564450" y="1268000"/>
            <a:chExt cx="2479800" cy="6297300"/>
          </a:xfrm>
        </p:grpSpPr>
        <p:sp>
          <p:nvSpPr>
            <p:cNvPr id="124" name="Google Shape;124;p18"/>
            <p:cNvSpPr/>
            <p:nvPr/>
          </p:nvSpPr>
          <p:spPr>
            <a:xfrm>
              <a:off x="7417650"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5" name="Google Shape;125;p18"/>
            <p:cNvSpPr/>
            <p:nvPr/>
          </p:nvSpPr>
          <p:spPr>
            <a:xfrm>
              <a:off x="6564450" y="2822300"/>
              <a:ext cx="10716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6" name="Google Shape;126;p18"/>
            <p:cNvSpPr/>
            <p:nvPr/>
          </p:nvSpPr>
          <p:spPr>
            <a:xfrm>
              <a:off x="6890850" y="2109800"/>
              <a:ext cx="418800" cy="4188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69AF7241-552A-A631-0328-45BE239EBF00}"/>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5" name="Google Shape;165;p23"/>
          <p:cNvSpPr txBox="1">
            <a:spLocks noGrp="1"/>
          </p:cNvSpPr>
          <p:nvPr>
            <p:ph type="subTitle" idx="1"/>
          </p:nvPr>
        </p:nvSpPr>
        <p:spPr>
          <a:xfrm>
            <a:off x="71662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6" name="Google Shape;166;p23"/>
          <p:cNvSpPr txBox="1">
            <a:spLocks noGrp="1"/>
          </p:cNvSpPr>
          <p:nvPr>
            <p:ph type="subTitle" idx="2"/>
          </p:nvPr>
        </p:nvSpPr>
        <p:spPr>
          <a:xfrm>
            <a:off x="3352500"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7" name="Google Shape;167;p23"/>
          <p:cNvSpPr txBox="1">
            <a:spLocks noGrp="1"/>
          </p:cNvSpPr>
          <p:nvPr>
            <p:ph type="subTitle" idx="3"/>
          </p:nvPr>
        </p:nvSpPr>
        <p:spPr>
          <a:xfrm>
            <a:off x="5988375" y="2255698"/>
            <a:ext cx="2439000" cy="1870200"/>
          </a:xfrm>
          <a:prstGeom prst="rect">
            <a:avLst/>
          </a:prstGeom>
          <a:ln>
            <a:noFill/>
          </a:ln>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68" name="Google Shape;168;p23"/>
          <p:cNvSpPr txBox="1">
            <a:spLocks noGrp="1"/>
          </p:cNvSpPr>
          <p:nvPr>
            <p:ph type="subTitle" idx="4"/>
          </p:nvPr>
        </p:nvSpPr>
        <p:spPr>
          <a:xfrm>
            <a:off x="71662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3"/>
          <p:cNvSpPr txBox="1">
            <a:spLocks noGrp="1"/>
          </p:cNvSpPr>
          <p:nvPr>
            <p:ph type="subTitle" idx="5"/>
          </p:nvPr>
        </p:nvSpPr>
        <p:spPr>
          <a:xfrm>
            <a:off x="3352500"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70" name="Google Shape;170;p23"/>
          <p:cNvSpPr txBox="1">
            <a:spLocks noGrp="1"/>
          </p:cNvSpPr>
          <p:nvPr>
            <p:ph type="subTitle" idx="6"/>
          </p:nvPr>
        </p:nvSpPr>
        <p:spPr>
          <a:xfrm>
            <a:off x="5988375" y="1480225"/>
            <a:ext cx="2439000" cy="860400"/>
          </a:xfrm>
          <a:prstGeom prst="rect">
            <a:avLst/>
          </a:prstGeom>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2400"/>
              <a:buFont typeface="DM Sans"/>
              <a:buNone/>
              <a:defRPr sz="2400" b="1">
                <a:latin typeface="DM Sans"/>
                <a:ea typeface="DM Sans"/>
                <a:cs typeface="DM Sans"/>
                <a:sym typeface="DM Sans"/>
              </a:defRPr>
            </a:lvl2pPr>
            <a:lvl3pPr lvl="2" rtl="0">
              <a:lnSpc>
                <a:spcPct val="115000"/>
              </a:lnSpc>
              <a:spcBef>
                <a:spcPts val="0"/>
              </a:spcBef>
              <a:spcAft>
                <a:spcPts val="0"/>
              </a:spcAft>
              <a:buSzPts val="2400"/>
              <a:buFont typeface="DM Sans"/>
              <a:buNone/>
              <a:defRPr sz="2400" b="1">
                <a:latin typeface="DM Sans"/>
                <a:ea typeface="DM Sans"/>
                <a:cs typeface="DM Sans"/>
                <a:sym typeface="DM Sans"/>
              </a:defRPr>
            </a:lvl3pPr>
            <a:lvl4pPr lvl="3" rtl="0">
              <a:lnSpc>
                <a:spcPct val="115000"/>
              </a:lnSpc>
              <a:spcBef>
                <a:spcPts val="0"/>
              </a:spcBef>
              <a:spcAft>
                <a:spcPts val="0"/>
              </a:spcAft>
              <a:buSzPts val="2400"/>
              <a:buFont typeface="DM Sans"/>
              <a:buNone/>
              <a:defRPr sz="2400" b="1">
                <a:latin typeface="DM Sans"/>
                <a:ea typeface="DM Sans"/>
                <a:cs typeface="DM Sans"/>
                <a:sym typeface="DM Sans"/>
              </a:defRPr>
            </a:lvl4pPr>
            <a:lvl5pPr lvl="4" rtl="0">
              <a:lnSpc>
                <a:spcPct val="115000"/>
              </a:lnSpc>
              <a:spcBef>
                <a:spcPts val="0"/>
              </a:spcBef>
              <a:spcAft>
                <a:spcPts val="0"/>
              </a:spcAft>
              <a:buSzPts val="2400"/>
              <a:buFont typeface="DM Sans"/>
              <a:buNone/>
              <a:defRPr sz="2400" b="1">
                <a:latin typeface="DM Sans"/>
                <a:ea typeface="DM Sans"/>
                <a:cs typeface="DM Sans"/>
                <a:sym typeface="DM Sans"/>
              </a:defRPr>
            </a:lvl5pPr>
            <a:lvl6pPr lvl="5" rtl="0">
              <a:lnSpc>
                <a:spcPct val="115000"/>
              </a:lnSpc>
              <a:spcBef>
                <a:spcPts val="0"/>
              </a:spcBef>
              <a:spcAft>
                <a:spcPts val="0"/>
              </a:spcAft>
              <a:buSzPts val="2400"/>
              <a:buFont typeface="DM Sans"/>
              <a:buNone/>
              <a:defRPr sz="2400" b="1">
                <a:latin typeface="DM Sans"/>
                <a:ea typeface="DM Sans"/>
                <a:cs typeface="DM Sans"/>
                <a:sym typeface="DM Sans"/>
              </a:defRPr>
            </a:lvl6pPr>
            <a:lvl7pPr lvl="6" rtl="0">
              <a:lnSpc>
                <a:spcPct val="115000"/>
              </a:lnSpc>
              <a:spcBef>
                <a:spcPts val="0"/>
              </a:spcBef>
              <a:spcAft>
                <a:spcPts val="0"/>
              </a:spcAft>
              <a:buSzPts val="2400"/>
              <a:buFont typeface="DM Sans"/>
              <a:buNone/>
              <a:defRPr sz="2400" b="1">
                <a:latin typeface="DM Sans"/>
                <a:ea typeface="DM Sans"/>
                <a:cs typeface="DM Sans"/>
                <a:sym typeface="DM Sans"/>
              </a:defRPr>
            </a:lvl7pPr>
            <a:lvl8pPr lvl="7" rtl="0">
              <a:lnSpc>
                <a:spcPct val="115000"/>
              </a:lnSpc>
              <a:spcBef>
                <a:spcPts val="0"/>
              </a:spcBef>
              <a:spcAft>
                <a:spcPts val="0"/>
              </a:spcAft>
              <a:buSzPts val="2400"/>
              <a:buFont typeface="DM Sans"/>
              <a:buNone/>
              <a:defRPr sz="2400" b="1">
                <a:latin typeface="DM Sans"/>
                <a:ea typeface="DM Sans"/>
                <a:cs typeface="DM Sans"/>
                <a:sym typeface="DM Sans"/>
              </a:defRPr>
            </a:lvl8pPr>
            <a:lvl9pPr lvl="8"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1" name="Google Shape;171;p23"/>
          <p:cNvGrpSpPr/>
          <p:nvPr/>
        </p:nvGrpSpPr>
        <p:grpSpPr>
          <a:xfrm>
            <a:off x="-928775" y="-93025"/>
            <a:ext cx="10062875" cy="6791097"/>
            <a:chOff x="-928775" y="-93025"/>
            <a:chExt cx="10062875" cy="6791097"/>
          </a:xfrm>
        </p:grpSpPr>
        <p:sp>
          <p:nvSpPr>
            <p:cNvPr id="172" name="Google Shape;172;p23"/>
            <p:cNvSpPr/>
            <p:nvPr/>
          </p:nvSpPr>
          <p:spPr>
            <a:xfrm>
              <a:off x="-928775" y="-93025"/>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173" name="Google Shape;173;p23"/>
            <p:cNvGrpSpPr/>
            <p:nvPr/>
          </p:nvGrpSpPr>
          <p:grpSpPr>
            <a:xfrm>
              <a:off x="8424000" y="4173728"/>
              <a:ext cx="710100" cy="2524343"/>
              <a:chOff x="8424000" y="4173728"/>
              <a:chExt cx="710100" cy="2524343"/>
            </a:xfrm>
          </p:grpSpPr>
          <p:sp>
            <p:nvSpPr>
              <p:cNvPr id="174" name="Google Shape;174;p23"/>
              <p:cNvSpPr/>
              <p:nvPr/>
            </p:nvSpPr>
            <p:spPr>
              <a:xfrm>
                <a:off x="8609250" y="4173728"/>
                <a:ext cx="339600" cy="3396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75" name="Google Shape;175;p23"/>
              <p:cNvSpPr/>
              <p:nvPr/>
            </p:nvSpPr>
            <p:spPr>
              <a:xfrm>
                <a:off x="8424000" y="4608572"/>
                <a:ext cx="710100" cy="208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
        <p:nvSpPr>
          <p:cNvPr id="2" name="Slide Number Placeholder 1">
            <a:extLst>
              <a:ext uri="{FF2B5EF4-FFF2-40B4-BE49-F238E27FC236}">
                <a16:creationId xmlns:a16="http://schemas.microsoft.com/office/drawing/2014/main" id="{741BA8F8-8ED1-4FA4-1BFB-5E9D18C35676}"/>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2">
  <p:cSld name="CUSTOM_6_1_1">
    <p:spTree>
      <p:nvGrpSpPr>
        <p:cNvPr id="1" name="Shape 176"/>
        <p:cNvGrpSpPr/>
        <p:nvPr/>
      </p:nvGrpSpPr>
      <p:grpSpPr>
        <a:xfrm>
          <a:off x="0" y="0"/>
          <a:ext cx="0" cy="0"/>
          <a:chOff x="0" y="0"/>
          <a:chExt cx="0" cy="0"/>
        </a:xfrm>
      </p:grpSpPr>
      <p:sp>
        <p:nvSpPr>
          <p:cNvPr id="177" name="Google Shape;177;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4"/>
          <p:cNvSpPr txBox="1">
            <a:spLocks noGrp="1"/>
          </p:cNvSpPr>
          <p:nvPr>
            <p:ph type="subTitle" idx="1"/>
          </p:nvPr>
        </p:nvSpPr>
        <p:spPr>
          <a:xfrm>
            <a:off x="720000" y="1781139"/>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79" name="Google Shape;179;p24"/>
          <p:cNvSpPr txBox="1">
            <a:spLocks noGrp="1"/>
          </p:cNvSpPr>
          <p:nvPr>
            <p:ph type="subTitle" idx="2"/>
          </p:nvPr>
        </p:nvSpPr>
        <p:spPr>
          <a:xfrm>
            <a:off x="4571802" y="1778800"/>
            <a:ext cx="3851700" cy="1203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0" name="Google Shape;180;p24"/>
          <p:cNvSpPr txBox="1">
            <a:spLocks noGrp="1"/>
          </p:cNvSpPr>
          <p:nvPr>
            <p:ph type="subTitle" idx="3"/>
          </p:nvPr>
        </p:nvSpPr>
        <p:spPr>
          <a:xfrm>
            <a:off x="720000" y="3635325"/>
            <a:ext cx="7704000" cy="665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81" name="Google Shape;181;p24"/>
          <p:cNvSpPr txBox="1">
            <a:spLocks noGrp="1"/>
          </p:cNvSpPr>
          <p:nvPr>
            <p:ph type="subTitle" idx="4"/>
          </p:nvPr>
        </p:nvSpPr>
        <p:spPr>
          <a:xfrm>
            <a:off x="7200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82" name="Google Shape;182;p24"/>
          <p:cNvSpPr txBox="1">
            <a:spLocks noGrp="1"/>
          </p:cNvSpPr>
          <p:nvPr>
            <p:ph type="subTitle" idx="5"/>
          </p:nvPr>
        </p:nvSpPr>
        <p:spPr>
          <a:xfrm>
            <a:off x="4571800" y="1467825"/>
            <a:ext cx="38517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sp>
        <p:nvSpPr>
          <p:cNvPr id="183" name="Google Shape;183;p24"/>
          <p:cNvSpPr txBox="1">
            <a:spLocks noGrp="1"/>
          </p:cNvSpPr>
          <p:nvPr>
            <p:ph type="subTitle" idx="6"/>
          </p:nvPr>
        </p:nvSpPr>
        <p:spPr>
          <a:xfrm>
            <a:off x="720000" y="3325377"/>
            <a:ext cx="7704000" cy="4275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DM Sans"/>
              <a:buNone/>
              <a:defRPr sz="2000" b="1">
                <a:latin typeface="Poppins"/>
                <a:ea typeface="Poppins"/>
                <a:cs typeface="Poppins"/>
                <a:sym typeface="Poppins"/>
              </a:defRPr>
            </a:lvl1pPr>
            <a:lvl2pPr lvl="1" rtl="0">
              <a:lnSpc>
                <a:spcPct val="115000"/>
              </a:lnSpc>
              <a:spcBef>
                <a:spcPts val="0"/>
              </a:spcBef>
              <a:spcAft>
                <a:spcPts val="0"/>
              </a:spcAft>
              <a:buSzPts val="2600"/>
              <a:buFont typeface="DM Sans"/>
              <a:buNone/>
              <a:defRPr sz="2600" b="1">
                <a:latin typeface="DM Sans"/>
                <a:ea typeface="DM Sans"/>
                <a:cs typeface="DM Sans"/>
                <a:sym typeface="DM Sans"/>
              </a:defRPr>
            </a:lvl2pPr>
            <a:lvl3pPr lvl="2" rtl="0">
              <a:lnSpc>
                <a:spcPct val="115000"/>
              </a:lnSpc>
              <a:spcBef>
                <a:spcPts val="0"/>
              </a:spcBef>
              <a:spcAft>
                <a:spcPts val="0"/>
              </a:spcAft>
              <a:buSzPts val="2600"/>
              <a:buFont typeface="DM Sans"/>
              <a:buNone/>
              <a:defRPr sz="2600" b="1">
                <a:latin typeface="DM Sans"/>
                <a:ea typeface="DM Sans"/>
                <a:cs typeface="DM Sans"/>
                <a:sym typeface="DM Sans"/>
              </a:defRPr>
            </a:lvl3pPr>
            <a:lvl4pPr lvl="3" rtl="0">
              <a:lnSpc>
                <a:spcPct val="115000"/>
              </a:lnSpc>
              <a:spcBef>
                <a:spcPts val="0"/>
              </a:spcBef>
              <a:spcAft>
                <a:spcPts val="0"/>
              </a:spcAft>
              <a:buSzPts val="2600"/>
              <a:buFont typeface="DM Sans"/>
              <a:buNone/>
              <a:defRPr sz="2600" b="1">
                <a:latin typeface="DM Sans"/>
                <a:ea typeface="DM Sans"/>
                <a:cs typeface="DM Sans"/>
                <a:sym typeface="DM Sans"/>
              </a:defRPr>
            </a:lvl4pPr>
            <a:lvl5pPr lvl="4" rtl="0">
              <a:lnSpc>
                <a:spcPct val="115000"/>
              </a:lnSpc>
              <a:spcBef>
                <a:spcPts val="0"/>
              </a:spcBef>
              <a:spcAft>
                <a:spcPts val="0"/>
              </a:spcAft>
              <a:buSzPts val="2600"/>
              <a:buFont typeface="DM Sans"/>
              <a:buNone/>
              <a:defRPr sz="2600" b="1">
                <a:latin typeface="DM Sans"/>
                <a:ea typeface="DM Sans"/>
                <a:cs typeface="DM Sans"/>
                <a:sym typeface="DM Sans"/>
              </a:defRPr>
            </a:lvl5pPr>
            <a:lvl6pPr lvl="5" rtl="0">
              <a:lnSpc>
                <a:spcPct val="115000"/>
              </a:lnSpc>
              <a:spcBef>
                <a:spcPts val="0"/>
              </a:spcBef>
              <a:spcAft>
                <a:spcPts val="0"/>
              </a:spcAft>
              <a:buSzPts val="2600"/>
              <a:buFont typeface="DM Sans"/>
              <a:buNone/>
              <a:defRPr sz="2600" b="1">
                <a:latin typeface="DM Sans"/>
                <a:ea typeface="DM Sans"/>
                <a:cs typeface="DM Sans"/>
                <a:sym typeface="DM Sans"/>
              </a:defRPr>
            </a:lvl6pPr>
            <a:lvl7pPr lvl="6" rtl="0">
              <a:lnSpc>
                <a:spcPct val="115000"/>
              </a:lnSpc>
              <a:spcBef>
                <a:spcPts val="0"/>
              </a:spcBef>
              <a:spcAft>
                <a:spcPts val="0"/>
              </a:spcAft>
              <a:buSzPts val="2600"/>
              <a:buFont typeface="DM Sans"/>
              <a:buNone/>
              <a:defRPr sz="2600" b="1">
                <a:latin typeface="DM Sans"/>
                <a:ea typeface="DM Sans"/>
                <a:cs typeface="DM Sans"/>
                <a:sym typeface="DM Sans"/>
              </a:defRPr>
            </a:lvl7pPr>
            <a:lvl8pPr lvl="7" rtl="0">
              <a:lnSpc>
                <a:spcPct val="115000"/>
              </a:lnSpc>
              <a:spcBef>
                <a:spcPts val="0"/>
              </a:spcBef>
              <a:spcAft>
                <a:spcPts val="0"/>
              </a:spcAft>
              <a:buSzPts val="2600"/>
              <a:buFont typeface="DM Sans"/>
              <a:buNone/>
              <a:defRPr sz="2600" b="1">
                <a:latin typeface="DM Sans"/>
                <a:ea typeface="DM Sans"/>
                <a:cs typeface="DM Sans"/>
                <a:sym typeface="DM Sans"/>
              </a:defRPr>
            </a:lvl8pPr>
            <a:lvl9pPr lvl="8" rtl="0">
              <a:lnSpc>
                <a:spcPct val="115000"/>
              </a:lnSpc>
              <a:spcBef>
                <a:spcPts val="0"/>
              </a:spcBef>
              <a:spcAft>
                <a:spcPts val="0"/>
              </a:spcAft>
              <a:buSzPts val="2600"/>
              <a:buFont typeface="DM Sans"/>
              <a:buNone/>
              <a:defRPr sz="2600" b="1">
                <a:latin typeface="DM Sans"/>
                <a:ea typeface="DM Sans"/>
                <a:cs typeface="DM Sans"/>
                <a:sym typeface="DM Sans"/>
              </a:defRPr>
            </a:lvl9pPr>
          </a:lstStyle>
          <a:p>
            <a:endParaRPr/>
          </a:p>
        </p:txBody>
      </p:sp>
      <p:grpSp>
        <p:nvGrpSpPr>
          <p:cNvPr id="184" name="Google Shape;184;p24"/>
          <p:cNvGrpSpPr/>
          <p:nvPr/>
        </p:nvGrpSpPr>
        <p:grpSpPr>
          <a:xfrm>
            <a:off x="-22300" y="-3825506"/>
            <a:ext cx="9983475" cy="8969006"/>
            <a:chOff x="-22300" y="-3825506"/>
            <a:chExt cx="9983475" cy="8969006"/>
          </a:xfrm>
        </p:grpSpPr>
        <p:sp>
          <p:nvSpPr>
            <p:cNvPr id="185" name="Google Shape;185;p24"/>
            <p:cNvSpPr/>
            <p:nvPr/>
          </p:nvSpPr>
          <p:spPr>
            <a:xfrm flipH="1">
              <a:off x="8312375" y="-678400"/>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6" name="Google Shape;186;p24"/>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7" name="Google Shape;187;p24"/>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88" name="Google Shape;188;p24"/>
            <p:cNvSpPr/>
            <p:nvPr/>
          </p:nvSpPr>
          <p:spPr>
            <a:xfrm>
              <a:off x="7819550" y="-3825506"/>
              <a:ext cx="14835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117CB4C8-C819-25D3-4F54-76632389454D}"/>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9"/>
        <p:cNvGrpSpPr/>
        <p:nvPr/>
      </p:nvGrpSpPr>
      <p:grpSpPr>
        <a:xfrm>
          <a:off x="0" y="0"/>
          <a:ext cx="0" cy="0"/>
          <a:chOff x="0" y="0"/>
          <a:chExt cx="0" cy="0"/>
        </a:xfrm>
      </p:grpSpPr>
      <p:sp>
        <p:nvSpPr>
          <p:cNvPr id="190" name="Google Shape;19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25"/>
          <p:cNvSpPr txBox="1">
            <a:spLocks noGrp="1"/>
          </p:cNvSpPr>
          <p:nvPr>
            <p:ph type="subTitle" idx="1"/>
          </p:nvPr>
        </p:nvSpPr>
        <p:spPr>
          <a:xfrm>
            <a:off x="1747638" y="1647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2" name="Google Shape;192;p25"/>
          <p:cNvSpPr txBox="1">
            <a:spLocks noGrp="1"/>
          </p:cNvSpPr>
          <p:nvPr>
            <p:ph type="subTitle" idx="2"/>
          </p:nvPr>
        </p:nvSpPr>
        <p:spPr>
          <a:xfrm>
            <a:off x="5186088" y="1647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3" name="Google Shape;193;p25"/>
          <p:cNvSpPr txBox="1">
            <a:spLocks noGrp="1"/>
          </p:cNvSpPr>
          <p:nvPr>
            <p:ph type="subTitle" idx="3"/>
          </p:nvPr>
        </p:nvSpPr>
        <p:spPr>
          <a:xfrm>
            <a:off x="1747638" y="3231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4" name="Google Shape;194;p25"/>
          <p:cNvSpPr txBox="1">
            <a:spLocks noGrp="1"/>
          </p:cNvSpPr>
          <p:nvPr>
            <p:ph type="subTitle" idx="4"/>
          </p:nvPr>
        </p:nvSpPr>
        <p:spPr>
          <a:xfrm>
            <a:off x="5186088" y="3231925"/>
            <a:ext cx="2626800" cy="911100"/>
          </a:xfrm>
          <a:prstGeom prst="rect">
            <a:avLst/>
          </a:prstGeom>
          <a:ln>
            <a:noFill/>
          </a:ln>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5" name="Google Shape;195;p25"/>
          <p:cNvSpPr txBox="1">
            <a:spLocks noGrp="1"/>
          </p:cNvSpPr>
          <p:nvPr>
            <p:ph type="subTitle" idx="5"/>
          </p:nvPr>
        </p:nvSpPr>
        <p:spPr>
          <a:xfrm>
            <a:off x="1747650" y="121562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6" name="Google Shape;196;p25"/>
          <p:cNvSpPr txBox="1">
            <a:spLocks noGrp="1"/>
          </p:cNvSpPr>
          <p:nvPr>
            <p:ph type="subTitle" idx="6"/>
          </p:nvPr>
        </p:nvSpPr>
        <p:spPr>
          <a:xfrm>
            <a:off x="5186100" y="121562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7" name="Google Shape;197;p25"/>
          <p:cNvSpPr txBox="1">
            <a:spLocks noGrp="1"/>
          </p:cNvSpPr>
          <p:nvPr>
            <p:ph type="subTitle" idx="7"/>
          </p:nvPr>
        </p:nvSpPr>
        <p:spPr>
          <a:xfrm>
            <a:off x="1747650" y="279957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98" name="Google Shape;198;p25"/>
          <p:cNvSpPr txBox="1">
            <a:spLocks noGrp="1"/>
          </p:cNvSpPr>
          <p:nvPr>
            <p:ph type="subTitle" idx="8"/>
          </p:nvPr>
        </p:nvSpPr>
        <p:spPr>
          <a:xfrm>
            <a:off x="5186100" y="2799575"/>
            <a:ext cx="2626800" cy="482400"/>
          </a:xfrm>
          <a:prstGeom prst="rect">
            <a:avLst/>
          </a:prstGeom>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99" name="Google Shape;199;p25"/>
          <p:cNvGrpSpPr/>
          <p:nvPr/>
        </p:nvGrpSpPr>
        <p:grpSpPr>
          <a:xfrm>
            <a:off x="-2608950" y="-68353"/>
            <a:ext cx="14807675" cy="5426654"/>
            <a:chOff x="-2608950" y="-68353"/>
            <a:chExt cx="14807675" cy="5426654"/>
          </a:xfrm>
        </p:grpSpPr>
        <p:sp>
          <p:nvSpPr>
            <p:cNvPr id="200" name="Google Shape;200;p25"/>
            <p:cNvSpPr/>
            <p:nvPr/>
          </p:nvSpPr>
          <p:spPr>
            <a:xfrm rot="-5400000">
              <a:off x="9880775" y="-1781803"/>
              <a:ext cx="604500" cy="403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1" name="Google Shape;201;p25"/>
            <p:cNvSpPr/>
            <p:nvPr/>
          </p:nvSpPr>
          <p:spPr>
            <a:xfrm rot="-5400000">
              <a:off x="9588139" y="-734549"/>
              <a:ext cx="604500" cy="2794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2" name="Google Shape;202;p25"/>
            <p:cNvSpPr/>
            <p:nvPr/>
          </p:nvSpPr>
          <p:spPr>
            <a:xfrm rot="5400000">
              <a:off x="-895500" y="3040351"/>
              <a:ext cx="604500" cy="4031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03" name="Google Shape;203;p25"/>
            <p:cNvSpPr/>
            <p:nvPr/>
          </p:nvSpPr>
          <p:spPr>
            <a:xfrm rot="5400000">
              <a:off x="-380001" y="3806300"/>
              <a:ext cx="604500" cy="16419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773A1B16-9D7A-4C1F-DA25-5CDCA350A3FA}"/>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2" name="Google Shape;232;p28"/>
          <p:cNvSpPr txBox="1">
            <a:spLocks noGrp="1"/>
          </p:cNvSpPr>
          <p:nvPr>
            <p:ph type="subTitle" idx="1"/>
          </p:nvPr>
        </p:nvSpPr>
        <p:spPr>
          <a:xfrm>
            <a:off x="2347950" y="1598712"/>
            <a:ext cx="4448100" cy="1224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8"/>
          <p:cNvSpPr txBox="1"/>
          <p:nvPr/>
        </p:nvSpPr>
        <p:spPr>
          <a:xfrm>
            <a:off x="2559250" y="3478300"/>
            <a:ext cx="4025400" cy="76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b="1">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and includes icons by</a:t>
            </a:r>
            <a:r>
              <a:rPr lang="en" sz="1200" b="1">
                <a:solidFill>
                  <a:schemeClr val="dk1"/>
                </a:solidFill>
                <a:latin typeface="Albert Sans"/>
                <a:ea typeface="Albert Sans"/>
                <a:cs typeface="Albert Sans"/>
                <a:sym typeface="Albert Sans"/>
              </a:rPr>
              <a:t>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b="1">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grpSp>
        <p:nvGrpSpPr>
          <p:cNvPr id="234" name="Google Shape;234;p28"/>
          <p:cNvGrpSpPr/>
          <p:nvPr/>
        </p:nvGrpSpPr>
        <p:grpSpPr>
          <a:xfrm flipH="1">
            <a:off x="262209" y="-769880"/>
            <a:ext cx="9276274" cy="9176905"/>
            <a:chOff x="-386316" y="-769880"/>
            <a:chExt cx="9276274" cy="9176905"/>
          </a:xfrm>
        </p:grpSpPr>
        <p:sp>
          <p:nvSpPr>
            <p:cNvPr id="235" name="Google Shape;235;p28"/>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6" name="Google Shape;236;p28"/>
            <p:cNvSpPr/>
            <p:nvPr/>
          </p:nvSpPr>
          <p:spPr>
            <a:xfrm>
              <a:off x="6736200" y="3879112"/>
              <a:ext cx="1260000" cy="37074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7" name="Google Shape;237;p28"/>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8" name="Google Shape;238;p28"/>
            <p:cNvSpPr/>
            <p:nvPr/>
          </p:nvSpPr>
          <p:spPr>
            <a:xfrm rot="10800000">
              <a:off x="-38477" y="-27518"/>
              <a:ext cx="698700" cy="698700"/>
            </a:xfrm>
            <a:prstGeom prst="chord">
              <a:avLst>
                <a:gd name="adj1" fmla="val 5399387"/>
                <a:gd name="adj2" fmla="val 1620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39" name="Google Shape;239;p28"/>
            <p:cNvSpPr/>
            <p:nvPr/>
          </p:nvSpPr>
          <p:spPr>
            <a:xfrm rot="10800000">
              <a:off x="-386316" y="-27518"/>
              <a:ext cx="698700" cy="698700"/>
            </a:xfrm>
            <a:prstGeom prst="chord">
              <a:avLst>
                <a:gd name="adj1" fmla="val 5399387"/>
                <a:gd name="adj2" fmla="val 1620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016435F8-2ACC-3B72-88BA-0354ADB5E7F8}"/>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40"/>
        <p:cNvGrpSpPr/>
        <p:nvPr/>
      </p:nvGrpSpPr>
      <p:grpSpPr>
        <a:xfrm>
          <a:off x="0" y="0"/>
          <a:ext cx="0" cy="0"/>
          <a:chOff x="0" y="0"/>
          <a:chExt cx="0" cy="0"/>
        </a:xfrm>
      </p:grpSpPr>
      <p:sp>
        <p:nvSpPr>
          <p:cNvPr id="241" name="Google Shape;241;p29"/>
          <p:cNvSpPr/>
          <p:nvPr/>
        </p:nvSpPr>
        <p:spPr>
          <a:xfrm flipH="1">
            <a:off x="8312375" y="-678400"/>
            <a:ext cx="1648800" cy="1648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2" name="Google Shape;242;p29"/>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3" name="Google Shape;243;p29"/>
          <p:cNvSpPr/>
          <p:nvPr/>
        </p:nvSpPr>
        <p:spPr>
          <a:xfrm flipH="1">
            <a:off x="171200" y="4469010"/>
            <a:ext cx="526500" cy="526500"/>
          </a:xfrm>
          <a:prstGeom prst="ellipse">
            <a:avLst/>
          </a:prstGeom>
          <a:solidFill>
            <a:srgbClr val="0584A4">
              <a:alpha val="3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4" name="Google Shape;244;p29"/>
          <p:cNvSpPr/>
          <p:nvPr/>
        </p:nvSpPr>
        <p:spPr>
          <a:xfrm>
            <a:off x="7819550" y="-3825506"/>
            <a:ext cx="1483500" cy="4365000"/>
          </a:xfrm>
          <a:prstGeom prst="roundRect">
            <a:avLst>
              <a:gd name="adj" fmla="val 50000"/>
            </a:avLst>
          </a:prstGeom>
          <a:solidFill>
            <a:srgbClr val="FFFFFF">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 name="Slide Number Placeholder 1">
            <a:extLst>
              <a:ext uri="{FF2B5EF4-FFF2-40B4-BE49-F238E27FC236}">
                <a16:creationId xmlns:a16="http://schemas.microsoft.com/office/drawing/2014/main" id="{059D30AC-8C4B-EC64-D211-A9DCA52E1D16}"/>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45"/>
        <p:cNvGrpSpPr/>
        <p:nvPr/>
      </p:nvGrpSpPr>
      <p:grpSpPr>
        <a:xfrm>
          <a:off x="0" y="0"/>
          <a:ext cx="0" cy="0"/>
          <a:chOff x="0" y="0"/>
          <a:chExt cx="0" cy="0"/>
        </a:xfrm>
      </p:grpSpPr>
      <p:grpSp>
        <p:nvGrpSpPr>
          <p:cNvPr id="246" name="Google Shape;246;p30"/>
          <p:cNvGrpSpPr/>
          <p:nvPr/>
        </p:nvGrpSpPr>
        <p:grpSpPr>
          <a:xfrm>
            <a:off x="-363114" y="-686855"/>
            <a:ext cx="9835298" cy="6115780"/>
            <a:chOff x="-363114" y="-686855"/>
            <a:chExt cx="9835298" cy="6115780"/>
          </a:xfrm>
        </p:grpSpPr>
        <p:sp>
          <p:nvSpPr>
            <p:cNvPr id="247" name="Google Shape;247;p30"/>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8" name="Google Shape;248;p30"/>
            <p:cNvSpPr/>
            <p:nvPr/>
          </p:nvSpPr>
          <p:spPr>
            <a:xfrm rot="10800000" flipH="1">
              <a:off x="-173878" y="-686855"/>
              <a:ext cx="677400" cy="18285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49" name="Google Shape;249;p30"/>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50" name="Google Shape;250;p30"/>
            <p:cNvSpPr/>
            <p:nvPr/>
          </p:nvSpPr>
          <p:spPr>
            <a:xfrm flipH="1">
              <a:off x="8812484" y="4769225"/>
              <a:ext cx="659700" cy="659700"/>
            </a:xfrm>
            <a:prstGeom prst="ellipse">
              <a:avLst/>
            </a:prstGeom>
            <a:solidFill>
              <a:srgbClr val="EE325F">
                <a:alpha val="7188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7A55A6C1-4467-1380-8C76-C257AC7C7E39}"/>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8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13225" y="1267988"/>
            <a:ext cx="1324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 name="Google Shape;20;p3"/>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600">
                <a:solidFill>
                  <a:schemeClr val="lt1"/>
                </a:solidFill>
                <a:latin typeface="Albert Sans Medium"/>
                <a:ea typeface="Albert Sans Medium"/>
                <a:cs typeface="Albert Sans Medium"/>
                <a:sym typeface="Albert Sans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 name="Slide Number Placeholder 1">
            <a:extLst>
              <a:ext uri="{FF2B5EF4-FFF2-40B4-BE49-F238E27FC236}">
                <a16:creationId xmlns:a16="http://schemas.microsoft.com/office/drawing/2014/main" id="{613E9CD8-617F-DCD1-ACA1-F0CDECA9694B}"/>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3 column">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rtlCol="0"/>
          <a:lstStyle/>
          <a:p>
            <a:pPr rtl="0"/>
            <a:r>
              <a:rPr lang="en-GB"/>
              <a:t>Click to edit Master title style</a:t>
            </a:r>
          </a:p>
        </p:txBody>
      </p:sp>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028700" y="1584198"/>
            <a:ext cx="2400300" cy="617934"/>
          </a:xfrm>
        </p:spPr>
        <p:txBody>
          <a:bodyPr rtlCol="0"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028700" y="2263854"/>
            <a:ext cx="2400300" cy="2328642"/>
          </a:xfrm>
        </p:spPr>
        <p:txBody>
          <a:bodyPr rtlCol="0"/>
          <a:lstStyle>
            <a:lvl1pPr marL="212598" indent="-212598">
              <a:defRPr/>
            </a:lvl1pPr>
            <a:lvl2pPr marL="212598" indent="-212598">
              <a:defRPr/>
            </a:lvl2pPr>
            <a:lvl3pPr marL="212598" indent="-212598">
              <a:defRPr/>
            </a:lvl3pPr>
            <a:lvl4pPr marL="212598" indent="-212598">
              <a:defRPr/>
            </a:lvl4pPr>
            <a:lvl5pPr marL="212598" indent="-212598">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3669030" y="1582482"/>
            <a:ext cx="2400300" cy="617934"/>
          </a:xfrm>
        </p:spPr>
        <p:txBody>
          <a:bodyPr rtlCol="0"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3669030" y="2262138"/>
            <a:ext cx="2400300" cy="2328643"/>
          </a:xfrm>
        </p:spPr>
        <p:txBody>
          <a:bodyPr rtlCol="0"/>
          <a:lstStyle>
            <a:lvl1pPr marL="212598" indent="-212598">
              <a:defRPr/>
            </a:lvl1pPr>
            <a:lvl2pPr marL="212598" indent="-212598">
              <a:defRPr/>
            </a:lvl2pPr>
            <a:lvl3pPr marL="212598" indent="-212598">
              <a:defRPr/>
            </a:lvl3pPr>
            <a:lvl4pPr marL="212598" indent="-212598">
              <a:defRPr/>
            </a:lvl4pPr>
            <a:lvl5pPr marL="212598" indent="-212598">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endParaRPr lang="en-GB" dirty="0"/>
          </a:p>
        </p:txBody>
      </p:sp>
      <p:sp>
        <p:nvSpPr>
          <p:cNvPr id="11" name="Text Placeholder 4">
            <a:extLst>
              <a:ext uri="{FF2B5EF4-FFF2-40B4-BE49-F238E27FC236}">
                <a16:creationId xmlns:a16="http://schemas.microsoft.com/office/drawing/2014/main" id="{5A7CDD05-39F5-4344-992F-995A7F9E8237}"/>
              </a:ext>
            </a:extLst>
          </p:cNvPr>
          <p:cNvSpPr>
            <a:spLocks noGrp="1"/>
          </p:cNvSpPr>
          <p:nvPr>
            <p:ph type="body" sz="quarter" idx="13"/>
          </p:nvPr>
        </p:nvSpPr>
        <p:spPr>
          <a:xfrm>
            <a:off x="6309360" y="1584197"/>
            <a:ext cx="2400300" cy="617934"/>
          </a:xfrm>
        </p:spPr>
        <p:txBody>
          <a:bodyPr rtlCol="0"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rtl="0"/>
            <a:r>
              <a:rPr lang="en-GB"/>
              <a:t>Click to edit Master text styles</a:t>
            </a:r>
          </a:p>
        </p:txBody>
      </p:sp>
      <p:sp>
        <p:nvSpPr>
          <p:cNvPr id="12" name="Content Placeholder 5">
            <a:extLst>
              <a:ext uri="{FF2B5EF4-FFF2-40B4-BE49-F238E27FC236}">
                <a16:creationId xmlns:a16="http://schemas.microsoft.com/office/drawing/2014/main" id="{93C996A2-0E21-4652-A9DD-F74F8BC04053}"/>
              </a:ext>
            </a:extLst>
          </p:cNvPr>
          <p:cNvSpPr>
            <a:spLocks noGrp="1"/>
          </p:cNvSpPr>
          <p:nvPr>
            <p:ph sz="quarter" idx="14"/>
          </p:nvPr>
        </p:nvSpPr>
        <p:spPr>
          <a:xfrm>
            <a:off x="6309360" y="2263853"/>
            <a:ext cx="2400300" cy="2328643"/>
          </a:xfrm>
        </p:spPr>
        <p:txBody>
          <a:bodyPr rtlCol="0"/>
          <a:lstStyle>
            <a:lvl1pPr marL="212598" indent="-212598">
              <a:defRPr/>
            </a:lvl1pPr>
            <a:lvl2pPr marL="212598" indent="-212598">
              <a:defRPr/>
            </a:lvl2pPr>
            <a:lvl3pPr marL="212598" indent="-212598">
              <a:defRPr/>
            </a:lvl3pPr>
            <a:lvl4pPr marL="212598" indent="-212598">
              <a:defRPr/>
            </a:lvl4pPr>
            <a:lvl5pPr marL="212598" indent="-212598">
              <a:defRPr/>
            </a:lvl5pPr>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2" name="Slide Number Placeholder 1">
            <a:extLst>
              <a:ext uri="{FF2B5EF4-FFF2-40B4-BE49-F238E27FC236}">
                <a16:creationId xmlns:a16="http://schemas.microsoft.com/office/drawing/2014/main" id="{65A40C2F-CEDA-2AE9-B050-D4CEE957E5F7}"/>
              </a:ext>
            </a:extLst>
          </p:cNvPr>
          <p:cNvSpPr>
            <a:spLocks noGrp="1"/>
          </p:cNvSpPr>
          <p:nvPr>
            <p:ph type="sldNum" sz="quarter" idx="15"/>
          </p:nvPr>
        </p:nvSpPr>
        <p:spPr/>
        <p:txBody>
          <a:bodyPr/>
          <a:lstStyle/>
          <a:p>
            <a:fld id="{FFD65DC0-FBEE-416A-B5F3-419A449177E6}" type="slidenum">
              <a:rPr lang="en-GB" smtClean="0"/>
              <a:t>‹#›</a:t>
            </a:fld>
            <a:endParaRPr lang="en-GB"/>
          </a:p>
        </p:txBody>
      </p:sp>
    </p:spTree>
    <p:extLst>
      <p:ext uri="{BB962C8B-B14F-4D97-AF65-F5344CB8AC3E}">
        <p14:creationId xmlns:p14="http://schemas.microsoft.com/office/powerpoint/2010/main" val="3770488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grpSp>
        <p:nvGrpSpPr>
          <p:cNvPr id="24" name="Google Shape;24;p4"/>
          <p:cNvGrpSpPr/>
          <p:nvPr/>
        </p:nvGrpSpPr>
        <p:grpSpPr>
          <a:xfrm>
            <a:off x="-363114" y="-686855"/>
            <a:ext cx="9835298" cy="6115780"/>
            <a:chOff x="-363114" y="-686855"/>
            <a:chExt cx="9835298" cy="6115780"/>
          </a:xfrm>
        </p:grpSpPr>
        <p:sp>
          <p:nvSpPr>
            <p:cNvPr id="25" name="Google Shape;25;p4"/>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6" name="Google Shape;26;p4"/>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7" name="Google Shape;27;p4"/>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28" name="Google Shape;28;p4"/>
            <p:cNvSpPr/>
            <p:nvPr/>
          </p:nvSpPr>
          <p:spPr>
            <a:xfrm flipH="1">
              <a:off x="8812484" y="4769225"/>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C59E23BB-F5FD-C012-1638-D42003BCC9CE}"/>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720000" y="35559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2800"/>
              <a:buChar char="○"/>
              <a:defRPr sz="2800"/>
            </a:lvl2pPr>
            <a:lvl3pPr lvl="2" algn="ctr" rtl="0">
              <a:lnSpc>
                <a:spcPct val="115000"/>
              </a:lnSpc>
              <a:spcBef>
                <a:spcPts val="0"/>
              </a:spcBef>
              <a:spcAft>
                <a:spcPts val="0"/>
              </a:spcAft>
              <a:buSzPts val="2800"/>
              <a:buChar char="■"/>
              <a:defRPr sz="2800"/>
            </a:lvl3pPr>
            <a:lvl4pPr lvl="3" algn="ctr" rtl="0">
              <a:lnSpc>
                <a:spcPct val="115000"/>
              </a:lnSpc>
              <a:spcBef>
                <a:spcPts val="0"/>
              </a:spcBef>
              <a:spcAft>
                <a:spcPts val="0"/>
              </a:spcAft>
              <a:buSzPts val="2800"/>
              <a:buChar char="●"/>
              <a:defRPr sz="2800"/>
            </a:lvl4pPr>
            <a:lvl5pPr lvl="4" algn="ctr" rtl="0">
              <a:lnSpc>
                <a:spcPct val="115000"/>
              </a:lnSpc>
              <a:spcBef>
                <a:spcPts val="0"/>
              </a:spcBef>
              <a:spcAft>
                <a:spcPts val="0"/>
              </a:spcAft>
              <a:buSzPts val="2800"/>
              <a:buChar char="○"/>
              <a:defRPr sz="2800"/>
            </a:lvl5pPr>
            <a:lvl6pPr lvl="5" algn="ctr" rtl="0">
              <a:lnSpc>
                <a:spcPct val="115000"/>
              </a:lnSpc>
              <a:spcBef>
                <a:spcPts val="0"/>
              </a:spcBef>
              <a:spcAft>
                <a:spcPts val="0"/>
              </a:spcAft>
              <a:buSzPts val="2800"/>
              <a:buChar char="■"/>
              <a:defRPr sz="2800"/>
            </a:lvl6pPr>
            <a:lvl7pPr lvl="6" algn="ctr" rtl="0">
              <a:lnSpc>
                <a:spcPct val="115000"/>
              </a:lnSpc>
              <a:spcBef>
                <a:spcPts val="0"/>
              </a:spcBef>
              <a:spcAft>
                <a:spcPts val="0"/>
              </a:spcAft>
              <a:buSzPts val="2800"/>
              <a:buChar char="●"/>
              <a:defRPr sz="2800"/>
            </a:lvl7pPr>
            <a:lvl8pPr lvl="7" algn="ctr" rtl="0">
              <a:lnSpc>
                <a:spcPct val="115000"/>
              </a:lnSpc>
              <a:spcBef>
                <a:spcPts val="0"/>
              </a:spcBef>
              <a:spcAft>
                <a:spcPts val="0"/>
              </a:spcAft>
              <a:buSzPts val="2800"/>
              <a:buChar char="○"/>
              <a:defRPr sz="2800"/>
            </a:lvl8pPr>
            <a:lvl9pPr lvl="8" algn="ctr" rtl="0">
              <a:lnSpc>
                <a:spcPct val="115000"/>
              </a:lnSpc>
              <a:spcBef>
                <a:spcPts val="0"/>
              </a:spcBef>
              <a:spcAft>
                <a:spcPts val="0"/>
              </a:spcAft>
              <a:buSzPts val="2800"/>
              <a:buChar char="■"/>
              <a:defRPr sz="2800"/>
            </a:lvl9pPr>
          </a:lstStyle>
          <a:p>
            <a:endParaRPr/>
          </a:p>
        </p:txBody>
      </p:sp>
      <p:sp>
        <p:nvSpPr>
          <p:cNvPr id="32" name="Google Shape;32;p5"/>
          <p:cNvSpPr txBox="1">
            <a:spLocks noGrp="1"/>
          </p:cNvSpPr>
          <p:nvPr>
            <p:ph type="subTitle" idx="2"/>
          </p:nvPr>
        </p:nvSpPr>
        <p:spPr>
          <a:xfrm>
            <a:off x="720000" y="1888700"/>
            <a:ext cx="7704000" cy="928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sz="1400" b="0"/>
            </a:lvl1pPr>
            <a:lvl2pPr lvl="1" algn="ctr" rtl="0">
              <a:lnSpc>
                <a:spcPct val="115000"/>
              </a:lnSpc>
              <a:spcBef>
                <a:spcPts val="0"/>
              </a:spcBef>
              <a:spcAft>
                <a:spcPts val="0"/>
              </a:spcAft>
              <a:buSzPts val="1400"/>
              <a:buChar char="○"/>
              <a:defRPr sz="2800"/>
            </a:lvl2pPr>
            <a:lvl3pPr lvl="2" algn="ctr" rtl="0">
              <a:lnSpc>
                <a:spcPct val="115000"/>
              </a:lnSpc>
              <a:spcBef>
                <a:spcPts val="0"/>
              </a:spcBef>
              <a:spcAft>
                <a:spcPts val="0"/>
              </a:spcAft>
              <a:buSzPts val="1400"/>
              <a:buChar char="■"/>
              <a:defRPr sz="2800"/>
            </a:lvl3pPr>
            <a:lvl4pPr lvl="3" algn="ctr" rtl="0">
              <a:lnSpc>
                <a:spcPct val="115000"/>
              </a:lnSpc>
              <a:spcBef>
                <a:spcPts val="0"/>
              </a:spcBef>
              <a:spcAft>
                <a:spcPts val="0"/>
              </a:spcAft>
              <a:buSzPts val="1400"/>
              <a:buChar char="●"/>
              <a:defRPr sz="2800"/>
            </a:lvl4pPr>
            <a:lvl5pPr lvl="4" algn="ctr" rtl="0">
              <a:lnSpc>
                <a:spcPct val="115000"/>
              </a:lnSpc>
              <a:spcBef>
                <a:spcPts val="0"/>
              </a:spcBef>
              <a:spcAft>
                <a:spcPts val="0"/>
              </a:spcAft>
              <a:buSzPts val="1400"/>
              <a:buChar char="○"/>
              <a:defRPr sz="2800"/>
            </a:lvl5pPr>
            <a:lvl6pPr lvl="5" algn="ctr" rtl="0">
              <a:lnSpc>
                <a:spcPct val="115000"/>
              </a:lnSpc>
              <a:spcBef>
                <a:spcPts val="0"/>
              </a:spcBef>
              <a:spcAft>
                <a:spcPts val="0"/>
              </a:spcAft>
              <a:buSzPts val="1400"/>
              <a:buChar char="■"/>
              <a:defRPr sz="2800"/>
            </a:lvl6pPr>
            <a:lvl7pPr lvl="6" algn="ctr" rtl="0">
              <a:lnSpc>
                <a:spcPct val="115000"/>
              </a:lnSpc>
              <a:spcBef>
                <a:spcPts val="0"/>
              </a:spcBef>
              <a:spcAft>
                <a:spcPts val="0"/>
              </a:spcAft>
              <a:buSzPts val="1400"/>
              <a:buChar char="●"/>
              <a:defRPr sz="2800"/>
            </a:lvl7pPr>
            <a:lvl8pPr lvl="7" algn="ctr" rtl="0">
              <a:lnSpc>
                <a:spcPct val="115000"/>
              </a:lnSpc>
              <a:spcBef>
                <a:spcPts val="0"/>
              </a:spcBef>
              <a:spcAft>
                <a:spcPts val="0"/>
              </a:spcAft>
              <a:buSzPts val="1400"/>
              <a:buChar char="○"/>
              <a:defRPr sz="2800"/>
            </a:lvl8pPr>
            <a:lvl9pPr lvl="8" algn="ctr" rtl="0">
              <a:lnSpc>
                <a:spcPct val="115000"/>
              </a:lnSpc>
              <a:spcBef>
                <a:spcPts val="0"/>
              </a:spcBef>
              <a:spcAft>
                <a:spcPts val="0"/>
              </a:spcAft>
              <a:buSzPts val="1400"/>
              <a:buChar char="■"/>
              <a:defRPr sz="2800"/>
            </a:lvl9pPr>
          </a:lstStyle>
          <a:p>
            <a:endParaRPr/>
          </a:p>
        </p:txBody>
      </p:sp>
      <p:sp>
        <p:nvSpPr>
          <p:cNvPr id="33" name="Google Shape;33;p5"/>
          <p:cNvSpPr txBox="1">
            <a:spLocks noGrp="1"/>
          </p:cNvSpPr>
          <p:nvPr>
            <p:ph type="subTitle" idx="3"/>
          </p:nvPr>
        </p:nvSpPr>
        <p:spPr>
          <a:xfrm>
            <a:off x="720000" y="1387700"/>
            <a:ext cx="7704000" cy="5010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SzPts val="2400"/>
              <a:buFont typeface="DM Sans"/>
              <a:buNone/>
              <a:defRPr sz="2000" b="1">
                <a:latin typeface="Poppins"/>
                <a:ea typeface="Poppins"/>
                <a:cs typeface="Poppins"/>
                <a:sym typeface="Poppins"/>
              </a:defRPr>
            </a:lvl1pPr>
            <a:lvl2pPr lvl="1">
              <a:lnSpc>
                <a:spcPct val="115000"/>
              </a:lnSpc>
              <a:spcBef>
                <a:spcPts val="0"/>
              </a:spcBef>
              <a:spcAft>
                <a:spcPts val="0"/>
              </a:spcAft>
              <a:buSzPts val="1400"/>
              <a:buFont typeface="DM Sans"/>
              <a:buNone/>
              <a:defRPr b="1">
                <a:latin typeface="DM Sans"/>
                <a:ea typeface="DM Sans"/>
                <a:cs typeface="DM Sans"/>
                <a:sym typeface="DM Sans"/>
              </a:defRPr>
            </a:lvl2pPr>
            <a:lvl3pPr lvl="2">
              <a:lnSpc>
                <a:spcPct val="115000"/>
              </a:lnSpc>
              <a:spcBef>
                <a:spcPts val="0"/>
              </a:spcBef>
              <a:spcAft>
                <a:spcPts val="0"/>
              </a:spcAft>
              <a:buSzPts val="1400"/>
              <a:buFont typeface="DM Sans"/>
              <a:buNone/>
              <a:defRPr b="1">
                <a:latin typeface="DM Sans"/>
                <a:ea typeface="DM Sans"/>
                <a:cs typeface="DM Sans"/>
                <a:sym typeface="DM Sans"/>
              </a:defRPr>
            </a:lvl3pPr>
            <a:lvl4pPr lvl="3">
              <a:lnSpc>
                <a:spcPct val="115000"/>
              </a:lnSpc>
              <a:spcBef>
                <a:spcPts val="0"/>
              </a:spcBef>
              <a:spcAft>
                <a:spcPts val="0"/>
              </a:spcAft>
              <a:buSzPts val="1400"/>
              <a:buFont typeface="DM Sans"/>
              <a:buNone/>
              <a:defRPr b="1">
                <a:latin typeface="DM Sans"/>
                <a:ea typeface="DM Sans"/>
                <a:cs typeface="DM Sans"/>
                <a:sym typeface="DM Sans"/>
              </a:defRPr>
            </a:lvl4pPr>
            <a:lvl5pPr lvl="4">
              <a:lnSpc>
                <a:spcPct val="115000"/>
              </a:lnSpc>
              <a:spcBef>
                <a:spcPts val="0"/>
              </a:spcBef>
              <a:spcAft>
                <a:spcPts val="0"/>
              </a:spcAft>
              <a:buSzPts val="1400"/>
              <a:buFont typeface="DM Sans"/>
              <a:buNone/>
              <a:defRPr b="1">
                <a:latin typeface="DM Sans"/>
                <a:ea typeface="DM Sans"/>
                <a:cs typeface="DM Sans"/>
                <a:sym typeface="DM Sans"/>
              </a:defRPr>
            </a:lvl5pPr>
            <a:lvl6pPr lvl="5">
              <a:lnSpc>
                <a:spcPct val="115000"/>
              </a:lnSpc>
              <a:spcBef>
                <a:spcPts val="0"/>
              </a:spcBef>
              <a:spcAft>
                <a:spcPts val="0"/>
              </a:spcAft>
              <a:buSzPts val="1400"/>
              <a:buFont typeface="DM Sans"/>
              <a:buNone/>
              <a:defRPr b="1">
                <a:latin typeface="DM Sans"/>
                <a:ea typeface="DM Sans"/>
                <a:cs typeface="DM Sans"/>
                <a:sym typeface="DM Sans"/>
              </a:defRPr>
            </a:lvl6pPr>
            <a:lvl7pPr lvl="6">
              <a:lnSpc>
                <a:spcPct val="115000"/>
              </a:lnSpc>
              <a:spcBef>
                <a:spcPts val="0"/>
              </a:spcBef>
              <a:spcAft>
                <a:spcPts val="0"/>
              </a:spcAft>
              <a:buSzPts val="1400"/>
              <a:buFont typeface="DM Sans"/>
              <a:buNone/>
              <a:defRPr b="1">
                <a:latin typeface="DM Sans"/>
                <a:ea typeface="DM Sans"/>
                <a:cs typeface="DM Sans"/>
                <a:sym typeface="DM Sans"/>
              </a:defRPr>
            </a:lvl7pPr>
            <a:lvl8pPr lvl="7">
              <a:lnSpc>
                <a:spcPct val="115000"/>
              </a:lnSpc>
              <a:spcBef>
                <a:spcPts val="0"/>
              </a:spcBef>
              <a:spcAft>
                <a:spcPts val="0"/>
              </a:spcAft>
              <a:buSzPts val="1400"/>
              <a:buFont typeface="DM Sans"/>
              <a:buNone/>
              <a:defRPr b="1">
                <a:latin typeface="DM Sans"/>
                <a:ea typeface="DM Sans"/>
                <a:cs typeface="DM Sans"/>
                <a:sym typeface="DM Sans"/>
              </a:defRPr>
            </a:lvl8pPr>
            <a:lvl9pPr lvl="8">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sp>
        <p:nvSpPr>
          <p:cNvPr id="34" name="Google Shape;34;p5"/>
          <p:cNvSpPr txBox="1">
            <a:spLocks noGrp="1"/>
          </p:cNvSpPr>
          <p:nvPr>
            <p:ph type="subTitle" idx="4"/>
          </p:nvPr>
        </p:nvSpPr>
        <p:spPr>
          <a:xfrm>
            <a:off x="720000" y="3054950"/>
            <a:ext cx="7704000" cy="5010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DM Sans"/>
              <a:buNone/>
              <a:defRPr sz="2000" b="1">
                <a:latin typeface="Poppins"/>
                <a:ea typeface="Poppins"/>
                <a:cs typeface="Poppins"/>
                <a:sym typeface="Poppins"/>
              </a:defRPr>
            </a:lvl1pPr>
            <a:lvl2pPr lvl="1" rtl="0">
              <a:lnSpc>
                <a:spcPct val="115000"/>
              </a:lnSpc>
              <a:spcBef>
                <a:spcPts val="0"/>
              </a:spcBef>
              <a:spcAft>
                <a:spcPts val="0"/>
              </a:spcAft>
              <a:buSzPts val="1400"/>
              <a:buFont typeface="DM Sans"/>
              <a:buNone/>
              <a:defRPr b="1">
                <a:latin typeface="DM Sans"/>
                <a:ea typeface="DM Sans"/>
                <a:cs typeface="DM Sans"/>
                <a:sym typeface="DM Sans"/>
              </a:defRPr>
            </a:lvl2pPr>
            <a:lvl3pPr lvl="2" rtl="0">
              <a:lnSpc>
                <a:spcPct val="115000"/>
              </a:lnSpc>
              <a:spcBef>
                <a:spcPts val="0"/>
              </a:spcBef>
              <a:spcAft>
                <a:spcPts val="0"/>
              </a:spcAft>
              <a:buSzPts val="1400"/>
              <a:buFont typeface="DM Sans"/>
              <a:buNone/>
              <a:defRPr b="1">
                <a:latin typeface="DM Sans"/>
                <a:ea typeface="DM Sans"/>
                <a:cs typeface="DM Sans"/>
                <a:sym typeface="DM Sans"/>
              </a:defRPr>
            </a:lvl3pPr>
            <a:lvl4pPr lvl="3" rtl="0">
              <a:lnSpc>
                <a:spcPct val="115000"/>
              </a:lnSpc>
              <a:spcBef>
                <a:spcPts val="0"/>
              </a:spcBef>
              <a:spcAft>
                <a:spcPts val="0"/>
              </a:spcAft>
              <a:buSzPts val="1400"/>
              <a:buFont typeface="DM Sans"/>
              <a:buNone/>
              <a:defRPr b="1">
                <a:latin typeface="DM Sans"/>
                <a:ea typeface="DM Sans"/>
                <a:cs typeface="DM Sans"/>
                <a:sym typeface="DM Sans"/>
              </a:defRPr>
            </a:lvl4pPr>
            <a:lvl5pPr lvl="4" rtl="0">
              <a:lnSpc>
                <a:spcPct val="115000"/>
              </a:lnSpc>
              <a:spcBef>
                <a:spcPts val="0"/>
              </a:spcBef>
              <a:spcAft>
                <a:spcPts val="0"/>
              </a:spcAft>
              <a:buSzPts val="1400"/>
              <a:buFont typeface="DM Sans"/>
              <a:buNone/>
              <a:defRPr b="1">
                <a:latin typeface="DM Sans"/>
                <a:ea typeface="DM Sans"/>
                <a:cs typeface="DM Sans"/>
                <a:sym typeface="DM Sans"/>
              </a:defRPr>
            </a:lvl5pPr>
            <a:lvl6pPr lvl="5" rtl="0">
              <a:lnSpc>
                <a:spcPct val="115000"/>
              </a:lnSpc>
              <a:spcBef>
                <a:spcPts val="0"/>
              </a:spcBef>
              <a:spcAft>
                <a:spcPts val="0"/>
              </a:spcAft>
              <a:buSzPts val="1400"/>
              <a:buFont typeface="DM Sans"/>
              <a:buNone/>
              <a:defRPr b="1">
                <a:latin typeface="DM Sans"/>
                <a:ea typeface="DM Sans"/>
                <a:cs typeface="DM Sans"/>
                <a:sym typeface="DM Sans"/>
              </a:defRPr>
            </a:lvl6pPr>
            <a:lvl7pPr lvl="6" rtl="0">
              <a:lnSpc>
                <a:spcPct val="115000"/>
              </a:lnSpc>
              <a:spcBef>
                <a:spcPts val="0"/>
              </a:spcBef>
              <a:spcAft>
                <a:spcPts val="0"/>
              </a:spcAft>
              <a:buSzPts val="1400"/>
              <a:buFont typeface="DM Sans"/>
              <a:buNone/>
              <a:defRPr b="1">
                <a:latin typeface="DM Sans"/>
                <a:ea typeface="DM Sans"/>
                <a:cs typeface="DM Sans"/>
                <a:sym typeface="DM Sans"/>
              </a:defRPr>
            </a:lvl7pPr>
            <a:lvl8pPr lvl="7" rtl="0">
              <a:lnSpc>
                <a:spcPct val="115000"/>
              </a:lnSpc>
              <a:spcBef>
                <a:spcPts val="0"/>
              </a:spcBef>
              <a:spcAft>
                <a:spcPts val="0"/>
              </a:spcAft>
              <a:buSzPts val="1400"/>
              <a:buFont typeface="DM Sans"/>
              <a:buNone/>
              <a:defRPr b="1">
                <a:latin typeface="DM Sans"/>
                <a:ea typeface="DM Sans"/>
                <a:cs typeface="DM Sans"/>
                <a:sym typeface="DM Sans"/>
              </a:defRPr>
            </a:lvl8pPr>
            <a:lvl9pPr lvl="8" rtl="0">
              <a:lnSpc>
                <a:spcPct val="115000"/>
              </a:lnSpc>
              <a:spcBef>
                <a:spcPts val="0"/>
              </a:spcBef>
              <a:spcAft>
                <a:spcPts val="0"/>
              </a:spcAft>
              <a:buSzPts val="1400"/>
              <a:buFont typeface="DM Sans"/>
              <a:buNone/>
              <a:defRPr b="1">
                <a:latin typeface="DM Sans"/>
                <a:ea typeface="DM Sans"/>
                <a:cs typeface="DM Sans"/>
                <a:sym typeface="DM Sans"/>
              </a:defRPr>
            </a:lvl9pPr>
          </a:lstStyle>
          <a:p>
            <a:endParaRPr/>
          </a:p>
        </p:txBody>
      </p:sp>
      <p:grpSp>
        <p:nvGrpSpPr>
          <p:cNvPr id="35" name="Google Shape;35;p5"/>
          <p:cNvGrpSpPr/>
          <p:nvPr/>
        </p:nvGrpSpPr>
        <p:grpSpPr>
          <a:xfrm flipH="1">
            <a:off x="-286914" y="-686855"/>
            <a:ext cx="9835298" cy="2270105"/>
            <a:chOff x="-363114" y="-686855"/>
            <a:chExt cx="9835298" cy="2270105"/>
          </a:xfrm>
        </p:grpSpPr>
        <p:sp>
          <p:nvSpPr>
            <p:cNvPr id="36" name="Google Shape;36;p5"/>
            <p:cNvSpPr/>
            <p:nvPr/>
          </p:nvSpPr>
          <p:spPr>
            <a:xfrm flipH="1">
              <a:off x="8812484" y="1306050"/>
              <a:ext cx="277200" cy="277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7" name="Google Shape;37;p5"/>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8" name="Google Shape;38;p5"/>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9" name="Google Shape;39;p5"/>
            <p:cNvSpPr/>
            <p:nvPr/>
          </p:nvSpPr>
          <p:spPr>
            <a:xfrm flipH="1">
              <a:off x="8812484" y="539500"/>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2DA9AB81-4014-719F-AC23-940A2B4DCCC1}"/>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2" name="Google Shape;42;p6"/>
          <p:cNvGrpSpPr/>
          <p:nvPr/>
        </p:nvGrpSpPr>
        <p:grpSpPr>
          <a:xfrm>
            <a:off x="-1253563" y="-2863475"/>
            <a:ext cx="10503560" cy="7810745"/>
            <a:chOff x="-1253563" y="-2863475"/>
            <a:chExt cx="10503560" cy="7810745"/>
          </a:xfrm>
        </p:grpSpPr>
        <p:sp>
          <p:nvSpPr>
            <p:cNvPr id="43" name="Google Shape;43;p6"/>
            <p:cNvSpPr/>
            <p:nvPr/>
          </p:nvSpPr>
          <p:spPr>
            <a:xfrm rot="10800000" flipH="1">
              <a:off x="8458597" y="-2863475"/>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4" name="Google Shape;44;p6"/>
            <p:cNvSpPr/>
            <p:nvPr/>
          </p:nvSpPr>
          <p:spPr>
            <a:xfrm rot="10800000" flipH="1">
              <a:off x="7897325" y="-2230235"/>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nvGrpSpPr>
            <p:cNvPr id="45" name="Google Shape;45;p6"/>
            <p:cNvGrpSpPr/>
            <p:nvPr/>
          </p:nvGrpSpPr>
          <p:grpSpPr>
            <a:xfrm>
              <a:off x="-1253563" y="3992679"/>
              <a:ext cx="1828500" cy="954591"/>
              <a:chOff x="-1253563" y="3992679"/>
              <a:chExt cx="1828500" cy="954591"/>
            </a:xfrm>
          </p:grpSpPr>
          <p:sp>
            <p:nvSpPr>
              <p:cNvPr id="46" name="Google Shape;46;p6"/>
              <p:cNvSpPr/>
              <p:nvPr/>
            </p:nvSpPr>
            <p:spPr>
              <a:xfrm rot="5400000" flipH="1">
                <a:off x="-119071" y="39926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47" name="Google Shape;47;p6"/>
              <p:cNvSpPr/>
              <p:nvPr/>
            </p:nvSpPr>
            <p:spPr>
              <a:xfrm rot="5400000">
                <a:off x="-678013" y="3694320"/>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sp>
        <p:nvSpPr>
          <p:cNvPr id="2" name="Slide Number Placeholder 1">
            <a:extLst>
              <a:ext uri="{FF2B5EF4-FFF2-40B4-BE49-F238E27FC236}">
                <a16:creationId xmlns:a16="http://schemas.microsoft.com/office/drawing/2014/main" id="{72610A7A-07FD-5701-416F-DECCBFA0CB87}"/>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2585575" y="445025"/>
            <a:ext cx="5845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0" name="Google Shape;50;p7"/>
          <p:cNvSpPr txBox="1">
            <a:spLocks noGrp="1"/>
          </p:cNvSpPr>
          <p:nvPr>
            <p:ph type="subTitle" idx="1"/>
          </p:nvPr>
        </p:nvSpPr>
        <p:spPr>
          <a:xfrm>
            <a:off x="2585575" y="1347250"/>
            <a:ext cx="5845200" cy="3173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Albert Sans Light"/>
              <a:buAutoNum type="arabicPeriod"/>
              <a:defRPr sz="1600"/>
            </a:lvl1pPr>
            <a:lvl2pPr lvl="1" algn="ctr" rtl="0">
              <a:lnSpc>
                <a:spcPct val="100000"/>
              </a:lnSpc>
              <a:spcBef>
                <a:spcPts val="0"/>
              </a:spcBef>
              <a:spcAft>
                <a:spcPts val="0"/>
              </a:spcAft>
              <a:buClr>
                <a:srgbClr val="E76A28"/>
              </a:buClr>
              <a:buSzPts val="1600"/>
              <a:buFont typeface="Nunito Light"/>
              <a:buAutoNum type="alphaLcPeriod"/>
              <a:defRPr/>
            </a:lvl2pPr>
            <a:lvl3pPr lvl="2" algn="ctr" rtl="0">
              <a:lnSpc>
                <a:spcPct val="100000"/>
              </a:lnSpc>
              <a:spcBef>
                <a:spcPts val="0"/>
              </a:spcBef>
              <a:spcAft>
                <a:spcPts val="0"/>
              </a:spcAft>
              <a:buClr>
                <a:srgbClr val="E76A28"/>
              </a:buClr>
              <a:buSzPts val="1500"/>
              <a:buFont typeface="Nunito Light"/>
              <a:buAutoNum type="romanLcPeriod"/>
              <a:defRPr/>
            </a:lvl3pPr>
            <a:lvl4pPr lvl="3" algn="ctr" rtl="0">
              <a:lnSpc>
                <a:spcPct val="100000"/>
              </a:lnSpc>
              <a:spcBef>
                <a:spcPts val="0"/>
              </a:spcBef>
              <a:spcAft>
                <a:spcPts val="0"/>
              </a:spcAft>
              <a:buClr>
                <a:srgbClr val="E76A28"/>
              </a:buClr>
              <a:buSzPts val="1500"/>
              <a:buFont typeface="Nunito Light"/>
              <a:buAutoNum type="arabicPeriod"/>
              <a:defRPr/>
            </a:lvl4pPr>
            <a:lvl5pPr lvl="4" algn="ctr" rtl="0">
              <a:lnSpc>
                <a:spcPct val="100000"/>
              </a:lnSpc>
              <a:spcBef>
                <a:spcPts val="0"/>
              </a:spcBef>
              <a:spcAft>
                <a:spcPts val="0"/>
              </a:spcAft>
              <a:buClr>
                <a:srgbClr val="E76A28"/>
              </a:buClr>
              <a:buSzPts val="1400"/>
              <a:buFont typeface="Nunito Light"/>
              <a:buAutoNum type="alphaLcPeriod"/>
              <a:defRPr/>
            </a:lvl5pPr>
            <a:lvl6pPr lvl="5" algn="ctr" rtl="0">
              <a:lnSpc>
                <a:spcPct val="100000"/>
              </a:lnSpc>
              <a:spcBef>
                <a:spcPts val="0"/>
              </a:spcBef>
              <a:spcAft>
                <a:spcPts val="0"/>
              </a:spcAft>
              <a:buClr>
                <a:srgbClr val="999999"/>
              </a:buClr>
              <a:buSzPts val="1400"/>
              <a:buFont typeface="Nunito Light"/>
              <a:buAutoNum type="romanLcPeriod"/>
              <a:defRPr/>
            </a:lvl6pPr>
            <a:lvl7pPr lvl="6" algn="ctr" rtl="0">
              <a:lnSpc>
                <a:spcPct val="100000"/>
              </a:lnSpc>
              <a:spcBef>
                <a:spcPts val="0"/>
              </a:spcBef>
              <a:spcAft>
                <a:spcPts val="0"/>
              </a:spcAft>
              <a:buClr>
                <a:srgbClr val="999999"/>
              </a:buClr>
              <a:buSzPts val="1300"/>
              <a:buFont typeface="Nunito Light"/>
              <a:buAutoNum type="arabicPeriod"/>
              <a:defRPr/>
            </a:lvl7pPr>
            <a:lvl8pPr lvl="7" algn="ctr" rtl="0">
              <a:lnSpc>
                <a:spcPct val="100000"/>
              </a:lnSpc>
              <a:spcBef>
                <a:spcPts val="0"/>
              </a:spcBef>
              <a:spcAft>
                <a:spcPts val="0"/>
              </a:spcAft>
              <a:buClr>
                <a:srgbClr val="999999"/>
              </a:buClr>
              <a:buSzPts val="1300"/>
              <a:buFont typeface="Nunito Light"/>
              <a:buAutoNum type="alphaLcPeriod"/>
              <a:defRPr/>
            </a:lvl8pPr>
            <a:lvl9pPr lvl="8" algn="ctr" rtl="0">
              <a:lnSpc>
                <a:spcPct val="100000"/>
              </a:lnSpc>
              <a:spcBef>
                <a:spcPts val="0"/>
              </a:spcBef>
              <a:spcAft>
                <a:spcPts val="0"/>
              </a:spcAft>
              <a:buClr>
                <a:srgbClr val="999999"/>
              </a:buClr>
              <a:buSzPts val="1400"/>
              <a:buFont typeface="Nunito Light"/>
              <a:buAutoNum type="romanLcPeriod"/>
              <a:defRPr/>
            </a:lvl9pPr>
          </a:lstStyle>
          <a:p>
            <a:endParaRPr/>
          </a:p>
        </p:txBody>
      </p:sp>
      <p:sp>
        <p:nvSpPr>
          <p:cNvPr id="2" name="Slide Number Placeholder 1">
            <a:extLst>
              <a:ext uri="{FF2B5EF4-FFF2-40B4-BE49-F238E27FC236}">
                <a16:creationId xmlns:a16="http://schemas.microsoft.com/office/drawing/2014/main" id="{B769CE24-6037-8369-0C0C-3003222F60B0}"/>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644450" y="1307100"/>
            <a:ext cx="5855100" cy="2529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grpSp>
        <p:nvGrpSpPr>
          <p:cNvPr id="53" name="Google Shape;53;p8"/>
          <p:cNvGrpSpPr/>
          <p:nvPr/>
        </p:nvGrpSpPr>
        <p:grpSpPr>
          <a:xfrm>
            <a:off x="-2427224" y="-404176"/>
            <a:ext cx="12836711" cy="5212846"/>
            <a:chOff x="-2427224" y="-404176"/>
            <a:chExt cx="12836711" cy="5212846"/>
          </a:xfrm>
        </p:grpSpPr>
        <p:sp>
          <p:nvSpPr>
            <p:cNvPr id="54" name="Google Shape;54;p8"/>
            <p:cNvSpPr/>
            <p:nvPr/>
          </p:nvSpPr>
          <p:spPr>
            <a:xfrm rot="5400000" flipH="1">
              <a:off x="8153579" y="43313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5" name="Google Shape;55;p8"/>
            <p:cNvSpPr/>
            <p:nvPr/>
          </p:nvSpPr>
          <p:spPr>
            <a:xfrm rot="5400000" flipH="1">
              <a:off x="-1008524" y="-1822876"/>
              <a:ext cx="874500" cy="3711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6" name="Google Shape;56;p8"/>
            <p:cNvSpPr/>
            <p:nvPr/>
          </p:nvSpPr>
          <p:spPr>
            <a:xfrm rot="5400000" flipH="1">
              <a:off x="-1008555" y="-633201"/>
              <a:ext cx="874500" cy="25731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7" name="Google Shape;57;p8"/>
            <p:cNvSpPr/>
            <p:nvPr/>
          </p:nvSpPr>
          <p:spPr>
            <a:xfrm rot="5400000">
              <a:off x="9156537" y="3555720"/>
              <a:ext cx="677400" cy="1828500"/>
            </a:xfrm>
            <a:prstGeom prst="roundRect">
              <a:avLst>
                <a:gd name="adj" fmla="val 50000"/>
              </a:avLst>
            </a:prstGeom>
            <a:solidFill>
              <a:srgbClr val="0584A4">
                <a:alpha val="41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5E4C7B30-47E1-9489-8CA4-8C7096EFB3B8}"/>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1906200" y="1777975"/>
            <a:ext cx="5331600" cy="1039800"/>
          </a:xfrm>
          <a:prstGeom prst="rect">
            <a:avLst/>
          </a:prstGeom>
        </p:spPr>
        <p:txBody>
          <a:bodyPr spcFirstLastPara="1" wrap="square" lIns="91425" tIns="91425" rIns="91425" bIns="91425" anchor="b" anchorCtr="0">
            <a:noAutofit/>
          </a:bodyPr>
          <a:lstStyle>
            <a:lvl1pPr marL="0" marR="0" lvl="0" indent="0" algn="ctr" rtl="0">
              <a:lnSpc>
                <a:spcPct val="100000"/>
              </a:lnSpc>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r>
              <a:t>xx%</a:t>
            </a:r>
          </a:p>
        </p:txBody>
      </p:sp>
      <p:sp>
        <p:nvSpPr>
          <p:cNvPr id="66" name="Google Shape;66;p11"/>
          <p:cNvSpPr txBox="1">
            <a:spLocks noGrp="1"/>
          </p:cNvSpPr>
          <p:nvPr>
            <p:ph type="subTitle" idx="1"/>
          </p:nvPr>
        </p:nvSpPr>
        <p:spPr>
          <a:xfrm>
            <a:off x="1906200" y="3168125"/>
            <a:ext cx="5331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600"/>
              <a:buNone/>
              <a:defRPr sz="1600">
                <a:solidFill>
                  <a:schemeClr val="lt1"/>
                </a:solidFill>
              </a:defRPr>
            </a:lvl1pPr>
            <a:lvl2pPr lvl="1" algn="ctr" rtl="0">
              <a:lnSpc>
                <a:spcPct val="100000"/>
              </a:lnSpc>
              <a:spcBef>
                <a:spcPts val="0"/>
              </a:spcBef>
              <a:spcAft>
                <a:spcPts val="0"/>
              </a:spcAft>
              <a:buClr>
                <a:schemeClr val="lt1"/>
              </a:buClr>
              <a:buSzPts val="1600"/>
              <a:buNone/>
              <a:defRPr sz="1600">
                <a:solidFill>
                  <a:schemeClr val="lt1"/>
                </a:solidFill>
              </a:defRPr>
            </a:lvl2pPr>
            <a:lvl3pPr lvl="2" algn="ctr" rtl="0">
              <a:lnSpc>
                <a:spcPct val="100000"/>
              </a:lnSpc>
              <a:spcBef>
                <a:spcPts val="0"/>
              </a:spcBef>
              <a:spcAft>
                <a:spcPts val="0"/>
              </a:spcAft>
              <a:buClr>
                <a:schemeClr val="lt1"/>
              </a:buClr>
              <a:buSzPts val="1600"/>
              <a:buNone/>
              <a:defRPr sz="1600">
                <a:solidFill>
                  <a:schemeClr val="lt1"/>
                </a:solidFill>
              </a:defRPr>
            </a:lvl3pPr>
            <a:lvl4pPr lvl="3" algn="ctr" rtl="0">
              <a:lnSpc>
                <a:spcPct val="100000"/>
              </a:lnSpc>
              <a:spcBef>
                <a:spcPts val="0"/>
              </a:spcBef>
              <a:spcAft>
                <a:spcPts val="0"/>
              </a:spcAft>
              <a:buClr>
                <a:schemeClr val="lt1"/>
              </a:buClr>
              <a:buSzPts val="1600"/>
              <a:buNone/>
              <a:defRPr sz="1600">
                <a:solidFill>
                  <a:schemeClr val="lt1"/>
                </a:solidFill>
              </a:defRPr>
            </a:lvl4pPr>
            <a:lvl5pPr lvl="4" algn="ctr" rtl="0">
              <a:lnSpc>
                <a:spcPct val="100000"/>
              </a:lnSpc>
              <a:spcBef>
                <a:spcPts val="0"/>
              </a:spcBef>
              <a:spcAft>
                <a:spcPts val="0"/>
              </a:spcAft>
              <a:buClr>
                <a:schemeClr val="lt1"/>
              </a:buClr>
              <a:buSzPts val="1600"/>
              <a:buNone/>
              <a:defRPr sz="1600">
                <a:solidFill>
                  <a:schemeClr val="lt1"/>
                </a:solidFill>
              </a:defRPr>
            </a:lvl5pPr>
            <a:lvl6pPr lvl="5" algn="ctr" rtl="0">
              <a:lnSpc>
                <a:spcPct val="100000"/>
              </a:lnSpc>
              <a:spcBef>
                <a:spcPts val="0"/>
              </a:spcBef>
              <a:spcAft>
                <a:spcPts val="0"/>
              </a:spcAft>
              <a:buClr>
                <a:schemeClr val="lt1"/>
              </a:buClr>
              <a:buSzPts val="1600"/>
              <a:buNone/>
              <a:defRPr sz="1600">
                <a:solidFill>
                  <a:schemeClr val="lt1"/>
                </a:solidFill>
              </a:defRPr>
            </a:lvl6pPr>
            <a:lvl7pPr lvl="6" algn="ctr" rtl="0">
              <a:lnSpc>
                <a:spcPct val="100000"/>
              </a:lnSpc>
              <a:spcBef>
                <a:spcPts val="0"/>
              </a:spcBef>
              <a:spcAft>
                <a:spcPts val="0"/>
              </a:spcAft>
              <a:buClr>
                <a:schemeClr val="lt1"/>
              </a:buClr>
              <a:buSzPts val="1600"/>
              <a:buNone/>
              <a:defRPr sz="1600">
                <a:solidFill>
                  <a:schemeClr val="lt1"/>
                </a:solidFill>
              </a:defRPr>
            </a:lvl7pPr>
            <a:lvl8pPr lvl="7" algn="ctr" rtl="0">
              <a:lnSpc>
                <a:spcPct val="100000"/>
              </a:lnSpc>
              <a:spcBef>
                <a:spcPts val="0"/>
              </a:spcBef>
              <a:spcAft>
                <a:spcPts val="0"/>
              </a:spcAft>
              <a:buClr>
                <a:schemeClr val="lt1"/>
              </a:buClr>
              <a:buSzPts val="1600"/>
              <a:buNone/>
              <a:defRPr sz="1600">
                <a:solidFill>
                  <a:schemeClr val="lt1"/>
                </a:solidFill>
              </a:defRPr>
            </a:lvl8pPr>
            <a:lvl9pPr lvl="8" algn="ctr"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67" name="Google Shape;67;p11"/>
          <p:cNvGrpSpPr/>
          <p:nvPr/>
        </p:nvGrpSpPr>
        <p:grpSpPr>
          <a:xfrm>
            <a:off x="579550" y="-5059050"/>
            <a:ext cx="8158450" cy="15215050"/>
            <a:chOff x="579550" y="-5059050"/>
            <a:chExt cx="8158450" cy="15215050"/>
          </a:xfrm>
        </p:grpSpPr>
        <p:sp>
          <p:nvSpPr>
            <p:cNvPr id="68" name="Google Shape;68;p11"/>
            <p:cNvSpPr/>
            <p:nvPr/>
          </p:nvSpPr>
          <p:spPr>
            <a:xfrm flipH="1">
              <a:off x="579550" y="-5059050"/>
              <a:ext cx="1026600" cy="62973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69" name="Google Shape;69;p11"/>
            <p:cNvSpPr/>
            <p:nvPr/>
          </p:nvSpPr>
          <p:spPr>
            <a:xfrm flipH="1">
              <a:off x="7711400" y="3858700"/>
              <a:ext cx="1026600" cy="6297300"/>
            </a:xfrm>
            <a:prstGeom prst="roundRect">
              <a:avLst>
                <a:gd name="adj" fmla="val 50000"/>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Slide Number Placeholder 1">
            <a:extLst>
              <a:ext uri="{FF2B5EF4-FFF2-40B4-BE49-F238E27FC236}">
                <a16:creationId xmlns:a16="http://schemas.microsoft.com/office/drawing/2014/main" id="{3A59E9FF-68D0-1CB9-1ED5-A7E5948ADA30}"/>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98EDBF-5528-D8DE-5AC1-7A34A4EF0482}"/>
              </a:ext>
            </a:extLst>
          </p:cNvPr>
          <p:cNvSpPr>
            <a:spLocks noGrp="1"/>
          </p:cNvSpPr>
          <p:nvPr>
            <p:ph type="sldNum" sz="quarter" idx="10"/>
          </p:nvPr>
        </p:nvSpPr>
        <p:spPr/>
        <p:txBody>
          <a:bodyPr/>
          <a:lstStyle/>
          <a:p>
            <a:fld id="{FFD65DC0-FBEE-416A-B5F3-419A449177E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
        <p:nvSpPr>
          <p:cNvPr id="2" name="Slide Number Placeholder 1">
            <a:extLst>
              <a:ext uri="{FF2B5EF4-FFF2-40B4-BE49-F238E27FC236}">
                <a16:creationId xmlns:a16="http://schemas.microsoft.com/office/drawing/2014/main" id="{F53E6C13-C7FF-6E6F-5CB1-53FE64023E1C}"/>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FFD65DC0-FBEE-416A-B5F3-419A449177E6}" type="slidenum">
              <a:rPr lang="en-GB" smtClean="0"/>
              <a:t>‹#›</a:t>
            </a:fld>
            <a:endParaRPr lang="en-GB"/>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1" r:id="rId11"/>
    <p:sldLayoutId id="2147483662" r:id="rId12"/>
    <p:sldLayoutId id="2147483664" r:id="rId13"/>
    <p:sldLayoutId id="2147483669" r:id="rId14"/>
    <p:sldLayoutId id="2147483670" r:id="rId15"/>
    <p:sldLayoutId id="2147483671" r:id="rId16"/>
    <p:sldLayoutId id="2147483674" r:id="rId17"/>
    <p:sldLayoutId id="2147483675" r:id="rId18"/>
    <p:sldLayoutId id="2147483676" r:id="rId19"/>
    <p:sldLayoutId id="2147483681"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MWC.006.2300140" TargetMode="External"/><Relationship Id="rId2" Type="http://schemas.openxmlformats.org/officeDocument/2006/relationships/hyperlink" Target="https://doi.org/10.1109/ICUFN57995.2023.10201063"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09/MWC.006.2300140" TargetMode="External"/><Relationship Id="rId2" Type="http://schemas.openxmlformats.org/officeDocument/2006/relationships/hyperlink" Target="https://doi.org/10.1109/ICUFN57995.2023.10201063"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https://www.itu.int/en/Pages/default.aspx" TargetMode="External"/><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22.png"/><Relationship Id="rId4" Type="http://schemas.openxmlformats.org/officeDocument/2006/relationships/hyperlink" Target="https://www.kaggle.com/datasets/nadiatriki/5g-energy-consumption-dataset"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34"/>
          <p:cNvSpPr txBox="1">
            <a:spLocks noGrp="1"/>
          </p:cNvSpPr>
          <p:nvPr>
            <p:ph type="ctrTitle"/>
          </p:nvPr>
        </p:nvSpPr>
        <p:spPr>
          <a:xfrm>
            <a:off x="713225" y="1529038"/>
            <a:ext cx="6919800" cy="2009100"/>
          </a:xfrm>
          <a:prstGeom prst="rect">
            <a:avLst/>
          </a:prstGeom>
        </p:spPr>
        <p:txBody>
          <a:bodyPr spcFirstLastPara="1" wrap="square" lIns="91425" tIns="91425" rIns="91425" bIns="91425" anchor="b" anchorCtr="0">
            <a:noAutofit/>
          </a:bodyPr>
          <a:lstStyle/>
          <a:p>
            <a:pPr lvl="0"/>
            <a:r>
              <a:rPr lang="en-US" dirty="0"/>
              <a:t>AI for Link Adaptation and Energy Prediction in Realistic 5G Networks</a:t>
            </a:r>
            <a:endParaRPr dirty="0"/>
          </a:p>
        </p:txBody>
      </p:sp>
      <p:sp>
        <p:nvSpPr>
          <p:cNvPr id="262" name="Google Shape;262;p34"/>
          <p:cNvSpPr txBox="1">
            <a:spLocks noGrp="1"/>
          </p:cNvSpPr>
          <p:nvPr>
            <p:ph type="subTitle" idx="1"/>
          </p:nvPr>
        </p:nvSpPr>
        <p:spPr>
          <a:xfrm>
            <a:off x="713225" y="3510961"/>
            <a:ext cx="3414158" cy="10983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bert Sans"/>
                <a:ea typeface="Albert Sans"/>
                <a:cs typeface="Albert Sans"/>
                <a:sym typeface="Albert Sans"/>
              </a:rPr>
              <a:t>Alka Valiparambil Narendran</a:t>
            </a:r>
          </a:p>
          <a:p>
            <a:pPr marL="0" lvl="0" indent="0" algn="l" rtl="0">
              <a:spcBef>
                <a:spcPts val="0"/>
              </a:spcBef>
              <a:spcAft>
                <a:spcPts val="0"/>
              </a:spcAft>
              <a:buNone/>
            </a:pPr>
            <a:br>
              <a:rPr lang="en-IN" dirty="0">
                <a:latin typeface="Albert Sans"/>
                <a:ea typeface="Albert Sans"/>
                <a:cs typeface="Albert Sans"/>
                <a:sym typeface="Albert Sans"/>
              </a:rPr>
            </a:br>
            <a:r>
              <a:rPr lang="en-IN" dirty="0">
                <a:latin typeface="Albert Sans"/>
                <a:ea typeface="Albert Sans"/>
                <a:cs typeface="Albert Sans"/>
                <a:sym typeface="Albert Sans"/>
              </a:rPr>
              <a:t>Supervisor : Evgeny Osipov</a:t>
            </a:r>
          </a:p>
          <a:p>
            <a:pPr marL="0" lvl="0" indent="0" algn="l" rtl="0">
              <a:spcBef>
                <a:spcPts val="0"/>
              </a:spcBef>
              <a:spcAft>
                <a:spcPts val="0"/>
              </a:spcAft>
              <a:buNone/>
            </a:pPr>
            <a:r>
              <a:rPr lang="en-IN" dirty="0">
                <a:latin typeface="Albert Sans"/>
                <a:ea typeface="Albert Sans"/>
                <a:cs typeface="Albert Sans"/>
                <a:sym typeface="Albert Sans"/>
              </a:rPr>
              <a:t>Collaboration : </a:t>
            </a:r>
            <a:r>
              <a:rPr lang="en-IN" dirty="0" err="1">
                <a:latin typeface="Albert Sans"/>
                <a:ea typeface="Albert Sans"/>
                <a:cs typeface="Albert Sans"/>
                <a:sym typeface="Albert Sans"/>
              </a:rPr>
              <a:t>Effnet</a:t>
            </a:r>
            <a:r>
              <a:rPr lang="en-IN" dirty="0">
                <a:latin typeface="Albert Sans"/>
                <a:ea typeface="Albert Sans"/>
                <a:cs typeface="Albert Sans"/>
                <a:sym typeface="Albert Sans"/>
              </a:rPr>
              <a:t> AB</a:t>
            </a:r>
            <a:br>
              <a:rPr lang="en-IN" dirty="0">
                <a:latin typeface="Albert Sans"/>
                <a:ea typeface="Albert Sans"/>
                <a:cs typeface="Albert Sans"/>
                <a:sym typeface="Albert Sans"/>
              </a:rPr>
            </a:br>
            <a:endParaRPr dirty="0">
              <a:latin typeface="Albert Sans"/>
              <a:ea typeface="Albert Sans"/>
              <a:cs typeface="Albert Sans"/>
              <a:sym typeface="Albert Sans"/>
            </a:endParaRPr>
          </a:p>
        </p:txBody>
      </p:sp>
      <p:pic>
        <p:nvPicPr>
          <p:cNvPr id="7" name="Picture 6">
            <a:extLst>
              <a:ext uri="{FF2B5EF4-FFF2-40B4-BE49-F238E27FC236}">
                <a16:creationId xmlns:a16="http://schemas.microsoft.com/office/drawing/2014/main" id="{31D9BBEC-1687-8F57-D8B1-4F5B5FBCE509}"/>
              </a:ext>
            </a:extLst>
          </p:cNvPr>
          <p:cNvPicPr>
            <a:picLocks noChangeAspect="1"/>
          </p:cNvPicPr>
          <p:nvPr/>
        </p:nvPicPr>
        <p:blipFill>
          <a:blip r:embed="rId3"/>
          <a:stretch>
            <a:fillRect/>
          </a:stretch>
        </p:blipFill>
        <p:spPr>
          <a:xfrm>
            <a:off x="2164359" y="145965"/>
            <a:ext cx="6786694" cy="8610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8">
          <a:extLst>
            <a:ext uri="{FF2B5EF4-FFF2-40B4-BE49-F238E27FC236}">
              <a16:creationId xmlns:a16="http://schemas.microsoft.com/office/drawing/2014/main" id="{3DFFD09A-438E-2B59-3D9B-85C23ACC697F}"/>
            </a:ext>
          </a:extLst>
        </p:cNvPr>
        <p:cNvGrpSpPr/>
        <p:nvPr/>
      </p:nvGrpSpPr>
      <p:grpSpPr>
        <a:xfrm>
          <a:off x="0" y="0"/>
          <a:ext cx="0" cy="0"/>
          <a:chOff x="0" y="0"/>
          <a:chExt cx="0" cy="0"/>
        </a:xfrm>
      </p:grpSpPr>
      <p:sp>
        <p:nvSpPr>
          <p:cNvPr id="299" name="Google Shape;299;p37">
            <a:extLst>
              <a:ext uri="{FF2B5EF4-FFF2-40B4-BE49-F238E27FC236}">
                <a16:creationId xmlns:a16="http://schemas.microsoft.com/office/drawing/2014/main" id="{4AC819AD-7E05-02D9-0E3A-E81AD42CA0D1}"/>
              </a:ext>
            </a:extLst>
          </p:cNvPr>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Adaptation</a:t>
            </a:r>
            <a:endParaRPr dirty="0"/>
          </a:p>
        </p:txBody>
      </p:sp>
      <p:sp>
        <p:nvSpPr>
          <p:cNvPr id="300" name="Google Shape;300;p37">
            <a:extLst>
              <a:ext uri="{FF2B5EF4-FFF2-40B4-BE49-F238E27FC236}">
                <a16:creationId xmlns:a16="http://schemas.microsoft.com/office/drawing/2014/main" id="{676DB05C-50A0-A0A6-0252-6FC82471D21E}"/>
              </a:ext>
            </a:extLst>
          </p:cNvPr>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a:extLst>
              <a:ext uri="{FF2B5EF4-FFF2-40B4-BE49-F238E27FC236}">
                <a16:creationId xmlns:a16="http://schemas.microsoft.com/office/drawing/2014/main" id="{17F6505A-C03F-C329-4398-77BACF7C4A0B}"/>
              </a:ext>
            </a:extLst>
          </p:cNvPr>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302" name="Google Shape;302;p37">
            <a:extLst>
              <a:ext uri="{FF2B5EF4-FFF2-40B4-BE49-F238E27FC236}">
                <a16:creationId xmlns:a16="http://schemas.microsoft.com/office/drawing/2014/main" id="{399E4408-F3A4-49DE-8B95-1D99E3AB1D1B}"/>
              </a:ext>
            </a:extLst>
          </p:cNvPr>
          <p:cNvGrpSpPr/>
          <p:nvPr/>
        </p:nvGrpSpPr>
        <p:grpSpPr>
          <a:xfrm>
            <a:off x="6234375" y="1268000"/>
            <a:ext cx="2678900" cy="6297300"/>
            <a:chOff x="6234375" y="1268000"/>
            <a:chExt cx="2678900" cy="6297300"/>
          </a:xfrm>
        </p:grpSpPr>
        <p:sp>
          <p:nvSpPr>
            <p:cNvPr id="303" name="Google Shape;303;p37">
              <a:extLst>
                <a:ext uri="{FF2B5EF4-FFF2-40B4-BE49-F238E27FC236}">
                  <a16:creationId xmlns:a16="http://schemas.microsoft.com/office/drawing/2014/main" id="{9387BDDF-C462-88BA-A49A-43116DCC499E}"/>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a:extLst>
                <a:ext uri="{FF2B5EF4-FFF2-40B4-BE49-F238E27FC236}">
                  <a16:creationId xmlns:a16="http://schemas.microsoft.com/office/drawing/2014/main" id="{19F130F0-09B4-649D-49E3-C07D6C980E09}"/>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grpSp>
      <p:grpSp>
        <p:nvGrpSpPr>
          <p:cNvPr id="2" name="Google Shape;302;p37">
            <a:extLst>
              <a:ext uri="{FF2B5EF4-FFF2-40B4-BE49-F238E27FC236}">
                <a16:creationId xmlns:a16="http://schemas.microsoft.com/office/drawing/2014/main" id="{F7B62881-151B-53DB-C107-D7EE6A0DC8E4}"/>
              </a:ext>
            </a:extLst>
          </p:cNvPr>
          <p:cNvGrpSpPr/>
          <p:nvPr/>
        </p:nvGrpSpPr>
        <p:grpSpPr>
          <a:xfrm>
            <a:off x="4370664" y="3422707"/>
            <a:ext cx="2224269" cy="5166963"/>
            <a:chOff x="6234375" y="1268000"/>
            <a:chExt cx="2678900" cy="6297300"/>
          </a:xfrm>
        </p:grpSpPr>
        <p:sp>
          <p:nvSpPr>
            <p:cNvPr id="3" name="Google Shape;303;p37">
              <a:extLst>
                <a:ext uri="{FF2B5EF4-FFF2-40B4-BE49-F238E27FC236}">
                  <a16:creationId xmlns:a16="http://schemas.microsoft.com/office/drawing/2014/main" id="{4D058C8C-B38F-5E3D-A62A-6AADEC547CDA}"/>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4" name="Google Shape;304;p37">
              <a:extLst>
                <a:ext uri="{FF2B5EF4-FFF2-40B4-BE49-F238E27FC236}">
                  <a16:creationId xmlns:a16="http://schemas.microsoft.com/office/drawing/2014/main" id="{36715D3E-B3F0-E510-D78A-D0EF00C632B6}"/>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 name="Google Shape;305;p37">
              <a:extLst>
                <a:ext uri="{FF2B5EF4-FFF2-40B4-BE49-F238E27FC236}">
                  <a16:creationId xmlns:a16="http://schemas.microsoft.com/office/drawing/2014/main" id="{57F01B22-55CE-6BCD-829A-4E5614E988DA}"/>
                </a:ext>
              </a:extLst>
            </p:cNvPr>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grpSp>
    </p:spTree>
    <p:extLst>
      <p:ext uri="{BB962C8B-B14F-4D97-AF65-F5344CB8AC3E}">
        <p14:creationId xmlns:p14="http://schemas.microsoft.com/office/powerpoint/2010/main" val="168312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7742-9D64-FD61-D7A1-1B52389C97AD}"/>
              </a:ext>
            </a:extLst>
          </p:cNvPr>
          <p:cNvSpPr>
            <a:spLocks noGrp="1"/>
          </p:cNvSpPr>
          <p:nvPr>
            <p:ph type="title"/>
          </p:nvPr>
        </p:nvSpPr>
        <p:spPr>
          <a:xfrm>
            <a:off x="1515611" y="239086"/>
            <a:ext cx="3421310" cy="599813"/>
          </a:xfrm>
        </p:spPr>
        <p:txBody>
          <a:bodyPr/>
          <a:lstStyle/>
          <a:p>
            <a:r>
              <a:rPr lang="en-IN" dirty="0"/>
              <a:t>Link Adaptation</a:t>
            </a:r>
            <a:endParaRPr lang="en-GB" dirty="0"/>
          </a:p>
        </p:txBody>
      </p:sp>
      <p:sp>
        <p:nvSpPr>
          <p:cNvPr id="4" name="Slide Number Placeholder 3">
            <a:extLst>
              <a:ext uri="{FF2B5EF4-FFF2-40B4-BE49-F238E27FC236}">
                <a16:creationId xmlns:a16="http://schemas.microsoft.com/office/drawing/2014/main" id="{7F6C316A-DF8B-BC52-BE37-6FF5330BFA30}"/>
              </a:ext>
            </a:extLst>
          </p:cNvPr>
          <p:cNvSpPr>
            <a:spLocks noGrp="1"/>
          </p:cNvSpPr>
          <p:nvPr>
            <p:ph type="sldNum" sz="quarter" idx="10"/>
          </p:nvPr>
        </p:nvSpPr>
        <p:spPr/>
        <p:txBody>
          <a:bodyPr/>
          <a:lstStyle/>
          <a:p>
            <a:fld id="{FFD65DC0-FBEE-416A-B5F3-419A449177E6}" type="slidenum">
              <a:rPr lang="en-GB" smtClean="0"/>
              <a:t>11</a:t>
            </a:fld>
            <a:endParaRPr lang="en-GB"/>
          </a:p>
        </p:txBody>
      </p:sp>
      <p:pic>
        <p:nvPicPr>
          <p:cNvPr id="6" name="Content Placeholder 8" descr="A screen shot of a computer&#10;&#10;AI-generated content may be incorrect.">
            <a:extLst>
              <a:ext uri="{FF2B5EF4-FFF2-40B4-BE49-F238E27FC236}">
                <a16:creationId xmlns:a16="http://schemas.microsoft.com/office/drawing/2014/main" id="{E94BFEB0-8CCE-04BD-D0C0-8A323AB83026}"/>
              </a:ext>
            </a:extLst>
          </p:cNvPr>
          <p:cNvPicPr>
            <a:picLocks noChangeAspect="1"/>
          </p:cNvPicPr>
          <p:nvPr/>
        </p:nvPicPr>
        <p:blipFill>
          <a:blip r:embed="rId2"/>
          <a:stretch>
            <a:fillRect/>
          </a:stretch>
        </p:blipFill>
        <p:spPr>
          <a:xfrm>
            <a:off x="4730959" y="1483576"/>
            <a:ext cx="4310908" cy="2155454"/>
          </a:xfrm>
          <a:prstGeom prst="rect">
            <a:avLst/>
          </a:prstGeom>
          <a:noFill/>
          <a:ln>
            <a:noFill/>
          </a:ln>
        </p:spPr>
      </p:pic>
      <p:sp>
        <p:nvSpPr>
          <p:cNvPr id="11" name="TextBox 10">
            <a:extLst>
              <a:ext uri="{FF2B5EF4-FFF2-40B4-BE49-F238E27FC236}">
                <a16:creationId xmlns:a16="http://schemas.microsoft.com/office/drawing/2014/main" id="{A7137CEB-2ED8-7FB1-7B47-C53B2ACECC89}"/>
              </a:ext>
            </a:extLst>
          </p:cNvPr>
          <p:cNvSpPr txBox="1"/>
          <p:nvPr/>
        </p:nvSpPr>
        <p:spPr>
          <a:xfrm>
            <a:off x="956875" y="1232753"/>
            <a:ext cx="3233431" cy="1038701"/>
          </a:xfrm>
          <a:prstGeom prst="flowChartTerminator">
            <a:avLst/>
          </a:prstGeom>
          <a:noFill/>
          <a:ln>
            <a:solidFill>
              <a:schemeClr val="tx2">
                <a:lumMod val="50000"/>
              </a:schemeClr>
            </a:solidFill>
          </a:ln>
        </p:spPr>
        <p:txBody>
          <a:bodyPr wrap="square" rtlCol="0">
            <a:spAutoFit/>
          </a:bodyPr>
          <a:lstStyle/>
          <a:p>
            <a:r>
              <a:rPr lang="en-US" dirty="0">
                <a:latin typeface="Poppins" panose="00000500000000000000" pitchFamily="2" charset="0"/>
                <a:cs typeface="Poppins" panose="00000500000000000000" pitchFamily="2" charset="0"/>
              </a:rPr>
              <a:t>Adjusts modulation and coding scheme (MCS) based on channel quality</a:t>
            </a:r>
          </a:p>
        </p:txBody>
      </p:sp>
      <p:sp>
        <p:nvSpPr>
          <p:cNvPr id="13" name="TextBox 12">
            <a:extLst>
              <a:ext uri="{FF2B5EF4-FFF2-40B4-BE49-F238E27FC236}">
                <a16:creationId xmlns:a16="http://schemas.microsoft.com/office/drawing/2014/main" id="{49CFDB30-4DDE-EFCF-1489-B6912A449E28}"/>
              </a:ext>
            </a:extLst>
          </p:cNvPr>
          <p:cNvSpPr txBox="1"/>
          <p:nvPr/>
        </p:nvSpPr>
        <p:spPr>
          <a:xfrm>
            <a:off x="956875" y="2271454"/>
            <a:ext cx="3233431" cy="1038701"/>
          </a:xfrm>
          <a:prstGeom prst="flowChartTerminator">
            <a:avLst/>
          </a:prstGeom>
          <a:noFill/>
          <a:ln>
            <a:solidFill>
              <a:schemeClr val="tx2">
                <a:lumMod val="50000"/>
              </a:schemeClr>
            </a:solidFill>
          </a:ln>
        </p:spPr>
        <p:txBody>
          <a:bodyPr wrap="square" rtlCol="0">
            <a:spAutoFit/>
          </a:bodyPr>
          <a:lstStyle/>
          <a:p>
            <a:r>
              <a:rPr lang="en-US" dirty="0">
                <a:latin typeface="Poppins" panose="00000500000000000000" pitchFamily="2" charset="0"/>
                <a:cs typeface="Poppins" panose="00000500000000000000" pitchFamily="2" charset="0"/>
              </a:rPr>
              <a:t>Aims to maximize throughput while keeping error rate acceptable</a:t>
            </a:r>
          </a:p>
        </p:txBody>
      </p:sp>
      <p:sp>
        <p:nvSpPr>
          <p:cNvPr id="14" name="TextBox 13">
            <a:extLst>
              <a:ext uri="{FF2B5EF4-FFF2-40B4-BE49-F238E27FC236}">
                <a16:creationId xmlns:a16="http://schemas.microsoft.com/office/drawing/2014/main" id="{CCD61D52-B665-AA71-5F4C-033C1719B747}"/>
              </a:ext>
            </a:extLst>
          </p:cNvPr>
          <p:cNvSpPr txBox="1"/>
          <p:nvPr/>
        </p:nvSpPr>
        <p:spPr>
          <a:xfrm>
            <a:off x="956875" y="3310155"/>
            <a:ext cx="3233431" cy="1038701"/>
          </a:xfrm>
          <a:prstGeom prst="flowChartTerminator">
            <a:avLst/>
          </a:prstGeom>
          <a:noFill/>
          <a:ln>
            <a:solidFill>
              <a:schemeClr val="tx2">
                <a:lumMod val="50000"/>
              </a:schemeClr>
            </a:solidFill>
          </a:ln>
        </p:spPr>
        <p:txBody>
          <a:bodyPr wrap="square" rtlCol="0">
            <a:spAutoFit/>
          </a:bodyPr>
          <a:lstStyle/>
          <a:p>
            <a:r>
              <a:rPr lang="en-US" dirty="0">
                <a:latin typeface="Poppins" panose="00000500000000000000" pitchFamily="2" charset="0"/>
                <a:cs typeface="Poppins" panose="00000500000000000000" pitchFamily="2" charset="0"/>
              </a:rPr>
              <a:t>Decision made at the </a:t>
            </a:r>
            <a:r>
              <a:rPr lang="en-US" dirty="0" err="1">
                <a:latin typeface="Poppins" panose="00000500000000000000" pitchFamily="2" charset="0"/>
                <a:cs typeface="Poppins" panose="00000500000000000000" pitchFamily="2" charset="0"/>
              </a:rPr>
              <a:t>gNB</a:t>
            </a:r>
            <a:r>
              <a:rPr lang="en-US" dirty="0">
                <a:latin typeface="Poppins" panose="00000500000000000000" pitchFamily="2" charset="0"/>
                <a:cs typeface="Poppins" panose="00000500000000000000" pitchFamily="2" charset="0"/>
              </a:rPr>
              <a:t>, based on UE feedback (SINR, CQI, HARQ)</a:t>
            </a:r>
            <a:endParaRPr lang="en-GB"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644627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oogle Shape;737;p62">
            <a:extLst>
              <a:ext uri="{FF2B5EF4-FFF2-40B4-BE49-F238E27FC236}">
                <a16:creationId xmlns:a16="http://schemas.microsoft.com/office/drawing/2014/main" id="{0670C9A7-579D-947F-C013-0B75801E0CA9}"/>
              </a:ext>
            </a:extLst>
          </p:cNvPr>
          <p:cNvGrpSpPr/>
          <p:nvPr/>
        </p:nvGrpSpPr>
        <p:grpSpPr>
          <a:xfrm rot="16200000">
            <a:off x="7857462" y="3415301"/>
            <a:ext cx="1647193" cy="2538000"/>
            <a:chOff x="2651238" y="2794146"/>
            <a:chExt cx="2244438" cy="4357829"/>
          </a:xfrm>
        </p:grpSpPr>
        <p:sp>
          <p:nvSpPr>
            <p:cNvPr id="17" name="Google Shape;738;p62">
              <a:extLst>
                <a:ext uri="{FF2B5EF4-FFF2-40B4-BE49-F238E27FC236}">
                  <a16:creationId xmlns:a16="http://schemas.microsoft.com/office/drawing/2014/main" id="{758730EC-7AB2-28F2-2EB7-80B45DE1E995}"/>
                </a:ext>
              </a:extLst>
            </p:cNvPr>
            <p:cNvSpPr/>
            <p:nvPr/>
          </p:nvSpPr>
          <p:spPr>
            <a:xfrm>
              <a:off x="3943175" y="2794146"/>
              <a:ext cx="952500" cy="30297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18" name="Google Shape;739;p62">
              <a:extLst>
                <a:ext uri="{FF2B5EF4-FFF2-40B4-BE49-F238E27FC236}">
                  <a16:creationId xmlns:a16="http://schemas.microsoft.com/office/drawing/2014/main" id="{0CE45475-2EF7-CAE1-2077-E883533A0F72}"/>
                </a:ext>
              </a:extLst>
            </p:cNvPr>
            <p:cNvSpPr/>
            <p:nvPr/>
          </p:nvSpPr>
          <p:spPr>
            <a:xfrm>
              <a:off x="2960125" y="3767375"/>
              <a:ext cx="1672200" cy="33843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9" name="Google Shape;740;p62">
              <a:extLst>
                <a:ext uri="{FF2B5EF4-FFF2-40B4-BE49-F238E27FC236}">
                  <a16:creationId xmlns:a16="http://schemas.microsoft.com/office/drawing/2014/main" id="{B48C4305-C76F-726F-B714-8DD560019DF9}"/>
                </a:ext>
              </a:extLst>
            </p:cNvPr>
            <p:cNvSpPr/>
            <p:nvPr/>
          </p:nvSpPr>
          <p:spPr>
            <a:xfrm>
              <a:off x="2651238" y="4608575"/>
              <a:ext cx="658500" cy="2543400"/>
            </a:xfrm>
            <a:prstGeom prst="round2SameRect">
              <a:avLst>
                <a:gd name="adj1" fmla="val 50000"/>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 name="Title 1">
            <a:extLst>
              <a:ext uri="{FF2B5EF4-FFF2-40B4-BE49-F238E27FC236}">
                <a16:creationId xmlns:a16="http://schemas.microsoft.com/office/drawing/2014/main" id="{F90F457D-25F2-A6F2-6121-0B4F952D122D}"/>
              </a:ext>
            </a:extLst>
          </p:cNvPr>
          <p:cNvSpPr>
            <a:spLocks noGrp="1"/>
          </p:cNvSpPr>
          <p:nvPr>
            <p:ph type="title"/>
          </p:nvPr>
        </p:nvSpPr>
        <p:spPr>
          <a:xfrm>
            <a:off x="959991" y="333394"/>
            <a:ext cx="7680960" cy="453904"/>
          </a:xfrm>
        </p:spPr>
        <p:txBody>
          <a:bodyPr/>
          <a:lstStyle/>
          <a:p>
            <a:r>
              <a:rPr lang="en-IN" dirty="0"/>
              <a:t>Traditional Approaches</a:t>
            </a:r>
            <a:endParaRPr lang="en-GB" dirty="0"/>
          </a:p>
        </p:txBody>
      </p:sp>
      <p:sp>
        <p:nvSpPr>
          <p:cNvPr id="3" name="Footer Placeholder 2">
            <a:extLst>
              <a:ext uri="{FF2B5EF4-FFF2-40B4-BE49-F238E27FC236}">
                <a16:creationId xmlns:a16="http://schemas.microsoft.com/office/drawing/2014/main" id="{53CE6292-4055-F97D-F59E-08E03CA65C9F}"/>
              </a:ext>
            </a:extLst>
          </p:cNvPr>
          <p:cNvSpPr>
            <a:spLocks noGrp="1"/>
          </p:cNvSpPr>
          <p:nvPr>
            <p:ph type="ftr" sz="quarter" idx="4294967295"/>
          </p:nvPr>
        </p:nvSpPr>
        <p:spPr/>
        <p:txBody>
          <a:bodyPr/>
          <a:lstStyle/>
          <a:p>
            <a:pPr rtl="0"/>
            <a:endParaRPr lang="en-GB" dirty="0"/>
          </a:p>
        </p:txBody>
      </p:sp>
      <p:sp>
        <p:nvSpPr>
          <p:cNvPr id="10" name="Text Placeholder 9">
            <a:extLst>
              <a:ext uri="{FF2B5EF4-FFF2-40B4-BE49-F238E27FC236}">
                <a16:creationId xmlns:a16="http://schemas.microsoft.com/office/drawing/2014/main" id="{2011AD86-0081-AAF3-99DA-A37B0849E1D9}"/>
              </a:ext>
            </a:extLst>
          </p:cNvPr>
          <p:cNvSpPr>
            <a:spLocks noGrp="1"/>
          </p:cNvSpPr>
          <p:nvPr>
            <p:ph type="body" idx="1"/>
          </p:nvPr>
        </p:nvSpPr>
        <p:spPr>
          <a:xfrm>
            <a:off x="439758" y="1821579"/>
            <a:ext cx="2400300" cy="658464"/>
          </a:xfrm>
        </p:spPr>
        <p:txBody>
          <a:bodyPr anchor="b">
            <a:noAutofit/>
          </a:bodyPr>
          <a:lstStyle/>
          <a:p>
            <a:r>
              <a:rPr lang="en-GB" sz="1350" dirty="0"/>
              <a:t>Inner Loop Link Adaptation (ILLA) </a:t>
            </a:r>
          </a:p>
        </p:txBody>
      </p:sp>
      <p:sp>
        <p:nvSpPr>
          <p:cNvPr id="11" name="Content Placeholder 10">
            <a:extLst>
              <a:ext uri="{FF2B5EF4-FFF2-40B4-BE49-F238E27FC236}">
                <a16:creationId xmlns:a16="http://schemas.microsoft.com/office/drawing/2014/main" id="{27AA2A1C-B605-8114-32D1-A16F93A8EECD}"/>
              </a:ext>
            </a:extLst>
          </p:cNvPr>
          <p:cNvSpPr>
            <a:spLocks noGrp="1"/>
          </p:cNvSpPr>
          <p:nvPr>
            <p:ph sz="half" idx="2"/>
          </p:nvPr>
        </p:nvSpPr>
        <p:spPr>
          <a:xfrm>
            <a:off x="220321" y="2317077"/>
            <a:ext cx="2609186" cy="1390857"/>
          </a:xfrm>
        </p:spPr>
        <p:txBody>
          <a:bodyPr>
            <a:noAutofit/>
          </a:bodyPr>
          <a:lstStyle/>
          <a:p>
            <a:pPr marL="0" indent="0">
              <a:buNone/>
            </a:pPr>
            <a:r>
              <a:rPr lang="en-US" sz="1200" dirty="0"/>
              <a:t>Uses instantaneous SINR or CQI feedback from the receiver to select the best Modulation and Coding Scheme (MCS) based on a predefined lookup table</a:t>
            </a:r>
          </a:p>
        </p:txBody>
      </p:sp>
      <p:sp>
        <p:nvSpPr>
          <p:cNvPr id="12" name="Text Placeholder 11">
            <a:extLst>
              <a:ext uri="{FF2B5EF4-FFF2-40B4-BE49-F238E27FC236}">
                <a16:creationId xmlns:a16="http://schemas.microsoft.com/office/drawing/2014/main" id="{674E50D3-25D7-B022-CDBC-06C2B8C1F6E7}"/>
              </a:ext>
            </a:extLst>
          </p:cNvPr>
          <p:cNvSpPr>
            <a:spLocks noGrp="1"/>
          </p:cNvSpPr>
          <p:nvPr>
            <p:ph type="body" sz="quarter" idx="3"/>
          </p:nvPr>
        </p:nvSpPr>
        <p:spPr>
          <a:xfrm>
            <a:off x="3119411" y="1848370"/>
            <a:ext cx="2400300" cy="658464"/>
          </a:xfrm>
        </p:spPr>
        <p:txBody>
          <a:bodyPr anchor="b">
            <a:normAutofit/>
          </a:bodyPr>
          <a:lstStyle/>
          <a:p>
            <a:r>
              <a:rPr lang="en-GB" sz="1350" dirty="0"/>
              <a:t>Outer Loop Link Adaptation (OLLA)</a:t>
            </a:r>
          </a:p>
        </p:txBody>
      </p:sp>
      <p:sp>
        <p:nvSpPr>
          <p:cNvPr id="13" name="Content Placeholder 12">
            <a:extLst>
              <a:ext uri="{FF2B5EF4-FFF2-40B4-BE49-F238E27FC236}">
                <a16:creationId xmlns:a16="http://schemas.microsoft.com/office/drawing/2014/main" id="{99DCA270-B0B9-D1C3-04BB-717528D491EA}"/>
              </a:ext>
            </a:extLst>
          </p:cNvPr>
          <p:cNvSpPr>
            <a:spLocks noGrp="1"/>
          </p:cNvSpPr>
          <p:nvPr>
            <p:ph sz="quarter" idx="4"/>
          </p:nvPr>
        </p:nvSpPr>
        <p:spPr>
          <a:xfrm>
            <a:off x="3049828" y="2362571"/>
            <a:ext cx="2826764" cy="1262995"/>
          </a:xfrm>
        </p:spPr>
        <p:txBody>
          <a:bodyPr>
            <a:noAutofit/>
          </a:bodyPr>
          <a:lstStyle/>
          <a:p>
            <a:pPr marL="0" indent="0">
              <a:buNone/>
            </a:pPr>
            <a:r>
              <a:rPr lang="en-US" sz="1200" dirty="0"/>
              <a:t>Adjusts an SINR offset dynamically using ACK/NACK feedback to ensure the target Block Error Rate (BLER) is met. Works on top of ILLA.</a:t>
            </a:r>
            <a:endParaRPr lang="en-GB" sz="1200" dirty="0"/>
          </a:p>
        </p:txBody>
      </p:sp>
      <p:sp>
        <p:nvSpPr>
          <p:cNvPr id="14" name="Text Placeholder 13">
            <a:extLst>
              <a:ext uri="{FF2B5EF4-FFF2-40B4-BE49-F238E27FC236}">
                <a16:creationId xmlns:a16="http://schemas.microsoft.com/office/drawing/2014/main" id="{C214C6BD-7BFC-BE54-E336-0900A814373C}"/>
              </a:ext>
            </a:extLst>
          </p:cNvPr>
          <p:cNvSpPr>
            <a:spLocks noGrp="1"/>
          </p:cNvSpPr>
          <p:nvPr>
            <p:ph type="body" sz="quarter" idx="13"/>
          </p:nvPr>
        </p:nvSpPr>
        <p:spPr>
          <a:xfrm>
            <a:off x="6211908" y="1840282"/>
            <a:ext cx="2400300" cy="639761"/>
          </a:xfrm>
        </p:spPr>
        <p:txBody>
          <a:bodyPr anchor="b">
            <a:normAutofit lnSpcReduction="10000"/>
          </a:bodyPr>
          <a:lstStyle/>
          <a:p>
            <a:r>
              <a:rPr lang="en-US" sz="1350" dirty="0"/>
              <a:t>Hybrid Automatic Repeat Request (HARQ) with AMC</a:t>
            </a:r>
            <a:endParaRPr lang="en-GB" sz="1350" dirty="0"/>
          </a:p>
        </p:txBody>
      </p:sp>
      <p:sp>
        <p:nvSpPr>
          <p:cNvPr id="15" name="Content Placeholder 14">
            <a:extLst>
              <a:ext uri="{FF2B5EF4-FFF2-40B4-BE49-F238E27FC236}">
                <a16:creationId xmlns:a16="http://schemas.microsoft.com/office/drawing/2014/main" id="{F4963E6F-6E65-E8F7-8645-4CD40F562F69}"/>
              </a:ext>
            </a:extLst>
          </p:cNvPr>
          <p:cNvSpPr>
            <a:spLocks noGrp="1"/>
          </p:cNvSpPr>
          <p:nvPr>
            <p:ph sz="quarter" idx="14"/>
          </p:nvPr>
        </p:nvSpPr>
        <p:spPr>
          <a:xfrm>
            <a:off x="6096913" y="2317077"/>
            <a:ext cx="2826764" cy="1443379"/>
          </a:xfrm>
        </p:spPr>
        <p:txBody>
          <a:bodyPr>
            <a:noAutofit/>
          </a:bodyPr>
          <a:lstStyle/>
          <a:p>
            <a:pPr marL="0" indent="0">
              <a:buNone/>
            </a:pPr>
            <a:r>
              <a:rPr lang="en-US" sz="1200" dirty="0"/>
              <a:t>Retransmits failed packets with additional coding redundancy (incremental redundancy or chase combining) while also adapting MCS dynamically to improve reliability.</a:t>
            </a:r>
          </a:p>
        </p:txBody>
      </p:sp>
      <p:sp>
        <p:nvSpPr>
          <p:cNvPr id="8" name="Date Placeholder 7">
            <a:extLst>
              <a:ext uri="{FF2B5EF4-FFF2-40B4-BE49-F238E27FC236}">
                <a16:creationId xmlns:a16="http://schemas.microsoft.com/office/drawing/2014/main" id="{CC8E304F-FF3F-DCA2-0902-7395614C9B1D}"/>
              </a:ext>
            </a:extLst>
          </p:cNvPr>
          <p:cNvSpPr>
            <a:spLocks noGrp="1"/>
          </p:cNvSpPr>
          <p:nvPr>
            <p:ph type="dt" sz="half" idx="4294967295"/>
          </p:nvPr>
        </p:nvSpPr>
        <p:spPr/>
        <p:txBody>
          <a:bodyPr/>
          <a:lstStyle/>
          <a:p>
            <a:pPr rtl="0"/>
            <a:endParaRPr lang="en-GB" dirty="0"/>
          </a:p>
        </p:txBody>
      </p:sp>
      <p:sp>
        <p:nvSpPr>
          <p:cNvPr id="9" name="Slide Number Placeholder 8">
            <a:extLst>
              <a:ext uri="{FF2B5EF4-FFF2-40B4-BE49-F238E27FC236}">
                <a16:creationId xmlns:a16="http://schemas.microsoft.com/office/drawing/2014/main" id="{718EAFE6-543E-B9B0-45F6-C6C5207FD4EE}"/>
              </a:ext>
            </a:extLst>
          </p:cNvPr>
          <p:cNvSpPr>
            <a:spLocks noGrp="1"/>
          </p:cNvSpPr>
          <p:nvPr>
            <p:ph type="sldNum" sz="quarter" idx="15"/>
          </p:nvPr>
        </p:nvSpPr>
        <p:spPr>
          <a:xfrm>
            <a:off x="6457950" y="4767263"/>
            <a:ext cx="2057400" cy="274637"/>
          </a:xfrm>
        </p:spPr>
        <p:txBody>
          <a:bodyPr/>
          <a:lstStyle/>
          <a:p>
            <a:pPr rtl="0"/>
            <a:fld id="{C01389E6-C847-4AD0-B56D-D205B2EAB1EE}" type="slidenum">
              <a:rPr lang="en-GB" smtClean="0"/>
              <a:t>12</a:t>
            </a:fld>
            <a:endParaRPr lang="en-GB" dirty="0"/>
          </a:p>
        </p:txBody>
      </p:sp>
      <p:grpSp>
        <p:nvGrpSpPr>
          <p:cNvPr id="4" name="Google Shape;737;p62">
            <a:extLst>
              <a:ext uri="{FF2B5EF4-FFF2-40B4-BE49-F238E27FC236}">
                <a16:creationId xmlns:a16="http://schemas.microsoft.com/office/drawing/2014/main" id="{81FCA3F2-3EA9-8BA8-44EB-0D8D7CDEBFC8}"/>
              </a:ext>
            </a:extLst>
          </p:cNvPr>
          <p:cNvGrpSpPr/>
          <p:nvPr/>
        </p:nvGrpSpPr>
        <p:grpSpPr>
          <a:xfrm>
            <a:off x="-1115692" y="-481702"/>
            <a:ext cx="1647193" cy="2538000"/>
            <a:chOff x="2651238" y="2794146"/>
            <a:chExt cx="2244438" cy="4357829"/>
          </a:xfrm>
        </p:grpSpPr>
        <p:sp>
          <p:nvSpPr>
            <p:cNvPr id="5" name="Google Shape;738;p62">
              <a:extLst>
                <a:ext uri="{FF2B5EF4-FFF2-40B4-BE49-F238E27FC236}">
                  <a16:creationId xmlns:a16="http://schemas.microsoft.com/office/drawing/2014/main" id="{40EBD7DE-E887-CD56-F6AF-7EE19FBEC517}"/>
                </a:ext>
              </a:extLst>
            </p:cNvPr>
            <p:cNvSpPr/>
            <p:nvPr/>
          </p:nvSpPr>
          <p:spPr>
            <a:xfrm>
              <a:off x="3943175" y="2794146"/>
              <a:ext cx="952500" cy="3029700"/>
            </a:xfrm>
            <a:prstGeom prst="round2SameRect">
              <a:avLst>
                <a:gd name="adj1" fmla="val 50000"/>
                <a:gd name="adj2"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6" name="Google Shape;739;p62">
              <a:extLst>
                <a:ext uri="{FF2B5EF4-FFF2-40B4-BE49-F238E27FC236}">
                  <a16:creationId xmlns:a16="http://schemas.microsoft.com/office/drawing/2014/main" id="{65CC8EE1-A663-82A4-DFA2-4B00C06C4BD0}"/>
                </a:ext>
              </a:extLst>
            </p:cNvPr>
            <p:cNvSpPr/>
            <p:nvPr/>
          </p:nvSpPr>
          <p:spPr>
            <a:xfrm>
              <a:off x="2960125" y="3767375"/>
              <a:ext cx="1672200" cy="33843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7" name="Google Shape;740;p62">
              <a:extLst>
                <a:ext uri="{FF2B5EF4-FFF2-40B4-BE49-F238E27FC236}">
                  <a16:creationId xmlns:a16="http://schemas.microsoft.com/office/drawing/2014/main" id="{6439A393-BC10-1ADA-C781-C7D69D80D71C}"/>
                </a:ext>
              </a:extLst>
            </p:cNvPr>
            <p:cNvSpPr/>
            <p:nvPr/>
          </p:nvSpPr>
          <p:spPr>
            <a:xfrm>
              <a:off x="2651238" y="4608575"/>
              <a:ext cx="658500" cy="2543400"/>
            </a:xfrm>
            <a:prstGeom prst="round2SameRect">
              <a:avLst>
                <a:gd name="adj1" fmla="val 50000"/>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20" name="Rectangle 19">
            <a:extLst>
              <a:ext uri="{FF2B5EF4-FFF2-40B4-BE49-F238E27FC236}">
                <a16:creationId xmlns:a16="http://schemas.microsoft.com/office/drawing/2014/main" id="{00985D7C-4CA8-5759-EAFE-47BF1C2DE4D7}"/>
              </a:ext>
            </a:extLst>
          </p:cNvPr>
          <p:cNvSpPr/>
          <p:nvPr/>
        </p:nvSpPr>
        <p:spPr>
          <a:xfrm>
            <a:off x="392291" y="1466972"/>
            <a:ext cx="5427875" cy="37331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latin typeface="Poppins" panose="00000500000000000000" pitchFamily="2" charset="0"/>
                <a:cs typeface="Poppins" panose="00000500000000000000" pitchFamily="2" charset="0"/>
              </a:rPr>
              <a:t>AMC (Adaptive Modulation and Coding)</a:t>
            </a:r>
            <a:endParaRPr lang="en-GB"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812680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9ED4C-3721-39E6-6C8E-540C71B83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D3391-16A7-9EC0-4412-1CBAF82362E1}"/>
              </a:ext>
            </a:extLst>
          </p:cNvPr>
          <p:cNvSpPr>
            <a:spLocks noGrp="1"/>
          </p:cNvSpPr>
          <p:nvPr>
            <p:ph type="title"/>
          </p:nvPr>
        </p:nvSpPr>
        <p:spPr>
          <a:xfrm>
            <a:off x="1515611" y="239086"/>
            <a:ext cx="6901398" cy="599813"/>
          </a:xfrm>
        </p:spPr>
        <p:txBody>
          <a:bodyPr/>
          <a:lstStyle/>
          <a:p>
            <a:r>
              <a:rPr lang="en-IN" dirty="0"/>
              <a:t>Link Adaptation- Traditional</a:t>
            </a:r>
            <a:endParaRPr lang="en-GB" dirty="0"/>
          </a:p>
        </p:txBody>
      </p:sp>
      <p:sp>
        <p:nvSpPr>
          <p:cNvPr id="4" name="Slide Number Placeholder 3">
            <a:extLst>
              <a:ext uri="{FF2B5EF4-FFF2-40B4-BE49-F238E27FC236}">
                <a16:creationId xmlns:a16="http://schemas.microsoft.com/office/drawing/2014/main" id="{51490348-D899-EFFF-8240-60228871AB37}"/>
              </a:ext>
            </a:extLst>
          </p:cNvPr>
          <p:cNvSpPr>
            <a:spLocks noGrp="1"/>
          </p:cNvSpPr>
          <p:nvPr>
            <p:ph type="sldNum" sz="quarter" idx="10"/>
          </p:nvPr>
        </p:nvSpPr>
        <p:spPr/>
        <p:txBody>
          <a:bodyPr/>
          <a:lstStyle/>
          <a:p>
            <a:fld id="{FFD65DC0-FBEE-416A-B5F3-419A449177E6}" type="slidenum">
              <a:rPr lang="en-GB" smtClean="0"/>
              <a:t>13</a:t>
            </a:fld>
            <a:endParaRPr lang="en-GB"/>
          </a:p>
        </p:txBody>
      </p:sp>
      <p:grpSp>
        <p:nvGrpSpPr>
          <p:cNvPr id="10" name="Group 9">
            <a:extLst>
              <a:ext uri="{FF2B5EF4-FFF2-40B4-BE49-F238E27FC236}">
                <a16:creationId xmlns:a16="http://schemas.microsoft.com/office/drawing/2014/main" id="{32CC7C44-00A8-C7D5-71DE-A470210C32B8}"/>
              </a:ext>
            </a:extLst>
          </p:cNvPr>
          <p:cNvGrpSpPr/>
          <p:nvPr/>
        </p:nvGrpSpPr>
        <p:grpSpPr>
          <a:xfrm>
            <a:off x="1135763" y="1984521"/>
            <a:ext cx="1191236" cy="1174459"/>
            <a:chOff x="1082180" y="2629949"/>
            <a:chExt cx="1191236" cy="1174459"/>
          </a:xfrm>
        </p:grpSpPr>
        <p:sp>
          <p:nvSpPr>
            <p:cNvPr id="9" name="Oval 8">
              <a:extLst>
                <a:ext uri="{FF2B5EF4-FFF2-40B4-BE49-F238E27FC236}">
                  <a16:creationId xmlns:a16="http://schemas.microsoft.com/office/drawing/2014/main" id="{87DBBDBA-0F76-4702-917B-0E92A5FF0CD3}"/>
                </a:ext>
              </a:extLst>
            </p:cNvPr>
            <p:cNvSpPr/>
            <p:nvPr/>
          </p:nvSpPr>
          <p:spPr>
            <a:xfrm>
              <a:off x="1082180" y="2629949"/>
              <a:ext cx="1191236" cy="1174459"/>
            </a:xfrm>
            <a:prstGeom prst="ellipse">
              <a:avLst/>
            </a:prstGeom>
            <a:solidFill>
              <a:srgbClr val="47B0B7">
                <a:alpha val="8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0000500000000000000" pitchFamily="2" charset="0"/>
                <a:cs typeface="Poppins" panose="00000500000000000000" pitchFamily="2" charset="0"/>
              </a:endParaRPr>
            </a:p>
          </p:txBody>
        </p:sp>
        <p:pic>
          <p:nvPicPr>
            <p:cNvPr id="8" name="Picture 7">
              <a:extLst>
                <a:ext uri="{FF2B5EF4-FFF2-40B4-BE49-F238E27FC236}">
                  <a16:creationId xmlns:a16="http://schemas.microsoft.com/office/drawing/2014/main" id="{348EE784-242A-34FF-ABEC-7F2A6BD21AFA}"/>
                </a:ext>
              </a:extLst>
            </p:cNvPr>
            <p:cNvPicPr>
              <a:picLocks noChangeAspect="1"/>
            </p:cNvPicPr>
            <p:nvPr/>
          </p:nvPicPr>
          <p:blipFill>
            <a:blip r:embed="rId2"/>
            <a:stretch>
              <a:fillRect/>
            </a:stretch>
          </p:blipFill>
          <p:spPr>
            <a:xfrm>
              <a:off x="1221996" y="2761376"/>
              <a:ext cx="911604" cy="911604"/>
            </a:xfrm>
            <a:prstGeom prst="rect">
              <a:avLst/>
            </a:prstGeom>
          </p:spPr>
        </p:pic>
      </p:grpSp>
      <p:grpSp>
        <p:nvGrpSpPr>
          <p:cNvPr id="3" name="Group 2">
            <a:extLst>
              <a:ext uri="{FF2B5EF4-FFF2-40B4-BE49-F238E27FC236}">
                <a16:creationId xmlns:a16="http://schemas.microsoft.com/office/drawing/2014/main" id="{46E15143-5EA7-DE4B-98A4-F25069025274}"/>
              </a:ext>
            </a:extLst>
          </p:cNvPr>
          <p:cNvGrpSpPr/>
          <p:nvPr/>
        </p:nvGrpSpPr>
        <p:grpSpPr>
          <a:xfrm>
            <a:off x="3976382" y="1984521"/>
            <a:ext cx="1191236" cy="1174459"/>
            <a:chOff x="1082180" y="2629949"/>
            <a:chExt cx="1191236" cy="1174459"/>
          </a:xfrm>
        </p:grpSpPr>
        <p:sp>
          <p:nvSpPr>
            <p:cNvPr id="5" name="Oval 4">
              <a:extLst>
                <a:ext uri="{FF2B5EF4-FFF2-40B4-BE49-F238E27FC236}">
                  <a16:creationId xmlns:a16="http://schemas.microsoft.com/office/drawing/2014/main" id="{2AC30757-7857-8C7B-DC95-AE1ACE050140}"/>
                </a:ext>
              </a:extLst>
            </p:cNvPr>
            <p:cNvSpPr/>
            <p:nvPr/>
          </p:nvSpPr>
          <p:spPr>
            <a:xfrm>
              <a:off x="1082180" y="2629949"/>
              <a:ext cx="1191236" cy="1174459"/>
            </a:xfrm>
            <a:prstGeom prst="ellipse">
              <a:avLst/>
            </a:prstGeom>
            <a:solidFill>
              <a:srgbClr val="47B0B7">
                <a:alpha val="8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F62B2614-D855-C0A4-E5C2-783527CEE30E}"/>
                </a:ext>
              </a:extLst>
            </p:cNvPr>
            <p:cNvPicPr>
              <a:picLocks noChangeAspect="1"/>
            </p:cNvPicPr>
            <p:nvPr/>
          </p:nvPicPr>
          <p:blipFill>
            <a:blip r:embed="rId3"/>
            <a:srcRect/>
            <a:stretch/>
          </p:blipFill>
          <p:spPr>
            <a:xfrm>
              <a:off x="1221996" y="2761376"/>
              <a:ext cx="911604" cy="911604"/>
            </a:xfrm>
            <a:prstGeom prst="rect">
              <a:avLst/>
            </a:prstGeom>
          </p:spPr>
        </p:pic>
      </p:grpSp>
      <p:grpSp>
        <p:nvGrpSpPr>
          <p:cNvPr id="12" name="Group 11">
            <a:extLst>
              <a:ext uri="{FF2B5EF4-FFF2-40B4-BE49-F238E27FC236}">
                <a16:creationId xmlns:a16="http://schemas.microsoft.com/office/drawing/2014/main" id="{35E327C3-3617-5F5A-504E-C53F99BA98AA}"/>
              </a:ext>
            </a:extLst>
          </p:cNvPr>
          <p:cNvGrpSpPr/>
          <p:nvPr/>
        </p:nvGrpSpPr>
        <p:grpSpPr>
          <a:xfrm>
            <a:off x="6817001" y="1984521"/>
            <a:ext cx="1191236" cy="1174459"/>
            <a:chOff x="1082180" y="2629949"/>
            <a:chExt cx="1191236" cy="1174459"/>
          </a:xfrm>
        </p:grpSpPr>
        <p:sp>
          <p:nvSpPr>
            <p:cNvPr id="15" name="Oval 14">
              <a:extLst>
                <a:ext uri="{FF2B5EF4-FFF2-40B4-BE49-F238E27FC236}">
                  <a16:creationId xmlns:a16="http://schemas.microsoft.com/office/drawing/2014/main" id="{DBB8224E-7431-4020-903A-BCEC6F9EC508}"/>
                </a:ext>
              </a:extLst>
            </p:cNvPr>
            <p:cNvSpPr/>
            <p:nvPr/>
          </p:nvSpPr>
          <p:spPr>
            <a:xfrm>
              <a:off x="1082180" y="2629949"/>
              <a:ext cx="1191236" cy="1174459"/>
            </a:xfrm>
            <a:prstGeom prst="ellipse">
              <a:avLst/>
            </a:prstGeom>
            <a:solidFill>
              <a:srgbClr val="47B0B7">
                <a:alpha val="8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Poppins" panose="00000500000000000000" pitchFamily="2" charset="0"/>
                <a:cs typeface="Poppins" panose="00000500000000000000" pitchFamily="2" charset="0"/>
              </a:endParaRPr>
            </a:p>
          </p:txBody>
        </p:sp>
        <p:pic>
          <p:nvPicPr>
            <p:cNvPr id="16" name="Picture 15">
              <a:extLst>
                <a:ext uri="{FF2B5EF4-FFF2-40B4-BE49-F238E27FC236}">
                  <a16:creationId xmlns:a16="http://schemas.microsoft.com/office/drawing/2014/main" id="{208C30B7-F98C-086B-67A8-FAE8A36D8869}"/>
                </a:ext>
              </a:extLst>
            </p:cNvPr>
            <p:cNvPicPr>
              <a:picLocks noChangeAspect="1"/>
            </p:cNvPicPr>
            <p:nvPr/>
          </p:nvPicPr>
          <p:blipFill>
            <a:blip r:embed="rId4"/>
            <a:srcRect/>
            <a:stretch/>
          </p:blipFill>
          <p:spPr>
            <a:xfrm>
              <a:off x="1221996" y="2761376"/>
              <a:ext cx="911604" cy="911604"/>
            </a:xfrm>
            <a:prstGeom prst="rect">
              <a:avLst/>
            </a:prstGeom>
          </p:spPr>
        </p:pic>
      </p:grpSp>
      <p:sp>
        <p:nvSpPr>
          <p:cNvPr id="20" name="TextBox 19">
            <a:extLst>
              <a:ext uri="{FF2B5EF4-FFF2-40B4-BE49-F238E27FC236}">
                <a16:creationId xmlns:a16="http://schemas.microsoft.com/office/drawing/2014/main" id="{6C11AA8E-19C1-00A6-620F-58968FC8E639}"/>
              </a:ext>
            </a:extLst>
          </p:cNvPr>
          <p:cNvSpPr txBox="1"/>
          <p:nvPr/>
        </p:nvSpPr>
        <p:spPr>
          <a:xfrm>
            <a:off x="667974" y="3195164"/>
            <a:ext cx="2037476" cy="523220"/>
          </a:xfrm>
          <a:prstGeom prst="rect">
            <a:avLst/>
          </a:prstGeom>
          <a:noFill/>
        </p:spPr>
        <p:txBody>
          <a:bodyPr wrap="square">
            <a:spAutoFit/>
          </a:bodyPr>
          <a:lstStyle/>
          <a:p>
            <a:pPr algn="ctr"/>
            <a:r>
              <a:rPr lang="en-GB" dirty="0">
                <a:latin typeface="Poppins" panose="00000500000000000000" pitchFamily="2" charset="0"/>
                <a:cs typeface="Poppins" panose="00000500000000000000" pitchFamily="2" charset="0"/>
              </a:rPr>
              <a:t>Excessive Feedback Dependency</a:t>
            </a:r>
          </a:p>
        </p:txBody>
      </p:sp>
      <p:sp>
        <p:nvSpPr>
          <p:cNvPr id="21" name="TextBox 20">
            <a:extLst>
              <a:ext uri="{FF2B5EF4-FFF2-40B4-BE49-F238E27FC236}">
                <a16:creationId xmlns:a16="http://schemas.microsoft.com/office/drawing/2014/main" id="{0ECBA035-10A3-79C7-9EC7-BA72B9F595E3}"/>
              </a:ext>
            </a:extLst>
          </p:cNvPr>
          <p:cNvSpPr txBox="1"/>
          <p:nvPr/>
        </p:nvSpPr>
        <p:spPr>
          <a:xfrm>
            <a:off x="3553262" y="3302886"/>
            <a:ext cx="2037476" cy="307777"/>
          </a:xfrm>
          <a:prstGeom prst="rect">
            <a:avLst/>
          </a:prstGeom>
          <a:noFill/>
        </p:spPr>
        <p:txBody>
          <a:bodyPr wrap="square">
            <a:spAutoFit/>
          </a:bodyPr>
          <a:lstStyle/>
          <a:p>
            <a:pPr algn="ctr"/>
            <a:r>
              <a:rPr lang="en-GB" dirty="0">
                <a:latin typeface="Poppins" panose="00000500000000000000" pitchFamily="2" charset="0"/>
                <a:cs typeface="Poppins" panose="00000500000000000000" pitchFamily="2" charset="0"/>
              </a:rPr>
              <a:t>Reactive Adjustment</a:t>
            </a:r>
          </a:p>
        </p:txBody>
      </p:sp>
      <p:sp>
        <p:nvSpPr>
          <p:cNvPr id="22" name="TextBox 21">
            <a:extLst>
              <a:ext uri="{FF2B5EF4-FFF2-40B4-BE49-F238E27FC236}">
                <a16:creationId xmlns:a16="http://schemas.microsoft.com/office/drawing/2014/main" id="{465698B6-C6CA-F70C-D6D1-3536722BC236}"/>
              </a:ext>
            </a:extLst>
          </p:cNvPr>
          <p:cNvSpPr txBox="1"/>
          <p:nvPr/>
        </p:nvSpPr>
        <p:spPr>
          <a:xfrm>
            <a:off x="6342077" y="3195164"/>
            <a:ext cx="2037476" cy="523220"/>
          </a:xfrm>
          <a:prstGeom prst="rect">
            <a:avLst/>
          </a:prstGeom>
          <a:noFill/>
        </p:spPr>
        <p:txBody>
          <a:bodyPr wrap="square">
            <a:spAutoFit/>
          </a:bodyPr>
          <a:lstStyle/>
          <a:p>
            <a:pPr algn="ctr"/>
            <a:r>
              <a:rPr lang="en-GB" dirty="0">
                <a:latin typeface="Poppins" panose="00000500000000000000" pitchFamily="2" charset="0"/>
                <a:cs typeface="Poppins" panose="00000500000000000000" pitchFamily="2" charset="0"/>
              </a:rPr>
              <a:t>Lack of Predictive Insight</a:t>
            </a:r>
          </a:p>
        </p:txBody>
      </p:sp>
    </p:spTree>
    <p:extLst>
      <p:ext uri="{BB962C8B-B14F-4D97-AF65-F5344CB8AC3E}">
        <p14:creationId xmlns:p14="http://schemas.microsoft.com/office/powerpoint/2010/main" val="224435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6A83-E566-8833-E7D7-34F2AEA4AE64}"/>
              </a:ext>
            </a:extLst>
          </p:cNvPr>
          <p:cNvSpPr>
            <a:spLocks noGrp="1"/>
          </p:cNvSpPr>
          <p:nvPr>
            <p:ph type="title"/>
          </p:nvPr>
        </p:nvSpPr>
        <p:spPr/>
        <p:txBody>
          <a:bodyPr/>
          <a:lstStyle/>
          <a:p>
            <a:r>
              <a:rPr lang="en-IN" dirty="0"/>
              <a:t>Al Optimisation for Link Adaptation</a:t>
            </a:r>
            <a:endParaRPr lang="en-GB" dirty="0"/>
          </a:p>
        </p:txBody>
      </p:sp>
      <p:sp>
        <p:nvSpPr>
          <p:cNvPr id="3" name="Subtitle 2">
            <a:extLst>
              <a:ext uri="{FF2B5EF4-FFF2-40B4-BE49-F238E27FC236}">
                <a16:creationId xmlns:a16="http://schemas.microsoft.com/office/drawing/2014/main" id="{A861DD88-A3DC-B24D-0A26-75316ABE17B3}"/>
              </a:ext>
            </a:extLst>
          </p:cNvPr>
          <p:cNvSpPr>
            <a:spLocks noGrp="1"/>
          </p:cNvSpPr>
          <p:nvPr>
            <p:ph type="subTitle" idx="1"/>
          </p:nvPr>
        </p:nvSpPr>
        <p:spPr>
          <a:xfrm>
            <a:off x="665471" y="3327956"/>
            <a:ext cx="7704000" cy="928200"/>
          </a:xfrm>
        </p:spPr>
        <p:txBody>
          <a:bodyPr/>
          <a:lstStyle/>
          <a:p>
            <a:r>
              <a:rPr lang="en-GB" dirty="0"/>
              <a:t>Recurrent models (e.g., LSTM, GRU) outperform CNNs and MLPs in dynamic channels</a:t>
            </a:r>
          </a:p>
          <a:p>
            <a:r>
              <a:rPr lang="en-GB" dirty="0"/>
              <a:t>These models capture short-term channel memory better, especially in mobile scenarios</a:t>
            </a:r>
          </a:p>
        </p:txBody>
      </p:sp>
      <p:sp>
        <p:nvSpPr>
          <p:cNvPr id="4" name="Subtitle 3">
            <a:extLst>
              <a:ext uri="{FF2B5EF4-FFF2-40B4-BE49-F238E27FC236}">
                <a16:creationId xmlns:a16="http://schemas.microsoft.com/office/drawing/2014/main" id="{7DD4F83C-B20E-0170-8917-43F5A5DF0A6C}"/>
              </a:ext>
            </a:extLst>
          </p:cNvPr>
          <p:cNvSpPr>
            <a:spLocks noGrp="1"/>
          </p:cNvSpPr>
          <p:nvPr>
            <p:ph type="subTitle" idx="2"/>
          </p:nvPr>
        </p:nvSpPr>
        <p:spPr/>
        <p:txBody>
          <a:bodyPr/>
          <a:lstStyle/>
          <a:p>
            <a:r>
              <a:rPr lang="en-US" dirty="0"/>
              <a:t>Direct: Models predict MCS from features like SINR, CQI </a:t>
            </a:r>
            <a:r>
              <a:rPr lang="en-US" sz="900" dirty="0"/>
              <a:t>[1][2]</a:t>
            </a:r>
          </a:p>
          <a:p>
            <a:r>
              <a:rPr lang="en-US" dirty="0"/>
              <a:t>Indirect: First predict channel metrics (e.g., SNR), then map to MCS</a:t>
            </a:r>
            <a:endParaRPr lang="en-GB" dirty="0"/>
          </a:p>
        </p:txBody>
      </p:sp>
      <p:sp>
        <p:nvSpPr>
          <p:cNvPr id="5" name="Subtitle 4">
            <a:extLst>
              <a:ext uri="{FF2B5EF4-FFF2-40B4-BE49-F238E27FC236}">
                <a16:creationId xmlns:a16="http://schemas.microsoft.com/office/drawing/2014/main" id="{51ED7717-C617-7971-2EE4-8F8B78552E9A}"/>
              </a:ext>
            </a:extLst>
          </p:cNvPr>
          <p:cNvSpPr>
            <a:spLocks noGrp="1"/>
          </p:cNvSpPr>
          <p:nvPr>
            <p:ph type="subTitle" idx="3"/>
          </p:nvPr>
        </p:nvSpPr>
        <p:spPr/>
        <p:txBody>
          <a:bodyPr/>
          <a:lstStyle/>
          <a:p>
            <a:r>
              <a:rPr lang="en-GB" dirty="0"/>
              <a:t>Direct vs Indirect MCS Prediction</a:t>
            </a:r>
            <a:r>
              <a:rPr lang="en-GB" sz="900" dirty="0"/>
              <a:t>[1]</a:t>
            </a:r>
            <a:endParaRPr lang="en-GB" dirty="0"/>
          </a:p>
        </p:txBody>
      </p:sp>
      <p:sp>
        <p:nvSpPr>
          <p:cNvPr id="6" name="Subtitle 5">
            <a:extLst>
              <a:ext uri="{FF2B5EF4-FFF2-40B4-BE49-F238E27FC236}">
                <a16:creationId xmlns:a16="http://schemas.microsoft.com/office/drawing/2014/main" id="{05594085-34D9-CC45-EE5B-D6CE3242F829}"/>
              </a:ext>
            </a:extLst>
          </p:cNvPr>
          <p:cNvSpPr>
            <a:spLocks noGrp="1"/>
          </p:cNvSpPr>
          <p:nvPr>
            <p:ph type="subTitle" idx="4"/>
          </p:nvPr>
        </p:nvSpPr>
        <p:spPr>
          <a:xfrm>
            <a:off x="665471" y="2827006"/>
            <a:ext cx="7704000" cy="501000"/>
          </a:xfrm>
        </p:spPr>
        <p:txBody>
          <a:bodyPr/>
          <a:lstStyle/>
          <a:p>
            <a:r>
              <a:rPr lang="en-GB" dirty="0"/>
              <a:t>Temporal Models Perform Better</a:t>
            </a:r>
            <a:r>
              <a:rPr lang="en-GB" sz="900" dirty="0"/>
              <a:t>[3]</a:t>
            </a:r>
            <a:endParaRPr lang="en-GB" dirty="0"/>
          </a:p>
        </p:txBody>
      </p:sp>
      <p:sp>
        <p:nvSpPr>
          <p:cNvPr id="7" name="Slide Number Placeholder 6">
            <a:extLst>
              <a:ext uri="{FF2B5EF4-FFF2-40B4-BE49-F238E27FC236}">
                <a16:creationId xmlns:a16="http://schemas.microsoft.com/office/drawing/2014/main" id="{55A3BDA0-DDCD-F6FB-2CE7-15BED1128DB6}"/>
              </a:ext>
            </a:extLst>
          </p:cNvPr>
          <p:cNvSpPr>
            <a:spLocks noGrp="1"/>
          </p:cNvSpPr>
          <p:nvPr>
            <p:ph type="sldNum" sz="quarter" idx="10"/>
          </p:nvPr>
        </p:nvSpPr>
        <p:spPr/>
        <p:txBody>
          <a:bodyPr/>
          <a:lstStyle/>
          <a:p>
            <a:fld id="{FFD65DC0-FBEE-416A-B5F3-419A449177E6}" type="slidenum">
              <a:rPr lang="en-GB" smtClean="0"/>
              <a:t>14</a:t>
            </a:fld>
            <a:endParaRPr lang="en-GB"/>
          </a:p>
        </p:txBody>
      </p:sp>
      <p:sp>
        <p:nvSpPr>
          <p:cNvPr id="10" name="TextBox 9">
            <a:extLst>
              <a:ext uri="{FF2B5EF4-FFF2-40B4-BE49-F238E27FC236}">
                <a16:creationId xmlns:a16="http://schemas.microsoft.com/office/drawing/2014/main" id="{A833935A-F7E0-B228-F5AE-FAB57EE8880D}"/>
              </a:ext>
            </a:extLst>
          </p:cNvPr>
          <p:cNvSpPr txBox="1"/>
          <p:nvPr/>
        </p:nvSpPr>
        <p:spPr>
          <a:xfrm>
            <a:off x="83891" y="4303920"/>
            <a:ext cx="4605555" cy="954107"/>
          </a:xfrm>
          <a:prstGeom prst="rect">
            <a:avLst/>
          </a:prstGeom>
          <a:noFill/>
        </p:spPr>
        <p:txBody>
          <a:bodyPr wrap="square">
            <a:spAutoFit/>
          </a:bodyPr>
          <a:lstStyle/>
          <a:p>
            <a:pPr>
              <a:buNone/>
            </a:pPr>
            <a:r>
              <a:rPr lang="en-GB" sz="700" dirty="0"/>
              <a:t>[1] M. </a:t>
            </a:r>
            <a:r>
              <a:rPr lang="en-GB" sz="700" dirty="0" err="1"/>
              <a:t>Elwekeil</a:t>
            </a:r>
            <a:r>
              <a:rPr lang="en-GB" sz="700" dirty="0"/>
              <a:t>, S. Jiang, T. Wang and S. Zhang, "Deep Convolutional Neural Networks for Link Adaptations in MIMO-OFDM Wireless Systems," in IEEE Wireless Communications Letters, vol. 8, no. 3, pp. 665-668, June 2019, </a:t>
            </a:r>
            <a:r>
              <a:rPr lang="en-GB" sz="700" dirty="0" err="1"/>
              <a:t>doi</a:t>
            </a:r>
            <a:r>
              <a:rPr lang="en-GB" sz="700" dirty="0"/>
              <a:t>: 10.1109/LWC.2018.2881978.</a:t>
            </a:r>
          </a:p>
          <a:p>
            <a:r>
              <a:rPr lang="en-GB" sz="700" dirty="0"/>
              <a:t>[2] J.-E. Oh, A.-M. Jo, and E.-R. Jeong, ‘MCS Selection Based on Convolutional Neural Network in Mobile Communication Environments’, in </a:t>
            </a:r>
            <a:r>
              <a:rPr lang="en-GB" sz="700" i="1" dirty="0"/>
              <a:t>2023 Fourteenth International Conference on Ubiquitous and Future Networks (ICUFN)</a:t>
            </a:r>
            <a:r>
              <a:rPr lang="en-GB" sz="700" dirty="0"/>
              <a:t>, Jul. 2023, pp. 684–686. </a:t>
            </a:r>
            <a:r>
              <a:rPr lang="en-GB" sz="700" dirty="0" err="1"/>
              <a:t>doi</a:t>
            </a:r>
            <a:r>
              <a:rPr lang="en-GB" sz="700" dirty="0"/>
              <a:t>: </a:t>
            </a:r>
            <a:r>
              <a:rPr lang="en-GB" sz="700" dirty="0">
                <a:hlinkClick r:id="rId2"/>
              </a:rPr>
              <a:t>10.1109/ICUFN57995.2023.10201063</a:t>
            </a:r>
            <a:r>
              <a:rPr lang="en-GB" sz="700" dirty="0"/>
              <a:t>.</a:t>
            </a:r>
          </a:p>
          <a:p>
            <a:pPr>
              <a:buNone/>
            </a:pPr>
            <a:endParaRPr lang="en-GB" sz="700" dirty="0"/>
          </a:p>
          <a:p>
            <a:pPr>
              <a:buNone/>
            </a:pPr>
            <a:endParaRPr lang="en-GB" sz="700" dirty="0"/>
          </a:p>
        </p:txBody>
      </p:sp>
      <p:sp>
        <p:nvSpPr>
          <p:cNvPr id="12" name="TextBox 11">
            <a:extLst>
              <a:ext uri="{FF2B5EF4-FFF2-40B4-BE49-F238E27FC236}">
                <a16:creationId xmlns:a16="http://schemas.microsoft.com/office/drawing/2014/main" id="{3C3903C2-23AB-1337-69F6-C9A52F078E30}"/>
              </a:ext>
            </a:extLst>
          </p:cNvPr>
          <p:cNvSpPr txBox="1"/>
          <p:nvPr/>
        </p:nvSpPr>
        <p:spPr>
          <a:xfrm>
            <a:off x="4538445" y="4312677"/>
            <a:ext cx="4605555" cy="461665"/>
          </a:xfrm>
          <a:prstGeom prst="rect">
            <a:avLst/>
          </a:prstGeom>
          <a:noFill/>
        </p:spPr>
        <p:txBody>
          <a:bodyPr wrap="square">
            <a:spAutoFit/>
          </a:bodyPr>
          <a:lstStyle/>
          <a:p>
            <a:r>
              <a:rPr lang="en-GB" sz="800" dirty="0"/>
              <a:t>[3]O. </a:t>
            </a:r>
            <a:r>
              <a:rPr lang="en-GB" sz="800" dirty="0" err="1"/>
              <a:t>Stenhammar</a:t>
            </a:r>
            <a:r>
              <a:rPr lang="en-GB" sz="800" dirty="0"/>
              <a:t>, G. Fodor, and C. </a:t>
            </a:r>
            <a:r>
              <a:rPr lang="en-GB" sz="800" dirty="0" err="1"/>
              <a:t>Fischione</a:t>
            </a:r>
            <a:r>
              <a:rPr lang="en-GB" sz="800" dirty="0"/>
              <a:t>, ‘A Comparison of Neural Networks for Wireless Channel Prediction’, </a:t>
            </a:r>
            <a:r>
              <a:rPr lang="en-GB" sz="800" i="1" dirty="0"/>
              <a:t>IEEE Wireless Communications</a:t>
            </a:r>
            <a:r>
              <a:rPr lang="en-GB" sz="800" dirty="0"/>
              <a:t>, vol. 31, no. 3, pp. 235–241, Jun. 2024, </a:t>
            </a:r>
            <a:r>
              <a:rPr lang="en-GB" sz="800" dirty="0" err="1"/>
              <a:t>doi</a:t>
            </a:r>
            <a:r>
              <a:rPr lang="en-GB" sz="800" dirty="0"/>
              <a:t>: </a:t>
            </a:r>
            <a:r>
              <a:rPr lang="en-GB" sz="800" dirty="0">
                <a:hlinkClick r:id="rId3"/>
              </a:rPr>
              <a:t>10.1109/MWC.006.2300140</a:t>
            </a:r>
            <a:r>
              <a:rPr lang="en-GB" sz="800" dirty="0"/>
              <a:t>.</a:t>
            </a:r>
            <a:endParaRPr lang="en-GB" sz="800" dirty="0">
              <a:effectLst/>
            </a:endParaRPr>
          </a:p>
        </p:txBody>
      </p:sp>
    </p:spTree>
    <p:extLst>
      <p:ext uri="{BB962C8B-B14F-4D97-AF65-F5344CB8AC3E}">
        <p14:creationId xmlns:p14="http://schemas.microsoft.com/office/powerpoint/2010/main" val="421659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ECE09-D8BE-C7D3-BFA9-C15E1441E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FECED-12CF-DB36-0571-68EE758CD1F6}"/>
              </a:ext>
            </a:extLst>
          </p:cNvPr>
          <p:cNvSpPr>
            <a:spLocks noGrp="1"/>
          </p:cNvSpPr>
          <p:nvPr>
            <p:ph type="title"/>
          </p:nvPr>
        </p:nvSpPr>
        <p:spPr/>
        <p:txBody>
          <a:bodyPr/>
          <a:lstStyle/>
          <a:p>
            <a:r>
              <a:rPr lang="en-IN" dirty="0"/>
              <a:t>Al Optimisation for Link Adaptation</a:t>
            </a:r>
            <a:endParaRPr lang="en-GB" dirty="0"/>
          </a:p>
        </p:txBody>
      </p:sp>
      <p:sp>
        <p:nvSpPr>
          <p:cNvPr id="3" name="Subtitle 2">
            <a:extLst>
              <a:ext uri="{FF2B5EF4-FFF2-40B4-BE49-F238E27FC236}">
                <a16:creationId xmlns:a16="http://schemas.microsoft.com/office/drawing/2014/main" id="{9ED95C1A-53F8-7821-A9CE-DF4CE68040CD}"/>
              </a:ext>
            </a:extLst>
          </p:cNvPr>
          <p:cNvSpPr>
            <a:spLocks noGrp="1"/>
          </p:cNvSpPr>
          <p:nvPr>
            <p:ph type="subTitle" idx="1"/>
          </p:nvPr>
        </p:nvSpPr>
        <p:spPr>
          <a:xfrm>
            <a:off x="665471" y="3327956"/>
            <a:ext cx="7704000" cy="928200"/>
          </a:xfrm>
        </p:spPr>
        <p:txBody>
          <a:bodyPr/>
          <a:lstStyle/>
          <a:p>
            <a:r>
              <a:rPr lang="en-US" dirty="0"/>
              <a:t>Most studies target downlink, since MCS is </a:t>
            </a:r>
            <a:r>
              <a:rPr lang="en-US" dirty="0" err="1"/>
              <a:t>gNB</a:t>
            </a:r>
            <a:r>
              <a:rPr lang="en-US" dirty="0"/>
              <a:t>-controlled</a:t>
            </a:r>
          </a:p>
          <a:p>
            <a:r>
              <a:rPr lang="en-US" dirty="0"/>
              <a:t>Uplink-focused works are rarer; datasets are harder to obtain</a:t>
            </a:r>
            <a:endParaRPr lang="en-GB" dirty="0"/>
          </a:p>
        </p:txBody>
      </p:sp>
      <p:sp>
        <p:nvSpPr>
          <p:cNvPr id="4" name="Subtitle 3">
            <a:extLst>
              <a:ext uri="{FF2B5EF4-FFF2-40B4-BE49-F238E27FC236}">
                <a16:creationId xmlns:a16="http://schemas.microsoft.com/office/drawing/2014/main" id="{BF40712C-4483-4BC6-181D-C273C05BBCC5}"/>
              </a:ext>
            </a:extLst>
          </p:cNvPr>
          <p:cNvSpPr>
            <a:spLocks noGrp="1"/>
          </p:cNvSpPr>
          <p:nvPr>
            <p:ph type="subTitle" idx="2"/>
          </p:nvPr>
        </p:nvSpPr>
        <p:spPr/>
        <p:txBody>
          <a:bodyPr/>
          <a:lstStyle/>
          <a:p>
            <a:r>
              <a:rPr lang="en-US" dirty="0"/>
              <a:t>Due to lack of real-world datasets, most research uses simulators (NYUSIM, MATLAB, custom tools)</a:t>
            </a:r>
          </a:p>
          <a:p>
            <a:r>
              <a:rPr lang="en-US" dirty="0"/>
              <a:t>Realism varies widely: many simplify SINR traces or skip HARQ logic</a:t>
            </a:r>
            <a:endParaRPr lang="en-GB" dirty="0"/>
          </a:p>
        </p:txBody>
      </p:sp>
      <p:sp>
        <p:nvSpPr>
          <p:cNvPr id="5" name="Subtitle 4">
            <a:extLst>
              <a:ext uri="{FF2B5EF4-FFF2-40B4-BE49-F238E27FC236}">
                <a16:creationId xmlns:a16="http://schemas.microsoft.com/office/drawing/2014/main" id="{9036BB6C-A8BA-0727-1EAC-E82A869FE15B}"/>
              </a:ext>
            </a:extLst>
          </p:cNvPr>
          <p:cNvSpPr>
            <a:spLocks noGrp="1"/>
          </p:cNvSpPr>
          <p:nvPr>
            <p:ph type="subTitle" idx="3"/>
          </p:nvPr>
        </p:nvSpPr>
        <p:spPr/>
        <p:txBody>
          <a:bodyPr/>
          <a:lstStyle/>
          <a:p>
            <a:r>
              <a:rPr lang="en-GB" dirty="0"/>
              <a:t>Simulation Data Dominates</a:t>
            </a:r>
            <a:r>
              <a:rPr lang="en-GB" sz="900" dirty="0"/>
              <a:t>[1]</a:t>
            </a:r>
            <a:endParaRPr lang="en-GB" dirty="0"/>
          </a:p>
        </p:txBody>
      </p:sp>
      <p:sp>
        <p:nvSpPr>
          <p:cNvPr id="6" name="Subtitle 5">
            <a:extLst>
              <a:ext uri="{FF2B5EF4-FFF2-40B4-BE49-F238E27FC236}">
                <a16:creationId xmlns:a16="http://schemas.microsoft.com/office/drawing/2014/main" id="{954D8F1D-A144-D94D-6CCF-C0F0B145E8D9}"/>
              </a:ext>
            </a:extLst>
          </p:cNvPr>
          <p:cNvSpPr>
            <a:spLocks noGrp="1"/>
          </p:cNvSpPr>
          <p:nvPr>
            <p:ph type="subTitle" idx="4"/>
          </p:nvPr>
        </p:nvSpPr>
        <p:spPr>
          <a:xfrm>
            <a:off x="665471" y="2827006"/>
            <a:ext cx="7704000" cy="501000"/>
          </a:xfrm>
        </p:spPr>
        <p:txBody>
          <a:bodyPr/>
          <a:lstStyle/>
          <a:p>
            <a:r>
              <a:rPr lang="en-GB" dirty="0"/>
              <a:t>Single-Direction Traffic</a:t>
            </a:r>
          </a:p>
        </p:txBody>
      </p:sp>
      <p:sp>
        <p:nvSpPr>
          <p:cNvPr id="7" name="Slide Number Placeholder 6">
            <a:extLst>
              <a:ext uri="{FF2B5EF4-FFF2-40B4-BE49-F238E27FC236}">
                <a16:creationId xmlns:a16="http://schemas.microsoft.com/office/drawing/2014/main" id="{97296A24-44F2-0360-14DB-064E20011737}"/>
              </a:ext>
            </a:extLst>
          </p:cNvPr>
          <p:cNvSpPr>
            <a:spLocks noGrp="1"/>
          </p:cNvSpPr>
          <p:nvPr>
            <p:ph type="sldNum" sz="quarter" idx="10"/>
          </p:nvPr>
        </p:nvSpPr>
        <p:spPr/>
        <p:txBody>
          <a:bodyPr/>
          <a:lstStyle/>
          <a:p>
            <a:fld id="{FFD65DC0-FBEE-416A-B5F3-419A449177E6}" type="slidenum">
              <a:rPr lang="en-GB" smtClean="0"/>
              <a:t>15</a:t>
            </a:fld>
            <a:endParaRPr lang="en-GB"/>
          </a:p>
        </p:txBody>
      </p:sp>
      <p:sp>
        <p:nvSpPr>
          <p:cNvPr id="10" name="TextBox 9">
            <a:extLst>
              <a:ext uri="{FF2B5EF4-FFF2-40B4-BE49-F238E27FC236}">
                <a16:creationId xmlns:a16="http://schemas.microsoft.com/office/drawing/2014/main" id="{8241603A-15DE-97EC-596E-4F616FFBEC69}"/>
              </a:ext>
            </a:extLst>
          </p:cNvPr>
          <p:cNvSpPr txBox="1"/>
          <p:nvPr/>
        </p:nvSpPr>
        <p:spPr>
          <a:xfrm>
            <a:off x="83891" y="4303920"/>
            <a:ext cx="4605555" cy="954107"/>
          </a:xfrm>
          <a:prstGeom prst="rect">
            <a:avLst/>
          </a:prstGeom>
          <a:noFill/>
        </p:spPr>
        <p:txBody>
          <a:bodyPr wrap="square">
            <a:spAutoFit/>
          </a:bodyPr>
          <a:lstStyle/>
          <a:p>
            <a:pPr>
              <a:buNone/>
            </a:pPr>
            <a:r>
              <a:rPr lang="en-GB" sz="700" dirty="0"/>
              <a:t>[1] M. </a:t>
            </a:r>
            <a:r>
              <a:rPr lang="en-GB" sz="700" dirty="0" err="1"/>
              <a:t>Elwekeil</a:t>
            </a:r>
            <a:r>
              <a:rPr lang="en-GB" sz="700" dirty="0"/>
              <a:t>, S. Jiang, T. Wang and S. Zhang, "Deep Convolutional Neural Networks for Link Adaptations in MIMO-OFDM Wireless Systems," in IEEE Wireless Communications Letters, vol. 8, no. 3, pp. 665-668, June 2019, </a:t>
            </a:r>
            <a:r>
              <a:rPr lang="en-GB" sz="700" dirty="0" err="1"/>
              <a:t>doi</a:t>
            </a:r>
            <a:r>
              <a:rPr lang="en-GB" sz="700" dirty="0"/>
              <a:t>: 10.1109/LWC.2018.2881978.</a:t>
            </a:r>
          </a:p>
          <a:p>
            <a:r>
              <a:rPr lang="en-GB" sz="700" dirty="0"/>
              <a:t>[2] J.-E. Oh, A.-M. Jo, and E.-R. Jeong, ‘MCS Selection Based on Convolutional Neural Network in Mobile Communication Environments’, in </a:t>
            </a:r>
            <a:r>
              <a:rPr lang="en-GB" sz="700" i="1" dirty="0"/>
              <a:t>2023 Fourteenth International Conference on Ubiquitous and Future Networks (ICUFN)</a:t>
            </a:r>
            <a:r>
              <a:rPr lang="en-GB" sz="700" dirty="0"/>
              <a:t>, Jul. 2023, pp. 684–686. </a:t>
            </a:r>
            <a:r>
              <a:rPr lang="en-GB" sz="700" dirty="0" err="1"/>
              <a:t>doi</a:t>
            </a:r>
            <a:r>
              <a:rPr lang="en-GB" sz="700" dirty="0"/>
              <a:t>: </a:t>
            </a:r>
            <a:r>
              <a:rPr lang="en-GB" sz="700" dirty="0">
                <a:hlinkClick r:id="rId2"/>
              </a:rPr>
              <a:t>10.1109/ICUFN57995.2023.10201063</a:t>
            </a:r>
            <a:r>
              <a:rPr lang="en-GB" sz="700" dirty="0"/>
              <a:t>.</a:t>
            </a:r>
          </a:p>
          <a:p>
            <a:pPr>
              <a:buNone/>
            </a:pPr>
            <a:endParaRPr lang="en-GB" sz="700" dirty="0"/>
          </a:p>
          <a:p>
            <a:pPr>
              <a:buNone/>
            </a:pPr>
            <a:endParaRPr lang="en-GB" sz="700" dirty="0"/>
          </a:p>
        </p:txBody>
      </p:sp>
      <p:sp>
        <p:nvSpPr>
          <p:cNvPr id="12" name="TextBox 11">
            <a:extLst>
              <a:ext uri="{FF2B5EF4-FFF2-40B4-BE49-F238E27FC236}">
                <a16:creationId xmlns:a16="http://schemas.microsoft.com/office/drawing/2014/main" id="{05535BDD-E567-D287-4F12-C1A1D51728B4}"/>
              </a:ext>
            </a:extLst>
          </p:cNvPr>
          <p:cNvSpPr txBox="1"/>
          <p:nvPr/>
        </p:nvSpPr>
        <p:spPr>
          <a:xfrm>
            <a:off x="4538445" y="4312677"/>
            <a:ext cx="4605555" cy="461665"/>
          </a:xfrm>
          <a:prstGeom prst="rect">
            <a:avLst/>
          </a:prstGeom>
          <a:noFill/>
        </p:spPr>
        <p:txBody>
          <a:bodyPr wrap="square">
            <a:spAutoFit/>
          </a:bodyPr>
          <a:lstStyle/>
          <a:p>
            <a:r>
              <a:rPr lang="en-GB" sz="800" dirty="0"/>
              <a:t>[3]O. </a:t>
            </a:r>
            <a:r>
              <a:rPr lang="en-GB" sz="800" dirty="0" err="1"/>
              <a:t>Stenhammar</a:t>
            </a:r>
            <a:r>
              <a:rPr lang="en-GB" sz="800" dirty="0"/>
              <a:t>, G. Fodor, and C. </a:t>
            </a:r>
            <a:r>
              <a:rPr lang="en-GB" sz="800" dirty="0" err="1"/>
              <a:t>Fischione</a:t>
            </a:r>
            <a:r>
              <a:rPr lang="en-GB" sz="800" dirty="0"/>
              <a:t>, ‘A Comparison of Neural Networks for Wireless Channel Prediction’, </a:t>
            </a:r>
            <a:r>
              <a:rPr lang="en-GB" sz="800" i="1" dirty="0"/>
              <a:t>IEEE Wireless Communications</a:t>
            </a:r>
            <a:r>
              <a:rPr lang="en-GB" sz="800" dirty="0"/>
              <a:t>, vol. 31, no. 3, pp. 235–241, Jun. 2024, </a:t>
            </a:r>
            <a:r>
              <a:rPr lang="en-GB" sz="800" dirty="0" err="1"/>
              <a:t>doi</a:t>
            </a:r>
            <a:r>
              <a:rPr lang="en-GB" sz="800" dirty="0"/>
              <a:t>: </a:t>
            </a:r>
            <a:r>
              <a:rPr lang="en-GB" sz="800" dirty="0">
                <a:hlinkClick r:id="rId3"/>
              </a:rPr>
              <a:t>10.1109/MWC.006.2300140</a:t>
            </a:r>
            <a:r>
              <a:rPr lang="en-GB" sz="800" dirty="0"/>
              <a:t>.</a:t>
            </a:r>
            <a:endParaRPr lang="en-GB" sz="800" dirty="0">
              <a:effectLst/>
            </a:endParaRPr>
          </a:p>
        </p:txBody>
      </p:sp>
    </p:spTree>
    <p:extLst>
      <p:ext uri="{BB962C8B-B14F-4D97-AF65-F5344CB8AC3E}">
        <p14:creationId xmlns:p14="http://schemas.microsoft.com/office/powerpoint/2010/main" val="783412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4C8259-2792-8193-C034-42C4D5D02C8B}"/>
              </a:ext>
            </a:extLst>
          </p:cNvPr>
          <p:cNvSpPr>
            <a:spLocks noGrp="1"/>
          </p:cNvSpPr>
          <p:nvPr>
            <p:ph type="title"/>
          </p:nvPr>
        </p:nvSpPr>
        <p:spPr>
          <a:xfrm>
            <a:off x="594165" y="475789"/>
            <a:ext cx="3708000" cy="572834"/>
          </a:xfrm>
        </p:spPr>
        <p:txBody>
          <a:bodyPr/>
          <a:lstStyle/>
          <a:p>
            <a:r>
              <a:rPr lang="en-IN" dirty="0"/>
              <a:t>Simulation</a:t>
            </a:r>
            <a:endParaRPr lang="en-GB" dirty="0"/>
          </a:p>
        </p:txBody>
      </p:sp>
      <p:sp>
        <p:nvSpPr>
          <p:cNvPr id="6" name="Subtitle 5">
            <a:extLst>
              <a:ext uri="{FF2B5EF4-FFF2-40B4-BE49-F238E27FC236}">
                <a16:creationId xmlns:a16="http://schemas.microsoft.com/office/drawing/2014/main" id="{B4636E0B-4AE8-AAF6-A2E5-6905BEDB7975}"/>
              </a:ext>
            </a:extLst>
          </p:cNvPr>
          <p:cNvSpPr>
            <a:spLocks noGrp="1"/>
          </p:cNvSpPr>
          <p:nvPr>
            <p:ph type="subTitle" idx="1"/>
          </p:nvPr>
        </p:nvSpPr>
        <p:spPr>
          <a:xfrm>
            <a:off x="539636" y="1476323"/>
            <a:ext cx="3935891" cy="2190854"/>
          </a:xfrm>
        </p:spPr>
        <p:txBody>
          <a:bodyPr/>
          <a:lstStyle/>
          <a:p>
            <a:r>
              <a:rPr lang="en-GB" dirty="0"/>
              <a:t>1 </a:t>
            </a:r>
            <a:r>
              <a:rPr lang="en-GB" dirty="0" err="1"/>
              <a:t>gNB</a:t>
            </a:r>
            <a:r>
              <a:rPr lang="en-GB" dirty="0"/>
              <a:t>, 4 </a:t>
            </a:r>
            <a:r>
              <a:rPr lang="en-GB" dirty="0" err="1"/>
              <a:t>Ues</a:t>
            </a:r>
            <a:endParaRPr lang="en-GB" dirty="0"/>
          </a:p>
          <a:p>
            <a:r>
              <a:rPr lang="en-GB" dirty="0"/>
              <a:t>3GPP </a:t>
            </a:r>
            <a:r>
              <a:rPr lang="en-GB" dirty="0" err="1"/>
              <a:t>UMa</a:t>
            </a:r>
            <a:r>
              <a:rPr lang="en-GB" dirty="0"/>
              <a:t> Channel Model (NLOS)</a:t>
            </a:r>
          </a:p>
          <a:p>
            <a:r>
              <a:rPr lang="en-GB" dirty="0"/>
              <a:t>Frequency: 30.5 GHz </a:t>
            </a:r>
          </a:p>
          <a:p>
            <a:r>
              <a:rPr lang="en-GB" dirty="0"/>
              <a:t>Bandwidth: 100 MHz</a:t>
            </a:r>
          </a:p>
          <a:p>
            <a:r>
              <a:rPr lang="en-GB" dirty="0"/>
              <a:t>Random Walk mobility </a:t>
            </a:r>
          </a:p>
          <a:p>
            <a:r>
              <a:rPr lang="en-GB" dirty="0"/>
              <a:t>Gaming traffic over UDP</a:t>
            </a:r>
          </a:p>
          <a:p>
            <a:r>
              <a:rPr lang="en-GB" dirty="0"/>
              <a:t>Logged: SINR, CQI, MCS, HARQ</a:t>
            </a:r>
          </a:p>
          <a:p>
            <a:r>
              <a:rPr lang="en-GB" dirty="0"/>
              <a:t>10 seeds × 3 runs → ~21,000 samples</a:t>
            </a:r>
          </a:p>
        </p:txBody>
      </p:sp>
      <p:sp>
        <p:nvSpPr>
          <p:cNvPr id="4" name="Slide Number Placeholder 3">
            <a:extLst>
              <a:ext uri="{FF2B5EF4-FFF2-40B4-BE49-F238E27FC236}">
                <a16:creationId xmlns:a16="http://schemas.microsoft.com/office/drawing/2014/main" id="{00749204-F3FE-93C4-131E-F83DD3A5D207}"/>
              </a:ext>
            </a:extLst>
          </p:cNvPr>
          <p:cNvSpPr>
            <a:spLocks noGrp="1"/>
          </p:cNvSpPr>
          <p:nvPr>
            <p:ph type="sldNum" sz="quarter" idx="10"/>
          </p:nvPr>
        </p:nvSpPr>
        <p:spPr/>
        <p:txBody>
          <a:bodyPr/>
          <a:lstStyle/>
          <a:p>
            <a:fld id="{FFD65DC0-FBEE-416A-B5F3-419A449177E6}" type="slidenum">
              <a:rPr lang="en-GB" smtClean="0"/>
              <a:t>16</a:t>
            </a:fld>
            <a:endParaRPr lang="en-GB"/>
          </a:p>
        </p:txBody>
      </p:sp>
      <p:pic>
        <p:nvPicPr>
          <p:cNvPr id="8" name="Picture Placeholder 7">
            <a:extLst>
              <a:ext uri="{FF2B5EF4-FFF2-40B4-BE49-F238E27FC236}">
                <a16:creationId xmlns:a16="http://schemas.microsoft.com/office/drawing/2014/main" id="{144487E5-57B2-4A25-2651-12A73F9B55E3}"/>
              </a:ext>
            </a:extLst>
          </p:cNvPr>
          <p:cNvPicPr>
            <a:picLocks noGrp="1" noChangeAspect="1"/>
          </p:cNvPicPr>
          <p:nvPr>
            <p:ph type="pic" idx="2"/>
          </p:nvPr>
        </p:nvPicPr>
        <p:blipFill>
          <a:blip r:embed="rId2"/>
          <a:srcRect l="420" r="-205"/>
          <a:stretch>
            <a:fillRect/>
          </a:stretch>
        </p:blipFill>
        <p:spPr>
          <a:xfrm>
            <a:off x="5004558" y="1613770"/>
            <a:ext cx="3510792" cy="2978441"/>
          </a:xfrm>
          <a:prstGeom prst="rect">
            <a:avLst/>
          </a:prstGeom>
        </p:spPr>
      </p:pic>
      <p:pic>
        <p:nvPicPr>
          <p:cNvPr id="9" name="Picture 2" descr="ns-3">
            <a:extLst>
              <a:ext uri="{FF2B5EF4-FFF2-40B4-BE49-F238E27FC236}">
                <a16:creationId xmlns:a16="http://schemas.microsoft.com/office/drawing/2014/main" id="{CB67727D-9BE4-056F-4730-87C367A15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558" y="559677"/>
            <a:ext cx="1446565" cy="82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 name="Picture 4" descr="5G-LENA: All LogComponents">
            <a:extLst>
              <a:ext uri="{FF2B5EF4-FFF2-40B4-BE49-F238E27FC236}">
                <a16:creationId xmlns:a16="http://schemas.microsoft.com/office/drawing/2014/main" id="{B3AEE66A-E7DD-91EE-E16B-236ED66D12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5794" y="559677"/>
            <a:ext cx="1589556" cy="82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0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FDAF-EFBA-F901-ADAD-DE50012DE3A7}"/>
              </a:ext>
            </a:extLst>
          </p:cNvPr>
          <p:cNvSpPr>
            <a:spLocks noGrp="1"/>
          </p:cNvSpPr>
          <p:nvPr>
            <p:ph type="title"/>
          </p:nvPr>
        </p:nvSpPr>
        <p:spPr>
          <a:xfrm>
            <a:off x="720000" y="248191"/>
            <a:ext cx="7704000" cy="572700"/>
          </a:xfrm>
        </p:spPr>
        <p:txBody>
          <a:bodyPr/>
          <a:lstStyle/>
          <a:p>
            <a:r>
              <a:rPr lang="en-IN" dirty="0"/>
              <a:t>Data Preprocessing</a:t>
            </a:r>
            <a:endParaRPr lang="en-GB" dirty="0"/>
          </a:p>
        </p:txBody>
      </p:sp>
      <p:sp>
        <p:nvSpPr>
          <p:cNvPr id="11" name="Slide Number Placeholder 10">
            <a:extLst>
              <a:ext uri="{FF2B5EF4-FFF2-40B4-BE49-F238E27FC236}">
                <a16:creationId xmlns:a16="http://schemas.microsoft.com/office/drawing/2014/main" id="{60DED464-2121-CF67-5FE1-3F509B455E65}"/>
              </a:ext>
            </a:extLst>
          </p:cNvPr>
          <p:cNvSpPr>
            <a:spLocks noGrp="1"/>
          </p:cNvSpPr>
          <p:nvPr>
            <p:ph type="sldNum" sz="quarter" idx="10"/>
          </p:nvPr>
        </p:nvSpPr>
        <p:spPr>
          <a:xfrm>
            <a:off x="6457950" y="4767264"/>
            <a:ext cx="2057400" cy="249354"/>
          </a:xfrm>
        </p:spPr>
        <p:txBody>
          <a:bodyPr/>
          <a:lstStyle/>
          <a:p>
            <a:fld id="{FFD65DC0-FBEE-416A-B5F3-419A449177E6}" type="slidenum">
              <a:rPr lang="en-GB" smtClean="0"/>
              <a:t>17</a:t>
            </a:fld>
            <a:endParaRPr lang="en-GB"/>
          </a:p>
        </p:txBody>
      </p:sp>
      <p:sp>
        <p:nvSpPr>
          <p:cNvPr id="12" name="Rectangle 11">
            <a:extLst>
              <a:ext uri="{FF2B5EF4-FFF2-40B4-BE49-F238E27FC236}">
                <a16:creationId xmlns:a16="http://schemas.microsoft.com/office/drawing/2014/main" id="{2A85163E-0EE2-6140-62D9-405BF8328776}"/>
              </a:ext>
            </a:extLst>
          </p:cNvPr>
          <p:cNvSpPr/>
          <p:nvPr/>
        </p:nvSpPr>
        <p:spPr>
          <a:xfrm>
            <a:off x="213920" y="1157681"/>
            <a:ext cx="1975607" cy="37750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Simulation Output</a:t>
            </a:r>
            <a:endParaRPr lang="en-GB" dirty="0">
              <a:latin typeface="Poppins" panose="00000500000000000000" pitchFamily="2" charset="0"/>
              <a:cs typeface="Poppins" panose="00000500000000000000" pitchFamily="2" charset="0"/>
            </a:endParaRPr>
          </a:p>
        </p:txBody>
      </p:sp>
      <p:sp>
        <p:nvSpPr>
          <p:cNvPr id="14" name="Rectangle 13">
            <a:extLst>
              <a:ext uri="{FF2B5EF4-FFF2-40B4-BE49-F238E27FC236}">
                <a16:creationId xmlns:a16="http://schemas.microsoft.com/office/drawing/2014/main" id="{00555811-0EAB-CCC7-2279-5E35676FB223}"/>
              </a:ext>
            </a:extLst>
          </p:cNvPr>
          <p:cNvSpPr/>
          <p:nvPr/>
        </p:nvSpPr>
        <p:spPr>
          <a:xfrm>
            <a:off x="213920" y="1535185"/>
            <a:ext cx="4043493" cy="671120"/>
          </a:xfrm>
          <a:prstGeom prst="rect">
            <a:avLst/>
          </a:prstGeom>
          <a:solidFill>
            <a:srgbClr val="0584A4">
              <a:alpha val="59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GB" sz="1200" dirty="0">
                <a:solidFill>
                  <a:schemeClr val="tx1"/>
                </a:solidFill>
                <a:latin typeface="Cascadia Code SemiBold" panose="020B0609020000020004" pitchFamily="49" charset="0"/>
                <a:cs typeface="Cascadia Code SemiBold" panose="020B0609020000020004" pitchFamily="49" charset="0"/>
              </a:rPr>
              <a:t>NrDlMacStats.txt (MCS assignments)</a:t>
            </a:r>
          </a:p>
          <a:p>
            <a:r>
              <a:rPr lang="en-GB" sz="1200" dirty="0">
                <a:solidFill>
                  <a:schemeClr val="tx1"/>
                </a:solidFill>
                <a:latin typeface="Cascadia Code SemiBold" panose="020B0609020000020004" pitchFamily="49" charset="0"/>
                <a:cs typeface="Cascadia Code SemiBold" panose="020B0609020000020004" pitchFamily="49" charset="0"/>
              </a:rPr>
              <a:t>DlDataSinr.txt (downlink SINR events)</a:t>
            </a:r>
          </a:p>
          <a:p>
            <a:r>
              <a:rPr lang="en-GB" sz="1200" dirty="0">
                <a:solidFill>
                  <a:schemeClr val="tx1"/>
                </a:solidFill>
                <a:latin typeface="Cascadia Code SemiBold" panose="020B0609020000020004" pitchFamily="49" charset="0"/>
                <a:cs typeface="Cascadia Code SemiBold" panose="020B0609020000020004" pitchFamily="49" charset="0"/>
              </a:rPr>
              <a:t>RxedGnbMacCtrlMsgsTrace.txt (CQI reports)</a:t>
            </a:r>
          </a:p>
        </p:txBody>
      </p:sp>
      <p:sp>
        <p:nvSpPr>
          <p:cNvPr id="20" name="Arrow: Bent 19">
            <a:extLst>
              <a:ext uri="{FF2B5EF4-FFF2-40B4-BE49-F238E27FC236}">
                <a16:creationId xmlns:a16="http://schemas.microsoft.com/office/drawing/2014/main" id="{A7475455-CD3A-9AA2-63D7-640E7EF717C6}"/>
              </a:ext>
            </a:extLst>
          </p:cNvPr>
          <p:cNvSpPr/>
          <p:nvPr/>
        </p:nvSpPr>
        <p:spPr>
          <a:xfrm rot="10800000" flipH="1">
            <a:off x="1082181" y="2206304"/>
            <a:ext cx="1971412" cy="830513"/>
          </a:xfrm>
          <a:prstGeom prst="bentArrow">
            <a:avLst>
              <a:gd name="adj1" fmla="val 25000"/>
              <a:gd name="adj2" fmla="val 29361"/>
              <a:gd name="adj3" fmla="val 25000"/>
              <a:gd name="adj4" fmla="val 43750"/>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pic>
        <p:nvPicPr>
          <p:cNvPr id="22" name="Picture 21">
            <a:extLst>
              <a:ext uri="{FF2B5EF4-FFF2-40B4-BE49-F238E27FC236}">
                <a16:creationId xmlns:a16="http://schemas.microsoft.com/office/drawing/2014/main" id="{2943BCE7-D58D-B612-5482-32B238B2E5E0}"/>
              </a:ext>
            </a:extLst>
          </p:cNvPr>
          <p:cNvPicPr>
            <a:picLocks noChangeAspect="1"/>
          </p:cNvPicPr>
          <p:nvPr/>
        </p:nvPicPr>
        <p:blipFill>
          <a:blip r:embed="rId3"/>
          <a:stretch>
            <a:fillRect/>
          </a:stretch>
        </p:blipFill>
        <p:spPr>
          <a:xfrm>
            <a:off x="3053593" y="2533214"/>
            <a:ext cx="3598878" cy="1285640"/>
          </a:xfrm>
          <a:prstGeom prst="rect">
            <a:avLst/>
          </a:prstGeom>
        </p:spPr>
      </p:pic>
      <p:sp>
        <p:nvSpPr>
          <p:cNvPr id="25" name="Call-out: Line with Accent Bar 24">
            <a:extLst>
              <a:ext uri="{FF2B5EF4-FFF2-40B4-BE49-F238E27FC236}">
                <a16:creationId xmlns:a16="http://schemas.microsoft.com/office/drawing/2014/main" id="{943A303F-6970-9B61-E73B-604C7FF23A23}"/>
              </a:ext>
            </a:extLst>
          </p:cNvPr>
          <p:cNvSpPr/>
          <p:nvPr/>
        </p:nvSpPr>
        <p:spPr>
          <a:xfrm>
            <a:off x="7319394" y="3073921"/>
            <a:ext cx="1723937" cy="572700"/>
          </a:xfrm>
          <a:prstGeom prst="accentCallout1">
            <a:avLst>
              <a:gd name="adj1" fmla="val 69159"/>
              <a:gd name="adj2" fmla="val -2823"/>
              <a:gd name="adj3" fmla="val 110561"/>
              <a:gd name="adj4" fmla="val -40279"/>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70% Training</a:t>
            </a:r>
          </a:p>
          <a:p>
            <a:pPr algn="ctr"/>
            <a:r>
              <a:rPr lang="en-IN" dirty="0">
                <a:latin typeface="Poppins" panose="00000500000000000000" pitchFamily="2" charset="0"/>
                <a:cs typeface="Poppins" panose="00000500000000000000" pitchFamily="2" charset="0"/>
              </a:rPr>
              <a:t>30% Validation</a:t>
            </a:r>
            <a:endParaRPr lang="en-GB"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293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02C1-F566-D62D-1D5D-FEBA2C407267}"/>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14DCD156-AA3F-0E07-2678-7C85D3FC2CCC}"/>
              </a:ext>
            </a:extLst>
          </p:cNvPr>
          <p:cNvSpPr>
            <a:spLocks noGrp="1"/>
          </p:cNvSpPr>
          <p:nvPr>
            <p:ph type="sldNum" sz="quarter" idx="10"/>
          </p:nvPr>
        </p:nvSpPr>
        <p:spPr/>
        <p:txBody>
          <a:bodyPr/>
          <a:lstStyle/>
          <a:p>
            <a:fld id="{FFD65DC0-FBEE-416A-B5F3-419A449177E6}" type="slidenum">
              <a:rPr lang="en-GB" smtClean="0"/>
              <a:t>18</a:t>
            </a:fld>
            <a:endParaRPr lang="en-GB"/>
          </a:p>
        </p:txBody>
      </p:sp>
      <p:pic>
        <p:nvPicPr>
          <p:cNvPr id="5125" name="Picture 5">
            <a:extLst>
              <a:ext uri="{FF2B5EF4-FFF2-40B4-BE49-F238E27FC236}">
                <a16:creationId xmlns:a16="http://schemas.microsoft.com/office/drawing/2014/main" id="{DF6D65A0-9B2A-7444-5A51-C6EDE55F0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390" y="1101098"/>
            <a:ext cx="2696859" cy="2183400"/>
          </a:xfrm>
          <a:prstGeom prst="rect">
            <a:avLst/>
          </a:prstGeom>
          <a:noFill/>
          <a:extLst>
            <a:ext uri="{909E8E84-426E-40DD-AFC4-6F175D3DCCD1}">
              <a14:hiddenFill xmlns:a14="http://schemas.microsoft.com/office/drawing/2010/main">
                <a:solidFill>
                  <a:srgbClr val="FFFFFF"/>
                </a:solidFill>
              </a14:hiddenFill>
            </a:ext>
          </a:extLst>
        </p:spPr>
      </p:pic>
      <p:pic>
        <p:nvPicPr>
          <p:cNvPr id="5127" name="Picture 7">
            <a:extLst>
              <a:ext uri="{FF2B5EF4-FFF2-40B4-BE49-F238E27FC236}">
                <a16:creationId xmlns:a16="http://schemas.microsoft.com/office/drawing/2014/main" id="{40395227-BA7E-B6BE-1611-0C88023C2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105" y="2513756"/>
            <a:ext cx="3243414" cy="202909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BA8161D8-ABB3-9283-DBAC-774E8579E9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7519" y="1101098"/>
            <a:ext cx="2899322" cy="2540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71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0AAA38B-6E34-804A-3467-DA49A06C6A46}"/>
              </a:ext>
            </a:extLst>
          </p:cNvPr>
          <p:cNvSpPr>
            <a:spLocks noGrp="1"/>
          </p:cNvSpPr>
          <p:nvPr>
            <p:ph type="sldNum" sz="quarter" idx="10"/>
          </p:nvPr>
        </p:nvSpPr>
        <p:spPr/>
        <p:txBody>
          <a:bodyPr/>
          <a:lstStyle/>
          <a:p>
            <a:fld id="{FFD65DC0-FBEE-416A-B5F3-419A449177E6}" type="slidenum">
              <a:rPr lang="en-GB" smtClean="0"/>
              <a:t>19</a:t>
            </a:fld>
            <a:endParaRPr lang="en-GB"/>
          </a:p>
        </p:txBody>
      </p:sp>
      <p:sp>
        <p:nvSpPr>
          <p:cNvPr id="2" name="Title 1">
            <a:extLst>
              <a:ext uri="{FF2B5EF4-FFF2-40B4-BE49-F238E27FC236}">
                <a16:creationId xmlns:a16="http://schemas.microsoft.com/office/drawing/2014/main" id="{F06B761B-622C-127C-E581-55A61F4B8341}"/>
              </a:ext>
            </a:extLst>
          </p:cNvPr>
          <p:cNvSpPr>
            <a:spLocks noGrp="1"/>
          </p:cNvSpPr>
          <p:nvPr>
            <p:ph type="title" idx="4294967295"/>
          </p:nvPr>
        </p:nvSpPr>
        <p:spPr>
          <a:xfrm>
            <a:off x="720725" y="444500"/>
            <a:ext cx="7702550" cy="573088"/>
          </a:xfrm>
        </p:spPr>
        <p:txBody>
          <a:bodyPr anchor="ctr"/>
          <a:lstStyle/>
          <a:p>
            <a:pPr algn="ctr"/>
            <a:r>
              <a:rPr lang="en-IN" dirty="0"/>
              <a:t>AI Modelling</a:t>
            </a:r>
            <a:endParaRPr lang="en-GB" dirty="0"/>
          </a:p>
        </p:txBody>
      </p:sp>
      <p:grpSp>
        <p:nvGrpSpPr>
          <p:cNvPr id="32" name="Group 31">
            <a:extLst>
              <a:ext uri="{FF2B5EF4-FFF2-40B4-BE49-F238E27FC236}">
                <a16:creationId xmlns:a16="http://schemas.microsoft.com/office/drawing/2014/main" id="{B4300B26-B68F-EA78-21B1-C66F26E7F643}"/>
              </a:ext>
            </a:extLst>
          </p:cNvPr>
          <p:cNvGrpSpPr/>
          <p:nvPr/>
        </p:nvGrpSpPr>
        <p:grpSpPr>
          <a:xfrm>
            <a:off x="2347517" y="1510617"/>
            <a:ext cx="4503492" cy="1441419"/>
            <a:chOff x="2347517" y="1510617"/>
            <a:chExt cx="4503492" cy="1441419"/>
          </a:xfrm>
        </p:grpSpPr>
        <p:sp>
          <p:nvSpPr>
            <p:cNvPr id="24" name="Rectangle 23">
              <a:extLst>
                <a:ext uri="{FF2B5EF4-FFF2-40B4-BE49-F238E27FC236}">
                  <a16:creationId xmlns:a16="http://schemas.microsoft.com/office/drawing/2014/main" id="{B5C25B82-CABE-F636-72E7-A230E215B3B3}"/>
                </a:ext>
              </a:extLst>
            </p:cNvPr>
            <p:cNvSpPr/>
            <p:nvPr/>
          </p:nvSpPr>
          <p:spPr>
            <a:xfrm>
              <a:off x="2409038" y="1613167"/>
              <a:ext cx="4441971" cy="1338869"/>
            </a:xfrm>
            <a:prstGeom prst="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dirty="0">
                  <a:solidFill>
                    <a:schemeClr val="tx1"/>
                  </a:solidFill>
                  <a:latin typeface="Poppins" panose="00000500000000000000" pitchFamily="2" charset="0"/>
                  <a:cs typeface="Poppins" panose="00000500000000000000" pitchFamily="2" charset="0"/>
                </a:rPr>
                <a:t>CNN (baseline – sliding window of SINR)</a:t>
              </a:r>
            </a:p>
            <a:p>
              <a:r>
                <a:rPr lang="en-US" dirty="0">
                  <a:solidFill>
                    <a:schemeClr val="tx1"/>
                  </a:solidFill>
                  <a:latin typeface="Poppins" panose="00000500000000000000" pitchFamily="2" charset="0"/>
                  <a:cs typeface="Poppins" panose="00000500000000000000" pitchFamily="2" charset="0"/>
                </a:rPr>
                <a:t>CNN + CQI (adds feedback)</a:t>
              </a:r>
            </a:p>
            <a:p>
              <a:r>
                <a:rPr lang="en-US" dirty="0">
                  <a:solidFill>
                    <a:schemeClr val="tx1"/>
                  </a:solidFill>
                  <a:latin typeface="Poppins" panose="00000500000000000000" pitchFamily="2" charset="0"/>
                  <a:cs typeface="Poppins" panose="00000500000000000000" pitchFamily="2" charset="0"/>
                </a:rPr>
                <a:t>CNN + CQI + Masking (simulates missing feedback)</a:t>
              </a:r>
            </a:p>
            <a:p>
              <a:r>
                <a:rPr lang="en-US" dirty="0">
                  <a:solidFill>
                    <a:schemeClr val="tx1"/>
                  </a:solidFill>
                  <a:latin typeface="Poppins" panose="00000500000000000000" pitchFamily="2" charset="0"/>
                  <a:cs typeface="Poppins" panose="00000500000000000000" pitchFamily="2" charset="0"/>
                </a:rPr>
                <a:t>LSTM (captures longer temporal dependencies)</a:t>
              </a:r>
              <a:endParaRPr lang="en-GB" dirty="0">
                <a:solidFill>
                  <a:schemeClr val="tx1"/>
                </a:solidFill>
                <a:latin typeface="Poppins" panose="00000500000000000000" pitchFamily="2" charset="0"/>
                <a:cs typeface="Poppins" panose="00000500000000000000" pitchFamily="2" charset="0"/>
              </a:endParaRPr>
            </a:p>
          </p:txBody>
        </p:sp>
        <p:sp>
          <p:nvSpPr>
            <p:cNvPr id="25" name="Rectangle 24">
              <a:extLst>
                <a:ext uri="{FF2B5EF4-FFF2-40B4-BE49-F238E27FC236}">
                  <a16:creationId xmlns:a16="http://schemas.microsoft.com/office/drawing/2014/main" id="{13A128FC-54D2-0A91-00C9-2E6BF93DA82C}"/>
                </a:ext>
              </a:extLst>
            </p:cNvPr>
            <p:cNvSpPr/>
            <p:nvPr/>
          </p:nvSpPr>
          <p:spPr>
            <a:xfrm>
              <a:off x="2347517" y="1510617"/>
              <a:ext cx="910949" cy="30069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Models</a:t>
              </a:r>
              <a:endParaRPr lang="en-GB" dirty="0">
                <a:latin typeface="Poppins" panose="00000500000000000000" pitchFamily="2" charset="0"/>
                <a:cs typeface="Poppins" panose="00000500000000000000" pitchFamily="2" charset="0"/>
              </a:endParaRPr>
            </a:p>
          </p:txBody>
        </p:sp>
      </p:grpSp>
      <p:grpSp>
        <p:nvGrpSpPr>
          <p:cNvPr id="28" name="Group 27">
            <a:extLst>
              <a:ext uri="{FF2B5EF4-FFF2-40B4-BE49-F238E27FC236}">
                <a16:creationId xmlns:a16="http://schemas.microsoft.com/office/drawing/2014/main" id="{3A84DBD0-3108-3ACE-BF9E-B10C2FFC9169}"/>
              </a:ext>
            </a:extLst>
          </p:cNvPr>
          <p:cNvGrpSpPr/>
          <p:nvPr/>
        </p:nvGrpSpPr>
        <p:grpSpPr>
          <a:xfrm>
            <a:off x="151998" y="886846"/>
            <a:ext cx="2134001" cy="1045957"/>
            <a:chOff x="265250" y="1559349"/>
            <a:chExt cx="2134001" cy="1045957"/>
          </a:xfrm>
        </p:grpSpPr>
        <p:sp>
          <p:nvSpPr>
            <p:cNvPr id="22" name="Rectangle 21">
              <a:extLst>
                <a:ext uri="{FF2B5EF4-FFF2-40B4-BE49-F238E27FC236}">
                  <a16:creationId xmlns:a16="http://schemas.microsoft.com/office/drawing/2014/main" id="{56C8590E-79EB-8BCF-AD9E-BFD29E250B26}"/>
                </a:ext>
              </a:extLst>
            </p:cNvPr>
            <p:cNvSpPr/>
            <p:nvPr/>
          </p:nvSpPr>
          <p:spPr>
            <a:xfrm>
              <a:off x="394282" y="1757494"/>
              <a:ext cx="2004969" cy="847812"/>
            </a:xfrm>
            <a:prstGeom prst="rect">
              <a:avLst/>
            </a:prstGeom>
            <a:solidFill>
              <a:schemeClr val="tx1">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latin typeface="Poppins" panose="00000500000000000000" pitchFamily="2" charset="0"/>
                  <a:cs typeface="Poppins" panose="00000500000000000000" pitchFamily="2" charset="0"/>
                </a:rPr>
                <a:t>Sequences of SINR (and CQI, in some versions), with T = 10</a:t>
              </a:r>
              <a:endParaRPr lang="en-GB" dirty="0">
                <a:solidFill>
                  <a:schemeClr val="tx1"/>
                </a:solidFill>
                <a:latin typeface="Poppins" panose="00000500000000000000" pitchFamily="2" charset="0"/>
                <a:cs typeface="Poppins" panose="00000500000000000000" pitchFamily="2" charset="0"/>
              </a:endParaRPr>
            </a:p>
          </p:txBody>
        </p:sp>
        <p:sp>
          <p:nvSpPr>
            <p:cNvPr id="23" name="Rectangle 22">
              <a:extLst>
                <a:ext uri="{FF2B5EF4-FFF2-40B4-BE49-F238E27FC236}">
                  <a16:creationId xmlns:a16="http://schemas.microsoft.com/office/drawing/2014/main" id="{BAF46AB3-40EF-0490-8857-877FF5B31B34}"/>
                </a:ext>
              </a:extLst>
            </p:cNvPr>
            <p:cNvSpPr/>
            <p:nvPr/>
          </p:nvSpPr>
          <p:spPr>
            <a:xfrm>
              <a:off x="265250" y="1559349"/>
              <a:ext cx="910949" cy="300695"/>
            </a:xfrm>
            <a:prstGeom prst="rect">
              <a:avLst/>
            </a:prstGeom>
            <a:solidFill>
              <a:schemeClr val="tx1">
                <a:lumMod val="90000"/>
                <a:lumOff val="1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Input</a:t>
              </a:r>
              <a:endParaRPr lang="en-GB" dirty="0">
                <a:latin typeface="Poppins" panose="00000500000000000000" pitchFamily="2" charset="0"/>
                <a:cs typeface="Poppins" panose="00000500000000000000" pitchFamily="2" charset="0"/>
              </a:endParaRPr>
            </a:p>
          </p:txBody>
        </p:sp>
      </p:grpSp>
      <p:grpSp>
        <p:nvGrpSpPr>
          <p:cNvPr id="30" name="Group 29">
            <a:extLst>
              <a:ext uri="{FF2B5EF4-FFF2-40B4-BE49-F238E27FC236}">
                <a16:creationId xmlns:a16="http://schemas.microsoft.com/office/drawing/2014/main" id="{76B1569D-501B-6D5F-06F5-41AD5565F282}"/>
              </a:ext>
            </a:extLst>
          </p:cNvPr>
          <p:cNvGrpSpPr/>
          <p:nvPr/>
        </p:nvGrpSpPr>
        <p:grpSpPr>
          <a:xfrm>
            <a:off x="6783495" y="886846"/>
            <a:ext cx="2134001" cy="623771"/>
            <a:chOff x="6783495" y="886846"/>
            <a:chExt cx="2134001" cy="623771"/>
          </a:xfrm>
        </p:grpSpPr>
        <p:sp>
          <p:nvSpPr>
            <p:cNvPr id="26" name="Rectangle 25">
              <a:extLst>
                <a:ext uri="{FF2B5EF4-FFF2-40B4-BE49-F238E27FC236}">
                  <a16:creationId xmlns:a16="http://schemas.microsoft.com/office/drawing/2014/main" id="{AFEED07F-C358-23C2-D211-38EBC6564116}"/>
                </a:ext>
              </a:extLst>
            </p:cNvPr>
            <p:cNvSpPr/>
            <p:nvPr/>
          </p:nvSpPr>
          <p:spPr>
            <a:xfrm>
              <a:off x="6912527" y="1127380"/>
              <a:ext cx="2004969" cy="383237"/>
            </a:xfrm>
            <a:prstGeom prst="rect">
              <a:avLst/>
            </a:prstGeom>
            <a:solidFill>
              <a:schemeClr val="accent1">
                <a:lumMod val="40000"/>
                <a:lumOff val="60000"/>
                <a:alpha val="9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Poppins" panose="00000500000000000000" pitchFamily="2" charset="0"/>
                  <a:cs typeface="Poppins" panose="00000500000000000000" pitchFamily="2" charset="0"/>
                </a:rPr>
                <a:t>Next MCS</a:t>
              </a:r>
              <a:endParaRPr lang="en-GB" dirty="0">
                <a:solidFill>
                  <a:schemeClr val="tx1"/>
                </a:solidFill>
                <a:latin typeface="Poppins" panose="00000500000000000000" pitchFamily="2" charset="0"/>
                <a:cs typeface="Poppins" panose="00000500000000000000" pitchFamily="2" charset="0"/>
              </a:endParaRPr>
            </a:p>
          </p:txBody>
        </p:sp>
        <p:sp>
          <p:nvSpPr>
            <p:cNvPr id="27" name="Rectangle 26">
              <a:extLst>
                <a:ext uri="{FF2B5EF4-FFF2-40B4-BE49-F238E27FC236}">
                  <a16:creationId xmlns:a16="http://schemas.microsoft.com/office/drawing/2014/main" id="{D66E518A-C1DA-5E1A-9184-0524254E6DFE}"/>
                </a:ext>
              </a:extLst>
            </p:cNvPr>
            <p:cNvSpPr/>
            <p:nvPr/>
          </p:nvSpPr>
          <p:spPr>
            <a:xfrm>
              <a:off x="6783495" y="886846"/>
              <a:ext cx="910949" cy="300695"/>
            </a:xfrm>
            <a:prstGeom prst="rect">
              <a:avLst/>
            </a:prstGeom>
            <a:solidFill>
              <a:schemeClr val="accent1">
                <a:lumMod val="7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Output</a:t>
              </a:r>
              <a:endParaRPr lang="en-GB" dirty="0">
                <a:latin typeface="Poppins" panose="00000500000000000000" pitchFamily="2" charset="0"/>
                <a:cs typeface="Poppins" panose="00000500000000000000" pitchFamily="2" charset="0"/>
              </a:endParaRPr>
            </a:p>
          </p:txBody>
        </p:sp>
      </p:grpSp>
      <p:grpSp>
        <p:nvGrpSpPr>
          <p:cNvPr id="36" name="Group 35">
            <a:extLst>
              <a:ext uri="{FF2B5EF4-FFF2-40B4-BE49-F238E27FC236}">
                <a16:creationId xmlns:a16="http://schemas.microsoft.com/office/drawing/2014/main" id="{F59D5CD6-DC92-716D-B243-2ECB72D7FB23}"/>
              </a:ext>
            </a:extLst>
          </p:cNvPr>
          <p:cNvGrpSpPr/>
          <p:nvPr/>
        </p:nvGrpSpPr>
        <p:grpSpPr>
          <a:xfrm>
            <a:off x="369117" y="3261065"/>
            <a:ext cx="8288322" cy="1441419"/>
            <a:chOff x="2347517" y="1510617"/>
            <a:chExt cx="4503492" cy="1441419"/>
          </a:xfrm>
        </p:grpSpPr>
        <p:sp>
          <p:nvSpPr>
            <p:cNvPr id="37" name="Rectangle 36">
              <a:extLst>
                <a:ext uri="{FF2B5EF4-FFF2-40B4-BE49-F238E27FC236}">
                  <a16:creationId xmlns:a16="http://schemas.microsoft.com/office/drawing/2014/main" id="{5960E8AD-1A85-C770-D562-9C0EA5E96CA0}"/>
                </a:ext>
              </a:extLst>
            </p:cNvPr>
            <p:cNvSpPr/>
            <p:nvPr/>
          </p:nvSpPr>
          <p:spPr>
            <a:xfrm>
              <a:off x="2409038" y="1613167"/>
              <a:ext cx="4441971" cy="1338869"/>
            </a:xfrm>
            <a:prstGeom prst="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numCol="2" rtlCol="0" anchor="b"/>
            <a:lstStyle/>
            <a:p>
              <a:r>
                <a:rPr lang="en-US" dirty="0">
                  <a:solidFill>
                    <a:schemeClr val="tx1"/>
                  </a:solidFill>
                  <a:latin typeface="Poppins" panose="00000500000000000000" pitchFamily="2" charset="0"/>
                  <a:cs typeface="Poppins" panose="00000500000000000000" pitchFamily="2" charset="0"/>
                </a:rPr>
                <a:t>Optimizer: </a:t>
              </a:r>
              <a:r>
                <a:rPr lang="en-US" dirty="0" err="1">
                  <a:solidFill>
                    <a:schemeClr val="tx1"/>
                  </a:solidFill>
                  <a:latin typeface="Poppins" panose="00000500000000000000" pitchFamily="2" charset="0"/>
                  <a:cs typeface="Poppins" panose="00000500000000000000" pitchFamily="2" charset="0"/>
                </a:rPr>
                <a:t>Adagrad</a:t>
              </a:r>
              <a:r>
                <a:rPr lang="en-US" dirty="0">
                  <a:solidFill>
                    <a:schemeClr val="tx1"/>
                  </a:solidFill>
                  <a:latin typeface="Poppins" panose="00000500000000000000" pitchFamily="2" charset="0"/>
                  <a:cs typeface="Poppins" panose="00000500000000000000" pitchFamily="2" charset="0"/>
                </a:rPr>
                <a:t> </a:t>
              </a:r>
            </a:p>
            <a:p>
              <a:r>
                <a:rPr lang="en-US" dirty="0">
                  <a:solidFill>
                    <a:schemeClr val="tx1"/>
                  </a:solidFill>
                  <a:latin typeface="Poppins" panose="00000500000000000000" pitchFamily="2" charset="0"/>
                  <a:cs typeface="Poppins" panose="00000500000000000000" pitchFamily="2" charset="0"/>
                </a:rPr>
                <a:t>Loss: Cross-Entropy</a:t>
              </a:r>
            </a:p>
            <a:p>
              <a:r>
                <a:rPr lang="en-US" dirty="0">
                  <a:solidFill>
                    <a:schemeClr val="tx1"/>
                  </a:solidFill>
                  <a:latin typeface="Poppins" panose="00000500000000000000" pitchFamily="2" charset="0"/>
                  <a:cs typeface="Poppins" panose="00000500000000000000" pitchFamily="2" charset="0"/>
                </a:rPr>
                <a:t>Epochs: 50.</a:t>
              </a:r>
            </a:p>
            <a:p>
              <a:r>
                <a:rPr lang="en-US" dirty="0">
                  <a:solidFill>
                    <a:schemeClr val="tx1"/>
                  </a:solidFill>
                  <a:latin typeface="Poppins" panose="00000500000000000000" pitchFamily="2" charset="0"/>
                  <a:cs typeface="Poppins" panose="00000500000000000000" pitchFamily="2" charset="0"/>
                </a:rPr>
                <a:t>Handled Class Imbalance: Weighted Random Sampler.</a:t>
              </a:r>
            </a:p>
            <a:p>
              <a:r>
                <a:rPr lang="en-US" dirty="0">
                  <a:solidFill>
                    <a:schemeClr val="tx1"/>
                  </a:solidFill>
                  <a:latin typeface="Poppins" panose="00000500000000000000" pitchFamily="2" charset="0"/>
                  <a:cs typeface="Poppins" panose="00000500000000000000" pitchFamily="2" charset="0"/>
                </a:rPr>
                <a:t>Hyperparameter Tuning: Basic sweep performed (12 configs for CNN, identified best params like 128 filters, 8D RNTI embedding, LR 0.005 leading to ~53.5% Acc).</a:t>
              </a:r>
              <a:endParaRPr lang="en-GB" dirty="0">
                <a:solidFill>
                  <a:schemeClr val="tx1"/>
                </a:solidFill>
                <a:latin typeface="Poppins" panose="00000500000000000000" pitchFamily="2" charset="0"/>
                <a:cs typeface="Poppins" panose="00000500000000000000" pitchFamily="2" charset="0"/>
              </a:endParaRPr>
            </a:p>
          </p:txBody>
        </p:sp>
        <p:sp>
          <p:nvSpPr>
            <p:cNvPr id="38" name="Rectangle 37">
              <a:extLst>
                <a:ext uri="{FF2B5EF4-FFF2-40B4-BE49-F238E27FC236}">
                  <a16:creationId xmlns:a16="http://schemas.microsoft.com/office/drawing/2014/main" id="{B0E3ABCC-70F4-B779-833C-DB512B31A483}"/>
                </a:ext>
              </a:extLst>
            </p:cNvPr>
            <p:cNvSpPr/>
            <p:nvPr/>
          </p:nvSpPr>
          <p:spPr>
            <a:xfrm>
              <a:off x="2347517" y="1510617"/>
              <a:ext cx="910949" cy="300695"/>
            </a:xfrm>
            <a:prstGeom prst="rect">
              <a:avLst/>
            </a:prstGeom>
            <a:solidFill>
              <a:schemeClr val="bg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latin typeface="Poppins" panose="00000500000000000000" pitchFamily="2" charset="0"/>
                  <a:cs typeface="Poppins" panose="00000500000000000000" pitchFamily="2" charset="0"/>
                </a:rPr>
                <a:t>Training Details</a:t>
              </a:r>
              <a:endParaRPr lang="en-GB" dirty="0">
                <a:latin typeface="Poppins" panose="00000500000000000000" pitchFamily="2" charset="0"/>
                <a:cs typeface="Poppins" panose="00000500000000000000" pitchFamily="2" charset="0"/>
              </a:endParaRPr>
            </a:p>
          </p:txBody>
        </p:sp>
      </p:grpSp>
      <p:sp>
        <p:nvSpPr>
          <p:cNvPr id="39" name="Oval 38">
            <a:extLst>
              <a:ext uri="{FF2B5EF4-FFF2-40B4-BE49-F238E27FC236}">
                <a16:creationId xmlns:a16="http://schemas.microsoft.com/office/drawing/2014/main" id="{1E1B3E2A-9A7D-AAE5-E16C-2C90532F375E}"/>
              </a:ext>
            </a:extLst>
          </p:cNvPr>
          <p:cNvSpPr/>
          <p:nvPr/>
        </p:nvSpPr>
        <p:spPr>
          <a:xfrm>
            <a:off x="8787468" y="-226504"/>
            <a:ext cx="771787" cy="742426"/>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37541A3F-8E7B-629B-9542-3BA73AF9D788}"/>
              </a:ext>
            </a:extLst>
          </p:cNvPr>
          <p:cNvSpPr/>
          <p:nvPr/>
        </p:nvSpPr>
        <p:spPr>
          <a:xfrm>
            <a:off x="8796381" y="275162"/>
            <a:ext cx="771787" cy="742426"/>
          </a:xfrm>
          <a:prstGeom prst="ellipse">
            <a:avLst/>
          </a:prstGeom>
          <a:solidFill>
            <a:schemeClr val="tx2">
              <a:lumMod val="75000"/>
              <a:alpha val="4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Free-form: Shape 44">
            <a:extLst>
              <a:ext uri="{FF2B5EF4-FFF2-40B4-BE49-F238E27FC236}">
                <a16:creationId xmlns:a16="http://schemas.microsoft.com/office/drawing/2014/main" id="{518627D2-4464-6B0A-7A1C-925ACAACD18B}"/>
              </a:ext>
            </a:extLst>
          </p:cNvPr>
          <p:cNvSpPr/>
          <p:nvPr/>
        </p:nvSpPr>
        <p:spPr>
          <a:xfrm>
            <a:off x="-600538" y="4368878"/>
            <a:ext cx="1026268" cy="233300"/>
          </a:xfrm>
          <a:custGeom>
            <a:avLst/>
            <a:gdLst>
              <a:gd name="connsiteX0" fmla="*/ 0 w 1026268"/>
              <a:gd name="connsiteY0" fmla="*/ 0 h 233300"/>
              <a:gd name="connsiteX1" fmla="*/ 789479 w 1026268"/>
              <a:gd name="connsiteY1" fmla="*/ 0 h 233300"/>
              <a:gd name="connsiteX2" fmla="*/ 1022186 w 1026268"/>
              <a:gd name="connsiteY2" fmla="*/ 192257 h 233300"/>
              <a:gd name="connsiteX3" fmla="*/ 1026268 w 1026268"/>
              <a:gd name="connsiteY3" fmla="*/ 233300 h 233300"/>
              <a:gd name="connsiteX4" fmla="*/ 203153 w 1026268"/>
              <a:gd name="connsiteY4" fmla="*/ 233300 h 233300"/>
              <a:gd name="connsiteX5" fmla="*/ 3502 w 1026268"/>
              <a:gd name="connsiteY5" fmla="*/ 41044 h 233300"/>
              <a:gd name="connsiteX6" fmla="*/ 0 w 1026268"/>
              <a:gd name="connsiteY6" fmla="*/ 0 h 23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6268" h="233300">
                <a:moveTo>
                  <a:pt x="0" y="0"/>
                </a:moveTo>
                <a:lnTo>
                  <a:pt x="789479" y="0"/>
                </a:lnTo>
                <a:cubicBezTo>
                  <a:pt x="904255" y="0"/>
                  <a:pt x="1000034" y="82531"/>
                  <a:pt x="1022186" y="192257"/>
                </a:cubicBezTo>
                <a:lnTo>
                  <a:pt x="1026268" y="233300"/>
                </a:lnTo>
                <a:lnTo>
                  <a:pt x="203153" y="233300"/>
                </a:lnTo>
                <a:cubicBezTo>
                  <a:pt x="104681" y="233300"/>
                  <a:pt x="22507" y="150769"/>
                  <a:pt x="3502" y="41044"/>
                </a:cubicBezTo>
                <a:lnTo>
                  <a:pt x="0" y="0"/>
                </a:lnTo>
                <a:close/>
              </a:path>
            </a:pathLst>
          </a:custGeom>
          <a:solidFill>
            <a:schemeClr val="tx2">
              <a:lumMod val="40000"/>
              <a:lumOff val="60000"/>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4" name="Free-form: Shape 43">
            <a:extLst>
              <a:ext uri="{FF2B5EF4-FFF2-40B4-BE49-F238E27FC236}">
                <a16:creationId xmlns:a16="http://schemas.microsoft.com/office/drawing/2014/main" id="{8C8A32B2-D6B0-832F-EEF2-B57BCBDF275A}"/>
              </a:ext>
            </a:extLst>
          </p:cNvPr>
          <p:cNvSpPr/>
          <p:nvPr/>
        </p:nvSpPr>
        <p:spPr>
          <a:xfrm>
            <a:off x="-352339" y="-121702"/>
            <a:ext cx="1266737" cy="481571"/>
          </a:xfrm>
          <a:custGeom>
            <a:avLst/>
            <a:gdLst>
              <a:gd name="connsiteX0" fmla="*/ 203792 w 1266737"/>
              <a:gd name="connsiteY0" fmla="*/ 0 h 481571"/>
              <a:gd name="connsiteX1" fmla="*/ 1062945 w 1266737"/>
              <a:gd name="connsiteY1" fmla="*/ 0 h 481571"/>
              <a:gd name="connsiteX2" fmla="*/ 1266737 w 1266737"/>
              <a:gd name="connsiteY2" fmla="*/ 240786 h 481571"/>
              <a:gd name="connsiteX3" fmla="*/ 1062945 w 1266737"/>
              <a:gd name="connsiteY3" fmla="*/ 481571 h 481571"/>
              <a:gd name="connsiteX4" fmla="*/ 1026907 w 1266737"/>
              <a:gd name="connsiteY4" fmla="*/ 481571 h 481571"/>
              <a:gd name="connsiteX5" fmla="*/ 1022825 w 1266737"/>
              <a:gd name="connsiteY5" fmla="*/ 440528 h 481571"/>
              <a:gd name="connsiteX6" fmla="*/ 790118 w 1266737"/>
              <a:gd name="connsiteY6" fmla="*/ 248271 h 481571"/>
              <a:gd name="connsiteX7" fmla="*/ 639 w 1266737"/>
              <a:gd name="connsiteY7" fmla="*/ 248271 h 481571"/>
              <a:gd name="connsiteX8" fmla="*/ 0 w 1266737"/>
              <a:gd name="connsiteY8" fmla="*/ 240786 h 481571"/>
              <a:gd name="connsiteX9" fmla="*/ 203792 w 1266737"/>
              <a:gd name="connsiteY9" fmla="*/ 0 h 48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66737" h="481571">
                <a:moveTo>
                  <a:pt x="203792" y="0"/>
                </a:moveTo>
                <a:lnTo>
                  <a:pt x="1062945" y="0"/>
                </a:lnTo>
                <a:cubicBezTo>
                  <a:pt x="1175485" y="0"/>
                  <a:pt x="1266737" y="107796"/>
                  <a:pt x="1266737" y="240786"/>
                </a:cubicBezTo>
                <a:cubicBezTo>
                  <a:pt x="1266737" y="373775"/>
                  <a:pt x="1175485" y="481571"/>
                  <a:pt x="1062945" y="481571"/>
                </a:cubicBezTo>
                <a:lnTo>
                  <a:pt x="1026907" y="481571"/>
                </a:lnTo>
                <a:lnTo>
                  <a:pt x="1022825" y="440528"/>
                </a:lnTo>
                <a:cubicBezTo>
                  <a:pt x="1000673" y="330802"/>
                  <a:pt x="904894" y="248271"/>
                  <a:pt x="790118" y="248271"/>
                </a:cubicBezTo>
                <a:lnTo>
                  <a:pt x="639" y="248271"/>
                </a:lnTo>
                <a:lnTo>
                  <a:pt x="0" y="240786"/>
                </a:lnTo>
                <a:cubicBezTo>
                  <a:pt x="0" y="107796"/>
                  <a:pt x="91252" y="0"/>
                  <a:pt x="203792" y="0"/>
                </a:cubicBezTo>
                <a:close/>
              </a:path>
            </a:pathLst>
          </a:custGeom>
          <a:solidFill>
            <a:schemeClr val="tx2">
              <a:lumMod val="40000"/>
              <a:lumOff val="60000"/>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3" name="Free-form: Shape 42">
            <a:extLst>
              <a:ext uri="{FF2B5EF4-FFF2-40B4-BE49-F238E27FC236}">
                <a16:creationId xmlns:a16="http://schemas.microsoft.com/office/drawing/2014/main" id="{ACAAE263-0C86-1125-F5A0-7B56992B2862}"/>
              </a:ext>
            </a:extLst>
          </p:cNvPr>
          <p:cNvSpPr/>
          <p:nvPr/>
        </p:nvSpPr>
        <p:spPr>
          <a:xfrm>
            <a:off x="-586233" y="-111986"/>
            <a:ext cx="1476462" cy="481571"/>
          </a:xfrm>
          <a:custGeom>
            <a:avLst/>
            <a:gdLst>
              <a:gd name="connsiteX0" fmla="*/ 237533 w 1476462"/>
              <a:gd name="connsiteY0" fmla="*/ 0 h 481571"/>
              <a:gd name="connsiteX1" fmla="*/ 449450 w 1476462"/>
              <a:gd name="connsiteY1" fmla="*/ 0 h 481571"/>
              <a:gd name="connsiteX2" fmla="*/ 452952 w 1476462"/>
              <a:gd name="connsiteY2" fmla="*/ 41044 h 481571"/>
              <a:gd name="connsiteX3" fmla="*/ 652603 w 1476462"/>
              <a:gd name="connsiteY3" fmla="*/ 233300 h 481571"/>
              <a:gd name="connsiteX4" fmla="*/ 1475718 w 1476462"/>
              <a:gd name="connsiteY4" fmla="*/ 233300 h 481571"/>
              <a:gd name="connsiteX5" fmla="*/ 1476462 w 1476462"/>
              <a:gd name="connsiteY5" fmla="*/ 240786 h 481571"/>
              <a:gd name="connsiteX6" fmla="*/ 1238929 w 1476462"/>
              <a:gd name="connsiteY6" fmla="*/ 481571 h 481571"/>
              <a:gd name="connsiteX7" fmla="*/ 237533 w 1476462"/>
              <a:gd name="connsiteY7" fmla="*/ 481571 h 481571"/>
              <a:gd name="connsiteX8" fmla="*/ 0 w 1476462"/>
              <a:gd name="connsiteY8" fmla="*/ 240786 h 481571"/>
              <a:gd name="connsiteX9" fmla="*/ 237533 w 1476462"/>
              <a:gd name="connsiteY9" fmla="*/ 0 h 48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6462" h="481571">
                <a:moveTo>
                  <a:pt x="237533" y="0"/>
                </a:moveTo>
                <a:lnTo>
                  <a:pt x="449450" y="0"/>
                </a:lnTo>
                <a:lnTo>
                  <a:pt x="452952" y="41044"/>
                </a:lnTo>
                <a:cubicBezTo>
                  <a:pt x="471957" y="150769"/>
                  <a:pt x="554131" y="233300"/>
                  <a:pt x="652603" y="233300"/>
                </a:cubicBezTo>
                <a:lnTo>
                  <a:pt x="1475718" y="233300"/>
                </a:lnTo>
                <a:lnTo>
                  <a:pt x="1476462" y="240786"/>
                </a:lnTo>
                <a:cubicBezTo>
                  <a:pt x="1476462" y="373775"/>
                  <a:pt x="1370102" y="481571"/>
                  <a:pt x="1238929" y="481571"/>
                </a:cubicBezTo>
                <a:lnTo>
                  <a:pt x="237533" y="481571"/>
                </a:lnTo>
                <a:cubicBezTo>
                  <a:pt x="106360" y="481571"/>
                  <a:pt x="0" y="373775"/>
                  <a:pt x="0" y="240786"/>
                </a:cubicBezTo>
                <a:cubicBezTo>
                  <a:pt x="0" y="107796"/>
                  <a:pt x="106360" y="0"/>
                  <a:pt x="237533" y="0"/>
                </a:cubicBezTo>
                <a:close/>
              </a:path>
            </a:pathLst>
          </a:custGeom>
          <a:solidFill>
            <a:schemeClr val="tx2">
              <a:lumMod val="40000"/>
              <a:lumOff val="60000"/>
              <a:alpha val="5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3634240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278" name="Google Shape;278;p36"/>
          <p:cNvSpPr txBox="1">
            <a:spLocks noGrp="1"/>
          </p:cNvSpPr>
          <p:nvPr>
            <p:ph type="subTitle" idx="1"/>
          </p:nvPr>
        </p:nvSpPr>
        <p:spPr>
          <a:xfrm>
            <a:off x="1777663" y="1761675"/>
            <a:ext cx="2509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P</a:t>
            </a:r>
            <a:r>
              <a:rPr lang="en" sz="1200" dirty="0"/>
              <a:t>roblem statement</a:t>
            </a:r>
          </a:p>
          <a:p>
            <a:pPr marL="0" lvl="0" indent="0" algn="l" rtl="0">
              <a:spcBef>
                <a:spcPts val="0"/>
              </a:spcBef>
              <a:spcAft>
                <a:spcPts val="0"/>
              </a:spcAft>
              <a:buNone/>
            </a:pPr>
            <a:r>
              <a:rPr lang="en" sz="1200" dirty="0"/>
              <a:t>Research Objectives</a:t>
            </a:r>
            <a:endParaRPr sz="1200" dirty="0"/>
          </a:p>
        </p:txBody>
      </p:sp>
      <p:sp>
        <p:nvSpPr>
          <p:cNvPr id="280" name="Google Shape;280;p36"/>
          <p:cNvSpPr txBox="1">
            <a:spLocks noGrp="1"/>
          </p:cNvSpPr>
          <p:nvPr>
            <p:ph type="subTitle" idx="4"/>
          </p:nvPr>
        </p:nvSpPr>
        <p:spPr>
          <a:xfrm>
            <a:off x="1777663" y="2793759"/>
            <a:ext cx="2509800" cy="7506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Literature Review</a:t>
            </a:r>
          </a:p>
          <a:p>
            <a:pPr marL="0" lvl="0" indent="0" algn="l" rtl="0">
              <a:lnSpc>
                <a:spcPct val="100000"/>
              </a:lnSpc>
              <a:spcBef>
                <a:spcPts val="0"/>
              </a:spcBef>
              <a:spcAft>
                <a:spcPts val="0"/>
              </a:spcAft>
            </a:pPr>
            <a:r>
              <a:rPr lang="en" sz="1200" dirty="0"/>
              <a:t>Methodology</a:t>
            </a:r>
          </a:p>
          <a:p>
            <a:pPr marL="0" lvl="0" indent="0" algn="l" rtl="0">
              <a:spcBef>
                <a:spcPts val="0"/>
              </a:spcBef>
              <a:spcAft>
                <a:spcPts val="0"/>
              </a:spcAft>
              <a:buNone/>
            </a:pPr>
            <a:r>
              <a:rPr lang="en" sz="1200" dirty="0"/>
              <a:t>Results</a:t>
            </a:r>
          </a:p>
        </p:txBody>
      </p:sp>
      <p:sp>
        <p:nvSpPr>
          <p:cNvPr id="281" name="Google Shape;281;p36"/>
          <p:cNvSpPr txBox="1">
            <a:spLocks noGrp="1"/>
          </p:cNvSpPr>
          <p:nvPr>
            <p:ph type="title" idx="5"/>
          </p:nvPr>
        </p:nvSpPr>
        <p:spPr>
          <a:xfrm>
            <a:off x="876463" y="1480275"/>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2" name="Google Shape;282;p36"/>
          <p:cNvSpPr txBox="1">
            <a:spLocks noGrp="1"/>
          </p:cNvSpPr>
          <p:nvPr>
            <p:ph type="title" idx="6"/>
          </p:nvPr>
        </p:nvSpPr>
        <p:spPr>
          <a:xfrm>
            <a:off x="4856538" y="2512350"/>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3" name="Google Shape;283;p36"/>
          <p:cNvSpPr txBox="1">
            <a:spLocks noGrp="1"/>
          </p:cNvSpPr>
          <p:nvPr>
            <p:ph type="title" idx="7"/>
          </p:nvPr>
        </p:nvSpPr>
        <p:spPr>
          <a:xfrm>
            <a:off x="4856538" y="1480275"/>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4" name="Google Shape;284;p36"/>
          <p:cNvSpPr txBox="1">
            <a:spLocks noGrp="1"/>
          </p:cNvSpPr>
          <p:nvPr>
            <p:ph type="title" idx="8"/>
          </p:nvPr>
        </p:nvSpPr>
        <p:spPr>
          <a:xfrm>
            <a:off x="876463" y="2512350"/>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7" name="Google Shape;287;p36"/>
          <p:cNvSpPr txBox="1">
            <a:spLocks noGrp="1"/>
          </p:cNvSpPr>
          <p:nvPr>
            <p:ph type="title" idx="14"/>
          </p:nvPr>
        </p:nvSpPr>
        <p:spPr>
          <a:xfrm>
            <a:off x="4856538" y="3544425"/>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88" name="Google Shape;288;p36"/>
          <p:cNvSpPr txBox="1">
            <a:spLocks noGrp="1"/>
          </p:cNvSpPr>
          <p:nvPr>
            <p:ph type="title" idx="15"/>
          </p:nvPr>
        </p:nvSpPr>
        <p:spPr>
          <a:xfrm>
            <a:off x="876463" y="3544425"/>
            <a:ext cx="901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9" name="Google Shape;289;p36"/>
          <p:cNvSpPr txBox="1">
            <a:spLocks noGrp="1"/>
          </p:cNvSpPr>
          <p:nvPr>
            <p:ph type="subTitle" idx="16"/>
          </p:nvPr>
        </p:nvSpPr>
        <p:spPr>
          <a:xfrm>
            <a:off x="1777662" y="1480275"/>
            <a:ext cx="25098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90" name="Google Shape;290;p36"/>
          <p:cNvSpPr txBox="1">
            <a:spLocks noGrp="1"/>
          </p:cNvSpPr>
          <p:nvPr>
            <p:ph type="subTitle" idx="17"/>
          </p:nvPr>
        </p:nvSpPr>
        <p:spPr>
          <a:xfrm>
            <a:off x="5757738" y="1480275"/>
            <a:ext cx="2509800" cy="385200"/>
          </a:xfrm>
          <a:prstGeom prst="rect">
            <a:avLst/>
          </a:prstGeom>
        </p:spPr>
        <p:txBody>
          <a:bodyPr spcFirstLastPara="1" wrap="square" lIns="91425" tIns="91425" rIns="91425" bIns="91425" anchor="b" anchorCtr="0">
            <a:noAutofit/>
          </a:bodyPr>
          <a:lstStyle/>
          <a:p>
            <a:pPr marL="0" lvl="0" indent="0"/>
            <a:r>
              <a:rPr lang="en" dirty="0"/>
              <a:t>Analysis</a:t>
            </a:r>
            <a:endParaRPr dirty="0"/>
          </a:p>
        </p:txBody>
      </p:sp>
      <p:sp>
        <p:nvSpPr>
          <p:cNvPr id="291" name="Google Shape;291;p36"/>
          <p:cNvSpPr txBox="1">
            <a:spLocks noGrp="1"/>
          </p:cNvSpPr>
          <p:nvPr>
            <p:ph type="subTitle" idx="18"/>
          </p:nvPr>
        </p:nvSpPr>
        <p:spPr>
          <a:xfrm>
            <a:off x="5757737" y="2512350"/>
            <a:ext cx="2509800" cy="385200"/>
          </a:xfrm>
          <a:prstGeom prst="rect">
            <a:avLst/>
          </a:prstGeom>
        </p:spPr>
        <p:txBody>
          <a:bodyPr spcFirstLastPara="1" wrap="square" lIns="91425" tIns="91425" rIns="91425" bIns="91425" anchor="b" anchorCtr="0">
            <a:noAutofit/>
          </a:bodyPr>
          <a:lstStyle/>
          <a:p>
            <a:pPr marL="0" indent="0"/>
            <a:r>
              <a:rPr lang="en-US" dirty="0"/>
              <a:t>Future work</a:t>
            </a:r>
            <a:endParaRPr lang="en-GB" dirty="0"/>
          </a:p>
        </p:txBody>
      </p:sp>
      <p:sp>
        <p:nvSpPr>
          <p:cNvPr id="292" name="Google Shape;292;p36"/>
          <p:cNvSpPr txBox="1">
            <a:spLocks noGrp="1"/>
          </p:cNvSpPr>
          <p:nvPr>
            <p:ph type="subTitle" idx="19"/>
          </p:nvPr>
        </p:nvSpPr>
        <p:spPr>
          <a:xfrm>
            <a:off x="1777662" y="2512338"/>
            <a:ext cx="25098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Link Adaptation</a:t>
            </a:r>
            <a:endParaRPr dirty="0"/>
          </a:p>
        </p:txBody>
      </p:sp>
      <p:sp>
        <p:nvSpPr>
          <p:cNvPr id="293" name="Google Shape;293;p36"/>
          <p:cNvSpPr txBox="1">
            <a:spLocks noGrp="1"/>
          </p:cNvSpPr>
          <p:nvPr>
            <p:ph type="subTitle" idx="20"/>
          </p:nvPr>
        </p:nvSpPr>
        <p:spPr>
          <a:xfrm>
            <a:off x="5757737" y="3544425"/>
            <a:ext cx="2509800" cy="385200"/>
          </a:xfrm>
          <a:prstGeom prst="rect">
            <a:avLst/>
          </a:prstGeom>
        </p:spPr>
        <p:txBody>
          <a:bodyPr spcFirstLastPara="1" wrap="square" lIns="91425" tIns="91425" rIns="91425" bIns="91425" anchor="b" anchorCtr="0">
            <a:noAutofit/>
          </a:bodyPr>
          <a:lstStyle/>
          <a:p>
            <a:pPr marL="0" lvl="0" indent="0"/>
            <a:r>
              <a:rPr lang="en-IN" dirty="0"/>
              <a:t>Conclusion</a:t>
            </a:r>
            <a:endParaRPr dirty="0"/>
          </a:p>
        </p:txBody>
      </p:sp>
      <p:sp>
        <p:nvSpPr>
          <p:cNvPr id="294" name="Google Shape;294;p36"/>
          <p:cNvSpPr txBox="1">
            <a:spLocks noGrp="1"/>
          </p:cNvSpPr>
          <p:nvPr>
            <p:ph type="subTitle" idx="21"/>
          </p:nvPr>
        </p:nvSpPr>
        <p:spPr>
          <a:xfrm>
            <a:off x="1777662" y="3561201"/>
            <a:ext cx="2509800"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Energy Prediction</a:t>
            </a:r>
            <a:endParaRPr dirty="0"/>
          </a:p>
        </p:txBody>
      </p:sp>
      <p:sp>
        <p:nvSpPr>
          <p:cNvPr id="2" name="Google Shape;280;p36">
            <a:extLst>
              <a:ext uri="{FF2B5EF4-FFF2-40B4-BE49-F238E27FC236}">
                <a16:creationId xmlns:a16="http://schemas.microsoft.com/office/drawing/2014/main" id="{80258E56-3CC1-CF15-56C6-A9FF6935A6E7}"/>
              </a:ext>
            </a:extLst>
          </p:cNvPr>
          <p:cNvSpPr txBox="1">
            <a:spLocks/>
          </p:cNvSpPr>
          <p:nvPr/>
        </p:nvSpPr>
        <p:spPr>
          <a:xfrm>
            <a:off x="1777662" y="3736845"/>
            <a:ext cx="2509800" cy="7506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 sz="1200" dirty="0"/>
              <a:t>Literature Review</a:t>
            </a:r>
          </a:p>
          <a:p>
            <a:pPr marL="0" indent="0">
              <a:lnSpc>
                <a:spcPct val="100000"/>
              </a:lnSpc>
            </a:pPr>
            <a:r>
              <a:rPr lang="en" sz="1200" dirty="0"/>
              <a:t>Methodology</a:t>
            </a:r>
          </a:p>
          <a:p>
            <a:pPr marL="0" indent="0"/>
            <a:r>
              <a:rPr lang="en" sz="1200" dirty="0"/>
              <a:t>Results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F8A9-002B-3140-BDA9-E00A900FA4B1}"/>
              </a:ext>
            </a:extLst>
          </p:cNvPr>
          <p:cNvSpPr>
            <a:spLocks noGrp="1"/>
          </p:cNvSpPr>
          <p:nvPr>
            <p:ph type="title"/>
          </p:nvPr>
        </p:nvSpPr>
        <p:spPr/>
        <p:txBody>
          <a:bodyPr/>
          <a:lstStyle/>
          <a:p>
            <a:r>
              <a:rPr lang="en-IN" dirty="0"/>
              <a:t>Result</a:t>
            </a:r>
            <a:endParaRPr lang="en-GB" dirty="0"/>
          </a:p>
        </p:txBody>
      </p:sp>
      <p:sp>
        <p:nvSpPr>
          <p:cNvPr id="3" name="Slide Number Placeholder 2">
            <a:extLst>
              <a:ext uri="{FF2B5EF4-FFF2-40B4-BE49-F238E27FC236}">
                <a16:creationId xmlns:a16="http://schemas.microsoft.com/office/drawing/2014/main" id="{894EC213-642F-FD5E-36BF-5D2DCA401133}"/>
              </a:ext>
            </a:extLst>
          </p:cNvPr>
          <p:cNvSpPr>
            <a:spLocks noGrp="1"/>
          </p:cNvSpPr>
          <p:nvPr>
            <p:ph type="sldNum" sz="quarter" idx="10"/>
          </p:nvPr>
        </p:nvSpPr>
        <p:spPr/>
        <p:txBody>
          <a:bodyPr/>
          <a:lstStyle/>
          <a:p>
            <a:fld id="{FFD65DC0-FBEE-416A-B5F3-419A449177E6}" type="slidenum">
              <a:rPr lang="en-GB" smtClean="0"/>
              <a:t>20</a:t>
            </a:fld>
            <a:endParaRPr lang="en-GB"/>
          </a:p>
        </p:txBody>
      </p:sp>
      <p:graphicFrame>
        <p:nvGraphicFramePr>
          <p:cNvPr id="4" name="Table 3">
            <a:extLst>
              <a:ext uri="{FF2B5EF4-FFF2-40B4-BE49-F238E27FC236}">
                <a16:creationId xmlns:a16="http://schemas.microsoft.com/office/drawing/2014/main" id="{A3E58E30-E3A8-346F-16AE-070E2961582C}"/>
              </a:ext>
            </a:extLst>
          </p:cNvPr>
          <p:cNvGraphicFramePr>
            <a:graphicFrameLocks noGrp="1"/>
          </p:cNvGraphicFramePr>
          <p:nvPr>
            <p:extLst>
              <p:ext uri="{D42A27DB-BD31-4B8C-83A1-F6EECF244321}">
                <p14:modId xmlns:p14="http://schemas.microsoft.com/office/powerpoint/2010/main" val="2583317515"/>
              </p:ext>
            </p:extLst>
          </p:nvPr>
        </p:nvGraphicFramePr>
        <p:xfrm>
          <a:off x="720000" y="1289137"/>
          <a:ext cx="7718424" cy="1524000"/>
        </p:xfrm>
        <a:graphic>
          <a:graphicData uri="http://schemas.openxmlformats.org/drawingml/2006/table">
            <a:tbl>
              <a:tblPr firstRow="1">
                <a:tableStyleId>{5202B0CA-FC54-4496-8BCA-5EF66A818D29}</a:tableStyleId>
              </a:tblPr>
              <a:tblGrid>
                <a:gridCol w="1929606">
                  <a:extLst>
                    <a:ext uri="{9D8B030D-6E8A-4147-A177-3AD203B41FA5}">
                      <a16:colId xmlns:a16="http://schemas.microsoft.com/office/drawing/2014/main" val="1680167925"/>
                    </a:ext>
                  </a:extLst>
                </a:gridCol>
                <a:gridCol w="1929606">
                  <a:extLst>
                    <a:ext uri="{9D8B030D-6E8A-4147-A177-3AD203B41FA5}">
                      <a16:colId xmlns:a16="http://schemas.microsoft.com/office/drawing/2014/main" val="2323874264"/>
                    </a:ext>
                  </a:extLst>
                </a:gridCol>
                <a:gridCol w="1929606">
                  <a:extLst>
                    <a:ext uri="{9D8B030D-6E8A-4147-A177-3AD203B41FA5}">
                      <a16:colId xmlns:a16="http://schemas.microsoft.com/office/drawing/2014/main" val="696695020"/>
                    </a:ext>
                  </a:extLst>
                </a:gridCol>
                <a:gridCol w="1929606">
                  <a:extLst>
                    <a:ext uri="{9D8B030D-6E8A-4147-A177-3AD203B41FA5}">
                      <a16:colId xmlns:a16="http://schemas.microsoft.com/office/drawing/2014/main" val="2404504098"/>
                    </a:ext>
                  </a:extLst>
                </a:gridCol>
              </a:tblGrid>
              <a:tr h="0">
                <a:tc>
                  <a:txBody>
                    <a:bodyPr/>
                    <a:lstStyle/>
                    <a:p>
                      <a:r>
                        <a:rPr lang="en-GB"/>
                        <a:t>Model</a:t>
                      </a:r>
                    </a:p>
                  </a:txBody>
                  <a:tcPr anchor="ctr"/>
                </a:tc>
                <a:tc>
                  <a:txBody>
                    <a:bodyPr/>
                    <a:lstStyle/>
                    <a:p>
                      <a:r>
                        <a:rPr lang="en-GB"/>
                        <a:t>Input Features</a:t>
                      </a:r>
                    </a:p>
                  </a:txBody>
                  <a:tcPr anchor="ctr"/>
                </a:tc>
                <a:tc>
                  <a:txBody>
                    <a:bodyPr/>
                    <a:lstStyle/>
                    <a:p>
                      <a:r>
                        <a:rPr lang="en-GB" dirty="0"/>
                        <a:t>Architecture</a:t>
                      </a:r>
                    </a:p>
                  </a:txBody>
                  <a:tcPr anchor="ctr"/>
                </a:tc>
                <a:tc>
                  <a:txBody>
                    <a:bodyPr/>
                    <a:lstStyle/>
                    <a:p>
                      <a:r>
                        <a:rPr lang="en-GB"/>
                        <a:t>Accuracy</a:t>
                      </a:r>
                    </a:p>
                  </a:txBody>
                  <a:tcPr anchor="ctr"/>
                </a:tc>
                <a:extLst>
                  <a:ext uri="{0D108BD9-81ED-4DB2-BD59-A6C34878D82A}">
                    <a16:rowId xmlns:a16="http://schemas.microsoft.com/office/drawing/2014/main" val="912604870"/>
                  </a:ext>
                </a:extLst>
              </a:tr>
              <a:tr h="0">
                <a:tc>
                  <a:txBody>
                    <a:bodyPr/>
                    <a:lstStyle/>
                    <a:p>
                      <a:r>
                        <a:rPr lang="en-GB"/>
                        <a:t>CNN</a:t>
                      </a:r>
                    </a:p>
                  </a:txBody>
                  <a:tcPr anchor="ctr"/>
                </a:tc>
                <a:tc>
                  <a:txBody>
                    <a:bodyPr/>
                    <a:lstStyle/>
                    <a:p>
                      <a:r>
                        <a:rPr lang="en-GB"/>
                        <a:t>SINR only</a:t>
                      </a:r>
                    </a:p>
                  </a:txBody>
                  <a:tcPr anchor="ctr"/>
                </a:tc>
                <a:tc>
                  <a:txBody>
                    <a:bodyPr/>
                    <a:lstStyle/>
                    <a:p>
                      <a:r>
                        <a:rPr lang="en-GB"/>
                        <a:t>Conv1D + Dense</a:t>
                      </a:r>
                    </a:p>
                  </a:txBody>
                  <a:tcPr anchor="ctr"/>
                </a:tc>
                <a:tc>
                  <a:txBody>
                    <a:bodyPr/>
                    <a:lstStyle/>
                    <a:p>
                      <a:r>
                        <a:rPr lang="en-GB"/>
                        <a:t>52.3%</a:t>
                      </a:r>
                    </a:p>
                  </a:txBody>
                  <a:tcPr anchor="ctr"/>
                </a:tc>
                <a:extLst>
                  <a:ext uri="{0D108BD9-81ED-4DB2-BD59-A6C34878D82A}">
                    <a16:rowId xmlns:a16="http://schemas.microsoft.com/office/drawing/2014/main" val="433546329"/>
                  </a:ext>
                </a:extLst>
              </a:tr>
              <a:tr h="0">
                <a:tc>
                  <a:txBody>
                    <a:bodyPr/>
                    <a:lstStyle/>
                    <a:p>
                      <a:r>
                        <a:rPr lang="en-GB"/>
                        <a:t>CNN + CQI</a:t>
                      </a:r>
                    </a:p>
                  </a:txBody>
                  <a:tcPr anchor="ctr"/>
                </a:tc>
                <a:tc>
                  <a:txBody>
                    <a:bodyPr/>
                    <a:lstStyle/>
                    <a:p>
                      <a:r>
                        <a:rPr lang="en-GB"/>
                        <a:t>SINR + CQI</a:t>
                      </a:r>
                    </a:p>
                  </a:txBody>
                  <a:tcPr anchor="ctr"/>
                </a:tc>
                <a:tc>
                  <a:txBody>
                    <a:bodyPr/>
                    <a:lstStyle/>
                    <a:p>
                      <a:r>
                        <a:rPr lang="en-GB"/>
                        <a:t>Conv1D + Dense</a:t>
                      </a:r>
                    </a:p>
                  </a:txBody>
                  <a:tcPr anchor="ctr"/>
                </a:tc>
                <a:tc>
                  <a:txBody>
                    <a:bodyPr/>
                    <a:lstStyle/>
                    <a:p>
                      <a:r>
                        <a:rPr lang="en-GB"/>
                        <a:t>53.7%</a:t>
                      </a:r>
                    </a:p>
                  </a:txBody>
                  <a:tcPr anchor="ctr"/>
                </a:tc>
                <a:extLst>
                  <a:ext uri="{0D108BD9-81ED-4DB2-BD59-A6C34878D82A}">
                    <a16:rowId xmlns:a16="http://schemas.microsoft.com/office/drawing/2014/main" val="126981295"/>
                  </a:ext>
                </a:extLst>
              </a:tr>
              <a:tr h="0">
                <a:tc>
                  <a:txBody>
                    <a:bodyPr/>
                    <a:lstStyle/>
                    <a:p>
                      <a:r>
                        <a:rPr lang="en-GB"/>
                        <a:t>CNN + Masking</a:t>
                      </a:r>
                    </a:p>
                  </a:txBody>
                  <a:tcPr anchor="ctr"/>
                </a:tc>
                <a:tc>
                  <a:txBody>
                    <a:bodyPr/>
                    <a:lstStyle/>
                    <a:p>
                      <a:r>
                        <a:rPr lang="en-GB"/>
                        <a:t>SINR + CQI + mask</a:t>
                      </a:r>
                    </a:p>
                  </a:txBody>
                  <a:tcPr anchor="ctr"/>
                </a:tc>
                <a:tc>
                  <a:txBody>
                    <a:bodyPr/>
                    <a:lstStyle/>
                    <a:p>
                      <a:r>
                        <a:rPr lang="en-GB"/>
                        <a:t>Conv1D + Dropout</a:t>
                      </a:r>
                    </a:p>
                  </a:txBody>
                  <a:tcPr anchor="ctr"/>
                </a:tc>
                <a:tc>
                  <a:txBody>
                    <a:bodyPr/>
                    <a:lstStyle/>
                    <a:p>
                      <a:r>
                        <a:rPr lang="en-GB"/>
                        <a:t>54.1%</a:t>
                      </a:r>
                    </a:p>
                  </a:txBody>
                  <a:tcPr anchor="ctr"/>
                </a:tc>
                <a:extLst>
                  <a:ext uri="{0D108BD9-81ED-4DB2-BD59-A6C34878D82A}">
                    <a16:rowId xmlns:a16="http://schemas.microsoft.com/office/drawing/2014/main" val="2108166489"/>
                  </a:ext>
                </a:extLst>
              </a:tr>
              <a:tr h="0">
                <a:tc>
                  <a:txBody>
                    <a:bodyPr/>
                    <a:lstStyle/>
                    <a:p>
                      <a:r>
                        <a:rPr lang="en-GB"/>
                        <a:t>LSTM</a:t>
                      </a:r>
                    </a:p>
                  </a:txBody>
                  <a:tcPr anchor="ctr"/>
                </a:tc>
                <a:tc>
                  <a:txBody>
                    <a:bodyPr/>
                    <a:lstStyle/>
                    <a:p>
                      <a:r>
                        <a:rPr lang="en-GB"/>
                        <a:t>SINR + CQI</a:t>
                      </a:r>
                    </a:p>
                  </a:txBody>
                  <a:tcPr anchor="ctr"/>
                </a:tc>
                <a:tc>
                  <a:txBody>
                    <a:bodyPr/>
                    <a:lstStyle/>
                    <a:p>
                      <a:r>
                        <a:rPr lang="en-GB"/>
                        <a:t>LSTM layers</a:t>
                      </a:r>
                    </a:p>
                  </a:txBody>
                  <a:tcPr anchor="ctr"/>
                </a:tc>
                <a:tc>
                  <a:txBody>
                    <a:bodyPr/>
                    <a:lstStyle/>
                    <a:p>
                      <a:r>
                        <a:rPr lang="en-GB" dirty="0"/>
                        <a:t>55.1%</a:t>
                      </a:r>
                    </a:p>
                  </a:txBody>
                  <a:tcPr anchor="ctr"/>
                </a:tc>
                <a:extLst>
                  <a:ext uri="{0D108BD9-81ED-4DB2-BD59-A6C34878D82A}">
                    <a16:rowId xmlns:a16="http://schemas.microsoft.com/office/drawing/2014/main" val="1727551564"/>
                  </a:ext>
                </a:extLst>
              </a:tr>
            </a:tbl>
          </a:graphicData>
        </a:graphic>
      </p:graphicFrame>
      <p:pic>
        <p:nvPicPr>
          <p:cNvPr id="8" name="Picture 7">
            <a:extLst>
              <a:ext uri="{FF2B5EF4-FFF2-40B4-BE49-F238E27FC236}">
                <a16:creationId xmlns:a16="http://schemas.microsoft.com/office/drawing/2014/main" id="{974116F5-CC13-1743-C197-44B7E72C210B}"/>
              </a:ext>
            </a:extLst>
          </p:cNvPr>
          <p:cNvPicPr>
            <a:picLocks noChangeAspect="1"/>
          </p:cNvPicPr>
          <p:nvPr/>
        </p:nvPicPr>
        <p:blipFill>
          <a:blip r:embed="rId2"/>
          <a:stretch>
            <a:fillRect/>
          </a:stretch>
        </p:blipFill>
        <p:spPr>
          <a:xfrm>
            <a:off x="5070143" y="3065023"/>
            <a:ext cx="3660300" cy="1450354"/>
          </a:xfrm>
          <a:prstGeom prst="rect">
            <a:avLst/>
          </a:prstGeom>
        </p:spPr>
      </p:pic>
      <p:pic>
        <p:nvPicPr>
          <p:cNvPr id="12" name="Picture 11">
            <a:extLst>
              <a:ext uri="{FF2B5EF4-FFF2-40B4-BE49-F238E27FC236}">
                <a16:creationId xmlns:a16="http://schemas.microsoft.com/office/drawing/2014/main" id="{2064308A-97F9-92FF-D917-3CAB758631B9}"/>
              </a:ext>
            </a:extLst>
          </p:cNvPr>
          <p:cNvPicPr>
            <a:picLocks noChangeAspect="1"/>
          </p:cNvPicPr>
          <p:nvPr/>
        </p:nvPicPr>
        <p:blipFill>
          <a:blip r:embed="rId3"/>
          <a:stretch>
            <a:fillRect/>
          </a:stretch>
        </p:blipFill>
        <p:spPr>
          <a:xfrm>
            <a:off x="777170" y="3084549"/>
            <a:ext cx="3660300" cy="1450354"/>
          </a:xfrm>
          <a:prstGeom prst="rect">
            <a:avLst/>
          </a:prstGeom>
        </p:spPr>
      </p:pic>
      <p:sp>
        <p:nvSpPr>
          <p:cNvPr id="13" name="TextBox 12">
            <a:extLst>
              <a:ext uri="{FF2B5EF4-FFF2-40B4-BE49-F238E27FC236}">
                <a16:creationId xmlns:a16="http://schemas.microsoft.com/office/drawing/2014/main" id="{ACD64573-B997-EB6E-69A6-A80DD70C501A}"/>
              </a:ext>
            </a:extLst>
          </p:cNvPr>
          <p:cNvSpPr txBox="1"/>
          <p:nvPr/>
        </p:nvSpPr>
        <p:spPr>
          <a:xfrm>
            <a:off x="2227278" y="4429388"/>
            <a:ext cx="645952" cy="307777"/>
          </a:xfrm>
          <a:prstGeom prst="rect">
            <a:avLst/>
          </a:prstGeom>
          <a:noFill/>
        </p:spPr>
        <p:txBody>
          <a:bodyPr wrap="square" rtlCol="0">
            <a:spAutoFit/>
          </a:bodyPr>
          <a:lstStyle/>
          <a:p>
            <a:r>
              <a:rPr lang="en-IN" dirty="0"/>
              <a:t>CNN</a:t>
            </a:r>
            <a:endParaRPr lang="en-GB" dirty="0"/>
          </a:p>
        </p:txBody>
      </p:sp>
      <p:sp>
        <p:nvSpPr>
          <p:cNvPr id="14" name="TextBox 13">
            <a:extLst>
              <a:ext uri="{FF2B5EF4-FFF2-40B4-BE49-F238E27FC236}">
                <a16:creationId xmlns:a16="http://schemas.microsoft.com/office/drawing/2014/main" id="{A33B7AF6-4E5C-5218-4B16-0A6D3DA322D9}"/>
              </a:ext>
            </a:extLst>
          </p:cNvPr>
          <p:cNvSpPr txBox="1"/>
          <p:nvPr/>
        </p:nvSpPr>
        <p:spPr>
          <a:xfrm>
            <a:off x="6577316" y="4459486"/>
            <a:ext cx="1010525" cy="307777"/>
          </a:xfrm>
          <a:prstGeom prst="rect">
            <a:avLst/>
          </a:prstGeom>
          <a:noFill/>
        </p:spPr>
        <p:txBody>
          <a:bodyPr wrap="square" rtlCol="0">
            <a:spAutoFit/>
          </a:bodyPr>
          <a:lstStyle/>
          <a:p>
            <a:r>
              <a:rPr lang="en-IN" dirty="0"/>
              <a:t>LSTM</a:t>
            </a:r>
            <a:endParaRPr lang="en-GB" dirty="0"/>
          </a:p>
        </p:txBody>
      </p:sp>
    </p:spTree>
    <p:extLst>
      <p:ext uri="{BB962C8B-B14F-4D97-AF65-F5344CB8AC3E}">
        <p14:creationId xmlns:p14="http://schemas.microsoft.com/office/powerpoint/2010/main" val="281148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a:extLst>
            <a:ext uri="{FF2B5EF4-FFF2-40B4-BE49-F238E27FC236}">
              <a16:creationId xmlns:a16="http://schemas.microsoft.com/office/drawing/2014/main" id="{6EE7D870-7E47-D231-AB3A-D70DA1618F8D}"/>
            </a:ext>
          </a:extLst>
        </p:cNvPr>
        <p:cNvGrpSpPr/>
        <p:nvPr/>
      </p:nvGrpSpPr>
      <p:grpSpPr>
        <a:xfrm>
          <a:off x="0" y="0"/>
          <a:ext cx="0" cy="0"/>
          <a:chOff x="0" y="0"/>
          <a:chExt cx="0" cy="0"/>
        </a:xfrm>
      </p:grpSpPr>
      <p:sp>
        <p:nvSpPr>
          <p:cNvPr id="299" name="Google Shape;299;p37">
            <a:extLst>
              <a:ext uri="{FF2B5EF4-FFF2-40B4-BE49-F238E27FC236}">
                <a16:creationId xmlns:a16="http://schemas.microsoft.com/office/drawing/2014/main" id="{FAECD7F9-573E-588F-1CBB-13A202E56E35}"/>
              </a:ext>
            </a:extLst>
          </p:cNvPr>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Energy Prediction</a:t>
            </a:r>
            <a:endParaRPr dirty="0"/>
          </a:p>
        </p:txBody>
      </p:sp>
      <p:sp>
        <p:nvSpPr>
          <p:cNvPr id="300" name="Google Shape;300;p37">
            <a:extLst>
              <a:ext uri="{FF2B5EF4-FFF2-40B4-BE49-F238E27FC236}">
                <a16:creationId xmlns:a16="http://schemas.microsoft.com/office/drawing/2014/main" id="{DDCF0265-B64F-6ECF-BC80-2A8CFA9B139A}"/>
              </a:ext>
            </a:extLst>
          </p:cNvPr>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a:extLst>
              <a:ext uri="{FF2B5EF4-FFF2-40B4-BE49-F238E27FC236}">
                <a16:creationId xmlns:a16="http://schemas.microsoft.com/office/drawing/2014/main" id="{3C9B70A2-204A-F891-9BD5-FB3C813F964B}"/>
              </a:ext>
            </a:extLst>
          </p:cNvPr>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302" name="Google Shape;302;p37">
            <a:extLst>
              <a:ext uri="{FF2B5EF4-FFF2-40B4-BE49-F238E27FC236}">
                <a16:creationId xmlns:a16="http://schemas.microsoft.com/office/drawing/2014/main" id="{77C54031-E233-5102-FAAE-3E5B09B1879A}"/>
              </a:ext>
            </a:extLst>
          </p:cNvPr>
          <p:cNvGrpSpPr/>
          <p:nvPr/>
        </p:nvGrpSpPr>
        <p:grpSpPr>
          <a:xfrm>
            <a:off x="6234375" y="1268000"/>
            <a:ext cx="2678900" cy="6297300"/>
            <a:chOff x="6234375" y="1268000"/>
            <a:chExt cx="2678900" cy="6297300"/>
          </a:xfrm>
        </p:grpSpPr>
        <p:sp>
          <p:nvSpPr>
            <p:cNvPr id="303" name="Google Shape;303;p37">
              <a:extLst>
                <a:ext uri="{FF2B5EF4-FFF2-40B4-BE49-F238E27FC236}">
                  <a16:creationId xmlns:a16="http://schemas.microsoft.com/office/drawing/2014/main" id="{4203EAFD-372C-B88F-BA81-EBBC09500AB5}"/>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a:extLst>
                <a:ext uri="{FF2B5EF4-FFF2-40B4-BE49-F238E27FC236}">
                  <a16:creationId xmlns:a16="http://schemas.microsoft.com/office/drawing/2014/main" id="{8ABDA6B0-352D-0596-AD33-969E56D93B41}"/>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grpSp>
      <p:grpSp>
        <p:nvGrpSpPr>
          <p:cNvPr id="2" name="Google Shape;302;p37">
            <a:extLst>
              <a:ext uri="{FF2B5EF4-FFF2-40B4-BE49-F238E27FC236}">
                <a16:creationId xmlns:a16="http://schemas.microsoft.com/office/drawing/2014/main" id="{A8412479-C352-1E1C-EE6D-986A8C88BA72}"/>
              </a:ext>
            </a:extLst>
          </p:cNvPr>
          <p:cNvGrpSpPr/>
          <p:nvPr/>
        </p:nvGrpSpPr>
        <p:grpSpPr>
          <a:xfrm>
            <a:off x="4370664" y="3422707"/>
            <a:ext cx="2224269" cy="5166963"/>
            <a:chOff x="6234375" y="1268000"/>
            <a:chExt cx="2678900" cy="6297300"/>
          </a:xfrm>
        </p:grpSpPr>
        <p:sp>
          <p:nvSpPr>
            <p:cNvPr id="3" name="Google Shape;303;p37">
              <a:extLst>
                <a:ext uri="{FF2B5EF4-FFF2-40B4-BE49-F238E27FC236}">
                  <a16:creationId xmlns:a16="http://schemas.microsoft.com/office/drawing/2014/main" id="{3FD54FE9-7973-2680-D74B-A30CE7C1B96A}"/>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4" name="Google Shape;304;p37">
              <a:extLst>
                <a:ext uri="{FF2B5EF4-FFF2-40B4-BE49-F238E27FC236}">
                  <a16:creationId xmlns:a16="http://schemas.microsoft.com/office/drawing/2014/main" id="{F3C88B63-42B8-EFB6-FF8E-56A9BF80F3AB}"/>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extLst>
      <p:ext uri="{BB962C8B-B14F-4D97-AF65-F5344CB8AC3E}">
        <p14:creationId xmlns:p14="http://schemas.microsoft.com/office/powerpoint/2010/main" val="1969193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79237B-93D6-75D3-A3AC-33F64BFCE2C0}"/>
              </a:ext>
            </a:extLst>
          </p:cNvPr>
          <p:cNvSpPr>
            <a:spLocks noGrp="1"/>
          </p:cNvSpPr>
          <p:nvPr>
            <p:ph type="title"/>
          </p:nvPr>
        </p:nvSpPr>
        <p:spPr/>
        <p:txBody>
          <a:bodyPr/>
          <a:lstStyle/>
          <a:p>
            <a:r>
              <a:rPr lang="en-IN" dirty="0"/>
              <a:t>Literature Review</a:t>
            </a:r>
            <a:endParaRPr lang="en-GB" dirty="0"/>
          </a:p>
        </p:txBody>
      </p:sp>
      <p:sp>
        <p:nvSpPr>
          <p:cNvPr id="9" name="Subtitle 8">
            <a:extLst>
              <a:ext uri="{FF2B5EF4-FFF2-40B4-BE49-F238E27FC236}">
                <a16:creationId xmlns:a16="http://schemas.microsoft.com/office/drawing/2014/main" id="{3B034339-026F-9925-B7D5-00B96E9C66D2}"/>
              </a:ext>
            </a:extLst>
          </p:cNvPr>
          <p:cNvSpPr>
            <a:spLocks noGrp="1"/>
          </p:cNvSpPr>
          <p:nvPr>
            <p:ph type="subTitle" idx="1"/>
          </p:nvPr>
        </p:nvSpPr>
        <p:spPr>
          <a:xfrm>
            <a:off x="1859876" y="1548768"/>
            <a:ext cx="5536005" cy="360000"/>
          </a:xfrm>
        </p:spPr>
        <p:txBody>
          <a:bodyPr anchor="ctr"/>
          <a:lstStyle/>
          <a:p>
            <a:pPr algn="l"/>
            <a:r>
              <a:rPr lang="en-US" dirty="0">
                <a:latin typeface="Poppins" panose="00000500000000000000" pitchFamily="2" charset="0"/>
                <a:cs typeface="Poppins" panose="00000500000000000000" pitchFamily="2" charset="0"/>
              </a:rPr>
              <a:t>Energy Optimization are Often Reactive &amp; Rule -Based</a:t>
            </a:r>
            <a:endParaRPr lang="en-GB" dirty="0">
              <a:latin typeface="Poppins" panose="00000500000000000000" pitchFamily="2" charset="0"/>
              <a:cs typeface="Poppins" panose="00000500000000000000" pitchFamily="2" charset="0"/>
            </a:endParaRPr>
          </a:p>
        </p:txBody>
      </p:sp>
      <p:sp>
        <p:nvSpPr>
          <p:cNvPr id="10" name="Subtitle 9">
            <a:extLst>
              <a:ext uri="{FF2B5EF4-FFF2-40B4-BE49-F238E27FC236}">
                <a16:creationId xmlns:a16="http://schemas.microsoft.com/office/drawing/2014/main" id="{97DDAB7C-E986-1F9E-8FBA-7E59D5D6D64F}"/>
              </a:ext>
            </a:extLst>
          </p:cNvPr>
          <p:cNvSpPr>
            <a:spLocks noGrp="1"/>
          </p:cNvSpPr>
          <p:nvPr>
            <p:ph type="subTitle" idx="2"/>
          </p:nvPr>
        </p:nvSpPr>
        <p:spPr>
          <a:xfrm>
            <a:off x="1859876" y="2578865"/>
            <a:ext cx="6001870" cy="360000"/>
          </a:xfrm>
        </p:spPr>
        <p:txBody>
          <a:bodyPr anchor="ctr"/>
          <a:lstStyle/>
          <a:p>
            <a:pPr algn="l"/>
            <a:r>
              <a:rPr lang="en-US" dirty="0">
                <a:latin typeface="Poppins" panose="00000500000000000000" pitchFamily="2" charset="0"/>
                <a:cs typeface="Poppins" panose="00000500000000000000" pitchFamily="2" charset="0"/>
              </a:rPr>
              <a:t>AI Models Are Rare – And Often Use Synthetic or Simplified Data</a:t>
            </a:r>
            <a:endParaRPr lang="en-GB" dirty="0">
              <a:latin typeface="Poppins" panose="00000500000000000000" pitchFamily="2" charset="0"/>
              <a:cs typeface="Poppins" panose="00000500000000000000" pitchFamily="2" charset="0"/>
            </a:endParaRPr>
          </a:p>
        </p:txBody>
      </p:sp>
      <p:sp>
        <p:nvSpPr>
          <p:cNvPr id="11" name="Subtitle 10">
            <a:extLst>
              <a:ext uri="{FF2B5EF4-FFF2-40B4-BE49-F238E27FC236}">
                <a16:creationId xmlns:a16="http://schemas.microsoft.com/office/drawing/2014/main" id="{6B023A09-07F6-688B-939A-FC99228737CF}"/>
              </a:ext>
            </a:extLst>
          </p:cNvPr>
          <p:cNvSpPr>
            <a:spLocks noGrp="1"/>
          </p:cNvSpPr>
          <p:nvPr>
            <p:ph type="subTitle" idx="3"/>
          </p:nvPr>
        </p:nvSpPr>
        <p:spPr>
          <a:xfrm>
            <a:off x="1859876" y="3608962"/>
            <a:ext cx="5499895" cy="360000"/>
          </a:xfrm>
        </p:spPr>
        <p:txBody>
          <a:bodyPr anchor="ctr"/>
          <a:lstStyle/>
          <a:p>
            <a:pPr algn="l"/>
            <a:r>
              <a:rPr lang="en-US" dirty="0">
                <a:latin typeface="Poppins" panose="00000500000000000000" pitchFamily="2" charset="0"/>
                <a:cs typeface="Poppins" panose="00000500000000000000" pitchFamily="2" charset="0"/>
              </a:rPr>
              <a:t>Underuse of Temporal and Contextual Features</a:t>
            </a:r>
            <a:endParaRPr lang="en-GB" dirty="0">
              <a:latin typeface="Poppins" panose="00000500000000000000" pitchFamily="2" charset="0"/>
              <a:cs typeface="Poppins" panose="00000500000000000000" pitchFamily="2" charset="0"/>
            </a:endParaRPr>
          </a:p>
        </p:txBody>
      </p:sp>
      <p:sp>
        <p:nvSpPr>
          <p:cNvPr id="2" name="Slide Number Placeholder 1">
            <a:extLst>
              <a:ext uri="{FF2B5EF4-FFF2-40B4-BE49-F238E27FC236}">
                <a16:creationId xmlns:a16="http://schemas.microsoft.com/office/drawing/2014/main" id="{3EDB00DC-AC9B-CF46-68A5-DD9F2F87E5EE}"/>
              </a:ext>
            </a:extLst>
          </p:cNvPr>
          <p:cNvSpPr>
            <a:spLocks noGrp="1"/>
          </p:cNvSpPr>
          <p:nvPr>
            <p:ph type="sldNum" sz="quarter" idx="10"/>
          </p:nvPr>
        </p:nvSpPr>
        <p:spPr/>
        <p:txBody>
          <a:bodyPr/>
          <a:lstStyle/>
          <a:p>
            <a:fld id="{FFD65DC0-FBEE-416A-B5F3-419A449177E6}" type="slidenum">
              <a:rPr lang="en-GB" smtClean="0"/>
              <a:t>22</a:t>
            </a:fld>
            <a:endParaRPr lang="en-GB"/>
          </a:p>
        </p:txBody>
      </p:sp>
      <p:sp>
        <p:nvSpPr>
          <p:cNvPr id="17" name="Oval 16">
            <a:extLst>
              <a:ext uri="{FF2B5EF4-FFF2-40B4-BE49-F238E27FC236}">
                <a16:creationId xmlns:a16="http://schemas.microsoft.com/office/drawing/2014/main" id="{25F6543F-F80D-364D-103B-8823396BC8E0}"/>
              </a:ext>
            </a:extLst>
          </p:cNvPr>
          <p:cNvSpPr/>
          <p:nvPr/>
        </p:nvSpPr>
        <p:spPr>
          <a:xfrm>
            <a:off x="1204709" y="1514826"/>
            <a:ext cx="540000" cy="540000"/>
          </a:xfrm>
          <a:prstGeom prst="cloud">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6" name="Picture 2">
            <a:extLst>
              <a:ext uri="{FF2B5EF4-FFF2-40B4-BE49-F238E27FC236}">
                <a16:creationId xmlns:a16="http://schemas.microsoft.com/office/drawing/2014/main" id="{6A20DF48-5091-4064-7BBD-58A7F663ECB8}"/>
              </a:ext>
            </a:extLst>
          </p:cNvPr>
          <p:cNvPicPr>
            <a:picLocks noChangeAspect="1" noChangeArrowheads="1"/>
          </p:cNvPicPr>
          <p:nvPr/>
        </p:nvPicPr>
        <p:blipFill>
          <a:blip r:embed="rId2"/>
          <a:srcRect/>
          <a:stretch/>
        </p:blipFill>
        <p:spPr bwMode="auto">
          <a:xfrm>
            <a:off x="1287948" y="1598065"/>
            <a:ext cx="360000" cy="360000"/>
          </a:xfrm>
          <a:prstGeom prst="cloud">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42956174-3313-8891-C4AA-6011F78A5293}"/>
              </a:ext>
            </a:extLst>
          </p:cNvPr>
          <p:cNvGrpSpPr/>
          <p:nvPr/>
        </p:nvGrpSpPr>
        <p:grpSpPr>
          <a:xfrm>
            <a:off x="1192306" y="2488865"/>
            <a:ext cx="540000" cy="540000"/>
            <a:chOff x="4112697" y="1163003"/>
            <a:chExt cx="936812" cy="936812"/>
          </a:xfrm>
        </p:grpSpPr>
        <p:sp>
          <p:nvSpPr>
            <p:cNvPr id="18" name="Oval 17">
              <a:extLst>
                <a:ext uri="{FF2B5EF4-FFF2-40B4-BE49-F238E27FC236}">
                  <a16:creationId xmlns:a16="http://schemas.microsoft.com/office/drawing/2014/main" id="{A68476CA-6AF7-446E-4302-BC0B8966FD72}"/>
                </a:ext>
              </a:extLst>
            </p:cNvPr>
            <p:cNvSpPr/>
            <p:nvPr/>
          </p:nvSpPr>
          <p:spPr>
            <a:xfrm>
              <a:off x="4112697" y="1163003"/>
              <a:ext cx="936812" cy="936812"/>
            </a:xfrm>
            <a:prstGeom prst="cloud">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29" name="Picture 5" descr="Synthetic ">
              <a:extLst>
                <a:ext uri="{FF2B5EF4-FFF2-40B4-BE49-F238E27FC236}">
                  <a16:creationId xmlns:a16="http://schemas.microsoft.com/office/drawing/2014/main" id="{23BE3777-4F60-7740-F1DF-34B5C25DB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797" y="1354173"/>
              <a:ext cx="648000" cy="648000"/>
            </a:xfrm>
            <a:prstGeom prst="cloud">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5E6C3D67-6A63-4A46-F520-83D652333AFB}"/>
              </a:ext>
            </a:extLst>
          </p:cNvPr>
          <p:cNvGrpSpPr/>
          <p:nvPr/>
        </p:nvGrpSpPr>
        <p:grpSpPr>
          <a:xfrm>
            <a:off x="1204709" y="3518962"/>
            <a:ext cx="540000" cy="540000"/>
            <a:chOff x="6651812" y="1190684"/>
            <a:chExt cx="936812" cy="936812"/>
          </a:xfrm>
        </p:grpSpPr>
        <p:sp>
          <p:nvSpPr>
            <p:cNvPr id="19" name="Oval 18">
              <a:extLst>
                <a:ext uri="{FF2B5EF4-FFF2-40B4-BE49-F238E27FC236}">
                  <a16:creationId xmlns:a16="http://schemas.microsoft.com/office/drawing/2014/main" id="{840B0657-CD19-7BB9-40A6-304784174B29}"/>
                </a:ext>
              </a:extLst>
            </p:cNvPr>
            <p:cNvSpPr/>
            <p:nvPr/>
          </p:nvSpPr>
          <p:spPr>
            <a:xfrm>
              <a:off x="6651812" y="1190684"/>
              <a:ext cx="936812" cy="936812"/>
            </a:xfrm>
            <a:prstGeom prst="cloud">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31" name="Picture 7" descr="Clock ">
              <a:extLst>
                <a:ext uri="{FF2B5EF4-FFF2-40B4-BE49-F238E27FC236}">
                  <a16:creationId xmlns:a16="http://schemas.microsoft.com/office/drawing/2014/main" id="{731870D4-E323-211C-1C80-69C2DB505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4425" y="1307409"/>
              <a:ext cx="648000" cy="648000"/>
            </a:xfrm>
            <a:prstGeom prst="cloud">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0792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CB5D-7FB3-77D2-63B9-B3D818243915}"/>
              </a:ext>
            </a:extLst>
          </p:cNvPr>
          <p:cNvSpPr>
            <a:spLocks noGrp="1"/>
          </p:cNvSpPr>
          <p:nvPr>
            <p:ph type="title"/>
          </p:nvPr>
        </p:nvSpPr>
        <p:spPr/>
        <p:txBody>
          <a:bodyPr/>
          <a:lstStyle/>
          <a:p>
            <a:r>
              <a:rPr lang="en-IN" dirty="0"/>
              <a:t>Dataset</a:t>
            </a:r>
            <a:endParaRPr lang="en-GB" dirty="0"/>
          </a:p>
        </p:txBody>
      </p:sp>
      <p:sp>
        <p:nvSpPr>
          <p:cNvPr id="4" name="Subtitle 3">
            <a:extLst>
              <a:ext uri="{FF2B5EF4-FFF2-40B4-BE49-F238E27FC236}">
                <a16:creationId xmlns:a16="http://schemas.microsoft.com/office/drawing/2014/main" id="{957D884B-8A0F-92A6-282B-E663394578EE}"/>
              </a:ext>
            </a:extLst>
          </p:cNvPr>
          <p:cNvSpPr>
            <a:spLocks noGrp="1"/>
          </p:cNvSpPr>
          <p:nvPr>
            <p:ph type="subTitle" idx="1"/>
          </p:nvPr>
        </p:nvSpPr>
        <p:spPr>
          <a:xfrm>
            <a:off x="572181" y="1257699"/>
            <a:ext cx="3851700" cy="2081654"/>
          </a:xfrm>
        </p:spPr>
        <p:txBody>
          <a:bodyPr/>
          <a:lstStyle/>
          <a:p>
            <a:pPr algn="l"/>
            <a:r>
              <a:rPr lang="en-US" b="1" dirty="0"/>
              <a:t>Source</a:t>
            </a:r>
            <a:r>
              <a:rPr lang="en-US" dirty="0"/>
              <a:t>: dataset that was provided by the</a:t>
            </a:r>
            <a:r>
              <a:rPr lang="en-US" dirty="0">
                <a:hlinkClick r:id="rId3"/>
              </a:rPr>
              <a:t> international telecommunication union (ITU)</a:t>
            </a:r>
            <a:r>
              <a:rPr lang="en-US" dirty="0"/>
              <a:t> in 2023 as part of a global challenge</a:t>
            </a:r>
            <a:r>
              <a:rPr lang="en-US" sz="1000" dirty="0"/>
              <a:t>[1]</a:t>
            </a:r>
          </a:p>
          <a:p>
            <a:pPr algn="l"/>
            <a:r>
              <a:rPr lang="en-US" b="1" dirty="0"/>
              <a:t>Size</a:t>
            </a:r>
            <a:r>
              <a:rPr lang="en-US" dirty="0"/>
              <a:t>: 92,629 entries from 1,019 base stations</a:t>
            </a:r>
          </a:p>
          <a:p>
            <a:pPr algn="l"/>
            <a:r>
              <a:rPr lang="en-US" b="1" dirty="0"/>
              <a:t>Granularity</a:t>
            </a:r>
            <a:r>
              <a:rPr lang="en-US" dirty="0"/>
              <a:t>: Hourly logs</a:t>
            </a:r>
            <a:endParaRPr lang="en-GB" dirty="0"/>
          </a:p>
        </p:txBody>
      </p:sp>
      <p:sp>
        <p:nvSpPr>
          <p:cNvPr id="5" name="Subtitle 4">
            <a:extLst>
              <a:ext uri="{FF2B5EF4-FFF2-40B4-BE49-F238E27FC236}">
                <a16:creationId xmlns:a16="http://schemas.microsoft.com/office/drawing/2014/main" id="{63221659-4D23-0D86-B78E-714D1FC3C945}"/>
              </a:ext>
            </a:extLst>
          </p:cNvPr>
          <p:cNvSpPr>
            <a:spLocks noGrp="1"/>
          </p:cNvSpPr>
          <p:nvPr>
            <p:ph type="subTitle" idx="2"/>
          </p:nvPr>
        </p:nvSpPr>
        <p:spPr>
          <a:xfrm>
            <a:off x="5195146" y="914737"/>
            <a:ext cx="3376373" cy="1689509"/>
          </a:xfrm>
        </p:spPr>
        <p:txBody>
          <a:bodyPr/>
          <a:lstStyle/>
          <a:p>
            <a:pPr algn="l">
              <a:buFont typeface="Arial" panose="020B0604020202020204" pitchFamily="34" charset="0"/>
              <a:buChar char="•"/>
            </a:pPr>
            <a:r>
              <a:rPr lang="en-US" dirty="0"/>
              <a:t>Energy (Watt-hours)</a:t>
            </a:r>
          </a:p>
          <a:p>
            <a:pPr algn="l">
              <a:buFont typeface="Arial" panose="020B0604020202020204" pitchFamily="34" charset="0"/>
              <a:buChar char="•"/>
            </a:pPr>
            <a:r>
              <a:rPr lang="en-US" dirty="0"/>
              <a:t>Load (traffic load)</a:t>
            </a:r>
          </a:p>
          <a:p>
            <a:pPr algn="l">
              <a:buFont typeface="Arial" panose="020B0604020202020204" pitchFamily="34" charset="0"/>
              <a:buChar char="•"/>
            </a:pPr>
            <a:r>
              <a:rPr lang="en-US" dirty="0" err="1"/>
              <a:t>TXpower</a:t>
            </a:r>
            <a:r>
              <a:rPr lang="en-US" dirty="0"/>
              <a:t> (transmission power)</a:t>
            </a:r>
          </a:p>
          <a:p>
            <a:pPr algn="l">
              <a:buFont typeface="Arial" panose="020B0604020202020204" pitchFamily="34" charset="0"/>
              <a:buChar char="•"/>
            </a:pPr>
            <a:r>
              <a:rPr lang="en-US" dirty="0"/>
              <a:t>ESMODE (energy-saving mode)</a:t>
            </a:r>
          </a:p>
          <a:p>
            <a:pPr algn="l">
              <a:buFont typeface="Arial" panose="020B0604020202020204" pitchFamily="34" charset="0"/>
              <a:buChar char="•"/>
            </a:pPr>
            <a:r>
              <a:rPr lang="en-US" dirty="0"/>
              <a:t>BSID</a:t>
            </a:r>
          </a:p>
          <a:p>
            <a:pPr algn="l">
              <a:buFont typeface="Arial" panose="020B0604020202020204" pitchFamily="34" charset="0"/>
              <a:buChar char="•"/>
            </a:pPr>
            <a:r>
              <a:rPr lang="en-US" dirty="0"/>
              <a:t>Timestamp</a:t>
            </a:r>
            <a:endParaRPr lang="en-GB" dirty="0"/>
          </a:p>
        </p:txBody>
      </p:sp>
      <p:sp>
        <p:nvSpPr>
          <p:cNvPr id="6" name="Subtitle 5">
            <a:extLst>
              <a:ext uri="{FF2B5EF4-FFF2-40B4-BE49-F238E27FC236}">
                <a16:creationId xmlns:a16="http://schemas.microsoft.com/office/drawing/2014/main" id="{9538F1CF-E1AF-40FA-4854-5428DEB7D15D}"/>
              </a:ext>
            </a:extLst>
          </p:cNvPr>
          <p:cNvSpPr>
            <a:spLocks noGrp="1"/>
          </p:cNvSpPr>
          <p:nvPr>
            <p:ph type="subTitle" idx="3"/>
          </p:nvPr>
        </p:nvSpPr>
        <p:spPr>
          <a:xfrm>
            <a:off x="628650" y="4639135"/>
            <a:ext cx="7704000" cy="460677"/>
          </a:xfrm>
        </p:spPr>
        <p:txBody>
          <a:bodyPr/>
          <a:lstStyle/>
          <a:p>
            <a:r>
              <a:rPr lang="en-US" sz="1050" dirty="0"/>
              <a:t>[1]‘5G-Energy consumption Dataset’. Accessed: May 20, 2025. [Online]. Available: </a:t>
            </a:r>
            <a:r>
              <a:rPr lang="en-US" sz="1050" dirty="0">
                <a:hlinkClick r:id="rId4"/>
              </a:rPr>
              <a:t>https://www.kaggle.com/datasets/nadiatriki/5g-energy-consumption-dataset</a:t>
            </a:r>
            <a:endParaRPr lang="en-US" sz="1050" dirty="0"/>
          </a:p>
          <a:p>
            <a:endParaRPr lang="en-GB" dirty="0"/>
          </a:p>
        </p:txBody>
      </p:sp>
      <p:sp>
        <p:nvSpPr>
          <p:cNvPr id="8" name="Subtitle 7">
            <a:extLst>
              <a:ext uri="{FF2B5EF4-FFF2-40B4-BE49-F238E27FC236}">
                <a16:creationId xmlns:a16="http://schemas.microsoft.com/office/drawing/2014/main" id="{243F5121-BC9A-59ED-8EF9-56DCAFA0959A}"/>
              </a:ext>
            </a:extLst>
          </p:cNvPr>
          <p:cNvSpPr>
            <a:spLocks noGrp="1"/>
          </p:cNvSpPr>
          <p:nvPr>
            <p:ph type="subTitle" idx="5"/>
          </p:nvPr>
        </p:nvSpPr>
        <p:spPr>
          <a:xfrm>
            <a:off x="4572000" y="504364"/>
            <a:ext cx="3851700" cy="427500"/>
          </a:xfrm>
        </p:spPr>
        <p:txBody>
          <a:bodyPr/>
          <a:lstStyle/>
          <a:p>
            <a:r>
              <a:rPr lang="en-GB" dirty="0"/>
              <a:t>Key Features</a:t>
            </a:r>
          </a:p>
        </p:txBody>
      </p:sp>
      <p:sp>
        <p:nvSpPr>
          <p:cNvPr id="3" name="Slide Number Placeholder 2">
            <a:extLst>
              <a:ext uri="{FF2B5EF4-FFF2-40B4-BE49-F238E27FC236}">
                <a16:creationId xmlns:a16="http://schemas.microsoft.com/office/drawing/2014/main" id="{E3EA98A5-3790-7673-1DC1-8F9844352ABC}"/>
              </a:ext>
            </a:extLst>
          </p:cNvPr>
          <p:cNvSpPr>
            <a:spLocks noGrp="1"/>
          </p:cNvSpPr>
          <p:nvPr>
            <p:ph type="sldNum" sz="quarter" idx="10"/>
          </p:nvPr>
        </p:nvSpPr>
        <p:spPr/>
        <p:txBody>
          <a:bodyPr/>
          <a:lstStyle/>
          <a:p>
            <a:fld id="{FFD65DC0-FBEE-416A-B5F3-419A449177E6}" type="slidenum">
              <a:rPr lang="en-GB" smtClean="0"/>
              <a:t>23</a:t>
            </a:fld>
            <a:endParaRPr lang="en-GB"/>
          </a:p>
        </p:txBody>
      </p:sp>
      <p:pic>
        <p:nvPicPr>
          <p:cNvPr id="13" name="Picture 12">
            <a:extLst>
              <a:ext uri="{FF2B5EF4-FFF2-40B4-BE49-F238E27FC236}">
                <a16:creationId xmlns:a16="http://schemas.microsoft.com/office/drawing/2014/main" id="{4D3B39C0-3394-9CB5-FFB4-498B7FA38524}"/>
              </a:ext>
            </a:extLst>
          </p:cNvPr>
          <p:cNvPicPr>
            <a:picLocks noChangeAspect="1"/>
          </p:cNvPicPr>
          <p:nvPr/>
        </p:nvPicPr>
        <p:blipFill>
          <a:blip r:embed="rId5"/>
          <a:stretch>
            <a:fillRect/>
          </a:stretch>
        </p:blipFill>
        <p:spPr>
          <a:xfrm>
            <a:off x="4864032" y="2537551"/>
            <a:ext cx="4038600" cy="1603603"/>
          </a:xfrm>
          <a:prstGeom prst="rect">
            <a:avLst/>
          </a:prstGeom>
        </p:spPr>
      </p:pic>
    </p:spTree>
    <p:extLst>
      <p:ext uri="{BB962C8B-B14F-4D97-AF65-F5344CB8AC3E}">
        <p14:creationId xmlns:p14="http://schemas.microsoft.com/office/powerpoint/2010/main" val="2147350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0546F-2951-9815-A40F-38EA210CCFE3}"/>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D40783E7-6D35-819E-FBD6-4AC0E4F31092}"/>
              </a:ext>
            </a:extLst>
          </p:cNvPr>
          <p:cNvSpPr>
            <a:spLocks noGrp="1"/>
          </p:cNvSpPr>
          <p:nvPr>
            <p:ph type="sldNum" sz="quarter" idx="10"/>
          </p:nvPr>
        </p:nvSpPr>
        <p:spPr/>
        <p:txBody>
          <a:bodyPr/>
          <a:lstStyle/>
          <a:p>
            <a:fld id="{FFD65DC0-FBEE-416A-B5F3-419A449177E6}" type="slidenum">
              <a:rPr lang="en-GB" smtClean="0"/>
              <a:t>24</a:t>
            </a:fld>
            <a:endParaRPr lang="en-GB"/>
          </a:p>
        </p:txBody>
      </p:sp>
      <p:pic>
        <p:nvPicPr>
          <p:cNvPr id="3074" name="Picture 2">
            <a:extLst>
              <a:ext uri="{FF2B5EF4-FFF2-40B4-BE49-F238E27FC236}">
                <a16:creationId xmlns:a16="http://schemas.microsoft.com/office/drawing/2014/main" id="{9D8613BF-06FB-EC7B-2E8D-A1FCFB4D9F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389" y="1358154"/>
            <a:ext cx="3857432" cy="280735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9BDA1E-9415-12F3-9439-1880605E5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1211" y="982324"/>
            <a:ext cx="3736174" cy="3474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0089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E0F5-F05C-B035-4CB3-7E2B9D77B722}"/>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D4E794EF-EBF2-6278-E5A8-822487DED790}"/>
              </a:ext>
            </a:extLst>
          </p:cNvPr>
          <p:cNvSpPr>
            <a:spLocks noGrp="1"/>
          </p:cNvSpPr>
          <p:nvPr>
            <p:ph type="sldNum" sz="quarter" idx="10"/>
          </p:nvPr>
        </p:nvSpPr>
        <p:spPr/>
        <p:txBody>
          <a:bodyPr/>
          <a:lstStyle/>
          <a:p>
            <a:fld id="{FFD65DC0-FBEE-416A-B5F3-419A449177E6}" type="slidenum">
              <a:rPr lang="en-GB" smtClean="0"/>
              <a:t>25</a:t>
            </a:fld>
            <a:endParaRPr lang="en-GB"/>
          </a:p>
        </p:txBody>
      </p:sp>
      <p:pic>
        <p:nvPicPr>
          <p:cNvPr id="1026" name="Picture 2">
            <a:extLst>
              <a:ext uri="{FF2B5EF4-FFF2-40B4-BE49-F238E27FC236}">
                <a16:creationId xmlns:a16="http://schemas.microsoft.com/office/drawing/2014/main" id="{67E72537-2512-B324-4E05-3318607FF8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44" y="1017725"/>
            <a:ext cx="8753912" cy="360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290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89E1-0FE3-1466-1BC9-51B6F1107A36}"/>
              </a:ext>
            </a:extLst>
          </p:cNvPr>
          <p:cNvSpPr>
            <a:spLocks noGrp="1"/>
          </p:cNvSpPr>
          <p:nvPr>
            <p:ph type="title"/>
          </p:nvPr>
        </p:nvSpPr>
        <p:spPr/>
        <p:txBody>
          <a:bodyPr/>
          <a:lstStyle/>
          <a:p>
            <a:r>
              <a:rPr lang="en-GB" dirty="0"/>
              <a:t>AI Modelling</a:t>
            </a:r>
          </a:p>
        </p:txBody>
      </p:sp>
      <p:sp>
        <p:nvSpPr>
          <p:cNvPr id="14" name="Subtitle 13">
            <a:extLst>
              <a:ext uri="{FF2B5EF4-FFF2-40B4-BE49-F238E27FC236}">
                <a16:creationId xmlns:a16="http://schemas.microsoft.com/office/drawing/2014/main" id="{34C26A70-92C1-945D-BD0B-6349B5B449D8}"/>
              </a:ext>
            </a:extLst>
          </p:cNvPr>
          <p:cNvSpPr>
            <a:spLocks noGrp="1"/>
          </p:cNvSpPr>
          <p:nvPr>
            <p:ph type="subTitle" idx="2"/>
          </p:nvPr>
        </p:nvSpPr>
        <p:spPr>
          <a:xfrm>
            <a:off x="2600646" y="2697491"/>
            <a:ext cx="5526000" cy="451643"/>
          </a:xfrm>
          <a:solidFill>
            <a:schemeClr val="bg2">
              <a:lumMod val="20000"/>
              <a:lumOff val="80000"/>
            </a:schemeClr>
          </a:solidFill>
        </p:spPr>
        <p:txBody>
          <a:bodyPr lIns="90000"/>
          <a:lstStyle/>
          <a:p>
            <a:pPr algn="l"/>
            <a:r>
              <a:rPr lang="en-US" dirty="0"/>
              <a:t>Hourly energy consumption of base stations</a:t>
            </a:r>
            <a:endParaRPr lang="en-GB" dirty="0"/>
          </a:p>
        </p:txBody>
      </p:sp>
      <p:sp>
        <p:nvSpPr>
          <p:cNvPr id="17" name="Subtitle 16">
            <a:extLst>
              <a:ext uri="{FF2B5EF4-FFF2-40B4-BE49-F238E27FC236}">
                <a16:creationId xmlns:a16="http://schemas.microsoft.com/office/drawing/2014/main" id="{9239156F-CB90-C503-0D9B-271C43987906}"/>
              </a:ext>
            </a:extLst>
          </p:cNvPr>
          <p:cNvSpPr>
            <a:spLocks noGrp="1"/>
          </p:cNvSpPr>
          <p:nvPr>
            <p:ph type="subTitle" idx="5"/>
          </p:nvPr>
        </p:nvSpPr>
        <p:spPr>
          <a:xfrm rot="10800000" flipV="1">
            <a:off x="675958" y="2704434"/>
            <a:ext cx="1800000" cy="450000"/>
          </a:xfrm>
          <a:solidFill>
            <a:schemeClr val="tx1"/>
          </a:solidFill>
        </p:spPr>
        <p:txBody>
          <a:bodyPr/>
          <a:lstStyle/>
          <a:p>
            <a:r>
              <a:rPr lang="en-IN" dirty="0">
                <a:solidFill>
                  <a:schemeClr val="bg2">
                    <a:lumMod val="20000"/>
                    <a:lumOff val="80000"/>
                  </a:schemeClr>
                </a:solidFill>
              </a:rPr>
              <a:t>Target</a:t>
            </a:r>
            <a:endParaRPr lang="en-GB" dirty="0">
              <a:solidFill>
                <a:schemeClr val="bg2">
                  <a:lumMod val="20000"/>
                  <a:lumOff val="80000"/>
                </a:schemeClr>
              </a:solidFill>
            </a:endParaRPr>
          </a:p>
        </p:txBody>
      </p:sp>
      <p:sp>
        <p:nvSpPr>
          <p:cNvPr id="4" name="Slide Number Placeholder 3">
            <a:extLst>
              <a:ext uri="{FF2B5EF4-FFF2-40B4-BE49-F238E27FC236}">
                <a16:creationId xmlns:a16="http://schemas.microsoft.com/office/drawing/2014/main" id="{8998BB44-4DF5-6564-ACDF-3C841DFE50F9}"/>
              </a:ext>
            </a:extLst>
          </p:cNvPr>
          <p:cNvSpPr>
            <a:spLocks noGrp="1"/>
          </p:cNvSpPr>
          <p:nvPr>
            <p:ph type="sldNum" sz="quarter" idx="10"/>
          </p:nvPr>
        </p:nvSpPr>
        <p:spPr/>
        <p:txBody>
          <a:bodyPr/>
          <a:lstStyle/>
          <a:p>
            <a:fld id="{FFD65DC0-FBEE-416A-B5F3-419A449177E6}" type="slidenum">
              <a:rPr lang="en-GB" smtClean="0"/>
              <a:t>26</a:t>
            </a:fld>
            <a:endParaRPr lang="en-GB"/>
          </a:p>
        </p:txBody>
      </p:sp>
      <p:sp>
        <p:nvSpPr>
          <p:cNvPr id="20" name="Rectangle 2">
            <a:extLst>
              <a:ext uri="{FF2B5EF4-FFF2-40B4-BE49-F238E27FC236}">
                <a16:creationId xmlns:a16="http://schemas.microsoft.com/office/drawing/2014/main" id="{822B375D-EDEF-58C9-327C-6026F6E71246}"/>
              </a:ext>
            </a:extLst>
          </p:cNvPr>
          <p:cNvSpPr>
            <a:spLocks noGrp="1" noChangeArrowheads="1"/>
          </p:cNvSpPr>
          <p:nvPr>
            <p:ph type="subTitle" idx="1"/>
          </p:nvPr>
        </p:nvSpPr>
        <p:spPr bwMode="auto">
          <a:xfrm>
            <a:off x="2600646" y="1500834"/>
            <a:ext cx="5526000" cy="1062000"/>
          </a:xfrm>
          <a:prstGeom prst="rect">
            <a:avLst/>
          </a:prstGeom>
          <a:solidFill>
            <a:schemeClr val="bg2">
              <a:lumMod val="20000"/>
              <a:lumOff val="80000"/>
            </a:schemeClr>
          </a:solidFill>
          <a:ln>
            <a:noFill/>
          </a:ln>
          <a:effectLst/>
        </p:spPr>
        <p:txBody>
          <a:bodyPr vert="horz" wrap="square" lIns="9000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lbert Sans" panose="020B0604020202020204" charset="0"/>
              </a:rPr>
              <a:t>Load, </a:t>
            </a:r>
            <a:r>
              <a:rPr kumimoji="0" lang="en-US" altLang="en-US" b="0" i="0" u="none" strike="noStrike" cap="none" normalizeH="0" baseline="0" dirty="0" err="1">
                <a:ln>
                  <a:noFill/>
                </a:ln>
                <a:solidFill>
                  <a:schemeClr val="tx1"/>
                </a:solidFill>
                <a:effectLst/>
                <a:latin typeface="Albert Sans" panose="020B0604020202020204" charset="0"/>
              </a:rPr>
              <a:t>TXpower</a:t>
            </a:r>
            <a:r>
              <a:rPr kumimoji="0" lang="en-US" altLang="en-US" b="0" i="0" u="none" strike="noStrike" cap="none" normalizeH="0" baseline="0" dirty="0">
                <a:ln>
                  <a:noFill/>
                </a:ln>
                <a:solidFill>
                  <a:schemeClr val="tx1"/>
                </a:solidFill>
                <a:effectLst/>
                <a:latin typeface="Albert Sans" panose="020B0604020202020204" charset="0"/>
              </a:rPr>
              <a:t>, ESMODE</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lbert Sans" panose="020B0604020202020204" charset="0"/>
              </a:rPr>
              <a:t>Time-based features (hour, weekday/weekend)</a:t>
            </a:r>
          </a:p>
          <a:p>
            <a:pPr marL="0" marR="0" lvl="0" indent="0" algn="l" defTabSz="914400" rtl="0" eaLnBrk="0" fontAlgn="base" latinLnBrk="0" hangingPunct="0">
              <a:lnSpc>
                <a:spcPct val="15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lbert Sans" panose="020B0604020202020204" charset="0"/>
              </a:rPr>
              <a:t>Encoded Base Station IDs (one-hot or learned embeddings)</a:t>
            </a:r>
          </a:p>
        </p:txBody>
      </p:sp>
      <p:sp>
        <p:nvSpPr>
          <p:cNvPr id="32" name="Subtitle 17">
            <a:extLst>
              <a:ext uri="{FF2B5EF4-FFF2-40B4-BE49-F238E27FC236}">
                <a16:creationId xmlns:a16="http://schemas.microsoft.com/office/drawing/2014/main" id="{6D5040F8-998D-DFDD-FAE5-6C59AE09AAA1}"/>
              </a:ext>
            </a:extLst>
          </p:cNvPr>
          <p:cNvSpPr txBox="1">
            <a:spLocks/>
          </p:cNvSpPr>
          <p:nvPr/>
        </p:nvSpPr>
        <p:spPr>
          <a:xfrm rot="10800000" flipV="1">
            <a:off x="675957" y="3259604"/>
            <a:ext cx="1800000" cy="1152000"/>
          </a:xfrm>
          <a:prstGeom prst="rect">
            <a:avLst/>
          </a:prstGeom>
          <a:solidFill>
            <a:schemeClr val="tx1"/>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r>
              <a:rPr lang="en-GB" dirty="0">
                <a:solidFill>
                  <a:schemeClr val="bg2">
                    <a:lumMod val="20000"/>
                    <a:lumOff val="80000"/>
                  </a:schemeClr>
                </a:solidFill>
              </a:rPr>
              <a:t>Loss</a:t>
            </a:r>
          </a:p>
          <a:p>
            <a:r>
              <a:rPr lang="en-GB" dirty="0">
                <a:solidFill>
                  <a:schemeClr val="bg2">
                    <a:lumMod val="20000"/>
                    <a:lumOff val="80000"/>
                  </a:schemeClr>
                </a:solidFill>
              </a:rPr>
              <a:t> Function</a:t>
            </a:r>
          </a:p>
        </p:txBody>
      </p:sp>
      <p:sp>
        <p:nvSpPr>
          <p:cNvPr id="31" name="Subtitle 14">
            <a:extLst>
              <a:ext uri="{FF2B5EF4-FFF2-40B4-BE49-F238E27FC236}">
                <a16:creationId xmlns:a16="http://schemas.microsoft.com/office/drawing/2014/main" id="{B4144A55-971C-8918-175F-4E4EE4EDAAED}"/>
              </a:ext>
            </a:extLst>
          </p:cNvPr>
          <p:cNvSpPr txBox="1">
            <a:spLocks/>
          </p:cNvSpPr>
          <p:nvPr/>
        </p:nvSpPr>
        <p:spPr>
          <a:xfrm>
            <a:off x="2600646" y="3259604"/>
            <a:ext cx="5526000" cy="1152000"/>
          </a:xfrm>
          <a:prstGeom prst="rect">
            <a:avLst/>
          </a:prstGeom>
          <a:solidFill>
            <a:schemeClr val="bg2">
              <a:lumMod val="20000"/>
              <a:lumOff val="80000"/>
            </a:schemeClr>
          </a:solid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algn="l"/>
            <a:r>
              <a:rPr lang="en-GB" dirty="0"/>
              <a:t>Mean Absolute Percentage Error (MAPE)</a:t>
            </a:r>
          </a:p>
        </p:txBody>
      </p:sp>
      <p:pic>
        <p:nvPicPr>
          <p:cNvPr id="33" name="Picture 32">
            <a:extLst>
              <a:ext uri="{FF2B5EF4-FFF2-40B4-BE49-F238E27FC236}">
                <a16:creationId xmlns:a16="http://schemas.microsoft.com/office/drawing/2014/main" id="{4E8D443A-9586-4664-64F4-1329A3F0B14C}"/>
              </a:ext>
            </a:extLst>
          </p:cNvPr>
          <p:cNvPicPr>
            <a:picLocks noChangeAspect="1"/>
          </p:cNvPicPr>
          <p:nvPr/>
        </p:nvPicPr>
        <p:blipFill>
          <a:blip r:embed="rId3"/>
          <a:stretch>
            <a:fillRect/>
          </a:stretch>
        </p:blipFill>
        <p:spPr>
          <a:xfrm>
            <a:off x="2850022" y="3621489"/>
            <a:ext cx="2005977" cy="739840"/>
          </a:xfrm>
          <a:prstGeom prst="rect">
            <a:avLst/>
          </a:prstGeom>
          <a:solidFill>
            <a:schemeClr val="bg2">
              <a:lumMod val="20000"/>
              <a:lumOff val="80000"/>
            </a:schemeClr>
          </a:solidFill>
        </p:spPr>
      </p:pic>
      <p:sp>
        <p:nvSpPr>
          <p:cNvPr id="16" name="Subtitle 15">
            <a:extLst>
              <a:ext uri="{FF2B5EF4-FFF2-40B4-BE49-F238E27FC236}">
                <a16:creationId xmlns:a16="http://schemas.microsoft.com/office/drawing/2014/main" id="{1B46FF19-5046-08C7-85AA-98C38CC6FA69}"/>
              </a:ext>
            </a:extLst>
          </p:cNvPr>
          <p:cNvSpPr>
            <a:spLocks noGrp="1"/>
          </p:cNvSpPr>
          <p:nvPr>
            <p:ph type="subTitle" idx="4"/>
          </p:nvPr>
        </p:nvSpPr>
        <p:spPr>
          <a:xfrm rot="10800000" flipV="1">
            <a:off x="675958" y="1500834"/>
            <a:ext cx="1800000" cy="1062000"/>
          </a:xfrm>
          <a:solidFill>
            <a:schemeClr val="tx1"/>
          </a:solidFill>
        </p:spPr>
        <p:txBody>
          <a:bodyPr anchor="ctr"/>
          <a:lstStyle/>
          <a:p>
            <a:r>
              <a:rPr lang="en-IN" dirty="0">
                <a:solidFill>
                  <a:schemeClr val="bg2">
                    <a:lumMod val="20000"/>
                    <a:lumOff val="80000"/>
                  </a:schemeClr>
                </a:solidFill>
              </a:rPr>
              <a:t>Input</a:t>
            </a:r>
            <a:endParaRPr lang="en-GB" dirty="0">
              <a:solidFill>
                <a:schemeClr val="bg2">
                  <a:lumMod val="20000"/>
                  <a:lumOff val="80000"/>
                </a:schemeClr>
              </a:solidFill>
            </a:endParaRPr>
          </a:p>
        </p:txBody>
      </p:sp>
    </p:spTree>
    <p:extLst>
      <p:ext uri="{BB962C8B-B14F-4D97-AF65-F5344CB8AC3E}">
        <p14:creationId xmlns:p14="http://schemas.microsoft.com/office/powerpoint/2010/main" val="1863337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7FE33-BAF7-37E2-42F6-93FCC4348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C54EB-6BCB-CEAF-4EC6-4F99C322F648}"/>
              </a:ext>
            </a:extLst>
          </p:cNvPr>
          <p:cNvSpPr>
            <a:spLocks noGrp="1"/>
          </p:cNvSpPr>
          <p:nvPr>
            <p:ph type="title"/>
          </p:nvPr>
        </p:nvSpPr>
        <p:spPr/>
        <p:txBody>
          <a:bodyPr/>
          <a:lstStyle/>
          <a:p>
            <a:r>
              <a:rPr lang="en-GB" dirty="0"/>
              <a:t>AI Modelling</a:t>
            </a:r>
          </a:p>
        </p:txBody>
      </p:sp>
      <p:sp>
        <p:nvSpPr>
          <p:cNvPr id="15" name="Subtitle 14">
            <a:extLst>
              <a:ext uri="{FF2B5EF4-FFF2-40B4-BE49-F238E27FC236}">
                <a16:creationId xmlns:a16="http://schemas.microsoft.com/office/drawing/2014/main" id="{2EEC2663-1389-BFC8-321C-6F5FFE9C4D09}"/>
              </a:ext>
            </a:extLst>
          </p:cNvPr>
          <p:cNvSpPr>
            <a:spLocks noGrp="1"/>
          </p:cNvSpPr>
          <p:nvPr>
            <p:ph type="subTitle" idx="3"/>
          </p:nvPr>
        </p:nvSpPr>
        <p:spPr>
          <a:xfrm>
            <a:off x="2614236" y="3694524"/>
            <a:ext cx="5490583" cy="881301"/>
          </a:xfrm>
          <a:solidFill>
            <a:schemeClr val="bg2">
              <a:lumMod val="20000"/>
              <a:lumOff val="80000"/>
            </a:schemeClr>
          </a:solidFill>
        </p:spPr>
        <p:txBody>
          <a:bodyPr/>
          <a:lstStyle/>
          <a:p>
            <a:pPr algn="l"/>
            <a:r>
              <a:rPr lang="en-US" dirty="0"/>
              <a:t>Linear Regression </a:t>
            </a:r>
          </a:p>
          <a:p>
            <a:pPr algn="l"/>
            <a:r>
              <a:rPr lang="en-US" dirty="0"/>
              <a:t>3-layer Neural Network </a:t>
            </a:r>
          </a:p>
          <a:p>
            <a:pPr algn="l"/>
            <a:r>
              <a:rPr lang="en-US" dirty="0"/>
              <a:t>Masked Neural Network</a:t>
            </a:r>
            <a:endParaRPr lang="en-GB" dirty="0"/>
          </a:p>
        </p:txBody>
      </p:sp>
      <p:sp>
        <p:nvSpPr>
          <p:cNvPr id="18" name="Subtitle 17">
            <a:extLst>
              <a:ext uri="{FF2B5EF4-FFF2-40B4-BE49-F238E27FC236}">
                <a16:creationId xmlns:a16="http://schemas.microsoft.com/office/drawing/2014/main" id="{0A4E1F37-1D51-624D-92C3-5AFC40996E0B}"/>
              </a:ext>
            </a:extLst>
          </p:cNvPr>
          <p:cNvSpPr>
            <a:spLocks noGrp="1"/>
          </p:cNvSpPr>
          <p:nvPr>
            <p:ph type="subTitle" idx="6"/>
          </p:nvPr>
        </p:nvSpPr>
        <p:spPr>
          <a:xfrm>
            <a:off x="1039181" y="3694524"/>
            <a:ext cx="1440000" cy="882000"/>
          </a:xfrm>
          <a:solidFill>
            <a:schemeClr val="bg2">
              <a:lumMod val="50000"/>
            </a:schemeClr>
          </a:solidFill>
        </p:spPr>
        <p:txBody>
          <a:bodyPr anchor="ctr"/>
          <a:lstStyle/>
          <a:p>
            <a:pPr algn="l"/>
            <a:r>
              <a:rPr lang="en-GB" dirty="0">
                <a:solidFill>
                  <a:schemeClr val="bg2">
                    <a:lumMod val="20000"/>
                    <a:lumOff val="80000"/>
                  </a:schemeClr>
                </a:solidFill>
              </a:rPr>
              <a:t>Models</a:t>
            </a:r>
          </a:p>
        </p:txBody>
      </p:sp>
      <p:sp>
        <p:nvSpPr>
          <p:cNvPr id="4" name="Slide Number Placeholder 3">
            <a:extLst>
              <a:ext uri="{FF2B5EF4-FFF2-40B4-BE49-F238E27FC236}">
                <a16:creationId xmlns:a16="http://schemas.microsoft.com/office/drawing/2014/main" id="{7417C7B9-E347-433E-C4DE-B678BC3625C9}"/>
              </a:ext>
            </a:extLst>
          </p:cNvPr>
          <p:cNvSpPr>
            <a:spLocks noGrp="1"/>
          </p:cNvSpPr>
          <p:nvPr>
            <p:ph type="sldNum" sz="quarter" idx="10"/>
          </p:nvPr>
        </p:nvSpPr>
        <p:spPr/>
        <p:txBody>
          <a:bodyPr/>
          <a:lstStyle/>
          <a:p>
            <a:fld id="{FFD65DC0-FBEE-416A-B5F3-419A449177E6}" type="slidenum">
              <a:rPr lang="en-GB" smtClean="0"/>
              <a:t>27</a:t>
            </a:fld>
            <a:endParaRPr lang="en-GB"/>
          </a:p>
        </p:txBody>
      </p:sp>
      <p:pic>
        <p:nvPicPr>
          <p:cNvPr id="9" name="Picture 8">
            <a:extLst>
              <a:ext uri="{FF2B5EF4-FFF2-40B4-BE49-F238E27FC236}">
                <a16:creationId xmlns:a16="http://schemas.microsoft.com/office/drawing/2014/main" id="{9FC89EB8-EB7F-6F11-2A1B-57B5BDF30E6A}"/>
              </a:ext>
            </a:extLst>
          </p:cNvPr>
          <p:cNvPicPr>
            <a:picLocks noChangeAspect="1"/>
          </p:cNvPicPr>
          <p:nvPr/>
        </p:nvPicPr>
        <p:blipFill>
          <a:blip r:embed="rId2"/>
          <a:stretch>
            <a:fillRect/>
          </a:stretch>
        </p:blipFill>
        <p:spPr>
          <a:xfrm>
            <a:off x="1759181" y="1013537"/>
            <a:ext cx="5612631" cy="2489549"/>
          </a:xfrm>
          <a:prstGeom prst="rect">
            <a:avLst/>
          </a:prstGeom>
        </p:spPr>
      </p:pic>
      <p:sp>
        <p:nvSpPr>
          <p:cNvPr id="12" name="TextBox 11">
            <a:extLst>
              <a:ext uri="{FF2B5EF4-FFF2-40B4-BE49-F238E27FC236}">
                <a16:creationId xmlns:a16="http://schemas.microsoft.com/office/drawing/2014/main" id="{9189CEE6-55E2-E570-41E6-D3E4424A86E9}"/>
              </a:ext>
            </a:extLst>
          </p:cNvPr>
          <p:cNvSpPr txBox="1"/>
          <p:nvPr/>
        </p:nvSpPr>
        <p:spPr>
          <a:xfrm>
            <a:off x="957566" y="4611013"/>
            <a:ext cx="6267988" cy="430887"/>
          </a:xfrm>
          <a:prstGeom prst="rect">
            <a:avLst/>
          </a:prstGeom>
          <a:noFill/>
        </p:spPr>
        <p:txBody>
          <a:bodyPr wrap="square" rtlCol="0">
            <a:spAutoFit/>
          </a:bodyPr>
          <a:lstStyle/>
          <a:p>
            <a:r>
              <a:rPr lang="en-US" sz="1050" dirty="0"/>
              <a:t>Chen, </a:t>
            </a:r>
            <a:r>
              <a:rPr lang="en-US" sz="1050" dirty="0" err="1"/>
              <a:t>Tingwei</a:t>
            </a:r>
            <a:r>
              <a:rPr lang="en-US" sz="1050" dirty="0"/>
              <a:t>, et al. "Modelling the 5G Energy Consumption using Real-world Data: Energy Fingerprint is All You Need." </a:t>
            </a:r>
            <a:r>
              <a:rPr lang="en-US" sz="1050" i="1" dirty="0" err="1"/>
              <a:t>arXiv</a:t>
            </a:r>
            <a:r>
              <a:rPr lang="en-US" sz="1050" i="1" dirty="0"/>
              <a:t> preprint arXiv:2406.16929</a:t>
            </a:r>
            <a:r>
              <a:rPr lang="en-US" sz="1050" dirty="0"/>
              <a:t> (2024).</a:t>
            </a:r>
            <a:endParaRPr lang="en-GB" sz="1050" dirty="0"/>
          </a:p>
        </p:txBody>
      </p:sp>
    </p:spTree>
    <p:extLst>
      <p:ext uri="{BB962C8B-B14F-4D97-AF65-F5344CB8AC3E}">
        <p14:creationId xmlns:p14="http://schemas.microsoft.com/office/powerpoint/2010/main" val="3423331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760D-A353-C9A3-A9B3-2DFA030C93B7}"/>
              </a:ext>
            </a:extLst>
          </p:cNvPr>
          <p:cNvSpPr>
            <a:spLocks noGrp="1"/>
          </p:cNvSpPr>
          <p:nvPr>
            <p:ph type="title"/>
          </p:nvPr>
        </p:nvSpPr>
        <p:spPr/>
        <p:txBody>
          <a:bodyPr/>
          <a:lstStyle/>
          <a:p>
            <a:r>
              <a:rPr lang="en-IN" dirty="0"/>
              <a:t>Result</a:t>
            </a:r>
            <a:endParaRPr lang="en-GB" dirty="0"/>
          </a:p>
        </p:txBody>
      </p:sp>
      <p:sp>
        <p:nvSpPr>
          <p:cNvPr id="4" name="Slide Number Placeholder 3">
            <a:extLst>
              <a:ext uri="{FF2B5EF4-FFF2-40B4-BE49-F238E27FC236}">
                <a16:creationId xmlns:a16="http://schemas.microsoft.com/office/drawing/2014/main" id="{88456478-4F61-F81A-24C9-7318D987AA30}"/>
              </a:ext>
            </a:extLst>
          </p:cNvPr>
          <p:cNvSpPr>
            <a:spLocks noGrp="1"/>
          </p:cNvSpPr>
          <p:nvPr>
            <p:ph type="sldNum" sz="quarter" idx="10"/>
          </p:nvPr>
        </p:nvSpPr>
        <p:spPr/>
        <p:txBody>
          <a:bodyPr/>
          <a:lstStyle/>
          <a:p>
            <a:fld id="{FFD65DC0-FBEE-416A-B5F3-419A449177E6}" type="slidenum">
              <a:rPr lang="en-GB" smtClean="0"/>
              <a:t>28</a:t>
            </a:fld>
            <a:endParaRPr lang="en-GB"/>
          </a:p>
        </p:txBody>
      </p:sp>
      <p:pic>
        <p:nvPicPr>
          <p:cNvPr id="4098" name="Picture 2">
            <a:extLst>
              <a:ext uri="{FF2B5EF4-FFF2-40B4-BE49-F238E27FC236}">
                <a16:creationId xmlns:a16="http://schemas.microsoft.com/office/drawing/2014/main" id="{91D5F6C7-850B-F2EE-559E-51DAE3C0F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905" y="1131860"/>
            <a:ext cx="4630286" cy="304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7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a:extLst>
            <a:ext uri="{FF2B5EF4-FFF2-40B4-BE49-F238E27FC236}">
              <a16:creationId xmlns:a16="http://schemas.microsoft.com/office/drawing/2014/main" id="{4B4F4313-3FAC-85E3-483A-859A73F82234}"/>
            </a:ext>
          </a:extLst>
        </p:cNvPr>
        <p:cNvGrpSpPr/>
        <p:nvPr/>
      </p:nvGrpSpPr>
      <p:grpSpPr>
        <a:xfrm>
          <a:off x="0" y="0"/>
          <a:ext cx="0" cy="0"/>
          <a:chOff x="0" y="0"/>
          <a:chExt cx="0" cy="0"/>
        </a:xfrm>
      </p:grpSpPr>
      <p:sp>
        <p:nvSpPr>
          <p:cNvPr id="299" name="Google Shape;299;p37">
            <a:extLst>
              <a:ext uri="{FF2B5EF4-FFF2-40B4-BE49-F238E27FC236}">
                <a16:creationId xmlns:a16="http://schemas.microsoft.com/office/drawing/2014/main" id="{AC24935A-6358-4F53-2D7A-5900588B9BBE}"/>
              </a:ext>
            </a:extLst>
          </p:cNvPr>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a:t>
            </a:r>
            <a:endParaRPr dirty="0"/>
          </a:p>
        </p:txBody>
      </p:sp>
      <p:sp>
        <p:nvSpPr>
          <p:cNvPr id="300" name="Google Shape;300;p37">
            <a:extLst>
              <a:ext uri="{FF2B5EF4-FFF2-40B4-BE49-F238E27FC236}">
                <a16:creationId xmlns:a16="http://schemas.microsoft.com/office/drawing/2014/main" id="{D20EA8FD-BB23-4599-15A3-B05481312C4A}"/>
              </a:ext>
            </a:extLst>
          </p:cNvPr>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a:extLst>
              <a:ext uri="{FF2B5EF4-FFF2-40B4-BE49-F238E27FC236}">
                <a16:creationId xmlns:a16="http://schemas.microsoft.com/office/drawing/2014/main" id="{182045AC-208D-65A3-6FBB-5A9AC6FF9E1A}"/>
              </a:ext>
            </a:extLst>
          </p:cNvPr>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302" name="Google Shape;302;p37">
            <a:extLst>
              <a:ext uri="{FF2B5EF4-FFF2-40B4-BE49-F238E27FC236}">
                <a16:creationId xmlns:a16="http://schemas.microsoft.com/office/drawing/2014/main" id="{C8EC65B5-41AB-35B1-16F8-B984152B357A}"/>
              </a:ext>
            </a:extLst>
          </p:cNvPr>
          <p:cNvGrpSpPr/>
          <p:nvPr/>
        </p:nvGrpSpPr>
        <p:grpSpPr>
          <a:xfrm>
            <a:off x="6234375" y="1268000"/>
            <a:ext cx="2678900" cy="6297300"/>
            <a:chOff x="6234375" y="1268000"/>
            <a:chExt cx="2678900" cy="6297300"/>
          </a:xfrm>
        </p:grpSpPr>
        <p:sp>
          <p:nvSpPr>
            <p:cNvPr id="303" name="Google Shape;303;p37">
              <a:extLst>
                <a:ext uri="{FF2B5EF4-FFF2-40B4-BE49-F238E27FC236}">
                  <a16:creationId xmlns:a16="http://schemas.microsoft.com/office/drawing/2014/main" id="{7D821C89-36EA-82B5-3C73-01F5F71F20C6}"/>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a:extLst>
                <a:ext uri="{FF2B5EF4-FFF2-40B4-BE49-F238E27FC236}">
                  <a16:creationId xmlns:a16="http://schemas.microsoft.com/office/drawing/2014/main" id="{48503B65-DC14-ED53-7C14-9862ADAA2CF9}"/>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grpSp>
      <p:sp>
        <p:nvSpPr>
          <p:cNvPr id="3" name="Google Shape;303;p37">
            <a:extLst>
              <a:ext uri="{FF2B5EF4-FFF2-40B4-BE49-F238E27FC236}">
                <a16:creationId xmlns:a16="http://schemas.microsoft.com/office/drawing/2014/main" id="{570EA521-FAD6-5282-8C1E-2208B05F23A6}"/>
              </a:ext>
            </a:extLst>
          </p:cNvPr>
          <p:cNvSpPr/>
          <p:nvPr/>
        </p:nvSpPr>
        <p:spPr>
          <a:xfrm>
            <a:off x="5244380" y="3422707"/>
            <a:ext cx="1350553" cy="516696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Tree>
    <p:extLst>
      <p:ext uri="{BB962C8B-B14F-4D97-AF65-F5344CB8AC3E}">
        <p14:creationId xmlns:p14="http://schemas.microsoft.com/office/powerpoint/2010/main" val="30228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7"/>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300" name="Google Shape;300;p37"/>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302" name="Google Shape;302;p37"/>
          <p:cNvGrpSpPr/>
          <p:nvPr/>
        </p:nvGrpSpPr>
        <p:grpSpPr>
          <a:xfrm>
            <a:off x="6234375" y="1268000"/>
            <a:ext cx="2678900" cy="6297300"/>
            <a:chOff x="6234375" y="1268000"/>
            <a:chExt cx="2678900" cy="6297300"/>
          </a:xfrm>
        </p:grpSpPr>
        <p:sp>
          <p:nvSpPr>
            <p:cNvPr id="303" name="Google Shape;303;p37"/>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305" name="Google Shape;305;p37"/>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2" name="Google Shape;302;p37">
            <a:extLst>
              <a:ext uri="{FF2B5EF4-FFF2-40B4-BE49-F238E27FC236}">
                <a16:creationId xmlns:a16="http://schemas.microsoft.com/office/drawing/2014/main" id="{1697F83F-22C7-F262-C151-800E0677FFF6}"/>
              </a:ext>
            </a:extLst>
          </p:cNvPr>
          <p:cNvGrpSpPr/>
          <p:nvPr/>
        </p:nvGrpSpPr>
        <p:grpSpPr>
          <a:xfrm>
            <a:off x="4370664" y="3422707"/>
            <a:ext cx="2224269" cy="5166963"/>
            <a:chOff x="6234375" y="1268000"/>
            <a:chExt cx="2678900" cy="6297300"/>
          </a:xfrm>
        </p:grpSpPr>
        <p:sp>
          <p:nvSpPr>
            <p:cNvPr id="3" name="Google Shape;303;p37">
              <a:extLst>
                <a:ext uri="{FF2B5EF4-FFF2-40B4-BE49-F238E27FC236}">
                  <a16:creationId xmlns:a16="http://schemas.microsoft.com/office/drawing/2014/main" id="{8E1CBF1C-0895-72B9-6BE0-DDFC2625B211}"/>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
          <p:nvSpPr>
            <p:cNvPr id="4" name="Google Shape;304;p37">
              <a:extLst>
                <a:ext uri="{FF2B5EF4-FFF2-40B4-BE49-F238E27FC236}">
                  <a16:creationId xmlns:a16="http://schemas.microsoft.com/office/drawing/2014/main" id="{D6B67353-DE0B-D959-26A1-0FC1AF1C4D1E}"/>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5" name="Google Shape;305;p37">
              <a:extLst>
                <a:ext uri="{FF2B5EF4-FFF2-40B4-BE49-F238E27FC236}">
                  <a16:creationId xmlns:a16="http://schemas.microsoft.com/office/drawing/2014/main" id="{8A2EE530-79CA-D3EF-F9E5-12D6A32D2A40}"/>
                </a:ext>
              </a:extLst>
            </p:cNvPr>
            <p:cNvSpPr/>
            <p:nvPr/>
          </p:nvSpPr>
          <p:spPr>
            <a:xfrm>
              <a:off x="6766725" y="2109800"/>
              <a:ext cx="418800" cy="4188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D0A16D-63FE-C932-69BA-004B223C67ED}"/>
              </a:ext>
            </a:extLst>
          </p:cNvPr>
          <p:cNvSpPr>
            <a:spLocks noGrp="1"/>
          </p:cNvSpPr>
          <p:nvPr>
            <p:ph type="title"/>
          </p:nvPr>
        </p:nvSpPr>
        <p:spPr/>
        <p:txBody>
          <a:bodyPr/>
          <a:lstStyle/>
          <a:p>
            <a:r>
              <a:rPr lang="en-IN" dirty="0"/>
              <a:t>Analysis</a:t>
            </a:r>
            <a:endParaRPr lang="en-GB" dirty="0"/>
          </a:p>
        </p:txBody>
      </p:sp>
      <p:sp>
        <p:nvSpPr>
          <p:cNvPr id="7" name="Text Placeholder 6">
            <a:extLst>
              <a:ext uri="{FF2B5EF4-FFF2-40B4-BE49-F238E27FC236}">
                <a16:creationId xmlns:a16="http://schemas.microsoft.com/office/drawing/2014/main" id="{EB51510B-9888-BB35-8FFB-2640B503B597}"/>
              </a:ext>
            </a:extLst>
          </p:cNvPr>
          <p:cNvSpPr>
            <a:spLocks noGrp="1"/>
          </p:cNvSpPr>
          <p:nvPr>
            <p:ph type="body" idx="1"/>
          </p:nvPr>
        </p:nvSpPr>
        <p:spPr>
          <a:xfrm>
            <a:off x="665472" y="1152833"/>
            <a:ext cx="7704000" cy="1691035"/>
          </a:xfrm>
        </p:spPr>
        <p:txBody>
          <a:bodyPr/>
          <a:lstStyle/>
          <a:p>
            <a:r>
              <a:rPr lang="en-GB" b="1" dirty="0"/>
              <a:t>Link Adaptation:</a:t>
            </a:r>
            <a:r>
              <a:rPr lang="en-GB" dirty="0"/>
              <a:t> AI (LSTMs/tuned CNNs) show promise (~55% acc.) in learning temporal channel dynamics for MCS prediction, outperforming simpler methods.</a:t>
            </a:r>
          </a:p>
          <a:p>
            <a:r>
              <a:rPr lang="en-GB" b="1" dirty="0"/>
              <a:t>Energy Prediction:</a:t>
            </a:r>
            <a:r>
              <a:rPr lang="en-GB" dirty="0"/>
              <a:t> Advanced AI (Masked NN) achieved high accuracy (5.5% MAPE) in forecasting real-world BS energy use.</a:t>
            </a:r>
          </a:p>
          <a:p>
            <a:r>
              <a:rPr lang="en-US" dirty="0"/>
              <a:t>Though not yet integrated, these findings lay a </a:t>
            </a:r>
            <a:r>
              <a:rPr lang="en-US" b="1" dirty="0"/>
              <a:t>foundation for dual-objective (Performance &amp; Sustainability) optimization.</a:t>
            </a:r>
            <a:endParaRPr lang="en-US" dirty="0"/>
          </a:p>
          <a:p>
            <a:endParaRPr lang="en-GB" dirty="0"/>
          </a:p>
          <a:p>
            <a:endParaRPr lang="en-GB" dirty="0"/>
          </a:p>
        </p:txBody>
      </p:sp>
      <p:sp>
        <p:nvSpPr>
          <p:cNvPr id="3" name="Slide Number Placeholder 2">
            <a:extLst>
              <a:ext uri="{FF2B5EF4-FFF2-40B4-BE49-F238E27FC236}">
                <a16:creationId xmlns:a16="http://schemas.microsoft.com/office/drawing/2014/main" id="{ACAB0505-1934-2B20-66D9-C0E7E75CAAF5}"/>
              </a:ext>
            </a:extLst>
          </p:cNvPr>
          <p:cNvSpPr>
            <a:spLocks noGrp="1"/>
          </p:cNvSpPr>
          <p:nvPr>
            <p:ph type="sldNum" sz="quarter" idx="10"/>
          </p:nvPr>
        </p:nvSpPr>
        <p:spPr/>
        <p:txBody>
          <a:bodyPr/>
          <a:lstStyle/>
          <a:p>
            <a:fld id="{FFD65DC0-FBEE-416A-B5F3-419A449177E6}" type="slidenum">
              <a:rPr lang="en-GB" smtClean="0"/>
              <a:t>30</a:t>
            </a:fld>
            <a:endParaRPr lang="en-GB"/>
          </a:p>
        </p:txBody>
      </p:sp>
      <p:pic>
        <p:nvPicPr>
          <p:cNvPr id="2050" name="Picture 2">
            <a:extLst>
              <a:ext uri="{FF2B5EF4-FFF2-40B4-BE49-F238E27FC236}">
                <a16:creationId xmlns:a16="http://schemas.microsoft.com/office/drawing/2014/main" id="{1638CEDE-F603-CEDB-857F-3C2B681C6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495" y="3076228"/>
            <a:ext cx="5617871" cy="1691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54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F0D-F4CA-F13C-CD53-600271B93A92}"/>
              </a:ext>
            </a:extLst>
          </p:cNvPr>
          <p:cNvSpPr>
            <a:spLocks noGrp="1"/>
          </p:cNvSpPr>
          <p:nvPr>
            <p:ph type="title"/>
          </p:nvPr>
        </p:nvSpPr>
        <p:spPr/>
        <p:txBody>
          <a:bodyPr/>
          <a:lstStyle/>
          <a:p>
            <a:r>
              <a:rPr lang="en-IN" dirty="0"/>
              <a:t>Analysis</a:t>
            </a:r>
            <a:endParaRPr lang="en-GB" dirty="0"/>
          </a:p>
        </p:txBody>
      </p:sp>
      <p:sp>
        <p:nvSpPr>
          <p:cNvPr id="3" name="Text Placeholder 2">
            <a:extLst>
              <a:ext uri="{FF2B5EF4-FFF2-40B4-BE49-F238E27FC236}">
                <a16:creationId xmlns:a16="http://schemas.microsoft.com/office/drawing/2014/main" id="{507D5215-F3BB-93D9-AF10-C6F44D67536C}"/>
              </a:ext>
            </a:extLst>
          </p:cNvPr>
          <p:cNvSpPr>
            <a:spLocks noGrp="1"/>
          </p:cNvSpPr>
          <p:nvPr>
            <p:ph type="body" idx="1"/>
          </p:nvPr>
        </p:nvSpPr>
        <p:spPr/>
        <p:txBody>
          <a:bodyPr/>
          <a:lstStyle/>
          <a:p>
            <a:r>
              <a:rPr lang="en-IN" dirty="0"/>
              <a:t>Realistic and useful 5g Dataset is difficult to acquire</a:t>
            </a:r>
          </a:p>
          <a:p>
            <a:r>
              <a:rPr lang="en-IN" b="1" dirty="0"/>
              <a:t>Link Adaptation </a:t>
            </a:r>
            <a:r>
              <a:rPr lang="en-IN" dirty="0"/>
              <a:t>:</a:t>
            </a:r>
          </a:p>
          <a:p>
            <a:pPr lvl="1"/>
            <a:r>
              <a:rPr lang="en-US" dirty="0"/>
              <a:t>Temporal models are crucial</a:t>
            </a:r>
          </a:p>
          <a:p>
            <a:pPr lvl="1"/>
            <a:r>
              <a:rPr lang="en-US" dirty="0"/>
              <a:t>Data imbalance is a real-world challenge.</a:t>
            </a:r>
          </a:p>
          <a:p>
            <a:r>
              <a:rPr lang="en-US" dirty="0"/>
              <a:t>Energy Modelling:</a:t>
            </a:r>
          </a:p>
          <a:p>
            <a:pPr lvl="1"/>
            <a:endParaRPr lang="en-US" dirty="0"/>
          </a:p>
          <a:p>
            <a:r>
              <a:rPr lang="en-US" dirty="0"/>
              <a:t>AI models can learn from </a:t>
            </a:r>
            <a:r>
              <a:rPr lang="en-US" b="1" dirty="0"/>
              <a:t>structure in data</a:t>
            </a:r>
            <a:r>
              <a:rPr lang="en-US" dirty="0"/>
              <a:t>, but results depend heavily on data realism and balance.</a:t>
            </a:r>
            <a:br>
              <a:rPr lang="en-US" dirty="0"/>
            </a:br>
            <a:endParaRPr lang="en-GB" dirty="0"/>
          </a:p>
        </p:txBody>
      </p:sp>
      <p:sp>
        <p:nvSpPr>
          <p:cNvPr id="4" name="Slide Number Placeholder 3">
            <a:extLst>
              <a:ext uri="{FF2B5EF4-FFF2-40B4-BE49-F238E27FC236}">
                <a16:creationId xmlns:a16="http://schemas.microsoft.com/office/drawing/2014/main" id="{B1FC3964-5156-3029-CBE5-D3425EF5A6CE}"/>
              </a:ext>
            </a:extLst>
          </p:cNvPr>
          <p:cNvSpPr>
            <a:spLocks noGrp="1"/>
          </p:cNvSpPr>
          <p:nvPr>
            <p:ph type="sldNum" sz="quarter" idx="10"/>
          </p:nvPr>
        </p:nvSpPr>
        <p:spPr/>
        <p:txBody>
          <a:bodyPr/>
          <a:lstStyle/>
          <a:p>
            <a:fld id="{FFD65DC0-FBEE-416A-B5F3-419A449177E6}" type="slidenum">
              <a:rPr lang="en-GB" smtClean="0"/>
              <a:t>31</a:t>
            </a:fld>
            <a:endParaRPr lang="en-GB"/>
          </a:p>
        </p:txBody>
      </p:sp>
    </p:spTree>
    <p:extLst>
      <p:ext uri="{BB962C8B-B14F-4D97-AF65-F5344CB8AC3E}">
        <p14:creationId xmlns:p14="http://schemas.microsoft.com/office/powerpoint/2010/main" val="147382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a:extLst>
            <a:ext uri="{FF2B5EF4-FFF2-40B4-BE49-F238E27FC236}">
              <a16:creationId xmlns:a16="http://schemas.microsoft.com/office/drawing/2014/main" id="{9579567C-8867-E510-805B-A957329DD7C4}"/>
            </a:ext>
          </a:extLst>
        </p:cNvPr>
        <p:cNvGrpSpPr/>
        <p:nvPr/>
      </p:nvGrpSpPr>
      <p:grpSpPr>
        <a:xfrm>
          <a:off x="0" y="0"/>
          <a:ext cx="0" cy="0"/>
          <a:chOff x="0" y="0"/>
          <a:chExt cx="0" cy="0"/>
        </a:xfrm>
      </p:grpSpPr>
      <p:sp>
        <p:nvSpPr>
          <p:cNvPr id="299" name="Google Shape;299;p37">
            <a:extLst>
              <a:ext uri="{FF2B5EF4-FFF2-40B4-BE49-F238E27FC236}">
                <a16:creationId xmlns:a16="http://schemas.microsoft.com/office/drawing/2014/main" id="{2C4EFE3D-9DD0-7368-83EB-1354F0D54723}"/>
              </a:ext>
            </a:extLst>
          </p:cNvPr>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FutureWork</a:t>
            </a:r>
            <a:endParaRPr dirty="0"/>
          </a:p>
        </p:txBody>
      </p:sp>
      <p:sp>
        <p:nvSpPr>
          <p:cNvPr id="300" name="Google Shape;300;p37">
            <a:extLst>
              <a:ext uri="{FF2B5EF4-FFF2-40B4-BE49-F238E27FC236}">
                <a16:creationId xmlns:a16="http://schemas.microsoft.com/office/drawing/2014/main" id="{F1612176-C430-DFAD-3777-88AB23EAE788}"/>
              </a:ext>
            </a:extLst>
          </p:cNvPr>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a:extLst>
              <a:ext uri="{FF2B5EF4-FFF2-40B4-BE49-F238E27FC236}">
                <a16:creationId xmlns:a16="http://schemas.microsoft.com/office/drawing/2014/main" id="{86AF277D-A3CB-4992-FAE6-C94DAB58A90C}"/>
              </a:ext>
            </a:extLst>
          </p:cNvPr>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302" name="Google Shape;302;p37">
            <a:extLst>
              <a:ext uri="{FF2B5EF4-FFF2-40B4-BE49-F238E27FC236}">
                <a16:creationId xmlns:a16="http://schemas.microsoft.com/office/drawing/2014/main" id="{BA12FD83-3BCB-0166-8BC5-FD587BED3315}"/>
              </a:ext>
            </a:extLst>
          </p:cNvPr>
          <p:cNvGrpSpPr/>
          <p:nvPr/>
        </p:nvGrpSpPr>
        <p:grpSpPr>
          <a:xfrm>
            <a:off x="6234375" y="1268000"/>
            <a:ext cx="2678900" cy="6297300"/>
            <a:chOff x="6234375" y="1268000"/>
            <a:chExt cx="2678900" cy="6297300"/>
          </a:xfrm>
        </p:grpSpPr>
        <p:sp>
          <p:nvSpPr>
            <p:cNvPr id="303" name="Google Shape;303;p37">
              <a:extLst>
                <a:ext uri="{FF2B5EF4-FFF2-40B4-BE49-F238E27FC236}">
                  <a16:creationId xmlns:a16="http://schemas.microsoft.com/office/drawing/2014/main" id="{C43EF367-E207-F3DE-F252-2E08ED9FEF91}"/>
                </a:ext>
              </a:extLst>
            </p:cNvPr>
            <p:cNvSpPr/>
            <p:nvPr/>
          </p:nvSpPr>
          <p:spPr>
            <a:xfrm>
              <a:off x="7286675" y="1268000"/>
              <a:ext cx="1626600" cy="62973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304" name="Google Shape;304;p37">
              <a:extLst>
                <a:ext uri="{FF2B5EF4-FFF2-40B4-BE49-F238E27FC236}">
                  <a16:creationId xmlns:a16="http://schemas.microsoft.com/office/drawing/2014/main" id="{B204A7BD-FB5B-7C34-A0C9-483CDB421DE0}"/>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grpSp>
    </p:spTree>
    <p:extLst>
      <p:ext uri="{BB962C8B-B14F-4D97-AF65-F5344CB8AC3E}">
        <p14:creationId xmlns:p14="http://schemas.microsoft.com/office/powerpoint/2010/main" val="3123632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ADA1-AD2C-B8F8-422A-782079866085}"/>
              </a:ext>
            </a:extLst>
          </p:cNvPr>
          <p:cNvSpPr>
            <a:spLocks noGrp="1"/>
          </p:cNvSpPr>
          <p:nvPr>
            <p:ph type="title"/>
          </p:nvPr>
        </p:nvSpPr>
        <p:spPr/>
        <p:txBody>
          <a:bodyPr/>
          <a:lstStyle/>
          <a:p>
            <a:r>
              <a:rPr lang="en-IN" dirty="0"/>
              <a:t>Future Work</a:t>
            </a:r>
            <a:endParaRPr lang="en-GB" dirty="0"/>
          </a:p>
        </p:txBody>
      </p:sp>
      <p:sp>
        <p:nvSpPr>
          <p:cNvPr id="3" name="Text Placeholder 2">
            <a:extLst>
              <a:ext uri="{FF2B5EF4-FFF2-40B4-BE49-F238E27FC236}">
                <a16:creationId xmlns:a16="http://schemas.microsoft.com/office/drawing/2014/main" id="{02E60AB0-40A0-9287-FAFB-A9A8DF054ABF}"/>
              </a:ext>
            </a:extLst>
          </p:cNvPr>
          <p:cNvSpPr>
            <a:spLocks noGrp="1"/>
          </p:cNvSpPr>
          <p:nvPr>
            <p:ph type="body" idx="1"/>
          </p:nvPr>
        </p:nvSpPr>
        <p:spPr/>
        <p:txBody>
          <a:bodyPr/>
          <a:lstStyle/>
          <a:p>
            <a:r>
              <a:rPr lang="en-GB" b="1" dirty="0"/>
              <a:t>Explore temporal architectures </a:t>
            </a:r>
            <a:r>
              <a:rPr lang="en-GB" dirty="0"/>
              <a:t>like GRU, </a:t>
            </a:r>
            <a:r>
              <a:rPr lang="en-GB" dirty="0" err="1"/>
              <a:t>MiniROCKET</a:t>
            </a:r>
            <a:r>
              <a:rPr lang="en-GB" dirty="0"/>
              <a:t>, and Hyperdimensional Computing (HDC) to improve MCS prediction under volatile channel conditions</a:t>
            </a:r>
          </a:p>
          <a:p>
            <a:r>
              <a:rPr lang="en-GB" b="1" dirty="0"/>
              <a:t>Simulate denser, more diverse network scenarios </a:t>
            </a:r>
            <a:r>
              <a:rPr lang="en-GB" dirty="0"/>
              <a:t>to address MCS class imbalance and improve generalizability</a:t>
            </a:r>
          </a:p>
          <a:p>
            <a:r>
              <a:rPr lang="en-GB" dirty="0"/>
              <a:t>Use richer energy datasets with detailed BS configurations (e.g., antenna count, RU type, deployment mode)</a:t>
            </a:r>
          </a:p>
          <a:p>
            <a:r>
              <a:rPr lang="en-GB" b="1" dirty="0"/>
              <a:t>Integrate</a:t>
            </a:r>
            <a:r>
              <a:rPr lang="en-GB" dirty="0"/>
              <a:t> link adaptation with energy </a:t>
            </a:r>
            <a:r>
              <a:rPr lang="en-GB" dirty="0" err="1"/>
              <a:t>modeling</a:t>
            </a:r>
            <a:r>
              <a:rPr lang="en-GB" dirty="0"/>
              <a:t>, enabling joint optimization of throughput and consumption</a:t>
            </a:r>
          </a:p>
        </p:txBody>
      </p:sp>
      <p:sp>
        <p:nvSpPr>
          <p:cNvPr id="4" name="Slide Number Placeholder 3">
            <a:extLst>
              <a:ext uri="{FF2B5EF4-FFF2-40B4-BE49-F238E27FC236}">
                <a16:creationId xmlns:a16="http://schemas.microsoft.com/office/drawing/2014/main" id="{A73DB241-A03F-8107-FBB9-5F59DE8E69CB}"/>
              </a:ext>
            </a:extLst>
          </p:cNvPr>
          <p:cNvSpPr>
            <a:spLocks noGrp="1"/>
          </p:cNvSpPr>
          <p:nvPr>
            <p:ph type="sldNum" sz="quarter" idx="10"/>
          </p:nvPr>
        </p:nvSpPr>
        <p:spPr/>
        <p:txBody>
          <a:bodyPr/>
          <a:lstStyle/>
          <a:p>
            <a:fld id="{FFD65DC0-FBEE-416A-B5F3-419A449177E6}" type="slidenum">
              <a:rPr lang="en-GB" smtClean="0"/>
              <a:t>33</a:t>
            </a:fld>
            <a:endParaRPr lang="en-GB"/>
          </a:p>
        </p:txBody>
      </p:sp>
    </p:spTree>
    <p:extLst>
      <p:ext uri="{BB962C8B-B14F-4D97-AF65-F5344CB8AC3E}">
        <p14:creationId xmlns:p14="http://schemas.microsoft.com/office/powerpoint/2010/main" val="4022473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8">
          <a:extLst>
            <a:ext uri="{FF2B5EF4-FFF2-40B4-BE49-F238E27FC236}">
              <a16:creationId xmlns:a16="http://schemas.microsoft.com/office/drawing/2014/main" id="{B8D11BFF-E7B2-480E-505E-FADC3CF00B5D}"/>
            </a:ext>
          </a:extLst>
        </p:cNvPr>
        <p:cNvGrpSpPr/>
        <p:nvPr/>
      </p:nvGrpSpPr>
      <p:grpSpPr>
        <a:xfrm>
          <a:off x="0" y="0"/>
          <a:ext cx="0" cy="0"/>
          <a:chOff x="0" y="0"/>
          <a:chExt cx="0" cy="0"/>
        </a:xfrm>
      </p:grpSpPr>
      <p:sp>
        <p:nvSpPr>
          <p:cNvPr id="299" name="Google Shape;299;p37">
            <a:extLst>
              <a:ext uri="{FF2B5EF4-FFF2-40B4-BE49-F238E27FC236}">
                <a16:creationId xmlns:a16="http://schemas.microsoft.com/office/drawing/2014/main" id="{D32D2052-A1BF-5E11-8619-540EE36D2BF8}"/>
              </a:ext>
            </a:extLst>
          </p:cNvPr>
          <p:cNvSpPr txBox="1">
            <a:spLocks noGrp="1"/>
          </p:cNvSpPr>
          <p:nvPr>
            <p:ph type="title"/>
          </p:nvPr>
        </p:nvSpPr>
        <p:spPr>
          <a:xfrm>
            <a:off x="713225" y="2271750"/>
            <a:ext cx="3318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300" name="Google Shape;300;p37">
            <a:extLst>
              <a:ext uri="{FF2B5EF4-FFF2-40B4-BE49-F238E27FC236}">
                <a16:creationId xmlns:a16="http://schemas.microsoft.com/office/drawing/2014/main" id="{D9157CD6-3C15-C4EC-62A3-DAE30B293AE5}"/>
              </a:ext>
            </a:extLst>
          </p:cNvPr>
          <p:cNvSpPr txBox="1">
            <a:spLocks noGrp="1"/>
          </p:cNvSpPr>
          <p:nvPr>
            <p:ph type="subTitle" idx="1"/>
          </p:nvPr>
        </p:nvSpPr>
        <p:spPr>
          <a:xfrm>
            <a:off x="713225" y="3356325"/>
            <a:ext cx="33183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01" name="Google Shape;301;p37">
            <a:extLst>
              <a:ext uri="{FF2B5EF4-FFF2-40B4-BE49-F238E27FC236}">
                <a16:creationId xmlns:a16="http://schemas.microsoft.com/office/drawing/2014/main" id="{F340D4D5-F12F-EFCE-B905-2484B9AB419B}"/>
              </a:ext>
            </a:extLst>
          </p:cNvPr>
          <p:cNvSpPr txBox="1">
            <a:spLocks noGrp="1"/>
          </p:cNvSpPr>
          <p:nvPr>
            <p:ph type="title" idx="2"/>
          </p:nvPr>
        </p:nvSpPr>
        <p:spPr>
          <a:xfrm>
            <a:off x="713225" y="1267988"/>
            <a:ext cx="13242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304" name="Google Shape;304;p37">
            <a:extLst>
              <a:ext uri="{FF2B5EF4-FFF2-40B4-BE49-F238E27FC236}">
                <a16:creationId xmlns:a16="http://schemas.microsoft.com/office/drawing/2014/main" id="{F241071B-D838-57DA-C94B-9A3EFFC06985}"/>
              </a:ext>
            </a:extLst>
          </p:cNvPr>
          <p:cNvSpPr/>
          <p:nvPr/>
        </p:nvSpPr>
        <p:spPr>
          <a:xfrm>
            <a:off x="6234375" y="2822294"/>
            <a:ext cx="1483500" cy="4365000"/>
          </a:xfrm>
          <a:prstGeom prst="roundRect">
            <a:avLst>
              <a:gd name="adj" fmla="val 50000"/>
            </a:avLst>
          </a:prstGeom>
          <a:solidFill>
            <a:srgbClr val="F6F6F6">
              <a:alpha val="2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Albert Sans"/>
              <a:ea typeface="Albert Sans"/>
              <a:cs typeface="Albert Sans"/>
              <a:sym typeface="Albert Sans"/>
            </a:endParaRPr>
          </a:p>
        </p:txBody>
      </p:sp>
    </p:spTree>
    <p:extLst>
      <p:ext uri="{BB962C8B-B14F-4D97-AF65-F5344CB8AC3E}">
        <p14:creationId xmlns:p14="http://schemas.microsoft.com/office/powerpoint/2010/main" val="2217564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37A2-6F77-1619-93AC-90A5E20B8523}"/>
              </a:ext>
            </a:extLst>
          </p:cNvPr>
          <p:cNvSpPr>
            <a:spLocks noGrp="1"/>
          </p:cNvSpPr>
          <p:nvPr>
            <p:ph type="title"/>
          </p:nvPr>
        </p:nvSpPr>
        <p:spPr/>
        <p:txBody>
          <a:bodyPr/>
          <a:lstStyle/>
          <a:p>
            <a:r>
              <a:rPr lang="en-IN" dirty="0"/>
              <a:t>To Conclude</a:t>
            </a:r>
            <a:endParaRPr lang="en-GB" dirty="0"/>
          </a:p>
        </p:txBody>
      </p:sp>
      <p:sp>
        <p:nvSpPr>
          <p:cNvPr id="3" name="Text Placeholder 2">
            <a:extLst>
              <a:ext uri="{FF2B5EF4-FFF2-40B4-BE49-F238E27FC236}">
                <a16:creationId xmlns:a16="http://schemas.microsoft.com/office/drawing/2014/main" id="{8ACAF035-3B21-357E-5E62-282B8BCEF288}"/>
              </a:ext>
            </a:extLst>
          </p:cNvPr>
          <p:cNvSpPr>
            <a:spLocks noGrp="1"/>
          </p:cNvSpPr>
          <p:nvPr>
            <p:ph type="body" idx="1"/>
          </p:nvPr>
        </p:nvSpPr>
        <p:spPr>
          <a:xfrm>
            <a:off x="720000" y="1215750"/>
            <a:ext cx="5378796" cy="3233100"/>
          </a:xfrm>
        </p:spPr>
        <p:txBody>
          <a:bodyPr/>
          <a:lstStyle/>
          <a:p>
            <a:r>
              <a:rPr lang="en-IN" dirty="0"/>
              <a:t>Have successfully </a:t>
            </a:r>
            <a:r>
              <a:rPr lang="en-US" dirty="0"/>
              <a:t>developed and evaluated AI models for both </a:t>
            </a:r>
            <a:r>
              <a:rPr lang="en-US" b="1" dirty="0"/>
              <a:t>MCS prediction</a:t>
            </a:r>
            <a:r>
              <a:rPr lang="en-US" dirty="0"/>
              <a:t> (simulation-based) and </a:t>
            </a:r>
            <a:r>
              <a:rPr lang="en-US" b="1" dirty="0"/>
              <a:t>energy estimation</a:t>
            </a:r>
            <a:r>
              <a:rPr lang="en-US" dirty="0"/>
              <a:t> (real-world data)</a:t>
            </a:r>
          </a:p>
          <a:p>
            <a:r>
              <a:rPr lang="en-US" dirty="0"/>
              <a:t>Addressed key challenges in preprocessing, temporal modeling, and dataset realism</a:t>
            </a:r>
          </a:p>
          <a:p>
            <a:r>
              <a:rPr lang="en-US" dirty="0"/>
              <a:t>All research objectives were successfully met</a:t>
            </a:r>
          </a:p>
          <a:p>
            <a:r>
              <a:rPr lang="en-US" dirty="0"/>
              <a:t>This thesis demonstrates the potential of AI to support </a:t>
            </a:r>
            <a:r>
              <a:rPr lang="en-US" b="1" dirty="0"/>
              <a:t>smarter, greener 5G networks, </a:t>
            </a:r>
            <a:r>
              <a:rPr lang="en-US" dirty="0"/>
              <a:t>even when working with real-world complexity</a:t>
            </a:r>
            <a:endParaRPr lang="en-GB" dirty="0"/>
          </a:p>
        </p:txBody>
      </p:sp>
      <p:sp>
        <p:nvSpPr>
          <p:cNvPr id="4" name="Slide Number Placeholder 3">
            <a:extLst>
              <a:ext uri="{FF2B5EF4-FFF2-40B4-BE49-F238E27FC236}">
                <a16:creationId xmlns:a16="http://schemas.microsoft.com/office/drawing/2014/main" id="{5B3E5E38-3B96-2289-9371-7A5565AA476E}"/>
              </a:ext>
            </a:extLst>
          </p:cNvPr>
          <p:cNvSpPr>
            <a:spLocks noGrp="1"/>
          </p:cNvSpPr>
          <p:nvPr>
            <p:ph type="sldNum" sz="quarter" idx="10"/>
          </p:nvPr>
        </p:nvSpPr>
        <p:spPr/>
        <p:txBody>
          <a:bodyPr/>
          <a:lstStyle/>
          <a:p>
            <a:fld id="{FFD65DC0-FBEE-416A-B5F3-419A449177E6}" type="slidenum">
              <a:rPr lang="en-GB" smtClean="0"/>
              <a:t>35</a:t>
            </a:fld>
            <a:endParaRPr lang="en-GB"/>
          </a:p>
        </p:txBody>
      </p:sp>
      <p:sp>
        <p:nvSpPr>
          <p:cNvPr id="5" name="Oval 4">
            <a:extLst>
              <a:ext uri="{FF2B5EF4-FFF2-40B4-BE49-F238E27FC236}">
                <a16:creationId xmlns:a16="http://schemas.microsoft.com/office/drawing/2014/main" id="{02660035-EAE1-28EC-0981-7A12318C1C06}"/>
              </a:ext>
            </a:extLst>
          </p:cNvPr>
          <p:cNvSpPr/>
          <p:nvPr/>
        </p:nvSpPr>
        <p:spPr>
          <a:xfrm>
            <a:off x="6354661" y="3467668"/>
            <a:ext cx="734036" cy="699827"/>
          </a:xfrm>
          <a:prstGeom prst="ellipse">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RO1</a:t>
            </a:r>
            <a:endParaRPr lang="en-GB" sz="1200" b="1" dirty="0">
              <a:latin typeface="Poppins" panose="00000500000000000000" pitchFamily="2" charset="0"/>
              <a:cs typeface="Poppins" panose="00000500000000000000" pitchFamily="2" charset="0"/>
            </a:endParaRPr>
          </a:p>
        </p:txBody>
      </p:sp>
      <p:sp>
        <p:nvSpPr>
          <p:cNvPr id="6" name="Oval 5">
            <a:extLst>
              <a:ext uri="{FF2B5EF4-FFF2-40B4-BE49-F238E27FC236}">
                <a16:creationId xmlns:a16="http://schemas.microsoft.com/office/drawing/2014/main" id="{4C7CF982-8556-E579-0ED1-B1CD7FF9D141}"/>
              </a:ext>
            </a:extLst>
          </p:cNvPr>
          <p:cNvSpPr/>
          <p:nvPr/>
        </p:nvSpPr>
        <p:spPr>
          <a:xfrm>
            <a:off x="7088697" y="3467668"/>
            <a:ext cx="734036" cy="699827"/>
          </a:xfrm>
          <a:prstGeom prst="ellipse">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RO2</a:t>
            </a:r>
            <a:endParaRPr lang="en-GB" sz="1200" b="1" dirty="0">
              <a:latin typeface="Poppins" panose="00000500000000000000" pitchFamily="2" charset="0"/>
              <a:cs typeface="Poppins" panose="00000500000000000000" pitchFamily="2" charset="0"/>
            </a:endParaRPr>
          </a:p>
        </p:txBody>
      </p:sp>
      <p:sp>
        <p:nvSpPr>
          <p:cNvPr id="7" name="Oval 6">
            <a:extLst>
              <a:ext uri="{FF2B5EF4-FFF2-40B4-BE49-F238E27FC236}">
                <a16:creationId xmlns:a16="http://schemas.microsoft.com/office/drawing/2014/main" id="{2A229683-E5A6-2CA2-2934-C2C085B56E3D}"/>
              </a:ext>
            </a:extLst>
          </p:cNvPr>
          <p:cNvSpPr/>
          <p:nvPr/>
        </p:nvSpPr>
        <p:spPr>
          <a:xfrm>
            <a:off x="7832575" y="3458107"/>
            <a:ext cx="734036" cy="699827"/>
          </a:xfrm>
          <a:prstGeom prst="ellipse">
            <a:avLst/>
          </a:prstGeom>
          <a:solidFill>
            <a:schemeClr val="accent1">
              <a:lumMod val="60000"/>
              <a:lumOff val="4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RO3</a:t>
            </a:r>
            <a:endParaRPr lang="en-GB" sz="1200" b="1" dirty="0">
              <a:latin typeface="Poppins" panose="00000500000000000000" pitchFamily="2" charset="0"/>
              <a:cs typeface="Poppins" panose="00000500000000000000" pitchFamily="2" charset="0"/>
            </a:endParaRPr>
          </a:p>
        </p:txBody>
      </p:sp>
      <p:sp>
        <p:nvSpPr>
          <p:cNvPr id="8" name="Oval 7">
            <a:extLst>
              <a:ext uri="{FF2B5EF4-FFF2-40B4-BE49-F238E27FC236}">
                <a16:creationId xmlns:a16="http://schemas.microsoft.com/office/drawing/2014/main" id="{77DD6597-1623-6716-448B-5CB7B6C697A9}"/>
              </a:ext>
            </a:extLst>
          </p:cNvPr>
          <p:cNvSpPr/>
          <p:nvPr/>
        </p:nvSpPr>
        <p:spPr>
          <a:xfrm>
            <a:off x="6721679" y="2856440"/>
            <a:ext cx="734036" cy="699827"/>
          </a:xfrm>
          <a:prstGeom prst="ellipse">
            <a:avLst/>
          </a:prstGeom>
          <a:solidFill>
            <a:schemeClr val="tx1">
              <a:lumMod val="25000"/>
              <a:lumOff val="75000"/>
            </a:schemeClr>
          </a:solidFill>
          <a:ln>
            <a:solidFill>
              <a:schemeClr val="tx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RO4</a:t>
            </a:r>
            <a:endParaRPr lang="en-GB" sz="1200" b="1" dirty="0">
              <a:latin typeface="Poppins" panose="00000500000000000000" pitchFamily="2" charset="0"/>
              <a:cs typeface="Poppins" panose="00000500000000000000" pitchFamily="2" charset="0"/>
            </a:endParaRPr>
          </a:p>
        </p:txBody>
      </p:sp>
      <p:sp>
        <p:nvSpPr>
          <p:cNvPr id="9" name="Oval 8">
            <a:extLst>
              <a:ext uri="{FF2B5EF4-FFF2-40B4-BE49-F238E27FC236}">
                <a16:creationId xmlns:a16="http://schemas.microsoft.com/office/drawing/2014/main" id="{A6CC44E7-262C-F951-6346-ADB7926DA733}"/>
              </a:ext>
            </a:extLst>
          </p:cNvPr>
          <p:cNvSpPr/>
          <p:nvPr/>
        </p:nvSpPr>
        <p:spPr>
          <a:xfrm>
            <a:off x="7455715" y="2856439"/>
            <a:ext cx="734036" cy="699827"/>
          </a:xfrm>
          <a:prstGeom prst="ellipse">
            <a:avLst/>
          </a:prstGeom>
          <a:solidFill>
            <a:schemeClr val="tx1">
              <a:lumMod val="25000"/>
              <a:lumOff val="75000"/>
            </a:schemeClr>
          </a:solidFill>
          <a:ln>
            <a:solidFill>
              <a:schemeClr val="tx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RO5</a:t>
            </a:r>
            <a:endParaRPr lang="en-GB" sz="1200" b="1" dirty="0">
              <a:latin typeface="Poppins" panose="00000500000000000000" pitchFamily="2" charset="0"/>
              <a:cs typeface="Poppins" panose="00000500000000000000" pitchFamily="2" charset="0"/>
            </a:endParaRPr>
          </a:p>
        </p:txBody>
      </p:sp>
      <p:sp>
        <p:nvSpPr>
          <p:cNvPr id="10" name="Oval 9">
            <a:extLst>
              <a:ext uri="{FF2B5EF4-FFF2-40B4-BE49-F238E27FC236}">
                <a16:creationId xmlns:a16="http://schemas.microsoft.com/office/drawing/2014/main" id="{3828BD8D-BE0E-2A9C-8964-6F85F6B38FE6}"/>
              </a:ext>
            </a:extLst>
          </p:cNvPr>
          <p:cNvSpPr/>
          <p:nvPr/>
        </p:nvSpPr>
        <p:spPr>
          <a:xfrm>
            <a:off x="7088697" y="2245210"/>
            <a:ext cx="734036" cy="699827"/>
          </a:xfrm>
          <a:prstGeom prst="ellipse">
            <a:avLst/>
          </a:prstGeom>
          <a:solidFill>
            <a:schemeClr val="accent1">
              <a:lumMod val="50000"/>
            </a:schemeClr>
          </a:solidFill>
          <a:ln>
            <a:solidFill>
              <a:schemeClr val="tx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Poppins" panose="00000500000000000000" pitchFamily="2" charset="0"/>
                <a:cs typeface="Poppins" panose="00000500000000000000" pitchFamily="2" charset="0"/>
              </a:rPr>
              <a:t>RO6</a:t>
            </a:r>
            <a:endParaRPr lang="en-GB" sz="1200" b="1" dirty="0">
              <a:latin typeface="Poppins" panose="00000500000000000000" pitchFamily="2" charset="0"/>
              <a:cs typeface="Poppins" panose="00000500000000000000" pitchFamily="2" charset="0"/>
            </a:endParaRPr>
          </a:p>
        </p:txBody>
      </p:sp>
      <p:pic>
        <p:nvPicPr>
          <p:cNvPr id="5122" name="Picture 2" descr="Check mark ">
            <a:extLst>
              <a:ext uri="{FF2B5EF4-FFF2-40B4-BE49-F238E27FC236}">
                <a16:creationId xmlns:a16="http://schemas.microsoft.com/office/drawing/2014/main" id="{C9E4F438-7969-6EDD-08BC-A41136299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934" y="3660251"/>
            <a:ext cx="295537" cy="29553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Check mark ">
            <a:extLst>
              <a:ext uri="{FF2B5EF4-FFF2-40B4-BE49-F238E27FC236}">
                <a16:creationId xmlns:a16="http://schemas.microsoft.com/office/drawing/2014/main" id="{F93AFB25-E6D5-EF7A-6746-1555C9490A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079" y="2932166"/>
            <a:ext cx="295537" cy="2955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heck mark ">
            <a:extLst>
              <a:ext uri="{FF2B5EF4-FFF2-40B4-BE49-F238E27FC236}">
                <a16:creationId xmlns:a16="http://schemas.microsoft.com/office/drawing/2014/main" id="{3C449161-C3F5-ABB6-9487-FDEC880C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964" y="2367667"/>
            <a:ext cx="295537" cy="29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845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C0DA6-2319-F27D-1DB9-54E13A2B76BF}"/>
              </a:ext>
            </a:extLst>
          </p:cNvPr>
          <p:cNvSpPr>
            <a:spLocks noGrp="1"/>
          </p:cNvSpPr>
          <p:nvPr>
            <p:ph type="title"/>
          </p:nvPr>
        </p:nvSpPr>
        <p:spPr>
          <a:xfrm>
            <a:off x="720000" y="197494"/>
            <a:ext cx="7704000" cy="572700"/>
          </a:xfrm>
        </p:spPr>
        <p:txBody>
          <a:bodyPr/>
          <a:lstStyle/>
          <a:p>
            <a:r>
              <a:rPr lang="en-IN" dirty="0"/>
              <a:t>References</a:t>
            </a:r>
            <a:endParaRPr lang="en-GB" dirty="0"/>
          </a:p>
        </p:txBody>
      </p:sp>
      <p:sp>
        <p:nvSpPr>
          <p:cNvPr id="3" name="Text Placeholder 2">
            <a:extLst>
              <a:ext uri="{FF2B5EF4-FFF2-40B4-BE49-F238E27FC236}">
                <a16:creationId xmlns:a16="http://schemas.microsoft.com/office/drawing/2014/main" id="{6D371196-4612-2C0E-7ED2-981D60FD3FFE}"/>
              </a:ext>
            </a:extLst>
          </p:cNvPr>
          <p:cNvSpPr>
            <a:spLocks noGrp="1"/>
          </p:cNvSpPr>
          <p:nvPr>
            <p:ph type="body" idx="1"/>
          </p:nvPr>
        </p:nvSpPr>
        <p:spPr>
          <a:xfrm>
            <a:off x="167780" y="770194"/>
            <a:ext cx="8189108" cy="4175812"/>
          </a:xfrm>
        </p:spPr>
        <p:txBody>
          <a:bodyPr numCol="2"/>
          <a:lstStyle/>
          <a:p>
            <a:pPr>
              <a:buSzPct val="120000"/>
              <a:buFont typeface="+mj-lt"/>
              <a:buAutoNum type="arabicPeriod"/>
            </a:pPr>
            <a:r>
              <a:rPr lang="en-GB" sz="900" dirty="0"/>
              <a:t>Abubakar, A.I., </a:t>
            </a:r>
            <a:r>
              <a:rPr lang="en-GB" sz="900" dirty="0" err="1"/>
              <a:t>Omeke</a:t>
            </a:r>
            <a:r>
              <a:rPr lang="en-GB" sz="900" dirty="0"/>
              <a:t>, K.G., Ozturk, M., Hussain, S., and Imran, M.A. (2020). The role of </a:t>
            </a:r>
            <a:r>
              <a:rPr lang="en-GB" sz="900" dirty="0" err="1"/>
              <a:t>artifi</a:t>
            </a:r>
            <a:r>
              <a:rPr lang="en-GB" sz="900" dirty="0"/>
              <a:t> </a:t>
            </a:r>
            <a:r>
              <a:rPr lang="en-GB" sz="900" dirty="0" err="1"/>
              <a:t>cial</a:t>
            </a:r>
            <a:r>
              <a:rPr lang="en-GB" sz="900" dirty="0"/>
              <a:t> intelligence driven 5g networks in covid-19 out break: Opportunities, challenges, and future outlook. Frontiers in Communications and Networks, 1. </a:t>
            </a:r>
            <a:r>
              <a:rPr lang="en-GB" sz="900" dirty="0" err="1"/>
              <a:t>doi</a:t>
            </a:r>
            <a:r>
              <a:rPr lang="en-GB" sz="900" dirty="0"/>
              <a:t>: 10.3389/frcmn.2020.575065. </a:t>
            </a:r>
          </a:p>
          <a:p>
            <a:pPr>
              <a:buSzPct val="120000"/>
              <a:buFont typeface="+mj-lt"/>
              <a:buAutoNum type="arabicPeriod"/>
            </a:pPr>
            <a:r>
              <a:rPr lang="en-GB" sz="900" dirty="0"/>
              <a:t>Balasubramanian, B. et al. (2021). Ric: A ran intel </a:t>
            </a:r>
            <a:r>
              <a:rPr lang="en-GB" sz="900" dirty="0" err="1"/>
              <a:t>ligent</a:t>
            </a:r>
            <a:r>
              <a:rPr lang="en-GB" sz="900" dirty="0"/>
              <a:t> controller platform for ai-enabled cellular net works. IEEE Internet Computing, 25(2), 7–17. </a:t>
            </a:r>
            <a:r>
              <a:rPr lang="en-GB" sz="900" dirty="0" err="1"/>
              <a:t>doi</a:t>
            </a:r>
            <a:r>
              <a:rPr lang="en-GB" sz="900" dirty="0"/>
              <a:t>: 10.1109/MIC.2021.3062487. </a:t>
            </a:r>
          </a:p>
          <a:p>
            <a:pPr>
              <a:buSzPct val="120000"/>
              <a:buFont typeface="+mj-lt"/>
              <a:buAutoNum type="arabicPeriod"/>
            </a:pPr>
            <a:r>
              <a:rPr lang="en-GB" sz="900" dirty="0"/>
              <a:t>Chen, T., Wang, Y., Chen, H., Zhao, Z., Li, X., Piovesan, N., Zhu, G., and Shi, Q. (2024). Modelling the 5g energy consumption using real-world data: Energy fingerprint is all you need. </a:t>
            </a:r>
            <a:r>
              <a:rPr lang="en-GB" sz="900" dirty="0" err="1"/>
              <a:t>arXiv</a:t>
            </a:r>
            <a:r>
              <a:rPr lang="en-GB" sz="900" dirty="0"/>
              <a:t> preprint arXiv:2406.16929. </a:t>
            </a:r>
            <a:r>
              <a:rPr lang="en-GB" sz="900" dirty="0" err="1"/>
              <a:t>Elgabroun</a:t>
            </a:r>
            <a:r>
              <a:rPr lang="en-GB" sz="900" dirty="0"/>
              <a:t>, H.M.A.I. (2019). </a:t>
            </a:r>
          </a:p>
          <a:p>
            <a:pPr>
              <a:buSzPct val="120000"/>
              <a:buFont typeface="+mj-lt"/>
              <a:buAutoNum type="arabicPeriod"/>
            </a:pPr>
            <a:r>
              <a:rPr lang="en-GB" sz="900" dirty="0"/>
              <a:t>Machine Learning Technique for Uplink Link Adaptation in 5G NR RAN at Millime </a:t>
            </a:r>
            <a:r>
              <a:rPr lang="en-GB" sz="900" dirty="0" err="1"/>
              <a:t>ter</a:t>
            </a:r>
            <a:r>
              <a:rPr lang="en-GB" sz="900" dirty="0"/>
              <a:t> Wave Frequencies. Master’s thesis, Lund University. Http://lup.lub.lu.se/student-papers/record/9118249. </a:t>
            </a:r>
          </a:p>
          <a:p>
            <a:pPr>
              <a:buSzPct val="120000"/>
              <a:buFont typeface="+mj-lt"/>
              <a:buAutoNum type="arabicPeriod"/>
            </a:pPr>
            <a:r>
              <a:rPr lang="en-GB" sz="900" dirty="0" err="1"/>
              <a:t>Gigayasa</a:t>
            </a:r>
            <a:r>
              <a:rPr lang="en-GB" sz="900" dirty="0"/>
              <a:t> Wireless (2025). Link Adaptation — 5G Toolkit R24a Documentation. Accessed March 4, 2025. </a:t>
            </a:r>
            <a:r>
              <a:rPr lang="en-GB" sz="900" dirty="0" err="1"/>
              <a:t>doi</a:t>
            </a:r>
            <a:r>
              <a:rPr lang="en-GB" sz="900" dirty="0"/>
              <a:t>: </a:t>
            </a:r>
          </a:p>
          <a:p>
            <a:pPr>
              <a:buSzPct val="120000"/>
              <a:buFont typeface="+mj-lt"/>
              <a:buAutoNum type="arabicPeriod"/>
            </a:pPr>
            <a:r>
              <a:rPr lang="en-GB" sz="900" dirty="0"/>
              <a:t>Herath, J.D., Seetharam, A., and Ramesh, A. (2019). A deep learning model for wireless channel qual </a:t>
            </a:r>
            <a:r>
              <a:rPr lang="en-GB" sz="900" dirty="0" err="1"/>
              <a:t>ity</a:t>
            </a:r>
            <a:r>
              <a:rPr lang="en-GB" sz="900" dirty="0"/>
              <a:t> prediction. In ICC 2019- IEEE Interna </a:t>
            </a:r>
            <a:r>
              <a:rPr lang="en-GB" sz="900" dirty="0" err="1"/>
              <a:t>tional</a:t>
            </a:r>
            <a:r>
              <a:rPr lang="en-GB" sz="900" dirty="0"/>
              <a:t> Conference on Communications, 1–6. IEEE, Shanghai, China. doi:10.1109/ICC.2019.8761934. Https://ieeexplore.ieee.org/document/8761934/. </a:t>
            </a:r>
          </a:p>
          <a:p>
            <a:pPr>
              <a:buSzPct val="120000"/>
              <a:buFont typeface="+mj-lt"/>
              <a:buAutoNum type="arabicPeriod"/>
            </a:pPr>
            <a:r>
              <a:rPr lang="en-GB" sz="900" dirty="0"/>
              <a:t>Kojima, S., Maruta, K., and Ahn, C.J. (2019). Adaptive modulation and coding using neural net work based snr estimation. IEEE Access, 7, 183545–183553. doi:10.1109/ACCESS.2019.2946973. Https://ieeexplore.ieee.org/document/8865038/. </a:t>
            </a:r>
          </a:p>
          <a:p>
            <a:pPr>
              <a:buSzPct val="120000"/>
              <a:buFont typeface="+mj-lt"/>
              <a:buAutoNum type="arabicPeriod"/>
            </a:pPr>
            <a:r>
              <a:rPr lang="en-GB" sz="900" dirty="0"/>
              <a:t>Lee, H., Jang, Y., Song, J., and Yeon, H. (2021). O ran ai/ml workflow implementation of personalized net work optimization via reinforcement learning. In 2021 IEEE </a:t>
            </a:r>
            <a:r>
              <a:rPr lang="en-GB" sz="900" dirty="0" err="1"/>
              <a:t>Globecom</a:t>
            </a:r>
            <a:r>
              <a:rPr lang="en-GB" sz="900" dirty="0"/>
              <a:t> Workshops (GC </a:t>
            </a:r>
            <a:r>
              <a:rPr lang="en-GB" sz="900" dirty="0" err="1"/>
              <a:t>Wkshps</a:t>
            </a:r>
            <a:r>
              <a:rPr lang="en-GB" sz="900" dirty="0"/>
              <a:t>), 1–6. </a:t>
            </a:r>
            <a:r>
              <a:rPr lang="en-GB" sz="900" dirty="0" err="1"/>
              <a:t>doi</a:t>
            </a:r>
            <a:r>
              <a:rPr lang="en-GB" sz="900" dirty="0"/>
              <a:t>: 10.1109/GCWkshps52748.2021.9681936. </a:t>
            </a:r>
          </a:p>
          <a:p>
            <a:pPr>
              <a:buSzPct val="120000"/>
              <a:buFont typeface="+mj-lt"/>
              <a:buAutoNum type="arabicPeriod"/>
            </a:pPr>
            <a:r>
              <a:rPr lang="en-GB" sz="900" dirty="0"/>
              <a:t>Li, Y., Xu, Y., Li, G., Wang, X., Xu, Y., Liu, S., and Yue, L. (2024). Turning adversity into advantage: Robust </a:t>
            </a:r>
            <a:r>
              <a:rPr lang="en-GB" sz="900" dirty="0" err="1"/>
              <a:t>mcs</a:t>
            </a:r>
            <a:r>
              <a:rPr lang="en-GB" sz="900" dirty="0"/>
              <a:t> selection utilizing the uncertainty of channel prediction neural networks. IEEE Wireless Communications Letters, 13(10), 2632–2636. doi:10.1109/LWC.2024.3393939. Https://ieeexplore.ieee.org/abstract/document/10654736. </a:t>
            </a:r>
          </a:p>
          <a:p>
            <a:pPr>
              <a:buSzPct val="120000"/>
              <a:buFont typeface="+mj-lt"/>
              <a:buAutoNum type="arabicPeriod"/>
            </a:pPr>
            <a:r>
              <a:rPr lang="en-GB" sz="900" dirty="0"/>
              <a:t>Nadia Triki (2025). 5g-energy consumption dataset. Https://www.kaggle.com/datasets/nadiatriki/5g energy-consumption-dataset (Accessed: May 20, 2025). </a:t>
            </a:r>
            <a:r>
              <a:rPr lang="en-GB" sz="900" dirty="0" err="1"/>
              <a:t>Norolahi</a:t>
            </a:r>
            <a:r>
              <a:rPr lang="en-GB" sz="900" dirty="0"/>
              <a:t>, J. and Azmi, P. (2023). A machine learning based algorithm for joint improvement of power control, link adaptation, and capacity in beyond 5g </a:t>
            </a:r>
            <a:r>
              <a:rPr lang="en-GB" sz="900" dirty="0" err="1"/>
              <a:t>communica</a:t>
            </a:r>
            <a:r>
              <a:rPr lang="en-GB" sz="900" dirty="0"/>
              <a:t> </a:t>
            </a:r>
            <a:r>
              <a:rPr lang="en-GB" sz="900" dirty="0" err="1"/>
              <a:t>tion</a:t>
            </a:r>
            <a:r>
              <a:rPr lang="en-GB" sz="900" dirty="0"/>
              <a:t> systems. Telecommunication Systems, 83(4), 323 337. doi:10.1007/s11235-023-01017-1. </a:t>
            </a:r>
          </a:p>
          <a:p>
            <a:pPr>
              <a:buSzPct val="120000"/>
              <a:buFont typeface="+mj-lt"/>
              <a:buAutoNum type="arabicPeriod"/>
            </a:pPr>
            <a:r>
              <a:rPr lang="en-GB" sz="900" dirty="0"/>
              <a:t>Oh, J.E., Jo, A.M., and Jeong, E.R. (2023). </a:t>
            </a:r>
            <a:r>
              <a:rPr lang="en-GB" sz="900" dirty="0" err="1"/>
              <a:t>Mcs</a:t>
            </a:r>
            <a:r>
              <a:rPr lang="en-GB" sz="900" dirty="0"/>
              <a:t> selection based on convolutional neural network in mobile communication environments. In 2023 Fourteenth International Conference on Ubiquitous and Future Networks (ICUFN), 684 686. doi:10.1109/ICUFN57995.2023.10201063. Https://ieeexplore.ieee.org/abstract/document/10201063. </a:t>
            </a:r>
          </a:p>
        </p:txBody>
      </p:sp>
      <p:sp>
        <p:nvSpPr>
          <p:cNvPr id="4" name="Slide Number Placeholder 3">
            <a:extLst>
              <a:ext uri="{FF2B5EF4-FFF2-40B4-BE49-F238E27FC236}">
                <a16:creationId xmlns:a16="http://schemas.microsoft.com/office/drawing/2014/main" id="{09AEE82A-0D63-6053-64DA-C904CFB064F4}"/>
              </a:ext>
            </a:extLst>
          </p:cNvPr>
          <p:cNvSpPr>
            <a:spLocks noGrp="1"/>
          </p:cNvSpPr>
          <p:nvPr>
            <p:ph type="sldNum" sz="quarter" idx="10"/>
          </p:nvPr>
        </p:nvSpPr>
        <p:spPr/>
        <p:txBody>
          <a:bodyPr/>
          <a:lstStyle/>
          <a:p>
            <a:fld id="{FFD65DC0-FBEE-416A-B5F3-419A449177E6}" type="slidenum">
              <a:rPr lang="en-GB" smtClean="0"/>
              <a:t>36</a:t>
            </a:fld>
            <a:endParaRPr lang="en-GB"/>
          </a:p>
        </p:txBody>
      </p:sp>
    </p:spTree>
    <p:extLst>
      <p:ext uri="{BB962C8B-B14F-4D97-AF65-F5344CB8AC3E}">
        <p14:creationId xmlns:p14="http://schemas.microsoft.com/office/powerpoint/2010/main" val="2029944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21714-91C6-C161-3B35-6C3C8AA2F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19F09-C8E4-3ADE-FD2C-33BD13A99A7D}"/>
              </a:ext>
            </a:extLst>
          </p:cNvPr>
          <p:cNvSpPr>
            <a:spLocks noGrp="1"/>
          </p:cNvSpPr>
          <p:nvPr>
            <p:ph type="title"/>
          </p:nvPr>
        </p:nvSpPr>
        <p:spPr>
          <a:xfrm>
            <a:off x="720000" y="197494"/>
            <a:ext cx="7704000" cy="572700"/>
          </a:xfrm>
        </p:spPr>
        <p:txBody>
          <a:bodyPr/>
          <a:lstStyle/>
          <a:p>
            <a:r>
              <a:rPr lang="en-IN" dirty="0"/>
              <a:t>References</a:t>
            </a:r>
            <a:endParaRPr lang="en-GB" dirty="0"/>
          </a:p>
        </p:txBody>
      </p:sp>
      <p:sp>
        <p:nvSpPr>
          <p:cNvPr id="3" name="Text Placeholder 2">
            <a:extLst>
              <a:ext uri="{FF2B5EF4-FFF2-40B4-BE49-F238E27FC236}">
                <a16:creationId xmlns:a16="http://schemas.microsoft.com/office/drawing/2014/main" id="{EED81AD1-C6D7-71BE-AD57-652D4DF92CA5}"/>
              </a:ext>
            </a:extLst>
          </p:cNvPr>
          <p:cNvSpPr>
            <a:spLocks noGrp="1"/>
          </p:cNvSpPr>
          <p:nvPr>
            <p:ph type="body" idx="1"/>
          </p:nvPr>
        </p:nvSpPr>
        <p:spPr>
          <a:xfrm>
            <a:off x="167780" y="770194"/>
            <a:ext cx="8189108" cy="4175812"/>
          </a:xfrm>
        </p:spPr>
        <p:txBody>
          <a:bodyPr numCol="2"/>
          <a:lstStyle/>
          <a:p>
            <a:pPr>
              <a:buSzPct val="120000"/>
              <a:buFont typeface="+mj-lt"/>
              <a:buAutoNum type="arabicPeriod" startAt="12"/>
            </a:pPr>
            <a:r>
              <a:rPr lang="en-GB" sz="900" dirty="0"/>
              <a:t>Parsa, A., </a:t>
            </a:r>
            <a:r>
              <a:rPr lang="en-GB" sz="900" dirty="0" err="1"/>
              <a:t>Moghim</a:t>
            </a:r>
            <a:r>
              <a:rPr lang="en-GB" sz="900" dirty="0"/>
              <a:t>, N., and Salavati, P. (2022). Joint power allocation and </a:t>
            </a:r>
            <a:r>
              <a:rPr lang="en-GB" sz="900" dirty="0" err="1"/>
              <a:t>mcs</a:t>
            </a:r>
            <a:r>
              <a:rPr lang="en-GB" sz="900" dirty="0"/>
              <a:t> selection for energy-efficient link adaptation: A deep reinforcement learning ap </a:t>
            </a:r>
            <a:r>
              <a:rPr lang="en-GB" sz="900" dirty="0" err="1"/>
              <a:t>proach</a:t>
            </a:r>
            <a:r>
              <a:rPr lang="en-GB" sz="900" dirty="0"/>
              <a:t>. Computer Networks, 218, 109386. 10.1016/j.comnet.2022.109386. </a:t>
            </a:r>
            <a:r>
              <a:rPr lang="en-GB" sz="900" dirty="0" err="1"/>
              <a:t>doi</a:t>
            </a:r>
            <a:r>
              <a:rPr lang="en-GB" sz="900" dirty="0"/>
              <a:t>: </a:t>
            </a:r>
          </a:p>
          <a:p>
            <a:pPr>
              <a:buSzPct val="120000"/>
              <a:buFont typeface="+mj-lt"/>
              <a:buAutoNum type="arabicPeriod" startAt="12"/>
            </a:pPr>
            <a:r>
              <a:rPr lang="en-GB" sz="900" dirty="0"/>
              <a:t>Rezazadeh, F. et al. (2023). On the specialization of </a:t>
            </a:r>
            <a:r>
              <a:rPr lang="en-GB" sz="900" dirty="0" err="1"/>
              <a:t>fdrl</a:t>
            </a:r>
            <a:r>
              <a:rPr lang="en-GB" sz="900" dirty="0"/>
              <a:t> agents for scalable and distributed 6g ran slicing </a:t>
            </a:r>
            <a:r>
              <a:rPr lang="en-GB" sz="900" dirty="0" err="1"/>
              <a:t>orches</a:t>
            </a:r>
            <a:r>
              <a:rPr lang="en-GB" sz="900" dirty="0"/>
              <a:t> </a:t>
            </a:r>
            <a:r>
              <a:rPr lang="en-GB" sz="900" dirty="0" err="1"/>
              <a:t>tration</a:t>
            </a:r>
            <a:r>
              <a:rPr lang="en-GB" sz="900" dirty="0"/>
              <a:t>. IEEE Transactions on Vehicular Technology, 72(3), 3473–3487. doi:10.1109/TVT.2022.3218158.</a:t>
            </a:r>
          </a:p>
          <a:p>
            <a:pPr>
              <a:buSzPct val="120000"/>
              <a:buFont typeface="+mj-lt"/>
              <a:buAutoNum type="arabicPeriod" startAt="12"/>
            </a:pPr>
            <a:r>
              <a:rPr lang="en-GB" sz="900" dirty="0"/>
              <a:t> Sahu, R. and Sahu, V. (2024). An energy-efficient algo </a:t>
            </a:r>
            <a:r>
              <a:rPr lang="en-GB" sz="900" dirty="0" err="1"/>
              <a:t>rithm</a:t>
            </a:r>
            <a:r>
              <a:rPr lang="en-GB" sz="900" dirty="0"/>
              <a:t> for resource allocation in h-</a:t>
            </a:r>
            <a:r>
              <a:rPr lang="en-GB" sz="900" dirty="0" err="1"/>
              <a:t>cran</a:t>
            </a:r>
            <a:r>
              <a:rPr lang="en-GB" sz="900" dirty="0"/>
              <a:t> (ee h-cram) for 5g networks. Wireless Personal Communications, 138(3), 1483–1499. doi:10.1007/s11277-024-11545-x.</a:t>
            </a:r>
          </a:p>
          <a:p>
            <a:pPr>
              <a:buSzPct val="120000"/>
              <a:buFont typeface="+mj-lt"/>
              <a:buAutoNum type="arabicPeriod" startAt="12"/>
            </a:pPr>
            <a:r>
              <a:rPr lang="en-GB" sz="900" dirty="0"/>
              <a:t>Seeram, S.S.S.G.S. (2022). Link adaptation in 5G Net works: Reinforcement Learning framework based ap </a:t>
            </a:r>
            <a:r>
              <a:rPr lang="en-GB" sz="900" dirty="0" err="1"/>
              <a:t>proach</a:t>
            </a:r>
            <a:r>
              <a:rPr lang="en-GB" sz="900" dirty="0"/>
              <a:t>. Master’s thesis, KTH Royal Institute of Tech </a:t>
            </a:r>
            <a:r>
              <a:rPr lang="en-GB" sz="900" dirty="0" err="1"/>
              <a:t>nology</a:t>
            </a:r>
            <a:r>
              <a:rPr lang="en-GB" sz="900" dirty="0"/>
              <a:t>. </a:t>
            </a:r>
            <a:r>
              <a:rPr lang="en-GB" sz="900" dirty="0" err="1"/>
              <a:t>Stenhammar</a:t>
            </a:r>
            <a:r>
              <a:rPr lang="en-GB" sz="900" dirty="0"/>
              <a:t>, </a:t>
            </a:r>
          </a:p>
          <a:p>
            <a:pPr>
              <a:buSzPct val="120000"/>
              <a:buFont typeface="+mj-lt"/>
              <a:buAutoNum type="arabicPeriod" startAt="12"/>
            </a:pPr>
            <a:r>
              <a:rPr lang="en-GB" sz="900" dirty="0"/>
              <a:t>O., Fodor, G., and </a:t>
            </a:r>
            <a:r>
              <a:rPr lang="en-GB" sz="900" dirty="0" err="1"/>
              <a:t>Fischione</a:t>
            </a:r>
            <a:r>
              <a:rPr lang="en-GB" sz="900" dirty="0"/>
              <a:t>, C. (2024). A comparison of neural networks for wireless channel prediction. IEEE Wireless Communications, 31(3), 235 241. doi:10.1109/MWC.006.2300140. </a:t>
            </a:r>
          </a:p>
          <a:p>
            <a:pPr>
              <a:buSzPct val="120000"/>
              <a:buFont typeface="+mj-lt"/>
              <a:buAutoNum type="arabicPeriod" startAt="12"/>
            </a:pPr>
            <a:r>
              <a:rPr lang="en-GB" sz="900" dirty="0"/>
              <a:t>Tran, N.B.L. et al. (2024). Ai-driven </a:t>
            </a:r>
            <a:r>
              <a:rPr lang="en-GB" sz="900" dirty="0" err="1"/>
              <a:t>rapps</a:t>
            </a:r>
            <a:r>
              <a:rPr lang="en-GB" sz="900" dirty="0"/>
              <a:t> for reducing radio access network interference in real world 5g deployment. In IEEE INFOCOM 2024- IEEE Conference on Computer Communications Workshops (INFOCOM WKSHPS), 1–2. 10.1109/INFOCOMWKSHPS61880.2024.10620743. </a:t>
            </a:r>
          </a:p>
          <a:p>
            <a:pPr>
              <a:buSzPct val="120000"/>
              <a:buFont typeface="+mj-lt"/>
              <a:buAutoNum type="arabicPeriod" startAt="12"/>
            </a:pPr>
            <a:r>
              <a:rPr lang="en-GB" sz="900" dirty="0" err="1"/>
              <a:t>Tsipi</a:t>
            </a:r>
            <a:r>
              <a:rPr lang="en-GB" sz="900" dirty="0"/>
              <a:t>, L., </a:t>
            </a:r>
            <a:r>
              <a:rPr lang="en-GB" sz="900" dirty="0" err="1"/>
              <a:t>Karavolos</a:t>
            </a:r>
            <a:r>
              <a:rPr lang="en-GB" sz="900" dirty="0"/>
              <a:t>, M., Papaioannou, G., </a:t>
            </a:r>
            <a:r>
              <a:rPr lang="en-GB" sz="900" dirty="0" err="1"/>
              <a:t>Volakaki</a:t>
            </a:r>
            <a:r>
              <a:rPr lang="en-GB" sz="900" dirty="0"/>
              <a:t>, M., and </a:t>
            </a:r>
            <a:r>
              <a:rPr lang="en-GB" sz="900" dirty="0" err="1"/>
              <a:t>Vouyioukas</a:t>
            </a:r>
            <a:r>
              <a:rPr lang="en-GB" sz="900" dirty="0"/>
              <a:t>, D. (2024). Machine networks. learning-based methods for </a:t>
            </a:r>
            <a:r>
              <a:rPr lang="en-GB" sz="900" dirty="0" err="1"/>
              <a:t>mcs</a:t>
            </a:r>
            <a:r>
              <a:rPr lang="en-GB" sz="900" dirty="0"/>
              <a:t> prediction in 5g Telecommunication Systems, 86(4), 705–728. doi:10.1007/s11235-024-01158-x. Https://link.springer.com/article/10.1007/s11235-024 01158-x. </a:t>
            </a:r>
          </a:p>
          <a:p>
            <a:pPr>
              <a:buSzPct val="120000"/>
              <a:buFont typeface="+mj-lt"/>
              <a:buAutoNum type="arabicPeriod" startAt="12"/>
            </a:pPr>
            <a:r>
              <a:rPr lang="en-GB" sz="900" dirty="0"/>
              <a:t>Varshney, R., Gangal, C., Sharique, M., and Ansari, M.S. (2023). Deep learning based wireless channel prediction: 5g scenario. Procedia Computer Science, 218, 2626–2635. doi:10.1016/j.procs.2023.01.236. Https://www.sciencedirect.com/science/article/pii/S1877050923002363. </a:t>
            </a:r>
          </a:p>
          <a:p>
            <a:pPr>
              <a:buSzPct val="120000"/>
              <a:buFont typeface="+mj-lt"/>
              <a:buAutoNum type="arabicPeriod" startAt="12"/>
            </a:pPr>
            <a:r>
              <a:rPr lang="en-GB" sz="900" dirty="0"/>
              <a:t>Yun, W., Hong, S., and Jeong, E. (2024). Gru based </a:t>
            </a:r>
            <a:r>
              <a:rPr lang="en-GB" sz="900" dirty="0" err="1"/>
              <a:t>mcs</a:t>
            </a:r>
            <a:r>
              <a:rPr lang="en-GB" sz="900" dirty="0"/>
              <a:t> selection for </a:t>
            </a:r>
            <a:r>
              <a:rPr lang="en-GB" sz="900" dirty="0" err="1"/>
              <a:t>uav</a:t>
            </a:r>
            <a:r>
              <a:rPr lang="en-GB" sz="900" dirty="0"/>
              <a:t> communication in 5g </a:t>
            </a:r>
            <a:r>
              <a:rPr lang="en-GB" sz="900" dirty="0" err="1"/>
              <a:t>en</a:t>
            </a:r>
            <a:r>
              <a:rPr lang="en-GB" sz="900" dirty="0"/>
              <a:t> </a:t>
            </a:r>
            <a:r>
              <a:rPr lang="en-GB" sz="900" dirty="0" err="1"/>
              <a:t>vironment</a:t>
            </a:r>
            <a:r>
              <a:rPr lang="en-GB" sz="900" dirty="0"/>
              <a:t>. In 2024 Fifteenth International Confer </a:t>
            </a:r>
            <a:r>
              <a:rPr lang="en-GB" sz="900" dirty="0" err="1"/>
              <a:t>ence</a:t>
            </a:r>
            <a:r>
              <a:rPr lang="en-GB" sz="900" dirty="0"/>
              <a:t> on Ubiquitous and Future Networks (ICUFN), 472–475. doi:10.1109/ICUFN61752.2024.10625063. Https://ieeexplore.ieee.org/document/10625063. </a:t>
            </a:r>
          </a:p>
          <a:p>
            <a:pPr>
              <a:buSzPct val="120000"/>
              <a:buFont typeface="+mj-lt"/>
              <a:buAutoNum type="arabicPeriod" startAt="12"/>
            </a:pPr>
            <a:r>
              <a:rPr lang="en-GB" sz="900" dirty="0"/>
              <a:t>Zhang, C.K., Hossain, E., and Kim, D.I. (2018). Deep convolutional neural networks for link adaptations in </a:t>
            </a:r>
            <a:r>
              <a:rPr lang="en-GB" sz="900" dirty="0" err="1"/>
              <a:t>mimo-ofdm</a:t>
            </a:r>
            <a:r>
              <a:rPr lang="en-GB" sz="900" dirty="0"/>
              <a:t> wireless systems. IEEE Transactions on Wireless Communications, 17(4), 2621–2633. doi:10.1109/TWC.2018.2804958. Https://ieeexplore.ieee.org/document/8540019. </a:t>
            </a:r>
          </a:p>
          <a:p>
            <a:pPr>
              <a:buSzPct val="120000"/>
              <a:buFont typeface="+mj-lt"/>
              <a:buAutoNum type="arabicPeriod" startAt="12"/>
            </a:pPr>
            <a:r>
              <a:rPr lang="en-GB" sz="900" dirty="0"/>
              <a:t>Zhao, Z., Feng, C., Yang, H.H., and Luo, X. (2020). Federated-learning-enabled intelligent fog radio access networks: Fundamental theory, key techniques, and fu </a:t>
            </a:r>
            <a:r>
              <a:rPr lang="en-GB" sz="900" dirty="0" err="1"/>
              <a:t>ture</a:t>
            </a:r>
            <a:r>
              <a:rPr lang="en-GB" sz="900" dirty="0"/>
              <a:t> trends. IEEE Wireless Communications, 27(2), 22 28. doi:10.1109/MWC.001.1900370</a:t>
            </a:r>
          </a:p>
        </p:txBody>
      </p:sp>
      <p:sp>
        <p:nvSpPr>
          <p:cNvPr id="4" name="Slide Number Placeholder 3">
            <a:extLst>
              <a:ext uri="{FF2B5EF4-FFF2-40B4-BE49-F238E27FC236}">
                <a16:creationId xmlns:a16="http://schemas.microsoft.com/office/drawing/2014/main" id="{FDD3648D-AB4C-67F7-28A5-8222D499403C}"/>
              </a:ext>
            </a:extLst>
          </p:cNvPr>
          <p:cNvSpPr>
            <a:spLocks noGrp="1"/>
          </p:cNvSpPr>
          <p:nvPr>
            <p:ph type="sldNum" sz="quarter" idx="10"/>
          </p:nvPr>
        </p:nvSpPr>
        <p:spPr/>
        <p:txBody>
          <a:bodyPr/>
          <a:lstStyle/>
          <a:p>
            <a:fld id="{FFD65DC0-FBEE-416A-B5F3-419A449177E6}" type="slidenum">
              <a:rPr lang="en-GB" smtClean="0"/>
              <a:t>37</a:t>
            </a:fld>
            <a:endParaRPr lang="en-GB"/>
          </a:p>
        </p:txBody>
      </p:sp>
    </p:spTree>
    <p:extLst>
      <p:ext uri="{BB962C8B-B14F-4D97-AF65-F5344CB8AC3E}">
        <p14:creationId xmlns:p14="http://schemas.microsoft.com/office/powerpoint/2010/main" val="4099729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61"/>
          <p:cNvSpPr txBox="1">
            <a:spLocks noGrp="1"/>
          </p:cNvSpPr>
          <p:nvPr>
            <p:ph type="title"/>
          </p:nvPr>
        </p:nvSpPr>
        <p:spPr>
          <a:xfrm>
            <a:off x="2347950" y="439332"/>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Poor Richard" panose="02080502050505020702" pitchFamily="18" charset="0"/>
              </a:rPr>
              <a:t>Thanks </a:t>
            </a:r>
            <a:r>
              <a:rPr lang="en" dirty="0">
                <a:latin typeface="Poor Richard" panose="02080502050505020702" pitchFamily="18" charset="0"/>
                <a:sym typeface="Wingdings" panose="05000000000000000000" pitchFamily="2" charset="2"/>
              </a:rPr>
              <a:t></a:t>
            </a:r>
            <a:endParaRPr dirty="0">
              <a:latin typeface="Poor Richard" panose="02080502050505020702" pitchFamily="18" charset="0"/>
            </a:endParaRPr>
          </a:p>
        </p:txBody>
      </p:sp>
      <p:pic>
        <p:nvPicPr>
          <p:cNvPr id="2" name="Picture 1">
            <a:extLst>
              <a:ext uri="{FF2B5EF4-FFF2-40B4-BE49-F238E27FC236}">
                <a16:creationId xmlns:a16="http://schemas.microsoft.com/office/drawing/2014/main" id="{A2F64A43-F7E7-A151-81DE-3B5FA86D6F21}"/>
              </a:ext>
            </a:extLst>
          </p:cNvPr>
          <p:cNvPicPr>
            <a:picLocks noChangeAspect="1"/>
          </p:cNvPicPr>
          <p:nvPr/>
        </p:nvPicPr>
        <p:blipFill>
          <a:blip r:embed="rId3"/>
          <a:stretch>
            <a:fillRect/>
          </a:stretch>
        </p:blipFill>
        <p:spPr>
          <a:xfrm>
            <a:off x="2347938" y="3073248"/>
            <a:ext cx="4261607" cy="540692"/>
          </a:xfrm>
          <a:prstGeom prst="rect">
            <a:avLst/>
          </a:prstGeom>
        </p:spPr>
      </p:pic>
      <p:sp>
        <p:nvSpPr>
          <p:cNvPr id="3" name="Oval 2">
            <a:extLst>
              <a:ext uri="{FF2B5EF4-FFF2-40B4-BE49-F238E27FC236}">
                <a16:creationId xmlns:a16="http://schemas.microsoft.com/office/drawing/2014/main" id="{DC6706DE-0677-C0BE-ABA9-4144D9D8B79F}"/>
              </a:ext>
            </a:extLst>
          </p:cNvPr>
          <p:cNvSpPr/>
          <p:nvPr/>
        </p:nvSpPr>
        <p:spPr>
          <a:xfrm>
            <a:off x="2751589" y="1738887"/>
            <a:ext cx="3309457" cy="947956"/>
          </a:xfrm>
          <a:custGeom>
            <a:avLst/>
            <a:gdLst>
              <a:gd name="connsiteX0" fmla="*/ 0 w 3309457"/>
              <a:gd name="connsiteY0" fmla="*/ 473978 h 947956"/>
              <a:gd name="connsiteX1" fmla="*/ 1654729 w 3309457"/>
              <a:gd name="connsiteY1" fmla="*/ 0 h 947956"/>
              <a:gd name="connsiteX2" fmla="*/ 3309458 w 3309457"/>
              <a:gd name="connsiteY2" fmla="*/ 473978 h 947956"/>
              <a:gd name="connsiteX3" fmla="*/ 1654729 w 3309457"/>
              <a:gd name="connsiteY3" fmla="*/ 947956 h 947956"/>
              <a:gd name="connsiteX4" fmla="*/ 0 w 3309457"/>
              <a:gd name="connsiteY4" fmla="*/ 473978 h 947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457" h="947956" fill="none" extrusionOk="0">
                <a:moveTo>
                  <a:pt x="0" y="473978"/>
                </a:moveTo>
                <a:cubicBezTo>
                  <a:pt x="-20077" y="335079"/>
                  <a:pt x="799338" y="133082"/>
                  <a:pt x="1654729" y="0"/>
                </a:cubicBezTo>
                <a:cubicBezTo>
                  <a:pt x="2567782" y="14202"/>
                  <a:pt x="3243963" y="220432"/>
                  <a:pt x="3309458" y="473978"/>
                </a:cubicBezTo>
                <a:cubicBezTo>
                  <a:pt x="3325328" y="741471"/>
                  <a:pt x="2754657" y="966057"/>
                  <a:pt x="1654729" y="947956"/>
                </a:cubicBezTo>
                <a:cubicBezTo>
                  <a:pt x="701027" y="889797"/>
                  <a:pt x="19560" y="778628"/>
                  <a:pt x="0" y="473978"/>
                </a:cubicBezTo>
                <a:close/>
              </a:path>
              <a:path w="3309457" h="947956" stroke="0" extrusionOk="0">
                <a:moveTo>
                  <a:pt x="0" y="473978"/>
                </a:moveTo>
                <a:cubicBezTo>
                  <a:pt x="3537" y="273873"/>
                  <a:pt x="716881" y="-42445"/>
                  <a:pt x="1654729" y="0"/>
                </a:cubicBezTo>
                <a:cubicBezTo>
                  <a:pt x="2559155" y="58406"/>
                  <a:pt x="3307034" y="177223"/>
                  <a:pt x="3309458" y="473978"/>
                </a:cubicBezTo>
                <a:cubicBezTo>
                  <a:pt x="3276932" y="869257"/>
                  <a:pt x="2531876" y="951532"/>
                  <a:pt x="1654729" y="947956"/>
                </a:cubicBezTo>
                <a:cubicBezTo>
                  <a:pt x="712899" y="946981"/>
                  <a:pt x="14511" y="713964"/>
                  <a:pt x="0" y="473978"/>
                </a:cubicBezTo>
                <a:close/>
              </a:path>
            </a:pathLst>
          </a:custGeom>
          <a:ln>
            <a:extLst>
              <a:ext uri="{C807C97D-BFC1-408E-A445-0C87EB9F89A2}">
                <ask:lineSketchStyleProps xmlns:ask="http://schemas.microsoft.com/office/drawing/2018/sketchyshapes" sd="2488569385">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Berlin Sans FB" panose="020E0602020502020306" pitchFamily="34" charset="0"/>
                <a:cs typeface="Dreaming Outloud Script Pro" panose="03050502040304050704" pitchFamily="66" charset="0"/>
              </a:rPr>
              <a:t>Questions???</a:t>
            </a:r>
            <a:endParaRPr lang="en-GB" dirty="0">
              <a:latin typeface="Berlin Sans FB" panose="020E0602020502020306" pitchFamily="34" charset="0"/>
              <a:cs typeface="Dreaming Outloud Script Pro" panose="03050502040304050704" pitchFamily="66"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064C-B51A-2D15-AC0C-3B5CAB406920}"/>
              </a:ext>
            </a:extLst>
          </p:cNvPr>
          <p:cNvSpPr>
            <a:spLocks noGrp="1"/>
          </p:cNvSpPr>
          <p:nvPr>
            <p:ph type="title"/>
          </p:nvPr>
        </p:nvSpPr>
        <p:spPr/>
        <p:txBody>
          <a:bodyPr/>
          <a:lstStyle/>
          <a:p>
            <a:r>
              <a:rPr lang="en-IN" dirty="0"/>
              <a:t>Appendix A1</a:t>
            </a:r>
            <a:endParaRPr lang="en-GB" dirty="0"/>
          </a:p>
        </p:txBody>
      </p:sp>
      <p:sp>
        <p:nvSpPr>
          <p:cNvPr id="3" name="Slide Number Placeholder 2">
            <a:extLst>
              <a:ext uri="{FF2B5EF4-FFF2-40B4-BE49-F238E27FC236}">
                <a16:creationId xmlns:a16="http://schemas.microsoft.com/office/drawing/2014/main" id="{A8026A67-F991-B4E4-F0B5-755D3170AC23}"/>
              </a:ext>
            </a:extLst>
          </p:cNvPr>
          <p:cNvSpPr>
            <a:spLocks noGrp="1"/>
          </p:cNvSpPr>
          <p:nvPr>
            <p:ph type="sldNum" sz="quarter" idx="10"/>
          </p:nvPr>
        </p:nvSpPr>
        <p:spPr/>
        <p:txBody>
          <a:bodyPr/>
          <a:lstStyle/>
          <a:p>
            <a:fld id="{FFD65DC0-FBEE-416A-B5F3-419A449177E6}" type="slidenum">
              <a:rPr lang="en-GB" smtClean="0"/>
              <a:t>39</a:t>
            </a:fld>
            <a:endParaRPr lang="en-GB"/>
          </a:p>
        </p:txBody>
      </p:sp>
      <p:pic>
        <p:nvPicPr>
          <p:cNvPr id="5" name="Picture 4">
            <a:extLst>
              <a:ext uri="{FF2B5EF4-FFF2-40B4-BE49-F238E27FC236}">
                <a16:creationId xmlns:a16="http://schemas.microsoft.com/office/drawing/2014/main" id="{56BB4391-5BB9-A76A-BDBE-230977FD0B0E}"/>
              </a:ext>
            </a:extLst>
          </p:cNvPr>
          <p:cNvPicPr>
            <a:picLocks noChangeAspect="1"/>
          </p:cNvPicPr>
          <p:nvPr/>
        </p:nvPicPr>
        <p:blipFill>
          <a:blip r:embed="rId2"/>
          <a:stretch>
            <a:fillRect/>
          </a:stretch>
        </p:blipFill>
        <p:spPr>
          <a:xfrm>
            <a:off x="977316" y="1132990"/>
            <a:ext cx="7302617" cy="3634273"/>
          </a:xfrm>
          <a:prstGeom prst="rect">
            <a:avLst/>
          </a:prstGeom>
        </p:spPr>
      </p:pic>
    </p:spTree>
    <p:extLst>
      <p:ext uri="{BB962C8B-B14F-4D97-AF65-F5344CB8AC3E}">
        <p14:creationId xmlns:p14="http://schemas.microsoft.com/office/powerpoint/2010/main" val="1598157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0F51-CFE0-CDB7-A12D-7593A8E12825}"/>
              </a:ext>
            </a:extLst>
          </p:cNvPr>
          <p:cNvSpPr>
            <a:spLocks noGrp="1"/>
          </p:cNvSpPr>
          <p:nvPr>
            <p:ph type="title"/>
          </p:nvPr>
        </p:nvSpPr>
        <p:spPr/>
        <p:txBody>
          <a:bodyPr/>
          <a:lstStyle/>
          <a:p>
            <a:r>
              <a:rPr lang="en-IN" dirty="0"/>
              <a:t>Introduction</a:t>
            </a:r>
            <a:endParaRPr lang="en-GB" dirty="0"/>
          </a:p>
        </p:txBody>
      </p:sp>
      <p:sp>
        <p:nvSpPr>
          <p:cNvPr id="3" name="Text Placeholder 2">
            <a:extLst>
              <a:ext uri="{FF2B5EF4-FFF2-40B4-BE49-F238E27FC236}">
                <a16:creationId xmlns:a16="http://schemas.microsoft.com/office/drawing/2014/main" id="{41DFE758-D75F-D629-1FB6-B7932C09A3F8}"/>
              </a:ext>
            </a:extLst>
          </p:cNvPr>
          <p:cNvSpPr>
            <a:spLocks noGrp="1"/>
          </p:cNvSpPr>
          <p:nvPr>
            <p:ph type="body" idx="1"/>
          </p:nvPr>
        </p:nvSpPr>
        <p:spPr>
          <a:xfrm>
            <a:off x="553673" y="1215750"/>
            <a:ext cx="4018327" cy="3233100"/>
          </a:xfrm>
        </p:spPr>
        <p:txBody>
          <a:bodyPr/>
          <a:lstStyle/>
          <a:p>
            <a:pPr marL="139700" indent="0">
              <a:buNone/>
            </a:pPr>
            <a:r>
              <a:rPr lang="en-US" dirty="0"/>
              <a:t>5G is complex—dense networks, low latency, high energy demands.</a:t>
            </a:r>
          </a:p>
          <a:p>
            <a:pPr marL="139700" indent="0">
              <a:buNone/>
            </a:pPr>
            <a:endParaRPr lang="en-US" dirty="0"/>
          </a:p>
          <a:p>
            <a:pPr marL="139700" indent="0">
              <a:buNone/>
            </a:pPr>
            <a:r>
              <a:rPr lang="en-US" b="1" dirty="0"/>
              <a:t>Challenges</a:t>
            </a:r>
          </a:p>
          <a:p>
            <a:r>
              <a:rPr lang="en-US" dirty="0"/>
              <a:t>Complex scenarios that are hard to model</a:t>
            </a:r>
          </a:p>
          <a:p>
            <a:r>
              <a:rPr lang="en-US" dirty="0"/>
              <a:t>Gathering even simple data is difficult</a:t>
            </a:r>
          </a:p>
          <a:p>
            <a:r>
              <a:rPr lang="en-US" dirty="0"/>
              <a:t>Legacy networks not designed for AI, need to rethink/rebuild</a:t>
            </a:r>
          </a:p>
          <a:p>
            <a:endParaRPr lang="en-US" dirty="0"/>
          </a:p>
          <a:p>
            <a:endParaRPr lang="en-GB" dirty="0"/>
          </a:p>
        </p:txBody>
      </p:sp>
      <p:sp>
        <p:nvSpPr>
          <p:cNvPr id="4" name="Slide Number Placeholder 3">
            <a:extLst>
              <a:ext uri="{FF2B5EF4-FFF2-40B4-BE49-F238E27FC236}">
                <a16:creationId xmlns:a16="http://schemas.microsoft.com/office/drawing/2014/main" id="{DB353C0F-4B5E-5E33-0A4D-B6670A729792}"/>
              </a:ext>
            </a:extLst>
          </p:cNvPr>
          <p:cNvSpPr>
            <a:spLocks noGrp="1"/>
          </p:cNvSpPr>
          <p:nvPr>
            <p:ph type="sldNum" sz="quarter" idx="10"/>
          </p:nvPr>
        </p:nvSpPr>
        <p:spPr/>
        <p:txBody>
          <a:bodyPr/>
          <a:lstStyle/>
          <a:p>
            <a:fld id="{FFD65DC0-FBEE-416A-B5F3-419A449177E6}" type="slidenum">
              <a:rPr lang="en-GB" smtClean="0"/>
              <a:t>4</a:t>
            </a:fld>
            <a:endParaRPr lang="en-GB"/>
          </a:p>
        </p:txBody>
      </p:sp>
      <p:pic>
        <p:nvPicPr>
          <p:cNvPr id="1026" name="Picture 2" descr="A typical example of 5G wireless network architecture. | Download  Scientific Diagram">
            <a:extLst>
              <a:ext uri="{FF2B5EF4-FFF2-40B4-BE49-F238E27FC236}">
                <a16:creationId xmlns:a16="http://schemas.microsoft.com/office/drawing/2014/main" id="{6B82F835-C1F1-E4AF-02D4-F20390B48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622" y="1312879"/>
            <a:ext cx="3314932" cy="2239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101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2DE00-16B6-89F3-2E32-6D66762171BB}"/>
              </a:ext>
            </a:extLst>
          </p:cNvPr>
          <p:cNvSpPr>
            <a:spLocks noGrp="1"/>
          </p:cNvSpPr>
          <p:nvPr>
            <p:ph type="title"/>
          </p:nvPr>
        </p:nvSpPr>
        <p:spPr/>
        <p:txBody>
          <a:bodyPr/>
          <a:lstStyle/>
          <a:p>
            <a:endParaRPr lang="en-GB"/>
          </a:p>
        </p:txBody>
      </p:sp>
      <p:sp>
        <p:nvSpPr>
          <p:cNvPr id="3" name="Slide Number Placeholder 2">
            <a:extLst>
              <a:ext uri="{FF2B5EF4-FFF2-40B4-BE49-F238E27FC236}">
                <a16:creationId xmlns:a16="http://schemas.microsoft.com/office/drawing/2014/main" id="{ABB3DC8B-26D4-BDE2-951D-467126B02669}"/>
              </a:ext>
            </a:extLst>
          </p:cNvPr>
          <p:cNvSpPr>
            <a:spLocks noGrp="1"/>
          </p:cNvSpPr>
          <p:nvPr>
            <p:ph type="sldNum" sz="quarter" idx="10"/>
          </p:nvPr>
        </p:nvSpPr>
        <p:spPr/>
        <p:txBody>
          <a:bodyPr/>
          <a:lstStyle/>
          <a:p>
            <a:fld id="{FFD65DC0-FBEE-416A-B5F3-419A449177E6}" type="slidenum">
              <a:rPr lang="en-GB" smtClean="0"/>
              <a:t>40</a:t>
            </a:fld>
            <a:endParaRPr lang="en-GB"/>
          </a:p>
        </p:txBody>
      </p:sp>
      <p:graphicFrame>
        <p:nvGraphicFramePr>
          <p:cNvPr id="4" name="Table 3">
            <a:extLst>
              <a:ext uri="{FF2B5EF4-FFF2-40B4-BE49-F238E27FC236}">
                <a16:creationId xmlns:a16="http://schemas.microsoft.com/office/drawing/2014/main" id="{3E7EEF11-A0BE-A65A-076C-5102E69ED48E}"/>
              </a:ext>
            </a:extLst>
          </p:cNvPr>
          <p:cNvGraphicFramePr>
            <a:graphicFrameLocks noGrp="1"/>
          </p:cNvGraphicFramePr>
          <p:nvPr>
            <p:extLst>
              <p:ext uri="{D42A27DB-BD31-4B8C-83A1-F6EECF244321}">
                <p14:modId xmlns:p14="http://schemas.microsoft.com/office/powerpoint/2010/main" val="355811566"/>
              </p:ext>
            </p:extLst>
          </p:nvPr>
        </p:nvGraphicFramePr>
        <p:xfrm>
          <a:off x="1981860" y="1245765"/>
          <a:ext cx="3408068" cy="3062496"/>
        </p:xfrm>
        <a:graphic>
          <a:graphicData uri="http://schemas.openxmlformats.org/drawingml/2006/table">
            <a:tbl>
              <a:tblPr>
                <a:tableStyleId>{95E6D4DE-C8CB-43FD-A9F5-6C363257C7E2}</a:tableStyleId>
              </a:tblPr>
              <a:tblGrid>
                <a:gridCol w="1704034">
                  <a:extLst>
                    <a:ext uri="{9D8B030D-6E8A-4147-A177-3AD203B41FA5}">
                      <a16:colId xmlns:a16="http://schemas.microsoft.com/office/drawing/2014/main" val="2140129578"/>
                    </a:ext>
                  </a:extLst>
                </a:gridCol>
                <a:gridCol w="1704034">
                  <a:extLst>
                    <a:ext uri="{9D8B030D-6E8A-4147-A177-3AD203B41FA5}">
                      <a16:colId xmlns:a16="http://schemas.microsoft.com/office/drawing/2014/main" val="1263012819"/>
                    </a:ext>
                  </a:extLst>
                </a:gridCol>
              </a:tblGrid>
              <a:tr h="111328">
                <a:tc>
                  <a:txBody>
                    <a:bodyPr/>
                    <a:lstStyle/>
                    <a:p>
                      <a:pPr algn="r"/>
                      <a:r>
                        <a:rPr lang="en-GB" sz="900" b="1" dirty="0" err="1">
                          <a:effectLst/>
                        </a:rPr>
                        <a:t>mcs</a:t>
                      </a:r>
                      <a:endParaRPr lang="en-GB" sz="900" b="1" dirty="0">
                        <a:effectLst/>
                      </a:endParaRPr>
                    </a:p>
                  </a:txBody>
                  <a:tcPr marL="61371" marR="61371" marT="30685" marB="30685" anchor="ctr"/>
                </a:tc>
                <a:tc>
                  <a:txBody>
                    <a:bodyPr/>
                    <a:lstStyle/>
                    <a:p>
                      <a:pPr algn="r"/>
                      <a:r>
                        <a:rPr lang="en-GB" sz="900" b="1" dirty="0">
                          <a:effectLst/>
                        </a:rPr>
                        <a:t>count</a:t>
                      </a:r>
                    </a:p>
                  </a:txBody>
                  <a:tcPr marL="61371" marR="61371" marT="30685" marB="30685" anchor="ctr"/>
                </a:tc>
                <a:extLst>
                  <a:ext uri="{0D108BD9-81ED-4DB2-BD59-A6C34878D82A}">
                    <a16:rowId xmlns:a16="http://schemas.microsoft.com/office/drawing/2014/main" val="4136542929"/>
                  </a:ext>
                </a:extLst>
              </a:tr>
              <a:tr h="204569">
                <a:tc>
                  <a:txBody>
                    <a:bodyPr/>
                    <a:lstStyle/>
                    <a:p>
                      <a:pPr fontAlgn="ctr"/>
                      <a:r>
                        <a:rPr lang="en-GB" sz="900" b="1">
                          <a:effectLst/>
                        </a:rPr>
                        <a:t>26</a:t>
                      </a:r>
                    </a:p>
                  </a:txBody>
                  <a:tcPr marL="61371" marR="61371" marT="30685" marB="30685" anchor="ctr"/>
                </a:tc>
                <a:tc>
                  <a:txBody>
                    <a:bodyPr/>
                    <a:lstStyle/>
                    <a:p>
                      <a:pPr algn="r"/>
                      <a:r>
                        <a:rPr lang="en-GB" sz="900">
                          <a:effectLst/>
                        </a:rPr>
                        <a:t>6965</a:t>
                      </a:r>
                    </a:p>
                  </a:txBody>
                  <a:tcPr marL="61371" marR="61371" marT="30685" marB="30685" anchor="ctr"/>
                </a:tc>
                <a:extLst>
                  <a:ext uri="{0D108BD9-81ED-4DB2-BD59-A6C34878D82A}">
                    <a16:rowId xmlns:a16="http://schemas.microsoft.com/office/drawing/2014/main" val="114926739"/>
                  </a:ext>
                </a:extLst>
              </a:tr>
              <a:tr h="204569">
                <a:tc>
                  <a:txBody>
                    <a:bodyPr/>
                    <a:lstStyle/>
                    <a:p>
                      <a:pPr fontAlgn="ctr"/>
                      <a:r>
                        <a:rPr lang="en-GB" sz="900" b="1">
                          <a:effectLst/>
                        </a:rPr>
                        <a:t>28</a:t>
                      </a:r>
                    </a:p>
                  </a:txBody>
                  <a:tcPr marL="61371" marR="61371" marT="30685" marB="30685" anchor="ctr"/>
                </a:tc>
                <a:tc>
                  <a:txBody>
                    <a:bodyPr/>
                    <a:lstStyle/>
                    <a:p>
                      <a:pPr algn="r"/>
                      <a:r>
                        <a:rPr lang="en-GB" sz="900" dirty="0">
                          <a:effectLst/>
                        </a:rPr>
                        <a:t>4132</a:t>
                      </a:r>
                    </a:p>
                  </a:txBody>
                  <a:tcPr marL="61371" marR="61371" marT="30685" marB="30685" anchor="ctr"/>
                </a:tc>
                <a:extLst>
                  <a:ext uri="{0D108BD9-81ED-4DB2-BD59-A6C34878D82A}">
                    <a16:rowId xmlns:a16="http://schemas.microsoft.com/office/drawing/2014/main" val="3545458431"/>
                  </a:ext>
                </a:extLst>
              </a:tr>
              <a:tr h="204569">
                <a:tc>
                  <a:txBody>
                    <a:bodyPr/>
                    <a:lstStyle/>
                    <a:p>
                      <a:pPr fontAlgn="ctr"/>
                      <a:r>
                        <a:rPr lang="en-GB" sz="900" b="1" dirty="0">
                          <a:effectLst/>
                        </a:rPr>
                        <a:t>24</a:t>
                      </a:r>
                    </a:p>
                  </a:txBody>
                  <a:tcPr marL="61371" marR="61371" marT="30685" marB="30685" anchor="ctr"/>
                </a:tc>
                <a:tc>
                  <a:txBody>
                    <a:bodyPr/>
                    <a:lstStyle/>
                    <a:p>
                      <a:pPr algn="r"/>
                      <a:r>
                        <a:rPr lang="en-GB" sz="900">
                          <a:effectLst/>
                        </a:rPr>
                        <a:t>1677</a:t>
                      </a:r>
                    </a:p>
                  </a:txBody>
                  <a:tcPr marL="61371" marR="61371" marT="30685" marB="30685" anchor="ctr"/>
                </a:tc>
                <a:extLst>
                  <a:ext uri="{0D108BD9-81ED-4DB2-BD59-A6C34878D82A}">
                    <a16:rowId xmlns:a16="http://schemas.microsoft.com/office/drawing/2014/main" val="2428449828"/>
                  </a:ext>
                </a:extLst>
              </a:tr>
              <a:tr h="204569">
                <a:tc>
                  <a:txBody>
                    <a:bodyPr/>
                    <a:lstStyle/>
                    <a:p>
                      <a:pPr fontAlgn="ctr"/>
                      <a:r>
                        <a:rPr lang="en-GB" sz="900" b="1">
                          <a:effectLst/>
                        </a:rPr>
                        <a:t>0</a:t>
                      </a:r>
                    </a:p>
                  </a:txBody>
                  <a:tcPr marL="61371" marR="61371" marT="30685" marB="30685" anchor="ctr"/>
                </a:tc>
                <a:tc>
                  <a:txBody>
                    <a:bodyPr/>
                    <a:lstStyle/>
                    <a:p>
                      <a:pPr algn="r"/>
                      <a:r>
                        <a:rPr lang="en-GB" sz="900">
                          <a:effectLst/>
                        </a:rPr>
                        <a:t>1143</a:t>
                      </a:r>
                    </a:p>
                  </a:txBody>
                  <a:tcPr marL="61371" marR="61371" marT="30685" marB="30685" anchor="ctr"/>
                </a:tc>
                <a:extLst>
                  <a:ext uri="{0D108BD9-81ED-4DB2-BD59-A6C34878D82A}">
                    <a16:rowId xmlns:a16="http://schemas.microsoft.com/office/drawing/2014/main" val="1769576688"/>
                  </a:ext>
                </a:extLst>
              </a:tr>
              <a:tr h="204569">
                <a:tc>
                  <a:txBody>
                    <a:bodyPr/>
                    <a:lstStyle/>
                    <a:p>
                      <a:pPr fontAlgn="ctr"/>
                      <a:r>
                        <a:rPr lang="en-GB" sz="900" b="1">
                          <a:effectLst/>
                        </a:rPr>
                        <a:t>18</a:t>
                      </a:r>
                    </a:p>
                  </a:txBody>
                  <a:tcPr marL="61371" marR="61371" marT="30685" marB="30685" anchor="ctr"/>
                </a:tc>
                <a:tc>
                  <a:txBody>
                    <a:bodyPr/>
                    <a:lstStyle/>
                    <a:p>
                      <a:pPr algn="r"/>
                      <a:r>
                        <a:rPr lang="en-GB" sz="900">
                          <a:effectLst/>
                        </a:rPr>
                        <a:t>1030</a:t>
                      </a:r>
                    </a:p>
                  </a:txBody>
                  <a:tcPr marL="61371" marR="61371" marT="30685" marB="30685" anchor="ctr"/>
                </a:tc>
                <a:extLst>
                  <a:ext uri="{0D108BD9-81ED-4DB2-BD59-A6C34878D82A}">
                    <a16:rowId xmlns:a16="http://schemas.microsoft.com/office/drawing/2014/main" val="1979727817"/>
                  </a:ext>
                </a:extLst>
              </a:tr>
              <a:tr h="204569">
                <a:tc>
                  <a:txBody>
                    <a:bodyPr/>
                    <a:lstStyle/>
                    <a:p>
                      <a:pPr fontAlgn="ctr"/>
                      <a:r>
                        <a:rPr lang="en-GB" sz="900" b="1" dirty="0">
                          <a:effectLst/>
                        </a:rPr>
                        <a:t>22</a:t>
                      </a:r>
                    </a:p>
                  </a:txBody>
                  <a:tcPr marL="61371" marR="61371" marT="30685" marB="30685" anchor="ctr"/>
                </a:tc>
                <a:tc>
                  <a:txBody>
                    <a:bodyPr/>
                    <a:lstStyle/>
                    <a:p>
                      <a:pPr algn="r"/>
                      <a:r>
                        <a:rPr lang="en-GB" sz="900">
                          <a:effectLst/>
                        </a:rPr>
                        <a:t>968</a:t>
                      </a:r>
                    </a:p>
                  </a:txBody>
                  <a:tcPr marL="61371" marR="61371" marT="30685" marB="30685" anchor="ctr"/>
                </a:tc>
                <a:extLst>
                  <a:ext uri="{0D108BD9-81ED-4DB2-BD59-A6C34878D82A}">
                    <a16:rowId xmlns:a16="http://schemas.microsoft.com/office/drawing/2014/main" val="1788195903"/>
                  </a:ext>
                </a:extLst>
              </a:tr>
              <a:tr h="204569">
                <a:tc>
                  <a:txBody>
                    <a:bodyPr/>
                    <a:lstStyle/>
                    <a:p>
                      <a:pPr fontAlgn="ctr"/>
                      <a:r>
                        <a:rPr lang="en-GB" sz="900" b="1">
                          <a:effectLst/>
                        </a:rPr>
                        <a:t>13</a:t>
                      </a:r>
                    </a:p>
                  </a:txBody>
                  <a:tcPr marL="61371" marR="61371" marT="30685" marB="30685" anchor="ctr"/>
                </a:tc>
                <a:tc>
                  <a:txBody>
                    <a:bodyPr/>
                    <a:lstStyle/>
                    <a:p>
                      <a:pPr algn="r"/>
                      <a:r>
                        <a:rPr lang="en-GB" sz="900">
                          <a:effectLst/>
                        </a:rPr>
                        <a:t>880</a:t>
                      </a:r>
                    </a:p>
                  </a:txBody>
                  <a:tcPr marL="61371" marR="61371" marT="30685" marB="30685" anchor="ctr"/>
                </a:tc>
                <a:extLst>
                  <a:ext uri="{0D108BD9-81ED-4DB2-BD59-A6C34878D82A}">
                    <a16:rowId xmlns:a16="http://schemas.microsoft.com/office/drawing/2014/main" val="1322771857"/>
                  </a:ext>
                </a:extLst>
              </a:tr>
              <a:tr h="204569">
                <a:tc>
                  <a:txBody>
                    <a:bodyPr/>
                    <a:lstStyle/>
                    <a:p>
                      <a:pPr fontAlgn="ctr"/>
                      <a:r>
                        <a:rPr lang="en-GB" sz="900" b="1" dirty="0">
                          <a:effectLst/>
                        </a:rPr>
                        <a:t>20</a:t>
                      </a:r>
                    </a:p>
                  </a:txBody>
                  <a:tcPr marL="61371" marR="61371" marT="30685" marB="30685" anchor="ctr"/>
                </a:tc>
                <a:tc>
                  <a:txBody>
                    <a:bodyPr/>
                    <a:lstStyle/>
                    <a:p>
                      <a:pPr algn="r"/>
                      <a:r>
                        <a:rPr lang="en-GB" sz="900">
                          <a:effectLst/>
                        </a:rPr>
                        <a:t>674</a:t>
                      </a:r>
                    </a:p>
                  </a:txBody>
                  <a:tcPr marL="61371" marR="61371" marT="30685" marB="30685" anchor="ctr"/>
                </a:tc>
                <a:extLst>
                  <a:ext uri="{0D108BD9-81ED-4DB2-BD59-A6C34878D82A}">
                    <a16:rowId xmlns:a16="http://schemas.microsoft.com/office/drawing/2014/main" val="775961331"/>
                  </a:ext>
                </a:extLst>
              </a:tr>
              <a:tr h="204569">
                <a:tc>
                  <a:txBody>
                    <a:bodyPr/>
                    <a:lstStyle/>
                    <a:p>
                      <a:pPr fontAlgn="ctr"/>
                      <a:r>
                        <a:rPr lang="en-GB" sz="900" b="1" dirty="0">
                          <a:effectLst/>
                        </a:rPr>
                        <a:t>6</a:t>
                      </a:r>
                    </a:p>
                  </a:txBody>
                  <a:tcPr marL="61371" marR="61371" marT="30685" marB="30685" anchor="ctr"/>
                </a:tc>
                <a:tc>
                  <a:txBody>
                    <a:bodyPr/>
                    <a:lstStyle/>
                    <a:p>
                      <a:pPr algn="r"/>
                      <a:r>
                        <a:rPr lang="en-GB" sz="900">
                          <a:effectLst/>
                        </a:rPr>
                        <a:t>658</a:t>
                      </a:r>
                    </a:p>
                  </a:txBody>
                  <a:tcPr marL="61371" marR="61371" marT="30685" marB="30685" anchor="ctr"/>
                </a:tc>
                <a:extLst>
                  <a:ext uri="{0D108BD9-81ED-4DB2-BD59-A6C34878D82A}">
                    <a16:rowId xmlns:a16="http://schemas.microsoft.com/office/drawing/2014/main" val="693335740"/>
                  </a:ext>
                </a:extLst>
              </a:tr>
              <a:tr h="204569">
                <a:tc>
                  <a:txBody>
                    <a:bodyPr/>
                    <a:lstStyle/>
                    <a:p>
                      <a:pPr fontAlgn="ctr"/>
                      <a:r>
                        <a:rPr lang="en-GB" sz="900" b="1" dirty="0">
                          <a:effectLst/>
                        </a:rPr>
                        <a:t>15</a:t>
                      </a:r>
                    </a:p>
                  </a:txBody>
                  <a:tcPr marL="61371" marR="61371" marT="30685" marB="30685" anchor="ctr"/>
                </a:tc>
                <a:tc>
                  <a:txBody>
                    <a:bodyPr/>
                    <a:lstStyle/>
                    <a:p>
                      <a:pPr algn="r"/>
                      <a:r>
                        <a:rPr lang="en-GB" sz="900">
                          <a:effectLst/>
                        </a:rPr>
                        <a:t>610</a:t>
                      </a:r>
                    </a:p>
                  </a:txBody>
                  <a:tcPr marL="61371" marR="61371" marT="30685" marB="30685" anchor="ctr"/>
                </a:tc>
                <a:extLst>
                  <a:ext uri="{0D108BD9-81ED-4DB2-BD59-A6C34878D82A}">
                    <a16:rowId xmlns:a16="http://schemas.microsoft.com/office/drawing/2014/main" val="285873720"/>
                  </a:ext>
                </a:extLst>
              </a:tr>
              <a:tr h="204569">
                <a:tc>
                  <a:txBody>
                    <a:bodyPr/>
                    <a:lstStyle/>
                    <a:p>
                      <a:pPr fontAlgn="ctr"/>
                      <a:r>
                        <a:rPr lang="en-GB" sz="900" b="1" dirty="0">
                          <a:effectLst/>
                        </a:rPr>
                        <a:t>8</a:t>
                      </a:r>
                    </a:p>
                  </a:txBody>
                  <a:tcPr marL="61371" marR="61371" marT="30685" marB="30685" anchor="ctr"/>
                </a:tc>
                <a:tc>
                  <a:txBody>
                    <a:bodyPr/>
                    <a:lstStyle/>
                    <a:p>
                      <a:pPr algn="r"/>
                      <a:r>
                        <a:rPr lang="en-GB" sz="900">
                          <a:effectLst/>
                        </a:rPr>
                        <a:t>577</a:t>
                      </a:r>
                    </a:p>
                  </a:txBody>
                  <a:tcPr marL="61371" marR="61371" marT="30685" marB="30685" anchor="ctr"/>
                </a:tc>
                <a:extLst>
                  <a:ext uri="{0D108BD9-81ED-4DB2-BD59-A6C34878D82A}">
                    <a16:rowId xmlns:a16="http://schemas.microsoft.com/office/drawing/2014/main" val="194391053"/>
                  </a:ext>
                </a:extLst>
              </a:tr>
              <a:tr h="204569">
                <a:tc>
                  <a:txBody>
                    <a:bodyPr/>
                    <a:lstStyle/>
                    <a:p>
                      <a:pPr fontAlgn="ctr"/>
                      <a:r>
                        <a:rPr lang="en-GB" sz="900" b="1" dirty="0">
                          <a:effectLst/>
                        </a:rPr>
                        <a:t>11</a:t>
                      </a:r>
                    </a:p>
                  </a:txBody>
                  <a:tcPr marL="61371" marR="61371" marT="30685" marB="30685" anchor="ctr"/>
                </a:tc>
                <a:tc>
                  <a:txBody>
                    <a:bodyPr/>
                    <a:lstStyle/>
                    <a:p>
                      <a:pPr algn="r"/>
                      <a:r>
                        <a:rPr lang="en-GB" sz="900">
                          <a:effectLst/>
                        </a:rPr>
                        <a:t>529</a:t>
                      </a:r>
                    </a:p>
                  </a:txBody>
                  <a:tcPr marL="61371" marR="61371" marT="30685" marB="30685" anchor="ctr"/>
                </a:tc>
                <a:extLst>
                  <a:ext uri="{0D108BD9-81ED-4DB2-BD59-A6C34878D82A}">
                    <a16:rowId xmlns:a16="http://schemas.microsoft.com/office/drawing/2014/main" val="3519878757"/>
                  </a:ext>
                </a:extLst>
              </a:tr>
              <a:tr h="204569">
                <a:tc>
                  <a:txBody>
                    <a:bodyPr/>
                    <a:lstStyle/>
                    <a:p>
                      <a:pPr fontAlgn="ctr"/>
                      <a:r>
                        <a:rPr lang="en-GB" sz="900" b="1" dirty="0">
                          <a:effectLst/>
                        </a:rPr>
                        <a:t>4</a:t>
                      </a:r>
                    </a:p>
                  </a:txBody>
                  <a:tcPr marL="61371" marR="61371" marT="30685" marB="30685" anchor="ctr"/>
                </a:tc>
                <a:tc>
                  <a:txBody>
                    <a:bodyPr/>
                    <a:lstStyle/>
                    <a:p>
                      <a:pPr algn="r"/>
                      <a:r>
                        <a:rPr lang="en-GB" sz="900">
                          <a:effectLst/>
                        </a:rPr>
                        <a:t>439</a:t>
                      </a:r>
                    </a:p>
                  </a:txBody>
                  <a:tcPr marL="61371" marR="61371" marT="30685" marB="30685" anchor="ctr"/>
                </a:tc>
                <a:extLst>
                  <a:ext uri="{0D108BD9-81ED-4DB2-BD59-A6C34878D82A}">
                    <a16:rowId xmlns:a16="http://schemas.microsoft.com/office/drawing/2014/main" val="471047595"/>
                  </a:ext>
                </a:extLst>
              </a:tr>
              <a:tr h="204569">
                <a:tc>
                  <a:txBody>
                    <a:bodyPr/>
                    <a:lstStyle/>
                    <a:p>
                      <a:pPr fontAlgn="ctr"/>
                      <a:r>
                        <a:rPr lang="en-GB" sz="900" b="1" dirty="0">
                          <a:effectLst/>
                        </a:rPr>
                        <a:t>2</a:t>
                      </a:r>
                    </a:p>
                  </a:txBody>
                  <a:tcPr marL="61371" marR="61371" marT="30685" marB="30685" anchor="ctr"/>
                </a:tc>
                <a:tc>
                  <a:txBody>
                    <a:bodyPr/>
                    <a:lstStyle/>
                    <a:p>
                      <a:pPr algn="r"/>
                      <a:r>
                        <a:rPr lang="en-GB" sz="900" dirty="0">
                          <a:effectLst/>
                        </a:rPr>
                        <a:t>436</a:t>
                      </a:r>
                    </a:p>
                  </a:txBody>
                  <a:tcPr marL="61371" marR="61371" marT="30685" marB="30685" anchor="ctr"/>
                </a:tc>
                <a:extLst>
                  <a:ext uri="{0D108BD9-81ED-4DB2-BD59-A6C34878D82A}">
                    <a16:rowId xmlns:a16="http://schemas.microsoft.com/office/drawing/2014/main" val="1696787892"/>
                  </a:ext>
                </a:extLst>
              </a:tr>
            </a:tbl>
          </a:graphicData>
        </a:graphic>
      </p:graphicFrame>
    </p:spTree>
    <p:extLst>
      <p:ext uri="{BB962C8B-B14F-4D97-AF65-F5344CB8AC3E}">
        <p14:creationId xmlns:p14="http://schemas.microsoft.com/office/powerpoint/2010/main" val="1812620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84F00-510C-B874-E02F-D3F019814342}"/>
              </a:ext>
            </a:extLst>
          </p:cNvPr>
          <p:cNvSpPr>
            <a:spLocks noGrp="1"/>
          </p:cNvSpPr>
          <p:nvPr>
            <p:ph type="title"/>
          </p:nvPr>
        </p:nvSpPr>
        <p:spPr/>
        <p:txBody>
          <a:bodyPr/>
          <a:lstStyle/>
          <a:p>
            <a:r>
              <a:rPr lang="en-IN" dirty="0"/>
              <a:t>Appendix B1</a:t>
            </a:r>
            <a:endParaRPr lang="en-GB" dirty="0"/>
          </a:p>
        </p:txBody>
      </p:sp>
      <p:sp>
        <p:nvSpPr>
          <p:cNvPr id="3" name="Slide Number Placeholder 2">
            <a:extLst>
              <a:ext uri="{FF2B5EF4-FFF2-40B4-BE49-F238E27FC236}">
                <a16:creationId xmlns:a16="http://schemas.microsoft.com/office/drawing/2014/main" id="{DE2D9989-98E5-68D7-B269-D031DED1DCA9}"/>
              </a:ext>
            </a:extLst>
          </p:cNvPr>
          <p:cNvSpPr>
            <a:spLocks noGrp="1"/>
          </p:cNvSpPr>
          <p:nvPr>
            <p:ph type="sldNum" sz="quarter" idx="10"/>
          </p:nvPr>
        </p:nvSpPr>
        <p:spPr/>
        <p:txBody>
          <a:bodyPr/>
          <a:lstStyle/>
          <a:p>
            <a:fld id="{FFD65DC0-FBEE-416A-B5F3-419A449177E6}" type="slidenum">
              <a:rPr lang="en-GB" smtClean="0"/>
              <a:t>41</a:t>
            </a:fld>
            <a:endParaRPr lang="en-GB"/>
          </a:p>
        </p:txBody>
      </p:sp>
      <p:pic>
        <p:nvPicPr>
          <p:cNvPr id="8194" name="Picture 2">
            <a:extLst>
              <a:ext uri="{FF2B5EF4-FFF2-40B4-BE49-F238E27FC236}">
                <a16:creationId xmlns:a16="http://schemas.microsoft.com/office/drawing/2014/main" id="{FB2291DE-98E0-1214-DB1A-98C623C07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469" y="1115735"/>
            <a:ext cx="3259285" cy="3880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26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0"/>
          <p:cNvSpPr txBox="1">
            <a:spLocks noGrp="1"/>
          </p:cNvSpPr>
          <p:nvPr>
            <p:ph type="title"/>
          </p:nvPr>
        </p:nvSpPr>
        <p:spPr>
          <a:xfrm>
            <a:off x="1906200" y="0"/>
            <a:ext cx="5331600" cy="103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t>Problem Statement</a:t>
            </a:r>
            <a:endParaRPr sz="3500" dirty="0"/>
          </a:p>
        </p:txBody>
      </p:sp>
      <p:sp>
        <p:nvSpPr>
          <p:cNvPr id="329" name="Google Shape;329;p40"/>
          <p:cNvSpPr txBox="1">
            <a:spLocks noGrp="1"/>
          </p:cNvSpPr>
          <p:nvPr>
            <p:ph type="subTitle" idx="1"/>
          </p:nvPr>
        </p:nvSpPr>
        <p:spPr>
          <a:xfrm>
            <a:off x="1090569" y="1566704"/>
            <a:ext cx="7453617" cy="2199954"/>
          </a:xfrm>
          <a:prstGeom prst="rect">
            <a:avLst/>
          </a:prstGeom>
          <a:solidFill>
            <a:srgbClr val="061E2C">
              <a:alpha val="78000"/>
            </a:srgbClr>
          </a:solidFill>
        </p:spPr>
        <p:txBody>
          <a:bodyPr spcFirstLastPara="1" wrap="square" lIns="270000" tIns="270000" rIns="270000" bIns="270000" anchor="t" anchorCtr="0">
            <a:noAutofit/>
          </a:bodyPr>
          <a:lstStyle/>
          <a:p>
            <a:pPr marL="0" lvl="0" indent="0" algn="just"/>
            <a:r>
              <a:rPr lang="en-US" dirty="0"/>
              <a:t>Despite the potential of Artificial Intelligence, its application to critical 5G operational components—specifically, predictive link adaptation (MCS selection) under realistic conditions and granular energy consumption forecasting—remains underdeveloped. This research addresses this gap by developing and evaluating AI models for each of these distinct tasks, aiming to demonstrate their individual efficacy and pave the way for more intelligent network management.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455A943-885D-C3DF-6420-B7EC79256D13}"/>
              </a:ext>
            </a:extLst>
          </p:cNvPr>
          <p:cNvSpPr/>
          <p:nvPr/>
        </p:nvSpPr>
        <p:spPr>
          <a:xfrm>
            <a:off x="412987" y="1049447"/>
            <a:ext cx="7447497" cy="2600496"/>
          </a:xfrm>
          <a:prstGeom prst="rect">
            <a:avLst/>
          </a:prstGeom>
          <a:solidFill>
            <a:srgbClr val="47B0B7">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RO1: </a:t>
            </a:r>
            <a:r>
              <a:rPr lang="en-US" b="1" dirty="0">
                <a:solidFill>
                  <a:srgbClr val="061E2C"/>
                </a:solidFill>
                <a:latin typeface="Poppins" panose="00000500000000000000" pitchFamily="2" charset="0"/>
                <a:cs typeface="Poppins" panose="00000500000000000000" pitchFamily="2" charset="0"/>
              </a:rPr>
              <a:t>Identify and extract relevant KPIs </a:t>
            </a:r>
            <a:r>
              <a:rPr lang="en-US" dirty="0">
                <a:solidFill>
                  <a:srgbClr val="061E2C"/>
                </a:solidFill>
                <a:latin typeface="Poppins" panose="00000500000000000000" pitchFamily="2" charset="0"/>
                <a:cs typeface="Poppins" panose="00000500000000000000" pitchFamily="2" charset="0"/>
              </a:rPr>
              <a:t>from 5G-LENA simulations, including SNR, CQI, transmission power, and buffer size, to support AI-based MCS prediction.</a:t>
            </a:r>
          </a:p>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RO2: </a:t>
            </a:r>
            <a:r>
              <a:rPr lang="en-US" dirty="0">
                <a:solidFill>
                  <a:srgbClr val="061E2C"/>
                </a:solidFill>
                <a:latin typeface="Poppins" panose="00000500000000000000" pitchFamily="2" charset="0"/>
                <a:cs typeface="Poppins" panose="00000500000000000000" pitchFamily="2" charset="0"/>
              </a:rPr>
              <a:t>Develop and evaluate an </a:t>
            </a:r>
            <a:r>
              <a:rPr lang="en-US" b="1" dirty="0">
                <a:solidFill>
                  <a:srgbClr val="061E2C"/>
                </a:solidFill>
                <a:latin typeface="Poppins" panose="00000500000000000000" pitchFamily="2" charset="0"/>
                <a:cs typeface="Poppins" panose="00000500000000000000" pitchFamily="2" charset="0"/>
              </a:rPr>
              <a:t>AI model to predict MCS values </a:t>
            </a:r>
            <a:r>
              <a:rPr lang="en-US" dirty="0">
                <a:solidFill>
                  <a:srgbClr val="061E2C"/>
                </a:solidFill>
                <a:latin typeface="Poppins" panose="00000500000000000000" pitchFamily="2" charset="0"/>
                <a:cs typeface="Poppins" panose="00000500000000000000" pitchFamily="2" charset="0"/>
              </a:rPr>
              <a:t>based on historical network states, targeting </a:t>
            </a:r>
            <a:r>
              <a:rPr lang="en-US" dirty="0" err="1">
                <a:solidFill>
                  <a:srgbClr val="061E2C"/>
                </a:solidFill>
                <a:latin typeface="Poppins" panose="00000500000000000000" pitchFamily="2" charset="0"/>
                <a:cs typeface="Poppins" panose="00000500000000000000" pitchFamily="2" charset="0"/>
              </a:rPr>
              <a:t>im</a:t>
            </a:r>
            <a:r>
              <a:rPr lang="en-US" dirty="0">
                <a:solidFill>
                  <a:srgbClr val="061E2C"/>
                </a:solidFill>
                <a:latin typeface="Poppins" panose="00000500000000000000" pitchFamily="2" charset="0"/>
                <a:cs typeface="Poppins" panose="00000500000000000000" pitchFamily="2" charset="0"/>
              </a:rPr>
              <a:t> proved robustness in the absence of frequent CSI updates. </a:t>
            </a:r>
          </a:p>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RO3: </a:t>
            </a:r>
            <a:r>
              <a:rPr lang="en-US" dirty="0">
                <a:solidFill>
                  <a:srgbClr val="061E2C"/>
                </a:solidFill>
                <a:latin typeface="Poppins" panose="00000500000000000000" pitchFamily="2" charset="0"/>
                <a:cs typeface="Poppins" panose="00000500000000000000" pitchFamily="2" charset="0"/>
              </a:rPr>
              <a:t>Design a separate </a:t>
            </a:r>
            <a:r>
              <a:rPr lang="en-US" b="1" dirty="0">
                <a:solidFill>
                  <a:srgbClr val="061E2C"/>
                </a:solidFill>
                <a:latin typeface="Poppins" panose="00000500000000000000" pitchFamily="2" charset="0"/>
                <a:cs typeface="Poppins" panose="00000500000000000000" pitchFamily="2" charset="0"/>
              </a:rPr>
              <a:t>AI model to estimate energy consumption </a:t>
            </a:r>
            <a:r>
              <a:rPr lang="en-US" dirty="0">
                <a:solidFill>
                  <a:srgbClr val="061E2C"/>
                </a:solidFill>
                <a:latin typeface="Poppins" panose="00000500000000000000" pitchFamily="2" charset="0"/>
                <a:cs typeface="Poppins" panose="00000500000000000000" pitchFamily="2" charset="0"/>
              </a:rPr>
              <a:t>under varying transmission parameters using an external dataset. </a:t>
            </a:r>
            <a:endParaRPr lang="en-GB" dirty="0">
              <a:solidFill>
                <a:srgbClr val="061E2C"/>
              </a:solidFill>
              <a:latin typeface="Poppins" panose="00000500000000000000" pitchFamily="2" charset="0"/>
              <a:cs typeface="Poppins" panose="00000500000000000000" pitchFamily="2" charset="0"/>
            </a:endParaRPr>
          </a:p>
        </p:txBody>
      </p:sp>
      <p:sp>
        <p:nvSpPr>
          <p:cNvPr id="2" name="Title 1">
            <a:extLst>
              <a:ext uri="{FF2B5EF4-FFF2-40B4-BE49-F238E27FC236}">
                <a16:creationId xmlns:a16="http://schemas.microsoft.com/office/drawing/2014/main" id="{3B7BA06D-99C9-4A37-DE6E-ABFCD7C8D691}"/>
              </a:ext>
            </a:extLst>
          </p:cNvPr>
          <p:cNvSpPr>
            <a:spLocks noGrp="1"/>
          </p:cNvSpPr>
          <p:nvPr>
            <p:ph type="title"/>
          </p:nvPr>
        </p:nvSpPr>
        <p:spPr>
          <a:xfrm>
            <a:off x="1944229" y="127488"/>
            <a:ext cx="5255542" cy="572700"/>
          </a:xfrm>
        </p:spPr>
        <p:txBody>
          <a:bodyPr/>
          <a:lstStyle/>
          <a:p>
            <a:r>
              <a:rPr lang="en-IN" dirty="0"/>
              <a:t>Research Objectives</a:t>
            </a:r>
            <a:endParaRPr lang="en-GB" dirty="0"/>
          </a:p>
        </p:txBody>
      </p:sp>
      <p:sp>
        <p:nvSpPr>
          <p:cNvPr id="4" name="Slide Number Placeholder 3">
            <a:extLst>
              <a:ext uri="{FF2B5EF4-FFF2-40B4-BE49-F238E27FC236}">
                <a16:creationId xmlns:a16="http://schemas.microsoft.com/office/drawing/2014/main" id="{3ABB35AA-5EFD-BD83-CAEC-83B2B96BE07A}"/>
              </a:ext>
            </a:extLst>
          </p:cNvPr>
          <p:cNvSpPr>
            <a:spLocks noGrp="1"/>
          </p:cNvSpPr>
          <p:nvPr>
            <p:ph type="sldNum" sz="quarter" idx="10"/>
          </p:nvPr>
        </p:nvSpPr>
        <p:spPr/>
        <p:txBody>
          <a:bodyPr/>
          <a:lstStyle/>
          <a:p>
            <a:fld id="{FFD65DC0-FBEE-416A-B5F3-419A449177E6}" type="slidenum">
              <a:rPr lang="en-GB" smtClean="0"/>
              <a:t>6</a:t>
            </a:fld>
            <a:endParaRPr lang="en-GB"/>
          </a:p>
        </p:txBody>
      </p:sp>
      <p:grpSp>
        <p:nvGrpSpPr>
          <p:cNvPr id="5" name="Google Shape;748;p62">
            <a:extLst>
              <a:ext uri="{FF2B5EF4-FFF2-40B4-BE49-F238E27FC236}">
                <a16:creationId xmlns:a16="http://schemas.microsoft.com/office/drawing/2014/main" id="{1DAFC03C-E869-7CB9-D0B0-5CD1908F3123}"/>
              </a:ext>
            </a:extLst>
          </p:cNvPr>
          <p:cNvGrpSpPr/>
          <p:nvPr/>
        </p:nvGrpSpPr>
        <p:grpSpPr>
          <a:xfrm>
            <a:off x="-202682" y="4606812"/>
            <a:ext cx="1500001" cy="821850"/>
            <a:chOff x="4736524" y="3547000"/>
            <a:chExt cx="1500001" cy="821850"/>
          </a:xfrm>
        </p:grpSpPr>
        <p:sp>
          <p:nvSpPr>
            <p:cNvPr id="6" name="Google Shape;749;p62">
              <a:extLst>
                <a:ext uri="{FF2B5EF4-FFF2-40B4-BE49-F238E27FC236}">
                  <a16:creationId xmlns:a16="http://schemas.microsoft.com/office/drawing/2014/main" id="{B79128CA-D24F-3424-5821-EE511F962BDB}"/>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7" name="Google Shape;750;p62">
              <a:extLst>
                <a:ext uri="{FF2B5EF4-FFF2-40B4-BE49-F238E27FC236}">
                  <a16:creationId xmlns:a16="http://schemas.microsoft.com/office/drawing/2014/main" id="{5D32754F-8EB6-69A8-CAC8-4EB83209BAAC}"/>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9" name="Google Shape;748;p62">
            <a:extLst>
              <a:ext uri="{FF2B5EF4-FFF2-40B4-BE49-F238E27FC236}">
                <a16:creationId xmlns:a16="http://schemas.microsoft.com/office/drawing/2014/main" id="{D8C750DB-A252-A1FB-C20D-8AB04083279F}"/>
              </a:ext>
            </a:extLst>
          </p:cNvPr>
          <p:cNvGrpSpPr/>
          <p:nvPr/>
        </p:nvGrpSpPr>
        <p:grpSpPr>
          <a:xfrm rot="5400000">
            <a:off x="8151667" y="-292124"/>
            <a:ext cx="1262452" cy="981071"/>
            <a:chOff x="4736524" y="3152125"/>
            <a:chExt cx="1500001" cy="1216725"/>
          </a:xfrm>
        </p:grpSpPr>
        <p:sp>
          <p:nvSpPr>
            <p:cNvPr id="10" name="Google Shape;749;p62">
              <a:extLst>
                <a:ext uri="{FF2B5EF4-FFF2-40B4-BE49-F238E27FC236}">
                  <a16:creationId xmlns:a16="http://schemas.microsoft.com/office/drawing/2014/main" id="{B79CE3BD-1BE5-F559-595B-5C39073FDD63}"/>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 name="Google Shape;750;p62">
              <a:extLst>
                <a:ext uri="{FF2B5EF4-FFF2-40B4-BE49-F238E27FC236}">
                  <a16:creationId xmlns:a16="http://schemas.microsoft.com/office/drawing/2014/main" id="{B6D50140-CFF3-4854-3885-751EFD055D08}"/>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 name="Google Shape;751;p62">
              <a:extLst>
                <a:ext uri="{FF2B5EF4-FFF2-40B4-BE49-F238E27FC236}">
                  <a16:creationId xmlns:a16="http://schemas.microsoft.com/office/drawing/2014/main" id="{3C60840D-92FE-4EEF-1E14-18B0E8B66C3C}"/>
                </a:ext>
              </a:extLst>
            </p:cNvPr>
            <p:cNvSpPr/>
            <p:nvPr/>
          </p:nvSpPr>
          <p:spPr>
            <a:xfrm>
              <a:off x="5644325" y="3152125"/>
              <a:ext cx="395100" cy="3951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6" name="Rectangle 15">
            <a:extLst>
              <a:ext uri="{FF2B5EF4-FFF2-40B4-BE49-F238E27FC236}">
                <a16:creationId xmlns:a16="http://schemas.microsoft.com/office/drawing/2014/main" id="{EFB5DB67-D67B-97D6-C31E-1FC7E2D4DC99}"/>
              </a:ext>
            </a:extLst>
          </p:cNvPr>
          <p:cNvSpPr/>
          <p:nvPr/>
        </p:nvSpPr>
        <p:spPr>
          <a:xfrm>
            <a:off x="412987" y="976927"/>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Data Extraction &amp; Modelling</a:t>
            </a:r>
          </a:p>
        </p:txBody>
      </p:sp>
      <p:sp>
        <p:nvSpPr>
          <p:cNvPr id="19" name="Rectangle 18">
            <a:extLst>
              <a:ext uri="{FF2B5EF4-FFF2-40B4-BE49-F238E27FC236}">
                <a16:creationId xmlns:a16="http://schemas.microsoft.com/office/drawing/2014/main" id="{23CDBB31-C1E0-0B8D-4925-4ADD8677F447}"/>
              </a:ext>
            </a:extLst>
          </p:cNvPr>
          <p:cNvSpPr/>
          <p:nvPr/>
        </p:nvSpPr>
        <p:spPr>
          <a:xfrm>
            <a:off x="412987" y="3740340"/>
            <a:ext cx="2880000" cy="327273"/>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Analysis &amp; Validation</a:t>
            </a:r>
          </a:p>
        </p:txBody>
      </p:sp>
      <p:sp>
        <p:nvSpPr>
          <p:cNvPr id="20" name="Rectangle 19">
            <a:extLst>
              <a:ext uri="{FF2B5EF4-FFF2-40B4-BE49-F238E27FC236}">
                <a16:creationId xmlns:a16="http://schemas.microsoft.com/office/drawing/2014/main" id="{D14109DE-0369-A489-27FC-25F0CA1CD5FF}"/>
              </a:ext>
            </a:extLst>
          </p:cNvPr>
          <p:cNvSpPr/>
          <p:nvPr/>
        </p:nvSpPr>
        <p:spPr>
          <a:xfrm>
            <a:off x="412987" y="4189367"/>
            <a:ext cx="2880000" cy="327273"/>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Practical Relevance</a:t>
            </a:r>
          </a:p>
        </p:txBody>
      </p:sp>
      <p:sp>
        <p:nvSpPr>
          <p:cNvPr id="22" name="TextBox 21">
            <a:extLst>
              <a:ext uri="{FF2B5EF4-FFF2-40B4-BE49-F238E27FC236}">
                <a16:creationId xmlns:a16="http://schemas.microsoft.com/office/drawing/2014/main" id="{24352A5E-D8C4-954E-D459-497C0C3D684F}"/>
              </a:ext>
            </a:extLst>
          </p:cNvPr>
          <p:cNvSpPr txBox="1"/>
          <p:nvPr/>
        </p:nvSpPr>
        <p:spPr>
          <a:xfrm>
            <a:off x="4920143" y="2655116"/>
            <a:ext cx="184731" cy="307777"/>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2253697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1A374-496B-5CCA-DE7E-95FABBC0A6B9}"/>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771D0E43-6DB6-3134-4E5C-9BD572BFF023}"/>
              </a:ext>
            </a:extLst>
          </p:cNvPr>
          <p:cNvSpPr/>
          <p:nvPr/>
        </p:nvSpPr>
        <p:spPr>
          <a:xfrm>
            <a:off x="412987" y="1451083"/>
            <a:ext cx="7447497" cy="1708476"/>
          </a:xfrm>
          <a:prstGeom prst="rect">
            <a:avLst/>
          </a:prstGeom>
          <a:solidFill>
            <a:srgbClr val="47B0B7">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RO4: </a:t>
            </a:r>
            <a:r>
              <a:rPr lang="en-US" dirty="0">
                <a:solidFill>
                  <a:srgbClr val="061E2C"/>
                </a:solidFill>
                <a:latin typeface="Poppins" panose="00000500000000000000" pitchFamily="2" charset="0"/>
                <a:cs typeface="Poppins" panose="00000500000000000000" pitchFamily="2" charset="0"/>
              </a:rPr>
              <a:t>Analyze and </a:t>
            </a:r>
            <a:r>
              <a:rPr lang="en-US" b="1" dirty="0">
                <a:solidFill>
                  <a:srgbClr val="061E2C"/>
                </a:solidFill>
                <a:latin typeface="Poppins" panose="00000500000000000000" pitchFamily="2" charset="0"/>
                <a:cs typeface="Poppins" panose="00000500000000000000" pitchFamily="2" charset="0"/>
              </a:rPr>
              <a:t>compare energy efficiency patterns </a:t>
            </a:r>
            <a:r>
              <a:rPr lang="en-US" dirty="0">
                <a:solidFill>
                  <a:srgbClr val="061E2C"/>
                </a:solidFill>
                <a:latin typeface="Poppins" panose="00000500000000000000" pitchFamily="2" charset="0"/>
                <a:cs typeface="Poppins" panose="00000500000000000000" pitchFamily="2" charset="0"/>
              </a:rPr>
              <a:t>derived from the energy model, highlighting trade-offs with performance. </a:t>
            </a:r>
          </a:p>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RO5: </a:t>
            </a:r>
            <a:r>
              <a:rPr lang="en-US" dirty="0">
                <a:solidFill>
                  <a:srgbClr val="061E2C"/>
                </a:solidFill>
                <a:latin typeface="Poppins" panose="00000500000000000000" pitchFamily="2" charset="0"/>
                <a:cs typeface="Poppins" panose="00000500000000000000" pitchFamily="2" charset="0"/>
              </a:rPr>
              <a:t>Integrate findings to formulate </a:t>
            </a:r>
            <a:r>
              <a:rPr lang="en-US" b="1" dirty="0">
                <a:solidFill>
                  <a:srgbClr val="061E2C"/>
                </a:solidFill>
                <a:latin typeface="Poppins" panose="00000500000000000000" pitchFamily="2" charset="0"/>
                <a:cs typeface="Poppins" panose="00000500000000000000" pitchFamily="2" charset="0"/>
              </a:rPr>
              <a:t>practical recommendations </a:t>
            </a:r>
            <a:r>
              <a:rPr lang="en-US" dirty="0">
                <a:solidFill>
                  <a:srgbClr val="061E2C"/>
                </a:solidFill>
                <a:latin typeface="Poppins" panose="00000500000000000000" pitchFamily="2" charset="0"/>
                <a:cs typeface="Poppins" panose="00000500000000000000" pitchFamily="2" charset="0"/>
              </a:rPr>
              <a:t>for optimizing 5G link adaptation strategies with sustainability considerations. </a:t>
            </a:r>
          </a:p>
        </p:txBody>
      </p:sp>
      <p:sp>
        <p:nvSpPr>
          <p:cNvPr id="2" name="Title 1">
            <a:extLst>
              <a:ext uri="{FF2B5EF4-FFF2-40B4-BE49-F238E27FC236}">
                <a16:creationId xmlns:a16="http://schemas.microsoft.com/office/drawing/2014/main" id="{AA079388-69F0-7861-B47C-5271E5C9FF71}"/>
              </a:ext>
            </a:extLst>
          </p:cNvPr>
          <p:cNvSpPr>
            <a:spLocks noGrp="1"/>
          </p:cNvSpPr>
          <p:nvPr>
            <p:ph type="title"/>
          </p:nvPr>
        </p:nvSpPr>
        <p:spPr>
          <a:xfrm>
            <a:off x="1944229" y="127488"/>
            <a:ext cx="5255542" cy="572700"/>
          </a:xfrm>
        </p:spPr>
        <p:txBody>
          <a:bodyPr/>
          <a:lstStyle/>
          <a:p>
            <a:r>
              <a:rPr lang="en-IN" dirty="0"/>
              <a:t>Research Objectives</a:t>
            </a:r>
            <a:endParaRPr lang="en-GB" dirty="0"/>
          </a:p>
        </p:txBody>
      </p:sp>
      <p:sp>
        <p:nvSpPr>
          <p:cNvPr id="4" name="Slide Number Placeholder 3">
            <a:extLst>
              <a:ext uri="{FF2B5EF4-FFF2-40B4-BE49-F238E27FC236}">
                <a16:creationId xmlns:a16="http://schemas.microsoft.com/office/drawing/2014/main" id="{AC749EA5-1F1C-C279-1E46-7F8618E3AD5F}"/>
              </a:ext>
            </a:extLst>
          </p:cNvPr>
          <p:cNvSpPr>
            <a:spLocks noGrp="1"/>
          </p:cNvSpPr>
          <p:nvPr>
            <p:ph type="sldNum" sz="quarter" idx="10"/>
          </p:nvPr>
        </p:nvSpPr>
        <p:spPr/>
        <p:txBody>
          <a:bodyPr/>
          <a:lstStyle/>
          <a:p>
            <a:fld id="{FFD65DC0-FBEE-416A-B5F3-419A449177E6}" type="slidenum">
              <a:rPr lang="en-GB" smtClean="0"/>
              <a:t>7</a:t>
            </a:fld>
            <a:endParaRPr lang="en-GB"/>
          </a:p>
        </p:txBody>
      </p:sp>
      <p:grpSp>
        <p:nvGrpSpPr>
          <p:cNvPr id="5" name="Google Shape;748;p62">
            <a:extLst>
              <a:ext uri="{FF2B5EF4-FFF2-40B4-BE49-F238E27FC236}">
                <a16:creationId xmlns:a16="http://schemas.microsoft.com/office/drawing/2014/main" id="{140CF079-3C0E-7E8F-D7CD-F76F32EF7115}"/>
              </a:ext>
            </a:extLst>
          </p:cNvPr>
          <p:cNvGrpSpPr/>
          <p:nvPr/>
        </p:nvGrpSpPr>
        <p:grpSpPr>
          <a:xfrm>
            <a:off x="-202682" y="4211937"/>
            <a:ext cx="1500001" cy="1216725"/>
            <a:chOff x="4736524" y="3152125"/>
            <a:chExt cx="1500001" cy="1216725"/>
          </a:xfrm>
        </p:grpSpPr>
        <p:sp>
          <p:nvSpPr>
            <p:cNvPr id="6" name="Google Shape;749;p62">
              <a:extLst>
                <a:ext uri="{FF2B5EF4-FFF2-40B4-BE49-F238E27FC236}">
                  <a16:creationId xmlns:a16="http://schemas.microsoft.com/office/drawing/2014/main" id="{03B526C6-4E6B-CC58-7832-E85822416FA9}"/>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7" name="Google Shape;750;p62">
              <a:extLst>
                <a:ext uri="{FF2B5EF4-FFF2-40B4-BE49-F238E27FC236}">
                  <a16:creationId xmlns:a16="http://schemas.microsoft.com/office/drawing/2014/main" id="{89A70532-0F4B-D10B-BCFD-443BC8521387}"/>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8" name="Google Shape;751;p62">
              <a:extLst>
                <a:ext uri="{FF2B5EF4-FFF2-40B4-BE49-F238E27FC236}">
                  <a16:creationId xmlns:a16="http://schemas.microsoft.com/office/drawing/2014/main" id="{55CD8368-3ED3-0A39-D915-6DAD864BEE6A}"/>
                </a:ext>
              </a:extLst>
            </p:cNvPr>
            <p:cNvSpPr/>
            <p:nvPr/>
          </p:nvSpPr>
          <p:spPr>
            <a:xfrm>
              <a:off x="5644325" y="3152125"/>
              <a:ext cx="395100" cy="3951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9" name="Google Shape;748;p62">
            <a:extLst>
              <a:ext uri="{FF2B5EF4-FFF2-40B4-BE49-F238E27FC236}">
                <a16:creationId xmlns:a16="http://schemas.microsoft.com/office/drawing/2014/main" id="{F5E37B62-F0CD-4FC6-AAB4-2E3A9D7194FC}"/>
              </a:ext>
            </a:extLst>
          </p:cNvPr>
          <p:cNvGrpSpPr/>
          <p:nvPr/>
        </p:nvGrpSpPr>
        <p:grpSpPr>
          <a:xfrm rot="5400000">
            <a:off x="8151667" y="-292124"/>
            <a:ext cx="1262452" cy="981071"/>
            <a:chOff x="4736524" y="3152125"/>
            <a:chExt cx="1500001" cy="1216725"/>
          </a:xfrm>
        </p:grpSpPr>
        <p:sp>
          <p:nvSpPr>
            <p:cNvPr id="10" name="Google Shape;749;p62">
              <a:extLst>
                <a:ext uri="{FF2B5EF4-FFF2-40B4-BE49-F238E27FC236}">
                  <a16:creationId xmlns:a16="http://schemas.microsoft.com/office/drawing/2014/main" id="{809C174B-9F93-4665-FDF6-DCE80614ED98}"/>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 name="Google Shape;750;p62">
              <a:extLst>
                <a:ext uri="{FF2B5EF4-FFF2-40B4-BE49-F238E27FC236}">
                  <a16:creationId xmlns:a16="http://schemas.microsoft.com/office/drawing/2014/main" id="{620C85DC-C6B5-5876-4E2D-8835EFD17DC9}"/>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 name="Google Shape;751;p62">
              <a:extLst>
                <a:ext uri="{FF2B5EF4-FFF2-40B4-BE49-F238E27FC236}">
                  <a16:creationId xmlns:a16="http://schemas.microsoft.com/office/drawing/2014/main" id="{41488E3F-2E47-48CD-1952-509E750A161C}"/>
                </a:ext>
              </a:extLst>
            </p:cNvPr>
            <p:cNvSpPr/>
            <p:nvPr/>
          </p:nvSpPr>
          <p:spPr>
            <a:xfrm>
              <a:off x="5644325" y="3152125"/>
              <a:ext cx="395100" cy="3951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6" name="Rectangle 15">
            <a:extLst>
              <a:ext uri="{FF2B5EF4-FFF2-40B4-BE49-F238E27FC236}">
                <a16:creationId xmlns:a16="http://schemas.microsoft.com/office/drawing/2014/main" id="{0A1CF8E0-B7B9-A8F8-9CED-378EA065FA9F}"/>
              </a:ext>
            </a:extLst>
          </p:cNvPr>
          <p:cNvSpPr/>
          <p:nvPr/>
        </p:nvSpPr>
        <p:spPr>
          <a:xfrm>
            <a:off x="412987" y="976927"/>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Data Extraction &amp; Modelling</a:t>
            </a:r>
          </a:p>
        </p:txBody>
      </p:sp>
      <p:sp>
        <p:nvSpPr>
          <p:cNvPr id="19" name="Rectangle 18">
            <a:extLst>
              <a:ext uri="{FF2B5EF4-FFF2-40B4-BE49-F238E27FC236}">
                <a16:creationId xmlns:a16="http://schemas.microsoft.com/office/drawing/2014/main" id="{65AD4D40-943D-751F-FB1A-4F2125DCA6B3}"/>
              </a:ext>
            </a:extLst>
          </p:cNvPr>
          <p:cNvSpPr/>
          <p:nvPr/>
        </p:nvSpPr>
        <p:spPr>
          <a:xfrm>
            <a:off x="412987" y="1425085"/>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Analysis &amp; Validation</a:t>
            </a:r>
          </a:p>
        </p:txBody>
      </p:sp>
      <p:sp>
        <p:nvSpPr>
          <p:cNvPr id="20" name="Rectangle 19">
            <a:extLst>
              <a:ext uri="{FF2B5EF4-FFF2-40B4-BE49-F238E27FC236}">
                <a16:creationId xmlns:a16="http://schemas.microsoft.com/office/drawing/2014/main" id="{C4D092AB-A5A7-EDA3-2772-9099941BD662}"/>
              </a:ext>
            </a:extLst>
          </p:cNvPr>
          <p:cNvSpPr/>
          <p:nvPr/>
        </p:nvSpPr>
        <p:spPr>
          <a:xfrm>
            <a:off x="412987" y="3247309"/>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Practical Relevance</a:t>
            </a:r>
          </a:p>
        </p:txBody>
      </p:sp>
      <p:sp>
        <p:nvSpPr>
          <p:cNvPr id="22" name="TextBox 21">
            <a:extLst>
              <a:ext uri="{FF2B5EF4-FFF2-40B4-BE49-F238E27FC236}">
                <a16:creationId xmlns:a16="http://schemas.microsoft.com/office/drawing/2014/main" id="{0C221327-310F-7ADF-49A7-A6A895F1F3FD}"/>
              </a:ext>
            </a:extLst>
          </p:cNvPr>
          <p:cNvSpPr txBox="1"/>
          <p:nvPr/>
        </p:nvSpPr>
        <p:spPr>
          <a:xfrm>
            <a:off x="4920143" y="2655116"/>
            <a:ext cx="184731" cy="307777"/>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273306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0EF07-2D17-7665-6141-9D489727742E}"/>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A6DC4343-02A8-8AC0-E2B3-C44E7D15F7F9}"/>
              </a:ext>
            </a:extLst>
          </p:cNvPr>
          <p:cNvSpPr/>
          <p:nvPr/>
        </p:nvSpPr>
        <p:spPr>
          <a:xfrm>
            <a:off x="412987" y="1925228"/>
            <a:ext cx="7447497" cy="1694621"/>
          </a:xfrm>
          <a:prstGeom prst="rect">
            <a:avLst/>
          </a:prstGeom>
          <a:solidFill>
            <a:srgbClr val="47B0B7">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nSpc>
                <a:spcPct val="150000"/>
              </a:lnSpc>
            </a:pPr>
            <a:r>
              <a:rPr lang="en-US" dirty="0">
                <a:solidFill>
                  <a:schemeClr val="bg1"/>
                </a:solidFill>
                <a:highlight>
                  <a:srgbClr val="0B3550"/>
                </a:highlight>
                <a:latin typeface="Poppins" panose="00000500000000000000" pitchFamily="2" charset="0"/>
                <a:cs typeface="Poppins" panose="00000500000000000000" pitchFamily="2" charset="0"/>
              </a:rPr>
              <a:t>RO6: </a:t>
            </a:r>
            <a:r>
              <a:rPr lang="en-US" b="1" dirty="0">
                <a:solidFill>
                  <a:srgbClr val="061E2C"/>
                </a:solidFill>
                <a:latin typeface="Poppins" panose="00000500000000000000" pitchFamily="2" charset="0"/>
                <a:cs typeface="Poppins" panose="00000500000000000000" pitchFamily="2" charset="0"/>
              </a:rPr>
              <a:t>Investigate the practical utility </a:t>
            </a:r>
            <a:r>
              <a:rPr lang="en-US" dirty="0">
                <a:solidFill>
                  <a:srgbClr val="061E2C"/>
                </a:solidFill>
                <a:latin typeface="Poppins" panose="00000500000000000000" pitchFamily="2" charset="0"/>
                <a:cs typeface="Poppins" panose="00000500000000000000" pitchFamily="2" charset="0"/>
              </a:rPr>
              <a:t>of AI-driven optimization techniques for 5G systems, demonstrated within the 5G-LENA simulation framework, and identify path ways for their integration or enhancement in alignment with the objectives of industry partner </a:t>
            </a:r>
            <a:r>
              <a:rPr lang="en-US" dirty="0" err="1">
                <a:solidFill>
                  <a:srgbClr val="061E2C"/>
                </a:solidFill>
                <a:latin typeface="Poppins" panose="00000500000000000000" pitchFamily="2" charset="0"/>
                <a:cs typeface="Poppins" panose="00000500000000000000" pitchFamily="2" charset="0"/>
              </a:rPr>
              <a:t>Effnet</a:t>
            </a:r>
            <a:r>
              <a:rPr lang="en-US" dirty="0">
                <a:solidFill>
                  <a:srgbClr val="061E2C"/>
                </a:solidFill>
                <a:latin typeface="Poppins" panose="00000500000000000000" pitchFamily="2" charset="0"/>
                <a:cs typeface="Poppins" panose="00000500000000000000" pitchFamily="2" charset="0"/>
              </a:rPr>
              <a:t>.</a:t>
            </a:r>
          </a:p>
        </p:txBody>
      </p:sp>
      <p:sp>
        <p:nvSpPr>
          <p:cNvPr id="2" name="Title 1">
            <a:extLst>
              <a:ext uri="{FF2B5EF4-FFF2-40B4-BE49-F238E27FC236}">
                <a16:creationId xmlns:a16="http://schemas.microsoft.com/office/drawing/2014/main" id="{B7CE2613-8417-A5C2-5B39-D033614DDB70}"/>
              </a:ext>
            </a:extLst>
          </p:cNvPr>
          <p:cNvSpPr>
            <a:spLocks noGrp="1"/>
          </p:cNvSpPr>
          <p:nvPr>
            <p:ph type="title"/>
          </p:nvPr>
        </p:nvSpPr>
        <p:spPr>
          <a:xfrm>
            <a:off x="1944229" y="127488"/>
            <a:ext cx="5255542" cy="572700"/>
          </a:xfrm>
        </p:spPr>
        <p:txBody>
          <a:bodyPr/>
          <a:lstStyle/>
          <a:p>
            <a:r>
              <a:rPr lang="en-IN" dirty="0"/>
              <a:t>Research Objectives</a:t>
            </a:r>
            <a:endParaRPr lang="en-GB" dirty="0"/>
          </a:p>
        </p:txBody>
      </p:sp>
      <p:sp>
        <p:nvSpPr>
          <p:cNvPr id="4" name="Slide Number Placeholder 3">
            <a:extLst>
              <a:ext uri="{FF2B5EF4-FFF2-40B4-BE49-F238E27FC236}">
                <a16:creationId xmlns:a16="http://schemas.microsoft.com/office/drawing/2014/main" id="{03303CA0-A3B5-C707-BD48-90AA8176AD55}"/>
              </a:ext>
            </a:extLst>
          </p:cNvPr>
          <p:cNvSpPr>
            <a:spLocks noGrp="1"/>
          </p:cNvSpPr>
          <p:nvPr>
            <p:ph type="sldNum" sz="quarter" idx="10"/>
          </p:nvPr>
        </p:nvSpPr>
        <p:spPr/>
        <p:txBody>
          <a:bodyPr/>
          <a:lstStyle/>
          <a:p>
            <a:fld id="{FFD65DC0-FBEE-416A-B5F3-419A449177E6}" type="slidenum">
              <a:rPr lang="en-GB" smtClean="0"/>
              <a:t>8</a:t>
            </a:fld>
            <a:endParaRPr lang="en-GB"/>
          </a:p>
        </p:txBody>
      </p:sp>
      <p:grpSp>
        <p:nvGrpSpPr>
          <p:cNvPr id="5" name="Google Shape;748;p62">
            <a:extLst>
              <a:ext uri="{FF2B5EF4-FFF2-40B4-BE49-F238E27FC236}">
                <a16:creationId xmlns:a16="http://schemas.microsoft.com/office/drawing/2014/main" id="{B4DAFCFA-FCE7-50E4-1651-AE2FC5EA6810}"/>
              </a:ext>
            </a:extLst>
          </p:cNvPr>
          <p:cNvGrpSpPr/>
          <p:nvPr/>
        </p:nvGrpSpPr>
        <p:grpSpPr>
          <a:xfrm>
            <a:off x="-202682" y="4211937"/>
            <a:ext cx="1500001" cy="1216725"/>
            <a:chOff x="4736524" y="3152125"/>
            <a:chExt cx="1500001" cy="1216725"/>
          </a:xfrm>
        </p:grpSpPr>
        <p:sp>
          <p:nvSpPr>
            <p:cNvPr id="6" name="Google Shape;749;p62">
              <a:extLst>
                <a:ext uri="{FF2B5EF4-FFF2-40B4-BE49-F238E27FC236}">
                  <a16:creationId xmlns:a16="http://schemas.microsoft.com/office/drawing/2014/main" id="{6547706F-E9B0-B52B-F9EC-49960DE8A294}"/>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7" name="Google Shape;750;p62">
              <a:extLst>
                <a:ext uri="{FF2B5EF4-FFF2-40B4-BE49-F238E27FC236}">
                  <a16:creationId xmlns:a16="http://schemas.microsoft.com/office/drawing/2014/main" id="{210ADF4A-974F-0403-B0F1-E9E6A0F343E7}"/>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8" name="Google Shape;751;p62">
              <a:extLst>
                <a:ext uri="{FF2B5EF4-FFF2-40B4-BE49-F238E27FC236}">
                  <a16:creationId xmlns:a16="http://schemas.microsoft.com/office/drawing/2014/main" id="{8F4B0D80-A19D-4473-F153-A6FEA31830F9}"/>
                </a:ext>
              </a:extLst>
            </p:cNvPr>
            <p:cNvSpPr/>
            <p:nvPr/>
          </p:nvSpPr>
          <p:spPr>
            <a:xfrm>
              <a:off x="5644325" y="3152125"/>
              <a:ext cx="395100" cy="3951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grpSp>
        <p:nvGrpSpPr>
          <p:cNvPr id="9" name="Google Shape;748;p62">
            <a:extLst>
              <a:ext uri="{FF2B5EF4-FFF2-40B4-BE49-F238E27FC236}">
                <a16:creationId xmlns:a16="http://schemas.microsoft.com/office/drawing/2014/main" id="{14E37A14-C281-E2E8-9451-B96B12F35482}"/>
              </a:ext>
            </a:extLst>
          </p:cNvPr>
          <p:cNvGrpSpPr/>
          <p:nvPr/>
        </p:nvGrpSpPr>
        <p:grpSpPr>
          <a:xfrm rot="5400000">
            <a:off x="8151667" y="-292124"/>
            <a:ext cx="1262452" cy="981071"/>
            <a:chOff x="4736524" y="3152125"/>
            <a:chExt cx="1500001" cy="1216725"/>
          </a:xfrm>
        </p:grpSpPr>
        <p:sp>
          <p:nvSpPr>
            <p:cNvPr id="10" name="Google Shape;749;p62">
              <a:extLst>
                <a:ext uri="{FF2B5EF4-FFF2-40B4-BE49-F238E27FC236}">
                  <a16:creationId xmlns:a16="http://schemas.microsoft.com/office/drawing/2014/main" id="{9E1FE5E3-4A4C-C138-6602-92A73AC08D67}"/>
                </a:ext>
              </a:extLst>
            </p:cNvPr>
            <p:cNvSpPr/>
            <p:nvPr/>
          </p:nvSpPr>
          <p:spPr>
            <a:xfrm rot="5400000">
              <a:off x="4992874" y="3290650"/>
              <a:ext cx="395100" cy="90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1" name="Google Shape;750;p62">
              <a:extLst>
                <a:ext uri="{FF2B5EF4-FFF2-40B4-BE49-F238E27FC236}">
                  <a16:creationId xmlns:a16="http://schemas.microsoft.com/office/drawing/2014/main" id="{D94D8741-B432-B9E3-6075-DF063FE5013C}"/>
                </a:ext>
              </a:extLst>
            </p:cNvPr>
            <p:cNvSpPr/>
            <p:nvPr/>
          </p:nvSpPr>
          <p:spPr>
            <a:xfrm rot="5400000">
              <a:off x="5137025" y="3269350"/>
              <a:ext cx="699000" cy="1500000"/>
            </a:xfrm>
            <a:prstGeom prst="round2SameRect">
              <a:avLst>
                <a:gd name="adj1" fmla="val 48627"/>
                <a:gd name="adj2" fmla="val 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sp>
          <p:nvSpPr>
            <p:cNvPr id="12" name="Google Shape;751;p62">
              <a:extLst>
                <a:ext uri="{FF2B5EF4-FFF2-40B4-BE49-F238E27FC236}">
                  <a16:creationId xmlns:a16="http://schemas.microsoft.com/office/drawing/2014/main" id="{D39C0FDD-2F71-F4F3-0C4F-D6A85CAC354B}"/>
                </a:ext>
              </a:extLst>
            </p:cNvPr>
            <p:cNvSpPr/>
            <p:nvPr/>
          </p:nvSpPr>
          <p:spPr>
            <a:xfrm>
              <a:off x="5644325" y="3152125"/>
              <a:ext cx="395100" cy="3951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6" name="Rectangle 15">
            <a:extLst>
              <a:ext uri="{FF2B5EF4-FFF2-40B4-BE49-F238E27FC236}">
                <a16:creationId xmlns:a16="http://schemas.microsoft.com/office/drawing/2014/main" id="{98E6F6E1-210A-1285-E917-EDC0E3E826F5}"/>
              </a:ext>
            </a:extLst>
          </p:cNvPr>
          <p:cNvSpPr/>
          <p:nvPr/>
        </p:nvSpPr>
        <p:spPr>
          <a:xfrm>
            <a:off x="412987" y="976927"/>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Data Extraction &amp; Modelling</a:t>
            </a:r>
          </a:p>
        </p:txBody>
      </p:sp>
      <p:sp>
        <p:nvSpPr>
          <p:cNvPr id="19" name="Rectangle 18">
            <a:extLst>
              <a:ext uri="{FF2B5EF4-FFF2-40B4-BE49-F238E27FC236}">
                <a16:creationId xmlns:a16="http://schemas.microsoft.com/office/drawing/2014/main" id="{81088FF9-4934-4458-3B71-796FF890AB87}"/>
              </a:ext>
            </a:extLst>
          </p:cNvPr>
          <p:cNvSpPr/>
          <p:nvPr/>
        </p:nvSpPr>
        <p:spPr>
          <a:xfrm>
            <a:off x="412987" y="1425085"/>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Analysis &amp; Validation</a:t>
            </a:r>
          </a:p>
        </p:txBody>
      </p:sp>
      <p:sp>
        <p:nvSpPr>
          <p:cNvPr id="20" name="Rectangle 19">
            <a:extLst>
              <a:ext uri="{FF2B5EF4-FFF2-40B4-BE49-F238E27FC236}">
                <a16:creationId xmlns:a16="http://schemas.microsoft.com/office/drawing/2014/main" id="{EA7FD93F-6502-507C-7930-199F5D047D9D}"/>
              </a:ext>
            </a:extLst>
          </p:cNvPr>
          <p:cNvSpPr/>
          <p:nvPr/>
        </p:nvSpPr>
        <p:spPr>
          <a:xfrm>
            <a:off x="412987" y="1883143"/>
            <a:ext cx="2880000" cy="360000"/>
          </a:xfrm>
          <a:prstGeom prst="rect">
            <a:avLst/>
          </a:prstGeom>
          <a:solidFill>
            <a:srgbClr val="061E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40000"/>
                    <a:lumOff val="60000"/>
                  </a:schemeClr>
                </a:solidFill>
                <a:latin typeface="Poppins" panose="00000500000000000000" pitchFamily="2" charset="0"/>
                <a:cs typeface="Poppins" panose="00000500000000000000" pitchFamily="2" charset="0"/>
              </a:rPr>
              <a:t>Practical Relevance</a:t>
            </a:r>
          </a:p>
        </p:txBody>
      </p:sp>
      <p:sp>
        <p:nvSpPr>
          <p:cNvPr id="22" name="TextBox 21">
            <a:extLst>
              <a:ext uri="{FF2B5EF4-FFF2-40B4-BE49-F238E27FC236}">
                <a16:creationId xmlns:a16="http://schemas.microsoft.com/office/drawing/2014/main" id="{15D8FD80-348E-3BE6-A5B9-94A968188181}"/>
              </a:ext>
            </a:extLst>
          </p:cNvPr>
          <p:cNvSpPr txBox="1"/>
          <p:nvPr/>
        </p:nvSpPr>
        <p:spPr>
          <a:xfrm>
            <a:off x="4920143" y="2655116"/>
            <a:ext cx="184731" cy="307777"/>
          </a:xfrm>
          <a:prstGeom prst="rect">
            <a:avLst/>
          </a:prstGeom>
          <a:noFill/>
        </p:spPr>
        <p:txBody>
          <a:bodyPr wrap="none" rtlCol="0">
            <a:spAutoFit/>
          </a:bodyPr>
          <a:lstStyle/>
          <a:p>
            <a:endParaRPr lang="en-GB" dirty="0"/>
          </a:p>
        </p:txBody>
      </p:sp>
    </p:spTree>
    <p:extLst>
      <p:ext uri="{BB962C8B-B14F-4D97-AF65-F5344CB8AC3E}">
        <p14:creationId xmlns:p14="http://schemas.microsoft.com/office/powerpoint/2010/main" val="1594627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18BCE-B3D2-81F0-0870-B38AC3C96119}"/>
              </a:ext>
            </a:extLst>
          </p:cNvPr>
          <p:cNvSpPr>
            <a:spLocks noGrp="1"/>
          </p:cNvSpPr>
          <p:nvPr>
            <p:ph type="title"/>
          </p:nvPr>
        </p:nvSpPr>
        <p:spPr>
          <a:xfrm>
            <a:off x="1606699" y="254281"/>
            <a:ext cx="5855100" cy="580423"/>
          </a:xfrm>
        </p:spPr>
        <p:txBody>
          <a:bodyPr/>
          <a:lstStyle/>
          <a:p>
            <a:r>
              <a:rPr lang="en-IN" sz="4400" dirty="0"/>
              <a:t>SDG</a:t>
            </a:r>
            <a:endParaRPr lang="en-GB" sz="4400" dirty="0"/>
          </a:p>
        </p:txBody>
      </p:sp>
      <p:sp>
        <p:nvSpPr>
          <p:cNvPr id="3" name="Slide Number Placeholder 2">
            <a:extLst>
              <a:ext uri="{FF2B5EF4-FFF2-40B4-BE49-F238E27FC236}">
                <a16:creationId xmlns:a16="http://schemas.microsoft.com/office/drawing/2014/main" id="{885F91B3-4A54-4336-1461-492B32B77C50}"/>
              </a:ext>
            </a:extLst>
          </p:cNvPr>
          <p:cNvSpPr>
            <a:spLocks noGrp="1"/>
          </p:cNvSpPr>
          <p:nvPr>
            <p:ph type="sldNum" sz="quarter" idx="10"/>
          </p:nvPr>
        </p:nvSpPr>
        <p:spPr/>
        <p:txBody>
          <a:bodyPr/>
          <a:lstStyle/>
          <a:p>
            <a:fld id="{FFD65DC0-FBEE-416A-B5F3-419A449177E6}" type="slidenum">
              <a:rPr lang="en-GB" smtClean="0"/>
              <a:t>9</a:t>
            </a:fld>
            <a:endParaRPr lang="en-GB"/>
          </a:p>
        </p:txBody>
      </p:sp>
      <p:pic>
        <p:nvPicPr>
          <p:cNvPr id="5" name="Picture 4">
            <a:extLst>
              <a:ext uri="{FF2B5EF4-FFF2-40B4-BE49-F238E27FC236}">
                <a16:creationId xmlns:a16="http://schemas.microsoft.com/office/drawing/2014/main" id="{D41087FB-C80C-1AEF-5EFE-BE4FDC40788F}"/>
              </a:ext>
            </a:extLst>
          </p:cNvPr>
          <p:cNvPicPr>
            <a:picLocks noChangeAspect="1"/>
          </p:cNvPicPr>
          <p:nvPr/>
        </p:nvPicPr>
        <p:blipFill>
          <a:blip r:embed="rId2"/>
          <a:srcRect l="2196" t="2805" r="1903" b="1634"/>
          <a:stretch>
            <a:fillRect/>
          </a:stretch>
        </p:blipFill>
        <p:spPr>
          <a:xfrm>
            <a:off x="531000" y="1410860"/>
            <a:ext cx="2340000" cy="2321780"/>
          </a:xfrm>
          <a:prstGeom prst="rect">
            <a:avLst/>
          </a:prstGeom>
        </p:spPr>
      </p:pic>
      <p:pic>
        <p:nvPicPr>
          <p:cNvPr id="7" name="Picture 6">
            <a:extLst>
              <a:ext uri="{FF2B5EF4-FFF2-40B4-BE49-F238E27FC236}">
                <a16:creationId xmlns:a16="http://schemas.microsoft.com/office/drawing/2014/main" id="{E39F8906-A2CF-2F47-DFEA-8008AD271C9B}"/>
              </a:ext>
            </a:extLst>
          </p:cNvPr>
          <p:cNvPicPr>
            <a:picLocks noChangeAspect="1"/>
          </p:cNvPicPr>
          <p:nvPr/>
        </p:nvPicPr>
        <p:blipFill>
          <a:blip r:embed="rId3"/>
          <a:srcRect l="3171" t="3626" r="1959" b="2062"/>
          <a:stretch>
            <a:fillRect/>
          </a:stretch>
        </p:blipFill>
        <p:spPr>
          <a:xfrm>
            <a:off x="3402000" y="1408653"/>
            <a:ext cx="2340000" cy="2326195"/>
          </a:xfrm>
          <a:prstGeom prst="rect">
            <a:avLst/>
          </a:prstGeom>
        </p:spPr>
      </p:pic>
      <p:pic>
        <p:nvPicPr>
          <p:cNvPr id="9" name="Picture 8">
            <a:extLst>
              <a:ext uri="{FF2B5EF4-FFF2-40B4-BE49-F238E27FC236}">
                <a16:creationId xmlns:a16="http://schemas.microsoft.com/office/drawing/2014/main" id="{98EF5AAB-F631-C179-A3C9-76F6B356B6D2}"/>
              </a:ext>
            </a:extLst>
          </p:cNvPr>
          <p:cNvPicPr>
            <a:picLocks noChangeAspect="1"/>
          </p:cNvPicPr>
          <p:nvPr/>
        </p:nvPicPr>
        <p:blipFill>
          <a:blip r:embed="rId4"/>
          <a:srcRect l="3079" t="3067" r="2023" b="3099"/>
          <a:stretch>
            <a:fillRect/>
          </a:stretch>
        </p:blipFill>
        <p:spPr>
          <a:xfrm>
            <a:off x="6273000" y="1407525"/>
            <a:ext cx="2340000" cy="2328450"/>
          </a:xfrm>
          <a:prstGeom prst="rect">
            <a:avLst/>
          </a:prstGeom>
        </p:spPr>
      </p:pic>
    </p:spTree>
    <p:extLst>
      <p:ext uri="{BB962C8B-B14F-4D97-AF65-F5344CB8AC3E}">
        <p14:creationId xmlns:p14="http://schemas.microsoft.com/office/powerpoint/2010/main" val="3566997883"/>
      </p:ext>
    </p:extLst>
  </p:cSld>
  <p:clrMapOvr>
    <a:masterClrMapping/>
  </p:clrMapOvr>
</p:sld>
</file>

<file path=ppt/theme/theme1.xml><?xml version="1.0" encoding="utf-8"?>
<a:theme xmlns:a="http://schemas.openxmlformats.org/drawingml/2006/main" name="Cellular Respiration and its Impact on Health Research Thesis Defense by Slidesgo">
  <a:themeElements>
    <a:clrScheme name="Simple Light">
      <a:dk1>
        <a:srgbClr val="0B3550"/>
      </a:dk1>
      <a:lt1>
        <a:srgbClr val="F6F6F6"/>
      </a:lt1>
      <a:dk2>
        <a:srgbClr val="0584A4"/>
      </a:dk2>
      <a:lt2>
        <a:srgbClr val="74CEC4"/>
      </a:lt2>
      <a:accent1>
        <a:srgbClr val="F2557A"/>
      </a:accent1>
      <a:accent2>
        <a:srgbClr val="FFFFFF"/>
      </a:accent2>
      <a:accent3>
        <a:srgbClr val="FFFFFF"/>
      </a:accent3>
      <a:accent4>
        <a:srgbClr val="FFFFFF"/>
      </a:accent4>
      <a:accent5>
        <a:srgbClr val="FFFFFF"/>
      </a:accent5>
      <a:accent6>
        <a:srgbClr val="FFFFFF"/>
      </a:accent6>
      <a:hlink>
        <a:srgbClr val="012C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914</TotalTime>
  <Words>3128</Words>
  <Application>Microsoft Office PowerPoint</Application>
  <PresentationFormat>On-screen Show (16:9)</PresentationFormat>
  <Paragraphs>308</Paragraphs>
  <Slides>41</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Berlin Sans FB</vt:lpstr>
      <vt:lpstr>Poppins</vt:lpstr>
      <vt:lpstr>Arial</vt:lpstr>
      <vt:lpstr>Albert Sans</vt:lpstr>
      <vt:lpstr>Nunito Light</vt:lpstr>
      <vt:lpstr>Albert Sans Medium</vt:lpstr>
      <vt:lpstr>DM Sans</vt:lpstr>
      <vt:lpstr>Cascadia Code SemiBold</vt:lpstr>
      <vt:lpstr>Poor Richard</vt:lpstr>
      <vt:lpstr>Albert Sans Light</vt:lpstr>
      <vt:lpstr>Cellular Respiration and its Impact on Health Research Thesis Defense by Slidesgo</vt:lpstr>
      <vt:lpstr>AI for Link Adaptation and Energy Prediction in Realistic 5G Networks</vt:lpstr>
      <vt:lpstr>Table of contents</vt:lpstr>
      <vt:lpstr>Introduction</vt:lpstr>
      <vt:lpstr>Introduction</vt:lpstr>
      <vt:lpstr>Problem Statement</vt:lpstr>
      <vt:lpstr>Research Objectives</vt:lpstr>
      <vt:lpstr>Research Objectives</vt:lpstr>
      <vt:lpstr>Research Objectives</vt:lpstr>
      <vt:lpstr>SDG</vt:lpstr>
      <vt:lpstr>Link Adaptation</vt:lpstr>
      <vt:lpstr>Link Adaptation</vt:lpstr>
      <vt:lpstr>Traditional Approaches</vt:lpstr>
      <vt:lpstr>Link Adaptation- Traditional</vt:lpstr>
      <vt:lpstr>Al Optimisation for Link Adaptation</vt:lpstr>
      <vt:lpstr>Al Optimisation for Link Adaptation</vt:lpstr>
      <vt:lpstr>Simulation</vt:lpstr>
      <vt:lpstr>Data Preprocessing</vt:lpstr>
      <vt:lpstr>PowerPoint Presentation</vt:lpstr>
      <vt:lpstr>AI Modelling</vt:lpstr>
      <vt:lpstr>Result</vt:lpstr>
      <vt:lpstr>Energy Prediction</vt:lpstr>
      <vt:lpstr>Literature Review</vt:lpstr>
      <vt:lpstr>Dataset</vt:lpstr>
      <vt:lpstr>PowerPoint Presentation</vt:lpstr>
      <vt:lpstr>PowerPoint Presentation</vt:lpstr>
      <vt:lpstr>AI Modelling</vt:lpstr>
      <vt:lpstr>AI Modelling</vt:lpstr>
      <vt:lpstr>Result</vt:lpstr>
      <vt:lpstr>Analysis</vt:lpstr>
      <vt:lpstr>Analysis</vt:lpstr>
      <vt:lpstr>Analysis</vt:lpstr>
      <vt:lpstr>FutureWork</vt:lpstr>
      <vt:lpstr>Future Work</vt:lpstr>
      <vt:lpstr>Conclusion</vt:lpstr>
      <vt:lpstr>To Conclude</vt:lpstr>
      <vt:lpstr>References</vt:lpstr>
      <vt:lpstr>References</vt:lpstr>
      <vt:lpstr>Thanks </vt:lpstr>
      <vt:lpstr>Appendix A1</vt:lpstr>
      <vt:lpstr>PowerPoint Presentation</vt:lpstr>
      <vt:lpstr>Appendix B1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Alka Naren</dc:creator>
  <cp:lastModifiedBy>Alka Valiparambil Narendran</cp:lastModifiedBy>
  <cp:revision>5</cp:revision>
  <cp:lastPrinted>2025-06-06T13:13:10Z</cp:lastPrinted>
  <dcterms:modified xsi:type="dcterms:W3CDTF">2025-06-06T13:26:12Z</dcterms:modified>
</cp:coreProperties>
</file>