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497" r:id="rId3"/>
    <p:sldId id="499" r:id="rId4"/>
    <p:sldId id="507" r:id="rId5"/>
    <p:sldId id="500" r:id="rId6"/>
    <p:sldId id="501" r:id="rId7"/>
    <p:sldId id="502" r:id="rId8"/>
    <p:sldId id="503" r:id="rId9"/>
    <p:sldId id="506" r:id="rId10"/>
    <p:sldId id="509" r:id="rId11"/>
    <p:sldId id="269" r:id="rId12"/>
  </p:sldIdLst>
  <p:sldSz cx="9144000" cy="6858000" type="screen4x3"/>
  <p:notesSz cx="6761163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  <a:tblStyle styleId="{BDBED569-4797-4DF1-A0F4-6AAB3CD982D8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  <a:band1H>
      <a:tcStyle>
        <a:tcBdr/>
        <a:fill>
          <a:solidFill>
            <a:srgbClr val="5B9BD5"/>
          </a:solidFill>
        </a:fill>
      </a:tcStyle>
    </a:band1H>
    <a:band1V>
      <a:tcStyle>
        <a:tcBdr/>
        <a:fill>
          <a:solidFill>
            <a:srgbClr val="5B9BD5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firstRow>
      <a:tcTxStyle b="on">
        <a:font>
          <a:latin typeface=""/>
          <a:ea typeface=""/>
          <a:cs typeface=""/>
        </a:font>
      </a:tcTxStyle>
      <a:tcStyle>
        <a:tcBdr>
          <a:bottom>
            <a:ln w="25402" cap="flat" cmpd="sng" algn="ctr">
              <a:solidFill>
                <a:srgbClr val="5B9BD5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firstRow>
  </a:tblStyle>
  <a:tblStyle styleId="{21E4AEA4-8DFA-4A89-87EB-49C32662AFE0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CECE8"/>
          </a:solidFill>
        </a:fill>
      </a:tcStyle>
    </a:wholeTbl>
    <a:band1H>
      <a:tcStyle>
        <a:tcBdr/>
        <a:fill>
          <a:solidFill>
            <a:srgbClr val="F8D7CD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F8D7CD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ED7D31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ED7D31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ED7D31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D7D31"/>
          </a:solidFill>
        </a:fill>
      </a:tcStyle>
    </a:firstRow>
  </a:tblStyle>
  <a:tblStyle styleId="{74C1A8A3-306A-4EB7-A6B1-4F7E0EB9C5D6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top>
            <a:ln w="2540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2540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FFFFFF"/>
          </a:solidFill>
        </a:fill>
      </a:tcStyle>
    </a:wholeTbl>
    <a:band1H>
      <a:tcStyle>
        <a:tcBdr/>
        <a:fill>
          <a:solidFill>
            <a:srgbClr val="E7E7E7"/>
          </a:solidFill>
        </a:fill>
      </a:tcStyle>
    </a:band1H>
    <a:band1V>
      <a:tcStyle>
        <a:tcBdr/>
        <a:fill>
          <a:solidFill>
            <a:srgbClr val="E7E7E7"/>
          </a:solidFill>
        </a:fill>
      </a:tcStyle>
    </a:band1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50804" cap="flat" cmpd="dbl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FFFFFF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25402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5B9BD5"/>
          </a:solidFill>
        </a:fill>
      </a:tcStyle>
    </a:firstRow>
  </a:tblStyle>
  <a:tblStyle styleId="{5940675A-B579-460E-94D1-54222C63F5D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</a:tblStyle>
  <a:tblStyle styleId="{7DF18680-E054-41AD-8BC1-D1AEF772440D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AEFF7"/>
          </a:solidFill>
        </a:fill>
      </a:tcStyle>
    </a:wholeTbl>
    <a:band1H>
      <a:tcStyle>
        <a:tcBdr/>
        <a:fill>
          <a:solidFill>
            <a:srgbClr val="D2DEEF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2DEEF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5B9BD5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5B9BD5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5B9BD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8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D35BF7-8A94-B938-E869-1364133AB85A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29838" cy="498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165E38-BCA0-1FBB-EEB4-C63BB9061A1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29763" y="0"/>
            <a:ext cx="2929838" cy="498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8B679252-93DC-4852-B23A-A75AB87B1609}" type="datetime1">
              <a:rPr lang="en-IN"/>
              <a:pPr lvl="0"/>
              <a:t>30-04-2025</a:t>
            </a:fld>
            <a:endParaRPr lang="en-IN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D4EB87A-7D94-CEFA-F9F5-6D1A6923FC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4591" y="1243017"/>
            <a:ext cx="4471982" cy="3355976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0D2537A-E406-C58A-75E9-53D5D6105751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76116" y="4784835"/>
            <a:ext cx="5408932" cy="391486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7B103-8F71-A53B-07B1-F5A1495B7891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443658"/>
            <a:ext cx="2929838" cy="498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6E51E-523B-9CF7-1892-E8A4B297A32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29763" y="9443658"/>
            <a:ext cx="2929838" cy="498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CCB56660-6A9F-4463-B6FB-5CB93895751D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322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41246D-8AA8-6419-778B-67FF466052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44588" y="1243013"/>
            <a:ext cx="4471987" cy="3355975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BFBD99-8CE8-1E1E-CB54-E5039564AC0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/>
              <a:t>New Courses replaced with New Programmes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D93B9-B6C5-577D-F9DF-3A9D7C3E87F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6E2B54AA-1F27-437B-BB98-092D3CBE90E8}" type="slidenum">
              <a:t>2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55C7C1-F976-078C-06C5-3527E93771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DE4D03-1772-0449-E226-AD0940050B2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/>
              <a:t>New Courses replaced with New Programmes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8CDFC-6141-9F32-0568-8314F6A7BFF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BAF28162-1548-4093-A3C3-A7FC6066E2DE}" type="slidenum"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9E7A1E-33BD-0EA7-4D68-248AB5D63C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A6DA01-256E-AEF5-0C6F-C0FD7282505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/>
              <a:t>New Courses replaced with New Programmes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E9C378-6A15-864A-0046-06E7E00F41A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EAACC687-B64A-42B5-86ED-CC5072D853AC}" type="slidenum"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E0182D-4421-2315-D76E-15DCAA29A8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8D72A1-5A35-AAED-14A6-6934A2B89A2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/>
              <a:t>New Courses replaced with New Programmes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5D628-B9A3-7927-3B86-28FF5B07784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78D85DEF-3966-428C-B117-00BFCBFE0936}" type="slidenum">
              <a:t>5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06A01C-8182-C1FD-467C-3D3150A577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3CBB81-DD1A-9E7D-378A-4D5AF5A743E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/>
              <a:t>New Courses replaced with New Programmes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A3DB1-23DD-9891-E785-6E4B6D70800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1933CA4A-AD52-4A57-A4B6-0049C112D66C}" type="slidenum">
              <a:t>6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9EC069-9B94-339B-00EA-BD70CC937D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EFE803-76E9-07AD-50B5-7FD4E1300F2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/>
              <a:t>New Courses replaced with New Programmes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01269-7D0E-16D7-958B-BBCDA97F2C9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3791128B-CADC-4413-92FC-5252CECA547A}" type="slidenum">
              <a:t>7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64B6AA-BF6D-CF0A-4A5D-1544C9FF2C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EE18A1-BA2D-DAB7-ADB6-06F44A1EC4B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/>
              <a:t>New Courses replaced with New Programmes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82EA3-9B4A-F0B7-E57E-E002BF452F2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4ED0FE16-66CE-4BB1-8F1D-EF7D8BA79CF2}" type="slidenum">
              <a:t>8</a:t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44D510-CF2A-1C01-83CE-E5BF6A6579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534292-075A-84DC-CD9F-A4C8DB1979F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/>
              <a:t>New Courses replaced with New Programmes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568414-D701-860C-354B-0BDF35E9555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F5403916-9CF4-4A71-8653-0BCF69E1B974}" type="slidenum">
              <a:t>9</a:t>
            </a:fld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1C1ABD-E3F1-0F78-E4F1-D1C98ADCF0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44588" y="1243013"/>
            <a:ext cx="4471987" cy="3355975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818AA3-736B-81DF-8F3D-0B69EF5F396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en-US"/>
              <a:t>New Courses replaced with New Programmes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0BF8B8-38BB-B764-A718-FBEA48B4448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D44BB457-C586-40B3-8AFD-E108B4B99B69}" type="slidenum">
              <a:t>10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0A4EA-298F-420F-EF64-A8D8E4B0921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85800" y="2130423"/>
            <a:ext cx="7772400" cy="147002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50D08A-8A04-8413-21E1-4CF3C46899B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3"/>
          </a:xfrm>
        </p:spPr>
        <p:txBody>
          <a:bodyPr anchorCtr="1"/>
          <a:lstStyle>
            <a:lvl1pPr marL="0" indent="0" algn="ctr">
              <a:buNone/>
              <a:defRPr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D5F7C-D359-8464-B9E9-E1B64B56492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F027CA8-F5AB-4500-8F63-16BE75AC7A55}" type="datetime1">
              <a:rPr lang="en-IN"/>
              <a:pPr lvl="0"/>
              <a:t>30-04-2025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AAC08-547E-5887-BEA8-57F04F1D666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83864-6E32-4370-8428-ADC42F2CF0F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AA86C03-8283-4921-A179-D9B2D54A7366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158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2CF72-B4E6-3AD6-8E97-E5BE488A247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AE5FF-DA88-E651-007E-6BB3C4422B01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F0153-DC82-EEE0-D409-5C3CFAED46A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344B9B4-0500-4511-AAE3-2579320BB406}" type="datetime1">
              <a:rPr lang="en-IN"/>
              <a:pPr lvl="0"/>
              <a:t>30-04-2025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FD88B-6089-D7BC-8CBF-79A3876A15D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93F54-2E73-7C0E-C22E-A5AE553502E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B74F4C6-CBB6-4008-8025-2A4C5E468A6C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111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8F3324-A124-6A62-3190-AEAA175F88F1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9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A5AC4D-BB8B-71E5-94AA-8DC8D85DE55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457200" y="274640"/>
            <a:ext cx="6019796" cy="5851529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E484C-3064-B404-B92E-E64364A22B5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D4154CC-8FC5-4DFB-B1F0-FF0842661129}" type="datetime1">
              <a:rPr lang="en-IN"/>
              <a:pPr lvl="0"/>
              <a:t>30-04-2025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EB346-42E2-8A41-6F9D-27992CC26A1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FD517-F6EB-ED34-E0E9-032E2A3222B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89A461-146C-4765-BBCF-02D68E7A83AE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444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058F1-8F0B-1D93-9038-308B94341F1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75FA5-A6BD-EFE7-AD7E-0D04428C011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45804-5AF7-12BE-9E10-5FCFF9A4BAE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862335E-9D83-4CDA-9DF5-9BA97E83E468}" type="datetime1">
              <a:rPr lang="en-IN"/>
              <a:pPr lvl="0"/>
              <a:t>30-04-2025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CB819-DFA5-1DB4-CB07-B8D35B25D44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90DD4-0D08-AFB2-C305-1AE67A6686B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3F6CAD0-DB7F-44F7-BC8D-D49960F07D2A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6017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296F6-DCE4-4416-C573-688D1AEB31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311" y="4406895"/>
            <a:ext cx="7772400" cy="1362071"/>
          </a:xfrm>
        </p:spPr>
        <p:txBody>
          <a:bodyPr anchor="t" anchorCtr="0"/>
          <a:lstStyle>
            <a:lvl1pPr algn="l">
              <a:defRPr sz="4000" b="1" cap="all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0AF13-19F5-12B6-446C-C387756C6F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2311" y="2906713"/>
            <a:ext cx="7772400" cy="1500182"/>
          </a:xfrm>
        </p:spPr>
        <p:txBody>
          <a:bodyPr anchor="b"/>
          <a:lstStyle>
            <a:lvl1pPr marL="0" indent="0">
              <a:spcBef>
                <a:spcPts val="500"/>
              </a:spcBef>
              <a:buNone/>
              <a:defRPr sz="20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8F52A-3FE7-0970-1F8F-BF9072CCF79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38BA65B-C69F-42D2-A386-43286F60EF5A}" type="datetime1">
              <a:rPr lang="en-IN"/>
              <a:pPr lvl="0"/>
              <a:t>30-04-2025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CB3C8-B845-980E-F28D-548D9199FEB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9C7C0-0C14-4159-AF49-B5F6A794171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BD518B-8B08-45A6-AAC7-D5FADDD66AFA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820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0A62A-77BB-71F3-744D-6C903F1B4D1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D4700-F619-C5A3-4A7A-13AE2C171DF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4038603" cy="4525959"/>
          </a:xfrm>
        </p:spPr>
        <p:txBody>
          <a:bodyPr/>
          <a:lstStyle>
            <a:lvl1pPr>
              <a:spcBef>
                <a:spcPts val="700"/>
              </a:spcBef>
              <a:defRPr sz="2800"/>
            </a:lvl1pPr>
            <a:lvl2pPr>
              <a:spcBef>
                <a:spcPts val="600"/>
              </a:spcBef>
              <a:defRPr sz="2400"/>
            </a:lvl2pPr>
            <a:lvl3pPr>
              <a:spcBef>
                <a:spcPts val="500"/>
              </a:spcBef>
              <a:defRPr sz="2000"/>
            </a:lvl3pPr>
            <a:lvl4pPr>
              <a:spcBef>
                <a:spcPts val="400"/>
              </a:spcBef>
              <a:defRPr sz="1800"/>
            </a:lvl4pPr>
            <a:lvl5pPr>
              <a:spcBef>
                <a:spcPts val="4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EC301-9A38-A953-EBD5-E7362A61B55E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48196" y="1600200"/>
            <a:ext cx="4038603" cy="4525959"/>
          </a:xfrm>
        </p:spPr>
        <p:txBody>
          <a:bodyPr/>
          <a:lstStyle>
            <a:lvl1pPr>
              <a:spcBef>
                <a:spcPts val="700"/>
              </a:spcBef>
              <a:defRPr sz="2800"/>
            </a:lvl1pPr>
            <a:lvl2pPr>
              <a:spcBef>
                <a:spcPts val="600"/>
              </a:spcBef>
              <a:defRPr sz="2400"/>
            </a:lvl2pPr>
            <a:lvl3pPr>
              <a:spcBef>
                <a:spcPts val="500"/>
              </a:spcBef>
              <a:defRPr sz="2000"/>
            </a:lvl3pPr>
            <a:lvl4pPr>
              <a:spcBef>
                <a:spcPts val="400"/>
              </a:spcBef>
              <a:defRPr sz="1800"/>
            </a:lvl4pPr>
            <a:lvl5pPr>
              <a:spcBef>
                <a:spcPts val="4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1747F-2C0C-9435-6F1C-B181A054130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E0E6AD2-D83E-45F6-81E8-15040AD07593}" type="datetime1">
              <a:rPr lang="en-IN"/>
              <a:pPr lvl="0"/>
              <a:t>30-04-2025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4E3F7-4980-1347-4B50-54D2DE9C1CA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D747D-4AF5-0F35-2188-010FA24839E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C3FF04-B29D-4A7A-9351-1EB8F0FDF463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029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36DEE-5D58-5367-73EA-39197DCA6AB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5617B-6047-66ED-D2C1-9ACC44F35D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4" cy="639759"/>
          </a:xfrm>
        </p:spPr>
        <p:txBody>
          <a:bodyPr anchor="b"/>
          <a:lstStyle>
            <a:lvl1pPr marL="0" indent="0">
              <a:spcBef>
                <a:spcPts val="600"/>
              </a:spcBef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3F878-C5A0-51C5-46BD-14768FDAFF58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57200" y="2174872"/>
            <a:ext cx="4040184" cy="3951286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500"/>
              </a:spcBef>
              <a:defRPr sz="2000"/>
            </a:lvl2pPr>
            <a:lvl3pPr>
              <a:spcBef>
                <a:spcPts val="400"/>
              </a:spcBef>
              <a:defRPr sz="1800"/>
            </a:lvl3pPr>
            <a:lvl4pPr>
              <a:spcBef>
                <a:spcPts val="400"/>
              </a:spcBef>
              <a:defRPr sz="1600"/>
            </a:lvl4pPr>
            <a:lvl5pPr>
              <a:spcBef>
                <a:spcPts val="4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96528F-AE51-399B-098F-15325BD57EFD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4645023" y="1535113"/>
            <a:ext cx="4041776" cy="639759"/>
          </a:xfrm>
        </p:spPr>
        <p:txBody>
          <a:bodyPr anchor="b"/>
          <a:lstStyle>
            <a:lvl1pPr marL="0" indent="0">
              <a:spcBef>
                <a:spcPts val="600"/>
              </a:spcBef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D7B264-7566-1C5B-43C5-9CE61C9C1556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4645023" y="2174872"/>
            <a:ext cx="4041776" cy="3951286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500"/>
              </a:spcBef>
              <a:defRPr sz="2000"/>
            </a:lvl2pPr>
            <a:lvl3pPr>
              <a:spcBef>
                <a:spcPts val="400"/>
              </a:spcBef>
              <a:defRPr sz="1800"/>
            </a:lvl3pPr>
            <a:lvl4pPr>
              <a:spcBef>
                <a:spcPts val="400"/>
              </a:spcBef>
              <a:defRPr sz="1600"/>
            </a:lvl4pPr>
            <a:lvl5pPr>
              <a:spcBef>
                <a:spcPts val="4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183DB1-A8AA-DBF0-84B7-A5CA735BB0E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49026D1-4EC0-4D98-9CE1-CB9C4DB29D8C}" type="datetime1">
              <a:rPr lang="en-IN"/>
              <a:pPr lvl="0"/>
              <a:t>30-04-2025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3D0546-4F92-BB7C-2460-4624F496DEB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266DF0-C77B-012F-D5A3-5CF2CF70358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E276529-34F3-4861-988C-C54C5154716E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396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88C47-E649-B6AF-BBCF-C818CBC3307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9AE780-CA03-6D29-17A9-359CA310850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6039B9D-D96E-4754-99D3-194A71819BFE}" type="datetime1">
              <a:rPr lang="en-IN"/>
              <a:pPr lvl="0"/>
              <a:t>30-04-2025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C164E6-057D-BEFC-DC01-6A2D6F7EA4F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5F0206-EE0D-D516-1848-B60CA6F33C2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A9B27C0-98D2-4960-9CED-2D27DE089F1A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71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92D362-42D6-1E35-D41F-E5970BA7350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33AD76B-1B23-4ACF-AEEF-5C72457558E8}" type="datetime1">
              <a:rPr lang="en-IN"/>
              <a:pPr lvl="0"/>
              <a:t>30-04-2025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7E8148-AB09-AEE6-7E4B-2C1796CD469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5766C-2DDB-07DA-6F16-EC37F809B15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E06E1FA-FF03-4095-9146-87E8FDB55673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16138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F0DE9-CB27-0CD3-2010-EE9BCA2D0D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3048"/>
            <a:ext cx="3008311" cy="1162046"/>
          </a:xfrm>
        </p:spPr>
        <p:txBody>
          <a:bodyPr anchor="b" anchorCtr="0"/>
          <a:lstStyle>
            <a:lvl1pPr algn="l">
              <a:defRPr sz="2000" b="1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A9D01-666C-EE98-E930-41A8D4AC368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575047" y="273048"/>
            <a:ext cx="5111752" cy="585311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E32EEE-D58C-80A8-C61B-D2B510C18B5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57200" y="1435095"/>
            <a:ext cx="3008311" cy="469106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D82A6-7D8A-5E0A-5308-798D98DDB69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99119C8-598F-44FB-BC95-DC53F384A3DC}" type="datetime1">
              <a:rPr lang="en-IN"/>
              <a:pPr lvl="0"/>
              <a:t>30-04-2025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E38A3-9262-7138-42FE-4B8BDEF441A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26B24-BD1B-5DE0-13B8-E6FBDEE1F51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FA3E973-042D-40F2-916F-D6054350AA58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602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413B2-75CD-ED0A-E51F-E548D78F99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5"/>
          </a:xfrm>
        </p:spPr>
        <p:txBody>
          <a:bodyPr anchor="b" anchorCtr="0"/>
          <a:lstStyle>
            <a:lvl1pPr algn="l">
              <a:defRPr sz="2000" b="1"/>
            </a:lvl1pPr>
          </a:lstStyle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0DCAC1-0E3F-70F6-8D7F-9A37912EEB47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lang="en-IN"/>
            </a:lvl1pPr>
          </a:lstStyle>
          <a:p>
            <a:pPr lvl="0"/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22080-4FF4-C62B-7A68-329CEDCBF13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792288" y="5367335"/>
            <a:ext cx="5486400" cy="80486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F6826-9174-AB98-5E76-F55097038F9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1742EAD-2A5C-419A-A490-C5A041A274A9}" type="datetime1">
              <a:rPr lang="en-IN"/>
              <a:pPr lvl="0"/>
              <a:t>30-04-2025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FB55A-09B6-D6F9-7562-E9736A6B110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AADE4-1E70-16B5-820C-C53EC254931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8FFC6D2-72E3-494C-A49C-36B16E5F5DFF}" type="slidenum"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225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39B777-C59A-323C-A64F-051402FF7C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CD593-61D7-70A5-D0E1-4141FDC7CA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040DF-A696-FBA6-C5DD-1008DAC9091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57200" y="6356351"/>
            <a:ext cx="213359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70EC06DC-1830-4C73-B28F-ED7241D503F3}" type="datetime1">
              <a:rPr lang="en-IN"/>
              <a:pPr lvl="0"/>
              <a:t>30-04-2025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9D84A-7C84-2E7F-08AE-97B4F80BA465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124203" y="6356351"/>
            <a:ext cx="2895603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DE711-3341-CCA6-0A2F-F83CAEF6955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553203" y="6356351"/>
            <a:ext cx="213359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IN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5504260A-064D-4B2D-A4FF-84E4DDEBFF03}" type="slidenum"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</p:titleStyle>
    <p:bodyStyle>
      <a:lvl1pPr marL="342900" marR="0" lvl="0" indent="-342900" algn="l" defTabSz="914400" rtl="0" fontAlgn="auto" hangingPunct="1">
        <a:lnSpc>
          <a:spcPct val="100000"/>
        </a:lnSpc>
        <a:spcBef>
          <a:spcPts val="800"/>
        </a:spcBef>
        <a:spcAft>
          <a:spcPts val="0"/>
        </a:spcAft>
        <a:buSzPct val="100000"/>
        <a:buFont typeface="Arial" pitchFamily="34"/>
        <a:buChar char="•"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742950" marR="0" lvl="1" indent="-285750" algn="l" defTabSz="914400" rtl="0" fontAlgn="auto" hangingPunct="1">
        <a:lnSpc>
          <a:spcPct val="100000"/>
        </a:lnSpc>
        <a:spcBef>
          <a:spcPts val="700"/>
        </a:spcBef>
        <a:spcAft>
          <a:spcPts val="0"/>
        </a:spcAft>
        <a:buSzPct val="100000"/>
        <a:buFont typeface="Arial" pitchFamily="34"/>
        <a:buChar char="–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100000"/>
        </a:lnSpc>
        <a:spcBef>
          <a:spcPts val="6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–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SzPct val="100000"/>
        <a:buFont typeface="Arial" pitchFamily="34"/>
        <a:buChar char="»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ongodb.com/cloud/atlas" TargetMode="External"/><Relationship Id="rId5" Type="http://schemas.openxmlformats.org/officeDocument/2006/relationships/hyperlink" Target="https://expressjs.com/" TargetMode="Externa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PPT Admission Drive 2021-22-final-2_Page_01.jpg">
            <a:extLst>
              <a:ext uri="{FF2B5EF4-FFF2-40B4-BE49-F238E27FC236}">
                <a16:creationId xmlns:a16="http://schemas.microsoft.com/office/drawing/2014/main" id="{917FBC54-ADA8-04D4-39A6-9C3ACF11A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0383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C5BF255C-A61B-9A20-6919-6C53702AFF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80511" cy="6885386"/>
          </a:xfr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A2C3304D-D978-29A2-9D9F-EED3189728F7}"/>
              </a:ext>
            </a:extLst>
          </p:cNvPr>
          <p:cNvSpPr/>
          <p:nvPr/>
        </p:nvSpPr>
        <p:spPr>
          <a:xfrm>
            <a:off x="179515" y="253553"/>
            <a:ext cx="8280916" cy="584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1" i="0" u="none" strike="noStrike" kern="1200" cap="none" spc="0" baseline="0">
                <a:solidFill>
                  <a:srgbClr val="000000"/>
                </a:solidFill>
                <a:uFillTx/>
                <a:latin typeface="Verdana" pitchFamily="34"/>
                <a:ea typeface="Times New Roman" pitchFamily="18"/>
                <a:cs typeface="Times New Roman" pitchFamily="18"/>
              </a:rPr>
              <a:t>References</a:t>
            </a:r>
            <a:endParaRPr lang="en-IN" sz="3200" b="1" i="0" u="none" strike="noStrike" kern="1200" cap="none" spc="0" baseline="0">
              <a:solidFill>
                <a:srgbClr val="E31E24"/>
              </a:solidFill>
              <a:uFillTx/>
              <a:latin typeface="Calibri"/>
              <a:cs typeface="Times New Roman" pitchFamily="18"/>
            </a:endParaRPr>
          </a:p>
        </p:txBody>
      </p:sp>
      <p:cxnSp>
        <p:nvCxnSpPr>
          <p:cNvPr id="4" name="Straight Connector 6">
            <a:extLst>
              <a:ext uri="{FF2B5EF4-FFF2-40B4-BE49-F238E27FC236}">
                <a16:creationId xmlns:a16="http://schemas.microsoft.com/office/drawing/2014/main" id="{031248F4-AEDB-7555-7536-BECCF7FBE249}"/>
              </a:ext>
            </a:extLst>
          </p:cNvPr>
          <p:cNvCxnSpPr/>
          <p:nvPr/>
        </p:nvCxnSpPr>
        <p:spPr>
          <a:xfrm>
            <a:off x="0" y="1061444"/>
            <a:ext cx="9180511" cy="0"/>
          </a:xfrm>
          <a:prstGeom prst="straightConnector1">
            <a:avLst/>
          </a:prstGeom>
          <a:noFill/>
          <a:ln w="25402" cap="flat">
            <a:solidFill>
              <a:srgbClr val="0060AA"/>
            </a:solidFill>
            <a:prstDash val="solid"/>
          </a:ln>
        </p:spPr>
      </p:cxnSp>
      <p:pic>
        <p:nvPicPr>
          <p:cNvPr id="5" name="Picture 8">
            <a:extLst>
              <a:ext uri="{FF2B5EF4-FFF2-40B4-BE49-F238E27FC236}">
                <a16:creationId xmlns:a16="http://schemas.microsoft.com/office/drawing/2014/main" id="{997B47C3-8786-B62F-3D20-C9D888090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9" y="6309323"/>
            <a:ext cx="2411757" cy="3466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4B7A43-7A96-12C2-66CC-C20A75ADE98E}"/>
              </a:ext>
            </a:extLst>
          </p:cNvPr>
          <p:cNvSpPr txBox="1"/>
          <p:nvPr/>
        </p:nvSpPr>
        <p:spPr>
          <a:xfrm>
            <a:off x="179515" y="1293830"/>
            <a:ext cx="8784979" cy="372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just" defTabSz="914400" rtl="0" fontAlgn="auto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Verdana" pitchFamily="34"/>
                <a:ea typeface="Times New Roman" pitchFamily="18"/>
                <a:cs typeface="Times New Roman" pitchFamily="18"/>
              </a:rPr>
              <a:t> </a:t>
            </a: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Calibri" pitchFamily="34"/>
              <a:cs typeface="Times New Roman" pitchFamily="18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D55D90BD-9D17-BEAC-511D-EB54737487F0}"/>
              </a:ext>
            </a:extLst>
          </p:cNvPr>
          <p:cNvSpPr txBox="1"/>
          <p:nvPr/>
        </p:nvSpPr>
        <p:spPr>
          <a:xfrm>
            <a:off x="525102" y="1298740"/>
            <a:ext cx="7935330" cy="452431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600" b="0" i="0" u="none" strike="noStrike" kern="1200" cap="none" spc="0" baseline="0" dirty="0">
                <a:solidFill>
                  <a:srgbClr val="000000"/>
                </a:solidFill>
                <a:uFillTx/>
                <a:latin typeface="Verdana"/>
                <a:ea typeface="Calibri"/>
                <a:cs typeface="Calibri"/>
              </a:rPr>
              <a:t>Welling, L., &amp; Thomson, L. (2016). </a:t>
            </a:r>
            <a:r>
              <a:rPr lang="en-IN" sz="1600" b="0" i="1" u="none" strike="noStrike" kern="1200" cap="none" spc="0" baseline="0" dirty="0">
                <a:solidFill>
                  <a:srgbClr val="000000"/>
                </a:solidFill>
                <a:uFillTx/>
                <a:latin typeface="Verdana"/>
                <a:ea typeface="Calibri"/>
                <a:cs typeface="Calibri"/>
              </a:rPr>
              <a:t>PHP and MySQL Web Development (5th ed.)</a:t>
            </a:r>
            <a:r>
              <a:rPr lang="en-IN" sz="1600" b="0" i="0" u="none" strike="noStrike" kern="1200" cap="none" spc="0" baseline="0" dirty="0">
                <a:solidFill>
                  <a:srgbClr val="000000"/>
                </a:solidFill>
                <a:uFillTx/>
                <a:latin typeface="Verdana"/>
                <a:ea typeface="Calibri"/>
                <a:cs typeface="Calibri"/>
              </a:rPr>
              <a:t>. Addison-Wesley.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600" b="0" i="0" u="none" strike="noStrike" kern="1200" cap="none" spc="0" baseline="0" dirty="0">
              <a:solidFill>
                <a:srgbClr val="000000"/>
              </a:solidFill>
              <a:uFillTx/>
              <a:latin typeface="Verdana"/>
              <a:ea typeface="Calibri"/>
              <a:cs typeface="Calibri"/>
            </a:endParaRP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600" b="0" i="0" u="none" strike="noStrike" kern="1200" cap="none" spc="0" baseline="0" dirty="0">
                <a:solidFill>
                  <a:srgbClr val="000000"/>
                </a:solidFill>
                <a:uFillTx/>
                <a:latin typeface="Verdana"/>
                <a:ea typeface="Calibri"/>
                <a:cs typeface="Calibri"/>
              </a:rPr>
              <a:t>Nadel, B., &amp; Weber, M. (2018). </a:t>
            </a:r>
            <a:r>
              <a:rPr lang="en-IN" sz="1600" b="0" i="1" u="none" strike="noStrike" kern="1200" cap="none" spc="0" baseline="0" dirty="0">
                <a:solidFill>
                  <a:srgbClr val="000000"/>
                </a:solidFill>
                <a:uFillTx/>
                <a:latin typeface="Verdana"/>
                <a:ea typeface="Calibri"/>
                <a:cs typeface="Calibri"/>
              </a:rPr>
              <a:t>React: Up &amp; Running: Building Web Applications</a:t>
            </a:r>
            <a:r>
              <a:rPr lang="en-IN" sz="1600" b="0" i="0" u="none" strike="noStrike" kern="1200" cap="none" spc="0" baseline="0" dirty="0">
                <a:solidFill>
                  <a:srgbClr val="000000"/>
                </a:solidFill>
                <a:uFillTx/>
                <a:latin typeface="Verdana"/>
                <a:ea typeface="Calibri"/>
                <a:cs typeface="Calibri"/>
              </a:rPr>
              <a:t>. O'Reilly Media.</a:t>
            </a:r>
            <a:endParaRPr lang="en-IN" sz="1600" b="0" i="0" u="none" strike="noStrike" kern="1200" cap="none" spc="0" baseline="0" dirty="0">
              <a:solidFill>
                <a:srgbClr val="000000"/>
              </a:solidFill>
              <a:uFillTx/>
              <a:latin typeface="Verdana"/>
              <a:ea typeface="Verdana"/>
            </a:endParaRP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600" b="0" i="0" u="none" strike="noStrike" kern="1200" cap="none" spc="0" baseline="0" dirty="0">
              <a:solidFill>
                <a:srgbClr val="000000"/>
              </a:solidFill>
              <a:uFillTx/>
              <a:latin typeface="Verdana"/>
              <a:ea typeface="Calibri"/>
              <a:cs typeface="Calibri"/>
            </a:endParaRP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600" b="0" i="0" u="none" strike="noStrike" kern="1200" cap="none" spc="0" baseline="0" dirty="0">
                <a:solidFill>
                  <a:srgbClr val="000000"/>
                </a:solidFill>
                <a:uFillTx/>
                <a:latin typeface="Verdana"/>
                <a:ea typeface="Calibri"/>
                <a:cs typeface="Calibri"/>
              </a:rPr>
              <a:t>Chodorow, K. (2019). </a:t>
            </a:r>
            <a:r>
              <a:rPr lang="en-IN" sz="1600" b="0" i="1" u="none" strike="noStrike" kern="1200" cap="none" spc="0" baseline="0" dirty="0">
                <a:solidFill>
                  <a:srgbClr val="000000"/>
                </a:solidFill>
                <a:uFillTx/>
                <a:latin typeface="Verdana"/>
                <a:ea typeface="Calibri"/>
                <a:cs typeface="Calibri"/>
              </a:rPr>
              <a:t>MongoDB: The Definitive Guide (3rd ed.)</a:t>
            </a:r>
            <a:r>
              <a:rPr lang="en-IN" sz="1600" b="0" i="0" u="none" strike="noStrike" kern="1200" cap="none" spc="0" baseline="0" dirty="0">
                <a:solidFill>
                  <a:srgbClr val="000000"/>
                </a:solidFill>
                <a:uFillTx/>
                <a:latin typeface="Verdana"/>
                <a:ea typeface="Calibri"/>
                <a:cs typeface="Calibri"/>
              </a:rPr>
              <a:t>. O'Reilly Media.</a:t>
            </a:r>
            <a:endParaRPr lang="en-IN" sz="1600" b="0" i="0" u="none" strike="noStrike" kern="1200" cap="none" spc="0" baseline="0" dirty="0">
              <a:solidFill>
                <a:srgbClr val="000000"/>
              </a:solidFill>
              <a:uFillTx/>
              <a:latin typeface="Verdana"/>
              <a:ea typeface="Verdana"/>
            </a:endParaRP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600" b="0" i="0" u="none" strike="noStrike" kern="1200" cap="none" spc="0" baseline="0" dirty="0">
                <a:solidFill>
                  <a:srgbClr val="000000"/>
                </a:solidFill>
                <a:uFillTx/>
                <a:latin typeface="Verdana"/>
                <a:ea typeface="Calibri"/>
                <a:cs typeface="Calibri"/>
              </a:rPr>
              <a:t>Miro, P., &amp; Foster, S. (2020). </a:t>
            </a:r>
            <a:r>
              <a:rPr lang="en-IN" sz="1600" b="0" i="1" u="none" strike="noStrike" kern="1200" cap="none" spc="0" baseline="0" dirty="0">
                <a:solidFill>
                  <a:srgbClr val="000000"/>
                </a:solidFill>
                <a:uFillTx/>
                <a:latin typeface="Verdana"/>
                <a:ea typeface="Calibri"/>
                <a:cs typeface="Calibri"/>
              </a:rPr>
              <a:t>Building Node.js Applications</a:t>
            </a:r>
            <a:r>
              <a:rPr lang="en-IN" sz="1600" b="0" i="0" u="none" strike="noStrike" kern="1200" cap="none" spc="0" baseline="0" dirty="0">
                <a:solidFill>
                  <a:srgbClr val="000000"/>
                </a:solidFill>
                <a:uFillTx/>
                <a:latin typeface="Verdana"/>
                <a:ea typeface="Calibri"/>
                <a:cs typeface="Calibri"/>
              </a:rPr>
              <a:t>. O'Reilly Media.</a:t>
            </a:r>
            <a:endParaRPr lang="en-IN" sz="1600" b="0" i="0" u="none" strike="noStrike" kern="1200" cap="none" spc="0" baseline="0" dirty="0">
              <a:solidFill>
                <a:srgbClr val="000000"/>
              </a:solidFill>
              <a:uFillTx/>
              <a:latin typeface="Verdana"/>
              <a:ea typeface="Verdana"/>
            </a:endParaRP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600" b="0" i="0" u="none" strike="noStrike" kern="1200" cap="none" spc="0" baseline="0" dirty="0">
              <a:solidFill>
                <a:srgbClr val="000000"/>
              </a:solidFill>
              <a:uFillTx/>
              <a:latin typeface="Verdana"/>
              <a:ea typeface="Calibri"/>
              <a:cs typeface="Calibri"/>
            </a:endParaRP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600" b="0" i="0" u="none" strike="noStrike" kern="1200" cap="none" spc="0" baseline="0" dirty="0">
                <a:solidFill>
                  <a:srgbClr val="000000"/>
                </a:solidFill>
                <a:uFillTx/>
                <a:latin typeface="Verdana"/>
                <a:ea typeface="Calibri"/>
                <a:cs typeface="Calibri"/>
              </a:rPr>
              <a:t>"Express.js Documentation" – </a:t>
            </a:r>
            <a:r>
              <a:rPr lang="en-IN" sz="1600" b="0" i="0" u="none" strike="noStrike" kern="1200" cap="none" spc="0" baseline="0" dirty="0">
                <a:solidFill>
                  <a:srgbClr val="000000"/>
                </a:solidFill>
                <a:uFillTx/>
                <a:latin typeface="Verdana"/>
                <a:ea typeface="Calibri"/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expressjs.com</a:t>
            </a:r>
            <a:endParaRPr lang="en-IN" sz="1600" b="0" i="0" u="none" strike="noStrike" kern="1200" cap="none" spc="0" baseline="0" dirty="0">
              <a:solidFill>
                <a:srgbClr val="000000"/>
              </a:solidFill>
              <a:uFillTx/>
              <a:latin typeface="Verdana"/>
              <a:ea typeface="Verdana"/>
            </a:endParaRP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600" b="0" i="0" u="none" strike="noStrike" kern="1200" cap="none" spc="0" baseline="0" dirty="0">
              <a:solidFill>
                <a:srgbClr val="000000"/>
              </a:solidFill>
              <a:uFillTx/>
              <a:latin typeface="Verdana"/>
              <a:ea typeface="Calibri"/>
              <a:cs typeface="Calibri"/>
            </a:endParaRP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600" b="0" i="0" u="none" strike="noStrike" kern="1200" cap="none" spc="0" baseline="0" dirty="0">
                <a:solidFill>
                  <a:srgbClr val="000000"/>
                </a:solidFill>
                <a:uFillTx/>
                <a:latin typeface="Verdana"/>
                <a:ea typeface="Calibri"/>
                <a:cs typeface="Calibri"/>
              </a:rPr>
              <a:t>"React Documentation" – reactjs.org</a:t>
            </a:r>
            <a:endParaRPr lang="en-IN" sz="1600" b="0" i="0" u="none" strike="noStrike" kern="1200" cap="none" spc="0" baseline="0" dirty="0">
              <a:solidFill>
                <a:srgbClr val="000000"/>
              </a:solidFill>
              <a:uFillTx/>
              <a:latin typeface="Verdana"/>
              <a:ea typeface="Verdana"/>
            </a:endParaRP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600" b="0" i="0" u="none" strike="noStrike" kern="1200" cap="none" spc="0" baseline="0" dirty="0">
              <a:solidFill>
                <a:srgbClr val="000000"/>
              </a:solidFill>
              <a:uFillTx/>
              <a:latin typeface="Verdana"/>
              <a:ea typeface="Calibri"/>
              <a:cs typeface="Calibri"/>
            </a:endParaRP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600" b="0" i="0" u="none" strike="noStrike" kern="1200" cap="none" spc="0" baseline="0" dirty="0">
                <a:solidFill>
                  <a:srgbClr val="000000"/>
                </a:solidFill>
                <a:uFillTx/>
                <a:latin typeface="Verdana"/>
                <a:ea typeface="Calibri"/>
                <a:cs typeface="Calibri"/>
              </a:rPr>
              <a:t>"MongoDB Atlas" – </a:t>
            </a:r>
            <a:r>
              <a:rPr lang="en-IN" sz="1600" b="0" i="0" u="none" strike="noStrike" kern="1200" cap="none" spc="0" baseline="0" dirty="0">
                <a:solidFill>
                  <a:srgbClr val="000000"/>
                </a:solidFill>
                <a:uFillTx/>
                <a:latin typeface="Verdana"/>
                <a:ea typeface="Calibri"/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mongodb.com/cloud/atlas</a:t>
            </a:r>
            <a:endParaRPr lang="en-IN" sz="1600" b="0" i="0" u="none" strike="noStrike" kern="1200" cap="none" spc="0" baseline="0" dirty="0">
              <a:solidFill>
                <a:srgbClr val="000000"/>
              </a:solidFill>
              <a:uFillTx/>
              <a:latin typeface="Verdana"/>
              <a:ea typeface="Verdana"/>
            </a:endParaRP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600" b="0" i="0" u="none" strike="noStrike" kern="1200" cap="none" spc="0" baseline="0" dirty="0">
              <a:solidFill>
                <a:srgbClr val="000000"/>
              </a:solidFill>
              <a:uFillTx/>
              <a:latin typeface="Verdana"/>
              <a:ea typeface="Calibri"/>
              <a:cs typeface="Calibri"/>
            </a:endParaRP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600" b="0" i="0" u="none" strike="noStrike" kern="1200" cap="none" spc="0" baseline="0" dirty="0">
                <a:solidFill>
                  <a:srgbClr val="000000"/>
                </a:solidFill>
                <a:uFillTx/>
                <a:latin typeface="Verdana"/>
                <a:ea typeface="Calibri"/>
                <a:cs typeface="Calibri"/>
              </a:rPr>
              <a:t>"Nginx Documentation" – nginx.org/</a:t>
            </a:r>
            <a:r>
              <a:rPr lang="en-IN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Verdana"/>
                <a:ea typeface="Calibri"/>
                <a:cs typeface="Calibri"/>
              </a:rPr>
              <a:t>en</a:t>
            </a:r>
            <a:r>
              <a:rPr lang="en-IN" sz="1600" b="0" i="0" u="none" strike="noStrike" kern="1200" cap="none" spc="0" baseline="0" dirty="0">
                <a:solidFill>
                  <a:srgbClr val="000000"/>
                </a:solidFill>
                <a:uFillTx/>
                <a:latin typeface="Verdana"/>
                <a:ea typeface="Calibri"/>
                <a:cs typeface="Calibri"/>
              </a:rPr>
              <a:t>/docs</a:t>
            </a:r>
            <a:endParaRPr lang="en-IN" sz="1600" b="0" i="0" u="none" strike="noStrike" kern="1200" cap="none" spc="0" baseline="0" dirty="0">
              <a:solidFill>
                <a:srgbClr val="000000"/>
              </a:solidFill>
              <a:uFillTx/>
              <a:latin typeface="Verdana"/>
              <a:ea typeface="Verdana"/>
            </a:endParaRPr>
          </a:p>
          <a:p>
            <a:pPr marL="457200" marR="0" lvl="0" indent="-45720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600" b="0" i="0" u="none" strike="noStrike" kern="1200" cap="none" spc="0" baseline="0" dirty="0">
              <a:solidFill>
                <a:srgbClr val="000000"/>
              </a:solidFill>
              <a:uFillTx/>
              <a:latin typeface="Verdana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EF2BC968-E4B7-965D-8DE1-9EF6DE2E83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80511" cy="6858000"/>
          </a:xfrm>
        </p:spPr>
      </p:pic>
      <p:pic>
        <p:nvPicPr>
          <p:cNvPr id="3" name="Picture 5">
            <a:extLst>
              <a:ext uri="{FF2B5EF4-FFF2-40B4-BE49-F238E27FC236}">
                <a16:creationId xmlns:a16="http://schemas.microsoft.com/office/drawing/2014/main" id="{9C82B6BF-A9A3-33D2-4EF4-2CBDAB84A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9" y="6309323"/>
            <a:ext cx="2411757" cy="3466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Box 1">
            <a:extLst>
              <a:ext uri="{FF2B5EF4-FFF2-40B4-BE49-F238E27FC236}">
                <a16:creationId xmlns:a16="http://schemas.microsoft.com/office/drawing/2014/main" id="{CFBA3D94-F44D-0FCC-EECB-3CEA39705F09}"/>
              </a:ext>
            </a:extLst>
          </p:cNvPr>
          <p:cNvSpPr txBox="1"/>
          <p:nvPr/>
        </p:nvSpPr>
        <p:spPr>
          <a:xfrm>
            <a:off x="1835694" y="2708919"/>
            <a:ext cx="5651037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7200" b="0" i="0" u="none" strike="noStrike" kern="1200" cap="none" spc="0" baseline="0">
                <a:solidFill>
                  <a:srgbClr val="0060AA"/>
                </a:solidFill>
                <a:uFillTx/>
                <a:latin typeface="Garamond" pitchFamily="18"/>
              </a:rPr>
              <a:t>THANK</a:t>
            </a:r>
            <a:r>
              <a:rPr lang="en-US" sz="7200" b="0" i="0" u="none" strike="noStrike" kern="1200" cap="none" spc="0" baseline="0">
                <a:solidFill>
                  <a:srgbClr val="000000"/>
                </a:solidFill>
                <a:uFillTx/>
                <a:latin typeface="Garamond" pitchFamily="18"/>
              </a:rPr>
              <a:t> </a:t>
            </a:r>
            <a:r>
              <a:rPr lang="en-US" sz="7200" b="0" i="0" u="none" strike="noStrike" kern="1200" cap="none" spc="0" baseline="0">
                <a:solidFill>
                  <a:srgbClr val="E31E24"/>
                </a:solidFill>
                <a:uFillTx/>
                <a:latin typeface="Garamond" pitchFamily="18"/>
              </a:rPr>
              <a:t>YOU</a:t>
            </a:r>
            <a:endParaRPr lang="en-IN" sz="7200" b="0" i="0" u="none" strike="noStrike" kern="1200" cap="none" spc="0" baseline="0">
              <a:solidFill>
                <a:srgbClr val="000000"/>
              </a:solidFill>
              <a:uFillTx/>
              <a:latin typeface="Garamond" pitchFamily="1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57718385-5A13-5DE3-AEA4-71C010ED76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54260" y="-27386"/>
            <a:ext cx="9180511" cy="6885386"/>
          </a:xfrm>
        </p:spPr>
      </p:pic>
      <p:cxnSp>
        <p:nvCxnSpPr>
          <p:cNvPr id="3" name="Straight Connector 10">
            <a:extLst>
              <a:ext uri="{FF2B5EF4-FFF2-40B4-BE49-F238E27FC236}">
                <a16:creationId xmlns:a16="http://schemas.microsoft.com/office/drawing/2014/main" id="{AC44A229-90CB-421B-EA21-D385246BBEBA}"/>
              </a:ext>
            </a:extLst>
          </p:cNvPr>
          <p:cNvCxnSpPr/>
          <p:nvPr/>
        </p:nvCxnSpPr>
        <p:spPr>
          <a:xfrm>
            <a:off x="1520418" y="2060847"/>
            <a:ext cx="6306544" cy="0"/>
          </a:xfrm>
          <a:prstGeom prst="straightConnector1">
            <a:avLst/>
          </a:prstGeom>
          <a:noFill/>
          <a:ln w="9528" cap="flat">
            <a:solidFill>
              <a:srgbClr val="4A7EBB"/>
            </a:solidFill>
            <a:prstDash val="solid"/>
          </a:ln>
        </p:spPr>
      </p:cxnSp>
      <p:pic>
        <p:nvPicPr>
          <p:cNvPr id="4" name="Picture 11">
            <a:extLst>
              <a:ext uri="{FF2B5EF4-FFF2-40B4-BE49-F238E27FC236}">
                <a16:creationId xmlns:a16="http://schemas.microsoft.com/office/drawing/2014/main" id="{C82EBD2B-3DF6-B11B-D20B-8E20D3E5CA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0383" y="150272"/>
            <a:ext cx="6396063" cy="92087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12">
            <a:extLst>
              <a:ext uri="{FF2B5EF4-FFF2-40B4-BE49-F238E27FC236}">
                <a16:creationId xmlns:a16="http://schemas.microsoft.com/office/drawing/2014/main" id="{A3102B8D-6CE4-DF97-78D9-4A91E98E0FCE}"/>
              </a:ext>
            </a:extLst>
          </p:cNvPr>
          <p:cNvSpPr txBox="1"/>
          <p:nvPr/>
        </p:nvSpPr>
        <p:spPr>
          <a:xfrm>
            <a:off x="236436" y="2219550"/>
            <a:ext cx="8784979" cy="83099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400" b="1" i="0" u="none" strike="noStrike" kern="1200" cap="none" spc="0" baseline="0">
                <a:solidFill>
                  <a:srgbClr val="0070C0"/>
                </a:solidFill>
                <a:uFillTx/>
                <a:latin typeface="Calibri"/>
                <a:ea typeface="Cambria" pitchFamily="18"/>
                <a:cs typeface="Times New Roman" pitchFamily="18"/>
              </a:rPr>
              <a:t>Second Year Project Synopsis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400" b="1" i="0" u="none" strike="noStrike" kern="1200" cap="none" spc="0" baseline="0">
                <a:solidFill>
                  <a:srgbClr val="0070C0"/>
                </a:solidFill>
                <a:uFillTx/>
                <a:latin typeface="Calibri"/>
                <a:ea typeface="Cambria" pitchFamily="18"/>
                <a:cs typeface="Times New Roman" pitchFamily="18"/>
              </a:rPr>
              <a:t>Submitted by</a:t>
            </a:r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09C55395-64CC-6026-EB49-C624C52F6974}"/>
              </a:ext>
            </a:extLst>
          </p:cNvPr>
          <p:cNvGraphicFramePr>
            <a:graphicFrameLocks noGrp="1"/>
          </p:cNvGraphicFramePr>
          <p:nvPr/>
        </p:nvGraphicFramePr>
        <p:xfrm>
          <a:off x="1696129" y="3085999"/>
          <a:ext cx="6095992" cy="148337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3047996">
                  <a:extLst>
                    <a:ext uri="{9D8B030D-6E8A-4147-A177-3AD203B41FA5}">
                      <a16:colId xmlns:a16="http://schemas.microsoft.com/office/drawing/2014/main" val="469327048"/>
                    </a:ext>
                  </a:extLst>
                </a:gridCol>
                <a:gridCol w="3047996">
                  <a:extLst>
                    <a:ext uri="{9D8B030D-6E8A-4147-A177-3AD203B41FA5}">
                      <a16:colId xmlns:a16="http://schemas.microsoft.com/office/drawing/2014/main" val="2298584714"/>
                    </a:ext>
                  </a:extLst>
                </a:gridCol>
              </a:tblGrid>
              <a:tr h="370844">
                <a:tc>
                  <a:txBody>
                    <a:bodyPr/>
                    <a:lstStyle/>
                    <a:p>
                      <a:pPr lvl="0" algn="ctr"/>
                      <a:r>
                        <a:rPr lang="en-US"/>
                        <a:t>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021209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2301730106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Alka Santhosh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098467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2301730077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Nikhil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116030"/>
                  </a:ext>
                </a:extLst>
              </a:tr>
              <a:tr h="370844"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2301730081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/>
                        <a:t>Pabitra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930096"/>
                  </a:ext>
                </a:extLst>
              </a:tr>
            </a:tbl>
          </a:graphicData>
        </a:graphic>
      </p:graphicFrame>
      <p:sp>
        <p:nvSpPr>
          <p:cNvPr id="7" name="TextBox 4">
            <a:extLst>
              <a:ext uri="{FF2B5EF4-FFF2-40B4-BE49-F238E27FC236}">
                <a16:creationId xmlns:a16="http://schemas.microsoft.com/office/drawing/2014/main" id="{E743E681-77FF-35D2-B0E8-8E0E815CBE31}"/>
              </a:ext>
            </a:extLst>
          </p:cNvPr>
          <p:cNvSpPr txBox="1"/>
          <p:nvPr/>
        </p:nvSpPr>
        <p:spPr>
          <a:xfrm>
            <a:off x="-13505" y="1498957"/>
            <a:ext cx="9179085" cy="492440"/>
          </a:xfrm>
          <a:prstGeom prst="rect">
            <a:avLst/>
          </a:prstGeom>
          <a:solidFill>
            <a:srgbClr val="FFFFFF"/>
          </a:solidFill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2600" b="1" i="0" u="none" strike="noStrike" kern="1200" cap="none" spc="0" baseline="0">
                <a:solidFill>
                  <a:srgbClr val="000000"/>
                </a:solidFill>
                <a:uFillTx/>
                <a:latin typeface="Verdana"/>
                <a:ea typeface="Calibri"/>
                <a:cs typeface="Calibri"/>
              </a:rPr>
              <a:t>Responsive Website Development for Obarly</a:t>
            </a:r>
            <a:endParaRPr lang="en-US" sz="2600" b="1" i="0" u="none" strike="noStrike" kern="1200" cap="none" spc="0" baseline="0">
              <a:solidFill>
                <a:srgbClr val="000000"/>
              </a:solidFill>
              <a:uFillTx/>
              <a:latin typeface="Verdana"/>
              <a:ea typeface="Calibri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E193C2-2766-C900-C75D-56455C284D6B}"/>
              </a:ext>
            </a:extLst>
          </p:cNvPr>
          <p:cNvSpPr txBox="1"/>
          <p:nvPr/>
        </p:nvSpPr>
        <p:spPr>
          <a:xfrm>
            <a:off x="236436" y="5733260"/>
            <a:ext cx="8584030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1" i="0" u="none" strike="noStrike" kern="1200" cap="none" spc="0" baseline="0">
                <a:solidFill>
                  <a:srgbClr val="0070C0"/>
                </a:solidFill>
                <a:uFillTx/>
                <a:latin typeface="Calibri"/>
                <a:ea typeface="Cambria"/>
                <a:cs typeface="Times New Roman"/>
              </a:rPr>
              <a:t>Industry Mentor: Kartikey Aggarwal </a:t>
            </a:r>
            <a:endParaRPr lang="en-IN" sz="1800" b="1" i="0" u="none" strike="noStrike" kern="1200" cap="none" spc="0" baseline="0">
              <a:solidFill>
                <a:srgbClr val="0070C0"/>
              </a:solidFill>
              <a:uFillTx/>
              <a:latin typeface="Calibri"/>
              <a:ea typeface="Cambria" pitchFamily="18"/>
              <a:cs typeface="Times New Roman" pitchFamily="18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800" b="1" i="0" u="none" strike="noStrike" kern="1200" cap="none" spc="0" baseline="0">
                <a:solidFill>
                  <a:srgbClr val="0070C0"/>
                </a:solidFill>
                <a:uFillTx/>
                <a:latin typeface="Calibri"/>
                <a:ea typeface="Cambria"/>
                <a:cs typeface="Times New Roman"/>
              </a:rPr>
              <a:t>Faculty Mentor: Dr Vandna Batra</a:t>
            </a:r>
            <a:endParaRPr lang="en-IN" sz="1800" b="1" i="0" u="none" strike="noStrike" kern="1200" cap="none" spc="0" baseline="0">
              <a:solidFill>
                <a:srgbClr val="0070C0"/>
              </a:solidFill>
              <a:uFillTx/>
              <a:latin typeface="Calibri"/>
              <a:ea typeface="Cambria" pitchFamily="18"/>
              <a:cs typeface="Times New Roman" pitchFamily="1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DE35A94C-442C-7665-32B2-DFD82FA0C5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80511" cy="6885386"/>
          </a:xfr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9B1348D9-B450-EA1B-624C-F1E8BC8DD766}"/>
              </a:ext>
            </a:extLst>
          </p:cNvPr>
          <p:cNvSpPr/>
          <p:nvPr/>
        </p:nvSpPr>
        <p:spPr>
          <a:xfrm>
            <a:off x="179515" y="286417"/>
            <a:ext cx="4153698" cy="584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1" i="0" u="none" strike="noStrike" kern="1200" cap="none" spc="0" baseline="0">
                <a:solidFill>
                  <a:srgbClr val="000000"/>
                </a:solidFill>
                <a:uFillTx/>
                <a:latin typeface="Verdana" pitchFamily="34"/>
                <a:ea typeface="Times New Roman" pitchFamily="18"/>
                <a:cs typeface="Times New Roman" pitchFamily="18"/>
              </a:rPr>
              <a:t>Project Overview</a:t>
            </a:r>
            <a:endParaRPr lang="en-IN" sz="3200" b="1" i="0" u="none" strike="noStrike" kern="1200" cap="none" spc="0" baseline="0">
              <a:solidFill>
                <a:srgbClr val="E31E24"/>
              </a:solidFill>
              <a:uFillTx/>
              <a:latin typeface="Calibri"/>
              <a:cs typeface="Times New Roman" pitchFamily="18"/>
            </a:endParaRPr>
          </a:p>
        </p:txBody>
      </p:sp>
      <p:cxnSp>
        <p:nvCxnSpPr>
          <p:cNvPr id="4" name="Straight Connector 6">
            <a:extLst>
              <a:ext uri="{FF2B5EF4-FFF2-40B4-BE49-F238E27FC236}">
                <a16:creationId xmlns:a16="http://schemas.microsoft.com/office/drawing/2014/main" id="{81100832-500C-82FA-F34B-DDB0531C036D}"/>
              </a:ext>
            </a:extLst>
          </p:cNvPr>
          <p:cNvCxnSpPr/>
          <p:nvPr/>
        </p:nvCxnSpPr>
        <p:spPr>
          <a:xfrm>
            <a:off x="0" y="1061444"/>
            <a:ext cx="9180511" cy="0"/>
          </a:xfrm>
          <a:prstGeom prst="straightConnector1">
            <a:avLst/>
          </a:prstGeom>
          <a:noFill/>
          <a:ln w="25402" cap="flat">
            <a:solidFill>
              <a:srgbClr val="0060AA"/>
            </a:solidFill>
            <a:prstDash val="solid"/>
          </a:ln>
        </p:spPr>
      </p:cxnSp>
      <p:pic>
        <p:nvPicPr>
          <p:cNvPr id="5" name="Picture 8">
            <a:extLst>
              <a:ext uri="{FF2B5EF4-FFF2-40B4-BE49-F238E27FC236}">
                <a16:creationId xmlns:a16="http://schemas.microsoft.com/office/drawing/2014/main" id="{B45C8D34-A1A2-E69C-A9F2-9FE8B283E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9" y="6309323"/>
            <a:ext cx="2411757" cy="3466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E18C37-43BC-2738-F600-9F6E3F8A19AC}"/>
              </a:ext>
            </a:extLst>
          </p:cNvPr>
          <p:cNvSpPr txBox="1"/>
          <p:nvPr/>
        </p:nvSpPr>
        <p:spPr>
          <a:xfrm>
            <a:off x="179515" y="1293830"/>
            <a:ext cx="8784979" cy="372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just" defTabSz="914400" rtl="0" fontAlgn="auto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Verdana" pitchFamily="34"/>
                <a:ea typeface="Times New Roman" pitchFamily="18"/>
                <a:cs typeface="Times New Roman" pitchFamily="18"/>
              </a:rPr>
              <a:t> </a:t>
            </a: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Calibri" pitchFamily="34"/>
              <a:cs typeface="Times New Roman" pitchFamily="18"/>
            </a:endParaRP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B0697234-37FB-5092-E98D-1E15E90EBF0E}"/>
              </a:ext>
            </a:extLst>
          </p:cNvPr>
          <p:cNvSpPr txBox="1"/>
          <p:nvPr/>
        </p:nvSpPr>
        <p:spPr>
          <a:xfrm>
            <a:off x="755577" y="1412775"/>
            <a:ext cx="7848871" cy="360098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Verdana"/>
                <a:ea typeface="Calibri"/>
                <a:cs typeface="Calibri"/>
              </a:rPr>
              <a:t>Our project centers on creating a highly responsive and scalable website for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Verdana"/>
                <a:ea typeface="Calibri"/>
                <a:cs typeface="Calibri"/>
              </a:rPr>
              <a:t>Obarly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Verdana"/>
                <a:ea typeface="Calibri"/>
                <a:cs typeface="Calibri"/>
              </a:rPr>
              <a:t>, a company that provides supplies for restaurants, bars, and cloud kitchens. The website will strengthen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Verdana"/>
                <a:ea typeface="Calibri"/>
                <a:cs typeface="Calibri"/>
              </a:rPr>
              <a:t>Obarly’s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Verdana"/>
                <a:ea typeface="Calibri"/>
                <a:cs typeface="Calibri"/>
              </a:rPr>
              <a:t> online presence by working alongside its existing mobile app, enabling users to explore products, handle orders, and make secure payments.</a:t>
            </a:r>
            <a:endParaRPr lang="en-US" sz="1600" b="0" i="0" u="none" strike="noStrike" kern="1200" cap="none" spc="0" baseline="0" dirty="0">
              <a:solidFill>
                <a:srgbClr val="000000"/>
              </a:solidFill>
              <a:uFillTx/>
              <a:latin typeface="Verdana"/>
              <a:ea typeface="Verdana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 dirty="0">
              <a:solidFill>
                <a:srgbClr val="000000"/>
              </a:solidFill>
              <a:uFillTx/>
              <a:latin typeface="Verdana"/>
              <a:ea typeface="Verdana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Verdana"/>
                <a:ea typeface="Calibri"/>
                <a:cs typeface="Calibri"/>
              </a:rPr>
              <a:t>Key features include building a smooth e-commerce interface, secure user authentication, a high-performing backend, and an admin dashboard for streamlined management.</a:t>
            </a:r>
            <a:endParaRPr lang="en-US" sz="1600" b="0" i="0" u="none" strike="noStrike" kern="1200" cap="none" spc="0" baseline="0" dirty="0">
              <a:solidFill>
                <a:srgbClr val="000000"/>
              </a:solidFill>
              <a:uFillTx/>
              <a:latin typeface="Verdana"/>
              <a:ea typeface="Verdana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 dirty="0">
              <a:solidFill>
                <a:srgbClr val="000000"/>
              </a:solidFill>
              <a:uFillTx/>
              <a:latin typeface="Verdana"/>
              <a:ea typeface="Verdana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Verdana"/>
                <a:ea typeface="Calibri"/>
                <a:cs typeface="Calibri"/>
              </a:rPr>
              <a:t>Developed using HTML, CSS, React.js, Node.js, and MongoDB, the platform will be designed to deliver top-notch performance, robust security, and scalability to support </a:t>
            </a:r>
            <a:r>
              <a:rPr lang="en-US" sz="1600" b="0" i="0" u="none" strike="noStrike" kern="1200" cap="none" spc="0" baseline="0" dirty="0" err="1">
                <a:solidFill>
                  <a:srgbClr val="000000"/>
                </a:solidFill>
                <a:uFillTx/>
                <a:latin typeface="Verdana"/>
                <a:ea typeface="Calibri"/>
                <a:cs typeface="Calibri"/>
              </a:rPr>
              <a:t>Obarly’s</a:t>
            </a:r>
            <a:r>
              <a:rPr lang="en-US" sz="1600" b="0" i="0" u="none" strike="noStrike" kern="1200" cap="none" spc="0" baseline="0" dirty="0">
                <a:solidFill>
                  <a:srgbClr val="000000"/>
                </a:solidFill>
                <a:uFillTx/>
                <a:latin typeface="Verdana"/>
                <a:ea typeface="Calibri"/>
                <a:cs typeface="Calibri"/>
              </a:rPr>
              <a:t> growing business needs.</a:t>
            </a:r>
            <a:endParaRPr lang="en-US" sz="1800" b="0" i="0" u="none" strike="noStrike" kern="1200" cap="none" spc="0" baseline="0" dirty="0">
              <a:solidFill>
                <a:srgbClr val="000000"/>
              </a:solidFill>
              <a:uFillTx/>
              <a:latin typeface="Verdana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 dirty="0">
              <a:solidFill>
                <a:srgbClr val="000000"/>
              </a:solidFill>
              <a:uFillTx/>
              <a:latin typeface="Verdana"/>
              <a:ea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2E488971-13F3-1A14-E9EE-2A21FD4141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80511" cy="6885386"/>
          </a:xfr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AEB79266-A0A3-1CDC-E14B-DACBEFE0D537}"/>
              </a:ext>
            </a:extLst>
          </p:cNvPr>
          <p:cNvSpPr/>
          <p:nvPr/>
        </p:nvSpPr>
        <p:spPr>
          <a:xfrm>
            <a:off x="179515" y="244291"/>
            <a:ext cx="4507964" cy="584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1" i="0" u="none" strike="noStrike" kern="1200" cap="none" spc="0" baseline="0">
                <a:solidFill>
                  <a:srgbClr val="000000"/>
                </a:solidFill>
                <a:uFillTx/>
                <a:latin typeface="Verdana" pitchFamily="34"/>
                <a:ea typeface="Verdana" pitchFamily="34"/>
              </a:rPr>
              <a:t>A</a:t>
            </a:r>
            <a:r>
              <a:rPr lang="en-IN" sz="3200" b="1" i="0" u="none" strike="noStrike" kern="1200" cap="none" spc="0" baseline="0">
                <a:solidFill>
                  <a:srgbClr val="000000"/>
                </a:solidFill>
                <a:uFillTx/>
                <a:latin typeface="Verdana" pitchFamily="34"/>
                <a:ea typeface="Verdana" pitchFamily="34"/>
              </a:rPr>
              <a:t>bout the Problem</a:t>
            </a:r>
            <a:endParaRPr lang="en-IN" sz="3200" b="1" i="0" u="none" strike="noStrike" kern="1200" cap="none" spc="0" baseline="0">
              <a:solidFill>
                <a:srgbClr val="E31E24"/>
              </a:solidFill>
              <a:uFillTx/>
              <a:latin typeface="Verdana" pitchFamily="34"/>
              <a:ea typeface="Verdana" pitchFamily="34"/>
              <a:cs typeface="Times New Roman" pitchFamily="18"/>
            </a:endParaRPr>
          </a:p>
        </p:txBody>
      </p:sp>
      <p:cxnSp>
        <p:nvCxnSpPr>
          <p:cNvPr id="4" name="Straight Connector 6">
            <a:extLst>
              <a:ext uri="{FF2B5EF4-FFF2-40B4-BE49-F238E27FC236}">
                <a16:creationId xmlns:a16="http://schemas.microsoft.com/office/drawing/2014/main" id="{1EFCF5FD-74C7-3F70-5374-0318ADDA11B9}"/>
              </a:ext>
            </a:extLst>
          </p:cNvPr>
          <p:cNvCxnSpPr/>
          <p:nvPr/>
        </p:nvCxnSpPr>
        <p:spPr>
          <a:xfrm>
            <a:off x="0" y="1061444"/>
            <a:ext cx="9180511" cy="0"/>
          </a:xfrm>
          <a:prstGeom prst="straightConnector1">
            <a:avLst/>
          </a:prstGeom>
          <a:noFill/>
          <a:ln w="25402" cap="flat">
            <a:solidFill>
              <a:srgbClr val="0060AA"/>
            </a:solidFill>
            <a:prstDash val="solid"/>
          </a:ln>
        </p:spPr>
      </p:cxnSp>
      <p:pic>
        <p:nvPicPr>
          <p:cNvPr id="5" name="Picture 8">
            <a:extLst>
              <a:ext uri="{FF2B5EF4-FFF2-40B4-BE49-F238E27FC236}">
                <a16:creationId xmlns:a16="http://schemas.microsoft.com/office/drawing/2014/main" id="{FDD9F949-E1DF-D779-0DEB-E68989C89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9" y="6309323"/>
            <a:ext cx="2411757" cy="3466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D4F72DB7-A016-2EB9-442B-6D26C3504592}"/>
              </a:ext>
            </a:extLst>
          </p:cNvPr>
          <p:cNvSpPr txBox="1"/>
          <p:nvPr/>
        </p:nvSpPr>
        <p:spPr>
          <a:xfrm>
            <a:off x="755577" y="1484784"/>
            <a:ext cx="8208916" cy="58477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571500" marR="0" lvl="0" indent="-57150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3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9339848-4A3B-E6BF-8503-FA1375E8ABF9}"/>
              </a:ext>
            </a:extLst>
          </p:cNvPr>
          <p:cNvSpPr/>
          <p:nvPr/>
        </p:nvSpPr>
        <p:spPr>
          <a:xfrm>
            <a:off x="755577" y="1486421"/>
            <a:ext cx="7632844" cy="4278093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1" i="0" u="none" strike="noStrike" kern="1200" cap="none" spc="0" baseline="0">
                <a:solidFill>
                  <a:srgbClr val="000000"/>
                </a:solidFill>
                <a:uFillTx/>
                <a:latin typeface="Verdana"/>
                <a:ea typeface="Open Sans"/>
                <a:cs typeface="Open Sans"/>
              </a:rPr>
              <a:t>Problems Identified:</a:t>
            </a:r>
            <a:b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Verdana"/>
                <a:ea typeface="Open Sans"/>
                <a:cs typeface="Open Sans"/>
              </a:rPr>
            </a:br>
            <a: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Verdana"/>
                <a:ea typeface="Open Sans"/>
                <a:cs typeface="Open Sans"/>
              </a:rPr>
              <a:t>Obarly currently relies solely on a mobile app, which limits accessibility for users who prefer using desktops or tablets.</a:t>
            </a:r>
            <a:b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Verdana"/>
                <a:ea typeface="Open Sans"/>
                <a:cs typeface="Open Sans"/>
              </a:rPr>
            </a:br>
            <a:b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Verdana"/>
                <a:ea typeface="Open Sans"/>
                <a:cs typeface="Open Sans"/>
              </a:rPr>
            </a:br>
            <a:r>
              <a:rPr lang="en-US" sz="1600" b="1" i="0" u="none" strike="noStrike" kern="1200" cap="none" spc="0" baseline="0">
                <a:solidFill>
                  <a:srgbClr val="000000"/>
                </a:solidFill>
                <a:uFillTx/>
                <a:latin typeface="Verdana"/>
                <a:ea typeface="Open Sans"/>
                <a:cs typeface="Open Sans"/>
              </a:rPr>
              <a:t>Issues or Problems:</a:t>
            </a:r>
            <a:b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Verdana"/>
                <a:ea typeface="Open Sans"/>
                <a:cs typeface="Open Sans"/>
              </a:rPr>
            </a:br>
            <a: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Verdana"/>
                <a:ea typeface="Open Sans"/>
                <a:cs typeface="Open Sans"/>
              </a:rPr>
              <a:t>The absence of a web platform restricts customer reach, slows down business growth, and lacks advanced features for better management.</a:t>
            </a:r>
            <a:b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Verdana"/>
                <a:ea typeface="Open Sans"/>
                <a:cs typeface="Open Sans"/>
              </a:rPr>
            </a:br>
            <a:b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Verdana"/>
                <a:ea typeface="Open Sans"/>
                <a:cs typeface="Open Sans"/>
              </a:rPr>
            </a:br>
            <a:r>
              <a:rPr lang="en-US" sz="1600" b="1" i="0" u="none" strike="noStrike" kern="1200" cap="none" spc="0" baseline="0">
                <a:solidFill>
                  <a:srgbClr val="000000"/>
                </a:solidFill>
                <a:uFillTx/>
                <a:latin typeface="Verdana"/>
                <a:ea typeface="Open Sans"/>
                <a:cs typeface="Open Sans"/>
              </a:rPr>
              <a:t>Need for a Solution:</a:t>
            </a:r>
            <a:b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Verdana"/>
                <a:ea typeface="Open Sans"/>
                <a:cs typeface="Open Sans"/>
              </a:rPr>
            </a:br>
            <a: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Verdana"/>
                <a:ea typeface="Open Sans"/>
                <a:cs typeface="Open Sans"/>
              </a:rPr>
              <a:t>A responsive website is crucial to deliver a smooth shopping experience, improve operational efficiency, and ensure the platform can scale with growing demands.</a:t>
            </a:r>
            <a:b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Verdana"/>
                <a:ea typeface="Open Sans"/>
                <a:cs typeface="Open Sans"/>
              </a:rPr>
            </a:br>
            <a:b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Verdana"/>
                <a:ea typeface="Open Sans"/>
                <a:cs typeface="Open Sans"/>
              </a:rPr>
            </a:br>
            <a:r>
              <a:rPr lang="en-US" sz="1600" b="1" i="0" u="none" strike="noStrike" kern="1200" cap="none" spc="0" baseline="0">
                <a:solidFill>
                  <a:srgbClr val="000000"/>
                </a:solidFill>
                <a:uFillTx/>
                <a:latin typeface="Verdana"/>
                <a:ea typeface="Open Sans"/>
                <a:cs typeface="Open Sans"/>
              </a:rPr>
              <a:t>Existing Solution:</a:t>
            </a:r>
            <a:b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Verdana"/>
                <a:ea typeface="Open Sans"/>
                <a:cs typeface="Open Sans"/>
              </a:rPr>
            </a:br>
            <a: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Verdana"/>
                <a:ea typeface="Open Sans"/>
                <a:cs typeface="Open Sans"/>
              </a:rPr>
              <a:t>While the current mobile app allows users to browse products and make secure payments, it doesn’t provide a web-based solution to serve a broader audience effectively.</a:t>
            </a: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CE253101-A348-088D-F727-708ADA6ED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80511" cy="6885386"/>
          </a:xfr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7E92E0BC-9D51-559E-0018-ECE83C11F198}"/>
              </a:ext>
            </a:extLst>
          </p:cNvPr>
          <p:cNvSpPr/>
          <p:nvPr/>
        </p:nvSpPr>
        <p:spPr>
          <a:xfrm>
            <a:off x="179515" y="244291"/>
            <a:ext cx="4647428" cy="584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1" i="0" u="none" strike="noStrike" kern="1200" cap="none" spc="0" baseline="0">
                <a:solidFill>
                  <a:srgbClr val="000000"/>
                </a:solidFill>
                <a:uFillTx/>
                <a:latin typeface="Verdana" pitchFamily="34"/>
                <a:ea typeface="Times New Roman" pitchFamily="18"/>
                <a:cs typeface="Times New Roman" pitchFamily="18"/>
              </a:rPr>
              <a:t>Problem Statement</a:t>
            </a:r>
            <a:endParaRPr lang="en-IN" sz="3200" b="1" i="0" u="none" strike="noStrike" kern="1200" cap="none" spc="0" baseline="0">
              <a:solidFill>
                <a:srgbClr val="E31E24"/>
              </a:solidFill>
              <a:uFillTx/>
              <a:latin typeface="Calibri"/>
              <a:cs typeface="Times New Roman" pitchFamily="18"/>
            </a:endParaRPr>
          </a:p>
        </p:txBody>
      </p:sp>
      <p:cxnSp>
        <p:nvCxnSpPr>
          <p:cNvPr id="4" name="Straight Connector 6">
            <a:extLst>
              <a:ext uri="{FF2B5EF4-FFF2-40B4-BE49-F238E27FC236}">
                <a16:creationId xmlns:a16="http://schemas.microsoft.com/office/drawing/2014/main" id="{47BBC017-68C1-37EF-7630-89BA695D6877}"/>
              </a:ext>
            </a:extLst>
          </p:cNvPr>
          <p:cNvCxnSpPr/>
          <p:nvPr/>
        </p:nvCxnSpPr>
        <p:spPr>
          <a:xfrm>
            <a:off x="0" y="1061444"/>
            <a:ext cx="9180511" cy="0"/>
          </a:xfrm>
          <a:prstGeom prst="straightConnector1">
            <a:avLst/>
          </a:prstGeom>
          <a:noFill/>
          <a:ln w="25402" cap="flat">
            <a:solidFill>
              <a:srgbClr val="0060AA"/>
            </a:solidFill>
            <a:prstDash val="solid"/>
          </a:ln>
        </p:spPr>
      </p:cxnSp>
      <p:pic>
        <p:nvPicPr>
          <p:cNvPr id="5" name="Picture 8">
            <a:extLst>
              <a:ext uri="{FF2B5EF4-FFF2-40B4-BE49-F238E27FC236}">
                <a16:creationId xmlns:a16="http://schemas.microsoft.com/office/drawing/2014/main" id="{4D6258E5-F87E-797F-03C3-B47D41C53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9" y="6309323"/>
            <a:ext cx="2411757" cy="3466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3B6ACE-6140-FEA7-149B-D21B6DC1E5A8}"/>
              </a:ext>
            </a:extLst>
          </p:cNvPr>
          <p:cNvSpPr txBox="1"/>
          <p:nvPr/>
        </p:nvSpPr>
        <p:spPr>
          <a:xfrm>
            <a:off x="179515" y="1293830"/>
            <a:ext cx="8784979" cy="372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just" defTabSz="914400" rtl="0" fontAlgn="auto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Verdana" pitchFamily="34"/>
                <a:ea typeface="Times New Roman" pitchFamily="18"/>
                <a:cs typeface="Times New Roman" pitchFamily="18"/>
              </a:rPr>
              <a:t> </a:t>
            </a: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Calibri" pitchFamily="34"/>
              <a:cs typeface="Times New Roman" pitchFamily="18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284C3423-2483-4F41-5E85-2D12AFB761F6}"/>
              </a:ext>
            </a:extLst>
          </p:cNvPr>
          <p:cNvSpPr txBox="1"/>
          <p:nvPr/>
        </p:nvSpPr>
        <p:spPr>
          <a:xfrm>
            <a:off x="945123" y="4426180"/>
            <a:ext cx="6830723" cy="457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3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76D7904-33EC-A344-ABBB-73520233BBA8}"/>
              </a:ext>
            </a:extLst>
          </p:cNvPr>
          <p:cNvSpPr/>
          <p:nvPr/>
        </p:nvSpPr>
        <p:spPr>
          <a:xfrm>
            <a:off x="661632" y="1484372"/>
            <a:ext cx="7848871" cy="3539432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1" i="0" u="none" strike="noStrike" kern="1200" cap="none" spc="0" baseline="0">
                <a:solidFill>
                  <a:srgbClr val="000000"/>
                </a:solidFill>
                <a:uFillTx/>
                <a:latin typeface="Verdana"/>
                <a:ea typeface="Calibri"/>
                <a:cs typeface="Calibri"/>
              </a:rPr>
              <a:t>Problem:</a:t>
            </a:r>
            <a:br>
              <a:rPr lang="en-US" sz="1600" b="1" i="0" u="none" strike="noStrike" kern="1200" cap="none" spc="0" baseline="0">
                <a:solidFill>
                  <a:srgbClr val="000000"/>
                </a:solidFill>
                <a:uFillTx/>
                <a:latin typeface="Verdana"/>
                <a:ea typeface="Calibri"/>
                <a:cs typeface="Calibri"/>
              </a:rPr>
            </a:br>
            <a: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Verdana"/>
                <a:ea typeface="Calibri"/>
                <a:cs typeface="Calibri"/>
              </a:rPr>
              <a:t>Obarly currently operates only through a mobile app, which limits access for users who prefer desktops or tablets. This restriction hinders business growth and operational efficiency.</a:t>
            </a:r>
            <a:endParaRPr lang="en-US" sz="1600" b="0" i="0" u="none" strike="noStrike" kern="1200" cap="none" spc="0" baseline="0">
              <a:solidFill>
                <a:srgbClr val="000000"/>
              </a:solidFill>
              <a:uFillTx/>
              <a:latin typeface="Verdana"/>
              <a:ea typeface="Verdana" pitchFamily="34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000000"/>
              </a:solidFill>
              <a:uFillTx/>
              <a:latin typeface="Verdana"/>
              <a:ea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1" i="0" u="none" strike="noStrike" kern="1200" cap="none" spc="0" baseline="0">
                <a:solidFill>
                  <a:srgbClr val="000000"/>
                </a:solidFill>
                <a:uFillTx/>
                <a:latin typeface="Verdana"/>
                <a:ea typeface="Calibri"/>
                <a:cs typeface="Calibri"/>
              </a:rPr>
              <a:t>Why is it Important?</a:t>
            </a:r>
            <a:br>
              <a:rPr lang="en-US" sz="1600" b="1" i="0" u="none" strike="noStrike" kern="1200" cap="none" spc="0" baseline="0">
                <a:solidFill>
                  <a:srgbClr val="000000"/>
                </a:solidFill>
                <a:uFillTx/>
                <a:latin typeface="Verdana"/>
                <a:ea typeface="Calibri"/>
                <a:cs typeface="Calibri"/>
              </a:rPr>
            </a:br>
            <a: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Verdana"/>
                <a:ea typeface="Calibri"/>
                <a:cs typeface="Calibri"/>
              </a:rPr>
              <a:t>A web platform will help Obarly reach more customers, offer a more flexible shopping experience, and simplify backend operations.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000000"/>
              </a:solidFill>
              <a:uFillTx/>
              <a:latin typeface="Verdana"/>
              <a:ea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1" i="0" u="none" strike="noStrike" kern="1200" cap="none" spc="0" baseline="0">
                <a:solidFill>
                  <a:srgbClr val="000000"/>
                </a:solidFill>
                <a:uFillTx/>
                <a:latin typeface="Verdana"/>
                <a:ea typeface="Calibri"/>
                <a:cs typeface="Calibri"/>
              </a:rPr>
              <a:t>Expected Impact:</a:t>
            </a:r>
            <a:br>
              <a:rPr lang="en-US" sz="1600" b="1" i="0" u="none" strike="noStrike" kern="1200" cap="none" spc="0" baseline="0">
                <a:solidFill>
                  <a:srgbClr val="000000"/>
                </a:solidFill>
                <a:uFillTx/>
                <a:latin typeface="Verdana"/>
                <a:ea typeface="Calibri"/>
                <a:cs typeface="Calibri"/>
              </a:rPr>
            </a:br>
            <a: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Verdana"/>
                <a:ea typeface="Calibri"/>
                <a:cs typeface="Calibri"/>
              </a:rPr>
              <a:t>By creating a responsive website, Obarly can improve the user experience, boost sales, enhance backend management, and ensure the platform can scale to support future growth.</a:t>
            </a: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000000"/>
              </a:solidFill>
              <a:uFillTx/>
              <a:latin typeface="Verdana" pitchFamily="34"/>
              <a:ea typeface="Verdana" pitchFamily="3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05975CFC-D7B8-9810-452D-F355F5F895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80511" cy="6885386"/>
          </a:xfr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6D65902F-6591-ABAD-2ABC-7285A65E05B0}"/>
              </a:ext>
            </a:extLst>
          </p:cNvPr>
          <p:cNvSpPr/>
          <p:nvPr/>
        </p:nvSpPr>
        <p:spPr>
          <a:xfrm>
            <a:off x="179515" y="238338"/>
            <a:ext cx="4392484" cy="584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1" i="0" u="none" strike="noStrike" kern="1200" cap="none" spc="0" baseline="0">
                <a:solidFill>
                  <a:srgbClr val="000000"/>
                </a:solidFill>
                <a:uFillTx/>
                <a:latin typeface="Verdana" pitchFamily="34"/>
                <a:ea typeface="Times New Roman" pitchFamily="18"/>
                <a:cs typeface="Times New Roman" pitchFamily="18"/>
              </a:rPr>
              <a:t>Objectives</a:t>
            </a:r>
            <a:endParaRPr lang="en-IN" sz="3200" b="1" i="0" u="none" strike="noStrike" kern="1200" cap="none" spc="0" baseline="0">
              <a:solidFill>
                <a:srgbClr val="E31E24"/>
              </a:solidFill>
              <a:uFillTx/>
              <a:latin typeface="Calibri"/>
              <a:cs typeface="Times New Roman" pitchFamily="18"/>
            </a:endParaRPr>
          </a:p>
        </p:txBody>
      </p:sp>
      <p:cxnSp>
        <p:nvCxnSpPr>
          <p:cNvPr id="4" name="Straight Connector 6">
            <a:extLst>
              <a:ext uri="{FF2B5EF4-FFF2-40B4-BE49-F238E27FC236}">
                <a16:creationId xmlns:a16="http://schemas.microsoft.com/office/drawing/2014/main" id="{81B3F563-5D3A-1821-1401-A8CBC22836F7}"/>
              </a:ext>
            </a:extLst>
          </p:cNvPr>
          <p:cNvCxnSpPr/>
          <p:nvPr/>
        </p:nvCxnSpPr>
        <p:spPr>
          <a:xfrm>
            <a:off x="0" y="1061444"/>
            <a:ext cx="9180511" cy="0"/>
          </a:xfrm>
          <a:prstGeom prst="straightConnector1">
            <a:avLst/>
          </a:prstGeom>
          <a:noFill/>
          <a:ln w="25402" cap="flat">
            <a:solidFill>
              <a:srgbClr val="0060AA"/>
            </a:solidFill>
            <a:prstDash val="solid"/>
          </a:ln>
        </p:spPr>
      </p:cxnSp>
      <p:pic>
        <p:nvPicPr>
          <p:cNvPr id="5" name="Picture 8">
            <a:extLst>
              <a:ext uri="{FF2B5EF4-FFF2-40B4-BE49-F238E27FC236}">
                <a16:creationId xmlns:a16="http://schemas.microsoft.com/office/drawing/2014/main" id="{9625D8B8-53C9-0047-BBAD-1F49994C5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9" y="6309323"/>
            <a:ext cx="2411757" cy="3466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C69D9F1C-9CD4-C923-D3E5-D46197694AEA}"/>
              </a:ext>
            </a:extLst>
          </p:cNvPr>
          <p:cNvSpPr/>
          <p:nvPr/>
        </p:nvSpPr>
        <p:spPr>
          <a:xfrm>
            <a:off x="755577" y="1423227"/>
            <a:ext cx="7776862" cy="3539432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Verdana"/>
                <a:ea typeface="Verdana"/>
              </a:rPr>
              <a:t>Developing a fully functional, responsive, and user friendly website to expand Obarly’s digital presence and provide a seamless shopping experience for customers across all the devices.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000000"/>
              </a:solidFill>
              <a:uFillTx/>
              <a:latin typeface="Verdana" pitchFamily="34"/>
              <a:ea typeface="Verdana" pitchFamily="34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Verdana"/>
                <a:ea typeface="Verdana"/>
              </a:rPr>
              <a:t>Integrating multiple secure payment gateways and implement a robust account verification system to enhance transaction security and build customer trust.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000000"/>
              </a:solidFill>
              <a:uFillTx/>
              <a:latin typeface="Verdana" pitchFamily="34"/>
              <a:ea typeface="Verdana" pitchFamily="34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Verdana"/>
                <a:ea typeface="Verdana"/>
              </a:rPr>
              <a:t>Optimizing backend architecture to improve data retrieval speed, ensure smooth client-server interactions, and support high-traffic scalability.</a:t>
            </a: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b="0" i="0" u="none" strike="noStrike" kern="1200" cap="none" spc="0" baseline="0">
              <a:solidFill>
                <a:srgbClr val="000000"/>
              </a:solidFill>
              <a:uFillTx/>
              <a:latin typeface="Verdana" pitchFamily="34"/>
              <a:ea typeface="Verdana" pitchFamily="34"/>
            </a:endParaRPr>
          </a:p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Verdana"/>
                <a:ea typeface="Verdana"/>
              </a:rPr>
              <a:t>Designing and implementing an intuitive admin dashboard to streamline product management, monitor customer activity, and facilitate efficient business operations.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32D12DEC-4134-E7D8-12CD-B48A440FA1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36511" y="-12573"/>
            <a:ext cx="9180511" cy="6885386"/>
          </a:xfr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7DFAF02C-6BE9-29B9-A02D-116712B7C85D}"/>
              </a:ext>
            </a:extLst>
          </p:cNvPr>
          <p:cNvSpPr/>
          <p:nvPr/>
        </p:nvSpPr>
        <p:spPr>
          <a:xfrm>
            <a:off x="179515" y="259872"/>
            <a:ext cx="8573176" cy="584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1" i="0" u="none" strike="noStrike" kern="1200" cap="none" spc="0" baseline="0">
                <a:solidFill>
                  <a:srgbClr val="000000"/>
                </a:solidFill>
                <a:uFillTx/>
                <a:latin typeface="Verdana" pitchFamily="34"/>
                <a:ea typeface="Times New Roman" pitchFamily="18"/>
                <a:cs typeface="Times New Roman" pitchFamily="18"/>
              </a:rPr>
              <a:t>Methodology, Tools, and Techniques</a:t>
            </a:r>
            <a:endParaRPr lang="en-IN" sz="3200" b="1" i="0" u="none" strike="noStrike" kern="1200" cap="none" spc="0" baseline="0">
              <a:solidFill>
                <a:srgbClr val="E31E24"/>
              </a:solidFill>
              <a:uFillTx/>
              <a:latin typeface="Calibri"/>
              <a:cs typeface="Times New Roman" pitchFamily="18"/>
            </a:endParaRPr>
          </a:p>
        </p:txBody>
      </p:sp>
      <p:cxnSp>
        <p:nvCxnSpPr>
          <p:cNvPr id="4" name="Straight Connector 6">
            <a:extLst>
              <a:ext uri="{FF2B5EF4-FFF2-40B4-BE49-F238E27FC236}">
                <a16:creationId xmlns:a16="http://schemas.microsoft.com/office/drawing/2014/main" id="{28B86AB1-A5DF-2748-782B-C0305C42315D}"/>
              </a:ext>
            </a:extLst>
          </p:cNvPr>
          <p:cNvCxnSpPr/>
          <p:nvPr/>
        </p:nvCxnSpPr>
        <p:spPr>
          <a:xfrm>
            <a:off x="0" y="1061444"/>
            <a:ext cx="9180511" cy="0"/>
          </a:xfrm>
          <a:prstGeom prst="straightConnector1">
            <a:avLst/>
          </a:prstGeom>
          <a:noFill/>
          <a:ln w="25402" cap="flat">
            <a:solidFill>
              <a:srgbClr val="0060AA"/>
            </a:solidFill>
            <a:prstDash val="solid"/>
          </a:ln>
        </p:spPr>
      </p:cxnSp>
      <p:pic>
        <p:nvPicPr>
          <p:cNvPr id="5" name="Picture 8">
            <a:extLst>
              <a:ext uri="{FF2B5EF4-FFF2-40B4-BE49-F238E27FC236}">
                <a16:creationId xmlns:a16="http://schemas.microsoft.com/office/drawing/2014/main" id="{D945CC71-90DB-CAF7-4178-A3D3F16AC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9" y="6309323"/>
            <a:ext cx="2411757" cy="3466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FB23A1-34BD-E009-07E2-515E5B6E5ECC}"/>
              </a:ext>
            </a:extLst>
          </p:cNvPr>
          <p:cNvSpPr txBox="1"/>
          <p:nvPr/>
        </p:nvSpPr>
        <p:spPr>
          <a:xfrm>
            <a:off x="179515" y="1293830"/>
            <a:ext cx="8784979" cy="372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just" defTabSz="914400" rtl="0" fontAlgn="auto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Verdana" pitchFamily="34"/>
                <a:ea typeface="Times New Roman" pitchFamily="18"/>
                <a:cs typeface="Times New Roman" pitchFamily="18"/>
              </a:rPr>
              <a:t> </a:t>
            </a: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Calibri" pitchFamily="34"/>
              <a:cs typeface="Times New Roman" pitchFamily="18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EF3D312-41E4-BE79-AD16-73D225229516}"/>
              </a:ext>
            </a:extLst>
          </p:cNvPr>
          <p:cNvSpPr txBox="1"/>
          <p:nvPr/>
        </p:nvSpPr>
        <p:spPr>
          <a:xfrm>
            <a:off x="700622" y="1480788"/>
            <a:ext cx="7524332" cy="378565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600" b="1" i="0" u="none" strike="noStrike" kern="1200" cap="none" spc="0" baseline="0">
                <a:solidFill>
                  <a:srgbClr val="000000"/>
                </a:solidFill>
                <a:uFillTx/>
                <a:latin typeface="Verdana"/>
                <a:ea typeface="Calibri"/>
                <a:cs typeface="Calibri"/>
              </a:rPr>
              <a:t>Methodology:</a:t>
            </a:r>
            <a:endParaRPr lang="en-IN" sz="1600" b="0" i="0" u="none" strike="noStrike" kern="1200" cap="none" spc="0" baseline="0">
              <a:solidFill>
                <a:srgbClr val="000000"/>
              </a:solidFill>
              <a:uFillTx/>
              <a:latin typeface="Verdana"/>
              <a:ea typeface="Calibri"/>
              <a:cs typeface="Calibri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600" b="0" i="0" u="none" strike="noStrike" kern="1200" cap="none" spc="0" baseline="0">
                <a:solidFill>
                  <a:srgbClr val="000000"/>
                </a:solidFill>
                <a:uFillTx/>
                <a:latin typeface="Verdana"/>
                <a:ea typeface="Calibri"/>
                <a:cs typeface="Calibri"/>
              </a:rPr>
              <a:t>Data gathering and research</a:t>
            </a:r>
            <a:endParaRPr lang="en-IN" sz="1600" b="0" i="0" u="none" strike="noStrike" kern="1200" cap="none" spc="0" baseline="0">
              <a:solidFill>
                <a:srgbClr val="000000"/>
              </a:solidFill>
              <a:uFillTx/>
              <a:latin typeface="Verdana"/>
              <a:ea typeface="Verdana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600" b="0" i="0" u="none" strike="noStrike" kern="1200" cap="none" spc="0" baseline="0">
                <a:solidFill>
                  <a:srgbClr val="000000"/>
                </a:solidFill>
                <a:uFillTx/>
                <a:latin typeface="Verdana"/>
                <a:ea typeface="Calibri"/>
                <a:cs typeface="Calibri"/>
              </a:rPr>
              <a:t>System design (UI/UX, architecture)</a:t>
            </a:r>
            <a:endParaRPr lang="en-IN" sz="1600" b="0" i="0" u="none" strike="noStrike" kern="1200" cap="none" spc="0" baseline="0">
              <a:solidFill>
                <a:srgbClr val="000000"/>
              </a:solidFill>
              <a:uFillTx/>
              <a:latin typeface="Verdana"/>
              <a:ea typeface="Verdana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600" b="0" i="0" u="none" strike="noStrike" kern="1200" cap="none" spc="0" baseline="0">
                <a:solidFill>
                  <a:srgbClr val="000000"/>
                </a:solidFill>
                <a:uFillTx/>
                <a:latin typeface="Verdana"/>
                <a:ea typeface="Calibri"/>
                <a:cs typeface="Calibri"/>
              </a:rPr>
              <a:t>Development (frontend, backend, authentication)</a:t>
            </a:r>
            <a:endParaRPr lang="en-IN" sz="1600" b="0" i="0" u="none" strike="noStrike" kern="1200" cap="none" spc="0" baseline="0">
              <a:solidFill>
                <a:srgbClr val="000000"/>
              </a:solidFill>
              <a:uFillTx/>
              <a:latin typeface="Verdana"/>
              <a:ea typeface="Verdana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600" b="0" i="0" u="none" strike="noStrike" kern="1200" cap="none" spc="0" baseline="0">
                <a:solidFill>
                  <a:srgbClr val="000000"/>
                </a:solidFill>
                <a:uFillTx/>
                <a:latin typeface="Verdana"/>
                <a:ea typeface="Calibri"/>
                <a:cs typeface="Calibri"/>
              </a:rPr>
              <a:t>Testing</a:t>
            </a:r>
            <a:endParaRPr lang="en-IN" sz="1600" b="0" i="0" u="none" strike="noStrike" kern="1200" cap="none" spc="0" baseline="0">
              <a:solidFill>
                <a:srgbClr val="000000"/>
              </a:solidFill>
              <a:uFillTx/>
              <a:latin typeface="Verdana"/>
              <a:ea typeface="Verdana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600" b="0" i="0" u="none" strike="noStrike" kern="1200" cap="none" spc="0" baseline="0">
                <a:solidFill>
                  <a:srgbClr val="000000"/>
                </a:solidFill>
                <a:uFillTx/>
                <a:latin typeface="Verdana"/>
                <a:ea typeface="Calibri"/>
                <a:cs typeface="Calibri"/>
              </a:rPr>
              <a:t>Deployment and maintenance</a:t>
            </a:r>
            <a:endParaRPr lang="en-IN" sz="1600" b="0" i="0" u="none" strike="noStrike" kern="1200" cap="none" spc="0" baseline="0">
              <a:solidFill>
                <a:srgbClr val="000000"/>
              </a:solidFill>
              <a:uFillTx/>
              <a:latin typeface="Verdana"/>
              <a:ea typeface="Verdana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600" b="0" i="0" u="none" strike="noStrike" kern="1200" cap="none" spc="0" baseline="0">
              <a:solidFill>
                <a:srgbClr val="000000"/>
              </a:solidFill>
              <a:uFillTx/>
              <a:latin typeface="Verdana"/>
              <a:ea typeface="Calibri"/>
              <a:cs typeface="Calibri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600" b="0" i="0" u="none" strike="noStrike" kern="1200" cap="none" spc="0" baseline="0">
              <a:solidFill>
                <a:srgbClr val="000000"/>
              </a:solidFill>
              <a:uFillTx/>
              <a:latin typeface="Verdana"/>
              <a:ea typeface="Calibri"/>
              <a:cs typeface="Calibri"/>
            </a:endParaRPr>
          </a:p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600" b="1" i="0" u="none" strike="noStrike" kern="1200" cap="none" spc="0" baseline="0">
                <a:solidFill>
                  <a:srgbClr val="000000"/>
                </a:solidFill>
                <a:uFillTx/>
                <a:latin typeface="Verdana"/>
                <a:ea typeface="Calibri"/>
                <a:cs typeface="Calibri"/>
              </a:rPr>
              <a:t>Tools &amp; Technologies:</a:t>
            </a:r>
            <a:endParaRPr lang="en-IN" sz="1600" b="0" i="0" u="none" strike="noStrike" kern="1200" cap="none" spc="0" baseline="0">
              <a:solidFill>
                <a:srgbClr val="000000"/>
              </a:solidFill>
              <a:uFillTx/>
              <a:latin typeface="Verdana"/>
              <a:ea typeface="Verdana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600" b="0" i="0" u="none" strike="noStrike" kern="1200" cap="none" spc="0" baseline="0">
                <a:solidFill>
                  <a:srgbClr val="000000"/>
                </a:solidFill>
                <a:uFillTx/>
                <a:latin typeface="Verdana"/>
                <a:ea typeface="Calibri"/>
                <a:cs typeface="Calibri"/>
              </a:rPr>
              <a:t>Frontend: HTML/CSS, JavaScript, React.js, Bootstrap</a:t>
            </a:r>
            <a:endParaRPr lang="en-IN" sz="1600" b="0" i="0" u="none" strike="noStrike" kern="1200" cap="none" spc="0" baseline="0">
              <a:solidFill>
                <a:srgbClr val="000000"/>
              </a:solidFill>
              <a:uFillTx/>
              <a:latin typeface="Verdana"/>
              <a:ea typeface="Verdana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600" b="0" i="0" u="none" strike="noStrike" kern="1200" cap="none" spc="0" baseline="0">
                <a:solidFill>
                  <a:srgbClr val="000000"/>
                </a:solidFill>
                <a:uFillTx/>
                <a:latin typeface="Verdana"/>
                <a:ea typeface="Calibri"/>
                <a:cs typeface="Calibri"/>
              </a:rPr>
              <a:t>Backend: Node.js, Express.js, MongoDB</a:t>
            </a:r>
            <a:endParaRPr lang="en-IN" sz="1600" b="0" i="0" u="none" strike="noStrike" kern="1200" cap="none" spc="0" baseline="0">
              <a:solidFill>
                <a:srgbClr val="000000"/>
              </a:solidFill>
              <a:uFillTx/>
              <a:latin typeface="Verdana"/>
              <a:ea typeface="Verdana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600" b="0" i="0" u="none" strike="noStrike" kern="1200" cap="none" spc="0" baseline="0">
                <a:solidFill>
                  <a:srgbClr val="000000"/>
                </a:solidFill>
                <a:uFillTx/>
                <a:latin typeface="Verdana"/>
                <a:ea typeface="Calibri"/>
                <a:cs typeface="Calibri"/>
              </a:rPr>
              <a:t>Authentication: JWT, Passport.js</a:t>
            </a:r>
            <a:endParaRPr lang="en-IN" sz="1600" b="0" i="0" u="none" strike="noStrike" kern="1200" cap="none" spc="0" baseline="0">
              <a:solidFill>
                <a:srgbClr val="000000"/>
              </a:solidFill>
              <a:uFillTx/>
              <a:latin typeface="Verdana"/>
              <a:ea typeface="Verdana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600" b="0" i="0" u="none" strike="noStrike" kern="1200" cap="none" spc="0" baseline="0">
                <a:solidFill>
                  <a:srgbClr val="000000"/>
                </a:solidFill>
                <a:uFillTx/>
                <a:latin typeface="Verdana"/>
                <a:ea typeface="Calibri"/>
                <a:cs typeface="Calibri"/>
              </a:rPr>
              <a:t>Version Control: Git/GitHub</a:t>
            </a:r>
            <a:endParaRPr lang="en-IN" sz="1600" b="0" i="0" u="none" strike="noStrike" kern="1200" cap="none" spc="0" baseline="0">
              <a:solidFill>
                <a:srgbClr val="000000"/>
              </a:solidFill>
              <a:uFillTx/>
              <a:latin typeface="Verdana"/>
              <a:ea typeface="Verdana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600" b="0" i="0" u="none" strike="noStrike" kern="1200" cap="none" spc="0" baseline="0">
                <a:solidFill>
                  <a:srgbClr val="000000"/>
                </a:solidFill>
                <a:uFillTx/>
                <a:latin typeface="Verdana"/>
                <a:ea typeface="Calibri"/>
                <a:cs typeface="Calibri"/>
              </a:rPr>
              <a:t>Development Tools: Visual Studio Code</a:t>
            </a:r>
            <a:endParaRPr lang="en-IN" sz="1600" b="0" i="0" u="none" strike="noStrike" kern="1200" cap="none" spc="0" baseline="0">
              <a:solidFill>
                <a:srgbClr val="000000"/>
              </a:solidFill>
              <a:uFillTx/>
              <a:latin typeface="Verdana"/>
              <a:ea typeface="Verdana"/>
            </a:endParaRPr>
          </a:p>
          <a:p>
            <a:pPr marL="457200" marR="0" lvl="0" indent="-45720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600" b="0" i="0" u="none" strike="noStrike" kern="1200" cap="none" spc="0" baseline="0">
              <a:solidFill>
                <a:srgbClr val="000000"/>
              </a:solidFill>
              <a:uFillTx/>
              <a:latin typeface="Verdana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3FA4E077-C217-0F58-1579-9EAB6B8A5A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80511" cy="6885386"/>
          </a:xfr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FC994768-551F-12C7-3D5F-42A3DFFAA27C}"/>
              </a:ext>
            </a:extLst>
          </p:cNvPr>
          <p:cNvSpPr/>
          <p:nvPr/>
        </p:nvSpPr>
        <p:spPr>
          <a:xfrm>
            <a:off x="177137" y="346649"/>
            <a:ext cx="8280916" cy="584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1" i="0" u="none" strike="noStrike" kern="1200" cap="none" spc="0" baseline="0">
                <a:solidFill>
                  <a:srgbClr val="000000"/>
                </a:solidFill>
                <a:uFillTx/>
                <a:latin typeface="Verdana" pitchFamily="34"/>
                <a:ea typeface="Times New Roman" pitchFamily="18"/>
                <a:cs typeface="Times New Roman" pitchFamily="18"/>
              </a:rPr>
              <a:t>Methodology Flowchart</a:t>
            </a:r>
            <a:endParaRPr lang="en-IN" sz="3200" b="1" i="0" u="none" strike="noStrike" kern="1200" cap="none" spc="0" baseline="0">
              <a:solidFill>
                <a:srgbClr val="E31E24"/>
              </a:solidFill>
              <a:uFillTx/>
              <a:latin typeface="Calibri"/>
              <a:cs typeface="Times New Roman" pitchFamily="18"/>
            </a:endParaRPr>
          </a:p>
        </p:txBody>
      </p:sp>
      <p:cxnSp>
        <p:nvCxnSpPr>
          <p:cNvPr id="4" name="Straight Connector 6">
            <a:extLst>
              <a:ext uri="{FF2B5EF4-FFF2-40B4-BE49-F238E27FC236}">
                <a16:creationId xmlns:a16="http://schemas.microsoft.com/office/drawing/2014/main" id="{1C6E00DC-23CA-DF9D-29EF-4C8F11753A70}"/>
              </a:ext>
            </a:extLst>
          </p:cNvPr>
          <p:cNvCxnSpPr/>
          <p:nvPr/>
        </p:nvCxnSpPr>
        <p:spPr>
          <a:xfrm>
            <a:off x="0" y="1061444"/>
            <a:ext cx="9180511" cy="0"/>
          </a:xfrm>
          <a:prstGeom prst="straightConnector1">
            <a:avLst/>
          </a:prstGeom>
          <a:noFill/>
          <a:ln w="25402" cap="flat">
            <a:solidFill>
              <a:srgbClr val="0060AA"/>
            </a:solidFill>
            <a:prstDash val="solid"/>
          </a:ln>
        </p:spPr>
      </p:cxnSp>
      <p:pic>
        <p:nvPicPr>
          <p:cNvPr id="5" name="Picture 8">
            <a:extLst>
              <a:ext uri="{FF2B5EF4-FFF2-40B4-BE49-F238E27FC236}">
                <a16:creationId xmlns:a16="http://schemas.microsoft.com/office/drawing/2014/main" id="{895CB7BA-10DF-851F-317E-3359C8D33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9" y="6309323"/>
            <a:ext cx="2411757" cy="346694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6" name="Content Placeholder 12">
            <a:extLst>
              <a:ext uri="{FF2B5EF4-FFF2-40B4-BE49-F238E27FC236}">
                <a16:creationId xmlns:a16="http://schemas.microsoft.com/office/drawing/2014/main" id="{6ECF3145-2043-2740-30F0-0AD8F92445D9}"/>
              </a:ext>
            </a:extLst>
          </p:cNvPr>
          <p:cNvGrpSpPr/>
          <p:nvPr/>
        </p:nvGrpSpPr>
        <p:grpSpPr>
          <a:xfrm>
            <a:off x="488518" y="1225616"/>
            <a:ext cx="8177406" cy="4982848"/>
            <a:chOff x="488518" y="1225616"/>
            <a:chExt cx="8177406" cy="4982848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A28E5ED-4115-ECF7-A659-2DF62D00F734}"/>
                </a:ext>
              </a:extLst>
            </p:cNvPr>
            <p:cNvSpPr/>
            <p:nvPr/>
          </p:nvSpPr>
          <p:spPr>
            <a:xfrm>
              <a:off x="488518" y="1373218"/>
              <a:ext cx="8177406" cy="58274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177409"/>
                <a:gd name="f7" fmla="val 582750"/>
                <a:gd name="f8" fmla="+- 0 0 -90"/>
                <a:gd name="f9" fmla="*/ f3 1 8177409"/>
                <a:gd name="f10" fmla="*/ f4 1 582750"/>
                <a:gd name="f11" fmla="val f5"/>
                <a:gd name="f12" fmla="val f6"/>
                <a:gd name="f13" fmla="val f7"/>
                <a:gd name="f14" fmla="*/ f8 f0 1"/>
                <a:gd name="f15" fmla="+- f13 0 f11"/>
                <a:gd name="f16" fmla="+- f12 0 f11"/>
                <a:gd name="f17" fmla="*/ f14 1 f2"/>
                <a:gd name="f18" fmla="*/ f16 1 8177409"/>
                <a:gd name="f19" fmla="*/ f15 1 582750"/>
                <a:gd name="f20" fmla="*/ 0 f16 1"/>
                <a:gd name="f21" fmla="*/ 0 f15 1"/>
                <a:gd name="f22" fmla="*/ 8177409 f16 1"/>
                <a:gd name="f23" fmla="*/ 582750 f15 1"/>
                <a:gd name="f24" fmla="+- f17 0 f1"/>
                <a:gd name="f25" fmla="*/ f20 1 8177409"/>
                <a:gd name="f26" fmla="*/ f21 1 582750"/>
                <a:gd name="f27" fmla="*/ f22 1 8177409"/>
                <a:gd name="f28" fmla="*/ f23 1 582750"/>
                <a:gd name="f29" fmla="*/ f11 1 f18"/>
                <a:gd name="f30" fmla="*/ f12 1 f18"/>
                <a:gd name="f31" fmla="*/ f11 1 f19"/>
                <a:gd name="f32" fmla="*/ f13 1 f19"/>
                <a:gd name="f33" fmla="*/ f25 1 f18"/>
                <a:gd name="f34" fmla="*/ f26 1 f19"/>
                <a:gd name="f35" fmla="*/ f27 1 f18"/>
                <a:gd name="f36" fmla="*/ f28 1 f19"/>
                <a:gd name="f37" fmla="*/ f29 f9 1"/>
                <a:gd name="f38" fmla="*/ f30 f9 1"/>
                <a:gd name="f39" fmla="*/ f32 f10 1"/>
                <a:gd name="f40" fmla="*/ f31 f10 1"/>
                <a:gd name="f41" fmla="*/ f33 f9 1"/>
                <a:gd name="f42" fmla="*/ f34 f10 1"/>
                <a:gd name="f43" fmla="*/ f35 f9 1"/>
                <a:gd name="f44" fmla="*/ f36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41" y="f42"/>
                </a:cxn>
                <a:cxn ang="f24">
                  <a:pos x="f43" y="f42"/>
                </a:cxn>
                <a:cxn ang="f24">
                  <a:pos x="f43" y="f44"/>
                </a:cxn>
                <a:cxn ang="f24">
                  <a:pos x="f41" y="f44"/>
                </a:cxn>
                <a:cxn ang="f24">
                  <a:pos x="f41" y="f42"/>
                </a:cxn>
              </a:cxnLst>
              <a:rect l="f37" t="f40" r="f38" b="f39"/>
              <a:pathLst>
                <a:path w="8177409" h="582750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25402" cap="flat">
              <a:solidFill>
                <a:srgbClr val="4F81BD"/>
              </a:solidFill>
              <a:prstDash val="solid"/>
            </a:ln>
          </p:spPr>
          <p:txBody>
            <a:bodyPr vert="horz" wrap="square" lIns="634657" tIns="208282" rIns="634657" bIns="71122" anchor="t" anchorCtr="0" compatLnSpc="1">
              <a:noAutofit/>
            </a:bodyPr>
            <a:lstStyle/>
            <a:p>
              <a:pPr marL="57150" marR="0" lvl="1" indent="-57150" algn="l" defTabSz="444498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2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0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Client interaction to understand needs.</a:t>
              </a:r>
            </a:p>
            <a:p>
              <a:pPr marL="57150" marR="0" lvl="1" indent="-57150" algn="l" defTabSz="444498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2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0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Market research to identify gaps and user expectations.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B3865DF-0285-BC6D-4A74-832AD7ABC41D}"/>
                </a:ext>
              </a:extLst>
            </p:cNvPr>
            <p:cNvSpPr/>
            <p:nvPr/>
          </p:nvSpPr>
          <p:spPr>
            <a:xfrm>
              <a:off x="897383" y="1225616"/>
              <a:ext cx="5724189" cy="29519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724186"/>
                <a:gd name="f7" fmla="val 295200"/>
                <a:gd name="f8" fmla="val 49201"/>
                <a:gd name="f9" fmla="val 22028"/>
                <a:gd name="f10" fmla="val 5674985"/>
                <a:gd name="f11" fmla="val 5702158"/>
                <a:gd name="f12" fmla="val 245999"/>
                <a:gd name="f13" fmla="val 273172"/>
                <a:gd name="f14" fmla="+- 0 0 -90"/>
                <a:gd name="f15" fmla="*/ f3 1 5724186"/>
                <a:gd name="f16" fmla="*/ f4 1 295200"/>
                <a:gd name="f17" fmla="val f5"/>
                <a:gd name="f18" fmla="val f6"/>
                <a:gd name="f19" fmla="val f7"/>
                <a:gd name="f20" fmla="*/ f14 f0 1"/>
                <a:gd name="f21" fmla="+- f19 0 f17"/>
                <a:gd name="f22" fmla="+- f18 0 f17"/>
                <a:gd name="f23" fmla="*/ f20 1 f2"/>
                <a:gd name="f24" fmla="*/ f22 1 5724186"/>
                <a:gd name="f25" fmla="*/ f21 1 295200"/>
                <a:gd name="f26" fmla="*/ 0 f22 1"/>
                <a:gd name="f27" fmla="*/ 49201 f21 1"/>
                <a:gd name="f28" fmla="*/ 49201 f22 1"/>
                <a:gd name="f29" fmla="*/ 0 f21 1"/>
                <a:gd name="f30" fmla="*/ 5674985 f22 1"/>
                <a:gd name="f31" fmla="*/ 5724186 f22 1"/>
                <a:gd name="f32" fmla="*/ 245999 f21 1"/>
                <a:gd name="f33" fmla="*/ 295200 f21 1"/>
                <a:gd name="f34" fmla="+- f23 0 f1"/>
                <a:gd name="f35" fmla="*/ f26 1 5724186"/>
                <a:gd name="f36" fmla="*/ f27 1 295200"/>
                <a:gd name="f37" fmla="*/ f28 1 5724186"/>
                <a:gd name="f38" fmla="*/ f29 1 295200"/>
                <a:gd name="f39" fmla="*/ f30 1 5724186"/>
                <a:gd name="f40" fmla="*/ f31 1 5724186"/>
                <a:gd name="f41" fmla="*/ f32 1 295200"/>
                <a:gd name="f42" fmla="*/ f33 1 295200"/>
                <a:gd name="f43" fmla="*/ f17 1 f24"/>
                <a:gd name="f44" fmla="*/ f18 1 f24"/>
                <a:gd name="f45" fmla="*/ f17 1 f25"/>
                <a:gd name="f46" fmla="*/ f19 1 f25"/>
                <a:gd name="f47" fmla="*/ f35 1 f24"/>
                <a:gd name="f48" fmla="*/ f36 1 f25"/>
                <a:gd name="f49" fmla="*/ f37 1 f24"/>
                <a:gd name="f50" fmla="*/ f38 1 f25"/>
                <a:gd name="f51" fmla="*/ f39 1 f24"/>
                <a:gd name="f52" fmla="*/ f40 1 f24"/>
                <a:gd name="f53" fmla="*/ f41 1 f25"/>
                <a:gd name="f54" fmla="*/ f42 1 f25"/>
                <a:gd name="f55" fmla="*/ f43 f15 1"/>
                <a:gd name="f56" fmla="*/ f44 f15 1"/>
                <a:gd name="f57" fmla="*/ f46 f16 1"/>
                <a:gd name="f58" fmla="*/ f45 f16 1"/>
                <a:gd name="f59" fmla="*/ f47 f15 1"/>
                <a:gd name="f60" fmla="*/ f48 f16 1"/>
                <a:gd name="f61" fmla="*/ f49 f15 1"/>
                <a:gd name="f62" fmla="*/ f50 f16 1"/>
                <a:gd name="f63" fmla="*/ f51 f15 1"/>
                <a:gd name="f64" fmla="*/ f52 f15 1"/>
                <a:gd name="f65" fmla="*/ f53 f16 1"/>
                <a:gd name="f66" fmla="*/ f54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">
                  <a:pos x="f59" y="f60"/>
                </a:cxn>
                <a:cxn ang="f34">
                  <a:pos x="f61" y="f62"/>
                </a:cxn>
                <a:cxn ang="f34">
                  <a:pos x="f63" y="f62"/>
                </a:cxn>
                <a:cxn ang="f34">
                  <a:pos x="f64" y="f60"/>
                </a:cxn>
                <a:cxn ang="f34">
                  <a:pos x="f64" y="f65"/>
                </a:cxn>
                <a:cxn ang="f34">
                  <a:pos x="f63" y="f66"/>
                </a:cxn>
                <a:cxn ang="f34">
                  <a:pos x="f61" y="f66"/>
                </a:cxn>
                <a:cxn ang="f34">
                  <a:pos x="f59" y="f65"/>
                </a:cxn>
                <a:cxn ang="f34">
                  <a:pos x="f59" y="f60"/>
                </a:cxn>
              </a:cxnLst>
              <a:rect l="f55" t="f58" r="f56" b="f57"/>
              <a:pathLst>
                <a:path w="5724186" h="295200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F81BD"/>
            </a:solidFill>
            <a:ln w="25402" cap="flat">
              <a:solidFill>
                <a:srgbClr val="FFFFFF"/>
              </a:solidFill>
              <a:prstDash val="solid"/>
            </a:ln>
          </p:spPr>
          <p:txBody>
            <a:bodyPr vert="horz" wrap="square" lIns="230767" tIns="14410" rIns="230767" bIns="14410" anchor="ctr" anchorCtr="0" compatLnSpc="1">
              <a:noAutofit/>
            </a:bodyPr>
            <a:lstStyle/>
            <a:p>
              <a:pPr marL="0" marR="0" lvl="0" indent="0" algn="l" defTabSz="444498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4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000" b="1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Requirement Gathering</a:t>
              </a:r>
              <a:endPara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6A16E0-7739-9D11-3581-579E56E148EC}"/>
                </a:ext>
              </a:extLst>
            </p:cNvPr>
            <p:cNvSpPr/>
            <p:nvPr/>
          </p:nvSpPr>
          <p:spPr>
            <a:xfrm>
              <a:off x="488518" y="2157572"/>
              <a:ext cx="8177406" cy="58274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177409"/>
                <a:gd name="f7" fmla="val 582750"/>
                <a:gd name="f8" fmla="+- 0 0 -90"/>
                <a:gd name="f9" fmla="*/ f3 1 8177409"/>
                <a:gd name="f10" fmla="*/ f4 1 582750"/>
                <a:gd name="f11" fmla="val f5"/>
                <a:gd name="f12" fmla="val f6"/>
                <a:gd name="f13" fmla="val f7"/>
                <a:gd name="f14" fmla="*/ f8 f0 1"/>
                <a:gd name="f15" fmla="+- f13 0 f11"/>
                <a:gd name="f16" fmla="+- f12 0 f11"/>
                <a:gd name="f17" fmla="*/ f14 1 f2"/>
                <a:gd name="f18" fmla="*/ f16 1 8177409"/>
                <a:gd name="f19" fmla="*/ f15 1 582750"/>
                <a:gd name="f20" fmla="*/ 0 f16 1"/>
                <a:gd name="f21" fmla="*/ 0 f15 1"/>
                <a:gd name="f22" fmla="*/ 8177409 f16 1"/>
                <a:gd name="f23" fmla="*/ 582750 f15 1"/>
                <a:gd name="f24" fmla="+- f17 0 f1"/>
                <a:gd name="f25" fmla="*/ f20 1 8177409"/>
                <a:gd name="f26" fmla="*/ f21 1 582750"/>
                <a:gd name="f27" fmla="*/ f22 1 8177409"/>
                <a:gd name="f28" fmla="*/ f23 1 582750"/>
                <a:gd name="f29" fmla="*/ f11 1 f18"/>
                <a:gd name="f30" fmla="*/ f12 1 f18"/>
                <a:gd name="f31" fmla="*/ f11 1 f19"/>
                <a:gd name="f32" fmla="*/ f13 1 f19"/>
                <a:gd name="f33" fmla="*/ f25 1 f18"/>
                <a:gd name="f34" fmla="*/ f26 1 f19"/>
                <a:gd name="f35" fmla="*/ f27 1 f18"/>
                <a:gd name="f36" fmla="*/ f28 1 f19"/>
                <a:gd name="f37" fmla="*/ f29 f9 1"/>
                <a:gd name="f38" fmla="*/ f30 f9 1"/>
                <a:gd name="f39" fmla="*/ f32 f10 1"/>
                <a:gd name="f40" fmla="*/ f31 f10 1"/>
                <a:gd name="f41" fmla="*/ f33 f9 1"/>
                <a:gd name="f42" fmla="*/ f34 f10 1"/>
                <a:gd name="f43" fmla="*/ f35 f9 1"/>
                <a:gd name="f44" fmla="*/ f36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41" y="f42"/>
                </a:cxn>
                <a:cxn ang="f24">
                  <a:pos x="f43" y="f42"/>
                </a:cxn>
                <a:cxn ang="f24">
                  <a:pos x="f43" y="f44"/>
                </a:cxn>
                <a:cxn ang="f24">
                  <a:pos x="f41" y="f44"/>
                </a:cxn>
                <a:cxn ang="f24">
                  <a:pos x="f41" y="f42"/>
                </a:cxn>
              </a:cxnLst>
              <a:rect l="f37" t="f40" r="f38" b="f39"/>
              <a:pathLst>
                <a:path w="8177409" h="582750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25402" cap="flat">
              <a:solidFill>
                <a:srgbClr val="4F81BD"/>
              </a:solidFill>
              <a:prstDash val="solid"/>
            </a:ln>
          </p:spPr>
          <p:txBody>
            <a:bodyPr vert="horz" wrap="square" lIns="634657" tIns="208282" rIns="634657" bIns="71122" anchor="t" anchorCtr="0" compatLnSpc="1">
              <a:noAutofit/>
            </a:bodyPr>
            <a:lstStyle/>
            <a:p>
              <a:pPr marL="57150" marR="0" lvl="1" indent="-57150" algn="l" defTabSz="444498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2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000" b="1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UI/UX Design:</a:t>
              </a:r>
              <a:r>
                <a:rPr lang="en-US" sz="10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 Create wireframes and prototypes.</a:t>
              </a:r>
            </a:p>
            <a:p>
              <a:pPr marL="57150" marR="0" lvl="1" indent="-57150" algn="l" defTabSz="444498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2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000" b="1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Architecture Design:</a:t>
              </a:r>
              <a:r>
                <a:rPr lang="en-US" sz="10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 Plan frontend, backend, and database structure.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69EB392-6C0C-DF98-56E3-11AB687CF3F3}"/>
                </a:ext>
              </a:extLst>
            </p:cNvPr>
            <p:cNvSpPr/>
            <p:nvPr/>
          </p:nvSpPr>
          <p:spPr>
            <a:xfrm>
              <a:off x="897383" y="2009970"/>
              <a:ext cx="5724189" cy="29519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724186"/>
                <a:gd name="f7" fmla="val 295200"/>
                <a:gd name="f8" fmla="val 49201"/>
                <a:gd name="f9" fmla="val 22028"/>
                <a:gd name="f10" fmla="val 5674985"/>
                <a:gd name="f11" fmla="val 5702158"/>
                <a:gd name="f12" fmla="val 245999"/>
                <a:gd name="f13" fmla="val 273172"/>
                <a:gd name="f14" fmla="+- 0 0 -90"/>
                <a:gd name="f15" fmla="*/ f3 1 5724186"/>
                <a:gd name="f16" fmla="*/ f4 1 295200"/>
                <a:gd name="f17" fmla="val f5"/>
                <a:gd name="f18" fmla="val f6"/>
                <a:gd name="f19" fmla="val f7"/>
                <a:gd name="f20" fmla="*/ f14 f0 1"/>
                <a:gd name="f21" fmla="+- f19 0 f17"/>
                <a:gd name="f22" fmla="+- f18 0 f17"/>
                <a:gd name="f23" fmla="*/ f20 1 f2"/>
                <a:gd name="f24" fmla="*/ f22 1 5724186"/>
                <a:gd name="f25" fmla="*/ f21 1 295200"/>
                <a:gd name="f26" fmla="*/ 0 f22 1"/>
                <a:gd name="f27" fmla="*/ 49201 f21 1"/>
                <a:gd name="f28" fmla="*/ 49201 f22 1"/>
                <a:gd name="f29" fmla="*/ 0 f21 1"/>
                <a:gd name="f30" fmla="*/ 5674985 f22 1"/>
                <a:gd name="f31" fmla="*/ 5724186 f22 1"/>
                <a:gd name="f32" fmla="*/ 245999 f21 1"/>
                <a:gd name="f33" fmla="*/ 295200 f21 1"/>
                <a:gd name="f34" fmla="+- f23 0 f1"/>
                <a:gd name="f35" fmla="*/ f26 1 5724186"/>
                <a:gd name="f36" fmla="*/ f27 1 295200"/>
                <a:gd name="f37" fmla="*/ f28 1 5724186"/>
                <a:gd name="f38" fmla="*/ f29 1 295200"/>
                <a:gd name="f39" fmla="*/ f30 1 5724186"/>
                <a:gd name="f40" fmla="*/ f31 1 5724186"/>
                <a:gd name="f41" fmla="*/ f32 1 295200"/>
                <a:gd name="f42" fmla="*/ f33 1 295200"/>
                <a:gd name="f43" fmla="*/ f17 1 f24"/>
                <a:gd name="f44" fmla="*/ f18 1 f24"/>
                <a:gd name="f45" fmla="*/ f17 1 f25"/>
                <a:gd name="f46" fmla="*/ f19 1 f25"/>
                <a:gd name="f47" fmla="*/ f35 1 f24"/>
                <a:gd name="f48" fmla="*/ f36 1 f25"/>
                <a:gd name="f49" fmla="*/ f37 1 f24"/>
                <a:gd name="f50" fmla="*/ f38 1 f25"/>
                <a:gd name="f51" fmla="*/ f39 1 f24"/>
                <a:gd name="f52" fmla="*/ f40 1 f24"/>
                <a:gd name="f53" fmla="*/ f41 1 f25"/>
                <a:gd name="f54" fmla="*/ f42 1 f25"/>
                <a:gd name="f55" fmla="*/ f43 f15 1"/>
                <a:gd name="f56" fmla="*/ f44 f15 1"/>
                <a:gd name="f57" fmla="*/ f46 f16 1"/>
                <a:gd name="f58" fmla="*/ f45 f16 1"/>
                <a:gd name="f59" fmla="*/ f47 f15 1"/>
                <a:gd name="f60" fmla="*/ f48 f16 1"/>
                <a:gd name="f61" fmla="*/ f49 f15 1"/>
                <a:gd name="f62" fmla="*/ f50 f16 1"/>
                <a:gd name="f63" fmla="*/ f51 f15 1"/>
                <a:gd name="f64" fmla="*/ f52 f15 1"/>
                <a:gd name="f65" fmla="*/ f53 f16 1"/>
                <a:gd name="f66" fmla="*/ f54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">
                  <a:pos x="f59" y="f60"/>
                </a:cxn>
                <a:cxn ang="f34">
                  <a:pos x="f61" y="f62"/>
                </a:cxn>
                <a:cxn ang="f34">
                  <a:pos x="f63" y="f62"/>
                </a:cxn>
                <a:cxn ang="f34">
                  <a:pos x="f64" y="f60"/>
                </a:cxn>
                <a:cxn ang="f34">
                  <a:pos x="f64" y="f65"/>
                </a:cxn>
                <a:cxn ang="f34">
                  <a:pos x="f63" y="f66"/>
                </a:cxn>
                <a:cxn ang="f34">
                  <a:pos x="f61" y="f66"/>
                </a:cxn>
                <a:cxn ang="f34">
                  <a:pos x="f59" y="f65"/>
                </a:cxn>
                <a:cxn ang="f34">
                  <a:pos x="f59" y="f60"/>
                </a:cxn>
              </a:cxnLst>
              <a:rect l="f55" t="f58" r="f56" b="f57"/>
              <a:pathLst>
                <a:path w="5724186" h="295200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F81BD"/>
            </a:solidFill>
            <a:ln w="25402" cap="flat">
              <a:solidFill>
                <a:srgbClr val="FFFFFF"/>
              </a:solidFill>
              <a:prstDash val="solid"/>
            </a:ln>
          </p:spPr>
          <p:txBody>
            <a:bodyPr vert="horz" wrap="square" lIns="230767" tIns="14410" rIns="230767" bIns="14410" anchor="ctr" anchorCtr="0" compatLnSpc="1">
              <a:noAutofit/>
            </a:bodyPr>
            <a:lstStyle/>
            <a:p>
              <a:pPr marL="0" marR="0" lvl="0" indent="0" algn="l" defTabSz="444498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4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000" b="1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System Design</a:t>
              </a:r>
              <a:endPara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6DE6697-92C4-2CCE-0443-B6A4E70D97CC}"/>
                </a:ext>
              </a:extLst>
            </p:cNvPr>
            <p:cNvSpPr/>
            <p:nvPr/>
          </p:nvSpPr>
          <p:spPr>
            <a:xfrm>
              <a:off x="488518" y="2941917"/>
              <a:ext cx="8177406" cy="9135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177409"/>
                <a:gd name="f7" fmla="val 913500"/>
                <a:gd name="f8" fmla="+- 0 0 -90"/>
                <a:gd name="f9" fmla="*/ f3 1 8177409"/>
                <a:gd name="f10" fmla="*/ f4 1 913500"/>
                <a:gd name="f11" fmla="val f5"/>
                <a:gd name="f12" fmla="val f6"/>
                <a:gd name="f13" fmla="val f7"/>
                <a:gd name="f14" fmla="*/ f8 f0 1"/>
                <a:gd name="f15" fmla="+- f13 0 f11"/>
                <a:gd name="f16" fmla="+- f12 0 f11"/>
                <a:gd name="f17" fmla="*/ f14 1 f2"/>
                <a:gd name="f18" fmla="*/ f16 1 8177409"/>
                <a:gd name="f19" fmla="*/ f15 1 913500"/>
                <a:gd name="f20" fmla="*/ 0 f16 1"/>
                <a:gd name="f21" fmla="*/ 0 f15 1"/>
                <a:gd name="f22" fmla="*/ 8177409 f16 1"/>
                <a:gd name="f23" fmla="*/ 913500 f15 1"/>
                <a:gd name="f24" fmla="+- f17 0 f1"/>
                <a:gd name="f25" fmla="*/ f20 1 8177409"/>
                <a:gd name="f26" fmla="*/ f21 1 913500"/>
                <a:gd name="f27" fmla="*/ f22 1 8177409"/>
                <a:gd name="f28" fmla="*/ f23 1 913500"/>
                <a:gd name="f29" fmla="*/ f11 1 f18"/>
                <a:gd name="f30" fmla="*/ f12 1 f18"/>
                <a:gd name="f31" fmla="*/ f11 1 f19"/>
                <a:gd name="f32" fmla="*/ f13 1 f19"/>
                <a:gd name="f33" fmla="*/ f25 1 f18"/>
                <a:gd name="f34" fmla="*/ f26 1 f19"/>
                <a:gd name="f35" fmla="*/ f27 1 f18"/>
                <a:gd name="f36" fmla="*/ f28 1 f19"/>
                <a:gd name="f37" fmla="*/ f29 f9 1"/>
                <a:gd name="f38" fmla="*/ f30 f9 1"/>
                <a:gd name="f39" fmla="*/ f32 f10 1"/>
                <a:gd name="f40" fmla="*/ f31 f10 1"/>
                <a:gd name="f41" fmla="*/ f33 f9 1"/>
                <a:gd name="f42" fmla="*/ f34 f10 1"/>
                <a:gd name="f43" fmla="*/ f35 f9 1"/>
                <a:gd name="f44" fmla="*/ f36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41" y="f42"/>
                </a:cxn>
                <a:cxn ang="f24">
                  <a:pos x="f43" y="f42"/>
                </a:cxn>
                <a:cxn ang="f24">
                  <a:pos x="f43" y="f44"/>
                </a:cxn>
                <a:cxn ang="f24">
                  <a:pos x="f41" y="f44"/>
                </a:cxn>
                <a:cxn ang="f24">
                  <a:pos x="f41" y="f42"/>
                </a:cxn>
              </a:cxnLst>
              <a:rect l="f37" t="f40" r="f38" b="f39"/>
              <a:pathLst>
                <a:path w="8177409" h="913500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25402" cap="flat">
              <a:solidFill>
                <a:srgbClr val="4F81BD"/>
              </a:solidFill>
              <a:prstDash val="solid"/>
            </a:ln>
          </p:spPr>
          <p:txBody>
            <a:bodyPr vert="horz" wrap="square" lIns="634657" tIns="208282" rIns="634657" bIns="71122" anchor="t" anchorCtr="0" compatLnSpc="1">
              <a:noAutofit/>
            </a:bodyPr>
            <a:lstStyle/>
            <a:p>
              <a:pPr marL="57150" marR="0" lvl="1" indent="-57150" algn="l" defTabSz="444498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2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000" b="1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Frontend Development:</a:t>
              </a:r>
              <a:r>
                <a:rPr lang="en-US" sz="10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 Build the user interface using React.js, HTML, CSS, and JavaScript.</a:t>
              </a:r>
            </a:p>
            <a:p>
              <a:pPr marL="57150" marR="0" lvl="1" indent="-57150" algn="l" defTabSz="444498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2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000" b="1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Backend Development:</a:t>
              </a:r>
              <a:r>
                <a:rPr lang="en-US" sz="10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 Set up server using Node.js and Express.js.</a:t>
              </a:r>
            </a:p>
            <a:p>
              <a:pPr marL="57150" marR="0" lvl="1" indent="-57150" algn="l" defTabSz="444498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2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000" b="1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Database Setup:</a:t>
              </a:r>
              <a:r>
                <a:rPr lang="en-US" sz="10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 Use MongoDB for data storage.</a:t>
              </a:r>
            </a:p>
            <a:p>
              <a:pPr marL="57150" marR="0" lvl="1" indent="-57150" algn="l" defTabSz="444498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2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000" b="1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Authentication:</a:t>
              </a:r>
              <a:r>
                <a:rPr lang="en-US" sz="10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 Implement JWT and Passport.js for secure user access.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2E4A228-53E3-A9ED-0F5D-DD849DD25237}"/>
                </a:ext>
              </a:extLst>
            </p:cNvPr>
            <p:cNvSpPr/>
            <p:nvPr/>
          </p:nvSpPr>
          <p:spPr>
            <a:xfrm>
              <a:off x="897383" y="2794324"/>
              <a:ext cx="5724189" cy="29519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724186"/>
                <a:gd name="f7" fmla="val 295200"/>
                <a:gd name="f8" fmla="val 49201"/>
                <a:gd name="f9" fmla="val 22028"/>
                <a:gd name="f10" fmla="val 5674985"/>
                <a:gd name="f11" fmla="val 5702158"/>
                <a:gd name="f12" fmla="val 245999"/>
                <a:gd name="f13" fmla="val 273172"/>
                <a:gd name="f14" fmla="+- 0 0 -90"/>
                <a:gd name="f15" fmla="*/ f3 1 5724186"/>
                <a:gd name="f16" fmla="*/ f4 1 295200"/>
                <a:gd name="f17" fmla="val f5"/>
                <a:gd name="f18" fmla="val f6"/>
                <a:gd name="f19" fmla="val f7"/>
                <a:gd name="f20" fmla="*/ f14 f0 1"/>
                <a:gd name="f21" fmla="+- f19 0 f17"/>
                <a:gd name="f22" fmla="+- f18 0 f17"/>
                <a:gd name="f23" fmla="*/ f20 1 f2"/>
                <a:gd name="f24" fmla="*/ f22 1 5724186"/>
                <a:gd name="f25" fmla="*/ f21 1 295200"/>
                <a:gd name="f26" fmla="*/ 0 f22 1"/>
                <a:gd name="f27" fmla="*/ 49201 f21 1"/>
                <a:gd name="f28" fmla="*/ 49201 f22 1"/>
                <a:gd name="f29" fmla="*/ 0 f21 1"/>
                <a:gd name="f30" fmla="*/ 5674985 f22 1"/>
                <a:gd name="f31" fmla="*/ 5724186 f22 1"/>
                <a:gd name="f32" fmla="*/ 245999 f21 1"/>
                <a:gd name="f33" fmla="*/ 295200 f21 1"/>
                <a:gd name="f34" fmla="+- f23 0 f1"/>
                <a:gd name="f35" fmla="*/ f26 1 5724186"/>
                <a:gd name="f36" fmla="*/ f27 1 295200"/>
                <a:gd name="f37" fmla="*/ f28 1 5724186"/>
                <a:gd name="f38" fmla="*/ f29 1 295200"/>
                <a:gd name="f39" fmla="*/ f30 1 5724186"/>
                <a:gd name="f40" fmla="*/ f31 1 5724186"/>
                <a:gd name="f41" fmla="*/ f32 1 295200"/>
                <a:gd name="f42" fmla="*/ f33 1 295200"/>
                <a:gd name="f43" fmla="*/ f17 1 f24"/>
                <a:gd name="f44" fmla="*/ f18 1 f24"/>
                <a:gd name="f45" fmla="*/ f17 1 f25"/>
                <a:gd name="f46" fmla="*/ f19 1 f25"/>
                <a:gd name="f47" fmla="*/ f35 1 f24"/>
                <a:gd name="f48" fmla="*/ f36 1 f25"/>
                <a:gd name="f49" fmla="*/ f37 1 f24"/>
                <a:gd name="f50" fmla="*/ f38 1 f25"/>
                <a:gd name="f51" fmla="*/ f39 1 f24"/>
                <a:gd name="f52" fmla="*/ f40 1 f24"/>
                <a:gd name="f53" fmla="*/ f41 1 f25"/>
                <a:gd name="f54" fmla="*/ f42 1 f25"/>
                <a:gd name="f55" fmla="*/ f43 f15 1"/>
                <a:gd name="f56" fmla="*/ f44 f15 1"/>
                <a:gd name="f57" fmla="*/ f46 f16 1"/>
                <a:gd name="f58" fmla="*/ f45 f16 1"/>
                <a:gd name="f59" fmla="*/ f47 f15 1"/>
                <a:gd name="f60" fmla="*/ f48 f16 1"/>
                <a:gd name="f61" fmla="*/ f49 f15 1"/>
                <a:gd name="f62" fmla="*/ f50 f16 1"/>
                <a:gd name="f63" fmla="*/ f51 f15 1"/>
                <a:gd name="f64" fmla="*/ f52 f15 1"/>
                <a:gd name="f65" fmla="*/ f53 f16 1"/>
                <a:gd name="f66" fmla="*/ f54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">
                  <a:pos x="f59" y="f60"/>
                </a:cxn>
                <a:cxn ang="f34">
                  <a:pos x="f61" y="f62"/>
                </a:cxn>
                <a:cxn ang="f34">
                  <a:pos x="f63" y="f62"/>
                </a:cxn>
                <a:cxn ang="f34">
                  <a:pos x="f64" y="f60"/>
                </a:cxn>
                <a:cxn ang="f34">
                  <a:pos x="f64" y="f65"/>
                </a:cxn>
                <a:cxn ang="f34">
                  <a:pos x="f63" y="f66"/>
                </a:cxn>
                <a:cxn ang="f34">
                  <a:pos x="f61" y="f66"/>
                </a:cxn>
                <a:cxn ang="f34">
                  <a:pos x="f59" y="f65"/>
                </a:cxn>
                <a:cxn ang="f34">
                  <a:pos x="f59" y="f60"/>
                </a:cxn>
              </a:cxnLst>
              <a:rect l="f55" t="f58" r="f56" b="f57"/>
              <a:pathLst>
                <a:path w="5724186" h="295200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F81BD"/>
            </a:solidFill>
            <a:ln w="25402" cap="flat">
              <a:solidFill>
                <a:srgbClr val="FFFFFF"/>
              </a:solidFill>
              <a:prstDash val="solid"/>
            </a:ln>
          </p:spPr>
          <p:txBody>
            <a:bodyPr vert="horz" wrap="square" lIns="230767" tIns="14410" rIns="230767" bIns="14410" anchor="ctr" anchorCtr="0" compatLnSpc="1">
              <a:noAutofit/>
            </a:bodyPr>
            <a:lstStyle/>
            <a:p>
              <a:pPr marL="0" marR="0" lvl="0" indent="0" algn="l" defTabSz="444498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4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000" b="1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Development</a:t>
              </a:r>
              <a:endPara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239E967-7D37-3678-AEC4-793E9715F58B}"/>
                </a:ext>
              </a:extLst>
            </p:cNvPr>
            <p:cNvSpPr/>
            <p:nvPr/>
          </p:nvSpPr>
          <p:spPr>
            <a:xfrm>
              <a:off x="488518" y="4057019"/>
              <a:ext cx="8177406" cy="58274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177409"/>
                <a:gd name="f7" fmla="val 582750"/>
                <a:gd name="f8" fmla="+- 0 0 -90"/>
                <a:gd name="f9" fmla="*/ f3 1 8177409"/>
                <a:gd name="f10" fmla="*/ f4 1 582750"/>
                <a:gd name="f11" fmla="val f5"/>
                <a:gd name="f12" fmla="val f6"/>
                <a:gd name="f13" fmla="val f7"/>
                <a:gd name="f14" fmla="*/ f8 f0 1"/>
                <a:gd name="f15" fmla="+- f13 0 f11"/>
                <a:gd name="f16" fmla="+- f12 0 f11"/>
                <a:gd name="f17" fmla="*/ f14 1 f2"/>
                <a:gd name="f18" fmla="*/ f16 1 8177409"/>
                <a:gd name="f19" fmla="*/ f15 1 582750"/>
                <a:gd name="f20" fmla="*/ 0 f16 1"/>
                <a:gd name="f21" fmla="*/ 0 f15 1"/>
                <a:gd name="f22" fmla="*/ 8177409 f16 1"/>
                <a:gd name="f23" fmla="*/ 582750 f15 1"/>
                <a:gd name="f24" fmla="+- f17 0 f1"/>
                <a:gd name="f25" fmla="*/ f20 1 8177409"/>
                <a:gd name="f26" fmla="*/ f21 1 582750"/>
                <a:gd name="f27" fmla="*/ f22 1 8177409"/>
                <a:gd name="f28" fmla="*/ f23 1 582750"/>
                <a:gd name="f29" fmla="*/ f11 1 f18"/>
                <a:gd name="f30" fmla="*/ f12 1 f18"/>
                <a:gd name="f31" fmla="*/ f11 1 f19"/>
                <a:gd name="f32" fmla="*/ f13 1 f19"/>
                <a:gd name="f33" fmla="*/ f25 1 f18"/>
                <a:gd name="f34" fmla="*/ f26 1 f19"/>
                <a:gd name="f35" fmla="*/ f27 1 f18"/>
                <a:gd name="f36" fmla="*/ f28 1 f19"/>
                <a:gd name="f37" fmla="*/ f29 f9 1"/>
                <a:gd name="f38" fmla="*/ f30 f9 1"/>
                <a:gd name="f39" fmla="*/ f32 f10 1"/>
                <a:gd name="f40" fmla="*/ f31 f10 1"/>
                <a:gd name="f41" fmla="*/ f33 f9 1"/>
                <a:gd name="f42" fmla="*/ f34 f10 1"/>
                <a:gd name="f43" fmla="*/ f35 f9 1"/>
                <a:gd name="f44" fmla="*/ f36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41" y="f42"/>
                </a:cxn>
                <a:cxn ang="f24">
                  <a:pos x="f43" y="f42"/>
                </a:cxn>
                <a:cxn ang="f24">
                  <a:pos x="f43" y="f44"/>
                </a:cxn>
                <a:cxn ang="f24">
                  <a:pos x="f41" y="f44"/>
                </a:cxn>
                <a:cxn ang="f24">
                  <a:pos x="f41" y="f42"/>
                </a:cxn>
              </a:cxnLst>
              <a:rect l="f37" t="f40" r="f38" b="f39"/>
              <a:pathLst>
                <a:path w="8177409" h="582750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25402" cap="flat">
              <a:solidFill>
                <a:srgbClr val="4F81BD"/>
              </a:solidFill>
              <a:prstDash val="solid"/>
            </a:ln>
          </p:spPr>
          <p:txBody>
            <a:bodyPr vert="horz" wrap="square" lIns="634657" tIns="208282" rIns="634657" bIns="71122" anchor="t" anchorCtr="0" compatLnSpc="1">
              <a:noAutofit/>
            </a:bodyPr>
            <a:lstStyle/>
            <a:p>
              <a:pPr marL="57150" marR="0" lvl="1" indent="-57150" algn="l" defTabSz="444498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2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000" b="1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Unit Testing:</a:t>
              </a:r>
              <a:r>
                <a:rPr lang="en-US" sz="10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 Test individual components for functionality.</a:t>
              </a:r>
            </a:p>
            <a:p>
              <a:pPr marL="57150" marR="0" lvl="1" indent="-57150" algn="l" defTabSz="444498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2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000" b="1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Integration Testing:</a:t>
              </a:r>
              <a:r>
                <a:rPr lang="en-US" sz="10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 Ensure seamless communication between frontend, backend, and database.</a:t>
              </a: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8299D40-BEF0-BF5D-49BE-9D37FC986A38}"/>
                </a:ext>
              </a:extLst>
            </p:cNvPr>
            <p:cNvSpPr/>
            <p:nvPr/>
          </p:nvSpPr>
          <p:spPr>
            <a:xfrm>
              <a:off x="897383" y="3909416"/>
              <a:ext cx="5724189" cy="29519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724186"/>
                <a:gd name="f7" fmla="val 295200"/>
                <a:gd name="f8" fmla="val 49201"/>
                <a:gd name="f9" fmla="val 22028"/>
                <a:gd name="f10" fmla="val 5674985"/>
                <a:gd name="f11" fmla="val 5702158"/>
                <a:gd name="f12" fmla="val 245999"/>
                <a:gd name="f13" fmla="val 273172"/>
                <a:gd name="f14" fmla="+- 0 0 -90"/>
                <a:gd name="f15" fmla="*/ f3 1 5724186"/>
                <a:gd name="f16" fmla="*/ f4 1 295200"/>
                <a:gd name="f17" fmla="val f5"/>
                <a:gd name="f18" fmla="val f6"/>
                <a:gd name="f19" fmla="val f7"/>
                <a:gd name="f20" fmla="*/ f14 f0 1"/>
                <a:gd name="f21" fmla="+- f19 0 f17"/>
                <a:gd name="f22" fmla="+- f18 0 f17"/>
                <a:gd name="f23" fmla="*/ f20 1 f2"/>
                <a:gd name="f24" fmla="*/ f22 1 5724186"/>
                <a:gd name="f25" fmla="*/ f21 1 295200"/>
                <a:gd name="f26" fmla="*/ 0 f22 1"/>
                <a:gd name="f27" fmla="*/ 49201 f21 1"/>
                <a:gd name="f28" fmla="*/ 49201 f22 1"/>
                <a:gd name="f29" fmla="*/ 0 f21 1"/>
                <a:gd name="f30" fmla="*/ 5674985 f22 1"/>
                <a:gd name="f31" fmla="*/ 5724186 f22 1"/>
                <a:gd name="f32" fmla="*/ 245999 f21 1"/>
                <a:gd name="f33" fmla="*/ 295200 f21 1"/>
                <a:gd name="f34" fmla="+- f23 0 f1"/>
                <a:gd name="f35" fmla="*/ f26 1 5724186"/>
                <a:gd name="f36" fmla="*/ f27 1 295200"/>
                <a:gd name="f37" fmla="*/ f28 1 5724186"/>
                <a:gd name="f38" fmla="*/ f29 1 295200"/>
                <a:gd name="f39" fmla="*/ f30 1 5724186"/>
                <a:gd name="f40" fmla="*/ f31 1 5724186"/>
                <a:gd name="f41" fmla="*/ f32 1 295200"/>
                <a:gd name="f42" fmla="*/ f33 1 295200"/>
                <a:gd name="f43" fmla="*/ f17 1 f24"/>
                <a:gd name="f44" fmla="*/ f18 1 f24"/>
                <a:gd name="f45" fmla="*/ f17 1 f25"/>
                <a:gd name="f46" fmla="*/ f19 1 f25"/>
                <a:gd name="f47" fmla="*/ f35 1 f24"/>
                <a:gd name="f48" fmla="*/ f36 1 f25"/>
                <a:gd name="f49" fmla="*/ f37 1 f24"/>
                <a:gd name="f50" fmla="*/ f38 1 f25"/>
                <a:gd name="f51" fmla="*/ f39 1 f24"/>
                <a:gd name="f52" fmla="*/ f40 1 f24"/>
                <a:gd name="f53" fmla="*/ f41 1 f25"/>
                <a:gd name="f54" fmla="*/ f42 1 f25"/>
                <a:gd name="f55" fmla="*/ f43 f15 1"/>
                <a:gd name="f56" fmla="*/ f44 f15 1"/>
                <a:gd name="f57" fmla="*/ f46 f16 1"/>
                <a:gd name="f58" fmla="*/ f45 f16 1"/>
                <a:gd name="f59" fmla="*/ f47 f15 1"/>
                <a:gd name="f60" fmla="*/ f48 f16 1"/>
                <a:gd name="f61" fmla="*/ f49 f15 1"/>
                <a:gd name="f62" fmla="*/ f50 f16 1"/>
                <a:gd name="f63" fmla="*/ f51 f15 1"/>
                <a:gd name="f64" fmla="*/ f52 f15 1"/>
                <a:gd name="f65" fmla="*/ f53 f16 1"/>
                <a:gd name="f66" fmla="*/ f54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">
                  <a:pos x="f59" y="f60"/>
                </a:cxn>
                <a:cxn ang="f34">
                  <a:pos x="f61" y="f62"/>
                </a:cxn>
                <a:cxn ang="f34">
                  <a:pos x="f63" y="f62"/>
                </a:cxn>
                <a:cxn ang="f34">
                  <a:pos x="f64" y="f60"/>
                </a:cxn>
                <a:cxn ang="f34">
                  <a:pos x="f64" y="f65"/>
                </a:cxn>
                <a:cxn ang="f34">
                  <a:pos x="f63" y="f66"/>
                </a:cxn>
                <a:cxn ang="f34">
                  <a:pos x="f61" y="f66"/>
                </a:cxn>
                <a:cxn ang="f34">
                  <a:pos x="f59" y="f65"/>
                </a:cxn>
                <a:cxn ang="f34">
                  <a:pos x="f59" y="f60"/>
                </a:cxn>
              </a:cxnLst>
              <a:rect l="f55" t="f58" r="f56" b="f57"/>
              <a:pathLst>
                <a:path w="5724186" h="295200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F81BD"/>
            </a:solidFill>
            <a:ln w="25402" cap="flat">
              <a:solidFill>
                <a:srgbClr val="FFFFFF"/>
              </a:solidFill>
              <a:prstDash val="solid"/>
            </a:ln>
          </p:spPr>
          <p:txBody>
            <a:bodyPr vert="horz" wrap="square" lIns="230767" tIns="14410" rIns="230767" bIns="14410" anchor="ctr" anchorCtr="0" compatLnSpc="1">
              <a:noAutofit/>
            </a:bodyPr>
            <a:lstStyle/>
            <a:p>
              <a:pPr marL="0" marR="0" lvl="0" indent="0" algn="l" defTabSz="444498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4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000" b="1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Testing</a:t>
              </a:r>
              <a:endPara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5141F76-0BFA-89D9-2F42-E2FE705C50C5}"/>
                </a:ext>
              </a:extLst>
            </p:cNvPr>
            <p:cNvSpPr/>
            <p:nvPr/>
          </p:nvSpPr>
          <p:spPr>
            <a:xfrm>
              <a:off x="488518" y="4841373"/>
              <a:ext cx="8177406" cy="58274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177409"/>
                <a:gd name="f7" fmla="val 582750"/>
                <a:gd name="f8" fmla="+- 0 0 -90"/>
                <a:gd name="f9" fmla="*/ f3 1 8177409"/>
                <a:gd name="f10" fmla="*/ f4 1 582750"/>
                <a:gd name="f11" fmla="val f5"/>
                <a:gd name="f12" fmla="val f6"/>
                <a:gd name="f13" fmla="val f7"/>
                <a:gd name="f14" fmla="*/ f8 f0 1"/>
                <a:gd name="f15" fmla="+- f13 0 f11"/>
                <a:gd name="f16" fmla="+- f12 0 f11"/>
                <a:gd name="f17" fmla="*/ f14 1 f2"/>
                <a:gd name="f18" fmla="*/ f16 1 8177409"/>
                <a:gd name="f19" fmla="*/ f15 1 582750"/>
                <a:gd name="f20" fmla="*/ 0 f16 1"/>
                <a:gd name="f21" fmla="*/ 0 f15 1"/>
                <a:gd name="f22" fmla="*/ 8177409 f16 1"/>
                <a:gd name="f23" fmla="*/ 582750 f15 1"/>
                <a:gd name="f24" fmla="+- f17 0 f1"/>
                <a:gd name="f25" fmla="*/ f20 1 8177409"/>
                <a:gd name="f26" fmla="*/ f21 1 582750"/>
                <a:gd name="f27" fmla="*/ f22 1 8177409"/>
                <a:gd name="f28" fmla="*/ f23 1 582750"/>
                <a:gd name="f29" fmla="*/ f11 1 f18"/>
                <a:gd name="f30" fmla="*/ f12 1 f18"/>
                <a:gd name="f31" fmla="*/ f11 1 f19"/>
                <a:gd name="f32" fmla="*/ f13 1 f19"/>
                <a:gd name="f33" fmla="*/ f25 1 f18"/>
                <a:gd name="f34" fmla="*/ f26 1 f19"/>
                <a:gd name="f35" fmla="*/ f27 1 f18"/>
                <a:gd name="f36" fmla="*/ f28 1 f19"/>
                <a:gd name="f37" fmla="*/ f29 f9 1"/>
                <a:gd name="f38" fmla="*/ f30 f9 1"/>
                <a:gd name="f39" fmla="*/ f32 f10 1"/>
                <a:gd name="f40" fmla="*/ f31 f10 1"/>
                <a:gd name="f41" fmla="*/ f33 f9 1"/>
                <a:gd name="f42" fmla="*/ f34 f10 1"/>
                <a:gd name="f43" fmla="*/ f35 f9 1"/>
                <a:gd name="f44" fmla="*/ f36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41" y="f42"/>
                </a:cxn>
                <a:cxn ang="f24">
                  <a:pos x="f43" y="f42"/>
                </a:cxn>
                <a:cxn ang="f24">
                  <a:pos x="f43" y="f44"/>
                </a:cxn>
                <a:cxn ang="f24">
                  <a:pos x="f41" y="f44"/>
                </a:cxn>
                <a:cxn ang="f24">
                  <a:pos x="f41" y="f42"/>
                </a:cxn>
              </a:cxnLst>
              <a:rect l="f37" t="f40" r="f38" b="f39"/>
              <a:pathLst>
                <a:path w="8177409" h="582750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25402" cap="flat">
              <a:solidFill>
                <a:srgbClr val="4F81BD"/>
              </a:solidFill>
              <a:prstDash val="solid"/>
            </a:ln>
          </p:spPr>
          <p:txBody>
            <a:bodyPr vert="horz" wrap="square" lIns="634657" tIns="208282" rIns="634657" bIns="71122" anchor="t" anchorCtr="0" compatLnSpc="1">
              <a:noAutofit/>
            </a:bodyPr>
            <a:lstStyle/>
            <a:p>
              <a:pPr marL="57150" marR="0" lvl="1" indent="-57150" algn="l" defTabSz="444498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2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0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Host the website on platforms like Heroku or Netlify.</a:t>
              </a:r>
            </a:p>
            <a:p>
              <a:pPr marL="57150" marR="0" lvl="1" indent="-57150" algn="l" defTabSz="444498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2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0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Set up production environment with Nginx for load balancing.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331C12D-64A7-58D6-5253-C9322DFC580A}"/>
                </a:ext>
              </a:extLst>
            </p:cNvPr>
            <p:cNvSpPr/>
            <p:nvPr/>
          </p:nvSpPr>
          <p:spPr>
            <a:xfrm>
              <a:off x="897383" y="4693770"/>
              <a:ext cx="5724189" cy="29519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724186"/>
                <a:gd name="f7" fmla="val 295200"/>
                <a:gd name="f8" fmla="val 49201"/>
                <a:gd name="f9" fmla="val 22028"/>
                <a:gd name="f10" fmla="val 5674985"/>
                <a:gd name="f11" fmla="val 5702158"/>
                <a:gd name="f12" fmla="val 245999"/>
                <a:gd name="f13" fmla="val 273172"/>
                <a:gd name="f14" fmla="+- 0 0 -90"/>
                <a:gd name="f15" fmla="*/ f3 1 5724186"/>
                <a:gd name="f16" fmla="*/ f4 1 295200"/>
                <a:gd name="f17" fmla="val f5"/>
                <a:gd name="f18" fmla="val f6"/>
                <a:gd name="f19" fmla="val f7"/>
                <a:gd name="f20" fmla="*/ f14 f0 1"/>
                <a:gd name="f21" fmla="+- f19 0 f17"/>
                <a:gd name="f22" fmla="+- f18 0 f17"/>
                <a:gd name="f23" fmla="*/ f20 1 f2"/>
                <a:gd name="f24" fmla="*/ f22 1 5724186"/>
                <a:gd name="f25" fmla="*/ f21 1 295200"/>
                <a:gd name="f26" fmla="*/ 0 f22 1"/>
                <a:gd name="f27" fmla="*/ 49201 f21 1"/>
                <a:gd name="f28" fmla="*/ 49201 f22 1"/>
                <a:gd name="f29" fmla="*/ 0 f21 1"/>
                <a:gd name="f30" fmla="*/ 5674985 f22 1"/>
                <a:gd name="f31" fmla="*/ 5724186 f22 1"/>
                <a:gd name="f32" fmla="*/ 245999 f21 1"/>
                <a:gd name="f33" fmla="*/ 295200 f21 1"/>
                <a:gd name="f34" fmla="+- f23 0 f1"/>
                <a:gd name="f35" fmla="*/ f26 1 5724186"/>
                <a:gd name="f36" fmla="*/ f27 1 295200"/>
                <a:gd name="f37" fmla="*/ f28 1 5724186"/>
                <a:gd name="f38" fmla="*/ f29 1 295200"/>
                <a:gd name="f39" fmla="*/ f30 1 5724186"/>
                <a:gd name="f40" fmla="*/ f31 1 5724186"/>
                <a:gd name="f41" fmla="*/ f32 1 295200"/>
                <a:gd name="f42" fmla="*/ f33 1 295200"/>
                <a:gd name="f43" fmla="*/ f17 1 f24"/>
                <a:gd name="f44" fmla="*/ f18 1 f24"/>
                <a:gd name="f45" fmla="*/ f17 1 f25"/>
                <a:gd name="f46" fmla="*/ f19 1 f25"/>
                <a:gd name="f47" fmla="*/ f35 1 f24"/>
                <a:gd name="f48" fmla="*/ f36 1 f25"/>
                <a:gd name="f49" fmla="*/ f37 1 f24"/>
                <a:gd name="f50" fmla="*/ f38 1 f25"/>
                <a:gd name="f51" fmla="*/ f39 1 f24"/>
                <a:gd name="f52" fmla="*/ f40 1 f24"/>
                <a:gd name="f53" fmla="*/ f41 1 f25"/>
                <a:gd name="f54" fmla="*/ f42 1 f25"/>
                <a:gd name="f55" fmla="*/ f43 f15 1"/>
                <a:gd name="f56" fmla="*/ f44 f15 1"/>
                <a:gd name="f57" fmla="*/ f46 f16 1"/>
                <a:gd name="f58" fmla="*/ f45 f16 1"/>
                <a:gd name="f59" fmla="*/ f47 f15 1"/>
                <a:gd name="f60" fmla="*/ f48 f16 1"/>
                <a:gd name="f61" fmla="*/ f49 f15 1"/>
                <a:gd name="f62" fmla="*/ f50 f16 1"/>
                <a:gd name="f63" fmla="*/ f51 f15 1"/>
                <a:gd name="f64" fmla="*/ f52 f15 1"/>
                <a:gd name="f65" fmla="*/ f53 f16 1"/>
                <a:gd name="f66" fmla="*/ f54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">
                  <a:pos x="f59" y="f60"/>
                </a:cxn>
                <a:cxn ang="f34">
                  <a:pos x="f61" y="f62"/>
                </a:cxn>
                <a:cxn ang="f34">
                  <a:pos x="f63" y="f62"/>
                </a:cxn>
                <a:cxn ang="f34">
                  <a:pos x="f64" y="f60"/>
                </a:cxn>
                <a:cxn ang="f34">
                  <a:pos x="f64" y="f65"/>
                </a:cxn>
                <a:cxn ang="f34">
                  <a:pos x="f63" y="f66"/>
                </a:cxn>
                <a:cxn ang="f34">
                  <a:pos x="f61" y="f66"/>
                </a:cxn>
                <a:cxn ang="f34">
                  <a:pos x="f59" y="f65"/>
                </a:cxn>
                <a:cxn ang="f34">
                  <a:pos x="f59" y="f60"/>
                </a:cxn>
              </a:cxnLst>
              <a:rect l="f55" t="f58" r="f56" b="f57"/>
              <a:pathLst>
                <a:path w="5724186" h="295200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F81BD"/>
            </a:solidFill>
            <a:ln w="25402" cap="flat">
              <a:solidFill>
                <a:srgbClr val="FFFFFF"/>
              </a:solidFill>
              <a:prstDash val="solid"/>
            </a:ln>
          </p:spPr>
          <p:txBody>
            <a:bodyPr vert="horz" wrap="square" lIns="230767" tIns="14410" rIns="230767" bIns="14410" anchor="ctr" anchorCtr="0" compatLnSpc="1">
              <a:noAutofit/>
            </a:bodyPr>
            <a:lstStyle/>
            <a:p>
              <a:pPr marL="0" marR="0" lvl="0" indent="0" algn="l" defTabSz="444498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4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000" b="1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Deployment</a:t>
              </a:r>
              <a:endPara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91E322B-8FBC-79B2-5392-F9670A3BC247}"/>
                </a:ext>
              </a:extLst>
            </p:cNvPr>
            <p:cNvSpPr/>
            <p:nvPr/>
          </p:nvSpPr>
          <p:spPr>
            <a:xfrm>
              <a:off x="488518" y="5625717"/>
              <a:ext cx="8177406" cy="58274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177409"/>
                <a:gd name="f7" fmla="val 582750"/>
                <a:gd name="f8" fmla="+- 0 0 -90"/>
                <a:gd name="f9" fmla="*/ f3 1 8177409"/>
                <a:gd name="f10" fmla="*/ f4 1 582750"/>
                <a:gd name="f11" fmla="val f5"/>
                <a:gd name="f12" fmla="val f6"/>
                <a:gd name="f13" fmla="val f7"/>
                <a:gd name="f14" fmla="*/ f8 f0 1"/>
                <a:gd name="f15" fmla="+- f13 0 f11"/>
                <a:gd name="f16" fmla="+- f12 0 f11"/>
                <a:gd name="f17" fmla="*/ f14 1 f2"/>
                <a:gd name="f18" fmla="*/ f16 1 8177409"/>
                <a:gd name="f19" fmla="*/ f15 1 582750"/>
                <a:gd name="f20" fmla="*/ 0 f16 1"/>
                <a:gd name="f21" fmla="*/ 0 f15 1"/>
                <a:gd name="f22" fmla="*/ 8177409 f16 1"/>
                <a:gd name="f23" fmla="*/ 582750 f15 1"/>
                <a:gd name="f24" fmla="+- f17 0 f1"/>
                <a:gd name="f25" fmla="*/ f20 1 8177409"/>
                <a:gd name="f26" fmla="*/ f21 1 582750"/>
                <a:gd name="f27" fmla="*/ f22 1 8177409"/>
                <a:gd name="f28" fmla="*/ f23 1 582750"/>
                <a:gd name="f29" fmla="*/ f11 1 f18"/>
                <a:gd name="f30" fmla="*/ f12 1 f18"/>
                <a:gd name="f31" fmla="*/ f11 1 f19"/>
                <a:gd name="f32" fmla="*/ f13 1 f19"/>
                <a:gd name="f33" fmla="*/ f25 1 f18"/>
                <a:gd name="f34" fmla="*/ f26 1 f19"/>
                <a:gd name="f35" fmla="*/ f27 1 f18"/>
                <a:gd name="f36" fmla="*/ f28 1 f19"/>
                <a:gd name="f37" fmla="*/ f29 f9 1"/>
                <a:gd name="f38" fmla="*/ f30 f9 1"/>
                <a:gd name="f39" fmla="*/ f32 f10 1"/>
                <a:gd name="f40" fmla="*/ f31 f10 1"/>
                <a:gd name="f41" fmla="*/ f33 f9 1"/>
                <a:gd name="f42" fmla="*/ f34 f10 1"/>
                <a:gd name="f43" fmla="*/ f35 f9 1"/>
                <a:gd name="f44" fmla="*/ f36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41" y="f42"/>
                </a:cxn>
                <a:cxn ang="f24">
                  <a:pos x="f43" y="f42"/>
                </a:cxn>
                <a:cxn ang="f24">
                  <a:pos x="f43" y="f44"/>
                </a:cxn>
                <a:cxn ang="f24">
                  <a:pos x="f41" y="f44"/>
                </a:cxn>
                <a:cxn ang="f24">
                  <a:pos x="f41" y="f42"/>
                </a:cxn>
              </a:cxnLst>
              <a:rect l="f37" t="f40" r="f38" b="f39"/>
              <a:pathLst>
                <a:path w="8177409" h="582750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lnTo>
                    <a:pt x="f5" y="f7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FFFFF">
                <a:alpha val="90000"/>
              </a:srgbClr>
            </a:solidFill>
            <a:ln w="25402" cap="flat">
              <a:solidFill>
                <a:srgbClr val="4F81BD"/>
              </a:solidFill>
              <a:prstDash val="solid"/>
            </a:ln>
          </p:spPr>
          <p:txBody>
            <a:bodyPr vert="horz" wrap="square" lIns="634657" tIns="208282" rIns="634657" bIns="71122" anchor="t" anchorCtr="0" compatLnSpc="1">
              <a:noAutofit/>
            </a:bodyPr>
            <a:lstStyle/>
            <a:p>
              <a:pPr marL="57150" marR="0" lvl="1" indent="-57150" algn="l" defTabSz="444498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2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0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Monitor the platform for issues.</a:t>
              </a:r>
            </a:p>
            <a:p>
              <a:pPr marL="57150" marR="0" lvl="1" indent="-57150" algn="l" defTabSz="444498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200"/>
                </a:spcAft>
                <a:buSzPct val="100000"/>
                <a:buChar char="•"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000" b="0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Continuously improve scalability and add new features.</a:t>
              </a: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4173A13-F7D1-FE5F-FCBB-0BE128101B8D}"/>
                </a:ext>
              </a:extLst>
            </p:cNvPr>
            <p:cNvSpPr/>
            <p:nvPr/>
          </p:nvSpPr>
          <p:spPr>
            <a:xfrm>
              <a:off x="897383" y="5478124"/>
              <a:ext cx="5724189" cy="29519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724186"/>
                <a:gd name="f7" fmla="val 295200"/>
                <a:gd name="f8" fmla="val 49201"/>
                <a:gd name="f9" fmla="val 22028"/>
                <a:gd name="f10" fmla="val 5674985"/>
                <a:gd name="f11" fmla="val 5702158"/>
                <a:gd name="f12" fmla="val 245999"/>
                <a:gd name="f13" fmla="val 273172"/>
                <a:gd name="f14" fmla="+- 0 0 -90"/>
                <a:gd name="f15" fmla="*/ f3 1 5724186"/>
                <a:gd name="f16" fmla="*/ f4 1 295200"/>
                <a:gd name="f17" fmla="val f5"/>
                <a:gd name="f18" fmla="val f6"/>
                <a:gd name="f19" fmla="val f7"/>
                <a:gd name="f20" fmla="*/ f14 f0 1"/>
                <a:gd name="f21" fmla="+- f19 0 f17"/>
                <a:gd name="f22" fmla="+- f18 0 f17"/>
                <a:gd name="f23" fmla="*/ f20 1 f2"/>
                <a:gd name="f24" fmla="*/ f22 1 5724186"/>
                <a:gd name="f25" fmla="*/ f21 1 295200"/>
                <a:gd name="f26" fmla="*/ 0 f22 1"/>
                <a:gd name="f27" fmla="*/ 49201 f21 1"/>
                <a:gd name="f28" fmla="*/ 49201 f22 1"/>
                <a:gd name="f29" fmla="*/ 0 f21 1"/>
                <a:gd name="f30" fmla="*/ 5674985 f22 1"/>
                <a:gd name="f31" fmla="*/ 5724186 f22 1"/>
                <a:gd name="f32" fmla="*/ 245999 f21 1"/>
                <a:gd name="f33" fmla="*/ 295200 f21 1"/>
                <a:gd name="f34" fmla="+- f23 0 f1"/>
                <a:gd name="f35" fmla="*/ f26 1 5724186"/>
                <a:gd name="f36" fmla="*/ f27 1 295200"/>
                <a:gd name="f37" fmla="*/ f28 1 5724186"/>
                <a:gd name="f38" fmla="*/ f29 1 295200"/>
                <a:gd name="f39" fmla="*/ f30 1 5724186"/>
                <a:gd name="f40" fmla="*/ f31 1 5724186"/>
                <a:gd name="f41" fmla="*/ f32 1 295200"/>
                <a:gd name="f42" fmla="*/ f33 1 295200"/>
                <a:gd name="f43" fmla="*/ f17 1 f24"/>
                <a:gd name="f44" fmla="*/ f18 1 f24"/>
                <a:gd name="f45" fmla="*/ f17 1 f25"/>
                <a:gd name="f46" fmla="*/ f19 1 f25"/>
                <a:gd name="f47" fmla="*/ f35 1 f24"/>
                <a:gd name="f48" fmla="*/ f36 1 f25"/>
                <a:gd name="f49" fmla="*/ f37 1 f24"/>
                <a:gd name="f50" fmla="*/ f38 1 f25"/>
                <a:gd name="f51" fmla="*/ f39 1 f24"/>
                <a:gd name="f52" fmla="*/ f40 1 f24"/>
                <a:gd name="f53" fmla="*/ f41 1 f25"/>
                <a:gd name="f54" fmla="*/ f42 1 f25"/>
                <a:gd name="f55" fmla="*/ f43 f15 1"/>
                <a:gd name="f56" fmla="*/ f44 f15 1"/>
                <a:gd name="f57" fmla="*/ f46 f16 1"/>
                <a:gd name="f58" fmla="*/ f45 f16 1"/>
                <a:gd name="f59" fmla="*/ f47 f15 1"/>
                <a:gd name="f60" fmla="*/ f48 f16 1"/>
                <a:gd name="f61" fmla="*/ f49 f15 1"/>
                <a:gd name="f62" fmla="*/ f50 f16 1"/>
                <a:gd name="f63" fmla="*/ f51 f15 1"/>
                <a:gd name="f64" fmla="*/ f52 f15 1"/>
                <a:gd name="f65" fmla="*/ f53 f16 1"/>
                <a:gd name="f66" fmla="*/ f54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">
                  <a:pos x="f59" y="f60"/>
                </a:cxn>
                <a:cxn ang="f34">
                  <a:pos x="f61" y="f62"/>
                </a:cxn>
                <a:cxn ang="f34">
                  <a:pos x="f63" y="f62"/>
                </a:cxn>
                <a:cxn ang="f34">
                  <a:pos x="f64" y="f60"/>
                </a:cxn>
                <a:cxn ang="f34">
                  <a:pos x="f64" y="f65"/>
                </a:cxn>
                <a:cxn ang="f34">
                  <a:pos x="f63" y="f66"/>
                </a:cxn>
                <a:cxn ang="f34">
                  <a:pos x="f61" y="f66"/>
                </a:cxn>
                <a:cxn ang="f34">
                  <a:pos x="f59" y="f65"/>
                </a:cxn>
                <a:cxn ang="f34">
                  <a:pos x="f59" y="f60"/>
                </a:cxn>
              </a:cxnLst>
              <a:rect l="f55" t="f58" r="f56" b="f57"/>
              <a:pathLst>
                <a:path w="5724186" h="295200">
                  <a:moveTo>
                    <a:pt x="f5" y="f8"/>
                  </a:moveTo>
                  <a:cubicBezTo>
                    <a:pt x="f5" y="f9"/>
                    <a:pt x="f9" y="f5"/>
                    <a:pt x="f8" y="f5"/>
                  </a:cubicBezTo>
                  <a:lnTo>
                    <a:pt x="f10" y="f5"/>
                  </a:lnTo>
                  <a:cubicBezTo>
                    <a:pt x="f11" y="f5"/>
                    <a:pt x="f6" y="f9"/>
                    <a:pt x="f6" y="f8"/>
                  </a:cubicBezTo>
                  <a:lnTo>
                    <a:pt x="f6" y="f12"/>
                  </a:lnTo>
                  <a:cubicBezTo>
                    <a:pt x="f6" y="f13"/>
                    <a:pt x="f11" y="f7"/>
                    <a:pt x="f10" y="f7"/>
                  </a:cubicBezTo>
                  <a:lnTo>
                    <a:pt x="f8" y="f7"/>
                  </a:lnTo>
                  <a:cubicBezTo>
                    <a:pt x="f9" y="f7"/>
                    <a:pt x="f5" y="f13"/>
                    <a:pt x="f5" y="f12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4F81BD"/>
            </a:solidFill>
            <a:ln w="25402" cap="flat">
              <a:solidFill>
                <a:srgbClr val="FFFFFF"/>
              </a:solidFill>
              <a:prstDash val="solid"/>
            </a:ln>
          </p:spPr>
          <p:txBody>
            <a:bodyPr vert="horz" wrap="square" lIns="230767" tIns="14410" rIns="230767" bIns="14410" anchor="ctr" anchorCtr="0" compatLnSpc="1">
              <a:noAutofit/>
            </a:bodyPr>
            <a:lstStyle/>
            <a:p>
              <a:pPr marL="0" marR="0" lvl="0" indent="0" algn="l" defTabSz="444498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4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000" b="1" i="0" u="none" strike="noStrike" kern="1200" cap="none" spc="0" baseline="0">
                  <a:solidFill>
                    <a:srgbClr val="000000"/>
                  </a:solidFill>
                  <a:uFillTx/>
                  <a:latin typeface="Calibri"/>
                </a:rPr>
                <a:t>Maintenance &amp; Future Enhancements</a:t>
              </a:r>
              <a:endPara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89514552-C42A-7B9D-61BD-70378FCDA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80511" cy="6885386"/>
          </a:xfr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9C735C7F-7565-DAD7-059B-BE2E3E8BE0BA}"/>
              </a:ext>
            </a:extLst>
          </p:cNvPr>
          <p:cNvSpPr/>
          <p:nvPr/>
        </p:nvSpPr>
        <p:spPr>
          <a:xfrm>
            <a:off x="179515" y="298972"/>
            <a:ext cx="6844850" cy="58477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ctr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200" b="1" i="0" u="none" strike="noStrike" kern="1200" cap="none" spc="0" baseline="0">
                <a:solidFill>
                  <a:srgbClr val="000000"/>
                </a:solidFill>
                <a:uFillTx/>
                <a:latin typeface="Verdana" pitchFamily="34"/>
                <a:ea typeface="Times New Roman" pitchFamily="18"/>
                <a:cs typeface="Times New Roman" pitchFamily="18"/>
              </a:rPr>
              <a:t>Expected Results &amp; Impact</a:t>
            </a:r>
            <a:endParaRPr lang="en-IN" sz="3200" b="1" i="0" u="none" strike="noStrike" kern="1200" cap="none" spc="0" baseline="0">
              <a:solidFill>
                <a:srgbClr val="E31E24"/>
              </a:solidFill>
              <a:uFillTx/>
              <a:latin typeface="Calibri"/>
              <a:cs typeface="Times New Roman" pitchFamily="18"/>
            </a:endParaRPr>
          </a:p>
        </p:txBody>
      </p:sp>
      <p:cxnSp>
        <p:nvCxnSpPr>
          <p:cNvPr id="4" name="Straight Connector 6">
            <a:extLst>
              <a:ext uri="{FF2B5EF4-FFF2-40B4-BE49-F238E27FC236}">
                <a16:creationId xmlns:a16="http://schemas.microsoft.com/office/drawing/2014/main" id="{A2DCB070-2AFA-67C6-2F23-F004AB91CF18}"/>
              </a:ext>
            </a:extLst>
          </p:cNvPr>
          <p:cNvCxnSpPr/>
          <p:nvPr/>
        </p:nvCxnSpPr>
        <p:spPr>
          <a:xfrm>
            <a:off x="0" y="1061444"/>
            <a:ext cx="9180511" cy="0"/>
          </a:xfrm>
          <a:prstGeom prst="straightConnector1">
            <a:avLst/>
          </a:prstGeom>
          <a:noFill/>
          <a:ln w="25402" cap="flat">
            <a:solidFill>
              <a:srgbClr val="0060AA"/>
            </a:solidFill>
            <a:prstDash val="solid"/>
          </a:ln>
        </p:spPr>
      </p:cxnSp>
      <p:pic>
        <p:nvPicPr>
          <p:cNvPr id="5" name="Picture 8">
            <a:extLst>
              <a:ext uri="{FF2B5EF4-FFF2-40B4-BE49-F238E27FC236}">
                <a16:creationId xmlns:a16="http://schemas.microsoft.com/office/drawing/2014/main" id="{4E560121-161E-C2F4-34A0-2663FA21F7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09" y="6309323"/>
            <a:ext cx="2411757" cy="3466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73EB7D-0870-06BF-BFE4-ADDC7DFFBCF1}"/>
              </a:ext>
            </a:extLst>
          </p:cNvPr>
          <p:cNvSpPr txBox="1"/>
          <p:nvPr/>
        </p:nvSpPr>
        <p:spPr>
          <a:xfrm>
            <a:off x="179515" y="1293830"/>
            <a:ext cx="8784979" cy="372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just" defTabSz="914400" rtl="0" fontAlgn="auto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Verdana" pitchFamily="34"/>
                <a:ea typeface="Times New Roman" pitchFamily="18"/>
                <a:cs typeface="Times New Roman" pitchFamily="18"/>
              </a:rPr>
              <a:t> </a:t>
            </a:r>
            <a:endParaRPr lang="en-US" sz="2800" b="0" i="0" u="none" strike="noStrike" kern="1200" cap="none" spc="0" baseline="0">
              <a:solidFill>
                <a:srgbClr val="000000"/>
              </a:solidFill>
              <a:uFillTx/>
              <a:latin typeface="Calibri"/>
              <a:ea typeface="Calibri" pitchFamily="34"/>
              <a:cs typeface="Times New Roman" pitchFamily="18"/>
            </a:endParaRP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860BEA16-EF3B-ABDE-DB71-5F2BF8C833D2}"/>
              </a:ext>
            </a:extLst>
          </p:cNvPr>
          <p:cNvSpPr txBox="1"/>
          <p:nvPr/>
        </p:nvSpPr>
        <p:spPr>
          <a:xfrm>
            <a:off x="754334" y="1581701"/>
            <a:ext cx="7637407" cy="329321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600" b="1" i="0" u="none" strike="noStrike" kern="1200" cap="none" spc="0" baseline="0">
                <a:solidFill>
                  <a:srgbClr val="000000"/>
                </a:solidFill>
                <a:uFillTx/>
                <a:latin typeface="Verdana"/>
                <a:ea typeface="Calibri"/>
                <a:cs typeface="Calibri"/>
              </a:rPr>
              <a:t>Expected Results:</a:t>
            </a:r>
            <a:endParaRPr lang="en-US" sz="1600" b="0" i="0" u="none" strike="noStrike" kern="1200" cap="none" spc="0" baseline="0">
              <a:solidFill>
                <a:srgbClr val="000000"/>
              </a:solidFill>
              <a:uFillTx/>
              <a:latin typeface="Verdana"/>
              <a:ea typeface="Verdana"/>
            </a:endParaRP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600" b="0" i="0" u="none" strike="noStrike" kern="1200" cap="none" spc="0" baseline="0">
                <a:solidFill>
                  <a:srgbClr val="000000"/>
                </a:solidFill>
                <a:uFillTx/>
                <a:latin typeface="Verdana"/>
                <a:ea typeface="Calibri"/>
                <a:cs typeface="Calibri"/>
              </a:rPr>
              <a:t>Fully functional, responsive website with seamless user experience.</a:t>
            </a:r>
            <a:endParaRPr lang="en-IN" sz="1600" b="0" i="0" u="none" strike="noStrike" kern="1200" cap="none" spc="0" baseline="0">
              <a:solidFill>
                <a:srgbClr val="000000"/>
              </a:solidFill>
              <a:uFillTx/>
              <a:latin typeface="Verdana"/>
              <a:ea typeface="Verdana"/>
            </a:endParaRP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600" b="0" i="0" u="none" strike="noStrike" kern="1200" cap="none" spc="0" baseline="0">
                <a:solidFill>
                  <a:srgbClr val="000000"/>
                </a:solidFill>
                <a:uFillTx/>
                <a:latin typeface="Verdana"/>
                <a:ea typeface="Calibri"/>
                <a:cs typeface="Calibri"/>
              </a:rPr>
              <a:t>Improved backend performance and scalability.</a:t>
            </a: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600" b="0" i="0" u="none" strike="noStrike" kern="1200" cap="none" spc="0" baseline="0">
                <a:solidFill>
                  <a:srgbClr val="000000"/>
                </a:solidFill>
                <a:uFillTx/>
                <a:latin typeface="Verdana"/>
                <a:ea typeface="Calibri"/>
                <a:cs typeface="Calibri"/>
              </a:rPr>
              <a:t>Enhanced customer satisfaction and increased user base.</a:t>
            </a: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600" b="0" i="0" u="none" strike="noStrike" kern="1200" cap="none" spc="0" baseline="0">
              <a:solidFill>
                <a:srgbClr val="000000"/>
              </a:solidFill>
              <a:uFillTx/>
              <a:latin typeface="Verdana"/>
              <a:ea typeface="Calibri"/>
              <a:cs typeface="Calibri"/>
            </a:endParaRPr>
          </a:p>
          <a:p>
            <a:pPr marL="457200" marR="0" lvl="1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600" b="0" i="0" u="none" strike="noStrike" kern="1200" cap="none" spc="0" baseline="0">
              <a:solidFill>
                <a:srgbClr val="000000"/>
              </a:solidFill>
              <a:uFillTx/>
              <a:latin typeface="Verdana"/>
              <a:ea typeface="Calibri"/>
              <a:cs typeface="Calibri"/>
            </a:endParaRP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600" b="1" i="0" u="none" strike="noStrike" kern="1200" cap="none" spc="0" baseline="0">
                <a:solidFill>
                  <a:srgbClr val="000000"/>
                </a:solidFill>
                <a:uFillTx/>
                <a:latin typeface="Verdana"/>
                <a:ea typeface="Calibri"/>
                <a:cs typeface="Calibri"/>
              </a:rPr>
              <a:t>Impact:</a:t>
            </a:r>
            <a:endParaRPr lang="en-IN" sz="1600" b="0" i="0" u="none" strike="noStrike" kern="1200" cap="none" spc="0" baseline="0">
              <a:solidFill>
                <a:srgbClr val="000000"/>
              </a:solidFill>
              <a:uFillTx/>
              <a:latin typeface="Verdana"/>
              <a:ea typeface="Verdana"/>
            </a:endParaRP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600" b="0" i="0" u="none" strike="noStrike" kern="1200" cap="none" spc="0" baseline="0">
                <a:solidFill>
                  <a:srgbClr val="000000"/>
                </a:solidFill>
                <a:uFillTx/>
                <a:latin typeface="Verdana"/>
                <a:ea typeface="Calibri"/>
                <a:cs typeface="Calibri"/>
              </a:rPr>
              <a:t>Strengthen Obarly’s digital presence and market position.</a:t>
            </a: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600" b="0" i="0" u="none" strike="noStrike" kern="1200" cap="none" spc="0" baseline="0">
                <a:solidFill>
                  <a:srgbClr val="000000"/>
                </a:solidFill>
                <a:uFillTx/>
                <a:latin typeface="Verdana"/>
                <a:ea typeface="Calibri"/>
                <a:cs typeface="Calibri"/>
              </a:rPr>
              <a:t>Streamline operations and improve efficiency.</a:t>
            </a:r>
          </a:p>
          <a:p>
            <a:pPr marL="742950" marR="0" lvl="1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IN" sz="1600" b="0" i="0" u="none" strike="noStrike" kern="1200" cap="none" spc="0" baseline="0">
                <a:solidFill>
                  <a:srgbClr val="000000"/>
                </a:solidFill>
                <a:uFillTx/>
                <a:latin typeface="Verdana"/>
                <a:ea typeface="Calibri"/>
                <a:cs typeface="Calibri"/>
              </a:rPr>
              <a:t>Provide a secure and scalable platform for future growth.</a:t>
            </a: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600" b="1" i="0" u="none" strike="noStrike" kern="1200" cap="none" spc="0" baseline="0">
              <a:solidFill>
                <a:srgbClr val="000000"/>
              </a:solidFill>
              <a:uFillTx/>
              <a:latin typeface="Verdana"/>
              <a:ea typeface="Calibri"/>
              <a:cs typeface="Calibri"/>
            </a:endParaRPr>
          </a:p>
          <a:p>
            <a:pPr marL="0" marR="0" lvl="0" indent="0" algn="just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IN" sz="1600" b="1" i="0" u="none" strike="noStrike" kern="1200" cap="none" spc="0" baseline="0">
              <a:solidFill>
                <a:srgbClr val="000000"/>
              </a:solidFill>
              <a:uFillTx/>
              <a:latin typeface="Verdana"/>
              <a:ea typeface="Verdana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6034</TotalTime>
  <Words>971</Words>
  <Application>Microsoft Office PowerPoint</Application>
  <PresentationFormat>On-screen Show (4:3)</PresentationFormat>
  <Paragraphs>121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Garamond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WEBDEV</dc:creator>
  <cp:lastModifiedBy>Alka Santhosh</cp:lastModifiedBy>
  <cp:revision>711</cp:revision>
  <cp:lastPrinted>2022-09-05T08:43:44Z</cp:lastPrinted>
  <dcterms:created xsi:type="dcterms:W3CDTF">2020-01-16T09:05:56Z</dcterms:created>
  <dcterms:modified xsi:type="dcterms:W3CDTF">2025-04-30T17:57:32Z</dcterms:modified>
</cp:coreProperties>
</file>