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97" r:id="rId3"/>
    <p:sldId id="499" r:id="rId4"/>
    <p:sldId id="507" r:id="rId5"/>
    <p:sldId id="500" r:id="rId6"/>
    <p:sldId id="501" r:id="rId7"/>
    <p:sldId id="502" r:id="rId8"/>
    <p:sldId id="512" r:id="rId9"/>
    <p:sldId id="513" r:id="rId10"/>
    <p:sldId id="514" r:id="rId11"/>
    <p:sldId id="515" r:id="rId12"/>
    <p:sldId id="506" r:id="rId13"/>
    <p:sldId id="269" r:id="rId14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BDBED569-4797-4DF1-A0F4-6AAB3CD982D8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5B9BD5"/>
          </a:solidFill>
        </a:fill>
      </a:tcStyle>
    </a:band1H>
    <a:band1V>
      <a:tcStyle>
        <a:tcBdr/>
        <a:fill>
          <a:solidFill>
            <a:srgbClr val="5B9BD5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74C1A8A3-306A-4EB7-A6B1-4F7E0EB9C5D6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5940675A-B579-460E-94D1-54222C63F5D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</a:tblStyle>
  <a:tblStyle styleId="{7DF18680-E054-41AD-8BC1-D1AEF772440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D35BF7-8A94-B938-E869-1364133AB85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29838" cy="498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65E38-BCA0-1FBB-EEB4-C63BB9061A1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29763" y="0"/>
            <a:ext cx="2929838" cy="498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B679252-93DC-4852-B23A-A75AB87B1609}" type="datetime1">
              <a:rPr lang="en-IN"/>
              <a:pPr lvl="0"/>
              <a:t>01-05-2025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D4EB87A-7D94-CEFA-F9F5-6D1A6923F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4591" y="1243017"/>
            <a:ext cx="4471982" cy="335597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0D2537A-E406-C58A-75E9-53D5D610575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76116" y="4784835"/>
            <a:ext cx="5408932" cy="3914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7B103-8F71-A53B-07B1-F5A1495B789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443658"/>
            <a:ext cx="2929838" cy="498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6E51E-523B-9CF7-1892-E8A4B297A3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29763" y="9443658"/>
            <a:ext cx="2929838" cy="498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CB56660-6A9F-4463-B6FB-5CB93895751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2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1246D-8AA8-6419-778B-67FF46605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4588" y="1243013"/>
            <a:ext cx="4471987" cy="33559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FBD99-8CE8-1E1E-CB54-E5039564AC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D93B9-B6C5-577D-F9DF-3A9D7C3E87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E2B54AA-1F27-437B-BB98-092D3CBE90E8}" type="slidenum"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5968A-C329-052F-6FBA-6143355E1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932A2-7ED4-356F-78FB-1AEAF9DF9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4588" y="1243013"/>
            <a:ext cx="4471987" cy="33559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2FC53-D8C7-3556-9030-3618C49021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E3969-5188-DA50-1FF6-20AE19BECE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791128B-CADC-4413-92FC-5252CECA547A}" type="slidenum"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92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44D510-CF2A-1C01-83CE-E5BF6A657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4588" y="1243013"/>
            <a:ext cx="4471987" cy="33559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34292-075A-84DC-CD9F-A4C8DB1979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68414-D701-860C-354B-0BDF35E955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5403916-9CF4-4A71-8653-0BCF69E1B974}" type="slidenum"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55C7C1-F976-078C-06C5-3527E9377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DE4D03-1772-0449-E226-AD0940050B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CDFC-6141-9F32-0568-8314F6A7BF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F28162-1548-4093-A3C3-A7FC6066E2DE}" type="slidenum"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E7A1E-33BD-0EA7-4D68-248AB5D63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A6DA01-256E-AEF5-0C6F-C0FD728250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9C378-6A15-864A-0046-06E7E00F41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AACC687-B64A-42B5-86ED-CC5072D853AC}" type="slidenum"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0182D-4421-2315-D76E-15DCAA29A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D72A1-5A35-AAED-14A6-6934A2B89A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5D628-B9A3-7927-3B86-28FF5B0778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8D85DEF-3966-428C-B117-00BFCBFE0936}" type="slidenum"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6A01C-8182-C1FD-467C-3D3150A57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3CBB81-DD1A-9E7D-378A-4D5AF5A743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A3DB1-23DD-9891-E785-6E4B6D7080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1933CA4A-AD52-4A57-A4B6-0049C112D66C}" type="slidenum"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9EC069-9B94-339B-00EA-BD70CC937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4588" y="1243013"/>
            <a:ext cx="4471987" cy="33559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EFE803-76E9-07AD-50B5-7FD4E1300F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1269-7D0E-16D7-958B-BBCDA97F2C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791128B-CADC-4413-92FC-5252CECA547A}" type="slidenum"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EC3C-F072-05FE-9DA3-C391234C3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15916-AAA4-B2DA-C288-12AE285FB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4588" y="1243013"/>
            <a:ext cx="4471987" cy="33559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A1870-3855-8572-6876-66C087BB4E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07A78-7B00-BE95-4E23-8BB8195452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791128B-CADC-4413-92FC-5252CECA547A}" type="slidenum"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7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11342-8202-688E-E2EA-31135FF7E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5C0414-1798-FBF7-F5F8-2BD29244B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4588" y="1243013"/>
            <a:ext cx="4471987" cy="33559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129E96-D8EF-895D-BEF5-ABAF11974D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D5E47-58FC-1BB8-5A31-AA3E25EB32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791128B-CADC-4413-92FC-5252CECA547A}" type="slidenum"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0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1A888-A21F-761F-9947-E8DE90F2B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F9779C-7824-7ACE-89BC-8E369C753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4588" y="1243013"/>
            <a:ext cx="4471987" cy="33559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F5AD4-8D1B-B895-117B-C1046E2392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6C345-8BEA-3A05-11C7-0294B8B048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791128B-CADC-4413-92FC-5252CECA547A}" type="slidenum"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1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A4EA-298F-420F-EF64-A8D8E4B0921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0D08A-8A04-8413-21E1-4CF3C46899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5F7C-D359-8464-B9E9-E1B64B5649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027CA8-F5AB-4500-8F63-16BE75AC7A55}" type="datetime1">
              <a:rPr lang="en-IN"/>
              <a:pPr lvl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AAC08-547E-5887-BEA8-57F04F1D66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3864-6E32-4370-8428-ADC42F2CF0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A86C03-8283-4921-A179-D9B2D54A736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5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CF72-B4E6-3AD6-8E97-E5BE488A24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AE5FF-DA88-E651-007E-6BB3C4422B0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F0153-DC82-EEE0-D409-5C3CFAED46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44B9B4-0500-4511-AAE3-2579320BB406}" type="datetime1">
              <a:rPr lang="en-IN"/>
              <a:pPr lvl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D88B-6089-D7BC-8CBF-79A3876A15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3F54-2E73-7C0E-C22E-A5AE553502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74F4C6-CBB6-4008-8025-2A4C5E468A6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1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F3324-A124-6A62-3190-AEAA175F88F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5AC4D-BB8B-71E5-94AA-8DC8D85DE5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484C-3064-B404-B92E-E64364A22B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4154CC-8FC5-4DFB-B1F0-FF0842661129}" type="datetime1">
              <a:rPr lang="en-IN"/>
              <a:pPr lvl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B346-42E2-8A41-6F9D-27992CC26A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D517-F6EB-ED34-E0E9-032E2A3222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89A461-146C-4765-BBCF-02D68E7A83A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4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58F1-8F0B-1D93-9038-308B94341F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5FA5-A6BD-EFE7-AD7E-0D04428C011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5804-5AF7-12BE-9E10-5FCFF9A4BA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62335E-9D83-4CDA-9DF5-9BA97E83E468}" type="datetime1">
              <a:rPr lang="en-IN"/>
              <a:pPr lvl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B819-DFA5-1DB4-CB07-B8D35B25D4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0DD4-0D08-AFB2-C305-1AE67A6686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F6CAD0-DB7F-44F7-BC8D-D49960F07D2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01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96F6-DCE4-4416-C573-688D1AEB3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0AF13-19F5-12B6-446C-C387756C6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8F52A-3FE7-0970-1F8F-BF9072CCF7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BA65B-C69F-42D2-A386-43286F60EF5A}" type="datetime1">
              <a:rPr lang="en-IN"/>
              <a:pPr lvl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B3C8-B845-980E-F28D-548D9199FE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C7C0-0C14-4159-AF49-B5F6A79417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D518B-8B08-45A6-AAC7-D5FADDD66AF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2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A62A-77BB-71F3-744D-6C903F1B4D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4700-F619-C5A3-4A7A-13AE2C171D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EC301-9A38-A953-EBD5-E7362A61B55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747F-2C0C-9435-6F1C-B181A05413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E6AD2-D83E-45F6-81E8-15040AD07593}" type="datetime1">
              <a:rPr lang="en-IN"/>
              <a:pPr lvl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4E3F7-4980-1347-4B50-54D2DE9C1C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D747D-4AF5-0F35-2188-010FA24839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C3FF04-B29D-4A7A-9351-1EB8F0FDF46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6DEE-5D58-5367-73EA-39197DCA6A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5617B-6047-66ED-D2C1-9ACC44F35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3F878-C5A0-51C5-46BD-14768FDAFF5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6528F-AE51-399B-098F-15325BD57EF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7B264-7566-1C5B-43C5-9CE61C9C155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83DB1-A8AA-DBF0-84B7-A5CA735BB0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9026D1-4EC0-4D98-9CE1-CB9C4DB29D8C}" type="datetime1">
              <a:rPr lang="en-IN"/>
              <a:pPr lvl="0"/>
              <a:t>01-05-2025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D0546-4F92-BB7C-2460-4624F496DE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66DF0-C77B-012F-D5A3-5CF2CF7035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276529-34F3-4861-988C-C54C5154716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39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8C47-E649-B6AF-BBCF-C818CBC330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AE780-CA03-6D29-17A9-359CA31085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039B9D-D96E-4754-99D3-194A71819BFE}" type="datetime1">
              <a:rPr lang="en-IN"/>
              <a:pPr lvl="0"/>
              <a:t>01-05-2025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164E6-057D-BEFC-DC01-6A2D6F7EA4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F0206-EE0D-D516-1848-B60CA6F33C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9B27C0-98D2-4960-9CED-2D27DE089F1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2D362-42D6-1E35-D41F-E5970BA735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3AD76B-1B23-4ACF-AEEF-5C72457558E8}" type="datetime1">
              <a:rPr lang="en-IN"/>
              <a:pPr lvl="0"/>
              <a:t>01-05-2025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E8148-AB09-AEE6-7E4B-2C1796CD46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5766C-2DDB-07DA-6F16-EC37F809B1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06E1FA-FF03-4095-9146-87E8FDB5567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1613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0DE9-CB27-0CD3-2010-EE9BCA2D0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9D01-666C-EE98-E930-41A8D4AC36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32EEE-D58C-80A8-C61B-D2B510C18B5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D82A6-7D8A-5E0A-5308-798D98DDB6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9119C8-598F-44FB-BC95-DC53F384A3DC}" type="datetime1">
              <a:rPr lang="en-IN"/>
              <a:pPr lvl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E38A3-9262-7138-42FE-4B8BDEF441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26B24-BD1B-5DE0-13B8-E6FBDEE1F5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A3E973-042D-40F2-916F-D6054350AA5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0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13B2-75CD-ED0A-E51F-E548D78F9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DCAC1-0E3F-70F6-8D7F-9A37912EEB4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22080-4FF4-C62B-7A68-329CEDCBF13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F6826-9174-AB98-5E76-F55097038F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742EAD-2A5C-419A-A490-C5A041A274A9}" type="datetime1">
              <a:rPr lang="en-IN"/>
              <a:pPr lvl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FB55A-09B6-D6F9-7562-E9736A6B1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AADE4-1E70-16B5-820C-C53EC25493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FFC6D2-72E3-494C-A49C-36B16E5F5DF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2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9B777-C59A-323C-A64F-051402FF7C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D593-61D7-70A5-D0E1-4141FDC7CA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40DF-A696-FBA6-C5DD-1008DAC9091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0EC06DC-1830-4C73-B28F-ED7241D503F3}" type="datetime1">
              <a:rPr lang="en-IN"/>
              <a:pPr lvl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D84A-7C84-2E7F-08AE-97B4F80BA46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E711-3341-CCA6-0A2F-F83CAEF6955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504260A-064D-4B2D-A4FF-84E4DDEBFF03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PT Admission Drive 2021-22-final-2_Page_01.jpg">
            <a:extLst>
              <a:ext uri="{FF2B5EF4-FFF2-40B4-BE49-F238E27FC236}">
                <a16:creationId xmlns:a16="http://schemas.microsoft.com/office/drawing/2014/main" id="{917FBC54-ADA8-04D4-39A6-9C3ACF11A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1EF97-0648-1CF5-E324-9E8783BFB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5CEBBFFE-8FEC-B7EB-92E6-71048932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6511" y="-12573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B16B44B-85DF-629F-9D3C-F77120CE17DF}"/>
              </a:ext>
            </a:extLst>
          </p:cNvPr>
          <p:cNvSpPr/>
          <p:nvPr/>
        </p:nvSpPr>
        <p:spPr>
          <a:xfrm>
            <a:off x="179515" y="259873"/>
            <a:ext cx="2663934" cy="58477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>
              <a:buNone/>
            </a:pPr>
            <a:r>
              <a:rPr lang="en-US" sz="3200" b="1" dirty="0"/>
              <a:t>Future Scope</a:t>
            </a: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2FDDACE0-DE1D-1274-6323-248D72D43549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9E315F00-752B-04FD-A34F-C143334A0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2C1B1-133F-C42C-43F8-0892DC12846D}"/>
              </a:ext>
            </a:extLst>
          </p:cNvPr>
          <p:cNvSpPr txBox="1"/>
          <p:nvPr/>
        </p:nvSpPr>
        <p:spPr>
          <a:xfrm>
            <a:off x="179515" y="1293830"/>
            <a:ext cx="8784979" cy="372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 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 pitchFamily="34"/>
              <a:cs typeface="Times New Roman" pitchFamily="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1D789-AF4E-74A6-3652-55B6B760D1EA}"/>
              </a:ext>
            </a:extLst>
          </p:cNvPr>
          <p:cNvSpPr txBox="1"/>
          <p:nvPr/>
        </p:nvSpPr>
        <p:spPr>
          <a:xfrm>
            <a:off x="400049" y="1390650"/>
            <a:ext cx="804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ML-powered product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admin analytics dashboard (sales insights, user trends).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real-time stock updates by syncing with vendor inventories.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85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859CF-8123-296E-F832-CD701A615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5836A656-42EC-47E1-D8D4-0E42068DB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6511" y="-12573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5987EBF-FCCE-BDD4-00CF-56A3EB831860}"/>
              </a:ext>
            </a:extLst>
          </p:cNvPr>
          <p:cNvSpPr/>
          <p:nvPr/>
        </p:nvSpPr>
        <p:spPr>
          <a:xfrm>
            <a:off x="179515" y="259873"/>
            <a:ext cx="4986686" cy="58477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>
              <a:buNone/>
            </a:pPr>
            <a:r>
              <a:rPr lang="en-US" sz="3200" b="1" dirty="0"/>
              <a:t>Challenges and Learnings</a:t>
            </a: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60F1F1C8-55ED-A94E-9F47-41CE7B6DD6A3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161BBDD9-0AFA-A23C-4F83-BF5FAAE57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54566-609E-6C9E-B3E3-83043EC5FD1B}"/>
              </a:ext>
            </a:extLst>
          </p:cNvPr>
          <p:cNvSpPr txBox="1"/>
          <p:nvPr/>
        </p:nvSpPr>
        <p:spPr>
          <a:xfrm>
            <a:off x="179515" y="1293830"/>
            <a:ext cx="8784979" cy="372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 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 pitchFamily="34"/>
              <a:cs typeface="Times New Roman" pitchFamily="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3C691-254E-AC20-9379-9DF95401E1BA}"/>
              </a:ext>
            </a:extLst>
          </p:cNvPr>
          <p:cNvSpPr txBox="1"/>
          <p:nvPr/>
        </p:nvSpPr>
        <p:spPr>
          <a:xfrm>
            <a:off x="400049" y="1390650"/>
            <a:ext cx="804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Integrating Flask with MongoDB Compass took trial and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Designing responsive UI with Tailwind CSS across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Cleaning and structuring raw product data for use in the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skills in web development, backend routing, and team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341256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89514552-C42A-7B9D-61BD-70378FCDA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C735C7F-7565-DAD7-059B-BE2E3E8BE0BA}"/>
              </a:ext>
            </a:extLst>
          </p:cNvPr>
          <p:cNvSpPr/>
          <p:nvPr/>
        </p:nvSpPr>
        <p:spPr>
          <a:xfrm>
            <a:off x="179515" y="298972"/>
            <a:ext cx="6844850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200" b="1" dirty="0"/>
              <a:t>Conclusion</a:t>
            </a:r>
            <a:endParaRPr lang="en-IN" sz="3200" b="1" i="0" u="none" strike="noStrike" kern="1200" cap="none" spc="0" baseline="0" dirty="0">
              <a:solidFill>
                <a:srgbClr val="E31E24"/>
              </a:solidFill>
              <a:uFillTx/>
              <a:latin typeface="Calibri"/>
              <a:cs typeface="Times New Roman" pitchFamily="18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A2DCB070-2AFA-67C6-2F23-F004AB91CF18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4E560121-161E-C2F4-34A0-2663FA21F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3EB7D-0870-06BF-BFE4-ADDC7DFFBCF1}"/>
              </a:ext>
            </a:extLst>
          </p:cNvPr>
          <p:cNvSpPr txBox="1"/>
          <p:nvPr/>
        </p:nvSpPr>
        <p:spPr>
          <a:xfrm>
            <a:off x="179515" y="1293830"/>
            <a:ext cx="8784979" cy="372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 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 pitchFamily="34"/>
              <a:cs typeface="Times New Roman" pitchFamily="18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60BEA16-EF3B-ABDE-DB71-5F2BF8C833D2}"/>
              </a:ext>
            </a:extLst>
          </p:cNvPr>
          <p:cNvSpPr txBox="1"/>
          <p:nvPr/>
        </p:nvSpPr>
        <p:spPr>
          <a:xfrm>
            <a:off x="428626" y="1400175"/>
            <a:ext cx="7963116" cy="16312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/>
              <a:t>This project bridged the gap in OBARLY’s digital presence by introducing a well-structured website. It provided practical exposure to web development, backend integration, and real-world problem solving. We believe OBARLY’s platform will be even more efficient with upcoming features like ML integration and real-time inventory updates</a:t>
            </a: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F2BC968-E4B7-965D-8DE1-9EF6DE2E8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80511" cy="6858000"/>
          </a:xfr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9C82B6BF-A9A3-33D2-4EF4-2CBDAB84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CFBA3D94-F44D-0FCC-EECB-3CEA39705F09}"/>
              </a:ext>
            </a:extLst>
          </p:cNvPr>
          <p:cNvSpPr txBox="1"/>
          <p:nvPr/>
        </p:nvSpPr>
        <p:spPr>
          <a:xfrm>
            <a:off x="1835694" y="2708919"/>
            <a:ext cx="565103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200" b="0" i="0" u="none" strike="noStrike" kern="1200" cap="none" spc="0" baseline="0">
                <a:solidFill>
                  <a:srgbClr val="0060AA"/>
                </a:solidFill>
                <a:uFillTx/>
                <a:latin typeface="Garamond" pitchFamily="18"/>
              </a:rPr>
              <a:t>THANK</a:t>
            </a:r>
            <a:r>
              <a:rPr lang="en-US" sz="7200" b="0" i="0" u="none" strike="noStrike" kern="1200" cap="none" spc="0" baseline="0">
                <a:solidFill>
                  <a:srgbClr val="000000"/>
                </a:solidFill>
                <a:uFillTx/>
                <a:latin typeface="Garamond" pitchFamily="18"/>
              </a:rPr>
              <a:t> </a:t>
            </a:r>
            <a:r>
              <a:rPr lang="en-US" sz="7200" b="0" i="0" u="none" strike="noStrike" kern="1200" cap="none" spc="0" baseline="0">
                <a:solidFill>
                  <a:srgbClr val="E31E24"/>
                </a:solidFill>
                <a:uFillTx/>
                <a:latin typeface="Garamond" pitchFamily="18"/>
              </a:rPr>
              <a:t>YOU</a:t>
            </a:r>
            <a:endParaRPr lang="en-IN" sz="7200" b="0" i="0" u="none" strike="noStrike" kern="1200" cap="none" spc="0" baseline="0">
              <a:solidFill>
                <a:srgbClr val="000000"/>
              </a:solidFill>
              <a:uFillTx/>
              <a:latin typeface="Garamond" pitchFamily="1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57718385-5A13-5DE3-AEA4-71C010ED7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54260" y="-27386"/>
            <a:ext cx="9180511" cy="6885386"/>
          </a:xfrm>
        </p:spPr>
      </p:pic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AC44A229-90CB-421B-EA21-D385246BBEBA}"/>
              </a:ext>
            </a:extLst>
          </p:cNvPr>
          <p:cNvCxnSpPr/>
          <p:nvPr/>
        </p:nvCxnSpPr>
        <p:spPr>
          <a:xfrm>
            <a:off x="1520418" y="2060847"/>
            <a:ext cx="6306544" cy="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</a:ln>
        </p:spPr>
      </p:cxnSp>
      <p:pic>
        <p:nvPicPr>
          <p:cNvPr id="4" name="Picture 11">
            <a:extLst>
              <a:ext uri="{FF2B5EF4-FFF2-40B4-BE49-F238E27FC236}">
                <a16:creationId xmlns:a16="http://schemas.microsoft.com/office/drawing/2014/main" id="{C82EBD2B-3DF6-B11B-D20B-8E20D3E5C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83" y="150272"/>
            <a:ext cx="6396063" cy="9208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A3102B8D-6CE4-DF97-78D9-4A91E98E0FCE}"/>
              </a:ext>
            </a:extLst>
          </p:cNvPr>
          <p:cNvSpPr txBox="1"/>
          <p:nvPr/>
        </p:nvSpPr>
        <p:spPr>
          <a:xfrm>
            <a:off x="236436" y="2219550"/>
            <a:ext cx="878497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  <a:ea typeface="Cambria" pitchFamily="18"/>
                <a:cs typeface="Times New Roman" pitchFamily="18"/>
              </a:rPr>
              <a:t>Second Year Project Synopsis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  <a:ea typeface="Cambria" pitchFamily="18"/>
                <a:cs typeface="Times New Roman" pitchFamily="18"/>
              </a:rPr>
              <a:t>Submitted by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9C55395-64CC-6026-EB49-C624C52F6974}"/>
              </a:ext>
            </a:extLst>
          </p:cNvPr>
          <p:cNvGraphicFramePr>
            <a:graphicFrameLocks noGrp="1"/>
          </p:cNvGraphicFramePr>
          <p:nvPr/>
        </p:nvGraphicFramePr>
        <p:xfrm>
          <a:off x="1696129" y="3085999"/>
          <a:ext cx="6095992" cy="1483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47996">
                  <a:extLst>
                    <a:ext uri="{9D8B030D-6E8A-4147-A177-3AD203B41FA5}">
                      <a16:colId xmlns:a16="http://schemas.microsoft.com/office/drawing/2014/main" val="469327048"/>
                    </a:ext>
                  </a:extLst>
                </a:gridCol>
                <a:gridCol w="3047996">
                  <a:extLst>
                    <a:ext uri="{9D8B030D-6E8A-4147-A177-3AD203B41FA5}">
                      <a16:colId xmlns:a16="http://schemas.microsoft.com/office/drawing/2014/main" val="229858471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en-US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2120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2301730106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Alka Santhosh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09846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2301730077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Nikhil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1603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2301730081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Pabitra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30096"/>
                  </a:ext>
                </a:extLst>
              </a:tr>
            </a:tbl>
          </a:graphicData>
        </a:graphic>
      </p:graphicFrame>
      <p:sp>
        <p:nvSpPr>
          <p:cNvPr id="7" name="TextBox 4">
            <a:extLst>
              <a:ext uri="{FF2B5EF4-FFF2-40B4-BE49-F238E27FC236}">
                <a16:creationId xmlns:a16="http://schemas.microsoft.com/office/drawing/2014/main" id="{E743E681-77FF-35D2-B0E8-8E0E815CBE31}"/>
              </a:ext>
            </a:extLst>
          </p:cNvPr>
          <p:cNvSpPr txBox="1"/>
          <p:nvPr/>
        </p:nvSpPr>
        <p:spPr>
          <a:xfrm>
            <a:off x="-13505" y="1498957"/>
            <a:ext cx="9179085" cy="492440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Responsive Website Development for Obarly</a:t>
            </a:r>
            <a:endParaRPr lang="en-US" sz="2600" b="1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193C2-2766-C900-C75D-56455C284D6B}"/>
              </a:ext>
            </a:extLst>
          </p:cNvPr>
          <p:cNvSpPr txBox="1"/>
          <p:nvPr/>
        </p:nvSpPr>
        <p:spPr>
          <a:xfrm>
            <a:off x="236436" y="5733260"/>
            <a:ext cx="858403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  <a:ea typeface="Cambria"/>
                <a:cs typeface="Times New Roman"/>
              </a:rPr>
              <a:t>Industry Mentor: Kartikey Aggarwal </a:t>
            </a:r>
            <a:endParaRPr lang="en-IN" sz="1800" b="1" i="0" u="none" strike="noStrike" kern="1200" cap="none" spc="0" baseline="0">
              <a:solidFill>
                <a:srgbClr val="0070C0"/>
              </a:solidFill>
              <a:uFillTx/>
              <a:latin typeface="Calibri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  <a:ea typeface="Cambria"/>
                <a:cs typeface="Times New Roman"/>
              </a:rPr>
              <a:t>Faculty Mentor: Dr Vandna Batra</a:t>
            </a:r>
            <a:endParaRPr lang="en-IN" sz="1800" b="1" i="0" u="none" strike="noStrike" kern="1200" cap="none" spc="0" baseline="0">
              <a:solidFill>
                <a:srgbClr val="0070C0"/>
              </a:solidFill>
              <a:uFillTx/>
              <a:latin typeface="Calibri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DE35A94C-442C-7665-32B2-DFD82FA0C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B1348D9-B450-EA1B-624C-F1E8BC8DD766}"/>
              </a:ext>
            </a:extLst>
          </p:cNvPr>
          <p:cNvSpPr/>
          <p:nvPr/>
        </p:nvSpPr>
        <p:spPr>
          <a:xfrm>
            <a:off x="179515" y="286417"/>
            <a:ext cx="4153698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Project Overview</a:t>
            </a:r>
            <a:endParaRPr lang="en-IN" sz="3200" b="1" i="0" u="none" strike="noStrike" kern="1200" cap="none" spc="0" baseline="0">
              <a:solidFill>
                <a:srgbClr val="E31E24"/>
              </a:solidFill>
              <a:uFillTx/>
              <a:latin typeface="Calibri"/>
              <a:cs typeface="Times New Roman" pitchFamily="18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81100832-500C-82FA-F34B-DDB0531C036D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B45C8D34-A1A2-E69C-A9F2-9FE8B283E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E18C37-43BC-2738-F600-9F6E3F8A19AC}"/>
              </a:ext>
            </a:extLst>
          </p:cNvPr>
          <p:cNvSpPr txBox="1"/>
          <p:nvPr/>
        </p:nvSpPr>
        <p:spPr>
          <a:xfrm>
            <a:off x="179515" y="1293830"/>
            <a:ext cx="8784979" cy="372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 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 pitchFamily="34"/>
              <a:cs typeface="Times New Roman" pitchFamily="18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0697234-37FB-5092-E98D-1E15E90EBF0E}"/>
              </a:ext>
            </a:extLst>
          </p:cNvPr>
          <p:cNvSpPr txBox="1"/>
          <p:nvPr/>
        </p:nvSpPr>
        <p:spPr>
          <a:xfrm>
            <a:off x="755577" y="1412775"/>
            <a:ext cx="7848871" cy="36009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Our project centers on creating a highly responsive and scalable website for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Obarly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, a company that provides supplies for restaurants, bars, and cloud kitchens. The website will strengthen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Obarly’s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 online presence by working alongside its existing mobile app, enabling users to explore products, handle orders, and make secure payments.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Key features include building a smooth e-commerce interface, secure user authentication, a high-performing backend, and an admin dashboard for streamlined management.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Developed using HTML, CSS, React.js, Node.js, and MongoDB, the platform will be designed to deliver top-notch performance, robust security, and scalability to support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Obarly’s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 growing business needs.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2E488971-13F3-1A14-E9EE-2A21FD414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EB79266-A0A3-1CDC-E14B-DACBEFE0D537}"/>
              </a:ext>
            </a:extLst>
          </p:cNvPr>
          <p:cNvSpPr/>
          <p:nvPr/>
        </p:nvSpPr>
        <p:spPr>
          <a:xfrm>
            <a:off x="179515" y="244291"/>
            <a:ext cx="4507964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A</a:t>
            </a:r>
            <a:r>
              <a:rPr lang="en-IN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bout the Problem</a:t>
            </a:r>
            <a:endParaRPr lang="en-IN" sz="3200" b="1" i="0" u="none" strike="noStrike" kern="1200" cap="none" spc="0" baseline="0">
              <a:solidFill>
                <a:srgbClr val="E31E24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1EFCF5FD-74C7-3F70-5374-0318ADDA11B9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FDD9F949-E1DF-D779-0DEB-E68989C89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D4F72DB7-A016-2EB9-442B-6D26C3504592}"/>
              </a:ext>
            </a:extLst>
          </p:cNvPr>
          <p:cNvSpPr txBox="1"/>
          <p:nvPr/>
        </p:nvSpPr>
        <p:spPr>
          <a:xfrm>
            <a:off x="755577" y="1484784"/>
            <a:ext cx="820891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9339848-4A3B-E6BF-8503-FA1375E8ABF9}"/>
              </a:ext>
            </a:extLst>
          </p:cNvPr>
          <p:cNvSpPr/>
          <p:nvPr/>
        </p:nvSpPr>
        <p:spPr>
          <a:xfrm>
            <a:off x="755577" y="1486421"/>
            <a:ext cx="7632844" cy="427809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Problems Identified: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Obarly currently relies solely on a mobile app, which limits accessibility for users who prefer using desktops or tablets.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Issues or Problems: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The absence of a web platform restricts customer reach, slows down business growth, and lacks advanced features for better management.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Need for a Solution: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A responsive website is crucial to deliver a smooth shopping experience, improve operational efficiency, and ensure the platform can scale with growing demands.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Existing Solution: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While the current mobile app allows users to browse products and make secure payments, it doesn’t provide a web-based solution to serve a broader audience effectively.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CE253101-A348-088D-F727-708ADA6ED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E92E0BC-9D51-559E-0018-ECE83C11F198}"/>
              </a:ext>
            </a:extLst>
          </p:cNvPr>
          <p:cNvSpPr/>
          <p:nvPr/>
        </p:nvSpPr>
        <p:spPr>
          <a:xfrm>
            <a:off x="179515" y="244291"/>
            <a:ext cx="4647428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Problem Statement</a:t>
            </a:r>
            <a:endParaRPr lang="en-IN" sz="3200" b="1" i="0" u="none" strike="noStrike" kern="1200" cap="none" spc="0" baseline="0">
              <a:solidFill>
                <a:srgbClr val="E31E24"/>
              </a:solidFill>
              <a:uFillTx/>
              <a:latin typeface="Calibri"/>
              <a:cs typeface="Times New Roman" pitchFamily="18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47BBC017-68C1-37EF-7630-89BA695D6877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4D6258E5-F87E-797F-03C3-B47D41C53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B6ACE-6140-FEA7-149B-D21B6DC1E5A8}"/>
              </a:ext>
            </a:extLst>
          </p:cNvPr>
          <p:cNvSpPr txBox="1"/>
          <p:nvPr/>
        </p:nvSpPr>
        <p:spPr>
          <a:xfrm>
            <a:off x="179515" y="1293830"/>
            <a:ext cx="8784979" cy="372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 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 pitchFamily="34"/>
              <a:cs typeface="Times New Roman" pitchFamily="18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84C3423-2483-4F41-5E85-2D12AFB761F6}"/>
              </a:ext>
            </a:extLst>
          </p:cNvPr>
          <p:cNvSpPr txBox="1"/>
          <p:nvPr/>
        </p:nvSpPr>
        <p:spPr>
          <a:xfrm>
            <a:off x="945123" y="4426180"/>
            <a:ext cx="6830723" cy="457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76D7904-33EC-A344-ABBB-73520233BBA8}"/>
              </a:ext>
            </a:extLst>
          </p:cNvPr>
          <p:cNvSpPr/>
          <p:nvPr/>
        </p:nvSpPr>
        <p:spPr>
          <a:xfrm>
            <a:off x="661632" y="1484372"/>
            <a:ext cx="7848871" cy="35394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Problem:</a:t>
            </a:r>
            <a:b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Obarly currently operates only through a mobile app, which limits access for users who prefer desktops or tablets. This restriction hinders business growth and operational efficiency.</a:t>
            </a: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Why is it Important?</a:t>
            </a:r>
            <a:b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A web platform will help Obarly reach more customers, offer a more flexible shopping experience, and simplify backend operations.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Expected Impact:</a:t>
            </a:r>
            <a:b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By creating a responsive website, Obarly can improve the user experience, boost sales, enhance backend management, and ensure the platform can scale to support future growth.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05975CFC-D7B8-9810-452D-F355F5F89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D65902F-6591-ABAD-2ABC-7285A65E05B0}"/>
              </a:ext>
            </a:extLst>
          </p:cNvPr>
          <p:cNvSpPr/>
          <p:nvPr/>
        </p:nvSpPr>
        <p:spPr>
          <a:xfrm>
            <a:off x="179515" y="238338"/>
            <a:ext cx="4392484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Objectives</a:t>
            </a:r>
            <a:endParaRPr lang="en-IN" sz="3200" b="1" i="0" u="none" strike="noStrike" kern="1200" cap="none" spc="0" baseline="0">
              <a:solidFill>
                <a:srgbClr val="E31E24"/>
              </a:solidFill>
              <a:uFillTx/>
              <a:latin typeface="Calibri"/>
              <a:cs typeface="Times New Roman" pitchFamily="18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81B3F563-5D3A-1821-1401-A8CBC22836F7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9625D8B8-53C9-0047-BBAD-1F49994C5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69D9F1C-9CD4-C923-D3E5-D46197694AEA}"/>
              </a:ext>
            </a:extLst>
          </p:cNvPr>
          <p:cNvSpPr/>
          <p:nvPr/>
        </p:nvSpPr>
        <p:spPr>
          <a:xfrm>
            <a:off x="755577" y="1423227"/>
            <a:ext cx="7776862" cy="35394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Verdana"/>
              </a:rPr>
              <a:t>Developing a fully functional, responsive, and user friendly website to expand Obarly’s digital presence and provide a seamless shopping experience for customers across all the devices.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Verdana"/>
              </a:rPr>
              <a:t>Integrating multiple secure payment gateways and implement a robust account verification system to enhance transaction security and build customer trust.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Verdana"/>
              </a:rPr>
              <a:t>Optimizing backend architecture to improve data retrieval speed, ensure smooth client-server interactions, and support high-traffic scalability.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Verdana"/>
              </a:rPr>
              <a:t>Designing and implementing an intuitive admin dashboard to streamline product management, monitor customer activity, and facilitate efficient business operations.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32D12DEC-4134-E7D8-12CD-B48A440FA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6511" y="-12573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DFAF02C-6BE9-29B9-A02D-116712B7C85D}"/>
              </a:ext>
            </a:extLst>
          </p:cNvPr>
          <p:cNvSpPr/>
          <p:nvPr/>
        </p:nvSpPr>
        <p:spPr>
          <a:xfrm>
            <a:off x="179515" y="259873"/>
            <a:ext cx="2195024" cy="58477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>
              <a:buNone/>
            </a:pPr>
            <a:r>
              <a:rPr lang="en-IN" sz="3200" b="1" dirty="0"/>
              <a:t>Tech Stack</a:t>
            </a: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28B86AB1-A5DF-2748-782B-C0305C42315D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D945CC71-90DB-CAF7-4178-A3D3F16AC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B23A1-34BD-E009-07E2-515E5B6E5ECC}"/>
              </a:ext>
            </a:extLst>
          </p:cNvPr>
          <p:cNvSpPr txBox="1"/>
          <p:nvPr/>
        </p:nvSpPr>
        <p:spPr>
          <a:xfrm>
            <a:off x="179515" y="1293830"/>
            <a:ext cx="8784979" cy="372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 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 pitchFamily="34"/>
              <a:cs typeface="Times New Roman" pitchFamily="18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EF3D312-41E4-BE79-AD16-73D225229516}"/>
              </a:ext>
            </a:extLst>
          </p:cNvPr>
          <p:cNvSpPr txBox="1"/>
          <p:nvPr/>
        </p:nvSpPr>
        <p:spPr>
          <a:xfrm>
            <a:off x="466725" y="1480787"/>
            <a:ext cx="7758229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Frontend</a:t>
            </a:r>
            <a:r>
              <a:rPr lang="en-IN" dirty="0"/>
              <a:t>: HTML, Tailwind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</a:t>
            </a:r>
            <a:r>
              <a:rPr lang="en-IN" dirty="0"/>
              <a:t>: Flask (Python)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</a:t>
            </a:r>
            <a:r>
              <a:rPr lang="en-IN" dirty="0"/>
              <a:t>: MongoDB Compass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Tools</a:t>
            </a:r>
            <a:r>
              <a:rPr lang="en-IN" dirty="0"/>
              <a:t>: GitHub, Excel, 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04DBD-4B1D-58E5-0153-479302DD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CF18FF00-45FF-D5DF-1B96-4E203C450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6511" y="-12573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B5836C1-6975-F49F-3D3B-B8DB90FFF2C8}"/>
              </a:ext>
            </a:extLst>
          </p:cNvPr>
          <p:cNvSpPr/>
          <p:nvPr/>
        </p:nvSpPr>
        <p:spPr>
          <a:xfrm>
            <a:off x="179515" y="259873"/>
            <a:ext cx="4676280" cy="58477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>
              <a:buNone/>
            </a:pPr>
            <a:r>
              <a:rPr lang="en-IN" sz="3200" b="1" dirty="0"/>
              <a:t>Design and Architecture</a:t>
            </a: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7820A08E-FE19-9212-2C7A-BBFA7E6F08BE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3CF3DC1B-E59C-CE6B-A8F5-480116133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5894C-3E55-62AF-DC1C-7F367DEB05BA}"/>
              </a:ext>
            </a:extLst>
          </p:cNvPr>
          <p:cNvSpPr txBox="1"/>
          <p:nvPr/>
        </p:nvSpPr>
        <p:spPr>
          <a:xfrm>
            <a:off x="179515" y="1293830"/>
            <a:ext cx="8784979" cy="372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 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 pitchFamily="34"/>
              <a:cs typeface="Times New Roman" pitchFamily="18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3035F8E-C111-5E9B-0B57-56302E9455D3}"/>
              </a:ext>
            </a:extLst>
          </p:cNvPr>
          <p:cNvSpPr txBox="1"/>
          <p:nvPr/>
        </p:nvSpPr>
        <p:spPr>
          <a:xfrm>
            <a:off x="466725" y="1480787"/>
            <a:ext cx="7758229" cy="2862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buNone/>
            </a:pPr>
            <a:r>
              <a:rPr lang="en-IN" b="1" dirty="0"/>
              <a:t>System Architecture Flow: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User Interface:</a:t>
            </a:r>
            <a:r>
              <a:rPr lang="en-IN" dirty="0"/>
              <a:t> Built using HTML and styled with Tailwind CSS for responsiveness.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Flask Backend:</a:t>
            </a:r>
            <a:r>
              <a:rPr lang="en-IN" dirty="0"/>
              <a:t> Handles routing, server-side logic, and connects UI to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MongoDB Database:</a:t>
            </a:r>
            <a:r>
              <a:rPr lang="en-IN" dirty="0"/>
              <a:t> Stores product data, user details, cart items, and </a:t>
            </a:r>
            <a:r>
              <a:rPr lang="en-IN" dirty="0" err="1"/>
              <a:t>wishlist</a:t>
            </a:r>
            <a:r>
              <a:rPr lang="en-IN" dirty="0"/>
              <a:t> entries.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Dataset Cleaning:</a:t>
            </a:r>
            <a:r>
              <a:rPr lang="en-IN" dirty="0"/>
              <a:t> Performed using Python before importing into MongoDB Compass.</a:t>
            </a:r>
          </a:p>
        </p:txBody>
      </p:sp>
    </p:spTree>
    <p:extLst>
      <p:ext uri="{BB962C8B-B14F-4D97-AF65-F5344CB8AC3E}">
        <p14:creationId xmlns:p14="http://schemas.microsoft.com/office/powerpoint/2010/main" val="229771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6DAE9-6834-42E3-7562-8057EC155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3F5943BB-A982-860C-E282-4AE620B8B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6511" y="-12573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63ABCE0-0013-9C7F-64A0-5402DA08EDE6}"/>
              </a:ext>
            </a:extLst>
          </p:cNvPr>
          <p:cNvSpPr/>
          <p:nvPr/>
        </p:nvSpPr>
        <p:spPr>
          <a:xfrm>
            <a:off x="179515" y="259873"/>
            <a:ext cx="2663934" cy="58477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>
              <a:buNone/>
            </a:pPr>
            <a:r>
              <a:rPr lang="en-IN" sz="3200" b="1" dirty="0"/>
              <a:t>UI Snapshots</a:t>
            </a: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F77BE366-E420-9357-ABEA-58A142DCE64D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87365125-F76F-FA6F-B35B-D2621E715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075758-8FF5-C939-9890-3D6604AC517C}"/>
              </a:ext>
            </a:extLst>
          </p:cNvPr>
          <p:cNvSpPr txBox="1"/>
          <p:nvPr/>
        </p:nvSpPr>
        <p:spPr>
          <a:xfrm>
            <a:off x="179515" y="1293830"/>
            <a:ext cx="8784979" cy="372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 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 pitchFamily="34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69840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6661</TotalTime>
  <Words>778</Words>
  <Application>Microsoft Office PowerPoint</Application>
  <PresentationFormat>On-screen Show (4:3)</PresentationFormat>
  <Paragraphs>90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Alka Santhosh</cp:lastModifiedBy>
  <cp:revision>712</cp:revision>
  <cp:lastPrinted>2022-09-05T08:43:44Z</cp:lastPrinted>
  <dcterms:created xsi:type="dcterms:W3CDTF">2020-01-16T09:05:56Z</dcterms:created>
  <dcterms:modified xsi:type="dcterms:W3CDTF">2025-05-01T16:09:44Z</dcterms:modified>
</cp:coreProperties>
</file>