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9" autoAdjust="0"/>
    <p:restoredTop sz="94660"/>
  </p:normalViewPr>
  <p:slideViewPr>
    <p:cSldViewPr snapToGrid="0">
      <p:cViewPr varScale="1">
        <p:scale>
          <a:sx n="76" d="100"/>
          <a:sy n="76" d="100"/>
        </p:scale>
        <p:origin x="4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33BA98E-7150-4596-AA53-5DE24133EAA6}" type="datetimeFigureOut">
              <a:rPr lang="en-IN" smtClean="0"/>
              <a:t>20-08-2022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DDCB22-157F-42FA-B700-260187515354}" type="slidenum">
              <a:rPr lang="en-IN" smtClean="0"/>
              <a:t>‹#›</a:t>
            </a:fld>
            <a:endParaRPr lang="en-IN"/>
          </a:p>
        </p:txBody>
      </p:sp>
    </p:spTree>
    <p:extLst>
      <p:ext uri="{BB962C8B-B14F-4D97-AF65-F5344CB8AC3E}">
        <p14:creationId xmlns:p14="http://schemas.microsoft.com/office/powerpoint/2010/main" val="3352671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33BA98E-7150-4596-AA53-5DE24133EAA6}" type="datetimeFigureOut">
              <a:rPr lang="en-IN" smtClean="0"/>
              <a:t>20-08-2022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DDCB22-157F-42FA-B700-260187515354}" type="slidenum">
              <a:rPr lang="en-IN" smtClean="0"/>
              <a:t>‹#›</a:t>
            </a:fld>
            <a:endParaRPr lang="en-IN"/>
          </a:p>
        </p:txBody>
      </p:sp>
    </p:spTree>
    <p:extLst>
      <p:ext uri="{BB962C8B-B14F-4D97-AF65-F5344CB8AC3E}">
        <p14:creationId xmlns:p14="http://schemas.microsoft.com/office/powerpoint/2010/main" val="218840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33BA98E-7150-4596-AA53-5DE24133EAA6}" type="datetimeFigureOut">
              <a:rPr lang="en-IN" smtClean="0"/>
              <a:t>20-08-2022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DDCB22-157F-42FA-B700-260187515354}" type="slidenum">
              <a:rPr lang="en-IN" smtClean="0"/>
              <a:t>‹#›</a:t>
            </a:fld>
            <a:endParaRPr lang="en-IN"/>
          </a:p>
        </p:txBody>
      </p:sp>
    </p:spTree>
    <p:extLst>
      <p:ext uri="{BB962C8B-B14F-4D97-AF65-F5344CB8AC3E}">
        <p14:creationId xmlns:p14="http://schemas.microsoft.com/office/powerpoint/2010/main" val="29800667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33BA98E-7150-4596-AA53-5DE24133EAA6}" type="datetimeFigureOut">
              <a:rPr lang="en-IN" smtClean="0"/>
              <a:t>20-08-2022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DDCB22-157F-42FA-B700-260187515354}"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7690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33BA98E-7150-4596-AA53-5DE24133EAA6}" type="datetimeFigureOut">
              <a:rPr lang="en-IN" smtClean="0"/>
              <a:t>20-08-2022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DDCB22-157F-42FA-B700-260187515354}" type="slidenum">
              <a:rPr lang="en-IN" smtClean="0"/>
              <a:t>‹#›</a:t>
            </a:fld>
            <a:endParaRPr lang="en-IN"/>
          </a:p>
        </p:txBody>
      </p:sp>
    </p:spTree>
    <p:extLst>
      <p:ext uri="{BB962C8B-B14F-4D97-AF65-F5344CB8AC3E}">
        <p14:creationId xmlns:p14="http://schemas.microsoft.com/office/powerpoint/2010/main" val="40046980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233BA98E-7150-4596-AA53-5DE24133EAA6}" type="datetimeFigureOut">
              <a:rPr lang="en-IN" smtClean="0"/>
              <a:t>20-08-2022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1DDCB22-157F-42FA-B700-260187515354}" type="slidenum">
              <a:rPr lang="en-IN" smtClean="0"/>
              <a:t>‹#›</a:t>
            </a:fld>
            <a:endParaRPr lang="en-IN"/>
          </a:p>
        </p:txBody>
      </p:sp>
    </p:spTree>
    <p:extLst>
      <p:ext uri="{BB962C8B-B14F-4D97-AF65-F5344CB8AC3E}">
        <p14:creationId xmlns:p14="http://schemas.microsoft.com/office/powerpoint/2010/main" val="1984829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233BA98E-7150-4596-AA53-5DE24133EAA6}" type="datetimeFigureOut">
              <a:rPr lang="en-IN" smtClean="0"/>
              <a:t>20-08-2022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1DDCB22-157F-42FA-B700-260187515354}" type="slidenum">
              <a:rPr lang="en-IN" smtClean="0"/>
              <a:t>‹#›</a:t>
            </a:fld>
            <a:endParaRPr lang="en-IN"/>
          </a:p>
        </p:txBody>
      </p:sp>
    </p:spTree>
    <p:extLst>
      <p:ext uri="{BB962C8B-B14F-4D97-AF65-F5344CB8AC3E}">
        <p14:creationId xmlns:p14="http://schemas.microsoft.com/office/powerpoint/2010/main" val="16025861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33BA98E-7150-4596-AA53-5DE24133EAA6}" type="datetimeFigureOut">
              <a:rPr lang="en-IN" smtClean="0"/>
              <a:t>20-08-2022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DDCB22-157F-42FA-B700-260187515354}" type="slidenum">
              <a:rPr lang="en-IN" smtClean="0"/>
              <a:t>‹#›</a:t>
            </a:fld>
            <a:endParaRPr lang="en-IN"/>
          </a:p>
        </p:txBody>
      </p:sp>
    </p:spTree>
    <p:extLst>
      <p:ext uri="{BB962C8B-B14F-4D97-AF65-F5344CB8AC3E}">
        <p14:creationId xmlns:p14="http://schemas.microsoft.com/office/powerpoint/2010/main" val="40189742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33BA98E-7150-4596-AA53-5DE24133EAA6}" type="datetimeFigureOut">
              <a:rPr lang="en-IN" smtClean="0"/>
              <a:t>20-08-2022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DDCB22-157F-42FA-B700-260187515354}" type="slidenum">
              <a:rPr lang="en-IN" smtClean="0"/>
              <a:t>‹#›</a:t>
            </a:fld>
            <a:endParaRPr lang="en-IN"/>
          </a:p>
        </p:txBody>
      </p:sp>
    </p:spTree>
    <p:extLst>
      <p:ext uri="{BB962C8B-B14F-4D97-AF65-F5344CB8AC3E}">
        <p14:creationId xmlns:p14="http://schemas.microsoft.com/office/powerpoint/2010/main" val="450552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33BA98E-7150-4596-AA53-5DE24133EAA6}" type="datetimeFigureOut">
              <a:rPr lang="en-IN" smtClean="0"/>
              <a:t>20-08-2022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DDCB22-157F-42FA-B700-260187515354}" type="slidenum">
              <a:rPr lang="en-IN" smtClean="0"/>
              <a:t>‹#›</a:t>
            </a:fld>
            <a:endParaRPr lang="en-IN"/>
          </a:p>
        </p:txBody>
      </p:sp>
    </p:spTree>
    <p:extLst>
      <p:ext uri="{BB962C8B-B14F-4D97-AF65-F5344CB8AC3E}">
        <p14:creationId xmlns:p14="http://schemas.microsoft.com/office/powerpoint/2010/main" val="3283532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33BA98E-7150-4596-AA53-5DE24133EAA6}" type="datetimeFigureOut">
              <a:rPr lang="en-IN" smtClean="0"/>
              <a:t>20-08-2022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DDCB22-157F-42FA-B700-260187515354}" type="slidenum">
              <a:rPr lang="en-IN" smtClean="0"/>
              <a:t>‹#›</a:t>
            </a:fld>
            <a:endParaRPr lang="en-IN"/>
          </a:p>
        </p:txBody>
      </p:sp>
    </p:spTree>
    <p:extLst>
      <p:ext uri="{BB962C8B-B14F-4D97-AF65-F5344CB8AC3E}">
        <p14:creationId xmlns:p14="http://schemas.microsoft.com/office/powerpoint/2010/main" val="2297896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33BA98E-7150-4596-AA53-5DE24133EAA6}" type="datetimeFigureOut">
              <a:rPr lang="en-IN" smtClean="0"/>
              <a:t>20-08-2022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DDCB22-157F-42FA-B700-260187515354}" type="slidenum">
              <a:rPr lang="en-IN" smtClean="0"/>
              <a:t>‹#›</a:t>
            </a:fld>
            <a:endParaRPr lang="en-IN"/>
          </a:p>
        </p:txBody>
      </p:sp>
    </p:spTree>
    <p:extLst>
      <p:ext uri="{BB962C8B-B14F-4D97-AF65-F5344CB8AC3E}">
        <p14:creationId xmlns:p14="http://schemas.microsoft.com/office/powerpoint/2010/main" val="2256742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33BA98E-7150-4596-AA53-5DE24133EAA6}" type="datetimeFigureOut">
              <a:rPr lang="en-IN" smtClean="0"/>
              <a:t>20-08-2022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1DDCB22-157F-42FA-B700-260187515354}" type="slidenum">
              <a:rPr lang="en-IN" smtClean="0"/>
              <a:t>‹#›</a:t>
            </a:fld>
            <a:endParaRPr lang="en-IN"/>
          </a:p>
        </p:txBody>
      </p:sp>
    </p:spTree>
    <p:extLst>
      <p:ext uri="{BB962C8B-B14F-4D97-AF65-F5344CB8AC3E}">
        <p14:creationId xmlns:p14="http://schemas.microsoft.com/office/powerpoint/2010/main" val="459584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33BA98E-7150-4596-AA53-5DE24133EAA6}" type="datetimeFigureOut">
              <a:rPr lang="en-IN" smtClean="0"/>
              <a:t>20-08-2022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1DDCB22-157F-42FA-B700-260187515354}" type="slidenum">
              <a:rPr lang="en-IN" smtClean="0"/>
              <a:t>‹#›</a:t>
            </a:fld>
            <a:endParaRPr lang="en-IN"/>
          </a:p>
        </p:txBody>
      </p:sp>
    </p:spTree>
    <p:extLst>
      <p:ext uri="{BB962C8B-B14F-4D97-AF65-F5344CB8AC3E}">
        <p14:creationId xmlns:p14="http://schemas.microsoft.com/office/powerpoint/2010/main" val="717660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233BA98E-7150-4596-AA53-5DE24133EAA6}" type="datetimeFigureOut">
              <a:rPr lang="en-IN" smtClean="0"/>
              <a:t>20-08-2022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1DDCB22-157F-42FA-B700-260187515354}" type="slidenum">
              <a:rPr lang="en-IN" smtClean="0"/>
              <a:t>‹#›</a:t>
            </a:fld>
            <a:endParaRPr lang="en-IN"/>
          </a:p>
        </p:txBody>
      </p:sp>
    </p:spTree>
    <p:extLst>
      <p:ext uri="{BB962C8B-B14F-4D97-AF65-F5344CB8AC3E}">
        <p14:creationId xmlns:p14="http://schemas.microsoft.com/office/powerpoint/2010/main" val="3090107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33BA98E-7150-4596-AA53-5DE24133EAA6}" type="datetimeFigureOut">
              <a:rPr lang="en-IN" smtClean="0"/>
              <a:t>20-08-2022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DDCB22-157F-42FA-B700-260187515354}" type="slidenum">
              <a:rPr lang="en-IN" smtClean="0"/>
              <a:t>‹#›</a:t>
            </a:fld>
            <a:endParaRPr lang="en-IN"/>
          </a:p>
        </p:txBody>
      </p:sp>
    </p:spTree>
    <p:extLst>
      <p:ext uri="{BB962C8B-B14F-4D97-AF65-F5344CB8AC3E}">
        <p14:creationId xmlns:p14="http://schemas.microsoft.com/office/powerpoint/2010/main" val="1813168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33BA98E-7150-4596-AA53-5DE24133EAA6}" type="datetimeFigureOut">
              <a:rPr lang="en-IN" smtClean="0"/>
              <a:t>20-08-2022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DDCB22-157F-42FA-B700-260187515354}" type="slidenum">
              <a:rPr lang="en-IN" smtClean="0"/>
              <a:t>‹#›</a:t>
            </a:fld>
            <a:endParaRPr lang="en-IN"/>
          </a:p>
        </p:txBody>
      </p:sp>
    </p:spTree>
    <p:extLst>
      <p:ext uri="{BB962C8B-B14F-4D97-AF65-F5344CB8AC3E}">
        <p14:creationId xmlns:p14="http://schemas.microsoft.com/office/powerpoint/2010/main" val="2641038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233BA98E-7150-4596-AA53-5DE24133EAA6}" type="datetimeFigureOut">
              <a:rPr lang="en-IN" smtClean="0"/>
              <a:t>20-08-2022</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11DDCB22-157F-42FA-B700-260187515354}" type="slidenum">
              <a:rPr lang="en-IN" smtClean="0"/>
              <a:t>‹#›</a:t>
            </a:fld>
            <a:endParaRPr lang="en-IN"/>
          </a:p>
        </p:txBody>
      </p:sp>
    </p:spTree>
    <p:extLst>
      <p:ext uri="{BB962C8B-B14F-4D97-AF65-F5344CB8AC3E}">
        <p14:creationId xmlns:p14="http://schemas.microsoft.com/office/powerpoint/2010/main" val="1442555654"/>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10299"/>
            <a:ext cx="9144000" cy="803973"/>
          </a:xfrm>
        </p:spPr>
        <p:txBody>
          <a:bodyPr>
            <a:normAutofit/>
          </a:bodyPr>
          <a:lstStyle/>
          <a:p>
            <a:r>
              <a:rPr lang="en-US" b="1" dirty="0" smtClean="0">
                <a:solidFill>
                  <a:srgbClr val="FF0000"/>
                </a:solidFill>
                <a:latin typeface="Calibri" panose="020F0502020204030204" pitchFamily="34" charset="0"/>
                <a:cs typeface="Calibri" panose="020F0502020204030204" pitchFamily="34" charset="0"/>
              </a:rPr>
              <a:t>Case study</a:t>
            </a:r>
            <a:endParaRPr lang="en-IN" b="1" dirty="0">
              <a:solidFill>
                <a:srgbClr val="FF0000"/>
              </a:solidFill>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1524000" y="1706880"/>
            <a:ext cx="9144000" cy="3550920"/>
          </a:xfrm>
        </p:spPr>
        <p:txBody>
          <a:bodyPr>
            <a:normAutofit fontScale="92500"/>
          </a:bodyPr>
          <a:lstStyle/>
          <a:p>
            <a:r>
              <a:rPr lang="en-US" b="1" u="sng" dirty="0">
                <a:solidFill>
                  <a:schemeClr val="tx1"/>
                </a:solidFill>
                <a:latin typeface="Calibri" panose="020F0502020204030204" pitchFamily="34" charset="0"/>
                <a:cs typeface="Calibri" panose="020F0502020204030204" pitchFamily="34" charset="0"/>
              </a:rPr>
              <a:t>Description:</a:t>
            </a:r>
            <a:endParaRPr lang="en-IN" dirty="0">
              <a:solidFill>
                <a:schemeClr val="tx1"/>
              </a:solidFill>
              <a:latin typeface="Calibri" panose="020F0502020204030204" pitchFamily="34" charset="0"/>
              <a:cs typeface="Calibri" panose="020F0502020204030204" pitchFamily="34" charset="0"/>
            </a:endParaRPr>
          </a:p>
          <a:p>
            <a:r>
              <a:rPr lang="en-US" sz="2000" dirty="0">
                <a:solidFill>
                  <a:schemeClr val="tx1"/>
                </a:solidFill>
                <a:latin typeface="Times New Roman" panose="02020603050405020304" pitchFamily="18" charset="0"/>
                <a:cs typeface="Times New Roman" panose="02020603050405020304" pitchFamily="18" charset="0"/>
              </a:rPr>
              <a:t>XYZ Company Pvt Ltd, a leading manufacturer of television sets in India would like to understand how to increase sales of their television sets in the country. Their marketing team has done some in-depth analysis on the penetration of television sets in Indian households. According to this data the state of Bihar has the lowest penetration of television sets in the country. The Marketing Manager would like to understand how to enhance the sales of their television sets in Bihar</a:t>
            </a:r>
            <a:r>
              <a:rPr lang="en-US" sz="2000" dirty="0" smtClean="0">
                <a:solidFill>
                  <a:schemeClr val="tx1"/>
                </a:solidFill>
                <a:latin typeface="Times New Roman" panose="02020603050405020304" pitchFamily="18" charset="0"/>
                <a:cs typeface="Times New Roman" panose="02020603050405020304" pitchFamily="18" charset="0"/>
              </a:rPr>
              <a:t>.</a:t>
            </a:r>
            <a:endParaRPr lang="en-IN" sz="2000" dirty="0">
              <a:solidFill>
                <a:schemeClr val="tx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92963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2609"/>
            <a:ext cx="10515600" cy="426720"/>
          </a:xfrm>
        </p:spPr>
        <p:txBody>
          <a:bodyPr>
            <a:normAutofit fontScale="90000"/>
          </a:bodyPr>
          <a:lstStyle/>
          <a:p>
            <a:r>
              <a:rPr lang="en-US" b="1" dirty="0" smtClean="0">
                <a:solidFill>
                  <a:srgbClr val="0070C0"/>
                </a:solidFill>
                <a:latin typeface="Times New Roman" panose="02020603050405020304" pitchFamily="18" charset="0"/>
                <a:cs typeface="Times New Roman" panose="02020603050405020304" pitchFamily="18" charset="0"/>
              </a:rPr>
              <a:t>Assignment</a:t>
            </a:r>
            <a:r>
              <a:rPr lang="en-IN" sz="5400" dirty="0" smtClean="0">
                <a:solidFill>
                  <a:srgbClr val="0070C0"/>
                </a:solidFill>
              </a:rPr>
              <a:t/>
            </a:r>
            <a:br>
              <a:rPr lang="en-IN" sz="5400" dirty="0" smtClean="0">
                <a:solidFill>
                  <a:srgbClr val="0070C0"/>
                </a:solidFill>
              </a:rPr>
            </a:br>
            <a:endParaRPr lang="en-IN" dirty="0">
              <a:solidFill>
                <a:srgbClr val="0070C0"/>
              </a:solidFill>
            </a:endParaRPr>
          </a:p>
        </p:txBody>
      </p:sp>
      <p:sp>
        <p:nvSpPr>
          <p:cNvPr id="3" name="Content Placeholder 2"/>
          <p:cNvSpPr>
            <a:spLocks noGrp="1"/>
          </p:cNvSpPr>
          <p:nvPr>
            <p:ph sz="quarter" idx="13"/>
          </p:nvPr>
        </p:nvSpPr>
        <p:spPr>
          <a:xfrm>
            <a:off x="838200" y="597408"/>
            <a:ext cx="10515600" cy="5579555"/>
          </a:xfrm>
        </p:spPr>
        <p:txBody>
          <a:bodyPr>
            <a:noAutofit/>
          </a:bodyPr>
          <a:lstStyle/>
          <a:p>
            <a:pPr marL="0" lvl="0" indent="0">
              <a:buNone/>
            </a:pPr>
            <a:r>
              <a:rPr lang="en-US" sz="1800" b="1" cap="none" dirty="0" smtClean="0">
                <a:latin typeface="Times New Roman" panose="02020603050405020304" pitchFamily="18" charset="0"/>
                <a:cs typeface="Times New Roman" panose="02020603050405020304" pitchFamily="18" charset="0"/>
              </a:rPr>
              <a:t>1</a:t>
            </a:r>
            <a:r>
              <a:rPr lang="en-US" sz="1800" cap="none" dirty="0" smtClean="0">
                <a:latin typeface="Times New Roman" panose="02020603050405020304" pitchFamily="18" charset="0"/>
                <a:cs typeface="Times New Roman" panose="02020603050405020304" pitchFamily="18" charset="0"/>
              </a:rPr>
              <a:t>. Write an approach note (with detailed steps of methodology) by which you can identify drivers of tv ownership in Bihar.</a:t>
            </a:r>
          </a:p>
          <a:p>
            <a:pPr marL="0" indent="0" algn="just" fontAlgn="base">
              <a:buNone/>
            </a:pPr>
            <a:r>
              <a:rPr lang="en-US" sz="1800" cap="none" dirty="0" smtClean="0">
                <a:solidFill>
                  <a:srgbClr val="FF0000"/>
                </a:solidFill>
                <a:latin typeface="Times New Roman" panose="02020603050405020304" pitchFamily="18" charset="0"/>
                <a:cs typeface="Times New Roman" panose="02020603050405020304" pitchFamily="18" charset="0"/>
              </a:rPr>
              <a:t>Ans</a:t>
            </a:r>
            <a:r>
              <a:rPr lang="en-US" sz="1800" cap="none" dirty="0" smtClean="0">
                <a:latin typeface="Times New Roman" panose="02020603050405020304" pitchFamily="18" charset="0"/>
                <a:cs typeface="Times New Roman" panose="02020603050405020304" pitchFamily="18" charset="0"/>
              </a:rPr>
              <a:t> : </a:t>
            </a:r>
            <a:r>
              <a:rPr lang="en-US" sz="1800" u="sng" cap="none" dirty="0">
                <a:solidFill>
                  <a:srgbClr val="00B050"/>
                </a:solidFill>
                <a:latin typeface="Times New Roman" panose="02020603050405020304" pitchFamily="18" charset="0"/>
                <a:cs typeface="Times New Roman" panose="02020603050405020304" pitchFamily="18" charset="0"/>
              </a:rPr>
              <a:t>B</a:t>
            </a:r>
            <a:r>
              <a:rPr lang="en-US" sz="1800" u="sng" cap="none" dirty="0" smtClean="0">
                <a:solidFill>
                  <a:srgbClr val="00B050"/>
                </a:solidFill>
                <a:latin typeface="Times New Roman" panose="02020603050405020304" pitchFamily="18" charset="0"/>
                <a:cs typeface="Times New Roman" panose="02020603050405020304" pitchFamily="18" charset="0"/>
              </a:rPr>
              <a:t>usiness understanding </a:t>
            </a:r>
            <a:r>
              <a:rPr lang="en-US" sz="1800" cap="none" dirty="0" smtClean="0">
                <a:latin typeface="Times New Roman" panose="02020603050405020304" pitchFamily="18" charset="0"/>
                <a:cs typeface="Times New Roman" panose="02020603050405020304" pitchFamily="18" charset="0"/>
              </a:rPr>
              <a:t>: The state of Bihar has the lowest penetration of television sets in the country. specifically, the marketing manager would like to understand the factors that drive tv ownership in Bihar</a:t>
            </a:r>
          </a:p>
          <a:p>
            <a:pPr algn="just" fontAlgn="base"/>
            <a:r>
              <a:rPr lang="en-US" sz="1800" u="sng" cap="none" dirty="0">
                <a:solidFill>
                  <a:srgbClr val="00B050"/>
                </a:solidFill>
                <a:latin typeface="Times New Roman" panose="02020603050405020304" pitchFamily="18" charset="0"/>
                <a:cs typeface="Times New Roman" panose="02020603050405020304" pitchFamily="18" charset="0"/>
              </a:rPr>
              <a:t>D</a:t>
            </a:r>
            <a:r>
              <a:rPr lang="en-US" sz="1800" u="sng" cap="none" dirty="0" smtClean="0">
                <a:solidFill>
                  <a:srgbClr val="00B050"/>
                </a:solidFill>
                <a:latin typeface="Times New Roman" panose="02020603050405020304" pitchFamily="18" charset="0"/>
                <a:cs typeface="Times New Roman" panose="02020603050405020304" pitchFamily="18" charset="0"/>
              </a:rPr>
              <a:t>ata understanding </a:t>
            </a:r>
            <a:r>
              <a:rPr lang="en-US" sz="1800" cap="none" dirty="0" smtClean="0">
                <a:latin typeface="Times New Roman" panose="02020603050405020304" pitchFamily="18" charset="0"/>
                <a:cs typeface="Times New Roman" panose="02020603050405020304" pitchFamily="18" charset="0"/>
              </a:rPr>
              <a:t>: Collect the data from site . there are many district are available so we used 3,4 district data of Bihar for analysis then we load the data</a:t>
            </a:r>
          </a:p>
          <a:p>
            <a:pPr algn="just" fontAlgn="base"/>
            <a:r>
              <a:rPr lang="en-US" sz="1800" u="sng" cap="none" dirty="0">
                <a:solidFill>
                  <a:srgbClr val="00B050"/>
                </a:solidFill>
                <a:latin typeface="Times New Roman" panose="02020603050405020304" pitchFamily="18" charset="0"/>
                <a:cs typeface="Times New Roman" panose="02020603050405020304" pitchFamily="18" charset="0"/>
              </a:rPr>
              <a:t>D</a:t>
            </a:r>
            <a:r>
              <a:rPr lang="en-US" sz="1800" u="sng" cap="none" dirty="0" smtClean="0">
                <a:solidFill>
                  <a:srgbClr val="00B050"/>
                </a:solidFill>
                <a:latin typeface="Times New Roman" panose="02020603050405020304" pitchFamily="18" charset="0"/>
                <a:cs typeface="Times New Roman" panose="02020603050405020304" pitchFamily="18" charset="0"/>
              </a:rPr>
              <a:t>ata preparation </a:t>
            </a:r>
            <a:r>
              <a:rPr lang="en-US" sz="1800" u="sng" cap="none" dirty="0" smtClean="0">
                <a:latin typeface="Times New Roman" panose="02020603050405020304" pitchFamily="18" charset="0"/>
                <a:cs typeface="Times New Roman" panose="02020603050405020304" pitchFamily="18" charset="0"/>
              </a:rPr>
              <a:t>: </a:t>
            </a:r>
            <a:r>
              <a:rPr lang="en-US" sz="1800" cap="none" dirty="0">
                <a:latin typeface="Times New Roman" panose="02020603050405020304" pitchFamily="18" charset="0"/>
                <a:cs typeface="Times New Roman" panose="02020603050405020304" pitchFamily="18" charset="0"/>
              </a:rPr>
              <a:t>A</a:t>
            </a:r>
            <a:r>
              <a:rPr lang="en-US" sz="1800" cap="none" dirty="0" smtClean="0">
                <a:latin typeface="Times New Roman" panose="02020603050405020304" pitchFamily="18" charset="0"/>
                <a:cs typeface="Times New Roman" panose="02020603050405020304" pitchFamily="18" charset="0"/>
              </a:rPr>
              <a:t>fter that we have data of different district so we have5 to combined that and also clean the data like drop null values and unwanted rows , extract columns so all data cleaning process we have to done in this step. then we can visualize the data so we can see the data in and out.</a:t>
            </a:r>
          </a:p>
          <a:p>
            <a:pPr algn="just" fontAlgn="base"/>
            <a:r>
              <a:rPr lang="en-US" sz="1800" u="sng" cap="none" dirty="0">
                <a:solidFill>
                  <a:srgbClr val="00B050"/>
                </a:solidFill>
                <a:latin typeface="Times New Roman" panose="02020603050405020304" pitchFamily="18" charset="0"/>
                <a:cs typeface="Times New Roman" panose="02020603050405020304" pitchFamily="18" charset="0"/>
              </a:rPr>
              <a:t>M</a:t>
            </a:r>
            <a:r>
              <a:rPr lang="en-US" sz="1800" u="sng" cap="none" dirty="0" smtClean="0">
                <a:solidFill>
                  <a:srgbClr val="00B050"/>
                </a:solidFill>
                <a:latin typeface="Times New Roman" panose="02020603050405020304" pitchFamily="18" charset="0"/>
                <a:cs typeface="Times New Roman" panose="02020603050405020304" pitchFamily="18" charset="0"/>
              </a:rPr>
              <a:t>odeling</a:t>
            </a:r>
            <a:r>
              <a:rPr lang="en-US" sz="1800" cap="none" dirty="0" smtClean="0">
                <a:latin typeface="Times New Roman" panose="02020603050405020304" pitchFamily="18" charset="0"/>
                <a:cs typeface="Times New Roman" panose="02020603050405020304" pitchFamily="18" charset="0"/>
              </a:rPr>
              <a:t> : This is unsupervised data because there is no proper labels and columns are available so we can use unsupervised algorithms here like knn , k means , pca for reducing the dimension because we have 145 columns are available  in our data</a:t>
            </a:r>
          </a:p>
          <a:p>
            <a:pPr algn="just" fontAlgn="base"/>
            <a:r>
              <a:rPr lang="en-US" sz="1800" u="sng" cap="none" dirty="0">
                <a:solidFill>
                  <a:srgbClr val="00B050"/>
                </a:solidFill>
                <a:latin typeface="Times New Roman" panose="02020603050405020304" pitchFamily="18" charset="0"/>
                <a:cs typeface="Times New Roman" panose="02020603050405020304" pitchFamily="18" charset="0"/>
              </a:rPr>
              <a:t>E</a:t>
            </a:r>
            <a:r>
              <a:rPr lang="en-US" sz="1800" u="sng" cap="none" dirty="0" smtClean="0">
                <a:solidFill>
                  <a:srgbClr val="00B050"/>
                </a:solidFill>
                <a:latin typeface="Times New Roman" panose="02020603050405020304" pitchFamily="18" charset="0"/>
                <a:cs typeface="Times New Roman" panose="02020603050405020304" pitchFamily="18" charset="0"/>
              </a:rPr>
              <a:t>valuation</a:t>
            </a:r>
            <a:r>
              <a:rPr lang="en-US" sz="1800" cap="none" dirty="0" smtClean="0">
                <a:latin typeface="Times New Roman" panose="02020603050405020304" pitchFamily="18" charset="0"/>
                <a:cs typeface="Times New Roman" panose="02020603050405020304" pitchFamily="18" charset="0"/>
              </a:rPr>
              <a:t> : We can evaluated the data in the form of clustering </a:t>
            </a:r>
          </a:p>
          <a:p>
            <a:pPr algn="just" fontAlgn="base"/>
            <a:r>
              <a:rPr lang="en-US" sz="1800" u="sng" cap="none" dirty="0">
                <a:solidFill>
                  <a:srgbClr val="00B050"/>
                </a:solidFill>
                <a:latin typeface="Times New Roman" panose="02020603050405020304" pitchFamily="18" charset="0"/>
                <a:cs typeface="Times New Roman" panose="02020603050405020304" pitchFamily="18" charset="0"/>
              </a:rPr>
              <a:t>D</a:t>
            </a:r>
            <a:r>
              <a:rPr lang="en-US" sz="1800" u="sng" cap="none" dirty="0" smtClean="0">
                <a:solidFill>
                  <a:srgbClr val="00B050"/>
                </a:solidFill>
                <a:latin typeface="Times New Roman" panose="02020603050405020304" pitchFamily="18" charset="0"/>
                <a:cs typeface="Times New Roman" panose="02020603050405020304" pitchFamily="18" charset="0"/>
              </a:rPr>
              <a:t>eployment </a:t>
            </a:r>
            <a:r>
              <a:rPr lang="en-US" sz="1800" cap="none" dirty="0" smtClean="0">
                <a:latin typeface="Times New Roman" panose="02020603050405020304" pitchFamily="18" charset="0"/>
                <a:cs typeface="Times New Roman" panose="02020603050405020304" pitchFamily="18" charset="0"/>
              </a:rPr>
              <a:t>: We can deploy our model using  streamlit or flask </a:t>
            </a:r>
          </a:p>
          <a:p>
            <a:pPr marL="0" lvl="0" indent="0">
              <a:buNone/>
            </a:pPr>
            <a:endParaRPr lang="en-IN" sz="1600" dirty="0"/>
          </a:p>
          <a:p>
            <a:endParaRPr lang="en-IN" sz="1600" dirty="0"/>
          </a:p>
        </p:txBody>
      </p:sp>
    </p:spTree>
    <p:extLst>
      <p:ext uri="{BB962C8B-B14F-4D97-AF65-F5344CB8AC3E}">
        <p14:creationId xmlns:p14="http://schemas.microsoft.com/office/powerpoint/2010/main" val="2007634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40622" y="146304"/>
            <a:ext cx="10363826" cy="6711696"/>
          </a:xfrm>
        </p:spPr>
        <p:txBody>
          <a:bodyPr>
            <a:normAutofit fontScale="25000" lnSpcReduction="20000"/>
          </a:bodyPr>
          <a:lstStyle/>
          <a:p>
            <a:pPr marL="457200" lvl="1" indent="0">
              <a:buNone/>
            </a:pPr>
            <a:r>
              <a:rPr lang="en-US" sz="6400" b="1" cap="none" dirty="0" smtClean="0">
                <a:latin typeface="Times New Roman" panose="02020603050405020304" pitchFamily="18" charset="0"/>
                <a:cs typeface="Times New Roman" panose="02020603050405020304" pitchFamily="18" charset="0"/>
              </a:rPr>
              <a:t>a</a:t>
            </a:r>
            <a:r>
              <a:rPr lang="en-US" sz="7200" cap="none" dirty="0" smtClean="0">
                <a:latin typeface="Times New Roman" panose="02020603050405020304" pitchFamily="18" charset="0"/>
                <a:cs typeface="Times New Roman" panose="02020603050405020304" pitchFamily="18" charset="0"/>
              </a:rPr>
              <a:t>. T</a:t>
            </a:r>
            <a:r>
              <a:rPr lang="en-US" sz="7200" cap="none" dirty="0" smtClean="0">
                <a:latin typeface="Times New Roman" panose="02020603050405020304" pitchFamily="18" charset="0"/>
                <a:cs typeface="Times New Roman" panose="02020603050405020304" pitchFamily="18" charset="0"/>
              </a:rPr>
              <a:t>he approach note should contain the following:</a:t>
            </a:r>
            <a:endParaRPr lang="en-IN" sz="7200" cap="none" dirty="0" smtClean="0">
              <a:latin typeface="Times New Roman" panose="02020603050405020304" pitchFamily="18" charset="0"/>
              <a:cs typeface="Times New Roman" panose="02020603050405020304" pitchFamily="18" charset="0"/>
            </a:endParaRPr>
          </a:p>
          <a:p>
            <a:pPr marL="914400" lvl="2" indent="0">
              <a:buNone/>
            </a:pPr>
            <a:r>
              <a:rPr lang="en-US" sz="7200" b="1" cap="none" dirty="0" err="1" smtClean="0">
                <a:latin typeface="Times New Roman" panose="02020603050405020304" pitchFamily="18" charset="0"/>
                <a:cs typeface="Times New Roman" panose="02020603050405020304" pitchFamily="18" charset="0"/>
              </a:rPr>
              <a:t>i</a:t>
            </a:r>
            <a:r>
              <a:rPr lang="en-US" sz="7200" b="1" cap="none" dirty="0" smtClean="0">
                <a:latin typeface="Times New Roman" panose="02020603050405020304" pitchFamily="18" charset="0"/>
                <a:cs typeface="Times New Roman" panose="02020603050405020304" pitchFamily="18" charset="0"/>
              </a:rPr>
              <a:t>) </a:t>
            </a:r>
            <a:r>
              <a:rPr lang="en-US" sz="7200" cap="none" dirty="0" smtClean="0">
                <a:latin typeface="Times New Roman" panose="02020603050405020304" pitchFamily="18" charset="0"/>
                <a:cs typeface="Times New Roman" panose="02020603050405020304" pitchFamily="18" charset="0"/>
              </a:rPr>
              <a:t>S</a:t>
            </a:r>
            <a:r>
              <a:rPr lang="en-US" sz="7200" cap="none" dirty="0" smtClean="0">
                <a:latin typeface="Times New Roman" panose="02020603050405020304" pitchFamily="18" charset="0"/>
                <a:cs typeface="Times New Roman" panose="02020603050405020304" pitchFamily="18" charset="0"/>
              </a:rPr>
              <a:t>teps involved in the methodology to identify drivers of tv ownership in </a:t>
            </a:r>
            <a:r>
              <a:rPr lang="en-US" sz="7200" cap="none" dirty="0" err="1" smtClean="0">
                <a:latin typeface="Times New Roman" panose="02020603050405020304" pitchFamily="18" charset="0"/>
                <a:cs typeface="Times New Roman" panose="02020603050405020304" pitchFamily="18" charset="0"/>
              </a:rPr>
              <a:t>bihar</a:t>
            </a:r>
            <a:endParaRPr lang="en-US" sz="7200" cap="none" dirty="0" smtClean="0">
              <a:latin typeface="Times New Roman" panose="02020603050405020304" pitchFamily="18" charset="0"/>
              <a:cs typeface="Times New Roman" panose="02020603050405020304" pitchFamily="18" charset="0"/>
            </a:endParaRPr>
          </a:p>
          <a:p>
            <a:pPr lvl="2"/>
            <a:r>
              <a:rPr lang="en-US" sz="7200" cap="none" dirty="0">
                <a:solidFill>
                  <a:srgbClr val="FF0000"/>
                </a:solidFill>
                <a:latin typeface="Times New Roman" panose="02020603050405020304" pitchFamily="18" charset="0"/>
                <a:cs typeface="Times New Roman" panose="02020603050405020304" pitchFamily="18" charset="0"/>
              </a:rPr>
              <a:t>A</a:t>
            </a:r>
            <a:r>
              <a:rPr lang="en-US" sz="7200" cap="none" dirty="0" smtClean="0">
                <a:solidFill>
                  <a:srgbClr val="FF0000"/>
                </a:solidFill>
                <a:latin typeface="Times New Roman" panose="02020603050405020304" pitchFamily="18" charset="0"/>
                <a:cs typeface="Times New Roman" panose="02020603050405020304" pitchFamily="18" charset="0"/>
              </a:rPr>
              <a:t>ns</a:t>
            </a:r>
            <a:r>
              <a:rPr lang="en-US" sz="7200" cap="none" dirty="0" smtClean="0">
                <a:latin typeface="Times New Roman" panose="02020603050405020304" pitchFamily="18" charset="0"/>
                <a:cs typeface="Times New Roman" panose="02020603050405020304" pitchFamily="18" charset="0"/>
              </a:rPr>
              <a:t>:</a:t>
            </a:r>
            <a:endParaRPr lang="en-US" sz="7200" cap="none" dirty="0" smtClean="0">
              <a:latin typeface="Times New Roman" panose="02020603050405020304" pitchFamily="18" charset="0"/>
              <a:cs typeface="Times New Roman" panose="02020603050405020304" pitchFamily="18" charset="0"/>
            </a:endParaRPr>
          </a:p>
          <a:p>
            <a:pPr marL="1428750" lvl="2" indent="-514350">
              <a:buAutoNum type="arabicParenR"/>
            </a:pPr>
            <a:r>
              <a:rPr lang="en-US" sz="7200" cap="none" dirty="0">
                <a:latin typeface="Times New Roman" panose="02020603050405020304" pitchFamily="18" charset="0"/>
                <a:cs typeface="Times New Roman" panose="02020603050405020304" pitchFamily="18" charset="0"/>
              </a:rPr>
              <a:t>B</a:t>
            </a:r>
            <a:r>
              <a:rPr lang="en-US" sz="7200" cap="none" dirty="0" smtClean="0">
                <a:latin typeface="Times New Roman" panose="02020603050405020304" pitchFamily="18" charset="0"/>
                <a:cs typeface="Times New Roman" panose="02020603050405020304" pitchFamily="18" charset="0"/>
              </a:rPr>
              <a:t>usiness understanding</a:t>
            </a:r>
          </a:p>
          <a:p>
            <a:pPr marL="1428750" lvl="2" indent="-514350">
              <a:buAutoNum type="arabicParenR"/>
            </a:pPr>
            <a:r>
              <a:rPr lang="en-US" sz="7200" cap="none" dirty="0">
                <a:latin typeface="Times New Roman" panose="02020603050405020304" pitchFamily="18" charset="0"/>
                <a:cs typeface="Times New Roman" panose="02020603050405020304" pitchFamily="18" charset="0"/>
              </a:rPr>
              <a:t>D</a:t>
            </a:r>
            <a:r>
              <a:rPr lang="en-US" sz="7200" cap="none" dirty="0" smtClean="0">
                <a:latin typeface="Times New Roman" panose="02020603050405020304" pitchFamily="18" charset="0"/>
                <a:cs typeface="Times New Roman" panose="02020603050405020304" pitchFamily="18" charset="0"/>
              </a:rPr>
              <a:t>ata collection/load the database</a:t>
            </a:r>
          </a:p>
          <a:p>
            <a:pPr marL="1428750" lvl="2" indent="-514350">
              <a:buAutoNum type="arabicParenR"/>
            </a:pPr>
            <a:r>
              <a:rPr lang="en-US" sz="7200" cap="none" dirty="0" smtClean="0">
                <a:latin typeface="Times New Roman" panose="02020603050405020304" pitchFamily="18" charset="0"/>
                <a:cs typeface="Times New Roman" panose="02020603050405020304" pitchFamily="18" charset="0"/>
              </a:rPr>
              <a:t>Eda/visualization</a:t>
            </a:r>
          </a:p>
          <a:p>
            <a:pPr marL="1428750" lvl="2" indent="-514350">
              <a:buAutoNum type="arabicParenR"/>
            </a:pPr>
            <a:r>
              <a:rPr lang="en-US" sz="7200" cap="none" dirty="0">
                <a:latin typeface="Times New Roman" panose="02020603050405020304" pitchFamily="18" charset="0"/>
                <a:cs typeface="Times New Roman" panose="02020603050405020304" pitchFamily="18" charset="0"/>
              </a:rPr>
              <a:t>F</a:t>
            </a:r>
            <a:r>
              <a:rPr lang="en-US" sz="7200" cap="none" dirty="0" smtClean="0">
                <a:latin typeface="Times New Roman" panose="02020603050405020304" pitchFamily="18" charset="0"/>
                <a:cs typeface="Times New Roman" panose="02020603050405020304" pitchFamily="18" charset="0"/>
              </a:rPr>
              <a:t>eature engineering</a:t>
            </a:r>
          </a:p>
          <a:p>
            <a:pPr marL="1428750" lvl="2" indent="-514350">
              <a:buAutoNum type="arabicParenR"/>
            </a:pPr>
            <a:r>
              <a:rPr lang="en-US" sz="7200" cap="none" dirty="0">
                <a:latin typeface="Times New Roman" panose="02020603050405020304" pitchFamily="18" charset="0"/>
                <a:cs typeface="Times New Roman" panose="02020603050405020304" pitchFamily="18" charset="0"/>
              </a:rPr>
              <a:t>M</a:t>
            </a:r>
            <a:r>
              <a:rPr lang="en-US" sz="7200" cap="none" dirty="0" smtClean="0">
                <a:latin typeface="Times New Roman" panose="02020603050405020304" pitchFamily="18" charset="0"/>
                <a:cs typeface="Times New Roman" panose="02020603050405020304" pitchFamily="18" charset="0"/>
              </a:rPr>
              <a:t>odeling</a:t>
            </a:r>
          </a:p>
          <a:p>
            <a:pPr marL="1428750" lvl="2" indent="-514350">
              <a:buAutoNum type="arabicParenR"/>
            </a:pPr>
            <a:r>
              <a:rPr lang="en-US" sz="7200" cap="none" dirty="0">
                <a:latin typeface="Times New Roman" panose="02020603050405020304" pitchFamily="18" charset="0"/>
                <a:cs typeface="Times New Roman" panose="02020603050405020304" pitchFamily="18" charset="0"/>
              </a:rPr>
              <a:t>D</a:t>
            </a:r>
            <a:r>
              <a:rPr lang="en-US" sz="7200" cap="none" dirty="0" smtClean="0">
                <a:latin typeface="Times New Roman" panose="02020603050405020304" pitchFamily="18" charset="0"/>
                <a:cs typeface="Times New Roman" panose="02020603050405020304" pitchFamily="18" charset="0"/>
              </a:rPr>
              <a:t>eployment</a:t>
            </a:r>
          </a:p>
          <a:p>
            <a:pPr lvl="2"/>
            <a:endParaRPr lang="en-US" sz="7200" cap="none" dirty="0" smtClean="0">
              <a:latin typeface="Times New Roman" panose="02020603050405020304" pitchFamily="18" charset="0"/>
              <a:cs typeface="Times New Roman" panose="02020603050405020304" pitchFamily="18" charset="0"/>
            </a:endParaRPr>
          </a:p>
          <a:p>
            <a:pPr marL="914400" lvl="2" indent="0">
              <a:buNone/>
            </a:pPr>
            <a:r>
              <a:rPr lang="en-US" sz="7200" b="1" cap="none" dirty="0" smtClean="0">
                <a:latin typeface="Times New Roman" panose="02020603050405020304" pitchFamily="18" charset="0"/>
                <a:cs typeface="Times New Roman" panose="02020603050405020304" pitchFamily="18" charset="0"/>
              </a:rPr>
              <a:t>ii)  </a:t>
            </a:r>
            <a:r>
              <a:rPr lang="en-US" sz="7200" cap="none" dirty="0" smtClean="0">
                <a:latin typeface="Times New Roman" panose="02020603050405020304" pitchFamily="18" charset="0"/>
                <a:cs typeface="Times New Roman" panose="02020603050405020304" pitchFamily="18" charset="0"/>
              </a:rPr>
              <a:t>At each step mention whether a statistical technique will be used, the name of the statistical technique and why?</a:t>
            </a:r>
          </a:p>
          <a:p>
            <a:pPr lvl="2"/>
            <a:r>
              <a:rPr lang="en-US" sz="7200" cap="none" dirty="0">
                <a:solidFill>
                  <a:srgbClr val="FF0000"/>
                </a:solidFill>
                <a:latin typeface="Times New Roman" panose="02020603050405020304" pitchFamily="18" charset="0"/>
                <a:cs typeface="Times New Roman" panose="02020603050405020304" pitchFamily="18" charset="0"/>
              </a:rPr>
              <a:t>A</a:t>
            </a:r>
            <a:r>
              <a:rPr lang="en-US" sz="7200" cap="none" dirty="0" smtClean="0">
                <a:solidFill>
                  <a:srgbClr val="FF0000"/>
                </a:solidFill>
                <a:latin typeface="Times New Roman" panose="02020603050405020304" pitchFamily="18" charset="0"/>
                <a:cs typeface="Times New Roman" panose="02020603050405020304" pitchFamily="18" charset="0"/>
              </a:rPr>
              <a:t>ns</a:t>
            </a:r>
            <a:r>
              <a:rPr lang="en-US" sz="7200" cap="none" dirty="0" smtClean="0">
                <a:latin typeface="Times New Roman" panose="02020603050405020304" pitchFamily="18" charset="0"/>
                <a:cs typeface="Times New Roman" panose="02020603050405020304" pitchFamily="18" charset="0"/>
              </a:rPr>
              <a:t>:</a:t>
            </a:r>
          </a:p>
          <a:p>
            <a:pPr marL="1428750" lvl="2" indent="-514350">
              <a:buAutoNum type="arabicParenR"/>
            </a:pPr>
            <a:r>
              <a:rPr lang="en-US" sz="7200" u="sng" cap="none" dirty="0">
                <a:latin typeface="Times New Roman" panose="02020603050405020304" pitchFamily="18" charset="0"/>
                <a:cs typeface="Times New Roman" panose="02020603050405020304" pitchFamily="18" charset="0"/>
              </a:rPr>
              <a:t>B</a:t>
            </a:r>
            <a:r>
              <a:rPr lang="en-US" sz="7200" u="sng" cap="none" dirty="0" smtClean="0">
                <a:latin typeface="Times New Roman" panose="02020603050405020304" pitchFamily="18" charset="0"/>
                <a:cs typeface="Times New Roman" panose="02020603050405020304" pitchFamily="18" charset="0"/>
              </a:rPr>
              <a:t>usiness understanding  </a:t>
            </a:r>
            <a:r>
              <a:rPr lang="en-US" sz="7200" cap="none" dirty="0" smtClean="0">
                <a:latin typeface="Times New Roman" panose="02020603050405020304" pitchFamily="18" charset="0"/>
                <a:cs typeface="Times New Roman" panose="02020603050405020304" pitchFamily="18" charset="0"/>
              </a:rPr>
              <a:t>: no</a:t>
            </a:r>
          </a:p>
          <a:p>
            <a:pPr marL="1428750" lvl="2" indent="-514350">
              <a:buAutoNum type="arabicParenR"/>
            </a:pPr>
            <a:r>
              <a:rPr lang="en-US" sz="7200" u="sng" cap="none" dirty="0">
                <a:latin typeface="Times New Roman" panose="02020603050405020304" pitchFamily="18" charset="0"/>
                <a:cs typeface="Times New Roman" panose="02020603050405020304" pitchFamily="18" charset="0"/>
              </a:rPr>
              <a:t>D</a:t>
            </a:r>
            <a:r>
              <a:rPr lang="en-US" sz="7200" u="sng" cap="none" dirty="0" smtClean="0">
                <a:latin typeface="Times New Roman" panose="02020603050405020304" pitchFamily="18" charset="0"/>
                <a:cs typeface="Times New Roman" panose="02020603050405020304" pitchFamily="18" charset="0"/>
              </a:rPr>
              <a:t>ata collection/load the database </a:t>
            </a:r>
            <a:r>
              <a:rPr lang="en-US" sz="7200" cap="none" dirty="0" smtClean="0">
                <a:latin typeface="Times New Roman" panose="02020603050405020304" pitchFamily="18" charset="0"/>
                <a:cs typeface="Times New Roman" panose="02020603050405020304" pitchFamily="18" charset="0"/>
              </a:rPr>
              <a:t>: no</a:t>
            </a:r>
          </a:p>
          <a:p>
            <a:pPr marL="1428750" lvl="2" indent="-514350">
              <a:buAutoNum type="arabicParenR"/>
            </a:pPr>
            <a:r>
              <a:rPr lang="en-US" sz="7200" u="sng" cap="none" dirty="0">
                <a:latin typeface="Times New Roman" panose="02020603050405020304" pitchFamily="18" charset="0"/>
                <a:cs typeface="Times New Roman" panose="02020603050405020304" pitchFamily="18" charset="0"/>
              </a:rPr>
              <a:t>E</a:t>
            </a:r>
            <a:r>
              <a:rPr lang="en-US" sz="7200" u="sng" cap="none" dirty="0" smtClean="0">
                <a:latin typeface="Times New Roman" panose="02020603050405020304" pitchFamily="18" charset="0"/>
                <a:cs typeface="Times New Roman" panose="02020603050405020304" pitchFamily="18" charset="0"/>
              </a:rPr>
              <a:t>da/visualization</a:t>
            </a:r>
            <a:r>
              <a:rPr lang="en-US" sz="7200" cap="none" dirty="0" smtClean="0">
                <a:latin typeface="Times New Roman" panose="02020603050405020304" pitchFamily="18" charset="0"/>
                <a:cs typeface="Times New Roman" panose="02020603050405020304" pitchFamily="18" charset="0"/>
              </a:rPr>
              <a:t> : yes  we can use mean techniques for averaging the district in Bihar </a:t>
            </a:r>
          </a:p>
          <a:p>
            <a:pPr marL="914400" lvl="2" indent="0">
              <a:buNone/>
            </a:pPr>
            <a:r>
              <a:rPr lang="en-US" sz="7200" cap="none" dirty="0" smtClean="0">
                <a:latin typeface="Times New Roman" panose="02020603050405020304" pitchFamily="18" charset="0"/>
                <a:cs typeface="Times New Roman" panose="02020603050405020304" pitchFamily="18" charset="0"/>
              </a:rPr>
              <a:t> then can check is there any outliers is present so using box plot we can calculate IQR</a:t>
            </a:r>
          </a:p>
          <a:p>
            <a:pPr marL="914400" lvl="2" indent="0">
              <a:buNone/>
            </a:pPr>
            <a:r>
              <a:rPr lang="en-US" sz="7200" cap="none" dirty="0" smtClean="0">
                <a:latin typeface="Times New Roman" panose="02020603050405020304" pitchFamily="18" charset="0"/>
                <a:cs typeface="Times New Roman" panose="02020603050405020304" pitchFamily="18" charset="0"/>
              </a:rPr>
              <a:t>4)        </a:t>
            </a:r>
            <a:r>
              <a:rPr lang="en-US" sz="7200" u="sng" cap="none" dirty="0" smtClean="0">
                <a:latin typeface="Times New Roman" panose="02020603050405020304" pitchFamily="18" charset="0"/>
                <a:cs typeface="Times New Roman" panose="02020603050405020304" pitchFamily="18" charset="0"/>
              </a:rPr>
              <a:t>Feature engineering </a:t>
            </a:r>
            <a:r>
              <a:rPr lang="en-US" sz="7200" cap="none" dirty="0" smtClean="0">
                <a:latin typeface="Times New Roman" panose="02020603050405020304" pitchFamily="18" charset="0"/>
                <a:cs typeface="Times New Roman" panose="02020603050405020304" pitchFamily="18" charset="0"/>
              </a:rPr>
              <a:t>: we can calculate standard deviation here to arrange the data in a some particular range so that it will be helpful to us for model building</a:t>
            </a:r>
            <a:endParaRPr lang="en-IN" sz="7200" cap="none" dirty="0" smtClean="0">
              <a:latin typeface="Times New Roman" panose="02020603050405020304" pitchFamily="18" charset="0"/>
              <a:cs typeface="Times New Roman" panose="02020603050405020304" pitchFamily="18" charset="0"/>
            </a:endParaRPr>
          </a:p>
          <a:p>
            <a:pPr lvl="2"/>
            <a:endParaRPr lang="en-US" sz="7200" dirty="0" smtClean="0">
              <a:latin typeface="Times New Roman" panose="02020603050405020304" pitchFamily="18" charset="0"/>
              <a:cs typeface="Times New Roman" panose="02020603050405020304" pitchFamily="18" charset="0"/>
            </a:endParaRPr>
          </a:p>
          <a:p>
            <a:pPr lvl="2"/>
            <a:endParaRPr lang="en-US" sz="7200" dirty="0">
              <a:latin typeface="Times New Roman" panose="02020603050405020304" pitchFamily="18" charset="0"/>
              <a:cs typeface="Times New Roman" panose="02020603050405020304" pitchFamily="18" charset="0"/>
            </a:endParaRPr>
          </a:p>
          <a:p>
            <a:pPr lvl="2"/>
            <a:endParaRPr lang="en-US" sz="7200" dirty="0" smtClean="0">
              <a:latin typeface="Times New Roman" panose="02020603050405020304" pitchFamily="18" charset="0"/>
              <a:cs typeface="Times New Roman" panose="02020603050405020304" pitchFamily="18" charset="0"/>
            </a:endParaRPr>
          </a:p>
          <a:p>
            <a:pPr lvl="2"/>
            <a:endParaRPr lang="en-US" sz="7200" dirty="0">
              <a:latin typeface="Times New Roman" panose="02020603050405020304" pitchFamily="18" charset="0"/>
              <a:cs typeface="Times New Roman" panose="02020603050405020304" pitchFamily="18" charset="0"/>
            </a:endParaRPr>
          </a:p>
          <a:p>
            <a:pPr lvl="2"/>
            <a:endParaRPr lang="en-US" sz="7200" dirty="0" smtClean="0">
              <a:latin typeface="Times New Roman" panose="02020603050405020304" pitchFamily="18" charset="0"/>
              <a:cs typeface="Times New Roman" panose="02020603050405020304" pitchFamily="18" charset="0"/>
            </a:endParaRPr>
          </a:p>
          <a:p>
            <a:pPr lvl="2"/>
            <a:endParaRPr lang="en-US" sz="7200" dirty="0">
              <a:latin typeface="Times New Roman" panose="02020603050405020304" pitchFamily="18" charset="0"/>
              <a:cs typeface="Times New Roman" panose="02020603050405020304" pitchFamily="18" charset="0"/>
            </a:endParaRPr>
          </a:p>
          <a:p>
            <a:pPr lvl="2"/>
            <a:endParaRPr lang="en-US" sz="7200" dirty="0" smtClean="0">
              <a:latin typeface="Times New Roman" panose="02020603050405020304" pitchFamily="18" charset="0"/>
              <a:cs typeface="Times New Roman" panose="02020603050405020304" pitchFamily="18" charset="0"/>
            </a:endParaRPr>
          </a:p>
          <a:p>
            <a:pPr lvl="2"/>
            <a:endParaRPr lang="en-US" sz="7200" dirty="0">
              <a:latin typeface="Times New Roman" panose="02020603050405020304" pitchFamily="18" charset="0"/>
              <a:cs typeface="Times New Roman" panose="02020603050405020304" pitchFamily="18" charset="0"/>
            </a:endParaRPr>
          </a:p>
          <a:p>
            <a:pPr lvl="2"/>
            <a:endParaRPr lang="en-US" sz="7200" dirty="0" smtClean="0">
              <a:latin typeface="Times New Roman" panose="02020603050405020304" pitchFamily="18" charset="0"/>
              <a:cs typeface="Times New Roman" panose="02020603050405020304" pitchFamily="18" charset="0"/>
            </a:endParaRPr>
          </a:p>
          <a:p>
            <a:pPr lvl="2"/>
            <a:endParaRPr lang="en-US" sz="7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8213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140342" y="787400"/>
            <a:ext cx="10363826" cy="5207000"/>
          </a:xfrm>
        </p:spPr>
        <p:txBody>
          <a:bodyPr>
            <a:normAutofit fontScale="40000" lnSpcReduction="20000"/>
          </a:bodyPr>
          <a:lstStyle/>
          <a:p>
            <a:pPr lvl="2"/>
            <a:endParaRPr lang="en-US" sz="7200" dirty="0">
              <a:latin typeface="Times New Roman" panose="02020603050405020304" pitchFamily="18" charset="0"/>
              <a:cs typeface="Times New Roman" panose="02020603050405020304" pitchFamily="18" charset="0"/>
            </a:endParaRPr>
          </a:p>
          <a:p>
            <a:pPr marL="0" lvl="0" indent="0">
              <a:buNone/>
            </a:pPr>
            <a:r>
              <a:rPr lang="en-IN" sz="6000" b="1" dirty="0" smtClean="0">
                <a:latin typeface="Times New Roman" panose="02020603050405020304" pitchFamily="18" charset="0"/>
                <a:cs typeface="Times New Roman" panose="02020603050405020304" pitchFamily="18" charset="0"/>
              </a:rPr>
              <a:t>2. </a:t>
            </a:r>
            <a:r>
              <a:rPr lang="en-US" sz="5500" cap="none" dirty="0">
                <a:latin typeface="Times New Roman" panose="02020603050405020304" pitchFamily="18" charset="0"/>
                <a:cs typeface="Times New Roman" panose="02020603050405020304" pitchFamily="18" charset="0"/>
              </a:rPr>
              <a:t>P</a:t>
            </a:r>
            <a:r>
              <a:rPr lang="en-US" sz="5500" cap="none" dirty="0" smtClean="0">
                <a:latin typeface="Times New Roman" panose="02020603050405020304" pitchFamily="18" charset="0"/>
                <a:cs typeface="Times New Roman" panose="02020603050405020304" pitchFamily="18" charset="0"/>
              </a:rPr>
              <a:t>erform appropriate analysis of the data to identify drivers of tv ownership.</a:t>
            </a:r>
          </a:p>
          <a:p>
            <a:pPr lvl="0"/>
            <a:r>
              <a:rPr lang="en-US" sz="5500" cap="none" dirty="0" smtClean="0">
                <a:solidFill>
                  <a:srgbClr val="FF0000"/>
                </a:solidFill>
                <a:latin typeface="Times New Roman" panose="02020603050405020304" pitchFamily="18" charset="0"/>
                <a:cs typeface="Times New Roman" panose="02020603050405020304" pitchFamily="18" charset="0"/>
              </a:rPr>
              <a:t>Ans</a:t>
            </a:r>
            <a:r>
              <a:rPr lang="en-US" sz="5500" cap="none" dirty="0" smtClean="0">
                <a:latin typeface="Times New Roman" panose="02020603050405020304" pitchFamily="18" charset="0"/>
                <a:cs typeface="Times New Roman" panose="02020603050405020304" pitchFamily="18" charset="0"/>
              </a:rPr>
              <a:t>: Feature engineering is the main step because in this technique we can do feature selection</a:t>
            </a:r>
          </a:p>
          <a:p>
            <a:pPr lvl="0"/>
            <a:r>
              <a:rPr lang="en-US" sz="5500" cap="none" dirty="0">
                <a:latin typeface="Times New Roman" panose="02020603050405020304" pitchFamily="18" charset="0"/>
                <a:cs typeface="Times New Roman" panose="02020603050405020304" pitchFamily="18" charset="0"/>
              </a:rPr>
              <a:t>F</a:t>
            </a:r>
            <a:r>
              <a:rPr lang="en-US" sz="5500" cap="none" dirty="0" smtClean="0">
                <a:latin typeface="Times New Roman" panose="02020603050405020304" pitchFamily="18" charset="0"/>
                <a:cs typeface="Times New Roman" panose="02020603050405020304" pitchFamily="18" charset="0"/>
              </a:rPr>
              <a:t>eature extraction</a:t>
            </a:r>
          </a:p>
          <a:p>
            <a:pPr lvl="0"/>
            <a:r>
              <a:rPr lang="en-US" sz="5500" cap="none" dirty="0">
                <a:latin typeface="Times New Roman" panose="02020603050405020304" pitchFamily="18" charset="0"/>
                <a:cs typeface="Times New Roman" panose="02020603050405020304" pitchFamily="18" charset="0"/>
              </a:rPr>
              <a:t>F</a:t>
            </a:r>
            <a:r>
              <a:rPr lang="en-US" sz="5500" cap="none" dirty="0" smtClean="0">
                <a:latin typeface="Times New Roman" panose="02020603050405020304" pitchFamily="18" charset="0"/>
                <a:cs typeface="Times New Roman" panose="02020603050405020304" pitchFamily="18" charset="0"/>
              </a:rPr>
              <a:t>eature scaling</a:t>
            </a:r>
          </a:p>
          <a:p>
            <a:pPr lvl="0"/>
            <a:r>
              <a:rPr lang="en-US" sz="5500" cap="none" dirty="0" smtClean="0">
                <a:latin typeface="Times New Roman" panose="02020603050405020304" pitchFamily="18" charset="0"/>
                <a:cs typeface="Times New Roman" panose="02020603050405020304" pitchFamily="18" charset="0"/>
              </a:rPr>
              <a:t>Feature construction</a:t>
            </a:r>
          </a:p>
          <a:p>
            <a:pPr lvl="0"/>
            <a:r>
              <a:rPr lang="en-US" sz="5500" cap="none" dirty="0" smtClean="0">
                <a:latin typeface="Times New Roman" panose="02020603050405020304" pitchFamily="18" charset="0"/>
                <a:cs typeface="Times New Roman" panose="02020603050405020304" pitchFamily="18" charset="0"/>
              </a:rPr>
              <a:t>so using this techniques we can see the important feature for the tv ownership. we can there are many columns are available some are important and some are not so we can take an average of some columns which are related to each other for given district and preform some operations on that.</a:t>
            </a:r>
            <a:endParaRPr lang="en-IN" sz="5500" cap="none" dirty="0" smtClean="0">
              <a:latin typeface="Times New Roman" panose="02020603050405020304" pitchFamily="18" charset="0"/>
              <a:cs typeface="Times New Roman" panose="02020603050405020304" pitchFamily="18" charset="0"/>
            </a:endParaRPr>
          </a:p>
          <a:p>
            <a:pPr marL="0" lvl="0" indent="0">
              <a:buNone/>
            </a:pPr>
            <a:endParaRPr lang="en-IN" sz="7200" dirty="0">
              <a:latin typeface="Times New Roman" panose="02020603050405020304" pitchFamily="18" charset="0"/>
              <a:cs typeface="Times New Roman" panose="02020603050405020304" pitchFamily="18" charset="0"/>
            </a:endParaRPr>
          </a:p>
          <a:p>
            <a:endParaRPr lang="en-IN" dirty="0"/>
          </a:p>
          <a:p>
            <a:endParaRPr lang="en-IN" dirty="0"/>
          </a:p>
        </p:txBody>
      </p:sp>
    </p:spTree>
    <p:extLst>
      <p:ext uri="{BB962C8B-B14F-4D97-AF65-F5344CB8AC3E}">
        <p14:creationId xmlns:p14="http://schemas.microsoft.com/office/powerpoint/2010/main" val="2384863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434474" y="901700"/>
            <a:ext cx="10363826" cy="6311900"/>
          </a:xfrm>
        </p:spPr>
        <p:txBody>
          <a:bodyPr>
            <a:noAutofit/>
          </a:bodyPr>
          <a:lstStyle/>
          <a:p>
            <a:pPr marL="0" lvl="0" indent="0">
              <a:buNone/>
            </a:pPr>
            <a:r>
              <a:rPr lang="en-US" b="1" dirty="0" smtClean="0">
                <a:latin typeface="Times New Roman" panose="02020603050405020304" pitchFamily="18" charset="0"/>
                <a:cs typeface="Times New Roman" panose="02020603050405020304" pitchFamily="18" charset="0"/>
              </a:rPr>
              <a:t>3. </a:t>
            </a:r>
            <a:r>
              <a:rPr lang="en-US" cap="none" dirty="0" smtClean="0">
                <a:latin typeface="Times New Roman" panose="02020603050405020304" pitchFamily="18" charset="0"/>
                <a:cs typeface="Times New Roman" panose="02020603050405020304" pitchFamily="18" charset="0"/>
              </a:rPr>
              <a:t>Present the drivers of tv ownership </a:t>
            </a:r>
          </a:p>
          <a:p>
            <a:pPr fontAlgn="ctr"/>
            <a:r>
              <a:rPr lang="en-US" cap="none" dirty="0">
                <a:solidFill>
                  <a:srgbClr val="FF0000"/>
                </a:solidFill>
                <a:latin typeface="Times New Roman" panose="02020603050405020304" pitchFamily="18" charset="0"/>
                <a:cs typeface="Times New Roman" panose="02020603050405020304" pitchFamily="18" charset="0"/>
              </a:rPr>
              <a:t>A</a:t>
            </a:r>
            <a:r>
              <a:rPr lang="en-US" cap="none" dirty="0" smtClean="0">
                <a:solidFill>
                  <a:srgbClr val="FF0000"/>
                </a:solidFill>
                <a:latin typeface="Times New Roman" panose="02020603050405020304" pitchFamily="18" charset="0"/>
                <a:cs typeface="Times New Roman" panose="02020603050405020304" pitchFamily="18" charset="0"/>
              </a:rPr>
              <a:t>ns</a:t>
            </a:r>
            <a:r>
              <a:rPr lang="en-US" cap="none" dirty="0" smtClean="0">
                <a:latin typeface="Times New Roman" panose="02020603050405020304" pitchFamily="18" charset="0"/>
                <a:cs typeface="Times New Roman" panose="02020603050405020304" pitchFamily="18" charset="0"/>
              </a:rPr>
              <a:t>: </a:t>
            </a:r>
            <a:r>
              <a:rPr lang="en-IN" cap="none" dirty="0">
                <a:latin typeface="Times New Roman" panose="02020603050405020304" pitchFamily="18" charset="0"/>
                <a:cs typeface="Times New Roman" panose="02020603050405020304" pitchFamily="18" charset="0"/>
              </a:rPr>
              <a:t>S</a:t>
            </a:r>
            <a:r>
              <a:rPr lang="en-IN" cap="none" dirty="0" smtClean="0">
                <a:latin typeface="Times New Roman" panose="02020603050405020304" pitchFamily="18" charset="0"/>
                <a:cs typeface="Times New Roman" panose="02020603050405020304" pitchFamily="18" charset="0"/>
              </a:rPr>
              <a:t>tate name</a:t>
            </a:r>
          </a:p>
          <a:p>
            <a:pPr fontAlgn="ctr"/>
            <a:r>
              <a:rPr lang="en-IN" cap="none" dirty="0">
                <a:latin typeface="Times New Roman" panose="02020603050405020304" pitchFamily="18" charset="0"/>
                <a:cs typeface="Times New Roman" panose="02020603050405020304" pitchFamily="18" charset="0"/>
              </a:rPr>
              <a:t>D</a:t>
            </a:r>
            <a:r>
              <a:rPr lang="en-IN" cap="none" dirty="0" smtClean="0">
                <a:latin typeface="Times New Roman" panose="02020603050405020304" pitchFamily="18" charset="0"/>
                <a:cs typeface="Times New Roman" panose="02020603050405020304" pitchFamily="18" charset="0"/>
              </a:rPr>
              <a:t>istrict name</a:t>
            </a:r>
          </a:p>
          <a:p>
            <a:pPr fontAlgn="ctr"/>
            <a:r>
              <a:rPr lang="en-IN" cap="none" dirty="0">
                <a:latin typeface="Times New Roman" panose="02020603050405020304" pitchFamily="18" charset="0"/>
                <a:cs typeface="Times New Roman" panose="02020603050405020304" pitchFamily="18" charset="0"/>
              </a:rPr>
              <a:t>T</a:t>
            </a:r>
            <a:r>
              <a:rPr lang="en-IN" cap="none" dirty="0" smtClean="0">
                <a:latin typeface="Times New Roman" panose="02020603050405020304" pitchFamily="18" charset="0"/>
                <a:cs typeface="Times New Roman" panose="02020603050405020304" pitchFamily="18" charset="0"/>
              </a:rPr>
              <a:t>ehsil name</a:t>
            </a:r>
          </a:p>
          <a:p>
            <a:pPr fontAlgn="ctr"/>
            <a:r>
              <a:rPr lang="en-IN" cap="none" dirty="0">
                <a:latin typeface="Times New Roman" panose="02020603050405020304" pitchFamily="18" charset="0"/>
                <a:cs typeface="Times New Roman" panose="02020603050405020304" pitchFamily="18" charset="0"/>
              </a:rPr>
              <a:t>W</a:t>
            </a:r>
            <a:r>
              <a:rPr lang="en-IN" cap="none" dirty="0" smtClean="0">
                <a:latin typeface="Times New Roman" panose="02020603050405020304" pitchFamily="18" charset="0"/>
                <a:cs typeface="Times New Roman" panose="02020603050405020304" pitchFamily="18" charset="0"/>
              </a:rPr>
              <a:t>ard no</a:t>
            </a:r>
          </a:p>
          <a:p>
            <a:pPr fontAlgn="ctr"/>
            <a:r>
              <a:rPr lang="en-US" cap="none" dirty="0">
                <a:latin typeface="Times New Roman" panose="02020603050405020304" pitchFamily="18" charset="0"/>
                <a:cs typeface="Times New Roman" panose="02020603050405020304" pitchFamily="18" charset="0"/>
              </a:rPr>
              <a:t>H</a:t>
            </a:r>
            <a:r>
              <a:rPr lang="en-US" cap="none" dirty="0" smtClean="0">
                <a:latin typeface="Times New Roman" panose="02020603050405020304" pitchFamily="18" charset="0"/>
                <a:cs typeface="Times New Roman" panose="02020603050405020304" pitchFamily="18" charset="0"/>
              </a:rPr>
              <a:t>ouseholds with tv, computer/laptop, telephone...</a:t>
            </a:r>
            <a:r>
              <a:rPr lang="en-IN" cap="none" dirty="0" smtClean="0">
                <a:latin typeface="Times New Roman" panose="02020603050405020304" pitchFamily="18" charset="0"/>
                <a:cs typeface="Times New Roman" panose="02020603050405020304" pitchFamily="18" charset="0"/>
              </a:rPr>
              <a:t>/none of the assets</a:t>
            </a:r>
          </a:p>
          <a:p>
            <a:pPr fontAlgn="ctr"/>
            <a:r>
              <a:rPr lang="en-IN" cap="none" dirty="0">
                <a:latin typeface="Times New Roman" panose="02020603050405020304" pitchFamily="18" charset="0"/>
                <a:cs typeface="Times New Roman" panose="02020603050405020304" pitchFamily="18" charset="0"/>
              </a:rPr>
              <a:t>O</a:t>
            </a:r>
            <a:r>
              <a:rPr lang="en-IN" cap="none" dirty="0" smtClean="0">
                <a:latin typeface="Times New Roman" panose="02020603050405020304" pitchFamily="18" charset="0"/>
                <a:cs typeface="Times New Roman" panose="02020603050405020304" pitchFamily="18" charset="0"/>
              </a:rPr>
              <a:t>wned/rented/any others</a:t>
            </a:r>
          </a:p>
          <a:p>
            <a:pPr fontAlgn="ctr"/>
            <a:r>
              <a:rPr lang="en-IN" cap="none" dirty="0">
                <a:latin typeface="Times New Roman" panose="02020603050405020304" pitchFamily="18" charset="0"/>
                <a:cs typeface="Times New Roman" panose="02020603050405020304" pitchFamily="18" charset="0"/>
              </a:rPr>
              <a:t>P</a:t>
            </a:r>
            <a:r>
              <a:rPr lang="en-IN" cap="none" dirty="0" smtClean="0">
                <a:latin typeface="Times New Roman" panose="02020603050405020304" pitchFamily="18" charset="0"/>
                <a:cs typeface="Times New Roman" panose="02020603050405020304" pitchFamily="18" charset="0"/>
              </a:rPr>
              <a:t>ermanent/semi-permanent/total temporary</a:t>
            </a:r>
          </a:p>
          <a:p>
            <a:pPr fontAlgn="ctr"/>
            <a:r>
              <a:rPr lang="en-IN" cap="none" dirty="0">
                <a:latin typeface="Times New Roman" panose="02020603050405020304" pitchFamily="18" charset="0"/>
                <a:cs typeface="Times New Roman" panose="02020603050405020304" pitchFamily="18" charset="0"/>
              </a:rPr>
              <a:t>S</a:t>
            </a:r>
            <a:r>
              <a:rPr lang="en-IN" cap="none" dirty="0" smtClean="0">
                <a:latin typeface="Times New Roman" panose="02020603050405020304" pitchFamily="18" charset="0"/>
                <a:cs typeface="Times New Roman" panose="02020603050405020304" pitchFamily="18" charset="0"/>
              </a:rPr>
              <a:t>erviceable/non-serviceable/unclassifiable</a:t>
            </a:r>
          </a:p>
          <a:p>
            <a:pPr marL="0" indent="0" fontAlgn="ctr">
              <a:buNone/>
            </a:pPr>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3964833"/>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TM04033925[[fn=Droplet]]</Template>
  <TotalTime>313</TotalTime>
  <Words>575</Words>
  <Application>Microsoft Office PowerPoint</Application>
  <PresentationFormat>Widescreen</PresentationFormat>
  <Paragraphs>53</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Times New Roman</vt:lpstr>
      <vt:lpstr>Tw Cen MT</vt:lpstr>
      <vt:lpstr>Droplet</vt:lpstr>
      <vt:lpstr>Case study</vt:lpstr>
      <vt:lpstr>Assignment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dc:title>
  <dc:creator>Admin</dc:creator>
  <cp:lastModifiedBy>Admin</cp:lastModifiedBy>
  <cp:revision>28</cp:revision>
  <dcterms:created xsi:type="dcterms:W3CDTF">2022-08-20T10:54:12Z</dcterms:created>
  <dcterms:modified xsi:type="dcterms:W3CDTF">2022-08-20T16:07:13Z</dcterms:modified>
</cp:coreProperties>
</file>