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57" r:id="rId4"/>
    <p:sldId id="260" r:id="rId5"/>
    <p:sldId id="261" r:id="rId6"/>
    <p:sldId id="262" r:id="rId7"/>
    <p:sldId id="263" r:id="rId8"/>
    <p:sldId id="265"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2AD8F0-3312-4DC2-9DAA-392E1A7B761E}"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853D7-BE51-423B-A415-A0DCFCF85F8D}" type="slidenum">
              <a:rPr lang="en-IN" smtClean="0"/>
              <a:t>‹#›</a:t>
            </a:fld>
            <a:endParaRPr lang="en-IN"/>
          </a:p>
        </p:txBody>
      </p:sp>
    </p:spTree>
    <p:extLst>
      <p:ext uri="{BB962C8B-B14F-4D97-AF65-F5344CB8AC3E}">
        <p14:creationId xmlns:p14="http://schemas.microsoft.com/office/powerpoint/2010/main" val="87914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B2AD8F0-3312-4DC2-9DAA-392E1A7B761E}"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853D7-BE51-423B-A415-A0DCFCF85F8D}" type="slidenum">
              <a:rPr lang="en-IN" smtClean="0"/>
              <a:t>‹#›</a:t>
            </a:fld>
            <a:endParaRPr lang="en-IN"/>
          </a:p>
        </p:txBody>
      </p:sp>
    </p:spTree>
    <p:extLst>
      <p:ext uri="{BB962C8B-B14F-4D97-AF65-F5344CB8AC3E}">
        <p14:creationId xmlns:p14="http://schemas.microsoft.com/office/powerpoint/2010/main" val="3170364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B2AD8F0-3312-4DC2-9DAA-392E1A7B761E}"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853D7-BE51-423B-A415-A0DCFCF85F8D}" type="slidenum">
              <a:rPr lang="en-IN" smtClean="0"/>
              <a:t>‹#›</a:t>
            </a:fld>
            <a:endParaRPr lang="en-IN"/>
          </a:p>
        </p:txBody>
      </p:sp>
    </p:spTree>
    <p:extLst>
      <p:ext uri="{BB962C8B-B14F-4D97-AF65-F5344CB8AC3E}">
        <p14:creationId xmlns:p14="http://schemas.microsoft.com/office/powerpoint/2010/main" val="1093443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B2AD8F0-3312-4DC2-9DAA-392E1A7B761E}"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853D7-BE51-423B-A415-A0DCFCF85F8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5724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2AD8F0-3312-4DC2-9DAA-392E1A7B761E}"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853D7-BE51-423B-A415-A0DCFCF85F8D}" type="slidenum">
              <a:rPr lang="en-IN" smtClean="0"/>
              <a:t>‹#›</a:t>
            </a:fld>
            <a:endParaRPr lang="en-IN"/>
          </a:p>
        </p:txBody>
      </p:sp>
    </p:spTree>
    <p:extLst>
      <p:ext uri="{BB962C8B-B14F-4D97-AF65-F5344CB8AC3E}">
        <p14:creationId xmlns:p14="http://schemas.microsoft.com/office/powerpoint/2010/main" val="1768293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2AD8F0-3312-4DC2-9DAA-392E1A7B761E}" type="datetimeFigureOut">
              <a:rPr lang="en-IN" smtClean="0"/>
              <a:t>08-08-2022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853D7-BE51-423B-A415-A0DCFCF85F8D}" type="slidenum">
              <a:rPr lang="en-IN" smtClean="0"/>
              <a:t>‹#›</a:t>
            </a:fld>
            <a:endParaRPr lang="en-IN"/>
          </a:p>
        </p:txBody>
      </p:sp>
    </p:spTree>
    <p:extLst>
      <p:ext uri="{BB962C8B-B14F-4D97-AF65-F5344CB8AC3E}">
        <p14:creationId xmlns:p14="http://schemas.microsoft.com/office/powerpoint/2010/main" val="2506959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2AD8F0-3312-4DC2-9DAA-392E1A7B761E}" type="datetimeFigureOut">
              <a:rPr lang="en-IN" smtClean="0"/>
              <a:t>08-08-2022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853D7-BE51-423B-A415-A0DCFCF85F8D}" type="slidenum">
              <a:rPr lang="en-IN" smtClean="0"/>
              <a:t>‹#›</a:t>
            </a:fld>
            <a:endParaRPr lang="en-IN"/>
          </a:p>
        </p:txBody>
      </p:sp>
    </p:spTree>
    <p:extLst>
      <p:ext uri="{BB962C8B-B14F-4D97-AF65-F5344CB8AC3E}">
        <p14:creationId xmlns:p14="http://schemas.microsoft.com/office/powerpoint/2010/main" val="159411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2AD8F0-3312-4DC2-9DAA-392E1A7B761E}"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853D7-BE51-423B-A415-A0DCFCF85F8D}" type="slidenum">
              <a:rPr lang="en-IN" smtClean="0"/>
              <a:t>‹#›</a:t>
            </a:fld>
            <a:endParaRPr lang="en-IN"/>
          </a:p>
        </p:txBody>
      </p:sp>
    </p:spTree>
    <p:extLst>
      <p:ext uri="{BB962C8B-B14F-4D97-AF65-F5344CB8AC3E}">
        <p14:creationId xmlns:p14="http://schemas.microsoft.com/office/powerpoint/2010/main" val="1874335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2AD8F0-3312-4DC2-9DAA-392E1A7B761E}"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853D7-BE51-423B-A415-A0DCFCF85F8D}" type="slidenum">
              <a:rPr lang="en-IN" smtClean="0"/>
              <a:t>‹#›</a:t>
            </a:fld>
            <a:endParaRPr lang="en-IN"/>
          </a:p>
        </p:txBody>
      </p:sp>
    </p:spTree>
    <p:extLst>
      <p:ext uri="{BB962C8B-B14F-4D97-AF65-F5344CB8AC3E}">
        <p14:creationId xmlns:p14="http://schemas.microsoft.com/office/powerpoint/2010/main" val="298952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B2AD8F0-3312-4DC2-9DAA-392E1A7B761E}"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853D7-BE51-423B-A415-A0DCFCF85F8D}" type="slidenum">
              <a:rPr lang="en-IN" smtClean="0"/>
              <a:t>‹#›</a:t>
            </a:fld>
            <a:endParaRPr lang="en-IN"/>
          </a:p>
        </p:txBody>
      </p:sp>
    </p:spTree>
    <p:extLst>
      <p:ext uri="{BB962C8B-B14F-4D97-AF65-F5344CB8AC3E}">
        <p14:creationId xmlns:p14="http://schemas.microsoft.com/office/powerpoint/2010/main" val="370501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2AD8F0-3312-4DC2-9DAA-392E1A7B761E}"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853D7-BE51-423B-A415-A0DCFCF85F8D}" type="slidenum">
              <a:rPr lang="en-IN" smtClean="0"/>
              <a:t>‹#›</a:t>
            </a:fld>
            <a:endParaRPr lang="en-IN"/>
          </a:p>
        </p:txBody>
      </p:sp>
    </p:spTree>
    <p:extLst>
      <p:ext uri="{BB962C8B-B14F-4D97-AF65-F5344CB8AC3E}">
        <p14:creationId xmlns:p14="http://schemas.microsoft.com/office/powerpoint/2010/main" val="302110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2AD8F0-3312-4DC2-9DAA-392E1A7B761E}"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853D7-BE51-423B-A415-A0DCFCF85F8D}" type="slidenum">
              <a:rPr lang="en-IN" smtClean="0"/>
              <a:t>‹#›</a:t>
            </a:fld>
            <a:endParaRPr lang="en-IN"/>
          </a:p>
        </p:txBody>
      </p:sp>
    </p:spTree>
    <p:extLst>
      <p:ext uri="{BB962C8B-B14F-4D97-AF65-F5344CB8AC3E}">
        <p14:creationId xmlns:p14="http://schemas.microsoft.com/office/powerpoint/2010/main" val="204312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2AD8F0-3312-4DC2-9DAA-392E1A7B761E}"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E853D7-BE51-423B-A415-A0DCFCF85F8D}" type="slidenum">
              <a:rPr lang="en-IN" smtClean="0"/>
              <a:t>‹#›</a:t>
            </a:fld>
            <a:endParaRPr lang="en-IN"/>
          </a:p>
        </p:txBody>
      </p:sp>
    </p:spTree>
    <p:extLst>
      <p:ext uri="{BB962C8B-B14F-4D97-AF65-F5344CB8AC3E}">
        <p14:creationId xmlns:p14="http://schemas.microsoft.com/office/powerpoint/2010/main" val="8078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B2AD8F0-3312-4DC2-9DAA-392E1A7B761E}" type="datetimeFigureOut">
              <a:rPr lang="en-IN" smtClean="0"/>
              <a:t>08-08-2022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DE853D7-BE51-423B-A415-A0DCFCF85F8D}" type="slidenum">
              <a:rPr lang="en-IN" smtClean="0"/>
              <a:t>‹#›</a:t>
            </a:fld>
            <a:endParaRPr lang="en-IN"/>
          </a:p>
        </p:txBody>
      </p:sp>
    </p:spTree>
    <p:extLst>
      <p:ext uri="{BB962C8B-B14F-4D97-AF65-F5344CB8AC3E}">
        <p14:creationId xmlns:p14="http://schemas.microsoft.com/office/powerpoint/2010/main" val="79352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2AD8F0-3312-4DC2-9DAA-392E1A7B761E}" type="datetimeFigureOut">
              <a:rPr lang="en-IN" smtClean="0"/>
              <a:t>08-08-2022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DE853D7-BE51-423B-A415-A0DCFCF85F8D}" type="slidenum">
              <a:rPr lang="en-IN" smtClean="0"/>
              <a:t>‹#›</a:t>
            </a:fld>
            <a:endParaRPr lang="en-IN"/>
          </a:p>
        </p:txBody>
      </p:sp>
    </p:spTree>
    <p:extLst>
      <p:ext uri="{BB962C8B-B14F-4D97-AF65-F5344CB8AC3E}">
        <p14:creationId xmlns:p14="http://schemas.microsoft.com/office/powerpoint/2010/main" val="304323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B2AD8F0-3312-4DC2-9DAA-392E1A7B761E}" type="datetimeFigureOut">
              <a:rPr lang="en-IN" smtClean="0"/>
              <a:t>08-08-2022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DE853D7-BE51-423B-A415-A0DCFCF85F8D}" type="slidenum">
              <a:rPr lang="en-IN" smtClean="0"/>
              <a:t>‹#›</a:t>
            </a:fld>
            <a:endParaRPr lang="en-IN"/>
          </a:p>
        </p:txBody>
      </p:sp>
    </p:spTree>
    <p:extLst>
      <p:ext uri="{BB962C8B-B14F-4D97-AF65-F5344CB8AC3E}">
        <p14:creationId xmlns:p14="http://schemas.microsoft.com/office/powerpoint/2010/main" val="262426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B2AD8F0-3312-4DC2-9DAA-392E1A7B761E}"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853D7-BE51-423B-A415-A0DCFCF85F8D}" type="slidenum">
              <a:rPr lang="en-IN" smtClean="0"/>
              <a:t>‹#›</a:t>
            </a:fld>
            <a:endParaRPr lang="en-IN"/>
          </a:p>
        </p:txBody>
      </p:sp>
    </p:spTree>
    <p:extLst>
      <p:ext uri="{BB962C8B-B14F-4D97-AF65-F5344CB8AC3E}">
        <p14:creationId xmlns:p14="http://schemas.microsoft.com/office/powerpoint/2010/main" val="229961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2AD8F0-3312-4DC2-9DAA-392E1A7B761E}" type="datetimeFigureOut">
              <a:rPr lang="en-IN" smtClean="0"/>
              <a:t>08-08-2022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DE853D7-BE51-423B-A415-A0DCFCF85F8D}" type="slidenum">
              <a:rPr lang="en-IN" smtClean="0"/>
              <a:t>‹#›</a:t>
            </a:fld>
            <a:endParaRPr lang="en-IN"/>
          </a:p>
        </p:txBody>
      </p:sp>
    </p:spTree>
    <p:extLst>
      <p:ext uri="{BB962C8B-B14F-4D97-AF65-F5344CB8AC3E}">
        <p14:creationId xmlns:p14="http://schemas.microsoft.com/office/powerpoint/2010/main" val="30622531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0773" y="2268455"/>
            <a:ext cx="9404723" cy="1400530"/>
          </a:xfrm>
        </p:spPr>
        <p:txBody>
          <a:bodyPr/>
          <a:lstStyle/>
          <a:p>
            <a:r>
              <a:rPr lang="en-US" b="1" dirty="0">
                <a:solidFill>
                  <a:srgbClr val="FF0000"/>
                </a:solidFill>
                <a:latin typeface="Times New Roman" panose="02020603050405020304" pitchFamily="18" charset="0"/>
                <a:cs typeface="Times New Roman" panose="02020603050405020304" pitchFamily="18" charset="0"/>
              </a:rPr>
              <a:t>Predict CTR of an Email Campaign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4743495" y="4994238"/>
            <a:ext cx="4309066" cy="59666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4206241" y="3975334"/>
            <a:ext cx="7686456" cy="8600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smtClean="0">
                <a:solidFill>
                  <a:srgbClr val="00B0F0"/>
                </a:solidFill>
                <a:latin typeface="Times New Roman" panose="02020603050405020304" pitchFamily="18" charset="0"/>
                <a:cs typeface="Times New Roman" panose="02020603050405020304" pitchFamily="18" charset="0"/>
              </a:rPr>
              <a:t>                                                      By </a:t>
            </a:r>
            <a:r>
              <a:rPr lang="en-US" sz="2400" dirty="0" err="1" smtClean="0">
                <a:solidFill>
                  <a:srgbClr val="00B0F0"/>
                </a:solidFill>
                <a:latin typeface="Times New Roman" panose="02020603050405020304" pitchFamily="18" charset="0"/>
                <a:cs typeface="Times New Roman" panose="02020603050405020304" pitchFamily="18" charset="0"/>
              </a:rPr>
              <a:t>Alka</a:t>
            </a:r>
            <a:r>
              <a:rPr lang="en-US" sz="2400" dirty="0" smtClean="0">
                <a:solidFill>
                  <a:srgbClr val="00B0F0"/>
                </a:solidFill>
                <a:latin typeface="Times New Roman" panose="02020603050405020304" pitchFamily="18" charset="0"/>
                <a:cs typeface="Times New Roman" panose="02020603050405020304" pitchFamily="18" charset="0"/>
              </a:rPr>
              <a:t> Dinesh </a:t>
            </a:r>
            <a:r>
              <a:rPr lang="en-US" sz="2400" dirty="0" err="1" smtClean="0">
                <a:solidFill>
                  <a:srgbClr val="00B0F0"/>
                </a:solidFill>
                <a:latin typeface="Times New Roman" panose="02020603050405020304" pitchFamily="18" charset="0"/>
                <a:cs typeface="Times New Roman" panose="02020603050405020304" pitchFamily="18" charset="0"/>
              </a:rPr>
              <a:t>Aswar</a:t>
            </a:r>
            <a:endParaRPr lang="en-US" sz="2400" dirty="0" smtClean="0">
              <a:solidFill>
                <a:srgbClr val="00B0F0"/>
              </a:solidFill>
              <a:latin typeface="Times New Roman" panose="02020603050405020304" pitchFamily="18" charset="0"/>
              <a:cs typeface="Times New Roman" panose="02020603050405020304" pitchFamily="18" charset="0"/>
            </a:endParaRPr>
          </a:p>
          <a:p>
            <a:pPr algn="r"/>
            <a:r>
              <a:rPr lang="en-US" sz="1800" dirty="0" smtClean="0">
                <a:solidFill>
                  <a:srgbClr val="00B0F0"/>
                </a:solidFill>
                <a:latin typeface="Times New Roman" panose="02020603050405020304" pitchFamily="18" charset="0"/>
                <a:cs typeface="Times New Roman" panose="02020603050405020304" pitchFamily="18" charset="0"/>
              </a:rPr>
              <a:t>Code : https</a:t>
            </a:r>
            <a:r>
              <a:rPr lang="en-US" sz="1800" dirty="0">
                <a:solidFill>
                  <a:srgbClr val="00B0F0"/>
                </a:solidFill>
                <a:latin typeface="Times New Roman" panose="02020603050405020304" pitchFamily="18" charset="0"/>
                <a:cs typeface="Times New Roman" panose="02020603050405020304" pitchFamily="18" charset="0"/>
              </a:rPr>
              <a:t>://www.kaggle.com/code/alkaaswar/notebookb06813256a/edit</a:t>
            </a:r>
            <a:endParaRPr lang="en-US" sz="1800" dirty="0" smtClean="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814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337833" y="376646"/>
            <a:ext cx="3401064" cy="681445"/>
          </a:xfrm>
        </p:spPr>
        <p:txBody>
          <a:bodyPr/>
          <a:lstStyle/>
          <a:p>
            <a:r>
              <a:rPr lang="en-IN" sz="3600" b="1" dirty="0" smtClean="0">
                <a:solidFill>
                  <a:srgbClr val="FF0000"/>
                </a:solidFill>
                <a:latin typeface="Times New Roman" panose="02020603050405020304" pitchFamily="18" charset="0"/>
                <a:cs typeface="Times New Roman" panose="02020603050405020304" pitchFamily="18" charset="0"/>
              </a:rPr>
              <a:t>Observation</a:t>
            </a:r>
            <a:endParaRPr lang="en-IN" sz="3600" b="1" dirty="0">
              <a:solidFill>
                <a:srgbClr val="FF0000"/>
              </a:solidFill>
              <a:latin typeface="Times New Roman" panose="02020603050405020304" pitchFamily="18" charset="0"/>
              <a:cs typeface="Times New Roman" panose="02020603050405020304" pitchFamily="18" charset="0"/>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4695" y="1447799"/>
            <a:ext cx="4701876" cy="4665617"/>
          </a:xfrm>
        </p:spPr>
      </p:pic>
      <p:sp>
        <p:nvSpPr>
          <p:cNvPr id="11" name="Text Placeholder 10"/>
          <p:cNvSpPr>
            <a:spLocks noGrp="1"/>
          </p:cNvSpPr>
          <p:nvPr>
            <p:ph type="body" sz="half" idx="2"/>
          </p:nvPr>
        </p:nvSpPr>
        <p:spPr>
          <a:xfrm>
            <a:off x="339634" y="1058091"/>
            <a:ext cx="6230983" cy="5355770"/>
          </a:xfrm>
        </p:spPr>
        <p:txBody>
          <a:bodyPr>
            <a:normAutofit/>
          </a:bodyPr>
          <a:lstStyle/>
          <a:p>
            <a:r>
              <a:rPr lang="en-US" sz="1800" dirty="0">
                <a:latin typeface="Times New Roman" panose="02020603050405020304" pitchFamily="18" charset="0"/>
                <a:cs typeface="Times New Roman" panose="02020603050405020304" pitchFamily="18" charset="0"/>
              </a:rPr>
              <a:t>1) </a:t>
            </a:r>
            <a:r>
              <a:rPr lang="en-US" sz="1800" dirty="0" smtClean="0">
                <a:latin typeface="Times New Roman" panose="02020603050405020304" pitchFamily="18" charset="0"/>
                <a:cs typeface="Times New Roman" panose="02020603050405020304" pitchFamily="18" charset="0"/>
              </a:rPr>
              <a:t> In </a:t>
            </a:r>
            <a:r>
              <a:rPr lang="en-US" sz="1800" dirty="0">
                <a:latin typeface="Times New Roman" panose="02020603050405020304" pitchFamily="18" charset="0"/>
                <a:cs typeface="Times New Roman" panose="02020603050405020304" pitchFamily="18" charset="0"/>
              </a:rPr>
              <a:t>1st graph we can see the click rate is high if that day is weekend so we should sent the Email on weekend</a:t>
            </a:r>
          </a:p>
          <a:p>
            <a:r>
              <a:rPr lang="en-US" sz="1800" dirty="0">
                <a:latin typeface="Times New Roman" panose="02020603050405020304" pitchFamily="18" charset="0"/>
                <a:cs typeface="Times New Roman" panose="02020603050405020304" pitchFamily="18" charset="0"/>
              </a:rPr>
              <a:t>2) </a:t>
            </a:r>
            <a:r>
              <a:rPr lang="en-US" sz="1800" dirty="0" smtClean="0">
                <a:latin typeface="Times New Roman" panose="02020603050405020304" pitchFamily="18" charset="0"/>
                <a:cs typeface="Times New Roman" panose="02020603050405020304" pitchFamily="18" charset="0"/>
              </a:rPr>
              <a:t> Here </a:t>
            </a:r>
            <a:r>
              <a:rPr lang="en-US" sz="1800" dirty="0">
                <a:latin typeface="Times New Roman" panose="02020603050405020304" pitchFamily="18" charset="0"/>
                <a:cs typeface="Times New Roman" panose="02020603050405020304" pitchFamily="18" charset="0"/>
              </a:rPr>
              <a:t>we can see if the no of images in the email then we will get click rate in high range so we should keep the Images in the </a:t>
            </a:r>
            <a:r>
              <a:rPr lang="en-US" sz="1800" dirty="0" smtClean="0">
                <a:latin typeface="Times New Roman" panose="02020603050405020304" pitchFamily="18" charset="0"/>
                <a:cs typeface="Times New Roman" panose="02020603050405020304" pitchFamily="18" charset="0"/>
              </a:rPr>
              <a:t>email </a:t>
            </a:r>
            <a:r>
              <a:rPr lang="en-US" sz="1800" dirty="0">
                <a:latin typeface="Times New Roman" panose="02020603050405020304" pitchFamily="18" charset="0"/>
                <a:cs typeface="Times New Roman" panose="02020603050405020304" pitchFamily="18" charset="0"/>
              </a:rPr>
              <a:t>not more than 3</a:t>
            </a:r>
          </a:p>
          <a:p>
            <a:r>
              <a:rPr lang="en-US" sz="1800" dirty="0">
                <a:latin typeface="Times New Roman" panose="02020603050405020304" pitchFamily="18" charset="0"/>
                <a:cs typeface="Times New Roman" panose="02020603050405020304" pitchFamily="18" charset="0"/>
              </a:rPr>
              <a:t>3) </a:t>
            </a:r>
            <a:r>
              <a:rPr lang="en-US" sz="1800" dirty="0" smtClean="0">
                <a:latin typeface="Times New Roman" panose="02020603050405020304" pitchFamily="18" charset="0"/>
                <a:cs typeface="Times New Roman" panose="02020603050405020304" pitchFamily="18" charset="0"/>
              </a:rPr>
              <a:t> If </a:t>
            </a:r>
            <a:r>
              <a:rPr lang="en-US" sz="1800" dirty="0">
                <a:latin typeface="Times New Roman" panose="02020603050405020304" pitchFamily="18" charset="0"/>
                <a:cs typeface="Times New Roman" panose="02020603050405020304" pitchFamily="18" charset="0"/>
              </a:rPr>
              <a:t>a email is personalized then there will be high click rate</a:t>
            </a:r>
          </a:p>
          <a:p>
            <a:r>
              <a:rPr lang="en-US" sz="1800" dirty="0">
                <a:latin typeface="Times New Roman" panose="02020603050405020304" pitchFamily="18" charset="0"/>
                <a:cs typeface="Times New Roman" panose="02020603050405020304" pitchFamily="18" charset="0"/>
              </a:rPr>
              <a:t>4) </a:t>
            </a:r>
            <a:r>
              <a:rPr lang="en-US" sz="1800" dirty="0" smtClean="0">
                <a:latin typeface="Times New Roman" panose="02020603050405020304" pitchFamily="18" charset="0"/>
                <a:cs typeface="Times New Roman" panose="02020603050405020304" pitchFamily="18" charset="0"/>
              </a:rPr>
              <a:t> Here </a:t>
            </a:r>
            <a:r>
              <a:rPr lang="en-US" sz="1800" dirty="0">
                <a:latin typeface="Times New Roman" panose="02020603050405020304" pitchFamily="18" charset="0"/>
                <a:cs typeface="Times New Roman" panose="02020603050405020304" pitchFamily="18" charset="0"/>
              </a:rPr>
              <a:t>we can see if the subject length is high then there is high chances that customer will click on email This graph showing that no of </a:t>
            </a:r>
            <a:r>
              <a:rPr lang="en-US" sz="1800" dirty="0" smtClean="0">
                <a:latin typeface="Times New Roman" panose="02020603050405020304" pitchFamily="18" charset="0"/>
                <a:cs typeface="Times New Roman" panose="02020603050405020304" pitchFamily="18" charset="0"/>
              </a:rPr>
              <a:t>character's </a:t>
            </a:r>
            <a:r>
              <a:rPr lang="en-US" sz="1800" dirty="0">
                <a:latin typeface="Times New Roman" panose="02020603050405020304" pitchFamily="18" charset="0"/>
                <a:cs typeface="Times New Roman" panose="02020603050405020304" pitchFamily="18" charset="0"/>
              </a:rPr>
              <a:t>in the body of Email should be very low and efficient way .</a:t>
            </a:r>
          </a:p>
          <a:p>
            <a:r>
              <a:rPr lang="en-US" sz="1800" dirty="0">
                <a:latin typeface="Times New Roman" panose="02020603050405020304" pitchFamily="18" charset="0"/>
                <a:cs typeface="Times New Roman" panose="02020603050405020304" pitchFamily="18" charset="0"/>
              </a:rPr>
              <a:t>5) </a:t>
            </a:r>
            <a:r>
              <a:rPr lang="en-US" sz="1800" dirty="0" smtClean="0">
                <a:latin typeface="Times New Roman" panose="02020603050405020304" pitchFamily="18" charset="0"/>
                <a:cs typeface="Times New Roman" panose="02020603050405020304" pitchFamily="18" charset="0"/>
              </a:rPr>
              <a:t> Body </a:t>
            </a:r>
            <a:r>
              <a:rPr lang="en-US" sz="1800" dirty="0">
                <a:latin typeface="Times New Roman" panose="02020603050405020304" pitchFamily="18" charset="0"/>
                <a:cs typeface="Times New Roman" panose="02020603050405020304" pitchFamily="18" charset="0"/>
              </a:rPr>
              <a:t>length of the mail should be low and efficient</a:t>
            </a:r>
          </a:p>
          <a:p>
            <a:r>
              <a:rPr lang="en-US" sz="1800" dirty="0">
                <a:latin typeface="Times New Roman" panose="02020603050405020304" pitchFamily="18" charset="0"/>
                <a:cs typeface="Times New Roman" panose="02020603050405020304" pitchFamily="18" charset="0"/>
              </a:rPr>
              <a:t>6) </a:t>
            </a:r>
            <a:r>
              <a:rPr lang="en-US" sz="1800" dirty="0" smtClean="0">
                <a:latin typeface="Times New Roman" panose="02020603050405020304" pitchFamily="18" charset="0"/>
                <a:cs typeface="Times New Roman" panose="02020603050405020304" pitchFamily="18" charset="0"/>
              </a:rPr>
              <a:t> Customers </a:t>
            </a:r>
            <a:r>
              <a:rPr lang="en-US" sz="1800" dirty="0">
                <a:latin typeface="Times New Roman" panose="02020603050405020304" pitchFamily="18" charset="0"/>
                <a:cs typeface="Times New Roman" panose="02020603050405020304" pitchFamily="18" charset="0"/>
              </a:rPr>
              <a:t>are highly click on email in the morning time</a:t>
            </a:r>
          </a:p>
          <a:p>
            <a:r>
              <a:rPr lang="en-US" sz="1800" dirty="0">
                <a:latin typeface="Times New Roman" panose="02020603050405020304" pitchFamily="18" charset="0"/>
                <a:cs typeface="Times New Roman" panose="02020603050405020304" pitchFamily="18" charset="0"/>
              </a:rPr>
              <a:t>7) </a:t>
            </a:r>
            <a:r>
              <a:rPr lang="en-US" sz="1800" dirty="0" smtClean="0">
                <a:latin typeface="Times New Roman" panose="02020603050405020304" pitchFamily="18" charset="0"/>
                <a:cs typeface="Times New Roman" panose="02020603050405020304" pitchFamily="18" charset="0"/>
              </a:rPr>
              <a:t> Customers </a:t>
            </a:r>
            <a:r>
              <a:rPr lang="en-US" sz="1800" dirty="0">
                <a:latin typeface="Times New Roman" panose="02020603050405020304" pitchFamily="18" charset="0"/>
                <a:cs typeface="Times New Roman" panose="02020603050405020304" pitchFamily="18" charset="0"/>
              </a:rPr>
              <a:t>are not interested on Call To Actions in an email</a:t>
            </a:r>
          </a:p>
          <a:p>
            <a:r>
              <a:rPr lang="en-US" sz="1800" dirty="0">
                <a:latin typeface="Times New Roman" panose="02020603050405020304" pitchFamily="18" charset="0"/>
                <a:cs typeface="Times New Roman" panose="02020603050405020304" pitchFamily="18" charset="0"/>
              </a:rPr>
              <a:t>8) </a:t>
            </a:r>
            <a:r>
              <a:rPr lang="en-US" sz="1800" dirty="0" smtClean="0">
                <a:latin typeface="Times New Roman" panose="02020603050405020304" pitchFamily="18" charset="0"/>
                <a:cs typeface="Times New Roman" panose="02020603050405020304" pitchFamily="18" charset="0"/>
              </a:rPr>
              <a:t> There </a:t>
            </a:r>
            <a:r>
              <a:rPr lang="en-US" sz="1800" dirty="0">
                <a:latin typeface="Times New Roman" panose="02020603050405020304" pitchFamily="18" charset="0"/>
                <a:cs typeface="Times New Roman" panose="02020603050405020304" pitchFamily="18" charset="0"/>
              </a:rPr>
              <a:t>are highly fluctuations are there.</a:t>
            </a:r>
          </a:p>
          <a:p>
            <a:endParaRPr lang="en-IN" dirty="0"/>
          </a:p>
        </p:txBody>
      </p:sp>
    </p:spTree>
    <p:extLst>
      <p:ext uri="{BB962C8B-B14F-4D97-AF65-F5344CB8AC3E}">
        <p14:creationId xmlns:p14="http://schemas.microsoft.com/office/powerpoint/2010/main" val="127516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IN" dirty="0" smtClean="0">
                <a:solidFill>
                  <a:srgbClr val="FF0000"/>
                </a:solidFill>
                <a:latin typeface="Times New Roman" panose="02020603050405020304" pitchFamily="18" charset="0"/>
                <a:cs typeface="Times New Roman" panose="02020603050405020304" pitchFamily="18" charset="0"/>
              </a:rPr>
              <a:t>Feature Engineering</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75201" y="1632859"/>
            <a:ext cx="8946541" cy="4563290"/>
          </a:xfrm>
        </p:spPr>
        <p:txBody>
          <a:bodyPr>
            <a:normAutofit/>
          </a:bodyPr>
          <a:lstStyle/>
          <a:p>
            <a:r>
              <a:rPr lang="en-IN" sz="2800" dirty="0" smtClean="0">
                <a:latin typeface="Times New Roman" panose="02020603050405020304" pitchFamily="18" charset="0"/>
                <a:cs typeface="Times New Roman" panose="02020603050405020304" pitchFamily="18" charset="0"/>
              </a:rPr>
              <a:t>There are one object column that is </a:t>
            </a:r>
            <a:r>
              <a:rPr lang="en-IN" sz="2800" b="1" dirty="0" smtClean="0">
                <a:latin typeface="Times New Roman" panose="02020603050405020304" pitchFamily="18" charset="0"/>
                <a:cs typeface="Times New Roman" panose="02020603050405020304" pitchFamily="18" charset="0"/>
              </a:rPr>
              <a:t>times_of_day  </a:t>
            </a:r>
            <a:r>
              <a:rPr lang="en-IN" sz="2800" dirty="0" smtClean="0">
                <a:latin typeface="Times New Roman" panose="02020603050405020304" pitchFamily="18" charset="0"/>
                <a:cs typeface="Times New Roman" panose="02020603050405020304" pitchFamily="18" charset="0"/>
              </a:rPr>
              <a:t>so used one hot encoding technique here </a:t>
            </a:r>
          </a:p>
          <a:p>
            <a:r>
              <a:rPr lang="en-IN" sz="2800" dirty="0" smtClean="0">
                <a:latin typeface="Times New Roman" panose="02020603050405020304" pitchFamily="18" charset="0"/>
                <a:cs typeface="Times New Roman" panose="02020603050405020304" pitchFamily="18" charset="0"/>
              </a:rPr>
              <a:t>Used standard scaler method to scale the data in one range</a:t>
            </a:r>
            <a:endParaRPr lang="en-IN" sz="2800" dirty="0">
              <a:latin typeface="Times New Roman" panose="02020603050405020304" pitchFamily="18" charset="0"/>
              <a:cs typeface="Times New Roman" panose="02020603050405020304" pitchFamily="18" charset="0"/>
            </a:endParaRPr>
          </a:p>
          <a:p>
            <a:r>
              <a:rPr lang="en-IN" sz="2800" dirty="0" smtClean="0">
                <a:latin typeface="Times New Roman" panose="02020603050405020304" pitchFamily="18" charset="0"/>
                <a:cs typeface="Times New Roman" panose="02020603050405020304" pitchFamily="18" charset="0"/>
              </a:rPr>
              <a:t>Used Feature construction and Feature Extraction techniques</a:t>
            </a:r>
          </a:p>
        </p:txBody>
      </p:sp>
    </p:spTree>
    <p:extLst>
      <p:ext uri="{BB962C8B-B14F-4D97-AF65-F5344CB8AC3E}">
        <p14:creationId xmlns:p14="http://schemas.microsoft.com/office/powerpoint/2010/main" val="3419824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0"/>
            <a:ext cx="9404723" cy="849086"/>
          </a:xfrm>
        </p:spPr>
        <p:txBody>
          <a:bodyPr/>
          <a:lstStyle/>
          <a:p>
            <a:pPr algn="ctr"/>
            <a:r>
              <a:rPr lang="en-IN" dirty="0" smtClean="0">
                <a:solidFill>
                  <a:srgbClr val="FF0000"/>
                </a:solidFill>
                <a:latin typeface="Times New Roman" panose="02020603050405020304" pitchFamily="18" charset="0"/>
                <a:cs typeface="Times New Roman" panose="02020603050405020304" pitchFamily="18" charset="0"/>
              </a:rPr>
              <a:t>Model Building</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849086"/>
            <a:ext cx="8946541" cy="5630091"/>
          </a:xfrm>
        </p:spPr>
        <p:txBody>
          <a:bodyPr>
            <a:normAutofit fontScale="85000" lnSpcReduction="20000"/>
          </a:bodyPr>
          <a:lstStyle/>
          <a:p>
            <a:r>
              <a:rPr lang="en-IN" dirty="0" smtClean="0">
                <a:latin typeface="Times New Roman" panose="02020603050405020304" pitchFamily="18" charset="0"/>
                <a:cs typeface="Times New Roman" panose="02020603050405020304" pitchFamily="18" charset="0"/>
              </a:rPr>
              <a:t>In model building techniques there are some algorithms are use like</a:t>
            </a:r>
          </a:p>
          <a:p>
            <a:r>
              <a:rPr lang="en-IN" dirty="0">
                <a:solidFill>
                  <a:srgbClr val="00B0F0"/>
                </a:solidFill>
                <a:latin typeface="Times New Roman" panose="02020603050405020304" pitchFamily="18" charset="0"/>
                <a:cs typeface="Times New Roman" panose="02020603050405020304" pitchFamily="18" charset="0"/>
              </a:rPr>
              <a:t>Gradient Boosting </a:t>
            </a:r>
            <a:r>
              <a:rPr lang="en-IN" dirty="0" smtClean="0">
                <a:solidFill>
                  <a:srgbClr val="00B0F0"/>
                </a:solidFill>
                <a:latin typeface="Times New Roman" panose="02020603050405020304" pitchFamily="18" charset="0"/>
                <a:cs typeface="Times New Roman" panose="02020603050405020304" pitchFamily="18" charset="0"/>
              </a:rPr>
              <a:t>Repressor</a:t>
            </a:r>
          </a:p>
          <a:p>
            <a:pPr marL="0" indent="0">
              <a:buNone/>
            </a:pPr>
            <a:r>
              <a:rPr lang="en-IN" dirty="0" smtClean="0">
                <a:latin typeface="Times New Roman" panose="02020603050405020304" pitchFamily="18" charset="0"/>
                <a:cs typeface="Times New Roman" panose="02020603050405020304" pitchFamily="18" charset="0"/>
              </a:rPr>
              <a:t>        from </a:t>
            </a:r>
            <a:r>
              <a:rPr lang="en-IN" dirty="0">
                <a:latin typeface="Times New Roman" panose="02020603050405020304" pitchFamily="18" charset="0"/>
                <a:cs typeface="Times New Roman" panose="02020603050405020304" pitchFamily="18" charset="0"/>
              </a:rPr>
              <a:t>sklearn.ensemble import </a:t>
            </a:r>
            <a:r>
              <a:rPr lang="en-IN" dirty="0" smtClean="0">
                <a:latin typeface="Times New Roman" panose="02020603050405020304" pitchFamily="18" charset="0"/>
                <a:cs typeface="Times New Roman" panose="02020603050405020304" pitchFamily="18" charset="0"/>
              </a:rPr>
              <a:t>GradientBoostingRegressor</a:t>
            </a:r>
          </a:p>
          <a:p>
            <a:pPr marL="0" indent="0">
              <a:buNone/>
            </a:pPr>
            <a:endParaRPr lang="en-IN" dirty="0" smtClean="0">
              <a:latin typeface="Times New Roman" panose="02020603050405020304" pitchFamily="18" charset="0"/>
              <a:cs typeface="Times New Roman" panose="02020603050405020304" pitchFamily="18" charset="0"/>
            </a:endParaRPr>
          </a:p>
          <a:p>
            <a:r>
              <a:rPr lang="en-IN" dirty="0" smtClean="0">
                <a:solidFill>
                  <a:srgbClr val="00B0F0"/>
                </a:solidFill>
                <a:latin typeface="Times New Roman" panose="02020603050405020304" pitchFamily="18" charset="0"/>
                <a:cs typeface="Times New Roman" panose="02020603050405020304" pitchFamily="18" charset="0"/>
              </a:rPr>
              <a:t>Linear regression</a:t>
            </a:r>
          </a:p>
          <a:p>
            <a:pPr marL="0" indent="0">
              <a:buNone/>
            </a:pPr>
            <a:r>
              <a:rPr lang="en-IN" dirty="0" smtClean="0">
                <a:latin typeface="Times New Roman" panose="02020603050405020304" pitchFamily="18" charset="0"/>
                <a:cs typeface="Times New Roman" panose="02020603050405020304" pitchFamily="18" charset="0"/>
              </a:rPr>
              <a:t>        from </a:t>
            </a:r>
            <a:r>
              <a:rPr lang="en-IN" dirty="0">
                <a:latin typeface="Times New Roman" panose="02020603050405020304" pitchFamily="18" charset="0"/>
                <a:cs typeface="Times New Roman" panose="02020603050405020304" pitchFamily="18" charset="0"/>
              </a:rPr>
              <a:t>sklearn import linear_model</a:t>
            </a:r>
          </a:p>
          <a:p>
            <a:endParaRPr lang="en-IN" dirty="0" smtClean="0">
              <a:latin typeface="Times New Roman" panose="02020603050405020304" pitchFamily="18" charset="0"/>
              <a:cs typeface="Times New Roman" panose="02020603050405020304" pitchFamily="18" charset="0"/>
            </a:endParaRPr>
          </a:p>
          <a:p>
            <a:r>
              <a:rPr lang="en-IN" dirty="0" smtClean="0">
                <a:solidFill>
                  <a:srgbClr val="00B0F0"/>
                </a:solidFill>
                <a:latin typeface="Times New Roman" panose="02020603050405020304" pitchFamily="18" charset="0"/>
                <a:cs typeface="Times New Roman" panose="02020603050405020304" pitchFamily="18" charset="0"/>
              </a:rPr>
              <a:t>Decision tree</a:t>
            </a:r>
          </a:p>
          <a:p>
            <a:pPr marL="0" indent="0">
              <a:buNone/>
            </a:pPr>
            <a:r>
              <a:rPr lang="en-IN" dirty="0" smtClean="0">
                <a:latin typeface="Times New Roman" panose="02020603050405020304" pitchFamily="18" charset="0"/>
                <a:cs typeface="Times New Roman" panose="02020603050405020304" pitchFamily="18" charset="0"/>
              </a:rPr>
              <a:t>        from </a:t>
            </a:r>
            <a:r>
              <a:rPr lang="en-IN" dirty="0">
                <a:latin typeface="Times New Roman" panose="02020603050405020304" pitchFamily="18" charset="0"/>
                <a:cs typeface="Times New Roman" panose="02020603050405020304" pitchFamily="18" charset="0"/>
              </a:rPr>
              <a:t>sklearn.tree import DecisionTreeRegressor</a:t>
            </a:r>
          </a:p>
          <a:p>
            <a:endParaRPr lang="en-IN" dirty="0" smtClean="0">
              <a:latin typeface="Times New Roman" panose="02020603050405020304" pitchFamily="18" charset="0"/>
              <a:cs typeface="Times New Roman" panose="02020603050405020304" pitchFamily="18" charset="0"/>
            </a:endParaRPr>
          </a:p>
          <a:p>
            <a:r>
              <a:rPr lang="en-IN" dirty="0" smtClean="0">
                <a:solidFill>
                  <a:srgbClr val="00B0F0"/>
                </a:solidFill>
                <a:latin typeface="Times New Roman" panose="02020603050405020304" pitchFamily="18" charset="0"/>
                <a:cs typeface="Times New Roman" panose="02020603050405020304" pitchFamily="18" charset="0"/>
              </a:rPr>
              <a:t>KNN </a:t>
            </a:r>
          </a:p>
          <a:p>
            <a:pPr marL="0" indent="0">
              <a:buNone/>
            </a:pPr>
            <a:r>
              <a:rPr lang="en-IN" dirty="0" smtClean="0">
                <a:latin typeface="Times New Roman" panose="02020603050405020304" pitchFamily="18" charset="0"/>
                <a:cs typeface="Times New Roman" panose="02020603050405020304" pitchFamily="18" charset="0"/>
              </a:rPr>
              <a:t>       from </a:t>
            </a:r>
            <a:r>
              <a:rPr lang="en-IN" dirty="0">
                <a:latin typeface="Times New Roman" panose="02020603050405020304" pitchFamily="18" charset="0"/>
                <a:cs typeface="Times New Roman" panose="02020603050405020304" pitchFamily="18" charset="0"/>
              </a:rPr>
              <a:t>sklearn.neighbors import KNeighborsRegressor</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So, Using this algorithms we predicted the result for our test data and  got the highest accuracy using Gradient boosting also used k fold cross validation techniques , so the result of gradient boosting algorithm stored in a </a:t>
            </a:r>
          </a:p>
          <a:p>
            <a:r>
              <a:rPr lang="en-IN" dirty="0" smtClean="0">
                <a:latin typeface="Times New Roman" panose="02020603050405020304" pitchFamily="18" charset="0"/>
                <a:cs typeface="Times New Roman" panose="02020603050405020304" pitchFamily="18" charset="0"/>
              </a:rPr>
              <a:t>sample _submissiofinal .csv </a:t>
            </a:r>
          </a:p>
          <a:p>
            <a:endParaRPr lang="en-IN" dirty="0"/>
          </a:p>
        </p:txBody>
      </p:sp>
    </p:spTree>
    <p:extLst>
      <p:ext uri="{BB962C8B-B14F-4D97-AF65-F5344CB8AC3E}">
        <p14:creationId xmlns:p14="http://schemas.microsoft.com/office/powerpoint/2010/main" val="1706515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2311"/>
          </a:xfrm>
        </p:spPr>
        <p:txBody>
          <a:bodyPr/>
          <a:lstStyle/>
          <a:p>
            <a:pPr algn="ctr"/>
            <a:r>
              <a:rPr lang="en-IN" dirty="0" smtClean="0">
                <a:solidFill>
                  <a:srgbClr val="FF0000"/>
                </a:solidFill>
                <a:latin typeface="Times New Roman" panose="02020603050405020304" pitchFamily="18" charset="0"/>
                <a:cs typeface="Times New Roman" panose="02020603050405020304" pitchFamily="18" charset="0"/>
              </a:rPr>
              <a:t>Save The Result In File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63780" y="1683429"/>
            <a:ext cx="7499614" cy="271875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buFont typeface="Arial" panose="020B0604020202020204"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Final Result is looking like this </a:t>
            </a:r>
          </a:p>
          <a:p>
            <a:pPr marL="457200" indent="-457200" algn="just">
              <a:buFont typeface="Arial" panose="020B0604020202020204"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Using gbr_submission.to_csv</a:t>
            </a:r>
            <a:r>
              <a:rPr lang="en-IN" sz="2800" dirty="0">
                <a:solidFill>
                  <a:schemeClr val="tx1"/>
                </a:solidFill>
                <a:latin typeface="Times New Roman" panose="02020603050405020304" pitchFamily="18" charset="0"/>
                <a:cs typeface="Times New Roman" panose="02020603050405020304" pitchFamily="18" charset="0"/>
              </a:rPr>
              <a:t>(</a:t>
            </a:r>
            <a:r>
              <a:rPr lang="en-IN" sz="2800" dirty="0" smtClean="0">
                <a:solidFill>
                  <a:schemeClr val="tx1"/>
                </a:solidFill>
                <a:latin typeface="Times New Roman" panose="02020603050405020304" pitchFamily="18" charset="0"/>
                <a:cs typeface="Times New Roman" panose="02020603050405020304" pitchFamily="18" charset="0"/>
              </a:rPr>
              <a:t>'sample_submission.csv</a:t>
            </a:r>
            <a:r>
              <a:rPr lang="en-IN" sz="2800" dirty="0">
                <a:solidFill>
                  <a:schemeClr val="tx1"/>
                </a:solidFill>
                <a:latin typeface="Times New Roman" panose="02020603050405020304" pitchFamily="18" charset="0"/>
                <a:cs typeface="Times New Roman" panose="02020603050405020304" pitchFamily="18" charset="0"/>
              </a:rPr>
              <a:t>', index=False, header=True)</a:t>
            </a:r>
            <a:endParaRPr lang="en-IN" sz="2800" dirty="0"/>
          </a:p>
          <a:p>
            <a:pPr marL="457200" indent="-457200" algn="just">
              <a:buFont typeface="Arial" panose="020B0604020202020204"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save the data into a file</a:t>
            </a:r>
          </a:p>
          <a:p>
            <a:pPr marL="457200" indent="-457200" algn="just">
              <a:buFont typeface="Arial" panose="020B0604020202020204" pitchFamily="34" charset="0"/>
              <a:buChar char="•"/>
            </a:pPr>
            <a:endParaRPr lang="en-IN"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'sample_submission.csv file  have 2 table that is campaign_id and click_rate</a:t>
            </a:r>
          </a:p>
          <a:p>
            <a:pPr algn="just"/>
            <a:endParaRPr lang="en-IN" sz="2800" dirty="0">
              <a:solidFill>
                <a:schemeClr val="tx1"/>
              </a:solidFill>
              <a:latin typeface="Times New Roman" panose="02020603050405020304" pitchFamily="18" charset="0"/>
              <a:cs typeface="Times New Roman" panose="02020603050405020304" pitchFamily="18" charset="0"/>
            </a:endParaRPr>
          </a:p>
          <a:p>
            <a:pPr algn="ctr"/>
            <a:endParaRPr lang="en-IN" sz="28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6213" y="1045029"/>
            <a:ext cx="3305410" cy="5368834"/>
          </a:xfrm>
        </p:spPr>
      </p:pic>
    </p:spTree>
    <p:extLst>
      <p:ext uri="{BB962C8B-B14F-4D97-AF65-F5344CB8AC3E}">
        <p14:creationId xmlns:p14="http://schemas.microsoft.com/office/powerpoint/2010/main" val="64076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0"/>
            <a:ext cx="9404723" cy="736002"/>
          </a:xfrm>
        </p:spPr>
        <p:txBody>
          <a:bodyPr/>
          <a:lstStyle/>
          <a:p>
            <a:r>
              <a:rPr lang="en-IN" sz="3200" b="1" dirty="0" err="1" smtClean="0">
                <a:solidFill>
                  <a:srgbClr val="FF0000"/>
                </a:solidFill>
                <a:latin typeface="Times New Roman" panose="02020603050405020304" pitchFamily="18" charset="0"/>
                <a:cs typeface="Times New Roman" panose="02020603050405020304" pitchFamily="18" charset="0"/>
              </a:rPr>
              <a:t>Coclusion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736002"/>
            <a:ext cx="8946541" cy="6017495"/>
          </a:xfrm>
        </p:spPr>
        <p:txBody>
          <a:bodyPr>
            <a:normAutofit lnSpcReduction="10000"/>
          </a:bodyPr>
          <a:lstStyle/>
          <a:p>
            <a:pPr algn="just"/>
            <a:r>
              <a:rPr lang="en-US" sz="1800" dirty="0">
                <a:solidFill>
                  <a:schemeClr val="bg2">
                    <a:lumMod val="60000"/>
                    <a:lumOff val="40000"/>
                  </a:schemeClr>
                </a:solidFill>
                <a:latin typeface="Times New Roman" panose="02020603050405020304" pitchFamily="18" charset="0"/>
                <a:cs typeface="Times New Roman" panose="02020603050405020304" pitchFamily="18" charset="0"/>
              </a:rPr>
              <a:t>How do you design the email content effectively</a:t>
            </a:r>
            <a:r>
              <a:rPr lang="en-US" sz="1800" dirty="0" smtClean="0">
                <a:solidFill>
                  <a:schemeClr val="bg2">
                    <a:lumMod val="60000"/>
                    <a:lumOff val="40000"/>
                  </a:schemeClr>
                </a:solidFill>
                <a:latin typeface="Times New Roman" panose="02020603050405020304" pitchFamily="18" charset="0"/>
                <a:cs typeface="Times New Roman" panose="02020603050405020304" pitchFamily="18" charset="0"/>
              </a:rPr>
              <a:t>?</a:t>
            </a:r>
          </a:p>
          <a:p>
            <a:pPr marL="0" indent="0" algn="just">
              <a:buNone/>
            </a:pPr>
            <a:r>
              <a:rPr lang="en-US" sz="1800" dirty="0" smtClean="0">
                <a:latin typeface="Times New Roman" panose="02020603050405020304" pitchFamily="18" charset="0"/>
                <a:cs typeface="Times New Roman" panose="02020603050405020304" pitchFamily="18" charset="0"/>
              </a:rPr>
              <a:t>Ans : 1. The Email should not be a part Discount</a:t>
            </a:r>
          </a:p>
          <a:p>
            <a:pPr marL="0" indent="0" algn="just">
              <a:buNone/>
            </a:pPr>
            <a:r>
              <a:rPr lang="en-US" sz="1800" dirty="0" smtClean="0">
                <a:latin typeface="Times New Roman" panose="02020603050405020304" pitchFamily="18" charset="0"/>
                <a:cs typeface="Times New Roman" panose="02020603050405020304" pitchFamily="18" charset="0"/>
              </a:rPr>
              <a:t>     Good morning Sir/Madam</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Hope your doing well</a:t>
            </a:r>
          </a:p>
          <a:p>
            <a:pPr marL="0" indent="0" algn="just">
              <a:buNone/>
            </a:pPr>
            <a:r>
              <a:rPr lang="en-US" sz="1800" dirty="0" smtClean="0">
                <a:latin typeface="Times New Roman" panose="02020603050405020304" pitchFamily="18" charset="0"/>
                <a:cs typeface="Times New Roman" panose="02020603050405020304" pitchFamily="18" charset="0"/>
              </a:rPr>
              <a:t>2. Subject should can be long but more effective </a:t>
            </a:r>
          </a:p>
          <a:p>
            <a:pPr marL="0" indent="0" algn="just">
              <a:buNone/>
            </a:pPr>
            <a:r>
              <a:rPr lang="en-US" sz="1800" dirty="0" smtClean="0">
                <a:latin typeface="Times New Roman" panose="02020603050405020304" pitchFamily="18" charset="0"/>
                <a:cs typeface="Times New Roman" panose="02020603050405020304" pitchFamily="18" charset="0"/>
              </a:rPr>
              <a:t>Like we have the great opportunity that you are looking for</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3. In body we have to add very short content with an images or slide sharing.</a:t>
            </a:r>
            <a:endParaRPr lang="en-US" sz="1800" dirty="0">
              <a:latin typeface="Times New Roman" panose="02020603050405020304" pitchFamily="18" charset="0"/>
              <a:cs typeface="Times New Roman" panose="02020603050405020304" pitchFamily="18" charset="0"/>
            </a:endParaRPr>
          </a:p>
          <a:p>
            <a:pPr algn="just"/>
            <a:r>
              <a:rPr lang="en-US" sz="1800" dirty="0">
                <a:solidFill>
                  <a:schemeClr val="bg2">
                    <a:lumMod val="60000"/>
                    <a:lumOff val="40000"/>
                  </a:schemeClr>
                </a:solidFill>
                <a:latin typeface="Times New Roman" panose="02020603050405020304" pitchFamily="18" charset="0"/>
                <a:cs typeface="Times New Roman" panose="02020603050405020304" pitchFamily="18" charset="0"/>
              </a:rPr>
              <a:t>What should your subject line look like</a:t>
            </a:r>
            <a:r>
              <a:rPr lang="en-US" sz="1800" dirty="0" smtClean="0">
                <a:solidFill>
                  <a:schemeClr val="bg2">
                    <a:lumMod val="60000"/>
                    <a:lumOff val="40000"/>
                  </a:schemeClr>
                </a:solidFill>
                <a:latin typeface="Times New Roman" panose="02020603050405020304" pitchFamily="18" charset="0"/>
                <a:cs typeface="Times New Roman" panose="02020603050405020304" pitchFamily="18" charset="0"/>
              </a:rPr>
              <a:t>?</a:t>
            </a:r>
          </a:p>
          <a:p>
            <a:pPr marL="0" indent="0" algn="just">
              <a:buNone/>
            </a:pPr>
            <a:r>
              <a:rPr lang="en-US" sz="1800" dirty="0" smtClean="0">
                <a:latin typeface="Times New Roman" panose="02020603050405020304" pitchFamily="18" charset="0"/>
                <a:cs typeface="Times New Roman" panose="02020603050405020304" pitchFamily="18" charset="0"/>
              </a:rPr>
              <a:t>   Ans : Subject like should be long but we have to add our content in effective way so that               customer will have the curiosity to know more about this mail</a:t>
            </a:r>
            <a:endParaRPr lang="en-US" sz="1800" dirty="0">
              <a:latin typeface="Times New Roman" panose="02020603050405020304" pitchFamily="18" charset="0"/>
              <a:cs typeface="Times New Roman" panose="02020603050405020304" pitchFamily="18" charset="0"/>
            </a:endParaRPr>
          </a:p>
          <a:p>
            <a:pPr algn="just"/>
            <a:r>
              <a:rPr lang="en-US" sz="1800" dirty="0">
                <a:solidFill>
                  <a:schemeClr val="bg2">
                    <a:lumMod val="60000"/>
                    <a:lumOff val="40000"/>
                  </a:schemeClr>
                </a:solidFill>
                <a:latin typeface="Times New Roman" panose="02020603050405020304" pitchFamily="18" charset="0"/>
                <a:cs typeface="Times New Roman" panose="02020603050405020304" pitchFamily="18" charset="0"/>
              </a:rPr>
              <a:t>What should be the length of the email</a:t>
            </a:r>
            <a:r>
              <a:rPr lang="en-US" sz="1800" dirty="0" smtClean="0">
                <a:solidFill>
                  <a:schemeClr val="bg2">
                    <a:lumMod val="60000"/>
                    <a:lumOff val="40000"/>
                  </a:schemeClr>
                </a:solidFill>
                <a:latin typeface="Times New Roman" panose="02020603050405020304" pitchFamily="18" charset="0"/>
                <a:cs typeface="Times New Roman" panose="02020603050405020304" pitchFamily="18" charset="0"/>
              </a:rPr>
              <a:t>?</a:t>
            </a:r>
          </a:p>
          <a:p>
            <a:pPr marL="0" indent="0" algn="just">
              <a:buNone/>
            </a:pPr>
            <a:r>
              <a:rPr lang="en-US" sz="1800" dirty="0" smtClean="0">
                <a:latin typeface="Times New Roman" panose="02020603050405020304" pitchFamily="18" charset="0"/>
                <a:cs typeface="Times New Roman" panose="02020603050405020304" pitchFamily="18" charset="0"/>
              </a:rPr>
              <a:t>  Ans : Length of email should be small because customer is not interested to read more .</a:t>
            </a:r>
            <a:endParaRPr lang="en-US" sz="1800" dirty="0">
              <a:latin typeface="Times New Roman" panose="02020603050405020304" pitchFamily="18" charset="0"/>
              <a:cs typeface="Times New Roman" panose="02020603050405020304" pitchFamily="18" charset="0"/>
            </a:endParaRPr>
          </a:p>
          <a:p>
            <a:pPr algn="just"/>
            <a:r>
              <a:rPr lang="en-US" sz="1800" dirty="0">
                <a:solidFill>
                  <a:schemeClr val="bg2">
                    <a:lumMod val="60000"/>
                    <a:lumOff val="40000"/>
                  </a:schemeClr>
                </a:solidFill>
                <a:latin typeface="Times New Roman" panose="02020603050405020304" pitchFamily="18" charset="0"/>
                <a:cs typeface="Times New Roman" panose="02020603050405020304" pitchFamily="18" charset="0"/>
              </a:rPr>
              <a:t>Do you need images in your email template</a:t>
            </a:r>
            <a:r>
              <a:rPr lang="en-US" sz="1800" dirty="0" smtClean="0">
                <a:solidFill>
                  <a:schemeClr val="bg2">
                    <a:lumMod val="60000"/>
                    <a:lumOff val="40000"/>
                  </a:schemeClr>
                </a:solidFill>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  Ans : Yes images is most important because if body length will be low so we cant deliver our content to the customer so using image it will easily understand to them so its needed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1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34455" y="463998"/>
            <a:ext cx="3039550" cy="523220"/>
          </a:xfrm>
          <a:prstGeom prst="rect">
            <a:avLst/>
          </a:prstGeom>
          <a:noFill/>
        </p:spPr>
        <p:txBody>
          <a:bodyPr wrap="non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PROJECT FLOW</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1253423" y="1665890"/>
            <a:ext cx="1996965" cy="599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smtClean="0">
                <a:latin typeface="Arial" panose="020B0604020202020204" pitchFamily="34" charset="0"/>
                <a:cs typeface="Arial" panose="020B0604020202020204" pitchFamily="34" charset="0"/>
              </a:rPr>
              <a:t>Business Problem</a:t>
            </a:r>
            <a:endParaRPr lang="en-US" sz="1900" dirty="0">
              <a:latin typeface="Arial" panose="020B0604020202020204" pitchFamily="34" charset="0"/>
              <a:cs typeface="Arial" panose="020B0604020202020204" pitchFamily="34" charset="0"/>
            </a:endParaRPr>
          </a:p>
        </p:txBody>
      </p:sp>
      <p:sp>
        <p:nvSpPr>
          <p:cNvPr id="8" name="Rounded Rectangle 7"/>
          <p:cNvSpPr/>
          <p:nvPr/>
        </p:nvSpPr>
        <p:spPr>
          <a:xfrm>
            <a:off x="3853387" y="1665890"/>
            <a:ext cx="1996965" cy="59909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Load Dataset &amp; Observe it</a:t>
            </a:r>
            <a:endParaRPr lang="en-US" dirty="0">
              <a:latin typeface="Arial" panose="020B0604020202020204" pitchFamily="34" charset="0"/>
              <a:cs typeface="Arial" panose="020B0604020202020204" pitchFamily="34" charset="0"/>
            </a:endParaRPr>
          </a:p>
        </p:txBody>
      </p:sp>
      <p:sp>
        <p:nvSpPr>
          <p:cNvPr id="10" name="Rounded Rectangle 9"/>
          <p:cNvSpPr/>
          <p:nvPr/>
        </p:nvSpPr>
        <p:spPr>
          <a:xfrm>
            <a:off x="6432333" y="1692016"/>
            <a:ext cx="1996965" cy="59909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EDA and Visualization</a:t>
            </a:r>
            <a:endParaRPr lang="en-US" dirty="0">
              <a:latin typeface="Arial" panose="020B0604020202020204" pitchFamily="34" charset="0"/>
              <a:cs typeface="Arial" panose="020B0604020202020204" pitchFamily="34" charset="0"/>
            </a:endParaRPr>
          </a:p>
        </p:txBody>
      </p:sp>
      <p:sp>
        <p:nvSpPr>
          <p:cNvPr id="11" name="Rounded Rectangle 10"/>
          <p:cNvSpPr/>
          <p:nvPr/>
        </p:nvSpPr>
        <p:spPr>
          <a:xfrm>
            <a:off x="9032296" y="3410533"/>
            <a:ext cx="1996965" cy="59909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Model Building</a:t>
            </a:r>
            <a:endParaRPr lang="en-US" dirty="0">
              <a:latin typeface="Arial" panose="020B0604020202020204" pitchFamily="34" charset="0"/>
              <a:cs typeface="Arial" panose="020B0604020202020204" pitchFamily="34" charset="0"/>
            </a:endParaRPr>
          </a:p>
        </p:txBody>
      </p:sp>
      <p:sp>
        <p:nvSpPr>
          <p:cNvPr id="12" name="Rounded Rectangle 11"/>
          <p:cNvSpPr/>
          <p:nvPr/>
        </p:nvSpPr>
        <p:spPr>
          <a:xfrm>
            <a:off x="9032297" y="1703277"/>
            <a:ext cx="1996965" cy="599090"/>
          </a:xfrm>
          <a:prstGeom prst="roundRect">
            <a:avLst/>
          </a:prstGeom>
        </p:spPr>
        <p:style>
          <a:lnRef idx="2">
            <a:schemeClr val="accent4">
              <a:shade val="50000"/>
            </a:schemeClr>
          </a:lnRef>
          <a:fillRef idx="1001">
            <a:schemeClr val="dk2"/>
          </a:fillRef>
          <a:effectRef idx="0">
            <a:schemeClr val="accent4"/>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Feature Engineering</a:t>
            </a:r>
            <a:endParaRPr lang="en-US" dirty="0">
              <a:latin typeface="Arial" panose="020B0604020202020204" pitchFamily="34" charset="0"/>
              <a:cs typeface="Arial" panose="020B0604020202020204" pitchFamily="34" charset="0"/>
            </a:endParaRPr>
          </a:p>
        </p:txBody>
      </p:sp>
      <p:sp>
        <p:nvSpPr>
          <p:cNvPr id="13" name="Down Arrow 12"/>
          <p:cNvSpPr/>
          <p:nvPr/>
        </p:nvSpPr>
        <p:spPr>
          <a:xfrm>
            <a:off x="9668172" y="2302367"/>
            <a:ext cx="725214" cy="10668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Right Arrow 16"/>
          <p:cNvSpPr/>
          <p:nvPr/>
        </p:nvSpPr>
        <p:spPr>
          <a:xfrm>
            <a:off x="5839843" y="1786759"/>
            <a:ext cx="624017" cy="357352"/>
          </a:xfrm>
          <a:prstGeom prst="right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ight Arrow 17"/>
          <p:cNvSpPr/>
          <p:nvPr/>
        </p:nvSpPr>
        <p:spPr>
          <a:xfrm>
            <a:off x="3250388" y="1786759"/>
            <a:ext cx="624017" cy="357352"/>
          </a:xfrm>
          <a:prstGeom prst="right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Right Arrow 18"/>
          <p:cNvSpPr/>
          <p:nvPr/>
        </p:nvSpPr>
        <p:spPr>
          <a:xfrm rot="10800000">
            <a:off x="8429298" y="3452649"/>
            <a:ext cx="624017" cy="357352"/>
          </a:xfrm>
          <a:prstGeom prst="right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ounded Rectangle 20"/>
          <p:cNvSpPr/>
          <p:nvPr/>
        </p:nvSpPr>
        <p:spPr>
          <a:xfrm>
            <a:off x="6463860" y="3369167"/>
            <a:ext cx="1996965" cy="59909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Save the Result</a:t>
            </a:r>
            <a:endParaRPr lang="en-US" dirty="0">
              <a:latin typeface="Arial" panose="020B0604020202020204" pitchFamily="34" charset="0"/>
              <a:cs typeface="Arial" panose="020B0604020202020204" pitchFamily="34" charset="0"/>
            </a:endParaRPr>
          </a:p>
        </p:txBody>
      </p:sp>
      <p:sp>
        <p:nvSpPr>
          <p:cNvPr id="22" name="Right Arrow 21"/>
          <p:cNvSpPr/>
          <p:nvPr/>
        </p:nvSpPr>
        <p:spPr>
          <a:xfrm>
            <a:off x="8449848" y="1786759"/>
            <a:ext cx="624017" cy="357352"/>
          </a:xfrm>
          <a:prstGeom prst="right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438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0506"/>
          </a:xfrm>
        </p:spPr>
        <p:txBody>
          <a:bodyPr>
            <a:normAutofit fontScale="90000"/>
          </a:bodyPr>
          <a:lstStyle/>
          <a:p>
            <a:pPr algn="ctr"/>
            <a:r>
              <a:rPr lang="en-US" b="1" dirty="0">
                <a:solidFill>
                  <a:srgbClr val="FF0000"/>
                </a:solidFill>
                <a:latin typeface="Times New Roman" panose="02020603050405020304" pitchFamily="18" charset="0"/>
                <a:cs typeface="Times New Roman" panose="02020603050405020304" pitchFamily="18" charset="0"/>
              </a:rPr>
              <a:t>Predict CTR of an Email Campaign</a:t>
            </a:r>
            <a:r>
              <a:rPr lang="en-US" dirty="0"/>
              <a:t/>
            </a:r>
            <a:br>
              <a:rPr lang="en-US" dirty="0"/>
            </a:br>
            <a:r>
              <a:rPr lang="en-US" dirty="0"/>
              <a:t/>
            </a:r>
            <a:br>
              <a:rPr lang="en-US" dirty="0"/>
            </a:br>
            <a:r>
              <a:rPr lang="en-US" b="1" dirty="0" smtClean="0">
                <a:solidFill>
                  <a:srgbClr val="FF0000"/>
                </a:solidFill>
              </a:rPr>
              <a:t/>
            </a:r>
            <a:br>
              <a:rPr lang="en-US" b="1" dirty="0" smtClean="0">
                <a:solidFill>
                  <a:srgbClr val="FF0000"/>
                </a:solidFill>
              </a:rPr>
            </a:br>
            <a:r>
              <a:rPr lang="en-US" b="1" dirty="0">
                <a:solidFill>
                  <a:srgbClr val="FF0000"/>
                </a:solidFill>
              </a:rPr>
              <a:t> </a:t>
            </a:r>
            <a:r>
              <a:rPr lang="en-US" b="1" dirty="0" smtClean="0">
                <a:solidFill>
                  <a:srgbClr val="FF0000"/>
                </a:solidFill>
              </a:rPr>
              <a:t>           </a:t>
            </a:r>
            <a:r>
              <a:rPr lang="en-US" b="1" dirty="0">
                <a:solidFill>
                  <a:srgbClr val="FF0000"/>
                </a:solidFill>
              </a:rPr>
              <a:t/>
            </a:r>
            <a:br>
              <a:rPr lang="en-US" b="1" dirty="0">
                <a:solidFill>
                  <a:srgbClr val="FF0000"/>
                </a:solidFill>
              </a:rPr>
            </a:br>
            <a:r>
              <a:rPr lang="en-US" b="1" dirty="0" smtClean="0">
                <a:solidFill>
                  <a:srgbClr val="FF0000"/>
                </a:solidFill>
              </a:rPr>
              <a:t/>
            </a:r>
            <a:br>
              <a:rPr lang="en-US" b="1" dirty="0" smtClean="0">
                <a:solidFill>
                  <a:srgbClr val="FF0000"/>
                </a:solidFill>
              </a:rPr>
            </a:br>
            <a:endParaRPr lang="en-IN" b="1" dirty="0">
              <a:solidFill>
                <a:srgbClr val="FF0000"/>
              </a:solidFill>
            </a:endParaRPr>
          </a:p>
        </p:txBody>
      </p:sp>
      <p:sp>
        <p:nvSpPr>
          <p:cNvPr id="3" name="Content Placeholder 2"/>
          <p:cNvSpPr>
            <a:spLocks noGrp="1"/>
          </p:cNvSpPr>
          <p:nvPr>
            <p:ph idx="1"/>
          </p:nvPr>
        </p:nvSpPr>
        <p:spPr>
          <a:xfrm>
            <a:off x="838200" y="1293224"/>
            <a:ext cx="10515600" cy="5381895"/>
          </a:xfrm>
        </p:spPr>
        <p:txBody>
          <a:bodyPr>
            <a:normAutofit fontScale="55000" lnSpcReduction="20000"/>
          </a:bodyPr>
          <a:lstStyle/>
          <a:p>
            <a:r>
              <a:rPr lang="en-US" sz="3300" b="1" dirty="0">
                <a:solidFill>
                  <a:srgbClr val="00B0F0"/>
                </a:solidFill>
                <a:latin typeface="Times New Roman" panose="02020603050405020304" pitchFamily="18" charset="0"/>
                <a:cs typeface="Times New Roman" panose="02020603050405020304" pitchFamily="18" charset="0"/>
              </a:rPr>
              <a:t>Problem Statement</a:t>
            </a:r>
            <a:endParaRPr lang="en-US" sz="3300" dirty="0">
              <a:solidFill>
                <a:srgbClr val="00B0F0"/>
              </a:solidFill>
              <a:latin typeface="Times New Roman" panose="02020603050405020304" pitchFamily="18" charset="0"/>
              <a:cs typeface="Times New Roman" panose="02020603050405020304" pitchFamily="18" charset="0"/>
            </a:endParaRPr>
          </a:p>
          <a:p>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Most organizations today rely on email campaigns for effective communication with users. Email communication is one of the popular ways to pitch products to users and build trustworthy relationships with them.</a:t>
            </a:r>
          </a:p>
          <a:p>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Email campaigns contain different types of CTA (Call To Action). The ultimate goal of email campaigns is to maximize the Click Through Rate (CTR).</a:t>
            </a:r>
          </a:p>
          <a:p>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CTR is a measure of success for email campaigns. The higher the click rate, the better your email marketing campaign is. CTR is calculated by the no. of users who clicked on at least one of the CTA divided by the total no. of users the email was delivered to.</a:t>
            </a:r>
          </a:p>
          <a:p>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CTR =   No. of users who clicked on at least one of the CTA / No. of emails delivered</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endParaRPr lang="en-US" sz="3300" dirty="0">
              <a:latin typeface="Times New Roman" panose="02020603050405020304" pitchFamily="18" charset="0"/>
              <a:cs typeface="Times New Roman" panose="02020603050405020304" pitchFamily="18" charset="0"/>
            </a:endParaRPr>
          </a:p>
          <a:p>
            <a:r>
              <a:rPr lang="en-US" sz="3300" dirty="0">
                <a:latin typeface="Times New Roman" panose="02020603050405020304" pitchFamily="18" charset="0"/>
                <a:cs typeface="Times New Roman" panose="02020603050405020304" pitchFamily="18" charset="0"/>
              </a:rPr>
              <a:t>CTR depends on multiple factors like design, content, personalization, etc.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t/>
            </a:r>
            <a:br>
              <a:rPr lang="en-US" sz="2400" dirty="0"/>
            </a:br>
            <a:endParaRPr lang="en-US" sz="2400" dirty="0"/>
          </a:p>
          <a:p>
            <a:endParaRPr lang="en-IN" dirty="0"/>
          </a:p>
        </p:txBody>
      </p:sp>
    </p:spTree>
    <p:extLst>
      <p:ext uri="{BB962C8B-B14F-4D97-AF65-F5344CB8AC3E}">
        <p14:creationId xmlns:p14="http://schemas.microsoft.com/office/powerpoint/2010/main" val="684015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Load Dataset &amp; Observe it</a:t>
            </a:r>
            <a:br>
              <a:rPr lang="en-US"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4584" y="2052918"/>
            <a:ext cx="9305270" cy="4195481"/>
          </a:xfrm>
        </p:spPr>
        <p:txBody>
          <a:bodyPr>
            <a:normAutofit/>
          </a:bodyPr>
          <a:lstStyle/>
          <a:p>
            <a:r>
              <a:rPr lang="en-US" sz="2800" dirty="0" smtClean="0">
                <a:latin typeface="Times New Roman" panose="02020603050405020304" pitchFamily="18" charset="0"/>
                <a:cs typeface="Times New Roman" panose="02020603050405020304" pitchFamily="18" charset="0"/>
              </a:rPr>
              <a:t>In this step data will be loading on 3 files</a:t>
            </a:r>
          </a:p>
          <a:p>
            <a:r>
              <a:rPr lang="en-US" sz="2800" dirty="0" smtClean="0">
                <a:latin typeface="Times New Roman" panose="02020603050405020304" pitchFamily="18" charset="0"/>
                <a:cs typeface="Times New Roman" panose="02020603050405020304" pitchFamily="18" charset="0"/>
              </a:rPr>
              <a:t>1 ) train.xlsx</a:t>
            </a:r>
          </a:p>
          <a:p>
            <a:r>
              <a:rPr lang="en-US" sz="2800" dirty="0" smtClean="0">
                <a:latin typeface="Times New Roman" panose="02020603050405020304" pitchFamily="18" charset="0"/>
                <a:cs typeface="Times New Roman" panose="02020603050405020304" pitchFamily="18" charset="0"/>
              </a:rPr>
              <a:t>2) test.xlsx</a:t>
            </a:r>
          </a:p>
          <a:p>
            <a:r>
              <a:rPr lang="en-US" sz="2800" dirty="0" smtClean="0">
                <a:latin typeface="Times New Roman" panose="02020603050405020304" pitchFamily="18" charset="0"/>
                <a:cs typeface="Times New Roman" panose="02020603050405020304" pitchFamily="18" charset="0"/>
              </a:rPr>
              <a:t>3) sample_submission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527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EDA and Visualization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658983"/>
            <a:ext cx="10142827" cy="4576353"/>
          </a:xfrm>
        </p:spPr>
        <p:txBody>
          <a:bodyPr/>
          <a:lstStyle/>
          <a:p>
            <a:r>
              <a:rPr lang="en-US" dirty="0" smtClean="0">
                <a:latin typeface="Times New Roman" panose="02020603050405020304" pitchFamily="18" charset="0"/>
                <a:cs typeface="Times New Roman" panose="02020603050405020304" pitchFamily="18" charset="0"/>
              </a:rPr>
              <a:t>In EDA we perform some operations and see the data ‘IN and OUT’</a:t>
            </a:r>
          </a:p>
          <a:p>
            <a:r>
              <a:rPr lang="en-US" dirty="0" smtClean="0">
                <a:latin typeface="Times New Roman" panose="02020603050405020304" pitchFamily="18" charset="0"/>
                <a:cs typeface="Times New Roman" panose="02020603050405020304" pitchFamily="18" charset="0"/>
              </a:rPr>
              <a:t>1 ) shape : 1888 rows and 22 columns</a:t>
            </a:r>
          </a:p>
          <a:p>
            <a:r>
              <a:rPr lang="en-US" dirty="0" smtClean="0">
                <a:latin typeface="Times New Roman" panose="02020603050405020304" pitchFamily="18" charset="0"/>
                <a:cs typeface="Times New Roman" panose="02020603050405020304" pitchFamily="18" charset="0"/>
              </a:rPr>
              <a:t>2 ) click_rate</a:t>
            </a:r>
            <a:r>
              <a:rPr lang="en-IN" dirty="0" smtClean="0">
                <a:latin typeface="Times New Roman" panose="02020603050405020304" pitchFamily="18" charset="0"/>
                <a:cs typeface="Times New Roman" panose="02020603050405020304" pitchFamily="18" charset="0"/>
              </a:rPr>
              <a:t> is our target variable and it has continuous type of value means we have to use regression algorithms</a:t>
            </a:r>
          </a:p>
          <a:p>
            <a:r>
              <a:rPr lang="en-IN" dirty="0" smtClean="0">
                <a:latin typeface="Times New Roman" panose="02020603050405020304" pitchFamily="18" charset="0"/>
                <a:cs typeface="Times New Roman" panose="02020603050405020304" pitchFamily="18" charset="0"/>
              </a:rPr>
              <a:t>3) duplicated() : 0</a:t>
            </a:r>
          </a:p>
          <a:p>
            <a:r>
              <a:rPr lang="en-IN" dirty="0" smtClean="0">
                <a:latin typeface="Times New Roman" panose="02020603050405020304" pitchFamily="18" charset="0"/>
                <a:cs typeface="Times New Roman" panose="02020603050405020304" pitchFamily="18" charset="0"/>
              </a:rPr>
              <a:t>4) info() : using this function we can see the data type and null values </a:t>
            </a:r>
          </a:p>
          <a:p>
            <a:r>
              <a:rPr lang="en-IN" dirty="0" smtClean="0">
                <a:latin typeface="Times New Roman" panose="02020603050405020304" pitchFamily="18" charset="0"/>
                <a:cs typeface="Times New Roman" panose="02020603050405020304" pitchFamily="18" charset="0"/>
              </a:rPr>
              <a:t>5) describe() : It will describe the data</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SO like that functions we used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763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1765" y="0"/>
            <a:ext cx="4292258" cy="906780"/>
          </a:xfrm>
        </p:spPr>
        <p:txBody>
          <a:bodyPr/>
          <a:lstStyle/>
          <a:p>
            <a:pPr algn="ctr"/>
            <a:r>
              <a:rPr lang="en-IN" sz="4400" dirty="0" smtClean="0">
                <a:solidFill>
                  <a:srgbClr val="FF0000"/>
                </a:solidFill>
                <a:latin typeface="Times New Roman" panose="02020603050405020304" pitchFamily="18" charset="0"/>
                <a:cs typeface="Times New Roman" panose="02020603050405020304" pitchFamily="18" charset="0"/>
              </a:rPr>
              <a:t>Visualization</a:t>
            </a:r>
            <a:endParaRPr lang="en-IN" sz="4400" dirty="0">
              <a:solidFill>
                <a:srgbClr val="FF0000"/>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4" y="1463040"/>
            <a:ext cx="6880407" cy="5159829"/>
          </a:xfrm>
        </p:spPr>
      </p:pic>
      <p:sp>
        <p:nvSpPr>
          <p:cNvPr id="8" name="Text Placeholder 7"/>
          <p:cNvSpPr>
            <a:spLocks noGrp="1"/>
          </p:cNvSpPr>
          <p:nvPr>
            <p:ph type="body" sz="half" idx="2"/>
          </p:nvPr>
        </p:nvSpPr>
        <p:spPr>
          <a:xfrm>
            <a:off x="475685" y="1365794"/>
            <a:ext cx="3978749" cy="3010263"/>
          </a:xfrm>
        </p:spPr>
        <p:txBody>
          <a:bodyPr>
            <a:normAutofit fontScale="92500" lnSpcReduction="20000"/>
          </a:bodyPr>
          <a:lstStyle/>
          <a:p>
            <a:r>
              <a:rPr lang="en-IN" sz="3000" dirty="0" smtClean="0">
                <a:solidFill>
                  <a:srgbClr val="FFC000"/>
                </a:solidFill>
                <a:latin typeface="Helvetica Neue"/>
              </a:rPr>
              <a:t>Bi - Variant Analysis</a:t>
            </a:r>
          </a:p>
          <a:p>
            <a:r>
              <a:rPr lang="en-IN" sz="2000" dirty="0" smtClean="0">
                <a:latin typeface="Helvetica Neue"/>
                <a:cs typeface="Times New Roman" panose="02020603050405020304" pitchFamily="18" charset="0"/>
              </a:rPr>
              <a:t>Using this graph we can see which features are highly correlated with each other</a:t>
            </a:r>
          </a:p>
          <a:p>
            <a:endParaRPr lang="en-IN" sz="2000" dirty="0">
              <a:latin typeface="Helvetica Neue"/>
              <a:cs typeface="Times New Roman" panose="02020603050405020304" pitchFamily="18" charset="0"/>
            </a:endParaRPr>
          </a:p>
          <a:p>
            <a:r>
              <a:rPr lang="en-US" sz="2000" dirty="0">
                <a:latin typeface="Helvetica Neue"/>
                <a:cs typeface="Times New Roman" panose="02020603050405020304" pitchFamily="18" charset="0"/>
              </a:rPr>
              <a:t>Here we can see the most correlated features</a:t>
            </a:r>
          </a:p>
          <a:p>
            <a:r>
              <a:rPr lang="en-US" sz="2000" dirty="0">
                <a:latin typeface="Helvetica Neue"/>
                <a:cs typeface="Times New Roman" panose="02020603050405020304" pitchFamily="18" charset="0"/>
              </a:rPr>
              <a:t>1) is_weekend with day_of_week</a:t>
            </a:r>
          </a:p>
          <a:p>
            <a:r>
              <a:rPr lang="en-US" sz="2000" dirty="0">
                <a:latin typeface="Helvetica Neue"/>
                <a:cs typeface="Times New Roman" panose="02020603050405020304" pitchFamily="18" charset="0"/>
              </a:rPr>
              <a:t>2) no_of_CTA with body_len</a:t>
            </a:r>
          </a:p>
          <a:p>
            <a:endParaRPr lang="en-IN" dirty="0"/>
          </a:p>
        </p:txBody>
      </p:sp>
    </p:spTree>
    <p:extLst>
      <p:ext uri="{BB962C8B-B14F-4D97-AF65-F5344CB8AC3E}">
        <p14:creationId xmlns:p14="http://schemas.microsoft.com/office/powerpoint/2010/main" val="74438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779" y="783772"/>
            <a:ext cx="5708268" cy="273013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2240" y="783771"/>
            <a:ext cx="5185953" cy="273013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79" y="3753249"/>
            <a:ext cx="5708268" cy="2699802"/>
          </a:xfrm>
          <a:prstGeom prst="rect">
            <a:avLst/>
          </a:prstGeom>
        </p:spPr>
      </p:pic>
      <p:sp>
        <p:nvSpPr>
          <p:cNvPr id="8" name="Title 7"/>
          <p:cNvSpPr>
            <a:spLocks noGrp="1"/>
          </p:cNvSpPr>
          <p:nvPr>
            <p:ph type="title"/>
          </p:nvPr>
        </p:nvSpPr>
        <p:spPr>
          <a:xfrm>
            <a:off x="4212270" y="0"/>
            <a:ext cx="7465923" cy="500871"/>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Pie Chart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10" name="Title 7"/>
          <p:cNvSpPr txBox="1">
            <a:spLocks/>
          </p:cNvSpPr>
          <p:nvPr/>
        </p:nvSpPr>
        <p:spPr>
          <a:xfrm>
            <a:off x="6624546" y="3892732"/>
            <a:ext cx="5053648" cy="256032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solidFill>
                <a:srgbClr val="FF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6492240" y="4009684"/>
            <a:ext cx="5421086" cy="1477328"/>
          </a:xfrm>
          <a:prstGeom prst="rect">
            <a:avLst/>
          </a:prstGeom>
        </p:spPr>
        <p:txBody>
          <a:bodyPr wrap="square">
            <a:spAutoFit/>
          </a:bodyPr>
          <a:lstStyle/>
          <a:p>
            <a:pPr marL="285750" indent="-285750">
              <a:buFont typeface="Wingdings" panose="05000000000000000000" pitchFamily="2" charset="2"/>
              <a:buChar char="q"/>
            </a:pPr>
            <a:r>
              <a:rPr lang="en-US" b="0" i="0" dirty="0" smtClean="0">
                <a:effectLst/>
                <a:latin typeface="Helvetica Neue"/>
              </a:rPr>
              <a:t> In 1st pie chart max customer has no personalized email</a:t>
            </a:r>
          </a:p>
          <a:p>
            <a:pPr marL="285750" indent="-285750">
              <a:buFont typeface="Wingdings" panose="05000000000000000000" pitchFamily="2" charset="2"/>
              <a:buChar char="q"/>
            </a:pPr>
            <a:r>
              <a:rPr lang="en-US" b="0" i="0" dirty="0" smtClean="0">
                <a:effectLst/>
                <a:latin typeface="Helvetica Neue"/>
              </a:rPr>
              <a:t>There are maximum no of customer is not interested in discounts email</a:t>
            </a:r>
          </a:p>
          <a:p>
            <a:pPr marL="285750" indent="-285750">
              <a:buFont typeface="Wingdings" panose="05000000000000000000" pitchFamily="2" charset="2"/>
              <a:buChar char="q"/>
            </a:pPr>
            <a:r>
              <a:rPr lang="en-US" b="0" i="0" dirty="0" smtClean="0">
                <a:effectLst/>
                <a:latin typeface="Helvetica Neue"/>
              </a:rPr>
              <a:t>max email are send on 3 day of week</a:t>
            </a:r>
            <a:endParaRPr lang="en-US" b="0" i="0" dirty="0">
              <a:effectLst/>
              <a:latin typeface="Helvetica Neue"/>
            </a:endParaRPr>
          </a:p>
        </p:txBody>
      </p:sp>
    </p:spTree>
    <p:extLst>
      <p:ext uri="{BB962C8B-B14F-4D97-AF65-F5344CB8AC3E}">
        <p14:creationId xmlns:p14="http://schemas.microsoft.com/office/powerpoint/2010/main" val="272963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46111" y="452718"/>
            <a:ext cx="9404723" cy="814379"/>
          </a:xfrm>
        </p:spPr>
        <p:txBody>
          <a:bodyPr/>
          <a:lstStyle/>
          <a:p>
            <a:pPr algn="ctr"/>
            <a:r>
              <a:rPr lang="en-IN" dirty="0" smtClean="0">
                <a:solidFill>
                  <a:srgbClr val="FF0000"/>
                </a:solidFill>
                <a:latin typeface="Times New Roman" panose="02020603050405020304" pitchFamily="18" charset="0"/>
                <a:cs typeface="Times New Roman" panose="02020603050405020304" pitchFamily="18" charset="0"/>
              </a:rPr>
              <a:t>Bar Graph</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sz="quarter" idx="3"/>
          </p:nvPr>
        </p:nvSpPr>
        <p:spPr>
          <a:xfrm>
            <a:off x="3779156" y="1307282"/>
            <a:ext cx="2936241" cy="576262"/>
          </a:xfrm>
        </p:spPr>
        <p:txBody>
          <a:bodyPr/>
          <a:lstStyle/>
          <a:p>
            <a:pPr algn="ctr"/>
            <a:r>
              <a:rPr lang="en-IN" dirty="0" err="1" smtClean="0">
                <a:solidFill>
                  <a:srgbClr val="92D050"/>
                </a:solidFill>
                <a:latin typeface="Times New Roman" panose="02020603050405020304" pitchFamily="18" charset="0"/>
                <a:cs typeface="Times New Roman" panose="02020603050405020304" pitchFamily="18" charset="0"/>
              </a:rPr>
              <a:t>Is_image</a:t>
            </a:r>
            <a:endParaRPr lang="en-IN" dirty="0">
              <a:solidFill>
                <a:srgbClr val="92D050"/>
              </a:solidFill>
              <a:latin typeface="Times New Roman" panose="02020603050405020304" pitchFamily="18" charset="0"/>
              <a:cs typeface="Times New Roman" panose="02020603050405020304" pitchFamily="18" charset="0"/>
            </a:endParaRPr>
          </a:p>
        </p:txBody>
      </p:sp>
      <p:sp>
        <p:nvSpPr>
          <p:cNvPr id="9" name="Text Placeholder 8"/>
          <p:cNvSpPr>
            <a:spLocks noGrp="1"/>
          </p:cNvSpPr>
          <p:nvPr>
            <p:ph type="body" sz="quarter" idx="13"/>
          </p:nvPr>
        </p:nvSpPr>
        <p:spPr>
          <a:xfrm>
            <a:off x="7007135" y="1307282"/>
            <a:ext cx="2932113" cy="576262"/>
          </a:xfrm>
        </p:spPr>
        <p:txBody>
          <a:bodyPr/>
          <a:lstStyle/>
          <a:p>
            <a:pPr algn="ctr"/>
            <a:r>
              <a:rPr lang="en-IN" dirty="0" smtClean="0">
                <a:solidFill>
                  <a:srgbClr val="92D050"/>
                </a:solidFill>
                <a:latin typeface="Times New Roman" panose="02020603050405020304" pitchFamily="18" charset="0"/>
                <a:cs typeface="Times New Roman" panose="02020603050405020304" pitchFamily="18" charset="0"/>
              </a:rPr>
              <a:t>Is_personalized</a:t>
            </a:r>
            <a:endParaRPr lang="en-IN" dirty="0">
              <a:solidFill>
                <a:srgbClr val="92D050"/>
              </a:solidFill>
              <a:latin typeface="Times New Roman" panose="02020603050405020304" pitchFamily="18" charset="0"/>
              <a:cs typeface="Times New Roman" panose="02020603050405020304" pitchFamily="18" charset="0"/>
            </a:endParaRPr>
          </a:p>
        </p:txBody>
      </p:sp>
      <p:sp>
        <p:nvSpPr>
          <p:cNvPr id="10" name="Text Placeholder 9"/>
          <p:cNvSpPr>
            <a:spLocks noGrp="1"/>
          </p:cNvSpPr>
          <p:nvPr>
            <p:ph type="body" sz="half" idx="15"/>
          </p:nvPr>
        </p:nvSpPr>
        <p:spPr/>
        <p:txBody>
          <a:bodyPr/>
          <a:lstStyle/>
          <a:p>
            <a:endParaRPr lang="en-IN" dirty="0"/>
          </a:p>
        </p:txBody>
      </p:sp>
      <p:sp>
        <p:nvSpPr>
          <p:cNvPr id="11" name="Text Placeholder 10"/>
          <p:cNvSpPr>
            <a:spLocks noGrp="1"/>
          </p:cNvSpPr>
          <p:nvPr>
            <p:ph type="body" sz="half" idx="16"/>
          </p:nvPr>
        </p:nvSpPr>
        <p:spPr>
          <a:xfrm>
            <a:off x="3873106" y="2299063"/>
            <a:ext cx="2946794" cy="3957275"/>
          </a:xfrm>
        </p:spPr>
        <p:txBody>
          <a:bodyPr/>
          <a:lstStyle/>
          <a:p>
            <a:endParaRPr lang="en-IN" dirty="0"/>
          </a:p>
        </p:txBody>
      </p:sp>
      <p:sp>
        <p:nvSpPr>
          <p:cNvPr id="12" name="Text Placeholder 11"/>
          <p:cNvSpPr>
            <a:spLocks noGrp="1"/>
          </p:cNvSpPr>
          <p:nvPr>
            <p:ph type="body" sz="half" idx="17"/>
          </p:nvPr>
        </p:nvSpPr>
        <p:spPr>
          <a:xfrm>
            <a:off x="7124700" y="2299063"/>
            <a:ext cx="2932113" cy="3957275"/>
          </a:xfrm>
        </p:spPr>
        <p:txBody>
          <a:bodyPr/>
          <a:lstStyle/>
          <a:p>
            <a:endParaRPr lang="en-IN"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3" y="2299063"/>
            <a:ext cx="2927350" cy="4271554"/>
          </a:xfrm>
          <a:prstGeom prst="rect">
            <a:avLst/>
          </a:prstGeom>
        </p:spPr>
      </p:pic>
      <p:sp>
        <p:nvSpPr>
          <p:cNvPr id="15" name="Text Placeholder 7"/>
          <p:cNvSpPr>
            <a:spLocks noGrp="1"/>
          </p:cNvSpPr>
          <p:nvPr>
            <p:ph type="body" sz="quarter" idx="3"/>
          </p:nvPr>
        </p:nvSpPr>
        <p:spPr>
          <a:xfrm>
            <a:off x="697046" y="1307282"/>
            <a:ext cx="2936241" cy="576262"/>
          </a:xfrm>
        </p:spPr>
        <p:txBody>
          <a:bodyPr/>
          <a:lstStyle/>
          <a:p>
            <a:pPr algn="ctr"/>
            <a:r>
              <a:rPr lang="en-IN" dirty="0" err="1" smtClean="0">
                <a:solidFill>
                  <a:srgbClr val="92D050"/>
                </a:solidFill>
                <a:latin typeface="Times New Roman" panose="02020603050405020304" pitchFamily="18" charset="0"/>
                <a:cs typeface="Times New Roman" panose="02020603050405020304" pitchFamily="18" charset="0"/>
              </a:rPr>
              <a:t>Is_weekend</a:t>
            </a:r>
            <a:endParaRPr lang="en-IN" dirty="0">
              <a:solidFill>
                <a:srgbClr val="92D050"/>
              </a:solidFill>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613" y="2299062"/>
            <a:ext cx="2935287" cy="4271555"/>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3193" y="2299061"/>
            <a:ext cx="3043699" cy="4271556"/>
          </a:xfrm>
          <a:prstGeom prst="rect">
            <a:avLst/>
          </a:prstGeom>
        </p:spPr>
      </p:pic>
    </p:spTree>
    <p:extLst>
      <p:ext uri="{BB962C8B-B14F-4D97-AF65-F5344CB8AC3E}">
        <p14:creationId xmlns:p14="http://schemas.microsoft.com/office/powerpoint/2010/main" val="952104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632947" y="1054000"/>
            <a:ext cx="2946866" cy="576262"/>
          </a:xfrm>
        </p:spPr>
        <p:txBody>
          <a:bodyPr/>
          <a:lstStyle/>
          <a:p>
            <a:pPr algn="ctr"/>
            <a:r>
              <a:rPr lang="en-IN" dirty="0" smtClean="0">
                <a:latin typeface="Times New Roman" panose="02020603050405020304" pitchFamily="18" charset="0"/>
                <a:cs typeface="Times New Roman" panose="02020603050405020304" pitchFamily="18" charset="0"/>
              </a:rPr>
              <a:t>Times_of_day</a:t>
            </a:r>
            <a:endParaRPr lang="en-IN" dirty="0">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sz="quarter" idx="3"/>
          </p:nvPr>
        </p:nvSpPr>
        <p:spPr>
          <a:xfrm>
            <a:off x="3818822" y="1036084"/>
            <a:ext cx="2936241" cy="576262"/>
          </a:xfrm>
        </p:spPr>
        <p:txBody>
          <a:bodyPr/>
          <a:lstStyle/>
          <a:p>
            <a:pPr algn="ctr"/>
            <a:r>
              <a:rPr lang="en-IN" dirty="0" smtClean="0">
                <a:latin typeface="Times New Roman" panose="02020603050405020304" pitchFamily="18" charset="0"/>
                <a:cs typeface="Times New Roman" panose="02020603050405020304" pitchFamily="18" charset="0"/>
              </a:rPr>
              <a:t>Body_len</a:t>
            </a:r>
            <a:endParaRPr lang="en-IN" dirty="0">
              <a:latin typeface="Times New Roman" panose="02020603050405020304" pitchFamily="18" charset="0"/>
              <a:cs typeface="Times New Roman" panose="02020603050405020304" pitchFamily="18" charset="0"/>
            </a:endParaRPr>
          </a:p>
        </p:txBody>
      </p:sp>
      <p:sp>
        <p:nvSpPr>
          <p:cNvPr id="9" name="Text Placeholder 8"/>
          <p:cNvSpPr>
            <a:spLocks noGrp="1"/>
          </p:cNvSpPr>
          <p:nvPr>
            <p:ph type="body" sz="quarter" idx="13"/>
          </p:nvPr>
        </p:nvSpPr>
        <p:spPr>
          <a:xfrm>
            <a:off x="7248510" y="1044793"/>
            <a:ext cx="2791379" cy="576262"/>
          </a:xfrm>
        </p:spPr>
        <p:txBody>
          <a:bodyPr/>
          <a:lstStyle/>
          <a:p>
            <a:pPr algn="ctr"/>
            <a:r>
              <a:rPr lang="en-IN" dirty="0" smtClean="0">
                <a:latin typeface="Times New Roman" panose="02020603050405020304" pitchFamily="18" charset="0"/>
                <a:cs typeface="Times New Roman" panose="02020603050405020304" pitchFamily="18" charset="0"/>
              </a:rPr>
              <a:t>Subject_len</a:t>
            </a:r>
            <a:endParaRPr lang="en-IN" dirty="0">
              <a:latin typeface="Times New Roman" panose="02020603050405020304" pitchFamily="18" charset="0"/>
              <a:cs typeface="Times New Roman" panose="02020603050405020304" pitchFamily="18" charset="0"/>
            </a:endParaRPr>
          </a:p>
        </p:txBody>
      </p:sp>
      <p:sp>
        <p:nvSpPr>
          <p:cNvPr id="10" name="Text Placeholder 9"/>
          <p:cNvSpPr>
            <a:spLocks noGrp="1"/>
          </p:cNvSpPr>
          <p:nvPr>
            <p:ph type="body" sz="half" idx="15"/>
          </p:nvPr>
        </p:nvSpPr>
        <p:spPr/>
        <p:txBody>
          <a:bodyPr/>
          <a:lstStyle/>
          <a:p>
            <a:endParaRPr lang="en-IN" dirty="0"/>
          </a:p>
        </p:txBody>
      </p:sp>
      <p:sp>
        <p:nvSpPr>
          <p:cNvPr id="11" name="Text Placeholder 10"/>
          <p:cNvSpPr>
            <a:spLocks noGrp="1"/>
          </p:cNvSpPr>
          <p:nvPr>
            <p:ph type="body" sz="half" idx="16"/>
          </p:nvPr>
        </p:nvSpPr>
        <p:spPr/>
        <p:txBody>
          <a:bodyPr/>
          <a:lstStyle/>
          <a:p>
            <a:endParaRPr lang="en-IN"/>
          </a:p>
        </p:txBody>
      </p:sp>
      <p:sp>
        <p:nvSpPr>
          <p:cNvPr id="12" name="Text Placeholder 11"/>
          <p:cNvSpPr>
            <a:spLocks noGrp="1"/>
          </p:cNvSpPr>
          <p:nvPr>
            <p:ph type="body" sz="half" idx="17"/>
          </p:nvPr>
        </p:nvSpPr>
        <p:spPr/>
        <p:txBody>
          <a:bodyPr/>
          <a:lstStyle/>
          <a:p>
            <a:endParaRPr lang="en-IN"/>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4700" y="1894114"/>
            <a:ext cx="2926134" cy="4421069"/>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3659" y="1894114"/>
            <a:ext cx="2936241" cy="438486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11" y="1894114"/>
            <a:ext cx="2933702" cy="4384863"/>
          </a:xfrm>
          <a:prstGeom prst="rect">
            <a:avLst/>
          </a:prstGeom>
        </p:spPr>
      </p:pic>
      <p:pic>
        <p:nvPicPr>
          <p:cNvPr id="17" name="Picture 16"/>
          <p:cNvPicPr>
            <a:picLocks noChangeAspect="1"/>
          </p:cNvPicPr>
          <p:nvPr/>
        </p:nvPicPr>
        <p:blipFill>
          <a:blip r:embed="rId5"/>
          <a:stretch>
            <a:fillRect/>
          </a:stretch>
        </p:blipFill>
        <p:spPr>
          <a:xfrm>
            <a:off x="182880" y="0"/>
            <a:ext cx="9406943" cy="1133954"/>
          </a:xfrm>
          <a:prstGeom prst="rect">
            <a:avLst/>
          </a:prstGeom>
        </p:spPr>
      </p:pic>
    </p:spTree>
    <p:extLst>
      <p:ext uri="{BB962C8B-B14F-4D97-AF65-F5344CB8AC3E}">
        <p14:creationId xmlns:p14="http://schemas.microsoft.com/office/powerpoint/2010/main" val="857201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Wisp</Template>
  <TotalTime>754</TotalTime>
  <Words>737</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Gothic</vt:lpstr>
      <vt:lpstr>Helvetica Neue</vt:lpstr>
      <vt:lpstr>Times New Roman</vt:lpstr>
      <vt:lpstr>Wingdings</vt:lpstr>
      <vt:lpstr>Wingdings 3</vt:lpstr>
      <vt:lpstr>Ion</vt:lpstr>
      <vt:lpstr>Predict CTR of an Email Campaign</vt:lpstr>
      <vt:lpstr>PowerPoint Presentation</vt:lpstr>
      <vt:lpstr>Predict CTR of an Email Campaign                 </vt:lpstr>
      <vt:lpstr>Load Dataset &amp; Observe it </vt:lpstr>
      <vt:lpstr>EDA and Visualization</vt:lpstr>
      <vt:lpstr>Visualization</vt:lpstr>
      <vt:lpstr>Pie Chart</vt:lpstr>
      <vt:lpstr>Bar Graph</vt:lpstr>
      <vt:lpstr>PowerPoint Presentation</vt:lpstr>
      <vt:lpstr>Observation</vt:lpstr>
      <vt:lpstr>Feature Engineering</vt:lpstr>
      <vt:lpstr>Model Building</vt:lpstr>
      <vt:lpstr>Save The Result In File </vt:lpstr>
      <vt:lpstr>Coclusion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CTR of an Email Campaign</dc:title>
  <dc:creator>Admin</dc:creator>
  <cp:lastModifiedBy>Admin</cp:lastModifiedBy>
  <cp:revision>41</cp:revision>
  <dcterms:created xsi:type="dcterms:W3CDTF">2022-08-06T10:52:31Z</dcterms:created>
  <dcterms:modified xsi:type="dcterms:W3CDTF">2022-08-08T09:35:02Z</dcterms:modified>
</cp:coreProperties>
</file>