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5" r:id="rId2"/>
  </p:sldMasterIdLst>
  <p:notesMasterIdLst>
    <p:notesMasterId r:id="rId30"/>
  </p:notesMasterIdLst>
  <p:sldIdLst>
    <p:sldId id="277" r:id="rId3"/>
    <p:sldId id="278" r:id="rId4"/>
    <p:sldId id="294" r:id="rId5"/>
    <p:sldId id="320" r:id="rId6"/>
    <p:sldId id="280" r:id="rId7"/>
    <p:sldId id="281" r:id="rId8"/>
    <p:sldId id="282" r:id="rId9"/>
    <p:sldId id="283" r:id="rId10"/>
    <p:sldId id="305" r:id="rId11"/>
    <p:sldId id="285" r:id="rId12"/>
    <p:sldId id="302" r:id="rId13"/>
    <p:sldId id="291" r:id="rId14"/>
    <p:sldId id="292" r:id="rId15"/>
    <p:sldId id="288" r:id="rId16"/>
    <p:sldId id="307" r:id="rId17"/>
    <p:sldId id="314" r:id="rId18"/>
    <p:sldId id="295" r:id="rId19"/>
    <p:sldId id="308" r:id="rId20"/>
    <p:sldId id="309" r:id="rId21"/>
    <p:sldId id="317" r:id="rId22"/>
    <p:sldId id="322" r:id="rId23"/>
    <p:sldId id="313" r:id="rId24"/>
    <p:sldId id="315" r:id="rId25"/>
    <p:sldId id="316" r:id="rId26"/>
    <p:sldId id="324" r:id="rId27"/>
    <p:sldId id="318" r:id="rId28"/>
    <p:sldId id="306" r:id="rId2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gr4d57JZRUTbabTHcWr0yN/Cfg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F0F0"/>
    <a:srgbClr val="345E8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7038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9441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1098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9393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0179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6190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8485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9320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6155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5906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8247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76122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6434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673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3bb489db2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3bb489db2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ge3bb489db2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6473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3758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5" name="Google Shape;3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4870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1292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8890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7638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 txBox="1"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88700" tIns="45700" rIns="274300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body" idx="1"/>
          </p:nvPr>
        </p:nvSpPr>
        <p:spPr>
          <a:xfrm>
            <a:off x="5147534" y="2590803"/>
            <a:ext cx="3566160" cy="3686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body" idx="2"/>
          </p:nvPr>
        </p:nvSpPr>
        <p:spPr>
          <a:xfrm>
            <a:off x="900952" y="2039111"/>
            <a:ext cx="356616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274300" rIns="274300" bIns="274300" anchor="t" anchorCtr="0">
            <a:normAutofit/>
          </a:bodyPr>
          <a:lstStyle>
            <a:lvl1pPr marL="4572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64" name="Google Shape;6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914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5" name="Google Shape;65;p28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88700" tIns="45700" rIns="274300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29"/>
          <p:cNvSpPr>
            <a:spLocks noGrp="1"/>
          </p:cNvSpPr>
          <p:nvPr>
            <p:ph type="pic" idx="2"/>
          </p:nvPr>
        </p:nvSpPr>
        <p:spPr>
          <a:xfrm>
            <a:off x="5487990" y="2048256"/>
            <a:ext cx="3427413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body" idx="1"/>
          </p:nvPr>
        </p:nvSpPr>
        <p:spPr>
          <a:xfrm>
            <a:off x="914400" y="2039112"/>
            <a:ext cx="457200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274300" rIns="274300" bIns="274300" anchor="t" anchorCtr="0">
            <a:normAutofit/>
          </a:bodyPr>
          <a:lstStyle>
            <a:lvl1pPr marL="4572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70" name="Google Shape;70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1" name="Google Shape;71;p29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above Caption">
  <p:cSld name="Picture above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13715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137150" rIns="274300" bIns="137150" anchor="t" anchorCtr="0">
            <a:normAutofit/>
          </a:bodyPr>
          <a:lstStyle>
            <a:lvl1pPr marR="0" lvl="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30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7988300" cy="298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76" name="Google Shape;76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7" name="Google Shape;77;p30"/>
          <p:cNvSpPr txBox="1"/>
          <p:nvPr/>
        </p:nvSpPr>
        <p:spPr>
          <a:xfrm>
            <a:off x="5235124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Pictures with Caption">
  <p:cSld name="2 Pictures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13715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137150" rIns="274300" bIns="137150" anchor="t" anchorCtr="0">
            <a:normAutofit/>
          </a:bodyPr>
          <a:lstStyle>
            <a:lvl1pPr marR="0" lvl="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ftr" idx="11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31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3986784" cy="298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Google Shape;83;p31"/>
          <p:cNvSpPr>
            <a:spLocks noGrp="1"/>
          </p:cNvSpPr>
          <p:nvPr>
            <p:ph type="pic" idx="3"/>
          </p:nvPr>
        </p:nvSpPr>
        <p:spPr>
          <a:xfrm>
            <a:off x="4928616" y="1129553"/>
            <a:ext cx="3986784" cy="298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Google Shape;84;p31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5" name="Google Shape;85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0607" y="15811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Pictures with Caption">
  <p:cSld name="3 Pictures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2"/>
          <p:cNvSpPr txBox="1"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13715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137150" rIns="274300" bIns="137150" anchor="t" anchorCtr="0">
            <a:normAutofit/>
          </a:bodyPr>
          <a:lstStyle>
            <a:lvl1pPr marR="0" lvl="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ftr" idx="11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Google Shape;90;p32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6601968" cy="298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Google Shape;91;p32"/>
          <p:cNvSpPr>
            <a:spLocks noGrp="1"/>
          </p:cNvSpPr>
          <p:nvPr>
            <p:ph type="pic" idx="3"/>
          </p:nvPr>
        </p:nvSpPr>
        <p:spPr>
          <a:xfrm>
            <a:off x="7543800" y="1129553"/>
            <a:ext cx="1371600" cy="148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Google Shape;92;p32"/>
          <p:cNvSpPr>
            <a:spLocks noGrp="1"/>
          </p:cNvSpPr>
          <p:nvPr>
            <p:ph type="pic" idx="4"/>
          </p:nvPr>
        </p:nvSpPr>
        <p:spPr>
          <a:xfrm>
            <a:off x="7543800" y="2629169"/>
            <a:ext cx="1371600" cy="148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93" name="Google Shape;93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4" name="Google Shape;94;p32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3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33"/>
          <p:cNvSpPr txBox="1">
            <a:spLocks noGrp="1"/>
          </p:cNvSpPr>
          <p:nvPr>
            <p:ph type="body" idx="1"/>
          </p:nvPr>
        </p:nvSpPr>
        <p:spPr>
          <a:xfrm rot="5400000">
            <a:off x="3084279" y="625709"/>
            <a:ext cx="3670766" cy="7610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98" name="Google Shape;98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9" name="Google Shape;99;p33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4"/>
          <p:cNvSpPr txBox="1">
            <a:spLocks noGrp="1"/>
          </p:cNvSpPr>
          <p:nvPr>
            <p:ph type="title"/>
          </p:nvPr>
        </p:nvSpPr>
        <p:spPr>
          <a:xfrm rot="5400000">
            <a:off x="5678114" y="3438993"/>
            <a:ext cx="553327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685800" rIns="91425" bIns="6858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34"/>
          <p:cNvSpPr txBox="1">
            <a:spLocks noGrp="1"/>
          </p:cNvSpPr>
          <p:nvPr>
            <p:ph type="body" idx="1"/>
          </p:nvPr>
        </p:nvSpPr>
        <p:spPr>
          <a:xfrm rot="5400000">
            <a:off x="2059548" y="792723"/>
            <a:ext cx="4542304" cy="64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ftr" idx="11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04" name="Google Shape;104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30936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5" name="Google Shape;105;p34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>
            <a:spLocks noGrp="1"/>
          </p:cNvSpPr>
          <p:nvPr>
            <p:ph type="ftr" idx="11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5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35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5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5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6"/>
          <p:cNvSpPr txBox="1"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6"/>
          <p:cNvSpPr txBox="1"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36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6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6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body" idx="1"/>
          </p:nvPr>
        </p:nvSpPr>
        <p:spPr>
          <a:xfrm>
            <a:off x="1114424" y="2595564"/>
            <a:ext cx="7610476" cy="3670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7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3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37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7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7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8"/>
          <p:cNvSpPr txBox="1"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7" name="Google Shape;137;p3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8"/>
          <p:cNvSpPr txBox="1">
            <a:spLocks noGrp="1"/>
          </p:cNvSpPr>
          <p:nvPr>
            <p:ph type="body" idx="3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9" name="Google Shape;139;p38"/>
          <p:cNvSpPr txBox="1">
            <a:spLocks noGrp="1"/>
          </p:cNvSpPr>
          <p:nvPr>
            <p:ph type="body" idx="4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38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9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9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9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0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body" idx="2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2"/>
          <p:cNvSpPr>
            <a:spLocks noGrp="1"/>
          </p:cNvSpPr>
          <p:nvPr>
            <p:ph type="pic" idx="2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42"/>
          <p:cNvSpPr txBox="1">
            <a:spLocks noGrp="1"/>
          </p:cNvSpPr>
          <p:nvPr>
            <p:ph type="body" idx="1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p42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42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2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3"/>
          <p:cNvSpPr txBox="1">
            <a:spLocks noGrp="1"/>
          </p:cNvSpPr>
          <p:nvPr>
            <p:ph type="body" idx="1"/>
          </p:nvPr>
        </p:nvSpPr>
        <p:spPr>
          <a:xfrm rot="5400000">
            <a:off x="2396330" y="57944"/>
            <a:ext cx="4351339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43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43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43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4"/>
          <p:cNvSpPr txBox="1">
            <a:spLocks noGrp="1"/>
          </p:cNvSpPr>
          <p:nvPr>
            <p:ph type="title"/>
          </p:nvPr>
        </p:nvSpPr>
        <p:spPr>
          <a:xfrm rot="5400000">
            <a:off x="4623594" y="2285208"/>
            <a:ext cx="581183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44"/>
          <p:cNvSpPr txBox="1">
            <a:spLocks noGrp="1"/>
          </p:cNvSpPr>
          <p:nvPr>
            <p:ph type="body" idx="1"/>
          </p:nvPr>
        </p:nvSpPr>
        <p:spPr>
          <a:xfrm rot="5400000">
            <a:off x="623095" y="370683"/>
            <a:ext cx="581183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44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44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4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1" name="Google Shape;21;p21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Picture">
  <p:cSld name="Title Slide with Pictur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>
            <a:spLocks noGrp="1"/>
          </p:cNvSpPr>
          <p:nvPr>
            <p:ph type="ctrTitle"/>
          </p:nvPr>
        </p:nvSpPr>
        <p:spPr>
          <a:xfrm>
            <a:off x="0" y="5025434"/>
            <a:ext cx="8915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91425" rIns="274300" bIns="91425" anchor="t" anchorCtr="0">
            <a:noAutofit/>
          </a:bodyPr>
          <a:lstStyle>
            <a:lvl1pPr marR="0" lvl="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5" name="Google Shape;25;p22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79883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26" name="Google Shape;26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826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" name="Google Shape;27;p22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88700" tIns="45700" rIns="274300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91425" rIns="274300" bIns="91425" anchor="ctr" anchorCtr="0">
            <a:norm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31" name="Google Shape;31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2" name="Google Shape;32;p23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1117600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2"/>
          </p:nvPr>
        </p:nvSpPr>
        <p:spPr>
          <a:xfrm>
            <a:off x="5147534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37" name="Google Shape;3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21792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8" name="Google Shape;38;p24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1"/>
          </p:nvPr>
        </p:nvSpPr>
        <p:spPr>
          <a:xfrm>
            <a:off x="1120588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2"/>
          </p:nvPr>
        </p:nvSpPr>
        <p:spPr>
          <a:xfrm>
            <a:off x="1120588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3"/>
          </p:nvPr>
        </p:nvSpPr>
        <p:spPr>
          <a:xfrm>
            <a:off x="5147534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4"/>
          </p:nvPr>
        </p:nvSpPr>
        <p:spPr>
          <a:xfrm>
            <a:off x="5147534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45" name="Google Shape;45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46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" name="Google Shape;47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" name="Google Shape;48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" name="Google Shape;49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" name="Google Shape;50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1" name="Google Shape;5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2" name="Google Shape;52;p25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55" name="Google Shape;55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6" name="Google Shape;56;p26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914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9" name="Google Shape;59;p27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/>
        </p:nvSpPr>
        <p:spPr>
          <a:xfrm>
            <a:off x="2638730" y="638773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16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Google Shape;12;p1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pos="56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"/>
          <p:cNvSpPr txBox="1"/>
          <p:nvPr/>
        </p:nvSpPr>
        <p:spPr>
          <a:xfrm>
            <a:off x="185567" y="669471"/>
            <a:ext cx="8701548" cy="5519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3000" b="1" dirty="0">
                <a:solidFill>
                  <a:srgbClr val="00B0F0"/>
                </a:solidFill>
                <a:latin typeface="+mj-lt"/>
              </a:rPr>
              <a:t>      </a:t>
            </a:r>
            <a:r>
              <a:rPr lang="en-US" sz="2800" b="1" dirty="0">
                <a:solidFill>
                  <a:srgbClr val="00B0F0"/>
                </a:solidFill>
                <a:latin typeface="+mj-lt"/>
              </a:rPr>
              <a:t>Air Quality Forecasting(CO2 emissions)</a:t>
            </a:r>
            <a:endParaRPr dirty="0">
              <a:solidFill>
                <a:srgbClr val="00B0F0"/>
              </a:solidFill>
              <a:latin typeface="+mj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endParaRPr lang="en-US" sz="1600" b="1" dirty="0">
              <a:solidFill>
                <a:srgbClr val="002776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3600" b="1" dirty="0">
                <a:solidFill>
                  <a:srgbClr val="002776"/>
                </a:solidFill>
                <a:latin typeface="+mj-lt"/>
                <a:ea typeface="Verdana"/>
                <a:cs typeface="Verdana"/>
                <a:sym typeface="Verdana"/>
              </a:rPr>
              <a:t>     </a:t>
            </a:r>
            <a:r>
              <a:rPr lang="en-US" sz="1800" b="1" dirty="0">
                <a:solidFill>
                  <a:srgbClr val="FF9900"/>
                </a:solidFill>
                <a:latin typeface="+mj-lt"/>
                <a:ea typeface="Verdana"/>
                <a:cs typeface="Verdana"/>
                <a:sym typeface="Verdana"/>
              </a:rPr>
              <a:t>Project </a:t>
            </a:r>
            <a:r>
              <a:rPr lang="en-US" sz="1800" b="1" dirty="0" smtClean="0">
                <a:solidFill>
                  <a:srgbClr val="FF9900"/>
                </a:solidFill>
                <a:latin typeface="+mj-lt"/>
                <a:ea typeface="Verdana"/>
                <a:cs typeface="Verdana"/>
                <a:sym typeface="Verdana"/>
              </a:rPr>
              <a:t>P-143</a:t>
            </a:r>
            <a:endParaRPr lang="en-US" sz="1800" b="1" dirty="0">
              <a:solidFill>
                <a:srgbClr val="FF9900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b="1" i="0" u="none" strike="noStrike" cap="none" dirty="0" smtClean="0">
                <a:solidFill>
                  <a:srgbClr val="FF9900"/>
                </a:solidFill>
                <a:latin typeface="+mj-lt"/>
                <a:ea typeface="Verdana"/>
                <a:cs typeface="Verdana"/>
                <a:sym typeface="Verdana"/>
              </a:rPr>
              <a:t>          Start Date: 15/08/2022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endParaRPr lang="en-US" sz="1800" b="1" dirty="0">
              <a:solidFill>
                <a:srgbClr val="FF9900"/>
              </a:solidFill>
              <a:latin typeface="+mj-lt"/>
              <a:ea typeface="Verdana"/>
              <a:sym typeface="Verdan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b="1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Verdana"/>
                <a:sym typeface="Verdana"/>
              </a:rPr>
              <a:t>          Mentor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Verdana"/>
                <a:sym typeface="Verdana"/>
              </a:rPr>
              <a:t>Name: </a:t>
            </a:r>
            <a:r>
              <a:rPr lang="en-US" sz="1800" b="1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Verdana"/>
                <a:sym typeface="Verdana"/>
              </a:rPr>
              <a:t>Neha Gupta</a:t>
            </a:r>
            <a:endParaRPr lang="en-US" sz="1800" b="1" dirty="0">
              <a:solidFill>
                <a:schemeClr val="accent5">
                  <a:lumMod val="75000"/>
                </a:schemeClr>
              </a:solidFill>
              <a:latin typeface="+mj-lt"/>
              <a:ea typeface="Verdana"/>
              <a:sym typeface="Verdan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endParaRPr lang="en-US" sz="1800" b="1" dirty="0">
              <a:solidFill>
                <a:schemeClr val="accent5">
                  <a:lumMod val="75000"/>
                </a:schemeClr>
              </a:solidFill>
              <a:latin typeface="+mj-lt"/>
              <a:ea typeface="Verdana"/>
              <a:sym typeface="Verdan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endParaRPr lang="en-US" sz="1800" b="1" dirty="0">
              <a:solidFill>
                <a:schemeClr val="accent5">
                  <a:lumMod val="75000"/>
                </a:schemeClr>
              </a:solidFill>
              <a:latin typeface="+mj-lt"/>
              <a:ea typeface="Verdana"/>
              <a:sym typeface="Verdan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endParaRPr lang="en-US" sz="1800" b="1" dirty="0">
              <a:solidFill>
                <a:schemeClr val="accent5">
                  <a:lumMod val="75000"/>
                </a:schemeClr>
              </a:solidFill>
              <a:latin typeface="+mn-lt"/>
              <a:ea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+mn-lt"/>
                <a:ea typeface="Verdana"/>
                <a:sym typeface="Verdana"/>
              </a:rPr>
              <a:t>     Team Members</a:t>
            </a:r>
            <a:endParaRPr lang="en-US" sz="2800" b="1" dirty="0">
              <a:solidFill>
                <a:srgbClr val="FF0000"/>
              </a:solidFill>
              <a:latin typeface="+mn-lt"/>
              <a:ea typeface="Verdana"/>
              <a:sym typeface="Verdana"/>
            </a:endParaRPr>
          </a:p>
          <a:p>
            <a:pPr lvl="0" algn="ctr">
              <a:buClr>
                <a:srgbClr val="002776"/>
              </a:buClr>
              <a:buSzPts val="3600"/>
            </a:pPr>
            <a:r>
              <a:rPr lang="en-US" sz="1800" b="1" dirty="0">
                <a:solidFill>
                  <a:schemeClr val="bg2"/>
                </a:solidFill>
                <a:latin typeface="+mn-lt"/>
                <a:ea typeface="Verdana"/>
                <a:sym typeface="Verdana"/>
              </a:rPr>
              <a:t>       </a:t>
            </a:r>
            <a:r>
              <a:rPr lang="en-IN" altLang="en-US" sz="1800" b="1" dirty="0" err="1" smtClean="0">
                <a:solidFill>
                  <a:schemeClr val="tx1"/>
                </a:solidFill>
                <a:latin typeface="+mn-lt"/>
                <a:ea typeface="Verdana" panose="020B0604030504040204"/>
                <a:cs typeface="Verdana" panose="020B0604030504040204" charset="0"/>
              </a:rPr>
              <a:t>Alka</a:t>
            </a:r>
            <a:r>
              <a:rPr lang="en-IN" altLang="en-US" sz="1800" b="1" dirty="0" smtClean="0">
                <a:solidFill>
                  <a:schemeClr val="tx1"/>
                </a:solidFill>
                <a:latin typeface="+mn-lt"/>
                <a:ea typeface="Verdana" panose="020B0604030504040204"/>
                <a:cs typeface="Verdana" panose="020B0604030504040204" charset="0"/>
              </a:rPr>
              <a:t> </a:t>
            </a:r>
            <a:r>
              <a:rPr lang="en-IN" altLang="en-US" sz="1800" b="1" dirty="0" err="1">
                <a:solidFill>
                  <a:schemeClr val="tx1"/>
                </a:solidFill>
                <a:latin typeface="+mn-lt"/>
                <a:ea typeface="Verdana" panose="020B0604030504040204"/>
                <a:cs typeface="Verdana" panose="020B0604030504040204" charset="0"/>
              </a:rPr>
              <a:t>Aswar</a:t>
            </a:r>
            <a:endParaRPr lang="en-IN" altLang="en-US" sz="1800" b="1" dirty="0">
              <a:solidFill>
                <a:schemeClr val="tx1"/>
              </a:solidFill>
              <a:latin typeface="+mn-lt"/>
              <a:ea typeface="Verdana" panose="020B0604030504040204"/>
              <a:cs typeface="Verdana" panose="020B0604030504040204" charset="0"/>
            </a:endParaRPr>
          </a:p>
          <a:p>
            <a:pPr lvl="0" algn="ctr">
              <a:buClr>
                <a:srgbClr val="002776"/>
              </a:buClr>
              <a:buSzPts val="3600"/>
            </a:pPr>
            <a:r>
              <a:rPr lang="en-IN" altLang="en-US" sz="1800" b="1" dirty="0" smtClean="0">
                <a:solidFill>
                  <a:schemeClr val="tx1"/>
                </a:solidFill>
                <a:latin typeface="+mn-lt"/>
                <a:ea typeface="Verdana" panose="020B0604030504040204"/>
                <a:cs typeface="Verdana" panose="020B0604030504040204" charset="0"/>
              </a:rPr>
              <a:t>        </a:t>
            </a:r>
            <a:r>
              <a:rPr lang="en-IN" altLang="en-US" sz="1800" b="1" dirty="0" err="1" smtClean="0">
                <a:solidFill>
                  <a:schemeClr val="tx1"/>
                </a:solidFill>
                <a:latin typeface="+mn-lt"/>
                <a:ea typeface="Verdana" panose="020B0604030504040204"/>
                <a:cs typeface="Verdana" panose="020B0604030504040204" charset="0"/>
              </a:rPr>
              <a:t>Ankita</a:t>
            </a:r>
            <a:r>
              <a:rPr lang="en-IN" altLang="en-US" sz="1800" b="1" dirty="0" smtClean="0">
                <a:solidFill>
                  <a:schemeClr val="tx1"/>
                </a:solidFill>
                <a:latin typeface="+mn-lt"/>
                <a:ea typeface="Verdana" panose="020B0604030504040204"/>
                <a:cs typeface="Verdana" panose="020B0604030504040204" charset="0"/>
              </a:rPr>
              <a:t> </a:t>
            </a:r>
            <a:r>
              <a:rPr lang="en-IN" altLang="en-US" sz="1800" b="1" dirty="0" err="1">
                <a:solidFill>
                  <a:schemeClr val="tx1"/>
                </a:solidFill>
                <a:latin typeface="+mn-lt"/>
                <a:ea typeface="Verdana" panose="020B0604030504040204"/>
                <a:cs typeface="Verdana" panose="020B0604030504040204" charset="0"/>
              </a:rPr>
              <a:t>Phad</a:t>
            </a:r>
            <a:endParaRPr lang="en-IN" altLang="en-US" sz="1800" b="1" dirty="0">
              <a:solidFill>
                <a:schemeClr val="tx1"/>
              </a:solidFill>
              <a:latin typeface="+mn-lt"/>
              <a:ea typeface="Verdana" panose="020B0604030504040204"/>
              <a:cs typeface="Verdana" panose="020B0604030504040204" charset="0"/>
            </a:endParaRPr>
          </a:p>
          <a:p>
            <a:pPr lvl="0" algn="ctr">
              <a:buClr>
                <a:srgbClr val="002776"/>
              </a:buClr>
              <a:buSzPts val="3600"/>
            </a:pPr>
            <a:r>
              <a:rPr lang="en-US" sz="1800" b="1" dirty="0" smtClean="0">
                <a:solidFill>
                  <a:schemeClr val="tx1"/>
                </a:solidFill>
                <a:latin typeface="+mn-lt"/>
                <a:ea typeface="Verdana" panose="020B0604030504040204"/>
                <a:cs typeface="Verdana" panose="020B0604030504040204" charset="0"/>
              </a:rPr>
              <a:t>             Priyanka </a:t>
            </a:r>
            <a:r>
              <a:rPr lang="en-US" sz="1800" b="1" dirty="0" err="1">
                <a:solidFill>
                  <a:schemeClr val="tx1"/>
                </a:solidFill>
                <a:latin typeface="+mn-lt"/>
                <a:ea typeface="Verdana" panose="020B0604030504040204"/>
                <a:cs typeface="Verdana" panose="020B0604030504040204" charset="0"/>
              </a:rPr>
              <a:t>Pagar</a:t>
            </a:r>
            <a:endParaRPr lang="en-IN" altLang="en-US" sz="1800" b="1" dirty="0">
              <a:solidFill>
                <a:schemeClr val="tx1"/>
              </a:solidFill>
              <a:latin typeface="+mn-lt"/>
              <a:ea typeface="Verdana" panose="020B0604030504040204"/>
              <a:cs typeface="Verdana" panose="020B0604030504040204" charset="0"/>
            </a:endParaRPr>
          </a:p>
          <a:p>
            <a:pPr lvl="0" algn="ctr">
              <a:buClr>
                <a:srgbClr val="002776"/>
              </a:buClr>
              <a:buSzPts val="3600"/>
            </a:pPr>
            <a:r>
              <a:rPr lang="en-IN" altLang="en-US" sz="1800" b="1" dirty="0" smtClean="0">
                <a:solidFill>
                  <a:schemeClr val="tx1"/>
                </a:solidFill>
                <a:latin typeface="+mn-lt"/>
                <a:ea typeface="Verdana" panose="020B0604030504040204"/>
                <a:cs typeface="Verdana" panose="020B0604030504040204" charset="0"/>
              </a:rPr>
              <a:t>         </a:t>
            </a:r>
            <a:r>
              <a:rPr lang="en-IN" altLang="en-US" sz="1800" b="1" dirty="0" err="1" smtClean="0">
                <a:solidFill>
                  <a:schemeClr val="tx1"/>
                </a:solidFill>
                <a:latin typeface="+mn-lt"/>
                <a:ea typeface="Verdana" panose="020B0604030504040204"/>
                <a:cs typeface="Verdana" panose="020B0604030504040204" charset="0"/>
              </a:rPr>
              <a:t>Rohit</a:t>
            </a:r>
            <a:r>
              <a:rPr lang="en-IN" altLang="en-US" sz="1800" b="1" dirty="0" smtClean="0">
                <a:solidFill>
                  <a:schemeClr val="tx1"/>
                </a:solidFill>
                <a:latin typeface="+mn-lt"/>
                <a:ea typeface="Verdana" panose="020B0604030504040204"/>
                <a:cs typeface="Verdana" panose="020B0604030504040204" charset="0"/>
              </a:rPr>
              <a:t> </a:t>
            </a:r>
            <a:r>
              <a:rPr lang="en-IN" altLang="en-US" sz="1800" b="1" dirty="0" err="1">
                <a:solidFill>
                  <a:schemeClr val="tx1"/>
                </a:solidFill>
                <a:latin typeface="+mn-lt"/>
                <a:ea typeface="Verdana" panose="020B0604030504040204"/>
                <a:cs typeface="Verdana" panose="020B0604030504040204" charset="0"/>
              </a:rPr>
              <a:t>Banate</a:t>
            </a:r>
            <a:endParaRPr lang="en-IN" altLang="en-US" sz="1800" b="1" dirty="0">
              <a:solidFill>
                <a:schemeClr val="tx1"/>
              </a:solidFill>
              <a:latin typeface="+mn-lt"/>
              <a:ea typeface="Verdana" panose="020B0604030504040204"/>
              <a:cs typeface="Verdana" panose="020B0604030504040204" charset="0"/>
            </a:endParaRPr>
          </a:p>
          <a:p>
            <a:pPr lvl="0" algn="ctr">
              <a:buClr>
                <a:srgbClr val="002776"/>
              </a:buClr>
              <a:buSzPts val="3600"/>
            </a:pPr>
            <a:r>
              <a:rPr lang="en-IN" altLang="en-US" sz="1800" b="1" dirty="0" smtClean="0">
                <a:solidFill>
                  <a:schemeClr val="tx1"/>
                </a:solidFill>
                <a:latin typeface="+mn-lt"/>
                <a:ea typeface="Verdana" panose="020B0604030504040204"/>
                <a:cs typeface="Verdana" panose="020B0604030504040204" charset="0"/>
              </a:rPr>
              <a:t>            </a:t>
            </a:r>
            <a:r>
              <a:rPr lang="en-IN" altLang="en-US" sz="1800" b="1" dirty="0" err="1" smtClean="0">
                <a:solidFill>
                  <a:schemeClr val="tx1"/>
                </a:solidFill>
                <a:latin typeface="+mn-lt"/>
                <a:ea typeface="Verdana" panose="020B0604030504040204"/>
                <a:cs typeface="Verdana" panose="020B0604030504040204" charset="0"/>
              </a:rPr>
              <a:t>Mohit</a:t>
            </a:r>
            <a:r>
              <a:rPr lang="en-IN" altLang="en-US" sz="1800" b="1" dirty="0" smtClean="0">
                <a:solidFill>
                  <a:schemeClr val="tx1"/>
                </a:solidFill>
                <a:latin typeface="+mn-lt"/>
                <a:ea typeface="Verdana" panose="020B0604030504040204"/>
                <a:cs typeface="Verdana" panose="020B0604030504040204" charset="0"/>
              </a:rPr>
              <a:t> </a:t>
            </a:r>
            <a:r>
              <a:rPr lang="en-IN" altLang="en-US" sz="1800" b="1" dirty="0" err="1">
                <a:solidFill>
                  <a:schemeClr val="tx1"/>
                </a:solidFill>
                <a:latin typeface="+mn-lt"/>
                <a:ea typeface="Verdana" panose="020B0604030504040204"/>
                <a:cs typeface="Verdana" panose="020B0604030504040204" charset="0"/>
              </a:rPr>
              <a:t>Shrimali</a:t>
            </a:r>
            <a:endParaRPr lang="en-IN" altLang="en-US" sz="1800" b="1" dirty="0">
              <a:solidFill>
                <a:schemeClr val="tx1"/>
              </a:solidFill>
              <a:latin typeface="+mn-lt"/>
              <a:ea typeface="Verdana" panose="020B0604030504040204"/>
              <a:cs typeface="Verdana" panose="020B0604030504040204" charset="0"/>
            </a:endParaRPr>
          </a:p>
          <a:p>
            <a:pPr lvl="0" algn="ctr">
              <a:buClr>
                <a:srgbClr val="002776"/>
              </a:buClr>
              <a:buSzPts val="3600"/>
            </a:pPr>
            <a:r>
              <a:rPr lang="en-IN" altLang="en-US" sz="1800" b="1" dirty="0" smtClean="0">
                <a:solidFill>
                  <a:schemeClr val="tx1"/>
                </a:solidFill>
                <a:latin typeface="+mn-lt"/>
                <a:ea typeface="Verdana" panose="020B0604030504040204"/>
                <a:cs typeface="Verdana" panose="020B0604030504040204" charset="0"/>
              </a:rPr>
              <a:t>                    </a:t>
            </a:r>
            <a:r>
              <a:rPr lang="en-IN" altLang="en-US" sz="1800" b="1" dirty="0" err="1" smtClean="0">
                <a:solidFill>
                  <a:schemeClr val="tx1"/>
                </a:solidFill>
                <a:latin typeface="+mn-lt"/>
                <a:ea typeface="Verdana" panose="020B0604030504040204"/>
                <a:cs typeface="Verdana" panose="020B0604030504040204" charset="0"/>
              </a:rPr>
              <a:t>Tarang</a:t>
            </a:r>
            <a:r>
              <a:rPr lang="en-IN" altLang="en-US" sz="1800" b="1" dirty="0" smtClean="0">
                <a:solidFill>
                  <a:schemeClr val="tx1"/>
                </a:solidFill>
                <a:latin typeface="+mn-lt"/>
                <a:ea typeface="Verdana" panose="020B0604030504040204"/>
                <a:cs typeface="Verdana" panose="020B0604030504040204" charset="0"/>
              </a:rPr>
              <a:t> </a:t>
            </a:r>
            <a:r>
              <a:rPr lang="en-IN" altLang="en-US" sz="1800" b="1" dirty="0" err="1">
                <a:solidFill>
                  <a:schemeClr val="tx1"/>
                </a:solidFill>
                <a:latin typeface="+mn-lt"/>
                <a:ea typeface="Verdana" panose="020B0604030504040204"/>
                <a:cs typeface="Verdana" panose="020B0604030504040204" charset="0"/>
              </a:rPr>
              <a:t>Deshbhratar</a:t>
            </a:r>
            <a:r>
              <a:rPr lang="en-IN" altLang="en-US" sz="1800" b="1" dirty="0">
                <a:solidFill>
                  <a:schemeClr val="tx1"/>
                </a:solidFill>
                <a:latin typeface="+mn-lt"/>
                <a:ea typeface="Verdana" panose="020B0604030504040204"/>
                <a:cs typeface="Verdana" panose="020B0604030504040204" charset="0"/>
              </a:rPr>
              <a:t> </a:t>
            </a:r>
            <a:endParaRPr lang="en-IN" altLang="en-US" sz="1800" b="1" dirty="0">
              <a:solidFill>
                <a:srgbClr val="00B050"/>
              </a:solidFill>
              <a:latin typeface="+mn-lt"/>
              <a:ea typeface="Verdana" panose="020B0604030504040204"/>
              <a:cs typeface="Verdana" panose="020B060403050404020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endParaRPr sz="1800" u="sng" dirty="0">
              <a:solidFill>
                <a:schemeClr val="bg2"/>
              </a:solidFill>
              <a:latin typeface="+mj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2400" b="1" i="0" u="none" strike="noStrike" cap="none" dirty="0">
                <a:solidFill>
                  <a:srgbClr val="002776"/>
                </a:solidFill>
                <a:latin typeface="+mj-lt"/>
                <a:ea typeface="Verdana"/>
                <a:cs typeface="Verdana"/>
                <a:sym typeface="Verdana"/>
              </a:rPr>
              <a:t> </a:t>
            </a:r>
            <a:endParaRPr lang="en-US" sz="2400" b="1" dirty="0">
              <a:solidFill>
                <a:srgbClr val="002776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endParaRPr dirty="0">
              <a:latin typeface="+mj-lt"/>
            </a:endParaRPr>
          </a:p>
        </p:txBody>
      </p:sp>
      <p:pic>
        <p:nvPicPr>
          <p:cNvPr id="333" name="Google Shape;33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0064" y="102559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69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"/>
          <p:cNvSpPr txBox="1"/>
          <p:nvPr/>
        </p:nvSpPr>
        <p:spPr>
          <a:xfrm>
            <a:off x="98322" y="0"/>
            <a:ext cx="8503149" cy="85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/>
          </a:p>
        </p:txBody>
      </p:sp>
      <p:pic>
        <p:nvPicPr>
          <p:cNvPr id="378" name="Google Shape;37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94968" y="717755"/>
            <a:ext cx="610583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Automatic Time series decomposition using STL</a:t>
            </a:r>
          </a:p>
          <a:p>
            <a:r>
              <a:rPr lang="en-US" sz="1600" dirty="0"/>
              <a:t>(Seasonal-Trend decomposition using LOESS)</a:t>
            </a:r>
          </a:p>
          <a:p>
            <a:endParaRPr lang="en-US" sz="1600" dirty="0"/>
          </a:p>
          <a:p>
            <a:r>
              <a:rPr lang="en-US" sz="1800" dirty="0"/>
              <a:t> </a:t>
            </a:r>
            <a:r>
              <a:rPr lang="en-US" sz="1600" dirty="0"/>
              <a:t>STL uses LOESS (locally estimated scatterplot smoothing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Trend – upward trend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Seasonality – cyclic patterns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Noise – Random variation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07"/>
          <a:stretch/>
        </p:blipFill>
        <p:spPr>
          <a:xfrm>
            <a:off x="198262" y="2791629"/>
            <a:ext cx="8945737" cy="406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7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"/>
          <p:cNvSpPr txBox="1"/>
          <p:nvPr/>
        </p:nvSpPr>
        <p:spPr>
          <a:xfrm>
            <a:off x="68826" y="0"/>
            <a:ext cx="8503149" cy="85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+mj-lt"/>
                <a:sym typeface="Arial"/>
              </a:rPr>
              <a:t>Exploratory Data Analysis (EDA)</a:t>
            </a:r>
            <a:endParaRPr dirty="0">
              <a:latin typeface="+mj-lt"/>
            </a:endParaRPr>
          </a:p>
        </p:txBody>
      </p:sp>
      <p:pic>
        <p:nvPicPr>
          <p:cNvPr id="378" name="Google Shape;37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12956" y="945461"/>
            <a:ext cx="650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1"/>
                </a:solidFill>
              </a:rPr>
              <a:t>Check for stationary 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10" y="1687132"/>
            <a:ext cx="7083380" cy="432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56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"/>
          <p:cNvSpPr txBox="1"/>
          <p:nvPr/>
        </p:nvSpPr>
        <p:spPr>
          <a:xfrm>
            <a:off x="68826" y="0"/>
            <a:ext cx="8503149" cy="85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+mj-lt"/>
                <a:sym typeface="Arial"/>
              </a:rPr>
              <a:t>Exploratory Data Analysis (EDA)</a:t>
            </a:r>
            <a:endParaRPr dirty="0">
              <a:latin typeface="+mj-lt"/>
            </a:endParaRPr>
          </a:p>
        </p:txBody>
      </p:sp>
      <p:sp>
        <p:nvSpPr>
          <p:cNvPr id="377" name="Google Shape;377;p6"/>
          <p:cNvSpPr/>
          <p:nvPr/>
        </p:nvSpPr>
        <p:spPr>
          <a:xfrm>
            <a:off x="139808" y="1558997"/>
            <a:ext cx="8533972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 algn="just">
              <a:buClr>
                <a:srgbClr val="385623"/>
              </a:buClr>
              <a:buSzPts val="1600"/>
              <a:buFont typeface="Arial"/>
              <a:buChar char="•"/>
            </a:pPr>
            <a:r>
              <a:rPr lang="en-US" sz="1600" i="1" dirty="0">
                <a:solidFill>
                  <a:srgbClr val="385623"/>
                </a:solidFill>
                <a:latin typeface="+mj-lt"/>
                <a:ea typeface="Verdana"/>
                <a:cs typeface="Verdana"/>
                <a:sym typeface="Verdana"/>
              </a:rPr>
              <a:t>37% CO2 values are less then 1.</a:t>
            </a:r>
          </a:p>
          <a:p>
            <a:pPr marL="285750" lvl="0" indent="-285750" algn="just">
              <a:buClr>
                <a:srgbClr val="385623"/>
              </a:buClr>
              <a:buSzPts val="1600"/>
              <a:buFont typeface="Arial"/>
              <a:buChar char="•"/>
            </a:pPr>
            <a:endParaRPr sz="1600" b="0" i="1" u="none" strike="noStrike" cap="none" dirty="0">
              <a:solidFill>
                <a:srgbClr val="385623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lang="en-US" sz="1600" i="1" dirty="0">
                <a:solidFill>
                  <a:srgbClr val="385623"/>
                </a:solidFill>
                <a:latin typeface="+mj-lt"/>
                <a:ea typeface="Verdana"/>
                <a:cs typeface="Verdana"/>
                <a:sym typeface="Verdana"/>
              </a:rPr>
              <a:t>The statistical properties(e.g., mean) of CO2 levels are changing over time means the time series is non-stationary. 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endParaRPr lang="en-US" sz="1600" i="1" dirty="0">
              <a:solidFill>
                <a:srgbClr val="385623"/>
              </a:solidFill>
              <a:latin typeface="+mj-lt"/>
              <a:ea typeface="Verdana"/>
              <a:sym typeface="Verdana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lang="en-US" sz="1600" i="1" dirty="0">
                <a:solidFill>
                  <a:srgbClr val="385623"/>
                </a:solidFill>
                <a:latin typeface="+mj-lt"/>
                <a:ea typeface="Verdana"/>
                <a:sym typeface="Verdana"/>
              </a:rPr>
              <a:t>The levels of CO2 increasing over time.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endParaRPr lang="en-US" sz="1600" i="1" dirty="0">
              <a:solidFill>
                <a:srgbClr val="385623"/>
              </a:solidFill>
              <a:latin typeface="+mj-lt"/>
              <a:ea typeface="Verdana"/>
              <a:sym typeface="Verdana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lang="en-US" sz="1600" i="1" dirty="0">
                <a:solidFill>
                  <a:srgbClr val="385623"/>
                </a:solidFill>
                <a:latin typeface="+mj-lt"/>
                <a:ea typeface="Verdana"/>
                <a:sym typeface="Verdana"/>
              </a:rPr>
              <a:t>Highest CO2 level was in the year 1979.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endParaRPr lang="en-US" sz="1600" i="1" dirty="0">
              <a:solidFill>
                <a:srgbClr val="385623"/>
              </a:solidFill>
              <a:latin typeface="+mj-lt"/>
              <a:ea typeface="Verdana"/>
              <a:sym typeface="Verdana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lang="en-US" sz="1600" i="1" dirty="0">
                <a:solidFill>
                  <a:srgbClr val="385623"/>
                </a:solidFill>
                <a:latin typeface="+mj-lt"/>
                <a:ea typeface="Verdana"/>
                <a:sym typeface="Verdana"/>
              </a:rPr>
              <a:t>Since 1970, CO2 levels have increased by about 90%</a:t>
            </a:r>
            <a:endParaRPr dirty="0">
              <a:latin typeface="+mj-lt"/>
            </a:endParaRPr>
          </a:p>
          <a:p>
            <a:pPr marL="285750" marR="0" lvl="0" indent="-184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1" u="none" strike="noStrike" cap="none" dirty="0">
              <a:solidFill>
                <a:srgbClr val="385623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1" u="none" strike="noStrike" cap="none" dirty="0">
              <a:solidFill>
                <a:srgbClr val="385623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lang="en-US" sz="1600" b="1" i="1" u="none" strike="noStrike" cap="none" dirty="0">
                <a:solidFill>
                  <a:srgbClr val="385623"/>
                </a:solidFill>
                <a:latin typeface="+mj-lt"/>
                <a:ea typeface="Verdana"/>
                <a:cs typeface="Verdana"/>
                <a:sym typeface="Verdana"/>
              </a:rPr>
              <a:t>queries:</a:t>
            </a:r>
            <a:endParaRPr dirty="0">
              <a:latin typeface="+mj-lt"/>
            </a:endParaRPr>
          </a:p>
          <a:p>
            <a:pPr marL="285750" marR="0" lvl="0" indent="-184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1" u="none" strike="noStrike" cap="none" dirty="0">
              <a:solidFill>
                <a:srgbClr val="385623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742950" marR="0" lvl="1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lang="en-US" sz="1600" b="0" i="1" u="none" strike="noStrike" cap="none" dirty="0">
                <a:solidFill>
                  <a:srgbClr val="385623"/>
                </a:solidFill>
                <a:latin typeface="+mj-lt"/>
                <a:ea typeface="Verdana"/>
                <a:cs typeface="Verdana"/>
                <a:sym typeface="Verdana"/>
              </a:rPr>
              <a:t>The dataset contains 215 entries out of </a:t>
            </a:r>
            <a:r>
              <a:rPr lang="en-US" sz="1600" i="1" dirty="0">
                <a:solidFill>
                  <a:srgbClr val="385623"/>
                </a:solidFill>
                <a:latin typeface="+mj-lt"/>
                <a:ea typeface="Verdana"/>
                <a:cs typeface="Verdana"/>
                <a:sym typeface="Verdana"/>
              </a:rPr>
              <a:t>80</a:t>
            </a:r>
            <a:r>
              <a:rPr lang="en-US" sz="1600" b="0" i="1" u="none" strike="noStrike" cap="none" dirty="0">
                <a:solidFill>
                  <a:srgbClr val="385623"/>
                </a:solidFill>
                <a:latin typeface="+mj-lt"/>
                <a:ea typeface="Verdana"/>
                <a:cs typeface="Verdana"/>
                <a:sym typeface="Verdana"/>
              </a:rPr>
              <a:t> entries have CO2 levels &lt; 1%</a:t>
            </a:r>
          </a:p>
          <a:p>
            <a:pPr marL="742950" marR="0" lvl="1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lang="en-US" sz="1600" i="1" dirty="0">
                <a:solidFill>
                  <a:srgbClr val="385623"/>
                </a:solidFill>
                <a:latin typeface="+mj-lt"/>
                <a:ea typeface="Verdana"/>
                <a:sym typeface="Verdana"/>
              </a:rPr>
              <a:t>Can we consider them as outliers? Is it possible that the CO2 levels can be nearer to 0?</a:t>
            </a:r>
            <a:endParaRPr dirty="0">
              <a:latin typeface="+mj-lt"/>
            </a:endParaRPr>
          </a:p>
          <a:p>
            <a:pPr marL="457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1" u="none" strike="noStrike" cap="none" dirty="0">
              <a:solidFill>
                <a:srgbClr val="385623"/>
              </a:solidFill>
              <a:latin typeface="+mj-lt"/>
              <a:ea typeface="Verdana"/>
              <a:cs typeface="Verdana"/>
              <a:sym typeface="Verdana"/>
            </a:endParaRPr>
          </a:p>
        </p:txBody>
      </p:sp>
      <p:pic>
        <p:nvPicPr>
          <p:cNvPr id="378" name="Google Shape;37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2151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"/>
          <p:cNvSpPr txBox="1"/>
          <p:nvPr/>
        </p:nvSpPr>
        <p:spPr>
          <a:xfrm>
            <a:off x="68826" y="0"/>
            <a:ext cx="8503149" cy="85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+mj-lt"/>
                <a:sym typeface="Arial"/>
              </a:rPr>
              <a:t>Exploratory Data Analysis (EDA)</a:t>
            </a:r>
            <a:endParaRPr dirty="0">
              <a:latin typeface="+mj-lt"/>
            </a:endParaRPr>
          </a:p>
        </p:txBody>
      </p:sp>
      <p:sp>
        <p:nvSpPr>
          <p:cNvPr id="377" name="Google Shape;377;p6"/>
          <p:cNvSpPr/>
          <p:nvPr/>
        </p:nvSpPr>
        <p:spPr>
          <a:xfrm>
            <a:off x="139808" y="1558997"/>
            <a:ext cx="8533972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 algn="just">
              <a:buClr>
                <a:srgbClr val="385623"/>
              </a:buClr>
              <a:buSzPts val="1600"/>
              <a:buFont typeface="Arial"/>
              <a:buChar char="•"/>
            </a:pPr>
            <a:r>
              <a:rPr lang="en-US" sz="1600" i="1" dirty="0">
                <a:solidFill>
                  <a:srgbClr val="385623"/>
                </a:solidFill>
                <a:latin typeface="+mj-lt"/>
                <a:ea typeface="Verdana"/>
                <a:cs typeface="Verdana"/>
                <a:sym typeface="Verdana"/>
              </a:rPr>
              <a:t>Transform the non-stationary time series to stationary.</a:t>
            </a:r>
          </a:p>
          <a:p>
            <a:pPr marL="285750" lvl="0" indent="-285750" algn="just">
              <a:buClr>
                <a:srgbClr val="385623"/>
              </a:buClr>
              <a:buSzPts val="1600"/>
              <a:buFont typeface="Arial"/>
              <a:buChar char="•"/>
            </a:pPr>
            <a:endParaRPr lang="en-US" sz="1600" i="1" dirty="0">
              <a:solidFill>
                <a:srgbClr val="385623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285750" lvl="0" indent="-285750" algn="just">
              <a:buClr>
                <a:srgbClr val="385623"/>
              </a:buClr>
              <a:buSzPts val="1600"/>
              <a:buFont typeface="Arial"/>
              <a:buChar char="•"/>
            </a:pPr>
            <a:r>
              <a:rPr lang="en-US" sz="1600" i="1" dirty="0">
                <a:solidFill>
                  <a:srgbClr val="385623"/>
                </a:solidFill>
                <a:latin typeface="+mj-lt"/>
                <a:ea typeface="Verdana"/>
                <a:cs typeface="Verdana"/>
                <a:sym typeface="Verdana"/>
              </a:rPr>
              <a:t>Apply </a:t>
            </a:r>
            <a:r>
              <a:rPr lang="en-US" sz="1600" i="1" dirty="0" smtClean="0">
                <a:solidFill>
                  <a:srgbClr val="385623"/>
                </a:solidFill>
                <a:latin typeface="+mj-lt"/>
                <a:ea typeface="Verdana"/>
                <a:cs typeface="Verdana"/>
                <a:sym typeface="Verdana"/>
              </a:rPr>
              <a:t>First </a:t>
            </a:r>
            <a:r>
              <a:rPr lang="en-US" sz="1600" i="1" dirty="0">
                <a:solidFill>
                  <a:srgbClr val="385623"/>
                </a:solidFill>
                <a:latin typeface="+mj-lt"/>
                <a:ea typeface="Verdana"/>
                <a:cs typeface="Verdana"/>
                <a:sym typeface="Verdana"/>
              </a:rPr>
              <a:t>D</a:t>
            </a:r>
            <a:r>
              <a:rPr lang="en-US" sz="1600" i="1" dirty="0" smtClean="0">
                <a:solidFill>
                  <a:srgbClr val="385623"/>
                </a:solidFill>
                <a:latin typeface="+mj-lt"/>
                <a:ea typeface="Verdana"/>
                <a:cs typeface="Verdana"/>
                <a:sym typeface="Verdana"/>
              </a:rPr>
              <a:t>ifferencing  Technique</a:t>
            </a:r>
            <a:endParaRPr lang="en-US" sz="1600" i="1" dirty="0">
              <a:solidFill>
                <a:srgbClr val="385623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285750" lvl="0" indent="-285750" algn="just">
              <a:buClr>
                <a:srgbClr val="385623"/>
              </a:buClr>
              <a:buSzPts val="1600"/>
              <a:buFont typeface="Arial"/>
              <a:buChar char="•"/>
            </a:pPr>
            <a:endParaRPr lang="en-US" sz="1600" i="1" dirty="0">
              <a:solidFill>
                <a:srgbClr val="385623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285750" lvl="0" indent="-285750" algn="just">
              <a:buClr>
                <a:srgbClr val="385623"/>
              </a:buClr>
              <a:buSzPts val="1600"/>
              <a:buFont typeface="Arial"/>
              <a:buChar char="•"/>
            </a:pPr>
            <a:r>
              <a:rPr lang="en-US" sz="1600" i="1" dirty="0">
                <a:solidFill>
                  <a:srgbClr val="385623"/>
                </a:solidFill>
                <a:latin typeface="+mj-lt"/>
                <a:ea typeface="Verdana"/>
                <a:cs typeface="Verdana"/>
                <a:sym typeface="Verdana"/>
              </a:rPr>
              <a:t>Differencing - a method of transforming a time series </a:t>
            </a:r>
          </a:p>
          <a:p>
            <a:pPr marL="285750" lvl="0" indent="-285750" algn="just">
              <a:buClr>
                <a:srgbClr val="385623"/>
              </a:buClr>
              <a:buSzPts val="1600"/>
              <a:buFont typeface="Arial"/>
              <a:buChar char="•"/>
            </a:pPr>
            <a:endParaRPr lang="en-US" sz="1600" i="1" dirty="0">
              <a:solidFill>
                <a:srgbClr val="385623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285750" lvl="0" indent="-285750" algn="just">
              <a:buClr>
                <a:srgbClr val="385623"/>
              </a:buClr>
              <a:buSzPts val="1600"/>
              <a:buFont typeface="Arial"/>
              <a:buChar char="•"/>
            </a:pPr>
            <a:r>
              <a:rPr lang="en-US" sz="1600" i="1" dirty="0">
                <a:solidFill>
                  <a:srgbClr val="385623"/>
                </a:solidFill>
                <a:latin typeface="+mj-lt"/>
                <a:ea typeface="Verdana"/>
                <a:cs typeface="Verdana"/>
                <a:sym typeface="Verdana"/>
              </a:rPr>
              <a:t>Remove trend, seasonality, skewness.</a:t>
            </a:r>
          </a:p>
        </p:txBody>
      </p:sp>
      <p:pic>
        <p:nvPicPr>
          <p:cNvPr id="378" name="Google Shape;37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3665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8"/>
          <p:cNvSpPr txBox="1"/>
          <p:nvPr/>
        </p:nvSpPr>
        <p:spPr>
          <a:xfrm>
            <a:off x="88256" y="55202"/>
            <a:ext cx="8503149" cy="61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rgbClr val="002776"/>
                </a:solidFill>
                <a:latin typeface="+mj-lt"/>
                <a:sym typeface="Arial"/>
              </a:rPr>
              <a:t>Feature Transformation</a:t>
            </a:r>
            <a:endParaRPr dirty="0">
              <a:latin typeface="+mj-lt"/>
            </a:endParaRPr>
          </a:p>
        </p:txBody>
      </p:sp>
      <p:pic>
        <p:nvPicPr>
          <p:cNvPr id="394" name="Google Shape;39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415845" y="845574"/>
            <a:ext cx="2923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Differencing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8" y="1361814"/>
            <a:ext cx="8308258" cy="501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59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8"/>
          <p:cNvSpPr txBox="1"/>
          <p:nvPr/>
        </p:nvSpPr>
        <p:spPr>
          <a:xfrm>
            <a:off x="88256" y="55202"/>
            <a:ext cx="8503149" cy="61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rgbClr val="002776"/>
                </a:solidFill>
                <a:latin typeface="+mj-lt"/>
                <a:sym typeface="Arial"/>
              </a:rPr>
              <a:t>Feature Transformation</a:t>
            </a:r>
            <a:endParaRPr dirty="0">
              <a:latin typeface="+mj-lt"/>
            </a:endParaRPr>
          </a:p>
        </p:txBody>
      </p:sp>
      <p:pic>
        <p:nvPicPr>
          <p:cNvPr id="394" name="Google Shape;39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962315" y="587200"/>
            <a:ext cx="3751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Before Applying First Differencing</a:t>
            </a: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97" y="4391696"/>
            <a:ext cx="6367957" cy="2632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15" y="1061858"/>
            <a:ext cx="6610463" cy="24411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45695" y="3851441"/>
            <a:ext cx="30684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After </a:t>
            </a:r>
            <a:r>
              <a:rPr lang="en-US" sz="1600" dirty="0">
                <a:solidFill>
                  <a:schemeClr val="accent1"/>
                </a:solidFill>
              </a:rPr>
              <a:t>Applying First Differencing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451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94;p8">
            <a:extLst>
              <a:ext uri="{FF2B5EF4-FFF2-40B4-BE49-F238E27FC236}">
                <a16:creationId xmlns:a16="http://schemas.microsoft.com/office/drawing/2014/main" id="{8EC2FBB7-29D5-441A-8311-CCF24913926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656BC4-C9ED-4607-973B-6857B7EFB936}"/>
              </a:ext>
            </a:extLst>
          </p:cNvPr>
          <p:cNvSpPr txBox="1"/>
          <p:nvPr/>
        </p:nvSpPr>
        <p:spPr>
          <a:xfrm>
            <a:off x="77040" y="4431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dirty="0" smtClean="0">
                <a:solidFill>
                  <a:srgbClr val="002776"/>
                </a:solidFill>
                <a:latin typeface="+mj-lt"/>
              </a:rPr>
              <a:t>Trial </a:t>
            </a:r>
            <a:r>
              <a:rPr lang="en-US" sz="2800" b="1" dirty="0">
                <a:solidFill>
                  <a:srgbClr val="002776"/>
                </a:solidFill>
                <a:latin typeface="+mj-lt"/>
              </a:rPr>
              <a:t>Test Split</a:t>
            </a:r>
            <a:endParaRPr lang="en-US" sz="28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C3597A-68B6-496F-B803-8BAA8BDFC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936" y="1940766"/>
            <a:ext cx="4584936" cy="3153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290FCF-B7DE-49E8-B4E2-7366F5DC0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40766"/>
            <a:ext cx="4584936" cy="31537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73B3E2-2D61-45B4-A41C-2D20F9588FD8}"/>
              </a:ext>
            </a:extLst>
          </p:cNvPr>
          <p:cNvSpPr txBox="1"/>
          <p:nvPr/>
        </p:nvSpPr>
        <p:spPr>
          <a:xfrm>
            <a:off x="254021" y="1614574"/>
            <a:ext cx="141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1"/>
                </a:solidFill>
              </a:rPr>
              <a:t>Train data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614C83-5567-4260-98F8-79A5A99BC2C6}"/>
              </a:ext>
            </a:extLst>
          </p:cNvPr>
          <p:cNvSpPr txBox="1"/>
          <p:nvPr/>
        </p:nvSpPr>
        <p:spPr>
          <a:xfrm>
            <a:off x="4757195" y="1571434"/>
            <a:ext cx="164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1"/>
                </a:solidFill>
              </a:rPr>
              <a:t>Test data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002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93;p8"/>
          <p:cNvSpPr txBox="1"/>
          <p:nvPr/>
        </p:nvSpPr>
        <p:spPr>
          <a:xfrm>
            <a:off x="88256" y="65034"/>
            <a:ext cx="8503149" cy="61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noProof="0" dirty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</a:rPr>
              <a:t>Models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68D594-4A36-4A52-AE0B-E2873DBAA686}"/>
              </a:ext>
            </a:extLst>
          </p:cNvPr>
          <p:cNvSpPr txBox="1"/>
          <p:nvPr/>
        </p:nvSpPr>
        <p:spPr>
          <a:xfrm>
            <a:off x="88256" y="1594101"/>
            <a:ext cx="198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4"/>
                </a:solidFill>
              </a:rPr>
              <a:t>AR Model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6883C-64FE-4D1C-9D82-A31A9B121EAD}"/>
              </a:ext>
            </a:extLst>
          </p:cNvPr>
          <p:cNvSpPr txBox="1"/>
          <p:nvPr/>
        </p:nvSpPr>
        <p:spPr>
          <a:xfrm>
            <a:off x="4399383" y="1594101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4"/>
                </a:solidFill>
              </a:rPr>
              <a:t>AR Model- First Difference</a:t>
            </a:r>
            <a:endParaRPr lang="en-US" sz="1800" dirty="0">
              <a:solidFill>
                <a:schemeClr val="accent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"/>
          <a:stretch/>
        </p:blipFill>
        <p:spPr>
          <a:xfrm>
            <a:off x="88256" y="2155704"/>
            <a:ext cx="4320073" cy="31585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3"/>
          <a:stretch/>
        </p:blipFill>
        <p:spPr>
          <a:xfrm>
            <a:off x="4399383" y="2155704"/>
            <a:ext cx="4276479" cy="315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50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393;p8"/>
          <p:cNvSpPr txBox="1"/>
          <p:nvPr/>
        </p:nvSpPr>
        <p:spPr>
          <a:xfrm>
            <a:off x="88256" y="55202"/>
            <a:ext cx="8503149" cy="61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noProof="0" dirty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</a:rPr>
              <a:t>Models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BD488D-345C-4470-AA0E-7C555AC74505}"/>
              </a:ext>
            </a:extLst>
          </p:cNvPr>
          <p:cNvSpPr txBox="1"/>
          <p:nvPr/>
        </p:nvSpPr>
        <p:spPr>
          <a:xfrm>
            <a:off x="88256" y="943406"/>
            <a:ext cx="427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4"/>
                </a:solidFill>
              </a:rPr>
              <a:t>Simple Exponential Method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256"/>
            <a:ext cx="4277322" cy="47523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6B8900-A373-45BA-83A5-0BF04CDEDE26}"/>
              </a:ext>
            </a:extLst>
          </p:cNvPr>
          <p:cNvSpPr txBox="1"/>
          <p:nvPr/>
        </p:nvSpPr>
        <p:spPr>
          <a:xfrm>
            <a:off x="4553952" y="943406"/>
            <a:ext cx="440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4"/>
                </a:solidFill>
              </a:rPr>
              <a:t>Holt method(</a:t>
            </a:r>
            <a:r>
              <a:rPr lang="en-US" dirty="0" smtClean="0">
                <a:solidFill>
                  <a:schemeClr val="accent4"/>
                </a:solidFill>
              </a:rPr>
              <a:t>Additive trend &amp; seasonality</a:t>
            </a:r>
            <a:r>
              <a:rPr lang="en-US" sz="1800" dirty="0" smtClean="0">
                <a:solidFill>
                  <a:schemeClr val="accent4"/>
                </a:solidFill>
              </a:rPr>
              <a:t>)</a:t>
            </a:r>
            <a:endParaRPr lang="en-US" sz="1800" dirty="0">
              <a:solidFill>
                <a:schemeClr val="accent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189" y="1588257"/>
            <a:ext cx="4058216" cy="462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72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393;p8"/>
          <p:cNvSpPr txBox="1"/>
          <p:nvPr/>
        </p:nvSpPr>
        <p:spPr>
          <a:xfrm>
            <a:off x="88256" y="55202"/>
            <a:ext cx="8503149" cy="61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noProof="0" dirty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</a:rPr>
              <a:t>Models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41D05-8351-4299-9ECC-2CB8870FA210}"/>
              </a:ext>
            </a:extLst>
          </p:cNvPr>
          <p:cNvSpPr txBox="1"/>
          <p:nvPr/>
        </p:nvSpPr>
        <p:spPr>
          <a:xfrm>
            <a:off x="88256" y="98957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4"/>
                </a:solidFill>
              </a:rPr>
              <a:t>Holt Method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6730"/>
            <a:ext cx="4172532" cy="45573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D41D05-8351-4299-9ECC-2CB8870FA210}"/>
              </a:ext>
            </a:extLst>
          </p:cNvPr>
          <p:cNvSpPr txBox="1"/>
          <p:nvPr/>
        </p:nvSpPr>
        <p:spPr>
          <a:xfrm>
            <a:off x="4709625" y="9469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4"/>
                </a:solidFill>
              </a:rPr>
              <a:t>Best fit model</a:t>
            </a:r>
            <a:endParaRPr lang="en-US" sz="1800" dirty="0">
              <a:solidFill>
                <a:schemeClr val="accent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553" y="1506730"/>
            <a:ext cx="4385081" cy="455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2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"/>
          <p:cNvSpPr txBox="1"/>
          <p:nvPr/>
        </p:nvSpPr>
        <p:spPr>
          <a:xfrm>
            <a:off x="186813" y="100245"/>
            <a:ext cx="350712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+mj-lt"/>
                <a:sym typeface="Arial"/>
              </a:rPr>
              <a:t>Agenda:</a:t>
            </a:r>
            <a:endParaRPr dirty="0">
              <a:latin typeface="+mj-lt"/>
            </a:endParaRPr>
          </a:p>
        </p:txBody>
      </p:sp>
      <p:pic>
        <p:nvPicPr>
          <p:cNvPr id="342" name="Google Shape;34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941924" y="1189704"/>
            <a:ext cx="742335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70C0"/>
                </a:solidFill>
              </a:rPr>
              <a:t>Objective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rgbClr val="0070C0"/>
                </a:solidFill>
              </a:rPr>
              <a:t>Data Understanding</a:t>
            </a:r>
            <a:endParaRPr lang="en-US" sz="2000" b="1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70C0"/>
                </a:solidFill>
              </a:rPr>
              <a:t>EDA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70C0"/>
                </a:solidFill>
              </a:rPr>
              <a:t>Feature </a:t>
            </a:r>
            <a:r>
              <a:rPr lang="en-US" sz="2000" b="1" dirty="0" smtClean="0">
                <a:solidFill>
                  <a:srgbClr val="0070C0"/>
                </a:solidFill>
              </a:rPr>
              <a:t>Transformation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rgbClr val="0070C0"/>
                </a:solidFill>
              </a:rPr>
              <a:t>Model Building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rgbClr val="0070C0"/>
                </a:solidFill>
              </a:rPr>
              <a:t>Results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rgbClr val="0070C0"/>
                </a:solidFill>
              </a:rPr>
              <a:t>Deployment</a:t>
            </a:r>
            <a:endParaRPr lang="en-US" sz="2000" b="1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672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93;p8"/>
          <p:cNvSpPr txBox="1"/>
          <p:nvPr/>
        </p:nvSpPr>
        <p:spPr>
          <a:xfrm>
            <a:off x="88256" y="65034"/>
            <a:ext cx="8503149" cy="61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noProof="0" dirty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</a:rPr>
              <a:t>Models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68D594-4A36-4A52-AE0B-E2873DBAA686}"/>
              </a:ext>
            </a:extLst>
          </p:cNvPr>
          <p:cNvSpPr txBox="1"/>
          <p:nvPr/>
        </p:nvSpPr>
        <p:spPr>
          <a:xfrm>
            <a:off x="88255" y="677720"/>
            <a:ext cx="887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4"/>
                </a:solidFill>
              </a:rPr>
              <a:t>First We will check p,d,q value for </a:t>
            </a:r>
            <a:r>
              <a:rPr lang="en-US" sz="1800" dirty="0" err="1" smtClean="0">
                <a:solidFill>
                  <a:schemeClr val="accent4"/>
                </a:solidFill>
              </a:rPr>
              <a:t>Arima</a:t>
            </a:r>
            <a:r>
              <a:rPr lang="en-US" sz="1800" dirty="0" smtClean="0">
                <a:solidFill>
                  <a:schemeClr val="accent4"/>
                </a:solidFill>
              </a:rPr>
              <a:t> Model . Using Ac and </a:t>
            </a:r>
            <a:r>
              <a:rPr lang="en-US" sz="1800" dirty="0" err="1" smtClean="0">
                <a:solidFill>
                  <a:schemeClr val="accent4"/>
                </a:solidFill>
              </a:rPr>
              <a:t>Pacf</a:t>
            </a:r>
            <a:r>
              <a:rPr lang="en-US" sz="1800" dirty="0" smtClean="0">
                <a:solidFill>
                  <a:schemeClr val="accent4"/>
                </a:solidFill>
              </a:rPr>
              <a:t> plot we can check for p,d,q and seasonality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8D594-4A36-4A52-AE0B-E2873DBAA686}"/>
              </a:ext>
            </a:extLst>
          </p:cNvPr>
          <p:cNvSpPr txBox="1"/>
          <p:nvPr/>
        </p:nvSpPr>
        <p:spPr>
          <a:xfrm>
            <a:off x="1420867" y="1380274"/>
            <a:ext cx="194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Original 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68D594-4A36-4A52-AE0B-E2873DBAA686}"/>
              </a:ext>
            </a:extLst>
          </p:cNvPr>
          <p:cNvSpPr txBox="1"/>
          <p:nvPr/>
        </p:nvSpPr>
        <p:spPr>
          <a:xfrm>
            <a:off x="5715374" y="1380274"/>
            <a:ext cx="324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After First Differencing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06" y="1704143"/>
            <a:ext cx="4454325" cy="24837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5829"/>
            <a:ext cx="4507606" cy="2382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9" y="4365722"/>
            <a:ext cx="4273216" cy="22345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4" y="4244165"/>
            <a:ext cx="4314423" cy="235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25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393;p8"/>
          <p:cNvSpPr txBox="1"/>
          <p:nvPr/>
        </p:nvSpPr>
        <p:spPr>
          <a:xfrm>
            <a:off x="88256" y="55202"/>
            <a:ext cx="8503149" cy="61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noProof="0" dirty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</a:rPr>
              <a:t>Models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41D05-8351-4299-9ECC-2CB8870FA210}"/>
              </a:ext>
            </a:extLst>
          </p:cNvPr>
          <p:cNvSpPr txBox="1"/>
          <p:nvPr/>
        </p:nvSpPr>
        <p:spPr>
          <a:xfrm>
            <a:off x="3720098" y="667888"/>
            <a:ext cx="2101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accent4"/>
                </a:solidFill>
              </a:rPr>
              <a:t>Arima</a:t>
            </a:r>
            <a:endParaRPr lang="en-US" sz="2800" dirty="0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7" y="1358907"/>
            <a:ext cx="7366714" cy="41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89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54;p15">
            <a:extLst>
              <a:ext uri="{FF2B5EF4-FFF2-40B4-BE49-F238E27FC236}">
                <a16:creationId xmlns:a16="http://schemas.microsoft.com/office/drawing/2014/main" id="{4C5DF70D-F95A-43C2-8C16-96D266AE54F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7865CAA-FA76-424D-9399-F6806FFE7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363806"/>
              </p:ext>
            </p:extLst>
          </p:nvPr>
        </p:nvGraphicFramePr>
        <p:xfrm>
          <a:off x="862885" y="1339403"/>
          <a:ext cx="7765961" cy="32969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7911">
                  <a:extLst>
                    <a:ext uri="{9D8B030D-6E8A-4147-A177-3AD203B41FA5}">
                      <a16:colId xmlns:a16="http://schemas.microsoft.com/office/drawing/2014/main" val="1327481754"/>
                    </a:ext>
                  </a:extLst>
                </a:gridCol>
                <a:gridCol w="2603181">
                  <a:extLst>
                    <a:ext uri="{9D8B030D-6E8A-4147-A177-3AD203B41FA5}">
                      <a16:colId xmlns:a16="http://schemas.microsoft.com/office/drawing/2014/main" val="1357023056"/>
                    </a:ext>
                  </a:extLst>
                </a:gridCol>
                <a:gridCol w="2115829">
                  <a:extLst>
                    <a:ext uri="{9D8B030D-6E8A-4147-A177-3AD203B41FA5}">
                      <a16:colId xmlns:a16="http://schemas.microsoft.com/office/drawing/2014/main" val="1768413892"/>
                    </a:ext>
                  </a:extLst>
                </a:gridCol>
                <a:gridCol w="1779040">
                  <a:extLst>
                    <a:ext uri="{9D8B030D-6E8A-4147-A177-3AD203B41FA5}">
                      <a16:colId xmlns:a16="http://schemas.microsoft.com/office/drawing/2014/main" val="3661378398"/>
                    </a:ext>
                  </a:extLst>
                </a:gridCol>
              </a:tblGrid>
              <a:tr h="571788">
                <a:tc>
                  <a:txBody>
                    <a:bodyPr/>
                    <a:lstStyle/>
                    <a:p>
                      <a:r>
                        <a:rPr lang="en-US" sz="1600" b="1" dirty="0"/>
                        <a:t>Sr No.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Model</a:t>
                      </a:r>
                      <a:r>
                        <a:rPr lang="en-US" sz="1600" b="1" baseline="0" dirty="0" smtClean="0"/>
                        <a:t> Name</a:t>
                      </a:r>
                      <a:endParaRPr lang="en-US" sz="16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RMSE Value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MAE Value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19360"/>
                  </a:ext>
                </a:extLst>
              </a:tr>
              <a:tr h="54504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0.5778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0.4887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892643"/>
                  </a:ext>
                </a:extLst>
              </a:tr>
              <a:tr h="54504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ARIMA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0.4927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0.4036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96424"/>
                  </a:ext>
                </a:extLst>
              </a:tr>
              <a:tr h="545041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 Exponential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0.9711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0.7594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237152"/>
                  </a:ext>
                </a:extLst>
              </a:tr>
              <a:tr h="545041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Holt </a:t>
                      </a:r>
                      <a:r>
                        <a:rPr lang="en-US" dirty="0"/>
                        <a:t>Method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1.4160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1.8621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91186"/>
                  </a:ext>
                </a:extLst>
              </a:tr>
              <a:tr h="545041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Holt Add Method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5.1096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4.7175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53203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AB750BB-CB71-476B-AEC5-01D98861E489}"/>
              </a:ext>
            </a:extLst>
          </p:cNvPr>
          <p:cNvSpPr txBox="1"/>
          <p:nvPr/>
        </p:nvSpPr>
        <p:spPr>
          <a:xfrm>
            <a:off x="0" y="-1161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+mj-lt"/>
                <a:sym typeface="Arial"/>
              </a:rPr>
              <a:t>Results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6786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54;p15">
            <a:extLst>
              <a:ext uri="{FF2B5EF4-FFF2-40B4-BE49-F238E27FC236}">
                <a16:creationId xmlns:a16="http://schemas.microsoft.com/office/drawing/2014/main" id="{B3815EF5-AE17-4A4F-9300-FCFECE6A980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0CF6F4-4193-4464-852F-3D43C52A8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55" y="1795460"/>
            <a:ext cx="7688424" cy="42267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8FCADC-E776-44A5-9C12-7DB10DEEFD94}"/>
              </a:ext>
            </a:extLst>
          </p:cNvPr>
          <p:cNvSpPr txBox="1"/>
          <p:nvPr/>
        </p:nvSpPr>
        <p:spPr>
          <a:xfrm>
            <a:off x="676855" y="1319255"/>
            <a:ext cx="7109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0" u="none" strike="noStrike" cap="none" dirty="0" smtClean="0">
                <a:solidFill>
                  <a:schemeClr val="accent4"/>
                </a:solidFill>
                <a:latin typeface="+mj-lt"/>
                <a:sym typeface="Arial"/>
              </a:rPr>
              <a:t>Forecast </a:t>
            </a:r>
            <a:r>
              <a:rPr lang="en-US" sz="1600" b="1" i="0" u="none" strike="noStrike" cap="none" dirty="0">
                <a:solidFill>
                  <a:schemeClr val="accent4"/>
                </a:solidFill>
                <a:latin typeface="+mj-lt"/>
                <a:sym typeface="Arial"/>
              </a:rPr>
              <a:t>For Next 10 </a:t>
            </a:r>
            <a:r>
              <a:rPr lang="en-US" sz="1600" b="1" i="0" u="none" strike="noStrike" cap="none" dirty="0" smtClean="0">
                <a:solidFill>
                  <a:schemeClr val="accent4"/>
                </a:solidFill>
                <a:latin typeface="+mj-lt"/>
                <a:sym typeface="Arial"/>
              </a:rPr>
              <a:t>Years Using ARIMA with 95% confidence interval </a:t>
            </a:r>
            <a:endParaRPr lang="en-US" sz="1600" dirty="0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4118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2776"/>
              </a:buClr>
              <a:buSzPts val="2800"/>
            </a:pPr>
            <a:r>
              <a:rPr lang="en-US" sz="2800" b="1" dirty="0" smtClean="0">
                <a:solidFill>
                  <a:srgbClr val="002776"/>
                </a:solidFill>
              </a:rPr>
              <a:t>The final model-ARIMA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5591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54;p15">
            <a:extLst>
              <a:ext uri="{FF2B5EF4-FFF2-40B4-BE49-F238E27FC236}">
                <a16:creationId xmlns:a16="http://schemas.microsoft.com/office/drawing/2014/main" id="{B3815EF5-AE17-4A4F-9300-FCFECE6A980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0" y="-11616"/>
            <a:ext cx="25843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2776"/>
                </a:solidFill>
              </a:rPr>
              <a:t>User Interface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0" y="511604"/>
            <a:ext cx="9144000" cy="6346395"/>
          </a:xfrm>
          <a:prstGeom prst="round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5135" y="821048"/>
            <a:ext cx="511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4"/>
                </a:solidFill>
              </a:rPr>
              <a:t>This Interface is created using </a:t>
            </a:r>
            <a:r>
              <a:rPr lang="en-US" sz="1800" dirty="0">
                <a:solidFill>
                  <a:schemeClr val="accent4"/>
                </a:solidFill>
              </a:rPr>
              <a:t>s</a:t>
            </a:r>
            <a:r>
              <a:rPr lang="en-US" sz="1800" dirty="0" smtClean="0">
                <a:solidFill>
                  <a:schemeClr val="accent4"/>
                </a:solidFill>
              </a:rPr>
              <a:t>treamlit Python</a:t>
            </a:r>
            <a:endParaRPr lang="en-US" sz="1800" dirty="0">
              <a:solidFill>
                <a:schemeClr val="accent4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0380"/>
            <a:ext cx="9144000" cy="542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16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54;p15">
            <a:extLst>
              <a:ext uri="{FF2B5EF4-FFF2-40B4-BE49-F238E27FC236}">
                <a16:creationId xmlns:a16="http://schemas.microsoft.com/office/drawing/2014/main" id="{B3815EF5-AE17-4A4F-9300-FCFECE6A980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0" y="-11616"/>
            <a:ext cx="25843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2776"/>
                </a:solidFill>
              </a:rPr>
              <a:t>User Interface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0" y="511604"/>
            <a:ext cx="9144000" cy="6346395"/>
          </a:xfrm>
          <a:prstGeom prst="round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" y="752101"/>
            <a:ext cx="9097645" cy="634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8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54;p15">
            <a:extLst>
              <a:ext uri="{FF2B5EF4-FFF2-40B4-BE49-F238E27FC236}">
                <a16:creationId xmlns:a16="http://schemas.microsoft.com/office/drawing/2014/main" id="{B3815EF5-AE17-4A4F-9300-FCFECE6A980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0" y="-11616"/>
            <a:ext cx="25843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2776"/>
                </a:solidFill>
              </a:rPr>
              <a:t>User Interface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8045"/>
            <a:ext cx="8958805" cy="599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92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5"/>
          <p:cNvSpPr txBox="1"/>
          <p:nvPr/>
        </p:nvSpPr>
        <p:spPr>
          <a:xfrm>
            <a:off x="2568690" y="2983101"/>
            <a:ext cx="520306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002776"/>
                </a:solidFill>
                <a:latin typeface="+mj-lt"/>
                <a:sym typeface="Arial"/>
              </a:rPr>
              <a:t>Thank </a:t>
            </a:r>
            <a:r>
              <a:rPr lang="en-US" sz="6000" b="1" dirty="0" smtClean="0">
                <a:solidFill>
                  <a:srgbClr val="002776"/>
                </a:solidFill>
                <a:latin typeface="+mj-lt"/>
                <a:sym typeface="Arial"/>
              </a:rPr>
              <a:t>you !</a:t>
            </a:r>
            <a:endParaRPr sz="6000" dirty="0">
              <a:latin typeface="+mj-lt"/>
            </a:endParaRPr>
          </a:p>
        </p:txBody>
      </p:sp>
      <p:pic>
        <p:nvPicPr>
          <p:cNvPr id="454" name="Google Shape;45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377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"/>
          <p:cNvSpPr txBox="1"/>
          <p:nvPr/>
        </p:nvSpPr>
        <p:spPr>
          <a:xfrm>
            <a:off x="0" y="100476"/>
            <a:ext cx="350712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+mj-lt"/>
                <a:sym typeface="Arial"/>
              </a:rPr>
              <a:t>Business Problem:</a:t>
            </a:r>
            <a:endParaRPr dirty="0">
              <a:latin typeface="+mj-lt"/>
            </a:endParaRPr>
          </a:p>
        </p:txBody>
      </p:sp>
      <p:sp>
        <p:nvSpPr>
          <p:cNvPr id="340" name="Google Shape;340;p2"/>
          <p:cNvSpPr txBox="1"/>
          <p:nvPr/>
        </p:nvSpPr>
        <p:spPr>
          <a:xfrm>
            <a:off x="141513" y="4643504"/>
            <a:ext cx="751114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+mj-lt"/>
                <a:ea typeface="Verdana"/>
                <a:cs typeface="Verdana"/>
                <a:sym typeface="Verdana"/>
              </a:rPr>
              <a:t>To forecast CO2 levels for an organization so that the organization can follow government norms with respect to CO2 emission levels.</a:t>
            </a:r>
            <a:endParaRPr sz="1800" dirty="0">
              <a:solidFill>
                <a:schemeClr val="dk1"/>
              </a:solidFill>
              <a:latin typeface="+mj-lt"/>
              <a:ea typeface="Verdana"/>
              <a:cs typeface="Verdana"/>
              <a:sym typeface="Verdana"/>
            </a:endParaRPr>
          </a:p>
        </p:txBody>
      </p:sp>
      <p:sp>
        <p:nvSpPr>
          <p:cNvPr id="341" name="Google Shape;341;p2"/>
          <p:cNvSpPr txBox="1"/>
          <p:nvPr/>
        </p:nvSpPr>
        <p:spPr>
          <a:xfrm>
            <a:off x="141513" y="3932969"/>
            <a:ext cx="256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Objective</a:t>
            </a:r>
            <a:r>
              <a:rPr lang="en-US" sz="2000" b="1" dirty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:</a:t>
            </a:r>
            <a:endParaRPr sz="2000" dirty="0">
              <a:latin typeface="+mj-lt"/>
            </a:endParaRPr>
          </a:p>
        </p:txBody>
      </p:sp>
      <p:pic>
        <p:nvPicPr>
          <p:cNvPr id="342" name="Google Shape;34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"/>
          <p:cNvSpPr txBox="1"/>
          <p:nvPr/>
        </p:nvSpPr>
        <p:spPr>
          <a:xfrm>
            <a:off x="190503" y="2005930"/>
            <a:ext cx="7413163" cy="147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+mj-lt"/>
              </a:rPr>
              <a:t>We have a dataset of previous 215 years from 2014, we need to analyze the dataset and considering various factors impacting the CO2 emissions. </a:t>
            </a:r>
            <a:endParaRPr sz="1800" dirty="0">
              <a:solidFill>
                <a:schemeClr val="dk1"/>
              </a:solidFill>
              <a:latin typeface="+mj-l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chemeClr val="dk1"/>
              </a:solidFill>
              <a:latin typeface="+mj-l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513" y="1291611"/>
            <a:ext cx="300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+mj-lt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38331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9781" y="665018"/>
            <a:ext cx="23326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FLOW</a:t>
            </a:r>
            <a:endParaRPr lang="en-US" sz="21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7819" y="1620746"/>
            <a:ext cx="1688711" cy="748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Business Problem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71797" y="1620747"/>
            <a:ext cx="1715968" cy="6845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Load Dataset &amp; Observe 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1537" y="1620745"/>
            <a:ext cx="1497724" cy="7489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853032" y="1620745"/>
            <a:ext cx="1672781" cy="6845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996225" y="3177959"/>
            <a:ext cx="1632908" cy="62744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Building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805749" y="3105418"/>
            <a:ext cx="1720064" cy="6999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7417466" y="2305318"/>
            <a:ext cx="543911" cy="8001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085324" y="3177960"/>
            <a:ext cx="2260294" cy="6865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Splitting the data into Train and Test set and Feature Scaling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6385020" y="1827179"/>
            <a:ext cx="468013" cy="336097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411405" y="1854558"/>
            <a:ext cx="468013" cy="308718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203785" y="1827180"/>
            <a:ext cx="468013" cy="336097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0800000">
            <a:off x="6321974" y="3446737"/>
            <a:ext cx="468013" cy="268014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3617311" y="3320001"/>
            <a:ext cx="468013" cy="357078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996225" y="4357761"/>
            <a:ext cx="1632908" cy="6273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Deployment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2671797" y="3805349"/>
            <a:ext cx="351016" cy="552412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362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633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3bb489db2_4_0"/>
          <p:cNvSpPr txBox="1">
            <a:spLocks noGrp="1"/>
          </p:cNvSpPr>
          <p:nvPr>
            <p:ph type="title"/>
          </p:nvPr>
        </p:nvSpPr>
        <p:spPr>
          <a:xfrm>
            <a:off x="44905" y="100245"/>
            <a:ext cx="8913900" cy="68317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5"/>
                </a:solidFill>
                <a:latin typeface="+mj-lt"/>
              </a:rPr>
              <a:t>The Data</a:t>
            </a:r>
            <a:endParaRPr sz="2800" b="1" dirty="0">
              <a:solidFill>
                <a:schemeClr val="accent5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7" y="1556657"/>
            <a:ext cx="3679371" cy="3962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228" y="1415142"/>
            <a:ext cx="3526972" cy="4103914"/>
          </a:xfrm>
          <a:prstGeom prst="rect">
            <a:avLst/>
          </a:prstGeom>
        </p:spPr>
      </p:pic>
      <p:pic>
        <p:nvPicPr>
          <p:cNvPr id="5" name="Google Shape;362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546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"/>
          <p:cNvSpPr txBox="1"/>
          <p:nvPr/>
        </p:nvSpPr>
        <p:spPr>
          <a:xfrm>
            <a:off x="1354237" y="2842266"/>
            <a:ext cx="643552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776"/>
                </a:solidFill>
                <a:latin typeface="+mj-lt"/>
                <a:sym typeface="Arial"/>
              </a:rPr>
              <a:t>Exploratory Data Analysis (EDA) and </a:t>
            </a:r>
            <a:endParaRPr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776"/>
                </a:solidFill>
                <a:latin typeface="+mj-lt"/>
                <a:sym typeface="Arial"/>
              </a:rPr>
              <a:t>Feature Engineering</a:t>
            </a:r>
            <a:endParaRPr>
              <a:latin typeface="+mj-lt"/>
            </a:endParaRPr>
          </a:p>
        </p:txBody>
      </p:sp>
      <p:pic>
        <p:nvPicPr>
          <p:cNvPr id="362" name="Google Shape;36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3059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"/>
          <p:cNvSpPr txBox="1"/>
          <p:nvPr/>
        </p:nvSpPr>
        <p:spPr>
          <a:xfrm>
            <a:off x="0" y="0"/>
            <a:ext cx="30209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+mj-lt"/>
                <a:sym typeface="Arial"/>
              </a:rPr>
              <a:t>Data set details</a:t>
            </a:r>
            <a:endParaRPr dirty="0">
              <a:latin typeface="+mj-lt"/>
            </a:endParaRPr>
          </a:p>
        </p:txBody>
      </p:sp>
      <p:pic>
        <p:nvPicPr>
          <p:cNvPr id="369" name="Google Shape;36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"/>
          <p:cNvSpPr txBox="1"/>
          <p:nvPr/>
        </p:nvSpPr>
        <p:spPr>
          <a:xfrm>
            <a:off x="152538" y="610348"/>
            <a:ext cx="5416952" cy="418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Total Rows: 215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+mj-lt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Total Columns: 2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Missing values: 0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+mj-lt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Duplicate values: 0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+mj-lt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+mj-lt"/>
                <a:sym typeface="Century Gothic"/>
              </a:rPr>
              <a:t>Features Name: Year, CO2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+mj-lt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+mj-lt"/>
                <a:sym typeface="Century Gothic"/>
              </a:rPr>
              <a:t>Data Types: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+mj-lt"/>
                <a:sym typeface="Century Gothic"/>
              </a:rPr>
              <a:t>	Year – Datetime64</a:t>
            </a:r>
          </a:p>
          <a:p>
            <a:pPr lvl="0"/>
            <a:r>
              <a:rPr lang="en-US" sz="1800" dirty="0">
                <a:solidFill>
                  <a:schemeClr val="dk1"/>
                </a:solidFill>
                <a:latin typeface="+mj-lt"/>
                <a:sym typeface="Century Gothic"/>
              </a:rPr>
              <a:t>	CO2 – Float</a:t>
            </a:r>
          </a:p>
          <a:p>
            <a:pPr lvl="0"/>
            <a:endParaRPr lang="en-US" sz="1800" dirty="0">
              <a:solidFill>
                <a:schemeClr val="dk1"/>
              </a:solidFill>
              <a:latin typeface="+mj-lt"/>
              <a:sym typeface="Century Gothic"/>
            </a:endParaRPr>
          </a:p>
          <a:p>
            <a:pPr lvl="0"/>
            <a:r>
              <a:rPr lang="en-US" sz="1800" dirty="0">
                <a:latin typeface="+mj-lt"/>
              </a:rPr>
              <a:t>Data Description:</a:t>
            </a:r>
            <a:endParaRPr sz="1800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32"/>
          <a:stretch/>
        </p:blipFill>
        <p:spPr>
          <a:xfrm>
            <a:off x="566057" y="4833257"/>
            <a:ext cx="7913913" cy="165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5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"/>
          <p:cNvSpPr txBox="1"/>
          <p:nvPr/>
        </p:nvSpPr>
        <p:spPr>
          <a:xfrm>
            <a:off x="119742" y="0"/>
            <a:ext cx="8503149" cy="85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+mj-lt"/>
                <a:sym typeface="Arial"/>
              </a:rPr>
              <a:t>Exploratory Data Analysis (EDA)</a:t>
            </a:r>
            <a:endParaRPr dirty="0">
              <a:latin typeface="+mj-lt"/>
            </a:endParaRPr>
          </a:p>
        </p:txBody>
      </p:sp>
      <p:pic>
        <p:nvPicPr>
          <p:cNvPr id="378" name="Google Shape;37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2" y="1582411"/>
            <a:ext cx="9024257" cy="44015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0645" y="1213079"/>
            <a:ext cx="403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+mj-lt"/>
              </a:rPr>
              <a:t>The Line plot </a:t>
            </a:r>
          </a:p>
        </p:txBody>
      </p:sp>
    </p:spTree>
    <p:extLst>
      <p:ext uri="{BB962C8B-B14F-4D97-AF65-F5344CB8AC3E}">
        <p14:creationId xmlns:p14="http://schemas.microsoft.com/office/powerpoint/2010/main" val="291783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"/>
          <p:cNvSpPr txBox="1"/>
          <p:nvPr/>
        </p:nvSpPr>
        <p:spPr>
          <a:xfrm>
            <a:off x="119742" y="0"/>
            <a:ext cx="8503149" cy="85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+mj-lt"/>
                <a:sym typeface="Arial"/>
              </a:rPr>
              <a:t>Exploratory Data Analysis (EDA)</a:t>
            </a:r>
            <a:endParaRPr dirty="0">
              <a:latin typeface="+mj-lt"/>
            </a:endParaRPr>
          </a:p>
        </p:txBody>
      </p:sp>
      <p:pic>
        <p:nvPicPr>
          <p:cNvPr id="378" name="Google Shape;37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0" y="3711281"/>
            <a:ext cx="4534133" cy="26353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25" y="3603325"/>
            <a:ext cx="4489975" cy="27433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1" y="1194551"/>
            <a:ext cx="8604844" cy="18337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2116" y="766916"/>
            <a:ext cx="228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Box plot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0607" y="3318487"/>
            <a:ext cx="195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KDE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87447" y="3341949"/>
            <a:ext cx="14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Histogram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891284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rgbClr val="000000"/>
      </a:dk1>
      <a:lt1>
        <a:srgbClr val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5566</TotalTime>
  <Words>516</Words>
  <Application>Microsoft Office PowerPoint</Application>
  <PresentationFormat>On-screen Show (4:3)</PresentationFormat>
  <Paragraphs>161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Century Gothic</vt:lpstr>
      <vt:lpstr>Noto Sans Symbols</vt:lpstr>
      <vt:lpstr>Times New Roman</vt:lpstr>
      <vt:lpstr>Verdana</vt:lpstr>
      <vt:lpstr>Wingdings</vt:lpstr>
      <vt:lpstr>Perception</vt:lpstr>
      <vt:lpstr>Office Theme</vt:lpstr>
      <vt:lpstr>PowerPoint Presentation</vt:lpstr>
      <vt:lpstr>PowerPoint Presentation</vt:lpstr>
      <vt:lpstr>PowerPoint Presentation</vt:lpstr>
      <vt:lpstr>PowerPoint Presentation</vt:lpstr>
      <vt:lpstr>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Gonala, Shirish</dc:creator>
  <cp:lastModifiedBy>Admin</cp:lastModifiedBy>
  <cp:revision>117</cp:revision>
  <dcterms:created xsi:type="dcterms:W3CDTF">2012-08-17T07:00:49Z</dcterms:created>
  <dcterms:modified xsi:type="dcterms:W3CDTF">2022-08-28T07:14:03Z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1983786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D7.1.2</vt:lpwstr>
  </property>
</Properties>
</file>