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28"/>
  </p:notesMasterIdLst>
  <p:sldIdLst>
    <p:sldId id="277" r:id="rId3"/>
    <p:sldId id="320" r:id="rId4"/>
    <p:sldId id="294" r:id="rId5"/>
    <p:sldId id="280" r:id="rId6"/>
    <p:sldId id="282" r:id="rId7"/>
    <p:sldId id="283" r:id="rId8"/>
    <p:sldId id="305" r:id="rId9"/>
    <p:sldId id="285" r:id="rId10"/>
    <p:sldId id="302" r:id="rId11"/>
    <p:sldId id="292" r:id="rId12"/>
    <p:sldId id="288" r:id="rId13"/>
    <p:sldId id="307" r:id="rId14"/>
    <p:sldId id="325" r:id="rId15"/>
    <p:sldId id="314" r:id="rId16"/>
    <p:sldId id="295" r:id="rId17"/>
    <p:sldId id="308" r:id="rId18"/>
    <p:sldId id="309" r:id="rId19"/>
    <p:sldId id="317" r:id="rId20"/>
    <p:sldId id="322" r:id="rId21"/>
    <p:sldId id="313" r:id="rId22"/>
    <p:sldId id="315" r:id="rId23"/>
    <p:sldId id="316" r:id="rId24"/>
    <p:sldId id="324" r:id="rId25"/>
    <p:sldId id="318" r:id="rId26"/>
    <p:sldId id="306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r4d57JZRUTbabTHcWr0yN/Cfg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0F0"/>
    <a:srgbClr val="345E8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03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17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19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8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32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155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90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247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4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7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47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87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9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89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63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44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3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85567" y="669471"/>
            <a:ext cx="8701548" cy="551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000" b="1" dirty="0">
                <a:solidFill>
                  <a:srgbClr val="00B0F0"/>
                </a:solidFill>
                <a:latin typeface="+mj-lt"/>
              </a:rPr>
              <a:t>      </a:t>
            </a:r>
            <a:r>
              <a:rPr lang="en-US" sz="2800" b="1" dirty="0">
                <a:solidFill>
                  <a:srgbClr val="00B0F0"/>
                </a:solidFill>
                <a:latin typeface="+mj-lt"/>
              </a:rPr>
              <a:t>Air Quality Forecasting(CO2 emissions)</a:t>
            </a:r>
            <a:endParaRPr dirty="0">
              <a:solidFill>
                <a:srgbClr val="00B0F0"/>
              </a:solidFill>
              <a:latin typeface="+mj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600" b="1" dirty="0">
              <a:solidFill>
                <a:srgbClr val="002776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+mj-lt"/>
                <a:ea typeface="Verdana"/>
                <a:cs typeface="Verdana"/>
                <a:sym typeface="Verdana"/>
              </a:rPr>
              <a:t>     </a:t>
            </a:r>
            <a:r>
              <a:rPr lang="en-US" sz="1800" b="1" dirty="0">
                <a:solidFill>
                  <a:srgbClr val="FF9900"/>
                </a:solidFill>
                <a:latin typeface="+mj-lt"/>
                <a:ea typeface="Verdana"/>
                <a:cs typeface="Verdana"/>
                <a:sym typeface="Verdana"/>
              </a:rPr>
              <a:t>Project </a:t>
            </a:r>
            <a:r>
              <a:rPr lang="en-US" sz="1800" b="1" dirty="0" smtClean="0">
                <a:solidFill>
                  <a:srgbClr val="FF9900"/>
                </a:solidFill>
                <a:latin typeface="+mj-lt"/>
                <a:ea typeface="Verdana"/>
                <a:cs typeface="Verdana"/>
                <a:sym typeface="Verdana"/>
              </a:rPr>
              <a:t>P-143</a:t>
            </a:r>
            <a:endParaRPr lang="en-US" sz="1800" b="1" dirty="0">
              <a:solidFill>
                <a:srgbClr val="FF990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i="0" u="none" strike="noStrike" cap="none" dirty="0" smtClean="0">
                <a:solidFill>
                  <a:srgbClr val="FF9900"/>
                </a:solidFill>
                <a:latin typeface="+mj-lt"/>
                <a:ea typeface="Verdana"/>
                <a:cs typeface="Verdana"/>
                <a:sym typeface="Verdana"/>
              </a:rPr>
              <a:t>          Start Date: 15/08/2022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rgbClr val="FF9900"/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Verdana"/>
                <a:sym typeface="Verdana"/>
              </a:rPr>
              <a:t>          Mentor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Verdana"/>
                <a:sym typeface="Verdana"/>
              </a:rPr>
              <a:t>Name: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Verdana"/>
                <a:sym typeface="Verdana"/>
              </a:rPr>
              <a:t>Neha Gupta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+mj-lt"/>
              <a:ea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+mn-lt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n-lt"/>
                <a:ea typeface="Verdana"/>
                <a:sym typeface="Verdana"/>
              </a:rPr>
              <a:t>     Team Members</a:t>
            </a:r>
            <a:endParaRPr lang="en-US" sz="2800" b="1" dirty="0">
              <a:solidFill>
                <a:srgbClr val="FF0000"/>
              </a:solidFill>
              <a:latin typeface="+mn-lt"/>
              <a:ea typeface="Verdana"/>
              <a:sym typeface="Verdana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1800" b="1" dirty="0">
                <a:solidFill>
                  <a:schemeClr val="bg2"/>
                </a:solidFill>
                <a:latin typeface="+mn-lt"/>
                <a:ea typeface="Verdana"/>
                <a:sym typeface="Verdana"/>
              </a:rPr>
              <a:t>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Alka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Aswar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Ankita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Phad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    Priyanka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Pagar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Rohit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Banate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   </a:t>
            </a:r>
            <a:r>
              <a:rPr lang="en-IN" altLang="en-US" sz="1800" b="1" dirty="0" err="1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Mohit</a:t>
            </a: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Shrimali</a:t>
            </a:r>
            <a:endParaRPr lang="en-IN" altLang="en-US" sz="1800" b="1" dirty="0">
              <a:solidFill>
                <a:schemeClr val="tx1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altLang="en-US" sz="1800" b="1" dirty="0" smtClean="0">
                <a:solidFill>
                  <a:schemeClr val="tx1"/>
                </a:solidFill>
                <a:latin typeface="+mn-lt"/>
                <a:ea typeface="Verdana" panose="020B0604030504040204"/>
                <a:cs typeface="Verdana" panose="020B0604030504040204" charset="0"/>
              </a:rPr>
              <a:t>                    </a:t>
            </a:r>
            <a:endParaRPr lang="en-IN" altLang="en-US" sz="1800" b="1" dirty="0">
              <a:solidFill>
                <a:srgbClr val="00B050"/>
              </a:solidFill>
              <a:latin typeface="+mn-lt"/>
              <a:ea typeface="Verdana" panose="020B0604030504040204"/>
              <a:cs typeface="Verdana" panose="020B060403050404020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1800" u="sng" dirty="0">
              <a:solidFill>
                <a:schemeClr val="bg2"/>
              </a:solidFill>
              <a:latin typeface="+mj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+mj-lt"/>
                <a:ea typeface="Verdana"/>
                <a:cs typeface="Verdana"/>
                <a:sym typeface="Verdana"/>
              </a:rPr>
              <a:t> </a:t>
            </a:r>
            <a:endParaRPr lang="en-US" sz="2400" b="1" dirty="0">
              <a:solidFill>
                <a:srgbClr val="002776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dirty="0">
              <a:latin typeface="+mj-lt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68826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Transform the non-stationary time series to stationary.</a:t>
            </a: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Apply </a:t>
            </a:r>
            <a:r>
              <a:rPr lang="en-US" sz="1600" i="1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First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D</a:t>
            </a:r>
            <a:r>
              <a:rPr lang="en-US" sz="1600" i="1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ifferencing  Technique</a:t>
            </a:r>
            <a:endParaRPr lang="en-US" sz="1600" i="1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Differencing - a method of transforming a time series </a:t>
            </a: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285750" lvl="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Remove trend, seasonality, skewness.</a:t>
            </a: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6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dirty="0">
              <a:latin typeface="+mj-lt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65839" y="1409627"/>
            <a:ext cx="2923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Differencing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6" y="1748181"/>
            <a:ext cx="8308258" cy="501932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21971" y="637013"/>
            <a:ext cx="8371267" cy="38131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4. Feature Transformation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15971" y="41979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2776"/>
                </a:solidFill>
                <a:latin typeface="+mj-lt"/>
                <a:sym typeface="Arial"/>
              </a:rPr>
              <a:t>Feature Transformation</a:t>
            </a:r>
            <a:endParaRPr dirty="0">
              <a:latin typeface="+mj-lt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2315" y="511604"/>
            <a:ext cx="552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Before Applying First Differencing Data was not Stationary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4391696"/>
            <a:ext cx="6367957" cy="2632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5" y="1061858"/>
            <a:ext cx="6610463" cy="24411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5695" y="3851441"/>
            <a:ext cx="474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After </a:t>
            </a:r>
            <a:r>
              <a:rPr lang="en-US" sz="1600" dirty="0">
                <a:solidFill>
                  <a:schemeClr val="accent1"/>
                </a:solidFill>
              </a:rPr>
              <a:t>Applying First Differencing Data </a:t>
            </a:r>
            <a:r>
              <a:rPr lang="en-US" sz="1600" dirty="0" smtClean="0">
                <a:solidFill>
                  <a:schemeClr val="accent1"/>
                </a:solidFill>
              </a:rPr>
              <a:t>is Stationary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/>
              <a:t> Augmented Dickey-fuller test </a:t>
            </a:r>
            <a:r>
              <a:rPr lang="en-US" sz="2400" dirty="0" smtClean="0"/>
              <a:t>Data is Stationary or</a:t>
            </a:r>
            <a:r>
              <a:rPr lang="en-US" sz="2400" dirty="0"/>
              <a:t> not?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315" y="600237"/>
            <a:ext cx="552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Before Applying First Differencing Data was not Stationary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5" y="1056222"/>
            <a:ext cx="7318303" cy="2475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03" y="4480375"/>
            <a:ext cx="7168538" cy="2242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3342" y="3837014"/>
            <a:ext cx="5505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Before Applying First Differencing Data was not Stationary</a:t>
            </a:r>
          </a:p>
        </p:txBody>
      </p:sp>
    </p:spTree>
    <p:extLst>
      <p:ext uri="{BB962C8B-B14F-4D97-AF65-F5344CB8AC3E}">
        <p14:creationId xmlns:p14="http://schemas.microsoft.com/office/powerpoint/2010/main" val="423764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94;p8">
            <a:extLst>
              <a:ext uri="{FF2B5EF4-FFF2-40B4-BE49-F238E27FC236}">
                <a16:creationId xmlns:a16="http://schemas.microsoft.com/office/drawing/2014/main" id="{8EC2FBB7-29D5-441A-8311-CCF2491392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3597A-68B6-496F-B803-8BAA8BDF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36" y="1940766"/>
            <a:ext cx="4584936" cy="3153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90FCF-B7DE-49E8-B4E2-7366F5DC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40766"/>
            <a:ext cx="4584936" cy="315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3B3E2-2D61-45B4-A41C-2D20F9588FD8}"/>
              </a:ext>
            </a:extLst>
          </p:cNvPr>
          <p:cNvSpPr txBox="1"/>
          <p:nvPr/>
        </p:nvSpPr>
        <p:spPr>
          <a:xfrm>
            <a:off x="254021" y="1614574"/>
            <a:ext cx="141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Train data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14C83-5567-4260-98F8-79A5A99BC2C6}"/>
              </a:ext>
            </a:extLst>
          </p:cNvPr>
          <p:cNvSpPr txBox="1"/>
          <p:nvPr/>
        </p:nvSpPr>
        <p:spPr>
          <a:xfrm>
            <a:off x="4757195" y="1571434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Test data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479" y="650246"/>
            <a:ext cx="8371267" cy="36718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Step 5. </a:t>
            </a:r>
            <a:r>
              <a:rPr lang="en-US" sz="2000" dirty="0" smtClean="0">
                <a:solidFill>
                  <a:schemeClr val="bg1"/>
                </a:solidFill>
              </a:rPr>
              <a:t>Train / Test Splitting the Data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3;p8"/>
          <p:cNvSpPr txBox="1"/>
          <p:nvPr/>
        </p:nvSpPr>
        <p:spPr>
          <a:xfrm>
            <a:off x="88256" y="65034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88256" y="1594101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AR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6883C-64FE-4D1C-9D82-A31A9B121EAD}"/>
              </a:ext>
            </a:extLst>
          </p:cNvPr>
          <p:cNvSpPr txBox="1"/>
          <p:nvPr/>
        </p:nvSpPr>
        <p:spPr>
          <a:xfrm>
            <a:off x="4399383" y="159410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AR Model- First Difference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/>
          <a:stretch/>
        </p:blipFill>
        <p:spPr>
          <a:xfrm>
            <a:off x="88256" y="2155704"/>
            <a:ext cx="4320073" cy="3158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/>
          <a:stretch/>
        </p:blipFill>
        <p:spPr>
          <a:xfrm>
            <a:off x="4399383" y="2155704"/>
            <a:ext cx="4276479" cy="31561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08479" y="650246"/>
            <a:ext cx="8371267" cy="367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Step 6.  Model Building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D488D-345C-4470-AA0E-7C555AC74505}"/>
              </a:ext>
            </a:extLst>
          </p:cNvPr>
          <p:cNvSpPr txBox="1"/>
          <p:nvPr/>
        </p:nvSpPr>
        <p:spPr>
          <a:xfrm>
            <a:off x="88256" y="943406"/>
            <a:ext cx="42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Simple Exponential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256"/>
            <a:ext cx="4277322" cy="4752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B8900-A373-45BA-83A5-0BF04CDEDE26}"/>
              </a:ext>
            </a:extLst>
          </p:cNvPr>
          <p:cNvSpPr txBox="1"/>
          <p:nvPr/>
        </p:nvSpPr>
        <p:spPr>
          <a:xfrm>
            <a:off x="4553952" y="943406"/>
            <a:ext cx="4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Holt method(</a:t>
            </a:r>
            <a:r>
              <a:rPr lang="en-US" dirty="0" smtClean="0">
                <a:solidFill>
                  <a:schemeClr val="accent4"/>
                </a:solidFill>
              </a:rPr>
              <a:t>Additive trend &amp; seasonality</a:t>
            </a:r>
            <a:r>
              <a:rPr lang="en-US" sz="1800" dirty="0" smtClean="0">
                <a:solidFill>
                  <a:schemeClr val="accent4"/>
                </a:solidFill>
              </a:rPr>
              <a:t>)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89" y="1588257"/>
            <a:ext cx="4058216" cy="46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41D05-8351-4299-9ECC-2CB8870FA210}"/>
              </a:ext>
            </a:extLst>
          </p:cNvPr>
          <p:cNvSpPr txBox="1"/>
          <p:nvPr/>
        </p:nvSpPr>
        <p:spPr>
          <a:xfrm>
            <a:off x="88256" y="9895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Holt Method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730"/>
            <a:ext cx="4172532" cy="4557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D41D05-8351-4299-9ECC-2CB8870FA210}"/>
              </a:ext>
            </a:extLst>
          </p:cNvPr>
          <p:cNvSpPr txBox="1"/>
          <p:nvPr/>
        </p:nvSpPr>
        <p:spPr>
          <a:xfrm>
            <a:off x="4709625" y="9469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Best fit model</a:t>
            </a:r>
            <a:endParaRPr lang="en-US" sz="180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53" y="1506730"/>
            <a:ext cx="4385081" cy="45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3;p8"/>
          <p:cNvSpPr txBox="1"/>
          <p:nvPr/>
        </p:nvSpPr>
        <p:spPr>
          <a:xfrm>
            <a:off x="88256" y="65034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88255" y="677720"/>
            <a:ext cx="887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First We will check p,d,q value for </a:t>
            </a:r>
            <a:r>
              <a:rPr lang="en-US" sz="1800" dirty="0" err="1" smtClean="0">
                <a:solidFill>
                  <a:schemeClr val="accent4"/>
                </a:solidFill>
              </a:rPr>
              <a:t>Arima</a:t>
            </a:r>
            <a:r>
              <a:rPr lang="en-US" sz="1800" dirty="0" smtClean="0">
                <a:solidFill>
                  <a:schemeClr val="accent4"/>
                </a:solidFill>
              </a:rPr>
              <a:t> Model . Using </a:t>
            </a:r>
            <a:r>
              <a:rPr lang="en-US" sz="1800" dirty="0" err="1" smtClean="0">
                <a:solidFill>
                  <a:schemeClr val="accent4"/>
                </a:solidFill>
              </a:rPr>
              <a:t>Acf</a:t>
            </a:r>
            <a:r>
              <a:rPr lang="en-US" sz="1800" dirty="0" smtClean="0">
                <a:solidFill>
                  <a:schemeClr val="accent4"/>
                </a:solidFill>
              </a:rPr>
              <a:t> and </a:t>
            </a:r>
            <a:r>
              <a:rPr lang="en-US" sz="1800" dirty="0" err="1" smtClean="0">
                <a:solidFill>
                  <a:schemeClr val="accent4"/>
                </a:solidFill>
              </a:rPr>
              <a:t>Pacf</a:t>
            </a:r>
            <a:r>
              <a:rPr lang="en-US" sz="1800" dirty="0" smtClean="0">
                <a:solidFill>
                  <a:schemeClr val="accent4"/>
                </a:solidFill>
              </a:rPr>
              <a:t> plot we can check for p,d,q and seasonality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1420867" y="1380274"/>
            <a:ext cx="194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Original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8D594-4A36-4A52-AE0B-E2873DBAA686}"/>
              </a:ext>
            </a:extLst>
          </p:cNvPr>
          <p:cNvSpPr txBox="1"/>
          <p:nvPr/>
        </p:nvSpPr>
        <p:spPr>
          <a:xfrm>
            <a:off x="5715374" y="1380274"/>
            <a:ext cx="32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After First Differencing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6" y="1704143"/>
            <a:ext cx="4454325" cy="2483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829"/>
            <a:ext cx="4507606" cy="2382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9" y="4365722"/>
            <a:ext cx="4273216" cy="2234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4244165"/>
            <a:ext cx="4314423" cy="23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</a:rPr>
              <a:t>Models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41D05-8351-4299-9ECC-2CB8870FA210}"/>
              </a:ext>
            </a:extLst>
          </p:cNvPr>
          <p:cNvSpPr txBox="1"/>
          <p:nvPr/>
        </p:nvSpPr>
        <p:spPr>
          <a:xfrm>
            <a:off x="2125014" y="667888"/>
            <a:ext cx="486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Arima</a:t>
            </a:r>
            <a:r>
              <a:rPr lang="en-US" sz="2800" dirty="0" smtClean="0">
                <a:solidFill>
                  <a:schemeClr val="accent4"/>
                </a:solidFill>
              </a:rPr>
              <a:t> (p=7 , d=1 , q = 2)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" y="1358907"/>
            <a:ext cx="7366714" cy="4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9781" y="665018"/>
            <a:ext cx="2332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7819" y="1620746"/>
            <a:ext cx="1688711" cy="748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71797" y="1620747"/>
            <a:ext cx="1715968" cy="684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Dataset &amp; Observe it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1537" y="1620745"/>
            <a:ext cx="1497724" cy="7489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EDA  And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3032" y="1620745"/>
            <a:ext cx="1672781" cy="6845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96225" y="3177959"/>
            <a:ext cx="1777284" cy="6274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05749" y="3105418"/>
            <a:ext cx="1720064" cy="699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Train/Test Splitting the Data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417466" y="2305318"/>
            <a:ext cx="543911" cy="8001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387764" y="3177960"/>
            <a:ext cx="1957853" cy="686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385020" y="1827179"/>
            <a:ext cx="468013" cy="336097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411405" y="1854558"/>
            <a:ext cx="468013" cy="30871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203785" y="1827180"/>
            <a:ext cx="468013" cy="336097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6321974" y="3446737"/>
            <a:ext cx="468013" cy="2680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773509" y="3342675"/>
            <a:ext cx="606373" cy="35707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36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4C5DF70D-F95A-43C2-8C16-96D266AE54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865CAA-FA76-424D-9399-F6806FFE7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63711"/>
              </p:ext>
            </p:extLst>
          </p:nvPr>
        </p:nvGraphicFramePr>
        <p:xfrm>
          <a:off x="862885" y="1339403"/>
          <a:ext cx="7765961" cy="329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911">
                  <a:extLst>
                    <a:ext uri="{9D8B030D-6E8A-4147-A177-3AD203B41FA5}">
                      <a16:colId xmlns:a16="http://schemas.microsoft.com/office/drawing/2014/main" val="1327481754"/>
                    </a:ext>
                  </a:extLst>
                </a:gridCol>
                <a:gridCol w="2603181">
                  <a:extLst>
                    <a:ext uri="{9D8B030D-6E8A-4147-A177-3AD203B41FA5}">
                      <a16:colId xmlns:a16="http://schemas.microsoft.com/office/drawing/2014/main" val="1357023056"/>
                    </a:ext>
                  </a:extLst>
                </a:gridCol>
                <a:gridCol w="2115829">
                  <a:extLst>
                    <a:ext uri="{9D8B030D-6E8A-4147-A177-3AD203B41FA5}">
                      <a16:colId xmlns:a16="http://schemas.microsoft.com/office/drawing/2014/main" val="1768413892"/>
                    </a:ext>
                  </a:extLst>
                </a:gridCol>
                <a:gridCol w="1779040">
                  <a:extLst>
                    <a:ext uri="{9D8B030D-6E8A-4147-A177-3AD203B41FA5}">
                      <a16:colId xmlns:a16="http://schemas.microsoft.com/office/drawing/2014/main" val="3661378398"/>
                    </a:ext>
                  </a:extLst>
                </a:gridCol>
              </a:tblGrid>
              <a:tr h="571788">
                <a:tc>
                  <a:txBody>
                    <a:bodyPr/>
                    <a:lstStyle/>
                    <a:p>
                      <a:r>
                        <a:rPr lang="en-US" sz="1600" b="1" dirty="0"/>
                        <a:t>Sr No.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Model</a:t>
                      </a:r>
                      <a:r>
                        <a:rPr lang="en-US" sz="1600" b="1" baseline="0" dirty="0" smtClean="0"/>
                        <a:t> Name</a:t>
                      </a: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RMSE Value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MAE Value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9360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0.5778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0.4887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92643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ARIMA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0.4927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0.4036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6424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Exponential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7152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Holt </a:t>
                      </a:r>
                      <a:r>
                        <a:rPr lang="en-US" dirty="0"/>
                        <a:t>Method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1.4160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1.8621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1186"/>
                  </a:ext>
                </a:extLst>
              </a:tr>
              <a:tr h="54504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Holt Add Method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5.1096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4.7175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320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B750BB-CB71-476B-AEC5-01D98861E489}"/>
              </a:ext>
            </a:extLst>
          </p:cNvPr>
          <p:cNvSpPr txBox="1"/>
          <p:nvPr/>
        </p:nvSpPr>
        <p:spPr>
          <a:xfrm>
            <a:off x="0" y="-116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Results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7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CF6F4-4193-4464-852F-3D43C52A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5" y="1795460"/>
            <a:ext cx="7688424" cy="4226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FCADC-E776-44A5-9C12-7DB10DEEFD94}"/>
              </a:ext>
            </a:extLst>
          </p:cNvPr>
          <p:cNvSpPr txBox="1"/>
          <p:nvPr/>
        </p:nvSpPr>
        <p:spPr>
          <a:xfrm>
            <a:off x="676855" y="1319255"/>
            <a:ext cx="7109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u="none" strike="noStrike" cap="none" dirty="0" smtClean="0">
                <a:solidFill>
                  <a:schemeClr val="accent4"/>
                </a:solidFill>
                <a:latin typeface="+mj-lt"/>
                <a:sym typeface="Arial"/>
              </a:rPr>
              <a:t>Forecast </a:t>
            </a:r>
            <a:r>
              <a:rPr lang="en-US" sz="1600" b="1" i="0" u="none" strike="noStrike" cap="none" dirty="0">
                <a:solidFill>
                  <a:schemeClr val="accent4"/>
                </a:solidFill>
                <a:latin typeface="+mj-lt"/>
                <a:sym typeface="Arial"/>
              </a:rPr>
              <a:t>For Next 10 </a:t>
            </a:r>
            <a:r>
              <a:rPr lang="en-US" sz="1600" b="1" i="0" u="none" strike="noStrike" cap="none" dirty="0" smtClean="0">
                <a:solidFill>
                  <a:schemeClr val="accent4"/>
                </a:solidFill>
                <a:latin typeface="+mj-lt"/>
                <a:sym typeface="Arial"/>
              </a:rPr>
              <a:t>Years Using ARIMA with 95% confidence interval 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118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2776"/>
              </a:buClr>
              <a:buSzPts val="2800"/>
            </a:pPr>
            <a:r>
              <a:rPr lang="en-US" sz="2800" b="1" dirty="0" smtClean="0">
                <a:solidFill>
                  <a:srgbClr val="002776"/>
                </a:solidFill>
              </a:rPr>
              <a:t>The final model-ARIMA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55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0" y="511604"/>
            <a:ext cx="9144000" cy="634639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380"/>
            <a:ext cx="9144000" cy="542936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9093" y="620069"/>
            <a:ext cx="8306873" cy="36718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Step 7. </a:t>
            </a:r>
            <a:r>
              <a:rPr lang="en-US" sz="2000" dirty="0" smtClean="0">
                <a:solidFill>
                  <a:schemeClr val="bg1"/>
                </a:solidFill>
              </a:rPr>
              <a:t>Model Deployment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-11616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</a:rPr>
              <a:t>User Interface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511604"/>
            <a:ext cx="9144000" cy="634639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" y="752101"/>
            <a:ext cx="9097645" cy="6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54;p15">
            <a:extLst>
              <a:ext uri="{FF2B5EF4-FFF2-40B4-BE49-F238E27FC236}">
                <a16:creationId xmlns:a16="http://schemas.microsoft.com/office/drawing/2014/main" id="{B3815EF5-AE17-4A4F-9300-FCFECE6A98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-11616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776"/>
                </a:solidFill>
              </a:rPr>
              <a:t>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179"/>
            <a:ext cx="9144000" cy="64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2568690" y="2983101"/>
            <a:ext cx="520306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02776"/>
                </a:solidFill>
                <a:latin typeface="+mj-lt"/>
                <a:sym typeface="Arial"/>
              </a:rPr>
              <a:t>Thank </a:t>
            </a:r>
            <a:r>
              <a:rPr lang="en-US" sz="6000" b="1" dirty="0" smtClean="0">
                <a:solidFill>
                  <a:srgbClr val="002776"/>
                </a:solidFill>
                <a:latin typeface="+mj-lt"/>
                <a:sym typeface="Arial"/>
              </a:rPr>
              <a:t>you !</a:t>
            </a:r>
            <a:endParaRPr sz="6000" dirty="0">
              <a:latin typeface="+mj-lt"/>
            </a:endParaRPr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"/>
          <p:cNvSpPr txBox="1"/>
          <p:nvPr/>
        </p:nvSpPr>
        <p:spPr>
          <a:xfrm>
            <a:off x="141513" y="4643504"/>
            <a:ext cx="75111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To forecast CO2 levels for an organization so that the organization can follow government norms with respect to CO2 emission levels.</a:t>
            </a:r>
            <a:endParaRPr sz="1800" dirty="0">
              <a:solidFill>
                <a:schemeClr val="dk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141513" y="3932969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Objective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:</a:t>
            </a:r>
            <a:endParaRPr sz="2000" dirty="0">
              <a:latin typeface="+mj-lt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141513" y="2431277"/>
            <a:ext cx="7413163" cy="147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We have a dataset of previous 215 years from 2014, we need to analyze the dataset and considering various factors impacting the CO2 emissions. </a:t>
            </a:r>
            <a:endParaRPr sz="18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13" y="1720832"/>
            <a:ext cx="300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Problem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1972" y="571421"/>
            <a:ext cx="8371267" cy="38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1 . Business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383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>
            <a:spLocks noGrp="1"/>
          </p:cNvSpPr>
          <p:nvPr>
            <p:ph type="title"/>
          </p:nvPr>
        </p:nvSpPr>
        <p:spPr>
          <a:xfrm>
            <a:off x="321971" y="1281205"/>
            <a:ext cx="8913900" cy="6831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+mj-lt"/>
              </a:rPr>
              <a:t>The Data</a:t>
            </a:r>
            <a:endParaRPr sz="28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103307"/>
            <a:ext cx="3679371" cy="4754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50" y="1918952"/>
            <a:ext cx="3526972" cy="5009805"/>
          </a:xfrm>
          <a:prstGeom prst="rect">
            <a:avLst/>
          </a:prstGeom>
        </p:spPr>
      </p:pic>
      <p:pic>
        <p:nvPicPr>
          <p:cNvPr id="5" name="Google Shape;36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321971" y="637013"/>
            <a:ext cx="8371267" cy="38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2. Load Dataset &amp; Observe it</a:t>
            </a:r>
          </a:p>
        </p:txBody>
      </p:sp>
    </p:spTree>
    <p:extLst>
      <p:ext uri="{BB962C8B-B14F-4D97-AF65-F5344CB8AC3E}">
        <p14:creationId xmlns:p14="http://schemas.microsoft.com/office/powerpoint/2010/main" val="2525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308479" y="135890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+mj-lt"/>
                <a:sym typeface="Arial"/>
              </a:rPr>
              <a:t>Data set details</a:t>
            </a:r>
            <a:endParaRPr dirty="0">
              <a:latin typeface="+mj-lt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"/>
          <p:cNvSpPr txBox="1"/>
          <p:nvPr/>
        </p:nvSpPr>
        <p:spPr>
          <a:xfrm>
            <a:off x="308479" y="2030162"/>
            <a:ext cx="3517941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1) Total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Rows: </a:t>
            </a: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215</a:t>
            </a:r>
            <a:endParaRPr lang="en-US" sz="160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2) Total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Columns: </a:t>
            </a: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endParaRPr sz="16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3) Missing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values: 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4) Duplicate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values: </a:t>
            </a:r>
            <a:r>
              <a:rPr lang="en-US" sz="1600" dirty="0" smtClean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0</a:t>
            </a:r>
            <a:endParaRPr lang="en-US" sz="1600" dirty="0">
              <a:solidFill>
                <a:schemeClr val="dk1"/>
              </a:solidFill>
              <a:latin typeface="+mj-lt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+mj-lt"/>
                <a:sym typeface="Century Gothic"/>
              </a:rPr>
              <a:t>5) Features </a:t>
            </a:r>
            <a:r>
              <a:rPr lang="en-US" sz="1600" dirty="0">
                <a:solidFill>
                  <a:schemeClr val="dk1"/>
                </a:solidFill>
                <a:latin typeface="+mj-lt"/>
                <a:sym typeface="Century Gothic"/>
              </a:rPr>
              <a:t>Name: Year, </a:t>
            </a:r>
            <a:r>
              <a:rPr lang="en-US" sz="1600" dirty="0" smtClean="0">
                <a:solidFill>
                  <a:schemeClr val="dk1"/>
                </a:solidFill>
                <a:latin typeface="+mj-lt"/>
                <a:sym typeface="Century Gothic"/>
              </a:rPr>
              <a:t>CO2</a:t>
            </a:r>
            <a:endParaRPr lang="en-US" sz="1600" dirty="0">
              <a:solidFill>
                <a:schemeClr val="dk1"/>
              </a:solidFill>
              <a:latin typeface="+mj-lt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+mj-lt"/>
                <a:sym typeface="Century Gothic"/>
              </a:rPr>
              <a:t>6) Data </a:t>
            </a:r>
            <a:r>
              <a:rPr lang="en-US" sz="1600" dirty="0">
                <a:solidFill>
                  <a:schemeClr val="dk1"/>
                </a:solidFill>
                <a:latin typeface="+mj-lt"/>
                <a:sym typeface="Century Gothic"/>
              </a:rPr>
              <a:t>Types: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sym typeface="Century Gothic"/>
              </a:rPr>
              <a:t>	Year – Datetime64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+mj-lt"/>
                <a:sym typeface="Century Gothic"/>
              </a:rPr>
              <a:t>	CO2 – </a:t>
            </a:r>
            <a:r>
              <a:rPr lang="en-US" sz="1600" dirty="0" smtClean="0">
                <a:solidFill>
                  <a:schemeClr val="dk1"/>
                </a:solidFill>
                <a:latin typeface="+mj-lt"/>
                <a:sym typeface="Century Gothic"/>
              </a:rPr>
              <a:t>Float</a:t>
            </a:r>
            <a:endParaRPr lang="en-US" sz="1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2"/>
          <a:stretch/>
        </p:blipFill>
        <p:spPr>
          <a:xfrm>
            <a:off x="308479" y="5203371"/>
            <a:ext cx="7913913" cy="16546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8479" y="650246"/>
            <a:ext cx="8371267" cy="367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Step 3. </a:t>
            </a:r>
            <a:r>
              <a:rPr lang="en-US" sz="2000" dirty="0">
                <a:solidFill>
                  <a:schemeClr val="bg1"/>
                </a:solidFill>
              </a:rPr>
              <a:t>Exploratory Data Analysis (EDA) and </a:t>
            </a:r>
            <a:r>
              <a:rPr lang="en-US" sz="2000" dirty="0" smtClean="0">
                <a:solidFill>
                  <a:schemeClr val="bg1"/>
                </a:solidFill>
              </a:rPr>
              <a:t>Feature </a:t>
            </a:r>
            <a:r>
              <a:rPr lang="en-US" sz="2000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812" y="4715957"/>
            <a:ext cx="241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 smtClean="0">
                <a:solidFill>
                  <a:srgbClr val="002776"/>
                </a:solidFill>
              </a:rPr>
              <a:t>Data Description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9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19742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" y="1582411"/>
            <a:ext cx="9024257" cy="4401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645" y="1213079"/>
            <a:ext cx="40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+mj-lt"/>
              </a:rPr>
              <a:t>The Line plot </a:t>
            </a:r>
          </a:p>
        </p:txBody>
      </p:sp>
    </p:spTree>
    <p:extLst>
      <p:ext uri="{BB962C8B-B14F-4D97-AF65-F5344CB8AC3E}">
        <p14:creationId xmlns:p14="http://schemas.microsoft.com/office/powerpoint/2010/main" val="29178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119742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3711281"/>
            <a:ext cx="4534133" cy="2635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25" y="3603325"/>
            <a:ext cx="4489975" cy="274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1194551"/>
            <a:ext cx="8604844" cy="1833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116" y="766916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Box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07" y="3318487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KDE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7447" y="3341949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Histogram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98322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4968" y="717755"/>
            <a:ext cx="61058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Automatic Time series decomposition using STL</a:t>
            </a:r>
          </a:p>
          <a:p>
            <a:r>
              <a:rPr lang="en-US" sz="1600" dirty="0"/>
              <a:t>(Seasonal-Trend decomposition using LOESS)</a:t>
            </a:r>
          </a:p>
          <a:p>
            <a:endParaRPr lang="en-US" sz="1600" dirty="0"/>
          </a:p>
          <a:p>
            <a:r>
              <a:rPr lang="en-US" sz="1800" dirty="0"/>
              <a:t> </a:t>
            </a:r>
            <a:r>
              <a:rPr lang="en-US" sz="1600" dirty="0"/>
              <a:t>STL uses LOESS (locally estimated scatterplot smoothing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Trend – upward trend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Seasonality – cyclic patterns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Noise – Random variation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/>
          <a:stretch/>
        </p:blipFill>
        <p:spPr>
          <a:xfrm>
            <a:off x="198262" y="2791629"/>
            <a:ext cx="8945737" cy="40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68826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+mj-lt"/>
                <a:sym typeface="Arial"/>
              </a:rPr>
              <a:t>Exploratory Data Analysis (EDA)</a:t>
            </a:r>
            <a:endParaRPr dirty="0">
              <a:latin typeface="+mj-lt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2956" y="945461"/>
            <a:ext cx="65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Check for stationary 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0" y="1687132"/>
            <a:ext cx="7083380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469</Words>
  <Application>Microsoft Office PowerPoint</Application>
  <PresentationFormat>On-screen Show (4:3)</PresentationFormat>
  <Paragraphs>127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Noto Sans Symbols</vt:lpstr>
      <vt:lpstr>Times New Roman</vt:lpstr>
      <vt:lpstr>Verdana</vt:lpstr>
      <vt:lpstr>Wingdings</vt:lpstr>
      <vt:lpstr>Perception</vt:lpstr>
      <vt:lpstr>Office Theme</vt:lpstr>
      <vt:lpstr>PowerPoint Presentation</vt:lpstr>
      <vt:lpstr>PowerPoint Presentation</vt:lpstr>
      <vt:lpstr>PowerPoint Presentation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Admin</cp:lastModifiedBy>
  <cp:revision>142</cp:revision>
  <dcterms:created xsi:type="dcterms:W3CDTF">2012-08-17T07:00:49Z</dcterms:created>
  <dcterms:modified xsi:type="dcterms:W3CDTF">2022-09-09T05:50:56Z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