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8" r:id="rId3"/>
    <p:sldId id="257" r:id="rId4"/>
    <p:sldId id="259" r:id="rId5"/>
    <p:sldId id="260" r:id="rId6"/>
    <p:sldId id="261" r:id="rId7"/>
    <p:sldId id="262" r:id="rId8"/>
    <p:sldId id="263" r:id="rId9"/>
    <p:sldId id="272" r:id="rId10"/>
    <p:sldId id="264" r:id="rId11"/>
    <p:sldId id="266" r:id="rId12"/>
    <p:sldId id="289" r:id="rId13"/>
    <p:sldId id="290" r:id="rId14"/>
    <p:sldId id="291" r:id="rId15"/>
    <p:sldId id="274" r:id="rId16"/>
    <p:sldId id="275" r:id="rId17"/>
    <p:sldId id="288" r:id="rId18"/>
    <p:sldId id="278" r:id="rId19"/>
    <p:sldId id="281" r:id="rId20"/>
    <p:sldId id="296" r:id="rId21"/>
    <p:sldId id="297" r:id="rId22"/>
    <p:sldId id="298" r:id="rId23"/>
    <p:sldId id="300" r:id="rId24"/>
    <p:sldId id="294" r:id="rId25"/>
    <p:sldId id="295"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8ED"/>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2"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BDBD6C-DEFE-4E97-A99E-25D5E18185F0}"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339053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BDBD6C-DEFE-4E97-A99E-25D5E18185F0}"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3897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BDBD6C-DEFE-4E97-A99E-25D5E18185F0}"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201FD0-CF2A-417B-8B43-62E379165B1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7215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BDBD6C-DEFE-4E97-A99E-25D5E18185F0}"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170577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BDBD6C-DEFE-4E97-A99E-25D5E18185F0}"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201FD0-CF2A-417B-8B43-62E379165B1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4724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BDBD6C-DEFE-4E97-A99E-25D5E18185F0}"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1925433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DBD6C-DEFE-4E97-A99E-25D5E18185F0}"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3870084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DBD6C-DEFE-4E97-A99E-25D5E18185F0}"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342183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DBD6C-DEFE-4E97-A99E-25D5E18185F0}"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257746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BDBD6C-DEFE-4E97-A99E-25D5E18185F0}"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12310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BDBD6C-DEFE-4E97-A99E-25D5E18185F0}"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105772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BDBD6C-DEFE-4E97-A99E-25D5E18185F0}"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183458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BDBD6C-DEFE-4E97-A99E-25D5E18185F0}"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148401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DBD6C-DEFE-4E97-A99E-25D5E18185F0}"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305029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BDBD6C-DEFE-4E97-A99E-25D5E18185F0}"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391812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BDBD6C-DEFE-4E97-A99E-25D5E18185F0}"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201FD0-CF2A-417B-8B43-62E379165B1F}" type="slidenum">
              <a:rPr lang="en-US" smtClean="0"/>
              <a:t>‹#›</a:t>
            </a:fld>
            <a:endParaRPr lang="en-US"/>
          </a:p>
        </p:txBody>
      </p:sp>
    </p:spTree>
    <p:extLst>
      <p:ext uri="{BB962C8B-B14F-4D97-AF65-F5344CB8AC3E}">
        <p14:creationId xmlns:p14="http://schemas.microsoft.com/office/powerpoint/2010/main" val="201328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BDBD6C-DEFE-4E97-A99E-25D5E18185F0}" type="datetimeFigureOut">
              <a:rPr lang="en-US" smtClean="0"/>
              <a:t>5/27/2022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201FD0-CF2A-417B-8B43-62E379165B1F}" type="slidenum">
              <a:rPr lang="en-US" smtClean="0"/>
              <a:t>‹#›</a:t>
            </a:fld>
            <a:endParaRPr lang="en-US"/>
          </a:p>
        </p:txBody>
      </p:sp>
    </p:spTree>
    <p:extLst>
      <p:ext uri="{BB962C8B-B14F-4D97-AF65-F5344CB8AC3E}">
        <p14:creationId xmlns:p14="http://schemas.microsoft.com/office/powerpoint/2010/main" val="21630417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552" y="94593"/>
            <a:ext cx="960635" cy="3641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45770" y="760049"/>
            <a:ext cx="7886198" cy="4401205"/>
          </a:xfrm>
          <a:prstGeom prst="rect">
            <a:avLst/>
          </a:prstGeom>
          <a:noFill/>
        </p:spPr>
        <p:txBody>
          <a:bodyPr wrap="none" rtlCol="0">
            <a:spAutoFit/>
          </a:bodyPr>
          <a:lstStyle/>
          <a:p>
            <a:pPr algn="ctr"/>
            <a:r>
              <a:rPr lang="en-US" sz="2000" b="1" dirty="0" smtClean="0">
                <a:solidFill>
                  <a:srgbClr val="0070C0"/>
                </a:solidFill>
                <a:latin typeface="Times New Roman" panose="02020603050405020304" pitchFamily="18" charset="0"/>
                <a:cs typeface="Times New Roman" panose="02020603050405020304" pitchFamily="18" charset="0"/>
              </a:rPr>
              <a:t>PROJECT #115</a:t>
            </a:r>
          </a:p>
          <a:p>
            <a:pPr algn="ctr"/>
            <a:endParaRPr lang="en-US" b="1" dirty="0" smtClean="0">
              <a:latin typeface="Times New Roman" panose="02020603050405020304" pitchFamily="18" charset="0"/>
              <a:cs typeface="Times New Roman" panose="02020603050405020304" pitchFamily="18" charset="0"/>
            </a:endParaRPr>
          </a:p>
          <a:p>
            <a:pPr algn="ctr"/>
            <a:r>
              <a:rPr lang="en-US" sz="2800" b="1" dirty="0" smtClean="0">
                <a:solidFill>
                  <a:srgbClr val="FF0000"/>
                </a:solidFill>
                <a:latin typeface="Times New Roman" panose="02020603050405020304" pitchFamily="18" charset="0"/>
                <a:cs typeface="Times New Roman" panose="02020603050405020304" pitchFamily="18" charset="0"/>
              </a:rPr>
              <a:t>TELECOMMUNICATIONS CHURN ANALYSIS</a:t>
            </a:r>
          </a:p>
          <a:p>
            <a:pPr algn="ctr"/>
            <a:endParaRPr lang="en-US" sz="2000" dirty="0" smtClean="0">
              <a:latin typeface="Times New Roman" panose="02020603050405020304" pitchFamily="18" charset="0"/>
              <a:cs typeface="Times New Roman" panose="02020603050405020304" pitchFamily="18" charset="0"/>
            </a:endParaRPr>
          </a:p>
          <a:p>
            <a:pPr algn="ctr"/>
            <a:r>
              <a:rPr lang="en-US" sz="2400" b="1" dirty="0" smtClean="0">
                <a:solidFill>
                  <a:srgbClr val="00B050"/>
                </a:solidFill>
                <a:latin typeface="Times New Roman" panose="02020603050405020304" pitchFamily="18" charset="0"/>
                <a:cs typeface="Times New Roman" panose="02020603050405020304" pitchFamily="18" charset="0"/>
              </a:rPr>
              <a:t>TEAM NO:4</a:t>
            </a:r>
            <a:endParaRPr lang="en-US" sz="2000" dirty="0" smtClean="0">
              <a:latin typeface="Times New Roman" panose="02020603050405020304" pitchFamily="18" charset="0"/>
              <a:cs typeface="Times New Roman" panose="02020603050405020304" pitchFamily="18" charset="0"/>
            </a:endParaRPr>
          </a:p>
          <a:p>
            <a:pPr algn="ctr"/>
            <a:r>
              <a:rPr lang="en-US" sz="2200" dirty="0" smtClean="0">
                <a:latin typeface="Times New Roman" panose="02020603050405020304" pitchFamily="18" charset="0"/>
                <a:cs typeface="Times New Roman" panose="02020603050405020304" pitchFamily="18" charset="0"/>
              </a:rPr>
              <a:t>MENTOR : Varun Vennelaganti</a:t>
            </a:r>
          </a:p>
          <a:p>
            <a:pPr algn="ctr"/>
            <a:endParaRPr lang="en-US" sz="2000" dirty="0" smtClean="0">
              <a:latin typeface="Times New Roman" panose="02020603050405020304" pitchFamily="18" charset="0"/>
              <a:cs typeface="Times New Roman" panose="02020603050405020304" pitchFamily="18" charset="0"/>
            </a:endParaRPr>
          </a:p>
          <a:p>
            <a:pPr algn="ctr"/>
            <a:r>
              <a:rPr lang="en-US" sz="2400" b="1" dirty="0" smtClean="0">
                <a:solidFill>
                  <a:srgbClr val="00B0F0"/>
                </a:solidFill>
                <a:latin typeface="Times New Roman" panose="02020603050405020304" pitchFamily="18" charset="0"/>
                <a:cs typeface="Times New Roman" panose="02020603050405020304" pitchFamily="18" charset="0"/>
              </a:rPr>
              <a:t>TEAM MEMBERS</a:t>
            </a:r>
          </a:p>
          <a:p>
            <a:pPr algn="ctr"/>
            <a:r>
              <a:rPr lang="en-US" sz="2400" dirty="0" smtClean="0">
                <a:latin typeface="Times New Roman" panose="02020603050405020304" pitchFamily="18" charset="0"/>
                <a:cs typeface="Times New Roman" panose="02020603050405020304" pitchFamily="18" charset="0"/>
              </a:rPr>
              <a:t>Alka Dinesh Aswar</a:t>
            </a:r>
          </a:p>
          <a:p>
            <a:pPr algn="ctr"/>
            <a:r>
              <a:rPr lang="en-US" sz="2000" dirty="0" smtClean="0">
                <a:latin typeface="Times New Roman" panose="02020603050405020304" pitchFamily="18" charset="0"/>
                <a:cs typeface="Times New Roman" panose="02020603050405020304" pitchFamily="18" charset="0"/>
              </a:rPr>
              <a:t>Shivani Rohit Chavan</a:t>
            </a:r>
          </a:p>
          <a:p>
            <a:pPr algn="ctr"/>
            <a:r>
              <a:rPr lang="en-US" sz="2000" dirty="0" smtClean="0">
                <a:latin typeface="Times New Roman" panose="02020603050405020304" pitchFamily="18" charset="0"/>
                <a:cs typeface="Times New Roman" panose="02020603050405020304" pitchFamily="18" charset="0"/>
              </a:rPr>
              <a:t>Tushar</a:t>
            </a:r>
          </a:p>
          <a:p>
            <a:pPr algn="ctr"/>
            <a:r>
              <a:rPr lang="en-US" sz="2000" dirty="0" smtClean="0">
                <a:latin typeface="Times New Roman" panose="02020603050405020304" pitchFamily="18" charset="0"/>
                <a:cs typeface="Times New Roman" panose="02020603050405020304" pitchFamily="18" charset="0"/>
              </a:rPr>
              <a:t>Pooja Dimri Hatwal</a:t>
            </a:r>
          </a:p>
          <a:p>
            <a:pPr algn="ctr"/>
            <a:r>
              <a:rPr lang="en-US" sz="2000" dirty="0" smtClean="0">
                <a:latin typeface="Times New Roman" panose="02020603050405020304" pitchFamily="18" charset="0"/>
                <a:cs typeface="Times New Roman" panose="02020603050405020304" pitchFamily="18" charset="0"/>
              </a:rPr>
              <a:t>Balram Somani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208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77000"/>
                <a:lumOff val="23000"/>
              </a:schemeClr>
            </a:gs>
            <a:gs pos="100000">
              <a:schemeClr val="tx2">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126" y="162909"/>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10504" y="95419"/>
            <a:ext cx="1865782"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Boxplot</a:t>
            </a:r>
            <a:endParaRPr lang="en-US" sz="32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501253" y="5782420"/>
            <a:ext cx="10358650" cy="969496"/>
          </a:xfrm>
          <a:prstGeom prst="rect">
            <a:avLst/>
          </a:prstGeom>
        </p:spPr>
        <p:txBody>
          <a:bodyPr wrap="square">
            <a:spAutoFit/>
          </a:bodyPr>
          <a:lstStyle/>
          <a:p>
            <a:r>
              <a:rPr lang="en-US" sz="1900" b="0" i="0" dirty="0" smtClean="0">
                <a:solidFill>
                  <a:srgbClr val="000000"/>
                </a:solidFill>
                <a:effectLst/>
                <a:latin typeface="Times New Roman" panose="02020603050405020304" pitchFamily="18" charset="0"/>
                <a:cs typeface="Times New Roman" panose="02020603050405020304" pitchFamily="18" charset="0"/>
              </a:rPr>
              <a:t>Using this boxplot we can see Day calls are more as compare to Evening and Night call Evening minutes is high as compare to Day and night and Evening charges is high because evening minutes International call is less and have many outliers but minutes and charges very high</a:t>
            </a:r>
            <a:endParaRPr lang="en-US" sz="19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339320" y="1268791"/>
            <a:ext cx="10682517" cy="4040188"/>
          </a:xfrm>
          <a:prstGeom prst="rect">
            <a:avLst/>
          </a:prstGeom>
        </p:spPr>
      </p:pic>
    </p:spTree>
    <p:extLst>
      <p:ext uri="{BB962C8B-B14F-4D97-AF65-F5344CB8AC3E}">
        <p14:creationId xmlns:p14="http://schemas.microsoft.com/office/powerpoint/2010/main" val="95681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711" y="846161"/>
            <a:ext cx="9412013" cy="3725839"/>
          </a:xfrm>
          <a:prstGeom prst="rect">
            <a:avLst/>
          </a:prstGeom>
        </p:spPr>
      </p:pic>
      <p:sp>
        <p:nvSpPr>
          <p:cNvPr id="8" name="Title 7"/>
          <p:cNvSpPr>
            <a:spLocks noGrp="1"/>
          </p:cNvSpPr>
          <p:nvPr>
            <p:ph type="title"/>
          </p:nvPr>
        </p:nvSpPr>
        <p:spPr>
          <a:xfrm>
            <a:off x="1988711" y="4572000"/>
            <a:ext cx="8915399" cy="2143500"/>
          </a:xfrm>
        </p:spPr>
        <p:txBody>
          <a:bodyPr>
            <a:normAutofit/>
          </a:bodyPr>
          <a:lstStyle/>
          <a:p>
            <a:r>
              <a:rPr lang="en-US" sz="2000" dirty="0" smtClean="0">
                <a:solidFill>
                  <a:schemeClr val="tx1"/>
                </a:solidFill>
                <a:latin typeface="Bodoni MT" panose="02070603080606020203" pitchFamily="18" charset="0"/>
              </a:rPr>
              <a:t>WE  can see in Boxplot churn customers spend more time on call than not churn customers</a:t>
            </a:r>
            <a:br>
              <a:rPr lang="en-US" sz="2000" dirty="0" smtClean="0">
                <a:solidFill>
                  <a:schemeClr val="tx1"/>
                </a:solidFill>
                <a:latin typeface="Bodoni MT" panose="02070603080606020203" pitchFamily="18" charset="0"/>
              </a:rPr>
            </a:br>
            <a:r>
              <a:rPr lang="en-US" sz="2000" dirty="0" smtClean="0">
                <a:solidFill>
                  <a:schemeClr val="tx1"/>
                </a:solidFill>
                <a:latin typeface="Bodoni MT" panose="02070603080606020203" pitchFamily="18" charset="0"/>
              </a:rPr>
              <a:t>In Total call there is no huge difference in both the customers</a:t>
            </a:r>
            <a:br>
              <a:rPr lang="en-US" sz="2000" dirty="0" smtClean="0">
                <a:solidFill>
                  <a:schemeClr val="tx1"/>
                </a:solidFill>
                <a:latin typeface="Bodoni MT" panose="02070603080606020203" pitchFamily="18" charset="0"/>
              </a:rPr>
            </a:br>
            <a:r>
              <a:rPr lang="en-US" sz="2000" dirty="0" smtClean="0">
                <a:solidFill>
                  <a:schemeClr val="tx1"/>
                </a:solidFill>
                <a:latin typeface="Bodoni MT" panose="02070603080606020203" pitchFamily="18" charset="0"/>
              </a:rPr>
              <a:t>And in total charges churn customers got higher charges than non churn so we can see if minutes is high then we will get higher charges</a:t>
            </a:r>
            <a:endParaRPr lang="en-IN" sz="2000" dirty="0">
              <a:solidFill>
                <a:schemeClr val="tx1"/>
              </a:solidFill>
              <a:latin typeface="Bodoni MT" panose="02070603080606020203" pitchFamily="18" charset="0"/>
            </a:endParaRPr>
          </a:p>
        </p:txBody>
      </p:sp>
      <p:sp>
        <p:nvSpPr>
          <p:cNvPr id="10" name="Rectangle 9"/>
          <p:cNvSpPr/>
          <p:nvPr/>
        </p:nvSpPr>
        <p:spPr>
          <a:xfrm>
            <a:off x="1988711" y="199830"/>
            <a:ext cx="2289987" cy="646331"/>
          </a:xfrm>
          <a:prstGeom prst="rect">
            <a:avLst/>
          </a:prstGeom>
        </p:spPr>
        <p:txBody>
          <a:bodyPr wrap="square">
            <a:sp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Boxplot</a:t>
            </a:r>
            <a:endParaRPr lang="en-US" sz="3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65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5421"/>
          </a:xfrm>
        </p:spPr>
        <p:txBody>
          <a:bodyPr>
            <a:normAutofit fontScale="90000"/>
          </a:bodyPr>
          <a:lstStyle/>
          <a:p>
            <a:pPr algn="ctr"/>
            <a:r>
              <a:rPr lang="en-IN" sz="3200" dirty="0" smtClean="0">
                <a:solidFill>
                  <a:srgbClr val="FF0000"/>
                </a:solidFill>
                <a:latin typeface="Arial" panose="020B0604020202020204" pitchFamily="34" charset="0"/>
                <a:cs typeface="Arial" panose="020B0604020202020204" pitchFamily="34" charset="0"/>
              </a:rPr>
              <a:t> </a:t>
            </a:r>
            <a:r>
              <a:rPr lang="en-IN" sz="3200" b="1" dirty="0">
                <a:solidFill>
                  <a:srgbClr val="FF0000"/>
                </a:solidFill>
                <a:latin typeface="Arial" panose="020B0604020202020204" pitchFamily="34" charset="0"/>
                <a:cs typeface="Arial" panose="020B0604020202020204" pitchFamily="34" charset="0"/>
              </a:rPr>
              <a:t>Step </a:t>
            </a:r>
            <a:r>
              <a:rPr lang="en-IN" sz="3200" b="1" dirty="0" smtClean="0">
                <a:solidFill>
                  <a:srgbClr val="FF0000"/>
                </a:solidFill>
                <a:latin typeface="Arial" panose="020B0604020202020204" pitchFamily="34" charset="0"/>
                <a:cs typeface="Arial" panose="020B0604020202020204" pitchFamily="34" charset="0"/>
              </a:rPr>
              <a:t>5:  </a:t>
            </a:r>
            <a:r>
              <a:rPr lang="en-IN" sz="3200" b="1" dirty="0">
                <a:solidFill>
                  <a:srgbClr val="FF0000"/>
                </a:solidFill>
                <a:latin typeface="Arial" panose="020B0604020202020204" pitchFamily="34" charset="0"/>
                <a:cs typeface="Arial" panose="020B0604020202020204" pitchFamily="34" charset="0"/>
              </a:rPr>
              <a:t>Feature </a:t>
            </a:r>
            <a:r>
              <a:rPr lang="en-IN" sz="3200" b="1" dirty="0" smtClean="0">
                <a:solidFill>
                  <a:srgbClr val="FF0000"/>
                </a:solidFill>
                <a:latin typeface="Arial" panose="020B0604020202020204" pitchFamily="34" charset="0"/>
                <a:cs typeface="Arial" panose="020B0604020202020204" pitchFamily="34" charset="0"/>
              </a:rPr>
              <a:t>Selection </a:t>
            </a:r>
            <a:r>
              <a:rPr lang="en-IN" sz="3200" dirty="0" smtClean="0">
                <a:solidFill>
                  <a:srgbClr val="FF0000"/>
                </a:solidFill>
                <a:latin typeface="Arial" panose="020B0604020202020204" pitchFamily="34" charset="0"/>
                <a:cs typeface="Arial" panose="020B0604020202020204" pitchFamily="34" charset="0"/>
              </a:rPr>
              <a:t/>
            </a:r>
            <a:br>
              <a:rPr lang="en-IN" sz="3200" dirty="0" smtClean="0">
                <a:solidFill>
                  <a:srgbClr val="FF0000"/>
                </a:solidFill>
                <a:latin typeface="Arial" panose="020B0604020202020204" pitchFamily="34" charset="0"/>
                <a:cs typeface="Arial" panose="020B0604020202020204" pitchFamily="34" charset="0"/>
              </a:rPr>
            </a:br>
            <a:r>
              <a:rPr lang="en-IN" sz="2200" dirty="0" smtClean="0">
                <a:solidFill>
                  <a:srgbClr val="0070C0"/>
                </a:solidFill>
                <a:latin typeface="Arial" panose="020B0604020202020204" pitchFamily="34" charset="0"/>
                <a:cs typeface="Arial" panose="020B0604020202020204" pitchFamily="34" charset="0"/>
              </a:rPr>
              <a:t>Univariate Method                                          Feature Importance</a:t>
            </a:r>
            <a:endParaRPr lang="en-IN" sz="2200" dirty="0">
              <a:solidFill>
                <a:srgbClr val="0070C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619795"/>
            <a:ext cx="3847064" cy="36909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184" y="1619795"/>
            <a:ext cx="5055325" cy="3690932"/>
          </a:xfrm>
          <a:prstGeom prst="rect">
            <a:avLst/>
          </a:prstGeom>
        </p:spPr>
      </p:pic>
      <p:sp>
        <p:nvSpPr>
          <p:cNvPr id="7" name="Rectangle 6"/>
          <p:cNvSpPr/>
          <p:nvPr/>
        </p:nvSpPr>
        <p:spPr>
          <a:xfrm>
            <a:off x="2503663" y="5447097"/>
            <a:ext cx="9239846" cy="707886"/>
          </a:xfrm>
          <a:prstGeom prst="rect">
            <a:avLst/>
          </a:prstGeom>
        </p:spPr>
        <p:txBody>
          <a:bodyPr wrap="square">
            <a:spAutoFit/>
          </a:bodyPr>
          <a:lstStyle/>
          <a:p>
            <a:r>
              <a:rPr lang="en-US" sz="2000" dirty="0" smtClean="0">
                <a:solidFill>
                  <a:srgbClr val="00B050"/>
                </a:solidFill>
                <a:latin typeface="Helvetica Neue"/>
              </a:rPr>
              <a:t>Feature Selection will help us to choose the  important columns, we can see in graph so this are the features which is highly correlated with Churn </a:t>
            </a:r>
            <a:endParaRPr lang="en-US" sz="2000" b="0" i="0" dirty="0">
              <a:solidFill>
                <a:srgbClr val="00B050"/>
              </a:solidFill>
              <a:effectLst/>
              <a:latin typeface="Helvetica Neue"/>
            </a:endParaRPr>
          </a:p>
        </p:txBody>
      </p:sp>
    </p:spTree>
    <p:extLst>
      <p:ext uri="{BB962C8B-B14F-4D97-AF65-F5344CB8AC3E}">
        <p14:creationId xmlns:p14="http://schemas.microsoft.com/office/powerpoint/2010/main" val="331992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4" y="219161"/>
            <a:ext cx="8911687" cy="851993"/>
          </a:xfrm>
        </p:spPr>
        <p:txBody>
          <a:bodyPr>
            <a:normAutofit/>
          </a:bodyPr>
          <a:lstStyle/>
          <a:p>
            <a:r>
              <a:rPr lang="en-IN" sz="3200" dirty="0" smtClean="0">
                <a:solidFill>
                  <a:srgbClr val="00B050"/>
                </a:solidFill>
                <a:latin typeface="Arial" panose="020B0604020202020204" pitchFamily="34" charset="0"/>
                <a:cs typeface="Arial" panose="020B0604020202020204" pitchFamily="34" charset="0"/>
              </a:rPr>
              <a:t>VIF(Variance Inflation Factor)</a:t>
            </a:r>
            <a:endParaRPr lang="en-IN" sz="3200" dirty="0">
              <a:solidFill>
                <a:srgbClr val="00B05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160" y="822960"/>
            <a:ext cx="5149896" cy="4402183"/>
          </a:xfrm>
        </p:spPr>
      </p:pic>
      <p:sp>
        <p:nvSpPr>
          <p:cNvPr id="5" name="Rectangle 4"/>
          <p:cNvSpPr/>
          <p:nvPr/>
        </p:nvSpPr>
        <p:spPr>
          <a:xfrm>
            <a:off x="7993193" y="1319348"/>
            <a:ext cx="3789504" cy="2554545"/>
          </a:xfrm>
          <a:prstGeom prst="rect">
            <a:avLst/>
          </a:prstGeom>
        </p:spPr>
        <p:txBody>
          <a:bodyPr wrap="square">
            <a:spAutoFit/>
          </a:bodyPr>
          <a:lstStyle/>
          <a:p>
            <a:r>
              <a:rPr lang="en-US" sz="2000" dirty="0" smtClean="0">
                <a:solidFill>
                  <a:srgbClr val="00B050"/>
                </a:solidFill>
                <a:latin typeface="Helvetica Neue"/>
              </a:rPr>
              <a:t>We can see there are some columns have high range it means there are multicolinearity with each other so we will drop that columns but will see in Univariate and Feature Importance I it is important or not</a:t>
            </a:r>
            <a:endParaRPr lang="en-US" sz="2000" b="0" i="0" dirty="0">
              <a:solidFill>
                <a:srgbClr val="00B050"/>
              </a:solidFill>
              <a:effectLst/>
              <a:latin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160" y="5352840"/>
            <a:ext cx="9488040" cy="1505160"/>
          </a:xfrm>
          <a:prstGeom prst="rect">
            <a:avLst/>
          </a:prstGeom>
        </p:spPr>
      </p:pic>
    </p:spTree>
    <p:extLst>
      <p:ext uri="{BB962C8B-B14F-4D97-AF65-F5344CB8AC3E}">
        <p14:creationId xmlns:p14="http://schemas.microsoft.com/office/powerpoint/2010/main" val="362863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1" y="0"/>
            <a:ext cx="9806441" cy="875211"/>
          </a:xfrm>
        </p:spPr>
        <p:txBody>
          <a:bodyPr>
            <a:normAutofit fontScale="90000"/>
          </a:bodyPr>
          <a:lstStyle/>
          <a:p>
            <a:r>
              <a:rPr lang="en-US" sz="3200" b="1" dirty="0" smtClean="0">
                <a:solidFill>
                  <a:srgbClr val="FF0000"/>
                </a:solidFill>
                <a:latin typeface="Arial" panose="020B0604020202020204" pitchFamily="34" charset="0"/>
                <a:cs typeface="Arial" panose="020B0604020202020204" pitchFamily="34" charset="0"/>
              </a:rPr>
              <a:t>Step 6: </a:t>
            </a:r>
            <a:r>
              <a:rPr lang="en-US" sz="3200" b="1" dirty="0">
                <a:solidFill>
                  <a:srgbClr val="FF0000"/>
                </a:solidFill>
                <a:latin typeface="Arial" panose="020B0604020202020204" pitchFamily="34" charset="0"/>
                <a:cs typeface="Arial" panose="020B0604020202020204" pitchFamily="34" charset="0"/>
              </a:rPr>
              <a:t>Splitting the data into Train and Test set and Feature Scaling</a:t>
            </a:r>
            <a:endParaRPr lang="en-IN" sz="3200" b="1" dirty="0">
              <a:solidFill>
                <a:srgbClr val="FF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862" y="1123407"/>
            <a:ext cx="5175149" cy="2014018"/>
          </a:xfrm>
        </p:spPr>
      </p:pic>
      <p:sp>
        <p:nvSpPr>
          <p:cNvPr id="5" name="Rectangle 4"/>
          <p:cNvSpPr/>
          <p:nvPr/>
        </p:nvSpPr>
        <p:spPr>
          <a:xfrm>
            <a:off x="7017011" y="1123407"/>
            <a:ext cx="5000818" cy="1631216"/>
          </a:xfrm>
          <a:prstGeom prst="rect">
            <a:avLst/>
          </a:prstGeom>
        </p:spPr>
        <p:txBody>
          <a:bodyPr wrap="square">
            <a:spAutoFit/>
          </a:bodyPr>
          <a:lstStyle/>
          <a:p>
            <a:r>
              <a:rPr lang="en-US" sz="2000" dirty="0" smtClean="0">
                <a:solidFill>
                  <a:srgbClr val="00B050"/>
                </a:solidFill>
                <a:latin typeface="Arial" panose="020B0604020202020204" pitchFamily="34" charset="0"/>
                <a:cs typeface="Arial" panose="020B0604020202020204" pitchFamily="34" charset="0"/>
              </a:rPr>
              <a:t>Here We split the 80% of the data in Train and 20% of the data in Test and we have total 13 columns  </a:t>
            </a:r>
            <a:r>
              <a:rPr lang="en-US" altLang="en-US" sz="2000" dirty="0">
                <a:solidFill>
                  <a:srgbClr val="00B050"/>
                </a:solidFill>
                <a:latin typeface="Arial" panose="020B0604020202020204" pitchFamily="34" charset="0"/>
                <a:cs typeface="Arial" panose="020B0604020202020204" pitchFamily="34" charset="0"/>
              </a:rPr>
              <a:t>so we got 2666 in training and 667 in testing</a:t>
            </a:r>
            <a:endParaRPr lang="en-IN" sz="2000" dirty="0">
              <a:solidFill>
                <a:srgbClr val="00B050"/>
              </a:solidFill>
              <a:latin typeface="Arial" panose="020B0604020202020204" pitchFamily="34" charset="0"/>
              <a:cs typeface="Arial" panose="020B0604020202020204" pitchFamily="34" charset="0"/>
            </a:endParaRPr>
          </a:p>
          <a:p>
            <a:endParaRPr lang="en-US" sz="2000" b="0" i="0" dirty="0">
              <a:solidFill>
                <a:srgbClr val="00B050"/>
              </a:solidFill>
              <a:effectLst/>
              <a:latin typeface="Helvetica Neue"/>
            </a:endParaRPr>
          </a:p>
        </p:txBody>
      </p:sp>
      <p:sp>
        <p:nvSpPr>
          <p:cNvPr id="3" name="Rectangle 2"/>
          <p:cNvSpPr/>
          <p:nvPr/>
        </p:nvSpPr>
        <p:spPr>
          <a:xfrm>
            <a:off x="1998616" y="3261523"/>
            <a:ext cx="7302138" cy="954107"/>
          </a:xfrm>
          <a:prstGeom prst="rect">
            <a:avLst/>
          </a:prstGeom>
        </p:spPr>
        <p:txBody>
          <a:bodyPr wrap="square">
            <a:spAutoFit/>
          </a:bodyPr>
          <a:lstStyle/>
          <a:p>
            <a:pPr algn="ctr"/>
            <a:r>
              <a:rPr lang="en-US" sz="3200" b="1" dirty="0">
                <a:solidFill>
                  <a:srgbClr val="FF0000"/>
                </a:solidFill>
                <a:latin typeface="Bodoni MT" panose="02070603080606020203" pitchFamily="18" charset="0"/>
              </a:rPr>
              <a:t>Feature Scaling </a:t>
            </a:r>
            <a:br>
              <a:rPr lang="en-US" sz="3200" b="1" dirty="0">
                <a:solidFill>
                  <a:srgbClr val="FF0000"/>
                </a:solidFill>
                <a:latin typeface="Bodoni MT" panose="02070603080606020203" pitchFamily="18" charset="0"/>
              </a:rPr>
            </a:br>
            <a:r>
              <a:rPr lang="en-US" sz="2400" b="1" dirty="0" err="1">
                <a:solidFill>
                  <a:srgbClr val="0070C0"/>
                </a:solidFill>
                <a:latin typeface="Bodoni MT" panose="02070603080606020203" pitchFamily="18" charset="0"/>
              </a:rPr>
              <a:t>StandaredScaler</a:t>
            </a:r>
            <a:r>
              <a:rPr lang="en-US" sz="2400" b="1" dirty="0">
                <a:solidFill>
                  <a:srgbClr val="0070C0"/>
                </a:solidFill>
                <a:latin typeface="Bodoni MT" panose="02070603080606020203" pitchFamily="18" charset="0"/>
              </a:rPr>
              <a:t> </a:t>
            </a:r>
            <a:r>
              <a:rPr lang="en-US" sz="2400" b="1" dirty="0" smtClean="0">
                <a:solidFill>
                  <a:srgbClr val="0070C0"/>
                </a:solidFill>
                <a:latin typeface="Bodoni MT" panose="02070603080606020203" pitchFamily="18" charset="0"/>
              </a:rPr>
              <a:t>Performed</a:t>
            </a:r>
            <a:endParaRPr lang="en-IN" sz="2400" dirty="0"/>
          </a:p>
        </p:txBody>
      </p:sp>
      <p:sp>
        <p:nvSpPr>
          <p:cNvPr id="7" name="Rectangle 2"/>
          <p:cNvSpPr>
            <a:spLocks noChangeArrowheads="1"/>
          </p:cNvSpPr>
          <p:nvPr/>
        </p:nvSpPr>
        <p:spPr bwMode="auto">
          <a:xfrm>
            <a:off x="1698171" y="4244615"/>
            <a:ext cx="9823269"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[[ 0.04907096 1.4977234 0.37965204 ... 1.83790804 0.74701384 0.05869364] [ 0.04907096 -0.59750671 -0.14919527 ... 0.62075241 -0.91026301 -0.45952496] [-0.39997885 -0.59750671 -0.04421808 ... 1.02647095 0.42625058 1.4218753 ] ... [ 0.39833192 -0.59750671 0.22515732 ... -0.59640321 0.46634599 -0.51191839] [-0.20040116 -0.59750671 -0.26803736 ... -0.59640321 0.23913868 -0.65290433] [ 0.39833192 0.34173438 -0.93553378 ... -0.59640321 -0.18854567 0.21301609]]</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022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04885"/>
            <a:ext cx="8915399" cy="536812"/>
          </a:xfrm>
        </p:spPr>
        <p:txBody>
          <a:bodyPr>
            <a:noAutofit/>
          </a:bodyPr>
          <a:lstStyle/>
          <a:p>
            <a:r>
              <a:rPr lang="en-IN" sz="3200" dirty="0">
                <a:solidFill>
                  <a:srgbClr val="FF0000"/>
                </a:solidFill>
                <a:latin typeface="Bell MT" panose="02020503060305020303" pitchFamily="18" charset="0"/>
              </a:rPr>
              <a:t>Managed Imbalance Data </a:t>
            </a:r>
            <a:endParaRPr lang="en-IN" sz="3200" dirty="0">
              <a:solidFill>
                <a:srgbClr val="FF0000"/>
              </a:solidFill>
              <a:latin typeface="Bell MT" panose="02020503060305020303" pitchFamily="18" charset="0"/>
            </a:endParaRPr>
          </a:p>
        </p:txBody>
      </p:sp>
      <p:sp>
        <p:nvSpPr>
          <p:cNvPr id="4" name="Text Placeholder 3"/>
          <p:cNvSpPr>
            <a:spLocks noGrp="1"/>
          </p:cNvSpPr>
          <p:nvPr>
            <p:ph type="body" idx="1"/>
          </p:nvPr>
        </p:nvSpPr>
        <p:spPr>
          <a:xfrm>
            <a:off x="2374710" y="4354046"/>
            <a:ext cx="9129901" cy="1555864"/>
          </a:xfrm>
        </p:spPr>
        <p:txBody>
          <a:bodyPr>
            <a:normAutofit fontScale="92500" lnSpcReduction="10000"/>
          </a:bodyPr>
          <a:lstStyle/>
          <a:p>
            <a:r>
              <a:rPr lang="en-IN" dirty="0" smtClean="0"/>
              <a:t>We will used this 2 methods for handle the imbalanced data </a:t>
            </a:r>
          </a:p>
          <a:p>
            <a:r>
              <a:rPr lang="en-IN" dirty="0" smtClean="0"/>
              <a:t>1.Undersapling : It will reduces the data with low one and make both the dataset size is same</a:t>
            </a:r>
          </a:p>
          <a:p>
            <a:r>
              <a:rPr lang="en-IN" dirty="0" smtClean="0"/>
              <a:t>2. Oversampling : It will increases the data with higher one and make both the dataset size same</a:t>
            </a:r>
            <a:endParaRPr lang="en-IN" dirty="0"/>
          </a:p>
        </p:txBody>
      </p:sp>
      <p:pic>
        <p:nvPicPr>
          <p:cNvPr id="2050" name="Picture 2" descr="https://raw.githubusercontent.com/rafjaa/machine_learning_fecib/master/src/static/img/resampling.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171132" y="1188770"/>
            <a:ext cx="89154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6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2184707" y="30729"/>
            <a:ext cx="4093191" cy="463905"/>
          </a:xfrm>
        </p:spPr>
        <p:txBody>
          <a:bodyPr>
            <a:normAutofit/>
          </a:bodyPr>
          <a:lstStyle/>
          <a:p>
            <a:r>
              <a:rPr lang="en-US" sz="2000" dirty="0" smtClean="0">
                <a:solidFill>
                  <a:srgbClr val="7030A0"/>
                </a:solidFill>
                <a:latin typeface="Arial" panose="020B0604020202020204" pitchFamily="34" charset="0"/>
                <a:cs typeface="Arial" panose="020B0604020202020204" pitchFamily="34" charset="0"/>
              </a:rPr>
              <a:t>Method 1: Under Sampling</a:t>
            </a:r>
            <a:endParaRPr lang="en-IN" sz="2000" dirty="0">
              <a:solidFill>
                <a:srgbClr val="7030A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984" y="494634"/>
            <a:ext cx="5048343" cy="3412680"/>
          </a:xfrm>
          <a:prstGeom prst="rect">
            <a:avLst/>
          </a:prstGeom>
        </p:spPr>
      </p:pic>
      <p:sp>
        <p:nvSpPr>
          <p:cNvPr id="6" name="Rectangle 5"/>
          <p:cNvSpPr/>
          <p:nvPr/>
        </p:nvSpPr>
        <p:spPr>
          <a:xfrm>
            <a:off x="8114590" y="48349"/>
            <a:ext cx="2800767" cy="369332"/>
          </a:xfrm>
          <a:prstGeom prst="rect">
            <a:avLst/>
          </a:prstGeom>
        </p:spPr>
        <p:txBody>
          <a:bodyPr wrap="none">
            <a:spAutoFit/>
          </a:bodyPr>
          <a:lstStyle/>
          <a:p>
            <a:r>
              <a:rPr lang="en-US" dirty="0">
                <a:solidFill>
                  <a:srgbClr val="7030A0"/>
                </a:solidFill>
                <a:latin typeface="Arial" panose="020B0604020202020204" pitchFamily="34" charset="0"/>
                <a:cs typeface="Arial" panose="020B0604020202020204" pitchFamily="34" charset="0"/>
              </a:rPr>
              <a:t>Method 2: Over Sampling</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327" y="494634"/>
            <a:ext cx="5099294" cy="3412680"/>
          </a:xfrm>
          <a:prstGeom prst="rect">
            <a:avLst/>
          </a:prstGeom>
        </p:spPr>
      </p:pic>
      <p:sp>
        <p:nvSpPr>
          <p:cNvPr id="2" name="Rectangle 1"/>
          <p:cNvSpPr/>
          <p:nvPr/>
        </p:nvSpPr>
        <p:spPr>
          <a:xfrm>
            <a:off x="2594317" y="4186553"/>
            <a:ext cx="8321040" cy="369332"/>
          </a:xfrm>
          <a:prstGeom prst="rect">
            <a:avLst/>
          </a:prstGeom>
        </p:spPr>
        <p:txBody>
          <a:bodyPr wrap="square">
            <a:spAutoFit/>
          </a:bodyPr>
          <a:lstStyle/>
          <a:p>
            <a:pPr algn="ctr"/>
            <a:r>
              <a:rPr lang="en-IN" dirty="0">
                <a:solidFill>
                  <a:srgbClr val="FF0000"/>
                </a:solidFill>
                <a:latin typeface="Arial" panose="020B0604020202020204" pitchFamily="34" charset="0"/>
                <a:cs typeface="Arial" panose="020B0604020202020204" pitchFamily="34" charset="0"/>
              </a:rPr>
              <a:t>Accuracy Of The Models Using </a:t>
            </a:r>
            <a:r>
              <a:rPr lang="en-IN" dirty="0" err="1" smtClean="0">
                <a:solidFill>
                  <a:srgbClr val="FF0000"/>
                </a:solidFill>
                <a:latin typeface="Arial" panose="020B0604020202020204" pitchFamily="34" charset="0"/>
                <a:cs typeface="Arial" panose="020B0604020202020204" pitchFamily="34" charset="0"/>
              </a:rPr>
              <a:t>Undersampling</a:t>
            </a:r>
            <a:r>
              <a:rPr lang="en-IN" dirty="0" smtClean="0">
                <a:solidFill>
                  <a:srgbClr val="FF0000"/>
                </a:solidFill>
                <a:latin typeface="Arial" panose="020B0604020202020204" pitchFamily="34" charset="0"/>
                <a:cs typeface="Arial" panose="020B0604020202020204" pitchFamily="34" charset="0"/>
              </a:rPr>
              <a:t> ,Oversampling and SMOTE</a:t>
            </a:r>
            <a:endParaRPr lang="en-IN" dirty="0">
              <a:solidFill>
                <a:srgbClr val="FF0000"/>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64357033"/>
              </p:ext>
            </p:extLst>
          </p:nvPr>
        </p:nvGraphicFramePr>
        <p:xfrm>
          <a:off x="2558755" y="4702629"/>
          <a:ext cx="9054124" cy="1894114"/>
        </p:xfrm>
        <a:graphic>
          <a:graphicData uri="http://schemas.openxmlformats.org/drawingml/2006/table">
            <a:tbl>
              <a:tblPr firstRow="1" bandRow="1">
                <a:tableStyleId>{5C22544A-7EE6-4342-B048-85BDC9FD1C3A}</a:tableStyleId>
              </a:tblPr>
              <a:tblGrid>
                <a:gridCol w="2218902">
                  <a:extLst>
                    <a:ext uri="{9D8B030D-6E8A-4147-A177-3AD203B41FA5}">
                      <a16:colId xmlns:a16="http://schemas.microsoft.com/office/drawing/2014/main" val="793755009"/>
                    </a:ext>
                  </a:extLst>
                </a:gridCol>
                <a:gridCol w="2308160">
                  <a:extLst>
                    <a:ext uri="{9D8B030D-6E8A-4147-A177-3AD203B41FA5}">
                      <a16:colId xmlns:a16="http://schemas.microsoft.com/office/drawing/2014/main" val="3549919589"/>
                    </a:ext>
                  </a:extLst>
                </a:gridCol>
                <a:gridCol w="2263531">
                  <a:extLst>
                    <a:ext uri="{9D8B030D-6E8A-4147-A177-3AD203B41FA5}">
                      <a16:colId xmlns:a16="http://schemas.microsoft.com/office/drawing/2014/main" val="1830033734"/>
                    </a:ext>
                  </a:extLst>
                </a:gridCol>
                <a:gridCol w="2263531">
                  <a:extLst>
                    <a:ext uri="{9D8B030D-6E8A-4147-A177-3AD203B41FA5}">
                      <a16:colId xmlns:a16="http://schemas.microsoft.com/office/drawing/2014/main" val="671572104"/>
                    </a:ext>
                  </a:extLst>
                </a:gridCol>
              </a:tblGrid>
              <a:tr h="316763">
                <a:tc>
                  <a:txBody>
                    <a:bodyPr/>
                    <a:lstStyle/>
                    <a:p>
                      <a:pPr algn="ctr"/>
                      <a:r>
                        <a:rPr lang="en-IN" dirty="0" smtClean="0"/>
                        <a:t>Model Accuracy</a:t>
                      </a:r>
                      <a:endParaRPr lang="en-IN" dirty="0"/>
                    </a:p>
                  </a:txBody>
                  <a:tcPr/>
                </a:tc>
                <a:tc>
                  <a:txBody>
                    <a:bodyPr/>
                    <a:lstStyle/>
                    <a:p>
                      <a:pPr algn="ctr"/>
                      <a:r>
                        <a:rPr lang="en-IN" dirty="0" err="1" smtClean="0"/>
                        <a:t>Undersampling</a:t>
                      </a:r>
                      <a:endParaRPr lang="en-IN" dirty="0"/>
                    </a:p>
                  </a:txBody>
                  <a:tcPr/>
                </a:tc>
                <a:tc>
                  <a:txBody>
                    <a:bodyPr/>
                    <a:lstStyle/>
                    <a:p>
                      <a:pPr algn="ctr"/>
                      <a:r>
                        <a:rPr lang="en-IN" dirty="0" smtClean="0"/>
                        <a:t>Oversampling</a:t>
                      </a:r>
                      <a:endParaRPr lang="en-IN" dirty="0"/>
                    </a:p>
                  </a:txBody>
                  <a:tcPr/>
                </a:tc>
                <a:tc>
                  <a:txBody>
                    <a:bodyPr/>
                    <a:lstStyle/>
                    <a:p>
                      <a:pPr algn="ctr"/>
                      <a:r>
                        <a:rPr lang="en-IN" dirty="0" smtClean="0"/>
                        <a:t>Smote</a:t>
                      </a:r>
                      <a:endParaRPr lang="en-IN" dirty="0"/>
                    </a:p>
                  </a:txBody>
                  <a:tcPr/>
                </a:tc>
                <a:extLst>
                  <a:ext uri="{0D108BD9-81ED-4DB2-BD59-A6C34878D82A}">
                    <a16:rowId xmlns:a16="http://schemas.microsoft.com/office/drawing/2014/main" val="16862938"/>
                  </a:ext>
                </a:extLst>
              </a:tr>
              <a:tr h="522514">
                <a:tc>
                  <a:txBody>
                    <a:bodyPr/>
                    <a:lstStyle/>
                    <a:p>
                      <a:pPr algn="ctr"/>
                      <a:r>
                        <a:rPr lang="en-IN" dirty="0" smtClean="0"/>
                        <a:t>SVM</a:t>
                      </a:r>
                      <a:endParaRPr lang="en-IN" dirty="0"/>
                    </a:p>
                  </a:txBody>
                  <a:tcPr/>
                </a:tc>
                <a:tc>
                  <a:txBody>
                    <a:bodyPr/>
                    <a:lstStyle/>
                    <a:p>
                      <a:pPr algn="ctr"/>
                      <a:r>
                        <a:rPr lang="en-IN" dirty="0" smtClean="0"/>
                        <a:t>0.5</a:t>
                      </a:r>
                      <a:endParaRPr lang="en-IN" dirty="0"/>
                    </a:p>
                  </a:txBody>
                  <a:tcPr/>
                </a:tc>
                <a:tc>
                  <a:txBody>
                    <a:bodyPr/>
                    <a:lstStyle/>
                    <a:p>
                      <a:pPr algn="ctr"/>
                      <a:r>
                        <a:rPr lang="en-IN" dirty="0" smtClean="0"/>
                        <a:t>0.5</a:t>
                      </a:r>
                    </a:p>
                  </a:txBody>
                  <a:tcPr/>
                </a:tc>
                <a:tc>
                  <a:txBody>
                    <a:bodyPr/>
                    <a:lstStyle/>
                    <a:p>
                      <a:pPr algn="ctr"/>
                      <a:r>
                        <a:rPr lang="en-IN" dirty="0" smtClean="0"/>
                        <a:t>0.66</a:t>
                      </a:r>
                    </a:p>
                  </a:txBody>
                  <a:tcPr/>
                </a:tc>
                <a:extLst>
                  <a:ext uri="{0D108BD9-81ED-4DB2-BD59-A6C34878D82A}">
                    <a16:rowId xmlns:a16="http://schemas.microsoft.com/office/drawing/2014/main" val="3390199145"/>
                  </a:ext>
                </a:extLst>
              </a:tr>
              <a:tr h="444137">
                <a:tc>
                  <a:txBody>
                    <a:bodyPr/>
                    <a:lstStyle/>
                    <a:p>
                      <a:pPr algn="ctr"/>
                      <a:r>
                        <a:rPr lang="en-IN" dirty="0" smtClean="0"/>
                        <a:t>Random</a:t>
                      </a:r>
                      <a:r>
                        <a:rPr lang="en-IN" baseline="0" dirty="0" smtClean="0"/>
                        <a:t> forest</a:t>
                      </a:r>
                      <a:endParaRPr lang="en-IN" dirty="0"/>
                    </a:p>
                  </a:txBody>
                  <a:tcPr/>
                </a:tc>
                <a:tc>
                  <a:txBody>
                    <a:bodyPr/>
                    <a:lstStyle/>
                    <a:p>
                      <a:pPr algn="ctr"/>
                      <a:r>
                        <a:rPr lang="en-IN" dirty="0" smtClean="0"/>
                        <a:t>0.655</a:t>
                      </a:r>
                    </a:p>
                  </a:txBody>
                  <a:tcPr/>
                </a:tc>
                <a:tc>
                  <a:txBody>
                    <a:bodyPr/>
                    <a:lstStyle/>
                    <a:p>
                      <a:pPr algn="ctr"/>
                      <a:r>
                        <a:rPr lang="en-IN" dirty="0" smtClean="0"/>
                        <a:t>0.5</a:t>
                      </a:r>
                    </a:p>
                  </a:txBody>
                  <a:tcPr/>
                </a:tc>
                <a:tc>
                  <a:txBody>
                    <a:bodyPr/>
                    <a:lstStyle/>
                    <a:p>
                      <a:pPr algn="ctr"/>
                      <a:r>
                        <a:rPr lang="en-IN" dirty="0" smtClean="0"/>
                        <a:t>0.91</a:t>
                      </a:r>
                    </a:p>
                    <a:p>
                      <a:pPr algn="ctr"/>
                      <a:endParaRPr lang="en-IN" dirty="0"/>
                    </a:p>
                  </a:txBody>
                  <a:tcPr/>
                </a:tc>
                <a:extLst>
                  <a:ext uri="{0D108BD9-81ED-4DB2-BD59-A6C34878D82A}">
                    <a16:rowId xmlns:a16="http://schemas.microsoft.com/office/drawing/2014/main" val="3573001680"/>
                  </a:ext>
                </a:extLst>
              </a:tr>
              <a:tr h="361285">
                <a:tc>
                  <a:txBody>
                    <a:bodyPr/>
                    <a:lstStyle/>
                    <a:p>
                      <a:pPr algn="ctr"/>
                      <a:r>
                        <a:rPr lang="en-IN" dirty="0" smtClean="0"/>
                        <a:t>Decision</a:t>
                      </a:r>
                      <a:r>
                        <a:rPr lang="en-IN" baseline="0" dirty="0" smtClean="0"/>
                        <a:t> Tree</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t>0.5</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t>0.65</a:t>
                      </a:r>
                    </a:p>
                  </a:txBody>
                  <a:tcPr/>
                </a:tc>
                <a:tc>
                  <a:txBody>
                    <a:bodyPr/>
                    <a:lstStyle/>
                    <a:p>
                      <a:pPr algn="ctr"/>
                      <a:r>
                        <a:rPr lang="en-IN" dirty="0" smtClean="0"/>
                        <a:t>0.87</a:t>
                      </a:r>
                      <a:endParaRPr lang="en-IN" dirty="0"/>
                    </a:p>
                  </a:txBody>
                  <a:tcPr/>
                </a:tc>
                <a:extLst>
                  <a:ext uri="{0D108BD9-81ED-4DB2-BD59-A6C34878D82A}">
                    <a16:rowId xmlns:a16="http://schemas.microsoft.com/office/drawing/2014/main" val="3600057373"/>
                  </a:ext>
                </a:extLst>
              </a:tr>
            </a:tbl>
          </a:graphicData>
        </a:graphic>
      </p:graphicFrame>
    </p:spTree>
    <p:extLst>
      <p:ext uri="{BB962C8B-B14F-4D97-AF65-F5344CB8AC3E}">
        <p14:creationId xmlns:p14="http://schemas.microsoft.com/office/powerpoint/2010/main" val="2106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FF0000"/>
                </a:solidFill>
                <a:latin typeface="Arial" panose="020B0604020202020204" pitchFamily="34" charset="0"/>
                <a:cs typeface="Arial" panose="020B0604020202020204" pitchFamily="34" charset="0"/>
              </a:rPr>
              <a:t>Step 7: Model Building</a:t>
            </a:r>
            <a:endParaRPr lang="en-IN" b="1" dirty="0">
              <a:solidFill>
                <a:srgbClr val="FF0000"/>
              </a:solidFill>
              <a:latin typeface="Arial" panose="020B0604020202020204" pitchFamily="34" charset="0"/>
              <a:cs typeface="Arial" panose="020B0604020202020204" pitchFamily="34" charset="0"/>
            </a:endParaRPr>
          </a:p>
        </p:txBody>
      </p:sp>
      <p:sp>
        <p:nvSpPr>
          <p:cNvPr id="5" name="AutoShape 2" descr="data:image/png;base64,iVBORw0KGgoAAAANSUhEUgAAAn4AAAHbCAYAAABV6ZegAAAAOXRFWHRTb2Z0d2FyZQBNYXRwbG90bGliIHZlcnNpb24zLjQuMywgaHR0cHM6Ly9tYXRwbG90bGliLm9yZy/MnkTPAAAACXBIWXMAAAsTAAALEwEAmpwYAAAjRElEQVR4nO3debxcZX0/8M8NSxIgCQooILK49Cl1o2K1ihG0CkVRBLFaUUFaxILiVgFBtAoWBEWLUrGgoOJWUVygKlqFIlZR0CpKH37gvqGgBGQJSe78/jiTeBuSmwfIvTcz8377ui/unDNzznPmjq/55vMsZ6zX6wUAgOE3a6YbAADA9FD4AQCMCIUfAMCIUPgBAIwIhR8AwIhQ+AEAjIj1Z7oBjK5SynpJXp7keek+ixsm+WyS19daF9+DY34yyY5JTq21vusuvv5RSY6qte53d86/iuP9OMkWSe5ba/3DhO0HJjkrybNrredO8voFSc6rtT5pNfu/k2S3WuuNje05MMmbklxVa92j6SJWfZwj0v3dxpKsl+TzSY5Ocr8kNckOtdZfrPSa7yV5fZJHJHlDkoNqrWdN2L9xkuuSXFRr3WsV55z081JKOTvJlbXWt97d61rFOZ+R5Mm11sNLKTsl+USSG5O8P8mDaq2Hr61z3Y22nZrkCf2Hf5bkR0lu6z9+bK31tlW+cNXH+oskf1drfckq9l2UZLski/qbNkhyQZLjaq03393jAjND4cdMeneSeyX5q1rrov4X/4eSnJnkBXfzmPdLskeSjWuty+7qi2ut30qyVoq+Ca5Psm+SD0zY9sJ0Rc6a3CvJo1e3s9a6011sywuTHF1rPecuvm6FUsqzk+yTfnFRSpmT5Nwk/1RrPbqU8sUkByZ584TXPDbJgiSfSVf4/TTd3/isCYd+VpI/ZPWm4vMyqVrrZ/ptTpJnJPlKrfXvp+Jcd9XEorP/D4z9+5/fu+MhSbaZZP9rlv8DpZSyQZJTk3w4ydPv4XGBaabwY0aUUrZPsn+SrWqtNyVJrfWWUspLkuzSf86CJKcl2SlJL8nn0hUtS0sptyc5McnuSbZKclKSc9IlTxskubyU8qwk1yTZotZ6ff+YvXQJ3O3pio4HJxlPcnmSQ9IlKO+qtT70rp6/1vru1VzuOUmen37hV0rZLskmSf53wvtxUP/8Gya5d5IT+8c7K8ncfrK3c5Jbk3w6XfG0f5Jv9q/nsHQF78L+4yvSFQJfmXCOt6crIncopWyR5H2TXN/iiedZqaDYKl3KNzfJbbXW20spL01yn/7+05KcWkr551rr8hXiX5zk9FrrslJK+n+nZ5ZStqm1/rz/nAP679WfrvwGtnxeVnr+Kt/PUsqW/b/D5v2nXlBrPXaS7Qem+4fAR5IcmmS9UsrcJF9Msl+tda/+5+Rfkjws3WfvP9MVSpO+j2vx83UnpZS/67d3VpIbkry01vq/pZTHJzkl3d+vl+SEJJelS4EXlFLOqrW+aLJj11qXlFJeleTXpZQ/TXJ1krcn+csk89KlwH+frrhfcdwkf7eq59VaL229LuCeM8aPmbJzku8v/xJfrtb661rrJ/oPT033pfWwJI9K9+X5j/19s5NcX2t9XLov5rcnWZLkqemKkZ1qrddOcv59kszrJ2Z/0d/2gJWec5fO30++VuWCJI8opWzVf/yCTEj/SimbJDk4yVNrrX+e5DnpCtkkedGE61mWfvdmrbWsVIwd37/+1yT5YLri9SsT9qfW+sok30pXlLx9Dde3uvMkXTfnjem++P+7lPK2JNvWWi/r7/98ui/1XfvXtyDJ3umSueWWJPn3dMVcSinbpisGrlzNe9jyeUn/WJO9nwcn+WGt9ZHpiuQH99u3uu3Lz/OhJKcn+Vitdf+V2vb2JJfXWndO8ufpisdX9fdN9j6urc/X/1FK2TVdEb2wf/0nJTmvv/uNSU7pt/WgJE+qtf4sXRf8JWsq+pbrdyNf3W/7Y5JsnS4B/rN0n4+jVnHcVT6v5XzA2qPwY6aMZ82fvz3TFTC9/pi/0/vblvt0/79XpPui3PgunP+rSR7SH790VJJ31FqvmaLz35GuK/R5/cfPSddNliTpj/3bK8nTSinHJTkmXSK4OpesvKFfFO6f5Mh0RdcJk7x+uTVd353O0z/Xolrr7umSuTPTJX0XlFLe0t8/3j/WQf2XPD9dgvablQ71gf6+ZKVieBVaPi/L2zfZ+/n5JM8qpfxHukTwqFrrokm2t9grySH9VPbydKnqwybsX+X7mKn7fD8tyYOSfK3fppOS3KuUcu90xfZppZQPpSumj2485qr0ktxaa/3vJK9L9x68NV2heqfPb+vzgKml8GOmfCPJjqWUeRM3llLuV0q5oN+dNivdl8tys9J1pS13W5JM6E4cW825xvrH3nD5hlrrj9J9OZ6QZH6SL5VSVh6vtLbOn/SLnFLK47qX1N8t31FK2SbJd9INoP9qui/HyaxuHNx2/TY9MN1YuDVZ0/Wt8jyllCNKKY+rtf6w1vreWusL0hUsh0142vvSFV7z06Vpp618nFrrN9N1ne6UlYrhVWj5vCzfttr3s3/OHZL8W5Ltk1xWStl5ddsnac9E66WbpLNTP0F+TJKXTti/ur/X2vx8rdyeD05ozyPTJYq/r7W+J11R+sV0QwO+25okTlRK2SjdBKrvl1Keli7VTrpi9fRVtbX1ecDUUvgxI2qtv0w3MP99/eIg/f/+a5Ib+l1JX0jy0lLKWClldrpxYl+8i6f6bbovveSPiVtKKf+QbvzchbXWI/vneuRKr10b50+S1Fq/kW5M3D8nOXul3Y/qt/P4JBemS5CWz2Jdmq44mvQLspSyabr388B049He29Csu3t9GyU5sZ8gLfewdMlUkqTWekO6GbdvTLKs1vr11Rzrg+m6Sq+eWAyvrPHzstxq389SyolJjq21firdDOHvJ3no6rav+a1I0r2Pr5zwPn4m/7fwm+x1a+XztYrj/u2EoQUvSTfuMKWUryX581rr2f3zbZpky3Sfsw3udKRV6BfZ70jyuVrrj5M8JV139rvTDSV4ZrriMysdd7LnAdNE4cdMOjTJD/LHLqlv9B8vnzV5eLpuxO/1f2omzBRtdHi6rq0r0iUUv+pv/0C6L50flFIuTzfj9NRVvPaenn+iDyYp6boVJ7owyc/7x78qybbpCpcH9dt7WbpkZbNJjn1GkvNrrRcm+ackDyilHLqG9tzd6zsuyZfS/d2uKqVcneTxSf5mpeedlq6ImmxJnXPSTag5u+G8a/q8LDfZ+/mOJDuVUq5MV3z8KMlHJ9ne4vB03bDfS/Ld/n9PmvQVf3zd2vx8JUn6n4G3JPliKeW76f7Bs28/OTwiyZtKKd9OclGSN/aLt6+n+8x8cjWHPbmU8p3+/4++kS7FPKC/7/Qku5VuuZ4rklybbgLRrJWOO9nzgGky1uv11vwsAAAGnn9pAQCMCIUfAMCIUPgBAIwIhR8AwIhY67dsW3L9D80WAZrM3XrhTDcBGABL7/jFOrHm41TVOBts/oBpuz6JHwDAiFjriR8AwFAaXzbTLbjHJH4AACNC4gcA0KI3PtMtuMckfgAAI0LiBwDQYnzwEz+FHwBAg56uXgAABoXEDwCgxRB09Ur8AABGhMQPAKDFEIzxU/gBALRw5w4AAAaFxA8AoMUQdPVK/AAARoTEDwCgxRAs56LwAwBo4M4dAAAMDIkfAECLIejqlfgBAIwIiR8AQAtj/AAAGBQSPwCAFkNwyzaFHwBAC129AAAMCokfAEALy7kAADAoJH4AAC2GYIyfwg8AoIWuXgAABoXEDwCgQa83+Ov4SfwAAEaExA8AoIXJHQAAI8LkDgAABoXEDwCgxRB09Ur8AABGhMQPAKDF+OAv56LwAwBooasXAIBBIfEDAGhhORcAAAaFxA8AoIUxfgAADAqJHwBAiyEY46fwAwBoMQSFn65eAIARIfEDAGjQ6w3+nTskfgAAI0LiBwDQYgjG+Cn8AABaWMcPAIBBIfEDAGgxBF29Ej8AgBEh8QMAaDGNY/xKKd9Osqj/8EdJ3pzk7CS9JFcmOazWOl5KOTjJIUmWJjm+1nr+ZMdV+AEAtJimrt5SypwkqbXuNmHbZ5K8rtZ6USnl9CR7l1L+O8nhSR6VZE6Sr5ZSvlhrXby6Yyv8AADWLY9IslEp5cJ0tdrRSXZOcnF//+eS7J5kWZJL+4Xe4lLKNUkenuSbqzuwwg8AoMX0dfXemuStSc5M8uB0hd5YrbXX339zkgVJ5ueP3cETt6+Wwg8AYN1ydZJr+oXe1aWUG9IlfsvNS3Jjkpv6v6+8fbXM6gUAaDE+PjU/d3ZQkrclSSll63TJ3oWllN36+/dMckmSy5IsLKXMKaUsSLJjuokfqyXxAwBYt7w3ydmllK+mm8V7UJLrk5xRStkwyVVJzq21LiulnJquCJyV5Jha6+2THXis1+tNtv8uW3L9D9fuAYGhNXfrhTPdBGAALL3jF2Mz3YYkue2Cd0xJjTP3aa+YtuuT+AEAtHCvXgAABoXEDwCghXv1AgAwKCR+AAAthmCMn8IPAKCFrl4AAAaFxA8AoMUQdPVK/AAARoTEDwCgxRCM8VP4AQC0GILCT1cvAMCIkPgBALTo9Wa6BfeYxA8AYERI/AAAWhjjBwDAoJD4AQC0GILET+EHANDCnTsAABgUEj8AgBZD0NUr8QMAGBESPwCAFkOwgLPCDwCgha5eAAAGhcQPAKCFxA8AgEEh8QMAaDEECzgr/AAAGvTGB39Wr65eAIARIfEDAGhhcgcAAINC4gcA0GIIJndI/AAARoTEDwCgxRDM6lX4AQC0MLkDAIBBIfEDAGgh8QMAYFBI/AAAWvRM7gAAGA26egEAGBQSPwCAFtbxYxTsd+Bh2WSTjZMk22y1ZY4/5lUr9p3/hS/n/R/9ZGbNmpV99to9z91nr7t8/Iu++vW8+6wPZ/311ss+e+2e/Z6xZ5YsXZpj//nt+eWvrssdS5bkkAP+Nk9c+Jdr7ZqAdc+RR7w0T99r92yw4QY5/fT356yzPzrTTYKho/BjUosX35EkOftdJ61y/1tPOzOfPuc92WjunDxj/0Oy51/tmgXz5zUff8nSpXnLqf+Wj575L9lo7pw8/yWvzm67PCaXfP1b2XT+vJz4+tfkxkU3Zb8XvVThB0Ns1yc8No997KOycNe9s9FGc/PqV71kppsEdzYE9+pV+DGpes0Pc/vti3PwK47OsmXjefkhB+QRD91xxf4/eeAOufkPt2S99Wal1+tlbGwsS5YuzZtOfmd++rNfZrw3npcdfEAe/ciHr3jNrk9/Xi7+7IeTJD/88c+y7TZbrygWH/nwh+Ty//l+9njiwuy+2+NXvGb99dabpisGZsLuu++aK6/833zi3Pdm/rx5OfKo42a6SXBno9TVW0qZVWsd/FKXu2TOnNk58HnPyrOe/tf5yc9+kZe8+tic/5Ezs/76XSH24Adsn7856GWZO3dOnrzrLpk/b5N89Lzzc68F83Pca1+ZGxfdlAMOfU0+/aH35CWvPja3L16cRTfdnANfekTuu/lmec4+T8smG2+84nwbbzQ3N//hlmy00dwkyS233JpXHvPmvOzgF87I9QPTY7PN7p3ttt0mz3jmAdlhh21z3ifPykMe+oSZbhYMnUkLv1LKA5KckuRRSZaWUmYl+V6SV9Zar56G9jHDtr///bLtNltnbGws22+7TTZdMD+/veF32eq+W6Re86P819cuyxfOPTsbzZ2To950cr7w5Uvy/679ca74n+/nuz+oSZJly5blxkU35fS3df+C3/Xpz1vRdVyv+VFuvfXWFee75dbbMn9eVwj+6rrf5uWvPS7P3fdpedruT5zmKwem0+9+9/vUem2WLFmSq6++NrffvjhbbLFZfvvbG2a6abBCbwSWczkzyQm11m1qrdvXWrdNclySs6a+aawLPnnBhTn5nWckSX7z2xtyyy23ZovN7p0kmbfJRpk9e8PMmb1h1ltvvdz7Xpvmpptvzg7b3T97PnnXnP2uk3L6247L7k9amPnzNlnl8R+w/f3zk5//MotuujlLlizJ5f9zZR7x0B1z/e9+nxe/8pi86tAXZd+99pi26wVmxqWXfjN77L5bkmSrre6bjTeamxtu+P3MNgqG0FhvklWoSylfq7U+bhXbL6217rKq1yy5/oeD3wHOCkuWLMkxbz4lv7ruNxnLWF556EH55a+uy6233ZZn7/3UfOy8C3LeBRdmgw3Wz/233ipvPOrl6fV6ecNbTs2vfn1d/nDLrXnuvntlv2fsudpzLJ/V2+v1ss/Tds/fPuvpOeEdp+fz//lf2WG7bVY87/S3HZc5s2dPx2UzTeZuvXCmm8A65MQTjsmuuz4us2bNyrHHnpgLv3jxTDeJdcTSO34xNtNtSJJb3vzCKalxNj7mA9N2fWsq/N6dZHaSzydZlGRekqcmWVxr/YdVvUbhB7RS+AEtFH5rz5omdxya5JlJHp9kfpKbkpyf5LypbRYAwDpm2JdzqbX20hV5Cj0AYLQNwXIu7tULADAiLOAMANBiBJZzAQBgSEj8AABaDMEYP4UfAECLIZjVq6sXAGBESPwAAFoMQVevxA8AYERI/AAAGvSGYDkXhR8AQAtdvQAADAqJHwBAC4kfAACDQuIHANDCAs4AAAwKiR8AQIshGOOn8AMAaNCbxsKvlHKfJJcneUqSpUnOTtJLcmWSw2qt46WUg5Mc0t9/fK31/DUdV1cvAMA6pJSyQZL3JLmtv+mUJK+rtS5MMpZk71LKlkkOT7JLkj2SnFBKmb2mYyv8AABajPem5ufO3prk9CS/7D/eOcnF/d8/l+TJSR6d5NJa6+Ja66Ik1yR5+JouQeEHALCOKKUcmOS3tdYvTNg8VmtdXiHenGRBkvlJFk14zvLtkzLGDwCgxfTcq/egJL1SypOT7JTkA0nuM2H/vCQ3Jrmp//vK2yel8AMAaDENkztqrU9Y/nsp5aIkL0lycillt1rrRUn2TPKVJJcleXMpZU6S2Ul2TDfxY1IKPwCAddurk5xRStkwyVVJzq21LiulnJrkknRD946ptd6+pgMp/AAAWkzzOn611t0mPNx1FfvPSHLGXTmmyR0AACNC4gcA0KDXc+cOAIDRMAS3bNPVCwAwIiR+AAAtJH4AAAwKiR8AQIOexA8AgEEh8QMAaDEEiZ/CDwCgxfhMN+Ce09ULADAiJH4AAA1M7gAAYGBI/AAAWgxB4qfwAwBoYXIHAACDQuIHANDA5A4AAAaGxA8AoMUQjPFT+AEANNDVCwDAwJD4AQC0GIKuXokfAMCIkPgBADToSfwAABgUEj8AgBZDkPgp/AAAGujqBQBgYEj8AABaSPwAABgUEj8AgAbDMMZP4QcA0GAYCj9dvQAAI0LiBwDQQOIHAMDAkPgBALTojc10C+4xhR8AQANdvQAADAyJHwBAg9744Hf1SvwAAEaExA8AoMEwjPFT+AEANOgNwaxeXb0AACNC4gcA0GAYunolfgAAI0LiBwDQwHIuAAAMDIkfAECDXm+mW3DPKfwAABro6gUAYGBI/AAAGkj8AAAYGBI/AIAGJncAAIwIXb0AAAwMiR8AQINeT+IHAMCAkPgBADTojc90C+45hR8AQINxXb0AAAwKiR8AQAOTOwAAGBgSPwCABhZwBgBgYEj8AAAauFcvAMCI0NULAMDAkPgBADSwgDMAAAND4gcA0GC6FnAupayX5IwkJcmyJC9KMpbk7CS9JFcmOazWOl5KOTjJIUmWJjm+1nr+ZMeW+AEANOj1puZnFZ6eJLXWXZK8Pskp/Z/X1VoXpisC9y6lbJnk8CS7JNkjyQmllNmTXYPCDwBgHVJr/VSSF/cfbpfkuiQ7J7m4v+1zSZ6c5NFJLq21Lq61LkpyTZKHT3ZsXb0AAA2mc3JHrXVpKeX9SfZJsl+SvWqty/PBm5MsSDI/yaIJL1u+fbUkfgAA66Ba6wFJ/iTdeL+5E3bNS3Jjkpv6v6+8fbUUfgAADXq9sSn5WVkp5QWllNf2H96aZDzJt0opu/W37ZnkkiSXJVlYSplTSlmQZMd0Ez9WS1cvAECDabxl2yeTnFVK+a8kGyR5RZKrkpxRStmw//u5tdZlpZRT0xWBs5IcU2u9fbIDj/XW8lUsuf6HQ3AnO2A6zN164Uw3ARgAS+/4xTqxcvIV9997SmqcR/7s09N2fRI/AIAG7twBAMDAWOuJ3+bbP2VtHxIYUtvNv+9MNwGg2XTduWMqSfwAAEaEMX4AAA2GYYyfwg8AoMEwLFuiqxcAYERI/AAAGgxDV6/EDwBgREj8AAAaDMNyLgo/AIAG4zPdgLVAVy8AwIiQ+AEANOhl8Lt6JX4AACNC4gcA0GB8CFZwVvgBADQY19ULAMCgkPgBADQwuQMAgIEh8QMAaGABZwAABobEDwCgwTCM8VP4AQA00NULAMDAkPgBADSQ+AEAMDAkfgAADUzuAAAYEeODX/fp6gUAGBUSPwCABuND0NUr8QMAGBESPwCABr2ZbsBaoPADAGhgHT8AAAaGxA8AoMH4mMkdAAAMCIkfAECDYZjcIfEDABgREj8AgAbDMKtX4QcA0MC9egEAGBgSPwCABu7VCwDAwJD4AQA0GIblXBR+AAANTO4AAGBgSPwAABoMwzp+Ej8AgBEh8QMAaGByBwDAiDC5AwCAgSHxAwBoYHIHAAADQ+IHANBA4gcAwMCQ+AEANOgNwaxehR8AQANdvQAADAyJHwBAA4kfAAADQ+IHANDAvXoBAEaEe/UCADAwJH4AAA1M7gAAYGBI/AAAGgxD4qfwAwBoMAyzenX1AgCMCIkfAECD6VjOpZSyQZL3Jdk+yewkxyf5QZKz04WOVyY5rNY6Xko5OMkhSZYmOb7Wev6aji/xAwBYdzw/yQ211oVJ9kzyriSnJHldf9tYkr1LKVsmOTzJLkn2SHJCKWX2mg4u8QMAaDBNkzs+nuTcCY+XJtk5ycX9x59LsnuSZUkurbUuTrK4lHJNkocn+eZkB1f4AQCsI2qtf0iSUsq8dAXg65K8tda6fG7JzUkWJJmfZNGEly7fPildvQAADXpT9LOyUsr9k3wlyQdrrR/O/w0b5yW5MclN/d9X3j4phR8AQIPx9KbkZ6JSyn2TXJjkyFrr+/qbv11K2a3/+55JLklyWZKFpZQ5pZQFSXZMN/FjUrp6AQDWHUcnuVeSY0spx/a3vTzJqaWUDZNcleTcWuuyUsqp6YrAWUmOqbXevqaDj/V6a3c5wgWbPHAY1jcEpsHmc9Y4HAUg115/xTQspLJmx223/5TUOMf+5EPTdn26egEARoSuXgCABsPQpanwAwBoME3r+E0pXb0AACNC4gcA0GA67tU71SR+AAAjQuIHANBg5cWWB5HCDwCgweCXfbp6AQBGhsQPAKCB5VwAABgYEj8AgAYmdwAAjIjBL/t09QIAjAyJHwBAA5M7AAAYGBI/AIAGwzC5Q+IHADAiJH4AAA0GP+9T+AEANDG5AwCAgSHxAwBo0BuCzl6JHwDAiJD4AQA0GIYxfgo/AIAG1vEDAGBgSPwAABoMft4n8QMAGBkSPwCABsMwxk/hBwDQYBhm9erqBQAYERI/1qr1118/p737xGy73TaZveGGOfmk0/Lsv3lG7nPfzZMk2267Tb71ze/koANfPsMtBdYFn/nyh3PzzX9Ikvz8J7/MB878aI5769G5Y/GSXHVlzZuOPjm93uB3rzEchuHOHQo/1qrnPHfv/O53N+aQg/8x97r3prnk0s/moTsuTJJsuun8fPY/PpTXHnn8DLcSWBdsOHvDJMn+e794xbZPfemcvOm1J+WKb343r3rtoXnGfnvm0x//j5lqIgwdXb2sVZ8673N583FvX/F42dKlK35/7TGvyL+d/oFcd91vZ6JpwDpmx4f8SeZuNCdnf/y0nHPee7LTzg/LllvdJ1d887tJkssv+04e9ZidZraRMMH4FP1MJ4kfa9Utt9yaJNlkk43zgXNOy3FvOiVJsvkWm2XX3R4r7QNWuO2223PmaR/Mxz54XrZ/4LZ530ffmZ/95Bd59OMemcu+dkWetMcTMnejuTPdTBgqCj/Wuvvdb6t86CPvzplnnJNzP/7ZJMkzn/nXOfffP5vx8WGYEwWsDT++9if5yY9+1v/9p7nx94ty8vHvzD+8/KC8+GUH5Lvf/kHuuGPJDLcS/mjox/iVUr6SZPZKm8eS9Gqtj5uyVjGwtrjPZjnvM2fnNa9+Yy6+6Gsrtu/2xF1y8ltOm8GWAeua/fbfO2XHB+UNR5yY+2y5eTaZt3F22vlhOfLl/5Tf/Pr6vOGEI3Lxf146082EFYYhulhT4ndUkjOS7JNk6RqeC3n1Px6aTTddkNcceVhec+RhSZL99jkoD3rwDvnxj386w60D1iUfP+dTOeldb8zHzn9ver3kqMPfmE3vvWne+5F35vbbbs/Xv/qtXPQlhR+sTWNrmiZfSnlNkmtqree1HHDBJg8c/BwUmBabz1kw000ABsC1118xNtNtSJIXbLfvlNQ4H/zJJ6ft+tY4xq/WevJ0NAQAgKllcgcAQINh6NJU+AEANBgfgtLPAs4AACNC4gcA0GAY1vGT+AEAjAiJHwBAg1FYwBkAgJjcAQDAAJH4AQA0MLkDAICBIfEDAGgwDJM7JH4AACNC4gcA0KDXG/wxfgo/AIAGlnMBAGBgSPwAABqY3AEAwMCQ+AEANBiGBZwVfgAADUzuAABgYEj8AAAaDMM6fhI/AIARIfEDAGgwDMu5KPwAABoMw6xeXb0AACNC4gcA0MByLgAADAyJHwBAA8u5AAAwMCR+AAANpnOMXynlMUneUmvdrZTyoCRnJ+kluTLJYbXW8VLKwUkOSbI0yfG11vPXdFyJHwBAg94U/W9lpZQjkpyZZE5/0ylJXldrXZhkLMnepZQtkxyeZJckeyQ5oZQye03XoPADAFi3XJtk3wmPd05ycf/3zyV5cpJHJ7m01rq41rooyTVJHr6mAyv8AAAajPd6U/KzslrrJ5IsmbBprNa6/Ik3J1mQZH6SRROes3z7pBR+AADrtol3i5uX5MYkN/V/X3n7pBR+AAANelP00+DbpZTd+r/vmeSSJJclWVhKmVNKWZBkx3QTPyZlVi8AQIMZvHPHq5OcUUrZMMlVSc6ttS4rpZyargicleSYWuvtazrQ2NpejHDBJg8c/NUNgWmx+Zw1DkcByLXXXzE2021Ikl3u96QpqXEu/cWXp+36JH4AAA3cqxcAgIEh8QMAaDAM9+pV+AEANNDVCwDAwJD4AQA0WNV9dQeNxA8AYERI/AAAGgzD5A6JHwDAiJD4AQA0GIZZvQo/AIAGunoBABgYEj8AgAbD0NUr8QMAGBESPwCABsOwgLPCDwCgwbjJHQAADAqJHwBAg2Ho6pX4AQCMCIkfAECDYRjjp/ADAGigqxcAgIEh8QMAaDAMXb0SPwCAESHxAwBoYIwfAAADQ+IHANBgGMb4KfwAABro6gUAYGBI/AAAGvR64zPdhHtM4gcAMCIkfgAADcaHYIyfwg8AoEFvCGb16uoFABgREj8AgAbD0NUr8QMAGBESPwCABsMwxk/hBwDQYBhu2aarFwBgREj8AAAauFcvAAADQ+IHANBgGCZ3SPwAAEaExA8AoMEwLOCs8AMAaKCrFwCAgSHxAwBoYAFnAAAGhsQPAKDBMIzxU/gBADQYhlm9unoBAEaExA8AoMEwdPVK/AAARoTEDwCgwTAs56LwAwBo0DO5AwCAQSHxAwBoMAxdvRI/AIARIfEDAGhgORcAAAaGxA8AoMEwzOpV+AEANNDVCwDAwJD4AQA0kPgBADAwJH4AAA0GP+9LxoYhtgQAYM109QIAjAiFHwDAiFD4AQCMCIUfAMCIMKuXKVNKmZXkX5M8IsniJH9fa71mZlsFrMtKKY9J8pZa624z3RYYRhI/ptIzk8yptT42yVFJ3jazzQHWZaWUI5KcmWTOTLcFhpXCj6n0+CSfT5Ja69eTPGpmmwOs465Nsu9MNwKGmcKPqTQ/yaIJj5eVUgwvAFap1vqJJEtmuh0wzBR+TKWbksyb8HhWrXXpTDUGAEadwo+pdGmSpyZJKeUvk3xvZpsDAKNNtxtT6bwkTymlfC3JWJIXzXB7AGCkuVcvAMCI0NULADAiFH4AACNC4QcAMCIUfgAAI0LhBwAwIhR+AAAjQuEHADAi/j+RiJ1UbFOnogAAAABJRU5ErkJggg=="/>
          <p:cNvSpPr>
            <a:spLocks noChangeAspect="1" noChangeArrowheads="1"/>
          </p:cNvSpPr>
          <p:nvPr/>
        </p:nvSpPr>
        <p:spPr bwMode="auto">
          <a:xfrm>
            <a:off x="3303089" y="2126297"/>
            <a:ext cx="91767" cy="2743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4AAAHbCAYAAABV6ZegAAAAOXRFWHRTb2Z0d2FyZQBNYXRwbG90bGliIHZlcnNpb24zLjQuMywgaHR0cHM6Ly9tYXRwbG90bGliLm9yZy/MnkTPAAAACXBIWXMAAAsTAAALEwEAmpwYAAAjRElEQVR4nO3debxcZX0/8M8NSxIgCQooILK49Cl1o2K1ihG0CkVRBLFaUUFaxILiVgFBtAoWBEWLUrGgoOJWUVygKlqFIlZR0CpKH37gvqGgBGQJSe78/jiTeBuSmwfIvTcz8377ui/unDNzznPmjq/55vMsZ6zX6wUAgOE3a6YbAADA9FD4AQCMCIUfAMCIUPgBAIwIhR8AwIhQ+AEAjIj1Z7oBjK5SynpJXp7keek+ixsm+WyS19daF9+DY34yyY5JTq21vusuvv5RSY6qte53d86/iuP9OMkWSe5ba/3DhO0HJjkrybNrredO8voFSc6rtT5pNfu/k2S3WuuNje05MMmbklxVa92j6SJWfZwj0v3dxpKsl+TzSY5Ocr8kNckOtdZfrPSa7yV5fZJHJHlDkoNqrWdN2L9xkuuSXFRr3WsV55z081JKOTvJlbXWt97d61rFOZ+R5Mm11sNLKTsl+USSG5O8P8mDaq2Hr61z3Y22nZrkCf2Hf5bkR0lu6z9+bK31tlW+cNXH+oskf1drfckq9l2UZLski/qbNkhyQZLjaq03393jAjND4cdMeneSeyX5q1rrov4X/4eSnJnkBXfzmPdLskeSjWuty+7qi2ut30qyVoq+Ca5Psm+SD0zY9sJ0Rc6a3CvJo1e3s9a6011sywuTHF1rPecuvm6FUsqzk+yTfnFRSpmT5Nwk/1RrPbqU8sUkByZ584TXPDbJgiSfSVf4/TTd3/isCYd+VpI/ZPWm4vMyqVrrZ/ptTpJnJPlKrfXvp+Jcd9XEorP/D4z9+5/fu+MhSbaZZP9rlv8DpZSyQZJTk3w4ydPv4XGBaabwY0aUUrZPsn+SrWqtNyVJrfWWUspLkuzSf86CJKcl2SlJL8nn0hUtS0sptyc5McnuSbZKclKSc9IlTxskubyU8qwk1yTZotZ6ff+YvXQJ3O3pio4HJxlPcnmSQ9IlKO+qtT70rp6/1vru1VzuOUmen37hV0rZLskmSf53wvtxUP/8Gya5d5IT+8c7K8ncfrK3c5Jbk3w6XfG0f5Jv9q/nsHQF78L+4yvSFQJfmXCOt6crIncopWyR5H2TXN/iiedZqaDYKl3KNzfJbbXW20spL01yn/7+05KcWkr551rr8hXiX5zk9FrrslJK+n+nZ5ZStqm1/rz/nAP679WfrvwGtnxeVnr+Kt/PUsqW/b/D5v2nXlBrPXaS7Qem+4fAR5IcmmS9UsrcJF9Msl+tda/+5+Rfkjws3WfvP9MVSpO+j2vx83UnpZS/67d3VpIbkry01vq/pZTHJzkl3d+vl+SEJJelS4EXlFLOqrW+aLJj11qXlFJeleTXpZQ/TXJ1krcn+csk89KlwH+frrhfcdwkf7eq59VaL229LuCeM8aPmbJzku8v/xJfrtb661rrJ/oPT033pfWwJI9K9+X5j/19s5NcX2t9XLov5rcnWZLkqemKkZ1qrddOcv59kszrJ2Z/0d/2gJWec5fO30++VuWCJI8opWzVf/yCTEj/SimbJDk4yVNrrX+e5DnpCtkkedGE61mWfvdmrbWsVIwd37/+1yT5YLri9SsT9qfW+sok30pXlLx9Dde3uvMkXTfnjem++P+7lPK2JNvWWi/r7/98ui/1XfvXtyDJ3umSueWWJPn3dMVcSinbpisGrlzNe9jyeUn/WJO9nwcn+WGt9ZHpiuQH99u3uu3Lz/OhJKcn+Vitdf+V2vb2JJfXWndO8ufpisdX9fdN9j6urc/X/1FK2TVdEb2wf/0nJTmvv/uNSU7pt/WgJE+qtf4sXRf8JWsq+pbrdyNf3W/7Y5JsnS4B/rN0n4+jVnHcVT6v5XzA2qPwY6aMZ82fvz3TFTC9/pi/0/vblvt0/79XpPui3PgunP+rSR7SH790VJJ31FqvmaLz35GuK/R5/cfPSddNliTpj/3bK8nTSinHJTkmXSK4OpesvKFfFO6f5Mh0RdcJk7x+uTVd353O0z/Xolrr7umSuTPTJX0XlFLe0t8/3j/WQf2XPD9dgvablQ71gf6+ZKVieBVaPi/L2zfZ+/n5JM8qpfxHukTwqFrrokm2t9grySH9VPbydKnqwybsX+X7mKn7fD8tyYOSfK3fppOS3KuUcu90xfZppZQPpSumj2485qr0ktxaa/3vJK9L9x68NV2heqfPb+vzgKml8GOmfCPJjqWUeRM3llLuV0q5oN+dNivdl8tys9J1pS13W5JM6E4cW825xvrH3nD5hlrrj9J9OZ6QZH6SL5VSVh6vtLbOn/SLnFLK47qX1N8t31FK2SbJd9INoP9qui/HyaxuHNx2/TY9MN1YuDVZ0/Wt8jyllCNKKY+rtf6w1vreWusL0hUsh0142vvSFV7z06Vpp618nFrrN9N1ne6UlYrhVWj5vCzfttr3s3/OHZL8W5Ltk1xWStl5ddsnac9E66WbpLNTP0F+TJKXTti/ur/X2vx8rdyeD05ozyPTJYq/r7W+J11R+sV0QwO+25okTlRK2SjdBKrvl1Keli7VTrpi9fRVtbX1ecDUUvgxI2qtv0w3MP99/eIg/f/+a5Ib+l1JX0jy0lLKWClldrpxYl+8i6f6bbovveSPiVtKKf+QbvzchbXWI/vneuRKr10b50+S1Fq/kW5M3D8nOXul3Y/qt/P4JBemS5CWz2Jdmq44mvQLspSyabr388B049He29Csu3t9GyU5sZ8gLfewdMlUkqTWekO6GbdvTLKs1vr11Rzrg+m6Sq+eWAyvrPHzstxq389SyolJjq21firdDOHvJ3no6rav+a1I0r2Pr5zwPn4m/7fwm+x1a+XztYrj/u2EoQUvSTfuMKWUryX581rr2f3zbZpky3Sfsw3udKRV6BfZ70jyuVrrj5M8JV139rvTDSV4ZrriMysdd7LnAdNE4cdMOjTJD/LHLqlv9B8vnzV5eLpuxO/1f2omzBRtdHi6rq0r0iUUv+pv/0C6L50flFIuTzfj9NRVvPaenn+iDyYp6boVJ7owyc/7x78qybbpCpcH9dt7WbpkZbNJjn1GkvNrrRcm+ackDyilHLqG9tzd6zsuyZfS/d2uKqVcneTxSf5mpeedlq6ImmxJnXPSTag5u+G8a/q8LDfZ+/mOJDuVUq5MV3z8KMlHJ9ne4vB03bDfS/Ld/n9PmvQVf3zd2vx8JUn6n4G3JPliKeW76f7Bs28/OTwiyZtKKd9OclGSN/aLt6+n+8x8cjWHPbmU8p3+/4++kS7FPKC/7/Qku5VuuZ4rklybbgLRrJWOO9nzgGky1uv11vwsAAAGnn9pAQCMCIUfAMCIUPgBAIwIhR8AwIhY67dsW3L9D80WAZrM3XrhTDcBGABL7/jFOrHm41TVOBts/oBpuz6JHwDAiFjriR8AwFAaXzbTLbjHJH4AACNC4gcA0KI3PtMtuMckfgAAI0LiBwDQYnzwEz+FHwBAg56uXgAABoXEDwCgxRB09Ur8AABGhMQPAKDFEIzxU/gBALRw5w4AAAaFxA8AoMUQdPVK/AAARoTEDwCgxRAs56LwAwBo4M4dAAAMDIkfAECLIejqlfgBAIwIiR8AQAtj/AAAGBQSPwCAFkNwyzaFHwBAC129AAAMCokfAEALy7kAADAoJH4AAC2GYIyfwg8AoIWuXgAABoXEDwCgQa83+Ov4SfwAAEaExA8AoIXJHQAAI8LkDgAABoXEDwCgxRB09Ur8AABGhMQPAKDF+OAv56LwAwBooasXAIBBIfEDAGhhORcAAAaFxA8AoIUxfgAADAqJHwBAiyEY46fwAwBoMQSFn65eAIARIfEDAGjQ6w3+nTskfgAAI0LiBwDQYgjG+Cn8AABaWMcPAIBBIfEDAGgxBF29Ej8AgBEh8QMAaDGNY/xKKd9Osqj/8EdJ3pzk7CS9JFcmOazWOl5KOTjJIUmWJjm+1nr+ZMdV+AEAtJimrt5SypwkqbXuNmHbZ5K8rtZ6USnl9CR7l1L+O8nhSR6VZE6Sr5ZSvlhrXby6Yyv8AADWLY9IslEp5cJ0tdrRSXZOcnF//+eS7J5kWZJL+4Xe4lLKNUkenuSbqzuwwg8AoMX0dfXemuStSc5M8uB0hd5YrbXX339zkgVJ5ueP3cETt6+Wwg8AYN1ydZJr+oXe1aWUG9IlfsvNS3Jjkpv6v6+8fbXM6gUAaDE+PjU/d3ZQkrclSSll63TJ3oWllN36+/dMckmSy5IsLKXMKaUsSLJjuokfqyXxAwBYt7w3ydmllK+mm8V7UJLrk5xRStkwyVVJzq21LiulnJquCJyV5Jha6+2THXis1+tNtv8uW3L9D9fuAYGhNXfrhTPdBGAALL3jF2Mz3YYkue2Cd0xJjTP3aa+YtuuT+AEAtHCvXgAABoXEDwCghXv1AgAwKCR+AAAthmCMn8IPAKCFrl4AAAaFxA8AoMUQdPVK/AAARoTEDwCgxRCM8VP4AQC0GILCT1cvAMCIkPgBALTo9Wa6BfeYxA8AYERI/AAAWhjjBwDAoJD4AQC0GILET+EHANDCnTsAABgUEj8AgBZD0NUr8QMAGBESPwCAFkOwgLPCDwCgha5eAAAGhcQPAKCFxA8AgEEh8QMAaDEECzgr/AAAGvTGB39Wr65eAIARIfEDAGhhcgcAAINC4gcA0GIIJndI/AAARoTEDwCgxRDM6lX4AQC0MLkDAIBBIfEDAGgh8QMAYFBI/AAAWvRM7gAAGA26egEAGBQSPwCAFtbxYxTsd+Bh2WSTjZMk22y1ZY4/5lUr9p3/hS/n/R/9ZGbNmpV99to9z91nr7t8/Iu++vW8+6wPZ/311ss+e+2e/Z6xZ5YsXZpj//nt+eWvrssdS5bkkAP+Nk9c+Jdr7ZqAdc+RR7w0T99r92yw4QY5/fT356yzPzrTTYKho/BjUosX35EkOftdJ61y/1tPOzOfPuc92WjunDxj/0Oy51/tmgXz5zUff8nSpXnLqf+Wj575L9lo7pw8/yWvzm67PCaXfP1b2XT+vJz4+tfkxkU3Zb8XvVThB0Ns1yc8No997KOycNe9s9FGc/PqV71kppsEdzYE9+pV+DGpes0Pc/vti3PwK47OsmXjefkhB+QRD91xxf4/eeAOufkPt2S99Wal1+tlbGwsS5YuzZtOfmd++rNfZrw3npcdfEAe/ciHr3jNrk9/Xi7+7IeTJD/88c+y7TZbrygWH/nwh+Ty//l+9njiwuy+2+NXvGb99dabpisGZsLuu++aK6/833zi3Pdm/rx5OfKo42a6SXBno9TVW0qZVWsd/FKXu2TOnNk58HnPyrOe/tf5yc9+kZe8+tic/5Ezs/76XSH24Adsn7856GWZO3dOnrzrLpk/b5N89Lzzc68F83Pca1+ZGxfdlAMOfU0+/aH35CWvPja3L16cRTfdnANfekTuu/lmec4+T8smG2+84nwbbzQ3N//hlmy00dwkyS233JpXHvPmvOzgF87I9QPTY7PN7p3ttt0mz3jmAdlhh21z3ifPykMe+oSZbhYMnUkLv1LKA5KckuRRSZaWUmYl+V6SV9Zar56G9jHDtr///bLtNltnbGws22+7TTZdMD+/veF32eq+W6Re86P819cuyxfOPTsbzZ2To950cr7w5Uvy/679ca74n+/nuz+oSZJly5blxkU35fS3df+C3/Xpz1vRdVyv+VFuvfXWFee75dbbMn9eVwj+6rrf5uWvPS7P3fdpedruT5zmKwem0+9+9/vUem2WLFmSq6++NrffvjhbbLFZfvvbG2a6abBCbwSWczkzyQm11m1qrdvXWrdNclySs6a+aawLPnnBhTn5nWckSX7z2xtyyy23ZovN7p0kmbfJRpk9e8PMmb1h1ltvvdz7Xpvmpptvzg7b3T97PnnXnP2uk3L6247L7k9amPnzNlnl8R+w/f3zk5//MotuujlLlizJ5f9zZR7x0B1z/e9+nxe/8pi86tAXZd+99pi26wVmxqWXfjN77L5bkmSrre6bjTeamxtu+P3MNgqG0FhvklWoSylfq7U+bhXbL6217rKq1yy5/oeD3wHOCkuWLMkxbz4lv7ruNxnLWF556EH55a+uy6233ZZn7/3UfOy8C3LeBRdmgw3Wz/233ipvPOrl6fV6ecNbTs2vfn1d/nDLrXnuvntlv2fsudpzLJ/V2+v1ss/Tds/fPuvpOeEdp+fz//lf2WG7bVY87/S3HZc5s2dPx2UzTeZuvXCmm8A65MQTjsmuuz4us2bNyrHHnpgLv3jxTDeJdcTSO34xNtNtSJJb3vzCKalxNj7mA9N2fWsq/N6dZHaSzydZlGRekqcmWVxr/YdVvUbhB7RS+AEtFH5rz5omdxya5JlJHp9kfpKbkpyf5LypbRYAwDpm2JdzqbX20hV5Cj0AYLQNwXIu7tULADAiLOAMANBiBJZzAQBgSEj8AABaDMEYP4UfAECLIZjVq6sXAGBESPwAAFoMQVevxA8AYERI/AAAGvSGYDkXhR8AQAtdvQAADAqJHwBAC4kfAACDQuIHANDCAs4AAAwKiR8AQIshGOOn8AMAaNCbxsKvlHKfJJcneUqSpUnOTtJLcmWSw2qt46WUg5Mc0t9/fK31/DUdV1cvAMA6pJSyQZL3JLmtv+mUJK+rtS5MMpZk71LKlkkOT7JLkj2SnFBKmb2mYyv8AABajPem5ufO3prk9CS/7D/eOcnF/d8/l+TJSR6d5NJa6+Ja66Ik1yR5+JouQeEHALCOKKUcmOS3tdYvTNg8VmtdXiHenGRBkvlJFk14zvLtkzLGDwCgxfTcq/egJL1SypOT7JTkA0nuM2H/vCQ3Jrmp//vK2yel8AMAaDENkztqrU9Y/nsp5aIkL0lycillt1rrRUn2TPKVJJcleXMpZU6S2Ul2TDfxY1IKPwCAddurk5xRStkwyVVJzq21LiulnJrkknRD946ptd6+pgMp/AAAWkzzOn611t0mPNx1FfvPSHLGXTmmyR0AACNC4gcA0KDXc+cOAIDRMAS3bNPVCwAwIiR+AAAtJH4AAAwKiR8AQIOexA8AgEEh8QMAaDEEiZ/CDwCgxfhMN+Ce09ULADAiJH4AAA1M7gAAYGBI/AAAWgxB4qfwAwBoYXIHAACDQuIHANDA5A4AAAaGxA8AoMUQjPFT+AEANNDVCwDAwJD4AQC0GIKuXokfAMCIkPgBADToSfwAABgUEj8AgBZDkPgp/AAAGujqBQBgYEj8AABaSPwAABgUEj8AgAbDMMZP4QcA0GAYCj9dvQAAI0LiBwDQQOIHAMDAkPgBALTojc10C+4xhR8AQANdvQAADAyJHwBAg9744Hf1SvwAAEaExA8AoMEwjPFT+AEANOgNwaxeXb0AACNC4gcA0GAYunolfgAAI0LiBwDQwHIuAAAMDIkfAECDXm+mW3DPKfwAABro6gUAYGBI/AAAGkj8AAAYGBI/AIAGJncAAIwIXb0AAAwMiR8AQINeT+IHAMCAkPgBADTojc90C+45hR8AQINxXb0AAAwKiR8AQAOTOwAAGBgSPwCABhZwBgBgYEj8AAAauFcvAMCI0NULAMDAkPgBADSwgDMAAAND4gcA0GC6FnAupayX5IwkJcmyJC9KMpbk7CS9JFcmOazWOl5KOTjJIUmWJjm+1nr+ZMeW+AEANOj1puZnFZ6eJLXWXZK8Pskp/Z/X1VoXpisC9y6lbJnk8CS7JNkjyQmllNmTXYPCDwBgHVJr/VSSF/cfbpfkuiQ7J7m4v+1zSZ6c5NFJLq21Lq61LkpyTZKHT3ZsXb0AAA2mc3JHrXVpKeX9SfZJsl+SvWqty/PBm5MsSDI/yaIJL1u+fbUkfgAA66Ba6wFJ/iTdeL+5E3bNS3Jjkpv6v6+8fbUUfgAADXq9sSn5WVkp5QWllNf2H96aZDzJt0opu/W37ZnkkiSXJVlYSplTSlmQZMd0Ez9WS1cvAECDabxl2yeTnFVK+a8kGyR5RZKrkpxRStmw//u5tdZlpZRT0xWBs5IcU2u9fbIDj/XW8lUsuf6HQ3AnO2A6zN164Uw3ARgAS+/4xTqxcvIV9997SmqcR/7s09N2fRI/AIAG7twBAMDAWOuJ3+bbP2VtHxIYUtvNv+9MNwGg2XTduWMqSfwAAEaEMX4AAA2GYYyfwg8AoMEwLFuiqxcAYERI/AAAGgxDV6/EDwBgREj8AAAaDMNyLgo/AIAG4zPdgLVAVy8AwIiQ+AEANOhl8Lt6JX4AACNC4gcA0GB8CFZwVvgBADQY19ULAMCgkPgBADQwuQMAgIEh8QMAaGABZwAABobEDwCgwTCM8VP4AQA00NULAMDAkPgBADSQ+AEAMDAkfgAADUzuAAAYEeODX/fp6gUAGBUSPwCABuND0NUr8QMAGBESPwCABr2ZbsBaoPADAGhgHT8AAAaGxA8AoMH4mMkdAAAMCIkfAECDYZjcIfEDABgREj8AgAbDMKtX4QcA0MC9egEAGBgSPwCABu7VCwDAwJD4AQA0GIblXBR+AAANTO4AAGBgSPwAABoMwzp+Ej8AgBEh8QMAaGByBwDAiDC5AwCAgSHxAwBoYHIHAAADQ+IHANBA4gcAwMCQ+AEANOgNwaxehR8AQANdvQAADAyJHwBAA4kfAAADQ+IHANDAvXoBAEaEe/UCADAwJH4AAA1M7gAAYGBI/AAAGgxD4qfwAwBoMAyzenX1AgCMCIkfAECD6VjOpZSyQZL3Jdk+yewkxyf5QZKz04WOVyY5rNY6Xko5OMkhSZYmOb7Wev6aji/xAwBYdzw/yQ211oVJ9kzyriSnJHldf9tYkr1LKVsmOTzJLkn2SHJCKWX2mg4u8QMAaDBNkzs+nuTcCY+XJtk5ycX9x59LsnuSZUkurbUuTrK4lHJNkocn+eZkB1f4AQCsI2qtf0iSUsq8dAXg65K8tda6fG7JzUkWJJmfZNGEly7fPildvQAADXpT9LOyUsr9k3wlyQdrrR/O/w0b5yW5MclN/d9X3j4phR8AQIPx9KbkZ6JSyn2TXJjkyFrr+/qbv11K2a3/+55JLklyWZKFpZQ5pZQFSXZMN/FjUrp6AQDWHUcnuVeSY0spx/a3vTzJqaWUDZNcleTcWuuyUsqp6YrAWUmOqbXevqaDj/V6a3c5wgWbPHAY1jcEpsHmc9Y4HAUg115/xTQspLJmx223/5TUOMf+5EPTdn26egEARoSuXgCABsPQpanwAwBoME3r+E0pXb0AACNC4gcA0GA67tU71SR+AAAjQuIHANBg5cWWB5HCDwCgweCXfbp6AQBGhsQPAKCB5VwAABgYEj8AgAYmdwAAjIjBL/t09QIAjAyJHwBAA5M7AAAYGBI/AIAGwzC5Q+IHADAiJH4AAA0GP+9T+AEANDG5AwCAgSHxAwBo0BuCzl6JHwDAiJD4AQA0GIYxfgo/AIAG1vEDAGBgSPwAABoMft4n8QMAGBkSPwCABsMwxk/hBwDQYBhm9erqBQAYERI/1qr1118/p737xGy73TaZveGGOfmk0/Lsv3lG7nPfzZMk2267Tb71ze/koANfPsMtBdYFn/nyh3PzzX9Ikvz8J7/MB878aI5769G5Y/GSXHVlzZuOPjm93uB3rzEchuHOHQo/1qrnPHfv/O53N+aQg/8x97r3prnk0s/moTsuTJJsuun8fPY/PpTXHnn8DLcSWBdsOHvDJMn+e794xbZPfemcvOm1J+WKb343r3rtoXnGfnvm0x//j5lqIgwdXb2sVZ8673N583FvX/F42dKlK35/7TGvyL+d/oFcd91vZ6JpwDpmx4f8SeZuNCdnf/y0nHPee7LTzg/LllvdJ1d887tJkssv+04e9ZidZraRMMH4FP1MJ4kfa9Utt9yaJNlkk43zgXNOy3FvOiVJsvkWm2XX3R4r7QNWuO2223PmaR/Mxz54XrZ/4LZ530ffmZ/95Bd59OMemcu+dkWetMcTMnejuTPdTBgqCj/Wuvvdb6t86CPvzplnnJNzP/7ZJMkzn/nXOfffP5vx8WGYEwWsDT++9if5yY9+1v/9p7nx94ty8vHvzD+8/KC8+GUH5Lvf/kHuuGPJDLcS/mjox/iVUr6SZPZKm8eS9Gqtj5uyVjGwtrjPZjnvM2fnNa9+Yy6+6Gsrtu/2xF1y8ltOm8GWAeua/fbfO2XHB+UNR5yY+2y5eTaZt3F22vlhOfLl/5Tf/Pr6vOGEI3Lxf146082EFYYhulhT4ndUkjOS7JNk6RqeC3n1Px6aTTddkNcceVhec+RhSZL99jkoD3rwDvnxj386w60D1iUfP+dTOeldb8zHzn9ver3kqMPfmE3vvWne+5F35vbbbs/Xv/qtXPQlhR+sTWNrmiZfSnlNkmtqree1HHDBJg8c/BwUmBabz1kw000ABsC1118xNtNtSJIXbLfvlNQ4H/zJJ6ft+tY4xq/WevJ0NAQAgKllcgcAQINh6NJU+AEANBgfgtLPAs4AACNC4gcA0GAY1vGT+AEAjAiJHwBAg1FYwBkAgJjcAQDAAJH4AQA0MLkDAICBIfEDAGgwDJM7JH4AACNC4gcA0KDXG/wxfgo/AIAGlnMBAGBgSPwAABqY3AEAwMCQ+AEANBiGBZwVfgAADUzuAABgYEj8AAAaDMM6fhI/AIARIfEDAGgwDMu5KPwAABoMw6xeXb0AACNC4gcA0MByLgAADAyJHwBAA8u5AAAwMCR+AAANpnOMXynlMUneUmvdrZTyoCRnJ+kluTLJYbXW8VLKwUkOSbI0yfG11vPXdFyJHwBAg94U/W9lpZQjkpyZZE5/0ylJXldrXZhkLMnepZQtkxyeZJckeyQ5oZQye03XoPADAFi3XJtk3wmPd05ycf/3zyV5cpJHJ7m01rq41rooyTVJHr6mAyv8AAAajPd6U/KzslrrJ5IsmbBprNa6/Ik3J1mQZH6SRROes3z7pBR+AADrtol3i5uX5MYkN/V/X3n7pBR+AAANelP00+DbpZTd+r/vmeSSJJclWVhKmVNKWZBkx3QTPyZlVi8AQIMZvHPHq5OcUUrZMMlVSc6ttS4rpZyargicleSYWuvtazrQ2NpejHDBJg8c/NUNgWmx+Zw1DkcByLXXXzE2021Ikl3u96QpqXEu/cWXp+36JH4AAA3cqxcAgIEh8QMAaDAM9+pV+AEANNDVCwDAwJD4AQA0WNV9dQeNxA8AYERI/AAAGgzD5A6JHwDAiJD4AQA0GIZZvQo/AIAGunoBABgYEj8AgAbD0NUr8QMAGBESPwCABsOwgLPCDwCgwbjJHQAADAqJHwBAg2Ho6pX4AQCMCIkfAECDYRjjp/ADAGigqxcAgIEh8QMAaDAMXb0SPwCAESHxAwBoYIwfAAADQ+IHANBgGMb4KfwAABro6gUAYGBI/AAAGvR64zPdhHtM4gcAMCIkfgAADcaHYIyfwg8AoEFvCGb16uoFABgREj8AgAbD0NUr8QMAGBESPwCABsMwxk/hBwDQYBhu2aarFwBgREj8AAAauFcvAAADQ+IHANBgGCZ3SPwAAEaExA8AoMEwLOCs8AMAaKCrFwCAgSHxAwBoYAFnAAAGhsQPAKDBMIzxU/gBADQYhlm9unoBAEaExA8AoMEwdPVK/AAARoTEDwCgwTAs56LwAwBo0DO5AwCAQSHxAwBoMAxdvRI/AIARIfEDAGhgORcAAAaGxA8AoMEwzOpV+AEANNDVCwDAwJD4AQA0kPgBADAwJH4AAA0GP+9LxoYhtgQAYM109QIAjAiFHwDAiFD4AQCMCIUfAMCIMKuXKVNKmZXkX5M8IsniJH9fa71mZlsFrMtKKY9J8pZa624z3RYYRhI/ptIzk8yptT42yVFJ3jazzQHWZaWUI5KcmWTOTLcFhpXCj6n0+CSfT5Ja69eTPGpmmwOs465Nsu9MNwKGmcKPqTQ/yaIJj5eVUgwvAFap1vqJJEtmuh0wzBR+TKWbksyb8HhWrXXpTDUGAEadwo+pdGmSpyZJKeUvk3xvZpsDAKNNtxtT6bwkTymlfC3JWJIXzXB7AGCkuVcvAMCI0NULADAiFH4AACNC4QcAMCIUfgAAI0LhBwAwIhR+AAAjQuEHADAi/j+RiJ1UbFOno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1" name="Table 10"/>
          <p:cNvGraphicFramePr>
            <a:graphicFrameLocks noGrp="1"/>
          </p:cNvGraphicFramePr>
          <p:nvPr>
            <p:extLst>
              <p:ext uri="{D42A27DB-BD31-4B8C-83A1-F6EECF244321}">
                <p14:modId xmlns:p14="http://schemas.microsoft.com/office/powerpoint/2010/main" val="464796166"/>
              </p:ext>
            </p:extLst>
          </p:nvPr>
        </p:nvGraphicFramePr>
        <p:xfrm>
          <a:off x="2592925" y="1854925"/>
          <a:ext cx="9110622" cy="3592285"/>
        </p:xfrm>
        <a:graphic>
          <a:graphicData uri="http://schemas.openxmlformats.org/drawingml/2006/table">
            <a:tbl>
              <a:tblPr firstRow="1" bandRow="1">
                <a:tableStyleId>{5C22544A-7EE6-4342-B048-85BDC9FD1C3A}</a:tableStyleId>
              </a:tblPr>
              <a:tblGrid>
                <a:gridCol w="2976998">
                  <a:extLst>
                    <a:ext uri="{9D8B030D-6E8A-4147-A177-3AD203B41FA5}">
                      <a16:colId xmlns:a16="http://schemas.microsoft.com/office/drawing/2014/main" val="793755009"/>
                    </a:ext>
                  </a:extLst>
                </a:gridCol>
                <a:gridCol w="3096750">
                  <a:extLst>
                    <a:ext uri="{9D8B030D-6E8A-4147-A177-3AD203B41FA5}">
                      <a16:colId xmlns:a16="http://schemas.microsoft.com/office/drawing/2014/main" val="3549919589"/>
                    </a:ext>
                  </a:extLst>
                </a:gridCol>
                <a:gridCol w="3036874">
                  <a:extLst>
                    <a:ext uri="{9D8B030D-6E8A-4147-A177-3AD203B41FA5}">
                      <a16:colId xmlns:a16="http://schemas.microsoft.com/office/drawing/2014/main" val="1830033734"/>
                    </a:ext>
                  </a:extLst>
                </a:gridCol>
              </a:tblGrid>
              <a:tr h="498083">
                <a:tc>
                  <a:txBody>
                    <a:bodyPr/>
                    <a:lstStyle/>
                    <a:p>
                      <a:pPr algn="ctr"/>
                      <a:r>
                        <a:rPr lang="en-IN" dirty="0" smtClean="0"/>
                        <a:t>Model Accuracy</a:t>
                      </a:r>
                      <a:endParaRPr lang="en-IN" dirty="0"/>
                    </a:p>
                  </a:txBody>
                  <a:tcPr/>
                </a:tc>
                <a:tc>
                  <a:txBody>
                    <a:bodyPr/>
                    <a:lstStyle/>
                    <a:p>
                      <a:pPr algn="ctr"/>
                      <a:r>
                        <a:rPr lang="en-IN" dirty="0" smtClean="0"/>
                        <a:t>On Train Data</a:t>
                      </a:r>
                      <a:endParaRPr lang="en-IN" dirty="0"/>
                    </a:p>
                  </a:txBody>
                  <a:tcPr/>
                </a:tc>
                <a:tc>
                  <a:txBody>
                    <a:bodyPr/>
                    <a:lstStyle/>
                    <a:p>
                      <a:pPr algn="ctr"/>
                      <a:r>
                        <a:rPr lang="en-IN" dirty="0" smtClean="0"/>
                        <a:t>On Test</a:t>
                      </a:r>
                      <a:r>
                        <a:rPr lang="en-IN" baseline="0" dirty="0" smtClean="0"/>
                        <a:t> Data</a:t>
                      </a:r>
                      <a:endParaRPr lang="en-IN" dirty="0"/>
                    </a:p>
                  </a:txBody>
                  <a:tcPr/>
                </a:tc>
                <a:extLst>
                  <a:ext uri="{0D108BD9-81ED-4DB2-BD59-A6C34878D82A}">
                    <a16:rowId xmlns:a16="http://schemas.microsoft.com/office/drawing/2014/main" val="16862938"/>
                  </a:ext>
                </a:extLst>
              </a:tr>
              <a:tr h="733555">
                <a:tc>
                  <a:txBody>
                    <a:bodyPr/>
                    <a:lstStyle/>
                    <a:p>
                      <a:pPr algn="ctr"/>
                      <a:r>
                        <a:rPr lang="en-IN" dirty="0" smtClean="0"/>
                        <a:t>SVM</a:t>
                      </a:r>
                      <a:endParaRPr lang="en-IN" dirty="0"/>
                    </a:p>
                  </a:txBody>
                  <a:tcPr/>
                </a:tc>
                <a:tc>
                  <a:txBody>
                    <a:bodyPr/>
                    <a:lstStyle/>
                    <a:p>
                      <a:pPr algn="ctr"/>
                      <a:r>
                        <a:rPr kumimoji="0" lang="en-US" altLang="en-US" sz="1800" b="0" i="0" u="none" strike="noStrike" cap="none" normalizeH="0" baseline="0" dirty="0" smtClean="0">
                          <a:ln>
                            <a:noFill/>
                          </a:ln>
                          <a:solidFill>
                            <a:srgbClr val="000000"/>
                          </a:solidFill>
                          <a:effectLst/>
                          <a:cs typeface="Arial" panose="020B0604020202020204" pitchFamily="34" charset="0"/>
                        </a:rPr>
                        <a:t>94.97</a:t>
                      </a:r>
                      <a:endParaRPr lang="en-IN" dirty="0"/>
                    </a:p>
                  </a:txBody>
                  <a:tcPr/>
                </a:tc>
                <a:tc>
                  <a:txBody>
                    <a:bodyPr/>
                    <a:lstStyle/>
                    <a:p>
                      <a:pPr algn="ctr"/>
                      <a:r>
                        <a:rPr kumimoji="0" lang="en-US" altLang="en-US" sz="1800" b="0" i="0" u="none" strike="noStrike" cap="none" normalizeH="0" baseline="0" dirty="0" smtClean="0">
                          <a:ln>
                            <a:noFill/>
                          </a:ln>
                          <a:solidFill>
                            <a:srgbClr val="000000"/>
                          </a:solidFill>
                          <a:effectLst/>
                          <a:cs typeface="Arial" panose="020B0604020202020204" pitchFamily="34" charset="0"/>
                        </a:rPr>
                        <a:t>95.05</a:t>
                      </a:r>
                      <a:endParaRPr lang="en-IN" dirty="0" smtClean="0"/>
                    </a:p>
                  </a:txBody>
                  <a:tcPr/>
                </a:tc>
                <a:extLst>
                  <a:ext uri="{0D108BD9-81ED-4DB2-BD59-A6C34878D82A}">
                    <a16:rowId xmlns:a16="http://schemas.microsoft.com/office/drawing/2014/main" val="3390199145"/>
                  </a:ext>
                </a:extLst>
              </a:tr>
              <a:tr h="893537">
                <a:tc>
                  <a:txBody>
                    <a:bodyPr/>
                    <a:lstStyle/>
                    <a:p>
                      <a:pPr algn="ct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Naive Bayes Classifier</a:t>
                      </a:r>
                      <a:endParaRPr lang="en-IN" dirty="0"/>
                    </a:p>
                  </a:txBody>
                  <a:tcPr/>
                </a:tc>
                <a:tc>
                  <a:txBody>
                    <a:bodyPr/>
                    <a:lstStyle/>
                    <a:p>
                      <a:pPr algn="ct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85.82</a:t>
                      </a:r>
                      <a:endParaRPr lang="en-IN" dirty="0" smtClean="0"/>
                    </a:p>
                  </a:txBody>
                  <a:tcPr/>
                </a:tc>
                <a:tc>
                  <a:txBody>
                    <a:bodyPr/>
                    <a:lstStyle/>
                    <a:p>
                      <a:pPr algn="ct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88.60</a:t>
                      </a:r>
                      <a:endParaRPr lang="en-IN" dirty="0" smtClean="0"/>
                    </a:p>
                  </a:txBody>
                  <a:tcPr/>
                </a:tc>
                <a:extLst>
                  <a:ext uri="{0D108BD9-81ED-4DB2-BD59-A6C34878D82A}">
                    <a16:rowId xmlns:a16="http://schemas.microsoft.com/office/drawing/2014/main" val="3573001680"/>
                  </a:ext>
                </a:extLst>
              </a:tr>
              <a:tr h="733555">
                <a:tc>
                  <a:txBody>
                    <a:bodyPr/>
                    <a:lstStyle/>
                    <a:p>
                      <a:pPr algn="ctr"/>
                      <a:r>
                        <a:rPr lang="en-IN" dirty="0" smtClean="0"/>
                        <a:t>Random Forest Classifier</a:t>
                      </a:r>
                      <a:endParaRPr lang="en-IN" dirty="0"/>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100.0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98.20</a:t>
                      </a:r>
                      <a:endParaRPr lang="en-IN" dirty="0" smtClean="0"/>
                    </a:p>
                  </a:txBody>
                  <a:tcPr/>
                </a:tc>
                <a:extLst>
                  <a:ext uri="{0D108BD9-81ED-4DB2-BD59-A6C34878D82A}">
                    <a16:rowId xmlns:a16="http://schemas.microsoft.com/office/drawing/2014/main" val="3600057373"/>
                  </a:ext>
                </a:extLst>
              </a:tr>
              <a:tr h="733555">
                <a:tc>
                  <a:txBody>
                    <a:bodyPr/>
                    <a:lstStyle/>
                    <a:p>
                      <a:pPr algn="ctr"/>
                      <a:r>
                        <a:rPr lang="en-IN" dirty="0" smtClean="0"/>
                        <a:t>Decision Tree Classifier</a:t>
                      </a:r>
                      <a:endParaRPr lang="en-IN" dirty="0"/>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dirty="0" smtClean="0"/>
                        <a:t>100.0</a:t>
                      </a:r>
                      <a:endPar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t>94.45</a:t>
                      </a:r>
                    </a:p>
                  </a:txBody>
                  <a:tcPr/>
                </a:tc>
                <a:extLst>
                  <a:ext uri="{0D108BD9-81ED-4DB2-BD59-A6C34878D82A}">
                    <a16:rowId xmlns:a16="http://schemas.microsoft.com/office/drawing/2014/main" val="771404118"/>
                  </a:ext>
                </a:extLst>
              </a:tr>
            </a:tbl>
          </a:graphicData>
        </a:graphic>
      </p:graphicFrame>
    </p:spTree>
    <p:extLst>
      <p:ext uri="{BB962C8B-B14F-4D97-AF65-F5344CB8AC3E}">
        <p14:creationId xmlns:p14="http://schemas.microsoft.com/office/powerpoint/2010/main" val="268035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9373" y="308345"/>
            <a:ext cx="8915400" cy="2696112"/>
          </a:xfrm>
        </p:spPr>
        <p:txBody>
          <a:bodyPr>
            <a:normAutofit/>
          </a:bodyPr>
          <a:lstStyle/>
          <a:p>
            <a:r>
              <a:rPr lang="en-US" sz="2400" dirty="0" smtClean="0">
                <a:latin typeface="Arial" panose="020B0604020202020204" pitchFamily="34" charset="0"/>
                <a:cs typeface="Arial" panose="020B0604020202020204" pitchFamily="34" charset="0"/>
              </a:rPr>
              <a:t>1. Support Vector Machine</a:t>
            </a:r>
          </a:p>
          <a:p>
            <a:r>
              <a:rPr lang="en-US" sz="2400" dirty="0" smtClean="0">
                <a:latin typeface="Arial" panose="020B0604020202020204" pitchFamily="34" charset="0"/>
                <a:cs typeface="Arial" panose="020B0604020202020204" pitchFamily="34" charset="0"/>
              </a:rPr>
              <a:t>2. K nearest neighbors</a:t>
            </a:r>
          </a:p>
          <a:p>
            <a:r>
              <a:rPr lang="en-US" sz="2400" dirty="0" smtClean="0">
                <a:latin typeface="Arial" panose="020B0604020202020204" pitchFamily="34" charset="0"/>
                <a:cs typeface="Arial" panose="020B0604020202020204" pitchFamily="34" charset="0"/>
              </a:rPr>
              <a:t>3. Random forest Method</a:t>
            </a:r>
          </a:p>
          <a:p>
            <a:r>
              <a:rPr lang="en-US" sz="2400" dirty="0" smtClean="0">
                <a:latin typeface="Arial" panose="020B0604020202020204" pitchFamily="34" charset="0"/>
                <a:cs typeface="Arial" panose="020B0604020202020204" pitchFamily="34" charset="0"/>
              </a:rPr>
              <a:t>4. Logistic Regression</a:t>
            </a:r>
          </a:p>
          <a:p>
            <a:r>
              <a:rPr lang="en-US" sz="2400" dirty="0" smtClean="0">
                <a:latin typeface="Arial" panose="020B0604020202020204" pitchFamily="34" charset="0"/>
                <a:cs typeface="Arial" panose="020B0604020202020204" pitchFamily="34" charset="0"/>
              </a:rPr>
              <a:t>5. Decision Tree Classifier</a:t>
            </a:r>
            <a:endParaRPr lang="en-IN" sz="2400" dirty="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51838346"/>
              </p:ext>
            </p:extLst>
          </p:nvPr>
        </p:nvGraphicFramePr>
        <p:xfrm>
          <a:off x="2002161" y="3462867"/>
          <a:ext cx="9472612" cy="2768600"/>
        </p:xfrm>
        <a:graphic>
          <a:graphicData uri="http://schemas.openxmlformats.org/drawingml/2006/table">
            <a:tbl>
              <a:tblPr firstRow="1" bandRow="1">
                <a:tableStyleId>{5C22544A-7EE6-4342-B048-85BDC9FD1C3A}</a:tableStyleId>
              </a:tblPr>
              <a:tblGrid>
                <a:gridCol w="2840446">
                  <a:extLst>
                    <a:ext uri="{9D8B030D-6E8A-4147-A177-3AD203B41FA5}">
                      <a16:colId xmlns:a16="http://schemas.microsoft.com/office/drawing/2014/main" val="2475409586"/>
                    </a:ext>
                  </a:extLst>
                </a:gridCol>
                <a:gridCol w="3200400">
                  <a:extLst>
                    <a:ext uri="{9D8B030D-6E8A-4147-A177-3AD203B41FA5}">
                      <a16:colId xmlns:a16="http://schemas.microsoft.com/office/drawing/2014/main" val="1613978451"/>
                    </a:ext>
                  </a:extLst>
                </a:gridCol>
                <a:gridCol w="3431766">
                  <a:extLst>
                    <a:ext uri="{9D8B030D-6E8A-4147-A177-3AD203B41FA5}">
                      <a16:colId xmlns:a16="http://schemas.microsoft.com/office/drawing/2014/main" val="3028936965"/>
                    </a:ext>
                  </a:extLst>
                </a:gridCol>
              </a:tblGrid>
              <a:tr h="370840">
                <a:tc>
                  <a:txBody>
                    <a:bodyPr/>
                    <a:lstStyle/>
                    <a:p>
                      <a:pPr algn="ctr"/>
                      <a:r>
                        <a:rPr lang="en-IN" dirty="0" smtClean="0">
                          <a:solidFill>
                            <a:schemeClr val="bg1"/>
                          </a:solidFill>
                        </a:rPr>
                        <a:t>Model</a:t>
                      </a:r>
                      <a:r>
                        <a:rPr lang="en-IN" baseline="0" dirty="0" smtClean="0">
                          <a:solidFill>
                            <a:schemeClr val="bg1"/>
                          </a:solidFill>
                        </a:rPr>
                        <a:t> </a:t>
                      </a:r>
                      <a:endParaRPr lang="en-IN" dirty="0">
                        <a:solidFill>
                          <a:schemeClr val="bg1"/>
                        </a:solidFill>
                      </a:endParaRPr>
                    </a:p>
                  </a:txBody>
                  <a:tcPr/>
                </a:tc>
                <a:tc>
                  <a:txBody>
                    <a:bodyPr/>
                    <a:lstStyle/>
                    <a:p>
                      <a:pPr algn="ctr"/>
                      <a:r>
                        <a:rPr lang="en-IN" dirty="0" smtClean="0">
                          <a:solidFill>
                            <a:schemeClr val="bg1"/>
                          </a:solidFill>
                        </a:rPr>
                        <a:t>Accuracy </a:t>
                      </a:r>
                      <a:r>
                        <a:rPr lang="en-US" sz="1800" dirty="0" smtClean="0">
                          <a:solidFill>
                            <a:schemeClr val="bg1"/>
                          </a:solidFill>
                          <a:latin typeface="Arial" panose="020B0604020202020204" pitchFamily="34" charset="0"/>
                          <a:cs typeface="Arial" panose="020B0604020202020204" pitchFamily="34" charset="0"/>
                        </a:rPr>
                        <a:t>Before Handling Multicolinearity </a:t>
                      </a:r>
                      <a:endParaRPr lang="en-IN" dirty="0">
                        <a:solidFill>
                          <a:schemeClr val="bg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Accuracy </a:t>
                      </a:r>
                      <a:r>
                        <a:rPr lang="en-US" sz="1800" dirty="0" smtClean="0">
                          <a:solidFill>
                            <a:schemeClr val="bg1"/>
                          </a:solidFill>
                          <a:latin typeface="Arial" panose="020B0604020202020204" pitchFamily="34" charset="0"/>
                          <a:cs typeface="Arial" panose="020B0604020202020204" pitchFamily="34" charset="0"/>
                        </a:rPr>
                        <a:t>After Handling Multicolinearity </a:t>
                      </a:r>
                      <a:endParaRPr lang="en-IN" dirty="0" smtClean="0">
                        <a:solidFill>
                          <a:schemeClr val="bg1"/>
                        </a:solidFill>
                      </a:endParaRPr>
                    </a:p>
                    <a:p>
                      <a:pPr algn="ctr"/>
                      <a:endParaRPr lang="en-IN" dirty="0">
                        <a:solidFill>
                          <a:schemeClr val="bg1"/>
                        </a:solidFill>
                      </a:endParaRPr>
                    </a:p>
                  </a:txBody>
                  <a:tcPr/>
                </a:tc>
                <a:extLst>
                  <a:ext uri="{0D108BD9-81ED-4DB2-BD59-A6C34878D82A}">
                    <a16:rowId xmlns:a16="http://schemas.microsoft.com/office/drawing/2014/main" val="3314792139"/>
                  </a:ext>
                </a:extLst>
              </a:tr>
              <a:tr h="370840">
                <a:tc>
                  <a:txBody>
                    <a:bodyPr/>
                    <a:lstStyle/>
                    <a:p>
                      <a:r>
                        <a:rPr lang="en-IN" dirty="0" smtClean="0"/>
                        <a:t>SVC</a:t>
                      </a:r>
                      <a:endParaRPr lang="en-IN" dirty="0"/>
                    </a:p>
                  </a:txBody>
                  <a:tcPr/>
                </a:tc>
                <a:tc>
                  <a:txBody>
                    <a:bodyPr/>
                    <a:lstStyle/>
                    <a:p>
                      <a:pPr algn="ctr"/>
                      <a:r>
                        <a:rPr lang="en-IN" dirty="0" smtClean="0"/>
                        <a:t>0.925</a:t>
                      </a:r>
                      <a:endParaRPr lang="en-IN" dirty="0"/>
                    </a:p>
                  </a:txBody>
                  <a:tcPr/>
                </a:tc>
                <a:tc>
                  <a:txBody>
                    <a:bodyPr/>
                    <a:lstStyle/>
                    <a:p>
                      <a:pPr algn="ctr"/>
                      <a:r>
                        <a:rPr lang="en-IN" dirty="0" smtClean="0"/>
                        <a:t>0.90</a:t>
                      </a:r>
                      <a:endParaRPr lang="en-IN" dirty="0"/>
                    </a:p>
                  </a:txBody>
                  <a:tcPr/>
                </a:tc>
                <a:extLst>
                  <a:ext uri="{0D108BD9-81ED-4DB2-BD59-A6C34878D82A}">
                    <a16:rowId xmlns:a16="http://schemas.microsoft.com/office/drawing/2014/main" val="1843400359"/>
                  </a:ext>
                </a:extLst>
              </a:tr>
              <a:tr h="370840">
                <a:tc>
                  <a:txBody>
                    <a:bodyPr/>
                    <a:lstStyle/>
                    <a:p>
                      <a:r>
                        <a:rPr lang="en-IN" dirty="0" err="1" smtClean="0"/>
                        <a:t>KNeighborsClassifier</a:t>
                      </a:r>
                      <a:endParaRPr lang="en-IN" dirty="0"/>
                    </a:p>
                  </a:txBody>
                  <a:tcPr/>
                </a:tc>
                <a:tc>
                  <a:txBody>
                    <a:bodyPr/>
                    <a:lstStyle/>
                    <a:p>
                      <a:pPr algn="ctr"/>
                      <a:r>
                        <a:rPr lang="en-IN" dirty="0" smtClean="0"/>
                        <a:t>0.89</a:t>
                      </a:r>
                      <a:endParaRPr lang="en-IN" dirty="0"/>
                    </a:p>
                  </a:txBody>
                  <a:tcPr/>
                </a:tc>
                <a:tc>
                  <a:txBody>
                    <a:bodyPr/>
                    <a:lstStyle/>
                    <a:p>
                      <a:pPr algn="ctr"/>
                      <a:r>
                        <a:rPr lang="en-IN" dirty="0" smtClean="0"/>
                        <a:t>0.89</a:t>
                      </a:r>
                      <a:endParaRPr lang="en-IN" dirty="0"/>
                    </a:p>
                  </a:txBody>
                  <a:tcPr/>
                </a:tc>
                <a:extLst>
                  <a:ext uri="{0D108BD9-81ED-4DB2-BD59-A6C34878D82A}">
                    <a16:rowId xmlns:a16="http://schemas.microsoft.com/office/drawing/2014/main" val="786762289"/>
                  </a:ext>
                </a:extLst>
              </a:tr>
              <a:tr h="370840">
                <a:tc>
                  <a:txBody>
                    <a:bodyPr/>
                    <a:lstStyle/>
                    <a:p>
                      <a:r>
                        <a:rPr lang="en-IN" dirty="0" err="1" smtClean="0"/>
                        <a:t>RandomForestClassifier</a:t>
                      </a:r>
                      <a:endParaRPr lang="en-IN" dirty="0"/>
                    </a:p>
                  </a:txBody>
                  <a:tcPr/>
                </a:tc>
                <a:tc>
                  <a:txBody>
                    <a:bodyPr/>
                    <a:lstStyle/>
                    <a:p>
                      <a:pPr algn="ctr"/>
                      <a:r>
                        <a:rPr lang="en-IN" dirty="0" smtClean="0"/>
                        <a:t>0.973</a:t>
                      </a:r>
                      <a:endParaRPr lang="en-IN" dirty="0"/>
                    </a:p>
                  </a:txBody>
                  <a:tcPr/>
                </a:tc>
                <a:tc>
                  <a:txBody>
                    <a:bodyPr/>
                    <a:lstStyle/>
                    <a:p>
                      <a:pPr algn="ctr"/>
                      <a:r>
                        <a:rPr lang="en-IN" dirty="0" smtClean="0"/>
                        <a:t>98</a:t>
                      </a:r>
                      <a:endParaRPr lang="en-IN" dirty="0"/>
                    </a:p>
                  </a:txBody>
                  <a:tcPr/>
                </a:tc>
                <a:extLst>
                  <a:ext uri="{0D108BD9-81ED-4DB2-BD59-A6C34878D82A}">
                    <a16:rowId xmlns:a16="http://schemas.microsoft.com/office/drawing/2014/main" val="778651019"/>
                  </a:ext>
                </a:extLst>
              </a:tr>
              <a:tr h="370840">
                <a:tc>
                  <a:txBody>
                    <a:bodyPr/>
                    <a:lstStyle/>
                    <a:p>
                      <a:r>
                        <a:rPr lang="en-IN" dirty="0" err="1" smtClean="0"/>
                        <a:t>LogisticRegression</a:t>
                      </a:r>
                      <a:endParaRPr lang="en-IN" dirty="0"/>
                    </a:p>
                  </a:txBody>
                  <a:tcPr/>
                </a:tc>
                <a:tc>
                  <a:txBody>
                    <a:bodyPr/>
                    <a:lstStyle/>
                    <a:p>
                      <a:pPr algn="ctr"/>
                      <a:r>
                        <a:rPr lang="en-IN" dirty="0" smtClean="0"/>
                        <a:t>0.851</a:t>
                      </a:r>
                      <a:endParaRPr lang="en-IN" dirty="0"/>
                    </a:p>
                  </a:txBody>
                  <a:tcPr/>
                </a:tc>
                <a:tc>
                  <a:txBody>
                    <a:bodyPr/>
                    <a:lstStyle/>
                    <a:p>
                      <a:pPr algn="ctr"/>
                      <a:r>
                        <a:rPr lang="en-IN" dirty="0" smtClean="0"/>
                        <a:t>85</a:t>
                      </a:r>
                      <a:endParaRPr lang="en-IN" dirty="0"/>
                    </a:p>
                  </a:txBody>
                  <a:tcPr/>
                </a:tc>
                <a:extLst>
                  <a:ext uri="{0D108BD9-81ED-4DB2-BD59-A6C34878D82A}">
                    <a16:rowId xmlns:a16="http://schemas.microsoft.com/office/drawing/2014/main" val="3291514812"/>
                  </a:ext>
                </a:extLst>
              </a:tr>
              <a:tr h="370840">
                <a:tc>
                  <a:txBody>
                    <a:bodyPr/>
                    <a:lstStyle/>
                    <a:p>
                      <a:r>
                        <a:rPr lang="en-IN" dirty="0" err="1" smtClean="0"/>
                        <a:t>DecisionTreeClassifier</a:t>
                      </a:r>
                      <a:endParaRPr lang="en-IN" dirty="0"/>
                    </a:p>
                  </a:txBody>
                  <a:tcPr/>
                </a:tc>
                <a:tc>
                  <a:txBody>
                    <a:bodyPr/>
                    <a:lstStyle/>
                    <a:p>
                      <a:pPr algn="ctr"/>
                      <a:r>
                        <a:rPr lang="en-IN" dirty="0" smtClean="0"/>
                        <a:t>0.949</a:t>
                      </a:r>
                      <a:endParaRPr lang="en-IN" dirty="0"/>
                    </a:p>
                  </a:txBody>
                  <a:tcPr/>
                </a:tc>
                <a:tc>
                  <a:txBody>
                    <a:bodyPr/>
                    <a:lstStyle/>
                    <a:p>
                      <a:pPr algn="ctr"/>
                      <a:r>
                        <a:rPr lang="en-IN" dirty="0" smtClean="0"/>
                        <a:t>95</a:t>
                      </a:r>
                      <a:endParaRPr lang="en-IN" dirty="0"/>
                    </a:p>
                  </a:txBody>
                  <a:tcPr/>
                </a:tc>
                <a:extLst>
                  <a:ext uri="{0D108BD9-81ED-4DB2-BD59-A6C34878D82A}">
                    <a16:rowId xmlns:a16="http://schemas.microsoft.com/office/drawing/2014/main" val="749790944"/>
                  </a:ext>
                </a:extLst>
              </a:tr>
            </a:tbl>
          </a:graphicData>
        </a:graphic>
      </p:graphicFrame>
    </p:spTree>
    <p:extLst>
      <p:ext uri="{BB962C8B-B14F-4D97-AF65-F5344CB8AC3E}">
        <p14:creationId xmlns:p14="http://schemas.microsoft.com/office/powerpoint/2010/main" val="422968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9295"/>
            <a:ext cx="8911687" cy="1062526"/>
          </a:xfrm>
        </p:spPr>
        <p:txBody>
          <a:bodyPr>
            <a:normAutofit fontScale="90000"/>
          </a:bodyPr>
          <a:lstStyle/>
          <a:p>
            <a:r>
              <a:rPr lang="en-US" sz="2700" dirty="0">
                <a:solidFill>
                  <a:srgbClr val="00B050"/>
                </a:solidFill>
                <a:latin typeface="Arial" panose="020B0604020202020204" pitchFamily="34" charset="0"/>
                <a:cs typeface="Arial" panose="020B0604020202020204" pitchFamily="34" charset="0"/>
              </a:rPr>
              <a:t>1</a:t>
            </a:r>
            <a:r>
              <a:rPr lang="en-US" sz="2700" dirty="0" smtClean="0">
                <a:solidFill>
                  <a:srgbClr val="00B050"/>
                </a:solidFill>
                <a:latin typeface="Arial" panose="020B0604020202020204" pitchFamily="34" charset="0"/>
                <a:cs typeface="Arial" panose="020B0604020202020204" pitchFamily="34" charset="0"/>
              </a:rPr>
              <a:t>. Random Forest Method</a:t>
            </a:r>
            <a:br>
              <a:rPr lang="en-US" sz="2700" dirty="0" smtClean="0">
                <a:solidFill>
                  <a:srgbClr val="00B050"/>
                </a:solidFill>
                <a:latin typeface="Arial" panose="020B0604020202020204" pitchFamily="34" charset="0"/>
                <a:cs typeface="Arial" panose="020B0604020202020204" pitchFamily="34" charset="0"/>
              </a:rPr>
            </a:br>
            <a:r>
              <a:rPr lang="en-US" sz="2700" dirty="0" smtClean="0">
                <a:solidFill>
                  <a:srgbClr val="00B050"/>
                </a:solidFill>
                <a:latin typeface="Arial" panose="020B0604020202020204" pitchFamily="34" charset="0"/>
                <a:cs typeface="Arial" panose="020B0604020202020204" pitchFamily="34" charset="0"/>
              </a:rPr>
              <a:t>2. K </a:t>
            </a:r>
            <a:r>
              <a:rPr lang="en-US" sz="2700" dirty="0">
                <a:solidFill>
                  <a:srgbClr val="00B050"/>
                </a:solidFill>
                <a:latin typeface="Arial" panose="020B0604020202020204" pitchFamily="34" charset="0"/>
                <a:cs typeface="Arial" panose="020B0604020202020204" pitchFamily="34" charset="0"/>
              </a:rPr>
              <a:t>nearest </a:t>
            </a:r>
            <a:r>
              <a:rPr lang="en-US" sz="2700" dirty="0" smtClean="0">
                <a:solidFill>
                  <a:srgbClr val="00B050"/>
                </a:solidFill>
                <a:latin typeface="Arial" panose="020B0604020202020204" pitchFamily="34" charset="0"/>
                <a:cs typeface="Arial" panose="020B0604020202020204" pitchFamily="34" charset="0"/>
              </a:rPr>
              <a:t>neighbors</a:t>
            </a:r>
            <a:r>
              <a:rPr lang="en-US" dirty="0" smtClean="0">
                <a:solidFill>
                  <a:srgbClr val="FF0000"/>
                </a:solidFill>
                <a:latin typeface="Arial" panose="020B0604020202020204" pitchFamily="34" charset="0"/>
                <a:cs typeface="Arial" panose="020B0604020202020204" pitchFamily="34" charset="0"/>
              </a:rPr>
              <a:t/>
            </a:r>
            <a:br>
              <a:rPr lang="en-US" dirty="0" smtClean="0">
                <a:solidFill>
                  <a:srgbClr val="FF0000"/>
                </a:solidFill>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sz="2200" dirty="0">
                <a:solidFill>
                  <a:srgbClr val="7030A0"/>
                </a:solidFill>
                <a:latin typeface="Arial" panose="020B0604020202020204" pitchFamily="34" charset="0"/>
                <a:cs typeface="Arial" panose="020B0604020202020204" pitchFamily="34" charset="0"/>
              </a:rPr>
              <a:t>Before Handling Multicolinearity                      After Handling Multicolinearity</a:t>
            </a:r>
            <a:r>
              <a:rPr lang="en-IN" dirty="0">
                <a:solidFill>
                  <a:srgbClr val="7030A0"/>
                </a:solidFill>
                <a:latin typeface="Arial" panose="020B0604020202020204" pitchFamily="34" charset="0"/>
                <a:cs typeface="Arial" panose="020B0604020202020204" pitchFamily="34" charset="0"/>
              </a:rPr>
              <a:t/>
            </a:r>
            <a:br>
              <a:rPr lang="en-IN" dirty="0">
                <a:solidFill>
                  <a:srgbClr val="7030A0"/>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01754" y="4271749"/>
            <a:ext cx="4843944" cy="2239671"/>
          </a:xfrm>
        </p:spPr>
      </p:pic>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01753" y="1760561"/>
            <a:ext cx="4843944" cy="206081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767" y="1760561"/>
            <a:ext cx="4733930" cy="2184422"/>
          </a:xfrm>
          <a:prstGeom prst="rect">
            <a:avLst/>
          </a:prstGeom>
        </p:spPr>
      </p:pic>
      <p:pic>
        <p:nvPicPr>
          <p:cNvPr id="7" name="Picture 6"/>
          <p:cNvPicPr>
            <a:picLocks noChangeAspect="1"/>
          </p:cNvPicPr>
          <p:nvPr/>
        </p:nvPicPr>
        <p:blipFill>
          <a:blip r:embed="rId5"/>
          <a:stretch>
            <a:fillRect/>
          </a:stretch>
        </p:blipFill>
        <p:spPr>
          <a:xfrm>
            <a:off x="7165249" y="4367348"/>
            <a:ext cx="4617448" cy="2144072"/>
          </a:xfrm>
          <a:prstGeom prst="rect">
            <a:avLst/>
          </a:prstGeom>
        </p:spPr>
      </p:pic>
    </p:spTree>
    <p:extLst>
      <p:ext uri="{BB962C8B-B14F-4D97-AF65-F5344CB8AC3E}">
        <p14:creationId xmlns:p14="http://schemas.microsoft.com/office/powerpoint/2010/main" val="36732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95" y="131378"/>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34455" y="463998"/>
            <a:ext cx="3039550" cy="523220"/>
          </a:xfrm>
          <a:prstGeom prst="rect">
            <a:avLst/>
          </a:prstGeom>
          <a:noFill/>
        </p:spPr>
        <p:txBody>
          <a:bodyPr wrap="non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PROJECT FLOW</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253423" y="1665890"/>
            <a:ext cx="1996965" cy="599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latin typeface="Arial" panose="020B0604020202020204" pitchFamily="34" charset="0"/>
                <a:cs typeface="Arial" panose="020B0604020202020204" pitchFamily="34" charset="0"/>
              </a:rPr>
              <a:t>Business Problem</a:t>
            </a:r>
            <a:endParaRPr lang="en-US" sz="1900" dirty="0">
              <a:latin typeface="Arial" panose="020B0604020202020204" pitchFamily="34" charset="0"/>
              <a:cs typeface="Arial" panose="020B0604020202020204" pitchFamily="34" charset="0"/>
            </a:endParaRPr>
          </a:p>
        </p:txBody>
      </p:sp>
      <p:sp>
        <p:nvSpPr>
          <p:cNvPr id="8" name="Rounded Rectangle 7"/>
          <p:cNvSpPr/>
          <p:nvPr/>
        </p:nvSpPr>
        <p:spPr>
          <a:xfrm>
            <a:off x="3853387" y="1665890"/>
            <a:ext cx="1996965" cy="59909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Load Dataset &amp; Observe it</a:t>
            </a:r>
            <a:endParaRPr lang="en-US" dirty="0">
              <a:latin typeface="Arial" panose="020B0604020202020204" pitchFamily="34" charset="0"/>
              <a:cs typeface="Arial" panose="020B0604020202020204" pitchFamily="34" charset="0"/>
            </a:endParaRPr>
          </a:p>
        </p:txBody>
      </p:sp>
      <p:sp>
        <p:nvSpPr>
          <p:cNvPr id="9" name="Rounded Rectangle 8"/>
          <p:cNvSpPr/>
          <p:nvPr/>
        </p:nvSpPr>
        <p:spPr>
          <a:xfrm>
            <a:off x="6453351" y="1665890"/>
            <a:ext cx="1996965" cy="59909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EDA</a:t>
            </a:r>
            <a:endParaRPr lang="en-US" dirty="0">
              <a:latin typeface="Arial" panose="020B0604020202020204" pitchFamily="34" charset="0"/>
              <a:cs typeface="Arial" panose="020B0604020202020204" pitchFamily="34" charset="0"/>
            </a:endParaRPr>
          </a:p>
        </p:txBody>
      </p:sp>
      <p:sp>
        <p:nvSpPr>
          <p:cNvPr id="10" name="Rounded Rectangle 9"/>
          <p:cNvSpPr/>
          <p:nvPr/>
        </p:nvSpPr>
        <p:spPr>
          <a:xfrm>
            <a:off x="9053315" y="1665890"/>
            <a:ext cx="1996965" cy="59909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Visualization</a:t>
            </a:r>
            <a:endParaRPr lang="en-US" dirty="0">
              <a:latin typeface="Arial" panose="020B0604020202020204" pitchFamily="34" charset="0"/>
              <a:cs typeface="Arial" panose="020B0604020202020204" pitchFamily="34" charset="0"/>
            </a:endParaRPr>
          </a:p>
        </p:txBody>
      </p:sp>
      <p:sp>
        <p:nvSpPr>
          <p:cNvPr id="11" name="Rounded Rectangle 10"/>
          <p:cNvSpPr/>
          <p:nvPr/>
        </p:nvSpPr>
        <p:spPr>
          <a:xfrm>
            <a:off x="3551883" y="3342290"/>
            <a:ext cx="1996965" cy="5990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Model Building</a:t>
            </a:r>
            <a:endParaRPr lang="en-US" dirty="0">
              <a:latin typeface="Arial" panose="020B0604020202020204" pitchFamily="34" charset="0"/>
              <a:cs typeface="Arial" panose="020B0604020202020204" pitchFamily="34" charset="0"/>
            </a:endParaRPr>
          </a:p>
        </p:txBody>
      </p:sp>
      <p:sp>
        <p:nvSpPr>
          <p:cNvPr id="12" name="Rounded Rectangle 11"/>
          <p:cNvSpPr/>
          <p:nvPr/>
        </p:nvSpPr>
        <p:spPr>
          <a:xfrm>
            <a:off x="9074332" y="3331780"/>
            <a:ext cx="1996965" cy="599090"/>
          </a:xfrm>
          <a:prstGeom prst="roundRect">
            <a:avLst/>
          </a:prstGeom>
        </p:spPr>
        <p:style>
          <a:lnRef idx="2">
            <a:schemeClr val="accent4">
              <a:shade val="50000"/>
            </a:schemeClr>
          </a:lnRef>
          <a:fillRef idx="1001">
            <a:schemeClr val="dk2"/>
          </a:fillRef>
          <a:effectRef idx="0">
            <a:schemeClr val="accent4"/>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Feature Selection</a:t>
            </a:r>
            <a:endParaRPr lang="en-US" dirty="0">
              <a:latin typeface="Arial" panose="020B0604020202020204" pitchFamily="34" charset="0"/>
              <a:cs typeface="Arial" panose="020B0604020202020204" pitchFamily="34" charset="0"/>
            </a:endParaRPr>
          </a:p>
        </p:txBody>
      </p:sp>
      <p:sp>
        <p:nvSpPr>
          <p:cNvPr id="13" name="Down Arrow 12"/>
          <p:cNvSpPr/>
          <p:nvPr/>
        </p:nvSpPr>
        <p:spPr>
          <a:xfrm>
            <a:off x="9859817" y="2291106"/>
            <a:ext cx="725214" cy="1066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Rounded Rectangle 14"/>
          <p:cNvSpPr/>
          <p:nvPr/>
        </p:nvSpPr>
        <p:spPr>
          <a:xfrm>
            <a:off x="6193882" y="3253027"/>
            <a:ext cx="2266941" cy="75659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Splitting the data into Train and Test set and Feature Scaling</a:t>
            </a:r>
          </a:p>
        </p:txBody>
      </p:sp>
      <p:sp>
        <p:nvSpPr>
          <p:cNvPr id="16" name="Right Arrow 15"/>
          <p:cNvSpPr/>
          <p:nvPr/>
        </p:nvSpPr>
        <p:spPr>
          <a:xfrm>
            <a:off x="8450315" y="178675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ight Arrow 16"/>
          <p:cNvSpPr/>
          <p:nvPr/>
        </p:nvSpPr>
        <p:spPr>
          <a:xfrm>
            <a:off x="5839843" y="178675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ight Arrow 17"/>
          <p:cNvSpPr/>
          <p:nvPr/>
        </p:nvSpPr>
        <p:spPr>
          <a:xfrm>
            <a:off x="3250388" y="178675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ight Arrow 18"/>
          <p:cNvSpPr/>
          <p:nvPr/>
        </p:nvSpPr>
        <p:spPr>
          <a:xfrm rot="10800000">
            <a:off x="8429298" y="3452649"/>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ight Arrow 19"/>
          <p:cNvSpPr/>
          <p:nvPr/>
        </p:nvSpPr>
        <p:spPr>
          <a:xfrm rot="10800000">
            <a:off x="5538340" y="3476300"/>
            <a:ext cx="624017" cy="357352"/>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ounded Rectangle 20"/>
          <p:cNvSpPr/>
          <p:nvPr/>
        </p:nvSpPr>
        <p:spPr>
          <a:xfrm>
            <a:off x="3562396" y="4667348"/>
            <a:ext cx="1996965" cy="5990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Model Deployment</a:t>
            </a:r>
            <a:endParaRPr lang="en-US" dirty="0">
              <a:latin typeface="Arial" panose="020B0604020202020204" pitchFamily="34" charset="0"/>
              <a:cs typeface="Arial" panose="020B0604020202020204" pitchFamily="34" charset="0"/>
            </a:endParaRPr>
          </a:p>
        </p:txBody>
      </p:sp>
      <p:sp>
        <p:nvSpPr>
          <p:cNvPr id="23" name="Down Arrow 22"/>
          <p:cNvSpPr/>
          <p:nvPr/>
        </p:nvSpPr>
        <p:spPr>
          <a:xfrm>
            <a:off x="4326867" y="3941380"/>
            <a:ext cx="468021" cy="736549"/>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680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760" y="114659"/>
            <a:ext cx="9421140" cy="734427"/>
          </a:xfrm>
        </p:spPr>
        <p:txBody>
          <a:bodyPr>
            <a:normAutofit/>
          </a:bodyPr>
          <a:lstStyle/>
          <a:p>
            <a:r>
              <a:rPr lang="en-IN" sz="2800" dirty="0">
                <a:solidFill>
                  <a:srgbClr val="00B050"/>
                </a:solidFill>
                <a:latin typeface="Arial" panose="020B0604020202020204" pitchFamily="34" charset="0"/>
                <a:cs typeface="Arial" panose="020B0604020202020204" pitchFamily="34" charset="0"/>
              </a:rPr>
              <a:t>3</a:t>
            </a:r>
            <a:r>
              <a:rPr lang="en-IN" sz="2800" dirty="0" smtClean="0">
                <a:solidFill>
                  <a:srgbClr val="00B050"/>
                </a:solidFill>
                <a:latin typeface="Arial" panose="020B0604020202020204" pitchFamily="34" charset="0"/>
                <a:cs typeface="Arial" panose="020B0604020202020204" pitchFamily="34" charset="0"/>
              </a:rPr>
              <a:t>: </a:t>
            </a:r>
            <a:r>
              <a:rPr lang="en-IN" sz="2800" dirty="0" smtClean="0">
                <a:solidFill>
                  <a:srgbClr val="00B050"/>
                </a:solidFill>
                <a:latin typeface="Arial" panose="020B0604020202020204" pitchFamily="34" charset="0"/>
                <a:cs typeface="Arial" panose="020B0604020202020204" pitchFamily="34" charset="0"/>
              </a:rPr>
              <a:t>Neural Network</a:t>
            </a:r>
            <a:endParaRPr lang="en-IN" sz="2800" dirty="0">
              <a:solidFill>
                <a:srgbClr val="00B050"/>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79761" y="849086"/>
            <a:ext cx="8945289" cy="220502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79760" y="3422468"/>
            <a:ext cx="8945289" cy="1515291"/>
          </a:xfrm>
        </p:spPr>
      </p:pic>
      <p:sp>
        <p:nvSpPr>
          <p:cNvPr id="7" name="Rectangle 6"/>
          <p:cNvSpPr/>
          <p:nvPr/>
        </p:nvSpPr>
        <p:spPr>
          <a:xfrm>
            <a:off x="2079759" y="5064925"/>
            <a:ext cx="8945289" cy="923330"/>
          </a:xfrm>
          <a:prstGeom prst="rect">
            <a:avLst/>
          </a:prstGeom>
        </p:spPr>
        <p:txBody>
          <a:bodyPr wrap="square">
            <a:spAutoFit/>
          </a:bodyPr>
          <a:lstStyle/>
          <a:p>
            <a:r>
              <a:rPr lang="en-US" dirty="0">
                <a:latin typeface="Helvetica Neue"/>
              </a:rPr>
              <a:t>As you can see from the results that predictions for the test data are in the form of 2D array with values ranging from 0 to 1. So in order to get in the binary format we will use threshold 0.5, anything more than 0.5 will be 1(churn-yes) else 0(churn-no</a:t>
            </a:r>
            <a:endParaRPr lang="en-IN" dirty="0"/>
          </a:p>
        </p:txBody>
      </p:sp>
    </p:spTree>
    <p:extLst>
      <p:ext uri="{BB962C8B-B14F-4D97-AF65-F5344CB8AC3E}">
        <p14:creationId xmlns:p14="http://schemas.microsoft.com/office/powerpoint/2010/main" val="214472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43692"/>
            <a:ext cx="8911687" cy="822960"/>
          </a:xfrm>
        </p:spPr>
        <p:txBody>
          <a:bodyPr>
            <a:normAutofit fontScale="90000"/>
          </a:bodyPr>
          <a:lstStyle/>
          <a:p>
            <a:r>
              <a:rPr lang="en-US" dirty="0">
                <a:solidFill>
                  <a:srgbClr val="00B050"/>
                </a:solidFill>
                <a:latin typeface="Arial" panose="020B0604020202020204" pitchFamily="34" charset="0"/>
                <a:cs typeface="Arial" panose="020B0604020202020204" pitchFamily="34" charset="0"/>
              </a:rPr>
              <a:t>N</a:t>
            </a:r>
            <a:r>
              <a:rPr lang="en-US" dirty="0" smtClean="0">
                <a:solidFill>
                  <a:srgbClr val="00B050"/>
                </a:solidFill>
                <a:latin typeface="Arial" panose="020B0604020202020204" pitchFamily="34" charset="0"/>
                <a:cs typeface="Arial" panose="020B0604020202020204" pitchFamily="34" charset="0"/>
              </a:rPr>
              <a:t>ow </a:t>
            </a:r>
            <a:r>
              <a:rPr lang="en-US" dirty="0">
                <a:solidFill>
                  <a:srgbClr val="00B050"/>
                </a:solidFill>
                <a:latin typeface="Arial" panose="020B0604020202020204" pitchFamily="34" charset="0"/>
                <a:cs typeface="Arial" panose="020B0604020202020204" pitchFamily="34" charset="0"/>
              </a:rPr>
              <a:t>lets verify the model prediction on test data</a:t>
            </a:r>
            <a:r>
              <a:rPr lang="en-US" dirty="0"/>
              <a:t/>
            </a:r>
            <a:br>
              <a:rPr lang="en-US" dirty="0"/>
            </a:b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583034824"/>
              </p:ext>
            </p:extLst>
          </p:nvPr>
        </p:nvGraphicFramePr>
        <p:xfrm>
          <a:off x="2286001" y="1141909"/>
          <a:ext cx="3461655" cy="4919255"/>
        </p:xfrm>
        <a:graphic>
          <a:graphicData uri="http://schemas.openxmlformats.org/drawingml/2006/table">
            <a:tbl>
              <a:tblPr/>
              <a:tblGrid>
                <a:gridCol w="1153885">
                  <a:extLst>
                    <a:ext uri="{9D8B030D-6E8A-4147-A177-3AD203B41FA5}">
                      <a16:colId xmlns:a16="http://schemas.microsoft.com/office/drawing/2014/main" val="1888688067"/>
                    </a:ext>
                  </a:extLst>
                </a:gridCol>
                <a:gridCol w="1153885">
                  <a:extLst>
                    <a:ext uri="{9D8B030D-6E8A-4147-A177-3AD203B41FA5}">
                      <a16:colId xmlns:a16="http://schemas.microsoft.com/office/drawing/2014/main" val="240520795"/>
                    </a:ext>
                  </a:extLst>
                </a:gridCol>
                <a:gridCol w="1153885">
                  <a:extLst>
                    <a:ext uri="{9D8B030D-6E8A-4147-A177-3AD203B41FA5}">
                      <a16:colId xmlns:a16="http://schemas.microsoft.com/office/drawing/2014/main" val="232987324"/>
                    </a:ext>
                  </a:extLst>
                </a:gridCol>
              </a:tblGrid>
              <a:tr h="447205">
                <a:tc>
                  <a:txBody>
                    <a:bodyPr/>
                    <a:lstStyle/>
                    <a:p>
                      <a:pPr algn="r" fontAlgn="ctr"/>
                      <a:endParaRPr lang="en-IN" sz="1400" b="1">
                        <a:effectLst/>
                      </a:endParaRPr>
                    </a:p>
                  </a:txBody>
                  <a:tcPr anchor="ctr">
                    <a:lnL>
                      <a:noFill/>
                    </a:lnL>
                    <a:lnR>
                      <a:noFill/>
                    </a:lnR>
                    <a:lnT>
                      <a:noFill/>
                    </a:lnT>
                    <a:lnB>
                      <a:noFill/>
                    </a:lnB>
                  </a:tcPr>
                </a:tc>
                <a:tc>
                  <a:txBody>
                    <a:bodyPr/>
                    <a:lstStyle/>
                    <a:p>
                      <a:pPr algn="r" fontAlgn="ctr"/>
                      <a:r>
                        <a:rPr lang="en-IN" sz="1400" b="1">
                          <a:effectLst/>
                        </a:rPr>
                        <a:t>y_test</a:t>
                      </a:r>
                    </a:p>
                  </a:txBody>
                  <a:tcPr anchor="ctr">
                    <a:lnL>
                      <a:noFill/>
                    </a:lnL>
                    <a:lnR>
                      <a:noFill/>
                    </a:lnR>
                    <a:lnT>
                      <a:noFill/>
                    </a:lnT>
                    <a:lnB>
                      <a:noFill/>
                    </a:lnB>
                  </a:tcPr>
                </a:tc>
                <a:tc>
                  <a:txBody>
                    <a:bodyPr/>
                    <a:lstStyle/>
                    <a:p>
                      <a:pPr algn="r" fontAlgn="ctr"/>
                      <a:r>
                        <a:rPr lang="en-IN" sz="1400" b="1">
                          <a:effectLst/>
                        </a:rPr>
                        <a:t>y_pred</a:t>
                      </a:r>
                    </a:p>
                  </a:txBody>
                  <a:tcPr anchor="ctr">
                    <a:lnL>
                      <a:noFill/>
                    </a:lnL>
                  </a:tcPr>
                </a:tc>
                <a:extLst>
                  <a:ext uri="{0D108BD9-81ED-4DB2-BD59-A6C34878D82A}">
                    <a16:rowId xmlns:a16="http://schemas.microsoft.com/office/drawing/2014/main" val="3933421389"/>
                  </a:ext>
                </a:extLst>
              </a:tr>
              <a:tr h="447205">
                <a:tc>
                  <a:txBody>
                    <a:bodyPr/>
                    <a:lstStyle/>
                    <a:p>
                      <a:pPr algn="r" fontAlgn="ctr"/>
                      <a:r>
                        <a:rPr lang="en-IN" sz="1400" b="1">
                          <a:effectLst/>
                        </a:rPr>
                        <a:t>2421</a:t>
                      </a:r>
                    </a:p>
                  </a:txBody>
                  <a:tcPr anchor="ctr">
                    <a:lnL>
                      <a:noFill/>
                    </a:lnL>
                    <a:lnR>
                      <a:noFill/>
                    </a:lnR>
                    <a:lnT>
                      <a:noFill/>
                    </a:lnT>
                    <a:lnB>
                      <a:noFill/>
                    </a:lnB>
                    <a:solidFill>
                      <a:srgbClr val="F5F5F5"/>
                    </a:solidFill>
                  </a:tcPr>
                </a:tc>
                <a:tc>
                  <a:txBody>
                    <a:bodyPr/>
                    <a:lstStyle/>
                    <a:p>
                      <a:pPr algn="r" fontAlgn="ctr"/>
                      <a:r>
                        <a:rPr lang="en-IN" sz="1400">
                          <a:effectLst/>
                        </a:rPr>
                        <a:t>1</a:t>
                      </a:r>
                    </a:p>
                  </a:txBody>
                  <a:tcPr anchor="ctr">
                    <a:lnL>
                      <a:noFill/>
                    </a:lnL>
                    <a:lnR>
                      <a:noFill/>
                    </a:lnR>
                    <a:lnT>
                      <a:noFill/>
                    </a:lnT>
                    <a:lnB>
                      <a:noFill/>
                    </a:lnB>
                    <a:solidFill>
                      <a:srgbClr val="F5F5F5"/>
                    </a:solidFill>
                  </a:tcPr>
                </a:tc>
                <a:tc>
                  <a:txBody>
                    <a:bodyPr/>
                    <a:lstStyle/>
                    <a:p>
                      <a:pPr algn="r" fontAlgn="ctr"/>
                      <a:r>
                        <a:rPr lang="en-IN" sz="1400">
                          <a:effectLst/>
                        </a:rPr>
                        <a:t>1</a:t>
                      </a:r>
                    </a:p>
                  </a:txBody>
                  <a:tcPr anchor="ctr">
                    <a:lnL>
                      <a:noFill/>
                    </a:lnL>
                    <a:lnR>
                      <a:noFill/>
                    </a:lnR>
                    <a:lnB>
                      <a:noFill/>
                    </a:lnB>
                    <a:solidFill>
                      <a:srgbClr val="F5F5F5"/>
                    </a:solidFill>
                  </a:tcPr>
                </a:tc>
                <a:extLst>
                  <a:ext uri="{0D108BD9-81ED-4DB2-BD59-A6C34878D82A}">
                    <a16:rowId xmlns:a16="http://schemas.microsoft.com/office/drawing/2014/main" val="199954158"/>
                  </a:ext>
                </a:extLst>
              </a:tr>
              <a:tr h="447205">
                <a:tc>
                  <a:txBody>
                    <a:bodyPr/>
                    <a:lstStyle/>
                    <a:p>
                      <a:pPr algn="r" fontAlgn="ctr"/>
                      <a:r>
                        <a:rPr lang="en-IN" sz="1400" b="1">
                          <a:effectLst/>
                        </a:rPr>
                        <a:t>2069</a:t>
                      </a:r>
                    </a:p>
                  </a:txBody>
                  <a:tcPr anchor="ctr">
                    <a:lnL>
                      <a:noFill/>
                    </a:lnL>
                    <a:lnR>
                      <a:noFill/>
                    </a:lnR>
                    <a:lnT>
                      <a:noFill/>
                    </a:lnT>
                    <a:lnB>
                      <a:noFill/>
                    </a:lnB>
                  </a:tcPr>
                </a:tc>
                <a:tc>
                  <a:txBody>
                    <a:bodyPr/>
                    <a:lstStyle/>
                    <a:p>
                      <a:pPr algn="r" fontAlgn="ctr"/>
                      <a:r>
                        <a:rPr lang="en-IN" sz="1400" dirty="0">
                          <a:effectLst/>
                        </a:rPr>
                        <a:t>1</a:t>
                      </a:r>
                    </a:p>
                  </a:txBody>
                  <a:tcPr anchor="ctr">
                    <a:lnL>
                      <a:noFill/>
                    </a:lnL>
                    <a:lnR>
                      <a:noFill/>
                    </a:lnR>
                    <a:lnT>
                      <a:noFill/>
                    </a:lnT>
                    <a:lnB>
                      <a:noFill/>
                    </a:lnB>
                  </a:tcPr>
                </a:tc>
                <a:tc>
                  <a:txBody>
                    <a:bodyPr/>
                    <a:lstStyle/>
                    <a:p>
                      <a:pPr algn="r" fontAlgn="ctr"/>
                      <a:r>
                        <a:rPr lang="en-IN" sz="1400">
                          <a:effectLst/>
                        </a:rPr>
                        <a:t>1</a:t>
                      </a:r>
                    </a:p>
                  </a:txBody>
                  <a:tcPr anchor="ctr">
                    <a:lnL>
                      <a:noFill/>
                    </a:lnL>
                    <a:lnR>
                      <a:noFill/>
                    </a:lnR>
                    <a:lnT>
                      <a:noFill/>
                    </a:lnT>
                    <a:lnB>
                      <a:noFill/>
                    </a:lnB>
                  </a:tcPr>
                </a:tc>
                <a:extLst>
                  <a:ext uri="{0D108BD9-81ED-4DB2-BD59-A6C34878D82A}">
                    <a16:rowId xmlns:a16="http://schemas.microsoft.com/office/drawing/2014/main" val="2165986160"/>
                  </a:ext>
                </a:extLst>
              </a:tr>
              <a:tr h="447205">
                <a:tc>
                  <a:txBody>
                    <a:bodyPr/>
                    <a:lstStyle/>
                    <a:p>
                      <a:pPr algn="r" fontAlgn="ctr"/>
                      <a:r>
                        <a:rPr lang="en-IN" sz="1400" b="1">
                          <a:effectLst/>
                        </a:rPr>
                        <a:t>623</a:t>
                      </a:r>
                    </a:p>
                  </a:txBody>
                  <a:tcPr anchor="ctr">
                    <a:lnL>
                      <a:noFill/>
                    </a:lnL>
                    <a:lnR>
                      <a:noFill/>
                    </a:lnR>
                    <a:lnT>
                      <a:noFill/>
                    </a:lnT>
                    <a:lnB>
                      <a:noFill/>
                    </a:lnB>
                    <a:solidFill>
                      <a:srgbClr val="F5F5F5"/>
                    </a:solidFill>
                  </a:tcPr>
                </a:tc>
                <a:tc>
                  <a:txBody>
                    <a:bodyPr/>
                    <a:lstStyle/>
                    <a:p>
                      <a:pPr algn="r" fontAlgn="ctr"/>
                      <a:r>
                        <a:rPr lang="en-IN" sz="1400">
                          <a:effectLst/>
                        </a:rPr>
                        <a:t>0</a:t>
                      </a:r>
                    </a:p>
                  </a:txBody>
                  <a:tcPr anchor="ctr">
                    <a:lnL>
                      <a:noFill/>
                    </a:lnL>
                    <a:lnR>
                      <a:noFill/>
                    </a:lnR>
                    <a:lnT>
                      <a:noFill/>
                    </a:lnT>
                    <a:lnB>
                      <a:noFill/>
                    </a:lnB>
                    <a:solidFill>
                      <a:srgbClr val="F5F5F5"/>
                    </a:solidFill>
                  </a:tcPr>
                </a:tc>
                <a:tc>
                  <a:txBody>
                    <a:bodyPr/>
                    <a:lstStyle/>
                    <a:p>
                      <a:pPr algn="r" fontAlgn="ctr"/>
                      <a:r>
                        <a:rPr lang="en-IN" sz="1400">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1223730256"/>
                  </a:ext>
                </a:extLst>
              </a:tr>
              <a:tr h="447205">
                <a:tc>
                  <a:txBody>
                    <a:bodyPr/>
                    <a:lstStyle/>
                    <a:p>
                      <a:pPr algn="r" fontAlgn="ctr"/>
                      <a:r>
                        <a:rPr lang="en-IN" sz="1400" b="1">
                          <a:effectLst/>
                        </a:rPr>
                        <a:t>1067</a:t>
                      </a:r>
                    </a:p>
                  </a:txBody>
                  <a:tcPr anchor="ctr">
                    <a:lnL>
                      <a:noFill/>
                    </a:lnL>
                    <a:lnR>
                      <a:noFill/>
                    </a:lnR>
                    <a:lnT>
                      <a:noFill/>
                    </a:lnT>
                    <a:lnB>
                      <a:noFill/>
                    </a:lnB>
                  </a:tcPr>
                </a:tc>
                <a:tc>
                  <a:txBody>
                    <a:bodyPr/>
                    <a:lstStyle/>
                    <a:p>
                      <a:pPr algn="r" fontAlgn="ctr"/>
                      <a:r>
                        <a:rPr lang="en-IN" sz="1400">
                          <a:effectLst/>
                        </a:rPr>
                        <a:t>0</a:t>
                      </a:r>
                    </a:p>
                  </a:txBody>
                  <a:tcPr anchor="ctr">
                    <a:lnL>
                      <a:noFill/>
                    </a:lnL>
                    <a:lnR>
                      <a:noFill/>
                    </a:lnR>
                    <a:lnT>
                      <a:noFill/>
                    </a:lnT>
                    <a:lnB>
                      <a:noFill/>
                    </a:lnB>
                  </a:tcPr>
                </a:tc>
                <a:tc>
                  <a:txBody>
                    <a:bodyPr/>
                    <a:lstStyle/>
                    <a:p>
                      <a:pPr algn="r" fontAlgn="ctr"/>
                      <a:r>
                        <a:rPr lang="en-IN" sz="1400">
                          <a:effectLst/>
                        </a:rPr>
                        <a:t>0</a:t>
                      </a:r>
                    </a:p>
                  </a:txBody>
                  <a:tcPr anchor="ctr">
                    <a:lnL>
                      <a:noFill/>
                    </a:lnL>
                    <a:lnR>
                      <a:noFill/>
                    </a:lnR>
                    <a:lnT>
                      <a:noFill/>
                    </a:lnT>
                    <a:lnB>
                      <a:noFill/>
                    </a:lnB>
                  </a:tcPr>
                </a:tc>
                <a:extLst>
                  <a:ext uri="{0D108BD9-81ED-4DB2-BD59-A6C34878D82A}">
                    <a16:rowId xmlns:a16="http://schemas.microsoft.com/office/drawing/2014/main" val="3525978141"/>
                  </a:ext>
                </a:extLst>
              </a:tr>
              <a:tr h="447205">
                <a:tc>
                  <a:txBody>
                    <a:bodyPr/>
                    <a:lstStyle/>
                    <a:p>
                      <a:pPr algn="r" fontAlgn="ctr"/>
                      <a:r>
                        <a:rPr lang="en-IN" sz="1400" b="1">
                          <a:effectLst/>
                        </a:rPr>
                        <a:t>1326</a:t>
                      </a:r>
                    </a:p>
                  </a:txBody>
                  <a:tcPr anchor="ctr">
                    <a:lnL>
                      <a:noFill/>
                    </a:lnL>
                    <a:lnR>
                      <a:noFill/>
                    </a:lnR>
                    <a:lnT>
                      <a:noFill/>
                    </a:lnT>
                    <a:lnB>
                      <a:noFill/>
                    </a:lnB>
                    <a:solidFill>
                      <a:srgbClr val="F5F5F5"/>
                    </a:solidFill>
                  </a:tcPr>
                </a:tc>
                <a:tc>
                  <a:txBody>
                    <a:bodyPr/>
                    <a:lstStyle/>
                    <a:p>
                      <a:pPr algn="r" fontAlgn="ctr"/>
                      <a:r>
                        <a:rPr lang="en-IN" sz="1400">
                          <a:effectLst/>
                        </a:rPr>
                        <a:t>0</a:t>
                      </a:r>
                    </a:p>
                  </a:txBody>
                  <a:tcPr anchor="ctr">
                    <a:lnL>
                      <a:noFill/>
                    </a:lnL>
                    <a:lnR>
                      <a:noFill/>
                    </a:lnR>
                    <a:lnT>
                      <a:noFill/>
                    </a:lnT>
                    <a:lnB>
                      <a:noFill/>
                    </a:lnB>
                    <a:solidFill>
                      <a:srgbClr val="F5F5F5"/>
                    </a:solidFill>
                  </a:tcPr>
                </a:tc>
                <a:tc>
                  <a:txBody>
                    <a:bodyPr/>
                    <a:lstStyle/>
                    <a:p>
                      <a:pPr algn="r" fontAlgn="ctr"/>
                      <a:r>
                        <a:rPr lang="en-IN" sz="1400">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885715204"/>
                  </a:ext>
                </a:extLst>
              </a:tr>
              <a:tr h="447205">
                <a:tc>
                  <a:txBody>
                    <a:bodyPr/>
                    <a:lstStyle/>
                    <a:p>
                      <a:pPr algn="r" fontAlgn="ctr"/>
                      <a:r>
                        <a:rPr lang="en-IN" sz="1400" b="1">
                          <a:effectLst/>
                        </a:rPr>
                        <a:t>2998</a:t>
                      </a:r>
                    </a:p>
                  </a:txBody>
                  <a:tcPr anchor="ctr">
                    <a:lnL>
                      <a:noFill/>
                    </a:lnL>
                    <a:lnR>
                      <a:noFill/>
                    </a:lnR>
                    <a:lnT>
                      <a:noFill/>
                    </a:lnT>
                    <a:lnB>
                      <a:noFill/>
                    </a:lnB>
                  </a:tcPr>
                </a:tc>
                <a:tc>
                  <a:txBody>
                    <a:bodyPr/>
                    <a:lstStyle/>
                    <a:p>
                      <a:pPr algn="r" fontAlgn="ctr"/>
                      <a:r>
                        <a:rPr lang="en-IN" sz="1400">
                          <a:effectLst/>
                        </a:rPr>
                        <a:t>0</a:t>
                      </a:r>
                    </a:p>
                  </a:txBody>
                  <a:tcPr anchor="ctr">
                    <a:lnL>
                      <a:noFill/>
                    </a:lnL>
                    <a:lnR>
                      <a:noFill/>
                    </a:lnR>
                    <a:lnT>
                      <a:noFill/>
                    </a:lnT>
                    <a:lnB>
                      <a:noFill/>
                    </a:lnB>
                  </a:tcPr>
                </a:tc>
                <a:tc>
                  <a:txBody>
                    <a:bodyPr/>
                    <a:lstStyle/>
                    <a:p>
                      <a:pPr algn="r" fontAlgn="ctr"/>
                      <a:r>
                        <a:rPr lang="en-IN" sz="1400">
                          <a:effectLst/>
                        </a:rPr>
                        <a:t>0</a:t>
                      </a:r>
                    </a:p>
                  </a:txBody>
                  <a:tcPr anchor="ctr">
                    <a:lnL>
                      <a:noFill/>
                    </a:lnL>
                    <a:lnR>
                      <a:noFill/>
                    </a:lnR>
                    <a:lnT>
                      <a:noFill/>
                    </a:lnT>
                    <a:lnB>
                      <a:noFill/>
                    </a:lnB>
                  </a:tcPr>
                </a:tc>
                <a:extLst>
                  <a:ext uri="{0D108BD9-81ED-4DB2-BD59-A6C34878D82A}">
                    <a16:rowId xmlns:a16="http://schemas.microsoft.com/office/drawing/2014/main" val="2673249907"/>
                  </a:ext>
                </a:extLst>
              </a:tr>
              <a:tr h="447205">
                <a:tc>
                  <a:txBody>
                    <a:bodyPr/>
                    <a:lstStyle/>
                    <a:p>
                      <a:pPr algn="r" fontAlgn="ctr"/>
                      <a:r>
                        <a:rPr lang="en-IN" sz="1400" b="1">
                          <a:effectLst/>
                        </a:rPr>
                        <a:t>2052</a:t>
                      </a:r>
                    </a:p>
                  </a:txBody>
                  <a:tcPr anchor="ctr">
                    <a:lnL>
                      <a:noFill/>
                    </a:lnL>
                    <a:lnR>
                      <a:noFill/>
                    </a:lnR>
                    <a:lnT>
                      <a:noFill/>
                    </a:lnT>
                    <a:lnB>
                      <a:noFill/>
                    </a:lnB>
                  </a:tcPr>
                </a:tc>
                <a:tc>
                  <a:txBody>
                    <a:bodyPr/>
                    <a:lstStyle/>
                    <a:p>
                      <a:pPr algn="r" fontAlgn="ctr"/>
                      <a:r>
                        <a:rPr lang="en-IN" sz="1400" dirty="0">
                          <a:effectLst/>
                        </a:rPr>
                        <a:t>0</a:t>
                      </a:r>
                    </a:p>
                  </a:txBody>
                  <a:tcPr anchor="ctr">
                    <a:lnL>
                      <a:noFill/>
                    </a:lnL>
                    <a:lnR>
                      <a:noFill/>
                    </a:lnR>
                    <a:lnT>
                      <a:noFill/>
                    </a:lnT>
                    <a:lnB>
                      <a:noFill/>
                    </a:lnB>
                  </a:tcPr>
                </a:tc>
                <a:tc>
                  <a:txBody>
                    <a:bodyPr/>
                    <a:lstStyle/>
                    <a:p>
                      <a:pPr algn="r" fontAlgn="ctr"/>
                      <a:r>
                        <a:rPr lang="en-IN" sz="1400">
                          <a:effectLst/>
                        </a:rPr>
                        <a:t>0</a:t>
                      </a:r>
                    </a:p>
                  </a:txBody>
                  <a:tcPr anchor="ctr">
                    <a:lnL>
                      <a:noFill/>
                    </a:lnL>
                    <a:lnR>
                      <a:noFill/>
                    </a:lnR>
                    <a:lnT>
                      <a:noFill/>
                    </a:lnT>
                    <a:lnB>
                      <a:noFill/>
                    </a:lnB>
                  </a:tcPr>
                </a:tc>
                <a:extLst>
                  <a:ext uri="{0D108BD9-81ED-4DB2-BD59-A6C34878D82A}">
                    <a16:rowId xmlns:a16="http://schemas.microsoft.com/office/drawing/2014/main" val="679138658"/>
                  </a:ext>
                </a:extLst>
              </a:tr>
              <a:tr h="447205">
                <a:tc>
                  <a:txBody>
                    <a:bodyPr/>
                    <a:lstStyle/>
                    <a:p>
                      <a:pPr algn="r" fontAlgn="ctr"/>
                      <a:r>
                        <a:rPr lang="en-IN" sz="1400" b="1">
                          <a:effectLst/>
                        </a:rPr>
                        <a:t>2698</a:t>
                      </a:r>
                    </a:p>
                  </a:txBody>
                  <a:tcPr anchor="ctr">
                    <a:lnL>
                      <a:noFill/>
                    </a:lnL>
                    <a:lnR>
                      <a:noFill/>
                    </a:lnR>
                    <a:lnT>
                      <a:noFill/>
                    </a:lnT>
                    <a:lnB>
                      <a:noFill/>
                    </a:lnB>
                  </a:tcPr>
                </a:tc>
                <a:tc>
                  <a:txBody>
                    <a:bodyPr/>
                    <a:lstStyle/>
                    <a:p>
                      <a:pPr algn="r" fontAlgn="ctr"/>
                      <a:r>
                        <a:rPr lang="en-IN" sz="1400" dirty="0">
                          <a:effectLst/>
                        </a:rPr>
                        <a:t>0</a:t>
                      </a:r>
                    </a:p>
                  </a:txBody>
                  <a:tcPr anchor="ctr">
                    <a:lnL>
                      <a:noFill/>
                    </a:lnL>
                    <a:lnR>
                      <a:noFill/>
                    </a:lnR>
                    <a:lnT>
                      <a:noFill/>
                    </a:lnT>
                    <a:lnB>
                      <a:noFill/>
                    </a:lnB>
                  </a:tcPr>
                </a:tc>
                <a:tc>
                  <a:txBody>
                    <a:bodyPr/>
                    <a:lstStyle/>
                    <a:p>
                      <a:pPr algn="r" fontAlgn="ctr"/>
                      <a:r>
                        <a:rPr lang="en-IN" sz="1400">
                          <a:effectLst/>
                        </a:rPr>
                        <a:t>0</a:t>
                      </a:r>
                    </a:p>
                  </a:txBody>
                  <a:tcPr anchor="ctr">
                    <a:lnL>
                      <a:noFill/>
                    </a:lnL>
                    <a:lnR>
                      <a:noFill/>
                    </a:lnR>
                    <a:lnT>
                      <a:noFill/>
                    </a:lnT>
                    <a:lnB>
                      <a:noFill/>
                    </a:lnB>
                  </a:tcPr>
                </a:tc>
                <a:extLst>
                  <a:ext uri="{0D108BD9-81ED-4DB2-BD59-A6C34878D82A}">
                    <a16:rowId xmlns:a16="http://schemas.microsoft.com/office/drawing/2014/main" val="3650440985"/>
                  </a:ext>
                </a:extLst>
              </a:tr>
              <a:tr h="447205">
                <a:tc>
                  <a:txBody>
                    <a:bodyPr/>
                    <a:lstStyle/>
                    <a:p>
                      <a:pPr algn="r" fontAlgn="ctr"/>
                      <a:r>
                        <a:rPr lang="en-IN" sz="1400" b="1">
                          <a:effectLst/>
                        </a:rPr>
                        <a:t>895</a:t>
                      </a:r>
                    </a:p>
                  </a:txBody>
                  <a:tcPr anchor="ctr">
                    <a:lnL>
                      <a:noFill/>
                    </a:lnL>
                    <a:lnR>
                      <a:noFill/>
                    </a:lnR>
                    <a:lnT>
                      <a:noFill/>
                    </a:lnT>
                    <a:lnB>
                      <a:noFill/>
                    </a:lnB>
                    <a:solidFill>
                      <a:srgbClr val="F5F5F5"/>
                    </a:solidFill>
                  </a:tcPr>
                </a:tc>
                <a:tc>
                  <a:txBody>
                    <a:bodyPr/>
                    <a:lstStyle/>
                    <a:p>
                      <a:pPr algn="r" fontAlgn="ctr"/>
                      <a:r>
                        <a:rPr lang="en-IN" sz="1400">
                          <a:effectLst/>
                        </a:rPr>
                        <a:t>0</a:t>
                      </a:r>
                    </a:p>
                  </a:txBody>
                  <a:tcPr anchor="ctr">
                    <a:lnL>
                      <a:noFill/>
                    </a:lnL>
                    <a:lnR>
                      <a:noFill/>
                    </a:lnR>
                    <a:lnT>
                      <a:noFill/>
                    </a:lnT>
                    <a:lnB>
                      <a:noFill/>
                    </a:lnB>
                    <a:solidFill>
                      <a:srgbClr val="F5F5F5"/>
                    </a:solidFill>
                  </a:tcPr>
                </a:tc>
                <a:tc>
                  <a:txBody>
                    <a:bodyPr/>
                    <a:lstStyle/>
                    <a:p>
                      <a:pPr algn="r" fontAlgn="ctr"/>
                      <a:r>
                        <a:rPr lang="en-IN" sz="1400" dirty="0">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085188660"/>
                  </a:ext>
                </a:extLst>
              </a:tr>
              <a:tr h="447205">
                <a:tc>
                  <a:txBody>
                    <a:bodyPr/>
                    <a:lstStyle/>
                    <a:p>
                      <a:pPr algn="r" fontAlgn="ctr"/>
                      <a:r>
                        <a:rPr lang="en-IN" sz="1400" b="1">
                          <a:effectLst/>
                        </a:rPr>
                        <a:t>551</a:t>
                      </a:r>
                    </a:p>
                  </a:txBody>
                  <a:tcPr anchor="ctr">
                    <a:lnL>
                      <a:noFill/>
                    </a:lnL>
                    <a:lnR>
                      <a:noFill/>
                    </a:lnR>
                    <a:lnT>
                      <a:noFill/>
                    </a:lnT>
                    <a:lnB>
                      <a:noFill/>
                    </a:lnB>
                  </a:tcPr>
                </a:tc>
                <a:tc>
                  <a:txBody>
                    <a:bodyPr/>
                    <a:lstStyle/>
                    <a:p>
                      <a:pPr algn="r" fontAlgn="ctr"/>
                      <a:r>
                        <a:rPr lang="en-IN" sz="1400">
                          <a:effectLst/>
                        </a:rPr>
                        <a:t>0</a:t>
                      </a:r>
                    </a:p>
                  </a:txBody>
                  <a:tcPr anchor="ctr">
                    <a:lnL>
                      <a:noFill/>
                    </a:lnL>
                    <a:lnR>
                      <a:noFill/>
                    </a:lnR>
                    <a:lnT>
                      <a:noFill/>
                    </a:lnT>
                    <a:lnB>
                      <a:noFill/>
                    </a:lnB>
                  </a:tcPr>
                </a:tc>
                <a:tc>
                  <a:txBody>
                    <a:bodyPr/>
                    <a:lstStyle/>
                    <a:p>
                      <a:pPr algn="r" fontAlgn="ctr"/>
                      <a:r>
                        <a:rPr lang="en-IN" sz="1400" dirty="0">
                          <a:effectLst/>
                        </a:rPr>
                        <a:t>0</a:t>
                      </a:r>
                    </a:p>
                  </a:txBody>
                  <a:tcPr anchor="ctr">
                    <a:lnL>
                      <a:noFill/>
                    </a:lnL>
                    <a:lnR>
                      <a:noFill/>
                    </a:lnR>
                    <a:lnT>
                      <a:noFill/>
                    </a:lnT>
                    <a:lnB>
                      <a:noFill/>
                    </a:lnB>
                  </a:tcPr>
                </a:tc>
                <a:extLst>
                  <a:ext uri="{0D108BD9-81ED-4DB2-BD59-A6C34878D82A}">
                    <a16:rowId xmlns:a16="http://schemas.microsoft.com/office/drawing/2014/main" val="2296514332"/>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121" y="1141909"/>
            <a:ext cx="5519413" cy="3290050"/>
          </a:xfrm>
          <a:prstGeom prst="rect">
            <a:avLst/>
          </a:prstGeom>
        </p:spPr>
      </p:pic>
      <p:sp>
        <p:nvSpPr>
          <p:cNvPr id="11" name="Content Placeholder 3"/>
          <p:cNvSpPr>
            <a:spLocks noGrp="1"/>
          </p:cNvSpPr>
          <p:nvPr>
            <p:ph sz="half" idx="2"/>
          </p:nvPr>
        </p:nvSpPr>
        <p:spPr>
          <a:xfrm>
            <a:off x="6615980" y="4879355"/>
            <a:ext cx="5195554" cy="694513"/>
          </a:xfrm>
        </p:spPr>
        <p:txBody>
          <a:bodyPr/>
          <a:lstStyle/>
          <a:p>
            <a:r>
              <a:rPr lang="en-IN" dirty="0" smtClean="0">
                <a:solidFill>
                  <a:srgbClr val="FF0000"/>
                </a:solidFill>
              </a:rPr>
              <a:t>Here we can see our model predicted accurate result.</a:t>
            </a:r>
          </a:p>
          <a:p>
            <a:endParaRPr lang="en-IN" dirty="0"/>
          </a:p>
        </p:txBody>
      </p:sp>
    </p:spTree>
    <p:extLst>
      <p:ext uri="{BB962C8B-B14F-4D97-AF65-F5344CB8AC3E}">
        <p14:creationId xmlns:p14="http://schemas.microsoft.com/office/powerpoint/2010/main" val="10990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3" y="0"/>
            <a:ext cx="8911687" cy="901337"/>
          </a:xfrm>
        </p:spPr>
        <p:txBody>
          <a:bodyPr>
            <a:normAutofit fontScale="90000"/>
          </a:bodyPr>
          <a:lstStyle/>
          <a:p>
            <a:r>
              <a:rPr lang="en-IN" sz="3200" dirty="0">
                <a:solidFill>
                  <a:srgbClr val="FF0000"/>
                </a:solidFill>
                <a:latin typeface="Arial" panose="020B0604020202020204" pitchFamily="34" charset="0"/>
                <a:cs typeface="Arial" panose="020B0604020202020204" pitchFamily="34" charset="0"/>
              </a:rPr>
              <a:t>Ensemble </a:t>
            </a:r>
            <a:r>
              <a:rPr lang="en-IN" sz="3200" dirty="0" smtClean="0">
                <a:solidFill>
                  <a:srgbClr val="FF0000"/>
                </a:solidFill>
                <a:latin typeface="Arial" panose="020B0604020202020204" pitchFamily="34" charset="0"/>
                <a:cs typeface="Arial" panose="020B0604020202020204" pitchFamily="34" charset="0"/>
              </a:rPr>
              <a:t>Technique</a:t>
            </a:r>
            <a:br>
              <a:rPr lang="en-IN" sz="3200" dirty="0" smtClean="0">
                <a:solidFill>
                  <a:srgbClr val="FF0000"/>
                </a:solidFill>
                <a:latin typeface="Arial" panose="020B0604020202020204" pitchFamily="34" charset="0"/>
                <a:cs typeface="Arial" panose="020B0604020202020204" pitchFamily="34" charset="0"/>
              </a:rPr>
            </a:br>
            <a:r>
              <a:rPr lang="en-IN" sz="3200" dirty="0" smtClean="0">
                <a:solidFill>
                  <a:srgbClr val="FF0000"/>
                </a:solidFill>
                <a:latin typeface="Arial" panose="020B0604020202020204" pitchFamily="34" charset="0"/>
                <a:cs typeface="Arial" panose="020B0604020202020204" pitchFamily="34" charset="0"/>
              </a:rPr>
              <a:t/>
            </a:r>
            <a:br>
              <a:rPr lang="en-IN" sz="3200" dirty="0" smtClean="0">
                <a:solidFill>
                  <a:srgbClr val="FF0000"/>
                </a:solidFill>
                <a:latin typeface="Arial" panose="020B0604020202020204" pitchFamily="34" charset="0"/>
                <a:cs typeface="Arial" panose="020B0604020202020204" pitchFamily="34" charset="0"/>
              </a:rPr>
            </a:br>
            <a:r>
              <a:rPr lang="en-IN" sz="3200" dirty="0" smtClean="0">
                <a:solidFill>
                  <a:srgbClr val="FF0000"/>
                </a:solidFill>
                <a:latin typeface="Arial" panose="020B0604020202020204" pitchFamily="34" charset="0"/>
                <a:cs typeface="Arial" panose="020B0604020202020204" pitchFamily="34" charset="0"/>
              </a:rPr>
              <a:t/>
            </a:r>
            <a:br>
              <a:rPr lang="en-IN" sz="3200" dirty="0" smtClean="0">
                <a:solidFill>
                  <a:srgbClr val="FF0000"/>
                </a:solidFill>
                <a:latin typeface="Arial" panose="020B0604020202020204" pitchFamily="34" charset="0"/>
                <a:cs typeface="Arial" panose="020B0604020202020204" pitchFamily="34" charset="0"/>
              </a:rPr>
            </a:br>
            <a:r>
              <a:rPr lang="en-IN" sz="2400" dirty="0" smtClean="0">
                <a:solidFill>
                  <a:srgbClr val="7030A0"/>
                </a:solidFill>
                <a:latin typeface="Arial" panose="020B0604020202020204" pitchFamily="34" charset="0"/>
                <a:cs typeface="Arial" panose="020B0604020202020204" pitchFamily="34" charset="0"/>
              </a:rPr>
              <a:t>Bagging </a:t>
            </a:r>
            <a:r>
              <a:rPr lang="en-IN" sz="2400" dirty="0" smtClean="0">
                <a:solidFill>
                  <a:srgbClr val="7030A0"/>
                </a:solidFill>
                <a:latin typeface="Arial" panose="020B0604020202020204" pitchFamily="34" charset="0"/>
                <a:cs typeface="Arial" panose="020B0604020202020204" pitchFamily="34" charset="0"/>
              </a:rPr>
              <a:t>technique</a:t>
            </a:r>
            <a:endParaRPr lang="en-IN" sz="2400" dirty="0">
              <a:solidFill>
                <a:srgbClr val="7030A0"/>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3229291" y="2336074"/>
            <a:ext cx="5483634" cy="3777622"/>
          </a:xfrm>
        </p:spPr>
        <p:txBody>
          <a:bodyPr/>
          <a:lstStyle/>
          <a:p>
            <a:r>
              <a:rPr lang="en-IN" dirty="0" smtClean="0"/>
              <a:t>Using </a:t>
            </a:r>
            <a:r>
              <a:rPr lang="en-IN" dirty="0" err="1" smtClean="0"/>
              <a:t>DecisionTreeClassifier</a:t>
            </a:r>
            <a:r>
              <a:rPr lang="en-IN" dirty="0" smtClean="0"/>
              <a:t> we got</a:t>
            </a:r>
          </a:p>
          <a:p>
            <a:r>
              <a:rPr lang="en-IN" dirty="0" smtClean="0"/>
              <a:t> </a:t>
            </a:r>
            <a:r>
              <a:rPr lang="en-US" altLang="en-US" dirty="0" smtClean="0">
                <a:solidFill>
                  <a:srgbClr val="000000"/>
                </a:solidFill>
                <a:latin typeface="Courier New" panose="02070309020205020404" pitchFamily="49" charset="0"/>
                <a:cs typeface="Courier New" panose="02070309020205020404" pitchFamily="49" charset="0"/>
              </a:rPr>
              <a:t>0.9762933592274908</a:t>
            </a:r>
          </a:p>
          <a:p>
            <a:endParaRPr lang="en-US" dirty="0">
              <a:solidFill>
                <a:srgbClr val="000000"/>
              </a:solidFill>
              <a:latin typeface="Courier New" panose="02070309020205020404" pitchFamily="49" charset="0"/>
              <a:cs typeface="Courier New" panose="02070309020205020404" pitchFamily="49" charset="0"/>
            </a:endParaRPr>
          </a:p>
          <a:p>
            <a:r>
              <a:rPr lang="en-IN" dirty="0"/>
              <a:t>Using </a:t>
            </a:r>
            <a:r>
              <a:rPr lang="en-IN" dirty="0" err="1" smtClean="0"/>
              <a:t>RandomorestClassifier</a:t>
            </a:r>
            <a:r>
              <a:rPr lang="en-IN" dirty="0" smtClean="0"/>
              <a:t> </a:t>
            </a:r>
            <a:r>
              <a:rPr lang="en-IN" dirty="0"/>
              <a:t>we got</a:t>
            </a:r>
          </a:p>
          <a:p>
            <a:pPr lvl="0"/>
            <a:r>
              <a:rPr lang="en-US" altLang="en-US" dirty="0">
                <a:solidFill>
                  <a:srgbClr val="000000"/>
                </a:solidFill>
                <a:latin typeface="Courier New" panose="02070309020205020404" pitchFamily="49" charset="0"/>
                <a:cs typeface="Courier New" panose="02070309020205020404" pitchFamily="49" charset="0"/>
              </a:rPr>
              <a:t>0.9783954613295931 </a:t>
            </a:r>
            <a:endParaRPr lang="en-US" altLang="en-US" sz="2400" dirty="0">
              <a:solidFill>
                <a:schemeClr val="tx1"/>
              </a:solidFill>
            </a:endParaRPr>
          </a:p>
          <a:p>
            <a:endParaRPr lang="en-IN" dirty="0"/>
          </a:p>
        </p:txBody>
      </p:sp>
      <p:sp>
        <p:nvSpPr>
          <p:cNvPr id="11" name="Title 1"/>
          <p:cNvSpPr txBox="1">
            <a:spLocks/>
          </p:cNvSpPr>
          <p:nvPr/>
        </p:nvSpPr>
        <p:spPr>
          <a:xfrm>
            <a:off x="2275703" y="5038017"/>
            <a:ext cx="8911687" cy="128089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solidFill>
                  <a:srgbClr val="7030A0"/>
                </a:solidFill>
                <a:latin typeface="Arial" panose="020B0604020202020204" pitchFamily="34" charset="0"/>
                <a:cs typeface="Arial" panose="020B0604020202020204" pitchFamily="34" charset="0"/>
              </a:rPr>
              <a:t>We used bagging techniques for reduces the variance and calculate the majority vote for our model because when we build the model there are highly chances that our model is </a:t>
            </a:r>
            <a:r>
              <a:rPr lang="en-IN" sz="2400" dirty="0" err="1" smtClean="0">
                <a:solidFill>
                  <a:srgbClr val="7030A0"/>
                </a:solidFill>
                <a:latin typeface="Arial" panose="020B0604020202020204" pitchFamily="34" charset="0"/>
                <a:cs typeface="Arial" panose="020B0604020202020204" pitchFamily="34" charset="0"/>
              </a:rPr>
              <a:t>overfit</a:t>
            </a:r>
            <a:r>
              <a:rPr lang="en-IN" sz="2400" dirty="0" smtClean="0">
                <a:solidFill>
                  <a:srgbClr val="7030A0"/>
                </a:solidFill>
                <a:latin typeface="Arial" panose="020B0604020202020204" pitchFamily="34" charset="0"/>
                <a:cs typeface="Arial" panose="020B0604020202020204" pitchFamily="34" charset="0"/>
              </a:rPr>
              <a:t> so to solve this problem we used bagging techniques</a:t>
            </a:r>
            <a:endParaRPr lang="en-IN" sz="24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594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Arial" panose="020B0604020202020204" pitchFamily="34" charset="0"/>
                <a:cs typeface="Arial" panose="020B0604020202020204" pitchFamily="34" charset="0"/>
              </a:rPr>
              <a:t>Boosting Techniques</a:t>
            </a:r>
            <a:endParaRPr lang="en-IN"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lstStyle/>
          <a:p>
            <a:r>
              <a:rPr lang="en-IN" sz="2800" dirty="0">
                <a:solidFill>
                  <a:srgbClr val="7030A0"/>
                </a:solidFill>
                <a:latin typeface="Arial" panose="020B0604020202020204" pitchFamily="34" charset="0"/>
                <a:cs typeface="Arial" panose="020B0604020202020204" pitchFamily="34" charset="0"/>
              </a:rPr>
              <a:t>Boosting technique</a:t>
            </a:r>
          </a:p>
          <a:p>
            <a:r>
              <a:rPr lang="en-IN" dirty="0" err="1">
                <a:solidFill>
                  <a:srgbClr val="00B050"/>
                </a:solidFill>
              </a:rPr>
              <a:t>Adaboost</a:t>
            </a:r>
            <a:r>
              <a:rPr lang="en-IN" dirty="0">
                <a:solidFill>
                  <a:srgbClr val="00B050"/>
                </a:solidFill>
              </a:rPr>
              <a:t> classification</a:t>
            </a:r>
          </a:p>
          <a:p>
            <a:pPr lvl="0"/>
            <a:r>
              <a:rPr lang="en-US" altLang="en-US" dirty="0">
                <a:solidFill>
                  <a:srgbClr val="000000"/>
                </a:solidFill>
                <a:latin typeface="Courier New" panose="02070309020205020404" pitchFamily="49" charset="0"/>
                <a:cs typeface="Courier New" panose="02070309020205020404" pitchFamily="49" charset="0"/>
              </a:rPr>
              <a:t>0.9198908489327652</a:t>
            </a:r>
            <a:r>
              <a:rPr lang="en-US" altLang="en-US" sz="2400" dirty="0">
                <a:solidFill>
                  <a:schemeClr val="tx1"/>
                </a:solidFill>
              </a:rPr>
              <a:t> </a:t>
            </a:r>
          </a:p>
          <a:p>
            <a:endParaRPr lang="en-IN" dirty="0" smtClean="0"/>
          </a:p>
          <a:p>
            <a:endParaRPr lang="en-IN" dirty="0"/>
          </a:p>
        </p:txBody>
      </p:sp>
      <p:sp>
        <p:nvSpPr>
          <p:cNvPr id="5" name="Content Placeholder 4"/>
          <p:cNvSpPr>
            <a:spLocks noGrp="1"/>
          </p:cNvSpPr>
          <p:nvPr>
            <p:ph sz="half" idx="2"/>
          </p:nvPr>
        </p:nvSpPr>
        <p:spPr>
          <a:xfrm>
            <a:off x="7190747" y="2101222"/>
            <a:ext cx="4313864" cy="2308324"/>
          </a:xfrm>
          <a:prstGeom prst="rect">
            <a:avLst/>
          </a:prstGeom>
        </p:spPr>
        <p:txBody>
          <a:bodyPr>
            <a:spAutoFit/>
          </a:bodyPr>
          <a:lstStyle/>
          <a:p>
            <a:r>
              <a:rPr lang="en-US" b="1" dirty="0">
                <a:solidFill>
                  <a:schemeClr val="tx1"/>
                </a:solidFill>
                <a:latin typeface="Arial" panose="020B0604020202020204" pitchFamily="34" charset="0"/>
                <a:cs typeface="Arial" panose="020B0604020202020204" pitchFamily="34" charset="0"/>
              </a:rPr>
              <a:t>Boosting</a:t>
            </a:r>
            <a:r>
              <a:rPr lang="en-US" dirty="0">
                <a:solidFill>
                  <a:schemeClr val="tx1"/>
                </a:solidFill>
                <a:latin typeface="Arial" panose="020B0604020202020204" pitchFamily="34" charset="0"/>
                <a:cs typeface="Arial" panose="020B0604020202020204" pitchFamily="34" charset="0"/>
              </a:rPr>
              <a:t> is an ensemble modeling technique that attempts to build a strong classifier from the number of weak classifiers</a:t>
            </a:r>
            <a:r>
              <a:rPr lang="en-US" dirty="0" smtClean="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AdaBoost</a:t>
            </a:r>
            <a:r>
              <a:rPr lang="en-US" dirty="0">
                <a:solidFill>
                  <a:schemeClr val="tx1"/>
                </a:solidFill>
                <a:latin typeface="Arial" panose="020B0604020202020204" pitchFamily="34" charset="0"/>
                <a:cs typeface="Arial" panose="020B0604020202020204" pitchFamily="34" charset="0"/>
              </a:rPr>
              <a:t> is short for Adaptive Boosting and is a very popular boosting technique that combines multiple “weak classifiers” into a single “strong classifier”.</a:t>
            </a:r>
            <a:r>
              <a:rPr lang="en-US" dirty="0">
                <a:solidFill>
                  <a:schemeClr val="accent4">
                    <a:lumMod val="60000"/>
                    <a:lumOff val="40000"/>
                  </a:schemeClr>
                </a:solidFill>
                <a:latin typeface="Arial" panose="020B0604020202020204" pitchFamily="34" charset="0"/>
                <a:cs typeface="Arial" panose="020B0604020202020204" pitchFamily="34" charset="0"/>
              </a:rPr>
              <a:t> </a:t>
            </a:r>
            <a:endParaRPr lang="en-IN"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6" name="Rectangle 5"/>
          <p:cNvSpPr/>
          <p:nvPr/>
        </p:nvSpPr>
        <p:spPr>
          <a:xfrm>
            <a:off x="2539326" y="4708658"/>
            <a:ext cx="2850845" cy="461665"/>
          </a:xfrm>
          <a:prstGeom prst="rect">
            <a:avLst/>
          </a:prstGeom>
        </p:spPr>
        <p:txBody>
          <a:bodyPr wrap="none">
            <a:spAutoFit/>
          </a:bodyPr>
          <a:lstStyle/>
          <a:p>
            <a:r>
              <a:rPr lang="en-IN" sz="2400" dirty="0">
                <a:solidFill>
                  <a:srgbClr val="7030A0"/>
                </a:solidFill>
                <a:latin typeface="Arial" panose="020B0604020202020204" pitchFamily="34" charset="0"/>
                <a:cs typeface="Arial" panose="020B0604020202020204" pitchFamily="34" charset="0"/>
              </a:rPr>
              <a:t>Stacking Technique</a:t>
            </a:r>
          </a:p>
        </p:txBody>
      </p:sp>
      <p:sp>
        <p:nvSpPr>
          <p:cNvPr id="7" name="Rectangle 6"/>
          <p:cNvSpPr/>
          <p:nvPr/>
        </p:nvSpPr>
        <p:spPr>
          <a:xfrm>
            <a:off x="2639097" y="5284623"/>
            <a:ext cx="2751074" cy="461665"/>
          </a:xfrm>
          <a:prstGeom prst="rect">
            <a:avLst/>
          </a:prstGeom>
        </p:spPr>
        <p:txBody>
          <a:bodyPr wrap="none">
            <a:spAutoFit/>
          </a:bodyPr>
          <a:lstStyle/>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0.8814721907536278</a:t>
            </a:r>
            <a:r>
              <a:rPr lang="en-US" altLang="en-US" sz="2400" dirty="0"/>
              <a:t> </a:t>
            </a:r>
            <a:endParaRPr lang="en-US" altLang="en-US" sz="4000" dirty="0">
              <a:latin typeface="Arial" panose="020B0604020202020204" pitchFamily="34" charset="0"/>
            </a:endParaRPr>
          </a:p>
        </p:txBody>
      </p:sp>
      <p:sp>
        <p:nvSpPr>
          <p:cNvPr id="8" name="Content Placeholder 4"/>
          <p:cNvSpPr txBox="1">
            <a:spLocks/>
          </p:cNvSpPr>
          <p:nvPr/>
        </p:nvSpPr>
        <p:spPr>
          <a:xfrm>
            <a:off x="7190747" y="4708658"/>
            <a:ext cx="4313864" cy="923330"/>
          </a:xfrm>
          <a:prstGeom prst="rect">
            <a:avLst/>
          </a:prstGeom>
        </p:spPr>
        <p:txBody>
          <a:bodyPr vert="horz" lIns="91440" tIns="45720" rIns="91440" bIns="45720" rtlCol="0">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In stacking Techniques It will combine all the models and will gives us to majority vote</a:t>
            </a:r>
            <a:endParaRPr lang="en-IN" dirty="0">
              <a:solidFill>
                <a:schemeClr val="accent4">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387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80458001"/>
              </p:ext>
            </p:extLst>
          </p:nvPr>
        </p:nvGraphicFramePr>
        <p:xfrm>
          <a:off x="2373678" y="1203960"/>
          <a:ext cx="9130935" cy="2468880"/>
        </p:xfrm>
        <a:graphic>
          <a:graphicData uri="http://schemas.openxmlformats.org/drawingml/2006/table">
            <a:tbl>
              <a:tblPr firstRow="1" bandRow="1">
                <a:tableStyleId>{5C22544A-7EE6-4342-B048-85BDC9FD1C3A}</a:tableStyleId>
              </a:tblPr>
              <a:tblGrid>
                <a:gridCol w="4129443">
                  <a:extLst>
                    <a:ext uri="{9D8B030D-6E8A-4147-A177-3AD203B41FA5}">
                      <a16:colId xmlns:a16="http://schemas.microsoft.com/office/drawing/2014/main" val="2475409586"/>
                    </a:ext>
                  </a:extLst>
                </a:gridCol>
                <a:gridCol w="5001492">
                  <a:extLst>
                    <a:ext uri="{9D8B030D-6E8A-4147-A177-3AD203B41FA5}">
                      <a16:colId xmlns:a16="http://schemas.microsoft.com/office/drawing/2014/main" val="1613978451"/>
                    </a:ext>
                  </a:extLst>
                </a:gridCol>
              </a:tblGrid>
              <a:tr h="640080">
                <a:tc>
                  <a:txBody>
                    <a:bodyPr/>
                    <a:lstStyle/>
                    <a:p>
                      <a:pPr algn="ctr"/>
                      <a:r>
                        <a:rPr lang="en-IN" dirty="0" smtClean="0">
                          <a:solidFill>
                            <a:schemeClr val="bg1"/>
                          </a:solidFill>
                        </a:rPr>
                        <a:t>Model</a:t>
                      </a:r>
                      <a:r>
                        <a:rPr lang="en-IN" baseline="0" dirty="0" smtClean="0">
                          <a:solidFill>
                            <a:schemeClr val="bg1"/>
                          </a:solidFill>
                        </a:rPr>
                        <a:t> </a:t>
                      </a:r>
                      <a:endParaRPr lang="en-IN" dirty="0">
                        <a:solidFill>
                          <a:schemeClr val="bg1"/>
                        </a:solidFill>
                      </a:endParaRPr>
                    </a:p>
                  </a:txBody>
                  <a:tcPr/>
                </a:tc>
                <a:tc>
                  <a:txBody>
                    <a:bodyPr/>
                    <a:lstStyle/>
                    <a:p>
                      <a:pPr algn="ctr"/>
                      <a:r>
                        <a:rPr lang="en-IN" dirty="0" smtClean="0">
                          <a:solidFill>
                            <a:schemeClr val="bg1"/>
                          </a:solidFill>
                        </a:rPr>
                        <a:t>Mean Score</a:t>
                      </a:r>
                      <a:endParaRPr lang="en-IN" dirty="0">
                        <a:solidFill>
                          <a:schemeClr val="bg1"/>
                        </a:solidFill>
                      </a:endParaRPr>
                    </a:p>
                  </a:txBody>
                  <a:tcPr/>
                </a:tc>
                <a:extLst>
                  <a:ext uri="{0D108BD9-81ED-4DB2-BD59-A6C34878D82A}">
                    <a16:rowId xmlns:a16="http://schemas.microsoft.com/office/drawing/2014/main" val="3314792139"/>
                  </a:ext>
                </a:extLst>
              </a:tr>
              <a:tr h="337758">
                <a:tc>
                  <a:txBody>
                    <a:bodyPr/>
                    <a:lstStyle/>
                    <a:p>
                      <a:r>
                        <a:rPr lang="en-IN" dirty="0" smtClean="0"/>
                        <a:t>SVC</a:t>
                      </a:r>
                      <a:endParaRPr lang="en-IN" dirty="0"/>
                    </a:p>
                  </a:txBody>
                  <a:tcPr/>
                </a:tc>
                <a:tc>
                  <a:txBody>
                    <a:bodyPr/>
                    <a:lstStyle/>
                    <a:p>
                      <a:pPr algn="ctr"/>
                      <a:r>
                        <a:rPr lang="en-IN" dirty="0" smtClean="0"/>
                        <a:t>0.85</a:t>
                      </a:r>
                      <a:endParaRPr lang="en-IN" dirty="0"/>
                    </a:p>
                  </a:txBody>
                  <a:tcPr/>
                </a:tc>
                <a:extLst>
                  <a:ext uri="{0D108BD9-81ED-4DB2-BD59-A6C34878D82A}">
                    <a16:rowId xmlns:a16="http://schemas.microsoft.com/office/drawing/2014/main" val="1843400359"/>
                  </a:ext>
                </a:extLst>
              </a:tr>
              <a:tr h="337758">
                <a:tc>
                  <a:txBody>
                    <a:bodyPr/>
                    <a:lstStyle/>
                    <a:p>
                      <a:r>
                        <a:rPr lang="en-IN" dirty="0" smtClean="0"/>
                        <a:t>Gaussian NB</a:t>
                      </a:r>
                      <a:endParaRPr lang="en-IN" dirty="0"/>
                    </a:p>
                  </a:txBody>
                  <a:tcPr/>
                </a:tc>
                <a:tc>
                  <a:txBody>
                    <a:bodyPr/>
                    <a:lstStyle/>
                    <a:p>
                      <a:pPr algn="ctr"/>
                      <a:r>
                        <a:rPr lang="en-IN" dirty="0" smtClean="0"/>
                        <a:t>0.86</a:t>
                      </a:r>
                      <a:endParaRPr lang="en-IN" dirty="0"/>
                    </a:p>
                  </a:txBody>
                  <a:tcPr/>
                </a:tc>
                <a:extLst>
                  <a:ext uri="{0D108BD9-81ED-4DB2-BD59-A6C34878D82A}">
                    <a16:rowId xmlns:a16="http://schemas.microsoft.com/office/drawing/2014/main" val="786762289"/>
                  </a:ext>
                </a:extLst>
              </a:tr>
              <a:tr h="337758">
                <a:tc>
                  <a:txBody>
                    <a:bodyPr/>
                    <a:lstStyle/>
                    <a:p>
                      <a:r>
                        <a:rPr lang="en-IN" dirty="0" err="1" smtClean="0"/>
                        <a:t>RandomForestClassifier</a:t>
                      </a:r>
                      <a:endParaRPr lang="en-IN" dirty="0"/>
                    </a:p>
                  </a:txBody>
                  <a:tcPr/>
                </a:tc>
                <a:tc>
                  <a:txBody>
                    <a:bodyPr/>
                    <a:lstStyle/>
                    <a:p>
                      <a:pPr algn="ctr"/>
                      <a:r>
                        <a:rPr lang="en-IN" dirty="0" smtClean="0"/>
                        <a:t>0.977</a:t>
                      </a:r>
                      <a:endParaRPr lang="en-IN" dirty="0"/>
                    </a:p>
                  </a:txBody>
                  <a:tcPr/>
                </a:tc>
                <a:extLst>
                  <a:ext uri="{0D108BD9-81ED-4DB2-BD59-A6C34878D82A}">
                    <a16:rowId xmlns:a16="http://schemas.microsoft.com/office/drawing/2014/main" val="778651019"/>
                  </a:ext>
                </a:extLst>
              </a:tr>
              <a:tr h="337758">
                <a:tc>
                  <a:txBody>
                    <a:bodyPr/>
                    <a:lstStyle/>
                    <a:p>
                      <a:r>
                        <a:rPr lang="en-IN" dirty="0" smtClean="0"/>
                        <a:t>K Nearest</a:t>
                      </a:r>
                      <a:r>
                        <a:rPr lang="en-IN" baseline="0" dirty="0" smtClean="0"/>
                        <a:t> </a:t>
                      </a:r>
                      <a:r>
                        <a:rPr lang="en-IN" baseline="0" dirty="0" err="1" smtClean="0"/>
                        <a:t>Neighbors</a:t>
                      </a:r>
                      <a:endParaRPr lang="en-IN" dirty="0"/>
                    </a:p>
                  </a:txBody>
                  <a:tcPr/>
                </a:tc>
                <a:tc>
                  <a:txBody>
                    <a:bodyPr/>
                    <a:lstStyle/>
                    <a:p>
                      <a:pPr algn="ctr"/>
                      <a:r>
                        <a:rPr lang="en-IN" dirty="0" smtClean="0"/>
                        <a:t>0.867</a:t>
                      </a:r>
                      <a:endParaRPr lang="en-IN" dirty="0"/>
                    </a:p>
                  </a:txBody>
                  <a:tcPr/>
                </a:tc>
                <a:extLst>
                  <a:ext uri="{0D108BD9-81ED-4DB2-BD59-A6C34878D82A}">
                    <a16:rowId xmlns:a16="http://schemas.microsoft.com/office/drawing/2014/main" val="3291514812"/>
                  </a:ext>
                </a:extLst>
              </a:tr>
              <a:tr h="337758">
                <a:tc>
                  <a:txBody>
                    <a:bodyPr/>
                    <a:lstStyle/>
                    <a:p>
                      <a:r>
                        <a:rPr lang="en-IN" dirty="0" err="1" smtClean="0"/>
                        <a:t>DecisionTreeClassifier</a:t>
                      </a:r>
                      <a:endParaRPr lang="en-IN" dirty="0"/>
                    </a:p>
                  </a:txBody>
                  <a:tcPr/>
                </a:tc>
                <a:tc>
                  <a:txBody>
                    <a:bodyPr/>
                    <a:lstStyle/>
                    <a:p>
                      <a:pPr algn="ctr"/>
                      <a:r>
                        <a:rPr lang="en-IN" dirty="0" smtClean="0"/>
                        <a:t>0.956</a:t>
                      </a:r>
                      <a:endParaRPr lang="en-IN" dirty="0"/>
                    </a:p>
                  </a:txBody>
                  <a:tcPr/>
                </a:tc>
                <a:extLst>
                  <a:ext uri="{0D108BD9-81ED-4DB2-BD59-A6C34878D82A}">
                    <a16:rowId xmlns:a16="http://schemas.microsoft.com/office/drawing/2014/main" val="749790944"/>
                  </a:ext>
                </a:extLst>
              </a:tr>
            </a:tbl>
          </a:graphicData>
        </a:graphic>
      </p:graphicFrame>
      <p:sp>
        <p:nvSpPr>
          <p:cNvPr id="9" name="Title 8"/>
          <p:cNvSpPr>
            <a:spLocks noGrp="1"/>
          </p:cNvSpPr>
          <p:nvPr>
            <p:ph type="title"/>
          </p:nvPr>
        </p:nvSpPr>
        <p:spPr>
          <a:xfrm>
            <a:off x="2373677" y="4140925"/>
            <a:ext cx="9130935" cy="1727713"/>
          </a:xfrm>
        </p:spPr>
        <p:txBody>
          <a:bodyPr>
            <a:normAutofit fontScale="90000"/>
          </a:bodyPr>
          <a:lstStyle/>
          <a:p>
            <a:r>
              <a:rPr lang="en-IN" sz="2000" dirty="0">
                <a:latin typeface="Arial" panose="020B0604020202020204" pitchFamily="34" charset="0"/>
                <a:cs typeface="Arial" panose="020B0604020202020204" pitchFamily="34" charset="0"/>
              </a:rPr>
              <a:t>W</a:t>
            </a:r>
            <a:r>
              <a:rPr lang="en-IN" sz="2000" dirty="0" smtClean="0">
                <a:latin typeface="Arial" panose="020B0604020202020204" pitchFamily="34" charset="0"/>
                <a:cs typeface="Arial" panose="020B0604020202020204" pitchFamily="34" charset="0"/>
              </a:rPr>
              <a:t>e used K Fold Cross Validation Technique here for mean score because we can see we selected random data for predicting the result so every time we are getting the different accuracy so We used this techniques and we take CV =10 It means our train data will be divided into 10 parts and every time we will get different accuracy sousing this method it will calculate mean of that all and gives us final mean score or output</a:t>
            </a:r>
            <a:endParaRPr lang="en-IN" sz="2000" dirty="0">
              <a:latin typeface="Arial" panose="020B0604020202020204" pitchFamily="34" charset="0"/>
              <a:cs typeface="Arial" panose="020B0604020202020204" pitchFamily="34" charset="0"/>
            </a:endParaRPr>
          </a:p>
        </p:txBody>
      </p:sp>
      <p:sp>
        <p:nvSpPr>
          <p:cNvPr id="10" name="Text Placeholder 9"/>
          <p:cNvSpPr>
            <a:spLocks noGrp="1"/>
          </p:cNvSpPr>
          <p:nvPr>
            <p:ph type="body" sz="half" idx="2"/>
          </p:nvPr>
        </p:nvSpPr>
        <p:spPr>
          <a:xfrm>
            <a:off x="2373677" y="338115"/>
            <a:ext cx="9291453" cy="837542"/>
          </a:xfrm>
        </p:spPr>
        <p:txBody>
          <a:bodyPr>
            <a:normAutofit/>
          </a:bodyPr>
          <a:lstStyle/>
          <a:p>
            <a:r>
              <a:rPr lang="en-IN" sz="2800" b="1" dirty="0" smtClean="0">
                <a:solidFill>
                  <a:srgbClr val="002060"/>
                </a:solidFill>
                <a:latin typeface="Arial" panose="020B0604020202020204" pitchFamily="34" charset="0"/>
                <a:cs typeface="Arial" panose="020B0604020202020204" pitchFamily="34" charset="0"/>
              </a:rPr>
              <a:t>K Fold Cross Validation</a:t>
            </a:r>
            <a:endParaRPr lang="en-IN" sz="2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994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94653" y="77429"/>
            <a:ext cx="4804364" cy="729622"/>
          </a:xfrm>
        </p:spPr>
        <p:txBody>
          <a:bodyPr>
            <a:normAutofit fontScale="85000" lnSpcReduction="10000"/>
          </a:bodyPr>
          <a:lstStyle/>
          <a:p>
            <a:r>
              <a:rPr lang="en-IN" sz="3200" b="1" dirty="0" smtClean="0">
                <a:solidFill>
                  <a:srgbClr val="FF0000"/>
                </a:solidFill>
                <a:latin typeface="Arial" panose="020B0604020202020204" pitchFamily="34" charset="0"/>
                <a:cs typeface="Arial" panose="020B0604020202020204" pitchFamily="34" charset="0"/>
              </a:rPr>
              <a:t>Step 8: Model Deployment</a:t>
            </a:r>
            <a:endParaRPr lang="en-IN" sz="3200" b="1" dirty="0">
              <a:solidFill>
                <a:srgbClr val="FF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102" y="0"/>
            <a:ext cx="7095898" cy="34016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101" y="3401647"/>
            <a:ext cx="7117669" cy="3364913"/>
          </a:xfrm>
          <a:prstGeom prst="rect">
            <a:avLst/>
          </a:prstGeom>
        </p:spPr>
      </p:pic>
      <p:sp>
        <p:nvSpPr>
          <p:cNvPr id="6" name="Title 8"/>
          <p:cNvSpPr>
            <a:spLocks noGrp="1"/>
          </p:cNvSpPr>
          <p:nvPr>
            <p:ph type="title"/>
          </p:nvPr>
        </p:nvSpPr>
        <p:spPr>
          <a:xfrm>
            <a:off x="1737360" y="807052"/>
            <a:ext cx="3017520" cy="2594596"/>
          </a:xfrm>
        </p:spPr>
        <p:txBody>
          <a:bodyPr>
            <a:normAutofit fontScale="90000"/>
          </a:bodyPr>
          <a:lstStyle/>
          <a:p>
            <a:r>
              <a:rPr lang="en-IN" sz="2000" dirty="0" smtClean="0">
                <a:latin typeface="Arial" panose="020B0604020202020204" pitchFamily="34" charset="0"/>
                <a:cs typeface="Arial" panose="020B0604020202020204" pitchFamily="34" charset="0"/>
              </a:rPr>
              <a:t>So our Last Step is Model Deployment In this We used Flask for deployment , so using Html file we created this page so after filling the values and submitting we will get the result on same page like the customer is churn or not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877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2" y="5277394"/>
            <a:ext cx="8915400" cy="1453394"/>
          </a:xfrm>
        </p:spPr>
        <p:txBody>
          <a:bodyPr>
            <a:normAutofit fontScale="90000"/>
          </a:bodyPr>
          <a:lstStyle/>
          <a:p>
            <a:r>
              <a:rPr lang="en-IN" sz="9600" dirty="0" smtClean="0">
                <a:solidFill>
                  <a:srgbClr val="7030A0"/>
                </a:solidFill>
                <a:latin typeface="Arial Black" panose="020B0A04020102020204" pitchFamily="34" charset="0"/>
              </a:rPr>
              <a:t>Thank You!</a:t>
            </a:r>
            <a:endParaRPr lang="en-IN" sz="9600" dirty="0">
              <a:solidFill>
                <a:srgbClr val="7030A0"/>
              </a:solidFill>
              <a:latin typeface="Arial Black" panose="020B0A04020102020204" pitchFamily="34" charset="0"/>
            </a:endParaRPr>
          </a:p>
        </p:txBody>
      </p:sp>
      <p:pic>
        <p:nvPicPr>
          <p:cNvPr id="1026" name="Picture 2" descr="6 Ways CRMs Stop Customer Chu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17" y="0"/>
            <a:ext cx="12022183" cy="48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1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086" y="110359"/>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8845" y="1124608"/>
            <a:ext cx="10031307" cy="541686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BUSINESS PROBLEM:</a:t>
            </a:r>
          </a:p>
          <a:p>
            <a:r>
              <a:rPr lang="en-US" sz="2300" dirty="0" smtClean="0">
                <a:latin typeface="Times New Roman" panose="02020603050405020304" pitchFamily="18" charset="0"/>
                <a:cs typeface="Times New Roman" panose="02020603050405020304" pitchFamily="18" charset="0"/>
              </a:rPr>
              <a:t>In this project, we’ll discuss how to measure indicators of churn, how to use that data to predict the likelihood of customer churn, and how to prevent at-risk customers from churning before it’s too late.</a:t>
            </a:r>
          </a:p>
          <a:p>
            <a:r>
              <a:rPr lang="en-US" sz="2300" dirty="0" smtClean="0">
                <a:latin typeface="Times New Roman" panose="02020603050405020304" pitchFamily="18" charset="0"/>
                <a:cs typeface="Times New Roman" panose="02020603050405020304" pitchFamily="18" charset="0"/>
              </a:rPr>
              <a:t>Customer churn is calculated by the number of customers who leave your company during a given time period. In a more down-to-earth sense, churn rate shows how your business is doing with keeping customers by your side. Every business deals with churn, and more often than not, it's much easier  to keep an existing customer than it is to gain a new customer. It is also much easier to save a customer before they leave than it is to convince the customer to come back. Customer loyalty is something all brands strive for - understanding and preventing churn is critical to achieving this. Customer churn, also known as customer attrition, in its most basic form, is when a customer chooses to stop using your products or services. With each customer who churns, there are usually early indicators that could have been uncovered with churn analysis.  </a:t>
            </a:r>
            <a:endParaRPr lang="en-US" sz="23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592924" y="276669"/>
            <a:ext cx="8911687" cy="669113"/>
          </a:xfrm>
        </p:spPr>
        <p:txBody>
          <a:bodyPr>
            <a:normAutofit fontScale="90000"/>
          </a:bodyPr>
          <a:lstStyle/>
          <a:p>
            <a:r>
              <a:rPr lang="en-IN" b="1" dirty="0" smtClean="0">
                <a:solidFill>
                  <a:srgbClr val="FF0000"/>
                </a:solidFill>
                <a:latin typeface="Arial" panose="020B0604020202020204" pitchFamily="34" charset="0"/>
                <a:cs typeface="Arial" panose="020B0604020202020204" pitchFamily="34" charset="0"/>
              </a:rPr>
              <a:t>Step 1:</a:t>
            </a:r>
            <a:r>
              <a:rPr lang="en-US" b="1" dirty="0" smtClean="0">
                <a:solidFill>
                  <a:srgbClr val="FF0000"/>
                </a:solidFill>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Business Problem</a:t>
            </a:r>
            <a:br>
              <a:rPr lang="en-US" b="1" dirty="0">
                <a:solidFill>
                  <a:srgbClr val="FF0000"/>
                </a:solidFill>
                <a:latin typeface="Arial" panose="020B0604020202020204" pitchFamily="34" charset="0"/>
                <a:cs typeface="Arial" panose="020B0604020202020204" pitchFamily="34" charset="0"/>
              </a:rPr>
            </a:br>
            <a:endParaRPr lang="en-IN"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4482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086" y="162910"/>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0745" y="924910"/>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21668" y="559215"/>
            <a:ext cx="6763391" cy="584775"/>
          </a:xfrm>
          <a:prstGeom prst="rect">
            <a:avLst/>
          </a:prstGeom>
          <a:noFill/>
        </p:spPr>
        <p:txBody>
          <a:bodyPr wrap="none" rtlCol="0">
            <a:spAutoFit/>
          </a:bodyPr>
          <a:lstStyle/>
          <a:p>
            <a:pPr algn="ctr"/>
            <a:r>
              <a:rPr lang="en-US" sz="3200" b="1" dirty="0" smtClean="0">
                <a:solidFill>
                  <a:srgbClr val="FF0000"/>
                </a:solidFill>
                <a:latin typeface="Arial" panose="020B0604020202020204" pitchFamily="34" charset="0"/>
                <a:cs typeface="Arial" panose="020B0604020202020204" pitchFamily="34" charset="0"/>
              </a:rPr>
              <a:t>Step 2: </a:t>
            </a:r>
            <a:r>
              <a:rPr lang="en-US" sz="3200" b="1" dirty="0">
                <a:solidFill>
                  <a:srgbClr val="FF0000"/>
                </a:solidFill>
                <a:latin typeface="Arial" panose="020B0604020202020204" pitchFamily="34" charset="0"/>
                <a:cs typeface="Arial" panose="020B0604020202020204" pitchFamily="34" charset="0"/>
              </a:rPr>
              <a:t>Load Dataset &amp; Observe it</a:t>
            </a:r>
          </a:p>
        </p:txBody>
      </p:sp>
      <p:graphicFrame>
        <p:nvGraphicFramePr>
          <p:cNvPr id="2" name="Table 1"/>
          <p:cNvGraphicFramePr>
            <a:graphicFrameLocks noGrp="1"/>
          </p:cNvGraphicFramePr>
          <p:nvPr>
            <p:extLst>
              <p:ext uri="{D42A27DB-BD31-4B8C-83A1-F6EECF244321}">
                <p14:modId xmlns:p14="http://schemas.microsoft.com/office/powerpoint/2010/main" val="1328548279"/>
              </p:ext>
            </p:extLst>
          </p:nvPr>
        </p:nvGraphicFramePr>
        <p:xfrm>
          <a:off x="809743" y="4558968"/>
          <a:ext cx="11087520" cy="2299033"/>
        </p:xfrm>
        <a:graphic>
          <a:graphicData uri="http://schemas.openxmlformats.org/drawingml/2006/table">
            <a:tbl>
              <a:tblPr/>
              <a:tblGrid>
                <a:gridCol w="554376">
                  <a:extLst>
                    <a:ext uri="{9D8B030D-6E8A-4147-A177-3AD203B41FA5}">
                      <a16:colId xmlns:a16="http://schemas.microsoft.com/office/drawing/2014/main" val="1897417744"/>
                    </a:ext>
                  </a:extLst>
                </a:gridCol>
                <a:gridCol w="554376">
                  <a:extLst>
                    <a:ext uri="{9D8B030D-6E8A-4147-A177-3AD203B41FA5}">
                      <a16:colId xmlns:a16="http://schemas.microsoft.com/office/drawing/2014/main" val="764656460"/>
                    </a:ext>
                  </a:extLst>
                </a:gridCol>
                <a:gridCol w="554376">
                  <a:extLst>
                    <a:ext uri="{9D8B030D-6E8A-4147-A177-3AD203B41FA5}">
                      <a16:colId xmlns:a16="http://schemas.microsoft.com/office/drawing/2014/main" val="936557674"/>
                    </a:ext>
                  </a:extLst>
                </a:gridCol>
                <a:gridCol w="554376">
                  <a:extLst>
                    <a:ext uri="{9D8B030D-6E8A-4147-A177-3AD203B41FA5}">
                      <a16:colId xmlns:a16="http://schemas.microsoft.com/office/drawing/2014/main" val="3215378870"/>
                    </a:ext>
                  </a:extLst>
                </a:gridCol>
                <a:gridCol w="554376">
                  <a:extLst>
                    <a:ext uri="{9D8B030D-6E8A-4147-A177-3AD203B41FA5}">
                      <a16:colId xmlns:a16="http://schemas.microsoft.com/office/drawing/2014/main" val="4002414634"/>
                    </a:ext>
                  </a:extLst>
                </a:gridCol>
                <a:gridCol w="554376">
                  <a:extLst>
                    <a:ext uri="{9D8B030D-6E8A-4147-A177-3AD203B41FA5}">
                      <a16:colId xmlns:a16="http://schemas.microsoft.com/office/drawing/2014/main" val="1408463392"/>
                    </a:ext>
                  </a:extLst>
                </a:gridCol>
                <a:gridCol w="554376">
                  <a:extLst>
                    <a:ext uri="{9D8B030D-6E8A-4147-A177-3AD203B41FA5}">
                      <a16:colId xmlns:a16="http://schemas.microsoft.com/office/drawing/2014/main" val="962460110"/>
                    </a:ext>
                  </a:extLst>
                </a:gridCol>
                <a:gridCol w="554376">
                  <a:extLst>
                    <a:ext uri="{9D8B030D-6E8A-4147-A177-3AD203B41FA5}">
                      <a16:colId xmlns:a16="http://schemas.microsoft.com/office/drawing/2014/main" val="314399776"/>
                    </a:ext>
                  </a:extLst>
                </a:gridCol>
                <a:gridCol w="554376">
                  <a:extLst>
                    <a:ext uri="{9D8B030D-6E8A-4147-A177-3AD203B41FA5}">
                      <a16:colId xmlns:a16="http://schemas.microsoft.com/office/drawing/2014/main" val="3946089213"/>
                    </a:ext>
                  </a:extLst>
                </a:gridCol>
                <a:gridCol w="554376">
                  <a:extLst>
                    <a:ext uri="{9D8B030D-6E8A-4147-A177-3AD203B41FA5}">
                      <a16:colId xmlns:a16="http://schemas.microsoft.com/office/drawing/2014/main" val="1523755147"/>
                    </a:ext>
                  </a:extLst>
                </a:gridCol>
                <a:gridCol w="554376">
                  <a:extLst>
                    <a:ext uri="{9D8B030D-6E8A-4147-A177-3AD203B41FA5}">
                      <a16:colId xmlns:a16="http://schemas.microsoft.com/office/drawing/2014/main" val="1963385725"/>
                    </a:ext>
                  </a:extLst>
                </a:gridCol>
                <a:gridCol w="554376">
                  <a:extLst>
                    <a:ext uri="{9D8B030D-6E8A-4147-A177-3AD203B41FA5}">
                      <a16:colId xmlns:a16="http://schemas.microsoft.com/office/drawing/2014/main" val="3769193753"/>
                    </a:ext>
                  </a:extLst>
                </a:gridCol>
                <a:gridCol w="554376">
                  <a:extLst>
                    <a:ext uri="{9D8B030D-6E8A-4147-A177-3AD203B41FA5}">
                      <a16:colId xmlns:a16="http://schemas.microsoft.com/office/drawing/2014/main" val="3425049253"/>
                    </a:ext>
                  </a:extLst>
                </a:gridCol>
                <a:gridCol w="554376">
                  <a:extLst>
                    <a:ext uri="{9D8B030D-6E8A-4147-A177-3AD203B41FA5}">
                      <a16:colId xmlns:a16="http://schemas.microsoft.com/office/drawing/2014/main" val="906264522"/>
                    </a:ext>
                  </a:extLst>
                </a:gridCol>
                <a:gridCol w="554376">
                  <a:extLst>
                    <a:ext uri="{9D8B030D-6E8A-4147-A177-3AD203B41FA5}">
                      <a16:colId xmlns:a16="http://schemas.microsoft.com/office/drawing/2014/main" val="842691273"/>
                    </a:ext>
                  </a:extLst>
                </a:gridCol>
                <a:gridCol w="554376">
                  <a:extLst>
                    <a:ext uri="{9D8B030D-6E8A-4147-A177-3AD203B41FA5}">
                      <a16:colId xmlns:a16="http://schemas.microsoft.com/office/drawing/2014/main" val="4055583267"/>
                    </a:ext>
                  </a:extLst>
                </a:gridCol>
                <a:gridCol w="554376">
                  <a:extLst>
                    <a:ext uri="{9D8B030D-6E8A-4147-A177-3AD203B41FA5}">
                      <a16:colId xmlns:a16="http://schemas.microsoft.com/office/drawing/2014/main" val="3009954887"/>
                    </a:ext>
                  </a:extLst>
                </a:gridCol>
                <a:gridCol w="554376">
                  <a:extLst>
                    <a:ext uri="{9D8B030D-6E8A-4147-A177-3AD203B41FA5}">
                      <a16:colId xmlns:a16="http://schemas.microsoft.com/office/drawing/2014/main" val="1395435384"/>
                    </a:ext>
                  </a:extLst>
                </a:gridCol>
                <a:gridCol w="554376">
                  <a:extLst>
                    <a:ext uri="{9D8B030D-6E8A-4147-A177-3AD203B41FA5}">
                      <a16:colId xmlns:a16="http://schemas.microsoft.com/office/drawing/2014/main" val="1127820129"/>
                    </a:ext>
                  </a:extLst>
                </a:gridCol>
                <a:gridCol w="554376">
                  <a:extLst>
                    <a:ext uri="{9D8B030D-6E8A-4147-A177-3AD203B41FA5}">
                      <a16:colId xmlns:a16="http://schemas.microsoft.com/office/drawing/2014/main" val="2901530726"/>
                    </a:ext>
                  </a:extLst>
                </a:gridCol>
              </a:tblGrid>
              <a:tr h="1021793">
                <a:tc>
                  <a:txBody>
                    <a:bodyPr/>
                    <a:lstStyle/>
                    <a:p>
                      <a:pPr algn="r" fontAlgn="ctr"/>
                      <a:r>
                        <a:rPr lang="en-IN" sz="900" b="1" dirty="0" err="1">
                          <a:effectLst/>
                        </a:rPr>
                        <a:t>account_length</a:t>
                      </a:r>
                      <a:endParaRPr lang="en-IN" sz="900" b="1" dirty="0">
                        <a:effectLst/>
                      </a:endParaRPr>
                    </a:p>
                  </a:txBody>
                  <a:tcPr marL="43180" marR="43180" marT="21590" marB="21590" anchor="ctr">
                    <a:lnL>
                      <a:noFill/>
                    </a:lnL>
                    <a:lnR>
                      <a:noFill/>
                    </a:lnR>
                    <a:lnT>
                      <a:noFill/>
                    </a:lnT>
                    <a:lnB>
                      <a:noFill/>
                    </a:lnB>
                  </a:tcPr>
                </a:tc>
                <a:tc>
                  <a:txBody>
                    <a:bodyPr/>
                    <a:lstStyle/>
                    <a:p>
                      <a:pPr algn="r" fontAlgn="ctr"/>
                      <a:r>
                        <a:rPr lang="en-IN" sz="900" b="1">
                          <a:effectLst/>
                        </a:rPr>
                        <a:t>voice_mail_plan</a:t>
                      </a:r>
                    </a:p>
                  </a:txBody>
                  <a:tcPr marL="43180" marR="43180" marT="21590" marB="21590" anchor="ctr">
                    <a:lnL>
                      <a:noFill/>
                    </a:lnL>
                    <a:lnR>
                      <a:noFill/>
                    </a:lnR>
                    <a:lnT>
                      <a:noFill/>
                    </a:lnT>
                    <a:lnB>
                      <a:noFill/>
                    </a:lnB>
                  </a:tcPr>
                </a:tc>
                <a:tc>
                  <a:txBody>
                    <a:bodyPr/>
                    <a:lstStyle/>
                    <a:p>
                      <a:pPr algn="r" fontAlgn="ctr"/>
                      <a:r>
                        <a:rPr lang="en-IN" sz="900" b="1" dirty="0" smtClean="0">
                          <a:effectLst/>
                        </a:rPr>
                        <a:t>voice_mail_messages</a:t>
                      </a:r>
                      <a:endParaRPr lang="en-IN" sz="900" b="1" dirty="0">
                        <a:effectLst/>
                      </a:endParaRPr>
                    </a:p>
                  </a:txBody>
                  <a:tcPr marL="43180" marR="43180" marT="21590" marB="21590" anchor="ctr">
                    <a:lnL>
                      <a:noFill/>
                    </a:lnL>
                    <a:lnR>
                      <a:noFill/>
                    </a:lnR>
                    <a:lnT>
                      <a:noFill/>
                    </a:lnT>
                    <a:lnB>
                      <a:noFill/>
                    </a:lnB>
                  </a:tcPr>
                </a:tc>
                <a:tc>
                  <a:txBody>
                    <a:bodyPr/>
                    <a:lstStyle/>
                    <a:p>
                      <a:pPr algn="r" fontAlgn="ctr"/>
                      <a:r>
                        <a:rPr lang="en-IN" sz="900" b="1" dirty="0" err="1">
                          <a:effectLst/>
                        </a:rPr>
                        <a:t>day_mins</a:t>
                      </a:r>
                      <a:endParaRPr lang="en-IN" sz="900" b="1" dirty="0">
                        <a:effectLst/>
                      </a:endParaRPr>
                    </a:p>
                  </a:txBody>
                  <a:tcPr marL="43180" marR="43180" marT="21590" marB="21590" anchor="ctr">
                    <a:lnL>
                      <a:noFill/>
                    </a:lnL>
                    <a:lnR>
                      <a:noFill/>
                    </a:lnR>
                    <a:lnT>
                      <a:noFill/>
                    </a:lnT>
                    <a:lnB>
                      <a:noFill/>
                    </a:lnB>
                  </a:tcPr>
                </a:tc>
                <a:tc>
                  <a:txBody>
                    <a:bodyPr/>
                    <a:lstStyle/>
                    <a:p>
                      <a:pPr algn="r" fontAlgn="ctr"/>
                      <a:r>
                        <a:rPr lang="en-IN" sz="900" b="1" dirty="0" err="1">
                          <a:effectLst/>
                        </a:rPr>
                        <a:t>evening_mins</a:t>
                      </a:r>
                      <a:endParaRPr lang="en-IN" sz="900" b="1" dirty="0">
                        <a:effectLst/>
                      </a:endParaRPr>
                    </a:p>
                  </a:txBody>
                  <a:tcPr marL="43180" marR="43180" marT="21590" marB="21590" anchor="ctr">
                    <a:lnL>
                      <a:noFill/>
                    </a:lnL>
                    <a:lnR>
                      <a:noFill/>
                    </a:lnR>
                    <a:lnT>
                      <a:noFill/>
                    </a:lnT>
                    <a:lnB>
                      <a:noFill/>
                    </a:lnB>
                  </a:tcPr>
                </a:tc>
                <a:tc>
                  <a:txBody>
                    <a:bodyPr/>
                    <a:lstStyle/>
                    <a:p>
                      <a:pPr algn="r" fontAlgn="ctr"/>
                      <a:r>
                        <a:rPr lang="en-IN" sz="900" b="1">
                          <a:effectLst/>
                        </a:rPr>
                        <a:t>night_mins</a:t>
                      </a:r>
                    </a:p>
                  </a:txBody>
                  <a:tcPr marL="43180" marR="43180" marT="21590" marB="21590" anchor="ctr">
                    <a:lnL>
                      <a:noFill/>
                    </a:lnL>
                    <a:lnR>
                      <a:noFill/>
                    </a:lnR>
                    <a:lnT>
                      <a:noFill/>
                    </a:lnT>
                    <a:lnB>
                      <a:noFill/>
                    </a:lnB>
                  </a:tcPr>
                </a:tc>
                <a:tc>
                  <a:txBody>
                    <a:bodyPr/>
                    <a:lstStyle/>
                    <a:p>
                      <a:pPr algn="r" fontAlgn="ctr"/>
                      <a:r>
                        <a:rPr lang="en-IN" sz="900" b="1">
                          <a:effectLst/>
                        </a:rPr>
                        <a:t>international_mins</a:t>
                      </a:r>
                    </a:p>
                  </a:txBody>
                  <a:tcPr marL="43180" marR="43180" marT="21590" marB="21590" anchor="ctr">
                    <a:lnL>
                      <a:noFill/>
                    </a:lnL>
                    <a:lnR>
                      <a:noFill/>
                    </a:lnR>
                    <a:lnT>
                      <a:noFill/>
                    </a:lnT>
                    <a:lnB>
                      <a:noFill/>
                    </a:lnB>
                  </a:tcPr>
                </a:tc>
                <a:tc>
                  <a:txBody>
                    <a:bodyPr/>
                    <a:lstStyle/>
                    <a:p>
                      <a:pPr algn="r" fontAlgn="ctr"/>
                      <a:r>
                        <a:rPr lang="en-IN" sz="900" b="1">
                          <a:effectLst/>
                        </a:rPr>
                        <a:t>customer_service_calls</a:t>
                      </a:r>
                    </a:p>
                  </a:txBody>
                  <a:tcPr marL="43180" marR="43180" marT="21590" marB="21590" anchor="ctr">
                    <a:lnL>
                      <a:noFill/>
                    </a:lnL>
                    <a:lnR>
                      <a:noFill/>
                    </a:lnR>
                    <a:lnT>
                      <a:noFill/>
                    </a:lnT>
                    <a:lnB>
                      <a:noFill/>
                    </a:lnB>
                  </a:tcPr>
                </a:tc>
                <a:tc>
                  <a:txBody>
                    <a:bodyPr/>
                    <a:lstStyle/>
                    <a:p>
                      <a:pPr algn="r" fontAlgn="ctr"/>
                      <a:r>
                        <a:rPr lang="en-IN" sz="900" b="1">
                          <a:effectLst/>
                        </a:rPr>
                        <a:t>international_plan</a:t>
                      </a:r>
                    </a:p>
                  </a:txBody>
                  <a:tcPr marL="43180" marR="43180" marT="21590" marB="21590" anchor="ctr">
                    <a:lnL>
                      <a:noFill/>
                    </a:lnL>
                    <a:lnR>
                      <a:noFill/>
                    </a:lnR>
                    <a:lnT>
                      <a:noFill/>
                    </a:lnT>
                    <a:lnB>
                      <a:noFill/>
                    </a:lnB>
                  </a:tcPr>
                </a:tc>
                <a:tc>
                  <a:txBody>
                    <a:bodyPr/>
                    <a:lstStyle/>
                    <a:p>
                      <a:pPr algn="r" fontAlgn="ctr"/>
                      <a:r>
                        <a:rPr lang="en-IN" sz="900" b="1">
                          <a:effectLst/>
                        </a:rPr>
                        <a:t>day_calls</a:t>
                      </a:r>
                    </a:p>
                  </a:txBody>
                  <a:tcPr marL="43180" marR="43180" marT="21590" marB="21590" anchor="ctr">
                    <a:lnL>
                      <a:noFill/>
                    </a:lnL>
                    <a:lnR>
                      <a:noFill/>
                    </a:lnR>
                    <a:lnT>
                      <a:noFill/>
                    </a:lnT>
                    <a:lnB>
                      <a:noFill/>
                    </a:lnB>
                  </a:tcPr>
                </a:tc>
                <a:tc>
                  <a:txBody>
                    <a:bodyPr/>
                    <a:lstStyle/>
                    <a:p>
                      <a:pPr algn="r" fontAlgn="ctr"/>
                      <a:r>
                        <a:rPr lang="en-IN" sz="900" b="1">
                          <a:effectLst/>
                        </a:rPr>
                        <a:t>day_charge</a:t>
                      </a:r>
                    </a:p>
                  </a:txBody>
                  <a:tcPr marL="43180" marR="43180" marT="21590" marB="21590" anchor="ctr">
                    <a:lnL>
                      <a:noFill/>
                    </a:lnL>
                    <a:lnR>
                      <a:noFill/>
                    </a:lnR>
                    <a:lnT>
                      <a:noFill/>
                    </a:lnT>
                    <a:lnB>
                      <a:noFill/>
                    </a:lnB>
                  </a:tcPr>
                </a:tc>
                <a:tc>
                  <a:txBody>
                    <a:bodyPr/>
                    <a:lstStyle/>
                    <a:p>
                      <a:pPr algn="r" fontAlgn="ctr"/>
                      <a:r>
                        <a:rPr lang="en-IN" sz="900" b="1">
                          <a:effectLst/>
                        </a:rPr>
                        <a:t>evening_calls</a:t>
                      </a:r>
                    </a:p>
                  </a:txBody>
                  <a:tcPr marL="43180" marR="43180" marT="21590" marB="21590" anchor="ctr">
                    <a:lnL>
                      <a:noFill/>
                    </a:lnL>
                    <a:lnR>
                      <a:noFill/>
                    </a:lnR>
                    <a:lnT>
                      <a:noFill/>
                    </a:lnT>
                    <a:lnB>
                      <a:noFill/>
                    </a:lnB>
                  </a:tcPr>
                </a:tc>
                <a:tc>
                  <a:txBody>
                    <a:bodyPr/>
                    <a:lstStyle/>
                    <a:p>
                      <a:pPr algn="r" fontAlgn="ctr"/>
                      <a:r>
                        <a:rPr lang="en-IN" sz="900" b="1">
                          <a:effectLst/>
                        </a:rPr>
                        <a:t>evening_charge</a:t>
                      </a:r>
                    </a:p>
                  </a:txBody>
                  <a:tcPr marL="43180" marR="43180" marT="21590" marB="21590" anchor="ctr">
                    <a:lnL>
                      <a:noFill/>
                    </a:lnL>
                    <a:lnR>
                      <a:noFill/>
                    </a:lnR>
                    <a:lnT>
                      <a:noFill/>
                    </a:lnT>
                    <a:lnB>
                      <a:noFill/>
                    </a:lnB>
                  </a:tcPr>
                </a:tc>
                <a:tc>
                  <a:txBody>
                    <a:bodyPr/>
                    <a:lstStyle/>
                    <a:p>
                      <a:pPr algn="r" fontAlgn="ctr"/>
                      <a:r>
                        <a:rPr lang="en-IN" sz="900" b="1">
                          <a:effectLst/>
                        </a:rPr>
                        <a:t>night_calls</a:t>
                      </a:r>
                    </a:p>
                  </a:txBody>
                  <a:tcPr marL="43180" marR="43180" marT="21590" marB="21590" anchor="ctr">
                    <a:lnL>
                      <a:noFill/>
                    </a:lnL>
                    <a:lnR>
                      <a:noFill/>
                    </a:lnR>
                    <a:lnT>
                      <a:noFill/>
                    </a:lnT>
                    <a:lnB>
                      <a:noFill/>
                    </a:lnB>
                  </a:tcPr>
                </a:tc>
                <a:tc>
                  <a:txBody>
                    <a:bodyPr/>
                    <a:lstStyle/>
                    <a:p>
                      <a:pPr algn="r" fontAlgn="ctr"/>
                      <a:r>
                        <a:rPr lang="en-IN" sz="900" b="1">
                          <a:effectLst/>
                        </a:rPr>
                        <a:t>night_charge</a:t>
                      </a:r>
                    </a:p>
                  </a:txBody>
                  <a:tcPr marL="43180" marR="43180" marT="21590" marB="21590" anchor="ctr">
                    <a:lnL>
                      <a:noFill/>
                    </a:lnL>
                    <a:lnR>
                      <a:noFill/>
                    </a:lnR>
                    <a:lnT>
                      <a:noFill/>
                    </a:lnT>
                    <a:lnB>
                      <a:noFill/>
                    </a:lnB>
                  </a:tcPr>
                </a:tc>
                <a:tc>
                  <a:txBody>
                    <a:bodyPr/>
                    <a:lstStyle/>
                    <a:p>
                      <a:pPr algn="r" fontAlgn="ctr"/>
                      <a:r>
                        <a:rPr lang="en-IN" sz="900" b="1">
                          <a:effectLst/>
                        </a:rPr>
                        <a:t>international_calls</a:t>
                      </a:r>
                    </a:p>
                  </a:txBody>
                  <a:tcPr marL="43180" marR="43180" marT="21590" marB="21590" anchor="ctr">
                    <a:lnL>
                      <a:noFill/>
                    </a:lnL>
                    <a:lnR>
                      <a:noFill/>
                    </a:lnR>
                    <a:lnT>
                      <a:noFill/>
                    </a:lnT>
                    <a:lnB>
                      <a:noFill/>
                    </a:lnB>
                  </a:tcPr>
                </a:tc>
                <a:tc>
                  <a:txBody>
                    <a:bodyPr/>
                    <a:lstStyle/>
                    <a:p>
                      <a:pPr algn="r" fontAlgn="ctr"/>
                      <a:r>
                        <a:rPr lang="en-IN" sz="900" b="1">
                          <a:effectLst/>
                        </a:rPr>
                        <a:t>international_charge</a:t>
                      </a:r>
                    </a:p>
                  </a:txBody>
                  <a:tcPr marL="43180" marR="43180" marT="21590" marB="21590" anchor="ctr">
                    <a:lnL>
                      <a:noFill/>
                    </a:lnL>
                    <a:lnR>
                      <a:noFill/>
                    </a:lnR>
                    <a:lnT>
                      <a:noFill/>
                    </a:lnT>
                    <a:lnB>
                      <a:noFill/>
                    </a:lnB>
                  </a:tcPr>
                </a:tc>
                <a:tc>
                  <a:txBody>
                    <a:bodyPr/>
                    <a:lstStyle/>
                    <a:p>
                      <a:pPr algn="r" fontAlgn="ctr"/>
                      <a:r>
                        <a:rPr lang="en-IN" sz="900" b="1">
                          <a:effectLst/>
                        </a:rPr>
                        <a:t>total_charge</a:t>
                      </a:r>
                    </a:p>
                  </a:txBody>
                  <a:tcPr marL="43180" marR="43180" marT="21590" marB="21590" anchor="ctr">
                    <a:lnL>
                      <a:noFill/>
                    </a:lnL>
                    <a:lnR>
                      <a:noFill/>
                    </a:lnR>
                    <a:lnT>
                      <a:noFill/>
                    </a:lnT>
                    <a:lnB>
                      <a:noFill/>
                    </a:lnB>
                  </a:tcPr>
                </a:tc>
                <a:tc>
                  <a:txBody>
                    <a:bodyPr/>
                    <a:lstStyle/>
                    <a:p>
                      <a:pPr algn="r" fontAlgn="ctr"/>
                      <a:r>
                        <a:rPr lang="en-IN" sz="900" b="1">
                          <a:effectLst/>
                        </a:rPr>
                        <a:t>churn</a:t>
                      </a:r>
                    </a:p>
                  </a:txBody>
                  <a:tcPr marL="43180" marR="43180" marT="21590" marB="21590" anchor="ctr">
                    <a:lnL>
                      <a:noFill/>
                    </a:lnL>
                    <a:lnR>
                      <a:noFill/>
                    </a:lnR>
                    <a:lnT>
                      <a:noFill/>
                    </a:lnT>
                    <a:lnB>
                      <a:noFill/>
                    </a:lnB>
                  </a:tcPr>
                </a:tc>
                <a:tc>
                  <a:txBody>
                    <a:bodyPr/>
                    <a:lstStyle/>
                    <a:p>
                      <a:endParaRPr lang="en-IN" sz="900"/>
                    </a:p>
                  </a:txBody>
                  <a:tcPr marL="43180" marR="43180" marT="21590" marB="21590">
                    <a:lnL>
                      <a:noFill/>
                    </a:lnL>
                  </a:tcPr>
                </a:tc>
                <a:extLst>
                  <a:ext uri="{0D108BD9-81ED-4DB2-BD59-A6C34878D82A}">
                    <a16:rowId xmlns:a16="http://schemas.microsoft.com/office/drawing/2014/main" val="1483922026"/>
                  </a:ext>
                </a:extLst>
              </a:tr>
              <a:tr h="255448">
                <a:tc>
                  <a:txBody>
                    <a:bodyPr/>
                    <a:lstStyle/>
                    <a:p>
                      <a:pPr algn="r" fontAlgn="ctr"/>
                      <a:r>
                        <a:rPr lang="en-IN" sz="900" b="1">
                          <a:effectLst/>
                        </a:rPr>
                        <a:t>3328</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192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156.2</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215.5</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279.1</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9.9</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77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26.55</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18.32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83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12.56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2.67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60.10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B>
                      <a:noFill/>
                    </a:lnB>
                    <a:solidFill>
                      <a:srgbClr val="F5F5F5"/>
                    </a:solidFill>
                  </a:tcPr>
                </a:tc>
                <a:extLst>
                  <a:ext uri="{0D108BD9-81ED-4DB2-BD59-A6C34878D82A}">
                    <a16:rowId xmlns:a16="http://schemas.microsoft.com/office/drawing/2014/main" val="3197216086"/>
                  </a:ext>
                </a:extLst>
              </a:tr>
              <a:tr h="255448">
                <a:tc>
                  <a:txBody>
                    <a:bodyPr/>
                    <a:lstStyle/>
                    <a:p>
                      <a:pPr algn="r" fontAlgn="ctr"/>
                      <a:r>
                        <a:rPr lang="en-IN" sz="900" b="1">
                          <a:effectLst/>
                        </a:rPr>
                        <a:t>3329</a:t>
                      </a:r>
                    </a:p>
                  </a:txBody>
                  <a:tcPr marL="43180" marR="43180" marT="21590" marB="21590" anchor="ctr">
                    <a:lnL>
                      <a:noFill/>
                    </a:lnL>
                    <a:lnR>
                      <a:noFill/>
                    </a:lnR>
                    <a:lnT>
                      <a:noFill/>
                    </a:lnT>
                    <a:lnB>
                      <a:noFill/>
                    </a:lnB>
                  </a:tcPr>
                </a:tc>
                <a:tc>
                  <a:txBody>
                    <a:bodyPr/>
                    <a:lstStyle/>
                    <a:p>
                      <a:pPr algn="r" fontAlgn="ctr"/>
                      <a:r>
                        <a:rPr lang="en-IN" sz="900">
                          <a:effectLst/>
                        </a:rPr>
                        <a:t>68</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231.1</a:t>
                      </a:r>
                    </a:p>
                  </a:txBody>
                  <a:tcPr marL="43180" marR="43180" marT="21590" marB="21590" anchor="ctr">
                    <a:lnL>
                      <a:noFill/>
                    </a:lnL>
                    <a:lnR>
                      <a:noFill/>
                    </a:lnR>
                    <a:lnT>
                      <a:noFill/>
                    </a:lnT>
                    <a:lnB>
                      <a:noFill/>
                    </a:lnB>
                  </a:tcPr>
                </a:tc>
                <a:tc>
                  <a:txBody>
                    <a:bodyPr/>
                    <a:lstStyle/>
                    <a:p>
                      <a:pPr algn="r" fontAlgn="ctr"/>
                      <a:r>
                        <a:rPr lang="en-IN" sz="900">
                          <a:effectLst/>
                        </a:rPr>
                        <a:t>153.4</a:t>
                      </a:r>
                    </a:p>
                  </a:txBody>
                  <a:tcPr marL="43180" marR="43180" marT="21590" marB="21590" anchor="ctr">
                    <a:lnL>
                      <a:noFill/>
                    </a:lnL>
                    <a:lnR>
                      <a:noFill/>
                    </a:lnR>
                    <a:lnT>
                      <a:noFill/>
                    </a:lnT>
                    <a:lnB>
                      <a:noFill/>
                    </a:lnB>
                  </a:tcPr>
                </a:tc>
                <a:tc>
                  <a:txBody>
                    <a:bodyPr/>
                    <a:lstStyle/>
                    <a:p>
                      <a:pPr algn="r" fontAlgn="ctr"/>
                      <a:r>
                        <a:rPr lang="en-IN" sz="900">
                          <a:effectLst/>
                        </a:rPr>
                        <a:t>191.3</a:t>
                      </a:r>
                    </a:p>
                  </a:txBody>
                  <a:tcPr marL="43180" marR="43180" marT="21590" marB="21590" anchor="ctr">
                    <a:lnL>
                      <a:noFill/>
                    </a:lnL>
                    <a:lnR>
                      <a:noFill/>
                    </a:lnR>
                    <a:lnT>
                      <a:noFill/>
                    </a:lnT>
                    <a:lnB>
                      <a:noFill/>
                    </a:lnB>
                  </a:tcPr>
                </a:tc>
                <a:tc>
                  <a:txBody>
                    <a:bodyPr/>
                    <a:lstStyle/>
                    <a:p>
                      <a:pPr algn="r" fontAlgn="ctr"/>
                      <a:r>
                        <a:rPr lang="en-IN" sz="900">
                          <a:effectLst/>
                        </a:rPr>
                        <a:t>9.6</a:t>
                      </a:r>
                    </a:p>
                  </a:txBody>
                  <a:tcPr marL="43180" marR="43180" marT="21590" marB="21590" anchor="ctr">
                    <a:lnL>
                      <a:noFill/>
                    </a:lnL>
                    <a:lnR>
                      <a:noFill/>
                    </a:lnR>
                    <a:lnT>
                      <a:noFill/>
                    </a:lnT>
                    <a:lnB>
                      <a:noFill/>
                    </a:lnB>
                  </a:tcPr>
                </a:tc>
                <a:tc>
                  <a:txBody>
                    <a:bodyPr/>
                    <a:lstStyle/>
                    <a:p>
                      <a:pPr algn="r" fontAlgn="ctr"/>
                      <a:r>
                        <a:rPr lang="en-IN" sz="900">
                          <a:effectLst/>
                        </a:rPr>
                        <a:t>3</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57</a:t>
                      </a:r>
                    </a:p>
                  </a:txBody>
                  <a:tcPr marL="43180" marR="43180" marT="21590" marB="21590" anchor="ctr">
                    <a:lnL>
                      <a:noFill/>
                    </a:lnL>
                    <a:lnR>
                      <a:noFill/>
                    </a:lnR>
                    <a:lnT>
                      <a:noFill/>
                    </a:lnT>
                    <a:lnB>
                      <a:noFill/>
                    </a:lnB>
                  </a:tcPr>
                </a:tc>
                <a:tc>
                  <a:txBody>
                    <a:bodyPr/>
                    <a:lstStyle/>
                    <a:p>
                      <a:pPr algn="r" fontAlgn="ctr"/>
                      <a:r>
                        <a:rPr lang="en-IN" sz="900">
                          <a:effectLst/>
                        </a:rPr>
                        <a:t>39.29</a:t>
                      </a:r>
                    </a:p>
                  </a:txBody>
                  <a:tcPr marL="43180" marR="43180" marT="21590" marB="21590" anchor="ctr">
                    <a:lnL>
                      <a:noFill/>
                    </a:lnL>
                    <a:lnR>
                      <a:noFill/>
                    </a:lnR>
                    <a:lnT>
                      <a:noFill/>
                    </a:lnT>
                    <a:lnB>
                      <a:noFill/>
                    </a:lnB>
                  </a:tcPr>
                </a:tc>
                <a:tc>
                  <a:txBody>
                    <a:bodyPr/>
                    <a:lstStyle/>
                    <a:p>
                      <a:pPr algn="r" fontAlgn="ctr"/>
                      <a:r>
                        <a:rPr lang="en-IN" sz="900">
                          <a:effectLst/>
                        </a:rPr>
                        <a:t>55</a:t>
                      </a:r>
                    </a:p>
                  </a:txBody>
                  <a:tcPr marL="43180" marR="43180" marT="21590" marB="21590" anchor="ctr">
                    <a:lnL>
                      <a:noFill/>
                    </a:lnL>
                    <a:lnR>
                      <a:noFill/>
                    </a:lnR>
                    <a:lnT>
                      <a:noFill/>
                    </a:lnT>
                    <a:lnB>
                      <a:noFill/>
                    </a:lnB>
                  </a:tcPr>
                </a:tc>
                <a:tc>
                  <a:txBody>
                    <a:bodyPr/>
                    <a:lstStyle/>
                    <a:p>
                      <a:pPr algn="r" fontAlgn="ctr"/>
                      <a:r>
                        <a:rPr lang="en-IN" sz="900">
                          <a:effectLst/>
                        </a:rPr>
                        <a:t>13.04</a:t>
                      </a:r>
                    </a:p>
                  </a:txBody>
                  <a:tcPr marL="43180" marR="43180" marT="21590" marB="21590" anchor="ctr">
                    <a:lnL>
                      <a:noFill/>
                    </a:lnL>
                    <a:lnR>
                      <a:noFill/>
                    </a:lnR>
                    <a:lnT>
                      <a:noFill/>
                    </a:lnT>
                    <a:lnB>
                      <a:noFill/>
                    </a:lnB>
                  </a:tcPr>
                </a:tc>
                <a:tc>
                  <a:txBody>
                    <a:bodyPr/>
                    <a:lstStyle/>
                    <a:p>
                      <a:pPr algn="r" fontAlgn="ctr"/>
                      <a:r>
                        <a:rPr lang="en-IN" sz="900">
                          <a:effectLst/>
                        </a:rPr>
                        <a:t>123</a:t>
                      </a:r>
                    </a:p>
                  </a:txBody>
                  <a:tcPr marL="43180" marR="43180" marT="21590" marB="21590" anchor="ctr">
                    <a:lnL>
                      <a:noFill/>
                    </a:lnL>
                    <a:lnR>
                      <a:noFill/>
                    </a:lnR>
                    <a:lnT>
                      <a:noFill/>
                    </a:lnT>
                    <a:lnB>
                      <a:noFill/>
                    </a:lnB>
                  </a:tcPr>
                </a:tc>
                <a:tc>
                  <a:txBody>
                    <a:bodyPr/>
                    <a:lstStyle/>
                    <a:p>
                      <a:pPr algn="r" fontAlgn="ctr"/>
                      <a:r>
                        <a:rPr lang="en-IN" sz="900">
                          <a:effectLst/>
                        </a:rPr>
                        <a:t>8.61</a:t>
                      </a:r>
                    </a:p>
                  </a:txBody>
                  <a:tcPr marL="43180" marR="43180" marT="21590" marB="21590" anchor="ctr">
                    <a:lnL>
                      <a:noFill/>
                    </a:lnL>
                    <a:lnR>
                      <a:noFill/>
                    </a:lnR>
                    <a:lnT>
                      <a:noFill/>
                    </a:lnT>
                    <a:lnB>
                      <a:noFill/>
                    </a:lnB>
                  </a:tcPr>
                </a:tc>
                <a:tc>
                  <a:txBody>
                    <a:bodyPr/>
                    <a:lstStyle/>
                    <a:p>
                      <a:pPr algn="r" fontAlgn="ctr"/>
                      <a:r>
                        <a:rPr lang="en-IN" sz="900">
                          <a:effectLst/>
                        </a:rPr>
                        <a:t>4</a:t>
                      </a:r>
                    </a:p>
                  </a:txBody>
                  <a:tcPr marL="43180" marR="43180" marT="21590" marB="21590" anchor="ctr">
                    <a:lnL>
                      <a:noFill/>
                    </a:lnL>
                    <a:lnR>
                      <a:noFill/>
                    </a:lnR>
                    <a:lnT>
                      <a:noFill/>
                    </a:lnT>
                    <a:lnB>
                      <a:noFill/>
                    </a:lnB>
                  </a:tcPr>
                </a:tc>
                <a:tc>
                  <a:txBody>
                    <a:bodyPr/>
                    <a:lstStyle/>
                    <a:p>
                      <a:pPr algn="r" fontAlgn="ctr"/>
                      <a:r>
                        <a:rPr lang="en-IN" sz="900">
                          <a:effectLst/>
                        </a:rPr>
                        <a:t>2.59</a:t>
                      </a:r>
                    </a:p>
                  </a:txBody>
                  <a:tcPr marL="43180" marR="43180" marT="21590" marB="21590" anchor="ctr">
                    <a:lnL>
                      <a:noFill/>
                    </a:lnL>
                    <a:lnR>
                      <a:noFill/>
                    </a:lnR>
                    <a:lnT>
                      <a:noFill/>
                    </a:lnT>
                    <a:lnB>
                      <a:noFill/>
                    </a:lnB>
                  </a:tcPr>
                </a:tc>
                <a:tc>
                  <a:txBody>
                    <a:bodyPr/>
                    <a:lstStyle/>
                    <a:p>
                      <a:pPr algn="r" fontAlgn="ctr"/>
                      <a:r>
                        <a:rPr lang="en-IN" sz="900">
                          <a:effectLst/>
                        </a:rPr>
                        <a:t>63.53</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extLst>
                  <a:ext uri="{0D108BD9-81ED-4DB2-BD59-A6C34878D82A}">
                    <a16:rowId xmlns:a16="http://schemas.microsoft.com/office/drawing/2014/main" val="1604949048"/>
                  </a:ext>
                </a:extLst>
              </a:tr>
              <a:tr h="255448">
                <a:tc>
                  <a:txBody>
                    <a:bodyPr/>
                    <a:lstStyle/>
                    <a:p>
                      <a:pPr algn="r" fontAlgn="ctr"/>
                      <a:r>
                        <a:rPr lang="en-IN" sz="900" b="1">
                          <a:effectLst/>
                        </a:rPr>
                        <a:t>3330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28</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180.8</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288.8</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191.9</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14.1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109</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30.74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58</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24.55</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91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8.64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3.81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67.74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extLst>
                  <a:ext uri="{0D108BD9-81ED-4DB2-BD59-A6C34878D82A}">
                    <a16:rowId xmlns:a16="http://schemas.microsoft.com/office/drawing/2014/main" val="3398153328"/>
                  </a:ext>
                </a:extLst>
              </a:tr>
              <a:tr h="255448">
                <a:tc>
                  <a:txBody>
                    <a:bodyPr/>
                    <a:lstStyle/>
                    <a:p>
                      <a:pPr algn="r" fontAlgn="ctr"/>
                      <a:r>
                        <a:rPr lang="en-IN" sz="900" b="1">
                          <a:effectLst/>
                        </a:rPr>
                        <a:t>3331</a:t>
                      </a:r>
                    </a:p>
                  </a:txBody>
                  <a:tcPr marL="43180" marR="43180" marT="21590" marB="21590" anchor="ctr">
                    <a:lnL>
                      <a:noFill/>
                    </a:lnL>
                    <a:lnR>
                      <a:noFill/>
                    </a:lnR>
                    <a:lnT>
                      <a:noFill/>
                    </a:lnT>
                    <a:lnB>
                      <a:noFill/>
                    </a:lnB>
                  </a:tcPr>
                </a:tc>
                <a:tc>
                  <a:txBody>
                    <a:bodyPr/>
                    <a:lstStyle/>
                    <a:p>
                      <a:pPr algn="r" fontAlgn="ctr"/>
                      <a:r>
                        <a:rPr lang="en-IN" sz="900">
                          <a:effectLst/>
                        </a:rPr>
                        <a:t>184</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213.8</a:t>
                      </a:r>
                    </a:p>
                  </a:txBody>
                  <a:tcPr marL="43180" marR="43180" marT="21590" marB="21590" anchor="ctr">
                    <a:lnL>
                      <a:noFill/>
                    </a:lnL>
                    <a:lnR>
                      <a:noFill/>
                    </a:lnR>
                    <a:lnT>
                      <a:noFill/>
                    </a:lnT>
                    <a:lnB>
                      <a:noFill/>
                    </a:lnB>
                  </a:tcPr>
                </a:tc>
                <a:tc>
                  <a:txBody>
                    <a:bodyPr/>
                    <a:lstStyle/>
                    <a:p>
                      <a:pPr algn="r" fontAlgn="ctr"/>
                      <a:r>
                        <a:rPr lang="en-IN" sz="900">
                          <a:effectLst/>
                        </a:rPr>
                        <a:t>159.6</a:t>
                      </a:r>
                    </a:p>
                  </a:txBody>
                  <a:tcPr marL="43180" marR="43180" marT="21590" marB="21590" anchor="ctr">
                    <a:lnL>
                      <a:noFill/>
                    </a:lnL>
                    <a:lnR>
                      <a:noFill/>
                    </a:lnR>
                    <a:lnT>
                      <a:noFill/>
                    </a:lnT>
                    <a:lnB>
                      <a:noFill/>
                    </a:lnB>
                  </a:tcPr>
                </a:tc>
                <a:tc>
                  <a:txBody>
                    <a:bodyPr/>
                    <a:lstStyle/>
                    <a:p>
                      <a:pPr algn="r" fontAlgn="ctr"/>
                      <a:r>
                        <a:rPr lang="en-IN" sz="900">
                          <a:effectLst/>
                        </a:rPr>
                        <a:t>139.2</a:t>
                      </a:r>
                    </a:p>
                  </a:txBody>
                  <a:tcPr marL="43180" marR="43180" marT="21590" marB="21590" anchor="ctr">
                    <a:lnL>
                      <a:noFill/>
                    </a:lnL>
                    <a:lnR>
                      <a:noFill/>
                    </a:lnR>
                    <a:lnT>
                      <a:noFill/>
                    </a:lnT>
                    <a:lnB>
                      <a:noFill/>
                    </a:lnB>
                  </a:tcPr>
                </a:tc>
                <a:tc>
                  <a:txBody>
                    <a:bodyPr/>
                    <a:lstStyle/>
                    <a:p>
                      <a:pPr algn="r" fontAlgn="ctr"/>
                      <a:r>
                        <a:rPr lang="en-IN" sz="900">
                          <a:effectLst/>
                        </a:rPr>
                        <a:t>5.0</a:t>
                      </a:r>
                    </a:p>
                  </a:txBody>
                  <a:tcPr marL="43180" marR="43180" marT="21590" marB="21590" anchor="ctr">
                    <a:lnL>
                      <a:noFill/>
                    </a:lnL>
                    <a:lnR>
                      <a:noFill/>
                    </a:lnR>
                    <a:lnT>
                      <a:noFill/>
                    </a:lnT>
                    <a:lnB>
                      <a:noFill/>
                    </a:lnB>
                  </a:tcPr>
                </a:tc>
                <a:tc>
                  <a:txBody>
                    <a:bodyPr/>
                    <a:lstStyle/>
                    <a:p>
                      <a:pPr algn="r" fontAlgn="ctr"/>
                      <a:r>
                        <a:rPr lang="en-IN" sz="900">
                          <a:effectLst/>
                        </a:rPr>
                        <a:t>2</a:t>
                      </a:r>
                    </a:p>
                  </a:txBody>
                  <a:tcPr marL="43180" marR="43180" marT="21590" marB="21590" anchor="ctr">
                    <a:lnL>
                      <a:noFill/>
                    </a:lnL>
                    <a:lnR>
                      <a:noFill/>
                    </a:lnR>
                    <a:lnT>
                      <a:noFill/>
                    </a:lnT>
                    <a:lnB>
                      <a:noFill/>
                    </a:lnB>
                  </a:tcPr>
                </a:tc>
                <a:tc>
                  <a:txBody>
                    <a:bodyPr/>
                    <a:lstStyle/>
                    <a:p>
                      <a:pPr algn="r" fontAlgn="ctr"/>
                      <a:r>
                        <a:rPr lang="en-IN" sz="900">
                          <a:effectLst/>
                        </a:rPr>
                        <a:t>1</a:t>
                      </a:r>
                    </a:p>
                  </a:txBody>
                  <a:tcPr marL="43180" marR="43180" marT="21590" marB="21590" anchor="ctr">
                    <a:lnL>
                      <a:noFill/>
                    </a:lnL>
                    <a:lnR>
                      <a:noFill/>
                    </a:lnR>
                    <a:lnT>
                      <a:noFill/>
                    </a:lnT>
                    <a:lnB>
                      <a:noFill/>
                    </a:lnB>
                  </a:tcPr>
                </a:tc>
                <a:tc>
                  <a:txBody>
                    <a:bodyPr/>
                    <a:lstStyle/>
                    <a:p>
                      <a:pPr algn="r" fontAlgn="ctr"/>
                      <a:r>
                        <a:rPr lang="en-IN" sz="900">
                          <a:effectLst/>
                        </a:rPr>
                        <a:t>105</a:t>
                      </a:r>
                    </a:p>
                  </a:txBody>
                  <a:tcPr marL="43180" marR="43180" marT="21590" marB="21590" anchor="ctr">
                    <a:lnL>
                      <a:noFill/>
                    </a:lnL>
                    <a:lnR>
                      <a:noFill/>
                    </a:lnR>
                    <a:lnT>
                      <a:noFill/>
                    </a:lnT>
                    <a:lnB>
                      <a:noFill/>
                    </a:lnB>
                  </a:tcPr>
                </a:tc>
                <a:tc>
                  <a:txBody>
                    <a:bodyPr/>
                    <a:lstStyle/>
                    <a:p>
                      <a:pPr algn="r" fontAlgn="ctr"/>
                      <a:r>
                        <a:rPr lang="en-IN" sz="900">
                          <a:effectLst/>
                        </a:rPr>
                        <a:t>36.35</a:t>
                      </a:r>
                    </a:p>
                  </a:txBody>
                  <a:tcPr marL="43180" marR="43180" marT="21590" marB="21590" anchor="ctr">
                    <a:lnL>
                      <a:noFill/>
                    </a:lnL>
                    <a:lnR>
                      <a:noFill/>
                    </a:lnR>
                    <a:lnT>
                      <a:noFill/>
                    </a:lnT>
                    <a:lnB>
                      <a:noFill/>
                    </a:lnB>
                  </a:tcPr>
                </a:tc>
                <a:tc>
                  <a:txBody>
                    <a:bodyPr/>
                    <a:lstStyle/>
                    <a:p>
                      <a:pPr algn="r" fontAlgn="ctr"/>
                      <a:r>
                        <a:rPr lang="en-IN" sz="900">
                          <a:effectLst/>
                        </a:rPr>
                        <a:t>84</a:t>
                      </a:r>
                    </a:p>
                  </a:txBody>
                  <a:tcPr marL="43180" marR="43180" marT="21590" marB="21590" anchor="ctr">
                    <a:lnL>
                      <a:noFill/>
                    </a:lnL>
                    <a:lnR>
                      <a:noFill/>
                    </a:lnR>
                    <a:lnT>
                      <a:noFill/>
                    </a:lnT>
                    <a:lnB>
                      <a:noFill/>
                    </a:lnB>
                  </a:tcPr>
                </a:tc>
                <a:tc>
                  <a:txBody>
                    <a:bodyPr/>
                    <a:lstStyle/>
                    <a:p>
                      <a:pPr algn="r" fontAlgn="ctr"/>
                      <a:r>
                        <a:rPr lang="en-IN" sz="900">
                          <a:effectLst/>
                        </a:rPr>
                        <a:t>13.57</a:t>
                      </a:r>
                    </a:p>
                  </a:txBody>
                  <a:tcPr marL="43180" marR="43180" marT="21590" marB="21590" anchor="ctr">
                    <a:lnL>
                      <a:noFill/>
                    </a:lnL>
                    <a:lnR>
                      <a:noFill/>
                    </a:lnR>
                    <a:lnT>
                      <a:noFill/>
                    </a:lnT>
                    <a:lnB>
                      <a:noFill/>
                    </a:lnB>
                  </a:tcPr>
                </a:tc>
                <a:tc>
                  <a:txBody>
                    <a:bodyPr/>
                    <a:lstStyle/>
                    <a:p>
                      <a:pPr algn="r" fontAlgn="ctr"/>
                      <a:r>
                        <a:rPr lang="en-IN" sz="900">
                          <a:effectLst/>
                        </a:rPr>
                        <a:t>137</a:t>
                      </a:r>
                    </a:p>
                  </a:txBody>
                  <a:tcPr marL="43180" marR="43180" marT="21590" marB="21590" anchor="ctr">
                    <a:lnL>
                      <a:noFill/>
                    </a:lnL>
                    <a:lnR>
                      <a:noFill/>
                    </a:lnR>
                    <a:lnT>
                      <a:noFill/>
                    </a:lnT>
                    <a:lnB>
                      <a:noFill/>
                    </a:lnB>
                  </a:tcPr>
                </a:tc>
                <a:tc>
                  <a:txBody>
                    <a:bodyPr/>
                    <a:lstStyle/>
                    <a:p>
                      <a:pPr algn="r" fontAlgn="ctr"/>
                      <a:r>
                        <a:rPr lang="en-IN" sz="900">
                          <a:effectLst/>
                        </a:rPr>
                        <a:t>6.26</a:t>
                      </a:r>
                    </a:p>
                  </a:txBody>
                  <a:tcPr marL="43180" marR="43180" marT="21590" marB="21590" anchor="ctr">
                    <a:lnL>
                      <a:noFill/>
                    </a:lnL>
                    <a:lnR>
                      <a:noFill/>
                    </a:lnR>
                    <a:lnT>
                      <a:noFill/>
                    </a:lnT>
                    <a:lnB>
                      <a:noFill/>
                    </a:lnB>
                  </a:tcPr>
                </a:tc>
                <a:tc>
                  <a:txBody>
                    <a:bodyPr/>
                    <a:lstStyle/>
                    <a:p>
                      <a:pPr algn="r" fontAlgn="ctr"/>
                      <a:r>
                        <a:rPr lang="en-IN" sz="900">
                          <a:effectLst/>
                        </a:rPr>
                        <a:t>10</a:t>
                      </a:r>
                    </a:p>
                  </a:txBody>
                  <a:tcPr marL="43180" marR="43180" marT="21590" marB="21590" anchor="ctr">
                    <a:lnL>
                      <a:noFill/>
                    </a:lnL>
                    <a:lnR>
                      <a:noFill/>
                    </a:lnR>
                    <a:lnT>
                      <a:noFill/>
                    </a:lnT>
                    <a:lnB>
                      <a:noFill/>
                    </a:lnB>
                  </a:tcPr>
                </a:tc>
                <a:tc>
                  <a:txBody>
                    <a:bodyPr/>
                    <a:lstStyle/>
                    <a:p>
                      <a:pPr algn="r" fontAlgn="ctr"/>
                      <a:r>
                        <a:rPr lang="en-IN" sz="900">
                          <a:effectLst/>
                        </a:rPr>
                        <a:t>1.35</a:t>
                      </a:r>
                    </a:p>
                  </a:txBody>
                  <a:tcPr marL="43180" marR="43180" marT="21590" marB="21590" anchor="ctr">
                    <a:lnL>
                      <a:noFill/>
                    </a:lnL>
                    <a:lnR>
                      <a:noFill/>
                    </a:lnR>
                    <a:lnT>
                      <a:noFill/>
                    </a:lnT>
                    <a:lnB>
                      <a:noFill/>
                    </a:lnB>
                  </a:tcPr>
                </a:tc>
                <a:tc>
                  <a:txBody>
                    <a:bodyPr/>
                    <a:lstStyle/>
                    <a:p>
                      <a:pPr algn="r" fontAlgn="ctr"/>
                      <a:r>
                        <a:rPr lang="en-IN" sz="900">
                          <a:effectLst/>
                        </a:rPr>
                        <a:t>57.53</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extLst>
                  <a:ext uri="{0D108BD9-81ED-4DB2-BD59-A6C34878D82A}">
                    <a16:rowId xmlns:a16="http://schemas.microsoft.com/office/drawing/2014/main" val="2865635503"/>
                  </a:ext>
                </a:extLst>
              </a:tr>
              <a:tr h="255448">
                <a:tc>
                  <a:txBody>
                    <a:bodyPr/>
                    <a:lstStyle/>
                    <a:p>
                      <a:pPr algn="r" fontAlgn="ctr"/>
                      <a:r>
                        <a:rPr lang="en-IN" sz="900" b="1">
                          <a:effectLst/>
                        </a:rPr>
                        <a:t>3332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74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25</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234.4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265.9</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241.4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13.7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113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39.85</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82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22.60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77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10.86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3.70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77.01</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0</a:t>
                      </a:r>
                    </a:p>
                  </a:txBody>
                  <a:tcPr marL="43180" marR="43180" marT="21590" marB="21590" anchor="ctr">
                    <a:lnL>
                      <a:noFill/>
                    </a:lnL>
                    <a:lnR>
                      <a:noFill/>
                    </a:lnR>
                    <a:lnT>
                      <a:noFill/>
                    </a:lnT>
                    <a:lnB>
                      <a:noFill/>
                    </a:lnB>
                    <a:solidFill>
                      <a:srgbClr val="F5F5F5"/>
                    </a:solidFill>
                  </a:tcPr>
                </a:tc>
                <a:extLst>
                  <a:ext uri="{0D108BD9-81ED-4DB2-BD59-A6C34878D82A}">
                    <a16:rowId xmlns:a16="http://schemas.microsoft.com/office/drawing/2014/main" val="298476872"/>
                  </a:ext>
                </a:extLst>
              </a:tr>
            </a:tbl>
          </a:graphicData>
        </a:graphic>
      </p:graphicFrame>
      <p:sp>
        <p:nvSpPr>
          <p:cNvPr id="3" name="Title 2"/>
          <p:cNvSpPr>
            <a:spLocks noGrp="1"/>
          </p:cNvSpPr>
          <p:nvPr>
            <p:ph type="title"/>
          </p:nvPr>
        </p:nvSpPr>
        <p:spPr>
          <a:xfrm>
            <a:off x="861843" y="4172596"/>
            <a:ext cx="10094122" cy="386372"/>
          </a:xfrm>
        </p:spPr>
        <p:txBody>
          <a:bodyPr>
            <a:noAutofit/>
          </a:bodyPr>
          <a:lstStyle/>
          <a:p>
            <a:r>
              <a:rPr lang="en-IN" sz="2400" b="1" dirty="0" smtClean="0">
                <a:latin typeface="Bodoni MT" panose="02070603080606020203" pitchFamily="18" charset="0"/>
              </a:rPr>
              <a:t>data.tail()</a:t>
            </a:r>
            <a:endParaRPr lang="en-IN" sz="2400" b="1" dirty="0">
              <a:latin typeface="Bodoni MT" panose="02070603080606020203" pitchFamily="18" charset="0"/>
            </a:endParaRPr>
          </a:p>
        </p:txBody>
      </p:sp>
      <p:sp>
        <p:nvSpPr>
          <p:cNvPr id="9" name="Rectangle 8"/>
          <p:cNvSpPr/>
          <p:nvPr/>
        </p:nvSpPr>
        <p:spPr>
          <a:xfrm>
            <a:off x="861850" y="1294242"/>
            <a:ext cx="1681871" cy="461665"/>
          </a:xfrm>
          <a:prstGeom prst="rect">
            <a:avLst/>
          </a:prstGeom>
        </p:spPr>
        <p:txBody>
          <a:bodyPr wrap="none">
            <a:spAutoFit/>
          </a:bodyPr>
          <a:lstStyle/>
          <a:p>
            <a:r>
              <a:rPr lang="en-IN" sz="2400" b="1" dirty="0" err="1" smtClean="0">
                <a:latin typeface="Bodoni MT" panose="02070603080606020203" pitchFamily="18" charset="0"/>
              </a:rPr>
              <a:t>data.head</a:t>
            </a:r>
            <a:r>
              <a:rPr lang="en-IN" sz="2400" b="1" dirty="0" smtClean="0">
                <a:latin typeface="Bodoni MT" panose="02070603080606020203" pitchFamily="18" charset="0"/>
              </a:rPr>
              <a:t>()</a:t>
            </a:r>
            <a:endParaRPr lang="en-IN" sz="2400" dirty="0"/>
          </a:p>
        </p:txBody>
      </p:sp>
      <p:graphicFrame>
        <p:nvGraphicFramePr>
          <p:cNvPr id="10" name="Table 9"/>
          <p:cNvGraphicFramePr>
            <a:graphicFrameLocks noGrp="1"/>
          </p:cNvGraphicFramePr>
          <p:nvPr>
            <p:extLst>
              <p:ext uri="{D42A27DB-BD31-4B8C-83A1-F6EECF244321}">
                <p14:modId xmlns:p14="http://schemas.microsoft.com/office/powerpoint/2010/main" val="2650166510"/>
              </p:ext>
            </p:extLst>
          </p:nvPr>
        </p:nvGraphicFramePr>
        <p:xfrm>
          <a:off x="861843" y="1755907"/>
          <a:ext cx="10983320" cy="2164001"/>
        </p:xfrm>
        <a:graphic>
          <a:graphicData uri="http://schemas.openxmlformats.org/drawingml/2006/table">
            <a:tbl>
              <a:tblPr/>
              <a:tblGrid>
                <a:gridCol w="549166">
                  <a:extLst>
                    <a:ext uri="{9D8B030D-6E8A-4147-A177-3AD203B41FA5}">
                      <a16:colId xmlns:a16="http://schemas.microsoft.com/office/drawing/2014/main" val="522168129"/>
                    </a:ext>
                  </a:extLst>
                </a:gridCol>
                <a:gridCol w="549166">
                  <a:extLst>
                    <a:ext uri="{9D8B030D-6E8A-4147-A177-3AD203B41FA5}">
                      <a16:colId xmlns:a16="http://schemas.microsoft.com/office/drawing/2014/main" val="3104158159"/>
                    </a:ext>
                  </a:extLst>
                </a:gridCol>
                <a:gridCol w="549166">
                  <a:extLst>
                    <a:ext uri="{9D8B030D-6E8A-4147-A177-3AD203B41FA5}">
                      <a16:colId xmlns:a16="http://schemas.microsoft.com/office/drawing/2014/main" val="921760089"/>
                    </a:ext>
                  </a:extLst>
                </a:gridCol>
                <a:gridCol w="549166">
                  <a:extLst>
                    <a:ext uri="{9D8B030D-6E8A-4147-A177-3AD203B41FA5}">
                      <a16:colId xmlns:a16="http://schemas.microsoft.com/office/drawing/2014/main" val="156478321"/>
                    </a:ext>
                  </a:extLst>
                </a:gridCol>
                <a:gridCol w="549166">
                  <a:extLst>
                    <a:ext uri="{9D8B030D-6E8A-4147-A177-3AD203B41FA5}">
                      <a16:colId xmlns:a16="http://schemas.microsoft.com/office/drawing/2014/main" val="3480349544"/>
                    </a:ext>
                  </a:extLst>
                </a:gridCol>
                <a:gridCol w="549166">
                  <a:extLst>
                    <a:ext uri="{9D8B030D-6E8A-4147-A177-3AD203B41FA5}">
                      <a16:colId xmlns:a16="http://schemas.microsoft.com/office/drawing/2014/main" val="2899664870"/>
                    </a:ext>
                  </a:extLst>
                </a:gridCol>
                <a:gridCol w="549166">
                  <a:extLst>
                    <a:ext uri="{9D8B030D-6E8A-4147-A177-3AD203B41FA5}">
                      <a16:colId xmlns:a16="http://schemas.microsoft.com/office/drawing/2014/main" val="1183266411"/>
                    </a:ext>
                  </a:extLst>
                </a:gridCol>
                <a:gridCol w="549166">
                  <a:extLst>
                    <a:ext uri="{9D8B030D-6E8A-4147-A177-3AD203B41FA5}">
                      <a16:colId xmlns:a16="http://schemas.microsoft.com/office/drawing/2014/main" val="69435112"/>
                    </a:ext>
                  </a:extLst>
                </a:gridCol>
                <a:gridCol w="549166">
                  <a:extLst>
                    <a:ext uri="{9D8B030D-6E8A-4147-A177-3AD203B41FA5}">
                      <a16:colId xmlns:a16="http://schemas.microsoft.com/office/drawing/2014/main" val="397899561"/>
                    </a:ext>
                  </a:extLst>
                </a:gridCol>
                <a:gridCol w="549166">
                  <a:extLst>
                    <a:ext uri="{9D8B030D-6E8A-4147-A177-3AD203B41FA5}">
                      <a16:colId xmlns:a16="http://schemas.microsoft.com/office/drawing/2014/main" val="3164198010"/>
                    </a:ext>
                  </a:extLst>
                </a:gridCol>
                <a:gridCol w="549166">
                  <a:extLst>
                    <a:ext uri="{9D8B030D-6E8A-4147-A177-3AD203B41FA5}">
                      <a16:colId xmlns:a16="http://schemas.microsoft.com/office/drawing/2014/main" val="1735095488"/>
                    </a:ext>
                  </a:extLst>
                </a:gridCol>
                <a:gridCol w="549166">
                  <a:extLst>
                    <a:ext uri="{9D8B030D-6E8A-4147-A177-3AD203B41FA5}">
                      <a16:colId xmlns:a16="http://schemas.microsoft.com/office/drawing/2014/main" val="2159506"/>
                    </a:ext>
                  </a:extLst>
                </a:gridCol>
                <a:gridCol w="549166">
                  <a:extLst>
                    <a:ext uri="{9D8B030D-6E8A-4147-A177-3AD203B41FA5}">
                      <a16:colId xmlns:a16="http://schemas.microsoft.com/office/drawing/2014/main" val="188673386"/>
                    </a:ext>
                  </a:extLst>
                </a:gridCol>
                <a:gridCol w="549166">
                  <a:extLst>
                    <a:ext uri="{9D8B030D-6E8A-4147-A177-3AD203B41FA5}">
                      <a16:colId xmlns:a16="http://schemas.microsoft.com/office/drawing/2014/main" val="1611741823"/>
                    </a:ext>
                  </a:extLst>
                </a:gridCol>
                <a:gridCol w="549166">
                  <a:extLst>
                    <a:ext uri="{9D8B030D-6E8A-4147-A177-3AD203B41FA5}">
                      <a16:colId xmlns:a16="http://schemas.microsoft.com/office/drawing/2014/main" val="567350729"/>
                    </a:ext>
                  </a:extLst>
                </a:gridCol>
                <a:gridCol w="549166">
                  <a:extLst>
                    <a:ext uri="{9D8B030D-6E8A-4147-A177-3AD203B41FA5}">
                      <a16:colId xmlns:a16="http://schemas.microsoft.com/office/drawing/2014/main" val="3623610222"/>
                    </a:ext>
                  </a:extLst>
                </a:gridCol>
                <a:gridCol w="549166">
                  <a:extLst>
                    <a:ext uri="{9D8B030D-6E8A-4147-A177-3AD203B41FA5}">
                      <a16:colId xmlns:a16="http://schemas.microsoft.com/office/drawing/2014/main" val="277727986"/>
                    </a:ext>
                  </a:extLst>
                </a:gridCol>
                <a:gridCol w="549166">
                  <a:extLst>
                    <a:ext uri="{9D8B030D-6E8A-4147-A177-3AD203B41FA5}">
                      <a16:colId xmlns:a16="http://schemas.microsoft.com/office/drawing/2014/main" val="2442814413"/>
                    </a:ext>
                  </a:extLst>
                </a:gridCol>
                <a:gridCol w="549166">
                  <a:extLst>
                    <a:ext uri="{9D8B030D-6E8A-4147-A177-3AD203B41FA5}">
                      <a16:colId xmlns:a16="http://schemas.microsoft.com/office/drawing/2014/main" val="1059816160"/>
                    </a:ext>
                  </a:extLst>
                </a:gridCol>
                <a:gridCol w="549166">
                  <a:extLst>
                    <a:ext uri="{9D8B030D-6E8A-4147-A177-3AD203B41FA5}">
                      <a16:colId xmlns:a16="http://schemas.microsoft.com/office/drawing/2014/main" val="2361231155"/>
                    </a:ext>
                  </a:extLst>
                </a:gridCol>
              </a:tblGrid>
              <a:tr h="961776">
                <a:tc>
                  <a:txBody>
                    <a:bodyPr/>
                    <a:lstStyle/>
                    <a:p>
                      <a:pPr algn="r" fontAlgn="ctr"/>
                      <a:r>
                        <a:rPr lang="en-IN" sz="900" b="1">
                          <a:effectLst/>
                        </a:rPr>
                        <a:t>account_length</a:t>
                      </a:r>
                    </a:p>
                  </a:txBody>
                  <a:tcPr marL="43180" marR="43180" marT="21590" marB="21590" anchor="ctr">
                    <a:lnL>
                      <a:noFill/>
                    </a:lnL>
                    <a:lnR>
                      <a:noFill/>
                    </a:lnR>
                    <a:lnT>
                      <a:noFill/>
                    </a:lnT>
                    <a:lnB>
                      <a:noFill/>
                    </a:lnB>
                  </a:tcPr>
                </a:tc>
                <a:tc>
                  <a:txBody>
                    <a:bodyPr/>
                    <a:lstStyle/>
                    <a:p>
                      <a:pPr algn="r" fontAlgn="ctr"/>
                      <a:r>
                        <a:rPr lang="en-IN" sz="900" b="1">
                          <a:effectLst/>
                        </a:rPr>
                        <a:t>voice_mail_plan</a:t>
                      </a:r>
                    </a:p>
                  </a:txBody>
                  <a:tcPr marL="43180" marR="43180" marT="21590" marB="21590" anchor="ctr">
                    <a:lnL>
                      <a:noFill/>
                    </a:lnL>
                    <a:lnR>
                      <a:noFill/>
                    </a:lnR>
                    <a:lnT>
                      <a:noFill/>
                    </a:lnT>
                    <a:lnB>
                      <a:noFill/>
                    </a:lnB>
                  </a:tcPr>
                </a:tc>
                <a:tc>
                  <a:txBody>
                    <a:bodyPr/>
                    <a:lstStyle/>
                    <a:p>
                      <a:pPr algn="r" fontAlgn="ctr"/>
                      <a:r>
                        <a:rPr lang="en-IN" sz="900" b="1" dirty="0">
                          <a:effectLst/>
                        </a:rPr>
                        <a:t>voice_mail_messages</a:t>
                      </a:r>
                    </a:p>
                  </a:txBody>
                  <a:tcPr marL="43180" marR="43180" marT="21590" marB="21590" anchor="ctr">
                    <a:lnL>
                      <a:noFill/>
                    </a:lnL>
                    <a:lnR>
                      <a:noFill/>
                    </a:lnR>
                    <a:lnT>
                      <a:noFill/>
                    </a:lnT>
                    <a:lnB>
                      <a:noFill/>
                    </a:lnB>
                  </a:tcPr>
                </a:tc>
                <a:tc>
                  <a:txBody>
                    <a:bodyPr/>
                    <a:lstStyle/>
                    <a:p>
                      <a:pPr algn="r" fontAlgn="ctr"/>
                      <a:r>
                        <a:rPr lang="en-IN" sz="900" b="1">
                          <a:effectLst/>
                        </a:rPr>
                        <a:t>day_mins</a:t>
                      </a:r>
                    </a:p>
                  </a:txBody>
                  <a:tcPr marL="43180" marR="43180" marT="21590" marB="21590" anchor="ctr">
                    <a:lnL>
                      <a:noFill/>
                    </a:lnL>
                    <a:lnR>
                      <a:noFill/>
                    </a:lnR>
                    <a:lnT>
                      <a:noFill/>
                    </a:lnT>
                    <a:lnB>
                      <a:noFill/>
                    </a:lnB>
                  </a:tcPr>
                </a:tc>
                <a:tc>
                  <a:txBody>
                    <a:bodyPr/>
                    <a:lstStyle/>
                    <a:p>
                      <a:pPr algn="r" fontAlgn="ctr"/>
                      <a:r>
                        <a:rPr lang="en-IN" sz="900" b="1" dirty="0" err="1">
                          <a:effectLst/>
                        </a:rPr>
                        <a:t>evening_mins</a:t>
                      </a:r>
                      <a:endParaRPr lang="en-IN" sz="900" b="1" dirty="0">
                        <a:effectLst/>
                      </a:endParaRPr>
                    </a:p>
                  </a:txBody>
                  <a:tcPr marL="43180" marR="43180" marT="21590" marB="21590" anchor="ctr">
                    <a:lnL>
                      <a:noFill/>
                    </a:lnL>
                    <a:lnR>
                      <a:noFill/>
                    </a:lnR>
                    <a:lnT>
                      <a:noFill/>
                    </a:lnT>
                    <a:lnB>
                      <a:noFill/>
                    </a:lnB>
                  </a:tcPr>
                </a:tc>
                <a:tc>
                  <a:txBody>
                    <a:bodyPr/>
                    <a:lstStyle/>
                    <a:p>
                      <a:pPr algn="r" fontAlgn="ctr"/>
                      <a:r>
                        <a:rPr lang="en-IN" sz="900" b="1">
                          <a:effectLst/>
                        </a:rPr>
                        <a:t>night_mins</a:t>
                      </a:r>
                    </a:p>
                  </a:txBody>
                  <a:tcPr marL="43180" marR="43180" marT="21590" marB="21590" anchor="ctr">
                    <a:lnL>
                      <a:noFill/>
                    </a:lnL>
                    <a:lnR>
                      <a:noFill/>
                    </a:lnR>
                    <a:lnT>
                      <a:noFill/>
                    </a:lnT>
                    <a:lnB>
                      <a:noFill/>
                    </a:lnB>
                  </a:tcPr>
                </a:tc>
                <a:tc>
                  <a:txBody>
                    <a:bodyPr/>
                    <a:lstStyle/>
                    <a:p>
                      <a:pPr algn="r" fontAlgn="ctr"/>
                      <a:r>
                        <a:rPr lang="en-IN" sz="900" b="1">
                          <a:effectLst/>
                        </a:rPr>
                        <a:t>international_mins</a:t>
                      </a:r>
                    </a:p>
                  </a:txBody>
                  <a:tcPr marL="43180" marR="43180" marT="21590" marB="21590" anchor="ctr">
                    <a:lnL>
                      <a:noFill/>
                    </a:lnL>
                    <a:lnR>
                      <a:noFill/>
                    </a:lnR>
                    <a:lnT>
                      <a:noFill/>
                    </a:lnT>
                    <a:lnB>
                      <a:noFill/>
                    </a:lnB>
                  </a:tcPr>
                </a:tc>
                <a:tc>
                  <a:txBody>
                    <a:bodyPr/>
                    <a:lstStyle/>
                    <a:p>
                      <a:pPr algn="r" fontAlgn="ctr"/>
                      <a:r>
                        <a:rPr lang="en-IN" sz="900" b="1">
                          <a:effectLst/>
                        </a:rPr>
                        <a:t>customer_service_calls</a:t>
                      </a:r>
                    </a:p>
                  </a:txBody>
                  <a:tcPr marL="43180" marR="43180" marT="21590" marB="21590" anchor="ctr">
                    <a:lnL>
                      <a:noFill/>
                    </a:lnL>
                    <a:lnR>
                      <a:noFill/>
                    </a:lnR>
                    <a:lnT>
                      <a:noFill/>
                    </a:lnT>
                    <a:lnB>
                      <a:noFill/>
                    </a:lnB>
                  </a:tcPr>
                </a:tc>
                <a:tc>
                  <a:txBody>
                    <a:bodyPr/>
                    <a:lstStyle/>
                    <a:p>
                      <a:pPr algn="r" fontAlgn="ctr"/>
                      <a:r>
                        <a:rPr lang="en-IN" sz="900" b="1">
                          <a:effectLst/>
                        </a:rPr>
                        <a:t>international_plan</a:t>
                      </a:r>
                    </a:p>
                  </a:txBody>
                  <a:tcPr marL="43180" marR="43180" marT="21590" marB="21590" anchor="ctr">
                    <a:lnL>
                      <a:noFill/>
                    </a:lnL>
                    <a:lnR>
                      <a:noFill/>
                    </a:lnR>
                    <a:lnT>
                      <a:noFill/>
                    </a:lnT>
                    <a:lnB>
                      <a:noFill/>
                    </a:lnB>
                  </a:tcPr>
                </a:tc>
                <a:tc>
                  <a:txBody>
                    <a:bodyPr/>
                    <a:lstStyle/>
                    <a:p>
                      <a:pPr algn="r" fontAlgn="ctr"/>
                      <a:r>
                        <a:rPr lang="en-IN" sz="900" b="1">
                          <a:effectLst/>
                        </a:rPr>
                        <a:t>day_calls</a:t>
                      </a:r>
                    </a:p>
                  </a:txBody>
                  <a:tcPr marL="43180" marR="43180" marT="21590" marB="21590" anchor="ctr">
                    <a:lnL>
                      <a:noFill/>
                    </a:lnL>
                    <a:lnR>
                      <a:noFill/>
                    </a:lnR>
                    <a:lnT>
                      <a:noFill/>
                    </a:lnT>
                    <a:lnB>
                      <a:noFill/>
                    </a:lnB>
                  </a:tcPr>
                </a:tc>
                <a:tc>
                  <a:txBody>
                    <a:bodyPr/>
                    <a:lstStyle/>
                    <a:p>
                      <a:pPr algn="r" fontAlgn="ctr"/>
                      <a:r>
                        <a:rPr lang="en-IN" sz="900" b="1">
                          <a:effectLst/>
                        </a:rPr>
                        <a:t>day_charge</a:t>
                      </a:r>
                    </a:p>
                  </a:txBody>
                  <a:tcPr marL="43180" marR="43180" marT="21590" marB="21590" anchor="ctr">
                    <a:lnL>
                      <a:noFill/>
                    </a:lnL>
                    <a:lnR>
                      <a:noFill/>
                    </a:lnR>
                    <a:lnT>
                      <a:noFill/>
                    </a:lnT>
                    <a:lnB>
                      <a:noFill/>
                    </a:lnB>
                  </a:tcPr>
                </a:tc>
                <a:tc>
                  <a:txBody>
                    <a:bodyPr/>
                    <a:lstStyle/>
                    <a:p>
                      <a:pPr algn="r" fontAlgn="ctr"/>
                      <a:r>
                        <a:rPr lang="en-IN" sz="900" b="1">
                          <a:effectLst/>
                        </a:rPr>
                        <a:t>evening_calls</a:t>
                      </a:r>
                    </a:p>
                  </a:txBody>
                  <a:tcPr marL="43180" marR="43180" marT="21590" marB="21590" anchor="ctr">
                    <a:lnL>
                      <a:noFill/>
                    </a:lnL>
                    <a:lnR>
                      <a:noFill/>
                    </a:lnR>
                    <a:lnT>
                      <a:noFill/>
                    </a:lnT>
                    <a:lnB>
                      <a:noFill/>
                    </a:lnB>
                  </a:tcPr>
                </a:tc>
                <a:tc>
                  <a:txBody>
                    <a:bodyPr/>
                    <a:lstStyle/>
                    <a:p>
                      <a:pPr algn="r" fontAlgn="ctr"/>
                      <a:r>
                        <a:rPr lang="en-IN" sz="900" b="1">
                          <a:effectLst/>
                        </a:rPr>
                        <a:t>evening_charge</a:t>
                      </a:r>
                    </a:p>
                  </a:txBody>
                  <a:tcPr marL="43180" marR="43180" marT="21590" marB="21590" anchor="ctr">
                    <a:lnL>
                      <a:noFill/>
                    </a:lnL>
                    <a:lnR>
                      <a:noFill/>
                    </a:lnR>
                    <a:lnT>
                      <a:noFill/>
                    </a:lnT>
                    <a:lnB>
                      <a:noFill/>
                    </a:lnB>
                  </a:tcPr>
                </a:tc>
                <a:tc>
                  <a:txBody>
                    <a:bodyPr/>
                    <a:lstStyle/>
                    <a:p>
                      <a:pPr algn="r" fontAlgn="ctr"/>
                      <a:r>
                        <a:rPr lang="en-IN" sz="900" b="1">
                          <a:effectLst/>
                        </a:rPr>
                        <a:t>night_calls</a:t>
                      </a:r>
                    </a:p>
                  </a:txBody>
                  <a:tcPr marL="43180" marR="43180" marT="21590" marB="21590" anchor="ctr">
                    <a:lnL>
                      <a:noFill/>
                    </a:lnL>
                    <a:lnR>
                      <a:noFill/>
                    </a:lnR>
                    <a:lnT>
                      <a:noFill/>
                    </a:lnT>
                    <a:lnB>
                      <a:noFill/>
                    </a:lnB>
                  </a:tcPr>
                </a:tc>
                <a:tc>
                  <a:txBody>
                    <a:bodyPr/>
                    <a:lstStyle/>
                    <a:p>
                      <a:pPr algn="r" fontAlgn="ctr"/>
                      <a:r>
                        <a:rPr lang="en-IN" sz="900" b="1">
                          <a:effectLst/>
                        </a:rPr>
                        <a:t>night_charge</a:t>
                      </a:r>
                    </a:p>
                  </a:txBody>
                  <a:tcPr marL="43180" marR="43180" marT="21590" marB="21590" anchor="ctr">
                    <a:lnL>
                      <a:noFill/>
                    </a:lnL>
                    <a:lnR>
                      <a:noFill/>
                    </a:lnR>
                    <a:lnT>
                      <a:noFill/>
                    </a:lnT>
                    <a:lnB>
                      <a:noFill/>
                    </a:lnB>
                  </a:tcPr>
                </a:tc>
                <a:tc>
                  <a:txBody>
                    <a:bodyPr/>
                    <a:lstStyle/>
                    <a:p>
                      <a:pPr algn="r" fontAlgn="ctr"/>
                      <a:r>
                        <a:rPr lang="en-IN" sz="900" b="1">
                          <a:effectLst/>
                        </a:rPr>
                        <a:t>international_calls</a:t>
                      </a:r>
                    </a:p>
                  </a:txBody>
                  <a:tcPr marL="43180" marR="43180" marT="21590" marB="21590" anchor="ctr">
                    <a:lnL>
                      <a:noFill/>
                    </a:lnL>
                    <a:lnR>
                      <a:noFill/>
                    </a:lnR>
                    <a:lnT>
                      <a:noFill/>
                    </a:lnT>
                    <a:lnB>
                      <a:noFill/>
                    </a:lnB>
                  </a:tcPr>
                </a:tc>
                <a:tc>
                  <a:txBody>
                    <a:bodyPr/>
                    <a:lstStyle/>
                    <a:p>
                      <a:pPr algn="r" fontAlgn="ctr"/>
                      <a:r>
                        <a:rPr lang="en-IN" sz="900" b="1">
                          <a:effectLst/>
                        </a:rPr>
                        <a:t>international_charge</a:t>
                      </a:r>
                    </a:p>
                  </a:txBody>
                  <a:tcPr marL="43180" marR="43180" marT="21590" marB="21590" anchor="ctr">
                    <a:lnL>
                      <a:noFill/>
                    </a:lnL>
                    <a:lnR>
                      <a:noFill/>
                    </a:lnR>
                    <a:lnT>
                      <a:noFill/>
                    </a:lnT>
                    <a:lnB>
                      <a:noFill/>
                    </a:lnB>
                  </a:tcPr>
                </a:tc>
                <a:tc>
                  <a:txBody>
                    <a:bodyPr/>
                    <a:lstStyle/>
                    <a:p>
                      <a:pPr algn="r" fontAlgn="ctr"/>
                      <a:r>
                        <a:rPr lang="en-IN" sz="900" b="1">
                          <a:effectLst/>
                        </a:rPr>
                        <a:t>total_charge</a:t>
                      </a:r>
                    </a:p>
                  </a:txBody>
                  <a:tcPr marL="43180" marR="43180" marT="21590" marB="21590" anchor="ctr">
                    <a:lnL>
                      <a:noFill/>
                    </a:lnL>
                    <a:lnR>
                      <a:noFill/>
                    </a:lnR>
                    <a:lnT>
                      <a:noFill/>
                    </a:lnT>
                    <a:lnB>
                      <a:noFill/>
                    </a:lnB>
                  </a:tcPr>
                </a:tc>
                <a:tc>
                  <a:txBody>
                    <a:bodyPr/>
                    <a:lstStyle/>
                    <a:p>
                      <a:pPr algn="r" fontAlgn="ctr"/>
                      <a:r>
                        <a:rPr lang="en-IN" sz="900" b="1">
                          <a:effectLst/>
                        </a:rPr>
                        <a:t>churn</a:t>
                      </a:r>
                    </a:p>
                  </a:txBody>
                  <a:tcPr marL="43180" marR="43180" marT="21590" marB="21590" anchor="ctr">
                    <a:lnL>
                      <a:noFill/>
                    </a:lnL>
                    <a:lnR>
                      <a:noFill/>
                    </a:lnR>
                    <a:lnT>
                      <a:noFill/>
                    </a:lnT>
                    <a:lnB>
                      <a:noFill/>
                    </a:lnB>
                  </a:tcPr>
                </a:tc>
                <a:tc>
                  <a:txBody>
                    <a:bodyPr/>
                    <a:lstStyle/>
                    <a:p>
                      <a:endParaRPr lang="en-IN" sz="900"/>
                    </a:p>
                  </a:txBody>
                  <a:tcPr marL="43180" marR="43180" marT="21590" marB="21590">
                    <a:lnL>
                      <a:noFill/>
                    </a:lnL>
                  </a:tcPr>
                </a:tc>
                <a:extLst>
                  <a:ext uri="{0D108BD9-81ED-4DB2-BD59-A6C34878D82A}">
                    <a16:rowId xmlns:a16="http://schemas.microsoft.com/office/drawing/2014/main" val="48502135"/>
                  </a:ext>
                </a:extLst>
              </a:tr>
              <a:tr h="240445">
                <a:tc>
                  <a:txBody>
                    <a:bodyPr/>
                    <a:lstStyle/>
                    <a:p>
                      <a:pPr algn="r" fontAlgn="ctr"/>
                      <a:r>
                        <a:rPr lang="en-IN" sz="900" b="1">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128</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25</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265.1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197.4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244.7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10.0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110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45.07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99</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16.78</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91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11.01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2.70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75.56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B>
                      <a:noFill/>
                    </a:lnB>
                    <a:solidFill>
                      <a:srgbClr val="F5F5F5"/>
                    </a:solidFill>
                  </a:tcPr>
                </a:tc>
                <a:extLst>
                  <a:ext uri="{0D108BD9-81ED-4DB2-BD59-A6C34878D82A}">
                    <a16:rowId xmlns:a16="http://schemas.microsoft.com/office/drawing/2014/main" val="913256417"/>
                  </a:ext>
                </a:extLst>
              </a:tr>
              <a:tr h="240445">
                <a:tc>
                  <a:txBody>
                    <a:bodyPr/>
                    <a:lstStyle/>
                    <a:p>
                      <a:pPr algn="r" fontAlgn="ctr"/>
                      <a:r>
                        <a:rPr lang="en-IN" sz="900" b="1">
                          <a:effectLst/>
                        </a:rPr>
                        <a:t>1</a:t>
                      </a:r>
                    </a:p>
                  </a:txBody>
                  <a:tcPr marL="43180" marR="43180" marT="21590" marB="21590" anchor="ctr">
                    <a:lnL>
                      <a:noFill/>
                    </a:lnL>
                    <a:lnR>
                      <a:noFill/>
                    </a:lnR>
                    <a:lnT>
                      <a:noFill/>
                    </a:lnT>
                    <a:lnB>
                      <a:noFill/>
                    </a:lnB>
                  </a:tcPr>
                </a:tc>
                <a:tc>
                  <a:txBody>
                    <a:bodyPr/>
                    <a:lstStyle/>
                    <a:p>
                      <a:pPr algn="r" fontAlgn="ctr"/>
                      <a:r>
                        <a:rPr lang="en-IN" sz="900">
                          <a:effectLst/>
                        </a:rPr>
                        <a:t>107</a:t>
                      </a:r>
                    </a:p>
                  </a:txBody>
                  <a:tcPr marL="43180" marR="43180" marT="21590" marB="21590" anchor="ctr">
                    <a:lnL>
                      <a:noFill/>
                    </a:lnL>
                    <a:lnR>
                      <a:noFill/>
                    </a:lnR>
                    <a:lnT>
                      <a:noFill/>
                    </a:lnT>
                    <a:lnB>
                      <a:noFill/>
                    </a:lnB>
                  </a:tcPr>
                </a:tc>
                <a:tc>
                  <a:txBody>
                    <a:bodyPr/>
                    <a:lstStyle/>
                    <a:p>
                      <a:pPr algn="r" fontAlgn="ctr"/>
                      <a:r>
                        <a:rPr lang="en-IN" sz="900">
                          <a:effectLst/>
                        </a:rPr>
                        <a:t>1</a:t>
                      </a:r>
                    </a:p>
                  </a:txBody>
                  <a:tcPr marL="43180" marR="43180" marT="21590" marB="21590" anchor="ctr">
                    <a:lnL>
                      <a:noFill/>
                    </a:lnL>
                    <a:lnR>
                      <a:noFill/>
                    </a:lnR>
                    <a:lnT>
                      <a:noFill/>
                    </a:lnT>
                    <a:lnB>
                      <a:noFill/>
                    </a:lnB>
                  </a:tcPr>
                </a:tc>
                <a:tc>
                  <a:txBody>
                    <a:bodyPr/>
                    <a:lstStyle/>
                    <a:p>
                      <a:pPr algn="r" fontAlgn="ctr"/>
                      <a:r>
                        <a:rPr lang="en-IN" sz="900">
                          <a:effectLst/>
                        </a:rPr>
                        <a:t>26</a:t>
                      </a:r>
                    </a:p>
                  </a:txBody>
                  <a:tcPr marL="43180" marR="43180" marT="21590" marB="21590" anchor="ctr">
                    <a:lnL>
                      <a:noFill/>
                    </a:lnL>
                    <a:lnR>
                      <a:noFill/>
                    </a:lnR>
                    <a:lnT>
                      <a:noFill/>
                    </a:lnT>
                    <a:lnB>
                      <a:noFill/>
                    </a:lnB>
                  </a:tcPr>
                </a:tc>
                <a:tc>
                  <a:txBody>
                    <a:bodyPr/>
                    <a:lstStyle/>
                    <a:p>
                      <a:pPr algn="r" fontAlgn="ctr"/>
                      <a:r>
                        <a:rPr lang="en-IN" sz="900">
                          <a:effectLst/>
                        </a:rPr>
                        <a:t>161.6</a:t>
                      </a:r>
                    </a:p>
                  </a:txBody>
                  <a:tcPr marL="43180" marR="43180" marT="21590" marB="21590" anchor="ctr">
                    <a:lnL>
                      <a:noFill/>
                    </a:lnL>
                    <a:lnR>
                      <a:noFill/>
                    </a:lnR>
                    <a:lnT>
                      <a:noFill/>
                    </a:lnT>
                    <a:lnB>
                      <a:noFill/>
                    </a:lnB>
                  </a:tcPr>
                </a:tc>
                <a:tc>
                  <a:txBody>
                    <a:bodyPr/>
                    <a:lstStyle/>
                    <a:p>
                      <a:pPr algn="r" fontAlgn="ctr"/>
                      <a:r>
                        <a:rPr lang="en-IN" sz="900">
                          <a:effectLst/>
                        </a:rPr>
                        <a:t>195.5</a:t>
                      </a:r>
                    </a:p>
                  </a:txBody>
                  <a:tcPr marL="43180" marR="43180" marT="21590" marB="21590" anchor="ctr">
                    <a:lnL>
                      <a:noFill/>
                    </a:lnL>
                    <a:lnR>
                      <a:noFill/>
                    </a:lnR>
                    <a:lnT>
                      <a:noFill/>
                    </a:lnT>
                    <a:lnB>
                      <a:noFill/>
                    </a:lnB>
                  </a:tcPr>
                </a:tc>
                <a:tc>
                  <a:txBody>
                    <a:bodyPr/>
                    <a:lstStyle/>
                    <a:p>
                      <a:pPr algn="r" fontAlgn="ctr"/>
                      <a:r>
                        <a:rPr lang="en-IN" sz="900">
                          <a:effectLst/>
                        </a:rPr>
                        <a:t>254.4</a:t>
                      </a:r>
                    </a:p>
                  </a:txBody>
                  <a:tcPr marL="43180" marR="43180" marT="21590" marB="21590" anchor="ctr">
                    <a:lnL>
                      <a:noFill/>
                    </a:lnL>
                    <a:lnR>
                      <a:noFill/>
                    </a:lnR>
                    <a:lnT>
                      <a:noFill/>
                    </a:lnT>
                    <a:lnB>
                      <a:noFill/>
                    </a:lnB>
                  </a:tcPr>
                </a:tc>
                <a:tc>
                  <a:txBody>
                    <a:bodyPr/>
                    <a:lstStyle/>
                    <a:p>
                      <a:pPr algn="r" fontAlgn="ctr"/>
                      <a:r>
                        <a:rPr lang="en-IN" sz="900">
                          <a:effectLst/>
                        </a:rPr>
                        <a:t>13.7</a:t>
                      </a:r>
                    </a:p>
                  </a:txBody>
                  <a:tcPr marL="43180" marR="43180" marT="21590" marB="21590" anchor="ctr">
                    <a:lnL>
                      <a:noFill/>
                    </a:lnL>
                    <a:lnR>
                      <a:noFill/>
                    </a:lnR>
                    <a:lnT>
                      <a:noFill/>
                    </a:lnT>
                    <a:lnB>
                      <a:noFill/>
                    </a:lnB>
                  </a:tcPr>
                </a:tc>
                <a:tc>
                  <a:txBody>
                    <a:bodyPr/>
                    <a:lstStyle/>
                    <a:p>
                      <a:pPr algn="r" fontAlgn="ctr"/>
                      <a:r>
                        <a:rPr lang="en-IN" sz="900">
                          <a:effectLst/>
                        </a:rPr>
                        <a:t>1</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123</a:t>
                      </a:r>
                    </a:p>
                  </a:txBody>
                  <a:tcPr marL="43180" marR="43180" marT="21590" marB="21590" anchor="ctr">
                    <a:lnL>
                      <a:noFill/>
                    </a:lnL>
                    <a:lnR>
                      <a:noFill/>
                    </a:lnR>
                    <a:lnT>
                      <a:noFill/>
                    </a:lnT>
                    <a:lnB>
                      <a:noFill/>
                    </a:lnB>
                  </a:tcPr>
                </a:tc>
                <a:tc>
                  <a:txBody>
                    <a:bodyPr/>
                    <a:lstStyle/>
                    <a:p>
                      <a:pPr algn="r" fontAlgn="ctr"/>
                      <a:r>
                        <a:rPr lang="en-IN" sz="900">
                          <a:effectLst/>
                        </a:rPr>
                        <a:t>27.47</a:t>
                      </a:r>
                    </a:p>
                  </a:txBody>
                  <a:tcPr marL="43180" marR="43180" marT="21590" marB="21590" anchor="ctr">
                    <a:lnL>
                      <a:noFill/>
                    </a:lnL>
                    <a:lnR>
                      <a:noFill/>
                    </a:lnR>
                    <a:lnT>
                      <a:noFill/>
                    </a:lnT>
                    <a:lnB>
                      <a:noFill/>
                    </a:lnB>
                  </a:tcPr>
                </a:tc>
                <a:tc>
                  <a:txBody>
                    <a:bodyPr/>
                    <a:lstStyle/>
                    <a:p>
                      <a:pPr algn="r" fontAlgn="ctr"/>
                      <a:r>
                        <a:rPr lang="en-IN" sz="900">
                          <a:effectLst/>
                        </a:rPr>
                        <a:t>103</a:t>
                      </a:r>
                    </a:p>
                  </a:txBody>
                  <a:tcPr marL="43180" marR="43180" marT="21590" marB="21590" anchor="ctr">
                    <a:lnL>
                      <a:noFill/>
                    </a:lnL>
                    <a:lnR>
                      <a:noFill/>
                    </a:lnR>
                    <a:lnT>
                      <a:noFill/>
                    </a:lnT>
                    <a:lnB>
                      <a:noFill/>
                    </a:lnB>
                  </a:tcPr>
                </a:tc>
                <a:tc>
                  <a:txBody>
                    <a:bodyPr/>
                    <a:lstStyle/>
                    <a:p>
                      <a:pPr algn="r" fontAlgn="ctr"/>
                      <a:r>
                        <a:rPr lang="en-IN" sz="900">
                          <a:effectLst/>
                        </a:rPr>
                        <a:t>16.62</a:t>
                      </a:r>
                    </a:p>
                  </a:txBody>
                  <a:tcPr marL="43180" marR="43180" marT="21590" marB="21590" anchor="ctr">
                    <a:lnL>
                      <a:noFill/>
                    </a:lnL>
                    <a:lnR>
                      <a:noFill/>
                    </a:lnR>
                    <a:lnT>
                      <a:noFill/>
                    </a:lnT>
                    <a:lnB>
                      <a:noFill/>
                    </a:lnB>
                  </a:tcPr>
                </a:tc>
                <a:tc>
                  <a:txBody>
                    <a:bodyPr/>
                    <a:lstStyle/>
                    <a:p>
                      <a:pPr algn="r" fontAlgn="ctr"/>
                      <a:r>
                        <a:rPr lang="en-IN" sz="900">
                          <a:effectLst/>
                        </a:rPr>
                        <a:t>103</a:t>
                      </a:r>
                    </a:p>
                  </a:txBody>
                  <a:tcPr marL="43180" marR="43180" marT="21590" marB="21590" anchor="ctr">
                    <a:lnL>
                      <a:noFill/>
                    </a:lnL>
                    <a:lnR>
                      <a:noFill/>
                    </a:lnR>
                    <a:lnT>
                      <a:noFill/>
                    </a:lnT>
                    <a:lnB>
                      <a:noFill/>
                    </a:lnB>
                  </a:tcPr>
                </a:tc>
                <a:tc>
                  <a:txBody>
                    <a:bodyPr/>
                    <a:lstStyle/>
                    <a:p>
                      <a:pPr algn="r" fontAlgn="ctr"/>
                      <a:r>
                        <a:rPr lang="en-IN" sz="900">
                          <a:effectLst/>
                        </a:rPr>
                        <a:t>11.45</a:t>
                      </a:r>
                    </a:p>
                  </a:txBody>
                  <a:tcPr marL="43180" marR="43180" marT="21590" marB="21590" anchor="ctr">
                    <a:lnL>
                      <a:noFill/>
                    </a:lnL>
                    <a:lnR>
                      <a:noFill/>
                    </a:lnR>
                    <a:lnT>
                      <a:noFill/>
                    </a:lnT>
                    <a:lnB>
                      <a:noFill/>
                    </a:lnB>
                  </a:tcPr>
                </a:tc>
                <a:tc>
                  <a:txBody>
                    <a:bodyPr/>
                    <a:lstStyle/>
                    <a:p>
                      <a:pPr algn="r" fontAlgn="ctr"/>
                      <a:r>
                        <a:rPr lang="en-IN" sz="900">
                          <a:effectLst/>
                        </a:rPr>
                        <a:t>3</a:t>
                      </a:r>
                    </a:p>
                  </a:txBody>
                  <a:tcPr marL="43180" marR="43180" marT="21590" marB="21590" anchor="ctr">
                    <a:lnL>
                      <a:noFill/>
                    </a:lnL>
                    <a:lnR>
                      <a:noFill/>
                    </a:lnR>
                    <a:lnT>
                      <a:noFill/>
                    </a:lnT>
                    <a:lnB>
                      <a:noFill/>
                    </a:lnB>
                  </a:tcPr>
                </a:tc>
                <a:tc>
                  <a:txBody>
                    <a:bodyPr/>
                    <a:lstStyle/>
                    <a:p>
                      <a:pPr algn="r" fontAlgn="ctr"/>
                      <a:r>
                        <a:rPr lang="en-IN" sz="900">
                          <a:effectLst/>
                        </a:rPr>
                        <a:t>3.70</a:t>
                      </a:r>
                    </a:p>
                  </a:txBody>
                  <a:tcPr marL="43180" marR="43180" marT="21590" marB="21590" anchor="ctr">
                    <a:lnL>
                      <a:noFill/>
                    </a:lnL>
                    <a:lnR>
                      <a:noFill/>
                    </a:lnR>
                    <a:lnT>
                      <a:noFill/>
                    </a:lnT>
                    <a:lnB>
                      <a:noFill/>
                    </a:lnB>
                  </a:tcPr>
                </a:tc>
                <a:tc>
                  <a:txBody>
                    <a:bodyPr/>
                    <a:lstStyle/>
                    <a:p>
                      <a:pPr algn="r" fontAlgn="ctr"/>
                      <a:r>
                        <a:rPr lang="en-IN" sz="900">
                          <a:effectLst/>
                        </a:rPr>
                        <a:t>59.24</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extLst>
                  <a:ext uri="{0D108BD9-81ED-4DB2-BD59-A6C34878D82A}">
                    <a16:rowId xmlns:a16="http://schemas.microsoft.com/office/drawing/2014/main" val="104320624"/>
                  </a:ext>
                </a:extLst>
              </a:tr>
              <a:tr h="240445">
                <a:tc>
                  <a:txBody>
                    <a:bodyPr/>
                    <a:lstStyle/>
                    <a:p>
                      <a:pPr algn="r" fontAlgn="ctr"/>
                      <a:r>
                        <a:rPr lang="en-IN" sz="900" b="1">
                          <a:effectLst/>
                        </a:rPr>
                        <a:t>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137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243.4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121.2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162.6</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114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41.38</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110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10.30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104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7.32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5</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3.29</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62.29</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extLst>
                  <a:ext uri="{0D108BD9-81ED-4DB2-BD59-A6C34878D82A}">
                    <a16:rowId xmlns:a16="http://schemas.microsoft.com/office/drawing/2014/main" val="4007435736"/>
                  </a:ext>
                </a:extLst>
              </a:tr>
              <a:tr h="240445">
                <a:tc>
                  <a:txBody>
                    <a:bodyPr/>
                    <a:lstStyle/>
                    <a:p>
                      <a:pPr algn="r" fontAlgn="ctr"/>
                      <a:r>
                        <a:rPr lang="en-IN" sz="900" b="1">
                          <a:effectLst/>
                        </a:rPr>
                        <a:t>3</a:t>
                      </a:r>
                    </a:p>
                  </a:txBody>
                  <a:tcPr marL="43180" marR="43180" marT="21590" marB="21590" anchor="ctr">
                    <a:lnL>
                      <a:noFill/>
                    </a:lnL>
                    <a:lnR>
                      <a:noFill/>
                    </a:lnR>
                    <a:lnT>
                      <a:noFill/>
                    </a:lnT>
                    <a:lnB>
                      <a:noFill/>
                    </a:lnB>
                  </a:tcPr>
                </a:tc>
                <a:tc>
                  <a:txBody>
                    <a:bodyPr/>
                    <a:lstStyle/>
                    <a:p>
                      <a:pPr algn="r" fontAlgn="ctr"/>
                      <a:r>
                        <a:rPr lang="en-IN" sz="900">
                          <a:effectLst/>
                        </a:rPr>
                        <a:t>84</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tc>
                  <a:txBody>
                    <a:bodyPr/>
                    <a:lstStyle/>
                    <a:p>
                      <a:pPr algn="r" fontAlgn="ctr"/>
                      <a:r>
                        <a:rPr lang="en-IN" sz="900">
                          <a:effectLst/>
                        </a:rPr>
                        <a:t>299.4</a:t>
                      </a:r>
                    </a:p>
                  </a:txBody>
                  <a:tcPr marL="43180" marR="43180" marT="21590" marB="21590" anchor="ctr">
                    <a:lnL>
                      <a:noFill/>
                    </a:lnL>
                    <a:lnR>
                      <a:noFill/>
                    </a:lnR>
                    <a:lnT>
                      <a:noFill/>
                    </a:lnT>
                    <a:lnB>
                      <a:noFill/>
                    </a:lnB>
                  </a:tcPr>
                </a:tc>
                <a:tc>
                  <a:txBody>
                    <a:bodyPr/>
                    <a:lstStyle/>
                    <a:p>
                      <a:pPr algn="r" fontAlgn="ctr"/>
                      <a:r>
                        <a:rPr lang="en-IN" sz="900">
                          <a:effectLst/>
                        </a:rPr>
                        <a:t>61.9</a:t>
                      </a:r>
                    </a:p>
                  </a:txBody>
                  <a:tcPr marL="43180" marR="43180" marT="21590" marB="21590" anchor="ctr">
                    <a:lnL>
                      <a:noFill/>
                    </a:lnL>
                    <a:lnR>
                      <a:noFill/>
                    </a:lnR>
                    <a:lnT>
                      <a:noFill/>
                    </a:lnT>
                    <a:lnB>
                      <a:noFill/>
                    </a:lnB>
                  </a:tcPr>
                </a:tc>
                <a:tc>
                  <a:txBody>
                    <a:bodyPr/>
                    <a:lstStyle/>
                    <a:p>
                      <a:pPr algn="r" fontAlgn="ctr"/>
                      <a:r>
                        <a:rPr lang="en-IN" sz="900">
                          <a:effectLst/>
                        </a:rPr>
                        <a:t>196.9</a:t>
                      </a:r>
                    </a:p>
                  </a:txBody>
                  <a:tcPr marL="43180" marR="43180" marT="21590" marB="21590" anchor="ctr">
                    <a:lnL>
                      <a:noFill/>
                    </a:lnL>
                    <a:lnR>
                      <a:noFill/>
                    </a:lnR>
                    <a:lnT>
                      <a:noFill/>
                    </a:lnT>
                    <a:lnB>
                      <a:noFill/>
                    </a:lnB>
                  </a:tcPr>
                </a:tc>
                <a:tc>
                  <a:txBody>
                    <a:bodyPr/>
                    <a:lstStyle/>
                    <a:p>
                      <a:pPr algn="r" fontAlgn="ctr"/>
                      <a:r>
                        <a:rPr lang="en-IN" sz="900">
                          <a:effectLst/>
                        </a:rPr>
                        <a:t>6.6</a:t>
                      </a:r>
                    </a:p>
                  </a:txBody>
                  <a:tcPr marL="43180" marR="43180" marT="21590" marB="21590" anchor="ctr">
                    <a:lnL>
                      <a:noFill/>
                    </a:lnL>
                    <a:lnR>
                      <a:noFill/>
                    </a:lnR>
                    <a:lnT>
                      <a:noFill/>
                    </a:lnT>
                    <a:lnB>
                      <a:noFill/>
                    </a:lnB>
                  </a:tcPr>
                </a:tc>
                <a:tc>
                  <a:txBody>
                    <a:bodyPr/>
                    <a:lstStyle/>
                    <a:p>
                      <a:pPr algn="r" fontAlgn="ctr"/>
                      <a:r>
                        <a:rPr lang="en-IN" sz="900">
                          <a:effectLst/>
                        </a:rPr>
                        <a:t>2</a:t>
                      </a:r>
                    </a:p>
                  </a:txBody>
                  <a:tcPr marL="43180" marR="43180" marT="21590" marB="21590" anchor="ctr">
                    <a:lnL>
                      <a:noFill/>
                    </a:lnL>
                    <a:lnR>
                      <a:noFill/>
                    </a:lnR>
                    <a:lnT>
                      <a:noFill/>
                    </a:lnT>
                    <a:lnB>
                      <a:noFill/>
                    </a:lnB>
                  </a:tcPr>
                </a:tc>
                <a:tc>
                  <a:txBody>
                    <a:bodyPr/>
                    <a:lstStyle/>
                    <a:p>
                      <a:pPr algn="r" fontAlgn="ctr"/>
                      <a:r>
                        <a:rPr lang="en-IN" sz="900">
                          <a:effectLst/>
                        </a:rPr>
                        <a:t>1</a:t>
                      </a:r>
                    </a:p>
                  </a:txBody>
                  <a:tcPr marL="43180" marR="43180" marT="21590" marB="21590" anchor="ctr">
                    <a:lnL>
                      <a:noFill/>
                    </a:lnL>
                    <a:lnR>
                      <a:noFill/>
                    </a:lnR>
                    <a:lnT>
                      <a:noFill/>
                    </a:lnT>
                    <a:lnB>
                      <a:noFill/>
                    </a:lnB>
                  </a:tcPr>
                </a:tc>
                <a:tc>
                  <a:txBody>
                    <a:bodyPr/>
                    <a:lstStyle/>
                    <a:p>
                      <a:pPr algn="r" fontAlgn="ctr"/>
                      <a:r>
                        <a:rPr lang="en-IN" sz="900">
                          <a:effectLst/>
                        </a:rPr>
                        <a:t>71</a:t>
                      </a:r>
                    </a:p>
                  </a:txBody>
                  <a:tcPr marL="43180" marR="43180" marT="21590" marB="21590" anchor="ctr">
                    <a:lnL>
                      <a:noFill/>
                    </a:lnL>
                    <a:lnR>
                      <a:noFill/>
                    </a:lnR>
                    <a:lnT>
                      <a:noFill/>
                    </a:lnT>
                    <a:lnB>
                      <a:noFill/>
                    </a:lnB>
                  </a:tcPr>
                </a:tc>
                <a:tc>
                  <a:txBody>
                    <a:bodyPr/>
                    <a:lstStyle/>
                    <a:p>
                      <a:pPr algn="r" fontAlgn="ctr"/>
                      <a:r>
                        <a:rPr lang="en-IN" sz="900">
                          <a:effectLst/>
                        </a:rPr>
                        <a:t>50.90</a:t>
                      </a:r>
                    </a:p>
                  </a:txBody>
                  <a:tcPr marL="43180" marR="43180" marT="21590" marB="21590" anchor="ctr">
                    <a:lnL>
                      <a:noFill/>
                    </a:lnL>
                    <a:lnR>
                      <a:noFill/>
                    </a:lnR>
                    <a:lnT>
                      <a:noFill/>
                    </a:lnT>
                    <a:lnB>
                      <a:noFill/>
                    </a:lnB>
                  </a:tcPr>
                </a:tc>
                <a:tc>
                  <a:txBody>
                    <a:bodyPr/>
                    <a:lstStyle/>
                    <a:p>
                      <a:pPr algn="r" fontAlgn="ctr"/>
                      <a:r>
                        <a:rPr lang="en-IN" sz="900">
                          <a:effectLst/>
                        </a:rPr>
                        <a:t>88</a:t>
                      </a:r>
                    </a:p>
                  </a:txBody>
                  <a:tcPr marL="43180" marR="43180" marT="21590" marB="21590" anchor="ctr">
                    <a:lnL>
                      <a:noFill/>
                    </a:lnL>
                    <a:lnR>
                      <a:noFill/>
                    </a:lnR>
                    <a:lnT>
                      <a:noFill/>
                    </a:lnT>
                    <a:lnB>
                      <a:noFill/>
                    </a:lnB>
                  </a:tcPr>
                </a:tc>
                <a:tc>
                  <a:txBody>
                    <a:bodyPr/>
                    <a:lstStyle/>
                    <a:p>
                      <a:pPr algn="r" fontAlgn="ctr"/>
                      <a:r>
                        <a:rPr lang="en-IN" sz="900">
                          <a:effectLst/>
                        </a:rPr>
                        <a:t>5.26</a:t>
                      </a:r>
                    </a:p>
                  </a:txBody>
                  <a:tcPr marL="43180" marR="43180" marT="21590" marB="21590" anchor="ctr">
                    <a:lnL>
                      <a:noFill/>
                    </a:lnL>
                    <a:lnR>
                      <a:noFill/>
                    </a:lnR>
                    <a:lnT>
                      <a:noFill/>
                    </a:lnT>
                    <a:lnB>
                      <a:noFill/>
                    </a:lnB>
                  </a:tcPr>
                </a:tc>
                <a:tc>
                  <a:txBody>
                    <a:bodyPr/>
                    <a:lstStyle/>
                    <a:p>
                      <a:pPr algn="r" fontAlgn="ctr"/>
                      <a:r>
                        <a:rPr lang="en-IN" sz="900">
                          <a:effectLst/>
                        </a:rPr>
                        <a:t>89</a:t>
                      </a:r>
                    </a:p>
                  </a:txBody>
                  <a:tcPr marL="43180" marR="43180" marT="21590" marB="21590" anchor="ctr">
                    <a:lnL>
                      <a:noFill/>
                    </a:lnL>
                    <a:lnR>
                      <a:noFill/>
                    </a:lnR>
                    <a:lnT>
                      <a:noFill/>
                    </a:lnT>
                    <a:lnB>
                      <a:noFill/>
                    </a:lnB>
                  </a:tcPr>
                </a:tc>
                <a:tc>
                  <a:txBody>
                    <a:bodyPr/>
                    <a:lstStyle/>
                    <a:p>
                      <a:pPr algn="r" fontAlgn="ctr"/>
                      <a:r>
                        <a:rPr lang="en-IN" sz="900">
                          <a:effectLst/>
                        </a:rPr>
                        <a:t>8.86</a:t>
                      </a:r>
                    </a:p>
                  </a:txBody>
                  <a:tcPr marL="43180" marR="43180" marT="21590" marB="21590" anchor="ctr">
                    <a:lnL>
                      <a:noFill/>
                    </a:lnL>
                    <a:lnR>
                      <a:noFill/>
                    </a:lnR>
                    <a:lnT>
                      <a:noFill/>
                    </a:lnT>
                    <a:lnB>
                      <a:noFill/>
                    </a:lnB>
                  </a:tcPr>
                </a:tc>
                <a:tc>
                  <a:txBody>
                    <a:bodyPr/>
                    <a:lstStyle/>
                    <a:p>
                      <a:pPr algn="r" fontAlgn="ctr"/>
                      <a:r>
                        <a:rPr lang="en-IN" sz="900">
                          <a:effectLst/>
                        </a:rPr>
                        <a:t>7</a:t>
                      </a:r>
                    </a:p>
                  </a:txBody>
                  <a:tcPr marL="43180" marR="43180" marT="21590" marB="21590" anchor="ctr">
                    <a:lnL>
                      <a:noFill/>
                    </a:lnL>
                    <a:lnR>
                      <a:noFill/>
                    </a:lnR>
                    <a:lnT>
                      <a:noFill/>
                    </a:lnT>
                    <a:lnB>
                      <a:noFill/>
                    </a:lnB>
                  </a:tcPr>
                </a:tc>
                <a:tc>
                  <a:txBody>
                    <a:bodyPr/>
                    <a:lstStyle/>
                    <a:p>
                      <a:pPr algn="r" fontAlgn="ctr"/>
                      <a:r>
                        <a:rPr lang="en-IN" sz="900">
                          <a:effectLst/>
                        </a:rPr>
                        <a:t>1.78</a:t>
                      </a:r>
                    </a:p>
                  </a:txBody>
                  <a:tcPr marL="43180" marR="43180" marT="21590" marB="21590" anchor="ctr">
                    <a:lnL>
                      <a:noFill/>
                    </a:lnL>
                    <a:lnR>
                      <a:noFill/>
                    </a:lnR>
                    <a:lnT>
                      <a:noFill/>
                    </a:lnT>
                    <a:lnB>
                      <a:noFill/>
                    </a:lnB>
                  </a:tcPr>
                </a:tc>
                <a:tc>
                  <a:txBody>
                    <a:bodyPr/>
                    <a:lstStyle/>
                    <a:p>
                      <a:pPr algn="r" fontAlgn="ctr"/>
                      <a:r>
                        <a:rPr lang="en-IN" sz="900">
                          <a:effectLst/>
                        </a:rPr>
                        <a:t>66.80</a:t>
                      </a:r>
                    </a:p>
                  </a:txBody>
                  <a:tcPr marL="43180" marR="43180" marT="21590" marB="21590" anchor="ctr">
                    <a:lnL>
                      <a:noFill/>
                    </a:lnL>
                    <a:lnR>
                      <a:noFill/>
                    </a:lnR>
                    <a:lnT>
                      <a:noFill/>
                    </a:lnT>
                    <a:lnB>
                      <a:noFill/>
                    </a:lnB>
                  </a:tcPr>
                </a:tc>
                <a:tc>
                  <a:txBody>
                    <a:bodyPr/>
                    <a:lstStyle/>
                    <a:p>
                      <a:pPr algn="r" fontAlgn="ctr"/>
                      <a:r>
                        <a:rPr lang="en-IN" sz="900">
                          <a:effectLst/>
                        </a:rPr>
                        <a:t>0</a:t>
                      </a:r>
                    </a:p>
                  </a:txBody>
                  <a:tcPr marL="43180" marR="43180" marT="21590" marB="21590" anchor="ctr">
                    <a:lnL>
                      <a:noFill/>
                    </a:lnL>
                    <a:lnR>
                      <a:noFill/>
                    </a:lnR>
                    <a:lnT>
                      <a:noFill/>
                    </a:lnT>
                    <a:lnB>
                      <a:noFill/>
                    </a:lnB>
                  </a:tcPr>
                </a:tc>
                <a:extLst>
                  <a:ext uri="{0D108BD9-81ED-4DB2-BD59-A6C34878D82A}">
                    <a16:rowId xmlns:a16="http://schemas.microsoft.com/office/drawing/2014/main" val="551015432"/>
                  </a:ext>
                </a:extLst>
              </a:tr>
              <a:tr h="240445">
                <a:tc>
                  <a:txBody>
                    <a:bodyPr/>
                    <a:lstStyle/>
                    <a:p>
                      <a:pPr algn="r" fontAlgn="ctr"/>
                      <a:r>
                        <a:rPr lang="en-IN" sz="900" b="1">
                          <a:effectLst/>
                        </a:rPr>
                        <a:t>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75</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0</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166.7</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148.3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186.9</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10.1</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113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28.34</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122</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12.61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121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8.41</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2.73</a:t>
                      </a:r>
                    </a:p>
                  </a:txBody>
                  <a:tcPr marL="43180" marR="43180" marT="21590" marB="21590" anchor="ctr">
                    <a:lnL>
                      <a:noFill/>
                    </a:lnL>
                    <a:lnR>
                      <a:noFill/>
                    </a:lnR>
                    <a:lnT>
                      <a:noFill/>
                    </a:lnT>
                    <a:lnB>
                      <a:noFill/>
                    </a:lnB>
                    <a:solidFill>
                      <a:srgbClr val="F5F5F5"/>
                    </a:solidFill>
                  </a:tcPr>
                </a:tc>
                <a:tc>
                  <a:txBody>
                    <a:bodyPr/>
                    <a:lstStyle/>
                    <a:p>
                      <a:pPr algn="r" fontAlgn="ctr"/>
                      <a:r>
                        <a:rPr lang="en-IN" sz="900">
                          <a:effectLst/>
                        </a:rPr>
                        <a:t>52.09</a:t>
                      </a:r>
                    </a:p>
                  </a:txBody>
                  <a:tcPr marL="43180" marR="43180" marT="21590" marB="21590" anchor="ctr">
                    <a:lnL>
                      <a:noFill/>
                    </a:lnL>
                    <a:lnR>
                      <a:noFill/>
                    </a:lnR>
                    <a:lnT>
                      <a:noFill/>
                    </a:lnT>
                    <a:lnB>
                      <a:noFill/>
                    </a:lnB>
                    <a:solidFill>
                      <a:srgbClr val="F5F5F5"/>
                    </a:solidFill>
                  </a:tcPr>
                </a:tc>
                <a:tc>
                  <a:txBody>
                    <a:bodyPr/>
                    <a:lstStyle/>
                    <a:p>
                      <a:pPr algn="r" fontAlgn="ctr"/>
                      <a:r>
                        <a:rPr lang="en-IN" sz="900" dirty="0">
                          <a:effectLst/>
                        </a:rPr>
                        <a:t>0</a:t>
                      </a:r>
                    </a:p>
                  </a:txBody>
                  <a:tcPr marL="43180" marR="43180" marT="21590" marB="21590" anchor="ctr">
                    <a:lnL>
                      <a:noFill/>
                    </a:lnL>
                    <a:lnR>
                      <a:noFill/>
                    </a:lnR>
                    <a:lnT>
                      <a:noFill/>
                    </a:lnT>
                    <a:lnB>
                      <a:noFill/>
                    </a:lnB>
                    <a:solidFill>
                      <a:srgbClr val="F5F5F5"/>
                    </a:solidFill>
                  </a:tcPr>
                </a:tc>
                <a:extLst>
                  <a:ext uri="{0D108BD9-81ED-4DB2-BD59-A6C34878D82A}">
                    <a16:rowId xmlns:a16="http://schemas.microsoft.com/office/drawing/2014/main" val="1118483608"/>
                  </a:ext>
                </a:extLst>
              </a:tr>
            </a:tbl>
          </a:graphicData>
        </a:graphic>
      </p:graphicFrame>
    </p:spTree>
    <p:extLst>
      <p:ext uri="{BB962C8B-B14F-4D97-AF65-F5344CB8AC3E}">
        <p14:creationId xmlns:p14="http://schemas.microsoft.com/office/powerpoint/2010/main" val="3969164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96" y="120869"/>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13186" y="746234"/>
            <a:ext cx="8117094" cy="584775"/>
          </a:xfrm>
          <a:prstGeom prst="rect">
            <a:avLst/>
          </a:prstGeom>
          <a:noFill/>
        </p:spPr>
        <p:txBody>
          <a:bodyPr wrap="none" rtlCol="0">
            <a:spAutoFit/>
          </a:bodyPr>
          <a:lstStyle/>
          <a:p>
            <a:r>
              <a:rPr lang="en-US" sz="3200" b="1" dirty="0" smtClean="0">
                <a:solidFill>
                  <a:srgbClr val="FF0000"/>
                </a:solidFill>
                <a:latin typeface="Arial" panose="020B0604020202020204" pitchFamily="34" charset="0"/>
                <a:cs typeface="Arial" panose="020B0604020202020204" pitchFamily="34" charset="0"/>
              </a:rPr>
              <a:t>Step 3: Exploratory </a:t>
            </a:r>
            <a:r>
              <a:rPr lang="en-US" sz="3200" b="1" dirty="0">
                <a:solidFill>
                  <a:srgbClr val="FF0000"/>
                </a:solidFill>
                <a:latin typeface="Arial" panose="020B0604020202020204" pitchFamily="34" charset="0"/>
                <a:cs typeface="Arial" panose="020B0604020202020204" pitchFamily="34" charset="0"/>
              </a:rPr>
              <a:t>Data Analysis (EDA</a:t>
            </a:r>
            <a:r>
              <a:rPr lang="en-US" sz="3200" b="1" dirty="0" smtClean="0">
                <a:solidFill>
                  <a:srgbClr val="FF0000"/>
                </a:solidFill>
                <a:latin typeface="Arial" panose="020B0604020202020204" pitchFamily="34" charset="0"/>
                <a:cs typeface="Arial" panose="020B0604020202020204" pitchFamily="34" charset="0"/>
              </a:rPr>
              <a:t>):</a:t>
            </a:r>
            <a:endParaRPr lang="en-US" sz="3200"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1361353" y="2100833"/>
            <a:ext cx="9737572" cy="3170099"/>
          </a:xfrm>
          <a:prstGeom prst="rect">
            <a:avLst/>
          </a:prstGeom>
          <a:noFill/>
        </p:spPr>
        <p:txBody>
          <a:bodyPr wrap="square" rtlCol="0">
            <a:spAutoFit/>
          </a:bodyPr>
          <a:lstStyle/>
          <a:p>
            <a:pPr fontAlgn="base">
              <a:spcBef>
                <a:spcPts val="800"/>
              </a:spcBef>
              <a:buFont typeface="Arial" panose="020B0604020202020204" pitchFamily="34" charset="0"/>
              <a:buChar char="•"/>
            </a:pPr>
            <a:r>
              <a:rPr lang="en-US" sz="2000" b="0" i="0" u="none" strike="noStrike" dirty="0" smtClean="0">
                <a:solidFill>
                  <a:srgbClr val="000000"/>
                </a:solidFill>
                <a:effectLst/>
                <a:latin typeface="Libre Franklin"/>
              </a:rPr>
              <a:t> Exploratory Data Analysis (EDA) is a data exploration technique to </a:t>
            </a:r>
          </a:p>
          <a:p>
            <a:pPr fontAlgn="base">
              <a:spcBef>
                <a:spcPts val="800"/>
              </a:spcBef>
            </a:pPr>
            <a:r>
              <a:rPr lang="en-US" sz="2000" dirty="0">
                <a:solidFill>
                  <a:srgbClr val="000000"/>
                </a:solidFill>
                <a:latin typeface="Libre Franklin"/>
              </a:rPr>
              <a:t> </a:t>
            </a:r>
            <a:r>
              <a:rPr lang="en-US" sz="2000" dirty="0" smtClean="0">
                <a:solidFill>
                  <a:srgbClr val="000000"/>
                </a:solidFill>
                <a:latin typeface="Libre Franklin"/>
              </a:rPr>
              <a:t>  </a:t>
            </a:r>
            <a:r>
              <a:rPr lang="en-US" sz="2000" b="0" i="0" u="none" strike="noStrike" dirty="0" smtClean="0">
                <a:solidFill>
                  <a:srgbClr val="000000"/>
                </a:solidFill>
                <a:effectLst/>
                <a:latin typeface="Libre Franklin"/>
              </a:rPr>
              <a:t>understand the various aspects of the data</a:t>
            </a:r>
            <a:endParaRPr lang="en-US" sz="2000" b="0" i="0" u="none" strike="noStrike" dirty="0" smtClean="0">
              <a:solidFill>
                <a:srgbClr val="000000"/>
              </a:solidFill>
              <a:effectLst/>
              <a:latin typeface="Arial" panose="020B0604020202020204" pitchFamily="34" charset="0"/>
            </a:endParaRPr>
          </a:p>
          <a:p>
            <a:pPr fontAlgn="base">
              <a:spcBef>
                <a:spcPts val="800"/>
              </a:spcBef>
              <a:buFont typeface="Arial" panose="020B0604020202020204" pitchFamily="34" charset="0"/>
              <a:buChar char="•"/>
            </a:pPr>
            <a:r>
              <a:rPr lang="en-US" sz="2000" b="0" i="0" u="none" strike="noStrike" dirty="0" smtClean="0">
                <a:solidFill>
                  <a:srgbClr val="000000"/>
                </a:solidFill>
                <a:effectLst/>
                <a:latin typeface="Libre Franklin"/>
              </a:rPr>
              <a:t> EDA is often used to see what data may disclose outside of formal </a:t>
            </a:r>
          </a:p>
          <a:p>
            <a:pPr fontAlgn="base">
              <a:spcBef>
                <a:spcPts val="800"/>
              </a:spcBef>
            </a:pPr>
            <a:r>
              <a:rPr lang="en-US" sz="2000" dirty="0">
                <a:solidFill>
                  <a:srgbClr val="000000"/>
                </a:solidFill>
                <a:latin typeface="Libre Franklin"/>
              </a:rPr>
              <a:t> </a:t>
            </a:r>
            <a:r>
              <a:rPr lang="en-US" sz="2000" dirty="0" smtClean="0">
                <a:solidFill>
                  <a:srgbClr val="000000"/>
                </a:solidFill>
                <a:latin typeface="Libre Franklin"/>
              </a:rPr>
              <a:t> </a:t>
            </a:r>
            <a:r>
              <a:rPr lang="en-US" sz="2000" b="0" i="0" u="none" strike="noStrike" dirty="0" smtClean="0">
                <a:solidFill>
                  <a:srgbClr val="000000"/>
                </a:solidFill>
                <a:effectLst/>
                <a:latin typeface="Libre Franklin"/>
              </a:rPr>
              <a:t>modelling and to  learn more about the variables in a data collection and </a:t>
            </a:r>
          </a:p>
          <a:p>
            <a:pPr fontAlgn="base">
              <a:spcBef>
                <a:spcPts val="800"/>
              </a:spcBef>
            </a:pPr>
            <a:r>
              <a:rPr lang="en-US" sz="2000" dirty="0">
                <a:solidFill>
                  <a:srgbClr val="000000"/>
                </a:solidFill>
                <a:latin typeface="Libre Franklin"/>
              </a:rPr>
              <a:t> </a:t>
            </a:r>
            <a:r>
              <a:rPr lang="en-US" sz="2000" dirty="0" smtClean="0">
                <a:solidFill>
                  <a:srgbClr val="000000"/>
                </a:solidFill>
                <a:latin typeface="Libre Franklin"/>
              </a:rPr>
              <a:t> </a:t>
            </a:r>
            <a:r>
              <a:rPr lang="en-US" sz="2000" b="0" i="0" u="none" strike="noStrike" dirty="0" smtClean="0">
                <a:solidFill>
                  <a:srgbClr val="000000"/>
                </a:solidFill>
                <a:effectLst/>
                <a:latin typeface="Libre Franklin"/>
              </a:rPr>
              <a:t>how they interact.</a:t>
            </a:r>
            <a:endParaRPr lang="en-US" sz="2000" b="0" i="0" u="none" strike="noStrike" dirty="0" smtClean="0">
              <a:solidFill>
                <a:srgbClr val="000000"/>
              </a:solidFill>
              <a:effectLst/>
              <a:latin typeface="Arial" panose="020B0604020202020204" pitchFamily="34" charset="0"/>
            </a:endParaRPr>
          </a:p>
          <a:p>
            <a:pPr fontAlgn="base">
              <a:spcBef>
                <a:spcPts val="800"/>
              </a:spcBef>
              <a:buFont typeface="Arial" panose="020B0604020202020204" pitchFamily="34" charset="0"/>
              <a:buChar char="•"/>
            </a:pPr>
            <a:r>
              <a:rPr lang="en-US" sz="2000" b="0" i="0" u="none" strike="noStrike" dirty="0" smtClean="0">
                <a:solidFill>
                  <a:srgbClr val="000000"/>
                </a:solidFill>
                <a:effectLst/>
                <a:latin typeface="Libre Franklin"/>
              </a:rPr>
              <a:t>The main purpose of EDA is to help look at data before making any </a:t>
            </a:r>
          </a:p>
          <a:p>
            <a:pPr fontAlgn="base">
              <a:spcBef>
                <a:spcPts val="800"/>
              </a:spcBef>
            </a:pPr>
            <a:r>
              <a:rPr lang="en-US" sz="2000" dirty="0">
                <a:solidFill>
                  <a:srgbClr val="000000"/>
                </a:solidFill>
                <a:latin typeface="Libre Franklin"/>
              </a:rPr>
              <a:t> </a:t>
            </a:r>
            <a:r>
              <a:rPr lang="en-US" sz="2000" dirty="0" smtClean="0">
                <a:solidFill>
                  <a:srgbClr val="000000"/>
                </a:solidFill>
                <a:latin typeface="Libre Franklin"/>
              </a:rPr>
              <a:t> </a:t>
            </a:r>
            <a:r>
              <a:rPr lang="en-US" sz="2000" b="0" i="0" u="none" strike="noStrike" dirty="0" smtClean="0">
                <a:solidFill>
                  <a:srgbClr val="000000"/>
                </a:solidFill>
                <a:effectLst/>
                <a:latin typeface="Libre Franklin"/>
              </a:rPr>
              <a:t>assumptions</a:t>
            </a:r>
            <a:endParaRPr lang="en-US" sz="2000" b="0" i="0" u="none" strike="noStrike" dirty="0" smtClean="0">
              <a:solidFill>
                <a:srgbClr val="000000"/>
              </a:solidFill>
              <a:effectLst/>
              <a:latin typeface="Arial" panose="020B0604020202020204" pitchFamily="34"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00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45000">
              <a:srgbClr val="4A8A9A"/>
            </a:gs>
            <a:gs pos="0">
              <a:schemeClr val="accent6">
                <a:lumMod val="7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085" y="85626"/>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92165" y="725213"/>
            <a:ext cx="2206053" cy="477054"/>
          </a:xfrm>
          <a:prstGeom prst="rect">
            <a:avLst/>
          </a:prstGeom>
          <a:noFill/>
        </p:spPr>
        <p:txBody>
          <a:bodyPr wrap="none" rtlCol="0">
            <a:spAutoFit/>
          </a:bodyPr>
          <a:lstStyle/>
          <a:p>
            <a:r>
              <a:rPr lang="en-US" sz="2500" b="1" dirty="0" smtClean="0">
                <a:latin typeface="Times New Roman" panose="02020603050405020304" pitchFamily="18" charset="0"/>
                <a:cs typeface="Times New Roman" panose="02020603050405020304" pitchFamily="18" charset="0"/>
              </a:rPr>
              <a:t>Perform EDA:</a:t>
            </a:r>
            <a:endParaRPr lang="en-US" sz="2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313793" y="5071734"/>
            <a:ext cx="9921765" cy="138112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4292" y="537881"/>
            <a:ext cx="3791265" cy="4371751"/>
          </a:xfrm>
          <a:prstGeom prst="rect">
            <a:avLst/>
          </a:prstGeom>
        </p:spPr>
      </p:pic>
      <p:sp>
        <p:nvSpPr>
          <p:cNvPr id="2" name="Title 1"/>
          <p:cNvSpPr>
            <a:spLocks noGrp="1"/>
          </p:cNvSpPr>
          <p:nvPr>
            <p:ph type="title"/>
          </p:nvPr>
        </p:nvSpPr>
        <p:spPr>
          <a:xfrm>
            <a:off x="653144" y="1959429"/>
            <a:ext cx="6439987" cy="2534194"/>
          </a:xfrm>
        </p:spPr>
        <p:txBody>
          <a:bodyPr>
            <a:noAutofit/>
          </a:bodyPr>
          <a:lstStyle/>
          <a:p>
            <a:r>
              <a:rPr lang="en-IN" sz="2400" dirty="0" smtClean="0">
                <a:solidFill>
                  <a:srgbClr val="C00000"/>
                </a:solidFill>
                <a:latin typeface="Bodoni MT" panose="02070603080606020203" pitchFamily="18" charset="0"/>
              </a:rPr>
              <a:t>We can se there in no null value present in our dataset and the datatype of each column is numeric only </a:t>
            </a:r>
            <a:br>
              <a:rPr lang="en-IN" sz="2400" dirty="0" smtClean="0">
                <a:solidFill>
                  <a:srgbClr val="C00000"/>
                </a:solidFill>
                <a:latin typeface="Bodoni MT" panose="02070603080606020203" pitchFamily="18" charset="0"/>
              </a:rPr>
            </a:br>
            <a:r>
              <a:rPr lang="en-IN" sz="2400" dirty="0" smtClean="0">
                <a:solidFill>
                  <a:srgbClr val="C00000"/>
                </a:solidFill>
                <a:latin typeface="Bodoni MT" panose="02070603080606020203" pitchFamily="18" charset="0"/>
              </a:rPr>
              <a:t>In next image Using value counts function we counted the total no of churn customers </a:t>
            </a:r>
            <a:r>
              <a:rPr lang="en-IN" sz="2400" dirty="0" err="1" smtClean="0">
                <a:solidFill>
                  <a:srgbClr val="C00000"/>
                </a:solidFill>
                <a:latin typeface="Bodoni MT" panose="02070603080606020203" pitchFamily="18" charset="0"/>
              </a:rPr>
              <a:t>i.e</a:t>
            </a:r>
            <a:r>
              <a:rPr lang="en-IN" sz="2400" dirty="0" smtClean="0">
                <a:solidFill>
                  <a:srgbClr val="C00000"/>
                </a:solidFill>
                <a:latin typeface="Bodoni MT" panose="02070603080606020203" pitchFamily="18" charset="0"/>
              </a:rPr>
              <a:t> 0 means customer’s are not churn and 1 means customers are  churn so maximum customers are not left the company we can say</a:t>
            </a:r>
            <a:endParaRPr lang="en-IN" sz="2400" dirty="0">
              <a:solidFill>
                <a:srgbClr val="C00000"/>
              </a:solidFill>
              <a:latin typeface="Bodoni MT" panose="02070603080606020203" pitchFamily="18" charset="0"/>
            </a:endParaRPr>
          </a:p>
        </p:txBody>
      </p:sp>
    </p:spTree>
    <p:extLst>
      <p:ext uri="{BB962C8B-B14F-4D97-AF65-F5344CB8AC3E}">
        <p14:creationId xmlns:p14="http://schemas.microsoft.com/office/powerpoint/2010/main" val="172487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126" y="152400"/>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14761" y="1268390"/>
            <a:ext cx="5535490" cy="523220"/>
          </a:xfrm>
          <a:prstGeom prst="rect">
            <a:avLst/>
          </a:prstGeom>
        </p:spPr>
        <p:txBody>
          <a:bodyPr wrap="none">
            <a:spAutoFit/>
          </a:bodyPr>
          <a:lstStyle/>
          <a:p>
            <a:r>
              <a:rPr lang="en-US" sz="2800" b="1" i="0" dirty="0" smtClean="0">
                <a:solidFill>
                  <a:srgbClr val="92D050"/>
                </a:solidFill>
                <a:effectLst/>
                <a:latin typeface="Times New Roman" panose="02020603050405020304" pitchFamily="18" charset="0"/>
                <a:cs typeface="Times New Roman" panose="02020603050405020304" pitchFamily="18" charset="0"/>
              </a:rPr>
              <a:t>Sum of null values in each column</a:t>
            </a:r>
            <a:r>
              <a:rPr lang="en-US" sz="2800" b="1" i="0" dirty="0" smtClean="0">
                <a:solidFill>
                  <a:srgbClr val="92D050"/>
                </a:solidFill>
                <a:effectLst/>
                <a:latin typeface="Helvetica Neue"/>
              </a:rPr>
              <a:t>:</a:t>
            </a:r>
            <a:endParaRPr lang="en-US" sz="2800" b="1" i="0" dirty="0">
              <a:solidFill>
                <a:srgbClr val="92D050"/>
              </a:solidFill>
              <a:effectLst/>
              <a:latin typeface="Helvetica Neue"/>
            </a:endParaRPr>
          </a:p>
        </p:txBody>
      </p:sp>
      <p:pic>
        <p:nvPicPr>
          <p:cNvPr id="8" name="Picture 7"/>
          <p:cNvPicPr>
            <a:picLocks noChangeAspect="1"/>
          </p:cNvPicPr>
          <p:nvPr/>
        </p:nvPicPr>
        <p:blipFill>
          <a:blip r:embed="rId3"/>
          <a:stretch>
            <a:fillRect/>
          </a:stretch>
        </p:blipFill>
        <p:spPr>
          <a:xfrm>
            <a:off x="8621486" y="502025"/>
            <a:ext cx="3357154" cy="3581400"/>
          </a:xfrm>
          <a:prstGeom prst="rect">
            <a:avLst/>
          </a:prstGeom>
        </p:spPr>
      </p:pic>
      <p:sp>
        <p:nvSpPr>
          <p:cNvPr id="9" name="TextBox 8"/>
          <p:cNvSpPr txBox="1"/>
          <p:nvPr/>
        </p:nvSpPr>
        <p:spPr>
          <a:xfrm>
            <a:off x="512374" y="2451870"/>
            <a:ext cx="6696898" cy="1323439"/>
          </a:xfrm>
          <a:prstGeom prst="rect">
            <a:avLst/>
          </a:prstGeom>
          <a:noFill/>
        </p:spPr>
        <p:txBody>
          <a:bodyPr wrap="none" rtlCol="0">
            <a:spAutoFit/>
          </a:bodyPr>
          <a:lstStyle/>
          <a:p>
            <a:r>
              <a:rPr lang="en-US" sz="2000" dirty="0" smtClean="0">
                <a:solidFill>
                  <a:srgbClr val="C00000"/>
                </a:solidFill>
                <a:latin typeface="Bodoni MT" panose="02070603080606020203" pitchFamily="18" charset="0"/>
                <a:cs typeface="Times New Roman" panose="02020603050405020304" pitchFamily="18" charset="0"/>
              </a:rPr>
              <a:t>Counted Total number of null values present in each column </a:t>
            </a:r>
          </a:p>
          <a:p>
            <a:r>
              <a:rPr lang="en-US" sz="2000" dirty="0" smtClean="0">
                <a:solidFill>
                  <a:srgbClr val="C00000"/>
                </a:solidFill>
                <a:latin typeface="Bodoni MT" panose="02070603080606020203" pitchFamily="18" charset="0"/>
                <a:cs typeface="Times New Roman" panose="02020603050405020304" pitchFamily="18" charset="0"/>
              </a:rPr>
              <a:t>and its 0</a:t>
            </a:r>
          </a:p>
          <a:p>
            <a:r>
              <a:rPr lang="en-US" sz="2000" dirty="0" smtClean="0">
                <a:solidFill>
                  <a:srgbClr val="C00000"/>
                </a:solidFill>
                <a:latin typeface="Bodoni MT" panose="02070603080606020203" pitchFamily="18" charset="0"/>
                <a:cs typeface="Times New Roman" panose="02020603050405020304" pitchFamily="18" charset="0"/>
              </a:rPr>
              <a:t>The using shape() we calculated the total number of rows </a:t>
            </a:r>
          </a:p>
          <a:p>
            <a:r>
              <a:rPr lang="en-US" sz="2000" dirty="0" smtClean="0">
                <a:solidFill>
                  <a:srgbClr val="C00000"/>
                </a:solidFill>
                <a:latin typeface="Bodoni MT" panose="02070603080606020203" pitchFamily="18" charset="0"/>
                <a:cs typeface="Times New Roman" panose="02020603050405020304" pitchFamily="18" charset="0"/>
              </a:rPr>
              <a:t>and columns present in our dataset</a:t>
            </a:r>
            <a:endParaRPr lang="en-US" sz="2000" dirty="0">
              <a:solidFill>
                <a:srgbClr val="C00000"/>
              </a:solidFill>
              <a:latin typeface="Bodoni MT" panose="02070603080606020203" pitchFamily="18" charset="0"/>
              <a:cs typeface="Times New Roman" panose="02020603050405020304" pitchFamily="18" charset="0"/>
            </a:endParaRPr>
          </a:p>
        </p:txBody>
      </p:sp>
      <p:sp>
        <p:nvSpPr>
          <p:cNvPr id="10" name="TextBox 9"/>
          <p:cNvSpPr txBox="1"/>
          <p:nvPr/>
        </p:nvSpPr>
        <p:spPr>
          <a:xfrm>
            <a:off x="1702676" y="4624552"/>
            <a:ext cx="3512500" cy="923330"/>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Shape of the Data : (3333,19)</a:t>
            </a:r>
          </a:p>
          <a:p>
            <a:r>
              <a:rPr lang="en-US" dirty="0" smtClean="0">
                <a:latin typeface="Times New Roman" panose="02020603050405020304" pitchFamily="18" charset="0"/>
                <a:cs typeface="Times New Roman" panose="02020603050405020304" pitchFamily="18" charset="0"/>
              </a:rPr>
              <a:t>Number of Columns in the data : 19</a:t>
            </a:r>
          </a:p>
          <a:p>
            <a:r>
              <a:rPr lang="en-US" dirty="0" smtClean="0">
                <a:latin typeface="Times New Roman" panose="02020603050405020304" pitchFamily="18" charset="0"/>
                <a:cs typeface="Times New Roman" panose="02020603050405020304" pitchFamily="18" charset="0"/>
              </a:rPr>
              <a:t>Number of Rows in the data : 3333</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2709" y="4232522"/>
            <a:ext cx="6727372" cy="2416472"/>
          </a:xfrm>
          <a:prstGeom prst="rect">
            <a:avLst/>
          </a:prstGeom>
        </p:spPr>
      </p:pic>
    </p:spTree>
    <p:extLst>
      <p:ext uri="{BB962C8B-B14F-4D97-AF65-F5344CB8AC3E}">
        <p14:creationId xmlns:p14="http://schemas.microsoft.com/office/powerpoint/2010/main" val="1655447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HA7EZ1jdrlbaSW70iJbGxYwOgNdHa0fKfIZmzAKATHlEO4KrVs8-MixN1YJulWmvNYoDl2kSmLanSQrvXluWw9W2fCuDiScwaXKi5Z11HrT8FPECTDTIrh6mle7BFGdbqR0OgHADZCp9wsJ2T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127" y="110358"/>
            <a:ext cx="960635" cy="332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22906" y="474914"/>
            <a:ext cx="3777188" cy="584775"/>
          </a:xfrm>
          <a:prstGeom prst="rect">
            <a:avLst/>
          </a:prstGeom>
          <a:noFill/>
        </p:spPr>
        <p:txBody>
          <a:bodyPr wrap="none" rtlCol="0">
            <a:spAutoFit/>
          </a:bodyPr>
          <a:lstStyle/>
          <a:p>
            <a:r>
              <a:rPr lang="en-US" sz="3200" b="1" dirty="0" smtClean="0">
                <a:solidFill>
                  <a:srgbClr val="FF0000"/>
                </a:solidFill>
                <a:latin typeface="Bodoni MT" panose="02070603080606020203" pitchFamily="18" charset="0"/>
                <a:cs typeface="Times New Roman" panose="02020603050405020304" pitchFamily="18" charset="0"/>
              </a:rPr>
              <a:t>Step 4: Visualizations</a:t>
            </a:r>
            <a:endParaRPr lang="en-US" sz="3200" b="1" dirty="0">
              <a:solidFill>
                <a:srgbClr val="FF0000"/>
              </a:solidFill>
              <a:latin typeface="Bodoni MT" panose="02070603080606020203"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413853" y="1610664"/>
            <a:ext cx="6778147" cy="4443294"/>
          </a:xfrm>
          <a:prstGeom prst="rect">
            <a:avLst/>
          </a:prstGeom>
        </p:spPr>
      </p:pic>
      <p:sp>
        <p:nvSpPr>
          <p:cNvPr id="7" name="Rectangle 6"/>
          <p:cNvSpPr/>
          <p:nvPr/>
        </p:nvSpPr>
        <p:spPr>
          <a:xfrm>
            <a:off x="650022" y="2370004"/>
            <a:ext cx="5244662" cy="2308324"/>
          </a:xfrm>
          <a:prstGeom prst="rect">
            <a:avLst/>
          </a:prstGeom>
        </p:spPr>
        <p:txBody>
          <a:bodyPr wrap="square">
            <a:spAutoFit/>
          </a:bodyPr>
          <a:lstStyle/>
          <a:p>
            <a:r>
              <a:rPr lang="en-US" sz="2400" i="0" dirty="0" smtClean="0">
                <a:solidFill>
                  <a:srgbClr val="000000"/>
                </a:solidFill>
                <a:effectLst/>
                <a:latin typeface="Bodoni MT" panose="02070603080606020203" pitchFamily="18" charset="0"/>
                <a:cs typeface="Times New Roman" panose="02020603050405020304" pitchFamily="18" charset="0"/>
              </a:rPr>
              <a:t>Using Bi-variant analysis we can see there some relation between voice mail plan and voice mail message so we will create crossable</a:t>
            </a:r>
            <a:r>
              <a:rPr lang="en-US" sz="2400" dirty="0" smtClean="0">
                <a:solidFill>
                  <a:srgbClr val="000000"/>
                </a:solidFill>
                <a:latin typeface="Bodoni MT" panose="02070603080606020203" pitchFamily="18" charset="0"/>
                <a:cs typeface="Times New Roman" panose="02020603050405020304" pitchFamily="18" charset="0"/>
              </a:rPr>
              <a:t>.</a:t>
            </a:r>
          </a:p>
          <a:p>
            <a:r>
              <a:rPr lang="en-US" sz="2400" i="0" dirty="0" smtClean="0">
                <a:solidFill>
                  <a:srgbClr val="000000"/>
                </a:solidFill>
                <a:effectLst/>
                <a:latin typeface="Bodoni MT" panose="02070603080606020203" pitchFamily="18" charset="0"/>
                <a:cs typeface="Times New Roman" panose="02020603050405020304" pitchFamily="18" charset="0"/>
              </a:rPr>
              <a:t>Wherever we got 1’s  that columns are highly correlated with each other</a:t>
            </a:r>
          </a:p>
        </p:txBody>
      </p:sp>
    </p:spTree>
    <p:extLst>
      <p:ext uri="{BB962C8B-B14F-4D97-AF65-F5344CB8AC3E}">
        <p14:creationId xmlns:p14="http://schemas.microsoft.com/office/powerpoint/2010/main" val="3384516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normAutofit/>
          </a:bodyPr>
          <a:lstStyle/>
          <a:p>
            <a:r>
              <a:rPr lang="en-US" sz="3200" b="1" dirty="0" smtClean="0">
                <a:solidFill>
                  <a:srgbClr val="0070C0"/>
                </a:solidFill>
                <a:latin typeface="Bell MT" panose="02020503060305020303" pitchFamily="18" charset="0"/>
              </a:rPr>
              <a:t>Pie Chart</a:t>
            </a:r>
            <a:endParaRPr lang="en-IN" sz="3200" b="1" dirty="0">
              <a:solidFill>
                <a:srgbClr val="0070C0"/>
              </a:solidFill>
              <a:latin typeface="Bell MT" panose="020205030603050203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945" y="43135"/>
            <a:ext cx="4409667" cy="33858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89" y="3317966"/>
            <a:ext cx="5026831" cy="355778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027" y="3485679"/>
            <a:ext cx="4372585" cy="3372321"/>
          </a:xfrm>
          <a:prstGeom prst="rect">
            <a:avLst/>
          </a:prstGeom>
        </p:spPr>
      </p:pic>
      <p:sp>
        <p:nvSpPr>
          <p:cNvPr id="9" name="Rectangle 8"/>
          <p:cNvSpPr/>
          <p:nvPr/>
        </p:nvSpPr>
        <p:spPr>
          <a:xfrm>
            <a:off x="1634082" y="974579"/>
            <a:ext cx="5203371" cy="1554272"/>
          </a:xfrm>
          <a:prstGeom prst="rect">
            <a:avLst/>
          </a:prstGeom>
        </p:spPr>
        <p:txBody>
          <a:bodyPr wrap="square">
            <a:spAutoFit/>
          </a:bodyPr>
          <a:lstStyle/>
          <a:p>
            <a:pPr>
              <a:buFont typeface="Arial" panose="020B0604020202020204" pitchFamily="34" charset="0"/>
              <a:buChar char="•"/>
            </a:pPr>
            <a:r>
              <a:rPr lang="en-US" sz="1900" b="0" i="0" dirty="0" smtClean="0">
                <a:solidFill>
                  <a:srgbClr val="000000"/>
                </a:solidFill>
                <a:effectLst/>
                <a:latin typeface="Times New Roman" panose="02020603050405020304" pitchFamily="18" charset="0"/>
                <a:cs typeface="Times New Roman" panose="02020603050405020304" pitchFamily="18" charset="0"/>
              </a:rPr>
              <a:t>We used Pie chart on Categorical </a:t>
            </a:r>
            <a:r>
              <a:rPr lang="en-US" sz="1900" b="0" i="0" dirty="0" err="1" smtClean="0">
                <a:solidFill>
                  <a:srgbClr val="000000"/>
                </a:solidFill>
                <a:effectLst/>
                <a:latin typeface="Times New Roman" panose="02020603050405020304" pitchFamily="18" charset="0"/>
                <a:cs typeface="Times New Roman" panose="02020603050405020304" pitchFamily="18" charset="0"/>
              </a:rPr>
              <a:t>data,we</a:t>
            </a:r>
            <a:r>
              <a:rPr lang="en-US" sz="1900" b="0" i="0" dirty="0" smtClean="0">
                <a:solidFill>
                  <a:srgbClr val="000000"/>
                </a:solidFill>
                <a:effectLst/>
                <a:latin typeface="Times New Roman" panose="02020603050405020304" pitchFamily="18" charset="0"/>
                <a:cs typeface="Times New Roman" panose="02020603050405020304" pitchFamily="18" charset="0"/>
              </a:rPr>
              <a:t> can easily understand that in our columns how many categories are there and each which value is highest percentage . Like we can see the churn customer is 14.5% and non churn is 85.5% </a:t>
            </a:r>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723227"/>
      </p:ext>
    </p:extLst>
  </p:cSld>
  <p:clrMapOvr>
    <a:masterClrMapping/>
  </p:clrMapOvr>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2858</TotalTime>
  <Words>1533</Words>
  <Application>Microsoft Office PowerPoint</Application>
  <PresentationFormat>Widescreen</PresentationFormat>
  <Paragraphs>433</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Black</vt:lpstr>
      <vt:lpstr>Bell MT</vt:lpstr>
      <vt:lpstr>Bodoni MT</vt:lpstr>
      <vt:lpstr>Century Gothic</vt:lpstr>
      <vt:lpstr>Courier New</vt:lpstr>
      <vt:lpstr>Helvetica Neue</vt:lpstr>
      <vt:lpstr>Libre Franklin</vt:lpstr>
      <vt:lpstr>Times New Roman</vt:lpstr>
      <vt:lpstr>Wingdings 3</vt:lpstr>
      <vt:lpstr>Wisp</vt:lpstr>
      <vt:lpstr>PowerPoint Presentation</vt:lpstr>
      <vt:lpstr>PowerPoint Presentation</vt:lpstr>
      <vt:lpstr>Step 1: Business Problem </vt:lpstr>
      <vt:lpstr>data.tail()</vt:lpstr>
      <vt:lpstr>PowerPoint Presentation</vt:lpstr>
      <vt:lpstr>We can se there in no null value present in our dataset and the datatype of each column is numeric only  In next image Using value counts function we counted the total no of churn customers i.e 0 means customer’s are not churn and 1 means customers are  churn so maximum customers are not left the company we can say</vt:lpstr>
      <vt:lpstr>PowerPoint Presentation</vt:lpstr>
      <vt:lpstr>PowerPoint Presentation</vt:lpstr>
      <vt:lpstr>Pie Chart</vt:lpstr>
      <vt:lpstr>PowerPoint Presentation</vt:lpstr>
      <vt:lpstr>WE  can see in Boxplot churn customers spend more time on call than not churn customers In Total call there is no huge difference in both the customers And in total charges churn customers got higher charges than non churn so we can see if minutes is high then we will get higher charges</vt:lpstr>
      <vt:lpstr> Step 5:  Feature Selection  Univariate Method                                          Feature Importance</vt:lpstr>
      <vt:lpstr>VIF(Variance Inflation Factor)</vt:lpstr>
      <vt:lpstr>Step 6: Splitting the data into Train and Test set and Feature Scaling</vt:lpstr>
      <vt:lpstr>Managed Imbalance Data </vt:lpstr>
      <vt:lpstr>PowerPoint Presentation</vt:lpstr>
      <vt:lpstr>Step 7: Model Building</vt:lpstr>
      <vt:lpstr>PowerPoint Presentation</vt:lpstr>
      <vt:lpstr>1. Random Forest Method 2. K nearest neighbors  Before Handling Multicolinearity                      After Handling Multicolinearity </vt:lpstr>
      <vt:lpstr>3: Neural Network</vt:lpstr>
      <vt:lpstr>Now lets verify the model prediction on test data </vt:lpstr>
      <vt:lpstr>Ensemble Technique   Bagging technique</vt:lpstr>
      <vt:lpstr>Boosting Techniques</vt:lpstr>
      <vt:lpstr>We used K Fold Cross Validation Technique here for mean score because we can see we selected random data for predicting the result so every time we are getting the different accuracy so We used this techniques and we take CV =10 It means our train data will be divided into 10 parts and every time we will get different accuracy sousing this method it will calculate mean of that all and gives us final mean score or output</vt:lpstr>
      <vt:lpstr>So our Last Step is Model Deployment In this We used Flask for deployment , so using Html file we created this page so after filling the values and submitting we will get the result on same page like the customer is churn or not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176</cp:revision>
  <dcterms:created xsi:type="dcterms:W3CDTF">2022-05-06T06:28:17Z</dcterms:created>
  <dcterms:modified xsi:type="dcterms:W3CDTF">2022-05-27T12:55:25Z</dcterms:modified>
</cp:coreProperties>
</file>