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dec Pro" charset="1" panose="00000500000000000000"/>
      <p:regular r:id="rId10"/>
    </p:embeddedFont>
    <p:embeddedFont>
      <p:font typeface="Codec Pro Bold" charset="1" panose="00000600000000000000"/>
      <p:regular r:id="rId11"/>
    </p:embeddedFont>
    <p:embeddedFont>
      <p:font typeface="Codec Pro Thin" charset="1" panose="00000200000000000000"/>
      <p:regular r:id="rId12"/>
    </p:embeddedFont>
    <p:embeddedFont>
      <p:font typeface="Codec Pro Light" charset="1" panose="00000300000000000000"/>
      <p:regular r:id="rId13"/>
    </p:embeddedFont>
    <p:embeddedFont>
      <p:font typeface="Codec Pro Ultra-Bold" charset="1" panose="00000700000000000000"/>
      <p:regular r:id="rId14"/>
    </p:embeddedFont>
    <p:embeddedFont>
      <p:font typeface="Codec Pro Heavy" charset="1" panose="00000A00000000000000"/>
      <p:regular r:id="rId15"/>
    </p:embeddedFont>
    <p:embeddedFont>
      <p:font typeface="Open Sans" charset="1" panose="020B0606030504020204"/>
      <p:regular r:id="rId16"/>
    </p:embeddedFont>
    <p:embeddedFont>
      <p:font typeface="Open Sans Bold" charset="1" panose="020B0806030504020204"/>
      <p:regular r:id="rId17"/>
    </p:embeddedFont>
    <p:embeddedFont>
      <p:font typeface="Open Sans Italics" charset="1" panose="020B0606030504020204"/>
      <p:regular r:id="rId18"/>
    </p:embeddedFont>
    <p:embeddedFont>
      <p:font typeface="Open Sans Bold Italics" charset="1" panose="020B0806030504020204"/>
      <p:regular r:id="rId19"/>
    </p:embeddedFont>
    <p:embeddedFont>
      <p:font typeface="Open Sans Light" charset="1" panose="020B0306030504020204"/>
      <p:regular r:id="rId20"/>
    </p:embeddedFont>
    <p:embeddedFont>
      <p:font typeface="Open Sans Light Italics" charset="1" panose="020B0306030504020204"/>
      <p:regular r:id="rId21"/>
    </p:embeddedFont>
    <p:embeddedFont>
      <p:font typeface="Open Sans Ultra-Bold" charset="1" panose="00000000000000000000"/>
      <p:regular r:id="rId22"/>
    </p:embeddedFont>
    <p:embeddedFont>
      <p:font typeface="Open Sans Ultra-Bold Italics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png" Type="http://schemas.openxmlformats.org/officeDocument/2006/relationships/image"/><Relationship Id="rId12" Target="../media/image15.png" Type="http://schemas.openxmlformats.org/officeDocument/2006/relationships/image"/><Relationship Id="rId13" Target="../media/image16.png" Type="http://schemas.openxmlformats.org/officeDocument/2006/relationships/image"/><Relationship Id="rId14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7.pn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14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slide6.xml" Type="http://schemas.openxmlformats.org/officeDocument/2006/relationships/slide"/><Relationship Id="rId7" Target="slide5.xml" Type="http://schemas.openxmlformats.org/officeDocument/2006/relationships/slide"/><Relationship Id="rId8" Target="slide7.xml" Type="http://schemas.openxmlformats.org/officeDocument/2006/relationships/slid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3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62194" y="-13020113"/>
            <a:ext cx="18163613" cy="18163613"/>
          </a:xfrm>
          <a:custGeom>
            <a:avLst/>
            <a:gdLst/>
            <a:ahLst/>
            <a:cxnLst/>
            <a:rect r="r" b="b" t="t" l="l"/>
            <a:pathLst>
              <a:path h="18163613" w="18163613">
                <a:moveTo>
                  <a:pt x="0" y="0"/>
                </a:moveTo>
                <a:lnTo>
                  <a:pt x="18163612" y="0"/>
                </a:lnTo>
                <a:lnTo>
                  <a:pt x="18163612" y="18163613"/>
                </a:lnTo>
                <a:lnTo>
                  <a:pt x="0" y="181636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62194" y="436029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211599">
            <a:off x="3715410" y="567484"/>
            <a:ext cx="18735059" cy="9231274"/>
          </a:xfrm>
          <a:custGeom>
            <a:avLst/>
            <a:gdLst/>
            <a:ahLst/>
            <a:cxnLst/>
            <a:rect r="r" b="b" t="t" l="l"/>
            <a:pathLst>
              <a:path h="9231274" w="18735059">
                <a:moveTo>
                  <a:pt x="18735059" y="0"/>
                </a:moveTo>
                <a:lnTo>
                  <a:pt x="0" y="0"/>
                </a:lnTo>
                <a:lnTo>
                  <a:pt x="0" y="9231275"/>
                </a:lnTo>
                <a:lnTo>
                  <a:pt x="18735059" y="9231275"/>
                </a:lnTo>
                <a:lnTo>
                  <a:pt x="18735059" y="0"/>
                </a:lnTo>
                <a:close/>
              </a:path>
            </a:pathLst>
          </a:custGeom>
          <a:blipFill>
            <a:blip r:embed="rId4">
              <a:alphaModFix amt="6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28700" y="8342283"/>
          <a:ext cx="13520042" cy="600075"/>
        </p:xfrm>
        <a:graphic>
          <a:graphicData uri="http://schemas.openxmlformats.org/drawingml/2006/table">
            <a:tbl>
              <a:tblPr/>
              <a:tblGrid>
                <a:gridCol w="13520042"/>
              </a:tblGrid>
              <a:tr h="36344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Codec Pro Bold"/>
                        </a:rPr>
                        <a:t>Grupo 1 - Diego, Javier, Miguel, Hugo, July</a:t>
                      </a:r>
                      <a:endParaRPr lang="en-US" sz="1100"/>
                    </a:p>
                  </a:txBody>
                  <a:tcPr marL="0" marR="0" marT="0" marB="0" anchor="b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6" id="6"/>
          <p:cNvSpPr/>
          <p:nvPr/>
        </p:nvSpPr>
        <p:spPr>
          <a:xfrm flipH="false" flipV="false" rot="0">
            <a:off x="1066800" y="968873"/>
            <a:ext cx="768142" cy="633487"/>
          </a:xfrm>
          <a:custGeom>
            <a:avLst/>
            <a:gdLst/>
            <a:ahLst/>
            <a:cxnLst/>
            <a:rect r="r" b="b" t="t" l="l"/>
            <a:pathLst>
              <a:path h="633487" w="768142">
                <a:moveTo>
                  <a:pt x="0" y="0"/>
                </a:moveTo>
                <a:lnTo>
                  <a:pt x="768142" y="0"/>
                </a:lnTo>
                <a:lnTo>
                  <a:pt x="768142" y="633488"/>
                </a:lnTo>
                <a:lnTo>
                  <a:pt x="0" y="6334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56387" y="1020862"/>
            <a:ext cx="4271344" cy="443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97"/>
              </a:lnSpc>
              <a:spcBef>
                <a:spcPct val="0"/>
              </a:spcBef>
            </a:pPr>
            <a:r>
              <a:rPr lang="en-US" sz="2355">
                <a:solidFill>
                  <a:srgbClr val="FFFFFF"/>
                </a:solidFill>
                <a:latin typeface="Codec Pro Bold"/>
              </a:rPr>
              <a:t>Data Science - Sept 2023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867187"/>
            <a:ext cx="16230600" cy="5763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900"/>
              </a:lnSpc>
            </a:pPr>
            <a:r>
              <a:rPr lang="en-US" sz="10900">
                <a:solidFill>
                  <a:srgbClr val="FFFFFF"/>
                </a:solidFill>
                <a:latin typeface="Codec Pro Bold"/>
              </a:rPr>
              <a:t>APLICACIÓN DE CONSULTAS DE DOCUMENTOS MEDIANTE GPT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3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34848" y="3430755"/>
            <a:ext cx="18322848" cy="18322848"/>
          </a:xfrm>
          <a:custGeom>
            <a:avLst/>
            <a:gdLst/>
            <a:ahLst/>
            <a:cxnLst/>
            <a:rect r="r" b="b" t="t" l="l"/>
            <a:pathLst>
              <a:path h="18322848" w="18322848">
                <a:moveTo>
                  <a:pt x="0" y="0"/>
                </a:moveTo>
                <a:lnTo>
                  <a:pt x="18322848" y="0"/>
                </a:lnTo>
                <a:lnTo>
                  <a:pt x="18322848" y="18322847"/>
                </a:lnTo>
                <a:lnTo>
                  <a:pt x="0" y="18322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34848" y="-13331833"/>
            <a:ext cx="18303150" cy="18303150"/>
          </a:xfrm>
          <a:custGeom>
            <a:avLst/>
            <a:gdLst/>
            <a:ahLst/>
            <a:cxnLst/>
            <a:rect r="r" b="b" t="t" l="l"/>
            <a:pathLst>
              <a:path h="18303150" w="18303150">
                <a:moveTo>
                  <a:pt x="0" y="0"/>
                </a:moveTo>
                <a:lnTo>
                  <a:pt x="18303150" y="0"/>
                </a:lnTo>
                <a:lnTo>
                  <a:pt x="18303150" y="18303150"/>
                </a:lnTo>
                <a:lnTo>
                  <a:pt x="0" y="18303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877955" y="-3722384"/>
            <a:ext cx="19849827" cy="7182028"/>
          </a:xfrm>
          <a:custGeom>
            <a:avLst/>
            <a:gdLst/>
            <a:ahLst/>
            <a:cxnLst/>
            <a:rect r="r" b="b" t="t" l="l"/>
            <a:pathLst>
              <a:path h="7182028" w="19849827">
                <a:moveTo>
                  <a:pt x="19849827" y="7182028"/>
                </a:moveTo>
                <a:lnTo>
                  <a:pt x="0" y="7182028"/>
                </a:lnTo>
                <a:lnTo>
                  <a:pt x="0" y="0"/>
                </a:lnTo>
                <a:lnTo>
                  <a:pt x="19849827" y="0"/>
                </a:lnTo>
                <a:lnTo>
                  <a:pt x="19849827" y="7182028"/>
                </a:lnTo>
                <a:close/>
              </a:path>
            </a:pathLst>
          </a:custGeom>
          <a:blipFill>
            <a:blip r:embed="rId4">
              <a:alphaModFix amt="1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78498" y="7276118"/>
            <a:ext cx="1175585" cy="1116267"/>
          </a:xfrm>
          <a:custGeom>
            <a:avLst/>
            <a:gdLst/>
            <a:ahLst/>
            <a:cxnLst/>
            <a:rect r="r" b="b" t="t" l="l"/>
            <a:pathLst>
              <a:path h="1116267" w="1175585">
                <a:moveTo>
                  <a:pt x="0" y="0"/>
                </a:moveTo>
                <a:lnTo>
                  <a:pt x="1175585" y="0"/>
                </a:lnTo>
                <a:lnTo>
                  <a:pt x="1175585" y="1116267"/>
                </a:lnTo>
                <a:lnTo>
                  <a:pt x="0" y="11162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0659" t="-25666" r="-21391" b="-2393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7545" y="4173149"/>
            <a:ext cx="2887409" cy="2698951"/>
          </a:xfrm>
          <a:custGeom>
            <a:avLst/>
            <a:gdLst/>
            <a:ahLst/>
            <a:cxnLst/>
            <a:rect r="r" b="b" t="t" l="l"/>
            <a:pathLst>
              <a:path h="2698951" w="2887409">
                <a:moveTo>
                  <a:pt x="0" y="0"/>
                </a:moveTo>
                <a:lnTo>
                  <a:pt x="2887409" y="0"/>
                </a:lnTo>
                <a:lnTo>
                  <a:pt x="2887409" y="2698951"/>
                </a:lnTo>
                <a:lnTo>
                  <a:pt x="0" y="26989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37385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303581" y="2794360"/>
            <a:ext cx="3362368" cy="4074840"/>
          </a:xfrm>
          <a:custGeom>
            <a:avLst/>
            <a:gdLst/>
            <a:ahLst/>
            <a:cxnLst/>
            <a:rect r="r" b="b" t="t" l="l"/>
            <a:pathLst>
              <a:path h="4074840" w="3362368">
                <a:moveTo>
                  <a:pt x="0" y="0"/>
                </a:moveTo>
                <a:lnTo>
                  <a:pt x="3362368" y="0"/>
                </a:lnTo>
                <a:lnTo>
                  <a:pt x="3362368" y="4074840"/>
                </a:lnTo>
                <a:lnTo>
                  <a:pt x="0" y="40748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183219" y="4107344"/>
            <a:ext cx="3462207" cy="3462207"/>
          </a:xfrm>
          <a:custGeom>
            <a:avLst/>
            <a:gdLst/>
            <a:ahLst/>
            <a:cxnLst/>
            <a:rect r="r" b="b" t="t" l="l"/>
            <a:pathLst>
              <a:path h="3462207" w="3462207">
                <a:moveTo>
                  <a:pt x="0" y="0"/>
                </a:moveTo>
                <a:lnTo>
                  <a:pt x="3462207" y="0"/>
                </a:lnTo>
                <a:lnTo>
                  <a:pt x="3462207" y="3462207"/>
                </a:lnTo>
                <a:lnTo>
                  <a:pt x="0" y="346220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-406519" y="6874018"/>
            <a:ext cx="19849827" cy="7182028"/>
          </a:xfrm>
          <a:custGeom>
            <a:avLst/>
            <a:gdLst/>
            <a:ahLst/>
            <a:cxnLst/>
            <a:rect r="r" b="b" t="t" l="l"/>
            <a:pathLst>
              <a:path h="7182028" w="19849827">
                <a:moveTo>
                  <a:pt x="19849827" y="7182028"/>
                </a:moveTo>
                <a:lnTo>
                  <a:pt x="0" y="7182028"/>
                </a:lnTo>
                <a:lnTo>
                  <a:pt x="0" y="0"/>
                </a:lnTo>
                <a:lnTo>
                  <a:pt x="19849827" y="0"/>
                </a:lnTo>
                <a:lnTo>
                  <a:pt x="19849827" y="7182028"/>
                </a:lnTo>
                <a:close/>
              </a:path>
            </a:pathLst>
          </a:custGeom>
          <a:blipFill>
            <a:blip r:embed="rId4">
              <a:alphaModFix amt="1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162079" y="6874018"/>
            <a:ext cx="4007451" cy="1920468"/>
          </a:xfrm>
          <a:custGeom>
            <a:avLst/>
            <a:gdLst/>
            <a:ahLst/>
            <a:cxnLst/>
            <a:rect r="r" b="b" t="t" l="l"/>
            <a:pathLst>
              <a:path h="1920468" w="4007451">
                <a:moveTo>
                  <a:pt x="0" y="0"/>
                </a:moveTo>
                <a:lnTo>
                  <a:pt x="4007451" y="0"/>
                </a:lnTo>
                <a:lnTo>
                  <a:pt x="4007451" y="1920468"/>
                </a:lnTo>
                <a:lnTo>
                  <a:pt x="0" y="192046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500589" y="743750"/>
            <a:ext cx="5286821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FFFFFF"/>
                </a:solidFill>
                <a:latin typeface="Open Sans Bold"/>
              </a:rPr>
              <a:t>Herramientas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1114078" y="3258844"/>
            <a:ext cx="3485752" cy="3145873"/>
            <a:chOff x="0" y="0"/>
            <a:chExt cx="4647669" cy="41944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82896" y="0"/>
              <a:ext cx="3681916" cy="3107853"/>
            </a:xfrm>
            <a:custGeom>
              <a:avLst/>
              <a:gdLst/>
              <a:ahLst/>
              <a:cxnLst/>
              <a:rect r="r" b="b" t="t" l="l"/>
              <a:pathLst>
                <a:path h="3107853" w="3681916">
                  <a:moveTo>
                    <a:pt x="0" y="0"/>
                  </a:moveTo>
                  <a:lnTo>
                    <a:pt x="3681916" y="0"/>
                  </a:lnTo>
                  <a:lnTo>
                    <a:pt x="3681916" y="3107853"/>
                  </a:lnTo>
                  <a:lnTo>
                    <a:pt x="0" y="3107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-9833" t="0" r="-266340" b="-10777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2685591"/>
              <a:ext cx="4647669" cy="1508905"/>
            </a:xfrm>
            <a:custGeom>
              <a:avLst/>
              <a:gdLst/>
              <a:ahLst/>
              <a:cxnLst/>
              <a:rect r="r" b="b" t="t" l="l"/>
              <a:pathLst>
                <a:path h="1508905" w="4647669">
                  <a:moveTo>
                    <a:pt x="0" y="0"/>
                  </a:moveTo>
                  <a:lnTo>
                    <a:pt x="4647669" y="0"/>
                  </a:lnTo>
                  <a:lnTo>
                    <a:pt x="4647669" y="1508906"/>
                  </a:lnTo>
                  <a:lnTo>
                    <a:pt x="0" y="15089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-42967" t="-4564" r="-3837" b="-7835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916313" y="6947450"/>
            <a:ext cx="2066385" cy="765605"/>
          </a:xfrm>
          <a:custGeom>
            <a:avLst/>
            <a:gdLst/>
            <a:ahLst/>
            <a:cxnLst/>
            <a:rect r="r" b="b" t="t" l="l"/>
            <a:pathLst>
              <a:path h="765605" w="2066385">
                <a:moveTo>
                  <a:pt x="0" y="0"/>
                </a:moveTo>
                <a:lnTo>
                  <a:pt x="2066385" y="0"/>
                </a:lnTo>
                <a:lnTo>
                  <a:pt x="2066385" y="765605"/>
                </a:lnTo>
                <a:lnTo>
                  <a:pt x="0" y="76560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246605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116071" y="7123438"/>
            <a:ext cx="2374328" cy="1421629"/>
          </a:xfrm>
          <a:custGeom>
            <a:avLst/>
            <a:gdLst/>
            <a:ahLst/>
            <a:cxnLst/>
            <a:rect r="r" b="b" t="t" l="l"/>
            <a:pathLst>
              <a:path h="1421629" w="2374328">
                <a:moveTo>
                  <a:pt x="0" y="0"/>
                </a:moveTo>
                <a:lnTo>
                  <a:pt x="2374328" y="0"/>
                </a:lnTo>
                <a:lnTo>
                  <a:pt x="2374328" y="1421628"/>
                </a:lnTo>
                <a:lnTo>
                  <a:pt x="0" y="142162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982698" y="2902897"/>
            <a:ext cx="2517891" cy="3021470"/>
          </a:xfrm>
          <a:custGeom>
            <a:avLst/>
            <a:gdLst/>
            <a:ahLst/>
            <a:cxnLst/>
            <a:rect r="r" b="b" t="t" l="l"/>
            <a:pathLst>
              <a:path h="3021470" w="2517891">
                <a:moveTo>
                  <a:pt x="0" y="0"/>
                </a:moveTo>
                <a:lnTo>
                  <a:pt x="2517891" y="0"/>
                </a:lnTo>
                <a:lnTo>
                  <a:pt x="2517891" y="3021470"/>
                </a:lnTo>
                <a:lnTo>
                  <a:pt x="0" y="302147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90850" t="-150871" r="-449471" b="-149560"/>
            </a:stretch>
          </a:blipFill>
        </p:spPr>
      </p:sp>
      <p:graphicFrame>
        <p:nvGraphicFramePr>
          <p:cNvPr name="Table 18" id="18"/>
          <p:cNvGraphicFramePr>
            <a:graphicFrameLocks noGrp="true"/>
          </p:cNvGraphicFramePr>
          <p:nvPr/>
        </p:nvGraphicFramePr>
        <p:xfrm>
          <a:off x="5357963" y="9690439"/>
          <a:ext cx="7572074" cy="596561"/>
        </p:xfrm>
        <a:graphic>
          <a:graphicData uri="http://schemas.openxmlformats.org/drawingml/2006/table">
            <a:tbl>
              <a:tblPr/>
              <a:tblGrid>
                <a:gridCol w="7572074"/>
              </a:tblGrid>
              <a:tr h="35919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odec Pro Bold"/>
                        </a:rPr>
                        <a:t>Grupo 1 - Diego, Javier, Miguel, Hugo, July –––  APP GPT_Docs</a:t>
                      </a:r>
                      <a:endParaRPr lang="en-US" sz="1100"/>
                    </a:p>
                  </a:txBody>
                  <a:tcPr marL="0" marR="0" marT="0" marB="0" anchor="b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9" id="19"/>
          <p:cNvSpPr txBox="true"/>
          <p:nvPr/>
        </p:nvSpPr>
        <p:spPr>
          <a:xfrm rot="0">
            <a:off x="14963050" y="7646380"/>
            <a:ext cx="190254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667FF"/>
                </a:solidFill>
                <a:latin typeface="Open Sans"/>
              </a:rPr>
              <a:t>psycopg2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154083" y="7448172"/>
            <a:ext cx="1849859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>
                <a:solidFill>
                  <a:srgbClr val="2667FF"/>
                </a:solidFill>
                <a:latin typeface="Open Sans"/>
              </a:rPr>
              <a:t>VSCode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4197751" y="5447567"/>
            <a:ext cx="2320425" cy="953599"/>
          </a:xfrm>
          <a:custGeom>
            <a:avLst/>
            <a:gdLst/>
            <a:ahLst/>
            <a:cxnLst/>
            <a:rect r="r" b="b" t="t" l="l"/>
            <a:pathLst>
              <a:path h="953599" w="2320425">
                <a:moveTo>
                  <a:pt x="0" y="0"/>
                </a:moveTo>
                <a:lnTo>
                  <a:pt x="2320425" y="0"/>
                </a:lnTo>
                <a:lnTo>
                  <a:pt x="2320425" y="953599"/>
                </a:lnTo>
                <a:lnTo>
                  <a:pt x="0" y="95359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50602" t="-103162" r="-16121" b="-101285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3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25533" y="-12247322"/>
            <a:ext cx="18236934" cy="18236934"/>
          </a:xfrm>
          <a:custGeom>
            <a:avLst/>
            <a:gdLst/>
            <a:ahLst/>
            <a:cxnLst/>
            <a:rect r="r" b="b" t="t" l="l"/>
            <a:pathLst>
              <a:path h="18236934" w="18236934">
                <a:moveTo>
                  <a:pt x="0" y="0"/>
                </a:moveTo>
                <a:lnTo>
                  <a:pt x="18236934" y="0"/>
                </a:lnTo>
                <a:lnTo>
                  <a:pt x="18236934" y="18236934"/>
                </a:lnTo>
                <a:lnTo>
                  <a:pt x="0" y="182369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0" y="2700338"/>
            <a:ext cx="18262467" cy="18262467"/>
          </a:xfrm>
          <a:custGeom>
            <a:avLst/>
            <a:gdLst/>
            <a:ahLst/>
            <a:cxnLst/>
            <a:rect r="r" b="b" t="t" l="l"/>
            <a:pathLst>
              <a:path h="18262467" w="18262467">
                <a:moveTo>
                  <a:pt x="0" y="0"/>
                </a:moveTo>
                <a:lnTo>
                  <a:pt x="18262467" y="0"/>
                </a:lnTo>
                <a:lnTo>
                  <a:pt x="18262467" y="18262467"/>
                </a:lnTo>
                <a:lnTo>
                  <a:pt x="0" y="18262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19811" y="3603468"/>
            <a:ext cx="3118009" cy="3422964"/>
          </a:xfrm>
          <a:custGeom>
            <a:avLst/>
            <a:gdLst/>
            <a:ahLst/>
            <a:cxnLst/>
            <a:rect r="r" b="b" t="t" l="l"/>
            <a:pathLst>
              <a:path h="3422964" w="3118009">
                <a:moveTo>
                  <a:pt x="0" y="0"/>
                </a:moveTo>
                <a:lnTo>
                  <a:pt x="3118010" y="0"/>
                </a:lnTo>
                <a:lnTo>
                  <a:pt x="3118010" y="3422964"/>
                </a:lnTo>
                <a:lnTo>
                  <a:pt x="0" y="3422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286352" y="2541390"/>
            <a:ext cx="5369900" cy="53699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F3D7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63500" y="-22225"/>
              <a:ext cx="685800" cy="771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900019" y="4749329"/>
            <a:ext cx="1869820" cy="565621"/>
          </a:xfrm>
          <a:custGeom>
            <a:avLst/>
            <a:gdLst/>
            <a:ahLst/>
            <a:cxnLst/>
            <a:rect r="r" b="b" t="t" l="l"/>
            <a:pathLst>
              <a:path h="565621" w="1869820">
                <a:moveTo>
                  <a:pt x="0" y="0"/>
                </a:moveTo>
                <a:lnTo>
                  <a:pt x="1869820" y="0"/>
                </a:lnTo>
                <a:lnTo>
                  <a:pt x="1869820" y="565621"/>
                </a:lnTo>
                <a:lnTo>
                  <a:pt x="0" y="5656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4900019" y="5314950"/>
            <a:ext cx="1869820" cy="565621"/>
          </a:xfrm>
          <a:custGeom>
            <a:avLst/>
            <a:gdLst/>
            <a:ahLst/>
            <a:cxnLst/>
            <a:rect r="r" b="b" t="t" l="l"/>
            <a:pathLst>
              <a:path h="565621" w="1869820">
                <a:moveTo>
                  <a:pt x="0" y="0"/>
                </a:moveTo>
                <a:lnTo>
                  <a:pt x="1869820" y="0"/>
                </a:lnTo>
                <a:lnTo>
                  <a:pt x="1869820" y="565621"/>
                </a:lnTo>
                <a:lnTo>
                  <a:pt x="0" y="5656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7166096" y="3759070"/>
            <a:ext cx="3610412" cy="2834161"/>
            <a:chOff x="0" y="0"/>
            <a:chExt cx="812800" cy="6380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638045"/>
            </a:xfrm>
            <a:custGeom>
              <a:avLst/>
              <a:gdLst/>
              <a:ahLst/>
              <a:cxnLst/>
              <a:rect r="r" b="b" t="t" l="l"/>
              <a:pathLst>
                <a:path h="638045" w="812800">
                  <a:moveTo>
                    <a:pt x="0" y="50800"/>
                  </a:moveTo>
                  <a:lnTo>
                    <a:pt x="406400" y="0"/>
                  </a:lnTo>
                  <a:lnTo>
                    <a:pt x="812800" y="50800"/>
                  </a:lnTo>
                  <a:lnTo>
                    <a:pt x="812800" y="587245"/>
                  </a:lnTo>
                  <a:lnTo>
                    <a:pt x="406400" y="638045"/>
                  </a:lnTo>
                  <a:lnTo>
                    <a:pt x="0" y="587245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EEC12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46050"/>
              <a:ext cx="812800" cy="7586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8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7991777" y="1706795"/>
            <a:ext cx="2304446" cy="1945150"/>
          </a:xfrm>
          <a:custGeom>
            <a:avLst/>
            <a:gdLst/>
            <a:ahLst/>
            <a:cxnLst/>
            <a:rect r="r" b="b" t="t" l="l"/>
            <a:pathLst>
              <a:path h="1945150" w="2304446">
                <a:moveTo>
                  <a:pt x="0" y="0"/>
                </a:moveTo>
                <a:lnTo>
                  <a:pt x="2304446" y="0"/>
                </a:lnTo>
                <a:lnTo>
                  <a:pt x="2304446" y="1945150"/>
                </a:lnTo>
                <a:lnTo>
                  <a:pt x="0" y="19451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9833" t="0" r="-266340" b="-10777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364507" y="6438276"/>
            <a:ext cx="3213589" cy="1043319"/>
          </a:xfrm>
          <a:custGeom>
            <a:avLst/>
            <a:gdLst/>
            <a:ahLst/>
            <a:cxnLst/>
            <a:rect r="r" b="b" t="t" l="l"/>
            <a:pathLst>
              <a:path h="1043319" w="3213589">
                <a:moveTo>
                  <a:pt x="0" y="0"/>
                </a:moveTo>
                <a:lnTo>
                  <a:pt x="3213589" y="0"/>
                </a:lnTo>
                <a:lnTo>
                  <a:pt x="3213589" y="1043319"/>
                </a:lnTo>
                <a:lnTo>
                  <a:pt x="0" y="10433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2967" t="-4564" r="-3837" b="-7835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3304783" y="6339257"/>
            <a:ext cx="3086100" cy="2422578"/>
            <a:chOff x="0" y="0"/>
            <a:chExt cx="812800" cy="63804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638045"/>
            </a:xfrm>
            <a:custGeom>
              <a:avLst/>
              <a:gdLst/>
              <a:ahLst/>
              <a:cxnLst/>
              <a:rect r="r" b="b" t="t" l="l"/>
              <a:pathLst>
                <a:path h="638045" w="812800">
                  <a:moveTo>
                    <a:pt x="0" y="50800"/>
                  </a:moveTo>
                  <a:lnTo>
                    <a:pt x="406400" y="0"/>
                  </a:lnTo>
                  <a:lnTo>
                    <a:pt x="812800" y="50800"/>
                  </a:lnTo>
                  <a:lnTo>
                    <a:pt x="812800" y="587245"/>
                  </a:lnTo>
                  <a:lnTo>
                    <a:pt x="406400" y="638045"/>
                  </a:lnTo>
                  <a:lnTo>
                    <a:pt x="0" y="587245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EEC124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60325"/>
              <a:ext cx="812800" cy="6729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304783" y="1972363"/>
            <a:ext cx="3086100" cy="2422578"/>
            <a:chOff x="0" y="0"/>
            <a:chExt cx="812800" cy="63804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638045"/>
            </a:xfrm>
            <a:custGeom>
              <a:avLst/>
              <a:gdLst/>
              <a:ahLst/>
              <a:cxnLst/>
              <a:rect r="r" b="b" t="t" l="l"/>
              <a:pathLst>
                <a:path h="638045" w="812800">
                  <a:moveTo>
                    <a:pt x="0" y="50800"/>
                  </a:moveTo>
                  <a:lnTo>
                    <a:pt x="406400" y="0"/>
                  </a:lnTo>
                  <a:lnTo>
                    <a:pt x="812800" y="50800"/>
                  </a:lnTo>
                  <a:lnTo>
                    <a:pt x="812800" y="587245"/>
                  </a:lnTo>
                  <a:lnTo>
                    <a:pt x="406400" y="638045"/>
                  </a:lnTo>
                  <a:lnTo>
                    <a:pt x="0" y="587245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EEC124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60325"/>
              <a:ext cx="812800" cy="6729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3954203" y="7376229"/>
            <a:ext cx="1787260" cy="1070122"/>
          </a:xfrm>
          <a:custGeom>
            <a:avLst/>
            <a:gdLst/>
            <a:ahLst/>
            <a:cxnLst/>
            <a:rect r="r" b="b" t="t" l="l"/>
            <a:pathLst>
              <a:path h="1070122" w="1787260">
                <a:moveTo>
                  <a:pt x="0" y="0"/>
                </a:moveTo>
                <a:lnTo>
                  <a:pt x="1787260" y="0"/>
                </a:lnTo>
                <a:lnTo>
                  <a:pt x="1787260" y="1070122"/>
                </a:lnTo>
                <a:lnTo>
                  <a:pt x="0" y="107012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7534226" y="4463069"/>
            <a:ext cx="1609774" cy="1526543"/>
          </a:xfrm>
          <a:custGeom>
            <a:avLst/>
            <a:gdLst/>
            <a:ahLst/>
            <a:cxnLst/>
            <a:rect r="r" b="b" t="t" l="l"/>
            <a:pathLst>
              <a:path h="1526543" w="1609774">
                <a:moveTo>
                  <a:pt x="0" y="0"/>
                </a:moveTo>
                <a:lnTo>
                  <a:pt x="1609774" y="0"/>
                </a:lnTo>
                <a:lnTo>
                  <a:pt x="1609774" y="1526543"/>
                </a:lnTo>
                <a:lnTo>
                  <a:pt x="0" y="152654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-3542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472867" y="2679370"/>
            <a:ext cx="2749932" cy="924097"/>
          </a:xfrm>
          <a:custGeom>
            <a:avLst/>
            <a:gdLst/>
            <a:ahLst/>
            <a:cxnLst/>
            <a:rect r="r" b="b" t="t" l="l"/>
            <a:pathLst>
              <a:path h="924097" w="2749932">
                <a:moveTo>
                  <a:pt x="0" y="0"/>
                </a:moveTo>
                <a:lnTo>
                  <a:pt x="2749932" y="0"/>
                </a:lnTo>
                <a:lnTo>
                  <a:pt x="2749932" y="924098"/>
                </a:lnTo>
                <a:lnTo>
                  <a:pt x="0" y="92409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3539" t="-89206" r="-13001" b="-93375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8501509" y="4654079"/>
            <a:ext cx="128498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APP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-1477373">
            <a:off x="10877789" y="3251704"/>
            <a:ext cx="2325712" cy="703528"/>
          </a:xfrm>
          <a:custGeom>
            <a:avLst/>
            <a:gdLst/>
            <a:ahLst/>
            <a:cxnLst/>
            <a:rect r="r" b="b" t="t" l="l"/>
            <a:pathLst>
              <a:path h="703528" w="2325712">
                <a:moveTo>
                  <a:pt x="0" y="0"/>
                </a:moveTo>
                <a:lnTo>
                  <a:pt x="2325712" y="0"/>
                </a:lnTo>
                <a:lnTo>
                  <a:pt x="2325712" y="703528"/>
                </a:lnTo>
                <a:lnTo>
                  <a:pt x="0" y="7035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9196346">
            <a:off x="11040823" y="6292658"/>
            <a:ext cx="2325712" cy="703528"/>
          </a:xfrm>
          <a:custGeom>
            <a:avLst/>
            <a:gdLst/>
            <a:ahLst/>
            <a:cxnLst/>
            <a:rect r="r" b="b" t="t" l="l"/>
            <a:pathLst>
              <a:path h="703528" w="2325712">
                <a:moveTo>
                  <a:pt x="0" y="0"/>
                </a:moveTo>
                <a:lnTo>
                  <a:pt x="2325712" y="0"/>
                </a:lnTo>
                <a:lnTo>
                  <a:pt x="2325712" y="703528"/>
                </a:lnTo>
                <a:lnTo>
                  <a:pt x="0" y="7035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282747">
            <a:off x="13999313" y="5068943"/>
            <a:ext cx="1869820" cy="565621"/>
          </a:xfrm>
          <a:custGeom>
            <a:avLst/>
            <a:gdLst/>
            <a:ahLst/>
            <a:cxnLst/>
            <a:rect r="r" b="b" t="t" l="l"/>
            <a:pathLst>
              <a:path h="565621" w="1869820">
                <a:moveTo>
                  <a:pt x="0" y="0"/>
                </a:moveTo>
                <a:lnTo>
                  <a:pt x="1869820" y="0"/>
                </a:lnTo>
                <a:lnTo>
                  <a:pt x="1869820" y="565620"/>
                </a:lnTo>
                <a:lnTo>
                  <a:pt x="0" y="5656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4157305" y="6526557"/>
            <a:ext cx="1381055" cy="653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0"/>
              </a:lnSpc>
            </a:pPr>
            <a:r>
              <a:rPr lang="en-US" sz="3850">
                <a:solidFill>
                  <a:srgbClr val="FFFFFF"/>
                </a:solidFill>
                <a:latin typeface="Open Sans Bold"/>
              </a:rPr>
              <a:t>BBDD</a:t>
            </a:r>
          </a:p>
        </p:txBody>
      </p:sp>
      <p:sp>
        <p:nvSpPr>
          <p:cNvPr name="Freeform 29" id="29"/>
          <p:cNvSpPr/>
          <p:nvPr/>
        </p:nvSpPr>
        <p:spPr>
          <a:xfrm flipH="true" flipV="true" rot="0">
            <a:off x="-780913" y="6936132"/>
            <a:ext cx="19849827" cy="7182028"/>
          </a:xfrm>
          <a:custGeom>
            <a:avLst/>
            <a:gdLst/>
            <a:ahLst/>
            <a:cxnLst/>
            <a:rect r="r" b="b" t="t" l="l"/>
            <a:pathLst>
              <a:path h="7182028" w="19849827">
                <a:moveTo>
                  <a:pt x="19849826" y="7182028"/>
                </a:moveTo>
                <a:lnTo>
                  <a:pt x="0" y="7182028"/>
                </a:lnTo>
                <a:lnTo>
                  <a:pt x="0" y="0"/>
                </a:lnTo>
                <a:lnTo>
                  <a:pt x="19849826" y="0"/>
                </a:lnTo>
                <a:lnTo>
                  <a:pt x="19849826" y="7182028"/>
                </a:lnTo>
                <a:close/>
              </a:path>
            </a:pathLst>
          </a:custGeom>
          <a:blipFill>
            <a:blip r:embed="rId12">
              <a:alphaModFix amt="13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0">
            <a:off x="-138422" y="-6008633"/>
            <a:ext cx="19849827" cy="7182028"/>
          </a:xfrm>
          <a:custGeom>
            <a:avLst/>
            <a:gdLst/>
            <a:ahLst/>
            <a:cxnLst/>
            <a:rect r="r" b="b" t="t" l="l"/>
            <a:pathLst>
              <a:path h="7182028" w="19849827">
                <a:moveTo>
                  <a:pt x="19849826" y="7182028"/>
                </a:moveTo>
                <a:lnTo>
                  <a:pt x="0" y="7182028"/>
                </a:lnTo>
                <a:lnTo>
                  <a:pt x="0" y="0"/>
                </a:lnTo>
                <a:lnTo>
                  <a:pt x="19849826" y="0"/>
                </a:lnTo>
                <a:lnTo>
                  <a:pt x="19849826" y="7182028"/>
                </a:lnTo>
                <a:close/>
              </a:path>
            </a:pathLst>
          </a:custGeom>
          <a:blipFill>
            <a:blip r:embed="rId12">
              <a:alphaModFix amt="13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1" id="31"/>
          <p:cNvGraphicFramePr>
            <a:graphicFrameLocks noGrp="true"/>
          </p:cNvGraphicFramePr>
          <p:nvPr/>
        </p:nvGraphicFramePr>
        <p:xfrm>
          <a:off x="5185265" y="9521010"/>
          <a:ext cx="7572074" cy="596561"/>
        </p:xfrm>
        <a:graphic>
          <a:graphicData uri="http://schemas.openxmlformats.org/drawingml/2006/table">
            <a:tbl>
              <a:tblPr/>
              <a:tblGrid>
                <a:gridCol w="7572074"/>
              </a:tblGrid>
              <a:tr h="35919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odec Pro Bold"/>
                        </a:rPr>
                        <a:t>Grupo 1 - Diego, Javier, Miguel, Hugo, July –––  APP GPT_Docs</a:t>
                      </a:r>
                      <a:endParaRPr lang="en-US" sz="1100"/>
                    </a:p>
                  </a:txBody>
                  <a:tcPr marL="0" marR="0" marT="0" marB="0" anchor="b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2" id="32"/>
          <p:cNvSpPr txBox="true"/>
          <p:nvPr/>
        </p:nvSpPr>
        <p:spPr>
          <a:xfrm rot="0">
            <a:off x="6769839" y="471487"/>
            <a:ext cx="4897636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FFFFFF"/>
                </a:solidFill>
                <a:latin typeface="Open Sans Bold"/>
              </a:rPr>
              <a:t>Arquitectura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3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56451" y="981075"/>
            <a:ext cx="11428307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7500">
                <a:solidFill>
                  <a:srgbClr val="38B6FF"/>
                </a:solidFill>
                <a:latin typeface="Codec Pro Bold"/>
              </a:rPr>
              <a:t>El </a:t>
            </a:r>
            <a:r>
              <a:rPr lang="en-US" sz="7500">
                <a:solidFill>
                  <a:srgbClr val="FFFFFF"/>
                </a:solidFill>
                <a:latin typeface="Codec Pro Bold"/>
              </a:rPr>
              <a:t>Proceso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0" y="2047313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780913" y="7021674"/>
            <a:ext cx="19849827" cy="7182028"/>
          </a:xfrm>
          <a:custGeom>
            <a:avLst/>
            <a:gdLst/>
            <a:ahLst/>
            <a:cxnLst/>
            <a:rect r="r" b="b" t="t" l="l"/>
            <a:pathLst>
              <a:path h="7182028" w="19849827">
                <a:moveTo>
                  <a:pt x="19849826" y="7182028"/>
                </a:moveTo>
                <a:lnTo>
                  <a:pt x="0" y="7182028"/>
                </a:lnTo>
                <a:lnTo>
                  <a:pt x="0" y="0"/>
                </a:lnTo>
                <a:lnTo>
                  <a:pt x="19849826" y="0"/>
                </a:lnTo>
                <a:lnTo>
                  <a:pt x="19849826" y="7182028"/>
                </a:lnTo>
                <a:close/>
              </a:path>
            </a:pathLst>
          </a:custGeom>
          <a:blipFill>
            <a:blip r:embed="rId4">
              <a:alphaModFix amt="1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70920" y="3543004"/>
            <a:ext cx="3248029" cy="2109623"/>
            <a:chOff x="0" y="0"/>
            <a:chExt cx="786140" cy="5106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86140" cy="510605"/>
            </a:xfrm>
            <a:custGeom>
              <a:avLst/>
              <a:gdLst/>
              <a:ahLst/>
              <a:cxnLst/>
              <a:rect r="r" b="b" t="t" l="l"/>
              <a:pathLst>
                <a:path h="510605" w="786140">
                  <a:moveTo>
                    <a:pt x="33370" y="0"/>
                  </a:moveTo>
                  <a:lnTo>
                    <a:pt x="752770" y="0"/>
                  </a:lnTo>
                  <a:cubicBezTo>
                    <a:pt x="771200" y="0"/>
                    <a:pt x="786140" y="14940"/>
                    <a:pt x="786140" y="33370"/>
                  </a:cubicBezTo>
                  <a:lnTo>
                    <a:pt x="786140" y="477235"/>
                  </a:lnTo>
                  <a:cubicBezTo>
                    <a:pt x="786140" y="495664"/>
                    <a:pt x="771200" y="510605"/>
                    <a:pt x="752770" y="510605"/>
                  </a:cubicBezTo>
                  <a:lnTo>
                    <a:pt x="33370" y="510605"/>
                  </a:lnTo>
                  <a:cubicBezTo>
                    <a:pt x="14940" y="510605"/>
                    <a:pt x="0" y="495664"/>
                    <a:pt x="0" y="477235"/>
                  </a:cubicBezTo>
                  <a:lnTo>
                    <a:pt x="0" y="33370"/>
                  </a:lnTo>
                  <a:cubicBezTo>
                    <a:pt x="0" y="14940"/>
                    <a:pt x="14940" y="0"/>
                    <a:pt x="33370" y="0"/>
                  </a:cubicBezTo>
                  <a:close/>
                </a:path>
              </a:pathLst>
            </a:custGeom>
            <a:solidFill>
              <a:srgbClr val="008ED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786140" cy="63443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FFFFFF"/>
                  </a:solidFill>
                  <a:latin typeface="Codec Pro Bold"/>
                </a:rPr>
                <a:t>INTERFAZ DE USUARIO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989061" y="3543004"/>
            <a:ext cx="4309879" cy="2109623"/>
            <a:chOff x="0" y="0"/>
            <a:chExt cx="1043146" cy="51060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3146" cy="510605"/>
            </a:xfrm>
            <a:custGeom>
              <a:avLst/>
              <a:gdLst/>
              <a:ahLst/>
              <a:cxnLst/>
              <a:rect r="r" b="b" t="t" l="l"/>
              <a:pathLst>
                <a:path h="510605" w="1043146">
                  <a:moveTo>
                    <a:pt x="25148" y="0"/>
                  </a:moveTo>
                  <a:lnTo>
                    <a:pt x="1017997" y="0"/>
                  </a:lnTo>
                  <a:cubicBezTo>
                    <a:pt x="1031886" y="0"/>
                    <a:pt x="1043146" y="11259"/>
                    <a:pt x="1043146" y="25148"/>
                  </a:cubicBezTo>
                  <a:lnTo>
                    <a:pt x="1043146" y="485456"/>
                  </a:lnTo>
                  <a:cubicBezTo>
                    <a:pt x="1043146" y="499345"/>
                    <a:pt x="1031886" y="510605"/>
                    <a:pt x="1017997" y="510605"/>
                  </a:cubicBezTo>
                  <a:lnTo>
                    <a:pt x="25148" y="510605"/>
                  </a:lnTo>
                  <a:cubicBezTo>
                    <a:pt x="18479" y="510605"/>
                    <a:pt x="12082" y="507955"/>
                    <a:pt x="7366" y="503239"/>
                  </a:cubicBezTo>
                  <a:cubicBezTo>
                    <a:pt x="2650" y="498523"/>
                    <a:pt x="0" y="492126"/>
                    <a:pt x="0" y="485456"/>
                  </a:cubicBezTo>
                  <a:lnTo>
                    <a:pt x="0" y="25148"/>
                  </a:lnTo>
                  <a:cubicBezTo>
                    <a:pt x="0" y="18479"/>
                    <a:pt x="2650" y="12082"/>
                    <a:pt x="7366" y="7366"/>
                  </a:cubicBezTo>
                  <a:cubicBezTo>
                    <a:pt x="12082" y="2650"/>
                    <a:pt x="18479" y="0"/>
                    <a:pt x="25148" y="0"/>
                  </a:cubicBezTo>
                  <a:close/>
                </a:path>
              </a:pathLst>
            </a:custGeom>
            <a:solidFill>
              <a:srgbClr val="008ED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1043146" cy="63443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039"/>
                </a:lnSpc>
              </a:pPr>
              <a:r>
                <a:rPr lang="en-US" sz="3599" u="sng">
                  <a:solidFill>
                    <a:srgbClr val="FFFFFF"/>
                  </a:solidFill>
                  <a:latin typeface="Codec Pro Bold"/>
                  <a:hlinkClick r:id="rId6" action="ppaction://hlinksldjump"/>
                </a:rPr>
                <a:t>ENDPOINT DE API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884831" y="6892169"/>
            <a:ext cx="4128531" cy="1923542"/>
            <a:chOff x="0" y="0"/>
            <a:chExt cx="999253" cy="46556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99253" cy="465566"/>
            </a:xfrm>
            <a:custGeom>
              <a:avLst/>
              <a:gdLst/>
              <a:ahLst/>
              <a:cxnLst/>
              <a:rect r="r" b="b" t="t" l="l"/>
              <a:pathLst>
                <a:path h="465566" w="999253">
                  <a:moveTo>
                    <a:pt x="26253" y="0"/>
                  </a:moveTo>
                  <a:lnTo>
                    <a:pt x="973000" y="0"/>
                  </a:lnTo>
                  <a:cubicBezTo>
                    <a:pt x="979963" y="0"/>
                    <a:pt x="986640" y="2766"/>
                    <a:pt x="991564" y="7689"/>
                  </a:cubicBezTo>
                  <a:cubicBezTo>
                    <a:pt x="996487" y="12613"/>
                    <a:pt x="999253" y="19290"/>
                    <a:pt x="999253" y="26253"/>
                  </a:cubicBezTo>
                  <a:lnTo>
                    <a:pt x="999253" y="439313"/>
                  </a:lnTo>
                  <a:cubicBezTo>
                    <a:pt x="999253" y="446276"/>
                    <a:pt x="996487" y="452953"/>
                    <a:pt x="991564" y="457877"/>
                  </a:cubicBezTo>
                  <a:cubicBezTo>
                    <a:pt x="986640" y="462800"/>
                    <a:pt x="979963" y="465566"/>
                    <a:pt x="973000" y="465566"/>
                  </a:cubicBezTo>
                  <a:lnTo>
                    <a:pt x="26253" y="465566"/>
                  </a:lnTo>
                  <a:cubicBezTo>
                    <a:pt x="19290" y="465566"/>
                    <a:pt x="12613" y="462800"/>
                    <a:pt x="7689" y="457877"/>
                  </a:cubicBezTo>
                  <a:cubicBezTo>
                    <a:pt x="2766" y="452953"/>
                    <a:pt x="0" y="446276"/>
                    <a:pt x="0" y="439313"/>
                  </a:cubicBezTo>
                  <a:lnTo>
                    <a:pt x="0" y="26253"/>
                  </a:lnTo>
                  <a:cubicBezTo>
                    <a:pt x="0" y="19290"/>
                    <a:pt x="2766" y="12613"/>
                    <a:pt x="7689" y="7689"/>
                  </a:cubicBezTo>
                  <a:cubicBezTo>
                    <a:pt x="12613" y="2766"/>
                    <a:pt x="19290" y="0"/>
                    <a:pt x="26253" y="0"/>
                  </a:cubicBezTo>
                  <a:close/>
                </a:path>
              </a:pathLst>
            </a:custGeom>
            <a:solidFill>
              <a:srgbClr val="008ED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23825"/>
              <a:ext cx="999253" cy="58939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039"/>
                </a:lnSpc>
              </a:pPr>
              <a:r>
                <a:rPr lang="en-US" sz="3599" u="sng">
                  <a:solidFill>
                    <a:srgbClr val="FFFFFF"/>
                  </a:solidFill>
                  <a:latin typeface="Codec Pro Bold"/>
                  <a:hlinkClick r:id="rId7" action="ppaction://hlinksldjump"/>
                </a:rPr>
                <a:t>BASE DE DATOS EN AWS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768586" y="3316957"/>
            <a:ext cx="4500239" cy="2561717"/>
            <a:chOff x="0" y="0"/>
            <a:chExt cx="1089220" cy="62002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89220" cy="620028"/>
            </a:xfrm>
            <a:custGeom>
              <a:avLst/>
              <a:gdLst/>
              <a:ahLst/>
              <a:cxnLst/>
              <a:rect r="r" b="b" t="t" l="l"/>
              <a:pathLst>
                <a:path h="620028" w="1089220">
                  <a:moveTo>
                    <a:pt x="24085" y="0"/>
                  </a:moveTo>
                  <a:lnTo>
                    <a:pt x="1065135" y="0"/>
                  </a:lnTo>
                  <a:cubicBezTo>
                    <a:pt x="1078436" y="0"/>
                    <a:pt x="1089220" y="10783"/>
                    <a:pt x="1089220" y="24085"/>
                  </a:cubicBezTo>
                  <a:lnTo>
                    <a:pt x="1089220" y="595943"/>
                  </a:lnTo>
                  <a:cubicBezTo>
                    <a:pt x="1089220" y="609244"/>
                    <a:pt x="1078436" y="620028"/>
                    <a:pt x="1065135" y="620028"/>
                  </a:cubicBezTo>
                  <a:lnTo>
                    <a:pt x="24085" y="620028"/>
                  </a:lnTo>
                  <a:cubicBezTo>
                    <a:pt x="10783" y="620028"/>
                    <a:pt x="0" y="609244"/>
                    <a:pt x="0" y="595943"/>
                  </a:cubicBezTo>
                  <a:lnTo>
                    <a:pt x="0" y="24085"/>
                  </a:lnTo>
                  <a:cubicBezTo>
                    <a:pt x="0" y="10783"/>
                    <a:pt x="10783" y="0"/>
                    <a:pt x="24085" y="0"/>
                  </a:cubicBezTo>
                  <a:close/>
                </a:path>
              </a:pathLst>
            </a:custGeom>
            <a:solidFill>
              <a:srgbClr val="008ED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23825"/>
              <a:ext cx="1089220" cy="74385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039"/>
                </a:lnSpc>
              </a:pPr>
              <a:r>
                <a:rPr lang="en-US" sz="3599" u="sng">
                  <a:solidFill>
                    <a:srgbClr val="FFFFFF"/>
                  </a:solidFill>
                  <a:latin typeface="Codec Pro Bold"/>
                  <a:hlinkClick r:id="rId8" action="ppaction://hlinksldjump"/>
                </a:rPr>
                <a:t>CONEXIONES CON LANGCHAING Y OPEN AI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>
            <a:off x="4918949" y="4597816"/>
            <a:ext cx="2070111" cy="0"/>
          </a:xfrm>
          <a:prstGeom prst="line">
            <a:avLst/>
          </a:prstGeom>
          <a:ln cap="flat" w="66675">
            <a:solidFill>
              <a:srgbClr val="EEC12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11298939" y="4597816"/>
            <a:ext cx="1469647" cy="0"/>
          </a:xfrm>
          <a:prstGeom prst="line">
            <a:avLst/>
          </a:prstGeom>
          <a:ln cap="flat" w="66675">
            <a:solidFill>
              <a:srgbClr val="EEC12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H="true">
            <a:off x="15593118" y="5878674"/>
            <a:ext cx="728781" cy="1975266"/>
          </a:xfrm>
          <a:prstGeom prst="line">
            <a:avLst/>
          </a:prstGeom>
          <a:ln cap="flat" w="66675">
            <a:solidFill>
              <a:srgbClr val="EEC12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0" id="20"/>
          <p:cNvGrpSpPr/>
          <p:nvPr/>
        </p:nvGrpSpPr>
        <p:grpSpPr>
          <a:xfrm rot="0">
            <a:off x="3748173" y="6892169"/>
            <a:ext cx="4236751" cy="1923542"/>
            <a:chOff x="0" y="0"/>
            <a:chExt cx="1025446" cy="46556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25446" cy="465566"/>
            </a:xfrm>
            <a:custGeom>
              <a:avLst/>
              <a:gdLst/>
              <a:ahLst/>
              <a:cxnLst/>
              <a:rect r="r" b="b" t="t" l="l"/>
              <a:pathLst>
                <a:path h="465566" w="1025446">
                  <a:moveTo>
                    <a:pt x="25583" y="0"/>
                  </a:moveTo>
                  <a:lnTo>
                    <a:pt x="999864" y="0"/>
                  </a:lnTo>
                  <a:cubicBezTo>
                    <a:pt x="1013992" y="0"/>
                    <a:pt x="1025446" y="11454"/>
                    <a:pt x="1025446" y="25583"/>
                  </a:cubicBezTo>
                  <a:lnTo>
                    <a:pt x="1025446" y="439984"/>
                  </a:lnTo>
                  <a:cubicBezTo>
                    <a:pt x="1025446" y="454113"/>
                    <a:pt x="1013992" y="465566"/>
                    <a:pt x="999864" y="465566"/>
                  </a:cubicBezTo>
                  <a:lnTo>
                    <a:pt x="25583" y="465566"/>
                  </a:lnTo>
                  <a:cubicBezTo>
                    <a:pt x="11454" y="465566"/>
                    <a:pt x="0" y="454113"/>
                    <a:pt x="0" y="439984"/>
                  </a:cubicBezTo>
                  <a:lnTo>
                    <a:pt x="0" y="25583"/>
                  </a:lnTo>
                  <a:cubicBezTo>
                    <a:pt x="0" y="11454"/>
                    <a:pt x="11454" y="0"/>
                    <a:pt x="25583" y="0"/>
                  </a:cubicBezTo>
                  <a:close/>
                </a:path>
              </a:pathLst>
            </a:custGeom>
            <a:solidFill>
              <a:srgbClr val="008EDA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23825"/>
              <a:ext cx="1025446" cy="58939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039"/>
                </a:lnSpc>
              </a:pPr>
              <a:r>
                <a:rPr lang="en-US" sz="3599" u="sng">
                  <a:solidFill>
                    <a:srgbClr val="FFFFFF"/>
                  </a:solidFill>
                  <a:latin typeface="Codec Pro Bold"/>
                  <a:hlinkClick r:id="rId8" action="ppaction://hlinksldjump"/>
                </a:rPr>
                <a:t>DOCKERIZACIÓN Y DESPLIEGUE</a:t>
              </a:r>
            </a:p>
          </p:txBody>
        </p:sp>
      </p:grpSp>
      <p:sp>
        <p:nvSpPr>
          <p:cNvPr name="AutoShape 23" id="23"/>
          <p:cNvSpPr/>
          <p:nvPr/>
        </p:nvSpPr>
        <p:spPr>
          <a:xfrm flipH="true">
            <a:off x="7984924" y="7853940"/>
            <a:ext cx="1899906" cy="0"/>
          </a:xfrm>
          <a:prstGeom prst="line">
            <a:avLst/>
          </a:prstGeom>
          <a:ln cap="flat" w="66675">
            <a:solidFill>
              <a:srgbClr val="EEC12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4013362" y="7853940"/>
            <a:ext cx="1579757" cy="4762"/>
          </a:xfrm>
          <a:prstGeom prst="line">
            <a:avLst/>
          </a:prstGeom>
          <a:ln cap="flat" w="66675">
            <a:solidFill>
              <a:srgbClr val="EEC124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25" id="25"/>
          <p:cNvGraphicFramePr>
            <a:graphicFrameLocks noGrp="true"/>
          </p:cNvGraphicFramePr>
          <p:nvPr/>
        </p:nvGraphicFramePr>
        <p:xfrm>
          <a:off x="5185265" y="9323524"/>
          <a:ext cx="7572074" cy="596561"/>
        </p:xfrm>
        <a:graphic>
          <a:graphicData uri="http://schemas.openxmlformats.org/drawingml/2006/table">
            <a:tbl>
              <a:tblPr/>
              <a:tblGrid>
                <a:gridCol w="7572074"/>
              </a:tblGrid>
              <a:tr h="35919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odec Pro Bold"/>
                        </a:rPr>
                        <a:t>Grupo 1 - Diego, Javier, Miguel, Hugo, July –––  APP GPT_Docs</a:t>
                      </a:r>
                      <a:endParaRPr lang="en-US" sz="1100"/>
                    </a:p>
                  </a:txBody>
                  <a:tcPr marL="0" marR="0" marT="0" marB="0" anchor="b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3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463132" y="-3243900"/>
            <a:ext cx="19214265" cy="19214265"/>
          </a:xfrm>
          <a:custGeom>
            <a:avLst/>
            <a:gdLst/>
            <a:ahLst/>
            <a:cxnLst/>
            <a:rect r="r" b="b" t="t" l="l"/>
            <a:pathLst>
              <a:path h="19214265" w="19214265">
                <a:moveTo>
                  <a:pt x="0" y="0"/>
                </a:moveTo>
                <a:lnTo>
                  <a:pt x="19214264" y="0"/>
                </a:lnTo>
                <a:lnTo>
                  <a:pt x="19214264" y="19214265"/>
                </a:lnTo>
                <a:lnTo>
                  <a:pt x="0" y="19214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12816" y="895350"/>
            <a:ext cx="9662368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FFFFF"/>
                </a:solidFill>
                <a:latin typeface="Open Sans Bold"/>
              </a:rPr>
              <a:t>Base de datos en AWS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821525" y="2865205"/>
            <a:ext cx="3713850" cy="2081639"/>
            <a:chOff x="0" y="0"/>
            <a:chExt cx="978133" cy="5482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78133" cy="548251"/>
            </a:xfrm>
            <a:custGeom>
              <a:avLst/>
              <a:gdLst/>
              <a:ahLst/>
              <a:cxnLst/>
              <a:rect r="r" b="b" t="t" l="l"/>
              <a:pathLst>
                <a:path h="548251" w="978133">
                  <a:moveTo>
                    <a:pt x="106315" y="0"/>
                  </a:moveTo>
                  <a:lnTo>
                    <a:pt x="871818" y="0"/>
                  </a:lnTo>
                  <a:cubicBezTo>
                    <a:pt x="930534" y="0"/>
                    <a:pt x="978133" y="47599"/>
                    <a:pt x="978133" y="106315"/>
                  </a:cubicBezTo>
                  <a:lnTo>
                    <a:pt x="978133" y="441936"/>
                  </a:lnTo>
                  <a:cubicBezTo>
                    <a:pt x="978133" y="500652"/>
                    <a:pt x="930534" y="548251"/>
                    <a:pt x="871818" y="548251"/>
                  </a:cubicBezTo>
                  <a:lnTo>
                    <a:pt x="106315" y="548251"/>
                  </a:lnTo>
                  <a:cubicBezTo>
                    <a:pt x="47599" y="548251"/>
                    <a:pt x="0" y="500652"/>
                    <a:pt x="0" y="441936"/>
                  </a:cubicBezTo>
                  <a:lnTo>
                    <a:pt x="0" y="106315"/>
                  </a:lnTo>
                  <a:cubicBezTo>
                    <a:pt x="0" y="47599"/>
                    <a:pt x="47599" y="0"/>
                    <a:pt x="106315" y="0"/>
                  </a:cubicBezTo>
                  <a:close/>
                </a:path>
              </a:pathLst>
            </a:custGeom>
            <a:solidFill>
              <a:srgbClr val="008ED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978133" cy="6149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045341" y="3114815"/>
            <a:ext cx="3671898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Open Sans Bold"/>
              </a:rPr>
              <a:t>Creación de una AWS Database (PostgreSQL).</a:t>
            </a:r>
          </a:p>
          <a:p>
            <a:pPr>
              <a:lnSpc>
                <a:spcPts val="3079"/>
              </a:lnSpc>
              <a:spcBef>
                <a:spcPct val="0"/>
              </a:spcBef>
            </a:pPr>
          </a:p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Open Sans Bold"/>
              </a:rPr>
              <a:t>-Registro de una cuenta.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81283" y="3427663"/>
            <a:ext cx="6014368" cy="3659864"/>
            <a:chOff x="0" y="0"/>
            <a:chExt cx="1584031" cy="9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84031" cy="963915"/>
            </a:xfrm>
            <a:custGeom>
              <a:avLst/>
              <a:gdLst/>
              <a:ahLst/>
              <a:cxnLst/>
              <a:rect r="r" b="b" t="t" l="l"/>
              <a:pathLst>
                <a:path h="963915" w="1584031">
                  <a:moveTo>
                    <a:pt x="65649" y="0"/>
                  </a:moveTo>
                  <a:lnTo>
                    <a:pt x="1518382" y="0"/>
                  </a:lnTo>
                  <a:cubicBezTo>
                    <a:pt x="1535793" y="0"/>
                    <a:pt x="1552491" y="6917"/>
                    <a:pt x="1564803" y="19228"/>
                  </a:cubicBezTo>
                  <a:cubicBezTo>
                    <a:pt x="1577114" y="31540"/>
                    <a:pt x="1584031" y="48238"/>
                    <a:pt x="1584031" y="65649"/>
                  </a:cubicBezTo>
                  <a:lnTo>
                    <a:pt x="1584031" y="898266"/>
                  </a:lnTo>
                  <a:cubicBezTo>
                    <a:pt x="1584031" y="934523"/>
                    <a:pt x="1554639" y="963915"/>
                    <a:pt x="1518382" y="963915"/>
                  </a:cubicBezTo>
                  <a:lnTo>
                    <a:pt x="65649" y="963915"/>
                  </a:lnTo>
                  <a:cubicBezTo>
                    <a:pt x="48238" y="963915"/>
                    <a:pt x="31540" y="956998"/>
                    <a:pt x="19228" y="944687"/>
                  </a:cubicBezTo>
                  <a:cubicBezTo>
                    <a:pt x="6917" y="932375"/>
                    <a:pt x="0" y="915677"/>
                    <a:pt x="0" y="898266"/>
                  </a:cubicBezTo>
                  <a:lnTo>
                    <a:pt x="0" y="65649"/>
                  </a:lnTo>
                  <a:cubicBezTo>
                    <a:pt x="0" y="48238"/>
                    <a:pt x="6917" y="31540"/>
                    <a:pt x="19228" y="19228"/>
                  </a:cubicBezTo>
                  <a:cubicBezTo>
                    <a:pt x="31540" y="6917"/>
                    <a:pt x="48238" y="0"/>
                    <a:pt x="65649" y="0"/>
                  </a:cubicBezTo>
                  <a:close/>
                </a:path>
              </a:pathLst>
            </a:custGeom>
            <a:solidFill>
              <a:srgbClr val="008ED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1584031" cy="10305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79940" y="3547001"/>
            <a:ext cx="5401723" cy="3423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31"/>
              </a:lnSpc>
              <a:spcBef>
                <a:spcPct val="0"/>
              </a:spcBef>
            </a:pPr>
            <a:r>
              <a:rPr lang="en-US" sz="2450">
                <a:solidFill>
                  <a:srgbClr val="FFFFFF"/>
                </a:solidFill>
                <a:latin typeface="Open Sans Bold"/>
              </a:rPr>
              <a:t>-Creación de una RDB AWS</a:t>
            </a:r>
          </a:p>
          <a:p>
            <a:pPr>
              <a:lnSpc>
                <a:spcPts val="3431"/>
              </a:lnSpc>
              <a:spcBef>
                <a:spcPct val="0"/>
              </a:spcBef>
            </a:pPr>
            <a:r>
              <a:rPr lang="en-US" sz="2450">
                <a:solidFill>
                  <a:srgbClr val="FFFFFF"/>
                </a:solidFill>
                <a:latin typeface="Open Sans Bold"/>
              </a:rPr>
              <a:t> -Tipo PostgreSQL</a:t>
            </a:r>
          </a:p>
          <a:p>
            <a:pPr>
              <a:lnSpc>
                <a:spcPts val="3431"/>
              </a:lnSpc>
              <a:spcBef>
                <a:spcPct val="0"/>
              </a:spcBef>
            </a:pPr>
            <a:r>
              <a:rPr lang="en-US" sz="2450">
                <a:solidFill>
                  <a:srgbClr val="FFFFFF"/>
                </a:solidFill>
                <a:latin typeface="Open Sans Bold"/>
              </a:rPr>
              <a:t> -Pública</a:t>
            </a:r>
          </a:p>
          <a:p>
            <a:pPr>
              <a:lnSpc>
                <a:spcPts val="3431"/>
              </a:lnSpc>
              <a:spcBef>
                <a:spcPct val="0"/>
              </a:spcBef>
            </a:pPr>
            <a:r>
              <a:rPr lang="en-US" sz="2450">
                <a:solidFill>
                  <a:srgbClr val="FFFFFF"/>
                </a:solidFill>
                <a:latin typeface="Open Sans Bold"/>
              </a:rPr>
              <a:t> -Nombre determinado</a:t>
            </a:r>
          </a:p>
          <a:p>
            <a:pPr>
              <a:lnSpc>
                <a:spcPts val="3431"/>
              </a:lnSpc>
              <a:spcBef>
                <a:spcPct val="0"/>
              </a:spcBef>
            </a:pPr>
            <a:r>
              <a:rPr lang="en-US" sz="2450">
                <a:solidFill>
                  <a:srgbClr val="FFFFFF"/>
                </a:solidFill>
                <a:latin typeface="Open Sans Bold"/>
              </a:rPr>
              <a:t> -Contraseña de la cuenta maestra (postgres)</a:t>
            </a:r>
          </a:p>
          <a:p>
            <a:pPr>
              <a:lnSpc>
                <a:spcPts val="3431"/>
              </a:lnSpc>
              <a:spcBef>
                <a:spcPct val="0"/>
              </a:spcBef>
            </a:pPr>
            <a:r>
              <a:rPr lang="en-US" sz="2450">
                <a:solidFill>
                  <a:srgbClr val="FFFFFF"/>
                </a:solidFill>
                <a:latin typeface="Open Sans Bold"/>
              </a:rPr>
              <a:t> -Selección de Grupo de Seguridad</a:t>
            </a:r>
          </a:p>
          <a:p>
            <a:pPr>
              <a:lnSpc>
                <a:spcPts val="3431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2821525" y="7176661"/>
            <a:ext cx="6970385" cy="2081639"/>
            <a:chOff x="0" y="0"/>
            <a:chExt cx="1835822" cy="54825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35821" cy="548251"/>
            </a:xfrm>
            <a:custGeom>
              <a:avLst/>
              <a:gdLst/>
              <a:ahLst/>
              <a:cxnLst/>
              <a:rect r="r" b="b" t="t" l="l"/>
              <a:pathLst>
                <a:path h="548251" w="1835821">
                  <a:moveTo>
                    <a:pt x="56645" y="0"/>
                  </a:moveTo>
                  <a:lnTo>
                    <a:pt x="1779176" y="0"/>
                  </a:lnTo>
                  <a:cubicBezTo>
                    <a:pt x="1810461" y="0"/>
                    <a:pt x="1835821" y="25361"/>
                    <a:pt x="1835821" y="56645"/>
                  </a:cubicBezTo>
                  <a:lnTo>
                    <a:pt x="1835821" y="491606"/>
                  </a:lnTo>
                  <a:cubicBezTo>
                    <a:pt x="1835821" y="522890"/>
                    <a:pt x="1810461" y="548251"/>
                    <a:pt x="1779176" y="548251"/>
                  </a:cubicBezTo>
                  <a:lnTo>
                    <a:pt x="56645" y="548251"/>
                  </a:lnTo>
                  <a:cubicBezTo>
                    <a:pt x="25361" y="548251"/>
                    <a:pt x="0" y="522890"/>
                    <a:pt x="0" y="491606"/>
                  </a:cubicBezTo>
                  <a:lnTo>
                    <a:pt x="0" y="56645"/>
                  </a:lnTo>
                  <a:cubicBezTo>
                    <a:pt x="0" y="25361"/>
                    <a:pt x="25361" y="0"/>
                    <a:pt x="56645" y="0"/>
                  </a:cubicBezTo>
                  <a:close/>
                </a:path>
              </a:pathLst>
            </a:custGeom>
            <a:solidFill>
              <a:srgbClr val="008ED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1835822" cy="6149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083533" y="7249465"/>
            <a:ext cx="6844222" cy="1897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20"/>
              </a:lnSpc>
              <a:spcBef>
                <a:spcPct val="0"/>
              </a:spcBef>
            </a:pPr>
            <a:r>
              <a:rPr lang="en-US" sz="2157">
                <a:solidFill>
                  <a:srgbClr val="FFFFFF"/>
                </a:solidFill>
                <a:latin typeface="Open Sans Bold"/>
              </a:rPr>
              <a:t>-Credenciales de seguridad</a:t>
            </a:r>
          </a:p>
          <a:p>
            <a:pPr>
              <a:lnSpc>
                <a:spcPts val="3020"/>
              </a:lnSpc>
              <a:spcBef>
                <a:spcPct val="0"/>
              </a:spcBef>
            </a:pPr>
            <a:r>
              <a:rPr lang="en-US" sz="2157">
                <a:solidFill>
                  <a:srgbClr val="FFFFFF"/>
                </a:solidFill>
                <a:latin typeface="Open Sans Bold"/>
              </a:rPr>
              <a:t> -El grupo de seguridad seleccionado, deberá tener el puerto 5432 abierto a PostgreSQL en:</a:t>
            </a:r>
          </a:p>
          <a:p>
            <a:pPr>
              <a:lnSpc>
                <a:spcPts val="3020"/>
              </a:lnSpc>
              <a:spcBef>
                <a:spcPct val="0"/>
              </a:spcBef>
            </a:pPr>
            <a:r>
              <a:rPr lang="en-US" sz="2157">
                <a:solidFill>
                  <a:srgbClr val="FFFFFF"/>
                </a:solidFill>
                <a:latin typeface="Open Sans Bold"/>
              </a:rPr>
              <a:t>  -IP4 en 0.0.0.0</a:t>
            </a:r>
          </a:p>
          <a:p>
            <a:pPr>
              <a:lnSpc>
                <a:spcPts val="3020"/>
              </a:lnSpc>
              <a:spcBef>
                <a:spcPct val="0"/>
              </a:spcBef>
            </a:pPr>
            <a:r>
              <a:rPr lang="en-US" sz="2157">
                <a:solidFill>
                  <a:srgbClr val="FFFFFF"/>
                </a:solidFill>
                <a:latin typeface="Open Sans Bold"/>
              </a:rPr>
              <a:t>  -IP6 en ::0</a:t>
            </a:r>
          </a:p>
        </p:txBody>
      </p:sp>
      <p:sp>
        <p:nvSpPr>
          <p:cNvPr name="AutoShape 16" id="16"/>
          <p:cNvSpPr/>
          <p:nvPr/>
        </p:nvSpPr>
        <p:spPr>
          <a:xfrm flipH="true">
            <a:off x="5933082" y="5257595"/>
            <a:ext cx="4048201" cy="1829932"/>
          </a:xfrm>
          <a:prstGeom prst="line">
            <a:avLst/>
          </a:prstGeom>
          <a:ln cap="rnd" w="38100">
            <a:solidFill>
              <a:srgbClr val="ACB8C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7" id="17"/>
          <p:cNvSpPr/>
          <p:nvPr/>
        </p:nvSpPr>
        <p:spPr>
          <a:xfrm>
            <a:off x="6535375" y="3906025"/>
            <a:ext cx="3392381" cy="130141"/>
          </a:xfrm>
          <a:prstGeom prst="line">
            <a:avLst/>
          </a:prstGeom>
          <a:ln cap="rnd" w="38100">
            <a:solidFill>
              <a:srgbClr val="ACB8C0"/>
            </a:solidFill>
            <a:prstDash val="solid"/>
            <a:headEnd type="none" len="sm" w="sm"/>
            <a:tailEnd type="arrow" len="sm" w="med"/>
          </a:ln>
        </p:spPr>
      </p:sp>
      <p:graphicFrame>
        <p:nvGraphicFramePr>
          <p:cNvPr name="Table 18" id="18"/>
          <p:cNvGraphicFramePr>
            <a:graphicFrameLocks noGrp="true"/>
          </p:cNvGraphicFramePr>
          <p:nvPr/>
        </p:nvGraphicFramePr>
        <p:xfrm>
          <a:off x="5185265" y="9521010"/>
          <a:ext cx="7572074" cy="596561"/>
        </p:xfrm>
        <a:graphic>
          <a:graphicData uri="http://schemas.openxmlformats.org/drawingml/2006/table">
            <a:tbl>
              <a:tblPr/>
              <a:tblGrid>
                <a:gridCol w="7572074"/>
              </a:tblGrid>
              <a:tr h="35919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odec Pro Bold"/>
                        </a:rPr>
                        <a:t>Grupo 1 - Diego, Javier, Miguel, Hugo, July –––  APP GPT_Docs</a:t>
                      </a:r>
                      <a:endParaRPr lang="en-US" sz="1100"/>
                    </a:p>
                  </a:txBody>
                  <a:tcPr marL="0" marR="0" marT="0" marB="0" anchor="b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3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263627" y="-5524082"/>
            <a:ext cx="19214265" cy="19214265"/>
          </a:xfrm>
          <a:custGeom>
            <a:avLst/>
            <a:gdLst/>
            <a:ahLst/>
            <a:cxnLst/>
            <a:rect r="r" b="b" t="t" l="l"/>
            <a:pathLst>
              <a:path h="19214265" w="19214265">
                <a:moveTo>
                  <a:pt x="0" y="0"/>
                </a:moveTo>
                <a:lnTo>
                  <a:pt x="19214265" y="0"/>
                </a:lnTo>
                <a:lnTo>
                  <a:pt x="19214265" y="19214264"/>
                </a:lnTo>
                <a:lnTo>
                  <a:pt x="0" y="192142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42136" y="3051925"/>
            <a:ext cx="7456438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FFFFF"/>
                </a:solidFill>
                <a:latin typeface="Open Sans Bold"/>
              </a:rPr>
              <a:t>Endpoints de API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57029" y="4614776"/>
            <a:ext cx="11773942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Open Sans Bold"/>
              </a:rPr>
              <a:t>Conexiones con langchaing y Open AI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508562" y="5849851"/>
            <a:ext cx="952358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Open Sans Bold"/>
              </a:rPr>
              <a:t>Conexión con la base de datos</a:t>
            </a:r>
          </a:p>
        </p:txBody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5185265" y="9521010"/>
          <a:ext cx="7572074" cy="596561"/>
        </p:xfrm>
        <a:graphic>
          <a:graphicData uri="http://schemas.openxmlformats.org/drawingml/2006/table">
            <a:tbl>
              <a:tblPr/>
              <a:tblGrid>
                <a:gridCol w="7572074"/>
              </a:tblGrid>
              <a:tr h="35919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odec Pro Bold"/>
                        </a:rPr>
                        <a:t>Grupo 1 - Diego, Javier, Miguel, Hugo, July –––  APP GPT_Docs</a:t>
                      </a:r>
                      <a:endParaRPr lang="en-US" sz="1100"/>
                    </a:p>
                  </a:txBody>
                  <a:tcPr marL="0" marR="0" marT="0" marB="0" anchor="b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3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709743" y="9258300"/>
            <a:ext cx="19214265" cy="19214265"/>
          </a:xfrm>
          <a:custGeom>
            <a:avLst/>
            <a:gdLst/>
            <a:ahLst/>
            <a:cxnLst/>
            <a:rect r="r" b="b" t="t" l="l"/>
            <a:pathLst>
              <a:path h="19214265" w="19214265">
                <a:moveTo>
                  <a:pt x="0" y="0"/>
                </a:moveTo>
                <a:lnTo>
                  <a:pt x="19214264" y="0"/>
                </a:lnTo>
                <a:lnTo>
                  <a:pt x="19214264" y="19214265"/>
                </a:lnTo>
                <a:lnTo>
                  <a:pt x="0" y="19214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463132" y="-3243900"/>
            <a:ext cx="19214265" cy="19214265"/>
          </a:xfrm>
          <a:custGeom>
            <a:avLst/>
            <a:gdLst/>
            <a:ahLst/>
            <a:cxnLst/>
            <a:rect r="r" b="b" t="t" l="l"/>
            <a:pathLst>
              <a:path h="19214265" w="19214265">
                <a:moveTo>
                  <a:pt x="0" y="0"/>
                </a:moveTo>
                <a:lnTo>
                  <a:pt x="19214264" y="0"/>
                </a:lnTo>
                <a:lnTo>
                  <a:pt x="19214264" y="19214265"/>
                </a:lnTo>
                <a:lnTo>
                  <a:pt x="0" y="19214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49092" y="1729626"/>
            <a:ext cx="11989817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FFFFF"/>
                </a:solidFill>
                <a:latin typeface="Open Sans Bold"/>
              </a:rPr>
              <a:t>Dockerización y despliegue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18097" y="4794518"/>
            <a:ext cx="15051807" cy="1620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3"/>
              </a:lnSpc>
            </a:pPr>
            <a:r>
              <a:rPr lang="en-US" sz="4050">
                <a:solidFill>
                  <a:srgbClr val="FFFFFF"/>
                </a:solidFill>
                <a:latin typeface="Open Sans Bold"/>
              </a:rPr>
              <a:t>docker pull javieralcazar/docker-api-gpt:latest</a:t>
            </a:r>
          </a:p>
          <a:p>
            <a:pPr algn="ctr">
              <a:lnSpc>
                <a:spcPts val="4253"/>
              </a:lnSpc>
            </a:pPr>
          </a:p>
          <a:p>
            <a:pPr algn="ctr">
              <a:lnSpc>
                <a:spcPts val="4253"/>
              </a:lnSpc>
            </a:pPr>
            <a:r>
              <a:rPr lang="en-US" sz="4050">
                <a:solidFill>
                  <a:srgbClr val="FFFFFF"/>
                </a:solidFill>
                <a:latin typeface="Open Sans Bold"/>
              </a:rPr>
              <a:t>docker run -p 5000:5000 javieralcazar/docker-api-gpt:latest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5400000">
            <a:off x="-6084147" y="4326242"/>
            <a:ext cx="19214265" cy="19214265"/>
          </a:xfrm>
          <a:custGeom>
            <a:avLst/>
            <a:gdLst/>
            <a:ahLst/>
            <a:cxnLst/>
            <a:rect r="r" b="b" t="t" l="l"/>
            <a:pathLst>
              <a:path h="19214265" w="19214265">
                <a:moveTo>
                  <a:pt x="0" y="0"/>
                </a:moveTo>
                <a:lnTo>
                  <a:pt x="19214264" y="0"/>
                </a:lnTo>
                <a:lnTo>
                  <a:pt x="19214264" y="19214265"/>
                </a:lnTo>
                <a:lnTo>
                  <a:pt x="0" y="19214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5185265" y="9521010"/>
          <a:ext cx="7572074" cy="596561"/>
        </p:xfrm>
        <a:graphic>
          <a:graphicData uri="http://schemas.openxmlformats.org/drawingml/2006/table">
            <a:tbl>
              <a:tblPr/>
              <a:tblGrid>
                <a:gridCol w="7572074"/>
              </a:tblGrid>
              <a:tr h="35919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odec Pro Bold"/>
                        </a:rPr>
                        <a:t>Grupo 1 - Diego, Javier, Miguel, Hugo, July –––  APP GPT_Docs</a:t>
                      </a:r>
                      <a:endParaRPr lang="en-US" sz="1100"/>
                    </a:p>
                  </a:txBody>
                  <a:tcPr marL="0" marR="0" marT="0" marB="0" anchor="b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3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709743" y="9258300"/>
            <a:ext cx="19214265" cy="19214265"/>
          </a:xfrm>
          <a:custGeom>
            <a:avLst/>
            <a:gdLst/>
            <a:ahLst/>
            <a:cxnLst/>
            <a:rect r="r" b="b" t="t" l="l"/>
            <a:pathLst>
              <a:path h="19214265" w="19214265">
                <a:moveTo>
                  <a:pt x="0" y="0"/>
                </a:moveTo>
                <a:lnTo>
                  <a:pt x="19214264" y="0"/>
                </a:lnTo>
                <a:lnTo>
                  <a:pt x="19214264" y="19214265"/>
                </a:lnTo>
                <a:lnTo>
                  <a:pt x="0" y="19214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463132" y="-3243900"/>
            <a:ext cx="19214265" cy="19214265"/>
          </a:xfrm>
          <a:custGeom>
            <a:avLst/>
            <a:gdLst/>
            <a:ahLst/>
            <a:cxnLst/>
            <a:rect r="r" b="b" t="t" l="l"/>
            <a:pathLst>
              <a:path h="19214265" w="19214265">
                <a:moveTo>
                  <a:pt x="0" y="0"/>
                </a:moveTo>
                <a:lnTo>
                  <a:pt x="19214264" y="0"/>
                </a:lnTo>
                <a:lnTo>
                  <a:pt x="19214264" y="19214265"/>
                </a:lnTo>
                <a:lnTo>
                  <a:pt x="0" y="19214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5185265" y="9521010"/>
          <a:ext cx="7572074" cy="596561"/>
        </p:xfrm>
        <a:graphic>
          <a:graphicData uri="http://schemas.openxmlformats.org/drawingml/2006/table">
            <a:tbl>
              <a:tblPr/>
              <a:tblGrid>
                <a:gridCol w="7572074"/>
              </a:tblGrid>
              <a:tr h="35919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odec Pro Bold"/>
                        </a:rPr>
                        <a:t>Grupo 1 - Diego, Javier, Miguel, Hugo, July –––  APP GPT_Docs</a:t>
                      </a:r>
                      <a:endParaRPr lang="en-US" sz="1100"/>
                    </a:p>
                  </a:txBody>
                  <a:tcPr marL="0" marR="0" marT="0" marB="0" anchor="b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4226686" y="550011"/>
            <a:ext cx="9834628" cy="1169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22"/>
              </a:lnSpc>
            </a:pPr>
            <a:r>
              <a:rPr lang="en-US" sz="6801">
                <a:solidFill>
                  <a:srgbClr val="FFFFFF"/>
                </a:solidFill>
                <a:latin typeface="Open Sans Bold"/>
              </a:rPr>
              <a:t>Interfaz para el futuro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415389" y="2717822"/>
            <a:ext cx="13457222" cy="6315082"/>
          </a:xfrm>
          <a:custGeom>
            <a:avLst/>
            <a:gdLst/>
            <a:ahLst/>
            <a:cxnLst/>
            <a:rect r="r" b="b" t="t" l="l"/>
            <a:pathLst>
              <a:path h="6315082" w="13457222">
                <a:moveTo>
                  <a:pt x="0" y="0"/>
                </a:moveTo>
                <a:lnTo>
                  <a:pt x="13457222" y="0"/>
                </a:lnTo>
                <a:lnTo>
                  <a:pt x="13457222" y="6315081"/>
                </a:lnTo>
                <a:lnTo>
                  <a:pt x="0" y="63150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DAF3VhxmD4w</dc:identifier>
  <dcterms:modified xsi:type="dcterms:W3CDTF">2011-08-01T06:04:30Z</dcterms:modified>
  <cp:revision>1</cp:revision>
  <dc:title>Research Proposal Business Presentation in Black Purple Abstract Tech Style</dc:title>
</cp:coreProperties>
</file>