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66" r:id="rId5"/>
    <p:sldId id="269" r:id="rId6"/>
    <p:sldId id="270" r:id="rId7"/>
    <p:sldId id="264" r:id="rId8"/>
    <p:sldId id="265" r:id="rId9"/>
    <p:sldId id="258" r:id="rId10"/>
    <p:sldId id="261" r:id="rId11"/>
    <p:sldId id="271" r:id="rId12"/>
    <p:sldId id="26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7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0390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08947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7553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94570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03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876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20-04-2022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425903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25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698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3192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1894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74DB44-4E8F-4AF9-9D63-381EA3BC218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99006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4DB44-4E8F-4AF9-9D63-381EA3BC2188}"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4368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74DB44-4E8F-4AF9-9D63-381EA3BC2188}"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1463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DB44-4E8F-4AF9-9D63-381EA3BC2188}"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93912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370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62555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74DB44-4E8F-4AF9-9D63-381EA3BC2188}" type="datetimeFigureOut">
              <a:rPr lang="en-IN" smtClean="0"/>
              <a:t>20-04-2022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BCEB19-07FC-424E-BE88-91983343046F}" type="slidenum">
              <a:rPr lang="en-IN" smtClean="0"/>
              <a:t>‹#›</a:t>
            </a:fld>
            <a:endParaRPr lang="en-IN"/>
          </a:p>
        </p:txBody>
      </p:sp>
    </p:spTree>
    <p:extLst>
      <p:ext uri="{BB962C8B-B14F-4D97-AF65-F5344CB8AC3E}">
        <p14:creationId xmlns:p14="http://schemas.microsoft.com/office/powerpoint/2010/main" val="2503424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hipping" TargetMode="External"/><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desig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Software_prototyping" TargetMode="External"/><Relationship Id="rId5" Type="http://schemas.openxmlformats.org/officeDocument/2006/relationships/hyperlink" Target="https://en.wikipedia.org/wiki/Waterfall_model" TargetMode="External"/><Relationship Id="rId4" Type="http://schemas.openxmlformats.org/officeDocument/2006/relationships/hyperlink" Target="https://en.wikipedia.org/wiki/Software_test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685D2-315A-4957-B682-77CACCA54B35}"/>
              </a:ext>
            </a:extLst>
          </p:cNvPr>
          <p:cNvSpPr>
            <a:spLocks noGrp="1"/>
          </p:cNvSpPr>
          <p:nvPr>
            <p:ph type="ctrTitle"/>
          </p:nvPr>
        </p:nvSpPr>
        <p:spPr>
          <a:xfrm>
            <a:off x="1619250" y="2570163"/>
            <a:ext cx="9144000" cy="858837"/>
          </a:xfrm>
        </p:spPr>
        <p:txBody>
          <a:bodyPr>
            <a:noAutofit/>
          </a:bodyPr>
          <a:lstStyle/>
          <a:p>
            <a:pPr algn="ctr"/>
            <a:r>
              <a:rPr lang="en-IN" sz="6000" b="1" u="sng" dirty="0">
                <a:solidFill>
                  <a:schemeClr val="bg1"/>
                </a:solidFill>
                <a:latin typeface="Bahnschrift Condensed" panose="020B0502040204020203" pitchFamily="34" charset="0"/>
              </a:rPr>
              <a:t>INVENTORY MANAGEMENT SYSTEM</a:t>
            </a:r>
          </a:p>
        </p:txBody>
      </p:sp>
    </p:spTree>
    <p:extLst>
      <p:ext uri="{BB962C8B-B14F-4D97-AF65-F5344CB8AC3E}">
        <p14:creationId xmlns:p14="http://schemas.microsoft.com/office/powerpoint/2010/main" val="140542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4A5FB-F17B-438D-BE0F-82ABA02D288B}"/>
              </a:ext>
            </a:extLst>
          </p:cNvPr>
          <p:cNvSpPr>
            <a:spLocks noGrp="1"/>
          </p:cNvSpPr>
          <p:nvPr>
            <p:ph type="title"/>
          </p:nvPr>
        </p:nvSpPr>
        <p:spPr/>
        <p:txBody>
          <a:bodyPr/>
          <a:lstStyle/>
          <a:p>
            <a:r>
              <a:rPr lang="en-US" b="1" u="sng" dirty="0">
                <a:latin typeface="Bahnschrift Condensed" panose="020B0502040204020203" pitchFamily="34" charset="0"/>
              </a:rPr>
              <a:t>SCOPE AND LIMITATIONS</a:t>
            </a:r>
          </a:p>
        </p:txBody>
      </p:sp>
      <p:sp>
        <p:nvSpPr>
          <p:cNvPr id="3" name="Content Placeholder 2">
            <a:extLst>
              <a:ext uri="{FF2B5EF4-FFF2-40B4-BE49-F238E27FC236}">
                <a16:creationId xmlns:a16="http://schemas.microsoft.com/office/drawing/2014/main" xmlns="" id="{820A3E74-6724-49CA-9EC9-7FFD81949795}"/>
              </a:ext>
            </a:extLst>
          </p:cNvPr>
          <p:cNvSpPr>
            <a:spLocks noGrp="1"/>
          </p:cNvSpPr>
          <p:nvPr>
            <p:ph idx="1"/>
          </p:nvPr>
        </p:nvSpPr>
        <p:spPr/>
        <p:txBody>
          <a:bodyPr/>
          <a:lstStyle/>
          <a:p>
            <a:r>
              <a:rPr lang="en-US" dirty="0">
                <a:latin typeface="Bahnschrift Condensed" panose="020B0502040204020203" pitchFamily="34" charset="0"/>
              </a:rPr>
              <a:t>The “Inventory Management System” software is being developed as an accurate and efficient system for the user . In this system the record of the each request details are preserved along with their transaction related to them. The system is also made secured as all the updation  and transaction can be done by the authorized person . </a:t>
            </a:r>
          </a:p>
          <a:p>
            <a:r>
              <a:rPr lang="en" dirty="0">
                <a:latin typeface="Bahnschrift Condensed" panose="020B0502040204020203" pitchFamily="34" charset="0"/>
              </a:rPr>
              <a:t> </a:t>
            </a:r>
            <a:r>
              <a:rPr lang="en-US" dirty="0">
                <a:latin typeface="Bahnschrift Condensed" panose="020B0502040204020203" pitchFamily="34" charset="0"/>
              </a:rPr>
              <a:t>Databased used is SQL Server and every database have a stack limit. </a:t>
            </a:r>
          </a:p>
          <a:p>
            <a:r>
              <a:rPr lang="en-US" dirty="0">
                <a:latin typeface="Bahnschrift Condensed" panose="020B0502040204020203" pitchFamily="34" charset="0"/>
              </a:rPr>
              <a:t> Manual Errors at the time of entering the data can’t be check, only the validation required w.r.t proposed system is checked.</a:t>
            </a:r>
          </a:p>
          <a:p>
            <a:endParaRPr lang="en" dirty="0"/>
          </a:p>
          <a:p>
            <a:endParaRPr lang="en-US" dirty="0"/>
          </a:p>
        </p:txBody>
      </p:sp>
    </p:spTree>
    <p:extLst>
      <p:ext uri="{BB962C8B-B14F-4D97-AF65-F5344CB8AC3E}">
        <p14:creationId xmlns:p14="http://schemas.microsoft.com/office/powerpoint/2010/main" val="264147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C1D5F-694E-4A38-BD62-ADB94CCB2B8B}"/>
              </a:ext>
            </a:extLst>
          </p:cNvPr>
          <p:cNvSpPr>
            <a:spLocks noGrp="1"/>
          </p:cNvSpPr>
          <p:nvPr>
            <p:ph type="title"/>
          </p:nvPr>
        </p:nvSpPr>
        <p:spPr/>
        <p:txBody>
          <a:bodyPr/>
          <a:lstStyle/>
          <a:p>
            <a:r>
              <a:rPr lang="en-IN" b="1" u="sng" dirty="0">
                <a:latin typeface="Bahnschrift Condensed" panose="020B0502040204020203" pitchFamily="34" charset="0"/>
              </a:rPr>
              <a:t>IMPLEMENTATION</a:t>
            </a:r>
          </a:p>
        </p:txBody>
      </p:sp>
      <p:sp>
        <p:nvSpPr>
          <p:cNvPr id="3" name="Content Placeholder 2">
            <a:extLst>
              <a:ext uri="{FF2B5EF4-FFF2-40B4-BE49-F238E27FC236}">
                <a16:creationId xmlns:a16="http://schemas.microsoft.com/office/drawing/2014/main" xmlns="" id="{3A8065B1-1746-4F93-BA82-09F9E8DB0428}"/>
              </a:ext>
            </a:extLst>
          </p:cNvPr>
          <p:cNvSpPr>
            <a:spLocks noGrp="1"/>
          </p:cNvSpPr>
          <p:nvPr>
            <p:ph idx="1"/>
          </p:nvPr>
        </p:nvSpPr>
        <p:spPr/>
        <p:txBody>
          <a:bodyPr>
            <a:normAutofit/>
          </a:bodyPr>
          <a:lstStyle/>
          <a:p>
            <a:pPr marL="0" indent="0">
              <a:buNone/>
            </a:pPr>
            <a:endParaRPr lang="en-IN" dirty="0">
              <a:latin typeface="Bahnschrift Condensed" panose="020B0502040204020203" pitchFamily="34" charset="0"/>
            </a:endParaRPr>
          </a:p>
          <a:p>
            <a:r>
              <a:rPr lang="en-IN" dirty="0">
                <a:latin typeface="Bahnschrift Condensed" panose="020B0502040204020203" pitchFamily="34" charset="0"/>
              </a:rPr>
              <a:t>Once the system was tested, the implementation phase started. A crucial phase in the system development life cycle is successful implementation of new system design. Implementations simply mean converting new system design into operation. This is the moment of truth the first question that strikes in every one’s mind that whether the system will be able to give all the desires results as expected from system.</a:t>
            </a:r>
          </a:p>
          <a:p>
            <a:r>
              <a:rPr lang="en-IN" dirty="0">
                <a:latin typeface="Bahnschrift Condensed" panose="020B0502040204020203" pitchFamily="34" charset="0"/>
              </a:rPr>
              <a:t> The term implementation has different meanings, ranging from the conversion of a basic application to a complete replacement of computer system Implementation is used here to mean the process of converting a new or revised system design into an operational one. Conversion is one aspect of implementation. The other aspects are the post implementation review and software </a:t>
            </a:r>
            <a:r>
              <a:rPr lang="en-IN" dirty="0" err="1">
                <a:latin typeface="Bahnschrift Condensed" panose="020B0502040204020203" pitchFamily="34" charset="0"/>
              </a:rPr>
              <a:t>maintainence</a:t>
            </a:r>
            <a:endParaRPr lang="en-IN" dirty="0">
              <a:latin typeface="Bahnschrift Condensed" panose="020B0502040204020203" pitchFamily="34" charset="0"/>
            </a:endParaRPr>
          </a:p>
        </p:txBody>
      </p:sp>
    </p:spTree>
    <p:extLst>
      <p:ext uri="{BB962C8B-B14F-4D97-AF65-F5344CB8AC3E}">
        <p14:creationId xmlns:p14="http://schemas.microsoft.com/office/powerpoint/2010/main" val="336389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38D7B-021A-49AC-BDFA-0B155F130200}"/>
              </a:ext>
            </a:extLst>
          </p:cNvPr>
          <p:cNvSpPr>
            <a:spLocks noGrp="1"/>
          </p:cNvSpPr>
          <p:nvPr>
            <p:ph type="title"/>
          </p:nvPr>
        </p:nvSpPr>
        <p:spPr/>
        <p:txBody>
          <a:bodyPr/>
          <a:lstStyle/>
          <a:p>
            <a:r>
              <a:rPr lang="en-US" b="1" u="sng"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xmlns="" id="{2FDAF8EB-BBAF-4D4C-83CC-6A2B92393822}"/>
              </a:ext>
            </a:extLst>
          </p:cNvPr>
          <p:cNvSpPr>
            <a:spLocks noGrp="1"/>
          </p:cNvSpPr>
          <p:nvPr>
            <p:ph idx="1"/>
          </p:nvPr>
        </p:nvSpPr>
        <p:spPr/>
        <p:txBody>
          <a:bodyPr/>
          <a:lstStyle/>
          <a:p>
            <a:r>
              <a:rPr lang="en-US" dirty="0">
                <a:latin typeface="Bahnschrift Condensed" panose="020B0502040204020203" pitchFamily="34" charset="0"/>
              </a:rPr>
              <a:t>The objective of this project was to build a program for maintaining the details of all Supply Order .</a:t>
            </a:r>
          </a:p>
          <a:p>
            <a:r>
              <a:rPr lang="en-US" dirty="0">
                <a:latin typeface="Bahnschrift Condensed" panose="020B0502040204020203" pitchFamily="34" charset="0"/>
              </a:rPr>
              <a:t>The system developed is able to meet all the basic requirements. It will provide the facility to the user so that they can keep tracks of all the </a:t>
            </a:r>
            <a:r>
              <a:rPr lang="en-US" dirty="0" err="1">
                <a:latin typeface="Bahnschrift Condensed" panose="020B0502040204020203" pitchFamily="34" charset="0"/>
              </a:rPr>
              <a:t>equipments</a:t>
            </a:r>
            <a:r>
              <a:rPr lang="en-US" dirty="0">
                <a:latin typeface="Bahnschrift Condensed" panose="020B0502040204020203" pitchFamily="34" charset="0"/>
              </a:rPr>
              <a:t> being supplied. </a:t>
            </a:r>
          </a:p>
          <a:p>
            <a:r>
              <a:rPr lang="en-US" dirty="0">
                <a:latin typeface="Bahnschrift Condensed" panose="020B0502040204020203" pitchFamily="34" charset="0"/>
              </a:rPr>
              <a:t>The management of the Inventory will be also benefited by the proposed system, as it will automate the whole supply procedure, which will reduce the workload. The security of the system is also one of the prime concerns. </a:t>
            </a:r>
          </a:p>
        </p:txBody>
      </p:sp>
    </p:spTree>
    <p:extLst>
      <p:ext uri="{BB962C8B-B14F-4D97-AF65-F5344CB8AC3E}">
        <p14:creationId xmlns:p14="http://schemas.microsoft.com/office/powerpoint/2010/main" val="395687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AD4A3-E6A8-4B8F-8B69-59F525A2E244}"/>
              </a:ext>
            </a:extLst>
          </p:cNvPr>
          <p:cNvSpPr>
            <a:spLocks noGrp="1"/>
          </p:cNvSpPr>
          <p:nvPr>
            <p:ph type="ctrTitle"/>
          </p:nvPr>
        </p:nvSpPr>
        <p:spPr>
          <a:xfrm>
            <a:off x="1683171" y="2838602"/>
            <a:ext cx="8825658" cy="1180795"/>
          </a:xfrm>
        </p:spPr>
        <p:txBody>
          <a:bodyPr/>
          <a:lstStyle/>
          <a:p>
            <a:pPr algn="ctr"/>
            <a:r>
              <a:rPr lang="en-IN" sz="8800" dirty="0">
                <a:latin typeface="Bahnschrift Condensed" panose="020B0502040204020203" pitchFamily="34" charset="0"/>
              </a:rPr>
              <a:t>THANK YOU!</a:t>
            </a:r>
          </a:p>
        </p:txBody>
      </p:sp>
    </p:spTree>
    <p:extLst>
      <p:ext uri="{BB962C8B-B14F-4D97-AF65-F5344CB8AC3E}">
        <p14:creationId xmlns:p14="http://schemas.microsoft.com/office/powerpoint/2010/main" val="357138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24C49-21B4-41BE-BBCE-20F119F8045B}"/>
              </a:ext>
            </a:extLst>
          </p:cNvPr>
          <p:cNvSpPr>
            <a:spLocks noGrp="1"/>
          </p:cNvSpPr>
          <p:nvPr>
            <p:ph type="title"/>
          </p:nvPr>
        </p:nvSpPr>
        <p:spPr>
          <a:xfrm>
            <a:off x="1154954" y="987522"/>
            <a:ext cx="8761413" cy="706964"/>
          </a:xfrm>
        </p:spPr>
        <p:txBody>
          <a:bodyPr/>
          <a:lstStyle/>
          <a:p>
            <a:r>
              <a:rPr lang="en-US" b="1" u="sng" dirty="0">
                <a:latin typeface="Bahnschrift Condensed" panose="020B0502040204020203" pitchFamily="34" charset="0"/>
              </a:rPr>
              <a:t>INTRODUCTION TO INVENTORY  MANAGEMENT</a:t>
            </a:r>
            <a:r>
              <a:rPr lang="en-US" b="1" u="sng" dirty="0"/>
              <a:t/>
            </a:r>
            <a:br>
              <a:rPr lang="en-US" b="1" u="sng" dirty="0"/>
            </a:br>
            <a:endParaRPr lang="en-US" dirty="0"/>
          </a:p>
        </p:txBody>
      </p:sp>
      <p:sp>
        <p:nvSpPr>
          <p:cNvPr id="3" name="Content Placeholder 2">
            <a:extLst>
              <a:ext uri="{FF2B5EF4-FFF2-40B4-BE49-F238E27FC236}">
                <a16:creationId xmlns:a16="http://schemas.microsoft.com/office/drawing/2014/main" xmlns="" id="{A77507DC-E33F-4F7F-A2A0-C39EEB64825D}"/>
              </a:ext>
            </a:extLst>
          </p:cNvPr>
          <p:cNvSpPr>
            <a:spLocks noGrp="1"/>
          </p:cNvSpPr>
          <p:nvPr>
            <p:ph idx="1"/>
          </p:nvPr>
        </p:nvSpPr>
        <p:spPr>
          <a:xfrm>
            <a:off x="556182" y="2234153"/>
            <a:ext cx="10878532" cy="4440023"/>
          </a:xfrm>
        </p:spPr>
        <p:txBody>
          <a:bodyPr>
            <a:normAutofit/>
          </a:bodyPr>
          <a:lstStyle/>
          <a:p>
            <a:pPr marL="0" indent="0">
              <a:buNone/>
            </a:pPr>
            <a:r>
              <a:rPr lang="en-US" dirty="0">
                <a:solidFill>
                  <a:schemeClr val="tx1"/>
                </a:solidFill>
                <a:latin typeface="Bahnschrift Condensed" panose="020B0502040204020203" pitchFamily="34" charset="0"/>
              </a:rPr>
              <a:t>Inventory management system  is a system for tracking inventory levels, orders, sales and deliveries. It can also be used in the manufacturing industry to create a work order, bill of materials and other production-related documents.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xmlns="" val="tx"/>
                    </a:ext>
                  </a:extLst>
                </a:hlinkClick>
              </a:rPr>
              <a:t>C</a:t>
            </a:r>
            <a:r>
              <a:rPr lang="en-US" dirty="0">
                <a:solidFill>
                  <a:schemeClr val="tx1"/>
                </a:solidFill>
                <a:latin typeface="Bahnschrift Condensed" panose="020B0502040204020203" pitchFamily="34" charset="0"/>
              </a:rPr>
              <a:t>ompanies use inv</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xmlns="" val="tx"/>
                    </a:ext>
                  </a:extLst>
                </a:hlinkClick>
              </a:rPr>
              <a:t>en</a:t>
            </a:r>
            <a:r>
              <a:rPr lang="en-US" dirty="0">
                <a:solidFill>
                  <a:schemeClr val="tx1"/>
                </a:solidFill>
                <a:latin typeface="Bahnschrift Condensed" panose="020B0502040204020203" pitchFamily="34" charset="0"/>
              </a:rPr>
              <a:t>tory management system to avoid product overstock and outages.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xmlns="" val="tx"/>
                    </a:ext>
                  </a:extLst>
                </a:hlinkClick>
              </a:rPr>
              <a:t>I</a:t>
            </a:r>
            <a:r>
              <a:rPr lang="en-US" dirty="0">
                <a:solidFill>
                  <a:schemeClr val="tx1"/>
                </a:solidFill>
                <a:latin typeface="Bahnschrift Condensed" panose="020B0502040204020203" pitchFamily="34" charset="0"/>
              </a:rPr>
              <a:t>t is a tool for organizing inventory data that before was generally stored in hard-copy form or in spreadsheets. </a:t>
            </a:r>
          </a:p>
          <a:p>
            <a:pPr marL="0" indent="0">
              <a:buNone/>
            </a:pPr>
            <a:r>
              <a:rPr lang="en-US" dirty="0">
                <a:solidFill>
                  <a:schemeClr val="tx1"/>
                </a:solidFill>
                <a:latin typeface="Bahnschrift Condensed" panose="020B0502040204020203" pitchFamily="34" charset="0"/>
              </a:rPr>
              <a:t>Inventory management software is used for a variety of purposes, including:</a:t>
            </a:r>
          </a:p>
          <a:p>
            <a:r>
              <a:rPr lang="en-US" dirty="0">
                <a:solidFill>
                  <a:schemeClr val="tx1"/>
                </a:solidFill>
                <a:latin typeface="Bahnschrift Condensed" panose="020B0502040204020203" pitchFamily="34" charset="0"/>
              </a:rPr>
              <a:t>Maintaining a balance between too much and too little inventory.</a:t>
            </a:r>
          </a:p>
          <a:p>
            <a:r>
              <a:rPr lang="en-US" b="1" dirty="0">
                <a:solidFill>
                  <a:schemeClr val="tx1"/>
                </a:solidFill>
                <a:latin typeface="Bahnschrift Condensed" panose="020B0502040204020203" pitchFamily="34" charset="0"/>
              </a:rPr>
              <a:t>Tracking inventory as it is transported between locations.</a:t>
            </a:r>
          </a:p>
          <a:p>
            <a:r>
              <a:rPr lang="en-US" dirty="0">
                <a:solidFill>
                  <a:schemeClr val="tx1"/>
                </a:solidFill>
                <a:latin typeface="Bahnschrift Condensed" panose="020B0502040204020203" pitchFamily="34" charset="0"/>
              </a:rPr>
              <a:t>Receiving items into a warehouse or other location.</a:t>
            </a:r>
          </a:p>
          <a:p>
            <a:r>
              <a:rPr lang="en-US" dirty="0">
                <a:solidFill>
                  <a:schemeClr val="tx1"/>
                </a:solidFill>
                <a:latin typeface="Bahnschrift Condensed" panose="020B0502040204020203" pitchFamily="34" charset="0"/>
              </a:rPr>
              <a:t>Picking, packing and </a:t>
            </a:r>
            <a:r>
              <a:rPr lang="en-US" dirty="0">
                <a:solidFill>
                  <a:schemeClr val="tx1"/>
                </a:solidFill>
                <a:latin typeface="Bahnschrift Condensed" panose="020B0502040204020203" pitchFamily="34" charset="0"/>
                <a:hlinkClick r:id="rId3" tooltip="Shipping">
                  <a:extLst>
                    <a:ext uri="{A12FA001-AC4F-418D-AE19-62706E023703}">
                      <ahyp:hlinkClr xmlns:ahyp="http://schemas.microsoft.com/office/drawing/2018/hyperlinkcolor" xmlns="" val="tx"/>
                    </a:ext>
                  </a:extLst>
                </a:hlinkClick>
              </a:rPr>
              <a:t>shipping</a:t>
            </a:r>
            <a:r>
              <a:rPr lang="en-US" dirty="0">
                <a:solidFill>
                  <a:schemeClr val="tx1"/>
                </a:solidFill>
                <a:latin typeface="Bahnschrift Condensed" panose="020B0502040204020203" pitchFamily="34" charset="0"/>
              </a:rPr>
              <a:t> items from a warehouse.</a:t>
            </a:r>
          </a:p>
          <a:p>
            <a:r>
              <a:rPr lang="en-US" dirty="0">
                <a:solidFill>
                  <a:schemeClr val="tx1"/>
                </a:solidFill>
                <a:latin typeface="Bahnschrift Condensed" panose="020B0502040204020203" pitchFamily="34" charset="0"/>
              </a:rPr>
              <a:t>Keeping track of product sales and inventory levels.</a:t>
            </a:r>
          </a:p>
          <a:p>
            <a:r>
              <a:rPr lang="en-US" dirty="0">
                <a:solidFill>
                  <a:schemeClr val="tx1"/>
                </a:solidFill>
                <a:latin typeface="Bahnschrift Condensed" panose="020B0502040204020203" pitchFamily="34" charset="0"/>
              </a:rPr>
              <a:t>Avoiding missing out on sales due to out-of-stock situations.</a:t>
            </a:r>
          </a:p>
          <a:p>
            <a:pPr marL="0" indent="0">
              <a:buNone/>
            </a:pP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72846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140CC-250C-47BC-86CB-FDE67E945BEE}"/>
              </a:ext>
            </a:extLst>
          </p:cNvPr>
          <p:cNvSpPr>
            <a:spLocks noGrp="1"/>
          </p:cNvSpPr>
          <p:nvPr>
            <p:ph type="title"/>
          </p:nvPr>
        </p:nvSpPr>
        <p:spPr/>
        <p:txBody>
          <a:bodyPr/>
          <a:lstStyle/>
          <a:p>
            <a:r>
              <a:rPr lang="en-IN" b="1" u="sng" dirty="0">
                <a:latin typeface="Bahnschrift Condensed" panose="020B0502040204020203" pitchFamily="34" charset="0"/>
              </a:rPr>
              <a:t>PROPOSED SYSTEM FUNCTIONALITY</a:t>
            </a:r>
          </a:p>
        </p:txBody>
      </p:sp>
      <p:sp>
        <p:nvSpPr>
          <p:cNvPr id="3" name="Content Placeholder 2">
            <a:extLst>
              <a:ext uri="{FF2B5EF4-FFF2-40B4-BE49-F238E27FC236}">
                <a16:creationId xmlns:a16="http://schemas.microsoft.com/office/drawing/2014/main" xmlns="" id="{1CFFC095-50A1-4D66-87B1-16124E0D18EE}"/>
              </a:ext>
            </a:extLst>
          </p:cNvPr>
          <p:cNvSpPr>
            <a:spLocks noGrp="1"/>
          </p:cNvSpPr>
          <p:nvPr>
            <p:ph idx="1"/>
          </p:nvPr>
        </p:nvSpPr>
        <p:spPr/>
        <p:txBody>
          <a:bodyPr>
            <a:normAutofit/>
          </a:bodyPr>
          <a:lstStyle/>
          <a:p>
            <a:pPr lvl="0"/>
            <a:r>
              <a:rPr lang="en-IN" dirty="0">
                <a:latin typeface="Bahnschrift Condensed" panose="020B0502040204020203" pitchFamily="34" charset="0"/>
              </a:rPr>
              <a:t>The proposed system has a user friendly Interface for porting of data to server. </a:t>
            </a:r>
          </a:p>
          <a:p>
            <a:r>
              <a:rPr lang="en-IN" dirty="0">
                <a:latin typeface="Bahnschrift Condensed" panose="020B0502040204020203" pitchFamily="34" charset="0"/>
              </a:rPr>
              <a:t> The proposed system provides the facility to pull the data from the server of the specified Supply order number and get the respective report. </a:t>
            </a:r>
          </a:p>
          <a:p>
            <a:r>
              <a:rPr lang="en-IN" dirty="0">
                <a:latin typeface="Bahnschrift Condensed" panose="020B0502040204020203" pitchFamily="34" charset="0"/>
              </a:rPr>
              <a:t>The proposed system provides the no replication of data.  </a:t>
            </a:r>
          </a:p>
          <a:p>
            <a:pPr lvl="0"/>
            <a:r>
              <a:rPr lang="en-IN" dirty="0">
                <a:latin typeface="Bahnschrift Condensed" panose="020B0502040204020203" pitchFamily="34" charset="0"/>
              </a:rPr>
              <a:t>User can get the desired output according to their queries .This is an added advantage</a:t>
            </a:r>
            <a:r>
              <a:rPr lang="en-IN" dirty="0"/>
              <a:t>.</a:t>
            </a:r>
          </a:p>
        </p:txBody>
      </p:sp>
    </p:spTree>
    <p:extLst>
      <p:ext uri="{BB962C8B-B14F-4D97-AF65-F5344CB8AC3E}">
        <p14:creationId xmlns:p14="http://schemas.microsoft.com/office/powerpoint/2010/main" val="292154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0E2EA-513E-4F7C-B48B-6A85346BEB62}"/>
              </a:ext>
            </a:extLst>
          </p:cNvPr>
          <p:cNvSpPr>
            <a:spLocks noGrp="1"/>
          </p:cNvSpPr>
          <p:nvPr>
            <p:ph type="title"/>
          </p:nvPr>
        </p:nvSpPr>
        <p:spPr/>
        <p:txBody>
          <a:bodyPr/>
          <a:lstStyle/>
          <a:p>
            <a:r>
              <a:rPr lang="en-IN" b="1" u="sng" dirty="0">
                <a:latin typeface="Bahnschrift Condensed" panose="020B0502040204020203" pitchFamily="34" charset="0"/>
              </a:rPr>
              <a:t>METHODODLOGY</a:t>
            </a:r>
          </a:p>
        </p:txBody>
      </p:sp>
      <p:sp>
        <p:nvSpPr>
          <p:cNvPr id="3" name="Content Placeholder 2">
            <a:extLst>
              <a:ext uri="{FF2B5EF4-FFF2-40B4-BE49-F238E27FC236}">
                <a16:creationId xmlns:a16="http://schemas.microsoft.com/office/drawing/2014/main" xmlns="" id="{8A4F4C0A-E394-442B-9560-29896EC9F516}"/>
              </a:ext>
            </a:extLst>
          </p:cNvPr>
          <p:cNvSpPr>
            <a:spLocks noGrp="1"/>
          </p:cNvSpPr>
          <p:nvPr>
            <p:ph idx="1"/>
          </p:nvPr>
        </p:nvSpPr>
        <p:spPr/>
        <p:txBody>
          <a:bodyPr>
            <a:normAutofit/>
          </a:bodyPr>
          <a:lstStyle/>
          <a:p>
            <a:pPr marL="0" indent="0">
              <a:buNone/>
            </a:pPr>
            <a:r>
              <a:rPr lang="en-IN" dirty="0">
                <a:solidFill>
                  <a:schemeClr val="tx1"/>
                </a:solidFill>
                <a:latin typeface="Bahnschrift Condensed" panose="020B0502040204020203" pitchFamily="34" charset="0"/>
              </a:rPr>
              <a:t>Incremental Build Model :</a:t>
            </a:r>
          </a:p>
          <a:p>
            <a:r>
              <a:rPr lang="en-IN" dirty="0">
                <a:solidFill>
                  <a:schemeClr val="tx1"/>
                </a:solidFill>
                <a:latin typeface="Bahnschrift Condensed" panose="020B0502040204020203" pitchFamily="34" charset="0"/>
              </a:rPr>
              <a:t>The incremental build model is a method of </a:t>
            </a:r>
            <a:r>
              <a:rPr lang="en-IN" dirty="0">
                <a:solidFill>
                  <a:schemeClr val="tx1"/>
                </a:solidFill>
                <a:latin typeface="Bahnschrift Condensed" panose="020B0502040204020203" pitchFamily="34" charset="0"/>
                <a:hlinkClick r:id="rId2" tooltip="Software development">
                  <a:extLst>
                    <a:ext uri="{A12FA001-AC4F-418D-AE19-62706E023703}">
                      <ahyp:hlinkClr xmlns:ahyp="http://schemas.microsoft.com/office/drawing/2018/hyperlinkcolor" xmlns="" val="tx"/>
                    </a:ext>
                  </a:extLst>
                </a:hlinkClick>
              </a:rPr>
              <a:t>software development</a:t>
            </a:r>
            <a:r>
              <a:rPr lang="en-IN" dirty="0">
                <a:solidFill>
                  <a:schemeClr val="tx1"/>
                </a:solidFill>
                <a:latin typeface="Bahnschrift Condensed" panose="020B0502040204020203" pitchFamily="34" charset="0"/>
              </a:rPr>
              <a:t> where the product is </a:t>
            </a:r>
            <a:r>
              <a:rPr lang="en-IN" dirty="0">
                <a:solidFill>
                  <a:schemeClr val="tx1"/>
                </a:solidFill>
                <a:latin typeface="Bahnschrift Condensed" panose="020B0502040204020203" pitchFamily="34" charset="0"/>
                <a:hlinkClick r:id="rId3" tooltip="Software design">
                  <a:extLst>
                    <a:ext uri="{A12FA001-AC4F-418D-AE19-62706E023703}">
                      <ahyp:hlinkClr xmlns:ahyp="http://schemas.microsoft.com/office/drawing/2018/hyperlinkcolor" xmlns="" val="tx"/>
                    </a:ext>
                  </a:extLst>
                </a:hlinkClick>
              </a:rPr>
              <a:t>designed</a:t>
            </a:r>
            <a:r>
              <a:rPr lang="en-IN" dirty="0">
                <a:solidFill>
                  <a:schemeClr val="tx1"/>
                </a:solidFill>
                <a:latin typeface="Bahnschrift Condensed" panose="020B0502040204020203" pitchFamily="34" charset="0"/>
              </a:rPr>
              <a:t>, implemented and </a:t>
            </a:r>
            <a:r>
              <a:rPr lang="en-IN" dirty="0">
                <a:solidFill>
                  <a:schemeClr val="tx1"/>
                </a:solidFill>
                <a:latin typeface="Bahnschrift Condensed" panose="020B0502040204020203" pitchFamily="34" charset="0"/>
                <a:hlinkClick r:id="rId4" tooltip="Software testing">
                  <a:extLst>
                    <a:ext uri="{A12FA001-AC4F-418D-AE19-62706E023703}">
                      <ahyp:hlinkClr xmlns:ahyp="http://schemas.microsoft.com/office/drawing/2018/hyperlinkcolor" xmlns="" val="tx"/>
                    </a:ext>
                  </a:extLst>
                </a:hlinkClick>
              </a:rPr>
              <a:t>tested</a:t>
            </a:r>
            <a:r>
              <a:rPr lang="en-IN" dirty="0">
                <a:solidFill>
                  <a:schemeClr val="tx1"/>
                </a:solidFill>
                <a:latin typeface="Bahnschrift Condensed" panose="020B0502040204020203" pitchFamily="34" charset="0"/>
              </a:rPr>
              <a:t> incrementally (a little more is added each time) until the product is finished. It involves both development and maintenance. The product is defined as finished when it satisfies all of its requirements. This model combines the elements of the </a:t>
            </a:r>
            <a:r>
              <a:rPr lang="en-IN" dirty="0">
                <a:solidFill>
                  <a:schemeClr val="tx1"/>
                </a:solidFill>
                <a:latin typeface="Bahnschrift Condensed" panose="020B0502040204020203" pitchFamily="34" charset="0"/>
                <a:hlinkClick r:id="rId5" tooltip="Waterfall model">
                  <a:extLst>
                    <a:ext uri="{A12FA001-AC4F-418D-AE19-62706E023703}">
                      <ahyp:hlinkClr xmlns:ahyp="http://schemas.microsoft.com/office/drawing/2018/hyperlinkcolor" xmlns="" val="tx"/>
                    </a:ext>
                  </a:extLst>
                </a:hlinkClick>
              </a:rPr>
              <a:t>waterfall model</a:t>
            </a:r>
            <a:r>
              <a:rPr lang="en-IN" dirty="0">
                <a:solidFill>
                  <a:schemeClr val="tx1"/>
                </a:solidFill>
                <a:latin typeface="Bahnschrift Condensed" panose="020B0502040204020203" pitchFamily="34" charset="0"/>
              </a:rPr>
              <a:t> with the iterative philosophy of </a:t>
            </a:r>
            <a:r>
              <a:rPr lang="en-IN" dirty="0">
                <a:solidFill>
                  <a:schemeClr val="tx1"/>
                </a:solidFill>
                <a:latin typeface="Bahnschrift Condensed" panose="020B0502040204020203" pitchFamily="34" charset="0"/>
                <a:hlinkClick r:id="rId6" tooltip="Software prototyping">
                  <a:extLst>
                    <a:ext uri="{A12FA001-AC4F-418D-AE19-62706E023703}">
                      <ahyp:hlinkClr xmlns:ahyp="http://schemas.microsoft.com/office/drawing/2018/hyperlinkcolor" xmlns="" val="tx"/>
                    </a:ext>
                  </a:extLst>
                </a:hlinkClick>
              </a:rPr>
              <a:t>prototyping</a:t>
            </a:r>
            <a:r>
              <a:rPr lang="en-IN" dirty="0">
                <a:solidFill>
                  <a:schemeClr val="tx1"/>
                </a:solidFill>
                <a:latin typeface="Bahnschrift Condensed" panose="020B0502040204020203" pitchFamily="34" charset="0"/>
              </a:rPr>
              <a:t>.</a:t>
            </a:r>
          </a:p>
          <a:p>
            <a:r>
              <a:rPr lang="en-IN" dirty="0">
                <a:solidFill>
                  <a:schemeClr val="tx1"/>
                </a:solidFill>
                <a:latin typeface="Bahnschrift Condensed" panose="020B0502040204020203" pitchFamily="34" charset="0"/>
              </a:rPr>
              <a:t>The product is decomposed into a number of components, each of which is designed and built separately (termed as builds). Each component is delivered to the client when it is complete. This allows partial utilization of the product and avoids a long development time. It also avoids a large initial capital outlay and subsequent long waiting period. This model of development also helps ease the traumatic effect of introducing a completely new system all at once.</a:t>
            </a:r>
          </a:p>
          <a:p>
            <a:pPr marL="0" indent="0">
              <a:buNone/>
            </a:pPr>
            <a:endParaRPr lang="en-IN"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42462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579A0-6630-45E2-BD99-CD98A1805520}"/>
              </a:ext>
            </a:extLst>
          </p:cNvPr>
          <p:cNvSpPr>
            <a:spLocks noGrp="1"/>
          </p:cNvSpPr>
          <p:nvPr>
            <p:ph type="title"/>
          </p:nvPr>
        </p:nvSpPr>
        <p:spPr/>
        <p:txBody>
          <a:bodyPr/>
          <a:lstStyle/>
          <a:p>
            <a:r>
              <a:rPr lang="en-IN" b="1" u="sng" dirty="0">
                <a:latin typeface="Bahnschrift Condensed" panose="020B0502040204020203" pitchFamily="34" charset="0"/>
              </a:rPr>
              <a:t>WATERFALL MODEL</a:t>
            </a:r>
          </a:p>
        </p:txBody>
      </p:sp>
      <p:pic>
        <p:nvPicPr>
          <p:cNvPr id="4" name="Content Placeholder 3" descr="Image result for incremental approach WIKI">
            <a:extLst>
              <a:ext uri="{FF2B5EF4-FFF2-40B4-BE49-F238E27FC236}">
                <a16:creationId xmlns:a16="http://schemas.microsoft.com/office/drawing/2014/main" xmlns="" id="{AAF15E51-C663-469D-87F4-8269CBC333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0156" y="2603500"/>
            <a:ext cx="6456000" cy="3416300"/>
          </a:xfrm>
          <a:prstGeom prst="rect">
            <a:avLst/>
          </a:prstGeom>
          <a:noFill/>
          <a:ln>
            <a:noFill/>
          </a:ln>
        </p:spPr>
      </p:pic>
    </p:spTree>
    <p:extLst>
      <p:ext uri="{BB962C8B-B14F-4D97-AF65-F5344CB8AC3E}">
        <p14:creationId xmlns:p14="http://schemas.microsoft.com/office/powerpoint/2010/main" val="216657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297B4-9B47-4D4D-BE9C-D23F8C471525}"/>
              </a:ext>
            </a:extLst>
          </p:cNvPr>
          <p:cNvSpPr>
            <a:spLocks noGrp="1"/>
          </p:cNvSpPr>
          <p:nvPr>
            <p:ph type="title"/>
          </p:nvPr>
        </p:nvSpPr>
        <p:spPr/>
        <p:txBody>
          <a:bodyPr/>
          <a:lstStyle/>
          <a:p>
            <a:r>
              <a:rPr lang="en-IN" b="1" u="sng" dirty="0">
                <a:latin typeface="Bahnschrift Condensed" panose="020B0502040204020203" pitchFamily="34" charset="0"/>
              </a:rPr>
              <a:t>INCREMENTAL MODEL</a:t>
            </a:r>
          </a:p>
        </p:txBody>
      </p:sp>
      <p:sp>
        <p:nvSpPr>
          <p:cNvPr id="4" name="Rectangle 3">
            <a:extLst>
              <a:ext uri="{FF2B5EF4-FFF2-40B4-BE49-F238E27FC236}">
                <a16:creationId xmlns:a16="http://schemas.microsoft.com/office/drawing/2014/main" xmlns="" id="{35A8824F-0274-472D-BF2B-9D9151AD401F}"/>
              </a:ext>
            </a:extLst>
          </p:cNvPr>
          <p:cNvSpPr/>
          <p:nvPr/>
        </p:nvSpPr>
        <p:spPr>
          <a:xfrm>
            <a:off x="1571134" y="2492276"/>
            <a:ext cx="9049732" cy="36387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descr="Image result for incremental approach WIKI">
            <a:extLst>
              <a:ext uri="{FF2B5EF4-FFF2-40B4-BE49-F238E27FC236}">
                <a16:creationId xmlns:a16="http://schemas.microsoft.com/office/drawing/2014/main" xmlns="" id="{C71883AB-A305-436D-B953-D42C3F3C36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7336" y="2603500"/>
            <a:ext cx="8408078" cy="3416299"/>
          </a:xfrm>
          <a:prstGeom prst="rect">
            <a:avLst/>
          </a:prstGeom>
          <a:noFill/>
          <a:ln>
            <a:noFill/>
          </a:ln>
        </p:spPr>
      </p:pic>
    </p:spTree>
    <p:extLst>
      <p:ext uri="{BB962C8B-B14F-4D97-AF65-F5344CB8AC3E}">
        <p14:creationId xmlns:p14="http://schemas.microsoft.com/office/powerpoint/2010/main" val="16966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A64CA-51BE-4336-9FA1-C498C0652DF7}"/>
              </a:ext>
            </a:extLst>
          </p:cNvPr>
          <p:cNvSpPr>
            <a:spLocks noGrp="1"/>
          </p:cNvSpPr>
          <p:nvPr>
            <p:ph type="title"/>
          </p:nvPr>
        </p:nvSpPr>
        <p:spPr/>
        <p:txBody>
          <a:bodyPr/>
          <a:lstStyle/>
          <a:p>
            <a:r>
              <a:rPr lang="en-US" b="1" u="sng" dirty="0">
                <a:latin typeface="Bahnschrift Condensed" panose="020B0502040204020203" pitchFamily="34" charset="0"/>
              </a:rPr>
              <a:t>COMPONENTS OF INVENTORY MANAGEMENT SYSTEM</a:t>
            </a:r>
          </a:p>
        </p:txBody>
      </p:sp>
      <p:sp>
        <p:nvSpPr>
          <p:cNvPr id="3" name="Content Placeholder 2">
            <a:extLst>
              <a:ext uri="{FF2B5EF4-FFF2-40B4-BE49-F238E27FC236}">
                <a16:creationId xmlns:a16="http://schemas.microsoft.com/office/drawing/2014/main" xmlns="" id="{45E9E43E-B2A5-4DC3-92EC-A340871C1CB2}"/>
              </a:ext>
            </a:extLst>
          </p:cNvPr>
          <p:cNvSpPr>
            <a:spLocks noGrp="1"/>
          </p:cNvSpPr>
          <p:nvPr>
            <p:ph idx="1"/>
          </p:nvPr>
        </p:nvSpPr>
        <p:spPr>
          <a:xfrm>
            <a:off x="748146" y="2189018"/>
            <a:ext cx="9232468" cy="3830782"/>
          </a:xfrm>
        </p:spPr>
        <p:txBody>
          <a:bodyPr>
            <a:normAutofit/>
          </a:bodyPr>
          <a:lstStyle/>
          <a:p>
            <a:pPr marL="0" indent="0">
              <a:buNone/>
            </a:pPr>
            <a:r>
              <a:rPr lang="en-US" b="1" dirty="0">
                <a:latin typeface="Bahnschrift Condensed" panose="020B0502040204020203" pitchFamily="34" charset="0"/>
              </a:rPr>
              <a:t>Client Side Components:</a:t>
            </a:r>
          </a:p>
          <a:p>
            <a:pPr>
              <a:buFont typeface="Wingdings" panose="05000000000000000000" pitchFamily="2" charset="2"/>
              <a:buChar char="Ø"/>
            </a:pPr>
            <a:r>
              <a:rPr lang="en-US" b="1" dirty="0" err="1">
                <a:latin typeface="Bahnschrift Condensed" panose="020B0502040204020203" pitchFamily="34" charset="0"/>
              </a:rPr>
              <a:t>Javascript</a:t>
            </a:r>
            <a:endParaRPr lang="en-US" b="1" dirty="0">
              <a:latin typeface="Bahnschrift Condensed" panose="020B0502040204020203" pitchFamily="34" charset="0"/>
            </a:endParaRPr>
          </a:p>
          <a:p>
            <a:pPr>
              <a:buFont typeface="Wingdings" panose="05000000000000000000" pitchFamily="2" charset="2"/>
              <a:buChar char="Ø"/>
            </a:pPr>
            <a:r>
              <a:rPr lang="en-US" b="1" dirty="0">
                <a:latin typeface="Bahnschrift Condensed" panose="020B0502040204020203" pitchFamily="34" charset="0"/>
              </a:rPr>
              <a:t>HTML</a:t>
            </a:r>
          </a:p>
          <a:p>
            <a:pPr>
              <a:buFont typeface="Wingdings" panose="05000000000000000000" pitchFamily="2" charset="2"/>
              <a:buChar char="Ø"/>
            </a:pPr>
            <a:r>
              <a:rPr lang="en-US" b="1" dirty="0">
                <a:latin typeface="Bahnschrift Condensed" panose="020B0502040204020203" pitchFamily="34" charset="0"/>
              </a:rPr>
              <a:t>jQuery AJAX</a:t>
            </a:r>
          </a:p>
          <a:p>
            <a:pPr>
              <a:buFont typeface="Wingdings" panose="05000000000000000000" pitchFamily="2" charset="2"/>
              <a:buChar char="Ø"/>
            </a:pPr>
            <a:r>
              <a:rPr lang="en-US" b="1" dirty="0">
                <a:latin typeface="Bahnschrift Condensed" panose="020B0502040204020203" pitchFamily="34" charset="0"/>
              </a:rPr>
              <a:t>CSS</a:t>
            </a:r>
          </a:p>
          <a:p>
            <a:pPr marL="0" indent="0">
              <a:buNone/>
            </a:pPr>
            <a:r>
              <a:rPr lang="en-US" b="1" dirty="0">
                <a:latin typeface="Bahnschrift Condensed" panose="020B0502040204020203" pitchFamily="34" charset="0"/>
              </a:rPr>
              <a:t>Server Side Components :</a:t>
            </a:r>
          </a:p>
          <a:p>
            <a:pPr>
              <a:buFont typeface="Wingdings" panose="05000000000000000000" pitchFamily="2" charset="2"/>
              <a:buChar char="Ø"/>
            </a:pPr>
            <a:r>
              <a:rPr lang="en-US" b="1" dirty="0">
                <a:latin typeface="Bahnschrift Condensed" panose="020B0502040204020203" pitchFamily="34" charset="0"/>
              </a:rPr>
              <a:t>Apache</a:t>
            </a:r>
          </a:p>
          <a:p>
            <a:pPr>
              <a:buFont typeface="Wingdings" panose="05000000000000000000" pitchFamily="2" charset="2"/>
              <a:buChar char="Ø"/>
            </a:pPr>
            <a:r>
              <a:rPr lang="en-US" b="1" dirty="0">
                <a:latin typeface="Bahnschrift Condensed" panose="020B0502040204020203" pitchFamily="34" charset="0"/>
              </a:rPr>
              <a:t>PHP</a:t>
            </a:r>
          </a:p>
          <a:p>
            <a:pPr>
              <a:buFont typeface="Wingdings" panose="05000000000000000000" pitchFamily="2" charset="2"/>
              <a:buChar char="Ø"/>
            </a:pPr>
            <a:r>
              <a:rPr lang="en-US" b="1" dirty="0">
                <a:latin typeface="Bahnschrift Condensed" panose="020B0502040204020203" pitchFamily="34" charset="0"/>
              </a:rPr>
              <a:t>MySQL</a:t>
            </a:r>
          </a:p>
          <a:p>
            <a:pPr marL="0" inden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286665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5A400-3178-44C7-925E-E8B55E2D538E}"/>
              </a:ext>
            </a:extLst>
          </p:cNvPr>
          <p:cNvSpPr>
            <a:spLocks noGrp="1"/>
          </p:cNvSpPr>
          <p:nvPr>
            <p:ph type="title"/>
          </p:nvPr>
        </p:nvSpPr>
        <p:spPr/>
        <p:txBody>
          <a:bodyPr/>
          <a:lstStyle/>
          <a:p>
            <a:r>
              <a:rPr lang="en-US" b="1" u="sng" dirty="0">
                <a:latin typeface="Bahnschrift Condensed" panose="020B0502040204020203" pitchFamily="34" charset="0"/>
              </a:rPr>
              <a:t>ER DIAGRAM</a:t>
            </a:r>
          </a:p>
        </p:txBody>
      </p:sp>
      <p:sp>
        <p:nvSpPr>
          <p:cNvPr id="3" name="Rectangle 2">
            <a:extLst>
              <a:ext uri="{FF2B5EF4-FFF2-40B4-BE49-F238E27FC236}">
                <a16:creationId xmlns:a16="http://schemas.microsoft.com/office/drawing/2014/main" xmlns="" id="{FC3F63DD-3323-4FB4-96EB-B1FA14BBDEF2}"/>
              </a:ext>
            </a:extLst>
          </p:cNvPr>
          <p:cNvSpPr/>
          <p:nvPr/>
        </p:nvSpPr>
        <p:spPr>
          <a:xfrm>
            <a:off x="2969443" y="2318994"/>
            <a:ext cx="5835192" cy="453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Content Placeholder 3">
            <a:extLst>
              <a:ext uri="{FF2B5EF4-FFF2-40B4-BE49-F238E27FC236}">
                <a16:creationId xmlns:a16="http://schemas.microsoft.com/office/drawing/2014/main" xmlns="" id="{550F5ACC-2EAD-4B15-9BCA-E26A9329052E}"/>
              </a:ext>
            </a:extLst>
          </p:cNvPr>
          <p:cNvPicPr>
            <a:picLocks noGrp="1" noChangeAspect="1"/>
          </p:cNvPicPr>
          <p:nvPr>
            <p:ph idx="1"/>
          </p:nvPr>
        </p:nvPicPr>
        <p:blipFill rotWithShape="1">
          <a:blip r:embed="rId2"/>
          <a:srcRect l="24221" t="24160" r="34709" b="18891"/>
          <a:stretch/>
        </p:blipFill>
        <p:spPr>
          <a:xfrm>
            <a:off x="3063711" y="2478932"/>
            <a:ext cx="5590096" cy="4379067"/>
          </a:xfrm>
          <a:prstGeom prst="rect">
            <a:avLst/>
          </a:prstGeom>
        </p:spPr>
      </p:pic>
    </p:spTree>
    <p:extLst>
      <p:ext uri="{BB962C8B-B14F-4D97-AF65-F5344CB8AC3E}">
        <p14:creationId xmlns:p14="http://schemas.microsoft.com/office/powerpoint/2010/main" val="309064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B1638-FE25-4331-9425-F3BF949AC371}"/>
              </a:ext>
            </a:extLst>
          </p:cNvPr>
          <p:cNvSpPr>
            <a:spLocks noGrp="1"/>
          </p:cNvSpPr>
          <p:nvPr>
            <p:ph type="title"/>
          </p:nvPr>
        </p:nvSpPr>
        <p:spPr/>
        <p:txBody>
          <a:bodyPr/>
          <a:lstStyle/>
          <a:p>
            <a:r>
              <a:rPr lang="en-US" altLang="en-US" b="1" u="sng" dirty="0">
                <a:latin typeface="Bahnschrift Condensed" panose="020B0502040204020203" pitchFamily="34" charset="0"/>
              </a:rPr>
              <a:t>SYSTEM REQUIREMENTS</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xmlns="" id="{97862AF8-4194-4DB7-9198-299F8D2F541C}"/>
              </a:ext>
            </a:extLst>
          </p:cNvPr>
          <p:cNvSpPr>
            <a:spLocks noGrp="1"/>
          </p:cNvSpPr>
          <p:nvPr>
            <p:ph idx="1"/>
          </p:nvPr>
        </p:nvSpPr>
        <p:spPr>
          <a:xfrm>
            <a:off x="1154954" y="2603499"/>
            <a:ext cx="8825659" cy="4061251"/>
          </a:xfrm>
        </p:spPr>
        <p:txBody>
          <a:bodyPr/>
          <a:lstStyle/>
          <a:p>
            <a:pPr marL="0" indent="0">
              <a:buNone/>
            </a:pPr>
            <a:r>
              <a:rPr lang="en-US" altLang="en-US" dirty="0">
                <a:latin typeface="Bahnschrift Condensed" panose="020B0502040204020203" pitchFamily="34" charset="0"/>
              </a:rPr>
              <a:t>Software </a:t>
            </a:r>
            <a:r>
              <a:rPr lang="en-US" altLang="en-US" dirty="0" err="1">
                <a:latin typeface="Bahnschrift Condensed" panose="020B0502040204020203" pitchFamily="34" charset="0"/>
              </a:rPr>
              <a:t>Requirments</a:t>
            </a:r>
            <a:r>
              <a:rPr lang="en-US" altLang="en-US" dirty="0">
                <a:latin typeface="Bahnschrift Condensed" panose="020B0502040204020203" pitchFamily="34" charset="0"/>
              </a:rPr>
              <a:t>:</a:t>
            </a:r>
          </a:p>
          <a:p>
            <a:r>
              <a:rPr lang="en-US" altLang="en-US" dirty="0">
                <a:latin typeface="Bahnschrift Condensed" panose="020B0502040204020203" pitchFamily="34" charset="0"/>
              </a:rPr>
              <a:t>Web server (WAMP)</a:t>
            </a:r>
          </a:p>
          <a:p>
            <a:r>
              <a:rPr lang="en-US" altLang="en-US" dirty="0">
                <a:latin typeface="Bahnschrift Condensed" panose="020B0502040204020203" pitchFamily="34" charset="0"/>
              </a:rPr>
              <a:t>GitHub</a:t>
            </a:r>
          </a:p>
          <a:p>
            <a:r>
              <a:rPr lang="en-US" altLang="en-US" dirty="0">
                <a:latin typeface="Bahnschrift Condensed" panose="020B0502040204020203" pitchFamily="34" charset="0"/>
              </a:rPr>
              <a:t>Brackets</a:t>
            </a:r>
          </a:p>
          <a:p>
            <a:r>
              <a:rPr lang="en-US" altLang="en-US" dirty="0">
                <a:latin typeface="Bahnschrift Condensed" panose="020B0502040204020203" pitchFamily="34" charset="0"/>
              </a:rPr>
              <a:t> Database server (MySQL)</a:t>
            </a:r>
          </a:p>
          <a:p>
            <a:pPr marL="0" indent="0">
              <a:buNone/>
            </a:pPr>
            <a:r>
              <a:rPr lang="en-US" altLang="en-US" dirty="0">
                <a:latin typeface="Bahnschrift Condensed" panose="020B0502040204020203" pitchFamily="34" charset="0"/>
              </a:rPr>
              <a:t>Hardware </a:t>
            </a:r>
            <a:r>
              <a:rPr lang="en-US" altLang="en-US" dirty="0" err="1">
                <a:latin typeface="Bahnschrift Condensed" panose="020B0502040204020203" pitchFamily="34" charset="0"/>
              </a:rPr>
              <a:t>Requirments</a:t>
            </a:r>
            <a:r>
              <a:rPr lang="en-US" altLang="en-US" dirty="0">
                <a:latin typeface="Bahnschrift Condensed" panose="020B0502040204020203" pitchFamily="34" charset="0"/>
              </a:rPr>
              <a:t>:</a:t>
            </a:r>
          </a:p>
          <a:p>
            <a:pPr lvl="0"/>
            <a:r>
              <a:rPr lang="en-IN" dirty="0">
                <a:latin typeface="Bahnschrift Condensed" panose="020B0502040204020203" pitchFamily="34" charset="0"/>
              </a:rPr>
              <a:t>Processor : i3</a:t>
            </a:r>
          </a:p>
          <a:p>
            <a:pPr lvl="0"/>
            <a:r>
              <a:rPr lang="en-IN" dirty="0">
                <a:latin typeface="Bahnschrift Condensed" panose="020B0502040204020203" pitchFamily="34" charset="0"/>
              </a:rPr>
              <a:t>RAM  : 4 GB</a:t>
            </a:r>
          </a:p>
          <a:p>
            <a:pPr lvl="0"/>
            <a:r>
              <a:rPr lang="en-IN" dirty="0">
                <a:latin typeface="Bahnschrift Condensed" panose="020B0502040204020203" pitchFamily="34" charset="0"/>
              </a:rPr>
              <a:t>Hard Disk : 20 GB </a:t>
            </a:r>
          </a:p>
          <a:p>
            <a:endParaRPr lang="en-US" altLang="en-US" dirty="0">
              <a:latin typeface="Bahnschrift Condensed" panose="020B0502040204020203" pitchFamily="34" charset="0"/>
            </a:endParaRPr>
          </a:p>
          <a:p>
            <a:endParaRPr lang="en-US" altLang="en-US" dirty="0">
              <a:latin typeface="Bahnschrift Condensed" panose="020B0502040204020203" pitchFamily="34" charset="0"/>
            </a:endParaRPr>
          </a:p>
          <a:p>
            <a:endParaRPr lang="en-US" altLang="en-US" dirty="0"/>
          </a:p>
          <a:p>
            <a:endParaRPr lang="en-IN" dirty="0"/>
          </a:p>
        </p:txBody>
      </p:sp>
    </p:spTree>
    <p:extLst>
      <p:ext uri="{BB962C8B-B14F-4D97-AF65-F5344CB8AC3E}">
        <p14:creationId xmlns:p14="http://schemas.microsoft.com/office/powerpoint/2010/main" val="127937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1961</TotalTime>
  <Words>425</Words>
  <Application>Microsoft Office PowerPoint</Application>
  <PresentationFormat>Custom</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INVENTORY MANAGEMENT SYSTEM</vt:lpstr>
      <vt:lpstr>INTRODUCTION TO INVENTORY  MANAGEMENT </vt:lpstr>
      <vt:lpstr>PROPOSED SYSTEM FUNCTIONALITY</vt:lpstr>
      <vt:lpstr>METHODODLOGY</vt:lpstr>
      <vt:lpstr>WATERFALL MODEL</vt:lpstr>
      <vt:lpstr>INCREMENTAL MODEL</vt:lpstr>
      <vt:lpstr>COMPONENTS OF INVENTORY MANAGEMENT SYSTEM</vt:lpstr>
      <vt:lpstr>ER DIAGRAM</vt:lpstr>
      <vt:lpstr>SYSTEM REQUIREMENTS</vt:lpstr>
      <vt:lpstr>SCOPE AND LIMITATIONS</vt:lpstr>
      <vt:lpstr>IMPLEMENTATION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Sourabh Chougale</dc:creator>
  <cp:lastModifiedBy>DELL</cp:lastModifiedBy>
  <cp:revision>30</cp:revision>
  <dcterms:created xsi:type="dcterms:W3CDTF">2019-10-17T15:15:07Z</dcterms:created>
  <dcterms:modified xsi:type="dcterms:W3CDTF">2022-04-21T16:25:22Z</dcterms:modified>
</cp:coreProperties>
</file>