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9.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 id="2147483672" r:id="rId3"/>
  </p:sldMasterIdLst>
  <p:notesMasterIdLst>
    <p:notesMasterId r:id="rId38"/>
  </p:notesMasterIdLst>
  <p:sldIdLst>
    <p:sldId id="459" r:id="rId4"/>
    <p:sldId id="372" r:id="rId5"/>
    <p:sldId id="373" r:id="rId6"/>
    <p:sldId id="478" r:id="rId7"/>
    <p:sldId id="480" r:id="rId8"/>
    <p:sldId id="479" r:id="rId9"/>
    <p:sldId id="481" r:id="rId10"/>
    <p:sldId id="482" r:id="rId11"/>
    <p:sldId id="474" r:id="rId12"/>
    <p:sldId id="485" r:id="rId13"/>
    <p:sldId id="484" r:id="rId14"/>
    <p:sldId id="405" r:id="rId15"/>
    <p:sldId id="471" r:id="rId16"/>
    <p:sldId id="374" r:id="rId17"/>
    <p:sldId id="500" r:id="rId18"/>
    <p:sldId id="472" r:id="rId19"/>
    <p:sldId id="375" r:id="rId20"/>
    <p:sldId id="476" r:id="rId21"/>
    <p:sldId id="489" r:id="rId22"/>
    <p:sldId id="490" r:id="rId23"/>
    <p:sldId id="493" r:id="rId24"/>
    <p:sldId id="494" r:id="rId25"/>
    <p:sldId id="495" r:id="rId26"/>
    <p:sldId id="496" r:id="rId27"/>
    <p:sldId id="497" r:id="rId28"/>
    <p:sldId id="498" r:id="rId29"/>
    <p:sldId id="499" r:id="rId30"/>
    <p:sldId id="477" r:id="rId31"/>
    <p:sldId id="415" r:id="rId32"/>
    <p:sldId id="488" r:id="rId33"/>
    <p:sldId id="378" r:id="rId34"/>
    <p:sldId id="379" r:id="rId35"/>
    <p:sldId id="380" r:id="rId36"/>
    <p:sldId id="287"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695192791@qq.com" initials="6" lastIdx="4" clrIdx="0"/>
  <p:cmAuthor id="2" name="汤 家凯" initials="汤"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D36D"/>
    <a:srgbClr val="DFDFDF"/>
    <a:srgbClr val="DEDEDE"/>
    <a:srgbClr val="EFEFEF"/>
    <a:srgbClr val="FFFFFF"/>
    <a:srgbClr val="B39235"/>
    <a:srgbClr val="FCFBE6"/>
    <a:srgbClr val="BDD7EE"/>
    <a:srgbClr val="A9D18E"/>
    <a:srgbClr val="FFFF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6" autoAdjust="0"/>
    <p:restoredTop sz="66888" autoAdjust="0"/>
  </p:normalViewPr>
  <p:slideViewPr>
    <p:cSldViewPr snapToGrid="0">
      <p:cViewPr varScale="1">
        <p:scale>
          <a:sx n="108" d="100"/>
          <a:sy n="108" d="100"/>
        </p:scale>
        <p:origin x="3132" y="102"/>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commentAuthors" Target="commentAuthor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2CCBA8-DC52-AC45-9FED-2D5CBA047DD1}" type="datetimeFigureOut">
              <a:rPr kumimoji="1" lang="zh-CN" altLang="en-US" smtClean="0"/>
              <a:t>2025/4/3</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DBACF6-DFC0-CF45-AEF4-0779A235D6AF}"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dirty="0"/>
              <a:t>大家晚上好，我是</a:t>
            </a:r>
            <a:r>
              <a:rPr lang="en-US" altLang="zh-CN" dirty="0"/>
              <a:t>xxx</a:t>
            </a:r>
            <a:r>
              <a:rPr lang="zh-CN" altLang="en-US" dirty="0"/>
              <a:t>，今天我要和大家分享的是，我的硕士学位论文开题，</a:t>
            </a:r>
            <a:endParaRPr lang="en-US" altLang="zh-CN" dirty="0"/>
          </a:p>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dirty="0"/>
              <a:t>题目是</a:t>
            </a:r>
            <a:r>
              <a:rPr lang="en-US" altLang="zh-CN" dirty="0"/>
              <a:t>《</a:t>
            </a:r>
            <a:r>
              <a:rPr lang="zh-CN" altLang="en-US" sz="1200" kern="1200" dirty="0">
                <a:solidFill>
                  <a:schemeClr val="tx1"/>
                </a:solidFill>
                <a:effectLst/>
                <a:latin typeface="+mn-lt"/>
                <a:ea typeface="+mn-ea"/>
                <a:cs typeface="+mn-cs"/>
              </a:rPr>
              <a:t>基于大模型的城市空间实体解析技术研究与实现</a:t>
            </a:r>
            <a:r>
              <a:rPr lang="en-US" altLang="zh-CN" dirty="0"/>
              <a:t>》</a:t>
            </a:r>
            <a:r>
              <a:rPr lang="zh-CN" altLang="en-US" dirty="0"/>
              <a:t>。</a:t>
            </a:r>
            <a:endParaRPr lang="en-US" altLang="zh-CN" dirty="0"/>
          </a:p>
        </p:txBody>
      </p:sp>
    </p:spTree>
    <p:extLst>
      <p:ext uri="{BB962C8B-B14F-4D97-AF65-F5344CB8AC3E}">
        <p14:creationId xmlns:p14="http://schemas.microsoft.com/office/powerpoint/2010/main" val="2489781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B26EA8-94F7-BBE9-3350-41267C64541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C2DBCFC-FAF1-31F3-A4AE-AD45ED081BE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59C757D-5D8E-C7B9-D3B3-CC6EED18D1F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实现城市空间实体解析，主要面临两点挑战，</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第一个挑战是：如何实现面向城市空间实体的空间</a:t>
            </a:r>
            <a:r>
              <a:rPr lang="en-US" altLang="zh-CN" dirty="0"/>
              <a:t>-</a:t>
            </a:r>
            <a:r>
              <a:rPr lang="zh-CN" altLang="en-US" dirty="0"/>
              <a:t>语义联合分块方法？</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首先，空间实体均为点数据，缺乏多边形边界信息，我们难以从空间实体中提取出兴趣区域，也难以确定兴趣区域的边界，因此，如何从城市空间实体中联合空间分布和语义特征，实现兴趣区域的提取与边界的探测，是一个难点；</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其次，如何建立空间临近约束与语义一致性协同的分块模型，以实现分块完整性与分块质量的平衡，是另一个难点。</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a:extLst>
              <a:ext uri="{FF2B5EF4-FFF2-40B4-BE49-F238E27FC236}">
                <a16:creationId xmlns:a16="http://schemas.microsoft.com/office/drawing/2014/main" id="{6CF42901-9C77-6B6A-4C3E-9A55284B9FBA}"/>
              </a:ext>
            </a:extLst>
          </p:cNvPr>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t>10</a:t>
            </a:fld>
            <a:endParaRPr lang="zh-CN" altLang="en-US">
              <a:solidFill>
                <a:prstClr val="black"/>
              </a:solidFill>
              <a:latin typeface="等线" panose="02010600030101010101" charset="-122"/>
              <a:ea typeface="等线" panose="02010600030101010101" charset="-122"/>
            </a:endParaRPr>
          </a:p>
        </p:txBody>
      </p:sp>
    </p:spTree>
    <p:extLst>
      <p:ext uri="{BB962C8B-B14F-4D97-AF65-F5344CB8AC3E}">
        <p14:creationId xmlns:p14="http://schemas.microsoft.com/office/powerpoint/2010/main" val="3672234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第二个挑战是：如何实现基于群体感知与迭代式微调的分层实体匹配方法？</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首先，如何基于分块结果实现群体感知的提示构建，以挖掘出跨实体关联推理模式，是一个难点；</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其次，如何设计基于迭代式微调的分层标注策略，在降低大模型交互量的同时，保证模型的匹配能力，是另一个难点。</a:t>
            </a: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t>11</a:t>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下面，我们来看研究现状。</a:t>
            </a:r>
            <a:endParaRPr lang="en-US" altLang="zh-CN" dirty="0"/>
          </a:p>
          <a:p>
            <a:endParaRPr lang="en-US" altLang="zh-CN" dirty="0"/>
          </a:p>
          <a:p>
            <a:r>
              <a:rPr lang="zh-CN" altLang="en-US" dirty="0"/>
              <a:t>现有的空间实体分块工作主要包含基于规则的方法、基于索引的方法和基于区域划分的方法。</a:t>
            </a:r>
            <a:endParaRPr lang="en-US" altLang="zh-CN" dirty="0"/>
          </a:p>
          <a:p>
            <a:endParaRPr lang="en-US" altLang="zh-CN" dirty="0"/>
          </a:p>
          <a:p>
            <a:r>
              <a:rPr lang="zh-CN" altLang="en-US" dirty="0"/>
              <a:t>基于规则的方法（点一下），利用数据集的特征以及领域知识，为实体属性之间的相似度和空间距离设定阈值，从而筛选出符合条件的实体对。</a:t>
            </a:r>
            <a:endParaRPr lang="en-US" altLang="zh-CN" dirty="0"/>
          </a:p>
          <a:p>
            <a:r>
              <a:rPr lang="zh-CN" altLang="en-US" dirty="0"/>
              <a:t>基于索引的方法（点一下），使用特定的索引机制将数据空间划分为块，根据空间邻近性检索实体以形成候选实体对。</a:t>
            </a:r>
          </a:p>
          <a:p>
            <a:r>
              <a:rPr lang="zh-CN" altLang="en-US" dirty="0"/>
              <a:t>基于区域划分的方法（点一下），从数据集中识别区域实体，或从外部来源引入区域实体，并将同一区域内的兴趣点视为候选对。</a:t>
            </a:r>
            <a:endParaRPr lang="en-US" altLang="zh-CN" dirty="0"/>
          </a:p>
          <a:p>
            <a:endParaRPr lang="en-US" altLang="zh-CN" dirty="0"/>
          </a:p>
          <a:p>
            <a:r>
              <a:rPr lang="zh-CN" altLang="en-US" dirty="0"/>
              <a:t>现有空间实体分块工作缺乏对空间实体之间关系的考虑，同时，难以平衡分块完整性与分块质量。</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t>12</a:t>
            </a:fld>
            <a:endParaRPr lang="zh-CN" altLang="en-US">
              <a:solidFill>
                <a:prstClr val="black"/>
              </a:solidFill>
              <a:latin typeface="DengXian" panose="020F0502020204030204"/>
              <a:ea typeface="DengXian"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BD6AC7-275D-A468-2DA9-336C47DD257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3837823-B1BD-03CD-CD20-341799989CA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3068737-F2E6-1D90-42A0-157C548D41A6}"/>
              </a:ext>
            </a:extLst>
          </p:cNvPr>
          <p:cNvSpPr>
            <a:spLocks noGrp="1"/>
          </p:cNvSpPr>
          <p:nvPr>
            <p:ph type="body" idx="1"/>
          </p:nvPr>
        </p:nvSpPr>
        <p:spPr/>
        <p:txBody>
          <a:bodyPr/>
          <a:lstStyle/>
          <a:p>
            <a:r>
              <a:rPr lang="zh-CN" altLang="en-US" dirty="0"/>
              <a:t>现有的空间实体匹配工作主要包含基于规则的方法、基于机器学习模型的方法和基于语言模型的方法。</a:t>
            </a:r>
            <a:endParaRPr lang="en-US" altLang="zh-CN" dirty="0"/>
          </a:p>
          <a:p>
            <a:endParaRPr lang="en-US" altLang="zh-CN" dirty="0"/>
          </a:p>
          <a:p>
            <a:r>
              <a:rPr lang="zh-CN" altLang="en-US" dirty="0"/>
              <a:t>基于规则的方法（点一下），</a:t>
            </a:r>
            <a:r>
              <a:rPr lang="zh-CN" altLang="en-US" sz="1200" b="1" dirty="0">
                <a:solidFill>
                  <a:schemeClr val="bg1"/>
                </a:solidFill>
                <a:latin typeface="微软雅黑" panose="020B0503020204020204" pitchFamily="34" charset="-122"/>
                <a:ea typeface="微软雅黑" panose="020B0503020204020204" pitchFamily="34" charset="-122"/>
              </a:rPr>
              <a:t>依据</a:t>
            </a:r>
            <a:r>
              <a:rPr lang="zh-CN" altLang="en-US" sz="1200" b="1" dirty="0">
                <a:solidFill>
                  <a:srgbClr val="FFFF00"/>
                </a:solidFill>
                <a:latin typeface="微软雅黑" panose="020B0503020204020204" pitchFamily="34" charset="-122"/>
                <a:ea typeface="微软雅黑" panose="020B0503020204020204" pitchFamily="34" charset="-122"/>
              </a:rPr>
              <a:t>预先设定的规则与逻辑</a:t>
            </a:r>
            <a:r>
              <a:rPr lang="zh-CN" altLang="en-US" sz="1200" b="1" dirty="0">
                <a:solidFill>
                  <a:schemeClr val="bg1"/>
                </a:solidFill>
                <a:latin typeface="微软雅黑" panose="020B0503020204020204" pitchFamily="34" charset="-122"/>
                <a:ea typeface="微软雅黑" panose="020B0503020204020204" pitchFamily="34" charset="-122"/>
              </a:rPr>
              <a:t>，对实体对的相似程度加以评估，进而作出是否匹配的判断。</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基于机器学习模型的方法（点一下），</a:t>
            </a:r>
            <a:r>
              <a:rPr lang="zh-CN" altLang="en-US" sz="1200" b="1" dirty="0">
                <a:solidFill>
                  <a:schemeClr val="bg1"/>
                </a:solidFill>
                <a:latin typeface="微软雅黑" panose="020B0503020204020204" pitchFamily="34" charset="-122"/>
                <a:ea typeface="微软雅黑" panose="020B0503020204020204" pitchFamily="34" charset="-122"/>
              </a:rPr>
              <a:t>融合兴趣点的地理空间信息与文本信息，</a:t>
            </a:r>
            <a:r>
              <a:rPr lang="zh-CN" altLang="en-US" sz="1200" b="1" dirty="0">
                <a:solidFill>
                  <a:srgbClr val="FFFF00"/>
                </a:solidFill>
                <a:latin typeface="微软雅黑" panose="020B0503020204020204" pitchFamily="34" charset="-122"/>
                <a:ea typeface="微软雅黑" panose="020B0503020204020204" pitchFamily="34" charset="-122"/>
              </a:rPr>
              <a:t>借助机器学习算法</a:t>
            </a:r>
            <a:r>
              <a:rPr lang="zh-CN" altLang="en-US" sz="1200" b="1" dirty="0">
                <a:solidFill>
                  <a:schemeClr val="bg1"/>
                </a:solidFill>
                <a:latin typeface="微软雅黑" panose="020B0503020204020204" pitchFamily="34" charset="-122"/>
                <a:ea typeface="微软雅黑" panose="020B0503020204020204" pitchFamily="34" charset="-122"/>
              </a:rPr>
              <a:t>完成分类与标注。</a:t>
            </a:r>
            <a:endParaRPr lang="zh-CN" altLang="en-US" dirty="0"/>
          </a:p>
          <a:p>
            <a:r>
              <a:rPr lang="zh-CN" altLang="en-US" dirty="0"/>
              <a:t>基于语言模型的方法，可以分为两类：</a:t>
            </a:r>
            <a:endParaRPr lang="en-US" altLang="zh-CN" dirty="0"/>
          </a:p>
          <a:p>
            <a:endParaRPr lang="en-US" altLang="zh-CN" dirty="0"/>
          </a:p>
          <a:p>
            <a:r>
              <a:rPr lang="zh-CN" altLang="en-US" dirty="0"/>
              <a:t>基于预训练语言模型的方法（点一下），将空间实体匹配视作序列对分类任务，通过在训练数据上进行微调，生成能够反映上下文信息的嵌入，以此有效捕捉实体之间的语义关系和匹配模式。</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基于大语言模型的方法（点一下），将空间实体匹配</a:t>
            </a:r>
            <a:r>
              <a:rPr lang="zh-CN" altLang="en-US" sz="1200" b="0" dirty="0">
                <a:solidFill>
                  <a:schemeClr val="bg1"/>
                </a:solidFill>
                <a:latin typeface="微软雅黑" panose="020B0503020204020204" pitchFamily="34" charset="-122"/>
                <a:ea typeface="微软雅黑" panose="020B0503020204020204" pitchFamily="34" charset="-122"/>
              </a:rPr>
              <a:t>视作</a:t>
            </a:r>
            <a:r>
              <a:rPr lang="zh-CN" altLang="en-US" sz="1200" b="0" dirty="0">
                <a:solidFill>
                  <a:srgbClr val="FFFF00"/>
                </a:solidFill>
                <a:latin typeface="微软雅黑" panose="020B0503020204020204" pitchFamily="34" charset="-122"/>
                <a:ea typeface="微软雅黑" panose="020B0503020204020204" pitchFamily="34" charset="-122"/>
              </a:rPr>
              <a:t>条件文本生成任务</a:t>
            </a:r>
            <a:r>
              <a:rPr lang="zh-CN" altLang="en-US" sz="1200" b="0" dirty="0">
                <a:solidFill>
                  <a:schemeClr val="bg1"/>
                </a:solidFill>
                <a:latin typeface="微软雅黑" panose="020B0503020204020204" pitchFamily="34" charset="-122"/>
                <a:ea typeface="微软雅黑" panose="020B0503020204020204" pitchFamily="34" charset="-122"/>
              </a:rPr>
              <a:t>，利用大模型的</a:t>
            </a:r>
            <a:r>
              <a:rPr lang="zh-CN" altLang="en-US" sz="1200" b="0" dirty="0">
                <a:solidFill>
                  <a:srgbClr val="FFFF00"/>
                </a:solidFill>
                <a:latin typeface="微软雅黑" panose="020B0503020204020204" pitchFamily="34" charset="-122"/>
                <a:ea typeface="微软雅黑" panose="020B0503020204020204" pitchFamily="34" charset="-122"/>
              </a:rPr>
              <a:t>零样本</a:t>
            </a:r>
            <a:r>
              <a:rPr lang="en-US" altLang="zh-CN" sz="1200" b="0" dirty="0">
                <a:solidFill>
                  <a:srgbClr val="FFFF00"/>
                </a:solidFill>
                <a:latin typeface="微软雅黑" panose="020B0503020204020204" pitchFamily="34" charset="-122"/>
                <a:ea typeface="微软雅黑" panose="020B0503020204020204" pitchFamily="34" charset="-122"/>
              </a:rPr>
              <a:t>/</a:t>
            </a:r>
            <a:r>
              <a:rPr lang="zh-CN" altLang="en-US" sz="1200" b="0" dirty="0">
                <a:solidFill>
                  <a:srgbClr val="FFFF00"/>
                </a:solidFill>
                <a:latin typeface="微软雅黑" panose="020B0503020204020204" pitchFamily="34" charset="-122"/>
                <a:ea typeface="微软雅黑" panose="020B0503020204020204" pitchFamily="34" charset="-122"/>
              </a:rPr>
              <a:t>少样本学习</a:t>
            </a:r>
            <a:r>
              <a:rPr lang="zh-CN" altLang="en-US" sz="1200" b="0" dirty="0">
                <a:solidFill>
                  <a:schemeClr val="bg1"/>
                </a:solidFill>
                <a:latin typeface="微软雅黑" panose="020B0503020204020204" pitchFamily="34" charset="-122"/>
                <a:ea typeface="微软雅黑" panose="020B0503020204020204" pitchFamily="34" charset="-122"/>
              </a:rPr>
              <a:t>能力完成实体匹配判断。</a:t>
            </a:r>
            <a:endParaRPr lang="zh-CN" altLang="zh-CN" sz="1200" b="0" dirty="0">
              <a:solidFill>
                <a:schemeClr val="bg1"/>
              </a:solidFill>
              <a:latin typeface="微软雅黑" panose="020B0503020204020204" pitchFamily="34" charset="-122"/>
              <a:ea typeface="微软雅黑" panose="020B0503020204020204" pitchFamily="34" charset="-122"/>
            </a:endParaRPr>
          </a:p>
          <a:p>
            <a:endParaRPr lang="en-US" altLang="zh-CN" dirty="0"/>
          </a:p>
          <a:p>
            <a:r>
              <a:rPr lang="zh-CN" altLang="en-US" dirty="0"/>
              <a:t>现有的最先进的基于大模型的空间实体匹配工作，遵循传统的二元匹配范式，仅关注单对实体对的关联，忽视了跨实体对的语义信息，同时，现有工作完全依赖大模型进行匹配判断，计算效率低且成本高昂。</a:t>
            </a:r>
            <a:endParaRPr lang="en-US" altLang="zh-CN" dirty="0"/>
          </a:p>
        </p:txBody>
      </p:sp>
      <p:sp>
        <p:nvSpPr>
          <p:cNvPr id="4" name="灯片编号占位符 3">
            <a:extLst>
              <a:ext uri="{FF2B5EF4-FFF2-40B4-BE49-F238E27FC236}">
                <a16:creationId xmlns:a16="http://schemas.microsoft.com/office/drawing/2014/main" id="{FA7B45E8-DD90-48F2-ECD5-368561060058}"/>
              </a:ext>
            </a:extLst>
          </p:cNvPr>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t>13</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36406565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下面介绍本硕士论文的研究目标和研究内容</a:t>
            </a: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t>14</a:t>
            </a:fld>
            <a:endParaRPr lang="zh-CN" altLang="en-US">
              <a:solidFill>
                <a:prstClr val="black"/>
              </a:solidFill>
              <a:latin typeface="DengXian" panose="020F0502020204030204"/>
              <a:ea typeface="DengXian"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757527-F0DC-18C5-9830-A7D2D229FEC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9EDA126-534F-508C-659C-0E68207798A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C99E187-597F-7859-F8E3-50E0303B8E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latin typeface="微软雅黑" panose="020B0503020204020204" pitchFamily="34" charset="-122"/>
                <a:ea typeface="微软雅黑" panose="020B0503020204020204" pitchFamily="34" charset="-122"/>
              </a:rPr>
              <a:t>本硕士论文以</a:t>
            </a:r>
            <a:r>
              <a:rPr lang="zh-CN" altLang="en-US" sz="1200" b="1" dirty="0">
                <a:solidFill>
                  <a:schemeClr val="tx1"/>
                </a:solidFill>
                <a:latin typeface="微软雅黑" panose="020B0503020204020204" pitchFamily="34" charset="-122"/>
                <a:ea typeface="微软雅黑" panose="020B0503020204020204" pitchFamily="34" charset="-122"/>
              </a:rPr>
              <a:t>优化城市空间实体解析的准确度和效率</a:t>
            </a:r>
            <a:r>
              <a:rPr lang="zh-CN" altLang="en-US" sz="1200" dirty="0">
                <a:solidFill>
                  <a:schemeClr val="tx1"/>
                </a:solidFill>
                <a:latin typeface="微软雅黑" panose="020B0503020204020204" pitchFamily="34" charset="-122"/>
                <a:ea typeface="微软雅黑" panose="020B0503020204020204" pitchFamily="34" charset="-122"/>
              </a:rPr>
              <a:t>为目标，针对当前研究中存在的关键问题，本研究拟构建基于大模型的城市空间实体解析模型，并设计与实现基于大模型的城市空间实体解析系统。</a:t>
            </a:r>
            <a:endParaRPr lang="en-US" altLang="zh-CN" sz="1200" dirty="0">
              <a:solidFill>
                <a:schemeClr val="tx1"/>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tx1"/>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latin typeface="微软雅黑" panose="020B0503020204020204" pitchFamily="34" charset="-122"/>
                <a:ea typeface="微软雅黑" panose="020B0503020204020204" pitchFamily="34" charset="-122"/>
              </a:rPr>
              <a:t>为实现总体目标，本硕士论文相应的两个子目标是：</a:t>
            </a:r>
            <a:endParaRPr lang="en-US" altLang="zh-CN" sz="1200" dirty="0">
              <a:solidFill>
                <a:schemeClr val="tx1"/>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chemeClr val="tx1"/>
                </a:solidFill>
                <a:latin typeface="微软雅黑" panose="020B0503020204020204" pitchFamily="34" charset="-122"/>
                <a:ea typeface="微软雅黑" panose="020B0503020204020204" pitchFamily="34" charset="-122"/>
              </a:rPr>
              <a:t>实现</a:t>
            </a:r>
            <a:r>
              <a:rPr lang="zh-CN" altLang="en-US" sz="1200" b="1" dirty="0">
                <a:solidFill>
                  <a:schemeClr val="accent6"/>
                </a:solidFill>
                <a:latin typeface="微软雅黑" panose="020B0503020204020204" pitchFamily="34" charset="-122"/>
                <a:ea typeface="微软雅黑" panose="020B0503020204020204" pitchFamily="34" charset="-122"/>
              </a:rPr>
              <a:t>面向城市空间实体的空间</a:t>
            </a:r>
            <a:r>
              <a:rPr lang="en-US" altLang="zh-CN" sz="1200" b="1" dirty="0">
                <a:solidFill>
                  <a:schemeClr val="accent6"/>
                </a:solidFill>
                <a:latin typeface="微软雅黑" panose="020B0503020204020204" pitchFamily="34" charset="-122"/>
                <a:ea typeface="微软雅黑" panose="020B0503020204020204" pitchFamily="34" charset="-122"/>
              </a:rPr>
              <a:t>-</a:t>
            </a:r>
            <a:r>
              <a:rPr lang="zh-CN" altLang="en-US" sz="1200" b="1" dirty="0">
                <a:solidFill>
                  <a:schemeClr val="accent6"/>
                </a:solidFill>
                <a:latin typeface="微软雅黑" panose="020B0503020204020204" pitchFamily="34" charset="-122"/>
                <a:ea typeface="微软雅黑" panose="020B0503020204020204" pitchFamily="34" charset="-122"/>
              </a:rPr>
              <a:t>语义联合分块方法</a:t>
            </a:r>
            <a:endParaRPr lang="en-US" altLang="zh-CN" sz="1200" b="1" dirty="0">
              <a:solidFill>
                <a:schemeClr val="tx1"/>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chemeClr val="tx1"/>
                </a:solidFill>
                <a:latin typeface="微软雅黑" panose="020B0503020204020204" pitchFamily="34" charset="-122"/>
                <a:ea typeface="微软雅黑" panose="020B0503020204020204" pitchFamily="34" charset="-122"/>
              </a:rPr>
              <a:t>实现</a:t>
            </a:r>
            <a:r>
              <a:rPr lang="zh-CN" altLang="en-US" sz="1200" b="1" dirty="0">
                <a:solidFill>
                  <a:schemeClr val="accent2"/>
                </a:solidFill>
                <a:latin typeface="微软雅黑" panose="020B0503020204020204" pitchFamily="34" charset="-122"/>
                <a:ea typeface="微软雅黑" panose="020B0503020204020204" pitchFamily="34" charset="-122"/>
              </a:rPr>
              <a:t>基于群体感知与迭代式微调的分层实体匹配方法</a:t>
            </a:r>
            <a:endParaRPr lang="zh-CN" altLang="en-US" dirty="0"/>
          </a:p>
        </p:txBody>
      </p:sp>
      <p:sp>
        <p:nvSpPr>
          <p:cNvPr id="4" name="灯片编号占位符 3">
            <a:extLst>
              <a:ext uri="{FF2B5EF4-FFF2-40B4-BE49-F238E27FC236}">
                <a16:creationId xmlns:a16="http://schemas.microsoft.com/office/drawing/2014/main" id="{B0A86585-1E77-768A-1866-86DF140D9FBA}"/>
              </a:ext>
            </a:extLst>
          </p:cNvPr>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t>15</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446532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47041-E88C-37E3-0824-84B3AAC3151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DA02116-C833-0B73-66B8-89268ACAE90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DB397C7-ACFF-9D3E-4AA7-50FF0BE3DD09}"/>
              </a:ext>
            </a:extLst>
          </p:cNvPr>
          <p:cNvSpPr>
            <a:spLocks noGrp="1"/>
          </p:cNvSpPr>
          <p:nvPr>
            <p:ph type="body" idx="1"/>
          </p:nvPr>
        </p:nvSpPr>
        <p:spPr/>
        <p:txBody>
          <a:bodyPr/>
          <a:lstStyle/>
          <a:p>
            <a:pPr marL="0" marR="0" lvl="0" indent="304800" algn="just" defTabSz="914400" rtl="0" eaLnBrk="1" fontAlgn="auto" latinLnBrk="0" hangingPunct="1">
              <a:lnSpc>
                <a:spcPct val="125000"/>
              </a:lnSpc>
              <a:spcBef>
                <a:spcPts val="0"/>
              </a:spcBef>
              <a:spcAft>
                <a:spcPts val="0"/>
              </a:spcAft>
              <a:buClrTx/>
              <a:buSzTx/>
              <a:buFontTx/>
              <a:buNone/>
              <a:tabLst/>
              <a:defRPr/>
            </a:pPr>
            <a:r>
              <a:rPr lang="zh-CN" altLang="en-US" sz="1800" kern="100" dirty="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为了实现上述研究目标，本硕士论文拟从以下两个方面展开相关研究工作： </a:t>
            </a:r>
            <a:endParaRPr lang="en-US" altLang="zh-CN" sz="1800" kern="100" dirty="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304800" algn="just" defTabSz="914400" rtl="0" eaLnBrk="1" fontAlgn="auto" latinLnBrk="0" hangingPunct="1">
              <a:lnSpc>
                <a:spcPct val="125000"/>
              </a:lnSpc>
              <a:spcBef>
                <a:spcPts val="0"/>
              </a:spcBef>
              <a:spcAft>
                <a:spcPts val="0"/>
              </a:spcAft>
              <a:buClrTx/>
              <a:buSzTx/>
              <a:buFontTx/>
              <a:buNone/>
              <a:tabLst/>
              <a:defRPr/>
            </a:pPr>
            <a:endParaRPr lang="en-US" altLang="zh-CN" sz="1800" kern="100" dirty="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304800" algn="just" defTabSz="914400" rtl="0" eaLnBrk="1" fontAlgn="auto" latinLnBrk="0" hangingPunct="1">
              <a:lnSpc>
                <a:spcPct val="125000"/>
              </a:lnSpc>
              <a:spcBef>
                <a:spcPts val="0"/>
              </a:spcBef>
              <a:spcAft>
                <a:spcPts val="0"/>
              </a:spcAft>
              <a:buClrTx/>
              <a:buSzTx/>
              <a:buFontTx/>
              <a:buNone/>
              <a:tabLst/>
              <a:defRPr/>
            </a:pPr>
            <a:r>
              <a:rPr lang="zh-CN" altLang="en-US" sz="1800" kern="100" dirty="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首先，本文提出面向城市空间实体的空间</a:t>
            </a:r>
            <a:r>
              <a:rPr lang="en-US" altLang="zh-CN" sz="1800" kern="100" dirty="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语义联合分块方法，基于语义特征从空间实体中提取出兴趣区域，并通过边界探测算法建立兴趣点与兴趣区域间的从属关系，最后，将该语义关系与空间四叉树结合，以实现空间</a:t>
            </a:r>
            <a:r>
              <a:rPr lang="en-US" altLang="zh-CN" sz="1800" kern="100" dirty="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语义联合的分块方法。</a:t>
            </a:r>
            <a:endParaRPr lang="en-US" altLang="zh-CN" sz="1800" kern="100" dirty="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304800" algn="just" defTabSz="914400" rtl="0" eaLnBrk="1" fontAlgn="auto" latinLnBrk="0" hangingPunct="1">
              <a:lnSpc>
                <a:spcPct val="125000"/>
              </a:lnSpc>
              <a:spcBef>
                <a:spcPts val="0"/>
              </a:spcBef>
              <a:spcAft>
                <a:spcPts val="0"/>
              </a:spcAft>
              <a:buClrTx/>
              <a:buSzTx/>
              <a:buFontTx/>
              <a:buNone/>
              <a:tabLst/>
              <a:defRPr/>
            </a:pPr>
            <a:endParaRPr lang="en-US" altLang="zh-CN" sz="1800" kern="100" dirty="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304800" algn="just" defTabSz="914400" rtl="0" eaLnBrk="1" fontAlgn="auto" latinLnBrk="0" hangingPunct="1">
              <a:lnSpc>
                <a:spcPct val="125000"/>
              </a:lnSpc>
              <a:spcBef>
                <a:spcPts val="0"/>
              </a:spcBef>
              <a:spcAft>
                <a:spcPts val="0"/>
              </a:spcAft>
              <a:buClrTx/>
              <a:buSzTx/>
              <a:buFontTx/>
              <a:buNone/>
              <a:tabLst/>
              <a:defRPr/>
            </a:pPr>
            <a:r>
              <a:rPr lang="zh-CN" altLang="en-US" sz="1800" kern="100" dirty="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其次，本文提出基于群体感知与迭代式微调的分层实体匹配方法，设计基于群体感知的提示构建方法以实现大模型的批量学习，并建立分层匹配模型通过迭代微调来提升小参数模型的能力，从而降低对大模型的依赖，提高匹配效率。</a:t>
            </a:r>
            <a:endParaRPr lang="en-US" altLang="zh-CN" sz="1800" kern="100" dirty="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304800" algn="just" defTabSz="914400" rtl="0" eaLnBrk="1" fontAlgn="auto" latinLnBrk="0" hangingPunct="1">
              <a:lnSpc>
                <a:spcPct val="125000"/>
              </a:lnSpc>
              <a:spcBef>
                <a:spcPts val="0"/>
              </a:spcBef>
              <a:spcAft>
                <a:spcPts val="0"/>
              </a:spcAft>
              <a:buClrTx/>
              <a:buSzTx/>
              <a:buFontTx/>
              <a:buNone/>
              <a:tabLst/>
              <a:defRPr/>
            </a:pPr>
            <a:endParaRPr lang="en-US" altLang="zh-CN" sz="1800" kern="100" dirty="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304800" algn="just" defTabSz="914400" rtl="0" eaLnBrk="1" fontAlgn="auto" latinLnBrk="0" hangingPunct="1">
              <a:lnSpc>
                <a:spcPct val="125000"/>
              </a:lnSpc>
              <a:spcBef>
                <a:spcPts val="0"/>
              </a:spcBef>
              <a:spcAft>
                <a:spcPts val="0"/>
              </a:spcAft>
              <a:buClrTx/>
              <a:buSzTx/>
              <a:buFontTx/>
              <a:buNone/>
              <a:tabLst/>
              <a:defRPr/>
            </a:pPr>
            <a:r>
              <a:rPr lang="zh-CN" altLang="en-US" sz="1800" kern="100" dirty="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在实现了上述分块方法和匹配方法后，本文将设计与实现基于大模型的城市空间实体解析系统，用于验证提出的分块方法和匹配方法的有效性和可行性。</a:t>
            </a:r>
            <a:endParaRPr lang="en-US" altLang="zh-CN" sz="1800" kern="100" dirty="0">
              <a:solidFill>
                <a:srgbClr val="0D0D0D"/>
              </a:solidFill>
              <a:effectLst/>
              <a:latin typeface="Times New Roman" panose="02020603050405020304" pitchFamily="18" charset="0"/>
              <a:ea typeface="宋体" pitchFamily="2"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FF79F77B-C549-CE68-0733-92EA71DB00CA}"/>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68C3F19-532C-4836-AB5A-5A9132B4A718}"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t>16</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117814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下面介绍本论文的技术路线与系统实现。</a:t>
            </a:r>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t>17</a:t>
            </a:fld>
            <a:endParaRPr lang="zh-CN" altLang="en-US">
              <a:solidFill>
                <a:prstClr val="black"/>
              </a:solidFill>
              <a:latin typeface="DengXian" panose="020F0502020204030204"/>
              <a:ea typeface="DengXian"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7661B2-198D-4791-B5CE-D06FC8D89C2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6A1DA10-98BF-3C9A-68BD-A794A10C93F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00EF761-0726-CFE7-EBBD-281515D7C5E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本文提出基于大模型的城市空间实体解析模型，具体技术路线如图所示。</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模型由两部分组成：</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a:t>
            </a:r>
            <a:r>
              <a:rPr lang="en-US" altLang="zh-CN" dirty="0"/>
              <a:t>1</a:t>
            </a:r>
            <a:r>
              <a:rPr lang="zh-CN" altLang="en-US" dirty="0"/>
              <a:t>）面向城市空间实体的空间</a:t>
            </a:r>
            <a:r>
              <a:rPr lang="en-US" altLang="zh-CN" dirty="0"/>
              <a:t>-</a:t>
            </a:r>
            <a:r>
              <a:rPr lang="zh-CN" altLang="en-US" dirty="0"/>
              <a:t>语义联合分块方法。通过将兴趣区域提供的语义联系与空间四叉树的邻近性约束结合，以实现准确而又高效的空间实体分块。</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a:t>
            </a:r>
            <a:r>
              <a:rPr lang="en-US" altLang="zh-CN" dirty="0"/>
              <a:t>2</a:t>
            </a:r>
            <a:r>
              <a:rPr lang="zh-CN" altLang="en-US" dirty="0"/>
              <a:t>）基于群体感知与迭代式微调的分层实体匹配方法。通过构建组内特征多样化的候选实体对提示组，提高大模型的实体匹配能力，同时，采用小参数模型预标注、大模型处理困难样本，并在这个过程中迭代微调小参数模型，逐步减少对大模型的依赖，进而平衡实体匹配的效率与成本。</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下面，我来分享技术路线的具体细节。</a:t>
            </a:r>
            <a:br>
              <a:rPr lang="en-US" altLang="zh-CN" dirty="0"/>
            </a:b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a:extLst>
              <a:ext uri="{FF2B5EF4-FFF2-40B4-BE49-F238E27FC236}">
                <a16:creationId xmlns:a16="http://schemas.microsoft.com/office/drawing/2014/main" id="{CAFEA062-7753-8E84-2F86-CEDAFA4ADDFB}"/>
              </a:ext>
            </a:extLst>
          </p:cNvPr>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18</a:t>
            </a:fld>
            <a:endParaRPr lang="zh-CN" altLang="en-US">
              <a:solidFill>
                <a:prstClr val="black"/>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9242342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7D8BAC-D1F6-D19E-A748-4E025B5F577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DEF0E38-ABC8-BD57-0352-D6EA177665F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0A9A2A4-D88F-9EB3-B773-090B9BF2ED0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首先，是技术路线一：面向城市空间实体的空间</a:t>
            </a:r>
            <a:r>
              <a:rPr lang="en-US" altLang="zh-CN" dirty="0"/>
              <a:t>-</a:t>
            </a:r>
            <a:r>
              <a:rPr lang="zh-CN" altLang="en-US" dirty="0"/>
              <a:t>语义联合分块方法。</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本文将结合了空间位置和其他识别属性的信息单元称为空间实体，其中，空间实体至少包含经度和纬度这样的空间信息。</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本文将兴趣区域定义为其内部至少包含一个其他实体的空间实体。</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空间实体分块的定义如下，假设有两个来自不同来源的空间实体集合，𝑆</a:t>
            </a:r>
            <a:r>
              <a:rPr lang="en-US" altLang="zh-CN" dirty="0"/>
              <a:t>_1 </a:t>
            </a:r>
            <a:r>
              <a:rPr lang="zh-CN" altLang="en-US" dirty="0"/>
              <a:t>和 𝑆</a:t>
            </a:r>
            <a:r>
              <a:rPr lang="en-US" altLang="zh-CN" dirty="0"/>
              <a:t>_2</a:t>
            </a:r>
            <a:r>
              <a:rPr lang="zh-CN" altLang="en-US" dirty="0"/>
              <a:t>。空间实体分块的目标是确定一个候选集 𝑪，其中包含所有可能匹配的候选实体对 </a:t>
            </a:r>
            <a:r>
              <a:rPr lang="en-US" altLang="zh-CN" dirty="0"/>
              <a:t>(</a:t>
            </a:r>
            <a:r>
              <a:rPr lang="zh-CN" altLang="en-US" dirty="0"/>
              <a:t>𝑒</a:t>
            </a:r>
            <a:r>
              <a:rPr lang="en-US" altLang="zh-CN" dirty="0"/>
              <a:t>_</a:t>
            </a:r>
            <a:r>
              <a:rPr lang="zh-CN" altLang="en-US" dirty="0"/>
              <a:t>𝑖</a:t>
            </a:r>
            <a:r>
              <a:rPr lang="en-US" altLang="zh-CN" dirty="0"/>
              <a:t>, </a:t>
            </a:r>
            <a:r>
              <a:rPr lang="zh-CN" altLang="en-US" dirty="0"/>
              <a:t>𝑒</a:t>
            </a:r>
            <a:r>
              <a:rPr lang="en-US" altLang="zh-CN" dirty="0"/>
              <a:t>_</a:t>
            </a:r>
            <a:r>
              <a:rPr lang="zh-CN" altLang="en-US" dirty="0"/>
              <a:t>𝑗</a:t>
            </a:r>
            <a:r>
              <a:rPr lang="en-US" altLang="zh-CN" dirty="0"/>
              <a:t>) </a:t>
            </a:r>
            <a:r>
              <a:rPr lang="zh-CN" altLang="en-US" dirty="0"/>
              <a:t>，满足 𝑒</a:t>
            </a:r>
            <a:r>
              <a:rPr lang="en-US" altLang="zh-CN" dirty="0"/>
              <a:t>_</a:t>
            </a:r>
            <a:r>
              <a:rPr lang="zh-CN" altLang="en-US" dirty="0"/>
              <a:t>𝑖 属于 𝑆</a:t>
            </a:r>
            <a:r>
              <a:rPr lang="en-US" altLang="zh-CN" dirty="0"/>
              <a:t>_1 </a:t>
            </a:r>
            <a:r>
              <a:rPr lang="zh-CN" altLang="en-US" dirty="0"/>
              <a:t>且 𝑒</a:t>
            </a:r>
            <a:r>
              <a:rPr lang="en-US" altLang="zh-CN" dirty="0"/>
              <a:t>_</a:t>
            </a:r>
            <a:r>
              <a:rPr lang="zh-CN" altLang="en-US" dirty="0"/>
              <a:t>𝑗 属于 𝑆</a:t>
            </a:r>
            <a:r>
              <a:rPr lang="en-US" altLang="zh-CN" dirty="0"/>
              <a:t>_2 </a:t>
            </a:r>
            <a:r>
              <a:rPr lang="zh-CN" altLang="en-US" dirty="0"/>
              <a:t>。在这里， 𝑒</a:t>
            </a:r>
            <a:r>
              <a:rPr lang="en-US" altLang="zh-CN" dirty="0"/>
              <a:t>_</a:t>
            </a:r>
            <a:r>
              <a:rPr lang="zh-CN" altLang="en-US" dirty="0"/>
              <a:t>𝑖 和 𝑒</a:t>
            </a:r>
            <a:r>
              <a:rPr lang="en-US" altLang="zh-CN" dirty="0"/>
              <a:t>_</a:t>
            </a:r>
            <a:r>
              <a:rPr lang="zh-CN" altLang="en-US" dirty="0"/>
              <a:t>𝑗 很可能表示现实世界中的同一个实体。</a:t>
            </a:r>
            <a:endParaRPr lang="en-US" altLang="zh-CN" dirty="0"/>
          </a:p>
        </p:txBody>
      </p:sp>
      <p:sp>
        <p:nvSpPr>
          <p:cNvPr id="4" name="灯片编号占位符 3">
            <a:extLst>
              <a:ext uri="{FF2B5EF4-FFF2-40B4-BE49-F238E27FC236}">
                <a16:creationId xmlns:a16="http://schemas.microsoft.com/office/drawing/2014/main" id="{D823CB80-11D7-820B-7749-EA591E9EA7BA}"/>
              </a:ext>
            </a:extLst>
          </p:cNvPr>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t>19</a:t>
            </a:fld>
            <a:endParaRPr lang="zh-CN" altLang="en-US">
              <a:solidFill>
                <a:prstClr val="black"/>
              </a:solidFill>
              <a:latin typeface="等线" panose="02010600030101010101" charset="-122"/>
              <a:ea typeface="等线" panose="02010600030101010101" charset="-122"/>
            </a:endParaRPr>
          </a:p>
        </p:txBody>
      </p:sp>
    </p:spTree>
    <p:extLst>
      <p:ext uri="{BB962C8B-B14F-4D97-AF65-F5344CB8AC3E}">
        <p14:creationId xmlns:p14="http://schemas.microsoft.com/office/powerpoint/2010/main" val="3551401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今天</a:t>
            </a:r>
            <a:r>
              <a:rPr lang="zh-CN" altLang="en-US" sz="1200" kern="1200" dirty="0">
                <a:solidFill>
                  <a:schemeClr val="tx1"/>
                </a:solidFill>
                <a:effectLst/>
                <a:latin typeface="+mn-lt"/>
                <a:ea typeface="+mn-ea"/>
                <a:cs typeface="+mn-cs"/>
              </a:rPr>
              <a:t>，我要分享的</a:t>
            </a:r>
            <a:r>
              <a:rPr lang="zh-CN" altLang="zh-CN" sz="1200" kern="1200" dirty="0">
                <a:solidFill>
                  <a:schemeClr val="tx1"/>
                </a:solidFill>
                <a:effectLst/>
                <a:latin typeface="+mn-lt"/>
                <a:ea typeface="+mn-ea"/>
                <a:cs typeface="+mn-cs"/>
              </a:rPr>
              <a:t>内容主要分为四部分</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第一部分是研究背景和研究现状，第二部分是研究目标和研究内容，第三部分是技术路线和系统实现，第四部分是预期成果和进度安排。</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t>2</a:t>
            </a:fld>
            <a:endParaRPr lang="zh-CN" altLang="en-US">
              <a:solidFill>
                <a:prstClr val="black"/>
              </a:solidFill>
              <a:latin typeface="DengXian" panose="020F0502020204030204"/>
              <a:ea typeface="DengXian"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896ED-0BA9-0B26-EC16-EE565BC5528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F157925-2541-EFE3-C1C1-8CE53D92B2D2}"/>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a:extLst>
                  <a:ext uri="{FF2B5EF4-FFF2-40B4-BE49-F238E27FC236}">
                    <a16:creationId xmlns:a16="http://schemas.microsoft.com/office/drawing/2014/main" id="{7BB83F25-CB96-DDC7-4747-16976118D3C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由于空间实体都为点数据，我们难以从中区分出兴趣区域与兴趣点，因此，我们首先训练一个兴趣区域分类模型，以提取出兴趣区域，这里，我们采用二元交叉熵损失函数，并加大对假负类的惩罚，以提高模型的召回率。</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当我们完成了对兴趣区域的提取，下一步，需要确定兴趣区域与兴趣点的从属关系，但是，每个兴趣区域仍然只有点数据，我们缺乏它们的多边形边界信息，因此，我们需要设计一个方法来探测兴趣区域的边界。本文采用基于密度的兴趣区域边界检测算法。</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首先，本文定义了两类实体，当实体</a:t>
                </a:r>
                <a:r>
                  <a:rPr lang="en-US" altLang="zh-CN" dirty="0"/>
                  <a:t>e</a:t>
                </a:r>
                <a:r>
                  <a:rPr lang="zh-CN" altLang="en-US" dirty="0"/>
                  <a:t>在</a:t>
                </a:r>
                <a14:m>
                  <m:oMath xmlns:m="http://schemas.openxmlformats.org/officeDocument/2006/math">
                    <m:r>
                      <a:rPr kumimoji="1" lang="zh-CN" altLang="en-US" i="1" smtClean="0">
                        <a:latin typeface="Cambria Math" panose="02040503050406030204" pitchFamily="18" charset="0"/>
                        <a:ea typeface="Microsoft YaHei" panose="020B0503020204020204" pitchFamily="34" charset="-122"/>
                      </a:rPr>
                      <m:t>𝜖</m:t>
                    </m:r>
                  </m:oMath>
                </a14:m>
                <a:r>
                  <a:rPr kumimoji="1" lang="en-US" altLang="zh-CN" dirty="0">
                    <a:latin typeface="Microsoft YaHei" panose="020B0503020204020204" pitchFamily="34" charset="-122"/>
                    <a:ea typeface="Microsoft YaHei" panose="020B0503020204020204" pitchFamily="34" charset="-122"/>
                  </a:rPr>
                  <a:t> </a:t>
                </a:r>
                <a:r>
                  <a:rPr kumimoji="1" lang="zh-CN" altLang="en-US" dirty="0">
                    <a:latin typeface="Microsoft YaHei" panose="020B0503020204020204" pitchFamily="34" charset="-122"/>
                    <a:ea typeface="Microsoft YaHei" panose="020B0503020204020204" pitchFamily="34" charset="-122"/>
                  </a:rPr>
                  <a:t>范围内拥有多于 </a:t>
                </a:r>
                <a:r>
                  <a:rPr kumimoji="1" lang="en-US" altLang="zh-CN" i="0" dirty="0">
                    <a:latin typeface="Cambria Math" panose="02040503050406030204" pitchFamily="18" charset="0"/>
                    <a:ea typeface="Microsoft YaHei" panose="020B0503020204020204" pitchFamily="34" charset="-122"/>
                  </a:rPr>
                  <a:t>minisamples</a:t>
                </a:r>
                <a:r>
                  <a:rPr kumimoji="1" lang="en-US" altLang="zh-CN" i="1" baseline="0" dirty="0">
                    <a:latin typeface="Cambria Math" panose="02040503050406030204" pitchFamily="18" charset="0"/>
                    <a:ea typeface="Microsoft YaHei" panose="020B0503020204020204" pitchFamily="34" charset="-122"/>
                  </a:rPr>
                  <a:t> </a:t>
                </a:r>
                <a:r>
                  <a:rPr kumimoji="1" lang="zh-CN" altLang="en-US" dirty="0">
                    <a:latin typeface="Microsoft YaHei" panose="020B0503020204020204" pitchFamily="34" charset="-122"/>
                    <a:ea typeface="Microsoft YaHei" panose="020B0503020204020204" pitchFamily="34" charset="-122"/>
                  </a:rPr>
                  <a:t>个邻居时，它被视为核心实体；可达实体，指的是在其 </a:t>
                </a:r>
                <a14:m>
                  <m:oMath xmlns:m="http://schemas.openxmlformats.org/officeDocument/2006/math">
                    <m:r>
                      <a:rPr kumimoji="1" lang="zh-CN" altLang="en-US" i="1" smtClean="0">
                        <a:latin typeface="Cambria Math" panose="02040503050406030204" pitchFamily="18" charset="0"/>
                        <a:ea typeface="Microsoft YaHei" panose="020B0503020204020204" pitchFamily="34" charset="-122"/>
                      </a:rPr>
                      <m:t>𝜖</m:t>
                    </m:r>
                  </m:oMath>
                </a14:m>
                <a:r>
                  <a:rPr kumimoji="1" lang="zh-CN" altLang="en-US" dirty="0">
                    <a:latin typeface="Microsoft YaHei" panose="020B0503020204020204" pitchFamily="34" charset="-122"/>
                    <a:ea typeface="Microsoft YaHei" panose="020B0503020204020204" pitchFamily="34" charset="-122"/>
                  </a:rPr>
                  <a:t> 邻域内能够达到核心实体的非核心实体。</a:t>
                </a:r>
                <a:endParaRPr kumimoji="1" lang="en-US" altLang="zh-CN" dirty="0">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latin typeface="Microsoft YaHei" panose="020B0503020204020204" pitchFamily="34" charset="-122"/>
                    <a:ea typeface="Microsoft YaHei" panose="020B0503020204020204" pitchFamily="34" charset="-122"/>
                  </a:rPr>
                  <a:t>该算法的思路是，先验证每个提取出的兴趣区域</a:t>
                </a:r>
                <a:r>
                  <a:rPr kumimoji="1" lang="zh-CN" altLang="en-US" b="1" dirty="0">
                    <a:latin typeface="Microsoft YaHei" panose="020B0503020204020204" pitchFamily="34" charset="-122"/>
                    <a:ea typeface="Microsoft YaHei" panose="020B0503020204020204" pitchFamily="34" charset="-122"/>
                  </a:rPr>
                  <a:t>是否为核心实体</a:t>
                </a:r>
                <a:r>
                  <a:rPr kumimoji="1" lang="zh-CN" altLang="en-US" dirty="0">
                    <a:latin typeface="Microsoft YaHei" panose="020B0503020204020204" pitchFamily="34" charset="-122"/>
                    <a:ea typeface="Microsoft YaHei" panose="020B0503020204020204" pitchFamily="34" charset="-122"/>
                  </a:rPr>
                  <a:t>，保留核心兴趣区域实体，然后，找出每个核心兴趣区域实体的可达兴趣点实体，这些兴趣点实体即为其范围内的空间实体。</a:t>
                </a:r>
                <a:endParaRPr lang="en-US" altLang="zh-CN" dirty="0"/>
              </a:p>
            </p:txBody>
          </p:sp>
        </mc:Choice>
        <mc:Fallback xmlns="">
          <p:sp>
            <p:nvSpPr>
              <p:cNvPr id="3" name="备注占位符 2">
                <a:extLst>
                  <a:ext uri="{FF2B5EF4-FFF2-40B4-BE49-F238E27FC236}">
                    <a16:creationId xmlns:a16="http://schemas.microsoft.com/office/drawing/2014/main" id="{7BB83F25-CB96-DDC7-4747-16976118D3C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由于空间实体都为点数据，我们难以从空间实体中区分出兴趣区域与兴趣点，因此，我们首先训练一个兴趣区域分类模型，以提出兴趣区域，这里，我们采用二元交叉熵损失函数，并加大对假负类的惩罚，以提高模型的召回率。</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当我们完成了对兴趣区域的提取，下一步，需要确定兴趣区域与兴趣点的从属关系，但是，每个兴趣区域仍然只有点数据，我们缺乏它们的多边形边界信息，因此，我们需要设计一个方法来探测兴趣区域的边界。本文采用基于密度的兴趣区域边界检测算法。</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首先，本文定义了两类实体，当实体</a:t>
                </a:r>
                <a:r>
                  <a:rPr lang="en-US" altLang="zh-CN" dirty="0"/>
                  <a:t>e</a:t>
                </a:r>
                <a:r>
                  <a:rPr lang="zh-CN" altLang="en-US" dirty="0"/>
                  <a:t>在</a:t>
                </a:r>
                <a:r>
                  <a:rPr kumimoji="1" lang="zh-CN" altLang="en-US" i="0">
                    <a:latin typeface="Cambria Math" panose="02040503050406030204" pitchFamily="18" charset="0"/>
                    <a:ea typeface="Microsoft YaHei" panose="020B0503020204020204" pitchFamily="34" charset="-122"/>
                  </a:rPr>
                  <a:t>𝜖</a:t>
                </a:r>
                <a:r>
                  <a:rPr kumimoji="1" lang="en-US" altLang="zh-CN" dirty="0">
                    <a:latin typeface="Microsoft YaHei" panose="020B0503020204020204" pitchFamily="34" charset="-122"/>
                    <a:ea typeface="Microsoft YaHei" panose="020B0503020204020204" pitchFamily="34" charset="-122"/>
                  </a:rPr>
                  <a:t> </a:t>
                </a:r>
                <a:r>
                  <a:rPr kumimoji="1" lang="zh-CN" altLang="en-US" dirty="0">
                    <a:latin typeface="Microsoft YaHei" panose="020B0503020204020204" pitchFamily="34" charset="-122"/>
                    <a:ea typeface="Microsoft YaHei" panose="020B0503020204020204" pitchFamily="34" charset="-122"/>
                  </a:rPr>
                  <a:t>范围内拥有多于 </a:t>
                </a:r>
                <a:r>
                  <a:rPr kumimoji="1" lang="en-US" altLang="zh-CN" i="0" dirty="0">
                    <a:latin typeface="Cambria Math" panose="02040503050406030204" pitchFamily="18" charset="0"/>
                    <a:ea typeface="Microsoft YaHei" panose="020B0503020204020204" pitchFamily="34" charset="-122"/>
                  </a:rPr>
                  <a:t>minisamples</a:t>
                </a:r>
                <a:r>
                  <a:rPr kumimoji="1" lang="en-US" altLang="zh-CN" i="1" baseline="0" dirty="0">
                    <a:latin typeface="Cambria Math" panose="02040503050406030204" pitchFamily="18" charset="0"/>
                    <a:ea typeface="Microsoft YaHei" panose="020B0503020204020204" pitchFamily="34" charset="-122"/>
                  </a:rPr>
                  <a:t> </a:t>
                </a:r>
                <a:r>
                  <a:rPr kumimoji="1" lang="zh-CN" altLang="en-US" dirty="0">
                    <a:latin typeface="Microsoft YaHei" panose="020B0503020204020204" pitchFamily="34" charset="-122"/>
                    <a:ea typeface="Microsoft YaHei" panose="020B0503020204020204" pitchFamily="34" charset="-122"/>
                  </a:rPr>
                  <a:t>个邻居时，它被视为核心实体；可达实体，指的是在其 </a:t>
                </a:r>
                <a:r>
                  <a:rPr kumimoji="1" lang="zh-CN" altLang="en-US" i="0">
                    <a:latin typeface="Cambria Math" panose="02040503050406030204" pitchFamily="18" charset="0"/>
                    <a:ea typeface="Microsoft YaHei" panose="020B0503020204020204" pitchFamily="34" charset="-122"/>
                  </a:rPr>
                  <a:t>𝜖</a:t>
                </a:r>
                <a:r>
                  <a:rPr kumimoji="1" lang="zh-CN" altLang="en-US" dirty="0">
                    <a:latin typeface="Microsoft YaHei" panose="020B0503020204020204" pitchFamily="34" charset="-122"/>
                    <a:ea typeface="Microsoft YaHei" panose="020B0503020204020204" pitchFamily="34" charset="-122"/>
                  </a:rPr>
                  <a:t> 邻域内能够达到核心实体的非核心实体。</a:t>
                </a:r>
                <a:endParaRPr kumimoji="1" lang="en-US" altLang="zh-CN" dirty="0">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latin typeface="Microsoft YaHei" panose="020B0503020204020204" pitchFamily="34" charset="-122"/>
                    <a:ea typeface="Microsoft YaHei" panose="020B0503020204020204" pitchFamily="34" charset="-122"/>
                  </a:rPr>
                  <a:t>该算法的思路是，先验证每个提取出的兴趣区域</a:t>
                </a:r>
                <a:r>
                  <a:rPr kumimoji="1" lang="zh-CN" altLang="en-US" b="1" dirty="0">
                    <a:latin typeface="Microsoft YaHei" panose="020B0503020204020204" pitchFamily="34" charset="-122"/>
                    <a:ea typeface="Microsoft YaHei" panose="020B0503020204020204" pitchFamily="34" charset="-122"/>
                  </a:rPr>
                  <a:t>是否为核心实体</a:t>
                </a:r>
                <a:r>
                  <a:rPr kumimoji="1" lang="zh-CN" altLang="en-US" dirty="0">
                    <a:latin typeface="Microsoft YaHei" panose="020B0503020204020204" pitchFamily="34" charset="-122"/>
                    <a:ea typeface="Microsoft YaHei" panose="020B0503020204020204" pitchFamily="34" charset="-122"/>
                  </a:rPr>
                  <a:t>，保留核心兴趣区域实体，然后，找出每个核心兴趣区域实体的可达兴趣点实体，这些兴趣点实体即为其范围内的空间实体。</a:t>
                </a:r>
                <a:endParaRPr lang="en-US" altLang="zh-CN" dirty="0"/>
              </a:p>
            </p:txBody>
          </p:sp>
        </mc:Fallback>
      </mc:AlternateContent>
      <p:sp>
        <p:nvSpPr>
          <p:cNvPr id="4" name="灯片编号占位符 3">
            <a:extLst>
              <a:ext uri="{FF2B5EF4-FFF2-40B4-BE49-F238E27FC236}">
                <a16:creationId xmlns:a16="http://schemas.microsoft.com/office/drawing/2014/main" id="{A3B38782-A348-E20E-367D-1A8DA5613DEC}"/>
              </a:ext>
            </a:extLst>
          </p:cNvPr>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t>20</a:t>
            </a:fld>
            <a:endParaRPr lang="zh-CN" altLang="en-US">
              <a:solidFill>
                <a:prstClr val="black"/>
              </a:solidFill>
              <a:latin typeface="等线" panose="02010600030101010101" charset="-122"/>
              <a:ea typeface="等线" panose="02010600030101010101" charset="-122"/>
            </a:endParaRPr>
          </a:p>
        </p:txBody>
      </p:sp>
    </p:spTree>
    <p:extLst>
      <p:ext uri="{BB962C8B-B14F-4D97-AF65-F5344CB8AC3E}">
        <p14:creationId xmlns:p14="http://schemas.microsoft.com/office/powerpoint/2010/main" val="1670083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6B2AE-7C3B-4B6F-D1F1-FC057D50334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15046E6-3CC6-7664-0DF3-EDEC4267326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E0FC563-3253-921B-CC0F-5556E6EC599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在确定了兴趣区域与兴趣点之间的从属关系后，我们得到了兴趣点之间的语义联系，下面，我们需要将这种语义联系与空间邻近约束相结合，以实现空间</a:t>
            </a:r>
            <a:r>
              <a:rPr lang="en-US" altLang="zh-CN" dirty="0"/>
              <a:t>-</a:t>
            </a:r>
            <a:r>
              <a:rPr lang="zh-CN" altLang="en-US" dirty="0"/>
              <a:t>语义联合的分块方法。</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本文拟采用空间四叉树结构来实现空间邻近约束，并借助上述语义联系，实现基于软边界的四叉树分块算法。</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传统四叉树在分裂的过程中每次将父节点平均分为四块，最后，处于同一叶节点的实体在空间上是邻近的，然而，传统四叉树无法处理位于分裂边界处的匹配实体对；</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现有工作对传统四叉树进行了改进，在父节点分裂时，允许边界处的实体被分配到多个子结点，虽然这种改进提高了分块完整性，但引入了过多冗余实体，降低了分块质量；</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本文拟利用同一兴趣区域内兴趣点实体的语义联系完成边界处实体的精确匹配，平衡分块的完整性与分块质量。</a:t>
            </a:r>
          </a:p>
        </p:txBody>
      </p:sp>
      <p:sp>
        <p:nvSpPr>
          <p:cNvPr id="4" name="灯片编号占位符 3">
            <a:extLst>
              <a:ext uri="{FF2B5EF4-FFF2-40B4-BE49-F238E27FC236}">
                <a16:creationId xmlns:a16="http://schemas.microsoft.com/office/drawing/2014/main" id="{F9331A14-048E-73C3-D567-1360E75A2E94}"/>
              </a:ext>
            </a:extLst>
          </p:cNvPr>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t>21</a:t>
            </a:fld>
            <a:endParaRPr lang="zh-CN" altLang="en-US">
              <a:solidFill>
                <a:prstClr val="black"/>
              </a:solidFill>
              <a:latin typeface="等线" panose="02010600030101010101" charset="-122"/>
              <a:ea typeface="等线" panose="02010600030101010101" charset="-122"/>
            </a:endParaRPr>
          </a:p>
        </p:txBody>
      </p:sp>
    </p:spTree>
    <p:extLst>
      <p:ext uri="{BB962C8B-B14F-4D97-AF65-F5344CB8AC3E}">
        <p14:creationId xmlns:p14="http://schemas.microsoft.com/office/powerpoint/2010/main" val="4132046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A46D1-07FD-B188-75D5-4D72BECB5EA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584B32C-8E5C-5199-5C9D-1926E1881C1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F8A6935-97BC-7DC4-EA11-BB5DC1B38C8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经过了空间实体分块阶段，我们得到了具有匹配潜力的候选实体对集合，下面，在空间实体匹配阶段，我们研究处理具体每个候选实体对的匹配。</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本文提出 </a:t>
            </a:r>
            <a:r>
              <a:rPr lang="zh-CN" altLang="en-US" b="1" dirty="0"/>
              <a:t>基于群体感知与迭代式微调的分层实体匹配方法</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我们将基于预训练语言模型的空间实体匹配视作</a:t>
            </a:r>
            <a:r>
              <a:rPr lang="zh-CN" altLang="en-US" b="1" dirty="0"/>
              <a:t>句子对分类任务</a:t>
            </a:r>
            <a:r>
              <a:rPr lang="zh-CN" altLang="en-US" dirty="0"/>
              <a:t>。输入实体对的序列化表示，模型输出分类标签。</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将基于大语言模型的空间实体匹配视作</a:t>
            </a:r>
            <a:r>
              <a:rPr lang="zh-CN" altLang="en-US" b="1" dirty="0"/>
              <a:t>条件文本生成任务</a:t>
            </a:r>
            <a:r>
              <a:rPr lang="zh-CN" altLang="en-US" dirty="0"/>
              <a:t>。输入问题描述与实体对的文本，模型输出指定范围内的标签。</a:t>
            </a:r>
          </a:p>
        </p:txBody>
      </p:sp>
      <p:sp>
        <p:nvSpPr>
          <p:cNvPr id="4" name="灯片编号占位符 3">
            <a:extLst>
              <a:ext uri="{FF2B5EF4-FFF2-40B4-BE49-F238E27FC236}">
                <a16:creationId xmlns:a16="http://schemas.microsoft.com/office/drawing/2014/main" id="{B3B39084-EFBE-A0FA-5BA4-33300B5078FF}"/>
              </a:ext>
            </a:extLst>
          </p:cNvPr>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t>22</a:t>
            </a:fld>
            <a:endParaRPr lang="zh-CN" altLang="en-US">
              <a:solidFill>
                <a:prstClr val="black"/>
              </a:solidFill>
              <a:latin typeface="等线" panose="02010600030101010101" charset="-122"/>
              <a:ea typeface="等线" panose="02010600030101010101" charset="-122"/>
            </a:endParaRPr>
          </a:p>
        </p:txBody>
      </p:sp>
    </p:spTree>
    <p:extLst>
      <p:ext uri="{BB962C8B-B14F-4D97-AF65-F5344CB8AC3E}">
        <p14:creationId xmlns:p14="http://schemas.microsoft.com/office/powerpoint/2010/main" val="38110056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AA6824-E091-5893-5897-D6F5BCBAA4E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A4E5C91-309D-1EC2-9A52-85A146C8BE0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A23057B-2AA3-7735-1557-2197B65F18E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首先，本文拟实现基于群体感知的提示构建。</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第一步，提取候选实体对的特征，本文拟采用基于结构感知的特征提取方式，</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即将实体对的所有属性的相似度连接起来以形成其特征向量，这种方式将实体对中两个实体的属性匹配信号映射到低维空间，从而使得生成的特征向量能够捕捉结构信息和任务相关知识。</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对于空间属性的相似度，我们通过计算实体对的空间距离，并将其归一化为</a:t>
            </a:r>
            <a:r>
              <a:rPr lang="en-US" altLang="zh-CN" dirty="0"/>
              <a:t>0</a:t>
            </a:r>
            <a:r>
              <a:rPr lang="zh-CN" altLang="en-US" dirty="0"/>
              <a:t>到</a:t>
            </a:r>
            <a:r>
              <a:rPr lang="en-US" altLang="zh-CN" dirty="0"/>
              <a:t>1</a:t>
            </a:r>
            <a:r>
              <a:rPr lang="zh-CN" altLang="en-US" dirty="0"/>
              <a:t>之间来获得。</a:t>
            </a:r>
          </a:p>
        </p:txBody>
      </p:sp>
      <p:sp>
        <p:nvSpPr>
          <p:cNvPr id="4" name="灯片编号占位符 3">
            <a:extLst>
              <a:ext uri="{FF2B5EF4-FFF2-40B4-BE49-F238E27FC236}">
                <a16:creationId xmlns:a16="http://schemas.microsoft.com/office/drawing/2014/main" id="{A7E23783-8CB7-2A76-BF87-CC9A982B6316}"/>
              </a:ext>
            </a:extLst>
          </p:cNvPr>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t>23</a:t>
            </a:fld>
            <a:endParaRPr lang="zh-CN" altLang="en-US">
              <a:solidFill>
                <a:prstClr val="black"/>
              </a:solidFill>
              <a:latin typeface="等线" panose="02010600030101010101" charset="-122"/>
              <a:ea typeface="等线" panose="02010600030101010101" charset="-122"/>
            </a:endParaRPr>
          </a:p>
        </p:txBody>
      </p:sp>
    </p:spTree>
    <p:extLst>
      <p:ext uri="{BB962C8B-B14F-4D97-AF65-F5344CB8AC3E}">
        <p14:creationId xmlns:p14="http://schemas.microsoft.com/office/powerpoint/2010/main" val="25592529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C980A-CA2F-72FB-75E1-9DB1D0CDF08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1F38ADC-578B-FAAA-C9AB-59AC17AB08B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B2454F6-4C1A-1356-9C64-47958F3D07C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接着，我们对刚刚提取到的特征进行聚类，</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首先，采用</a:t>
            </a:r>
            <a:r>
              <a:rPr lang="en-US" altLang="zh-CN" dirty="0"/>
              <a:t>DBSCAN</a:t>
            </a:r>
            <a:r>
              <a:rPr lang="zh-CN" altLang="en-US" dirty="0"/>
              <a:t>算法完成初步聚类，</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然后，对于聚类中的噪声数据，我们采用基于</a:t>
            </a:r>
            <a:r>
              <a:rPr lang="en-US" altLang="zh-CN" dirty="0"/>
              <a:t>k</a:t>
            </a:r>
            <a:r>
              <a:rPr lang="zh-CN" altLang="en-US" dirty="0"/>
              <a:t>近邻的噪声重分配算法，将噪声实体对分配给距离最近的簇。</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从而，确保候选实体对特征的高覆盖率和簇内一致性。</a:t>
            </a:r>
          </a:p>
        </p:txBody>
      </p:sp>
      <p:sp>
        <p:nvSpPr>
          <p:cNvPr id="4" name="灯片编号占位符 3">
            <a:extLst>
              <a:ext uri="{FF2B5EF4-FFF2-40B4-BE49-F238E27FC236}">
                <a16:creationId xmlns:a16="http://schemas.microsoft.com/office/drawing/2014/main" id="{2A9852BF-4BB3-60B4-004D-11CF849E1D17}"/>
              </a:ext>
            </a:extLst>
          </p:cNvPr>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t>24</a:t>
            </a:fld>
            <a:endParaRPr lang="zh-CN" altLang="en-US">
              <a:solidFill>
                <a:prstClr val="black"/>
              </a:solidFill>
              <a:latin typeface="等线" panose="02010600030101010101" charset="-122"/>
              <a:ea typeface="等线" panose="02010600030101010101" charset="-122"/>
            </a:endParaRPr>
          </a:p>
        </p:txBody>
      </p:sp>
    </p:spTree>
    <p:extLst>
      <p:ext uri="{BB962C8B-B14F-4D97-AF65-F5344CB8AC3E}">
        <p14:creationId xmlns:p14="http://schemas.microsoft.com/office/powerpoint/2010/main" val="21116573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82AA84-D5BE-39DD-4A19-6B9EA9E0D07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4966E81-CE5C-3A2D-1A32-06E9FF91D3F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4CB1648-A969-3332-1168-41E4B52A1DE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然后，我们根据刚刚的聚类结果，构建候选实体对提示组。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假设我们构建的候选实体对提示组内有</a:t>
            </a:r>
            <a:r>
              <a:rPr lang="en-US" altLang="zh-CN" dirty="0"/>
              <a:t>t</a:t>
            </a:r>
            <a:r>
              <a:rPr lang="zh-CN" altLang="en-US" dirty="0"/>
              <a:t>个实体对。</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我们先从</a:t>
            </a:r>
            <a:r>
              <a:rPr lang="en-US" altLang="zh-CN" dirty="0"/>
              <a:t>t</a:t>
            </a:r>
            <a:r>
              <a:rPr lang="zh-CN" altLang="en-US" dirty="0"/>
              <a:t>个不同的簇中各选取一个候选实体对构成提示组，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当可用簇数量不足</a:t>
            </a:r>
            <a:r>
              <a:rPr lang="en-US" altLang="zh-CN" dirty="0"/>
              <a:t>t</a:t>
            </a:r>
            <a:r>
              <a:rPr lang="zh-CN" altLang="en-US" dirty="0"/>
              <a:t>时，采用轮询调度方式从剩余簇中循环选取候选实体对。</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通过这种多样化的策略，最大限度确保组内实体对特征的多样性。大模型可以通过对比提示组内候选实体对的特征，在特征的差异性中学习到实体对的匹配模式。</a:t>
            </a:r>
            <a:endParaRPr lang="en-US" altLang="zh-CN" dirty="0"/>
          </a:p>
        </p:txBody>
      </p:sp>
      <p:sp>
        <p:nvSpPr>
          <p:cNvPr id="4" name="灯片编号占位符 3">
            <a:extLst>
              <a:ext uri="{FF2B5EF4-FFF2-40B4-BE49-F238E27FC236}">
                <a16:creationId xmlns:a16="http://schemas.microsoft.com/office/drawing/2014/main" id="{93B49E3E-6685-6C81-2635-98778F640C02}"/>
              </a:ext>
            </a:extLst>
          </p:cNvPr>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t>25</a:t>
            </a:fld>
            <a:endParaRPr lang="zh-CN" altLang="en-US">
              <a:solidFill>
                <a:prstClr val="black"/>
              </a:solidFill>
              <a:latin typeface="等线" panose="02010600030101010101" charset="-122"/>
              <a:ea typeface="等线" panose="02010600030101010101" charset="-122"/>
            </a:endParaRPr>
          </a:p>
        </p:txBody>
      </p:sp>
    </p:spTree>
    <p:extLst>
      <p:ext uri="{BB962C8B-B14F-4D97-AF65-F5344CB8AC3E}">
        <p14:creationId xmlns:p14="http://schemas.microsoft.com/office/powerpoint/2010/main" val="7823839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30507-889A-D747-622B-94CA8027EAC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F7B9B2F-05E2-807E-C4FC-0CE608A4E7C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B101884-32C4-3715-FBBE-8A2147C74F2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最后，将候选实体对提示组，根据提示模板，转化为提示。</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提示模板由</a:t>
            </a:r>
            <a:r>
              <a:rPr lang="zh-CN" altLang="en-US" b="1" dirty="0">
                <a:solidFill>
                  <a:srgbClr val="FF0000"/>
                </a:solidFill>
              </a:rPr>
              <a:t>问题描述</a:t>
            </a:r>
            <a:r>
              <a:rPr lang="zh-CN" altLang="en-US" dirty="0"/>
              <a:t>、</a:t>
            </a:r>
            <a:r>
              <a:rPr lang="zh-CN" altLang="en-US" b="1" dirty="0"/>
              <a:t>实体对匹配问题序列</a:t>
            </a:r>
            <a:r>
              <a:rPr lang="zh-CN" altLang="en-US" dirty="0"/>
              <a:t>与</a:t>
            </a:r>
            <a:r>
              <a:rPr lang="zh-CN" altLang="en-US" b="1" dirty="0"/>
              <a:t>格式要求限制</a:t>
            </a:r>
            <a:r>
              <a:rPr lang="zh-CN" altLang="en-US" dirty="0"/>
              <a:t>组成。</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为了让大模型更明显的感知到实体对之间空间信息的差异，本文拟将实体对间的空间距离加入到提示中。</a:t>
            </a:r>
          </a:p>
        </p:txBody>
      </p:sp>
      <p:sp>
        <p:nvSpPr>
          <p:cNvPr id="4" name="灯片编号占位符 3">
            <a:extLst>
              <a:ext uri="{FF2B5EF4-FFF2-40B4-BE49-F238E27FC236}">
                <a16:creationId xmlns:a16="http://schemas.microsoft.com/office/drawing/2014/main" id="{9470C6BC-5E13-FF5C-4A30-28B835EB14D4}"/>
              </a:ext>
            </a:extLst>
          </p:cNvPr>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t>26</a:t>
            </a:fld>
            <a:endParaRPr lang="zh-CN" altLang="en-US">
              <a:solidFill>
                <a:prstClr val="black"/>
              </a:solidFill>
              <a:latin typeface="等线" panose="02010600030101010101" charset="-122"/>
              <a:ea typeface="等线" panose="02010600030101010101" charset="-122"/>
            </a:endParaRPr>
          </a:p>
        </p:txBody>
      </p:sp>
    </p:spTree>
    <p:extLst>
      <p:ext uri="{BB962C8B-B14F-4D97-AF65-F5344CB8AC3E}">
        <p14:creationId xmlns:p14="http://schemas.microsoft.com/office/powerpoint/2010/main" val="24843793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FD380-0DF9-D086-CD8B-08FA8A2E23B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24BA2FF-672F-F27C-6739-3F3AF47DBFF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A3E42DE-E9CB-E03C-49E7-AEDE4A79A876}"/>
              </a:ext>
            </a:extLst>
          </p:cNvPr>
          <p:cNvSpPr>
            <a:spLocks noGrp="1"/>
          </p:cNvSpPr>
          <p:nvPr>
            <p:ph type="body" idx="1"/>
          </p:nvPr>
        </p:nvSpPr>
        <p:spPr/>
        <p:txBody>
          <a:bodyPr/>
          <a:lstStyle/>
          <a:p>
            <a:pPr indent="304800" algn="just">
              <a:lnSpc>
                <a:spcPct val="125000"/>
              </a:lnSpc>
            </a:pPr>
            <a:r>
              <a:rPr lang="zh-CN" altLang="en-US" sz="1800" kern="100" dirty="0">
                <a:solidFill>
                  <a:srgbClr val="0D0D0D"/>
                </a:solidFill>
                <a:effectLst/>
                <a:latin typeface="Times New Roman" panose="02020603050405020304" pitchFamily="18" charset="0"/>
                <a:ea typeface="宋体" pitchFamily="2" charset="-122"/>
                <a:cs typeface="Times New Roman" panose="02020603050405020304" pitchFamily="18" charset="0"/>
              </a:rPr>
              <a:t>在得到了上述方法构建的提示后，本文拟设计基于迭代式微调的分层实体匹配方法：</a:t>
            </a:r>
            <a:endParaRPr lang="en-US" altLang="zh-CN" sz="1800" kern="100" dirty="0">
              <a:solidFill>
                <a:srgbClr val="0D0D0D"/>
              </a:solidFill>
              <a:effectLst/>
              <a:latin typeface="Times New Roman" panose="02020603050405020304" pitchFamily="18" charset="0"/>
              <a:ea typeface="宋体" pitchFamily="2" charset="-122"/>
              <a:cs typeface="Times New Roman" panose="02020603050405020304" pitchFamily="18" charset="0"/>
            </a:endParaRPr>
          </a:p>
          <a:p>
            <a:pPr indent="304800" algn="just">
              <a:lnSpc>
                <a:spcPct val="125000"/>
              </a:lnSpc>
            </a:pPr>
            <a:endParaRPr lang="en-US" altLang="zh-CN" sz="1800" kern="100" dirty="0">
              <a:solidFill>
                <a:srgbClr val="0D0D0D"/>
              </a:solidFill>
              <a:effectLst/>
              <a:latin typeface="Times New Roman" panose="02020603050405020304" pitchFamily="18" charset="0"/>
              <a:ea typeface="宋体" pitchFamily="2" charset="-122"/>
              <a:cs typeface="Times New Roman" panose="02020603050405020304" pitchFamily="18" charset="0"/>
            </a:endParaRPr>
          </a:p>
          <a:p>
            <a:pPr indent="304800" algn="just">
              <a:lnSpc>
                <a:spcPct val="125000"/>
              </a:lnSpc>
            </a:pPr>
            <a:r>
              <a:rPr lang="zh-CN" altLang="en-US" sz="1800" kern="100" dirty="0">
                <a:solidFill>
                  <a:srgbClr val="0D0D0D"/>
                </a:solidFill>
                <a:effectLst/>
                <a:latin typeface="Times New Roman" panose="02020603050405020304" pitchFamily="18" charset="0"/>
                <a:ea typeface="宋体" pitchFamily="2" charset="-122"/>
                <a:cs typeface="Times New Roman" panose="02020603050405020304" pitchFamily="18" charset="0"/>
              </a:rPr>
              <a:t>对于每个候选实体对提示组，首先通过预训练语言模型对所有候选对进行置信度预测，定义置信度差值为</a:t>
            </a:r>
            <a:r>
              <a:rPr lang="zh-CN" altLang="en-US" sz="1800" b="1" kern="100" dirty="0">
                <a:solidFill>
                  <a:srgbClr val="0D0D0D"/>
                </a:solidFill>
                <a:effectLst/>
                <a:latin typeface="Times New Roman" panose="02020603050405020304" pitchFamily="18" charset="0"/>
                <a:ea typeface="宋体" pitchFamily="2" charset="-122"/>
                <a:cs typeface="Times New Roman" panose="02020603050405020304" pitchFamily="18" charset="0"/>
              </a:rPr>
              <a:t>模型对正负类预测概率的绝对差异，</a:t>
            </a:r>
            <a:r>
              <a:rPr lang="zh-CN" altLang="en-US" sz="1800" b="0" kern="100" dirty="0">
                <a:solidFill>
                  <a:srgbClr val="0D0D0D"/>
                </a:solidFill>
                <a:effectLst/>
                <a:latin typeface="Times New Roman" panose="02020603050405020304" pitchFamily="18" charset="0"/>
                <a:ea typeface="宋体" pitchFamily="2" charset="-122"/>
                <a:cs typeface="Times New Roman" panose="02020603050405020304" pitchFamily="18" charset="0"/>
              </a:rPr>
              <a:t>当置信度差值大于阈值时，直接采用小参数模型的预测结果，并将结果写入提示中；</a:t>
            </a:r>
            <a:endParaRPr lang="en-US" altLang="zh-CN" sz="1800" b="0" kern="100" dirty="0">
              <a:solidFill>
                <a:srgbClr val="0D0D0D"/>
              </a:solidFill>
              <a:effectLst/>
              <a:latin typeface="Times New Roman" panose="02020603050405020304" pitchFamily="18" charset="0"/>
              <a:ea typeface="宋体" pitchFamily="2" charset="-122"/>
              <a:cs typeface="Times New Roman" panose="02020603050405020304" pitchFamily="18" charset="0"/>
            </a:endParaRPr>
          </a:p>
          <a:p>
            <a:pPr indent="304800" algn="just">
              <a:lnSpc>
                <a:spcPct val="125000"/>
              </a:lnSpc>
            </a:pPr>
            <a:r>
              <a:rPr lang="zh-CN" altLang="en-US" sz="1800" b="0" kern="100" dirty="0">
                <a:solidFill>
                  <a:srgbClr val="0D0D0D"/>
                </a:solidFill>
                <a:effectLst/>
                <a:latin typeface="Times New Roman" panose="02020603050405020304" pitchFamily="18" charset="0"/>
                <a:ea typeface="宋体" pitchFamily="2" charset="-122"/>
                <a:cs typeface="Times New Roman" panose="02020603050405020304" pitchFamily="18" charset="0"/>
              </a:rPr>
              <a:t>否则，不对该样本作出匹配判断，交由大模型来进行标注。</a:t>
            </a:r>
            <a:endParaRPr lang="en-US" altLang="zh-CN" sz="1800" b="0" kern="100" dirty="0">
              <a:solidFill>
                <a:srgbClr val="0D0D0D"/>
              </a:solidFill>
              <a:effectLst/>
              <a:latin typeface="Times New Roman" panose="02020603050405020304" pitchFamily="18" charset="0"/>
              <a:ea typeface="宋体" pitchFamily="2" charset="-122"/>
              <a:cs typeface="Times New Roman" panose="02020603050405020304" pitchFamily="18" charset="0"/>
            </a:endParaRPr>
          </a:p>
          <a:p>
            <a:pPr indent="304800" algn="just">
              <a:lnSpc>
                <a:spcPct val="125000"/>
              </a:lnSpc>
            </a:pPr>
            <a:endParaRPr lang="en-US" altLang="zh-CN" sz="1800" b="0" kern="100" dirty="0">
              <a:solidFill>
                <a:srgbClr val="0D0D0D"/>
              </a:solidFill>
              <a:effectLst/>
              <a:latin typeface="Times New Roman" panose="02020603050405020304" pitchFamily="18" charset="0"/>
              <a:ea typeface="宋体" pitchFamily="2" charset="-122"/>
              <a:cs typeface="Times New Roman" panose="02020603050405020304" pitchFamily="18" charset="0"/>
            </a:endParaRPr>
          </a:p>
          <a:p>
            <a:pPr indent="304800" algn="just">
              <a:lnSpc>
                <a:spcPct val="125000"/>
              </a:lnSpc>
            </a:pPr>
            <a:r>
              <a:rPr lang="zh-CN" altLang="en-US" sz="1800" kern="100" dirty="0">
                <a:solidFill>
                  <a:srgbClr val="0D0D0D"/>
                </a:solidFill>
                <a:effectLst/>
                <a:latin typeface="Times New Roman" panose="02020603050405020304" pitchFamily="18" charset="0"/>
                <a:ea typeface="宋体" pitchFamily="2" charset="-122"/>
                <a:cs typeface="Times New Roman" panose="02020603050405020304" pitchFamily="18" charset="0"/>
              </a:rPr>
              <a:t>随后，本文拟将高置信度样本与大模型标注的困难样本合并为训练集</a:t>
            </a:r>
            <a:r>
              <a:rPr lang="en-US" altLang="zh-CN" sz="1800" kern="100" dirty="0">
                <a:solidFill>
                  <a:srgbClr val="0D0D0D"/>
                </a:solidFill>
                <a:effectLst/>
                <a:latin typeface="Times New Roman" panose="02020603050405020304" pitchFamily="18" charset="0"/>
                <a:ea typeface="宋体" pitchFamily="2" charset="-122"/>
                <a:cs typeface="Times New Roman" panose="02020603050405020304" pitchFamily="18" charset="0"/>
              </a:rPr>
              <a:t>D</a:t>
            </a:r>
            <a:r>
              <a:rPr lang="en-US" altLang="zh-CN" sz="1200" kern="100" dirty="0">
                <a:solidFill>
                  <a:srgbClr val="0D0D0D"/>
                </a:solidFill>
                <a:effectLst/>
                <a:latin typeface="Times New Roman" panose="02020603050405020304" pitchFamily="18" charset="0"/>
                <a:ea typeface="宋体" pitchFamily="2" charset="-122"/>
                <a:cs typeface="Times New Roman" panose="02020603050405020304" pitchFamily="18" charset="0"/>
              </a:rPr>
              <a:t>train</a:t>
            </a:r>
            <a:r>
              <a:rPr lang="zh-CN" altLang="en-US" sz="1800" kern="100" dirty="0">
                <a:solidFill>
                  <a:srgbClr val="0D0D0D"/>
                </a:solidFill>
                <a:effectLst/>
                <a:latin typeface="Times New Roman" panose="02020603050405020304" pitchFamily="18" charset="0"/>
                <a:ea typeface="宋体" pitchFamily="2" charset="-122"/>
                <a:cs typeface="Times New Roman" panose="02020603050405020304" pitchFamily="18" charset="0"/>
              </a:rPr>
              <a:t>，采用</a:t>
            </a:r>
            <a:r>
              <a:rPr lang="en-US" altLang="zh-CN" sz="1800" kern="100" dirty="0">
                <a:solidFill>
                  <a:srgbClr val="0D0D0D"/>
                </a:solidFill>
                <a:effectLst/>
                <a:latin typeface="Times New Roman" panose="02020603050405020304" pitchFamily="18" charset="0"/>
                <a:ea typeface="宋体" pitchFamily="2" charset="-122"/>
                <a:cs typeface="Times New Roman" panose="02020603050405020304" pitchFamily="18" charset="0"/>
              </a:rPr>
              <a:t>LoRA</a:t>
            </a:r>
            <a:r>
              <a:rPr lang="zh-CN" altLang="en-US" sz="1800" kern="100" dirty="0">
                <a:solidFill>
                  <a:srgbClr val="0D0D0D"/>
                </a:solidFill>
                <a:effectLst/>
                <a:latin typeface="Times New Roman" panose="02020603050405020304" pitchFamily="18" charset="0"/>
                <a:ea typeface="宋体" pitchFamily="2" charset="-122"/>
                <a:cs typeface="Times New Roman" panose="02020603050405020304" pitchFamily="18" charset="0"/>
              </a:rPr>
              <a:t>技术实现轻量级参数更新，从而提高小参数模型对于匹配任务的能力，进而在迭代微调的过程中，逐步减少与大模型的交互，提高效率、降低成本。</a:t>
            </a:r>
            <a:endParaRPr lang="en-US" altLang="zh-CN" sz="1800" kern="100" dirty="0">
              <a:solidFill>
                <a:srgbClr val="0D0D0D"/>
              </a:solidFill>
              <a:effectLst/>
              <a:latin typeface="Times New Roman" panose="02020603050405020304" pitchFamily="18" charset="0"/>
              <a:ea typeface="宋体" pitchFamily="2"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7F76C647-03B6-0DF7-2FC0-12D14AEAAA27}"/>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68C3F19-532C-4836-AB5A-5A9132B4A718}"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t>27</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0380485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2896D1-527B-F7B0-4F8D-81746642CA2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22F97EF-055C-7D5D-CE26-44DF3FB88FD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B3B4022-A32E-4A21-8E65-C1FA70BB6EF9}"/>
              </a:ext>
            </a:extLst>
          </p:cNvPr>
          <p:cNvSpPr>
            <a:spLocks noGrp="1"/>
          </p:cNvSpPr>
          <p:nvPr>
            <p:ph type="body" idx="1"/>
          </p:nvPr>
        </p:nvSpPr>
        <p:spPr/>
        <p:txBody>
          <a:bodyPr/>
          <a:lstStyle/>
          <a:p>
            <a:pPr indent="304800" algn="just">
              <a:lnSpc>
                <a:spcPct val="125000"/>
              </a:lnSpc>
            </a:pPr>
            <a:r>
              <a:rPr lang="zh-CN" altLang="en-US" sz="1800" kern="100" dirty="0">
                <a:solidFill>
                  <a:srgbClr val="0D0D0D"/>
                </a:solidFill>
                <a:effectLst/>
                <a:latin typeface="Times New Roman" panose="02020603050405020304" pitchFamily="18" charset="0"/>
                <a:ea typeface="宋体" pitchFamily="2" charset="-122"/>
                <a:cs typeface="Times New Roman" panose="02020603050405020304" pitchFamily="18" charset="0"/>
              </a:rPr>
              <a:t>本硕士论文的系统总体设计如图所示，主要分为物理层、数据层、模型层和应用层。</a:t>
            </a:r>
            <a:endParaRPr lang="en-US" altLang="zh-CN" sz="1800" kern="100" dirty="0">
              <a:solidFill>
                <a:srgbClr val="0D0D0D"/>
              </a:solidFill>
              <a:effectLst/>
              <a:latin typeface="Times New Roman" panose="02020603050405020304" pitchFamily="18" charset="0"/>
              <a:ea typeface="宋体" pitchFamily="2" charset="-122"/>
              <a:cs typeface="Times New Roman" panose="02020603050405020304" pitchFamily="18" charset="0"/>
            </a:endParaRPr>
          </a:p>
          <a:p>
            <a:pPr indent="304800" algn="just">
              <a:lnSpc>
                <a:spcPct val="125000"/>
              </a:lnSpc>
            </a:pPr>
            <a:r>
              <a:rPr lang="zh-CN" altLang="en-US" sz="1800" kern="100" dirty="0">
                <a:solidFill>
                  <a:srgbClr val="0D0D0D"/>
                </a:solidFill>
                <a:effectLst/>
                <a:latin typeface="Times New Roman" panose="02020603050405020304" pitchFamily="18" charset="0"/>
                <a:ea typeface="宋体" pitchFamily="2" charset="-122"/>
                <a:cs typeface="Times New Roman" panose="02020603050405020304" pitchFamily="18" charset="0"/>
              </a:rPr>
              <a:t>模型层主要分为空间实体分块模块和空间实体匹配模块，在此基础上实现空间实体解析算法。</a:t>
            </a:r>
            <a:endParaRPr lang="en-US" altLang="zh-CN" sz="1800" kern="100" dirty="0">
              <a:solidFill>
                <a:srgbClr val="0D0D0D"/>
              </a:solidFill>
              <a:effectLst/>
              <a:latin typeface="Times New Roman" panose="02020603050405020304" pitchFamily="18" charset="0"/>
              <a:ea typeface="宋体" pitchFamily="2" charset="-122"/>
              <a:cs typeface="Times New Roman" panose="02020603050405020304" pitchFamily="18" charset="0"/>
            </a:endParaRPr>
          </a:p>
          <a:p>
            <a:pPr indent="304800" algn="just">
              <a:lnSpc>
                <a:spcPct val="125000"/>
              </a:lnSpc>
            </a:pPr>
            <a:r>
              <a:rPr lang="zh-CN" altLang="en-US" sz="1800" kern="100" dirty="0">
                <a:solidFill>
                  <a:srgbClr val="0D0D0D"/>
                </a:solidFill>
                <a:effectLst/>
                <a:latin typeface="Times New Roman" panose="02020603050405020304" pitchFamily="18" charset="0"/>
                <a:ea typeface="宋体" pitchFamily="2" charset="-122"/>
                <a:cs typeface="Times New Roman" panose="02020603050405020304" pitchFamily="18" charset="0"/>
              </a:rPr>
              <a:t>应用层接受用户输入的待解析空间实体数据，实现实体解析结果的可视化，并返回结果。</a:t>
            </a:r>
            <a:endParaRPr lang="en-US" altLang="zh-CN" sz="1800" kern="100" dirty="0">
              <a:solidFill>
                <a:srgbClr val="0D0D0D"/>
              </a:solidFill>
              <a:effectLst/>
              <a:latin typeface="Times New Roman" panose="02020603050405020304" pitchFamily="18" charset="0"/>
              <a:ea typeface="宋体" pitchFamily="2"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5BC53BFE-52AE-12B7-AAF9-0A0ADAFD68A9}"/>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68C3F19-532C-4836-AB5A-5A9132B4A718}"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t>28</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5261508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本系统部署的硬件环境与软件环境如图所示。</a:t>
            </a:r>
          </a:p>
        </p:txBody>
      </p:sp>
      <p:sp>
        <p:nvSpPr>
          <p:cNvPr id="4" name="灯片编号占位符 3"/>
          <p:cNvSpPr>
            <a:spLocks noGrp="1"/>
          </p:cNvSpPr>
          <p:nvPr>
            <p:ph type="sldNum" sz="quarter" idx="10"/>
          </p:nvPr>
        </p:nvSpPr>
        <p:spPr/>
        <p:txBody>
          <a:bodyPr/>
          <a:lstStyle/>
          <a:p>
            <a:fld id="{3B41D10D-E786-43DF-9B21-9368AFCBFBA1}"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首先介绍 研究背景与研究现状</a:t>
            </a:r>
          </a:p>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t>3</a:t>
            </a:fld>
            <a:endParaRPr lang="zh-CN" altLang="en-US">
              <a:solidFill>
                <a:prstClr val="black"/>
              </a:solidFill>
              <a:latin typeface="DengXian" panose="020F0502020204030204"/>
              <a:ea typeface="DengXian"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76D1D9-CADE-EB74-AADF-F345BC19072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3C2F73B-17B3-20EA-3D35-E503DBE8792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1E6B556-2747-02E2-B361-B465091EC85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在完成系统实际部署后，本硕士论文将对实际系统进行测试，评估系统性能。</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测试数据为从美团、大众点评等平台上获取的中文空间实体数据集，以及从</a:t>
            </a:r>
            <a:r>
              <a:rPr lang="en-US" altLang="zh-CN" sz="1200" b="0" dirty="0">
                <a:latin typeface="Times New Roman" panose="02020603050405020304" pitchFamily="18" charset="0"/>
                <a:ea typeface="微软雅黑" panose="020B0503020204020204" pitchFamily="34" charset="-122"/>
                <a:cs typeface="Times New Roman" panose="02020603050405020304" pitchFamily="18" charset="0"/>
              </a:rPr>
              <a:t>OSM</a:t>
            </a:r>
            <a:r>
              <a:rPr lang="zh-CN" altLang="en-US" sz="1200" b="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200" b="0" dirty="0">
                <a:latin typeface="Times New Roman" panose="02020603050405020304" pitchFamily="18" charset="0"/>
                <a:ea typeface="微软雅黑" panose="020B0503020204020204" pitchFamily="34" charset="-122"/>
                <a:cs typeface="Times New Roman" panose="02020603050405020304" pitchFamily="18" charset="0"/>
              </a:rPr>
              <a:t>Foursquare</a:t>
            </a:r>
            <a:r>
              <a:rPr lang="zh-CN" altLang="en-US" sz="1200" b="0" dirty="0">
                <a:latin typeface="Times New Roman" panose="02020603050405020304" pitchFamily="18" charset="0"/>
                <a:ea typeface="微软雅黑" panose="020B0503020204020204" pitchFamily="34" charset="-122"/>
                <a:cs typeface="Times New Roman" panose="02020603050405020304" pitchFamily="18" charset="0"/>
              </a:rPr>
              <a:t>等应用中抽取的英文数据集。</a:t>
            </a:r>
            <a:endParaRPr lang="en-US" altLang="zh-CN" sz="1200" b="0"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latin typeface="Times New Roman" panose="02020603050405020304" pitchFamily="18" charset="0"/>
                <a:ea typeface="微软雅黑" panose="020B0503020204020204" pitchFamily="34" charset="-122"/>
                <a:cs typeface="Times New Roman" panose="02020603050405020304" pitchFamily="18" charset="0"/>
              </a:rPr>
              <a:t>对于原始数据集，本文先通过规则初筛</a:t>
            </a:r>
            <a:r>
              <a:rPr lang="en-US" altLang="zh-CN" sz="12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200" b="0" dirty="0">
                <a:latin typeface="Times New Roman" panose="02020603050405020304" pitchFamily="18" charset="0"/>
                <a:ea typeface="微软雅黑" panose="020B0503020204020204" pitchFamily="34" charset="-122"/>
                <a:cs typeface="Times New Roman" panose="02020603050405020304" pitchFamily="18" charset="0"/>
              </a:rPr>
              <a:t>人工验证的方法完成真实值的标注，进一步，将数据集划分为训练集、验证集和测试集，</a:t>
            </a:r>
            <a:endParaRPr lang="en-US" altLang="zh-CN" sz="1200" b="0"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latin typeface="Times New Roman" panose="02020603050405020304" pitchFamily="18" charset="0"/>
                <a:ea typeface="微软雅黑" panose="020B0503020204020204" pitchFamily="34" charset="-122"/>
                <a:cs typeface="Times New Roman" panose="02020603050405020304" pitchFamily="18" charset="0"/>
              </a:rPr>
              <a:t>随后，根据上述数据集完成对整体框架效果的测试。</a:t>
            </a:r>
            <a:endParaRPr lang="en-US" altLang="zh-CN" sz="1200" b="0"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对于空间实体分块阶段，评测指标为分块完整性、分块质量和减少比例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对于空间实体匹配阶段，评测指标为精确率、召回率和</a:t>
            </a:r>
            <a:r>
              <a:rPr lang="en-US" altLang="zh-CN" dirty="0"/>
              <a:t>F1</a:t>
            </a:r>
            <a:r>
              <a:rPr lang="zh-CN" altLang="en-US" dirty="0"/>
              <a:t>分数</a:t>
            </a:r>
            <a:endParaRPr lang="en-US" altLang="zh-CN" dirty="0"/>
          </a:p>
        </p:txBody>
      </p:sp>
      <p:sp>
        <p:nvSpPr>
          <p:cNvPr id="4" name="灯片编号占位符 3">
            <a:extLst>
              <a:ext uri="{FF2B5EF4-FFF2-40B4-BE49-F238E27FC236}">
                <a16:creationId xmlns:a16="http://schemas.microsoft.com/office/drawing/2014/main" id="{5E8C6726-A30B-6E30-A731-AC703B8715EF}"/>
              </a:ext>
            </a:extLst>
          </p:cNvPr>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30</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37075491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下面介绍本论文的预期成果和进度安排</a:t>
            </a:r>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t>31</a:t>
            </a:fld>
            <a:endParaRPr lang="zh-CN" altLang="en-US">
              <a:solidFill>
                <a:prstClr val="black"/>
              </a:solidFill>
              <a:latin typeface="DengXian" panose="020F0502020204030204"/>
              <a:ea typeface="DengXian"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本硕士论文的预期成果如下：</a:t>
            </a:r>
            <a:endParaRPr lang="en-US" altLang="zh-CN" dirty="0"/>
          </a:p>
          <a:p>
            <a:endParaRPr lang="en-US" altLang="zh-CN" dirty="0"/>
          </a:p>
          <a:p>
            <a:r>
              <a:rPr lang="zh-CN" altLang="en-US" b="1" dirty="0"/>
              <a:t>理论成果</a:t>
            </a:r>
            <a:r>
              <a:rPr lang="en-US" altLang="zh-CN" dirty="0"/>
              <a:t>:</a:t>
            </a:r>
            <a:endParaRPr lang="zh-CN" altLang="en-US" dirty="0"/>
          </a:p>
          <a:p>
            <a:r>
              <a:rPr lang="zh-CN" altLang="en-US" dirty="0"/>
              <a:t>面向城市空间实体的空间</a:t>
            </a:r>
            <a:r>
              <a:rPr lang="en-US" altLang="zh-CN" dirty="0"/>
              <a:t>-</a:t>
            </a:r>
            <a:r>
              <a:rPr lang="zh-CN" altLang="en-US" dirty="0"/>
              <a:t>语义联合分块方法</a:t>
            </a:r>
          </a:p>
          <a:p>
            <a:r>
              <a:rPr lang="zh-CN" altLang="en-US" dirty="0"/>
              <a:t>基于群体感知与迭代式微调的分层实体匹配方法</a:t>
            </a:r>
          </a:p>
          <a:p>
            <a:endParaRPr lang="en-US" altLang="zh-CN" dirty="0"/>
          </a:p>
          <a:p>
            <a:r>
              <a:rPr lang="zh-CN" altLang="en-US" b="1" dirty="0"/>
              <a:t>系统成果</a:t>
            </a:r>
            <a:r>
              <a:rPr lang="en-US" altLang="zh-CN" dirty="0"/>
              <a:t>:</a:t>
            </a:r>
            <a:endParaRPr lang="zh-CN" altLang="en-US" dirty="0"/>
          </a:p>
          <a:p>
            <a:r>
              <a:rPr lang="zh-CN" altLang="en-US" dirty="0"/>
              <a:t>基于大模型的城市空间实体解析系统</a:t>
            </a:r>
            <a:endParaRPr lang="en-US" altLang="zh-CN" dirty="0"/>
          </a:p>
          <a:p>
            <a:endParaRPr lang="en-US" altLang="zh-CN" dirty="0"/>
          </a:p>
          <a:p>
            <a:r>
              <a:rPr lang="zh-CN" altLang="en-US" b="1" dirty="0"/>
              <a:t>成果形式</a:t>
            </a:r>
            <a:r>
              <a:rPr lang="zh-CN" altLang="en-US" dirty="0"/>
              <a:t>：</a:t>
            </a:r>
            <a:endParaRPr lang="en-US" altLang="zh-CN" dirty="0"/>
          </a:p>
          <a:p>
            <a:r>
              <a:rPr lang="en-US" altLang="zh-CN" dirty="0"/>
              <a:t>1.</a:t>
            </a:r>
            <a:r>
              <a:rPr lang="zh-CN" altLang="en-US" dirty="0"/>
              <a:t> 在国内外核心期刊或学术会议上发表论文</a:t>
            </a:r>
            <a:r>
              <a:rPr lang="en-US" altLang="zh-CN" dirty="0"/>
              <a:t>1-2</a:t>
            </a:r>
            <a:r>
              <a:rPr lang="zh-CN" altLang="en-US" dirty="0"/>
              <a:t>篇</a:t>
            </a:r>
          </a:p>
          <a:p>
            <a:r>
              <a:rPr lang="en-US" altLang="zh-CN" dirty="0"/>
              <a:t>2. </a:t>
            </a:r>
            <a:r>
              <a:rPr lang="zh-CN" altLang="en-US" dirty="0"/>
              <a:t>申请国家发明专利</a:t>
            </a:r>
            <a:r>
              <a:rPr lang="en-US" altLang="zh-CN" dirty="0"/>
              <a:t>1-2</a:t>
            </a:r>
            <a:r>
              <a:rPr lang="zh-CN" altLang="en-US" dirty="0"/>
              <a:t>项</a:t>
            </a:r>
          </a:p>
          <a:p>
            <a:r>
              <a:rPr lang="en-US" altLang="zh-CN" dirty="0"/>
              <a:t>3. </a:t>
            </a:r>
            <a:r>
              <a:rPr lang="zh-CN" altLang="en-US" dirty="0"/>
              <a:t>基于大模型的城市空间实体解析系统</a:t>
            </a:r>
          </a:p>
          <a:p>
            <a:endParaRPr lang="zh-CN" altLang="en-US" dirty="0"/>
          </a:p>
          <a:p>
            <a:endParaRPr lang="zh-CN" altLang="en-US" dirty="0"/>
          </a:p>
          <a:p>
            <a:endParaRPr lang="en-US" altLang="zh-CN"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t>32</a:t>
            </a:fld>
            <a:endParaRPr lang="zh-CN" altLang="en-US">
              <a:solidFill>
                <a:prstClr val="black"/>
              </a:solidFill>
              <a:latin typeface="DengXian" panose="020F0502020204030204"/>
              <a:ea typeface="DengXian"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这是本论文的进度安排。</a:t>
            </a: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t>33</a:t>
            </a:fld>
            <a:endParaRPr lang="zh-CN" altLang="en-US">
              <a:solidFill>
                <a:prstClr val="black"/>
              </a:solidFill>
              <a:latin typeface="DengXian" panose="020F0502020204030204"/>
              <a:ea typeface="DengXian"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感谢各位老师同学的聆听，请大家提出宝贵意见。</a:t>
            </a:r>
          </a:p>
          <a:p>
            <a:endParaRPr lang="zh-CN" altLang="en-US" dirty="0"/>
          </a:p>
        </p:txBody>
      </p:sp>
      <p:sp>
        <p:nvSpPr>
          <p:cNvPr id="4" name="灯片编号占位符 3"/>
          <p:cNvSpPr>
            <a:spLocks noGrp="1"/>
          </p:cNvSpPr>
          <p:nvPr>
            <p:ph type="sldNum" sz="quarter" idx="5"/>
          </p:nvPr>
        </p:nvSpPr>
        <p:spPr/>
        <p:txBody>
          <a:bodyPr/>
          <a:lstStyle/>
          <a:p>
            <a:fld id="{84DBACF6-DFC0-CF45-AEF4-0779A235D6AF}" type="slidenum">
              <a:rPr kumimoji="1" lang="zh-CN" altLang="en-US" smtClean="0"/>
              <a:t>34</a:t>
            </a:fld>
            <a:endParaRPr kumimoji="1" lang="zh-CN" altLang="en-US"/>
          </a:p>
        </p:txBody>
      </p:sp>
    </p:spTree>
    <p:extLst>
      <p:ext uri="{BB962C8B-B14F-4D97-AF65-F5344CB8AC3E}">
        <p14:creationId xmlns:p14="http://schemas.microsoft.com/office/powerpoint/2010/main" val="3225693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50E17"/>
                </a:solidFill>
                <a:effectLst/>
                <a:latin typeface="-apple-system"/>
              </a:rPr>
              <a:t>近年来，互联网信息技术和地理位置采集技术不断发展，推动了大规模地理空间数据的快速增长。</a:t>
            </a:r>
            <a:endParaRPr lang="en-US" altLang="zh-CN" b="0" i="0" dirty="0">
              <a:solidFill>
                <a:srgbClr val="050E17"/>
              </a:solidFill>
              <a:effectLst/>
              <a:latin typeface="-apple-system"/>
            </a:endParaRPr>
          </a:p>
          <a:p>
            <a:r>
              <a:rPr lang="zh-CN" altLang="en-US" b="0" i="0" dirty="0">
                <a:solidFill>
                  <a:srgbClr val="050E17"/>
                </a:solidFill>
                <a:effectLst/>
                <a:latin typeface="-apple-system"/>
              </a:rPr>
              <a:t>地理空间数据为地图服务和基于位置的应用提供了重要的数据来源。比如：</a:t>
            </a:r>
          </a:p>
          <a:p>
            <a:pPr marL="228600" indent="-228600">
              <a:buAutoNum type="arabicPeriod"/>
            </a:pPr>
            <a:r>
              <a:rPr lang="zh-CN" altLang="en-US" b="0" i="0" dirty="0">
                <a:solidFill>
                  <a:srgbClr val="050E17"/>
                </a:solidFill>
                <a:effectLst/>
                <a:latin typeface="-apple-system"/>
              </a:rPr>
              <a:t>出行导航服务利用空间数据帮助用户选择最佳路线。</a:t>
            </a:r>
            <a:endParaRPr lang="en-US" altLang="zh-CN" b="0" i="0" dirty="0">
              <a:solidFill>
                <a:srgbClr val="050E17"/>
              </a:solidFill>
              <a:effectLst/>
              <a:latin typeface="-apple-system"/>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0" i="0" dirty="0">
                <a:solidFill>
                  <a:srgbClr val="050E17"/>
                </a:solidFill>
                <a:effectLst/>
                <a:latin typeface="-apple-system"/>
              </a:rPr>
              <a:t>社交网络应用利用空间数据来定位和签到。</a:t>
            </a:r>
          </a:p>
          <a:p>
            <a:pPr marL="228600" indent="-228600">
              <a:buAutoNum type="arabicPeriod"/>
            </a:pPr>
            <a:r>
              <a:rPr lang="zh-CN" altLang="en-US" b="0" i="0" dirty="0">
                <a:solidFill>
                  <a:srgbClr val="050E17"/>
                </a:solidFill>
                <a:effectLst/>
                <a:latin typeface="-apple-system"/>
              </a:rPr>
              <a:t>大众点评等消费点评网站则利用空间数据来搜索和推荐店铺。</a:t>
            </a:r>
            <a:endParaRPr lang="en-US" altLang="zh-CN" b="0" i="0" dirty="0">
              <a:solidFill>
                <a:srgbClr val="050E17"/>
              </a:solidFill>
              <a:effectLst/>
              <a:latin typeface="-apple-system"/>
            </a:endParaRPr>
          </a:p>
          <a:p>
            <a:endParaRPr lang="zh-CN" altLang="en-US" b="0" i="0" dirty="0">
              <a:solidFill>
                <a:srgbClr val="050E17"/>
              </a:solidFill>
              <a:effectLst/>
              <a:latin typeface="-apple-system"/>
            </a:endParaRPr>
          </a:p>
          <a:p>
            <a:r>
              <a:rPr lang="zh-CN" altLang="en-US" b="0" i="0" dirty="0">
                <a:solidFill>
                  <a:srgbClr val="050E17"/>
                </a:solidFill>
                <a:effectLst/>
                <a:latin typeface="-apple-system"/>
              </a:rPr>
              <a:t>这些空间数据大多数为兴趣点，通常由地理坐标及其附加属性组成，表示现实世界的一个特定位置或地标。</a:t>
            </a:r>
            <a:endParaRPr lang="en-US" altLang="zh-CN" b="0" i="0" dirty="0">
              <a:solidFill>
                <a:srgbClr val="050E17"/>
              </a:solidFill>
              <a:effectLst/>
              <a:latin typeface="-apple-system"/>
            </a:endParaRPr>
          </a:p>
          <a:p>
            <a:r>
              <a:rPr lang="zh-CN" altLang="en-US" b="0" i="0" dirty="0">
                <a:solidFill>
                  <a:srgbClr val="050E17"/>
                </a:solidFill>
                <a:effectLst/>
                <a:latin typeface="-apple-system"/>
              </a:rPr>
              <a:t>例如，下图中的两个兴趣点都表示小厨娘淮扬菜在天印大道的一家分店，左边的来自大众点评平台，右边的来自美团平台。</a:t>
            </a:r>
            <a:endParaRPr lang="en-US" altLang="zh-CN" b="0" i="0" dirty="0">
              <a:solidFill>
                <a:srgbClr val="050E17"/>
              </a:solidFill>
              <a:effectLst/>
              <a:latin typeface="-apple-system"/>
            </a:endParaRPr>
          </a:p>
          <a:p>
            <a:endParaRPr lang="en-US" altLang="zh-CN" b="0" i="0" dirty="0">
              <a:solidFill>
                <a:srgbClr val="050E17"/>
              </a:solidFill>
              <a:effectLst/>
              <a:latin typeface="-apple-system"/>
            </a:endParaRPr>
          </a:p>
          <a:p>
            <a:r>
              <a:rPr lang="zh-CN" altLang="en-US" b="0" i="0" dirty="0">
                <a:solidFill>
                  <a:srgbClr val="050E17"/>
                </a:solidFill>
                <a:effectLst/>
                <a:latin typeface="-apple-system"/>
              </a:rPr>
              <a:t>我们可以很明显的看出，不同来源的兴趣点存在数据冗余与不一致的问题，图中两家“小厨娘”的名称、地址、类型等文本字段不完全一致，甚至在经纬度坐标上也有偏差。</a:t>
            </a:r>
            <a:endParaRPr lang="en-US" altLang="zh-CN" b="0" i="0" dirty="0">
              <a:solidFill>
                <a:srgbClr val="050E17"/>
              </a:solidFill>
              <a:effectLst/>
              <a:latin typeface="-apple-system"/>
            </a:endParaRPr>
          </a:p>
          <a:p>
            <a:endParaRPr lang="en-US" altLang="zh-CN" b="0" i="0" dirty="0">
              <a:solidFill>
                <a:srgbClr val="050E17"/>
              </a:solidFill>
              <a:effectLst/>
              <a:latin typeface="-apple-system"/>
            </a:endParaRPr>
          </a:p>
          <a:p>
            <a:r>
              <a:rPr lang="zh-CN" altLang="en-US" b="0" i="0" dirty="0">
                <a:solidFill>
                  <a:srgbClr val="050E17"/>
                </a:solidFill>
                <a:effectLst/>
                <a:latin typeface="-apple-system"/>
              </a:rPr>
              <a:t>为了更好地了解城市运行机制和市场需求，实现城市功能分析和商业决策，需要一个完整且一致的空间数据集，在此背景下，空间数据集成技术应运而生。</a:t>
            </a:r>
            <a:endParaRPr lang="en-US" altLang="zh-CN" b="0" i="0" dirty="0">
              <a:solidFill>
                <a:srgbClr val="050E17"/>
              </a:solidFill>
              <a:effectLst/>
              <a:latin typeface="-apple-system"/>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t>4</a:t>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50E17"/>
                </a:solidFill>
                <a:effectLst/>
                <a:latin typeface="-apple-system"/>
              </a:rPr>
              <a:t>空间数据集成旨在</a:t>
            </a:r>
            <a:r>
              <a:rPr kumimoji="1" lang="zh-CN" altLang="en-US" sz="1200" b="1" dirty="0">
                <a:latin typeface="微软雅黑" panose="020B0503020204020204" pitchFamily="34" charset="-122"/>
                <a:ea typeface="微软雅黑" panose="020B0503020204020204" pitchFamily="34" charset="-122"/>
                <a:cs typeface="Arial" panose="020B0604020202020204" pitchFamily="34" charset="0"/>
              </a:rPr>
              <a:t>为不同数据源中的异构数据提供</a:t>
            </a:r>
            <a:r>
              <a:rPr kumimoji="1" lang="zh-CN" altLang="en-US" sz="1200" b="1" dirty="0">
                <a:solidFill>
                  <a:srgbClr val="FD9B69"/>
                </a:solidFill>
                <a:latin typeface="微软雅黑" panose="020B0503020204020204" pitchFamily="34" charset="-122"/>
                <a:ea typeface="微软雅黑" panose="020B0503020204020204" pitchFamily="34" charset="-122"/>
                <a:cs typeface="Arial" panose="020B0604020202020204" pitchFamily="34" charset="0"/>
              </a:rPr>
              <a:t>唯一的访问渠道</a:t>
            </a:r>
            <a:r>
              <a:rPr kumimoji="1" lang="zh-CN" altLang="en-US" sz="1200" b="1" dirty="0">
                <a:latin typeface="微软雅黑" panose="020B0503020204020204" pitchFamily="34" charset="-122"/>
                <a:ea typeface="微软雅黑" panose="020B0503020204020204" pitchFamily="34" charset="-122"/>
                <a:cs typeface="Arial" panose="020B0604020202020204" pitchFamily="34" charset="0"/>
              </a:rPr>
              <a:t>，从而实现信息共享，提升数据质量</a:t>
            </a:r>
            <a:r>
              <a:rPr lang="zh-CN" altLang="en-US" b="0" i="0" dirty="0">
                <a:solidFill>
                  <a:srgbClr val="050E17"/>
                </a:solidFill>
                <a:effectLst/>
                <a:latin typeface="-apple-system"/>
              </a:rPr>
              <a:t>。</a:t>
            </a:r>
            <a:endParaRPr lang="en-US" altLang="zh-CN" b="0" i="0" dirty="0">
              <a:solidFill>
                <a:srgbClr val="050E17"/>
              </a:solidFill>
              <a:effectLst/>
              <a:latin typeface="-apple-system"/>
            </a:endParaRPr>
          </a:p>
          <a:p>
            <a:r>
              <a:rPr lang="zh-CN" altLang="en-US" b="0" i="0" dirty="0">
                <a:solidFill>
                  <a:srgbClr val="050E17"/>
                </a:solidFill>
                <a:effectLst/>
                <a:latin typeface="-apple-system"/>
              </a:rPr>
              <a:t>空间数据集成技术主要包括实体解析、数据融合、数据清洗等。</a:t>
            </a:r>
            <a:endParaRPr lang="en-US" altLang="zh-CN" b="0" i="0" dirty="0">
              <a:solidFill>
                <a:srgbClr val="050E17"/>
              </a:solidFill>
              <a:effectLst/>
              <a:latin typeface="-apple-system"/>
            </a:endParaRPr>
          </a:p>
          <a:p>
            <a:r>
              <a:rPr lang="zh-CN" altLang="en-US" b="0" i="0" dirty="0">
                <a:solidFill>
                  <a:srgbClr val="050E17"/>
                </a:solidFill>
                <a:effectLst/>
                <a:latin typeface="-apple-system"/>
              </a:rPr>
              <a:t>随着大数据和深度学习等技术的发展，空间数据集成相关研究引起了学界和工业界的广泛关注。</a:t>
            </a:r>
            <a:endParaRPr lang="en-US" altLang="zh-CN" b="0" i="0" dirty="0">
              <a:solidFill>
                <a:srgbClr val="050E17"/>
              </a:solidFill>
              <a:effectLst/>
              <a:latin typeface="-apple-system"/>
            </a:endParaRPr>
          </a:p>
          <a:p>
            <a:endParaRPr lang="en-US" altLang="zh-CN" b="0" i="0" dirty="0">
              <a:solidFill>
                <a:srgbClr val="050E17"/>
              </a:solidFill>
              <a:effectLst/>
              <a:latin typeface="-apple-system"/>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t>5</a:t>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50E17"/>
                </a:solidFill>
                <a:effectLst/>
                <a:latin typeface="-apple-system"/>
              </a:rPr>
              <a:t>在空间数据集成相关技术中，空间实体解析是最关键的一项技术，旨在发现和关联来自不同数据源并指向同一物理世界实体的记录。</a:t>
            </a:r>
            <a:endParaRPr lang="en-US" altLang="zh-CN" b="0" i="0" dirty="0">
              <a:solidFill>
                <a:srgbClr val="050E17"/>
              </a:solidFill>
              <a:effectLst/>
              <a:latin typeface="-apple-system"/>
            </a:endParaRPr>
          </a:p>
          <a:p>
            <a:endParaRPr lang="en-US" altLang="zh-CN" b="0" i="0" dirty="0">
              <a:solidFill>
                <a:srgbClr val="050E17"/>
              </a:solidFill>
              <a:effectLst/>
              <a:latin typeface="-apple-system"/>
            </a:endParaRPr>
          </a:p>
          <a:p>
            <a:r>
              <a:rPr lang="zh-CN" altLang="en-US" b="0" i="0" dirty="0">
                <a:solidFill>
                  <a:srgbClr val="050E17"/>
                </a:solidFill>
                <a:effectLst/>
                <a:latin typeface="-apple-system"/>
              </a:rPr>
              <a:t>下面是一个很直观的例子，上面这张表是大众点评数据源中的空间实体，下面这张表是美团数据源中的空间实体，空间实体解析就是要找出这两张表中所有指向同一个真实实体的实体对。</a:t>
            </a:r>
            <a:endParaRPr lang="en-US" altLang="zh-CN" b="0" i="0" dirty="0">
              <a:solidFill>
                <a:srgbClr val="050E17"/>
              </a:solidFill>
              <a:effectLst/>
              <a:latin typeface="-apple-system"/>
            </a:endParaRPr>
          </a:p>
          <a:p>
            <a:endParaRPr lang="en-US" altLang="zh-CN" b="0" i="0" dirty="0">
              <a:solidFill>
                <a:srgbClr val="050E17"/>
              </a:solidFill>
              <a:effectLst/>
              <a:latin typeface="-apple-system"/>
            </a:endParaRPr>
          </a:p>
          <a:p>
            <a:r>
              <a:rPr lang="zh-CN" altLang="en-US" b="0" i="0" dirty="0">
                <a:solidFill>
                  <a:srgbClr val="050E17"/>
                </a:solidFill>
                <a:effectLst/>
                <a:latin typeface="-apple-system"/>
              </a:rPr>
              <a:t>实现城市空间实体解析，是本研究的主要目标。</a:t>
            </a:r>
            <a:endParaRPr lang="en-US" altLang="zh-CN" b="0" i="0" dirty="0">
              <a:solidFill>
                <a:srgbClr val="050E17"/>
              </a:solidFill>
              <a:effectLst/>
              <a:latin typeface="-apple-system"/>
            </a:endParaRPr>
          </a:p>
          <a:p>
            <a:endParaRPr lang="en-US" altLang="zh-CN" b="0" i="0" dirty="0">
              <a:solidFill>
                <a:srgbClr val="050E17"/>
              </a:solidFill>
              <a:effectLst/>
              <a:latin typeface="-apple-system"/>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t>6</a:t>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50E17"/>
                </a:solidFill>
                <a:effectLst/>
                <a:latin typeface="-apple-system"/>
              </a:rPr>
              <a:t>下面，我来介绍一下空间实体解析的流程。</a:t>
            </a:r>
            <a:endParaRPr lang="en-US" altLang="zh-CN" b="0" i="0" dirty="0">
              <a:solidFill>
                <a:srgbClr val="050E17"/>
              </a:solidFill>
              <a:effectLst/>
              <a:latin typeface="-apple-system"/>
            </a:endParaRPr>
          </a:p>
          <a:p>
            <a:endParaRPr lang="en-US" altLang="zh-CN" b="0" i="0" dirty="0">
              <a:solidFill>
                <a:srgbClr val="050E17"/>
              </a:solidFill>
              <a:effectLst/>
              <a:latin typeface="-apple-system"/>
            </a:endParaRPr>
          </a:p>
          <a:p>
            <a:r>
              <a:rPr lang="zh-CN" altLang="en-US" b="0" i="0" dirty="0">
                <a:solidFill>
                  <a:srgbClr val="050E17"/>
                </a:solidFill>
                <a:effectLst/>
                <a:latin typeface="-apple-system"/>
              </a:rPr>
              <a:t>我们需要找出两个空间实体数据集中的所有匹配实体对，如果直接将两个数据集中的实体进行两两比较，具有笛卡尔积的时间复杂度。</a:t>
            </a:r>
            <a:endParaRPr lang="en-US" altLang="zh-CN" b="0" i="0" dirty="0">
              <a:solidFill>
                <a:srgbClr val="050E17"/>
              </a:solidFill>
              <a:effectLst/>
              <a:latin typeface="-apple-system"/>
            </a:endParaRPr>
          </a:p>
          <a:p>
            <a:endParaRPr lang="en-US" altLang="zh-CN" b="0" i="0" dirty="0">
              <a:solidFill>
                <a:srgbClr val="050E17"/>
              </a:solidFill>
              <a:effectLst/>
              <a:latin typeface="-apple-system"/>
            </a:endParaRPr>
          </a:p>
          <a:p>
            <a:r>
              <a:rPr lang="zh-CN" altLang="en-US" b="0" i="0" dirty="0">
                <a:solidFill>
                  <a:srgbClr val="050E17"/>
                </a:solidFill>
                <a:effectLst/>
                <a:latin typeface="-apple-system"/>
              </a:rPr>
              <a:t>因此，空间实体解析任务通常被分解为</a:t>
            </a:r>
            <a:r>
              <a:rPr lang="zh-CN" altLang="en-US" b="1" i="0" dirty="0">
                <a:solidFill>
                  <a:srgbClr val="050E17"/>
                </a:solidFill>
                <a:effectLst/>
                <a:latin typeface="-apple-system"/>
              </a:rPr>
              <a:t>分块</a:t>
            </a:r>
            <a:r>
              <a:rPr lang="zh-CN" altLang="en-US" b="0" i="0" dirty="0">
                <a:solidFill>
                  <a:srgbClr val="050E17"/>
                </a:solidFill>
                <a:effectLst/>
                <a:latin typeface="-apple-system"/>
              </a:rPr>
              <a:t>和</a:t>
            </a:r>
            <a:r>
              <a:rPr lang="zh-CN" altLang="en-US" b="1" i="0" dirty="0">
                <a:solidFill>
                  <a:srgbClr val="050E17"/>
                </a:solidFill>
                <a:effectLst/>
                <a:latin typeface="-apple-system"/>
              </a:rPr>
              <a:t>匹配</a:t>
            </a:r>
            <a:r>
              <a:rPr lang="zh-CN" altLang="en-US" b="0" i="0" dirty="0">
                <a:solidFill>
                  <a:srgbClr val="050E17"/>
                </a:solidFill>
                <a:effectLst/>
                <a:latin typeface="-apple-system"/>
              </a:rPr>
              <a:t>两个步骤。</a:t>
            </a:r>
            <a:endParaRPr lang="en-US" altLang="zh-CN" b="0" i="0" dirty="0">
              <a:solidFill>
                <a:srgbClr val="050E17"/>
              </a:solidFill>
              <a:effectLst/>
              <a:latin typeface="-apple-system"/>
            </a:endParaRPr>
          </a:p>
          <a:p>
            <a:endParaRPr lang="en-US" altLang="zh-CN" b="0" i="0" dirty="0">
              <a:solidFill>
                <a:srgbClr val="050E17"/>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50E17"/>
                </a:solidFill>
                <a:effectLst/>
                <a:latin typeface="-apple-system"/>
              </a:rPr>
              <a:t>作为预处理步骤，空间实体分块旨在从原始实体对集合中确定一个候选实体对的子集，以缩小空间实体解析的问题规模；</a:t>
            </a:r>
            <a:endParaRPr lang="en-US" altLang="zh-CN" b="0" i="0" dirty="0">
              <a:solidFill>
                <a:srgbClr val="050E17"/>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050E17"/>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50E17"/>
                </a:solidFill>
                <a:effectLst/>
                <a:latin typeface="-apple-system"/>
              </a:rPr>
              <a:t>随后，空间实体匹配步骤具体判断候选实体对是否匹配，如果匹配则标记为</a:t>
            </a:r>
            <a:r>
              <a:rPr lang="en-US" altLang="zh-CN" b="0" i="0" dirty="0">
                <a:solidFill>
                  <a:srgbClr val="050E17"/>
                </a:solidFill>
                <a:effectLst/>
                <a:latin typeface="-apple-system"/>
              </a:rPr>
              <a:t>1</a:t>
            </a:r>
            <a:r>
              <a:rPr lang="zh-CN" altLang="en-US" b="0" i="0" dirty="0">
                <a:solidFill>
                  <a:srgbClr val="050E17"/>
                </a:solidFill>
                <a:effectLst/>
                <a:latin typeface="-apple-system"/>
              </a:rPr>
              <a:t>，不匹配则标记为</a:t>
            </a:r>
            <a:r>
              <a:rPr lang="en-US" altLang="zh-CN" b="0" i="0" dirty="0">
                <a:solidFill>
                  <a:srgbClr val="050E17"/>
                </a:solidFill>
                <a:effectLst/>
                <a:latin typeface="-apple-system"/>
              </a:rPr>
              <a:t>0</a:t>
            </a:r>
            <a:r>
              <a:rPr lang="zh-CN" altLang="en-US" b="0" i="0" dirty="0">
                <a:solidFill>
                  <a:srgbClr val="050E17"/>
                </a:solidFill>
                <a:effectLst/>
                <a:latin typeface="-apple-system"/>
              </a:rPr>
              <a:t>。</a:t>
            </a:r>
          </a:p>
          <a:p>
            <a:endParaRPr lang="en-US" altLang="zh-CN" b="0" i="0" dirty="0">
              <a:solidFill>
                <a:srgbClr val="050E17"/>
              </a:solidFill>
              <a:effectLst/>
              <a:latin typeface="-apple-system"/>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t>7</a:t>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在空间实体分块阶段，现有方法主要存在两点不足：</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第一，缺乏对空间实体之间关系的挖掘。</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目前，大多数现有方法主要基于空间邻近性来设计分块策略。尽管这种策略具有一定优势，但它忽视了空间实体之间潜在的关系，而这些关系往往能提供更丰富的上下文信息，有助于提高分块效果。</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例如，尽管两个空间实体在绝对距离上可能并不相邻，但它们可能位于同一兴趣区域内，因此这两个实体可能具有相似的功能和较高的匹配潜力。</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如右图所示，</a:t>
            </a:r>
            <a:r>
              <a:rPr lang="en-US" altLang="zh-CN" dirty="0"/>
              <a:t>e3 </a:t>
            </a:r>
            <a:r>
              <a:rPr lang="zh-CN" altLang="en-US" dirty="0"/>
              <a:t>和 </a:t>
            </a:r>
            <a:r>
              <a:rPr lang="en-US" altLang="zh-CN" dirty="0"/>
              <a:t>e2 </a:t>
            </a:r>
            <a:r>
              <a:rPr lang="zh-CN" altLang="en-US" dirty="0"/>
              <a:t>都是景枫中心里的“星巴克”实体，而 </a:t>
            </a:r>
            <a:r>
              <a:rPr lang="en-US" altLang="zh-CN" dirty="0"/>
              <a:t>e1 </a:t>
            </a:r>
            <a:r>
              <a:rPr lang="zh-CN" altLang="en-US" dirty="0"/>
              <a:t>是金鹰里的“星巴克”实体。尽管 </a:t>
            </a:r>
            <a:r>
              <a:rPr lang="en-US" altLang="zh-CN" dirty="0"/>
              <a:t>e3 </a:t>
            </a:r>
            <a:r>
              <a:rPr lang="zh-CN" altLang="en-US" dirty="0"/>
              <a:t>和 </a:t>
            </a:r>
            <a:r>
              <a:rPr lang="en-US" altLang="zh-CN" dirty="0"/>
              <a:t>e1 </a:t>
            </a:r>
            <a:r>
              <a:rPr lang="zh-CN" altLang="en-US" dirty="0"/>
              <a:t>的距离更接近，但 </a:t>
            </a:r>
            <a:r>
              <a:rPr lang="en-US" altLang="zh-CN" dirty="0"/>
              <a:t>e3 </a:t>
            </a:r>
            <a:r>
              <a:rPr lang="zh-CN" altLang="en-US" dirty="0"/>
              <a:t>和 </a:t>
            </a:r>
            <a:r>
              <a:rPr lang="en-US" altLang="zh-CN" dirty="0"/>
              <a:t>e2 </a:t>
            </a:r>
            <a:r>
              <a:rPr lang="zh-CN" altLang="en-US" dirty="0"/>
              <a:t>位于同一个兴趣区域内，这表明它们之间具有更强的匹配潜力。因此，</a:t>
            </a:r>
            <a:r>
              <a:rPr lang="en-US" altLang="zh-CN" dirty="0"/>
              <a:t>e3 </a:t>
            </a:r>
            <a:r>
              <a:rPr lang="zh-CN" altLang="en-US" dirty="0"/>
              <a:t>和 </a:t>
            </a:r>
            <a:r>
              <a:rPr lang="en-US" altLang="zh-CN" dirty="0"/>
              <a:t>e2 </a:t>
            </a:r>
            <a:r>
              <a:rPr lang="zh-CN" altLang="en-US" dirty="0"/>
              <a:t>才是正确的匹配。</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第二，现有方法没有实现分块完整性与分块质量的平衡。</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分块完整性是指分块操作尽可能涵盖更多实际匹配实体对的能力</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分块质量是指分块产生的候选实体对的准确性</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现有方法采用过于宽松或者过于严苛的分块策略，无法平衡分块的完整性与质量。</a:t>
            </a:r>
            <a:endParaRPr lang="en-US" altLang="zh-CN"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t>8</a:t>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在空间实体匹配阶段，现有方法主要存在两点不足：</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第一，现有方法遵循二元匹配范式，限制了大模型在匹配任务上的能力。</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二元匹配范式，如图，就是每次与大模型的交互，只问大模型，一对实体对是否匹配。</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二元匹配范式主要存在两个缺点：第一，大模型每次只能接触到一对实体对，难以学习复杂的匹配逻辑；第二，大模型每次只处理一对实体对的匹配与否，很容易在处理的过程中产生冲突预测，（点动画），比如刚刚这个例子，大模型很可能在两次判断中判断</a:t>
            </a:r>
            <a:r>
              <a:rPr lang="en-US" altLang="zh-CN" dirty="0"/>
              <a:t>e1</a:t>
            </a:r>
            <a:r>
              <a:rPr lang="zh-CN" altLang="en-US" dirty="0"/>
              <a:t>和</a:t>
            </a:r>
            <a:r>
              <a:rPr lang="en-US" altLang="zh-CN" dirty="0"/>
              <a:t>e2</a:t>
            </a:r>
            <a:r>
              <a:rPr lang="zh-CN" altLang="en-US" dirty="0"/>
              <a:t>都与</a:t>
            </a:r>
            <a:r>
              <a:rPr lang="en-US" altLang="zh-CN" dirty="0"/>
              <a:t>e3</a:t>
            </a:r>
            <a:r>
              <a:rPr lang="zh-CN" altLang="en-US" dirty="0"/>
              <a:t>是匹配的。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第二，现有方法完全依赖于大模型的匹配判断，计算效率低且成本高昂。</a:t>
            </a:r>
            <a:endParaRPr lang="en-US" altLang="zh-CN"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t>9</a:t>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D49BCFD-44A0-254E-A407-921C7DAC8ECF}" type="datetimeFigureOut">
              <a:rPr kumimoji="1" lang="zh-CN" altLang="en-US" smtClean="0"/>
              <a:t>2025/4/3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9529F43-B211-0247-BB5E-91D57BBBB976}" type="slidenum">
              <a:rPr kumimoji="1" lang="zh-CN" altLang="en-US" smtClean="0"/>
              <a:t>‹#›</a:t>
            </a:fld>
            <a:endParaRPr kumimoji="1"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D49BCFD-44A0-254E-A407-921C7DAC8ECF}" type="datetimeFigureOut">
              <a:rPr kumimoji="1" lang="zh-CN" altLang="en-US" smtClean="0"/>
              <a:t>2025/4/3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9529F43-B211-0247-BB5E-91D57BBBB976}" type="slidenum">
              <a:rPr kumimoji="1" lang="zh-CN" altLang="en-US" smtClean="0"/>
              <a:t>‹#›</a:t>
            </a:fld>
            <a:endParaRPr kumimoji="1"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D49BCFD-44A0-254E-A407-921C7DAC8ECF}" type="datetimeFigureOut">
              <a:rPr kumimoji="1" lang="zh-CN" altLang="en-US" smtClean="0"/>
              <a:t>2025/4/3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9529F43-B211-0247-BB5E-91D57BBBB976}" type="slidenum">
              <a:rPr kumimoji="1" lang="zh-CN" altLang="en-US" smtClean="0"/>
              <a:t>‹#›</a:t>
            </a:fld>
            <a:endParaRPr kumimoji="1" lang="zh-CN" alt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A15026FD-0753-4197-8810-29CFE05F49B0}" type="datetime1">
              <a:rPr lang="zh-CN" altLang="en-US" smtClean="0"/>
              <a:t>2025/4/3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B4E6042-846A-4757-8390-D685C505E326}" type="datetime1">
              <a:rPr lang="zh-CN" altLang="en-US" smtClean="0"/>
              <a:t>2025/4/3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70799DD-D3E5-4E24-AD88-A63545DCAA71}" type="datetime1">
              <a:rPr lang="zh-CN" altLang="en-US" smtClean="0"/>
              <a:t>2025/4/3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77D4D57-C9E9-4DE9-BB46-F2C017A081ED}" type="datetime1">
              <a:rPr lang="zh-CN" altLang="en-US" smtClean="0"/>
              <a:t>2025/4/3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47D3AE4-7219-4008-A899-5BB3F6DD0036}" type="datetime1">
              <a:rPr lang="zh-CN" altLang="en-US" smtClean="0"/>
              <a:t>2025/4/3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0A59C68-DD5B-42FB-8ACF-1F837C7662B9}" type="datetime1">
              <a:rPr lang="zh-CN" altLang="en-US" smtClean="0"/>
              <a:t>2025/4/3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779832-DBB4-4C94-8CC9-C6ED1E57A4E7}" type="datetime1">
              <a:rPr lang="zh-CN" altLang="en-US" smtClean="0"/>
              <a:t>2025/4/3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8391206-07F0-445B-B660-314F3ADCAD04}" type="datetime1">
              <a:rPr lang="zh-CN" altLang="en-US" smtClean="0"/>
              <a:t>2025/4/3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D49BCFD-44A0-254E-A407-921C7DAC8ECF}" type="datetimeFigureOut">
              <a:rPr kumimoji="1" lang="zh-CN" altLang="en-US" smtClean="0"/>
              <a:t>2025/4/3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9529F43-B211-0247-BB5E-91D57BBBB976}" type="slidenum">
              <a:rPr kumimoji="1" lang="zh-CN" altLang="en-US" smtClean="0"/>
              <a:t>‹#›</a:t>
            </a:fld>
            <a:endParaRPr kumimoji="1" lang="zh-CN" alt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4D5D438-7EB6-4040-B786-346B4723771B}" type="datetime1">
              <a:rPr lang="zh-CN" altLang="en-US" smtClean="0"/>
              <a:t>2025/4/3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7EAEF75-72B7-4A29-AE78-3EED036B4125}" type="datetime1">
              <a:rPr lang="zh-CN" altLang="en-US" smtClean="0"/>
              <a:t>2025/4/3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E03ABB1-DEF9-44AF-9B03-471F362F8CC7}" type="datetime1">
              <a:rPr lang="zh-CN" altLang="en-US" smtClean="0"/>
              <a:t>2025/4/3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563047DF-8FBE-42CD-966E-CDC527709DD0}" type="datetime1">
              <a:rPr lang="zh-CN" altLang="en-US" smtClean="0"/>
              <a:t>2025/4/3</a:t>
            </a:fld>
            <a:endParaRPr lang="zh-CN" altLang="en-US"/>
          </a:p>
        </p:txBody>
      </p:sp>
      <p:sp>
        <p:nvSpPr>
          <p:cNvPr id="5" name="Footer Placeholder 4"/>
          <p:cNvSpPr>
            <a:spLocks noGrp="1"/>
          </p:cNvSpPr>
          <p:nvPr>
            <p:ph type="ftr" sz="quarter" idx="11"/>
          </p:nvPr>
        </p:nvSpPr>
        <p:spPr/>
        <p:txBody>
          <a:bodyPr/>
          <a:lstStyle/>
          <a:p>
            <a:r>
              <a:rPr lang="en-US" altLang="zh-CN"/>
              <a:t>2</a:t>
            </a:r>
            <a:endParaRPr lang="zh-CN" altLang="en-US"/>
          </a:p>
        </p:txBody>
      </p:sp>
      <p:sp>
        <p:nvSpPr>
          <p:cNvPr id="6" name="Slide Number Placeholder 5"/>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EC058EA-894B-4C19-AD17-8BF13FE9F2ED}" type="datetime1">
              <a:rPr lang="zh-CN" altLang="en-US" smtClean="0"/>
              <a:t>2025/4/3</a:t>
            </a:fld>
            <a:endParaRPr lang="zh-CN" altLang="en-US"/>
          </a:p>
        </p:txBody>
      </p:sp>
      <p:sp>
        <p:nvSpPr>
          <p:cNvPr id="5" name="Footer Placeholder 4"/>
          <p:cNvSpPr>
            <a:spLocks noGrp="1"/>
          </p:cNvSpPr>
          <p:nvPr>
            <p:ph type="ftr" sz="quarter" idx="11"/>
          </p:nvPr>
        </p:nvSpPr>
        <p:spPr/>
        <p:txBody>
          <a:bodyPr/>
          <a:lstStyle/>
          <a:p>
            <a:r>
              <a:rPr lang="en-US" altLang="zh-CN"/>
              <a:t>2</a:t>
            </a:r>
            <a:endParaRPr lang="zh-CN" altLang="en-US"/>
          </a:p>
        </p:txBody>
      </p:sp>
      <p:sp>
        <p:nvSpPr>
          <p:cNvPr id="6" name="Slide Number Placeholder 5"/>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8E0D2C2-C29F-47D9-95D6-5ABCDD968FEE}" type="datetime1">
              <a:rPr lang="zh-CN" altLang="en-US" smtClean="0"/>
              <a:t>2025/4/3</a:t>
            </a:fld>
            <a:endParaRPr lang="zh-CN" altLang="en-US"/>
          </a:p>
        </p:txBody>
      </p:sp>
      <p:sp>
        <p:nvSpPr>
          <p:cNvPr id="5" name="Footer Placeholder 4"/>
          <p:cNvSpPr>
            <a:spLocks noGrp="1"/>
          </p:cNvSpPr>
          <p:nvPr>
            <p:ph type="ftr" sz="quarter" idx="11"/>
          </p:nvPr>
        </p:nvSpPr>
        <p:spPr/>
        <p:txBody>
          <a:bodyPr/>
          <a:lstStyle/>
          <a:p>
            <a:r>
              <a:rPr lang="en-US" altLang="zh-CN"/>
              <a:t>2</a:t>
            </a:r>
            <a:endParaRPr lang="zh-CN" altLang="en-US"/>
          </a:p>
        </p:txBody>
      </p:sp>
      <p:sp>
        <p:nvSpPr>
          <p:cNvPr id="6" name="Slide Number Placeholder 5"/>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1B241AF-36F1-4D12-9EA8-8D2C4206A33E}" type="datetime1">
              <a:rPr lang="zh-CN" altLang="en-US" smtClean="0"/>
              <a:t>2025/4/3</a:t>
            </a:fld>
            <a:endParaRPr lang="zh-CN" altLang="en-US"/>
          </a:p>
        </p:txBody>
      </p:sp>
      <p:sp>
        <p:nvSpPr>
          <p:cNvPr id="6" name="Footer Placeholder 5"/>
          <p:cNvSpPr>
            <a:spLocks noGrp="1"/>
          </p:cNvSpPr>
          <p:nvPr>
            <p:ph type="ftr" sz="quarter" idx="11"/>
          </p:nvPr>
        </p:nvSpPr>
        <p:spPr/>
        <p:txBody>
          <a:bodyPr/>
          <a:lstStyle/>
          <a:p>
            <a:r>
              <a:rPr lang="en-US" altLang="zh-CN"/>
              <a:t>2</a:t>
            </a:r>
            <a:endParaRPr lang="zh-CN" altLang="en-US"/>
          </a:p>
        </p:txBody>
      </p:sp>
      <p:sp>
        <p:nvSpPr>
          <p:cNvPr id="7" name="Slide Number Placeholder 6"/>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CCD88EC-EBE1-4A9C-818E-D06E614EC7D2}" type="datetime1">
              <a:rPr lang="zh-CN" altLang="en-US" smtClean="0"/>
              <a:t>2025/4/3</a:t>
            </a:fld>
            <a:endParaRPr lang="zh-CN" altLang="en-US"/>
          </a:p>
        </p:txBody>
      </p:sp>
      <p:sp>
        <p:nvSpPr>
          <p:cNvPr id="8" name="Footer Placeholder 7"/>
          <p:cNvSpPr>
            <a:spLocks noGrp="1"/>
          </p:cNvSpPr>
          <p:nvPr>
            <p:ph type="ftr" sz="quarter" idx="11"/>
          </p:nvPr>
        </p:nvSpPr>
        <p:spPr/>
        <p:txBody>
          <a:bodyPr/>
          <a:lstStyle/>
          <a:p>
            <a:r>
              <a:rPr lang="en-US" altLang="zh-CN"/>
              <a:t>2</a:t>
            </a:r>
            <a:endParaRPr lang="zh-CN" altLang="en-US"/>
          </a:p>
        </p:txBody>
      </p:sp>
      <p:sp>
        <p:nvSpPr>
          <p:cNvPr id="9" name="Slide Number Placeholder 8"/>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4589498-1B43-4A7A-95E5-3A34A9BC6CC3}" type="datetime1">
              <a:rPr lang="zh-CN" altLang="en-US" smtClean="0"/>
              <a:t>2025/4/3</a:t>
            </a:fld>
            <a:endParaRPr lang="zh-CN" altLang="en-US"/>
          </a:p>
        </p:txBody>
      </p:sp>
      <p:sp>
        <p:nvSpPr>
          <p:cNvPr id="4" name="Footer Placeholder 3"/>
          <p:cNvSpPr>
            <a:spLocks noGrp="1"/>
          </p:cNvSpPr>
          <p:nvPr>
            <p:ph type="ftr" sz="quarter" idx="11"/>
          </p:nvPr>
        </p:nvSpPr>
        <p:spPr/>
        <p:txBody>
          <a:bodyPr/>
          <a:lstStyle/>
          <a:p>
            <a:r>
              <a:rPr lang="en-US" altLang="zh-CN"/>
              <a:t>2</a:t>
            </a:r>
            <a:endParaRPr lang="zh-CN" altLang="en-US"/>
          </a:p>
        </p:txBody>
      </p:sp>
      <p:sp>
        <p:nvSpPr>
          <p:cNvPr id="5" name="Slide Number Placeholder 4"/>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E4D4A1-0D54-45BB-BA43-AC7008330B34}" type="datetime1">
              <a:rPr lang="zh-CN" altLang="en-US" smtClean="0"/>
              <a:t>2025/4/3</a:t>
            </a:fld>
            <a:endParaRPr lang="zh-CN" altLang="en-US"/>
          </a:p>
        </p:txBody>
      </p:sp>
      <p:sp>
        <p:nvSpPr>
          <p:cNvPr id="3" name="Footer Placeholder 2"/>
          <p:cNvSpPr>
            <a:spLocks noGrp="1"/>
          </p:cNvSpPr>
          <p:nvPr>
            <p:ph type="ftr" sz="quarter" idx="11"/>
          </p:nvPr>
        </p:nvSpPr>
        <p:spPr/>
        <p:txBody>
          <a:bodyPr/>
          <a:lstStyle/>
          <a:p>
            <a:r>
              <a:rPr lang="en-US" altLang="zh-CN"/>
              <a:t>2</a:t>
            </a:r>
            <a:endParaRPr lang="zh-CN" altLang="en-US"/>
          </a:p>
        </p:txBody>
      </p:sp>
      <p:sp>
        <p:nvSpPr>
          <p:cNvPr id="4" name="Slide Number Placeholder 3"/>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D49BCFD-44A0-254E-A407-921C7DAC8ECF}" type="datetimeFigureOut">
              <a:rPr kumimoji="1" lang="zh-CN" altLang="en-US" smtClean="0"/>
              <a:t>2025/4/3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9529F43-B211-0247-BB5E-91D57BBBB976}" type="slidenum">
              <a:rPr kumimoji="1" lang="zh-CN" altLang="en-US" smtClean="0"/>
              <a:t>‹#›</a:t>
            </a:fld>
            <a:endParaRPr kumimoji="1" lang="zh-CN" altLang="en-US"/>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32EB4F0-4211-4B2D-BA02-9E984D4D8138}" type="datetime1">
              <a:rPr lang="zh-CN" altLang="en-US" smtClean="0"/>
              <a:t>2025/4/3</a:t>
            </a:fld>
            <a:endParaRPr lang="zh-CN" altLang="en-US"/>
          </a:p>
        </p:txBody>
      </p:sp>
      <p:sp>
        <p:nvSpPr>
          <p:cNvPr id="6" name="Footer Placeholder 5"/>
          <p:cNvSpPr>
            <a:spLocks noGrp="1"/>
          </p:cNvSpPr>
          <p:nvPr>
            <p:ph type="ftr" sz="quarter" idx="11"/>
          </p:nvPr>
        </p:nvSpPr>
        <p:spPr/>
        <p:txBody>
          <a:bodyPr/>
          <a:lstStyle/>
          <a:p>
            <a:r>
              <a:rPr lang="en-US" altLang="zh-CN"/>
              <a:t>2</a:t>
            </a:r>
            <a:endParaRPr lang="zh-CN" altLang="en-US"/>
          </a:p>
        </p:txBody>
      </p:sp>
      <p:sp>
        <p:nvSpPr>
          <p:cNvPr id="7" name="Slide Number Placeholder 6"/>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75F575E9-8F2A-44E4-A5B3-A595DFC0A638}" type="datetime1">
              <a:rPr lang="zh-CN" altLang="en-US" smtClean="0"/>
              <a:t>2025/4/3</a:t>
            </a:fld>
            <a:endParaRPr lang="zh-CN" altLang="en-US"/>
          </a:p>
        </p:txBody>
      </p:sp>
      <p:sp>
        <p:nvSpPr>
          <p:cNvPr id="6" name="Footer Placeholder 5"/>
          <p:cNvSpPr>
            <a:spLocks noGrp="1"/>
          </p:cNvSpPr>
          <p:nvPr>
            <p:ph type="ftr" sz="quarter" idx="11"/>
          </p:nvPr>
        </p:nvSpPr>
        <p:spPr/>
        <p:txBody>
          <a:bodyPr/>
          <a:lstStyle/>
          <a:p>
            <a:r>
              <a:rPr lang="en-US" altLang="zh-CN"/>
              <a:t>2</a:t>
            </a:r>
            <a:endParaRPr lang="zh-CN" altLang="en-US"/>
          </a:p>
        </p:txBody>
      </p:sp>
      <p:sp>
        <p:nvSpPr>
          <p:cNvPr id="7" name="Slide Number Placeholder 6"/>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C5F485C-45CF-4FC4-988D-7832A355433B}" type="datetime1">
              <a:rPr lang="zh-CN" altLang="en-US" smtClean="0"/>
              <a:t>2025/4/3</a:t>
            </a:fld>
            <a:endParaRPr lang="zh-CN" altLang="en-US"/>
          </a:p>
        </p:txBody>
      </p:sp>
      <p:sp>
        <p:nvSpPr>
          <p:cNvPr id="5" name="Footer Placeholder 4"/>
          <p:cNvSpPr>
            <a:spLocks noGrp="1"/>
          </p:cNvSpPr>
          <p:nvPr>
            <p:ph type="ftr" sz="quarter" idx="11"/>
          </p:nvPr>
        </p:nvSpPr>
        <p:spPr/>
        <p:txBody>
          <a:bodyPr/>
          <a:lstStyle/>
          <a:p>
            <a:r>
              <a:rPr lang="en-US" altLang="zh-CN"/>
              <a:t>2</a:t>
            </a:r>
            <a:endParaRPr lang="zh-CN" altLang="en-US"/>
          </a:p>
        </p:txBody>
      </p:sp>
      <p:sp>
        <p:nvSpPr>
          <p:cNvPr id="6" name="Slide Number Placeholder 5"/>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3825425-40F3-40E5-B426-70193DF629B9}" type="datetime1">
              <a:rPr lang="zh-CN" altLang="en-US" smtClean="0"/>
              <a:t>2025/4/3</a:t>
            </a:fld>
            <a:endParaRPr lang="zh-CN" altLang="en-US"/>
          </a:p>
        </p:txBody>
      </p:sp>
      <p:sp>
        <p:nvSpPr>
          <p:cNvPr id="5" name="Footer Placeholder 4"/>
          <p:cNvSpPr>
            <a:spLocks noGrp="1"/>
          </p:cNvSpPr>
          <p:nvPr>
            <p:ph type="ftr" sz="quarter" idx="11"/>
          </p:nvPr>
        </p:nvSpPr>
        <p:spPr/>
        <p:txBody>
          <a:bodyPr/>
          <a:lstStyle/>
          <a:p>
            <a:r>
              <a:rPr lang="en-US" altLang="zh-CN"/>
              <a:t>2</a:t>
            </a:r>
            <a:endParaRPr lang="zh-CN" altLang="en-US"/>
          </a:p>
        </p:txBody>
      </p:sp>
      <p:sp>
        <p:nvSpPr>
          <p:cNvPr id="6" name="Slide Number Placeholder 5"/>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D49BCFD-44A0-254E-A407-921C7DAC8ECF}" type="datetimeFigureOut">
              <a:rPr kumimoji="1" lang="zh-CN" altLang="en-US" smtClean="0"/>
              <a:t>2025/4/3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9529F43-B211-0247-BB5E-91D57BBBB976}" type="slidenum">
              <a:rPr kumimoji="1" lang="zh-CN" altLang="en-US" smtClean="0"/>
              <a:t>‹#›</a:t>
            </a:fld>
            <a:endParaRPr kumimoji="1"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D49BCFD-44A0-254E-A407-921C7DAC8ECF}" type="datetimeFigureOut">
              <a:rPr kumimoji="1" lang="zh-CN" altLang="en-US" smtClean="0"/>
              <a:t>2025/4/3</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59529F43-B211-0247-BB5E-91D57BBBB976}" type="slidenum">
              <a:rPr kumimoji="1" lang="zh-CN" altLang="en-US" smtClean="0"/>
              <a:t>‹#›</a:t>
            </a:fld>
            <a:endParaRPr kumimoji="1"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D49BCFD-44A0-254E-A407-921C7DAC8ECF}" type="datetimeFigureOut">
              <a:rPr kumimoji="1" lang="zh-CN" altLang="en-US" smtClean="0"/>
              <a:t>2025/4/3</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59529F43-B211-0247-BB5E-91D57BBBB976}" type="slidenum">
              <a:rPr kumimoji="1" lang="zh-CN" altLang="en-US" smtClean="0"/>
              <a:t>‹#›</a:t>
            </a:fld>
            <a:endParaRPr kumimoji="1"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49BCFD-44A0-254E-A407-921C7DAC8ECF}" type="datetimeFigureOut">
              <a:rPr kumimoji="1" lang="zh-CN" altLang="en-US" smtClean="0"/>
              <a:t>2025/4/3</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59529F43-B211-0247-BB5E-91D57BBBB976}" type="slidenum">
              <a:rPr kumimoji="1" lang="zh-CN" altLang="en-US" smtClean="0"/>
              <a:t>‹#›</a:t>
            </a:fld>
            <a:endParaRPr kumimoji="1"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D49BCFD-44A0-254E-A407-921C7DAC8ECF}" type="datetimeFigureOut">
              <a:rPr kumimoji="1" lang="zh-CN" altLang="en-US" smtClean="0"/>
              <a:t>2025/4/3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9529F43-B211-0247-BB5E-91D57BBBB976}" type="slidenum">
              <a:rPr kumimoji="1" lang="zh-CN" altLang="en-US" smtClean="0"/>
              <a:t>‹#›</a:t>
            </a:fld>
            <a:endParaRPr kumimoji="1"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D49BCFD-44A0-254E-A407-921C7DAC8ECF}" type="datetimeFigureOut">
              <a:rPr kumimoji="1" lang="zh-CN" altLang="en-US" smtClean="0"/>
              <a:t>2025/4/3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9529F43-B211-0247-BB5E-91D57BBBB976}" type="slidenum">
              <a:rPr kumimoji="1" lang="zh-CN" altLang="en-US" smtClean="0"/>
              <a:t>‹#›</a:t>
            </a:fld>
            <a:endParaRPr kumimoji="1"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49BCFD-44A0-254E-A407-921C7DAC8ECF}" type="datetimeFigureOut">
              <a:rPr kumimoji="1" lang="zh-CN" altLang="en-US" smtClean="0"/>
              <a:t>2025/4/3</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529F43-B211-0247-BB5E-91D57BBBB97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ABD6C2-A2F5-463D-A2F2-7B5E229814AF}" type="datetime1">
              <a:rPr lang="zh-CN" altLang="en-US" smtClean="0"/>
              <a:t>2025/4/3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B6E62B-4DEC-4954-AD3A-658470571C9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A31FE7-694B-4F4B-A6EC-99DEC3F7A1E0}" type="datetime1">
              <a:rPr lang="zh-CN" altLang="en-US" smtClean="0"/>
              <a:t>2025/4/3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2</a:t>
            </a:r>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B6E62B-4DEC-4954-AD3A-658470571C9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notesSlide" Target="../notesSlides/notesSlide1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Layout" Target="../slideLayouts/slideLayout2.xml"/><Relationship Id="rId5" Type="http://schemas.openxmlformats.org/officeDocument/2006/relationships/tags" Target="../tags/tag22.xml"/><Relationship Id="rId4" Type="http://schemas.openxmlformats.org/officeDocument/2006/relationships/tags" Target="../tags/tag21.xml"/></Relationships>
</file>

<file path=ppt/slides/_rels/slide11.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notesSlide" Target="../notesSlides/notesSlide1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Layout" Target="../slideLayouts/slideLayout2.xml"/><Relationship Id="rId5" Type="http://schemas.openxmlformats.org/officeDocument/2006/relationships/tags" Target="../tags/tag27.xml"/><Relationship Id="rId4" Type="http://schemas.openxmlformats.org/officeDocument/2006/relationships/tags" Target="../tags/tag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8" Type="http://schemas.openxmlformats.org/officeDocument/2006/relationships/image" Target="../media/image160.png"/><Relationship Id="rId26" Type="http://schemas.openxmlformats.org/officeDocument/2006/relationships/image" Target="../media/image220.png"/><Relationship Id="rId3" Type="http://schemas.openxmlformats.org/officeDocument/2006/relationships/image" Target="../media/image131.png"/><Relationship Id="rId21" Type="http://schemas.openxmlformats.org/officeDocument/2006/relationships/image" Target="../media/image100.png"/><Relationship Id="rId17" Type="http://schemas.openxmlformats.org/officeDocument/2006/relationships/image" Target="../media/image60.png"/><Relationship Id="rId25" Type="http://schemas.openxmlformats.org/officeDocument/2006/relationships/image" Target="../media/image210.png"/><Relationship Id="rId2" Type="http://schemas.openxmlformats.org/officeDocument/2006/relationships/notesSlide" Target="../notesSlides/notesSlide18.xml"/><Relationship Id="rId20" Type="http://schemas.openxmlformats.org/officeDocument/2006/relationships/image" Target="../media/image180.png"/><Relationship Id="rId29" Type="http://schemas.openxmlformats.org/officeDocument/2006/relationships/image" Target="../media/image30.png"/><Relationship Id="rId1" Type="http://schemas.openxmlformats.org/officeDocument/2006/relationships/slideLayout" Target="../slideLayouts/slideLayout13.xml"/><Relationship Id="rId24" Type="http://schemas.openxmlformats.org/officeDocument/2006/relationships/image" Target="../media/image200.png"/><Relationship Id="rId32" Type="http://schemas.openxmlformats.org/officeDocument/2006/relationships/image" Target="../media/image260.png"/><Relationship Id="rId5" Type="http://schemas.openxmlformats.org/officeDocument/2006/relationships/image" Target="../media/image151.png"/><Relationship Id="rId23" Type="http://schemas.openxmlformats.org/officeDocument/2006/relationships/image" Target="../media/image190.png"/><Relationship Id="rId28" Type="http://schemas.openxmlformats.org/officeDocument/2006/relationships/image" Target="../media/image150.png"/><Relationship Id="rId19" Type="http://schemas.openxmlformats.org/officeDocument/2006/relationships/image" Target="../media/image28.png"/><Relationship Id="rId31" Type="http://schemas.openxmlformats.org/officeDocument/2006/relationships/image" Target="../media/image250.png"/><Relationship Id="rId4" Type="http://schemas.openxmlformats.org/officeDocument/2006/relationships/image" Target="../media/image141.png"/><Relationship Id="rId22" Type="http://schemas.openxmlformats.org/officeDocument/2006/relationships/image" Target="../media/image110.png"/><Relationship Id="rId27" Type="http://schemas.openxmlformats.org/officeDocument/2006/relationships/image" Target="../media/image140.png"/><Relationship Id="rId30"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34.jpg"/><Relationship Id="rId4" Type="http://schemas.openxmlformats.org/officeDocument/2006/relationships/image" Target="../media/image33.jpg"/></Relationships>
</file>

<file path=ppt/slides/_rels/slide2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6.png"/><Relationship Id="rId7"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2.png"/></Relationships>
</file>

<file path=ppt/slides/_rels/slide2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2.png"/></Relationships>
</file>

<file path=ppt/slides/_rels/slide2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48.png"/><Relationship Id="rId7"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2.png"/></Relationships>
</file>

<file path=ppt/slides/_rels/slide26.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27.xml"/><Relationship Id="rId29" Type="http://schemas.openxmlformats.org/officeDocument/2006/relationships/image" Target="../media/image30.png"/><Relationship Id="rId1" Type="http://schemas.openxmlformats.org/officeDocument/2006/relationships/slideLayout" Target="../slideLayouts/slideLayout13.xml"/><Relationship Id="rId6" Type="http://schemas.openxmlformats.org/officeDocument/2006/relationships/image" Target="../media/image58.png"/><Relationship Id="rId32" Type="http://schemas.openxmlformats.org/officeDocument/2006/relationships/image" Target="../media/image62.png"/><Relationship Id="rId5" Type="http://schemas.openxmlformats.org/officeDocument/2006/relationships/image" Target="../media/image57.png"/><Relationship Id="rId28" Type="http://schemas.openxmlformats.org/officeDocument/2006/relationships/image" Target="../media/image150.png"/><Relationship Id="rId31" Type="http://schemas.openxmlformats.org/officeDocument/2006/relationships/image" Target="../media/image61.png"/><Relationship Id="rId4" Type="http://schemas.openxmlformats.org/officeDocument/2006/relationships/image" Target="../media/image56.png"/><Relationship Id="rId27" Type="http://schemas.openxmlformats.org/officeDocument/2006/relationships/image" Target="../media/image140.png"/><Relationship Id="rId30" Type="http://schemas.openxmlformats.org/officeDocument/2006/relationships/image" Target="../media/image3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35.jpeg"/><Relationship Id="rId7" Type="http://schemas.openxmlformats.org/officeDocument/2006/relationships/image" Target="../media/image66.png"/><Relationship Id="rId2" Type="http://schemas.openxmlformats.org/officeDocument/2006/relationships/notesSlide" Target="../notesSlides/notesSlide29.xml"/><Relationship Id="rId1" Type="http://schemas.openxmlformats.org/officeDocument/2006/relationships/slideLayout" Target="../slideLayouts/slideLayout24.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3.xml"/><Relationship Id="rId7" Type="http://schemas.openxmlformats.org/officeDocument/2006/relationships/image" Target="../media/image3.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jpeg"/><Relationship Id="rId11" Type="http://schemas.openxmlformats.org/officeDocument/2006/relationships/image" Target="../media/image7.png"/><Relationship Id="rId5" Type="http://schemas.openxmlformats.org/officeDocument/2006/relationships/notesSlide" Target="../notesSlides/notesSlide4.xml"/><Relationship Id="rId10" Type="http://schemas.openxmlformats.org/officeDocument/2006/relationships/image" Target="../media/image6.png"/><Relationship Id="rId4" Type="http://schemas.openxmlformats.org/officeDocument/2006/relationships/slideLayout" Target="../slideLayouts/slideLayout2.xml"/><Relationship Id="rId9"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14.png"/><Relationship Id="rId18" Type="http://schemas.openxmlformats.org/officeDocument/2006/relationships/image" Target="../media/image170.png"/><Relationship Id="rId3" Type="http://schemas.openxmlformats.org/officeDocument/2006/relationships/tags" Target="../tags/tag7.xml"/><Relationship Id="rId21" Type="http://schemas.openxmlformats.org/officeDocument/2006/relationships/image" Target="../media/image20.png"/><Relationship Id="rId7" Type="http://schemas.openxmlformats.org/officeDocument/2006/relationships/tags" Target="../tags/tag11.xml"/><Relationship Id="rId12" Type="http://schemas.openxmlformats.org/officeDocument/2006/relationships/tags" Target="../tags/tag9.xml"/><Relationship Id="rId17" Type="http://schemas.openxmlformats.org/officeDocument/2006/relationships/image" Target="../media/image17.png"/><Relationship Id="rId2" Type="http://schemas.openxmlformats.org/officeDocument/2006/relationships/tags" Target="../tags/tag6.xml"/><Relationship Id="rId16" Type="http://schemas.openxmlformats.org/officeDocument/2006/relationships/image" Target="../media/image16.png"/><Relationship Id="rId20" Type="http://schemas.openxmlformats.org/officeDocument/2006/relationships/image" Target="../media/image19.pn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notesSlide" Target="../notesSlides/notesSlide7.xml"/><Relationship Id="rId5" Type="http://schemas.openxmlformats.org/officeDocument/2006/relationships/tags" Target="../tags/tag9.xml"/><Relationship Id="rId15" Type="http://schemas.openxmlformats.org/officeDocument/2006/relationships/image" Target="../media/image15.png"/><Relationship Id="rId10" Type="http://schemas.openxmlformats.org/officeDocument/2006/relationships/slideLayout" Target="../slideLayouts/slideLayout2.xml"/><Relationship Id="rId19" Type="http://schemas.openxmlformats.org/officeDocument/2006/relationships/image" Target="../media/image18.png"/><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tags" Target="../tags/tag10.xml"/></Relationships>
</file>

<file path=ppt/slides/_rels/slide8.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notesSlide" Target="../notesSlides/notesSlide8.xml"/><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23.png"/><Relationship Id="rId5" Type="http://schemas.openxmlformats.org/officeDocument/2006/relationships/image" Target="../media/image22.jp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17.xml"/><Relationship Id="rId7" Type="http://schemas.openxmlformats.org/officeDocument/2006/relationships/image" Target="../media/image26.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29.png"/><Relationship Id="rId5" Type="http://schemas.openxmlformats.org/officeDocument/2006/relationships/notesSlide" Target="../notesSlides/notesSlide9.xml"/><Relationship Id="rId10" Type="http://schemas.openxmlformats.org/officeDocument/2006/relationships/image" Target="../media/image21.png"/><Relationship Id="rId4" Type="http://schemas.openxmlformats.org/officeDocument/2006/relationships/slideLayout" Target="../slideLayouts/slideLayout2.xml"/><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a:spLocks/>
          </p:cNvSpPr>
          <p:nvPr/>
        </p:nvSpPr>
        <p:spPr>
          <a:xfrm>
            <a:off x="0" y="2196352"/>
            <a:ext cx="9144000" cy="1562847"/>
          </a:xfrm>
          <a:prstGeom prst="rect">
            <a:avLst/>
          </a:prstGeom>
          <a:solidFill>
            <a:srgbClr val="02409A"/>
          </a:solidFill>
          <a:ln>
            <a:noFill/>
          </a:ln>
          <a:effectLst>
            <a:outerShdw blurRad="44450" dist="27940" dir="5400000" algn="ctr">
              <a:srgbClr val="000000">
                <a:alpha val="32000"/>
              </a:srgbClr>
            </a:outerShdw>
          </a:effectLst>
        </p:spPr>
        <p:txBody>
          <a:bodyPr tIns="0" bIns="0" anchor="ctr"/>
          <a:lstStyle/>
          <a:p>
            <a:pPr algn="ctr">
              <a:spcBef>
                <a:spcPct val="0"/>
              </a:spcBef>
              <a:defRPr/>
            </a:pPr>
            <a:r>
              <a:rPr lang="zh-CN" altLang="en-US" sz="3600" b="1" dirty="0">
                <a:solidFill>
                  <a:srgbClr val="FFFFFF"/>
                </a:solidFill>
                <a:latin typeface="微软雅黑" panose="020B0503020204020204" pitchFamily="34" charset="-122"/>
                <a:ea typeface="微软雅黑" panose="020B0503020204020204" pitchFamily="34" charset="-122"/>
              </a:rPr>
              <a:t>基于大模型的城市空间实体解析</a:t>
            </a:r>
            <a:endParaRPr lang="en-US" altLang="zh-CN" sz="3600" b="1" dirty="0">
              <a:solidFill>
                <a:srgbClr val="FFFFFF"/>
              </a:solidFill>
              <a:latin typeface="微软雅黑" panose="020B0503020204020204" pitchFamily="34" charset="-122"/>
              <a:ea typeface="微软雅黑" panose="020B0503020204020204" pitchFamily="34" charset="-122"/>
            </a:endParaRPr>
          </a:p>
          <a:p>
            <a:pPr algn="ctr">
              <a:spcBef>
                <a:spcPct val="0"/>
              </a:spcBef>
              <a:defRPr/>
            </a:pPr>
            <a:r>
              <a:rPr lang="zh-CN" altLang="en-US" sz="3600" b="1" dirty="0">
                <a:solidFill>
                  <a:srgbClr val="FFFFFF"/>
                </a:solidFill>
                <a:latin typeface="微软雅黑" panose="020B0503020204020204" pitchFamily="34" charset="-122"/>
                <a:ea typeface="微软雅黑" panose="020B0503020204020204" pitchFamily="34" charset="-122"/>
              </a:rPr>
              <a:t>技术研究与实现</a:t>
            </a:r>
          </a:p>
        </p:txBody>
      </p:sp>
      <p:sp>
        <p:nvSpPr>
          <p:cNvPr id="7" name="副标题 2"/>
          <p:cNvSpPr>
            <a:spLocks noGrp="1"/>
          </p:cNvSpPr>
          <p:nvPr>
            <p:ph type="subTitle" idx="1"/>
          </p:nvPr>
        </p:nvSpPr>
        <p:spPr>
          <a:xfrm>
            <a:off x="2916194" y="4345936"/>
            <a:ext cx="4174278" cy="973887"/>
          </a:xfrm>
        </p:spPr>
        <p:txBody>
          <a:bodyPr vert="horz" lIns="91440" tIns="45720" rIns="91440" bIns="45720" rtlCol="0">
            <a:normAutofit/>
          </a:bodyPr>
          <a:lstStyle/>
          <a:p>
            <a:pPr algn="l">
              <a:spcBef>
                <a:spcPts val="800"/>
              </a:spcBef>
              <a:spcAft>
                <a:spcPts val="800"/>
              </a:spcAft>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硕士研究生：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algn="l">
              <a:spcBef>
                <a:spcPts val="800"/>
              </a:spcBef>
              <a:spcAft>
                <a:spcPts val="800"/>
              </a:spcAft>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指 导 教 师：</a:t>
            </a:r>
          </a:p>
        </p:txBody>
      </p:sp>
      <p:pic>
        <p:nvPicPr>
          <p:cNvPr id="5" name="图片 3" descr="seu.png">
            <a:extLst>
              <a:ext uri="{FF2B5EF4-FFF2-40B4-BE49-F238E27FC236}">
                <a16:creationId xmlns:a16="http://schemas.microsoft.com/office/drawing/2014/main" id="{A01D610A-3C6C-4C49-A9B0-0C32D2172A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43448" y="590780"/>
            <a:ext cx="869522" cy="1018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4">
            <a:extLst>
              <a:ext uri="{FF2B5EF4-FFF2-40B4-BE49-F238E27FC236}">
                <a16:creationId xmlns:a16="http://schemas.microsoft.com/office/drawing/2014/main" id="{65EFFF7B-6C9F-4578-B855-DFCBF3527260}"/>
              </a:ext>
            </a:extLst>
          </p:cNvPr>
          <p:cNvSpPr txBox="1">
            <a:spLocks noChangeArrowheads="1"/>
          </p:cNvSpPr>
          <p:nvPr/>
        </p:nvSpPr>
        <p:spPr bwMode="auto">
          <a:xfrm>
            <a:off x="2512970" y="838203"/>
            <a:ext cx="521168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Calibri" charset="0"/>
                <a:ea typeface="宋体" charset="0"/>
                <a:cs typeface="宋体" charset="0"/>
              </a:defRPr>
            </a:lvl1pPr>
            <a:lvl2pPr marL="742950" indent="-285750">
              <a:defRPr kumimoji="1">
                <a:solidFill>
                  <a:schemeClr val="tx1"/>
                </a:solidFill>
                <a:latin typeface="Calibri" charset="0"/>
                <a:ea typeface="宋体" charset="0"/>
              </a:defRPr>
            </a:lvl2pPr>
            <a:lvl3pPr marL="1143000" indent="-228600">
              <a:defRPr kumimoji="1">
                <a:solidFill>
                  <a:schemeClr val="tx1"/>
                </a:solidFill>
                <a:latin typeface="Calibri" charset="0"/>
                <a:ea typeface="宋体" charset="0"/>
              </a:defRPr>
            </a:lvl3pPr>
            <a:lvl4pPr marL="1600200" indent="-228600">
              <a:defRPr kumimoji="1">
                <a:solidFill>
                  <a:schemeClr val="tx1"/>
                </a:solidFill>
                <a:latin typeface="Calibri" charset="0"/>
                <a:ea typeface="宋体" charset="0"/>
              </a:defRPr>
            </a:lvl4pPr>
            <a:lvl5pPr marL="2057400" indent="-228600">
              <a:defRPr kumimoji="1">
                <a:solidFill>
                  <a:schemeClr val="tx1"/>
                </a:solidFill>
                <a:latin typeface="Calibri" charset="0"/>
                <a:ea typeface="宋体" charset="0"/>
              </a:defRPr>
            </a:lvl5pPr>
            <a:lvl6pPr marL="2514600" indent="-228600" fontAlgn="base">
              <a:spcBef>
                <a:spcPct val="0"/>
              </a:spcBef>
              <a:spcAft>
                <a:spcPct val="0"/>
              </a:spcAft>
              <a:defRPr kumimoji="1">
                <a:solidFill>
                  <a:schemeClr val="tx1"/>
                </a:solidFill>
                <a:latin typeface="Calibri" charset="0"/>
                <a:ea typeface="宋体" charset="0"/>
              </a:defRPr>
            </a:lvl6pPr>
            <a:lvl7pPr marL="2971800" indent="-228600" fontAlgn="base">
              <a:spcBef>
                <a:spcPct val="0"/>
              </a:spcBef>
              <a:spcAft>
                <a:spcPct val="0"/>
              </a:spcAft>
              <a:defRPr kumimoji="1">
                <a:solidFill>
                  <a:schemeClr val="tx1"/>
                </a:solidFill>
                <a:latin typeface="Calibri" charset="0"/>
                <a:ea typeface="宋体" charset="0"/>
              </a:defRPr>
            </a:lvl7pPr>
            <a:lvl8pPr marL="3429000" indent="-228600" fontAlgn="base">
              <a:spcBef>
                <a:spcPct val="0"/>
              </a:spcBef>
              <a:spcAft>
                <a:spcPct val="0"/>
              </a:spcAft>
              <a:defRPr kumimoji="1">
                <a:solidFill>
                  <a:schemeClr val="tx1"/>
                </a:solidFill>
                <a:latin typeface="Calibri" charset="0"/>
                <a:ea typeface="宋体" charset="0"/>
              </a:defRPr>
            </a:lvl8pPr>
            <a:lvl9pPr marL="3886200" indent="-228600" fontAlgn="base">
              <a:spcBef>
                <a:spcPct val="0"/>
              </a:spcBef>
              <a:spcAft>
                <a:spcPct val="0"/>
              </a:spcAft>
              <a:defRPr kumimoji="1">
                <a:solidFill>
                  <a:schemeClr val="tx1"/>
                </a:solidFill>
                <a:latin typeface="Calibri" charset="0"/>
                <a:ea typeface="宋体" charset="0"/>
              </a:defRPr>
            </a:lvl9pPr>
          </a:lstStyle>
          <a:p>
            <a:pPr algn="ctr"/>
            <a:r>
              <a:rPr kumimoji="0" lang="zh-CN" altLang="en-US" sz="2800" dirty="0">
                <a:latin typeface="微软雅黑" charset="0"/>
                <a:ea typeface="微软雅黑" charset="0"/>
                <a:cs typeface="微软雅黑" charset="0"/>
              </a:rPr>
              <a:t>东南大学硕士学位论文开题报告</a:t>
            </a:r>
          </a:p>
        </p:txBody>
      </p:sp>
      <p:sp>
        <p:nvSpPr>
          <p:cNvPr id="8" name="文本框 7"/>
          <p:cNvSpPr txBox="1"/>
          <p:nvPr/>
        </p:nvSpPr>
        <p:spPr>
          <a:xfrm>
            <a:off x="0" y="5883442"/>
            <a:ext cx="9144000" cy="461665"/>
          </a:xfrm>
          <a:prstGeom prst="rect">
            <a:avLst/>
          </a:prstGeom>
          <a:noFill/>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2025</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月</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日</a:t>
            </a:r>
          </a:p>
        </p:txBody>
      </p:sp>
    </p:spTree>
    <p:extLst>
      <p:ext uri="{BB962C8B-B14F-4D97-AF65-F5344CB8AC3E}">
        <p14:creationId xmlns:p14="http://schemas.microsoft.com/office/powerpoint/2010/main" val="199511890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234BC-38BD-7521-8DCF-67B607866619}"/>
            </a:ext>
          </a:extLst>
        </p:cNvPr>
        <p:cNvGrpSpPr/>
        <p:nvPr/>
      </p:nvGrpSpPr>
      <p:grpSpPr>
        <a:xfrm>
          <a:off x="0" y="0"/>
          <a:ext cx="0" cy="0"/>
          <a:chOff x="0" y="0"/>
          <a:chExt cx="0" cy="0"/>
        </a:xfrm>
      </p:grpSpPr>
      <p:sp>
        <p:nvSpPr>
          <p:cNvPr id="19" name="标题 3">
            <a:extLst>
              <a:ext uri="{FF2B5EF4-FFF2-40B4-BE49-F238E27FC236}">
                <a16:creationId xmlns:a16="http://schemas.microsoft.com/office/drawing/2014/main" id="{88013ADD-7B47-E7A6-B378-737A8417BB04}"/>
              </a:ext>
            </a:extLst>
          </p:cNvPr>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a:extLst>
              <a:ext uri="{FF2B5EF4-FFF2-40B4-BE49-F238E27FC236}">
                <a16:creationId xmlns:a16="http://schemas.microsoft.com/office/drawing/2014/main" id="{582BEB8A-8923-9FC9-54CE-8ACBDE6A53E7}"/>
              </a:ext>
            </a:extLst>
          </p:cNvPr>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a:extLst>
              <a:ext uri="{FF2B5EF4-FFF2-40B4-BE49-F238E27FC236}">
                <a16:creationId xmlns:a16="http://schemas.microsoft.com/office/drawing/2014/main" id="{386BB94D-440A-17DD-943A-71DEDE492845}"/>
              </a:ext>
            </a:extLst>
          </p:cNvPr>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a:extLst>
              <a:ext uri="{FF2B5EF4-FFF2-40B4-BE49-F238E27FC236}">
                <a16:creationId xmlns:a16="http://schemas.microsoft.com/office/drawing/2014/main" id="{1E9A09CA-C2A3-79F4-C6D1-F3E0C9A5CF4D}"/>
              </a:ext>
            </a:extLst>
          </p:cNvPr>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46149F4A-9A02-ACA7-B3DC-22F95662EE21}"/>
              </a:ext>
            </a:extLst>
          </p:cNvPr>
          <p:cNvSpPr txBox="1">
            <a:spLocks noChangeArrowheads="1"/>
          </p:cNvSpPr>
          <p:nvPr/>
        </p:nvSpPr>
        <p:spPr bwMode="auto">
          <a:xfrm>
            <a:off x="622300" y="142874"/>
            <a:ext cx="8342188"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挑战一</a:t>
            </a:r>
          </a:p>
        </p:txBody>
      </p:sp>
      <p:sp>
        <p:nvSpPr>
          <p:cNvPr id="9" name="文本框 8">
            <a:extLst>
              <a:ext uri="{FF2B5EF4-FFF2-40B4-BE49-F238E27FC236}">
                <a16:creationId xmlns:a16="http://schemas.microsoft.com/office/drawing/2014/main" id="{733898F3-4D48-ED8A-E0B5-53BA76922771}"/>
              </a:ext>
            </a:extLst>
          </p:cNvPr>
          <p:cNvSpPr txBox="1"/>
          <p:nvPr/>
        </p:nvSpPr>
        <p:spPr>
          <a:xfrm>
            <a:off x="449580" y="927735"/>
            <a:ext cx="8066405" cy="424815"/>
          </a:xfrm>
          <a:prstGeom prst="rect">
            <a:avLst/>
          </a:prstGeom>
          <a:noFill/>
        </p:spPr>
        <p:txBody>
          <a:bodyPr wrap="square" rtlCol="0">
            <a:noAutofit/>
          </a:bodyPr>
          <a:lstStyle/>
          <a:p>
            <a:pPr marL="285750" indent="-285750" algn="l">
              <a:buClrTx/>
              <a:buSzTx/>
              <a:buFont typeface="Wingdings" panose="05000000000000000000" charset="0"/>
              <a:buChar char="Ø"/>
            </a:pPr>
            <a:r>
              <a:rPr lang="zh-CN" altLang="en-US" sz="2400" b="1" kern="100" dirty="0">
                <a:solidFill>
                  <a:srgbClr val="FF0000"/>
                </a:solidFill>
                <a:latin typeface="微软雅黑" panose="020B0503020204020204" pitchFamily="34" charset="-122"/>
                <a:ea typeface="微软雅黑" panose="020B0503020204020204" pitchFamily="34" charset="-122"/>
                <a:sym typeface="+mn-ea"/>
              </a:rPr>
              <a:t>如何实现面向城市空间实体的空间</a:t>
            </a:r>
            <a:r>
              <a:rPr lang="en-US" altLang="zh-CN" sz="2400" b="1" kern="100" dirty="0">
                <a:solidFill>
                  <a:srgbClr val="FF0000"/>
                </a:solidFill>
                <a:latin typeface="微软雅黑" panose="020B0503020204020204" pitchFamily="34" charset="-122"/>
                <a:ea typeface="微软雅黑" panose="020B0503020204020204" pitchFamily="34" charset="-122"/>
                <a:sym typeface="+mn-ea"/>
              </a:rPr>
              <a:t>-</a:t>
            </a:r>
            <a:r>
              <a:rPr lang="zh-CN" altLang="en-US" sz="2400" b="1" kern="100" dirty="0">
                <a:solidFill>
                  <a:srgbClr val="FF0000"/>
                </a:solidFill>
                <a:latin typeface="微软雅黑" panose="020B0503020204020204" pitchFamily="34" charset="-122"/>
                <a:ea typeface="微软雅黑" panose="020B0503020204020204" pitchFamily="34" charset="-122"/>
                <a:sym typeface="+mn-ea"/>
              </a:rPr>
              <a:t>语义联合分块方法</a:t>
            </a:r>
          </a:p>
        </p:txBody>
      </p:sp>
      <p:sp>
        <p:nvSpPr>
          <p:cNvPr id="28" name="矩形: 圆角 359">
            <a:extLst>
              <a:ext uri="{FF2B5EF4-FFF2-40B4-BE49-F238E27FC236}">
                <a16:creationId xmlns:a16="http://schemas.microsoft.com/office/drawing/2014/main" id="{2908633D-FA87-5236-D101-EF14A16B0DB8}"/>
              </a:ext>
            </a:extLst>
          </p:cNvPr>
          <p:cNvSpPr/>
          <p:nvPr/>
        </p:nvSpPr>
        <p:spPr>
          <a:xfrm>
            <a:off x="325755" y="1423035"/>
            <a:ext cx="8405495" cy="615950"/>
          </a:xfrm>
          <a:prstGeom prst="roundRect">
            <a:avLst>
              <a:gd name="adj" fmla="val 1988"/>
            </a:avLst>
          </a:prstGeom>
          <a:solidFill>
            <a:schemeClr val="accent1">
              <a:alpha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0" rIns="0" bIns="0" rtlCol="0" anchor="ctr"/>
          <a:lstStyle/>
          <a:p>
            <a:pPr indent="0" algn="just">
              <a:lnSpc>
                <a:spcPct val="100000"/>
              </a:lnSpc>
              <a:buClrTx/>
              <a:buSzTx/>
              <a:buFont typeface="Wingdings" panose="05000000000000000000" charset="0"/>
              <a:buNone/>
            </a:pPr>
            <a:r>
              <a:rPr lang="en-US" altLang="zh-CN" sz="1600" dirty="0">
                <a:solidFill>
                  <a:schemeClr val="tx1"/>
                </a:solidFill>
                <a:latin typeface="微软雅黑" panose="020B0503020204020204" pitchFamily="34" charset="-122"/>
                <a:ea typeface="微软雅黑" panose="020B0503020204020204" pitchFamily="34" charset="-122"/>
                <a:sym typeface="+mn-ea"/>
              </a:rPr>
              <a:t>       </a:t>
            </a:r>
            <a:r>
              <a:rPr lang="zh-CN" altLang="en-US" sz="1600" dirty="0">
                <a:solidFill>
                  <a:schemeClr val="tx1"/>
                </a:solidFill>
                <a:latin typeface="微软雅黑" panose="020B0503020204020204" pitchFamily="34" charset="-122"/>
                <a:ea typeface="微软雅黑" panose="020B0503020204020204" pitchFamily="34" charset="-122"/>
                <a:sym typeface="+mn-ea"/>
              </a:rPr>
              <a:t>现有研究大多仅依据空间邻近性将相邻实体分组为块，既</a:t>
            </a:r>
            <a:r>
              <a:rPr lang="zh-CN" altLang="en-US" sz="1600" b="1" dirty="0">
                <a:solidFill>
                  <a:schemeClr val="tx1"/>
                </a:solidFill>
                <a:latin typeface="微软雅黑" panose="020B0503020204020204" pitchFamily="34" charset="-122"/>
                <a:ea typeface="微软雅黑" panose="020B0503020204020204" pitchFamily="34" charset="-122"/>
                <a:sym typeface="+mn-ea"/>
              </a:rPr>
              <a:t>未充分挖掘实体间语义联系</a:t>
            </a:r>
            <a:r>
              <a:rPr lang="zh-CN" altLang="en-US" sz="1600" dirty="0">
                <a:solidFill>
                  <a:schemeClr val="tx1"/>
                </a:solidFill>
                <a:latin typeface="微软雅黑" panose="020B0503020204020204" pitchFamily="34" charset="-122"/>
                <a:ea typeface="微软雅黑" panose="020B0503020204020204" pitchFamily="34" charset="-122"/>
                <a:sym typeface="+mn-ea"/>
              </a:rPr>
              <a:t>，也</a:t>
            </a:r>
            <a:r>
              <a:rPr lang="zh-CN" altLang="en-US" sz="1600" b="1" dirty="0">
                <a:solidFill>
                  <a:schemeClr val="tx1"/>
                </a:solidFill>
                <a:latin typeface="微软雅黑" panose="020B0503020204020204" pitchFamily="34" charset="-122"/>
                <a:ea typeface="微软雅黑" panose="020B0503020204020204" pitchFamily="34" charset="-122"/>
                <a:sym typeface="+mn-ea"/>
              </a:rPr>
              <a:t>未平衡分块完整性与质量</a:t>
            </a:r>
            <a:r>
              <a:rPr lang="zh-CN" altLang="en-US" sz="1600" dirty="0">
                <a:solidFill>
                  <a:schemeClr val="tx1"/>
                </a:solidFill>
                <a:latin typeface="微软雅黑" panose="020B0503020204020204" pitchFamily="34" charset="-122"/>
                <a:ea typeface="微软雅黑" panose="020B0503020204020204" pitchFamily="34" charset="-122"/>
                <a:sym typeface="+mn-ea"/>
              </a:rPr>
              <a:t>。</a:t>
            </a:r>
          </a:p>
        </p:txBody>
      </p:sp>
      <p:sp>
        <p:nvSpPr>
          <p:cNvPr id="59" name="矩形: 圆角 4">
            <a:extLst>
              <a:ext uri="{FF2B5EF4-FFF2-40B4-BE49-F238E27FC236}">
                <a16:creationId xmlns:a16="http://schemas.microsoft.com/office/drawing/2014/main" id="{C2A38890-60D0-770C-289F-D5754435C1AD}"/>
              </a:ext>
            </a:extLst>
          </p:cNvPr>
          <p:cNvSpPr/>
          <p:nvPr/>
        </p:nvSpPr>
        <p:spPr>
          <a:xfrm>
            <a:off x="249555" y="2269911"/>
            <a:ext cx="2806065" cy="422592"/>
          </a:xfrm>
          <a:prstGeom prst="roundRect">
            <a:avLst>
              <a:gd name="adj" fmla="val 0"/>
            </a:avLst>
          </a:prstGeom>
          <a:solidFill>
            <a:schemeClr val="bg1"/>
          </a:solidFill>
          <a:ln w="19050">
            <a:solidFill>
              <a:schemeClr val="bg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sym typeface="+mn-ea"/>
              </a:rPr>
              <a:t>本文拟解决的主要问题：</a:t>
            </a:r>
            <a:endParaRPr lang="zh-CN" altLang="en-US" b="1" dirty="0">
              <a:solidFill>
                <a:schemeClr val="tx1"/>
              </a:solidFill>
              <a:latin typeface="微软雅黑" panose="020B0503020204020204" pitchFamily="34" charset="-122"/>
              <a:ea typeface="微软雅黑" panose="020B0503020204020204" pitchFamily="34" charset="-122"/>
            </a:endParaRPr>
          </a:p>
        </p:txBody>
      </p:sp>
      <p:grpSp>
        <p:nvGrpSpPr>
          <p:cNvPr id="33" name="组合 32">
            <a:extLst>
              <a:ext uri="{FF2B5EF4-FFF2-40B4-BE49-F238E27FC236}">
                <a16:creationId xmlns:a16="http://schemas.microsoft.com/office/drawing/2014/main" id="{64907B44-D5E0-E1BE-95A3-808C4E595E6C}"/>
              </a:ext>
            </a:extLst>
          </p:cNvPr>
          <p:cNvGrpSpPr/>
          <p:nvPr/>
        </p:nvGrpSpPr>
        <p:grpSpPr>
          <a:xfrm>
            <a:off x="1135309" y="2964443"/>
            <a:ext cx="6831622" cy="2957875"/>
            <a:chOff x="937189" y="2964443"/>
            <a:chExt cx="6831622" cy="2957875"/>
          </a:xfrm>
        </p:grpSpPr>
        <p:sp>
          <p:nvSpPr>
            <p:cNvPr id="27" name="左大括号 26">
              <a:extLst>
                <a:ext uri="{FF2B5EF4-FFF2-40B4-BE49-F238E27FC236}">
                  <a16:creationId xmlns:a16="http://schemas.microsoft.com/office/drawing/2014/main" id="{A9DD2F51-0477-4EA6-1A89-FF594A1BB3F8}"/>
                </a:ext>
              </a:extLst>
            </p:cNvPr>
            <p:cNvSpPr/>
            <p:nvPr/>
          </p:nvSpPr>
          <p:spPr>
            <a:xfrm>
              <a:off x="937189" y="2982858"/>
              <a:ext cx="593725" cy="2884542"/>
            </a:xfrm>
            <a:prstGeom prst="leftBrace">
              <a:avLst>
                <a:gd name="adj1" fmla="val 68654"/>
                <a:gd name="adj2" fmla="val 49993"/>
              </a:avLst>
            </a:prstGeom>
            <a:ln w="38100"/>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grpSp>
          <p:nvGrpSpPr>
            <p:cNvPr id="32" name="组合 31">
              <a:extLst>
                <a:ext uri="{FF2B5EF4-FFF2-40B4-BE49-F238E27FC236}">
                  <a16:creationId xmlns:a16="http://schemas.microsoft.com/office/drawing/2014/main" id="{22141556-D5E4-7014-B947-12E5955A27BD}"/>
                </a:ext>
              </a:extLst>
            </p:cNvPr>
            <p:cNvGrpSpPr/>
            <p:nvPr/>
          </p:nvGrpSpPr>
          <p:grpSpPr>
            <a:xfrm>
              <a:off x="1569160" y="2964443"/>
              <a:ext cx="6199651" cy="1479582"/>
              <a:chOff x="1569160" y="2964443"/>
              <a:chExt cx="6199651" cy="1479582"/>
            </a:xfrm>
          </p:grpSpPr>
          <p:grpSp>
            <p:nvGrpSpPr>
              <p:cNvPr id="16" name="组合 15">
                <a:extLst>
                  <a:ext uri="{FF2B5EF4-FFF2-40B4-BE49-F238E27FC236}">
                    <a16:creationId xmlns:a16="http://schemas.microsoft.com/office/drawing/2014/main" id="{8B08D1B2-AA14-06A7-D7C5-ABD6D5B411F8}"/>
                  </a:ext>
                </a:extLst>
              </p:cNvPr>
              <p:cNvGrpSpPr/>
              <p:nvPr>
                <p:custDataLst>
                  <p:tags r:id="rId3"/>
                </p:custDataLst>
              </p:nvPr>
            </p:nvGrpSpPr>
            <p:grpSpPr>
              <a:xfrm>
                <a:off x="1617566" y="2964443"/>
                <a:ext cx="6151245" cy="656590"/>
                <a:chOff x="4099" y="2347"/>
                <a:chExt cx="9687" cy="1034"/>
              </a:xfrm>
            </p:grpSpPr>
            <p:sp>
              <p:nvSpPr>
                <p:cNvPr id="354" name="矩形 353">
                  <a:extLst>
                    <a:ext uri="{FF2B5EF4-FFF2-40B4-BE49-F238E27FC236}">
                      <a16:creationId xmlns:a16="http://schemas.microsoft.com/office/drawing/2014/main" id="{42533E05-179B-DE90-8FE5-CD553AAE7DB7}"/>
                    </a:ext>
                  </a:extLst>
                </p:cNvPr>
                <p:cNvSpPr/>
                <p:nvPr>
                  <p:custDataLst>
                    <p:tags r:id="rId4"/>
                  </p:custDataLst>
                </p:nvPr>
              </p:nvSpPr>
              <p:spPr>
                <a:xfrm>
                  <a:off x="4100" y="2347"/>
                  <a:ext cx="9685" cy="10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56" name="文本框 355">
                  <a:extLst>
                    <a:ext uri="{FF2B5EF4-FFF2-40B4-BE49-F238E27FC236}">
                      <a16:creationId xmlns:a16="http://schemas.microsoft.com/office/drawing/2014/main" id="{7F9FAD3F-89F4-AB16-0264-0AB541032FE9}"/>
                    </a:ext>
                  </a:extLst>
                </p:cNvPr>
                <p:cNvSpPr txBox="1"/>
                <p:nvPr>
                  <p:custDataLst>
                    <p:tags r:id="rId5"/>
                  </p:custDataLst>
                </p:nvPr>
              </p:nvSpPr>
              <p:spPr>
                <a:xfrm>
                  <a:off x="4099" y="2376"/>
                  <a:ext cx="9687" cy="962"/>
                </a:xfrm>
                <a:prstGeom prst="rect">
                  <a:avLst/>
                </a:prstGeom>
                <a:noFill/>
                <a:ln>
                  <a:noFill/>
                </a:ln>
              </p:spPr>
              <p:txBody>
                <a:bodyPr wrap="square" rtlCol="0" anchor="ctr" anchorCtr="0">
                  <a:noAutofit/>
                </a:bodyPr>
                <a:lstStyle/>
                <a:p>
                  <a:pPr algn="ctr">
                    <a:lnSpc>
                      <a:spcPts val="2460"/>
                    </a:lnSpc>
                  </a:pPr>
                  <a:r>
                    <a:rPr lang="en-US" altLang="zh-CN" sz="1600" kern="100" dirty="0">
                      <a:solidFill>
                        <a:schemeClr val="bg1"/>
                      </a:solidFill>
                      <a:effectLst/>
                      <a:latin typeface="微软雅黑" panose="020B0503020204020204" pitchFamily="34" charset="-122"/>
                      <a:ea typeface="微软雅黑" panose="020B0503020204020204" pitchFamily="34" charset="-122"/>
                      <a:cs typeface="Calibri" panose="020F0502020204030204" pitchFamily="34" charset="0"/>
                    </a:rPr>
                    <a:t>1. </a:t>
                  </a:r>
                  <a:r>
                    <a:rPr lang="zh-CN" altLang="en-US" sz="1600" kern="100" dirty="0">
                      <a:solidFill>
                        <a:schemeClr val="bg1"/>
                      </a:solidFill>
                      <a:effectLst/>
                      <a:latin typeface="微软雅黑" panose="020B0503020204020204" pitchFamily="34" charset="-122"/>
                      <a:ea typeface="微软雅黑" panose="020B0503020204020204" pitchFamily="34" charset="-122"/>
                      <a:cs typeface="Calibri" panose="020F0502020204030204" pitchFamily="34" charset="0"/>
                    </a:rPr>
                    <a:t>如何从城市空间实体中联合空间分布与语义特征，</a:t>
                  </a:r>
                </a:p>
                <a:p>
                  <a:pPr algn="ctr">
                    <a:lnSpc>
                      <a:spcPts val="2460"/>
                    </a:lnSpc>
                  </a:pPr>
                  <a:r>
                    <a:rPr lang="zh-CN" altLang="en-US" sz="1600" kern="100" dirty="0">
                      <a:solidFill>
                        <a:schemeClr val="bg1"/>
                      </a:solidFill>
                      <a:effectLst/>
                      <a:latin typeface="微软雅黑" panose="020B0503020204020204" pitchFamily="34" charset="-122"/>
                      <a:ea typeface="微软雅黑" panose="020B0503020204020204" pitchFamily="34" charset="-122"/>
                      <a:cs typeface="Calibri" panose="020F0502020204030204" pitchFamily="34" charset="0"/>
                    </a:rPr>
                    <a:t>实现兴趣区域的提取与边界的探测？</a:t>
                  </a:r>
                </a:p>
              </p:txBody>
            </p:sp>
          </p:grpSp>
          <p:sp>
            <p:nvSpPr>
              <p:cNvPr id="8" name="文本框 7">
                <a:extLst>
                  <a:ext uri="{FF2B5EF4-FFF2-40B4-BE49-F238E27FC236}">
                    <a16:creationId xmlns:a16="http://schemas.microsoft.com/office/drawing/2014/main" id="{B75A27DD-50AA-E356-EA89-8AE452492BAB}"/>
                  </a:ext>
                </a:extLst>
              </p:cNvPr>
              <p:cNvSpPr txBox="1"/>
              <p:nvPr/>
            </p:nvSpPr>
            <p:spPr>
              <a:xfrm>
                <a:off x="1569160" y="3742433"/>
                <a:ext cx="2300384" cy="584775"/>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空间实体均为</a:t>
                </a:r>
                <a:r>
                  <a:rPr lang="zh-CN" altLang="en-US" sz="1600" b="1" dirty="0">
                    <a:latin typeface="微软雅黑" panose="020B0503020204020204" pitchFamily="34" charset="-122"/>
                    <a:ea typeface="微软雅黑" panose="020B0503020204020204" pitchFamily="34" charset="-122"/>
                  </a:rPr>
                  <a:t>点数据</a:t>
                </a:r>
                <a:r>
                  <a:rPr lang="zh-CN" altLang="en-US" sz="1600"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缺乏多边形边界信息</a:t>
                </a:r>
                <a:endParaRPr lang="en-US" altLang="zh-CN" sz="1600" b="1" dirty="0">
                  <a:latin typeface="微软雅黑" panose="020B0503020204020204" pitchFamily="34" charset="-122"/>
                  <a:ea typeface="微软雅黑" panose="020B0503020204020204" pitchFamily="34" charset="-122"/>
                </a:endParaRPr>
              </a:p>
            </p:txBody>
          </p:sp>
          <p:sp>
            <p:nvSpPr>
              <p:cNvPr id="10" name="箭头: 下 39942">
                <a:extLst>
                  <a:ext uri="{FF2B5EF4-FFF2-40B4-BE49-F238E27FC236}">
                    <a16:creationId xmlns:a16="http://schemas.microsoft.com/office/drawing/2014/main" id="{2528E795-752D-FCDF-3545-693369E83821}"/>
                  </a:ext>
                </a:extLst>
              </p:cNvPr>
              <p:cNvSpPr/>
              <p:nvPr/>
            </p:nvSpPr>
            <p:spPr>
              <a:xfrm rot="14783853" flipH="1">
                <a:off x="3768180" y="3639904"/>
                <a:ext cx="202728" cy="528955"/>
              </a:xfrm>
              <a:prstGeom prst="downArrow">
                <a:avLst>
                  <a:gd name="adj1" fmla="val 39565"/>
                  <a:gd name="adj2" fmla="val 58746"/>
                </a:avLst>
              </a:prstGeom>
              <a:solidFill>
                <a:schemeClr val="accent5">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5FDB4A8A-79C7-E5B5-53A9-627CFCF97C76}"/>
                  </a:ext>
                </a:extLst>
              </p:cNvPr>
              <p:cNvSpPr txBox="1"/>
              <p:nvPr/>
            </p:nvSpPr>
            <p:spPr>
              <a:xfrm>
                <a:off x="4074707" y="3629831"/>
                <a:ext cx="3270236"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难以从空间实体中提取出兴趣区域</a:t>
                </a:r>
                <a:endParaRPr lang="en-US" altLang="zh-CN" sz="1600" dirty="0">
                  <a:latin typeface="微软雅黑" panose="020B0503020204020204" pitchFamily="34" charset="-122"/>
                  <a:ea typeface="微软雅黑" panose="020B0503020204020204" pitchFamily="34" charset="-122"/>
                </a:endParaRPr>
              </a:p>
            </p:txBody>
          </p:sp>
          <p:sp>
            <p:nvSpPr>
              <p:cNvPr id="14" name="箭头: 下 39942">
                <a:extLst>
                  <a:ext uri="{FF2B5EF4-FFF2-40B4-BE49-F238E27FC236}">
                    <a16:creationId xmlns:a16="http://schemas.microsoft.com/office/drawing/2014/main" id="{16303DFA-11FE-CCA8-19AA-6015FB349442}"/>
                  </a:ext>
                </a:extLst>
              </p:cNvPr>
              <p:cNvSpPr/>
              <p:nvPr/>
            </p:nvSpPr>
            <p:spPr>
              <a:xfrm rot="17481931" flipH="1">
                <a:off x="3768476" y="3945595"/>
                <a:ext cx="202728" cy="528955"/>
              </a:xfrm>
              <a:prstGeom prst="downArrow">
                <a:avLst>
                  <a:gd name="adj1" fmla="val 39565"/>
                  <a:gd name="adj2" fmla="val 58746"/>
                </a:avLst>
              </a:prstGeom>
              <a:solidFill>
                <a:schemeClr val="accent5">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57ADEF37-0546-B1FA-84EE-ABFDFAA57BB6}"/>
                  </a:ext>
                </a:extLst>
              </p:cNvPr>
              <p:cNvSpPr txBox="1"/>
              <p:nvPr/>
            </p:nvSpPr>
            <p:spPr>
              <a:xfrm>
                <a:off x="4068662" y="4105471"/>
                <a:ext cx="2420938"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难以确定兴趣区域的边界</a:t>
                </a:r>
                <a:endParaRPr lang="en-US" altLang="zh-CN" sz="1600" dirty="0">
                  <a:latin typeface="微软雅黑" panose="020B0503020204020204" pitchFamily="34" charset="-122"/>
                  <a:ea typeface="微软雅黑" panose="020B0503020204020204" pitchFamily="34" charset="-122"/>
                </a:endParaRPr>
              </a:p>
            </p:txBody>
          </p:sp>
        </p:grpSp>
        <p:grpSp>
          <p:nvGrpSpPr>
            <p:cNvPr id="31" name="组合 30">
              <a:extLst>
                <a:ext uri="{FF2B5EF4-FFF2-40B4-BE49-F238E27FC236}">
                  <a16:creationId xmlns:a16="http://schemas.microsoft.com/office/drawing/2014/main" id="{BB6F4FFC-ACB5-FB8A-5DC9-E363CAEDD684}"/>
                </a:ext>
              </a:extLst>
            </p:cNvPr>
            <p:cNvGrpSpPr/>
            <p:nvPr/>
          </p:nvGrpSpPr>
          <p:grpSpPr>
            <a:xfrm>
              <a:off x="1569160" y="4623858"/>
              <a:ext cx="6199016" cy="1298460"/>
              <a:chOff x="1569160" y="4440978"/>
              <a:chExt cx="6199016" cy="1298460"/>
            </a:xfrm>
          </p:grpSpPr>
          <p:grpSp>
            <p:nvGrpSpPr>
              <p:cNvPr id="2" name="组合 1">
                <a:extLst>
                  <a:ext uri="{FF2B5EF4-FFF2-40B4-BE49-F238E27FC236}">
                    <a16:creationId xmlns:a16="http://schemas.microsoft.com/office/drawing/2014/main" id="{B38D8BD6-75C9-A032-0D3F-09686807F55B}"/>
                  </a:ext>
                </a:extLst>
              </p:cNvPr>
              <p:cNvGrpSpPr/>
              <p:nvPr/>
            </p:nvGrpSpPr>
            <p:grpSpPr>
              <a:xfrm>
                <a:off x="1616296" y="4440978"/>
                <a:ext cx="6151880" cy="656590"/>
                <a:chOff x="2602230" y="3272790"/>
                <a:chExt cx="6151880" cy="656590"/>
              </a:xfrm>
            </p:grpSpPr>
            <p:sp>
              <p:nvSpPr>
                <p:cNvPr id="11" name="矩形 10">
                  <a:extLst>
                    <a:ext uri="{FF2B5EF4-FFF2-40B4-BE49-F238E27FC236}">
                      <a16:creationId xmlns:a16="http://schemas.microsoft.com/office/drawing/2014/main" id="{26FACFCB-2D41-1B7E-04C7-A804578ABC37}"/>
                    </a:ext>
                  </a:extLst>
                </p:cNvPr>
                <p:cNvSpPr/>
                <p:nvPr>
                  <p:custDataLst>
                    <p:tags r:id="rId1"/>
                  </p:custDataLst>
                </p:nvPr>
              </p:nvSpPr>
              <p:spPr>
                <a:xfrm>
                  <a:off x="2602865" y="3272790"/>
                  <a:ext cx="6150610" cy="6565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9E3CDBE1-3975-1324-E591-EFBA0C515E70}"/>
                    </a:ext>
                  </a:extLst>
                </p:cNvPr>
                <p:cNvSpPr txBox="1"/>
                <p:nvPr>
                  <p:custDataLst>
                    <p:tags r:id="rId2"/>
                  </p:custDataLst>
                </p:nvPr>
              </p:nvSpPr>
              <p:spPr>
                <a:xfrm>
                  <a:off x="2602230" y="3281680"/>
                  <a:ext cx="6151880" cy="610870"/>
                </a:xfrm>
                <a:prstGeom prst="rect">
                  <a:avLst/>
                </a:prstGeom>
                <a:noFill/>
                <a:ln>
                  <a:noFill/>
                </a:ln>
              </p:spPr>
              <p:txBody>
                <a:bodyPr wrap="square" rtlCol="0" anchor="ctr" anchorCtr="0">
                  <a:noAutofit/>
                </a:bodyPr>
                <a:lstStyle/>
                <a:p>
                  <a:pPr algn="ctr">
                    <a:lnSpc>
                      <a:spcPts val="2460"/>
                    </a:lnSpc>
                  </a:pPr>
                  <a:r>
                    <a:rPr lang="en-US" altLang="zh-CN" sz="1600" kern="100" dirty="0">
                      <a:solidFill>
                        <a:schemeClr val="bg1"/>
                      </a:solidFill>
                      <a:effectLst/>
                      <a:latin typeface="微软雅黑" panose="020B0503020204020204" pitchFamily="34" charset="-122"/>
                      <a:ea typeface="微软雅黑" panose="020B0503020204020204" pitchFamily="34" charset="-122"/>
                      <a:cs typeface="Calibri" panose="020F0502020204030204" pitchFamily="34" charset="0"/>
                    </a:rPr>
                    <a:t>2. </a:t>
                  </a:r>
                  <a:r>
                    <a:rPr lang="zh-CN" altLang="en-US" sz="1600" kern="100" dirty="0">
                      <a:solidFill>
                        <a:schemeClr val="bg1"/>
                      </a:solidFill>
                      <a:effectLst/>
                      <a:latin typeface="微软雅黑" panose="020B0503020204020204" pitchFamily="34" charset="-122"/>
                      <a:ea typeface="微软雅黑" panose="020B0503020204020204" pitchFamily="34" charset="-122"/>
                      <a:cs typeface="Calibri" panose="020F0502020204030204" pitchFamily="34" charset="0"/>
                    </a:rPr>
                    <a:t>如何建立空间邻近约束与语义一致性协同的分块模型，</a:t>
                  </a:r>
                </a:p>
                <a:p>
                  <a:pPr algn="ctr">
                    <a:lnSpc>
                      <a:spcPts val="2460"/>
                    </a:lnSpc>
                  </a:pPr>
                  <a:r>
                    <a:rPr lang="zh-CN" altLang="en-US" sz="1600" kern="100" dirty="0">
                      <a:solidFill>
                        <a:schemeClr val="bg1"/>
                      </a:solidFill>
                      <a:effectLst/>
                      <a:latin typeface="微软雅黑" panose="020B0503020204020204" pitchFamily="34" charset="-122"/>
                      <a:ea typeface="微软雅黑" panose="020B0503020204020204" pitchFamily="34" charset="-122"/>
                      <a:cs typeface="Calibri" panose="020F0502020204030204" pitchFamily="34" charset="0"/>
                    </a:rPr>
                    <a:t>以实现分块完整性与分块质量的平衡？</a:t>
                  </a:r>
                </a:p>
              </p:txBody>
            </p:sp>
          </p:grpSp>
          <p:sp>
            <p:nvSpPr>
              <p:cNvPr id="17" name="文本框 16">
                <a:extLst>
                  <a:ext uri="{FF2B5EF4-FFF2-40B4-BE49-F238E27FC236}">
                    <a16:creationId xmlns:a16="http://schemas.microsoft.com/office/drawing/2014/main" id="{8F8EB66E-0A36-51B0-E116-F34D834E7CC4}"/>
                  </a:ext>
                </a:extLst>
              </p:cNvPr>
              <p:cNvSpPr txBox="1"/>
              <p:nvPr/>
            </p:nvSpPr>
            <p:spPr>
              <a:xfrm>
                <a:off x="1569160" y="5106859"/>
                <a:ext cx="3582641"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兴趣区域所提供的实体间的语义信息</a:t>
                </a:r>
                <a:endParaRPr lang="en-US" altLang="zh-CN" sz="1600" dirty="0">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48263F06-EE0D-519D-1045-01F63D8CEA40}"/>
                  </a:ext>
                </a:extLst>
              </p:cNvPr>
              <p:cNvSpPr txBox="1"/>
              <p:nvPr/>
            </p:nvSpPr>
            <p:spPr>
              <a:xfrm>
                <a:off x="2610066" y="5400884"/>
                <a:ext cx="1458596"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空间邻近约束</a:t>
                </a:r>
                <a:endParaRPr lang="en-US" altLang="zh-CN" sz="1600" dirty="0">
                  <a:latin typeface="微软雅黑" panose="020B0503020204020204" pitchFamily="34" charset="-122"/>
                  <a:ea typeface="微软雅黑" panose="020B0503020204020204" pitchFamily="34" charset="-122"/>
                </a:endParaRPr>
              </a:p>
            </p:txBody>
          </p:sp>
          <p:sp>
            <p:nvSpPr>
              <p:cNvPr id="25" name="右中括号 24">
                <a:extLst>
                  <a:ext uri="{FF2B5EF4-FFF2-40B4-BE49-F238E27FC236}">
                    <a16:creationId xmlns:a16="http://schemas.microsoft.com/office/drawing/2014/main" id="{ABD319E3-5622-04B6-2115-501BA82131C7}"/>
                  </a:ext>
                </a:extLst>
              </p:cNvPr>
              <p:cNvSpPr/>
              <p:nvPr/>
            </p:nvSpPr>
            <p:spPr>
              <a:xfrm>
                <a:off x="4915581" y="5167393"/>
                <a:ext cx="98379" cy="517127"/>
              </a:xfrm>
              <a:prstGeom prst="rightBracket">
                <a:avLst/>
              </a:prstGeom>
              <a:solidFill>
                <a:schemeClr val="bg1"/>
              </a:solidFill>
              <a:ln w="38100">
                <a:solidFill>
                  <a:srgbClr val="BDD7E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箭头: 下 39942">
                <a:extLst>
                  <a:ext uri="{FF2B5EF4-FFF2-40B4-BE49-F238E27FC236}">
                    <a16:creationId xmlns:a16="http://schemas.microsoft.com/office/drawing/2014/main" id="{33F6087C-89A8-09CA-E257-F002EEBAD493}"/>
                  </a:ext>
                </a:extLst>
              </p:cNvPr>
              <p:cNvSpPr/>
              <p:nvPr/>
            </p:nvSpPr>
            <p:spPr>
              <a:xfrm rot="16200000" flipH="1">
                <a:off x="5100221" y="5270678"/>
                <a:ext cx="202728" cy="310557"/>
              </a:xfrm>
              <a:prstGeom prst="downArrow">
                <a:avLst>
                  <a:gd name="adj1" fmla="val 39565"/>
                  <a:gd name="adj2" fmla="val 58746"/>
                </a:avLst>
              </a:prstGeom>
              <a:solidFill>
                <a:schemeClr val="accent5">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6EF59324-2A0A-5EF3-2B38-263EDEBE11C6}"/>
                  </a:ext>
                </a:extLst>
              </p:cNvPr>
              <p:cNvSpPr txBox="1"/>
              <p:nvPr/>
            </p:nvSpPr>
            <p:spPr>
              <a:xfrm>
                <a:off x="5322565" y="5252153"/>
                <a:ext cx="2334070"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空间</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语义联合分块方法</a:t>
                </a:r>
                <a:endParaRPr lang="en-US" altLang="zh-CN" sz="1600" dirty="0">
                  <a:latin typeface="微软雅黑" panose="020B0503020204020204" pitchFamily="34" charset="-122"/>
                  <a:ea typeface="微软雅黑" panose="020B0503020204020204" pitchFamily="34" charset="-122"/>
                </a:endParaRPr>
              </a:p>
            </p:txBody>
          </p:sp>
        </p:grpSp>
      </p:grpSp>
      <p:sp>
        <p:nvSpPr>
          <p:cNvPr id="3" name="灯片编号占位符 3">
            <a:extLst>
              <a:ext uri="{FF2B5EF4-FFF2-40B4-BE49-F238E27FC236}">
                <a16:creationId xmlns:a16="http://schemas.microsoft.com/office/drawing/2014/main" id="{BBF3522C-4119-D1B7-9D5D-891E1872220F}"/>
              </a:ext>
            </a:extLst>
          </p:cNvPr>
          <p:cNvSpPr>
            <a:spLocks noGrp="1"/>
          </p:cNvSpPr>
          <p:nvPr>
            <p:ph type="sldNum" sz="quarter" idx="12"/>
          </p:nvPr>
        </p:nvSpPr>
        <p:spPr>
          <a:xfrm>
            <a:off x="6457950" y="6356351"/>
            <a:ext cx="2057400" cy="365125"/>
          </a:xfrm>
        </p:spPr>
        <p:txBody>
          <a:bodyPr/>
          <a:lstStyle/>
          <a:p>
            <a:fld id="{94B6E62B-4DEC-4954-AD3A-658470571C9E}" type="slidenum">
              <a:rPr lang="zh-CN" altLang="en-US" smtClean="0"/>
              <a:t>10</a:t>
            </a:fld>
            <a:endParaRPr lang="zh-CN" altLang="en-US" dirty="0"/>
          </a:p>
        </p:txBody>
      </p:sp>
    </p:spTree>
    <p:extLst>
      <p:ext uri="{BB962C8B-B14F-4D97-AF65-F5344CB8AC3E}">
        <p14:creationId xmlns:p14="http://schemas.microsoft.com/office/powerpoint/2010/main" val="383665174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挑战二</a:t>
            </a:r>
          </a:p>
        </p:txBody>
      </p:sp>
      <p:sp>
        <p:nvSpPr>
          <p:cNvPr id="9" name="文本框 8"/>
          <p:cNvSpPr txBox="1"/>
          <p:nvPr/>
        </p:nvSpPr>
        <p:spPr>
          <a:xfrm>
            <a:off x="449580" y="927735"/>
            <a:ext cx="8282305" cy="424815"/>
          </a:xfrm>
          <a:prstGeom prst="rect">
            <a:avLst/>
          </a:prstGeom>
          <a:noFill/>
        </p:spPr>
        <p:txBody>
          <a:bodyPr wrap="square" rtlCol="0">
            <a:noAutofit/>
          </a:bodyPr>
          <a:lstStyle/>
          <a:p>
            <a:pPr marL="285750" indent="-285750" algn="l">
              <a:buClrTx/>
              <a:buSzTx/>
              <a:buFont typeface="Wingdings" panose="05000000000000000000" charset="0"/>
              <a:buChar char="Ø"/>
            </a:pPr>
            <a:r>
              <a:rPr lang="zh-CN" altLang="en-US" sz="2400" b="1" kern="100" dirty="0">
                <a:solidFill>
                  <a:srgbClr val="FF0000"/>
                </a:solidFill>
                <a:latin typeface="微软雅黑" panose="020B0503020204020204" pitchFamily="34" charset="-122"/>
                <a:ea typeface="微软雅黑" panose="020B0503020204020204" pitchFamily="34" charset="-122"/>
                <a:sym typeface="+mn-ea"/>
              </a:rPr>
              <a:t>如何实现</a:t>
            </a:r>
            <a:r>
              <a:rPr lang="zh-CN" sz="2400" b="1" kern="100" dirty="0">
                <a:solidFill>
                  <a:srgbClr val="FF0000"/>
                </a:solidFill>
                <a:latin typeface="微软雅黑" panose="020B0503020204020204" pitchFamily="34" charset="-122"/>
                <a:ea typeface="微软雅黑" panose="020B0503020204020204" pitchFamily="34" charset="-122"/>
                <a:sym typeface="+mn-ea"/>
              </a:rPr>
              <a:t>基于群体感知与迭代式微调的分层实体匹配方法</a:t>
            </a:r>
          </a:p>
        </p:txBody>
      </p:sp>
      <p:sp>
        <p:nvSpPr>
          <p:cNvPr id="28" name="矩形: 圆角 359"/>
          <p:cNvSpPr/>
          <p:nvPr/>
        </p:nvSpPr>
        <p:spPr>
          <a:xfrm>
            <a:off x="325755" y="1423035"/>
            <a:ext cx="8405495" cy="615950"/>
          </a:xfrm>
          <a:prstGeom prst="roundRect">
            <a:avLst>
              <a:gd name="adj" fmla="val 1988"/>
            </a:avLst>
          </a:prstGeom>
          <a:solidFill>
            <a:schemeClr val="accent1">
              <a:alpha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0" rIns="0" bIns="0" rtlCol="0" anchor="ctr"/>
          <a:lstStyle/>
          <a:p>
            <a:pPr indent="0" algn="just">
              <a:lnSpc>
                <a:spcPct val="100000"/>
              </a:lnSpc>
              <a:buClrTx/>
              <a:buSzTx/>
              <a:buFont typeface="Wingdings" panose="05000000000000000000" charset="0"/>
              <a:buNone/>
            </a:pPr>
            <a:r>
              <a:rPr lang="en-US" altLang="zh-CN" sz="1600" dirty="0">
                <a:solidFill>
                  <a:schemeClr val="tx1"/>
                </a:solidFill>
                <a:latin typeface="微软雅黑" panose="020B0503020204020204" pitchFamily="34" charset="-122"/>
                <a:ea typeface="微软雅黑" panose="020B0503020204020204" pitchFamily="34" charset="-122"/>
                <a:sym typeface="+mn-ea"/>
              </a:rPr>
              <a:t>       </a:t>
            </a:r>
            <a:r>
              <a:rPr lang="zh-CN" altLang="en-US" sz="1600" dirty="0">
                <a:solidFill>
                  <a:schemeClr val="tx1"/>
                </a:solidFill>
                <a:latin typeface="微软雅黑" panose="020B0503020204020204" pitchFamily="34" charset="-122"/>
                <a:ea typeface="微软雅黑" panose="020B0503020204020204" pitchFamily="34" charset="-122"/>
                <a:sym typeface="+mn-ea"/>
              </a:rPr>
              <a:t>现有基于大模型的实体解析研究中，</a:t>
            </a:r>
            <a:r>
              <a:rPr lang="zh-CN" altLang="en-US" sz="1600" b="1" dirty="0">
                <a:solidFill>
                  <a:schemeClr val="tx1"/>
                </a:solidFill>
                <a:latin typeface="微软雅黑" panose="020B0503020204020204" pitchFamily="34" charset="-122"/>
                <a:ea typeface="微软雅黑" panose="020B0503020204020204" pitchFamily="34" charset="-122"/>
                <a:sym typeface="+mn-ea"/>
              </a:rPr>
              <a:t>传统二元匹配范式限制大模型能力发挥且效率低</a:t>
            </a:r>
            <a:r>
              <a:rPr lang="zh-CN" altLang="en-US" sz="1600" dirty="0">
                <a:solidFill>
                  <a:schemeClr val="tx1"/>
                </a:solidFill>
                <a:latin typeface="微软雅黑" panose="020B0503020204020204" pitchFamily="34" charset="-122"/>
                <a:ea typeface="微软雅黑" panose="020B0503020204020204" pitchFamily="34" charset="-122"/>
                <a:sym typeface="+mn-ea"/>
              </a:rPr>
              <a:t>，同时，</a:t>
            </a:r>
            <a:r>
              <a:rPr lang="zh-CN" altLang="en-US" sz="1600" b="1" dirty="0">
                <a:solidFill>
                  <a:schemeClr val="tx1"/>
                </a:solidFill>
                <a:latin typeface="微软雅黑" panose="020B0503020204020204" pitchFamily="34" charset="-122"/>
                <a:ea typeface="微软雅黑" panose="020B0503020204020204" pitchFamily="34" charset="-122"/>
                <a:sym typeface="+mn-ea"/>
              </a:rPr>
              <a:t>现有方法过度依赖于大模型，未兼顾匹配效率与成本</a:t>
            </a:r>
            <a:r>
              <a:rPr lang="zh-CN" altLang="en-US" sz="1600" dirty="0">
                <a:solidFill>
                  <a:schemeClr val="tx1"/>
                </a:solidFill>
                <a:latin typeface="微软雅黑" panose="020B0503020204020204" pitchFamily="34" charset="-122"/>
                <a:ea typeface="微软雅黑" panose="020B0503020204020204" pitchFamily="34" charset="-122"/>
                <a:sym typeface="+mn-ea"/>
              </a:rPr>
              <a:t>。</a:t>
            </a:r>
            <a:r>
              <a:rPr lang="en-US" altLang="zh-CN" sz="1600" dirty="0">
                <a:solidFill>
                  <a:schemeClr val="tx1"/>
                </a:solidFill>
                <a:latin typeface="微软雅黑" panose="020B0503020204020204" pitchFamily="34" charset="-122"/>
                <a:ea typeface="微软雅黑" panose="020B0503020204020204" pitchFamily="34" charset="-122"/>
                <a:sym typeface="+mn-ea"/>
              </a:rPr>
              <a:t> </a:t>
            </a:r>
          </a:p>
        </p:txBody>
      </p:sp>
      <p:sp>
        <p:nvSpPr>
          <p:cNvPr id="31" name="矩形: 圆角 4">
            <a:extLst>
              <a:ext uri="{FF2B5EF4-FFF2-40B4-BE49-F238E27FC236}">
                <a16:creationId xmlns:a16="http://schemas.microsoft.com/office/drawing/2014/main" id="{97FB5458-E11E-F2C9-6E77-717994CE1883}"/>
              </a:ext>
            </a:extLst>
          </p:cNvPr>
          <p:cNvSpPr/>
          <p:nvPr/>
        </p:nvSpPr>
        <p:spPr>
          <a:xfrm>
            <a:off x="249555" y="2269911"/>
            <a:ext cx="2806065" cy="422592"/>
          </a:xfrm>
          <a:prstGeom prst="roundRect">
            <a:avLst>
              <a:gd name="adj" fmla="val 0"/>
            </a:avLst>
          </a:prstGeom>
          <a:solidFill>
            <a:schemeClr val="bg1"/>
          </a:solidFill>
          <a:ln w="19050">
            <a:solidFill>
              <a:schemeClr val="bg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sym typeface="+mn-ea"/>
              </a:rPr>
              <a:t>本文拟解决的主要问题：</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33" name="左大括号 32">
            <a:extLst>
              <a:ext uri="{FF2B5EF4-FFF2-40B4-BE49-F238E27FC236}">
                <a16:creationId xmlns:a16="http://schemas.microsoft.com/office/drawing/2014/main" id="{2AE56D3D-5926-565C-7B0E-EA0E6A86B83D}"/>
              </a:ext>
            </a:extLst>
          </p:cNvPr>
          <p:cNvSpPr/>
          <p:nvPr/>
        </p:nvSpPr>
        <p:spPr>
          <a:xfrm>
            <a:off x="1135309" y="2982858"/>
            <a:ext cx="593725" cy="2884542"/>
          </a:xfrm>
          <a:prstGeom prst="leftBrace">
            <a:avLst>
              <a:gd name="adj1" fmla="val 68654"/>
              <a:gd name="adj2" fmla="val 49993"/>
            </a:avLst>
          </a:prstGeom>
          <a:ln w="38100"/>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grpSp>
        <p:nvGrpSpPr>
          <p:cNvPr id="46" name="组合 45">
            <a:extLst>
              <a:ext uri="{FF2B5EF4-FFF2-40B4-BE49-F238E27FC236}">
                <a16:creationId xmlns:a16="http://schemas.microsoft.com/office/drawing/2014/main" id="{E6CFF434-933C-2FA7-1615-4911A2C05E8F}"/>
              </a:ext>
            </a:extLst>
          </p:cNvPr>
          <p:cNvGrpSpPr/>
          <p:nvPr>
            <p:custDataLst>
              <p:tags r:id="rId1"/>
            </p:custDataLst>
          </p:nvPr>
        </p:nvGrpSpPr>
        <p:grpSpPr>
          <a:xfrm>
            <a:off x="1815686" y="2964443"/>
            <a:ext cx="6151245" cy="656590"/>
            <a:chOff x="4099" y="2347"/>
            <a:chExt cx="9687" cy="1034"/>
          </a:xfrm>
        </p:grpSpPr>
        <p:sp>
          <p:nvSpPr>
            <p:cNvPr id="52" name="矩形 51">
              <a:extLst>
                <a:ext uri="{FF2B5EF4-FFF2-40B4-BE49-F238E27FC236}">
                  <a16:creationId xmlns:a16="http://schemas.microsoft.com/office/drawing/2014/main" id="{6E13EF3E-DD52-EC97-B149-BBF66C308BF2}"/>
                </a:ext>
              </a:extLst>
            </p:cNvPr>
            <p:cNvSpPr/>
            <p:nvPr>
              <p:custDataLst>
                <p:tags r:id="rId4"/>
              </p:custDataLst>
            </p:nvPr>
          </p:nvSpPr>
          <p:spPr>
            <a:xfrm>
              <a:off x="4100" y="2347"/>
              <a:ext cx="9685" cy="10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3" name="文本框 52">
              <a:extLst>
                <a:ext uri="{FF2B5EF4-FFF2-40B4-BE49-F238E27FC236}">
                  <a16:creationId xmlns:a16="http://schemas.microsoft.com/office/drawing/2014/main" id="{AAFF74F0-E6AA-7323-B0CD-CF6EBB94CA5A}"/>
                </a:ext>
              </a:extLst>
            </p:cNvPr>
            <p:cNvSpPr txBox="1"/>
            <p:nvPr>
              <p:custDataLst>
                <p:tags r:id="rId5"/>
              </p:custDataLst>
            </p:nvPr>
          </p:nvSpPr>
          <p:spPr>
            <a:xfrm>
              <a:off x="4099" y="2376"/>
              <a:ext cx="9687" cy="962"/>
            </a:xfrm>
            <a:prstGeom prst="rect">
              <a:avLst/>
            </a:prstGeom>
            <a:noFill/>
            <a:ln>
              <a:noFill/>
            </a:ln>
          </p:spPr>
          <p:txBody>
            <a:bodyPr wrap="square" rtlCol="0" anchor="ctr" anchorCtr="0">
              <a:noAutofit/>
            </a:bodyPr>
            <a:lstStyle/>
            <a:p>
              <a:pPr algn="ctr">
                <a:lnSpc>
                  <a:spcPts val="2460"/>
                </a:lnSpc>
              </a:pPr>
              <a:r>
                <a:rPr lang="en-US" altLang="zh-CN" sz="1600" kern="100" dirty="0">
                  <a:solidFill>
                    <a:schemeClr val="bg1"/>
                  </a:solidFill>
                  <a:effectLst/>
                  <a:latin typeface="微软雅黑" panose="020B0503020204020204" pitchFamily="34" charset="-122"/>
                  <a:ea typeface="微软雅黑" panose="020B0503020204020204" pitchFamily="34" charset="-122"/>
                  <a:cs typeface="Calibri" panose="020F0502020204030204" pitchFamily="34" charset="0"/>
                </a:rPr>
                <a:t>1.</a:t>
              </a:r>
              <a:r>
                <a:rPr lang="zh-CN" altLang="en-US" sz="1600" kern="100" dirty="0">
                  <a:solidFill>
                    <a:schemeClr val="bg1"/>
                  </a:solidFill>
                  <a:effectLst/>
                  <a:latin typeface="微软雅黑" panose="020B0503020204020204" pitchFamily="34" charset="-122"/>
                  <a:ea typeface="微软雅黑" panose="020B0503020204020204" pitchFamily="34" charset="-122"/>
                  <a:cs typeface="Calibri" panose="020F0502020204030204" pitchFamily="34" charset="0"/>
                </a:rPr>
                <a:t>如何基于分块结果实现群体感知的提示构建，</a:t>
              </a:r>
            </a:p>
            <a:p>
              <a:pPr algn="ctr">
                <a:lnSpc>
                  <a:spcPts val="2460"/>
                </a:lnSpc>
              </a:pPr>
              <a:r>
                <a:rPr lang="zh-CN" altLang="en-US" sz="1600" kern="100" dirty="0">
                  <a:solidFill>
                    <a:schemeClr val="bg1"/>
                  </a:solidFill>
                  <a:effectLst/>
                  <a:latin typeface="微软雅黑" panose="020B0503020204020204" pitchFamily="34" charset="-122"/>
                  <a:ea typeface="微软雅黑" panose="020B0503020204020204" pitchFamily="34" charset="-122"/>
                  <a:cs typeface="Calibri" panose="020F0502020204030204" pitchFamily="34" charset="0"/>
                </a:rPr>
                <a:t>挖掘跨实体关联推理模式？</a:t>
              </a:r>
            </a:p>
          </p:txBody>
        </p:sp>
      </p:grpSp>
      <p:sp>
        <p:nvSpPr>
          <p:cNvPr id="47" name="文本框 46">
            <a:extLst>
              <a:ext uri="{FF2B5EF4-FFF2-40B4-BE49-F238E27FC236}">
                <a16:creationId xmlns:a16="http://schemas.microsoft.com/office/drawing/2014/main" id="{883B73F6-D428-971D-FFB1-3C960942238F}"/>
              </a:ext>
            </a:extLst>
          </p:cNvPr>
          <p:cNvSpPr txBox="1"/>
          <p:nvPr/>
        </p:nvSpPr>
        <p:spPr>
          <a:xfrm>
            <a:off x="1767280" y="3875579"/>
            <a:ext cx="3652375"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构建</a:t>
            </a:r>
            <a:r>
              <a:rPr lang="zh-CN" altLang="en-US" sz="1600" b="1" dirty="0">
                <a:latin typeface="微软雅黑" panose="020B0503020204020204" pitchFamily="34" charset="-122"/>
                <a:ea typeface="微软雅黑" panose="020B0503020204020204" pitchFamily="34" charset="-122"/>
              </a:rPr>
              <a:t>面向群体感知</a:t>
            </a:r>
            <a:r>
              <a:rPr lang="zh-CN" altLang="en-US" sz="1600" dirty="0">
                <a:latin typeface="微软雅黑" panose="020B0503020204020204" pitchFamily="34" charset="-122"/>
                <a:ea typeface="微软雅黑" panose="020B0503020204020204" pitchFamily="34" charset="-122"/>
              </a:rPr>
              <a:t>的提示组</a:t>
            </a:r>
            <a:endParaRPr lang="en-US" altLang="zh-CN" sz="1600" dirty="0">
              <a:latin typeface="微软雅黑" panose="020B0503020204020204" pitchFamily="34" charset="-122"/>
              <a:ea typeface="微软雅黑" panose="020B0503020204020204" pitchFamily="34" charset="-122"/>
            </a:endParaRPr>
          </a:p>
        </p:txBody>
      </p:sp>
      <p:grpSp>
        <p:nvGrpSpPr>
          <p:cNvPr id="36" name="组合 35">
            <a:extLst>
              <a:ext uri="{FF2B5EF4-FFF2-40B4-BE49-F238E27FC236}">
                <a16:creationId xmlns:a16="http://schemas.microsoft.com/office/drawing/2014/main" id="{05A1E7E5-1164-2ED3-EA88-95492FC7EDB1}"/>
              </a:ext>
            </a:extLst>
          </p:cNvPr>
          <p:cNvGrpSpPr/>
          <p:nvPr/>
        </p:nvGrpSpPr>
        <p:grpSpPr>
          <a:xfrm>
            <a:off x="1814416" y="4623858"/>
            <a:ext cx="6151880" cy="656590"/>
            <a:chOff x="2602230" y="3272790"/>
            <a:chExt cx="6151880" cy="656590"/>
          </a:xfrm>
        </p:grpSpPr>
        <p:sp>
          <p:nvSpPr>
            <p:cNvPr id="44" name="矩形 43">
              <a:extLst>
                <a:ext uri="{FF2B5EF4-FFF2-40B4-BE49-F238E27FC236}">
                  <a16:creationId xmlns:a16="http://schemas.microsoft.com/office/drawing/2014/main" id="{251D8355-E9F9-897E-2AC0-EA18BF002AC4}"/>
                </a:ext>
              </a:extLst>
            </p:cNvPr>
            <p:cNvSpPr/>
            <p:nvPr>
              <p:custDataLst>
                <p:tags r:id="rId2"/>
              </p:custDataLst>
            </p:nvPr>
          </p:nvSpPr>
          <p:spPr>
            <a:xfrm>
              <a:off x="2602865" y="3272790"/>
              <a:ext cx="6150610" cy="6565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5" name="文本框 44">
              <a:extLst>
                <a:ext uri="{FF2B5EF4-FFF2-40B4-BE49-F238E27FC236}">
                  <a16:creationId xmlns:a16="http://schemas.microsoft.com/office/drawing/2014/main" id="{2EAE5EE6-39B8-D222-9527-DDE45F956008}"/>
                </a:ext>
              </a:extLst>
            </p:cNvPr>
            <p:cNvSpPr txBox="1"/>
            <p:nvPr>
              <p:custDataLst>
                <p:tags r:id="rId3"/>
              </p:custDataLst>
            </p:nvPr>
          </p:nvSpPr>
          <p:spPr>
            <a:xfrm>
              <a:off x="2602230" y="3281680"/>
              <a:ext cx="6151880" cy="610870"/>
            </a:xfrm>
            <a:prstGeom prst="rect">
              <a:avLst/>
            </a:prstGeom>
            <a:noFill/>
            <a:ln>
              <a:noFill/>
            </a:ln>
          </p:spPr>
          <p:txBody>
            <a:bodyPr wrap="square" rtlCol="0" anchor="ctr" anchorCtr="0">
              <a:noAutofit/>
            </a:bodyPr>
            <a:lstStyle/>
            <a:p>
              <a:pPr algn="ctr">
                <a:lnSpc>
                  <a:spcPts val="2460"/>
                </a:lnSpc>
              </a:pPr>
              <a:r>
                <a:rPr lang="en-US" altLang="zh-CN" sz="1600" kern="100" dirty="0">
                  <a:solidFill>
                    <a:schemeClr val="bg1"/>
                  </a:solidFill>
                  <a:effectLst/>
                  <a:latin typeface="微软雅黑" panose="020B0503020204020204" pitchFamily="34" charset="-122"/>
                  <a:ea typeface="微软雅黑" panose="020B0503020204020204" pitchFamily="34" charset="-122"/>
                  <a:cs typeface="Calibri" panose="020F0502020204030204" pitchFamily="34" charset="0"/>
                </a:rPr>
                <a:t>2.</a:t>
              </a:r>
              <a:r>
                <a:rPr lang="zh-CN" altLang="en-US" sz="1600" kern="100" dirty="0">
                  <a:solidFill>
                    <a:schemeClr val="bg1"/>
                  </a:solidFill>
                  <a:effectLst/>
                  <a:latin typeface="微软雅黑" panose="020B0503020204020204" pitchFamily="34" charset="-122"/>
                  <a:ea typeface="微软雅黑" panose="020B0503020204020204" pitchFamily="34" charset="-122"/>
                  <a:cs typeface="Calibri" panose="020F0502020204030204" pitchFamily="34" charset="0"/>
                </a:rPr>
                <a:t>如何设计基于迭代式微调的分层标注策略，在降低与</a:t>
              </a:r>
              <a:endParaRPr lang="en-US" altLang="zh-CN" sz="1600" kern="100" dirty="0">
                <a:solidFill>
                  <a:schemeClr val="bg1"/>
                </a:solidFill>
                <a:effectLst/>
                <a:latin typeface="微软雅黑" panose="020B0503020204020204" pitchFamily="34" charset="-122"/>
                <a:ea typeface="微软雅黑" panose="020B0503020204020204" pitchFamily="34" charset="-122"/>
                <a:cs typeface="Calibri" panose="020F0502020204030204" pitchFamily="34" charset="0"/>
              </a:endParaRPr>
            </a:p>
            <a:p>
              <a:pPr algn="ctr">
                <a:lnSpc>
                  <a:spcPts val="2460"/>
                </a:lnSpc>
              </a:pPr>
              <a:r>
                <a:rPr lang="zh-CN" altLang="en-US" sz="1600" kern="100" dirty="0">
                  <a:solidFill>
                    <a:schemeClr val="bg1"/>
                  </a:solidFill>
                  <a:effectLst/>
                  <a:latin typeface="微软雅黑" panose="020B0503020204020204" pitchFamily="34" charset="-122"/>
                  <a:ea typeface="微软雅黑" panose="020B0503020204020204" pitchFamily="34" charset="-122"/>
                  <a:cs typeface="Calibri" panose="020F0502020204030204" pitchFamily="34" charset="0"/>
                </a:rPr>
                <a:t>大模型交互量的同时，保证模型的匹配能力？</a:t>
              </a:r>
            </a:p>
          </p:txBody>
        </p:sp>
      </p:grpSp>
      <p:sp>
        <p:nvSpPr>
          <p:cNvPr id="39" name="文本框 38">
            <a:extLst>
              <a:ext uri="{FF2B5EF4-FFF2-40B4-BE49-F238E27FC236}">
                <a16:creationId xmlns:a16="http://schemas.microsoft.com/office/drawing/2014/main" id="{71B644D4-BABF-E514-694F-5B7745D163CE}"/>
              </a:ext>
            </a:extLst>
          </p:cNvPr>
          <p:cNvSpPr txBox="1"/>
          <p:nvPr/>
        </p:nvSpPr>
        <p:spPr>
          <a:xfrm>
            <a:off x="1767277" y="5285578"/>
            <a:ext cx="2317484"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如何设计分层标注策略？</a:t>
            </a:r>
            <a:endParaRPr lang="en-US" altLang="zh-CN" sz="1600" dirty="0">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8A5A72BE-C4D1-C771-E81A-A0E324B4B97D}"/>
              </a:ext>
            </a:extLst>
          </p:cNvPr>
          <p:cNvSpPr txBox="1"/>
          <p:nvPr/>
        </p:nvSpPr>
        <p:spPr>
          <a:xfrm>
            <a:off x="1767280" y="5563561"/>
            <a:ext cx="3819545"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如何高效将大模型的知识传递给小模型？</a:t>
            </a:r>
            <a:endParaRPr lang="en-US" altLang="zh-CN" sz="1600"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2B07CD96-E7EB-2B53-35C5-12D15F6F4A0E}"/>
              </a:ext>
            </a:extLst>
          </p:cNvPr>
          <p:cNvSpPr txBox="1"/>
          <p:nvPr/>
        </p:nvSpPr>
        <p:spPr>
          <a:xfrm>
            <a:off x="4793394" y="3616388"/>
            <a:ext cx="3368080"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如何合适地提取候选实体对的特征？</a:t>
            </a:r>
            <a:endParaRPr lang="en-US" altLang="zh-CN" sz="1600"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D1B8C94E-731B-3410-6E91-5EA9A04BC660}"/>
              </a:ext>
            </a:extLst>
          </p:cNvPr>
          <p:cNvSpPr txBox="1"/>
          <p:nvPr/>
        </p:nvSpPr>
        <p:spPr>
          <a:xfrm>
            <a:off x="4793394" y="4117070"/>
            <a:ext cx="2852475"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如何实现候选实体对的分组？</a:t>
            </a:r>
            <a:endParaRPr lang="en-US" altLang="zh-CN" sz="1600" dirty="0">
              <a:latin typeface="微软雅黑" panose="020B0503020204020204" pitchFamily="34" charset="-122"/>
              <a:ea typeface="微软雅黑" panose="020B0503020204020204" pitchFamily="34" charset="-122"/>
            </a:endParaRPr>
          </a:p>
        </p:txBody>
      </p:sp>
      <p:sp>
        <p:nvSpPr>
          <p:cNvPr id="4" name="箭头: 下 39942">
            <a:extLst>
              <a:ext uri="{FF2B5EF4-FFF2-40B4-BE49-F238E27FC236}">
                <a16:creationId xmlns:a16="http://schemas.microsoft.com/office/drawing/2014/main" id="{FE11A537-CB65-5B62-F844-FED002A8FE9C}"/>
              </a:ext>
            </a:extLst>
          </p:cNvPr>
          <p:cNvSpPr/>
          <p:nvPr/>
        </p:nvSpPr>
        <p:spPr>
          <a:xfrm rot="14783853" flipH="1">
            <a:off x="4505465" y="3639375"/>
            <a:ext cx="202728" cy="528955"/>
          </a:xfrm>
          <a:prstGeom prst="downArrow">
            <a:avLst>
              <a:gd name="adj1" fmla="val 39565"/>
              <a:gd name="adj2" fmla="val 58746"/>
            </a:avLst>
          </a:prstGeom>
          <a:solidFill>
            <a:schemeClr val="accent5">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下 39942">
            <a:extLst>
              <a:ext uri="{FF2B5EF4-FFF2-40B4-BE49-F238E27FC236}">
                <a16:creationId xmlns:a16="http://schemas.microsoft.com/office/drawing/2014/main" id="{F8F946A2-D2D2-E2C2-75C6-16CC7B61F319}"/>
              </a:ext>
            </a:extLst>
          </p:cNvPr>
          <p:cNvSpPr/>
          <p:nvPr/>
        </p:nvSpPr>
        <p:spPr>
          <a:xfrm rot="17481931" flipH="1">
            <a:off x="4505761" y="3945066"/>
            <a:ext cx="202728" cy="528955"/>
          </a:xfrm>
          <a:prstGeom prst="downArrow">
            <a:avLst>
              <a:gd name="adj1" fmla="val 39565"/>
              <a:gd name="adj2" fmla="val 58746"/>
            </a:avLst>
          </a:prstGeom>
          <a:solidFill>
            <a:schemeClr val="accent5">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3">
            <a:extLst>
              <a:ext uri="{FF2B5EF4-FFF2-40B4-BE49-F238E27FC236}">
                <a16:creationId xmlns:a16="http://schemas.microsoft.com/office/drawing/2014/main" id="{1954E860-1053-B86B-DD15-B4BD5CAD0437}"/>
              </a:ext>
            </a:extLst>
          </p:cNvPr>
          <p:cNvSpPr>
            <a:spLocks noGrp="1"/>
          </p:cNvSpPr>
          <p:nvPr>
            <p:ph type="sldNum" sz="quarter" idx="12"/>
          </p:nvPr>
        </p:nvSpPr>
        <p:spPr>
          <a:xfrm>
            <a:off x="6457950" y="6356351"/>
            <a:ext cx="2057400" cy="365125"/>
          </a:xfrm>
        </p:spPr>
        <p:txBody>
          <a:bodyPr/>
          <a:lstStyle/>
          <a:p>
            <a:fld id="{94B6E62B-4DEC-4954-AD3A-658470571C9E}" type="slidenum">
              <a:rPr lang="zh-CN" altLang="en-US" smtClean="0"/>
              <a:t>11</a:t>
            </a:fld>
            <a:endParaRPr lang="zh-CN" altLang="en-US"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charset="0"/>
                <a:ea typeface="宋体" pitchFamily="2" charset="-122"/>
              </a:defRPr>
            </a:lvl1pPr>
            <a:lvl2pPr marL="742950" indent="-285750" eaLnBrk="0" hangingPunct="0">
              <a:defRPr>
                <a:solidFill>
                  <a:schemeClr val="tx1"/>
                </a:solidFill>
                <a:latin typeface="Calibri" charset="0"/>
                <a:ea typeface="宋体" pitchFamily="2" charset="-122"/>
              </a:defRPr>
            </a:lvl2pPr>
            <a:lvl3pPr marL="1143000" indent="-228600" eaLnBrk="0" hangingPunct="0">
              <a:defRPr>
                <a:solidFill>
                  <a:schemeClr val="tx1"/>
                </a:solidFill>
                <a:latin typeface="Calibri" charset="0"/>
                <a:ea typeface="宋体" pitchFamily="2" charset="-122"/>
              </a:defRPr>
            </a:lvl3pPr>
            <a:lvl4pPr marL="1600200" indent="-228600" eaLnBrk="0" hangingPunct="0">
              <a:defRPr>
                <a:solidFill>
                  <a:schemeClr val="tx1"/>
                </a:solidFill>
                <a:latin typeface="Calibri" charset="0"/>
                <a:ea typeface="宋体" pitchFamily="2" charset="-122"/>
              </a:defRPr>
            </a:lvl4pPr>
            <a:lvl5pPr marL="2057400" indent="-228600" eaLnBrk="0" hangingPunct="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704020202020204" pitchFamily="34" charset="0"/>
              </a:rPr>
              <a:t>研究现状：空间实体分块</a:t>
            </a:r>
          </a:p>
        </p:txBody>
      </p:sp>
      <p:sp>
        <p:nvSpPr>
          <p:cNvPr id="8" name="文本框 7"/>
          <p:cNvSpPr txBox="1"/>
          <p:nvPr/>
        </p:nvSpPr>
        <p:spPr>
          <a:xfrm>
            <a:off x="396875" y="870002"/>
            <a:ext cx="5685992"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典型代表：</a:t>
            </a:r>
          </a:p>
        </p:txBody>
      </p:sp>
      <p:sp>
        <p:nvSpPr>
          <p:cNvPr id="24" name="矩形 23"/>
          <p:cNvSpPr/>
          <p:nvPr/>
        </p:nvSpPr>
        <p:spPr>
          <a:xfrm>
            <a:off x="435118" y="1575006"/>
            <a:ext cx="8424440" cy="650656"/>
          </a:xfrm>
          <a:prstGeom prst="rect">
            <a:avLst/>
          </a:prstGeom>
          <a:noFill/>
          <a:ln w="285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en-US" altLang="zh-CN" sz="1600" dirty="0">
                <a:solidFill>
                  <a:schemeClr val="tx1">
                    <a:lumMod val="95000"/>
                    <a:lumOff val="5000"/>
                  </a:schemeClr>
                </a:solidFill>
                <a:latin typeface="Times New Roman" panose="02020603050405020304" pitchFamily="18" charset="0"/>
                <a:cs typeface="Times New Roman" panose="02020603050405020304" pitchFamily="18" charset="0"/>
              </a:rPr>
              <a:t>[1] Balsebre P, Yao D, Cong G, et al. Geospatial entity resolution[C]. In Proceedings of the ACM Web Conference (WWW). 2022. 3061-3070.</a:t>
            </a:r>
          </a:p>
        </p:txBody>
      </p:sp>
      <p:sp>
        <p:nvSpPr>
          <p:cNvPr id="26" name="矩形 25"/>
          <p:cNvSpPr/>
          <p:nvPr/>
        </p:nvSpPr>
        <p:spPr>
          <a:xfrm>
            <a:off x="415871" y="1240802"/>
            <a:ext cx="1884529" cy="371961"/>
          </a:xfrm>
          <a:prstGeom prst="rect">
            <a:avLst/>
          </a:prstGeom>
          <a:solidFill>
            <a:srgbClr val="0070C0"/>
          </a:solidFill>
        </p:spPr>
        <p:txBody>
          <a:bodyPr wrap="square">
            <a:spAutoFit/>
          </a:bodyPr>
          <a:lstStyle/>
          <a:p>
            <a:pPr>
              <a:lnSpc>
                <a:spcPct val="125000"/>
              </a:lnSpc>
            </a:pPr>
            <a:r>
              <a:rPr lang="zh-CN" altLang="en-US" sz="1600" b="1" dirty="0">
                <a:solidFill>
                  <a:schemeClr val="bg1"/>
                </a:solidFill>
                <a:latin typeface="微软雅黑" panose="020B0503020204020204" pitchFamily="34" charset="-122"/>
                <a:ea typeface="微软雅黑" panose="020B0503020204020204" pitchFamily="34" charset="-122"/>
                <a:cs typeface="Calibri" charset="0"/>
              </a:rPr>
              <a:t>基于规则的方法：</a:t>
            </a:r>
            <a:endParaRPr lang="en-US" altLang="zh-CN" sz="1600" b="1" dirty="0">
              <a:solidFill>
                <a:schemeClr val="bg1"/>
              </a:solidFill>
              <a:latin typeface="微软雅黑" panose="020B0503020204020204" pitchFamily="34" charset="-122"/>
              <a:ea typeface="微软雅黑" panose="020B0503020204020204" pitchFamily="34" charset="-122"/>
              <a:cs typeface="Calibri" charset="0"/>
            </a:endParaRPr>
          </a:p>
        </p:txBody>
      </p:sp>
      <p:sp>
        <p:nvSpPr>
          <p:cNvPr id="16" name="矩形 15"/>
          <p:cNvSpPr/>
          <p:nvPr/>
        </p:nvSpPr>
        <p:spPr>
          <a:xfrm>
            <a:off x="435118" y="2754424"/>
            <a:ext cx="8424440" cy="1311812"/>
          </a:xfrm>
          <a:prstGeom prst="rect">
            <a:avLst/>
          </a:prstGeom>
          <a:noFill/>
          <a:ln w="285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en-US" altLang="zh-CN" sz="1600" dirty="0">
                <a:solidFill>
                  <a:schemeClr val="tx1">
                    <a:lumMod val="95000"/>
                    <a:lumOff val="5000"/>
                  </a:schemeClr>
                </a:solidFill>
                <a:latin typeface="Times New Roman" panose="02020603050405020304" pitchFamily="18" charset="0"/>
                <a:cs typeface="Times New Roman" panose="02020603050405020304" pitchFamily="18" charset="0"/>
              </a:rPr>
              <a:t>[2] Shah, Setu, Meduri Vamsi, et al. GEM: An efficient entity matching framework for geospatial data[C]. In Proceedings of the International Conference on Advances in Geographic Information Systems (SIGSPATIAL). 2021. 346 – 349.</a:t>
            </a:r>
            <a:endParaRPr lang="en-US" altLang="zh-CN" sz="1200"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dirty="0">
                <a:solidFill>
                  <a:schemeClr val="tx1">
                    <a:lumMod val="95000"/>
                    <a:lumOff val="5000"/>
                  </a:schemeClr>
                </a:solidFill>
                <a:latin typeface="Times New Roman" panose="02020603050405020304" pitchFamily="18" charset="0"/>
                <a:cs typeface="Times New Roman" panose="02020603050405020304" pitchFamily="18" charset="0"/>
              </a:rPr>
              <a:t>[3] Isaj S, Pedersen T B, Zimányi E. Multi-source spatial entity linkage[J]. IEEE Transactions on Knowledge and Data Engineering (TKDE). 2022.1344-1358.</a:t>
            </a:r>
          </a:p>
        </p:txBody>
      </p:sp>
      <p:sp>
        <p:nvSpPr>
          <p:cNvPr id="27" name="矩形 26"/>
          <p:cNvSpPr/>
          <p:nvPr/>
        </p:nvSpPr>
        <p:spPr>
          <a:xfrm>
            <a:off x="425495" y="2386006"/>
            <a:ext cx="1884529" cy="372025"/>
          </a:xfrm>
          <a:prstGeom prst="rect">
            <a:avLst/>
          </a:prstGeom>
          <a:solidFill>
            <a:srgbClr val="0070C0"/>
          </a:solidFill>
        </p:spPr>
        <p:txBody>
          <a:bodyPr wrap="square">
            <a:spAutoFit/>
          </a:bodyPr>
          <a:lstStyle/>
          <a:p>
            <a:pPr>
              <a:lnSpc>
                <a:spcPct val="125000"/>
              </a:lnSpc>
            </a:pPr>
            <a:r>
              <a:rPr lang="zh-CN" altLang="en-US" sz="1600" b="1" dirty="0">
                <a:solidFill>
                  <a:schemeClr val="bg1"/>
                </a:solidFill>
                <a:latin typeface="微软雅黑" panose="020B0503020204020204" pitchFamily="34" charset="-122"/>
                <a:ea typeface="微软雅黑" panose="020B0503020204020204" pitchFamily="34" charset="-122"/>
                <a:cs typeface="Calibri" charset="0"/>
              </a:rPr>
              <a:t>基于索引的方法：</a:t>
            </a:r>
            <a:endParaRPr lang="en-US" altLang="zh-CN" sz="1600" b="1" dirty="0">
              <a:solidFill>
                <a:schemeClr val="bg1"/>
              </a:solidFill>
              <a:latin typeface="微软雅黑" panose="020B0503020204020204" pitchFamily="34" charset="-122"/>
              <a:ea typeface="微软雅黑" panose="020B0503020204020204" pitchFamily="34" charset="-122"/>
              <a:cs typeface="Calibri" charset="0"/>
            </a:endParaRPr>
          </a:p>
        </p:txBody>
      </p:sp>
      <p:grpSp>
        <p:nvGrpSpPr>
          <p:cNvPr id="7" name="组合 6"/>
          <p:cNvGrpSpPr/>
          <p:nvPr/>
        </p:nvGrpSpPr>
        <p:grpSpPr>
          <a:xfrm>
            <a:off x="425495" y="5410262"/>
            <a:ext cx="8428697" cy="933388"/>
            <a:chOff x="582914" y="5165672"/>
            <a:chExt cx="8104549" cy="1286691"/>
          </a:xfrm>
        </p:grpSpPr>
        <p:sp>
          <p:nvSpPr>
            <p:cNvPr id="12" name="矩形 11"/>
            <p:cNvSpPr/>
            <p:nvPr/>
          </p:nvSpPr>
          <p:spPr>
            <a:xfrm>
              <a:off x="1594374" y="5165674"/>
              <a:ext cx="7093089" cy="1286688"/>
            </a:xfrm>
            <a:prstGeom prst="rect">
              <a:avLst/>
            </a:prstGeom>
            <a:solidFill>
              <a:schemeClr val="bg1"/>
            </a:solid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25000"/>
                </a:lnSpc>
                <a:buFont typeface="Arial" panose="020B07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rPr>
                <a:t>主要依据空间邻近性来完成实体分块，缺乏对空间实体之间关系的考虑。</a:t>
              </a:r>
              <a:endParaRPr lang="en-US" altLang="zh-CN" sz="1600" dirty="0">
                <a:solidFill>
                  <a:schemeClr val="tx1"/>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7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rPr>
                <a:t>采用过于严苛或者过于宽松的分块策略，难以平衡分块完整性和分块质量。</a:t>
              </a:r>
              <a:endParaRPr lang="en-US" altLang="zh-CN" sz="1600" dirty="0">
                <a:solidFill>
                  <a:schemeClr val="tx1"/>
                </a:solidFill>
                <a:latin typeface="微软雅黑" panose="020B0503020204020204" pitchFamily="34" charset="-122"/>
                <a:ea typeface="微软雅黑" panose="020B0503020204020204" pitchFamily="34" charset="-122"/>
              </a:endParaRPr>
            </a:p>
          </p:txBody>
        </p:sp>
        <p:sp>
          <p:nvSpPr>
            <p:cNvPr id="5" name="矩形 4"/>
            <p:cNvSpPr/>
            <p:nvPr/>
          </p:nvSpPr>
          <p:spPr>
            <a:xfrm>
              <a:off x="582914" y="5165672"/>
              <a:ext cx="1011459" cy="1286691"/>
            </a:xfrm>
            <a:prstGeom prst="rect">
              <a:avLst/>
            </a:prstGeom>
            <a:solidFill>
              <a:srgbClr val="FF0000"/>
            </a:solidFill>
            <a:ln w="28575">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000" b="1" dirty="0">
                  <a:ln w="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局限性</a:t>
              </a:r>
            </a:p>
          </p:txBody>
        </p:sp>
      </p:grpSp>
      <p:sp>
        <p:nvSpPr>
          <p:cNvPr id="4" name="对话气泡: 矩形 3"/>
          <p:cNvSpPr/>
          <p:nvPr/>
        </p:nvSpPr>
        <p:spPr>
          <a:xfrm>
            <a:off x="4166784" y="878347"/>
            <a:ext cx="4692774" cy="715206"/>
          </a:xfrm>
          <a:prstGeom prst="wedgeRectCallout">
            <a:avLst>
              <a:gd name="adj1" fmla="val -30073"/>
              <a:gd name="adj2" fmla="val 65032"/>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bg1"/>
                </a:solidFill>
                <a:latin typeface="微软雅黑" panose="020B0503020204020204" pitchFamily="34" charset="-122"/>
                <a:ea typeface="微软雅黑" panose="020B0503020204020204" pitchFamily="34" charset="-122"/>
              </a:rPr>
              <a:t>利用数据集的特征以及领域知识，为实体属性之间的相似度和空间距离</a:t>
            </a:r>
            <a:r>
              <a:rPr lang="zh-CN" altLang="en-US" sz="1400" b="1" dirty="0">
                <a:solidFill>
                  <a:srgbClr val="FFFF00"/>
                </a:solidFill>
                <a:latin typeface="微软雅黑" panose="020B0503020204020204" pitchFamily="34" charset="-122"/>
                <a:ea typeface="微软雅黑" panose="020B0503020204020204" pitchFamily="34" charset="-122"/>
              </a:rPr>
              <a:t>设定阈值</a:t>
            </a:r>
            <a:r>
              <a:rPr lang="zh-CN" altLang="en-US" sz="1400" b="1" dirty="0">
                <a:solidFill>
                  <a:schemeClr val="bg1"/>
                </a:solidFill>
                <a:latin typeface="微软雅黑" panose="020B0503020204020204" pitchFamily="34" charset="-122"/>
                <a:ea typeface="微软雅黑" panose="020B0503020204020204" pitchFamily="34" charset="-122"/>
              </a:rPr>
              <a:t>，从而筛选出符合条件的实体对。</a:t>
            </a:r>
          </a:p>
        </p:txBody>
      </p:sp>
      <p:sp>
        <p:nvSpPr>
          <p:cNvPr id="21" name="对话气泡: 矩形 20"/>
          <p:cNvSpPr/>
          <p:nvPr/>
        </p:nvSpPr>
        <p:spPr>
          <a:xfrm>
            <a:off x="4166784" y="2121574"/>
            <a:ext cx="4692774" cy="650656"/>
          </a:xfrm>
          <a:prstGeom prst="wedgeRectCallout">
            <a:avLst>
              <a:gd name="adj1" fmla="val -30614"/>
              <a:gd name="adj2" fmla="val 60428"/>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1400" b="1" dirty="0">
                <a:solidFill>
                  <a:schemeClr val="bg1"/>
                </a:solidFill>
                <a:latin typeface="微软雅黑" panose="020B0503020204020204" pitchFamily="34" charset="-122"/>
                <a:ea typeface="微软雅黑" panose="020B0503020204020204" pitchFamily="34" charset="-122"/>
              </a:rPr>
              <a:t>使用特定的</a:t>
            </a:r>
            <a:r>
              <a:rPr lang="zh-CN" altLang="en-US" sz="1400" b="1" dirty="0">
                <a:solidFill>
                  <a:srgbClr val="FFFF00"/>
                </a:solidFill>
                <a:latin typeface="微软雅黑" panose="020B0503020204020204" pitchFamily="34" charset="-122"/>
                <a:ea typeface="微软雅黑" panose="020B0503020204020204" pitchFamily="34" charset="-122"/>
              </a:rPr>
              <a:t>索引机制</a:t>
            </a:r>
            <a:r>
              <a:rPr lang="zh-CN" altLang="en-US" sz="1400" b="1" dirty="0">
                <a:solidFill>
                  <a:schemeClr val="bg1"/>
                </a:solidFill>
                <a:latin typeface="微软雅黑" panose="020B0503020204020204" pitchFamily="34" charset="-122"/>
                <a:ea typeface="微软雅黑" panose="020B0503020204020204" pitchFamily="34" charset="-122"/>
              </a:rPr>
              <a:t>将数据空间划分为块，根据</a:t>
            </a:r>
            <a:r>
              <a:rPr lang="zh-CN" altLang="en-US" sz="1400" b="1" dirty="0">
                <a:solidFill>
                  <a:srgbClr val="FFFF00"/>
                </a:solidFill>
                <a:latin typeface="微软雅黑" panose="020B0503020204020204" pitchFamily="34" charset="-122"/>
                <a:ea typeface="微软雅黑" panose="020B0503020204020204" pitchFamily="34" charset="-122"/>
              </a:rPr>
              <a:t>空间邻近性</a:t>
            </a:r>
            <a:r>
              <a:rPr lang="zh-CN" altLang="en-US" sz="1400" b="1" dirty="0">
                <a:solidFill>
                  <a:schemeClr val="bg1"/>
                </a:solidFill>
                <a:latin typeface="微软雅黑" panose="020B0503020204020204" pitchFamily="34" charset="-122"/>
                <a:ea typeface="微软雅黑" panose="020B0503020204020204" pitchFamily="34" charset="-122"/>
              </a:rPr>
              <a:t>检索实体以形成候选实体对。</a:t>
            </a:r>
            <a:endParaRPr lang="zh-CN" altLang="zh-CN" sz="1400" b="1"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430861" y="4574096"/>
            <a:ext cx="8428697" cy="671956"/>
          </a:xfrm>
          <a:prstGeom prst="rect">
            <a:avLst/>
          </a:prstGeom>
          <a:noFill/>
          <a:ln w="285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en-US" altLang="zh-CN" sz="1600" dirty="0">
                <a:solidFill>
                  <a:schemeClr val="tx1">
                    <a:lumMod val="95000"/>
                    <a:lumOff val="5000"/>
                  </a:schemeClr>
                </a:solidFill>
                <a:latin typeface="Times New Roman" panose="02020603050405020304" pitchFamily="18" charset="0"/>
                <a:cs typeface="Times New Roman" panose="02020603050405020304" pitchFamily="18" charset="0"/>
              </a:rPr>
              <a:t>[4] Balsebre P, Yao D, Cong G, et al. Mining geospatial relationships from text[J]. The ACM on Management of Data (PACMMOD). 2023. 1-26.</a:t>
            </a:r>
            <a:endParaRPr lang="en-US" altLang="zh-CN" sz="1200"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 name="矩形 24"/>
          <p:cNvSpPr/>
          <p:nvPr/>
        </p:nvSpPr>
        <p:spPr>
          <a:xfrm>
            <a:off x="406245" y="4236401"/>
            <a:ext cx="2066925" cy="372025"/>
          </a:xfrm>
          <a:prstGeom prst="rect">
            <a:avLst/>
          </a:prstGeom>
          <a:solidFill>
            <a:srgbClr val="0070C0"/>
          </a:solidFill>
        </p:spPr>
        <p:txBody>
          <a:bodyPr wrap="square">
            <a:spAutoFit/>
          </a:bodyPr>
          <a:lstStyle/>
          <a:p>
            <a:pPr>
              <a:lnSpc>
                <a:spcPct val="125000"/>
              </a:lnSpc>
            </a:pPr>
            <a:r>
              <a:rPr lang="zh-CN" altLang="en-US" sz="1600" b="1" dirty="0">
                <a:solidFill>
                  <a:schemeClr val="bg1"/>
                </a:solidFill>
                <a:latin typeface="微软雅黑" panose="020B0503020204020204" pitchFamily="34" charset="-122"/>
                <a:ea typeface="微软雅黑" panose="020B0503020204020204" pitchFamily="34" charset="-122"/>
                <a:cs typeface="Calibri" charset="0"/>
              </a:rPr>
              <a:t>基于区域划分的方法：</a:t>
            </a:r>
            <a:endParaRPr lang="en-US" altLang="zh-CN" sz="1600" b="1" dirty="0">
              <a:solidFill>
                <a:schemeClr val="bg1"/>
              </a:solidFill>
              <a:latin typeface="微软雅黑" panose="020B0503020204020204" pitchFamily="34" charset="-122"/>
              <a:ea typeface="微软雅黑" panose="020B0503020204020204" pitchFamily="34" charset="-122"/>
              <a:cs typeface="Calibri" charset="0"/>
            </a:endParaRPr>
          </a:p>
        </p:txBody>
      </p:sp>
      <p:sp>
        <p:nvSpPr>
          <p:cNvPr id="22" name="对话气泡: 矩形 21"/>
          <p:cNvSpPr/>
          <p:nvPr/>
        </p:nvSpPr>
        <p:spPr>
          <a:xfrm>
            <a:off x="4166784" y="4126559"/>
            <a:ext cx="4551168" cy="538921"/>
          </a:xfrm>
          <a:prstGeom prst="wedgeRectCallout">
            <a:avLst>
              <a:gd name="adj1" fmla="val -30614"/>
              <a:gd name="adj2" fmla="val 60428"/>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1400" b="1" dirty="0">
                <a:solidFill>
                  <a:schemeClr val="bg1"/>
                </a:solidFill>
                <a:latin typeface="微软雅黑" panose="020B0503020204020204" pitchFamily="34" charset="-122"/>
                <a:ea typeface="微软雅黑" panose="020B0503020204020204" pitchFamily="34" charset="-122"/>
              </a:rPr>
              <a:t>从数据集中</a:t>
            </a:r>
            <a:r>
              <a:rPr lang="zh-CN" altLang="en-US" sz="1400" b="1" dirty="0">
                <a:solidFill>
                  <a:srgbClr val="FFFF00"/>
                </a:solidFill>
                <a:latin typeface="微软雅黑" panose="020B0503020204020204" pitchFamily="34" charset="-122"/>
                <a:ea typeface="微软雅黑" panose="020B0503020204020204" pitchFamily="34" charset="-122"/>
              </a:rPr>
              <a:t>识别区域实体</a:t>
            </a:r>
            <a:r>
              <a:rPr lang="zh-CN" altLang="en-US" sz="1400" b="1" dirty="0">
                <a:solidFill>
                  <a:schemeClr val="bg1"/>
                </a:solidFill>
                <a:latin typeface="微软雅黑" panose="020B0503020204020204" pitchFamily="34" charset="-122"/>
                <a:ea typeface="微软雅黑" panose="020B0503020204020204" pitchFamily="34" charset="-122"/>
              </a:rPr>
              <a:t>，或从外部来源</a:t>
            </a:r>
            <a:r>
              <a:rPr lang="zh-CN" altLang="en-US" sz="1400" b="1" dirty="0">
                <a:solidFill>
                  <a:srgbClr val="FFFF00"/>
                </a:solidFill>
                <a:latin typeface="微软雅黑" panose="020B0503020204020204" pitchFamily="34" charset="-122"/>
                <a:ea typeface="微软雅黑" panose="020B0503020204020204" pitchFamily="34" charset="-122"/>
              </a:rPr>
              <a:t>引入区域实体</a:t>
            </a:r>
            <a:r>
              <a:rPr lang="zh-CN" altLang="en-US" sz="1400" b="1" dirty="0">
                <a:solidFill>
                  <a:schemeClr val="bg1"/>
                </a:solidFill>
                <a:latin typeface="微软雅黑" panose="020B0503020204020204" pitchFamily="34" charset="-122"/>
                <a:ea typeface="微软雅黑" panose="020B0503020204020204" pitchFamily="34" charset="-122"/>
              </a:rPr>
              <a:t>，并</a:t>
            </a:r>
            <a:r>
              <a:rPr lang="zh-CN" altLang="en-US" sz="1400" b="1" dirty="0">
                <a:solidFill>
                  <a:srgbClr val="FFFF00"/>
                </a:solidFill>
                <a:latin typeface="微软雅黑" panose="020B0503020204020204" pitchFamily="34" charset="-122"/>
                <a:ea typeface="微软雅黑" panose="020B0503020204020204" pitchFamily="34" charset="-122"/>
              </a:rPr>
              <a:t>将同一区域内的兴趣点</a:t>
            </a:r>
            <a:r>
              <a:rPr lang="zh-CN" altLang="en-US" sz="1400" b="1" dirty="0">
                <a:solidFill>
                  <a:schemeClr val="bg1"/>
                </a:solidFill>
                <a:latin typeface="微软雅黑" panose="020B0503020204020204" pitchFamily="34" charset="-122"/>
                <a:ea typeface="微软雅黑" panose="020B0503020204020204" pitchFamily="34" charset="-122"/>
              </a:rPr>
              <a:t>视为候选对。</a:t>
            </a:r>
            <a:endParaRPr lang="zh-CN" altLang="zh-CN" sz="1400" b="1" dirty="0">
              <a:solidFill>
                <a:schemeClr val="bg1"/>
              </a:solidFill>
              <a:latin typeface="微软雅黑" panose="020B0503020204020204" pitchFamily="34" charset="-122"/>
              <a:ea typeface="微软雅黑" panose="020B0503020204020204" pitchFamily="34" charset="-122"/>
            </a:endParaRPr>
          </a:p>
        </p:txBody>
      </p:sp>
      <p:sp>
        <p:nvSpPr>
          <p:cNvPr id="2" name="灯片编号占位符 3">
            <a:extLst>
              <a:ext uri="{FF2B5EF4-FFF2-40B4-BE49-F238E27FC236}">
                <a16:creationId xmlns:a16="http://schemas.microsoft.com/office/drawing/2014/main" id="{8DE7901C-CA3C-7349-0451-3137656B20A4}"/>
              </a:ext>
            </a:extLst>
          </p:cNvPr>
          <p:cNvSpPr>
            <a:spLocks noGrp="1"/>
          </p:cNvSpPr>
          <p:nvPr>
            <p:ph type="sldNum" sz="quarter" idx="12"/>
          </p:nvPr>
        </p:nvSpPr>
        <p:spPr>
          <a:xfrm>
            <a:off x="6457950" y="6356351"/>
            <a:ext cx="2057400" cy="365125"/>
          </a:xfrm>
        </p:spPr>
        <p:txBody>
          <a:bodyPr/>
          <a:lstStyle/>
          <a:p>
            <a:fld id="{94B6E62B-4DEC-4954-AD3A-658470571C9E}" type="slidenum">
              <a:rPr lang="zh-CN" altLang="en-US" smtClean="0"/>
              <a:t>12</a:t>
            </a:fld>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1" grpId="0" bldLvl="0" animBg="1"/>
      <p:bldP spid="22"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B515A-FC24-9489-193F-5180371E2F46}"/>
            </a:ext>
          </a:extLst>
        </p:cNvPr>
        <p:cNvGrpSpPr/>
        <p:nvPr/>
      </p:nvGrpSpPr>
      <p:grpSpPr>
        <a:xfrm>
          <a:off x="0" y="0"/>
          <a:ext cx="0" cy="0"/>
          <a:chOff x="0" y="0"/>
          <a:chExt cx="0" cy="0"/>
        </a:xfrm>
      </p:grpSpPr>
      <p:sp>
        <p:nvSpPr>
          <p:cNvPr id="19" name="标题 3">
            <a:extLst>
              <a:ext uri="{FF2B5EF4-FFF2-40B4-BE49-F238E27FC236}">
                <a16:creationId xmlns:a16="http://schemas.microsoft.com/office/drawing/2014/main" id="{E0A80235-02C4-EADE-3134-417B23036AF2}"/>
              </a:ext>
            </a:extLst>
          </p:cNvPr>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a:extLst>
              <a:ext uri="{FF2B5EF4-FFF2-40B4-BE49-F238E27FC236}">
                <a16:creationId xmlns:a16="http://schemas.microsoft.com/office/drawing/2014/main" id="{6E34073A-82F4-F727-1ABD-38EDD43C67A3}"/>
              </a:ext>
            </a:extLst>
          </p:cNvPr>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a:extLst>
              <a:ext uri="{FF2B5EF4-FFF2-40B4-BE49-F238E27FC236}">
                <a16:creationId xmlns:a16="http://schemas.microsoft.com/office/drawing/2014/main" id="{9EC40E05-7D1D-A178-5F95-4DC4FDB58F65}"/>
              </a:ext>
            </a:extLst>
          </p:cNvPr>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a:extLst>
              <a:ext uri="{FF2B5EF4-FFF2-40B4-BE49-F238E27FC236}">
                <a16:creationId xmlns:a16="http://schemas.microsoft.com/office/drawing/2014/main" id="{FD9D1F21-AFE9-44A0-BE60-92B350F6F2F1}"/>
              </a:ext>
            </a:extLst>
          </p:cNvPr>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FB210A30-536A-6BF6-EA00-9B4C32BF4599}"/>
              </a:ext>
            </a:extLst>
          </p:cNvPr>
          <p:cNvSpPr txBox="1">
            <a:spLocks noChangeArrowheads="1"/>
          </p:cNvSpPr>
          <p:nvPr/>
        </p:nvSpPr>
        <p:spPr bwMode="auto">
          <a:xfrm>
            <a:off x="622300" y="142874"/>
            <a:ext cx="8342188"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charset="0"/>
                <a:ea typeface="宋体" pitchFamily="2" charset="-122"/>
              </a:defRPr>
            </a:lvl1pPr>
            <a:lvl2pPr marL="742950" indent="-285750" eaLnBrk="0" hangingPunct="0">
              <a:defRPr>
                <a:solidFill>
                  <a:schemeClr val="tx1"/>
                </a:solidFill>
                <a:latin typeface="Calibri" charset="0"/>
                <a:ea typeface="宋体" pitchFamily="2" charset="-122"/>
              </a:defRPr>
            </a:lvl2pPr>
            <a:lvl3pPr marL="1143000" indent="-228600" eaLnBrk="0" hangingPunct="0">
              <a:defRPr>
                <a:solidFill>
                  <a:schemeClr val="tx1"/>
                </a:solidFill>
                <a:latin typeface="Calibri" charset="0"/>
                <a:ea typeface="宋体" pitchFamily="2" charset="-122"/>
              </a:defRPr>
            </a:lvl3pPr>
            <a:lvl4pPr marL="1600200" indent="-228600" eaLnBrk="0" hangingPunct="0">
              <a:defRPr>
                <a:solidFill>
                  <a:schemeClr val="tx1"/>
                </a:solidFill>
                <a:latin typeface="Calibri" charset="0"/>
                <a:ea typeface="宋体" pitchFamily="2" charset="-122"/>
              </a:defRPr>
            </a:lvl4pPr>
            <a:lvl5pPr marL="2057400" indent="-228600" eaLnBrk="0" hangingPunct="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704020202020204" pitchFamily="34" charset="0"/>
              </a:rPr>
              <a:t>研究现状：空间实体匹配</a:t>
            </a:r>
          </a:p>
        </p:txBody>
      </p:sp>
      <p:sp>
        <p:nvSpPr>
          <p:cNvPr id="8" name="文本框 7">
            <a:extLst>
              <a:ext uri="{FF2B5EF4-FFF2-40B4-BE49-F238E27FC236}">
                <a16:creationId xmlns:a16="http://schemas.microsoft.com/office/drawing/2014/main" id="{B74820A1-AE86-CAD3-036E-64603C16EF3C}"/>
              </a:ext>
            </a:extLst>
          </p:cNvPr>
          <p:cNvSpPr txBox="1"/>
          <p:nvPr/>
        </p:nvSpPr>
        <p:spPr>
          <a:xfrm>
            <a:off x="434975" y="870002"/>
            <a:ext cx="5685992"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典型代表：</a:t>
            </a:r>
          </a:p>
        </p:txBody>
      </p:sp>
      <p:sp>
        <p:nvSpPr>
          <p:cNvPr id="24" name="矩形 23">
            <a:extLst>
              <a:ext uri="{FF2B5EF4-FFF2-40B4-BE49-F238E27FC236}">
                <a16:creationId xmlns:a16="http://schemas.microsoft.com/office/drawing/2014/main" id="{FAF6AC87-96FE-8B16-C60F-4007A40511F3}"/>
              </a:ext>
            </a:extLst>
          </p:cNvPr>
          <p:cNvSpPr/>
          <p:nvPr/>
        </p:nvSpPr>
        <p:spPr>
          <a:xfrm>
            <a:off x="530424" y="1623945"/>
            <a:ext cx="8282835" cy="581916"/>
          </a:xfrm>
          <a:prstGeom prst="rect">
            <a:avLst/>
          </a:prstGeom>
          <a:noFill/>
          <a:ln w="285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en-US" altLang="zh-CN" sz="1600" dirty="0">
                <a:solidFill>
                  <a:schemeClr val="tx1">
                    <a:lumMod val="95000"/>
                    <a:lumOff val="5000"/>
                  </a:schemeClr>
                </a:solidFill>
                <a:latin typeface="Times New Roman" panose="02020603050405020304" pitchFamily="18" charset="0"/>
                <a:cs typeface="Times New Roman" panose="02020603050405020304" pitchFamily="18" charset="0"/>
              </a:rPr>
              <a:t>[1] Isaj S, Pedersen T B, Zimányi E. Multi-source spatial entity linkage[J]. IEEE Transactions on Knowledge and Data Engineering (TKDE). 2022.1344-1358.</a:t>
            </a:r>
          </a:p>
        </p:txBody>
      </p:sp>
      <p:sp>
        <p:nvSpPr>
          <p:cNvPr id="26" name="矩形 25">
            <a:extLst>
              <a:ext uri="{FF2B5EF4-FFF2-40B4-BE49-F238E27FC236}">
                <a16:creationId xmlns:a16="http://schemas.microsoft.com/office/drawing/2014/main" id="{ED092B13-A5BC-5C33-268F-90E657E0922A}"/>
              </a:ext>
            </a:extLst>
          </p:cNvPr>
          <p:cNvSpPr/>
          <p:nvPr/>
        </p:nvSpPr>
        <p:spPr>
          <a:xfrm>
            <a:off x="520801" y="1240802"/>
            <a:ext cx="1731746" cy="371961"/>
          </a:xfrm>
          <a:prstGeom prst="rect">
            <a:avLst/>
          </a:prstGeom>
          <a:solidFill>
            <a:srgbClr val="0070C0"/>
          </a:solidFill>
        </p:spPr>
        <p:txBody>
          <a:bodyPr wrap="square">
            <a:spAutoFit/>
          </a:bodyPr>
          <a:lstStyle/>
          <a:p>
            <a:pPr>
              <a:lnSpc>
                <a:spcPct val="125000"/>
              </a:lnSpc>
            </a:pPr>
            <a:r>
              <a:rPr lang="zh-CN" altLang="en-US" sz="1600" b="1" dirty="0">
                <a:solidFill>
                  <a:schemeClr val="bg1"/>
                </a:solidFill>
                <a:latin typeface="微软雅黑" panose="020B0503020204020204" pitchFamily="34" charset="-122"/>
                <a:ea typeface="微软雅黑" panose="020B0503020204020204" pitchFamily="34" charset="-122"/>
                <a:cs typeface="Calibri" charset="0"/>
              </a:rPr>
              <a:t>基于规则的方法：</a:t>
            </a:r>
            <a:endParaRPr lang="en-US" altLang="zh-CN" sz="1600" b="1" dirty="0">
              <a:solidFill>
                <a:schemeClr val="bg1"/>
              </a:solidFill>
              <a:latin typeface="微软雅黑" panose="020B0503020204020204" pitchFamily="34" charset="-122"/>
              <a:ea typeface="微软雅黑" panose="020B0503020204020204" pitchFamily="34" charset="-122"/>
              <a:cs typeface="Calibri" charset="0"/>
            </a:endParaRPr>
          </a:p>
        </p:txBody>
      </p:sp>
      <p:sp>
        <p:nvSpPr>
          <p:cNvPr id="10" name="灯片编号占位符 9">
            <a:extLst>
              <a:ext uri="{FF2B5EF4-FFF2-40B4-BE49-F238E27FC236}">
                <a16:creationId xmlns:a16="http://schemas.microsoft.com/office/drawing/2014/main" id="{94FFDA5D-781A-F0F8-24BC-2E01511318CC}"/>
              </a:ext>
            </a:extLst>
          </p:cNvPr>
          <p:cNvSpPr>
            <a:spLocks noGrp="1"/>
          </p:cNvSpPr>
          <p:nvPr>
            <p:ph type="sldNum" sz="quarter" idx="12"/>
          </p:nvPr>
        </p:nvSpPr>
        <p:spPr>
          <a:xfrm>
            <a:off x="6457950" y="10414001"/>
            <a:ext cx="2057400" cy="365125"/>
          </a:xfrm>
        </p:spPr>
        <p:txBody>
          <a:bodyPr/>
          <a:lstStyle/>
          <a:p>
            <a:fld id="{94B6E62B-4DEC-4954-AD3A-658470571C9E}" type="slidenum">
              <a:rPr lang="zh-CN" altLang="en-US" smtClean="0"/>
              <a:t>13</a:t>
            </a:fld>
            <a:endParaRPr lang="zh-CN" altLang="en-US"/>
          </a:p>
        </p:txBody>
      </p:sp>
      <p:sp>
        <p:nvSpPr>
          <p:cNvPr id="4" name="对话气泡: 矩形 3">
            <a:extLst>
              <a:ext uri="{FF2B5EF4-FFF2-40B4-BE49-F238E27FC236}">
                <a16:creationId xmlns:a16="http://schemas.microsoft.com/office/drawing/2014/main" id="{0042B09E-8B49-42DC-0617-9316DAB8FB74}"/>
              </a:ext>
            </a:extLst>
          </p:cNvPr>
          <p:cNvSpPr/>
          <p:nvPr/>
        </p:nvSpPr>
        <p:spPr>
          <a:xfrm>
            <a:off x="4279268" y="900385"/>
            <a:ext cx="4692774" cy="657290"/>
          </a:xfrm>
          <a:prstGeom prst="wedgeRectCallout">
            <a:avLst>
              <a:gd name="adj1" fmla="val -30073"/>
              <a:gd name="adj2" fmla="val 65032"/>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bg1"/>
                </a:solidFill>
                <a:latin typeface="微软雅黑" panose="020B0503020204020204" pitchFamily="34" charset="-122"/>
                <a:ea typeface="微软雅黑" panose="020B0503020204020204" pitchFamily="34" charset="-122"/>
              </a:rPr>
              <a:t>依据</a:t>
            </a:r>
            <a:r>
              <a:rPr lang="zh-CN" altLang="en-US" sz="1400" b="1" dirty="0">
                <a:solidFill>
                  <a:srgbClr val="FFFF00"/>
                </a:solidFill>
                <a:latin typeface="微软雅黑" panose="020B0503020204020204" pitchFamily="34" charset="-122"/>
                <a:ea typeface="微软雅黑" panose="020B0503020204020204" pitchFamily="34" charset="-122"/>
              </a:rPr>
              <a:t>预先设定的规则与逻辑</a:t>
            </a:r>
            <a:r>
              <a:rPr lang="zh-CN" altLang="en-US" sz="1400" b="1" dirty="0">
                <a:solidFill>
                  <a:schemeClr val="bg1"/>
                </a:solidFill>
                <a:latin typeface="微软雅黑" panose="020B0503020204020204" pitchFamily="34" charset="-122"/>
                <a:ea typeface="微软雅黑" panose="020B0503020204020204" pitchFamily="34" charset="-122"/>
              </a:rPr>
              <a:t>，对实体对的相似程度加以评估，进而作出是否匹配的判断。</a:t>
            </a:r>
          </a:p>
        </p:txBody>
      </p:sp>
      <p:sp>
        <p:nvSpPr>
          <p:cNvPr id="2" name="矩形 1">
            <a:extLst>
              <a:ext uri="{FF2B5EF4-FFF2-40B4-BE49-F238E27FC236}">
                <a16:creationId xmlns:a16="http://schemas.microsoft.com/office/drawing/2014/main" id="{5BA73990-6690-99E6-927E-4CCC1BA7799C}"/>
              </a:ext>
            </a:extLst>
          </p:cNvPr>
          <p:cNvSpPr/>
          <p:nvPr/>
        </p:nvSpPr>
        <p:spPr>
          <a:xfrm>
            <a:off x="530424" y="2741622"/>
            <a:ext cx="8282835" cy="872781"/>
          </a:xfrm>
          <a:prstGeom prst="rect">
            <a:avLst/>
          </a:prstGeom>
          <a:noFill/>
          <a:ln w="285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en-US" altLang="zh-CN" sz="1600" dirty="0">
              <a:solidFill>
                <a:schemeClr val="tx1">
                  <a:lumMod val="95000"/>
                  <a:lumOff val="5000"/>
                </a:schemeClr>
              </a:solidFill>
            </a:endParaRPr>
          </a:p>
          <a:p>
            <a:r>
              <a:rPr lang="en-US" altLang="zh-CN" sz="1600" dirty="0">
                <a:solidFill>
                  <a:schemeClr val="tx1">
                    <a:lumMod val="95000"/>
                    <a:lumOff val="5000"/>
                  </a:schemeClr>
                </a:solidFill>
                <a:latin typeface="Times New Roman" panose="02020603050405020304" pitchFamily="18" charset="0"/>
                <a:cs typeface="Times New Roman" panose="02020603050405020304" pitchFamily="18" charset="0"/>
              </a:rPr>
              <a:t>[2] Shah, Setu, Meduri Vamsi, et al. GEM: An efficient entity matching framework for geospatial data[C]. In Proceedings of the International Conference on Advances in Geographic Information Systems (SIGSPATIAL). 2021. 346 – 349.</a:t>
            </a:r>
          </a:p>
          <a:p>
            <a:endParaRPr lang="en-US" altLang="zh-CN" sz="1600" dirty="0">
              <a:solidFill>
                <a:schemeClr val="tx1">
                  <a:lumMod val="95000"/>
                  <a:lumOff val="5000"/>
                </a:schemeClr>
              </a:solidFill>
            </a:endParaRPr>
          </a:p>
        </p:txBody>
      </p:sp>
      <p:sp>
        <p:nvSpPr>
          <p:cNvPr id="3" name="矩形 2">
            <a:extLst>
              <a:ext uri="{FF2B5EF4-FFF2-40B4-BE49-F238E27FC236}">
                <a16:creationId xmlns:a16="http://schemas.microsoft.com/office/drawing/2014/main" id="{6F53725C-8FB3-54F2-5D89-9F39F432C0B3}"/>
              </a:ext>
            </a:extLst>
          </p:cNvPr>
          <p:cNvSpPr/>
          <p:nvPr/>
        </p:nvSpPr>
        <p:spPr>
          <a:xfrm>
            <a:off x="520800" y="2358479"/>
            <a:ext cx="3624299" cy="372025"/>
          </a:xfrm>
          <a:prstGeom prst="rect">
            <a:avLst/>
          </a:prstGeom>
          <a:solidFill>
            <a:srgbClr val="0070C0"/>
          </a:solidFill>
        </p:spPr>
        <p:txBody>
          <a:bodyPr wrap="square">
            <a:spAutoFit/>
          </a:bodyPr>
          <a:lstStyle/>
          <a:p>
            <a:pPr>
              <a:lnSpc>
                <a:spcPct val="125000"/>
              </a:lnSpc>
            </a:pPr>
            <a:r>
              <a:rPr lang="zh-CN" altLang="en-US" sz="1600" b="1" dirty="0">
                <a:solidFill>
                  <a:schemeClr val="bg1"/>
                </a:solidFill>
                <a:latin typeface="微软雅黑" panose="020B0503020204020204" pitchFamily="34" charset="-122"/>
                <a:ea typeface="微软雅黑" panose="020B0503020204020204" pitchFamily="34" charset="-122"/>
                <a:cs typeface="Calibri" charset="0"/>
              </a:rPr>
              <a:t>基于机器学习模型的方法：</a:t>
            </a:r>
            <a:endParaRPr lang="en-US" altLang="zh-CN" sz="1600" b="1" dirty="0">
              <a:solidFill>
                <a:schemeClr val="bg1"/>
              </a:solidFill>
              <a:latin typeface="微软雅黑" panose="020B0503020204020204" pitchFamily="34" charset="-122"/>
              <a:ea typeface="微软雅黑" panose="020B0503020204020204" pitchFamily="34" charset="-122"/>
              <a:cs typeface="Calibri" charset="0"/>
            </a:endParaRPr>
          </a:p>
        </p:txBody>
      </p:sp>
      <p:sp>
        <p:nvSpPr>
          <p:cNvPr id="9" name="矩形 8">
            <a:extLst>
              <a:ext uri="{FF2B5EF4-FFF2-40B4-BE49-F238E27FC236}">
                <a16:creationId xmlns:a16="http://schemas.microsoft.com/office/drawing/2014/main" id="{95329189-112E-3906-85A0-F6A6EF78833D}"/>
              </a:ext>
            </a:extLst>
          </p:cNvPr>
          <p:cNvSpPr/>
          <p:nvPr/>
        </p:nvSpPr>
        <p:spPr>
          <a:xfrm>
            <a:off x="530424" y="4136684"/>
            <a:ext cx="8282835" cy="1347855"/>
          </a:xfrm>
          <a:prstGeom prst="rect">
            <a:avLst/>
          </a:prstGeom>
          <a:noFill/>
          <a:ln w="285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en-US" altLang="zh-CN" sz="1600" dirty="0">
                <a:solidFill>
                  <a:schemeClr val="tx1">
                    <a:lumMod val="95000"/>
                    <a:lumOff val="5000"/>
                  </a:schemeClr>
                </a:solidFill>
                <a:latin typeface="Times New Roman" panose="02020603050405020304" pitchFamily="18" charset="0"/>
                <a:cs typeface="Times New Roman" panose="02020603050405020304" pitchFamily="18" charset="0"/>
              </a:rPr>
              <a:t>[3] Balsebre P, Yao D, Cong G, et al. Geospatial entity resolution[C]. In Proceedings of the ACM Web Conference (WWW). 2022. 3061-3070. </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预训练语言模型</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a:t>
            </a:r>
          </a:p>
          <a:p>
            <a:r>
              <a:rPr lang="en-US" altLang="zh-CN" sz="1600" dirty="0">
                <a:solidFill>
                  <a:schemeClr val="tx1">
                    <a:lumMod val="95000"/>
                    <a:lumOff val="5000"/>
                  </a:schemeClr>
                </a:solidFill>
                <a:latin typeface="Times New Roman" panose="02020603050405020304" pitchFamily="18" charset="0"/>
                <a:cs typeface="Times New Roman" panose="02020603050405020304" pitchFamily="18" charset="0"/>
              </a:rPr>
              <a:t>[4] Ralph Peeters,</a:t>
            </a:r>
            <a:r>
              <a:rPr lang="zh-CN" altLang="en-US" sz="16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1600" dirty="0">
                <a:solidFill>
                  <a:schemeClr val="tx1">
                    <a:lumMod val="95000"/>
                    <a:lumOff val="5000"/>
                  </a:schemeClr>
                </a:solidFill>
                <a:latin typeface="Times New Roman" panose="02020603050405020304" pitchFamily="18" charset="0"/>
                <a:cs typeface="Times New Roman" panose="02020603050405020304" pitchFamily="18" charset="0"/>
              </a:rPr>
              <a:t>Aaron Steiner and Christian Bizer. Entity Matching using Large Language Models[C]. In Proceedings of the International Conference on Extending Database Technology (EDBT). 2025. 529-541. </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大语言模型</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76DF70F5-D853-BE3E-022C-DAA70998B7F4}"/>
              </a:ext>
            </a:extLst>
          </p:cNvPr>
          <p:cNvSpPr/>
          <p:nvPr/>
        </p:nvSpPr>
        <p:spPr>
          <a:xfrm>
            <a:off x="520801" y="3753542"/>
            <a:ext cx="2555774" cy="372025"/>
          </a:xfrm>
          <a:prstGeom prst="rect">
            <a:avLst/>
          </a:prstGeom>
          <a:solidFill>
            <a:srgbClr val="0070C0"/>
          </a:solidFill>
        </p:spPr>
        <p:txBody>
          <a:bodyPr wrap="square">
            <a:spAutoFit/>
          </a:bodyPr>
          <a:lstStyle/>
          <a:p>
            <a:pPr>
              <a:lnSpc>
                <a:spcPct val="125000"/>
              </a:lnSpc>
            </a:pPr>
            <a:r>
              <a:rPr lang="zh-CN" altLang="en-US" sz="1600" b="1" dirty="0">
                <a:solidFill>
                  <a:schemeClr val="bg1"/>
                </a:solidFill>
                <a:latin typeface="微软雅黑" panose="020B0503020204020204" pitchFamily="34" charset="-122"/>
                <a:ea typeface="微软雅黑" panose="020B0503020204020204" pitchFamily="34" charset="-122"/>
                <a:cs typeface="Calibri" charset="0"/>
              </a:rPr>
              <a:t>基于语言模型的方法：</a:t>
            </a:r>
            <a:endParaRPr lang="en-US" altLang="zh-CN" sz="1600" b="1" dirty="0">
              <a:solidFill>
                <a:schemeClr val="bg1"/>
              </a:solidFill>
              <a:latin typeface="微软雅黑" panose="020B0503020204020204" pitchFamily="34" charset="-122"/>
              <a:ea typeface="微软雅黑" panose="020B0503020204020204" pitchFamily="34" charset="-122"/>
              <a:cs typeface="Calibri" charset="0"/>
            </a:endParaRPr>
          </a:p>
        </p:txBody>
      </p:sp>
      <p:sp>
        <p:nvSpPr>
          <p:cNvPr id="21" name="对话气泡: 矩形 20">
            <a:extLst>
              <a:ext uri="{FF2B5EF4-FFF2-40B4-BE49-F238E27FC236}">
                <a16:creationId xmlns:a16="http://schemas.microsoft.com/office/drawing/2014/main" id="{14220A71-E914-0FB0-9EDC-17A06104664B}"/>
              </a:ext>
            </a:extLst>
          </p:cNvPr>
          <p:cNvSpPr/>
          <p:nvPr/>
        </p:nvSpPr>
        <p:spPr>
          <a:xfrm>
            <a:off x="4446973" y="2134930"/>
            <a:ext cx="4525069" cy="581916"/>
          </a:xfrm>
          <a:prstGeom prst="wedgeRectCallout">
            <a:avLst>
              <a:gd name="adj1" fmla="val -30614"/>
              <a:gd name="adj2" fmla="val 60428"/>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1400" b="1" dirty="0">
                <a:solidFill>
                  <a:schemeClr val="bg1"/>
                </a:solidFill>
                <a:latin typeface="微软雅黑" panose="020B0503020204020204" pitchFamily="34" charset="-122"/>
                <a:ea typeface="微软雅黑" panose="020B0503020204020204" pitchFamily="34" charset="-122"/>
              </a:rPr>
              <a:t>融合兴趣点的地理空间信息与文本信息，</a:t>
            </a:r>
            <a:r>
              <a:rPr lang="zh-CN" altLang="en-US" sz="1400" b="1" dirty="0">
                <a:solidFill>
                  <a:srgbClr val="FFFF00"/>
                </a:solidFill>
                <a:latin typeface="微软雅黑" panose="020B0503020204020204" pitchFamily="34" charset="-122"/>
                <a:ea typeface="微软雅黑" panose="020B0503020204020204" pitchFamily="34" charset="-122"/>
              </a:rPr>
              <a:t>借助机器学习算法</a:t>
            </a:r>
            <a:r>
              <a:rPr lang="zh-CN" altLang="en-US" sz="1400" b="1" dirty="0">
                <a:solidFill>
                  <a:schemeClr val="bg1"/>
                </a:solidFill>
                <a:latin typeface="微软雅黑" panose="020B0503020204020204" pitchFamily="34" charset="-122"/>
                <a:ea typeface="微软雅黑" panose="020B0503020204020204" pitchFamily="34" charset="-122"/>
              </a:rPr>
              <a:t>完成分类与标注。</a:t>
            </a:r>
            <a:endParaRPr lang="zh-CN" altLang="zh-CN" sz="1400" b="1" dirty="0">
              <a:solidFill>
                <a:schemeClr val="bg1"/>
              </a:solidFill>
              <a:latin typeface="微软雅黑" panose="020B0503020204020204" pitchFamily="34" charset="-122"/>
              <a:ea typeface="微软雅黑" panose="020B0503020204020204" pitchFamily="34" charset="-122"/>
            </a:endParaRPr>
          </a:p>
        </p:txBody>
      </p:sp>
      <p:sp>
        <p:nvSpPr>
          <p:cNvPr id="22" name="对话气泡: 矩形 21">
            <a:extLst>
              <a:ext uri="{FF2B5EF4-FFF2-40B4-BE49-F238E27FC236}">
                <a16:creationId xmlns:a16="http://schemas.microsoft.com/office/drawing/2014/main" id="{C63ACBF7-5D16-458B-3DE4-8F057B529717}"/>
              </a:ext>
            </a:extLst>
          </p:cNvPr>
          <p:cNvSpPr/>
          <p:nvPr/>
        </p:nvSpPr>
        <p:spPr>
          <a:xfrm>
            <a:off x="4446974" y="3591102"/>
            <a:ext cx="4366286" cy="581916"/>
          </a:xfrm>
          <a:prstGeom prst="wedgeRectCallout">
            <a:avLst>
              <a:gd name="adj1" fmla="val -30614"/>
              <a:gd name="adj2" fmla="val 60428"/>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1400" b="1" dirty="0">
                <a:solidFill>
                  <a:schemeClr val="bg1"/>
                </a:solidFill>
                <a:latin typeface="微软雅黑" panose="020B0503020204020204" pitchFamily="34" charset="-122"/>
                <a:ea typeface="微软雅黑" panose="020B0503020204020204" pitchFamily="34" charset="-122"/>
              </a:rPr>
              <a:t>视作</a:t>
            </a:r>
            <a:r>
              <a:rPr lang="zh-CN" altLang="en-US" sz="1400" b="1" dirty="0">
                <a:solidFill>
                  <a:srgbClr val="FFFF00"/>
                </a:solidFill>
                <a:latin typeface="微软雅黑" panose="020B0503020204020204" pitchFamily="34" charset="-122"/>
                <a:ea typeface="微软雅黑" panose="020B0503020204020204" pitchFamily="34" charset="-122"/>
              </a:rPr>
              <a:t>序列对分类任务</a:t>
            </a:r>
            <a:r>
              <a:rPr lang="zh-CN" altLang="en-US" sz="1400" b="1" dirty="0">
                <a:solidFill>
                  <a:schemeClr val="bg1"/>
                </a:solidFill>
                <a:latin typeface="微软雅黑" panose="020B0503020204020204" pitchFamily="34" charset="-122"/>
                <a:ea typeface="微软雅黑" panose="020B0503020204020204" pitchFamily="34" charset="-122"/>
              </a:rPr>
              <a:t>，通过在训练数据上进行微调，</a:t>
            </a:r>
            <a:endParaRPr lang="en-US" altLang="zh-CN" sz="1400" b="1" dirty="0">
              <a:solidFill>
                <a:schemeClr val="bg1"/>
              </a:solidFill>
              <a:latin typeface="微软雅黑" panose="020B0503020204020204" pitchFamily="34" charset="-122"/>
              <a:ea typeface="微软雅黑" panose="020B0503020204020204" pitchFamily="34" charset="-122"/>
            </a:endParaRPr>
          </a:p>
          <a:p>
            <a:r>
              <a:rPr lang="zh-CN" altLang="en-US" sz="1400" b="1" dirty="0">
                <a:solidFill>
                  <a:schemeClr val="bg1"/>
                </a:solidFill>
                <a:latin typeface="微软雅黑" panose="020B0503020204020204" pitchFamily="34" charset="-122"/>
                <a:ea typeface="微软雅黑" panose="020B0503020204020204" pitchFamily="34" charset="-122"/>
              </a:rPr>
              <a:t>生成能够反映上下文信息的嵌入。</a:t>
            </a:r>
            <a:endParaRPr lang="zh-CN" altLang="zh-CN" sz="1400" b="1" dirty="0">
              <a:solidFill>
                <a:schemeClr val="bg1"/>
              </a:solidFill>
              <a:latin typeface="微软雅黑" panose="020B0503020204020204" pitchFamily="34" charset="-122"/>
              <a:ea typeface="微软雅黑" panose="020B0503020204020204" pitchFamily="34" charset="-122"/>
            </a:endParaRPr>
          </a:p>
        </p:txBody>
      </p:sp>
      <p:sp>
        <p:nvSpPr>
          <p:cNvPr id="13" name="对话气泡: 矩形 12">
            <a:extLst>
              <a:ext uri="{FF2B5EF4-FFF2-40B4-BE49-F238E27FC236}">
                <a16:creationId xmlns:a16="http://schemas.microsoft.com/office/drawing/2014/main" id="{E428E1FD-D7D7-AC3D-0316-15A08AA81D71}"/>
              </a:ext>
            </a:extLst>
          </p:cNvPr>
          <p:cNvSpPr/>
          <p:nvPr/>
        </p:nvSpPr>
        <p:spPr>
          <a:xfrm>
            <a:off x="4457659" y="5193581"/>
            <a:ext cx="4366286" cy="494159"/>
          </a:xfrm>
          <a:prstGeom prst="wedgeRectCallout">
            <a:avLst>
              <a:gd name="adj1" fmla="val -30267"/>
              <a:gd name="adj2" fmla="val -6056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1400" b="1" dirty="0">
                <a:solidFill>
                  <a:schemeClr val="bg1"/>
                </a:solidFill>
                <a:latin typeface="微软雅黑" panose="020B0503020204020204" pitchFamily="34" charset="-122"/>
                <a:ea typeface="微软雅黑" panose="020B0503020204020204" pitchFamily="34" charset="-122"/>
              </a:rPr>
              <a:t>视作</a:t>
            </a:r>
            <a:r>
              <a:rPr lang="zh-CN" altLang="en-US" sz="1400" b="1" dirty="0">
                <a:solidFill>
                  <a:srgbClr val="FFFF00"/>
                </a:solidFill>
                <a:latin typeface="微软雅黑" panose="020B0503020204020204" pitchFamily="34" charset="-122"/>
                <a:ea typeface="微软雅黑" panose="020B0503020204020204" pitchFamily="34" charset="-122"/>
              </a:rPr>
              <a:t>条件文本生成任务</a:t>
            </a:r>
            <a:r>
              <a:rPr lang="zh-CN" altLang="en-US" sz="1400" b="1" dirty="0">
                <a:solidFill>
                  <a:schemeClr val="bg1"/>
                </a:solidFill>
                <a:latin typeface="微软雅黑" panose="020B0503020204020204" pitchFamily="34" charset="-122"/>
                <a:ea typeface="微软雅黑" panose="020B0503020204020204" pitchFamily="34" charset="-122"/>
              </a:rPr>
              <a:t>，利用大模型的</a:t>
            </a:r>
            <a:r>
              <a:rPr lang="zh-CN" altLang="en-US" sz="1400" b="1" dirty="0">
                <a:solidFill>
                  <a:srgbClr val="FFFF00"/>
                </a:solidFill>
                <a:latin typeface="微软雅黑" panose="020B0503020204020204" pitchFamily="34" charset="-122"/>
                <a:ea typeface="微软雅黑" panose="020B0503020204020204" pitchFamily="34" charset="-122"/>
              </a:rPr>
              <a:t>零样本</a:t>
            </a:r>
            <a:r>
              <a:rPr lang="en-US" altLang="zh-CN" sz="1400" b="1" dirty="0">
                <a:solidFill>
                  <a:srgbClr val="FFFF00"/>
                </a:solidFill>
                <a:latin typeface="微软雅黑" panose="020B0503020204020204" pitchFamily="34" charset="-122"/>
                <a:ea typeface="微软雅黑" panose="020B0503020204020204" pitchFamily="34" charset="-122"/>
              </a:rPr>
              <a:t>/</a:t>
            </a:r>
            <a:r>
              <a:rPr lang="zh-CN" altLang="en-US" sz="1400" b="1" dirty="0">
                <a:solidFill>
                  <a:srgbClr val="FFFF00"/>
                </a:solidFill>
                <a:latin typeface="微软雅黑" panose="020B0503020204020204" pitchFamily="34" charset="-122"/>
                <a:ea typeface="微软雅黑" panose="020B0503020204020204" pitchFamily="34" charset="-122"/>
              </a:rPr>
              <a:t>少样本学习</a:t>
            </a:r>
            <a:r>
              <a:rPr lang="zh-CN" altLang="en-US" sz="1400" b="1" dirty="0">
                <a:solidFill>
                  <a:schemeClr val="bg1"/>
                </a:solidFill>
                <a:latin typeface="微软雅黑" panose="020B0503020204020204" pitchFamily="34" charset="-122"/>
                <a:ea typeface="微软雅黑" panose="020B0503020204020204" pitchFamily="34" charset="-122"/>
              </a:rPr>
              <a:t>能力完成实体匹配判断。</a:t>
            </a:r>
            <a:endParaRPr lang="zh-CN" altLang="zh-CN" sz="1400" b="1" dirty="0">
              <a:solidFill>
                <a:schemeClr val="bg1"/>
              </a:solidFill>
              <a:latin typeface="微软雅黑" panose="020B0503020204020204" pitchFamily="34" charset="-122"/>
              <a:ea typeface="微软雅黑" panose="020B0503020204020204" pitchFamily="34" charset="-122"/>
            </a:endParaRPr>
          </a:p>
        </p:txBody>
      </p:sp>
      <p:grpSp>
        <p:nvGrpSpPr>
          <p:cNvPr id="14" name="组合 13">
            <a:extLst>
              <a:ext uri="{FF2B5EF4-FFF2-40B4-BE49-F238E27FC236}">
                <a16:creationId xmlns:a16="http://schemas.microsoft.com/office/drawing/2014/main" id="{D254E8BF-597F-40EA-688A-06237E285DE5}"/>
              </a:ext>
            </a:extLst>
          </p:cNvPr>
          <p:cNvGrpSpPr/>
          <p:nvPr/>
        </p:nvGrpSpPr>
        <p:grpSpPr>
          <a:xfrm>
            <a:off x="516777" y="5720919"/>
            <a:ext cx="8307168" cy="637725"/>
            <a:chOff x="582914" y="5512016"/>
            <a:chExt cx="8104549" cy="940346"/>
          </a:xfrm>
        </p:grpSpPr>
        <p:sp>
          <p:nvSpPr>
            <p:cNvPr id="15" name="矩形 14">
              <a:extLst>
                <a:ext uri="{FF2B5EF4-FFF2-40B4-BE49-F238E27FC236}">
                  <a16:creationId xmlns:a16="http://schemas.microsoft.com/office/drawing/2014/main" id="{4C4C4B71-9A58-42AF-6FCA-FA97D3A3184F}"/>
                </a:ext>
              </a:extLst>
            </p:cNvPr>
            <p:cNvSpPr/>
            <p:nvPr/>
          </p:nvSpPr>
          <p:spPr>
            <a:xfrm>
              <a:off x="1594374" y="5512016"/>
              <a:ext cx="7093089" cy="940346"/>
            </a:xfrm>
            <a:prstGeom prst="rect">
              <a:avLst/>
            </a:prstGeom>
            <a:solidFill>
              <a:schemeClr val="bg1"/>
            </a:solid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25000"/>
                </a:lnSpc>
                <a:buFont typeface="Arial" panose="020B07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rPr>
                <a:t>二元匹配范式仅关注单对实体对的关联，忽视了跨实体对的语义信息。</a:t>
              </a:r>
              <a:endParaRPr lang="en-US" altLang="zh-CN" sz="1600" dirty="0">
                <a:solidFill>
                  <a:schemeClr val="tx1"/>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7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rPr>
                <a:t>完全依赖大模型进行匹配判断，计算效率低且成本高昂。</a:t>
              </a:r>
              <a:endParaRPr lang="en-US" altLang="zh-CN" sz="1600" dirty="0">
                <a:solidFill>
                  <a:schemeClr val="tx1"/>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146E14BD-E48C-708D-2D16-33CFB3B032E8}"/>
                </a:ext>
              </a:extLst>
            </p:cNvPr>
            <p:cNvSpPr/>
            <p:nvPr/>
          </p:nvSpPr>
          <p:spPr>
            <a:xfrm>
              <a:off x="582914" y="5513662"/>
              <a:ext cx="1011459" cy="938700"/>
            </a:xfrm>
            <a:prstGeom prst="rect">
              <a:avLst/>
            </a:prstGeom>
            <a:solidFill>
              <a:srgbClr val="FF0000"/>
            </a:solidFill>
            <a:ln w="28575">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000" b="1" dirty="0">
                  <a:ln w="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局限性</a:t>
              </a:r>
            </a:p>
          </p:txBody>
        </p:sp>
      </p:grpSp>
      <p:sp>
        <p:nvSpPr>
          <p:cNvPr id="5" name="灯片编号占位符 3">
            <a:extLst>
              <a:ext uri="{FF2B5EF4-FFF2-40B4-BE49-F238E27FC236}">
                <a16:creationId xmlns:a16="http://schemas.microsoft.com/office/drawing/2014/main" id="{94E4F5A4-24BB-2F2F-3E59-95A225A6CAC7}"/>
              </a:ext>
            </a:extLst>
          </p:cNvPr>
          <p:cNvSpPr txBox="1">
            <a:spLocks/>
          </p:cNvSpPr>
          <p:nvPr/>
        </p:nvSpPr>
        <p:spPr>
          <a:xfrm>
            <a:off x="6457950" y="6356351"/>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4B6E62B-4DEC-4954-AD3A-658470571C9E}" type="slidenum">
              <a:rPr lang="zh-CN" altLang="en-US" smtClean="0"/>
              <a:pPr/>
              <a:t>13</a:t>
            </a:fld>
            <a:endParaRPr lang="zh-CN" altLang="en-US" dirty="0"/>
          </a:p>
        </p:txBody>
      </p:sp>
    </p:spTree>
    <p:extLst>
      <p:ext uri="{BB962C8B-B14F-4D97-AF65-F5344CB8AC3E}">
        <p14:creationId xmlns:p14="http://schemas.microsoft.com/office/powerpoint/2010/main" val="3227716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1" grpId="0" bldLvl="0" animBg="1"/>
      <p:bldP spid="22" grpId="0" bldLvl="0" animBg="1"/>
      <p:bldP spid="13"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charset="0"/>
                <a:ea typeface="宋体" pitchFamily="2" charset="-122"/>
              </a:defRPr>
            </a:lvl1pPr>
            <a:lvl2pPr marL="742950" indent="-285750" eaLnBrk="0" hangingPunct="0">
              <a:defRPr>
                <a:solidFill>
                  <a:schemeClr val="tx1"/>
                </a:solidFill>
                <a:latin typeface="Calibri" charset="0"/>
                <a:ea typeface="宋体" pitchFamily="2" charset="-122"/>
              </a:defRPr>
            </a:lvl2pPr>
            <a:lvl3pPr marL="1143000" indent="-228600" eaLnBrk="0" hangingPunct="0">
              <a:defRPr>
                <a:solidFill>
                  <a:schemeClr val="tx1"/>
                </a:solidFill>
                <a:latin typeface="Calibri" charset="0"/>
                <a:ea typeface="宋体" pitchFamily="2" charset="-122"/>
              </a:defRPr>
            </a:lvl3pPr>
            <a:lvl4pPr marL="1600200" indent="-228600" eaLnBrk="0" hangingPunct="0">
              <a:defRPr>
                <a:solidFill>
                  <a:schemeClr val="tx1"/>
                </a:solidFill>
                <a:latin typeface="Calibri" charset="0"/>
                <a:ea typeface="宋体" pitchFamily="2" charset="-122"/>
              </a:defRPr>
            </a:lvl4pPr>
            <a:lvl5pPr marL="2057400" indent="-228600" eaLnBrk="0" hangingPunct="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anose="020B0704020202020204" pitchFamily="34" charset="0"/>
              </a:rPr>
              <a:t>提纲</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704020202020204" pitchFamily="34" charset="0"/>
            </a:endParaRPr>
          </a:p>
        </p:txBody>
      </p:sp>
      <p:grpSp>
        <p:nvGrpSpPr>
          <p:cNvPr id="59" name="Group 51"/>
          <p:cNvGrpSpPr/>
          <p:nvPr/>
        </p:nvGrpSpPr>
        <p:grpSpPr bwMode="auto">
          <a:xfrm>
            <a:off x="2235993" y="2636837"/>
            <a:ext cx="4672013" cy="792163"/>
            <a:chOff x="1329" y="1795"/>
            <a:chExt cx="2943" cy="499"/>
          </a:xfrm>
          <a:solidFill>
            <a:srgbClr val="02409A"/>
          </a:solidFill>
        </p:grpSpPr>
        <p:sp>
          <p:nvSpPr>
            <p:cNvPr id="60"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研究目标、研究内容</a:t>
              </a:r>
              <a:endParaRPr kumimoji="0" lang="en-US" altLang="zh-CN" sz="2400" b="1" dirty="0">
                <a:solidFill>
                  <a:schemeClr val="bg1">
                    <a:lumMod val="95000"/>
                  </a:schemeClr>
                </a:solidFill>
                <a:ea typeface="微软雅黑" panose="020B0503020204020204" pitchFamily="34" charset="-122"/>
              </a:endParaRPr>
            </a:p>
          </p:txBody>
        </p:sp>
        <p:sp>
          <p:nvSpPr>
            <p:cNvPr id="61"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2</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2" name="Group 51"/>
          <p:cNvGrpSpPr/>
          <p:nvPr/>
        </p:nvGrpSpPr>
        <p:grpSpPr bwMode="auto">
          <a:xfrm>
            <a:off x="2243931" y="1628775"/>
            <a:ext cx="4672012" cy="792162"/>
            <a:chOff x="1329" y="1795"/>
            <a:chExt cx="2943" cy="499"/>
          </a:xfrm>
          <a:solidFill>
            <a:schemeClr val="accent1">
              <a:lumMod val="40000"/>
              <a:lumOff val="60000"/>
            </a:schemeClr>
          </a:solidFill>
        </p:grpSpPr>
        <p:sp>
          <p:nvSpPr>
            <p:cNvPr id="63"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研究背景、研究现状</a:t>
              </a:r>
              <a:endParaRPr kumimoji="0" lang="en-US" altLang="zh-CN" sz="2400" b="1" dirty="0">
                <a:solidFill>
                  <a:schemeClr val="bg1">
                    <a:lumMod val="95000"/>
                  </a:schemeClr>
                </a:solidFill>
                <a:ea typeface="微软雅黑" panose="020B0503020204020204" pitchFamily="34" charset="-122"/>
              </a:endParaRPr>
            </a:p>
          </p:txBody>
        </p:sp>
        <p:sp>
          <p:nvSpPr>
            <p:cNvPr id="64"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1</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5" name="Group 51"/>
          <p:cNvGrpSpPr/>
          <p:nvPr/>
        </p:nvGrpSpPr>
        <p:grpSpPr bwMode="auto">
          <a:xfrm>
            <a:off x="2235993" y="3644900"/>
            <a:ext cx="4672013" cy="792162"/>
            <a:chOff x="1329" y="1795"/>
            <a:chExt cx="2943" cy="499"/>
          </a:xfrm>
          <a:solidFill>
            <a:schemeClr val="accent1">
              <a:lumMod val="40000"/>
              <a:lumOff val="60000"/>
            </a:schemeClr>
          </a:solidFill>
        </p:grpSpPr>
        <p:sp>
          <p:nvSpPr>
            <p:cNvPr id="66"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技术路线、系统实现</a:t>
              </a:r>
              <a:endParaRPr kumimoji="0" lang="en-US" altLang="zh-CN" sz="2400" b="1" dirty="0">
                <a:solidFill>
                  <a:schemeClr val="bg1">
                    <a:lumMod val="95000"/>
                  </a:schemeClr>
                </a:solidFill>
                <a:ea typeface="微软雅黑" panose="020B0503020204020204" pitchFamily="34" charset="-122"/>
              </a:endParaRPr>
            </a:p>
          </p:txBody>
        </p:sp>
        <p:sp>
          <p:nvSpPr>
            <p:cNvPr id="67"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3</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8" name="Group 51"/>
          <p:cNvGrpSpPr/>
          <p:nvPr/>
        </p:nvGrpSpPr>
        <p:grpSpPr bwMode="auto">
          <a:xfrm>
            <a:off x="2243931" y="4652962"/>
            <a:ext cx="4672012" cy="792163"/>
            <a:chOff x="1329" y="1795"/>
            <a:chExt cx="2943" cy="499"/>
          </a:xfrm>
          <a:solidFill>
            <a:schemeClr val="accent1">
              <a:lumMod val="40000"/>
              <a:lumOff val="60000"/>
            </a:schemeClr>
          </a:solidFill>
        </p:grpSpPr>
        <p:sp>
          <p:nvSpPr>
            <p:cNvPr id="69"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预期成果、进度安排</a:t>
              </a:r>
            </a:p>
          </p:txBody>
        </p:sp>
        <p:sp>
          <p:nvSpPr>
            <p:cNvPr id="70"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4</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4" name="灯片编号占位符 3"/>
          <p:cNvSpPr>
            <a:spLocks noGrp="1"/>
          </p:cNvSpPr>
          <p:nvPr>
            <p:ph type="sldNum" sz="quarter" idx="12"/>
          </p:nvPr>
        </p:nvSpPr>
        <p:spPr/>
        <p:txBody>
          <a:bodyPr/>
          <a:lstStyle/>
          <a:p>
            <a:fld id="{94B6E62B-4DEC-4954-AD3A-658470571C9E}" type="slidenum">
              <a:rPr lang="zh-CN" altLang="en-US" smtClean="0"/>
              <a:t>14</a:t>
            </a:fld>
            <a:endParaRPr lang="zh-CN" altLang="en-US"/>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FCA75-03C3-548C-2665-32F996856D48}"/>
            </a:ext>
          </a:extLst>
        </p:cNvPr>
        <p:cNvGrpSpPr/>
        <p:nvPr/>
      </p:nvGrpSpPr>
      <p:grpSpPr>
        <a:xfrm>
          <a:off x="0" y="0"/>
          <a:ext cx="0" cy="0"/>
          <a:chOff x="0" y="0"/>
          <a:chExt cx="0" cy="0"/>
        </a:xfrm>
      </p:grpSpPr>
      <p:sp>
        <p:nvSpPr>
          <p:cNvPr id="19" name="标题 3">
            <a:extLst>
              <a:ext uri="{FF2B5EF4-FFF2-40B4-BE49-F238E27FC236}">
                <a16:creationId xmlns:a16="http://schemas.microsoft.com/office/drawing/2014/main" id="{03DA7CFF-8CC5-2C7D-F230-8FB8AEDB8671}"/>
              </a:ext>
            </a:extLst>
          </p:cNvPr>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a:extLst>
              <a:ext uri="{FF2B5EF4-FFF2-40B4-BE49-F238E27FC236}">
                <a16:creationId xmlns:a16="http://schemas.microsoft.com/office/drawing/2014/main" id="{4495E9DD-7312-2E6E-5A63-2F41D1839346}"/>
              </a:ext>
            </a:extLst>
          </p:cNvPr>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a:extLst>
              <a:ext uri="{FF2B5EF4-FFF2-40B4-BE49-F238E27FC236}">
                <a16:creationId xmlns:a16="http://schemas.microsoft.com/office/drawing/2014/main" id="{EAB2C01D-6F9A-E1D6-6CD6-758975624D83}"/>
              </a:ext>
            </a:extLst>
          </p:cNvPr>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a:extLst>
              <a:ext uri="{FF2B5EF4-FFF2-40B4-BE49-F238E27FC236}">
                <a16:creationId xmlns:a16="http://schemas.microsoft.com/office/drawing/2014/main" id="{E868EBD1-F0B0-E51F-DA65-D49EE9A9E9F1}"/>
              </a:ext>
            </a:extLst>
          </p:cNvPr>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0D2E62AA-074E-274C-5288-FD4CC3911388}"/>
              </a:ext>
            </a:extLst>
          </p:cNvPr>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charset="0"/>
                <a:ea typeface="宋体" pitchFamily="2" charset="-122"/>
              </a:defRPr>
            </a:lvl1pPr>
            <a:lvl2pPr marL="742950" indent="-285750" eaLnBrk="0" hangingPunct="0">
              <a:defRPr>
                <a:solidFill>
                  <a:schemeClr val="tx1"/>
                </a:solidFill>
                <a:latin typeface="Calibri" charset="0"/>
                <a:ea typeface="宋体" pitchFamily="2" charset="-122"/>
              </a:defRPr>
            </a:lvl2pPr>
            <a:lvl3pPr marL="1143000" indent="-228600" eaLnBrk="0" hangingPunct="0">
              <a:defRPr>
                <a:solidFill>
                  <a:schemeClr val="tx1"/>
                </a:solidFill>
                <a:latin typeface="Calibri" charset="0"/>
                <a:ea typeface="宋体" pitchFamily="2" charset="-122"/>
              </a:defRPr>
            </a:lvl3pPr>
            <a:lvl4pPr marL="1600200" indent="-228600" eaLnBrk="0" hangingPunct="0">
              <a:defRPr>
                <a:solidFill>
                  <a:schemeClr val="tx1"/>
                </a:solidFill>
                <a:latin typeface="Calibri" charset="0"/>
                <a:ea typeface="宋体" pitchFamily="2" charset="-122"/>
              </a:defRPr>
            </a:lvl4pPr>
            <a:lvl5pPr marL="2057400" indent="-228600" eaLnBrk="0" hangingPunct="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704020202020204" pitchFamily="34" charset="0"/>
              </a:rPr>
              <a:t>研究目标</a:t>
            </a:r>
          </a:p>
        </p:txBody>
      </p:sp>
      <p:sp>
        <p:nvSpPr>
          <p:cNvPr id="23" name="圆角矩形 4">
            <a:extLst>
              <a:ext uri="{FF2B5EF4-FFF2-40B4-BE49-F238E27FC236}">
                <a16:creationId xmlns:a16="http://schemas.microsoft.com/office/drawing/2014/main" id="{96992BC8-A9D1-632A-B54F-DCE643482AA7}"/>
              </a:ext>
            </a:extLst>
          </p:cNvPr>
          <p:cNvSpPr/>
          <p:nvPr/>
        </p:nvSpPr>
        <p:spPr bwMode="auto">
          <a:xfrm>
            <a:off x="449263" y="1437910"/>
            <a:ext cx="8064500" cy="2513338"/>
          </a:xfrm>
          <a:prstGeom prst="roundRect">
            <a:avLst>
              <a:gd name="adj" fmla="val 6899"/>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spcBef>
                <a:spcPts val="600"/>
              </a:spcBef>
            </a:pPr>
            <a:r>
              <a:rPr lang="zh-CN" altLang="en-US" sz="2000" dirty="0">
                <a:solidFill>
                  <a:schemeClr val="tx1"/>
                </a:solidFill>
                <a:latin typeface="微软雅黑" panose="020B0503020204020204" pitchFamily="34" charset="-122"/>
                <a:ea typeface="微软雅黑" panose="020B0503020204020204" pitchFamily="34" charset="-122"/>
              </a:rPr>
              <a:t>本硕士论文以</a:t>
            </a:r>
            <a:r>
              <a:rPr lang="zh-CN" altLang="en-US" sz="2000" b="1" dirty="0">
                <a:solidFill>
                  <a:schemeClr val="tx1"/>
                </a:solidFill>
                <a:latin typeface="微软雅黑" panose="020B0503020204020204" pitchFamily="34" charset="-122"/>
                <a:ea typeface="微软雅黑" panose="020B0503020204020204" pitchFamily="34" charset="-122"/>
              </a:rPr>
              <a:t>优化城市空间实体解析的准确度和效率</a:t>
            </a:r>
            <a:r>
              <a:rPr lang="zh-CN" altLang="en-US" sz="2000" dirty="0">
                <a:solidFill>
                  <a:schemeClr val="tx1"/>
                </a:solidFill>
                <a:latin typeface="微软雅黑" panose="020B0503020204020204" pitchFamily="34" charset="-122"/>
                <a:ea typeface="微软雅黑" panose="020B0503020204020204" pitchFamily="34" charset="-122"/>
              </a:rPr>
              <a:t>为目标，针对当前研究中存在的两个关键问题：一方面，</a:t>
            </a:r>
            <a:r>
              <a:rPr lang="zh-CN" altLang="en-US" sz="2000" dirty="0">
                <a:solidFill>
                  <a:schemeClr val="accent6"/>
                </a:solidFill>
                <a:latin typeface="微软雅黑" panose="020B0503020204020204" pitchFamily="34" charset="-122"/>
                <a:ea typeface="微软雅黑" panose="020B0503020204020204" pitchFamily="34" charset="-122"/>
              </a:rPr>
              <a:t>现有分块方法未能充分考虑空间实体的关系，且难以平衡分块完整性与分块质量</a:t>
            </a:r>
            <a:r>
              <a:rPr lang="zh-CN" altLang="en-US" sz="2000" dirty="0">
                <a:solidFill>
                  <a:schemeClr val="tx1"/>
                </a:solidFill>
                <a:latin typeface="微软雅黑" panose="020B0503020204020204" pitchFamily="34" charset="-122"/>
                <a:ea typeface="微软雅黑" panose="020B0503020204020204" pitchFamily="34" charset="-122"/>
              </a:rPr>
              <a:t>；另一方面，</a:t>
            </a:r>
            <a:r>
              <a:rPr lang="zh-CN" altLang="en-US" sz="2000" dirty="0">
                <a:solidFill>
                  <a:schemeClr val="accent2"/>
                </a:solidFill>
                <a:latin typeface="微软雅黑" panose="020B0503020204020204" pitchFamily="34" charset="-122"/>
                <a:ea typeface="微软雅黑" panose="020B0503020204020204" pitchFamily="34" charset="-122"/>
              </a:rPr>
              <a:t>基于大模型的匹配方法存在模型潜力发挥不足和效率低下</a:t>
            </a:r>
            <a:r>
              <a:rPr lang="zh-CN" altLang="en-US" sz="2000" dirty="0">
                <a:solidFill>
                  <a:schemeClr val="tx1"/>
                </a:solidFill>
                <a:latin typeface="微软雅黑" panose="020B0503020204020204" pitchFamily="34" charset="-122"/>
                <a:ea typeface="微软雅黑" panose="020B0503020204020204" pitchFamily="34" charset="-122"/>
              </a:rPr>
              <a:t>的问题，本研究拟构建</a:t>
            </a:r>
            <a:r>
              <a:rPr lang="zh-CN" altLang="en-US" sz="2000" b="1" dirty="0">
                <a:solidFill>
                  <a:schemeClr val="tx1"/>
                </a:solidFill>
                <a:latin typeface="微软雅黑" panose="020B0503020204020204" pitchFamily="34" charset="-122"/>
                <a:ea typeface="微软雅黑" panose="020B0503020204020204" pitchFamily="34" charset="-122"/>
              </a:rPr>
              <a:t>基于大模型的城市空间实体解析模型</a:t>
            </a:r>
            <a:r>
              <a:rPr lang="zh-CN" altLang="en-US" sz="2000" dirty="0">
                <a:solidFill>
                  <a:schemeClr val="tx1"/>
                </a:solidFill>
                <a:latin typeface="微软雅黑" panose="020B0503020204020204" pitchFamily="34" charset="-122"/>
                <a:ea typeface="微软雅黑" panose="020B0503020204020204" pitchFamily="34" charset="-122"/>
              </a:rPr>
              <a:t>，并设计与实现基于大模型的城市空间实体解析系统。</a:t>
            </a:r>
          </a:p>
        </p:txBody>
      </p:sp>
      <p:sp>
        <p:nvSpPr>
          <p:cNvPr id="9" name="圆角矩形 4">
            <a:extLst>
              <a:ext uri="{FF2B5EF4-FFF2-40B4-BE49-F238E27FC236}">
                <a16:creationId xmlns:a16="http://schemas.microsoft.com/office/drawing/2014/main" id="{90B44736-9756-C815-4A5B-25CCFCE30A6E}"/>
              </a:ext>
            </a:extLst>
          </p:cNvPr>
          <p:cNvSpPr/>
          <p:nvPr/>
        </p:nvSpPr>
        <p:spPr bwMode="auto">
          <a:xfrm>
            <a:off x="449263" y="4352926"/>
            <a:ext cx="8064500" cy="1488098"/>
          </a:xfrm>
          <a:prstGeom prst="roundRect">
            <a:avLst>
              <a:gd name="adj" fmla="val 6899"/>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spcBef>
                <a:spcPts val="600"/>
              </a:spcBef>
            </a:pPr>
            <a:r>
              <a:rPr lang="zh-CN" altLang="en-US" sz="2000" dirty="0">
                <a:solidFill>
                  <a:schemeClr val="tx1"/>
                </a:solidFill>
                <a:latin typeface="微软雅黑" panose="020B0503020204020204" pitchFamily="34" charset="-122"/>
                <a:ea typeface="微软雅黑" panose="020B0503020204020204" pitchFamily="34" charset="-122"/>
              </a:rPr>
              <a:t>为实现总体目标，本硕士论文相应的两个子目标是：</a:t>
            </a:r>
          </a:p>
          <a:p>
            <a:pPr>
              <a:lnSpc>
                <a:spcPct val="125000"/>
              </a:lnSpc>
              <a:spcBef>
                <a:spcPts val="600"/>
              </a:spcBef>
            </a:pPr>
            <a:r>
              <a:rPr lang="en-US" altLang="zh-CN" sz="2000" dirty="0">
                <a:solidFill>
                  <a:schemeClr val="tx1"/>
                </a:solidFill>
                <a:latin typeface="微软雅黑" panose="020B0503020204020204" pitchFamily="34" charset="-122"/>
                <a:ea typeface="微软雅黑" panose="020B0503020204020204" pitchFamily="34" charset="-122"/>
              </a:rPr>
              <a:t>1</a:t>
            </a:r>
            <a:r>
              <a:rPr lang="zh-CN" altLang="en-US" sz="2000" dirty="0">
                <a:solidFill>
                  <a:schemeClr val="tx1"/>
                </a:solidFill>
                <a:latin typeface="微软雅黑" panose="020B0503020204020204" pitchFamily="34" charset="-122"/>
                <a:ea typeface="微软雅黑" panose="020B0503020204020204" pitchFamily="34" charset="-122"/>
              </a:rPr>
              <a:t>）实现</a:t>
            </a:r>
            <a:r>
              <a:rPr lang="zh-CN" altLang="en-US" sz="2000" dirty="0">
                <a:solidFill>
                  <a:schemeClr val="accent6"/>
                </a:solidFill>
                <a:latin typeface="微软雅黑" panose="020B0503020204020204" pitchFamily="34" charset="-122"/>
                <a:ea typeface="微软雅黑" panose="020B0503020204020204" pitchFamily="34" charset="-122"/>
              </a:rPr>
              <a:t>面向城市空间实体的空间</a:t>
            </a:r>
            <a:r>
              <a:rPr lang="en-US" altLang="zh-CN" sz="2000" dirty="0">
                <a:solidFill>
                  <a:schemeClr val="accent6"/>
                </a:solidFill>
                <a:latin typeface="微软雅黑" panose="020B0503020204020204" pitchFamily="34" charset="-122"/>
                <a:ea typeface="微软雅黑" panose="020B0503020204020204" pitchFamily="34" charset="-122"/>
              </a:rPr>
              <a:t>-</a:t>
            </a:r>
            <a:r>
              <a:rPr lang="zh-CN" altLang="en-US" sz="2000" dirty="0">
                <a:solidFill>
                  <a:schemeClr val="accent6"/>
                </a:solidFill>
                <a:latin typeface="微软雅黑" panose="020B0503020204020204" pitchFamily="34" charset="-122"/>
                <a:ea typeface="微软雅黑" panose="020B0503020204020204" pitchFamily="34" charset="-122"/>
              </a:rPr>
              <a:t>语义联合分块方法</a:t>
            </a:r>
            <a:r>
              <a:rPr lang="zh-CN" altLang="en-US" sz="2000" dirty="0">
                <a:solidFill>
                  <a:schemeClr val="tx1"/>
                </a:solidFill>
                <a:latin typeface="微软雅黑" panose="020B0503020204020204" pitchFamily="34" charset="-122"/>
                <a:ea typeface="微软雅黑" panose="020B0503020204020204" pitchFamily="34" charset="-122"/>
              </a:rPr>
              <a:t>；</a:t>
            </a:r>
          </a:p>
          <a:p>
            <a:pPr>
              <a:lnSpc>
                <a:spcPct val="125000"/>
              </a:lnSpc>
              <a:spcBef>
                <a:spcPts val="600"/>
              </a:spcBef>
            </a:pPr>
            <a:r>
              <a:rPr lang="zh-CN" altLang="en-US" sz="2000" dirty="0">
                <a:solidFill>
                  <a:schemeClr val="tx1"/>
                </a:solidFill>
                <a:latin typeface="微软雅黑" panose="020B0503020204020204" pitchFamily="34" charset="-122"/>
                <a:ea typeface="微软雅黑" panose="020B0503020204020204" pitchFamily="34" charset="-122"/>
              </a:rPr>
              <a:t>2）实现</a:t>
            </a:r>
            <a:r>
              <a:rPr lang="zh-CN" altLang="en-US" sz="2000" dirty="0">
                <a:solidFill>
                  <a:schemeClr val="accent2"/>
                </a:solidFill>
                <a:latin typeface="微软雅黑" panose="020B0503020204020204" pitchFamily="34" charset="-122"/>
                <a:ea typeface="微软雅黑" panose="020B0503020204020204" pitchFamily="34" charset="-122"/>
              </a:rPr>
              <a:t>基于群体感知与迭代式微调的分层实体匹配方法</a:t>
            </a:r>
            <a:r>
              <a:rPr lang="zh-CN" altLang="en-US" sz="2000" dirty="0">
                <a:solidFill>
                  <a:schemeClr val="tx1"/>
                </a:solidFill>
                <a:latin typeface="微软雅黑" panose="020B0503020204020204" pitchFamily="34" charset="-122"/>
                <a:ea typeface="微软雅黑" panose="020B0503020204020204" pitchFamily="34" charset="-122"/>
              </a:rPr>
              <a:t>。</a:t>
            </a:r>
          </a:p>
        </p:txBody>
      </p:sp>
      <p:sp>
        <p:nvSpPr>
          <p:cNvPr id="2" name="灯片编号占位符 3">
            <a:extLst>
              <a:ext uri="{FF2B5EF4-FFF2-40B4-BE49-F238E27FC236}">
                <a16:creationId xmlns:a16="http://schemas.microsoft.com/office/drawing/2014/main" id="{508CEA57-C6B3-B7DB-2C30-023908C3AF60}"/>
              </a:ext>
            </a:extLst>
          </p:cNvPr>
          <p:cNvSpPr>
            <a:spLocks noGrp="1"/>
          </p:cNvSpPr>
          <p:nvPr>
            <p:ph type="sldNum" sz="quarter" idx="12"/>
          </p:nvPr>
        </p:nvSpPr>
        <p:spPr>
          <a:xfrm>
            <a:off x="6457950" y="6544416"/>
            <a:ext cx="2057400" cy="365125"/>
          </a:xfrm>
        </p:spPr>
        <p:txBody>
          <a:bodyPr/>
          <a:lstStyle/>
          <a:p>
            <a:fld id="{94B6E62B-4DEC-4954-AD3A-658470571C9E}" type="slidenum">
              <a:rPr lang="zh-CN" altLang="en-US" smtClean="0"/>
              <a:t>15</a:t>
            </a:fld>
            <a:endParaRPr lang="zh-CN" altLang="en-US" dirty="0"/>
          </a:p>
        </p:txBody>
      </p:sp>
    </p:spTree>
    <p:extLst>
      <p:ext uri="{BB962C8B-B14F-4D97-AF65-F5344CB8AC3E}">
        <p14:creationId xmlns:p14="http://schemas.microsoft.com/office/powerpoint/2010/main" val="177682976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5F67A-85B9-75B3-4D2A-F826EDE3FC26}"/>
            </a:ext>
          </a:extLst>
        </p:cNvPr>
        <p:cNvGrpSpPr/>
        <p:nvPr/>
      </p:nvGrpSpPr>
      <p:grpSpPr>
        <a:xfrm>
          <a:off x="0" y="0"/>
          <a:ext cx="0" cy="0"/>
          <a:chOff x="0" y="0"/>
          <a:chExt cx="0" cy="0"/>
        </a:xfrm>
      </p:grpSpPr>
      <p:sp>
        <p:nvSpPr>
          <p:cNvPr id="19" name="标题 3">
            <a:extLst>
              <a:ext uri="{FF2B5EF4-FFF2-40B4-BE49-F238E27FC236}">
                <a16:creationId xmlns:a16="http://schemas.microsoft.com/office/drawing/2014/main" id="{0897567C-7AA6-45B9-CEA5-3B457FE35F55}"/>
              </a:ext>
            </a:extLst>
          </p:cNvPr>
          <p:cNvSpPr txBox="1"/>
          <p:nvPr/>
        </p:nvSpPr>
        <p:spPr>
          <a:xfrm>
            <a:off x="0" y="-26988"/>
            <a:ext cx="9144000" cy="863601"/>
          </a:xfrm>
          <a:prstGeom prst="rect">
            <a:avLst/>
          </a:prstGeom>
          <a:solidFill>
            <a:srgbClr val="02409A"/>
          </a:solidFill>
          <a:ln>
            <a:noFill/>
          </a:ln>
          <a:effectLst/>
        </p:spPr>
        <p:txBody>
          <a:bodyPr tIns="0" bIns="0" anchor="ct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39951" name="直接连接符 19">
            <a:extLst>
              <a:ext uri="{FF2B5EF4-FFF2-40B4-BE49-F238E27FC236}">
                <a16:creationId xmlns:a16="http://schemas.microsoft.com/office/drawing/2014/main" id="{A04E3828-F6FA-1A6C-20C5-62BD1E1D885D}"/>
              </a:ext>
            </a:extLst>
          </p:cNvPr>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a:extLst>
              <a:ext uri="{FF2B5EF4-FFF2-40B4-BE49-F238E27FC236}">
                <a16:creationId xmlns:a16="http://schemas.microsoft.com/office/drawing/2014/main" id="{44D432FA-9108-29B7-D146-544E6BD1C11B}"/>
              </a:ext>
            </a:extLst>
          </p:cNvPr>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a:extLst>
              <a:ext uri="{FF2B5EF4-FFF2-40B4-BE49-F238E27FC236}">
                <a16:creationId xmlns:a16="http://schemas.microsoft.com/office/drawing/2014/main" id="{793C98A6-7FF8-E60E-7E0B-D17F0CB4EF2F}"/>
              </a:ext>
            </a:extLst>
          </p:cNvPr>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69A84CB9-371E-C82A-F6B7-0BB35ACC3C86}"/>
              </a:ext>
            </a:extLst>
          </p:cNvPr>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charset="0"/>
                <a:ea typeface="宋体" pitchFamily="2" charset="-122"/>
              </a:defRPr>
            </a:lvl1pPr>
            <a:lvl2pPr marL="742950" indent="-285750" eaLnBrk="0" hangingPunct="0">
              <a:defRPr>
                <a:solidFill>
                  <a:schemeClr val="tx1"/>
                </a:solidFill>
                <a:latin typeface="Calibri" charset="0"/>
                <a:ea typeface="宋体" pitchFamily="2" charset="-122"/>
              </a:defRPr>
            </a:lvl2pPr>
            <a:lvl3pPr marL="1143000" indent="-228600" eaLnBrk="0" hangingPunct="0">
              <a:defRPr>
                <a:solidFill>
                  <a:schemeClr val="tx1"/>
                </a:solidFill>
                <a:latin typeface="Calibri" charset="0"/>
                <a:ea typeface="宋体" pitchFamily="2" charset="-122"/>
              </a:defRPr>
            </a:lvl3pPr>
            <a:lvl4pPr marL="1600200" indent="-228600" eaLnBrk="0" hangingPunct="0">
              <a:defRPr>
                <a:solidFill>
                  <a:schemeClr val="tx1"/>
                </a:solidFill>
                <a:latin typeface="Calibri" charset="0"/>
                <a:ea typeface="宋体" pitchFamily="2" charset="-122"/>
              </a:defRPr>
            </a:lvl4pPr>
            <a:lvl5pPr marL="2057400" indent="-228600" eaLnBrk="0" hangingPunct="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704020202020204" pitchFamily="34" charset="0"/>
              </a:rPr>
              <a:t>研究内容</a:t>
            </a:r>
          </a:p>
        </p:txBody>
      </p:sp>
      <p:sp>
        <p:nvSpPr>
          <p:cNvPr id="2" name="矩形: 圆角 1">
            <a:extLst>
              <a:ext uri="{FF2B5EF4-FFF2-40B4-BE49-F238E27FC236}">
                <a16:creationId xmlns:a16="http://schemas.microsoft.com/office/drawing/2014/main" id="{EA175A0C-B069-FB59-8D8F-95857F251A50}"/>
              </a:ext>
            </a:extLst>
          </p:cNvPr>
          <p:cNvSpPr/>
          <p:nvPr/>
        </p:nvSpPr>
        <p:spPr>
          <a:xfrm>
            <a:off x="4782348" y="1969613"/>
            <a:ext cx="3772800" cy="4424400"/>
          </a:xfrm>
          <a:prstGeom prst="roundRect">
            <a:avLst>
              <a:gd name="adj" fmla="val 4894"/>
            </a:avLst>
          </a:prstGeom>
          <a:solidFill>
            <a:schemeClr val="accent6">
              <a:lumMod val="20000"/>
              <a:lumOff val="80000"/>
            </a:schemeClr>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3" name="矩形: 圆角 2">
            <a:extLst>
              <a:ext uri="{FF2B5EF4-FFF2-40B4-BE49-F238E27FC236}">
                <a16:creationId xmlns:a16="http://schemas.microsoft.com/office/drawing/2014/main" id="{D169C259-CF5D-78E1-209C-FBF1D6DAC55D}"/>
              </a:ext>
            </a:extLst>
          </p:cNvPr>
          <p:cNvSpPr/>
          <p:nvPr/>
        </p:nvSpPr>
        <p:spPr>
          <a:xfrm>
            <a:off x="568403" y="946722"/>
            <a:ext cx="7917356" cy="400363"/>
          </a:xfrm>
          <a:prstGeom prst="round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基于大模型的城市空间实体解析系统</a:t>
            </a:r>
          </a:p>
        </p:txBody>
      </p:sp>
      <p:sp>
        <p:nvSpPr>
          <p:cNvPr id="5" name="文本框 4">
            <a:extLst>
              <a:ext uri="{FF2B5EF4-FFF2-40B4-BE49-F238E27FC236}">
                <a16:creationId xmlns:a16="http://schemas.microsoft.com/office/drawing/2014/main" id="{F8B1B1D7-8B91-6E1E-B743-323AC47A51FD}"/>
              </a:ext>
            </a:extLst>
          </p:cNvPr>
          <p:cNvSpPr txBox="1"/>
          <p:nvPr/>
        </p:nvSpPr>
        <p:spPr>
          <a:xfrm>
            <a:off x="4690730" y="6396475"/>
            <a:ext cx="4007950" cy="307777"/>
          </a:xfrm>
          <a:prstGeom prst="rect">
            <a:avLst/>
          </a:prstGeom>
          <a:noFill/>
        </p:spPr>
        <p:txBody>
          <a:bodyPr wrap="square" rtlCol="0">
            <a:spAutoFit/>
          </a:bodyPr>
          <a:lstStyle/>
          <a:p>
            <a:pPr algn="ctr"/>
            <a:r>
              <a:rPr lang="zh-CN" altLang="en-US" sz="1400" b="1" dirty="0">
                <a:latin typeface="微软雅黑" panose="020B0503020204020204" pitchFamily="34" charset="-122"/>
                <a:ea typeface="微软雅黑" panose="020B0503020204020204" pitchFamily="34" charset="-122"/>
              </a:rPr>
              <a:t>基于群体感知与迭代式微调的分层实体匹配方法</a:t>
            </a:r>
          </a:p>
        </p:txBody>
      </p:sp>
      <p:sp>
        <p:nvSpPr>
          <p:cNvPr id="8" name="矩形: 圆角 7">
            <a:extLst>
              <a:ext uri="{FF2B5EF4-FFF2-40B4-BE49-F238E27FC236}">
                <a16:creationId xmlns:a16="http://schemas.microsoft.com/office/drawing/2014/main" id="{31C02D5D-1E59-FAAF-447E-DA07396F5B0F}"/>
              </a:ext>
            </a:extLst>
          </p:cNvPr>
          <p:cNvSpPr/>
          <p:nvPr/>
        </p:nvSpPr>
        <p:spPr>
          <a:xfrm>
            <a:off x="4966201" y="2165071"/>
            <a:ext cx="3384000" cy="342000"/>
          </a:xfrm>
          <a:prstGeom prst="roundRect">
            <a:avLst/>
          </a:prstGeom>
          <a:solidFill>
            <a:schemeClr val="accent6">
              <a:lumMod val="60000"/>
              <a:lumOff val="40000"/>
            </a:schemeClr>
          </a:solidFill>
          <a:ln w="28575">
            <a:solidFill>
              <a:srgbClr val="A9D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2C5E7FF0-CB5A-9F71-B5D7-901BC87CEE4B}"/>
              </a:ext>
            </a:extLst>
          </p:cNvPr>
          <p:cNvSpPr txBox="1"/>
          <p:nvPr/>
        </p:nvSpPr>
        <p:spPr>
          <a:xfrm>
            <a:off x="5302964" y="2172693"/>
            <a:ext cx="2729131" cy="307777"/>
          </a:xfrm>
          <a:prstGeom prst="rect">
            <a:avLst/>
          </a:prstGeom>
          <a:noFill/>
        </p:spPr>
        <p:txBody>
          <a:bodyPr wrap="square" rtlCol="0">
            <a:spAutoFit/>
          </a:bodyPr>
          <a:lstStyle/>
          <a:p>
            <a:pPr algn="ctr"/>
            <a:r>
              <a:rPr lang="zh-CN" altLang="en-US" sz="1400" b="1" dirty="0">
                <a:latin typeface="微软雅黑" panose="020B0503020204020204" pitchFamily="34" charset="-122"/>
                <a:ea typeface="微软雅黑" panose="020B0503020204020204" pitchFamily="34" charset="-122"/>
              </a:rPr>
              <a:t>生成候选实体对的匹配预测结果</a:t>
            </a:r>
          </a:p>
        </p:txBody>
      </p:sp>
      <p:sp>
        <p:nvSpPr>
          <p:cNvPr id="10" name="箭头: 右 9">
            <a:extLst>
              <a:ext uri="{FF2B5EF4-FFF2-40B4-BE49-F238E27FC236}">
                <a16:creationId xmlns:a16="http://schemas.microsoft.com/office/drawing/2014/main" id="{AFFBC4F4-CDDC-400C-7CF1-BFB03CDE4906}"/>
              </a:ext>
            </a:extLst>
          </p:cNvPr>
          <p:cNvSpPr/>
          <p:nvPr/>
        </p:nvSpPr>
        <p:spPr>
          <a:xfrm>
            <a:off x="4219314" y="3955286"/>
            <a:ext cx="493645" cy="38511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74AA5CC6-D418-FD1A-2198-9281BBF099E7}"/>
              </a:ext>
            </a:extLst>
          </p:cNvPr>
          <p:cNvSpPr txBox="1"/>
          <p:nvPr/>
        </p:nvSpPr>
        <p:spPr>
          <a:xfrm>
            <a:off x="5575677" y="1689523"/>
            <a:ext cx="2167706" cy="307777"/>
          </a:xfrm>
          <a:prstGeom prst="rect">
            <a:avLst/>
          </a:prstGeom>
          <a:noFill/>
        </p:spPr>
        <p:txBody>
          <a:bodyPr wrap="square">
            <a:spAutoFit/>
          </a:bodyPr>
          <a:lstStyle/>
          <a:p>
            <a:pPr algn="ctr"/>
            <a:r>
              <a:rPr lang="zh-CN" altLang="en-US" sz="1400" b="1" dirty="0">
                <a:solidFill>
                  <a:srgbClr val="C00000"/>
                </a:solidFill>
                <a:latin typeface="微软雅黑" panose="020B0503020204020204" pitchFamily="34" charset="-122"/>
                <a:ea typeface="微软雅黑" panose="020B0503020204020204" pitchFamily="34" charset="-122"/>
              </a:rPr>
              <a:t>步骤二：空间实体匹配</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sp>
        <p:nvSpPr>
          <p:cNvPr id="13" name="矩形: 圆角 12">
            <a:extLst>
              <a:ext uri="{FF2B5EF4-FFF2-40B4-BE49-F238E27FC236}">
                <a16:creationId xmlns:a16="http://schemas.microsoft.com/office/drawing/2014/main" id="{7955316D-3BF6-94BB-BF4A-A848C15AC73D}"/>
              </a:ext>
            </a:extLst>
          </p:cNvPr>
          <p:cNvSpPr/>
          <p:nvPr/>
        </p:nvSpPr>
        <p:spPr>
          <a:xfrm>
            <a:off x="4855760" y="3692921"/>
            <a:ext cx="3629999" cy="1047509"/>
          </a:xfrm>
          <a:prstGeom prst="roundRect">
            <a:avLst>
              <a:gd name="adj" fmla="val 6470"/>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endParaRPr>
          </a:p>
        </p:txBody>
      </p:sp>
      <p:sp>
        <p:nvSpPr>
          <p:cNvPr id="14" name="矩形: 圆角 13">
            <a:extLst>
              <a:ext uri="{FF2B5EF4-FFF2-40B4-BE49-F238E27FC236}">
                <a16:creationId xmlns:a16="http://schemas.microsoft.com/office/drawing/2014/main" id="{C100DBD1-ADB9-891E-4AC4-A731D45FB98A}"/>
              </a:ext>
            </a:extLst>
          </p:cNvPr>
          <p:cNvSpPr/>
          <p:nvPr/>
        </p:nvSpPr>
        <p:spPr>
          <a:xfrm>
            <a:off x="373617" y="1971901"/>
            <a:ext cx="3773365" cy="4424537"/>
          </a:xfrm>
          <a:prstGeom prst="roundRect">
            <a:avLst>
              <a:gd name="adj" fmla="val 4894"/>
            </a:avLst>
          </a:prstGeom>
          <a:solidFill>
            <a:schemeClr val="accent1">
              <a:lumMod val="20000"/>
              <a:lumOff val="80000"/>
            </a:schemeClr>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15" name="矩形: 圆角 14">
            <a:extLst>
              <a:ext uri="{FF2B5EF4-FFF2-40B4-BE49-F238E27FC236}">
                <a16:creationId xmlns:a16="http://schemas.microsoft.com/office/drawing/2014/main" id="{51B316FD-5B82-6047-D19B-02CDCEF6A04E}"/>
              </a:ext>
            </a:extLst>
          </p:cNvPr>
          <p:cNvSpPr/>
          <p:nvPr/>
        </p:nvSpPr>
        <p:spPr>
          <a:xfrm>
            <a:off x="2659228" y="4545507"/>
            <a:ext cx="1190238" cy="518745"/>
          </a:xfrm>
          <a:prstGeom prst="roundRect">
            <a:avLst>
              <a:gd name="adj" fmla="val 9218"/>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6" name="箭头: 右 15">
            <a:extLst>
              <a:ext uri="{FF2B5EF4-FFF2-40B4-BE49-F238E27FC236}">
                <a16:creationId xmlns:a16="http://schemas.microsoft.com/office/drawing/2014/main" id="{E4DB8BA8-14AE-6D2E-8952-3538AE086019}"/>
              </a:ext>
            </a:extLst>
          </p:cNvPr>
          <p:cNvSpPr/>
          <p:nvPr/>
        </p:nvSpPr>
        <p:spPr>
          <a:xfrm rot="16200000">
            <a:off x="2064143" y="1240967"/>
            <a:ext cx="307776" cy="613911"/>
          </a:xfrm>
          <a:prstGeom prst="rightArrow">
            <a:avLst/>
          </a:prstGeom>
          <a:solidFill>
            <a:schemeClr val="accent1">
              <a:lumMod val="60000"/>
              <a:lumOff val="40000"/>
            </a:schemeClr>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7E5A1F7F-21BA-80DB-1F99-4E6BCD7D573A}"/>
              </a:ext>
            </a:extLst>
          </p:cNvPr>
          <p:cNvSpPr txBox="1"/>
          <p:nvPr/>
        </p:nvSpPr>
        <p:spPr>
          <a:xfrm>
            <a:off x="330800" y="6399307"/>
            <a:ext cx="3846722" cy="307777"/>
          </a:xfrm>
          <a:prstGeom prst="rect">
            <a:avLst/>
          </a:prstGeom>
          <a:noFill/>
        </p:spPr>
        <p:txBody>
          <a:bodyPr wrap="square" rtlCol="0">
            <a:spAutoFit/>
          </a:bodyPr>
          <a:lstStyle/>
          <a:p>
            <a:pPr algn="ctr"/>
            <a:r>
              <a:rPr lang="zh-CN" altLang="en-US" sz="1400" b="1" dirty="0">
                <a:latin typeface="微软雅黑" panose="020B0503020204020204" pitchFamily="34" charset="-122"/>
                <a:ea typeface="微软雅黑" panose="020B0503020204020204" pitchFamily="34" charset="-122"/>
              </a:rPr>
              <a:t>面向城市空间实体的空间</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语义联合分块方法</a:t>
            </a:r>
          </a:p>
        </p:txBody>
      </p:sp>
      <p:sp>
        <p:nvSpPr>
          <p:cNvPr id="20" name="矩形: 圆角 19">
            <a:extLst>
              <a:ext uri="{FF2B5EF4-FFF2-40B4-BE49-F238E27FC236}">
                <a16:creationId xmlns:a16="http://schemas.microsoft.com/office/drawing/2014/main" id="{C4707482-FE33-728D-B568-43E6906C2BCD}"/>
              </a:ext>
            </a:extLst>
          </p:cNvPr>
          <p:cNvSpPr/>
          <p:nvPr/>
        </p:nvSpPr>
        <p:spPr>
          <a:xfrm>
            <a:off x="576422" y="2151056"/>
            <a:ext cx="3382804" cy="343140"/>
          </a:xfrm>
          <a:prstGeom prst="roundRect">
            <a:avLst/>
          </a:prstGeom>
          <a:solidFill>
            <a:schemeClr val="accent5">
              <a:lumMod val="60000"/>
              <a:lumOff val="40000"/>
            </a:schemeClr>
          </a:solidFill>
          <a:ln w="2857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2227C898-BAB7-5F13-40DF-D9EFEDD2E240}"/>
              </a:ext>
            </a:extLst>
          </p:cNvPr>
          <p:cNvSpPr txBox="1"/>
          <p:nvPr/>
        </p:nvSpPr>
        <p:spPr>
          <a:xfrm>
            <a:off x="100104" y="2166956"/>
            <a:ext cx="4308115" cy="307777"/>
          </a:xfrm>
          <a:prstGeom prst="rect">
            <a:avLst/>
          </a:prstGeom>
          <a:noFill/>
        </p:spPr>
        <p:txBody>
          <a:bodyPr wrap="square" rtlCol="0">
            <a:spAutoFit/>
          </a:bodyPr>
          <a:lstStyle/>
          <a:p>
            <a:pPr algn="ctr"/>
            <a:r>
              <a:rPr lang="zh-CN" altLang="en-US" sz="1400" b="1" dirty="0">
                <a:latin typeface="微软雅黑" panose="020B0503020204020204" pitchFamily="34" charset="-122"/>
                <a:ea typeface="微软雅黑" panose="020B0503020204020204" pitchFamily="34" charset="-122"/>
              </a:rPr>
              <a:t>生成候选空间实体对集合</a:t>
            </a:r>
            <a:endParaRPr lang="en-US" altLang="zh-CN" sz="1400" b="1" dirty="0">
              <a:latin typeface="微软雅黑" panose="020B0503020204020204" pitchFamily="34" charset="-122"/>
              <a:ea typeface="微软雅黑" panose="020B0503020204020204" pitchFamily="34" charset="-122"/>
            </a:endParaRPr>
          </a:p>
        </p:txBody>
      </p:sp>
      <p:sp>
        <p:nvSpPr>
          <p:cNvPr id="23" name="矩形: 圆角 22">
            <a:extLst>
              <a:ext uri="{FF2B5EF4-FFF2-40B4-BE49-F238E27FC236}">
                <a16:creationId xmlns:a16="http://schemas.microsoft.com/office/drawing/2014/main" id="{F86FFE2A-3C2F-B6B1-C16B-7A91A32C016F}"/>
              </a:ext>
            </a:extLst>
          </p:cNvPr>
          <p:cNvSpPr/>
          <p:nvPr/>
        </p:nvSpPr>
        <p:spPr>
          <a:xfrm>
            <a:off x="568403" y="2937994"/>
            <a:ext cx="3390822" cy="34663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17991BCB-5ECE-AAD9-FE6A-D8446670AD4E}"/>
              </a:ext>
            </a:extLst>
          </p:cNvPr>
          <p:cNvSpPr txBox="1"/>
          <p:nvPr/>
        </p:nvSpPr>
        <p:spPr>
          <a:xfrm>
            <a:off x="1215544" y="2964519"/>
            <a:ext cx="2077236" cy="30777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软边界四叉树分块算法</a:t>
            </a:r>
          </a:p>
        </p:txBody>
      </p:sp>
      <p:sp>
        <p:nvSpPr>
          <p:cNvPr id="25" name="文本框 24">
            <a:extLst>
              <a:ext uri="{FF2B5EF4-FFF2-40B4-BE49-F238E27FC236}">
                <a16:creationId xmlns:a16="http://schemas.microsoft.com/office/drawing/2014/main" id="{AE4DA7E9-B071-A1F6-7B62-1115A02463E5}"/>
              </a:ext>
            </a:extLst>
          </p:cNvPr>
          <p:cNvSpPr txBox="1"/>
          <p:nvPr/>
        </p:nvSpPr>
        <p:spPr>
          <a:xfrm>
            <a:off x="949240" y="1689524"/>
            <a:ext cx="2619548" cy="307777"/>
          </a:xfrm>
          <a:prstGeom prst="rect">
            <a:avLst/>
          </a:prstGeom>
          <a:noFill/>
        </p:spPr>
        <p:txBody>
          <a:bodyPr wrap="square">
            <a:spAutoFit/>
          </a:bodyPr>
          <a:lstStyle/>
          <a:p>
            <a:pPr algn="ctr"/>
            <a:r>
              <a:rPr lang="zh-CN" altLang="en-US" sz="1400" b="1" dirty="0">
                <a:solidFill>
                  <a:srgbClr val="C00000"/>
                </a:solidFill>
                <a:latin typeface="微软雅黑" panose="020B0503020204020204" pitchFamily="34" charset="-122"/>
                <a:ea typeface="微软雅黑" panose="020B0503020204020204" pitchFamily="34" charset="-122"/>
              </a:rPr>
              <a:t>步骤一：空间实体分块</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sp>
        <p:nvSpPr>
          <p:cNvPr id="28" name="矩形: 圆角 27">
            <a:extLst>
              <a:ext uri="{FF2B5EF4-FFF2-40B4-BE49-F238E27FC236}">
                <a16:creationId xmlns:a16="http://schemas.microsoft.com/office/drawing/2014/main" id="{7D0C3FFD-880C-B6A7-5400-74B2B49E4A0D}"/>
              </a:ext>
            </a:extLst>
          </p:cNvPr>
          <p:cNvSpPr/>
          <p:nvPr/>
        </p:nvSpPr>
        <p:spPr>
          <a:xfrm>
            <a:off x="2681087" y="5753335"/>
            <a:ext cx="1162242" cy="328157"/>
          </a:xfrm>
          <a:prstGeom prst="roundRect">
            <a:avLst>
              <a:gd name="adj" fmla="val 9218"/>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8109176A-CE5E-4B1C-E4A2-D9A9D5C0E8A8}"/>
              </a:ext>
            </a:extLst>
          </p:cNvPr>
          <p:cNvSpPr txBox="1"/>
          <p:nvPr/>
        </p:nvSpPr>
        <p:spPr>
          <a:xfrm>
            <a:off x="2466298" y="5769266"/>
            <a:ext cx="1595781" cy="30777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兴趣区域集合</a:t>
            </a:r>
            <a:endParaRPr lang="en-US" altLang="zh-CN" sz="1400" dirty="0">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CD9CED93-9940-4FFD-5F10-51D79DE14D86}"/>
              </a:ext>
            </a:extLst>
          </p:cNvPr>
          <p:cNvSpPr/>
          <p:nvPr/>
        </p:nvSpPr>
        <p:spPr>
          <a:xfrm>
            <a:off x="665176" y="5748886"/>
            <a:ext cx="1537654" cy="328157"/>
          </a:xfrm>
          <a:prstGeom prst="roundRect">
            <a:avLst>
              <a:gd name="adj" fmla="val 9218"/>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54A7F8A8-F9F8-6F00-56A7-BEA7F8D22A36}"/>
              </a:ext>
            </a:extLst>
          </p:cNvPr>
          <p:cNvSpPr txBox="1"/>
          <p:nvPr/>
        </p:nvSpPr>
        <p:spPr>
          <a:xfrm>
            <a:off x="423876" y="5764524"/>
            <a:ext cx="2042182" cy="30777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兴趣区域识别模型</a:t>
            </a:r>
            <a:endParaRPr lang="en-US" altLang="zh-CN" sz="1400" dirty="0">
              <a:latin typeface="微软雅黑" panose="020B0503020204020204" pitchFamily="34" charset="-122"/>
              <a:ea typeface="微软雅黑" panose="020B0503020204020204" pitchFamily="34" charset="-122"/>
            </a:endParaRPr>
          </a:p>
        </p:txBody>
      </p:sp>
      <p:sp>
        <p:nvSpPr>
          <p:cNvPr id="32" name="矩形: 圆角 31">
            <a:extLst>
              <a:ext uri="{FF2B5EF4-FFF2-40B4-BE49-F238E27FC236}">
                <a16:creationId xmlns:a16="http://schemas.microsoft.com/office/drawing/2014/main" id="{E7F0C2F3-4351-F066-DA7E-BB338965749C}"/>
              </a:ext>
            </a:extLst>
          </p:cNvPr>
          <p:cNvSpPr/>
          <p:nvPr/>
        </p:nvSpPr>
        <p:spPr>
          <a:xfrm>
            <a:off x="568403" y="5612508"/>
            <a:ext cx="3390822" cy="597576"/>
          </a:xfrm>
          <a:prstGeom prst="roundRect">
            <a:avLst>
              <a:gd name="adj" fmla="val 6470"/>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endParaRPr>
          </a:p>
        </p:txBody>
      </p:sp>
      <p:cxnSp>
        <p:nvCxnSpPr>
          <p:cNvPr id="33" name="直接箭头连接符 32">
            <a:extLst>
              <a:ext uri="{FF2B5EF4-FFF2-40B4-BE49-F238E27FC236}">
                <a16:creationId xmlns:a16="http://schemas.microsoft.com/office/drawing/2014/main" id="{ABAB6675-43A5-37B9-25ED-A32E1A54754D}"/>
              </a:ext>
            </a:extLst>
          </p:cNvPr>
          <p:cNvCxnSpPr>
            <a:cxnSpLocks/>
          </p:cNvCxnSpPr>
          <p:nvPr/>
        </p:nvCxnSpPr>
        <p:spPr>
          <a:xfrm>
            <a:off x="2225068" y="5918412"/>
            <a:ext cx="446801"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箭头: 右 33">
            <a:extLst>
              <a:ext uri="{FF2B5EF4-FFF2-40B4-BE49-F238E27FC236}">
                <a16:creationId xmlns:a16="http://schemas.microsoft.com/office/drawing/2014/main" id="{DD7B2A5E-7FD0-416F-5AD7-76C654E20E3A}"/>
              </a:ext>
            </a:extLst>
          </p:cNvPr>
          <p:cNvSpPr/>
          <p:nvPr/>
        </p:nvSpPr>
        <p:spPr>
          <a:xfrm rot="16200000">
            <a:off x="3117163" y="5244458"/>
            <a:ext cx="290090" cy="312677"/>
          </a:xfrm>
          <a:prstGeom prst="rightArrow">
            <a:avLst>
              <a:gd name="adj1" fmla="val 51237"/>
              <a:gd name="adj2" fmla="val 49104"/>
            </a:avLst>
          </a:prstGeom>
          <a:noFill/>
          <a:ln w="28575">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DA61B1E2-2A8F-DC4B-3C90-E970911095EF}"/>
              </a:ext>
            </a:extLst>
          </p:cNvPr>
          <p:cNvSpPr txBox="1"/>
          <p:nvPr/>
        </p:nvSpPr>
        <p:spPr>
          <a:xfrm>
            <a:off x="2218032" y="4541032"/>
            <a:ext cx="2076066" cy="523220"/>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兴趣区域</a:t>
            </a:r>
            <a:endParaRPr lang="en-US" altLang="zh-CN" sz="1400" dirty="0">
              <a:latin typeface="微软雅黑" panose="020B0503020204020204" pitchFamily="34" charset="-122"/>
              <a:ea typeface="微软雅黑" panose="020B0503020204020204" pitchFamily="34" charset="-122"/>
            </a:endParaRPr>
          </a:p>
          <a:p>
            <a:pPr algn="ctr"/>
            <a:r>
              <a:rPr lang="zh-CN" altLang="en-US" sz="1400" dirty="0">
                <a:latin typeface="微软雅黑" panose="020B0503020204020204" pitchFamily="34" charset="-122"/>
                <a:ea typeface="微软雅黑" panose="020B0503020204020204" pitchFamily="34" charset="-122"/>
              </a:rPr>
              <a:t>边界探测算法</a:t>
            </a:r>
            <a:endParaRPr lang="en-US" altLang="zh-CN" sz="1400" dirty="0">
              <a:latin typeface="微软雅黑" panose="020B0503020204020204" pitchFamily="34" charset="-122"/>
              <a:ea typeface="微软雅黑" panose="020B0503020204020204" pitchFamily="34" charset="-122"/>
            </a:endParaRPr>
          </a:p>
        </p:txBody>
      </p:sp>
      <p:cxnSp>
        <p:nvCxnSpPr>
          <p:cNvPr id="36" name="直接箭头连接符 35">
            <a:extLst>
              <a:ext uri="{FF2B5EF4-FFF2-40B4-BE49-F238E27FC236}">
                <a16:creationId xmlns:a16="http://schemas.microsoft.com/office/drawing/2014/main" id="{AD047147-C503-4BB7-E0D0-37FB383B8260}"/>
              </a:ext>
            </a:extLst>
          </p:cNvPr>
          <p:cNvCxnSpPr>
            <a:cxnSpLocks/>
          </p:cNvCxnSpPr>
          <p:nvPr/>
        </p:nvCxnSpPr>
        <p:spPr>
          <a:xfrm>
            <a:off x="2155222" y="4802827"/>
            <a:ext cx="485747" cy="0"/>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37" name="矩形: 圆角 36">
            <a:extLst>
              <a:ext uri="{FF2B5EF4-FFF2-40B4-BE49-F238E27FC236}">
                <a16:creationId xmlns:a16="http://schemas.microsoft.com/office/drawing/2014/main" id="{BDD9DDB4-DBFD-98B3-3C98-AAA0185B7C84}"/>
              </a:ext>
            </a:extLst>
          </p:cNvPr>
          <p:cNvSpPr/>
          <p:nvPr/>
        </p:nvSpPr>
        <p:spPr>
          <a:xfrm>
            <a:off x="734528" y="4543418"/>
            <a:ext cx="1408420" cy="523220"/>
          </a:xfrm>
          <a:prstGeom prst="roundRect">
            <a:avLst>
              <a:gd name="adj" fmla="val 9218"/>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42F16B00-37A0-DEF7-E658-216B6C759C72}"/>
              </a:ext>
            </a:extLst>
          </p:cNvPr>
          <p:cNvSpPr txBox="1"/>
          <p:nvPr/>
        </p:nvSpPr>
        <p:spPr>
          <a:xfrm>
            <a:off x="458629" y="4543417"/>
            <a:ext cx="1976643" cy="523220"/>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兴趣点与区域间</a:t>
            </a:r>
            <a:endParaRPr lang="en-US" altLang="zh-CN" sz="1400" dirty="0">
              <a:latin typeface="微软雅黑" panose="020B0503020204020204" pitchFamily="34" charset="-122"/>
              <a:ea typeface="微软雅黑" panose="020B0503020204020204" pitchFamily="34" charset="-122"/>
            </a:endParaRPr>
          </a:p>
          <a:p>
            <a:pPr algn="ctr"/>
            <a:r>
              <a:rPr lang="zh-CN" altLang="en-US" sz="1400" dirty="0">
                <a:latin typeface="微软雅黑" panose="020B0503020204020204" pitchFamily="34" charset="-122"/>
                <a:ea typeface="微软雅黑" panose="020B0503020204020204" pitchFamily="34" charset="-122"/>
              </a:rPr>
              <a:t>从属关系</a:t>
            </a:r>
            <a:endParaRPr lang="en-US" altLang="zh-CN" sz="1400" dirty="0">
              <a:latin typeface="微软雅黑" panose="020B0503020204020204" pitchFamily="34" charset="-122"/>
              <a:ea typeface="微软雅黑" panose="020B0503020204020204" pitchFamily="34" charset="-122"/>
            </a:endParaRPr>
          </a:p>
        </p:txBody>
      </p:sp>
      <p:sp>
        <p:nvSpPr>
          <p:cNvPr id="39" name="矩形: 圆角 38">
            <a:extLst>
              <a:ext uri="{FF2B5EF4-FFF2-40B4-BE49-F238E27FC236}">
                <a16:creationId xmlns:a16="http://schemas.microsoft.com/office/drawing/2014/main" id="{B07693B9-27C0-7B28-F53F-9F45FF42233E}"/>
              </a:ext>
            </a:extLst>
          </p:cNvPr>
          <p:cNvSpPr/>
          <p:nvPr/>
        </p:nvSpPr>
        <p:spPr>
          <a:xfrm>
            <a:off x="574540" y="4407529"/>
            <a:ext cx="3390822" cy="783327"/>
          </a:xfrm>
          <a:prstGeom prst="roundRect">
            <a:avLst>
              <a:gd name="adj" fmla="val 6470"/>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endParaRPr>
          </a:p>
        </p:txBody>
      </p:sp>
      <p:sp>
        <p:nvSpPr>
          <p:cNvPr id="40" name="矩形: 圆角 39">
            <a:extLst>
              <a:ext uri="{FF2B5EF4-FFF2-40B4-BE49-F238E27FC236}">
                <a16:creationId xmlns:a16="http://schemas.microsoft.com/office/drawing/2014/main" id="{22E8CDF3-53B1-7F4F-EC6D-945EB08E4855}"/>
              </a:ext>
            </a:extLst>
          </p:cNvPr>
          <p:cNvSpPr/>
          <p:nvPr/>
        </p:nvSpPr>
        <p:spPr>
          <a:xfrm>
            <a:off x="1010859" y="3688985"/>
            <a:ext cx="848909" cy="328527"/>
          </a:xfrm>
          <a:prstGeom prst="roundRect">
            <a:avLst>
              <a:gd name="adj" fmla="val 21167"/>
            </a:avLst>
          </a:prstGeom>
          <a:solidFill>
            <a:schemeClr val="bg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C9D29A01-0D61-F4D1-37C9-5D756BCEC7F5}"/>
              </a:ext>
            </a:extLst>
          </p:cNvPr>
          <p:cNvSpPr txBox="1"/>
          <p:nvPr/>
        </p:nvSpPr>
        <p:spPr>
          <a:xfrm>
            <a:off x="985550" y="3693727"/>
            <a:ext cx="914801" cy="30777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语义关系</a:t>
            </a:r>
          </a:p>
        </p:txBody>
      </p:sp>
      <p:sp>
        <p:nvSpPr>
          <p:cNvPr id="43" name="矩形: 圆角 42">
            <a:extLst>
              <a:ext uri="{FF2B5EF4-FFF2-40B4-BE49-F238E27FC236}">
                <a16:creationId xmlns:a16="http://schemas.microsoft.com/office/drawing/2014/main" id="{8CDBFA82-38EB-0610-925C-02EE05A428A9}"/>
              </a:ext>
            </a:extLst>
          </p:cNvPr>
          <p:cNvSpPr/>
          <p:nvPr/>
        </p:nvSpPr>
        <p:spPr>
          <a:xfrm>
            <a:off x="2453107" y="3688863"/>
            <a:ext cx="1401671" cy="338456"/>
          </a:xfrm>
          <a:prstGeom prst="roundRect">
            <a:avLst>
              <a:gd name="adj" fmla="val 19403"/>
            </a:avLst>
          </a:prstGeom>
          <a:solidFill>
            <a:schemeClr val="bg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CA7C67C3-91C0-3D3F-DD99-D504A5AB5005}"/>
              </a:ext>
            </a:extLst>
          </p:cNvPr>
          <p:cNvSpPr txBox="1"/>
          <p:nvPr/>
        </p:nvSpPr>
        <p:spPr>
          <a:xfrm>
            <a:off x="2277437" y="3699359"/>
            <a:ext cx="1776983" cy="30777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空间四叉树算法</a:t>
            </a:r>
          </a:p>
        </p:txBody>
      </p:sp>
      <p:sp>
        <p:nvSpPr>
          <p:cNvPr id="49" name="矩形: 圆角 48">
            <a:extLst>
              <a:ext uri="{FF2B5EF4-FFF2-40B4-BE49-F238E27FC236}">
                <a16:creationId xmlns:a16="http://schemas.microsoft.com/office/drawing/2014/main" id="{65313E8D-6FB0-2430-8693-EA9ED96D7272}"/>
              </a:ext>
            </a:extLst>
          </p:cNvPr>
          <p:cNvSpPr/>
          <p:nvPr/>
        </p:nvSpPr>
        <p:spPr>
          <a:xfrm>
            <a:off x="4967878" y="2936000"/>
            <a:ext cx="3390822" cy="34663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50" name="文本框 49">
            <a:extLst>
              <a:ext uri="{FF2B5EF4-FFF2-40B4-BE49-F238E27FC236}">
                <a16:creationId xmlns:a16="http://schemas.microsoft.com/office/drawing/2014/main" id="{79C5EC5F-DF8E-EB2B-76DA-9075FA8C5369}"/>
              </a:ext>
            </a:extLst>
          </p:cNvPr>
          <p:cNvSpPr txBox="1"/>
          <p:nvPr/>
        </p:nvSpPr>
        <p:spPr>
          <a:xfrm>
            <a:off x="4371685" y="2958599"/>
            <a:ext cx="4583207" cy="30777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迭代式微调的分层实体匹配模型</a:t>
            </a:r>
          </a:p>
        </p:txBody>
      </p:sp>
      <p:sp>
        <p:nvSpPr>
          <p:cNvPr id="52" name="矩形: 圆角 51">
            <a:extLst>
              <a:ext uri="{FF2B5EF4-FFF2-40B4-BE49-F238E27FC236}">
                <a16:creationId xmlns:a16="http://schemas.microsoft.com/office/drawing/2014/main" id="{927B4C21-0935-1872-1E9E-8D089DAB591D}"/>
              </a:ext>
            </a:extLst>
          </p:cNvPr>
          <p:cNvSpPr/>
          <p:nvPr/>
        </p:nvSpPr>
        <p:spPr>
          <a:xfrm>
            <a:off x="5801031" y="3822037"/>
            <a:ext cx="684063" cy="325809"/>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53" name="文本框 52">
            <a:extLst>
              <a:ext uri="{FF2B5EF4-FFF2-40B4-BE49-F238E27FC236}">
                <a16:creationId xmlns:a16="http://schemas.microsoft.com/office/drawing/2014/main" id="{E1CE356C-D9D1-DC3C-F24F-589BC3486156}"/>
              </a:ext>
            </a:extLst>
          </p:cNvPr>
          <p:cNvSpPr txBox="1"/>
          <p:nvPr/>
        </p:nvSpPr>
        <p:spPr>
          <a:xfrm>
            <a:off x="5763898" y="3835222"/>
            <a:ext cx="758327" cy="30777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大模型</a:t>
            </a:r>
            <a:endParaRPr lang="en-US" altLang="zh-CN" sz="1400" dirty="0">
              <a:latin typeface="微软雅黑" panose="020B0503020204020204" pitchFamily="34" charset="-122"/>
              <a:ea typeface="微软雅黑" panose="020B0503020204020204" pitchFamily="34" charset="-122"/>
            </a:endParaRPr>
          </a:p>
        </p:txBody>
      </p:sp>
      <p:sp>
        <p:nvSpPr>
          <p:cNvPr id="54" name="文本框 53">
            <a:extLst>
              <a:ext uri="{FF2B5EF4-FFF2-40B4-BE49-F238E27FC236}">
                <a16:creationId xmlns:a16="http://schemas.microsoft.com/office/drawing/2014/main" id="{47129527-EF0D-B85E-0414-79262FE237FC}"/>
              </a:ext>
            </a:extLst>
          </p:cNvPr>
          <p:cNvSpPr txBox="1"/>
          <p:nvPr/>
        </p:nvSpPr>
        <p:spPr>
          <a:xfrm>
            <a:off x="4855760" y="4060599"/>
            <a:ext cx="576542" cy="30777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微调</a:t>
            </a:r>
            <a:endParaRPr lang="en-US" altLang="zh-CN" sz="1400" dirty="0">
              <a:latin typeface="微软雅黑" panose="020B0503020204020204" pitchFamily="34" charset="-122"/>
              <a:ea typeface="微软雅黑" panose="020B0503020204020204" pitchFamily="34" charset="-122"/>
            </a:endParaRPr>
          </a:p>
        </p:txBody>
      </p:sp>
      <p:sp>
        <p:nvSpPr>
          <p:cNvPr id="62" name="矩形: 圆角 61">
            <a:extLst>
              <a:ext uri="{FF2B5EF4-FFF2-40B4-BE49-F238E27FC236}">
                <a16:creationId xmlns:a16="http://schemas.microsoft.com/office/drawing/2014/main" id="{A3F17F53-7132-4F32-F225-2E4CE2DFA023}"/>
              </a:ext>
            </a:extLst>
          </p:cNvPr>
          <p:cNvSpPr/>
          <p:nvPr/>
        </p:nvSpPr>
        <p:spPr>
          <a:xfrm>
            <a:off x="5982106" y="5251405"/>
            <a:ext cx="1398383" cy="334196"/>
          </a:xfrm>
          <a:prstGeom prst="roundRect">
            <a:avLst>
              <a:gd name="adj" fmla="val 9218"/>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63" name="文本框 62">
            <a:extLst>
              <a:ext uri="{FF2B5EF4-FFF2-40B4-BE49-F238E27FC236}">
                <a16:creationId xmlns:a16="http://schemas.microsoft.com/office/drawing/2014/main" id="{FB5E0A3C-6706-01AC-3576-ED6106A07749}"/>
              </a:ext>
            </a:extLst>
          </p:cNvPr>
          <p:cNvSpPr txBox="1"/>
          <p:nvPr/>
        </p:nvSpPr>
        <p:spPr>
          <a:xfrm>
            <a:off x="5652910" y="5264615"/>
            <a:ext cx="2031959" cy="30777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群体提示构建</a:t>
            </a:r>
            <a:endParaRPr lang="en-US" altLang="zh-CN" sz="1400" dirty="0">
              <a:latin typeface="微软雅黑" panose="020B0503020204020204" pitchFamily="34" charset="-122"/>
              <a:ea typeface="微软雅黑" panose="020B0503020204020204" pitchFamily="34" charset="-122"/>
            </a:endParaRPr>
          </a:p>
        </p:txBody>
      </p:sp>
      <p:sp>
        <p:nvSpPr>
          <p:cNvPr id="60" name="矩形: 圆角 59">
            <a:extLst>
              <a:ext uri="{FF2B5EF4-FFF2-40B4-BE49-F238E27FC236}">
                <a16:creationId xmlns:a16="http://schemas.microsoft.com/office/drawing/2014/main" id="{FE20BAFD-E5BC-8B99-06AA-C9BF4BABA7BF}"/>
              </a:ext>
            </a:extLst>
          </p:cNvPr>
          <p:cNvSpPr/>
          <p:nvPr/>
        </p:nvSpPr>
        <p:spPr>
          <a:xfrm>
            <a:off x="5982108" y="5883684"/>
            <a:ext cx="1398382" cy="333921"/>
          </a:xfrm>
          <a:prstGeom prst="roundRect">
            <a:avLst>
              <a:gd name="adj" fmla="val 9218"/>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endParaRPr>
          </a:p>
        </p:txBody>
      </p:sp>
      <p:sp>
        <p:nvSpPr>
          <p:cNvPr id="61" name="文本框 60">
            <a:extLst>
              <a:ext uri="{FF2B5EF4-FFF2-40B4-BE49-F238E27FC236}">
                <a16:creationId xmlns:a16="http://schemas.microsoft.com/office/drawing/2014/main" id="{87C85D83-68C7-AEF3-62D5-533CF685B569}"/>
              </a:ext>
            </a:extLst>
          </p:cNvPr>
          <p:cNvSpPr txBox="1"/>
          <p:nvPr/>
        </p:nvSpPr>
        <p:spPr>
          <a:xfrm>
            <a:off x="5945699" y="5896755"/>
            <a:ext cx="1481107" cy="30777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实体对分组算法</a:t>
            </a:r>
            <a:endParaRPr lang="en-US" altLang="zh-CN" sz="1400" dirty="0">
              <a:latin typeface="微软雅黑" panose="020B0503020204020204" pitchFamily="34" charset="-122"/>
              <a:ea typeface="微软雅黑" panose="020B0503020204020204" pitchFamily="34" charset="-122"/>
            </a:endParaRPr>
          </a:p>
        </p:txBody>
      </p:sp>
      <p:cxnSp>
        <p:nvCxnSpPr>
          <p:cNvPr id="58" name="直接箭头连接符 57">
            <a:extLst>
              <a:ext uri="{FF2B5EF4-FFF2-40B4-BE49-F238E27FC236}">
                <a16:creationId xmlns:a16="http://schemas.microsoft.com/office/drawing/2014/main" id="{E0F427C7-ABC1-660B-8EFB-0C535FCE95D0}"/>
              </a:ext>
            </a:extLst>
          </p:cNvPr>
          <p:cNvCxnSpPr>
            <a:cxnSpLocks/>
          </p:cNvCxnSpPr>
          <p:nvPr/>
        </p:nvCxnSpPr>
        <p:spPr>
          <a:xfrm flipV="1">
            <a:off x="6681300" y="5598175"/>
            <a:ext cx="0" cy="27053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矩形: 圆角 58">
            <a:extLst>
              <a:ext uri="{FF2B5EF4-FFF2-40B4-BE49-F238E27FC236}">
                <a16:creationId xmlns:a16="http://schemas.microsoft.com/office/drawing/2014/main" id="{2D1D5403-C0C8-80DF-C0E4-F2438FEA9AAA}"/>
              </a:ext>
            </a:extLst>
          </p:cNvPr>
          <p:cNvSpPr/>
          <p:nvPr/>
        </p:nvSpPr>
        <p:spPr>
          <a:xfrm>
            <a:off x="5867105" y="5157215"/>
            <a:ext cx="1639220" cy="1162864"/>
          </a:xfrm>
          <a:prstGeom prst="roundRect">
            <a:avLst>
              <a:gd name="adj" fmla="val 6470"/>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endParaRPr>
          </a:p>
        </p:txBody>
      </p:sp>
      <p:sp>
        <p:nvSpPr>
          <p:cNvPr id="39936" name="十字形 39935">
            <a:extLst>
              <a:ext uri="{FF2B5EF4-FFF2-40B4-BE49-F238E27FC236}">
                <a16:creationId xmlns:a16="http://schemas.microsoft.com/office/drawing/2014/main" id="{FD1BEB9C-B3A4-1E52-81D6-2410D9BFAD3F}"/>
              </a:ext>
            </a:extLst>
          </p:cNvPr>
          <p:cNvSpPr/>
          <p:nvPr/>
        </p:nvSpPr>
        <p:spPr>
          <a:xfrm>
            <a:off x="2013278" y="3710777"/>
            <a:ext cx="286577" cy="282187"/>
          </a:xfrm>
          <a:prstGeom prst="plus">
            <a:avLst>
              <a:gd name="adj" fmla="val 42954"/>
            </a:avLst>
          </a:prstGeom>
          <a:solidFill>
            <a:srgbClr val="262626"/>
          </a:solidFill>
          <a:ln w="28575">
            <a:solidFill>
              <a:srgbClr val="26262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微软雅黑" panose="020B0503020204020204" pitchFamily="34" charset="-122"/>
              <a:ea typeface="微软雅黑" panose="020B0503020204020204" pitchFamily="34" charset="-122"/>
            </a:endParaRPr>
          </a:p>
        </p:txBody>
      </p:sp>
      <p:sp>
        <p:nvSpPr>
          <p:cNvPr id="39938" name="矩形: 圆角 39937">
            <a:extLst>
              <a:ext uri="{FF2B5EF4-FFF2-40B4-BE49-F238E27FC236}">
                <a16:creationId xmlns:a16="http://schemas.microsoft.com/office/drawing/2014/main" id="{2DE4B11C-5553-603A-2BA2-338A6B6D6EA3}"/>
              </a:ext>
            </a:extLst>
          </p:cNvPr>
          <p:cNvSpPr/>
          <p:nvPr/>
        </p:nvSpPr>
        <p:spPr>
          <a:xfrm>
            <a:off x="6944003" y="3816793"/>
            <a:ext cx="1388755" cy="322751"/>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39939" name="文本框 39938">
            <a:extLst>
              <a:ext uri="{FF2B5EF4-FFF2-40B4-BE49-F238E27FC236}">
                <a16:creationId xmlns:a16="http://schemas.microsoft.com/office/drawing/2014/main" id="{E5B8F1A8-7021-60EF-4EE6-FACF54A9C998}"/>
              </a:ext>
            </a:extLst>
          </p:cNvPr>
          <p:cNvSpPr txBox="1"/>
          <p:nvPr/>
        </p:nvSpPr>
        <p:spPr>
          <a:xfrm>
            <a:off x="6961722" y="3822024"/>
            <a:ext cx="1353315" cy="30777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困难样本标注</a:t>
            </a:r>
            <a:endParaRPr lang="en-US" altLang="zh-CN" sz="1400" dirty="0">
              <a:latin typeface="微软雅黑" panose="020B0503020204020204" pitchFamily="34" charset="-122"/>
              <a:ea typeface="微软雅黑" panose="020B0503020204020204" pitchFamily="34" charset="-122"/>
            </a:endParaRPr>
          </a:p>
        </p:txBody>
      </p:sp>
      <p:cxnSp>
        <p:nvCxnSpPr>
          <p:cNvPr id="39940" name="直接箭头连接符 39939">
            <a:extLst>
              <a:ext uri="{FF2B5EF4-FFF2-40B4-BE49-F238E27FC236}">
                <a16:creationId xmlns:a16="http://schemas.microsoft.com/office/drawing/2014/main" id="{AC1B65A9-50E2-B7CF-984C-2A76CA7C58DD}"/>
              </a:ext>
            </a:extLst>
          </p:cNvPr>
          <p:cNvCxnSpPr>
            <a:cxnSpLocks/>
          </p:cNvCxnSpPr>
          <p:nvPr/>
        </p:nvCxnSpPr>
        <p:spPr>
          <a:xfrm flipV="1">
            <a:off x="6503856" y="3995709"/>
            <a:ext cx="432000" cy="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9942" name="矩形: 圆角 39941">
            <a:extLst>
              <a:ext uri="{FF2B5EF4-FFF2-40B4-BE49-F238E27FC236}">
                <a16:creationId xmlns:a16="http://schemas.microsoft.com/office/drawing/2014/main" id="{71C50E74-B63C-28A0-4DDD-5D088575FFD4}"/>
              </a:ext>
            </a:extLst>
          </p:cNvPr>
          <p:cNvSpPr/>
          <p:nvPr/>
        </p:nvSpPr>
        <p:spPr>
          <a:xfrm>
            <a:off x="5801727" y="4305322"/>
            <a:ext cx="684062" cy="334196"/>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39943" name="文本框 39942">
            <a:extLst>
              <a:ext uri="{FF2B5EF4-FFF2-40B4-BE49-F238E27FC236}">
                <a16:creationId xmlns:a16="http://schemas.microsoft.com/office/drawing/2014/main" id="{D320436D-E9DD-B355-5CE6-D553F011C5D3}"/>
              </a:ext>
            </a:extLst>
          </p:cNvPr>
          <p:cNvSpPr txBox="1"/>
          <p:nvPr/>
        </p:nvSpPr>
        <p:spPr>
          <a:xfrm>
            <a:off x="5774936" y="4318532"/>
            <a:ext cx="736255" cy="30777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小模型</a:t>
            </a:r>
            <a:endParaRPr lang="en-US" altLang="zh-CN" sz="1400" dirty="0">
              <a:latin typeface="微软雅黑" panose="020B0503020204020204" pitchFamily="34" charset="-122"/>
              <a:ea typeface="微软雅黑" panose="020B0503020204020204" pitchFamily="34" charset="-122"/>
            </a:endParaRPr>
          </a:p>
        </p:txBody>
      </p:sp>
      <p:sp>
        <p:nvSpPr>
          <p:cNvPr id="39945" name="矩形: 圆角 39944">
            <a:extLst>
              <a:ext uri="{FF2B5EF4-FFF2-40B4-BE49-F238E27FC236}">
                <a16:creationId xmlns:a16="http://schemas.microsoft.com/office/drawing/2014/main" id="{4A82C14E-4C1F-C5CF-299A-2BC5BB67B166}"/>
              </a:ext>
            </a:extLst>
          </p:cNvPr>
          <p:cNvSpPr/>
          <p:nvPr/>
        </p:nvSpPr>
        <p:spPr>
          <a:xfrm>
            <a:off x="6944003" y="4316767"/>
            <a:ext cx="1389424" cy="322751"/>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39946" name="文本框 39945">
            <a:extLst>
              <a:ext uri="{FF2B5EF4-FFF2-40B4-BE49-F238E27FC236}">
                <a16:creationId xmlns:a16="http://schemas.microsoft.com/office/drawing/2014/main" id="{9FB1EF91-3DE2-FAEE-61AE-3D32C64B95EB}"/>
              </a:ext>
            </a:extLst>
          </p:cNvPr>
          <p:cNvSpPr txBox="1"/>
          <p:nvPr/>
        </p:nvSpPr>
        <p:spPr>
          <a:xfrm>
            <a:off x="6899235" y="4319769"/>
            <a:ext cx="1485842" cy="30777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简单样本预标注</a:t>
            </a:r>
            <a:endParaRPr lang="en-US" altLang="zh-CN" sz="1400" dirty="0">
              <a:latin typeface="微软雅黑" panose="020B0503020204020204" pitchFamily="34" charset="-122"/>
              <a:ea typeface="微软雅黑" panose="020B0503020204020204" pitchFamily="34" charset="-122"/>
            </a:endParaRPr>
          </a:p>
        </p:txBody>
      </p:sp>
      <p:cxnSp>
        <p:nvCxnSpPr>
          <p:cNvPr id="39947" name="直接箭头连接符 39946">
            <a:extLst>
              <a:ext uri="{FF2B5EF4-FFF2-40B4-BE49-F238E27FC236}">
                <a16:creationId xmlns:a16="http://schemas.microsoft.com/office/drawing/2014/main" id="{02007BEC-3FC7-6270-D840-3B39CA913C1A}"/>
              </a:ext>
            </a:extLst>
          </p:cNvPr>
          <p:cNvCxnSpPr>
            <a:cxnSpLocks/>
          </p:cNvCxnSpPr>
          <p:nvPr/>
        </p:nvCxnSpPr>
        <p:spPr>
          <a:xfrm flipV="1">
            <a:off x="6502152" y="4480434"/>
            <a:ext cx="432000" cy="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9948" name="箭头: 左弧形 39947">
            <a:extLst>
              <a:ext uri="{FF2B5EF4-FFF2-40B4-BE49-F238E27FC236}">
                <a16:creationId xmlns:a16="http://schemas.microsoft.com/office/drawing/2014/main" id="{2DE1496E-529F-3A8A-7162-ACE49005697A}"/>
              </a:ext>
            </a:extLst>
          </p:cNvPr>
          <p:cNvSpPr/>
          <p:nvPr/>
        </p:nvSpPr>
        <p:spPr>
          <a:xfrm>
            <a:off x="5389670" y="3894412"/>
            <a:ext cx="377300" cy="674125"/>
          </a:xfrm>
          <a:prstGeom prst="curvedRightArrow">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39962" name="箭头: 右 39961">
            <a:extLst>
              <a:ext uri="{FF2B5EF4-FFF2-40B4-BE49-F238E27FC236}">
                <a16:creationId xmlns:a16="http://schemas.microsoft.com/office/drawing/2014/main" id="{4F130256-F610-0557-D408-7DC9F2657493}"/>
              </a:ext>
            </a:extLst>
          </p:cNvPr>
          <p:cNvSpPr/>
          <p:nvPr/>
        </p:nvSpPr>
        <p:spPr>
          <a:xfrm rot="16200000">
            <a:off x="1299922" y="4059196"/>
            <a:ext cx="290090" cy="312677"/>
          </a:xfrm>
          <a:prstGeom prst="rightArrow">
            <a:avLst>
              <a:gd name="adj1" fmla="val 51237"/>
              <a:gd name="adj2" fmla="val 49104"/>
            </a:avLst>
          </a:prstGeom>
          <a:noFill/>
          <a:ln w="28575">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39963" name="箭头: 右 39962">
            <a:extLst>
              <a:ext uri="{FF2B5EF4-FFF2-40B4-BE49-F238E27FC236}">
                <a16:creationId xmlns:a16="http://schemas.microsoft.com/office/drawing/2014/main" id="{0CCFF29E-B1C5-155F-259F-62581BAAF42B}"/>
              </a:ext>
            </a:extLst>
          </p:cNvPr>
          <p:cNvSpPr/>
          <p:nvPr/>
        </p:nvSpPr>
        <p:spPr>
          <a:xfrm rot="16200000">
            <a:off x="1297905" y="3332727"/>
            <a:ext cx="290090" cy="312677"/>
          </a:xfrm>
          <a:prstGeom prst="rightArrow">
            <a:avLst>
              <a:gd name="adj1" fmla="val 51237"/>
              <a:gd name="adj2" fmla="val 49104"/>
            </a:avLst>
          </a:prstGeom>
          <a:noFill/>
          <a:ln w="28575">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39964" name="箭头: 右 39963">
            <a:extLst>
              <a:ext uri="{FF2B5EF4-FFF2-40B4-BE49-F238E27FC236}">
                <a16:creationId xmlns:a16="http://schemas.microsoft.com/office/drawing/2014/main" id="{AF901CFD-1364-6003-2375-F7259E431E61}"/>
              </a:ext>
            </a:extLst>
          </p:cNvPr>
          <p:cNvSpPr/>
          <p:nvPr/>
        </p:nvSpPr>
        <p:spPr>
          <a:xfrm rot="16200000">
            <a:off x="3020883" y="3332727"/>
            <a:ext cx="290090" cy="312677"/>
          </a:xfrm>
          <a:prstGeom prst="rightArrow">
            <a:avLst>
              <a:gd name="adj1" fmla="val 51237"/>
              <a:gd name="adj2" fmla="val 49104"/>
            </a:avLst>
          </a:prstGeom>
          <a:noFill/>
          <a:ln w="28575">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39965" name="箭头: 右 39964">
            <a:extLst>
              <a:ext uri="{FF2B5EF4-FFF2-40B4-BE49-F238E27FC236}">
                <a16:creationId xmlns:a16="http://schemas.microsoft.com/office/drawing/2014/main" id="{1E9974EA-0B19-D65E-D108-B965AF8374BF}"/>
              </a:ext>
            </a:extLst>
          </p:cNvPr>
          <p:cNvSpPr/>
          <p:nvPr/>
        </p:nvSpPr>
        <p:spPr>
          <a:xfrm rot="16200000">
            <a:off x="2109117" y="2552736"/>
            <a:ext cx="290090" cy="312677"/>
          </a:xfrm>
          <a:prstGeom prst="rightArrow">
            <a:avLst>
              <a:gd name="adj1" fmla="val 51237"/>
              <a:gd name="adj2" fmla="val 49104"/>
            </a:avLst>
          </a:prstGeom>
          <a:noFill/>
          <a:ln w="28575">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39967" name="箭头: 右 39966">
            <a:extLst>
              <a:ext uri="{FF2B5EF4-FFF2-40B4-BE49-F238E27FC236}">
                <a16:creationId xmlns:a16="http://schemas.microsoft.com/office/drawing/2014/main" id="{1BFF5AF9-3930-58C5-3957-C855C7995C82}"/>
              </a:ext>
            </a:extLst>
          </p:cNvPr>
          <p:cNvSpPr/>
          <p:nvPr/>
        </p:nvSpPr>
        <p:spPr>
          <a:xfrm rot="16200000">
            <a:off x="6518244" y="4792438"/>
            <a:ext cx="290090" cy="312677"/>
          </a:xfrm>
          <a:prstGeom prst="rightArrow">
            <a:avLst>
              <a:gd name="adj1" fmla="val 51237"/>
              <a:gd name="adj2" fmla="val 49104"/>
            </a:avLst>
          </a:prstGeom>
          <a:noFill/>
          <a:ln w="28575">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39968" name="箭头: 右 39967">
            <a:extLst>
              <a:ext uri="{FF2B5EF4-FFF2-40B4-BE49-F238E27FC236}">
                <a16:creationId xmlns:a16="http://schemas.microsoft.com/office/drawing/2014/main" id="{62214E7D-ADEB-42CC-469A-9580A8CE7022}"/>
              </a:ext>
            </a:extLst>
          </p:cNvPr>
          <p:cNvSpPr/>
          <p:nvPr/>
        </p:nvSpPr>
        <p:spPr>
          <a:xfrm rot="16200000">
            <a:off x="6518244" y="3329857"/>
            <a:ext cx="290090" cy="312677"/>
          </a:xfrm>
          <a:prstGeom prst="rightArrow">
            <a:avLst>
              <a:gd name="adj1" fmla="val 51237"/>
              <a:gd name="adj2" fmla="val 49104"/>
            </a:avLst>
          </a:prstGeom>
          <a:noFill/>
          <a:ln w="28575">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39969" name="箭头: 右 39968">
            <a:extLst>
              <a:ext uri="{FF2B5EF4-FFF2-40B4-BE49-F238E27FC236}">
                <a16:creationId xmlns:a16="http://schemas.microsoft.com/office/drawing/2014/main" id="{D53CB57C-91CA-B088-B365-0599B1C416A8}"/>
              </a:ext>
            </a:extLst>
          </p:cNvPr>
          <p:cNvSpPr/>
          <p:nvPr/>
        </p:nvSpPr>
        <p:spPr>
          <a:xfrm rot="16200000">
            <a:off x="6522485" y="2552737"/>
            <a:ext cx="290090" cy="312677"/>
          </a:xfrm>
          <a:prstGeom prst="rightArrow">
            <a:avLst>
              <a:gd name="adj1" fmla="val 51237"/>
              <a:gd name="adj2" fmla="val 49104"/>
            </a:avLst>
          </a:prstGeom>
          <a:noFill/>
          <a:ln w="28575">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39971" name="箭头: 右 39970">
            <a:extLst>
              <a:ext uri="{FF2B5EF4-FFF2-40B4-BE49-F238E27FC236}">
                <a16:creationId xmlns:a16="http://schemas.microsoft.com/office/drawing/2014/main" id="{FF95A048-EEB5-A854-D700-19663A8DC4D2}"/>
              </a:ext>
            </a:extLst>
          </p:cNvPr>
          <p:cNvSpPr/>
          <p:nvPr/>
        </p:nvSpPr>
        <p:spPr>
          <a:xfrm rot="16200000">
            <a:off x="6515966" y="1240967"/>
            <a:ext cx="307776" cy="613911"/>
          </a:xfrm>
          <a:prstGeom prst="rightArrow">
            <a:avLst/>
          </a:prstGeom>
          <a:solidFill>
            <a:srgbClr val="A9D18E"/>
          </a:solidFill>
          <a:ln w="28575">
            <a:solidFill>
              <a:srgbClr val="A9D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928E6504-1532-69B6-FBB5-F3ED4ABBE838}"/>
              </a:ext>
            </a:extLst>
          </p:cNvPr>
          <p:cNvSpPr>
            <a:spLocks noGrp="1"/>
          </p:cNvSpPr>
          <p:nvPr>
            <p:ph type="sldNum" sz="quarter" idx="12"/>
          </p:nvPr>
        </p:nvSpPr>
        <p:spPr>
          <a:xfrm>
            <a:off x="6457950" y="6557386"/>
            <a:ext cx="2057400" cy="365125"/>
          </a:xfrm>
        </p:spPr>
        <p:txBody>
          <a:bodyPr/>
          <a:lstStyle/>
          <a:p>
            <a:fld id="{94B6E62B-4DEC-4954-AD3A-658470571C9E}" type="slidenum">
              <a:rPr lang="zh-CN" altLang="en-US" smtClean="0"/>
              <a:t>16</a:t>
            </a:fld>
            <a:endParaRPr lang="zh-CN" altLang="en-US" dirty="0"/>
          </a:p>
        </p:txBody>
      </p:sp>
    </p:spTree>
    <p:extLst>
      <p:ext uri="{BB962C8B-B14F-4D97-AF65-F5344CB8AC3E}">
        <p14:creationId xmlns:p14="http://schemas.microsoft.com/office/powerpoint/2010/main" val="21456343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charset="0"/>
                <a:ea typeface="宋体" pitchFamily="2" charset="-122"/>
              </a:defRPr>
            </a:lvl1pPr>
            <a:lvl2pPr marL="742950" indent="-285750" eaLnBrk="0" hangingPunct="0">
              <a:defRPr>
                <a:solidFill>
                  <a:schemeClr val="tx1"/>
                </a:solidFill>
                <a:latin typeface="Calibri" charset="0"/>
                <a:ea typeface="宋体" pitchFamily="2" charset="-122"/>
              </a:defRPr>
            </a:lvl2pPr>
            <a:lvl3pPr marL="1143000" indent="-228600" eaLnBrk="0" hangingPunct="0">
              <a:defRPr>
                <a:solidFill>
                  <a:schemeClr val="tx1"/>
                </a:solidFill>
                <a:latin typeface="Calibri" charset="0"/>
                <a:ea typeface="宋体" pitchFamily="2" charset="-122"/>
              </a:defRPr>
            </a:lvl3pPr>
            <a:lvl4pPr marL="1600200" indent="-228600" eaLnBrk="0" hangingPunct="0">
              <a:defRPr>
                <a:solidFill>
                  <a:schemeClr val="tx1"/>
                </a:solidFill>
                <a:latin typeface="Calibri" charset="0"/>
                <a:ea typeface="宋体" pitchFamily="2" charset="-122"/>
              </a:defRPr>
            </a:lvl4pPr>
            <a:lvl5pPr marL="2057400" indent="-228600" eaLnBrk="0" hangingPunct="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anose="020B0704020202020204" pitchFamily="34" charset="0"/>
              </a:rPr>
              <a:t>提纲</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704020202020204" pitchFamily="34" charset="0"/>
            </a:endParaRPr>
          </a:p>
        </p:txBody>
      </p:sp>
      <p:grpSp>
        <p:nvGrpSpPr>
          <p:cNvPr id="59" name="Group 51"/>
          <p:cNvGrpSpPr/>
          <p:nvPr/>
        </p:nvGrpSpPr>
        <p:grpSpPr bwMode="auto">
          <a:xfrm>
            <a:off x="2235993" y="2636837"/>
            <a:ext cx="4672013" cy="792163"/>
            <a:chOff x="1329" y="1795"/>
            <a:chExt cx="2943" cy="499"/>
          </a:xfrm>
          <a:solidFill>
            <a:schemeClr val="accent1">
              <a:lumMod val="40000"/>
              <a:lumOff val="60000"/>
            </a:schemeClr>
          </a:solidFill>
        </p:grpSpPr>
        <p:sp>
          <p:nvSpPr>
            <p:cNvPr id="60"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研究目标、研究内容</a:t>
              </a:r>
              <a:endParaRPr kumimoji="0" lang="en-US" altLang="zh-CN" sz="2400" b="1" dirty="0">
                <a:solidFill>
                  <a:schemeClr val="bg1">
                    <a:lumMod val="95000"/>
                  </a:schemeClr>
                </a:solidFill>
                <a:ea typeface="微软雅黑" panose="020B0503020204020204" pitchFamily="34" charset="-122"/>
              </a:endParaRPr>
            </a:p>
          </p:txBody>
        </p:sp>
        <p:sp>
          <p:nvSpPr>
            <p:cNvPr id="61"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2</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2" name="Group 51"/>
          <p:cNvGrpSpPr/>
          <p:nvPr/>
        </p:nvGrpSpPr>
        <p:grpSpPr bwMode="auto">
          <a:xfrm>
            <a:off x="2243931" y="1628775"/>
            <a:ext cx="4672012" cy="792162"/>
            <a:chOff x="1329" y="1795"/>
            <a:chExt cx="2943" cy="499"/>
          </a:xfrm>
          <a:solidFill>
            <a:schemeClr val="accent1">
              <a:lumMod val="40000"/>
              <a:lumOff val="60000"/>
            </a:schemeClr>
          </a:solidFill>
        </p:grpSpPr>
        <p:sp>
          <p:nvSpPr>
            <p:cNvPr id="63"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研究背景、研究现状</a:t>
              </a:r>
              <a:endParaRPr kumimoji="0" lang="en-US" altLang="zh-CN" sz="2400" b="1" dirty="0">
                <a:solidFill>
                  <a:schemeClr val="bg1">
                    <a:lumMod val="95000"/>
                  </a:schemeClr>
                </a:solidFill>
                <a:ea typeface="微软雅黑" panose="020B0503020204020204" pitchFamily="34" charset="-122"/>
              </a:endParaRPr>
            </a:p>
          </p:txBody>
        </p:sp>
        <p:sp>
          <p:nvSpPr>
            <p:cNvPr id="64"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1</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5" name="Group 51"/>
          <p:cNvGrpSpPr/>
          <p:nvPr/>
        </p:nvGrpSpPr>
        <p:grpSpPr bwMode="auto">
          <a:xfrm>
            <a:off x="2235993" y="3644900"/>
            <a:ext cx="4672013" cy="792162"/>
            <a:chOff x="1329" y="1795"/>
            <a:chExt cx="2943" cy="499"/>
          </a:xfrm>
          <a:solidFill>
            <a:srgbClr val="02409A"/>
          </a:solidFill>
        </p:grpSpPr>
        <p:sp>
          <p:nvSpPr>
            <p:cNvPr id="66"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技术路线、系统实现</a:t>
              </a:r>
              <a:endParaRPr kumimoji="0" lang="en-US" altLang="zh-CN" sz="2400" b="1" dirty="0">
                <a:solidFill>
                  <a:schemeClr val="bg1">
                    <a:lumMod val="95000"/>
                  </a:schemeClr>
                </a:solidFill>
                <a:ea typeface="微软雅黑" panose="020B0503020204020204" pitchFamily="34" charset="-122"/>
              </a:endParaRPr>
            </a:p>
          </p:txBody>
        </p:sp>
        <p:sp>
          <p:nvSpPr>
            <p:cNvPr id="67"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3</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8" name="Group 51"/>
          <p:cNvGrpSpPr/>
          <p:nvPr/>
        </p:nvGrpSpPr>
        <p:grpSpPr bwMode="auto">
          <a:xfrm>
            <a:off x="2243931" y="4652962"/>
            <a:ext cx="4672012" cy="792163"/>
            <a:chOff x="1329" y="1795"/>
            <a:chExt cx="2943" cy="499"/>
          </a:xfrm>
          <a:solidFill>
            <a:schemeClr val="accent1">
              <a:lumMod val="40000"/>
              <a:lumOff val="60000"/>
            </a:schemeClr>
          </a:solidFill>
        </p:grpSpPr>
        <p:sp>
          <p:nvSpPr>
            <p:cNvPr id="69"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预期成果、进度安排</a:t>
              </a:r>
            </a:p>
          </p:txBody>
        </p:sp>
        <p:sp>
          <p:nvSpPr>
            <p:cNvPr id="70"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4</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 name="灯片编号占位符 2"/>
          <p:cNvSpPr>
            <a:spLocks noGrp="1"/>
          </p:cNvSpPr>
          <p:nvPr>
            <p:ph type="sldNum" sz="quarter" idx="12"/>
          </p:nvPr>
        </p:nvSpPr>
        <p:spPr/>
        <p:txBody>
          <a:bodyPr/>
          <a:lstStyle/>
          <a:p>
            <a:fld id="{94B6E62B-4DEC-4954-AD3A-658470571C9E}" type="slidenum">
              <a:rPr lang="zh-CN" altLang="en-US" smtClean="0"/>
              <a:t>17</a:t>
            </a:fld>
            <a:endParaRPr lang="zh-CN" altLang="en-US"/>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A15FA4-0A9E-67A3-E446-34491A21E366}"/>
            </a:ext>
          </a:extLst>
        </p:cNvPr>
        <p:cNvGrpSpPr/>
        <p:nvPr/>
      </p:nvGrpSpPr>
      <p:grpSpPr>
        <a:xfrm>
          <a:off x="0" y="0"/>
          <a:ext cx="0" cy="0"/>
          <a:chOff x="0" y="0"/>
          <a:chExt cx="0" cy="0"/>
        </a:xfrm>
      </p:grpSpPr>
      <p:sp>
        <p:nvSpPr>
          <p:cNvPr id="19" name="标题 3">
            <a:extLst>
              <a:ext uri="{FF2B5EF4-FFF2-40B4-BE49-F238E27FC236}">
                <a16:creationId xmlns:a16="http://schemas.microsoft.com/office/drawing/2014/main" id="{57C9149B-7C4B-8D4D-7B65-A2C1ECB23A7E}"/>
              </a:ext>
            </a:extLst>
          </p:cNvPr>
          <p:cNvSpPr txBox="1"/>
          <p:nvPr/>
        </p:nvSpPr>
        <p:spPr>
          <a:xfrm>
            <a:off x="0" y="-26988"/>
            <a:ext cx="9144000" cy="863601"/>
          </a:xfrm>
          <a:prstGeom prst="rect">
            <a:avLst/>
          </a:prstGeom>
          <a:solidFill>
            <a:srgbClr val="02409A"/>
          </a:solidFill>
          <a:ln>
            <a:solidFill>
              <a:srgbClr val="02409A"/>
            </a:solid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a:extLst>
              <a:ext uri="{FF2B5EF4-FFF2-40B4-BE49-F238E27FC236}">
                <a16:creationId xmlns:a16="http://schemas.microsoft.com/office/drawing/2014/main" id="{9AECE875-956C-1BE8-1133-98162FBC3D72}"/>
              </a:ext>
            </a:extLst>
          </p:cNvPr>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a:extLst>
              <a:ext uri="{FF2B5EF4-FFF2-40B4-BE49-F238E27FC236}">
                <a16:creationId xmlns:a16="http://schemas.microsoft.com/office/drawing/2014/main" id="{8A833FA7-CEBC-736B-23FF-B5E9CCB7323C}"/>
              </a:ext>
            </a:extLst>
          </p:cNvPr>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a:extLst>
              <a:ext uri="{FF2B5EF4-FFF2-40B4-BE49-F238E27FC236}">
                <a16:creationId xmlns:a16="http://schemas.microsoft.com/office/drawing/2014/main" id="{14A28321-F940-352A-0099-265BAEDDB6E0}"/>
              </a:ext>
            </a:extLst>
          </p:cNvPr>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22" name="TextBox 19">
            <a:extLst>
              <a:ext uri="{FF2B5EF4-FFF2-40B4-BE49-F238E27FC236}">
                <a16:creationId xmlns:a16="http://schemas.microsoft.com/office/drawing/2014/main" id="{8C80ECD8-B791-C628-FD8E-F40EE7494AAE}"/>
              </a:ext>
            </a:extLst>
          </p:cNvPr>
          <p:cNvSpPr txBox="1">
            <a:spLocks noChangeArrowheads="1"/>
          </p:cNvSpPr>
          <p:nvPr/>
        </p:nvSpPr>
        <p:spPr bwMode="auto">
          <a:xfrm>
            <a:off x="573088" y="136282"/>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charset="0"/>
                <a:ea typeface="宋体" pitchFamily="2" charset="-122"/>
              </a:defRPr>
            </a:lvl1pPr>
            <a:lvl2pPr marL="742950" indent="-285750" eaLnBrk="0" hangingPunct="0">
              <a:defRPr>
                <a:solidFill>
                  <a:schemeClr val="tx1"/>
                </a:solidFill>
                <a:latin typeface="Calibri" charset="0"/>
                <a:ea typeface="宋体" pitchFamily="2" charset="-122"/>
              </a:defRPr>
            </a:lvl2pPr>
            <a:lvl3pPr marL="1143000" indent="-228600" eaLnBrk="0" hangingPunct="0">
              <a:defRPr>
                <a:solidFill>
                  <a:schemeClr val="tx1"/>
                </a:solidFill>
                <a:latin typeface="Calibri" charset="0"/>
                <a:ea typeface="宋体" pitchFamily="2" charset="-122"/>
              </a:defRPr>
            </a:lvl3pPr>
            <a:lvl4pPr marL="1600200" indent="-228600" eaLnBrk="0" hangingPunct="0">
              <a:defRPr>
                <a:solidFill>
                  <a:schemeClr val="tx1"/>
                </a:solidFill>
                <a:latin typeface="Calibri" charset="0"/>
                <a:ea typeface="宋体" pitchFamily="2" charset="-122"/>
              </a:defRPr>
            </a:lvl4pPr>
            <a:lvl5pPr marL="2057400" indent="-228600" eaLnBrk="0" hangingPunct="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704020202020204" pitchFamily="34" charset="0"/>
              </a:rPr>
              <a:t>基于大模型的城市空间实体解析模型</a:t>
            </a:r>
          </a:p>
        </p:txBody>
      </p:sp>
      <p:sp>
        <p:nvSpPr>
          <p:cNvPr id="2" name="文本框 1">
            <a:extLst>
              <a:ext uri="{FF2B5EF4-FFF2-40B4-BE49-F238E27FC236}">
                <a16:creationId xmlns:a16="http://schemas.microsoft.com/office/drawing/2014/main" id="{B35C5DC6-8CD5-0B35-E817-49ACB4FF1B1E}"/>
              </a:ext>
            </a:extLst>
          </p:cNvPr>
          <p:cNvSpPr txBox="1"/>
          <p:nvPr/>
        </p:nvSpPr>
        <p:spPr>
          <a:xfrm>
            <a:off x="61657" y="1371900"/>
            <a:ext cx="5426878" cy="276999"/>
          </a:xfrm>
          <a:prstGeom prst="rect">
            <a:avLst/>
          </a:prstGeom>
          <a:noFill/>
        </p:spPr>
        <p:txBody>
          <a:bodyPr wrap="square" rtlCol="0">
            <a:spAutoFit/>
          </a:bodyPr>
          <a:lstStyle/>
          <a:p>
            <a:r>
              <a:rPr lang="zh-CN" altLang="en-US" sz="1200" b="1" dirty="0">
                <a:latin typeface="微软雅黑" panose="020B0503020204020204" pitchFamily="34" charset="-122"/>
                <a:ea typeface="微软雅黑" panose="020B0503020204020204" pitchFamily="34" charset="-122"/>
              </a:rPr>
              <a:t>研究点</a:t>
            </a:r>
            <a:r>
              <a:rPr lang="en-US" altLang="zh-CN" sz="1200" b="1" dirty="0">
                <a:latin typeface="微软雅黑" panose="020B0503020204020204" pitchFamily="34" charset="-122"/>
                <a:ea typeface="微软雅黑" panose="020B0503020204020204" pitchFamily="34" charset="-122"/>
              </a:rPr>
              <a:t>1</a:t>
            </a:r>
            <a:r>
              <a:rPr lang="zh-CN" altLang="en-US" sz="1200" b="1" dirty="0">
                <a:latin typeface="微软雅黑" panose="020B0503020204020204" pitchFamily="34" charset="-122"/>
                <a:ea typeface="微软雅黑" panose="020B0503020204020204" pitchFamily="34" charset="-122"/>
              </a:rPr>
              <a:t>：面向城市空间实体的空间</a:t>
            </a: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语义联合分块方法</a:t>
            </a:r>
          </a:p>
        </p:txBody>
      </p:sp>
      <p:sp>
        <p:nvSpPr>
          <p:cNvPr id="3" name="文本框 2">
            <a:extLst>
              <a:ext uri="{FF2B5EF4-FFF2-40B4-BE49-F238E27FC236}">
                <a16:creationId xmlns:a16="http://schemas.microsoft.com/office/drawing/2014/main" id="{B1198B4E-91CB-7925-A525-DB2B3B74191F}"/>
              </a:ext>
            </a:extLst>
          </p:cNvPr>
          <p:cNvSpPr txBox="1"/>
          <p:nvPr/>
        </p:nvSpPr>
        <p:spPr>
          <a:xfrm>
            <a:off x="55634" y="3706967"/>
            <a:ext cx="5547727" cy="276999"/>
          </a:xfrm>
          <a:prstGeom prst="rect">
            <a:avLst/>
          </a:prstGeom>
          <a:noFill/>
        </p:spPr>
        <p:txBody>
          <a:bodyPr wrap="square" rtlCol="0">
            <a:spAutoFit/>
          </a:bodyPr>
          <a:lstStyle/>
          <a:p>
            <a:r>
              <a:rPr lang="zh-CN" altLang="en-US" sz="1200" b="1" dirty="0">
                <a:latin typeface="微软雅黑" panose="020B0503020204020204" pitchFamily="34" charset="-122"/>
                <a:ea typeface="微软雅黑" panose="020B0503020204020204" pitchFamily="34" charset="-122"/>
              </a:rPr>
              <a:t>研究点</a:t>
            </a:r>
            <a:r>
              <a:rPr lang="en-US" altLang="zh-CN" sz="1200" b="1" dirty="0">
                <a:latin typeface="微软雅黑" panose="020B0503020204020204" pitchFamily="34" charset="-122"/>
                <a:ea typeface="微软雅黑" panose="020B0503020204020204" pitchFamily="34" charset="-122"/>
              </a:rPr>
              <a:t>2</a:t>
            </a:r>
            <a:r>
              <a:rPr lang="zh-CN" altLang="en-US" sz="1200" b="1" dirty="0">
                <a:latin typeface="微软雅黑" panose="020B0503020204020204" pitchFamily="34" charset="-122"/>
                <a:ea typeface="微软雅黑" panose="020B0503020204020204" pitchFamily="34" charset="-122"/>
              </a:rPr>
              <a:t>：基于群体感知与迭代式微调的分层实体匹配方法</a:t>
            </a:r>
          </a:p>
        </p:txBody>
      </p:sp>
      <p:sp>
        <p:nvSpPr>
          <p:cNvPr id="4" name="矩形 3">
            <a:extLst>
              <a:ext uri="{FF2B5EF4-FFF2-40B4-BE49-F238E27FC236}">
                <a16:creationId xmlns:a16="http://schemas.microsoft.com/office/drawing/2014/main" id="{1BF887B8-381F-1807-36F9-249B21CDD2EA}"/>
              </a:ext>
            </a:extLst>
          </p:cNvPr>
          <p:cNvSpPr/>
          <p:nvPr/>
        </p:nvSpPr>
        <p:spPr>
          <a:xfrm>
            <a:off x="68336" y="1346836"/>
            <a:ext cx="9020030" cy="2179832"/>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8" name="圆柱体 7">
                <a:extLst>
                  <a:ext uri="{FF2B5EF4-FFF2-40B4-BE49-F238E27FC236}">
                    <a16:creationId xmlns:a16="http://schemas.microsoft.com/office/drawing/2014/main" id="{490B75BE-2C72-A713-D890-9969EADB853C}"/>
                  </a:ext>
                </a:extLst>
              </p:cNvPr>
              <p:cNvSpPr/>
              <p:nvPr/>
            </p:nvSpPr>
            <p:spPr>
              <a:xfrm>
                <a:off x="1012400" y="2182501"/>
                <a:ext cx="490099" cy="39442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100" b="0" i="1" smtClean="0">
                          <a:solidFill>
                            <a:schemeClr val="tx1"/>
                          </a:solidFill>
                          <a:latin typeface="Cambria Math" panose="02040503050406030204" pitchFamily="18" charset="0"/>
                          <a:cs typeface="Times New Roman" panose="02020603050405020304" pitchFamily="18" charset="0"/>
                        </a:rPr>
                        <m:t>𝑆</m:t>
                      </m:r>
                    </m:oMath>
                  </m:oMathPara>
                </a14:m>
                <a:endParaRPr lang="zh-CN" altLang="en-US" sz="11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8" name="圆柱体 7">
                <a:extLst>
                  <a:ext uri="{FF2B5EF4-FFF2-40B4-BE49-F238E27FC236}">
                    <a16:creationId xmlns:a16="http://schemas.microsoft.com/office/drawing/2014/main" id="{490B75BE-2C72-A713-D890-9969EADB853C}"/>
                  </a:ext>
                </a:extLst>
              </p:cNvPr>
              <p:cNvSpPr>
                <a:spLocks noRot="1" noChangeAspect="1" noMove="1" noResize="1" noEditPoints="1" noAdjustHandles="1" noChangeArrowheads="1" noChangeShapeType="1" noTextEdit="1"/>
              </p:cNvSpPr>
              <p:nvPr/>
            </p:nvSpPr>
            <p:spPr>
              <a:xfrm>
                <a:off x="1012400" y="2182501"/>
                <a:ext cx="490099" cy="394427"/>
              </a:xfrm>
              <a:prstGeom prst="can">
                <a:avLst/>
              </a:prstGeom>
              <a:blipFill>
                <a:blip r:embed="rId3"/>
                <a:stretch>
                  <a:fillRect/>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26F27750-D489-1907-4782-19FF0C7A29D7}"/>
              </a:ext>
            </a:extLst>
          </p:cNvPr>
          <p:cNvSpPr/>
          <p:nvPr/>
        </p:nvSpPr>
        <p:spPr>
          <a:xfrm>
            <a:off x="68336" y="3701187"/>
            <a:ext cx="9020030" cy="2420214"/>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solidFill>
              <a:latin typeface="微软雅黑" panose="020B0503020204020204" pitchFamily="34" charset="-122"/>
              <a:ea typeface="微软雅黑" panose="020B0503020204020204" pitchFamily="34" charset="-122"/>
            </a:endParaRPr>
          </a:p>
        </p:txBody>
      </p:sp>
      <p:cxnSp>
        <p:nvCxnSpPr>
          <p:cNvPr id="10" name="直接箭头连接符 9">
            <a:extLst>
              <a:ext uri="{FF2B5EF4-FFF2-40B4-BE49-F238E27FC236}">
                <a16:creationId xmlns:a16="http://schemas.microsoft.com/office/drawing/2014/main" id="{6B394C8D-7CA4-A098-5AAD-8D2055A017DA}"/>
              </a:ext>
            </a:extLst>
          </p:cNvPr>
          <p:cNvCxnSpPr>
            <a:cxnSpLocks/>
          </p:cNvCxnSpPr>
          <p:nvPr/>
        </p:nvCxnSpPr>
        <p:spPr>
          <a:xfrm>
            <a:off x="8519077" y="3060430"/>
            <a:ext cx="5507" cy="13737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圆柱体 10">
                <a:extLst>
                  <a:ext uri="{FF2B5EF4-FFF2-40B4-BE49-F238E27FC236}">
                    <a16:creationId xmlns:a16="http://schemas.microsoft.com/office/drawing/2014/main" id="{0E8F364F-00B8-40F1-47E1-E75A4B777CE1}"/>
                  </a:ext>
                </a:extLst>
              </p:cNvPr>
              <p:cNvSpPr/>
              <p:nvPr/>
            </p:nvSpPr>
            <p:spPr>
              <a:xfrm>
                <a:off x="243750" y="1748359"/>
                <a:ext cx="490099" cy="394427"/>
              </a:xfrm>
              <a:prstGeom prst="can">
                <a:avLst/>
              </a:prstGeom>
              <a:solidFill>
                <a:srgbClr val="FF66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100" i="1" smtClean="0">
                              <a:solidFill>
                                <a:schemeClr val="tx1"/>
                              </a:solidFill>
                              <a:latin typeface="Cambria Math" panose="02040503050406030204" pitchFamily="18" charset="0"/>
                              <a:cs typeface="Times New Roman" panose="02020603050405020304" pitchFamily="18" charset="0"/>
                            </a:rPr>
                          </m:ctrlPr>
                        </m:sSubPr>
                        <m:e>
                          <m:r>
                            <a:rPr lang="en-US" altLang="zh-CN" sz="1100" b="0" i="1" smtClean="0">
                              <a:solidFill>
                                <a:schemeClr val="tx1"/>
                              </a:solidFill>
                              <a:latin typeface="Cambria Math" panose="02040503050406030204" pitchFamily="18" charset="0"/>
                              <a:cs typeface="Times New Roman" panose="02020603050405020304" pitchFamily="18" charset="0"/>
                            </a:rPr>
                            <m:t>𝑆</m:t>
                          </m:r>
                        </m:e>
                        <m:sub>
                          <m:r>
                            <a:rPr lang="en-US" altLang="zh-CN" sz="1100" i="1">
                              <a:solidFill>
                                <a:schemeClr val="tx1"/>
                              </a:solidFill>
                              <a:latin typeface="Cambria Math" panose="02040503050406030204" pitchFamily="18" charset="0"/>
                              <a:cs typeface="Times New Roman" panose="02020603050405020304" pitchFamily="18" charset="0"/>
                            </a:rPr>
                            <m:t>1</m:t>
                          </m:r>
                        </m:sub>
                      </m:sSub>
                    </m:oMath>
                  </m:oMathPara>
                </a14:m>
                <a:endParaRPr lang="zh-CN" altLang="en-US" sz="1400" dirty="0">
                  <a:latin typeface="Times New Roman" panose="02020603050405020304" pitchFamily="18" charset="0"/>
                  <a:cs typeface="Times New Roman" panose="02020603050405020304" pitchFamily="18" charset="0"/>
                </a:endParaRPr>
              </a:p>
            </p:txBody>
          </p:sp>
        </mc:Choice>
        <mc:Fallback xmlns="">
          <p:sp>
            <p:nvSpPr>
              <p:cNvPr id="11" name="圆柱体 10">
                <a:extLst>
                  <a:ext uri="{FF2B5EF4-FFF2-40B4-BE49-F238E27FC236}">
                    <a16:creationId xmlns:a16="http://schemas.microsoft.com/office/drawing/2014/main" id="{0E8F364F-00B8-40F1-47E1-E75A4B777CE1}"/>
                  </a:ext>
                </a:extLst>
              </p:cNvPr>
              <p:cNvSpPr>
                <a:spLocks noRot="1" noChangeAspect="1" noMove="1" noResize="1" noEditPoints="1" noAdjustHandles="1" noChangeArrowheads="1" noChangeShapeType="1" noTextEdit="1"/>
              </p:cNvSpPr>
              <p:nvPr/>
            </p:nvSpPr>
            <p:spPr>
              <a:xfrm>
                <a:off x="243750" y="1748359"/>
                <a:ext cx="490099" cy="394427"/>
              </a:xfrm>
              <a:prstGeom prst="can">
                <a:avLst/>
              </a:prstGeom>
              <a:blipFill>
                <a:blip r:embed="rId4"/>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圆柱体 11">
                <a:extLst>
                  <a:ext uri="{FF2B5EF4-FFF2-40B4-BE49-F238E27FC236}">
                    <a16:creationId xmlns:a16="http://schemas.microsoft.com/office/drawing/2014/main" id="{C7233A1E-216D-D64E-55C5-687CF201A8DD}"/>
                  </a:ext>
                </a:extLst>
              </p:cNvPr>
              <p:cNvSpPr/>
              <p:nvPr/>
            </p:nvSpPr>
            <p:spPr>
              <a:xfrm>
                <a:off x="243749" y="2573577"/>
                <a:ext cx="490099" cy="394427"/>
              </a:xfrm>
              <a:prstGeom prst="can">
                <a:avLst/>
              </a:prstGeom>
              <a:solidFill>
                <a:srgbClr val="FFD1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100" i="1" smtClean="0">
                              <a:solidFill>
                                <a:schemeClr val="tx1"/>
                              </a:solidFill>
                              <a:latin typeface="Cambria Math" panose="02040503050406030204" pitchFamily="18" charset="0"/>
                              <a:cs typeface="Times New Roman" panose="02020603050405020304" pitchFamily="18" charset="0"/>
                            </a:rPr>
                          </m:ctrlPr>
                        </m:sSubPr>
                        <m:e>
                          <m:r>
                            <a:rPr lang="en-US" altLang="zh-CN" sz="1100" b="0" i="1" smtClean="0">
                              <a:solidFill>
                                <a:schemeClr val="tx1"/>
                              </a:solidFill>
                              <a:latin typeface="Cambria Math" panose="02040503050406030204" pitchFamily="18" charset="0"/>
                              <a:cs typeface="Times New Roman" panose="02020603050405020304" pitchFamily="18" charset="0"/>
                            </a:rPr>
                            <m:t>𝑆</m:t>
                          </m:r>
                        </m:e>
                        <m:sub>
                          <m:r>
                            <a:rPr lang="en-US" altLang="zh-CN" sz="1100" i="1">
                              <a:solidFill>
                                <a:schemeClr val="tx1"/>
                              </a:solidFill>
                              <a:latin typeface="Cambria Math" panose="02040503050406030204" pitchFamily="18" charset="0"/>
                              <a:cs typeface="Times New Roman" panose="02020603050405020304" pitchFamily="18" charset="0"/>
                            </a:rPr>
                            <m:t>2</m:t>
                          </m:r>
                        </m:sub>
                      </m:sSub>
                    </m:oMath>
                  </m:oMathPara>
                </a14:m>
                <a:endParaRPr lang="zh-CN" altLang="en-US" sz="1400" dirty="0">
                  <a:latin typeface="Times New Roman" panose="02020603050405020304" pitchFamily="18" charset="0"/>
                  <a:cs typeface="Times New Roman" panose="02020603050405020304" pitchFamily="18" charset="0"/>
                </a:endParaRPr>
              </a:p>
            </p:txBody>
          </p:sp>
        </mc:Choice>
        <mc:Fallback xmlns="">
          <p:sp>
            <p:nvSpPr>
              <p:cNvPr id="12" name="圆柱体 11">
                <a:extLst>
                  <a:ext uri="{FF2B5EF4-FFF2-40B4-BE49-F238E27FC236}">
                    <a16:creationId xmlns:a16="http://schemas.microsoft.com/office/drawing/2014/main" id="{C7233A1E-216D-D64E-55C5-687CF201A8DD}"/>
                  </a:ext>
                </a:extLst>
              </p:cNvPr>
              <p:cNvSpPr>
                <a:spLocks noRot="1" noChangeAspect="1" noMove="1" noResize="1" noEditPoints="1" noAdjustHandles="1" noChangeArrowheads="1" noChangeShapeType="1" noTextEdit="1"/>
              </p:cNvSpPr>
              <p:nvPr/>
            </p:nvSpPr>
            <p:spPr>
              <a:xfrm>
                <a:off x="243749" y="2573577"/>
                <a:ext cx="490099" cy="394427"/>
              </a:xfrm>
              <a:prstGeom prst="can">
                <a:avLst/>
              </a:prstGeom>
              <a:blipFill>
                <a:blip r:embed="rId5"/>
                <a:stretch>
                  <a:fillRect/>
                </a:stretch>
              </a:blipFill>
              <a:ln>
                <a:solidFill>
                  <a:schemeClr val="tx1"/>
                </a:solidFill>
              </a:ln>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F2A3F7EE-5C32-D701-A353-B80657BE1E25}"/>
              </a:ext>
            </a:extLst>
          </p:cNvPr>
          <p:cNvSpPr txBox="1"/>
          <p:nvPr/>
        </p:nvSpPr>
        <p:spPr>
          <a:xfrm>
            <a:off x="247394" y="3187485"/>
            <a:ext cx="1280549" cy="261610"/>
          </a:xfrm>
          <a:prstGeom prst="rect">
            <a:avLst/>
          </a:prstGeom>
          <a:noFill/>
        </p:spPr>
        <p:txBody>
          <a:bodyPr wrap="square">
            <a:spAutoFit/>
          </a:bodyPr>
          <a:lstStyle/>
          <a:p>
            <a:pPr algn="ctr"/>
            <a:r>
              <a:rPr lang="zh-CN" altLang="en-US" sz="1100" b="1" dirty="0">
                <a:latin typeface="微软雅黑" panose="020B0503020204020204" pitchFamily="34" charset="-122"/>
                <a:ea typeface="微软雅黑" panose="020B0503020204020204" pitchFamily="34" charset="-122"/>
              </a:rPr>
              <a:t>数据预处理</a:t>
            </a:r>
            <a:endParaRPr lang="en-US" altLang="zh-CN" sz="1100" b="1" dirty="0">
              <a:latin typeface="微软雅黑" panose="020B0503020204020204" pitchFamily="34" charset="-122"/>
              <a:ea typeface="微软雅黑" panose="020B0503020204020204" pitchFamily="34" charset="-122"/>
            </a:endParaRPr>
          </a:p>
        </p:txBody>
      </p:sp>
      <p:cxnSp>
        <p:nvCxnSpPr>
          <p:cNvPr id="23" name="直接箭头连接符 22">
            <a:extLst>
              <a:ext uri="{FF2B5EF4-FFF2-40B4-BE49-F238E27FC236}">
                <a16:creationId xmlns:a16="http://schemas.microsoft.com/office/drawing/2014/main" id="{981A144B-052A-7EF9-62E1-7A7B235DFD40}"/>
              </a:ext>
            </a:extLst>
          </p:cNvPr>
          <p:cNvCxnSpPr>
            <a:cxnSpLocks/>
          </p:cNvCxnSpPr>
          <p:nvPr/>
        </p:nvCxnSpPr>
        <p:spPr>
          <a:xfrm>
            <a:off x="749975" y="1945572"/>
            <a:ext cx="243375" cy="4341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2FD5C9E4-E337-C6C8-C79B-441066CA81C6}"/>
              </a:ext>
            </a:extLst>
          </p:cNvPr>
          <p:cNvCxnSpPr>
            <a:cxnSpLocks/>
          </p:cNvCxnSpPr>
          <p:nvPr/>
        </p:nvCxnSpPr>
        <p:spPr>
          <a:xfrm flipV="1">
            <a:off x="748856" y="2379715"/>
            <a:ext cx="244494" cy="3986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DCF2DEF3-A23E-2751-03F5-E0BD42C95938}"/>
              </a:ext>
            </a:extLst>
          </p:cNvPr>
          <p:cNvCxnSpPr>
            <a:cxnSpLocks/>
          </p:cNvCxnSpPr>
          <p:nvPr/>
        </p:nvCxnSpPr>
        <p:spPr>
          <a:xfrm>
            <a:off x="1533812" y="2379714"/>
            <a:ext cx="28863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9938" name="组合 39937">
            <a:extLst>
              <a:ext uri="{FF2B5EF4-FFF2-40B4-BE49-F238E27FC236}">
                <a16:creationId xmlns:a16="http://schemas.microsoft.com/office/drawing/2014/main" id="{3F0CB368-10A3-F2CB-998E-75E99E345032}"/>
              </a:ext>
            </a:extLst>
          </p:cNvPr>
          <p:cNvGrpSpPr/>
          <p:nvPr/>
        </p:nvGrpSpPr>
        <p:grpSpPr>
          <a:xfrm>
            <a:off x="1847573" y="1863022"/>
            <a:ext cx="908954" cy="997450"/>
            <a:chOff x="2932153" y="1346767"/>
            <a:chExt cx="908954" cy="997450"/>
          </a:xfrm>
        </p:grpSpPr>
        <mc:AlternateContent xmlns:mc="http://schemas.openxmlformats.org/markup-compatibility/2006" xmlns:a14="http://schemas.microsoft.com/office/drawing/2010/main">
          <mc:Choice Requires="a14">
            <p:sp>
              <p:nvSpPr>
                <p:cNvPr id="39939" name="文本框 39938">
                  <a:extLst>
                    <a:ext uri="{FF2B5EF4-FFF2-40B4-BE49-F238E27FC236}">
                      <a16:creationId xmlns:a16="http://schemas.microsoft.com/office/drawing/2014/main" id="{CC79BD40-336E-FEFF-76C4-A5B85F6135BF}"/>
                    </a:ext>
                  </a:extLst>
                </p:cNvPr>
                <p:cNvSpPr txBox="1"/>
                <p:nvPr/>
              </p:nvSpPr>
              <p:spPr>
                <a:xfrm>
                  <a:off x="3076248" y="1700561"/>
                  <a:ext cx="611434"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140" name="文本框 139">
                  <a:extLst>
                    <a:ext uri="{FF2B5EF4-FFF2-40B4-BE49-F238E27FC236}">
                      <a16:creationId xmlns:a16="http://schemas.microsoft.com/office/drawing/2014/main" id="{4C76DD46-9F69-F269-FE29-ED6C7F06FFAD}"/>
                    </a:ext>
                  </a:extLst>
                </p:cNvPr>
                <p:cNvSpPr txBox="1">
                  <a:spLocks noRot="1" noChangeAspect="1" noMove="1" noResize="1" noEditPoints="1" noAdjustHandles="1" noChangeArrowheads="1" noChangeShapeType="1" noTextEdit="1"/>
                </p:cNvSpPr>
                <p:nvPr/>
              </p:nvSpPr>
              <p:spPr>
                <a:xfrm>
                  <a:off x="3076248" y="1700561"/>
                  <a:ext cx="611434" cy="307777"/>
                </a:xfrm>
                <a:prstGeom prst="rect">
                  <a:avLst/>
                </a:prstGeom>
                <a:blipFill>
                  <a:blip r:embed="rId17"/>
                  <a:stretch>
                    <a:fillRect/>
                  </a:stretch>
                </a:blipFill>
              </p:spPr>
              <p:txBody>
                <a:bodyPr/>
                <a:lstStyle/>
                <a:p>
                  <a:r>
                    <a:rPr lang="zh-CN" altLang="en-US">
                      <a:noFill/>
                    </a:rPr>
                    <a:t> </a:t>
                  </a:r>
                </a:p>
              </p:txBody>
            </p:sp>
          </mc:Fallback>
        </mc:AlternateContent>
        <p:grpSp>
          <p:nvGrpSpPr>
            <p:cNvPr id="39940" name="组合 39939">
              <a:extLst>
                <a:ext uri="{FF2B5EF4-FFF2-40B4-BE49-F238E27FC236}">
                  <a16:creationId xmlns:a16="http://schemas.microsoft.com/office/drawing/2014/main" id="{7471E114-2FE1-84DE-7202-735C3C319790}"/>
                </a:ext>
              </a:extLst>
            </p:cNvPr>
            <p:cNvGrpSpPr/>
            <p:nvPr/>
          </p:nvGrpSpPr>
          <p:grpSpPr>
            <a:xfrm>
              <a:off x="2932153" y="1346767"/>
              <a:ext cx="907795" cy="108456"/>
              <a:chOff x="2932153" y="1346767"/>
              <a:chExt cx="907795" cy="108456"/>
            </a:xfrm>
          </p:grpSpPr>
          <p:sp>
            <p:nvSpPr>
              <p:cNvPr id="40020" name="矩形 40019">
                <a:extLst>
                  <a:ext uri="{FF2B5EF4-FFF2-40B4-BE49-F238E27FC236}">
                    <a16:creationId xmlns:a16="http://schemas.microsoft.com/office/drawing/2014/main" id="{BB16CDE3-6236-D50D-ADF4-069D84261462}"/>
                  </a:ext>
                </a:extLst>
              </p:cNvPr>
              <p:cNvSpPr/>
              <p:nvPr/>
            </p:nvSpPr>
            <p:spPr>
              <a:xfrm>
                <a:off x="2932153" y="1346767"/>
                <a:ext cx="108000" cy="108000"/>
              </a:xfrm>
              <a:prstGeom prst="rect">
                <a:avLst/>
              </a:prstGeom>
              <a:solidFill>
                <a:srgbClr val="D8E2F4"/>
              </a:solidFill>
              <a:ln w="6350">
                <a:solidFill>
                  <a:srgbClr val="7193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21" name="矩形 40020">
                <a:extLst>
                  <a:ext uri="{FF2B5EF4-FFF2-40B4-BE49-F238E27FC236}">
                    <a16:creationId xmlns:a16="http://schemas.microsoft.com/office/drawing/2014/main" id="{7D398FD9-B375-2AB7-5922-C59C9D32FCDA}"/>
                  </a:ext>
                </a:extLst>
              </p:cNvPr>
              <p:cNvSpPr/>
              <p:nvPr/>
            </p:nvSpPr>
            <p:spPr>
              <a:xfrm>
                <a:off x="3063492" y="1346767"/>
                <a:ext cx="108000" cy="108000"/>
              </a:xfrm>
              <a:prstGeom prst="rect">
                <a:avLst/>
              </a:prstGeom>
              <a:solidFill>
                <a:srgbClr val="F8CDAC"/>
              </a:solidFill>
              <a:ln w="6350">
                <a:solidFill>
                  <a:srgbClr val="F19E5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22" name="矩形 40021">
                <a:extLst>
                  <a:ext uri="{FF2B5EF4-FFF2-40B4-BE49-F238E27FC236}">
                    <a16:creationId xmlns:a16="http://schemas.microsoft.com/office/drawing/2014/main" id="{B83D7A12-3656-6CC8-512C-EBC8513D0AB5}"/>
                  </a:ext>
                </a:extLst>
              </p:cNvPr>
              <p:cNvSpPr/>
              <p:nvPr/>
            </p:nvSpPr>
            <p:spPr>
              <a:xfrm>
                <a:off x="3194831" y="1346767"/>
                <a:ext cx="108000" cy="108000"/>
              </a:xfrm>
              <a:prstGeom prst="rect">
                <a:avLst/>
              </a:prstGeom>
              <a:solidFill>
                <a:srgbClr val="D8E2F4"/>
              </a:solidFill>
              <a:ln w="6350">
                <a:solidFill>
                  <a:srgbClr val="7193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23" name="矩形 40022">
                <a:extLst>
                  <a:ext uri="{FF2B5EF4-FFF2-40B4-BE49-F238E27FC236}">
                    <a16:creationId xmlns:a16="http://schemas.microsoft.com/office/drawing/2014/main" id="{8AE579B4-3367-C21D-74E2-9BF4CF0ED5F0}"/>
                  </a:ext>
                </a:extLst>
              </p:cNvPr>
              <p:cNvSpPr/>
              <p:nvPr/>
            </p:nvSpPr>
            <p:spPr>
              <a:xfrm>
                <a:off x="3329001" y="1347223"/>
                <a:ext cx="108000" cy="108000"/>
              </a:xfrm>
              <a:prstGeom prst="rect">
                <a:avLst/>
              </a:prstGeom>
              <a:solidFill>
                <a:srgbClr val="F8CDAC"/>
              </a:solidFill>
              <a:ln w="6350">
                <a:solidFill>
                  <a:srgbClr val="F19E5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24" name="矩形 40023">
                <a:extLst>
                  <a:ext uri="{FF2B5EF4-FFF2-40B4-BE49-F238E27FC236}">
                    <a16:creationId xmlns:a16="http://schemas.microsoft.com/office/drawing/2014/main" id="{6C407A56-BDBC-4A40-07AC-FA80ADDE1E67}"/>
                  </a:ext>
                </a:extLst>
              </p:cNvPr>
              <p:cNvSpPr/>
              <p:nvPr/>
            </p:nvSpPr>
            <p:spPr>
              <a:xfrm>
                <a:off x="3461128" y="1347223"/>
                <a:ext cx="108000" cy="108000"/>
              </a:xfrm>
              <a:prstGeom prst="rect">
                <a:avLst/>
              </a:prstGeom>
              <a:solidFill>
                <a:srgbClr val="F8CDAC"/>
              </a:solidFill>
              <a:ln w="6350">
                <a:solidFill>
                  <a:srgbClr val="F19E5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25" name="矩形 40024">
                <a:extLst>
                  <a:ext uri="{FF2B5EF4-FFF2-40B4-BE49-F238E27FC236}">
                    <a16:creationId xmlns:a16="http://schemas.microsoft.com/office/drawing/2014/main" id="{D4E96DFE-79C4-115A-4312-1C388FAAF08A}"/>
                  </a:ext>
                </a:extLst>
              </p:cNvPr>
              <p:cNvSpPr/>
              <p:nvPr/>
            </p:nvSpPr>
            <p:spPr>
              <a:xfrm>
                <a:off x="3596538" y="1346767"/>
                <a:ext cx="108000" cy="108000"/>
              </a:xfrm>
              <a:prstGeom prst="rect">
                <a:avLst/>
              </a:prstGeom>
              <a:solidFill>
                <a:srgbClr val="D8E2F4"/>
              </a:solidFill>
              <a:ln w="6350">
                <a:solidFill>
                  <a:srgbClr val="7193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26" name="矩形 40025">
                <a:extLst>
                  <a:ext uri="{FF2B5EF4-FFF2-40B4-BE49-F238E27FC236}">
                    <a16:creationId xmlns:a16="http://schemas.microsoft.com/office/drawing/2014/main" id="{60AF224B-2765-4AFC-079C-F7E86937A59C}"/>
                  </a:ext>
                </a:extLst>
              </p:cNvPr>
              <p:cNvSpPr/>
              <p:nvPr/>
            </p:nvSpPr>
            <p:spPr>
              <a:xfrm>
                <a:off x="3731948" y="1346767"/>
                <a:ext cx="108000" cy="108000"/>
              </a:xfrm>
              <a:prstGeom prst="rect">
                <a:avLst/>
              </a:prstGeom>
              <a:solidFill>
                <a:srgbClr val="D8E2F4"/>
              </a:solidFill>
              <a:ln w="6350">
                <a:solidFill>
                  <a:srgbClr val="7193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941" name="组合 39940">
              <a:extLst>
                <a:ext uri="{FF2B5EF4-FFF2-40B4-BE49-F238E27FC236}">
                  <a16:creationId xmlns:a16="http://schemas.microsoft.com/office/drawing/2014/main" id="{4FAEA3EF-7DC6-82A5-0BBB-316E200684FE}"/>
                </a:ext>
              </a:extLst>
            </p:cNvPr>
            <p:cNvGrpSpPr/>
            <p:nvPr/>
          </p:nvGrpSpPr>
          <p:grpSpPr>
            <a:xfrm>
              <a:off x="2932681" y="1583678"/>
              <a:ext cx="908426" cy="108017"/>
              <a:chOff x="2932681" y="1583678"/>
              <a:chExt cx="908426" cy="108017"/>
            </a:xfrm>
          </p:grpSpPr>
          <p:sp>
            <p:nvSpPr>
              <p:cNvPr id="106" name="矩形 105">
                <a:extLst>
                  <a:ext uri="{FF2B5EF4-FFF2-40B4-BE49-F238E27FC236}">
                    <a16:creationId xmlns:a16="http://schemas.microsoft.com/office/drawing/2014/main" id="{967C66BC-0D04-2A84-DA5A-2636E1B99655}"/>
                  </a:ext>
                </a:extLst>
              </p:cNvPr>
              <p:cNvSpPr/>
              <p:nvPr/>
            </p:nvSpPr>
            <p:spPr>
              <a:xfrm>
                <a:off x="2932681" y="1583695"/>
                <a:ext cx="108000" cy="108000"/>
              </a:xfrm>
              <a:prstGeom prst="rect">
                <a:avLst/>
              </a:prstGeom>
              <a:solidFill>
                <a:srgbClr val="F9D9DD"/>
              </a:solidFill>
              <a:ln w="6350">
                <a:solidFill>
                  <a:srgbClr val="E54C5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矩形 116">
                <a:extLst>
                  <a:ext uri="{FF2B5EF4-FFF2-40B4-BE49-F238E27FC236}">
                    <a16:creationId xmlns:a16="http://schemas.microsoft.com/office/drawing/2014/main" id="{8D352E03-D0EC-F356-ADCA-7EB38B035BDB}"/>
                  </a:ext>
                </a:extLst>
              </p:cNvPr>
              <p:cNvSpPr/>
              <p:nvPr/>
            </p:nvSpPr>
            <p:spPr>
              <a:xfrm>
                <a:off x="3064951" y="1583695"/>
                <a:ext cx="108000" cy="108000"/>
              </a:xfrm>
              <a:prstGeom prst="rect">
                <a:avLst/>
              </a:prstGeom>
              <a:solidFill>
                <a:srgbClr val="F8CDAC"/>
              </a:solidFill>
              <a:ln w="6350">
                <a:solidFill>
                  <a:srgbClr val="F19E5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a:extLst>
                  <a:ext uri="{FF2B5EF4-FFF2-40B4-BE49-F238E27FC236}">
                    <a16:creationId xmlns:a16="http://schemas.microsoft.com/office/drawing/2014/main" id="{18E134EC-3A64-184E-1449-899470C9D8F3}"/>
                  </a:ext>
                </a:extLst>
              </p:cNvPr>
              <p:cNvSpPr/>
              <p:nvPr/>
            </p:nvSpPr>
            <p:spPr>
              <a:xfrm>
                <a:off x="3196730" y="1583695"/>
                <a:ext cx="108000" cy="108000"/>
              </a:xfrm>
              <a:prstGeom prst="rect">
                <a:avLst/>
              </a:prstGeom>
              <a:solidFill>
                <a:srgbClr val="F9D9DD"/>
              </a:solidFill>
              <a:ln w="6350">
                <a:solidFill>
                  <a:srgbClr val="E54C5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15" name="矩形 40014">
                <a:extLst>
                  <a:ext uri="{FF2B5EF4-FFF2-40B4-BE49-F238E27FC236}">
                    <a16:creationId xmlns:a16="http://schemas.microsoft.com/office/drawing/2014/main" id="{11B42840-B6A8-7E91-2B12-E6373F1C67EA}"/>
                  </a:ext>
                </a:extLst>
              </p:cNvPr>
              <p:cNvSpPr/>
              <p:nvPr/>
            </p:nvSpPr>
            <p:spPr>
              <a:xfrm>
                <a:off x="3328475" y="1583695"/>
                <a:ext cx="108000" cy="108000"/>
              </a:xfrm>
              <a:prstGeom prst="rect">
                <a:avLst/>
              </a:prstGeom>
              <a:solidFill>
                <a:srgbClr val="F8CDAC"/>
              </a:solidFill>
              <a:ln w="6350">
                <a:solidFill>
                  <a:srgbClr val="F19E5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17" name="矩形 40016">
                <a:extLst>
                  <a:ext uri="{FF2B5EF4-FFF2-40B4-BE49-F238E27FC236}">
                    <a16:creationId xmlns:a16="http://schemas.microsoft.com/office/drawing/2014/main" id="{BECF9F7C-F22B-86C8-6638-B94ACE7E666C}"/>
                  </a:ext>
                </a:extLst>
              </p:cNvPr>
              <p:cNvSpPr/>
              <p:nvPr/>
            </p:nvSpPr>
            <p:spPr>
              <a:xfrm>
                <a:off x="3459168" y="1583695"/>
                <a:ext cx="108000" cy="108000"/>
              </a:xfrm>
              <a:prstGeom prst="rect">
                <a:avLst/>
              </a:prstGeom>
              <a:solidFill>
                <a:srgbClr val="F8CDAC"/>
              </a:solidFill>
              <a:ln w="6350">
                <a:solidFill>
                  <a:srgbClr val="F19E5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18" name="矩形 40017">
                <a:extLst>
                  <a:ext uri="{FF2B5EF4-FFF2-40B4-BE49-F238E27FC236}">
                    <a16:creationId xmlns:a16="http://schemas.microsoft.com/office/drawing/2014/main" id="{7169E08F-2320-E968-393E-9AE92C2C8FB7}"/>
                  </a:ext>
                </a:extLst>
              </p:cNvPr>
              <p:cNvSpPr/>
              <p:nvPr/>
            </p:nvSpPr>
            <p:spPr>
              <a:xfrm>
                <a:off x="3593852" y="1583678"/>
                <a:ext cx="108000" cy="108000"/>
              </a:xfrm>
              <a:prstGeom prst="rect">
                <a:avLst/>
              </a:prstGeom>
              <a:solidFill>
                <a:srgbClr val="F9D9DD"/>
              </a:solidFill>
              <a:ln w="6350">
                <a:solidFill>
                  <a:srgbClr val="E54C5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19" name="矩形 40018">
                <a:extLst>
                  <a:ext uri="{FF2B5EF4-FFF2-40B4-BE49-F238E27FC236}">
                    <a16:creationId xmlns:a16="http://schemas.microsoft.com/office/drawing/2014/main" id="{6D82738E-8C26-E77A-9C32-BA1F8E316B12}"/>
                  </a:ext>
                </a:extLst>
              </p:cNvPr>
              <p:cNvSpPr/>
              <p:nvPr/>
            </p:nvSpPr>
            <p:spPr>
              <a:xfrm>
                <a:off x="3733107" y="1583695"/>
                <a:ext cx="108000" cy="108000"/>
              </a:xfrm>
              <a:prstGeom prst="rect">
                <a:avLst/>
              </a:prstGeom>
              <a:solidFill>
                <a:srgbClr val="F9D9DD"/>
              </a:solidFill>
              <a:ln w="6350">
                <a:solidFill>
                  <a:srgbClr val="E54C5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942" name="组合 39941">
              <a:extLst>
                <a:ext uri="{FF2B5EF4-FFF2-40B4-BE49-F238E27FC236}">
                  <a16:creationId xmlns:a16="http://schemas.microsoft.com/office/drawing/2014/main" id="{6138033C-9DC4-6D7B-F58C-7FD167DF3557}"/>
                </a:ext>
              </a:extLst>
            </p:cNvPr>
            <p:cNvGrpSpPr/>
            <p:nvPr/>
          </p:nvGrpSpPr>
          <p:grpSpPr>
            <a:xfrm>
              <a:off x="2932153" y="2236042"/>
              <a:ext cx="901790" cy="108175"/>
              <a:chOff x="2932153" y="2236042"/>
              <a:chExt cx="901790" cy="108175"/>
            </a:xfrm>
          </p:grpSpPr>
          <p:sp>
            <p:nvSpPr>
              <p:cNvPr id="39960" name="矩形 39959">
                <a:extLst>
                  <a:ext uri="{FF2B5EF4-FFF2-40B4-BE49-F238E27FC236}">
                    <a16:creationId xmlns:a16="http://schemas.microsoft.com/office/drawing/2014/main" id="{DB3AB3CB-3440-BEF1-96AA-4E5DEDC63956}"/>
                  </a:ext>
                </a:extLst>
              </p:cNvPr>
              <p:cNvSpPr/>
              <p:nvPr/>
            </p:nvSpPr>
            <p:spPr>
              <a:xfrm>
                <a:off x="3063895" y="2236217"/>
                <a:ext cx="108000" cy="108000"/>
              </a:xfrm>
              <a:prstGeom prst="rect">
                <a:avLst/>
              </a:prstGeom>
              <a:solidFill>
                <a:srgbClr val="A9E9E4"/>
              </a:solidFill>
              <a:ln w="6350">
                <a:solidFill>
                  <a:srgbClr val="30C0B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71" name="矩形 39970">
                <a:extLst>
                  <a:ext uri="{FF2B5EF4-FFF2-40B4-BE49-F238E27FC236}">
                    <a16:creationId xmlns:a16="http://schemas.microsoft.com/office/drawing/2014/main" id="{1B982846-7F9D-9805-C911-AC6FFA17A77B}"/>
                  </a:ext>
                </a:extLst>
              </p:cNvPr>
              <p:cNvSpPr/>
              <p:nvPr/>
            </p:nvSpPr>
            <p:spPr>
              <a:xfrm>
                <a:off x="2932153" y="2236042"/>
                <a:ext cx="108000" cy="108000"/>
              </a:xfrm>
              <a:prstGeom prst="rect">
                <a:avLst/>
              </a:prstGeom>
              <a:solidFill>
                <a:srgbClr val="D8E2F4"/>
              </a:solidFill>
              <a:ln w="6350">
                <a:solidFill>
                  <a:srgbClr val="7193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72" name="矩形 39971">
                <a:extLst>
                  <a:ext uri="{FF2B5EF4-FFF2-40B4-BE49-F238E27FC236}">
                    <a16:creationId xmlns:a16="http://schemas.microsoft.com/office/drawing/2014/main" id="{1777891B-E498-0BCC-1383-7A05BB26A228}"/>
                  </a:ext>
                </a:extLst>
              </p:cNvPr>
              <p:cNvSpPr/>
              <p:nvPr/>
            </p:nvSpPr>
            <p:spPr>
              <a:xfrm>
                <a:off x="3194809" y="2236042"/>
                <a:ext cx="108000" cy="108000"/>
              </a:xfrm>
              <a:prstGeom prst="rect">
                <a:avLst/>
              </a:prstGeom>
              <a:solidFill>
                <a:srgbClr val="D8E2F4"/>
              </a:solidFill>
              <a:ln w="6350">
                <a:solidFill>
                  <a:srgbClr val="7193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75" name="矩形 39974">
                <a:extLst>
                  <a:ext uri="{FF2B5EF4-FFF2-40B4-BE49-F238E27FC236}">
                    <a16:creationId xmlns:a16="http://schemas.microsoft.com/office/drawing/2014/main" id="{5D9EB14E-3955-3054-C435-8472ECAFFEC7}"/>
                  </a:ext>
                </a:extLst>
              </p:cNvPr>
              <p:cNvSpPr/>
              <p:nvPr/>
            </p:nvSpPr>
            <p:spPr>
              <a:xfrm>
                <a:off x="3462039" y="2236042"/>
                <a:ext cx="108000" cy="108000"/>
              </a:xfrm>
              <a:prstGeom prst="rect">
                <a:avLst/>
              </a:prstGeom>
              <a:solidFill>
                <a:srgbClr val="A9E9E4"/>
              </a:solidFill>
              <a:ln w="6350">
                <a:solidFill>
                  <a:srgbClr val="30C0B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90" name="矩形 39989">
                <a:extLst>
                  <a:ext uri="{FF2B5EF4-FFF2-40B4-BE49-F238E27FC236}">
                    <a16:creationId xmlns:a16="http://schemas.microsoft.com/office/drawing/2014/main" id="{572B5006-1800-F8FC-BF02-16FDA0EAAA37}"/>
                  </a:ext>
                </a:extLst>
              </p:cNvPr>
              <p:cNvSpPr/>
              <p:nvPr/>
            </p:nvSpPr>
            <p:spPr>
              <a:xfrm>
                <a:off x="3329264" y="2236042"/>
                <a:ext cx="108000" cy="108000"/>
              </a:xfrm>
              <a:prstGeom prst="rect">
                <a:avLst/>
              </a:prstGeom>
              <a:solidFill>
                <a:srgbClr val="A9E9E4"/>
              </a:solidFill>
              <a:ln w="6350">
                <a:solidFill>
                  <a:srgbClr val="30C0B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93" name="矩形 39992">
                <a:extLst>
                  <a:ext uri="{FF2B5EF4-FFF2-40B4-BE49-F238E27FC236}">
                    <a16:creationId xmlns:a16="http://schemas.microsoft.com/office/drawing/2014/main" id="{79D86961-AEB7-16F2-7199-B67F771BD58C}"/>
                  </a:ext>
                </a:extLst>
              </p:cNvPr>
              <p:cNvSpPr/>
              <p:nvPr/>
            </p:nvSpPr>
            <p:spPr>
              <a:xfrm>
                <a:off x="3592792" y="2236042"/>
                <a:ext cx="108000" cy="108000"/>
              </a:xfrm>
              <a:prstGeom prst="rect">
                <a:avLst/>
              </a:prstGeom>
              <a:solidFill>
                <a:srgbClr val="D8E2F4"/>
              </a:solidFill>
              <a:ln w="6350">
                <a:solidFill>
                  <a:srgbClr val="7193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a:extLst>
                  <a:ext uri="{FF2B5EF4-FFF2-40B4-BE49-F238E27FC236}">
                    <a16:creationId xmlns:a16="http://schemas.microsoft.com/office/drawing/2014/main" id="{67A3FB4A-0974-FC17-7E0F-7DCA8F4F3E11}"/>
                  </a:ext>
                </a:extLst>
              </p:cNvPr>
              <p:cNvSpPr/>
              <p:nvPr/>
            </p:nvSpPr>
            <p:spPr>
              <a:xfrm>
                <a:off x="3725943" y="2236217"/>
                <a:ext cx="108000" cy="108000"/>
              </a:xfrm>
              <a:prstGeom prst="rect">
                <a:avLst/>
              </a:prstGeom>
              <a:solidFill>
                <a:srgbClr val="D8E2F4"/>
              </a:solidFill>
              <a:ln w="6350">
                <a:solidFill>
                  <a:srgbClr val="7193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943" name="组合 39942">
              <a:extLst>
                <a:ext uri="{FF2B5EF4-FFF2-40B4-BE49-F238E27FC236}">
                  <a16:creationId xmlns:a16="http://schemas.microsoft.com/office/drawing/2014/main" id="{8937AE57-FC57-8B59-A4A4-874647F491C9}"/>
                </a:ext>
              </a:extLst>
            </p:cNvPr>
            <p:cNvGrpSpPr/>
            <p:nvPr/>
          </p:nvGrpSpPr>
          <p:grpSpPr>
            <a:xfrm>
              <a:off x="2932153" y="2025587"/>
              <a:ext cx="907040" cy="108000"/>
              <a:chOff x="2932153" y="2025587"/>
              <a:chExt cx="907040" cy="108000"/>
            </a:xfrm>
          </p:grpSpPr>
          <p:sp>
            <p:nvSpPr>
              <p:cNvPr id="39945" name="矩形 39944">
                <a:extLst>
                  <a:ext uri="{FF2B5EF4-FFF2-40B4-BE49-F238E27FC236}">
                    <a16:creationId xmlns:a16="http://schemas.microsoft.com/office/drawing/2014/main" id="{D5F552A4-5BD2-2340-3EAE-5488DF628D7F}"/>
                  </a:ext>
                </a:extLst>
              </p:cNvPr>
              <p:cNvSpPr/>
              <p:nvPr/>
            </p:nvSpPr>
            <p:spPr>
              <a:xfrm>
                <a:off x="2932153" y="2025587"/>
                <a:ext cx="108000" cy="108000"/>
              </a:xfrm>
              <a:prstGeom prst="rect">
                <a:avLst/>
              </a:prstGeom>
              <a:solidFill>
                <a:srgbClr val="DCE7D4"/>
              </a:solidFill>
              <a:ln w="6350">
                <a:solidFill>
                  <a:srgbClr val="588E3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47" name="矩形 39946">
                <a:extLst>
                  <a:ext uri="{FF2B5EF4-FFF2-40B4-BE49-F238E27FC236}">
                    <a16:creationId xmlns:a16="http://schemas.microsoft.com/office/drawing/2014/main" id="{3E1DB894-C6EE-BDE5-D98E-4568DA819E3C}"/>
                  </a:ext>
                </a:extLst>
              </p:cNvPr>
              <p:cNvSpPr/>
              <p:nvPr/>
            </p:nvSpPr>
            <p:spPr>
              <a:xfrm>
                <a:off x="3065057" y="2025587"/>
                <a:ext cx="108000" cy="108000"/>
              </a:xfrm>
              <a:prstGeom prst="rect">
                <a:avLst/>
              </a:prstGeom>
              <a:solidFill>
                <a:srgbClr val="A9E9E4"/>
              </a:solidFill>
              <a:ln w="6350">
                <a:solidFill>
                  <a:srgbClr val="30C0B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49" name="矩形 39948">
                <a:extLst>
                  <a:ext uri="{FF2B5EF4-FFF2-40B4-BE49-F238E27FC236}">
                    <a16:creationId xmlns:a16="http://schemas.microsoft.com/office/drawing/2014/main" id="{1CB603EA-C117-B701-7473-A5F2782A5AED}"/>
                  </a:ext>
                </a:extLst>
              </p:cNvPr>
              <p:cNvSpPr/>
              <p:nvPr/>
            </p:nvSpPr>
            <p:spPr>
              <a:xfrm>
                <a:off x="3195421" y="2025587"/>
                <a:ext cx="108000" cy="108000"/>
              </a:xfrm>
              <a:prstGeom prst="rect">
                <a:avLst/>
              </a:prstGeom>
              <a:solidFill>
                <a:srgbClr val="DCE7D4"/>
              </a:solidFill>
              <a:ln w="6350">
                <a:solidFill>
                  <a:srgbClr val="588E3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55" name="矩形 39954">
                <a:extLst>
                  <a:ext uri="{FF2B5EF4-FFF2-40B4-BE49-F238E27FC236}">
                    <a16:creationId xmlns:a16="http://schemas.microsoft.com/office/drawing/2014/main" id="{53567C0F-673D-E9EA-F1D9-97908B11A6CC}"/>
                  </a:ext>
                </a:extLst>
              </p:cNvPr>
              <p:cNvSpPr/>
              <p:nvPr/>
            </p:nvSpPr>
            <p:spPr>
              <a:xfrm>
                <a:off x="3329264" y="2025587"/>
                <a:ext cx="108000" cy="108000"/>
              </a:xfrm>
              <a:prstGeom prst="rect">
                <a:avLst/>
              </a:prstGeom>
              <a:solidFill>
                <a:srgbClr val="A9E9E4"/>
              </a:solidFill>
              <a:ln w="6350">
                <a:solidFill>
                  <a:srgbClr val="30C0B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57" name="矩形 39956">
                <a:extLst>
                  <a:ext uri="{FF2B5EF4-FFF2-40B4-BE49-F238E27FC236}">
                    <a16:creationId xmlns:a16="http://schemas.microsoft.com/office/drawing/2014/main" id="{AD33BD8C-4445-A5D8-F6A2-B868D0487F32}"/>
                  </a:ext>
                </a:extLst>
              </p:cNvPr>
              <p:cNvSpPr/>
              <p:nvPr/>
            </p:nvSpPr>
            <p:spPr>
              <a:xfrm>
                <a:off x="3462039" y="2025587"/>
                <a:ext cx="108000" cy="108000"/>
              </a:xfrm>
              <a:prstGeom prst="rect">
                <a:avLst/>
              </a:prstGeom>
              <a:solidFill>
                <a:srgbClr val="A9E9E4"/>
              </a:solidFill>
              <a:ln w="6350">
                <a:solidFill>
                  <a:srgbClr val="30C0B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58" name="矩形 39957">
                <a:extLst>
                  <a:ext uri="{FF2B5EF4-FFF2-40B4-BE49-F238E27FC236}">
                    <a16:creationId xmlns:a16="http://schemas.microsoft.com/office/drawing/2014/main" id="{F8C39FB4-242B-8ED9-08EC-A6FAB5840372}"/>
                  </a:ext>
                </a:extLst>
              </p:cNvPr>
              <p:cNvSpPr/>
              <p:nvPr/>
            </p:nvSpPr>
            <p:spPr>
              <a:xfrm>
                <a:off x="3594814" y="2025587"/>
                <a:ext cx="108000" cy="108000"/>
              </a:xfrm>
              <a:prstGeom prst="rect">
                <a:avLst/>
              </a:prstGeom>
              <a:solidFill>
                <a:srgbClr val="DCE7D4"/>
              </a:solidFill>
              <a:ln w="6350">
                <a:solidFill>
                  <a:srgbClr val="588E3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59" name="矩形 39958">
                <a:extLst>
                  <a:ext uri="{FF2B5EF4-FFF2-40B4-BE49-F238E27FC236}">
                    <a16:creationId xmlns:a16="http://schemas.microsoft.com/office/drawing/2014/main" id="{A22BAC44-045E-8923-9C68-A4E3BA970DBE}"/>
                  </a:ext>
                </a:extLst>
              </p:cNvPr>
              <p:cNvSpPr/>
              <p:nvPr/>
            </p:nvSpPr>
            <p:spPr>
              <a:xfrm>
                <a:off x="3731193" y="2025587"/>
                <a:ext cx="108000" cy="108000"/>
              </a:xfrm>
              <a:prstGeom prst="rect">
                <a:avLst/>
              </a:prstGeom>
              <a:solidFill>
                <a:srgbClr val="DCE7D4"/>
              </a:solidFill>
              <a:ln w="6350">
                <a:solidFill>
                  <a:srgbClr val="588E3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40027" name="直接箭头连接符 40026">
            <a:extLst>
              <a:ext uri="{FF2B5EF4-FFF2-40B4-BE49-F238E27FC236}">
                <a16:creationId xmlns:a16="http://schemas.microsoft.com/office/drawing/2014/main" id="{1842EC32-7BAD-46EF-74A6-0F49C53896F5}"/>
              </a:ext>
            </a:extLst>
          </p:cNvPr>
          <p:cNvCxnSpPr>
            <a:cxnSpLocks/>
          </p:cNvCxnSpPr>
          <p:nvPr/>
        </p:nvCxnSpPr>
        <p:spPr>
          <a:xfrm>
            <a:off x="2795711" y="2379714"/>
            <a:ext cx="64090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028" name="文本框 40027">
            <a:extLst>
              <a:ext uri="{FF2B5EF4-FFF2-40B4-BE49-F238E27FC236}">
                <a16:creationId xmlns:a16="http://schemas.microsoft.com/office/drawing/2014/main" id="{C21C2ADA-D293-5D2F-B219-8D740B318B62}"/>
              </a:ext>
            </a:extLst>
          </p:cNvPr>
          <p:cNvSpPr txBox="1"/>
          <p:nvPr/>
        </p:nvSpPr>
        <p:spPr>
          <a:xfrm>
            <a:off x="1097130" y="3188678"/>
            <a:ext cx="1714144" cy="261610"/>
          </a:xfrm>
          <a:prstGeom prst="rect">
            <a:avLst/>
          </a:prstGeom>
          <a:noFill/>
        </p:spPr>
        <p:txBody>
          <a:bodyPr wrap="square">
            <a:spAutoFit/>
          </a:bodyPr>
          <a:lstStyle/>
          <a:p>
            <a:pPr algn="ctr"/>
            <a:r>
              <a:rPr lang="zh-CN" altLang="en-US" sz="1100" b="1" dirty="0">
                <a:latin typeface="微软雅黑" panose="020B0503020204020204" pitchFamily="34" charset="-122"/>
                <a:ea typeface="微软雅黑" panose="020B0503020204020204" pitchFamily="34" charset="-122"/>
              </a:rPr>
              <a:t>实体特征提取</a:t>
            </a:r>
            <a:endParaRPr lang="en-US" altLang="zh-CN" sz="1100" b="1" dirty="0">
              <a:latin typeface="微软雅黑" panose="020B0503020204020204" pitchFamily="34" charset="-122"/>
              <a:ea typeface="微软雅黑" panose="020B0503020204020204" pitchFamily="34" charset="-122"/>
            </a:endParaRPr>
          </a:p>
        </p:txBody>
      </p:sp>
      <p:sp>
        <p:nvSpPr>
          <p:cNvPr id="40029" name="文本框 40028">
            <a:extLst>
              <a:ext uri="{FF2B5EF4-FFF2-40B4-BE49-F238E27FC236}">
                <a16:creationId xmlns:a16="http://schemas.microsoft.com/office/drawing/2014/main" id="{615F0D00-620E-86CD-C20F-79872CF511A5}"/>
              </a:ext>
            </a:extLst>
          </p:cNvPr>
          <p:cNvSpPr txBox="1"/>
          <p:nvPr/>
        </p:nvSpPr>
        <p:spPr>
          <a:xfrm>
            <a:off x="2544364" y="3188679"/>
            <a:ext cx="1714144" cy="261610"/>
          </a:xfrm>
          <a:prstGeom prst="rect">
            <a:avLst/>
          </a:prstGeom>
          <a:noFill/>
        </p:spPr>
        <p:txBody>
          <a:bodyPr wrap="square">
            <a:spAutoFit/>
          </a:bodyPr>
          <a:lstStyle/>
          <a:p>
            <a:pPr algn="ctr"/>
            <a:r>
              <a:rPr lang="zh-CN" altLang="en-US" sz="1100" b="1" dirty="0">
                <a:latin typeface="微软雅黑" panose="020B0503020204020204" pitchFamily="34" charset="-122"/>
                <a:ea typeface="微软雅黑" panose="020B0503020204020204" pitchFamily="34" charset="-122"/>
              </a:rPr>
              <a:t>兴趣区域提取</a:t>
            </a:r>
            <a:endParaRPr lang="en-US" altLang="zh-CN" sz="1100" b="1" dirty="0">
              <a:latin typeface="微软雅黑" panose="020B0503020204020204" pitchFamily="34" charset="-122"/>
              <a:ea typeface="微软雅黑" panose="020B0503020204020204" pitchFamily="34" charset="-122"/>
            </a:endParaRPr>
          </a:p>
        </p:txBody>
      </p:sp>
      <p:sp>
        <p:nvSpPr>
          <p:cNvPr id="40030" name="文本框 40029">
            <a:extLst>
              <a:ext uri="{FF2B5EF4-FFF2-40B4-BE49-F238E27FC236}">
                <a16:creationId xmlns:a16="http://schemas.microsoft.com/office/drawing/2014/main" id="{5E83387F-7286-8B68-DF1B-2B281417BD1D}"/>
              </a:ext>
            </a:extLst>
          </p:cNvPr>
          <p:cNvSpPr txBox="1"/>
          <p:nvPr/>
        </p:nvSpPr>
        <p:spPr>
          <a:xfrm>
            <a:off x="2665952" y="2082988"/>
            <a:ext cx="834276" cy="600164"/>
          </a:xfrm>
          <a:prstGeom prst="rect">
            <a:avLst/>
          </a:prstGeom>
          <a:noFill/>
        </p:spPr>
        <p:txBody>
          <a:bodyPr wrap="square">
            <a:spAutoFit/>
          </a:bodyPr>
          <a:lstStyle/>
          <a:p>
            <a:pPr algn="ctr"/>
            <a:r>
              <a:rPr lang="en-US" altLang="zh-CN" sz="1100" dirty="0">
                <a:latin typeface="Times New Roman" panose="02020603050405020304" pitchFamily="18" charset="0"/>
                <a:cs typeface="Times New Roman" panose="02020603050405020304" pitchFamily="18" charset="0"/>
              </a:rPr>
              <a:t>AOI</a:t>
            </a:r>
          </a:p>
          <a:p>
            <a:pPr algn="ctr"/>
            <a:endParaRPr lang="en-US" altLang="zh-CN" sz="1100" dirty="0">
              <a:latin typeface="Times New Roman" panose="02020603050405020304" pitchFamily="18" charset="0"/>
              <a:cs typeface="Times New Roman" panose="02020603050405020304" pitchFamily="18" charset="0"/>
            </a:endParaRPr>
          </a:p>
          <a:p>
            <a:pPr algn="ctr"/>
            <a:r>
              <a:rPr lang="zh-CN" altLang="en-US" sz="1100" dirty="0">
                <a:latin typeface="微软雅黑" panose="020B0503020204020204" pitchFamily="34" charset="-122"/>
                <a:ea typeface="微软雅黑" panose="020B0503020204020204" pitchFamily="34" charset="-122"/>
              </a:rPr>
              <a:t>分类器</a:t>
            </a:r>
            <a:endParaRPr lang="en-US" altLang="zh-CN" sz="12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graphicFrame>
            <p:nvGraphicFramePr>
              <p:cNvPr id="40031" name="表格 40030">
                <a:extLst>
                  <a:ext uri="{FF2B5EF4-FFF2-40B4-BE49-F238E27FC236}">
                    <a16:creationId xmlns:a16="http://schemas.microsoft.com/office/drawing/2014/main" id="{B10F6E1F-87C0-7980-8DD2-0805380AF66C}"/>
                  </a:ext>
                </a:extLst>
              </p:cNvPr>
              <p:cNvGraphicFramePr>
                <a:graphicFrameLocks noGrp="1"/>
              </p:cNvGraphicFramePr>
              <p:nvPr>
                <p:extLst>
                  <p:ext uri="{D42A27DB-BD31-4B8C-83A1-F6EECF244321}">
                    <p14:modId xmlns:p14="http://schemas.microsoft.com/office/powerpoint/2010/main" val="3275386617"/>
                  </p:ext>
                </p:extLst>
              </p:nvPr>
            </p:nvGraphicFramePr>
            <p:xfrm>
              <a:off x="3468134" y="1841050"/>
              <a:ext cx="430766" cy="1089407"/>
            </p:xfrm>
            <a:graphic>
              <a:graphicData uri="http://schemas.openxmlformats.org/drawingml/2006/table">
                <a:tbl>
                  <a:tblPr firstRow="1" bandRow="1">
                    <a:tableStyleId>{5940675A-B579-460E-94D1-54222C63F5DA}</a:tableStyleId>
                  </a:tblPr>
                  <a:tblGrid>
                    <a:gridCol w="430766">
                      <a:extLst>
                        <a:ext uri="{9D8B030D-6E8A-4147-A177-3AD203B41FA5}">
                          <a16:colId xmlns:a16="http://schemas.microsoft.com/office/drawing/2014/main" val="1951319910"/>
                        </a:ext>
                      </a:extLst>
                    </a:gridCol>
                  </a:tblGrid>
                  <a:tr h="269894">
                    <a:tc>
                      <a:txBody>
                        <a:bodyPr/>
                        <a:lstStyle/>
                        <a:p>
                          <a:pPr algn="ctr"/>
                          <a:r>
                            <a:rPr lang="en-US" altLang="zh-CN" sz="1100" b="0" dirty="0">
                              <a:latin typeface="Times New Roman" panose="02020603050405020304" pitchFamily="18" charset="0"/>
                              <a:ea typeface="宋体" panose="02010600030101010101" pitchFamily="2" charset="-122"/>
                              <a:cs typeface="Times New Roman" panose="02020603050405020304" pitchFamily="18" charset="0"/>
                            </a:rPr>
                            <a:t>AOI</a:t>
                          </a:r>
                          <a:endParaRPr lang="en-US" altLang="zh-CN" sz="1400" b="0" dirty="0">
                            <a:solidFill>
                              <a:schemeClr val="tx1"/>
                            </a:solidFill>
                            <a:latin typeface="+mn-ea"/>
                            <a:ea typeface="+mn-ea"/>
                          </a:endParaRPr>
                        </a:p>
                      </a:txBody>
                      <a:tcPr marL="77769" marR="77769" marT="38885" marB="38885" anchor="ctr">
                        <a:solidFill>
                          <a:schemeClr val="bg2">
                            <a:lumMod val="90000"/>
                          </a:schemeClr>
                        </a:solidFill>
                      </a:tcPr>
                    </a:tc>
                    <a:extLst>
                      <a:ext uri="{0D108BD9-81ED-4DB2-BD59-A6C34878D82A}">
                        <a16:rowId xmlns:a16="http://schemas.microsoft.com/office/drawing/2014/main" val="1480697369"/>
                      </a:ext>
                    </a:extLst>
                  </a:tr>
                  <a:tr h="274603">
                    <a:tc>
                      <a:txBody>
                        <a:bodyPr/>
                        <a:lstStyle/>
                        <a:p>
                          <a:pPr algn="just"/>
                          <a14:m>
                            <m:oMathPara xmlns:m="http://schemas.openxmlformats.org/officeDocument/2006/math">
                              <m:oMathParaPr>
                                <m:jc m:val="centerGroup"/>
                              </m:oMathParaPr>
                              <m:oMath xmlns:m="http://schemas.openxmlformats.org/officeDocument/2006/math">
                                <m:sSubSup>
                                  <m:sSubSupPr>
                                    <m:ctrlPr>
                                      <a:rPr lang="en-US" altLang="zh-CN" sz="1100" b="0" i="1" smtClean="0">
                                        <a:latin typeface="Cambria Math" panose="02040503050406030204" pitchFamily="18" charset="0"/>
                                      </a:rPr>
                                    </m:ctrlPr>
                                  </m:sSubSupPr>
                                  <m:e>
                                    <m:r>
                                      <a:rPr lang="en-US" altLang="zh-CN" sz="1100" b="0" i="1" smtClean="0">
                                        <a:latin typeface="Cambria Math" panose="02040503050406030204" pitchFamily="18" charset="0"/>
                                      </a:rPr>
                                      <m:t>𝑒</m:t>
                                    </m:r>
                                  </m:e>
                                  <m:sub>
                                    <m:r>
                                      <a:rPr lang="en-US" altLang="zh-CN" sz="1100" b="0" i="1" smtClean="0">
                                        <a:latin typeface="Cambria Math" panose="02040503050406030204" pitchFamily="18" charset="0"/>
                                      </a:rPr>
                                      <m:t>𝐴𝑂𝐼</m:t>
                                    </m:r>
                                  </m:sub>
                                  <m:sup>
                                    <m:r>
                                      <a:rPr lang="en-US" altLang="zh-CN" sz="1100" b="0" i="1" smtClean="0">
                                        <a:latin typeface="Cambria Math" panose="02040503050406030204" pitchFamily="18" charset="0"/>
                                      </a:rPr>
                                      <m:t>1</m:t>
                                    </m:r>
                                  </m:sup>
                                </m:sSubSup>
                              </m:oMath>
                            </m:oMathPara>
                          </a14:m>
                          <a:endParaRPr lang="en-US" altLang="zh-CN" sz="1600" b="0" dirty="0">
                            <a:solidFill>
                              <a:schemeClr val="tx1"/>
                            </a:solidFill>
                            <a:latin typeface="宋体" panose="02010600030101010101" pitchFamily="2" charset="-122"/>
                          </a:endParaRPr>
                        </a:p>
                      </a:txBody>
                      <a:tcPr marL="77769" marR="77769" marT="38885" marB="38885" anchor="ctr">
                        <a:solidFill>
                          <a:schemeClr val="bg2">
                            <a:lumMod val="90000"/>
                          </a:schemeClr>
                        </a:solidFill>
                      </a:tcPr>
                    </a:tc>
                    <a:extLst>
                      <a:ext uri="{0D108BD9-81ED-4DB2-BD59-A6C34878D82A}">
                        <a16:rowId xmlns:a16="http://schemas.microsoft.com/office/drawing/2014/main" val="1532414040"/>
                      </a:ext>
                    </a:extLst>
                  </a:tr>
                  <a:tr h="275016">
                    <a:tc>
                      <a:txBody>
                        <a:bodyPr/>
                        <a:lstStyle/>
                        <a:p>
                          <a:pPr algn="just"/>
                          <a14:m>
                            <m:oMathPara xmlns:m="http://schemas.openxmlformats.org/officeDocument/2006/math">
                              <m:oMathParaPr>
                                <m:jc m:val="centerGroup"/>
                              </m:oMathParaPr>
                              <m:oMath xmlns:m="http://schemas.openxmlformats.org/officeDocument/2006/math">
                                <m:sSubSup>
                                  <m:sSubSupPr>
                                    <m:ctrlPr>
                                      <a:rPr lang="en-US" altLang="zh-CN" sz="1100" b="0" i="1" smtClean="0">
                                        <a:latin typeface="Cambria Math" panose="02040503050406030204" pitchFamily="18" charset="0"/>
                                      </a:rPr>
                                    </m:ctrlPr>
                                  </m:sSubSupPr>
                                  <m:e>
                                    <m:r>
                                      <a:rPr lang="en-US" altLang="zh-CN" sz="1100" b="0" i="1" smtClean="0">
                                        <a:latin typeface="Cambria Math" panose="02040503050406030204" pitchFamily="18" charset="0"/>
                                      </a:rPr>
                                      <m:t>𝑒</m:t>
                                    </m:r>
                                  </m:e>
                                  <m:sub>
                                    <m:r>
                                      <a:rPr lang="en-US" altLang="zh-CN" sz="1100" b="0" i="1" smtClean="0">
                                        <a:latin typeface="Cambria Math" panose="02040503050406030204" pitchFamily="18" charset="0"/>
                                      </a:rPr>
                                      <m:t>𝐴𝑂𝐼</m:t>
                                    </m:r>
                                  </m:sub>
                                  <m:sup>
                                    <m:r>
                                      <a:rPr lang="en-US" altLang="zh-CN" sz="1100" b="0" i="1" smtClean="0">
                                        <a:latin typeface="Cambria Math" panose="02040503050406030204" pitchFamily="18" charset="0"/>
                                      </a:rPr>
                                      <m:t>2</m:t>
                                    </m:r>
                                  </m:sup>
                                </m:sSubSup>
                              </m:oMath>
                            </m:oMathPara>
                          </a14:m>
                          <a:endParaRPr lang="en-US" altLang="zh-CN" sz="1600" b="0" dirty="0">
                            <a:solidFill>
                              <a:schemeClr val="tx1"/>
                            </a:solidFill>
                            <a:latin typeface="宋体" panose="02010600030101010101" pitchFamily="2" charset="-122"/>
                            <a:ea typeface="宋体" panose="02010600030101010101" pitchFamily="2" charset="-122"/>
                          </a:endParaRPr>
                        </a:p>
                      </a:txBody>
                      <a:tcPr marL="77769" marR="77769" marT="38885" marB="38885" anchor="ctr">
                        <a:solidFill>
                          <a:schemeClr val="bg2">
                            <a:lumMod val="90000"/>
                          </a:schemeClr>
                        </a:solidFill>
                      </a:tcPr>
                    </a:tc>
                    <a:extLst>
                      <a:ext uri="{0D108BD9-81ED-4DB2-BD59-A6C34878D82A}">
                        <a16:rowId xmlns:a16="http://schemas.microsoft.com/office/drawing/2014/main" val="383663348"/>
                      </a:ext>
                    </a:extLst>
                  </a:tr>
                  <a:tr h="269894">
                    <a:tc>
                      <a:txBody>
                        <a:bodyPr/>
                        <a:lstStyle/>
                        <a:p>
                          <a:pPr algn="just"/>
                          <a14:m>
                            <m:oMathPara xmlns:m="http://schemas.openxmlformats.org/officeDocument/2006/math">
                              <m:oMathParaPr>
                                <m:jc m:val="centerGroup"/>
                              </m:oMathParaPr>
                              <m:oMath xmlns:m="http://schemas.openxmlformats.org/officeDocument/2006/math">
                                <m:r>
                                  <a:rPr lang="en-US" altLang="zh-CN" sz="1100" smtClean="0">
                                    <a:latin typeface="Cambria Math" panose="02040503050406030204" pitchFamily="18" charset="0"/>
                                  </a:rPr>
                                  <m:t>⋯</m:t>
                                </m:r>
                              </m:oMath>
                            </m:oMathPara>
                          </a14:m>
                          <a:endParaRPr lang="en-US" altLang="zh-CN" sz="1100" b="0" dirty="0">
                            <a:solidFill>
                              <a:schemeClr val="tx1"/>
                            </a:solidFill>
                            <a:latin typeface="宋体" panose="02010600030101010101" pitchFamily="2" charset="-122"/>
                            <a:ea typeface="宋体" panose="02010600030101010101" pitchFamily="2" charset="-122"/>
                          </a:endParaRPr>
                        </a:p>
                      </a:txBody>
                      <a:tcPr marL="77769" marR="77769" marT="38885" marB="38885" anchor="ctr">
                        <a:solidFill>
                          <a:schemeClr val="bg2">
                            <a:lumMod val="90000"/>
                          </a:schemeClr>
                        </a:solidFill>
                      </a:tcPr>
                    </a:tc>
                    <a:extLst>
                      <a:ext uri="{0D108BD9-81ED-4DB2-BD59-A6C34878D82A}">
                        <a16:rowId xmlns:a16="http://schemas.microsoft.com/office/drawing/2014/main" val="3232380155"/>
                      </a:ext>
                    </a:extLst>
                  </a:tr>
                </a:tbl>
              </a:graphicData>
            </a:graphic>
          </p:graphicFrame>
        </mc:Choice>
        <mc:Fallback xmlns="">
          <p:graphicFrame>
            <p:nvGraphicFramePr>
              <p:cNvPr id="40031" name="表格 40030">
                <a:extLst>
                  <a:ext uri="{FF2B5EF4-FFF2-40B4-BE49-F238E27FC236}">
                    <a16:creationId xmlns:a16="http://schemas.microsoft.com/office/drawing/2014/main" id="{B10F6E1F-87C0-7980-8DD2-0805380AF66C}"/>
                  </a:ext>
                </a:extLst>
              </p:cNvPr>
              <p:cNvGraphicFramePr>
                <a:graphicFrameLocks noGrp="1"/>
              </p:cNvGraphicFramePr>
              <p:nvPr>
                <p:extLst>
                  <p:ext uri="{D42A27DB-BD31-4B8C-83A1-F6EECF244321}">
                    <p14:modId xmlns:p14="http://schemas.microsoft.com/office/powerpoint/2010/main" val="3275386617"/>
                  </p:ext>
                </p:extLst>
              </p:nvPr>
            </p:nvGraphicFramePr>
            <p:xfrm>
              <a:off x="3468134" y="1841050"/>
              <a:ext cx="430766" cy="1089407"/>
            </p:xfrm>
            <a:graphic>
              <a:graphicData uri="http://schemas.openxmlformats.org/drawingml/2006/table">
                <a:tbl>
                  <a:tblPr firstRow="1" bandRow="1">
                    <a:tableStyleId>{5940675A-B579-460E-94D1-54222C63F5DA}</a:tableStyleId>
                  </a:tblPr>
                  <a:tblGrid>
                    <a:gridCol w="430766">
                      <a:extLst>
                        <a:ext uri="{9D8B030D-6E8A-4147-A177-3AD203B41FA5}">
                          <a16:colId xmlns:a16="http://schemas.microsoft.com/office/drawing/2014/main" val="1951319910"/>
                        </a:ext>
                      </a:extLst>
                    </a:gridCol>
                  </a:tblGrid>
                  <a:tr h="269894">
                    <a:tc>
                      <a:txBody>
                        <a:bodyPr/>
                        <a:lstStyle/>
                        <a:p>
                          <a:pPr algn="ctr"/>
                          <a:r>
                            <a:rPr lang="en-US" altLang="zh-CN" sz="1100" b="0" dirty="0">
                              <a:latin typeface="Times New Roman" panose="02020603050405020304" pitchFamily="18" charset="0"/>
                              <a:ea typeface="宋体" panose="02010600030101010101" pitchFamily="2" charset="-122"/>
                              <a:cs typeface="Times New Roman" panose="02020603050405020304" pitchFamily="18" charset="0"/>
                            </a:rPr>
                            <a:t>AOI</a:t>
                          </a:r>
                          <a:endParaRPr lang="en-US" altLang="zh-CN" sz="1400" b="0" dirty="0">
                            <a:solidFill>
                              <a:schemeClr val="tx1"/>
                            </a:solidFill>
                            <a:latin typeface="+mn-ea"/>
                            <a:ea typeface="+mn-ea"/>
                          </a:endParaRPr>
                        </a:p>
                      </a:txBody>
                      <a:tcPr marL="77769" marR="77769" marT="38885" marB="38885" anchor="ctr">
                        <a:solidFill>
                          <a:schemeClr val="bg2">
                            <a:lumMod val="90000"/>
                          </a:schemeClr>
                        </a:solidFill>
                      </a:tcPr>
                    </a:tc>
                    <a:extLst>
                      <a:ext uri="{0D108BD9-81ED-4DB2-BD59-A6C34878D82A}">
                        <a16:rowId xmlns:a16="http://schemas.microsoft.com/office/drawing/2014/main" val="1480697369"/>
                      </a:ext>
                    </a:extLst>
                  </a:tr>
                  <a:tr h="274603">
                    <a:tc>
                      <a:txBody>
                        <a:bodyPr/>
                        <a:lstStyle/>
                        <a:p>
                          <a:endParaRPr lang="zh-CN"/>
                        </a:p>
                      </a:txBody>
                      <a:tcPr marL="77769" marR="77769" marT="38885" marB="38885" anchor="ctr">
                        <a:blipFill>
                          <a:blip r:embed="rId18"/>
                          <a:stretch>
                            <a:fillRect l="-1389" t="-102222" r="-2778" b="-204444"/>
                          </a:stretch>
                        </a:blipFill>
                      </a:tcPr>
                    </a:tc>
                    <a:extLst>
                      <a:ext uri="{0D108BD9-81ED-4DB2-BD59-A6C34878D82A}">
                        <a16:rowId xmlns:a16="http://schemas.microsoft.com/office/drawing/2014/main" val="1532414040"/>
                      </a:ext>
                    </a:extLst>
                  </a:tr>
                  <a:tr h="275016">
                    <a:tc>
                      <a:txBody>
                        <a:bodyPr/>
                        <a:lstStyle/>
                        <a:p>
                          <a:endParaRPr lang="zh-CN"/>
                        </a:p>
                      </a:txBody>
                      <a:tcPr marL="77769" marR="77769" marT="38885" marB="38885" anchor="ctr">
                        <a:blipFill>
                          <a:blip r:embed="rId18"/>
                          <a:stretch>
                            <a:fillRect l="-1389" t="-197826" r="-2778" b="-100000"/>
                          </a:stretch>
                        </a:blipFill>
                      </a:tcPr>
                    </a:tc>
                    <a:extLst>
                      <a:ext uri="{0D108BD9-81ED-4DB2-BD59-A6C34878D82A}">
                        <a16:rowId xmlns:a16="http://schemas.microsoft.com/office/drawing/2014/main" val="383663348"/>
                      </a:ext>
                    </a:extLst>
                  </a:tr>
                  <a:tr h="269894">
                    <a:tc>
                      <a:txBody>
                        <a:bodyPr/>
                        <a:lstStyle/>
                        <a:p>
                          <a:endParaRPr lang="zh-CN"/>
                        </a:p>
                      </a:txBody>
                      <a:tcPr marL="77769" marR="77769" marT="38885" marB="38885" anchor="ctr">
                        <a:blipFill>
                          <a:blip r:embed="rId18"/>
                          <a:stretch>
                            <a:fillRect l="-1389" t="-311364" r="-2778" b="-4545"/>
                          </a:stretch>
                        </a:blipFill>
                      </a:tcPr>
                    </a:tc>
                    <a:extLst>
                      <a:ext uri="{0D108BD9-81ED-4DB2-BD59-A6C34878D82A}">
                        <a16:rowId xmlns:a16="http://schemas.microsoft.com/office/drawing/2014/main" val="3232380155"/>
                      </a:ext>
                    </a:extLst>
                  </a:tr>
                </a:tbl>
              </a:graphicData>
            </a:graphic>
          </p:graphicFrame>
        </mc:Fallback>
      </mc:AlternateContent>
      <p:grpSp>
        <p:nvGrpSpPr>
          <p:cNvPr id="40032" name="组合 40031">
            <a:extLst>
              <a:ext uri="{FF2B5EF4-FFF2-40B4-BE49-F238E27FC236}">
                <a16:creationId xmlns:a16="http://schemas.microsoft.com/office/drawing/2014/main" id="{506A573C-AD01-F69E-368F-26B3AE0285C7}"/>
              </a:ext>
            </a:extLst>
          </p:cNvPr>
          <p:cNvGrpSpPr/>
          <p:nvPr/>
        </p:nvGrpSpPr>
        <p:grpSpPr>
          <a:xfrm>
            <a:off x="4215847" y="1903101"/>
            <a:ext cx="968051" cy="869205"/>
            <a:chOff x="5535377" y="1476296"/>
            <a:chExt cx="968051" cy="869205"/>
          </a:xfrm>
        </p:grpSpPr>
        <p:pic>
          <p:nvPicPr>
            <p:cNvPr id="40033" name="图片 40032">
              <a:extLst>
                <a:ext uri="{FF2B5EF4-FFF2-40B4-BE49-F238E27FC236}">
                  <a16:creationId xmlns:a16="http://schemas.microsoft.com/office/drawing/2014/main" id="{E5463430-E9B8-7EF8-1ED7-D03AF549EB9C}"/>
                </a:ext>
              </a:extLst>
            </p:cNvPr>
            <p:cNvPicPr>
              <a:picLocks noChangeAspect="1"/>
            </p:cNvPicPr>
            <p:nvPr/>
          </p:nvPicPr>
          <p:blipFill rotWithShape="1">
            <a:blip r:embed="rId19"/>
            <a:srcRect l="20326" t="8958" r="24430" b="14143"/>
            <a:stretch/>
          </p:blipFill>
          <p:spPr>
            <a:xfrm>
              <a:off x="5627102" y="1553501"/>
              <a:ext cx="788008" cy="792000"/>
            </a:xfrm>
            <a:prstGeom prst="rect">
              <a:avLst/>
            </a:prstGeom>
            <a:solidFill>
              <a:schemeClr val="tx1"/>
            </a:solidFill>
          </p:spPr>
        </p:pic>
        <p:sp>
          <p:nvSpPr>
            <p:cNvPr id="40034" name="流程图: 过程 40033">
              <a:extLst>
                <a:ext uri="{FF2B5EF4-FFF2-40B4-BE49-F238E27FC236}">
                  <a16:creationId xmlns:a16="http://schemas.microsoft.com/office/drawing/2014/main" id="{2F290617-EA2D-6015-3CE5-3E89AB077DB3}"/>
                </a:ext>
              </a:extLst>
            </p:cNvPr>
            <p:cNvSpPr/>
            <p:nvPr/>
          </p:nvSpPr>
          <p:spPr>
            <a:xfrm>
              <a:off x="5627102" y="1553501"/>
              <a:ext cx="788400" cy="792000"/>
            </a:xfrm>
            <a:prstGeom prst="flowChartProcess">
              <a:avLst/>
            </a:prstGeom>
            <a:solidFill>
              <a:srgbClr val="FFFFFF">
                <a:alpha val="65882"/>
              </a:srgbClr>
            </a:solidFill>
            <a:ln w="127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dirty="0">
                <a:latin typeface="宋体" panose="02010600030101010101" pitchFamily="2" charset="-122"/>
                <a:ea typeface="宋体" panose="02010600030101010101" pitchFamily="2" charset="-122"/>
              </a:endParaRPr>
            </a:p>
          </p:txBody>
        </p:sp>
        <p:sp>
          <p:nvSpPr>
            <p:cNvPr id="40035" name="矩形 40034">
              <a:extLst>
                <a:ext uri="{FF2B5EF4-FFF2-40B4-BE49-F238E27FC236}">
                  <a16:creationId xmlns:a16="http://schemas.microsoft.com/office/drawing/2014/main" id="{BB8D797A-15FB-3383-F706-1B26683117D9}"/>
                </a:ext>
              </a:extLst>
            </p:cNvPr>
            <p:cNvSpPr/>
            <p:nvPr/>
          </p:nvSpPr>
          <p:spPr>
            <a:xfrm>
              <a:off x="5627102" y="1550709"/>
              <a:ext cx="792000" cy="792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b="1" dirty="0">
                <a:solidFill>
                  <a:schemeClr val="tx1"/>
                </a:solidFill>
                <a:highlight>
                  <a:srgbClr val="000000"/>
                </a:highlight>
                <a:latin typeface="宋体" panose="02010600030101010101" pitchFamily="2" charset="-122"/>
                <a:ea typeface="宋体" panose="02010600030101010101" pitchFamily="2" charset="-122"/>
              </a:endParaRPr>
            </a:p>
          </p:txBody>
        </p:sp>
        <p:cxnSp>
          <p:nvCxnSpPr>
            <p:cNvPr id="40036" name="直接连接符 40035">
              <a:extLst>
                <a:ext uri="{FF2B5EF4-FFF2-40B4-BE49-F238E27FC236}">
                  <a16:creationId xmlns:a16="http://schemas.microsoft.com/office/drawing/2014/main" id="{24A66953-36A0-992A-287F-5186D30428F4}"/>
                </a:ext>
              </a:extLst>
            </p:cNvPr>
            <p:cNvCxnSpPr>
              <a:cxnSpLocks/>
              <a:endCxn id="40035" idx="3"/>
            </p:cNvCxnSpPr>
            <p:nvPr/>
          </p:nvCxnSpPr>
          <p:spPr>
            <a:xfrm flipV="1">
              <a:off x="5636420" y="1946709"/>
              <a:ext cx="782682" cy="482"/>
            </a:xfrm>
            <a:prstGeom prst="line">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40037" name="直接连接符 40036">
              <a:extLst>
                <a:ext uri="{FF2B5EF4-FFF2-40B4-BE49-F238E27FC236}">
                  <a16:creationId xmlns:a16="http://schemas.microsoft.com/office/drawing/2014/main" id="{20A5BBC5-819F-1A30-938C-AC06CE4D5666}"/>
                </a:ext>
              </a:extLst>
            </p:cNvPr>
            <p:cNvCxnSpPr>
              <a:cxnSpLocks/>
              <a:stCxn id="40035" idx="0"/>
              <a:endCxn id="40034" idx="2"/>
            </p:cNvCxnSpPr>
            <p:nvPr/>
          </p:nvCxnSpPr>
          <p:spPr>
            <a:xfrm flipH="1">
              <a:off x="6021302" y="1550709"/>
              <a:ext cx="1800" cy="794792"/>
            </a:xfrm>
            <a:prstGeom prst="line">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40038" name="椭圆 40037">
              <a:extLst>
                <a:ext uri="{FF2B5EF4-FFF2-40B4-BE49-F238E27FC236}">
                  <a16:creationId xmlns:a16="http://schemas.microsoft.com/office/drawing/2014/main" id="{D7252E32-BFDB-F4FA-3715-FE9877C0F8B5}"/>
                </a:ext>
              </a:extLst>
            </p:cNvPr>
            <p:cNvSpPr/>
            <p:nvPr/>
          </p:nvSpPr>
          <p:spPr>
            <a:xfrm>
              <a:off x="5701308" y="1639584"/>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39" name="椭圆 40038">
              <a:extLst>
                <a:ext uri="{FF2B5EF4-FFF2-40B4-BE49-F238E27FC236}">
                  <a16:creationId xmlns:a16="http://schemas.microsoft.com/office/drawing/2014/main" id="{801550D9-8E44-FFB5-DC23-020DC34D1EAC}"/>
                </a:ext>
              </a:extLst>
            </p:cNvPr>
            <p:cNvSpPr/>
            <p:nvPr/>
          </p:nvSpPr>
          <p:spPr>
            <a:xfrm>
              <a:off x="5847329" y="1661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40" name="椭圆 40039">
              <a:extLst>
                <a:ext uri="{FF2B5EF4-FFF2-40B4-BE49-F238E27FC236}">
                  <a16:creationId xmlns:a16="http://schemas.microsoft.com/office/drawing/2014/main" id="{05F014EA-21DE-0242-E6C4-F8DF7D995C2B}"/>
                </a:ext>
              </a:extLst>
            </p:cNvPr>
            <p:cNvSpPr/>
            <p:nvPr/>
          </p:nvSpPr>
          <p:spPr>
            <a:xfrm>
              <a:off x="5786320" y="1805419"/>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41" name="椭圆 40040">
              <a:extLst>
                <a:ext uri="{FF2B5EF4-FFF2-40B4-BE49-F238E27FC236}">
                  <a16:creationId xmlns:a16="http://schemas.microsoft.com/office/drawing/2014/main" id="{7A2E1F12-20A0-FC60-7D26-16C651F0542F}"/>
                </a:ext>
              </a:extLst>
            </p:cNvPr>
            <p:cNvSpPr/>
            <p:nvPr/>
          </p:nvSpPr>
          <p:spPr>
            <a:xfrm>
              <a:off x="5687624" y="2092832"/>
              <a:ext cx="45719" cy="45719"/>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42" name="椭圆 40041">
              <a:extLst>
                <a:ext uri="{FF2B5EF4-FFF2-40B4-BE49-F238E27FC236}">
                  <a16:creationId xmlns:a16="http://schemas.microsoft.com/office/drawing/2014/main" id="{EFEF5BE1-99C9-FFB4-AEF0-1354C8545A28}"/>
                </a:ext>
              </a:extLst>
            </p:cNvPr>
            <p:cNvSpPr/>
            <p:nvPr/>
          </p:nvSpPr>
          <p:spPr>
            <a:xfrm>
              <a:off x="6080287" y="182827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43" name="椭圆 40042">
              <a:extLst>
                <a:ext uri="{FF2B5EF4-FFF2-40B4-BE49-F238E27FC236}">
                  <a16:creationId xmlns:a16="http://schemas.microsoft.com/office/drawing/2014/main" id="{848BF38B-A4A5-C03A-EC52-78CC0DFBC270}"/>
                </a:ext>
              </a:extLst>
            </p:cNvPr>
            <p:cNvSpPr/>
            <p:nvPr/>
          </p:nvSpPr>
          <p:spPr>
            <a:xfrm>
              <a:off x="5843451" y="216795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44" name="椭圆 40043">
              <a:extLst>
                <a:ext uri="{FF2B5EF4-FFF2-40B4-BE49-F238E27FC236}">
                  <a16:creationId xmlns:a16="http://schemas.microsoft.com/office/drawing/2014/main" id="{D3147A10-4BD5-59C1-B086-D9BA4447E39C}"/>
                </a:ext>
              </a:extLst>
            </p:cNvPr>
            <p:cNvSpPr/>
            <p:nvPr/>
          </p:nvSpPr>
          <p:spPr>
            <a:xfrm>
              <a:off x="5700099" y="1992296"/>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45" name="椭圆 40044">
              <a:extLst>
                <a:ext uri="{FF2B5EF4-FFF2-40B4-BE49-F238E27FC236}">
                  <a16:creationId xmlns:a16="http://schemas.microsoft.com/office/drawing/2014/main" id="{A058AB4D-2405-90D4-B2CC-519AEED4487F}"/>
                </a:ext>
              </a:extLst>
            </p:cNvPr>
            <p:cNvSpPr/>
            <p:nvPr/>
          </p:nvSpPr>
          <p:spPr>
            <a:xfrm>
              <a:off x="6287422" y="214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46" name="椭圆 40045">
              <a:extLst>
                <a:ext uri="{FF2B5EF4-FFF2-40B4-BE49-F238E27FC236}">
                  <a16:creationId xmlns:a16="http://schemas.microsoft.com/office/drawing/2014/main" id="{ED314DD2-D67F-4D39-F386-EEA3C785CDAF}"/>
                </a:ext>
              </a:extLst>
            </p:cNvPr>
            <p:cNvSpPr/>
            <p:nvPr/>
          </p:nvSpPr>
          <p:spPr>
            <a:xfrm>
              <a:off x="5904081" y="1853761"/>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47" name="椭圆 40046">
              <a:extLst>
                <a:ext uri="{FF2B5EF4-FFF2-40B4-BE49-F238E27FC236}">
                  <a16:creationId xmlns:a16="http://schemas.microsoft.com/office/drawing/2014/main" id="{41FAEEBE-2A1E-817D-861C-57BE2CF63DD2}"/>
                </a:ext>
              </a:extLst>
            </p:cNvPr>
            <p:cNvSpPr/>
            <p:nvPr/>
          </p:nvSpPr>
          <p:spPr>
            <a:xfrm>
              <a:off x="6135022" y="2034421"/>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48" name="椭圆 40047">
              <a:extLst>
                <a:ext uri="{FF2B5EF4-FFF2-40B4-BE49-F238E27FC236}">
                  <a16:creationId xmlns:a16="http://schemas.microsoft.com/office/drawing/2014/main" id="{DD9EFAF3-9B1C-3824-4B13-AC0FEEA14B4F}"/>
                </a:ext>
              </a:extLst>
            </p:cNvPr>
            <p:cNvSpPr/>
            <p:nvPr/>
          </p:nvSpPr>
          <p:spPr>
            <a:xfrm>
              <a:off x="6149310" y="22295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49" name="椭圆 40048">
              <a:extLst>
                <a:ext uri="{FF2B5EF4-FFF2-40B4-BE49-F238E27FC236}">
                  <a16:creationId xmlns:a16="http://schemas.microsoft.com/office/drawing/2014/main" id="{95F17C42-C57D-0F34-C5B0-E3D5573601F3}"/>
                </a:ext>
              </a:extLst>
            </p:cNvPr>
            <p:cNvSpPr/>
            <p:nvPr/>
          </p:nvSpPr>
          <p:spPr>
            <a:xfrm>
              <a:off x="6313617" y="18597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50" name="椭圆 40049">
              <a:extLst>
                <a:ext uri="{FF2B5EF4-FFF2-40B4-BE49-F238E27FC236}">
                  <a16:creationId xmlns:a16="http://schemas.microsoft.com/office/drawing/2014/main" id="{A624B4F1-FB94-2747-AEA4-10F641AD17CD}"/>
                </a:ext>
              </a:extLst>
            </p:cNvPr>
            <p:cNvSpPr/>
            <p:nvPr/>
          </p:nvSpPr>
          <p:spPr>
            <a:xfrm>
              <a:off x="6320760" y="170080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51" name="椭圆 40050">
              <a:extLst>
                <a:ext uri="{FF2B5EF4-FFF2-40B4-BE49-F238E27FC236}">
                  <a16:creationId xmlns:a16="http://schemas.microsoft.com/office/drawing/2014/main" id="{2417ADF3-C206-72CE-0CB8-3CFC0005AE7B}"/>
                </a:ext>
              </a:extLst>
            </p:cNvPr>
            <p:cNvSpPr/>
            <p:nvPr/>
          </p:nvSpPr>
          <p:spPr>
            <a:xfrm>
              <a:off x="6071186" y="160127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52" name="椭圆 40051">
              <a:extLst>
                <a:ext uri="{FF2B5EF4-FFF2-40B4-BE49-F238E27FC236}">
                  <a16:creationId xmlns:a16="http://schemas.microsoft.com/office/drawing/2014/main" id="{33EEC755-D36D-1606-DC9F-31D1D5512D07}"/>
                </a:ext>
              </a:extLst>
            </p:cNvPr>
            <p:cNvSpPr/>
            <p:nvPr/>
          </p:nvSpPr>
          <p:spPr>
            <a:xfrm>
              <a:off x="6256743" y="1601278"/>
              <a:ext cx="45719" cy="45719"/>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53" name="椭圆 40052">
              <a:extLst>
                <a:ext uri="{FF2B5EF4-FFF2-40B4-BE49-F238E27FC236}">
                  <a16:creationId xmlns:a16="http://schemas.microsoft.com/office/drawing/2014/main" id="{27A4FA43-2A59-1A4D-CF26-2C9680B4831A}"/>
                </a:ext>
              </a:extLst>
            </p:cNvPr>
            <p:cNvSpPr/>
            <p:nvPr/>
          </p:nvSpPr>
          <p:spPr>
            <a:xfrm>
              <a:off x="5535377" y="1895599"/>
              <a:ext cx="288000" cy="288000"/>
            </a:xfrm>
            <a:prstGeom prst="ellipse">
              <a:avLst/>
            </a:prstGeom>
            <a:noFill/>
            <a:ln w="127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200" dirty="0">
                <a:latin typeface="宋体" panose="02010600030101010101" pitchFamily="2" charset="-122"/>
                <a:ea typeface="宋体" panose="02010600030101010101" pitchFamily="2" charset="-122"/>
              </a:endParaRPr>
            </a:p>
          </p:txBody>
        </p:sp>
        <p:sp>
          <p:nvSpPr>
            <p:cNvPr id="40054" name="椭圆 40053">
              <a:extLst>
                <a:ext uri="{FF2B5EF4-FFF2-40B4-BE49-F238E27FC236}">
                  <a16:creationId xmlns:a16="http://schemas.microsoft.com/office/drawing/2014/main" id="{ACBC71CE-0942-F706-2937-DDDE4937765F}"/>
                </a:ext>
              </a:extLst>
            </p:cNvPr>
            <p:cNvSpPr/>
            <p:nvPr/>
          </p:nvSpPr>
          <p:spPr>
            <a:xfrm>
              <a:off x="6215428" y="1476296"/>
              <a:ext cx="288000" cy="288000"/>
            </a:xfrm>
            <a:prstGeom prst="ellipse">
              <a:avLst/>
            </a:prstGeom>
            <a:noFill/>
            <a:ln w="127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200" dirty="0">
                <a:latin typeface="宋体" panose="02010600030101010101" pitchFamily="2" charset="-122"/>
                <a:ea typeface="宋体" panose="02010600030101010101" pitchFamily="2" charset="-122"/>
              </a:endParaRPr>
            </a:p>
          </p:txBody>
        </p:sp>
      </p:grpSp>
      <p:cxnSp>
        <p:nvCxnSpPr>
          <p:cNvPr id="40055" name="连接符: 曲线 40054">
            <a:extLst>
              <a:ext uri="{FF2B5EF4-FFF2-40B4-BE49-F238E27FC236}">
                <a16:creationId xmlns:a16="http://schemas.microsoft.com/office/drawing/2014/main" id="{C545FB84-F543-53D8-D94E-8DEB4343152B}"/>
              </a:ext>
            </a:extLst>
          </p:cNvPr>
          <p:cNvCxnSpPr>
            <a:cxnSpLocks/>
            <a:endCxn id="40052" idx="4"/>
          </p:cNvCxnSpPr>
          <p:nvPr/>
        </p:nvCxnSpPr>
        <p:spPr>
          <a:xfrm flipV="1">
            <a:off x="3902004" y="2073802"/>
            <a:ext cx="1058069" cy="170125"/>
          </a:xfrm>
          <a:prstGeom prst="curvedConnector2">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0056" name="连接符: 曲线 40055">
            <a:extLst>
              <a:ext uri="{FF2B5EF4-FFF2-40B4-BE49-F238E27FC236}">
                <a16:creationId xmlns:a16="http://schemas.microsoft.com/office/drawing/2014/main" id="{7EC3941F-BA31-AF05-1C88-89FA98783863}"/>
              </a:ext>
            </a:extLst>
          </p:cNvPr>
          <p:cNvCxnSpPr>
            <a:cxnSpLocks/>
            <a:endCxn id="40041" idx="2"/>
          </p:cNvCxnSpPr>
          <p:nvPr/>
        </p:nvCxnSpPr>
        <p:spPr>
          <a:xfrm flipV="1">
            <a:off x="3902004" y="2542497"/>
            <a:ext cx="466090" cy="6813"/>
          </a:xfrm>
          <a:prstGeom prst="curvedConnector3">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0057" name="直接箭头连接符 40056">
            <a:extLst>
              <a:ext uri="{FF2B5EF4-FFF2-40B4-BE49-F238E27FC236}">
                <a16:creationId xmlns:a16="http://schemas.microsoft.com/office/drawing/2014/main" id="{CE84A7B5-F11A-B0B7-76CB-5ABCFF9E4CFE}"/>
              </a:ext>
            </a:extLst>
          </p:cNvPr>
          <p:cNvCxnSpPr>
            <a:cxnSpLocks/>
          </p:cNvCxnSpPr>
          <p:nvPr/>
        </p:nvCxnSpPr>
        <p:spPr>
          <a:xfrm>
            <a:off x="3902004" y="2379714"/>
            <a:ext cx="28628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058" name="文本框 40057">
            <a:extLst>
              <a:ext uri="{FF2B5EF4-FFF2-40B4-BE49-F238E27FC236}">
                <a16:creationId xmlns:a16="http://schemas.microsoft.com/office/drawing/2014/main" id="{E336DDBD-054E-7682-66FD-CE4FC8A58D57}"/>
              </a:ext>
            </a:extLst>
          </p:cNvPr>
          <p:cNvSpPr txBox="1"/>
          <p:nvPr/>
        </p:nvSpPr>
        <p:spPr>
          <a:xfrm>
            <a:off x="3577347" y="3186369"/>
            <a:ext cx="1714144" cy="261610"/>
          </a:xfrm>
          <a:prstGeom prst="rect">
            <a:avLst/>
          </a:prstGeom>
          <a:noFill/>
        </p:spPr>
        <p:txBody>
          <a:bodyPr wrap="square">
            <a:spAutoFit/>
          </a:bodyPr>
          <a:lstStyle/>
          <a:p>
            <a:pPr algn="ctr"/>
            <a:r>
              <a:rPr lang="zh-CN" altLang="en-US" sz="1100" b="1" dirty="0">
                <a:latin typeface="微软雅黑" panose="020B0503020204020204" pitchFamily="34" charset="-122"/>
                <a:ea typeface="微软雅黑" panose="020B0503020204020204" pitchFamily="34" charset="-122"/>
              </a:rPr>
              <a:t>兴趣边界探测</a:t>
            </a:r>
            <a:endParaRPr lang="en-US" altLang="zh-CN" sz="1100" b="1" dirty="0">
              <a:latin typeface="微软雅黑" panose="020B0503020204020204" pitchFamily="34" charset="-122"/>
              <a:ea typeface="微软雅黑" panose="020B0503020204020204" pitchFamily="34" charset="-122"/>
            </a:endParaRPr>
          </a:p>
        </p:txBody>
      </p:sp>
      <p:cxnSp>
        <p:nvCxnSpPr>
          <p:cNvPr id="40059" name="直接箭头连接符 40058">
            <a:extLst>
              <a:ext uri="{FF2B5EF4-FFF2-40B4-BE49-F238E27FC236}">
                <a16:creationId xmlns:a16="http://schemas.microsoft.com/office/drawing/2014/main" id="{C2EE7B8F-7E8E-7FDD-687F-31DCE808E924}"/>
              </a:ext>
            </a:extLst>
          </p:cNvPr>
          <p:cNvCxnSpPr>
            <a:cxnSpLocks/>
          </p:cNvCxnSpPr>
          <p:nvPr/>
        </p:nvCxnSpPr>
        <p:spPr>
          <a:xfrm>
            <a:off x="5111635" y="2370704"/>
            <a:ext cx="27078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0060" name="组合 40059">
            <a:extLst>
              <a:ext uri="{FF2B5EF4-FFF2-40B4-BE49-F238E27FC236}">
                <a16:creationId xmlns:a16="http://schemas.microsoft.com/office/drawing/2014/main" id="{F4963C9F-988B-D8CB-BD6C-FA1DCB40BC49}"/>
              </a:ext>
            </a:extLst>
          </p:cNvPr>
          <p:cNvGrpSpPr/>
          <p:nvPr/>
        </p:nvGrpSpPr>
        <p:grpSpPr>
          <a:xfrm>
            <a:off x="5391364" y="1903793"/>
            <a:ext cx="968051" cy="869205"/>
            <a:chOff x="5535377" y="1476296"/>
            <a:chExt cx="968051" cy="869205"/>
          </a:xfrm>
        </p:grpSpPr>
        <p:pic>
          <p:nvPicPr>
            <p:cNvPr id="40061" name="图片 40060">
              <a:extLst>
                <a:ext uri="{FF2B5EF4-FFF2-40B4-BE49-F238E27FC236}">
                  <a16:creationId xmlns:a16="http://schemas.microsoft.com/office/drawing/2014/main" id="{CBFEC378-B476-99D4-2B8E-EA4DA2FCC799}"/>
                </a:ext>
              </a:extLst>
            </p:cNvPr>
            <p:cNvPicPr>
              <a:picLocks noChangeAspect="1"/>
            </p:cNvPicPr>
            <p:nvPr/>
          </p:nvPicPr>
          <p:blipFill rotWithShape="1">
            <a:blip r:embed="rId19"/>
            <a:srcRect l="20326" t="8958" r="24430" b="14143"/>
            <a:stretch/>
          </p:blipFill>
          <p:spPr>
            <a:xfrm>
              <a:off x="5627102" y="1553501"/>
              <a:ext cx="788008" cy="792000"/>
            </a:xfrm>
            <a:prstGeom prst="rect">
              <a:avLst/>
            </a:prstGeom>
            <a:solidFill>
              <a:schemeClr val="tx1"/>
            </a:solidFill>
          </p:spPr>
        </p:pic>
        <p:sp>
          <p:nvSpPr>
            <p:cNvPr id="40062" name="流程图: 过程 40061">
              <a:extLst>
                <a:ext uri="{FF2B5EF4-FFF2-40B4-BE49-F238E27FC236}">
                  <a16:creationId xmlns:a16="http://schemas.microsoft.com/office/drawing/2014/main" id="{DE8F13CE-99D6-5857-6255-D91C5D33AED9}"/>
                </a:ext>
              </a:extLst>
            </p:cNvPr>
            <p:cNvSpPr/>
            <p:nvPr/>
          </p:nvSpPr>
          <p:spPr>
            <a:xfrm>
              <a:off x="5627102" y="1553501"/>
              <a:ext cx="788400" cy="792000"/>
            </a:xfrm>
            <a:prstGeom prst="flowChartProcess">
              <a:avLst/>
            </a:prstGeom>
            <a:solidFill>
              <a:srgbClr val="FFFFFF">
                <a:alpha val="65882"/>
              </a:srgbClr>
            </a:solidFill>
            <a:ln w="127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dirty="0">
                <a:latin typeface="宋体" panose="02010600030101010101" pitchFamily="2" charset="-122"/>
                <a:ea typeface="宋体" panose="02010600030101010101" pitchFamily="2" charset="-122"/>
              </a:endParaRPr>
            </a:p>
          </p:txBody>
        </p:sp>
        <p:sp>
          <p:nvSpPr>
            <p:cNvPr id="40063" name="矩形 40062">
              <a:extLst>
                <a:ext uri="{FF2B5EF4-FFF2-40B4-BE49-F238E27FC236}">
                  <a16:creationId xmlns:a16="http://schemas.microsoft.com/office/drawing/2014/main" id="{CEE907B7-34F9-BC0B-F37B-6F17FF6ADA3F}"/>
                </a:ext>
              </a:extLst>
            </p:cNvPr>
            <p:cNvSpPr/>
            <p:nvPr/>
          </p:nvSpPr>
          <p:spPr>
            <a:xfrm>
              <a:off x="5627102" y="1550709"/>
              <a:ext cx="792000" cy="792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b="1" dirty="0">
                <a:solidFill>
                  <a:schemeClr val="tx1"/>
                </a:solidFill>
                <a:highlight>
                  <a:srgbClr val="000000"/>
                </a:highlight>
                <a:latin typeface="宋体" panose="02010600030101010101" pitchFamily="2" charset="-122"/>
                <a:ea typeface="宋体" panose="02010600030101010101" pitchFamily="2" charset="-122"/>
              </a:endParaRPr>
            </a:p>
          </p:txBody>
        </p:sp>
        <p:cxnSp>
          <p:nvCxnSpPr>
            <p:cNvPr id="40064" name="直接连接符 40063">
              <a:extLst>
                <a:ext uri="{FF2B5EF4-FFF2-40B4-BE49-F238E27FC236}">
                  <a16:creationId xmlns:a16="http://schemas.microsoft.com/office/drawing/2014/main" id="{F4D96BBF-B980-C6C9-2424-A80B228E5552}"/>
                </a:ext>
              </a:extLst>
            </p:cNvPr>
            <p:cNvCxnSpPr>
              <a:cxnSpLocks/>
              <a:endCxn id="40063" idx="3"/>
            </p:cNvCxnSpPr>
            <p:nvPr/>
          </p:nvCxnSpPr>
          <p:spPr>
            <a:xfrm flipV="1">
              <a:off x="5636420" y="1946709"/>
              <a:ext cx="782682" cy="482"/>
            </a:xfrm>
            <a:prstGeom prst="line">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40065" name="直接连接符 40064">
              <a:extLst>
                <a:ext uri="{FF2B5EF4-FFF2-40B4-BE49-F238E27FC236}">
                  <a16:creationId xmlns:a16="http://schemas.microsoft.com/office/drawing/2014/main" id="{C92F18DA-8A75-7576-D3EF-332E66B6F366}"/>
                </a:ext>
              </a:extLst>
            </p:cNvPr>
            <p:cNvCxnSpPr>
              <a:cxnSpLocks/>
              <a:stCxn id="40063" idx="0"/>
              <a:endCxn id="40062" idx="2"/>
            </p:cNvCxnSpPr>
            <p:nvPr/>
          </p:nvCxnSpPr>
          <p:spPr>
            <a:xfrm flipH="1">
              <a:off x="6021302" y="1550709"/>
              <a:ext cx="1800" cy="794792"/>
            </a:xfrm>
            <a:prstGeom prst="line">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40066" name="椭圆 40065">
              <a:extLst>
                <a:ext uri="{FF2B5EF4-FFF2-40B4-BE49-F238E27FC236}">
                  <a16:creationId xmlns:a16="http://schemas.microsoft.com/office/drawing/2014/main" id="{F231CA58-6715-7595-C6F5-654B8AAEBFC5}"/>
                </a:ext>
              </a:extLst>
            </p:cNvPr>
            <p:cNvSpPr/>
            <p:nvPr/>
          </p:nvSpPr>
          <p:spPr>
            <a:xfrm>
              <a:off x="5701308" y="1639584"/>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67" name="椭圆 40066">
              <a:extLst>
                <a:ext uri="{FF2B5EF4-FFF2-40B4-BE49-F238E27FC236}">
                  <a16:creationId xmlns:a16="http://schemas.microsoft.com/office/drawing/2014/main" id="{EB41D260-6569-C9DB-0526-FD23224F4CEF}"/>
                </a:ext>
              </a:extLst>
            </p:cNvPr>
            <p:cNvSpPr/>
            <p:nvPr/>
          </p:nvSpPr>
          <p:spPr>
            <a:xfrm>
              <a:off x="5847329" y="1661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68" name="椭圆 40067">
              <a:extLst>
                <a:ext uri="{FF2B5EF4-FFF2-40B4-BE49-F238E27FC236}">
                  <a16:creationId xmlns:a16="http://schemas.microsoft.com/office/drawing/2014/main" id="{FD1082D8-4A54-0C40-04EF-9007FA31A33B}"/>
                </a:ext>
              </a:extLst>
            </p:cNvPr>
            <p:cNvSpPr/>
            <p:nvPr/>
          </p:nvSpPr>
          <p:spPr>
            <a:xfrm>
              <a:off x="5786320" y="1805419"/>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69" name="椭圆 40068">
              <a:extLst>
                <a:ext uri="{FF2B5EF4-FFF2-40B4-BE49-F238E27FC236}">
                  <a16:creationId xmlns:a16="http://schemas.microsoft.com/office/drawing/2014/main" id="{91E9F47B-C31C-E011-707F-9072FD2212A2}"/>
                </a:ext>
              </a:extLst>
            </p:cNvPr>
            <p:cNvSpPr/>
            <p:nvPr/>
          </p:nvSpPr>
          <p:spPr>
            <a:xfrm>
              <a:off x="5687624" y="2092832"/>
              <a:ext cx="45719" cy="45719"/>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70" name="椭圆 40069">
              <a:extLst>
                <a:ext uri="{FF2B5EF4-FFF2-40B4-BE49-F238E27FC236}">
                  <a16:creationId xmlns:a16="http://schemas.microsoft.com/office/drawing/2014/main" id="{3BFF8CC3-52F5-CA7D-F1FF-81ED7A5A5CD7}"/>
                </a:ext>
              </a:extLst>
            </p:cNvPr>
            <p:cNvSpPr/>
            <p:nvPr/>
          </p:nvSpPr>
          <p:spPr>
            <a:xfrm>
              <a:off x="6080287" y="182827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71" name="椭圆 40070">
              <a:extLst>
                <a:ext uri="{FF2B5EF4-FFF2-40B4-BE49-F238E27FC236}">
                  <a16:creationId xmlns:a16="http://schemas.microsoft.com/office/drawing/2014/main" id="{42EDF604-C489-648B-4493-B00E73A05032}"/>
                </a:ext>
              </a:extLst>
            </p:cNvPr>
            <p:cNvSpPr/>
            <p:nvPr/>
          </p:nvSpPr>
          <p:spPr>
            <a:xfrm>
              <a:off x="5843451" y="216795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72" name="椭圆 40071">
              <a:extLst>
                <a:ext uri="{FF2B5EF4-FFF2-40B4-BE49-F238E27FC236}">
                  <a16:creationId xmlns:a16="http://schemas.microsoft.com/office/drawing/2014/main" id="{AE94C2D3-2C20-6728-58BA-7C701E516ADA}"/>
                </a:ext>
              </a:extLst>
            </p:cNvPr>
            <p:cNvSpPr/>
            <p:nvPr/>
          </p:nvSpPr>
          <p:spPr>
            <a:xfrm>
              <a:off x="5700099" y="1992296"/>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73" name="椭圆 40072">
              <a:extLst>
                <a:ext uri="{FF2B5EF4-FFF2-40B4-BE49-F238E27FC236}">
                  <a16:creationId xmlns:a16="http://schemas.microsoft.com/office/drawing/2014/main" id="{9826E482-4E76-0C43-3DA0-28D3A6BEA5CB}"/>
                </a:ext>
              </a:extLst>
            </p:cNvPr>
            <p:cNvSpPr/>
            <p:nvPr/>
          </p:nvSpPr>
          <p:spPr>
            <a:xfrm>
              <a:off x="6287422" y="214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74" name="椭圆 40073">
              <a:extLst>
                <a:ext uri="{FF2B5EF4-FFF2-40B4-BE49-F238E27FC236}">
                  <a16:creationId xmlns:a16="http://schemas.microsoft.com/office/drawing/2014/main" id="{E78E42EB-1138-FBEA-641D-9F24A728E95A}"/>
                </a:ext>
              </a:extLst>
            </p:cNvPr>
            <p:cNvSpPr/>
            <p:nvPr/>
          </p:nvSpPr>
          <p:spPr>
            <a:xfrm>
              <a:off x="5904081" y="1853761"/>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75" name="椭圆 40074">
              <a:extLst>
                <a:ext uri="{FF2B5EF4-FFF2-40B4-BE49-F238E27FC236}">
                  <a16:creationId xmlns:a16="http://schemas.microsoft.com/office/drawing/2014/main" id="{BD1669A0-DB49-23E7-BC32-F951C64B667A}"/>
                </a:ext>
              </a:extLst>
            </p:cNvPr>
            <p:cNvSpPr/>
            <p:nvPr/>
          </p:nvSpPr>
          <p:spPr>
            <a:xfrm>
              <a:off x="6135022" y="2034421"/>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76" name="椭圆 40075">
              <a:extLst>
                <a:ext uri="{FF2B5EF4-FFF2-40B4-BE49-F238E27FC236}">
                  <a16:creationId xmlns:a16="http://schemas.microsoft.com/office/drawing/2014/main" id="{92DA2B6F-007A-EABC-0A94-2D5A8C8EE6FF}"/>
                </a:ext>
              </a:extLst>
            </p:cNvPr>
            <p:cNvSpPr/>
            <p:nvPr/>
          </p:nvSpPr>
          <p:spPr>
            <a:xfrm>
              <a:off x="6149310" y="22295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77" name="椭圆 40076">
              <a:extLst>
                <a:ext uri="{FF2B5EF4-FFF2-40B4-BE49-F238E27FC236}">
                  <a16:creationId xmlns:a16="http://schemas.microsoft.com/office/drawing/2014/main" id="{1B6F0A26-7858-15B6-8279-3FFE8F795EDF}"/>
                </a:ext>
              </a:extLst>
            </p:cNvPr>
            <p:cNvSpPr/>
            <p:nvPr/>
          </p:nvSpPr>
          <p:spPr>
            <a:xfrm>
              <a:off x="6313617" y="185972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78" name="椭圆 40077">
              <a:extLst>
                <a:ext uri="{FF2B5EF4-FFF2-40B4-BE49-F238E27FC236}">
                  <a16:creationId xmlns:a16="http://schemas.microsoft.com/office/drawing/2014/main" id="{6FE4349C-9CC4-7998-7AF4-1C6FD51D5D4D}"/>
                </a:ext>
              </a:extLst>
            </p:cNvPr>
            <p:cNvSpPr/>
            <p:nvPr/>
          </p:nvSpPr>
          <p:spPr>
            <a:xfrm>
              <a:off x="6320760" y="170080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79" name="椭圆 40078">
              <a:extLst>
                <a:ext uri="{FF2B5EF4-FFF2-40B4-BE49-F238E27FC236}">
                  <a16:creationId xmlns:a16="http://schemas.microsoft.com/office/drawing/2014/main" id="{BB6AF9CA-E2F1-93C0-7F92-8B793684D13B}"/>
                </a:ext>
              </a:extLst>
            </p:cNvPr>
            <p:cNvSpPr/>
            <p:nvPr/>
          </p:nvSpPr>
          <p:spPr>
            <a:xfrm>
              <a:off x="6071186" y="160127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80" name="椭圆 40079">
              <a:extLst>
                <a:ext uri="{FF2B5EF4-FFF2-40B4-BE49-F238E27FC236}">
                  <a16:creationId xmlns:a16="http://schemas.microsoft.com/office/drawing/2014/main" id="{C5197570-64E6-965C-3399-21CE938F23C9}"/>
                </a:ext>
              </a:extLst>
            </p:cNvPr>
            <p:cNvSpPr/>
            <p:nvPr/>
          </p:nvSpPr>
          <p:spPr>
            <a:xfrm>
              <a:off x="6256743" y="1601278"/>
              <a:ext cx="45719" cy="45719"/>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81" name="椭圆 40080">
              <a:extLst>
                <a:ext uri="{FF2B5EF4-FFF2-40B4-BE49-F238E27FC236}">
                  <a16:creationId xmlns:a16="http://schemas.microsoft.com/office/drawing/2014/main" id="{3BB0946D-B4C2-2323-BB97-A918AF513524}"/>
                </a:ext>
              </a:extLst>
            </p:cNvPr>
            <p:cNvSpPr/>
            <p:nvPr/>
          </p:nvSpPr>
          <p:spPr>
            <a:xfrm>
              <a:off x="5535377" y="1895599"/>
              <a:ext cx="288000" cy="288000"/>
            </a:xfrm>
            <a:prstGeom prst="ellipse">
              <a:avLst/>
            </a:prstGeom>
            <a:noFill/>
            <a:ln w="127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200" dirty="0">
                <a:latin typeface="宋体" panose="02010600030101010101" pitchFamily="2" charset="-122"/>
                <a:ea typeface="宋体" panose="02010600030101010101" pitchFamily="2" charset="-122"/>
              </a:endParaRPr>
            </a:p>
          </p:txBody>
        </p:sp>
        <p:sp>
          <p:nvSpPr>
            <p:cNvPr id="40082" name="椭圆 40081">
              <a:extLst>
                <a:ext uri="{FF2B5EF4-FFF2-40B4-BE49-F238E27FC236}">
                  <a16:creationId xmlns:a16="http://schemas.microsoft.com/office/drawing/2014/main" id="{A53CD288-D56E-0144-8AC8-380981A7E096}"/>
                </a:ext>
              </a:extLst>
            </p:cNvPr>
            <p:cNvSpPr/>
            <p:nvPr/>
          </p:nvSpPr>
          <p:spPr>
            <a:xfrm>
              <a:off x="6215428" y="1476296"/>
              <a:ext cx="288000" cy="288000"/>
            </a:xfrm>
            <a:prstGeom prst="ellipse">
              <a:avLst/>
            </a:prstGeom>
            <a:noFill/>
            <a:ln w="127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200" dirty="0">
                <a:latin typeface="宋体" panose="02010600030101010101" pitchFamily="2" charset="-122"/>
                <a:ea typeface="宋体" panose="02010600030101010101" pitchFamily="2" charset="-122"/>
              </a:endParaRPr>
            </a:p>
          </p:txBody>
        </p:sp>
      </p:grpSp>
      <p:grpSp>
        <p:nvGrpSpPr>
          <p:cNvPr id="40083" name="组合 40082">
            <a:extLst>
              <a:ext uri="{FF2B5EF4-FFF2-40B4-BE49-F238E27FC236}">
                <a16:creationId xmlns:a16="http://schemas.microsoft.com/office/drawing/2014/main" id="{87A89F61-9527-0DB6-F5DE-0E041455E38E}"/>
              </a:ext>
            </a:extLst>
          </p:cNvPr>
          <p:cNvGrpSpPr/>
          <p:nvPr/>
        </p:nvGrpSpPr>
        <p:grpSpPr>
          <a:xfrm>
            <a:off x="6580625" y="1764204"/>
            <a:ext cx="1261515" cy="1157833"/>
            <a:chOff x="8198605" y="1337399"/>
            <a:chExt cx="1261515" cy="1157833"/>
          </a:xfrm>
        </p:grpSpPr>
        <p:pic>
          <p:nvPicPr>
            <p:cNvPr id="40084" name="图片 40083">
              <a:extLst>
                <a:ext uri="{FF2B5EF4-FFF2-40B4-BE49-F238E27FC236}">
                  <a16:creationId xmlns:a16="http://schemas.microsoft.com/office/drawing/2014/main" id="{3E742627-B3F9-799B-D987-B065046CFCF8}"/>
                </a:ext>
              </a:extLst>
            </p:cNvPr>
            <p:cNvPicPr>
              <a:picLocks noChangeAspect="1"/>
            </p:cNvPicPr>
            <p:nvPr/>
          </p:nvPicPr>
          <p:blipFill rotWithShape="1">
            <a:blip r:embed="rId19"/>
            <a:srcRect l="20326" t="47338" r="52350" b="14143"/>
            <a:stretch/>
          </p:blipFill>
          <p:spPr>
            <a:xfrm>
              <a:off x="8286252" y="2095968"/>
              <a:ext cx="410274" cy="394428"/>
            </a:xfrm>
            <a:prstGeom prst="rect">
              <a:avLst/>
            </a:prstGeom>
          </p:spPr>
        </p:pic>
        <p:pic>
          <p:nvPicPr>
            <p:cNvPr id="40085" name="图片 40084">
              <a:extLst>
                <a:ext uri="{FF2B5EF4-FFF2-40B4-BE49-F238E27FC236}">
                  <a16:creationId xmlns:a16="http://schemas.microsoft.com/office/drawing/2014/main" id="{4D598253-2451-338E-8D4C-2E4187838359}"/>
                </a:ext>
              </a:extLst>
            </p:cNvPr>
            <p:cNvPicPr>
              <a:picLocks noChangeAspect="1"/>
            </p:cNvPicPr>
            <p:nvPr/>
          </p:nvPicPr>
          <p:blipFill rotWithShape="1">
            <a:blip r:embed="rId19"/>
            <a:srcRect l="48442" t="47479" r="24430" b="14143"/>
            <a:stretch/>
          </p:blipFill>
          <p:spPr>
            <a:xfrm>
              <a:off x="8966295" y="2099409"/>
              <a:ext cx="410274" cy="395823"/>
            </a:xfrm>
            <a:prstGeom prst="rect">
              <a:avLst/>
            </a:prstGeom>
          </p:spPr>
        </p:pic>
        <p:pic>
          <p:nvPicPr>
            <p:cNvPr id="40086" name="图片 40085">
              <a:extLst>
                <a:ext uri="{FF2B5EF4-FFF2-40B4-BE49-F238E27FC236}">
                  <a16:creationId xmlns:a16="http://schemas.microsoft.com/office/drawing/2014/main" id="{27BA8074-F00B-6DBB-4533-BB3A4AD57F01}"/>
                </a:ext>
              </a:extLst>
            </p:cNvPr>
            <p:cNvPicPr>
              <a:picLocks noChangeAspect="1"/>
            </p:cNvPicPr>
            <p:nvPr/>
          </p:nvPicPr>
          <p:blipFill rotWithShape="1">
            <a:blip r:embed="rId19"/>
            <a:srcRect l="47865" t="8958" r="24430" b="52523"/>
            <a:stretch/>
          </p:blipFill>
          <p:spPr>
            <a:xfrm>
              <a:off x="8971885" y="1412388"/>
              <a:ext cx="402148" cy="394428"/>
            </a:xfrm>
            <a:prstGeom prst="rect">
              <a:avLst/>
            </a:prstGeom>
          </p:spPr>
        </p:pic>
        <p:pic>
          <p:nvPicPr>
            <p:cNvPr id="40087" name="图片 40086">
              <a:extLst>
                <a:ext uri="{FF2B5EF4-FFF2-40B4-BE49-F238E27FC236}">
                  <a16:creationId xmlns:a16="http://schemas.microsoft.com/office/drawing/2014/main" id="{ADD469F0-5DED-E611-A042-A6C7A19AFF4D}"/>
                </a:ext>
              </a:extLst>
            </p:cNvPr>
            <p:cNvPicPr>
              <a:picLocks noChangeAspect="1"/>
            </p:cNvPicPr>
            <p:nvPr/>
          </p:nvPicPr>
          <p:blipFill rotWithShape="1">
            <a:blip r:embed="rId19"/>
            <a:srcRect l="20326" t="8958" r="52356" b="53430"/>
            <a:stretch/>
          </p:blipFill>
          <p:spPr>
            <a:xfrm>
              <a:off x="8281565" y="1412387"/>
              <a:ext cx="404950" cy="394427"/>
            </a:xfrm>
            <a:prstGeom prst="rect">
              <a:avLst/>
            </a:prstGeom>
          </p:spPr>
        </p:pic>
        <p:sp>
          <p:nvSpPr>
            <p:cNvPr id="40088" name="流程图: 过程 40087">
              <a:extLst>
                <a:ext uri="{FF2B5EF4-FFF2-40B4-BE49-F238E27FC236}">
                  <a16:creationId xmlns:a16="http://schemas.microsoft.com/office/drawing/2014/main" id="{7C7EA805-8633-1E39-9142-3C1AC37FD591}"/>
                </a:ext>
              </a:extLst>
            </p:cNvPr>
            <p:cNvSpPr/>
            <p:nvPr/>
          </p:nvSpPr>
          <p:spPr>
            <a:xfrm>
              <a:off x="8281564" y="1408375"/>
              <a:ext cx="399290" cy="394427"/>
            </a:xfrm>
            <a:prstGeom prst="flowChartProcess">
              <a:avLst/>
            </a:prstGeom>
            <a:solidFill>
              <a:srgbClr val="FFFFFF">
                <a:alpha val="65882"/>
              </a:srgbClr>
            </a:solidFill>
            <a:ln w="127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dirty="0">
                <a:latin typeface="宋体" panose="02010600030101010101" pitchFamily="2" charset="-122"/>
                <a:ea typeface="宋体" panose="02010600030101010101" pitchFamily="2" charset="-122"/>
              </a:endParaRPr>
            </a:p>
          </p:txBody>
        </p:sp>
        <p:sp>
          <p:nvSpPr>
            <p:cNvPr id="40089" name="矩形 40088">
              <a:extLst>
                <a:ext uri="{FF2B5EF4-FFF2-40B4-BE49-F238E27FC236}">
                  <a16:creationId xmlns:a16="http://schemas.microsoft.com/office/drawing/2014/main" id="{B004CC23-B00C-0362-00DE-D3BFEA97D789}"/>
                </a:ext>
              </a:extLst>
            </p:cNvPr>
            <p:cNvSpPr/>
            <p:nvPr/>
          </p:nvSpPr>
          <p:spPr>
            <a:xfrm>
              <a:off x="8281564" y="1410743"/>
              <a:ext cx="396000" cy="396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b="1" dirty="0">
                <a:solidFill>
                  <a:schemeClr val="tx1"/>
                </a:solidFill>
                <a:highlight>
                  <a:srgbClr val="000000"/>
                </a:highlight>
                <a:latin typeface="宋体" panose="02010600030101010101" pitchFamily="2" charset="-122"/>
                <a:ea typeface="宋体" panose="02010600030101010101" pitchFamily="2" charset="-122"/>
              </a:endParaRPr>
            </a:p>
          </p:txBody>
        </p:sp>
        <p:sp>
          <p:nvSpPr>
            <p:cNvPr id="40090" name="椭圆 40089">
              <a:extLst>
                <a:ext uri="{FF2B5EF4-FFF2-40B4-BE49-F238E27FC236}">
                  <a16:creationId xmlns:a16="http://schemas.microsoft.com/office/drawing/2014/main" id="{C4334682-B2C0-CC86-F2F9-385E2CB705B9}"/>
                </a:ext>
              </a:extLst>
            </p:cNvPr>
            <p:cNvSpPr/>
            <p:nvPr/>
          </p:nvSpPr>
          <p:spPr>
            <a:xfrm>
              <a:off x="8367288" y="149466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91" name="椭圆 40090">
              <a:extLst>
                <a:ext uri="{FF2B5EF4-FFF2-40B4-BE49-F238E27FC236}">
                  <a16:creationId xmlns:a16="http://schemas.microsoft.com/office/drawing/2014/main" id="{3824C77C-33B9-D1E0-D2F0-4BC5FC642DFB}"/>
                </a:ext>
              </a:extLst>
            </p:cNvPr>
            <p:cNvSpPr/>
            <p:nvPr/>
          </p:nvSpPr>
          <p:spPr>
            <a:xfrm>
              <a:off x="8453164" y="1672599"/>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92" name="椭圆 40091">
              <a:extLst>
                <a:ext uri="{FF2B5EF4-FFF2-40B4-BE49-F238E27FC236}">
                  <a16:creationId xmlns:a16="http://schemas.microsoft.com/office/drawing/2014/main" id="{EE209E97-D6AF-D3DD-FA15-6CAF1415D051}"/>
                </a:ext>
              </a:extLst>
            </p:cNvPr>
            <p:cNvSpPr/>
            <p:nvPr/>
          </p:nvSpPr>
          <p:spPr>
            <a:xfrm>
              <a:off x="8523738" y="151304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93" name="椭圆 40092">
              <a:extLst>
                <a:ext uri="{FF2B5EF4-FFF2-40B4-BE49-F238E27FC236}">
                  <a16:creationId xmlns:a16="http://schemas.microsoft.com/office/drawing/2014/main" id="{8E7AFCDE-B311-6232-2438-71E211971EB6}"/>
                </a:ext>
              </a:extLst>
            </p:cNvPr>
            <p:cNvSpPr/>
            <p:nvPr/>
          </p:nvSpPr>
          <p:spPr>
            <a:xfrm>
              <a:off x="8570119" y="171662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94" name="矩形 40093">
              <a:extLst>
                <a:ext uri="{FF2B5EF4-FFF2-40B4-BE49-F238E27FC236}">
                  <a16:creationId xmlns:a16="http://schemas.microsoft.com/office/drawing/2014/main" id="{8B70301F-28C8-2F30-3590-05FF93BB5D38}"/>
                </a:ext>
              </a:extLst>
            </p:cNvPr>
            <p:cNvSpPr/>
            <p:nvPr/>
          </p:nvSpPr>
          <p:spPr>
            <a:xfrm>
              <a:off x="8281564" y="2097788"/>
              <a:ext cx="410274" cy="396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b="1" dirty="0">
                <a:solidFill>
                  <a:schemeClr val="tx1"/>
                </a:solidFill>
                <a:highlight>
                  <a:srgbClr val="000000"/>
                </a:highlight>
                <a:latin typeface="宋体" panose="02010600030101010101" pitchFamily="2" charset="-122"/>
                <a:ea typeface="宋体" panose="02010600030101010101" pitchFamily="2" charset="-122"/>
              </a:endParaRPr>
            </a:p>
          </p:txBody>
        </p:sp>
        <p:sp>
          <p:nvSpPr>
            <p:cNvPr id="40095" name="矩形 40094">
              <a:extLst>
                <a:ext uri="{FF2B5EF4-FFF2-40B4-BE49-F238E27FC236}">
                  <a16:creationId xmlns:a16="http://schemas.microsoft.com/office/drawing/2014/main" id="{AFA14265-AB90-6B9F-9916-0F3D843AF182}"/>
                </a:ext>
              </a:extLst>
            </p:cNvPr>
            <p:cNvSpPr/>
            <p:nvPr/>
          </p:nvSpPr>
          <p:spPr>
            <a:xfrm>
              <a:off x="8969761" y="1410743"/>
              <a:ext cx="396000" cy="396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b="1" dirty="0">
                <a:solidFill>
                  <a:schemeClr val="tx1"/>
                </a:solidFill>
                <a:highlight>
                  <a:srgbClr val="000000"/>
                </a:highlight>
                <a:latin typeface="宋体" panose="02010600030101010101" pitchFamily="2" charset="-122"/>
                <a:ea typeface="宋体" panose="02010600030101010101" pitchFamily="2" charset="-122"/>
              </a:endParaRPr>
            </a:p>
          </p:txBody>
        </p:sp>
        <p:sp>
          <p:nvSpPr>
            <p:cNvPr id="40096" name="矩形 40095">
              <a:extLst>
                <a:ext uri="{FF2B5EF4-FFF2-40B4-BE49-F238E27FC236}">
                  <a16:creationId xmlns:a16="http://schemas.microsoft.com/office/drawing/2014/main" id="{FA8FC4A4-ED0C-FC9B-0531-7694541BEA70}"/>
                </a:ext>
              </a:extLst>
            </p:cNvPr>
            <p:cNvSpPr/>
            <p:nvPr/>
          </p:nvSpPr>
          <p:spPr>
            <a:xfrm>
              <a:off x="8972919" y="2097788"/>
              <a:ext cx="396000" cy="396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b="1" dirty="0">
                <a:solidFill>
                  <a:schemeClr val="tx1"/>
                </a:solidFill>
                <a:highlight>
                  <a:srgbClr val="000000"/>
                </a:highlight>
                <a:latin typeface="宋体" panose="02010600030101010101" pitchFamily="2" charset="-122"/>
                <a:ea typeface="宋体" panose="02010600030101010101" pitchFamily="2" charset="-122"/>
              </a:endParaRPr>
            </a:p>
          </p:txBody>
        </p:sp>
        <p:sp>
          <p:nvSpPr>
            <p:cNvPr id="40097" name="流程图: 过程 40096">
              <a:extLst>
                <a:ext uri="{FF2B5EF4-FFF2-40B4-BE49-F238E27FC236}">
                  <a16:creationId xmlns:a16="http://schemas.microsoft.com/office/drawing/2014/main" id="{3AB7DD43-88AF-DC83-6188-18B4607503AC}"/>
                </a:ext>
              </a:extLst>
            </p:cNvPr>
            <p:cNvSpPr/>
            <p:nvPr/>
          </p:nvSpPr>
          <p:spPr>
            <a:xfrm>
              <a:off x="8982075" y="1424335"/>
              <a:ext cx="371475" cy="370800"/>
            </a:xfrm>
            <a:prstGeom prst="flowChartProcess">
              <a:avLst/>
            </a:prstGeom>
            <a:solidFill>
              <a:srgbClr val="FFFFFF">
                <a:alpha val="65882"/>
              </a:srgbClr>
            </a:solidFill>
            <a:ln w="127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dirty="0">
                <a:latin typeface="宋体" panose="02010600030101010101" pitchFamily="2" charset="-122"/>
                <a:ea typeface="宋体" panose="02010600030101010101" pitchFamily="2" charset="-122"/>
              </a:endParaRPr>
            </a:p>
          </p:txBody>
        </p:sp>
        <p:sp>
          <p:nvSpPr>
            <p:cNvPr id="40098" name="流程图: 过程 40097">
              <a:extLst>
                <a:ext uri="{FF2B5EF4-FFF2-40B4-BE49-F238E27FC236}">
                  <a16:creationId xmlns:a16="http://schemas.microsoft.com/office/drawing/2014/main" id="{F8B737A9-2EFA-290B-DB69-FFE149A84AAD}"/>
                </a:ext>
              </a:extLst>
            </p:cNvPr>
            <p:cNvSpPr/>
            <p:nvPr/>
          </p:nvSpPr>
          <p:spPr>
            <a:xfrm>
              <a:off x="8984432" y="2109790"/>
              <a:ext cx="371499" cy="370800"/>
            </a:xfrm>
            <a:prstGeom prst="flowChartProcess">
              <a:avLst/>
            </a:prstGeom>
            <a:solidFill>
              <a:srgbClr val="FFFFFF">
                <a:alpha val="65882"/>
              </a:srgbClr>
            </a:solidFill>
            <a:ln w="127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dirty="0">
                <a:latin typeface="宋体" panose="02010600030101010101" pitchFamily="2" charset="-122"/>
                <a:ea typeface="宋体" panose="02010600030101010101" pitchFamily="2" charset="-122"/>
              </a:endParaRPr>
            </a:p>
          </p:txBody>
        </p:sp>
        <p:sp>
          <p:nvSpPr>
            <p:cNvPr id="40099" name="流程图: 过程 40098">
              <a:extLst>
                <a:ext uri="{FF2B5EF4-FFF2-40B4-BE49-F238E27FC236}">
                  <a16:creationId xmlns:a16="http://schemas.microsoft.com/office/drawing/2014/main" id="{4317C74F-DAA2-5742-32B7-9F18FABFAB01}"/>
                </a:ext>
              </a:extLst>
            </p:cNvPr>
            <p:cNvSpPr/>
            <p:nvPr/>
          </p:nvSpPr>
          <p:spPr>
            <a:xfrm>
              <a:off x="8292221" y="2107409"/>
              <a:ext cx="385054" cy="370800"/>
            </a:xfrm>
            <a:prstGeom prst="flowChartProcess">
              <a:avLst/>
            </a:prstGeom>
            <a:solidFill>
              <a:srgbClr val="FFFFFF">
                <a:alpha val="65882"/>
              </a:srgbClr>
            </a:solidFill>
            <a:ln w="127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dirty="0">
                <a:latin typeface="宋体" panose="02010600030101010101" pitchFamily="2" charset="-122"/>
                <a:ea typeface="宋体" panose="02010600030101010101" pitchFamily="2" charset="-122"/>
              </a:endParaRPr>
            </a:p>
          </p:txBody>
        </p:sp>
        <p:sp>
          <p:nvSpPr>
            <p:cNvPr id="40100" name="椭圆 40099">
              <a:extLst>
                <a:ext uri="{FF2B5EF4-FFF2-40B4-BE49-F238E27FC236}">
                  <a16:creationId xmlns:a16="http://schemas.microsoft.com/office/drawing/2014/main" id="{94DA366D-2552-365C-8C16-20BB67E83794}"/>
                </a:ext>
              </a:extLst>
            </p:cNvPr>
            <p:cNvSpPr/>
            <p:nvPr/>
          </p:nvSpPr>
          <p:spPr>
            <a:xfrm>
              <a:off x="8350852" y="2243270"/>
              <a:ext cx="45719" cy="45719"/>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01" name="椭圆 40100">
              <a:extLst>
                <a:ext uri="{FF2B5EF4-FFF2-40B4-BE49-F238E27FC236}">
                  <a16:creationId xmlns:a16="http://schemas.microsoft.com/office/drawing/2014/main" id="{B2ED0040-FA87-66C1-335B-9E77AA56189B}"/>
                </a:ext>
              </a:extLst>
            </p:cNvPr>
            <p:cNvSpPr/>
            <p:nvPr/>
          </p:nvSpPr>
          <p:spPr>
            <a:xfrm>
              <a:off x="8363327" y="2142734"/>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02" name="椭圆 40101">
              <a:extLst>
                <a:ext uri="{FF2B5EF4-FFF2-40B4-BE49-F238E27FC236}">
                  <a16:creationId xmlns:a16="http://schemas.microsoft.com/office/drawing/2014/main" id="{E8CD4166-61C5-462E-3E35-95D7888C0208}"/>
                </a:ext>
              </a:extLst>
            </p:cNvPr>
            <p:cNvSpPr/>
            <p:nvPr/>
          </p:nvSpPr>
          <p:spPr>
            <a:xfrm>
              <a:off x="8198605" y="2046037"/>
              <a:ext cx="288000" cy="288000"/>
            </a:xfrm>
            <a:prstGeom prst="ellipse">
              <a:avLst/>
            </a:prstGeom>
            <a:noFill/>
            <a:ln w="127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200" dirty="0">
                <a:latin typeface="宋体" panose="02010600030101010101" pitchFamily="2" charset="-122"/>
                <a:ea typeface="宋体" panose="02010600030101010101" pitchFamily="2" charset="-122"/>
              </a:endParaRPr>
            </a:p>
          </p:txBody>
        </p:sp>
        <p:sp>
          <p:nvSpPr>
            <p:cNvPr id="40103" name="椭圆 40102">
              <a:extLst>
                <a:ext uri="{FF2B5EF4-FFF2-40B4-BE49-F238E27FC236}">
                  <a16:creationId xmlns:a16="http://schemas.microsoft.com/office/drawing/2014/main" id="{0A580BED-9173-347F-F30E-392057105EEF}"/>
                </a:ext>
              </a:extLst>
            </p:cNvPr>
            <p:cNvSpPr/>
            <p:nvPr/>
          </p:nvSpPr>
          <p:spPr>
            <a:xfrm>
              <a:off x="9240013" y="230112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04" name="椭圆 40103">
              <a:extLst>
                <a:ext uri="{FF2B5EF4-FFF2-40B4-BE49-F238E27FC236}">
                  <a16:creationId xmlns:a16="http://schemas.microsoft.com/office/drawing/2014/main" id="{3B606CA4-FCE5-9C0E-E222-987F7F087636}"/>
                </a:ext>
              </a:extLst>
            </p:cNvPr>
            <p:cNvSpPr/>
            <p:nvPr/>
          </p:nvSpPr>
          <p:spPr>
            <a:xfrm>
              <a:off x="9087613" y="2190456"/>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05" name="椭圆 40104">
              <a:extLst>
                <a:ext uri="{FF2B5EF4-FFF2-40B4-BE49-F238E27FC236}">
                  <a16:creationId xmlns:a16="http://schemas.microsoft.com/office/drawing/2014/main" id="{B43BEFEC-0D2F-659C-5811-8577F89AE71A}"/>
                </a:ext>
              </a:extLst>
            </p:cNvPr>
            <p:cNvSpPr/>
            <p:nvPr/>
          </p:nvSpPr>
          <p:spPr>
            <a:xfrm>
              <a:off x="9101901" y="238562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06" name="椭圆 40105">
              <a:extLst>
                <a:ext uri="{FF2B5EF4-FFF2-40B4-BE49-F238E27FC236}">
                  <a16:creationId xmlns:a16="http://schemas.microsoft.com/office/drawing/2014/main" id="{A06E5998-C7D9-0B04-E6E8-83086CFF8E97}"/>
                </a:ext>
              </a:extLst>
            </p:cNvPr>
            <p:cNvSpPr/>
            <p:nvPr/>
          </p:nvSpPr>
          <p:spPr>
            <a:xfrm>
              <a:off x="9036979" y="1689381"/>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07" name="椭圆 40106">
              <a:extLst>
                <a:ext uri="{FF2B5EF4-FFF2-40B4-BE49-F238E27FC236}">
                  <a16:creationId xmlns:a16="http://schemas.microsoft.com/office/drawing/2014/main" id="{91882FD2-426F-60F5-7D2A-F00FBB89B425}"/>
                </a:ext>
              </a:extLst>
            </p:cNvPr>
            <p:cNvSpPr/>
            <p:nvPr/>
          </p:nvSpPr>
          <p:spPr>
            <a:xfrm>
              <a:off x="9270309" y="172082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08" name="椭圆 40107">
              <a:extLst>
                <a:ext uri="{FF2B5EF4-FFF2-40B4-BE49-F238E27FC236}">
                  <a16:creationId xmlns:a16="http://schemas.microsoft.com/office/drawing/2014/main" id="{5C46586A-0FAB-85F2-6347-B0AFE2E59C46}"/>
                </a:ext>
              </a:extLst>
            </p:cNvPr>
            <p:cNvSpPr/>
            <p:nvPr/>
          </p:nvSpPr>
          <p:spPr>
            <a:xfrm>
              <a:off x="9277452" y="156190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09" name="椭圆 40108">
              <a:extLst>
                <a:ext uri="{FF2B5EF4-FFF2-40B4-BE49-F238E27FC236}">
                  <a16:creationId xmlns:a16="http://schemas.microsoft.com/office/drawing/2014/main" id="{15DEF58B-F989-2627-E6AA-2B4D4A7E64E5}"/>
                </a:ext>
              </a:extLst>
            </p:cNvPr>
            <p:cNvSpPr/>
            <p:nvPr/>
          </p:nvSpPr>
          <p:spPr>
            <a:xfrm>
              <a:off x="9027878" y="1462381"/>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10" name="椭圆 40109">
              <a:extLst>
                <a:ext uri="{FF2B5EF4-FFF2-40B4-BE49-F238E27FC236}">
                  <a16:creationId xmlns:a16="http://schemas.microsoft.com/office/drawing/2014/main" id="{B73883C8-E129-ECE4-0DEF-E380E31C8E37}"/>
                </a:ext>
              </a:extLst>
            </p:cNvPr>
            <p:cNvSpPr/>
            <p:nvPr/>
          </p:nvSpPr>
          <p:spPr>
            <a:xfrm>
              <a:off x="9213435" y="1462381"/>
              <a:ext cx="45719" cy="45719"/>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11" name="椭圆 40110">
              <a:extLst>
                <a:ext uri="{FF2B5EF4-FFF2-40B4-BE49-F238E27FC236}">
                  <a16:creationId xmlns:a16="http://schemas.microsoft.com/office/drawing/2014/main" id="{41BAF370-9463-CAC6-382B-2B15F1F8EB9B}"/>
                </a:ext>
              </a:extLst>
            </p:cNvPr>
            <p:cNvSpPr/>
            <p:nvPr/>
          </p:nvSpPr>
          <p:spPr>
            <a:xfrm>
              <a:off x="9172120" y="1337399"/>
              <a:ext cx="288000" cy="288000"/>
            </a:xfrm>
            <a:prstGeom prst="ellipse">
              <a:avLst/>
            </a:prstGeom>
            <a:noFill/>
            <a:ln w="127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200" dirty="0">
                <a:latin typeface="宋体" panose="02010600030101010101" pitchFamily="2" charset="-122"/>
                <a:ea typeface="宋体" panose="02010600030101010101" pitchFamily="2" charset="-122"/>
              </a:endParaRPr>
            </a:p>
          </p:txBody>
        </p:sp>
      </p:grpSp>
      <p:cxnSp>
        <p:nvCxnSpPr>
          <p:cNvPr id="40112" name="连接符: 肘形 40111">
            <a:extLst>
              <a:ext uri="{FF2B5EF4-FFF2-40B4-BE49-F238E27FC236}">
                <a16:creationId xmlns:a16="http://schemas.microsoft.com/office/drawing/2014/main" id="{35D63758-079A-7CAE-FC26-EBDE9080BD30}"/>
              </a:ext>
            </a:extLst>
          </p:cNvPr>
          <p:cNvCxnSpPr>
            <a:cxnSpLocks/>
            <a:endCxn id="40089" idx="0"/>
          </p:cNvCxnSpPr>
          <p:nvPr/>
        </p:nvCxnSpPr>
        <p:spPr>
          <a:xfrm flipV="1">
            <a:off x="5673142" y="1837548"/>
            <a:ext cx="1188442" cy="133859"/>
          </a:xfrm>
          <a:prstGeom prst="bentConnector4">
            <a:avLst>
              <a:gd name="adj1" fmla="val -6"/>
              <a:gd name="adj2" fmla="val 204364"/>
            </a:avLst>
          </a:prstGeom>
          <a:ln w="1270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113" name="连接符: 肘形 40112">
            <a:extLst>
              <a:ext uri="{FF2B5EF4-FFF2-40B4-BE49-F238E27FC236}">
                <a16:creationId xmlns:a16="http://schemas.microsoft.com/office/drawing/2014/main" id="{7881E478-218B-4686-CC24-5014F4D11DD0}"/>
              </a:ext>
            </a:extLst>
          </p:cNvPr>
          <p:cNvCxnSpPr>
            <a:cxnSpLocks/>
            <a:endCxn id="40095" idx="0"/>
          </p:cNvCxnSpPr>
          <p:nvPr/>
        </p:nvCxnSpPr>
        <p:spPr>
          <a:xfrm flipV="1">
            <a:off x="6071870" y="1837548"/>
            <a:ext cx="1477911" cy="124867"/>
          </a:xfrm>
          <a:prstGeom prst="bentConnector4">
            <a:avLst>
              <a:gd name="adj1" fmla="val 442"/>
              <a:gd name="adj2" fmla="val 283075"/>
            </a:avLst>
          </a:prstGeom>
          <a:ln w="1270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114" name="连接符: 肘形 40113">
            <a:extLst>
              <a:ext uri="{FF2B5EF4-FFF2-40B4-BE49-F238E27FC236}">
                <a16:creationId xmlns:a16="http://schemas.microsoft.com/office/drawing/2014/main" id="{12F26964-FDE0-F0BA-5159-5D673FAF191C}"/>
              </a:ext>
            </a:extLst>
          </p:cNvPr>
          <p:cNvCxnSpPr>
            <a:cxnSpLocks/>
            <a:endCxn id="40094" idx="2"/>
          </p:cNvCxnSpPr>
          <p:nvPr/>
        </p:nvCxnSpPr>
        <p:spPr>
          <a:xfrm>
            <a:off x="5663211" y="2770790"/>
            <a:ext cx="1205510" cy="149803"/>
          </a:xfrm>
          <a:prstGeom prst="bentConnector4">
            <a:avLst>
              <a:gd name="adj1" fmla="val 429"/>
              <a:gd name="adj2" fmla="val 188347"/>
            </a:avLst>
          </a:prstGeom>
          <a:ln w="1270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115" name="连接符: 肘形 40114">
            <a:extLst>
              <a:ext uri="{FF2B5EF4-FFF2-40B4-BE49-F238E27FC236}">
                <a16:creationId xmlns:a16="http://schemas.microsoft.com/office/drawing/2014/main" id="{CE826DC4-DF13-3827-722C-7170AD74AF72}"/>
              </a:ext>
            </a:extLst>
          </p:cNvPr>
          <p:cNvCxnSpPr>
            <a:cxnSpLocks/>
            <a:endCxn id="40096" idx="2"/>
          </p:cNvCxnSpPr>
          <p:nvPr/>
        </p:nvCxnSpPr>
        <p:spPr>
          <a:xfrm>
            <a:off x="6074878" y="2770790"/>
            <a:ext cx="1478061" cy="149803"/>
          </a:xfrm>
          <a:prstGeom prst="bentConnector4">
            <a:avLst>
              <a:gd name="adj1" fmla="val -197"/>
              <a:gd name="adj2" fmla="val 252600"/>
            </a:avLst>
          </a:prstGeom>
          <a:ln w="1270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40116" name="文本框 40115">
            <a:extLst>
              <a:ext uri="{FF2B5EF4-FFF2-40B4-BE49-F238E27FC236}">
                <a16:creationId xmlns:a16="http://schemas.microsoft.com/office/drawing/2014/main" id="{B97B5634-33A4-CCC4-8A51-F3598D05AA50}"/>
              </a:ext>
            </a:extLst>
          </p:cNvPr>
          <p:cNvSpPr txBox="1"/>
          <p:nvPr/>
        </p:nvSpPr>
        <p:spPr>
          <a:xfrm>
            <a:off x="5740812" y="3188638"/>
            <a:ext cx="1714144" cy="261610"/>
          </a:xfrm>
          <a:prstGeom prst="rect">
            <a:avLst/>
          </a:prstGeom>
          <a:noFill/>
        </p:spPr>
        <p:txBody>
          <a:bodyPr wrap="square">
            <a:spAutoFit/>
          </a:bodyPr>
          <a:lstStyle/>
          <a:p>
            <a:pPr algn="ctr"/>
            <a:r>
              <a:rPr lang="zh-CN" altLang="en-US" sz="1100" b="1" dirty="0">
                <a:latin typeface="微软雅黑" panose="020B0503020204020204" pitchFamily="34" charset="-122"/>
                <a:ea typeface="微软雅黑" panose="020B0503020204020204" pitchFamily="34" charset="-122"/>
              </a:rPr>
              <a:t>软边界四叉树算法</a:t>
            </a:r>
            <a:endParaRPr lang="en-US" altLang="zh-CN" sz="11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graphicFrame>
            <p:nvGraphicFramePr>
              <p:cNvPr id="40117" name="表格 40116">
                <a:extLst>
                  <a:ext uri="{FF2B5EF4-FFF2-40B4-BE49-F238E27FC236}">
                    <a16:creationId xmlns:a16="http://schemas.microsoft.com/office/drawing/2014/main" id="{091FDB0D-E559-5BBA-1114-7D6A1B6FA569}"/>
                  </a:ext>
                </a:extLst>
              </p:cNvPr>
              <p:cNvGraphicFramePr>
                <a:graphicFrameLocks noGrp="1"/>
              </p:cNvGraphicFramePr>
              <p:nvPr>
                <p:extLst>
                  <p:ext uri="{D42A27DB-BD31-4B8C-83A1-F6EECF244321}">
                    <p14:modId xmlns:p14="http://schemas.microsoft.com/office/powerpoint/2010/main" val="2838301818"/>
                  </p:ext>
                </p:extLst>
              </p:nvPr>
            </p:nvGraphicFramePr>
            <p:xfrm>
              <a:off x="8087889" y="1737843"/>
              <a:ext cx="878311" cy="1266008"/>
            </p:xfrm>
            <a:graphic>
              <a:graphicData uri="http://schemas.openxmlformats.org/drawingml/2006/table">
                <a:tbl>
                  <a:tblPr firstRow="1" bandRow="1">
                    <a:tableStyleId>{5940675A-B579-460E-94D1-54222C63F5DA}</a:tableStyleId>
                  </a:tblPr>
                  <a:tblGrid>
                    <a:gridCol w="878311">
                      <a:extLst>
                        <a:ext uri="{9D8B030D-6E8A-4147-A177-3AD203B41FA5}">
                          <a16:colId xmlns:a16="http://schemas.microsoft.com/office/drawing/2014/main" val="1951319910"/>
                        </a:ext>
                      </a:extLst>
                    </a:gridCol>
                  </a:tblGrid>
                  <a:tr h="300758">
                    <a:tc>
                      <a:txBody>
                        <a:bodyPr/>
                        <a:lstStyle/>
                        <a:p>
                          <a:pPr algn="ctr"/>
                          <a:r>
                            <a:rPr lang="zh-CN" altLang="en-US" sz="1100" b="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候选实体对</a:t>
                          </a:r>
                          <a:endParaRPr lang="en-US" altLang="zh-CN" sz="1400" b="0" dirty="0">
                            <a:solidFill>
                              <a:schemeClr val="tx1"/>
                            </a:solidFill>
                            <a:latin typeface="微软雅黑" panose="020B0503020204020204" pitchFamily="34" charset="-122"/>
                            <a:ea typeface="微软雅黑" panose="020B0503020204020204" pitchFamily="34" charset="-122"/>
                          </a:endParaRPr>
                        </a:p>
                      </a:txBody>
                      <a:tcPr marL="77769" marR="77769" marT="38885" marB="38885" anchor="ctr">
                        <a:solidFill>
                          <a:schemeClr val="bg2">
                            <a:lumMod val="75000"/>
                          </a:schemeClr>
                        </a:solidFill>
                      </a:tcPr>
                    </a:tc>
                    <a:extLst>
                      <a:ext uri="{0D108BD9-81ED-4DB2-BD59-A6C34878D82A}">
                        <a16:rowId xmlns:a16="http://schemas.microsoft.com/office/drawing/2014/main" val="1480697369"/>
                      </a:ext>
                    </a:extLst>
                  </a:tr>
                  <a:tr h="332246">
                    <a:tc>
                      <a:txBody>
                        <a:bodyPr/>
                        <a:lstStyle/>
                        <a:p>
                          <a:pPr algn="just"/>
                          <a14:m>
                            <m:oMathPara xmlns:m="http://schemas.openxmlformats.org/officeDocument/2006/math">
                              <m:oMathParaPr>
                                <m:jc m:val="centerGroup"/>
                              </m:oMathParaPr>
                              <m:oMath xmlns:m="http://schemas.openxmlformats.org/officeDocument/2006/math">
                                <m:r>
                                  <a:rPr lang="en-US" altLang="zh-CN" sz="1100" b="0" i="1" smtClean="0">
                                    <a:solidFill>
                                      <a:schemeClr val="tx1"/>
                                    </a:solidFill>
                                    <a:latin typeface="Cambria Math" panose="02040503050406030204" pitchFamily="18" charset="0"/>
                                  </a:rPr>
                                  <m:t>(</m:t>
                                </m:r>
                                <m:sSub>
                                  <m:sSubPr>
                                    <m:ctrlPr>
                                      <a:rPr lang="en-US" altLang="zh-CN" sz="1100" b="0" i="1" smtClean="0">
                                        <a:solidFill>
                                          <a:schemeClr val="tx1"/>
                                        </a:solidFill>
                                        <a:latin typeface="Cambria Math" panose="02040503050406030204" pitchFamily="18" charset="0"/>
                                      </a:rPr>
                                    </m:ctrlPr>
                                  </m:sSubPr>
                                  <m:e>
                                    <m:r>
                                      <a:rPr lang="en-US" altLang="zh-CN" sz="1100" b="0" i="1" smtClean="0">
                                        <a:solidFill>
                                          <a:schemeClr val="tx1"/>
                                        </a:solidFill>
                                        <a:latin typeface="Cambria Math" panose="02040503050406030204" pitchFamily="18" charset="0"/>
                                      </a:rPr>
                                      <m:t>𝑒</m:t>
                                    </m:r>
                                  </m:e>
                                  <m:sub>
                                    <m:r>
                                      <a:rPr lang="en-US" altLang="zh-CN" sz="1100" b="0" i="1" smtClean="0">
                                        <a:solidFill>
                                          <a:schemeClr val="tx1"/>
                                        </a:solidFill>
                                        <a:latin typeface="Cambria Math" panose="02040503050406030204" pitchFamily="18" charset="0"/>
                                      </a:rPr>
                                      <m:t>1</m:t>
                                    </m:r>
                                  </m:sub>
                                </m:sSub>
                                <m:r>
                                  <a:rPr lang="en-US" altLang="zh-CN" sz="1100" b="0" i="1" smtClean="0">
                                    <a:solidFill>
                                      <a:schemeClr val="tx1"/>
                                    </a:solidFill>
                                    <a:latin typeface="Cambria Math" panose="02040503050406030204" pitchFamily="18" charset="0"/>
                                  </a:rPr>
                                  <m:t>,</m:t>
                                </m:r>
                                <m:sSubSup>
                                  <m:sSubSupPr>
                                    <m:ctrlPr>
                                      <a:rPr lang="en-US" altLang="zh-CN" sz="1100" b="0" i="1" smtClean="0">
                                        <a:solidFill>
                                          <a:schemeClr val="tx1"/>
                                        </a:solidFill>
                                        <a:latin typeface="Cambria Math" panose="02040503050406030204" pitchFamily="18" charset="0"/>
                                      </a:rPr>
                                    </m:ctrlPr>
                                  </m:sSubSupPr>
                                  <m:e>
                                    <m:r>
                                      <a:rPr lang="en-US" altLang="zh-CN" sz="1100" b="0" i="1" smtClean="0">
                                        <a:solidFill>
                                          <a:schemeClr val="tx1"/>
                                        </a:solidFill>
                                        <a:latin typeface="Cambria Math" panose="02040503050406030204" pitchFamily="18" charset="0"/>
                                      </a:rPr>
                                      <m:t>𝑒</m:t>
                                    </m:r>
                                  </m:e>
                                  <m:sub>
                                    <m:r>
                                      <a:rPr lang="en-US" altLang="zh-CN" sz="1100" b="0" i="1" smtClean="0">
                                        <a:solidFill>
                                          <a:schemeClr val="tx1"/>
                                        </a:solidFill>
                                        <a:latin typeface="Cambria Math" panose="02040503050406030204" pitchFamily="18" charset="0"/>
                                      </a:rPr>
                                      <m:t>1</m:t>
                                    </m:r>
                                  </m:sub>
                                  <m:sup>
                                    <m:r>
                                      <a:rPr lang="en-US" altLang="zh-CN" sz="1100" b="0" i="1" smtClean="0">
                                        <a:solidFill>
                                          <a:schemeClr val="tx1"/>
                                        </a:solidFill>
                                        <a:latin typeface="Cambria Math" panose="02040503050406030204" pitchFamily="18" charset="0"/>
                                      </a:rPr>
                                      <m:t>′</m:t>
                                    </m:r>
                                  </m:sup>
                                </m:sSubSup>
                                <m:r>
                                  <a:rPr lang="en-US" altLang="zh-CN" sz="1100" b="0" i="1" smtClean="0">
                                    <a:solidFill>
                                      <a:schemeClr val="tx1"/>
                                    </a:solidFill>
                                    <a:latin typeface="Cambria Math" panose="02040503050406030204" pitchFamily="18" charset="0"/>
                                  </a:rPr>
                                  <m:t>)</m:t>
                                </m:r>
                              </m:oMath>
                            </m:oMathPara>
                          </a14:m>
                          <a:endParaRPr lang="en-US" altLang="zh-CN" sz="1100" b="0" dirty="0">
                            <a:solidFill>
                              <a:schemeClr val="tx1"/>
                            </a:solidFill>
                            <a:latin typeface="宋体" panose="02010600030101010101" pitchFamily="2" charset="-122"/>
                          </a:endParaRPr>
                        </a:p>
                      </a:txBody>
                      <a:tcPr marL="77769" marR="77769" marT="38885" marB="38885" anchor="ctr">
                        <a:solidFill>
                          <a:schemeClr val="bg2">
                            <a:lumMod val="75000"/>
                          </a:schemeClr>
                        </a:solidFill>
                      </a:tcPr>
                    </a:tc>
                    <a:extLst>
                      <a:ext uri="{0D108BD9-81ED-4DB2-BD59-A6C34878D82A}">
                        <a16:rowId xmlns:a16="http://schemas.microsoft.com/office/drawing/2014/main" val="1532414040"/>
                      </a:ext>
                    </a:extLst>
                  </a:tr>
                  <a:tr h="332246">
                    <a:tc>
                      <a:txBody>
                        <a:bodyPr/>
                        <a:lstStyle/>
                        <a:p>
                          <a:pPr algn="just"/>
                          <a14:m>
                            <m:oMathPara xmlns:m="http://schemas.openxmlformats.org/officeDocument/2006/math">
                              <m:oMathParaPr>
                                <m:jc m:val="centerGroup"/>
                              </m:oMathParaPr>
                              <m:oMath xmlns:m="http://schemas.openxmlformats.org/officeDocument/2006/math">
                                <m:r>
                                  <a:rPr lang="en-US" altLang="zh-CN" sz="1100" b="0" i="1" smtClean="0">
                                    <a:solidFill>
                                      <a:schemeClr val="tx1"/>
                                    </a:solidFill>
                                    <a:latin typeface="Cambria Math" panose="02040503050406030204" pitchFamily="18" charset="0"/>
                                    <a:ea typeface="宋体" panose="02010600030101010101" pitchFamily="2" charset="-122"/>
                                  </a:rPr>
                                  <m:t>(</m:t>
                                </m:r>
                                <m:sSub>
                                  <m:sSubPr>
                                    <m:ctrlPr>
                                      <a:rPr lang="en-US" altLang="zh-CN" sz="1100" b="0" i="1" smtClean="0">
                                        <a:solidFill>
                                          <a:schemeClr val="tx1"/>
                                        </a:solidFill>
                                        <a:latin typeface="Cambria Math" panose="02040503050406030204" pitchFamily="18" charset="0"/>
                                        <a:ea typeface="宋体" panose="02010600030101010101" pitchFamily="2" charset="-122"/>
                                      </a:rPr>
                                    </m:ctrlPr>
                                  </m:sSubPr>
                                  <m:e>
                                    <m:r>
                                      <a:rPr lang="en-US" altLang="zh-CN" sz="1100" b="0" i="1" smtClean="0">
                                        <a:solidFill>
                                          <a:schemeClr val="tx1"/>
                                        </a:solidFill>
                                        <a:latin typeface="Cambria Math" panose="02040503050406030204" pitchFamily="18" charset="0"/>
                                        <a:ea typeface="宋体" panose="02010600030101010101" pitchFamily="2" charset="-122"/>
                                      </a:rPr>
                                      <m:t>𝑒</m:t>
                                    </m:r>
                                  </m:e>
                                  <m:sub>
                                    <m:r>
                                      <a:rPr lang="en-US" altLang="zh-CN" sz="1100" b="0" i="1" smtClean="0">
                                        <a:solidFill>
                                          <a:schemeClr val="tx1"/>
                                        </a:solidFill>
                                        <a:latin typeface="Cambria Math" panose="02040503050406030204" pitchFamily="18" charset="0"/>
                                        <a:ea typeface="宋体" panose="02010600030101010101" pitchFamily="2" charset="-122"/>
                                      </a:rPr>
                                      <m:t>2</m:t>
                                    </m:r>
                                  </m:sub>
                                </m:sSub>
                                <m:r>
                                  <a:rPr lang="en-US" altLang="zh-CN" sz="1100" b="0" i="1" smtClean="0">
                                    <a:solidFill>
                                      <a:schemeClr val="tx1"/>
                                    </a:solidFill>
                                    <a:latin typeface="Cambria Math" panose="02040503050406030204" pitchFamily="18" charset="0"/>
                                    <a:ea typeface="宋体" panose="02010600030101010101" pitchFamily="2" charset="-122"/>
                                  </a:rPr>
                                  <m:t>,</m:t>
                                </m:r>
                                <m:sSubSup>
                                  <m:sSubSupPr>
                                    <m:ctrlPr>
                                      <a:rPr lang="en-US" altLang="zh-CN" sz="1100" b="0" i="1" smtClean="0">
                                        <a:solidFill>
                                          <a:schemeClr val="tx1"/>
                                        </a:solidFill>
                                        <a:latin typeface="Cambria Math" panose="02040503050406030204" pitchFamily="18" charset="0"/>
                                        <a:ea typeface="宋体" panose="02010600030101010101" pitchFamily="2" charset="-122"/>
                                      </a:rPr>
                                    </m:ctrlPr>
                                  </m:sSubSupPr>
                                  <m:e>
                                    <m:r>
                                      <a:rPr lang="en-US" altLang="zh-CN" sz="1100" b="0" i="1" smtClean="0">
                                        <a:solidFill>
                                          <a:schemeClr val="tx1"/>
                                        </a:solidFill>
                                        <a:latin typeface="Cambria Math" panose="02040503050406030204" pitchFamily="18" charset="0"/>
                                        <a:ea typeface="宋体" panose="02010600030101010101" pitchFamily="2" charset="-122"/>
                                      </a:rPr>
                                      <m:t>𝑒</m:t>
                                    </m:r>
                                  </m:e>
                                  <m:sub>
                                    <m:r>
                                      <a:rPr lang="en-US" altLang="zh-CN" sz="1100" b="0" i="1" smtClean="0">
                                        <a:solidFill>
                                          <a:schemeClr val="tx1"/>
                                        </a:solidFill>
                                        <a:latin typeface="Cambria Math" panose="02040503050406030204" pitchFamily="18" charset="0"/>
                                        <a:ea typeface="宋体" panose="02010600030101010101" pitchFamily="2" charset="-122"/>
                                      </a:rPr>
                                      <m:t>2</m:t>
                                    </m:r>
                                  </m:sub>
                                  <m:sup>
                                    <m:r>
                                      <a:rPr lang="en-US" altLang="zh-CN" sz="1100" b="0" i="1" smtClean="0">
                                        <a:solidFill>
                                          <a:schemeClr val="tx1"/>
                                        </a:solidFill>
                                        <a:latin typeface="Cambria Math" panose="02040503050406030204" pitchFamily="18" charset="0"/>
                                        <a:ea typeface="宋体" panose="02010600030101010101" pitchFamily="2" charset="-122"/>
                                      </a:rPr>
                                      <m:t>′</m:t>
                                    </m:r>
                                  </m:sup>
                                </m:sSubSup>
                                <m:r>
                                  <a:rPr lang="en-US" altLang="zh-CN" sz="1100" b="0" i="1" smtClean="0">
                                    <a:solidFill>
                                      <a:schemeClr val="tx1"/>
                                    </a:solidFill>
                                    <a:latin typeface="Cambria Math" panose="02040503050406030204" pitchFamily="18" charset="0"/>
                                    <a:ea typeface="宋体" panose="02010600030101010101" pitchFamily="2" charset="-122"/>
                                  </a:rPr>
                                  <m:t>)</m:t>
                                </m:r>
                              </m:oMath>
                            </m:oMathPara>
                          </a14:m>
                          <a:endParaRPr lang="en-US" altLang="zh-CN" sz="1100" b="0" dirty="0">
                            <a:solidFill>
                              <a:schemeClr val="tx1"/>
                            </a:solidFill>
                            <a:latin typeface="宋体" panose="02010600030101010101" pitchFamily="2" charset="-122"/>
                            <a:ea typeface="宋体" panose="02010600030101010101" pitchFamily="2" charset="-122"/>
                          </a:endParaRPr>
                        </a:p>
                      </a:txBody>
                      <a:tcPr marL="77769" marR="77769" marT="38885" marB="38885" anchor="ctr">
                        <a:solidFill>
                          <a:schemeClr val="bg2">
                            <a:lumMod val="75000"/>
                          </a:schemeClr>
                        </a:solidFill>
                      </a:tcPr>
                    </a:tc>
                    <a:extLst>
                      <a:ext uri="{0D108BD9-81ED-4DB2-BD59-A6C34878D82A}">
                        <a16:rowId xmlns:a16="http://schemas.microsoft.com/office/drawing/2014/main" val="383663348"/>
                      </a:ext>
                    </a:extLst>
                  </a:tr>
                  <a:tr h="300758">
                    <a:tc>
                      <a:txBody>
                        <a:bodyPr/>
                        <a:lstStyle/>
                        <a:p>
                          <a:pPr algn="just"/>
                          <a14:m>
                            <m:oMathPara xmlns:m="http://schemas.openxmlformats.org/officeDocument/2006/math">
                              <m:oMathParaPr>
                                <m:jc m:val="centerGroup"/>
                              </m:oMathParaPr>
                              <m:oMath xmlns:m="http://schemas.openxmlformats.org/officeDocument/2006/math">
                                <m:r>
                                  <a:rPr lang="en-US" altLang="zh-CN" sz="1100" smtClean="0">
                                    <a:latin typeface="Cambria Math" panose="02040503050406030204" pitchFamily="18" charset="0"/>
                                  </a:rPr>
                                  <m:t>⋯</m:t>
                                </m:r>
                              </m:oMath>
                            </m:oMathPara>
                          </a14:m>
                          <a:endParaRPr lang="en-US" altLang="zh-CN" sz="1100" b="0" dirty="0">
                            <a:solidFill>
                              <a:schemeClr val="tx1"/>
                            </a:solidFill>
                            <a:latin typeface="宋体" panose="02010600030101010101" pitchFamily="2" charset="-122"/>
                            <a:ea typeface="宋体" panose="02010600030101010101" pitchFamily="2" charset="-122"/>
                          </a:endParaRPr>
                        </a:p>
                      </a:txBody>
                      <a:tcPr marL="77769" marR="77769" marT="38885" marB="38885" anchor="ctr">
                        <a:solidFill>
                          <a:schemeClr val="bg2">
                            <a:lumMod val="75000"/>
                          </a:schemeClr>
                        </a:solidFill>
                      </a:tcPr>
                    </a:tc>
                    <a:extLst>
                      <a:ext uri="{0D108BD9-81ED-4DB2-BD59-A6C34878D82A}">
                        <a16:rowId xmlns:a16="http://schemas.microsoft.com/office/drawing/2014/main" val="3232380155"/>
                      </a:ext>
                    </a:extLst>
                  </a:tr>
                </a:tbl>
              </a:graphicData>
            </a:graphic>
          </p:graphicFrame>
        </mc:Choice>
        <mc:Fallback xmlns="">
          <p:graphicFrame>
            <p:nvGraphicFramePr>
              <p:cNvPr id="40117" name="表格 40116">
                <a:extLst>
                  <a:ext uri="{FF2B5EF4-FFF2-40B4-BE49-F238E27FC236}">
                    <a16:creationId xmlns:a16="http://schemas.microsoft.com/office/drawing/2014/main" id="{091FDB0D-E559-5BBA-1114-7D6A1B6FA569}"/>
                  </a:ext>
                </a:extLst>
              </p:cNvPr>
              <p:cNvGraphicFramePr>
                <a:graphicFrameLocks noGrp="1"/>
              </p:cNvGraphicFramePr>
              <p:nvPr>
                <p:extLst>
                  <p:ext uri="{D42A27DB-BD31-4B8C-83A1-F6EECF244321}">
                    <p14:modId xmlns:p14="http://schemas.microsoft.com/office/powerpoint/2010/main" val="2838301818"/>
                  </p:ext>
                </p:extLst>
              </p:nvPr>
            </p:nvGraphicFramePr>
            <p:xfrm>
              <a:off x="8087889" y="1737843"/>
              <a:ext cx="878311" cy="1266008"/>
            </p:xfrm>
            <a:graphic>
              <a:graphicData uri="http://schemas.openxmlformats.org/drawingml/2006/table">
                <a:tbl>
                  <a:tblPr firstRow="1" bandRow="1">
                    <a:tableStyleId>{5940675A-B579-460E-94D1-54222C63F5DA}</a:tableStyleId>
                  </a:tblPr>
                  <a:tblGrid>
                    <a:gridCol w="878311">
                      <a:extLst>
                        <a:ext uri="{9D8B030D-6E8A-4147-A177-3AD203B41FA5}">
                          <a16:colId xmlns:a16="http://schemas.microsoft.com/office/drawing/2014/main" val="1951319910"/>
                        </a:ext>
                      </a:extLst>
                    </a:gridCol>
                  </a:tblGrid>
                  <a:tr h="300758">
                    <a:tc>
                      <a:txBody>
                        <a:bodyPr/>
                        <a:lstStyle/>
                        <a:p>
                          <a:pPr algn="ctr"/>
                          <a:r>
                            <a:rPr lang="zh-CN" altLang="en-US" sz="1100" b="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候选实体对</a:t>
                          </a:r>
                          <a:endParaRPr lang="en-US" altLang="zh-CN" sz="1400" b="0" dirty="0">
                            <a:solidFill>
                              <a:schemeClr val="tx1"/>
                            </a:solidFill>
                            <a:latin typeface="微软雅黑" panose="020B0503020204020204" pitchFamily="34" charset="-122"/>
                            <a:ea typeface="微软雅黑" panose="020B0503020204020204" pitchFamily="34" charset="-122"/>
                          </a:endParaRPr>
                        </a:p>
                      </a:txBody>
                      <a:tcPr marL="77769" marR="77769" marT="38885" marB="38885" anchor="ctr">
                        <a:solidFill>
                          <a:schemeClr val="bg2">
                            <a:lumMod val="75000"/>
                          </a:schemeClr>
                        </a:solidFill>
                      </a:tcPr>
                    </a:tc>
                    <a:extLst>
                      <a:ext uri="{0D108BD9-81ED-4DB2-BD59-A6C34878D82A}">
                        <a16:rowId xmlns:a16="http://schemas.microsoft.com/office/drawing/2014/main" val="1480697369"/>
                      </a:ext>
                    </a:extLst>
                  </a:tr>
                  <a:tr h="332246">
                    <a:tc>
                      <a:txBody>
                        <a:bodyPr/>
                        <a:lstStyle/>
                        <a:p>
                          <a:endParaRPr lang="zh-CN"/>
                        </a:p>
                      </a:txBody>
                      <a:tcPr marL="77769" marR="77769" marT="38885" marB="38885" anchor="ctr">
                        <a:blipFill>
                          <a:blip r:embed="rId20"/>
                          <a:stretch>
                            <a:fillRect l="-690" t="-90909" r="-1379" b="-192727"/>
                          </a:stretch>
                        </a:blipFill>
                      </a:tcPr>
                    </a:tc>
                    <a:extLst>
                      <a:ext uri="{0D108BD9-81ED-4DB2-BD59-A6C34878D82A}">
                        <a16:rowId xmlns:a16="http://schemas.microsoft.com/office/drawing/2014/main" val="1532414040"/>
                      </a:ext>
                    </a:extLst>
                  </a:tr>
                  <a:tr h="332246">
                    <a:tc>
                      <a:txBody>
                        <a:bodyPr/>
                        <a:lstStyle/>
                        <a:p>
                          <a:endParaRPr lang="zh-CN"/>
                        </a:p>
                      </a:txBody>
                      <a:tcPr marL="77769" marR="77769" marT="38885" marB="38885" anchor="ctr">
                        <a:blipFill>
                          <a:blip r:embed="rId20"/>
                          <a:stretch>
                            <a:fillRect l="-690" t="-190909" r="-1379" b="-92727"/>
                          </a:stretch>
                        </a:blipFill>
                      </a:tcPr>
                    </a:tc>
                    <a:extLst>
                      <a:ext uri="{0D108BD9-81ED-4DB2-BD59-A6C34878D82A}">
                        <a16:rowId xmlns:a16="http://schemas.microsoft.com/office/drawing/2014/main" val="383663348"/>
                      </a:ext>
                    </a:extLst>
                  </a:tr>
                  <a:tr h="300758">
                    <a:tc>
                      <a:txBody>
                        <a:bodyPr/>
                        <a:lstStyle/>
                        <a:p>
                          <a:endParaRPr lang="zh-CN"/>
                        </a:p>
                      </a:txBody>
                      <a:tcPr marL="77769" marR="77769" marT="38885" marB="38885" anchor="ctr">
                        <a:blipFill>
                          <a:blip r:embed="rId20"/>
                          <a:stretch>
                            <a:fillRect l="-690" t="-326531" r="-1379" b="-4082"/>
                          </a:stretch>
                        </a:blipFill>
                      </a:tcPr>
                    </a:tc>
                    <a:extLst>
                      <a:ext uri="{0D108BD9-81ED-4DB2-BD59-A6C34878D82A}">
                        <a16:rowId xmlns:a16="http://schemas.microsoft.com/office/drawing/2014/main" val="3232380155"/>
                      </a:ext>
                    </a:extLst>
                  </a:tr>
                </a:tbl>
              </a:graphicData>
            </a:graphic>
          </p:graphicFrame>
        </mc:Fallback>
      </mc:AlternateContent>
      <p:cxnSp>
        <p:nvCxnSpPr>
          <p:cNvPr id="40118" name="直接箭头连接符 40117">
            <a:extLst>
              <a:ext uri="{FF2B5EF4-FFF2-40B4-BE49-F238E27FC236}">
                <a16:creationId xmlns:a16="http://schemas.microsoft.com/office/drawing/2014/main" id="{8C1A3A1E-20C9-40D4-3FB6-CF2760F99AC8}"/>
              </a:ext>
            </a:extLst>
          </p:cNvPr>
          <p:cNvCxnSpPr>
            <a:cxnSpLocks/>
          </p:cNvCxnSpPr>
          <p:nvPr/>
        </p:nvCxnSpPr>
        <p:spPr>
          <a:xfrm>
            <a:off x="7791450" y="2373364"/>
            <a:ext cx="25162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119" name="文本框 40118">
            <a:extLst>
              <a:ext uri="{FF2B5EF4-FFF2-40B4-BE49-F238E27FC236}">
                <a16:creationId xmlns:a16="http://schemas.microsoft.com/office/drawing/2014/main" id="{346FDDF8-5763-FA13-F4D5-D136F65DF11D}"/>
              </a:ext>
            </a:extLst>
          </p:cNvPr>
          <p:cNvSpPr txBox="1"/>
          <p:nvPr/>
        </p:nvSpPr>
        <p:spPr>
          <a:xfrm>
            <a:off x="8004587" y="3787111"/>
            <a:ext cx="1028979" cy="430887"/>
          </a:xfrm>
          <a:prstGeom prst="rect">
            <a:avLst/>
          </a:prstGeom>
          <a:noFill/>
        </p:spPr>
        <p:txBody>
          <a:bodyPr wrap="square">
            <a:spAutoFit/>
          </a:bodyPr>
          <a:lstStyle/>
          <a:p>
            <a:pPr algn="ctr"/>
            <a:r>
              <a:rPr lang="zh-CN" altLang="en-US" sz="1100" b="1" dirty="0">
                <a:latin typeface="微软雅黑" panose="020B0503020204020204" pitchFamily="34" charset="-122"/>
                <a:ea typeface="微软雅黑" panose="020B0503020204020204" pitchFamily="34" charset="-122"/>
              </a:rPr>
              <a:t>特    提</a:t>
            </a:r>
            <a:endParaRPr lang="en-US" altLang="zh-CN" sz="1100" b="1" dirty="0">
              <a:latin typeface="微软雅黑" panose="020B0503020204020204" pitchFamily="34" charset="-122"/>
              <a:ea typeface="微软雅黑" panose="020B0503020204020204" pitchFamily="34" charset="-122"/>
            </a:endParaRPr>
          </a:p>
          <a:p>
            <a:pPr algn="ctr"/>
            <a:r>
              <a:rPr lang="zh-CN" altLang="en-US" sz="1100" b="1" dirty="0">
                <a:latin typeface="微软雅黑" panose="020B0503020204020204" pitchFamily="34" charset="-122"/>
                <a:ea typeface="微软雅黑" panose="020B0503020204020204" pitchFamily="34" charset="-122"/>
              </a:rPr>
              <a:t>征    取</a:t>
            </a:r>
            <a:endParaRPr lang="en-US" altLang="zh-CN" sz="1200" b="1" dirty="0">
              <a:latin typeface="微软雅黑" panose="020B0503020204020204" pitchFamily="34" charset="-122"/>
              <a:ea typeface="微软雅黑" panose="020B0503020204020204" pitchFamily="34" charset="-122"/>
            </a:endParaRPr>
          </a:p>
        </p:txBody>
      </p:sp>
      <p:grpSp>
        <p:nvGrpSpPr>
          <p:cNvPr id="40120" name="组合 40119">
            <a:extLst>
              <a:ext uri="{FF2B5EF4-FFF2-40B4-BE49-F238E27FC236}">
                <a16:creationId xmlns:a16="http://schemas.microsoft.com/office/drawing/2014/main" id="{4D7E6CF6-503E-341E-4BFA-5F4049EBBFB3}"/>
              </a:ext>
            </a:extLst>
          </p:cNvPr>
          <p:cNvGrpSpPr/>
          <p:nvPr/>
        </p:nvGrpSpPr>
        <p:grpSpPr>
          <a:xfrm>
            <a:off x="8200426" y="4549996"/>
            <a:ext cx="637301" cy="628044"/>
            <a:chOff x="10047006" y="3989291"/>
            <a:chExt cx="637301" cy="628044"/>
          </a:xfrm>
        </p:grpSpPr>
        <p:grpSp>
          <p:nvGrpSpPr>
            <p:cNvPr id="40121" name="组合 40120">
              <a:extLst>
                <a:ext uri="{FF2B5EF4-FFF2-40B4-BE49-F238E27FC236}">
                  <a16:creationId xmlns:a16="http://schemas.microsoft.com/office/drawing/2014/main" id="{1B4E5E64-54ED-556A-662C-B71B27BBD84C}"/>
                </a:ext>
              </a:extLst>
            </p:cNvPr>
            <p:cNvGrpSpPr/>
            <p:nvPr/>
          </p:nvGrpSpPr>
          <p:grpSpPr>
            <a:xfrm>
              <a:off x="10047006" y="3989291"/>
              <a:ext cx="636528" cy="108000"/>
              <a:chOff x="6467542" y="4625328"/>
              <a:chExt cx="636528" cy="108000"/>
            </a:xfrm>
          </p:grpSpPr>
          <p:sp>
            <p:nvSpPr>
              <p:cNvPr id="40141" name="矩形 40140">
                <a:extLst>
                  <a:ext uri="{FF2B5EF4-FFF2-40B4-BE49-F238E27FC236}">
                    <a16:creationId xmlns:a16="http://schemas.microsoft.com/office/drawing/2014/main" id="{08ECEAAB-A796-7D6C-3B44-235E0E823051}"/>
                  </a:ext>
                </a:extLst>
              </p:cNvPr>
              <p:cNvSpPr/>
              <p:nvPr/>
            </p:nvSpPr>
            <p:spPr>
              <a:xfrm>
                <a:off x="6467542" y="4625328"/>
                <a:ext cx="108000" cy="108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42" name="矩形 40141">
                <a:extLst>
                  <a:ext uri="{FF2B5EF4-FFF2-40B4-BE49-F238E27FC236}">
                    <a16:creationId xmlns:a16="http://schemas.microsoft.com/office/drawing/2014/main" id="{6CFE9EB2-0AC6-2FCD-8708-C5BE6905F8FB}"/>
                  </a:ext>
                </a:extLst>
              </p:cNvPr>
              <p:cNvSpPr/>
              <p:nvPr/>
            </p:nvSpPr>
            <p:spPr>
              <a:xfrm>
                <a:off x="6598940" y="4625328"/>
                <a:ext cx="108000" cy="108000"/>
              </a:xfrm>
              <a:prstGeom prst="rect">
                <a:avLst/>
              </a:prstGeom>
              <a:solidFill>
                <a:srgbClr val="F4ECAC"/>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43" name="矩形 40142">
                <a:extLst>
                  <a:ext uri="{FF2B5EF4-FFF2-40B4-BE49-F238E27FC236}">
                    <a16:creationId xmlns:a16="http://schemas.microsoft.com/office/drawing/2014/main" id="{405097D6-5DBB-7F7C-A09F-AF123249B0B4}"/>
                  </a:ext>
                </a:extLst>
              </p:cNvPr>
              <p:cNvSpPr/>
              <p:nvPr/>
            </p:nvSpPr>
            <p:spPr>
              <a:xfrm>
                <a:off x="6730338" y="4625328"/>
                <a:ext cx="108000" cy="108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44" name="矩形 40143">
                <a:extLst>
                  <a:ext uri="{FF2B5EF4-FFF2-40B4-BE49-F238E27FC236}">
                    <a16:creationId xmlns:a16="http://schemas.microsoft.com/office/drawing/2014/main" id="{B054771E-0E50-B433-7566-CB76FFDF969E}"/>
                  </a:ext>
                </a:extLst>
              </p:cNvPr>
              <p:cNvSpPr/>
              <p:nvPr/>
            </p:nvSpPr>
            <p:spPr>
              <a:xfrm>
                <a:off x="6863204" y="4625328"/>
                <a:ext cx="108000" cy="108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45" name="矩形 40144">
                <a:extLst>
                  <a:ext uri="{FF2B5EF4-FFF2-40B4-BE49-F238E27FC236}">
                    <a16:creationId xmlns:a16="http://schemas.microsoft.com/office/drawing/2014/main" id="{4091B831-E851-D703-545D-9FE7661897A6}"/>
                  </a:ext>
                </a:extLst>
              </p:cNvPr>
              <p:cNvSpPr/>
              <p:nvPr/>
            </p:nvSpPr>
            <p:spPr>
              <a:xfrm>
                <a:off x="6996070" y="4625328"/>
                <a:ext cx="108000" cy="108000"/>
              </a:xfrm>
              <a:prstGeom prst="rect">
                <a:avLst/>
              </a:prstGeom>
              <a:solidFill>
                <a:srgbClr val="F2F3F4"/>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tx1"/>
                    </a:solidFill>
                    <a:latin typeface="Times New Roman" panose="02020603050405020304" pitchFamily="18" charset="0"/>
                    <a:cs typeface="Times New Roman" panose="02020603050405020304" pitchFamily="18" charset="0"/>
                  </a:rPr>
                  <a:t>?</a:t>
                </a:r>
                <a:endParaRPr lang="zh-CN" altLang="en-US" sz="700" dirty="0">
                  <a:solidFill>
                    <a:schemeClr val="tx1"/>
                  </a:solidFill>
                  <a:latin typeface="Times New Roman" panose="02020603050405020304" pitchFamily="18" charset="0"/>
                  <a:cs typeface="Times New Roman" panose="02020603050405020304" pitchFamily="18" charset="0"/>
                </a:endParaRPr>
              </a:p>
            </p:txBody>
          </p:sp>
        </p:grpSp>
        <p:grpSp>
          <p:nvGrpSpPr>
            <p:cNvPr id="40122" name="组合 40121">
              <a:extLst>
                <a:ext uri="{FF2B5EF4-FFF2-40B4-BE49-F238E27FC236}">
                  <a16:creationId xmlns:a16="http://schemas.microsoft.com/office/drawing/2014/main" id="{658134A0-5039-2731-65D8-F8881BBB78A4}"/>
                </a:ext>
              </a:extLst>
            </p:cNvPr>
            <p:cNvGrpSpPr/>
            <p:nvPr/>
          </p:nvGrpSpPr>
          <p:grpSpPr>
            <a:xfrm>
              <a:off x="10047006" y="4127387"/>
              <a:ext cx="636528" cy="108000"/>
              <a:chOff x="6467542" y="4625328"/>
              <a:chExt cx="636528" cy="108000"/>
            </a:xfrm>
          </p:grpSpPr>
          <p:sp>
            <p:nvSpPr>
              <p:cNvPr id="40136" name="矩形 40135">
                <a:extLst>
                  <a:ext uri="{FF2B5EF4-FFF2-40B4-BE49-F238E27FC236}">
                    <a16:creationId xmlns:a16="http://schemas.microsoft.com/office/drawing/2014/main" id="{4F304BE5-D440-BA72-A0E9-B72AB2CDADEA}"/>
                  </a:ext>
                </a:extLst>
              </p:cNvPr>
              <p:cNvSpPr/>
              <p:nvPr/>
            </p:nvSpPr>
            <p:spPr>
              <a:xfrm>
                <a:off x="6467542" y="4625328"/>
                <a:ext cx="108000" cy="108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37" name="矩形 40136">
                <a:extLst>
                  <a:ext uri="{FF2B5EF4-FFF2-40B4-BE49-F238E27FC236}">
                    <a16:creationId xmlns:a16="http://schemas.microsoft.com/office/drawing/2014/main" id="{1CE87272-60F6-F415-0DDF-60CDC55B215C}"/>
                  </a:ext>
                </a:extLst>
              </p:cNvPr>
              <p:cNvSpPr/>
              <p:nvPr/>
            </p:nvSpPr>
            <p:spPr>
              <a:xfrm>
                <a:off x="6598940" y="4625328"/>
                <a:ext cx="108000" cy="108000"/>
              </a:xfrm>
              <a:prstGeom prst="rect">
                <a:avLst/>
              </a:prstGeom>
              <a:solidFill>
                <a:srgbClr val="F4ECAC"/>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38" name="矩形 40137">
                <a:extLst>
                  <a:ext uri="{FF2B5EF4-FFF2-40B4-BE49-F238E27FC236}">
                    <a16:creationId xmlns:a16="http://schemas.microsoft.com/office/drawing/2014/main" id="{70E5C3E7-CB0A-BC10-75E5-3CCA555736CD}"/>
                  </a:ext>
                </a:extLst>
              </p:cNvPr>
              <p:cNvSpPr/>
              <p:nvPr/>
            </p:nvSpPr>
            <p:spPr>
              <a:xfrm>
                <a:off x="6730338" y="4625328"/>
                <a:ext cx="108000" cy="108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39" name="矩形 40138">
                <a:extLst>
                  <a:ext uri="{FF2B5EF4-FFF2-40B4-BE49-F238E27FC236}">
                    <a16:creationId xmlns:a16="http://schemas.microsoft.com/office/drawing/2014/main" id="{6CD18F3D-771D-03E9-929E-C908D8157D65}"/>
                  </a:ext>
                </a:extLst>
              </p:cNvPr>
              <p:cNvSpPr/>
              <p:nvPr/>
            </p:nvSpPr>
            <p:spPr>
              <a:xfrm>
                <a:off x="6863204" y="4625328"/>
                <a:ext cx="108000" cy="108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40" name="矩形 40139">
                <a:extLst>
                  <a:ext uri="{FF2B5EF4-FFF2-40B4-BE49-F238E27FC236}">
                    <a16:creationId xmlns:a16="http://schemas.microsoft.com/office/drawing/2014/main" id="{3DE9A321-2D8A-DE63-8B36-73644B7379BA}"/>
                  </a:ext>
                </a:extLst>
              </p:cNvPr>
              <p:cNvSpPr/>
              <p:nvPr/>
            </p:nvSpPr>
            <p:spPr>
              <a:xfrm>
                <a:off x="6996070" y="4625328"/>
                <a:ext cx="108000" cy="108000"/>
              </a:xfrm>
              <a:prstGeom prst="rect">
                <a:avLst/>
              </a:prstGeom>
              <a:solidFill>
                <a:srgbClr val="F2F3F4"/>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tx1"/>
                    </a:solidFill>
                    <a:latin typeface="Times New Roman" panose="02020603050405020304" pitchFamily="18" charset="0"/>
                    <a:cs typeface="Times New Roman" panose="02020603050405020304" pitchFamily="18" charset="0"/>
                  </a:rPr>
                  <a:t>?</a:t>
                </a:r>
                <a:endParaRPr lang="zh-CN" altLang="en-US" sz="700" dirty="0">
                  <a:solidFill>
                    <a:schemeClr val="tx1"/>
                  </a:solidFill>
                  <a:latin typeface="Times New Roman" panose="02020603050405020304" pitchFamily="18" charset="0"/>
                  <a:cs typeface="Times New Roman" panose="02020603050405020304" pitchFamily="18" charset="0"/>
                </a:endParaRPr>
              </a:p>
            </p:txBody>
          </p:sp>
        </p:grpSp>
        <p:grpSp>
          <p:nvGrpSpPr>
            <p:cNvPr id="40123" name="组合 40122">
              <a:extLst>
                <a:ext uri="{FF2B5EF4-FFF2-40B4-BE49-F238E27FC236}">
                  <a16:creationId xmlns:a16="http://schemas.microsoft.com/office/drawing/2014/main" id="{E108BB40-78F7-110B-8C06-9C836B208C1A}"/>
                </a:ext>
              </a:extLst>
            </p:cNvPr>
            <p:cNvGrpSpPr/>
            <p:nvPr/>
          </p:nvGrpSpPr>
          <p:grpSpPr>
            <a:xfrm>
              <a:off x="10047779" y="4366461"/>
              <a:ext cx="636528" cy="108000"/>
              <a:chOff x="6467542" y="4625328"/>
              <a:chExt cx="636528" cy="108000"/>
            </a:xfrm>
          </p:grpSpPr>
          <p:sp>
            <p:nvSpPr>
              <p:cNvPr id="40131" name="矩形 40130">
                <a:extLst>
                  <a:ext uri="{FF2B5EF4-FFF2-40B4-BE49-F238E27FC236}">
                    <a16:creationId xmlns:a16="http://schemas.microsoft.com/office/drawing/2014/main" id="{3EB9BEE4-BCCB-CDCD-9119-230A88B5C5B7}"/>
                  </a:ext>
                </a:extLst>
              </p:cNvPr>
              <p:cNvSpPr/>
              <p:nvPr/>
            </p:nvSpPr>
            <p:spPr>
              <a:xfrm>
                <a:off x="6467542" y="4625328"/>
                <a:ext cx="108000" cy="108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32" name="矩形 40131">
                <a:extLst>
                  <a:ext uri="{FF2B5EF4-FFF2-40B4-BE49-F238E27FC236}">
                    <a16:creationId xmlns:a16="http://schemas.microsoft.com/office/drawing/2014/main" id="{6CAAB916-C135-FBEA-C0B1-CAD121668FA3}"/>
                  </a:ext>
                </a:extLst>
              </p:cNvPr>
              <p:cNvSpPr/>
              <p:nvPr/>
            </p:nvSpPr>
            <p:spPr>
              <a:xfrm>
                <a:off x="6598940" y="4625328"/>
                <a:ext cx="108000" cy="108000"/>
              </a:xfrm>
              <a:prstGeom prst="rect">
                <a:avLst/>
              </a:prstGeom>
              <a:solidFill>
                <a:srgbClr val="F4ECAC"/>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33" name="矩形 40132">
                <a:extLst>
                  <a:ext uri="{FF2B5EF4-FFF2-40B4-BE49-F238E27FC236}">
                    <a16:creationId xmlns:a16="http://schemas.microsoft.com/office/drawing/2014/main" id="{7BE3F920-AF50-D26D-954A-E455C8C7775D}"/>
                  </a:ext>
                </a:extLst>
              </p:cNvPr>
              <p:cNvSpPr/>
              <p:nvPr/>
            </p:nvSpPr>
            <p:spPr>
              <a:xfrm>
                <a:off x="6730338" y="4625328"/>
                <a:ext cx="108000" cy="108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34" name="矩形 40133">
                <a:extLst>
                  <a:ext uri="{FF2B5EF4-FFF2-40B4-BE49-F238E27FC236}">
                    <a16:creationId xmlns:a16="http://schemas.microsoft.com/office/drawing/2014/main" id="{1B7F5066-47FF-8696-ED94-39172C38B0E9}"/>
                  </a:ext>
                </a:extLst>
              </p:cNvPr>
              <p:cNvSpPr/>
              <p:nvPr/>
            </p:nvSpPr>
            <p:spPr>
              <a:xfrm>
                <a:off x="6863204" y="4625328"/>
                <a:ext cx="108000" cy="108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35" name="矩形 40134">
                <a:extLst>
                  <a:ext uri="{FF2B5EF4-FFF2-40B4-BE49-F238E27FC236}">
                    <a16:creationId xmlns:a16="http://schemas.microsoft.com/office/drawing/2014/main" id="{54449544-3D65-79CF-0CCB-099BBD4006FC}"/>
                  </a:ext>
                </a:extLst>
              </p:cNvPr>
              <p:cNvSpPr/>
              <p:nvPr/>
            </p:nvSpPr>
            <p:spPr>
              <a:xfrm>
                <a:off x="6996070" y="4625328"/>
                <a:ext cx="108000" cy="108000"/>
              </a:xfrm>
              <a:prstGeom prst="rect">
                <a:avLst/>
              </a:prstGeom>
              <a:solidFill>
                <a:srgbClr val="F2F3F4"/>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tx1"/>
                    </a:solidFill>
                    <a:latin typeface="Times New Roman" panose="02020603050405020304" pitchFamily="18" charset="0"/>
                    <a:cs typeface="Times New Roman" panose="02020603050405020304" pitchFamily="18" charset="0"/>
                  </a:rPr>
                  <a:t>?</a:t>
                </a:r>
                <a:endParaRPr lang="zh-CN" altLang="en-US" sz="700" dirty="0">
                  <a:solidFill>
                    <a:schemeClr val="tx1"/>
                  </a:solidFill>
                  <a:latin typeface="Times New Roman" panose="02020603050405020304" pitchFamily="18" charset="0"/>
                  <a:cs typeface="Times New Roman" panose="02020603050405020304" pitchFamily="18" charset="0"/>
                </a:endParaRPr>
              </a:p>
            </p:txBody>
          </p:sp>
        </p:grpSp>
        <p:grpSp>
          <p:nvGrpSpPr>
            <p:cNvPr id="40124" name="组合 40123">
              <a:extLst>
                <a:ext uri="{FF2B5EF4-FFF2-40B4-BE49-F238E27FC236}">
                  <a16:creationId xmlns:a16="http://schemas.microsoft.com/office/drawing/2014/main" id="{E3052030-EC77-D091-D45E-D67942815CE6}"/>
                </a:ext>
              </a:extLst>
            </p:cNvPr>
            <p:cNvGrpSpPr/>
            <p:nvPr/>
          </p:nvGrpSpPr>
          <p:grpSpPr>
            <a:xfrm>
              <a:off x="10047779" y="4509335"/>
              <a:ext cx="636528" cy="108000"/>
              <a:chOff x="6467542" y="4625328"/>
              <a:chExt cx="636528" cy="108000"/>
            </a:xfrm>
          </p:grpSpPr>
          <p:sp>
            <p:nvSpPr>
              <p:cNvPr id="40126" name="矩形 40125">
                <a:extLst>
                  <a:ext uri="{FF2B5EF4-FFF2-40B4-BE49-F238E27FC236}">
                    <a16:creationId xmlns:a16="http://schemas.microsoft.com/office/drawing/2014/main" id="{EDB12C16-370E-02FB-2009-3E9272049D19}"/>
                  </a:ext>
                </a:extLst>
              </p:cNvPr>
              <p:cNvSpPr/>
              <p:nvPr/>
            </p:nvSpPr>
            <p:spPr>
              <a:xfrm>
                <a:off x="6467542" y="4625328"/>
                <a:ext cx="108000" cy="108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27" name="矩形 40126">
                <a:extLst>
                  <a:ext uri="{FF2B5EF4-FFF2-40B4-BE49-F238E27FC236}">
                    <a16:creationId xmlns:a16="http://schemas.microsoft.com/office/drawing/2014/main" id="{066194FE-1DC5-1FB6-C89E-69B0A8A2C684}"/>
                  </a:ext>
                </a:extLst>
              </p:cNvPr>
              <p:cNvSpPr/>
              <p:nvPr/>
            </p:nvSpPr>
            <p:spPr>
              <a:xfrm>
                <a:off x="6598940" y="4625328"/>
                <a:ext cx="108000" cy="108000"/>
              </a:xfrm>
              <a:prstGeom prst="rect">
                <a:avLst/>
              </a:prstGeom>
              <a:solidFill>
                <a:srgbClr val="F4ECAC"/>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28" name="矩形 40127">
                <a:extLst>
                  <a:ext uri="{FF2B5EF4-FFF2-40B4-BE49-F238E27FC236}">
                    <a16:creationId xmlns:a16="http://schemas.microsoft.com/office/drawing/2014/main" id="{F933FE1C-C2AD-EC70-E433-55D6528EEFC9}"/>
                  </a:ext>
                </a:extLst>
              </p:cNvPr>
              <p:cNvSpPr/>
              <p:nvPr/>
            </p:nvSpPr>
            <p:spPr>
              <a:xfrm>
                <a:off x="6730338" y="4625328"/>
                <a:ext cx="108000" cy="108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29" name="矩形 40128">
                <a:extLst>
                  <a:ext uri="{FF2B5EF4-FFF2-40B4-BE49-F238E27FC236}">
                    <a16:creationId xmlns:a16="http://schemas.microsoft.com/office/drawing/2014/main" id="{04344267-8217-4872-CA97-9F01CFB54D87}"/>
                  </a:ext>
                </a:extLst>
              </p:cNvPr>
              <p:cNvSpPr/>
              <p:nvPr/>
            </p:nvSpPr>
            <p:spPr>
              <a:xfrm>
                <a:off x="6863204" y="4625328"/>
                <a:ext cx="108000" cy="108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30" name="矩形 40129">
                <a:extLst>
                  <a:ext uri="{FF2B5EF4-FFF2-40B4-BE49-F238E27FC236}">
                    <a16:creationId xmlns:a16="http://schemas.microsoft.com/office/drawing/2014/main" id="{D5D1EED7-700F-84A9-DD83-987CA3DDDF63}"/>
                  </a:ext>
                </a:extLst>
              </p:cNvPr>
              <p:cNvSpPr/>
              <p:nvPr/>
            </p:nvSpPr>
            <p:spPr>
              <a:xfrm>
                <a:off x="6996070" y="4625328"/>
                <a:ext cx="108000" cy="108000"/>
              </a:xfrm>
              <a:prstGeom prst="rect">
                <a:avLst/>
              </a:prstGeom>
              <a:solidFill>
                <a:srgbClr val="F2F3F4"/>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tx1"/>
                    </a:solidFill>
                    <a:latin typeface="Times New Roman" panose="02020603050405020304" pitchFamily="18" charset="0"/>
                    <a:cs typeface="Times New Roman" panose="02020603050405020304" pitchFamily="18" charset="0"/>
                  </a:rPr>
                  <a:t>?</a:t>
                </a:r>
                <a:endParaRPr lang="zh-CN" altLang="en-US" sz="700" dirty="0">
                  <a:solidFill>
                    <a:schemeClr val="tx1"/>
                  </a:solidFill>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40125" name="文本框 40124">
                  <a:extLst>
                    <a:ext uri="{FF2B5EF4-FFF2-40B4-BE49-F238E27FC236}">
                      <a16:creationId xmlns:a16="http://schemas.microsoft.com/office/drawing/2014/main" id="{A2B71785-B1D8-D15A-14CB-4DA116A20C91}"/>
                    </a:ext>
                  </a:extLst>
                </p:cNvPr>
                <p:cNvSpPr txBox="1"/>
                <p:nvPr/>
              </p:nvSpPr>
              <p:spPr>
                <a:xfrm>
                  <a:off x="10065032" y="4140385"/>
                  <a:ext cx="611434"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480" name="文本框 479">
                  <a:extLst>
                    <a:ext uri="{FF2B5EF4-FFF2-40B4-BE49-F238E27FC236}">
                      <a16:creationId xmlns:a16="http://schemas.microsoft.com/office/drawing/2014/main" id="{AEFE06F9-78DC-7642-CB66-E012708C4531}"/>
                    </a:ext>
                  </a:extLst>
                </p:cNvPr>
                <p:cNvSpPr txBox="1">
                  <a:spLocks noRot="1" noChangeAspect="1" noMove="1" noResize="1" noEditPoints="1" noAdjustHandles="1" noChangeArrowheads="1" noChangeShapeType="1" noTextEdit="1"/>
                </p:cNvSpPr>
                <p:nvPr/>
              </p:nvSpPr>
              <p:spPr>
                <a:xfrm>
                  <a:off x="10065032" y="4140385"/>
                  <a:ext cx="611434" cy="307777"/>
                </a:xfrm>
                <a:prstGeom prst="rect">
                  <a:avLst/>
                </a:prstGeom>
                <a:blipFill>
                  <a:blip r:embed="rId21"/>
                  <a:stretch>
                    <a:fillRect/>
                  </a:stretch>
                </a:blipFill>
              </p:spPr>
              <p:txBody>
                <a:bodyPr/>
                <a:lstStyle/>
                <a:p>
                  <a:r>
                    <a:rPr lang="zh-CN" altLang="en-US">
                      <a:noFill/>
                    </a:rPr>
                    <a:t> </a:t>
                  </a:r>
                </a:p>
              </p:txBody>
            </p:sp>
          </mc:Fallback>
        </mc:AlternateContent>
      </p:grpSp>
      <p:cxnSp>
        <p:nvCxnSpPr>
          <p:cNvPr id="40146" name="直接箭头连接符 40145">
            <a:extLst>
              <a:ext uri="{FF2B5EF4-FFF2-40B4-BE49-F238E27FC236}">
                <a16:creationId xmlns:a16="http://schemas.microsoft.com/office/drawing/2014/main" id="{AC27BC98-E480-A059-A200-712E64704406}"/>
              </a:ext>
            </a:extLst>
          </p:cNvPr>
          <p:cNvCxnSpPr>
            <a:cxnSpLocks/>
          </p:cNvCxnSpPr>
          <p:nvPr/>
        </p:nvCxnSpPr>
        <p:spPr>
          <a:xfrm flipH="1">
            <a:off x="7378700" y="4869360"/>
            <a:ext cx="82677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147" name="文本框 40146">
            <a:extLst>
              <a:ext uri="{FF2B5EF4-FFF2-40B4-BE49-F238E27FC236}">
                <a16:creationId xmlns:a16="http://schemas.microsoft.com/office/drawing/2014/main" id="{7E217EFC-4D17-3296-9294-5C1DEF0D114A}"/>
              </a:ext>
            </a:extLst>
          </p:cNvPr>
          <p:cNvSpPr txBox="1"/>
          <p:nvPr/>
        </p:nvSpPr>
        <p:spPr>
          <a:xfrm>
            <a:off x="6834630" y="5789427"/>
            <a:ext cx="1714144" cy="261610"/>
          </a:xfrm>
          <a:prstGeom prst="rect">
            <a:avLst/>
          </a:prstGeom>
          <a:noFill/>
        </p:spPr>
        <p:txBody>
          <a:bodyPr wrap="square">
            <a:spAutoFit/>
          </a:bodyPr>
          <a:lstStyle/>
          <a:p>
            <a:pPr algn="ctr"/>
            <a:r>
              <a:rPr lang="zh-CN" altLang="en-US" sz="1100" b="1" dirty="0">
                <a:latin typeface="微软雅黑" panose="020B0503020204020204" pitchFamily="34" charset="-122"/>
                <a:ea typeface="微软雅黑" panose="020B0503020204020204" pitchFamily="34" charset="-122"/>
              </a:rPr>
              <a:t>候选实体对聚类</a:t>
            </a:r>
            <a:endParaRPr lang="en-US" altLang="zh-CN" sz="1100" b="1" dirty="0">
              <a:latin typeface="微软雅黑" panose="020B0503020204020204" pitchFamily="34" charset="-122"/>
              <a:ea typeface="微软雅黑" panose="020B0503020204020204" pitchFamily="34" charset="-122"/>
            </a:endParaRPr>
          </a:p>
        </p:txBody>
      </p:sp>
      <p:grpSp>
        <p:nvGrpSpPr>
          <p:cNvPr id="40148" name="组合 40147">
            <a:extLst>
              <a:ext uri="{FF2B5EF4-FFF2-40B4-BE49-F238E27FC236}">
                <a16:creationId xmlns:a16="http://schemas.microsoft.com/office/drawing/2014/main" id="{05E4B7B3-FE9B-0325-A4AE-5330315FAF7A}"/>
              </a:ext>
            </a:extLst>
          </p:cNvPr>
          <p:cNvGrpSpPr/>
          <p:nvPr/>
        </p:nvGrpSpPr>
        <p:grpSpPr>
          <a:xfrm>
            <a:off x="6183578" y="4339442"/>
            <a:ext cx="1437402" cy="1421484"/>
            <a:chOff x="8087308" y="3467587"/>
            <a:chExt cx="1437402" cy="1421484"/>
          </a:xfrm>
        </p:grpSpPr>
        <p:grpSp>
          <p:nvGrpSpPr>
            <p:cNvPr id="40149" name="组合 40148">
              <a:extLst>
                <a:ext uri="{FF2B5EF4-FFF2-40B4-BE49-F238E27FC236}">
                  <a16:creationId xmlns:a16="http://schemas.microsoft.com/office/drawing/2014/main" id="{9B17E0B0-72F2-23EB-9C5A-9AE3991AF874}"/>
                </a:ext>
              </a:extLst>
            </p:cNvPr>
            <p:cNvGrpSpPr/>
            <p:nvPr/>
          </p:nvGrpSpPr>
          <p:grpSpPr>
            <a:xfrm>
              <a:off x="8846816" y="4103816"/>
              <a:ext cx="677894" cy="523220"/>
              <a:chOff x="8385716" y="3703848"/>
              <a:chExt cx="677894" cy="523220"/>
            </a:xfrm>
          </p:grpSpPr>
          <p:sp>
            <p:nvSpPr>
              <p:cNvPr id="40176" name="椭圆 40175">
                <a:extLst>
                  <a:ext uri="{FF2B5EF4-FFF2-40B4-BE49-F238E27FC236}">
                    <a16:creationId xmlns:a16="http://schemas.microsoft.com/office/drawing/2014/main" id="{C30E808F-891F-95B3-B7AF-4482A9E0E790}"/>
                  </a:ext>
                </a:extLst>
              </p:cNvPr>
              <p:cNvSpPr/>
              <p:nvPr/>
            </p:nvSpPr>
            <p:spPr>
              <a:xfrm>
                <a:off x="8385716" y="3703848"/>
                <a:ext cx="677894" cy="523220"/>
              </a:xfrm>
              <a:prstGeom prst="ellipse">
                <a:avLst/>
              </a:prstGeom>
              <a:solidFill>
                <a:schemeClr val="bg1"/>
              </a:solidFill>
              <a:ln w="19050">
                <a:solidFill>
                  <a:srgbClr val="A77FB8"/>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77" name="椭圆 40176">
                <a:extLst>
                  <a:ext uri="{FF2B5EF4-FFF2-40B4-BE49-F238E27FC236}">
                    <a16:creationId xmlns:a16="http://schemas.microsoft.com/office/drawing/2014/main" id="{9558A653-6B2A-2F86-6FDB-07CA90237951}"/>
                  </a:ext>
                </a:extLst>
              </p:cNvPr>
              <p:cNvSpPr/>
              <p:nvPr/>
            </p:nvSpPr>
            <p:spPr>
              <a:xfrm>
                <a:off x="8636494" y="4014085"/>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78" name="椭圆 40177">
                <a:extLst>
                  <a:ext uri="{FF2B5EF4-FFF2-40B4-BE49-F238E27FC236}">
                    <a16:creationId xmlns:a16="http://schemas.microsoft.com/office/drawing/2014/main" id="{0E95845A-385C-0F02-6FD1-9C2250493FCB}"/>
                  </a:ext>
                </a:extLst>
              </p:cNvPr>
              <p:cNvSpPr/>
              <p:nvPr/>
            </p:nvSpPr>
            <p:spPr>
              <a:xfrm>
                <a:off x="8481320" y="3800875"/>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179" name="直接连接符 40178">
                <a:extLst>
                  <a:ext uri="{FF2B5EF4-FFF2-40B4-BE49-F238E27FC236}">
                    <a16:creationId xmlns:a16="http://schemas.microsoft.com/office/drawing/2014/main" id="{C72FE656-C983-FDC7-F45D-A97842C7CE5D}"/>
                  </a:ext>
                </a:extLst>
              </p:cNvPr>
              <p:cNvCxnSpPr>
                <a:cxnSpLocks/>
                <a:stCxn id="40178" idx="0"/>
                <a:endCxn id="40178" idx="4"/>
              </p:cNvCxnSpPr>
              <p:nvPr/>
            </p:nvCxnSpPr>
            <p:spPr>
              <a:xfrm>
                <a:off x="8571320" y="3800875"/>
                <a:ext cx="0" cy="18000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40180" name="直接连接符 40179">
                <a:extLst>
                  <a:ext uri="{FF2B5EF4-FFF2-40B4-BE49-F238E27FC236}">
                    <a16:creationId xmlns:a16="http://schemas.microsoft.com/office/drawing/2014/main" id="{AAF7D6FB-80F7-5642-D59C-7775CFB71CAD}"/>
                  </a:ext>
                </a:extLst>
              </p:cNvPr>
              <p:cNvCxnSpPr>
                <a:stCxn id="40178" idx="1"/>
                <a:endCxn id="40178" idx="3"/>
              </p:cNvCxnSpPr>
              <p:nvPr/>
            </p:nvCxnSpPr>
            <p:spPr>
              <a:xfrm>
                <a:off x="8507680" y="3827235"/>
                <a:ext cx="0" cy="12728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grpSp>
            <p:nvGrpSpPr>
              <p:cNvPr id="40181" name="组合 40180">
                <a:extLst>
                  <a:ext uri="{FF2B5EF4-FFF2-40B4-BE49-F238E27FC236}">
                    <a16:creationId xmlns:a16="http://schemas.microsoft.com/office/drawing/2014/main" id="{E3CC2CFC-406F-EBB2-51C7-86B06A810CCC}"/>
                  </a:ext>
                </a:extLst>
              </p:cNvPr>
              <p:cNvGrpSpPr/>
              <p:nvPr/>
            </p:nvGrpSpPr>
            <p:grpSpPr>
              <a:xfrm>
                <a:off x="8751320" y="3756592"/>
                <a:ext cx="180000" cy="180000"/>
                <a:chOff x="6812443" y="4269749"/>
                <a:chExt cx="180000" cy="180000"/>
              </a:xfrm>
            </p:grpSpPr>
            <p:sp>
              <p:nvSpPr>
                <p:cNvPr id="40184" name="椭圆 40183">
                  <a:extLst>
                    <a:ext uri="{FF2B5EF4-FFF2-40B4-BE49-F238E27FC236}">
                      <a16:creationId xmlns:a16="http://schemas.microsoft.com/office/drawing/2014/main" id="{894837F3-F6AA-51E6-A325-0ED100A693F6}"/>
                    </a:ext>
                  </a:extLst>
                </p:cNvPr>
                <p:cNvSpPr/>
                <p:nvPr/>
              </p:nvSpPr>
              <p:spPr>
                <a:xfrm>
                  <a:off x="6812443" y="4269749"/>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185" name="直接连接符 40184">
                  <a:extLst>
                    <a:ext uri="{FF2B5EF4-FFF2-40B4-BE49-F238E27FC236}">
                      <a16:creationId xmlns:a16="http://schemas.microsoft.com/office/drawing/2014/main" id="{731707DA-4411-8AD2-0649-7A8DB9FA4DDD}"/>
                    </a:ext>
                  </a:extLst>
                </p:cNvPr>
                <p:cNvCxnSpPr>
                  <a:stCxn id="40184" idx="0"/>
                  <a:endCxn id="40184" idx="4"/>
                </p:cNvCxnSpPr>
                <p:nvPr/>
              </p:nvCxnSpPr>
              <p:spPr>
                <a:xfrm>
                  <a:off x="6902443" y="4269749"/>
                  <a:ext cx="0" cy="18000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40186" name="直接连接符 40185">
                  <a:extLst>
                    <a:ext uri="{FF2B5EF4-FFF2-40B4-BE49-F238E27FC236}">
                      <a16:creationId xmlns:a16="http://schemas.microsoft.com/office/drawing/2014/main" id="{35CEF151-D8B7-90B8-EBD4-E481E59EBE27}"/>
                    </a:ext>
                  </a:extLst>
                </p:cNvPr>
                <p:cNvCxnSpPr>
                  <a:stCxn id="40184" idx="1"/>
                  <a:endCxn id="40184" idx="3"/>
                </p:cNvCxnSpPr>
                <p:nvPr/>
              </p:nvCxnSpPr>
              <p:spPr>
                <a:xfrm>
                  <a:off x="6838803" y="4296109"/>
                  <a:ext cx="0" cy="12728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grpSp>
          <p:cxnSp>
            <p:nvCxnSpPr>
              <p:cNvPr id="40182" name="直接连接符 40181">
                <a:extLst>
                  <a:ext uri="{FF2B5EF4-FFF2-40B4-BE49-F238E27FC236}">
                    <a16:creationId xmlns:a16="http://schemas.microsoft.com/office/drawing/2014/main" id="{B806C34A-4D88-9226-5E3B-5A6DF6AAF80D}"/>
                  </a:ext>
                </a:extLst>
              </p:cNvPr>
              <p:cNvCxnSpPr>
                <a:stCxn id="40177" idx="0"/>
                <a:endCxn id="40177" idx="4"/>
              </p:cNvCxnSpPr>
              <p:nvPr/>
            </p:nvCxnSpPr>
            <p:spPr>
              <a:xfrm>
                <a:off x="8726494" y="4014085"/>
                <a:ext cx="0" cy="18000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40183" name="直接连接符 40182">
                <a:extLst>
                  <a:ext uri="{FF2B5EF4-FFF2-40B4-BE49-F238E27FC236}">
                    <a16:creationId xmlns:a16="http://schemas.microsoft.com/office/drawing/2014/main" id="{2A04657A-5B6E-315B-E9CC-D4D909087574}"/>
                  </a:ext>
                </a:extLst>
              </p:cNvPr>
              <p:cNvCxnSpPr>
                <a:stCxn id="40177" idx="7"/>
                <a:endCxn id="40177" idx="5"/>
              </p:cNvCxnSpPr>
              <p:nvPr/>
            </p:nvCxnSpPr>
            <p:spPr>
              <a:xfrm>
                <a:off x="8790134" y="4040445"/>
                <a:ext cx="0" cy="12728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grpSp>
        <p:grpSp>
          <p:nvGrpSpPr>
            <p:cNvPr id="40150" name="组合 40149">
              <a:extLst>
                <a:ext uri="{FF2B5EF4-FFF2-40B4-BE49-F238E27FC236}">
                  <a16:creationId xmlns:a16="http://schemas.microsoft.com/office/drawing/2014/main" id="{8F1E3ABA-2C60-2D6F-63E5-51338DF48BBB}"/>
                </a:ext>
              </a:extLst>
            </p:cNvPr>
            <p:cNvGrpSpPr/>
            <p:nvPr/>
          </p:nvGrpSpPr>
          <p:grpSpPr>
            <a:xfrm>
              <a:off x="8090129" y="4046643"/>
              <a:ext cx="701940" cy="582565"/>
              <a:chOff x="7896644" y="4143084"/>
              <a:chExt cx="701940" cy="582565"/>
            </a:xfrm>
          </p:grpSpPr>
          <p:sp>
            <p:nvSpPr>
              <p:cNvPr id="40160" name="椭圆 40159">
                <a:extLst>
                  <a:ext uri="{FF2B5EF4-FFF2-40B4-BE49-F238E27FC236}">
                    <a16:creationId xmlns:a16="http://schemas.microsoft.com/office/drawing/2014/main" id="{02832762-D3C6-F8F1-8532-C22610F13C76}"/>
                  </a:ext>
                </a:extLst>
              </p:cNvPr>
              <p:cNvSpPr/>
              <p:nvPr/>
            </p:nvSpPr>
            <p:spPr>
              <a:xfrm>
                <a:off x="7896644" y="4143084"/>
                <a:ext cx="701940" cy="582565"/>
              </a:xfrm>
              <a:prstGeom prst="ellipse">
                <a:avLst/>
              </a:prstGeom>
              <a:solidFill>
                <a:schemeClr val="bg1"/>
              </a:solidFill>
              <a:ln w="19050">
                <a:solidFill>
                  <a:srgbClr val="F7A2A4"/>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161" name="组合 40160">
                <a:extLst>
                  <a:ext uri="{FF2B5EF4-FFF2-40B4-BE49-F238E27FC236}">
                    <a16:creationId xmlns:a16="http://schemas.microsoft.com/office/drawing/2014/main" id="{71DDF520-1505-363E-5815-FFAAE38AC9EF}"/>
                  </a:ext>
                </a:extLst>
              </p:cNvPr>
              <p:cNvGrpSpPr/>
              <p:nvPr/>
            </p:nvGrpSpPr>
            <p:grpSpPr>
              <a:xfrm>
                <a:off x="8032456" y="4225438"/>
                <a:ext cx="180000" cy="180000"/>
                <a:chOff x="8157614" y="5057431"/>
                <a:chExt cx="180000" cy="180000"/>
              </a:xfrm>
            </p:grpSpPr>
            <p:sp>
              <p:nvSpPr>
                <p:cNvPr id="40173" name="椭圆 40172">
                  <a:extLst>
                    <a:ext uri="{FF2B5EF4-FFF2-40B4-BE49-F238E27FC236}">
                      <a16:creationId xmlns:a16="http://schemas.microsoft.com/office/drawing/2014/main" id="{595DBFC6-1B0F-7129-FC9C-1E1DA39E2826}"/>
                    </a:ext>
                  </a:extLst>
                </p:cNvPr>
                <p:cNvSpPr/>
                <p:nvPr/>
              </p:nvSpPr>
              <p:spPr>
                <a:xfrm>
                  <a:off x="8157614" y="5057431"/>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174" name="直接连接符 40173">
                  <a:extLst>
                    <a:ext uri="{FF2B5EF4-FFF2-40B4-BE49-F238E27FC236}">
                      <a16:creationId xmlns:a16="http://schemas.microsoft.com/office/drawing/2014/main" id="{F587A9C3-039E-6574-1EE7-21E443526E4F}"/>
                    </a:ext>
                  </a:extLst>
                </p:cNvPr>
                <p:cNvCxnSpPr>
                  <a:stCxn id="40173" idx="2"/>
                  <a:endCxn id="40173" idx="6"/>
                </p:cNvCxnSpPr>
                <p:nvPr/>
              </p:nvCxnSpPr>
              <p:spPr>
                <a:xfrm>
                  <a:off x="8157614" y="5147431"/>
                  <a:ext cx="180000" cy="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40175" name="直接连接符 40174">
                  <a:extLst>
                    <a:ext uri="{FF2B5EF4-FFF2-40B4-BE49-F238E27FC236}">
                      <a16:creationId xmlns:a16="http://schemas.microsoft.com/office/drawing/2014/main" id="{C6AA4BBA-F23D-7AAE-B573-AAA10C08C75A}"/>
                    </a:ext>
                  </a:extLst>
                </p:cNvPr>
                <p:cNvCxnSpPr>
                  <a:stCxn id="40173" idx="1"/>
                  <a:endCxn id="40173" idx="7"/>
                </p:cNvCxnSpPr>
                <p:nvPr/>
              </p:nvCxnSpPr>
              <p:spPr>
                <a:xfrm>
                  <a:off x="8183974" y="5083791"/>
                  <a:ext cx="127280" cy="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grpSp>
          <p:grpSp>
            <p:nvGrpSpPr>
              <p:cNvPr id="40162" name="组合 40161">
                <a:extLst>
                  <a:ext uri="{FF2B5EF4-FFF2-40B4-BE49-F238E27FC236}">
                    <a16:creationId xmlns:a16="http://schemas.microsoft.com/office/drawing/2014/main" id="{D3439143-280D-0682-CE39-BEF561001570}"/>
                  </a:ext>
                </a:extLst>
              </p:cNvPr>
              <p:cNvGrpSpPr/>
              <p:nvPr/>
            </p:nvGrpSpPr>
            <p:grpSpPr>
              <a:xfrm>
                <a:off x="8283976" y="4206191"/>
                <a:ext cx="180000" cy="180000"/>
                <a:chOff x="8157614" y="5057431"/>
                <a:chExt cx="180000" cy="180000"/>
              </a:xfrm>
            </p:grpSpPr>
            <p:sp>
              <p:nvSpPr>
                <p:cNvPr id="40171" name="椭圆 40170">
                  <a:extLst>
                    <a:ext uri="{FF2B5EF4-FFF2-40B4-BE49-F238E27FC236}">
                      <a16:creationId xmlns:a16="http://schemas.microsoft.com/office/drawing/2014/main" id="{04576A2B-151B-731C-A4A7-D5E19575C073}"/>
                    </a:ext>
                  </a:extLst>
                </p:cNvPr>
                <p:cNvSpPr/>
                <p:nvPr/>
              </p:nvSpPr>
              <p:spPr>
                <a:xfrm>
                  <a:off x="8157614" y="5057431"/>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172" name="直接连接符 40171">
                  <a:extLst>
                    <a:ext uri="{FF2B5EF4-FFF2-40B4-BE49-F238E27FC236}">
                      <a16:creationId xmlns:a16="http://schemas.microsoft.com/office/drawing/2014/main" id="{D11DEB66-7F34-2091-F2CA-26D785AF5648}"/>
                    </a:ext>
                  </a:extLst>
                </p:cNvPr>
                <p:cNvCxnSpPr>
                  <a:stCxn id="40171" idx="2"/>
                  <a:endCxn id="40171" idx="6"/>
                </p:cNvCxnSpPr>
                <p:nvPr/>
              </p:nvCxnSpPr>
              <p:spPr>
                <a:xfrm>
                  <a:off x="8157614" y="5147431"/>
                  <a:ext cx="180000" cy="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grpSp>
          <p:grpSp>
            <p:nvGrpSpPr>
              <p:cNvPr id="40163" name="组合 40162">
                <a:extLst>
                  <a:ext uri="{FF2B5EF4-FFF2-40B4-BE49-F238E27FC236}">
                    <a16:creationId xmlns:a16="http://schemas.microsoft.com/office/drawing/2014/main" id="{6F2CE029-C508-7947-E791-2C33CF559A41}"/>
                  </a:ext>
                </a:extLst>
              </p:cNvPr>
              <p:cNvGrpSpPr/>
              <p:nvPr/>
            </p:nvGrpSpPr>
            <p:grpSpPr>
              <a:xfrm>
                <a:off x="8001161" y="4455904"/>
                <a:ext cx="180000" cy="180000"/>
                <a:chOff x="8157614" y="5057431"/>
                <a:chExt cx="180000" cy="180000"/>
              </a:xfrm>
            </p:grpSpPr>
            <p:sp>
              <p:nvSpPr>
                <p:cNvPr id="40168" name="椭圆 40167">
                  <a:extLst>
                    <a:ext uri="{FF2B5EF4-FFF2-40B4-BE49-F238E27FC236}">
                      <a16:creationId xmlns:a16="http://schemas.microsoft.com/office/drawing/2014/main" id="{FF04E181-7FAC-F247-897E-6818845ABC4B}"/>
                    </a:ext>
                  </a:extLst>
                </p:cNvPr>
                <p:cNvSpPr/>
                <p:nvPr/>
              </p:nvSpPr>
              <p:spPr>
                <a:xfrm>
                  <a:off x="8157614" y="5057431"/>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169" name="直接连接符 40168">
                  <a:extLst>
                    <a:ext uri="{FF2B5EF4-FFF2-40B4-BE49-F238E27FC236}">
                      <a16:creationId xmlns:a16="http://schemas.microsoft.com/office/drawing/2014/main" id="{99324172-F120-63D7-FC76-58809ADC4756}"/>
                    </a:ext>
                  </a:extLst>
                </p:cNvPr>
                <p:cNvCxnSpPr>
                  <a:stCxn id="40168" idx="2"/>
                  <a:endCxn id="40168" idx="6"/>
                </p:cNvCxnSpPr>
                <p:nvPr/>
              </p:nvCxnSpPr>
              <p:spPr>
                <a:xfrm>
                  <a:off x="8157614" y="5147431"/>
                  <a:ext cx="180000" cy="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40170" name="直接连接符 40169">
                  <a:extLst>
                    <a:ext uri="{FF2B5EF4-FFF2-40B4-BE49-F238E27FC236}">
                      <a16:creationId xmlns:a16="http://schemas.microsoft.com/office/drawing/2014/main" id="{5307B1FD-4B31-4F97-BED6-0E31DF980C34}"/>
                    </a:ext>
                  </a:extLst>
                </p:cNvPr>
                <p:cNvCxnSpPr>
                  <a:stCxn id="40168" idx="1"/>
                  <a:endCxn id="40168" idx="7"/>
                </p:cNvCxnSpPr>
                <p:nvPr/>
              </p:nvCxnSpPr>
              <p:spPr>
                <a:xfrm>
                  <a:off x="8183974" y="5083791"/>
                  <a:ext cx="127280" cy="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grpSp>
          <p:grpSp>
            <p:nvGrpSpPr>
              <p:cNvPr id="40164" name="组合 40163">
                <a:extLst>
                  <a:ext uri="{FF2B5EF4-FFF2-40B4-BE49-F238E27FC236}">
                    <a16:creationId xmlns:a16="http://schemas.microsoft.com/office/drawing/2014/main" id="{13E5EF8D-25EF-5728-576A-0468098D467B}"/>
                  </a:ext>
                </a:extLst>
              </p:cNvPr>
              <p:cNvGrpSpPr/>
              <p:nvPr/>
            </p:nvGrpSpPr>
            <p:grpSpPr>
              <a:xfrm>
                <a:off x="8274012" y="4418865"/>
                <a:ext cx="180000" cy="180000"/>
                <a:chOff x="8157614" y="5057431"/>
                <a:chExt cx="180000" cy="180000"/>
              </a:xfrm>
            </p:grpSpPr>
            <p:sp>
              <p:nvSpPr>
                <p:cNvPr id="40165" name="椭圆 40164">
                  <a:extLst>
                    <a:ext uri="{FF2B5EF4-FFF2-40B4-BE49-F238E27FC236}">
                      <a16:creationId xmlns:a16="http://schemas.microsoft.com/office/drawing/2014/main" id="{A011502C-7A3A-109C-55D4-C78226E9E68C}"/>
                    </a:ext>
                  </a:extLst>
                </p:cNvPr>
                <p:cNvSpPr/>
                <p:nvPr/>
              </p:nvSpPr>
              <p:spPr>
                <a:xfrm>
                  <a:off x="8157614" y="5057431"/>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166" name="直接连接符 40165">
                  <a:extLst>
                    <a:ext uri="{FF2B5EF4-FFF2-40B4-BE49-F238E27FC236}">
                      <a16:creationId xmlns:a16="http://schemas.microsoft.com/office/drawing/2014/main" id="{680F46A2-5EA1-E108-0F54-77E52082834B}"/>
                    </a:ext>
                  </a:extLst>
                </p:cNvPr>
                <p:cNvCxnSpPr>
                  <a:stCxn id="40165" idx="2"/>
                  <a:endCxn id="40165" idx="6"/>
                </p:cNvCxnSpPr>
                <p:nvPr/>
              </p:nvCxnSpPr>
              <p:spPr>
                <a:xfrm>
                  <a:off x="8157614" y="5147431"/>
                  <a:ext cx="180000" cy="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40167" name="直接连接符 40166">
                  <a:extLst>
                    <a:ext uri="{FF2B5EF4-FFF2-40B4-BE49-F238E27FC236}">
                      <a16:creationId xmlns:a16="http://schemas.microsoft.com/office/drawing/2014/main" id="{84F5784E-2A4B-D8E6-0D95-4F270FD3D0BE}"/>
                    </a:ext>
                  </a:extLst>
                </p:cNvPr>
                <p:cNvCxnSpPr>
                  <a:stCxn id="40165" idx="1"/>
                  <a:endCxn id="40165" idx="7"/>
                </p:cNvCxnSpPr>
                <p:nvPr/>
              </p:nvCxnSpPr>
              <p:spPr>
                <a:xfrm>
                  <a:off x="8183974" y="5083791"/>
                  <a:ext cx="127280" cy="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grpSp>
        </p:grpSp>
        <p:sp>
          <p:nvSpPr>
            <p:cNvPr id="40151" name="椭圆 40150">
              <a:extLst>
                <a:ext uri="{FF2B5EF4-FFF2-40B4-BE49-F238E27FC236}">
                  <a16:creationId xmlns:a16="http://schemas.microsoft.com/office/drawing/2014/main" id="{B4D81D9E-1F7E-FCC8-68E1-73DE189969A1}"/>
                </a:ext>
              </a:extLst>
            </p:cNvPr>
            <p:cNvSpPr/>
            <p:nvPr/>
          </p:nvSpPr>
          <p:spPr>
            <a:xfrm rot="10755073">
              <a:off x="8646787" y="3769357"/>
              <a:ext cx="533400" cy="331140"/>
            </a:xfrm>
            <a:prstGeom prst="ellipse">
              <a:avLst/>
            </a:prstGeom>
            <a:solidFill>
              <a:schemeClr val="bg1"/>
            </a:solidFill>
            <a:ln w="19050">
              <a:solidFill>
                <a:srgbClr val="7A97CE"/>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52" name="椭圆 40151">
              <a:extLst>
                <a:ext uri="{FF2B5EF4-FFF2-40B4-BE49-F238E27FC236}">
                  <a16:creationId xmlns:a16="http://schemas.microsoft.com/office/drawing/2014/main" id="{F501D8D7-494D-A368-BC03-D7A852FD22EF}"/>
                </a:ext>
              </a:extLst>
            </p:cNvPr>
            <p:cNvSpPr/>
            <p:nvPr/>
          </p:nvSpPr>
          <p:spPr>
            <a:xfrm>
              <a:off x="8954470" y="3844460"/>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153" name="直接连接符 40152">
              <a:extLst>
                <a:ext uri="{FF2B5EF4-FFF2-40B4-BE49-F238E27FC236}">
                  <a16:creationId xmlns:a16="http://schemas.microsoft.com/office/drawing/2014/main" id="{C0DFD1EE-AF61-850D-0295-CB5CCABCC8CA}"/>
                </a:ext>
              </a:extLst>
            </p:cNvPr>
            <p:cNvCxnSpPr>
              <a:stCxn id="40152" idx="0"/>
              <a:endCxn id="40152" idx="2"/>
            </p:cNvCxnSpPr>
            <p:nvPr/>
          </p:nvCxnSpPr>
          <p:spPr>
            <a:xfrm flipH="1">
              <a:off x="8954470" y="3844460"/>
              <a:ext cx="90000" cy="90000"/>
            </a:xfrm>
            <a:prstGeom prst="line">
              <a:avLst/>
            </a:prstGeom>
            <a:ln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p:cxnSp>
          <p:nvCxnSpPr>
            <p:cNvPr id="40154" name="直接连接符 40153">
              <a:extLst>
                <a:ext uri="{FF2B5EF4-FFF2-40B4-BE49-F238E27FC236}">
                  <a16:creationId xmlns:a16="http://schemas.microsoft.com/office/drawing/2014/main" id="{8D7C8919-3536-1513-D89B-73906E04B804}"/>
                </a:ext>
              </a:extLst>
            </p:cNvPr>
            <p:cNvCxnSpPr>
              <a:cxnSpLocks/>
              <a:stCxn id="40152" idx="7"/>
              <a:endCxn id="40152" idx="3"/>
            </p:cNvCxnSpPr>
            <p:nvPr/>
          </p:nvCxnSpPr>
          <p:spPr>
            <a:xfrm flipH="1">
              <a:off x="8980830" y="3870820"/>
              <a:ext cx="127280" cy="127280"/>
            </a:xfrm>
            <a:prstGeom prst="line">
              <a:avLst/>
            </a:prstGeom>
            <a:ln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p:sp>
          <p:nvSpPr>
            <p:cNvPr id="40155" name="椭圆 40154">
              <a:extLst>
                <a:ext uri="{FF2B5EF4-FFF2-40B4-BE49-F238E27FC236}">
                  <a16:creationId xmlns:a16="http://schemas.microsoft.com/office/drawing/2014/main" id="{E4D87C7B-7A69-640E-EC4C-C70818CCB22B}"/>
                </a:ext>
              </a:extLst>
            </p:cNvPr>
            <p:cNvSpPr/>
            <p:nvPr/>
          </p:nvSpPr>
          <p:spPr>
            <a:xfrm>
              <a:off x="8713276" y="3852841"/>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156" name="直接连接符 40155">
              <a:extLst>
                <a:ext uri="{FF2B5EF4-FFF2-40B4-BE49-F238E27FC236}">
                  <a16:creationId xmlns:a16="http://schemas.microsoft.com/office/drawing/2014/main" id="{62D7A67B-D68F-F41D-1308-FF4205F43E99}"/>
                </a:ext>
              </a:extLst>
            </p:cNvPr>
            <p:cNvCxnSpPr>
              <a:stCxn id="40155" idx="0"/>
              <a:endCxn id="40155" idx="2"/>
            </p:cNvCxnSpPr>
            <p:nvPr/>
          </p:nvCxnSpPr>
          <p:spPr>
            <a:xfrm flipH="1">
              <a:off x="8713276" y="3852841"/>
              <a:ext cx="90000" cy="90000"/>
            </a:xfrm>
            <a:prstGeom prst="line">
              <a:avLst/>
            </a:prstGeom>
            <a:ln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p:cxnSp>
          <p:nvCxnSpPr>
            <p:cNvPr id="40157" name="直接连接符 40156">
              <a:extLst>
                <a:ext uri="{FF2B5EF4-FFF2-40B4-BE49-F238E27FC236}">
                  <a16:creationId xmlns:a16="http://schemas.microsoft.com/office/drawing/2014/main" id="{1FF3FBE7-C417-AD0E-508D-A8D18FA4E3C1}"/>
                </a:ext>
              </a:extLst>
            </p:cNvPr>
            <p:cNvCxnSpPr>
              <a:cxnSpLocks/>
              <a:stCxn id="40155" idx="7"/>
              <a:endCxn id="40155" idx="3"/>
            </p:cNvCxnSpPr>
            <p:nvPr/>
          </p:nvCxnSpPr>
          <p:spPr>
            <a:xfrm flipH="1">
              <a:off x="8739636" y="3879201"/>
              <a:ext cx="127280" cy="127280"/>
            </a:xfrm>
            <a:prstGeom prst="line">
              <a:avLst/>
            </a:prstGeom>
            <a:ln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p:sp>
          <p:nvSpPr>
            <p:cNvPr id="40158" name="文本框 40157">
              <a:extLst>
                <a:ext uri="{FF2B5EF4-FFF2-40B4-BE49-F238E27FC236}">
                  <a16:creationId xmlns:a16="http://schemas.microsoft.com/office/drawing/2014/main" id="{963C2D5D-2A5C-9354-816A-97EE0BBB2DA6}"/>
                </a:ext>
              </a:extLst>
            </p:cNvPr>
            <p:cNvSpPr txBox="1"/>
            <p:nvPr/>
          </p:nvSpPr>
          <p:spPr>
            <a:xfrm>
              <a:off x="8087308" y="3467587"/>
              <a:ext cx="1401550" cy="261610"/>
            </a:xfrm>
            <a:prstGeom prst="rect">
              <a:avLst/>
            </a:prstGeom>
            <a:noFill/>
          </p:spPr>
          <p:txBody>
            <a:bodyPr wrap="square">
              <a:spAutoFit/>
            </a:bodyPr>
            <a:lstStyle/>
            <a:p>
              <a:pPr algn="ctr"/>
              <a:r>
                <a:rPr lang="zh-CN" altLang="en-US" sz="1100" dirty="0">
                  <a:latin typeface="微软雅黑" panose="020B0503020204020204" pitchFamily="34" charset="-122"/>
                  <a:ea typeface="微软雅黑" panose="020B0503020204020204" pitchFamily="34" charset="-122"/>
                </a:rPr>
                <a:t>候选实体对簇</a:t>
              </a:r>
              <a:endParaRPr lang="en-US" altLang="zh-CN" sz="11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0159" name="文本框 40158">
                  <a:extLst>
                    <a:ext uri="{FF2B5EF4-FFF2-40B4-BE49-F238E27FC236}">
                      <a16:creationId xmlns:a16="http://schemas.microsoft.com/office/drawing/2014/main" id="{AFFAB22E-FAA1-1908-1968-250803404E0E}"/>
                    </a:ext>
                  </a:extLst>
                </p:cNvPr>
                <p:cNvSpPr txBox="1"/>
                <p:nvPr/>
              </p:nvSpPr>
              <p:spPr>
                <a:xfrm>
                  <a:off x="8493252" y="4427406"/>
                  <a:ext cx="611434" cy="461665"/>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m:t>
                        </m:r>
                      </m:oMath>
                    </m:oMathPara>
                  </a14:m>
                  <a:endParaRPr lang="en-US" altLang="zh-CN" sz="2400" dirty="0">
                    <a:latin typeface="+mn-ea"/>
                  </a:endParaRPr>
                </a:p>
              </p:txBody>
            </p:sp>
          </mc:Choice>
          <mc:Fallback xmlns="">
            <p:sp>
              <p:nvSpPr>
                <p:cNvPr id="150" name="文本框 149">
                  <a:extLst>
                    <a:ext uri="{FF2B5EF4-FFF2-40B4-BE49-F238E27FC236}">
                      <a16:creationId xmlns:a16="http://schemas.microsoft.com/office/drawing/2014/main" id="{02BE4943-EE43-6BE3-58ED-3391E6B0EEB2}"/>
                    </a:ext>
                  </a:extLst>
                </p:cNvPr>
                <p:cNvSpPr txBox="1">
                  <a:spLocks noRot="1" noChangeAspect="1" noMove="1" noResize="1" noEditPoints="1" noAdjustHandles="1" noChangeArrowheads="1" noChangeShapeType="1" noTextEdit="1"/>
                </p:cNvSpPr>
                <p:nvPr/>
              </p:nvSpPr>
              <p:spPr>
                <a:xfrm>
                  <a:off x="8493252" y="4427406"/>
                  <a:ext cx="611434" cy="461665"/>
                </a:xfrm>
                <a:prstGeom prst="rect">
                  <a:avLst/>
                </a:prstGeom>
                <a:blipFill>
                  <a:blip r:embed="rId22"/>
                  <a:stretch>
                    <a:fillRect/>
                  </a:stretch>
                </a:blipFill>
              </p:spPr>
              <p:txBody>
                <a:bodyPr/>
                <a:lstStyle/>
                <a:p>
                  <a:r>
                    <a:rPr lang="zh-CN" altLang="en-US">
                      <a:noFill/>
                    </a:rPr>
                    <a:t> </a:t>
                  </a:r>
                </a:p>
              </p:txBody>
            </p:sp>
          </mc:Fallback>
        </mc:AlternateContent>
      </p:grpSp>
      <p:sp>
        <p:nvSpPr>
          <p:cNvPr id="40187" name="矩形: 圆角 40186">
            <a:extLst>
              <a:ext uri="{FF2B5EF4-FFF2-40B4-BE49-F238E27FC236}">
                <a16:creationId xmlns:a16="http://schemas.microsoft.com/office/drawing/2014/main" id="{CA4C426F-FBB7-A924-6F38-1BCA5012724D}"/>
              </a:ext>
            </a:extLst>
          </p:cNvPr>
          <p:cNvSpPr/>
          <p:nvPr/>
        </p:nvSpPr>
        <p:spPr>
          <a:xfrm>
            <a:off x="4294411" y="4342289"/>
            <a:ext cx="1105159" cy="287897"/>
          </a:xfrm>
          <a:prstGeom prst="roundRect">
            <a:avLst/>
          </a:prstGeom>
          <a:solidFill>
            <a:srgbClr val="F4ECAC"/>
          </a:solidFill>
          <a:ln w="25400">
            <a:solidFill>
              <a:srgbClr val="F8CCA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88" name="椭圆 40187">
            <a:extLst>
              <a:ext uri="{FF2B5EF4-FFF2-40B4-BE49-F238E27FC236}">
                <a16:creationId xmlns:a16="http://schemas.microsoft.com/office/drawing/2014/main" id="{65B94714-9F32-5E4D-8F59-4D00A8833F7E}"/>
              </a:ext>
            </a:extLst>
          </p:cNvPr>
          <p:cNvSpPr/>
          <p:nvPr/>
        </p:nvSpPr>
        <p:spPr>
          <a:xfrm>
            <a:off x="4382759" y="4400600"/>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189" name="直接连接符 40188">
            <a:extLst>
              <a:ext uri="{FF2B5EF4-FFF2-40B4-BE49-F238E27FC236}">
                <a16:creationId xmlns:a16="http://schemas.microsoft.com/office/drawing/2014/main" id="{A35E9D01-D802-411C-F3F4-B019A7A9EB04}"/>
              </a:ext>
            </a:extLst>
          </p:cNvPr>
          <p:cNvCxnSpPr>
            <a:cxnSpLocks/>
            <a:stCxn id="40188" idx="0"/>
            <a:endCxn id="40188" idx="4"/>
          </p:cNvCxnSpPr>
          <p:nvPr/>
        </p:nvCxnSpPr>
        <p:spPr>
          <a:xfrm>
            <a:off x="4472759" y="4400600"/>
            <a:ext cx="0" cy="18000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40190" name="直接连接符 40189">
            <a:extLst>
              <a:ext uri="{FF2B5EF4-FFF2-40B4-BE49-F238E27FC236}">
                <a16:creationId xmlns:a16="http://schemas.microsoft.com/office/drawing/2014/main" id="{3A5A1FB8-D8DB-E1EA-0C35-AE48899C6D1E}"/>
              </a:ext>
            </a:extLst>
          </p:cNvPr>
          <p:cNvCxnSpPr>
            <a:stCxn id="40188" idx="1"/>
            <a:endCxn id="40188" idx="3"/>
          </p:cNvCxnSpPr>
          <p:nvPr/>
        </p:nvCxnSpPr>
        <p:spPr>
          <a:xfrm>
            <a:off x="4409119" y="4426960"/>
            <a:ext cx="0" cy="12728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grpSp>
        <p:nvGrpSpPr>
          <p:cNvPr id="40191" name="组合 40190">
            <a:extLst>
              <a:ext uri="{FF2B5EF4-FFF2-40B4-BE49-F238E27FC236}">
                <a16:creationId xmlns:a16="http://schemas.microsoft.com/office/drawing/2014/main" id="{F16ADBBD-DA4D-BC72-4CF7-0881B7B9B7A4}"/>
              </a:ext>
            </a:extLst>
          </p:cNvPr>
          <p:cNvGrpSpPr/>
          <p:nvPr/>
        </p:nvGrpSpPr>
        <p:grpSpPr>
          <a:xfrm>
            <a:off x="4647527" y="4397509"/>
            <a:ext cx="180000" cy="180000"/>
            <a:chOff x="8157614" y="5057431"/>
            <a:chExt cx="180000" cy="180000"/>
          </a:xfrm>
        </p:grpSpPr>
        <p:sp>
          <p:nvSpPr>
            <p:cNvPr id="40192" name="椭圆 40191">
              <a:extLst>
                <a:ext uri="{FF2B5EF4-FFF2-40B4-BE49-F238E27FC236}">
                  <a16:creationId xmlns:a16="http://schemas.microsoft.com/office/drawing/2014/main" id="{62C0945C-99E5-A241-3E89-2D5010D58E09}"/>
                </a:ext>
              </a:extLst>
            </p:cNvPr>
            <p:cNvSpPr/>
            <p:nvPr/>
          </p:nvSpPr>
          <p:spPr>
            <a:xfrm>
              <a:off x="8157614" y="5057431"/>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193" name="直接连接符 40192">
              <a:extLst>
                <a:ext uri="{FF2B5EF4-FFF2-40B4-BE49-F238E27FC236}">
                  <a16:creationId xmlns:a16="http://schemas.microsoft.com/office/drawing/2014/main" id="{4C53C844-B917-8F4C-3133-3C2E61A13C31}"/>
                </a:ext>
              </a:extLst>
            </p:cNvPr>
            <p:cNvCxnSpPr>
              <a:stCxn id="40192" idx="2"/>
              <a:endCxn id="40192" idx="6"/>
            </p:cNvCxnSpPr>
            <p:nvPr/>
          </p:nvCxnSpPr>
          <p:spPr>
            <a:xfrm>
              <a:off x="8157614" y="5147431"/>
              <a:ext cx="180000" cy="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grpSp>
      <p:sp>
        <p:nvSpPr>
          <p:cNvPr id="40194" name="椭圆 40193">
            <a:extLst>
              <a:ext uri="{FF2B5EF4-FFF2-40B4-BE49-F238E27FC236}">
                <a16:creationId xmlns:a16="http://schemas.microsoft.com/office/drawing/2014/main" id="{708FC188-D30B-3E7C-F42A-08E66A93C1C4}"/>
              </a:ext>
            </a:extLst>
          </p:cNvPr>
          <p:cNvSpPr/>
          <p:nvPr/>
        </p:nvSpPr>
        <p:spPr>
          <a:xfrm>
            <a:off x="4912213" y="4396167"/>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195" name="直接连接符 40194">
            <a:extLst>
              <a:ext uri="{FF2B5EF4-FFF2-40B4-BE49-F238E27FC236}">
                <a16:creationId xmlns:a16="http://schemas.microsoft.com/office/drawing/2014/main" id="{5139EB8E-3341-1648-CDD8-75DF6344EAF2}"/>
              </a:ext>
            </a:extLst>
          </p:cNvPr>
          <p:cNvCxnSpPr>
            <a:stCxn id="40194" idx="0"/>
            <a:endCxn id="40194" idx="2"/>
          </p:cNvCxnSpPr>
          <p:nvPr/>
        </p:nvCxnSpPr>
        <p:spPr>
          <a:xfrm flipH="1">
            <a:off x="4912213" y="4396167"/>
            <a:ext cx="90000" cy="90000"/>
          </a:xfrm>
          <a:prstGeom prst="line">
            <a:avLst/>
          </a:prstGeom>
          <a:ln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p:cxnSp>
        <p:nvCxnSpPr>
          <p:cNvPr id="40196" name="直接连接符 40195">
            <a:extLst>
              <a:ext uri="{FF2B5EF4-FFF2-40B4-BE49-F238E27FC236}">
                <a16:creationId xmlns:a16="http://schemas.microsoft.com/office/drawing/2014/main" id="{09B7AB2E-C9A0-F817-FF4F-E89DC4D6901A}"/>
              </a:ext>
            </a:extLst>
          </p:cNvPr>
          <p:cNvCxnSpPr>
            <a:cxnSpLocks/>
            <a:stCxn id="40194" idx="7"/>
            <a:endCxn id="40194" idx="3"/>
          </p:cNvCxnSpPr>
          <p:nvPr/>
        </p:nvCxnSpPr>
        <p:spPr>
          <a:xfrm flipH="1">
            <a:off x="4938573" y="4422527"/>
            <a:ext cx="127280" cy="127280"/>
          </a:xfrm>
          <a:prstGeom prst="line">
            <a:avLst/>
          </a:prstGeom>
          <a:ln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197" name="文本框 40196">
                <a:extLst>
                  <a:ext uri="{FF2B5EF4-FFF2-40B4-BE49-F238E27FC236}">
                    <a16:creationId xmlns:a16="http://schemas.microsoft.com/office/drawing/2014/main" id="{E45B64EC-D505-3A35-E1D8-C0C1D20C6F23}"/>
                  </a:ext>
                </a:extLst>
              </p:cNvPr>
              <p:cNvSpPr txBox="1"/>
              <p:nvPr/>
            </p:nvSpPr>
            <p:spPr>
              <a:xfrm>
                <a:off x="4566260" y="5355043"/>
                <a:ext cx="611434" cy="461665"/>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m:t>
                      </m:r>
                    </m:oMath>
                  </m:oMathPara>
                </a14:m>
                <a:endParaRPr lang="en-US" altLang="zh-CN" sz="2400" dirty="0">
                  <a:latin typeface="+mn-ea"/>
                </a:endParaRPr>
              </a:p>
            </p:txBody>
          </p:sp>
        </mc:Choice>
        <mc:Fallback xmlns="">
          <p:sp>
            <p:nvSpPr>
              <p:cNvPr id="40197" name="文本框 40196">
                <a:extLst>
                  <a:ext uri="{FF2B5EF4-FFF2-40B4-BE49-F238E27FC236}">
                    <a16:creationId xmlns:a16="http://schemas.microsoft.com/office/drawing/2014/main" id="{E45B64EC-D505-3A35-E1D8-C0C1D20C6F23}"/>
                  </a:ext>
                </a:extLst>
              </p:cNvPr>
              <p:cNvSpPr txBox="1">
                <a:spLocks noRot="1" noChangeAspect="1" noMove="1" noResize="1" noEditPoints="1" noAdjustHandles="1" noChangeArrowheads="1" noChangeShapeType="1" noTextEdit="1"/>
              </p:cNvSpPr>
              <p:nvPr/>
            </p:nvSpPr>
            <p:spPr>
              <a:xfrm>
                <a:off x="4566260" y="5355043"/>
                <a:ext cx="611434" cy="461665"/>
              </a:xfrm>
              <a:prstGeom prst="rect">
                <a:avLst/>
              </a:prstGeom>
              <a:blipFill>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198" name="文本框 40197">
                <a:extLst>
                  <a:ext uri="{FF2B5EF4-FFF2-40B4-BE49-F238E27FC236}">
                    <a16:creationId xmlns:a16="http://schemas.microsoft.com/office/drawing/2014/main" id="{B6601969-238A-8788-C5CD-B028116DABC7}"/>
                  </a:ext>
                </a:extLst>
              </p:cNvPr>
              <p:cNvSpPr txBox="1"/>
              <p:nvPr/>
            </p:nvSpPr>
            <p:spPr>
              <a:xfrm>
                <a:off x="5063027" y="4319281"/>
                <a:ext cx="198639"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40198" name="文本框 40197">
                <a:extLst>
                  <a:ext uri="{FF2B5EF4-FFF2-40B4-BE49-F238E27FC236}">
                    <a16:creationId xmlns:a16="http://schemas.microsoft.com/office/drawing/2014/main" id="{B6601969-238A-8788-C5CD-B028116DABC7}"/>
                  </a:ext>
                </a:extLst>
              </p:cNvPr>
              <p:cNvSpPr txBox="1">
                <a:spLocks noRot="1" noChangeAspect="1" noMove="1" noResize="1" noEditPoints="1" noAdjustHandles="1" noChangeArrowheads="1" noChangeShapeType="1" noTextEdit="1"/>
              </p:cNvSpPr>
              <p:nvPr/>
            </p:nvSpPr>
            <p:spPr>
              <a:xfrm>
                <a:off x="5063027" y="4319281"/>
                <a:ext cx="198639" cy="307777"/>
              </a:xfrm>
              <a:prstGeom prst="rect">
                <a:avLst/>
              </a:prstGeom>
              <a:blipFill>
                <a:blip r:embed="rId24"/>
                <a:stretch>
                  <a:fillRect r="-40625"/>
                </a:stretch>
              </a:blipFill>
            </p:spPr>
            <p:txBody>
              <a:bodyPr/>
              <a:lstStyle/>
              <a:p>
                <a:r>
                  <a:rPr lang="zh-CN" altLang="en-US">
                    <a:noFill/>
                  </a:rPr>
                  <a:t> </a:t>
                </a:r>
              </a:p>
            </p:txBody>
          </p:sp>
        </mc:Fallback>
      </mc:AlternateContent>
      <p:sp>
        <p:nvSpPr>
          <p:cNvPr id="40199" name="矩形: 圆角 40198">
            <a:extLst>
              <a:ext uri="{FF2B5EF4-FFF2-40B4-BE49-F238E27FC236}">
                <a16:creationId xmlns:a16="http://schemas.microsoft.com/office/drawing/2014/main" id="{978CF462-BEB5-2F44-0C5F-A730B32AF45D}"/>
              </a:ext>
            </a:extLst>
          </p:cNvPr>
          <p:cNvSpPr/>
          <p:nvPr/>
        </p:nvSpPr>
        <p:spPr>
          <a:xfrm>
            <a:off x="4294411" y="4749168"/>
            <a:ext cx="1105159" cy="287897"/>
          </a:xfrm>
          <a:prstGeom prst="roundRect">
            <a:avLst/>
          </a:prstGeom>
          <a:solidFill>
            <a:srgbClr val="F4ECAC"/>
          </a:solidFill>
          <a:ln w="25400">
            <a:solidFill>
              <a:srgbClr val="F8CCA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200" name="椭圆 40199">
            <a:extLst>
              <a:ext uri="{FF2B5EF4-FFF2-40B4-BE49-F238E27FC236}">
                <a16:creationId xmlns:a16="http://schemas.microsoft.com/office/drawing/2014/main" id="{3C119F52-F1CB-7BCC-D1A7-05B3E8C40A18}"/>
              </a:ext>
            </a:extLst>
          </p:cNvPr>
          <p:cNvSpPr/>
          <p:nvPr/>
        </p:nvSpPr>
        <p:spPr>
          <a:xfrm>
            <a:off x="4382759" y="4807479"/>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201" name="直接连接符 40200">
            <a:extLst>
              <a:ext uri="{FF2B5EF4-FFF2-40B4-BE49-F238E27FC236}">
                <a16:creationId xmlns:a16="http://schemas.microsoft.com/office/drawing/2014/main" id="{7103D45C-E556-5CE3-7763-35E78A42D416}"/>
              </a:ext>
            </a:extLst>
          </p:cNvPr>
          <p:cNvCxnSpPr>
            <a:cxnSpLocks/>
            <a:stCxn id="40200" idx="0"/>
            <a:endCxn id="40200" idx="4"/>
          </p:cNvCxnSpPr>
          <p:nvPr/>
        </p:nvCxnSpPr>
        <p:spPr>
          <a:xfrm>
            <a:off x="4472759" y="4807479"/>
            <a:ext cx="0" cy="18000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40202" name="直接连接符 40201">
            <a:extLst>
              <a:ext uri="{FF2B5EF4-FFF2-40B4-BE49-F238E27FC236}">
                <a16:creationId xmlns:a16="http://schemas.microsoft.com/office/drawing/2014/main" id="{B91A0744-8BE1-1F68-15F0-CD89EF7DACAD}"/>
              </a:ext>
            </a:extLst>
          </p:cNvPr>
          <p:cNvCxnSpPr>
            <a:stCxn id="40200" idx="1"/>
            <a:endCxn id="40200" idx="3"/>
          </p:cNvCxnSpPr>
          <p:nvPr/>
        </p:nvCxnSpPr>
        <p:spPr>
          <a:xfrm>
            <a:off x="4409119" y="4833839"/>
            <a:ext cx="0" cy="12728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sp>
        <p:nvSpPr>
          <p:cNvPr id="40203" name="椭圆 40202">
            <a:extLst>
              <a:ext uri="{FF2B5EF4-FFF2-40B4-BE49-F238E27FC236}">
                <a16:creationId xmlns:a16="http://schemas.microsoft.com/office/drawing/2014/main" id="{BBE2CFF9-4F42-6F52-3555-30FDD89A279F}"/>
              </a:ext>
            </a:extLst>
          </p:cNvPr>
          <p:cNvSpPr/>
          <p:nvPr/>
        </p:nvSpPr>
        <p:spPr>
          <a:xfrm>
            <a:off x="4912213" y="4803046"/>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204" name="直接连接符 40203">
            <a:extLst>
              <a:ext uri="{FF2B5EF4-FFF2-40B4-BE49-F238E27FC236}">
                <a16:creationId xmlns:a16="http://schemas.microsoft.com/office/drawing/2014/main" id="{07B0EFCE-C5B2-B876-B1E0-3A943BDDE706}"/>
              </a:ext>
            </a:extLst>
          </p:cNvPr>
          <p:cNvCxnSpPr>
            <a:stCxn id="40203" idx="0"/>
            <a:endCxn id="40203" idx="2"/>
          </p:cNvCxnSpPr>
          <p:nvPr/>
        </p:nvCxnSpPr>
        <p:spPr>
          <a:xfrm flipH="1">
            <a:off x="4912213" y="4803046"/>
            <a:ext cx="90000" cy="90000"/>
          </a:xfrm>
          <a:prstGeom prst="line">
            <a:avLst/>
          </a:prstGeom>
          <a:ln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p:cxnSp>
        <p:nvCxnSpPr>
          <p:cNvPr id="40205" name="直接连接符 40204">
            <a:extLst>
              <a:ext uri="{FF2B5EF4-FFF2-40B4-BE49-F238E27FC236}">
                <a16:creationId xmlns:a16="http://schemas.microsoft.com/office/drawing/2014/main" id="{3B47DB8E-C67A-1F35-70DA-8CB3914DF753}"/>
              </a:ext>
            </a:extLst>
          </p:cNvPr>
          <p:cNvCxnSpPr>
            <a:cxnSpLocks/>
            <a:stCxn id="40203" idx="7"/>
            <a:endCxn id="40203" idx="3"/>
          </p:cNvCxnSpPr>
          <p:nvPr/>
        </p:nvCxnSpPr>
        <p:spPr>
          <a:xfrm flipH="1">
            <a:off x="4938573" y="4829406"/>
            <a:ext cx="127280" cy="127280"/>
          </a:xfrm>
          <a:prstGeom prst="line">
            <a:avLst/>
          </a:prstGeom>
          <a:ln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206" name="文本框 40205">
                <a:extLst>
                  <a:ext uri="{FF2B5EF4-FFF2-40B4-BE49-F238E27FC236}">
                    <a16:creationId xmlns:a16="http://schemas.microsoft.com/office/drawing/2014/main" id="{90CC6988-BFDC-8418-C25C-D8F9131291A9}"/>
                  </a:ext>
                </a:extLst>
              </p:cNvPr>
              <p:cNvSpPr txBox="1"/>
              <p:nvPr/>
            </p:nvSpPr>
            <p:spPr>
              <a:xfrm>
                <a:off x="5063027" y="4726160"/>
                <a:ext cx="198639"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40206" name="文本框 40205">
                <a:extLst>
                  <a:ext uri="{FF2B5EF4-FFF2-40B4-BE49-F238E27FC236}">
                    <a16:creationId xmlns:a16="http://schemas.microsoft.com/office/drawing/2014/main" id="{90CC6988-BFDC-8418-C25C-D8F9131291A9}"/>
                  </a:ext>
                </a:extLst>
              </p:cNvPr>
              <p:cNvSpPr txBox="1">
                <a:spLocks noRot="1" noChangeAspect="1" noMove="1" noResize="1" noEditPoints="1" noAdjustHandles="1" noChangeArrowheads="1" noChangeShapeType="1" noTextEdit="1"/>
              </p:cNvSpPr>
              <p:nvPr/>
            </p:nvSpPr>
            <p:spPr>
              <a:xfrm>
                <a:off x="5063027" y="4726160"/>
                <a:ext cx="198639" cy="307777"/>
              </a:xfrm>
              <a:prstGeom prst="rect">
                <a:avLst/>
              </a:prstGeom>
              <a:blipFill>
                <a:blip r:embed="rId25"/>
                <a:stretch>
                  <a:fillRect r="-40625"/>
                </a:stretch>
              </a:blipFill>
            </p:spPr>
            <p:txBody>
              <a:bodyPr/>
              <a:lstStyle/>
              <a:p>
                <a:r>
                  <a:rPr lang="zh-CN" altLang="en-US">
                    <a:noFill/>
                  </a:rPr>
                  <a:t> </a:t>
                </a:r>
              </a:p>
            </p:txBody>
          </p:sp>
        </mc:Fallback>
      </mc:AlternateContent>
      <p:grpSp>
        <p:nvGrpSpPr>
          <p:cNvPr id="40207" name="组合 40206">
            <a:extLst>
              <a:ext uri="{FF2B5EF4-FFF2-40B4-BE49-F238E27FC236}">
                <a16:creationId xmlns:a16="http://schemas.microsoft.com/office/drawing/2014/main" id="{6353DC67-ABF4-D69B-22B5-9ABDD18395C4}"/>
              </a:ext>
            </a:extLst>
          </p:cNvPr>
          <p:cNvGrpSpPr/>
          <p:nvPr/>
        </p:nvGrpSpPr>
        <p:grpSpPr>
          <a:xfrm>
            <a:off x="4646932" y="4811495"/>
            <a:ext cx="180000" cy="180000"/>
            <a:chOff x="8157614" y="5057431"/>
            <a:chExt cx="180000" cy="180000"/>
          </a:xfrm>
        </p:grpSpPr>
        <p:sp>
          <p:nvSpPr>
            <p:cNvPr id="40208" name="椭圆 40207">
              <a:extLst>
                <a:ext uri="{FF2B5EF4-FFF2-40B4-BE49-F238E27FC236}">
                  <a16:creationId xmlns:a16="http://schemas.microsoft.com/office/drawing/2014/main" id="{A953014A-3594-D150-9780-285A037C26A0}"/>
                </a:ext>
              </a:extLst>
            </p:cNvPr>
            <p:cNvSpPr/>
            <p:nvPr/>
          </p:nvSpPr>
          <p:spPr>
            <a:xfrm>
              <a:off x="8157614" y="5057431"/>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209" name="直接连接符 40208">
              <a:extLst>
                <a:ext uri="{FF2B5EF4-FFF2-40B4-BE49-F238E27FC236}">
                  <a16:creationId xmlns:a16="http://schemas.microsoft.com/office/drawing/2014/main" id="{FFB29279-E238-7980-CCAA-192B8DD78ED1}"/>
                </a:ext>
              </a:extLst>
            </p:cNvPr>
            <p:cNvCxnSpPr>
              <a:stCxn id="40208" idx="2"/>
              <a:endCxn id="40208" idx="6"/>
            </p:cNvCxnSpPr>
            <p:nvPr/>
          </p:nvCxnSpPr>
          <p:spPr>
            <a:xfrm>
              <a:off x="8157614" y="5147431"/>
              <a:ext cx="180000" cy="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40210" name="直接连接符 40209">
              <a:extLst>
                <a:ext uri="{FF2B5EF4-FFF2-40B4-BE49-F238E27FC236}">
                  <a16:creationId xmlns:a16="http://schemas.microsoft.com/office/drawing/2014/main" id="{CBA20FAA-6367-D16F-A5C1-C4A63B1BDA68}"/>
                </a:ext>
              </a:extLst>
            </p:cNvPr>
            <p:cNvCxnSpPr>
              <a:stCxn id="40208" idx="1"/>
              <a:endCxn id="40208" idx="7"/>
            </p:cNvCxnSpPr>
            <p:nvPr/>
          </p:nvCxnSpPr>
          <p:spPr>
            <a:xfrm>
              <a:off x="8183974" y="5083791"/>
              <a:ext cx="127280" cy="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grpSp>
      <p:sp>
        <p:nvSpPr>
          <p:cNvPr id="40211" name="矩形: 圆角 40210">
            <a:extLst>
              <a:ext uri="{FF2B5EF4-FFF2-40B4-BE49-F238E27FC236}">
                <a16:creationId xmlns:a16="http://schemas.microsoft.com/office/drawing/2014/main" id="{1A190F0A-4179-3608-1D19-3021406265D8}"/>
              </a:ext>
            </a:extLst>
          </p:cNvPr>
          <p:cNvSpPr/>
          <p:nvPr/>
        </p:nvSpPr>
        <p:spPr>
          <a:xfrm>
            <a:off x="4294411" y="5172852"/>
            <a:ext cx="1105159" cy="287897"/>
          </a:xfrm>
          <a:prstGeom prst="roundRect">
            <a:avLst/>
          </a:prstGeom>
          <a:solidFill>
            <a:srgbClr val="F4ECAC"/>
          </a:solidFill>
          <a:ln w="25400">
            <a:solidFill>
              <a:srgbClr val="F8CCA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0212" name="文本框 40211">
                <a:extLst>
                  <a:ext uri="{FF2B5EF4-FFF2-40B4-BE49-F238E27FC236}">
                    <a16:creationId xmlns:a16="http://schemas.microsoft.com/office/drawing/2014/main" id="{0E16B640-6226-491D-2343-C0137CE2B3A5}"/>
                  </a:ext>
                </a:extLst>
              </p:cNvPr>
              <p:cNvSpPr txBox="1"/>
              <p:nvPr/>
            </p:nvSpPr>
            <p:spPr>
              <a:xfrm>
                <a:off x="5063027" y="5149844"/>
                <a:ext cx="198639"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40212" name="文本框 40211">
                <a:extLst>
                  <a:ext uri="{FF2B5EF4-FFF2-40B4-BE49-F238E27FC236}">
                    <a16:creationId xmlns:a16="http://schemas.microsoft.com/office/drawing/2014/main" id="{0E16B640-6226-491D-2343-C0137CE2B3A5}"/>
                  </a:ext>
                </a:extLst>
              </p:cNvPr>
              <p:cNvSpPr txBox="1">
                <a:spLocks noRot="1" noChangeAspect="1" noMove="1" noResize="1" noEditPoints="1" noAdjustHandles="1" noChangeArrowheads="1" noChangeShapeType="1" noTextEdit="1"/>
              </p:cNvSpPr>
              <p:nvPr/>
            </p:nvSpPr>
            <p:spPr>
              <a:xfrm>
                <a:off x="5063027" y="5149844"/>
                <a:ext cx="198639" cy="307777"/>
              </a:xfrm>
              <a:prstGeom prst="rect">
                <a:avLst/>
              </a:prstGeom>
              <a:blipFill>
                <a:blip r:embed="rId24"/>
                <a:stretch>
                  <a:fillRect r="-40625"/>
                </a:stretch>
              </a:blipFill>
            </p:spPr>
            <p:txBody>
              <a:bodyPr/>
              <a:lstStyle/>
              <a:p>
                <a:r>
                  <a:rPr lang="zh-CN" altLang="en-US">
                    <a:noFill/>
                  </a:rPr>
                  <a:t> </a:t>
                </a:r>
              </a:p>
            </p:txBody>
          </p:sp>
        </mc:Fallback>
      </mc:AlternateContent>
      <p:grpSp>
        <p:nvGrpSpPr>
          <p:cNvPr id="40213" name="组合 40212">
            <a:extLst>
              <a:ext uri="{FF2B5EF4-FFF2-40B4-BE49-F238E27FC236}">
                <a16:creationId xmlns:a16="http://schemas.microsoft.com/office/drawing/2014/main" id="{972AC480-A0C3-F7BF-3632-F8DFCA5243E3}"/>
              </a:ext>
            </a:extLst>
          </p:cNvPr>
          <p:cNvGrpSpPr/>
          <p:nvPr/>
        </p:nvGrpSpPr>
        <p:grpSpPr>
          <a:xfrm>
            <a:off x="4382759" y="5228030"/>
            <a:ext cx="180000" cy="180000"/>
            <a:chOff x="8157614" y="5057431"/>
            <a:chExt cx="180000" cy="180000"/>
          </a:xfrm>
        </p:grpSpPr>
        <p:sp>
          <p:nvSpPr>
            <p:cNvPr id="40214" name="椭圆 40213">
              <a:extLst>
                <a:ext uri="{FF2B5EF4-FFF2-40B4-BE49-F238E27FC236}">
                  <a16:creationId xmlns:a16="http://schemas.microsoft.com/office/drawing/2014/main" id="{910E6D51-80C4-3EB4-EAF6-6D47A14150C2}"/>
                </a:ext>
              </a:extLst>
            </p:cNvPr>
            <p:cNvSpPr/>
            <p:nvPr/>
          </p:nvSpPr>
          <p:spPr>
            <a:xfrm>
              <a:off x="8157614" y="5057431"/>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215" name="直接连接符 40214">
              <a:extLst>
                <a:ext uri="{FF2B5EF4-FFF2-40B4-BE49-F238E27FC236}">
                  <a16:creationId xmlns:a16="http://schemas.microsoft.com/office/drawing/2014/main" id="{C1DA45D2-67EE-072C-24C2-5A06ED091B37}"/>
                </a:ext>
              </a:extLst>
            </p:cNvPr>
            <p:cNvCxnSpPr>
              <a:stCxn id="40214" idx="2"/>
              <a:endCxn id="40214" idx="6"/>
            </p:cNvCxnSpPr>
            <p:nvPr/>
          </p:nvCxnSpPr>
          <p:spPr>
            <a:xfrm>
              <a:off x="8157614" y="5147431"/>
              <a:ext cx="180000" cy="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40216" name="直接连接符 40215">
              <a:extLst>
                <a:ext uri="{FF2B5EF4-FFF2-40B4-BE49-F238E27FC236}">
                  <a16:creationId xmlns:a16="http://schemas.microsoft.com/office/drawing/2014/main" id="{B453F10B-3657-A074-3DC3-0FA0326B07BC}"/>
                </a:ext>
              </a:extLst>
            </p:cNvPr>
            <p:cNvCxnSpPr>
              <a:stCxn id="40214" idx="1"/>
              <a:endCxn id="40214" idx="7"/>
            </p:cNvCxnSpPr>
            <p:nvPr/>
          </p:nvCxnSpPr>
          <p:spPr>
            <a:xfrm>
              <a:off x="8183974" y="5083791"/>
              <a:ext cx="127280" cy="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grpSp>
      <p:sp>
        <p:nvSpPr>
          <p:cNvPr id="40217" name="椭圆 40216">
            <a:extLst>
              <a:ext uri="{FF2B5EF4-FFF2-40B4-BE49-F238E27FC236}">
                <a16:creationId xmlns:a16="http://schemas.microsoft.com/office/drawing/2014/main" id="{15F7606A-8599-7B1F-59E2-E25D5F8F5B05}"/>
              </a:ext>
            </a:extLst>
          </p:cNvPr>
          <p:cNvSpPr/>
          <p:nvPr/>
        </p:nvSpPr>
        <p:spPr>
          <a:xfrm>
            <a:off x="4647527" y="5226730"/>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218" name="直接连接符 40217">
            <a:extLst>
              <a:ext uri="{FF2B5EF4-FFF2-40B4-BE49-F238E27FC236}">
                <a16:creationId xmlns:a16="http://schemas.microsoft.com/office/drawing/2014/main" id="{E271E1EF-D8F7-0837-5596-2355483564ED}"/>
              </a:ext>
            </a:extLst>
          </p:cNvPr>
          <p:cNvCxnSpPr>
            <a:stCxn id="40217" idx="0"/>
            <a:endCxn id="40217" idx="4"/>
          </p:cNvCxnSpPr>
          <p:nvPr/>
        </p:nvCxnSpPr>
        <p:spPr>
          <a:xfrm>
            <a:off x="4737527" y="5226730"/>
            <a:ext cx="0" cy="18000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40219" name="直接连接符 40218">
            <a:extLst>
              <a:ext uri="{FF2B5EF4-FFF2-40B4-BE49-F238E27FC236}">
                <a16:creationId xmlns:a16="http://schemas.microsoft.com/office/drawing/2014/main" id="{6F2CE55B-6089-63C5-4450-A7F24D222CBD}"/>
              </a:ext>
            </a:extLst>
          </p:cNvPr>
          <p:cNvCxnSpPr>
            <a:stCxn id="40217" idx="7"/>
            <a:endCxn id="40217" idx="5"/>
          </p:cNvCxnSpPr>
          <p:nvPr/>
        </p:nvCxnSpPr>
        <p:spPr>
          <a:xfrm>
            <a:off x="4801167" y="5253090"/>
            <a:ext cx="0" cy="12728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grpSp>
        <p:nvGrpSpPr>
          <p:cNvPr id="40220" name="组合 40219">
            <a:extLst>
              <a:ext uri="{FF2B5EF4-FFF2-40B4-BE49-F238E27FC236}">
                <a16:creationId xmlns:a16="http://schemas.microsoft.com/office/drawing/2014/main" id="{EC65B54B-EFBF-00FD-87DE-AFD2697ED395}"/>
              </a:ext>
            </a:extLst>
          </p:cNvPr>
          <p:cNvGrpSpPr/>
          <p:nvPr/>
        </p:nvGrpSpPr>
        <p:grpSpPr>
          <a:xfrm>
            <a:off x="4910691" y="5226730"/>
            <a:ext cx="180000" cy="180000"/>
            <a:chOff x="8157614" y="5057431"/>
            <a:chExt cx="180000" cy="180000"/>
          </a:xfrm>
        </p:grpSpPr>
        <p:sp>
          <p:nvSpPr>
            <p:cNvPr id="40221" name="椭圆 40220">
              <a:extLst>
                <a:ext uri="{FF2B5EF4-FFF2-40B4-BE49-F238E27FC236}">
                  <a16:creationId xmlns:a16="http://schemas.microsoft.com/office/drawing/2014/main" id="{AB588AEB-F39F-71DE-A447-1AE6220D9358}"/>
                </a:ext>
              </a:extLst>
            </p:cNvPr>
            <p:cNvSpPr/>
            <p:nvPr/>
          </p:nvSpPr>
          <p:spPr>
            <a:xfrm>
              <a:off x="8157614" y="5057431"/>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222" name="直接连接符 40221">
              <a:extLst>
                <a:ext uri="{FF2B5EF4-FFF2-40B4-BE49-F238E27FC236}">
                  <a16:creationId xmlns:a16="http://schemas.microsoft.com/office/drawing/2014/main" id="{9B7D030F-51A4-EBD5-C101-DECC9D8AD72D}"/>
                </a:ext>
              </a:extLst>
            </p:cNvPr>
            <p:cNvCxnSpPr>
              <a:stCxn id="40221" idx="2"/>
              <a:endCxn id="40221" idx="6"/>
            </p:cNvCxnSpPr>
            <p:nvPr/>
          </p:nvCxnSpPr>
          <p:spPr>
            <a:xfrm>
              <a:off x="8157614" y="5147431"/>
              <a:ext cx="180000" cy="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40223" name="直接连接符 40222">
              <a:extLst>
                <a:ext uri="{FF2B5EF4-FFF2-40B4-BE49-F238E27FC236}">
                  <a16:creationId xmlns:a16="http://schemas.microsoft.com/office/drawing/2014/main" id="{10F4EA0C-6CF8-E2C6-BCDD-94F37CA81A3D}"/>
                </a:ext>
              </a:extLst>
            </p:cNvPr>
            <p:cNvCxnSpPr>
              <a:stCxn id="40221" idx="1"/>
              <a:endCxn id="40221" idx="7"/>
            </p:cNvCxnSpPr>
            <p:nvPr/>
          </p:nvCxnSpPr>
          <p:spPr>
            <a:xfrm>
              <a:off x="8183974" y="5083791"/>
              <a:ext cx="127280" cy="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grpSp>
      <p:sp>
        <p:nvSpPr>
          <p:cNvPr id="40224" name="文本框 40223">
            <a:extLst>
              <a:ext uri="{FF2B5EF4-FFF2-40B4-BE49-F238E27FC236}">
                <a16:creationId xmlns:a16="http://schemas.microsoft.com/office/drawing/2014/main" id="{6417DA0F-C19C-F19B-BDD1-1107CF3AC2DD}"/>
              </a:ext>
            </a:extLst>
          </p:cNvPr>
          <p:cNvSpPr txBox="1"/>
          <p:nvPr/>
        </p:nvSpPr>
        <p:spPr>
          <a:xfrm>
            <a:off x="3904491" y="4029571"/>
            <a:ext cx="1889765" cy="261610"/>
          </a:xfrm>
          <a:prstGeom prst="rect">
            <a:avLst/>
          </a:prstGeom>
          <a:noFill/>
        </p:spPr>
        <p:txBody>
          <a:bodyPr wrap="square">
            <a:spAutoFit/>
          </a:bodyPr>
          <a:lstStyle/>
          <a:p>
            <a:pPr algn="ctr"/>
            <a:r>
              <a:rPr lang="zh-CN" altLang="en-US" sz="1100" dirty="0">
                <a:latin typeface="微软雅黑" panose="020B0503020204020204" pitchFamily="34" charset="-122"/>
                <a:ea typeface="微软雅黑" panose="020B0503020204020204" pitchFamily="34" charset="-122"/>
              </a:rPr>
              <a:t>候选实体对提示组</a:t>
            </a:r>
            <a:endParaRPr lang="en-US" altLang="zh-CN" sz="1100" dirty="0">
              <a:latin typeface="微软雅黑" panose="020B0503020204020204" pitchFamily="34" charset="-122"/>
              <a:ea typeface="微软雅黑" panose="020B0503020204020204" pitchFamily="34" charset="-122"/>
            </a:endParaRPr>
          </a:p>
        </p:txBody>
      </p:sp>
      <p:cxnSp>
        <p:nvCxnSpPr>
          <p:cNvPr id="40225" name="直接箭头连接符 40224">
            <a:extLst>
              <a:ext uri="{FF2B5EF4-FFF2-40B4-BE49-F238E27FC236}">
                <a16:creationId xmlns:a16="http://schemas.microsoft.com/office/drawing/2014/main" id="{8CE9D8C3-4C26-8C96-2E39-59DCD1E3CA0F}"/>
              </a:ext>
            </a:extLst>
          </p:cNvPr>
          <p:cNvCxnSpPr>
            <a:cxnSpLocks/>
          </p:cNvCxnSpPr>
          <p:nvPr/>
        </p:nvCxnSpPr>
        <p:spPr>
          <a:xfrm flipH="1">
            <a:off x="5416550" y="4873402"/>
            <a:ext cx="79000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226" name="文本框 40225">
            <a:extLst>
              <a:ext uri="{FF2B5EF4-FFF2-40B4-BE49-F238E27FC236}">
                <a16:creationId xmlns:a16="http://schemas.microsoft.com/office/drawing/2014/main" id="{84271CB4-4569-4A17-0211-8EEC832C549B}"/>
              </a:ext>
            </a:extLst>
          </p:cNvPr>
          <p:cNvSpPr txBox="1"/>
          <p:nvPr/>
        </p:nvSpPr>
        <p:spPr>
          <a:xfrm>
            <a:off x="4463935" y="5791001"/>
            <a:ext cx="2129972" cy="261610"/>
          </a:xfrm>
          <a:prstGeom prst="rect">
            <a:avLst/>
          </a:prstGeom>
          <a:noFill/>
        </p:spPr>
        <p:txBody>
          <a:bodyPr wrap="square">
            <a:spAutoFit/>
          </a:bodyPr>
          <a:lstStyle/>
          <a:p>
            <a:pPr algn="ctr"/>
            <a:r>
              <a:rPr lang="zh-CN" altLang="en-US" sz="1100" b="1" dirty="0">
                <a:latin typeface="微软雅黑" panose="020B0503020204020204" pitchFamily="34" charset="-122"/>
                <a:ea typeface="微软雅黑" panose="020B0503020204020204" pitchFamily="34" charset="-122"/>
              </a:rPr>
              <a:t>候选实体对提示组构建</a:t>
            </a:r>
            <a:endParaRPr lang="en-US" altLang="zh-CN" sz="1100" b="1" dirty="0">
              <a:latin typeface="微软雅黑" panose="020B0503020204020204" pitchFamily="34" charset="-122"/>
              <a:ea typeface="微软雅黑" panose="020B0503020204020204" pitchFamily="34" charset="-122"/>
            </a:endParaRPr>
          </a:p>
        </p:txBody>
      </p:sp>
      <p:sp>
        <p:nvSpPr>
          <p:cNvPr id="40227" name="文本框 40226">
            <a:extLst>
              <a:ext uri="{FF2B5EF4-FFF2-40B4-BE49-F238E27FC236}">
                <a16:creationId xmlns:a16="http://schemas.microsoft.com/office/drawing/2014/main" id="{1ADC143B-1750-16EE-BA80-530785684922}"/>
              </a:ext>
            </a:extLst>
          </p:cNvPr>
          <p:cNvSpPr txBox="1"/>
          <p:nvPr/>
        </p:nvSpPr>
        <p:spPr>
          <a:xfrm>
            <a:off x="5315935" y="4664604"/>
            <a:ext cx="1111252" cy="430887"/>
          </a:xfrm>
          <a:prstGeom prst="rect">
            <a:avLst/>
          </a:prstGeom>
          <a:noFill/>
        </p:spPr>
        <p:txBody>
          <a:bodyPr wrap="square">
            <a:spAutoFit/>
          </a:bodyPr>
          <a:lstStyle/>
          <a:p>
            <a:pPr algn="ctr"/>
            <a:r>
              <a:rPr lang="zh-CN" altLang="en-US" sz="1100" dirty="0">
                <a:latin typeface="微软雅黑" panose="020B0503020204020204" pitchFamily="34" charset="-122"/>
                <a:ea typeface="微软雅黑" panose="020B0503020204020204" pitchFamily="34" charset="-122"/>
                <a:cs typeface="Times New Roman" panose="02020603050405020304" pitchFamily="18" charset="0"/>
              </a:rPr>
              <a:t>基于</a:t>
            </a:r>
            <a:endParaRPr lang="en-US" altLang="zh-CN" sz="1100" dirty="0">
              <a:latin typeface="微软雅黑" panose="020B0503020204020204" pitchFamily="34" charset="-122"/>
              <a:ea typeface="微软雅黑" panose="020B0503020204020204" pitchFamily="34" charset="-122"/>
              <a:cs typeface="Times New Roman" panose="02020603050405020304" pitchFamily="18" charset="0"/>
            </a:endParaRPr>
          </a:p>
          <a:p>
            <a:pPr algn="ctr"/>
            <a:r>
              <a:rPr lang="zh-CN" altLang="en-US" sz="1100" dirty="0">
                <a:latin typeface="微软雅黑" panose="020B0503020204020204" pitchFamily="34" charset="-122"/>
                <a:ea typeface="微软雅黑" panose="020B0503020204020204" pitchFamily="34" charset="-122"/>
                <a:cs typeface="Times New Roman" panose="02020603050405020304" pitchFamily="18" charset="0"/>
              </a:rPr>
              <a:t>多样化策略</a:t>
            </a:r>
            <a:endParaRPr lang="en-US" altLang="zh-CN" sz="1100" dirty="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40228" name="直接箭头连接符 40227">
            <a:extLst>
              <a:ext uri="{FF2B5EF4-FFF2-40B4-BE49-F238E27FC236}">
                <a16:creationId xmlns:a16="http://schemas.microsoft.com/office/drawing/2014/main" id="{F31D20CB-5205-9DA1-9A72-5F73A05A1CDF}"/>
              </a:ext>
            </a:extLst>
          </p:cNvPr>
          <p:cNvCxnSpPr>
            <a:cxnSpLocks/>
          </p:cNvCxnSpPr>
          <p:nvPr/>
        </p:nvCxnSpPr>
        <p:spPr>
          <a:xfrm flipH="1">
            <a:off x="3433665" y="4873402"/>
            <a:ext cx="83614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229" name="文本框 40228">
            <a:extLst>
              <a:ext uri="{FF2B5EF4-FFF2-40B4-BE49-F238E27FC236}">
                <a16:creationId xmlns:a16="http://schemas.microsoft.com/office/drawing/2014/main" id="{2A167154-C213-2333-2164-F00039609626}"/>
              </a:ext>
            </a:extLst>
          </p:cNvPr>
          <p:cNvSpPr txBox="1"/>
          <p:nvPr/>
        </p:nvSpPr>
        <p:spPr>
          <a:xfrm>
            <a:off x="3347588" y="4657958"/>
            <a:ext cx="1111252" cy="430887"/>
          </a:xfrm>
          <a:prstGeom prst="rect">
            <a:avLst/>
          </a:prstGeom>
          <a:noFill/>
        </p:spPr>
        <p:txBody>
          <a:bodyPr wrap="square">
            <a:spAutoFit/>
          </a:bodyPr>
          <a:lstStyle/>
          <a:p>
            <a:pPr algn="ctr"/>
            <a:r>
              <a:rPr lang="zh-CN" altLang="en-US" sz="1100" dirty="0">
                <a:latin typeface="微软雅黑" panose="020B0503020204020204" pitchFamily="34" charset="-122"/>
                <a:ea typeface="微软雅黑" panose="020B0503020204020204" pitchFamily="34" charset="-122"/>
                <a:cs typeface="Times New Roman" panose="02020603050405020304" pitchFamily="18" charset="0"/>
              </a:rPr>
              <a:t>小参数模型</a:t>
            </a:r>
            <a:endParaRPr lang="en-US" altLang="zh-CN" sz="1100" dirty="0">
              <a:latin typeface="微软雅黑" panose="020B0503020204020204" pitchFamily="34" charset="-122"/>
              <a:ea typeface="微软雅黑" panose="020B0503020204020204" pitchFamily="34" charset="-122"/>
              <a:cs typeface="Times New Roman" panose="02020603050405020304" pitchFamily="18" charset="0"/>
            </a:endParaRPr>
          </a:p>
          <a:p>
            <a:pPr algn="ctr"/>
            <a:r>
              <a:rPr lang="zh-CN" altLang="en-US" sz="1100" dirty="0">
                <a:latin typeface="微软雅黑" panose="020B0503020204020204" pitchFamily="34" charset="-122"/>
                <a:ea typeface="微软雅黑" panose="020B0503020204020204" pitchFamily="34" charset="-122"/>
                <a:cs typeface="Times New Roman" panose="02020603050405020304" pitchFamily="18" charset="0"/>
              </a:rPr>
              <a:t>预标注</a:t>
            </a:r>
            <a:endParaRPr lang="en-US" altLang="zh-CN" sz="1200" dirty="0">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0230" name="文本框 40229">
                <a:extLst>
                  <a:ext uri="{FF2B5EF4-FFF2-40B4-BE49-F238E27FC236}">
                    <a16:creationId xmlns:a16="http://schemas.microsoft.com/office/drawing/2014/main" id="{491A4D2C-C161-03B0-50BA-901990E437D5}"/>
                  </a:ext>
                </a:extLst>
              </p:cNvPr>
              <p:cNvSpPr txBox="1"/>
              <p:nvPr/>
            </p:nvSpPr>
            <p:spPr>
              <a:xfrm>
                <a:off x="2600807" y="5241922"/>
                <a:ext cx="611434" cy="461665"/>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m:t>
                      </m:r>
                    </m:oMath>
                  </m:oMathPara>
                </a14:m>
                <a:endParaRPr lang="en-US" altLang="zh-CN" sz="2400" dirty="0">
                  <a:latin typeface="+mn-ea"/>
                </a:endParaRPr>
              </a:p>
            </p:txBody>
          </p:sp>
        </mc:Choice>
        <mc:Fallback xmlns="">
          <p:sp>
            <p:nvSpPr>
              <p:cNvPr id="40230" name="文本框 40229">
                <a:extLst>
                  <a:ext uri="{FF2B5EF4-FFF2-40B4-BE49-F238E27FC236}">
                    <a16:creationId xmlns:a16="http://schemas.microsoft.com/office/drawing/2014/main" id="{491A4D2C-C161-03B0-50BA-901990E437D5}"/>
                  </a:ext>
                </a:extLst>
              </p:cNvPr>
              <p:cNvSpPr txBox="1">
                <a:spLocks noRot="1" noChangeAspect="1" noMove="1" noResize="1" noEditPoints="1" noAdjustHandles="1" noChangeArrowheads="1" noChangeShapeType="1" noTextEdit="1"/>
              </p:cNvSpPr>
              <p:nvPr/>
            </p:nvSpPr>
            <p:spPr>
              <a:xfrm>
                <a:off x="2600807" y="5241922"/>
                <a:ext cx="611434" cy="461665"/>
              </a:xfrm>
              <a:prstGeom prst="rect">
                <a:avLst/>
              </a:prstGeom>
              <a:blipFill>
                <a:blip r:embed="rId26"/>
                <a:stretch>
                  <a:fillRect/>
                </a:stretch>
              </a:blipFill>
            </p:spPr>
            <p:txBody>
              <a:bodyPr/>
              <a:lstStyle/>
              <a:p>
                <a:r>
                  <a:rPr lang="zh-CN" altLang="en-US">
                    <a:noFill/>
                  </a:rPr>
                  <a:t> </a:t>
                </a:r>
              </a:p>
            </p:txBody>
          </p:sp>
        </mc:Fallback>
      </mc:AlternateContent>
      <p:grpSp>
        <p:nvGrpSpPr>
          <p:cNvPr id="40231" name="组合 40230">
            <a:extLst>
              <a:ext uri="{FF2B5EF4-FFF2-40B4-BE49-F238E27FC236}">
                <a16:creationId xmlns:a16="http://schemas.microsoft.com/office/drawing/2014/main" id="{CC877401-8C06-BBCD-F70B-3D7A538C9B92}"/>
              </a:ext>
            </a:extLst>
          </p:cNvPr>
          <p:cNvGrpSpPr/>
          <p:nvPr/>
        </p:nvGrpSpPr>
        <p:grpSpPr>
          <a:xfrm>
            <a:off x="2321897" y="4327250"/>
            <a:ext cx="1105159" cy="519074"/>
            <a:chOff x="3121978" y="5872984"/>
            <a:chExt cx="1105159" cy="519074"/>
          </a:xfrm>
        </p:grpSpPr>
        <p:sp>
          <p:nvSpPr>
            <p:cNvPr id="40232" name="矩形: 圆角 40231">
              <a:extLst>
                <a:ext uri="{FF2B5EF4-FFF2-40B4-BE49-F238E27FC236}">
                  <a16:creationId xmlns:a16="http://schemas.microsoft.com/office/drawing/2014/main" id="{ACE290EC-B294-A034-0664-410247AEC16D}"/>
                </a:ext>
              </a:extLst>
            </p:cNvPr>
            <p:cNvSpPr/>
            <p:nvPr/>
          </p:nvSpPr>
          <p:spPr>
            <a:xfrm>
              <a:off x="3121978" y="5895992"/>
              <a:ext cx="1105159" cy="460757"/>
            </a:xfrm>
            <a:prstGeom prst="roundRect">
              <a:avLst/>
            </a:prstGeom>
            <a:solidFill>
              <a:srgbClr val="F4ECAC"/>
            </a:solidFill>
            <a:ln w="25400">
              <a:solidFill>
                <a:srgbClr val="F8CCA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233" name="椭圆 40232">
              <a:extLst>
                <a:ext uri="{FF2B5EF4-FFF2-40B4-BE49-F238E27FC236}">
                  <a16:creationId xmlns:a16="http://schemas.microsoft.com/office/drawing/2014/main" id="{1ACDB57A-3D8B-0D75-2F03-A68807B40059}"/>
                </a:ext>
              </a:extLst>
            </p:cNvPr>
            <p:cNvSpPr/>
            <p:nvPr/>
          </p:nvSpPr>
          <p:spPr>
            <a:xfrm>
              <a:off x="3210326" y="5954303"/>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234" name="直接连接符 40233">
              <a:extLst>
                <a:ext uri="{FF2B5EF4-FFF2-40B4-BE49-F238E27FC236}">
                  <a16:creationId xmlns:a16="http://schemas.microsoft.com/office/drawing/2014/main" id="{C792E612-413D-4DA4-87A6-1CEC7A4DF6E6}"/>
                </a:ext>
              </a:extLst>
            </p:cNvPr>
            <p:cNvCxnSpPr>
              <a:cxnSpLocks/>
              <a:stCxn id="40233" idx="0"/>
              <a:endCxn id="40233" idx="4"/>
            </p:cNvCxnSpPr>
            <p:nvPr/>
          </p:nvCxnSpPr>
          <p:spPr>
            <a:xfrm>
              <a:off x="3300326" y="5954303"/>
              <a:ext cx="0" cy="18000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40235" name="直接连接符 40234">
              <a:extLst>
                <a:ext uri="{FF2B5EF4-FFF2-40B4-BE49-F238E27FC236}">
                  <a16:creationId xmlns:a16="http://schemas.microsoft.com/office/drawing/2014/main" id="{F5DCAF6E-F8B6-1A1F-2747-5FFE676F53AD}"/>
                </a:ext>
              </a:extLst>
            </p:cNvPr>
            <p:cNvCxnSpPr>
              <a:stCxn id="40233" idx="1"/>
              <a:endCxn id="40233" idx="3"/>
            </p:cNvCxnSpPr>
            <p:nvPr/>
          </p:nvCxnSpPr>
          <p:spPr>
            <a:xfrm>
              <a:off x="3236686" y="5980663"/>
              <a:ext cx="0" cy="12728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grpSp>
          <p:nvGrpSpPr>
            <p:cNvPr id="40236" name="组合 40235">
              <a:extLst>
                <a:ext uri="{FF2B5EF4-FFF2-40B4-BE49-F238E27FC236}">
                  <a16:creationId xmlns:a16="http://schemas.microsoft.com/office/drawing/2014/main" id="{3CFF3B18-AE66-5EF7-03E2-ABD4709736F3}"/>
                </a:ext>
              </a:extLst>
            </p:cNvPr>
            <p:cNvGrpSpPr/>
            <p:nvPr/>
          </p:nvGrpSpPr>
          <p:grpSpPr>
            <a:xfrm>
              <a:off x="3475094" y="5951212"/>
              <a:ext cx="180000" cy="180000"/>
              <a:chOff x="8157614" y="5057431"/>
              <a:chExt cx="180000" cy="180000"/>
            </a:xfrm>
          </p:grpSpPr>
          <p:sp>
            <p:nvSpPr>
              <p:cNvPr id="40243" name="椭圆 40242">
                <a:extLst>
                  <a:ext uri="{FF2B5EF4-FFF2-40B4-BE49-F238E27FC236}">
                    <a16:creationId xmlns:a16="http://schemas.microsoft.com/office/drawing/2014/main" id="{A8031B0F-653B-0AC6-8367-45C9D1EC7824}"/>
                  </a:ext>
                </a:extLst>
              </p:cNvPr>
              <p:cNvSpPr/>
              <p:nvPr/>
            </p:nvSpPr>
            <p:spPr>
              <a:xfrm>
                <a:off x="8157614" y="5057431"/>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244" name="直接连接符 40243">
                <a:extLst>
                  <a:ext uri="{FF2B5EF4-FFF2-40B4-BE49-F238E27FC236}">
                    <a16:creationId xmlns:a16="http://schemas.microsoft.com/office/drawing/2014/main" id="{55CB9847-82FF-61A6-7ACB-924894CB3CBF}"/>
                  </a:ext>
                </a:extLst>
              </p:cNvPr>
              <p:cNvCxnSpPr>
                <a:stCxn id="40243" idx="2"/>
                <a:endCxn id="40243" idx="6"/>
              </p:cNvCxnSpPr>
              <p:nvPr/>
            </p:nvCxnSpPr>
            <p:spPr>
              <a:xfrm>
                <a:off x="8157614" y="5147431"/>
                <a:ext cx="180000" cy="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grpSp>
        <p:sp>
          <p:nvSpPr>
            <p:cNvPr id="40237" name="椭圆 40236">
              <a:extLst>
                <a:ext uri="{FF2B5EF4-FFF2-40B4-BE49-F238E27FC236}">
                  <a16:creationId xmlns:a16="http://schemas.microsoft.com/office/drawing/2014/main" id="{F0984CC9-0428-00E2-3284-8B572815D4EF}"/>
                </a:ext>
              </a:extLst>
            </p:cNvPr>
            <p:cNvSpPr/>
            <p:nvPr/>
          </p:nvSpPr>
          <p:spPr>
            <a:xfrm>
              <a:off x="3739780" y="5949870"/>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238" name="直接连接符 40237">
              <a:extLst>
                <a:ext uri="{FF2B5EF4-FFF2-40B4-BE49-F238E27FC236}">
                  <a16:creationId xmlns:a16="http://schemas.microsoft.com/office/drawing/2014/main" id="{765E4A23-55A5-B587-0A3D-E5C1A146FCEA}"/>
                </a:ext>
              </a:extLst>
            </p:cNvPr>
            <p:cNvCxnSpPr>
              <a:stCxn id="40237" idx="0"/>
              <a:endCxn id="40237" idx="2"/>
            </p:cNvCxnSpPr>
            <p:nvPr/>
          </p:nvCxnSpPr>
          <p:spPr>
            <a:xfrm flipH="1">
              <a:off x="3739780" y="5949870"/>
              <a:ext cx="90000" cy="90000"/>
            </a:xfrm>
            <a:prstGeom prst="line">
              <a:avLst/>
            </a:prstGeom>
            <a:ln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p:cxnSp>
          <p:nvCxnSpPr>
            <p:cNvPr id="40239" name="直接连接符 40238">
              <a:extLst>
                <a:ext uri="{FF2B5EF4-FFF2-40B4-BE49-F238E27FC236}">
                  <a16:creationId xmlns:a16="http://schemas.microsoft.com/office/drawing/2014/main" id="{208460B6-0369-D638-4059-F83FC1DEFBFD}"/>
                </a:ext>
              </a:extLst>
            </p:cNvPr>
            <p:cNvCxnSpPr>
              <a:cxnSpLocks/>
              <a:stCxn id="40237" idx="7"/>
              <a:endCxn id="40237" idx="3"/>
            </p:cNvCxnSpPr>
            <p:nvPr/>
          </p:nvCxnSpPr>
          <p:spPr>
            <a:xfrm flipH="1">
              <a:off x="3766140" y="5976230"/>
              <a:ext cx="127280" cy="127280"/>
            </a:xfrm>
            <a:prstGeom prst="line">
              <a:avLst/>
            </a:prstGeom>
            <a:ln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240" name="文本框 40239">
                  <a:extLst>
                    <a:ext uri="{FF2B5EF4-FFF2-40B4-BE49-F238E27FC236}">
                      <a16:creationId xmlns:a16="http://schemas.microsoft.com/office/drawing/2014/main" id="{789FB15D-E77C-3E75-5121-4C521585E5BC}"/>
                    </a:ext>
                  </a:extLst>
                </p:cNvPr>
                <p:cNvSpPr txBox="1"/>
                <p:nvPr/>
              </p:nvSpPr>
              <p:spPr>
                <a:xfrm>
                  <a:off x="3890594" y="5872984"/>
                  <a:ext cx="198639"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26" name="文本框 25">
                  <a:extLst>
                    <a:ext uri="{FF2B5EF4-FFF2-40B4-BE49-F238E27FC236}">
                      <a16:creationId xmlns:a16="http://schemas.microsoft.com/office/drawing/2014/main" id="{1717E617-C165-20A2-31FC-E8F5077E4343}"/>
                    </a:ext>
                  </a:extLst>
                </p:cNvPr>
                <p:cNvSpPr txBox="1">
                  <a:spLocks noRot="1" noChangeAspect="1" noMove="1" noResize="1" noEditPoints="1" noAdjustHandles="1" noChangeArrowheads="1" noChangeShapeType="1" noTextEdit="1"/>
                </p:cNvSpPr>
                <p:nvPr/>
              </p:nvSpPr>
              <p:spPr>
                <a:xfrm>
                  <a:off x="3890594" y="5872984"/>
                  <a:ext cx="198639" cy="307777"/>
                </a:xfrm>
                <a:prstGeom prst="rect">
                  <a:avLst/>
                </a:prstGeom>
                <a:blipFill>
                  <a:blip r:embed="rId27"/>
                  <a:stretch>
                    <a:fillRect r="-39394"/>
                  </a:stretch>
                </a:blipFill>
              </p:spPr>
              <p:txBody>
                <a:bodyPr/>
                <a:lstStyle/>
                <a:p>
                  <a:r>
                    <a:rPr lang="zh-CN" altLang="en-US">
                      <a:noFill/>
                    </a:rPr>
                    <a:t> </a:t>
                  </a:r>
                </a:p>
              </p:txBody>
            </p:sp>
          </mc:Fallback>
        </mc:AlternateContent>
        <p:sp>
          <p:nvSpPr>
            <p:cNvPr id="40241" name="文本框 40240">
              <a:extLst>
                <a:ext uri="{FF2B5EF4-FFF2-40B4-BE49-F238E27FC236}">
                  <a16:creationId xmlns:a16="http://schemas.microsoft.com/office/drawing/2014/main" id="{9D6D8B8C-43C3-9315-8269-446501940344}"/>
                </a:ext>
              </a:extLst>
            </p:cNvPr>
            <p:cNvSpPr txBox="1"/>
            <p:nvPr/>
          </p:nvSpPr>
          <p:spPr>
            <a:xfrm>
              <a:off x="3165996" y="6084281"/>
              <a:ext cx="97348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1    </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0</a:t>
              </a:r>
              <a:r>
                <a:rPr lang="zh-CN" altLang="en-US" sz="140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40242" name="文本框 40241">
                  <a:extLst>
                    <a:ext uri="{FF2B5EF4-FFF2-40B4-BE49-F238E27FC236}">
                      <a16:creationId xmlns:a16="http://schemas.microsoft.com/office/drawing/2014/main" id="{9AC85580-52CF-FA24-B0CC-CCBD269842DA}"/>
                    </a:ext>
                  </a:extLst>
                </p:cNvPr>
                <p:cNvSpPr txBox="1"/>
                <p:nvPr/>
              </p:nvSpPr>
              <p:spPr>
                <a:xfrm>
                  <a:off x="3890593" y="6075332"/>
                  <a:ext cx="198639"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497" name="文本框 496">
                  <a:extLst>
                    <a:ext uri="{FF2B5EF4-FFF2-40B4-BE49-F238E27FC236}">
                      <a16:creationId xmlns:a16="http://schemas.microsoft.com/office/drawing/2014/main" id="{D649E05D-9450-7FD1-F943-A697BA4CE0F1}"/>
                    </a:ext>
                  </a:extLst>
                </p:cNvPr>
                <p:cNvSpPr txBox="1">
                  <a:spLocks noRot="1" noChangeAspect="1" noMove="1" noResize="1" noEditPoints="1" noAdjustHandles="1" noChangeArrowheads="1" noChangeShapeType="1" noTextEdit="1"/>
                </p:cNvSpPr>
                <p:nvPr/>
              </p:nvSpPr>
              <p:spPr>
                <a:xfrm>
                  <a:off x="3890593" y="6075332"/>
                  <a:ext cx="198639" cy="307777"/>
                </a:xfrm>
                <a:prstGeom prst="rect">
                  <a:avLst/>
                </a:prstGeom>
                <a:blipFill>
                  <a:blip r:embed="rId27"/>
                  <a:stretch>
                    <a:fillRect r="-39394"/>
                  </a:stretch>
                </a:blipFill>
              </p:spPr>
              <p:txBody>
                <a:bodyPr/>
                <a:lstStyle/>
                <a:p>
                  <a:r>
                    <a:rPr lang="zh-CN" altLang="en-US">
                      <a:noFill/>
                    </a:rPr>
                    <a:t> </a:t>
                  </a:r>
                </a:p>
              </p:txBody>
            </p:sp>
          </mc:Fallback>
        </mc:AlternateContent>
      </p:grpSp>
      <p:grpSp>
        <p:nvGrpSpPr>
          <p:cNvPr id="40245" name="组合 40244">
            <a:extLst>
              <a:ext uri="{FF2B5EF4-FFF2-40B4-BE49-F238E27FC236}">
                <a16:creationId xmlns:a16="http://schemas.microsoft.com/office/drawing/2014/main" id="{DBF317DA-568A-6CCF-DF87-3A9271D19D27}"/>
              </a:ext>
            </a:extLst>
          </p:cNvPr>
          <p:cNvGrpSpPr/>
          <p:nvPr/>
        </p:nvGrpSpPr>
        <p:grpSpPr>
          <a:xfrm>
            <a:off x="2321897" y="4867564"/>
            <a:ext cx="1105159" cy="514664"/>
            <a:chOff x="4453204" y="5890633"/>
            <a:chExt cx="1105159" cy="514664"/>
          </a:xfrm>
        </p:grpSpPr>
        <p:sp>
          <p:nvSpPr>
            <p:cNvPr id="40246" name="矩形: 圆角 40245">
              <a:extLst>
                <a:ext uri="{FF2B5EF4-FFF2-40B4-BE49-F238E27FC236}">
                  <a16:creationId xmlns:a16="http://schemas.microsoft.com/office/drawing/2014/main" id="{E1321B77-0716-04B1-2A90-B331A94CA40A}"/>
                </a:ext>
              </a:extLst>
            </p:cNvPr>
            <p:cNvSpPr/>
            <p:nvPr/>
          </p:nvSpPr>
          <p:spPr>
            <a:xfrm>
              <a:off x="4453204" y="5913641"/>
              <a:ext cx="1105159" cy="448969"/>
            </a:xfrm>
            <a:prstGeom prst="roundRect">
              <a:avLst/>
            </a:prstGeom>
            <a:solidFill>
              <a:srgbClr val="F4ECAC"/>
            </a:solidFill>
            <a:ln w="25400">
              <a:solidFill>
                <a:srgbClr val="F8CCA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247" name="椭圆 40246">
              <a:extLst>
                <a:ext uri="{FF2B5EF4-FFF2-40B4-BE49-F238E27FC236}">
                  <a16:creationId xmlns:a16="http://schemas.microsoft.com/office/drawing/2014/main" id="{9B6A8E73-44F3-3DB5-BFF7-BA973ECB6171}"/>
                </a:ext>
              </a:extLst>
            </p:cNvPr>
            <p:cNvSpPr/>
            <p:nvPr/>
          </p:nvSpPr>
          <p:spPr>
            <a:xfrm>
              <a:off x="4541552" y="5971952"/>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248" name="直接连接符 40247">
              <a:extLst>
                <a:ext uri="{FF2B5EF4-FFF2-40B4-BE49-F238E27FC236}">
                  <a16:creationId xmlns:a16="http://schemas.microsoft.com/office/drawing/2014/main" id="{4AF10F6D-7084-7EB8-AE0C-B74AD53DF649}"/>
                </a:ext>
              </a:extLst>
            </p:cNvPr>
            <p:cNvCxnSpPr>
              <a:cxnSpLocks/>
              <a:stCxn id="40247" idx="0"/>
              <a:endCxn id="40247" idx="4"/>
            </p:cNvCxnSpPr>
            <p:nvPr/>
          </p:nvCxnSpPr>
          <p:spPr>
            <a:xfrm>
              <a:off x="4631552" y="5971952"/>
              <a:ext cx="0" cy="18000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40249" name="直接连接符 40248">
              <a:extLst>
                <a:ext uri="{FF2B5EF4-FFF2-40B4-BE49-F238E27FC236}">
                  <a16:creationId xmlns:a16="http://schemas.microsoft.com/office/drawing/2014/main" id="{F5506C47-EF04-1F03-2857-9A760B0B8708}"/>
                </a:ext>
              </a:extLst>
            </p:cNvPr>
            <p:cNvCxnSpPr>
              <a:stCxn id="40247" idx="1"/>
              <a:endCxn id="40247" idx="3"/>
            </p:cNvCxnSpPr>
            <p:nvPr/>
          </p:nvCxnSpPr>
          <p:spPr>
            <a:xfrm>
              <a:off x="4567912" y="5998312"/>
              <a:ext cx="0" cy="12728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sp>
          <p:nvSpPr>
            <p:cNvPr id="40250" name="椭圆 40249">
              <a:extLst>
                <a:ext uri="{FF2B5EF4-FFF2-40B4-BE49-F238E27FC236}">
                  <a16:creationId xmlns:a16="http://schemas.microsoft.com/office/drawing/2014/main" id="{3D77B59F-C41C-6189-C739-326F7A4ECBF7}"/>
                </a:ext>
              </a:extLst>
            </p:cNvPr>
            <p:cNvSpPr/>
            <p:nvPr/>
          </p:nvSpPr>
          <p:spPr>
            <a:xfrm>
              <a:off x="5071006" y="5967519"/>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251" name="直接连接符 40250">
              <a:extLst>
                <a:ext uri="{FF2B5EF4-FFF2-40B4-BE49-F238E27FC236}">
                  <a16:creationId xmlns:a16="http://schemas.microsoft.com/office/drawing/2014/main" id="{627F79B6-60B0-01B0-E53B-2B282EEE4339}"/>
                </a:ext>
              </a:extLst>
            </p:cNvPr>
            <p:cNvCxnSpPr>
              <a:stCxn id="40250" idx="0"/>
              <a:endCxn id="40250" idx="2"/>
            </p:cNvCxnSpPr>
            <p:nvPr/>
          </p:nvCxnSpPr>
          <p:spPr>
            <a:xfrm flipH="1">
              <a:off x="5071006" y="5967519"/>
              <a:ext cx="90000" cy="90000"/>
            </a:xfrm>
            <a:prstGeom prst="line">
              <a:avLst/>
            </a:prstGeom>
            <a:ln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p:cxnSp>
          <p:nvCxnSpPr>
            <p:cNvPr id="40252" name="直接连接符 40251">
              <a:extLst>
                <a:ext uri="{FF2B5EF4-FFF2-40B4-BE49-F238E27FC236}">
                  <a16:creationId xmlns:a16="http://schemas.microsoft.com/office/drawing/2014/main" id="{9AB7F82A-D2D7-806D-6D78-863641141015}"/>
                </a:ext>
              </a:extLst>
            </p:cNvPr>
            <p:cNvCxnSpPr>
              <a:cxnSpLocks/>
              <a:stCxn id="40250" idx="7"/>
              <a:endCxn id="40250" idx="3"/>
            </p:cNvCxnSpPr>
            <p:nvPr/>
          </p:nvCxnSpPr>
          <p:spPr>
            <a:xfrm flipH="1">
              <a:off x="5097366" y="5993879"/>
              <a:ext cx="127280" cy="127280"/>
            </a:xfrm>
            <a:prstGeom prst="line">
              <a:avLst/>
            </a:prstGeom>
            <a:ln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253" name="文本框 40252">
                  <a:extLst>
                    <a:ext uri="{FF2B5EF4-FFF2-40B4-BE49-F238E27FC236}">
                      <a16:creationId xmlns:a16="http://schemas.microsoft.com/office/drawing/2014/main" id="{44C0AC8D-7F31-4115-A9DD-F3CFBEB2D2EA}"/>
                    </a:ext>
                  </a:extLst>
                </p:cNvPr>
                <p:cNvSpPr txBox="1"/>
                <p:nvPr/>
              </p:nvSpPr>
              <p:spPr>
                <a:xfrm>
                  <a:off x="5221820" y="5890633"/>
                  <a:ext cx="198639"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35" name="文本框 34">
                  <a:extLst>
                    <a:ext uri="{FF2B5EF4-FFF2-40B4-BE49-F238E27FC236}">
                      <a16:creationId xmlns:a16="http://schemas.microsoft.com/office/drawing/2014/main" id="{2CFAEA48-ED45-D6CC-9768-16A09589E26F}"/>
                    </a:ext>
                  </a:extLst>
                </p:cNvPr>
                <p:cNvSpPr txBox="1">
                  <a:spLocks noRot="1" noChangeAspect="1" noMove="1" noResize="1" noEditPoints="1" noAdjustHandles="1" noChangeArrowheads="1" noChangeShapeType="1" noTextEdit="1"/>
                </p:cNvSpPr>
                <p:nvPr/>
              </p:nvSpPr>
              <p:spPr>
                <a:xfrm>
                  <a:off x="5221820" y="5890633"/>
                  <a:ext cx="198639" cy="307777"/>
                </a:xfrm>
                <a:prstGeom prst="rect">
                  <a:avLst/>
                </a:prstGeom>
                <a:blipFill>
                  <a:blip r:embed="rId28"/>
                  <a:stretch>
                    <a:fillRect r="-39394"/>
                  </a:stretch>
                </a:blipFill>
              </p:spPr>
              <p:txBody>
                <a:bodyPr/>
                <a:lstStyle/>
                <a:p>
                  <a:r>
                    <a:rPr lang="zh-CN" altLang="en-US">
                      <a:noFill/>
                    </a:rPr>
                    <a:t> </a:t>
                  </a:r>
                </a:p>
              </p:txBody>
            </p:sp>
          </mc:Fallback>
        </mc:AlternateContent>
        <p:grpSp>
          <p:nvGrpSpPr>
            <p:cNvPr id="40254" name="组合 40253">
              <a:extLst>
                <a:ext uri="{FF2B5EF4-FFF2-40B4-BE49-F238E27FC236}">
                  <a16:creationId xmlns:a16="http://schemas.microsoft.com/office/drawing/2014/main" id="{F98B45FB-B17A-9F74-F225-C0EF41A7D122}"/>
                </a:ext>
              </a:extLst>
            </p:cNvPr>
            <p:cNvGrpSpPr/>
            <p:nvPr/>
          </p:nvGrpSpPr>
          <p:grpSpPr>
            <a:xfrm>
              <a:off x="4805725" y="5969618"/>
              <a:ext cx="180000" cy="180000"/>
              <a:chOff x="8157614" y="5057431"/>
              <a:chExt cx="180000" cy="180000"/>
            </a:xfrm>
          </p:grpSpPr>
          <p:sp>
            <p:nvSpPr>
              <p:cNvPr id="40257" name="椭圆 40256">
                <a:extLst>
                  <a:ext uri="{FF2B5EF4-FFF2-40B4-BE49-F238E27FC236}">
                    <a16:creationId xmlns:a16="http://schemas.microsoft.com/office/drawing/2014/main" id="{2EC58E1B-D6F3-B1D2-7C05-B444BF9DC9D4}"/>
                  </a:ext>
                </a:extLst>
              </p:cNvPr>
              <p:cNvSpPr/>
              <p:nvPr/>
            </p:nvSpPr>
            <p:spPr>
              <a:xfrm>
                <a:off x="8157614" y="5057431"/>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258" name="直接连接符 40257">
                <a:extLst>
                  <a:ext uri="{FF2B5EF4-FFF2-40B4-BE49-F238E27FC236}">
                    <a16:creationId xmlns:a16="http://schemas.microsoft.com/office/drawing/2014/main" id="{20B62248-06EB-8C4C-D438-EAB8485420F1}"/>
                  </a:ext>
                </a:extLst>
              </p:cNvPr>
              <p:cNvCxnSpPr>
                <a:stCxn id="40257" idx="2"/>
                <a:endCxn id="40257" idx="6"/>
              </p:cNvCxnSpPr>
              <p:nvPr/>
            </p:nvCxnSpPr>
            <p:spPr>
              <a:xfrm>
                <a:off x="8157614" y="5147431"/>
                <a:ext cx="180000" cy="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40259" name="直接连接符 40258">
                <a:extLst>
                  <a:ext uri="{FF2B5EF4-FFF2-40B4-BE49-F238E27FC236}">
                    <a16:creationId xmlns:a16="http://schemas.microsoft.com/office/drawing/2014/main" id="{EE36B501-74A4-EF98-7CDC-2837ACF1759A}"/>
                  </a:ext>
                </a:extLst>
              </p:cNvPr>
              <p:cNvCxnSpPr>
                <a:stCxn id="40257" idx="1"/>
                <a:endCxn id="40257" idx="7"/>
              </p:cNvCxnSpPr>
              <p:nvPr/>
            </p:nvCxnSpPr>
            <p:spPr>
              <a:xfrm>
                <a:off x="8183974" y="5083791"/>
                <a:ext cx="127280" cy="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grpSp>
        <p:sp>
          <p:nvSpPr>
            <p:cNvPr id="40255" name="文本框 40254">
              <a:extLst>
                <a:ext uri="{FF2B5EF4-FFF2-40B4-BE49-F238E27FC236}">
                  <a16:creationId xmlns:a16="http://schemas.microsoft.com/office/drawing/2014/main" id="{A25BA21F-6EA9-0877-5F72-13DF88DC25A4}"/>
                </a:ext>
              </a:extLst>
            </p:cNvPr>
            <p:cNvSpPr txBox="1"/>
            <p:nvPr/>
          </p:nvSpPr>
          <p:spPr>
            <a:xfrm>
              <a:off x="4495284" y="6097520"/>
              <a:ext cx="973484" cy="307777"/>
            </a:xfrm>
            <a:prstGeom prst="rect">
              <a:avLst/>
            </a:prstGeom>
            <a:noFill/>
          </p:spPr>
          <p:txBody>
            <a:bodyPr wrap="square" rtlCol="0">
              <a:spAutoFit/>
            </a:bodyPr>
            <a:lstStyle/>
            <a:p>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  0</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  1</a:t>
              </a:r>
              <a:r>
                <a:rPr lang="zh-CN" altLang="en-US" sz="140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40256" name="文本框 40255">
                  <a:extLst>
                    <a:ext uri="{FF2B5EF4-FFF2-40B4-BE49-F238E27FC236}">
                      <a16:creationId xmlns:a16="http://schemas.microsoft.com/office/drawing/2014/main" id="{711113D8-B010-995E-D445-D38172F3DBC1}"/>
                    </a:ext>
                  </a:extLst>
                </p:cNvPr>
                <p:cNvSpPr txBox="1"/>
                <p:nvPr/>
              </p:nvSpPr>
              <p:spPr>
                <a:xfrm>
                  <a:off x="5221820" y="6081193"/>
                  <a:ext cx="198639"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499" name="文本框 498">
                  <a:extLst>
                    <a:ext uri="{FF2B5EF4-FFF2-40B4-BE49-F238E27FC236}">
                      <a16:creationId xmlns:a16="http://schemas.microsoft.com/office/drawing/2014/main" id="{FFBDC505-8810-7B86-C020-8982D344870E}"/>
                    </a:ext>
                  </a:extLst>
                </p:cNvPr>
                <p:cNvSpPr txBox="1">
                  <a:spLocks noRot="1" noChangeAspect="1" noMove="1" noResize="1" noEditPoints="1" noAdjustHandles="1" noChangeArrowheads="1" noChangeShapeType="1" noTextEdit="1"/>
                </p:cNvSpPr>
                <p:nvPr/>
              </p:nvSpPr>
              <p:spPr>
                <a:xfrm>
                  <a:off x="5221820" y="6081193"/>
                  <a:ext cx="198639" cy="307777"/>
                </a:xfrm>
                <a:prstGeom prst="rect">
                  <a:avLst/>
                </a:prstGeom>
                <a:blipFill>
                  <a:blip r:embed="rId27"/>
                  <a:stretch>
                    <a:fillRect r="-39394"/>
                  </a:stretch>
                </a:blipFill>
              </p:spPr>
              <p:txBody>
                <a:bodyPr/>
                <a:lstStyle/>
                <a:p>
                  <a:r>
                    <a:rPr lang="zh-CN" altLang="en-US">
                      <a:noFill/>
                    </a:rPr>
                    <a:t> </a:t>
                  </a:r>
                </a:p>
              </p:txBody>
            </p:sp>
          </mc:Fallback>
        </mc:AlternateContent>
      </p:grpSp>
      <p:sp>
        <p:nvSpPr>
          <p:cNvPr id="40260" name="文本框 40259">
            <a:extLst>
              <a:ext uri="{FF2B5EF4-FFF2-40B4-BE49-F238E27FC236}">
                <a16:creationId xmlns:a16="http://schemas.microsoft.com/office/drawing/2014/main" id="{4BF27479-29F3-AB91-4FCD-B18939962306}"/>
              </a:ext>
            </a:extLst>
          </p:cNvPr>
          <p:cNvSpPr txBox="1"/>
          <p:nvPr/>
        </p:nvSpPr>
        <p:spPr>
          <a:xfrm>
            <a:off x="1830619" y="4029371"/>
            <a:ext cx="2102527" cy="261610"/>
          </a:xfrm>
          <a:prstGeom prst="rect">
            <a:avLst/>
          </a:prstGeom>
          <a:noFill/>
        </p:spPr>
        <p:txBody>
          <a:bodyPr wrap="square">
            <a:spAutoFit/>
          </a:bodyPr>
          <a:lstStyle/>
          <a:p>
            <a:pPr algn="ctr"/>
            <a:r>
              <a:rPr lang="zh-CN" altLang="en-US" sz="1100" dirty="0">
                <a:latin typeface="微软雅黑" panose="020B0503020204020204" pitchFamily="34" charset="-122"/>
                <a:ea typeface="微软雅黑" panose="020B0503020204020204" pitchFamily="34" charset="-122"/>
              </a:rPr>
              <a:t>预标注结果 </a:t>
            </a:r>
            <a:r>
              <a:rPr lang="en-US" altLang="zh-CN" sz="1100" dirty="0">
                <a:latin typeface="微软雅黑" panose="020B0503020204020204" pitchFamily="34" charset="-122"/>
                <a:ea typeface="微软雅黑" panose="020B0503020204020204" pitchFamily="34" charset="-122"/>
              </a:rPr>
              <a:t>+ </a:t>
            </a:r>
            <a:r>
              <a:rPr lang="zh-CN" altLang="en-US" sz="1100" dirty="0">
                <a:latin typeface="微软雅黑" panose="020B0503020204020204" pitchFamily="34" charset="-122"/>
                <a:ea typeface="微软雅黑" panose="020B0503020204020204" pitchFamily="34" charset="-122"/>
              </a:rPr>
              <a:t>困难样本</a:t>
            </a:r>
            <a:endParaRPr lang="en-US" altLang="zh-CN" sz="1100" dirty="0">
              <a:latin typeface="微软雅黑" panose="020B0503020204020204" pitchFamily="34" charset="-122"/>
              <a:ea typeface="微软雅黑" panose="020B0503020204020204" pitchFamily="34" charset="-122"/>
            </a:endParaRPr>
          </a:p>
        </p:txBody>
      </p:sp>
      <p:cxnSp>
        <p:nvCxnSpPr>
          <p:cNvPr id="40261" name="直接箭头连接符 40260">
            <a:extLst>
              <a:ext uri="{FF2B5EF4-FFF2-40B4-BE49-F238E27FC236}">
                <a16:creationId xmlns:a16="http://schemas.microsoft.com/office/drawing/2014/main" id="{8CDCF5DC-3878-0939-D947-28F836A5BA11}"/>
              </a:ext>
            </a:extLst>
          </p:cNvPr>
          <p:cNvCxnSpPr>
            <a:cxnSpLocks/>
          </p:cNvCxnSpPr>
          <p:nvPr/>
        </p:nvCxnSpPr>
        <p:spPr>
          <a:xfrm flipH="1">
            <a:off x="1347286" y="4874449"/>
            <a:ext cx="92565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262" name="文本框 40261">
            <a:extLst>
              <a:ext uri="{FF2B5EF4-FFF2-40B4-BE49-F238E27FC236}">
                <a16:creationId xmlns:a16="http://schemas.microsoft.com/office/drawing/2014/main" id="{5BD811E6-9DB5-EBE3-6545-2A879DDB7B3E}"/>
              </a:ext>
            </a:extLst>
          </p:cNvPr>
          <p:cNvSpPr txBox="1"/>
          <p:nvPr/>
        </p:nvSpPr>
        <p:spPr>
          <a:xfrm>
            <a:off x="1375333" y="4658222"/>
            <a:ext cx="924740" cy="261610"/>
          </a:xfrm>
          <a:prstGeom prst="rect">
            <a:avLst/>
          </a:prstGeom>
          <a:noFill/>
        </p:spPr>
        <p:txBody>
          <a:bodyPr wrap="square">
            <a:spAutoFit/>
          </a:bodyPr>
          <a:lstStyle/>
          <a:p>
            <a:pPr algn="ctr"/>
            <a:r>
              <a:rPr lang="zh-CN" altLang="en-US" sz="1100" dirty="0">
                <a:latin typeface="微软雅黑" panose="020B0503020204020204" pitchFamily="34" charset="-122"/>
                <a:ea typeface="微软雅黑" panose="020B0503020204020204" pitchFamily="34" charset="-122"/>
                <a:cs typeface="Times New Roman" panose="02020603050405020304" pitchFamily="18" charset="0"/>
              </a:rPr>
              <a:t>大模型处理</a:t>
            </a:r>
            <a:endParaRPr lang="en-US" altLang="zh-CN" sz="11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0263" name="图片 40262">
            <a:extLst>
              <a:ext uri="{FF2B5EF4-FFF2-40B4-BE49-F238E27FC236}">
                <a16:creationId xmlns:a16="http://schemas.microsoft.com/office/drawing/2014/main" id="{3F2B0353-826B-039B-EA2F-E39D710D67C7}"/>
              </a:ext>
            </a:extLst>
          </p:cNvPr>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1419576" y="4913810"/>
            <a:ext cx="324000" cy="324000"/>
          </a:xfrm>
          <a:prstGeom prst="rect">
            <a:avLst/>
          </a:prstGeom>
        </p:spPr>
      </p:pic>
      <p:pic>
        <p:nvPicPr>
          <p:cNvPr id="40264" name="图片 40263">
            <a:extLst>
              <a:ext uri="{FF2B5EF4-FFF2-40B4-BE49-F238E27FC236}">
                <a16:creationId xmlns:a16="http://schemas.microsoft.com/office/drawing/2014/main" id="{992304D3-FF24-FB8E-128B-2473E2B832AC}"/>
              </a:ext>
            </a:extLst>
          </p:cNvPr>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1770432" y="4910472"/>
            <a:ext cx="324000" cy="328328"/>
          </a:xfrm>
          <a:prstGeom prst="rect">
            <a:avLst/>
          </a:prstGeom>
        </p:spPr>
      </p:pic>
      <mc:AlternateContent xmlns:mc="http://schemas.openxmlformats.org/markup-compatibility/2006" xmlns:a14="http://schemas.microsoft.com/office/drawing/2010/main">
        <mc:Choice Requires="a14">
          <p:sp>
            <p:nvSpPr>
              <p:cNvPr id="40265" name="文本框 40264">
                <a:extLst>
                  <a:ext uri="{FF2B5EF4-FFF2-40B4-BE49-F238E27FC236}">
                    <a16:creationId xmlns:a16="http://schemas.microsoft.com/office/drawing/2014/main" id="{02255278-9818-2AAF-6062-1D86111CA484}"/>
                  </a:ext>
                </a:extLst>
              </p:cNvPr>
              <p:cNvSpPr txBox="1"/>
              <p:nvPr/>
            </p:nvSpPr>
            <p:spPr>
              <a:xfrm>
                <a:off x="1899302" y="4905447"/>
                <a:ext cx="611434" cy="338554"/>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600" i="1">
                          <a:latin typeface="Cambria Math" panose="02040503050406030204" pitchFamily="18" charset="0"/>
                        </a:rPr>
                        <m:t>⋯</m:t>
                      </m:r>
                    </m:oMath>
                  </m:oMathPara>
                </a14:m>
                <a:endParaRPr lang="en-US" altLang="zh-CN" sz="1600" dirty="0">
                  <a:latin typeface="+mn-ea"/>
                </a:endParaRPr>
              </a:p>
            </p:txBody>
          </p:sp>
        </mc:Choice>
        <mc:Fallback xmlns="">
          <p:sp>
            <p:nvSpPr>
              <p:cNvPr id="40265" name="文本框 40264">
                <a:extLst>
                  <a:ext uri="{FF2B5EF4-FFF2-40B4-BE49-F238E27FC236}">
                    <a16:creationId xmlns:a16="http://schemas.microsoft.com/office/drawing/2014/main" id="{02255278-9818-2AAF-6062-1D86111CA484}"/>
                  </a:ext>
                </a:extLst>
              </p:cNvPr>
              <p:cNvSpPr txBox="1">
                <a:spLocks noRot="1" noChangeAspect="1" noMove="1" noResize="1" noEditPoints="1" noAdjustHandles="1" noChangeArrowheads="1" noChangeShapeType="1" noTextEdit="1"/>
              </p:cNvSpPr>
              <p:nvPr/>
            </p:nvSpPr>
            <p:spPr>
              <a:xfrm>
                <a:off x="1899302" y="4905447"/>
                <a:ext cx="611434" cy="338554"/>
              </a:xfrm>
              <a:prstGeom prst="rect">
                <a:avLst/>
              </a:prstGeom>
              <a:blipFill>
                <a:blip r:embed="rId31"/>
                <a:stretch>
                  <a:fillRect/>
                </a:stretch>
              </a:blipFill>
            </p:spPr>
            <p:txBody>
              <a:bodyPr/>
              <a:lstStyle/>
              <a:p>
                <a:r>
                  <a:rPr lang="zh-CN" altLang="en-US">
                    <a:noFill/>
                  </a:rPr>
                  <a:t> </a:t>
                </a:r>
              </a:p>
            </p:txBody>
          </p:sp>
        </mc:Fallback>
      </mc:AlternateContent>
      <p:grpSp>
        <p:nvGrpSpPr>
          <p:cNvPr id="40266" name="组合 40265">
            <a:extLst>
              <a:ext uri="{FF2B5EF4-FFF2-40B4-BE49-F238E27FC236}">
                <a16:creationId xmlns:a16="http://schemas.microsoft.com/office/drawing/2014/main" id="{4ADD8531-BC40-B46F-45C2-FD8F87942B72}"/>
              </a:ext>
            </a:extLst>
          </p:cNvPr>
          <p:cNvGrpSpPr/>
          <p:nvPr/>
        </p:nvGrpSpPr>
        <p:grpSpPr>
          <a:xfrm>
            <a:off x="227582" y="4324158"/>
            <a:ext cx="1105159" cy="519074"/>
            <a:chOff x="3121978" y="5872984"/>
            <a:chExt cx="1105159" cy="519074"/>
          </a:xfrm>
        </p:grpSpPr>
        <p:sp>
          <p:nvSpPr>
            <p:cNvPr id="40267" name="矩形: 圆角 40266">
              <a:extLst>
                <a:ext uri="{FF2B5EF4-FFF2-40B4-BE49-F238E27FC236}">
                  <a16:creationId xmlns:a16="http://schemas.microsoft.com/office/drawing/2014/main" id="{851A95D1-1F1E-E93D-7DDF-AE707BA4EA15}"/>
                </a:ext>
              </a:extLst>
            </p:cNvPr>
            <p:cNvSpPr/>
            <p:nvPr/>
          </p:nvSpPr>
          <p:spPr>
            <a:xfrm>
              <a:off x="3121978" y="5895992"/>
              <a:ext cx="1105159" cy="460757"/>
            </a:xfrm>
            <a:prstGeom prst="roundRect">
              <a:avLst/>
            </a:prstGeom>
            <a:solidFill>
              <a:srgbClr val="F4ECAC"/>
            </a:solidFill>
            <a:ln w="25400">
              <a:solidFill>
                <a:srgbClr val="F8CCA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268" name="椭圆 40267">
              <a:extLst>
                <a:ext uri="{FF2B5EF4-FFF2-40B4-BE49-F238E27FC236}">
                  <a16:creationId xmlns:a16="http://schemas.microsoft.com/office/drawing/2014/main" id="{F7ACC78C-E408-8C38-2575-E70FC57C4F91}"/>
                </a:ext>
              </a:extLst>
            </p:cNvPr>
            <p:cNvSpPr/>
            <p:nvPr/>
          </p:nvSpPr>
          <p:spPr>
            <a:xfrm>
              <a:off x="3210326" y="5954303"/>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269" name="直接连接符 40268">
              <a:extLst>
                <a:ext uri="{FF2B5EF4-FFF2-40B4-BE49-F238E27FC236}">
                  <a16:creationId xmlns:a16="http://schemas.microsoft.com/office/drawing/2014/main" id="{A28D09D6-4CB4-A9CB-0AC7-E49EF820EA42}"/>
                </a:ext>
              </a:extLst>
            </p:cNvPr>
            <p:cNvCxnSpPr>
              <a:cxnSpLocks/>
              <a:stCxn id="40268" idx="0"/>
              <a:endCxn id="40268" idx="4"/>
            </p:cNvCxnSpPr>
            <p:nvPr/>
          </p:nvCxnSpPr>
          <p:spPr>
            <a:xfrm>
              <a:off x="3300326" y="5954303"/>
              <a:ext cx="0" cy="18000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40270" name="直接连接符 40269">
              <a:extLst>
                <a:ext uri="{FF2B5EF4-FFF2-40B4-BE49-F238E27FC236}">
                  <a16:creationId xmlns:a16="http://schemas.microsoft.com/office/drawing/2014/main" id="{200406BC-D6BB-7B0A-5524-7F5AC31E1671}"/>
                </a:ext>
              </a:extLst>
            </p:cNvPr>
            <p:cNvCxnSpPr>
              <a:stCxn id="40268" idx="1"/>
              <a:endCxn id="40268" idx="3"/>
            </p:cNvCxnSpPr>
            <p:nvPr/>
          </p:nvCxnSpPr>
          <p:spPr>
            <a:xfrm>
              <a:off x="3236686" y="5980663"/>
              <a:ext cx="0" cy="12728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grpSp>
          <p:nvGrpSpPr>
            <p:cNvPr id="40271" name="组合 40270">
              <a:extLst>
                <a:ext uri="{FF2B5EF4-FFF2-40B4-BE49-F238E27FC236}">
                  <a16:creationId xmlns:a16="http://schemas.microsoft.com/office/drawing/2014/main" id="{073BD5BF-5432-C833-7379-E3419BC3BBDA}"/>
                </a:ext>
              </a:extLst>
            </p:cNvPr>
            <p:cNvGrpSpPr/>
            <p:nvPr/>
          </p:nvGrpSpPr>
          <p:grpSpPr>
            <a:xfrm>
              <a:off x="3475094" y="5951212"/>
              <a:ext cx="180000" cy="180000"/>
              <a:chOff x="8157614" y="5057431"/>
              <a:chExt cx="180000" cy="180000"/>
            </a:xfrm>
          </p:grpSpPr>
          <p:sp>
            <p:nvSpPr>
              <p:cNvPr id="40278" name="椭圆 40277">
                <a:extLst>
                  <a:ext uri="{FF2B5EF4-FFF2-40B4-BE49-F238E27FC236}">
                    <a16:creationId xmlns:a16="http://schemas.microsoft.com/office/drawing/2014/main" id="{77745840-9F58-A8A6-8F74-11D5C8471403}"/>
                  </a:ext>
                </a:extLst>
              </p:cNvPr>
              <p:cNvSpPr/>
              <p:nvPr/>
            </p:nvSpPr>
            <p:spPr>
              <a:xfrm>
                <a:off x="8157614" y="5057431"/>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279" name="直接连接符 40278">
                <a:extLst>
                  <a:ext uri="{FF2B5EF4-FFF2-40B4-BE49-F238E27FC236}">
                    <a16:creationId xmlns:a16="http://schemas.microsoft.com/office/drawing/2014/main" id="{DE96A8AD-35BA-5755-2995-C559511479D6}"/>
                  </a:ext>
                </a:extLst>
              </p:cNvPr>
              <p:cNvCxnSpPr>
                <a:stCxn id="40278" idx="2"/>
                <a:endCxn id="40278" idx="6"/>
              </p:cNvCxnSpPr>
              <p:nvPr/>
            </p:nvCxnSpPr>
            <p:spPr>
              <a:xfrm>
                <a:off x="8157614" y="5147431"/>
                <a:ext cx="180000" cy="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grpSp>
        <p:sp>
          <p:nvSpPr>
            <p:cNvPr id="40272" name="椭圆 40271">
              <a:extLst>
                <a:ext uri="{FF2B5EF4-FFF2-40B4-BE49-F238E27FC236}">
                  <a16:creationId xmlns:a16="http://schemas.microsoft.com/office/drawing/2014/main" id="{60B654CF-CC8C-F5C5-9CA9-C2614CF059D3}"/>
                </a:ext>
              </a:extLst>
            </p:cNvPr>
            <p:cNvSpPr/>
            <p:nvPr/>
          </p:nvSpPr>
          <p:spPr>
            <a:xfrm>
              <a:off x="3739780" y="5949870"/>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273" name="直接连接符 40272">
              <a:extLst>
                <a:ext uri="{FF2B5EF4-FFF2-40B4-BE49-F238E27FC236}">
                  <a16:creationId xmlns:a16="http://schemas.microsoft.com/office/drawing/2014/main" id="{DBE951A6-A67B-A461-B597-D3A9333AFF98}"/>
                </a:ext>
              </a:extLst>
            </p:cNvPr>
            <p:cNvCxnSpPr>
              <a:stCxn id="40272" idx="0"/>
              <a:endCxn id="40272" idx="2"/>
            </p:cNvCxnSpPr>
            <p:nvPr/>
          </p:nvCxnSpPr>
          <p:spPr>
            <a:xfrm flipH="1">
              <a:off x="3739780" y="5949870"/>
              <a:ext cx="90000" cy="90000"/>
            </a:xfrm>
            <a:prstGeom prst="line">
              <a:avLst/>
            </a:prstGeom>
            <a:ln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p:cxnSp>
          <p:nvCxnSpPr>
            <p:cNvPr id="40274" name="直接连接符 40273">
              <a:extLst>
                <a:ext uri="{FF2B5EF4-FFF2-40B4-BE49-F238E27FC236}">
                  <a16:creationId xmlns:a16="http://schemas.microsoft.com/office/drawing/2014/main" id="{15D00142-3780-048E-72BE-63CCBAA2F026}"/>
                </a:ext>
              </a:extLst>
            </p:cNvPr>
            <p:cNvCxnSpPr>
              <a:cxnSpLocks/>
              <a:stCxn id="40272" idx="7"/>
              <a:endCxn id="40272" idx="3"/>
            </p:cNvCxnSpPr>
            <p:nvPr/>
          </p:nvCxnSpPr>
          <p:spPr>
            <a:xfrm flipH="1">
              <a:off x="3766140" y="5976230"/>
              <a:ext cx="127280" cy="127280"/>
            </a:xfrm>
            <a:prstGeom prst="line">
              <a:avLst/>
            </a:prstGeom>
            <a:ln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275" name="文本框 40274">
                  <a:extLst>
                    <a:ext uri="{FF2B5EF4-FFF2-40B4-BE49-F238E27FC236}">
                      <a16:creationId xmlns:a16="http://schemas.microsoft.com/office/drawing/2014/main" id="{846626CA-149C-34D2-479F-53EF82EA2342}"/>
                    </a:ext>
                  </a:extLst>
                </p:cNvPr>
                <p:cNvSpPr txBox="1"/>
                <p:nvPr/>
              </p:nvSpPr>
              <p:spPr>
                <a:xfrm>
                  <a:off x="3890594" y="5872984"/>
                  <a:ext cx="198639"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530" name="文本框 529">
                  <a:extLst>
                    <a:ext uri="{FF2B5EF4-FFF2-40B4-BE49-F238E27FC236}">
                      <a16:creationId xmlns:a16="http://schemas.microsoft.com/office/drawing/2014/main" id="{15865114-F31D-285B-3D5B-A337C3AEEA93}"/>
                    </a:ext>
                  </a:extLst>
                </p:cNvPr>
                <p:cNvSpPr txBox="1">
                  <a:spLocks noRot="1" noChangeAspect="1" noMove="1" noResize="1" noEditPoints="1" noAdjustHandles="1" noChangeArrowheads="1" noChangeShapeType="1" noTextEdit="1"/>
                </p:cNvSpPr>
                <p:nvPr/>
              </p:nvSpPr>
              <p:spPr>
                <a:xfrm>
                  <a:off x="3890594" y="5872984"/>
                  <a:ext cx="198639" cy="307777"/>
                </a:xfrm>
                <a:prstGeom prst="rect">
                  <a:avLst/>
                </a:prstGeom>
                <a:blipFill>
                  <a:blip r:embed="rId28"/>
                  <a:stretch>
                    <a:fillRect r="-39394"/>
                  </a:stretch>
                </a:blipFill>
              </p:spPr>
              <p:txBody>
                <a:bodyPr/>
                <a:lstStyle/>
                <a:p>
                  <a:r>
                    <a:rPr lang="zh-CN" altLang="en-US">
                      <a:noFill/>
                    </a:rPr>
                    <a:t> </a:t>
                  </a:r>
                </a:p>
              </p:txBody>
            </p:sp>
          </mc:Fallback>
        </mc:AlternateContent>
        <p:sp>
          <p:nvSpPr>
            <p:cNvPr id="40276" name="文本框 40275">
              <a:extLst>
                <a:ext uri="{FF2B5EF4-FFF2-40B4-BE49-F238E27FC236}">
                  <a16:creationId xmlns:a16="http://schemas.microsoft.com/office/drawing/2014/main" id="{EFABB3DD-1E33-A207-E8EE-0D5278AE7557}"/>
                </a:ext>
              </a:extLst>
            </p:cNvPr>
            <p:cNvSpPr txBox="1"/>
            <p:nvPr/>
          </p:nvSpPr>
          <p:spPr>
            <a:xfrm>
              <a:off x="3165996" y="6084281"/>
              <a:ext cx="97348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1    </a:t>
              </a:r>
              <a:r>
                <a:rPr lang="en-US" altLang="zh-CN" sz="1400" dirty="0">
                  <a:solidFill>
                    <a:srgbClr val="FF0000"/>
                  </a:solidFill>
                  <a:latin typeface="Times New Roman" panose="02020603050405020304" pitchFamily="18" charset="0"/>
                  <a:cs typeface="Times New Roman" panose="02020603050405020304" pitchFamily="18" charset="0"/>
                </a:rPr>
                <a:t>1</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0</a:t>
              </a:r>
              <a:r>
                <a:rPr lang="zh-CN" altLang="en-US" sz="140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40277" name="文本框 40276">
                  <a:extLst>
                    <a:ext uri="{FF2B5EF4-FFF2-40B4-BE49-F238E27FC236}">
                      <a16:creationId xmlns:a16="http://schemas.microsoft.com/office/drawing/2014/main" id="{25A51B26-E02F-B615-D34E-39C153D7F0A1}"/>
                    </a:ext>
                  </a:extLst>
                </p:cNvPr>
                <p:cNvSpPr txBox="1"/>
                <p:nvPr/>
              </p:nvSpPr>
              <p:spPr>
                <a:xfrm>
                  <a:off x="3890593" y="6075332"/>
                  <a:ext cx="198639"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534" name="文本框 533">
                  <a:extLst>
                    <a:ext uri="{FF2B5EF4-FFF2-40B4-BE49-F238E27FC236}">
                      <a16:creationId xmlns:a16="http://schemas.microsoft.com/office/drawing/2014/main" id="{0BCAA495-C9E8-4359-5342-2AB550F7E80A}"/>
                    </a:ext>
                  </a:extLst>
                </p:cNvPr>
                <p:cNvSpPr txBox="1">
                  <a:spLocks noRot="1" noChangeAspect="1" noMove="1" noResize="1" noEditPoints="1" noAdjustHandles="1" noChangeArrowheads="1" noChangeShapeType="1" noTextEdit="1"/>
                </p:cNvSpPr>
                <p:nvPr/>
              </p:nvSpPr>
              <p:spPr>
                <a:xfrm>
                  <a:off x="3890593" y="6075332"/>
                  <a:ext cx="198639" cy="307777"/>
                </a:xfrm>
                <a:prstGeom prst="rect">
                  <a:avLst/>
                </a:prstGeom>
                <a:blipFill>
                  <a:blip r:embed="rId28"/>
                  <a:stretch>
                    <a:fillRect r="-39394"/>
                  </a:stretch>
                </a:blipFill>
              </p:spPr>
              <p:txBody>
                <a:bodyPr/>
                <a:lstStyle/>
                <a:p>
                  <a:r>
                    <a:rPr lang="zh-CN" altLang="en-US">
                      <a:noFill/>
                    </a:rPr>
                    <a:t> </a:t>
                  </a:r>
                </a:p>
              </p:txBody>
            </p:sp>
          </mc:Fallback>
        </mc:AlternateContent>
      </p:grpSp>
      <p:grpSp>
        <p:nvGrpSpPr>
          <p:cNvPr id="40280" name="组合 40279">
            <a:extLst>
              <a:ext uri="{FF2B5EF4-FFF2-40B4-BE49-F238E27FC236}">
                <a16:creationId xmlns:a16="http://schemas.microsoft.com/office/drawing/2014/main" id="{8254E1B7-B22A-9DD4-93E0-C2F4F070017F}"/>
              </a:ext>
            </a:extLst>
          </p:cNvPr>
          <p:cNvGrpSpPr/>
          <p:nvPr/>
        </p:nvGrpSpPr>
        <p:grpSpPr>
          <a:xfrm>
            <a:off x="227582" y="4864472"/>
            <a:ext cx="1105159" cy="514664"/>
            <a:chOff x="4453204" y="5890633"/>
            <a:chExt cx="1105159" cy="514664"/>
          </a:xfrm>
        </p:grpSpPr>
        <p:sp>
          <p:nvSpPr>
            <p:cNvPr id="40281" name="矩形: 圆角 40280">
              <a:extLst>
                <a:ext uri="{FF2B5EF4-FFF2-40B4-BE49-F238E27FC236}">
                  <a16:creationId xmlns:a16="http://schemas.microsoft.com/office/drawing/2014/main" id="{339EB82B-70B2-0DF1-D030-6DC39FA69035}"/>
                </a:ext>
              </a:extLst>
            </p:cNvPr>
            <p:cNvSpPr/>
            <p:nvPr/>
          </p:nvSpPr>
          <p:spPr>
            <a:xfrm>
              <a:off x="4453204" y="5913641"/>
              <a:ext cx="1105159" cy="448969"/>
            </a:xfrm>
            <a:prstGeom prst="roundRect">
              <a:avLst/>
            </a:prstGeom>
            <a:solidFill>
              <a:srgbClr val="F4ECAC"/>
            </a:solidFill>
            <a:ln w="25400">
              <a:solidFill>
                <a:srgbClr val="F8CCA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282" name="椭圆 40281">
              <a:extLst>
                <a:ext uri="{FF2B5EF4-FFF2-40B4-BE49-F238E27FC236}">
                  <a16:creationId xmlns:a16="http://schemas.microsoft.com/office/drawing/2014/main" id="{69978EA6-01CE-A83A-E1C1-FF95CD5C840A}"/>
                </a:ext>
              </a:extLst>
            </p:cNvPr>
            <p:cNvSpPr/>
            <p:nvPr/>
          </p:nvSpPr>
          <p:spPr>
            <a:xfrm>
              <a:off x="4541552" y="5971952"/>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283" name="直接连接符 40282">
              <a:extLst>
                <a:ext uri="{FF2B5EF4-FFF2-40B4-BE49-F238E27FC236}">
                  <a16:creationId xmlns:a16="http://schemas.microsoft.com/office/drawing/2014/main" id="{07A426AD-DD7D-9DE8-F8C1-99C461001D5B}"/>
                </a:ext>
              </a:extLst>
            </p:cNvPr>
            <p:cNvCxnSpPr>
              <a:cxnSpLocks/>
              <a:stCxn id="40282" idx="0"/>
              <a:endCxn id="40282" idx="4"/>
            </p:cNvCxnSpPr>
            <p:nvPr/>
          </p:nvCxnSpPr>
          <p:spPr>
            <a:xfrm>
              <a:off x="4631552" y="5971952"/>
              <a:ext cx="0" cy="18000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40284" name="直接连接符 40283">
              <a:extLst>
                <a:ext uri="{FF2B5EF4-FFF2-40B4-BE49-F238E27FC236}">
                  <a16:creationId xmlns:a16="http://schemas.microsoft.com/office/drawing/2014/main" id="{86598BA4-1DBA-DCAD-88CB-A0791FB62B5A}"/>
                </a:ext>
              </a:extLst>
            </p:cNvPr>
            <p:cNvCxnSpPr>
              <a:stCxn id="40282" idx="1"/>
              <a:endCxn id="40282" idx="3"/>
            </p:cNvCxnSpPr>
            <p:nvPr/>
          </p:nvCxnSpPr>
          <p:spPr>
            <a:xfrm>
              <a:off x="4567912" y="5998312"/>
              <a:ext cx="0" cy="12728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sp>
          <p:nvSpPr>
            <p:cNvPr id="40285" name="椭圆 40284">
              <a:extLst>
                <a:ext uri="{FF2B5EF4-FFF2-40B4-BE49-F238E27FC236}">
                  <a16:creationId xmlns:a16="http://schemas.microsoft.com/office/drawing/2014/main" id="{C99BDF89-14E9-C682-BB20-FB2DC46FB016}"/>
                </a:ext>
              </a:extLst>
            </p:cNvPr>
            <p:cNvSpPr/>
            <p:nvPr/>
          </p:nvSpPr>
          <p:spPr>
            <a:xfrm>
              <a:off x="5071006" y="5967519"/>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286" name="直接连接符 40285">
              <a:extLst>
                <a:ext uri="{FF2B5EF4-FFF2-40B4-BE49-F238E27FC236}">
                  <a16:creationId xmlns:a16="http://schemas.microsoft.com/office/drawing/2014/main" id="{54758F2B-CED0-960F-5B8E-4C632F68B08C}"/>
                </a:ext>
              </a:extLst>
            </p:cNvPr>
            <p:cNvCxnSpPr>
              <a:stCxn id="40285" idx="0"/>
              <a:endCxn id="40285" idx="2"/>
            </p:cNvCxnSpPr>
            <p:nvPr/>
          </p:nvCxnSpPr>
          <p:spPr>
            <a:xfrm flipH="1">
              <a:off x="5071006" y="5967519"/>
              <a:ext cx="90000" cy="90000"/>
            </a:xfrm>
            <a:prstGeom prst="line">
              <a:avLst/>
            </a:prstGeom>
            <a:ln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p:cxnSp>
          <p:nvCxnSpPr>
            <p:cNvPr id="40287" name="直接连接符 40286">
              <a:extLst>
                <a:ext uri="{FF2B5EF4-FFF2-40B4-BE49-F238E27FC236}">
                  <a16:creationId xmlns:a16="http://schemas.microsoft.com/office/drawing/2014/main" id="{15978A2A-807C-21B9-698A-3E59CFA34021}"/>
                </a:ext>
              </a:extLst>
            </p:cNvPr>
            <p:cNvCxnSpPr>
              <a:cxnSpLocks/>
              <a:stCxn id="40285" idx="7"/>
              <a:endCxn id="40285" idx="3"/>
            </p:cNvCxnSpPr>
            <p:nvPr/>
          </p:nvCxnSpPr>
          <p:spPr>
            <a:xfrm flipH="1">
              <a:off x="5097366" y="5993879"/>
              <a:ext cx="127280" cy="127280"/>
            </a:xfrm>
            <a:prstGeom prst="line">
              <a:avLst/>
            </a:prstGeom>
            <a:ln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288" name="文本框 40287">
                  <a:extLst>
                    <a:ext uri="{FF2B5EF4-FFF2-40B4-BE49-F238E27FC236}">
                      <a16:creationId xmlns:a16="http://schemas.microsoft.com/office/drawing/2014/main" id="{D584BA2F-8AFA-E627-51A5-55472176580D}"/>
                    </a:ext>
                  </a:extLst>
                </p:cNvPr>
                <p:cNvSpPr txBox="1"/>
                <p:nvPr/>
              </p:nvSpPr>
              <p:spPr>
                <a:xfrm>
                  <a:off x="5221820" y="5890633"/>
                  <a:ext cx="198639"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548" name="文本框 547">
                  <a:extLst>
                    <a:ext uri="{FF2B5EF4-FFF2-40B4-BE49-F238E27FC236}">
                      <a16:creationId xmlns:a16="http://schemas.microsoft.com/office/drawing/2014/main" id="{E65D648C-5A38-B4A6-CEDC-214439729D1C}"/>
                    </a:ext>
                  </a:extLst>
                </p:cNvPr>
                <p:cNvSpPr txBox="1">
                  <a:spLocks noRot="1" noChangeAspect="1" noMove="1" noResize="1" noEditPoints="1" noAdjustHandles="1" noChangeArrowheads="1" noChangeShapeType="1" noTextEdit="1"/>
                </p:cNvSpPr>
                <p:nvPr/>
              </p:nvSpPr>
              <p:spPr>
                <a:xfrm>
                  <a:off x="5221820" y="5890633"/>
                  <a:ext cx="198639" cy="307777"/>
                </a:xfrm>
                <a:prstGeom prst="rect">
                  <a:avLst/>
                </a:prstGeom>
                <a:blipFill>
                  <a:blip r:embed="rId27"/>
                  <a:stretch>
                    <a:fillRect r="-39394"/>
                  </a:stretch>
                </a:blipFill>
              </p:spPr>
              <p:txBody>
                <a:bodyPr/>
                <a:lstStyle/>
                <a:p>
                  <a:r>
                    <a:rPr lang="zh-CN" altLang="en-US">
                      <a:noFill/>
                    </a:rPr>
                    <a:t> </a:t>
                  </a:r>
                </a:p>
              </p:txBody>
            </p:sp>
          </mc:Fallback>
        </mc:AlternateContent>
        <p:grpSp>
          <p:nvGrpSpPr>
            <p:cNvPr id="40289" name="组合 40288">
              <a:extLst>
                <a:ext uri="{FF2B5EF4-FFF2-40B4-BE49-F238E27FC236}">
                  <a16:creationId xmlns:a16="http://schemas.microsoft.com/office/drawing/2014/main" id="{910CD822-493A-F2A1-FDBC-A37D5B0464F1}"/>
                </a:ext>
              </a:extLst>
            </p:cNvPr>
            <p:cNvGrpSpPr/>
            <p:nvPr/>
          </p:nvGrpSpPr>
          <p:grpSpPr>
            <a:xfrm>
              <a:off x="4805725" y="5969618"/>
              <a:ext cx="180000" cy="180000"/>
              <a:chOff x="8157614" y="5057431"/>
              <a:chExt cx="180000" cy="180000"/>
            </a:xfrm>
          </p:grpSpPr>
          <p:sp>
            <p:nvSpPr>
              <p:cNvPr id="40292" name="椭圆 40291">
                <a:extLst>
                  <a:ext uri="{FF2B5EF4-FFF2-40B4-BE49-F238E27FC236}">
                    <a16:creationId xmlns:a16="http://schemas.microsoft.com/office/drawing/2014/main" id="{828776D0-3DCC-2826-E4EF-2CB8BCC4BA15}"/>
                  </a:ext>
                </a:extLst>
              </p:cNvPr>
              <p:cNvSpPr/>
              <p:nvPr/>
            </p:nvSpPr>
            <p:spPr>
              <a:xfrm>
                <a:off x="8157614" y="5057431"/>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293" name="直接连接符 40292">
                <a:extLst>
                  <a:ext uri="{FF2B5EF4-FFF2-40B4-BE49-F238E27FC236}">
                    <a16:creationId xmlns:a16="http://schemas.microsoft.com/office/drawing/2014/main" id="{BA8B1560-199C-AA36-8520-45EEC84AAC30}"/>
                  </a:ext>
                </a:extLst>
              </p:cNvPr>
              <p:cNvCxnSpPr>
                <a:stCxn id="40292" idx="2"/>
                <a:endCxn id="40292" idx="6"/>
              </p:cNvCxnSpPr>
              <p:nvPr/>
            </p:nvCxnSpPr>
            <p:spPr>
              <a:xfrm>
                <a:off x="8157614" y="5147431"/>
                <a:ext cx="180000" cy="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40294" name="直接连接符 40293">
                <a:extLst>
                  <a:ext uri="{FF2B5EF4-FFF2-40B4-BE49-F238E27FC236}">
                    <a16:creationId xmlns:a16="http://schemas.microsoft.com/office/drawing/2014/main" id="{8FACF8CB-33D1-6444-EFDF-8E74BB2922F9}"/>
                  </a:ext>
                </a:extLst>
              </p:cNvPr>
              <p:cNvCxnSpPr>
                <a:stCxn id="40292" idx="1"/>
                <a:endCxn id="40292" idx="7"/>
              </p:cNvCxnSpPr>
              <p:nvPr/>
            </p:nvCxnSpPr>
            <p:spPr>
              <a:xfrm>
                <a:off x="8183974" y="5083791"/>
                <a:ext cx="127280" cy="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grpSp>
        <p:sp>
          <p:nvSpPr>
            <p:cNvPr id="40290" name="文本框 40289">
              <a:extLst>
                <a:ext uri="{FF2B5EF4-FFF2-40B4-BE49-F238E27FC236}">
                  <a16:creationId xmlns:a16="http://schemas.microsoft.com/office/drawing/2014/main" id="{A12B190B-3979-6DDF-7219-DC8AD89DDD47}"/>
                </a:ext>
              </a:extLst>
            </p:cNvPr>
            <p:cNvSpPr txBox="1"/>
            <p:nvPr/>
          </p:nvSpPr>
          <p:spPr>
            <a:xfrm>
              <a:off x="4495284" y="6097520"/>
              <a:ext cx="973484" cy="307777"/>
            </a:xfrm>
            <a:prstGeom prst="rect">
              <a:avLst/>
            </a:prstGeom>
            <a:noFill/>
          </p:spPr>
          <p:txBody>
            <a:bodyPr wrap="square" rtlCol="0">
              <a:spAutoFit/>
            </a:bodyPr>
            <a:lstStyle/>
            <a:p>
              <a:r>
                <a:rPr lang="en-US" altLang="zh-CN" sz="1400" dirty="0">
                  <a:solidFill>
                    <a:srgbClr val="FF0000"/>
                  </a:solidFill>
                  <a:latin typeface="Times New Roman" panose="02020603050405020304" pitchFamily="18" charset="0"/>
                  <a:cs typeface="Times New Roman" panose="02020603050405020304" pitchFamily="18" charset="0"/>
                </a:rPr>
                <a:t>0</a:t>
              </a:r>
              <a:r>
                <a:rPr lang="en-US" altLang="zh-CN" sz="1400" dirty="0">
                  <a:latin typeface="Times New Roman" panose="02020603050405020304" pitchFamily="18" charset="0"/>
                  <a:cs typeface="Times New Roman" panose="02020603050405020304" pitchFamily="18" charset="0"/>
                </a:rPr>
                <a:t>    0</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  1</a:t>
              </a:r>
              <a:r>
                <a:rPr lang="zh-CN" altLang="en-US" sz="140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40291" name="文本框 40290">
                  <a:extLst>
                    <a:ext uri="{FF2B5EF4-FFF2-40B4-BE49-F238E27FC236}">
                      <a16:creationId xmlns:a16="http://schemas.microsoft.com/office/drawing/2014/main" id="{F1832024-AFE2-92C4-AC47-FBC453D5CBBA}"/>
                    </a:ext>
                  </a:extLst>
                </p:cNvPr>
                <p:cNvSpPr txBox="1"/>
                <p:nvPr/>
              </p:nvSpPr>
              <p:spPr>
                <a:xfrm>
                  <a:off x="5221820" y="6081193"/>
                  <a:ext cx="198639"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565" name="文本框 564">
                  <a:extLst>
                    <a:ext uri="{FF2B5EF4-FFF2-40B4-BE49-F238E27FC236}">
                      <a16:creationId xmlns:a16="http://schemas.microsoft.com/office/drawing/2014/main" id="{048BF87B-8816-9A8C-20E2-9A6B6C16D10D}"/>
                    </a:ext>
                  </a:extLst>
                </p:cNvPr>
                <p:cNvSpPr txBox="1">
                  <a:spLocks noRot="1" noChangeAspect="1" noMove="1" noResize="1" noEditPoints="1" noAdjustHandles="1" noChangeArrowheads="1" noChangeShapeType="1" noTextEdit="1"/>
                </p:cNvSpPr>
                <p:nvPr/>
              </p:nvSpPr>
              <p:spPr>
                <a:xfrm>
                  <a:off x="5221820" y="6081193"/>
                  <a:ext cx="198639" cy="307777"/>
                </a:xfrm>
                <a:prstGeom prst="rect">
                  <a:avLst/>
                </a:prstGeom>
                <a:blipFill>
                  <a:blip r:embed="rId28"/>
                  <a:stretch>
                    <a:fillRect r="-39394"/>
                  </a:stretch>
                </a:blipFill>
              </p:spPr>
              <p:txBody>
                <a:bodyPr/>
                <a:lstStyle/>
                <a:p>
                  <a:r>
                    <a:rPr lang="zh-CN" altLang="en-US">
                      <a:noFill/>
                    </a:rPr>
                    <a:t> </a:t>
                  </a:r>
                </a:p>
              </p:txBody>
            </p:sp>
          </mc:Fallback>
        </mc:AlternateContent>
      </p:grpSp>
      <p:sp>
        <p:nvSpPr>
          <p:cNvPr id="40295" name="文本框 40294">
            <a:extLst>
              <a:ext uri="{FF2B5EF4-FFF2-40B4-BE49-F238E27FC236}">
                <a16:creationId xmlns:a16="http://schemas.microsoft.com/office/drawing/2014/main" id="{FC13B79C-C167-DF8A-75F2-5BA195304F25}"/>
              </a:ext>
            </a:extLst>
          </p:cNvPr>
          <p:cNvSpPr txBox="1"/>
          <p:nvPr/>
        </p:nvSpPr>
        <p:spPr>
          <a:xfrm>
            <a:off x="-269541" y="4028539"/>
            <a:ext cx="2102527" cy="261610"/>
          </a:xfrm>
          <a:prstGeom prst="rect">
            <a:avLst/>
          </a:prstGeom>
          <a:noFill/>
        </p:spPr>
        <p:txBody>
          <a:bodyPr wrap="square">
            <a:spAutoFit/>
          </a:bodyPr>
          <a:lstStyle/>
          <a:p>
            <a:pPr algn="ctr"/>
            <a:r>
              <a:rPr lang="zh-CN" altLang="en-US" sz="1100" dirty="0">
                <a:latin typeface="微软雅黑" panose="020B0503020204020204" pitchFamily="34" charset="-122"/>
                <a:ea typeface="微软雅黑" panose="020B0503020204020204" pitchFamily="34" charset="-122"/>
              </a:rPr>
              <a:t>空间实体匹配结果</a:t>
            </a:r>
            <a:endParaRPr lang="en-US" altLang="zh-CN" sz="1100" dirty="0">
              <a:latin typeface="微软雅黑" panose="020B0503020204020204" pitchFamily="34" charset="-122"/>
              <a:ea typeface="微软雅黑" panose="020B0503020204020204" pitchFamily="34" charset="-122"/>
            </a:endParaRPr>
          </a:p>
        </p:txBody>
      </p:sp>
      <p:sp>
        <p:nvSpPr>
          <p:cNvPr id="40296" name="文本框 40295">
            <a:extLst>
              <a:ext uri="{FF2B5EF4-FFF2-40B4-BE49-F238E27FC236}">
                <a16:creationId xmlns:a16="http://schemas.microsoft.com/office/drawing/2014/main" id="{BEA00B18-A1F7-1B8D-628A-15318BAED3F8}"/>
              </a:ext>
            </a:extLst>
          </p:cNvPr>
          <p:cNvSpPr txBox="1"/>
          <p:nvPr/>
        </p:nvSpPr>
        <p:spPr>
          <a:xfrm>
            <a:off x="3346141" y="5172330"/>
            <a:ext cx="1111252" cy="430887"/>
          </a:xfrm>
          <a:prstGeom prst="rect">
            <a:avLst/>
          </a:prstGeom>
          <a:noFill/>
        </p:spPr>
        <p:txBody>
          <a:bodyPr wrap="square">
            <a:spAutoFit/>
          </a:bodyPr>
          <a:lstStyle/>
          <a:p>
            <a:pPr algn="ctr"/>
            <a:r>
              <a:rPr lang="zh-CN" altLang="en-US" sz="1100" dirty="0">
                <a:latin typeface="微软雅黑" panose="020B0503020204020204" pitchFamily="34" charset="-122"/>
                <a:ea typeface="微软雅黑" panose="020B0503020204020204" pitchFamily="34" charset="-122"/>
                <a:cs typeface="Times New Roman" panose="02020603050405020304" pitchFamily="18" charset="0"/>
              </a:rPr>
              <a:t>模 微</a:t>
            </a:r>
            <a:endParaRPr lang="en-US" altLang="zh-CN" sz="1100" dirty="0">
              <a:latin typeface="微软雅黑" panose="020B0503020204020204" pitchFamily="34" charset="-122"/>
              <a:ea typeface="微软雅黑" panose="020B0503020204020204" pitchFamily="34" charset="-122"/>
              <a:cs typeface="Times New Roman" panose="02020603050405020304" pitchFamily="18" charset="0"/>
            </a:endParaRPr>
          </a:p>
          <a:p>
            <a:pPr algn="ctr"/>
            <a:r>
              <a:rPr lang="zh-CN" altLang="en-US" sz="1100" dirty="0">
                <a:latin typeface="微软雅黑" panose="020B0503020204020204" pitchFamily="34" charset="-122"/>
                <a:ea typeface="微软雅黑" panose="020B0503020204020204" pitchFamily="34" charset="-122"/>
                <a:cs typeface="Times New Roman" panose="02020603050405020304" pitchFamily="18" charset="0"/>
              </a:rPr>
              <a:t>型 调</a:t>
            </a:r>
            <a:endParaRPr lang="en-US" altLang="zh-CN" sz="1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0297" name="文本框 40296">
            <a:extLst>
              <a:ext uri="{FF2B5EF4-FFF2-40B4-BE49-F238E27FC236}">
                <a16:creationId xmlns:a16="http://schemas.microsoft.com/office/drawing/2014/main" id="{484B95EE-8588-6CED-49E0-AB997837E956}"/>
              </a:ext>
            </a:extLst>
          </p:cNvPr>
          <p:cNvSpPr txBox="1"/>
          <p:nvPr/>
        </p:nvSpPr>
        <p:spPr>
          <a:xfrm>
            <a:off x="683519" y="5788980"/>
            <a:ext cx="3275027" cy="261610"/>
          </a:xfrm>
          <a:prstGeom prst="rect">
            <a:avLst/>
          </a:prstGeom>
          <a:noFill/>
        </p:spPr>
        <p:txBody>
          <a:bodyPr wrap="square">
            <a:spAutoFit/>
          </a:bodyPr>
          <a:lstStyle/>
          <a:p>
            <a:pPr algn="ctr"/>
            <a:r>
              <a:rPr lang="zh-CN" altLang="en-US" sz="1100" b="1" dirty="0">
                <a:latin typeface="微软雅黑" panose="020B0503020204020204" pitchFamily="34" charset="-122"/>
                <a:ea typeface="微软雅黑" panose="020B0503020204020204" pitchFamily="34" charset="-122"/>
              </a:rPr>
              <a:t>基于迭代式微调的分层实体匹配方法</a:t>
            </a:r>
            <a:endParaRPr lang="en-US" altLang="zh-CN" sz="1100" b="1" dirty="0">
              <a:latin typeface="微软雅黑" panose="020B0503020204020204" pitchFamily="34" charset="-122"/>
              <a:ea typeface="微软雅黑" panose="020B0503020204020204" pitchFamily="34" charset="-122"/>
            </a:endParaRPr>
          </a:p>
        </p:txBody>
      </p:sp>
      <p:sp>
        <p:nvSpPr>
          <p:cNvPr id="40298" name="文本框 40297">
            <a:extLst>
              <a:ext uri="{FF2B5EF4-FFF2-40B4-BE49-F238E27FC236}">
                <a16:creationId xmlns:a16="http://schemas.microsoft.com/office/drawing/2014/main" id="{BED1A599-7783-8C9B-042D-B61802EE8A9B}"/>
              </a:ext>
            </a:extLst>
          </p:cNvPr>
          <p:cNvSpPr txBox="1"/>
          <p:nvPr/>
        </p:nvSpPr>
        <p:spPr>
          <a:xfrm>
            <a:off x="7353356" y="4649390"/>
            <a:ext cx="936570" cy="430887"/>
          </a:xfrm>
          <a:prstGeom prst="rect">
            <a:avLst/>
          </a:prstGeom>
          <a:noFill/>
        </p:spPr>
        <p:txBody>
          <a:bodyPr wrap="square">
            <a:spAutoFit/>
          </a:bodyPr>
          <a:lstStyle/>
          <a:p>
            <a:pPr algn="ctr"/>
            <a:r>
              <a:rPr lang="zh-CN" altLang="en-US" sz="1100" dirty="0">
                <a:latin typeface="微软雅黑" panose="020B0503020204020204" pitchFamily="34" charset="-122"/>
                <a:ea typeface="微软雅黑" panose="020B0503020204020204" pitchFamily="34" charset="-122"/>
                <a:cs typeface="Times New Roman" panose="02020603050405020304" pitchFamily="18" charset="0"/>
              </a:rPr>
              <a:t>基于</a:t>
            </a:r>
            <a:endParaRPr lang="en-US" altLang="zh-CN" sz="1100" dirty="0">
              <a:latin typeface="微软雅黑" panose="020B0503020204020204" pitchFamily="34" charset="-122"/>
              <a:ea typeface="微软雅黑" panose="020B0503020204020204" pitchFamily="34" charset="-122"/>
              <a:cs typeface="Times New Roman" panose="02020603050405020304" pitchFamily="18" charset="0"/>
            </a:endParaRPr>
          </a:p>
          <a:p>
            <a:pPr algn="ctr"/>
            <a:r>
              <a:rPr lang="en-US" altLang="zh-CN" sz="1100" dirty="0">
                <a:latin typeface="Times New Roman" panose="02020603050405020304" pitchFamily="18" charset="0"/>
                <a:cs typeface="Times New Roman" panose="02020603050405020304" pitchFamily="18" charset="0"/>
              </a:rPr>
              <a:t>HDBSCAN</a:t>
            </a:r>
            <a:endParaRPr lang="en-US" altLang="zh-CN" sz="1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0299" name="文本框 40298">
                <a:extLst>
                  <a:ext uri="{FF2B5EF4-FFF2-40B4-BE49-F238E27FC236}">
                    <a16:creationId xmlns:a16="http://schemas.microsoft.com/office/drawing/2014/main" id="{23C4DA80-023A-AB27-8D56-25087D62D3EE}"/>
                  </a:ext>
                </a:extLst>
              </p:cNvPr>
              <p:cNvSpPr txBox="1"/>
              <p:nvPr/>
            </p:nvSpPr>
            <p:spPr>
              <a:xfrm>
                <a:off x="498957" y="5241921"/>
                <a:ext cx="611434" cy="461665"/>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m:t>
                      </m:r>
                    </m:oMath>
                  </m:oMathPara>
                </a14:m>
                <a:endParaRPr lang="en-US" altLang="zh-CN" sz="2400" dirty="0">
                  <a:latin typeface="+mn-ea"/>
                </a:endParaRPr>
              </a:p>
            </p:txBody>
          </p:sp>
        </mc:Choice>
        <mc:Fallback xmlns="">
          <p:sp>
            <p:nvSpPr>
              <p:cNvPr id="40299" name="文本框 40298">
                <a:extLst>
                  <a:ext uri="{FF2B5EF4-FFF2-40B4-BE49-F238E27FC236}">
                    <a16:creationId xmlns:a16="http://schemas.microsoft.com/office/drawing/2014/main" id="{23C4DA80-023A-AB27-8D56-25087D62D3EE}"/>
                  </a:ext>
                </a:extLst>
              </p:cNvPr>
              <p:cNvSpPr txBox="1">
                <a:spLocks noRot="1" noChangeAspect="1" noMove="1" noResize="1" noEditPoints="1" noAdjustHandles="1" noChangeArrowheads="1" noChangeShapeType="1" noTextEdit="1"/>
              </p:cNvSpPr>
              <p:nvPr/>
            </p:nvSpPr>
            <p:spPr>
              <a:xfrm>
                <a:off x="498957" y="5241921"/>
                <a:ext cx="611434" cy="461665"/>
              </a:xfrm>
              <a:prstGeom prst="rect">
                <a:avLst/>
              </a:prstGeom>
              <a:blipFill>
                <a:blip r:embed="rId32"/>
                <a:stretch>
                  <a:fillRect/>
                </a:stretch>
              </a:blipFill>
            </p:spPr>
            <p:txBody>
              <a:bodyPr/>
              <a:lstStyle/>
              <a:p>
                <a:r>
                  <a:rPr lang="zh-CN" altLang="en-US">
                    <a:noFill/>
                  </a:rPr>
                  <a:t> </a:t>
                </a:r>
              </a:p>
            </p:txBody>
          </p:sp>
        </mc:Fallback>
      </mc:AlternateContent>
      <p:cxnSp>
        <p:nvCxnSpPr>
          <p:cNvPr id="40300" name="连接符: 肘形 40299">
            <a:extLst>
              <a:ext uri="{FF2B5EF4-FFF2-40B4-BE49-F238E27FC236}">
                <a16:creationId xmlns:a16="http://schemas.microsoft.com/office/drawing/2014/main" id="{5C26C1DF-BE0D-B322-8660-FD43D12B6602}"/>
              </a:ext>
            </a:extLst>
          </p:cNvPr>
          <p:cNvCxnSpPr>
            <a:cxnSpLocks/>
            <a:stCxn id="40299" idx="2"/>
            <a:endCxn id="40229" idx="2"/>
          </p:cNvCxnSpPr>
          <p:nvPr/>
        </p:nvCxnSpPr>
        <p:spPr>
          <a:xfrm rot="5400000" flipH="1" flipV="1">
            <a:off x="2046573" y="3846946"/>
            <a:ext cx="614741" cy="3098540"/>
          </a:xfrm>
          <a:prstGeom prst="bentConnector3">
            <a:avLst>
              <a:gd name="adj1" fmla="val -1032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灯片编号占位符 3">
            <a:extLst>
              <a:ext uri="{FF2B5EF4-FFF2-40B4-BE49-F238E27FC236}">
                <a16:creationId xmlns:a16="http://schemas.microsoft.com/office/drawing/2014/main" id="{B469DE27-4AC4-C7D0-B5F1-836DA2BAF6A9}"/>
              </a:ext>
            </a:extLst>
          </p:cNvPr>
          <p:cNvSpPr>
            <a:spLocks noGrp="1"/>
          </p:cNvSpPr>
          <p:nvPr>
            <p:ph type="sldNum" sz="quarter" idx="12"/>
          </p:nvPr>
        </p:nvSpPr>
        <p:spPr>
          <a:xfrm>
            <a:off x="6457950" y="6356351"/>
            <a:ext cx="2057400" cy="365125"/>
          </a:xfrm>
        </p:spPr>
        <p:txBody>
          <a:bodyPr/>
          <a:lstStyle/>
          <a:p>
            <a:fld id="{94B6E62B-4DEC-4954-AD3A-658470571C9E}" type="slidenum">
              <a:rPr lang="zh-CN" altLang="en-US" smtClean="0"/>
              <a:t>18</a:t>
            </a:fld>
            <a:endParaRPr lang="zh-CN" altLang="en-US" dirty="0"/>
          </a:p>
        </p:txBody>
      </p:sp>
    </p:spTree>
    <p:extLst>
      <p:ext uri="{BB962C8B-B14F-4D97-AF65-F5344CB8AC3E}">
        <p14:creationId xmlns:p14="http://schemas.microsoft.com/office/powerpoint/2010/main" val="231101105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05CEF4-9950-9D04-0EB7-BD0D6DAA51F9}"/>
            </a:ext>
          </a:extLst>
        </p:cNvPr>
        <p:cNvGrpSpPr/>
        <p:nvPr/>
      </p:nvGrpSpPr>
      <p:grpSpPr>
        <a:xfrm>
          <a:off x="0" y="0"/>
          <a:ext cx="0" cy="0"/>
          <a:chOff x="0" y="0"/>
          <a:chExt cx="0" cy="0"/>
        </a:xfrm>
      </p:grpSpPr>
      <p:sp>
        <p:nvSpPr>
          <p:cNvPr id="19" name="标题 3">
            <a:extLst>
              <a:ext uri="{FF2B5EF4-FFF2-40B4-BE49-F238E27FC236}">
                <a16:creationId xmlns:a16="http://schemas.microsoft.com/office/drawing/2014/main" id="{285CB106-B2B5-A44F-604A-82274758476A}"/>
              </a:ext>
            </a:extLst>
          </p:cNvPr>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a:extLst>
              <a:ext uri="{FF2B5EF4-FFF2-40B4-BE49-F238E27FC236}">
                <a16:creationId xmlns:a16="http://schemas.microsoft.com/office/drawing/2014/main" id="{37058655-D308-C733-7AC7-CBEDE916C09C}"/>
              </a:ext>
            </a:extLst>
          </p:cNvPr>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a:extLst>
              <a:ext uri="{FF2B5EF4-FFF2-40B4-BE49-F238E27FC236}">
                <a16:creationId xmlns:a16="http://schemas.microsoft.com/office/drawing/2014/main" id="{26B47FDB-64EF-556B-A5B3-8460FE62A0EF}"/>
              </a:ext>
            </a:extLst>
          </p:cNvPr>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a:extLst>
              <a:ext uri="{FF2B5EF4-FFF2-40B4-BE49-F238E27FC236}">
                <a16:creationId xmlns:a16="http://schemas.microsoft.com/office/drawing/2014/main" id="{7DC671B3-31D6-EF93-BF7A-806F0F1C9514}"/>
              </a:ext>
            </a:extLst>
          </p:cNvPr>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7D491192-6526-C642-D3F7-05929992F86A}"/>
              </a:ext>
            </a:extLst>
          </p:cNvPr>
          <p:cNvSpPr txBox="1">
            <a:spLocks noChangeArrowheads="1"/>
          </p:cNvSpPr>
          <p:nvPr/>
        </p:nvSpPr>
        <p:spPr bwMode="auto">
          <a:xfrm>
            <a:off x="622300" y="142874"/>
            <a:ext cx="8342188"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技术路线一</a:t>
            </a:r>
          </a:p>
        </p:txBody>
      </p:sp>
      <p:sp>
        <p:nvSpPr>
          <p:cNvPr id="9" name="文本框 8">
            <a:extLst>
              <a:ext uri="{FF2B5EF4-FFF2-40B4-BE49-F238E27FC236}">
                <a16:creationId xmlns:a16="http://schemas.microsoft.com/office/drawing/2014/main" id="{130525B8-6EA7-6850-F0C1-2225812D1966}"/>
              </a:ext>
            </a:extLst>
          </p:cNvPr>
          <p:cNvSpPr txBox="1"/>
          <p:nvPr/>
        </p:nvSpPr>
        <p:spPr>
          <a:xfrm>
            <a:off x="449580" y="927735"/>
            <a:ext cx="8066405" cy="424815"/>
          </a:xfrm>
          <a:prstGeom prst="rect">
            <a:avLst/>
          </a:prstGeom>
          <a:noFill/>
        </p:spPr>
        <p:txBody>
          <a:bodyPr wrap="square" rtlCol="0">
            <a:noAutofit/>
          </a:bodyPr>
          <a:lstStyle/>
          <a:p>
            <a:pPr marL="285750" indent="-285750" algn="l">
              <a:buClrTx/>
              <a:buSzTx/>
              <a:buFont typeface="Wingdings" panose="05000000000000000000" charset="0"/>
              <a:buChar char="Ø"/>
            </a:pPr>
            <a:r>
              <a:rPr lang="zh-CN" altLang="en-US" sz="2400" b="1" kern="100" dirty="0">
                <a:solidFill>
                  <a:srgbClr val="FF0000"/>
                </a:solidFill>
                <a:latin typeface="微软雅黑" panose="020B0503020204020204" pitchFamily="34" charset="-122"/>
                <a:ea typeface="微软雅黑" panose="020B0503020204020204" pitchFamily="34" charset="-122"/>
                <a:sym typeface="+mn-ea"/>
              </a:rPr>
              <a:t>面向城市空间实体的空间</a:t>
            </a:r>
            <a:r>
              <a:rPr lang="en-US" altLang="zh-CN" sz="2400" b="1" kern="100" dirty="0">
                <a:solidFill>
                  <a:srgbClr val="FF0000"/>
                </a:solidFill>
                <a:latin typeface="微软雅黑" panose="020B0503020204020204" pitchFamily="34" charset="-122"/>
                <a:ea typeface="微软雅黑" panose="020B0503020204020204" pitchFamily="34" charset="-122"/>
                <a:sym typeface="+mn-ea"/>
              </a:rPr>
              <a:t>-</a:t>
            </a:r>
            <a:r>
              <a:rPr lang="zh-CN" altLang="en-US" sz="2400" b="1" kern="100" dirty="0">
                <a:solidFill>
                  <a:srgbClr val="FF0000"/>
                </a:solidFill>
                <a:latin typeface="微软雅黑" panose="020B0503020204020204" pitchFamily="34" charset="-122"/>
                <a:ea typeface="微软雅黑" panose="020B0503020204020204" pitchFamily="34" charset="-122"/>
                <a:sym typeface="+mn-ea"/>
              </a:rPr>
              <a:t>语义联合分块方法</a:t>
            </a:r>
          </a:p>
        </p:txBody>
      </p:sp>
      <p:grpSp>
        <p:nvGrpSpPr>
          <p:cNvPr id="5" name="组合 4">
            <a:extLst>
              <a:ext uri="{FF2B5EF4-FFF2-40B4-BE49-F238E27FC236}">
                <a16:creationId xmlns:a16="http://schemas.microsoft.com/office/drawing/2014/main" id="{08392A6E-0F24-81BF-BFD2-08C083A751A6}"/>
              </a:ext>
            </a:extLst>
          </p:cNvPr>
          <p:cNvGrpSpPr/>
          <p:nvPr/>
        </p:nvGrpSpPr>
        <p:grpSpPr>
          <a:xfrm>
            <a:off x="511175" y="1681479"/>
            <a:ext cx="8130858" cy="4117218"/>
            <a:chOff x="417353" y="1468119"/>
            <a:chExt cx="8130858" cy="4117218"/>
          </a:xfrm>
        </p:grpSpPr>
        <p:sp>
          <p:nvSpPr>
            <p:cNvPr id="3" name="矩形: 圆角 4">
              <a:extLst>
                <a:ext uri="{FF2B5EF4-FFF2-40B4-BE49-F238E27FC236}">
                  <a16:creationId xmlns:a16="http://schemas.microsoft.com/office/drawing/2014/main" id="{1858ECA8-2011-1B38-F3B9-8D786D9A7B17}"/>
                </a:ext>
              </a:extLst>
            </p:cNvPr>
            <p:cNvSpPr/>
            <p:nvPr/>
          </p:nvSpPr>
          <p:spPr>
            <a:xfrm>
              <a:off x="449263" y="1468119"/>
              <a:ext cx="1234440" cy="422592"/>
            </a:xfrm>
            <a:prstGeom prst="roundRect">
              <a:avLst>
                <a:gd name="adj" fmla="val 0"/>
              </a:avLst>
            </a:prstGeom>
            <a:solidFill>
              <a:schemeClr val="bg1"/>
            </a:solidFill>
            <a:ln w="19050">
              <a:solidFill>
                <a:schemeClr val="bg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sym typeface="+mn-ea"/>
                </a:rPr>
                <a:t>问题定义：</a:t>
              </a:r>
              <a:endParaRPr lang="zh-CN" altLang="en-US" b="1" dirty="0">
                <a:solidFill>
                  <a:schemeClr val="tx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2F0E3A1-C61D-89C7-B2EC-0434FBD257FA}"/>
                    </a:ext>
                  </a:extLst>
                </p:cNvPr>
                <p:cNvSpPr txBox="1"/>
                <p:nvPr/>
              </p:nvSpPr>
              <p:spPr>
                <a:xfrm>
                  <a:off x="417353" y="2006280"/>
                  <a:ext cx="8130858" cy="3579057"/>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rPr>
                    <a:t>空间实体 </a:t>
                  </a:r>
                  <a14:m>
                    <m:oMath xmlns:m="http://schemas.openxmlformats.org/officeDocument/2006/math">
                      <m:r>
                        <a:rPr lang="en-US" altLang="zh-CN" sz="1600" b="1" i="1" smtClean="0">
                          <a:latin typeface="Cambria Math" panose="02040503050406030204" pitchFamily="18" charset="0"/>
                          <a:ea typeface="微软雅黑" panose="020B0503020204020204" pitchFamily="34" charset="-122"/>
                        </a:rPr>
                        <m:t>𝒆</m:t>
                      </m:r>
                    </m:oMath>
                  </a14:m>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本文将结合了</a:t>
                  </a:r>
                  <a:r>
                    <a:rPr lang="zh-CN" altLang="en-US" sz="1600" b="1" dirty="0">
                      <a:latin typeface="微软雅黑" panose="020B0503020204020204" pitchFamily="34" charset="-122"/>
                      <a:ea typeface="微软雅黑" panose="020B0503020204020204" pitchFamily="34" charset="-122"/>
                    </a:rPr>
                    <a:t>空间位置</a:t>
                  </a:r>
                  <a:r>
                    <a:rPr lang="zh-CN" altLang="en-US" sz="1600" dirty="0">
                      <a:latin typeface="微软雅黑" panose="020B0503020204020204" pitchFamily="34" charset="-122"/>
                      <a:ea typeface="微软雅黑" panose="020B0503020204020204" pitchFamily="34" charset="-122"/>
                    </a:rPr>
                    <a:t>和</a:t>
                  </a:r>
                  <a:r>
                    <a:rPr lang="zh-CN" altLang="en-US" sz="1600" b="1" dirty="0">
                      <a:latin typeface="微软雅黑" panose="020B0503020204020204" pitchFamily="34" charset="-122"/>
                      <a:ea typeface="微软雅黑" panose="020B0503020204020204" pitchFamily="34" charset="-122"/>
                    </a:rPr>
                    <a:t>其他识别属性</a:t>
                  </a:r>
                  <a:r>
                    <a:rPr lang="zh-CN" altLang="en-US" sz="1600" dirty="0">
                      <a:latin typeface="微软雅黑" panose="020B0503020204020204" pitchFamily="34" charset="-122"/>
                      <a:ea typeface="微软雅黑" panose="020B0503020204020204" pitchFamily="34" charset="-122"/>
                    </a:rPr>
                    <a:t>的信息单元称为空间实体，并将其定义为 </a:t>
                  </a:r>
                  <a14:m>
                    <m:oMath xmlns:m="http://schemas.openxmlformats.org/officeDocument/2006/math">
                      <m:r>
                        <a:rPr lang="en-US" altLang="zh-CN" sz="1600" b="0" i="1" smtClean="0">
                          <a:latin typeface="Cambria Math" panose="02040503050406030204" pitchFamily="18" charset="0"/>
                          <a:ea typeface="微软雅黑" panose="020B0503020204020204" pitchFamily="34" charset="-122"/>
                        </a:rPr>
                        <m:t>𝑒</m:t>
                      </m:r>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i="1">
                              <a:latin typeface="Cambria Math" panose="02040503050406030204" pitchFamily="18" charset="0"/>
                              <a:ea typeface="微软雅黑" panose="020B0503020204020204" pitchFamily="34" charset="-122"/>
                            </a:rPr>
                            <m:t>={(</m:t>
                          </m:r>
                          <m:sSub>
                            <m:sSubPr>
                              <m:ctrlPr>
                                <a:rPr lang="en-US" altLang="zh-CN" sz="1600" i="1">
                                  <a:latin typeface="Cambria Math" panose="02040503050406030204" pitchFamily="18" charset="0"/>
                                  <a:ea typeface="微软雅黑" panose="020B0503020204020204" pitchFamily="34" charset="-122"/>
                                </a:rPr>
                              </m:ctrlPr>
                            </m:sSubPr>
                            <m:e>
                              <m:r>
                                <a:rPr lang="en-US" altLang="zh-CN" sz="1600" i="1">
                                  <a:latin typeface="Cambria Math" panose="02040503050406030204" pitchFamily="18" charset="0"/>
                                  <a:ea typeface="微软雅黑" panose="020B0503020204020204" pitchFamily="34" charset="-122"/>
                                </a:rPr>
                                <m:t>𝑎𝑡𝑡𝑟</m:t>
                              </m:r>
                            </m:e>
                            <m:sub>
                              <m:r>
                                <a:rPr lang="en-US" altLang="zh-CN" sz="1600" i="1">
                                  <a:latin typeface="Cambria Math" panose="02040503050406030204" pitchFamily="18" charset="0"/>
                                  <a:ea typeface="微软雅黑" panose="020B0503020204020204" pitchFamily="34" charset="-122"/>
                                </a:rPr>
                                <m:t>𝑖</m:t>
                              </m:r>
                            </m:sub>
                          </m:sSub>
                          <m:r>
                            <a:rPr lang="en-US" altLang="zh-CN" sz="1600" i="1">
                              <a:latin typeface="Cambria Math" panose="02040503050406030204" pitchFamily="18" charset="0"/>
                              <a:ea typeface="微软雅黑" panose="020B0503020204020204" pitchFamily="34" charset="-122"/>
                            </a:rPr>
                            <m:t>:</m:t>
                          </m:r>
                          <m:sSub>
                            <m:sSubPr>
                              <m:ctrlPr>
                                <a:rPr lang="en-US" altLang="zh-CN" sz="1600" i="1">
                                  <a:latin typeface="Cambria Math" panose="02040503050406030204" pitchFamily="18" charset="0"/>
                                  <a:ea typeface="微软雅黑" panose="020B0503020204020204" pitchFamily="34" charset="-122"/>
                                </a:rPr>
                              </m:ctrlPr>
                            </m:sSubPr>
                            <m:e>
                              <m:r>
                                <a:rPr lang="en-US" altLang="zh-CN" sz="1600" i="1">
                                  <a:latin typeface="Cambria Math" panose="02040503050406030204" pitchFamily="18" charset="0"/>
                                  <a:ea typeface="微软雅黑" panose="020B0503020204020204" pitchFamily="34" charset="-122"/>
                                </a:rPr>
                                <m:t>𝑣𝑎𝑙𝑢𝑒</m:t>
                              </m:r>
                            </m:e>
                            <m:sub>
                              <m:r>
                                <a:rPr lang="en-US" altLang="zh-CN" sz="1600" i="1">
                                  <a:latin typeface="Cambria Math" panose="02040503050406030204" pitchFamily="18" charset="0"/>
                                  <a:ea typeface="微软雅黑" panose="020B0503020204020204" pitchFamily="34" charset="-122"/>
                                </a:rPr>
                                <m:t>𝑖</m:t>
                              </m:r>
                            </m:sub>
                          </m:sSub>
                          <m:r>
                            <a:rPr lang="en-US" altLang="zh-CN" sz="1600" i="1">
                              <a:latin typeface="Cambria Math" panose="02040503050406030204" pitchFamily="18" charset="0"/>
                              <a:ea typeface="微软雅黑" panose="020B0503020204020204" pitchFamily="34" charset="-122"/>
                            </a:rPr>
                            <m:t>)}</m:t>
                          </m:r>
                        </m:e>
                        <m:sub>
                          <m:r>
                            <a:rPr lang="en-US" altLang="zh-CN" sz="1600" b="0" i="1" smtClean="0">
                              <a:latin typeface="Cambria Math" panose="02040503050406030204" pitchFamily="18" charset="0"/>
                              <a:ea typeface="微软雅黑" panose="020B0503020204020204" pitchFamily="34" charset="-122"/>
                            </a:rPr>
                            <m:t>1</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𝑖</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𝑛</m:t>
                          </m:r>
                        </m:sub>
                      </m:sSub>
                    </m:oMath>
                  </a14:m>
                  <a:r>
                    <a:rPr lang="zh-CN" altLang="en-US" sz="1600" dirty="0">
                      <a:latin typeface="微软雅黑" panose="020B0503020204020204" pitchFamily="34" charset="-122"/>
                      <a:ea typeface="微软雅黑" panose="020B0503020204020204" pitchFamily="34" charset="-122"/>
                    </a:rPr>
                    <a:t>。其中，空间实体 </a:t>
                  </a:r>
                  <a14:m>
                    <m:oMath xmlns:m="http://schemas.openxmlformats.org/officeDocument/2006/math">
                      <m:r>
                        <a:rPr lang="en-US" altLang="zh-CN" sz="1600" b="0" i="1" smtClean="0">
                          <a:latin typeface="Cambria Math" panose="02040503050406030204" pitchFamily="18" charset="0"/>
                          <a:ea typeface="微软雅黑" panose="020B0503020204020204" pitchFamily="34" charset="-122"/>
                        </a:rPr>
                        <m:t>𝑒</m:t>
                      </m:r>
                    </m:oMath>
                  </a14:m>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的属性中至少包含经度和纬度。</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rPr>
                    <a:t>兴趣区域（</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Area of Interest,</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AOI</a:t>
                  </a:r>
                  <a:r>
                    <a:rPr lang="zh-CN" altLang="en-US" sz="1600" b="1"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本文定义兴趣区域为一个空间实体，</a:t>
                  </a:r>
                  <a:r>
                    <a:rPr lang="zh-CN" altLang="en-US" sz="1600" b="1" dirty="0">
                      <a:latin typeface="微软雅黑" panose="020B0503020204020204" pitchFamily="34" charset="-122"/>
                      <a:ea typeface="微软雅黑" panose="020B0503020204020204" pitchFamily="34" charset="-122"/>
                    </a:rPr>
                    <a:t>其内部至少包含一个其他实体</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rPr>
                    <a:t>空间实体分块</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假设有两个来自不同来源的空间实体集合，</a:t>
                  </a:r>
                  <a14:m>
                    <m:oMath xmlns:m="http://schemas.openxmlformats.org/officeDocument/2006/math">
                      <m:sSub>
                        <m:sSubPr>
                          <m:ctrlPr>
                            <a:rPr lang="en-US" altLang="zh-CN" sz="160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𝑆</m:t>
                          </m:r>
                        </m:e>
                        <m:sub>
                          <m:r>
                            <a:rPr lang="en-US" altLang="zh-CN" sz="1600" b="0" i="1" smtClean="0">
                              <a:latin typeface="Cambria Math" panose="02040503050406030204" pitchFamily="18" charset="0"/>
                              <a:ea typeface="微软雅黑" panose="020B0503020204020204" pitchFamily="34" charset="-122"/>
                            </a:rPr>
                            <m:t>1</m:t>
                          </m:r>
                        </m:sub>
                      </m:sSub>
                      <m:r>
                        <a:rPr lang="en-US" altLang="zh-CN" sz="1600" b="0" i="1" smtClean="0">
                          <a:latin typeface="Cambria Math" panose="02040503050406030204" pitchFamily="18" charset="0"/>
                          <a:ea typeface="微软雅黑" panose="020B0503020204020204" pitchFamily="34" charset="-122"/>
                        </a:rPr>
                        <m:t>={</m:t>
                      </m:r>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𝑒</m:t>
                          </m:r>
                        </m:e>
                        <m:sub>
                          <m:r>
                            <a:rPr lang="en-US" altLang="zh-CN" sz="1600" b="0" i="1" smtClean="0">
                              <a:latin typeface="Cambria Math" panose="02040503050406030204" pitchFamily="18" charset="0"/>
                              <a:ea typeface="微软雅黑" panose="020B0503020204020204" pitchFamily="34" charset="-122"/>
                            </a:rPr>
                            <m:t>𝑖</m:t>
                          </m:r>
                        </m:sub>
                      </m:sSub>
                      <m:r>
                        <a:rPr lang="en-US" altLang="zh-CN" sz="1600" b="0" i="1" smtClean="0">
                          <a:latin typeface="Cambria Math" panose="02040503050406030204" pitchFamily="18" charset="0"/>
                          <a:ea typeface="微软雅黑" panose="020B0503020204020204" pitchFamily="34" charset="-122"/>
                        </a:rPr>
                        <m:t>|1</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𝑖</m:t>
                      </m:r>
                      <m:r>
                        <a:rPr lang="en-US" altLang="zh-CN" sz="1600" b="0" i="1" smtClean="0">
                          <a:latin typeface="Cambria Math" panose="02040503050406030204" pitchFamily="18" charset="0"/>
                          <a:ea typeface="Cambria Math" panose="02040503050406030204" pitchFamily="18" charset="0"/>
                        </a:rPr>
                        <m:t>≤|</m:t>
                      </m:r>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𝑆</m:t>
                          </m:r>
                        </m:e>
                        <m:sub>
                          <m:r>
                            <a:rPr lang="en-US" altLang="zh-CN" sz="1600" b="0" i="1" smtClean="0">
                              <a:latin typeface="Cambria Math" panose="02040503050406030204" pitchFamily="18" charset="0"/>
                              <a:ea typeface="Cambria Math" panose="02040503050406030204" pitchFamily="18" charset="0"/>
                            </a:rPr>
                            <m:t>1</m:t>
                          </m:r>
                        </m:sub>
                      </m:sSub>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微软雅黑" panose="020B0503020204020204" pitchFamily="34" charset="-122"/>
                        </a:rPr>
                        <m:t>}</m:t>
                      </m:r>
                    </m:oMath>
                  </a14:m>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和 </a:t>
                  </a:r>
                  <a14:m>
                    <m:oMath xmlns:m="http://schemas.openxmlformats.org/officeDocument/2006/math">
                      <m:sSub>
                        <m:sSubPr>
                          <m:ctrlPr>
                            <a:rPr lang="en-US" altLang="zh-CN" sz="1600" i="1">
                              <a:latin typeface="Cambria Math" panose="02040503050406030204" pitchFamily="18" charset="0"/>
                              <a:ea typeface="微软雅黑" panose="020B0503020204020204" pitchFamily="34" charset="-122"/>
                            </a:rPr>
                          </m:ctrlPr>
                        </m:sSubPr>
                        <m:e>
                          <m:r>
                            <a:rPr lang="en-US" altLang="zh-CN" sz="1600" i="1">
                              <a:latin typeface="Cambria Math" panose="02040503050406030204" pitchFamily="18" charset="0"/>
                              <a:ea typeface="微软雅黑" panose="020B0503020204020204" pitchFamily="34" charset="-122"/>
                            </a:rPr>
                            <m:t>𝑆</m:t>
                          </m:r>
                        </m:e>
                        <m:sub>
                          <m:r>
                            <a:rPr lang="en-US" altLang="zh-CN" sz="1600" i="1" smtClean="0">
                              <a:latin typeface="Cambria Math" panose="02040503050406030204" pitchFamily="18" charset="0"/>
                              <a:ea typeface="微软雅黑" panose="020B0503020204020204" pitchFamily="34" charset="-122"/>
                            </a:rPr>
                            <m:t>2</m:t>
                          </m:r>
                        </m:sub>
                      </m:sSub>
                      <m:r>
                        <a:rPr lang="en-US" altLang="zh-CN" sz="1600" i="1">
                          <a:latin typeface="Cambria Math" panose="02040503050406030204" pitchFamily="18" charset="0"/>
                          <a:ea typeface="微软雅黑" panose="020B0503020204020204" pitchFamily="34" charset="-122"/>
                        </a:rPr>
                        <m:t>={</m:t>
                      </m:r>
                      <m:sSub>
                        <m:sSubPr>
                          <m:ctrlPr>
                            <a:rPr lang="en-US" altLang="zh-CN" sz="1600" i="1">
                              <a:latin typeface="Cambria Math" panose="02040503050406030204" pitchFamily="18" charset="0"/>
                              <a:ea typeface="微软雅黑" panose="020B0503020204020204" pitchFamily="34" charset="-122"/>
                            </a:rPr>
                          </m:ctrlPr>
                        </m:sSubPr>
                        <m:e>
                          <m:r>
                            <a:rPr lang="en-US" altLang="zh-CN" sz="1600" i="1">
                              <a:latin typeface="Cambria Math" panose="02040503050406030204" pitchFamily="18" charset="0"/>
                              <a:ea typeface="微软雅黑" panose="020B0503020204020204" pitchFamily="34" charset="-122"/>
                            </a:rPr>
                            <m:t>𝑒</m:t>
                          </m:r>
                        </m:e>
                        <m:sub>
                          <m:r>
                            <a:rPr lang="en-US" altLang="zh-CN" sz="1600" b="0" i="1" smtClean="0">
                              <a:latin typeface="Cambria Math" panose="02040503050406030204" pitchFamily="18" charset="0"/>
                              <a:ea typeface="微软雅黑" panose="020B0503020204020204" pitchFamily="34" charset="-122"/>
                            </a:rPr>
                            <m:t>𝑗</m:t>
                          </m:r>
                        </m:sub>
                      </m:sSub>
                      <m:r>
                        <a:rPr lang="en-US" altLang="zh-CN" sz="1600" i="1">
                          <a:latin typeface="Cambria Math" panose="02040503050406030204" pitchFamily="18" charset="0"/>
                          <a:ea typeface="微软雅黑" panose="020B0503020204020204" pitchFamily="34" charset="-122"/>
                        </a:rPr>
                        <m:t>|1</m:t>
                      </m:r>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𝑗</m:t>
                      </m:r>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𝑆</m:t>
                          </m:r>
                        </m:e>
                        <m:sub>
                          <m:r>
                            <a:rPr lang="en-US" altLang="zh-CN" sz="1600" b="0" i="1" smtClean="0">
                              <a:latin typeface="Cambria Math" panose="02040503050406030204" pitchFamily="18" charset="0"/>
                              <a:ea typeface="Cambria Math" panose="02040503050406030204" pitchFamily="18" charset="0"/>
                            </a:rPr>
                            <m:t>2</m:t>
                          </m:r>
                        </m:sub>
                      </m:sSub>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微软雅黑" panose="020B0503020204020204" pitchFamily="34" charset="-122"/>
                        </a:rPr>
                        <m:t>}</m:t>
                      </m:r>
                    </m:oMath>
                  </a14:m>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。空间实体分块的目标是</a:t>
                  </a:r>
                  <a:r>
                    <a:rPr lang="zh-CN" altLang="en-US" sz="1600" b="1" dirty="0">
                      <a:latin typeface="微软雅黑" panose="020B0503020204020204" pitchFamily="34" charset="-122"/>
                      <a:ea typeface="微软雅黑" panose="020B0503020204020204" pitchFamily="34" charset="-122"/>
                    </a:rPr>
                    <a:t>确定一个候选集 </a:t>
                  </a:r>
                  <a14:m>
                    <m:oMath xmlns:m="http://schemas.openxmlformats.org/officeDocument/2006/math">
                      <m:r>
                        <a:rPr lang="en-US" altLang="zh-CN" sz="1600" b="1" i="1" smtClean="0">
                          <a:latin typeface="Cambria Math" panose="02040503050406030204" pitchFamily="18" charset="0"/>
                          <a:ea typeface="微软雅黑" panose="020B0503020204020204" pitchFamily="34" charset="-122"/>
                        </a:rPr>
                        <m:t>𝑪</m:t>
                      </m:r>
                    </m:oMath>
                  </a14:m>
                  <a:r>
                    <a:rPr lang="zh-CN" altLang="en-US" sz="1600" dirty="0">
                      <a:latin typeface="微软雅黑" panose="020B0503020204020204" pitchFamily="34" charset="-122"/>
                      <a:ea typeface="微软雅黑" panose="020B0503020204020204" pitchFamily="34" charset="-122"/>
                    </a:rPr>
                    <a:t>，其中包含所有可能匹配的候选实体对 </a:t>
                  </a:r>
                  <a14:m>
                    <m:oMath xmlns:m="http://schemas.openxmlformats.org/officeDocument/2006/math">
                      <m:r>
                        <a:rPr lang="en-US" altLang="zh-CN" sz="1600" b="0" i="1" smtClean="0">
                          <a:latin typeface="Cambria Math" panose="02040503050406030204" pitchFamily="18" charset="0"/>
                          <a:ea typeface="微软雅黑" panose="020B0503020204020204" pitchFamily="34" charset="-122"/>
                        </a:rPr>
                        <m:t>(</m:t>
                      </m:r>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𝑒</m:t>
                          </m:r>
                        </m:e>
                        <m:sub>
                          <m:r>
                            <a:rPr lang="en-US" altLang="zh-CN" sz="1600" b="0" i="1" smtClean="0">
                              <a:latin typeface="Cambria Math" panose="02040503050406030204" pitchFamily="18" charset="0"/>
                              <a:ea typeface="微软雅黑" panose="020B0503020204020204" pitchFamily="34" charset="-122"/>
                            </a:rPr>
                            <m:t>𝑖</m:t>
                          </m:r>
                        </m:sub>
                      </m:sSub>
                      <m:r>
                        <a:rPr lang="en-US" altLang="zh-CN" sz="1600" b="0" i="1" smtClean="0">
                          <a:latin typeface="Cambria Math" panose="02040503050406030204" pitchFamily="18" charset="0"/>
                          <a:ea typeface="微软雅黑" panose="020B0503020204020204" pitchFamily="34" charset="-122"/>
                        </a:rPr>
                        <m:t>, </m:t>
                      </m:r>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𝑒</m:t>
                          </m:r>
                        </m:e>
                        <m:sub>
                          <m:r>
                            <a:rPr lang="en-US" altLang="zh-CN" sz="1600" b="0" i="1" smtClean="0">
                              <a:latin typeface="Cambria Math" panose="02040503050406030204" pitchFamily="18" charset="0"/>
                              <a:ea typeface="微软雅黑" panose="020B0503020204020204" pitchFamily="34" charset="-122"/>
                            </a:rPr>
                            <m:t>𝑗</m:t>
                          </m:r>
                        </m:sub>
                      </m:sSub>
                      <m:r>
                        <a:rPr lang="en-US" altLang="zh-CN" sz="1600" b="0" i="1" smtClean="0">
                          <a:latin typeface="Cambria Math" panose="02040503050406030204" pitchFamily="18" charset="0"/>
                          <a:ea typeface="微软雅黑" panose="020B0503020204020204" pitchFamily="34" charset="-122"/>
                        </a:rPr>
                        <m:t>)</m:t>
                      </m:r>
                    </m:oMath>
                  </a14:m>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，满足 </a:t>
                  </a:r>
                  <a14:m>
                    <m:oMath xmlns:m="http://schemas.openxmlformats.org/officeDocument/2006/math">
                      <m:sSub>
                        <m:sSubPr>
                          <m:ctrlPr>
                            <a:rPr lang="en-US" altLang="zh-CN" sz="160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𝑒</m:t>
                          </m:r>
                        </m:e>
                        <m:sub>
                          <m:r>
                            <a:rPr lang="en-US" altLang="zh-CN" sz="1600" b="0" i="1" smtClean="0">
                              <a:latin typeface="Cambria Math" panose="02040503050406030204" pitchFamily="18" charset="0"/>
                              <a:ea typeface="微软雅黑" panose="020B0503020204020204" pitchFamily="34" charset="-122"/>
                            </a:rPr>
                            <m:t>𝑖</m:t>
                          </m:r>
                        </m:sub>
                      </m:sSub>
                    </m:oMath>
                  </a14:m>
                  <a:r>
                    <a:rPr lang="zh-CN" altLang="en-US" sz="1600" dirty="0">
                      <a:latin typeface="微软雅黑" panose="020B0503020204020204" pitchFamily="34" charset="-122"/>
                      <a:ea typeface="微软雅黑" panose="020B0503020204020204" pitchFamily="34" charset="-122"/>
                    </a:rPr>
                    <a:t> 属于 </a:t>
                  </a:r>
                  <a14:m>
                    <m:oMath xmlns:m="http://schemas.openxmlformats.org/officeDocument/2006/math">
                      <m:sSub>
                        <m:sSubPr>
                          <m:ctrlPr>
                            <a:rPr lang="en-US" altLang="zh-CN" sz="1600" i="1">
                              <a:latin typeface="Cambria Math" panose="02040503050406030204" pitchFamily="18" charset="0"/>
                              <a:ea typeface="微软雅黑" panose="020B0503020204020204" pitchFamily="34" charset="-122"/>
                            </a:rPr>
                          </m:ctrlPr>
                        </m:sSubPr>
                        <m:e>
                          <m:r>
                            <a:rPr lang="en-US" altLang="zh-CN" sz="1600" i="1">
                              <a:latin typeface="Cambria Math" panose="02040503050406030204" pitchFamily="18" charset="0"/>
                              <a:ea typeface="微软雅黑" panose="020B0503020204020204" pitchFamily="34" charset="-122"/>
                            </a:rPr>
                            <m:t>𝑆</m:t>
                          </m:r>
                        </m:e>
                        <m:sub>
                          <m:r>
                            <a:rPr lang="en-US" altLang="zh-CN" sz="1600" i="1">
                              <a:latin typeface="Cambria Math" panose="02040503050406030204" pitchFamily="18" charset="0"/>
                              <a:ea typeface="微软雅黑" panose="020B0503020204020204" pitchFamily="34" charset="-122"/>
                            </a:rPr>
                            <m:t>1</m:t>
                          </m:r>
                        </m:sub>
                      </m:sSub>
                    </m:oMath>
                  </a14:m>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且 </a:t>
                  </a:r>
                  <a14:m>
                    <m:oMath xmlns:m="http://schemas.openxmlformats.org/officeDocument/2006/math">
                      <m:sSub>
                        <m:sSubPr>
                          <m:ctrlPr>
                            <a:rPr lang="en-US" altLang="zh-CN" sz="1600" i="1">
                              <a:latin typeface="Cambria Math" panose="02040503050406030204" pitchFamily="18" charset="0"/>
                              <a:ea typeface="微软雅黑" panose="020B0503020204020204" pitchFamily="34" charset="-122"/>
                            </a:rPr>
                          </m:ctrlPr>
                        </m:sSubPr>
                        <m:e>
                          <m:r>
                            <a:rPr lang="en-US" altLang="zh-CN" sz="1600" i="1">
                              <a:latin typeface="Cambria Math" panose="02040503050406030204" pitchFamily="18" charset="0"/>
                              <a:ea typeface="微软雅黑" panose="020B0503020204020204" pitchFamily="34" charset="-122"/>
                            </a:rPr>
                            <m:t>𝑒</m:t>
                          </m:r>
                        </m:e>
                        <m:sub>
                          <m:r>
                            <a:rPr lang="en-US" altLang="zh-CN" sz="1600" b="0" i="1" smtClean="0">
                              <a:latin typeface="Cambria Math" panose="02040503050406030204" pitchFamily="18" charset="0"/>
                              <a:ea typeface="微软雅黑" panose="020B0503020204020204" pitchFamily="34" charset="-122"/>
                            </a:rPr>
                            <m:t>𝑗</m:t>
                          </m:r>
                        </m:sub>
                      </m:sSub>
                    </m:oMath>
                  </a14:m>
                  <a:r>
                    <a:rPr lang="zh-CN" altLang="en-US" sz="1600" dirty="0">
                      <a:latin typeface="微软雅黑" panose="020B0503020204020204" pitchFamily="34" charset="-122"/>
                      <a:ea typeface="微软雅黑" panose="020B0503020204020204" pitchFamily="34" charset="-122"/>
                    </a:rPr>
                    <a:t> 属于 </a:t>
                  </a:r>
                  <a14:m>
                    <m:oMath xmlns:m="http://schemas.openxmlformats.org/officeDocument/2006/math">
                      <m:sSub>
                        <m:sSubPr>
                          <m:ctrlPr>
                            <a:rPr lang="en-US" altLang="zh-CN" sz="1600" i="1">
                              <a:latin typeface="Cambria Math" panose="02040503050406030204" pitchFamily="18" charset="0"/>
                              <a:ea typeface="微软雅黑" panose="020B0503020204020204" pitchFamily="34" charset="-122"/>
                            </a:rPr>
                          </m:ctrlPr>
                        </m:sSubPr>
                        <m:e>
                          <m:r>
                            <a:rPr lang="en-US" altLang="zh-CN" sz="1600" i="1">
                              <a:latin typeface="Cambria Math" panose="02040503050406030204" pitchFamily="18" charset="0"/>
                              <a:ea typeface="微软雅黑" panose="020B0503020204020204" pitchFamily="34" charset="-122"/>
                            </a:rPr>
                            <m:t>𝑆</m:t>
                          </m:r>
                        </m:e>
                        <m:sub>
                          <m:r>
                            <a:rPr lang="en-US" altLang="zh-CN" sz="1600" b="0" i="1" smtClean="0">
                              <a:latin typeface="Cambria Math" panose="02040503050406030204" pitchFamily="18" charset="0"/>
                              <a:ea typeface="微软雅黑" panose="020B0503020204020204" pitchFamily="34" charset="-122"/>
                            </a:rPr>
                            <m:t>2</m:t>
                          </m:r>
                        </m:sub>
                      </m:sSub>
                      <m:r>
                        <a:rPr lang="zh-CN" altLang="en-US" sz="1600" i="1">
                          <a:latin typeface="Cambria Math" panose="02040503050406030204" pitchFamily="18" charset="0"/>
                          <a:ea typeface="微软雅黑" panose="020B0503020204020204" pitchFamily="34" charset="-122"/>
                        </a:rPr>
                        <m:t>。</m:t>
                      </m:r>
                    </m:oMath>
                  </a14:m>
                  <a:r>
                    <a:rPr lang="zh-CN" altLang="en-US" sz="1600" dirty="0">
                      <a:latin typeface="微软雅黑" panose="020B0503020204020204" pitchFamily="34" charset="-122"/>
                      <a:ea typeface="微软雅黑" panose="020B0503020204020204" pitchFamily="34" charset="-122"/>
                    </a:rPr>
                    <a:t>在这里，</a:t>
                  </a:r>
                  <a:r>
                    <a:rPr lang="en-US" altLang="zh-CN" sz="1600" dirty="0">
                      <a:ea typeface="微软雅黑" panose="020B0503020204020204" pitchFamily="34" charset="-122"/>
                    </a:rPr>
                    <a:t> </a:t>
                  </a:r>
                  <a14:m>
                    <m:oMath xmlns:m="http://schemas.openxmlformats.org/officeDocument/2006/math">
                      <m:sSub>
                        <m:sSubPr>
                          <m:ctrlPr>
                            <a:rPr lang="en-US" altLang="zh-CN" sz="1600" i="1">
                              <a:latin typeface="Cambria Math" panose="02040503050406030204" pitchFamily="18" charset="0"/>
                              <a:ea typeface="微软雅黑" panose="020B0503020204020204" pitchFamily="34" charset="-122"/>
                            </a:rPr>
                          </m:ctrlPr>
                        </m:sSubPr>
                        <m:e>
                          <m:r>
                            <a:rPr lang="en-US" altLang="zh-CN" sz="1600" i="1">
                              <a:latin typeface="Cambria Math" panose="02040503050406030204" pitchFamily="18" charset="0"/>
                              <a:ea typeface="微软雅黑" panose="020B0503020204020204" pitchFamily="34" charset="-122"/>
                            </a:rPr>
                            <m:t>𝑒</m:t>
                          </m:r>
                        </m:e>
                        <m:sub>
                          <m:r>
                            <a:rPr lang="en-US" altLang="zh-CN" sz="1600" i="1">
                              <a:latin typeface="Cambria Math" panose="02040503050406030204" pitchFamily="18" charset="0"/>
                              <a:ea typeface="微软雅黑" panose="020B0503020204020204" pitchFamily="34" charset="-122"/>
                            </a:rPr>
                            <m:t>𝑖</m:t>
                          </m:r>
                        </m:sub>
                      </m:sSub>
                    </m:oMath>
                  </a14:m>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和 </a:t>
                  </a:r>
                  <a14:m>
                    <m:oMath xmlns:m="http://schemas.openxmlformats.org/officeDocument/2006/math">
                      <m:sSub>
                        <m:sSubPr>
                          <m:ctrlPr>
                            <a:rPr lang="en-US" altLang="zh-CN" sz="160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𝑒</m:t>
                          </m:r>
                        </m:e>
                        <m:sub>
                          <m:r>
                            <a:rPr lang="en-US" altLang="zh-CN" sz="1600" b="0" i="1" smtClean="0">
                              <a:latin typeface="Cambria Math" panose="02040503050406030204" pitchFamily="18" charset="0"/>
                              <a:ea typeface="微软雅黑" panose="020B0503020204020204" pitchFamily="34" charset="-122"/>
                            </a:rPr>
                            <m:t>𝑗</m:t>
                          </m:r>
                        </m:sub>
                      </m:sSub>
                    </m:oMath>
                  </a14:m>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很可能表示现实世界中的同一个实体。</a:t>
                  </a:r>
                  <a:endParaRPr lang="en-US" altLang="zh-CN" sz="1600" dirty="0">
                    <a:latin typeface="微软雅黑" panose="020B0503020204020204" pitchFamily="34" charset="-122"/>
                    <a:ea typeface="微软雅黑" panose="020B0503020204020204" pitchFamily="34" charset="-122"/>
                  </a:endParaRPr>
                </a:p>
              </p:txBody>
            </p:sp>
          </mc:Choice>
          <mc:Fallback xmlns="">
            <p:sp>
              <p:nvSpPr>
                <p:cNvPr id="4" name="文本框 3">
                  <a:extLst>
                    <a:ext uri="{FF2B5EF4-FFF2-40B4-BE49-F238E27FC236}">
                      <a16:creationId xmlns:a16="http://schemas.microsoft.com/office/drawing/2014/main" id="{02F0E3A1-C61D-89C7-B2EC-0434FBD257FA}"/>
                    </a:ext>
                  </a:extLst>
                </p:cNvPr>
                <p:cNvSpPr txBox="1">
                  <a:spLocks noRot="1" noChangeAspect="1" noMove="1" noResize="1" noEditPoints="1" noAdjustHandles="1" noChangeArrowheads="1" noChangeShapeType="1" noTextEdit="1"/>
                </p:cNvSpPr>
                <p:nvPr/>
              </p:nvSpPr>
              <p:spPr>
                <a:xfrm>
                  <a:off x="417353" y="2006280"/>
                  <a:ext cx="8130858" cy="3579057"/>
                </a:xfrm>
                <a:prstGeom prst="rect">
                  <a:avLst/>
                </a:prstGeom>
                <a:blipFill>
                  <a:blip r:embed="rId3"/>
                  <a:stretch>
                    <a:fillRect l="-450" t="-511" b="-1363"/>
                  </a:stretch>
                </a:blipFill>
              </p:spPr>
              <p:txBody>
                <a:bodyPr/>
                <a:lstStyle/>
                <a:p>
                  <a:r>
                    <a:rPr lang="zh-CN" altLang="en-US">
                      <a:noFill/>
                    </a:rPr>
                    <a:t> </a:t>
                  </a:r>
                </a:p>
              </p:txBody>
            </p:sp>
          </mc:Fallback>
        </mc:AlternateContent>
      </p:grpSp>
      <p:sp>
        <p:nvSpPr>
          <p:cNvPr id="2" name="灯片编号占位符 3">
            <a:extLst>
              <a:ext uri="{FF2B5EF4-FFF2-40B4-BE49-F238E27FC236}">
                <a16:creationId xmlns:a16="http://schemas.microsoft.com/office/drawing/2014/main" id="{07AAD53C-51D2-0790-0600-502265779843}"/>
              </a:ext>
            </a:extLst>
          </p:cNvPr>
          <p:cNvSpPr>
            <a:spLocks noGrp="1"/>
          </p:cNvSpPr>
          <p:nvPr>
            <p:ph type="sldNum" sz="quarter" idx="12"/>
          </p:nvPr>
        </p:nvSpPr>
        <p:spPr>
          <a:xfrm>
            <a:off x="6457950" y="6356351"/>
            <a:ext cx="2057400" cy="365125"/>
          </a:xfrm>
        </p:spPr>
        <p:txBody>
          <a:bodyPr/>
          <a:lstStyle/>
          <a:p>
            <a:fld id="{94B6E62B-4DEC-4954-AD3A-658470571C9E}" type="slidenum">
              <a:rPr lang="zh-CN" altLang="en-US" smtClean="0"/>
              <a:t>19</a:t>
            </a:fld>
            <a:endParaRPr lang="zh-CN" altLang="en-US" dirty="0"/>
          </a:p>
        </p:txBody>
      </p:sp>
    </p:spTree>
    <p:extLst>
      <p:ext uri="{BB962C8B-B14F-4D97-AF65-F5344CB8AC3E}">
        <p14:creationId xmlns:p14="http://schemas.microsoft.com/office/powerpoint/2010/main" val="17983198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charset="0"/>
                <a:ea typeface="宋体" pitchFamily="2" charset="-122"/>
              </a:defRPr>
            </a:lvl1pPr>
            <a:lvl2pPr marL="742950" indent="-285750" eaLnBrk="0" hangingPunct="0">
              <a:defRPr>
                <a:solidFill>
                  <a:schemeClr val="tx1"/>
                </a:solidFill>
                <a:latin typeface="Calibri" charset="0"/>
                <a:ea typeface="宋体" pitchFamily="2" charset="-122"/>
              </a:defRPr>
            </a:lvl2pPr>
            <a:lvl3pPr marL="1143000" indent="-228600" eaLnBrk="0" hangingPunct="0">
              <a:defRPr>
                <a:solidFill>
                  <a:schemeClr val="tx1"/>
                </a:solidFill>
                <a:latin typeface="Calibri" charset="0"/>
                <a:ea typeface="宋体" pitchFamily="2" charset="-122"/>
              </a:defRPr>
            </a:lvl3pPr>
            <a:lvl4pPr marL="1600200" indent="-228600" eaLnBrk="0" hangingPunct="0">
              <a:defRPr>
                <a:solidFill>
                  <a:schemeClr val="tx1"/>
                </a:solidFill>
                <a:latin typeface="Calibri" charset="0"/>
                <a:ea typeface="宋体" pitchFamily="2" charset="-122"/>
              </a:defRPr>
            </a:lvl4pPr>
            <a:lvl5pPr marL="2057400" indent="-228600" eaLnBrk="0" hangingPunct="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anose="020B0704020202020204" pitchFamily="34" charset="0"/>
              </a:rPr>
              <a:t>提纲</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704020202020204" pitchFamily="34" charset="0"/>
            </a:endParaRPr>
          </a:p>
        </p:txBody>
      </p:sp>
      <p:grpSp>
        <p:nvGrpSpPr>
          <p:cNvPr id="59" name="Group 51"/>
          <p:cNvGrpSpPr/>
          <p:nvPr/>
        </p:nvGrpSpPr>
        <p:grpSpPr bwMode="auto">
          <a:xfrm>
            <a:off x="2235993" y="2636837"/>
            <a:ext cx="4672013" cy="792163"/>
            <a:chOff x="1329" y="1795"/>
            <a:chExt cx="2943" cy="499"/>
          </a:xfrm>
          <a:solidFill>
            <a:srgbClr val="02409A"/>
          </a:solidFill>
        </p:grpSpPr>
        <p:sp>
          <p:nvSpPr>
            <p:cNvPr id="60"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研究目标、研究内容</a:t>
              </a:r>
              <a:endParaRPr kumimoji="0" lang="en-US" altLang="zh-CN" sz="2400" b="1" dirty="0">
                <a:solidFill>
                  <a:schemeClr val="bg1">
                    <a:lumMod val="95000"/>
                  </a:schemeClr>
                </a:solidFill>
                <a:ea typeface="微软雅黑" panose="020B0503020204020204" pitchFamily="34" charset="-122"/>
              </a:endParaRPr>
            </a:p>
          </p:txBody>
        </p:sp>
        <p:sp>
          <p:nvSpPr>
            <p:cNvPr id="61"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2</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2" name="Group 51"/>
          <p:cNvGrpSpPr/>
          <p:nvPr/>
        </p:nvGrpSpPr>
        <p:grpSpPr bwMode="auto">
          <a:xfrm>
            <a:off x="2243931" y="1628775"/>
            <a:ext cx="4672012" cy="792162"/>
            <a:chOff x="1329" y="1795"/>
            <a:chExt cx="2943" cy="499"/>
          </a:xfrm>
          <a:solidFill>
            <a:srgbClr val="02409A"/>
          </a:solidFill>
        </p:grpSpPr>
        <p:sp>
          <p:nvSpPr>
            <p:cNvPr id="63"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研究背景、研究现状</a:t>
              </a:r>
              <a:endParaRPr kumimoji="0" lang="en-US" altLang="zh-CN" sz="2400" b="1" dirty="0">
                <a:solidFill>
                  <a:schemeClr val="bg1">
                    <a:lumMod val="95000"/>
                  </a:schemeClr>
                </a:solidFill>
                <a:ea typeface="微软雅黑" panose="020B0503020204020204" pitchFamily="34" charset="-122"/>
              </a:endParaRPr>
            </a:p>
          </p:txBody>
        </p:sp>
        <p:sp>
          <p:nvSpPr>
            <p:cNvPr id="64"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1</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5" name="Group 51"/>
          <p:cNvGrpSpPr/>
          <p:nvPr/>
        </p:nvGrpSpPr>
        <p:grpSpPr bwMode="auto">
          <a:xfrm>
            <a:off x="2235993" y="3644900"/>
            <a:ext cx="4672013" cy="792162"/>
            <a:chOff x="1329" y="1795"/>
            <a:chExt cx="2943" cy="499"/>
          </a:xfrm>
          <a:solidFill>
            <a:srgbClr val="02409A"/>
          </a:solidFill>
        </p:grpSpPr>
        <p:sp>
          <p:nvSpPr>
            <p:cNvPr id="66"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技术路线、系统实现</a:t>
              </a:r>
              <a:endParaRPr kumimoji="0" lang="en-US" altLang="zh-CN" sz="2400" b="1" dirty="0">
                <a:solidFill>
                  <a:schemeClr val="bg1">
                    <a:lumMod val="95000"/>
                  </a:schemeClr>
                </a:solidFill>
                <a:ea typeface="微软雅黑" panose="020B0503020204020204" pitchFamily="34" charset="-122"/>
              </a:endParaRPr>
            </a:p>
          </p:txBody>
        </p:sp>
        <p:sp>
          <p:nvSpPr>
            <p:cNvPr id="67"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3</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8" name="Group 51"/>
          <p:cNvGrpSpPr/>
          <p:nvPr/>
        </p:nvGrpSpPr>
        <p:grpSpPr bwMode="auto">
          <a:xfrm>
            <a:off x="2243931" y="4652962"/>
            <a:ext cx="4672012" cy="792163"/>
            <a:chOff x="1329" y="1795"/>
            <a:chExt cx="2943" cy="499"/>
          </a:xfrm>
          <a:solidFill>
            <a:srgbClr val="02409A"/>
          </a:solidFill>
        </p:grpSpPr>
        <p:sp>
          <p:nvSpPr>
            <p:cNvPr id="69"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预期成果、进度安排</a:t>
              </a:r>
            </a:p>
          </p:txBody>
        </p:sp>
        <p:sp>
          <p:nvSpPr>
            <p:cNvPr id="70"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4</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4" name="灯片编号占位符 3"/>
          <p:cNvSpPr>
            <a:spLocks noGrp="1"/>
          </p:cNvSpPr>
          <p:nvPr>
            <p:ph type="sldNum" sz="quarter" idx="12"/>
          </p:nvPr>
        </p:nvSpPr>
        <p:spPr/>
        <p:txBody>
          <a:bodyPr/>
          <a:lstStyle/>
          <a:p>
            <a:fld id="{94B6E62B-4DEC-4954-AD3A-658470571C9E}" type="slidenum">
              <a:rPr lang="zh-CN" altLang="en-US" smtClean="0"/>
              <a:t>2</a:t>
            </a:fld>
            <a:endParaRPr lang="zh-CN" altLang="en-US"/>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924BEB-89C0-F3A2-BAAC-F1859719B084}"/>
            </a:ext>
          </a:extLst>
        </p:cNvPr>
        <p:cNvGrpSpPr/>
        <p:nvPr/>
      </p:nvGrpSpPr>
      <p:grpSpPr>
        <a:xfrm>
          <a:off x="0" y="0"/>
          <a:ext cx="0" cy="0"/>
          <a:chOff x="0" y="0"/>
          <a:chExt cx="0" cy="0"/>
        </a:xfrm>
      </p:grpSpPr>
      <p:sp>
        <p:nvSpPr>
          <p:cNvPr id="19" name="标题 3">
            <a:extLst>
              <a:ext uri="{FF2B5EF4-FFF2-40B4-BE49-F238E27FC236}">
                <a16:creationId xmlns:a16="http://schemas.microsoft.com/office/drawing/2014/main" id="{C0E4DDB7-5AB4-BE6E-177F-0DA98D6383E7}"/>
              </a:ext>
            </a:extLst>
          </p:cNvPr>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a:extLst>
              <a:ext uri="{FF2B5EF4-FFF2-40B4-BE49-F238E27FC236}">
                <a16:creationId xmlns:a16="http://schemas.microsoft.com/office/drawing/2014/main" id="{4F110C2F-A038-45A4-71F6-B1BA9D1C75F1}"/>
              </a:ext>
            </a:extLst>
          </p:cNvPr>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a:extLst>
              <a:ext uri="{FF2B5EF4-FFF2-40B4-BE49-F238E27FC236}">
                <a16:creationId xmlns:a16="http://schemas.microsoft.com/office/drawing/2014/main" id="{5F7A8CB6-94C1-50B9-683D-1CE72D8456AB}"/>
              </a:ext>
            </a:extLst>
          </p:cNvPr>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a:extLst>
              <a:ext uri="{FF2B5EF4-FFF2-40B4-BE49-F238E27FC236}">
                <a16:creationId xmlns:a16="http://schemas.microsoft.com/office/drawing/2014/main" id="{DC0DFB00-C2A6-75B9-1DA9-820D2E125287}"/>
              </a:ext>
            </a:extLst>
          </p:cNvPr>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0EFEC9C4-DEB1-A090-533E-E3FAB345BB10}"/>
              </a:ext>
            </a:extLst>
          </p:cNvPr>
          <p:cNvSpPr txBox="1">
            <a:spLocks noChangeArrowheads="1"/>
          </p:cNvSpPr>
          <p:nvPr/>
        </p:nvSpPr>
        <p:spPr bwMode="auto">
          <a:xfrm>
            <a:off x="622300" y="142874"/>
            <a:ext cx="8342188"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技术路线一</a:t>
            </a:r>
          </a:p>
        </p:txBody>
      </p:sp>
      <p:sp>
        <p:nvSpPr>
          <p:cNvPr id="9" name="文本框 8">
            <a:extLst>
              <a:ext uri="{FF2B5EF4-FFF2-40B4-BE49-F238E27FC236}">
                <a16:creationId xmlns:a16="http://schemas.microsoft.com/office/drawing/2014/main" id="{C49E8D32-8DD7-AFB0-AA6C-773960A4925E}"/>
              </a:ext>
            </a:extLst>
          </p:cNvPr>
          <p:cNvSpPr txBox="1"/>
          <p:nvPr/>
        </p:nvSpPr>
        <p:spPr>
          <a:xfrm>
            <a:off x="449580" y="927735"/>
            <a:ext cx="8066405" cy="424815"/>
          </a:xfrm>
          <a:prstGeom prst="rect">
            <a:avLst/>
          </a:prstGeom>
          <a:noFill/>
        </p:spPr>
        <p:txBody>
          <a:bodyPr wrap="square" rtlCol="0">
            <a:noAutofit/>
          </a:bodyPr>
          <a:lstStyle/>
          <a:p>
            <a:pPr marL="285750" indent="-285750" algn="l">
              <a:buClrTx/>
              <a:buSzTx/>
              <a:buFont typeface="Wingdings" panose="05000000000000000000" charset="0"/>
              <a:buChar char="Ø"/>
            </a:pPr>
            <a:r>
              <a:rPr lang="zh-CN" altLang="en-US" sz="2400" b="1" kern="100" dirty="0">
                <a:solidFill>
                  <a:srgbClr val="FF0000"/>
                </a:solidFill>
                <a:latin typeface="微软雅黑" panose="020B0503020204020204" pitchFamily="34" charset="-122"/>
                <a:ea typeface="微软雅黑" panose="020B0503020204020204" pitchFamily="34" charset="-122"/>
                <a:sym typeface="+mn-ea"/>
              </a:rPr>
              <a:t>面向城市空间实体的空间</a:t>
            </a:r>
            <a:r>
              <a:rPr lang="en-US" altLang="zh-CN" sz="2400" b="1" kern="100" dirty="0">
                <a:solidFill>
                  <a:srgbClr val="FF0000"/>
                </a:solidFill>
                <a:latin typeface="微软雅黑" panose="020B0503020204020204" pitchFamily="34" charset="-122"/>
                <a:ea typeface="微软雅黑" panose="020B0503020204020204" pitchFamily="34" charset="-122"/>
                <a:sym typeface="+mn-ea"/>
              </a:rPr>
              <a:t>-</a:t>
            </a:r>
            <a:r>
              <a:rPr lang="zh-CN" altLang="en-US" sz="2400" b="1" kern="100" dirty="0">
                <a:solidFill>
                  <a:srgbClr val="FF0000"/>
                </a:solidFill>
                <a:latin typeface="微软雅黑" panose="020B0503020204020204" pitchFamily="34" charset="-122"/>
                <a:ea typeface="微软雅黑" panose="020B0503020204020204" pitchFamily="34" charset="-122"/>
                <a:sym typeface="+mn-ea"/>
              </a:rPr>
              <a:t>语义联合分块方法</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BC61506-532B-F853-1046-2B6E00EC6300}"/>
                  </a:ext>
                </a:extLst>
              </p:cNvPr>
              <p:cNvSpPr txBox="1"/>
              <p:nvPr/>
            </p:nvSpPr>
            <p:spPr>
              <a:xfrm>
                <a:off x="449263" y="1443672"/>
                <a:ext cx="8633778" cy="5050870"/>
              </a:xfrm>
              <a:prstGeom prst="rect">
                <a:avLst/>
              </a:prstGeom>
              <a:noFill/>
            </p:spPr>
            <p:txBody>
              <a:bodyPr wrap="square" rtlCol="0">
                <a:spAutoFit/>
              </a:bodyPr>
              <a:lstStyle/>
              <a:p>
                <a:pPr>
                  <a:lnSpc>
                    <a:spcPct val="125000"/>
                  </a:lnSpc>
                  <a:buClr>
                    <a:srgbClr val="01409B"/>
                  </a:buClr>
                  <a:buSzPct val="100000"/>
                </a:pPr>
                <a:r>
                  <a:rPr kumimoji="1" lang="zh-CN" altLang="en-US" b="1" dirty="0">
                    <a:solidFill>
                      <a:srgbClr val="0070C0"/>
                    </a:solidFill>
                    <a:latin typeface="Microsoft YaHei" panose="020B0503020204020204" pitchFamily="34" charset="-122"/>
                    <a:ea typeface="Microsoft YaHei" panose="020B0503020204020204" pitchFamily="34" charset="-122"/>
                  </a:rPr>
                  <a:t>具体步骤</a:t>
                </a:r>
              </a:p>
              <a:p>
                <a:pPr marL="342900" indent="-342900">
                  <a:lnSpc>
                    <a:spcPct val="125000"/>
                  </a:lnSpc>
                  <a:buClr>
                    <a:srgbClr val="01409B"/>
                  </a:buClr>
                  <a:buSzPct val="100000"/>
                  <a:buFont typeface="+mj-ea"/>
                  <a:buAutoNum type="circleNumDbPlain"/>
                </a:pPr>
                <a:r>
                  <a:rPr kumimoji="1" lang="zh-CN" altLang="en-US" b="1" dirty="0">
                    <a:latin typeface="Microsoft YaHei" panose="020B0503020204020204" pitchFamily="34" charset="-122"/>
                    <a:ea typeface="Microsoft YaHei" panose="020B0503020204020204" pitchFamily="34" charset="-122"/>
                  </a:rPr>
                  <a:t>提取兴趣区域</a:t>
                </a:r>
                <a:endParaRPr kumimoji="1" lang="en-US" altLang="zh-CN" b="1" dirty="0">
                  <a:latin typeface="Microsoft YaHei" panose="020B0503020204020204" pitchFamily="34" charset="-122"/>
                  <a:ea typeface="Microsoft YaHei" panose="020B0503020204020204" pitchFamily="34" charset="-122"/>
                </a:endParaRPr>
              </a:p>
              <a:p>
                <a:pPr marL="285750" indent="-285750">
                  <a:lnSpc>
                    <a:spcPct val="125000"/>
                  </a:lnSpc>
                  <a:buClr>
                    <a:srgbClr val="01409B"/>
                  </a:buClr>
                  <a:buSzPct val="100000"/>
                  <a:buFont typeface="Arial" panose="020B0704020202020204" pitchFamily="34" charset="0"/>
                  <a:buChar char="•"/>
                </a:pPr>
                <a:r>
                  <a:rPr kumimoji="1" lang="zh-CN" altLang="en-US" b="1" dirty="0">
                    <a:latin typeface="Microsoft YaHei" panose="020B0503020204020204" pitchFamily="34" charset="-122"/>
                    <a:ea typeface="Microsoft YaHei" panose="020B0503020204020204" pitchFamily="34" charset="-122"/>
                  </a:rPr>
                  <a:t>训练兴趣区域分类模型</a:t>
                </a:r>
                <a:r>
                  <a:rPr kumimoji="1" lang="zh-CN" altLang="en-US" dirty="0">
                    <a:latin typeface="Microsoft YaHei" panose="020B0503020204020204" pitchFamily="34" charset="-122"/>
                    <a:ea typeface="Microsoft YaHei" panose="020B0503020204020204" pitchFamily="34" charset="-122"/>
                  </a:rPr>
                  <a:t>：</a:t>
                </a:r>
                <a:endParaRPr kumimoji="1" lang="en-US" altLang="zh-CN" dirty="0">
                  <a:latin typeface="Microsoft YaHei" panose="020B0503020204020204" pitchFamily="34" charset="-122"/>
                  <a:ea typeface="Microsoft YaHei" panose="020B0503020204020204" pitchFamily="34" charset="-122"/>
                </a:endParaRPr>
              </a:p>
              <a:p>
                <a:pPr algn="ctr">
                  <a:lnSpc>
                    <a:spcPct val="125000"/>
                  </a:lnSpc>
                  <a:buClr>
                    <a:srgbClr val="01409B"/>
                  </a:buClr>
                  <a:buSzPct val="100000"/>
                </a:pPr>
                <a:r>
                  <a:rPr kumimoji="1" lang="en-US" altLang="zh-CN" dirty="0">
                    <a:latin typeface="Microsoft YaHei" panose="020B0503020204020204" pitchFamily="34" charset="-122"/>
                    <a:ea typeface="Microsoft YaHei" panose="020B0503020204020204" pitchFamily="34" charset="-122"/>
                  </a:rPr>
                  <a:t>     </a:t>
                </a:r>
                <a14:m>
                  <m:oMath xmlns:m="http://schemas.openxmlformats.org/officeDocument/2006/math">
                    <m:acc>
                      <m:accPr>
                        <m:chr m:val="̂"/>
                        <m:ctrlPr>
                          <a:rPr kumimoji="1" lang="en-US" altLang="zh-CN" i="1" smtClean="0">
                            <a:latin typeface="Cambria Math" panose="02040503050406030204" pitchFamily="18" charset="0"/>
                            <a:ea typeface="Microsoft YaHei" panose="020B0503020204020204" pitchFamily="34" charset="-122"/>
                          </a:rPr>
                        </m:ctrlPr>
                      </m:accPr>
                      <m:e>
                        <m:r>
                          <a:rPr kumimoji="1" lang="en-US" altLang="zh-CN" b="0" i="1" smtClean="0">
                            <a:latin typeface="Cambria Math" panose="02040503050406030204" pitchFamily="18" charset="0"/>
                            <a:ea typeface="Microsoft YaHei" panose="020B0503020204020204" pitchFamily="34" charset="-122"/>
                          </a:rPr>
                          <m:t>𝑦</m:t>
                        </m:r>
                      </m:e>
                    </m:acc>
                    <m:r>
                      <a:rPr kumimoji="1" lang="en-US" altLang="zh-CN" b="0" i="1" smtClean="0">
                        <a:latin typeface="Cambria Math" panose="02040503050406030204" pitchFamily="18" charset="0"/>
                        <a:ea typeface="Microsoft YaHei" panose="020B0503020204020204" pitchFamily="34" charset="-122"/>
                      </a:rPr>
                      <m:t>=</m:t>
                    </m:r>
                    <m:r>
                      <a:rPr kumimoji="1" lang="zh-CN" altLang="en-US" b="0" i="1" smtClean="0">
                        <a:latin typeface="Cambria Math" panose="02040503050406030204" pitchFamily="18" charset="0"/>
                        <a:ea typeface="Microsoft YaHei" panose="020B0503020204020204" pitchFamily="34" charset="-122"/>
                      </a:rPr>
                      <m:t>𝒞</m:t>
                    </m:r>
                    <m:r>
                      <a:rPr kumimoji="1" lang="en-US" altLang="zh-CN" b="0" i="1" smtClean="0">
                        <a:latin typeface="Cambria Math" panose="02040503050406030204" pitchFamily="18" charset="0"/>
                        <a:ea typeface="Microsoft YaHei" panose="020B0503020204020204" pitchFamily="34" charset="-122"/>
                      </a:rPr>
                      <m:t>(</m:t>
                    </m:r>
                    <m:r>
                      <a:rPr kumimoji="1" lang="en-US" altLang="zh-CN" b="0" i="1" smtClean="0">
                        <a:latin typeface="Cambria Math" panose="02040503050406030204" pitchFamily="18" charset="0"/>
                        <a:ea typeface="Cambria Math" panose="02040503050406030204" pitchFamily="18" charset="0"/>
                      </a:rPr>
                      <m:t>ℱ</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𝑒</m:t>
                    </m:r>
                    <m:r>
                      <a:rPr kumimoji="1" lang="en-US" altLang="zh-CN" b="0" i="1" smtClean="0">
                        <a:latin typeface="Cambria Math" panose="02040503050406030204" pitchFamily="18" charset="0"/>
                        <a:ea typeface="Cambria Math" panose="02040503050406030204" pitchFamily="18" charset="0"/>
                      </a:rPr>
                      <m:t>))</m:t>
                    </m:r>
                  </m:oMath>
                </a14:m>
                <a:endParaRPr kumimoji="1" lang="en-US" altLang="zh-CN"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r>
                  <a:rPr kumimoji="1" lang="en-US" altLang="zh-CN" dirty="0">
                    <a:latin typeface="Microsoft YaHei" panose="020B0503020204020204" pitchFamily="34" charset="-122"/>
                    <a:ea typeface="Microsoft YaHei" panose="020B0503020204020204" pitchFamily="34" charset="-122"/>
                  </a:rPr>
                  <a:t>    </a:t>
                </a:r>
                <a:r>
                  <a:rPr kumimoji="1" lang="zh-CN" altLang="en-US" b="1" dirty="0">
                    <a:latin typeface="Microsoft YaHei" panose="020B0503020204020204" pitchFamily="34" charset="-122"/>
                    <a:ea typeface="Microsoft YaHei" panose="020B0503020204020204" pitchFamily="34" charset="-122"/>
                  </a:rPr>
                  <a:t>损失函数</a:t>
                </a:r>
                <a:r>
                  <a:rPr kumimoji="1" lang="zh-CN" altLang="en-US" dirty="0">
                    <a:latin typeface="Microsoft YaHei" panose="020B0503020204020204" pitchFamily="34" charset="-122"/>
                    <a:ea typeface="Microsoft YaHei" panose="020B0503020204020204" pitchFamily="34" charset="-122"/>
                  </a:rPr>
                  <a:t>：</a:t>
                </a:r>
                <a:endParaRPr kumimoji="1" lang="en-US" altLang="zh-CN" dirty="0">
                  <a:latin typeface="Microsoft YaHei" panose="020B0503020204020204" pitchFamily="34" charset="-122"/>
                  <a:ea typeface="Microsoft YaHei" panose="020B0503020204020204" pitchFamily="34" charset="-122"/>
                </a:endParaRPr>
              </a:p>
              <a:p>
                <a:pPr algn="ctr">
                  <a:lnSpc>
                    <a:spcPct val="125000"/>
                  </a:lnSpc>
                  <a:buClr>
                    <a:srgbClr val="01409B"/>
                  </a:buClr>
                  <a:buSzPct val="100000"/>
                </a:pPr>
                <a:r>
                  <a:rPr kumimoji="1" lang="en-US" altLang="zh-CN" dirty="0">
                    <a:latin typeface="Microsoft YaHei" panose="020B0503020204020204" pitchFamily="34" charset="-122"/>
                    <a:ea typeface="Microsoft YaHei" panose="020B0503020204020204" pitchFamily="34" charset="-122"/>
                  </a:rPr>
                  <a:t>    </a:t>
                </a:r>
                <a14:m>
                  <m:oMath xmlns:m="http://schemas.openxmlformats.org/officeDocument/2006/math">
                    <m:r>
                      <a:rPr kumimoji="1" lang="en-US" altLang="zh-CN" i="1" smtClean="0">
                        <a:latin typeface="Cambria Math" panose="02040503050406030204" pitchFamily="18" charset="0"/>
                        <a:ea typeface="Cambria Math" panose="02040503050406030204" pitchFamily="18" charset="0"/>
                      </a:rPr>
                      <m:t>ℒ</m:t>
                    </m:r>
                    <m:r>
                      <a:rPr kumimoji="1" lang="en-US" altLang="zh-CN" b="0" i="1" smtClean="0">
                        <a:latin typeface="Cambria Math" panose="02040503050406030204" pitchFamily="18" charset="0"/>
                        <a:ea typeface="Cambria Math" panose="02040503050406030204" pitchFamily="18" charset="0"/>
                      </a:rPr>
                      <m:t>=−</m:t>
                    </m:r>
                    <m:f>
                      <m:fPr>
                        <m:ctrlPr>
                          <a:rPr kumimoji="1" lang="en-US" altLang="zh-CN" b="0" i="1" smtClean="0">
                            <a:latin typeface="Cambria Math" panose="02040503050406030204" pitchFamily="18" charset="0"/>
                            <a:ea typeface="Cambria Math" panose="02040503050406030204" pitchFamily="18" charset="0"/>
                          </a:rPr>
                        </m:ctrlPr>
                      </m:fPr>
                      <m:num>
                        <m:r>
                          <a:rPr kumimoji="1" lang="en-US" altLang="zh-CN" b="0" i="1" smtClean="0">
                            <a:latin typeface="Cambria Math" panose="02040503050406030204" pitchFamily="18" charset="0"/>
                            <a:ea typeface="Cambria Math" panose="02040503050406030204" pitchFamily="18" charset="0"/>
                          </a:rPr>
                          <m:t>1</m:t>
                        </m:r>
                      </m:num>
                      <m:den>
                        <m:r>
                          <a:rPr kumimoji="1" lang="en-US" altLang="zh-CN" b="0" i="1" smtClean="0">
                            <a:latin typeface="Cambria Math" panose="02040503050406030204" pitchFamily="18" charset="0"/>
                            <a:ea typeface="Cambria Math" panose="02040503050406030204" pitchFamily="18" charset="0"/>
                          </a:rPr>
                          <m:t>𝑁</m:t>
                        </m:r>
                      </m:den>
                    </m:f>
                    <m:nary>
                      <m:naryPr>
                        <m:chr m:val="∑"/>
                        <m:ctrlPr>
                          <a:rPr kumimoji="1" lang="en-US" altLang="zh-CN" b="0" i="1" smtClean="0">
                            <a:latin typeface="Cambria Math" panose="02040503050406030204" pitchFamily="18" charset="0"/>
                            <a:ea typeface="Cambria Math" panose="02040503050406030204" pitchFamily="18" charset="0"/>
                          </a:rPr>
                        </m:ctrlPr>
                      </m:naryPr>
                      <m:sub>
                        <m:r>
                          <m:rPr>
                            <m:brk m:alnAt="23"/>
                          </m:rPr>
                          <a:rPr kumimoji="1" lang="en-US" altLang="zh-CN" b="0" i="1" smtClean="0">
                            <a:latin typeface="Cambria Math" panose="02040503050406030204" pitchFamily="18" charset="0"/>
                            <a:ea typeface="Cambria Math" panose="02040503050406030204" pitchFamily="18" charset="0"/>
                          </a:rPr>
                          <m:t>𝑖</m:t>
                        </m:r>
                        <m:r>
                          <a:rPr kumimoji="1" lang="en-US" altLang="zh-CN" b="0" i="1" smtClean="0">
                            <a:latin typeface="Cambria Math" panose="02040503050406030204" pitchFamily="18" charset="0"/>
                            <a:ea typeface="Cambria Math" panose="02040503050406030204" pitchFamily="18" charset="0"/>
                          </a:rPr>
                          <m:t>=1</m:t>
                        </m:r>
                      </m:sub>
                      <m:sup>
                        <m:r>
                          <a:rPr kumimoji="1" lang="en-US" altLang="zh-CN" b="0" i="1" smtClean="0">
                            <a:latin typeface="Cambria Math" panose="02040503050406030204" pitchFamily="18" charset="0"/>
                            <a:ea typeface="Cambria Math" panose="02040503050406030204" pitchFamily="18" charset="0"/>
                          </a:rPr>
                          <m:t>𝑁</m:t>
                        </m:r>
                      </m:sup>
                      <m:e>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𝑤</m:t>
                            </m:r>
                          </m:e>
                          <m:sub>
                            <m:r>
                              <a:rPr kumimoji="1" lang="en-US" altLang="zh-CN" b="0" i="1" smtClean="0">
                                <a:latin typeface="Cambria Math" panose="02040503050406030204" pitchFamily="18" charset="0"/>
                                <a:ea typeface="Cambria Math" panose="02040503050406030204" pitchFamily="18" charset="0"/>
                              </a:rPr>
                              <m:t>𝑝</m:t>
                            </m:r>
                          </m:sub>
                        </m:sSub>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𝑦</m:t>
                            </m:r>
                          </m:e>
                          <m:sub>
                            <m:r>
                              <a:rPr kumimoji="1" lang="en-US" altLang="zh-CN" b="0" i="1" smtClean="0">
                                <a:latin typeface="Cambria Math" panose="02040503050406030204" pitchFamily="18" charset="0"/>
                                <a:ea typeface="Cambria Math" panose="02040503050406030204" pitchFamily="18" charset="0"/>
                              </a:rPr>
                              <m:t>𝑖</m:t>
                            </m:r>
                          </m:sub>
                        </m:sSub>
                        <m:func>
                          <m:funcPr>
                            <m:ctrlPr>
                              <a:rPr kumimoji="1" lang="en-US" altLang="zh-CN" b="0" i="1" smtClean="0">
                                <a:latin typeface="Cambria Math" panose="02040503050406030204" pitchFamily="18" charset="0"/>
                                <a:ea typeface="Cambria Math" panose="02040503050406030204" pitchFamily="18" charset="0"/>
                              </a:rPr>
                            </m:ctrlPr>
                          </m:funcPr>
                          <m:fName>
                            <m:r>
                              <m:rPr>
                                <m:sty m:val="p"/>
                              </m:rPr>
                              <a:rPr kumimoji="1" lang="en-US" altLang="zh-CN" b="0" i="0" smtClean="0">
                                <a:latin typeface="Cambria Math" panose="02040503050406030204" pitchFamily="18" charset="0"/>
                                <a:ea typeface="Cambria Math" panose="02040503050406030204" pitchFamily="18" charset="0"/>
                              </a:rPr>
                              <m:t>log</m:t>
                            </m:r>
                          </m:fName>
                          <m:e>
                            <m:d>
                              <m:dPr>
                                <m:ctrlPr>
                                  <a:rPr kumimoji="1" lang="en-US" altLang="zh-CN" b="0" i="1" smtClean="0">
                                    <a:latin typeface="Cambria Math" panose="02040503050406030204" pitchFamily="18" charset="0"/>
                                    <a:ea typeface="Cambria Math" panose="02040503050406030204" pitchFamily="18" charset="0"/>
                                  </a:rPr>
                                </m:ctrlPr>
                              </m:dPr>
                              <m:e>
                                <m:sSub>
                                  <m:sSubPr>
                                    <m:ctrlPr>
                                      <a:rPr kumimoji="1" lang="en-US" altLang="zh-CN" b="0" i="1" smtClean="0">
                                        <a:latin typeface="Cambria Math" panose="02040503050406030204" pitchFamily="18" charset="0"/>
                                        <a:ea typeface="Cambria Math" panose="02040503050406030204" pitchFamily="18" charset="0"/>
                                      </a:rPr>
                                    </m:ctrlPr>
                                  </m:sSubPr>
                                  <m:e>
                                    <m:acc>
                                      <m:accPr>
                                        <m:chr m:val="̂"/>
                                        <m:ctrlPr>
                                          <a:rPr kumimoji="1" lang="en-US" altLang="zh-CN" b="0" i="1" smtClean="0">
                                            <a:latin typeface="Cambria Math" panose="02040503050406030204" pitchFamily="18" charset="0"/>
                                            <a:ea typeface="Cambria Math" panose="02040503050406030204" pitchFamily="18" charset="0"/>
                                          </a:rPr>
                                        </m:ctrlPr>
                                      </m:accPr>
                                      <m:e>
                                        <m:r>
                                          <a:rPr kumimoji="1" lang="en-US" altLang="zh-CN" b="0" i="1" smtClean="0">
                                            <a:latin typeface="Cambria Math" panose="02040503050406030204" pitchFamily="18" charset="0"/>
                                            <a:ea typeface="Cambria Math" panose="02040503050406030204" pitchFamily="18" charset="0"/>
                                          </a:rPr>
                                          <m:t>𝑦</m:t>
                                        </m:r>
                                      </m:e>
                                    </m:acc>
                                  </m:e>
                                  <m:sub>
                                    <m:r>
                                      <a:rPr kumimoji="1" lang="en-US" altLang="zh-CN" b="0" i="1" smtClean="0">
                                        <a:latin typeface="Cambria Math" panose="02040503050406030204" pitchFamily="18" charset="0"/>
                                        <a:ea typeface="Cambria Math" panose="02040503050406030204" pitchFamily="18" charset="0"/>
                                      </a:rPr>
                                      <m:t>𝑖</m:t>
                                    </m:r>
                                  </m:sub>
                                </m:sSub>
                              </m:e>
                            </m:d>
                          </m:e>
                        </m:func>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𝑤</m:t>
                            </m:r>
                          </m:e>
                          <m:sub>
                            <m:r>
                              <a:rPr kumimoji="1" lang="en-US" altLang="zh-CN" b="0" i="1" smtClean="0">
                                <a:latin typeface="Cambria Math" panose="02040503050406030204" pitchFamily="18" charset="0"/>
                                <a:ea typeface="Cambria Math" panose="02040503050406030204" pitchFamily="18" charset="0"/>
                              </a:rPr>
                              <m:t>𝑛</m:t>
                            </m:r>
                          </m:sub>
                        </m:sSub>
                        <m:d>
                          <m:dPr>
                            <m:ctrlPr>
                              <a:rPr kumimoji="1" lang="en-US" altLang="zh-CN" b="0" i="1" smtClean="0">
                                <a:latin typeface="Cambria Math" panose="02040503050406030204" pitchFamily="18" charset="0"/>
                                <a:ea typeface="Cambria Math" panose="02040503050406030204" pitchFamily="18" charset="0"/>
                              </a:rPr>
                            </m:ctrlPr>
                          </m:dPr>
                          <m:e>
                            <m:r>
                              <a:rPr kumimoji="1" lang="en-US" altLang="zh-CN" b="0" i="1" smtClean="0">
                                <a:latin typeface="Cambria Math" panose="02040503050406030204" pitchFamily="18" charset="0"/>
                                <a:ea typeface="Cambria Math" panose="02040503050406030204" pitchFamily="18" charset="0"/>
                              </a:rPr>
                              <m:t>1−</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𝑦</m:t>
                                </m:r>
                              </m:e>
                              <m:sub>
                                <m:r>
                                  <a:rPr kumimoji="1" lang="en-US" altLang="zh-CN" b="0" i="1" smtClean="0">
                                    <a:latin typeface="Cambria Math" panose="02040503050406030204" pitchFamily="18" charset="0"/>
                                    <a:ea typeface="Cambria Math" panose="02040503050406030204" pitchFamily="18" charset="0"/>
                                  </a:rPr>
                                  <m:t>𝑖</m:t>
                                </m:r>
                              </m:sub>
                            </m:sSub>
                          </m:e>
                        </m:d>
                        <m:r>
                          <m:rPr>
                            <m:sty m:val="p"/>
                          </m:rPr>
                          <a:rPr kumimoji="1" lang="en-US" altLang="zh-CN" b="0" i="0" smtClean="0">
                            <a:latin typeface="Cambria Math" panose="02040503050406030204" pitchFamily="18" charset="0"/>
                            <a:ea typeface="Cambria Math" panose="02040503050406030204" pitchFamily="18" charset="0"/>
                          </a:rPr>
                          <m:t>log</m:t>
                        </m:r>
                        <m:r>
                          <a:rPr kumimoji="1" lang="en-US" altLang="zh-CN" b="0" i="1" smtClean="0">
                            <a:latin typeface="Cambria Math" panose="02040503050406030204" pitchFamily="18" charset="0"/>
                            <a:ea typeface="Cambria Math" panose="02040503050406030204" pitchFamily="18" charset="0"/>
                          </a:rPr>
                          <m:t>⁡(1−</m:t>
                        </m:r>
                        <m:sSub>
                          <m:sSubPr>
                            <m:ctrlPr>
                              <a:rPr kumimoji="1" lang="en-US" altLang="zh-CN" i="1">
                                <a:latin typeface="Cambria Math" panose="02040503050406030204" pitchFamily="18" charset="0"/>
                                <a:ea typeface="Cambria Math" panose="02040503050406030204" pitchFamily="18" charset="0"/>
                              </a:rPr>
                            </m:ctrlPr>
                          </m:sSubPr>
                          <m:e>
                            <m:acc>
                              <m:accPr>
                                <m:chr m:val="̂"/>
                                <m:ctrlPr>
                                  <a:rPr kumimoji="1" lang="en-US" altLang="zh-CN" i="1">
                                    <a:latin typeface="Cambria Math" panose="02040503050406030204" pitchFamily="18" charset="0"/>
                                    <a:ea typeface="Cambria Math" panose="02040503050406030204" pitchFamily="18" charset="0"/>
                                  </a:rPr>
                                </m:ctrlPr>
                              </m:accPr>
                              <m:e>
                                <m:r>
                                  <a:rPr kumimoji="1" lang="en-US" altLang="zh-CN" i="1">
                                    <a:latin typeface="Cambria Math" panose="02040503050406030204" pitchFamily="18" charset="0"/>
                                    <a:ea typeface="Cambria Math" panose="02040503050406030204" pitchFamily="18" charset="0"/>
                                  </a:rPr>
                                  <m:t>𝑦</m:t>
                                </m:r>
                              </m:e>
                            </m:acc>
                          </m:e>
                          <m:sub>
                            <m:r>
                              <a:rPr kumimoji="1" lang="en-US" altLang="zh-CN" i="1">
                                <a:latin typeface="Cambria Math" panose="02040503050406030204" pitchFamily="18" charset="0"/>
                                <a:ea typeface="Cambria Math" panose="02040503050406030204" pitchFamily="18" charset="0"/>
                              </a:rPr>
                              <m:t>𝑖</m:t>
                            </m:r>
                          </m:sub>
                        </m:sSub>
                        <m:r>
                          <a:rPr kumimoji="1" lang="en-US" altLang="zh-CN" b="0" i="1" smtClean="0">
                            <a:latin typeface="Cambria Math" panose="02040503050406030204" pitchFamily="18" charset="0"/>
                            <a:ea typeface="Cambria Math" panose="02040503050406030204" pitchFamily="18" charset="0"/>
                          </a:rPr>
                          <m:t>))</m:t>
                        </m:r>
                      </m:e>
                    </m:nary>
                  </m:oMath>
                </a14:m>
                <a:endParaRPr kumimoji="1" lang="en-US" altLang="zh-CN" dirty="0">
                  <a:latin typeface="Microsoft YaHei" panose="020B0503020204020204" pitchFamily="34" charset="-122"/>
                  <a:ea typeface="Microsoft YaHei" panose="020B0503020204020204" pitchFamily="34" charset="-122"/>
                </a:endParaRPr>
              </a:p>
              <a:p>
                <a:pPr marL="342900" indent="-342900">
                  <a:lnSpc>
                    <a:spcPct val="125000"/>
                  </a:lnSpc>
                  <a:buClr>
                    <a:srgbClr val="01409B"/>
                  </a:buClr>
                  <a:buSzPct val="100000"/>
                  <a:buFont typeface="+mj-ea"/>
                  <a:buAutoNum type="circleNumDbPlain" startAt="2"/>
                </a:pPr>
                <a:r>
                  <a:rPr kumimoji="1" lang="zh-CN" altLang="en-US" b="1" dirty="0">
                    <a:latin typeface="Microsoft YaHei" panose="020B0503020204020204" pitchFamily="34" charset="-122"/>
                    <a:ea typeface="Microsoft YaHei" panose="020B0503020204020204" pitchFamily="34" charset="-122"/>
                  </a:rPr>
                  <a:t>探测兴趣区域边界</a:t>
                </a:r>
                <a:endParaRPr kumimoji="1" lang="en-US" altLang="zh-CN" dirty="0">
                  <a:latin typeface="Microsoft YaHei" panose="020B0503020204020204" pitchFamily="34" charset="-122"/>
                  <a:ea typeface="Microsoft YaHei" panose="020B0503020204020204" pitchFamily="34" charset="-122"/>
                </a:endParaRPr>
              </a:p>
              <a:p>
                <a:pPr marL="342900" indent="-342900">
                  <a:lnSpc>
                    <a:spcPct val="125000"/>
                  </a:lnSpc>
                  <a:buClr>
                    <a:srgbClr val="01409B"/>
                  </a:buClr>
                  <a:buSzPct val="100000"/>
                  <a:buFont typeface="Arial" panose="020B0704020202020204" pitchFamily="34" charset="0"/>
                  <a:buChar char="•"/>
                </a:pPr>
                <a:r>
                  <a:rPr kumimoji="1" lang="zh-CN" altLang="en-US" b="1" dirty="0">
                    <a:latin typeface="Microsoft YaHei" panose="020B0503020204020204" pitchFamily="34" charset="-122"/>
                    <a:ea typeface="Microsoft YaHei" panose="020B0503020204020204" pitchFamily="34" charset="-122"/>
                  </a:rPr>
                  <a:t>基于密度的兴趣区域边界检测算法</a:t>
                </a:r>
                <a:r>
                  <a:rPr kumimoji="1" lang="zh-CN" altLang="en-US" dirty="0">
                    <a:latin typeface="Microsoft YaHei" panose="020B0503020204020204" pitchFamily="34" charset="-122"/>
                    <a:ea typeface="Microsoft YaHei" panose="020B0503020204020204" pitchFamily="34" charset="-122"/>
                  </a:rPr>
                  <a:t>：</a:t>
                </a:r>
                <a:endParaRPr kumimoji="1" lang="en-US" altLang="zh-CN"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r>
                  <a:rPr kumimoji="1" lang="en-US" altLang="zh-CN" dirty="0">
                    <a:latin typeface="Microsoft YaHei" panose="020B0503020204020204" pitchFamily="34" charset="-122"/>
                    <a:ea typeface="Microsoft YaHei" panose="020B0503020204020204" pitchFamily="34" charset="-122"/>
                  </a:rPr>
                  <a:t>     </a:t>
                </a:r>
                <a:r>
                  <a:rPr kumimoji="1" lang="zh-CN" altLang="en-US" b="1" dirty="0">
                    <a:latin typeface="Microsoft YaHei" panose="020B0503020204020204" pitchFamily="34" charset="-122"/>
                    <a:ea typeface="Microsoft YaHei" panose="020B0503020204020204" pitchFamily="34" charset="-122"/>
                  </a:rPr>
                  <a:t>核心实体</a:t>
                </a:r>
                <a:r>
                  <a:rPr kumimoji="1" lang="zh-CN" altLang="en-US" dirty="0">
                    <a:latin typeface="Microsoft YaHei" panose="020B0503020204020204" pitchFamily="34" charset="-122"/>
                    <a:ea typeface="Microsoft YaHei" panose="020B0503020204020204" pitchFamily="34" charset="-122"/>
                  </a:rPr>
                  <a:t>：当实体 </a:t>
                </a:r>
                <a14:m>
                  <m:oMath xmlns:m="http://schemas.openxmlformats.org/officeDocument/2006/math">
                    <m:r>
                      <a:rPr kumimoji="1" lang="en-US" altLang="zh-CN" b="0" i="1" smtClean="0">
                        <a:latin typeface="Cambria Math" panose="02040503050406030204" pitchFamily="18" charset="0"/>
                        <a:ea typeface="Microsoft YaHei" panose="020B0503020204020204" pitchFamily="34" charset="-122"/>
                      </a:rPr>
                      <m:t>𝑒</m:t>
                    </m:r>
                  </m:oMath>
                </a14:m>
                <a:r>
                  <a:rPr kumimoji="1" lang="en-US" altLang="zh-CN" dirty="0">
                    <a:latin typeface="Microsoft YaHei" panose="020B0503020204020204" pitchFamily="34" charset="-122"/>
                    <a:ea typeface="Microsoft YaHei" panose="020B0503020204020204" pitchFamily="34" charset="-122"/>
                  </a:rPr>
                  <a:t> </a:t>
                </a:r>
                <a:r>
                  <a:rPr kumimoji="1" lang="zh-CN" altLang="en-US" dirty="0">
                    <a:latin typeface="Microsoft YaHei" panose="020B0503020204020204" pitchFamily="34" charset="-122"/>
                    <a:ea typeface="Microsoft YaHei" panose="020B0503020204020204" pitchFamily="34" charset="-122"/>
                  </a:rPr>
                  <a:t>在 </a:t>
                </a:r>
                <a14:m>
                  <m:oMath xmlns:m="http://schemas.openxmlformats.org/officeDocument/2006/math">
                    <m:r>
                      <a:rPr kumimoji="1" lang="zh-CN" altLang="en-US" i="1" smtClean="0">
                        <a:latin typeface="Cambria Math" panose="02040503050406030204" pitchFamily="18" charset="0"/>
                        <a:ea typeface="Microsoft YaHei" panose="020B0503020204020204" pitchFamily="34" charset="-122"/>
                      </a:rPr>
                      <m:t>𝜖</m:t>
                    </m:r>
                  </m:oMath>
                </a14:m>
                <a:r>
                  <a:rPr kumimoji="1" lang="en-US" altLang="zh-CN" dirty="0">
                    <a:latin typeface="Microsoft YaHei" panose="020B0503020204020204" pitchFamily="34" charset="-122"/>
                    <a:ea typeface="Microsoft YaHei" panose="020B0503020204020204" pitchFamily="34" charset="-122"/>
                  </a:rPr>
                  <a:t> </a:t>
                </a:r>
                <a:r>
                  <a:rPr kumimoji="1" lang="zh-CN" altLang="en-US" dirty="0">
                    <a:latin typeface="Microsoft YaHei" panose="020B0503020204020204" pitchFamily="34" charset="-122"/>
                    <a:ea typeface="Microsoft YaHei" panose="020B0503020204020204" pitchFamily="34" charset="-122"/>
                  </a:rPr>
                  <a:t>范围内拥有多于 </a:t>
                </a:r>
                <a:r>
                  <a:rPr kumimoji="1" lang="en-US" altLang="zh-CN" i="1" dirty="0">
                    <a:latin typeface="Cambria Math" panose="02040503050406030204" pitchFamily="18" charset="0"/>
                    <a:ea typeface="Microsoft YaHei" panose="020B0503020204020204" pitchFamily="34" charset="-122"/>
                  </a:rPr>
                  <a:t>MinPts</a:t>
                </a:r>
                <a:r>
                  <a:rPr kumimoji="1" lang="en-US" altLang="zh-CN" dirty="0">
                    <a:latin typeface="Microsoft YaHei" panose="020B0503020204020204" pitchFamily="34" charset="-122"/>
                    <a:ea typeface="Microsoft YaHei" panose="020B0503020204020204" pitchFamily="34" charset="-122"/>
                  </a:rPr>
                  <a:t> </a:t>
                </a:r>
                <a:r>
                  <a:rPr kumimoji="1" lang="zh-CN" altLang="en-US" dirty="0">
                    <a:latin typeface="Microsoft YaHei" panose="020B0503020204020204" pitchFamily="34" charset="-122"/>
                    <a:ea typeface="Microsoft YaHei" panose="020B0503020204020204" pitchFamily="34" charset="-122"/>
                  </a:rPr>
                  <a:t>个邻居时，它被视为核心实体</a:t>
                </a:r>
                <a:endParaRPr kumimoji="1" lang="en-US" altLang="zh-CN"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r>
                  <a:rPr kumimoji="1" lang="en-US" altLang="zh-CN" dirty="0">
                    <a:latin typeface="Microsoft YaHei" panose="020B0503020204020204" pitchFamily="34" charset="-122"/>
                    <a:ea typeface="Microsoft YaHei" panose="020B0503020204020204" pitchFamily="34" charset="-122"/>
                  </a:rPr>
                  <a:t>     </a:t>
                </a:r>
                <a:r>
                  <a:rPr kumimoji="1" lang="zh-CN" altLang="en-US" b="1" dirty="0">
                    <a:latin typeface="Microsoft YaHei" panose="020B0503020204020204" pitchFamily="34" charset="-122"/>
                    <a:ea typeface="Microsoft YaHei" panose="020B0503020204020204" pitchFamily="34" charset="-122"/>
                  </a:rPr>
                  <a:t>可达实体</a:t>
                </a:r>
                <a:r>
                  <a:rPr kumimoji="1" lang="zh-CN" altLang="en-US" dirty="0">
                    <a:latin typeface="Microsoft YaHei" panose="020B0503020204020204" pitchFamily="34" charset="-122"/>
                    <a:ea typeface="Microsoft YaHei" panose="020B0503020204020204" pitchFamily="34" charset="-122"/>
                  </a:rPr>
                  <a:t>：在 </a:t>
                </a:r>
                <a14:m>
                  <m:oMath xmlns:m="http://schemas.openxmlformats.org/officeDocument/2006/math">
                    <m:r>
                      <a:rPr kumimoji="1" lang="zh-CN" altLang="en-US" i="1" smtClean="0">
                        <a:latin typeface="Cambria Math" panose="02040503050406030204" pitchFamily="18" charset="0"/>
                        <a:ea typeface="Microsoft YaHei" panose="020B0503020204020204" pitchFamily="34" charset="-122"/>
                      </a:rPr>
                      <m:t>𝜖</m:t>
                    </m:r>
                  </m:oMath>
                </a14:m>
                <a:r>
                  <a:rPr kumimoji="1" lang="zh-CN" altLang="en-US" dirty="0">
                    <a:latin typeface="Microsoft YaHei" panose="020B0503020204020204" pitchFamily="34" charset="-122"/>
                    <a:ea typeface="Microsoft YaHei" panose="020B0503020204020204" pitchFamily="34" charset="-122"/>
                  </a:rPr>
                  <a:t> 邻域内能够达到核心实体的非核心实体</a:t>
                </a:r>
                <a:endParaRPr kumimoji="1" lang="en-US" altLang="zh-CN"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r>
                  <a:rPr kumimoji="1" lang="en-US" altLang="zh-CN" dirty="0">
                    <a:latin typeface="Microsoft YaHei" panose="020B0503020204020204" pitchFamily="34" charset="-122"/>
                    <a:ea typeface="Microsoft YaHei" panose="020B0503020204020204" pitchFamily="34" charset="-122"/>
                  </a:rPr>
                  <a:t>     </a:t>
                </a:r>
              </a:p>
              <a:p>
                <a:pPr>
                  <a:lnSpc>
                    <a:spcPct val="125000"/>
                  </a:lnSpc>
                  <a:buClr>
                    <a:srgbClr val="01409B"/>
                  </a:buClr>
                  <a:buSzPct val="100000"/>
                </a:pPr>
                <a:r>
                  <a:rPr kumimoji="1" lang="zh-CN" altLang="en-US" dirty="0">
                    <a:latin typeface="Microsoft YaHei" panose="020B0503020204020204" pitchFamily="34" charset="-122"/>
                    <a:ea typeface="Microsoft YaHei" panose="020B0503020204020204" pitchFamily="34" charset="-122"/>
                  </a:rPr>
                  <a:t>     </a:t>
                </a:r>
                <a:r>
                  <a:rPr kumimoji="1" lang="zh-CN" altLang="en-US" b="1" dirty="0">
                    <a:latin typeface="Microsoft YaHei" panose="020B0503020204020204" pitchFamily="34" charset="-122"/>
                    <a:ea typeface="Microsoft YaHei" panose="020B0503020204020204" pitchFamily="34" charset="-122"/>
                  </a:rPr>
                  <a:t>核心思路</a:t>
                </a:r>
                <a:r>
                  <a:rPr kumimoji="1" lang="zh-CN" altLang="en-US" dirty="0">
                    <a:latin typeface="Microsoft YaHei" panose="020B0503020204020204" pitchFamily="34" charset="-122"/>
                    <a:ea typeface="Microsoft YaHei" panose="020B0503020204020204" pitchFamily="34" charset="-122"/>
                  </a:rPr>
                  <a:t>：</a:t>
                </a:r>
                <a:endParaRPr kumimoji="1" lang="en-US" altLang="zh-CN"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r>
                  <a:rPr kumimoji="1" lang="en-US" altLang="zh-CN" dirty="0">
                    <a:latin typeface="Microsoft YaHei" panose="020B0503020204020204" pitchFamily="34" charset="-122"/>
                    <a:ea typeface="Microsoft YaHei" panose="020B0503020204020204" pitchFamily="34" charset="-122"/>
                  </a:rPr>
                  <a:t>     1</a:t>
                </a:r>
                <a:r>
                  <a:rPr kumimoji="1" lang="zh-CN" altLang="en-US" dirty="0">
                    <a:latin typeface="Microsoft YaHei" panose="020B0503020204020204" pitchFamily="34" charset="-122"/>
                    <a:ea typeface="Microsoft YaHei" panose="020B0503020204020204" pitchFamily="34" charset="-122"/>
                  </a:rPr>
                  <a:t>）验证每个提取出的兴趣区域</a:t>
                </a:r>
                <a:r>
                  <a:rPr kumimoji="1" lang="zh-CN" altLang="en-US" b="1" dirty="0">
                    <a:latin typeface="Microsoft YaHei" panose="020B0503020204020204" pitchFamily="34" charset="-122"/>
                    <a:ea typeface="Microsoft YaHei" panose="020B0503020204020204" pitchFamily="34" charset="-122"/>
                  </a:rPr>
                  <a:t>是否为核心实体</a:t>
                </a:r>
                <a:r>
                  <a:rPr kumimoji="1" lang="zh-CN" altLang="en-US" dirty="0">
                    <a:latin typeface="Microsoft YaHei" panose="020B0503020204020204" pitchFamily="34" charset="-122"/>
                    <a:ea typeface="Microsoft YaHei" panose="020B0503020204020204" pitchFamily="34" charset="-122"/>
                  </a:rPr>
                  <a:t>，保留核心兴趣区域实体</a:t>
                </a:r>
                <a:endParaRPr kumimoji="1" lang="en-US" altLang="zh-CN"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r>
                  <a:rPr kumimoji="1" lang="en-US" altLang="zh-CN" dirty="0">
                    <a:latin typeface="Microsoft YaHei" panose="020B0503020204020204" pitchFamily="34" charset="-122"/>
                    <a:ea typeface="Microsoft YaHei" panose="020B0503020204020204" pitchFamily="34" charset="-122"/>
                  </a:rPr>
                  <a:t>     2</a:t>
                </a:r>
                <a:r>
                  <a:rPr kumimoji="1" lang="zh-CN" altLang="en-US" dirty="0">
                    <a:latin typeface="Microsoft YaHei" panose="020B0503020204020204" pitchFamily="34" charset="-122"/>
                    <a:ea typeface="Microsoft YaHei" panose="020B0503020204020204" pitchFamily="34" charset="-122"/>
                  </a:rPr>
                  <a:t>）定义核心兴趣区域实体的</a:t>
                </a:r>
                <a:r>
                  <a:rPr kumimoji="1" lang="zh-CN" altLang="en-US" b="1" dirty="0">
                    <a:latin typeface="Microsoft YaHei" panose="020B0503020204020204" pitchFamily="34" charset="-122"/>
                    <a:ea typeface="Microsoft YaHei" panose="020B0503020204020204" pitchFamily="34" charset="-122"/>
                  </a:rPr>
                  <a:t>可达兴趣点实体</a:t>
                </a:r>
                <a:r>
                  <a:rPr kumimoji="1" lang="zh-CN" altLang="en-US" dirty="0">
                    <a:latin typeface="Microsoft YaHei" panose="020B0503020204020204" pitchFamily="34" charset="-122"/>
                    <a:ea typeface="Microsoft YaHei" panose="020B0503020204020204" pitchFamily="34" charset="-122"/>
                  </a:rPr>
                  <a:t>为其范围内的空间实体</a:t>
                </a:r>
                <a:endParaRPr kumimoji="1" lang="en-US" altLang="zh-CN" dirty="0">
                  <a:latin typeface="Microsoft YaHei" panose="020B0503020204020204" pitchFamily="34" charset="-122"/>
                  <a:ea typeface="Microsoft YaHei" panose="020B0503020204020204" pitchFamily="34" charset="-122"/>
                </a:endParaRPr>
              </a:p>
            </p:txBody>
          </p:sp>
        </mc:Choice>
        <mc:Fallback xmlns="">
          <p:sp>
            <p:nvSpPr>
              <p:cNvPr id="2" name="文本框 1">
                <a:extLst>
                  <a:ext uri="{FF2B5EF4-FFF2-40B4-BE49-F238E27FC236}">
                    <a16:creationId xmlns:a16="http://schemas.microsoft.com/office/drawing/2014/main" id="{5BC61506-532B-F853-1046-2B6E00EC6300}"/>
                  </a:ext>
                </a:extLst>
              </p:cNvPr>
              <p:cNvSpPr txBox="1">
                <a:spLocks noRot="1" noChangeAspect="1" noMove="1" noResize="1" noEditPoints="1" noAdjustHandles="1" noChangeArrowheads="1" noChangeShapeType="1" noTextEdit="1"/>
              </p:cNvSpPr>
              <p:nvPr/>
            </p:nvSpPr>
            <p:spPr>
              <a:xfrm>
                <a:off x="449263" y="1443672"/>
                <a:ext cx="8633778" cy="5050870"/>
              </a:xfrm>
              <a:prstGeom prst="rect">
                <a:avLst/>
              </a:prstGeom>
              <a:blipFill>
                <a:blip r:embed="rId3"/>
                <a:stretch>
                  <a:fillRect l="-777" b="-1087"/>
                </a:stretch>
              </a:blipFill>
            </p:spPr>
            <p:txBody>
              <a:bodyPr/>
              <a:lstStyle/>
              <a:p>
                <a:r>
                  <a:rPr lang="zh-CN" altLang="en-US">
                    <a:noFill/>
                  </a:rPr>
                  <a:t> </a:t>
                </a:r>
              </a:p>
            </p:txBody>
          </p:sp>
        </mc:Fallback>
      </mc:AlternateContent>
      <p:sp>
        <p:nvSpPr>
          <p:cNvPr id="3" name="灯片编号占位符 3">
            <a:extLst>
              <a:ext uri="{FF2B5EF4-FFF2-40B4-BE49-F238E27FC236}">
                <a16:creationId xmlns:a16="http://schemas.microsoft.com/office/drawing/2014/main" id="{B8BE3D21-2428-3046-8189-2CBB2485C2A9}"/>
              </a:ext>
            </a:extLst>
          </p:cNvPr>
          <p:cNvSpPr>
            <a:spLocks noGrp="1"/>
          </p:cNvSpPr>
          <p:nvPr>
            <p:ph type="sldNum" sz="quarter" idx="12"/>
          </p:nvPr>
        </p:nvSpPr>
        <p:spPr>
          <a:xfrm>
            <a:off x="6457950" y="6356351"/>
            <a:ext cx="2057400" cy="365125"/>
          </a:xfrm>
        </p:spPr>
        <p:txBody>
          <a:bodyPr/>
          <a:lstStyle/>
          <a:p>
            <a:fld id="{94B6E62B-4DEC-4954-AD3A-658470571C9E}" type="slidenum">
              <a:rPr lang="zh-CN" altLang="en-US" smtClean="0"/>
              <a:t>20</a:t>
            </a:fld>
            <a:endParaRPr lang="zh-CN" altLang="en-US" dirty="0"/>
          </a:p>
        </p:txBody>
      </p:sp>
    </p:spTree>
    <p:extLst>
      <p:ext uri="{BB962C8B-B14F-4D97-AF65-F5344CB8AC3E}">
        <p14:creationId xmlns:p14="http://schemas.microsoft.com/office/powerpoint/2010/main" val="283107872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616A7-F3AF-2718-D736-1A8EFAD5D38A}"/>
            </a:ext>
          </a:extLst>
        </p:cNvPr>
        <p:cNvGrpSpPr/>
        <p:nvPr/>
      </p:nvGrpSpPr>
      <p:grpSpPr>
        <a:xfrm>
          <a:off x="0" y="0"/>
          <a:ext cx="0" cy="0"/>
          <a:chOff x="0" y="0"/>
          <a:chExt cx="0" cy="0"/>
        </a:xfrm>
      </p:grpSpPr>
      <p:sp>
        <p:nvSpPr>
          <p:cNvPr id="19" name="标题 3">
            <a:extLst>
              <a:ext uri="{FF2B5EF4-FFF2-40B4-BE49-F238E27FC236}">
                <a16:creationId xmlns:a16="http://schemas.microsoft.com/office/drawing/2014/main" id="{2AB4E6F7-FB33-7AD0-6404-5E0676FAA51C}"/>
              </a:ext>
            </a:extLst>
          </p:cNvPr>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a:extLst>
              <a:ext uri="{FF2B5EF4-FFF2-40B4-BE49-F238E27FC236}">
                <a16:creationId xmlns:a16="http://schemas.microsoft.com/office/drawing/2014/main" id="{F7934C2E-CC34-4127-2F5D-AD73D0905850}"/>
              </a:ext>
            </a:extLst>
          </p:cNvPr>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a:extLst>
              <a:ext uri="{FF2B5EF4-FFF2-40B4-BE49-F238E27FC236}">
                <a16:creationId xmlns:a16="http://schemas.microsoft.com/office/drawing/2014/main" id="{A9D71CDE-8BA1-9313-E27E-961E42D4F544}"/>
              </a:ext>
            </a:extLst>
          </p:cNvPr>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a:extLst>
              <a:ext uri="{FF2B5EF4-FFF2-40B4-BE49-F238E27FC236}">
                <a16:creationId xmlns:a16="http://schemas.microsoft.com/office/drawing/2014/main" id="{197EE894-10E4-F908-E16E-59F2DA9AA003}"/>
              </a:ext>
            </a:extLst>
          </p:cNvPr>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96CDF5C0-8587-BADD-BE16-72E65DDAF2F0}"/>
              </a:ext>
            </a:extLst>
          </p:cNvPr>
          <p:cNvSpPr txBox="1">
            <a:spLocks noChangeArrowheads="1"/>
          </p:cNvSpPr>
          <p:nvPr/>
        </p:nvSpPr>
        <p:spPr bwMode="auto">
          <a:xfrm>
            <a:off x="622300" y="142874"/>
            <a:ext cx="8342188"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技术路线一</a:t>
            </a:r>
          </a:p>
        </p:txBody>
      </p:sp>
      <p:sp>
        <p:nvSpPr>
          <p:cNvPr id="9" name="文本框 8">
            <a:extLst>
              <a:ext uri="{FF2B5EF4-FFF2-40B4-BE49-F238E27FC236}">
                <a16:creationId xmlns:a16="http://schemas.microsoft.com/office/drawing/2014/main" id="{F5EF7A03-5FBF-6E61-0A0C-243C154B1A2F}"/>
              </a:ext>
            </a:extLst>
          </p:cNvPr>
          <p:cNvSpPr txBox="1"/>
          <p:nvPr/>
        </p:nvSpPr>
        <p:spPr>
          <a:xfrm>
            <a:off x="449580" y="927735"/>
            <a:ext cx="8066405" cy="424815"/>
          </a:xfrm>
          <a:prstGeom prst="rect">
            <a:avLst/>
          </a:prstGeom>
          <a:noFill/>
        </p:spPr>
        <p:txBody>
          <a:bodyPr wrap="square" rtlCol="0">
            <a:noAutofit/>
          </a:bodyPr>
          <a:lstStyle/>
          <a:p>
            <a:pPr marL="285750" indent="-285750" algn="l">
              <a:buClrTx/>
              <a:buSzTx/>
              <a:buFont typeface="Wingdings" panose="05000000000000000000" charset="0"/>
              <a:buChar char="Ø"/>
            </a:pPr>
            <a:r>
              <a:rPr lang="zh-CN" altLang="en-US" sz="2400" b="1" kern="100" dirty="0">
                <a:solidFill>
                  <a:srgbClr val="FF0000"/>
                </a:solidFill>
                <a:latin typeface="微软雅黑" panose="020B0503020204020204" pitchFamily="34" charset="-122"/>
                <a:ea typeface="微软雅黑" panose="020B0503020204020204" pitchFamily="34" charset="-122"/>
                <a:sym typeface="+mn-ea"/>
              </a:rPr>
              <a:t>面向城市空间实体的空间</a:t>
            </a:r>
            <a:r>
              <a:rPr lang="en-US" altLang="zh-CN" sz="2400" b="1" kern="100" dirty="0">
                <a:solidFill>
                  <a:srgbClr val="FF0000"/>
                </a:solidFill>
                <a:latin typeface="微软雅黑" panose="020B0503020204020204" pitchFamily="34" charset="-122"/>
                <a:ea typeface="微软雅黑" panose="020B0503020204020204" pitchFamily="34" charset="-122"/>
                <a:sym typeface="+mn-ea"/>
              </a:rPr>
              <a:t>-</a:t>
            </a:r>
            <a:r>
              <a:rPr lang="zh-CN" altLang="en-US" sz="2400" b="1" kern="100" dirty="0">
                <a:solidFill>
                  <a:srgbClr val="FF0000"/>
                </a:solidFill>
                <a:latin typeface="微软雅黑" panose="020B0503020204020204" pitchFamily="34" charset="-122"/>
                <a:ea typeface="微软雅黑" panose="020B0503020204020204" pitchFamily="34" charset="-122"/>
                <a:sym typeface="+mn-ea"/>
              </a:rPr>
              <a:t>语义联合分块方法</a:t>
            </a:r>
          </a:p>
        </p:txBody>
      </p:sp>
      <p:sp>
        <p:nvSpPr>
          <p:cNvPr id="3" name="文本框 2">
            <a:extLst>
              <a:ext uri="{FF2B5EF4-FFF2-40B4-BE49-F238E27FC236}">
                <a16:creationId xmlns:a16="http://schemas.microsoft.com/office/drawing/2014/main" id="{9BBAB29C-4A1F-3D2B-402C-7EEFB229F1F8}"/>
              </a:ext>
            </a:extLst>
          </p:cNvPr>
          <p:cNvSpPr txBox="1"/>
          <p:nvPr/>
        </p:nvSpPr>
        <p:spPr>
          <a:xfrm>
            <a:off x="449263" y="1443672"/>
            <a:ext cx="7448800" cy="3523209"/>
          </a:xfrm>
          <a:prstGeom prst="rect">
            <a:avLst/>
          </a:prstGeom>
          <a:noFill/>
        </p:spPr>
        <p:txBody>
          <a:bodyPr wrap="square" rtlCol="0">
            <a:spAutoFit/>
          </a:bodyPr>
          <a:lstStyle/>
          <a:p>
            <a:pPr>
              <a:lnSpc>
                <a:spcPct val="125000"/>
              </a:lnSpc>
              <a:buClr>
                <a:srgbClr val="01409B"/>
              </a:buClr>
              <a:buSzPct val="100000"/>
            </a:pPr>
            <a:r>
              <a:rPr kumimoji="1" lang="zh-CN" altLang="en-US" b="1" dirty="0">
                <a:solidFill>
                  <a:srgbClr val="0070C0"/>
                </a:solidFill>
                <a:latin typeface="Microsoft YaHei" panose="020B0503020204020204" pitchFamily="34" charset="-122"/>
                <a:ea typeface="Microsoft YaHei" panose="020B0503020204020204" pitchFamily="34" charset="-122"/>
              </a:rPr>
              <a:t>具体步骤</a:t>
            </a:r>
            <a:endParaRPr kumimoji="1" lang="en-US" altLang="zh-CN" dirty="0">
              <a:latin typeface="Microsoft YaHei" panose="020B0503020204020204" pitchFamily="34" charset="-122"/>
              <a:ea typeface="Microsoft YaHei" panose="020B0503020204020204" pitchFamily="34" charset="-122"/>
            </a:endParaRPr>
          </a:p>
          <a:p>
            <a:pPr marL="342900" indent="-342900">
              <a:lnSpc>
                <a:spcPct val="125000"/>
              </a:lnSpc>
              <a:buClr>
                <a:srgbClr val="01409B"/>
              </a:buClr>
              <a:buSzPct val="100000"/>
              <a:buFont typeface="+mj-ea"/>
              <a:buAutoNum type="circleNumDbPlain" startAt="3"/>
            </a:pPr>
            <a:r>
              <a:rPr kumimoji="1" lang="zh-CN" altLang="en-US" b="1" dirty="0">
                <a:latin typeface="Microsoft YaHei" panose="020B0503020204020204" pitchFamily="34" charset="-122"/>
                <a:ea typeface="Microsoft YaHei" panose="020B0503020204020204" pitchFamily="34" charset="-122"/>
              </a:rPr>
              <a:t>基于软边界的四叉树分块算法</a:t>
            </a:r>
            <a:endParaRPr kumimoji="1" lang="en-US" altLang="zh-CN" b="1"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dirty="0">
              <a:latin typeface="Microsoft YaHei" panose="020B0503020204020204" pitchFamily="34" charset="-122"/>
              <a:ea typeface="Microsoft YaHei" panose="020B0503020204020204" pitchFamily="34" charset="-122"/>
            </a:endParaRPr>
          </a:p>
          <a:p>
            <a:pPr algn="r">
              <a:lnSpc>
                <a:spcPct val="125000"/>
              </a:lnSpc>
              <a:buClr>
                <a:srgbClr val="01409B"/>
              </a:buClr>
              <a:buSzPct val="100000"/>
            </a:pPr>
            <a:endParaRPr kumimoji="1" lang="en-US" altLang="zh-CN"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dirty="0">
              <a:latin typeface="Microsoft YaHei" panose="020B0503020204020204" pitchFamily="34" charset="-122"/>
              <a:ea typeface="Microsoft YaHei" panose="020B0503020204020204" pitchFamily="34" charset="-122"/>
            </a:endParaRPr>
          </a:p>
        </p:txBody>
      </p:sp>
      <p:pic>
        <p:nvPicPr>
          <p:cNvPr id="8" name="图片 7">
            <a:extLst>
              <a:ext uri="{FF2B5EF4-FFF2-40B4-BE49-F238E27FC236}">
                <a16:creationId xmlns:a16="http://schemas.microsoft.com/office/drawing/2014/main" id="{DAACA30C-3A73-89F4-97F1-4486DE6D071F}"/>
              </a:ext>
            </a:extLst>
          </p:cNvPr>
          <p:cNvPicPr>
            <a:picLocks noChangeAspect="1"/>
          </p:cNvPicPr>
          <p:nvPr/>
        </p:nvPicPr>
        <p:blipFill>
          <a:blip r:embed="rId3"/>
          <a:stretch>
            <a:fillRect/>
          </a:stretch>
        </p:blipFill>
        <p:spPr>
          <a:xfrm>
            <a:off x="449263" y="2484120"/>
            <a:ext cx="4637051" cy="3880413"/>
          </a:xfrm>
          <a:prstGeom prst="rect">
            <a:avLst/>
          </a:prstGeom>
        </p:spPr>
      </p:pic>
      <p:sp>
        <p:nvSpPr>
          <p:cNvPr id="11" name="矩形: 圆角 4">
            <a:extLst>
              <a:ext uri="{FF2B5EF4-FFF2-40B4-BE49-F238E27FC236}">
                <a16:creationId xmlns:a16="http://schemas.microsoft.com/office/drawing/2014/main" id="{911A6127-038D-3AD1-C364-A44BB64DADDD}"/>
              </a:ext>
            </a:extLst>
          </p:cNvPr>
          <p:cNvSpPr/>
          <p:nvPr/>
        </p:nvSpPr>
        <p:spPr>
          <a:xfrm>
            <a:off x="5283200" y="2691693"/>
            <a:ext cx="1963420" cy="489513"/>
          </a:xfrm>
          <a:prstGeom prst="roundRect">
            <a:avLst>
              <a:gd name="adj" fmla="val 0"/>
            </a:avLst>
          </a:prstGeom>
          <a:solidFill>
            <a:schemeClr val="bg1">
              <a:alpha val="30196"/>
            </a:schemeClr>
          </a:solidFill>
          <a:ln w="19050">
            <a:solidFill>
              <a:schemeClr val="accent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tx1"/>
                </a:solidFill>
                <a:latin typeface="微软雅黑" panose="020B0503020204020204" pitchFamily="34" charset="-122"/>
                <a:ea typeface="微软雅黑" panose="020B0503020204020204" pitchFamily="34" charset="-122"/>
              </a:rPr>
              <a:t>传统四叉树：</a:t>
            </a:r>
            <a:br>
              <a:rPr lang="en-US" altLang="zh-CN" sz="1400" dirty="0">
                <a:solidFill>
                  <a:schemeClr val="tx1"/>
                </a:solidFill>
                <a:latin typeface="微软雅黑" panose="020B0503020204020204" pitchFamily="34" charset="-122"/>
                <a:ea typeface="微软雅黑" panose="020B0503020204020204" pitchFamily="34" charset="-122"/>
              </a:rPr>
            </a:br>
            <a:r>
              <a:rPr lang="zh-CN" altLang="en-US" sz="1400" dirty="0">
                <a:solidFill>
                  <a:schemeClr val="tx1"/>
                </a:solidFill>
                <a:latin typeface="微软雅黑" panose="020B0503020204020204" pitchFamily="34" charset="-122"/>
                <a:ea typeface="微软雅黑" panose="020B0503020204020204" pitchFamily="34" charset="-122"/>
              </a:rPr>
              <a:t>将父节点平均分为四块</a:t>
            </a:r>
          </a:p>
        </p:txBody>
      </p:sp>
      <p:sp>
        <p:nvSpPr>
          <p:cNvPr id="12" name="文本框 11">
            <a:extLst>
              <a:ext uri="{FF2B5EF4-FFF2-40B4-BE49-F238E27FC236}">
                <a16:creationId xmlns:a16="http://schemas.microsoft.com/office/drawing/2014/main" id="{9BBCCEED-06BF-ABDA-DD89-4FB7058505A8}"/>
              </a:ext>
            </a:extLst>
          </p:cNvPr>
          <p:cNvSpPr txBox="1"/>
          <p:nvPr/>
        </p:nvSpPr>
        <p:spPr>
          <a:xfrm>
            <a:off x="7246620" y="2674839"/>
            <a:ext cx="1790700" cy="523220"/>
          </a:xfrm>
          <a:prstGeom prst="rect">
            <a:avLst/>
          </a:prstGeom>
          <a:noFill/>
        </p:spPr>
        <p:txBody>
          <a:bodyPr wrap="square" rtlCol="0">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无法处理位于分裂</a:t>
            </a:r>
            <a:endParaRPr lang="en-US" altLang="zh-CN" sz="1400" b="1" dirty="0">
              <a:solidFill>
                <a:srgbClr val="FF0000"/>
              </a:solidFill>
              <a:latin typeface="微软雅黑" panose="020B0503020204020204" pitchFamily="34" charset="-122"/>
              <a:ea typeface="微软雅黑" panose="020B0503020204020204" pitchFamily="34" charset="-122"/>
            </a:endParaRPr>
          </a:p>
          <a:p>
            <a:r>
              <a:rPr lang="zh-CN" altLang="en-US" sz="1400" b="1" dirty="0">
                <a:solidFill>
                  <a:srgbClr val="FF0000"/>
                </a:solidFill>
                <a:latin typeface="微软雅黑" panose="020B0503020204020204" pitchFamily="34" charset="-122"/>
                <a:ea typeface="微软雅黑" panose="020B0503020204020204" pitchFamily="34" charset="-122"/>
              </a:rPr>
              <a:t>边界处的匹配实体对</a:t>
            </a:r>
          </a:p>
        </p:txBody>
      </p:sp>
      <p:sp>
        <p:nvSpPr>
          <p:cNvPr id="13" name="箭头: 下 39942">
            <a:extLst>
              <a:ext uri="{FF2B5EF4-FFF2-40B4-BE49-F238E27FC236}">
                <a16:creationId xmlns:a16="http://schemas.microsoft.com/office/drawing/2014/main" id="{F457F2FE-FE1A-A004-0C98-ED55EB8E365B}"/>
              </a:ext>
            </a:extLst>
          </p:cNvPr>
          <p:cNvSpPr/>
          <p:nvPr/>
        </p:nvSpPr>
        <p:spPr>
          <a:xfrm flipH="1">
            <a:off x="6076898" y="3244963"/>
            <a:ext cx="369570" cy="489513"/>
          </a:xfrm>
          <a:prstGeom prst="downArrow">
            <a:avLst>
              <a:gd name="adj1" fmla="val 39565"/>
              <a:gd name="adj2" fmla="val 58746"/>
            </a:avLst>
          </a:prstGeom>
          <a:solidFill>
            <a:schemeClr val="accent5">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4">
            <a:extLst>
              <a:ext uri="{FF2B5EF4-FFF2-40B4-BE49-F238E27FC236}">
                <a16:creationId xmlns:a16="http://schemas.microsoft.com/office/drawing/2014/main" id="{4962A7B2-5AB4-C943-732F-3615FEF8A19D}"/>
              </a:ext>
            </a:extLst>
          </p:cNvPr>
          <p:cNvSpPr/>
          <p:nvPr/>
        </p:nvSpPr>
        <p:spPr>
          <a:xfrm>
            <a:off x="5348553" y="3795665"/>
            <a:ext cx="1826260" cy="706485"/>
          </a:xfrm>
          <a:prstGeom prst="roundRect">
            <a:avLst>
              <a:gd name="adj" fmla="val 0"/>
            </a:avLst>
          </a:prstGeom>
          <a:solidFill>
            <a:schemeClr val="bg1">
              <a:alpha val="30196"/>
            </a:schemeClr>
          </a:solidFill>
          <a:ln w="19050">
            <a:solidFill>
              <a:schemeClr val="accent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QuadFlex</a:t>
            </a:r>
            <a:r>
              <a:rPr lang="zh-CN" altLang="en-US" sz="14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：（硬边界）</a:t>
            </a:r>
            <a:br>
              <a:rPr lang="en-US" altLang="zh-CN" sz="1400" dirty="0">
                <a:solidFill>
                  <a:schemeClr val="tx1"/>
                </a:solidFill>
                <a:latin typeface="微软雅黑" panose="020B0503020204020204" pitchFamily="34" charset="-122"/>
                <a:ea typeface="微软雅黑" panose="020B0503020204020204" pitchFamily="34" charset="-122"/>
              </a:rPr>
            </a:br>
            <a:r>
              <a:rPr lang="zh-CN" altLang="en-US" sz="1400" dirty="0">
                <a:solidFill>
                  <a:schemeClr val="tx1"/>
                </a:solidFill>
                <a:latin typeface="微软雅黑" panose="020B0503020204020204" pitchFamily="34" charset="-122"/>
                <a:ea typeface="微软雅黑" panose="020B0503020204020204" pitchFamily="34" charset="-122"/>
              </a:rPr>
              <a:t>允许边界处的实体被</a:t>
            </a:r>
            <a:endParaRPr lang="en-US" altLang="zh-CN" sz="1400" dirty="0">
              <a:solidFill>
                <a:schemeClr val="tx1"/>
              </a:solidFill>
              <a:latin typeface="微软雅黑" panose="020B0503020204020204" pitchFamily="34" charset="-122"/>
              <a:ea typeface="微软雅黑" panose="020B0503020204020204" pitchFamily="34" charset="-122"/>
            </a:endParaRPr>
          </a:p>
          <a:p>
            <a:r>
              <a:rPr lang="zh-CN" altLang="en-US" sz="1400" dirty="0">
                <a:solidFill>
                  <a:schemeClr val="tx1"/>
                </a:solidFill>
                <a:latin typeface="微软雅黑" panose="020B0503020204020204" pitchFamily="34" charset="-122"/>
                <a:ea typeface="微软雅黑" panose="020B0503020204020204" pitchFamily="34" charset="-122"/>
              </a:rPr>
              <a:t>分配到多个子节点</a:t>
            </a:r>
          </a:p>
        </p:txBody>
      </p:sp>
      <p:sp>
        <p:nvSpPr>
          <p:cNvPr id="15" name="文本框 14">
            <a:extLst>
              <a:ext uri="{FF2B5EF4-FFF2-40B4-BE49-F238E27FC236}">
                <a16:creationId xmlns:a16="http://schemas.microsoft.com/office/drawing/2014/main" id="{318B733B-392F-7531-B26A-0670FCF5CB4D}"/>
              </a:ext>
            </a:extLst>
          </p:cNvPr>
          <p:cNvSpPr txBox="1"/>
          <p:nvPr/>
        </p:nvSpPr>
        <p:spPr>
          <a:xfrm>
            <a:off x="7246620" y="3775876"/>
            <a:ext cx="1790700" cy="738664"/>
          </a:xfrm>
          <a:prstGeom prst="rect">
            <a:avLst/>
          </a:prstGeom>
          <a:noFill/>
        </p:spPr>
        <p:txBody>
          <a:bodyPr wrap="square" rtlCol="0">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提高了分块完整性，但引入了过多冗余实体，降低了分块质量</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sp>
        <p:nvSpPr>
          <p:cNvPr id="16" name="箭头: 下 39942">
            <a:extLst>
              <a:ext uri="{FF2B5EF4-FFF2-40B4-BE49-F238E27FC236}">
                <a16:creationId xmlns:a16="http://schemas.microsoft.com/office/drawing/2014/main" id="{3067B9D5-A1D0-1AB8-A26F-8623160F8FF6}"/>
              </a:ext>
            </a:extLst>
          </p:cNvPr>
          <p:cNvSpPr/>
          <p:nvPr/>
        </p:nvSpPr>
        <p:spPr>
          <a:xfrm flipH="1">
            <a:off x="6076898" y="4563339"/>
            <a:ext cx="369570" cy="489513"/>
          </a:xfrm>
          <a:prstGeom prst="downArrow">
            <a:avLst>
              <a:gd name="adj1" fmla="val 39565"/>
              <a:gd name="adj2" fmla="val 58746"/>
            </a:avLst>
          </a:prstGeom>
          <a:solidFill>
            <a:schemeClr val="accent5">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4">
            <a:extLst>
              <a:ext uri="{FF2B5EF4-FFF2-40B4-BE49-F238E27FC236}">
                <a16:creationId xmlns:a16="http://schemas.microsoft.com/office/drawing/2014/main" id="{26E92C10-537E-4F7F-FA83-BB7F08BBAF55}"/>
              </a:ext>
            </a:extLst>
          </p:cNvPr>
          <p:cNvSpPr/>
          <p:nvPr/>
        </p:nvSpPr>
        <p:spPr>
          <a:xfrm>
            <a:off x="5188533" y="5109209"/>
            <a:ext cx="2146300" cy="963384"/>
          </a:xfrm>
          <a:prstGeom prst="roundRect">
            <a:avLst>
              <a:gd name="adj" fmla="val 0"/>
            </a:avLst>
          </a:prstGeom>
          <a:solidFill>
            <a:schemeClr val="bg1">
              <a:alpha val="30196"/>
            </a:schemeClr>
          </a:solidFill>
          <a:ln w="19050">
            <a:solidFill>
              <a:schemeClr val="accent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本文</a:t>
            </a:r>
            <a:r>
              <a:rPr lang="zh-CN" altLang="en-US" sz="14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：（软边界）</a:t>
            </a:r>
            <a:br>
              <a:rPr lang="en-US" altLang="zh-CN" sz="1400" dirty="0">
                <a:solidFill>
                  <a:schemeClr val="tx1"/>
                </a:solidFill>
                <a:latin typeface="微软雅黑" panose="020B0503020204020204" pitchFamily="34" charset="-122"/>
                <a:ea typeface="微软雅黑" panose="020B0503020204020204" pitchFamily="34" charset="-122"/>
              </a:rPr>
            </a:br>
            <a:r>
              <a:rPr lang="zh-CN" altLang="en-US" sz="1400" dirty="0">
                <a:solidFill>
                  <a:schemeClr val="tx1"/>
                </a:solidFill>
                <a:latin typeface="微软雅黑" panose="020B0503020204020204" pitchFamily="34" charset="-122"/>
                <a:ea typeface="微软雅黑" panose="020B0503020204020204" pitchFamily="34" charset="-122"/>
              </a:rPr>
              <a:t>利用同一兴趣区域内</a:t>
            </a:r>
            <a:endParaRPr lang="en-US" altLang="zh-CN" sz="1400" dirty="0">
              <a:solidFill>
                <a:schemeClr val="tx1"/>
              </a:solidFill>
              <a:latin typeface="微软雅黑" panose="020B0503020204020204" pitchFamily="34" charset="-122"/>
              <a:ea typeface="微软雅黑" panose="020B0503020204020204" pitchFamily="34" charset="-122"/>
            </a:endParaRPr>
          </a:p>
          <a:p>
            <a:r>
              <a:rPr lang="zh-CN" altLang="en-US" sz="1400" dirty="0">
                <a:solidFill>
                  <a:schemeClr val="tx1"/>
                </a:solidFill>
                <a:latin typeface="微软雅黑" panose="020B0503020204020204" pitchFamily="34" charset="-122"/>
                <a:ea typeface="微软雅黑" panose="020B0503020204020204" pitchFamily="34" charset="-122"/>
              </a:rPr>
              <a:t>兴趣点实体的语义联系完成边界处实体的精确分配</a:t>
            </a:r>
          </a:p>
        </p:txBody>
      </p:sp>
      <p:sp>
        <p:nvSpPr>
          <p:cNvPr id="18" name="文本框 17">
            <a:extLst>
              <a:ext uri="{FF2B5EF4-FFF2-40B4-BE49-F238E27FC236}">
                <a16:creationId xmlns:a16="http://schemas.microsoft.com/office/drawing/2014/main" id="{9AA0B00A-0A18-BF1D-199A-42AB7C4EA846}"/>
              </a:ext>
            </a:extLst>
          </p:cNvPr>
          <p:cNvSpPr txBox="1"/>
          <p:nvPr/>
        </p:nvSpPr>
        <p:spPr>
          <a:xfrm>
            <a:off x="7334833" y="5357187"/>
            <a:ext cx="1675817" cy="523220"/>
          </a:xfrm>
          <a:prstGeom prst="rect">
            <a:avLst/>
          </a:prstGeom>
          <a:noFill/>
        </p:spPr>
        <p:txBody>
          <a:bodyPr wrap="square" rtlCol="0">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平衡了分块完整性</a:t>
            </a:r>
            <a:endParaRPr lang="en-US" altLang="zh-CN" sz="1400" b="1" dirty="0">
              <a:solidFill>
                <a:srgbClr val="FF0000"/>
              </a:solidFill>
              <a:latin typeface="微软雅黑" panose="020B0503020204020204" pitchFamily="34" charset="-122"/>
              <a:ea typeface="微软雅黑" panose="020B0503020204020204" pitchFamily="34" charset="-122"/>
            </a:endParaRPr>
          </a:p>
          <a:p>
            <a:r>
              <a:rPr lang="zh-CN" altLang="en-US" sz="1400" b="1" dirty="0">
                <a:solidFill>
                  <a:srgbClr val="FF0000"/>
                </a:solidFill>
                <a:latin typeface="微软雅黑" panose="020B0503020204020204" pitchFamily="34" charset="-122"/>
                <a:ea typeface="微软雅黑" panose="020B0503020204020204" pitchFamily="34" charset="-122"/>
              </a:rPr>
              <a:t>与分块质量</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sp>
        <p:nvSpPr>
          <p:cNvPr id="2" name="灯片编号占位符 3">
            <a:extLst>
              <a:ext uri="{FF2B5EF4-FFF2-40B4-BE49-F238E27FC236}">
                <a16:creationId xmlns:a16="http://schemas.microsoft.com/office/drawing/2014/main" id="{A4F23AF5-4589-A220-033A-8BC6CE4D22B0}"/>
              </a:ext>
            </a:extLst>
          </p:cNvPr>
          <p:cNvSpPr>
            <a:spLocks noGrp="1"/>
          </p:cNvSpPr>
          <p:nvPr>
            <p:ph type="sldNum" sz="quarter" idx="12"/>
          </p:nvPr>
        </p:nvSpPr>
        <p:spPr>
          <a:xfrm>
            <a:off x="6457950" y="6356351"/>
            <a:ext cx="2057400" cy="365125"/>
          </a:xfrm>
        </p:spPr>
        <p:txBody>
          <a:bodyPr/>
          <a:lstStyle/>
          <a:p>
            <a:fld id="{94B6E62B-4DEC-4954-AD3A-658470571C9E}" type="slidenum">
              <a:rPr lang="zh-CN" altLang="en-US" smtClean="0"/>
              <a:t>21</a:t>
            </a:fld>
            <a:endParaRPr lang="zh-CN" altLang="en-US" dirty="0"/>
          </a:p>
        </p:txBody>
      </p:sp>
    </p:spTree>
    <p:extLst>
      <p:ext uri="{BB962C8B-B14F-4D97-AF65-F5344CB8AC3E}">
        <p14:creationId xmlns:p14="http://schemas.microsoft.com/office/powerpoint/2010/main" val="382559771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EA0B38-CB04-874F-7CB1-A22FCF10AAC4}"/>
            </a:ext>
          </a:extLst>
        </p:cNvPr>
        <p:cNvGrpSpPr/>
        <p:nvPr/>
      </p:nvGrpSpPr>
      <p:grpSpPr>
        <a:xfrm>
          <a:off x="0" y="0"/>
          <a:ext cx="0" cy="0"/>
          <a:chOff x="0" y="0"/>
          <a:chExt cx="0" cy="0"/>
        </a:xfrm>
      </p:grpSpPr>
      <p:sp>
        <p:nvSpPr>
          <p:cNvPr id="19" name="标题 3">
            <a:extLst>
              <a:ext uri="{FF2B5EF4-FFF2-40B4-BE49-F238E27FC236}">
                <a16:creationId xmlns:a16="http://schemas.microsoft.com/office/drawing/2014/main" id="{A2BBEC13-ADD6-DCE2-C3D6-95CD39AC1788}"/>
              </a:ext>
            </a:extLst>
          </p:cNvPr>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a:extLst>
              <a:ext uri="{FF2B5EF4-FFF2-40B4-BE49-F238E27FC236}">
                <a16:creationId xmlns:a16="http://schemas.microsoft.com/office/drawing/2014/main" id="{5A004DEB-4334-9D5D-489F-1711F2718B7A}"/>
              </a:ext>
            </a:extLst>
          </p:cNvPr>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a:extLst>
              <a:ext uri="{FF2B5EF4-FFF2-40B4-BE49-F238E27FC236}">
                <a16:creationId xmlns:a16="http://schemas.microsoft.com/office/drawing/2014/main" id="{EF464DA0-2A2F-4BBB-E249-3DF701F1ACB0}"/>
              </a:ext>
            </a:extLst>
          </p:cNvPr>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a:extLst>
              <a:ext uri="{FF2B5EF4-FFF2-40B4-BE49-F238E27FC236}">
                <a16:creationId xmlns:a16="http://schemas.microsoft.com/office/drawing/2014/main" id="{991B991E-8A27-4E97-CC63-8E264B3444D7}"/>
              </a:ext>
            </a:extLst>
          </p:cNvPr>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21CCD8EB-2A1D-4449-CDBB-A3A7C9BE9551}"/>
              </a:ext>
            </a:extLst>
          </p:cNvPr>
          <p:cNvSpPr txBox="1">
            <a:spLocks noChangeArrowheads="1"/>
          </p:cNvSpPr>
          <p:nvPr/>
        </p:nvSpPr>
        <p:spPr bwMode="auto">
          <a:xfrm>
            <a:off x="622300" y="142874"/>
            <a:ext cx="8342188"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技术路线二</a:t>
            </a:r>
          </a:p>
        </p:txBody>
      </p:sp>
      <p:sp>
        <p:nvSpPr>
          <p:cNvPr id="9" name="文本框 8">
            <a:extLst>
              <a:ext uri="{FF2B5EF4-FFF2-40B4-BE49-F238E27FC236}">
                <a16:creationId xmlns:a16="http://schemas.microsoft.com/office/drawing/2014/main" id="{96810F85-A42C-9078-6AA0-1A8E49829FEC}"/>
              </a:ext>
            </a:extLst>
          </p:cNvPr>
          <p:cNvSpPr txBox="1"/>
          <p:nvPr/>
        </p:nvSpPr>
        <p:spPr>
          <a:xfrm>
            <a:off x="449580" y="927735"/>
            <a:ext cx="8066405" cy="424815"/>
          </a:xfrm>
          <a:prstGeom prst="rect">
            <a:avLst/>
          </a:prstGeom>
          <a:noFill/>
        </p:spPr>
        <p:txBody>
          <a:bodyPr wrap="square" rtlCol="0">
            <a:noAutofit/>
          </a:bodyPr>
          <a:lstStyle/>
          <a:p>
            <a:pPr marL="285750" indent="-285750" algn="l">
              <a:buClrTx/>
              <a:buSzTx/>
              <a:buFont typeface="Wingdings" panose="05000000000000000000" charset="0"/>
              <a:buChar char="Ø"/>
            </a:pPr>
            <a:r>
              <a:rPr lang="zh-CN" altLang="en-US" sz="2400" b="1" kern="100" dirty="0">
                <a:solidFill>
                  <a:srgbClr val="FF0000"/>
                </a:solidFill>
                <a:latin typeface="微软雅黑" panose="020B0503020204020204" pitchFamily="34" charset="-122"/>
                <a:ea typeface="微软雅黑" panose="020B0503020204020204" pitchFamily="34" charset="-122"/>
                <a:sym typeface="+mn-ea"/>
              </a:rPr>
              <a:t>基于群体感知与迭代式微调的分层实体匹配方法</a:t>
            </a:r>
          </a:p>
        </p:txBody>
      </p:sp>
      <p:grpSp>
        <p:nvGrpSpPr>
          <p:cNvPr id="11" name="组合 10">
            <a:extLst>
              <a:ext uri="{FF2B5EF4-FFF2-40B4-BE49-F238E27FC236}">
                <a16:creationId xmlns:a16="http://schemas.microsoft.com/office/drawing/2014/main" id="{88697FFD-E87E-74FD-776C-7CB2B05B5B51}"/>
              </a:ext>
            </a:extLst>
          </p:cNvPr>
          <p:cNvGrpSpPr/>
          <p:nvPr/>
        </p:nvGrpSpPr>
        <p:grpSpPr>
          <a:xfrm>
            <a:off x="622300" y="1757679"/>
            <a:ext cx="8130858" cy="4343626"/>
            <a:chOff x="511175" y="1681479"/>
            <a:chExt cx="8130858" cy="4343626"/>
          </a:xfrm>
        </p:grpSpPr>
        <p:sp>
          <p:nvSpPr>
            <p:cNvPr id="3" name="矩形: 圆角 4">
              <a:extLst>
                <a:ext uri="{FF2B5EF4-FFF2-40B4-BE49-F238E27FC236}">
                  <a16:creationId xmlns:a16="http://schemas.microsoft.com/office/drawing/2014/main" id="{D916849C-F5F5-409B-8082-73D8019A4042}"/>
                </a:ext>
              </a:extLst>
            </p:cNvPr>
            <p:cNvSpPr/>
            <p:nvPr/>
          </p:nvSpPr>
          <p:spPr>
            <a:xfrm>
              <a:off x="543085" y="1681479"/>
              <a:ext cx="1234440" cy="422592"/>
            </a:xfrm>
            <a:prstGeom prst="roundRect">
              <a:avLst>
                <a:gd name="adj" fmla="val 0"/>
              </a:avLst>
            </a:prstGeom>
            <a:solidFill>
              <a:schemeClr val="bg1"/>
            </a:solidFill>
            <a:ln w="19050">
              <a:solidFill>
                <a:schemeClr val="bg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sym typeface="+mn-ea"/>
                </a:rPr>
                <a:t>问题定义：</a:t>
              </a:r>
              <a:endParaRPr lang="zh-CN" altLang="en-US" b="1" dirty="0">
                <a:solidFill>
                  <a:schemeClr val="tx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FE17BED-5EEB-3BA6-F7D1-188BBC36A56E}"/>
                    </a:ext>
                  </a:extLst>
                </p:cNvPr>
                <p:cNvSpPr txBox="1"/>
                <p:nvPr/>
              </p:nvSpPr>
              <p:spPr>
                <a:xfrm>
                  <a:off x="511175" y="2219640"/>
                  <a:ext cx="8130858" cy="3805465"/>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rPr>
                    <a:t>空间实体匹配</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    判断由空间实体分块得到的候选实体对集合 </a:t>
                  </a:r>
                  <a14:m>
                    <m:oMath xmlns:m="http://schemas.openxmlformats.org/officeDocument/2006/math">
                      <m:r>
                        <a:rPr lang="en-US" altLang="zh-CN" sz="1600" b="0" i="1" smtClean="0">
                          <a:latin typeface="Cambria Math" panose="02040503050406030204" pitchFamily="18" charset="0"/>
                          <a:ea typeface="微软雅黑" panose="020B0503020204020204" pitchFamily="34" charset="-122"/>
                        </a:rPr>
                        <m:t>𝐶</m:t>
                      </m:r>
                    </m:oMath>
                  </a14:m>
                  <a:r>
                    <a:rPr lang="zh-CN" altLang="en-US" sz="1600" dirty="0">
                      <a:latin typeface="微软雅黑" panose="020B0503020204020204" pitchFamily="34" charset="-122"/>
                      <a:ea typeface="微软雅黑" panose="020B0503020204020204" pitchFamily="34" charset="-122"/>
                    </a:rPr>
                    <a:t> 中的每个实体 </a:t>
                  </a:r>
                  <a14:m>
                    <m:oMath xmlns:m="http://schemas.openxmlformats.org/officeDocument/2006/math">
                      <m:r>
                        <a:rPr lang="en-US" altLang="zh-CN" sz="1600" b="0" i="1" smtClean="0">
                          <a:latin typeface="Cambria Math" panose="02040503050406030204" pitchFamily="18" charset="0"/>
                          <a:ea typeface="微软雅黑" panose="020B0503020204020204" pitchFamily="34" charset="-122"/>
                        </a:rPr>
                        <m:t>(</m:t>
                      </m:r>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𝑒</m:t>
                          </m:r>
                        </m:e>
                        <m:sub>
                          <m:r>
                            <a:rPr lang="en-US" altLang="zh-CN" sz="1600" b="0" i="1" smtClean="0">
                              <a:latin typeface="Cambria Math" panose="02040503050406030204" pitchFamily="18" charset="0"/>
                              <a:ea typeface="微软雅黑" panose="020B0503020204020204" pitchFamily="34" charset="-122"/>
                            </a:rPr>
                            <m:t>𝑖</m:t>
                          </m:r>
                        </m:sub>
                      </m:sSub>
                      <m:r>
                        <a:rPr lang="en-US" altLang="zh-CN" sz="1600" b="0" i="1" smtClean="0">
                          <a:latin typeface="Cambria Math" panose="02040503050406030204" pitchFamily="18" charset="0"/>
                          <a:ea typeface="微软雅黑" panose="020B0503020204020204" pitchFamily="34" charset="-122"/>
                        </a:rPr>
                        <m:t>, </m:t>
                      </m:r>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𝑒</m:t>
                          </m:r>
                        </m:e>
                        <m:sub>
                          <m:r>
                            <a:rPr lang="en-US" altLang="zh-CN" sz="1600" b="0" i="1" smtClean="0">
                              <a:latin typeface="Cambria Math" panose="02040503050406030204" pitchFamily="18" charset="0"/>
                              <a:ea typeface="微软雅黑" panose="020B0503020204020204" pitchFamily="34" charset="-122"/>
                            </a:rPr>
                            <m:t>𝑗</m:t>
                          </m:r>
                        </m:sub>
                      </m:sSub>
                      <m:r>
                        <a:rPr lang="en-US" altLang="zh-CN" sz="1600" b="0" i="1" smtClean="0">
                          <a:latin typeface="Cambria Math" panose="02040503050406030204" pitchFamily="18" charset="0"/>
                          <a:ea typeface="微软雅黑" panose="020B0503020204020204" pitchFamily="34" charset="-122"/>
                        </a:rPr>
                        <m:t>)</m:t>
                      </m:r>
                    </m:oMath>
                  </a14:m>
                  <a:r>
                    <a:rPr lang="zh-CN" altLang="en-US" sz="1600" dirty="0">
                      <a:latin typeface="微软雅黑" panose="020B0503020204020204" pitchFamily="34" charset="-122"/>
                      <a:ea typeface="微软雅黑" panose="020B0503020204020204" pitchFamily="34" charset="-122"/>
                    </a:rPr>
                    <a:t> 是否指向同一个</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物理实体。</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基于</a:t>
                  </a:r>
                  <a:r>
                    <a:rPr lang="zh-CN" altLang="en-US" sz="1600" b="1" dirty="0">
                      <a:latin typeface="微软雅黑" panose="020B0503020204020204" pitchFamily="34" charset="-122"/>
                      <a:ea typeface="微软雅黑" panose="020B0503020204020204" pitchFamily="34" charset="-122"/>
                    </a:rPr>
                    <a:t>预训练语言模型</a:t>
                  </a:r>
                  <a:r>
                    <a:rPr lang="zh-CN" altLang="en-US" sz="1600" dirty="0">
                      <a:latin typeface="微软雅黑" panose="020B0503020204020204" pitchFamily="34" charset="-122"/>
                      <a:ea typeface="微软雅黑" panose="020B0503020204020204" pitchFamily="34" charset="-122"/>
                    </a:rPr>
                    <a:t>的</a:t>
                  </a:r>
                  <a:r>
                    <a:rPr lang="zh-CN" altLang="en-US" sz="1600" b="1" dirty="0">
                      <a:latin typeface="微软雅黑" panose="020B0503020204020204" pitchFamily="34" charset="-122"/>
                      <a:ea typeface="微软雅黑" panose="020B0503020204020204" pitchFamily="34" charset="-122"/>
                    </a:rPr>
                    <a:t>空间实体匹配</a:t>
                  </a:r>
                  <a:r>
                    <a:rPr lang="zh-CN" altLang="en-US" sz="1600"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句子对分类任务</a:t>
                  </a:r>
                  <a:endParaRPr lang="en-US" altLang="zh-CN" sz="16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b="1"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     其中，</a:t>
                  </a:r>
                  <a14:m>
                    <m:oMath xmlns:m="http://schemas.openxmlformats.org/officeDocument/2006/math">
                      <m:r>
                        <a:rPr lang="en-US" altLang="zh-CN" sz="1600" b="0" i="1" smtClean="0">
                          <a:latin typeface="Cambria Math" panose="02040503050406030204" pitchFamily="18" charset="0"/>
                          <a:ea typeface="微软雅黑" panose="020B0503020204020204" pitchFamily="34" charset="-122"/>
                        </a:rPr>
                        <m:t>𝑌</m:t>
                      </m:r>
                      <m:r>
                        <a:rPr lang="en-US" altLang="zh-CN" sz="1600" b="0" i="1" smtClean="0">
                          <a:latin typeface="Cambria Math" panose="02040503050406030204" pitchFamily="18" charset="0"/>
                          <a:ea typeface="微软雅黑" panose="020B0503020204020204" pitchFamily="34" charset="-122"/>
                        </a:rPr>
                        <m:t>={0,1}</m:t>
                      </m:r>
                    </m:oMath>
                  </a14:m>
                  <a:r>
                    <a:rPr lang="zh-CN" altLang="en-US" sz="1600" dirty="0">
                      <a:latin typeface="微软雅黑" panose="020B0503020204020204" pitchFamily="34" charset="-122"/>
                      <a:ea typeface="微软雅黑" panose="020B0503020204020204" pitchFamily="34" charset="-122"/>
                    </a:rPr>
                    <a:t> 是标签空间，表示匹配或不匹配。</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p>
                <a:p>
                  <a:pPr marL="2857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基于</a:t>
                  </a:r>
                  <a:r>
                    <a:rPr lang="zh-CN" altLang="en-US" sz="1600" b="1" dirty="0">
                      <a:latin typeface="微软雅黑" panose="020B0503020204020204" pitchFamily="34" charset="-122"/>
                      <a:ea typeface="微软雅黑" panose="020B0503020204020204" pitchFamily="34" charset="-122"/>
                    </a:rPr>
                    <a:t>大语言模型</a:t>
                  </a:r>
                  <a:r>
                    <a:rPr lang="zh-CN" altLang="en-US" sz="1600" dirty="0">
                      <a:latin typeface="微软雅黑" panose="020B0503020204020204" pitchFamily="34" charset="-122"/>
                      <a:ea typeface="微软雅黑" panose="020B0503020204020204" pitchFamily="34" charset="-122"/>
                    </a:rPr>
                    <a:t>的</a:t>
                  </a:r>
                  <a:r>
                    <a:rPr lang="zh-CN" altLang="en-US" sz="1600" b="1" dirty="0">
                      <a:latin typeface="微软雅黑" panose="020B0503020204020204" pitchFamily="34" charset="-122"/>
                      <a:ea typeface="微软雅黑" panose="020B0503020204020204" pitchFamily="34" charset="-122"/>
                    </a:rPr>
                    <a:t>空间实体匹配</a:t>
                  </a:r>
                  <a:r>
                    <a:rPr lang="zh-CN" altLang="en-US" sz="1600"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条件文本生成任务</a:t>
                  </a:r>
                  <a:endParaRPr lang="en-US" altLang="zh-CN" sz="16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b="1"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     其中，</a:t>
                  </a:r>
                  <a14:m>
                    <m:oMath xmlns:m="http://schemas.openxmlformats.org/officeDocument/2006/math">
                      <m:r>
                        <a:rPr lang="en-US" altLang="zh-CN" sz="1600" b="0" i="1" smtClean="0">
                          <a:latin typeface="Cambria Math" panose="02040503050406030204" pitchFamily="18" charset="0"/>
                          <a:ea typeface="微软雅黑" panose="020B0503020204020204" pitchFamily="34" charset="-122"/>
                        </a:rPr>
                        <m:t>𝑌</m:t>
                      </m:r>
                      <m:r>
                        <a:rPr lang="en-US" altLang="zh-CN" sz="1600" b="0" i="1" smtClean="0">
                          <a:latin typeface="Cambria Math" panose="02040503050406030204" pitchFamily="18" charset="0"/>
                          <a:ea typeface="微软雅黑" panose="020B0503020204020204" pitchFamily="34" charset="-122"/>
                        </a:rPr>
                        <m:t>={0,1}</m:t>
                      </m:r>
                    </m:oMath>
                  </a14:m>
                  <a:r>
                    <a:rPr lang="zh-CN" altLang="en-US" sz="1600" dirty="0">
                      <a:latin typeface="微软雅黑" panose="020B0503020204020204" pitchFamily="34" charset="-122"/>
                      <a:ea typeface="微软雅黑" panose="020B0503020204020204" pitchFamily="34" charset="-122"/>
                    </a:rPr>
                    <a:t> 是标签空间，表示匹配或不匹配。</a:t>
                  </a:r>
                  <a:endParaRPr lang="en-US" altLang="zh-CN" sz="1600" b="1"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p>
              </p:txBody>
            </p:sp>
          </mc:Choice>
          <mc:Fallback xmlns="">
            <p:sp>
              <p:nvSpPr>
                <p:cNvPr id="4" name="文本框 3">
                  <a:extLst>
                    <a:ext uri="{FF2B5EF4-FFF2-40B4-BE49-F238E27FC236}">
                      <a16:creationId xmlns:a16="http://schemas.microsoft.com/office/drawing/2014/main" id="{2FE17BED-5EEB-3BA6-F7D1-188BBC36A56E}"/>
                    </a:ext>
                  </a:extLst>
                </p:cNvPr>
                <p:cNvSpPr txBox="1">
                  <a:spLocks noRot="1" noChangeAspect="1" noMove="1" noResize="1" noEditPoints="1" noAdjustHandles="1" noChangeArrowheads="1" noChangeShapeType="1" noTextEdit="1"/>
                </p:cNvSpPr>
                <p:nvPr/>
              </p:nvSpPr>
              <p:spPr>
                <a:xfrm>
                  <a:off x="511175" y="2219640"/>
                  <a:ext cx="8130858" cy="3805465"/>
                </a:xfrm>
                <a:prstGeom prst="rect">
                  <a:avLst/>
                </a:prstGeom>
                <a:blipFill>
                  <a:blip r:embed="rId3"/>
                  <a:stretch>
                    <a:fillRect l="-375" t="-481"/>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5955F5D5-7E5D-DC98-5E0C-36B8199AADCA}"/>
                </a:ext>
              </a:extLst>
            </p:cNvPr>
            <p:cNvPicPr>
              <a:picLocks noChangeAspect="1"/>
            </p:cNvPicPr>
            <p:nvPr/>
          </p:nvPicPr>
          <p:blipFill>
            <a:blip r:embed="rId4"/>
            <a:stretch>
              <a:fillRect/>
            </a:stretch>
          </p:blipFill>
          <p:spPr>
            <a:xfrm>
              <a:off x="2302288" y="3549920"/>
              <a:ext cx="4360987" cy="631128"/>
            </a:xfrm>
            <a:prstGeom prst="rect">
              <a:avLst/>
            </a:prstGeom>
          </p:spPr>
        </p:pic>
        <p:pic>
          <p:nvPicPr>
            <p:cNvPr id="10" name="图片 9">
              <a:extLst>
                <a:ext uri="{FF2B5EF4-FFF2-40B4-BE49-F238E27FC236}">
                  <a16:creationId xmlns:a16="http://schemas.microsoft.com/office/drawing/2014/main" id="{74CE0CA5-5E4E-0843-4F50-95D080515054}"/>
                </a:ext>
              </a:extLst>
            </p:cNvPr>
            <p:cNvPicPr>
              <a:picLocks noChangeAspect="1"/>
            </p:cNvPicPr>
            <p:nvPr/>
          </p:nvPicPr>
          <p:blipFill>
            <a:blip r:embed="rId5"/>
            <a:stretch>
              <a:fillRect/>
            </a:stretch>
          </p:blipFill>
          <p:spPr>
            <a:xfrm>
              <a:off x="3301501" y="5070998"/>
              <a:ext cx="2362560" cy="304661"/>
            </a:xfrm>
            <a:prstGeom prst="rect">
              <a:avLst/>
            </a:prstGeom>
          </p:spPr>
        </p:pic>
      </p:grpSp>
      <p:sp>
        <p:nvSpPr>
          <p:cNvPr id="2" name="灯片编号占位符 3">
            <a:extLst>
              <a:ext uri="{FF2B5EF4-FFF2-40B4-BE49-F238E27FC236}">
                <a16:creationId xmlns:a16="http://schemas.microsoft.com/office/drawing/2014/main" id="{815188A2-02E4-FD88-1B79-E65C17EB351B}"/>
              </a:ext>
            </a:extLst>
          </p:cNvPr>
          <p:cNvSpPr>
            <a:spLocks noGrp="1"/>
          </p:cNvSpPr>
          <p:nvPr>
            <p:ph type="sldNum" sz="quarter" idx="12"/>
          </p:nvPr>
        </p:nvSpPr>
        <p:spPr>
          <a:xfrm>
            <a:off x="6457950" y="6356351"/>
            <a:ext cx="2057400" cy="365125"/>
          </a:xfrm>
        </p:spPr>
        <p:txBody>
          <a:bodyPr/>
          <a:lstStyle/>
          <a:p>
            <a:fld id="{94B6E62B-4DEC-4954-AD3A-658470571C9E}" type="slidenum">
              <a:rPr lang="zh-CN" altLang="en-US" smtClean="0"/>
              <a:t>22</a:t>
            </a:fld>
            <a:endParaRPr lang="zh-CN" altLang="en-US" dirty="0"/>
          </a:p>
        </p:txBody>
      </p:sp>
    </p:spTree>
    <p:extLst>
      <p:ext uri="{BB962C8B-B14F-4D97-AF65-F5344CB8AC3E}">
        <p14:creationId xmlns:p14="http://schemas.microsoft.com/office/powerpoint/2010/main" val="243517595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580AD9-C63F-0893-0983-BAE2E87098C5}"/>
            </a:ext>
          </a:extLst>
        </p:cNvPr>
        <p:cNvGrpSpPr/>
        <p:nvPr/>
      </p:nvGrpSpPr>
      <p:grpSpPr>
        <a:xfrm>
          <a:off x="0" y="0"/>
          <a:ext cx="0" cy="0"/>
          <a:chOff x="0" y="0"/>
          <a:chExt cx="0" cy="0"/>
        </a:xfrm>
      </p:grpSpPr>
      <p:sp>
        <p:nvSpPr>
          <p:cNvPr id="19" name="标题 3">
            <a:extLst>
              <a:ext uri="{FF2B5EF4-FFF2-40B4-BE49-F238E27FC236}">
                <a16:creationId xmlns:a16="http://schemas.microsoft.com/office/drawing/2014/main" id="{9BBEA9F0-9846-681A-16B1-7425E1A7A08F}"/>
              </a:ext>
            </a:extLst>
          </p:cNvPr>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a:extLst>
              <a:ext uri="{FF2B5EF4-FFF2-40B4-BE49-F238E27FC236}">
                <a16:creationId xmlns:a16="http://schemas.microsoft.com/office/drawing/2014/main" id="{9F8A4870-85AD-8E3F-4247-65B39C73E9F7}"/>
              </a:ext>
            </a:extLst>
          </p:cNvPr>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a:extLst>
              <a:ext uri="{FF2B5EF4-FFF2-40B4-BE49-F238E27FC236}">
                <a16:creationId xmlns:a16="http://schemas.microsoft.com/office/drawing/2014/main" id="{5D34BEC5-F5A5-54C1-3B18-D4A482B8ED94}"/>
              </a:ext>
            </a:extLst>
          </p:cNvPr>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a:extLst>
              <a:ext uri="{FF2B5EF4-FFF2-40B4-BE49-F238E27FC236}">
                <a16:creationId xmlns:a16="http://schemas.microsoft.com/office/drawing/2014/main" id="{C4A8DD54-6D42-085F-5A88-DC4B780318BE}"/>
              </a:ext>
            </a:extLst>
          </p:cNvPr>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5378CC15-29A4-8CDA-88EF-0DA44CCDF8BB}"/>
              </a:ext>
            </a:extLst>
          </p:cNvPr>
          <p:cNvSpPr txBox="1">
            <a:spLocks noChangeArrowheads="1"/>
          </p:cNvSpPr>
          <p:nvPr/>
        </p:nvSpPr>
        <p:spPr bwMode="auto">
          <a:xfrm>
            <a:off x="622300" y="142874"/>
            <a:ext cx="8342188"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技术路线二</a:t>
            </a:r>
          </a:p>
        </p:txBody>
      </p:sp>
      <p:sp>
        <p:nvSpPr>
          <p:cNvPr id="9" name="文本框 8">
            <a:extLst>
              <a:ext uri="{FF2B5EF4-FFF2-40B4-BE49-F238E27FC236}">
                <a16:creationId xmlns:a16="http://schemas.microsoft.com/office/drawing/2014/main" id="{58668FA1-4E5B-51C5-C091-6A5B12DF10CD}"/>
              </a:ext>
            </a:extLst>
          </p:cNvPr>
          <p:cNvSpPr txBox="1"/>
          <p:nvPr/>
        </p:nvSpPr>
        <p:spPr>
          <a:xfrm>
            <a:off x="449580" y="927735"/>
            <a:ext cx="8066405" cy="424815"/>
          </a:xfrm>
          <a:prstGeom prst="rect">
            <a:avLst/>
          </a:prstGeom>
          <a:noFill/>
        </p:spPr>
        <p:txBody>
          <a:bodyPr wrap="square" rtlCol="0">
            <a:noAutofit/>
          </a:bodyPr>
          <a:lstStyle/>
          <a:p>
            <a:pPr marL="285750" indent="-285750" algn="l">
              <a:buClrTx/>
              <a:buSzTx/>
              <a:buFont typeface="Wingdings" panose="05000000000000000000" charset="0"/>
              <a:buChar char="Ø"/>
            </a:pPr>
            <a:r>
              <a:rPr lang="zh-CN" altLang="en-US" sz="2400" b="1" kern="100" dirty="0">
                <a:solidFill>
                  <a:srgbClr val="FF0000"/>
                </a:solidFill>
                <a:latin typeface="微软雅黑" panose="020B0503020204020204" pitchFamily="34" charset="-122"/>
                <a:ea typeface="微软雅黑" panose="020B0503020204020204" pitchFamily="34" charset="-122"/>
                <a:sym typeface="+mn-ea"/>
              </a:rPr>
              <a:t>基于群体感知与迭代式微调的分层实体匹配方法</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E62AC08-B8F3-1D7F-84DC-94A988ECA215}"/>
                  </a:ext>
                </a:extLst>
              </p:cNvPr>
              <p:cNvSpPr txBox="1"/>
              <p:nvPr/>
            </p:nvSpPr>
            <p:spPr>
              <a:xfrm>
                <a:off x="449263" y="1443672"/>
                <a:ext cx="8633778" cy="5568960"/>
              </a:xfrm>
              <a:prstGeom prst="rect">
                <a:avLst/>
              </a:prstGeom>
              <a:noFill/>
            </p:spPr>
            <p:txBody>
              <a:bodyPr wrap="square" rtlCol="0">
                <a:spAutoFit/>
              </a:bodyPr>
              <a:lstStyle/>
              <a:p>
                <a:pPr>
                  <a:lnSpc>
                    <a:spcPct val="125000"/>
                  </a:lnSpc>
                  <a:buClr>
                    <a:srgbClr val="01409B"/>
                  </a:buClr>
                  <a:buSzPct val="100000"/>
                </a:pPr>
                <a:r>
                  <a:rPr kumimoji="1" lang="zh-CN" altLang="en-US" b="1" dirty="0">
                    <a:solidFill>
                      <a:srgbClr val="0070C0"/>
                    </a:solidFill>
                    <a:latin typeface="Microsoft YaHei" panose="020B0503020204020204" pitchFamily="34" charset="-122"/>
                    <a:ea typeface="Microsoft YaHei" panose="020B0503020204020204" pitchFamily="34" charset="-122"/>
                  </a:rPr>
                  <a:t>具体步骤</a:t>
                </a:r>
              </a:p>
              <a:p>
                <a:pPr marL="342900" indent="-342900">
                  <a:lnSpc>
                    <a:spcPct val="125000"/>
                  </a:lnSpc>
                  <a:buClr>
                    <a:srgbClr val="01409B"/>
                  </a:buClr>
                  <a:buSzPct val="100000"/>
                  <a:buFont typeface="+mj-ea"/>
                  <a:buAutoNum type="circleNumDbPlain"/>
                </a:pPr>
                <a:r>
                  <a:rPr kumimoji="1" lang="zh-CN" altLang="en-US" b="1" dirty="0">
                    <a:latin typeface="Microsoft YaHei" panose="020B0503020204020204" pitchFamily="34" charset="-122"/>
                    <a:ea typeface="Microsoft YaHei" panose="020B0503020204020204" pitchFamily="34" charset="-122"/>
                  </a:rPr>
                  <a:t>基于群体感知的提示构建</a:t>
                </a:r>
                <a:endParaRPr kumimoji="1" lang="en-US" altLang="zh-CN" b="1"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b="1"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b="1"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b="1"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b="1"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b="1"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b="1"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b="1"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b="1" dirty="0">
                  <a:latin typeface="Microsoft YaHei" panose="020B0503020204020204" pitchFamily="34" charset="-122"/>
                  <a:ea typeface="Microsoft YaHei" panose="020B0503020204020204" pitchFamily="34" charset="-122"/>
                </a:endParaRPr>
              </a:p>
              <a:p>
                <a:pPr marL="285750" indent="-285750">
                  <a:lnSpc>
                    <a:spcPct val="125000"/>
                  </a:lnSpc>
                  <a:buClr>
                    <a:srgbClr val="01409B"/>
                  </a:buClr>
                  <a:buSzPct val="100000"/>
                  <a:buFont typeface="Arial" panose="020B0704020202020204" pitchFamily="34" charset="0"/>
                  <a:buChar char="•"/>
                </a:pPr>
                <a:r>
                  <a:rPr kumimoji="1" lang="zh-CN" altLang="en-US" b="1" dirty="0">
                    <a:latin typeface="Microsoft YaHei" panose="020B0503020204020204" pitchFamily="34" charset="-122"/>
                    <a:ea typeface="Microsoft YaHei" panose="020B0503020204020204" pitchFamily="34" charset="-122"/>
                  </a:rPr>
                  <a:t>特征提取：</a:t>
                </a:r>
                <a:r>
                  <a:rPr kumimoji="1" lang="zh-CN" altLang="en-US" dirty="0">
                    <a:latin typeface="Microsoft YaHei" panose="020B0503020204020204" pitchFamily="34" charset="-122"/>
                    <a:ea typeface="Microsoft YaHei" panose="020B0503020204020204" pitchFamily="34" charset="-122"/>
                  </a:rPr>
                  <a:t>给定一个候选实体对 </a:t>
                </a:r>
                <a14:m>
                  <m:oMath xmlns:m="http://schemas.openxmlformats.org/officeDocument/2006/math">
                    <m:r>
                      <a:rPr kumimoji="1" lang="en-US" altLang="zh-CN" b="0" i="1" smtClean="0">
                        <a:latin typeface="Cambria Math" panose="02040503050406030204" pitchFamily="18" charset="0"/>
                        <a:ea typeface="Microsoft YaHei" panose="020B0503020204020204" pitchFamily="34" charset="-122"/>
                      </a:rPr>
                      <m:t>(</m:t>
                    </m:r>
                    <m:r>
                      <a:rPr kumimoji="1" lang="en-US" altLang="zh-CN" b="0" i="1" smtClean="0">
                        <a:latin typeface="Cambria Math" panose="02040503050406030204" pitchFamily="18" charset="0"/>
                        <a:ea typeface="Microsoft YaHei" panose="020B0503020204020204" pitchFamily="34" charset="-122"/>
                      </a:rPr>
                      <m:t>𝑎</m:t>
                    </m:r>
                    <m:r>
                      <a:rPr kumimoji="1" lang="en-US" altLang="zh-CN" b="0" i="1" smtClean="0">
                        <a:latin typeface="Cambria Math" panose="02040503050406030204" pitchFamily="18" charset="0"/>
                        <a:ea typeface="Microsoft YaHei" panose="020B0503020204020204" pitchFamily="34" charset="-122"/>
                      </a:rPr>
                      <m:t>,</m:t>
                    </m:r>
                    <m:r>
                      <a:rPr kumimoji="1" lang="en-US" altLang="zh-CN" b="0" i="1" smtClean="0">
                        <a:latin typeface="Cambria Math" panose="02040503050406030204" pitchFamily="18" charset="0"/>
                        <a:ea typeface="Microsoft YaHei" panose="020B0503020204020204" pitchFamily="34" charset="-122"/>
                      </a:rPr>
                      <m:t>𝑏</m:t>
                    </m:r>
                    <m:r>
                      <a:rPr kumimoji="1" lang="en-US" altLang="zh-CN" b="0" i="1" smtClean="0">
                        <a:latin typeface="Cambria Math" panose="02040503050406030204" pitchFamily="18" charset="0"/>
                        <a:ea typeface="Microsoft YaHei" panose="020B0503020204020204" pitchFamily="34" charset="-122"/>
                      </a:rPr>
                      <m:t>)</m:t>
                    </m:r>
                  </m:oMath>
                </a14:m>
                <a:r>
                  <a:rPr kumimoji="1" lang="zh-CN" altLang="en-US" dirty="0">
                    <a:latin typeface="Microsoft YaHei" panose="020B0503020204020204" pitchFamily="34" charset="-122"/>
                    <a:ea typeface="Microsoft YaHei" panose="020B0503020204020204" pitchFamily="34" charset="-122"/>
                  </a:rPr>
                  <a:t>，其特征向量 </a:t>
                </a:r>
                <a14:m>
                  <m:oMath xmlns:m="http://schemas.openxmlformats.org/officeDocument/2006/math">
                    <m:r>
                      <a:rPr kumimoji="1" lang="en-US" altLang="zh-CN" b="0" i="1" smtClean="0">
                        <a:latin typeface="Cambria Math" panose="02040503050406030204" pitchFamily="18" charset="0"/>
                        <a:ea typeface="Microsoft YaHei" panose="020B0503020204020204" pitchFamily="34" charset="-122"/>
                      </a:rPr>
                      <m:t>𝑣</m:t>
                    </m:r>
                  </m:oMath>
                </a14:m>
                <a:r>
                  <a:rPr kumimoji="1" lang="en-US" altLang="zh-CN" dirty="0">
                    <a:latin typeface="Microsoft YaHei" panose="020B0503020204020204" pitchFamily="34" charset="-122"/>
                    <a:ea typeface="Microsoft YaHei" panose="020B0503020204020204" pitchFamily="34" charset="-122"/>
                  </a:rPr>
                  <a:t> </a:t>
                </a:r>
                <a:r>
                  <a:rPr kumimoji="1" lang="zh-CN" altLang="en-US" dirty="0">
                    <a:latin typeface="Microsoft YaHei" panose="020B0503020204020204" pitchFamily="34" charset="-122"/>
                    <a:ea typeface="Microsoft YaHei" panose="020B0503020204020204" pitchFamily="34" charset="-122"/>
                  </a:rPr>
                  <a:t>可以通过</a:t>
                </a:r>
                <a:r>
                  <a:rPr kumimoji="1" lang="zh-CN" altLang="en-US" b="1" dirty="0">
                    <a:latin typeface="Microsoft YaHei" panose="020B0503020204020204" pitchFamily="34" charset="-122"/>
                    <a:ea typeface="Microsoft YaHei" panose="020B0503020204020204" pitchFamily="34" charset="-122"/>
                  </a:rPr>
                  <a:t>将</a:t>
                </a:r>
                <a:endParaRPr kumimoji="1" lang="en-US" altLang="zh-CN" b="1"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r>
                  <a:rPr kumimoji="1" lang="en-US" altLang="zh-CN" b="1" dirty="0">
                    <a:latin typeface="Microsoft YaHei" panose="020B0503020204020204" pitchFamily="34" charset="-122"/>
                    <a:ea typeface="Microsoft YaHei" panose="020B0503020204020204" pitchFamily="34" charset="-122"/>
                  </a:rPr>
                  <a:t>    </a:t>
                </a:r>
                <a:r>
                  <a:rPr kumimoji="1" lang="zh-CN" altLang="en-US" b="1" dirty="0">
                    <a:latin typeface="Microsoft YaHei" panose="020B0503020204020204" pitchFamily="34" charset="-122"/>
                    <a:ea typeface="Microsoft YaHei" panose="020B0503020204020204" pitchFamily="34" charset="-122"/>
                  </a:rPr>
                  <a:t>所有属性的相似度连接起来</a:t>
                </a:r>
                <a:r>
                  <a:rPr kumimoji="1" lang="zh-CN" altLang="en-US" dirty="0">
                    <a:latin typeface="Microsoft YaHei" panose="020B0503020204020204" pitchFamily="34" charset="-122"/>
                    <a:ea typeface="Microsoft YaHei" panose="020B0503020204020204" pitchFamily="34" charset="-122"/>
                  </a:rPr>
                  <a:t>生成：</a:t>
                </a:r>
                <a14:m>
                  <m:oMath xmlns:m="http://schemas.openxmlformats.org/officeDocument/2006/math">
                    <m:r>
                      <a:rPr kumimoji="1" lang="en-US" altLang="zh-CN" b="0" i="1" smtClean="0">
                        <a:latin typeface="Cambria Math" panose="02040503050406030204" pitchFamily="18" charset="0"/>
                        <a:ea typeface="Microsoft YaHei" panose="020B0503020204020204" pitchFamily="34" charset="-122"/>
                      </a:rPr>
                      <m:t>𝑣</m:t>
                    </m:r>
                    <m:r>
                      <a:rPr kumimoji="1" lang="en-US" altLang="zh-CN" b="0" i="1" smtClean="0">
                        <a:latin typeface="Cambria Math" panose="02040503050406030204" pitchFamily="18" charset="0"/>
                        <a:ea typeface="Microsoft YaHei" panose="020B0503020204020204" pitchFamily="34" charset="-122"/>
                      </a:rPr>
                      <m:t>=</m:t>
                    </m:r>
                    <m:sSubSup>
                      <m:sSubSupPr>
                        <m:ctrlPr>
                          <a:rPr kumimoji="1" lang="en-US" altLang="zh-CN" b="0" i="1" smtClean="0">
                            <a:latin typeface="Cambria Math" panose="02040503050406030204" pitchFamily="18" charset="0"/>
                            <a:ea typeface="Microsoft YaHei" panose="020B0503020204020204" pitchFamily="34" charset="-122"/>
                          </a:rPr>
                        </m:ctrlPr>
                      </m:sSubSupPr>
                      <m:e>
                        <m:r>
                          <a:rPr kumimoji="1" lang="en-US" altLang="zh-CN" b="0" i="1" smtClean="0">
                            <a:latin typeface="Cambria Math" panose="02040503050406030204" pitchFamily="18" charset="0"/>
                            <a:ea typeface="Microsoft YaHei" panose="020B0503020204020204" pitchFamily="34" charset="-122"/>
                          </a:rPr>
                          <m:t>{</m:t>
                        </m:r>
                        <m:sSub>
                          <m:sSubPr>
                            <m:ctrlPr>
                              <a:rPr kumimoji="1" lang="en-US" altLang="zh-CN" b="0" i="1" smtClean="0">
                                <a:latin typeface="Cambria Math" panose="02040503050406030204" pitchFamily="18" charset="0"/>
                                <a:ea typeface="Microsoft YaHei" panose="020B0503020204020204" pitchFamily="34" charset="-122"/>
                              </a:rPr>
                            </m:ctrlPr>
                          </m:sSubPr>
                          <m:e>
                            <m:r>
                              <a:rPr kumimoji="1" lang="en-US" altLang="zh-CN" b="0" i="1" smtClean="0">
                                <a:latin typeface="Cambria Math" panose="02040503050406030204" pitchFamily="18" charset="0"/>
                                <a:ea typeface="Microsoft YaHei" panose="020B0503020204020204" pitchFamily="34" charset="-122"/>
                              </a:rPr>
                              <m:t>𝑠</m:t>
                            </m:r>
                          </m:e>
                          <m:sub>
                            <m:r>
                              <a:rPr kumimoji="1" lang="en-US" altLang="zh-CN" b="0" i="1" smtClean="0">
                                <a:latin typeface="Cambria Math" panose="02040503050406030204" pitchFamily="18" charset="0"/>
                                <a:ea typeface="Microsoft YaHei" panose="020B0503020204020204" pitchFamily="34" charset="-122"/>
                              </a:rPr>
                              <m:t>𝑖</m:t>
                            </m:r>
                          </m:sub>
                        </m:sSub>
                        <m:r>
                          <a:rPr kumimoji="1" lang="en-US" altLang="zh-CN" b="0" i="1" smtClean="0">
                            <a:latin typeface="Cambria Math" panose="02040503050406030204" pitchFamily="18" charset="0"/>
                            <a:ea typeface="Microsoft YaHei" panose="020B0503020204020204" pitchFamily="34" charset="-122"/>
                          </a:rPr>
                          <m:t>}</m:t>
                        </m:r>
                      </m:e>
                      <m:sub>
                        <m:r>
                          <a:rPr kumimoji="1" lang="en-US" altLang="zh-CN" b="0" i="1" smtClean="0">
                            <a:latin typeface="Cambria Math" panose="02040503050406030204" pitchFamily="18" charset="0"/>
                            <a:ea typeface="Microsoft YaHei" panose="020B0503020204020204" pitchFamily="34" charset="-122"/>
                          </a:rPr>
                          <m:t>𝑖</m:t>
                        </m:r>
                        <m:r>
                          <a:rPr kumimoji="1" lang="en-US" altLang="zh-CN" b="0" i="1" smtClean="0">
                            <a:latin typeface="Cambria Math" panose="02040503050406030204" pitchFamily="18" charset="0"/>
                            <a:ea typeface="Microsoft YaHei" panose="020B0503020204020204" pitchFamily="34" charset="-122"/>
                          </a:rPr>
                          <m:t>=1</m:t>
                        </m:r>
                      </m:sub>
                      <m:sup>
                        <m:r>
                          <a:rPr kumimoji="1" lang="en-US" altLang="zh-CN" b="0" i="1" smtClean="0">
                            <a:latin typeface="Cambria Math" panose="02040503050406030204" pitchFamily="18" charset="0"/>
                            <a:ea typeface="Microsoft YaHei" panose="020B0503020204020204" pitchFamily="34" charset="-122"/>
                          </a:rPr>
                          <m:t>𝑛</m:t>
                        </m:r>
                      </m:sup>
                    </m:sSubSup>
                  </m:oMath>
                </a14:m>
                <a:endParaRPr kumimoji="1" lang="en-US" altLang="zh-CN"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r>
                  <a:rPr kumimoji="1" lang="zh-CN" altLang="en-US" dirty="0">
                    <a:latin typeface="Microsoft YaHei" panose="020B0503020204020204" pitchFamily="34" charset="-122"/>
                    <a:ea typeface="Microsoft YaHei" panose="020B0503020204020204" pitchFamily="34" charset="-122"/>
                  </a:rPr>
                  <a:t>    对于空间属性，计算实体对的空间距离，并将其</a:t>
                </a:r>
                <a:r>
                  <a:rPr kumimoji="1" lang="zh-CN" altLang="en-US" b="1" dirty="0">
                    <a:latin typeface="Microsoft YaHei" panose="020B0503020204020204" pitchFamily="34" charset="-122"/>
                    <a:ea typeface="Microsoft YaHei" panose="020B0503020204020204" pitchFamily="34" charset="-122"/>
                  </a:rPr>
                  <a:t>归一化到 </a:t>
                </a:r>
                <a:r>
                  <a:rPr kumimoji="1" lang="en-US" altLang="zh-CN" b="1" dirty="0">
                    <a:latin typeface="Microsoft YaHei" panose="020B0503020204020204" pitchFamily="34" charset="-122"/>
                    <a:ea typeface="Microsoft YaHei" panose="020B0503020204020204" pitchFamily="34" charset="-122"/>
                  </a:rPr>
                  <a:t>0-1 </a:t>
                </a:r>
                <a:r>
                  <a:rPr kumimoji="1" lang="zh-CN" altLang="en-US" dirty="0">
                    <a:latin typeface="Microsoft YaHei" panose="020B0503020204020204" pitchFamily="34" charset="-122"/>
                    <a:ea typeface="Microsoft YaHei" panose="020B0503020204020204" pitchFamily="34" charset="-122"/>
                  </a:rPr>
                  <a:t>之间：</a:t>
                </a:r>
                <a:endParaRPr kumimoji="1" lang="en-US" altLang="zh-CN"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ea typeface="Microsoft YaHei" panose="020B0503020204020204" pitchFamily="34" charset="-122"/>
                            </a:rPr>
                          </m:ctrlPr>
                        </m:sSubPr>
                        <m:e>
                          <m:r>
                            <a:rPr kumimoji="1" lang="en-US" altLang="zh-CN" b="0" i="1" smtClean="0">
                              <a:latin typeface="Cambria Math" panose="02040503050406030204" pitchFamily="18" charset="0"/>
                              <a:ea typeface="Microsoft YaHei" panose="020B0503020204020204" pitchFamily="34" charset="-122"/>
                            </a:rPr>
                            <m:t>𝑠</m:t>
                          </m:r>
                        </m:e>
                        <m:sub>
                          <m:r>
                            <a:rPr kumimoji="1" lang="en-US" altLang="zh-CN" b="0" i="1" smtClean="0">
                              <a:latin typeface="Cambria Math" panose="02040503050406030204" pitchFamily="18" charset="0"/>
                              <a:ea typeface="Microsoft YaHei" panose="020B0503020204020204" pitchFamily="34" charset="-122"/>
                            </a:rPr>
                            <m:t>𝑖</m:t>
                          </m:r>
                        </m:sub>
                      </m:sSub>
                      <m:r>
                        <a:rPr kumimoji="1" lang="en-US" altLang="zh-CN" b="0" i="1" smtClean="0">
                          <a:latin typeface="Cambria Math" panose="02040503050406030204" pitchFamily="18" charset="0"/>
                          <a:ea typeface="Microsoft YaHei" panose="020B0503020204020204" pitchFamily="34" charset="-122"/>
                        </a:rPr>
                        <m:t>=1−</m:t>
                      </m:r>
                      <m:f>
                        <m:fPr>
                          <m:ctrlPr>
                            <a:rPr kumimoji="1" lang="en-US" altLang="zh-CN" b="0" i="1" smtClean="0">
                              <a:latin typeface="Cambria Math" panose="02040503050406030204" pitchFamily="18" charset="0"/>
                              <a:ea typeface="Microsoft YaHei" panose="020B0503020204020204" pitchFamily="34" charset="-122"/>
                            </a:rPr>
                          </m:ctrlPr>
                        </m:fPr>
                        <m:num>
                          <m:r>
                            <a:rPr kumimoji="1" lang="en-US" altLang="zh-CN" b="0" i="1" smtClean="0">
                              <a:latin typeface="Cambria Math" panose="02040503050406030204" pitchFamily="18" charset="0"/>
                              <a:ea typeface="Microsoft YaHei" panose="020B0503020204020204" pitchFamily="34" charset="-122"/>
                            </a:rPr>
                            <m:t>𝑑𝑖𝑠𝑡</m:t>
                          </m:r>
                          <m:r>
                            <a:rPr kumimoji="1" lang="en-US" altLang="zh-CN" b="0" i="1" smtClean="0">
                              <a:latin typeface="Cambria Math" panose="02040503050406030204" pitchFamily="18" charset="0"/>
                              <a:ea typeface="Microsoft YaHei" panose="020B0503020204020204" pitchFamily="34" charset="-122"/>
                            </a:rPr>
                            <m:t>(</m:t>
                          </m:r>
                          <m:r>
                            <a:rPr kumimoji="1" lang="en-US" altLang="zh-CN" b="0" i="1" smtClean="0">
                              <a:latin typeface="Cambria Math" panose="02040503050406030204" pitchFamily="18" charset="0"/>
                              <a:ea typeface="Microsoft YaHei" panose="020B0503020204020204" pitchFamily="34" charset="-122"/>
                            </a:rPr>
                            <m:t>𝑎</m:t>
                          </m:r>
                          <m:r>
                            <a:rPr kumimoji="1" lang="en-US" altLang="zh-CN" b="0" i="1" smtClean="0">
                              <a:latin typeface="Cambria Math" panose="02040503050406030204" pitchFamily="18" charset="0"/>
                              <a:ea typeface="Microsoft YaHei" panose="020B0503020204020204" pitchFamily="34" charset="-122"/>
                            </a:rPr>
                            <m:t>,</m:t>
                          </m:r>
                          <m:r>
                            <a:rPr kumimoji="1" lang="en-US" altLang="zh-CN" b="0" i="1" smtClean="0">
                              <a:latin typeface="Cambria Math" panose="02040503050406030204" pitchFamily="18" charset="0"/>
                              <a:ea typeface="Microsoft YaHei" panose="020B0503020204020204" pitchFamily="34" charset="-122"/>
                            </a:rPr>
                            <m:t>𝑏</m:t>
                          </m:r>
                          <m:r>
                            <a:rPr kumimoji="1" lang="en-US" altLang="zh-CN" b="0" i="1" smtClean="0">
                              <a:latin typeface="Cambria Math" panose="02040503050406030204" pitchFamily="18" charset="0"/>
                              <a:ea typeface="Microsoft YaHei" panose="020B0503020204020204" pitchFamily="34" charset="-122"/>
                            </a:rPr>
                            <m:t>)</m:t>
                          </m:r>
                        </m:num>
                        <m:den>
                          <m:r>
                            <a:rPr kumimoji="1" lang="en-US" altLang="zh-CN" b="0" i="1" smtClean="0">
                              <a:latin typeface="Cambria Math" panose="02040503050406030204" pitchFamily="18" charset="0"/>
                              <a:ea typeface="Microsoft YaHei" panose="020B0503020204020204" pitchFamily="34" charset="-122"/>
                            </a:rPr>
                            <m:t>𝑑</m:t>
                          </m:r>
                        </m:den>
                      </m:f>
                    </m:oMath>
                  </m:oMathPara>
                </a14:m>
                <a:endParaRPr kumimoji="1" lang="zh-CN" altLang="en-US" dirty="0">
                  <a:latin typeface="Microsoft YaHei" panose="020B0503020204020204" pitchFamily="34" charset="-122"/>
                  <a:ea typeface="Microsoft YaHei" panose="020B0503020204020204" pitchFamily="34" charset="-122"/>
                </a:endParaRPr>
              </a:p>
              <a:p>
                <a:pPr algn="ctr">
                  <a:lnSpc>
                    <a:spcPct val="125000"/>
                  </a:lnSpc>
                  <a:buClr>
                    <a:srgbClr val="01409B"/>
                  </a:buClr>
                  <a:buSzPct val="100000"/>
                </a:pPr>
                <a:r>
                  <a:rPr kumimoji="1" lang="en-US" altLang="zh-CN" dirty="0">
                    <a:latin typeface="Microsoft YaHei" panose="020B0503020204020204" pitchFamily="34" charset="-122"/>
                    <a:ea typeface="Microsoft YaHei" panose="020B0503020204020204" pitchFamily="34" charset="-122"/>
                  </a:rPr>
                  <a:t>     </a:t>
                </a:r>
              </a:p>
            </p:txBody>
          </p:sp>
        </mc:Choice>
        <mc:Fallback xmlns="">
          <p:sp>
            <p:nvSpPr>
              <p:cNvPr id="2" name="文本框 1">
                <a:extLst>
                  <a:ext uri="{FF2B5EF4-FFF2-40B4-BE49-F238E27FC236}">
                    <a16:creationId xmlns:a16="http://schemas.microsoft.com/office/drawing/2014/main" id="{BE62AC08-B8F3-1D7F-84DC-94A988ECA215}"/>
                  </a:ext>
                </a:extLst>
              </p:cNvPr>
              <p:cNvSpPr txBox="1">
                <a:spLocks noRot="1" noChangeAspect="1" noMove="1" noResize="1" noEditPoints="1" noAdjustHandles="1" noChangeArrowheads="1" noChangeShapeType="1" noTextEdit="1"/>
              </p:cNvSpPr>
              <p:nvPr/>
            </p:nvSpPr>
            <p:spPr>
              <a:xfrm>
                <a:off x="449263" y="1443672"/>
                <a:ext cx="8633778" cy="5568960"/>
              </a:xfrm>
              <a:prstGeom prst="rect">
                <a:avLst/>
              </a:prstGeom>
              <a:blipFill>
                <a:blip r:embed="rId3"/>
                <a:stretch>
                  <a:fillRect l="-777"/>
                </a:stretch>
              </a:blipFill>
            </p:spPr>
            <p:txBody>
              <a:bodyPr/>
              <a:lstStyle/>
              <a:p>
                <a:r>
                  <a:rPr lang="zh-CN" altLang="en-US">
                    <a:noFill/>
                  </a:rPr>
                  <a:t> </a:t>
                </a:r>
              </a:p>
            </p:txBody>
          </p:sp>
        </mc:Fallback>
      </mc:AlternateContent>
      <p:grpSp>
        <p:nvGrpSpPr>
          <p:cNvPr id="40051" name="组合 40050">
            <a:extLst>
              <a:ext uri="{FF2B5EF4-FFF2-40B4-BE49-F238E27FC236}">
                <a16:creationId xmlns:a16="http://schemas.microsoft.com/office/drawing/2014/main" id="{790C0A58-53EB-3855-4C23-F74EB9DE6192}"/>
              </a:ext>
            </a:extLst>
          </p:cNvPr>
          <p:cNvGrpSpPr/>
          <p:nvPr/>
        </p:nvGrpSpPr>
        <p:grpSpPr>
          <a:xfrm>
            <a:off x="286703" y="2272979"/>
            <a:ext cx="8633277" cy="2565569"/>
            <a:chOff x="286703" y="2539679"/>
            <a:chExt cx="8633277" cy="2565569"/>
          </a:xfrm>
        </p:grpSpPr>
        <p:grpSp>
          <p:nvGrpSpPr>
            <p:cNvPr id="11" name="组合 10">
              <a:extLst>
                <a:ext uri="{FF2B5EF4-FFF2-40B4-BE49-F238E27FC236}">
                  <a16:creationId xmlns:a16="http://schemas.microsoft.com/office/drawing/2014/main" id="{22B0BAD4-B5E5-BEEB-67BA-B7B97335453E}"/>
                </a:ext>
              </a:extLst>
            </p:cNvPr>
            <p:cNvGrpSpPr/>
            <p:nvPr/>
          </p:nvGrpSpPr>
          <p:grpSpPr>
            <a:xfrm>
              <a:off x="286703" y="2539679"/>
              <a:ext cx="1141411" cy="947107"/>
              <a:chOff x="511175" y="2470774"/>
              <a:chExt cx="1141411" cy="947107"/>
            </a:xfrm>
          </p:grpSpPr>
          <p:sp>
            <p:nvSpPr>
              <p:cNvPr id="10" name="波形 9">
                <a:extLst>
                  <a:ext uri="{FF2B5EF4-FFF2-40B4-BE49-F238E27FC236}">
                    <a16:creationId xmlns:a16="http://schemas.microsoft.com/office/drawing/2014/main" id="{3D09FDE1-9CE4-9C33-3291-2592DBFDDBA7}"/>
                  </a:ext>
                </a:extLst>
              </p:cNvPr>
              <p:cNvSpPr/>
              <p:nvPr/>
            </p:nvSpPr>
            <p:spPr>
              <a:xfrm>
                <a:off x="511175" y="2470774"/>
                <a:ext cx="1014411" cy="764863"/>
              </a:xfrm>
              <a:prstGeom prst="wave">
                <a:avLst/>
              </a:prstGeom>
              <a:solidFill>
                <a:srgbClr val="FCFBE6"/>
              </a:solidFill>
              <a:ln>
                <a:solidFill>
                  <a:srgbClr val="B3923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8" name="波形 7">
                <a:extLst>
                  <a:ext uri="{FF2B5EF4-FFF2-40B4-BE49-F238E27FC236}">
                    <a16:creationId xmlns:a16="http://schemas.microsoft.com/office/drawing/2014/main" id="{B58819D9-4870-7359-7713-011C8521CC98}"/>
                  </a:ext>
                </a:extLst>
              </p:cNvPr>
              <p:cNvSpPr/>
              <p:nvPr/>
            </p:nvSpPr>
            <p:spPr>
              <a:xfrm>
                <a:off x="576263" y="2561896"/>
                <a:ext cx="1014411" cy="764863"/>
              </a:xfrm>
              <a:prstGeom prst="wave">
                <a:avLst/>
              </a:prstGeom>
              <a:solidFill>
                <a:srgbClr val="FCFBE6"/>
              </a:solidFill>
              <a:ln>
                <a:solidFill>
                  <a:srgbClr val="B3923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波形 6">
                    <a:extLst>
                      <a:ext uri="{FF2B5EF4-FFF2-40B4-BE49-F238E27FC236}">
                        <a16:creationId xmlns:a16="http://schemas.microsoft.com/office/drawing/2014/main" id="{4706CEE6-35DA-28A3-96E4-82D458C13F11}"/>
                      </a:ext>
                    </a:extLst>
                  </p:cNvPr>
                  <p:cNvSpPr/>
                  <p:nvPr/>
                </p:nvSpPr>
                <p:spPr>
                  <a:xfrm>
                    <a:off x="638175" y="2653018"/>
                    <a:ext cx="1014411" cy="764863"/>
                  </a:xfrm>
                  <a:prstGeom prst="wave">
                    <a:avLst/>
                  </a:prstGeom>
                  <a:solidFill>
                    <a:srgbClr val="FCFBE6"/>
                  </a:solidFill>
                  <a:ln>
                    <a:solidFill>
                      <a:srgbClr val="B3923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chemeClr val="tx1"/>
                              </a:solidFill>
                              <a:latin typeface="Cambria Math" panose="02040503050406030204" pitchFamily="18" charset="0"/>
                              <a:cs typeface="Times New Roman" panose="02020603050405020304" pitchFamily="18" charset="0"/>
                            </a:rPr>
                            <m:t>(</m:t>
                          </m:r>
                          <m:sSub>
                            <m:sSubPr>
                              <m:ctrlPr>
                                <a:rPr lang="en-US" altLang="zh-CN" b="0" i="1" smtClean="0">
                                  <a:solidFill>
                                    <a:schemeClr val="tx1"/>
                                  </a:solidFill>
                                  <a:latin typeface="Cambria Math" panose="02040503050406030204" pitchFamily="18" charset="0"/>
                                  <a:cs typeface="Times New Roman" panose="02020603050405020304" pitchFamily="18" charset="0"/>
                                </a:rPr>
                              </m:ctrlPr>
                            </m:sSubPr>
                            <m:e>
                              <m:r>
                                <a:rPr lang="en-US" altLang="zh-CN" b="0" i="1" smtClean="0">
                                  <a:solidFill>
                                    <a:schemeClr val="tx1"/>
                                  </a:solidFill>
                                  <a:latin typeface="Cambria Math" panose="02040503050406030204" pitchFamily="18" charset="0"/>
                                  <a:cs typeface="Times New Roman" panose="02020603050405020304" pitchFamily="18" charset="0"/>
                                </a:rPr>
                                <m:t>𝑒</m:t>
                              </m:r>
                            </m:e>
                            <m:sub>
                              <m:r>
                                <a:rPr lang="en-US" altLang="zh-CN" b="0" i="1" smtClean="0">
                                  <a:solidFill>
                                    <a:schemeClr val="tx1"/>
                                  </a:solidFill>
                                  <a:latin typeface="Cambria Math" panose="02040503050406030204" pitchFamily="18" charset="0"/>
                                  <a:cs typeface="Times New Roman" panose="02020603050405020304" pitchFamily="18" charset="0"/>
                                </a:rPr>
                                <m:t>𝑖</m:t>
                              </m:r>
                            </m:sub>
                          </m:sSub>
                          <m:r>
                            <a:rPr lang="en-US" altLang="zh-CN" b="0" i="1" smtClean="0">
                              <a:solidFill>
                                <a:schemeClr val="tx1"/>
                              </a:solidFill>
                              <a:latin typeface="Cambria Math" panose="02040503050406030204" pitchFamily="18" charset="0"/>
                              <a:cs typeface="Times New Roman" panose="02020603050405020304" pitchFamily="18" charset="0"/>
                            </a:rPr>
                            <m:t>,</m:t>
                          </m:r>
                          <m:sSub>
                            <m:sSubPr>
                              <m:ctrlPr>
                                <a:rPr lang="en-US" altLang="zh-CN" b="0" i="1" smtClean="0">
                                  <a:solidFill>
                                    <a:schemeClr val="tx1"/>
                                  </a:solidFill>
                                  <a:latin typeface="Cambria Math" panose="02040503050406030204" pitchFamily="18" charset="0"/>
                                  <a:cs typeface="Times New Roman" panose="02020603050405020304" pitchFamily="18" charset="0"/>
                                </a:rPr>
                              </m:ctrlPr>
                            </m:sSubPr>
                            <m:e>
                              <m:r>
                                <a:rPr lang="en-US" altLang="zh-CN" b="0" i="1" smtClean="0">
                                  <a:solidFill>
                                    <a:schemeClr val="tx1"/>
                                  </a:solidFill>
                                  <a:latin typeface="Cambria Math" panose="02040503050406030204" pitchFamily="18" charset="0"/>
                                  <a:cs typeface="Times New Roman" panose="02020603050405020304" pitchFamily="18" charset="0"/>
                                </a:rPr>
                                <m:t>𝑒</m:t>
                              </m:r>
                            </m:e>
                            <m:sub>
                              <m:r>
                                <a:rPr lang="en-US" altLang="zh-CN" b="0" i="1" smtClean="0">
                                  <a:solidFill>
                                    <a:schemeClr val="tx1"/>
                                  </a:solidFill>
                                  <a:latin typeface="Cambria Math" panose="02040503050406030204" pitchFamily="18" charset="0"/>
                                  <a:cs typeface="Times New Roman" panose="02020603050405020304" pitchFamily="18" charset="0"/>
                                </a:rPr>
                                <m:t>𝑗</m:t>
                              </m:r>
                            </m:sub>
                          </m:sSub>
                          <m:r>
                            <a:rPr lang="en-US" altLang="zh-CN" b="0" i="1" smtClean="0">
                              <a:solidFill>
                                <a:schemeClr val="tx1"/>
                              </a:solidFill>
                              <a:latin typeface="Cambria Math" panose="02040503050406030204" pitchFamily="18" charset="0"/>
                              <a:cs typeface="Times New Roman" panose="02020603050405020304" pitchFamily="18" charset="0"/>
                            </a:rPr>
                            <m:t>,?)</m:t>
                          </m:r>
                        </m:oMath>
                      </m:oMathPara>
                    </a14:m>
                    <a:endParaRPr lang="zh-CN" alt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7" name="波形 6">
                    <a:extLst>
                      <a:ext uri="{FF2B5EF4-FFF2-40B4-BE49-F238E27FC236}">
                        <a16:creationId xmlns:a16="http://schemas.microsoft.com/office/drawing/2014/main" id="{4706CEE6-35DA-28A3-96E4-82D458C13F11}"/>
                      </a:ext>
                    </a:extLst>
                  </p:cNvPr>
                  <p:cNvSpPr>
                    <a:spLocks noRot="1" noChangeAspect="1" noMove="1" noResize="1" noEditPoints="1" noAdjustHandles="1" noChangeArrowheads="1" noChangeShapeType="1" noTextEdit="1"/>
                  </p:cNvSpPr>
                  <p:nvPr/>
                </p:nvSpPr>
                <p:spPr>
                  <a:xfrm>
                    <a:off x="638175" y="2653018"/>
                    <a:ext cx="1014411" cy="764863"/>
                  </a:xfrm>
                  <a:prstGeom prst="wave">
                    <a:avLst/>
                  </a:prstGeom>
                  <a:blipFill>
                    <a:blip r:embed="rId4"/>
                    <a:stretch>
                      <a:fillRect l="-4734"/>
                    </a:stretch>
                  </a:blipFill>
                  <a:ln>
                    <a:solidFill>
                      <a:srgbClr val="B39235"/>
                    </a:solidFill>
                  </a:ln>
                </p:spPr>
                <p:txBody>
                  <a:bodyPr/>
                  <a:lstStyle/>
                  <a:p>
                    <a:r>
                      <a:rPr lang="zh-CN" altLang="en-US">
                        <a:noFill/>
                      </a:rPr>
                      <a:t> </a:t>
                    </a:r>
                  </a:p>
                </p:txBody>
              </p:sp>
            </mc:Fallback>
          </mc:AlternateContent>
        </p:grpSp>
        <p:grpSp>
          <p:nvGrpSpPr>
            <p:cNvPr id="15" name="组合 14">
              <a:extLst>
                <a:ext uri="{FF2B5EF4-FFF2-40B4-BE49-F238E27FC236}">
                  <a16:creationId xmlns:a16="http://schemas.microsoft.com/office/drawing/2014/main" id="{46B5F283-02F7-C21E-1B4A-277FB1434451}"/>
                </a:ext>
              </a:extLst>
            </p:cNvPr>
            <p:cNvGrpSpPr/>
            <p:nvPr/>
          </p:nvGrpSpPr>
          <p:grpSpPr>
            <a:xfrm>
              <a:off x="286703" y="3553459"/>
              <a:ext cx="1228725" cy="647293"/>
              <a:chOff x="576260" y="3704260"/>
              <a:chExt cx="1228725" cy="647293"/>
            </a:xfrm>
          </p:grpSpPr>
          <p:sp>
            <p:nvSpPr>
              <p:cNvPr id="13" name="梯形 12">
                <a:extLst>
                  <a:ext uri="{FF2B5EF4-FFF2-40B4-BE49-F238E27FC236}">
                    <a16:creationId xmlns:a16="http://schemas.microsoft.com/office/drawing/2014/main" id="{47C63152-2070-6F5D-CAA0-4DAD958697AF}"/>
                  </a:ext>
                </a:extLst>
              </p:cNvPr>
              <p:cNvSpPr/>
              <p:nvPr/>
            </p:nvSpPr>
            <p:spPr>
              <a:xfrm rot="10800000">
                <a:off x="576260" y="3704260"/>
                <a:ext cx="1141411" cy="627383"/>
              </a:xfrm>
              <a:prstGeom prst="trapezoid">
                <a:avLst/>
              </a:prstGeom>
              <a:solidFill>
                <a:srgbClr val="EFEFEF"/>
              </a:solidFill>
              <a:ln>
                <a:solidFill>
                  <a:srgbClr val="DEDED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57262211-0F80-B8B9-44C5-61F283B285EB}"/>
                      </a:ext>
                    </a:extLst>
                  </p:cNvPr>
                  <p:cNvSpPr txBox="1"/>
                  <p:nvPr/>
                </p:nvSpPr>
                <p:spPr>
                  <a:xfrm>
                    <a:off x="604835" y="3704260"/>
                    <a:ext cx="1200150" cy="647293"/>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特征提取</a:t>
                    </a:r>
                    <a:endParaRPr lang="en-US" altLang="zh-CN"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ℱ</m:t>
                          </m:r>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14" name="文本框 13">
                    <a:extLst>
                      <a:ext uri="{FF2B5EF4-FFF2-40B4-BE49-F238E27FC236}">
                        <a16:creationId xmlns:a16="http://schemas.microsoft.com/office/drawing/2014/main" id="{57262211-0F80-B8B9-44C5-61F283B285EB}"/>
                      </a:ext>
                    </a:extLst>
                  </p:cNvPr>
                  <p:cNvSpPr txBox="1">
                    <a:spLocks noRot="1" noChangeAspect="1" noMove="1" noResize="1" noEditPoints="1" noAdjustHandles="1" noChangeArrowheads="1" noChangeShapeType="1" noTextEdit="1"/>
                  </p:cNvSpPr>
                  <p:nvPr/>
                </p:nvSpPr>
                <p:spPr>
                  <a:xfrm>
                    <a:off x="604835" y="3704260"/>
                    <a:ext cx="1200150" cy="647293"/>
                  </a:xfrm>
                  <a:prstGeom prst="rect">
                    <a:avLst/>
                  </a:prstGeom>
                  <a:blipFill>
                    <a:blip r:embed="rId5"/>
                    <a:stretch>
                      <a:fillRect l="-4061" t="-5660"/>
                    </a:stretch>
                  </a:blipFill>
                </p:spPr>
                <p:txBody>
                  <a:bodyPr/>
                  <a:lstStyle/>
                  <a:p>
                    <a:r>
                      <a:rPr lang="zh-CN" altLang="en-US">
                        <a:noFill/>
                      </a:rPr>
                      <a:t> </a:t>
                    </a:r>
                  </a:p>
                </p:txBody>
              </p:sp>
            </mc:Fallback>
          </mc:AlternateContent>
        </p:grpSp>
        <p:grpSp>
          <p:nvGrpSpPr>
            <p:cNvPr id="59" name="组合 58">
              <a:extLst>
                <a:ext uri="{FF2B5EF4-FFF2-40B4-BE49-F238E27FC236}">
                  <a16:creationId xmlns:a16="http://schemas.microsoft.com/office/drawing/2014/main" id="{F0F9D094-C790-2E4F-4D92-7FBAA7F63FE8}"/>
                </a:ext>
              </a:extLst>
            </p:cNvPr>
            <p:cNvGrpSpPr/>
            <p:nvPr/>
          </p:nvGrpSpPr>
          <p:grpSpPr>
            <a:xfrm>
              <a:off x="366098" y="4267425"/>
              <a:ext cx="982619" cy="837823"/>
              <a:chOff x="650877" y="4707802"/>
              <a:chExt cx="982619" cy="837823"/>
            </a:xfrm>
          </p:grpSpPr>
          <p:sp>
            <p:nvSpPr>
              <p:cNvPr id="58" name="矩形: 圆角 57">
                <a:extLst>
                  <a:ext uri="{FF2B5EF4-FFF2-40B4-BE49-F238E27FC236}">
                    <a16:creationId xmlns:a16="http://schemas.microsoft.com/office/drawing/2014/main" id="{23921FF8-3AA7-408A-6C4A-A2CEDB42F3B0}"/>
                  </a:ext>
                </a:extLst>
              </p:cNvPr>
              <p:cNvSpPr/>
              <p:nvPr/>
            </p:nvSpPr>
            <p:spPr>
              <a:xfrm>
                <a:off x="650877" y="4707802"/>
                <a:ext cx="982619" cy="778597"/>
              </a:xfrm>
              <a:prstGeom prst="roundRect">
                <a:avLst/>
              </a:prstGeom>
              <a:noFill/>
              <a:ln w="19050">
                <a:solidFill>
                  <a:srgbClr val="DFDFD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a:extLst>
                  <a:ext uri="{FF2B5EF4-FFF2-40B4-BE49-F238E27FC236}">
                    <a16:creationId xmlns:a16="http://schemas.microsoft.com/office/drawing/2014/main" id="{7D0FEEC4-6925-7510-DD81-745A3A93B7B5}"/>
                  </a:ext>
                </a:extLst>
              </p:cNvPr>
              <p:cNvGrpSpPr/>
              <p:nvPr/>
            </p:nvGrpSpPr>
            <p:grpSpPr>
              <a:xfrm>
                <a:off x="721533" y="4790132"/>
                <a:ext cx="842862" cy="147506"/>
                <a:chOff x="721533" y="4265034"/>
                <a:chExt cx="842862" cy="147506"/>
              </a:xfrm>
            </p:grpSpPr>
            <p:sp>
              <p:nvSpPr>
                <p:cNvPr id="38" name="矩形 37">
                  <a:extLst>
                    <a:ext uri="{FF2B5EF4-FFF2-40B4-BE49-F238E27FC236}">
                      <a16:creationId xmlns:a16="http://schemas.microsoft.com/office/drawing/2014/main" id="{D28253C7-C28E-88E2-315A-EE75B17348F3}"/>
                    </a:ext>
                  </a:extLst>
                </p:cNvPr>
                <p:cNvSpPr/>
                <p:nvPr/>
              </p:nvSpPr>
              <p:spPr>
                <a:xfrm>
                  <a:off x="721533" y="4267425"/>
                  <a:ext cx="144000" cy="144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9B0E8469-480A-699E-5983-EBE59F6A969A}"/>
                    </a:ext>
                  </a:extLst>
                </p:cNvPr>
                <p:cNvSpPr/>
                <p:nvPr/>
              </p:nvSpPr>
              <p:spPr>
                <a:xfrm>
                  <a:off x="897265" y="4266637"/>
                  <a:ext cx="144000" cy="144000"/>
                </a:xfrm>
                <a:prstGeom prst="rect">
                  <a:avLst/>
                </a:prstGeom>
                <a:solidFill>
                  <a:srgbClr val="F4ECAC"/>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F7823C13-D604-A73E-EDDA-F2F1C030BF97}"/>
                    </a:ext>
                  </a:extLst>
                </p:cNvPr>
                <p:cNvSpPr/>
                <p:nvPr/>
              </p:nvSpPr>
              <p:spPr>
                <a:xfrm>
                  <a:off x="1072997" y="4268540"/>
                  <a:ext cx="144000" cy="144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9C98140F-441D-D9D2-FB9E-36AAEE8B76F3}"/>
                    </a:ext>
                  </a:extLst>
                </p:cNvPr>
                <p:cNvSpPr/>
                <p:nvPr/>
              </p:nvSpPr>
              <p:spPr>
                <a:xfrm>
                  <a:off x="1248729" y="4266637"/>
                  <a:ext cx="144000" cy="144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F46509AC-963C-012B-3422-29B3691EE561}"/>
                    </a:ext>
                  </a:extLst>
                </p:cNvPr>
                <p:cNvSpPr/>
                <p:nvPr/>
              </p:nvSpPr>
              <p:spPr>
                <a:xfrm>
                  <a:off x="1420395" y="4265034"/>
                  <a:ext cx="144000" cy="144000"/>
                </a:xfrm>
                <a:prstGeom prst="rect">
                  <a:avLst/>
                </a:prstGeom>
                <a:solidFill>
                  <a:srgbClr val="F2F3F4"/>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700" b="1" dirty="0">
                      <a:solidFill>
                        <a:schemeClr val="tx1"/>
                      </a:solidFill>
                      <a:latin typeface="Times New Roman" panose="02020603050405020304" pitchFamily="18" charset="0"/>
                      <a:cs typeface="Times New Roman" panose="02020603050405020304" pitchFamily="18" charset="0"/>
                    </a:rPr>
                    <a:t>?</a:t>
                  </a:r>
                  <a:endParaRPr lang="zh-CN" altLang="en-US" sz="700" b="1" dirty="0">
                    <a:solidFill>
                      <a:schemeClr val="tx1"/>
                    </a:solidFill>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404927AB-F223-E5C6-9ED7-17A7BC454C5E}"/>
                      </a:ext>
                    </a:extLst>
                  </p:cNvPr>
                  <p:cNvSpPr txBox="1"/>
                  <p:nvPr/>
                </p:nvSpPr>
                <p:spPr>
                  <a:xfrm>
                    <a:off x="801336" y="5237848"/>
                    <a:ext cx="303240"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22" name="文本框 21">
                    <a:extLst>
                      <a:ext uri="{FF2B5EF4-FFF2-40B4-BE49-F238E27FC236}">
                        <a16:creationId xmlns:a16="http://schemas.microsoft.com/office/drawing/2014/main" id="{404927AB-F223-E5C6-9ED7-17A7BC454C5E}"/>
                      </a:ext>
                    </a:extLst>
                  </p:cNvPr>
                  <p:cNvSpPr txBox="1">
                    <a:spLocks noRot="1" noChangeAspect="1" noMove="1" noResize="1" noEditPoints="1" noAdjustHandles="1" noChangeArrowheads="1" noChangeShapeType="1" noTextEdit="1"/>
                  </p:cNvSpPr>
                  <p:nvPr/>
                </p:nvSpPr>
                <p:spPr>
                  <a:xfrm>
                    <a:off x="801336" y="5237848"/>
                    <a:ext cx="303240" cy="307777"/>
                  </a:xfrm>
                  <a:prstGeom prst="rect">
                    <a:avLst/>
                  </a:prstGeom>
                  <a:blipFill>
                    <a:blip r:embed="rId6"/>
                    <a:stretch>
                      <a:fillRect/>
                    </a:stretch>
                  </a:blipFill>
                </p:spPr>
                <p:txBody>
                  <a:bodyPr/>
                  <a:lstStyle/>
                  <a:p>
                    <a:r>
                      <a:rPr lang="zh-CN" altLang="en-US">
                        <a:noFill/>
                      </a:rPr>
                      <a:t> </a:t>
                    </a:r>
                  </a:p>
                </p:txBody>
              </p:sp>
            </mc:Fallback>
          </mc:AlternateContent>
          <p:grpSp>
            <p:nvGrpSpPr>
              <p:cNvPr id="44" name="组合 43">
                <a:extLst>
                  <a:ext uri="{FF2B5EF4-FFF2-40B4-BE49-F238E27FC236}">
                    <a16:creationId xmlns:a16="http://schemas.microsoft.com/office/drawing/2014/main" id="{65A6D5E9-0704-FDB9-A065-408C089C8557}"/>
                  </a:ext>
                </a:extLst>
              </p:cNvPr>
              <p:cNvGrpSpPr/>
              <p:nvPr/>
            </p:nvGrpSpPr>
            <p:grpSpPr>
              <a:xfrm>
                <a:off x="721533" y="4974767"/>
                <a:ext cx="842862" cy="147506"/>
                <a:chOff x="721533" y="4265034"/>
                <a:chExt cx="842862" cy="147506"/>
              </a:xfrm>
            </p:grpSpPr>
            <p:sp>
              <p:nvSpPr>
                <p:cNvPr id="45" name="矩形 44">
                  <a:extLst>
                    <a:ext uri="{FF2B5EF4-FFF2-40B4-BE49-F238E27FC236}">
                      <a16:creationId xmlns:a16="http://schemas.microsoft.com/office/drawing/2014/main" id="{6991A56B-0262-6AF2-DED0-5657B0F81911}"/>
                    </a:ext>
                  </a:extLst>
                </p:cNvPr>
                <p:cNvSpPr/>
                <p:nvPr/>
              </p:nvSpPr>
              <p:spPr>
                <a:xfrm>
                  <a:off x="721533" y="4267425"/>
                  <a:ext cx="144000" cy="144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8F6CE543-801C-E706-3AD9-970515DAC17E}"/>
                    </a:ext>
                  </a:extLst>
                </p:cNvPr>
                <p:cNvSpPr/>
                <p:nvPr/>
              </p:nvSpPr>
              <p:spPr>
                <a:xfrm>
                  <a:off x="897265" y="4266637"/>
                  <a:ext cx="144000" cy="144000"/>
                </a:xfrm>
                <a:prstGeom prst="rect">
                  <a:avLst/>
                </a:prstGeom>
                <a:solidFill>
                  <a:srgbClr val="F4ECAC"/>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8278382-A494-B55F-6664-9BED57A06DBE}"/>
                    </a:ext>
                  </a:extLst>
                </p:cNvPr>
                <p:cNvSpPr/>
                <p:nvPr/>
              </p:nvSpPr>
              <p:spPr>
                <a:xfrm>
                  <a:off x="1072997" y="4268540"/>
                  <a:ext cx="144000" cy="144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897B7EA4-2729-911A-B958-052AE473A24D}"/>
                    </a:ext>
                  </a:extLst>
                </p:cNvPr>
                <p:cNvSpPr/>
                <p:nvPr/>
              </p:nvSpPr>
              <p:spPr>
                <a:xfrm>
                  <a:off x="1248729" y="4266637"/>
                  <a:ext cx="144000" cy="144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AE2F0F2C-5753-6604-D578-FBD96A1B9352}"/>
                    </a:ext>
                  </a:extLst>
                </p:cNvPr>
                <p:cNvSpPr/>
                <p:nvPr/>
              </p:nvSpPr>
              <p:spPr>
                <a:xfrm>
                  <a:off x="1420395" y="4265034"/>
                  <a:ext cx="144000" cy="144000"/>
                </a:xfrm>
                <a:prstGeom prst="rect">
                  <a:avLst/>
                </a:prstGeom>
                <a:solidFill>
                  <a:srgbClr val="F2F3F4"/>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700" b="1" dirty="0">
                      <a:solidFill>
                        <a:schemeClr val="tx1"/>
                      </a:solidFill>
                      <a:latin typeface="Times New Roman" panose="02020603050405020304" pitchFamily="18" charset="0"/>
                      <a:cs typeface="Times New Roman" panose="02020603050405020304" pitchFamily="18" charset="0"/>
                    </a:rPr>
                    <a:t>?</a:t>
                  </a:r>
                  <a:endParaRPr lang="zh-CN" altLang="en-US" sz="700" b="1" dirty="0">
                    <a:solidFill>
                      <a:schemeClr val="tx1"/>
                    </a:solidFill>
                    <a:latin typeface="Times New Roman" panose="02020603050405020304" pitchFamily="18" charset="0"/>
                    <a:cs typeface="Times New Roman" panose="02020603050405020304" pitchFamily="18" charset="0"/>
                  </a:endParaRPr>
                </a:p>
              </p:txBody>
            </p:sp>
          </p:grpSp>
          <p:grpSp>
            <p:nvGrpSpPr>
              <p:cNvPr id="50" name="组合 49">
                <a:extLst>
                  <a:ext uri="{FF2B5EF4-FFF2-40B4-BE49-F238E27FC236}">
                    <a16:creationId xmlns:a16="http://schemas.microsoft.com/office/drawing/2014/main" id="{AFFEE544-01E4-095E-998B-F260EC835779}"/>
                  </a:ext>
                </a:extLst>
              </p:cNvPr>
              <p:cNvGrpSpPr/>
              <p:nvPr/>
            </p:nvGrpSpPr>
            <p:grpSpPr>
              <a:xfrm>
                <a:off x="721533" y="5158576"/>
                <a:ext cx="842862" cy="147506"/>
                <a:chOff x="721533" y="4265034"/>
                <a:chExt cx="842862" cy="147506"/>
              </a:xfrm>
            </p:grpSpPr>
            <p:sp>
              <p:nvSpPr>
                <p:cNvPr id="51" name="矩形 50">
                  <a:extLst>
                    <a:ext uri="{FF2B5EF4-FFF2-40B4-BE49-F238E27FC236}">
                      <a16:creationId xmlns:a16="http://schemas.microsoft.com/office/drawing/2014/main" id="{B68FC88D-C94E-1B4E-AF87-0DA4374DA3F5}"/>
                    </a:ext>
                  </a:extLst>
                </p:cNvPr>
                <p:cNvSpPr/>
                <p:nvPr/>
              </p:nvSpPr>
              <p:spPr>
                <a:xfrm>
                  <a:off x="721533" y="4267425"/>
                  <a:ext cx="144000" cy="144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1448389B-8D78-1596-8307-1450AE26DFD8}"/>
                    </a:ext>
                  </a:extLst>
                </p:cNvPr>
                <p:cNvSpPr/>
                <p:nvPr/>
              </p:nvSpPr>
              <p:spPr>
                <a:xfrm>
                  <a:off x="897265" y="4266637"/>
                  <a:ext cx="144000" cy="144000"/>
                </a:xfrm>
                <a:prstGeom prst="rect">
                  <a:avLst/>
                </a:prstGeom>
                <a:solidFill>
                  <a:srgbClr val="F4ECAC"/>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C77179D7-CB08-9E92-DE08-3D4A75934841}"/>
                    </a:ext>
                  </a:extLst>
                </p:cNvPr>
                <p:cNvSpPr/>
                <p:nvPr/>
              </p:nvSpPr>
              <p:spPr>
                <a:xfrm>
                  <a:off x="1072997" y="4268540"/>
                  <a:ext cx="144000" cy="144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id="{1AD9ACC8-5603-864D-840B-DD100022D581}"/>
                    </a:ext>
                  </a:extLst>
                </p:cNvPr>
                <p:cNvSpPr/>
                <p:nvPr/>
              </p:nvSpPr>
              <p:spPr>
                <a:xfrm>
                  <a:off x="1248729" y="4266637"/>
                  <a:ext cx="144000" cy="144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C1118B4D-C196-FD41-B7DB-D91BF5DF9B90}"/>
                    </a:ext>
                  </a:extLst>
                </p:cNvPr>
                <p:cNvSpPr/>
                <p:nvPr/>
              </p:nvSpPr>
              <p:spPr>
                <a:xfrm>
                  <a:off x="1420395" y="4265034"/>
                  <a:ext cx="144000" cy="144000"/>
                </a:xfrm>
                <a:prstGeom prst="rect">
                  <a:avLst/>
                </a:prstGeom>
                <a:solidFill>
                  <a:srgbClr val="F2F3F4"/>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700" b="1" dirty="0">
                      <a:solidFill>
                        <a:schemeClr val="tx1"/>
                      </a:solidFill>
                      <a:latin typeface="Times New Roman" panose="02020603050405020304" pitchFamily="18" charset="0"/>
                      <a:cs typeface="Times New Roman" panose="02020603050405020304" pitchFamily="18" charset="0"/>
                    </a:rPr>
                    <a:t>?</a:t>
                  </a:r>
                  <a:endParaRPr lang="zh-CN" altLang="en-US" sz="700" b="1" dirty="0">
                    <a:solidFill>
                      <a:schemeClr val="tx1"/>
                    </a:solidFill>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5F584197-D1D4-0BE5-6432-CBD4A8E3D0BB}"/>
                      </a:ext>
                    </a:extLst>
                  </p:cNvPr>
                  <p:cNvSpPr txBox="1"/>
                  <p:nvPr/>
                </p:nvSpPr>
                <p:spPr>
                  <a:xfrm>
                    <a:off x="979593" y="5237848"/>
                    <a:ext cx="303240"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56" name="文本框 55">
                    <a:extLst>
                      <a:ext uri="{FF2B5EF4-FFF2-40B4-BE49-F238E27FC236}">
                        <a16:creationId xmlns:a16="http://schemas.microsoft.com/office/drawing/2014/main" id="{5F584197-D1D4-0BE5-6432-CBD4A8E3D0BB}"/>
                      </a:ext>
                    </a:extLst>
                  </p:cNvPr>
                  <p:cNvSpPr txBox="1">
                    <a:spLocks noRot="1" noChangeAspect="1" noMove="1" noResize="1" noEditPoints="1" noAdjustHandles="1" noChangeArrowheads="1" noChangeShapeType="1" noTextEdit="1"/>
                  </p:cNvSpPr>
                  <p:nvPr/>
                </p:nvSpPr>
                <p:spPr>
                  <a:xfrm>
                    <a:off x="979593" y="5237848"/>
                    <a:ext cx="303240" cy="30777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684EF76C-F692-3E5A-EF31-328AFAF262F3}"/>
                      </a:ext>
                    </a:extLst>
                  </p:cNvPr>
                  <p:cNvSpPr txBox="1"/>
                  <p:nvPr/>
                </p:nvSpPr>
                <p:spPr>
                  <a:xfrm>
                    <a:off x="1320729" y="5237848"/>
                    <a:ext cx="303240"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57" name="文本框 56">
                    <a:extLst>
                      <a:ext uri="{FF2B5EF4-FFF2-40B4-BE49-F238E27FC236}">
                        <a16:creationId xmlns:a16="http://schemas.microsoft.com/office/drawing/2014/main" id="{684EF76C-F692-3E5A-EF31-328AFAF262F3}"/>
                      </a:ext>
                    </a:extLst>
                  </p:cNvPr>
                  <p:cNvSpPr txBox="1">
                    <a:spLocks noRot="1" noChangeAspect="1" noMove="1" noResize="1" noEditPoints="1" noAdjustHandles="1" noChangeArrowheads="1" noChangeShapeType="1" noTextEdit="1"/>
                  </p:cNvSpPr>
                  <p:nvPr/>
                </p:nvSpPr>
                <p:spPr>
                  <a:xfrm>
                    <a:off x="1320729" y="5237848"/>
                    <a:ext cx="303240" cy="307777"/>
                  </a:xfrm>
                  <a:prstGeom prst="rect">
                    <a:avLst/>
                  </a:prstGeom>
                  <a:blipFill>
                    <a:blip r:embed="rId6"/>
                    <a:stretch>
                      <a:fillRect/>
                    </a:stretch>
                  </a:blipFill>
                </p:spPr>
                <p:txBody>
                  <a:bodyPr/>
                  <a:lstStyle/>
                  <a:p>
                    <a:r>
                      <a:rPr lang="zh-CN" altLang="en-US">
                        <a:noFill/>
                      </a:rPr>
                      <a:t> </a:t>
                    </a:r>
                  </a:p>
                </p:txBody>
              </p:sp>
            </mc:Fallback>
          </mc:AlternateContent>
        </p:grpSp>
        <p:grpSp>
          <p:nvGrpSpPr>
            <p:cNvPr id="28" name="组合 27">
              <a:extLst>
                <a:ext uri="{FF2B5EF4-FFF2-40B4-BE49-F238E27FC236}">
                  <a16:creationId xmlns:a16="http://schemas.microsoft.com/office/drawing/2014/main" id="{FFDFDD14-9B7E-363A-39E9-DA6487FB2F51}"/>
                </a:ext>
              </a:extLst>
            </p:cNvPr>
            <p:cNvGrpSpPr/>
            <p:nvPr/>
          </p:nvGrpSpPr>
          <p:grpSpPr>
            <a:xfrm>
              <a:off x="2515324" y="3098262"/>
              <a:ext cx="941587" cy="742865"/>
              <a:chOff x="2782024" y="3098262"/>
              <a:chExt cx="941587" cy="742865"/>
            </a:xfrm>
          </p:grpSpPr>
          <p:sp>
            <p:nvSpPr>
              <p:cNvPr id="39963" name="椭圆 39962">
                <a:extLst>
                  <a:ext uri="{FF2B5EF4-FFF2-40B4-BE49-F238E27FC236}">
                    <a16:creationId xmlns:a16="http://schemas.microsoft.com/office/drawing/2014/main" id="{CB6328AE-A404-3269-F081-4026CC0A57D6}"/>
                  </a:ext>
                </a:extLst>
              </p:cNvPr>
              <p:cNvSpPr/>
              <p:nvPr/>
            </p:nvSpPr>
            <p:spPr>
              <a:xfrm>
                <a:off x="2782024" y="3098262"/>
                <a:ext cx="941587" cy="742865"/>
              </a:xfrm>
              <a:prstGeom prst="ellipse">
                <a:avLst/>
              </a:prstGeom>
              <a:solidFill>
                <a:schemeClr val="bg1"/>
              </a:solidFill>
              <a:ln w="19050">
                <a:solidFill>
                  <a:srgbClr val="A77FB8"/>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64" name="椭圆 39963">
                <a:extLst>
                  <a:ext uri="{FF2B5EF4-FFF2-40B4-BE49-F238E27FC236}">
                    <a16:creationId xmlns:a16="http://schemas.microsoft.com/office/drawing/2014/main" id="{F7E2D4EA-9851-D10E-EC4D-EBF97D5CAD41}"/>
                  </a:ext>
                </a:extLst>
              </p:cNvPr>
              <p:cNvSpPr/>
              <p:nvPr/>
            </p:nvSpPr>
            <p:spPr>
              <a:xfrm>
                <a:off x="3019516" y="3509984"/>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65" name="椭圆 39964">
                <a:extLst>
                  <a:ext uri="{FF2B5EF4-FFF2-40B4-BE49-F238E27FC236}">
                    <a16:creationId xmlns:a16="http://schemas.microsoft.com/office/drawing/2014/main" id="{0CE5FDDA-BFEB-7679-CA6B-2F8A625E5678}"/>
                  </a:ext>
                </a:extLst>
              </p:cNvPr>
              <p:cNvSpPr/>
              <p:nvPr/>
            </p:nvSpPr>
            <p:spPr>
              <a:xfrm>
                <a:off x="2929354" y="3238330"/>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66" name="直接连接符 39965">
                <a:extLst>
                  <a:ext uri="{FF2B5EF4-FFF2-40B4-BE49-F238E27FC236}">
                    <a16:creationId xmlns:a16="http://schemas.microsoft.com/office/drawing/2014/main" id="{3144CCEC-5675-51FA-92B5-DB13483F673A}"/>
                  </a:ext>
                </a:extLst>
              </p:cNvPr>
              <p:cNvCxnSpPr>
                <a:cxnSpLocks/>
                <a:stCxn id="39965" idx="0"/>
                <a:endCxn id="39965" idx="4"/>
              </p:cNvCxnSpPr>
              <p:nvPr/>
            </p:nvCxnSpPr>
            <p:spPr>
              <a:xfrm>
                <a:off x="3055354" y="3238330"/>
                <a:ext cx="0" cy="25200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9967" name="直接连接符 39966">
                <a:extLst>
                  <a:ext uri="{FF2B5EF4-FFF2-40B4-BE49-F238E27FC236}">
                    <a16:creationId xmlns:a16="http://schemas.microsoft.com/office/drawing/2014/main" id="{2ABC82BE-082E-E249-4652-3DF1D560B18E}"/>
                  </a:ext>
                </a:extLst>
              </p:cNvPr>
              <p:cNvCxnSpPr>
                <a:stCxn id="39965" idx="1"/>
                <a:endCxn id="39965" idx="3"/>
              </p:cNvCxnSpPr>
              <p:nvPr/>
            </p:nvCxnSpPr>
            <p:spPr>
              <a:xfrm>
                <a:off x="2966259" y="3275235"/>
                <a:ext cx="0" cy="17819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grpSp>
            <p:nvGrpSpPr>
              <p:cNvPr id="39968" name="组合 39967">
                <a:extLst>
                  <a:ext uri="{FF2B5EF4-FFF2-40B4-BE49-F238E27FC236}">
                    <a16:creationId xmlns:a16="http://schemas.microsoft.com/office/drawing/2014/main" id="{C4E1B3DA-4366-409D-0C13-B89E6678407B}"/>
                  </a:ext>
                </a:extLst>
              </p:cNvPr>
              <p:cNvGrpSpPr/>
              <p:nvPr/>
            </p:nvGrpSpPr>
            <p:grpSpPr>
              <a:xfrm>
                <a:off x="3397516" y="3351599"/>
                <a:ext cx="252000" cy="252000"/>
                <a:chOff x="6812443" y="4269749"/>
                <a:chExt cx="180000" cy="180000"/>
              </a:xfrm>
            </p:grpSpPr>
            <p:sp>
              <p:nvSpPr>
                <p:cNvPr id="39971" name="椭圆 39970">
                  <a:extLst>
                    <a:ext uri="{FF2B5EF4-FFF2-40B4-BE49-F238E27FC236}">
                      <a16:creationId xmlns:a16="http://schemas.microsoft.com/office/drawing/2014/main" id="{F8133745-30EE-4A30-8E3E-23E4B5EB197B}"/>
                    </a:ext>
                  </a:extLst>
                </p:cNvPr>
                <p:cNvSpPr/>
                <p:nvPr/>
              </p:nvSpPr>
              <p:spPr>
                <a:xfrm>
                  <a:off x="6812443" y="4269749"/>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72" name="直接连接符 39971">
                  <a:extLst>
                    <a:ext uri="{FF2B5EF4-FFF2-40B4-BE49-F238E27FC236}">
                      <a16:creationId xmlns:a16="http://schemas.microsoft.com/office/drawing/2014/main" id="{593533DC-6BAD-C998-7814-EBF35CA3E808}"/>
                    </a:ext>
                  </a:extLst>
                </p:cNvPr>
                <p:cNvCxnSpPr>
                  <a:stCxn id="39971" idx="0"/>
                  <a:endCxn id="39971" idx="4"/>
                </p:cNvCxnSpPr>
                <p:nvPr/>
              </p:nvCxnSpPr>
              <p:spPr>
                <a:xfrm>
                  <a:off x="6902443" y="4269749"/>
                  <a:ext cx="0" cy="18000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9973" name="直接连接符 39972">
                  <a:extLst>
                    <a:ext uri="{FF2B5EF4-FFF2-40B4-BE49-F238E27FC236}">
                      <a16:creationId xmlns:a16="http://schemas.microsoft.com/office/drawing/2014/main" id="{AAAB3EFC-B444-76AA-2B4D-19CDF9CBCEBF}"/>
                    </a:ext>
                  </a:extLst>
                </p:cNvPr>
                <p:cNvCxnSpPr>
                  <a:stCxn id="39971" idx="1"/>
                  <a:endCxn id="39971" idx="3"/>
                </p:cNvCxnSpPr>
                <p:nvPr/>
              </p:nvCxnSpPr>
              <p:spPr>
                <a:xfrm>
                  <a:off x="6838803" y="4296109"/>
                  <a:ext cx="0" cy="12728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grpSp>
          <p:cxnSp>
            <p:nvCxnSpPr>
              <p:cNvPr id="39969" name="直接连接符 39968">
                <a:extLst>
                  <a:ext uri="{FF2B5EF4-FFF2-40B4-BE49-F238E27FC236}">
                    <a16:creationId xmlns:a16="http://schemas.microsoft.com/office/drawing/2014/main" id="{56C5A179-6D7A-1BE3-CF5F-9F9BC3816E26}"/>
                  </a:ext>
                </a:extLst>
              </p:cNvPr>
              <p:cNvCxnSpPr>
                <a:stCxn id="39964" idx="0"/>
                <a:endCxn id="39964" idx="4"/>
              </p:cNvCxnSpPr>
              <p:nvPr/>
            </p:nvCxnSpPr>
            <p:spPr>
              <a:xfrm>
                <a:off x="3145516" y="3509984"/>
                <a:ext cx="0" cy="25200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9970" name="直接连接符 39969">
                <a:extLst>
                  <a:ext uri="{FF2B5EF4-FFF2-40B4-BE49-F238E27FC236}">
                    <a16:creationId xmlns:a16="http://schemas.microsoft.com/office/drawing/2014/main" id="{5E495FD6-855F-1736-A2E6-B851C076768A}"/>
                  </a:ext>
                </a:extLst>
              </p:cNvPr>
              <p:cNvCxnSpPr>
                <a:stCxn id="39964" idx="7"/>
                <a:endCxn id="39964" idx="5"/>
              </p:cNvCxnSpPr>
              <p:nvPr/>
            </p:nvCxnSpPr>
            <p:spPr>
              <a:xfrm>
                <a:off x="3234611" y="3546889"/>
                <a:ext cx="0" cy="17819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grpSp>
        <p:grpSp>
          <p:nvGrpSpPr>
            <p:cNvPr id="29" name="组合 28">
              <a:extLst>
                <a:ext uri="{FF2B5EF4-FFF2-40B4-BE49-F238E27FC236}">
                  <a16:creationId xmlns:a16="http://schemas.microsoft.com/office/drawing/2014/main" id="{78C85462-2F07-B64B-E1B0-E9F7FC4DFAA6}"/>
                </a:ext>
              </a:extLst>
            </p:cNvPr>
            <p:cNvGrpSpPr/>
            <p:nvPr/>
          </p:nvGrpSpPr>
          <p:grpSpPr>
            <a:xfrm>
              <a:off x="2191899" y="3958034"/>
              <a:ext cx="1051068" cy="783441"/>
              <a:chOff x="2458599" y="3958034"/>
              <a:chExt cx="1051068" cy="783441"/>
            </a:xfrm>
          </p:grpSpPr>
          <p:sp>
            <p:nvSpPr>
              <p:cNvPr id="39944" name="椭圆 39943">
                <a:extLst>
                  <a:ext uri="{FF2B5EF4-FFF2-40B4-BE49-F238E27FC236}">
                    <a16:creationId xmlns:a16="http://schemas.microsoft.com/office/drawing/2014/main" id="{09B67C33-66D4-1B93-3295-60A5D6D04B54}"/>
                  </a:ext>
                </a:extLst>
              </p:cNvPr>
              <p:cNvSpPr/>
              <p:nvPr/>
            </p:nvSpPr>
            <p:spPr>
              <a:xfrm>
                <a:off x="2458599" y="3958034"/>
                <a:ext cx="1051068" cy="783441"/>
              </a:xfrm>
              <a:prstGeom prst="ellipse">
                <a:avLst/>
              </a:prstGeom>
              <a:solidFill>
                <a:schemeClr val="bg1"/>
              </a:solidFill>
              <a:ln w="19050">
                <a:solidFill>
                  <a:srgbClr val="F7A2A4"/>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60" name="椭圆 39959">
                <a:extLst>
                  <a:ext uri="{FF2B5EF4-FFF2-40B4-BE49-F238E27FC236}">
                    <a16:creationId xmlns:a16="http://schemas.microsoft.com/office/drawing/2014/main" id="{4A12ADFC-98A8-DDA6-3263-5D13BD4E5360}"/>
                  </a:ext>
                </a:extLst>
              </p:cNvPr>
              <p:cNvSpPr/>
              <p:nvPr/>
            </p:nvSpPr>
            <p:spPr>
              <a:xfrm>
                <a:off x="2968893" y="4418462"/>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61" name="直接连接符 39960">
                <a:extLst>
                  <a:ext uri="{FF2B5EF4-FFF2-40B4-BE49-F238E27FC236}">
                    <a16:creationId xmlns:a16="http://schemas.microsoft.com/office/drawing/2014/main" id="{570A9F69-9C42-60F6-2EE1-61B733F68FC8}"/>
                  </a:ext>
                </a:extLst>
              </p:cNvPr>
              <p:cNvCxnSpPr>
                <a:stCxn id="39960" idx="2"/>
                <a:endCxn id="39960" idx="6"/>
              </p:cNvCxnSpPr>
              <p:nvPr/>
            </p:nvCxnSpPr>
            <p:spPr>
              <a:xfrm>
                <a:off x="2968893" y="4544462"/>
                <a:ext cx="25200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9962" name="直接连接符 39961">
                <a:extLst>
                  <a:ext uri="{FF2B5EF4-FFF2-40B4-BE49-F238E27FC236}">
                    <a16:creationId xmlns:a16="http://schemas.microsoft.com/office/drawing/2014/main" id="{FC41B0AD-65F6-522E-6C62-651E244DB84B}"/>
                  </a:ext>
                </a:extLst>
              </p:cNvPr>
              <p:cNvCxnSpPr>
                <a:stCxn id="39960" idx="1"/>
                <a:endCxn id="39960" idx="7"/>
              </p:cNvCxnSpPr>
              <p:nvPr/>
            </p:nvCxnSpPr>
            <p:spPr>
              <a:xfrm>
                <a:off x="3005797" y="4455366"/>
                <a:ext cx="178192"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sp>
            <p:nvSpPr>
              <p:cNvPr id="39958" name="椭圆 39957">
                <a:extLst>
                  <a:ext uri="{FF2B5EF4-FFF2-40B4-BE49-F238E27FC236}">
                    <a16:creationId xmlns:a16="http://schemas.microsoft.com/office/drawing/2014/main" id="{424ED61D-212F-AE5A-F442-CBA3C41B1FC4}"/>
                  </a:ext>
                </a:extLst>
              </p:cNvPr>
              <p:cNvSpPr/>
              <p:nvPr/>
            </p:nvSpPr>
            <p:spPr>
              <a:xfrm>
                <a:off x="2722794" y="4050709"/>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59" name="直接连接符 39958">
                <a:extLst>
                  <a:ext uri="{FF2B5EF4-FFF2-40B4-BE49-F238E27FC236}">
                    <a16:creationId xmlns:a16="http://schemas.microsoft.com/office/drawing/2014/main" id="{9BFC075B-588A-8F91-236A-CEC09E180CCB}"/>
                  </a:ext>
                </a:extLst>
              </p:cNvPr>
              <p:cNvCxnSpPr>
                <a:stCxn id="39958" idx="2"/>
                <a:endCxn id="39958" idx="6"/>
              </p:cNvCxnSpPr>
              <p:nvPr/>
            </p:nvCxnSpPr>
            <p:spPr>
              <a:xfrm>
                <a:off x="2722794" y="4176709"/>
                <a:ext cx="25200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sp>
            <p:nvSpPr>
              <p:cNvPr id="39955" name="椭圆 39954">
                <a:extLst>
                  <a:ext uri="{FF2B5EF4-FFF2-40B4-BE49-F238E27FC236}">
                    <a16:creationId xmlns:a16="http://schemas.microsoft.com/office/drawing/2014/main" id="{55802B44-9D1A-64F0-717B-EA7717F194C4}"/>
                  </a:ext>
                </a:extLst>
              </p:cNvPr>
              <p:cNvSpPr/>
              <p:nvPr/>
            </p:nvSpPr>
            <p:spPr>
              <a:xfrm>
                <a:off x="2596814" y="4363826"/>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56" name="直接连接符 39955">
                <a:extLst>
                  <a:ext uri="{FF2B5EF4-FFF2-40B4-BE49-F238E27FC236}">
                    <a16:creationId xmlns:a16="http://schemas.microsoft.com/office/drawing/2014/main" id="{CFDD53E8-FFBB-AA91-9A6B-96F7EBFDB4EC}"/>
                  </a:ext>
                </a:extLst>
              </p:cNvPr>
              <p:cNvCxnSpPr>
                <a:stCxn id="39955" idx="2"/>
                <a:endCxn id="39955" idx="6"/>
              </p:cNvCxnSpPr>
              <p:nvPr/>
            </p:nvCxnSpPr>
            <p:spPr>
              <a:xfrm>
                <a:off x="2596814" y="4489826"/>
                <a:ext cx="25200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9957" name="直接连接符 39956">
                <a:extLst>
                  <a:ext uri="{FF2B5EF4-FFF2-40B4-BE49-F238E27FC236}">
                    <a16:creationId xmlns:a16="http://schemas.microsoft.com/office/drawing/2014/main" id="{5FF548E3-3A24-B3A8-0BAE-C0AEFD914D62}"/>
                  </a:ext>
                </a:extLst>
              </p:cNvPr>
              <p:cNvCxnSpPr>
                <a:stCxn id="39955" idx="1"/>
                <a:endCxn id="39955" idx="7"/>
              </p:cNvCxnSpPr>
              <p:nvPr/>
            </p:nvCxnSpPr>
            <p:spPr>
              <a:xfrm>
                <a:off x="2633718" y="4400730"/>
                <a:ext cx="178192"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sp>
            <p:nvSpPr>
              <p:cNvPr id="39949" name="椭圆 39948">
                <a:extLst>
                  <a:ext uri="{FF2B5EF4-FFF2-40B4-BE49-F238E27FC236}">
                    <a16:creationId xmlns:a16="http://schemas.microsoft.com/office/drawing/2014/main" id="{0C9D1A2D-D6C3-A0F8-A061-D0E2A1AC076D}"/>
                  </a:ext>
                </a:extLst>
              </p:cNvPr>
              <p:cNvSpPr/>
              <p:nvPr/>
            </p:nvSpPr>
            <p:spPr>
              <a:xfrm>
                <a:off x="3126818" y="4096066"/>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50" name="直接连接符 39949">
                <a:extLst>
                  <a:ext uri="{FF2B5EF4-FFF2-40B4-BE49-F238E27FC236}">
                    <a16:creationId xmlns:a16="http://schemas.microsoft.com/office/drawing/2014/main" id="{2C690EAB-F68F-274E-7A4D-69F3B29C8619}"/>
                  </a:ext>
                </a:extLst>
              </p:cNvPr>
              <p:cNvCxnSpPr>
                <a:stCxn id="39949" idx="2"/>
                <a:endCxn id="39949" idx="6"/>
              </p:cNvCxnSpPr>
              <p:nvPr/>
            </p:nvCxnSpPr>
            <p:spPr>
              <a:xfrm>
                <a:off x="3126818" y="4222066"/>
                <a:ext cx="25200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9954" name="直接连接符 39953">
                <a:extLst>
                  <a:ext uri="{FF2B5EF4-FFF2-40B4-BE49-F238E27FC236}">
                    <a16:creationId xmlns:a16="http://schemas.microsoft.com/office/drawing/2014/main" id="{9E2A0129-13A0-4D9F-645C-C0797039F09D}"/>
                  </a:ext>
                </a:extLst>
              </p:cNvPr>
              <p:cNvCxnSpPr>
                <a:stCxn id="39949" idx="1"/>
                <a:endCxn id="39949" idx="7"/>
              </p:cNvCxnSpPr>
              <p:nvPr/>
            </p:nvCxnSpPr>
            <p:spPr>
              <a:xfrm>
                <a:off x="3163722" y="4132970"/>
                <a:ext cx="178192"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grpSp>
        <p:grpSp>
          <p:nvGrpSpPr>
            <p:cNvPr id="30" name="组合 29">
              <a:extLst>
                <a:ext uri="{FF2B5EF4-FFF2-40B4-BE49-F238E27FC236}">
                  <a16:creationId xmlns:a16="http://schemas.microsoft.com/office/drawing/2014/main" id="{ED9C5607-26B6-0657-89CF-B363919B217A}"/>
                </a:ext>
              </a:extLst>
            </p:cNvPr>
            <p:cNvGrpSpPr/>
            <p:nvPr/>
          </p:nvGrpSpPr>
          <p:grpSpPr>
            <a:xfrm>
              <a:off x="3431592" y="3765055"/>
              <a:ext cx="547124" cy="914022"/>
              <a:chOff x="3841385" y="5142812"/>
              <a:chExt cx="547124" cy="914022"/>
            </a:xfrm>
          </p:grpSpPr>
          <p:sp>
            <p:nvSpPr>
              <p:cNvPr id="63" name="椭圆 62">
                <a:extLst>
                  <a:ext uri="{FF2B5EF4-FFF2-40B4-BE49-F238E27FC236}">
                    <a16:creationId xmlns:a16="http://schemas.microsoft.com/office/drawing/2014/main" id="{3C02EF3A-E070-FA80-D84B-2B8E207CD1D7}"/>
                  </a:ext>
                </a:extLst>
              </p:cNvPr>
              <p:cNvSpPr/>
              <p:nvPr/>
            </p:nvSpPr>
            <p:spPr>
              <a:xfrm rot="14999019">
                <a:off x="3657936" y="5326261"/>
                <a:ext cx="914022" cy="547124"/>
              </a:xfrm>
              <a:prstGeom prst="ellipse">
                <a:avLst/>
              </a:prstGeom>
              <a:solidFill>
                <a:schemeClr val="bg1"/>
              </a:solidFill>
              <a:ln w="19050">
                <a:solidFill>
                  <a:srgbClr val="7A97CE"/>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36" name="椭圆 39935">
                <a:extLst>
                  <a:ext uri="{FF2B5EF4-FFF2-40B4-BE49-F238E27FC236}">
                    <a16:creationId xmlns:a16="http://schemas.microsoft.com/office/drawing/2014/main" id="{9684EF29-0BDD-CE56-492E-B0762441FAD8}"/>
                  </a:ext>
                </a:extLst>
              </p:cNvPr>
              <p:cNvSpPr/>
              <p:nvPr/>
            </p:nvSpPr>
            <p:spPr>
              <a:xfrm>
                <a:off x="3936236" y="5317213"/>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37" name="直接连接符 39936">
                <a:extLst>
                  <a:ext uri="{FF2B5EF4-FFF2-40B4-BE49-F238E27FC236}">
                    <a16:creationId xmlns:a16="http://schemas.microsoft.com/office/drawing/2014/main" id="{75E8DAFB-9E96-807B-2FDD-2E7E04F836E2}"/>
                  </a:ext>
                </a:extLst>
              </p:cNvPr>
              <p:cNvCxnSpPr>
                <a:cxnSpLocks/>
                <a:stCxn id="39936" idx="0"/>
                <a:endCxn id="39936" idx="2"/>
              </p:cNvCxnSpPr>
              <p:nvPr/>
            </p:nvCxnSpPr>
            <p:spPr>
              <a:xfrm flipH="1">
                <a:off x="3936236" y="5317213"/>
                <a:ext cx="126000" cy="126000"/>
              </a:xfrm>
              <a:prstGeom prst="line">
                <a:avLst/>
              </a:prstGeom>
              <a:ln w="25400"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p:cxnSp>
            <p:nvCxnSpPr>
              <p:cNvPr id="39938" name="直接连接符 39937">
                <a:extLst>
                  <a:ext uri="{FF2B5EF4-FFF2-40B4-BE49-F238E27FC236}">
                    <a16:creationId xmlns:a16="http://schemas.microsoft.com/office/drawing/2014/main" id="{28F39EAF-6B4D-3096-7066-EDC9F98C7494}"/>
                  </a:ext>
                </a:extLst>
              </p:cNvPr>
              <p:cNvCxnSpPr>
                <a:cxnSpLocks/>
                <a:stCxn id="39936" idx="7"/>
                <a:endCxn id="39936" idx="3"/>
              </p:cNvCxnSpPr>
              <p:nvPr/>
            </p:nvCxnSpPr>
            <p:spPr>
              <a:xfrm flipH="1">
                <a:off x="3973141" y="5354118"/>
                <a:ext cx="178190" cy="178190"/>
              </a:xfrm>
              <a:prstGeom prst="line">
                <a:avLst/>
              </a:prstGeom>
              <a:ln w="25400"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p:sp>
            <p:nvSpPr>
              <p:cNvPr id="39939" name="椭圆 39938">
                <a:extLst>
                  <a:ext uri="{FF2B5EF4-FFF2-40B4-BE49-F238E27FC236}">
                    <a16:creationId xmlns:a16="http://schemas.microsoft.com/office/drawing/2014/main" id="{8FAAE43D-30AB-D333-F998-9B723560CE8C}"/>
                  </a:ext>
                </a:extLst>
              </p:cNvPr>
              <p:cNvSpPr/>
              <p:nvPr/>
            </p:nvSpPr>
            <p:spPr>
              <a:xfrm>
                <a:off x="4062236" y="5678265"/>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40" name="直接连接符 39939">
                <a:extLst>
                  <a:ext uri="{FF2B5EF4-FFF2-40B4-BE49-F238E27FC236}">
                    <a16:creationId xmlns:a16="http://schemas.microsoft.com/office/drawing/2014/main" id="{9C053934-0A9D-AD72-B41A-3A0FA757C584}"/>
                  </a:ext>
                </a:extLst>
              </p:cNvPr>
              <p:cNvCxnSpPr>
                <a:stCxn id="39939" idx="0"/>
                <a:endCxn id="39939" idx="2"/>
              </p:cNvCxnSpPr>
              <p:nvPr/>
            </p:nvCxnSpPr>
            <p:spPr>
              <a:xfrm flipH="1">
                <a:off x="4062236" y="5678265"/>
                <a:ext cx="126000" cy="126000"/>
              </a:xfrm>
              <a:prstGeom prst="line">
                <a:avLst/>
              </a:prstGeom>
              <a:ln w="25400"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p:cxnSp>
            <p:nvCxnSpPr>
              <p:cNvPr id="39941" name="直接连接符 39940">
                <a:extLst>
                  <a:ext uri="{FF2B5EF4-FFF2-40B4-BE49-F238E27FC236}">
                    <a16:creationId xmlns:a16="http://schemas.microsoft.com/office/drawing/2014/main" id="{C81F49B2-4AA9-A637-3FA9-68CBEB8E2AE7}"/>
                  </a:ext>
                </a:extLst>
              </p:cNvPr>
              <p:cNvCxnSpPr>
                <a:cxnSpLocks/>
                <a:stCxn id="39939" idx="7"/>
                <a:endCxn id="39939" idx="3"/>
              </p:cNvCxnSpPr>
              <p:nvPr/>
            </p:nvCxnSpPr>
            <p:spPr>
              <a:xfrm flipH="1">
                <a:off x="4099141" y="5715170"/>
                <a:ext cx="178190" cy="178190"/>
              </a:xfrm>
              <a:prstGeom prst="line">
                <a:avLst/>
              </a:prstGeom>
              <a:ln w="25400"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p:grpSp>
        <p:sp>
          <p:nvSpPr>
            <p:cNvPr id="39942" name="文本框 39941">
              <a:extLst>
                <a:ext uri="{FF2B5EF4-FFF2-40B4-BE49-F238E27FC236}">
                  <a16:creationId xmlns:a16="http://schemas.microsoft.com/office/drawing/2014/main" id="{4FAAEDD7-612C-FAF7-4637-A45B66BBD98C}"/>
                </a:ext>
              </a:extLst>
            </p:cNvPr>
            <p:cNvSpPr txBox="1"/>
            <p:nvPr/>
          </p:nvSpPr>
          <p:spPr>
            <a:xfrm>
              <a:off x="2255183" y="2721681"/>
              <a:ext cx="1707330" cy="369332"/>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候选实体对簇</a:t>
              </a:r>
              <a:endParaRPr lang="en-US" altLang="zh-CN" dirty="0">
                <a:latin typeface="微软雅黑" panose="020B0503020204020204" pitchFamily="34" charset="-122"/>
                <a:ea typeface="微软雅黑" panose="020B0503020204020204" pitchFamily="34" charset="-122"/>
              </a:endParaRPr>
            </a:p>
          </p:txBody>
        </p:sp>
        <p:sp>
          <p:nvSpPr>
            <p:cNvPr id="39974" name="矩形: 圆角 39973">
              <a:extLst>
                <a:ext uri="{FF2B5EF4-FFF2-40B4-BE49-F238E27FC236}">
                  <a16:creationId xmlns:a16="http://schemas.microsoft.com/office/drawing/2014/main" id="{72BA003E-83CC-345B-BB15-4C196FF81CFA}"/>
                </a:ext>
              </a:extLst>
            </p:cNvPr>
            <p:cNvSpPr/>
            <p:nvPr/>
          </p:nvSpPr>
          <p:spPr>
            <a:xfrm>
              <a:off x="2099075" y="2721923"/>
              <a:ext cx="2019546" cy="2140276"/>
            </a:xfrm>
            <a:prstGeom prst="roundRect">
              <a:avLst/>
            </a:prstGeom>
            <a:noFill/>
            <a:ln w="19050">
              <a:solidFill>
                <a:srgbClr val="DFDFD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连接符: 肘形 31">
              <a:extLst>
                <a:ext uri="{FF2B5EF4-FFF2-40B4-BE49-F238E27FC236}">
                  <a16:creationId xmlns:a16="http://schemas.microsoft.com/office/drawing/2014/main" id="{EB76C8CA-6492-CD90-07AE-B40C89B24B17}"/>
                </a:ext>
              </a:extLst>
            </p:cNvPr>
            <p:cNvCxnSpPr>
              <a:cxnSpLocks/>
              <a:stCxn id="58" idx="3"/>
              <a:endCxn id="39974" idx="1"/>
            </p:cNvCxnSpPr>
            <p:nvPr/>
          </p:nvCxnSpPr>
          <p:spPr>
            <a:xfrm flipV="1">
              <a:off x="1348717" y="3792061"/>
              <a:ext cx="750358" cy="864663"/>
            </a:xfrm>
            <a:prstGeom prst="bentConnector3">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0015" name="组合 40014">
              <a:extLst>
                <a:ext uri="{FF2B5EF4-FFF2-40B4-BE49-F238E27FC236}">
                  <a16:creationId xmlns:a16="http://schemas.microsoft.com/office/drawing/2014/main" id="{37F8ECA4-06AF-485B-29CC-BDFDD68F8029}"/>
                </a:ext>
              </a:extLst>
            </p:cNvPr>
            <p:cNvGrpSpPr/>
            <p:nvPr/>
          </p:nvGrpSpPr>
          <p:grpSpPr>
            <a:xfrm>
              <a:off x="5514871" y="3193170"/>
              <a:ext cx="1335650" cy="431490"/>
              <a:chOff x="5665225" y="3181348"/>
              <a:chExt cx="1335650" cy="431490"/>
            </a:xfrm>
          </p:grpSpPr>
          <p:sp>
            <p:nvSpPr>
              <p:cNvPr id="34" name="矩形: 圆角 33">
                <a:extLst>
                  <a:ext uri="{FF2B5EF4-FFF2-40B4-BE49-F238E27FC236}">
                    <a16:creationId xmlns:a16="http://schemas.microsoft.com/office/drawing/2014/main" id="{F689CBB0-BBAA-6720-DFA8-3C24F7A586EC}"/>
                  </a:ext>
                </a:extLst>
              </p:cNvPr>
              <p:cNvSpPr/>
              <p:nvPr/>
            </p:nvSpPr>
            <p:spPr>
              <a:xfrm>
                <a:off x="5665225" y="3181348"/>
                <a:ext cx="1335650" cy="431490"/>
              </a:xfrm>
              <a:prstGeom prst="roundRect">
                <a:avLst/>
              </a:prstGeom>
              <a:solidFill>
                <a:srgbClr val="F4ECAC"/>
              </a:solidFill>
              <a:ln w="25400">
                <a:solidFill>
                  <a:srgbClr val="F8CCA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3E00856F-07C4-9CE5-A40E-3B59B5688E56}"/>
                  </a:ext>
                </a:extLst>
              </p:cNvPr>
              <p:cNvSpPr/>
              <p:nvPr/>
            </p:nvSpPr>
            <p:spPr>
              <a:xfrm>
                <a:off x="5761392" y="3271516"/>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a:extLst>
                  <a:ext uri="{FF2B5EF4-FFF2-40B4-BE49-F238E27FC236}">
                    <a16:creationId xmlns:a16="http://schemas.microsoft.com/office/drawing/2014/main" id="{A5F7DF6C-E583-274D-4FEA-32A12731E4FD}"/>
                  </a:ext>
                </a:extLst>
              </p:cNvPr>
              <p:cNvCxnSpPr>
                <a:cxnSpLocks/>
                <a:stCxn id="35" idx="0"/>
                <a:endCxn id="35" idx="4"/>
              </p:cNvCxnSpPr>
              <p:nvPr/>
            </p:nvCxnSpPr>
            <p:spPr>
              <a:xfrm>
                <a:off x="5887392" y="3271516"/>
                <a:ext cx="0" cy="25200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235362EE-FB98-CADD-6505-5216E0374196}"/>
                  </a:ext>
                </a:extLst>
              </p:cNvPr>
              <p:cNvCxnSpPr>
                <a:stCxn id="35" idx="1"/>
                <a:endCxn id="35" idx="3"/>
              </p:cNvCxnSpPr>
              <p:nvPr/>
            </p:nvCxnSpPr>
            <p:spPr>
              <a:xfrm>
                <a:off x="5798297" y="3308421"/>
                <a:ext cx="0" cy="17819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grpSp>
            <p:nvGrpSpPr>
              <p:cNvPr id="60" name="组合 59">
                <a:extLst>
                  <a:ext uri="{FF2B5EF4-FFF2-40B4-BE49-F238E27FC236}">
                    <a16:creationId xmlns:a16="http://schemas.microsoft.com/office/drawing/2014/main" id="{F0405CFF-51B7-C3E7-39F8-ACD967BC6340}"/>
                  </a:ext>
                </a:extLst>
              </p:cNvPr>
              <p:cNvGrpSpPr/>
              <p:nvPr/>
            </p:nvGrpSpPr>
            <p:grpSpPr>
              <a:xfrm>
                <a:off x="6102486" y="3271516"/>
                <a:ext cx="252000" cy="252000"/>
                <a:chOff x="8157614" y="5057431"/>
                <a:chExt cx="180000" cy="180000"/>
              </a:xfrm>
            </p:grpSpPr>
            <p:sp>
              <p:nvSpPr>
                <p:cNvPr id="39975" name="椭圆 39974">
                  <a:extLst>
                    <a:ext uri="{FF2B5EF4-FFF2-40B4-BE49-F238E27FC236}">
                      <a16:creationId xmlns:a16="http://schemas.microsoft.com/office/drawing/2014/main" id="{7DB01321-F8A7-B37F-A4E2-D25ABA6A4E69}"/>
                    </a:ext>
                  </a:extLst>
                </p:cNvPr>
                <p:cNvSpPr/>
                <p:nvPr/>
              </p:nvSpPr>
              <p:spPr>
                <a:xfrm>
                  <a:off x="8157614" y="5057431"/>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76" name="直接连接符 39975">
                  <a:extLst>
                    <a:ext uri="{FF2B5EF4-FFF2-40B4-BE49-F238E27FC236}">
                      <a16:creationId xmlns:a16="http://schemas.microsoft.com/office/drawing/2014/main" id="{2726CE13-9166-834C-1ADB-86C8B10F81C4}"/>
                    </a:ext>
                  </a:extLst>
                </p:cNvPr>
                <p:cNvCxnSpPr>
                  <a:stCxn id="39975" idx="2"/>
                  <a:endCxn id="39975" idx="6"/>
                </p:cNvCxnSpPr>
                <p:nvPr/>
              </p:nvCxnSpPr>
              <p:spPr>
                <a:xfrm>
                  <a:off x="8157614" y="5147431"/>
                  <a:ext cx="18000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grpSp>
          <p:sp>
            <p:nvSpPr>
              <p:cNvPr id="39977" name="椭圆 39976">
                <a:extLst>
                  <a:ext uri="{FF2B5EF4-FFF2-40B4-BE49-F238E27FC236}">
                    <a16:creationId xmlns:a16="http://schemas.microsoft.com/office/drawing/2014/main" id="{78C2254E-7CE6-BDCE-A698-23EFC997D252}"/>
                  </a:ext>
                </a:extLst>
              </p:cNvPr>
              <p:cNvSpPr/>
              <p:nvPr/>
            </p:nvSpPr>
            <p:spPr>
              <a:xfrm>
                <a:off x="6443580" y="3275235"/>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78" name="直接连接符 39977">
                <a:extLst>
                  <a:ext uri="{FF2B5EF4-FFF2-40B4-BE49-F238E27FC236}">
                    <a16:creationId xmlns:a16="http://schemas.microsoft.com/office/drawing/2014/main" id="{D6934C81-E25F-FFFD-C548-58DC6CED2169}"/>
                  </a:ext>
                </a:extLst>
              </p:cNvPr>
              <p:cNvCxnSpPr>
                <a:stCxn id="39977" idx="0"/>
                <a:endCxn id="39977" idx="2"/>
              </p:cNvCxnSpPr>
              <p:nvPr/>
            </p:nvCxnSpPr>
            <p:spPr>
              <a:xfrm flipH="1">
                <a:off x="6443580" y="3275235"/>
                <a:ext cx="126000" cy="126000"/>
              </a:xfrm>
              <a:prstGeom prst="line">
                <a:avLst/>
              </a:prstGeom>
              <a:ln w="25400"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p:cxnSp>
            <p:nvCxnSpPr>
              <p:cNvPr id="39979" name="直接连接符 39978">
                <a:extLst>
                  <a:ext uri="{FF2B5EF4-FFF2-40B4-BE49-F238E27FC236}">
                    <a16:creationId xmlns:a16="http://schemas.microsoft.com/office/drawing/2014/main" id="{C12989CC-7BF2-CF08-7EC2-EEB01A958FEA}"/>
                  </a:ext>
                </a:extLst>
              </p:cNvPr>
              <p:cNvCxnSpPr>
                <a:cxnSpLocks/>
                <a:stCxn id="39977" idx="7"/>
                <a:endCxn id="39977" idx="3"/>
              </p:cNvCxnSpPr>
              <p:nvPr/>
            </p:nvCxnSpPr>
            <p:spPr>
              <a:xfrm flipH="1">
                <a:off x="6480485" y="3312140"/>
                <a:ext cx="178190" cy="178190"/>
              </a:xfrm>
              <a:prstGeom prst="line">
                <a:avLst/>
              </a:prstGeom>
              <a:ln w="25400"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981" name="文本框 39980">
                    <a:extLst>
                      <a:ext uri="{FF2B5EF4-FFF2-40B4-BE49-F238E27FC236}">
                        <a16:creationId xmlns:a16="http://schemas.microsoft.com/office/drawing/2014/main" id="{A5303AE7-823A-E21C-6C9D-1A8D6A665AE0}"/>
                      </a:ext>
                    </a:extLst>
                  </p:cNvPr>
                  <p:cNvSpPr txBox="1"/>
                  <p:nvPr/>
                </p:nvSpPr>
                <p:spPr>
                  <a:xfrm>
                    <a:off x="6685354" y="3235637"/>
                    <a:ext cx="198639"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39981" name="文本框 39980">
                    <a:extLst>
                      <a:ext uri="{FF2B5EF4-FFF2-40B4-BE49-F238E27FC236}">
                        <a16:creationId xmlns:a16="http://schemas.microsoft.com/office/drawing/2014/main" id="{A5303AE7-823A-E21C-6C9D-1A8D6A665AE0}"/>
                      </a:ext>
                    </a:extLst>
                  </p:cNvPr>
                  <p:cNvSpPr txBox="1">
                    <a:spLocks noRot="1" noChangeAspect="1" noMove="1" noResize="1" noEditPoints="1" noAdjustHandles="1" noChangeArrowheads="1" noChangeShapeType="1" noTextEdit="1"/>
                  </p:cNvSpPr>
                  <p:nvPr/>
                </p:nvSpPr>
                <p:spPr>
                  <a:xfrm>
                    <a:off x="6685354" y="3235637"/>
                    <a:ext cx="198639" cy="307777"/>
                  </a:xfrm>
                  <a:prstGeom prst="rect">
                    <a:avLst/>
                  </a:prstGeom>
                  <a:blipFill>
                    <a:blip r:embed="rId8"/>
                    <a:stretch>
                      <a:fillRect r="-39394"/>
                    </a:stretch>
                  </a:blipFill>
                </p:spPr>
                <p:txBody>
                  <a:bodyPr/>
                  <a:lstStyle/>
                  <a:p>
                    <a:r>
                      <a:rPr lang="zh-CN" altLang="en-US">
                        <a:noFill/>
                      </a:rPr>
                      <a:t> </a:t>
                    </a:r>
                  </a:p>
                </p:txBody>
              </p:sp>
            </mc:Fallback>
          </mc:AlternateContent>
        </p:grpSp>
        <p:grpSp>
          <p:nvGrpSpPr>
            <p:cNvPr id="40023" name="组合 40022">
              <a:extLst>
                <a:ext uri="{FF2B5EF4-FFF2-40B4-BE49-F238E27FC236}">
                  <a16:creationId xmlns:a16="http://schemas.microsoft.com/office/drawing/2014/main" id="{B62C027C-E3C1-DFD6-7B91-A9214B5BB617}"/>
                </a:ext>
              </a:extLst>
            </p:cNvPr>
            <p:cNvGrpSpPr/>
            <p:nvPr/>
          </p:nvGrpSpPr>
          <p:grpSpPr>
            <a:xfrm>
              <a:off x="5514871" y="3731617"/>
              <a:ext cx="1335650" cy="431490"/>
              <a:chOff x="5665225" y="3779406"/>
              <a:chExt cx="1335650" cy="431490"/>
            </a:xfrm>
          </p:grpSpPr>
          <p:sp>
            <p:nvSpPr>
              <p:cNvPr id="40022" name="矩形: 圆角 40021">
                <a:extLst>
                  <a:ext uri="{FF2B5EF4-FFF2-40B4-BE49-F238E27FC236}">
                    <a16:creationId xmlns:a16="http://schemas.microsoft.com/office/drawing/2014/main" id="{D6540D6B-2C6A-DD6C-B485-2617B8859E4E}"/>
                  </a:ext>
                </a:extLst>
              </p:cNvPr>
              <p:cNvSpPr/>
              <p:nvPr/>
            </p:nvSpPr>
            <p:spPr>
              <a:xfrm>
                <a:off x="5665225" y="3779406"/>
                <a:ext cx="1335650" cy="431490"/>
              </a:xfrm>
              <a:prstGeom prst="roundRect">
                <a:avLst/>
              </a:prstGeom>
              <a:solidFill>
                <a:srgbClr val="F4ECAC"/>
              </a:solidFill>
              <a:ln w="25400">
                <a:solidFill>
                  <a:srgbClr val="F8CCA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83" name="椭圆 39982">
                <a:extLst>
                  <a:ext uri="{FF2B5EF4-FFF2-40B4-BE49-F238E27FC236}">
                    <a16:creationId xmlns:a16="http://schemas.microsoft.com/office/drawing/2014/main" id="{32675B2C-B637-AEB0-DEF9-1B7E52069CB2}"/>
                  </a:ext>
                </a:extLst>
              </p:cNvPr>
              <p:cNvSpPr/>
              <p:nvPr/>
            </p:nvSpPr>
            <p:spPr>
              <a:xfrm>
                <a:off x="5761392" y="3874110"/>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84" name="直接连接符 39983">
                <a:extLst>
                  <a:ext uri="{FF2B5EF4-FFF2-40B4-BE49-F238E27FC236}">
                    <a16:creationId xmlns:a16="http://schemas.microsoft.com/office/drawing/2014/main" id="{737DAFA7-627E-4E63-28F9-7FE62A5B367A}"/>
                  </a:ext>
                </a:extLst>
              </p:cNvPr>
              <p:cNvCxnSpPr>
                <a:cxnSpLocks/>
                <a:stCxn id="39983" idx="0"/>
                <a:endCxn id="39983" idx="4"/>
              </p:cNvCxnSpPr>
              <p:nvPr/>
            </p:nvCxnSpPr>
            <p:spPr>
              <a:xfrm>
                <a:off x="5887392" y="3874110"/>
                <a:ext cx="0" cy="25200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9985" name="直接连接符 39984">
                <a:extLst>
                  <a:ext uri="{FF2B5EF4-FFF2-40B4-BE49-F238E27FC236}">
                    <a16:creationId xmlns:a16="http://schemas.microsoft.com/office/drawing/2014/main" id="{92C24AAD-CF4C-0429-D06A-25E94F30CF01}"/>
                  </a:ext>
                </a:extLst>
              </p:cNvPr>
              <p:cNvCxnSpPr>
                <a:stCxn id="39983" idx="1"/>
                <a:endCxn id="39983" idx="3"/>
              </p:cNvCxnSpPr>
              <p:nvPr/>
            </p:nvCxnSpPr>
            <p:spPr>
              <a:xfrm>
                <a:off x="5798297" y="3911015"/>
                <a:ext cx="0" cy="17819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sp>
            <p:nvSpPr>
              <p:cNvPr id="39986" name="椭圆 39985">
                <a:extLst>
                  <a:ext uri="{FF2B5EF4-FFF2-40B4-BE49-F238E27FC236}">
                    <a16:creationId xmlns:a16="http://schemas.microsoft.com/office/drawing/2014/main" id="{DD9058F6-6D9A-86B8-BF0A-A045114953AE}"/>
                  </a:ext>
                </a:extLst>
              </p:cNvPr>
              <p:cNvSpPr/>
              <p:nvPr/>
            </p:nvSpPr>
            <p:spPr>
              <a:xfrm>
                <a:off x="6443580" y="3870689"/>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87" name="直接连接符 39986">
                <a:extLst>
                  <a:ext uri="{FF2B5EF4-FFF2-40B4-BE49-F238E27FC236}">
                    <a16:creationId xmlns:a16="http://schemas.microsoft.com/office/drawing/2014/main" id="{A65FE4C8-82EC-DBC6-D044-1F35B32CC0CA}"/>
                  </a:ext>
                </a:extLst>
              </p:cNvPr>
              <p:cNvCxnSpPr>
                <a:stCxn id="39986" idx="0"/>
                <a:endCxn id="39986" idx="2"/>
              </p:cNvCxnSpPr>
              <p:nvPr/>
            </p:nvCxnSpPr>
            <p:spPr>
              <a:xfrm flipH="1">
                <a:off x="6443580" y="3870689"/>
                <a:ext cx="126000" cy="126000"/>
              </a:xfrm>
              <a:prstGeom prst="line">
                <a:avLst/>
              </a:prstGeom>
              <a:ln w="25400"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p:cxnSp>
            <p:nvCxnSpPr>
              <p:cNvPr id="39988" name="直接连接符 39987">
                <a:extLst>
                  <a:ext uri="{FF2B5EF4-FFF2-40B4-BE49-F238E27FC236}">
                    <a16:creationId xmlns:a16="http://schemas.microsoft.com/office/drawing/2014/main" id="{CEE613C7-49C9-8220-62CA-A4164D330FB1}"/>
                  </a:ext>
                </a:extLst>
              </p:cNvPr>
              <p:cNvCxnSpPr>
                <a:cxnSpLocks/>
                <a:stCxn id="39986" idx="7"/>
                <a:endCxn id="39986" idx="3"/>
              </p:cNvCxnSpPr>
              <p:nvPr/>
            </p:nvCxnSpPr>
            <p:spPr>
              <a:xfrm flipH="1">
                <a:off x="6480485" y="3907594"/>
                <a:ext cx="178190" cy="178190"/>
              </a:xfrm>
              <a:prstGeom prst="line">
                <a:avLst/>
              </a:prstGeom>
              <a:ln w="25400"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989" name="文本框 39988">
                    <a:extLst>
                      <a:ext uri="{FF2B5EF4-FFF2-40B4-BE49-F238E27FC236}">
                        <a16:creationId xmlns:a16="http://schemas.microsoft.com/office/drawing/2014/main" id="{0DE1D766-69B5-5770-8F7D-11009C985887}"/>
                      </a:ext>
                    </a:extLst>
                  </p:cNvPr>
                  <p:cNvSpPr txBox="1"/>
                  <p:nvPr/>
                </p:nvSpPr>
                <p:spPr>
                  <a:xfrm>
                    <a:off x="6685354" y="3841263"/>
                    <a:ext cx="198639"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39989" name="文本框 39988">
                    <a:extLst>
                      <a:ext uri="{FF2B5EF4-FFF2-40B4-BE49-F238E27FC236}">
                        <a16:creationId xmlns:a16="http://schemas.microsoft.com/office/drawing/2014/main" id="{0DE1D766-69B5-5770-8F7D-11009C985887}"/>
                      </a:ext>
                    </a:extLst>
                  </p:cNvPr>
                  <p:cNvSpPr txBox="1">
                    <a:spLocks noRot="1" noChangeAspect="1" noMove="1" noResize="1" noEditPoints="1" noAdjustHandles="1" noChangeArrowheads="1" noChangeShapeType="1" noTextEdit="1"/>
                  </p:cNvSpPr>
                  <p:nvPr/>
                </p:nvSpPr>
                <p:spPr>
                  <a:xfrm>
                    <a:off x="6685354" y="3841263"/>
                    <a:ext cx="198639" cy="307777"/>
                  </a:xfrm>
                  <a:prstGeom prst="rect">
                    <a:avLst/>
                  </a:prstGeom>
                  <a:blipFill>
                    <a:blip r:embed="rId9"/>
                    <a:stretch>
                      <a:fillRect r="-39394"/>
                    </a:stretch>
                  </a:blipFill>
                </p:spPr>
                <p:txBody>
                  <a:bodyPr/>
                  <a:lstStyle/>
                  <a:p>
                    <a:r>
                      <a:rPr lang="zh-CN" altLang="en-US">
                        <a:noFill/>
                      </a:rPr>
                      <a:t> </a:t>
                    </a:r>
                  </a:p>
                </p:txBody>
              </p:sp>
            </mc:Fallback>
          </mc:AlternateContent>
          <p:grpSp>
            <p:nvGrpSpPr>
              <p:cNvPr id="39990" name="组合 39989">
                <a:extLst>
                  <a:ext uri="{FF2B5EF4-FFF2-40B4-BE49-F238E27FC236}">
                    <a16:creationId xmlns:a16="http://schemas.microsoft.com/office/drawing/2014/main" id="{D946E5D7-45AB-E860-32C2-625C9DA5243D}"/>
                  </a:ext>
                </a:extLst>
              </p:cNvPr>
              <p:cNvGrpSpPr/>
              <p:nvPr/>
            </p:nvGrpSpPr>
            <p:grpSpPr>
              <a:xfrm>
                <a:off x="6102486" y="3877153"/>
                <a:ext cx="252000" cy="252000"/>
                <a:chOff x="8157614" y="5057431"/>
                <a:chExt cx="180000" cy="180000"/>
              </a:xfrm>
            </p:grpSpPr>
            <p:sp>
              <p:nvSpPr>
                <p:cNvPr id="39991" name="椭圆 39990">
                  <a:extLst>
                    <a:ext uri="{FF2B5EF4-FFF2-40B4-BE49-F238E27FC236}">
                      <a16:creationId xmlns:a16="http://schemas.microsoft.com/office/drawing/2014/main" id="{3DE1D4B4-BFA5-488A-1AAA-012F10B8B11C}"/>
                    </a:ext>
                  </a:extLst>
                </p:cNvPr>
                <p:cNvSpPr/>
                <p:nvPr/>
              </p:nvSpPr>
              <p:spPr>
                <a:xfrm>
                  <a:off x="8157614" y="5057431"/>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92" name="直接连接符 39991">
                  <a:extLst>
                    <a:ext uri="{FF2B5EF4-FFF2-40B4-BE49-F238E27FC236}">
                      <a16:creationId xmlns:a16="http://schemas.microsoft.com/office/drawing/2014/main" id="{F03D8A18-243D-76C1-7011-DC59B17976A8}"/>
                    </a:ext>
                  </a:extLst>
                </p:cNvPr>
                <p:cNvCxnSpPr>
                  <a:stCxn id="39991" idx="2"/>
                  <a:endCxn id="39991" idx="6"/>
                </p:cNvCxnSpPr>
                <p:nvPr/>
              </p:nvCxnSpPr>
              <p:spPr>
                <a:xfrm>
                  <a:off x="8157614" y="5147431"/>
                  <a:ext cx="18000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9993" name="直接连接符 39992">
                  <a:extLst>
                    <a:ext uri="{FF2B5EF4-FFF2-40B4-BE49-F238E27FC236}">
                      <a16:creationId xmlns:a16="http://schemas.microsoft.com/office/drawing/2014/main" id="{2D0F01F1-CA3E-A97A-7C6A-323E3C5FAE96}"/>
                    </a:ext>
                  </a:extLst>
                </p:cNvPr>
                <p:cNvCxnSpPr>
                  <a:stCxn id="39991" idx="1"/>
                  <a:endCxn id="39991" idx="7"/>
                </p:cNvCxnSpPr>
                <p:nvPr/>
              </p:nvCxnSpPr>
              <p:spPr>
                <a:xfrm>
                  <a:off x="8183974" y="5083791"/>
                  <a:ext cx="12728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grpSp>
        </p:grpSp>
        <p:grpSp>
          <p:nvGrpSpPr>
            <p:cNvPr id="40027" name="组合 40026">
              <a:extLst>
                <a:ext uri="{FF2B5EF4-FFF2-40B4-BE49-F238E27FC236}">
                  <a16:creationId xmlns:a16="http://schemas.microsoft.com/office/drawing/2014/main" id="{6BB337E9-6182-F26B-9E19-14DC8A95215B}"/>
                </a:ext>
              </a:extLst>
            </p:cNvPr>
            <p:cNvGrpSpPr/>
            <p:nvPr/>
          </p:nvGrpSpPr>
          <p:grpSpPr>
            <a:xfrm>
              <a:off x="5514871" y="4275180"/>
              <a:ext cx="1335650" cy="431490"/>
              <a:chOff x="5665225" y="4324777"/>
              <a:chExt cx="1335650" cy="431490"/>
            </a:xfrm>
          </p:grpSpPr>
          <p:sp>
            <p:nvSpPr>
              <p:cNvPr id="40026" name="矩形: 圆角 40025">
                <a:extLst>
                  <a:ext uri="{FF2B5EF4-FFF2-40B4-BE49-F238E27FC236}">
                    <a16:creationId xmlns:a16="http://schemas.microsoft.com/office/drawing/2014/main" id="{58FE4E04-BCAF-47F6-8E77-28B632438559}"/>
                  </a:ext>
                </a:extLst>
              </p:cNvPr>
              <p:cNvSpPr/>
              <p:nvPr/>
            </p:nvSpPr>
            <p:spPr>
              <a:xfrm>
                <a:off x="5665225" y="4324777"/>
                <a:ext cx="1335650" cy="431490"/>
              </a:xfrm>
              <a:prstGeom prst="roundRect">
                <a:avLst/>
              </a:prstGeom>
              <a:solidFill>
                <a:srgbClr val="F4ECAC"/>
              </a:solidFill>
              <a:ln w="25400">
                <a:solidFill>
                  <a:srgbClr val="F8CCA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9995" name="文本框 39994">
                    <a:extLst>
                      <a:ext uri="{FF2B5EF4-FFF2-40B4-BE49-F238E27FC236}">
                        <a16:creationId xmlns:a16="http://schemas.microsoft.com/office/drawing/2014/main" id="{586AE136-4CE8-E98C-9C8D-B09945FDB569}"/>
                      </a:ext>
                    </a:extLst>
                  </p:cNvPr>
                  <p:cNvSpPr txBox="1"/>
                  <p:nvPr/>
                </p:nvSpPr>
                <p:spPr>
                  <a:xfrm>
                    <a:off x="6685354" y="4387153"/>
                    <a:ext cx="198639"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39995" name="文本框 39994">
                    <a:extLst>
                      <a:ext uri="{FF2B5EF4-FFF2-40B4-BE49-F238E27FC236}">
                        <a16:creationId xmlns:a16="http://schemas.microsoft.com/office/drawing/2014/main" id="{586AE136-4CE8-E98C-9C8D-B09945FDB569}"/>
                      </a:ext>
                    </a:extLst>
                  </p:cNvPr>
                  <p:cNvSpPr txBox="1">
                    <a:spLocks noRot="1" noChangeAspect="1" noMove="1" noResize="1" noEditPoints="1" noAdjustHandles="1" noChangeArrowheads="1" noChangeShapeType="1" noTextEdit="1"/>
                  </p:cNvSpPr>
                  <p:nvPr/>
                </p:nvSpPr>
                <p:spPr>
                  <a:xfrm>
                    <a:off x="6685354" y="4387153"/>
                    <a:ext cx="198639" cy="307777"/>
                  </a:xfrm>
                  <a:prstGeom prst="rect">
                    <a:avLst/>
                  </a:prstGeom>
                  <a:blipFill>
                    <a:blip r:embed="rId9"/>
                    <a:stretch>
                      <a:fillRect r="-39394"/>
                    </a:stretch>
                  </a:blipFill>
                </p:spPr>
                <p:txBody>
                  <a:bodyPr/>
                  <a:lstStyle/>
                  <a:p>
                    <a:r>
                      <a:rPr lang="zh-CN" altLang="en-US">
                        <a:noFill/>
                      </a:rPr>
                      <a:t> </a:t>
                    </a:r>
                  </a:p>
                </p:txBody>
              </p:sp>
            </mc:Fallback>
          </mc:AlternateContent>
          <p:grpSp>
            <p:nvGrpSpPr>
              <p:cNvPr id="39996" name="组合 39995">
                <a:extLst>
                  <a:ext uri="{FF2B5EF4-FFF2-40B4-BE49-F238E27FC236}">
                    <a16:creationId xmlns:a16="http://schemas.microsoft.com/office/drawing/2014/main" id="{2185B9FF-2DBB-7C9C-3FCD-AB324CA7396E}"/>
                  </a:ext>
                </a:extLst>
              </p:cNvPr>
              <p:cNvGrpSpPr/>
              <p:nvPr/>
            </p:nvGrpSpPr>
            <p:grpSpPr>
              <a:xfrm>
                <a:off x="5761392" y="4418462"/>
                <a:ext cx="252000" cy="252000"/>
                <a:chOff x="8157614" y="5057431"/>
                <a:chExt cx="180000" cy="180000"/>
              </a:xfrm>
            </p:grpSpPr>
            <p:sp>
              <p:nvSpPr>
                <p:cNvPr id="39997" name="椭圆 39996">
                  <a:extLst>
                    <a:ext uri="{FF2B5EF4-FFF2-40B4-BE49-F238E27FC236}">
                      <a16:creationId xmlns:a16="http://schemas.microsoft.com/office/drawing/2014/main" id="{3A8CE9EE-9B99-989F-44A8-FA3B7BD8A820}"/>
                    </a:ext>
                  </a:extLst>
                </p:cNvPr>
                <p:cNvSpPr/>
                <p:nvPr/>
              </p:nvSpPr>
              <p:spPr>
                <a:xfrm>
                  <a:off x="8157614" y="5057431"/>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98" name="直接连接符 39997">
                  <a:extLst>
                    <a:ext uri="{FF2B5EF4-FFF2-40B4-BE49-F238E27FC236}">
                      <a16:creationId xmlns:a16="http://schemas.microsoft.com/office/drawing/2014/main" id="{B7ECD779-C711-4C3F-9504-2EF226D7DD5D}"/>
                    </a:ext>
                  </a:extLst>
                </p:cNvPr>
                <p:cNvCxnSpPr>
                  <a:stCxn id="39997" idx="2"/>
                  <a:endCxn id="39997" idx="6"/>
                </p:cNvCxnSpPr>
                <p:nvPr/>
              </p:nvCxnSpPr>
              <p:spPr>
                <a:xfrm>
                  <a:off x="8157614" y="5147431"/>
                  <a:ext cx="18000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9999" name="直接连接符 39998">
                  <a:extLst>
                    <a:ext uri="{FF2B5EF4-FFF2-40B4-BE49-F238E27FC236}">
                      <a16:creationId xmlns:a16="http://schemas.microsoft.com/office/drawing/2014/main" id="{F6EA1E11-8B58-F534-87D2-FA272EA960CD}"/>
                    </a:ext>
                  </a:extLst>
                </p:cNvPr>
                <p:cNvCxnSpPr>
                  <a:stCxn id="39997" idx="1"/>
                  <a:endCxn id="39997" idx="7"/>
                </p:cNvCxnSpPr>
                <p:nvPr/>
              </p:nvCxnSpPr>
              <p:spPr>
                <a:xfrm>
                  <a:off x="8183974" y="5083791"/>
                  <a:ext cx="12728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grpSp>
          <p:sp>
            <p:nvSpPr>
              <p:cNvPr id="40000" name="椭圆 39999">
                <a:extLst>
                  <a:ext uri="{FF2B5EF4-FFF2-40B4-BE49-F238E27FC236}">
                    <a16:creationId xmlns:a16="http://schemas.microsoft.com/office/drawing/2014/main" id="{9A0E4DCF-D810-955E-56BF-6910690208C0}"/>
                  </a:ext>
                </a:extLst>
              </p:cNvPr>
              <p:cNvSpPr/>
              <p:nvPr/>
            </p:nvSpPr>
            <p:spPr>
              <a:xfrm>
                <a:off x="6102414" y="4419939"/>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0001" name="直接连接符 40000">
                <a:extLst>
                  <a:ext uri="{FF2B5EF4-FFF2-40B4-BE49-F238E27FC236}">
                    <a16:creationId xmlns:a16="http://schemas.microsoft.com/office/drawing/2014/main" id="{DC3F3FB7-DE1D-389C-9986-62768C1E8D31}"/>
                  </a:ext>
                </a:extLst>
              </p:cNvPr>
              <p:cNvCxnSpPr>
                <a:stCxn id="40000" idx="0"/>
                <a:endCxn id="40000" idx="4"/>
              </p:cNvCxnSpPr>
              <p:nvPr/>
            </p:nvCxnSpPr>
            <p:spPr>
              <a:xfrm>
                <a:off x="6228414" y="4419939"/>
                <a:ext cx="0" cy="25200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40002" name="直接连接符 40001">
                <a:extLst>
                  <a:ext uri="{FF2B5EF4-FFF2-40B4-BE49-F238E27FC236}">
                    <a16:creationId xmlns:a16="http://schemas.microsoft.com/office/drawing/2014/main" id="{2DBF0085-161C-7D12-056E-79941E58C2CE}"/>
                  </a:ext>
                </a:extLst>
              </p:cNvPr>
              <p:cNvCxnSpPr>
                <a:stCxn id="40000" idx="7"/>
                <a:endCxn id="40000" idx="5"/>
              </p:cNvCxnSpPr>
              <p:nvPr/>
            </p:nvCxnSpPr>
            <p:spPr>
              <a:xfrm>
                <a:off x="6317509" y="4456844"/>
                <a:ext cx="0" cy="17819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grpSp>
            <p:nvGrpSpPr>
              <p:cNvPr id="40003" name="组合 40002">
                <a:extLst>
                  <a:ext uri="{FF2B5EF4-FFF2-40B4-BE49-F238E27FC236}">
                    <a16:creationId xmlns:a16="http://schemas.microsoft.com/office/drawing/2014/main" id="{CA9C415A-4AFF-D259-EE0A-096227731A14}"/>
                  </a:ext>
                </a:extLst>
              </p:cNvPr>
              <p:cNvGrpSpPr/>
              <p:nvPr/>
            </p:nvGrpSpPr>
            <p:grpSpPr>
              <a:xfrm>
                <a:off x="6443580" y="4423751"/>
                <a:ext cx="252000" cy="252000"/>
                <a:chOff x="8157614" y="5057431"/>
                <a:chExt cx="180000" cy="180000"/>
              </a:xfrm>
            </p:grpSpPr>
            <p:sp>
              <p:nvSpPr>
                <p:cNvPr id="40004" name="椭圆 40003">
                  <a:extLst>
                    <a:ext uri="{FF2B5EF4-FFF2-40B4-BE49-F238E27FC236}">
                      <a16:creationId xmlns:a16="http://schemas.microsoft.com/office/drawing/2014/main" id="{95C8EF2B-1374-849C-F7BE-1CF7B453E4AE}"/>
                    </a:ext>
                  </a:extLst>
                </p:cNvPr>
                <p:cNvSpPr/>
                <p:nvPr/>
              </p:nvSpPr>
              <p:spPr>
                <a:xfrm>
                  <a:off x="8157614" y="5057431"/>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005" name="直接连接符 40004">
                  <a:extLst>
                    <a:ext uri="{FF2B5EF4-FFF2-40B4-BE49-F238E27FC236}">
                      <a16:creationId xmlns:a16="http://schemas.microsoft.com/office/drawing/2014/main" id="{1FFE0779-64B8-2922-AE78-46F90ACE87D2}"/>
                    </a:ext>
                  </a:extLst>
                </p:cNvPr>
                <p:cNvCxnSpPr>
                  <a:stCxn id="40004" idx="2"/>
                  <a:endCxn id="40004" idx="6"/>
                </p:cNvCxnSpPr>
                <p:nvPr/>
              </p:nvCxnSpPr>
              <p:spPr>
                <a:xfrm>
                  <a:off x="8157614" y="5147431"/>
                  <a:ext cx="18000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40006" name="直接连接符 40005">
                  <a:extLst>
                    <a:ext uri="{FF2B5EF4-FFF2-40B4-BE49-F238E27FC236}">
                      <a16:creationId xmlns:a16="http://schemas.microsoft.com/office/drawing/2014/main" id="{718CC844-71E1-5E56-6ED3-2FF2F529764F}"/>
                    </a:ext>
                  </a:extLst>
                </p:cNvPr>
                <p:cNvCxnSpPr>
                  <a:stCxn id="40004" idx="1"/>
                  <a:endCxn id="40004" idx="7"/>
                </p:cNvCxnSpPr>
                <p:nvPr/>
              </p:nvCxnSpPr>
              <p:spPr>
                <a:xfrm>
                  <a:off x="8183974" y="5083791"/>
                  <a:ext cx="12728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grpSp>
        </p:grpSp>
        <p:sp>
          <p:nvSpPr>
            <p:cNvPr id="40028" name="文本框 40027">
              <a:extLst>
                <a:ext uri="{FF2B5EF4-FFF2-40B4-BE49-F238E27FC236}">
                  <a16:creationId xmlns:a16="http://schemas.microsoft.com/office/drawing/2014/main" id="{8AFCDF72-F00D-25F6-2E28-908D64C8B7B7}"/>
                </a:ext>
              </a:extLst>
            </p:cNvPr>
            <p:cNvSpPr txBox="1"/>
            <p:nvPr/>
          </p:nvSpPr>
          <p:spPr>
            <a:xfrm>
              <a:off x="5015759" y="2720276"/>
              <a:ext cx="2333874" cy="369332"/>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候选实体对提示组</a:t>
              </a:r>
              <a:endParaRPr lang="en-US" altLang="zh-CN" dirty="0">
                <a:latin typeface="微软雅黑" panose="020B0503020204020204" pitchFamily="34" charset="-122"/>
                <a:ea typeface="微软雅黑" panose="020B0503020204020204" pitchFamily="34" charset="-122"/>
              </a:endParaRPr>
            </a:p>
          </p:txBody>
        </p:sp>
        <p:sp>
          <p:nvSpPr>
            <p:cNvPr id="40029" name="矩形: 圆角 40028">
              <a:extLst>
                <a:ext uri="{FF2B5EF4-FFF2-40B4-BE49-F238E27FC236}">
                  <a16:creationId xmlns:a16="http://schemas.microsoft.com/office/drawing/2014/main" id="{8DF1C2D9-22C8-6121-117D-2D876F28BD51}"/>
                </a:ext>
              </a:extLst>
            </p:cNvPr>
            <p:cNvSpPr/>
            <p:nvPr/>
          </p:nvSpPr>
          <p:spPr>
            <a:xfrm>
              <a:off x="5405466" y="3095519"/>
              <a:ext cx="1542428" cy="1701952"/>
            </a:xfrm>
            <a:prstGeom prst="roundRect">
              <a:avLst/>
            </a:prstGeom>
            <a:noFill/>
            <a:ln w="19050">
              <a:solidFill>
                <a:srgbClr val="DFDFD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031" name="直接箭头连接符 40030">
              <a:extLst>
                <a:ext uri="{FF2B5EF4-FFF2-40B4-BE49-F238E27FC236}">
                  <a16:creationId xmlns:a16="http://schemas.microsoft.com/office/drawing/2014/main" id="{01BC5CAA-EF81-4E3A-15BE-2558FCEA19E6}"/>
                </a:ext>
              </a:extLst>
            </p:cNvPr>
            <p:cNvCxnSpPr>
              <a:cxnSpLocks/>
              <a:stCxn id="39974" idx="3"/>
            </p:cNvCxnSpPr>
            <p:nvPr/>
          </p:nvCxnSpPr>
          <p:spPr>
            <a:xfrm>
              <a:off x="4118621" y="3792061"/>
              <a:ext cx="1265487"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033" name="文本框 40032">
              <a:extLst>
                <a:ext uri="{FF2B5EF4-FFF2-40B4-BE49-F238E27FC236}">
                  <a16:creationId xmlns:a16="http://schemas.microsoft.com/office/drawing/2014/main" id="{5898983E-0D8D-0DE9-0D69-22D0C0F0897C}"/>
                </a:ext>
              </a:extLst>
            </p:cNvPr>
            <p:cNvSpPr txBox="1"/>
            <p:nvPr/>
          </p:nvSpPr>
          <p:spPr>
            <a:xfrm>
              <a:off x="867363" y="4057176"/>
              <a:ext cx="1707330" cy="369332"/>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聚  类</a:t>
              </a:r>
              <a:endParaRPr lang="en-US" altLang="zh-CN" dirty="0">
                <a:latin typeface="微软雅黑" panose="020B0503020204020204" pitchFamily="34" charset="-122"/>
                <a:ea typeface="微软雅黑" panose="020B0503020204020204" pitchFamily="34" charset="-122"/>
              </a:endParaRPr>
            </a:p>
          </p:txBody>
        </p:sp>
        <p:sp>
          <p:nvSpPr>
            <p:cNvPr id="40034" name="文本框 40033">
              <a:extLst>
                <a:ext uri="{FF2B5EF4-FFF2-40B4-BE49-F238E27FC236}">
                  <a16:creationId xmlns:a16="http://schemas.microsoft.com/office/drawing/2014/main" id="{8583A625-B778-9FD7-8AAF-E1F22D3A1E37}"/>
                </a:ext>
              </a:extLst>
            </p:cNvPr>
            <p:cNvSpPr txBox="1"/>
            <p:nvPr/>
          </p:nvSpPr>
          <p:spPr>
            <a:xfrm>
              <a:off x="3600512" y="3478057"/>
              <a:ext cx="2203337" cy="646331"/>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基于</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多样化策略</a:t>
              </a:r>
              <a:endParaRPr lang="en-US" altLang="zh-CN" dirty="0">
                <a:latin typeface="微软雅黑" panose="020B0503020204020204" pitchFamily="34" charset="-122"/>
                <a:ea typeface="微软雅黑" panose="020B0503020204020204" pitchFamily="34" charset="-122"/>
              </a:endParaRPr>
            </a:p>
          </p:txBody>
        </p:sp>
        <p:grpSp>
          <p:nvGrpSpPr>
            <p:cNvPr id="40045" name="组合 40044">
              <a:extLst>
                <a:ext uri="{FF2B5EF4-FFF2-40B4-BE49-F238E27FC236}">
                  <a16:creationId xmlns:a16="http://schemas.microsoft.com/office/drawing/2014/main" id="{D4926C6C-E933-ACA4-EF72-A8D3E469853C}"/>
                </a:ext>
              </a:extLst>
            </p:cNvPr>
            <p:cNvGrpSpPr/>
            <p:nvPr/>
          </p:nvGrpSpPr>
          <p:grpSpPr>
            <a:xfrm>
              <a:off x="7667642" y="3509984"/>
              <a:ext cx="1252338" cy="765196"/>
              <a:chOff x="7574115" y="3509984"/>
              <a:chExt cx="1252338" cy="765196"/>
            </a:xfrm>
          </p:grpSpPr>
          <p:sp>
            <p:nvSpPr>
              <p:cNvPr id="40042" name="矩形: 剪去对角 40041">
                <a:extLst>
                  <a:ext uri="{FF2B5EF4-FFF2-40B4-BE49-F238E27FC236}">
                    <a16:creationId xmlns:a16="http://schemas.microsoft.com/office/drawing/2014/main" id="{9856E154-6309-9159-B4BA-3E09EF5F95C2}"/>
                  </a:ext>
                </a:extLst>
              </p:cNvPr>
              <p:cNvSpPr/>
              <p:nvPr/>
            </p:nvSpPr>
            <p:spPr>
              <a:xfrm>
                <a:off x="7574115" y="3509984"/>
                <a:ext cx="1014410" cy="556260"/>
              </a:xfrm>
              <a:prstGeom prst="snip2DiagRect">
                <a:avLst/>
              </a:prstGeom>
              <a:solidFill>
                <a:srgbClr val="FDD36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提示</a:t>
                </a:r>
              </a:p>
            </p:txBody>
          </p:sp>
          <p:sp>
            <p:nvSpPr>
              <p:cNvPr id="40043" name="矩形: 剪去对角 40042">
                <a:extLst>
                  <a:ext uri="{FF2B5EF4-FFF2-40B4-BE49-F238E27FC236}">
                    <a16:creationId xmlns:a16="http://schemas.microsoft.com/office/drawing/2014/main" id="{C0CF198F-9B69-ED27-95D2-26068B82791D}"/>
                  </a:ext>
                </a:extLst>
              </p:cNvPr>
              <p:cNvSpPr/>
              <p:nvPr/>
            </p:nvSpPr>
            <p:spPr>
              <a:xfrm>
                <a:off x="7695161" y="3622364"/>
                <a:ext cx="1014410" cy="556260"/>
              </a:xfrm>
              <a:prstGeom prst="snip2DiagRect">
                <a:avLst/>
              </a:prstGeom>
              <a:solidFill>
                <a:srgbClr val="FDD36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提示</a:t>
                </a:r>
              </a:p>
            </p:txBody>
          </p:sp>
          <p:sp>
            <p:nvSpPr>
              <p:cNvPr id="40044" name="矩形: 剪去对角 40043">
                <a:extLst>
                  <a:ext uri="{FF2B5EF4-FFF2-40B4-BE49-F238E27FC236}">
                    <a16:creationId xmlns:a16="http://schemas.microsoft.com/office/drawing/2014/main" id="{CAA6B340-6908-265E-63D4-CDCADC7E5423}"/>
                  </a:ext>
                </a:extLst>
              </p:cNvPr>
              <p:cNvSpPr/>
              <p:nvPr/>
            </p:nvSpPr>
            <p:spPr>
              <a:xfrm>
                <a:off x="7812043" y="3718920"/>
                <a:ext cx="1014410" cy="556260"/>
              </a:xfrm>
              <a:prstGeom prst="snip2DiagRect">
                <a:avLst/>
              </a:prstGeom>
              <a:solidFill>
                <a:srgbClr val="FDD36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提示</a:t>
                </a:r>
              </a:p>
            </p:txBody>
          </p:sp>
        </p:grpSp>
        <p:cxnSp>
          <p:nvCxnSpPr>
            <p:cNvPr id="40047" name="直接箭头连接符 40046">
              <a:extLst>
                <a:ext uri="{FF2B5EF4-FFF2-40B4-BE49-F238E27FC236}">
                  <a16:creationId xmlns:a16="http://schemas.microsoft.com/office/drawing/2014/main" id="{1821AECF-8190-C35C-09D4-02ADA88F67C8}"/>
                </a:ext>
              </a:extLst>
            </p:cNvPr>
            <p:cNvCxnSpPr>
              <a:cxnSpLocks/>
              <a:stCxn id="40029" idx="3"/>
            </p:cNvCxnSpPr>
            <p:nvPr/>
          </p:nvCxnSpPr>
          <p:spPr>
            <a:xfrm flipV="1">
              <a:off x="6947894" y="3939456"/>
              <a:ext cx="719748" cy="7039"/>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050" name="文本框 40049">
              <a:extLst>
                <a:ext uri="{FF2B5EF4-FFF2-40B4-BE49-F238E27FC236}">
                  <a16:creationId xmlns:a16="http://schemas.microsoft.com/office/drawing/2014/main" id="{89631F38-C766-46E3-E6DE-AF6D68CD3E8B}"/>
                </a:ext>
              </a:extLst>
            </p:cNvPr>
            <p:cNvSpPr txBox="1"/>
            <p:nvPr/>
          </p:nvSpPr>
          <p:spPr>
            <a:xfrm>
              <a:off x="6891328" y="3621229"/>
              <a:ext cx="770097" cy="646331"/>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提示</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构建</a:t>
              </a:r>
              <a:endParaRPr lang="en-US" altLang="zh-CN" dirty="0">
                <a:latin typeface="微软雅黑" panose="020B0503020204020204" pitchFamily="34" charset="-122"/>
                <a:ea typeface="微软雅黑" panose="020B0503020204020204" pitchFamily="34" charset="-122"/>
              </a:endParaRPr>
            </a:p>
          </p:txBody>
        </p:sp>
      </p:grpSp>
      <p:sp>
        <p:nvSpPr>
          <p:cNvPr id="3" name="灯片编号占位符 3">
            <a:extLst>
              <a:ext uri="{FF2B5EF4-FFF2-40B4-BE49-F238E27FC236}">
                <a16:creationId xmlns:a16="http://schemas.microsoft.com/office/drawing/2014/main" id="{CE7A5AA8-21C0-271B-4669-BEAEFD81D844}"/>
              </a:ext>
            </a:extLst>
          </p:cNvPr>
          <p:cNvSpPr>
            <a:spLocks noGrp="1"/>
          </p:cNvSpPr>
          <p:nvPr>
            <p:ph type="sldNum" sz="quarter" idx="12"/>
          </p:nvPr>
        </p:nvSpPr>
        <p:spPr>
          <a:xfrm>
            <a:off x="6457950" y="6356351"/>
            <a:ext cx="2057400" cy="365125"/>
          </a:xfrm>
        </p:spPr>
        <p:txBody>
          <a:bodyPr/>
          <a:lstStyle/>
          <a:p>
            <a:fld id="{94B6E62B-4DEC-4954-AD3A-658470571C9E}" type="slidenum">
              <a:rPr lang="zh-CN" altLang="en-US" smtClean="0"/>
              <a:t>23</a:t>
            </a:fld>
            <a:endParaRPr lang="zh-CN" altLang="en-US" dirty="0"/>
          </a:p>
        </p:txBody>
      </p:sp>
    </p:spTree>
    <p:extLst>
      <p:ext uri="{BB962C8B-B14F-4D97-AF65-F5344CB8AC3E}">
        <p14:creationId xmlns:p14="http://schemas.microsoft.com/office/powerpoint/2010/main" val="281478559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74466-06DB-1992-2EF9-64C5EF474FB8}"/>
            </a:ext>
          </a:extLst>
        </p:cNvPr>
        <p:cNvGrpSpPr/>
        <p:nvPr/>
      </p:nvGrpSpPr>
      <p:grpSpPr>
        <a:xfrm>
          <a:off x="0" y="0"/>
          <a:ext cx="0" cy="0"/>
          <a:chOff x="0" y="0"/>
          <a:chExt cx="0" cy="0"/>
        </a:xfrm>
      </p:grpSpPr>
      <p:sp>
        <p:nvSpPr>
          <p:cNvPr id="19" name="标题 3">
            <a:extLst>
              <a:ext uri="{FF2B5EF4-FFF2-40B4-BE49-F238E27FC236}">
                <a16:creationId xmlns:a16="http://schemas.microsoft.com/office/drawing/2014/main" id="{4306A3BC-68CB-BA80-D832-97A0762A230C}"/>
              </a:ext>
            </a:extLst>
          </p:cNvPr>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a:extLst>
              <a:ext uri="{FF2B5EF4-FFF2-40B4-BE49-F238E27FC236}">
                <a16:creationId xmlns:a16="http://schemas.microsoft.com/office/drawing/2014/main" id="{81AD9994-F5C4-A9A7-F3CB-C8035AEFF958}"/>
              </a:ext>
            </a:extLst>
          </p:cNvPr>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a:extLst>
              <a:ext uri="{FF2B5EF4-FFF2-40B4-BE49-F238E27FC236}">
                <a16:creationId xmlns:a16="http://schemas.microsoft.com/office/drawing/2014/main" id="{E3922F13-5969-A3CA-C44E-D301ABD38A57}"/>
              </a:ext>
            </a:extLst>
          </p:cNvPr>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a:extLst>
              <a:ext uri="{FF2B5EF4-FFF2-40B4-BE49-F238E27FC236}">
                <a16:creationId xmlns:a16="http://schemas.microsoft.com/office/drawing/2014/main" id="{12475A71-E91D-5BA7-1E89-9709DEDA88C3}"/>
              </a:ext>
            </a:extLst>
          </p:cNvPr>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2B7A88BB-63E0-1990-5B25-434C60B049F7}"/>
              </a:ext>
            </a:extLst>
          </p:cNvPr>
          <p:cNvSpPr txBox="1">
            <a:spLocks noChangeArrowheads="1"/>
          </p:cNvSpPr>
          <p:nvPr/>
        </p:nvSpPr>
        <p:spPr bwMode="auto">
          <a:xfrm>
            <a:off x="622300" y="142874"/>
            <a:ext cx="8342188"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技术路线二</a:t>
            </a:r>
          </a:p>
        </p:txBody>
      </p:sp>
      <p:sp>
        <p:nvSpPr>
          <p:cNvPr id="9" name="文本框 8">
            <a:extLst>
              <a:ext uri="{FF2B5EF4-FFF2-40B4-BE49-F238E27FC236}">
                <a16:creationId xmlns:a16="http://schemas.microsoft.com/office/drawing/2014/main" id="{D83C277C-6545-63B9-987C-3C1C1695DE00}"/>
              </a:ext>
            </a:extLst>
          </p:cNvPr>
          <p:cNvSpPr txBox="1"/>
          <p:nvPr/>
        </p:nvSpPr>
        <p:spPr>
          <a:xfrm>
            <a:off x="449580" y="927735"/>
            <a:ext cx="8066405" cy="424815"/>
          </a:xfrm>
          <a:prstGeom prst="rect">
            <a:avLst/>
          </a:prstGeom>
          <a:noFill/>
        </p:spPr>
        <p:txBody>
          <a:bodyPr wrap="square" rtlCol="0">
            <a:noAutofit/>
          </a:bodyPr>
          <a:lstStyle/>
          <a:p>
            <a:pPr marL="285750" indent="-285750" algn="l">
              <a:buClrTx/>
              <a:buSzTx/>
              <a:buFont typeface="Wingdings" panose="05000000000000000000" charset="0"/>
              <a:buChar char="Ø"/>
            </a:pPr>
            <a:r>
              <a:rPr lang="zh-CN" altLang="en-US" sz="2400" b="1" kern="100" dirty="0">
                <a:solidFill>
                  <a:srgbClr val="FF0000"/>
                </a:solidFill>
                <a:latin typeface="微软雅黑" panose="020B0503020204020204" pitchFamily="34" charset="-122"/>
                <a:ea typeface="微软雅黑" panose="020B0503020204020204" pitchFamily="34" charset="-122"/>
                <a:sym typeface="+mn-ea"/>
              </a:rPr>
              <a:t>基于群体感知与迭代式微调的分层实体匹配方法</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A346658-02DA-A414-1F81-7D3DEEE2BC5D}"/>
                  </a:ext>
                </a:extLst>
              </p:cNvPr>
              <p:cNvSpPr txBox="1"/>
              <p:nvPr/>
            </p:nvSpPr>
            <p:spPr>
              <a:xfrm>
                <a:off x="449263" y="1443672"/>
                <a:ext cx="8633778" cy="4908203"/>
              </a:xfrm>
              <a:prstGeom prst="rect">
                <a:avLst/>
              </a:prstGeom>
              <a:noFill/>
            </p:spPr>
            <p:txBody>
              <a:bodyPr wrap="square" rtlCol="0">
                <a:spAutoFit/>
              </a:bodyPr>
              <a:lstStyle/>
              <a:p>
                <a:pPr>
                  <a:lnSpc>
                    <a:spcPct val="125000"/>
                  </a:lnSpc>
                  <a:buClr>
                    <a:srgbClr val="01409B"/>
                  </a:buClr>
                  <a:buSzPct val="100000"/>
                </a:pPr>
                <a:r>
                  <a:rPr kumimoji="1" lang="zh-CN" altLang="en-US" b="1" dirty="0">
                    <a:solidFill>
                      <a:srgbClr val="0070C0"/>
                    </a:solidFill>
                    <a:latin typeface="Microsoft YaHei" panose="020B0503020204020204" pitchFamily="34" charset="-122"/>
                    <a:ea typeface="Microsoft YaHei" panose="020B0503020204020204" pitchFamily="34" charset="-122"/>
                  </a:rPr>
                  <a:t>具体步骤</a:t>
                </a:r>
              </a:p>
              <a:p>
                <a:pPr marL="342900" indent="-342900">
                  <a:lnSpc>
                    <a:spcPct val="125000"/>
                  </a:lnSpc>
                  <a:buClr>
                    <a:srgbClr val="01409B"/>
                  </a:buClr>
                  <a:buSzPct val="100000"/>
                  <a:buFont typeface="+mj-ea"/>
                  <a:buAutoNum type="circleNumDbPlain"/>
                </a:pPr>
                <a:r>
                  <a:rPr kumimoji="1" lang="zh-CN" altLang="en-US" b="1" dirty="0">
                    <a:latin typeface="Microsoft YaHei" panose="020B0503020204020204" pitchFamily="34" charset="-122"/>
                    <a:ea typeface="Microsoft YaHei" panose="020B0503020204020204" pitchFamily="34" charset="-122"/>
                  </a:rPr>
                  <a:t>基于群体感知的提示构建</a:t>
                </a:r>
                <a:endParaRPr kumimoji="1" lang="en-US" altLang="zh-CN" b="1"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b="1"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b="1"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b="1"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b="1"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b="1"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b="1"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b="1"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b="1" dirty="0">
                  <a:latin typeface="Microsoft YaHei" panose="020B0503020204020204" pitchFamily="34" charset="-122"/>
                  <a:ea typeface="Microsoft YaHei" panose="020B0503020204020204" pitchFamily="34" charset="-122"/>
                </a:endParaRPr>
              </a:p>
              <a:p>
                <a:pPr marL="285750" indent="-285750">
                  <a:lnSpc>
                    <a:spcPct val="125000"/>
                  </a:lnSpc>
                  <a:buClr>
                    <a:srgbClr val="01409B"/>
                  </a:buClr>
                  <a:buSzPct val="100000"/>
                  <a:buFont typeface="Arial" panose="020B0704020202020204" pitchFamily="34" charset="0"/>
                  <a:buChar char="•"/>
                </a:pPr>
                <a:r>
                  <a:rPr kumimoji="1" lang="zh-CN" altLang="en-US" b="1" dirty="0">
                    <a:latin typeface="Microsoft YaHei" panose="020B0503020204020204" pitchFamily="34" charset="-122"/>
                    <a:ea typeface="Microsoft YaHei" panose="020B0503020204020204" pitchFamily="34" charset="-122"/>
                  </a:rPr>
                  <a:t>特征聚类：</a:t>
                </a:r>
                <a:endParaRPr kumimoji="1" lang="en-US" altLang="zh-CN" dirty="0">
                  <a:solidFill>
                    <a:srgbClr val="FF0000"/>
                  </a:solidFill>
                  <a:latin typeface="Microsoft YaHei" panose="020B0503020204020204" pitchFamily="34" charset="-122"/>
                  <a:ea typeface="Microsoft YaHei" panose="020B0503020204020204" pitchFamily="34" charset="-122"/>
                </a:endParaRPr>
              </a:p>
              <a:p>
                <a:pPr>
                  <a:lnSpc>
                    <a:spcPct val="125000"/>
                  </a:lnSpc>
                  <a:buClr>
                    <a:srgbClr val="01409B"/>
                  </a:buClr>
                  <a:buSzPct val="100000"/>
                </a:pPr>
                <a:r>
                  <a:rPr kumimoji="1" lang="en-US" altLang="zh-CN" b="1" dirty="0">
                    <a:latin typeface="Microsoft YaHei" panose="020B0503020204020204" pitchFamily="34" charset="-122"/>
                    <a:ea typeface="Microsoft YaHei" panose="020B0503020204020204" pitchFamily="34" charset="-122"/>
                  </a:rPr>
                  <a:t>    </a:t>
                </a:r>
                <a:r>
                  <a:rPr kumimoji="1" lang="en-US" altLang="zh-CN" dirty="0">
                    <a:latin typeface="Microsoft YaHei" panose="020B0503020204020204" pitchFamily="34" charset="-122"/>
                    <a:ea typeface="Microsoft YaHei" panose="020B0503020204020204" pitchFamily="34" charset="-122"/>
                  </a:rPr>
                  <a:t>1</a:t>
                </a:r>
                <a:r>
                  <a:rPr kumimoji="1" lang="zh-CN" altLang="en-US" dirty="0">
                    <a:latin typeface="Microsoft YaHei" panose="020B0503020204020204" pitchFamily="34" charset="-122"/>
                    <a:ea typeface="Microsoft YaHei" panose="020B0503020204020204" pitchFamily="34" charset="-122"/>
                  </a:rPr>
                  <a:t>）基于</a:t>
                </a:r>
                <a:r>
                  <a:rPr kumimoji="1" lang="en-US" altLang="zh-CN" b="1" dirty="0">
                    <a:latin typeface="Microsoft YaHei" panose="020B0503020204020204" pitchFamily="34" charset="-122"/>
                    <a:ea typeface="Microsoft YaHei" panose="020B0503020204020204" pitchFamily="34" charset="-122"/>
                  </a:rPr>
                  <a:t>DBSCAN</a:t>
                </a:r>
                <a:r>
                  <a:rPr kumimoji="1" lang="zh-CN" altLang="en-US" b="1" dirty="0">
                    <a:latin typeface="Microsoft YaHei" panose="020B0503020204020204" pitchFamily="34" charset="-122"/>
                    <a:ea typeface="Microsoft YaHei" panose="020B0503020204020204" pitchFamily="34" charset="-122"/>
                  </a:rPr>
                  <a:t>算法</a:t>
                </a:r>
                <a:r>
                  <a:rPr kumimoji="1" lang="zh-CN" altLang="en-US" dirty="0">
                    <a:latin typeface="Microsoft YaHei" panose="020B0503020204020204" pitchFamily="34" charset="-122"/>
                    <a:ea typeface="Microsoft YaHei" panose="020B0503020204020204" pitchFamily="34" charset="-122"/>
                  </a:rPr>
                  <a:t>完成初步聚类</a:t>
                </a:r>
                <a:endParaRPr kumimoji="1" lang="en-US" altLang="zh-CN"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r>
                  <a:rPr kumimoji="1" lang="en-US" altLang="zh-CN" b="1" dirty="0">
                    <a:latin typeface="Microsoft YaHei" panose="020B0503020204020204" pitchFamily="34" charset="-122"/>
                    <a:ea typeface="Microsoft YaHei" panose="020B0503020204020204" pitchFamily="34" charset="-122"/>
                  </a:rPr>
                  <a:t>    </a:t>
                </a:r>
                <a:r>
                  <a:rPr kumimoji="1" lang="en-US" altLang="zh-CN" dirty="0">
                    <a:latin typeface="Microsoft YaHei" panose="020B0503020204020204" pitchFamily="34" charset="-122"/>
                    <a:ea typeface="Microsoft YaHei" panose="020B0503020204020204" pitchFamily="34" charset="-122"/>
                  </a:rPr>
                  <a:t>2</a:t>
                </a:r>
                <a:r>
                  <a:rPr kumimoji="1" lang="zh-CN" altLang="en-US" dirty="0">
                    <a:latin typeface="Microsoft YaHei" panose="020B0503020204020204" pitchFamily="34" charset="-122"/>
                    <a:ea typeface="Microsoft YaHei" panose="020B0503020204020204" pitchFamily="34" charset="-122"/>
                  </a:rPr>
                  <a:t>）基于 </a:t>
                </a:r>
                <a14:m>
                  <m:oMath xmlns:m="http://schemas.openxmlformats.org/officeDocument/2006/math">
                    <m:r>
                      <a:rPr kumimoji="1" lang="en-US" altLang="zh-CN" b="1" i="1" smtClean="0">
                        <a:latin typeface="Cambria Math" panose="02040503050406030204" pitchFamily="18" charset="0"/>
                        <a:ea typeface="Microsoft YaHei" panose="020B0503020204020204" pitchFamily="34" charset="-122"/>
                      </a:rPr>
                      <m:t>𝒌</m:t>
                    </m:r>
                  </m:oMath>
                </a14:m>
                <a:r>
                  <a:rPr kumimoji="1" lang="zh-CN" altLang="en-US" b="1" dirty="0">
                    <a:latin typeface="Microsoft YaHei" panose="020B0503020204020204" pitchFamily="34" charset="-122"/>
                    <a:ea typeface="Microsoft YaHei" panose="020B0503020204020204" pitchFamily="34" charset="-122"/>
                  </a:rPr>
                  <a:t> 近邻</a:t>
                </a:r>
                <a:r>
                  <a:rPr kumimoji="1" lang="zh-CN" altLang="en-US" dirty="0">
                    <a:latin typeface="Microsoft YaHei" panose="020B0503020204020204" pitchFamily="34" charset="-122"/>
                    <a:ea typeface="Microsoft YaHei" panose="020B0503020204020204" pitchFamily="34" charset="-122"/>
                  </a:rPr>
                  <a:t>的噪声重分配</a:t>
                </a:r>
                <a:endParaRPr kumimoji="1" lang="en-US" altLang="zh-CN"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r>
                  <a:rPr kumimoji="1" lang="zh-CN" altLang="en-US" dirty="0">
                    <a:latin typeface="Microsoft YaHei" panose="020B0503020204020204" pitchFamily="34" charset="-122"/>
                    <a:ea typeface="Microsoft YaHei" panose="020B0503020204020204" pitchFamily="34" charset="-122"/>
                  </a:rPr>
                  <a:t>    确保候选实体对特征的</a:t>
                </a:r>
                <a:r>
                  <a:rPr kumimoji="1" lang="zh-CN" altLang="en-US" dirty="0">
                    <a:solidFill>
                      <a:srgbClr val="FF0000"/>
                    </a:solidFill>
                    <a:latin typeface="Microsoft YaHei" panose="020B0503020204020204" pitchFamily="34" charset="-122"/>
                    <a:ea typeface="Microsoft YaHei" panose="020B0503020204020204" pitchFamily="34" charset="-122"/>
                  </a:rPr>
                  <a:t>高覆盖率</a:t>
                </a:r>
                <a:r>
                  <a:rPr kumimoji="1" lang="zh-CN" altLang="en-US" dirty="0">
                    <a:latin typeface="Microsoft YaHei" panose="020B0503020204020204" pitchFamily="34" charset="-122"/>
                    <a:ea typeface="Microsoft YaHei" panose="020B0503020204020204" pitchFamily="34" charset="-122"/>
                  </a:rPr>
                  <a:t>和</a:t>
                </a:r>
                <a:r>
                  <a:rPr kumimoji="1" lang="zh-CN" altLang="en-US" dirty="0">
                    <a:solidFill>
                      <a:srgbClr val="FF0000"/>
                    </a:solidFill>
                    <a:latin typeface="Microsoft YaHei" panose="020B0503020204020204" pitchFamily="34" charset="-122"/>
                    <a:ea typeface="Microsoft YaHei" panose="020B0503020204020204" pitchFamily="34" charset="-122"/>
                  </a:rPr>
                  <a:t>簇内一致性</a:t>
                </a:r>
                <a:endParaRPr kumimoji="1" lang="en-US" altLang="zh-CN" dirty="0">
                  <a:latin typeface="Microsoft YaHei" panose="020B0503020204020204" pitchFamily="34" charset="-122"/>
                  <a:ea typeface="Microsoft YaHei" panose="020B0503020204020204" pitchFamily="34" charset="-122"/>
                </a:endParaRPr>
              </a:p>
            </p:txBody>
          </p:sp>
        </mc:Choice>
        <mc:Fallback xmlns="">
          <p:sp>
            <p:nvSpPr>
              <p:cNvPr id="2" name="文本框 1">
                <a:extLst>
                  <a:ext uri="{FF2B5EF4-FFF2-40B4-BE49-F238E27FC236}">
                    <a16:creationId xmlns:a16="http://schemas.microsoft.com/office/drawing/2014/main" id="{4A346658-02DA-A414-1F81-7D3DEEE2BC5D}"/>
                  </a:ext>
                </a:extLst>
              </p:cNvPr>
              <p:cNvSpPr txBox="1">
                <a:spLocks noRot="1" noChangeAspect="1" noMove="1" noResize="1" noEditPoints="1" noAdjustHandles="1" noChangeArrowheads="1" noChangeShapeType="1" noTextEdit="1"/>
              </p:cNvSpPr>
              <p:nvPr/>
            </p:nvSpPr>
            <p:spPr>
              <a:xfrm>
                <a:off x="449263" y="1443672"/>
                <a:ext cx="8633778" cy="4908203"/>
              </a:xfrm>
              <a:prstGeom prst="rect">
                <a:avLst/>
              </a:prstGeom>
              <a:blipFill>
                <a:blip r:embed="rId3"/>
                <a:stretch>
                  <a:fillRect l="-777" b="-994"/>
                </a:stretch>
              </a:blipFill>
            </p:spPr>
            <p:txBody>
              <a:bodyPr/>
              <a:lstStyle/>
              <a:p>
                <a:r>
                  <a:rPr lang="zh-CN" altLang="en-US">
                    <a:noFill/>
                  </a:rPr>
                  <a:t> </a:t>
                </a:r>
              </a:p>
            </p:txBody>
          </p:sp>
        </mc:Fallback>
      </mc:AlternateContent>
      <p:grpSp>
        <p:nvGrpSpPr>
          <p:cNvPr id="40051" name="组合 40050">
            <a:extLst>
              <a:ext uri="{FF2B5EF4-FFF2-40B4-BE49-F238E27FC236}">
                <a16:creationId xmlns:a16="http://schemas.microsoft.com/office/drawing/2014/main" id="{BE0438E0-6058-7810-D325-7C573F991873}"/>
              </a:ext>
            </a:extLst>
          </p:cNvPr>
          <p:cNvGrpSpPr/>
          <p:nvPr/>
        </p:nvGrpSpPr>
        <p:grpSpPr>
          <a:xfrm>
            <a:off x="286703" y="2272979"/>
            <a:ext cx="8633277" cy="2565569"/>
            <a:chOff x="286703" y="2539679"/>
            <a:chExt cx="8633277" cy="2565569"/>
          </a:xfrm>
        </p:grpSpPr>
        <p:grpSp>
          <p:nvGrpSpPr>
            <p:cNvPr id="11" name="组合 10">
              <a:extLst>
                <a:ext uri="{FF2B5EF4-FFF2-40B4-BE49-F238E27FC236}">
                  <a16:creationId xmlns:a16="http://schemas.microsoft.com/office/drawing/2014/main" id="{ABC64C0C-1B5A-4F63-D0F0-25D474B0BA29}"/>
                </a:ext>
              </a:extLst>
            </p:cNvPr>
            <p:cNvGrpSpPr/>
            <p:nvPr/>
          </p:nvGrpSpPr>
          <p:grpSpPr>
            <a:xfrm>
              <a:off x="286703" y="2539679"/>
              <a:ext cx="1141411" cy="947107"/>
              <a:chOff x="511175" y="2470774"/>
              <a:chExt cx="1141411" cy="947107"/>
            </a:xfrm>
          </p:grpSpPr>
          <p:sp>
            <p:nvSpPr>
              <p:cNvPr id="10" name="波形 9">
                <a:extLst>
                  <a:ext uri="{FF2B5EF4-FFF2-40B4-BE49-F238E27FC236}">
                    <a16:creationId xmlns:a16="http://schemas.microsoft.com/office/drawing/2014/main" id="{85EBBE64-B0EB-9DF3-DBAB-A29B30C012D9}"/>
                  </a:ext>
                </a:extLst>
              </p:cNvPr>
              <p:cNvSpPr/>
              <p:nvPr/>
            </p:nvSpPr>
            <p:spPr>
              <a:xfrm>
                <a:off x="511175" y="2470774"/>
                <a:ext cx="1014411" cy="764863"/>
              </a:xfrm>
              <a:prstGeom prst="wave">
                <a:avLst/>
              </a:prstGeom>
              <a:solidFill>
                <a:srgbClr val="FCFBE6"/>
              </a:solidFill>
              <a:ln>
                <a:solidFill>
                  <a:srgbClr val="B3923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8" name="波形 7">
                <a:extLst>
                  <a:ext uri="{FF2B5EF4-FFF2-40B4-BE49-F238E27FC236}">
                    <a16:creationId xmlns:a16="http://schemas.microsoft.com/office/drawing/2014/main" id="{FF94B81F-FCE0-22DF-765F-937DE8670B29}"/>
                  </a:ext>
                </a:extLst>
              </p:cNvPr>
              <p:cNvSpPr/>
              <p:nvPr/>
            </p:nvSpPr>
            <p:spPr>
              <a:xfrm>
                <a:off x="576263" y="2561896"/>
                <a:ext cx="1014411" cy="764863"/>
              </a:xfrm>
              <a:prstGeom prst="wave">
                <a:avLst/>
              </a:prstGeom>
              <a:solidFill>
                <a:srgbClr val="FCFBE6"/>
              </a:solidFill>
              <a:ln>
                <a:solidFill>
                  <a:srgbClr val="B3923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波形 6">
                    <a:extLst>
                      <a:ext uri="{FF2B5EF4-FFF2-40B4-BE49-F238E27FC236}">
                        <a16:creationId xmlns:a16="http://schemas.microsoft.com/office/drawing/2014/main" id="{93A30B19-25FE-74A5-84C2-7559488F3381}"/>
                      </a:ext>
                    </a:extLst>
                  </p:cNvPr>
                  <p:cNvSpPr/>
                  <p:nvPr/>
                </p:nvSpPr>
                <p:spPr>
                  <a:xfrm>
                    <a:off x="638175" y="2653018"/>
                    <a:ext cx="1014411" cy="764863"/>
                  </a:xfrm>
                  <a:prstGeom prst="wave">
                    <a:avLst/>
                  </a:prstGeom>
                  <a:solidFill>
                    <a:srgbClr val="FCFBE6"/>
                  </a:solidFill>
                  <a:ln>
                    <a:solidFill>
                      <a:srgbClr val="B3923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chemeClr val="tx1"/>
                              </a:solidFill>
                              <a:latin typeface="Cambria Math" panose="02040503050406030204" pitchFamily="18" charset="0"/>
                              <a:cs typeface="Times New Roman" panose="02020603050405020304" pitchFamily="18" charset="0"/>
                            </a:rPr>
                            <m:t>(</m:t>
                          </m:r>
                          <m:sSub>
                            <m:sSubPr>
                              <m:ctrlPr>
                                <a:rPr lang="en-US" altLang="zh-CN" b="0" i="1" smtClean="0">
                                  <a:solidFill>
                                    <a:schemeClr val="tx1"/>
                                  </a:solidFill>
                                  <a:latin typeface="Cambria Math" panose="02040503050406030204" pitchFamily="18" charset="0"/>
                                  <a:cs typeface="Times New Roman" panose="02020603050405020304" pitchFamily="18" charset="0"/>
                                </a:rPr>
                              </m:ctrlPr>
                            </m:sSubPr>
                            <m:e>
                              <m:r>
                                <a:rPr lang="en-US" altLang="zh-CN" b="0" i="1" smtClean="0">
                                  <a:solidFill>
                                    <a:schemeClr val="tx1"/>
                                  </a:solidFill>
                                  <a:latin typeface="Cambria Math" panose="02040503050406030204" pitchFamily="18" charset="0"/>
                                  <a:cs typeface="Times New Roman" panose="02020603050405020304" pitchFamily="18" charset="0"/>
                                </a:rPr>
                                <m:t>𝑒</m:t>
                              </m:r>
                            </m:e>
                            <m:sub>
                              <m:r>
                                <a:rPr lang="en-US" altLang="zh-CN" b="0" i="1" smtClean="0">
                                  <a:solidFill>
                                    <a:schemeClr val="tx1"/>
                                  </a:solidFill>
                                  <a:latin typeface="Cambria Math" panose="02040503050406030204" pitchFamily="18" charset="0"/>
                                  <a:cs typeface="Times New Roman" panose="02020603050405020304" pitchFamily="18" charset="0"/>
                                </a:rPr>
                                <m:t>𝑖</m:t>
                              </m:r>
                            </m:sub>
                          </m:sSub>
                          <m:r>
                            <a:rPr lang="en-US" altLang="zh-CN" b="0" i="1" smtClean="0">
                              <a:solidFill>
                                <a:schemeClr val="tx1"/>
                              </a:solidFill>
                              <a:latin typeface="Cambria Math" panose="02040503050406030204" pitchFamily="18" charset="0"/>
                              <a:cs typeface="Times New Roman" panose="02020603050405020304" pitchFamily="18" charset="0"/>
                            </a:rPr>
                            <m:t>,</m:t>
                          </m:r>
                          <m:sSub>
                            <m:sSubPr>
                              <m:ctrlPr>
                                <a:rPr lang="en-US" altLang="zh-CN" b="0" i="1" smtClean="0">
                                  <a:solidFill>
                                    <a:schemeClr val="tx1"/>
                                  </a:solidFill>
                                  <a:latin typeface="Cambria Math" panose="02040503050406030204" pitchFamily="18" charset="0"/>
                                  <a:cs typeface="Times New Roman" panose="02020603050405020304" pitchFamily="18" charset="0"/>
                                </a:rPr>
                              </m:ctrlPr>
                            </m:sSubPr>
                            <m:e>
                              <m:r>
                                <a:rPr lang="en-US" altLang="zh-CN" b="0" i="1" smtClean="0">
                                  <a:solidFill>
                                    <a:schemeClr val="tx1"/>
                                  </a:solidFill>
                                  <a:latin typeface="Cambria Math" panose="02040503050406030204" pitchFamily="18" charset="0"/>
                                  <a:cs typeface="Times New Roman" panose="02020603050405020304" pitchFamily="18" charset="0"/>
                                </a:rPr>
                                <m:t>𝑒</m:t>
                              </m:r>
                            </m:e>
                            <m:sub>
                              <m:r>
                                <a:rPr lang="en-US" altLang="zh-CN" b="0" i="1" smtClean="0">
                                  <a:solidFill>
                                    <a:schemeClr val="tx1"/>
                                  </a:solidFill>
                                  <a:latin typeface="Cambria Math" panose="02040503050406030204" pitchFamily="18" charset="0"/>
                                  <a:cs typeface="Times New Roman" panose="02020603050405020304" pitchFamily="18" charset="0"/>
                                </a:rPr>
                                <m:t>𝑗</m:t>
                              </m:r>
                            </m:sub>
                          </m:sSub>
                          <m:r>
                            <a:rPr lang="en-US" altLang="zh-CN" b="0" i="1" smtClean="0">
                              <a:solidFill>
                                <a:schemeClr val="tx1"/>
                              </a:solidFill>
                              <a:latin typeface="Cambria Math" panose="02040503050406030204" pitchFamily="18" charset="0"/>
                              <a:cs typeface="Times New Roman" panose="02020603050405020304" pitchFamily="18" charset="0"/>
                            </a:rPr>
                            <m:t>,?)</m:t>
                          </m:r>
                        </m:oMath>
                      </m:oMathPara>
                    </a14:m>
                    <a:endParaRPr lang="zh-CN" alt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7" name="波形 6">
                    <a:extLst>
                      <a:ext uri="{FF2B5EF4-FFF2-40B4-BE49-F238E27FC236}">
                        <a16:creationId xmlns:a16="http://schemas.microsoft.com/office/drawing/2014/main" id="{93A30B19-25FE-74A5-84C2-7559488F3381}"/>
                      </a:ext>
                    </a:extLst>
                  </p:cNvPr>
                  <p:cNvSpPr>
                    <a:spLocks noRot="1" noChangeAspect="1" noMove="1" noResize="1" noEditPoints="1" noAdjustHandles="1" noChangeArrowheads="1" noChangeShapeType="1" noTextEdit="1"/>
                  </p:cNvSpPr>
                  <p:nvPr/>
                </p:nvSpPr>
                <p:spPr>
                  <a:xfrm>
                    <a:off x="638175" y="2653018"/>
                    <a:ext cx="1014411" cy="764863"/>
                  </a:xfrm>
                  <a:prstGeom prst="wave">
                    <a:avLst/>
                  </a:prstGeom>
                  <a:blipFill>
                    <a:blip r:embed="rId4"/>
                    <a:stretch>
                      <a:fillRect l="-5357"/>
                    </a:stretch>
                  </a:blipFill>
                  <a:ln>
                    <a:solidFill>
                      <a:srgbClr val="B39235"/>
                    </a:solidFill>
                  </a:ln>
                </p:spPr>
                <p:txBody>
                  <a:bodyPr/>
                  <a:lstStyle/>
                  <a:p>
                    <a:r>
                      <a:rPr lang="zh-CN" altLang="en-US">
                        <a:noFill/>
                      </a:rPr>
                      <a:t> </a:t>
                    </a:r>
                  </a:p>
                </p:txBody>
              </p:sp>
            </mc:Fallback>
          </mc:AlternateContent>
        </p:grpSp>
        <p:grpSp>
          <p:nvGrpSpPr>
            <p:cNvPr id="15" name="组合 14">
              <a:extLst>
                <a:ext uri="{FF2B5EF4-FFF2-40B4-BE49-F238E27FC236}">
                  <a16:creationId xmlns:a16="http://schemas.microsoft.com/office/drawing/2014/main" id="{B73E41AB-9FF5-293C-CF54-CB4E7916ABD4}"/>
                </a:ext>
              </a:extLst>
            </p:cNvPr>
            <p:cNvGrpSpPr/>
            <p:nvPr/>
          </p:nvGrpSpPr>
          <p:grpSpPr>
            <a:xfrm>
              <a:off x="286703" y="3553459"/>
              <a:ext cx="1228725" cy="647293"/>
              <a:chOff x="576260" y="3704260"/>
              <a:chExt cx="1228725" cy="647293"/>
            </a:xfrm>
          </p:grpSpPr>
          <p:sp>
            <p:nvSpPr>
              <p:cNvPr id="13" name="梯形 12">
                <a:extLst>
                  <a:ext uri="{FF2B5EF4-FFF2-40B4-BE49-F238E27FC236}">
                    <a16:creationId xmlns:a16="http://schemas.microsoft.com/office/drawing/2014/main" id="{F40D9675-F1D0-7978-CB8F-0E8AA09B2EA2}"/>
                  </a:ext>
                </a:extLst>
              </p:cNvPr>
              <p:cNvSpPr/>
              <p:nvPr/>
            </p:nvSpPr>
            <p:spPr>
              <a:xfrm rot="10800000">
                <a:off x="576260" y="3704260"/>
                <a:ext cx="1141411" cy="627383"/>
              </a:xfrm>
              <a:prstGeom prst="trapezoid">
                <a:avLst/>
              </a:prstGeom>
              <a:solidFill>
                <a:srgbClr val="EFEFEF"/>
              </a:solidFill>
              <a:ln>
                <a:solidFill>
                  <a:srgbClr val="DEDED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7019658C-669E-85BD-BBDA-3CD767C1CA88}"/>
                      </a:ext>
                    </a:extLst>
                  </p:cNvPr>
                  <p:cNvSpPr txBox="1"/>
                  <p:nvPr/>
                </p:nvSpPr>
                <p:spPr>
                  <a:xfrm>
                    <a:off x="604835" y="3704260"/>
                    <a:ext cx="1200150" cy="647293"/>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特征提取</a:t>
                    </a:r>
                    <a:endParaRPr lang="en-US" altLang="zh-CN"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ℱ</m:t>
                          </m:r>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14" name="文本框 13">
                    <a:extLst>
                      <a:ext uri="{FF2B5EF4-FFF2-40B4-BE49-F238E27FC236}">
                        <a16:creationId xmlns:a16="http://schemas.microsoft.com/office/drawing/2014/main" id="{7019658C-669E-85BD-BBDA-3CD767C1CA88}"/>
                      </a:ext>
                    </a:extLst>
                  </p:cNvPr>
                  <p:cNvSpPr txBox="1">
                    <a:spLocks noRot="1" noChangeAspect="1" noMove="1" noResize="1" noEditPoints="1" noAdjustHandles="1" noChangeArrowheads="1" noChangeShapeType="1" noTextEdit="1"/>
                  </p:cNvSpPr>
                  <p:nvPr/>
                </p:nvSpPr>
                <p:spPr>
                  <a:xfrm>
                    <a:off x="604835" y="3704260"/>
                    <a:ext cx="1200150" cy="647293"/>
                  </a:xfrm>
                  <a:prstGeom prst="rect">
                    <a:avLst/>
                  </a:prstGeom>
                  <a:blipFill>
                    <a:blip r:embed="rId5"/>
                    <a:stretch>
                      <a:fillRect l="-4569" t="-4717"/>
                    </a:stretch>
                  </a:blipFill>
                </p:spPr>
                <p:txBody>
                  <a:bodyPr/>
                  <a:lstStyle/>
                  <a:p>
                    <a:r>
                      <a:rPr lang="zh-CN" altLang="en-US">
                        <a:noFill/>
                      </a:rPr>
                      <a:t> </a:t>
                    </a:r>
                  </a:p>
                </p:txBody>
              </p:sp>
            </mc:Fallback>
          </mc:AlternateContent>
        </p:grpSp>
        <p:grpSp>
          <p:nvGrpSpPr>
            <p:cNvPr id="59" name="组合 58">
              <a:extLst>
                <a:ext uri="{FF2B5EF4-FFF2-40B4-BE49-F238E27FC236}">
                  <a16:creationId xmlns:a16="http://schemas.microsoft.com/office/drawing/2014/main" id="{A90089AB-943A-3659-7EF7-6DAF6B8C6AB8}"/>
                </a:ext>
              </a:extLst>
            </p:cNvPr>
            <p:cNvGrpSpPr/>
            <p:nvPr/>
          </p:nvGrpSpPr>
          <p:grpSpPr>
            <a:xfrm>
              <a:off x="366098" y="4267425"/>
              <a:ext cx="982619" cy="837823"/>
              <a:chOff x="650877" y="4707802"/>
              <a:chExt cx="982619" cy="837823"/>
            </a:xfrm>
          </p:grpSpPr>
          <p:sp>
            <p:nvSpPr>
              <p:cNvPr id="58" name="矩形: 圆角 57">
                <a:extLst>
                  <a:ext uri="{FF2B5EF4-FFF2-40B4-BE49-F238E27FC236}">
                    <a16:creationId xmlns:a16="http://schemas.microsoft.com/office/drawing/2014/main" id="{E1475942-0615-E66F-7422-091FDE64773A}"/>
                  </a:ext>
                </a:extLst>
              </p:cNvPr>
              <p:cNvSpPr/>
              <p:nvPr/>
            </p:nvSpPr>
            <p:spPr>
              <a:xfrm>
                <a:off x="650877" y="4707802"/>
                <a:ext cx="982619" cy="778597"/>
              </a:xfrm>
              <a:prstGeom prst="roundRect">
                <a:avLst/>
              </a:prstGeom>
              <a:noFill/>
              <a:ln w="19050">
                <a:solidFill>
                  <a:srgbClr val="DFDFD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a:extLst>
                  <a:ext uri="{FF2B5EF4-FFF2-40B4-BE49-F238E27FC236}">
                    <a16:creationId xmlns:a16="http://schemas.microsoft.com/office/drawing/2014/main" id="{F7B0AED2-340C-A3B4-8E33-43243192A6F2}"/>
                  </a:ext>
                </a:extLst>
              </p:cNvPr>
              <p:cNvGrpSpPr/>
              <p:nvPr/>
            </p:nvGrpSpPr>
            <p:grpSpPr>
              <a:xfrm>
                <a:off x="721533" y="4790132"/>
                <a:ext cx="842862" cy="147506"/>
                <a:chOff x="721533" y="4265034"/>
                <a:chExt cx="842862" cy="147506"/>
              </a:xfrm>
            </p:grpSpPr>
            <p:sp>
              <p:nvSpPr>
                <p:cNvPr id="38" name="矩形 37">
                  <a:extLst>
                    <a:ext uri="{FF2B5EF4-FFF2-40B4-BE49-F238E27FC236}">
                      <a16:creationId xmlns:a16="http://schemas.microsoft.com/office/drawing/2014/main" id="{946FA863-6841-3276-3F42-196EEF2CEFAA}"/>
                    </a:ext>
                  </a:extLst>
                </p:cNvPr>
                <p:cNvSpPr/>
                <p:nvPr/>
              </p:nvSpPr>
              <p:spPr>
                <a:xfrm>
                  <a:off x="721533" y="4267425"/>
                  <a:ext cx="144000" cy="144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0782C350-734F-F530-8B71-7BD886D8550D}"/>
                    </a:ext>
                  </a:extLst>
                </p:cNvPr>
                <p:cNvSpPr/>
                <p:nvPr/>
              </p:nvSpPr>
              <p:spPr>
                <a:xfrm>
                  <a:off x="897265" y="4266637"/>
                  <a:ext cx="144000" cy="144000"/>
                </a:xfrm>
                <a:prstGeom prst="rect">
                  <a:avLst/>
                </a:prstGeom>
                <a:solidFill>
                  <a:srgbClr val="F4ECAC"/>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2556D6C6-4BBB-895E-0A82-9197AED35E79}"/>
                    </a:ext>
                  </a:extLst>
                </p:cNvPr>
                <p:cNvSpPr/>
                <p:nvPr/>
              </p:nvSpPr>
              <p:spPr>
                <a:xfrm>
                  <a:off x="1072997" y="4268540"/>
                  <a:ext cx="144000" cy="144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3C5E28C-705B-BAF5-E22A-8E5DD4192C03}"/>
                    </a:ext>
                  </a:extLst>
                </p:cNvPr>
                <p:cNvSpPr/>
                <p:nvPr/>
              </p:nvSpPr>
              <p:spPr>
                <a:xfrm>
                  <a:off x="1248729" y="4266637"/>
                  <a:ext cx="144000" cy="144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D701939B-2EBE-721D-FBC1-0800263ABD29}"/>
                    </a:ext>
                  </a:extLst>
                </p:cNvPr>
                <p:cNvSpPr/>
                <p:nvPr/>
              </p:nvSpPr>
              <p:spPr>
                <a:xfrm>
                  <a:off x="1420395" y="4265034"/>
                  <a:ext cx="144000" cy="144000"/>
                </a:xfrm>
                <a:prstGeom prst="rect">
                  <a:avLst/>
                </a:prstGeom>
                <a:solidFill>
                  <a:srgbClr val="F2F3F4"/>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700" b="1" dirty="0">
                      <a:solidFill>
                        <a:schemeClr val="tx1"/>
                      </a:solidFill>
                      <a:latin typeface="Times New Roman" panose="02020603050405020304" pitchFamily="18" charset="0"/>
                      <a:cs typeface="Times New Roman" panose="02020603050405020304" pitchFamily="18" charset="0"/>
                    </a:rPr>
                    <a:t>?</a:t>
                  </a:r>
                  <a:endParaRPr lang="zh-CN" altLang="en-US" sz="700" b="1" dirty="0">
                    <a:solidFill>
                      <a:schemeClr val="tx1"/>
                    </a:solidFill>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BFDC06BB-080D-9E43-22C0-9AB6D58E4D54}"/>
                      </a:ext>
                    </a:extLst>
                  </p:cNvPr>
                  <p:cNvSpPr txBox="1"/>
                  <p:nvPr/>
                </p:nvSpPr>
                <p:spPr>
                  <a:xfrm>
                    <a:off x="801336" y="5237848"/>
                    <a:ext cx="303240"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22" name="文本框 21">
                    <a:extLst>
                      <a:ext uri="{FF2B5EF4-FFF2-40B4-BE49-F238E27FC236}">
                        <a16:creationId xmlns:a16="http://schemas.microsoft.com/office/drawing/2014/main" id="{BFDC06BB-080D-9E43-22C0-9AB6D58E4D54}"/>
                      </a:ext>
                    </a:extLst>
                  </p:cNvPr>
                  <p:cNvSpPr txBox="1">
                    <a:spLocks noRot="1" noChangeAspect="1" noMove="1" noResize="1" noEditPoints="1" noAdjustHandles="1" noChangeArrowheads="1" noChangeShapeType="1" noTextEdit="1"/>
                  </p:cNvSpPr>
                  <p:nvPr/>
                </p:nvSpPr>
                <p:spPr>
                  <a:xfrm>
                    <a:off x="801336" y="5237848"/>
                    <a:ext cx="303240" cy="307777"/>
                  </a:xfrm>
                  <a:prstGeom prst="rect">
                    <a:avLst/>
                  </a:prstGeom>
                  <a:blipFill>
                    <a:blip r:embed="rId6"/>
                    <a:stretch>
                      <a:fillRect/>
                    </a:stretch>
                  </a:blipFill>
                </p:spPr>
                <p:txBody>
                  <a:bodyPr/>
                  <a:lstStyle/>
                  <a:p>
                    <a:r>
                      <a:rPr lang="zh-CN" altLang="en-US">
                        <a:noFill/>
                      </a:rPr>
                      <a:t> </a:t>
                    </a:r>
                  </a:p>
                </p:txBody>
              </p:sp>
            </mc:Fallback>
          </mc:AlternateContent>
          <p:grpSp>
            <p:nvGrpSpPr>
              <p:cNvPr id="44" name="组合 43">
                <a:extLst>
                  <a:ext uri="{FF2B5EF4-FFF2-40B4-BE49-F238E27FC236}">
                    <a16:creationId xmlns:a16="http://schemas.microsoft.com/office/drawing/2014/main" id="{D4479526-4BFA-5FF1-56CF-A726DE173A09}"/>
                  </a:ext>
                </a:extLst>
              </p:cNvPr>
              <p:cNvGrpSpPr/>
              <p:nvPr/>
            </p:nvGrpSpPr>
            <p:grpSpPr>
              <a:xfrm>
                <a:off x="721533" y="4974767"/>
                <a:ext cx="842862" cy="147506"/>
                <a:chOff x="721533" y="4265034"/>
                <a:chExt cx="842862" cy="147506"/>
              </a:xfrm>
            </p:grpSpPr>
            <p:sp>
              <p:nvSpPr>
                <p:cNvPr id="45" name="矩形 44">
                  <a:extLst>
                    <a:ext uri="{FF2B5EF4-FFF2-40B4-BE49-F238E27FC236}">
                      <a16:creationId xmlns:a16="http://schemas.microsoft.com/office/drawing/2014/main" id="{E3AADB78-0DF6-5811-BBA5-AC228C760DDF}"/>
                    </a:ext>
                  </a:extLst>
                </p:cNvPr>
                <p:cNvSpPr/>
                <p:nvPr/>
              </p:nvSpPr>
              <p:spPr>
                <a:xfrm>
                  <a:off x="721533" y="4267425"/>
                  <a:ext cx="144000" cy="144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3E7DFA05-4BF9-6BC8-FF02-6858331417D1}"/>
                    </a:ext>
                  </a:extLst>
                </p:cNvPr>
                <p:cNvSpPr/>
                <p:nvPr/>
              </p:nvSpPr>
              <p:spPr>
                <a:xfrm>
                  <a:off x="897265" y="4266637"/>
                  <a:ext cx="144000" cy="144000"/>
                </a:xfrm>
                <a:prstGeom prst="rect">
                  <a:avLst/>
                </a:prstGeom>
                <a:solidFill>
                  <a:srgbClr val="F4ECAC"/>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2BACF2E8-042A-0FC7-132E-ED2EB2E22913}"/>
                    </a:ext>
                  </a:extLst>
                </p:cNvPr>
                <p:cNvSpPr/>
                <p:nvPr/>
              </p:nvSpPr>
              <p:spPr>
                <a:xfrm>
                  <a:off x="1072997" y="4268540"/>
                  <a:ext cx="144000" cy="144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36967DCB-1D23-0B2C-2CE7-124A2356C12D}"/>
                    </a:ext>
                  </a:extLst>
                </p:cNvPr>
                <p:cNvSpPr/>
                <p:nvPr/>
              </p:nvSpPr>
              <p:spPr>
                <a:xfrm>
                  <a:off x="1248729" y="4266637"/>
                  <a:ext cx="144000" cy="144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FADBB466-3FF7-FE80-1B34-69405D2DB289}"/>
                    </a:ext>
                  </a:extLst>
                </p:cNvPr>
                <p:cNvSpPr/>
                <p:nvPr/>
              </p:nvSpPr>
              <p:spPr>
                <a:xfrm>
                  <a:off x="1420395" y="4265034"/>
                  <a:ext cx="144000" cy="144000"/>
                </a:xfrm>
                <a:prstGeom prst="rect">
                  <a:avLst/>
                </a:prstGeom>
                <a:solidFill>
                  <a:srgbClr val="F2F3F4"/>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700" b="1" dirty="0">
                      <a:solidFill>
                        <a:schemeClr val="tx1"/>
                      </a:solidFill>
                      <a:latin typeface="Times New Roman" panose="02020603050405020304" pitchFamily="18" charset="0"/>
                      <a:cs typeface="Times New Roman" panose="02020603050405020304" pitchFamily="18" charset="0"/>
                    </a:rPr>
                    <a:t>?</a:t>
                  </a:r>
                  <a:endParaRPr lang="zh-CN" altLang="en-US" sz="700" b="1" dirty="0">
                    <a:solidFill>
                      <a:schemeClr val="tx1"/>
                    </a:solidFill>
                    <a:latin typeface="Times New Roman" panose="02020603050405020304" pitchFamily="18" charset="0"/>
                    <a:cs typeface="Times New Roman" panose="02020603050405020304" pitchFamily="18" charset="0"/>
                  </a:endParaRPr>
                </a:p>
              </p:txBody>
            </p:sp>
          </p:grpSp>
          <p:grpSp>
            <p:nvGrpSpPr>
              <p:cNvPr id="50" name="组合 49">
                <a:extLst>
                  <a:ext uri="{FF2B5EF4-FFF2-40B4-BE49-F238E27FC236}">
                    <a16:creationId xmlns:a16="http://schemas.microsoft.com/office/drawing/2014/main" id="{4977977D-F32D-D743-6627-EF7BBFDEE29F}"/>
                  </a:ext>
                </a:extLst>
              </p:cNvPr>
              <p:cNvGrpSpPr/>
              <p:nvPr/>
            </p:nvGrpSpPr>
            <p:grpSpPr>
              <a:xfrm>
                <a:off x="721533" y="5158576"/>
                <a:ext cx="842862" cy="147506"/>
                <a:chOff x="721533" y="4265034"/>
                <a:chExt cx="842862" cy="147506"/>
              </a:xfrm>
            </p:grpSpPr>
            <p:sp>
              <p:nvSpPr>
                <p:cNvPr id="51" name="矩形 50">
                  <a:extLst>
                    <a:ext uri="{FF2B5EF4-FFF2-40B4-BE49-F238E27FC236}">
                      <a16:creationId xmlns:a16="http://schemas.microsoft.com/office/drawing/2014/main" id="{AE9BE7C9-82F8-16F9-2427-4010C4CF052D}"/>
                    </a:ext>
                  </a:extLst>
                </p:cNvPr>
                <p:cNvSpPr/>
                <p:nvPr/>
              </p:nvSpPr>
              <p:spPr>
                <a:xfrm>
                  <a:off x="721533" y="4267425"/>
                  <a:ext cx="144000" cy="144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9B3DEA18-1E4F-7B41-A528-FC9670F4D61F}"/>
                    </a:ext>
                  </a:extLst>
                </p:cNvPr>
                <p:cNvSpPr/>
                <p:nvPr/>
              </p:nvSpPr>
              <p:spPr>
                <a:xfrm>
                  <a:off x="897265" y="4266637"/>
                  <a:ext cx="144000" cy="144000"/>
                </a:xfrm>
                <a:prstGeom prst="rect">
                  <a:avLst/>
                </a:prstGeom>
                <a:solidFill>
                  <a:srgbClr val="F4ECAC"/>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5587732F-C1AD-14AD-928C-FB555E09E871}"/>
                    </a:ext>
                  </a:extLst>
                </p:cNvPr>
                <p:cNvSpPr/>
                <p:nvPr/>
              </p:nvSpPr>
              <p:spPr>
                <a:xfrm>
                  <a:off x="1072997" y="4268540"/>
                  <a:ext cx="144000" cy="144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id="{8FD6290B-A01B-5016-C436-194CAEEE9169}"/>
                    </a:ext>
                  </a:extLst>
                </p:cNvPr>
                <p:cNvSpPr/>
                <p:nvPr/>
              </p:nvSpPr>
              <p:spPr>
                <a:xfrm>
                  <a:off x="1248729" y="4266637"/>
                  <a:ext cx="144000" cy="144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12F022C5-4181-CA65-0B2D-722EBC38B2FD}"/>
                    </a:ext>
                  </a:extLst>
                </p:cNvPr>
                <p:cNvSpPr/>
                <p:nvPr/>
              </p:nvSpPr>
              <p:spPr>
                <a:xfrm>
                  <a:off x="1420395" y="4265034"/>
                  <a:ext cx="144000" cy="144000"/>
                </a:xfrm>
                <a:prstGeom prst="rect">
                  <a:avLst/>
                </a:prstGeom>
                <a:solidFill>
                  <a:srgbClr val="F2F3F4"/>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700" b="1" dirty="0">
                      <a:solidFill>
                        <a:schemeClr val="tx1"/>
                      </a:solidFill>
                      <a:latin typeface="Times New Roman" panose="02020603050405020304" pitchFamily="18" charset="0"/>
                      <a:cs typeface="Times New Roman" panose="02020603050405020304" pitchFamily="18" charset="0"/>
                    </a:rPr>
                    <a:t>?</a:t>
                  </a:r>
                  <a:endParaRPr lang="zh-CN" altLang="en-US" sz="700" b="1" dirty="0">
                    <a:solidFill>
                      <a:schemeClr val="tx1"/>
                    </a:solidFill>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CCB5AFB0-3293-61BE-6C5F-05A3EFB028C9}"/>
                      </a:ext>
                    </a:extLst>
                  </p:cNvPr>
                  <p:cNvSpPr txBox="1"/>
                  <p:nvPr/>
                </p:nvSpPr>
                <p:spPr>
                  <a:xfrm>
                    <a:off x="979593" y="5237848"/>
                    <a:ext cx="303240"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56" name="文本框 55">
                    <a:extLst>
                      <a:ext uri="{FF2B5EF4-FFF2-40B4-BE49-F238E27FC236}">
                        <a16:creationId xmlns:a16="http://schemas.microsoft.com/office/drawing/2014/main" id="{CCB5AFB0-3293-61BE-6C5F-05A3EFB028C9}"/>
                      </a:ext>
                    </a:extLst>
                  </p:cNvPr>
                  <p:cNvSpPr txBox="1">
                    <a:spLocks noRot="1" noChangeAspect="1" noMove="1" noResize="1" noEditPoints="1" noAdjustHandles="1" noChangeArrowheads="1" noChangeShapeType="1" noTextEdit="1"/>
                  </p:cNvSpPr>
                  <p:nvPr/>
                </p:nvSpPr>
                <p:spPr>
                  <a:xfrm>
                    <a:off x="979593" y="5237848"/>
                    <a:ext cx="303240" cy="30777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5D4AD3E9-CB8B-9F77-8697-AB636262FA9B}"/>
                      </a:ext>
                    </a:extLst>
                  </p:cNvPr>
                  <p:cNvSpPr txBox="1"/>
                  <p:nvPr/>
                </p:nvSpPr>
                <p:spPr>
                  <a:xfrm>
                    <a:off x="1320729" y="5237848"/>
                    <a:ext cx="303240"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57" name="文本框 56">
                    <a:extLst>
                      <a:ext uri="{FF2B5EF4-FFF2-40B4-BE49-F238E27FC236}">
                        <a16:creationId xmlns:a16="http://schemas.microsoft.com/office/drawing/2014/main" id="{5D4AD3E9-CB8B-9F77-8697-AB636262FA9B}"/>
                      </a:ext>
                    </a:extLst>
                  </p:cNvPr>
                  <p:cNvSpPr txBox="1">
                    <a:spLocks noRot="1" noChangeAspect="1" noMove="1" noResize="1" noEditPoints="1" noAdjustHandles="1" noChangeArrowheads="1" noChangeShapeType="1" noTextEdit="1"/>
                  </p:cNvSpPr>
                  <p:nvPr/>
                </p:nvSpPr>
                <p:spPr>
                  <a:xfrm>
                    <a:off x="1320729" y="5237848"/>
                    <a:ext cx="303240" cy="307777"/>
                  </a:xfrm>
                  <a:prstGeom prst="rect">
                    <a:avLst/>
                  </a:prstGeom>
                  <a:blipFill>
                    <a:blip r:embed="rId7"/>
                    <a:stretch>
                      <a:fillRect/>
                    </a:stretch>
                  </a:blipFill>
                </p:spPr>
                <p:txBody>
                  <a:bodyPr/>
                  <a:lstStyle/>
                  <a:p>
                    <a:r>
                      <a:rPr lang="zh-CN" altLang="en-US">
                        <a:noFill/>
                      </a:rPr>
                      <a:t> </a:t>
                    </a:r>
                  </a:p>
                </p:txBody>
              </p:sp>
            </mc:Fallback>
          </mc:AlternateContent>
        </p:grpSp>
        <p:grpSp>
          <p:nvGrpSpPr>
            <p:cNvPr id="28" name="组合 27">
              <a:extLst>
                <a:ext uri="{FF2B5EF4-FFF2-40B4-BE49-F238E27FC236}">
                  <a16:creationId xmlns:a16="http://schemas.microsoft.com/office/drawing/2014/main" id="{9DD033F0-A850-77A2-35EF-B5912D2AECBE}"/>
                </a:ext>
              </a:extLst>
            </p:cNvPr>
            <p:cNvGrpSpPr/>
            <p:nvPr/>
          </p:nvGrpSpPr>
          <p:grpSpPr>
            <a:xfrm>
              <a:off x="2515324" y="3098262"/>
              <a:ext cx="941587" cy="742865"/>
              <a:chOff x="2782024" y="3098262"/>
              <a:chExt cx="941587" cy="742865"/>
            </a:xfrm>
          </p:grpSpPr>
          <p:sp>
            <p:nvSpPr>
              <p:cNvPr id="39963" name="椭圆 39962">
                <a:extLst>
                  <a:ext uri="{FF2B5EF4-FFF2-40B4-BE49-F238E27FC236}">
                    <a16:creationId xmlns:a16="http://schemas.microsoft.com/office/drawing/2014/main" id="{CC5DF008-D6D4-E35D-F643-40860DF8F40B}"/>
                  </a:ext>
                </a:extLst>
              </p:cNvPr>
              <p:cNvSpPr/>
              <p:nvPr/>
            </p:nvSpPr>
            <p:spPr>
              <a:xfrm>
                <a:off x="2782024" y="3098262"/>
                <a:ext cx="941587" cy="742865"/>
              </a:xfrm>
              <a:prstGeom prst="ellipse">
                <a:avLst/>
              </a:prstGeom>
              <a:solidFill>
                <a:schemeClr val="bg1"/>
              </a:solidFill>
              <a:ln w="19050">
                <a:solidFill>
                  <a:srgbClr val="A77FB8"/>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64" name="椭圆 39963">
                <a:extLst>
                  <a:ext uri="{FF2B5EF4-FFF2-40B4-BE49-F238E27FC236}">
                    <a16:creationId xmlns:a16="http://schemas.microsoft.com/office/drawing/2014/main" id="{1FC72C71-FF93-EE8A-4D69-7A7BB7F95D2C}"/>
                  </a:ext>
                </a:extLst>
              </p:cNvPr>
              <p:cNvSpPr/>
              <p:nvPr/>
            </p:nvSpPr>
            <p:spPr>
              <a:xfrm>
                <a:off x="3019516" y="3509984"/>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65" name="椭圆 39964">
                <a:extLst>
                  <a:ext uri="{FF2B5EF4-FFF2-40B4-BE49-F238E27FC236}">
                    <a16:creationId xmlns:a16="http://schemas.microsoft.com/office/drawing/2014/main" id="{0DE97B84-7E3E-AC44-4BE5-6B1AAD0D96C2}"/>
                  </a:ext>
                </a:extLst>
              </p:cNvPr>
              <p:cNvSpPr/>
              <p:nvPr/>
            </p:nvSpPr>
            <p:spPr>
              <a:xfrm>
                <a:off x="2929354" y="3238330"/>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66" name="直接连接符 39965">
                <a:extLst>
                  <a:ext uri="{FF2B5EF4-FFF2-40B4-BE49-F238E27FC236}">
                    <a16:creationId xmlns:a16="http://schemas.microsoft.com/office/drawing/2014/main" id="{EC924A27-CA9A-70BC-FDDD-293EF142FA01}"/>
                  </a:ext>
                </a:extLst>
              </p:cNvPr>
              <p:cNvCxnSpPr>
                <a:cxnSpLocks/>
                <a:stCxn id="39965" idx="0"/>
                <a:endCxn id="39965" idx="4"/>
              </p:cNvCxnSpPr>
              <p:nvPr/>
            </p:nvCxnSpPr>
            <p:spPr>
              <a:xfrm>
                <a:off x="3055354" y="3238330"/>
                <a:ext cx="0" cy="25200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9967" name="直接连接符 39966">
                <a:extLst>
                  <a:ext uri="{FF2B5EF4-FFF2-40B4-BE49-F238E27FC236}">
                    <a16:creationId xmlns:a16="http://schemas.microsoft.com/office/drawing/2014/main" id="{09854459-E1B0-D5C7-7525-4B160F0FECA7}"/>
                  </a:ext>
                </a:extLst>
              </p:cNvPr>
              <p:cNvCxnSpPr>
                <a:stCxn id="39965" idx="1"/>
                <a:endCxn id="39965" idx="3"/>
              </p:cNvCxnSpPr>
              <p:nvPr/>
            </p:nvCxnSpPr>
            <p:spPr>
              <a:xfrm>
                <a:off x="2966259" y="3275235"/>
                <a:ext cx="0" cy="17819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grpSp>
            <p:nvGrpSpPr>
              <p:cNvPr id="39968" name="组合 39967">
                <a:extLst>
                  <a:ext uri="{FF2B5EF4-FFF2-40B4-BE49-F238E27FC236}">
                    <a16:creationId xmlns:a16="http://schemas.microsoft.com/office/drawing/2014/main" id="{EE149255-30A9-552F-C170-C1A1661B209E}"/>
                  </a:ext>
                </a:extLst>
              </p:cNvPr>
              <p:cNvGrpSpPr/>
              <p:nvPr/>
            </p:nvGrpSpPr>
            <p:grpSpPr>
              <a:xfrm>
                <a:off x="3397516" y="3351599"/>
                <a:ext cx="252000" cy="252000"/>
                <a:chOff x="6812443" y="4269749"/>
                <a:chExt cx="180000" cy="180000"/>
              </a:xfrm>
            </p:grpSpPr>
            <p:sp>
              <p:nvSpPr>
                <p:cNvPr id="39971" name="椭圆 39970">
                  <a:extLst>
                    <a:ext uri="{FF2B5EF4-FFF2-40B4-BE49-F238E27FC236}">
                      <a16:creationId xmlns:a16="http://schemas.microsoft.com/office/drawing/2014/main" id="{0EBD2C45-6065-D9E5-A763-BAFE8CF2EB5A}"/>
                    </a:ext>
                  </a:extLst>
                </p:cNvPr>
                <p:cNvSpPr/>
                <p:nvPr/>
              </p:nvSpPr>
              <p:spPr>
                <a:xfrm>
                  <a:off x="6812443" y="4269749"/>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72" name="直接连接符 39971">
                  <a:extLst>
                    <a:ext uri="{FF2B5EF4-FFF2-40B4-BE49-F238E27FC236}">
                      <a16:creationId xmlns:a16="http://schemas.microsoft.com/office/drawing/2014/main" id="{CF055CB6-B750-8EAD-5766-B9FCDA9ED717}"/>
                    </a:ext>
                  </a:extLst>
                </p:cNvPr>
                <p:cNvCxnSpPr>
                  <a:stCxn id="39971" idx="0"/>
                  <a:endCxn id="39971" idx="4"/>
                </p:cNvCxnSpPr>
                <p:nvPr/>
              </p:nvCxnSpPr>
              <p:spPr>
                <a:xfrm>
                  <a:off x="6902443" y="4269749"/>
                  <a:ext cx="0" cy="18000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9973" name="直接连接符 39972">
                  <a:extLst>
                    <a:ext uri="{FF2B5EF4-FFF2-40B4-BE49-F238E27FC236}">
                      <a16:creationId xmlns:a16="http://schemas.microsoft.com/office/drawing/2014/main" id="{BA32B44A-34F8-85AB-4E13-10E749618738}"/>
                    </a:ext>
                  </a:extLst>
                </p:cNvPr>
                <p:cNvCxnSpPr>
                  <a:stCxn id="39971" idx="1"/>
                  <a:endCxn id="39971" idx="3"/>
                </p:cNvCxnSpPr>
                <p:nvPr/>
              </p:nvCxnSpPr>
              <p:spPr>
                <a:xfrm>
                  <a:off x="6838803" y="4296109"/>
                  <a:ext cx="0" cy="12728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grpSp>
          <p:cxnSp>
            <p:nvCxnSpPr>
              <p:cNvPr id="39969" name="直接连接符 39968">
                <a:extLst>
                  <a:ext uri="{FF2B5EF4-FFF2-40B4-BE49-F238E27FC236}">
                    <a16:creationId xmlns:a16="http://schemas.microsoft.com/office/drawing/2014/main" id="{AAC21F3E-9C94-4E9B-0473-5231F5520F4C}"/>
                  </a:ext>
                </a:extLst>
              </p:cNvPr>
              <p:cNvCxnSpPr>
                <a:stCxn id="39964" idx="0"/>
                <a:endCxn id="39964" idx="4"/>
              </p:cNvCxnSpPr>
              <p:nvPr/>
            </p:nvCxnSpPr>
            <p:spPr>
              <a:xfrm>
                <a:off x="3145516" y="3509984"/>
                <a:ext cx="0" cy="25200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9970" name="直接连接符 39969">
                <a:extLst>
                  <a:ext uri="{FF2B5EF4-FFF2-40B4-BE49-F238E27FC236}">
                    <a16:creationId xmlns:a16="http://schemas.microsoft.com/office/drawing/2014/main" id="{EADFB199-5A9D-9A06-A8DB-227EE63BE3B4}"/>
                  </a:ext>
                </a:extLst>
              </p:cNvPr>
              <p:cNvCxnSpPr>
                <a:stCxn id="39964" idx="7"/>
                <a:endCxn id="39964" idx="5"/>
              </p:cNvCxnSpPr>
              <p:nvPr/>
            </p:nvCxnSpPr>
            <p:spPr>
              <a:xfrm>
                <a:off x="3234611" y="3546889"/>
                <a:ext cx="0" cy="17819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grpSp>
        <p:grpSp>
          <p:nvGrpSpPr>
            <p:cNvPr id="29" name="组合 28">
              <a:extLst>
                <a:ext uri="{FF2B5EF4-FFF2-40B4-BE49-F238E27FC236}">
                  <a16:creationId xmlns:a16="http://schemas.microsoft.com/office/drawing/2014/main" id="{621673B3-2269-58C7-A54D-B481C02D93B4}"/>
                </a:ext>
              </a:extLst>
            </p:cNvPr>
            <p:cNvGrpSpPr/>
            <p:nvPr/>
          </p:nvGrpSpPr>
          <p:grpSpPr>
            <a:xfrm>
              <a:off x="2191899" y="3958034"/>
              <a:ext cx="1051068" cy="783441"/>
              <a:chOff x="2458599" y="3958034"/>
              <a:chExt cx="1051068" cy="783441"/>
            </a:xfrm>
          </p:grpSpPr>
          <p:sp>
            <p:nvSpPr>
              <p:cNvPr id="39944" name="椭圆 39943">
                <a:extLst>
                  <a:ext uri="{FF2B5EF4-FFF2-40B4-BE49-F238E27FC236}">
                    <a16:creationId xmlns:a16="http://schemas.microsoft.com/office/drawing/2014/main" id="{80FBFFFF-B3B7-AE6E-C32B-47911B70FE56}"/>
                  </a:ext>
                </a:extLst>
              </p:cNvPr>
              <p:cNvSpPr/>
              <p:nvPr/>
            </p:nvSpPr>
            <p:spPr>
              <a:xfrm>
                <a:off x="2458599" y="3958034"/>
                <a:ext cx="1051068" cy="783441"/>
              </a:xfrm>
              <a:prstGeom prst="ellipse">
                <a:avLst/>
              </a:prstGeom>
              <a:solidFill>
                <a:schemeClr val="bg1"/>
              </a:solidFill>
              <a:ln w="19050">
                <a:solidFill>
                  <a:srgbClr val="F7A2A4"/>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60" name="椭圆 39959">
                <a:extLst>
                  <a:ext uri="{FF2B5EF4-FFF2-40B4-BE49-F238E27FC236}">
                    <a16:creationId xmlns:a16="http://schemas.microsoft.com/office/drawing/2014/main" id="{615E5798-AD51-7FC5-D23B-F81F8E2881E0}"/>
                  </a:ext>
                </a:extLst>
              </p:cNvPr>
              <p:cNvSpPr/>
              <p:nvPr/>
            </p:nvSpPr>
            <p:spPr>
              <a:xfrm>
                <a:off x="2968893" y="4418462"/>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61" name="直接连接符 39960">
                <a:extLst>
                  <a:ext uri="{FF2B5EF4-FFF2-40B4-BE49-F238E27FC236}">
                    <a16:creationId xmlns:a16="http://schemas.microsoft.com/office/drawing/2014/main" id="{B81FFF26-20C7-0D5B-BDB2-F632DD798A1E}"/>
                  </a:ext>
                </a:extLst>
              </p:cNvPr>
              <p:cNvCxnSpPr>
                <a:stCxn id="39960" idx="2"/>
                <a:endCxn id="39960" idx="6"/>
              </p:cNvCxnSpPr>
              <p:nvPr/>
            </p:nvCxnSpPr>
            <p:spPr>
              <a:xfrm>
                <a:off x="2968893" y="4544462"/>
                <a:ext cx="25200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9962" name="直接连接符 39961">
                <a:extLst>
                  <a:ext uri="{FF2B5EF4-FFF2-40B4-BE49-F238E27FC236}">
                    <a16:creationId xmlns:a16="http://schemas.microsoft.com/office/drawing/2014/main" id="{F8DE0176-5B11-6D02-922F-1E67338D7B8C}"/>
                  </a:ext>
                </a:extLst>
              </p:cNvPr>
              <p:cNvCxnSpPr>
                <a:stCxn id="39960" idx="1"/>
                <a:endCxn id="39960" idx="7"/>
              </p:cNvCxnSpPr>
              <p:nvPr/>
            </p:nvCxnSpPr>
            <p:spPr>
              <a:xfrm>
                <a:off x="3005797" y="4455366"/>
                <a:ext cx="178192"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sp>
            <p:nvSpPr>
              <p:cNvPr id="39958" name="椭圆 39957">
                <a:extLst>
                  <a:ext uri="{FF2B5EF4-FFF2-40B4-BE49-F238E27FC236}">
                    <a16:creationId xmlns:a16="http://schemas.microsoft.com/office/drawing/2014/main" id="{A779470A-FB54-C6D1-3192-ADBB28F6A5DA}"/>
                  </a:ext>
                </a:extLst>
              </p:cNvPr>
              <p:cNvSpPr/>
              <p:nvPr/>
            </p:nvSpPr>
            <p:spPr>
              <a:xfrm>
                <a:off x="2722794" y="4050709"/>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59" name="直接连接符 39958">
                <a:extLst>
                  <a:ext uri="{FF2B5EF4-FFF2-40B4-BE49-F238E27FC236}">
                    <a16:creationId xmlns:a16="http://schemas.microsoft.com/office/drawing/2014/main" id="{722D3446-9178-9A4B-3A31-9F1B3C2F6CE1}"/>
                  </a:ext>
                </a:extLst>
              </p:cNvPr>
              <p:cNvCxnSpPr>
                <a:stCxn id="39958" idx="2"/>
                <a:endCxn id="39958" idx="6"/>
              </p:cNvCxnSpPr>
              <p:nvPr/>
            </p:nvCxnSpPr>
            <p:spPr>
              <a:xfrm>
                <a:off x="2722794" y="4176709"/>
                <a:ext cx="25200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sp>
            <p:nvSpPr>
              <p:cNvPr id="39955" name="椭圆 39954">
                <a:extLst>
                  <a:ext uri="{FF2B5EF4-FFF2-40B4-BE49-F238E27FC236}">
                    <a16:creationId xmlns:a16="http://schemas.microsoft.com/office/drawing/2014/main" id="{657FF01F-5586-026E-C88F-CA58218408E7}"/>
                  </a:ext>
                </a:extLst>
              </p:cNvPr>
              <p:cNvSpPr/>
              <p:nvPr/>
            </p:nvSpPr>
            <p:spPr>
              <a:xfrm>
                <a:off x="2596814" y="4363826"/>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56" name="直接连接符 39955">
                <a:extLst>
                  <a:ext uri="{FF2B5EF4-FFF2-40B4-BE49-F238E27FC236}">
                    <a16:creationId xmlns:a16="http://schemas.microsoft.com/office/drawing/2014/main" id="{A337183F-48F5-6335-93D5-C67E9559AB1E}"/>
                  </a:ext>
                </a:extLst>
              </p:cNvPr>
              <p:cNvCxnSpPr>
                <a:stCxn id="39955" idx="2"/>
                <a:endCxn id="39955" idx="6"/>
              </p:cNvCxnSpPr>
              <p:nvPr/>
            </p:nvCxnSpPr>
            <p:spPr>
              <a:xfrm>
                <a:off x="2596814" y="4489826"/>
                <a:ext cx="25200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9957" name="直接连接符 39956">
                <a:extLst>
                  <a:ext uri="{FF2B5EF4-FFF2-40B4-BE49-F238E27FC236}">
                    <a16:creationId xmlns:a16="http://schemas.microsoft.com/office/drawing/2014/main" id="{68E28EA5-19D6-017B-AFD4-51D6DE0BBCAF}"/>
                  </a:ext>
                </a:extLst>
              </p:cNvPr>
              <p:cNvCxnSpPr>
                <a:stCxn id="39955" idx="1"/>
                <a:endCxn id="39955" idx="7"/>
              </p:cNvCxnSpPr>
              <p:nvPr/>
            </p:nvCxnSpPr>
            <p:spPr>
              <a:xfrm>
                <a:off x="2633718" y="4400730"/>
                <a:ext cx="178192"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sp>
            <p:nvSpPr>
              <p:cNvPr id="39949" name="椭圆 39948">
                <a:extLst>
                  <a:ext uri="{FF2B5EF4-FFF2-40B4-BE49-F238E27FC236}">
                    <a16:creationId xmlns:a16="http://schemas.microsoft.com/office/drawing/2014/main" id="{7C382831-6E42-C86E-D642-0824D9DB89C4}"/>
                  </a:ext>
                </a:extLst>
              </p:cNvPr>
              <p:cNvSpPr/>
              <p:nvPr/>
            </p:nvSpPr>
            <p:spPr>
              <a:xfrm>
                <a:off x="3126818" y="4096066"/>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50" name="直接连接符 39949">
                <a:extLst>
                  <a:ext uri="{FF2B5EF4-FFF2-40B4-BE49-F238E27FC236}">
                    <a16:creationId xmlns:a16="http://schemas.microsoft.com/office/drawing/2014/main" id="{32204A4C-FD12-7FE1-6CD5-2427566CB9C5}"/>
                  </a:ext>
                </a:extLst>
              </p:cNvPr>
              <p:cNvCxnSpPr>
                <a:stCxn id="39949" idx="2"/>
                <a:endCxn id="39949" idx="6"/>
              </p:cNvCxnSpPr>
              <p:nvPr/>
            </p:nvCxnSpPr>
            <p:spPr>
              <a:xfrm>
                <a:off x="3126818" y="4222066"/>
                <a:ext cx="25200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9954" name="直接连接符 39953">
                <a:extLst>
                  <a:ext uri="{FF2B5EF4-FFF2-40B4-BE49-F238E27FC236}">
                    <a16:creationId xmlns:a16="http://schemas.microsoft.com/office/drawing/2014/main" id="{5F93514F-10EC-87CD-66B8-B613A0811818}"/>
                  </a:ext>
                </a:extLst>
              </p:cNvPr>
              <p:cNvCxnSpPr>
                <a:stCxn id="39949" idx="1"/>
                <a:endCxn id="39949" idx="7"/>
              </p:cNvCxnSpPr>
              <p:nvPr/>
            </p:nvCxnSpPr>
            <p:spPr>
              <a:xfrm>
                <a:off x="3163722" y="4132970"/>
                <a:ext cx="178192"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grpSp>
        <p:grpSp>
          <p:nvGrpSpPr>
            <p:cNvPr id="30" name="组合 29">
              <a:extLst>
                <a:ext uri="{FF2B5EF4-FFF2-40B4-BE49-F238E27FC236}">
                  <a16:creationId xmlns:a16="http://schemas.microsoft.com/office/drawing/2014/main" id="{1B323A98-AFB6-467A-EE71-8A8C06500512}"/>
                </a:ext>
              </a:extLst>
            </p:cNvPr>
            <p:cNvGrpSpPr/>
            <p:nvPr/>
          </p:nvGrpSpPr>
          <p:grpSpPr>
            <a:xfrm>
              <a:off x="3431592" y="3765055"/>
              <a:ext cx="547124" cy="914022"/>
              <a:chOff x="3841385" y="5142812"/>
              <a:chExt cx="547124" cy="914022"/>
            </a:xfrm>
          </p:grpSpPr>
          <p:sp>
            <p:nvSpPr>
              <p:cNvPr id="63" name="椭圆 62">
                <a:extLst>
                  <a:ext uri="{FF2B5EF4-FFF2-40B4-BE49-F238E27FC236}">
                    <a16:creationId xmlns:a16="http://schemas.microsoft.com/office/drawing/2014/main" id="{1F46B8A7-1870-0710-DBA9-EC77FDC135E6}"/>
                  </a:ext>
                </a:extLst>
              </p:cNvPr>
              <p:cNvSpPr/>
              <p:nvPr/>
            </p:nvSpPr>
            <p:spPr>
              <a:xfrm rot="14999019">
                <a:off x="3657936" y="5326261"/>
                <a:ext cx="914022" cy="547124"/>
              </a:xfrm>
              <a:prstGeom prst="ellipse">
                <a:avLst/>
              </a:prstGeom>
              <a:solidFill>
                <a:schemeClr val="bg1"/>
              </a:solidFill>
              <a:ln w="19050">
                <a:solidFill>
                  <a:srgbClr val="7A97CE"/>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36" name="椭圆 39935">
                <a:extLst>
                  <a:ext uri="{FF2B5EF4-FFF2-40B4-BE49-F238E27FC236}">
                    <a16:creationId xmlns:a16="http://schemas.microsoft.com/office/drawing/2014/main" id="{CF133B5C-296A-384F-A776-5931DCDDB932}"/>
                  </a:ext>
                </a:extLst>
              </p:cNvPr>
              <p:cNvSpPr/>
              <p:nvPr/>
            </p:nvSpPr>
            <p:spPr>
              <a:xfrm>
                <a:off x="3936236" y="5317213"/>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37" name="直接连接符 39936">
                <a:extLst>
                  <a:ext uri="{FF2B5EF4-FFF2-40B4-BE49-F238E27FC236}">
                    <a16:creationId xmlns:a16="http://schemas.microsoft.com/office/drawing/2014/main" id="{B9985A22-75C8-831F-F4AA-A76A69102DE6}"/>
                  </a:ext>
                </a:extLst>
              </p:cNvPr>
              <p:cNvCxnSpPr>
                <a:cxnSpLocks/>
                <a:stCxn id="39936" idx="0"/>
                <a:endCxn id="39936" idx="2"/>
              </p:cNvCxnSpPr>
              <p:nvPr/>
            </p:nvCxnSpPr>
            <p:spPr>
              <a:xfrm flipH="1">
                <a:off x="3936236" y="5317213"/>
                <a:ext cx="126000" cy="126000"/>
              </a:xfrm>
              <a:prstGeom prst="line">
                <a:avLst/>
              </a:prstGeom>
              <a:ln w="25400"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p:cxnSp>
            <p:nvCxnSpPr>
              <p:cNvPr id="39938" name="直接连接符 39937">
                <a:extLst>
                  <a:ext uri="{FF2B5EF4-FFF2-40B4-BE49-F238E27FC236}">
                    <a16:creationId xmlns:a16="http://schemas.microsoft.com/office/drawing/2014/main" id="{C0E63BDC-DB1E-5B59-2A94-1D8C12C4D56F}"/>
                  </a:ext>
                </a:extLst>
              </p:cNvPr>
              <p:cNvCxnSpPr>
                <a:cxnSpLocks/>
                <a:stCxn id="39936" idx="7"/>
                <a:endCxn id="39936" idx="3"/>
              </p:cNvCxnSpPr>
              <p:nvPr/>
            </p:nvCxnSpPr>
            <p:spPr>
              <a:xfrm flipH="1">
                <a:off x="3973141" y="5354118"/>
                <a:ext cx="178190" cy="178190"/>
              </a:xfrm>
              <a:prstGeom prst="line">
                <a:avLst/>
              </a:prstGeom>
              <a:ln w="25400"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p:sp>
            <p:nvSpPr>
              <p:cNvPr id="39939" name="椭圆 39938">
                <a:extLst>
                  <a:ext uri="{FF2B5EF4-FFF2-40B4-BE49-F238E27FC236}">
                    <a16:creationId xmlns:a16="http://schemas.microsoft.com/office/drawing/2014/main" id="{BAE71C84-9A2A-7293-C77F-837ADC3382FB}"/>
                  </a:ext>
                </a:extLst>
              </p:cNvPr>
              <p:cNvSpPr/>
              <p:nvPr/>
            </p:nvSpPr>
            <p:spPr>
              <a:xfrm>
                <a:off x="4062236" y="5678265"/>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40" name="直接连接符 39939">
                <a:extLst>
                  <a:ext uri="{FF2B5EF4-FFF2-40B4-BE49-F238E27FC236}">
                    <a16:creationId xmlns:a16="http://schemas.microsoft.com/office/drawing/2014/main" id="{1FBF2105-BBB4-3E2A-33B2-1E63C267F322}"/>
                  </a:ext>
                </a:extLst>
              </p:cNvPr>
              <p:cNvCxnSpPr>
                <a:stCxn id="39939" idx="0"/>
                <a:endCxn id="39939" idx="2"/>
              </p:cNvCxnSpPr>
              <p:nvPr/>
            </p:nvCxnSpPr>
            <p:spPr>
              <a:xfrm flipH="1">
                <a:off x="4062236" y="5678265"/>
                <a:ext cx="126000" cy="126000"/>
              </a:xfrm>
              <a:prstGeom prst="line">
                <a:avLst/>
              </a:prstGeom>
              <a:ln w="25400"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p:cxnSp>
            <p:nvCxnSpPr>
              <p:cNvPr id="39941" name="直接连接符 39940">
                <a:extLst>
                  <a:ext uri="{FF2B5EF4-FFF2-40B4-BE49-F238E27FC236}">
                    <a16:creationId xmlns:a16="http://schemas.microsoft.com/office/drawing/2014/main" id="{D33472FE-0E32-F809-705D-E9F02467BF30}"/>
                  </a:ext>
                </a:extLst>
              </p:cNvPr>
              <p:cNvCxnSpPr>
                <a:cxnSpLocks/>
                <a:stCxn id="39939" idx="7"/>
                <a:endCxn id="39939" idx="3"/>
              </p:cNvCxnSpPr>
              <p:nvPr/>
            </p:nvCxnSpPr>
            <p:spPr>
              <a:xfrm flipH="1">
                <a:off x="4099141" y="5715170"/>
                <a:ext cx="178190" cy="178190"/>
              </a:xfrm>
              <a:prstGeom prst="line">
                <a:avLst/>
              </a:prstGeom>
              <a:ln w="25400"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p:grpSp>
        <p:sp>
          <p:nvSpPr>
            <p:cNvPr id="39942" name="文本框 39941">
              <a:extLst>
                <a:ext uri="{FF2B5EF4-FFF2-40B4-BE49-F238E27FC236}">
                  <a16:creationId xmlns:a16="http://schemas.microsoft.com/office/drawing/2014/main" id="{D25AC006-F360-06B6-C22B-82DA394C76CF}"/>
                </a:ext>
              </a:extLst>
            </p:cNvPr>
            <p:cNvSpPr txBox="1"/>
            <p:nvPr/>
          </p:nvSpPr>
          <p:spPr>
            <a:xfrm>
              <a:off x="2255183" y="2721681"/>
              <a:ext cx="1707330" cy="369332"/>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候选实体对簇</a:t>
              </a:r>
              <a:endParaRPr lang="en-US" altLang="zh-CN" dirty="0">
                <a:latin typeface="微软雅黑" panose="020B0503020204020204" pitchFamily="34" charset="-122"/>
                <a:ea typeface="微软雅黑" panose="020B0503020204020204" pitchFamily="34" charset="-122"/>
              </a:endParaRPr>
            </a:p>
          </p:txBody>
        </p:sp>
        <p:sp>
          <p:nvSpPr>
            <p:cNvPr id="39974" name="矩形: 圆角 39973">
              <a:extLst>
                <a:ext uri="{FF2B5EF4-FFF2-40B4-BE49-F238E27FC236}">
                  <a16:creationId xmlns:a16="http://schemas.microsoft.com/office/drawing/2014/main" id="{4CEBA071-2196-2853-910D-6A8359AAB13D}"/>
                </a:ext>
              </a:extLst>
            </p:cNvPr>
            <p:cNvSpPr/>
            <p:nvPr/>
          </p:nvSpPr>
          <p:spPr>
            <a:xfrm>
              <a:off x="2099075" y="2721923"/>
              <a:ext cx="2019546" cy="2140276"/>
            </a:xfrm>
            <a:prstGeom prst="roundRect">
              <a:avLst/>
            </a:prstGeom>
            <a:noFill/>
            <a:ln w="19050">
              <a:solidFill>
                <a:srgbClr val="DFDFD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连接符: 肘形 31">
              <a:extLst>
                <a:ext uri="{FF2B5EF4-FFF2-40B4-BE49-F238E27FC236}">
                  <a16:creationId xmlns:a16="http://schemas.microsoft.com/office/drawing/2014/main" id="{D31F31D7-092D-8503-42EF-53B4F5470624}"/>
                </a:ext>
              </a:extLst>
            </p:cNvPr>
            <p:cNvCxnSpPr>
              <a:cxnSpLocks/>
              <a:stCxn id="58" idx="3"/>
              <a:endCxn id="39974" idx="1"/>
            </p:cNvCxnSpPr>
            <p:nvPr/>
          </p:nvCxnSpPr>
          <p:spPr>
            <a:xfrm flipV="1">
              <a:off x="1348717" y="3792061"/>
              <a:ext cx="750358" cy="864663"/>
            </a:xfrm>
            <a:prstGeom prst="bentConnector3">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0015" name="组合 40014">
              <a:extLst>
                <a:ext uri="{FF2B5EF4-FFF2-40B4-BE49-F238E27FC236}">
                  <a16:creationId xmlns:a16="http://schemas.microsoft.com/office/drawing/2014/main" id="{C290566D-A064-EE7C-BC7B-ED5688254D6D}"/>
                </a:ext>
              </a:extLst>
            </p:cNvPr>
            <p:cNvGrpSpPr/>
            <p:nvPr/>
          </p:nvGrpSpPr>
          <p:grpSpPr>
            <a:xfrm>
              <a:off x="5514871" y="3193170"/>
              <a:ext cx="1335650" cy="431490"/>
              <a:chOff x="5665225" y="3181348"/>
              <a:chExt cx="1335650" cy="431490"/>
            </a:xfrm>
          </p:grpSpPr>
          <p:sp>
            <p:nvSpPr>
              <p:cNvPr id="34" name="矩形: 圆角 33">
                <a:extLst>
                  <a:ext uri="{FF2B5EF4-FFF2-40B4-BE49-F238E27FC236}">
                    <a16:creationId xmlns:a16="http://schemas.microsoft.com/office/drawing/2014/main" id="{5FA1F238-0DE0-F035-F0F9-30554CDF1A5F}"/>
                  </a:ext>
                </a:extLst>
              </p:cNvPr>
              <p:cNvSpPr/>
              <p:nvPr/>
            </p:nvSpPr>
            <p:spPr>
              <a:xfrm>
                <a:off x="5665225" y="3181348"/>
                <a:ext cx="1335650" cy="431490"/>
              </a:xfrm>
              <a:prstGeom prst="roundRect">
                <a:avLst/>
              </a:prstGeom>
              <a:solidFill>
                <a:srgbClr val="F4ECAC"/>
              </a:solidFill>
              <a:ln w="25400">
                <a:solidFill>
                  <a:srgbClr val="F8CCA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CE4A0DFE-CD75-4F23-3D63-35F0AE6AFBF9}"/>
                  </a:ext>
                </a:extLst>
              </p:cNvPr>
              <p:cNvSpPr/>
              <p:nvPr/>
            </p:nvSpPr>
            <p:spPr>
              <a:xfrm>
                <a:off x="5761392" y="3271516"/>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a:extLst>
                  <a:ext uri="{FF2B5EF4-FFF2-40B4-BE49-F238E27FC236}">
                    <a16:creationId xmlns:a16="http://schemas.microsoft.com/office/drawing/2014/main" id="{D1762521-075D-14D0-2B0A-AB0C44A018BC}"/>
                  </a:ext>
                </a:extLst>
              </p:cNvPr>
              <p:cNvCxnSpPr>
                <a:cxnSpLocks/>
                <a:stCxn id="35" idx="0"/>
                <a:endCxn id="35" idx="4"/>
              </p:cNvCxnSpPr>
              <p:nvPr/>
            </p:nvCxnSpPr>
            <p:spPr>
              <a:xfrm>
                <a:off x="5887392" y="3271516"/>
                <a:ext cx="0" cy="25200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4BD362F3-B3E9-9EB9-6E49-301F83528BBC}"/>
                  </a:ext>
                </a:extLst>
              </p:cNvPr>
              <p:cNvCxnSpPr>
                <a:stCxn id="35" idx="1"/>
                <a:endCxn id="35" idx="3"/>
              </p:cNvCxnSpPr>
              <p:nvPr/>
            </p:nvCxnSpPr>
            <p:spPr>
              <a:xfrm>
                <a:off x="5798297" y="3308421"/>
                <a:ext cx="0" cy="17819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grpSp>
            <p:nvGrpSpPr>
              <p:cNvPr id="60" name="组合 59">
                <a:extLst>
                  <a:ext uri="{FF2B5EF4-FFF2-40B4-BE49-F238E27FC236}">
                    <a16:creationId xmlns:a16="http://schemas.microsoft.com/office/drawing/2014/main" id="{910C7623-0B27-6B46-338D-04D3A413FAAE}"/>
                  </a:ext>
                </a:extLst>
              </p:cNvPr>
              <p:cNvGrpSpPr/>
              <p:nvPr/>
            </p:nvGrpSpPr>
            <p:grpSpPr>
              <a:xfrm>
                <a:off x="6102486" y="3271516"/>
                <a:ext cx="252000" cy="252000"/>
                <a:chOff x="8157614" y="5057431"/>
                <a:chExt cx="180000" cy="180000"/>
              </a:xfrm>
            </p:grpSpPr>
            <p:sp>
              <p:nvSpPr>
                <p:cNvPr id="39975" name="椭圆 39974">
                  <a:extLst>
                    <a:ext uri="{FF2B5EF4-FFF2-40B4-BE49-F238E27FC236}">
                      <a16:creationId xmlns:a16="http://schemas.microsoft.com/office/drawing/2014/main" id="{5E3479FB-D4BB-3088-1672-E61B718929E4}"/>
                    </a:ext>
                  </a:extLst>
                </p:cNvPr>
                <p:cNvSpPr/>
                <p:nvPr/>
              </p:nvSpPr>
              <p:spPr>
                <a:xfrm>
                  <a:off x="8157614" y="5057431"/>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76" name="直接连接符 39975">
                  <a:extLst>
                    <a:ext uri="{FF2B5EF4-FFF2-40B4-BE49-F238E27FC236}">
                      <a16:creationId xmlns:a16="http://schemas.microsoft.com/office/drawing/2014/main" id="{E14ED3CD-1202-FCB0-65ED-4B657FE96F22}"/>
                    </a:ext>
                  </a:extLst>
                </p:cNvPr>
                <p:cNvCxnSpPr>
                  <a:stCxn id="39975" idx="2"/>
                  <a:endCxn id="39975" idx="6"/>
                </p:cNvCxnSpPr>
                <p:nvPr/>
              </p:nvCxnSpPr>
              <p:spPr>
                <a:xfrm>
                  <a:off x="8157614" y="5147431"/>
                  <a:ext cx="18000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grpSp>
          <p:sp>
            <p:nvSpPr>
              <p:cNvPr id="39977" name="椭圆 39976">
                <a:extLst>
                  <a:ext uri="{FF2B5EF4-FFF2-40B4-BE49-F238E27FC236}">
                    <a16:creationId xmlns:a16="http://schemas.microsoft.com/office/drawing/2014/main" id="{5844F7E9-273A-939E-7D7F-614759E7335D}"/>
                  </a:ext>
                </a:extLst>
              </p:cNvPr>
              <p:cNvSpPr/>
              <p:nvPr/>
            </p:nvSpPr>
            <p:spPr>
              <a:xfrm>
                <a:off x="6443580" y="3275235"/>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78" name="直接连接符 39977">
                <a:extLst>
                  <a:ext uri="{FF2B5EF4-FFF2-40B4-BE49-F238E27FC236}">
                    <a16:creationId xmlns:a16="http://schemas.microsoft.com/office/drawing/2014/main" id="{35429E23-CEC5-F04E-C8A5-FC5F86E86FCC}"/>
                  </a:ext>
                </a:extLst>
              </p:cNvPr>
              <p:cNvCxnSpPr>
                <a:stCxn id="39977" idx="0"/>
                <a:endCxn id="39977" idx="2"/>
              </p:cNvCxnSpPr>
              <p:nvPr/>
            </p:nvCxnSpPr>
            <p:spPr>
              <a:xfrm flipH="1">
                <a:off x="6443580" y="3275235"/>
                <a:ext cx="126000" cy="126000"/>
              </a:xfrm>
              <a:prstGeom prst="line">
                <a:avLst/>
              </a:prstGeom>
              <a:ln w="25400"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p:cxnSp>
            <p:nvCxnSpPr>
              <p:cNvPr id="39979" name="直接连接符 39978">
                <a:extLst>
                  <a:ext uri="{FF2B5EF4-FFF2-40B4-BE49-F238E27FC236}">
                    <a16:creationId xmlns:a16="http://schemas.microsoft.com/office/drawing/2014/main" id="{41E4A239-3287-18DE-4F6D-992EC2660EDD}"/>
                  </a:ext>
                </a:extLst>
              </p:cNvPr>
              <p:cNvCxnSpPr>
                <a:cxnSpLocks/>
                <a:stCxn id="39977" idx="7"/>
                <a:endCxn id="39977" idx="3"/>
              </p:cNvCxnSpPr>
              <p:nvPr/>
            </p:nvCxnSpPr>
            <p:spPr>
              <a:xfrm flipH="1">
                <a:off x="6480485" y="3312140"/>
                <a:ext cx="178190" cy="178190"/>
              </a:xfrm>
              <a:prstGeom prst="line">
                <a:avLst/>
              </a:prstGeom>
              <a:ln w="25400"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981" name="文本框 39980">
                    <a:extLst>
                      <a:ext uri="{FF2B5EF4-FFF2-40B4-BE49-F238E27FC236}">
                        <a16:creationId xmlns:a16="http://schemas.microsoft.com/office/drawing/2014/main" id="{E20DA0BF-F18D-6AF8-2163-7D501BF839FB}"/>
                      </a:ext>
                    </a:extLst>
                  </p:cNvPr>
                  <p:cNvSpPr txBox="1"/>
                  <p:nvPr/>
                </p:nvSpPr>
                <p:spPr>
                  <a:xfrm>
                    <a:off x="6685354" y="3235637"/>
                    <a:ext cx="198639"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39981" name="文本框 39980">
                    <a:extLst>
                      <a:ext uri="{FF2B5EF4-FFF2-40B4-BE49-F238E27FC236}">
                        <a16:creationId xmlns:a16="http://schemas.microsoft.com/office/drawing/2014/main" id="{E20DA0BF-F18D-6AF8-2163-7D501BF839FB}"/>
                      </a:ext>
                    </a:extLst>
                  </p:cNvPr>
                  <p:cNvSpPr txBox="1">
                    <a:spLocks noRot="1" noChangeAspect="1" noMove="1" noResize="1" noEditPoints="1" noAdjustHandles="1" noChangeArrowheads="1" noChangeShapeType="1" noTextEdit="1"/>
                  </p:cNvSpPr>
                  <p:nvPr/>
                </p:nvSpPr>
                <p:spPr>
                  <a:xfrm>
                    <a:off x="6685354" y="3235637"/>
                    <a:ext cx="198639" cy="307777"/>
                  </a:xfrm>
                  <a:prstGeom prst="rect">
                    <a:avLst/>
                  </a:prstGeom>
                  <a:blipFill>
                    <a:blip r:embed="rId8"/>
                    <a:stretch>
                      <a:fillRect r="-39394"/>
                    </a:stretch>
                  </a:blipFill>
                </p:spPr>
                <p:txBody>
                  <a:bodyPr/>
                  <a:lstStyle/>
                  <a:p>
                    <a:r>
                      <a:rPr lang="zh-CN" altLang="en-US">
                        <a:noFill/>
                      </a:rPr>
                      <a:t> </a:t>
                    </a:r>
                  </a:p>
                </p:txBody>
              </p:sp>
            </mc:Fallback>
          </mc:AlternateContent>
        </p:grpSp>
        <p:grpSp>
          <p:nvGrpSpPr>
            <p:cNvPr id="40023" name="组合 40022">
              <a:extLst>
                <a:ext uri="{FF2B5EF4-FFF2-40B4-BE49-F238E27FC236}">
                  <a16:creationId xmlns:a16="http://schemas.microsoft.com/office/drawing/2014/main" id="{B9204481-E9B4-D854-ACE6-D71248731464}"/>
                </a:ext>
              </a:extLst>
            </p:cNvPr>
            <p:cNvGrpSpPr/>
            <p:nvPr/>
          </p:nvGrpSpPr>
          <p:grpSpPr>
            <a:xfrm>
              <a:off x="5514871" y="3731617"/>
              <a:ext cx="1335650" cy="431490"/>
              <a:chOff x="5665225" y="3779406"/>
              <a:chExt cx="1335650" cy="431490"/>
            </a:xfrm>
          </p:grpSpPr>
          <p:sp>
            <p:nvSpPr>
              <p:cNvPr id="40022" name="矩形: 圆角 40021">
                <a:extLst>
                  <a:ext uri="{FF2B5EF4-FFF2-40B4-BE49-F238E27FC236}">
                    <a16:creationId xmlns:a16="http://schemas.microsoft.com/office/drawing/2014/main" id="{39B7317A-C1C5-52C3-E5DE-5ACBFA15853A}"/>
                  </a:ext>
                </a:extLst>
              </p:cNvPr>
              <p:cNvSpPr/>
              <p:nvPr/>
            </p:nvSpPr>
            <p:spPr>
              <a:xfrm>
                <a:off x="5665225" y="3779406"/>
                <a:ext cx="1335650" cy="431490"/>
              </a:xfrm>
              <a:prstGeom prst="roundRect">
                <a:avLst/>
              </a:prstGeom>
              <a:solidFill>
                <a:srgbClr val="F4ECAC"/>
              </a:solidFill>
              <a:ln w="25400">
                <a:solidFill>
                  <a:srgbClr val="F8CCA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83" name="椭圆 39982">
                <a:extLst>
                  <a:ext uri="{FF2B5EF4-FFF2-40B4-BE49-F238E27FC236}">
                    <a16:creationId xmlns:a16="http://schemas.microsoft.com/office/drawing/2014/main" id="{E95B855C-770A-494E-D405-8795E8ACC6B4}"/>
                  </a:ext>
                </a:extLst>
              </p:cNvPr>
              <p:cNvSpPr/>
              <p:nvPr/>
            </p:nvSpPr>
            <p:spPr>
              <a:xfrm>
                <a:off x="5761392" y="3874110"/>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84" name="直接连接符 39983">
                <a:extLst>
                  <a:ext uri="{FF2B5EF4-FFF2-40B4-BE49-F238E27FC236}">
                    <a16:creationId xmlns:a16="http://schemas.microsoft.com/office/drawing/2014/main" id="{4848BF5D-E64F-7904-5806-CF2FF1DD616F}"/>
                  </a:ext>
                </a:extLst>
              </p:cNvPr>
              <p:cNvCxnSpPr>
                <a:cxnSpLocks/>
                <a:stCxn id="39983" idx="0"/>
                <a:endCxn id="39983" idx="4"/>
              </p:cNvCxnSpPr>
              <p:nvPr/>
            </p:nvCxnSpPr>
            <p:spPr>
              <a:xfrm>
                <a:off x="5887392" y="3874110"/>
                <a:ext cx="0" cy="25200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9985" name="直接连接符 39984">
                <a:extLst>
                  <a:ext uri="{FF2B5EF4-FFF2-40B4-BE49-F238E27FC236}">
                    <a16:creationId xmlns:a16="http://schemas.microsoft.com/office/drawing/2014/main" id="{9969553F-1131-B4EB-3667-7BEBD6D0355A}"/>
                  </a:ext>
                </a:extLst>
              </p:cNvPr>
              <p:cNvCxnSpPr>
                <a:stCxn id="39983" idx="1"/>
                <a:endCxn id="39983" idx="3"/>
              </p:cNvCxnSpPr>
              <p:nvPr/>
            </p:nvCxnSpPr>
            <p:spPr>
              <a:xfrm>
                <a:off x="5798297" y="3911015"/>
                <a:ext cx="0" cy="17819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sp>
            <p:nvSpPr>
              <p:cNvPr id="39986" name="椭圆 39985">
                <a:extLst>
                  <a:ext uri="{FF2B5EF4-FFF2-40B4-BE49-F238E27FC236}">
                    <a16:creationId xmlns:a16="http://schemas.microsoft.com/office/drawing/2014/main" id="{E5B43CBE-EA91-52B8-4C9A-870241D7E32B}"/>
                  </a:ext>
                </a:extLst>
              </p:cNvPr>
              <p:cNvSpPr/>
              <p:nvPr/>
            </p:nvSpPr>
            <p:spPr>
              <a:xfrm>
                <a:off x="6443580" y="3870689"/>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87" name="直接连接符 39986">
                <a:extLst>
                  <a:ext uri="{FF2B5EF4-FFF2-40B4-BE49-F238E27FC236}">
                    <a16:creationId xmlns:a16="http://schemas.microsoft.com/office/drawing/2014/main" id="{571EC5CB-575A-7C2E-A9F5-D617D0F5FFCC}"/>
                  </a:ext>
                </a:extLst>
              </p:cNvPr>
              <p:cNvCxnSpPr>
                <a:stCxn id="39986" idx="0"/>
                <a:endCxn id="39986" idx="2"/>
              </p:cNvCxnSpPr>
              <p:nvPr/>
            </p:nvCxnSpPr>
            <p:spPr>
              <a:xfrm flipH="1">
                <a:off x="6443580" y="3870689"/>
                <a:ext cx="126000" cy="126000"/>
              </a:xfrm>
              <a:prstGeom prst="line">
                <a:avLst/>
              </a:prstGeom>
              <a:ln w="25400"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p:cxnSp>
            <p:nvCxnSpPr>
              <p:cNvPr id="39988" name="直接连接符 39987">
                <a:extLst>
                  <a:ext uri="{FF2B5EF4-FFF2-40B4-BE49-F238E27FC236}">
                    <a16:creationId xmlns:a16="http://schemas.microsoft.com/office/drawing/2014/main" id="{9EB38D7F-5ADE-F36C-68ED-7F454751E0D6}"/>
                  </a:ext>
                </a:extLst>
              </p:cNvPr>
              <p:cNvCxnSpPr>
                <a:cxnSpLocks/>
                <a:stCxn id="39986" idx="7"/>
                <a:endCxn id="39986" idx="3"/>
              </p:cNvCxnSpPr>
              <p:nvPr/>
            </p:nvCxnSpPr>
            <p:spPr>
              <a:xfrm flipH="1">
                <a:off x="6480485" y="3907594"/>
                <a:ext cx="178190" cy="178190"/>
              </a:xfrm>
              <a:prstGeom prst="line">
                <a:avLst/>
              </a:prstGeom>
              <a:ln w="25400"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989" name="文本框 39988">
                    <a:extLst>
                      <a:ext uri="{FF2B5EF4-FFF2-40B4-BE49-F238E27FC236}">
                        <a16:creationId xmlns:a16="http://schemas.microsoft.com/office/drawing/2014/main" id="{EAA2EE2D-BA6D-D44A-F341-B17111059011}"/>
                      </a:ext>
                    </a:extLst>
                  </p:cNvPr>
                  <p:cNvSpPr txBox="1"/>
                  <p:nvPr/>
                </p:nvSpPr>
                <p:spPr>
                  <a:xfrm>
                    <a:off x="6685354" y="3841263"/>
                    <a:ext cx="198639"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39989" name="文本框 39988">
                    <a:extLst>
                      <a:ext uri="{FF2B5EF4-FFF2-40B4-BE49-F238E27FC236}">
                        <a16:creationId xmlns:a16="http://schemas.microsoft.com/office/drawing/2014/main" id="{EAA2EE2D-BA6D-D44A-F341-B17111059011}"/>
                      </a:ext>
                    </a:extLst>
                  </p:cNvPr>
                  <p:cNvSpPr txBox="1">
                    <a:spLocks noRot="1" noChangeAspect="1" noMove="1" noResize="1" noEditPoints="1" noAdjustHandles="1" noChangeArrowheads="1" noChangeShapeType="1" noTextEdit="1"/>
                  </p:cNvSpPr>
                  <p:nvPr/>
                </p:nvSpPr>
                <p:spPr>
                  <a:xfrm>
                    <a:off x="6685354" y="3841263"/>
                    <a:ext cx="198639" cy="307777"/>
                  </a:xfrm>
                  <a:prstGeom prst="rect">
                    <a:avLst/>
                  </a:prstGeom>
                  <a:blipFill>
                    <a:blip r:embed="rId9"/>
                    <a:stretch>
                      <a:fillRect r="-39394"/>
                    </a:stretch>
                  </a:blipFill>
                </p:spPr>
                <p:txBody>
                  <a:bodyPr/>
                  <a:lstStyle/>
                  <a:p>
                    <a:r>
                      <a:rPr lang="zh-CN" altLang="en-US">
                        <a:noFill/>
                      </a:rPr>
                      <a:t> </a:t>
                    </a:r>
                  </a:p>
                </p:txBody>
              </p:sp>
            </mc:Fallback>
          </mc:AlternateContent>
          <p:grpSp>
            <p:nvGrpSpPr>
              <p:cNvPr id="39990" name="组合 39989">
                <a:extLst>
                  <a:ext uri="{FF2B5EF4-FFF2-40B4-BE49-F238E27FC236}">
                    <a16:creationId xmlns:a16="http://schemas.microsoft.com/office/drawing/2014/main" id="{1675BDA2-5E61-B631-E748-81B198384724}"/>
                  </a:ext>
                </a:extLst>
              </p:cNvPr>
              <p:cNvGrpSpPr/>
              <p:nvPr/>
            </p:nvGrpSpPr>
            <p:grpSpPr>
              <a:xfrm>
                <a:off x="6102486" y="3877153"/>
                <a:ext cx="252000" cy="252000"/>
                <a:chOff x="8157614" y="5057431"/>
                <a:chExt cx="180000" cy="180000"/>
              </a:xfrm>
            </p:grpSpPr>
            <p:sp>
              <p:nvSpPr>
                <p:cNvPr id="39991" name="椭圆 39990">
                  <a:extLst>
                    <a:ext uri="{FF2B5EF4-FFF2-40B4-BE49-F238E27FC236}">
                      <a16:creationId xmlns:a16="http://schemas.microsoft.com/office/drawing/2014/main" id="{7E3A6C3B-E6E1-02DC-90CE-52C8836538D6}"/>
                    </a:ext>
                  </a:extLst>
                </p:cNvPr>
                <p:cNvSpPr/>
                <p:nvPr/>
              </p:nvSpPr>
              <p:spPr>
                <a:xfrm>
                  <a:off x="8157614" y="5057431"/>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92" name="直接连接符 39991">
                  <a:extLst>
                    <a:ext uri="{FF2B5EF4-FFF2-40B4-BE49-F238E27FC236}">
                      <a16:creationId xmlns:a16="http://schemas.microsoft.com/office/drawing/2014/main" id="{F67560A1-BCA5-20EF-090F-ED5FC0EEEF16}"/>
                    </a:ext>
                  </a:extLst>
                </p:cNvPr>
                <p:cNvCxnSpPr>
                  <a:stCxn id="39991" idx="2"/>
                  <a:endCxn id="39991" idx="6"/>
                </p:cNvCxnSpPr>
                <p:nvPr/>
              </p:nvCxnSpPr>
              <p:spPr>
                <a:xfrm>
                  <a:off x="8157614" y="5147431"/>
                  <a:ext cx="18000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9993" name="直接连接符 39992">
                  <a:extLst>
                    <a:ext uri="{FF2B5EF4-FFF2-40B4-BE49-F238E27FC236}">
                      <a16:creationId xmlns:a16="http://schemas.microsoft.com/office/drawing/2014/main" id="{4E53C4D8-4139-8855-492E-4B9B3942E6AC}"/>
                    </a:ext>
                  </a:extLst>
                </p:cNvPr>
                <p:cNvCxnSpPr>
                  <a:stCxn id="39991" idx="1"/>
                  <a:endCxn id="39991" idx="7"/>
                </p:cNvCxnSpPr>
                <p:nvPr/>
              </p:nvCxnSpPr>
              <p:spPr>
                <a:xfrm>
                  <a:off x="8183974" y="5083791"/>
                  <a:ext cx="12728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grpSp>
        </p:grpSp>
        <p:grpSp>
          <p:nvGrpSpPr>
            <p:cNvPr id="40027" name="组合 40026">
              <a:extLst>
                <a:ext uri="{FF2B5EF4-FFF2-40B4-BE49-F238E27FC236}">
                  <a16:creationId xmlns:a16="http://schemas.microsoft.com/office/drawing/2014/main" id="{4E246940-A291-9881-0878-3AEBFC914B27}"/>
                </a:ext>
              </a:extLst>
            </p:cNvPr>
            <p:cNvGrpSpPr/>
            <p:nvPr/>
          </p:nvGrpSpPr>
          <p:grpSpPr>
            <a:xfrm>
              <a:off x="5514871" y="4275180"/>
              <a:ext cx="1335650" cy="431490"/>
              <a:chOff x="5665225" y="4324777"/>
              <a:chExt cx="1335650" cy="431490"/>
            </a:xfrm>
          </p:grpSpPr>
          <p:sp>
            <p:nvSpPr>
              <p:cNvPr id="40026" name="矩形: 圆角 40025">
                <a:extLst>
                  <a:ext uri="{FF2B5EF4-FFF2-40B4-BE49-F238E27FC236}">
                    <a16:creationId xmlns:a16="http://schemas.microsoft.com/office/drawing/2014/main" id="{B16CF5C7-4DE3-E9E5-03F6-3BC0287E0938}"/>
                  </a:ext>
                </a:extLst>
              </p:cNvPr>
              <p:cNvSpPr/>
              <p:nvPr/>
            </p:nvSpPr>
            <p:spPr>
              <a:xfrm>
                <a:off x="5665225" y="4324777"/>
                <a:ext cx="1335650" cy="431490"/>
              </a:xfrm>
              <a:prstGeom prst="roundRect">
                <a:avLst/>
              </a:prstGeom>
              <a:solidFill>
                <a:srgbClr val="F4ECAC"/>
              </a:solidFill>
              <a:ln w="25400">
                <a:solidFill>
                  <a:srgbClr val="F8CCA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9995" name="文本框 39994">
                    <a:extLst>
                      <a:ext uri="{FF2B5EF4-FFF2-40B4-BE49-F238E27FC236}">
                        <a16:creationId xmlns:a16="http://schemas.microsoft.com/office/drawing/2014/main" id="{4DBE2809-6EA8-230D-6F9B-19B1FEABC2BA}"/>
                      </a:ext>
                    </a:extLst>
                  </p:cNvPr>
                  <p:cNvSpPr txBox="1"/>
                  <p:nvPr/>
                </p:nvSpPr>
                <p:spPr>
                  <a:xfrm>
                    <a:off x="6685354" y="4387153"/>
                    <a:ext cx="198639"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39995" name="文本框 39994">
                    <a:extLst>
                      <a:ext uri="{FF2B5EF4-FFF2-40B4-BE49-F238E27FC236}">
                        <a16:creationId xmlns:a16="http://schemas.microsoft.com/office/drawing/2014/main" id="{4DBE2809-6EA8-230D-6F9B-19B1FEABC2BA}"/>
                      </a:ext>
                    </a:extLst>
                  </p:cNvPr>
                  <p:cNvSpPr txBox="1">
                    <a:spLocks noRot="1" noChangeAspect="1" noMove="1" noResize="1" noEditPoints="1" noAdjustHandles="1" noChangeArrowheads="1" noChangeShapeType="1" noTextEdit="1"/>
                  </p:cNvSpPr>
                  <p:nvPr/>
                </p:nvSpPr>
                <p:spPr>
                  <a:xfrm>
                    <a:off x="6685354" y="4387153"/>
                    <a:ext cx="198639" cy="307777"/>
                  </a:xfrm>
                  <a:prstGeom prst="rect">
                    <a:avLst/>
                  </a:prstGeom>
                  <a:blipFill>
                    <a:blip r:embed="rId9"/>
                    <a:stretch>
                      <a:fillRect r="-39394"/>
                    </a:stretch>
                  </a:blipFill>
                </p:spPr>
                <p:txBody>
                  <a:bodyPr/>
                  <a:lstStyle/>
                  <a:p>
                    <a:r>
                      <a:rPr lang="zh-CN" altLang="en-US">
                        <a:noFill/>
                      </a:rPr>
                      <a:t> </a:t>
                    </a:r>
                  </a:p>
                </p:txBody>
              </p:sp>
            </mc:Fallback>
          </mc:AlternateContent>
          <p:grpSp>
            <p:nvGrpSpPr>
              <p:cNvPr id="39996" name="组合 39995">
                <a:extLst>
                  <a:ext uri="{FF2B5EF4-FFF2-40B4-BE49-F238E27FC236}">
                    <a16:creationId xmlns:a16="http://schemas.microsoft.com/office/drawing/2014/main" id="{1B4C3DBC-978F-C3FC-3AAB-4661EE01523A}"/>
                  </a:ext>
                </a:extLst>
              </p:cNvPr>
              <p:cNvGrpSpPr/>
              <p:nvPr/>
            </p:nvGrpSpPr>
            <p:grpSpPr>
              <a:xfrm>
                <a:off x="5761392" y="4418462"/>
                <a:ext cx="252000" cy="252000"/>
                <a:chOff x="8157614" y="5057431"/>
                <a:chExt cx="180000" cy="180000"/>
              </a:xfrm>
            </p:grpSpPr>
            <p:sp>
              <p:nvSpPr>
                <p:cNvPr id="39997" name="椭圆 39996">
                  <a:extLst>
                    <a:ext uri="{FF2B5EF4-FFF2-40B4-BE49-F238E27FC236}">
                      <a16:creationId xmlns:a16="http://schemas.microsoft.com/office/drawing/2014/main" id="{135D85BB-972B-EA20-086E-C85EDB54EEEF}"/>
                    </a:ext>
                  </a:extLst>
                </p:cNvPr>
                <p:cNvSpPr/>
                <p:nvPr/>
              </p:nvSpPr>
              <p:spPr>
                <a:xfrm>
                  <a:off x="8157614" y="5057431"/>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98" name="直接连接符 39997">
                  <a:extLst>
                    <a:ext uri="{FF2B5EF4-FFF2-40B4-BE49-F238E27FC236}">
                      <a16:creationId xmlns:a16="http://schemas.microsoft.com/office/drawing/2014/main" id="{547C3627-3842-67B7-E27F-D2CAD2346988}"/>
                    </a:ext>
                  </a:extLst>
                </p:cNvPr>
                <p:cNvCxnSpPr>
                  <a:stCxn id="39997" idx="2"/>
                  <a:endCxn id="39997" idx="6"/>
                </p:cNvCxnSpPr>
                <p:nvPr/>
              </p:nvCxnSpPr>
              <p:spPr>
                <a:xfrm>
                  <a:off x="8157614" y="5147431"/>
                  <a:ext cx="18000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9999" name="直接连接符 39998">
                  <a:extLst>
                    <a:ext uri="{FF2B5EF4-FFF2-40B4-BE49-F238E27FC236}">
                      <a16:creationId xmlns:a16="http://schemas.microsoft.com/office/drawing/2014/main" id="{75DA38E4-ED53-BD32-8C15-C8337BBEA680}"/>
                    </a:ext>
                  </a:extLst>
                </p:cNvPr>
                <p:cNvCxnSpPr>
                  <a:stCxn id="39997" idx="1"/>
                  <a:endCxn id="39997" idx="7"/>
                </p:cNvCxnSpPr>
                <p:nvPr/>
              </p:nvCxnSpPr>
              <p:spPr>
                <a:xfrm>
                  <a:off x="8183974" y="5083791"/>
                  <a:ext cx="12728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grpSp>
          <p:sp>
            <p:nvSpPr>
              <p:cNvPr id="40000" name="椭圆 39999">
                <a:extLst>
                  <a:ext uri="{FF2B5EF4-FFF2-40B4-BE49-F238E27FC236}">
                    <a16:creationId xmlns:a16="http://schemas.microsoft.com/office/drawing/2014/main" id="{A6605715-019B-E4C2-239F-778427A358B9}"/>
                  </a:ext>
                </a:extLst>
              </p:cNvPr>
              <p:cNvSpPr/>
              <p:nvPr/>
            </p:nvSpPr>
            <p:spPr>
              <a:xfrm>
                <a:off x="6102414" y="4419939"/>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0001" name="直接连接符 40000">
                <a:extLst>
                  <a:ext uri="{FF2B5EF4-FFF2-40B4-BE49-F238E27FC236}">
                    <a16:creationId xmlns:a16="http://schemas.microsoft.com/office/drawing/2014/main" id="{D18DED59-4674-F05D-8B71-72A8A08CD702}"/>
                  </a:ext>
                </a:extLst>
              </p:cNvPr>
              <p:cNvCxnSpPr>
                <a:stCxn id="40000" idx="0"/>
                <a:endCxn id="40000" idx="4"/>
              </p:cNvCxnSpPr>
              <p:nvPr/>
            </p:nvCxnSpPr>
            <p:spPr>
              <a:xfrm>
                <a:off x="6228414" y="4419939"/>
                <a:ext cx="0" cy="25200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40002" name="直接连接符 40001">
                <a:extLst>
                  <a:ext uri="{FF2B5EF4-FFF2-40B4-BE49-F238E27FC236}">
                    <a16:creationId xmlns:a16="http://schemas.microsoft.com/office/drawing/2014/main" id="{FB9AFEC7-3F5D-9D58-6A14-D511A68E909C}"/>
                  </a:ext>
                </a:extLst>
              </p:cNvPr>
              <p:cNvCxnSpPr>
                <a:stCxn id="40000" idx="7"/>
                <a:endCxn id="40000" idx="5"/>
              </p:cNvCxnSpPr>
              <p:nvPr/>
            </p:nvCxnSpPr>
            <p:spPr>
              <a:xfrm>
                <a:off x="6317509" y="4456844"/>
                <a:ext cx="0" cy="17819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grpSp>
            <p:nvGrpSpPr>
              <p:cNvPr id="40003" name="组合 40002">
                <a:extLst>
                  <a:ext uri="{FF2B5EF4-FFF2-40B4-BE49-F238E27FC236}">
                    <a16:creationId xmlns:a16="http://schemas.microsoft.com/office/drawing/2014/main" id="{93CE4A17-6460-202A-26F6-F84FFD17552F}"/>
                  </a:ext>
                </a:extLst>
              </p:cNvPr>
              <p:cNvGrpSpPr/>
              <p:nvPr/>
            </p:nvGrpSpPr>
            <p:grpSpPr>
              <a:xfrm>
                <a:off x="6443580" y="4423751"/>
                <a:ext cx="252000" cy="252000"/>
                <a:chOff x="8157614" y="5057431"/>
                <a:chExt cx="180000" cy="180000"/>
              </a:xfrm>
            </p:grpSpPr>
            <p:sp>
              <p:nvSpPr>
                <p:cNvPr id="40004" name="椭圆 40003">
                  <a:extLst>
                    <a:ext uri="{FF2B5EF4-FFF2-40B4-BE49-F238E27FC236}">
                      <a16:creationId xmlns:a16="http://schemas.microsoft.com/office/drawing/2014/main" id="{8146900C-43A7-5DE9-F17C-28DCDE2AAC19}"/>
                    </a:ext>
                  </a:extLst>
                </p:cNvPr>
                <p:cNvSpPr/>
                <p:nvPr/>
              </p:nvSpPr>
              <p:spPr>
                <a:xfrm>
                  <a:off x="8157614" y="5057431"/>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005" name="直接连接符 40004">
                  <a:extLst>
                    <a:ext uri="{FF2B5EF4-FFF2-40B4-BE49-F238E27FC236}">
                      <a16:creationId xmlns:a16="http://schemas.microsoft.com/office/drawing/2014/main" id="{4D35E37E-E4FB-316D-1308-EEC6E9931BE6}"/>
                    </a:ext>
                  </a:extLst>
                </p:cNvPr>
                <p:cNvCxnSpPr>
                  <a:stCxn id="40004" idx="2"/>
                  <a:endCxn id="40004" idx="6"/>
                </p:cNvCxnSpPr>
                <p:nvPr/>
              </p:nvCxnSpPr>
              <p:spPr>
                <a:xfrm>
                  <a:off x="8157614" y="5147431"/>
                  <a:ext cx="18000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40006" name="直接连接符 40005">
                  <a:extLst>
                    <a:ext uri="{FF2B5EF4-FFF2-40B4-BE49-F238E27FC236}">
                      <a16:creationId xmlns:a16="http://schemas.microsoft.com/office/drawing/2014/main" id="{EE9F3D81-B883-E628-6D80-69948A632D19}"/>
                    </a:ext>
                  </a:extLst>
                </p:cNvPr>
                <p:cNvCxnSpPr>
                  <a:stCxn id="40004" idx="1"/>
                  <a:endCxn id="40004" idx="7"/>
                </p:cNvCxnSpPr>
                <p:nvPr/>
              </p:nvCxnSpPr>
              <p:spPr>
                <a:xfrm>
                  <a:off x="8183974" y="5083791"/>
                  <a:ext cx="12728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grpSp>
        </p:grpSp>
        <p:sp>
          <p:nvSpPr>
            <p:cNvPr id="40028" name="文本框 40027">
              <a:extLst>
                <a:ext uri="{FF2B5EF4-FFF2-40B4-BE49-F238E27FC236}">
                  <a16:creationId xmlns:a16="http://schemas.microsoft.com/office/drawing/2014/main" id="{D182FCD7-F932-9CFF-7E42-C52CAC5085BD}"/>
                </a:ext>
              </a:extLst>
            </p:cNvPr>
            <p:cNvSpPr txBox="1"/>
            <p:nvPr/>
          </p:nvSpPr>
          <p:spPr>
            <a:xfrm>
              <a:off x="5015759" y="2720276"/>
              <a:ext cx="2333874" cy="369332"/>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候选实体对提示组</a:t>
              </a:r>
              <a:endParaRPr lang="en-US" altLang="zh-CN" dirty="0">
                <a:latin typeface="微软雅黑" panose="020B0503020204020204" pitchFamily="34" charset="-122"/>
                <a:ea typeface="微软雅黑" panose="020B0503020204020204" pitchFamily="34" charset="-122"/>
              </a:endParaRPr>
            </a:p>
          </p:txBody>
        </p:sp>
        <p:sp>
          <p:nvSpPr>
            <p:cNvPr id="40029" name="矩形: 圆角 40028">
              <a:extLst>
                <a:ext uri="{FF2B5EF4-FFF2-40B4-BE49-F238E27FC236}">
                  <a16:creationId xmlns:a16="http://schemas.microsoft.com/office/drawing/2014/main" id="{72F71E16-B110-B04C-BF85-4D3F67B53C1A}"/>
                </a:ext>
              </a:extLst>
            </p:cNvPr>
            <p:cNvSpPr/>
            <p:nvPr/>
          </p:nvSpPr>
          <p:spPr>
            <a:xfrm>
              <a:off x="5405466" y="3095519"/>
              <a:ext cx="1542428" cy="1701952"/>
            </a:xfrm>
            <a:prstGeom prst="roundRect">
              <a:avLst/>
            </a:prstGeom>
            <a:noFill/>
            <a:ln w="19050">
              <a:solidFill>
                <a:srgbClr val="DFDFD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031" name="直接箭头连接符 40030">
              <a:extLst>
                <a:ext uri="{FF2B5EF4-FFF2-40B4-BE49-F238E27FC236}">
                  <a16:creationId xmlns:a16="http://schemas.microsoft.com/office/drawing/2014/main" id="{281A20F2-5504-A4D1-4ED2-DE1024642B5A}"/>
                </a:ext>
              </a:extLst>
            </p:cNvPr>
            <p:cNvCxnSpPr>
              <a:cxnSpLocks/>
              <a:stCxn id="39974" idx="3"/>
            </p:cNvCxnSpPr>
            <p:nvPr/>
          </p:nvCxnSpPr>
          <p:spPr>
            <a:xfrm>
              <a:off x="4118621" y="3792061"/>
              <a:ext cx="1265487"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033" name="文本框 40032">
              <a:extLst>
                <a:ext uri="{FF2B5EF4-FFF2-40B4-BE49-F238E27FC236}">
                  <a16:creationId xmlns:a16="http://schemas.microsoft.com/office/drawing/2014/main" id="{AF61E612-B29D-AF8B-627A-2419222866E3}"/>
                </a:ext>
              </a:extLst>
            </p:cNvPr>
            <p:cNvSpPr txBox="1"/>
            <p:nvPr/>
          </p:nvSpPr>
          <p:spPr>
            <a:xfrm>
              <a:off x="867363" y="4057176"/>
              <a:ext cx="1707330" cy="369332"/>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聚  类</a:t>
              </a:r>
              <a:endParaRPr lang="en-US" altLang="zh-CN" dirty="0">
                <a:latin typeface="微软雅黑" panose="020B0503020204020204" pitchFamily="34" charset="-122"/>
                <a:ea typeface="微软雅黑" panose="020B0503020204020204" pitchFamily="34" charset="-122"/>
              </a:endParaRPr>
            </a:p>
          </p:txBody>
        </p:sp>
        <p:sp>
          <p:nvSpPr>
            <p:cNvPr id="40034" name="文本框 40033">
              <a:extLst>
                <a:ext uri="{FF2B5EF4-FFF2-40B4-BE49-F238E27FC236}">
                  <a16:creationId xmlns:a16="http://schemas.microsoft.com/office/drawing/2014/main" id="{94485683-23C9-32B8-D709-5FF87B316CDD}"/>
                </a:ext>
              </a:extLst>
            </p:cNvPr>
            <p:cNvSpPr txBox="1"/>
            <p:nvPr/>
          </p:nvSpPr>
          <p:spPr>
            <a:xfrm>
              <a:off x="3600512" y="3478057"/>
              <a:ext cx="2203337" cy="646331"/>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基于</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多样化策略</a:t>
              </a:r>
              <a:endParaRPr lang="en-US" altLang="zh-CN" dirty="0">
                <a:latin typeface="微软雅黑" panose="020B0503020204020204" pitchFamily="34" charset="-122"/>
                <a:ea typeface="微软雅黑" panose="020B0503020204020204" pitchFamily="34" charset="-122"/>
              </a:endParaRPr>
            </a:p>
          </p:txBody>
        </p:sp>
        <p:grpSp>
          <p:nvGrpSpPr>
            <p:cNvPr id="40045" name="组合 40044">
              <a:extLst>
                <a:ext uri="{FF2B5EF4-FFF2-40B4-BE49-F238E27FC236}">
                  <a16:creationId xmlns:a16="http://schemas.microsoft.com/office/drawing/2014/main" id="{48765FBD-27B3-033A-59B2-5774CAC0BF86}"/>
                </a:ext>
              </a:extLst>
            </p:cNvPr>
            <p:cNvGrpSpPr/>
            <p:nvPr/>
          </p:nvGrpSpPr>
          <p:grpSpPr>
            <a:xfrm>
              <a:off x="7667642" y="3509984"/>
              <a:ext cx="1252338" cy="765196"/>
              <a:chOff x="7574115" y="3509984"/>
              <a:chExt cx="1252338" cy="765196"/>
            </a:xfrm>
          </p:grpSpPr>
          <p:sp>
            <p:nvSpPr>
              <p:cNvPr id="40042" name="矩形: 剪去对角 40041">
                <a:extLst>
                  <a:ext uri="{FF2B5EF4-FFF2-40B4-BE49-F238E27FC236}">
                    <a16:creationId xmlns:a16="http://schemas.microsoft.com/office/drawing/2014/main" id="{F9045CBA-D4AE-9E9D-56D8-B619BDEC20C3}"/>
                  </a:ext>
                </a:extLst>
              </p:cNvPr>
              <p:cNvSpPr/>
              <p:nvPr/>
            </p:nvSpPr>
            <p:spPr>
              <a:xfrm>
                <a:off x="7574115" y="3509984"/>
                <a:ext cx="1014410" cy="556260"/>
              </a:xfrm>
              <a:prstGeom prst="snip2DiagRect">
                <a:avLst/>
              </a:prstGeom>
              <a:solidFill>
                <a:srgbClr val="FDD36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提示</a:t>
                </a:r>
              </a:p>
            </p:txBody>
          </p:sp>
          <p:sp>
            <p:nvSpPr>
              <p:cNvPr id="40043" name="矩形: 剪去对角 40042">
                <a:extLst>
                  <a:ext uri="{FF2B5EF4-FFF2-40B4-BE49-F238E27FC236}">
                    <a16:creationId xmlns:a16="http://schemas.microsoft.com/office/drawing/2014/main" id="{3B351FEA-3C3B-E5E3-B0E8-C665039C5836}"/>
                  </a:ext>
                </a:extLst>
              </p:cNvPr>
              <p:cNvSpPr/>
              <p:nvPr/>
            </p:nvSpPr>
            <p:spPr>
              <a:xfrm>
                <a:off x="7695161" y="3622364"/>
                <a:ext cx="1014410" cy="556260"/>
              </a:xfrm>
              <a:prstGeom prst="snip2DiagRect">
                <a:avLst/>
              </a:prstGeom>
              <a:solidFill>
                <a:srgbClr val="FDD36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提示</a:t>
                </a:r>
              </a:p>
            </p:txBody>
          </p:sp>
          <p:sp>
            <p:nvSpPr>
              <p:cNvPr id="40044" name="矩形: 剪去对角 40043">
                <a:extLst>
                  <a:ext uri="{FF2B5EF4-FFF2-40B4-BE49-F238E27FC236}">
                    <a16:creationId xmlns:a16="http://schemas.microsoft.com/office/drawing/2014/main" id="{906AFF11-3311-965D-7039-317C485D9F1C}"/>
                  </a:ext>
                </a:extLst>
              </p:cNvPr>
              <p:cNvSpPr/>
              <p:nvPr/>
            </p:nvSpPr>
            <p:spPr>
              <a:xfrm>
                <a:off x="7812043" y="3718920"/>
                <a:ext cx="1014410" cy="556260"/>
              </a:xfrm>
              <a:prstGeom prst="snip2DiagRect">
                <a:avLst/>
              </a:prstGeom>
              <a:solidFill>
                <a:srgbClr val="FDD36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提示</a:t>
                </a:r>
              </a:p>
            </p:txBody>
          </p:sp>
        </p:grpSp>
        <p:cxnSp>
          <p:nvCxnSpPr>
            <p:cNvPr id="40047" name="直接箭头连接符 40046">
              <a:extLst>
                <a:ext uri="{FF2B5EF4-FFF2-40B4-BE49-F238E27FC236}">
                  <a16:creationId xmlns:a16="http://schemas.microsoft.com/office/drawing/2014/main" id="{F9BB0431-91C6-12AB-0A68-5D8A15E49C3B}"/>
                </a:ext>
              </a:extLst>
            </p:cNvPr>
            <p:cNvCxnSpPr>
              <a:cxnSpLocks/>
              <a:stCxn id="40029" idx="3"/>
            </p:cNvCxnSpPr>
            <p:nvPr/>
          </p:nvCxnSpPr>
          <p:spPr>
            <a:xfrm flipV="1">
              <a:off x="6947894" y="3939456"/>
              <a:ext cx="719748" cy="7039"/>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050" name="文本框 40049">
              <a:extLst>
                <a:ext uri="{FF2B5EF4-FFF2-40B4-BE49-F238E27FC236}">
                  <a16:creationId xmlns:a16="http://schemas.microsoft.com/office/drawing/2014/main" id="{558E2C19-E2BD-2D7C-AFDE-BD77CC53071E}"/>
                </a:ext>
              </a:extLst>
            </p:cNvPr>
            <p:cNvSpPr txBox="1"/>
            <p:nvPr/>
          </p:nvSpPr>
          <p:spPr>
            <a:xfrm>
              <a:off x="6891328" y="3621229"/>
              <a:ext cx="770097" cy="646331"/>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提示</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构建</a:t>
              </a:r>
              <a:endParaRPr lang="en-US" altLang="zh-CN" dirty="0">
                <a:latin typeface="微软雅黑" panose="020B0503020204020204" pitchFamily="34" charset="-122"/>
                <a:ea typeface="微软雅黑" panose="020B0503020204020204" pitchFamily="34" charset="-122"/>
              </a:endParaRPr>
            </a:p>
          </p:txBody>
        </p:sp>
      </p:grpSp>
      <p:sp>
        <p:nvSpPr>
          <p:cNvPr id="3" name="灯片编号占位符 3">
            <a:extLst>
              <a:ext uri="{FF2B5EF4-FFF2-40B4-BE49-F238E27FC236}">
                <a16:creationId xmlns:a16="http://schemas.microsoft.com/office/drawing/2014/main" id="{796C4641-6F7B-4C2D-495E-2B2988011A10}"/>
              </a:ext>
            </a:extLst>
          </p:cNvPr>
          <p:cNvSpPr>
            <a:spLocks noGrp="1"/>
          </p:cNvSpPr>
          <p:nvPr>
            <p:ph type="sldNum" sz="quarter" idx="12"/>
          </p:nvPr>
        </p:nvSpPr>
        <p:spPr>
          <a:xfrm>
            <a:off x="6457950" y="6356351"/>
            <a:ext cx="2057400" cy="365125"/>
          </a:xfrm>
        </p:spPr>
        <p:txBody>
          <a:bodyPr/>
          <a:lstStyle/>
          <a:p>
            <a:fld id="{94B6E62B-4DEC-4954-AD3A-658470571C9E}" type="slidenum">
              <a:rPr lang="zh-CN" altLang="en-US" smtClean="0"/>
              <a:t>24</a:t>
            </a:fld>
            <a:endParaRPr lang="zh-CN" altLang="en-US" dirty="0"/>
          </a:p>
        </p:txBody>
      </p:sp>
    </p:spTree>
    <p:extLst>
      <p:ext uri="{BB962C8B-B14F-4D97-AF65-F5344CB8AC3E}">
        <p14:creationId xmlns:p14="http://schemas.microsoft.com/office/powerpoint/2010/main" val="161066166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1579D7-EBA8-FA13-905A-9B766F4FC076}"/>
            </a:ext>
          </a:extLst>
        </p:cNvPr>
        <p:cNvGrpSpPr/>
        <p:nvPr/>
      </p:nvGrpSpPr>
      <p:grpSpPr>
        <a:xfrm>
          <a:off x="0" y="0"/>
          <a:ext cx="0" cy="0"/>
          <a:chOff x="0" y="0"/>
          <a:chExt cx="0" cy="0"/>
        </a:xfrm>
      </p:grpSpPr>
      <p:sp>
        <p:nvSpPr>
          <p:cNvPr id="19" name="标题 3">
            <a:extLst>
              <a:ext uri="{FF2B5EF4-FFF2-40B4-BE49-F238E27FC236}">
                <a16:creationId xmlns:a16="http://schemas.microsoft.com/office/drawing/2014/main" id="{2D357D18-8135-7D3F-E60B-D10CB2360FB8}"/>
              </a:ext>
            </a:extLst>
          </p:cNvPr>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a:extLst>
              <a:ext uri="{FF2B5EF4-FFF2-40B4-BE49-F238E27FC236}">
                <a16:creationId xmlns:a16="http://schemas.microsoft.com/office/drawing/2014/main" id="{41E68022-6BFD-CF56-A8B1-A667C99F459D}"/>
              </a:ext>
            </a:extLst>
          </p:cNvPr>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a:extLst>
              <a:ext uri="{FF2B5EF4-FFF2-40B4-BE49-F238E27FC236}">
                <a16:creationId xmlns:a16="http://schemas.microsoft.com/office/drawing/2014/main" id="{525C256F-8964-0E4B-3E3F-5DE997537ECF}"/>
              </a:ext>
            </a:extLst>
          </p:cNvPr>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a:extLst>
              <a:ext uri="{FF2B5EF4-FFF2-40B4-BE49-F238E27FC236}">
                <a16:creationId xmlns:a16="http://schemas.microsoft.com/office/drawing/2014/main" id="{52AA1378-18F5-6297-F4F8-86BBEA799AB0}"/>
              </a:ext>
            </a:extLst>
          </p:cNvPr>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C36837BE-DCBE-C42D-2700-4690D85C8BBF}"/>
              </a:ext>
            </a:extLst>
          </p:cNvPr>
          <p:cNvSpPr txBox="1">
            <a:spLocks noChangeArrowheads="1"/>
          </p:cNvSpPr>
          <p:nvPr/>
        </p:nvSpPr>
        <p:spPr bwMode="auto">
          <a:xfrm>
            <a:off x="622300" y="142874"/>
            <a:ext cx="8342188"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技术路线二</a:t>
            </a:r>
          </a:p>
        </p:txBody>
      </p:sp>
      <p:sp>
        <p:nvSpPr>
          <p:cNvPr id="9" name="文本框 8">
            <a:extLst>
              <a:ext uri="{FF2B5EF4-FFF2-40B4-BE49-F238E27FC236}">
                <a16:creationId xmlns:a16="http://schemas.microsoft.com/office/drawing/2014/main" id="{6F319F6D-34EA-7E36-63A0-4B160668D159}"/>
              </a:ext>
            </a:extLst>
          </p:cNvPr>
          <p:cNvSpPr txBox="1"/>
          <p:nvPr/>
        </p:nvSpPr>
        <p:spPr>
          <a:xfrm>
            <a:off x="449580" y="927735"/>
            <a:ext cx="8066405" cy="424815"/>
          </a:xfrm>
          <a:prstGeom prst="rect">
            <a:avLst/>
          </a:prstGeom>
          <a:noFill/>
        </p:spPr>
        <p:txBody>
          <a:bodyPr wrap="square" rtlCol="0">
            <a:noAutofit/>
          </a:bodyPr>
          <a:lstStyle/>
          <a:p>
            <a:pPr marL="285750" indent="-285750" algn="l">
              <a:buClrTx/>
              <a:buSzTx/>
              <a:buFont typeface="Wingdings" panose="05000000000000000000" charset="0"/>
              <a:buChar char="Ø"/>
            </a:pPr>
            <a:r>
              <a:rPr lang="zh-CN" altLang="en-US" sz="2400" b="1" kern="100" dirty="0">
                <a:solidFill>
                  <a:srgbClr val="FF0000"/>
                </a:solidFill>
                <a:latin typeface="微软雅黑" panose="020B0503020204020204" pitchFamily="34" charset="-122"/>
                <a:ea typeface="微软雅黑" panose="020B0503020204020204" pitchFamily="34" charset="-122"/>
                <a:sym typeface="+mn-ea"/>
              </a:rPr>
              <a:t>基于群体感知与迭代式微调的分层实体匹配方法</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D772BA6-E8E5-9909-B800-D1B4528D4D7A}"/>
                  </a:ext>
                </a:extLst>
              </p:cNvPr>
              <p:cNvSpPr txBox="1"/>
              <p:nvPr/>
            </p:nvSpPr>
            <p:spPr>
              <a:xfrm>
                <a:off x="449263" y="1443672"/>
                <a:ext cx="8633778" cy="5254452"/>
              </a:xfrm>
              <a:prstGeom prst="rect">
                <a:avLst/>
              </a:prstGeom>
              <a:noFill/>
            </p:spPr>
            <p:txBody>
              <a:bodyPr wrap="square" rtlCol="0">
                <a:spAutoFit/>
              </a:bodyPr>
              <a:lstStyle/>
              <a:p>
                <a:pPr>
                  <a:lnSpc>
                    <a:spcPct val="125000"/>
                  </a:lnSpc>
                  <a:buClr>
                    <a:srgbClr val="01409B"/>
                  </a:buClr>
                  <a:buSzPct val="100000"/>
                </a:pPr>
                <a:r>
                  <a:rPr kumimoji="1" lang="zh-CN" altLang="en-US" b="1" dirty="0">
                    <a:solidFill>
                      <a:srgbClr val="0070C0"/>
                    </a:solidFill>
                    <a:latin typeface="Microsoft YaHei" panose="020B0503020204020204" pitchFamily="34" charset="-122"/>
                    <a:ea typeface="Microsoft YaHei" panose="020B0503020204020204" pitchFamily="34" charset="-122"/>
                  </a:rPr>
                  <a:t>具体步骤</a:t>
                </a:r>
              </a:p>
              <a:p>
                <a:pPr marL="342900" indent="-342900">
                  <a:lnSpc>
                    <a:spcPct val="125000"/>
                  </a:lnSpc>
                  <a:buClr>
                    <a:srgbClr val="01409B"/>
                  </a:buClr>
                  <a:buSzPct val="100000"/>
                  <a:buFont typeface="+mj-ea"/>
                  <a:buAutoNum type="circleNumDbPlain"/>
                </a:pPr>
                <a:r>
                  <a:rPr kumimoji="1" lang="zh-CN" altLang="en-US" b="1" dirty="0">
                    <a:latin typeface="Microsoft YaHei" panose="020B0503020204020204" pitchFamily="34" charset="-122"/>
                    <a:ea typeface="Microsoft YaHei" panose="020B0503020204020204" pitchFamily="34" charset="-122"/>
                  </a:rPr>
                  <a:t>基于群体感知的提示构建</a:t>
                </a:r>
                <a:endParaRPr kumimoji="1" lang="en-US" altLang="zh-CN" b="1"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b="1"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b="1"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b="1"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b="1"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b="1"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b="1"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b="1"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b="1" dirty="0">
                  <a:latin typeface="Microsoft YaHei" panose="020B0503020204020204" pitchFamily="34" charset="-122"/>
                  <a:ea typeface="Microsoft YaHei" panose="020B0503020204020204" pitchFamily="34" charset="-122"/>
                </a:endParaRPr>
              </a:p>
              <a:p>
                <a:pPr marL="285750" indent="-285750">
                  <a:lnSpc>
                    <a:spcPct val="125000"/>
                  </a:lnSpc>
                  <a:buClr>
                    <a:srgbClr val="01409B"/>
                  </a:buClr>
                  <a:buSzPct val="100000"/>
                  <a:buFont typeface="Arial" panose="020B0704020202020204" pitchFamily="34" charset="0"/>
                  <a:buChar char="•"/>
                </a:pPr>
                <a:r>
                  <a:rPr kumimoji="1" lang="zh-CN" altLang="en-US" b="1" dirty="0">
                    <a:latin typeface="Microsoft YaHei" panose="020B0503020204020204" pitchFamily="34" charset="-122"/>
                    <a:ea typeface="Microsoft YaHei" panose="020B0503020204020204" pitchFamily="34" charset="-122"/>
                  </a:rPr>
                  <a:t>候选实体对提示组构建：</a:t>
                </a:r>
                <a:endParaRPr kumimoji="1" lang="en-US" altLang="zh-CN" b="1"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r>
                  <a:rPr kumimoji="1" lang="en-US" altLang="zh-CN" b="1" dirty="0">
                    <a:solidFill>
                      <a:srgbClr val="FF0000"/>
                    </a:solidFill>
                    <a:latin typeface="Microsoft YaHei" panose="020B0503020204020204" pitchFamily="34" charset="-122"/>
                    <a:ea typeface="Microsoft YaHei" panose="020B0503020204020204" pitchFamily="34" charset="-122"/>
                  </a:rPr>
                  <a:t>  </a:t>
                </a:r>
                <a:r>
                  <a:rPr kumimoji="1" lang="zh-CN" altLang="en-US" dirty="0">
                    <a:latin typeface="Microsoft YaHei" panose="020B0503020204020204" pitchFamily="34" charset="-122"/>
                    <a:ea typeface="Microsoft YaHei" panose="020B0503020204020204" pitchFamily="34" charset="-122"/>
                  </a:rPr>
                  <a:t>（</a:t>
                </a:r>
                <a:r>
                  <a:rPr kumimoji="1" lang="en-US" altLang="zh-CN" dirty="0">
                    <a:latin typeface="Microsoft YaHei" panose="020B0503020204020204" pitchFamily="34" charset="-122"/>
                    <a:ea typeface="Microsoft YaHei" panose="020B0503020204020204" pitchFamily="34" charset="-122"/>
                  </a:rPr>
                  <a:t>1 </a:t>
                </a:r>
                <a:r>
                  <a:rPr kumimoji="1" lang="zh-CN" altLang="en-US" b="1" dirty="0">
                    <a:latin typeface="Microsoft YaHei" panose="020B0503020204020204" pitchFamily="34" charset="-122"/>
                    <a:ea typeface="Microsoft YaHei" panose="020B0503020204020204" pitchFamily="34" charset="-122"/>
                  </a:rPr>
                  <a:t>多样性保障阶段</a:t>
                </a:r>
                <a:r>
                  <a:rPr kumimoji="1" lang="zh-CN" altLang="en-US" dirty="0">
                    <a:latin typeface="Microsoft YaHei" panose="020B0503020204020204" pitchFamily="34" charset="-122"/>
                    <a:ea typeface="Microsoft YaHei" panose="020B0503020204020204" pitchFamily="34" charset="-122"/>
                  </a:rPr>
                  <a:t>：从 </a:t>
                </a:r>
                <a14:m>
                  <m:oMath xmlns:m="http://schemas.openxmlformats.org/officeDocument/2006/math">
                    <m:r>
                      <a:rPr kumimoji="1" lang="en-US" altLang="zh-CN" b="0" i="1" smtClean="0">
                        <a:latin typeface="Cambria Math" panose="02040503050406030204" pitchFamily="18" charset="0"/>
                        <a:ea typeface="Microsoft YaHei" panose="020B0503020204020204" pitchFamily="34" charset="-122"/>
                      </a:rPr>
                      <m:t>𝑡</m:t>
                    </m:r>
                  </m:oMath>
                </a14:m>
                <a:r>
                  <a:rPr kumimoji="1" lang="zh-CN" altLang="en-US" dirty="0">
                    <a:latin typeface="Microsoft YaHei" panose="020B0503020204020204" pitchFamily="34" charset="-122"/>
                    <a:ea typeface="Microsoft YaHei" panose="020B0503020204020204" pitchFamily="34" charset="-122"/>
                  </a:rPr>
                  <a:t> 个不同簇中各选取一个候选实体对构成提示组</a:t>
                </a:r>
                <a:endParaRPr kumimoji="1" lang="en-US" altLang="zh-CN"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r>
                  <a:rPr kumimoji="1" lang="en-US" altLang="zh-CN" dirty="0">
                    <a:latin typeface="Microsoft YaHei" panose="020B0503020204020204" pitchFamily="34" charset="-122"/>
                    <a:ea typeface="Microsoft YaHei" panose="020B0503020204020204" pitchFamily="34" charset="-122"/>
                  </a:rPr>
                  <a:t>  </a:t>
                </a:r>
                <a:r>
                  <a:rPr kumimoji="1" lang="zh-CN" altLang="en-US" dirty="0">
                    <a:latin typeface="Microsoft YaHei" panose="020B0503020204020204" pitchFamily="34" charset="-122"/>
                    <a:ea typeface="Microsoft YaHei" panose="020B0503020204020204" pitchFamily="34" charset="-122"/>
                  </a:rPr>
                  <a:t>（</a:t>
                </a:r>
                <a:r>
                  <a:rPr kumimoji="1" lang="en-US" altLang="zh-CN" dirty="0">
                    <a:latin typeface="Microsoft YaHei" panose="020B0503020204020204" pitchFamily="34" charset="-122"/>
                    <a:ea typeface="Microsoft YaHei" panose="020B0503020204020204" pitchFamily="34" charset="-122"/>
                  </a:rPr>
                  <a:t>2 </a:t>
                </a:r>
                <a:r>
                  <a:rPr kumimoji="1" lang="zh-CN" altLang="en-US" b="1" dirty="0">
                    <a:latin typeface="Microsoft YaHei" panose="020B0503020204020204" pitchFamily="34" charset="-122"/>
                    <a:ea typeface="Microsoft YaHei" panose="020B0503020204020204" pitchFamily="34" charset="-122"/>
                  </a:rPr>
                  <a:t>剩余处理阶段</a:t>
                </a:r>
                <a:r>
                  <a:rPr kumimoji="1" lang="zh-CN" altLang="en-US" dirty="0">
                    <a:latin typeface="Microsoft YaHei" panose="020B0503020204020204" pitchFamily="34" charset="-122"/>
                    <a:ea typeface="Microsoft YaHei" panose="020B0503020204020204" pitchFamily="34" charset="-122"/>
                  </a:rPr>
                  <a:t>：当可用簇数量不足 </a:t>
                </a:r>
                <a14:m>
                  <m:oMath xmlns:m="http://schemas.openxmlformats.org/officeDocument/2006/math">
                    <m:r>
                      <a:rPr kumimoji="1" lang="en-US" altLang="zh-CN" b="0" i="1" smtClean="0">
                        <a:latin typeface="Cambria Math" panose="02040503050406030204" pitchFamily="18" charset="0"/>
                        <a:ea typeface="Microsoft YaHei" panose="020B0503020204020204" pitchFamily="34" charset="-122"/>
                      </a:rPr>
                      <m:t>𝑡</m:t>
                    </m:r>
                  </m:oMath>
                </a14:m>
                <a:r>
                  <a:rPr kumimoji="1" lang="zh-CN" altLang="en-US" dirty="0">
                    <a:latin typeface="Microsoft YaHei" panose="020B0503020204020204" pitchFamily="34" charset="-122"/>
                    <a:ea typeface="Microsoft YaHei" panose="020B0503020204020204" pitchFamily="34" charset="-122"/>
                  </a:rPr>
                  <a:t> 时，采用轮询调度方式从剩余簇中循环</a:t>
                </a:r>
                <a:endParaRPr kumimoji="1" lang="en-US" altLang="zh-CN"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r>
                  <a:rPr kumimoji="1" lang="zh-CN" altLang="en-US" dirty="0">
                    <a:latin typeface="Microsoft YaHei" panose="020B0503020204020204" pitchFamily="34" charset="-122"/>
                    <a:ea typeface="Microsoft YaHei" panose="020B0503020204020204" pitchFamily="34" charset="-122"/>
                  </a:rPr>
                  <a:t>                                选取候选实体对</a:t>
                </a:r>
                <a:endParaRPr kumimoji="1" lang="en-US" altLang="zh-CN"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r>
                  <a:rPr kumimoji="1" lang="zh-CN" altLang="en-US" dirty="0">
                    <a:latin typeface="Microsoft YaHei" panose="020B0503020204020204" pitchFamily="34" charset="-122"/>
                    <a:ea typeface="Microsoft YaHei" panose="020B0503020204020204" pitchFamily="34" charset="-122"/>
                  </a:rPr>
                  <a:t>    最大限度</a:t>
                </a:r>
                <a:r>
                  <a:rPr kumimoji="1" lang="zh-CN" altLang="en-US" dirty="0">
                    <a:solidFill>
                      <a:srgbClr val="FF0000"/>
                    </a:solidFill>
                    <a:latin typeface="Microsoft YaHei" panose="020B0503020204020204" pitchFamily="34" charset="-122"/>
                    <a:ea typeface="Microsoft YaHei" panose="020B0503020204020204" pitchFamily="34" charset="-122"/>
                  </a:rPr>
                  <a:t>确保提示组内实体对特征多样性</a:t>
                </a:r>
                <a:endParaRPr kumimoji="1" lang="en-US" altLang="zh-CN" dirty="0">
                  <a:solidFill>
                    <a:srgbClr val="FF0000"/>
                  </a:solidFill>
                  <a:latin typeface="Microsoft YaHei" panose="020B0503020204020204" pitchFamily="34" charset="-122"/>
                  <a:ea typeface="Microsoft YaHei" panose="020B0503020204020204" pitchFamily="34" charset="-122"/>
                </a:endParaRPr>
              </a:p>
            </p:txBody>
          </p:sp>
        </mc:Choice>
        <mc:Fallback xmlns="">
          <p:sp>
            <p:nvSpPr>
              <p:cNvPr id="2" name="文本框 1">
                <a:extLst>
                  <a:ext uri="{FF2B5EF4-FFF2-40B4-BE49-F238E27FC236}">
                    <a16:creationId xmlns:a16="http://schemas.microsoft.com/office/drawing/2014/main" id="{6D772BA6-E8E5-9909-B800-D1B4528D4D7A}"/>
                  </a:ext>
                </a:extLst>
              </p:cNvPr>
              <p:cNvSpPr txBox="1">
                <a:spLocks noRot="1" noChangeAspect="1" noMove="1" noResize="1" noEditPoints="1" noAdjustHandles="1" noChangeArrowheads="1" noChangeShapeType="1" noTextEdit="1"/>
              </p:cNvSpPr>
              <p:nvPr/>
            </p:nvSpPr>
            <p:spPr>
              <a:xfrm>
                <a:off x="449263" y="1443672"/>
                <a:ext cx="8633778" cy="5254452"/>
              </a:xfrm>
              <a:prstGeom prst="rect">
                <a:avLst/>
              </a:prstGeom>
              <a:blipFill>
                <a:blip r:embed="rId3"/>
                <a:stretch>
                  <a:fillRect l="-777" b="-928"/>
                </a:stretch>
              </a:blipFill>
            </p:spPr>
            <p:txBody>
              <a:bodyPr/>
              <a:lstStyle/>
              <a:p>
                <a:r>
                  <a:rPr lang="zh-CN" altLang="en-US">
                    <a:noFill/>
                  </a:rPr>
                  <a:t> </a:t>
                </a:r>
              </a:p>
            </p:txBody>
          </p:sp>
        </mc:Fallback>
      </mc:AlternateContent>
      <p:grpSp>
        <p:nvGrpSpPr>
          <p:cNvPr id="40051" name="组合 40050">
            <a:extLst>
              <a:ext uri="{FF2B5EF4-FFF2-40B4-BE49-F238E27FC236}">
                <a16:creationId xmlns:a16="http://schemas.microsoft.com/office/drawing/2014/main" id="{B064C9B6-4008-EA37-A570-78E65D1A9F09}"/>
              </a:ext>
            </a:extLst>
          </p:cNvPr>
          <p:cNvGrpSpPr/>
          <p:nvPr/>
        </p:nvGrpSpPr>
        <p:grpSpPr>
          <a:xfrm>
            <a:off x="286703" y="2272979"/>
            <a:ext cx="8633277" cy="2565569"/>
            <a:chOff x="286703" y="2539679"/>
            <a:chExt cx="8633277" cy="2565569"/>
          </a:xfrm>
        </p:grpSpPr>
        <p:grpSp>
          <p:nvGrpSpPr>
            <p:cNvPr id="11" name="组合 10">
              <a:extLst>
                <a:ext uri="{FF2B5EF4-FFF2-40B4-BE49-F238E27FC236}">
                  <a16:creationId xmlns:a16="http://schemas.microsoft.com/office/drawing/2014/main" id="{ACBD9790-25E7-98CD-8C66-3AF28FF8BCCE}"/>
                </a:ext>
              </a:extLst>
            </p:cNvPr>
            <p:cNvGrpSpPr/>
            <p:nvPr/>
          </p:nvGrpSpPr>
          <p:grpSpPr>
            <a:xfrm>
              <a:off x="286703" y="2539679"/>
              <a:ext cx="1141411" cy="947107"/>
              <a:chOff x="511175" y="2470774"/>
              <a:chExt cx="1141411" cy="947107"/>
            </a:xfrm>
          </p:grpSpPr>
          <p:sp>
            <p:nvSpPr>
              <p:cNvPr id="10" name="波形 9">
                <a:extLst>
                  <a:ext uri="{FF2B5EF4-FFF2-40B4-BE49-F238E27FC236}">
                    <a16:creationId xmlns:a16="http://schemas.microsoft.com/office/drawing/2014/main" id="{7ACDB012-8B1E-DCCE-F726-C046BB482FC3}"/>
                  </a:ext>
                </a:extLst>
              </p:cNvPr>
              <p:cNvSpPr/>
              <p:nvPr/>
            </p:nvSpPr>
            <p:spPr>
              <a:xfrm>
                <a:off x="511175" y="2470774"/>
                <a:ext cx="1014411" cy="764863"/>
              </a:xfrm>
              <a:prstGeom prst="wave">
                <a:avLst/>
              </a:prstGeom>
              <a:solidFill>
                <a:srgbClr val="FCFBE6"/>
              </a:solidFill>
              <a:ln>
                <a:solidFill>
                  <a:srgbClr val="B3923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8" name="波形 7">
                <a:extLst>
                  <a:ext uri="{FF2B5EF4-FFF2-40B4-BE49-F238E27FC236}">
                    <a16:creationId xmlns:a16="http://schemas.microsoft.com/office/drawing/2014/main" id="{4ED7A80C-7E81-25F1-8002-C1A1E5057ADE}"/>
                  </a:ext>
                </a:extLst>
              </p:cNvPr>
              <p:cNvSpPr/>
              <p:nvPr/>
            </p:nvSpPr>
            <p:spPr>
              <a:xfrm>
                <a:off x="576263" y="2561896"/>
                <a:ext cx="1014411" cy="764863"/>
              </a:xfrm>
              <a:prstGeom prst="wave">
                <a:avLst/>
              </a:prstGeom>
              <a:solidFill>
                <a:srgbClr val="FCFBE6"/>
              </a:solidFill>
              <a:ln>
                <a:solidFill>
                  <a:srgbClr val="B3923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波形 6">
                    <a:extLst>
                      <a:ext uri="{FF2B5EF4-FFF2-40B4-BE49-F238E27FC236}">
                        <a16:creationId xmlns:a16="http://schemas.microsoft.com/office/drawing/2014/main" id="{C80F3A7A-7EF4-BBAA-E9B8-9C888312D535}"/>
                      </a:ext>
                    </a:extLst>
                  </p:cNvPr>
                  <p:cNvSpPr/>
                  <p:nvPr/>
                </p:nvSpPr>
                <p:spPr>
                  <a:xfrm>
                    <a:off x="638175" y="2653018"/>
                    <a:ext cx="1014411" cy="764863"/>
                  </a:xfrm>
                  <a:prstGeom prst="wave">
                    <a:avLst/>
                  </a:prstGeom>
                  <a:solidFill>
                    <a:srgbClr val="FCFBE6"/>
                  </a:solidFill>
                  <a:ln>
                    <a:solidFill>
                      <a:srgbClr val="B3923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chemeClr val="tx1"/>
                              </a:solidFill>
                              <a:latin typeface="Cambria Math" panose="02040503050406030204" pitchFamily="18" charset="0"/>
                              <a:cs typeface="Times New Roman" panose="02020603050405020304" pitchFamily="18" charset="0"/>
                            </a:rPr>
                            <m:t>(</m:t>
                          </m:r>
                          <m:sSub>
                            <m:sSubPr>
                              <m:ctrlPr>
                                <a:rPr lang="en-US" altLang="zh-CN" b="0" i="1" smtClean="0">
                                  <a:solidFill>
                                    <a:schemeClr val="tx1"/>
                                  </a:solidFill>
                                  <a:latin typeface="Cambria Math" panose="02040503050406030204" pitchFamily="18" charset="0"/>
                                  <a:cs typeface="Times New Roman" panose="02020603050405020304" pitchFamily="18" charset="0"/>
                                </a:rPr>
                              </m:ctrlPr>
                            </m:sSubPr>
                            <m:e>
                              <m:r>
                                <a:rPr lang="en-US" altLang="zh-CN" b="0" i="1" smtClean="0">
                                  <a:solidFill>
                                    <a:schemeClr val="tx1"/>
                                  </a:solidFill>
                                  <a:latin typeface="Cambria Math" panose="02040503050406030204" pitchFamily="18" charset="0"/>
                                  <a:cs typeface="Times New Roman" panose="02020603050405020304" pitchFamily="18" charset="0"/>
                                </a:rPr>
                                <m:t>𝑒</m:t>
                              </m:r>
                            </m:e>
                            <m:sub>
                              <m:r>
                                <a:rPr lang="en-US" altLang="zh-CN" b="0" i="1" smtClean="0">
                                  <a:solidFill>
                                    <a:schemeClr val="tx1"/>
                                  </a:solidFill>
                                  <a:latin typeface="Cambria Math" panose="02040503050406030204" pitchFamily="18" charset="0"/>
                                  <a:cs typeface="Times New Roman" panose="02020603050405020304" pitchFamily="18" charset="0"/>
                                </a:rPr>
                                <m:t>𝑖</m:t>
                              </m:r>
                            </m:sub>
                          </m:sSub>
                          <m:r>
                            <a:rPr lang="en-US" altLang="zh-CN" b="0" i="1" smtClean="0">
                              <a:solidFill>
                                <a:schemeClr val="tx1"/>
                              </a:solidFill>
                              <a:latin typeface="Cambria Math" panose="02040503050406030204" pitchFamily="18" charset="0"/>
                              <a:cs typeface="Times New Roman" panose="02020603050405020304" pitchFamily="18" charset="0"/>
                            </a:rPr>
                            <m:t>,</m:t>
                          </m:r>
                          <m:sSub>
                            <m:sSubPr>
                              <m:ctrlPr>
                                <a:rPr lang="en-US" altLang="zh-CN" b="0" i="1" smtClean="0">
                                  <a:solidFill>
                                    <a:schemeClr val="tx1"/>
                                  </a:solidFill>
                                  <a:latin typeface="Cambria Math" panose="02040503050406030204" pitchFamily="18" charset="0"/>
                                  <a:cs typeface="Times New Roman" panose="02020603050405020304" pitchFamily="18" charset="0"/>
                                </a:rPr>
                              </m:ctrlPr>
                            </m:sSubPr>
                            <m:e>
                              <m:r>
                                <a:rPr lang="en-US" altLang="zh-CN" b="0" i="1" smtClean="0">
                                  <a:solidFill>
                                    <a:schemeClr val="tx1"/>
                                  </a:solidFill>
                                  <a:latin typeface="Cambria Math" panose="02040503050406030204" pitchFamily="18" charset="0"/>
                                  <a:cs typeface="Times New Roman" panose="02020603050405020304" pitchFamily="18" charset="0"/>
                                </a:rPr>
                                <m:t>𝑒</m:t>
                              </m:r>
                            </m:e>
                            <m:sub>
                              <m:r>
                                <a:rPr lang="en-US" altLang="zh-CN" b="0" i="1" smtClean="0">
                                  <a:solidFill>
                                    <a:schemeClr val="tx1"/>
                                  </a:solidFill>
                                  <a:latin typeface="Cambria Math" panose="02040503050406030204" pitchFamily="18" charset="0"/>
                                  <a:cs typeface="Times New Roman" panose="02020603050405020304" pitchFamily="18" charset="0"/>
                                </a:rPr>
                                <m:t>𝑗</m:t>
                              </m:r>
                            </m:sub>
                          </m:sSub>
                          <m:r>
                            <a:rPr lang="en-US" altLang="zh-CN" b="0" i="1" smtClean="0">
                              <a:solidFill>
                                <a:schemeClr val="tx1"/>
                              </a:solidFill>
                              <a:latin typeface="Cambria Math" panose="02040503050406030204" pitchFamily="18" charset="0"/>
                              <a:cs typeface="Times New Roman" panose="02020603050405020304" pitchFamily="18" charset="0"/>
                            </a:rPr>
                            <m:t>,?)</m:t>
                          </m:r>
                        </m:oMath>
                      </m:oMathPara>
                    </a14:m>
                    <a:endParaRPr lang="zh-CN" alt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7" name="波形 6">
                    <a:extLst>
                      <a:ext uri="{FF2B5EF4-FFF2-40B4-BE49-F238E27FC236}">
                        <a16:creationId xmlns:a16="http://schemas.microsoft.com/office/drawing/2014/main" id="{C80F3A7A-7EF4-BBAA-E9B8-9C888312D535}"/>
                      </a:ext>
                    </a:extLst>
                  </p:cNvPr>
                  <p:cNvSpPr>
                    <a:spLocks noRot="1" noChangeAspect="1" noMove="1" noResize="1" noEditPoints="1" noAdjustHandles="1" noChangeArrowheads="1" noChangeShapeType="1" noTextEdit="1"/>
                  </p:cNvSpPr>
                  <p:nvPr/>
                </p:nvSpPr>
                <p:spPr>
                  <a:xfrm>
                    <a:off x="638175" y="2653018"/>
                    <a:ext cx="1014411" cy="764863"/>
                  </a:xfrm>
                  <a:prstGeom prst="wave">
                    <a:avLst/>
                  </a:prstGeom>
                  <a:blipFill>
                    <a:blip r:embed="rId4"/>
                    <a:stretch>
                      <a:fillRect l="-5357"/>
                    </a:stretch>
                  </a:blipFill>
                  <a:ln>
                    <a:solidFill>
                      <a:srgbClr val="B39235"/>
                    </a:solidFill>
                  </a:ln>
                </p:spPr>
                <p:txBody>
                  <a:bodyPr/>
                  <a:lstStyle/>
                  <a:p>
                    <a:r>
                      <a:rPr lang="zh-CN" altLang="en-US">
                        <a:noFill/>
                      </a:rPr>
                      <a:t> </a:t>
                    </a:r>
                  </a:p>
                </p:txBody>
              </p:sp>
            </mc:Fallback>
          </mc:AlternateContent>
        </p:grpSp>
        <p:grpSp>
          <p:nvGrpSpPr>
            <p:cNvPr id="15" name="组合 14">
              <a:extLst>
                <a:ext uri="{FF2B5EF4-FFF2-40B4-BE49-F238E27FC236}">
                  <a16:creationId xmlns:a16="http://schemas.microsoft.com/office/drawing/2014/main" id="{69C0E47A-9E9E-4DAB-6D7A-2F3AA473E8F5}"/>
                </a:ext>
              </a:extLst>
            </p:cNvPr>
            <p:cNvGrpSpPr/>
            <p:nvPr/>
          </p:nvGrpSpPr>
          <p:grpSpPr>
            <a:xfrm>
              <a:off x="286703" y="3553459"/>
              <a:ext cx="1228725" cy="647293"/>
              <a:chOff x="576260" y="3704260"/>
              <a:chExt cx="1228725" cy="647293"/>
            </a:xfrm>
          </p:grpSpPr>
          <p:sp>
            <p:nvSpPr>
              <p:cNvPr id="13" name="梯形 12">
                <a:extLst>
                  <a:ext uri="{FF2B5EF4-FFF2-40B4-BE49-F238E27FC236}">
                    <a16:creationId xmlns:a16="http://schemas.microsoft.com/office/drawing/2014/main" id="{84D8C5D9-8E76-F073-7173-63321B6E1E04}"/>
                  </a:ext>
                </a:extLst>
              </p:cNvPr>
              <p:cNvSpPr/>
              <p:nvPr/>
            </p:nvSpPr>
            <p:spPr>
              <a:xfrm rot="10800000">
                <a:off x="576260" y="3704260"/>
                <a:ext cx="1141411" cy="627383"/>
              </a:xfrm>
              <a:prstGeom prst="trapezoid">
                <a:avLst/>
              </a:prstGeom>
              <a:solidFill>
                <a:srgbClr val="EFEFEF"/>
              </a:solidFill>
              <a:ln>
                <a:solidFill>
                  <a:srgbClr val="DEDED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F0DA250C-57AE-5C03-4D02-58569B04CC21}"/>
                      </a:ext>
                    </a:extLst>
                  </p:cNvPr>
                  <p:cNvSpPr txBox="1"/>
                  <p:nvPr/>
                </p:nvSpPr>
                <p:spPr>
                  <a:xfrm>
                    <a:off x="604835" y="3704260"/>
                    <a:ext cx="1200150" cy="647293"/>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特征提取</a:t>
                    </a:r>
                    <a:endParaRPr lang="en-US" altLang="zh-CN"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ℱ</m:t>
                          </m:r>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14" name="文本框 13">
                    <a:extLst>
                      <a:ext uri="{FF2B5EF4-FFF2-40B4-BE49-F238E27FC236}">
                        <a16:creationId xmlns:a16="http://schemas.microsoft.com/office/drawing/2014/main" id="{F0DA250C-57AE-5C03-4D02-58569B04CC21}"/>
                      </a:ext>
                    </a:extLst>
                  </p:cNvPr>
                  <p:cNvSpPr txBox="1">
                    <a:spLocks noRot="1" noChangeAspect="1" noMove="1" noResize="1" noEditPoints="1" noAdjustHandles="1" noChangeArrowheads="1" noChangeShapeType="1" noTextEdit="1"/>
                  </p:cNvSpPr>
                  <p:nvPr/>
                </p:nvSpPr>
                <p:spPr>
                  <a:xfrm>
                    <a:off x="604835" y="3704260"/>
                    <a:ext cx="1200150" cy="647293"/>
                  </a:xfrm>
                  <a:prstGeom prst="rect">
                    <a:avLst/>
                  </a:prstGeom>
                  <a:blipFill>
                    <a:blip r:embed="rId5"/>
                    <a:stretch>
                      <a:fillRect l="-4569" t="-4717"/>
                    </a:stretch>
                  </a:blipFill>
                </p:spPr>
                <p:txBody>
                  <a:bodyPr/>
                  <a:lstStyle/>
                  <a:p>
                    <a:r>
                      <a:rPr lang="zh-CN" altLang="en-US">
                        <a:noFill/>
                      </a:rPr>
                      <a:t> </a:t>
                    </a:r>
                  </a:p>
                </p:txBody>
              </p:sp>
            </mc:Fallback>
          </mc:AlternateContent>
        </p:grpSp>
        <p:grpSp>
          <p:nvGrpSpPr>
            <p:cNvPr id="59" name="组合 58">
              <a:extLst>
                <a:ext uri="{FF2B5EF4-FFF2-40B4-BE49-F238E27FC236}">
                  <a16:creationId xmlns:a16="http://schemas.microsoft.com/office/drawing/2014/main" id="{61BCB5D7-F9E0-D9FC-9C1B-7F0ED397117A}"/>
                </a:ext>
              </a:extLst>
            </p:cNvPr>
            <p:cNvGrpSpPr/>
            <p:nvPr/>
          </p:nvGrpSpPr>
          <p:grpSpPr>
            <a:xfrm>
              <a:off x="366098" y="4267425"/>
              <a:ext cx="982619" cy="837823"/>
              <a:chOff x="650877" y="4707802"/>
              <a:chExt cx="982619" cy="837823"/>
            </a:xfrm>
          </p:grpSpPr>
          <p:sp>
            <p:nvSpPr>
              <p:cNvPr id="58" name="矩形: 圆角 57">
                <a:extLst>
                  <a:ext uri="{FF2B5EF4-FFF2-40B4-BE49-F238E27FC236}">
                    <a16:creationId xmlns:a16="http://schemas.microsoft.com/office/drawing/2014/main" id="{21272E28-AF4E-6E7E-3641-DA8866B6FEFA}"/>
                  </a:ext>
                </a:extLst>
              </p:cNvPr>
              <p:cNvSpPr/>
              <p:nvPr/>
            </p:nvSpPr>
            <p:spPr>
              <a:xfrm>
                <a:off x="650877" y="4707802"/>
                <a:ext cx="982619" cy="778597"/>
              </a:xfrm>
              <a:prstGeom prst="roundRect">
                <a:avLst/>
              </a:prstGeom>
              <a:noFill/>
              <a:ln w="19050">
                <a:solidFill>
                  <a:srgbClr val="DFDFD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a:extLst>
                  <a:ext uri="{FF2B5EF4-FFF2-40B4-BE49-F238E27FC236}">
                    <a16:creationId xmlns:a16="http://schemas.microsoft.com/office/drawing/2014/main" id="{AC0F12A6-C500-89BE-D35E-D794967B3EF8}"/>
                  </a:ext>
                </a:extLst>
              </p:cNvPr>
              <p:cNvGrpSpPr/>
              <p:nvPr/>
            </p:nvGrpSpPr>
            <p:grpSpPr>
              <a:xfrm>
                <a:off x="721533" y="4790132"/>
                <a:ext cx="842862" cy="147506"/>
                <a:chOff x="721533" y="4265034"/>
                <a:chExt cx="842862" cy="147506"/>
              </a:xfrm>
            </p:grpSpPr>
            <p:sp>
              <p:nvSpPr>
                <p:cNvPr id="38" name="矩形 37">
                  <a:extLst>
                    <a:ext uri="{FF2B5EF4-FFF2-40B4-BE49-F238E27FC236}">
                      <a16:creationId xmlns:a16="http://schemas.microsoft.com/office/drawing/2014/main" id="{D1AF11B0-9BD4-9CEF-6AF9-424E8355A4F4}"/>
                    </a:ext>
                  </a:extLst>
                </p:cNvPr>
                <p:cNvSpPr/>
                <p:nvPr/>
              </p:nvSpPr>
              <p:spPr>
                <a:xfrm>
                  <a:off x="721533" y="4267425"/>
                  <a:ext cx="144000" cy="144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4BD60300-D9F1-BC47-D989-BE0431AA0EE0}"/>
                    </a:ext>
                  </a:extLst>
                </p:cNvPr>
                <p:cNvSpPr/>
                <p:nvPr/>
              </p:nvSpPr>
              <p:spPr>
                <a:xfrm>
                  <a:off x="897265" y="4266637"/>
                  <a:ext cx="144000" cy="144000"/>
                </a:xfrm>
                <a:prstGeom prst="rect">
                  <a:avLst/>
                </a:prstGeom>
                <a:solidFill>
                  <a:srgbClr val="F4ECAC"/>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1F78EB2-3E63-DBDF-5E46-FC3759044F5E}"/>
                    </a:ext>
                  </a:extLst>
                </p:cNvPr>
                <p:cNvSpPr/>
                <p:nvPr/>
              </p:nvSpPr>
              <p:spPr>
                <a:xfrm>
                  <a:off x="1072997" y="4268540"/>
                  <a:ext cx="144000" cy="144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FDD38B8D-4937-C3CA-EA60-B29D992CCE55}"/>
                    </a:ext>
                  </a:extLst>
                </p:cNvPr>
                <p:cNvSpPr/>
                <p:nvPr/>
              </p:nvSpPr>
              <p:spPr>
                <a:xfrm>
                  <a:off x="1248729" y="4266637"/>
                  <a:ext cx="144000" cy="144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62188080-2DD9-43AB-E1A0-2B8EC2497BC1}"/>
                    </a:ext>
                  </a:extLst>
                </p:cNvPr>
                <p:cNvSpPr/>
                <p:nvPr/>
              </p:nvSpPr>
              <p:spPr>
                <a:xfrm>
                  <a:off x="1420395" y="4265034"/>
                  <a:ext cx="144000" cy="144000"/>
                </a:xfrm>
                <a:prstGeom prst="rect">
                  <a:avLst/>
                </a:prstGeom>
                <a:solidFill>
                  <a:srgbClr val="F2F3F4"/>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700" b="1" dirty="0">
                      <a:solidFill>
                        <a:schemeClr val="tx1"/>
                      </a:solidFill>
                      <a:latin typeface="Times New Roman" panose="02020603050405020304" pitchFamily="18" charset="0"/>
                      <a:cs typeface="Times New Roman" panose="02020603050405020304" pitchFamily="18" charset="0"/>
                    </a:rPr>
                    <a:t>?</a:t>
                  </a:r>
                  <a:endParaRPr lang="zh-CN" altLang="en-US" sz="700" b="1" dirty="0">
                    <a:solidFill>
                      <a:schemeClr val="tx1"/>
                    </a:solidFill>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3A254783-E6EF-B83E-1828-0893A4F2B30D}"/>
                      </a:ext>
                    </a:extLst>
                  </p:cNvPr>
                  <p:cNvSpPr txBox="1"/>
                  <p:nvPr/>
                </p:nvSpPr>
                <p:spPr>
                  <a:xfrm>
                    <a:off x="801336" y="5237848"/>
                    <a:ext cx="303240"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22" name="文本框 21">
                    <a:extLst>
                      <a:ext uri="{FF2B5EF4-FFF2-40B4-BE49-F238E27FC236}">
                        <a16:creationId xmlns:a16="http://schemas.microsoft.com/office/drawing/2014/main" id="{3A254783-E6EF-B83E-1828-0893A4F2B30D}"/>
                      </a:ext>
                    </a:extLst>
                  </p:cNvPr>
                  <p:cNvSpPr txBox="1">
                    <a:spLocks noRot="1" noChangeAspect="1" noMove="1" noResize="1" noEditPoints="1" noAdjustHandles="1" noChangeArrowheads="1" noChangeShapeType="1" noTextEdit="1"/>
                  </p:cNvSpPr>
                  <p:nvPr/>
                </p:nvSpPr>
                <p:spPr>
                  <a:xfrm>
                    <a:off x="801336" y="5237848"/>
                    <a:ext cx="303240" cy="307777"/>
                  </a:xfrm>
                  <a:prstGeom prst="rect">
                    <a:avLst/>
                  </a:prstGeom>
                  <a:blipFill>
                    <a:blip r:embed="rId6"/>
                    <a:stretch>
                      <a:fillRect/>
                    </a:stretch>
                  </a:blipFill>
                </p:spPr>
                <p:txBody>
                  <a:bodyPr/>
                  <a:lstStyle/>
                  <a:p>
                    <a:r>
                      <a:rPr lang="zh-CN" altLang="en-US">
                        <a:noFill/>
                      </a:rPr>
                      <a:t> </a:t>
                    </a:r>
                  </a:p>
                </p:txBody>
              </p:sp>
            </mc:Fallback>
          </mc:AlternateContent>
          <p:grpSp>
            <p:nvGrpSpPr>
              <p:cNvPr id="44" name="组合 43">
                <a:extLst>
                  <a:ext uri="{FF2B5EF4-FFF2-40B4-BE49-F238E27FC236}">
                    <a16:creationId xmlns:a16="http://schemas.microsoft.com/office/drawing/2014/main" id="{656515A9-92EF-8A08-A413-D9B45C21C232}"/>
                  </a:ext>
                </a:extLst>
              </p:cNvPr>
              <p:cNvGrpSpPr/>
              <p:nvPr/>
            </p:nvGrpSpPr>
            <p:grpSpPr>
              <a:xfrm>
                <a:off x="721533" y="4974767"/>
                <a:ext cx="842862" cy="147506"/>
                <a:chOff x="721533" y="4265034"/>
                <a:chExt cx="842862" cy="147506"/>
              </a:xfrm>
            </p:grpSpPr>
            <p:sp>
              <p:nvSpPr>
                <p:cNvPr id="45" name="矩形 44">
                  <a:extLst>
                    <a:ext uri="{FF2B5EF4-FFF2-40B4-BE49-F238E27FC236}">
                      <a16:creationId xmlns:a16="http://schemas.microsoft.com/office/drawing/2014/main" id="{7EF9B0CE-C56B-BFE2-6C5D-D5937CE9C75D}"/>
                    </a:ext>
                  </a:extLst>
                </p:cNvPr>
                <p:cNvSpPr/>
                <p:nvPr/>
              </p:nvSpPr>
              <p:spPr>
                <a:xfrm>
                  <a:off x="721533" y="4267425"/>
                  <a:ext cx="144000" cy="144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A2E75FF8-6CE5-6C01-2744-A7E1E77FAA02}"/>
                    </a:ext>
                  </a:extLst>
                </p:cNvPr>
                <p:cNvSpPr/>
                <p:nvPr/>
              </p:nvSpPr>
              <p:spPr>
                <a:xfrm>
                  <a:off x="897265" y="4266637"/>
                  <a:ext cx="144000" cy="144000"/>
                </a:xfrm>
                <a:prstGeom prst="rect">
                  <a:avLst/>
                </a:prstGeom>
                <a:solidFill>
                  <a:srgbClr val="F4ECAC"/>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7906C7FE-8535-56F6-5E4E-48FDAC2B391A}"/>
                    </a:ext>
                  </a:extLst>
                </p:cNvPr>
                <p:cNvSpPr/>
                <p:nvPr/>
              </p:nvSpPr>
              <p:spPr>
                <a:xfrm>
                  <a:off x="1072997" y="4268540"/>
                  <a:ext cx="144000" cy="144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15F4C21A-13B0-1EA7-AF10-B8774A3664DE}"/>
                    </a:ext>
                  </a:extLst>
                </p:cNvPr>
                <p:cNvSpPr/>
                <p:nvPr/>
              </p:nvSpPr>
              <p:spPr>
                <a:xfrm>
                  <a:off x="1248729" y="4266637"/>
                  <a:ext cx="144000" cy="144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BC203337-08F7-1D5D-3491-0D84705195AD}"/>
                    </a:ext>
                  </a:extLst>
                </p:cNvPr>
                <p:cNvSpPr/>
                <p:nvPr/>
              </p:nvSpPr>
              <p:spPr>
                <a:xfrm>
                  <a:off x="1420395" y="4265034"/>
                  <a:ext cx="144000" cy="144000"/>
                </a:xfrm>
                <a:prstGeom prst="rect">
                  <a:avLst/>
                </a:prstGeom>
                <a:solidFill>
                  <a:srgbClr val="F2F3F4"/>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700" b="1" dirty="0">
                      <a:solidFill>
                        <a:schemeClr val="tx1"/>
                      </a:solidFill>
                      <a:latin typeface="Times New Roman" panose="02020603050405020304" pitchFamily="18" charset="0"/>
                      <a:cs typeface="Times New Roman" panose="02020603050405020304" pitchFamily="18" charset="0"/>
                    </a:rPr>
                    <a:t>?</a:t>
                  </a:r>
                  <a:endParaRPr lang="zh-CN" altLang="en-US" sz="700" b="1" dirty="0">
                    <a:solidFill>
                      <a:schemeClr val="tx1"/>
                    </a:solidFill>
                    <a:latin typeface="Times New Roman" panose="02020603050405020304" pitchFamily="18" charset="0"/>
                    <a:cs typeface="Times New Roman" panose="02020603050405020304" pitchFamily="18" charset="0"/>
                  </a:endParaRPr>
                </a:p>
              </p:txBody>
            </p:sp>
          </p:grpSp>
          <p:grpSp>
            <p:nvGrpSpPr>
              <p:cNvPr id="50" name="组合 49">
                <a:extLst>
                  <a:ext uri="{FF2B5EF4-FFF2-40B4-BE49-F238E27FC236}">
                    <a16:creationId xmlns:a16="http://schemas.microsoft.com/office/drawing/2014/main" id="{BBCE69B2-B130-F41B-3333-7C3EAB565A60}"/>
                  </a:ext>
                </a:extLst>
              </p:cNvPr>
              <p:cNvGrpSpPr/>
              <p:nvPr/>
            </p:nvGrpSpPr>
            <p:grpSpPr>
              <a:xfrm>
                <a:off x="721533" y="5158576"/>
                <a:ext cx="842862" cy="147506"/>
                <a:chOff x="721533" y="4265034"/>
                <a:chExt cx="842862" cy="147506"/>
              </a:xfrm>
            </p:grpSpPr>
            <p:sp>
              <p:nvSpPr>
                <p:cNvPr id="51" name="矩形 50">
                  <a:extLst>
                    <a:ext uri="{FF2B5EF4-FFF2-40B4-BE49-F238E27FC236}">
                      <a16:creationId xmlns:a16="http://schemas.microsoft.com/office/drawing/2014/main" id="{81761089-BDE4-558A-F104-99B9B6350679}"/>
                    </a:ext>
                  </a:extLst>
                </p:cNvPr>
                <p:cNvSpPr/>
                <p:nvPr/>
              </p:nvSpPr>
              <p:spPr>
                <a:xfrm>
                  <a:off x="721533" y="4267425"/>
                  <a:ext cx="144000" cy="144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E09A1A45-8BDF-C03B-C3D7-FAB2BCB910FC}"/>
                    </a:ext>
                  </a:extLst>
                </p:cNvPr>
                <p:cNvSpPr/>
                <p:nvPr/>
              </p:nvSpPr>
              <p:spPr>
                <a:xfrm>
                  <a:off x="897265" y="4266637"/>
                  <a:ext cx="144000" cy="144000"/>
                </a:xfrm>
                <a:prstGeom prst="rect">
                  <a:avLst/>
                </a:prstGeom>
                <a:solidFill>
                  <a:srgbClr val="F4ECAC"/>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9900A44D-2886-54AE-78F1-BCEBF10D0A91}"/>
                    </a:ext>
                  </a:extLst>
                </p:cNvPr>
                <p:cNvSpPr/>
                <p:nvPr/>
              </p:nvSpPr>
              <p:spPr>
                <a:xfrm>
                  <a:off x="1072997" y="4268540"/>
                  <a:ext cx="144000" cy="144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id="{97D94E59-D356-EAF8-00E9-03B40872263B}"/>
                    </a:ext>
                  </a:extLst>
                </p:cNvPr>
                <p:cNvSpPr/>
                <p:nvPr/>
              </p:nvSpPr>
              <p:spPr>
                <a:xfrm>
                  <a:off x="1248729" y="4266637"/>
                  <a:ext cx="144000" cy="144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151B0A2C-CD3D-19D2-8D5A-BA24C1B05373}"/>
                    </a:ext>
                  </a:extLst>
                </p:cNvPr>
                <p:cNvSpPr/>
                <p:nvPr/>
              </p:nvSpPr>
              <p:spPr>
                <a:xfrm>
                  <a:off x="1420395" y="4265034"/>
                  <a:ext cx="144000" cy="144000"/>
                </a:xfrm>
                <a:prstGeom prst="rect">
                  <a:avLst/>
                </a:prstGeom>
                <a:solidFill>
                  <a:srgbClr val="F2F3F4"/>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700" b="1" dirty="0">
                      <a:solidFill>
                        <a:schemeClr val="tx1"/>
                      </a:solidFill>
                      <a:latin typeface="Times New Roman" panose="02020603050405020304" pitchFamily="18" charset="0"/>
                      <a:cs typeface="Times New Roman" panose="02020603050405020304" pitchFamily="18" charset="0"/>
                    </a:rPr>
                    <a:t>?</a:t>
                  </a:r>
                  <a:endParaRPr lang="zh-CN" altLang="en-US" sz="700" b="1" dirty="0">
                    <a:solidFill>
                      <a:schemeClr val="tx1"/>
                    </a:solidFill>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803C2023-6205-DAF5-1E1B-70FD3F8812B5}"/>
                      </a:ext>
                    </a:extLst>
                  </p:cNvPr>
                  <p:cNvSpPr txBox="1"/>
                  <p:nvPr/>
                </p:nvSpPr>
                <p:spPr>
                  <a:xfrm>
                    <a:off x="979593" y="5237848"/>
                    <a:ext cx="303240"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56" name="文本框 55">
                    <a:extLst>
                      <a:ext uri="{FF2B5EF4-FFF2-40B4-BE49-F238E27FC236}">
                        <a16:creationId xmlns:a16="http://schemas.microsoft.com/office/drawing/2014/main" id="{803C2023-6205-DAF5-1E1B-70FD3F8812B5}"/>
                      </a:ext>
                    </a:extLst>
                  </p:cNvPr>
                  <p:cNvSpPr txBox="1">
                    <a:spLocks noRot="1" noChangeAspect="1" noMove="1" noResize="1" noEditPoints="1" noAdjustHandles="1" noChangeArrowheads="1" noChangeShapeType="1" noTextEdit="1"/>
                  </p:cNvSpPr>
                  <p:nvPr/>
                </p:nvSpPr>
                <p:spPr>
                  <a:xfrm>
                    <a:off x="979593" y="5237848"/>
                    <a:ext cx="303240" cy="30777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D4B0C5D8-E4BE-4327-50EC-DE234D91F362}"/>
                      </a:ext>
                    </a:extLst>
                  </p:cNvPr>
                  <p:cNvSpPr txBox="1"/>
                  <p:nvPr/>
                </p:nvSpPr>
                <p:spPr>
                  <a:xfrm>
                    <a:off x="1320729" y="5237848"/>
                    <a:ext cx="303240"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57" name="文本框 56">
                    <a:extLst>
                      <a:ext uri="{FF2B5EF4-FFF2-40B4-BE49-F238E27FC236}">
                        <a16:creationId xmlns:a16="http://schemas.microsoft.com/office/drawing/2014/main" id="{D4B0C5D8-E4BE-4327-50EC-DE234D91F362}"/>
                      </a:ext>
                    </a:extLst>
                  </p:cNvPr>
                  <p:cNvSpPr txBox="1">
                    <a:spLocks noRot="1" noChangeAspect="1" noMove="1" noResize="1" noEditPoints="1" noAdjustHandles="1" noChangeArrowheads="1" noChangeShapeType="1" noTextEdit="1"/>
                  </p:cNvSpPr>
                  <p:nvPr/>
                </p:nvSpPr>
                <p:spPr>
                  <a:xfrm>
                    <a:off x="1320729" y="5237848"/>
                    <a:ext cx="303240" cy="307777"/>
                  </a:xfrm>
                  <a:prstGeom prst="rect">
                    <a:avLst/>
                  </a:prstGeom>
                  <a:blipFill>
                    <a:blip r:embed="rId7"/>
                    <a:stretch>
                      <a:fillRect/>
                    </a:stretch>
                  </a:blipFill>
                </p:spPr>
                <p:txBody>
                  <a:bodyPr/>
                  <a:lstStyle/>
                  <a:p>
                    <a:r>
                      <a:rPr lang="zh-CN" altLang="en-US">
                        <a:noFill/>
                      </a:rPr>
                      <a:t> </a:t>
                    </a:r>
                  </a:p>
                </p:txBody>
              </p:sp>
            </mc:Fallback>
          </mc:AlternateContent>
        </p:grpSp>
        <p:grpSp>
          <p:nvGrpSpPr>
            <p:cNvPr id="28" name="组合 27">
              <a:extLst>
                <a:ext uri="{FF2B5EF4-FFF2-40B4-BE49-F238E27FC236}">
                  <a16:creationId xmlns:a16="http://schemas.microsoft.com/office/drawing/2014/main" id="{BADEAAF8-F05C-9A89-D512-CA7BE55F9BDE}"/>
                </a:ext>
              </a:extLst>
            </p:cNvPr>
            <p:cNvGrpSpPr/>
            <p:nvPr/>
          </p:nvGrpSpPr>
          <p:grpSpPr>
            <a:xfrm>
              <a:off x="2515324" y="3098262"/>
              <a:ext cx="941587" cy="742865"/>
              <a:chOff x="2782024" y="3098262"/>
              <a:chExt cx="941587" cy="742865"/>
            </a:xfrm>
          </p:grpSpPr>
          <p:sp>
            <p:nvSpPr>
              <p:cNvPr id="39963" name="椭圆 39962">
                <a:extLst>
                  <a:ext uri="{FF2B5EF4-FFF2-40B4-BE49-F238E27FC236}">
                    <a16:creationId xmlns:a16="http://schemas.microsoft.com/office/drawing/2014/main" id="{5552BBCB-416A-BE79-BEF0-1C858FD903DE}"/>
                  </a:ext>
                </a:extLst>
              </p:cNvPr>
              <p:cNvSpPr/>
              <p:nvPr/>
            </p:nvSpPr>
            <p:spPr>
              <a:xfrm>
                <a:off x="2782024" y="3098262"/>
                <a:ext cx="941587" cy="742865"/>
              </a:xfrm>
              <a:prstGeom prst="ellipse">
                <a:avLst/>
              </a:prstGeom>
              <a:solidFill>
                <a:schemeClr val="bg1"/>
              </a:solidFill>
              <a:ln w="19050">
                <a:solidFill>
                  <a:srgbClr val="A77FB8"/>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64" name="椭圆 39963">
                <a:extLst>
                  <a:ext uri="{FF2B5EF4-FFF2-40B4-BE49-F238E27FC236}">
                    <a16:creationId xmlns:a16="http://schemas.microsoft.com/office/drawing/2014/main" id="{5B3133D7-2FDA-9CC2-E67E-1E6C416182BC}"/>
                  </a:ext>
                </a:extLst>
              </p:cNvPr>
              <p:cNvSpPr/>
              <p:nvPr/>
            </p:nvSpPr>
            <p:spPr>
              <a:xfrm>
                <a:off x="3019516" y="3509984"/>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65" name="椭圆 39964">
                <a:extLst>
                  <a:ext uri="{FF2B5EF4-FFF2-40B4-BE49-F238E27FC236}">
                    <a16:creationId xmlns:a16="http://schemas.microsoft.com/office/drawing/2014/main" id="{9CC05389-E424-268F-37E4-A5E5C91CD00B}"/>
                  </a:ext>
                </a:extLst>
              </p:cNvPr>
              <p:cNvSpPr/>
              <p:nvPr/>
            </p:nvSpPr>
            <p:spPr>
              <a:xfrm>
                <a:off x="2929354" y="3238330"/>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66" name="直接连接符 39965">
                <a:extLst>
                  <a:ext uri="{FF2B5EF4-FFF2-40B4-BE49-F238E27FC236}">
                    <a16:creationId xmlns:a16="http://schemas.microsoft.com/office/drawing/2014/main" id="{7B79C2CC-46CF-2B30-CB0B-3C12177A398E}"/>
                  </a:ext>
                </a:extLst>
              </p:cNvPr>
              <p:cNvCxnSpPr>
                <a:cxnSpLocks/>
                <a:stCxn id="39965" idx="0"/>
                <a:endCxn id="39965" idx="4"/>
              </p:cNvCxnSpPr>
              <p:nvPr/>
            </p:nvCxnSpPr>
            <p:spPr>
              <a:xfrm>
                <a:off x="3055354" y="3238330"/>
                <a:ext cx="0" cy="25200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9967" name="直接连接符 39966">
                <a:extLst>
                  <a:ext uri="{FF2B5EF4-FFF2-40B4-BE49-F238E27FC236}">
                    <a16:creationId xmlns:a16="http://schemas.microsoft.com/office/drawing/2014/main" id="{E01D22CE-4E8D-E327-96D9-9F84E43EB807}"/>
                  </a:ext>
                </a:extLst>
              </p:cNvPr>
              <p:cNvCxnSpPr>
                <a:stCxn id="39965" idx="1"/>
                <a:endCxn id="39965" idx="3"/>
              </p:cNvCxnSpPr>
              <p:nvPr/>
            </p:nvCxnSpPr>
            <p:spPr>
              <a:xfrm>
                <a:off x="2966259" y="3275235"/>
                <a:ext cx="0" cy="17819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grpSp>
            <p:nvGrpSpPr>
              <p:cNvPr id="39968" name="组合 39967">
                <a:extLst>
                  <a:ext uri="{FF2B5EF4-FFF2-40B4-BE49-F238E27FC236}">
                    <a16:creationId xmlns:a16="http://schemas.microsoft.com/office/drawing/2014/main" id="{28C7C8E4-0EC5-83C2-9522-5C90E2042ED5}"/>
                  </a:ext>
                </a:extLst>
              </p:cNvPr>
              <p:cNvGrpSpPr/>
              <p:nvPr/>
            </p:nvGrpSpPr>
            <p:grpSpPr>
              <a:xfrm>
                <a:off x="3397516" y="3351599"/>
                <a:ext cx="252000" cy="252000"/>
                <a:chOff x="6812443" y="4269749"/>
                <a:chExt cx="180000" cy="180000"/>
              </a:xfrm>
            </p:grpSpPr>
            <p:sp>
              <p:nvSpPr>
                <p:cNvPr id="39971" name="椭圆 39970">
                  <a:extLst>
                    <a:ext uri="{FF2B5EF4-FFF2-40B4-BE49-F238E27FC236}">
                      <a16:creationId xmlns:a16="http://schemas.microsoft.com/office/drawing/2014/main" id="{DC490DF9-360C-F415-A666-7CE9F78B4161}"/>
                    </a:ext>
                  </a:extLst>
                </p:cNvPr>
                <p:cNvSpPr/>
                <p:nvPr/>
              </p:nvSpPr>
              <p:spPr>
                <a:xfrm>
                  <a:off x="6812443" y="4269749"/>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72" name="直接连接符 39971">
                  <a:extLst>
                    <a:ext uri="{FF2B5EF4-FFF2-40B4-BE49-F238E27FC236}">
                      <a16:creationId xmlns:a16="http://schemas.microsoft.com/office/drawing/2014/main" id="{F5889B73-F5A1-B8DB-0A27-C837F7435DCC}"/>
                    </a:ext>
                  </a:extLst>
                </p:cNvPr>
                <p:cNvCxnSpPr>
                  <a:stCxn id="39971" idx="0"/>
                  <a:endCxn id="39971" idx="4"/>
                </p:cNvCxnSpPr>
                <p:nvPr/>
              </p:nvCxnSpPr>
              <p:spPr>
                <a:xfrm>
                  <a:off x="6902443" y="4269749"/>
                  <a:ext cx="0" cy="18000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9973" name="直接连接符 39972">
                  <a:extLst>
                    <a:ext uri="{FF2B5EF4-FFF2-40B4-BE49-F238E27FC236}">
                      <a16:creationId xmlns:a16="http://schemas.microsoft.com/office/drawing/2014/main" id="{69A09A93-6624-74AB-1FEC-110FA992B1F2}"/>
                    </a:ext>
                  </a:extLst>
                </p:cNvPr>
                <p:cNvCxnSpPr>
                  <a:stCxn id="39971" idx="1"/>
                  <a:endCxn id="39971" idx="3"/>
                </p:cNvCxnSpPr>
                <p:nvPr/>
              </p:nvCxnSpPr>
              <p:spPr>
                <a:xfrm>
                  <a:off x="6838803" y="4296109"/>
                  <a:ext cx="0" cy="12728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grpSp>
          <p:cxnSp>
            <p:nvCxnSpPr>
              <p:cNvPr id="39969" name="直接连接符 39968">
                <a:extLst>
                  <a:ext uri="{FF2B5EF4-FFF2-40B4-BE49-F238E27FC236}">
                    <a16:creationId xmlns:a16="http://schemas.microsoft.com/office/drawing/2014/main" id="{20530587-1B00-A1BE-855C-6A58E328105F}"/>
                  </a:ext>
                </a:extLst>
              </p:cNvPr>
              <p:cNvCxnSpPr>
                <a:stCxn id="39964" idx="0"/>
                <a:endCxn id="39964" idx="4"/>
              </p:cNvCxnSpPr>
              <p:nvPr/>
            </p:nvCxnSpPr>
            <p:spPr>
              <a:xfrm>
                <a:off x="3145516" y="3509984"/>
                <a:ext cx="0" cy="25200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9970" name="直接连接符 39969">
                <a:extLst>
                  <a:ext uri="{FF2B5EF4-FFF2-40B4-BE49-F238E27FC236}">
                    <a16:creationId xmlns:a16="http://schemas.microsoft.com/office/drawing/2014/main" id="{3060217B-5D9E-6AF5-2423-3499F0690ED0}"/>
                  </a:ext>
                </a:extLst>
              </p:cNvPr>
              <p:cNvCxnSpPr>
                <a:stCxn id="39964" idx="7"/>
                <a:endCxn id="39964" idx="5"/>
              </p:cNvCxnSpPr>
              <p:nvPr/>
            </p:nvCxnSpPr>
            <p:spPr>
              <a:xfrm>
                <a:off x="3234611" y="3546889"/>
                <a:ext cx="0" cy="17819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grpSp>
        <p:grpSp>
          <p:nvGrpSpPr>
            <p:cNvPr id="29" name="组合 28">
              <a:extLst>
                <a:ext uri="{FF2B5EF4-FFF2-40B4-BE49-F238E27FC236}">
                  <a16:creationId xmlns:a16="http://schemas.microsoft.com/office/drawing/2014/main" id="{1EE72D63-8154-B961-1651-505E0C233033}"/>
                </a:ext>
              </a:extLst>
            </p:cNvPr>
            <p:cNvGrpSpPr/>
            <p:nvPr/>
          </p:nvGrpSpPr>
          <p:grpSpPr>
            <a:xfrm>
              <a:off x="2191899" y="3958034"/>
              <a:ext cx="1051068" cy="783441"/>
              <a:chOff x="2458599" y="3958034"/>
              <a:chExt cx="1051068" cy="783441"/>
            </a:xfrm>
          </p:grpSpPr>
          <p:sp>
            <p:nvSpPr>
              <p:cNvPr id="39944" name="椭圆 39943">
                <a:extLst>
                  <a:ext uri="{FF2B5EF4-FFF2-40B4-BE49-F238E27FC236}">
                    <a16:creationId xmlns:a16="http://schemas.microsoft.com/office/drawing/2014/main" id="{A6EFB7EE-57B5-A1CC-E24D-004CC330FEB1}"/>
                  </a:ext>
                </a:extLst>
              </p:cNvPr>
              <p:cNvSpPr/>
              <p:nvPr/>
            </p:nvSpPr>
            <p:spPr>
              <a:xfrm>
                <a:off x="2458599" y="3958034"/>
                <a:ext cx="1051068" cy="783441"/>
              </a:xfrm>
              <a:prstGeom prst="ellipse">
                <a:avLst/>
              </a:prstGeom>
              <a:solidFill>
                <a:schemeClr val="bg1"/>
              </a:solidFill>
              <a:ln w="19050">
                <a:solidFill>
                  <a:srgbClr val="F7A2A4"/>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60" name="椭圆 39959">
                <a:extLst>
                  <a:ext uri="{FF2B5EF4-FFF2-40B4-BE49-F238E27FC236}">
                    <a16:creationId xmlns:a16="http://schemas.microsoft.com/office/drawing/2014/main" id="{08BC2F5E-0974-1B99-C353-3966A83D2486}"/>
                  </a:ext>
                </a:extLst>
              </p:cNvPr>
              <p:cNvSpPr/>
              <p:nvPr/>
            </p:nvSpPr>
            <p:spPr>
              <a:xfrm>
                <a:off x="2968893" y="4418462"/>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61" name="直接连接符 39960">
                <a:extLst>
                  <a:ext uri="{FF2B5EF4-FFF2-40B4-BE49-F238E27FC236}">
                    <a16:creationId xmlns:a16="http://schemas.microsoft.com/office/drawing/2014/main" id="{B0AF4159-5E54-5DEF-A458-D0AAFC63769A}"/>
                  </a:ext>
                </a:extLst>
              </p:cNvPr>
              <p:cNvCxnSpPr>
                <a:stCxn id="39960" idx="2"/>
                <a:endCxn id="39960" idx="6"/>
              </p:cNvCxnSpPr>
              <p:nvPr/>
            </p:nvCxnSpPr>
            <p:spPr>
              <a:xfrm>
                <a:off x="2968893" y="4544462"/>
                <a:ext cx="25200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9962" name="直接连接符 39961">
                <a:extLst>
                  <a:ext uri="{FF2B5EF4-FFF2-40B4-BE49-F238E27FC236}">
                    <a16:creationId xmlns:a16="http://schemas.microsoft.com/office/drawing/2014/main" id="{12F9319D-5974-7ED4-09D7-CDC0A30B0BD8}"/>
                  </a:ext>
                </a:extLst>
              </p:cNvPr>
              <p:cNvCxnSpPr>
                <a:stCxn id="39960" idx="1"/>
                <a:endCxn id="39960" idx="7"/>
              </p:cNvCxnSpPr>
              <p:nvPr/>
            </p:nvCxnSpPr>
            <p:spPr>
              <a:xfrm>
                <a:off x="3005797" y="4455366"/>
                <a:ext cx="178192"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sp>
            <p:nvSpPr>
              <p:cNvPr id="39958" name="椭圆 39957">
                <a:extLst>
                  <a:ext uri="{FF2B5EF4-FFF2-40B4-BE49-F238E27FC236}">
                    <a16:creationId xmlns:a16="http://schemas.microsoft.com/office/drawing/2014/main" id="{78F9EBA3-409A-BA7F-2195-219EB14C078C}"/>
                  </a:ext>
                </a:extLst>
              </p:cNvPr>
              <p:cNvSpPr/>
              <p:nvPr/>
            </p:nvSpPr>
            <p:spPr>
              <a:xfrm>
                <a:off x="2722794" y="4050709"/>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59" name="直接连接符 39958">
                <a:extLst>
                  <a:ext uri="{FF2B5EF4-FFF2-40B4-BE49-F238E27FC236}">
                    <a16:creationId xmlns:a16="http://schemas.microsoft.com/office/drawing/2014/main" id="{36F020CF-90A0-7BC8-3892-37E5B77781CF}"/>
                  </a:ext>
                </a:extLst>
              </p:cNvPr>
              <p:cNvCxnSpPr>
                <a:stCxn id="39958" idx="2"/>
                <a:endCxn id="39958" idx="6"/>
              </p:cNvCxnSpPr>
              <p:nvPr/>
            </p:nvCxnSpPr>
            <p:spPr>
              <a:xfrm>
                <a:off x="2722794" y="4176709"/>
                <a:ext cx="25200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sp>
            <p:nvSpPr>
              <p:cNvPr id="39955" name="椭圆 39954">
                <a:extLst>
                  <a:ext uri="{FF2B5EF4-FFF2-40B4-BE49-F238E27FC236}">
                    <a16:creationId xmlns:a16="http://schemas.microsoft.com/office/drawing/2014/main" id="{31D9EE88-B7C7-3B9F-03AB-F2F24DDBA6DF}"/>
                  </a:ext>
                </a:extLst>
              </p:cNvPr>
              <p:cNvSpPr/>
              <p:nvPr/>
            </p:nvSpPr>
            <p:spPr>
              <a:xfrm>
                <a:off x="2596814" y="4363826"/>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56" name="直接连接符 39955">
                <a:extLst>
                  <a:ext uri="{FF2B5EF4-FFF2-40B4-BE49-F238E27FC236}">
                    <a16:creationId xmlns:a16="http://schemas.microsoft.com/office/drawing/2014/main" id="{6D0C501D-DD77-3CB0-E934-34E6E511DAC9}"/>
                  </a:ext>
                </a:extLst>
              </p:cNvPr>
              <p:cNvCxnSpPr>
                <a:stCxn id="39955" idx="2"/>
                <a:endCxn id="39955" idx="6"/>
              </p:cNvCxnSpPr>
              <p:nvPr/>
            </p:nvCxnSpPr>
            <p:spPr>
              <a:xfrm>
                <a:off x="2596814" y="4489826"/>
                <a:ext cx="25200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9957" name="直接连接符 39956">
                <a:extLst>
                  <a:ext uri="{FF2B5EF4-FFF2-40B4-BE49-F238E27FC236}">
                    <a16:creationId xmlns:a16="http://schemas.microsoft.com/office/drawing/2014/main" id="{20463B04-7369-8899-155C-49B1BFB27281}"/>
                  </a:ext>
                </a:extLst>
              </p:cNvPr>
              <p:cNvCxnSpPr>
                <a:stCxn id="39955" idx="1"/>
                <a:endCxn id="39955" idx="7"/>
              </p:cNvCxnSpPr>
              <p:nvPr/>
            </p:nvCxnSpPr>
            <p:spPr>
              <a:xfrm>
                <a:off x="2633718" y="4400730"/>
                <a:ext cx="178192"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sp>
            <p:nvSpPr>
              <p:cNvPr id="39949" name="椭圆 39948">
                <a:extLst>
                  <a:ext uri="{FF2B5EF4-FFF2-40B4-BE49-F238E27FC236}">
                    <a16:creationId xmlns:a16="http://schemas.microsoft.com/office/drawing/2014/main" id="{727146E3-0230-DA4C-26E8-D8149F3B917C}"/>
                  </a:ext>
                </a:extLst>
              </p:cNvPr>
              <p:cNvSpPr/>
              <p:nvPr/>
            </p:nvSpPr>
            <p:spPr>
              <a:xfrm>
                <a:off x="3126818" y="4096066"/>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50" name="直接连接符 39949">
                <a:extLst>
                  <a:ext uri="{FF2B5EF4-FFF2-40B4-BE49-F238E27FC236}">
                    <a16:creationId xmlns:a16="http://schemas.microsoft.com/office/drawing/2014/main" id="{37762A55-2AF5-A7FF-08C5-22290E09A6AE}"/>
                  </a:ext>
                </a:extLst>
              </p:cNvPr>
              <p:cNvCxnSpPr>
                <a:stCxn id="39949" idx="2"/>
                <a:endCxn id="39949" idx="6"/>
              </p:cNvCxnSpPr>
              <p:nvPr/>
            </p:nvCxnSpPr>
            <p:spPr>
              <a:xfrm>
                <a:off x="3126818" y="4222066"/>
                <a:ext cx="25200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9954" name="直接连接符 39953">
                <a:extLst>
                  <a:ext uri="{FF2B5EF4-FFF2-40B4-BE49-F238E27FC236}">
                    <a16:creationId xmlns:a16="http://schemas.microsoft.com/office/drawing/2014/main" id="{426FC456-1B83-5C30-9DA1-D435507B1D87}"/>
                  </a:ext>
                </a:extLst>
              </p:cNvPr>
              <p:cNvCxnSpPr>
                <a:stCxn id="39949" idx="1"/>
                <a:endCxn id="39949" idx="7"/>
              </p:cNvCxnSpPr>
              <p:nvPr/>
            </p:nvCxnSpPr>
            <p:spPr>
              <a:xfrm>
                <a:off x="3163722" y="4132970"/>
                <a:ext cx="178192"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grpSp>
        <p:grpSp>
          <p:nvGrpSpPr>
            <p:cNvPr id="30" name="组合 29">
              <a:extLst>
                <a:ext uri="{FF2B5EF4-FFF2-40B4-BE49-F238E27FC236}">
                  <a16:creationId xmlns:a16="http://schemas.microsoft.com/office/drawing/2014/main" id="{9166917F-B519-4371-1D7B-AB76C5DBFA9C}"/>
                </a:ext>
              </a:extLst>
            </p:cNvPr>
            <p:cNvGrpSpPr/>
            <p:nvPr/>
          </p:nvGrpSpPr>
          <p:grpSpPr>
            <a:xfrm>
              <a:off x="3431592" y="3765055"/>
              <a:ext cx="547124" cy="914022"/>
              <a:chOff x="3841385" y="5142812"/>
              <a:chExt cx="547124" cy="914022"/>
            </a:xfrm>
          </p:grpSpPr>
          <p:sp>
            <p:nvSpPr>
              <p:cNvPr id="63" name="椭圆 62">
                <a:extLst>
                  <a:ext uri="{FF2B5EF4-FFF2-40B4-BE49-F238E27FC236}">
                    <a16:creationId xmlns:a16="http://schemas.microsoft.com/office/drawing/2014/main" id="{1E44294C-DCFE-6492-EC96-69BBBA433F50}"/>
                  </a:ext>
                </a:extLst>
              </p:cNvPr>
              <p:cNvSpPr/>
              <p:nvPr/>
            </p:nvSpPr>
            <p:spPr>
              <a:xfrm rot="14999019">
                <a:off x="3657936" y="5326261"/>
                <a:ext cx="914022" cy="547124"/>
              </a:xfrm>
              <a:prstGeom prst="ellipse">
                <a:avLst/>
              </a:prstGeom>
              <a:solidFill>
                <a:schemeClr val="bg1"/>
              </a:solidFill>
              <a:ln w="19050">
                <a:solidFill>
                  <a:srgbClr val="7A97CE"/>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36" name="椭圆 39935">
                <a:extLst>
                  <a:ext uri="{FF2B5EF4-FFF2-40B4-BE49-F238E27FC236}">
                    <a16:creationId xmlns:a16="http://schemas.microsoft.com/office/drawing/2014/main" id="{7336B2BB-072F-C7C4-6985-F764D49056DF}"/>
                  </a:ext>
                </a:extLst>
              </p:cNvPr>
              <p:cNvSpPr/>
              <p:nvPr/>
            </p:nvSpPr>
            <p:spPr>
              <a:xfrm>
                <a:off x="3936236" y="5317213"/>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37" name="直接连接符 39936">
                <a:extLst>
                  <a:ext uri="{FF2B5EF4-FFF2-40B4-BE49-F238E27FC236}">
                    <a16:creationId xmlns:a16="http://schemas.microsoft.com/office/drawing/2014/main" id="{A6CE467D-401F-F0EB-05ED-14BC65844E60}"/>
                  </a:ext>
                </a:extLst>
              </p:cNvPr>
              <p:cNvCxnSpPr>
                <a:cxnSpLocks/>
                <a:stCxn id="39936" idx="0"/>
                <a:endCxn id="39936" idx="2"/>
              </p:cNvCxnSpPr>
              <p:nvPr/>
            </p:nvCxnSpPr>
            <p:spPr>
              <a:xfrm flipH="1">
                <a:off x="3936236" y="5317213"/>
                <a:ext cx="126000" cy="126000"/>
              </a:xfrm>
              <a:prstGeom prst="line">
                <a:avLst/>
              </a:prstGeom>
              <a:ln w="25400"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p:cxnSp>
            <p:nvCxnSpPr>
              <p:cNvPr id="39938" name="直接连接符 39937">
                <a:extLst>
                  <a:ext uri="{FF2B5EF4-FFF2-40B4-BE49-F238E27FC236}">
                    <a16:creationId xmlns:a16="http://schemas.microsoft.com/office/drawing/2014/main" id="{80C5DCEA-FB7E-7BFE-F3AB-A977320BC863}"/>
                  </a:ext>
                </a:extLst>
              </p:cNvPr>
              <p:cNvCxnSpPr>
                <a:cxnSpLocks/>
                <a:stCxn id="39936" idx="7"/>
                <a:endCxn id="39936" idx="3"/>
              </p:cNvCxnSpPr>
              <p:nvPr/>
            </p:nvCxnSpPr>
            <p:spPr>
              <a:xfrm flipH="1">
                <a:off x="3973141" y="5354118"/>
                <a:ext cx="178190" cy="178190"/>
              </a:xfrm>
              <a:prstGeom prst="line">
                <a:avLst/>
              </a:prstGeom>
              <a:ln w="25400"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p:sp>
            <p:nvSpPr>
              <p:cNvPr id="39939" name="椭圆 39938">
                <a:extLst>
                  <a:ext uri="{FF2B5EF4-FFF2-40B4-BE49-F238E27FC236}">
                    <a16:creationId xmlns:a16="http://schemas.microsoft.com/office/drawing/2014/main" id="{6680194F-D4C9-EFA6-0A27-C054B8E90640}"/>
                  </a:ext>
                </a:extLst>
              </p:cNvPr>
              <p:cNvSpPr/>
              <p:nvPr/>
            </p:nvSpPr>
            <p:spPr>
              <a:xfrm>
                <a:off x="4062236" y="5678265"/>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40" name="直接连接符 39939">
                <a:extLst>
                  <a:ext uri="{FF2B5EF4-FFF2-40B4-BE49-F238E27FC236}">
                    <a16:creationId xmlns:a16="http://schemas.microsoft.com/office/drawing/2014/main" id="{4C7BD285-340C-1A5B-CAD1-6F59A3CE4277}"/>
                  </a:ext>
                </a:extLst>
              </p:cNvPr>
              <p:cNvCxnSpPr>
                <a:stCxn id="39939" idx="0"/>
                <a:endCxn id="39939" idx="2"/>
              </p:cNvCxnSpPr>
              <p:nvPr/>
            </p:nvCxnSpPr>
            <p:spPr>
              <a:xfrm flipH="1">
                <a:off x="4062236" y="5678265"/>
                <a:ext cx="126000" cy="126000"/>
              </a:xfrm>
              <a:prstGeom prst="line">
                <a:avLst/>
              </a:prstGeom>
              <a:ln w="25400"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p:cxnSp>
            <p:nvCxnSpPr>
              <p:cNvPr id="39941" name="直接连接符 39940">
                <a:extLst>
                  <a:ext uri="{FF2B5EF4-FFF2-40B4-BE49-F238E27FC236}">
                    <a16:creationId xmlns:a16="http://schemas.microsoft.com/office/drawing/2014/main" id="{78C1DA8F-2A97-E46E-BAE1-DCD336EB025B}"/>
                  </a:ext>
                </a:extLst>
              </p:cNvPr>
              <p:cNvCxnSpPr>
                <a:cxnSpLocks/>
                <a:stCxn id="39939" idx="7"/>
                <a:endCxn id="39939" idx="3"/>
              </p:cNvCxnSpPr>
              <p:nvPr/>
            </p:nvCxnSpPr>
            <p:spPr>
              <a:xfrm flipH="1">
                <a:off x="4099141" y="5715170"/>
                <a:ext cx="178190" cy="178190"/>
              </a:xfrm>
              <a:prstGeom prst="line">
                <a:avLst/>
              </a:prstGeom>
              <a:ln w="25400"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p:grpSp>
        <p:sp>
          <p:nvSpPr>
            <p:cNvPr id="39942" name="文本框 39941">
              <a:extLst>
                <a:ext uri="{FF2B5EF4-FFF2-40B4-BE49-F238E27FC236}">
                  <a16:creationId xmlns:a16="http://schemas.microsoft.com/office/drawing/2014/main" id="{3B57BD9E-F90B-BD4A-7AD1-F195698EEDFA}"/>
                </a:ext>
              </a:extLst>
            </p:cNvPr>
            <p:cNvSpPr txBox="1"/>
            <p:nvPr/>
          </p:nvSpPr>
          <p:spPr>
            <a:xfrm>
              <a:off x="2255183" y="2721681"/>
              <a:ext cx="1707330" cy="369332"/>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候选实体对簇</a:t>
              </a:r>
              <a:endParaRPr lang="en-US" altLang="zh-CN" dirty="0">
                <a:latin typeface="微软雅黑" panose="020B0503020204020204" pitchFamily="34" charset="-122"/>
                <a:ea typeface="微软雅黑" panose="020B0503020204020204" pitchFamily="34" charset="-122"/>
              </a:endParaRPr>
            </a:p>
          </p:txBody>
        </p:sp>
        <p:sp>
          <p:nvSpPr>
            <p:cNvPr id="39974" name="矩形: 圆角 39973">
              <a:extLst>
                <a:ext uri="{FF2B5EF4-FFF2-40B4-BE49-F238E27FC236}">
                  <a16:creationId xmlns:a16="http://schemas.microsoft.com/office/drawing/2014/main" id="{2516641C-1E82-0138-8616-A61B92BC90B3}"/>
                </a:ext>
              </a:extLst>
            </p:cNvPr>
            <p:cNvSpPr/>
            <p:nvPr/>
          </p:nvSpPr>
          <p:spPr>
            <a:xfrm>
              <a:off x="2099075" y="2721923"/>
              <a:ext cx="2019546" cy="2140276"/>
            </a:xfrm>
            <a:prstGeom prst="roundRect">
              <a:avLst/>
            </a:prstGeom>
            <a:noFill/>
            <a:ln w="19050">
              <a:solidFill>
                <a:srgbClr val="DFDFD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连接符: 肘形 31">
              <a:extLst>
                <a:ext uri="{FF2B5EF4-FFF2-40B4-BE49-F238E27FC236}">
                  <a16:creationId xmlns:a16="http://schemas.microsoft.com/office/drawing/2014/main" id="{A78A99CA-510C-56B8-F7F0-6EC56B254949}"/>
                </a:ext>
              </a:extLst>
            </p:cNvPr>
            <p:cNvCxnSpPr>
              <a:cxnSpLocks/>
              <a:stCxn id="58" idx="3"/>
              <a:endCxn id="39974" idx="1"/>
            </p:cNvCxnSpPr>
            <p:nvPr/>
          </p:nvCxnSpPr>
          <p:spPr>
            <a:xfrm flipV="1">
              <a:off x="1348717" y="3792061"/>
              <a:ext cx="750358" cy="864663"/>
            </a:xfrm>
            <a:prstGeom prst="bentConnector3">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0015" name="组合 40014">
              <a:extLst>
                <a:ext uri="{FF2B5EF4-FFF2-40B4-BE49-F238E27FC236}">
                  <a16:creationId xmlns:a16="http://schemas.microsoft.com/office/drawing/2014/main" id="{4DEAAD16-BB1F-610E-FBA1-744693E0D07E}"/>
                </a:ext>
              </a:extLst>
            </p:cNvPr>
            <p:cNvGrpSpPr/>
            <p:nvPr/>
          </p:nvGrpSpPr>
          <p:grpSpPr>
            <a:xfrm>
              <a:off x="5514871" y="3193170"/>
              <a:ext cx="1335650" cy="431490"/>
              <a:chOff x="5665225" y="3181348"/>
              <a:chExt cx="1335650" cy="431490"/>
            </a:xfrm>
          </p:grpSpPr>
          <p:sp>
            <p:nvSpPr>
              <p:cNvPr id="34" name="矩形: 圆角 33">
                <a:extLst>
                  <a:ext uri="{FF2B5EF4-FFF2-40B4-BE49-F238E27FC236}">
                    <a16:creationId xmlns:a16="http://schemas.microsoft.com/office/drawing/2014/main" id="{51F6D1D9-9C0B-AF5C-94EE-3E5B5C35559C}"/>
                  </a:ext>
                </a:extLst>
              </p:cNvPr>
              <p:cNvSpPr/>
              <p:nvPr/>
            </p:nvSpPr>
            <p:spPr>
              <a:xfrm>
                <a:off x="5665225" y="3181348"/>
                <a:ext cx="1335650" cy="431490"/>
              </a:xfrm>
              <a:prstGeom prst="roundRect">
                <a:avLst/>
              </a:prstGeom>
              <a:solidFill>
                <a:srgbClr val="F4ECAC"/>
              </a:solidFill>
              <a:ln w="25400">
                <a:solidFill>
                  <a:srgbClr val="F8CCA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BB3690A5-F284-084F-BC72-6721F64AF447}"/>
                  </a:ext>
                </a:extLst>
              </p:cNvPr>
              <p:cNvSpPr/>
              <p:nvPr/>
            </p:nvSpPr>
            <p:spPr>
              <a:xfrm>
                <a:off x="5761392" y="3271516"/>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a:extLst>
                  <a:ext uri="{FF2B5EF4-FFF2-40B4-BE49-F238E27FC236}">
                    <a16:creationId xmlns:a16="http://schemas.microsoft.com/office/drawing/2014/main" id="{7FEAFB4E-B03E-EDAC-E006-204832796DB2}"/>
                  </a:ext>
                </a:extLst>
              </p:cNvPr>
              <p:cNvCxnSpPr>
                <a:cxnSpLocks/>
                <a:stCxn id="35" idx="0"/>
                <a:endCxn id="35" idx="4"/>
              </p:cNvCxnSpPr>
              <p:nvPr/>
            </p:nvCxnSpPr>
            <p:spPr>
              <a:xfrm>
                <a:off x="5887392" y="3271516"/>
                <a:ext cx="0" cy="25200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B99F7321-A209-D971-9D9C-F219D89976FD}"/>
                  </a:ext>
                </a:extLst>
              </p:cNvPr>
              <p:cNvCxnSpPr>
                <a:stCxn id="35" idx="1"/>
                <a:endCxn id="35" idx="3"/>
              </p:cNvCxnSpPr>
              <p:nvPr/>
            </p:nvCxnSpPr>
            <p:spPr>
              <a:xfrm>
                <a:off x="5798297" y="3308421"/>
                <a:ext cx="0" cy="17819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grpSp>
            <p:nvGrpSpPr>
              <p:cNvPr id="60" name="组合 59">
                <a:extLst>
                  <a:ext uri="{FF2B5EF4-FFF2-40B4-BE49-F238E27FC236}">
                    <a16:creationId xmlns:a16="http://schemas.microsoft.com/office/drawing/2014/main" id="{ADA1284C-EDDC-DF1A-3055-E68F6F56F950}"/>
                  </a:ext>
                </a:extLst>
              </p:cNvPr>
              <p:cNvGrpSpPr/>
              <p:nvPr/>
            </p:nvGrpSpPr>
            <p:grpSpPr>
              <a:xfrm>
                <a:off x="6102486" y="3271516"/>
                <a:ext cx="252000" cy="252000"/>
                <a:chOff x="8157614" y="5057431"/>
                <a:chExt cx="180000" cy="180000"/>
              </a:xfrm>
            </p:grpSpPr>
            <p:sp>
              <p:nvSpPr>
                <p:cNvPr id="39975" name="椭圆 39974">
                  <a:extLst>
                    <a:ext uri="{FF2B5EF4-FFF2-40B4-BE49-F238E27FC236}">
                      <a16:creationId xmlns:a16="http://schemas.microsoft.com/office/drawing/2014/main" id="{8B151E03-413A-83BC-8907-2264A5A6C51A}"/>
                    </a:ext>
                  </a:extLst>
                </p:cNvPr>
                <p:cNvSpPr/>
                <p:nvPr/>
              </p:nvSpPr>
              <p:spPr>
                <a:xfrm>
                  <a:off x="8157614" y="5057431"/>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76" name="直接连接符 39975">
                  <a:extLst>
                    <a:ext uri="{FF2B5EF4-FFF2-40B4-BE49-F238E27FC236}">
                      <a16:creationId xmlns:a16="http://schemas.microsoft.com/office/drawing/2014/main" id="{CDE4B482-37CD-241E-AB21-B85B4C4CB793}"/>
                    </a:ext>
                  </a:extLst>
                </p:cNvPr>
                <p:cNvCxnSpPr>
                  <a:stCxn id="39975" idx="2"/>
                  <a:endCxn id="39975" idx="6"/>
                </p:cNvCxnSpPr>
                <p:nvPr/>
              </p:nvCxnSpPr>
              <p:spPr>
                <a:xfrm>
                  <a:off x="8157614" y="5147431"/>
                  <a:ext cx="18000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grpSp>
          <p:sp>
            <p:nvSpPr>
              <p:cNvPr id="39977" name="椭圆 39976">
                <a:extLst>
                  <a:ext uri="{FF2B5EF4-FFF2-40B4-BE49-F238E27FC236}">
                    <a16:creationId xmlns:a16="http://schemas.microsoft.com/office/drawing/2014/main" id="{B22DC332-3614-DCDF-0688-8415D8DE257D}"/>
                  </a:ext>
                </a:extLst>
              </p:cNvPr>
              <p:cNvSpPr/>
              <p:nvPr/>
            </p:nvSpPr>
            <p:spPr>
              <a:xfrm>
                <a:off x="6443580" y="3275235"/>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78" name="直接连接符 39977">
                <a:extLst>
                  <a:ext uri="{FF2B5EF4-FFF2-40B4-BE49-F238E27FC236}">
                    <a16:creationId xmlns:a16="http://schemas.microsoft.com/office/drawing/2014/main" id="{38AE38A8-24D5-6B4C-ABF7-97DCF3E9FA1E}"/>
                  </a:ext>
                </a:extLst>
              </p:cNvPr>
              <p:cNvCxnSpPr>
                <a:stCxn id="39977" idx="0"/>
                <a:endCxn id="39977" idx="2"/>
              </p:cNvCxnSpPr>
              <p:nvPr/>
            </p:nvCxnSpPr>
            <p:spPr>
              <a:xfrm flipH="1">
                <a:off x="6443580" y="3275235"/>
                <a:ext cx="126000" cy="126000"/>
              </a:xfrm>
              <a:prstGeom prst="line">
                <a:avLst/>
              </a:prstGeom>
              <a:ln w="25400"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p:cxnSp>
            <p:nvCxnSpPr>
              <p:cNvPr id="39979" name="直接连接符 39978">
                <a:extLst>
                  <a:ext uri="{FF2B5EF4-FFF2-40B4-BE49-F238E27FC236}">
                    <a16:creationId xmlns:a16="http://schemas.microsoft.com/office/drawing/2014/main" id="{D7A012A6-7EFF-C67D-AC54-3CECF3ABDE62}"/>
                  </a:ext>
                </a:extLst>
              </p:cNvPr>
              <p:cNvCxnSpPr>
                <a:cxnSpLocks/>
                <a:stCxn id="39977" idx="7"/>
                <a:endCxn id="39977" idx="3"/>
              </p:cNvCxnSpPr>
              <p:nvPr/>
            </p:nvCxnSpPr>
            <p:spPr>
              <a:xfrm flipH="1">
                <a:off x="6480485" y="3312140"/>
                <a:ext cx="178190" cy="178190"/>
              </a:xfrm>
              <a:prstGeom prst="line">
                <a:avLst/>
              </a:prstGeom>
              <a:ln w="25400"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981" name="文本框 39980">
                    <a:extLst>
                      <a:ext uri="{FF2B5EF4-FFF2-40B4-BE49-F238E27FC236}">
                        <a16:creationId xmlns:a16="http://schemas.microsoft.com/office/drawing/2014/main" id="{74055ED3-D03E-8576-9BAE-86FC27FA7ECE}"/>
                      </a:ext>
                    </a:extLst>
                  </p:cNvPr>
                  <p:cNvSpPr txBox="1"/>
                  <p:nvPr/>
                </p:nvSpPr>
                <p:spPr>
                  <a:xfrm>
                    <a:off x="6685354" y="3235637"/>
                    <a:ext cx="198639"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39981" name="文本框 39980">
                    <a:extLst>
                      <a:ext uri="{FF2B5EF4-FFF2-40B4-BE49-F238E27FC236}">
                        <a16:creationId xmlns:a16="http://schemas.microsoft.com/office/drawing/2014/main" id="{74055ED3-D03E-8576-9BAE-86FC27FA7ECE}"/>
                      </a:ext>
                    </a:extLst>
                  </p:cNvPr>
                  <p:cNvSpPr txBox="1">
                    <a:spLocks noRot="1" noChangeAspect="1" noMove="1" noResize="1" noEditPoints="1" noAdjustHandles="1" noChangeArrowheads="1" noChangeShapeType="1" noTextEdit="1"/>
                  </p:cNvSpPr>
                  <p:nvPr/>
                </p:nvSpPr>
                <p:spPr>
                  <a:xfrm>
                    <a:off x="6685354" y="3235637"/>
                    <a:ext cx="198639" cy="307777"/>
                  </a:xfrm>
                  <a:prstGeom prst="rect">
                    <a:avLst/>
                  </a:prstGeom>
                  <a:blipFill>
                    <a:blip r:embed="rId8"/>
                    <a:stretch>
                      <a:fillRect r="-39394"/>
                    </a:stretch>
                  </a:blipFill>
                </p:spPr>
                <p:txBody>
                  <a:bodyPr/>
                  <a:lstStyle/>
                  <a:p>
                    <a:r>
                      <a:rPr lang="zh-CN" altLang="en-US">
                        <a:noFill/>
                      </a:rPr>
                      <a:t> </a:t>
                    </a:r>
                  </a:p>
                </p:txBody>
              </p:sp>
            </mc:Fallback>
          </mc:AlternateContent>
        </p:grpSp>
        <p:grpSp>
          <p:nvGrpSpPr>
            <p:cNvPr id="40023" name="组合 40022">
              <a:extLst>
                <a:ext uri="{FF2B5EF4-FFF2-40B4-BE49-F238E27FC236}">
                  <a16:creationId xmlns:a16="http://schemas.microsoft.com/office/drawing/2014/main" id="{8103112B-837E-8E98-EC8B-FC42AFAA1F2D}"/>
                </a:ext>
              </a:extLst>
            </p:cNvPr>
            <p:cNvGrpSpPr/>
            <p:nvPr/>
          </p:nvGrpSpPr>
          <p:grpSpPr>
            <a:xfrm>
              <a:off x="5514871" y="3731617"/>
              <a:ext cx="1335650" cy="431490"/>
              <a:chOff x="5665225" y="3779406"/>
              <a:chExt cx="1335650" cy="431490"/>
            </a:xfrm>
          </p:grpSpPr>
          <p:sp>
            <p:nvSpPr>
              <p:cNvPr id="40022" name="矩形: 圆角 40021">
                <a:extLst>
                  <a:ext uri="{FF2B5EF4-FFF2-40B4-BE49-F238E27FC236}">
                    <a16:creationId xmlns:a16="http://schemas.microsoft.com/office/drawing/2014/main" id="{FCEF4BFD-C630-CED7-9555-DAF24C93CA68}"/>
                  </a:ext>
                </a:extLst>
              </p:cNvPr>
              <p:cNvSpPr/>
              <p:nvPr/>
            </p:nvSpPr>
            <p:spPr>
              <a:xfrm>
                <a:off x="5665225" y="3779406"/>
                <a:ext cx="1335650" cy="431490"/>
              </a:xfrm>
              <a:prstGeom prst="roundRect">
                <a:avLst/>
              </a:prstGeom>
              <a:solidFill>
                <a:srgbClr val="F4ECAC"/>
              </a:solidFill>
              <a:ln w="25400">
                <a:solidFill>
                  <a:srgbClr val="F8CCA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83" name="椭圆 39982">
                <a:extLst>
                  <a:ext uri="{FF2B5EF4-FFF2-40B4-BE49-F238E27FC236}">
                    <a16:creationId xmlns:a16="http://schemas.microsoft.com/office/drawing/2014/main" id="{F36394EE-C318-66E5-37CB-DF2EDEDD75E8}"/>
                  </a:ext>
                </a:extLst>
              </p:cNvPr>
              <p:cNvSpPr/>
              <p:nvPr/>
            </p:nvSpPr>
            <p:spPr>
              <a:xfrm>
                <a:off x="5761392" y="3874110"/>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84" name="直接连接符 39983">
                <a:extLst>
                  <a:ext uri="{FF2B5EF4-FFF2-40B4-BE49-F238E27FC236}">
                    <a16:creationId xmlns:a16="http://schemas.microsoft.com/office/drawing/2014/main" id="{A05DF627-68F3-EE28-F26C-2524310EA2E3}"/>
                  </a:ext>
                </a:extLst>
              </p:cNvPr>
              <p:cNvCxnSpPr>
                <a:cxnSpLocks/>
                <a:stCxn id="39983" idx="0"/>
                <a:endCxn id="39983" idx="4"/>
              </p:cNvCxnSpPr>
              <p:nvPr/>
            </p:nvCxnSpPr>
            <p:spPr>
              <a:xfrm>
                <a:off x="5887392" y="3874110"/>
                <a:ext cx="0" cy="25200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9985" name="直接连接符 39984">
                <a:extLst>
                  <a:ext uri="{FF2B5EF4-FFF2-40B4-BE49-F238E27FC236}">
                    <a16:creationId xmlns:a16="http://schemas.microsoft.com/office/drawing/2014/main" id="{7025E0FF-5DE3-1863-8043-847ACD7BA9C8}"/>
                  </a:ext>
                </a:extLst>
              </p:cNvPr>
              <p:cNvCxnSpPr>
                <a:stCxn id="39983" idx="1"/>
                <a:endCxn id="39983" idx="3"/>
              </p:cNvCxnSpPr>
              <p:nvPr/>
            </p:nvCxnSpPr>
            <p:spPr>
              <a:xfrm>
                <a:off x="5798297" y="3911015"/>
                <a:ext cx="0" cy="17819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sp>
            <p:nvSpPr>
              <p:cNvPr id="39986" name="椭圆 39985">
                <a:extLst>
                  <a:ext uri="{FF2B5EF4-FFF2-40B4-BE49-F238E27FC236}">
                    <a16:creationId xmlns:a16="http://schemas.microsoft.com/office/drawing/2014/main" id="{4E6F57EB-4B37-C931-80AA-DA3150581314}"/>
                  </a:ext>
                </a:extLst>
              </p:cNvPr>
              <p:cNvSpPr/>
              <p:nvPr/>
            </p:nvSpPr>
            <p:spPr>
              <a:xfrm>
                <a:off x="6443580" y="3870689"/>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87" name="直接连接符 39986">
                <a:extLst>
                  <a:ext uri="{FF2B5EF4-FFF2-40B4-BE49-F238E27FC236}">
                    <a16:creationId xmlns:a16="http://schemas.microsoft.com/office/drawing/2014/main" id="{7E1D4AFD-DECF-673E-E74A-34C655C96E53}"/>
                  </a:ext>
                </a:extLst>
              </p:cNvPr>
              <p:cNvCxnSpPr>
                <a:stCxn id="39986" idx="0"/>
                <a:endCxn id="39986" idx="2"/>
              </p:cNvCxnSpPr>
              <p:nvPr/>
            </p:nvCxnSpPr>
            <p:spPr>
              <a:xfrm flipH="1">
                <a:off x="6443580" y="3870689"/>
                <a:ext cx="126000" cy="126000"/>
              </a:xfrm>
              <a:prstGeom prst="line">
                <a:avLst/>
              </a:prstGeom>
              <a:ln w="25400"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p:cxnSp>
            <p:nvCxnSpPr>
              <p:cNvPr id="39988" name="直接连接符 39987">
                <a:extLst>
                  <a:ext uri="{FF2B5EF4-FFF2-40B4-BE49-F238E27FC236}">
                    <a16:creationId xmlns:a16="http://schemas.microsoft.com/office/drawing/2014/main" id="{324BE9CA-F795-9B64-9D6D-A5352297E30E}"/>
                  </a:ext>
                </a:extLst>
              </p:cNvPr>
              <p:cNvCxnSpPr>
                <a:cxnSpLocks/>
                <a:stCxn id="39986" idx="7"/>
                <a:endCxn id="39986" idx="3"/>
              </p:cNvCxnSpPr>
              <p:nvPr/>
            </p:nvCxnSpPr>
            <p:spPr>
              <a:xfrm flipH="1">
                <a:off x="6480485" y="3907594"/>
                <a:ext cx="178190" cy="178190"/>
              </a:xfrm>
              <a:prstGeom prst="line">
                <a:avLst/>
              </a:prstGeom>
              <a:ln w="25400"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989" name="文本框 39988">
                    <a:extLst>
                      <a:ext uri="{FF2B5EF4-FFF2-40B4-BE49-F238E27FC236}">
                        <a16:creationId xmlns:a16="http://schemas.microsoft.com/office/drawing/2014/main" id="{2C815B69-04D2-7096-129E-338B7C8D1770}"/>
                      </a:ext>
                    </a:extLst>
                  </p:cNvPr>
                  <p:cNvSpPr txBox="1"/>
                  <p:nvPr/>
                </p:nvSpPr>
                <p:spPr>
                  <a:xfrm>
                    <a:off x="6685354" y="3841263"/>
                    <a:ext cx="198639"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39989" name="文本框 39988">
                    <a:extLst>
                      <a:ext uri="{FF2B5EF4-FFF2-40B4-BE49-F238E27FC236}">
                        <a16:creationId xmlns:a16="http://schemas.microsoft.com/office/drawing/2014/main" id="{2C815B69-04D2-7096-129E-338B7C8D1770}"/>
                      </a:ext>
                    </a:extLst>
                  </p:cNvPr>
                  <p:cNvSpPr txBox="1">
                    <a:spLocks noRot="1" noChangeAspect="1" noMove="1" noResize="1" noEditPoints="1" noAdjustHandles="1" noChangeArrowheads="1" noChangeShapeType="1" noTextEdit="1"/>
                  </p:cNvSpPr>
                  <p:nvPr/>
                </p:nvSpPr>
                <p:spPr>
                  <a:xfrm>
                    <a:off x="6685354" y="3841263"/>
                    <a:ext cx="198639" cy="307777"/>
                  </a:xfrm>
                  <a:prstGeom prst="rect">
                    <a:avLst/>
                  </a:prstGeom>
                  <a:blipFill>
                    <a:blip r:embed="rId9"/>
                    <a:stretch>
                      <a:fillRect r="-39394"/>
                    </a:stretch>
                  </a:blipFill>
                </p:spPr>
                <p:txBody>
                  <a:bodyPr/>
                  <a:lstStyle/>
                  <a:p>
                    <a:r>
                      <a:rPr lang="zh-CN" altLang="en-US">
                        <a:noFill/>
                      </a:rPr>
                      <a:t> </a:t>
                    </a:r>
                  </a:p>
                </p:txBody>
              </p:sp>
            </mc:Fallback>
          </mc:AlternateContent>
          <p:grpSp>
            <p:nvGrpSpPr>
              <p:cNvPr id="39990" name="组合 39989">
                <a:extLst>
                  <a:ext uri="{FF2B5EF4-FFF2-40B4-BE49-F238E27FC236}">
                    <a16:creationId xmlns:a16="http://schemas.microsoft.com/office/drawing/2014/main" id="{02C3E154-6963-1E91-98C9-71BCDB60DA73}"/>
                  </a:ext>
                </a:extLst>
              </p:cNvPr>
              <p:cNvGrpSpPr/>
              <p:nvPr/>
            </p:nvGrpSpPr>
            <p:grpSpPr>
              <a:xfrm>
                <a:off x="6102486" y="3877153"/>
                <a:ext cx="252000" cy="252000"/>
                <a:chOff x="8157614" y="5057431"/>
                <a:chExt cx="180000" cy="180000"/>
              </a:xfrm>
            </p:grpSpPr>
            <p:sp>
              <p:nvSpPr>
                <p:cNvPr id="39991" name="椭圆 39990">
                  <a:extLst>
                    <a:ext uri="{FF2B5EF4-FFF2-40B4-BE49-F238E27FC236}">
                      <a16:creationId xmlns:a16="http://schemas.microsoft.com/office/drawing/2014/main" id="{D66BA9E7-02E1-DEDC-D9BB-58C263E72355}"/>
                    </a:ext>
                  </a:extLst>
                </p:cNvPr>
                <p:cNvSpPr/>
                <p:nvPr/>
              </p:nvSpPr>
              <p:spPr>
                <a:xfrm>
                  <a:off x="8157614" y="5057431"/>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92" name="直接连接符 39991">
                  <a:extLst>
                    <a:ext uri="{FF2B5EF4-FFF2-40B4-BE49-F238E27FC236}">
                      <a16:creationId xmlns:a16="http://schemas.microsoft.com/office/drawing/2014/main" id="{04135449-0D34-D9AF-701C-057FF32DE139}"/>
                    </a:ext>
                  </a:extLst>
                </p:cNvPr>
                <p:cNvCxnSpPr>
                  <a:stCxn id="39991" idx="2"/>
                  <a:endCxn id="39991" idx="6"/>
                </p:cNvCxnSpPr>
                <p:nvPr/>
              </p:nvCxnSpPr>
              <p:spPr>
                <a:xfrm>
                  <a:off x="8157614" y="5147431"/>
                  <a:ext cx="18000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9993" name="直接连接符 39992">
                  <a:extLst>
                    <a:ext uri="{FF2B5EF4-FFF2-40B4-BE49-F238E27FC236}">
                      <a16:creationId xmlns:a16="http://schemas.microsoft.com/office/drawing/2014/main" id="{DC39D7E1-E73B-1845-A336-29690CD343A8}"/>
                    </a:ext>
                  </a:extLst>
                </p:cNvPr>
                <p:cNvCxnSpPr>
                  <a:stCxn id="39991" idx="1"/>
                  <a:endCxn id="39991" idx="7"/>
                </p:cNvCxnSpPr>
                <p:nvPr/>
              </p:nvCxnSpPr>
              <p:spPr>
                <a:xfrm>
                  <a:off x="8183974" y="5083791"/>
                  <a:ext cx="12728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grpSp>
        </p:grpSp>
        <p:grpSp>
          <p:nvGrpSpPr>
            <p:cNvPr id="40027" name="组合 40026">
              <a:extLst>
                <a:ext uri="{FF2B5EF4-FFF2-40B4-BE49-F238E27FC236}">
                  <a16:creationId xmlns:a16="http://schemas.microsoft.com/office/drawing/2014/main" id="{871EEF1B-6EA5-9DC1-EBF0-2D0D72D2A15D}"/>
                </a:ext>
              </a:extLst>
            </p:cNvPr>
            <p:cNvGrpSpPr/>
            <p:nvPr/>
          </p:nvGrpSpPr>
          <p:grpSpPr>
            <a:xfrm>
              <a:off x="5514871" y="4275180"/>
              <a:ext cx="1335650" cy="431490"/>
              <a:chOff x="5665225" y="4324777"/>
              <a:chExt cx="1335650" cy="431490"/>
            </a:xfrm>
          </p:grpSpPr>
          <p:sp>
            <p:nvSpPr>
              <p:cNvPr id="40026" name="矩形: 圆角 40025">
                <a:extLst>
                  <a:ext uri="{FF2B5EF4-FFF2-40B4-BE49-F238E27FC236}">
                    <a16:creationId xmlns:a16="http://schemas.microsoft.com/office/drawing/2014/main" id="{1234231E-120E-1674-607D-C56801B35568}"/>
                  </a:ext>
                </a:extLst>
              </p:cNvPr>
              <p:cNvSpPr/>
              <p:nvPr/>
            </p:nvSpPr>
            <p:spPr>
              <a:xfrm>
                <a:off x="5665225" y="4324777"/>
                <a:ext cx="1335650" cy="431490"/>
              </a:xfrm>
              <a:prstGeom prst="roundRect">
                <a:avLst/>
              </a:prstGeom>
              <a:solidFill>
                <a:srgbClr val="F4ECAC"/>
              </a:solidFill>
              <a:ln w="25400">
                <a:solidFill>
                  <a:srgbClr val="F8CCA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9995" name="文本框 39994">
                    <a:extLst>
                      <a:ext uri="{FF2B5EF4-FFF2-40B4-BE49-F238E27FC236}">
                        <a16:creationId xmlns:a16="http://schemas.microsoft.com/office/drawing/2014/main" id="{33CB255E-6217-0F34-1CA8-A47D378B0A88}"/>
                      </a:ext>
                    </a:extLst>
                  </p:cNvPr>
                  <p:cNvSpPr txBox="1"/>
                  <p:nvPr/>
                </p:nvSpPr>
                <p:spPr>
                  <a:xfrm>
                    <a:off x="6685354" y="4387153"/>
                    <a:ext cx="198639"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39995" name="文本框 39994">
                    <a:extLst>
                      <a:ext uri="{FF2B5EF4-FFF2-40B4-BE49-F238E27FC236}">
                        <a16:creationId xmlns:a16="http://schemas.microsoft.com/office/drawing/2014/main" id="{33CB255E-6217-0F34-1CA8-A47D378B0A88}"/>
                      </a:ext>
                    </a:extLst>
                  </p:cNvPr>
                  <p:cNvSpPr txBox="1">
                    <a:spLocks noRot="1" noChangeAspect="1" noMove="1" noResize="1" noEditPoints="1" noAdjustHandles="1" noChangeArrowheads="1" noChangeShapeType="1" noTextEdit="1"/>
                  </p:cNvSpPr>
                  <p:nvPr/>
                </p:nvSpPr>
                <p:spPr>
                  <a:xfrm>
                    <a:off x="6685354" y="4387153"/>
                    <a:ext cx="198639" cy="307777"/>
                  </a:xfrm>
                  <a:prstGeom prst="rect">
                    <a:avLst/>
                  </a:prstGeom>
                  <a:blipFill>
                    <a:blip r:embed="rId9"/>
                    <a:stretch>
                      <a:fillRect r="-39394"/>
                    </a:stretch>
                  </a:blipFill>
                </p:spPr>
                <p:txBody>
                  <a:bodyPr/>
                  <a:lstStyle/>
                  <a:p>
                    <a:r>
                      <a:rPr lang="zh-CN" altLang="en-US">
                        <a:noFill/>
                      </a:rPr>
                      <a:t> </a:t>
                    </a:r>
                  </a:p>
                </p:txBody>
              </p:sp>
            </mc:Fallback>
          </mc:AlternateContent>
          <p:grpSp>
            <p:nvGrpSpPr>
              <p:cNvPr id="39996" name="组合 39995">
                <a:extLst>
                  <a:ext uri="{FF2B5EF4-FFF2-40B4-BE49-F238E27FC236}">
                    <a16:creationId xmlns:a16="http://schemas.microsoft.com/office/drawing/2014/main" id="{C000E076-2326-A937-2473-3DF0C5D89CE9}"/>
                  </a:ext>
                </a:extLst>
              </p:cNvPr>
              <p:cNvGrpSpPr/>
              <p:nvPr/>
            </p:nvGrpSpPr>
            <p:grpSpPr>
              <a:xfrm>
                <a:off x="5761392" y="4418462"/>
                <a:ext cx="252000" cy="252000"/>
                <a:chOff x="8157614" y="5057431"/>
                <a:chExt cx="180000" cy="180000"/>
              </a:xfrm>
            </p:grpSpPr>
            <p:sp>
              <p:nvSpPr>
                <p:cNvPr id="39997" name="椭圆 39996">
                  <a:extLst>
                    <a:ext uri="{FF2B5EF4-FFF2-40B4-BE49-F238E27FC236}">
                      <a16:creationId xmlns:a16="http://schemas.microsoft.com/office/drawing/2014/main" id="{CD686895-6D8F-B116-451A-A6E5AB221F82}"/>
                    </a:ext>
                  </a:extLst>
                </p:cNvPr>
                <p:cNvSpPr/>
                <p:nvPr/>
              </p:nvSpPr>
              <p:spPr>
                <a:xfrm>
                  <a:off x="8157614" y="5057431"/>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98" name="直接连接符 39997">
                  <a:extLst>
                    <a:ext uri="{FF2B5EF4-FFF2-40B4-BE49-F238E27FC236}">
                      <a16:creationId xmlns:a16="http://schemas.microsoft.com/office/drawing/2014/main" id="{CF74EF1F-51C8-4D88-B35F-7529B49C38C8}"/>
                    </a:ext>
                  </a:extLst>
                </p:cNvPr>
                <p:cNvCxnSpPr>
                  <a:stCxn id="39997" idx="2"/>
                  <a:endCxn id="39997" idx="6"/>
                </p:cNvCxnSpPr>
                <p:nvPr/>
              </p:nvCxnSpPr>
              <p:spPr>
                <a:xfrm>
                  <a:off x="8157614" y="5147431"/>
                  <a:ext cx="18000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9999" name="直接连接符 39998">
                  <a:extLst>
                    <a:ext uri="{FF2B5EF4-FFF2-40B4-BE49-F238E27FC236}">
                      <a16:creationId xmlns:a16="http://schemas.microsoft.com/office/drawing/2014/main" id="{4884FFD4-D5F1-32B2-DCAE-F8A2169B22FF}"/>
                    </a:ext>
                  </a:extLst>
                </p:cNvPr>
                <p:cNvCxnSpPr>
                  <a:stCxn id="39997" idx="1"/>
                  <a:endCxn id="39997" idx="7"/>
                </p:cNvCxnSpPr>
                <p:nvPr/>
              </p:nvCxnSpPr>
              <p:spPr>
                <a:xfrm>
                  <a:off x="8183974" y="5083791"/>
                  <a:ext cx="12728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grpSp>
          <p:sp>
            <p:nvSpPr>
              <p:cNvPr id="40000" name="椭圆 39999">
                <a:extLst>
                  <a:ext uri="{FF2B5EF4-FFF2-40B4-BE49-F238E27FC236}">
                    <a16:creationId xmlns:a16="http://schemas.microsoft.com/office/drawing/2014/main" id="{8DEFBB3F-A08F-4DB0-A340-B82098AE22D4}"/>
                  </a:ext>
                </a:extLst>
              </p:cNvPr>
              <p:cNvSpPr/>
              <p:nvPr/>
            </p:nvSpPr>
            <p:spPr>
              <a:xfrm>
                <a:off x="6102414" y="4419939"/>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0001" name="直接连接符 40000">
                <a:extLst>
                  <a:ext uri="{FF2B5EF4-FFF2-40B4-BE49-F238E27FC236}">
                    <a16:creationId xmlns:a16="http://schemas.microsoft.com/office/drawing/2014/main" id="{40A03E80-840F-254C-32FB-A92513BF0008}"/>
                  </a:ext>
                </a:extLst>
              </p:cNvPr>
              <p:cNvCxnSpPr>
                <a:stCxn id="40000" idx="0"/>
                <a:endCxn id="40000" idx="4"/>
              </p:cNvCxnSpPr>
              <p:nvPr/>
            </p:nvCxnSpPr>
            <p:spPr>
              <a:xfrm>
                <a:off x="6228414" y="4419939"/>
                <a:ext cx="0" cy="25200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40002" name="直接连接符 40001">
                <a:extLst>
                  <a:ext uri="{FF2B5EF4-FFF2-40B4-BE49-F238E27FC236}">
                    <a16:creationId xmlns:a16="http://schemas.microsoft.com/office/drawing/2014/main" id="{D0CE1248-DD15-5CA9-D45E-CF519410697E}"/>
                  </a:ext>
                </a:extLst>
              </p:cNvPr>
              <p:cNvCxnSpPr>
                <a:stCxn id="40000" idx="7"/>
                <a:endCxn id="40000" idx="5"/>
              </p:cNvCxnSpPr>
              <p:nvPr/>
            </p:nvCxnSpPr>
            <p:spPr>
              <a:xfrm>
                <a:off x="6317509" y="4456844"/>
                <a:ext cx="0" cy="17819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grpSp>
            <p:nvGrpSpPr>
              <p:cNvPr id="40003" name="组合 40002">
                <a:extLst>
                  <a:ext uri="{FF2B5EF4-FFF2-40B4-BE49-F238E27FC236}">
                    <a16:creationId xmlns:a16="http://schemas.microsoft.com/office/drawing/2014/main" id="{B90E680E-6BA7-53DB-1D09-CD195D54E3C4}"/>
                  </a:ext>
                </a:extLst>
              </p:cNvPr>
              <p:cNvGrpSpPr/>
              <p:nvPr/>
            </p:nvGrpSpPr>
            <p:grpSpPr>
              <a:xfrm>
                <a:off x="6443580" y="4423751"/>
                <a:ext cx="252000" cy="252000"/>
                <a:chOff x="8157614" y="5057431"/>
                <a:chExt cx="180000" cy="180000"/>
              </a:xfrm>
            </p:grpSpPr>
            <p:sp>
              <p:nvSpPr>
                <p:cNvPr id="40004" name="椭圆 40003">
                  <a:extLst>
                    <a:ext uri="{FF2B5EF4-FFF2-40B4-BE49-F238E27FC236}">
                      <a16:creationId xmlns:a16="http://schemas.microsoft.com/office/drawing/2014/main" id="{E4311FE1-1479-33C8-9D38-3F446E6EBFDD}"/>
                    </a:ext>
                  </a:extLst>
                </p:cNvPr>
                <p:cNvSpPr/>
                <p:nvPr/>
              </p:nvSpPr>
              <p:spPr>
                <a:xfrm>
                  <a:off x="8157614" y="5057431"/>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005" name="直接连接符 40004">
                  <a:extLst>
                    <a:ext uri="{FF2B5EF4-FFF2-40B4-BE49-F238E27FC236}">
                      <a16:creationId xmlns:a16="http://schemas.microsoft.com/office/drawing/2014/main" id="{B0E80112-5A17-1CB9-237C-D65E1B5A2A28}"/>
                    </a:ext>
                  </a:extLst>
                </p:cNvPr>
                <p:cNvCxnSpPr>
                  <a:stCxn id="40004" idx="2"/>
                  <a:endCxn id="40004" idx="6"/>
                </p:cNvCxnSpPr>
                <p:nvPr/>
              </p:nvCxnSpPr>
              <p:spPr>
                <a:xfrm>
                  <a:off x="8157614" y="5147431"/>
                  <a:ext cx="18000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40006" name="直接连接符 40005">
                  <a:extLst>
                    <a:ext uri="{FF2B5EF4-FFF2-40B4-BE49-F238E27FC236}">
                      <a16:creationId xmlns:a16="http://schemas.microsoft.com/office/drawing/2014/main" id="{2BC0A810-E75A-837B-63D6-B916A1A54791}"/>
                    </a:ext>
                  </a:extLst>
                </p:cNvPr>
                <p:cNvCxnSpPr>
                  <a:stCxn id="40004" idx="1"/>
                  <a:endCxn id="40004" idx="7"/>
                </p:cNvCxnSpPr>
                <p:nvPr/>
              </p:nvCxnSpPr>
              <p:spPr>
                <a:xfrm>
                  <a:off x="8183974" y="5083791"/>
                  <a:ext cx="12728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grpSp>
        </p:grpSp>
        <p:sp>
          <p:nvSpPr>
            <p:cNvPr id="40028" name="文本框 40027">
              <a:extLst>
                <a:ext uri="{FF2B5EF4-FFF2-40B4-BE49-F238E27FC236}">
                  <a16:creationId xmlns:a16="http://schemas.microsoft.com/office/drawing/2014/main" id="{B1646A57-9E5A-B564-D42B-4B8ADAF8B3FB}"/>
                </a:ext>
              </a:extLst>
            </p:cNvPr>
            <p:cNvSpPr txBox="1"/>
            <p:nvPr/>
          </p:nvSpPr>
          <p:spPr>
            <a:xfrm>
              <a:off x="5015759" y="2720276"/>
              <a:ext cx="2333874" cy="369332"/>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候选实体对提示组</a:t>
              </a:r>
              <a:endParaRPr lang="en-US" altLang="zh-CN" dirty="0">
                <a:latin typeface="微软雅黑" panose="020B0503020204020204" pitchFamily="34" charset="-122"/>
                <a:ea typeface="微软雅黑" panose="020B0503020204020204" pitchFamily="34" charset="-122"/>
              </a:endParaRPr>
            </a:p>
          </p:txBody>
        </p:sp>
        <p:sp>
          <p:nvSpPr>
            <p:cNvPr id="40029" name="矩形: 圆角 40028">
              <a:extLst>
                <a:ext uri="{FF2B5EF4-FFF2-40B4-BE49-F238E27FC236}">
                  <a16:creationId xmlns:a16="http://schemas.microsoft.com/office/drawing/2014/main" id="{E9251717-D804-CD80-A719-93E108417483}"/>
                </a:ext>
              </a:extLst>
            </p:cNvPr>
            <p:cNvSpPr/>
            <p:nvPr/>
          </p:nvSpPr>
          <p:spPr>
            <a:xfrm>
              <a:off x="5405466" y="3095519"/>
              <a:ext cx="1542428" cy="1701952"/>
            </a:xfrm>
            <a:prstGeom prst="roundRect">
              <a:avLst/>
            </a:prstGeom>
            <a:noFill/>
            <a:ln w="19050">
              <a:solidFill>
                <a:srgbClr val="DFDFD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031" name="直接箭头连接符 40030">
              <a:extLst>
                <a:ext uri="{FF2B5EF4-FFF2-40B4-BE49-F238E27FC236}">
                  <a16:creationId xmlns:a16="http://schemas.microsoft.com/office/drawing/2014/main" id="{DC7C0C6A-15C9-B07D-830A-A5CF265C4887}"/>
                </a:ext>
              </a:extLst>
            </p:cNvPr>
            <p:cNvCxnSpPr>
              <a:cxnSpLocks/>
              <a:stCxn id="39974" idx="3"/>
            </p:cNvCxnSpPr>
            <p:nvPr/>
          </p:nvCxnSpPr>
          <p:spPr>
            <a:xfrm>
              <a:off x="4118621" y="3792061"/>
              <a:ext cx="1265487"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033" name="文本框 40032">
              <a:extLst>
                <a:ext uri="{FF2B5EF4-FFF2-40B4-BE49-F238E27FC236}">
                  <a16:creationId xmlns:a16="http://schemas.microsoft.com/office/drawing/2014/main" id="{AE319F27-1E53-B400-195D-A5B948A40ED0}"/>
                </a:ext>
              </a:extLst>
            </p:cNvPr>
            <p:cNvSpPr txBox="1"/>
            <p:nvPr/>
          </p:nvSpPr>
          <p:spPr>
            <a:xfrm>
              <a:off x="867363" y="4057176"/>
              <a:ext cx="1707330" cy="369332"/>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聚  类</a:t>
              </a:r>
              <a:endParaRPr lang="en-US" altLang="zh-CN" dirty="0">
                <a:latin typeface="微软雅黑" panose="020B0503020204020204" pitchFamily="34" charset="-122"/>
                <a:ea typeface="微软雅黑" panose="020B0503020204020204" pitchFamily="34" charset="-122"/>
              </a:endParaRPr>
            </a:p>
          </p:txBody>
        </p:sp>
        <p:sp>
          <p:nvSpPr>
            <p:cNvPr id="40034" name="文本框 40033">
              <a:extLst>
                <a:ext uri="{FF2B5EF4-FFF2-40B4-BE49-F238E27FC236}">
                  <a16:creationId xmlns:a16="http://schemas.microsoft.com/office/drawing/2014/main" id="{03A39BD2-69F5-ACDE-3D59-4F65B483DDFA}"/>
                </a:ext>
              </a:extLst>
            </p:cNvPr>
            <p:cNvSpPr txBox="1"/>
            <p:nvPr/>
          </p:nvSpPr>
          <p:spPr>
            <a:xfrm>
              <a:off x="3600512" y="3478057"/>
              <a:ext cx="2203337" cy="646331"/>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基于</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多样化策略</a:t>
              </a:r>
              <a:endParaRPr lang="en-US" altLang="zh-CN" dirty="0">
                <a:latin typeface="微软雅黑" panose="020B0503020204020204" pitchFamily="34" charset="-122"/>
                <a:ea typeface="微软雅黑" panose="020B0503020204020204" pitchFamily="34" charset="-122"/>
              </a:endParaRPr>
            </a:p>
          </p:txBody>
        </p:sp>
        <p:grpSp>
          <p:nvGrpSpPr>
            <p:cNvPr id="40045" name="组合 40044">
              <a:extLst>
                <a:ext uri="{FF2B5EF4-FFF2-40B4-BE49-F238E27FC236}">
                  <a16:creationId xmlns:a16="http://schemas.microsoft.com/office/drawing/2014/main" id="{746E4718-ADB2-4167-B944-25637FFAAA64}"/>
                </a:ext>
              </a:extLst>
            </p:cNvPr>
            <p:cNvGrpSpPr/>
            <p:nvPr/>
          </p:nvGrpSpPr>
          <p:grpSpPr>
            <a:xfrm>
              <a:off x="7667642" y="3509984"/>
              <a:ext cx="1252338" cy="765196"/>
              <a:chOff x="7574115" y="3509984"/>
              <a:chExt cx="1252338" cy="765196"/>
            </a:xfrm>
          </p:grpSpPr>
          <p:sp>
            <p:nvSpPr>
              <p:cNvPr id="40042" name="矩形: 剪去对角 40041">
                <a:extLst>
                  <a:ext uri="{FF2B5EF4-FFF2-40B4-BE49-F238E27FC236}">
                    <a16:creationId xmlns:a16="http://schemas.microsoft.com/office/drawing/2014/main" id="{03B34E9A-D94B-043E-8C19-CE521807AF6D}"/>
                  </a:ext>
                </a:extLst>
              </p:cNvPr>
              <p:cNvSpPr/>
              <p:nvPr/>
            </p:nvSpPr>
            <p:spPr>
              <a:xfrm>
                <a:off x="7574115" y="3509984"/>
                <a:ext cx="1014410" cy="556260"/>
              </a:xfrm>
              <a:prstGeom prst="snip2DiagRect">
                <a:avLst/>
              </a:prstGeom>
              <a:solidFill>
                <a:srgbClr val="FDD36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提示</a:t>
                </a:r>
              </a:p>
            </p:txBody>
          </p:sp>
          <p:sp>
            <p:nvSpPr>
              <p:cNvPr id="40043" name="矩形: 剪去对角 40042">
                <a:extLst>
                  <a:ext uri="{FF2B5EF4-FFF2-40B4-BE49-F238E27FC236}">
                    <a16:creationId xmlns:a16="http://schemas.microsoft.com/office/drawing/2014/main" id="{E0382647-DCC9-3527-2B3A-D76DD886BDCD}"/>
                  </a:ext>
                </a:extLst>
              </p:cNvPr>
              <p:cNvSpPr/>
              <p:nvPr/>
            </p:nvSpPr>
            <p:spPr>
              <a:xfrm>
                <a:off x="7695161" y="3622364"/>
                <a:ext cx="1014410" cy="556260"/>
              </a:xfrm>
              <a:prstGeom prst="snip2DiagRect">
                <a:avLst/>
              </a:prstGeom>
              <a:solidFill>
                <a:srgbClr val="FDD36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提示</a:t>
                </a:r>
              </a:p>
            </p:txBody>
          </p:sp>
          <p:sp>
            <p:nvSpPr>
              <p:cNvPr id="40044" name="矩形: 剪去对角 40043">
                <a:extLst>
                  <a:ext uri="{FF2B5EF4-FFF2-40B4-BE49-F238E27FC236}">
                    <a16:creationId xmlns:a16="http://schemas.microsoft.com/office/drawing/2014/main" id="{0AE81183-F11D-0997-52D4-041812E6E7A8}"/>
                  </a:ext>
                </a:extLst>
              </p:cNvPr>
              <p:cNvSpPr/>
              <p:nvPr/>
            </p:nvSpPr>
            <p:spPr>
              <a:xfrm>
                <a:off x="7812043" y="3718920"/>
                <a:ext cx="1014410" cy="556260"/>
              </a:xfrm>
              <a:prstGeom prst="snip2DiagRect">
                <a:avLst/>
              </a:prstGeom>
              <a:solidFill>
                <a:srgbClr val="FDD36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提示</a:t>
                </a:r>
              </a:p>
            </p:txBody>
          </p:sp>
        </p:grpSp>
        <p:cxnSp>
          <p:nvCxnSpPr>
            <p:cNvPr id="40047" name="直接箭头连接符 40046">
              <a:extLst>
                <a:ext uri="{FF2B5EF4-FFF2-40B4-BE49-F238E27FC236}">
                  <a16:creationId xmlns:a16="http://schemas.microsoft.com/office/drawing/2014/main" id="{17866FC4-2BF0-EFC2-20F6-FAA1CC8B57B7}"/>
                </a:ext>
              </a:extLst>
            </p:cNvPr>
            <p:cNvCxnSpPr>
              <a:cxnSpLocks/>
              <a:stCxn id="40029" idx="3"/>
            </p:cNvCxnSpPr>
            <p:nvPr/>
          </p:nvCxnSpPr>
          <p:spPr>
            <a:xfrm flipV="1">
              <a:off x="6947894" y="3939456"/>
              <a:ext cx="719748" cy="7039"/>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050" name="文本框 40049">
              <a:extLst>
                <a:ext uri="{FF2B5EF4-FFF2-40B4-BE49-F238E27FC236}">
                  <a16:creationId xmlns:a16="http://schemas.microsoft.com/office/drawing/2014/main" id="{762DEA95-C602-460A-AEDE-1FB706BBA98F}"/>
                </a:ext>
              </a:extLst>
            </p:cNvPr>
            <p:cNvSpPr txBox="1"/>
            <p:nvPr/>
          </p:nvSpPr>
          <p:spPr>
            <a:xfrm>
              <a:off x="6891328" y="3621229"/>
              <a:ext cx="770097" cy="646331"/>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提示</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构建</a:t>
              </a:r>
              <a:endParaRPr lang="en-US" altLang="zh-CN" dirty="0">
                <a:latin typeface="微软雅黑" panose="020B0503020204020204" pitchFamily="34" charset="-122"/>
                <a:ea typeface="微软雅黑" panose="020B0503020204020204" pitchFamily="34" charset="-122"/>
              </a:endParaRPr>
            </a:p>
          </p:txBody>
        </p:sp>
      </p:grpSp>
      <p:sp>
        <p:nvSpPr>
          <p:cNvPr id="3" name="灯片编号占位符 3">
            <a:extLst>
              <a:ext uri="{FF2B5EF4-FFF2-40B4-BE49-F238E27FC236}">
                <a16:creationId xmlns:a16="http://schemas.microsoft.com/office/drawing/2014/main" id="{EFE778BD-C81D-B499-D4A3-31DD7AF1ECCA}"/>
              </a:ext>
            </a:extLst>
          </p:cNvPr>
          <p:cNvSpPr>
            <a:spLocks noGrp="1"/>
          </p:cNvSpPr>
          <p:nvPr>
            <p:ph type="sldNum" sz="quarter" idx="12"/>
          </p:nvPr>
        </p:nvSpPr>
        <p:spPr>
          <a:xfrm>
            <a:off x="6457950" y="6356351"/>
            <a:ext cx="2057400" cy="365125"/>
          </a:xfrm>
        </p:spPr>
        <p:txBody>
          <a:bodyPr/>
          <a:lstStyle/>
          <a:p>
            <a:fld id="{94B6E62B-4DEC-4954-AD3A-658470571C9E}" type="slidenum">
              <a:rPr lang="zh-CN" altLang="en-US" smtClean="0"/>
              <a:t>25</a:t>
            </a:fld>
            <a:endParaRPr lang="zh-CN" altLang="en-US" dirty="0"/>
          </a:p>
        </p:txBody>
      </p:sp>
    </p:spTree>
    <p:extLst>
      <p:ext uri="{BB962C8B-B14F-4D97-AF65-F5344CB8AC3E}">
        <p14:creationId xmlns:p14="http://schemas.microsoft.com/office/powerpoint/2010/main" val="215019033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F9638-3AAC-1B9E-6ECF-8E859193E55B}"/>
            </a:ext>
          </a:extLst>
        </p:cNvPr>
        <p:cNvGrpSpPr/>
        <p:nvPr/>
      </p:nvGrpSpPr>
      <p:grpSpPr>
        <a:xfrm>
          <a:off x="0" y="0"/>
          <a:ext cx="0" cy="0"/>
          <a:chOff x="0" y="0"/>
          <a:chExt cx="0" cy="0"/>
        </a:xfrm>
      </p:grpSpPr>
      <p:sp>
        <p:nvSpPr>
          <p:cNvPr id="19" name="标题 3">
            <a:extLst>
              <a:ext uri="{FF2B5EF4-FFF2-40B4-BE49-F238E27FC236}">
                <a16:creationId xmlns:a16="http://schemas.microsoft.com/office/drawing/2014/main" id="{01D65BF1-91E9-7D74-E2BA-002E5D2B593B}"/>
              </a:ext>
            </a:extLst>
          </p:cNvPr>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a:extLst>
              <a:ext uri="{FF2B5EF4-FFF2-40B4-BE49-F238E27FC236}">
                <a16:creationId xmlns:a16="http://schemas.microsoft.com/office/drawing/2014/main" id="{7065249B-E8BA-83E1-0529-52447E5F00A7}"/>
              </a:ext>
            </a:extLst>
          </p:cNvPr>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a:extLst>
              <a:ext uri="{FF2B5EF4-FFF2-40B4-BE49-F238E27FC236}">
                <a16:creationId xmlns:a16="http://schemas.microsoft.com/office/drawing/2014/main" id="{5640D662-A665-1290-6523-D4646DF7509B}"/>
              </a:ext>
            </a:extLst>
          </p:cNvPr>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a:extLst>
              <a:ext uri="{FF2B5EF4-FFF2-40B4-BE49-F238E27FC236}">
                <a16:creationId xmlns:a16="http://schemas.microsoft.com/office/drawing/2014/main" id="{CED4FDE3-6B49-82D6-67BA-1A5FE0A1CE78}"/>
              </a:ext>
            </a:extLst>
          </p:cNvPr>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2A563C5E-F060-FC0D-6C79-8A56372F017A}"/>
              </a:ext>
            </a:extLst>
          </p:cNvPr>
          <p:cNvSpPr txBox="1">
            <a:spLocks noChangeArrowheads="1"/>
          </p:cNvSpPr>
          <p:nvPr/>
        </p:nvSpPr>
        <p:spPr bwMode="auto">
          <a:xfrm>
            <a:off x="622300" y="142874"/>
            <a:ext cx="8342188"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技术路线二</a:t>
            </a:r>
          </a:p>
        </p:txBody>
      </p:sp>
      <p:sp>
        <p:nvSpPr>
          <p:cNvPr id="9" name="文本框 8">
            <a:extLst>
              <a:ext uri="{FF2B5EF4-FFF2-40B4-BE49-F238E27FC236}">
                <a16:creationId xmlns:a16="http://schemas.microsoft.com/office/drawing/2014/main" id="{C5FD07FB-B77D-92BC-613A-B1F90A332B9C}"/>
              </a:ext>
            </a:extLst>
          </p:cNvPr>
          <p:cNvSpPr txBox="1"/>
          <p:nvPr/>
        </p:nvSpPr>
        <p:spPr>
          <a:xfrm>
            <a:off x="449580" y="927735"/>
            <a:ext cx="8066405" cy="424815"/>
          </a:xfrm>
          <a:prstGeom prst="rect">
            <a:avLst/>
          </a:prstGeom>
          <a:noFill/>
        </p:spPr>
        <p:txBody>
          <a:bodyPr wrap="square" rtlCol="0">
            <a:noAutofit/>
          </a:bodyPr>
          <a:lstStyle/>
          <a:p>
            <a:pPr marL="285750" indent="-285750" algn="l">
              <a:buClrTx/>
              <a:buSzTx/>
              <a:buFont typeface="Wingdings" panose="05000000000000000000" charset="0"/>
              <a:buChar char="Ø"/>
            </a:pPr>
            <a:r>
              <a:rPr lang="zh-CN" altLang="en-US" sz="2400" b="1" kern="100" dirty="0">
                <a:solidFill>
                  <a:srgbClr val="FF0000"/>
                </a:solidFill>
                <a:latin typeface="微软雅黑" panose="020B0503020204020204" pitchFamily="34" charset="-122"/>
                <a:ea typeface="微软雅黑" panose="020B0503020204020204" pitchFamily="34" charset="-122"/>
                <a:sym typeface="+mn-ea"/>
              </a:rPr>
              <a:t>基于群体感知与迭代式微调的分层实体匹配方法</a:t>
            </a:r>
          </a:p>
        </p:txBody>
      </p:sp>
      <p:sp>
        <p:nvSpPr>
          <p:cNvPr id="2" name="文本框 1">
            <a:extLst>
              <a:ext uri="{FF2B5EF4-FFF2-40B4-BE49-F238E27FC236}">
                <a16:creationId xmlns:a16="http://schemas.microsoft.com/office/drawing/2014/main" id="{D49392F4-ECA8-45AC-EFD5-55497EB56960}"/>
              </a:ext>
            </a:extLst>
          </p:cNvPr>
          <p:cNvSpPr txBox="1"/>
          <p:nvPr/>
        </p:nvSpPr>
        <p:spPr>
          <a:xfrm>
            <a:off x="449263" y="1443672"/>
            <a:ext cx="8633778" cy="4908203"/>
          </a:xfrm>
          <a:prstGeom prst="rect">
            <a:avLst/>
          </a:prstGeom>
          <a:noFill/>
        </p:spPr>
        <p:txBody>
          <a:bodyPr wrap="square" rtlCol="0">
            <a:spAutoFit/>
          </a:bodyPr>
          <a:lstStyle/>
          <a:p>
            <a:pPr>
              <a:lnSpc>
                <a:spcPct val="125000"/>
              </a:lnSpc>
              <a:buClr>
                <a:srgbClr val="01409B"/>
              </a:buClr>
              <a:buSzPct val="100000"/>
            </a:pPr>
            <a:r>
              <a:rPr kumimoji="1" lang="zh-CN" altLang="en-US" b="1" dirty="0">
                <a:solidFill>
                  <a:srgbClr val="0070C0"/>
                </a:solidFill>
                <a:latin typeface="Microsoft YaHei" panose="020B0503020204020204" pitchFamily="34" charset="-122"/>
                <a:ea typeface="Microsoft YaHei" panose="020B0503020204020204" pitchFamily="34" charset="-122"/>
              </a:rPr>
              <a:t>具体步骤</a:t>
            </a:r>
          </a:p>
          <a:p>
            <a:pPr marL="342900" indent="-342900">
              <a:lnSpc>
                <a:spcPct val="125000"/>
              </a:lnSpc>
              <a:buClr>
                <a:srgbClr val="01409B"/>
              </a:buClr>
              <a:buSzPct val="100000"/>
              <a:buFont typeface="+mj-ea"/>
              <a:buAutoNum type="circleNumDbPlain"/>
            </a:pPr>
            <a:r>
              <a:rPr kumimoji="1" lang="zh-CN" altLang="en-US" b="1" dirty="0">
                <a:latin typeface="Microsoft YaHei" panose="020B0503020204020204" pitchFamily="34" charset="-122"/>
                <a:ea typeface="Microsoft YaHei" panose="020B0503020204020204" pitchFamily="34" charset="-122"/>
              </a:rPr>
              <a:t>基于群体感知的提示构建</a:t>
            </a:r>
            <a:endParaRPr kumimoji="1" lang="en-US" altLang="zh-CN" b="1"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b="1"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b="1"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b="1"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b="1"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b="1"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b="1"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b="1"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b="1" dirty="0">
              <a:latin typeface="Microsoft YaHei" panose="020B0503020204020204" pitchFamily="34" charset="-122"/>
              <a:ea typeface="Microsoft YaHei" panose="020B0503020204020204" pitchFamily="34" charset="-122"/>
            </a:endParaRPr>
          </a:p>
          <a:p>
            <a:pPr marL="285750" indent="-285750">
              <a:lnSpc>
                <a:spcPct val="125000"/>
              </a:lnSpc>
              <a:buClr>
                <a:srgbClr val="01409B"/>
              </a:buClr>
              <a:buSzPct val="100000"/>
              <a:buFont typeface="Arial" panose="020B0704020202020204" pitchFamily="34" charset="0"/>
              <a:buChar char="•"/>
            </a:pPr>
            <a:endParaRPr kumimoji="1" lang="en-US" altLang="zh-CN" b="1" dirty="0">
              <a:latin typeface="Microsoft YaHei" panose="020B0503020204020204" pitchFamily="34" charset="-122"/>
              <a:ea typeface="Microsoft YaHei" panose="020B0503020204020204" pitchFamily="34" charset="-122"/>
            </a:endParaRPr>
          </a:p>
          <a:p>
            <a:pPr marL="285750" indent="-285750">
              <a:lnSpc>
                <a:spcPct val="125000"/>
              </a:lnSpc>
              <a:buClr>
                <a:srgbClr val="01409B"/>
              </a:buClr>
              <a:buSzPct val="100000"/>
              <a:buFont typeface="Arial" panose="020B0704020202020204" pitchFamily="34" charset="0"/>
              <a:buChar char="•"/>
            </a:pPr>
            <a:r>
              <a:rPr kumimoji="1" lang="zh-CN" altLang="en-US" b="1" dirty="0">
                <a:latin typeface="Microsoft YaHei" panose="020B0503020204020204" pitchFamily="34" charset="-122"/>
                <a:ea typeface="Microsoft YaHei" panose="020B0503020204020204" pitchFamily="34" charset="-122"/>
              </a:rPr>
              <a:t>提示构建：</a:t>
            </a:r>
            <a:endParaRPr kumimoji="1" lang="en-US" altLang="zh-CN" b="1"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r>
              <a:rPr kumimoji="1" lang="en-US" altLang="zh-CN" b="1" dirty="0">
                <a:solidFill>
                  <a:srgbClr val="FF0000"/>
                </a:solidFill>
                <a:latin typeface="Microsoft YaHei" panose="020B0503020204020204" pitchFamily="34" charset="-122"/>
                <a:ea typeface="Microsoft YaHei" panose="020B0503020204020204" pitchFamily="34" charset="-122"/>
              </a:rPr>
              <a:t>    </a:t>
            </a:r>
            <a:r>
              <a:rPr kumimoji="1" lang="zh-CN" altLang="en-US" dirty="0">
                <a:latin typeface="Microsoft YaHei" panose="020B0503020204020204" pitchFamily="34" charset="-122"/>
                <a:ea typeface="Microsoft YaHei" panose="020B0503020204020204" pitchFamily="34" charset="-122"/>
              </a:rPr>
              <a:t>提示模板：</a:t>
            </a:r>
            <a:r>
              <a:rPr kumimoji="1" lang="zh-CN" altLang="en-US" b="1" dirty="0">
                <a:latin typeface="Microsoft YaHei" panose="020B0503020204020204" pitchFamily="34" charset="-122"/>
                <a:ea typeface="Microsoft YaHei" panose="020B0503020204020204" pitchFamily="34" charset="-122"/>
              </a:rPr>
              <a:t>问题描述</a:t>
            </a:r>
            <a:r>
              <a:rPr kumimoji="1" lang="zh-CN" altLang="en-US" dirty="0">
                <a:latin typeface="Microsoft YaHei" panose="020B0503020204020204" pitchFamily="34" charset="-122"/>
                <a:ea typeface="Microsoft YaHei" panose="020B0503020204020204" pitchFamily="34" charset="-122"/>
              </a:rPr>
              <a:t>  </a:t>
            </a:r>
            <a:r>
              <a:rPr kumimoji="1" lang="en-US" altLang="zh-CN" dirty="0">
                <a:latin typeface="Microsoft YaHei" panose="020B0503020204020204" pitchFamily="34" charset="-122"/>
                <a:ea typeface="Microsoft YaHei" panose="020B0503020204020204" pitchFamily="34" charset="-122"/>
              </a:rPr>
              <a:t>+  </a:t>
            </a:r>
            <a:r>
              <a:rPr kumimoji="1" lang="zh-CN" altLang="en-US" b="1" dirty="0">
                <a:latin typeface="Microsoft YaHei" panose="020B0503020204020204" pitchFamily="34" charset="-122"/>
                <a:ea typeface="Microsoft YaHei" panose="020B0503020204020204" pitchFamily="34" charset="-122"/>
              </a:rPr>
              <a:t>实体对匹配问题序列</a:t>
            </a:r>
            <a:r>
              <a:rPr kumimoji="1" lang="zh-CN" altLang="en-US" dirty="0">
                <a:latin typeface="Microsoft YaHei" panose="020B0503020204020204" pitchFamily="34" charset="-122"/>
                <a:ea typeface="Microsoft YaHei" panose="020B0503020204020204" pitchFamily="34" charset="-122"/>
              </a:rPr>
              <a:t>  </a:t>
            </a:r>
            <a:r>
              <a:rPr kumimoji="1" lang="en-US" altLang="zh-CN" dirty="0">
                <a:latin typeface="Microsoft YaHei" panose="020B0503020204020204" pitchFamily="34" charset="-122"/>
                <a:ea typeface="Microsoft YaHei" panose="020B0503020204020204" pitchFamily="34" charset="-122"/>
              </a:rPr>
              <a:t>+  </a:t>
            </a:r>
            <a:r>
              <a:rPr kumimoji="1" lang="zh-CN" altLang="en-US" b="1" dirty="0">
                <a:latin typeface="Microsoft YaHei" panose="020B0503020204020204" pitchFamily="34" charset="-122"/>
                <a:ea typeface="Microsoft YaHei" panose="020B0503020204020204" pitchFamily="34" charset="-122"/>
              </a:rPr>
              <a:t>格式要求限制</a:t>
            </a:r>
            <a:endParaRPr kumimoji="1" lang="en-US" altLang="zh-CN" b="1"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r>
              <a:rPr kumimoji="1" lang="en-US" altLang="zh-CN" b="1" dirty="0">
                <a:latin typeface="Microsoft YaHei" panose="020B0503020204020204" pitchFamily="34" charset="-122"/>
                <a:ea typeface="Microsoft YaHei" panose="020B0503020204020204" pitchFamily="34" charset="-122"/>
              </a:rPr>
              <a:t>                                   </a:t>
            </a:r>
            <a:r>
              <a:rPr kumimoji="1" lang="zh-CN" altLang="en-US" dirty="0">
                <a:latin typeface="Microsoft YaHei" panose="020B0503020204020204" pitchFamily="34" charset="-122"/>
                <a:ea typeface="Microsoft YaHei" panose="020B0503020204020204" pitchFamily="34" charset="-122"/>
              </a:rPr>
              <a:t>（候选实体对 </a:t>
            </a:r>
            <a:r>
              <a:rPr kumimoji="1" lang="en-US" altLang="zh-CN" dirty="0">
                <a:latin typeface="Microsoft YaHei" panose="020B0503020204020204" pitchFamily="34" charset="-122"/>
                <a:ea typeface="Microsoft YaHei" panose="020B0503020204020204" pitchFamily="34" charset="-122"/>
              </a:rPr>
              <a:t>+ </a:t>
            </a:r>
            <a:r>
              <a:rPr kumimoji="1" lang="zh-CN" altLang="en-US" dirty="0">
                <a:solidFill>
                  <a:srgbClr val="FF0000"/>
                </a:solidFill>
                <a:latin typeface="Microsoft YaHei" panose="020B0503020204020204" pitchFamily="34" charset="-122"/>
                <a:ea typeface="Microsoft YaHei" panose="020B0503020204020204" pitchFamily="34" charset="-122"/>
              </a:rPr>
              <a:t>空间距离</a:t>
            </a:r>
            <a:r>
              <a:rPr kumimoji="1" lang="zh-CN" altLang="en-US" dirty="0">
                <a:latin typeface="Microsoft YaHei" panose="020B0503020204020204" pitchFamily="34" charset="-122"/>
                <a:ea typeface="Microsoft YaHei" panose="020B0503020204020204" pitchFamily="34" charset="-122"/>
              </a:rPr>
              <a:t>）</a:t>
            </a:r>
            <a:endParaRPr kumimoji="1" lang="en-US" altLang="zh-CN" dirty="0">
              <a:latin typeface="Microsoft YaHei" panose="020B0503020204020204" pitchFamily="34" charset="-122"/>
              <a:ea typeface="Microsoft YaHei" panose="020B0503020204020204" pitchFamily="34" charset="-122"/>
            </a:endParaRPr>
          </a:p>
        </p:txBody>
      </p:sp>
      <p:grpSp>
        <p:nvGrpSpPr>
          <p:cNvPr id="40051" name="组合 40050">
            <a:extLst>
              <a:ext uri="{FF2B5EF4-FFF2-40B4-BE49-F238E27FC236}">
                <a16:creationId xmlns:a16="http://schemas.microsoft.com/office/drawing/2014/main" id="{C79EED69-74D8-3B8D-9C00-A69D373A3E32}"/>
              </a:ext>
            </a:extLst>
          </p:cNvPr>
          <p:cNvGrpSpPr/>
          <p:nvPr/>
        </p:nvGrpSpPr>
        <p:grpSpPr>
          <a:xfrm>
            <a:off x="286703" y="2272979"/>
            <a:ext cx="8633277" cy="2565569"/>
            <a:chOff x="286703" y="2539679"/>
            <a:chExt cx="8633277" cy="2565569"/>
          </a:xfrm>
        </p:grpSpPr>
        <p:grpSp>
          <p:nvGrpSpPr>
            <p:cNvPr id="11" name="组合 10">
              <a:extLst>
                <a:ext uri="{FF2B5EF4-FFF2-40B4-BE49-F238E27FC236}">
                  <a16:creationId xmlns:a16="http://schemas.microsoft.com/office/drawing/2014/main" id="{86EC0CE5-8F61-DCAE-9CE9-887DC6C1F97D}"/>
                </a:ext>
              </a:extLst>
            </p:cNvPr>
            <p:cNvGrpSpPr/>
            <p:nvPr/>
          </p:nvGrpSpPr>
          <p:grpSpPr>
            <a:xfrm>
              <a:off x="286703" y="2539679"/>
              <a:ext cx="1141411" cy="947107"/>
              <a:chOff x="511175" y="2470774"/>
              <a:chExt cx="1141411" cy="947107"/>
            </a:xfrm>
          </p:grpSpPr>
          <p:sp>
            <p:nvSpPr>
              <p:cNvPr id="10" name="波形 9">
                <a:extLst>
                  <a:ext uri="{FF2B5EF4-FFF2-40B4-BE49-F238E27FC236}">
                    <a16:creationId xmlns:a16="http://schemas.microsoft.com/office/drawing/2014/main" id="{A13B9E45-1C04-9D1C-0C92-3E758404EB21}"/>
                  </a:ext>
                </a:extLst>
              </p:cNvPr>
              <p:cNvSpPr/>
              <p:nvPr/>
            </p:nvSpPr>
            <p:spPr>
              <a:xfrm>
                <a:off x="511175" y="2470774"/>
                <a:ext cx="1014411" cy="764863"/>
              </a:xfrm>
              <a:prstGeom prst="wave">
                <a:avLst/>
              </a:prstGeom>
              <a:solidFill>
                <a:srgbClr val="FCFBE6"/>
              </a:solidFill>
              <a:ln>
                <a:solidFill>
                  <a:srgbClr val="B3923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8" name="波形 7">
                <a:extLst>
                  <a:ext uri="{FF2B5EF4-FFF2-40B4-BE49-F238E27FC236}">
                    <a16:creationId xmlns:a16="http://schemas.microsoft.com/office/drawing/2014/main" id="{CD21D561-7A4D-24C7-4002-430A418105AA}"/>
                  </a:ext>
                </a:extLst>
              </p:cNvPr>
              <p:cNvSpPr/>
              <p:nvPr/>
            </p:nvSpPr>
            <p:spPr>
              <a:xfrm>
                <a:off x="576263" y="2561896"/>
                <a:ext cx="1014411" cy="764863"/>
              </a:xfrm>
              <a:prstGeom prst="wave">
                <a:avLst/>
              </a:prstGeom>
              <a:solidFill>
                <a:srgbClr val="FCFBE6"/>
              </a:solidFill>
              <a:ln>
                <a:solidFill>
                  <a:srgbClr val="B3923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波形 6">
                    <a:extLst>
                      <a:ext uri="{FF2B5EF4-FFF2-40B4-BE49-F238E27FC236}">
                        <a16:creationId xmlns:a16="http://schemas.microsoft.com/office/drawing/2014/main" id="{14351FE6-7DF1-606A-D787-F996D419BA0A}"/>
                      </a:ext>
                    </a:extLst>
                  </p:cNvPr>
                  <p:cNvSpPr/>
                  <p:nvPr/>
                </p:nvSpPr>
                <p:spPr>
                  <a:xfrm>
                    <a:off x="638175" y="2653018"/>
                    <a:ext cx="1014411" cy="764863"/>
                  </a:xfrm>
                  <a:prstGeom prst="wave">
                    <a:avLst/>
                  </a:prstGeom>
                  <a:solidFill>
                    <a:srgbClr val="FCFBE6"/>
                  </a:solidFill>
                  <a:ln>
                    <a:solidFill>
                      <a:srgbClr val="B3923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chemeClr val="tx1"/>
                              </a:solidFill>
                              <a:latin typeface="Cambria Math" panose="02040503050406030204" pitchFamily="18" charset="0"/>
                              <a:cs typeface="Times New Roman" panose="02020603050405020304" pitchFamily="18" charset="0"/>
                            </a:rPr>
                            <m:t>(</m:t>
                          </m:r>
                          <m:sSub>
                            <m:sSubPr>
                              <m:ctrlPr>
                                <a:rPr lang="en-US" altLang="zh-CN" b="0" i="1" smtClean="0">
                                  <a:solidFill>
                                    <a:schemeClr val="tx1"/>
                                  </a:solidFill>
                                  <a:latin typeface="Cambria Math" panose="02040503050406030204" pitchFamily="18" charset="0"/>
                                  <a:cs typeface="Times New Roman" panose="02020603050405020304" pitchFamily="18" charset="0"/>
                                </a:rPr>
                              </m:ctrlPr>
                            </m:sSubPr>
                            <m:e>
                              <m:r>
                                <a:rPr lang="en-US" altLang="zh-CN" b="0" i="1" smtClean="0">
                                  <a:solidFill>
                                    <a:schemeClr val="tx1"/>
                                  </a:solidFill>
                                  <a:latin typeface="Cambria Math" panose="02040503050406030204" pitchFamily="18" charset="0"/>
                                  <a:cs typeface="Times New Roman" panose="02020603050405020304" pitchFamily="18" charset="0"/>
                                </a:rPr>
                                <m:t>𝑒</m:t>
                              </m:r>
                            </m:e>
                            <m:sub>
                              <m:r>
                                <a:rPr lang="en-US" altLang="zh-CN" b="0" i="1" smtClean="0">
                                  <a:solidFill>
                                    <a:schemeClr val="tx1"/>
                                  </a:solidFill>
                                  <a:latin typeface="Cambria Math" panose="02040503050406030204" pitchFamily="18" charset="0"/>
                                  <a:cs typeface="Times New Roman" panose="02020603050405020304" pitchFamily="18" charset="0"/>
                                </a:rPr>
                                <m:t>𝑖</m:t>
                              </m:r>
                            </m:sub>
                          </m:sSub>
                          <m:r>
                            <a:rPr lang="en-US" altLang="zh-CN" b="0" i="1" smtClean="0">
                              <a:solidFill>
                                <a:schemeClr val="tx1"/>
                              </a:solidFill>
                              <a:latin typeface="Cambria Math" panose="02040503050406030204" pitchFamily="18" charset="0"/>
                              <a:cs typeface="Times New Roman" panose="02020603050405020304" pitchFamily="18" charset="0"/>
                            </a:rPr>
                            <m:t>,</m:t>
                          </m:r>
                          <m:sSub>
                            <m:sSubPr>
                              <m:ctrlPr>
                                <a:rPr lang="en-US" altLang="zh-CN" b="0" i="1" smtClean="0">
                                  <a:solidFill>
                                    <a:schemeClr val="tx1"/>
                                  </a:solidFill>
                                  <a:latin typeface="Cambria Math" panose="02040503050406030204" pitchFamily="18" charset="0"/>
                                  <a:cs typeface="Times New Roman" panose="02020603050405020304" pitchFamily="18" charset="0"/>
                                </a:rPr>
                              </m:ctrlPr>
                            </m:sSubPr>
                            <m:e>
                              <m:r>
                                <a:rPr lang="en-US" altLang="zh-CN" b="0" i="1" smtClean="0">
                                  <a:solidFill>
                                    <a:schemeClr val="tx1"/>
                                  </a:solidFill>
                                  <a:latin typeface="Cambria Math" panose="02040503050406030204" pitchFamily="18" charset="0"/>
                                  <a:cs typeface="Times New Roman" panose="02020603050405020304" pitchFamily="18" charset="0"/>
                                </a:rPr>
                                <m:t>𝑒</m:t>
                              </m:r>
                            </m:e>
                            <m:sub>
                              <m:r>
                                <a:rPr lang="en-US" altLang="zh-CN" b="0" i="1" smtClean="0">
                                  <a:solidFill>
                                    <a:schemeClr val="tx1"/>
                                  </a:solidFill>
                                  <a:latin typeface="Cambria Math" panose="02040503050406030204" pitchFamily="18" charset="0"/>
                                  <a:cs typeface="Times New Roman" panose="02020603050405020304" pitchFamily="18" charset="0"/>
                                </a:rPr>
                                <m:t>𝑗</m:t>
                              </m:r>
                            </m:sub>
                          </m:sSub>
                          <m:r>
                            <a:rPr lang="en-US" altLang="zh-CN" b="0" i="1" smtClean="0">
                              <a:solidFill>
                                <a:schemeClr val="tx1"/>
                              </a:solidFill>
                              <a:latin typeface="Cambria Math" panose="02040503050406030204" pitchFamily="18" charset="0"/>
                              <a:cs typeface="Times New Roman" panose="02020603050405020304" pitchFamily="18" charset="0"/>
                            </a:rPr>
                            <m:t>,?)</m:t>
                          </m:r>
                        </m:oMath>
                      </m:oMathPara>
                    </a14:m>
                    <a:endParaRPr lang="zh-CN" alt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7" name="波形 6">
                    <a:extLst>
                      <a:ext uri="{FF2B5EF4-FFF2-40B4-BE49-F238E27FC236}">
                        <a16:creationId xmlns:a16="http://schemas.microsoft.com/office/drawing/2014/main" id="{14351FE6-7DF1-606A-D787-F996D419BA0A}"/>
                      </a:ext>
                    </a:extLst>
                  </p:cNvPr>
                  <p:cNvSpPr>
                    <a:spLocks noRot="1" noChangeAspect="1" noMove="1" noResize="1" noEditPoints="1" noAdjustHandles="1" noChangeArrowheads="1" noChangeShapeType="1" noTextEdit="1"/>
                  </p:cNvSpPr>
                  <p:nvPr/>
                </p:nvSpPr>
                <p:spPr>
                  <a:xfrm>
                    <a:off x="638175" y="2653018"/>
                    <a:ext cx="1014411" cy="764863"/>
                  </a:xfrm>
                  <a:prstGeom prst="wave">
                    <a:avLst/>
                  </a:prstGeom>
                  <a:blipFill>
                    <a:blip r:embed="rId3"/>
                    <a:stretch>
                      <a:fillRect l="-5357"/>
                    </a:stretch>
                  </a:blipFill>
                  <a:ln>
                    <a:solidFill>
                      <a:srgbClr val="B39235"/>
                    </a:solidFill>
                  </a:ln>
                </p:spPr>
                <p:txBody>
                  <a:bodyPr/>
                  <a:lstStyle/>
                  <a:p>
                    <a:r>
                      <a:rPr lang="zh-CN" altLang="en-US">
                        <a:noFill/>
                      </a:rPr>
                      <a:t> </a:t>
                    </a:r>
                  </a:p>
                </p:txBody>
              </p:sp>
            </mc:Fallback>
          </mc:AlternateContent>
        </p:grpSp>
        <p:grpSp>
          <p:nvGrpSpPr>
            <p:cNvPr id="15" name="组合 14">
              <a:extLst>
                <a:ext uri="{FF2B5EF4-FFF2-40B4-BE49-F238E27FC236}">
                  <a16:creationId xmlns:a16="http://schemas.microsoft.com/office/drawing/2014/main" id="{9BDDB42B-78BF-6027-021E-AC54B6EEBED4}"/>
                </a:ext>
              </a:extLst>
            </p:cNvPr>
            <p:cNvGrpSpPr/>
            <p:nvPr/>
          </p:nvGrpSpPr>
          <p:grpSpPr>
            <a:xfrm>
              <a:off x="286703" y="3553459"/>
              <a:ext cx="1228725" cy="647293"/>
              <a:chOff x="576260" y="3704260"/>
              <a:chExt cx="1228725" cy="647293"/>
            </a:xfrm>
          </p:grpSpPr>
          <p:sp>
            <p:nvSpPr>
              <p:cNvPr id="13" name="梯形 12">
                <a:extLst>
                  <a:ext uri="{FF2B5EF4-FFF2-40B4-BE49-F238E27FC236}">
                    <a16:creationId xmlns:a16="http://schemas.microsoft.com/office/drawing/2014/main" id="{187BF68F-A02F-2514-1E8E-21B565ABF656}"/>
                  </a:ext>
                </a:extLst>
              </p:cNvPr>
              <p:cNvSpPr/>
              <p:nvPr/>
            </p:nvSpPr>
            <p:spPr>
              <a:xfrm rot="10800000">
                <a:off x="576260" y="3704260"/>
                <a:ext cx="1141411" cy="627383"/>
              </a:xfrm>
              <a:prstGeom prst="trapezoid">
                <a:avLst/>
              </a:prstGeom>
              <a:solidFill>
                <a:srgbClr val="EFEFEF"/>
              </a:solidFill>
              <a:ln>
                <a:solidFill>
                  <a:srgbClr val="DEDED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A3C12E97-1C76-E4EB-BA20-40766F95A563}"/>
                      </a:ext>
                    </a:extLst>
                  </p:cNvPr>
                  <p:cNvSpPr txBox="1"/>
                  <p:nvPr/>
                </p:nvSpPr>
                <p:spPr>
                  <a:xfrm>
                    <a:off x="604835" y="3704260"/>
                    <a:ext cx="1200150" cy="647293"/>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特征提取</a:t>
                    </a:r>
                    <a:endParaRPr lang="en-US" altLang="zh-CN"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ℱ</m:t>
                          </m:r>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14" name="文本框 13">
                    <a:extLst>
                      <a:ext uri="{FF2B5EF4-FFF2-40B4-BE49-F238E27FC236}">
                        <a16:creationId xmlns:a16="http://schemas.microsoft.com/office/drawing/2014/main" id="{A3C12E97-1C76-E4EB-BA20-40766F95A563}"/>
                      </a:ext>
                    </a:extLst>
                  </p:cNvPr>
                  <p:cNvSpPr txBox="1">
                    <a:spLocks noRot="1" noChangeAspect="1" noMove="1" noResize="1" noEditPoints="1" noAdjustHandles="1" noChangeArrowheads="1" noChangeShapeType="1" noTextEdit="1"/>
                  </p:cNvSpPr>
                  <p:nvPr/>
                </p:nvSpPr>
                <p:spPr>
                  <a:xfrm>
                    <a:off x="604835" y="3704260"/>
                    <a:ext cx="1200150" cy="647293"/>
                  </a:xfrm>
                  <a:prstGeom prst="rect">
                    <a:avLst/>
                  </a:prstGeom>
                  <a:blipFill>
                    <a:blip r:embed="rId4"/>
                    <a:stretch>
                      <a:fillRect l="-4569" t="-4717"/>
                    </a:stretch>
                  </a:blipFill>
                </p:spPr>
                <p:txBody>
                  <a:bodyPr/>
                  <a:lstStyle/>
                  <a:p>
                    <a:r>
                      <a:rPr lang="zh-CN" altLang="en-US">
                        <a:noFill/>
                      </a:rPr>
                      <a:t> </a:t>
                    </a:r>
                  </a:p>
                </p:txBody>
              </p:sp>
            </mc:Fallback>
          </mc:AlternateContent>
        </p:grpSp>
        <p:grpSp>
          <p:nvGrpSpPr>
            <p:cNvPr id="59" name="组合 58">
              <a:extLst>
                <a:ext uri="{FF2B5EF4-FFF2-40B4-BE49-F238E27FC236}">
                  <a16:creationId xmlns:a16="http://schemas.microsoft.com/office/drawing/2014/main" id="{62BBFC55-5E4E-6CDC-9FCB-B16E7190EB28}"/>
                </a:ext>
              </a:extLst>
            </p:cNvPr>
            <p:cNvGrpSpPr/>
            <p:nvPr/>
          </p:nvGrpSpPr>
          <p:grpSpPr>
            <a:xfrm>
              <a:off x="366098" y="4267425"/>
              <a:ext cx="982619" cy="837823"/>
              <a:chOff x="650877" y="4707802"/>
              <a:chExt cx="982619" cy="837823"/>
            </a:xfrm>
          </p:grpSpPr>
          <p:sp>
            <p:nvSpPr>
              <p:cNvPr id="58" name="矩形: 圆角 57">
                <a:extLst>
                  <a:ext uri="{FF2B5EF4-FFF2-40B4-BE49-F238E27FC236}">
                    <a16:creationId xmlns:a16="http://schemas.microsoft.com/office/drawing/2014/main" id="{0F5A8ED7-2E6C-18F8-7F93-E39A3DE726B3}"/>
                  </a:ext>
                </a:extLst>
              </p:cNvPr>
              <p:cNvSpPr/>
              <p:nvPr/>
            </p:nvSpPr>
            <p:spPr>
              <a:xfrm>
                <a:off x="650877" y="4707802"/>
                <a:ext cx="982619" cy="778597"/>
              </a:xfrm>
              <a:prstGeom prst="roundRect">
                <a:avLst/>
              </a:prstGeom>
              <a:noFill/>
              <a:ln w="19050">
                <a:solidFill>
                  <a:srgbClr val="DFDFD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a:extLst>
                  <a:ext uri="{FF2B5EF4-FFF2-40B4-BE49-F238E27FC236}">
                    <a16:creationId xmlns:a16="http://schemas.microsoft.com/office/drawing/2014/main" id="{D8E5003C-6165-C696-D9C4-9F50AF99B124}"/>
                  </a:ext>
                </a:extLst>
              </p:cNvPr>
              <p:cNvGrpSpPr/>
              <p:nvPr/>
            </p:nvGrpSpPr>
            <p:grpSpPr>
              <a:xfrm>
                <a:off x="721533" y="4790132"/>
                <a:ext cx="842862" cy="147506"/>
                <a:chOff x="721533" y="4265034"/>
                <a:chExt cx="842862" cy="147506"/>
              </a:xfrm>
            </p:grpSpPr>
            <p:sp>
              <p:nvSpPr>
                <p:cNvPr id="38" name="矩形 37">
                  <a:extLst>
                    <a:ext uri="{FF2B5EF4-FFF2-40B4-BE49-F238E27FC236}">
                      <a16:creationId xmlns:a16="http://schemas.microsoft.com/office/drawing/2014/main" id="{82F1CD3E-11C5-4629-7A6F-129D8D553DFC}"/>
                    </a:ext>
                  </a:extLst>
                </p:cNvPr>
                <p:cNvSpPr/>
                <p:nvPr/>
              </p:nvSpPr>
              <p:spPr>
                <a:xfrm>
                  <a:off x="721533" y="4267425"/>
                  <a:ext cx="144000" cy="144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F85E6E5D-4492-12B8-7888-C43650292410}"/>
                    </a:ext>
                  </a:extLst>
                </p:cNvPr>
                <p:cNvSpPr/>
                <p:nvPr/>
              </p:nvSpPr>
              <p:spPr>
                <a:xfrm>
                  <a:off x="897265" y="4266637"/>
                  <a:ext cx="144000" cy="144000"/>
                </a:xfrm>
                <a:prstGeom prst="rect">
                  <a:avLst/>
                </a:prstGeom>
                <a:solidFill>
                  <a:srgbClr val="F4ECAC"/>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6BB9C82F-F5A8-29F6-55D7-4CEC7856A449}"/>
                    </a:ext>
                  </a:extLst>
                </p:cNvPr>
                <p:cNvSpPr/>
                <p:nvPr/>
              </p:nvSpPr>
              <p:spPr>
                <a:xfrm>
                  <a:off x="1072997" y="4268540"/>
                  <a:ext cx="144000" cy="144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C4E2D767-2EC6-D1EE-F4FF-2B724C068DB1}"/>
                    </a:ext>
                  </a:extLst>
                </p:cNvPr>
                <p:cNvSpPr/>
                <p:nvPr/>
              </p:nvSpPr>
              <p:spPr>
                <a:xfrm>
                  <a:off x="1248729" y="4266637"/>
                  <a:ext cx="144000" cy="144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3FAC6612-D053-20E6-D113-906E82148C5E}"/>
                    </a:ext>
                  </a:extLst>
                </p:cNvPr>
                <p:cNvSpPr/>
                <p:nvPr/>
              </p:nvSpPr>
              <p:spPr>
                <a:xfrm>
                  <a:off x="1420395" y="4265034"/>
                  <a:ext cx="144000" cy="144000"/>
                </a:xfrm>
                <a:prstGeom prst="rect">
                  <a:avLst/>
                </a:prstGeom>
                <a:solidFill>
                  <a:srgbClr val="F2F3F4"/>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700" b="1" dirty="0">
                      <a:solidFill>
                        <a:schemeClr val="tx1"/>
                      </a:solidFill>
                      <a:latin typeface="Times New Roman" panose="02020603050405020304" pitchFamily="18" charset="0"/>
                      <a:cs typeface="Times New Roman" panose="02020603050405020304" pitchFamily="18" charset="0"/>
                    </a:rPr>
                    <a:t>?</a:t>
                  </a:r>
                  <a:endParaRPr lang="zh-CN" altLang="en-US" sz="700" b="1" dirty="0">
                    <a:solidFill>
                      <a:schemeClr val="tx1"/>
                    </a:solidFill>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1CAE2535-3EF2-5B0A-FC89-40B1188DE9CB}"/>
                      </a:ext>
                    </a:extLst>
                  </p:cNvPr>
                  <p:cNvSpPr txBox="1"/>
                  <p:nvPr/>
                </p:nvSpPr>
                <p:spPr>
                  <a:xfrm>
                    <a:off x="801336" y="5237848"/>
                    <a:ext cx="303240"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22" name="文本框 21">
                    <a:extLst>
                      <a:ext uri="{FF2B5EF4-FFF2-40B4-BE49-F238E27FC236}">
                        <a16:creationId xmlns:a16="http://schemas.microsoft.com/office/drawing/2014/main" id="{1CAE2535-3EF2-5B0A-FC89-40B1188DE9CB}"/>
                      </a:ext>
                    </a:extLst>
                  </p:cNvPr>
                  <p:cNvSpPr txBox="1">
                    <a:spLocks noRot="1" noChangeAspect="1" noMove="1" noResize="1" noEditPoints="1" noAdjustHandles="1" noChangeArrowheads="1" noChangeShapeType="1" noTextEdit="1"/>
                  </p:cNvSpPr>
                  <p:nvPr/>
                </p:nvSpPr>
                <p:spPr>
                  <a:xfrm>
                    <a:off x="801336" y="5237848"/>
                    <a:ext cx="303240" cy="307777"/>
                  </a:xfrm>
                  <a:prstGeom prst="rect">
                    <a:avLst/>
                  </a:prstGeom>
                  <a:blipFill>
                    <a:blip r:embed="rId5"/>
                    <a:stretch>
                      <a:fillRect/>
                    </a:stretch>
                  </a:blipFill>
                </p:spPr>
                <p:txBody>
                  <a:bodyPr/>
                  <a:lstStyle/>
                  <a:p>
                    <a:r>
                      <a:rPr lang="zh-CN" altLang="en-US">
                        <a:noFill/>
                      </a:rPr>
                      <a:t> </a:t>
                    </a:r>
                  </a:p>
                </p:txBody>
              </p:sp>
            </mc:Fallback>
          </mc:AlternateContent>
          <p:grpSp>
            <p:nvGrpSpPr>
              <p:cNvPr id="44" name="组合 43">
                <a:extLst>
                  <a:ext uri="{FF2B5EF4-FFF2-40B4-BE49-F238E27FC236}">
                    <a16:creationId xmlns:a16="http://schemas.microsoft.com/office/drawing/2014/main" id="{BD40D452-0B1A-7BE2-4CD6-E36B97431B3C}"/>
                  </a:ext>
                </a:extLst>
              </p:cNvPr>
              <p:cNvGrpSpPr/>
              <p:nvPr/>
            </p:nvGrpSpPr>
            <p:grpSpPr>
              <a:xfrm>
                <a:off x="721533" y="4974767"/>
                <a:ext cx="842862" cy="147506"/>
                <a:chOff x="721533" y="4265034"/>
                <a:chExt cx="842862" cy="147506"/>
              </a:xfrm>
            </p:grpSpPr>
            <p:sp>
              <p:nvSpPr>
                <p:cNvPr id="45" name="矩形 44">
                  <a:extLst>
                    <a:ext uri="{FF2B5EF4-FFF2-40B4-BE49-F238E27FC236}">
                      <a16:creationId xmlns:a16="http://schemas.microsoft.com/office/drawing/2014/main" id="{25519D8C-145F-F621-4D12-778ABB8545C9}"/>
                    </a:ext>
                  </a:extLst>
                </p:cNvPr>
                <p:cNvSpPr/>
                <p:nvPr/>
              </p:nvSpPr>
              <p:spPr>
                <a:xfrm>
                  <a:off x="721533" y="4267425"/>
                  <a:ext cx="144000" cy="144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42CEC908-96ED-37A8-C68C-BC82801C8EA4}"/>
                    </a:ext>
                  </a:extLst>
                </p:cNvPr>
                <p:cNvSpPr/>
                <p:nvPr/>
              </p:nvSpPr>
              <p:spPr>
                <a:xfrm>
                  <a:off x="897265" y="4266637"/>
                  <a:ext cx="144000" cy="144000"/>
                </a:xfrm>
                <a:prstGeom prst="rect">
                  <a:avLst/>
                </a:prstGeom>
                <a:solidFill>
                  <a:srgbClr val="F4ECAC"/>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38EEBFBA-6A1A-FB25-F0B5-E1CB3D603A24}"/>
                    </a:ext>
                  </a:extLst>
                </p:cNvPr>
                <p:cNvSpPr/>
                <p:nvPr/>
              </p:nvSpPr>
              <p:spPr>
                <a:xfrm>
                  <a:off x="1072997" y="4268540"/>
                  <a:ext cx="144000" cy="144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9515341B-9FD0-501C-2648-AB5FF260CEB6}"/>
                    </a:ext>
                  </a:extLst>
                </p:cNvPr>
                <p:cNvSpPr/>
                <p:nvPr/>
              </p:nvSpPr>
              <p:spPr>
                <a:xfrm>
                  <a:off x="1248729" y="4266637"/>
                  <a:ext cx="144000" cy="144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64868E8D-10A4-8E73-EE1B-09B254FA1F6E}"/>
                    </a:ext>
                  </a:extLst>
                </p:cNvPr>
                <p:cNvSpPr/>
                <p:nvPr/>
              </p:nvSpPr>
              <p:spPr>
                <a:xfrm>
                  <a:off x="1420395" y="4265034"/>
                  <a:ext cx="144000" cy="144000"/>
                </a:xfrm>
                <a:prstGeom prst="rect">
                  <a:avLst/>
                </a:prstGeom>
                <a:solidFill>
                  <a:srgbClr val="F2F3F4"/>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700" b="1" dirty="0">
                      <a:solidFill>
                        <a:schemeClr val="tx1"/>
                      </a:solidFill>
                      <a:latin typeface="Times New Roman" panose="02020603050405020304" pitchFamily="18" charset="0"/>
                      <a:cs typeface="Times New Roman" panose="02020603050405020304" pitchFamily="18" charset="0"/>
                    </a:rPr>
                    <a:t>?</a:t>
                  </a:r>
                  <a:endParaRPr lang="zh-CN" altLang="en-US" sz="700" b="1" dirty="0">
                    <a:solidFill>
                      <a:schemeClr val="tx1"/>
                    </a:solidFill>
                    <a:latin typeface="Times New Roman" panose="02020603050405020304" pitchFamily="18" charset="0"/>
                    <a:cs typeface="Times New Roman" panose="02020603050405020304" pitchFamily="18" charset="0"/>
                  </a:endParaRPr>
                </a:p>
              </p:txBody>
            </p:sp>
          </p:grpSp>
          <p:grpSp>
            <p:nvGrpSpPr>
              <p:cNvPr id="50" name="组合 49">
                <a:extLst>
                  <a:ext uri="{FF2B5EF4-FFF2-40B4-BE49-F238E27FC236}">
                    <a16:creationId xmlns:a16="http://schemas.microsoft.com/office/drawing/2014/main" id="{B26842DB-2C17-2D1E-41E2-33BA16E7144A}"/>
                  </a:ext>
                </a:extLst>
              </p:cNvPr>
              <p:cNvGrpSpPr/>
              <p:nvPr/>
            </p:nvGrpSpPr>
            <p:grpSpPr>
              <a:xfrm>
                <a:off x="721533" y="5158576"/>
                <a:ext cx="842862" cy="147506"/>
                <a:chOff x="721533" y="4265034"/>
                <a:chExt cx="842862" cy="147506"/>
              </a:xfrm>
            </p:grpSpPr>
            <p:sp>
              <p:nvSpPr>
                <p:cNvPr id="51" name="矩形 50">
                  <a:extLst>
                    <a:ext uri="{FF2B5EF4-FFF2-40B4-BE49-F238E27FC236}">
                      <a16:creationId xmlns:a16="http://schemas.microsoft.com/office/drawing/2014/main" id="{DFE7473A-2B8B-21FD-F6CC-FDA630EDDB23}"/>
                    </a:ext>
                  </a:extLst>
                </p:cNvPr>
                <p:cNvSpPr/>
                <p:nvPr/>
              </p:nvSpPr>
              <p:spPr>
                <a:xfrm>
                  <a:off x="721533" y="4267425"/>
                  <a:ext cx="144000" cy="144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F10BE5C0-8B15-426D-BB6A-1FDB9AB1D316}"/>
                    </a:ext>
                  </a:extLst>
                </p:cNvPr>
                <p:cNvSpPr/>
                <p:nvPr/>
              </p:nvSpPr>
              <p:spPr>
                <a:xfrm>
                  <a:off x="897265" y="4266637"/>
                  <a:ext cx="144000" cy="144000"/>
                </a:xfrm>
                <a:prstGeom prst="rect">
                  <a:avLst/>
                </a:prstGeom>
                <a:solidFill>
                  <a:srgbClr val="F4ECAC"/>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BD5C3D4A-9417-9CC3-F2AC-A5998C6F4270}"/>
                    </a:ext>
                  </a:extLst>
                </p:cNvPr>
                <p:cNvSpPr/>
                <p:nvPr/>
              </p:nvSpPr>
              <p:spPr>
                <a:xfrm>
                  <a:off x="1072997" y="4268540"/>
                  <a:ext cx="144000" cy="144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id="{FD690C54-3E67-A25A-665B-3AD710B9701A}"/>
                    </a:ext>
                  </a:extLst>
                </p:cNvPr>
                <p:cNvSpPr/>
                <p:nvPr/>
              </p:nvSpPr>
              <p:spPr>
                <a:xfrm>
                  <a:off x="1248729" y="4266637"/>
                  <a:ext cx="144000" cy="144000"/>
                </a:xfrm>
                <a:prstGeom prst="rect">
                  <a:avLst/>
                </a:prstGeom>
                <a:solidFill>
                  <a:srgbClr val="EBD75F"/>
                </a:solidFill>
                <a:ln w="6350">
                  <a:solidFill>
                    <a:srgbClr val="DFCA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122658D3-2EE1-4FDE-D40A-1DF636679DD8}"/>
                    </a:ext>
                  </a:extLst>
                </p:cNvPr>
                <p:cNvSpPr/>
                <p:nvPr/>
              </p:nvSpPr>
              <p:spPr>
                <a:xfrm>
                  <a:off x="1420395" y="4265034"/>
                  <a:ext cx="144000" cy="144000"/>
                </a:xfrm>
                <a:prstGeom prst="rect">
                  <a:avLst/>
                </a:prstGeom>
                <a:solidFill>
                  <a:srgbClr val="F2F3F4"/>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700" b="1" dirty="0">
                      <a:solidFill>
                        <a:schemeClr val="tx1"/>
                      </a:solidFill>
                      <a:latin typeface="Times New Roman" panose="02020603050405020304" pitchFamily="18" charset="0"/>
                      <a:cs typeface="Times New Roman" panose="02020603050405020304" pitchFamily="18" charset="0"/>
                    </a:rPr>
                    <a:t>?</a:t>
                  </a:r>
                  <a:endParaRPr lang="zh-CN" altLang="en-US" sz="700" b="1" dirty="0">
                    <a:solidFill>
                      <a:schemeClr val="tx1"/>
                    </a:solidFill>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FA942455-AA7F-F884-ED17-00106D522401}"/>
                      </a:ext>
                    </a:extLst>
                  </p:cNvPr>
                  <p:cNvSpPr txBox="1"/>
                  <p:nvPr/>
                </p:nvSpPr>
                <p:spPr>
                  <a:xfrm>
                    <a:off x="979593" y="5237848"/>
                    <a:ext cx="303240"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56" name="文本框 55">
                    <a:extLst>
                      <a:ext uri="{FF2B5EF4-FFF2-40B4-BE49-F238E27FC236}">
                        <a16:creationId xmlns:a16="http://schemas.microsoft.com/office/drawing/2014/main" id="{FA942455-AA7F-F884-ED17-00106D522401}"/>
                      </a:ext>
                    </a:extLst>
                  </p:cNvPr>
                  <p:cNvSpPr txBox="1">
                    <a:spLocks noRot="1" noChangeAspect="1" noMove="1" noResize="1" noEditPoints="1" noAdjustHandles="1" noChangeArrowheads="1" noChangeShapeType="1" noTextEdit="1"/>
                  </p:cNvSpPr>
                  <p:nvPr/>
                </p:nvSpPr>
                <p:spPr>
                  <a:xfrm>
                    <a:off x="979593" y="5237848"/>
                    <a:ext cx="303240" cy="307777"/>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83681D29-9FFF-6409-8840-190E9E6BB639}"/>
                      </a:ext>
                    </a:extLst>
                  </p:cNvPr>
                  <p:cNvSpPr txBox="1"/>
                  <p:nvPr/>
                </p:nvSpPr>
                <p:spPr>
                  <a:xfrm>
                    <a:off x="1320729" y="5237848"/>
                    <a:ext cx="303240"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57" name="文本框 56">
                    <a:extLst>
                      <a:ext uri="{FF2B5EF4-FFF2-40B4-BE49-F238E27FC236}">
                        <a16:creationId xmlns:a16="http://schemas.microsoft.com/office/drawing/2014/main" id="{83681D29-9FFF-6409-8840-190E9E6BB639}"/>
                      </a:ext>
                    </a:extLst>
                  </p:cNvPr>
                  <p:cNvSpPr txBox="1">
                    <a:spLocks noRot="1" noChangeAspect="1" noMove="1" noResize="1" noEditPoints="1" noAdjustHandles="1" noChangeArrowheads="1" noChangeShapeType="1" noTextEdit="1"/>
                  </p:cNvSpPr>
                  <p:nvPr/>
                </p:nvSpPr>
                <p:spPr>
                  <a:xfrm>
                    <a:off x="1320729" y="5237848"/>
                    <a:ext cx="303240" cy="307777"/>
                  </a:xfrm>
                  <a:prstGeom prst="rect">
                    <a:avLst/>
                  </a:prstGeom>
                  <a:blipFill>
                    <a:blip r:embed="rId6"/>
                    <a:stretch>
                      <a:fillRect/>
                    </a:stretch>
                  </a:blipFill>
                </p:spPr>
                <p:txBody>
                  <a:bodyPr/>
                  <a:lstStyle/>
                  <a:p>
                    <a:r>
                      <a:rPr lang="zh-CN" altLang="en-US">
                        <a:noFill/>
                      </a:rPr>
                      <a:t> </a:t>
                    </a:r>
                  </a:p>
                </p:txBody>
              </p:sp>
            </mc:Fallback>
          </mc:AlternateContent>
        </p:grpSp>
        <p:grpSp>
          <p:nvGrpSpPr>
            <p:cNvPr id="28" name="组合 27">
              <a:extLst>
                <a:ext uri="{FF2B5EF4-FFF2-40B4-BE49-F238E27FC236}">
                  <a16:creationId xmlns:a16="http://schemas.microsoft.com/office/drawing/2014/main" id="{1A7E55DC-7CA1-063B-44FF-E019CC683D69}"/>
                </a:ext>
              </a:extLst>
            </p:cNvPr>
            <p:cNvGrpSpPr/>
            <p:nvPr/>
          </p:nvGrpSpPr>
          <p:grpSpPr>
            <a:xfrm>
              <a:off x="2515324" y="3098262"/>
              <a:ext cx="941587" cy="742865"/>
              <a:chOff x="2782024" y="3098262"/>
              <a:chExt cx="941587" cy="742865"/>
            </a:xfrm>
          </p:grpSpPr>
          <p:sp>
            <p:nvSpPr>
              <p:cNvPr id="39963" name="椭圆 39962">
                <a:extLst>
                  <a:ext uri="{FF2B5EF4-FFF2-40B4-BE49-F238E27FC236}">
                    <a16:creationId xmlns:a16="http://schemas.microsoft.com/office/drawing/2014/main" id="{500B54B6-4008-B9B0-6FF2-674318E0E077}"/>
                  </a:ext>
                </a:extLst>
              </p:cNvPr>
              <p:cNvSpPr/>
              <p:nvPr/>
            </p:nvSpPr>
            <p:spPr>
              <a:xfrm>
                <a:off x="2782024" y="3098262"/>
                <a:ext cx="941587" cy="742865"/>
              </a:xfrm>
              <a:prstGeom prst="ellipse">
                <a:avLst/>
              </a:prstGeom>
              <a:solidFill>
                <a:schemeClr val="bg1"/>
              </a:solidFill>
              <a:ln w="19050">
                <a:solidFill>
                  <a:srgbClr val="A77FB8"/>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64" name="椭圆 39963">
                <a:extLst>
                  <a:ext uri="{FF2B5EF4-FFF2-40B4-BE49-F238E27FC236}">
                    <a16:creationId xmlns:a16="http://schemas.microsoft.com/office/drawing/2014/main" id="{E7F037F5-36CD-384D-F56D-18F25DCEE7C2}"/>
                  </a:ext>
                </a:extLst>
              </p:cNvPr>
              <p:cNvSpPr/>
              <p:nvPr/>
            </p:nvSpPr>
            <p:spPr>
              <a:xfrm>
                <a:off x="3019516" y="3509984"/>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65" name="椭圆 39964">
                <a:extLst>
                  <a:ext uri="{FF2B5EF4-FFF2-40B4-BE49-F238E27FC236}">
                    <a16:creationId xmlns:a16="http://schemas.microsoft.com/office/drawing/2014/main" id="{F4175F49-C1FF-AB84-BF0A-BEBD3EEA6017}"/>
                  </a:ext>
                </a:extLst>
              </p:cNvPr>
              <p:cNvSpPr/>
              <p:nvPr/>
            </p:nvSpPr>
            <p:spPr>
              <a:xfrm>
                <a:off x="2929354" y="3238330"/>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66" name="直接连接符 39965">
                <a:extLst>
                  <a:ext uri="{FF2B5EF4-FFF2-40B4-BE49-F238E27FC236}">
                    <a16:creationId xmlns:a16="http://schemas.microsoft.com/office/drawing/2014/main" id="{ED4AFF04-E296-8BE9-BD10-D792A727AA59}"/>
                  </a:ext>
                </a:extLst>
              </p:cNvPr>
              <p:cNvCxnSpPr>
                <a:cxnSpLocks/>
                <a:stCxn id="39965" idx="0"/>
                <a:endCxn id="39965" idx="4"/>
              </p:cNvCxnSpPr>
              <p:nvPr/>
            </p:nvCxnSpPr>
            <p:spPr>
              <a:xfrm>
                <a:off x="3055354" y="3238330"/>
                <a:ext cx="0" cy="25200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9967" name="直接连接符 39966">
                <a:extLst>
                  <a:ext uri="{FF2B5EF4-FFF2-40B4-BE49-F238E27FC236}">
                    <a16:creationId xmlns:a16="http://schemas.microsoft.com/office/drawing/2014/main" id="{BDC91457-9C2E-9A0C-CC04-2251E5064BE0}"/>
                  </a:ext>
                </a:extLst>
              </p:cNvPr>
              <p:cNvCxnSpPr>
                <a:stCxn id="39965" idx="1"/>
                <a:endCxn id="39965" idx="3"/>
              </p:cNvCxnSpPr>
              <p:nvPr/>
            </p:nvCxnSpPr>
            <p:spPr>
              <a:xfrm>
                <a:off x="2966259" y="3275235"/>
                <a:ext cx="0" cy="17819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grpSp>
            <p:nvGrpSpPr>
              <p:cNvPr id="39968" name="组合 39967">
                <a:extLst>
                  <a:ext uri="{FF2B5EF4-FFF2-40B4-BE49-F238E27FC236}">
                    <a16:creationId xmlns:a16="http://schemas.microsoft.com/office/drawing/2014/main" id="{DDD62E78-1D8B-9C70-CB36-5BD885662940}"/>
                  </a:ext>
                </a:extLst>
              </p:cNvPr>
              <p:cNvGrpSpPr/>
              <p:nvPr/>
            </p:nvGrpSpPr>
            <p:grpSpPr>
              <a:xfrm>
                <a:off x="3397516" y="3351599"/>
                <a:ext cx="252000" cy="252000"/>
                <a:chOff x="6812443" y="4269749"/>
                <a:chExt cx="180000" cy="180000"/>
              </a:xfrm>
            </p:grpSpPr>
            <p:sp>
              <p:nvSpPr>
                <p:cNvPr id="39971" name="椭圆 39970">
                  <a:extLst>
                    <a:ext uri="{FF2B5EF4-FFF2-40B4-BE49-F238E27FC236}">
                      <a16:creationId xmlns:a16="http://schemas.microsoft.com/office/drawing/2014/main" id="{8AC00121-2ECA-97ED-F0DE-96D732C71A78}"/>
                    </a:ext>
                  </a:extLst>
                </p:cNvPr>
                <p:cNvSpPr/>
                <p:nvPr/>
              </p:nvSpPr>
              <p:spPr>
                <a:xfrm>
                  <a:off x="6812443" y="4269749"/>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72" name="直接连接符 39971">
                  <a:extLst>
                    <a:ext uri="{FF2B5EF4-FFF2-40B4-BE49-F238E27FC236}">
                      <a16:creationId xmlns:a16="http://schemas.microsoft.com/office/drawing/2014/main" id="{24A999D5-CE6F-7A61-A181-993EED5CCB01}"/>
                    </a:ext>
                  </a:extLst>
                </p:cNvPr>
                <p:cNvCxnSpPr>
                  <a:stCxn id="39971" idx="0"/>
                  <a:endCxn id="39971" idx="4"/>
                </p:cNvCxnSpPr>
                <p:nvPr/>
              </p:nvCxnSpPr>
              <p:spPr>
                <a:xfrm>
                  <a:off x="6902443" y="4269749"/>
                  <a:ext cx="0" cy="18000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9973" name="直接连接符 39972">
                  <a:extLst>
                    <a:ext uri="{FF2B5EF4-FFF2-40B4-BE49-F238E27FC236}">
                      <a16:creationId xmlns:a16="http://schemas.microsoft.com/office/drawing/2014/main" id="{B20F23E7-E329-552F-6840-3743E889D758}"/>
                    </a:ext>
                  </a:extLst>
                </p:cNvPr>
                <p:cNvCxnSpPr>
                  <a:stCxn id="39971" idx="1"/>
                  <a:endCxn id="39971" idx="3"/>
                </p:cNvCxnSpPr>
                <p:nvPr/>
              </p:nvCxnSpPr>
              <p:spPr>
                <a:xfrm>
                  <a:off x="6838803" y="4296109"/>
                  <a:ext cx="0" cy="12728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grpSp>
          <p:cxnSp>
            <p:nvCxnSpPr>
              <p:cNvPr id="39969" name="直接连接符 39968">
                <a:extLst>
                  <a:ext uri="{FF2B5EF4-FFF2-40B4-BE49-F238E27FC236}">
                    <a16:creationId xmlns:a16="http://schemas.microsoft.com/office/drawing/2014/main" id="{6CE66504-4280-CEF7-1BD5-9E88A6F0FA56}"/>
                  </a:ext>
                </a:extLst>
              </p:cNvPr>
              <p:cNvCxnSpPr>
                <a:stCxn id="39964" idx="0"/>
                <a:endCxn id="39964" idx="4"/>
              </p:cNvCxnSpPr>
              <p:nvPr/>
            </p:nvCxnSpPr>
            <p:spPr>
              <a:xfrm>
                <a:off x="3145516" y="3509984"/>
                <a:ext cx="0" cy="25200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9970" name="直接连接符 39969">
                <a:extLst>
                  <a:ext uri="{FF2B5EF4-FFF2-40B4-BE49-F238E27FC236}">
                    <a16:creationId xmlns:a16="http://schemas.microsoft.com/office/drawing/2014/main" id="{EA5EA1A0-F201-0C95-65F5-6C103AFA3E93}"/>
                  </a:ext>
                </a:extLst>
              </p:cNvPr>
              <p:cNvCxnSpPr>
                <a:stCxn id="39964" idx="7"/>
                <a:endCxn id="39964" idx="5"/>
              </p:cNvCxnSpPr>
              <p:nvPr/>
            </p:nvCxnSpPr>
            <p:spPr>
              <a:xfrm>
                <a:off x="3234611" y="3546889"/>
                <a:ext cx="0" cy="17819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grpSp>
        <p:grpSp>
          <p:nvGrpSpPr>
            <p:cNvPr id="29" name="组合 28">
              <a:extLst>
                <a:ext uri="{FF2B5EF4-FFF2-40B4-BE49-F238E27FC236}">
                  <a16:creationId xmlns:a16="http://schemas.microsoft.com/office/drawing/2014/main" id="{1B6F97E4-58C8-F226-7091-EF5BFAAB02F2}"/>
                </a:ext>
              </a:extLst>
            </p:cNvPr>
            <p:cNvGrpSpPr/>
            <p:nvPr/>
          </p:nvGrpSpPr>
          <p:grpSpPr>
            <a:xfrm>
              <a:off x="2191899" y="3958034"/>
              <a:ext cx="1051068" cy="783441"/>
              <a:chOff x="2458599" y="3958034"/>
              <a:chExt cx="1051068" cy="783441"/>
            </a:xfrm>
          </p:grpSpPr>
          <p:sp>
            <p:nvSpPr>
              <p:cNvPr id="39944" name="椭圆 39943">
                <a:extLst>
                  <a:ext uri="{FF2B5EF4-FFF2-40B4-BE49-F238E27FC236}">
                    <a16:creationId xmlns:a16="http://schemas.microsoft.com/office/drawing/2014/main" id="{1066BEF3-3171-1231-0142-73AB94BF26DC}"/>
                  </a:ext>
                </a:extLst>
              </p:cNvPr>
              <p:cNvSpPr/>
              <p:nvPr/>
            </p:nvSpPr>
            <p:spPr>
              <a:xfrm>
                <a:off x="2458599" y="3958034"/>
                <a:ext cx="1051068" cy="783441"/>
              </a:xfrm>
              <a:prstGeom prst="ellipse">
                <a:avLst/>
              </a:prstGeom>
              <a:solidFill>
                <a:schemeClr val="bg1"/>
              </a:solidFill>
              <a:ln w="19050">
                <a:solidFill>
                  <a:srgbClr val="F7A2A4"/>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60" name="椭圆 39959">
                <a:extLst>
                  <a:ext uri="{FF2B5EF4-FFF2-40B4-BE49-F238E27FC236}">
                    <a16:creationId xmlns:a16="http://schemas.microsoft.com/office/drawing/2014/main" id="{7A4787E9-112E-2015-E548-F9104D6E5245}"/>
                  </a:ext>
                </a:extLst>
              </p:cNvPr>
              <p:cNvSpPr/>
              <p:nvPr/>
            </p:nvSpPr>
            <p:spPr>
              <a:xfrm>
                <a:off x="2968893" y="4418462"/>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61" name="直接连接符 39960">
                <a:extLst>
                  <a:ext uri="{FF2B5EF4-FFF2-40B4-BE49-F238E27FC236}">
                    <a16:creationId xmlns:a16="http://schemas.microsoft.com/office/drawing/2014/main" id="{D1D98CF5-216D-733C-1C8C-36C6F469C0C1}"/>
                  </a:ext>
                </a:extLst>
              </p:cNvPr>
              <p:cNvCxnSpPr>
                <a:stCxn id="39960" idx="2"/>
                <a:endCxn id="39960" idx="6"/>
              </p:cNvCxnSpPr>
              <p:nvPr/>
            </p:nvCxnSpPr>
            <p:spPr>
              <a:xfrm>
                <a:off x="2968893" y="4544462"/>
                <a:ext cx="25200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9962" name="直接连接符 39961">
                <a:extLst>
                  <a:ext uri="{FF2B5EF4-FFF2-40B4-BE49-F238E27FC236}">
                    <a16:creationId xmlns:a16="http://schemas.microsoft.com/office/drawing/2014/main" id="{5F2BBC1A-6C71-3871-BE38-22D8C31E6187}"/>
                  </a:ext>
                </a:extLst>
              </p:cNvPr>
              <p:cNvCxnSpPr>
                <a:stCxn id="39960" idx="1"/>
                <a:endCxn id="39960" idx="7"/>
              </p:cNvCxnSpPr>
              <p:nvPr/>
            </p:nvCxnSpPr>
            <p:spPr>
              <a:xfrm>
                <a:off x="3005797" y="4455366"/>
                <a:ext cx="178192"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sp>
            <p:nvSpPr>
              <p:cNvPr id="39958" name="椭圆 39957">
                <a:extLst>
                  <a:ext uri="{FF2B5EF4-FFF2-40B4-BE49-F238E27FC236}">
                    <a16:creationId xmlns:a16="http://schemas.microsoft.com/office/drawing/2014/main" id="{8078D428-B3E7-9EAA-3E0E-D9EDBDC00380}"/>
                  </a:ext>
                </a:extLst>
              </p:cNvPr>
              <p:cNvSpPr/>
              <p:nvPr/>
            </p:nvSpPr>
            <p:spPr>
              <a:xfrm>
                <a:off x="2722794" y="4050709"/>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59" name="直接连接符 39958">
                <a:extLst>
                  <a:ext uri="{FF2B5EF4-FFF2-40B4-BE49-F238E27FC236}">
                    <a16:creationId xmlns:a16="http://schemas.microsoft.com/office/drawing/2014/main" id="{FD2A2E46-761D-1B38-3F5A-DE70637409CC}"/>
                  </a:ext>
                </a:extLst>
              </p:cNvPr>
              <p:cNvCxnSpPr>
                <a:stCxn id="39958" idx="2"/>
                <a:endCxn id="39958" idx="6"/>
              </p:cNvCxnSpPr>
              <p:nvPr/>
            </p:nvCxnSpPr>
            <p:spPr>
              <a:xfrm>
                <a:off x="2722794" y="4176709"/>
                <a:ext cx="25200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sp>
            <p:nvSpPr>
              <p:cNvPr id="39955" name="椭圆 39954">
                <a:extLst>
                  <a:ext uri="{FF2B5EF4-FFF2-40B4-BE49-F238E27FC236}">
                    <a16:creationId xmlns:a16="http://schemas.microsoft.com/office/drawing/2014/main" id="{E722BBB0-75DB-4666-2F74-165803B88748}"/>
                  </a:ext>
                </a:extLst>
              </p:cNvPr>
              <p:cNvSpPr/>
              <p:nvPr/>
            </p:nvSpPr>
            <p:spPr>
              <a:xfrm>
                <a:off x="2596814" y="4363826"/>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56" name="直接连接符 39955">
                <a:extLst>
                  <a:ext uri="{FF2B5EF4-FFF2-40B4-BE49-F238E27FC236}">
                    <a16:creationId xmlns:a16="http://schemas.microsoft.com/office/drawing/2014/main" id="{995EF15A-F469-F727-E997-EC7A53B8611C}"/>
                  </a:ext>
                </a:extLst>
              </p:cNvPr>
              <p:cNvCxnSpPr>
                <a:stCxn id="39955" idx="2"/>
                <a:endCxn id="39955" idx="6"/>
              </p:cNvCxnSpPr>
              <p:nvPr/>
            </p:nvCxnSpPr>
            <p:spPr>
              <a:xfrm>
                <a:off x="2596814" y="4489826"/>
                <a:ext cx="25200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9957" name="直接连接符 39956">
                <a:extLst>
                  <a:ext uri="{FF2B5EF4-FFF2-40B4-BE49-F238E27FC236}">
                    <a16:creationId xmlns:a16="http://schemas.microsoft.com/office/drawing/2014/main" id="{F8CC9B3A-3F89-90C6-AAC4-E04F0F83A559}"/>
                  </a:ext>
                </a:extLst>
              </p:cNvPr>
              <p:cNvCxnSpPr>
                <a:stCxn id="39955" idx="1"/>
                <a:endCxn id="39955" idx="7"/>
              </p:cNvCxnSpPr>
              <p:nvPr/>
            </p:nvCxnSpPr>
            <p:spPr>
              <a:xfrm>
                <a:off x="2633718" y="4400730"/>
                <a:ext cx="178192"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sp>
            <p:nvSpPr>
              <p:cNvPr id="39949" name="椭圆 39948">
                <a:extLst>
                  <a:ext uri="{FF2B5EF4-FFF2-40B4-BE49-F238E27FC236}">
                    <a16:creationId xmlns:a16="http://schemas.microsoft.com/office/drawing/2014/main" id="{18813811-2537-6180-CE27-2181C9C772BD}"/>
                  </a:ext>
                </a:extLst>
              </p:cNvPr>
              <p:cNvSpPr/>
              <p:nvPr/>
            </p:nvSpPr>
            <p:spPr>
              <a:xfrm>
                <a:off x="3126818" y="4096066"/>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50" name="直接连接符 39949">
                <a:extLst>
                  <a:ext uri="{FF2B5EF4-FFF2-40B4-BE49-F238E27FC236}">
                    <a16:creationId xmlns:a16="http://schemas.microsoft.com/office/drawing/2014/main" id="{4D9B9063-41E2-BE17-1E41-2723F378F3FC}"/>
                  </a:ext>
                </a:extLst>
              </p:cNvPr>
              <p:cNvCxnSpPr>
                <a:stCxn id="39949" idx="2"/>
                <a:endCxn id="39949" idx="6"/>
              </p:cNvCxnSpPr>
              <p:nvPr/>
            </p:nvCxnSpPr>
            <p:spPr>
              <a:xfrm>
                <a:off x="3126818" y="4222066"/>
                <a:ext cx="25200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9954" name="直接连接符 39953">
                <a:extLst>
                  <a:ext uri="{FF2B5EF4-FFF2-40B4-BE49-F238E27FC236}">
                    <a16:creationId xmlns:a16="http://schemas.microsoft.com/office/drawing/2014/main" id="{2048FB8C-8EAF-2A16-A03C-3604A3110133}"/>
                  </a:ext>
                </a:extLst>
              </p:cNvPr>
              <p:cNvCxnSpPr>
                <a:stCxn id="39949" idx="1"/>
                <a:endCxn id="39949" idx="7"/>
              </p:cNvCxnSpPr>
              <p:nvPr/>
            </p:nvCxnSpPr>
            <p:spPr>
              <a:xfrm>
                <a:off x="3163722" y="4132970"/>
                <a:ext cx="178192"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grpSp>
        <p:grpSp>
          <p:nvGrpSpPr>
            <p:cNvPr id="30" name="组合 29">
              <a:extLst>
                <a:ext uri="{FF2B5EF4-FFF2-40B4-BE49-F238E27FC236}">
                  <a16:creationId xmlns:a16="http://schemas.microsoft.com/office/drawing/2014/main" id="{DC9B7F9E-4B32-0EA6-BDBF-447772FF28EC}"/>
                </a:ext>
              </a:extLst>
            </p:cNvPr>
            <p:cNvGrpSpPr/>
            <p:nvPr/>
          </p:nvGrpSpPr>
          <p:grpSpPr>
            <a:xfrm>
              <a:off x="3431592" y="3765055"/>
              <a:ext cx="547124" cy="914022"/>
              <a:chOff x="3841385" y="5142812"/>
              <a:chExt cx="547124" cy="914022"/>
            </a:xfrm>
          </p:grpSpPr>
          <p:sp>
            <p:nvSpPr>
              <p:cNvPr id="63" name="椭圆 62">
                <a:extLst>
                  <a:ext uri="{FF2B5EF4-FFF2-40B4-BE49-F238E27FC236}">
                    <a16:creationId xmlns:a16="http://schemas.microsoft.com/office/drawing/2014/main" id="{3EE58CB5-10E4-702C-19B4-0965591D4D0F}"/>
                  </a:ext>
                </a:extLst>
              </p:cNvPr>
              <p:cNvSpPr/>
              <p:nvPr/>
            </p:nvSpPr>
            <p:spPr>
              <a:xfrm rot="14999019">
                <a:off x="3657936" y="5326261"/>
                <a:ext cx="914022" cy="547124"/>
              </a:xfrm>
              <a:prstGeom prst="ellipse">
                <a:avLst/>
              </a:prstGeom>
              <a:solidFill>
                <a:schemeClr val="bg1"/>
              </a:solidFill>
              <a:ln w="19050">
                <a:solidFill>
                  <a:srgbClr val="7A97CE"/>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36" name="椭圆 39935">
                <a:extLst>
                  <a:ext uri="{FF2B5EF4-FFF2-40B4-BE49-F238E27FC236}">
                    <a16:creationId xmlns:a16="http://schemas.microsoft.com/office/drawing/2014/main" id="{1396538F-F515-4813-0AFD-D2A4554370D5}"/>
                  </a:ext>
                </a:extLst>
              </p:cNvPr>
              <p:cNvSpPr/>
              <p:nvPr/>
            </p:nvSpPr>
            <p:spPr>
              <a:xfrm>
                <a:off x="3936236" y="5317213"/>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37" name="直接连接符 39936">
                <a:extLst>
                  <a:ext uri="{FF2B5EF4-FFF2-40B4-BE49-F238E27FC236}">
                    <a16:creationId xmlns:a16="http://schemas.microsoft.com/office/drawing/2014/main" id="{4B1DE97A-E6C1-8829-7DEA-5A68F19E6445}"/>
                  </a:ext>
                </a:extLst>
              </p:cNvPr>
              <p:cNvCxnSpPr>
                <a:cxnSpLocks/>
                <a:stCxn id="39936" idx="0"/>
                <a:endCxn id="39936" idx="2"/>
              </p:cNvCxnSpPr>
              <p:nvPr/>
            </p:nvCxnSpPr>
            <p:spPr>
              <a:xfrm flipH="1">
                <a:off x="3936236" y="5317213"/>
                <a:ext cx="126000" cy="126000"/>
              </a:xfrm>
              <a:prstGeom prst="line">
                <a:avLst/>
              </a:prstGeom>
              <a:ln w="25400"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p:cxnSp>
            <p:nvCxnSpPr>
              <p:cNvPr id="39938" name="直接连接符 39937">
                <a:extLst>
                  <a:ext uri="{FF2B5EF4-FFF2-40B4-BE49-F238E27FC236}">
                    <a16:creationId xmlns:a16="http://schemas.microsoft.com/office/drawing/2014/main" id="{E84AEFB1-CD63-7A4A-4286-C24B3EE4B00B}"/>
                  </a:ext>
                </a:extLst>
              </p:cNvPr>
              <p:cNvCxnSpPr>
                <a:cxnSpLocks/>
                <a:stCxn id="39936" idx="7"/>
                <a:endCxn id="39936" idx="3"/>
              </p:cNvCxnSpPr>
              <p:nvPr/>
            </p:nvCxnSpPr>
            <p:spPr>
              <a:xfrm flipH="1">
                <a:off x="3973141" y="5354118"/>
                <a:ext cx="178190" cy="178190"/>
              </a:xfrm>
              <a:prstGeom prst="line">
                <a:avLst/>
              </a:prstGeom>
              <a:ln w="25400"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p:sp>
            <p:nvSpPr>
              <p:cNvPr id="39939" name="椭圆 39938">
                <a:extLst>
                  <a:ext uri="{FF2B5EF4-FFF2-40B4-BE49-F238E27FC236}">
                    <a16:creationId xmlns:a16="http://schemas.microsoft.com/office/drawing/2014/main" id="{0A9D4C59-A64B-D565-4035-E862ADAB6573}"/>
                  </a:ext>
                </a:extLst>
              </p:cNvPr>
              <p:cNvSpPr/>
              <p:nvPr/>
            </p:nvSpPr>
            <p:spPr>
              <a:xfrm>
                <a:off x="4062236" y="5678265"/>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40" name="直接连接符 39939">
                <a:extLst>
                  <a:ext uri="{FF2B5EF4-FFF2-40B4-BE49-F238E27FC236}">
                    <a16:creationId xmlns:a16="http://schemas.microsoft.com/office/drawing/2014/main" id="{5AE15F3E-DB8E-51F6-8350-193335CE88C8}"/>
                  </a:ext>
                </a:extLst>
              </p:cNvPr>
              <p:cNvCxnSpPr>
                <a:stCxn id="39939" idx="0"/>
                <a:endCxn id="39939" idx="2"/>
              </p:cNvCxnSpPr>
              <p:nvPr/>
            </p:nvCxnSpPr>
            <p:spPr>
              <a:xfrm flipH="1">
                <a:off x="4062236" y="5678265"/>
                <a:ext cx="126000" cy="126000"/>
              </a:xfrm>
              <a:prstGeom prst="line">
                <a:avLst/>
              </a:prstGeom>
              <a:ln w="25400"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p:cxnSp>
            <p:nvCxnSpPr>
              <p:cNvPr id="39941" name="直接连接符 39940">
                <a:extLst>
                  <a:ext uri="{FF2B5EF4-FFF2-40B4-BE49-F238E27FC236}">
                    <a16:creationId xmlns:a16="http://schemas.microsoft.com/office/drawing/2014/main" id="{55696947-5ADC-2750-3D3F-85F4111E38F7}"/>
                  </a:ext>
                </a:extLst>
              </p:cNvPr>
              <p:cNvCxnSpPr>
                <a:cxnSpLocks/>
                <a:stCxn id="39939" idx="7"/>
                <a:endCxn id="39939" idx="3"/>
              </p:cNvCxnSpPr>
              <p:nvPr/>
            </p:nvCxnSpPr>
            <p:spPr>
              <a:xfrm flipH="1">
                <a:off x="4099141" y="5715170"/>
                <a:ext cx="178190" cy="178190"/>
              </a:xfrm>
              <a:prstGeom prst="line">
                <a:avLst/>
              </a:prstGeom>
              <a:ln w="25400"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p:grpSp>
        <p:sp>
          <p:nvSpPr>
            <p:cNvPr id="39942" name="文本框 39941">
              <a:extLst>
                <a:ext uri="{FF2B5EF4-FFF2-40B4-BE49-F238E27FC236}">
                  <a16:creationId xmlns:a16="http://schemas.microsoft.com/office/drawing/2014/main" id="{0B299987-ADC7-142C-3CCC-7207A8C0E447}"/>
                </a:ext>
              </a:extLst>
            </p:cNvPr>
            <p:cNvSpPr txBox="1"/>
            <p:nvPr/>
          </p:nvSpPr>
          <p:spPr>
            <a:xfrm>
              <a:off x="2255183" y="2721681"/>
              <a:ext cx="1707330" cy="369332"/>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候选实体对簇</a:t>
              </a:r>
              <a:endParaRPr lang="en-US" altLang="zh-CN" dirty="0">
                <a:latin typeface="微软雅黑" panose="020B0503020204020204" pitchFamily="34" charset="-122"/>
                <a:ea typeface="微软雅黑" panose="020B0503020204020204" pitchFamily="34" charset="-122"/>
              </a:endParaRPr>
            </a:p>
          </p:txBody>
        </p:sp>
        <p:sp>
          <p:nvSpPr>
            <p:cNvPr id="39974" name="矩形: 圆角 39973">
              <a:extLst>
                <a:ext uri="{FF2B5EF4-FFF2-40B4-BE49-F238E27FC236}">
                  <a16:creationId xmlns:a16="http://schemas.microsoft.com/office/drawing/2014/main" id="{1ACF6600-32E2-4051-F5B0-D4BDAC3D6A22}"/>
                </a:ext>
              </a:extLst>
            </p:cNvPr>
            <p:cNvSpPr/>
            <p:nvPr/>
          </p:nvSpPr>
          <p:spPr>
            <a:xfrm>
              <a:off x="2099075" y="2721923"/>
              <a:ext cx="2019546" cy="2140276"/>
            </a:xfrm>
            <a:prstGeom prst="roundRect">
              <a:avLst/>
            </a:prstGeom>
            <a:noFill/>
            <a:ln w="19050">
              <a:solidFill>
                <a:srgbClr val="DFDFD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连接符: 肘形 31">
              <a:extLst>
                <a:ext uri="{FF2B5EF4-FFF2-40B4-BE49-F238E27FC236}">
                  <a16:creationId xmlns:a16="http://schemas.microsoft.com/office/drawing/2014/main" id="{0D56A7E3-22D8-223C-DCA1-798FE6F8D9D2}"/>
                </a:ext>
              </a:extLst>
            </p:cNvPr>
            <p:cNvCxnSpPr>
              <a:cxnSpLocks/>
              <a:stCxn id="58" idx="3"/>
              <a:endCxn id="39974" idx="1"/>
            </p:cNvCxnSpPr>
            <p:nvPr/>
          </p:nvCxnSpPr>
          <p:spPr>
            <a:xfrm flipV="1">
              <a:off x="1348717" y="3792061"/>
              <a:ext cx="750358" cy="864663"/>
            </a:xfrm>
            <a:prstGeom prst="bentConnector3">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0015" name="组合 40014">
              <a:extLst>
                <a:ext uri="{FF2B5EF4-FFF2-40B4-BE49-F238E27FC236}">
                  <a16:creationId xmlns:a16="http://schemas.microsoft.com/office/drawing/2014/main" id="{18056D46-1005-2EBF-F96E-35F8B6A544E9}"/>
                </a:ext>
              </a:extLst>
            </p:cNvPr>
            <p:cNvGrpSpPr/>
            <p:nvPr/>
          </p:nvGrpSpPr>
          <p:grpSpPr>
            <a:xfrm>
              <a:off x="5514871" y="3193170"/>
              <a:ext cx="1335650" cy="431490"/>
              <a:chOff x="5665225" y="3181348"/>
              <a:chExt cx="1335650" cy="431490"/>
            </a:xfrm>
          </p:grpSpPr>
          <p:sp>
            <p:nvSpPr>
              <p:cNvPr id="34" name="矩形: 圆角 33">
                <a:extLst>
                  <a:ext uri="{FF2B5EF4-FFF2-40B4-BE49-F238E27FC236}">
                    <a16:creationId xmlns:a16="http://schemas.microsoft.com/office/drawing/2014/main" id="{992FAB2C-A2BB-FB99-43B3-2BBD7158C167}"/>
                  </a:ext>
                </a:extLst>
              </p:cNvPr>
              <p:cNvSpPr/>
              <p:nvPr/>
            </p:nvSpPr>
            <p:spPr>
              <a:xfrm>
                <a:off x="5665225" y="3181348"/>
                <a:ext cx="1335650" cy="431490"/>
              </a:xfrm>
              <a:prstGeom prst="roundRect">
                <a:avLst/>
              </a:prstGeom>
              <a:solidFill>
                <a:srgbClr val="F4ECAC"/>
              </a:solidFill>
              <a:ln w="25400">
                <a:solidFill>
                  <a:srgbClr val="F8CCA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A300113C-E0C3-04D6-A86D-8C189EF9EE03}"/>
                  </a:ext>
                </a:extLst>
              </p:cNvPr>
              <p:cNvSpPr/>
              <p:nvPr/>
            </p:nvSpPr>
            <p:spPr>
              <a:xfrm>
                <a:off x="5761392" y="3271516"/>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a:extLst>
                  <a:ext uri="{FF2B5EF4-FFF2-40B4-BE49-F238E27FC236}">
                    <a16:creationId xmlns:a16="http://schemas.microsoft.com/office/drawing/2014/main" id="{BBE68B29-F1E9-7E24-5DB1-B5E20C5FF508}"/>
                  </a:ext>
                </a:extLst>
              </p:cNvPr>
              <p:cNvCxnSpPr>
                <a:cxnSpLocks/>
                <a:stCxn id="35" idx="0"/>
                <a:endCxn id="35" idx="4"/>
              </p:cNvCxnSpPr>
              <p:nvPr/>
            </p:nvCxnSpPr>
            <p:spPr>
              <a:xfrm>
                <a:off x="5887392" y="3271516"/>
                <a:ext cx="0" cy="25200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1B2D3DFC-7105-B1DB-E6F0-D3E4E24A41FD}"/>
                  </a:ext>
                </a:extLst>
              </p:cNvPr>
              <p:cNvCxnSpPr>
                <a:stCxn id="35" idx="1"/>
                <a:endCxn id="35" idx="3"/>
              </p:cNvCxnSpPr>
              <p:nvPr/>
            </p:nvCxnSpPr>
            <p:spPr>
              <a:xfrm>
                <a:off x="5798297" y="3308421"/>
                <a:ext cx="0" cy="17819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grpSp>
            <p:nvGrpSpPr>
              <p:cNvPr id="60" name="组合 59">
                <a:extLst>
                  <a:ext uri="{FF2B5EF4-FFF2-40B4-BE49-F238E27FC236}">
                    <a16:creationId xmlns:a16="http://schemas.microsoft.com/office/drawing/2014/main" id="{DECC104C-A406-808E-FCBF-272874C811F8}"/>
                  </a:ext>
                </a:extLst>
              </p:cNvPr>
              <p:cNvGrpSpPr/>
              <p:nvPr/>
            </p:nvGrpSpPr>
            <p:grpSpPr>
              <a:xfrm>
                <a:off x="6102486" y="3271516"/>
                <a:ext cx="252000" cy="252000"/>
                <a:chOff x="8157614" y="5057431"/>
                <a:chExt cx="180000" cy="180000"/>
              </a:xfrm>
            </p:grpSpPr>
            <p:sp>
              <p:nvSpPr>
                <p:cNvPr id="39975" name="椭圆 39974">
                  <a:extLst>
                    <a:ext uri="{FF2B5EF4-FFF2-40B4-BE49-F238E27FC236}">
                      <a16:creationId xmlns:a16="http://schemas.microsoft.com/office/drawing/2014/main" id="{7AC31AAB-1217-524D-A467-DED69CEC28E7}"/>
                    </a:ext>
                  </a:extLst>
                </p:cNvPr>
                <p:cNvSpPr/>
                <p:nvPr/>
              </p:nvSpPr>
              <p:spPr>
                <a:xfrm>
                  <a:off x="8157614" y="5057431"/>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76" name="直接连接符 39975">
                  <a:extLst>
                    <a:ext uri="{FF2B5EF4-FFF2-40B4-BE49-F238E27FC236}">
                      <a16:creationId xmlns:a16="http://schemas.microsoft.com/office/drawing/2014/main" id="{585DAF52-73A7-CC39-FDBA-3D1FFE892F51}"/>
                    </a:ext>
                  </a:extLst>
                </p:cNvPr>
                <p:cNvCxnSpPr>
                  <a:stCxn id="39975" idx="2"/>
                  <a:endCxn id="39975" idx="6"/>
                </p:cNvCxnSpPr>
                <p:nvPr/>
              </p:nvCxnSpPr>
              <p:spPr>
                <a:xfrm>
                  <a:off x="8157614" y="5147431"/>
                  <a:ext cx="18000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grpSp>
          <p:sp>
            <p:nvSpPr>
              <p:cNvPr id="39977" name="椭圆 39976">
                <a:extLst>
                  <a:ext uri="{FF2B5EF4-FFF2-40B4-BE49-F238E27FC236}">
                    <a16:creationId xmlns:a16="http://schemas.microsoft.com/office/drawing/2014/main" id="{587933CF-7A6E-2A83-E3C6-57B299BF9671}"/>
                  </a:ext>
                </a:extLst>
              </p:cNvPr>
              <p:cNvSpPr/>
              <p:nvPr/>
            </p:nvSpPr>
            <p:spPr>
              <a:xfrm>
                <a:off x="6443580" y="3275235"/>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78" name="直接连接符 39977">
                <a:extLst>
                  <a:ext uri="{FF2B5EF4-FFF2-40B4-BE49-F238E27FC236}">
                    <a16:creationId xmlns:a16="http://schemas.microsoft.com/office/drawing/2014/main" id="{7E40EF62-6916-A792-141A-42129BF73883}"/>
                  </a:ext>
                </a:extLst>
              </p:cNvPr>
              <p:cNvCxnSpPr>
                <a:stCxn id="39977" idx="0"/>
                <a:endCxn id="39977" idx="2"/>
              </p:cNvCxnSpPr>
              <p:nvPr/>
            </p:nvCxnSpPr>
            <p:spPr>
              <a:xfrm flipH="1">
                <a:off x="6443580" y="3275235"/>
                <a:ext cx="126000" cy="126000"/>
              </a:xfrm>
              <a:prstGeom prst="line">
                <a:avLst/>
              </a:prstGeom>
              <a:ln w="25400"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p:cxnSp>
            <p:nvCxnSpPr>
              <p:cNvPr id="39979" name="直接连接符 39978">
                <a:extLst>
                  <a:ext uri="{FF2B5EF4-FFF2-40B4-BE49-F238E27FC236}">
                    <a16:creationId xmlns:a16="http://schemas.microsoft.com/office/drawing/2014/main" id="{4F395936-1DB1-BA37-E6A8-ACB69598B71F}"/>
                  </a:ext>
                </a:extLst>
              </p:cNvPr>
              <p:cNvCxnSpPr>
                <a:cxnSpLocks/>
                <a:stCxn id="39977" idx="7"/>
                <a:endCxn id="39977" idx="3"/>
              </p:cNvCxnSpPr>
              <p:nvPr/>
            </p:nvCxnSpPr>
            <p:spPr>
              <a:xfrm flipH="1">
                <a:off x="6480485" y="3312140"/>
                <a:ext cx="178190" cy="178190"/>
              </a:xfrm>
              <a:prstGeom prst="line">
                <a:avLst/>
              </a:prstGeom>
              <a:ln w="25400"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981" name="文本框 39980">
                    <a:extLst>
                      <a:ext uri="{FF2B5EF4-FFF2-40B4-BE49-F238E27FC236}">
                        <a16:creationId xmlns:a16="http://schemas.microsoft.com/office/drawing/2014/main" id="{523EC532-49D4-9FC7-0205-FF92228DA90C}"/>
                      </a:ext>
                    </a:extLst>
                  </p:cNvPr>
                  <p:cNvSpPr txBox="1"/>
                  <p:nvPr/>
                </p:nvSpPr>
                <p:spPr>
                  <a:xfrm>
                    <a:off x="6685354" y="3235637"/>
                    <a:ext cx="198639"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39981" name="文本框 39980">
                    <a:extLst>
                      <a:ext uri="{FF2B5EF4-FFF2-40B4-BE49-F238E27FC236}">
                        <a16:creationId xmlns:a16="http://schemas.microsoft.com/office/drawing/2014/main" id="{523EC532-49D4-9FC7-0205-FF92228DA90C}"/>
                      </a:ext>
                    </a:extLst>
                  </p:cNvPr>
                  <p:cNvSpPr txBox="1">
                    <a:spLocks noRot="1" noChangeAspect="1" noMove="1" noResize="1" noEditPoints="1" noAdjustHandles="1" noChangeArrowheads="1" noChangeShapeType="1" noTextEdit="1"/>
                  </p:cNvSpPr>
                  <p:nvPr/>
                </p:nvSpPr>
                <p:spPr>
                  <a:xfrm>
                    <a:off x="6685354" y="3235637"/>
                    <a:ext cx="198639" cy="307777"/>
                  </a:xfrm>
                  <a:prstGeom prst="rect">
                    <a:avLst/>
                  </a:prstGeom>
                  <a:blipFill>
                    <a:blip r:embed="rId7"/>
                    <a:stretch>
                      <a:fillRect r="-39394"/>
                    </a:stretch>
                  </a:blipFill>
                </p:spPr>
                <p:txBody>
                  <a:bodyPr/>
                  <a:lstStyle/>
                  <a:p>
                    <a:r>
                      <a:rPr lang="zh-CN" altLang="en-US">
                        <a:noFill/>
                      </a:rPr>
                      <a:t> </a:t>
                    </a:r>
                  </a:p>
                </p:txBody>
              </p:sp>
            </mc:Fallback>
          </mc:AlternateContent>
        </p:grpSp>
        <p:grpSp>
          <p:nvGrpSpPr>
            <p:cNvPr id="40023" name="组合 40022">
              <a:extLst>
                <a:ext uri="{FF2B5EF4-FFF2-40B4-BE49-F238E27FC236}">
                  <a16:creationId xmlns:a16="http://schemas.microsoft.com/office/drawing/2014/main" id="{C128F704-CFB5-1D1B-A067-FCAB26D40ADF}"/>
                </a:ext>
              </a:extLst>
            </p:cNvPr>
            <p:cNvGrpSpPr/>
            <p:nvPr/>
          </p:nvGrpSpPr>
          <p:grpSpPr>
            <a:xfrm>
              <a:off x="5514871" y="3731617"/>
              <a:ext cx="1335650" cy="431490"/>
              <a:chOff x="5665225" y="3779406"/>
              <a:chExt cx="1335650" cy="431490"/>
            </a:xfrm>
          </p:grpSpPr>
          <p:sp>
            <p:nvSpPr>
              <p:cNvPr id="40022" name="矩形: 圆角 40021">
                <a:extLst>
                  <a:ext uri="{FF2B5EF4-FFF2-40B4-BE49-F238E27FC236}">
                    <a16:creationId xmlns:a16="http://schemas.microsoft.com/office/drawing/2014/main" id="{99475491-2BA8-53AF-A656-94BB409E1C19}"/>
                  </a:ext>
                </a:extLst>
              </p:cNvPr>
              <p:cNvSpPr/>
              <p:nvPr/>
            </p:nvSpPr>
            <p:spPr>
              <a:xfrm>
                <a:off x="5665225" y="3779406"/>
                <a:ext cx="1335650" cy="431490"/>
              </a:xfrm>
              <a:prstGeom prst="roundRect">
                <a:avLst/>
              </a:prstGeom>
              <a:solidFill>
                <a:srgbClr val="F4ECAC"/>
              </a:solidFill>
              <a:ln w="25400">
                <a:solidFill>
                  <a:srgbClr val="F8CCA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83" name="椭圆 39982">
                <a:extLst>
                  <a:ext uri="{FF2B5EF4-FFF2-40B4-BE49-F238E27FC236}">
                    <a16:creationId xmlns:a16="http://schemas.microsoft.com/office/drawing/2014/main" id="{81147D2F-84D6-F737-D141-32065513B95C}"/>
                  </a:ext>
                </a:extLst>
              </p:cNvPr>
              <p:cNvSpPr/>
              <p:nvPr/>
            </p:nvSpPr>
            <p:spPr>
              <a:xfrm>
                <a:off x="5761392" y="3874110"/>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84" name="直接连接符 39983">
                <a:extLst>
                  <a:ext uri="{FF2B5EF4-FFF2-40B4-BE49-F238E27FC236}">
                    <a16:creationId xmlns:a16="http://schemas.microsoft.com/office/drawing/2014/main" id="{DCF3D2A1-45E0-D2EB-F68D-012715EEA0FC}"/>
                  </a:ext>
                </a:extLst>
              </p:cNvPr>
              <p:cNvCxnSpPr>
                <a:cxnSpLocks/>
                <a:stCxn id="39983" idx="0"/>
                <a:endCxn id="39983" idx="4"/>
              </p:cNvCxnSpPr>
              <p:nvPr/>
            </p:nvCxnSpPr>
            <p:spPr>
              <a:xfrm>
                <a:off x="5887392" y="3874110"/>
                <a:ext cx="0" cy="25200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9985" name="直接连接符 39984">
                <a:extLst>
                  <a:ext uri="{FF2B5EF4-FFF2-40B4-BE49-F238E27FC236}">
                    <a16:creationId xmlns:a16="http://schemas.microsoft.com/office/drawing/2014/main" id="{C2DF74FD-2E98-898C-5966-03E6509506E1}"/>
                  </a:ext>
                </a:extLst>
              </p:cNvPr>
              <p:cNvCxnSpPr>
                <a:stCxn id="39983" idx="1"/>
                <a:endCxn id="39983" idx="3"/>
              </p:cNvCxnSpPr>
              <p:nvPr/>
            </p:nvCxnSpPr>
            <p:spPr>
              <a:xfrm>
                <a:off x="5798297" y="3911015"/>
                <a:ext cx="0" cy="17819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sp>
            <p:nvSpPr>
              <p:cNvPr id="39986" name="椭圆 39985">
                <a:extLst>
                  <a:ext uri="{FF2B5EF4-FFF2-40B4-BE49-F238E27FC236}">
                    <a16:creationId xmlns:a16="http://schemas.microsoft.com/office/drawing/2014/main" id="{C4FE44A1-E0C1-46F0-7DBA-E109F24825F2}"/>
                  </a:ext>
                </a:extLst>
              </p:cNvPr>
              <p:cNvSpPr/>
              <p:nvPr/>
            </p:nvSpPr>
            <p:spPr>
              <a:xfrm>
                <a:off x="6443580" y="3870689"/>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87" name="直接连接符 39986">
                <a:extLst>
                  <a:ext uri="{FF2B5EF4-FFF2-40B4-BE49-F238E27FC236}">
                    <a16:creationId xmlns:a16="http://schemas.microsoft.com/office/drawing/2014/main" id="{75B3C7FF-17EC-C3B8-0015-02D595AA77F6}"/>
                  </a:ext>
                </a:extLst>
              </p:cNvPr>
              <p:cNvCxnSpPr>
                <a:stCxn id="39986" idx="0"/>
                <a:endCxn id="39986" idx="2"/>
              </p:cNvCxnSpPr>
              <p:nvPr/>
            </p:nvCxnSpPr>
            <p:spPr>
              <a:xfrm flipH="1">
                <a:off x="6443580" y="3870689"/>
                <a:ext cx="126000" cy="126000"/>
              </a:xfrm>
              <a:prstGeom prst="line">
                <a:avLst/>
              </a:prstGeom>
              <a:ln w="25400"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p:cxnSp>
            <p:nvCxnSpPr>
              <p:cNvPr id="39988" name="直接连接符 39987">
                <a:extLst>
                  <a:ext uri="{FF2B5EF4-FFF2-40B4-BE49-F238E27FC236}">
                    <a16:creationId xmlns:a16="http://schemas.microsoft.com/office/drawing/2014/main" id="{25959237-6147-3C05-8FC9-B2C6FC2986B0}"/>
                  </a:ext>
                </a:extLst>
              </p:cNvPr>
              <p:cNvCxnSpPr>
                <a:cxnSpLocks/>
                <a:stCxn id="39986" idx="7"/>
                <a:endCxn id="39986" idx="3"/>
              </p:cNvCxnSpPr>
              <p:nvPr/>
            </p:nvCxnSpPr>
            <p:spPr>
              <a:xfrm flipH="1">
                <a:off x="6480485" y="3907594"/>
                <a:ext cx="178190" cy="178190"/>
              </a:xfrm>
              <a:prstGeom prst="line">
                <a:avLst/>
              </a:prstGeom>
              <a:ln w="25400"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989" name="文本框 39988">
                    <a:extLst>
                      <a:ext uri="{FF2B5EF4-FFF2-40B4-BE49-F238E27FC236}">
                        <a16:creationId xmlns:a16="http://schemas.microsoft.com/office/drawing/2014/main" id="{E7C62BBA-5FB3-D878-362D-25C6CAC465D2}"/>
                      </a:ext>
                    </a:extLst>
                  </p:cNvPr>
                  <p:cNvSpPr txBox="1"/>
                  <p:nvPr/>
                </p:nvSpPr>
                <p:spPr>
                  <a:xfrm>
                    <a:off x="6685354" y="3841263"/>
                    <a:ext cx="198639"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39989" name="文本框 39988">
                    <a:extLst>
                      <a:ext uri="{FF2B5EF4-FFF2-40B4-BE49-F238E27FC236}">
                        <a16:creationId xmlns:a16="http://schemas.microsoft.com/office/drawing/2014/main" id="{E7C62BBA-5FB3-D878-362D-25C6CAC465D2}"/>
                      </a:ext>
                    </a:extLst>
                  </p:cNvPr>
                  <p:cNvSpPr txBox="1">
                    <a:spLocks noRot="1" noChangeAspect="1" noMove="1" noResize="1" noEditPoints="1" noAdjustHandles="1" noChangeArrowheads="1" noChangeShapeType="1" noTextEdit="1"/>
                  </p:cNvSpPr>
                  <p:nvPr/>
                </p:nvSpPr>
                <p:spPr>
                  <a:xfrm>
                    <a:off x="6685354" y="3841263"/>
                    <a:ext cx="198639" cy="307777"/>
                  </a:xfrm>
                  <a:prstGeom prst="rect">
                    <a:avLst/>
                  </a:prstGeom>
                  <a:blipFill>
                    <a:blip r:embed="rId8"/>
                    <a:stretch>
                      <a:fillRect r="-39394"/>
                    </a:stretch>
                  </a:blipFill>
                </p:spPr>
                <p:txBody>
                  <a:bodyPr/>
                  <a:lstStyle/>
                  <a:p>
                    <a:r>
                      <a:rPr lang="zh-CN" altLang="en-US">
                        <a:noFill/>
                      </a:rPr>
                      <a:t> </a:t>
                    </a:r>
                  </a:p>
                </p:txBody>
              </p:sp>
            </mc:Fallback>
          </mc:AlternateContent>
          <p:grpSp>
            <p:nvGrpSpPr>
              <p:cNvPr id="39990" name="组合 39989">
                <a:extLst>
                  <a:ext uri="{FF2B5EF4-FFF2-40B4-BE49-F238E27FC236}">
                    <a16:creationId xmlns:a16="http://schemas.microsoft.com/office/drawing/2014/main" id="{4B6FC492-F4A3-B3E1-E4C5-0F9092DCFEF6}"/>
                  </a:ext>
                </a:extLst>
              </p:cNvPr>
              <p:cNvGrpSpPr/>
              <p:nvPr/>
            </p:nvGrpSpPr>
            <p:grpSpPr>
              <a:xfrm>
                <a:off x="6102486" y="3877153"/>
                <a:ext cx="252000" cy="252000"/>
                <a:chOff x="8157614" y="5057431"/>
                <a:chExt cx="180000" cy="180000"/>
              </a:xfrm>
            </p:grpSpPr>
            <p:sp>
              <p:nvSpPr>
                <p:cNvPr id="39991" name="椭圆 39990">
                  <a:extLst>
                    <a:ext uri="{FF2B5EF4-FFF2-40B4-BE49-F238E27FC236}">
                      <a16:creationId xmlns:a16="http://schemas.microsoft.com/office/drawing/2014/main" id="{846503FA-E353-F268-8BCA-614176D8940D}"/>
                    </a:ext>
                  </a:extLst>
                </p:cNvPr>
                <p:cNvSpPr/>
                <p:nvPr/>
              </p:nvSpPr>
              <p:spPr>
                <a:xfrm>
                  <a:off x="8157614" y="5057431"/>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92" name="直接连接符 39991">
                  <a:extLst>
                    <a:ext uri="{FF2B5EF4-FFF2-40B4-BE49-F238E27FC236}">
                      <a16:creationId xmlns:a16="http://schemas.microsoft.com/office/drawing/2014/main" id="{052FFCCD-6BA3-639A-4845-C8C2BC4CFFC4}"/>
                    </a:ext>
                  </a:extLst>
                </p:cNvPr>
                <p:cNvCxnSpPr>
                  <a:stCxn id="39991" idx="2"/>
                  <a:endCxn id="39991" idx="6"/>
                </p:cNvCxnSpPr>
                <p:nvPr/>
              </p:nvCxnSpPr>
              <p:spPr>
                <a:xfrm>
                  <a:off x="8157614" y="5147431"/>
                  <a:ext cx="18000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9993" name="直接连接符 39992">
                  <a:extLst>
                    <a:ext uri="{FF2B5EF4-FFF2-40B4-BE49-F238E27FC236}">
                      <a16:creationId xmlns:a16="http://schemas.microsoft.com/office/drawing/2014/main" id="{E78CDB66-ACF8-E343-BD90-E8A9C70EC860}"/>
                    </a:ext>
                  </a:extLst>
                </p:cNvPr>
                <p:cNvCxnSpPr>
                  <a:stCxn id="39991" idx="1"/>
                  <a:endCxn id="39991" idx="7"/>
                </p:cNvCxnSpPr>
                <p:nvPr/>
              </p:nvCxnSpPr>
              <p:spPr>
                <a:xfrm>
                  <a:off x="8183974" y="5083791"/>
                  <a:ext cx="12728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grpSp>
        </p:grpSp>
        <p:grpSp>
          <p:nvGrpSpPr>
            <p:cNvPr id="40027" name="组合 40026">
              <a:extLst>
                <a:ext uri="{FF2B5EF4-FFF2-40B4-BE49-F238E27FC236}">
                  <a16:creationId xmlns:a16="http://schemas.microsoft.com/office/drawing/2014/main" id="{78AE5CCE-F0FD-31DB-CF11-44E5C674C74D}"/>
                </a:ext>
              </a:extLst>
            </p:cNvPr>
            <p:cNvGrpSpPr/>
            <p:nvPr/>
          </p:nvGrpSpPr>
          <p:grpSpPr>
            <a:xfrm>
              <a:off x="5514871" y="4275180"/>
              <a:ext cx="1335650" cy="431490"/>
              <a:chOff x="5665225" y="4324777"/>
              <a:chExt cx="1335650" cy="431490"/>
            </a:xfrm>
          </p:grpSpPr>
          <p:sp>
            <p:nvSpPr>
              <p:cNvPr id="40026" name="矩形: 圆角 40025">
                <a:extLst>
                  <a:ext uri="{FF2B5EF4-FFF2-40B4-BE49-F238E27FC236}">
                    <a16:creationId xmlns:a16="http://schemas.microsoft.com/office/drawing/2014/main" id="{0C5644F5-928E-2EA1-C0B3-6448DCE63E35}"/>
                  </a:ext>
                </a:extLst>
              </p:cNvPr>
              <p:cNvSpPr/>
              <p:nvPr/>
            </p:nvSpPr>
            <p:spPr>
              <a:xfrm>
                <a:off x="5665225" y="4324777"/>
                <a:ext cx="1335650" cy="431490"/>
              </a:xfrm>
              <a:prstGeom prst="roundRect">
                <a:avLst/>
              </a:prstGeom>
              <a:solidFill>
                <a:srgbClr val="F4ECAC"/>
              </a:solidFill>
              <a:ln w="25400">
                <a:solidFill>
                  <a:srgbClr val="F8CCA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9995" name="文本框 39994">
                    <a:extLst>
                      <a:ext uri="{FF2B5EF4-FFF2-40B4-BE49-F238E27FC236}">
                        <a16:creationId xmlns:a16="http://schemas.microsoft.com/office/drawing/2014/main" id="{8C1FBFFC-D911-7127-30C9-096B330BB64E}"/>
                      </a:ext>
                    </a:extLst>
                  </p:cNvPr>
                  <p:cNvSpPr txBox="1"/>
                  <p:nvPr/>
                </p:nvSpPr>
                <p:spPr>
                  <a:xfrm>
                    <a:off x="6685354" y="4387153"/>
                    <a:ext cx="198639"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39995" name="文本框 39994">
                    <a:extLst>
                      <a:ext uri="{FF2B5EF4-FFF2-40B4-BE49-F238E27FC236}">
                        <a16:creationId xmlns:a16="http://schemas.microsoft.com/office/drawing/2014/main" id="{8C1FBFFC-D911-7127-30C9-096B330BB64E}"/>
                      </a:ext>
                    </a:extLst>
                  </p:cNvPr>
                  <p:cNvSpPr txBox="1">
                    <a:spLocks noRot="1" noChangeAspect="1" noMove="1" noResize="1" noEditPoints="1" noAdjustHandles="1" noChangeArrowheads="1" noChangeShapeType="1" noTextEdit="1"/>
                  </p:cNvSpPr>
                  <p:nvPr/>
                </p:nvSpPr>
                <p:spPr>
                  <a:xfrm>
                    <a:off x="6685354" y="4387153"/>
                    <a:ext cx="198639" cy="307777"/>
                  </a:xfrm>
                  <a:prstGeom prst="rect">
                    <a:avLst/>
                  </a:prstGeom>
                  <a:blipFill>
                    <a:blip r:embed="rId8"/>
                    <a:stretch>
                      <a:fillRect r="-39394"/>
                    </a:stretch>
                  </a:blipFill>
                </p:spPr>
                <p:txBody>
                  <a:bodyPr/>
                  <a:lstStyle/>
                  <a:p>
                    <a:r>
                      <a:rPr lang="zh-CN" altLang="en-US">
                        <a:noFill/>
                      </a:rPr>
                      <a:t> </a:t>
                    </a:r>
                  </a:p>
                </p:txBody>
              </p:sp>
            </mc:Fallback>
          </mc:AlternateContent>
          <p:grpSp>
            <p:nvGrpSpPr>
              <p:cNvPr id="39996" name="组合 39995">
                <a:extLst>
                  <a:ext uri="{FF2B5EF4-FFF2-40B4-BE49-F238E27FC236}">
                    <a16:creationId xmlns:a16="http://schemas.microsoft.com/office/drawing/2014/main" id="{68CDF7B2-9E6B-5F49-87B0-613C0A141690}"/>
                  </a:ext>
                </a:extLst>
              </p:cNvPr>
              <p:cNvGrpSpPr/>
              <p:nvPr/>
            </p:nvGrpSpPr>
            <p:grpSpPr>
              <a:xfrm>
                <a:off x="5761392" y="4418462"/>
                <a:ext cx="252000" cy="252000"/>
                <a:chOff x="8157614" y="5057431"/>
                <a:chExt cx="180000" cy="180000"/>
              </a:xfrm>
            </p:grpSpPr>
            <p:sp>
              <p:nvSpPr>
                <p:cNvPr id="39997" name="椭圆 39996">
                  <a:extLst>
                    <a:ext uri="{FF2B5EF4-FFF2-40B4-BE49-F238E27FC236}">
                      <a16:creationId xmlns:a16="http://schemas.microsoft.com/office/drawing/2014/main" id="{2B381513-EEC3-A686-5DC2-6BEDB7DB3627}"/>
                    </a:ext>
                  </a:extLst>
                </p:cNvPr>
                <p:cNvSpPr/>
                <p:nvPr/>
              </p:nvSpPr>
              <p:spPr>
                <a:xfrm>
                  <a:off x="8157614" y="5057431"/>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98" name="直接连接符 39997">
                  <a:extLst>
                    <a:ext uri="{FF2B5EF4-FFF2-40B4-BE49-F238E27FC236}">
                      <a16:creationId xmlns:a16="http://schemas.microsoft.com/office/drawing/2014/main" id="{06997F34-8024-6C35-6461-223610E51184}"/>
                    </a:ext>
                  </a:extLst>
                </p:cNvPr>
                <p:cNvCxnSpPr>
                  <a:stCxn id="39997" idx="2"/>
                  <a:endCxn id="39997" idx="6"/>
                </p:cNvCxnSpPr>
                <p:nvPr/>
              </p:nvCxnSpPr>
              <p:spPr>
                <a:xfrm>
                  <a:off x="8157614" y="5147431"/>
                  <a:ext cx="18000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9999" name="直接连接符 39998">
                  <a:extLst>
                    <a:ext uri="{FF2B5EF4-FFF2-40B4-BE49-F238E27FC236}">
                      <a16:creationId xmlns:a16="http://schemas.microsoft.com/office/drawing/2014/main" id="{F137C9AB-7DBC-E6A8-A797-166AEE3B6637}"/>
                    </a:ext>
                  </a:extLst>
                </p:cNvPr>
                <p:cNvCxnSpPr>
                  <a:stCxn id="39997" idx="1"/>
                  <a:endCxn id="39997" idx="7"/>
                </p:cNvCxnSpPr>
                <p:nvPr/>
              </p:nvCxnSpPr>
              <p:spPr>
                <a:xfrm>
                  <a:off x="8183974" y="5083791"/>
                  <a:ext cx="12728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grpSp>
          <p:sp>
            <p:nvSpPr>
              <p:cNvPr id="40000" name="椭圆 39999">
                <a:extLst>
                  <a:ext uri="{FF2B5EF4-FFF2-40B4-BE49-F238E27FC236}">
                    <a16:creationId xmlns:a16="http://schemas.microsoft.com/office/drawing/2014/main" id="{7988EE16-5684-9059-6886-3F89AA64D4E8}"/>
                  </a:ext>
                </a:extLst>
              </p:cNvPr>
              <p:cNvSpPr/>
              <p:nvPr/>
            </p:nvSpPr>
            <p:spPr>
              <a:xfrm>
                <a:off x="6102414" y="4419939"/>
                <a:ext cx="252000" cy="252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0001" name="直接连接符 40000">
                <a:extLst>
                  <a:ext uri="{FF2B5EF4-FFF2-40B4-BE49-F238E27FC236}">
                    <a16:creationId xmlns:a16="http://schemas.microsoft.com/office/drawing/2014/main" id="{D223A39F-A403-6BEF-BAB5-0D02986E0477}"/>
                  </a:ext>
                </a:extLst>
              </p:cNvPr>
              <p:cNvCxnSpPr>
                <a:stCxn id="40000" idx="0"/>
                <a:endCxn id="40000" idx="4"/>
              </p:cNvCxnSpPr>
              <p:nvPr/>
            </p:nvCxnSpPr>
            <p:spPr>
              <a:xfrm>
                <a:off x="6228414" y="4419939"/>
                <a:ext cx="0" cy="25200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40002" name="直接连接符 40001">
                <a:extLst>
                  <a:ext uri="{FF2B5EF4-FFF2-40B4-BE49-F238E27FC236}">
                    <a16:creationId xmlns:a16="http://schemas.microsoft.com/office/drawing/2014/main" id="{2A3DE463-FC30-53E0-4A26-938E4E1D7D75}"/>
                  </a:ext>
                </a:extLst>
              </p:cNvPr>
              <p:cNvCxnSpPr>
                <a:stCxn id="40000" idx="7"/>
                <a:endCxn id="40000" idx="5"/>
              </p:cNvCxnSpPr>
              <p:nvPr/>
            </p:nvCxnSpPr>
            <p:spPr>
              <a:xfrm>
                <a:off x="6317509" y="4456844"/>
                <a:ext cx="0" cy="17819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grpSp>
            <p:nvGrpSpPr>
              <p:cNvPr id="40003" name="组合 40002">
                <a:extLst>
                  <a:ext uri="{FF2B5EF4-FFF2-40B4-BE49-F238E27FC236}">
                    <a16:creationId xmlns:a16="http://schemas.microsoft.com/office/drawing/2014/main" id="{2B0FF451-DCEE-4579-125B-A1DAFA3D46CE}"/>
                  </a:ext>
                </a:extLst>
              </p:cNvPr>
              <p:cNvGrpSpPr/>
              <p:nvPr/>
            </p:nvGrpSpPr>
            <p:grpSpPr>
              <a:xfrm>
                <a:off x="6443580" y="4423751"/>
                <a:ext cx="252000" cy="252000"/>
                <a:chOff x="8157614" y="5057431"/>
                <a:chExt cx="180000" cy="180000"/>
              </a:xfrm>
            </p:grpSpPr>
            <p:sp>
              <p:nvSpPr>
                <p:cNvPr id="40004" name="椭圆 40003">
                  <a:extLst>
                    <a:ext uri="{FF2B5EF4-FFF2-40B4-BE49-F238E27FC236}">
                      <a16:creationId xmlns:a16="http://schemas.microsoft.com/office/drawing/2014/main" id="{1ABC2C3B-C771-E10D-8C70-0A2D6742B74E}"/>
                    </a:ext>
                  </a:extLst>
                </p:cNvPr>
                <p:cNvSpPr/>
                <p:nvPr/>
              </p:nvSpPr>
              <p:spPr>
                <a:xfrm>
                  <a:off x="8157614" y="5057431"/>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005" name="直接连接符 40004">
                  <a:extLst>
                    <a:ext uri="{FF2B5EF4-FFF2-40B4-BE49-F238E27FC236}">
                      <a16:creationId xmlns:a16="http://schemas.microsoft.com/office/drawing/2014/main" id="{C01FC26F-AF55-1DDD-3ECA-52484D152120}"/>
                    </a:ext>
                  </a:extLst>
                </p:cNvPr>
                <p:cNvCxnSpPr>
                  <a:stCxn id="40004" idx="2"/>
                  <a:endCxn id="40004" idx="6"/>
                </p:cNvCxnSpPr>
                <p:nvPr/>
              </p:nvCxnSpPr>
              <p:spPr>
                <a:xfrm>
                  <a:off x="8157614" y="5147431"/>
                  <a:ext cx="18000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40006" name="直接连接符 40005">
                  <a:extLst>
                    <a:ext uri="{FF2B5EF4-FFF2-40B4-BE49-F238E27FC236}">
                      <a16:creationId xmlns:a16="http://schemas.microsoft.com/office/drawing/2014/main" id="{A50DD7E9-1938-0D93-2DC6-597CD388D994}"/>
                    </a:ext>
                  </a:extLst>
                </p:cNvPr>
                <p:cNvCxnSpPr>
                  <a:stCxn id="40004" idx="1"/>
                  <a:endCxn id="40004" idx="7"/>
                </p:cNvCxnSpPr>
                <p:nvPr/>
              </p:nvCxnSpPr>
              <p:spPr>
                <a:xfrm>
                  <a:off x="8183974" y="5083791"/>
                  <a:ext cx="127280" cy="0"/>
                </a:xfrm>
                <a:prstGeom prst="line">
                  <a:avLst/>
                </a:prstGeom>
                <a:ln w="15875">
                  <a:solidFill>
                    <a:srgbClr val="E2C62B"/>
                  </a:solidFill>
                </a:ln>
              </p:spPr>
              <p:style>
                <a:lnRef idx="1">
                  <a:schemeClr val="accent1"/>
                </a:lnRef>
                <a:fillRef idx="0">
                  <a:schemeClr val="accent1"/>
                </a:fillRef>
                <a:effectRef idx="0">
                  <a:schemeClr val="accent1"/>
                </a:effectRef>
                <a:fontRef idx="minor">
                  <a:schemeClr val="tx1"/>
                </a:fontRef>
              </p:style>
            </p:cxnSp>
          </p:grpSp>
        </p:grpSp>
        <p:sp>
          <p:nvSpPr>
            <p:cNvPr id="40028" name="文本框 40027">
              <a:extLst>
                <a:ext uri="{FF2B5EF4-FFF2-40B4-BE49-F238E27FC236}">
                  <a16:creationId xmlns:a16="http://schemas.microsoft.com/office/drawing/2014/main" id="{917F0183-EDB9-5E3B-2992-85B9D053F64D}"/>
                </a:ext>
              </a:extLst>
            </p:cNvPr>
            <p:cNvSpPr txBox="1"/>
            <p:nvPr/>
          </p:nvSpPr>
          <p:spPr>
            <a:xfrm>
              <a:off x="5015759" y="2720276"/>
              <a:ext cx="2333874" cy="369332"/>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候选实体对提示组</a:t>
              </a:r>
              <a:endParaRPr lang="en-US" altLang="zh-CN" dirty="0">
                <a:latin typeface="微软雅黑" panose="020B0503020204020204" pitchFamily="34" charset="-122"/>
                <a:ea typeface="微软雅黑" panose="020B0503020204020204" pitchFamily="34" charset="-122"/>
              </a:endParaRPr>
            </a:p>
          </p:txBody>
        </p:sp>
        <p:sp>
          <p:nvSpPr>
            <p:cNvPr id="40029" name="矩形: 圆角 40028">
              <a:extLst>
                <a:ext uri="{FF2B5EF4-FFF2-40B4-BE49-F238E27FC236}">
                  <a16:creationId xmlns:a16="http://schemas.microsoft.com/office/drawing/2014/main" id="{3D6CC420-01FC-0BC4-4CCB-F1B2FCBADEB0}"/>
                </a:ext>
              </a:extLst>
            </p:cNvPr>
            <p:cNvSpPr/>
            <p:nvPr/>
          </p:nvSpPr>
          <p:spPr>
            <a:xfrm>
              <a:off x="5405466" y="3095519"/>
              <a:ext cx="1542428" cy="1701952"/>
            </a:xfrm>
            <a:prstGeom prst="roundRect">
              <a:avLst/>
            </a:prstGeom>
            <a:noFill/>
            <a:ln w="19050">
              <a:solidFill>
                <a:srgbClr val="DFDFD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031" name="直接箭头连接符 40030">
              <a:extLst>
                <a:ext uri="{FF2B5EF4-FFF2-40B4-BE49-F238E27FC236}">
                  <a16:creationId xmlns:a16="http://schemas.microsoft.com/office/drawing/2014/main" id="{78A0ADBA-26F9-3CCF-788B-95592FFBABCC}"/>
                </a:ext>
              </a:extLst>
            </p:cNvPr>
            <p:cNvCxnSpPr>
              <a:cxnSpLocks/>
              <a:stCxn id="39974" idx="3"/>
            </p:cNvCxnSpPr>
            <p:nvPr/>
          </p:nvCxnSpPr>
          <p:spPr>
            <a:xfrm>
              <a:off x="4118621" y="3792061"/>
              <a:ext cx="1265487"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033" name="文本框 40032">
              <a:extLst>
                <a:ext uri="{FF2B5EF4-FFF2-40B4-BE49-F238E27FC236}">
                  <a16:creationId xmlns:a16="http://schemas.microsoft.com/office/drawing/2014/main" id="{D8BC1D4D-C273-B670-31BE-828961B488B9}"/>
                </a:ext>
              </a:extLst>
            </p:cNvPr>
            <p:cNvSpPr txBox="1"/>
            <p:nvPr/>
          </p:nvSpPr>
          <p:spPr>
            <a:xfrm>
              <a:off x="867363" y="4057176"/>
              <a:ext cx="1707330" cy="369332"/>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聚  类</a:t>
              </a:r>
              <a:endParaRPr lang="en-US" altLang="zh-CN" dirty="0">
                <a:latin typeface="微软雅黑" panose="020B0503020204020204" pitchFamily="34" charset="-122"/>
                <a:ea typeface="微软雅黑" panose="020B0503020204020204" pitchFamily="34" charset="-122"/>
              </a:endParaRPr>
            </a:p>
          </p:txBody>
        </p:sp>
        <p:sp>
          <p:nvSpPr>
            <p:cNvPr id="40034" name="文本框 40033">
              <a:extLst>
                <a:ext uri="{FF2B5EF4-FFF2-40B4-BE49-F238E27FC236}">
                  <a16:creationId xmlns:a16="http://schemas.microsoft.com/office/drawing/2014/main" id="{3A5DF297-4ACE-968B-063D-5F441AC5A7CA}"/>
                </a:ext>
              </a:extLst>
            </p:cNvPr>
            <p:cNvSpPr txBox="1"/>
            <p:nvPr/>
          </p:nvSpPr>
          <p:spPr>
            <a:xfrm>
              <a:off x="3600512" y="3478057"/>
              <a:ext cx="2203337" cy="646331"/>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基于</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多样化策略</a:t>
              </a:r>
              <a:endParaRPr lang="en-US" altLang="zh-CN" dirty="0">
                <a:latin typeface="微软雅黑" panose="020B0503020204020204" pitchFamily="34" charset="-122"/>
                <a:ea typeface="微软雅黑" panose="020B0503020204020204" pitchFamily="34" charset="-122"/>
              </a:endParaRPr>
            </a:p>
          </p:txBody>
        </p:sp>
        <p:grpSp>
          <p:nvGrpSpPr>
            <p:cNvPr id="40045" name="组合 40044">
              <a:extLst>
                <a:ext uri="{FF2B5EF4-FFF2-40B4-BE49-F238E27FC236}">
                  <a16:creationId xmlns:a16="http://schemas.microsoft.com/office/drawing/2014/main" id="{EE749501-3684-8A76-2E71-93C8A46AB859}"/>
                </a:ext>
              </a:extLst>
            </p:cNvPr>
            <p:cNvGrpSpPr/>
            <p:nvPr/>
          </p:nvGrpSpPr>
          <p:grpSpPr>
            <a:xfrm>
              <a:off x="7667642" y="3509984"/>
              <a:ext cx="1252338" cy="765196"/>
              <a:chOff x="7574115" y="3509984"/>
              <a:chExt cx="1252338" cy="765196"/>
            </a:xfrm>
          </p:grpSpPr>
          <p:sp>
            <p:nvSpPr>
              <p:cNvPr id="40042" name="矩形: 剪去对角 40041">
                <a:extLst>
                  <a:ext uri="{FF2B5EF4-FFF2-40B4-BE49-F238E27FC236}">
                    <a16:creationId xmlns:a16="http://schemas.microsoft.com/office/drawing/2014/main" id="{4D0F344D-2191-FF9D-C25D-94875C59230B}"/>
                  </a:ext>
                </a:extLst>
              </p:cNvPr>
              <p:cNvSpPr/>
              <p:nvPr/>
            </p:nvSpPr>
            <p:spPr>
              <a:xfrm>
                <a:off x="7574115" y="3509984"/>
                <a:ext cx="1014410" cy="556260"/>
              </a:xfrm>
              <a:prstGeom prst="snip2DiagRect">
                <a:avLst/>
              </a:prstGeom>
              <a:solidFill>
                <a:srgbClr val="FDD36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提示</a:t>
                </a:r>
              </a:p>
            </p:txBody>
          </p:sp>
          <p:sp>
            <p:nvSpPr>
              <p:cNvPr id="40043" name="矩形: 剪去对角 40042">
                <a:extLst>
                  <a:ext uri="{FF2B5EF4-FFF2-40B4-BE49-F238E27FC236}">
                    <a16:creationId xmlns:a16="http://schemas.microsoft.com/office/drawing/2014/main" id="{A940B266-4033-17D9-E2E9-030ABA885943}"/>
                  </a:ext>
                </a:extLst>
              </p:cNvPr>
              <p:cNvSpPr/>
              <p:nvPr/>
            </p:nvSpPr>
            <p:spPr>
              <a:xfrm>
                <a:off x="7695161" y="3622364"/>
                <a:ext cx="1014410" cy="556260"/>
              </a:xfrm>
              <a:prstGeom prst="snip2DiagRect">
                <a:avLst/>
              </a:prstGeom>
              <a:solidFill>
                <a:srgbClr val="FDD36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提示</a:t>
                </a:r>
              </a:p>
            </p:txBody>
          </p:sp>
          <p:sp>
            <p:nvSpPr>
              <p:cNvPr id="40044" name="矩形: 剪去对角 40043">
                <a:extLst>
                  <a:ext uri="{FF2B5EF4-FFF2-40B4-BE49-F238E27FC236}">
                    <a16:creationId xmlns:a16="http://schemas.microsoft.com/office/drawing/2014/main" id="{FD314939-7B41-0D1C-A15F-67D24E6E4DB3}"/>
                  </a:ext>
                </a:extLst>
              </p:cNvPr>
              <p:cNvSpPr/>
              <p:nvPr/>
            </p:nvSpPr>
            <p:spPr>
              <a:xfrm>
                <a:off x="7812043" y="3718920"/>
                <a:ext cx="1014410" cy="556260"/>
              </a:xfrm>
              <a:prstGeom prst="snip2DiagRect">
                <a:avLst/>
              </a:prstGeom>
              <a:solidFill>
                <a:srgbClr val="FDD36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提示</a:t>
                </a:r>
              </a:p>
            </p:txBody>
          </p:sp>
        </p:grpSp>
        <p:cxnSp>
          <p:nvCxnSpPr>
            <p:cNvPr id="40047" name="直接箭头连接符 40046">
              <a:extLst>
                <a:ext uri="{FF2B5EF4-FFF2-40B4-BE49-F238E27FC236}">
                  <a16:creationId xmlns:a16="http://schemas.microsoft.com/office/drawing/2014/main" id="{C4E4519A-FE7B-DB61-F9B1-20BA34883E45}"/>
                </a:ext>
              </a:extLst>
            </p:cNvPr>
            <p:cNvCxnSpPr>
              <a:cxnSpLocks/>
              <a:stCxn id="40029" idx="3"/>
            </p:cNvCxnSpPr>
            <p:nvPr/>
          </p:nvCxnSpPr>
          <p:spPr>
            <a:xfrm flipV="1">
              <a:off x="6947894" y="3939456"/>
              <a:ext cx="719748" cy="7039"/>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050" name="文本框 40049">
              <a:extLst>
                <a:ext uri="{FF2B5EF4-FFF2-40B4-BE49-F238E27FC236}">
                  <a16:creationId xmlns:a16="http://schemas.microsoft.com/office/drawing/2014/main" id="{9089799B-E7D1-4EB1-19A6-FFB694A33A3C}"/>
                </a:ext>
              </a:extLst>
            </p:cNvPr>
            <p:cNvSpPr txBox="1"/>
            <p:nvPr/>
          </p:nvSpPr>
          <p:spPr>
            <a:xfrm>
              <a:off x="6891328" y="3621229"/>
              <a:ext cx="770097" cy="646331"/>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提示</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构建</a:t>
              </a:r>
              <a:endParaRPr lang="en-US" altLang="zh-CN" dirty="0">
                <a:latin typeface="微软雅黑" panose="020B0503020204020204" pitchFamily="34" charset="-122"/>
                <a:ea typeface="微软雅黑" panose="020B0503020204020204" pitchFamily="34" charset="-122"/>
              </a:endParaRPr>
            </a:p>
          </p:txBody>
        </p:sp>
      </p:grpSp>
      <p:sp>
        <p:nvSpPr>
          <p:cNvPr id="3" name="灯片编号占位符 3">
            <a:extLst>
              <a:ext uri="{FF2B5EF4-FFF2-40B4-BE49-F238E27FC236}">
                <a16:creationId xmlns:a16="http://schemas.microsoft.com/office/drawing/2014/main" id="{631030B1-AD1D-7220-2676-B66971DFE38D}"/>
              </a:ext>
            </a:extLst>
          </p:cNvPr>
          <p:cNvSpPr>
            <a:spLocks noGrp="1"/>
          </p:cNvSpPr>
          <p:nvPr>
            <p:ph type="sldNum" sz="quarter" idx="12"/>
          </p:nvPr>
        </p:nvSpPr>
        <p:spPr>
          <a:xfrm>
            <a:off x="6457950" y="6356351"/>
            <a:ext cx="2057400" cy="365125"/>
          </a:xfrm>
        </p:spPr>
        <p:txBody>
          <a:bodyPr/>
          <a:lstStyle/>
          <a:p>
            <a:fld id="{94B6E62B-4DEC-4954-AD3A-658470571C9E}" type="slidenum">
              <a:rPr lang="zh-CN" altLang="en-US" smtClean="0"/>
              <a:t>26</a:t>
            </a:fld>
            <a:endParaRPr lang="zh-CN" altLang="en-US" dirty="0"/>
          </a:p>
        </p:txBody>
      </p:sp>
    </p:spTree>
    <p:extLst>
      <p:ext uri="{BB962C8B-B14F-4D97-AF65-F5344CB8AC3E}">
        <p14:creationId xmlns:p14="http://schemas.microsoft.com/office/powerpoint/2010/main" val="373300441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18EE75-A40A-420B-176F-50BC71982EEE}"/>
            </a:ext>
          </a:extLst>
        </p:cNvPr>
        <p:cNvGrpSpPr/>
        <p:nvPr/>
      </p:nvGrpSpPr>
      <p:grpSpPr>
        <a:xfrm>
          <a:off x="0" y="0"/>
          <a:ext cx="0" cy="0"/>
          <a:chOff x="0" y="0"/>
          <a:chExt cx="0" cy="0"/>
        </a:xfrm>
      </p:grpSpPr>
      <p:sp>
        <p:nvSpPr>
          <p:cNvPr id="19" name="标题 3">
            <a:extLst>
              <a:ext uri="{FF2B5EF4-FFF2-40B4-BE49-F238E27FC236}">
                <a16:creationId xmlns:a16="http://schemas.microsoft.com/office/drawing/2014/main" id="{9173F91A-5517-6236-5199-BD712505D66C}"/>
              </a:ext>
            </a:extLst>
          </p:cNvPr>
          <p:cNvSpPr txBox="1"/>
          <p:nvPr/>
        </p:nvSpPr>
        <p:spPr>
          <a:xfrm>
            <a:off x="0" y="-26988"/>
            <a:ext cx="9144000" cy="863601"/>
          </a:xfrm>
          <a:prstGeom prst="rect">
            <a:avLst/>
          </a:prstGeom>
          <a:solidFill>
            <a:srgbClr val="02409A"/>
          </a:solidFill>
          <a:ln>
            <a:noFill/>
          </a:ln>
          <a:effectLst/>
        </p:spPr>
        <p:txBody>
          <a:bodyPr tIns="0" bIns="0" anchor="ct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39951" name="直接连接符 19">
            <a:extLst>
              <a:ext uri="{FF2B5EF4-FFF2-40B4-BE49-F238E27FC236}">
                <a16:creationId xmlns:a16="http://schemas.microsoft.com/office/drawing/2014/main" id="{15D3E7DC-E890-5B43-36AF-04ECC0C76D6A}"/>
              </a:ext>
            </a:extLst>
          </p:cNvPr>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a:extLst>
              <a:ext uri="{FF2B5EF4-FFF2-40B4-BE49-F238E27FC236}">
                <a16:creationId xmlns:a16="http://schemas.microsoft.com/office/drawing/2014/main" id="{154819B5-A690-DDA6-0CB2-B3B98CACFFF9}"/>
              </a:ext>
            </a:extLst>
          </p:cNvPr>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a:extLst>
              <a:ext uri="{FF2B5EF4-FFF2-40B4-BE49-F238E27FC236}">
                <a16:creationId xmlns:a16="http://schemas.microsoft.com/office/drawing/2014/main" id="{88BBFE31-3C4E-7D59-53C0-09E411387AAE}"/>
              </a:ext>
            </a:extLst>
          </p:cNvPr>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05D3EB64-CD0C-BC1E-88C2-272EEABE4130}"/>
              </a:ext>
            </a:extLst>
          </p:cNvPr>
          <p:cNvSpPr txBox="1">
            <a:spLocks noChangeArrowheads="1"/>
          </p:cNvSpPr>
          <p:nvPr/>
        </p:nvSpPr>
        <p:spPr bwMode="auto">
          <a:xfrm>
            <a:off x="622300" y="142874"/>
            <a:ext cx="8342188" cy="5219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charset="0"/>
                <a:ea typeface="宋体" pitchFamily="2" charset="-122"/>
              </a:defRPr>
            </a:lvl1pPr>
            <a:lvl2pPr marL="742950" indent="-285750" eaLnBrk="0" hangingPunct="0">
              <a:defRPr>
                <a:solidFill>
                  <a:schemeClr val="tx1"/>
                </a:solidFill>
                <a:latin typeface="Calibri" charset="0"/>
                <a:ea typeface="宋体" pitchFamily="2" charset="-122"/>
              </a:defRPr>
            </a:lvl2pPr>
            <a:lvl3pPr marL="1143000" indent="-228600" eaLnBrk="0" hangingPunct="0">
              <a:defRPr>
                <a:solidFill>
                  <a:schemeClr val="tx1"/>
                </a:solidFill>
                <a:latin typeface="Calibri" charset="0"/>
                <a:ea typeface="宋体" pitchFamily="2" charset="-122"/>
              </a:defRPr>
            </a:lvl3pPr>
            <a:lvl4pPr marL="1600200" indent="-228600" eaLnBrk="0" hangingPunct="0">
              <a:defRPr>
                <a:solidFill>
                  <a:schemeClr val="tx1"/>
                </a:solidFill>
                <a:latin typeface="Calibri" charset="0"/>
                <a:ea typeface="宋体" pitchFamily="2" charset="-122"/>
              </a:defRPr>
            </a:lvl4pPr>
            <a:lvl5pPr marL="2057400" indent="-228600" eaLnBrk="0" hangingPunct="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dirty="0">
                <a:solidFill>
                  <a:prstClr val="white"/>
                </a:solidFill>
                <a:latin typeface="微软雅黑" panose="020B0503020204020204" pitchFamily="34" charset="-122"/>
                <a:ea typeface="微软雅黑" panose="020B0503020204020204" pitchFamily="34" charset="-122"/>
                <a:cs typeface="Arial" panose="020B0704020202020204" pitchFamily="34" charset="0"/>
              </a:rPr>
              <a:t>技术路线二</a:t>
            </a:r>
          </a:p>
        </p:txBody>
      </p:sp>
      <p:sp>
        <p:nvSpPr>
          <p:cNvPr id="5" name="Rectangle 2">
            <a:extLst>
              <a:ext uri="{FF2B5EF4-FFF2-40B4-BE49-F238E27FC236}">
                <a16:creationId xmlns:a16="http://schemas.microsoft.com/office/drawing/2014/main" id="{3AFC4B22-E338-50B7-06B1-CBA7425FD4A1}"/>
              </a:ext>
            </a:extLst>
          </p:cNvPr>
          <p:cNvSpPr>
            <a:spLocks noChangeArrowheads="1"/>
          </p:cNvSpPr>
          <p:nvPr/>
        </p:nvSpPr>
        <p:spPr bwMode="auto">
          <a:xfrm>
            <a:off x="584533" y="1710373"/>
            <a:ext cx="9845967" cy="5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 name="文本框 1">
            <a:extLst>
              <a:ext uri="{FF2B5EF4-FFF2-40B4-BE49-F238E27FC236}">
                <a16:creationId xmlns:a16="http://schemas.microsoft.com/office/drawing/2014/main" id="{9C3C6673-EDC9-70EA-7B6D-4691C274F598}"/>
              </a:ext>
            </a:extLst>
          </p:cNvPr>
          <p:cNvSpPr txBox="1"/>
          <p:nvPr/>
        </p:nvSpPr>
        <p:spPr>
          <a:xfrm>
            <a:off x="449580" y="927735"/>
            <a:ext cx="8066405" cy="424815"/>
          </a:xfrm>
          <a:prstGeom prst="rect">
            <a:avLst/>
          </a:prstGeom>
          <a:noFill/>
        </p:spPr>
        <p:txBody>
          <a:bodyPr wrap="square" rtlCol="0">
            <a:noAutofit/>
          </a:bodyPr>
          <a:lstStyle/>
          <a:p>
            <a:pPr marL="285750" indent="-285750" algn="l">
              <a:buClrTx/>
              <a:buSzTx/>
              <a:buFont typeface="Wingdings" panose="05000000000000000000" charset="0"/>
              <a:buChar char="Ø"/>
            </a:pPr>
            <a:r>
              <a:rPr lang="zh-CN" altLang="en-US" sz="2400" b="1" kern="100" dirty="0">
                <a:solidFill>
                  <a:srgbClr val="FF0000"/>
                </a:solidFill>
                <a:latin typeface="微软雅黑" panose="020B0503020204020204" pitchFamily="34" charset="-122"/>
                <a:ea typeface="微软雅黑" panose="020B0503020204020204" pitchFamily="34" charset="-122"/>
                <a:sym typeface="+mn-ea"/>
              </a:rPr>
              <a:t>基于群体感知与迭代式微调的分层实体匹配方法</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379F136-4ED0-948A-A751-62DDE130D20C}"/>
                  </a:ext>
                </a:extLst>
              </p:cNvPr>
              <p:cNvSpPr txBox="1"/>
              <p:nvPr/>
            </p:nvSpPr>
            <p:spPr>
              <a:xfrm>
                <a:off x="449263" y="1386968"/>
                <a:ext cx="8110204" cy="5256567"/>
              </a:xfrm>
              <a:prstGeom prst="rect">
                <a:avLst/>
              </a:prstGeom>
              <a:noFill/>
            </p:spPr>
            <p:txBody>
              <a:bodyPr wrap="square" rtlCol="0">
                <a:spAutoFit/>
              </a:bodyPr>
              <a:lstStyle/>
              <a:p>
                <a:pPr>
                  <a:lnSpc>
                    <a:spcPct val="125000"/>
                  </a:lnSpc>
                  <a:buClr>
                    <a:srgbClr val="01409B"/>
                  </a:buClr>
                  <a:buSzPct val="100000"/>
                </a:pPr>
                <a:r>
                  <a:rPr kumimoji="1" lang="zh-CN" altLang="en-US" b="1" dirty="0">
                    <a:solidFill>
                      <a:srgbClr val="0070C0"/>
                    </a:solidFill>
                    <a:latin typeface="Microsoft YaHei" panose="020B0503020204020204" pitchFamily="34" charset="-122"/>
                    <a:ea typeface="Microsoft YaHei" panose="020B0503020204020204" pitchFamily="34" charset="-122"/>
                  </a:rPr>
                  <a:t>具体步骤</a:t>
                </a:r>
                <a:endParaRPr kumimoji="1" lang="en-US" altLang="zh-CN" dirty="0">
                  <a:latin typeface="Microsoft YaHei" panose="020B0503020204020204" pitchFamily="34" charset="-122"/>
                  <a:ea typeface="Microsoft YaHei" panose="020B0503020204020204" pitchFamily="34" charset="-122"/>
                </a:endParaRPr>
              </a:p>
              <a:p>
                <a:pPr marL="342900" indent="-342900">
                  <a:lnSpc>
                    <a:spcPct val="125000"/>
                  </a:lnSpc>
                  <a:buClr>
                    <a:srgbClr val="01409B"/>
                  </a:buClr>
                  <a:buSzPct val="100000"/>
                  <a:buFont typeface="+mj-ea"/>
                  <a:buAutoNum type="circleNumDbPlain" startAt="2"/>
                </a:pPr>
                <a:r>
                  <a:rPr kumimoji="1" lang="zh-CN" altLang="en-US" b="1" dirty="0">
                    <a:latin typeface="Microsoft YaHei" panose="020B0503020204020204" pitchFamily="34" charset="-122"/>
                    <a:ea typeface="Microsoft YaHei" panose="020B0503020204020204" pitchFamily="34" charset="-122"/>
                  </a:rPr>
                  <a:t>基于迭代式微调的分层实体匹配方法</a:t>
                </a:r>
                <a:endParaRPr kumimoji="1" lang="en-US" altLang="zh-CN" b="1"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sz="1400" b="1" dirty="0">
                  <a:latin typeface="Microsoft YaHei" panose="020B0503020204020204" pitchFamily="34" charset="-122"/>
                  <a:ea typeface="Microsoft YaHei" panose="020B0503020204020204" pitchFamily="34" charset="-122"/>
                </a:endParaRPr>
              </a:p>
              <a:p>
                <a:pPr marL="285750" indent="-285750">
                  <a:lnSpc>
                    <a:spcPct val="125000"/>
                  </a:lnSpc>
                  <a:buClr>
                    <a:srgbClr val="01409B"/>
                  </a:buClr>
                  <a:buSzPct val="100000"/>
                  <a:buFont typeface="Arial" panose="020B0604020202020204" pitchFamily="34" charset="0"/>
                  <a:buChar char="•"/>
                </a:pPr>
                <a:r>
                  <a:rPr kumimoji="1" lang="zh-CN" altLang="en-US" sz="1400" b="1" dirty="0">
                    <a:latin typeface="Microsoft YaHei" panose="020B0503020204020204" pitchFamily="34" charset="-122"/>
                    <a:ea typeface="Microsoft YaHei" panose="020B0503020204020204" pitchFamily="34" charset="-122"/>
                  </a:rPr>
                  <a:t>分层匹配机制</a:t>
                </a:r>
                <a:r>
                  <a:rPr kumimoji="1" lang="zh-CN" altLang="en-US" sz="1400" dirty="0">
                    <a:latin typeface="Microsoft YaHei" panose="020B0503020204020204" pitchFamily="34" charset="-122"/>
                    <a:ea typeface="Microsoft YaHei" panose="020B0503020204020204" pitchFamily="34" charset="-122"/>
                  </a:rPr>
                  <a:t>：</a:t>
                </a:r>
                <a:endParaRPr kumimoji="1" lang="en-US" altLang="zh-CN" sz="1400"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r>
                  <a:rPr kumimoji="1" lang="en-US" altLang="zh-CN" sz="1400" dirty="0">
                    <a:latin typeface="Microsoft YaHei" panose="020B0503020204020204" pitchFamily="34" charset="-122"/>
                    <a:ea typeface="Microsoft YaHei" panose="020B0503020204020204" pitchFamily="34" charset="-122"/>
                  </a:rPr>
                  <a:t>      </a:t>
                </a:r>
                <a:r>
                  <a:rPr kumimoji="1" lang="zh-CN" altLang="en-US" sz="1400" dirty="0">
                    <a:latin typeface="Microsoft YaHei" panose="020B0503020204020204" pitchFamily="34" charset="-122"/>
                    <a:ea typeface="Microsoft YaHei" panose="020B0503020204020204" pitchFamily="34" charset="-122"/>
                  </a:rPr>
                  <a:t>定义</a:t>
                </a:r>
                <a:r>
                  <a:rPr kumimoji="1" lang="zh-CN" altLang="en-US" sz="1400" b="1" dirty="0">
                    <a:latin typeface="Microsoft YaHei" panose="020B0503020204020204" pitchFamily="34" charset="-122"/>
                    <a:ea typeface="Microsoft YaHei" panose="020B0503020204020204" pitchFamily="34" charset="-122"/>
                  </a:rPr>
                  <a:t>置信度差值</a:t>
                </a:r>
                <a:r>
                  <a:rPr kumimoji="1" lang="zh-CN" altLang="en-US" sz="1400" dirty="0">
                    <a:latin typeface="Microsoft YaHei" panose="020B0503020204020204" pitchFamily="34" charset="-122"/>
                    <a:ea typeface="Microsoft YaHei" panose="020B0503020204020204" pitchFamily="34" charset="-122"/>
                  </a:rPr>
                  <a:t>为 </a:t>
                </a:r>
                <a14:m>
                  <m:oMath xmlns:m="http://schemas.openxmlformats.org/officeDocument/2006/math">
                    <m:sSub>
                      <m:sSubPr>
                        <m:ctrlPr>
                          <a:rPr kumimoji="1" lang="en-US" altLang="zh-CN" sz="1400" i="1" smtClean="0">
                            <a:latin typeface="Cambria Math" panose="02040503050406030204" pitchFamily="18" charset="0"/>
                            <a:ea typeface="Microsoft YaHei" panose="020B0503020204020204" pitchFamily="34" charset="-122"/>
                          </a:rPr>
                        </m:ctrlPr>
                      </m:sSubPr>
                      <m:e>
                        <m:r>
                          <m:rPr>
                            <m:sty m:val="p"/>
                          </m:rPr>
                          <a:rPr kumimoji="1" lang="el-GR" altLang="zh-CN" sz="1400" i="1" smtClean="0">
                            <a:latin typeface="Cambria Math" panose="02040503050406030204" pitchFamily="18" charset="0"/>
                            <a:ea typeface="Cambria Math" panose="02040503050406030204" pitchFamily="18" charset="0"/>
                          </a:rPr>
                          <m:t>Δ</m:t>
                        </m:r>
                      </m:e>
                      <m:sub>
                        <m:r>
                          <a:rPr kumimoji="1" lang="en-US" altLang="zh-CN" sz="1400" b="0" i="1" smtClean="0">
                            <a:latin typeface="Cambria Math" panose="02040503050406030204" pitchFamily="18" charset="0"/>
                            <a:ea typeface="Microsoft YaHei" panose="020B0503020204020204" pitchFamily="34" charset="-122"/>
                          </a:rPr>
                          <m:t>𝑐</m:t>
                        </m:r>
                      </m:sub>
                    </m:sSub>
                    <m:d>
                      <m:dPr>
                        <m:ctrlPr>
                          <a:rPr kumimoji="1" lang="en-US" altLang="zh-CN" sz="1400" b="0" i="1" smtClean="0">
                            <a:latin typeface="Cambria Math" panose="02040503050406030204" pitchFamily="18" charset="0"/>
                            <a:ea typeface="Microsoft YaHei" panose="020B0503020204020204" pitchFamily="34" charset="-122"/>
                          </a:rPr>
                        </m:ctrlPr>
                      </m:dPr>
                      <m:e>
                        <m:sSub>
                          <m:sSubPr>
                            <m:ctrlPr>
                              <a:rPr kumimoji="1" lang="en-US" altLang="zh-CN" sz="1400" b="0" i="1" smtClean="0">
                                <a:latin typeface="Cambria Math" panose="02040503050406030204" pitchFamily="18" charset="0"/>
                                <a:ea typeface="Microsoft YaHei" panose="020B0503020204020204" pitchFamily="34" charset="-122"/>
                              </a:rPr>
                            </m:ctrlPr>
                          </m:sSubPr>
                          <m:e>
                            <m:r>
                              <a:rPr kumimoji="1" lang="en-US" altLang="zh-CN" sz="1400" b="0" i="1" smtClean="0">
                                <a:latin typeface="Cambria Math" panose="02040503050406030204" pitchFamily="18" charset="0"/>
                                <a:ea typeface="Microsoft YaHei" panose="020B0503020204020204" pitchFamily="34" charset="-122"/>
                              </a:rPr>
                              <m:t>𝑝</m:t>
                            </m:r>
                          </m:e>
                          <m:sub>
                            <m:r>
                              <a:rPr kumimoji="1" lang="en-US" altLang="zh-CN" sz="1400" b="0" i="1" smtClean="0">
                                <a:latin typeface="Cambria Math" panose="02040503050406030204" pitchFamily="18" charset="0"/>
                                <a:ea typeface="Microsoft YaHei" panose="020B0503020204020204" pitchFamily="34" charset="-122"/>
                              </a:rPr>
                              <m:t>𝑖</m:t>
                            </m:r>
                          </m:sub>
                        </m:sSub>
                      </m:e>
                    </m:d>
                    <m:r>
                      <a:rPr kumimoji="1" lang="en-US" altLang="zh-CN" sz="1400" b="0" i="1" smtClean="0">
                        <a:latin typeface="Cambria Math" panose="02040503050406030204" pitchFamily="18" charset="0"/>
                        <a:ea typeface="Microsoft YaHei" panose="020B0503020204020204" pitchFamily="34" charset="-122"/>
                      </a:rPr>
                      <m:t>=</m:t>
                    </m:r>
                    <m:d>
                      <m:dPr>
                        <m:begChr m:val="|"/>
                        <m:endChr m:val="|"/>
                        <m:ctrlPr>
                          <a:rPr kumimoji="1" lang="en-US" altLang="zh-CN" sz="1400" b="0" i="1" smtClean="0">
                            <a:latin typeface="Cambria Math" panose="02040503050406030204" pitchFamily="18" charset="0"/>
                            <a:ea typeface="Microsoft YaHei" panose="020B0503020204020204" pitchFamily="34" charset="-122"/>
                          </a:rPr>
                        </m:ctrlPr>
                      </m:dPr>
                      <m:e>
                        <m:sSub>
                          <m:sSubPr>
                            <m:ctrlPr>
                              <a:rPr kumimoji="1" lang="en-US" altLang="zh-CN" sz="1400" b="0" i="1" smtClean="0">
                                <a:latin typeface="Cambria Math" panose="02040503050406030204" pitchFamily="18" charset="0"/>
                                <a:ea typeface="Microsoft YaHei" panose="020B0503020204020204" pitchFamily="34" charset="-122"/>
                              </a:rPr>
                            </m:ctrlPr>
                          </m:sSubPr>
                          <m:e>
                            <m:r>
                              <a:rPr kumimoji="1" lang="en-US" altLang="zh-CN" sz="1400" b="0" i="1" smtClean="0">
                                <a:latin typeface="Cambria Math" panose="02040503050406030204" pitchFamily="18" charset="0"/>
                                <a:ea typeface="Microsoft YaHei" panose="020B0503020204020204" pitchFamily="34" charset="-122"/>
                              </a:rPr>
                              <m:t>𝑃</m:t>
                            </m:r>
                          </m:e>
                          <m:sub>
                            <m:r>
                              <a:rPr kumimoji="1" lang="en-US" altLang="zh-CN" sz="1400" b="0" i="1" smtClean="0">
                                <a:latin typeface="Cambria Math" panose="02040503050406030204" pitchFamily="18" charset="0"/>
                                <a:ea typeface="Microsoft YaHei" panose="020B0503020204020204" pitchFamily="34" charset="-122"/>
                              </a:rPr>
                              <m:t>𝑀</m:t>
                            </m:r>
                          </m:sub>
                        </m:sSub>
                        <m:d>
                          <m:dPr>
                            <m:ctrlPr>
                              <a:rPr kumimoji="1" lang="en-US" altLang="zh-CN" sz="1400" b="0" i="1" smtClean="0">
                                <a:latin typeface="Cambria Math" panose="02040503050406030204" pitchFamily="18" charset="0"/>
                                <a:ea typeface="Microsoft YaHei" panose="020B0503020204020204" pitchFamily="34" charset="-122"/>
                              </a:rPr>
                            </m:ctrlPr>
                          </m:dPr>
                          <m:e>
                            <m:r>
                              <a:rPr kumimoji="1" lang="en-US" altLang="zh-CN" sz="1400" b="0" i="1" smtClean="0">
                                <a:latin typeface="Cambria Math" panose="02040503050406030204" pitchFamily="18" charset="0"/>
                                <a:ea typeface="Microsoft YaHei" panose="020B0503020204020204" pitchFamily="34" charset="-122"/>
                              </a:rPr>
                              <m:t>1</m:t>
                            </m:r>
                          </m:e>
                          <m:e>
                            <m:sSub>
                              <m:sSubPr>
                                <m:ctrlPr>
                                  <a:rPr kumimoji="1" lang="en-US" altLang="zh-CN" sz="1400" b="0" i="1" smtClean="0">
                                    <a:latin typeface="Cambria Math" panose="02040503050406030204" pitchFamily="18" charset="0"/>
                                    <a:ea typeface="Microsoft YaHei" panose="020B0503020204020204" pitchFamily="34" charset="-122"/>
                                  </a:rPr>
                                </m:ctrlPr>
                              </m:sSubPr>
                              <m:e>
                                <m:r>
                                  <a:rPr kumimoji="1" lang="en-US" altLang="zh-CN" sz="1400" b="0" i="1" smtClean="0">
                                    <a:latin typeface="Cambria Math" panose="02040503050406030204" pitchFamily="18" charset="0"/>
                                    <a:ea typeface="Microsoft YaHei" panose="020B0503020204020204" pitchFamily="34" charset="-122"/>
                                  </a:rPr>
                                  <m:t>𝑝</m:t>
                                </m:r>
                              </m:e>
                              <m:sub>
                                <m:r>
                                  <a:rPr kumimoji="1" lang="en-US" altLang="zh-CN" sz="1400" b="0" i="1" smtClean="0">
                                    <a:latin typeface="Cambria Math" panose="02040503050406030204" pitchFamily="18" charset="0"/>
                                    <a:ea typeface="Microsoft YaHei" panose="020B0503020204020204" pitchFamily="34" charset="-122"/>
                                  </a:rPr>
                                  <m:t>𝑖</m:t>
                                </m:r>
                              </m:sub>
                            </m:sSub>
                          </m:e>
                        </m:d>
                        <m:r>
                          <a:rPr kumimoji="1" lang="en-US" altLang="zh-CN" sz="1400" b="0" i="1" smtClean="0">
                            <a:latin typeface="Cambria Math" panose="02040503050406030204" pitchFamily="18" charset="0"/>
                            <a:ea typeface="Microsoft YaHei" panose="020B0503020204020204" pitchFamily="34" charset="-122"/>
                          </a:rPr>
                          <m:t>−</m:t>
                        </m:r>
                        <m:sSub>
                          <m:sSubPr>
                            <m:ctrlPr>
                              <a:rPr kumimoji="1" lang="en-US" altLang="zh-CN" sz="1400" i="1">
                                <a:latin typeface="Cambria Math" panose="02040503050406030204" pitchFamily="18" charset="0"/>
                                <a:ea typeface="Microsoft YaHei" panose="020B0503020204020204" pitchFamily="34" charset="-122"/>
                              </a:rPr>
                            </m:ctrlPr>
                          </m:sSubPr>
                          <m:e>
                            <m:r>
                              <a:rPr kumimoji="1" lang="en-US" altLang="zh-CN" sz="1400" i="1">
                                <a:latin typeface="Cambria Math" panose="02040503050406030204" pitchFamily="18" charset="0"/>
                                <a:ea typeface="Microsoft YaHei" panose="020B0503020204020204" pitchFamily="34" charset="-122"/>
                              </a:rPr>
                              <m:t>𝑃</m:t>
                            </m:r>
                          </m:e>
                          <m:sub>
                            <m:r>
                              <a:rPr kumimoji="1" lang="en-US" altLang="zh-CN" sz="1400" i="1">
                                <a:latin typeface="Cambria Math" panose="02040503050406030204" pitchFamily="18" charset="0"/>
                                <a:ea typeface="Microsoft YaHei" panose="020B0503020204020204" pitchFamily="34" charset="-122"/>
                              </a:rPr>
                              <m:t>𝑀</m:t>
                            </m:r>
                          </m:sub>
                        </m:sSub>
                        <m:d>
                          <m:dPr>
                            <m:ctrlPr>
                              <a:rPr kumimoji="1" lang="en-US" altLang="zh-CN" sz="1400" i="1">
                                <a:latin typeface="Cambria Math" panose="02040503050406030204" pitchFamily="18" charset="0"/>
                                <a:ea typeface="Microsoft YaHei" panose="020B0503020204020204" pitchFamily="34" charset="-122"/>
                              </a:rPr>
                            </m:ctrlPr>
                          </m:dPr>
                          <m:e>
                            <m:r>
                              <a:rPr kumimoji="1" lang="en-US" altLang="zh-CN" sz="1400" b="0" i="1" smtClean="0">
                                <a:latin typeface="Cambria Math" panose="02040503050406030204" pitchFamily="18" charset="0"/>
                                <a:ea typeface="Microsoft YaHei" panose="020B0503020204020204" pitchFamily="34" charset="-122"/>
                              </a:rPr>
                              <m:t>0</m:t>
                            </m:r>
                          </m:e>
                          <m:e>
                            <m:sSub>
                              <m:sSubPr>
                                <m:ctrlPr>
                                  <a:rPr kumimoji="1" lang="en-US" altLang="zh-CN" sz="1400" i="1">
                                    <a:latin typeface="Cambria Math" panose="02040503050406030204" pitchFamily="18" charset="0"/>
                                    <a:ea typeface="Microsoft YaHei" panose="020B0503020204020204" pitchFamily="34" charset="-122"/>
                                  </a:rPr>
                                </m:ctrlPr>
                              </m:sSubPr>
                              <m:e>
                                <m:r>
                                  <a:rPr kumimoji="1" lang="en-US" altLang="zh-CN" sz="1400" i="1">
                                    <a:latin typeface="Cambria Math" panose="02040503050406030204" pitchFamily="18" charset="0"/>
                                    <a:ea typeface="Microsoft YaHei" panose="020B0503020204020204" pitchFamily="34" charset="-122"/>
                                  </a:rPr>
                                  <m:t>𝑝</m:t>
                                </m:r>
                              </m:e>
                              <m:sub>
                                <m:r>
                                  <a:rPr kumimoji="1" lang="en-US" altLang="zh-CN" sz="1400" i="1">
                                    <a:latin typeface="Cambria Math" panose="02040503050406030204" pitchFamily="18" charset="0"/>
                                    <a:ea typeface="Microsoft YaHei" panose="020B0503020204020204" pitchFamily="34" charset="-122"/>
                                  </a:rPr>
                                  <m:t>𝑖</m:t>
                                </m:r>
                              </m:sub>
                            </m:sSub>
                          </m:e>
                        </m:d>
                      </m:e>
                    </m:d>
                  </m:oMath>
                </a14:m>
                <a:endParaRPr kumimoji="1" lang="en-US" altLang="zh-CN" sz="1400" b="0"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r>
                  <a:rPr kumimoji="1" lang="en-US" altLang="zh-CN" sz="1400" dirty="0">
                    <a:latin typeface="Microsoft YaHei" panose="020B0503020204020204" pitchFamily="34" charset="-122"/>
                    <a:ea typeface="Microsoft YaHei" panose="020B0503020204020204" pitchFamily="34" charset="-122"/>
                  </a:rPr>
                  <a:t>      </a:t>
                </a:r>
                <a:r>
                  <a:rPr kumimoji="1" lang="zh-CN" altLang="en-US" sz="1400" dirty="0">
                    <a:latin typeface="Microsoft YaHei" panose="020B0503020204020204" pitchFamily="34" charset="-122"/>
                    <a:ea typeface="Microsoft YaHei" panose="020B0503020204020204" pitchFamily="34" charset="-122"/>
                  </a:rPr>
                  <a:t>当 </a:t>
                </a:r>
                <a14:m>
                  <m:oMath xmlns:m="http://schemas.openxmlformats.org/officeDocument/2006/math">
                    <m:sSub>
                      <m:sSubPr>
                        <m:ctrlPr>
                          <a:rPr kumimoji="1" lang="en-US" altLang="zh-CN" sz="1400" i="1">
                            <a:latin typeface="Cambria Math" panose="02040503050406030204" pitchFamily="18" charset="0"/>
                            <a:ea typeface="Microsoft YaHei" panose="020B0503020204020204" pitchFamily="34" charset="-122"/>
                          </a:rPr>
                        </m:ctrlPr>
                      </m:sSubPr>
                      <m:e>
                        <m:r>
                          <m:rPr>
                            <m:sty m:val="p"/>
                          </m:rPr>
                          <a:rPr kumimoji="1" lang="el-GR" altLang="zh-CN" sz="1400" i="1">
                            <a:latin typeface="Cambria Math" panose="02040503050406030204" pitchFamily="18" charset="0"/>
                            <a:ea typeface="Cambria Math" panose="02040503050406030204" pitchFamily="18" charset="0"/>
                          </a:rPr>
                          <m:t>Δ</m:t>
                        </m:r>
                      </m:e>
                      <m:sub>
                        <m:r>
                          <a:rPr kumimoji="1" lang="en-US" altLang="zh-CN" sz="1400" i="1">
                            <a:latin typeface="Cambria Math" panose="02040503050406030204" pitchFamily="18" charset="0"/>
                            <a:ea typeface="Microsoft YaHei" panose="020B0503020204020204" pitchFamily="34" charset="-122"/>
                          </a:rPr>
                          <m:t>𝑐</m:t>
                        </m:r>
                      </m:sub>
                    </m:sSub>
                    <m:r>
                      <a:rPr kumimoji="1" lang="en-US" altLang="zh-CN" sz="1400" i="1">
                        <a:latin typeface="Cambria Math" panose="02040503050406030204" pitchFamily="18" charset="0"/>
                        <a:ea typeface="Microsoft YaHei" panose="020B0503020204020204" pitchFamily="34" charset="-122"/>
                      </a:rPr>
                      <m:t>(</m:t>
                    </m:r>
                    <m:sSub>
                      <m:sSubPr>
                        <m:ctrlPr>
                          <a:rPr kumimoji="1" lang="en-US" altLang="zh-CN" sz="1400" i="1">
                            <a:latin typeface="Cambria Math" panose="02040503050406030204" pitchFamily="18" charset="0"/>
                            <a:ea typeface="Microsoft YaHei" panose="020B0503020204020204" pitchFamily="34" charset="-122"/>
                          </a:rPr>
                        </m:ctrlPr>
                      </m:sSubPr>
                      <m:e>
                        <m:r>
                          <a:rPr kumimoji="1" lang="en-US" altLang="zh-CN" sz="1400" i="1">
                            <a:latin typeface="Cambria Math" panose="02040503050406030204" pitchFamily="18" charset="0"/>
                            <a:ea typeface="Microsoft YaHei" panose="020B0503020204020204" pitchFamily="34" charset="-122"/>
                          </a:rPr>
                          <m:t>𝑝</m:t>
                        </m:r>
                      </m:e>
                      <m:sub>
                        <m:r>
                          <a:rPr kumimoji="1" lang="en-US" altLang="zh-CN" sz="1400" i="1">
                            <a:latin typeface="Cambria Math" panose="02040503050406030204" pitchFamily="18" charset="0"/>
                            <a:ea typeface="Microsoft YaHei" panose="020B0503020204020204" pitchFamily="34" charset="-122"/>
                          </a:rPr>
                          <m:t>𝑖</m:t>
                        </m:r>
                      </m:sub>
                    </m:sSub>
                    <m:r>
                      <a:rPr kumimoji="1" lang="en-US" altLang="zh-CN" sz="1400" i="1" smtClean="0">
                        <a:latin typeface="Cambria Math" panose="02040503050406030204" pitchFamily="18" charset="0"/>
                        <a:ea typeface="Microsoft YaHei" panose="020B0503020204020204" pitchFamily="34" charset="-122"/>
                      </a:rPr>
                      <m:t>)</m:t>
                    </m:r>
                    <m:r>
                      <a:rPr kumimoji="1" lang="en-US" altLang="zh-CN" sz="1400" i="1" smtClean="0">
                        <a:latin typeface="Cambria Math" panose="02040503050406030204" pitchFamily="18" charset="0"/>
                        <a:ea typeface="Cambria Math" panose="02040503050406030204" pitchFamily="18" charset="0"/>
                      </a:rPr>
                      <m:t>≥</m:t>
                    </m:r>
                    <m:sSub>
                      <m:sSubPr>
                        <m:ctrlPr>
                          <a:rPr kumimoji="1" lang="en-US" altLang="zh-CN" sz="1400" i="1" smtClean="0">
                            <a:latin typeface="Cambria Math" panose="02040503050406030204" pitchFamily="18" charset="0"/>
                            <a:ea typeface="Cambria Math" panose="02040503050406030204" pitchFamily="18" charset="0"/>
                          </a:rPr>
                        </m:ctrlPr>
                      </m:sSubPr>
                      <m:e>
                        <m:r>
                          <a:rPr kumimoji="1" lang="zh-CN" altLang="en-US" sz="1400" i="1" smtClean="0">
                            <a:latin typeface="Cambria Math" panose="02040503050406030204" pitchFamily="18" charset="0"/>
                            <a:ea typeface="Cambria Math" panose="02040503050406030204" pitchFamily="18" charset="0"/>
                          </a:rPr>
                          <m:t>𝜏</m:t>
                        </m:r>
                      </m:e>
                      <m:sub>
                        <m:r>
                          <a:rPr kumimoji="1" lang="en-US" altLang="zh-CN" sz="1400" b="0" i="1" smtClean="0">
                            <a:latin typeface="Cambria Math" panose="02040503050406030204" pitchFamily="18" charset="0"/>
                            <a:ea typeface="Cambria Math" panose="02040503050406030204" pitchFamily="18" charset="0"/>
                          </a:rPr>
                          <m:t>𝑡</m:t>
                        </m:r>
                      </m:sub>
                    </m:sSub>
                  </m:oMath>
                </a14:m>
                <a:r>
                  <a:rPr kumimoji="1" lang="zh-CN" altLang="en-US" sz="1400" dirty="0">
                    <a:latin typeface="Microsoft YaHei" panose="020B0503020204020204" pitchFamily="34" charset="-122"/>
                    <a:ea typeface="Microsoft YaHei" panose="020B0503020204020204" pitchFamily="34" charset="-122"/>
                  </a:rPr>
                  <a:t> 时，直接采用小参数模型 </a:t>
                </a:r>
                <a14:m>
                  <m:oMath xmlns:m="http://schemas.openxmlformats.org/officeDocument/2006/math">
                    <m:r>
                      <a:rPr kumimoji="1" lang="en-US" altLang="zh-CN" sz="1400" i="1">
                        <a:latin typeface="Cambria Math" panose="02040503050406030204" pitchFamily="18" charset="0"/>
                        <a:ea typeface="Microsoft YaHei" panose="020B0503020204020204" pitchFamily="34" charset="-122"/>
                      </a:rPr>
                      <m:t>𝑀</m:t>
                    </m:r>
                  </m:oMath>
                </a14:m>
                <a:r>
                  <a:rPr kumimoji="1" lang="en-US" altLang="zh-CN" sz="1400" dirty="0">
                    <a:latin typeface="Microsoft YaHei" panose="020B0503020204020204" pitchFamily="34" charset="-122"/>
                    <a:ea typeface="Microsoft YaHei" panose="020B0503020204020204" pitchFamily="34" charset="-122"/>
                  </a:rPr>
                  <a:t> </a:t>
                </a:r>
                <a:r>
                  <a:rPr kumimoji="1" lang="zh-CN" altLang="en-US" sz="1400" dirty="0">
                    <a:latin typeface="Microsoft YaHei" panose="020B0503020204020204" pitchFamily="34" charset="-122"/>
                    <a:ea typeface="Microsoft YaHei" panose="020B0503020204020204" pitchFamily="34" charset="-122"/>
                  </a:rPr>
                  <a:t>的预测结果，并写入提示 </a:t>
                </a:r>
                <a14:m>
                  <m:oMath xmlns:m="http://schemas.openxmlformats.org/officeDocument/2006/math">
                    <m:r>
                      <a:rPr kumimoji="1" lang="zh-CN" altLang="en-US" sz="1400" i="1">
                        <a:latin typeface="Cambria Math" panose="02040503050406030204" pitchFamily="18" charset="0"/>
                        <a:ea typeface="Microsoft YaHei" panose="020B0503020204020204" pitchFamily="34" charset="-122"/>
                      </a:rPr>
                      <m:t>𝒫</m:t>
                    </m:r>
                  </m:oMath>
                </a14:m>
                <a:r>
                  <a:rPr kumimoji="1" lang="zh-CN" altLang="en-US" sz="1400" dirty="0">
                    <a:latin typeface="Microsoft YaHei" panose="020B0503020204020204" pitchFamily="34" charset="-122"/>
                    <a:ea typeface="Microsoft YaHei" panose="020B0503020204020204" pitchFamily="34" charset="-122"/>
                  </a:rPr>
                  <a:t> 中</a:t>
                </a:r>
                <a:endParaRPr kumimoji="1" lang="en-US" altLang="zh-CN" sz="1400"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r>
                  <a:rPr kumimoji="1" lang="en-US" altLang="zh-CN" sz="1400" dirty="0">
                    <a:latin typeface="Microsoft YaHei" panose="020B0503020204020204" pitchFamily="34" charset="-122"/>
                    <a:ea typeface="Microsoft YaHei" panose="020B0503020204020204" pitchFamily="34" charset="-122"/>
                  </a:rPr>
                  <a:t>      </a:t>
                </a:r>
                <a:r>
                  <a:rPr kumimoji="1" lang="zh-CN" altLang="en-US" sz="1400" dirty="0">
                    <a:latin typeface="Microsoft YaHei" panose="020B0503020204020204" pitchFamily="34" charset="-122"/>
                    <a:ea typeface="Microsoft YaHei" panose="020B0503020204020204" pitchFamily="34" charset="-122"/>
                  </a:rPr>
                  <a:t>否则，不对该样本作出匹配判断，交由大模型 </a:t>
                </a:r>
                <a14:m>
                  <m:oMath xmlns:m="http://schemas.openxmlformats.org/officeDocument/2006/math">
                    <m:sSub>
                      <m:sSubPr>
                        <m:ctrlPr>
                          <a:rPr kumimoji="1" lang="en-US" altLang="zh-CN" sz="1400" i="1" smtClean="0">
                            <a:latin typeface="Cambria Math" panose="02040503050406030204" pitchFamily="18" charset="0"/>
                            <a:ea typeface="Microsoft YaHei" panose="020B0503020204020204" pitchFamily="34" charset="-122"/>
                          </a:rPr>
                        </m:ctrlPr>
                      </m:sSubPr>
                      <m:e>
                        <m:r>
                          <a:rPr kumimoji="1" lang="en-US" altLang="zh-CN" sz="1400" b="0" i="1" smtClean="0">
                            <a:latin typeface="Cambria Math" panose="02040503050406030204" pitchFamily="18" charset="0"/>
                            <a:ea typeface="Microsoft YaHei" panose="020B0503020204020204" pitchFamily="34" charset="-122"/>
                          </a:rPr>
                          <m:t>𝐺</m:t>
                        </m:r>
                      </m:e>
                      <m:sub>
                        <m:r>
                          <a:rPr kumimoji="1" lang="en-US" altLang="zh-CN" sz="1400" b="0" i="1" smtClean="0">
                            <a:latin typeface="Cambria Math" panose="02040503050406030204" pitchFamily="18" charset="0"/>
                            <a:ea typeface="Microsoft YaHei" panose="020B0503020204020204" pitchFamily="34" charset="-122"/>
                          </a:rPr>
                          <m:t>𝐿𝐿𝑀</m:t>
                        </m:r>
                      </m:sub>
                    </m:sSub>
                  </m:oMath>
                </a14:m>
                <a:r>
                  <a:rPr kumimoji="1" lang="en-US" altLang="zh-CN" sz="1400" dirty="0">
                    <a:latin typeface="Microsoft YaHei" panose="020B0503020204020204" pitchFamily="34" charset="-122"/>
                    <a:ea typeface="Microsoft YaHei" panose="020B0503020204020204" pitchFamily="34" charset="-122"/>
                  </a:rPr>
                  <a:t> </a:t>
                </a:r>
                <a:r>
                  <a:rPr kumimoji="1" lang="zh-CN" altLang="en-US" sz="1400" dirty="0">
                    <a:latin typeface="Microsoft YaHei" panose="020B0503020204020204" pitchFamily="34" charset="-122"/>
                    <a:ea typeface="Microsoft YaHei" panose="020B0503020204020204" pitchFamily="34" charset="-122"/>
                  </a:rPr>
                  <a:t>进行标注</a:t>
                </a:r>
                <a:endParaRPr kumimoji="1" lang="en-US" altLang="zh-CN" sz="1400"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endParaRPr kumimoji="1" lang="en-US" altLang="zh-CN" sz="1400" dirty="0">
                  <a:latin typeface="Microsoft YaHei" panose="020B0503020204020204" pitchFamily="34" charset="-122"/>
                  <a:ea typeface="Microsoft YaHei" panose="020B0503020204020204" pitchFamily="34" charset="-122"/>
                </a:endParaRPr>
              </a:p>
              <a:p>
                <a:pPr marL="285750" indent="-285750">
                  <a:lnSpc>
                    <a:spcPct val="125000"/>
                  </a:lnSpc>
                  <a:buClr>
                    <a:srgbClr val="01409B"/>
                  </a:buClr>
                  <a:buSzPct val="100000"/>
                  <a:buFont typeface="Arial" panose="020B0604020202020204" pitchFamily="34" charset="0"/>
                  <a:buChar char="•"/>
                </a:pPr>
                <a:r>
                  <a:rPr kumimoji="1" lang="zh-CN" altLang="en-US" sz="1400" b="1" dirty="0">
                    <a:latin typeface="Microsoft YaHei" panose="020B0503020204020204" pitchFamily="34" charset="-122"/>
                    <a:ea typeface="Microsoft YaHei" panose="020B0503020204020204" pitchFamily="34" charset="-122"/>
                  </a:rPr>
                  <a:t>迭代式微调</a:t>
                </a:r>
                <a:r>
                  <a:rPr kumimoji="1" lang="zh-CN" altLang="en-US" sz="1400" dirty="0">
                    <a:latin typeface="Microsoft YaHei" panose="020B0503020204020204" pitchFamily="34" charset="-122"/>
                    <a:ea typeface="Microsoft YaHei" panose="020B0503020204020204" pitchFamily="34" charset="-122"/>
                  </a:rPr>
                  <a:t>：</a:t>
                </a:r>
                <a:endParaRPr kumimoji="1" lang="en-US" altLang="zh-CN" sz="1400"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r>
                  <a:rPr kumimoji="1" lang="zh-CN" altLang="en-US" sz="1400" dirty="0">
                    <a:latin typeface="Microsoft YaHei" panose="020B0503020204020204" pitchFamily="34" charset="-122"/>
                    <a:ea typeface="Microsoft YaHei" panose="020B0503020204020204" pitchFamily="34" charset="-122"/>
                  </a:rPr>
                  <a:t>      采用</a:t>
                </a:r>
                <a:r>
                  <a:rPr kumimoji="1" lang="zh-CN" altLang="en-US" sz="1400" b="1" dirty="0">
                    <a:latin typeface="Microsoft YaHei" panose="020B0503020204020204" pitchFamily="34" charset="-122"/>
                    <a:ea typeface="Microsoft YaHei" panose="020B0503020204020204" pitchFamily="34" charset="-122"/>
                  </a:rPr>
                  <a:t>低秩适应（</a:t>
                </a:r>
                <a:r>
                  <a:rPr kumimoji="1" lang="en-US" altLang="zh-CN" sz="1400" b="1" dirty="0">
                    <a:latin typeface="Microsoft YaHei" panose="020B0503020204020204" pitchFamily="34" charset="-122"/>
                    <a:ea typeface="Microsoft YaHei" panose="020B0503020204020204" pitchFamily="34" charset="-122"/>
                  </a:rPr>
                  <a:t>LoRA</a:t>
                </a:r>
                <a:r>
                  <a:rPr kumimoji="1" lang="zh-CN" altLang="en-US" sz="1400" b="1" dirty="0">
                    <a:latin typeface="Microsoft YaHei" panose="020B0503020204020204" pitchFamily="34" charset="-122"/>
                    <a:ea typeface="Microsoft YaHei" panose="020B0503020204020204" pitchFamily="34" charset="-122"/>
                  </a:rPr>
                  <a:t>）技术</a:t>
                </a:r>
                <a:r>
                  <a:rPr kumimoji="1" lang="zh-CN" altLang="en-US" sz="1400" dirty="0">
                    <a:latin typeface="Microsoft YaHei" panose="020B0503020204020204" pitchFamily="34" charset="-122"/>
                    <a:ea typeface="Microsoft YaHei" panose="020B0503020204020204" pitchFamily="34" charset="-122"/>
                  </a:rPr>
                  <a:t>实现轻量级参数更新</a:t>
                </a:r>
                <a:endParaRPr kumimoji="1" lang="en-US" altLang="zh-CN" sz="1400"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r>
                  <a:rPr kumimoji="1" lang="en-US" altLang="zh-CN" sz="1400" dirty="0">
                    <a:latin typeface="Microsoft YaHei" panose="020B0503020204020204" pitchFamily="34" charset="-122"/>
                    <a:ea typeface="Microsoft YaHei" panose="020B0503020204020204" pitchFamily="34" charset="-122"/>
                  </a:rPr>
                  <a:t>      </a:t>
                </a:r>
                <a14:m>
                  <m:oMath xmlns:m="http://schemas.openxmlformats.org/officeDocument/2006/math">
                    <m:sSubSup>
                      <m:sSubSupPr>
                        <m:ctrlPr>
                          <a:rPr kumimoji="1" lang="en-US" altLang="zh-CN" sz="1400" i="1" smtClean="0">
                            <a:latin typeface="Cambria Math" panose="02040503050406030204" pitchFamily="18" charset="0"/>
                            <a:ea typeface="Microsoft YaHei" panose="020B0503020204020204" pitchFamily="34" charset="-122"/>
                          </a:rPr>
                        </m:ctrlPr>
                      </m:sSubSupPr>
                      <m:e>
                        <m:r>
                          <a:rPr kumimoji="1" lang="en-US" altLang="zh-CN" sz="1400" b="0" i="1" smtClean="0">
                            <a:latin typeface="Cambria Math" panose="02040503050406030204" pitchFamily="18" charset="0"/>
                            <a:ea typeface="Microsoft YaHei" panose="020B0503020204020204" pitchFamily="34" charset="-122"/>
                          </a:rPr>
                          <m:t>𝑊</m:t>
                        </m:r>
                      </m:e>
                      <m:sub>
                        <m:r>
                          <a:rPr kumimoji="1" lang="en-US" altLang="zh-CN" sz="1400" b="0" i="1" smtClean="0">
                            <a:latin typeface="Cambria Math" panose="02040503050406030204" pitchFamily="18" charset="0"/>
                            <a:ea typeface="Microsoft YaHei" panose="020B0503020204020204" pitchFamily="34" charset="-122"/>
                          </a:rPr>
                          <m:t>𝐿𝑜𝑅𝐴</m:t>
                        </m:r>
                      </m:sub>
                      <m:sup>
                        <m:r>
                          <a:rPr kumimoji="1" lang="en-US" altLang="zh-CN" sz="1400" b="0" i="1" smtClean="0">
                            <a:latin typeface="Cambria Math" panose="02040503050406030204" pitchFamily="18" charset="0"/>
                            <a:ea typeface="Microsoft YaHei" panose="020B0503020204020204" pitchFamily="34" charset="-122"/>
                          </a:rPr>
                          <m:t>(</m:t>
                        </m:r>
                        <m:r>
                          <a:rPr kumimoji="1" lang="en-US" altLang="zh-CN" sz="1400" b="0" i="1" smtClean="0">
                            <a:latin typeface="Cambria Math" panose="02040503050406030204" pitchFamily="18" charset="0"/>
                            <a:ea typeface="Microsoft YaHei" panose="020B0503020204020204" pitchFamily="34" charset="-122"/>
                          </a:rPr>
                          <m:t>𝑡</m:t>
                        </m:r>
                        <m:r>
                          <a:rPr kumimoji="1" lang="en-US" altLang="zh-CN" sz="1400" b="0" i="1" smtClean="0">
                            <a:latin typeface="Cambria Math" panose="02040503050406030204" pitchFamily="18" charset="0"/>
                            <a:ea typeface="Microsoft YaHei" panose="020B0503020204020204" pitchFamily="34" charset="-122"/>
                          </a:rPr>
                          <m:t>+1)</m:t>
                        </m:r>
                      </m:sup>
                    </m:sSubSup>
                    <m:r>
                      <a:rPr kumimoji="1" lang="en-US" altLang="zh-CN" sz="1400" b="0" i="1" smtClean="0">
                        <a:latin typeface="Cambria Math" panose="02040503050406030204" pitchFamily="18" charset="0"/>
                        <a:ea typeface="Microsoft YaHei" panose="020B0503020204020204" pitchFamily="34" charset="-122"/>
                      </a:rPr>
                      <m:t>=</m:t>
                    </m:r>
                    <m:sSubSup>
                      <m:sSubSupPr>
                        <m:ctrlPr>
                          <a:rPr kumimoji="1" lang="en-US" altLang="zh-CN" sz="1400" i="1">
                            <a:latin typeface="Cambria Math" panose="02040503050406030204" pitchFamily="18" charset="0"/>
                            <a:ea typeface="Microsoft YaHei" panose="020B0503020204020204" pitchFamily="34" charset="-122"/>
                          </a:rPr>
                        </m:ctrlPr>
                      </m:sSubSupPr>
                      <m:e>
                        <m:r>
                          <a:rPr kumimoji="1" lang="en-US" altLang="zh-CN" sz="1400" i="1">
                            <a:latin typeface="Cambria Math" panose="02040503050406030204" pitchFamily="18" charset="0"/>
                            <a:ea typeface="Microsoft YaHei" panose="020B0503020204020204" pitchFamily="34" charset="-122"/>
                          </a:rPr>
                          <m:t>𝑊</m:t>
                        </m:r>
                      </m:e>
                      <m:sub>
                        <m:r>
                          <a:rPr kumimoji="1" lang="en-US" altLang="zh-CN" sz="1400" i="1">
                            <a:latin typeface="Cambria Math" panose="02040503050406030204" pitchFamily="18" charset="0"/>
                            <a:ea typeface="Microsoft YaHei" panose="020B0503020204020204" pitchFamily="34" charset="-122"/>
                          </a:rPr>
                          <m:t>𝐿𝑜𝑅𝐴</m:t>
                        </m:r>
                      </m:sub>
                      <m:sup>
                        <m:r>
                          <a:rPr kumimoji="1" lang="en-US" altLang="zh-CN" sz="1400" i="1">
                            <a:latin typeface="Cambria Math" panose="02040503050406030204" pitchFamily="18" charset="0"/>
                            <a:ea typeface="Microsoft YaHei" panose="020B0503020204020204" pitchFamily="34" charset="-122"/>
                          </a:rPr>
                          <m:t>(</m:t>
                        </m:r>
                        <m:r>
                          <a:rPr kumimoji="1" lang="en-US" altLang="zh-CN" sz="1400" i="1">
                            <a:latin typeface="Cambria Math" panose="02040503050406030204" pitchFamily="18" charset="0"/>
                            <a:ea typeface="Microsoft YaHei" panose="020B0503020204020204" pitchFamily="34" charset="-122"/>
                          </a:rPr>
                          <m:t>𝑡</m:t>
                        </m:r>
                        <m:r>
                          <a:rPr kumimoji="1" lang="en-US" altLang="zh-CN" sz="1400" i="1">
                            <a:latin typeface="Cambria Math" panose="02040503050406030204" pitchFamily="18" charset="0"/>
                            <a:ea typeface="Microsoft YaHei" panose="020B0503020204020204" pitchFamily="34" charset="-122"/>
                          </a:rPr>
                          <m:t>)</m:t>
                        </m:r>
                      </m:sup>
                    </m:sSubSup>
                    <m:r>
                      <a:rPr kumimoji="1" lang="en-US" altLang="zh-CN" sz="1400" b="0" i="1" smtClean="0">
                        <a:latin typeface="Cambria Math" panose="02040503050406030204" pitchFamily="18" charset="0"/>
                        <a:ea typeface="Microsoft YaHei" panose="020B0503020204020204" pitchFamily="34" charset="-122"/>
                      </a:rPr>
                      <m:t>−</m:t>
                    </m:r>
                    <m:r>
                      <a:rPr kumimoji="1" lang="zh-CN" altLang="en-US" sz="1400" b="0" i="1" smtClean="0">
                        <a:latin typeface="Cambria Math" panose="02040503050406030204" pitchFamily="18" charset="0"/>
                        <a:ea typeface="Microsoft YaHei" panose="020B0503020204020204" pitchFamily="34" charset="-122"/>
                      </a:rPr>
                      <m:t>𝛼</m:t>
                    </m:r>
                    <m:r>
                      <a:rPr kumimoji="1" lang="zh-CN" altLang="en-US" sz="1400" b="0" i="1" smtClean="0">
                        <a:latin typeface="Cambria Math" panose="02040503050406030204" pitchFamily="18" charset="0"/>
                        <a:ea typeface="Microsoft YaHei" panose="020B0503020204020204" pitchFamily="34" charset="-122"/>
                      </a:rPr>
                      <m:t>∙</m:t>
                    </m:r>
                    <m:sSub>
                      <m:sSubPr>
                        <m:ctrlPr>
                          <a:rPr kumimoji="1" lang="en-US" altLang="zh-CN" sz="1400" b="0" i="1" smtClean="0">
                            <a:latin typeface="Cambria Math" panose="02040503050406030204" pitchFamily="18" charset="0"/>
                            <a:ea typeface="Microsoft YaHei" panose="020B0503020204020204" pitchFamily="34" charset="-122"/>
                          </a:rPr>
                        </m:ctrlPr>
                      </m:sSubPr>
                      <m:e>
                        <m:r>
                          <m:rPr>
                            <m:sty m:val="p"/>
                          </m:rPr>
                          <a:rPr kumimoji="1" lang="en-US" altLang="zh-CN" sz="1400" b="0" i="1" smtClean="0">
                            <a:latin typeface="Cambria Math" panose="02040503050406030204" pitchFamily="18" charset="0"/>
                            <a:ea typeface="Cambria Math" panose="02040503050406030204" pitchFamily="18" charset="0"/>
                          </a:rPr>
                          <m:t>∇</m:t>
                        </m:r>
                      </m:e>
                      <m:sub>
                        <m:sSub>
                          <m:sSubPr>
                            <m:ctrlPr>
                              <a:rPr kumimoji="1" lang="en-US" altLang="zh-CN" sz="1400" b="0" i="1" smtClean="0">
                                <a:latin typeface="Cambria Math" panose="02040503050406030204" pitchFamily="18" charset="0"/>
                                <a:ea typeface="Microsoft YaHei" panose="020B0503020204020204" pitchFamily="34" charset="-122"/>
                              </a:rPr>
                            </m:ctrlPr>
                          </m:sSubPr>
                          <m:e>
                            <m:r>
                              <a:rPr kumimoji="1" lang="en-US" altLang="zh-CN" sz="1400" b="0" i="1" smtClean="0">
                                <a:latin typeface="Cambria Math" panose="02040503050406030204" pitchFamily="18" charset="0"/>
                                <a:ea typeface="Microsoft YaHei" panose="020B0503020204020204" pitchFamily="34" charset="-122"/>
                              </a:rPr>
                              <m:t>𝑊</m:t>
                            </m:r>
                          </m:e>
                          <m:sub>
                            <m:r>
                              <a:rPr kumimoji="1" lang="en-US" altLang="zh-CN" sz="1400" b="0" i="1" smtClean="0">
                                <a:latin typeface="Cambria Math" panose="02040503050406030204" pitchFamily="18" charset="0"/>
                                <a:ea typeface="Microsoft YaHei" panose="020B0503020204020204" pitchFamily="34" charset="-122"/>
                              </a:rPr>
                              <m:t>𝐿𝑜𝑅𝐴</m:t>
                            </m:r>
                          </m:sub>
                        </m:sSub>
                      </m:sub>
                    </m:sSub>
                    <m:r>
                      <a:rPr kumimoji="1" lang="en-US" altLang="zh-CN" sz="1400" b="0" i="1" smtClean="0">
                        <a:latin typeface="Cambria Math" panose="02040503050406030204" pitchFamily="18" charset="0"/>
                        <a:ea typeface="Cambria Math" panose="02040503050406030204" pitchFamily="18" charset="0"/>
                      </a:rPr>
                      <m:t>ℒ</m:t>
                    </m:r>
                    <m:r>
                      <a:rPr kumimoji="1" lang="en-US" altLang="zh-CN" sz="1400" b="0" i="1" smtClean="0">
                        <a:latin typeface="Cambria Math" panose="02040503050406030204" pitchFamily="18" charset="0"/>
                        <a:ea typeface="Cambria Math" panose="02040503050406030204" pitchFamily="18" charset="0"/>
                      </a:rPr>
                      <m:t>(</m:t>
                    </m:r>
                    <m:sSub>
                      <m:sSubPr>
                        <m:ctrlPr>
                          <a:rPr kumimoji="1" lang="en-US" altLang="zh-CN" sz="1400" b="0" i="1" smtClean="0">
                            <a:latin typeface="Cambria Math" panose="02040503050406030204" pitchFamily="18" charset="0"/>
                            <a:ea typeface="Cambria Math" panose="02040503050406030204" pitchFamily="18" charset="0"/>
                          </a:rPr>
                        </m:ctrlPr>
                      </m:sSubPr>
                      <m:e>
                        <m:r>
                          <a:rPr kumimoji="1" lang="en-US" altLang="zh-CN" sz="1400" b="0" i="1" smtClean="0">
                            <a:latin typeface="Cambria Math" panose="02040503050406030204" pitchFamily="18" charset="0"/>
                            <a:ea typeface="Cambria Math" panose="02040503050406030204" pitchFamily="18" charset="0"/>
                          </a:rPr>
                          <m:t>𝐷</m:t>
                        </m:r>
                      </m:e>
                      <m:sub>
                        <m:r>
                          <a:rPr kumimoji="1" lang="en-US" altLang="zh-CN" sz="1400" b="0" i="1" smtClean="0">
                            <a:latin typeface="Cambria Math" panose="02040503050406030204" pitchFamily="18" charset="0"/>
                            <a:ea typeface="Cambria Math" panose="02040503050406030204" pitchFamily="18" charset="0"/>
                          </a:rPr>
                          <m:t>𝑡𝑟𝑎𝑖𝑛</m:t>
                        </m:r>
                      </m:sub>
                    </m:sSub>
                    <m:r>
                      <a:rPr kumimoji="1" lang="en-US" altLang="zh-CN" sz="1400" b="0" i="1" smtClean="0">
                        <a:latin typeface="Cambria Math" panose="02040503050406030204" pitchFamily="18" charset="0"/>
                        <a:ea typeface="Cambria Math" panose="02040503050406030204" pitchFamily="18" charset="0"/>
                      </a:rPr>
                      <m:t>;</m:t>
                    </m:r>
                    <m:r>
                      <a:rPr kumimoji="1" lang="zh-CN" altLang="en-US" sz="1400" b="0" i="1" smtClean="0">
                        <a:latin typeface="Cambria Math" panose="02040503050406030204" pitchFamily="18" charset="0"/>
                        <a:ea typeface="Cambria Math" panose="02040503050406030204" pitchFamily="18" charset="0"/>
                      </a:rPr>
                      <m:t>𝜃</m:t>
                    </m:r>
                    <m:r>
                      <a:rPr kumimoji="1" lang="zh-CN" altLang="en-US" sz="1400" b="0" i="1" smtClean="0">
                        <a:latin typeface="Cambria Math" panose="02040503050406030204" pitchFamily="18" charset="0"/>
                        <a:ea typeface="Cambria Math" panose="02040503050406030204" pitchFamily="18" charset="0"/>
                      </a:rPr>
                      <m:t>⊕</m:t>
                    </m:r>
                    <m:sSubSup>
                      <m:sSubSupPr>
                        <m:ctrlPr>
                          <a:rPr kumimoji="1" lang="en-US" altLang="zh-CN" sz="1400" i="1">
                            <a:latin typeface="Cambria Math" panose="02040503050406030204" pitchFamily="18" charset="0"/>
                            <a:ea typeface="Microsoft YaHei" panose="020B0503020204020204" pitchFamily="34" charset="-122"/>
                          </a:rPr>
                        </m:ctrlPr>
                      </m:sSubSupPr>
                      <m:e>
                        <m:r>
                          <a:rPr kumimoji="1" lang="en-US" altLang="zh-CN" sz="1400" i="1">
                            <a:latin typeface="Cambria Math" panose="02040503050406030204" pitchFamily="18" charset="0"/>
                            <a:ea typeface="Microsoft YaHei" panose="020B0503020204020204" pitchFamily="34" charset="-122"/>
                          </a:rPr>
                          <m:t>𝑊</m:t>
                        </m:r>
                      </m:e>
                      <m:sub>
                        <m:r>
                          <a:rPr kumimoji="1" lang="en-US" altLang="zh-CN" sz="1400" i="1">
                            <a:latin typeface="Cambria Math" panose="02040503050406030204" pitchFamily="18" charset="0"/>
                            <a:ea typeface="Microsoft YaHei" panose="020B0503020204020204" pitchFamily="34" charset="-122"/>
                          </a:rPr>
                          <m:t>𝐿𝑜𝑅𝐴</m:t>
                        </m:r>
                      </m:sub>
                      <m:sup>
                        <m:r>
                          <a:rPr kumimoji="1" lang="en-US" altLang="zh-CN" sz="1400" i="1">
                            <a:latin typeface="Cambria Math" panose="02040503050406030204" pitchFamily="18" charset="0"/>
                            <a:ea typeface="Microsoft YaHei" panose="020B0503020204020204" pitchFamily="34" charset="-122"/>
                          </a:rPr>
                          <m:t>(</m:t>
                        </m:r>
                        <m:r>
                          <a:rPr kumimoji="1" lang="en-US" altLang="zh-CN" sz="1400" i="1">
                            <a:latin typeface="Cambria Math" panose="02040503050406030204" pitchFamily="18" charset="0"/>
                            <a:ea typeface="Microsoft YaHei" panose="020B0503020204020204" pitchFamily="34" charset="-122"/>
                          </a:rPr>
                          <m:t>𝑡</m:t>
                        </m:r>
                        <m:r>
                          <a:rPr kumimoji="1" lang="en-US" altLang="zh-CN" sz="1400" i="1">
                            <a:latin typeface="Cambria Math" panose="02040503050406030204" pitchFamily="18" charset="0"/>
                            <a:ea typeface="Microsoft YaHei" panose="020B0503020204020204" pitchFamily="34" charset="-122"/>
                          </a:rPr>
                          <m:t>)</m:t>
                        </m:r>
                      </m:sup>
                    </m:sSubSup>
                    <m:r>
                      <a:rPr kumimoji="1" lang="en-US" altLang="zh-CN" sz="1400" b="0" i="1" smtClean="0">
                        <a:latin typeface="Cambria Math" panose="02040503050406030204" pitchFamily="18" charset="0"/>
                        <a:ea typeface="Cambria Math" panose="02040503050406030204" pitchFamily="18" charset="0"/>
                      </a:rPr>
                      <m:t>)</m:t>
                    </m:r>
                  </m:oMath>
                </a14:m>
                <a:endParaRPr kumimoji="1" lang="en-US" altLang="zh-CN" sz="1400"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r>
                  <a:rPr kumimoji="1" lang="zh-CN" altLang="en-US" sz="1400" dirty="0">
                    <a:latin typeface="Microsoft YaHei" panose="020B0503020204020204" pitchFamily="34" charset="-122"/>
                    <a:ea typeface="Microsoft YaHei" panose="020B0503020204020204" pitchFamily="34" charset="-122"/>
                  </a:rPr>
                  <a:t>      其中，</a:t>
                </a:r>
                <a14:m>
                  <m:oMath xmlns:m="http://schemas.openxmlformats.org/officeDocument/2006/math">
                    <m:r>
                      <a:rPr kumimoji="1" lang="zh-CN" altLang="en-US" sz="1400" i="1" smtClean="0">
                        <a:latin typeface="Cambria Math" panose="02040503050406030204" pitchFamily="18" charset="0"/>
                        <a:ea typeface="Microsoft YaHei" panose="020B0503020204020204" pitchFamily="34" charset="-122"/>
                      </a:rPr>
                      <m:t>𝜃</m:t>
                    </m:r>
                  </m:oMath>
                </a14:m>
                <a:r>
                  <a:rPr kumimoji="1" lang="zh-CN" altLang="en-US" sz="1400" dirty="0">
                    <a:latin typeface="Microsoft YaHei" panose="020B0503020204020204" pitchFamily="34" charset="-122"/>
                    <a:ea typeface="Microsoft YaHei" panose="020B0503020204020204" pitchFamily="34" charset="-122"/>
                  </a:rPr>
                  <a:t> 为模型 </a:t>
                </a:r>
                <a14:m>
                  <m:oMath xmlns:m="http://schemas.openxmlformats.org/officeDocument/2006/math">
                    <m:r>
                      <a:rPr kumimoji="1" lang="en-US" altLang="zh-CN" sz="1400" i="1">
                        <a:latin typeface="Cambria Math" panose="02040503050406030204" pitchFamily="18" charset="0"/>
                        <a:ea typeface="Microsoft YaHei" panose="020B0503020204020204" pitchFamily="34" charset="-122"/>
                      </a:rPr>
                      <m:t>𝑀</m:t>
                    </m:r>
                  </m:oMath>
                </a14:m>
                <a:r>
                  <a:rPr kumimoji="1" lang="zh-CN" altLang="en-US" sz="1400" dirty="0">
                    <a:latin typeface="Microsoft YaHei" panose="020B0503020204020204" pitchFamily="34" charset="-122"/>
                    <a:ea typeface="Microsoft YaHei" panose="020B0503020204020204" pitchFamily="34" charset="-122"/>
                  </a:rPr>
                  <a:t> 的固定参数，</a:t>
                </a:r>
                <a:r>
                  <a:rPr kumimoji="1" lang="en-US" altLang="zh-CN" sz="1400" dirty="0">
                    <a:ea typeface="Microsoft YaHei" panose="020B0503020204020204" pitchFamily="34" charset="-122"/>
                  </a:rPr>
                  <a:t> </a:t>
                </a:r>
                <a14:m>
                  <m:oMath xmlns:m="http://schemas.openxmlformats.org/officeDocument/2006/math">
                    <m:sSubSup>
                      <m:sSubSupPr>
                        <m:ctrlPr>
                          <a:rPr kumimoji="1" lang="en-US" altLang="zh-CN" sz="1400" i="1">
                            <a:latin typeface="Cambria Math" panose="02040503050406030204" pitchFamily="18" charset="0"/>
                            <a:ea typeface="Microsoft YaHei" panose="020B0503020204020204" pitchFamily="34" charset="-122"/>
                          </a:rPr>
                        </m:ctrlPr>
                      </m:sSubSupPr>
                      <m:e>
                        <m:r>
                          <a:rPr kumimoji="1" lang="en-US" altLang="zh-CN" sz="1400" i="1">
                            <a:latin typeface="Cambria Math" panose="02040503050406030204" pitchFamily="18" charset="0"/>
                            <a:ea typeface="Microsoft YaHei" panose="020B0503020204020204" pitchFamily="34" charset="-122"/>
                          </a:rPr>
                          <m:t>𝑊</m:t>
                        </m:r>
                      </m:e>
                      <m:sub>
                        <m:r>
                          <a:rPr kumimoji="1" lang="en-US" altLang="zh-CN" sz="1400" i="1">
                            <a:latin typeface="Cambria Math" panose="02040503050406030204" pitchFamily="18" charset="0"/>
                            <a:ea typeface="Microsoft YaHei" panose="020B0503020204020204" pitchFamily="34" charset="-122"/>
                          </a:rPr>
                          <m:t>𝐿𝑜𝑅𝐴</m:t>
                        </m:r>
                      </m:sub>
                      <m:sup>
                        <m:r>
                          <a:rPr kumimoji="1" lang="en-US" altLang="zh-CN" sz="1400" i="1">
                            <a:latin typeface="Cambria Math" panose="02040503050406030204" pitchFamily="18" charset="0"/>
                            <a:ea typeface="Microsoft YaHei" panose="020B0503020204020204" pitchFamily="34" charset="-122"/>
                          </a:rPr>
                          <m:t>(</m:t>
                        </m:r>
                        <m:r>
                          <a:rPr kumimoji="1" lang="en-US" altLang="zh-CN" sz="1400" i="1">
                            <a:latin typeface="Cambria Math" panose="02040503050406030204" pitchFamily="18" charset="0"/>
                            <a:ea typeface="Microsoft YaHei" panose="020B0503020204020204" pitchFamily="34" charset="-122"/>
                          </a:rPr>
                          <m:t>𝑡</m:t>
                        </m:r>
                        <m:r>
                          <a:rPr kumimoji="1" lang="en-US" altLang="zh-CN" sz="1400" i="1">
                            <a:latin typeface="Cambria Math" panose="02040503050406030204" pitchFamily="18" charset="0"/>
                            <a:ea typeface="Microsoft YaHei" panose="020B0503020204020204" pitchFamily="34" charset="-122"/>
                          </a:rPr>
                          <m:t>)</m:t>
                        </m:r>
                      </m:sup>
                    </m:sSubSup>
                  </m:oMath>
                </a14:m>
                <a:r>
                  <a:rPr kumimoji="1" lang="zh-CN" altLang="en-US" sz="1400" dirty="0">
                    <a:latin typeface="Microsoft YaHei" panose="020B0503020204020204" pitchFamily="34" charset="-122"/>
                    <a:ea typeface="Microsoft YaHei" panose="020B0503020204020204" pitchFamily="34" charset="-122"/>
                  </a:rPr>
                  <a:t> 表示第 </a:t>
                </a:r>
                <a14:m>
                  <m:oMath xmlns:m="http://schemas.openxmlformats.org/officeDocument/2006/math">
                    <m:r>
                      <a:rPr kumimoji="1" lang="en-US" altLang="zh-CN" sz="1400" b="0" i="1" smtClean="0">
                        <a:latin typeface="Cambria Math" panose="02040503050406030204" pitchFamily="18" charset="0"/>
                        <a:ea typeface="Microsoft YaHei" panose="020B0503020204020204" pitchFamily="34" charset="-122"/>
                      </a:rPr>
                      <m:t>𝑡</m:t>
                    </m:r>
                  </m:oMath>
                </a14:m>
                <a:r>
                  <a:rPr kumimoji="1" lang="en-US" altLang="zh-CN" sz="1400" dirty="0">
                    <a:latin typeface="Microsoft YaHei" panose="020B0503020204020204" pitchFamily="34" charset="-122"/>
                    <a:ea typeface="Microsoft YaHei" panose="020B0503020204020204" pitchFamily="34" charset="-122"/>
                  </a:rPr>
                  <a:t> </a:t>
                </a:r>
                <a:r>
                  <a:rPr kumimoji="1" lang="zh-CN" altLang="en-US" sz="1400" dirty="0">
                    <a:latin typeface="Microsoft YaHei" panose="020B0503020204020204" pitchFamily="34" charset="-122"/>
                    <a:ea typeface="Microsoft YaHei" panose="020B0503020204020204" pitchFamily="34" charset="-122"/>
                  </a:rPr>
                  <a:t>轮迭代时的低秩适配矩阵，</a:t>
                </a:r>
                <a14:m>
                  <m:oMath xmlns:m="http://schemas.openxmlformats.org/officeDocument/2006/math">
                    <m:r>
                      <a:rPr kumimoji="1" lang="zh-CN" altLang="en-US" sz="1400" i="1">
                        <a:latin typeface="Cambria Math" panose="02040503050406030204" pitchFamily="18" charset="0"/>
                        <a:ea typeface="Microsoft YaHei" panose="020B0503020204020204" pitchFamily="34" charset="-122"/>
                      </a:rPr>
                      <m:t>𝛼</m:t>
                    </m:r>
                  </m:oMath>
                </a14:m>
                <a:r>
                  <a:rPr kumimoji="1" lang="zh-CN" altLang="en-US" sz="1400" dirty="0">
                    <a:latin typeface="Microsoft YaHei" panose="020B0503020204020204" pitchFamily="34" charset="-122"/>
                    <a:ea typeface="Microsoft YaHei" panose="020B0503020204020204" pitchFamily="34" charset="-122"/>
                  </a:rPr>
                  <a:t> 为学习率衰减系数</a:t>
                </a:r>
                <a:endParaRPr kumimoji="1" lang="en-US" altLang="zh-CN" sz="1400" dirty="0">
                  <a:latin typeface="Microsoft YaHei" panose="020B0503020204020204" pitchFamily="34" charset="-122"/>
                  <a:ea typeface="Microsoft YaHei" panose="020B0503020204020204" pitchFamily="34" charset="-122"/>
                </a:endParaRPr>
              </a:p>
              <a:p>
                <a:pPr>
                  <a:lnSpc>
                    <a:spcPct val="125000"/>
                  </a:lnSpc>
                  <a:buClr>
                    <a:srgbClr val="01409B"/>
                  </a:buClr>
                  <a:buSzPct val="100000"/>
                </a:pPr>
                <a:r>
                  <a:rPr kumimoji="1" lang="en-US" altLang="zh-CN" sz="1400" dirty="0">
                    <a:latin typeface="Microsoft YaHei" panose="020B0503020204020204" pitchFamily="34" charset="-122"/>
                    <a:ea typeface="Microsoft YaHei" panose="020B0503020204020204" pitchFamily="34" charset="-122"/>
                  </a:rPr>
                  <a:t>      </a:t>
                </a:r>
                <a14:m>
                  <m:oMath xmlns:m="http://schemas.openxmlformats.org/officeDocument/2006/math">
                    <m:r>
                      <a:rPr kumimoji="1" lang="zh-CN" altLang="en-US" sz="1400" b="0" i="1" smtClean="0">
                        <a:latin typeface="Cambria Math" panose="02040503050406030204" pitchFamily="18" charset="0"/>
                        <a:ea typeface="Cambria Math" panose="02040503050406030204" pitchFamily="18" charset="0"/>
                      </a:rPr>
                      <m:t>⊕</m:t>
                    </m:r>
                  </m:oMath>
                </a14:m>
                <a:r>
                  <a:rPr kumimoji="1" lang="zh-CN" altLang="en-US" sz="1400" dirty="0">
                    <a:latin typeface="Microsoft YaHei" panose="020B0503020204020204" pitchFamily="34" charset="-122"/>
                    <a:ea typeface="Microsoft YaHei" panose="020B0503020204020204" pitchFamily="34" charset="-122"/>
                  </a:rPr>
                  <a:t> 表示冻结参数与低秩矩阵的叠加操作。</a:t>
                </a:r>
                <a:endParaRPr kumimoji="1" lang="en-US" altLang="zh-CN" sz="1400" dirty="0">
                  <a:latin typeface="Microsoft YaHei" panose="020B0503020204020204" pitchFamily="34" charset="-122"/>
                  <a:ea typeface="Microsoft YaHei" panose="020B0503020204020204" pitchFamily="34" charset="-122"/>
                </a:endParaRPr>
              </a:p>
            </p:txBody>
          </p:sp>
        </mc:Choice>
        <mc:Fallback xmlns="">
          <p:sp>
            <p:nvSpPr>
              <p:cNvPr id="3" name="文本框 2">
                <a:extLst>
                  <a:ext uri="{FF2B5EF4-FFF2-40B4-BE49-F238E27FC236}">
                    <a16:creationId xmlns:a16="http://schemas.microsoft.com/office/drawing/2014/main" id="{5379F136-4ED0-948A-A751-62DDE130D20C}"/>
                  </a:ext>
                </a:extLst>
              </p:cNvPr>
              <p:cNvSpPr txBox="1">
                <a:spLocks noRot="1" noChangeAspect="1" noMove="1" noResize="1" noEditPoints="1" noAdjustHandles="1" noChangeArrowheads="1" noChangeShapeType="1" noTextEdit="1"/>
              </p:cNvSpPr>
              <p:nvPr/>
            </p:nvSpPr>
            <p:spPr>
              <a:xfrm>
                <a:off x="449263" y="1386968"/>
                <a:ext cx="8110204" cy="5256567"/>
              </a:xfrm>
              <a:prstGeom prst="rect">
                <a:avLst/>
              </a:prstGeom>
              <a:blipFill>
                <a:blip r:embed="rId3"/>
                <a:stretch>
                  <a:fillRect l="-827" b="-232"/>
                </a:stretch>
              </a:blipFill>
            </p:spPr>
            <p:txBody>
              <a:bodyPr/>
              <a:lstStyle/>
              <a:p>
                <a:r>
                  <a:rPr lang="zh-CN" altLang="en-US">
                    <a:noFill/>
                  </a:rPr>
                  <a:t> </a:t>
                </a:r>
              </a:p>
            </p:txBody>
          </p:sp>
        </mc:Fallback>
      </mc:AlternateContent>
      <p:sp>
        <p:nvSpPr>
          <p:cNvPr id="4" name="矩形: 圆角 3">
            <a:extLst>
              <a:ext uri="{FF2B5EF4-FFF2-40B4-BE49-F238E27FC236}">
                <a16:creationId xmlns:a16="http://schemas.microsoft.com/office/drawing/2014/main" id="{7928B6D3-088F-9D33-4DE2-FA011A94BA8A}"/>
              </a:ext>
            </a:extLst>
          </p:cNvPr>
          <p:cNvSpPr/>
          <p:nvPr/>
        </p:nvSpPr>
        <p:spPr>
          <a:xfrm>
            <a:off x="4612181" y="2403864"/>
            <a:ext cx="1105159" cy="287897"/>
          </a:xfrm>
          <a:prstGeom prst="roundRect">
            <a:avLst/>
          </a:prstGeom>
          <a:solidFill>
            <a:srgbClr val="F4ECAC"/>
          </a:solidFill>
          <a:ln w="25400">
            <a:solidFill>
              <a:srgbClr val="F8CCA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ADC2DDAA-9923-963E-C907-8D5532DCDDD3}"/>
              </a:ext>
            </a:extLst>
          </p:cNvPr>
          <p:cNvSpPr/>
          <p:nvPr/>
        </p:nvSpPr>
        <p:spPr>
          <a:xfrm>
            <a:off x="4700529" y="2462175"/>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1724BEDA-65E0-8E35-D750-E505A100B190}"/>
              </a:ext>
            </a:extLst>
          </p:cNvPr>
          <p:cNvCxnSpPr>
            <a:cxnSpLocks/>
            <a:stCxn id="7" idx="0"/>
            <a:endCxn id="7" idx="4"/>
          </p:cNvCxnSpPr>
          <p:nvPr/>
        </p:nvCxnSpPr>
        <p:spPr>
          <a:xfrm>
            <a:off x="4790529" y="2462175"/>
            <a:ext cx="0" cy="18000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76563F1F-5823-DD2D-941F-354B0F4EF2CF}"/>
              </a:ext>
            </a:extLst>
          </p:cNvPr>
          <p:cNvCxnSpPr>
            <a:stCxn id="7" idx="1"/>
            <a:endCxn id="7" idx="3"/>
          </p:cNvCxnSpPr>
          <p:nvPr/>
        </p:nvCxnSpPr>
        <p:spPr>
          <a:xfrm>
            <a:off x="4726889" y="2488535"/>
            <a:ext cx="0" cy="12728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6ACC1063-E6F6-4470-163C-0FBF19E56F88}"/>
              </a:ext>
            </a:extLst>
          </p:cNvPr>
          <p:cNvGrpSpPr/>
          <p:nvPr/>
        </p:nvGrpSpPr>
        <p:grpSpPr>
          <a:xfrm>
            <a:off x="4965297" y="2459084"/>
            <a:ext cx="180000" cy="180000"/>
            <a:chOff x="8157614" y="5057431"/>
            <a:chExt cx="180000" cy="180000"/>
          </a:xfrm>
        </p:grpSpPr>
        <p:sp>
          <p:nvSpPr>
            <p:cNvPr id="11" name="椭圆 10">
              <a:extLst>
                <a:ext uri="{FF2B5EF4-FFF2-40B4-BE49-F238E27FC236}">
                  <a16:creationId xmlns:a16="http://schemas.microsoft.com/office/drawing/2014/main" id="{CDCEB685-FF25-B4FD-00FD-673DD4674BA9}"/>
                </a:ext>
              </a:extLst>
            </p:cNvPr>
            <p:cNvSpPr/>
            <p:nvPr/>
          </p:nvSpPr>
          <p:spPr>
            <a:xfrm>
              <a:off x="8157614" y="5057431"/>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a:extLst>
                <a:ext uri="{FF2B5EF4-FFF2-40B4-BE49-F238E27FC236}">
                  <a16:creationId xmlns:a16="http://schemas.microsoft.com/office/drawing/2014/main" id="{9216DF06-AEA9-BEFD-594C-F3465D7877F0}"/>
                </a:ext>
              </a:extLst>
            </p:cNvPr>
            <p:cNvCxnSpPr>
              <a:stCxn id="11" idx="2"/>
              <a:endCxn id="11" idx="6"/>
            </p:cNvCxnSpPr>
            <p:nvPr/>
          </p:nvCxnSpPr>
          <p:spPr>
            <a:xfrm>
              <a:off x="8157614" y="5147431"/>
              <a:ext cx="180000" cy="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grpSp>
      <p:sp>
        <p:nvSpPr>
          <p:cNvPr id="13" name="椭圆 12">
            <a:extLst>
              <a:ext uri="{FF2B5EF4-FFF2-40B4-BE49-F238E27FC236}">
                <a16:creationId xmlns:a16="http://schemas.microsoft.com/office/drawing/2014/main" id="{23C44926-F7D4-1841-AA2E-7D59A3349612}"/>
              </a:ext>
            </a:extLst>
          </p:cNvPr>
          <p:cNvSpPr/>
          <p:nvPr/>
        </p:nvSpPr>
        <p:spPr>
          <a:xfrm>
            <a:off x="5229983" y="2457742"/>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a:extLst>
              <a:ext uri="{FF2B5EF4-FFF2-40B4-BE49-F238E27FC236}">
                <a16:creationId xmlns:a16="http://schemas.microsoft.com/office/drawing/2014/main" id="{863B6EF7-2E7B-6647-4C05-D30A5B45CC20}"/>
              </a:ext>
            </a:extLst>
          </p:cNvPr>
          <p:cNvCxnSpPr>
            <a:stCxn id="13" idx="0"/>
            <a:endCxn id="13" idx="2"/>
          </p:cNvCxnSpPr>
          <p:nvPr/>
        </p:nvCxnSpPr>
        <p:spPr>
          <a:xfrm flipH="1">
            <a:off x="5229983" y="2457742"/>
            <a:ext cx="90000" cy="90000"/>
          </a:xfrm>
          <a:prstGeom prst="line">
            <a:avLst/>
          </a:prstGeom>
          <a:ln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8E67EC3D-445A-38A7-DB73-D358CCCAF539}"/>
              </a:ext>
            </a:extLst>
          </p:cNvPr>
          <p:cNvCxnSpPr>
            <a:cxnSpLocks/>
            <a:stCxn id="13" idx="7"/>
            <a:endCxn id="13" idx="3"/>
          </p:cNvCxnSpPr>
          <p:nvPr/>
        </p:nvCxnSpPr>
        <p:spPr>
          <a:xfrm flipH="1">
            <a:off x="5256343" y="2484102"/>
            <a:ext cx="127280" cy="127280"/>
          </a:xfrm>
          <a:prstGeom prst="line">
            <a:avLst/>
          </a:prstGeom>
          <a:ln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F8DBA7D7-4A73-39D5-51D9-7488C6580730}"/>
                  </a:ext>
                </a:extLst>
              </p:cNvPr>
              <p:cNvSpPr txBox="1"/>
              <p:nvPr/>
            </p:nvSpPr>
            <p:spPr>
              <a:xfrm>
                <a:off x="4884030" y="3474983"/>
                <a:ext cx="611434" cy="461665"/>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m:t>
                      </m:r>
                    </m:oMath>
                  </m:oMathPara>
                </a14:m>
                <a:endParaRPr lang="en-US" altLang="zh-CN" sz="2400" dirty="0">
                  <a:latin typeface="+mn-ea"/>
                </a:endParaRPr>
              </a:p>
            </p:txBody>
          </p:sp>
        </mc:Choice>
        <mc:Fallback xmlns="">
          <p:sp>
            <p:nvSpPr>
              <p:cNvPr id="16" name="文本框 15">
                <a:extLst>
                  <a:ext uri="{FF2B5EF4-FFF2-40B4-BE49-F238E27FC236}">
                    <a16:creationId xmlns:a16="http://schemas.microsoft.com/office/drawing/2014/main" id="{F8DBA7D7-4A73-39D5-51D9-7488C6580730}"/>
                  </a:ext>
                </a:extLst>
              </p:cNvPr>
              <p:cNvSpPr txBox="1">
                <a:spLocks noRot="1" noChangeAspect="1" noMove="1" noResize="1" noEditPoints="1" noAdjustHandles="1" noChangeArrowheads="1" noChangeShapeType="1" noTextEdit="1"/>
              </p:cNvSpPr>
              <p:nvPr/>
            </p:nvSpPr>
            <p:spPr>
              <a:xfrm>
                <a:off x="4884030" y="3474983"/>
                <a:ext cx="611434" cy="46166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0D69A50D-A138-174E-885F-CE987EA9D98E}"/>
                  </a:ext>
                </a:extLst>
              </p:cNvPr>
              <p:cNvSpPr txBox="1"/>
              <p:nvPr/>
            </p:nvSpPr>
            <p:spPr>
              <a:xfrm>
                <a:off x="5380797" y="2380856"/>
                <a:ext cx="198639"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17" name="文本框 16">
                <a:extLst>
                  <a:ext uri="{FF2B5EF4-FFF2-40B4-BE49-F238E27FC236}">
                    <a16:creationId xmlns:a16="http://schemas.microsoft.com/office/drawing/2014/main" id="{0D69A50D-A138-174E-885F-CE987EA9D98E}"/>
                  </a:ext>
                </a:extLst>
              </p:cNvPr>
              <p:cNvSpPr txBox="1">
                <a:spLocks noRot="1" noChangeAspect="1" noMove="1" noResize="1" noEditPoints="1" noAdjustHandles="1" noChangeArrowheads="1" noChangeShapeType="1" noTextEdit="1"/>
              </p:cNvSpPr>
              <p:nvPr/>
            </p:nvSpPr>
            <p:spPr>
              <a:xfrm>
                <a:off x="5380797" y="2380856"/>
                <a:ext cx="198639" cy="307777"/>
              </a:xfrm>
              <a:prstGeom prst="rect">
                <a:avLst/>
              </a:prstGeom>
              <a:blipFill>
                <a:blip r:embed="rId5"/>
                <a:stretch>
                  <a:fillRect r="-40625"/>
                </a:stretch>
              </a:blipFill>
            </p:spPr>
            <p:txBody>
              <a:bodyPr/>
              <a:lstStyle/>
              <a:p>
                <a:r>
                  <a:rPr lang="zh-CN" altLang="en-US">
                    <a:noFill/>
                  </a:rPr>
                  <a:t> </a:t>
                </a:r>
              </a:p>
            </p:txBody>
          </p:sp>
        </mc:Fallback>
      </mc:AlternateContent>
      <p:sp>
        <p:nvSpPr>
          <p:cNvPr id="18" name="矩形: 圆角 17">
            <a:extLst>
              <a:ext uri="{FF2B5EF4-FFF2-40B4-BE49-F238E27FC236}">
                <a16:creationId xmlns:a16="http://schemas.microsoft.com/office/drawing/2014/main" id="{6292E2F4-1C9D-FDAD-C706-7057D90C32EB}"/>
              </a:ext>
            </a:extLst>
          </p:cNvPr>
          <p:cNvSpPr/>
          <p:nvPr/>
        </p:nvSpPr>
        <p:spPr>
          <a:xfrm>
            <a:off x="4612181" y="2810743"/>
            <a:ext cx="1105159" cy="287897"/>
          </a:xfrm>
          <a:prstGeom prst="roundRect">
            <a:avLst/>
          </a:prstGeom>
          <a:solidFill>
            <a:srgbClr val="F4ECAC"/>
          </a:solidFill>
          <a:ln w="25400">
            <a:solidFill>
              <a:srgbClr val="F8CCA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3F57061B-A105-E0C2-7AF2-B1550934E9C6}"/>
              </a:ext>
            </a:extLst>
          </p:cNvPr>
          <p:cNvSpPr/>
          <p:nvPr/>
        </p:nvSpPr>
        <p:spPr>
          <a:xfrm>
            <a:off x="4700529" y="2869054"/>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a:extLst>
              <a:ext uri="{FF2B5EF4-FFF2-40B4-BE49-F238E27FC236}">
                <a16:creationId xmlns:a16="http://schemas.microsoft.com/office/drawing/2014/main" id="{3F656B58-8C52-CBF4-A2EC-43F4B41B4605}"/>
              </a:ext>
            </a:extLst>
          </p:cNvPr>
          <p:cNvCxnSpPr>
            <a:cxnSpLocks/>
            <a:stCxn id="20" idx="0"/>
            <a:endCxn id="20" idx="4"/>
          </p:cNvCxnSpPr>
          <p:nvPr/>
        </p:nvCxnSpPr>
        <p:spPr>
          <a:xfrm>
            <a:off x="4790529" y="2869054"/>
            <a:ext cx="0" cy="18000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D68595C3-2E7C-AA15-E83A-E911300D2A82}"/>
              </a:ext>
            </a:extLst>
          </p:cNvPr>
          <p:cNvCxnSpPr>
            <a:stCxn id="20" idx="1"/>
            <a:endCxn id="20" idx="3"/>
          </p:cNvCxnSpPr>
          <p:nvPr/>
        </p:nvCxnSpPr>
        <p:spPr>
          <a:xfrm>
            <a:off x="4726889" y="2895414"/>
            <a:ext cx="0" cy="12728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2AFCDFB4-1140-7A65-0FD6-860BC7F02DF7}"/>
              </a:ext>
            </a:extLst>
          </p:cNvPr>
          <p:cNvSpPr/>
          <p:nvPr/>
        </p:nvSpPr>
        <p:spPr>
          <a:xfrm>
            <a:off x="5229983" y="2864621"/>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a:extLst>
              <a:ext uri="{FF2B5EF4-FFF2-40B4-BE49-F238E27FC236}">
                <a16:creationId xmlns:a16="http://schemas.microsoft.com/office/drawing/2014/main" id="{A49033FC-D08D-3565-F650-2DEC1AF1F16D}"/>
              </a:ext>
            </a:extLst>
          </p:cNvPr>
          <p:cNvCxnSpPr>
            <a:stCxn id="23" idx="0"/>
            <a:endCxn id="23" idx="2"/>
          </p:cNvCxnSpPr>
          <p:nvPr/>
        </p:nvCxnSpPr>
        <p:spPr>
          <a:xfrm flipH="1">
            <a:off x="5229983" y="2864621"/>
            <a:ext cx="90000" cy="90000"/>
          </a:xfrm>
          <a:prstGeom prst="line">
            <a:avLst/>
          </a:prstGeom>
          <a:ln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B989E6C6-2B7E-6539-F78C-BBFA4224B169}"/>
              </a:ext>
            </a:extLst>
          </p:cNvPr>
          <p:cNvCxnSpPr>
            <a:cxnSpLocks/>
            <a:stCxn id="23" idx="7"/>
            <a:endCxn id="23" idx="3"/>
          </p:cNvCxnSpPr>
          <p:nvPr/>
        </p:nvCxnSpPr>
        <p:spPr>
          <a:xfrm flipH="1">
            <a:off x="5256343" y="2890981"/>
            <a:ext cx="127280" cy="127280"/>
          </a:xfrm>
          <a:prstGeom prst="line">
            <a:avLst/>
          </a:prstGeom>
          <a:ln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2A32C453-BA3A-BCAA-B651-CCAF9AFA916E}"/>
                  </a:ext>
                </a:extLst>
              </p:cNvPr>
              <p:cNvSpPr txBox="1"/>
              <p:nvPr/>
            </p:nvSpPr>
            <p:spPr>
              <a:xfrm>
                <a:off x="5380797" y="2787735"/>
                <a:ext cx="198639"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26" name="文本框 25">
                <a:extLst>
                  <a:ext uri="{FF2B5EF4-FFF2-40B4-BE49-F238E27FC236}">
                    <a16:creationId xmlns:a16="http://schemas.microsoft.com/office/drawing/2014/main" id="{2A32C453-BA3A-BCAA-B651-CCAF9AFA916E}"/>
                  </a:ext>
                </a:extLst>
              </p:cNvPr>
              <p:cNvSpPr txBox="1">
                <a:spLocks noRot="1" noChangeAspect="1" noMove="1" noResize="1" noEditPoints="1" noAdjustHandles="1" noChangeArrowheads="1" noChangeShapeType="1" noTextEdit="1"/>
              </p:cNvSpPr>
              <p:nvPr/>
            </p:nvSpPr>
            <p:spPr>
              <a:xfrm>
                <a:off x="5380797" y="2787735"/>
                <a:ext cx="198639" cy="307777"/>
              </a:xfrm>
              <a:prstGeom prst="rect">
                <a:avLst/>
              </a:prstGeom>
              <a:blipFill>
                <a:blip r:embed="rId6"/>
                <a:stretch>
                  <a:fillRect r="-40625"/>
                </a:stretch>
              </a:blipFill>
            </p:spPr>
            <p:txBody>
              <a:bodyPr/>
              <a:lstStyle/>
              <a:p>
                <a:r>
                  <a:rPr lang="zh-CN" altLang="en-US">
                    <a:noFill/>
                  </a:rPr>
                  <a:t> </a:t>
                </a:r>
              </a:p>
            </p:txBody>
          </p:sp>
        </mc:Fallback>
      </mc:AlternateContent>
      <p:grpSp>
        <p:nvGrpSpPr>
          <p:cNvPr id="27" name="组合 26">
            <a:extLst>
              <a:ext uri="{FF2B5EF4-FFF2-40B4-BE49-F238E27FC236}">
                <a16:creationId xmlns:a16="http://schemas.microsoft.com/office/drawing/2014/main" id="{4E29D260-251E-21B3-7025-7D2A0834D038}"/>
              </a:ext>
            </a:extLst>
          </p:cNvPr>
          <p:cNvGrpSpPr/>
          <p:nvPr/>
        </p:nvGrpSpPr>
        <p:grpSpPr>
          <a:xfrm>
            <a:off x="4964702" y="2873070"/>
            <a:ext cx="180000" cy="180000"/>
            <a:chOff x="8157614" y="5057431"/>
            <a:chExt cx="180000" cy="180000"/>
          </a:xfrm>
        </p:grpSpPr>
        <p:sp>
          <p:nvSpPr>
            <p:cNvPr id="28" name="椭圆 27">
              <a:extLst>
                <a:ext uri="{FF2B5EF4-FFF2-40B4-BE49-F238E27FC236}">
                  <a16:creationId xmlns:a16="http://schemas.microsoft.com/office/drawing/2014/main" id="{5BC61650-0DA0-75F3-00B7-E7AA97B4460E}"/>
                </a:ext>
              </a:extLst>
            </p:cNvPr>
            <p:cNvSpPr/>
            <p:nvPr/>
          </p:nvSpPr>
          <p:spPr>
            <a:xfrm>
              <a:off x="8157614" y="5057431"/>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a:extLst>
                <a:ext uri="{FF2B5EF4-FFF2-40B4-BE49-F238E27FC236}">
                  <a16:creationId xmlns:a16="http://schemas.microsoft.com/office/drawing/2014/main" id="{8A7054B2-411C-0588-F8FE-5943E4EB17C7}"/>
                </a:ext>
              </a:extLst>
            </p:cNvPr>
            <p:cNvCxnSpPr>
              <a:stCxn id="28" idx="2"/>
              <a:endCxn id="28" idx="6"/>
            </p:cNvCxnSpPr>
            <p:nvPr/>
          </p:nvCxnSpPr>
          <p:spPr>
            <a:xfrm>
              <a:off x="8157614" y="5147431"/>
              <a:ext cx="180000" cy="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426E8158-49DD-1C99-693A-D8F88F8A2C9E}"/>
                </a:ext>
              </a:extLst>
            </p:cNvPr>
            <p:cNvCxnSpPr>
              <a:stCxn id="28" idx="1"/>
              <a:endCxn id="28" idx="7"/>
            </p:cNvCxnSpPr>
            <p:nvPr/>
          </p:nvCxnSpPr>
          <p:spPr>
            <a:xfrm>
              <a:off x="8183974" y="5083791"/>
              <a:ext cx="127280" cy="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grpSp>
      <p:sp>
        <p:nvSpPr>
          <p:cNvPr id="31" name="矩形: 圆角 30">
            <a:extLst>
              <a:ext uri="{FF2B5EF4-FFF2-40B4-BE49-F238E27FC236}">
                <a16:creationId xmlns:a16="http://schemas.microsoft.com/office/drawing/2014/main" id="{C446A96F-AFA3-C7C8-87FA-BE1072D7BA86}"/>
              </a:ext>
            </a:extLst>
          </p:cNvPr>
          <p:cNvSpPr/>
          <p:nvPr/>
        </p:nvSpPr>
        <p:spPr>
          <a:xfrm>
            <a:off x="4612181" y="3234427"/>
            <a:ext cx="1105159" cy="287897"/>
          </a:xfrm>
          <a:prstGeom prst="roundRect">
            <a:avLst/>
          </a:prstGeom>
          <a:solidFill>
            <a:srgbClr val="F4ECAC"/>
          </a:solidFill>
          <a:ln w="25400">
            <a:solidFill>
              <a:srgbClr val="F8CCA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BCF339D6-76E4-0DCA-11ED-E9326181D446}"/>
                  </a:ext>
                </a:extLst>
              </p:cNvPr>
              <p:cNvSpPr txBox="1"/>
              <p:nvPr/>
            </p:nvSpPr>
            <p:spPr>
              <a:xfrm>
                <a:off x="5380797" y="3211419"/>
                <a:ext cx="198639"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32" name="文本框 31">
                <a:extLst>
                  <a:ext uri="{FF2B5EF4-FFF2-40B4-BE49-F238E27FC236}">
                    <a16:creationId xmlns:a16="http://schemas.microsoft.com/office/drawing/2014/main" id="{BCF339D6-76E4-0DCA-11ED-E9326181D446}"/>
                  </a:ext>
                </a:extLst>
              </p:cNvPr>
              <p:cNvSpPr txBox="1">
                <a:spLocks noRot="1" noChangeAspect="1" noMove="1" noResize="1" noEditPoints="1" noAdjustHandles="1" noChangeArrowheads="1" noChangeShapeType="1" noTextEdit="1"/>
              </p:cNvSpPr>
              <p:nvPr/>
            </p:nvSpPr>
            <p:spPr>
              <a:xfrm>
                <a:off x="5380797" y="3211419"/>
                <a:ext cx="198639" cy="307777"/>
              </a:xfrm>
              <a:prstGeom prst="rect">
                <a:avLst/>
              </a:prstGeom>
              <a:blipFill>
                <a:blip r:embed="rId5"/>
                <a:stretch>
                  <a:fillRect r="-40625"/>
                </a:stretch>
              </a:blipFill>
            </p:spPr>
            <p:txBody>
              <a:bodyPr/>
              <a:lstStyle/>
              <a:p>
                <a:r>
                  <a:rPr lang="zh-CN" altLang="en-US">
                    <a:noFill/>
                  </a:rPr>
                  <a:t> </a:t>
                </a:r>
              </a:p>
            </p:txBody>
          </p:sp>
        </mc:Fallback>
      </mc:AlternateContent>
      <p:grpSp>
        <p:nvGrpSpPr>
          <p:cNvPr id="33" name="组合 32">
            <a:extLst>
              <a:ext uri="{FF2B5EF4-FFF2-40B4-BE49-F238E27FC236}">
                <a16:creationId xmlns:a16="http://schemas.microsoft.com/office/drawing/2014/main" id="{DCCD68F0-3422-25FC-3BC5-BB2A9D783B9A}"/>
              </a:ext>
            </a:extLst>
          </p:cNvPr>
          <p:cNvGrpSpPr/>
          <p:nvPr/>
        </p:nvGrpSpPr>
        <p:grpSpPr>
          <a:xfrm>
            <a:off x="4700529" y="3289605"/>
            <a:ext cx="180000" cy="180000"/>
            <a:chOff x="8157614" y="5057431"/>
            <a:chExt cx="180000" cy="180000"/>
          </a:xfrm>
        </p:grpSpPr>
        <p:sp>
          <p:nvSpPr>
            <p:cNvPr id="34" name="椭圆 33">
              <a:extLst>
                <a:ext uri="{FF2B5EF4-FFF2-40B4-BE49-F238E27FC236}">
                  <a16:creationId xmlns:a16="http://schemas.microsoft.com/office/drawing/2014/main" id="{71488327-B74A-8BF8-BBF0-0D3C2C6859DD}"/>
                </a:ext>
              </a:extLst>
            </p:cNvPr>
            <p:cNvSpPr/>
            <p:nvPr/>
          </p:nvSpPr>
          <p:spPr>
            <a:xfrm>
              <a:off x="8157614" y="5057431"/>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a:extLst>
                <a:ext uri="{FF2B5EF4-FFF2-40B4-BE49-F238E27FC236}">
                  <a16:creationId xmlns:a16="http://schemas.microsoft.com/office/drawing/2014/main" id="{F37DFC7F-9AD8-BD75-2E14-62F821DD6AA3}"/>
                </a:ext>
              </a:extLst>
            </p:cNvPr>
            <p:cNvCxnSpPr>
              <a:stCxn id="34" idx="2"/>
              <a:endCxn id="34" idx="6"/>
            </p:cNvCxnSpPr>
            <p:nvPr/>
          </p:nvCxnSpPr>
          <p:spPr>
            <a:xfrm>
              <a:off x="8157614" y="5147431"/>
              <a:ext cx="180000" cy="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1AC8EB7B-EC92-53AA-B352-7A1E7BCE0739}"/>
                </a:ext>
              </a:extLst>
            </p:cNvPr>
            <p:cNvCxnSpPr>
              <a:stCxn id="34" idx="1"/>
              <a:endCxn id="34" idx="7"/>
            </p:cNvCxnSpPr>
            <p:nvPr/>
          </p:nvCxnSpPr>
          <p:spPr>
            <a:xfrm>
              <a:off x="8183974" y="5083791"/>
              <a:ext cx="127280" cy="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grpSp>
      <p:sp>
        <p:nvSpPr>
          <p:cNvPr id="37" name="椭圆 36">
            <a:extLst>
              <a:ext uri="{FF2B5EF4-FFF2-40B4-BE49-F238E27FC236}">
                <a16:creationId xmlns:a16="http://schemas.microsoft.com/office/drawing/2014/main" id="{5802DAD8-5DAE-D52E-201E-DB6205F250DD}"/>
              </a:ext>
            </a:extLst>
          </p:cNvPr>
          <p:cNvSpPr/>
          <p:nvPr/>
        </p:nvSpPr>
        <p:spPr>
          <a:xfrm>
            <a:off x="4965297" y="3288305"/>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连接符 37">
            <a:extLst>
              <a:ext uri="{FF2B5EF4-FFF2-40B4-BE49-F238E27FC236}">
                <a16:creationId xmlns:a16="http://schemas.microsoft.com/office/drawing/2014/main" id="{3DD1B499-FF8B-CC84-A543-D68082EF6AA8}"/>
              </a:ext>
            </a:extLst>
          </p:cNvPr>
          <p:cNvCxnSpPr>
            <a:stCxn id="37" idx="0"/>
            <a:endCxn id="37" idx="4"/>
          </p:cNvCxnSpPr>
          <p:nvPr/>
        </p:nvCxnSpPr>
        <p:spPr>
          <a:xfrm>
            <a:off x="5055297" y="3288305"/>
            <a:ext cx="0" cy="18000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1C5ADE9F-C493-CBAC-D6EF-1997A427DA5E}"/>
              </a:ext>
            </a:extLst>
          </p:cNvPr>
          <p:cNvCxnSpPr>
            <a:stCxn id="37" idx="7"/>
            <a:endCxn id="37" idx="5"/>
          </p:cNvCxnSpPr>
          <p:nvPr/>
        </p:nvCxnSpPr>
        <p:spPr>
          <a:xfrm>
            <a:off x="5118937" y="3314665"/>
            <a:ext cx="0" cy="12728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grpSp>
        <p:nvGrpSpPr>
          <p:cNvPr id="40" name="组合 39">
            <a:extLst>
              <a:ext uri="{FF2B5EF4-FFF2-40B4-BE49-F238E27FC236}">
                <a16:creationId xmlns:a16="http://schemas.microsoft.com/office/drawing/2014/main" id="{CD5A0096-D71A-1A90-5A4F-F5CA708319D2}"/>
              </a:ext>
            </a:extLst>
          </p:cNvPr>
          <p:cNvGrpSpPr/>
          <p:nvPr/>
        </p:nvGrpSpPr>
        <p:grpSpPr>
          <a:xfrm>
            <a:off x="5228461" y="3288305"/>
            <a:ext cx="180000" cy="180000"/>
            <a:chOff x="8157614" y="5057431"/>
            <a:chExt cx="180000" cy="180000"/>
          </a:xfrm>
        </p:grpSpPr>
        <p:sp>
          <p:nvSpPr>
            <p:cNvPr id="41" name="椭圆 40">
              <a:extLst>
                <a:ext uri="{FF2B5EF4-FFF2-40B4-BE49-F238E27FC236}">
                  <a16:creationId xmlns:a16="http://schemas.microsoft.com/office/drawing/2014/main" id="{81445936-8184-858B-A360-C0D133E8B0D4}"/>
                </a:ext>
              </a:extLst>
            </p:cNvPr>
            <p:cNvSpPr/>
            <p:nvPr/>
          </p:nvSpPr>
          <p:spPr>
            <a:xfrm>
              <a:off x="8157614" y="5057431"/>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a:extLst>
                <a:ext uri="{FF2B5EF4-FFF2-40B4-BE49-F238E27FC236}">
                  <a16:creationId xmlns:a16="http://schemas.microsoft.com/office/drawing/2014/main" id="{CDE5373A-D2E4-219E-5364-4572F7331C51}"/>
                </a:ext>
              </a:extLst>
            </p:cNvPr>
            <p:cNvCxnSpPr>
              <a:stCxn id="41" idx="2"/>
              <a:endCxn id="41" idx="6"/>
            </p:cNvCxnSpPr>
            <p:nvPr/>
          </p:nvCxnSpPr>
          <p:spPr>
            <a:xfrm>
              <a:off x="8157614" y="5147431"/>
              <a:ext cx="180000" cy="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DBE3DA52-0CE6-0E0F-3E17-67DCA11D6A35}"/>
                </a:ext>
              </a:extLst>
            </p:cNvPr>
            <p:cNvCxnSpPr>
              <a:stCxn id="41" idx="1"/>
              <a:endCxn id="41" idx="7"/>
            </p:cNvCxnSpPr>
            <p:nvPr/>
          </p:nvCxnSpPr>
          <p:spPr>
            <a:xfrm>
              <a:off x="8183974" y="5083791"/>
              <a:ext cx="127280" cy="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grpSp>
      <p:sp>
        <p:nvSpPr>
          <p:cNvPr id="44" name="文本框 43">
            <a:extLst>
              <a:ext uri="{FF2B5EF4-FFF2-40B4-BE49-F238E27FC236}">
                <a16:creationId xmlns:a16="http://schemas.microsoft.com/office/drawing/2014/main" id="{49FD6550-861F-9ECD-860E-7423FD285875}"/>
              </a:ext>
            </a:extLst>
          </p:cNvPr>
          <p:cNvSpPr txBox="1"/>
          <p:nvPr/>
        </p:nvSpPr>
        <p:spPr>
          <a:xfrm>
            <a:off x="4222261" y="2091146"/>
            <a:ext cx="1889765" cy="261610"/>
          </a:xfrm>
          <a:prstGeom prst="rect">
            <a:avLst/>
          </a:prstGeom>
          <a:noFill/>
        </p:spPr>
        <p:txBody>
          <a:bodyPr wrap="square">
            <a:spAutoFit/>
          </a:bodyPr>
          <a:lstStyle/>
          <a:p>
            <a:pPr algn="ctr"/>
            <a:r>
              <a:rPr lang="zh-CN" altLang="en-US" sz="1100" dirty="0">
                <a:latin typeface="微软雅黑" panose="020B0503020204020204" pitchFamily="34" charset="-122"/>
                <a:ea typeface="微软雅黑" panose="020B0503020204020204" pitchFamily="34" charset="-122"/>
              </a:rPr>
              <a:t>候选实体对提示组</a:t>
            </a:r>
            <a:endParaRPr lang="en-US" altLang="zh-CN" sz="1100" dirty="0">
              <a:latin typeface="微软雅黑" panose="020B0503020204020204" pitchFamily="34" charset="-122"/>
              <a:ea typeface="微软雅黑" panose="020B0503020204020204" pitchFamily="34" charset="-122"/>
            </a:endParaRPr>
          </a:p>
        </p:txBody>
      </p:sp>
      <p:cxnSp>
        <p:nvCxnSpPr>
          <p:cNvPr id="45" name="直接箭头连接符 44">
            <a:extLst>
              <a:ext uri="{FF2B5EF4-FFF2-40B4-BE49-F238E27FC236}">
                <a16:creationId xmlns:a16="http://schemas.microsoft.com/office/drawing/2014/main" id="{282D4960-DB17-F16B-0B63-5231588E9DC2}"/>
              </a:ext>
            </a:extLst>
          </p:cNvPr>
          <p:cNvCxnSpPr>
            <a:cxnSpLocks/>
          </p:cNvCxnSpPr>
          <p:nvPr/>
        </p:nvCxnSpPr>
        <p:spPr>
          <a:xfrm flipH="1">
            <a:off x="3751435" y="2934977"/>
            <a:ext cx="83614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C33E9996-295C-661A-7F6A-7104487BC880}"/>
              </a:ext>
            </a:extLst>
          </p:cNvPr>
          <p:cNvSpPr txBox="1"/>
          <p:nvPr/>
        </p:nvSpPr>
        <p:spPr>
          <a:xfrm>
            <a:off x="3665358" y="2719533"/>
            <a:ext cx="1111252" cy="430887"/>
          </a:xfrm>
          <a:prstGeom prst="rect">
            <a:avLst/>
          </a:prstGeom>
          <a:noFill/>
        </p:spPr>
        <p:txBody>
          <a:bodyPr wrap="square">
            <a:spAutoFit/>
          </a:bodyPr>
          <a:lstStyle/>
          <a:p>
            <a:pPr algn="ctr"/>
            <a:r>
              <a:rPr lang="zh-CN" altLang="en-US" sz="1100" dirty="0">
                <a:latin typeface="微软雅黑" panose="020B0503020204020204" pitchFamily="34" charset="-122"/>
                <a:ea typeface="微软雅黑" panose="020B0503020204020204" pitchFamily="34" charset="-122"/>
                <a:cs typeface="Times New Roman" panose="02020603050405020304" pitchFamily="18" charset="0"/>
              </a:rPr>
              <a:t>小参数模型</a:t>
            </a:r>
            <a:endParaRPr lang="en-US" altLang="zh-CN" sz="1100" dirty="0">
              <a:latin typeface="微软雅黑" panose="020B0503020204020204" pitchFamily="34" charset="-122"/>
              <a:ea typeface="微软雅黑" panose="020B0503020204020204" pitchFamily="34" charset="-122"/>
              <a:cs typeface="Times New Roman" panose="02020603050405020304" pitchFamily="18" charset="0"/>
            </a:endParaRPr>
          </a:p>
          <a:p>
            <a:pPr algn="ctr"/>
            <a:r>
              <a:rPr lang="zh-CN" altLang="en-US" sz="1100" dirty="0">
                <a:latin typeface="微软雅黑" panose="020B0503020204020204" pitchFamily="34" charset="-122"/>
                <a:ea typeface="微软雅黑" panose="020B0503020204020204" pitchFamily="34" charset="-122"/>
                <a:cs typeface="Times New Roman" panose="02020603050405020304" pitchFamily="18" charset="0"/>
              </a:rPr>
              <a:t>预标注</a:t>
            </a:r>
            <a:endParaRPr lang="en-US" altLang="zh-CN" sz="1200" dirty="0">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5B8E0FBA-A1BB-2A99-A80A-E6F296C6DD5D}"/>
                  </a:ext>
                </a:extLst>
              </p:cNvPr>
              <p:cNvSpPr txBox="1"/>
              <p:nvPr/>
            </p:nvSpPr>
            <p:spPr>
              <a:xfrm>
                <a:off x="2918577" y="3303497"/>
                <a:ext cx="611434" cy="461665"/>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m:t>
                      </m:r>
                    </m:oMath>
                  </m:oMathPara>
                </a14:m>
                <a:endParaRPr lang="en-US" altLang="zh-CN" sz="2400" dirty="0">
                  <a:latin typeface="+mn-ea"/>
                </a:endParaRPr>
              </a:p>
            </p:txBody>
          </p:sp>
        </mc:Choice>
        <mc:Fallback xmlns="">
          <p:sp>
            <p:nvSpPr>
              <p:cNvPr id="47" name="文本框 46">
                <a:extLst>
                  <a:ext uri="{FF2B5EF4-FFF2-40B4-BE49-F238E27FC236}">
                    <a16:creationId xmlns:a16="http://schemas.microsoft.com/office/drawing/2014/main" id="{5B8E0FBA-A1BB-2A99-A80A-E6F296C6DD5D}"/>
                  </a:ext>
                </a:extLst>
              </p:cNvPr>
              <p:cNvSpPr txBox="1">
                <a:spLocks noRot="1" noChangeAspect="1" noMove="1" noResize="1" noEditPoints="1" noAdjustHandles="1" noChangeArrowheads="1" noChangeShapeType="1" noTextEdit="1"/>
              </p:cNvSpPr>
              <p:nvPr/>
            </p:nvSpPr>
            <p:spPr>
              <a:xfrm>
                <a:off x="2918577" y="3303497"/>
                <a:ext cx="611434" cy="461665"/>
              </a:xfrm>
              <a:prstGeom prst="rect">
                <a:avLst/>
              </a:prstGeom>
              <a:blipFill>
                <a:blip r:embed="rId7"/>
                <a:stretch>
                  <a:fillRect/>
                </a:stretch>
              </a:blipFill>
            </p:spPr>
            <p:txBody>
              <a:bodyPr/>
              <a:lstStyle/>
              <a:p>
                <a:r>
                  <a:rPr lang="zh-CN" altLang="en-US">
                    <a:noFill/>
                  </a:rPr>
                  <a:t> </a:t>
                </a:r>
              </a:p>
            </p:txBody>
          </p:sp>
        </mc:Fallback>
      </mc:AlternateContent>
      <p:grpSp>
        <p:nvGrpSpPr>
          <p:cNvPr id="48" name="组合 47">
            <a:extLst>
              <a:ext uri="{FF2B5EF4-FFF2-40B4-BE49-F238E27FC236}">
                <a16:creationId xmlns:a16="http://schemas.microsoft.com/office/drawing/2014/main" id="{AD3C6ADD-C1F0-4BBF-8322-E0EFFB862C00}"/>
              </a:ext>
            </a:extLst>
          </p:cNvPr>
          <p:cNvGrpSpPr/>
          <p:nvPr/>
        </p:nvGrpSpPr>
        <p:grpSpPr>
          <a:xfrm>
            <a:off x="2639667" y="2388825"/>
            <a:ext cx="1105159" cy="519074"/>
            <a:chOff x="3121978" y="5872984"/>
            <a:chExt cx="1105159" cy="519074"/>
          </a:xfrm>
        </p:grpSpPr>
        <p:sp>
          <p:nvSpPr>
            <p:cNvPr id="49" name="矩形: 圆角 48">
              <a:extLst>
                <a:ext uri="{FF2B5EF4-FFF2-40B4-BE49-F238E27FC236}">
                  <a16:creationId xmlns:a16="http://schemas.microsoft.com/office/drawing/2014/main" id="{D8D43DBA-63CC-8014-950F-94C92FAD2456}"/>
                </a:ext>
              </a:extLst>
            </p:cNvPr>
            <p:cNvSpPr/>
            <p:nvPr/>
          </p:nvSpPr>
          <p:spPr>
            <a:xfrm>
              <a:off x="3121978" y="5895992"/>
              <a:ext cx="1105159" cy="460757"/>
            </a:xfrm>
            <a:prstGeom prst="roundRect">
              <a:avLst/>
            </a:prstGeom>
            <a:solidFill>
              <a:srgbClr val="F4ECAC"/>
            </a:solidFill>
            <a:ln w="25400">
              <a:solidFill>
                <a:srgbClr val="F8CCA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648AE92D-9206-8DDA-7F71-9F47934BF47B}"/>
                </a:ext>
              </a:extLst>
            </p:cNvPr>
            <p:cNvSpPr/>
            <p:nvPr/>
          </p:nvSpPr>
          <p:spPr>
            <a:xfrm>
              <a:off x="3210326" y="5954303"/>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a:extLst>
                <a:ext uri="{FF2B5EF4-FFF2-40B4-BE49-F238E27FC236}">
                  <a16:creationId xmlns:a16="http://schemas.microsoft.com/office/drawing/2014/main" id="{C0750F9C-CA7D-11FE-9BD0-AFB79CD3840F}"/>
                </a:ext>
              </a:extLst>
            </p:cNvPr>
            <p:cNvCxnSpPr>
              <a:cxnSpLocks/>
              <a:stCxn id="50" idx="0"/>
              <a:endCxn id="50" idx="4"/>
            </p:cNvCxnSpPr>
            <p:nvPr/>
          </p:nvCxnSpPr>
          <p:spPr>
            <a:xfrm>
              <a:off x="3300326" y="5954303"/>
              <a:ext cx="0" cy="18000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F7B96312-7DEF-00F5-0985-BE56FD1A1A83}"/>
                </a:ext>
              </a:extLst>
            </p:cNvPr>
            <p:cNvCxnSpPr>
              <a:stCxn id="50" idx="1"/>
              <a:endCxn id="50" idx="3"/>
            </p:cNvCxnSpPr>
            <p:nvPr/>
          </p:nvCxnSpPr>
          <p:spPr>
            <a:xfrm>
              <a:off x="3236686" y="5980663"/>
              <a:ext cx="0" cy="12728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grpSp>
          <p:nvGrpSpPr>
            <p:cNvPr id="53" name="组合 52">
              <a:extLst>
                <a:ext uri="{FF2B5EF4-FFF2-40B4-BE49-F238E27FC236}">
                  <a16:creationId xmlns:a16="http://schemas.microsoft.com/office/drawing/2014/main" id="{736948D5-5DBA-124E-25E1-8D9ADCB39C23}"/>
                </a:ext>
              </a:extLst>
            </p:cNvPr>
            <p:cNvGrpSpPr/>
            <p:nvPr/>
          </p:nvGrpSpPr>
          <p:grpSpPr>
            <a:xfrm>
              <a:off x="3475094" y="5951212"/>
              <a:ext cx="180000" cy="180000"/>
              <a:chOff x="8157614" y="5057431"/>
              <a:chExt cx="180000" cy="180000"/>
            </a:xfrm>
          </p:grpSpPr>
          <p:sp>
            <p:nvSpPr>
              <p:cNvPr id="60" name="椭圆 59">
                <a:extLst>
                  <a:ext uri="{FF2B5EF4-FFF2-40B4-BE49-F238E27FC236}">
                    <a16:creationId xmlns:a16="http://schemas.microsoft.com/office/drawing/2014/main" id="{92733487-02AC-D1D6-C544-2B45E58E398F}"/>
                  </a:ext>
                </a:extLst>
              </p:cNvPr>
              <p:cNvSpPr/>
              <p:nvPr/>
            </p:nvSpPr>
            <p:spPr>
              <a:xfrm>
                <a:off x="8157614" y="5057431"/>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1" name="直接连接符 60">
                <a:extLst>
                  <a:ext uri="{FF2B5EF4-FFF2-40B4-BE49-F238E27FC236}">
                    <a16:creationId xmlns:a16="http://schemas.microsoft.com/office/drawing/2014/main" id="{1F5B49C9-9EC3-9FB6-DA61-45601102F9C1}"/>
                  </a:ext>
                </a:extLst>
              </p:cNvPr>
              <p:cNvCxnSpPr>
                <a:stCxn id="60" idx="2"/>
                <a:endCxn id="60" idx="6"/>
              </p:cNvCxnSpPr>
              <p:nvPr/>
            </p:nvCxnSpPr>
            <p:spPr>
              <a:xfrm>
                <a:off x="8157614" y="5147431"/>
                <a:ext cx="180000" cy="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grpSp>
        <p:sp>
          <p:nvSpPr>
            <p:cNvPr id="54" name="椭圆 53">
              <a:extLst>
                <a:ext uri="{FF2B5EF4-FFF2-40B4-BE49-F238E27FC236}">
                  <a16:creationId xmlns:a16="http://schemas.microsoft.com/office/drawing/2014/main" id="{B366A786-11A4-04FB-F270-915AC92608F0}"/>
                </a:ext>
              </a:extLst>
            </p:cNvPr>
            <p:cNvSpPr/>
            <p:nvPr/>
          </p:nvSpPr>
          <p:spPr>
            <a:xfrm>
              <a:off x="3739780" y="5949870"/>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a:extLst>
                <a:ext uri="{FF2B5EF4-FFF2-40B4-BE49-F238E27FC236}">
                  <a16:creationId xmlns:a16="http://schemas.microsoft.com/office/drawing/2014/main" id="{47C2D65D-43B3-1957-AC9D-4C846BE4FE82}"/>
                </a:ext>
              </a:extLst>
            </p:cNvPr>
            <p:cNvCxnSpPr>
              <a:stCxn id="54" idx="0"/>
              <a:endCxn id="54" idx="2"/>
            </p:cNvCxnSpPr>
            <p:nvPr/>
          </p:nvCxnSpPr>
          <p:spPr>
            <a:xfrm flipH="1">
              <a:off x="3739780" y="5949870"/>
              <a:ext cx="90000" cy="90000"/>
            </a:xfrm>
            <a:prstGeom prst="line">
              <a:avLst/>
            </a:prstGeom>
            <a:ln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EC68D8F9-EC3D-D008-43CB-68A7B2DEA4D6}"/>
                </a:ext>
              </a:extLst>
            </p:cNvPr>
            <p:cNvCxnSpPr>
              <a:cxnSpLocks/>
              <a:stCxn id="54" idx="7"/>
              <a:endCxn id="54" idx="3"/>
            </p:cNvCxnSpPr>
            <p:nvPr/>
          </p:nvCxnSpPr>
          <p:spPr>
            <a:xfrm flipH="1">
              <a:off x="3766140" y="5976230"/>
              <a:ext cx="127280" cy="127280"/>
            </a:xfrm>
            <a:prstGeom prst="line">
              <a:avLst/>
            </a:prstGeom>
            <a:ln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7583E48E-1EBF-D9E3-3CC0-F702950AFF99}"/>
                    </a:ext>
                  </a:extLst>
                </p:cNvPr>
                <p:cNvSpPr txBox="1"/>
                <p:nvPr/>
              </p:nvSpPr>
              <p:spPr>
                <a:xfrm>
                  <a:off x="3890594" y="5872984"/>
                  <a:ext cx="198639"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26" name="文本框 25">
                  <a:extLst>
                    <a:ext uri="{FF2B5EF4-FFF2-40B4-BE49-F238E27FC236}">
                      <a16:creationId xmlns:a16="http://schemas.microsoft.com/office/drawing/2014/main" id="{1717E617-C165-20A2-31FC-E8F5077E4343}"/>
                    </a:ext>
                  </a:extLst>
                </p:cNvPr>
                <p:cNvSpPr txBox="1">
                  <a:spLocks noRot="1" noChangeAspect="1" noMove="1" noResize="1" noEditPoints="1" noAdjustHandles="1" noChangeArrowheads="1" noChangeShapeType="1" noTextEdit="1"/>
                </p:cNvSpPr>
                <p:nvPr/>
              </p:nvSpPr>
              <p:spPr>
                <a:xfrm>
                  <a:off x="3890594" y="5872984"/>
                  <a:ext cx="198639" cy="307777"/>
                </a:xfrm>
                <a:prstGeom prst="rect">
                  <a:avLst/>
                </a:prstGeom>
                <a:blipFill>
                  <a:blip r:embed="rId27"/>
                  <a:stretch>
                    <a:fillRect r="-39394"/>
                  </a:stretch>
                </a:blipFill>
              </p:spPr>
              <p:txBody>
                <a:bodyPr/>
                <a:lstStyle/>
                <a:p>
                  <a:r>
                    <a:rPr lang="zh-CN" altLang="en-US">
                      <a:noFill/>
                    </a:rPr>
                    <a:t> </a:t>
                  </a:r>
                </a:p>
              </p:txBody>
            </p:sp>
          </mc:Fallback>
        </mc:AlternateContent>
        <p:sp>
          <p:nvSpPr>
            <p:cNvPr id="58" name="文本框 57">
              <a:extLst>
                <a:ext uri="{FF2B5EF4-FFF2-40B4-BE49-F238E27FC236}">
                  <a16:creationId xmlns:a16="http://schemas.microsoft.com/office/drawing/2014/main" id="{0EB3DA2C-B18A-05BA-A50C-2447001BE50F}"/>
                </a:ext>
              </a:extLst>
            </p:cNvPr>
            <p:cNvSpPr txBox="1"/>
            <p:nvPr/>
          </p:nvSpPr>
          <p:spPr>
            <a:xfrm>
              <a:off x="3165996" y="6084281"/>
              <a:ext cx="97348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1    </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0</a:t>
              </a:r>
              <a:r>
                <a:rPr lang="zh-CN" altLang="en-US" sz="140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59" name="文本框 58">
                  <a:extLst>
                    <a:ext uri="{FF2B5EF4-FFF2-40B4-BE49-F238E27FC236}">
                      <a16:creationId xmlns:a16="http://schemas.microsoft.com/office/drawing/2014/main" id="{65CB5C40-508F-6C4F-4BD3-553CFAE89914}"/>
                    </a:ext>
                  </a:extLst>
                </p:cNvPr>
                <p:cNvSpPr txBox="1"/>
                <p:nvPr/>
              </p:nvSpPr>
              <p:spPr>
                <a:xfrm>
                  <a:off x="3890593" y="6075332"/>
                  <a:ext cx="198639"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497" name="文本框 496">
                  <a:extLst>
                    <a:ext uri="{FF2B5EF4-FFF2-40B4-BE49-F238E27FC236}">
                      <a16:creationId xmlns:a16="http://schemas.microsoft.com/office/drawing/2014/main" id="{D649E05D-9450-7FD1-F943-A697BA4CE0F1}"/>
                    </a:ext>
                  </a:extLst>
                </p:cNvPr>
                <p:cNvSpPr txBox="1">
                  <a:spLocks noRot="1" noChangeAspect="1" noMove="1" noResize="1" noEditPoints="1" noAdjustHandles="1" noChangeArrowheads="1" noChangeShapeType="1" noTextEdit="1"/>
                </p:cNvSpPr>
                <p:nvPr/>
              </p:nvSpPr>
              <p:spPr>
                <a:xfrm>
                  <a:off x="3890593" y="6075332"/>
                  <a:ext cx="198639" cy="307777"/>
                </a:xfrm>
                <a:prstGeom prst="rect">
                  <a:avLst/>
                </a:prstGeom>
                <a:blipFill>
                  <a:blip r:embed="rId27"/>
                  <a:stretch>
                    <a:fillRect r="-39394"/>
                  </a:stretch>
                </a:blipFill>
              </p:spPr>
              <p:txBody>
                <a:bodyPr/>
                <a:lstStyle/>
                <a:p>
                  <a:r>
                    <a:rPr lang="zh-CN" altLang="en-US">
                      <a:noFill/>
                    </a:rPr>
                    <a:t> </a:t>
                  </a:r>
                </a:p>
              </p:txBody>
            </p:sp>
          </mc:Fallback>
        </mc:AlternateContent>
      </p:grpSp>
      <p:grpSp>
        <p:nvGrpSpPr>
          <p:cNvPr id="62" name="组合 61">
            <a:extLst>
              <a:ext uri="{FF2B5EF4-FFF2-40B4-BE49-F238E27FC236}">
                <a16:creationId xmlns:a16="http://schemas.microsoft.com/office/drawing/2014/main" id="{AC5DDBCA-ECF5-19E9-A52C-CDAED03DD52C}"/>
              </a:ext>
            </a:extLst>
          </p:cNvPr>
          <p:cNvGrpSpPr/>
          <p:nvPr/>
        </p:nvGrpSpPr>
        <p:grpSpPr>
          <a:xfrm>
            <a:off x="2639667" y="2929139"/>
            <a:ext cx="1105159" cy="514664"/>
            <a:chOff x="4453204" y="5890633"/>
            <a:chExt cx="1105159" cy="514664"/>
          </a:xfrm>
        </p:grpSpPr>
        <p:sp>
          <p:nvSpPr>
            <p:cNvPr id="63" name="矩形: 圆角 62">
              <a:extLst>
                <a:ext uri="{FF2B5EF4-FFF2-40B4-BE49-F238E27FC236}">
                  <a16:creationId xmlns:a16="http://schemas.microsoft.com/office/drawing/2014/main" id="{6A2E1111-BDF9-6A2B-8DE4-907E668F20BE}"/>
                </a:ext>
              </a:extLst>
            </p:cNvPr>
            <p:cNvSpPr/>
            <p:nvPr/>
          </p:nvSpPr>
          <p:spPr>
            <a:xfrm>
              <a:off x="4453204" y="5913641"/>
              <a:ext cx="1105159" cy="448969"/>
            </a:xfrm>
            <a:prstGeom prst="roundRect">
              <a:avLst/>
            </a:prstGeom>
            <a:solidFill>
              <a:srgbClr val="F4ECAC"/>
            </a:solidFill>
            <a:ln w="25400">
              <a:solidFill>
                <a:srgbClr val="F8CCA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36" name="椭圆 39935">
              <a:extLst>
                <a:ext uri="{FF2B5EF4-FFF2-40B4-BE49-F238E27FC236}">
                  <a16:creationId xmlns:a16="http://schemas.microsoft.com/office/drawing/2014/main" id="{1978475E-87DF-9681-9609-12E71ECEFDAB}"/>
                </a:ext>
              </a:extLst>
            </p:cNvPr>
            <p:cNvSpPr/>
            <p:nvPr/>
          </p:nvSpPr>
          <p:spPr>
            <a:xfrm>
              <a:off x="4541552" y="5971952"/>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37" name="直接连接符 39936">
              <a:extLst>
                <a:ext uri="{FF2B5EF4-FFF2-40B4-BE49-F238E27FC236}">
                  <a16:creationId xmlns:a16="http://schemas.microsoft.com/office/drawing/2014/main" id="{794A614D-CDA7-59E9-BFA1-EF06CF730927}"/>
                </a:ext>
              </a:extLst>
            </p:cNvPr>
            <p:cNvCxnSpPr>
              <a:cxnSpLocks/>
              <a:stCxn id="39936" idx="0"/>
              <a:endCxn id="39936" idx="4"/>
            </p:cNvCxnSpPr>
            <p:nvPr/>
          </p:nvCxnSpPr>
          <p:spPr>
            <a:xfrm>
              <a:off x="4631552" y="5971952"/>
              <a:ext cx="0" cy="18000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9938" name="直接连接符 39937">
              <a:extLst>
                <a:ext uri="{FF2B5EF4-FFF2-40B4-BE49-F238E27FC236}">
                  <a16:creationId xmlns:a16="http://schemas.microsoft.com/office/drawing/2014/main" id="{5AEC7152-BC3B-6809-2D6E-22F41F2B579C}"/>
                </a:ext>
              </a:extLst>
            </p:cNvPr>
            <p:cNvCxnSpPr>
              <a:stCxn id="39936" idx="1"/>
              <a:endCxn id="39936" idx="3"/>
            </p:cNvCxnSpPr>
            <p:nvPr/>
          </p:nvCxnSpPr>
          <p:spPr>
            <a:xfrm>
              <a:off x="4567912" y="5998312"/>
              <a:ext cx="0" cy="12728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sp>
          <p:nvSpPr>
            <p:cNvPr id="39939" name="椭圆 39938">
              <a:extLst>
                <a:ext uri="{FF2B5EF4-FFF2-40B4-BE49-F238E27FC236}">
                  <a16:creationId xmlns:a16="http://schemas.microsoft.com/office/drawing/2014/main" id="{8E3F90C4-9AF5-F722-2D33-567D8F32C807}"/>
                </a:ext>
              </a:extLst>
            </p:cNvPr>
            <p:cNvSpPr/>
            <p:nvPr/>
          </p:nvSpPr>
          <p:spPr>
            <a:xfrm>
              <a:off x="5071006" y="5967519"/>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40" name="直接连接符 39939">
              <a:extLst>
                <a:ext uri="{FF2B5EF4-FFF2-40B4-BE49-F238E27FC236}">
                  <a16:creationId xmlns:a16="http://schemas.microsoft.com/office/drawing/2014/main" id="{72612CDF-33F0-E1DC-59E7-9547F37BE017}"/>
                </a:ext>
              </a:extLst>
            </p:cNvPr>
            <p:cNvCxnSpPr>
              <a:stCxn id="39939" idx="0"/>
              <a:endCxn id="39939" idx="2"/>
            </p:cNvCxnSpPr>
            <p:nvPr/>
          </p:nvCxnSpPr>
          <p:spPr>
            <a:xfrm flipH="1">
              <a:off x="5071006" y="5967519"/>
              <a:ext cx="90000" cy="90000"/>
            </a:xfrm>
            <a:prstGeom prst="line">
              <a:avLst/>
            </a:prstGeom>
            <a:ln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p:cxnSp>
          <p:nvCxnSpPr>
            <p:cNvPr id="39941" name="直接连接符 39940">
              <a:extLst>
                <a:ext uri="{FF2B5EF4-FFF2-40B4-BE49-F238E27FC236}">
                  <a16:creationId xmlns:a16="http://schemas.microsoft.com/office/drawing/2014/main" id="{1586D118-28AE-AF53-EDF5-18810847030B}"/>
                </a:ext>
              </a:extLst>
            </p:cNvPr>
            <p:cNvCxnSpPr>
              <a:cxnSpLocks/>
              <a:stCxn id="39939" idx="7"/>
              <a:endCxn id="39939" idx="3"/>
            </p:cNvCxnSpPr>
            <p:nvPr/>
          </p:nvCxnSpPr>
          <p:spPr>
            <a:xfrm flipH="1">
              <a:off x="5097366" y="5993879"/>
              <a:ext cx="127280" cy="127280"/>
            </a:xfrm>
            <a:prstGeom prst="line">
              <a:avLst/>
            </a:prstGeom>
            <a:ln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942" name="文本框 39941">
                  <a:extLst>
                    <a:ext uri="{FF2B5EF4-FFF2-40B4-BE49-F238E27FC236}">
                      <a16:creationId xmlns:a16="http://schemas.microsoft.com/office/drawing/2014/main" id="{214F2D32-A3E8-789A-02C4-70C9C30807B0}"/>
                    </a:ext>
                  </a:extLst>
                </p:cNvPr>
                <p:cNvSpPr txBox="1"/>
                <p:nvPr/>
              </p:nvSpPr>
              <p:spPr>
                <a:xfrm>
                  <a:off x="5221820" y="5890633"/>
                  <a:ext cx="198639"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35" name="文本框 34">
                  <a:extLst>
                    <a:ext uri="{FF2B5EF4-FFF2-40B4-BE49-F238E27FC236}">
                      <a16:creationId xmlns:a16="http://schemas.microsoft.com/office/drawing/2014/main" id="{2CFAEA48-ED45-D6CC-9768-16A09589E26F}"/>
                    </a:ext>
                  </a:extLst>
                </p:cNvPr>
                <p:cNvSpPr txBox="1">
                  <a:spLocks noRot="1" noChangeAspect="1" noMove="1" noResize="1" noEditPoints="1" noAdjustHandles="1" noChangeArrowheads="1" noChangeShapeType="1" noTextEdit="1"/>
                </p:cNvSpPr>
                <p:nvPr/>
              </p:nvSpPr>
              <p:spPr>
                <a:xfrm>
                  <a:off x="5221820" y="5890633"/>
                  <a:ext cx="198639" cy="307777"/>
                </a:xfrm>
                <a:prstGeom prst="rect">
                  <a:avLst/>
                </a:prstGeom>
                <a:blipFill>
                  <a:blip r:embed="rId28"/>
                  <a:stretch>
                    <a:fillRect r="-39394"/>
                  </a:stretch>
                </a:blipFill>
              </p:spPr>
              <p:txBody>
                <a:bodyPr/>
                <a:lstStyle/>
                <a:p>
                  <a:r>
                    <a:rPr lang="zh-CN" altLang="en-US">
                      <a:noFill/>
                    </a:rPr>
                    <a:t> </a:t>
                  </a:r>
                </a:p>
              </p:txBody>
            </p:sp>
          </mc:Fallback>
        </mc:AlternateContent>
        <p:grpSp>
          <p:nvGrpSpPr>
            <p:cNvPr id="39943" name="组合 39942">
              <a:extLst>
                <a:ext uri="{FF2B5EF4-FFF2-40B4-BE49-F238E27FC236}">
                  <a16:creationId xmlns:a16="http://schemas.microsoft.com/office/drawing/2014/main" id="{7957AD3B-A542-9D12-09AC-547D0A6D4D89}"/>
                </a:ext>
              </a:extLst>
            </p:cNvPr>
            <p:cNvGrpSpPr/>
            <p:nvPr/>
          </p:nvGrpSpPr>
          <p:grpSpPr>
            <a:xfrm>
              <a:off x="4805725" y="5969618"/>
              <a:ext cx="180000" cy="180000"/>
              <a:chOff x="8157614" y="5057431"/>
              <a:chExt cx="180000" cy="180000"/>
            </a:xfrm>
          </p:grpSpPr>
          <p:sp>
            <p:nvSpPr>
              <p:cNvPr id="39946" name="椭圆 39945">
                <a:extLst>
                  <a:ext uri="{FF2B5EF4-FFF2-40B4-BE49-F238E27FC236}">
                    <a16:creationId xmlns:a16="http://schemas.microsoft.com/office/drawing/2014/main" id="{BEC5F030-3BF4-D3D1-83E8-368CBCA14B1F}"/>
                  </a:ext>
                </a:extLst>
              </p:cNvPr>
              <p:cNvSpPr/>
              <p:nvPr/>
            </p:nvSpPr>
            <p:spPr>
              <a:xfrm>
                <a:off x="8157614" y="5057431"/>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47" name="直接连接符 39946">
                <a:extLst>
                  <a:ext uri="{FF2B5EF4-FFF2-40B4-BE49-F238E27FC236}">
                    <a16:creationId xmlns:a16="http://schemas.microsoft.com/office/drawing/2014/main" id="{451E7763-4033-9A3F-D259-7E1D587A3103}"/>
                  </a:ext>
                </a:extLst>
              </p:cNvPr>
              <p:cNvCxnSpPr>
                <a:stCxn id="39946" idx="2"/>
                <a:endCxn id="39946" idx="6"/>
              </p:cNvCxnSpPr>
              <p:nvPr/>
            </p:nvCxnSpPr>
            <p:spPr>
              <a:xfrm>
                <a:off x="8157614" y="5147431"/>
                <a:ext cx="180000" cy="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9948" name="直接连接符 39947">
                <a:extLst>
                  <a:ext uri="{FF2B5EF4-FFF2-40B4-BE49-F238E27FC236}">
                    <a16:creationId xmlns:a16="http://schemas.microsoft.com/office/drawing/2014/main" id="{82DD333A-843B-2B8F-E01E-BFDEDED1A9F3}"/>
                  </a:ext>
                </a:extLst>
              </p:cNvPr>
              <p:cNvCxnSpPr>
                <a:stCxn id="39946" idx="1"/>
                <a:endCxn id="39946" idx="7"/>
              </p:cNvCxnSpPr>
              <p:nvPr/>
            </p:nvCxnSpPr>
            <p:spPr>
              <a:xfrm>
                <a:off x="8183974" y="5083791"/>
                <a:ext cx="127280" cy="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grpSp>
        <p:sp>
          <p:nvSpPr>
            <p:cNvPr id="39944" name="文本框 39943">
              <a:extLst>
                <a:ext uri="{FF2B5EF4-FFF2-40B4-BE49-F238E27FC236}">
                  <a16:creationId xmlns:a16="http://schemas.microsoft.com/office/drawing/2014/main" id="{904B9CD1-9AE5-9EBB-B3DA-2878C7E7D46D}"/>
                </a:ext>
              </a:extLst>
            </p:cNvPr>
            <p:cNvSpPr txBox="1"/>
            <p:nvPr/>
          </p:nvSpPr>
          <p:spPr>
            <a:xfrm>
              <a:off x="4495284" y="6097520"/>
              <a:ext cx="973484" cy="307777"/>
            </a:xfrm>
            <a:prstGeom prst="rect">
              <a:avLst/>
            </a:prstGeom>
            <a:noFill/>
          </p:spPr>
          <p:txBody>
            <a:bodyPr wrap="square" rtlCol="0">
              <a:spAutoFit/>
            </a:bodyPr>
            <a:lstStyle/>
            <a:p>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  0</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  1</a:t>
              </a:r>
              <a:r>
                <a:rPr lang="zh-CN" altLang="en-US" sz="140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39945" name="文本框 39944">
                  <a:extLst>
                    <a:ext uri="{FF2B5EF4-FFF2-40B4-BE49-F238E27FC236}">
                      <a16:creationId xmlns:a16="http://schemas.microsoft.com/office/drawing/2014/main" id="{93042E16-75A4-0975-604B-A009926A01D7}"/>
                    </a:ext>
                  </a:extLst>
                </p:cNvPr>
                <p:cNvSpPr txBox="1"/>
                <p:nvPr/>
              </p:nvSpPr>
              <p:spPr>
                <a:xfrm>
                  <a:off x="5221820" y="6081193"/>
                  <a:ext cx="198639"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499" name="文本框 498">
                  <a:extLst>
                    <a:ext uri="{FF2B5EF4-FFF2-40B4-BE49-F238E27FC236}">
                      <a16:creationId xmlns:a16="http://schemas.microsoft.com/office/drawing/2014/main" id="{FFBDC505-8810-7B86-C020-8982D344870E}"/>
                    </a:ext>
                  </a:extLst>
                </p:cNvPr>
                <p:cNvSpPr txBox="1">
                  <a:spLocks noRot="1" noChangeAspect="1" noMove="1" noResize="1" noEditPoints="1" noAdjustHandles="1" noChangeArrowheads="1" noChangeShapeType="1" noTextEdit="1"/>
                </p:cNvSpPr>
                <p:nvPr/>
              </p:nvSpPr>
              <p:spPr>
                <a:xfrm>
                  <a:off x="5221820" y="6081193"/>
                  <a:ext cx="198639" cy="307777"/>
                </a:xfrm>
                <a:prstGeom prst="rect">
                  <a:avLst/>
                </a:prstGeom>
                <a:blipFill>
                  <a:blip r:embed="rId27"/>
                  <a:stretch>
                    <a:fillRect r="-39394"/>
                  </a:stretch>
                </a:blipFill>
              </p:spPr>
              <p:txBody>
                <a:bodyPr/>
                <a:lstStyle/>
                <a:p>
                  <a:r>
                    <a:rPr lang="zh-CN" altLang="en-US">
                      <a:noFill/>
                    </a:rPr>
                    <a:t> </a:t>
                  </a:r>
                </a:p>
              </p:txBody>
            </p:sp>
          </mc:Fallback>
        </mc:AlternateContent>
      </p:grpSp>
      <p:sp>
        <p:nvSpPr>
          <p:cNvPr id="39949" name="文本框 39948">
            <a:extLst>
              <a:ext uri="{FF2B5EF4-FFF2-40B4-BE49-F238E27FC236}">
                <a16:creationId xmlns:a16="http://schemas.microsoft.com/office/drawing/2014/main" id="{15F58626-7392-C821-3317-6ADE637578C0}"/>
              </a:ext>
            </a:extLst>
          </p:cNvPr>
          <p:cNvSpPr txBox="1"/>
          <p:nvPr/>
        </p:nvSpPr>
        <p:spPr>
          <a:xfrm>
            <a:off x="2148389" y="2090946"/>
            <a:ext cx="2102527" cy="261610"/>
          </a:xfrm>
          <a:prstGeom prst="rect">
            <a:avLst/>
          </a:prstGeom>
          <a:noFill/>
        </p:spPr>
        <p:txBody>
          <a:bodyPr wrap="square">
            <a:spAutoFit/>
          </a:bodyPr>
          <a:lstStyle/>
          <a:p>
            <a:pPr algn="ctr"/>
            <a:r>
              <a:rPr lang="zh-CN" altLang="en-US" sz="1100" dirty="0">
                <a:latin typeface="微软雅黑" panose="020B0503020204020204" pitchFamily="34" charset="-122"/>
                <a:ea typeface="微软雅黑" panose="020B0503020204020204" pitchFamily="34" charset="-122"/>
              </a:rPr>
              <a:t>预标注结果 </a:t>
            </a:r>
            <a:r>
              <a:rPr lang="en-US" altLang="zh-CN" sz="1100" dirty="0">
                <a:latin typeface="微软雅黑" panose="020B0503020204020204" pitchFamily="34" charset="-122"/>
                <a:ea typeface="微软雅黑" panose="020B0503020204020204" pitchFamily="34" charset="-122"/>
              </a:rPr>
              <a:t>+ </a:t>
            </a:r>
            <a:r>
              <a:rPr lang="zh-CN" altLang="en-US" sz="1100" dirty="0">
                <a:latin typeface="微软雅黑" panose="020B0503020204020204" pitchFamily="34" charset="-122"/>
                <a:ea typeface="微软雅黑" panose="020B0503020204020204" pitchFamily="34" charset="-122"/>
              </a:rPr>
              <a:t>困难样本</a:t>
            </a:r>
            <a:endParaRPr lang="en-US" altLang="zh-CN" sz="1100" dirty="0">
              <a:latin typeface="微软雅黑" panose="020B0503020204020204" pitchFamily="34" charset="-122"/>
              <a:ea typeface="微软雅黑" panose="020B0503020204020204" pitchFamily="34" charset="-122"/>
            </a:endParaRPr>
          </a:p>
        </p:txBody>
      </p:sp>
      <p:cxnSp>
        <p:nvCxnSpPr>
          <p:cNvPr id="39950" name="直接箭头连接符 39949">
            <a:extLst>
              <a:ext uri="{FF2B5EF4-FFF2-40B4-BE49-F238E27FC236}">
                <a16:creationId xmlns:a16="http://schemas.microsoft.com/office/drawing/2014/main" id="{A24BDFCF-23D2-729E-216A-CF91925CC3FE}"/>
              </a:ext>
            </a:extLst>
          </p:cNvPr>
          <p:cNvCxnSpPr>
            <a:cxnSpLocks/>
          </p:cNvCxnSpPr>
          <p:nvPr/>
        </p:nvCxnSpPr>
        <p:spPr>
          <a:xfrm flipH="1">
            <a:off x="1665056" y="2936024"/>
            <a:ext cx="92565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954" name="文本框 39953">
            <a:extLst>
              <a:ext uri="{FF2B5EF4-FFF2-40B4-BE49-F238E27FC236}">
                <a16:creationId xmlns:a16="http://schemas.microsoft.com/office/drawing/2014/main" id="{A794DE03-B2A2-FCDE-57BD-2DD21AB014DD}"/>
              </a:ext>
            </a:extLst>
          </p:cNvPr>
          <p:cNvSpPr txBox="1"/>
          <p:nvPr/>
        </p:nvSpPr>
        <p:spPr>
          <a:xfrm>
            <a:off x="1693103" y="2719797"/>
            <a:ext cx="924740" cy="261610"/>
          </a:xfrm>
          <a:prstGeom prst="rect">
            <a:avLst/>
          </a:prstGeom>
          <a:noFill/>
        </p:spPr>
        <p:txBody>
          <a:bodyPr wrap="square">
            <a:spAutoFit/>
          </a:bodyPr>
          <a:lstStyle/>
          <a:p>
            <a:pPr algn="ctr"/>
            <a:r>
              <a:rPr lang="zh-CN" altLang="en-US" sz="1100" dirty="0">
                <a:latin typeface="微软雅黑" panose="020B0503020204020204" pitchFamily="34" charset="-122"/>
                <a:ea typeface="微软雅黑" panose="020B0503020204020204" pitchFamily="34" charset="-122"/>
                <a:cs typeface="Times New Roman" panose="02020603050405020304" pitchFamily="18" charset="0"/>
              </a:rPr>
              <a:t>大模型处理</a:t>
            </a:r>
            <a:endParaRPr lang="en-US" altLang="zh-CN" sz="11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9955" name="图片 39954">
            <a:extLst>
              <a:ext uri="{FF2B5EF4-FFF2-40B4-BE49-F238E27FC236}">
                <a16:creationId xmlns:a16="http://schemas.microsoft.com/office/drawing/2014/main" id="{9F743453-0A39-781E-AB78-6AE10260F29D}"/>
              </a:ext>
            </a:extLst>
          </p:cNvPr>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1737346" y="2975385"/>
            <a:ext cx="324000" cy="324000"/>
          </a:xfrm>
          <a:prstGeom prst="rect">
            <a:avLst/>
          </a:prstGeom>
        </p:spPr>
      </p:pic>
      <p:pic>
        <p:nvPicPr>
          <p:cNvPr id="39956" name="图片 39955">
            <a:extLst>
              <a:ext uri="{FF2B5EF4-FFF2-40B4-BE49-F238E27FC236}">
                <a16:creationId xmlns:a16="http://schemas.microsoft.com/office/drawing/2014/main" id="{43102711-8DAD-9A34-9B67-4FF978A26F7B}"/>
              </a:ext>
            </a:extLst>
          </p:cNvPr>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2088202" y="2972047"/>
            <a:ext cx="324000" cy="328328"/>
          </a:xfrm>
          <a:prstGeom prst="rect">
            <a:avLst/>
          </a:prstGeom>
        </p:spPr>
      </p:pic>
      <mc:AlternateContent xmlns:mc="http://schemas.openxmlformats.org/markup-compatibility/2006" xmlns:a14="http://schemas.microsoft.com/office/drawing/2010/main">
        <mc:Choice Requires="a14">
          <p:sp>
            <p:nvSpPr>
              <p:cNvPr id="39957" name="文本框 39956">
                <a:extLst>
                  <a:ext uri="{FF2B5EF4-FFF2-40B4-BE49-F238E27FC236}">
                    <a16:creationId xmlns:a16="http://schemas.microsoft.com/office/drawing/2014/main" id="{C264007C-C55D-DFA1-46F7-A237BBE65842}"/>
                  </a:ext>
                </a:extLst>
              </p:cNvPr>
              <p:cNvSpPr txBox="1"/>
              <p:nvPr/>
            </p:nvSpPr>
            <p:spPr>
              <a:xfrm>
                <a:off x="2217072" y="2967022"/>
                <a:ext cx="611434" cy="338554"/>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600" i="1">
                          <a:latin typeface="Cambria Math" panose="02040503050406030204" pitchFamily="18" charset="0"/>
                        </a:rPr>
                        <m:t>⋯</m:t>
                      </m:r>
                    </m:oMath>
                  </m:oMathPara>
                </a14:m>
                <a:endParaRPr lang="en-US" altLang="zh-CN" sz="1600" dirty="0">
                  <a:latin typeface="+mn-ea"/>
                </a:endParaRPr>
              </a:p>
            </p:txBody>
          </p:sp>
        </mc:Choice>
        <mc:Fallback xmlns="">
          <p:sp>
            <p:nvSpPr>
              <p:cNvPr id="39957" name="文本框 39956">
                <a:extLst>
                  <a:ext uri="{FF2B5EF4-FFF2-40B4-BE49-F238E27FC236}">
                    <a16:creationId xmlns:a16="http://schemas.microsoft.com/office/drawing/2014/main" id="{C264007C-C55D-DFA1-46F7-A237BBE65842}"/>
                  </a:ext>
                </a:extLst>
              </p:cNvPr>
              <p:cNvSpPr txBox="1">
                <a:spLocks noRot="1" noChangeAspect="1" noMove="1" noResize="1" noEditPoints="1" noAdjustHandles="1" noChangeArrowheads="1" noChangeShapeType="1" noTextEdit="1"/>
              </p:cNvSpPr>
              <p:nvPr/>
            </p:nvSpPr>
            <p:spPr>
              <a:xfrm>
                <a:off x="2217072" y="2967022"/>
                <a:ext cx="611434" cy="338554"/>
              </a:xfrm>
              <a:prstGeom prst="rect">
                <a:avLst/>
              </a:prstGeom>
              <a:blipFill>
                <a:blip r:embed="rId31"/>
                <a:stretch>
                  <a:fillRect/>
                </a:stretch>
              </a:blipFill>
            </p:spPr>
            <p:txBody>
              <a:bodyPr/>
              <a:lstStyle/>
              <a:p>
                <a:r>
                  <a:rPr lang="zh-CN" altLang="en-US">
                    <a:noFill/>
                  </a:rPr>
                  <a:t> </a:t>
                </a:r>
              </a:p>
            </p:txBody>
          </p:sp>
        </mc:Fallback>
      </mc:AlternateContent>
      <p:grpSp>
        <p:nvGrpSpPr>
          <p:cNvPr id="39958" name="组合 39957">
            <a:extLst>
              <a:ext uri="{FF2B5EF4-FFF2-40B4-BE49-F238E27FC236}">
                <a16:creationId xmlns:a16="http://schemas.microsoft.com/office/drawing/2014/main" id="{1D309E5E-EE41-4833-F10B-6CF92782159C}"/>
              </a:ext>
            </a:extLst>
          </p:cNvPr>
          <p:cNvGrpSpPr/>
          <p:nvPr/>
        </p:nvGrpSpPr>
        <p:grpSpPr>
          <a:xfrm>
            <a:off x="545352" y="2385733"/>
            <a:ext cx="1105159" cy="519074"/>
            <a:chOff x="3121978" y="5872984"/>
            <a:chExt cx="1105159" cy="519074"/>
          </a:xfrm>
        </p:grpSpPr>
        <p:sp>
          <p:nvSpPr>
            <p:cNvPr id="39959" name="矩形: 圆角 39958">
              <a:extLst>
                <a:ext uri="{FF2B5EF4-FFF2-40B4-BE49-F238E27FC236}">
                  <a16:creationId xmlns:a16="http://schemas.microsoft.com/office/drawing/2014/main" id="{1A47E33D-6A08-1282-B03E-21A4096DBB36}"/>
                </a:ext>
              </a:extLst>
            </p:cNvPr>
            <p:cNvSpPr/>
            <p:nvPr/>
          </p:nvSpPr>
          <p:spPr>
            <a:xfrm>
              <a:off x="3121978" y="5895992"/>
              <a:ext cx="1105159" cy="460757"/>
            </a:xfrm>
            <a:prstGeom prst="roundRect">
              <a:avLst/>
            </a:prstGeom>
            <a:solidFill>
              <a:srgbClr val="F4ECAC"/>
            </a:solidFill>
            <a:ln w="25400">
              <a:solidFill>
                <a:srgbClr val="F8CCA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60" name="椭圆 39959">
              <a:extLst>
                <a:ext uri="{FF2B5EF4-FFF2-40B4-BE49-F238E27FC236}">
                  <a16:creationId xmlns:a16="http://schemas.microsoft.com/office/drawing/2014/main" id="{C73ACA02-BEBD-7AE8-10AE-153C7B266CD3}"/>
                </a:ext>
              </a:extLst>
            </p:cNvPr>
            <p:cNvSpPr/>
            <p:nvPr/>
          </p:nvSpPr>
          <p:spPr>
            <a:xfrm>
              <a:off x="3210326" y="5954303"/>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61" name="直接连接符 39960">
              <a:extLst>
                <a:ext uri="{FF2B5EF4-FFF2-40B4-BE49-F238E27FC236}">
                  <a16:creationId xmlns:a16="http://schemas.microsoft.com/office/drawing/2014/main" id="{B04DEACB-98DE-F912-CE87-CE317B10EC0C}"/>
                </a:ext>
              </a:extLst>
            </p:cNvPr>
            <p:cNvCxnSpPr>
              <a:cxnSpLocks/>
              <a:stCxn id="39960" idx="0"/>
              <a:endCxn id="39960" idx="4"/>
            </p:cNvCxnSpPr>
            <p:nvPr/>
          </p:nvCxnSpPr>
          <p:spPr>
            <a:xfrm>
              <a:off x="3300326" y="5954303"/>
              <a:ext cx="0" cy="18000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9962" name="直接连接符 39961">
              <a:extLst>
                <a:ext uri="{FF2B5EF4-FFF2-40B4-BE49-F238E27FC236}">
                  <a16:creationId xmlns:a16="http://schemas.microsoft.com/office/drawing/2014/main" id="{8FE57401-E060-C6EB-64D7-C34DF24D0B1C}"/>
                </a:ext>
              </a:extLst>
            </p:cNvPr>
            <p:cNvCxnSpPr>
              <a:stCxn id="39960" idx="1"/>
              <a:endCxn id="39960" idx="3"/>
            </p:cNvCxnSpPr>
            <p:nvPr/>
          </p:nvCxnSpPr>
          <p:spPr>
            <a:xfrm>
              <a:off x="3236686" y="5980663"/>
              <a:ext cx="0" cy="12728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grpSp>
          <p:nvGrpSpPr>
            <p:cNvPr id="39963" name="组合 39962">
              <a:extLst>
                <a:ext uri="{FF2B5EF4-FFF2-40B4-BE49-F238E27FC236}">
                  <a16:creationId xmlns:a16="http://schemas.microsoft.com/office/drawing/2014/main" id="{3619F54D-6640-841D-C827-158E71683BEA}"/>
                </a:ext>
              </a:extLst>
            </p:cNvPr>
            <p:cNvGrpSpPr/>
            <p:nvPr/>
          </p:nvGrpSpPr>
          <p:grpSpPr>
            <a:xfrm>
              <a:off x="3475094" y="5951212"/>
              <a:ext cx="180000" cy="180000"/>
              <a:chOff x="8157614" y="5057431"/>
              <a:chExt cx="180000" cy="180000"/>
            </a:xfrm>
          </p:grpSpPr>
          <p:sp>
            <p:nvSpPr>
              <p:cNvPr id="39970" name="椭圆 39969">
                <a:extLst>
                  <a:ext uri="{FF2B5EF4-FFF2-40B4-BE49-F238E27FC236}">
                    <a16:creationId xmlns:a16="http://schemas.microsoft.com/office/drawing/2014/main" id="{4CF98160-080D-6885-60F5-BED32DD8A7B3}"/>
                  </a:ext>
                </a:extLst>
              </p:cNvPr>
              <p:cNvSpPr/>
              <p:nvPr/>
            </p:nvSpPr>
            <p:spPr>
              <a:xfrm>
                <a:off x="8157614" y="5057431"/>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71" name="直接连接符 39970">
                <a:extLst>
                  <a:ext uri="{FF2B5EF4-FFF2-40B4-BE49-F238E27FC236}">
                    <a16:creationId xmlns:a16="http://schemas.microsoft.com/office/drawing/2014/main" id="{DC45B09A-98B3-8680-C7CE-51FF1DCA0FDC}"/>
                  </a:ext>
                </a:extLst>
              </p:cNvPr>
              <p:cNvCxnSpPr>
                <a:stCxn id="39970" idx="2"/>
                <a:endCxn id="39970" idx="6"/>
              </p:cNvCxnSpPr>
              <p:nvPr/>
            </p:nvCxnSpPr>
            <p:spPr>
              <a:xfrm>
                <a:off x="8157614" y="5147431"/>
                <a:ext cx="180000" cy="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grpSp>
        <p:sp>
          <p:nvSpPr>
            <p:cNvPr id="39964" name="椭圆 39963">
              <a:extLst>
                <a:ext uri="{FF2B5EF4-FFF2-40B4-BE49-F238E27FC236}">
                  <a16:creationId xmlns:a16="http://schemas.microsoft.com/office/drawing/2014/main" id="{40E5E246-D778-688F-3DF6-DB13ED074602}"/>
                </a:ext>
              </a:extLst>
            </p:cNvPr>
            <p:cNvSpPr/>
            <p:nvPr/>
          </p:nvSpPr>
          <p:spPr>
            <a:xfrm>
              <a:off x="3739780" y="5949870"/>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65" name="直接连接符 39964">
              <a:extLst>
                <a:ext uri="{FF2B5EF4-FFF2-40B4-BE49-F238E27FC236}">
                  <a16:creationId xmlns:a16="http://schemas.microsoft.com/office/drawing/2014/main" id="{95FF009C-8D45-25CF-488C-A7AA33E87610}"/>
                </a:ext>
              </a:extLst>
            </p:cNvPr>
            <p:cNvCxnSpPr>
              <a:stCxn id="39964" idx="0"/>
              <a:endCxn id="39964" idx="2"/>
            </p:cNvCxnSpPr>
            <p:nvPr/>
          </p:nvCxnSpPr>
          <p:spPr>
            <a:xfrm flipH="1">
              <a:off x="3739780" y="5949870"/>
              <a:ext cx="90000" cy="90000"/>
            </a:xfrm>
            <a:prstGeom prst="line">
              <a:avLst/>
            </a:prstGeom>
            <a:ln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p:cxnSp>
          <p:nvCxnSpPr>
            <p:cNvPr id="39966" name="直接连接符 39965">
              <a:extLst>
                <a:ext uri="{FF2B5EF4-FFF2-40B4-BE49-F238E27FC236}">
                  <a16:creationId xmlns:a16="http://schemas.microsoft.com/office/drawing/2014/main" id="{60E8D6C4-52B0-809A-24C1-C6EF77959B02}"/>
                </a:ext>
              </a:extLst>
            </p:cNvPr>
            <p:cNvCxnSpPr>
              <a:cxnSpLocks/>
              <a:stCxn id="39964" idx="7"/>
              <a:endCxn id="39964" idx="3"/>
            </p:cNvCxnSpPr>
            <p:nvPr/>
          </p:nvCxnSpPr>
          <p:spPr>
            <a:xfrm flipH="1">
              <a:off x="3766140" y="5976230"/>
              <a:ext cx="127280" cy="127280"/>
            </a:xfrm>
            <a:prstGeom prst="line">
              <a:avLst/>
            </a:prstGeom>
            <a:ln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967" name="文本框 39966">
                  <a:extLst>
                    <a:ext uri="{FF2B5EF4-FFF2-40B4-BE49-F238E27FC236}">
                      <a16:creationId xmlns:a16="http://schemas.microsoft.com/office/drawing/2014/main" id="{86479505-FFB8-956B-C583-ED0C8765A4DE}"/>
                    </a:ext>
                  </a:extLst>
                </p:cNvPr>
                <p:cNvSpPr txBox="1"/>
                <p:nvPr/>
              </p:nvSpPr>
              <p:spPr>
                <a:xfrm>
                  <a:off x="3890594" y="5872984"/>
                  <a:ext cx="198639"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530" name="文本框 529">
                  <a:extLst>
                    <a:ext uri="{FF2B5EF4-FFF2-40B4-BE49-F238E27FC236}">
                      <a16:creationId xmlns:a16="http://schemas.microsoft.com/office/drawing/2014/main" id="{15865114-F31D-285B-3D5B-A337C3AEEA93}"/>
                    </a:ext>
                  </a:extLst>
                </p:cNvPr>
                <p:cNvSpPr txBox="1">
                  <a:spLocks noRot="1" noChangeAspect="1" noMove="1" noResize="1" noEditPoints="1" noAdjustHandles="1" noChangeArrowheads="1" noChangeShapeType="1" noTextEdit="1"/>
                </p:cNvSpPr>
                <p:nvPr/>
              </p:nvSpPr>
              <p:spPr>
                <a:xfrm>
                  <a:off x="3890594" y="5872984"/>
                  <a:ext cx="198639" cy="307777"/>
                </a:xfrm>
                <a:prstGeom prst="rect">
                  <a:avLst/>
                </a:prstGeom>
                <a:blipFill>
                  <a:blip r:embed="rId28"/>
                  <a:stretch>
                    <a:fillRect r="-39394"/>
                  </a:stretch>
                </a:blipFill>
              </p:spPr>
              <p:txBody>
                <a:bodyPr/>
                <a:lstStyle/>
                <a:p>
                  <a:r>
                    <a:rPr lang="zh-CN" altLang="en-US">
                      <a:noFill/>
                    </a:rPr>
                    <a:t> </a:t>
                  </a:r>
                </a:p>
              </p:txBody>
            </p:sp>
          </mc:Fallback>
        </mc:AlternateContent>
        <p:sp>
          <p:nvSpPr>
            <p:cNvPr id="39968" name="文本框 39967">
              <a:extLst>
                <a:ext uri="{FF2B5EF4-FFF2-40B4-BE49-F238E27FC236}">
                  <a16:creationId xmlns:a16="http://schemas.microsoft.com/office/drawing/2014/main" id="{C2A2C506-908F-FF1D-B8A1-73DB71E9ABD6}"/>
                </a:ext>
              </a:extLst>
            </p:cNvPr>
            <p:cNvSpPr txBox="1"/>
            <p:nvPr/>
          </p:nvSpPr>
          <p:spPr>
            <a:xfrm>
              <a:off x="3165996" y="6084281"/>
              <a:ext cx="97348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1    </a:t>
              </a:r>
              <a:r>
                <a:rPr lang="en-US" altLang="zh-CN" sz="1400" dirty="0">
                  <a:solidFill>
                    <a:srgbClr val="FF0000"/>
                  </a:solidFill>
                  <a:latin typeface="Times New Roman" panose="02020603050405020304" pitchFamily="18" charset="0"/>
                  <a:cs typeface="Times New Roman" panose="02020603050405020304" pitchFamily="18" charset="0"/>
                </a:rPr>
                <a:t>1</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0</a:t>
              </a:r>
              <a:r>
                <a:rPr lang="zh-CN" altLang="en-US" sz="140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39969" name="文本框 39968">
                  <a:extLst>
                    <a:ext uri="{FF2B5EF4-FFF2-40B4-BE49-F238E27FC236}">
                      <a16:creationId xmlns:a16="http://schemas.microsoft.com/office/drawing/2014/main" id="{59EAA2F3-A42E-C1CB-A90D-92F3A16A7B8A}"/>
                    </a:ext>
                  </a:extLst>
                </p:cNvPr>
                <p:cNvSpPr txBox="1"/>
                <p:nvPr/>
              </p:nvSpPr>
              <p:spPr>
                <a:xfrm>
                  <a:off x="3890593" y="6075332"/>
                  <a:ext cx="198639"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534" name="文本框 533">
                  <a:extLst>
                    <a:ext uri="{FF2B5EF4-FFF2-40B4-BE49-F238E27FC236}">
                      <a16:creationId xmlns:a16="http://schemas.microsoft.com/office/drawing/2014/main" id="{0BCAA495-C9E8-4359-5342-2AB550F7E80A}"/>
                    </a:ext>
                  </a:extLst>
                </p:cNvPr>
                <p:cNvSpPr txBox="1">
                  <a:spLocks noRot="1" noChangeAspect="1" noMove="1" noResize="1" noEditPoints="1" noAdjustHandles="1" noChangeArrowheads="1" noChangeShapeType="1" noTextEdit="1"/>
                </p:cNvSpPr>
                <p:nvPr/>
              </p:nvSpPr>
              <p:spPr>
                <a:xfrm>
                  <a:off x="3890593" y="6075332"/>
                  <a:ext cx="198639" cy="307777"/>
                </a:xfrm>
                <a:prstGeom prst="rect">
                  <a:avLst/>
                </a:prstGeom>
                <a:blipFill>
                  <a:blip r:embed="rId28"/>
                  <a:stretch>
                    <a:fillRect r="-39394"/>
                  </a:stretch>
                </a:blipFill>
              </p:spPr>
              <p:txBody>
                <a:bodyPr/>
                <a:lstStyle/>
                <a:p>
                  <a:r>
                    <a:rPr lang="zh-CN" altLang="en-US">
                      <a:noFill/>
                    </a:rPr>
                    <a:t> </a:t>
                  </a:r>
                </a:p>
              </p:txBody>
            </p:sp>
          </mc:Fallback>
        </mc:AlternateContent>
      </p:grpSp>
      <p:grpSp>
        <p:nvGrpSpPr>
          <p:cNvPr id="39972" name="组合 39971">
            <a:extLst>
              <a:ext uri="{FF2B5EF4-FFF2-40B4-BE49-F238E27FC236}">
                <a16:creationId xmlns:a16="http://schemas.microsoft.com/office/drawing/2014/main" id="{96C2ED33-C841-6145-3DF6-D5F3C9D7EE5F}"/>
              </a:ext>
            </a:extLst>
          </p:cNvPr>
          <p:cNvGrpSpPr/>
          <p:nvPr/>
        </p:nvGrpSpPr>
        <p:grpSpPr>
          <a:xfrm>
            <a:off x="545352" y="2926047"/>
            <a:ext cx="1105159" cy="514664"/>
            <a:chOff x="4453204" y="5890633"/>
            <a:chExt cx="1105159" cy="514664"/>
          </a:xfrm>
        </p:grpSpPr>
        <p:sp>
          <p:nvSpPr>
            <p:cNvPr id="39973" name="矩形: 圆角 39972">
              <a:extLst>
                <a:ext uri="{FF2B5EF4-FFF2-40B4-BE49-F238E27FC236}">
                  <a16:creationId xmlns:a16="http://schemas.microsoft.com/office/drawing/2014/main" id="{063D0DB6-6EED-7BBA-03F2-0CC0F841DC7B}"/>
                </a:ext>
              </a:extLst>
            </p:cNvPr>
            <p:cNvSpPr/>
            <p:nvPr/>
          </p:nvSpPr>
          <p:spPr>
            <a:xfrm>
              <a:off x="4453204" y="5913641"/>
              <a:ext cx="1105159" cy="448969"/>
            </a:xfrm>
            <a:prstGeom prst="roundRect">
              <a:avLst/>
            </a:prstGeom>
            <a:solidFill>
              <a:srgbClr val="F4ECAC"/>
            </a:solidFill>
            <a:ln w="25400">
              <a:solidFill>
                <a:srgbClr val="F8CCA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74" name="椭圆 39973">
              <a:extLst>
                <a:ext uri="{FF2B5EF4-FFF2-40B4-BE49-F238E27FC236}">
                  <a16:creationId xmlns:a16="http://schemas.microsoft.com/office/drawing/2014/main" id="{923A231C-709F-B1E7-7E71-B27CB1B82C9E}"/>
                </a:ext>
              </a:extLst>
            </p:cNvPr>
            <p:cNvSpPr/>
            <p:nvPr/>
          </p:nvSpPr>
          <p:spPr>
            <a:xfrm>
              <a:off x="4541552" y="5971952"/>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75" name="直接连接符 39974">
              <a:extLst>
                <a:ext uri="{FF2B5EF4-FFF2-40B4-BE49-F238E27FC236}">
                  <a16:creationId xmlns:a16="http://schemas.microsoft.com/office/drawing/2014/main" id="{054986DE-3BAD-D985-29B2-EBCDC85A10CB}"/>
                </a:ext>
              </a:extLst>
            </p:cNvPr>
            <p:cNvCxnSpPr>
              <a:cxnSpLocks/>
              <a:stCxn id="39974" idx="0"/>
              <a:endCxn id="39974" idx="4"/>
            </p:cNvCxnSpPr>
            <p:nvPr/>
          </p:nvCxnSpPr>
          <p:spPr>
            <a:xfrm>
              <a:off x="4631552" y="5971952"/>
              <a:ext cx="0" cy="18000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9976" name="直接连接符 39975">
              <a:extLst>
                <a:ext uri="{FF2B5EF4-FFF2-40B4-BE49-F238E27FC236}">
                  <a16:creationId xmlns:a16="http://schemas.microsoft.com/office/drawing/2014/main" id="{10F483FE-1C01-5ADD-C409-34BFE52FB943}"/>
                </a:ext>
              </a:extLst>
            </p:cNvPr>
            <p:cNvCxnSpPr>
              <a:stCxn id="39974" idx="1"/>
              <a:endCxn id="39974" idx="3"/>
            </p:cNvCxnSpPr>
            <p:nvPr/>
          </p:nvCxnSpPr>
          <p:spPr>
            <a:xfrm>
              <a:off x="4567912" y="5998312"/>
              <a:ext cx="0" cy="12728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sp>
          <p:nvSpPr>
            <p:cNvPr id="39977" name="椭圆 39976">
              <a:extLst>
                <a:ext uri="{FF2B5EF4-FFF2-40B4-BE49-F238E27FC236}">
                  <a16:creationId xmlns:a16="http://schemas.microsoft.com/office/drawing/2014/main" id="{9DCBCB27-6E62-2D40-6F46-6C393E86D415}"/>
                </a:ext>
              </a:extLst>
            </p:cNvPr>
            <p:cNvSpPr/>
            <p:nvPr/>
          </p:nvSpPr>
          <p:spPr>
            <a:xfrm>
              <a:off x="5071006" y="5967519"/>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78" name="直接连接符 39977">
              <a:extLst>
                <a:ext uri="{FF2B5EF4-FFF2-40B4-BE49-F238E27FC236}">
                  <a16:creationId xmlns:a16="http://schemas.microsoft.com/office/drawing/2014/main" id="{1596DB42-E0F0-9A5D-D104-85D21BBCA77E}"/>
                </a:ext>
              </a:extLst>
            </p:cNvPr>
            <p:cNvCxnSpPr>
              <a:stCxn id="39977" idx="0"/>
              <a:endCxn id="39977" idx="2"/>
            </p:cNvCxnSpPr>
            <p:nvPr/>
          </p:nvCxnSpPr>
          <p:spPr>
            <a:xfrm flipH="1">
              <a:off x="5071006" y="5967519"/>
              <a:ext cx="90000" cy="90000"/>
            </a:xfrm>
            <a:prstGeom prst="line">
              <a:avLst/>
            </a:prstGeom>
            <a:ln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p:cxnSp>
          <p:nvCxnSpPr>
            <p:cNvPr id="39979" name="直接连接符 39978">
              <a:extLst>
                <a:ext uri="{FF2B5EF4-FFF2-40B4-BE49-F238E27FC236}">
                  <a16:creationId xmlns:a16="http://schemas.microsoft.com/office/drawing/2014/main" id="{2655038C-890B-2104-7B41-730BE8D7B432}"/>
                </a:ext>
              </a:extLst>
            </p:cNvPr>
            <p:cNvCxnSpPr>
              <a:cxnSpLocks/>
              <a:stCxn id="39977" idx="7"/>
              <a:endCxn id="39977" idx="3"/>
            </p:cNvCxnSpPr>
            <p:nvPr/>
          </p:nvCxnSpPr>
          <p:spPr>
            <a:xfrm flipH="1">
              <a:off x="5097366" y="5993879"/>
              <a:ext cx="127280" cy="127280"/>
            </a:xfrm>
            <a:prstGeom prst="line">
              <a:avLst/>
            </a:prstGeom>
            <a:ln cmpd="tri">
              <a:solidFill>
                <a:srgbClr val="E2C62B"/>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980" name="文本框 39979">
                  <a:extLst>
                    <a:ext uri="{FF2B5EF4-FFF2-40B4-BE49-F238E27FC236}">
                      <a16:creationId xmlns:a16="http://schemas.microsoft.com/office/drawing/2014/main" id="{0F3C1F2D-E733-8E2F-96DE-002F6D707DE0}"/>
                    </a:ext>
                  </a:extLst>
                </p:cNvPr>
                <p:cNvSpPr txBox="1"/>
                <p:nvPr/>
              </p:nvSpPr>
              <p:spPr>
                <a:xfrm>
                  <a:off x="5221820" y="5890633"/>
                  <a:ext cx="198639"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548" name="文本框 547">
                  <a:extLst>
                    <a:ext uri="{FF2B5EF4-FFF2-40B4-BE49-F238E27FC236}">
                      <a16:creationId xmlns:a16="http://schemas.microsoft.com/office/drawing/2014/main" id="{E65D648C-5A38-B4A6-CEDC-214439729D1C}"/>
                    </a:ext>
                  </a:extLst>
                </p:cNvPr>
                <p:cNvSpPr txBox="1">
                  <a:spLocks noRot="1" noChangeAspect="1" noMove="1" noResize="1" noEditPoints="1" noAdjustHandles="1" noChangeArrowheads="1" noChangeShapeType="1" noTextEdit="1"/>
                </p:cNvSpPr>
                <p:nvPr/>
              </p:nvSpPr>
              <p:spPr>
                <a:xfrm>
                  <a:off x="5221820" y="5890633"/>
                  <a:ext cx="198639" cy="307777"/>
                </a:xfrm>
                <a:prstGeom prst="rect">
                  <a:avLst/>
                </a:prstGeom>
                <a:blipFill>
                  <a:blip r:embed="rId27"/>
                  <a:stretch>
                    <a:fillRect r="-39394"/>
                  </a:stretch>
                </a:blipFill>
              </p:spPr>
              <p:txBody>
                <a:bodyPr/>
                <a:lstStyle/>
                <a:p>
                  <a:r>
                    <a:rPr lang="zh-CN" altLang="en-US">
                      <a:noFill/>
                    </a:rPr>
                    <a:t> </a:t>
                  </a:r>
                </a:p>
              </p:txBody>
            </p:sp>
          </mc:Fallback>
        </mc:AlternateContent>
        <p:grpSp>
          <p:nvGrpSpPr>
            <p:cNvPr id="39981" name="组合 39980">
              <a:extLst>
                <a:ext uri="{FF2B5EF4-FFF2-40B4-BE49-F238E27FC236}">
                  <a16:creationId xmlns:a16="http://schemas.microsoft.com/office/drawing/2014/main" id="{748A90E8-9B80-81B9-397A-C7FA76DA88FE}"/>
                </a:ext>
              </a:extLst>
            </p:cNvPr>
            <p:cNvGrpSpPr/>
            <p:nvPr/>
          </p:nvGrpSpPr>
          <p:grpSpPr>
            <a:xfrm>
              <a:off x="4805725" y="5969618"/>
              <a:ext cx="180000" cy="180000"/>
              <a:chOff x="8157614" y="5057431"/>
              <a:chExt cx="180000" cy="180000"/>
            </a:xfrm>
          </p:grpSpPr>
          <p:sp>
            <p:nvSpPr>
              <p:cNvPr id="39984" name="椭圆 39983">
                <a:extLst>
                  <a:ext uri="{FF2B5EF4-FFF2-40B4-BE49-F238E27FC236}">
                    <a16:creationId xmlns:a16="http://schemas.microsoft.com/office/drawing/2014/main" id="{1B3B8D57-092F-4FDE-381A-4A60E0DFD9AB}"/>
                  </a:ext>
                </a:extLst>
              </p:cNvPr>
              <p:cNvSpPr/>
              <p:nvPr/>
            </p:nvSpPr>
            <p:spPr>
              <a:xfrm>
                <a:off x="8157614" y="5057431"/>
                <a:ext cx="180000" cy="180000"/>
              </a:xfrm>
              <a:prstGeom prst="ellipse">
                <a:avLst/>
              </a:prstGeom>
              <a:solidFill>
                <a:schemeClr val="bg1"/>
              </a:solidFill>
              <a:ln>
                <a:solidFill>
                  <a:srgbClr val="7F6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85" name="直接连接符 39984">
                <a:extLst>
                  <a:ext uri="{FF2B5EF4-FFF2-40B4-BE49-F238E27FC236}">
                    <a16:creationId xmlns:a16="http://schemas.microsoft.com/office/drawing/2014/main" id="{5A5E4442-F5FB-6271-BD74-BE8C9C9CA884}"/>
                  </a:ext>
                </a:extLst>
              </p:cNvPr>
              <p:cNvCxnSpPr>
                <a:stCxn id="39984" idx="2"/>
                <a:endCxn id="39984" idx="6"/>
              </p:cNvCxnSpPr>
              <p:nvPr/>
            </p:nvCxnSpPr>
            <p:spPr>
              <a:xfrm>
                <a:off x="8157614" y="5147431"/>
                <a:ext cx="180000" cy="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cxnSp>
            <p:nvCxnSpPr>
              <p:cNvPr id="39986" name="直接连接符 39985">
                <a:extLst>
                  <a:ext uri="{FF2B5EF4-FFF2-40B4-BE49-F238E27FC236}">
                    <a16:creationId xmlns:a16="http://schemas.microsoft.com/office/drawing/2014/main" id="{140A0B23-D003-1F0B-E3FE-B5290A629030}"/>
                  </a:ext>
                </a:extLst>
              </p:cNvPr>
              <p:cNvCxnSpPr>
                <a:stCxn id="39984" idx="1"/>
                <a:endCxn id="39984" idx="7"/>
              </p:cNvCxnSpPr>
              <p:nvPr/>
            </p:nvCxnSpPr>
            <p:spPr>
              <a:xfrm>
                <a:off x="8183974" y="5083791"/>
                <a:ext cx="127280" cy="0"/>
              </a:xfrm>
              <a:prstGeom prst="line">
                <a:avLst/>
              </a:prstGeom>
              <a:ln>
                <a:solidFill>
                  <a:srgbClr val="E2C62B"/>
                </a:solidFill>
              </a:ln>
            </p:spPr>
            <p:style>
              <a:lnRef idx="1">
                <a:schemeClr val="accent1"/>
              </a:lnRef>
              <a:fillRef idx="0">
                <a:schemeClr val="accent1"/>
              </a:fillRef>
              <a:effectRef idx="0">
                <a:schemeClr val="accent1"/>
              </a:effectRef>
              <a:fontRef idx="minor">
                <a:schemeClr val="tx1"/>
              </a:fontRef>
            </p:style>
          </p:cxnSp>
        </p:grpSp>
        <p:sp>
          <p:nvSpPr>
            <p:cNvPr id="39982" name="文本框 39981">
              <a:extLst>
                <a:ext uri="{FF2B5EF4-FFF2-40B4-BE49-F238E27FC236}">
                  <a16:creationId xmlns:a16="http://schemas.microsoft.com/office/drawing/2014/main" id="{D8303393-7DE3-9444-DF00-66948DE96190}"/>
                </a:ext>
              </a:extLst>
            </p:cNvPr>
            <p:cNvSpPr txBox="1"/>
            <p:nvPr/>
          </p:nvSpPr>
          <p:spPr>
            <a:xfrm>
              <a:off x="4495284" y="6097520"/>
              <a:ext cx="973484" cy="307777"/>
            </a:xfrm>
            <a:prstGeom prst="rect">
              <a:avLst/>
            </a:prstGeom>
            <a:noFill/>
          </p:spPr>
          <p:txBody>
            <a:bodyPr wrap="square" rtlCol="0">
              <a:spAutoFit/>
            </a:bodyPr>
            <a:lstStyle/>
            <a:p>
              <a:r>
                <a:rPr lang="en-US" altLang="zh-CN" sz="1400" dirty="0">
                  <a:solidFill>
                    <a:srgbClr val="FF0000"/>
                  </a:solidFill>
                  <a:latin typeface="Times New Roman" panose="02020603050405020304" pitchFamily="18" charset="0"/>
                  <a:cs typeface="Times New Roman" panose="02020603050405020304" pitchFamily="18" charset="0"/>
                </a:rPr>
                <a:t>0</a:t>
              </a:r>
              <a:r>
                <a:rPr lang="en-US" altLang="zh-CN" sz="1400" dirty="0">
                  <a:latin typeface="Times New Roman" panose="02020603050405020304" pitchFamily="18" charset="0"/>
                  <a:cs typeface="Times New Roman" panose="02020603050405020304" pitchFamily="18" charset="0"/>
                </a:rPr>
                <a:t>    0</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  1</a:t>
              </a:r>
              <a:r>
                <a:rPr lang="zh-CN" altLang="en-US" sz="140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39983" name="文本框 39982">
                  <a:extLst>
                    <a:ext uri="{FF2B5EF4-FFF2-40B4-BE49-F238E27FC236}">
                      <a16:creationId xmlns:a16="http://schemas.microsoft.com/office/drawing/2014/main" id="{CAAD4034-5174-26F6-B7CD-CC3A1FD27136}"/>
                    </a:ext>
                  </a:extLst>
                </p:cNvPr>
                <p:cNvSpPr txBox="1"/>
                <p:nvPr/>
              </p:nvSpPr>
              <p:spPr>
                <a:xfrm>
                  <a:off x="5221820" y="6081193"/>
                  <a:ext cx="198639" cy="30777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oMath>
                    </m:oMathPara>
                  </a14:m>
                  <a:endParaRPr lang="en-US" altLang="zh-CN" sz="1400" dirty="0">
                    <a:latin typeface="+mn-ea"/>
                  </a:endParaRPr>
                </a:p>
              </p:txBody>
            </p:sp>
          </mc:Choice>
          <mc:Fallback xmlns="">
            <p:sp>
              <p:nvSpPr>
                <p:cNvPr id="565" name="文本框 564">
                  <a:extLst>
                    <a:ext uri="{FF2B5EF4-FFF2-40B4-BE49-F238E27FC236}">
                      <a16:creationId xmlns:a16="http://schemas.microsoft.com/office/drawing/2014/main" id="{048BF87B-8816-9A8C-20E2-9A6B6C16D10D}"/>
                    </a:ext>
                  </a:extLst>
                </p:cNvPr>
                <p:cNvSpPr txBox="1">
                  <a:spLocks noRot="1" noChangeAspect="1" noMove="1" noResize="1" noEditPoints="1" noAdjustHandles="1" noChangeArrowheads="1" noChangeShapeType="1" noTextEdit="1"/>
                </p:cNvSpPr>
                <p:nvPr/>
              </p:nvSpPr>
              <p:spPr>
                <a:xfrm>
                  <a:off x="5221820" y="6081193"/>
                  <a:ext cx="198639" cy="307777"/>
                </a:xfrm>
                <a:prstGeom prst="rect">
                  <a:avLst/>
                </a:prstGeom>
                <a:blipFill>
                  <a:blip r:embed="rId28"/>
                  <a:stretch>
                    <a:fillRect r="-39394"/>
                  </a:stretch>
                </a:blipFill>
              </p:spPr>
              <p:txBody>
                <a:bodyPr/>
                <a:lstStyle/>
                <a:p>
                  <a:r>
                    <a:rPr lang="zh-CN" altLang="en-US">
                      <a:noFill/>
                    </a:rPr>
                    <a:t> </a:t>
                  </a:r>
                </a:p>
              </p:txBody>
            </p:sp>
          </mc:Fallback>
        </mc:AlternateContent>
      </p:grpSp>
      <p:sp>
        <p:nvSpPr>
          <p:cNvPr id="39987" name="文本框 39986">
            <a:extLst>
              <a:ext uri="{FF2B5EF4-FFF2-40B4-BE49-F238E27FC236}">
                <a16:creationId xmlns:a16="http://schemas.microsoft.com/office/drawing/2014/main" id="{0DA5B544-8EED-1EEE-3B39-FD5D5502B384}"/>
              </a:ext>
            </a:extLst>
          </p:cNvPr>
          <p:cNvSpPr txBox="1"/>
          <p:nvPr/>
        </p:nvSpPr>
        <p:spPr>
          <a:xfrm>
            <a:off x="48229" y="2090114"/>
            <a:ext cx="2102527" cy="261610"/>
          </a:xfrm>
          <a:prstGeom prst="rect">
            <a:avLst/>
          </a:prstGeom>
          <a:noFill/>
        </p:spPr>
        <p:txBody>
          <a:bodyPr wrap="square">
            <a:spAutoFit/>
          </a:bodyPr>
          <a:lstStyle/>
          <a:p>
            <a:pPr algn="ctr"/>
            <a:r>
              <a:rPr lang="zh-CN" altLang="en-US" sz="1100" dirty="0">
                <a:latin typeface="微软雅黑" panose="020B0503020204020204" pitchFamily="34" charset="-122"/>
                <a:ea typeface="微软雅黑" panose="020B0503020204020204" pitchFamily="34" charset="-122"/>
              </a:rPr>
              <a:t>空间实体匹配结果</a:t>
            </a:r>
            <a:endParaRPr lang="en-US" altLang="zh-CN" sz="1100" dirty="0">
              <a:latin typeface="微软雅黑" panose="020B0503020204020204" pitchFamily="34" charset="-122"/>
              <a:ea typeface="微软雅黑" panose="020B0503020204020204" pitchFamily="34" charset="-122"/>
            </a:endParaRPr>
          </a:p>
        </p:txBody>
      </p:sp>
      <p:sp>
        <p:nvSpPr>
          <p:cNvPr id="39988" name="文本框 39987">
            <a:extLst>
              <a:ext uri="{FF2B5EF4-FFF2-40B4-BE49-F238E27FC236}">
                <a16:creationId xmlns:a16="http://schemas.microsoft.com/office/drawing/2014/main" id="{8D6CB896-91F1-7C27-4228-9675E6565152}"/>
              </a:ext>
            </a:extLst>
          </p:cNvPr>
          <p:cNvSpPr txBox="1"/>
          <p:nvPr/>
        </p:nvSpPr>
        <p:spPr>
          <a:xfrm>
            <a:off x="3663911" y="3233905"/>
            <a:ext cx="1111252" cy="430887"/>
          </a:xfrm>
          <a:prstGeom prst="rect">
            <a:avLst/>
          </a:prstGeom>
          <a:noFill/>
        </p:spPr>
        <p:txBody>
          <a:bodyPr wrap="square">
            <a:spAutoFit/>
          </a:bodyPr>
          <a:lstStyle/>
          <a:p>
            <a:pPr algn="ctr"/>
            <a:r>
              <a:rPr lang="zh-CN" altLang="en-US" sz="1100" dirty="0">
                <a:latin typeface="微软雅黑" panose="020B0503020204020204" pitchFamily="34" charset="-122"/>
                <a:ea typeface="微软雅黑" panose="020B0503020204020204" pitchFamily="34" charset="-122"/>
                <a:cs typeface="Times New Roman" panose="02020603050405020304" pitchFamily="18" charset="0"/>
              </a:rPr>
              <a:t>模 微</a:t>
            </a:r>
            <a:endParaRPr lang="en-US" altLang="zh-CN" sz="1100" dirty="0">
              <a:latin typeface="微软雅黑" panose="020B0503020204020204" pitchFamily="34" charset="-122"/>
              <a:ea typeface="微软雅黑" panose="020B0503020204020204" pitchFamily="34" charset="-122"/>
              <a:cs typeface="Times New Roman" panose="02020603050405020304" pitchFamily="18" charset="0"/>
            </a:endParaRPr>
          </a:p>
          <a:p>
            <a:pPr algn="ctr"/>
            <a:r>
              <a:rPr lang="zh-CN" altLang="en-US" sz="1100" dirty="0">
                <a:latin typeface="微软雅黑" panose="020B0503020204020204" pitchFamily="34" charset="-122"/>
                <a:ea typeface="微软雅黑" panose="020B0503020204020204" pitchFamily="34" charset="-122"/>
                <a:cs typeface="Times New Roman" panose="02020603050405020304" pitchFamily="18" charset="0"/>
              </a:rPr>
              <a:t>型 调</a:t>
            </a:r>
            <a:endParaRPr lang="en-US" altLang="zh-CN" sz="1400" dirty="0">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9990" name="文本框 39989">
                <a:extLst>
                  <a:ext uri="{FF2B5EF4-FFF2-40B4-BE49-F238E27FC236}">
                    <a16:creationId xmlns:a16="http://schemas.microsoft.com/office/drawing/2014/main" id="{D3E9E579-505E-717C-DF9E-569F8AEF1659}"/>
                  </a:ext>
                </a:extLst>
              </p:cNvPr>
              <p:cNvSpPr txBox="1"/>
              <p:nvPr/>
            </p:nvSpPr>
            <p:spPr>
              <a:xfrm>
                <a:off x="816727" y="3303496"/>
                <a:ext cx="611434" cy="461665"/>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m:t>
                      </m:r>
                    </m:oMath>
                  </m:oMathPara>
                </a14:m>
                <a:endParaRPr lang="en-US" altLang="zh-CN" sz="2400" dirty="0">
                  <a:latin typeface="+mn-ea"/>
                </a:endParaRPr>
              </a:p>
            </p:txBody>
          </p:sp>
        </mc:Choice>
        <mc:Fallback xmlns="">
          <p:sp>
            <p:nvSpPr>
              <p:cNvPr id="39990" name="文本框 39989">
                <a:extLst>
                  <a:ext uri="{FF2B5EF4-FFF2-40B4-BE49-F238E27FC236}">
                    <a16:creationId xmlns:a16="http://schemas.microsoft.com/office/drawing/2014/main" id="{D3E9E579-505E-717C-DF9E-569F8AEF1659}"/>
                  </a:ext>
                </a:extLst>
              </p:cNvPr>
              <p:cNvSpPr txBox="1">
                <a:spLocks noRot="1" noChangeAspect="1" noMove="1" noResize="1" noEditPoints="1" noAdjustHandles="1" noChangeArrowheads="1" noChangeShapeType="1" noTextEdit="1"/>
              </p:cNvSpPr>
              <p:nvPr/>
            </p:nvSpPr>
            <p:spPr>
              <a:xfrm>
                <a:off x="816727" y="3303496"/>
                <a:ext cx="611434" cy="461665"/>
              </a:xfrm>
              <a:prstGeom prst="rect">
                <a:avLst/>
              </a:prstGeom>
              <a:blipFill>
                <a:blip r:embed="rId32"/>
                <a:stretch>
                  <a:fillRect/>
                </a:stretch>
              </a:blipFill>
            </p:spPr>
            <p:txBody>
              <a:bodyPr/>
              <a:lstStyle/>
              <a:p>
                <a:r>
                  <a:rPr lang="zh-CN" altLang="en-US">
                    <a:noFill/>
                  </a:rPr>
                  <a:t> </a:t>
                </a:r>
              </a:p>
            </p:txBody>
          </p:sp>
        </mc:Fallback>
      </mc:AlternateContent>
      <p:cxnSp>
        <p:nvCxnSpPr>
          <p:cNvPr id="39991" name="连接符: 肘形 39990">
            <a:extLst>
              <a:ext uri="{FF2B5EF4-FFF2-40B4-BE49-F238E27FC236}">
                <a16:creationId xmlns:a16="http://schemas.microsoft.com/office/drawing/2014/main" id="{AF6F6361-5A2A-A130-6D65-F90ED3ED9D7A}"/>
              </a:ext>
            </a:extLst>
          </p:cNvPr>
          <p:cNvCxnSpPr>
            <a:cxnSpLocks/>
          </p:cNvCxnSpPr>
          <p:nvPr/>
        </p:nvCxnSpPr>
        <p:spPr>
          <a:xfrm rot="5400000" flipH="1" flipV="1">
            <a:off x="2364343" y="1850156"/>
            <a:ext cx="614741" cy="3098540"/>
          </a:xfrm>
          <a:prstGeom prst="bentConnector3">
            <a:avLst>
              <a:gd name="adj1" fmla="val -659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999" name="灯片编号占位符 3">
            <a:extLst>
              <a:ext uri="{FF2B5EF4-FFF2-40B4-BE49-F238E27FC236}">
                <a16:creationId xmlns:a16="http://schemas.microsoft.com/office/drawing/2014/main" id="{0A1FEE32-03E5-95B8-7E35-98542392D773}"/>
              </a:ext>
            </a:extLst>
          </p:cNvPr>
          <p:cNvSpPr>
            <a:spLocks noGrp="1"/>
          </p:cNvSpPr>
          <p:nvPr>
            <p:ph type="sldNum" sz="quarter" idx="12"/>
          </p:nvPr>
        </p:nvSpPr>
        <p:spPr>
          <a:xfrm>
            <a:off x="6457950" y="6356351"/>
            <a:ext cx="2057400" cy="365125"/>
          </a:xfrm>
        </p:spPr>
        <p:txBody>
          <a:bodyPr/>
          <a:lstStyle/>
          <a:p>
            <a:fld id="{94B6E62B-4DEC-4954-AD3A-658470571C9E}" type="slidenum">
              <a:rPr lang="zh-CN" altLang="en-US" smtClean="0"/>
              <a:t>27</a:t>
            </a:fld>
            <a:endParaRPr lang="zh-CN" altLang="en-US" dirty="0"/>
          </a:p>
        </p:txBody>
      </p:sp>
    </p:spTree>
    <p:extLst>
      <p:ext uri="{BB962C8B-B14F-4D97-AF65-F5344CB8AC3E}">
        <p14:creationId xmlns:p14="http://schemas.microsoft.com/office/powerpoint/2010/main" val="338012551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5D988-CAF7-8CA5-BDE4-505B72A2CD98}"/>
            </a:ext>
          </a:extLst>
        </p:cNvPr>
        <p:cNvGrpSpPr/>
        <p:nvPr/>
      </p:nvGrpSpPr>
      <p:grpSpPr>
        <a:xfrm>
          <a:off x="0" y="0"/>
          <a:ext cx="0" cy="0"/>
          <a:chOff x="0" y="0"/>
          <a:chExt cx="0" cy="0"/>
        </a:xfrm>
      </p:grpSpPr>
      <p:sp>
        <p:nvSpPr>
          <p:cNvPr id="19" name="标题 3">
            <a:extLst>
              <a:ext uri="{FF2B5EF4-FFF2-40B4-BE49-F238E27FC236}">
                <a16:creationId xmlns:a16="http://schemas.microsoft.com/office/drawing/2014/main" id="{25CE51A1-3A33-EF84-1BBA-DD4A893F7781}"/>
              </a:ext>
            </a:extLst>
          </p:cNvPr>
          <p:cNvSpPr txBox="1"/>
          <p:nvPr/>
        </p:nvSpPr>
        <p:spPr>
          <a:xfrm>
            <a:off x="0" y="-26988"/>
            <a:ext cx="9144000" cy="863601"/>
          </a:xfrm>
          <a:prstGeom prst="rect">
            <a:avLst/>
          </a:prstGeom>
          <a:solidFill>
            <a:srgbClr val="02409A"/>
          </a:solidFill>
          <a:ln>
            <a:noFill/>
          </a:ln>
          <a:effectLst/>
        </p:spPr>
        <p:txBody>
          <a:bodyPr tIns="0" bIns="0" anchor="ct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4800" b="1"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endParaRPr>
          </a:p>
        </p:txBody>
      </p:sp>
      <p:cxnSp>
        <p:nvCxnSpPr>
          <p:cNvPr id="39951" name="直接连接符 19">
            <a:extLst>
              <a:ext uri="{FF2B5EF4-FFF2-40B4-BE49-F238E27FC236}">
                <a16:creationId xmlns:a16="http://schemas.microsoft.com/office/drawing/2014/main" id="{1D246FD9-C398-501F-08FD-37526C20F83D}"/>
              </a:ext>
            </a:extLst>
          </p:cNvPr>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a:extLst>
              <a:ext uri="{FF2B5EF4-FFF2-40B4-BE49-F238E27FC236}">
                <a16:creationId xmlns:a16="http://schemas.microsoft.com/office/drawing/2014/main" id="{ACBCEFBE-109E-D431-BB22-E392A2AD4FE8}"/>
              </a:ext>
            </a:extLst>
          </p:cNvPr>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a:extLst>
              <a:ext uri="{FF2B5EF4-FFF2-40B4-BE49-F238E27FC236}">
                <a16:creationId xmlns:a16="http://schemas.microsoft.com/office/drawing/2014/main" id="{29A51B31-F6DD-7B0D-6B95-D77FD6F12028}"/>
              </a:ext>
            </a:extLst>
          </p:cNvPr>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44D42044-5934-EF09-6215-81CA03999BD4}"/>
              </a:ext>
            </a:extLst>
          </p:cNvPr>
          <p:cNvSpPr txBox="1">
            <a:spLocks noChangeArrowheads="1"/>
          </p:cNvSpPr>
          <p:nvPr/>
        </p:nvSpPr>
        <p:spPr bwMode="auto">
          <a:xfrm>
            <a:off x="622300" y="142874"/>
            <a:ext cx="8342188"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charset="0"/>
                <a:ea typeface="宋体" pitchFamily="2" charset="-122"/>
              </a:defRPr>
            </a:lvl1pPr>
            <a:lvl2pPr marL="742950" indent="-285750" eaLnBrk="0" hangingPunct="0">
              <a:defRPr>
                <a:solidFill>
                  <a:schemeClr val="tx1"/>
                </a:solidFill>
                <a:latin typeface="Calibri" charset="0"/>
                <a:ea typeface="宋体" pitchFamily="2" charset="-122"/>
              </a:defRPr>
            </a:lvl2pPr>
            <a:lvl3pPr marL="1143000" indent="-228600" eaLnBrk="0" hangingPunct="0">
              <a:defRPr>
                <a:solidFill>
                  <a:schemeClr val="tx1"/>
                </a:solidFill>
                <a:latin typeface="Calibri" charset="0"/>
                <a:ea typeface="宋体" pitchFamily="2" charset="-122"/>
              </a:defRPr>
            </a:lvl3pPr>
            <a:lvl4pPr marL="1600200" indent="-228600" eaLnBrk="0" hangingPunct="0">
              <a:defRPr>
                <a:solidFill>
                  <a:schemeClr val="tx1"/>
                </a:solidFill>
                <a:latin typeface="Calibri" charset="0"/>
                <a:ea typeface="宋体" pitchFamily="2" charset="-122"/>
              </a:defRPr>
            </a:lvl4pPr>
            <a:lvl5pPr marL="2057400" indent="-228600" eaLnBrk="0" hangingPunct="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3000" b="1" dirty="0">
                <a:solidFill>
                  <a:prstClr val="white"/>
                </a:solidFill>
                <a:latin typeface="Microsoft YaHei" panose="020B0503020204020204" pitchFamily="34" charset="-122"/>
                <a:ea typeface="Microsoft YaHei" panose="020B0503020204020204" pitchFamily="34" charset="-122"/>
                <a:cs typeface="Arial" panose="020B0704020202020204" pitchFamily="34" charset="0"/>
              </a:rPr>
              <a:t>系统总体设计</a:t>
            </a:r>
          </a:p>
        </p:txBody>
      </p:sp>
      <p:sp>
        <p:nvSpPr>
          <p:cNvPr id="5" name="Rectangle 2">
            <a:extLst>
              <a:ext uri="{FF2B5EF4-FFF2-40B4-BE49-F238E27FC236}">
                <a16:creationId xmlns:a16="http://schemas.microsoft.com/office/drawing/2014/main" id="{6DBD1819-4BD0-59A1-C7C4-26F925FBD30F}"/>
              </a:ext>
            </a:extLst>
          </p:cNvPr>
          <p:cNvSpPr>
            <a:spLocks noChangeArrowheads="1"/>
          </p:cNvSpPr>
          <p:nvPr/>
        </p:nvSpPr>
        <p:spPr bwMode="auto">
          <a:xfrm>
            <a:off x="584533" y="1432214"/>
            <a:ext cx="98459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icrosoft YaHei" panose="020B0503020204020204" pitchFamily="34" charset="-122"/>
              <a:ea typeface="Microsoft YaHei" panose="020B0503020204020204" pitchFamily="34" charset="-122"/>
            </a:endParaRPr>
          </a:p>
        </p:txBody>
      </p:sp>
      <p:sp>
        <p:nvSpPr>
          <p:cNvPr id="39967" name="矩形: 圆角 39966">
            <a:extLst>
              <a:ext uri="{FF2B5EF4-FFF2-40B4-BE49-F238E27FC236}">
                <a16:creationId xmlns:a16="http://schemas.microsoft.com/office/drawing/2014/main" id="{D3E6BE7E-BAFF-5F19-77AE-8F8CAAE3EFEB}"/>
              </a:ext>
            </a:extLst>
          </p:cNvPr>
          <p:cNvSpPr/>
          <p:nvPr/>
        </p:nvSpPr>
        <p:spPr>
          <a:xfrm>
            <a:off x="1865255" y="2409826"/>
            <a:ext cx="5364220" cy="2938383"/>
          </a:xfrm>
          <a:prstGeom prst="roundRect">
            <a:avLst>
              <a:gd name="adj" fmla="val 1489"/>
            </a:avLst>
          </a:prstGeom>
          <a:solidFill>
            <a:srgbClr val="F5F8F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39969" name="矩形: 圆角 39968">
            <a:extLst>
              <a:ext uri="{FF2B5EF4-FFF2-40B4-BE49-F238E27FC236}">
                <a16:creationId xmlns:a16="http://schemas.microsoft.com/office/drawing/2014/main" id="{4C4A63FE-5098-2641-2215-BE273612CAF8}"/>
              </a:ext>
            </a:extLst>
          </p:cNvPr>
          <p:cNvSpPr/>
          <p:nvPr/>
        </p:nvSpPr>
        <p:spPr>
          <a:xfrm>
            <a:off x="1864076" y="1616659"/>
            <a:ext cx="5853553" cy="635176"/>
          </a:xfrm>
          <a:prstGeom prst="roundRect">
            <a:avLst>
              <a:gd name="adj" fmla="val 11120"/>
            </a:avLst>
          </a:prstGeom>
          <a:solidFill>
            <a:schemeClr val="accent5">
              <a:lumMod val="20000"/>
              <a:lumOff val="80000"/>
            </a:schemeClr>
          </a:solidFill>
          <a:ln w="190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39970" name="矩形: 圆角 39969">
            <a:extLst>
              <a:ext uri="{FF2B5EF4-FFF2-40B4-BE49-F238E27FC236}">
                <a16:creationId xmlns:a16="http://schemas.microsoft.com/office/drawing/2014/main" id="{D781B682-6833-5AA1-96B2-AA95DD17A9FD}"/>
              </a:ext>
            </a:extLst>
          </p:cNvPr>
          <p:cNvSpPr/>
          <p:nvPr/>
        </p:nvSpPr>
        <p:spPr>
          <a:xfrm>
            <a:off x="1865256" y="5498645"/>
            <a:ext cx="5364220" cy="595102"/>
          </a:xfrm>
          <a:prstGeom prst="roundRect">
            <a:avLst>
              <a:gd name="adj" fmla="val 7315"/>
            </a:avLst>
          </a:prstGeom>
          <a:solidFill>
            <a:schemeClr val="accent6">
              <a:lumMod val="20000"/>
              <a:lumOff val="80000"/>
            </a:scheme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39972" name="文本框 39971">
            <a:extLst>
              <a:ext uri="{FF2B5EF4-FFF2-40B4-BE49-F238E27FC236}">
                <a16:creationId xmlns:a16="http://schemas.microsoft.com/office/drawing/2014/main" id="{8A6CCA60-E9AF-69AA-C637-FF4CE020CDAB}"/>
              </a:ext>
            </a:extLst>
          </p:cNvPr>
          <p:cNvSpPr txBox="1"/>
          <p:nvPr/>
        </p:nvSpPr>
        <p:spPr>
          <a:xfrm>
            <a:off x="1128814" y="1799610"/>
            <a:ext cx="1043674"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应用层</a:t>
            </a:r>
          </a:p>
        </p:txBody>
      </p:sp>
      <p:sp>
        <p:nvSpPr>
          <p:cNvPr id="39973" name="文本框 39972">
            <a:extLst>
              <a:ext uri="{FF2B5EF4-FFF2-40B4-BE49-F238E27FC236}">
                <a16:creationId xmlns:a16="http://schemas.microsoft.com/office/drawing/2014/main" id="{66E6A0F0-1B64-F55C-38A6-BEADBF4D56AE}"/>
              </a:ext>
            </a:extLst>
          </p:cNvPr>
          <p:cNvSpPr txBox="1"/>
          <p:nvPr/>
        </p:nvSpPr>
        <p:spPr>
          <a:xfrm>
            <a:off x="1128814" y="5661104"/>
            <a:ext cx="1256099"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数据层</a:t>
            </a:r>
          </a:p>
        </p:txBody>
      </p:sp>
      <p:grpSp>
        <p:nvGrpSpPr>
          <p:cNvPr id="39974" name="组合 39973">
            <a:extLst>
              <a:ext uri="{FF2B5EF4-FFF2-40B4-BE49-F238E27FC236}">
                <a16:creationId xmlns:a16="http://schemas.microsoft.com/office/drawing/2014/main" id="{17F83C12-3FC1-0788-76FB-DD0ED43C0662}"/>
              </a:ext>
            </a:extLst>
          </p:cNvPr>
          <p:cNvGrpSpPr/>
          <p:nvPr/>
        </p:nvGrpSpPr>
        <p:grpSpPr>
          <a:xfrm>
            <a:off x="1717821" y="5609960"/>
            <a:ext cx="1803647" cy="401953"/>
            <a:chOff x="3168341" y="6762393"/>
            <a:chExt cx="1803647" cy="401953"/>
          </a:xfrm>
        </p:grpSpPr>
        <p:sp>
          <p:nvSpPr>
            <p:cNvPr id="39975" name="矩形: 圆角 39974">
              <a:extLst>
                <a:ext uri="{FF2B5EF4-FFF2-40B4-BE49-F238E27FC236}">
                  <a16:creationId xmlns:a16="http://schemas.microsoft.com/office/drawing/2014/main" id="{8AADB4EF-6AAB-EC41-8AA0-F9BCA278222D}"/>
                </a:ext>
              </a:extLst>
            </p:cNvPr>
            <p:cNvSpPr/>
            <p:nvPr/>
          </p:nvSpPr>
          <p:spPr>
            <a:xfrm>
              <a:off x="3442116" y="6762393"/>
              <a:ext cx="1256099" cy="401953"/>
            </a:xfrm>
            <a:prstGeom prst="roundRect">
              <a:avLst>
                <a:gd name="adj" fmla="val 10139"/>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endParaRPr>
            </a:p>
          </p:txBody>
        </p:sp>
        <p:sp>
          <p:nvSpPr>
            <p:cNvPr id="39976" name="文本框 39975">
              <a:extLst>
                <a:ext uri="{FF2B5EF4-FFF2-40B4-BE49-F238E27FC236}">
                  <a16:creationId xmlns:a16="http://schemas.microsoft.com/office/drawing/2014/main" id="{4B1DB56B-EC9D-D36F-BCD4-9A8FFFC49C77}"/>
                </a:ext>
              </a:extLst>
            </p:cNvPr>
            <p:cNvSpPr txBox="1"/>
            <p:nvPr/>
          </p:nvSpPr>
          <p:spPr>
            <a:xfrm>
              <a:off x="3168341" y="6809480"/>
              <a:ext cx="1803647" cy="30777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大众点评数据</a:t>
              </a:r>
            </a:p>
          </p:txBody>
        </p:sp>
      </p:grpSp>
      <p:sp>
        <p:nvSpPr>
          <p:cNvPr id="39977" name="文本框 39976">
            <a:extLst>
              <a:ext uri="{FF2B5EF4-FFF2-40B4-BE49-F238E27FC236}">
                <a16:creationId xmlns:a16="http://schemas.microsoft.com/office/drawing/2014/main" id="{B298B675-2CEB-73C7-49A3-84522D1DB8A6}"/>
              </a:ext>
            </a:extLst>
          </p:cNvPr>
          <p:cNvSpPr txBox="1"/>
          <p:nvPr/>
        </p:nvSpPr>
        <p:spPr>
          <a:xfrm>
            <a:off x="1130504" y="3698261"/>
            <a:ext cx="755589"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模型层</a:t>
            </a:r>
          </a:p>
        </p:txBody>
      </p:sp>
      <p:grpSp>
        <p:nvGrpSpPr>
          <p:cNvPr id="39978" name="组合 39977">
            <a:extLst>
              <a:ext uri="{FF2B5EF4-FFF2-40B4-BE49-F238E27FC236}">
                <a16:creationId xmlns:a16="http://schemas.microsoft.com/office/drawing/2014/main" id="{9DBA085E-5AB3-B5D1-A37C-E0104D925A0C}"/>
              </a:ext>
            </a:extLst>
          </p:cNvPr>
          <p:cNvGrpSpPr/>
          <p:nvPr/>
        </p:nvGrpSpPr>
        <p:grpSpPr>
          <a:xfrm>
            <a:off x="4397827" y="5604688"/>
            <a:ext cx="1662884" cy="401953"/>
            <a:chOff x="7046522" y="6752892"/>
            <a:chExt cx="1662884" cy="401953"/>
          </a:xfrm>
        </p:grpSpPr>
        <p:sp>
          <p:nvSpPr>
            <p:cNvPr id="39979" name="矩形: 圆角 39978">
              <a:extLst>
                <a:ext uri="{FF2B5EF4-FFF2-40B4-BE49-F238E27FC236}">
                  <a16:creationId xmlns:a16="http://schemas.microsoft.com/office/drawing/2014/main" id="{9257A483-452D-4ED0-7AE2-3FEB451BF25A}"/>
                </a:ext>
              </a:extLst>
            </p:cNvPr>
            <p:cNvSpPr/>
            <p:nvPr/>
          </p:nvSpPr>
          <p:spPr>
            <a:xfrm>
              <a:off x="7245912" y="6752892"/>
              <a:ext cx="1296228" cy="401953"/>
            </a:xfrm>
            <a:prstGeom prst="roundRect">
              <a:avLst>
                <a:gd name="adj" fmla="val 10139"/>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endParaRPr>
            </a:p>
          </p:txBody>
        </p:sp>
        <p:sp>
          <p:nvSpPr>
            <p:cNvPr id="39980" name="文本框 39979">
              <a:extLst>
                <a:ext uri="{FF2B5EF4-FFF2-40B4-BE49-F238E27FC236}">
                  <a16:creationId xmlns:a16="http://schemas.microsoft.com/office/drawing/2014/main" id="{ED395584-ED10-E1A6-779F-B12367540EAA}"/>
                </a:ext>
              </a:extLst>
            </p:cNvPr>
            <p:cNvSpPr txBox="1"/>
            <p:nvPr/>
          </p:nvSpPr>
          <p:spPr>
            <a:xfrm>
              <a:off x="7046522" y="6795257"/>
              <a:ext cx="1662884" cy="30777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高德地图数据</a:t>
              </a:r>
            </a:p>
          </p:txBody>
        </p:sp>
      </p:grpSp>
      <p:sp>
        <p:nvSpPr>
          <p:cNvPr id="39981" name="文本框 39980">
            <a:extLst>
              <a:ext uri="{FF2B5EF4-FFF2-40B4-BE49-F238E27FC236}">
                <a16:creationId xmlns:a16="http://schemas.microsoft.com/office/drawing/2014/main" id="{EE8760AB-3C07-3B6A-CAF4-1E8DB0B79152}"/>
              </a:ext>
            </a:extLst>
          </p:cNvPr>
          <p:cNvSpPr txBox="1"/>
          <p:nvPr/>
        </p:nvSpPr>
        <p:spPr>
          <a:xfrm>
            <a:off x="1128814" y="6346027"/>
            <a:ext cx="1017446"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物理层</a:t>
            </a:r>
          </a:p>
        </p:txBody>
      </p:sp>
      <p:grpSp>
        <p:nvGrpSpPr>
          <p:cNvPr id="39991" name="组合 39990">
            <a:extLst>
              <a:ext uri="{FF2B5EF4-FFF2-40B4-BE49-F238E27FC236}">
                <a16:creationId xmlns:a16="http://schemas.microsoft.com/office/drawing/2014/main" id="{F04D4B72-BBC7-CEF6-D08E-0715CECAAEC3}"/>
              </a:ext>
            </a:extLst>
          </p:cNvPr>
          <p:cNvGrpSpPr/>
          <p:nvPr/>
        </p:nvGrpSpPr>
        <p:grpSpPr>
          <a:xfrm>
            <a:off x="3355563" y="5609960"/>
            <a:ext cx="1120187" cy="401953"/>
            <a:chOff x="5286270" y="6764744"/>
            <a:chExt cx="1120187" cy="401953"/>
          </a:xfrm>
        </p:grpSpPr>
        <p:sp>
          <p:nvSpPr>
            <p:cNvPr id="39992" name="矩形: 圆角 39991">
              <a:extLst>
                <a:ext uri="{FF2B5EF4-FFF2-40B4-BE49-F238E27FC236}">
                  <a16:creationId xmlns:a16="http://schemas.microsoft.com/office/drawing/2014/main" id="{B1E5CFA1-2C4E-49E8-A6C2-360C487205ED}"/>
                </a:ext>
              </a:extLst>
            </p:cNvPr>
            <p:cNvSpPr/>
            <p:nvPr/>
          </p:nvSpPr>
          <p:spPr>
            <a:xfrm>
              <a:off x="5357113" y="6764744"/>
              <a:ext cx="986146" cy="401953"/>
            </a:xfrm>
            <a:prstGeom prst="roundRect">
              <a:avLst>
                <a:gd name="adj" fmla="val 10139"/>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endParaRPr>
            </a:p>
          </p:txBody>
        </p:sp>
        <p:sp>
          <p:nvSpPr>
            <p:cNvPr id="39993" name="文本框 39992">
              <a:extLst>
                <a:ext uri="{FF2B5EF4-FFF2-40B4-BE49-F238E27FC236}">
                  <a16:creationId xmlns:a16="http://schemas.microsoft.com/office/drawing/2014/main" id="{E010B065-5303-A206-D7D4-0944D0DD0E5A}"/>
                </a:ext>
              </a:extLst>
            </p:cNvPr>
            <p:cNvSpPr txBox="1"/>
            <p:nvPr/>
          </p:nvSpPr>
          <p:spPr>
            <a:xfrm>
              <a:off x="5286270" y="6800852"/>
              <a:ext cx="1120187" cy="30777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美团数据</a:t>
              </a:r>
            </a:p>
          </p:txBody>
        </p:sp>
      </p:grpSp>
      <p:sp>
        <p:nvSpPr>
          <p:cNvPr id="39994" name="文本框 39993">
            <a:extLst>
              <a:ext uri="{FF2B5EF4-FFF2-40B4-BE49-F238E27FC236}">
                <a16:creationId xmlns:a16="http://schemas.microsoft.com/office/drawing/2014/main" id="{2456C443-2DF4-AE9D-39CA-CAE3F64BE225}"/>
              </a:ext>
            </a:extLst>
          </p:cNvPr>
          <p:cNvSpPr txBox="1"/>
          <p:nvPr/>
        </p:nvSpPr>
        <p:spPr>
          <a:xfrm>
            <a:off x="3109277" y="1011360"/>
            <a:ext cx="1247425"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用户输入</a:t>
            </a:r>
          </a:p>
        </p:txBody>
      </p:sp>
      <p:sp>
        <p:nvSpPr>
          <p:cNvPr id="39995" name="流程图: 数据 39994">
            <a:extLst>
              <a:ext uri="{FF2B5EF4-FFF2-40B4-BE49-F238E27FC236}">
                <a16:creationId xmlns:a16="http://schemas.microsoft.com/office/drawing/2014/main" id="{1B8734B9-7329-D5C5-9679-EB22BCC925A2}"/>
              </a:ext>
            </a:extLst>
          </p:cNvPr>
          <p:cNvSpPr/>
          <p:nvPr/>
        </p:nvSpPr>
        <p:spPr>
          <a:xfrm>
            <a:off x="2902709" y="936931"/>
            <a:ext cx="1298209" cy="456634"/>
          </a:xfrm>
          <a:prstGeom prst="flowChartInputOutput">
            <a:avLst/>
          </a:prstGeom>
          <a:no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39996" name="文本框 39995">
            <a:extLst>
              <a:ext uri="{FF2B5EF4-FFF2-40B4-BE49-F238E27FC236}">
                <a16:creationId xmlns:a16="http://schemas.microsoft.com/office/drawing/2014/main" id="{25A59136-3F6A-02B5-45A0-76A5E6C419B0}"/>
              </a:ext>
            </a:extLst>
          </p:cNvPr>
          <p:cNvSpPr txBox="1"/>
          <p:nvPr/>
        </p:nvSpPr>
        <p:spPr>
          <a:xfrm>
            <a:off x="5172638" y="1011359"/>
            <a:ext cx="1358877"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系统输出</a:t>
            </a:r>
          </a:p>
        </p:txBody>
      </p:sp>
      <p:sp>
        <p:nvSpPr>
          <p:cNvPr id="39997" name="流程图: 数据 39996">
            <a:extLst>
              <a:ext uri="{FF2B5EF4-FFF2-40B4-BE49-F238E27FC236}">
                <a16:creationId xmlns:a16="http://schemas.microsoft.com/office/drawing/2014/main" id="{AF5CD1FF-C257-ACD9-74F9-2828888CEF52}"/>
              </a:ext>
            </a:extLst>
          </p:cNvPr>
          <p:cNvSpPr/>
          <p:nvPr/>
        </p:nvSpPr>
        <p:spPr>
          <a:xfrm>
            <a:off x="4988279" y="936648"/>
            <a:ext cx="1298209" cy="457200"/>
          </a:xfrm>
          <a:prstGeom prst="flowChartInputOutput">
            <a:avLst/>
          </a:prstGeom>
          <a:no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cxnSp>
        <p:nvCxnSpPr>
          <p:cNvPr id="39998" name="直接箭头连接符 39997">
            <a:extLst>
              <a:ext uri="{FF2B5EF4-FFF2-40B4-BE49-F238E27FC236}">
                <a16:creationId xmlns:a16="http://schemas.microsoft.com/office/drawing/2014/main" id="{44C1009D-F6BB-99D0-14C6-FBB60CB1E52D}"/>
              </a:ext>
            </a:extLst>
          </p:cNvPr>
          <p:cNvCxnSpPr>
            <a:cxnSpLocks/>
            <a:stCxn id="39995" idx="3"/>
            <a:endCxn id="68" idx="0"/>
          </p:cNvCxnSpPr>
          <p:nvPr/>
        </p:nvCxnSpPr>
        <p:spPr>
          <a:xfrm>
            <a:off x="3421993" y="1393565"/>
            <a:ext cx="2275" cy="312137"/>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999" name="直接箭头连接符 39998">
            <a:extLst>
              <a:ext uri="{FF2B5EF4-FFF2-40B4-BE49-F238E27FC236}">
                <a16:creationId xmlns:a16="http://schemas.microsoft.com/office/drawing/2014/main" id="{1929168A-2256-5408-AE7A-129BC6B89A5C}"/>
              </a:ext>
            </a:extLst>
          </p:cNvPr>
          <p:cNvCxnSpPr>
            <a:cxnSpLocks/>
            <a:stCxn id="71" idx="0"/>
            <a:endCxn id="39997" idx="3"/>
          </p:cNvCxnSpPr>
          <p:nvPr/>
        </p:nvCxnSpPr>
        <p:spPr>
          <a:xfrm flipH="1" flipV="1">
            <a:off x="5507563" y="1393848"/>
            <a:ext cx="3011" cy="30813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68" name="矩形: 圆角 67">
            <a:extLst>
              <a:ext uri="{FF2B5EF4-FFF2-40B4-BE49-F238E27FC236}">
                <a16:creationId xmlns:a16="http://schemas.microsoft.com/office/drawing/2014/main" id="{F9E2E4FC-E4D5-74E5-5552-EFF112D57C03}"/>
              </a:ext>
            </a:extLst>
          </p:cNvPr>
          <p:cNvSpPr/>
          <p:nvPr/>
        </p:nvSpPr>
        <p:spPr>
          <a:xfrm>
            <a:off x="2599992" y="1705702"/>
            <a:ext cx="1648551" cy="456634"/>
          </a:xfrm>
          <a:prstGeom prst="roundRect">
            <a:avLst>
              <a:gd name="adj" fmla="val 9248"/>
            </a:avLst>
          </a:prstGeom>
          <a:solidFill>
            <a:schemeClr val="bg1"/>
          </a:solidFill>
          <a:ln w="190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70" name="矩形 69">
            <a:extLst>
              <a:ext uri="{FF2B5EF4-FFF2-40B4-BE49-F238E27FC236}">
                <a16:creationId xmlns:a16="http://schemas.microsoft.com/office/drawing/2014/main" id="{B6D6331C-9753-0219-2AC9-F503BC82913F}"/>
              </a:ext>
            </a:extLst>
          </p:cNvPr>
          <p:cNvSpPr/>
          <p:nvPr/>
        </p:nvSpPr>
        <p:spPr>
          <a:xfrm>
            <a:off x="2369571" y="1790503"/>
            <a:ext cx="2090120" cy="307777"/>
          </a:xfrm>
          <a:prstGeom prst="rect">
            <a:avLst/>
          </a:prstGeom>
        </p:spPr>
        <p:txBody>
          <a:bodyPr wrap="square">
            <a:spAutoFit/>
          </a:bodyPr>
          <a:lstStyle/>
          <a:p>
            <a:pPr algn="ctr"/>
            <a:r>
              <a:rPr lang="zh-CN" altLang="en-US" sz="1400" dirty="0">
                <a:latin typeface="微软雅黑" panose="020B0503020204020204" pitchFamily="34" charset="-122"/>
                <a:ea typeface="微软雅黑" panose="020B0503020204020204" pitchFamily="34" charset="-122"/>
              </a:rPr>
              <a:t>空间实体数据上传</a:t>
            </a:r>
          </a:p>
        </p:txBody>
      </p:sp>
      <p:sp>
        <p:nvSpPr>
          <p:cNvPr id="71" name="矩形: 圆角 70">
            <a:extLst>
              <a:ext uri="{FF2B5EF4-FFF2-40B4-BE49-F238E27FC236}">
                <a16:creationId xmlns:a16="http://schemas.microsoft.com/office/drawing/2014/main" id="{DD3AAA1F-CCE0-D6B5-3F77-2533BB9DEDFB}"/>
              </a:ext>
            </a:extLst>
          </p:cNvPr>
          <p:cNvSpPr/>
          <p:nvPr/>
        </p:nvSpPr>
        <p:spPr>
          <a:xfrm>
            <a:off x="4597217" y="1701984"/>
            <a:ext cx="1826714" cy="456632"/>
          </a:xfrm>
          <a:prstGeom prst="roundRect">
            <a:avLst>
              <a:gd name="adj" fmla="val 9248"/>
            </a:avLst>
          </a:prstGeom>
          <a:solidFill>
            <a:schemeClr val="bg1"/>
          </a:solidFill>
          <a:ln w="190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73" name="矩形 72">
            <a:extLst>
              <a:ext uri="{FF2B5EF4-FFF2-40B4-BE49-F238E27FC236}">
                <a16:creationId xmlns:a16="http://schemas.microsoft.com/office/drawing/2014/main" id="{23ED9DC6-71D0-1B46-A58F-FC22445ED81B}"/>
              </a:ext>
            </a:extLst>
          </p:cNvPr>
          <p:cNvSpPr/>
          <p:nvPr/>
        </p:nvSpPr>
        <p:spPr>
          <a:xfrm>
            <a:off x="4613912" y="1777960"/>
            <a:ext cx="1800493" cy="307777"/>
          </a:xfrm>
          <a:prstGeom prst="rect">
            <a:avLst/>
          </a:prstGeom>
        </p:spPr>
        <p:txBody>
          <a:bodyPr wrap="none">
            <a:spAutoFit/>
          </a:bodyPr>
          <a:lstStyle/>
          <a:p>
            <a:pPr algn="ctr"/>
            <a:r>
              <a:rPr lang="zh-CN" altLang="en-US" sz="1400" dirty="0">
                <a:latin typeface="微软雅黑" panose="020B0503020204020204" pitchFamily="34" charset="-122"/>
                <a:ea typeface="微软雅黑" panose="020B0503020204020204" pitchFamily="34" charset="-122"/>
              </a:rPr>
              <a:t>实体解析结果可视化</a:t>
            </a:r>
          </a:p>
        </p:txBody>
      </p:sp>
      <p:sp>
        <p:nvSpPr>
          <p:cNvPr id="74" name="矩形: 圆角 73">
            <a:extLst>
              <a:ext uri="{FF2B5EF4-FFF2-40B4-BE49-F238E27FC236}">
                <a16:creationId xmlns:a16="http://schemas.microsoft.com/office/drawing/2014/main" id="{ED0CBEB2-5D42-555D-7C72-9E127B4F36C6}"/>
              </a:ext>
            </a:extLst>
          </p:cNvPr>
          <p:cNvSpPr/>
          <p:nvPr/>
        </p:nvSpPr>
        <p:spPr>
          <a:xfrm>
            <a:off x="1990639" y="2530497"/>
            <a:ext cx="2429108" cy="2651858"/>
          </a:xfrm>
          <a:prstGeom prst="roundRect">
            <a:avLst>
              <a:gd name="adj" fmla="val 3393"/>
            </a:avLst>
          </a:prstGeom>
          <a:solidFill>
            <a:schemeClr val="accent4">
              <a:lumMod val="20000"/>
              <a:lumOff val="80000"/>
            </a:schemeClr>
          </a:solid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75" name="矩形: 圆角 74">
            <a:extLst>
              <a:ext uri="{FF2B5EF4-FFF2-40B4-BE49-F238E27FC236}">
                <a16:creationId xmlns:a16="http://schemas.microsoft.com/office/drawing/2014/main" id="{ECE31E20-6842-4E47-35C6-77E6AF3CD698}"/>
              </a:ext>
            </a:extLst>
          </p:cNvPr>
          <p:cNvSpPr/>
          <p:nvPr/>
        </p:nvSpPr>
        <p:spPr>
          <a:xfrm>
            <a:off x="2156486" y="2681476"/>
            <a:ext cx="2076368" cy="576875"/>
          </a:xfrm>
          <a:prstGeom prst="roundRect">
            <a:avLst>
              <a:gd name="adj" fmla="val 786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软边界四叉树</a:t>
            </a:r>
            <a:endParaRPr lang="en-US" altLang="zh-CN" sz="1400" dirty="0">
              <a:solidFill>
                <a:schemeClr val="tx1"/>
              </a:solidFill>
              <a:latin typeface="微软雅黑" panose="020B0503020204020204" pitchFamily="34" charset="-122"/>
              <a:ea typeface="微软雅黑" panose="020B0503020204020204" pitchFamily="34" charset="-122"/>
            </a:endParaRPr>
          </a:p>
          <a:p>
            <a:pPr algn="ctr"/>
            <a:r>
              <a:rPr lang="zh-CN" altLang="en-US" sz="1400" dirty="0">
                <a:solidFill>
                  <a:schemeClr val="tx1"/>
                </a:solidFill>
                <a:latin typeface="微软雅黑" panose="020B0503020204020204" pitchFamily="34" charset="-122"/>
                <a:ea typeface="微软雅黑" panose="020B0503020204020204" pitchFamily="34" charset="-122"/>
              </a:rPr>
              <a:t>分块算法</a:t>
            </a:r>
          </a:p>
        </p:txBody>
      </p:sp>
      <p:cxnSp>
        <p:nvCxnSpPr>
          <p:cNvPr id="89" name="直接连接符 88">
            <a:extLst>
              <a:ext uri="{FF2B5EF4-FFF2-40B4-BE49-F238E27FC236}">
                <a16:creationId xmlns:a16="http://schemas.microsoft.com/office/drawing/2014/main" id="{C924D8E9-482C-9427-B889-51E9728C8C81}"/>
              </a:ext>
            </a:extLst>
          </p:cNvPr>
          <p:cNvCxnSpPr>
            <a:cxnSpLocks/>
          </p:cNvCxnSpPr>
          <p:nvPr/>
        </p:nvCxnSpPr>
        <p:spPr>
          <a:xfrm>
            <a:off x="1128814" y="5418461"/>
            <a:ext cx="6891236" cy="0"/>
          </a:xfrm>
          <a:prstGeom prst="line">
            <a:avLst/>
          </a:prstGeom>
          <a:noFill/>
          <a:ln w="19050">
            <a:solidFill>
              <a:schemeClr val="accent1"/>
            </a:solidFill>
            <a:prstDash val="dash"/>
          </a:ln>
        </p:spPr>
        <p:style>
          <a:lnRef idx="2">
            <a:schemeClr val="accent2">
              <a:shade val="50000"/>
            </a:schemeClr>
          </a:lnRef>
          <a:fillRef idx="1">
            <a:schemeClr val="accent2"/>
          </a:fillRef>
          <a:effectRef idx="0">
            <a:schemeClr val="accent2"/>
          </a:effectRef>
          <a:fontRef idx="minor">
            <a:schemeClr val="lt1"/>
          </a:fontRef>
        </p:style>
      </p:cxnSp>
      <p:sp>
        <p:nvSpPr>
          <p:cNvPr id="90" name="矩形: 圆角 89">
            <a:extLst>
              <a:ext uri="{FF2B5EF4-FFF2-40B4-BE49-F238E27FC236}">
                <a16:creationId xmlns:a16="http://schemas.microsoft.com/office/drawing/2014/main" id="{97F84F80-A4FF-C9C8-4CBE-2BB240D5E4EE}"/>
              </a:ext>
            </a:extLst>
          </p:cNvPr>
          <p:cNvSpPr/>
          <p:nvPr/>
        </p:nvSpPr>
        <p:spPr>
          <a:xfrm rot="5400000">
            <a:off x="5700606" y="4076724"/>
            <a:ext cx="3683920" cy="350125"/>
          </a:xfrm>
          <a:prstGeom prst="roundRect">
            <a:avLst>
              <a:gd name="adj" fmla="val 10139"/>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91" name="文本框 90">
            <a:extLst>
              <a:ext uri="{FF2B5EF4-FFF2-40B4-BE49-F238E27FC236}">
                <a16:creationId xmlns:a16="http://schemas.microsoft.com/office/drawing/2014/main" id="{7D4335AB-9CCC-AE38-DD3C-791369C090EA}"/>
              </a:ext>
            </a:extLst>
          </p:cNvPr>
          <p:cNvSpPr txBox="1"/>
          <p:nvPr/>
        </p:nvSpPr>
        <p:spPr>
          <a:xfrm>
            <a:off x="7438845" y="3768612"/>
            <a:ext cx="189995" cy="95410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日志记录</a:t>
            </a:r>
          </a:p>
        </p:txBody>
      </p:sp>
      <p:sp>
        <p:nvSpPr>
          <p:cNvPr id="92" name="矩形: 圆角 91">
            <a:extLst>
              <a:ext uri="{FF2B5EF4-FFF2-40B4-BE49-F238E27FC236}">
                <a16:creationId xmlns:a16="http://schemas.microsoft.com/office/drawing/2014/main" id="{B4D75909-0CE0-7E86-1443-F3F8610DE2EE}"/>
              </a:ext>
            </a:extLst>
          </p:cNvPr>
          <p:cNvSpPr/>
          <p:nvPr/>
        </p:nvSpPr>
        <p:spPr>
          <a:xfrm>
            <a:off x="4669869" y="2529826"/>
            <a:ext cx="2430000" cy="2653200"/>
          </a:xfrm>
          <a:prstGeom prst="roundRect">
            <a:avLst>
              <a:gd name="adj" fmla="val 3393"/>
            </a:avLst>
          </a:prstGeom>
          <a:solidFill>
            <a:schemeClr val="accent4">
              <a:lumMod val="20000"/>
              <a:lumOff val="80000"/>
            </a:schemeClr>
          </a:solid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93" name="文本框 92">
            <a:extLst>
              <a:ext uri="{FF2B5EF4-FFF2-40B4-BE49-F238E27FC236}">
                <a16:creationId xmlns:a16="http://schemas.microsoft.com/office/drawing/2014/main" id="{F3BF7654-23A4-19FC-862F-BA0EA2F45F76}"/>
              </a:ext>
            </a:extLst>
          </p:cNvPr>
          <p:cNvSpPr txBox="1"/>
          <p:nvPr/>
        </p:nvSpPr>
        <p:spPr>
          <a:xfrm>
            <a:off x="2021764" y="4847188"/>
            <a:ext cx="2339272" cy="307777"/>
          </a:xfrm>
          <a:prstGeom prst="rect">
            <a:avLst/>
          </a:prstGeom>
          <a:noFill/>
        </p:spPr>
        <p:txBody>
          <a:bodyPr wrap="square" rtlCol="0">
            <a:spAutoFit/>
          </a:bodyPr>
          <a:lstStyle/>
          <a:p>
            <a:pPr algn="ctr"/>
            <a:r>
              <a:rPr lang="zh-CN" altLang="en-US" sz="1400" b="1" dirty="0">
                <a:latin typeface="微软雅黑" panose="020B0503020204020204" pitchFamily="34" charset="-122"/>
                <a:ea typeface="微软雅黑" panose="020B0503020204020204" pitchFamily="34" charset="-122"/>
              </a:rPr>
              <a:t>空间实体分块模块</a:t>
            </a:r>
          </a:p>
        </p:txBody>
      </p:sp>
      <p:sp>
        <p:nvSpPr>
          <p:cNvPr id="94" name="文本框 93">
            <a:extLst>
              <a:ext uri="{FF2B5EF4-FFF2-40B4-BE49-F238E27FC236}">
                <a16:creationId xmlns:a16="http://schemas.microsoft.com/office/drawing/2014/main" id="{D3653494-D729-5FDE-BFD4-F2341A88DDA5}"/>
              </a:ext>
            </a:extLst>
          </p:cNvPr>
          <p:cNvSpPr txBox="1"/>
          <p:nvPr/>
        </p:nvSpPr>
        <p:spPr>
          <a:xfrm>
            <a:off x="4807856" y="4850313"/>
            <a:ext cx="2199419" cy="307777"/>
          </a:xfrm>
          <a:prstGeom prst="rect">
            <a:avLst/>
          </a:prstGeom>
          <a:noFill/>
        </p:spPr>
        <p:txBody>
          <a:bodyPr wrap="square" rtlCol="0">
            <a:spAutoFit/>
          </a:bodyPr>
          <a:lstStyle/>
          <a:p>
            <a:pPr algn="ctr"/>
            <a:r>
              <a:rPr lang="zh-CN" altLang="en-US" sz="1400" b="1" dirty="0">
                <a:latin typeface="微软雅黑" panose="020B0503020204020204" pitchFamily="34" charset="-122"/>
                <a:ea typeface="微软雅黑" panose="020B0503020204020204" pitchFamily="34" charset="-122"/>
              </a:rPr>
              <a:t>空间实体匹配模块</a:t>
            </a:r>
          </a:p>
        </p:txBody>
      </p:sp>
      <p:sp>
        <p:nvSpPr>
          <p:cNvPr id="95" name="矩形: 圆角 94">
            <a:extLst>
              <a:ext uri="{FF2B5EF4-FFF2-40B4-BE49-F238E27FC236}">
                <a16:creationId xmlns:a16="http://schemas.microsoft.com/office/drawing/2014/main" id="{B7158F38-80C3-FA03-B78A-561FA8A11236}"/>
              </a:ext>
            </a:extLst>
          </p:cNvPr>
          <p:cNvSpPr/>
          <p:nvPr/>
        </p:nvSpPr>
        <p:spPr>
          <a:xfrm>
            <a:off x="2149947" y="4450466"/>
            <a:ext cx="2082907" cy="369332"/>
          </a:xfrm>
          <a:prstGeom prst="roundRect">
            <a:avLst>
              <a:gd name="adj" fmla="val 12888"/>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兴趣区域提取</a:t>
            </a:r>
          </a:p>
        </p:txBody>
      </p:sp>
      <p:sp>
        <p:nvSpPr>
          <p:cNvPr id="96" name="矩形: 圆角 95">
            <a:extLst>
              <a:ext uri="{FF2B5EF4-FFF2-40B4-BE49-F238E27FC236}">
                <a16:creationId xmlns:a16="http://schemas.microsoft.com/office/drawing/2014/main" id="{B71135F4-FFE8-347A-84DE-BB17BEA34B55}"/>
              </a:ext>
            </a:extLst>
          </p:cNvPr>
          <p:cNvSpPr/>
          <p:nvPr/>
        </p:nvSpPr>
        <p:spPr>
          <a:xfrm>
            <a:off x="2151971" y="3566538"/>
            <a:ext cx="935350" cy="581133"/>
          </a:xfrm>
          <a:prstGeom prst="roundRect">
            <a:avLst>
              <a:gd name="adj" fmla="val 5461"/>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四叉树</a:t>
            </a:r>
            <a:br>
              <a:rPr lang="en-US" altLang="zh-CN" sz="1400" dirty="0">
                <a:solidFill>
                  <a:schemeClr val="tx1"/>
                </a:solidFill>
                <a:latin typeface="微软雅黑" panose="020B0503020204020204" pitchFamily="34" charset="-122"/>
                <a:ea typeface="微软雅黑" panose="020B0503020204020204" pitchFamily="34" charset="-122"/>
              </a:rPr>
            </a:br>
            <a:r>
              <a:rPr lang="zh-CN" altLang="en-US" sz="1400" dirty="0">
                <a:solidFill>
                  <a:schemeClr val="tx1"/>
                </a:solidFill>
                <a:latin typeface="微软雅黑" panose="020B0503020204020204" pitchFamily="34" charset="-122"/>
                <a:ea typeface="微软雅黑" panose="020B0503020204020204" pitchFamily="34" charset="-122"/>
              </a:rPr>
              <a:t>空间索引</a:t>
            </a:r>
          </a:p>
        </p:txBody>
      </p:sp>
      <p:sp>
        <p:nvSpPr>
          <p:cNvPr id="97" name="矩形: 圆角 96">
            <a:extLst>
              <a:ext uri="{FF2B5EF4-FFF2-40B4-BE49-F238E27FC236}">
                <a16:creationId xmlns:a16="http://schemas.microsoft.com/office/drawing/2014/main" id="{394E8C05-79AF-A24F-3796-D95E37675ADC}"/>
              </a:ext>
            </a:extLst>
          </p:cNvPr>
          <p:cNvSpPr/>
          <p:nvPr/>
        </p:nvSpPr>
        <p:spPr>
          <a:xfrm>
            <a:off x="3288400" y="3566034"/>
            <a:ext cx="944454" cy="581133"/>
          </a:xfrm>
          <a:prstGeom prst="roundRect">
            <a:avLst>
              <a:gd name="adj" fmla="val 728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兴趣区域</a:t>
            </a:r>
            <a:br>
              <a:rPr lang="en-US" altLang="zh-CN" sz="1400" dirty="0">
                <a:solidFill>
                  <a:schemeClr val="tx1"/>
                </a:solidFill>
                <a:latin typeface="微软雅黑" panose="020B0503020204020204" pitchFamily="34" charset="-122"/>
                <a:ea typeface="微软雅黑" panose="020B0503020204020204" pitchFamily="34" charset="-122"/>
              </a:rPr>
            </a:br>
            <a:r>
              <a:rPr lang="zh-CN" altLang="en-US" sz="1400" dirty="0">
                <a:solidFill>
                  <a:schemeClr val="tx1"/>
                </a:solidFill>
                <a:latin typeface="微软雅黑" panose="020B0503020204020204" pitchFamily="34" charset="-122"/>
                <a:ea typeface="微软雅黑" panose="020B0503020204020204" pitchFamily="34" charset="-122"/>
              </a:rPr>
              <a:t>边界探测</a:t>
            </a:r>
          </a:p>
        </p:txBody>
      </p:sp>
      <p:sp>
        <p:nvSpPr>
          <p:cNvPr id="98" name="箭头: 上 97">
            <a:extLst>
              <a:ext uri="{FF2B5EF4-FFF2-40B4-BE49-F238E27FC236}">
                <a16:creationId xmlns:a16="http://schemas.microsoft.com/office/drawing/2014/main" id="{AE4814FE-99AC-3B3E-8FC2-DF234ABAF8B7}"/>
              </a:ext>
            </a:extLst>
          </p:cNvPr>
          <p:cNvSpPr/>
          <p:nvPr/>
        </p:nvSpPr>
        <p:spPr>
          <a:xfrm>
            <a:off x="2539722" y="3285223"/>
            <a:ext cx="159847" cy="242037"/>
          </a:xfrm>
          <a:prstGeom prst="up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99" name="箭头: 上 98">
            <a:extLst>
              <a:ext uri="{FF2B5EF4-FFF2-40B4-BE49-F238E27FC236}">
                <a16:creationId xmlns:a16="http://schemas.microsoft.com/office/drawing/2014/main" id="{B0722292-50B5-17ED-561A-AE16268B0450}"/>
              </a:ext>
            </a:extLst>
          </p:cNvPr>
          <p:cNvSpPr/>
          <p:nvPr/>
        </p:nvSpPr>
        <p:spPr>
          <a:xfrm>
            <a:off x="3680703" y="3281649"/>
            <a:ext cx="159847" cy="242037"/>
          </a:xfrm>
          <a:prstGeom prst="up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00" name="箭头: 上 99">
            <a:extLst>
              <a:ext uri="{FF2B5EF4-FFF2-40B4-BE49-F238E27FC236}">
                <a16:creationId xmlns:a16="http://schemas.microsoft.com/office/drawing/2014/main" id="{DDE06851-9B7B-F046-8EF2-8EB22BCB25B9}"/>
              </a:ext>
            </a:extLst>
          </p:cNvPr>
          <p:cNvSpPr/>
          <p:nvPr/>
        </p:nvSpPr>
        <p:spPr>
          <a:xfrm>
            <a:off x="3680703" y="4168956"/>
            <a:ext cx="159847" cy="242037"/>
          </a:xfrm>
          <a:prstGeom prst="up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01" name="矩形: 圆角 100">
            <a:extLst>
              <a:ext uri="{FF2B5EF4-FFF2-40B4-BE49-F238E27FC236}">
                <a16:creationId xmlns:a16="http://schemas.microsoft.com/office/drawing/2014/main" id="{F73D39F3-D773-D9D9-498A-585661C0809E}"/>
              </a:ext>
            </a:extLst>
          </p:cNvPr>
          <p:cNvSpPr/>
          <p:nvPr/>
        </p:nvSpPr>
        <p:spPr>
          <a:xfrm>
            <a:off x="4839315" y="2688756"/>
            <a:ext cx="2084400" cy="576000"/>
          </a:xfrm>
          <a:prstGeom prst="roundRect">
            <a:avLst>
              <a:gd name="adj" fmla="val 5461"/>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层次化实体匹配模型</a:t>
            </a:r>
          </a:p>
        </p:txBody>
      </p:sp>
      <p:sp>
        <p:nvSpPr>
          <p:cNvPr id="102" name="矩形: 圆角 101">
            <a:extLst>
              <a:ext uri="{FF2B5EF4-FFF2-40B4-BE49-F238E27FC236}">
                <a16:creationId xmlns:a16="http://schemas.microsoft.com/office/drawing/2014/main" id="{2572220E-2885-5951-F3E7-F61CDD315800}"/>
              </a:ext>
            </a:extLst>
          </p:cNvPr>
          <p:cNvSpPr/>
          <p:nvPr/>
        </p:nvSpPr>
        <p:spPr>
          <a:xfrm>
            <a:off x="4839315" y="4448998"/>
            <a:ext cx="2084400" cy="370800"/>
          </a:xfrm>
          <a:prstGeom prst="roundRect">
            <a:avLst>
              <a:gd name="adj" fmla="val 1262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群体提示构建</a:t>
            </a:r>
          </a:p>
        </p:txBody>
      </p:sp>
      <p:sp>
        <p:nvSpPr>
          <p:cNvPr id="103" name="矩形: 圆角 102">
            <a:extLst>
              <a:ext uri="{FF2B5EF4-FFF2-40B4-BE49-F238E27FC236}">
                <a16:creationId xmlns:a16="http://schemas.microsoft.com/office/drawing/2014/main" id="{8AE1E90B-C189-197C-4976-C6EC2DBEBCA0}"/>
              </a:ext>
            </a:extLst>
          </p:cNvPr>
          <p:cNvSpPr/>
          <p:nvPr/>
        </p:nvSpPr>
        <p:spPr>
          <a:xfrm>
            <a:off x="5985939" y="3562350"/>
            <a:ext cx="943200" cy="579600"/>
          </a:xfrm>
          <a:prstGeom prst="roundRect">
            <a:avLst>
              <a:gd name="adj" fmla="val 12894"/>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模型迭代微调模块</a:t>
            </a:r>
          </a:p>
        </p:txBody>
      </p:sp>
      <p:sp>
        <p:nvSpPr>
          <p:cNvPr id="104" name="箭头: 上 103">
            <a:extLst>
              <a:ext uri="{FF2B5EF4-FFF2-40B4-BE49-F238E27FC236}">
                <a16:creationId xmlns:a16="http://schemas.microsoft.com/office/drawing/2014/main" id="{A44CDA98-1BA6-3512-EDF2-148CA2B5022D}"/>
              </a:ext>
            </a:extLst>
          </p:cNvPr>
          <p:cNvSpPr/>
          <p:nvPr/>
        </p:nvSpPr>
        <p:spPr>
          <a:xfrm>
            <a:off x="5229269" y="3283948"/>
            <a:ext cx="159847" cy="242037"/>
          </a:xfrm>
          <a:prstGeom prst="up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05" name="箭头: 上 104">
            <a:extLst>
              <a:ext uri="{FF2B5EF4-FFF2-40B4-BE49-F238E27FC236}">
                <a16:creationId xmlns:a16="http://schemas.microsoft.com/office/drawing/2014/main" id="{F7BED8C3-5DB8-94B8-AB2B-85FF2404BD74}"/>
              </a:ext>
            </a:extLst>
          </p:cNvPr>
          <p:cNvSpPr/>
          <p:nvPr/>
        </p:nvSpPr>
        <p:spPr>
          <a:xfrm>
            <a:off x="5230991" y="4170212"/>
            <a:ext cx="159847" cy="242037"/>
          </a:xfrm>
          <a:prstGeom prst="up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06" name="箭头: 上 105">
            <a:extLst>
              <a:ext uri="{FF2B5EF4-FFF2-40B4-BE49-F238E27FC236}">
                <a16:creationId xmlns:a16="http://schemas.microsoft.com/office/drawing/2014/main" id="{86494419-245D-D46B-CA5D-A9A7E9608BEC}"/>
              </a:ext>
            </a:extLst>
          </p:cNvPr>
          <p:cNvSpPr/>
          <p:nvPr/>
        </p:nvSpPr>
        <p:spPr>
          <a:xfrm>
            <a:off x="6377615" y="3283948"/>
            <a:ext cx="159847" cy="242037"/>
          </a:xfrm>
          <a:prstGeom prst="up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107" name="组合 106">
            <a:extLst>
              <a:ext uri="{FF2B5EF4-FFF2-40B4-BE49-F238E27FC236}">
                <a16:creationId xmlns:a16="http://schemas.microsoft.com/office/drawing/2014/main" id="{F9229AA8-B11C-A9E7-97AF-552071DEB663}"/>
              </a:ext>
            </a:extLst>
          </p:cNvPr>
          <p:cNvGrpSpPr/>
          <p:nvPr/>
        </p:nvGrpSpPr>
        <p:grpSpPr>
          <a:xfrm>
            <a:off x="6078110" y="5602087"/>
            <a:ext cx="1021759" cy="401953"/>
            <a:chOff x="5354092" y="6764744"/>
            <a:chExt cx="1120187" cy="401953"/>
          </a:xfrm>
        </p:grpSpPr>
        <p:sp>
          <p:nvSpPr>
            <p:cNvPr id="108" name="矩形: 圆角 107">
              <a:extLst>
                <a:ext uri="{FF2B5EF4-FFF2-40B4-BE49-F238E27FC236}">
                  <a16:creationId xmlns:a16="http://schemas.microsoft.com/office/drawing/2014/main" id="{7ECE0F3D-1A04-E05E-A8FF-3769C064B0D1}"/>
                </a:ext>
              </a:extLst>
            </p:cNvPr>
            <p:cNvSpPr/>
            <p:nvPr/>
          </p:nvSpPr>
          <p:spPr>
            <a:xfrm>
              <a:off x="5357112" y="6764744"/>
              <a:ext cx="1117167" cy="401953"/>
            </a:xfrm>
            <a:prstGeom prst="roundRect">
              <a:avLst>
                <a:gd name="adj" fmla="val 10139"/>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endParaRPr>
            </a:p>
          </p:txBody>
        </p:sp>
        <p:sp>
          <p:nvSpPr>
            <p:cNvPr id="109" name="文本框 108">
              <a:extLst>
                <a:ext uri="{FF2B5EF4-FFF2-40B4-BE49-F238E27FC236}">
                  <a16:creationId xmlns:a16="http://schemas.microsoft.com/office/drawing/2014/main" id="{3FE0460E-5727-84CF-5543-C0A137AC97C0}"/>
                </a:ext>
              </a:extLst>
            </p:cNvPr>
            <p:cNvSpPr txBox="1"/>
            <p:nvPr/>
          </p:nvSpPr>
          <p:spPr>
            <a:xfrm>
              <a:off x="5354092" y="6770536"/>
              <a:ext cx="1120187" cy="307777"/>
            </a:xfrm>
            <a:prstGeom prst="rect">
              <a:avLst/>
            </a:prstGeom>
            <a:noFill/>
          </p:spPr>
          <p:txBody>
            <a:bodyPr wrap="square" rtlCol="0">
              <a:spAutoFit/>
            </a:bodyPr>
            <a:lstStyle/>
            <a:p>
              <a:pPr algn="ctr"/>
              <a:r>
                <a:rPr lang="en-US" altLang="zh-CN"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grpSp>
      <p:sp>
        <p:nvSpPr>
          <p:cNvPr id="110" name="矩形: 圆角 109">
            <a:extLst>
              <a:ext uri="{FF2B5EF4-FFF2-40B4-BE49-F238E27FC236}">
                <a16:creationId xmlns:a16="http://schemas.microsoft.com/office/drawing/2014/main" id="{A0AEB7E8-9B33-E322-C924-37E4F0401B41}"/>
              </a:ext>
            </a:extLst>
          </p:cNvPr>
          <p:cNvSpPr/>
          <p:nvPr/>
        </p:nvSpPr>
        <p:spPr>
          <a:xfrm>
            <a:off x="4839315" y="3571875"/>
            <a:ext cx="943200" cy="579600"/>
          </a:xfrm>
          <a:prstGeom prst="roundRect">
            <a:avLst>
              <a:gd name="adj" fmla="val 12894"/>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层次匹配标注模块</a:t>
            </a:r>
          </a:p>
        </p:txBody>
      </p:sp>
      <p:sp>
        <p:nvSpPr>
          <p:cNvPr id="111" name="箭头: 上 110">
            <a:extLst>
              <a:ext uri="{FF2B5EF4-FFF2-40B4-BE49-F238E27FC236}">
                <a16:creationId xmlns:a16="http://schemas.microsoft.com/office/drawing/2014/main" id="{9202E0EF-A746-9DFA-4F8B-A19B67248BF9}"/>
              </a:ext>
            </a:extLst>
          </p:cNvPr>
          <p:cNvSpPr/>
          <p:nvPr/>
        </p:nvSpPr>
        <p:spPr>
          <a:xfrm rot="5400000">
            <a:off x="5812227" y="3699150"/>
            <a:ext cx="144000" cy="162000"/>
          </a:xfrm>
          <a:prstGeom prst="up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12" name="箭头: 上 111">
            <a:extLst>
              <a:ext uri="{FF2B5EF4-FFF2-40B4-BE49-F238E27FC236}">
                <a16:creationId xmlns:a16="http://schemas.microsoft.com/office/drawing/2014/main" id="{D2EBCFC0-D6CE-8C57-90E9-3B46F292DE93}"/>
              </a:ext>
            </a:extLst>
          </p:cNvPr>
          <p:cNvSpPr/>
          <p:nvPr/>
        </p:nvSpPr>
        <p:spPr>
          <a:xfrm rot="16200000">
            <a:off x="5788878" y="3873665"/>
            <a:ext cx="144000" cy="162000"/>
          </a:xfrm>
          <a:prstGeom prst="up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13" name="矩形: 圆角 112">
            <a:extLst>
              <a:ext uri="{FF2B5EF4-FFF2-40B4-BE49-F238E27FC236}">
                <a16:creationId xmlns:a16="http://schemas.microsoft.com/office/drawing/2014/main" id="{C2EB2874-5D88-1908-FC43-F42141D6454C}"/>
              </a:ext>
            </a:extLst>
          </p:cNvPr>
          <p:cNvSpPr/>
          <p:nvPr/>
        </p:nvSpPr>
        <p:spPr>
          <a:xfrm>
            <a:off x="1864076" y="6284211"/>
            <a:ext cx="5853553" cy="443474"/>
          </a:xfrm>
          <a:prstGeom prst="roundRect">
            <a:avLst>
              <a:gd name="adj" fmla="val 9685"/>
            </a:avLst>
          </a:prstGeom>
          <a:solidFill>
            <a:schemeClr val="accent3">
              <a:lumMod val="20000"/>
              <a:lumOff val="80000"/>
            </a:scheme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nvGrpSpPr>
          <p:cNvPr id="40002" name="组合 40001">
            <a:extLst>
              <a:ext uri="{FF2B5EF4-FFF2-40B4-BE49-F238E27FC236}">
                <a16:creationId xmlns:a16="http://schemas.microsoft.com/office/drawing/2014/main" id="{094E2803-352C-E400-EC67-7944098A3BB1}"/>
              </a:ext>
            </a:extLst>
          </p:cNvPr>
          <p:cNvGrpSpPr/>
          <p:nvPr/>
        </p:nvGrpSpPr>
        <p:grpSpPr>
          <a:xfrm>
            <a:off x="2371847" y="6356042"/>
            <a:ext cx="648548" cy="324246"/>
            <a:chOff x="10510241" y="6170384"/>
            <a:chExt cx="648548" cy="324246"/>
          </a:xfrm>
        </p:grpSpPr>
        <p:sp>
          <p:nvSpPr>
            <p:cNvPr id="114" name="矩形: 圆角 113">
              <a:extLst>
                <a:ext uri="{FF2B5EF4-FFF2-40B4-BE49-F238E27FC236}">
                  <a16:creationId xmlns:a16="http://schemas.microsoft.com/office/drawing/2014/main" id="{F14F4731-7556-976E-8F19-8CF49E7D8B2C}"/>
                </a:ext>
              </a:extLst>
            </p:cNvPr>
            <p:cNvSpPr/>
            <p:nvPr/>
          </p:nvSpPr>
          <p:spPr>
            <a:xfrm>
              <a:off x="10510242" y="6170384"/>
              <a:ext cx="648547" cy="307778"/>
            </a:xfrm>
            <a:prstGeom prst="roundRect">
              <a:avLst>
                <a:gd name="adj" fmla="val 2046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16" name="文本框 115">
              <a:extLst>
                <a:ext uri="{FF2B5EF4-FFF2-40B4-BE49-F238E27FC236}">
                  <a16:creationId xmlns:a16="http://schemas.microsoft.com/office/drawing/2014/main" id="{662935C0-18E5-0AC9-7425-D376D1EFDA21}"/>
                </a:ext>
              </a:extLst>
            </p:cNvPr>
            <p:cNvSpPr txBox="1"/>
            <p:nvPr/>
          </p:nvSpPr>
          <p:spPr>
            <a:xfrm>
              <a:off x="10510241" y="6186853"/>
              <a:ext cx="648547" cy="307777"/>
            </a:xfrm>
            <a:prstGeom prst="rect">
              <a:avLst/>
            </a:prstGeom>
            <a:noFill/>
            <a:ln w="19050">
              <a:noFill/>
            </a:ln>
          </p:spPr>
          <p:txBody>
            <a:bodyPr wrap="square" rtlCol="0">
              <a:spAutoFit/>
            </a:bodyPr>
            <a:lstStyle/>
            <a:p>
              <a:pPr algn="ctr"/>
              <a:r>
                <a:rPr lang="en-US" altLang="zh-CN" sz="1400" b="1" dirty="0">
                  <a:latin typeface="微软雅黑" panose="020B0503020204020204" pitchFamily="34" charset="-122"/>
                  <a:ea typeface="微软雅黑" panose="020B0503020204020204" pitchFamily="34" charset="-122"/>
                </a:rPr>
                <a:t>GPU</a:t>
              </a:r>
              <a:endParaRPr lang="zh-CN" altLang="en-US" sz="1400" b="1" dirty="0">
                <a:latin typeface="微软雅黑" panose="020B0503020204020204" pitchFamily="34" charset="-122"/>
                <a:ea typeface="微软雅黑" panose="020B0503020204020204" pitchFamily="34" charset="-122"/>
              </a:endParaRPr>
            </a:p>
          </p:txBody>
        </p:sp>
      </p:grpSp>
      <p:cxnSp>
        <p:nvCxnSpPr>
          <p:cNvPr id="40001" name="直接连接符 40000">
            <a:extLst>
              <a:ext uri="{FF2B5EF4-FFF2-40B4-BE49-F238E27FC236}">
                <a16:creationId xmlns:a16="http://schemas.microsoft.com/office/drawing/2014/main" id="{410CE39B-F703-F870-6556-69D88D273057}"/>
              </a:ext>
            </a:extLst>
          </p:cNvPr>
          <p:cNvCxnSpPr>
            <a:cxnSpLocks/>
          </p:cNvCxnSpPr>
          <p:nvPr/>
        </p:nvCxnSpPr>
        <p:spPr>
          <a:xfrm>
            <a:off x="1128814" y="6166533"/>
            <a:ext cx="6891236" cy="0"/>
          </a:xfrm>
          <a:prstGeom prst="line">
            <a:avLst/>
          </a:prstGeom>
          <a:noFill/>
          <a:ln w="19050">
            <a:solidFill>
              <a:schemeClr val="accent1"/>
            </a:solidFill>
            <a:prstDash val="dash"/>
          </a:ln>
        </p:spPr>
        <p:style>
          <a:lnRef idx="2">
            <a:schemeClr val="accent2">
              <a:shade val="50000"/>
            </a:schemeClr>
          </a:lnRef>
          <a:fillRef idx="1">
            <a:schemeClr val="accent2"/>
          </a:fillRef>
          <a:effectRef idx="0">
            <a:schemeClr val="accent2"/>
          </a:effectRef>
          <a:fontRef idx="minor">
            <a:schemeClr val="lt1"/>
          </a:fontRef>
        </p:style>
      </p:cxnSp>
      <p:grpSp>
        <p:nvGrpSpPr>
          <p:cNvPr id="40003" name="组合 40002">
            <a:extLst>
              <a:ext uri="{FF2B5EF4-FFF2-40B4-BE49-F238E27FC236}">
                <a16:creationId xmlns:a16="http://schemas.microsoft.com/office/drawing/2014/main" id="{449B8C25-86F3-2FDE-47EB-9FF527DA4976}"/>
              </a:ext>
            </a:extLst>
          </p:cNvPr>
          <p:cNvGrpSpPr/>
          <p:nvPr/>
        </p:nvGrpSpPr>
        <p:grpSpPr>
          <a:xfrm>
            <a:off x="3436352" y="6355527"/>
            <a:ext cx="648548" cy="324246"/>
            <a:chOff x="10510241" y="6170384"/>
            <a:chExt cx="648548" cy="324246"/>
          </a:xfrm>
        </p:grpSpPr>
        <p:sp>
          <p:nvSpPr>
            <p:cNvPr id="40004" name="矩形: 圆角 40003">
              <a:extLst>
                <a:ext uri="{FF2B5EF4-FFF2-40B4-BE49-F238E27FC236}">
                  <a16:creationId xmlns:a16="http://schemas.microsoft.com/office/drawing/2014/main" id="{84A693EA-3D9A-50F5-7A4B-8794AFC34FD8}"/>
                </a:ext>
              </a:extLst>
            </p:cNvPr>
            <p:cNvSpPr/>
            <p:nvPr/>
          </p:nvSpPr>
          <p:spPr>
            <a:xfrm>
              <a:off x="10510242" y="6170384"/>
              <a:ext cx="648547" cy="307778"/>
            </a:xfrm>
            <a:prstGeom prst="roundRect">
              <a:avLst>
                <a:gd name="adj" fmla="val 2046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40005" name="文本框 40004">
              <a:extLst>
                <a:ext uri="{FF2B5EF4-FFF2-40B4-BE49-F238E27FC236}">
                  <a16:creationId xmlns:a16="http://schemas.microsoft.com/office/drawing/2014/main" id="{C22D5C0A-F14E-9597-F5AD-F8A5C8DAC976}"/>
                </a:ext>
              </a:extLst>
            </p:cNvPr>
            <p:cNvSpPr txBox="1"/>
            <p:nvPr/>
          </p:nvSpPr>
          <p:spPr>
            <a:xfrm>
              <a:off x="10510241" y="6186853"/>
              <a:ext cx="648547" cy="307777"/>
            </a:xfrm>
            <a:prstGeom prst="rect">
              <a:avLst/>
            </a:prstGeom>
            <a:noFill/>
            <a:ln w="19050">
              <a:noFill/>
            </a:ln>
          </p:spPr>
          <p:txBody>
            <a:bodyPr wrap="square" rtlCol="0">
              <a:spAutoFit/>
            </a:bodyPr>
            <a:lstStyle/>
            <a:p>
              <a:pPr algn="ctr"/>
              <a:r>
                <a:rPr lang="en-US" altLang="zh-CN" sz="1400" b="1" dirty="0">
                  <a:latin typeface="微软雅黑" panose="020B0503020204020204" pitchFamily="34" charset="-122"/>
                  <a:ea typeface="微软雅黑" panose="020B0503020204020204" pitchFamily="34" charset="-122"/>
                </a:rPr>
                <a:t>CPU</a:t>
              </a:r>
              <a:endParaRPr lang="zh-CN" altLang="en-US" sz="1400" b="1" dirty="0">
                <a:latin typeface="微软雅黑" panose="020B0503020204020204" pitchFamily="34" charset="-122"/>
                <a:ea typeface="微软雅黑" panose="020B0503020204020204" pitchFamily="34" charset="-122"/>
              </a:endParaRPr>
            </a:p>
          </p:txBody>
        </p:sp>
      </p:grpSp>
      <p:grpSp>
        <p:nvGrpSpPr>
          <p:cNvPr id="40006" name="组合 40005">
            <a:extLst>
              <a:ext uri="{FF2B5EF4-FFF2-40B4-BE49-F238E27FC236}">
                <a16:creationId xmlns:a16="http://schemas.microsoft.com/office/drawing/2014/main" id="{A8EE483B-1E60-6F3F-5065-3701CC91B15E}"/>
              </a:ext>
            </a:extLst>
          </p:cNvPr>
          <p:cNvGrpSpPr/>
          <p:nvPr/>
        </p:nvGrpSpPr>
        <p:grpSpPr>
          <a:xfrm>
            <a:off x="4500856" y="6355527"/>
            <a:ext cx="648548" cy="324246"/>
            <a:chOff x="10510241" y="6170384"/>
            <a:chExt cx="648548" cy="324246"/>
          </a:xfrm>
        </p:grpSpPr>
        <p:sp>
          <p:nvSpPr>
            <p:cNvPr id="40007" name="矩形: 圆角 40006">
              <a:extLst>
                <a:ext uri="{FF2B5EF4-FFF2-40B4-BE49-F238E27FC236}">
                  <a16:creationId xmlns:a16="http://schemas.microsoft.com/office/drawing/2014/main" id="{FA9B1530-4373-8036-AE80-68BC059BA449}"/>
                </a:ext>
              </a:extLst>
            </p:cNvPr>
            <p:cNvSpPr/>
            <p:nvPr/>
          </p:nvSpPr>
          <p:spPr>
            <a:xfrm>
              <a:off x="10510242" y="6170384"/>
              <a:ext cx="648547" cy="307778"/>
            </a:xfrm>
            <a:prstGeom prst="roundRect">
              <a:avLst>
                <a:gd name="adj" fmla="val 2046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40008" name="文本框 40007">
              <a:extLst>
                <a:ext uri="{FF2B5EF4-FFF2-40B4-BE49-F238E27FC236}">
                  <a16:creationId xmlns:a16="http://schemas.microsoft.com/office/drawing/2014/main" id="{0C4B8D01-7EDA-7E2A-0327-3283630CE83E}"/>
                </a:ext>
              </a:extLst>
            </p:cNvPr>
            <p:cNvSpPr txBox="1"/>
            <p:nvPr/>
          </p:nvSpPr>
          <p:spPr>
            <a:xfrm>
              <a:off x="10510241" y="6186853"/>
              <a:ext cx="648547" cy="307777"/>
            </a:xfrm>
            <a:prstGeom prst="rect">
              <a:avLst/>
            </a:prstGeom>
            <a:noFill/>
            <a:ln w="19050">
              <a:noFill/>
            </a:ln>
          </p:spPr>
          <p:txBody>
            <a:bodyPr wrap="square" rtlCol="0">
              <a:spAutoFit/>
            </a:bodyPr>
            <a:lstStyle/>
            <a:p>
              <a:pPr algn="ctr"/>
              <a:r>
                <a:rPr lang="zh-CN" altLang="en-US" sz="1400" b="1" dirty="0">
                  <a:latin typeface="微软雅黑" panose="020B0503020204020204" pitchFamily="34" charset="-122"/>
                  <a:ea typeface="微软雅黑" panose="020B0503020204020204" pitchFamily="34" charset="-122"/>
                </a:rPr>
                <a:t>内存</a:t>
              </a:r>
            </a:p>
          </p:txBody>
        </p:sp>
      </p:grpSp>
      <p:grpSp>
        <p:nvGrpSpPr>
          <p:cNvPr id="40009" name="组合 40008">
            <a:extLst>
              <a:ext uri="{FF2B5EF4-FFF2-40B4-BE49-F238E27FC236}">
                <a16:creationId xmlns:a16="http://schemas.microsoft.com/office/drawing/2014/main" id="{FF393CAC-2406-4ED0-1AAD-05865792C8D5}"/>
              </a:ext>
            </a:extLst>
          </p:cNvPr>
          <p:cNvGrpSpPr/>
          <p:nvPr/>
        </p:nvGrpSpPr>
        <p:grpSpPr>
          <a:xfrm>
            <a:off x="5557241" y="6358617"/>
            <a:ext cx="648548" cy="324246"/>
            <a:chOff x="10510241" y="6170384"/>
            <a:chExt cx="648548" cy="324246"/>
          </a:xfrm>
        </p:grpSpPr>
        <p:sp>
          <p:nvSpPr>
            <p:cNvPr id="40010" name="矩形: 圆角 40009">
              <a:extLst>
                <a:ext uri="{FF2B5EF4-FFF2-40B4-BE49-F238E27FC236}">
                  <a16:creationId xmlns:a16="http://schemas.microsoft.com/office/drawing/2014/main" id="{534E30FF-1243-C098-C83C-1E422D9696AA}"/>
                </a:ext>
              </a:extLst>
            </p:cNvPr>
            <p:cNvSpPr/>
            <p:nvPr/>
          </p:nvSpPr>
          <p:spPr>
            <a:xfrm>
              <a:off x="10510242" y="6170384"/>
              <a:ext cx="648547" cy="307778"/>
            </a:xfrm>
            <a:prstGeom prst="roundRect">
              <a:avLst>
                <a:gd name="adj" fmla="val 2046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40011" name="文本框 40010">
              <a:extLst>
                <a:ext uri="{FF2B5EF4-FFF2-40B4-BE49-F238E27FC236}">
                  <a16:creationId xmlns:a16="http://schemas.microsoft.com/office/drawing/2014/main" id="{608CA3DF-03F2-AF07-1008-13C0CA27A8D8}"/>
                </a:ext>
              </a:extLst>
            </p:cNvPr>
            <p:cNvSpPr txBox="1"/>
            <p:nvPr/>
          </p:nvSpPr>
          <p:spPr>
            <a:xfrm>
              <a:off x="10510241" y="6186853"/>
              <a:ext cx="648547" cy="307777"/>
            </a:xfrm>
            <a:prstGeom prst="rect">
              <a:avLst/>
            </a:prstGeom>
            <a:noFill/>
            <a:ln w="19050">
              <a:noFill/>
            </a:ln>
          </p:spPr>
          <p:txBody>
            <a:bodyPr wrap="square" rtlCol="0">
              <a:spAutoFit/>
            </a:bodyPr>
            <a:lstStyle/>
            <a:p>
              <a:pPr algn="ctr"/>
              <a:r>
                <a:rPr lang="zh-CN" altLang="en-US" sz="1400" b="1" dirty="0">
                  <a:latin typeface="微软雅黑" panose="020B0503020204020204" pitchFamily="34" charset="-122"/>
                  <a:ea typeface="微软雅黑" panose="020B0503020204020204" pitchFamily="34" charset="-122"/>
                </a:rPr>
                <a:t>磁盘</a:t>
              </a:r>
            </a:p>
          </p:txBody>
        </p:sp>
      </p:grpSp>
      <p:grpSp>
        <p:nvGrpSpPr>
          <p:cNvPr id="40012" name="组合 40011">
            <a:extLst>
              <a:ext uri="{FF2B5EF4-FFF2-40B4-BE49-F238E27FC236}">
                <a16:creationId xmlns:a16="http://schemas.microsoft.com/office/drawing/2014/main" id="{592F7C26-00FD-630E-F060-6505CB0B5DFB}"/>
              </a:ext>
            </a:extLst>
          </p:cNvPr>
          <p:cNvGrpSpPr/>
          <p:nvPr/>
        </p:nvGrpSpPr>
        <p:grpSpPr>
          <a:xfrm>
            <a:off x="6580927" y="6358518"/>
            <a:ext cx="648548" cy="324246"/>
            <a:chOff x="10510241" y="6170384"/>
            <a:chExt cx="648548" cy="324246"/>
          </a:xfrm>
        </p:grpSpPr>
        <p:sp>
          <p:nvSpPr>
            <p:cNvPr id="40013" name="矩形: 圆角 40012">
              <a:extLst>
                <a:ext uri="{FF2B5EF4-FFF2-40B4-BE49-F238E27FC236}">
                  <a16:creationId xmlns:a16="http://schemas.microsoft.com/office/drawing/2014/main" id="{15CA2849-F6E6-3BAB-5313-FDBD4A672751}"/>
                </a:ext>
              </a:extLst>
            </p:cNvPr>
            <p:cNvSpPr/>
            <p:nvPr/>
          </p:nvSpPr>
          <p:spPr>
            <a:xfrm>
              <a:off x="10510242" y="6170384"/>
              <a:ext cx="648547" cy="307778"/>
            </a:xfrm>
            <a:prstGeom prst="roundRect">
              <a:avLst>
                <a:gd name="adj" fmla="val 2046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40014" name="文本框 40013">
              <a:extLst>
                <a:ext uri="{FF2B5EF4-FFF2-40B4-BE49-F238E27FC236}">
                  <a16:creationId xmlns:a16="http://schemas.microsoft.com/office/drawing/2014/main" id="{0A9A7F44-3D25-AA12-BB96-B2FCBFBC7A9E}"/>
                </a:ext>
              </a:extLst>
            </p:cNvPr>
            <p:cNvSpPr txBox="1"/>
            <p:nvPr/>
          </p:nvSpPr>
          <p:spPr>
            <a:xfrm>
              <a:off x="10510241" y="6186853"/>
              <a:ext cx="648547" cy="307777"/>
            </a:xfrm>
            <a:prstGeom prst="rect">
              <a:avLst/>
            </a:prstGeom>
            <a:noFill/>
            <a:ln w="19050">
              <a:noFill/>
            </a:ln>
          </p:spPr>
          <p:txBody>
            <a:bodyPr wrap="square" rtlCol="0">
              <a:spAutoFit/>
            </a:bodyPr>
            <a:lstStyle/>
            <a:p>
              <a:pPr algn="ctr"/>
              <a:r>
                <a:rPr lang="zh-CN" altLang="en-US" sz="1400" b="1" dirty="0">
                  <a:latin typeface="微软雅黑" panose="020B0503020204020204" pitchFamily="34" charset="-122"/>
                  <a:ea typeface="微软雅黑" panose="020B0503020204020204" pitchFamily="34" charset="-122"/>
                </a:rPr>
                <a:t>网络</a:t>
              </a:r>
            </a:p>
          </p:txBody>
        </p:sp>
      </p:grpSp>
      <p:cxnSp>
        <p:nvCxnSpPr>
          <p:cNvPr id="40015" name="直接连接符 40014">
            <a:extLst>
              <a:ext uri="{FF2B5EF4-FFF2-40B4-BE49-F238E27FC236}">
                <a16:creationId xmlns:a16="http://schemas.microsoft.com/office/drawing/2014/main" id="{2C00B1FE-27F3-66E2-4FEB-A62D8B18502B}"/>
              </a:ext>
            </a:extLst>
          </p:cNvPr>
          <p:cNvCxnSpPr>
            <a:cxnSpLocks/>
          </p:cNvCxnSpPr>
          <p:nvPr/>
        </p:nvCxnSpPr>
        <p:spPr>
          <a:xfrm>
            <a:off x="1128814" y="2329966"/>
            <a:ext cx="6891236" cy="0"/>
          </a:xfrm>
          <a:prstGeom prst="line">
            <a:avLst/>
          </a:prstGeom>
          <a:noFill/>
          <a:ln w="19050">
            <a:solidFill>
              <a:schemeClr val="accent1"/>
            </a:solidFill>
            <a:prstDash val="dash"/>
          </a:ln>
        </p:spPr>
        <p:style>
          <a:lnRef idx="2">
            <a:schemeClr val="accent2">
              <a:shade val="50000"/>
            </a:schemeClr>
          </a:lnRef>
          <a:fillRef idx="1">
            <a:schemeClr val="accent2"/>
          </a:fillRef>
          <a:effectRef idx="0">
            <a:schemeClr val="accent2"/>
          </a:effectRef>
          <a:fontRef idx="minor">
            <a:schemeClr val="lt1"/>
          </a:fontRef>
        </p:style>
      </p:cxnSp>
      <p:cxnSp>
        <p:nvCxnSpPr>
          <p:cNvPr id="40026" name="直接连接符 40025">
            <a:extLst>
              <a:ext uri="{FF2B5EF4-FFF2-40B4-BE49-F238E27FC236}">
                <a16:creationId xmlns:a16="http://schemas.microsoft.com/office/drawing/2014/main" id="{10204E82-5781-7D13-B08A-2E01AFF0DDD1}"/>
              </a:ext>
            </a:extLst>
          </p:cNvPr>
          <p:cNvCxnSpPr>
            <a:cxnSpLocks/>
          </p:cNvCxnSpPr>
          <p:nvPr/>
        </p:nvCxnSpPr>
        <p:spPr>
          <a:xfrm>
            <a:off x="1132549" y="1548916"/>
            <a:ext cx="6891236" cy="0"/>
          </a:xfrm>
          <a:prstGeom prst="line">
            <a:avLst/>
          </a:prstGeom>
          <a:noFill/>
          <a:ln w="19050">
            <a:solidFill>
              <a:schemeClr val="accent1"/>
            </a:solidFill>
            <a:prstDash val="dash"/>
          </a:ln>
        </p:spPr>
        <p:style>
          <a:lnRef idx="2">
            <a:schemeClr val="accent2">
              <a:shade val="50000"/>
            </a:schemeClr>
          </a:lnRef>
          <a:fillRef idx="1">
            <a:schemeClr val="accent2"/>
          </a:fillRef>
          <a:effectRef idx="0">
            <a:schemeClr val="accent2"/>
          </a:effectRef>
          <a:fontRef idx="minor">
            <a:schemeClr val="lt1"/>
          </a:fontRef>
        </p:style>
      </p:cxnSp>
      <p:sp>
        <p:nvSpPr>
          <p:cNvPr id="2" name="灯片编号占位符 3">
            <a:extLst>
              <a:ext uri="{FF2B5EF4-FFF2-40B4-BE49-F238E27FC236}">
                <a16:creationId xmlns:a16="http://schemas.microsoft.com/office/drawing/2014/main" id="{AC2E84D0-0F09-1476-FAFE-A0400D9A6A63}"/>
              </a:ext>
            </a:extLst>
          </p:cNvPr>
          <p:cNvSpPr>
            <a:spLocks noGrp="1"/>
          </p:cNvSpPr>
          <p:nvPr>
            <p:ph type="sldNum" sz="quarter" idx="12"/>
          </p:nvPr>
        </p:nvSpPr>
        <p:spPr>
          <a:xfrm>
            <a:off x="6457950" y="6356351"/>
            <a:ext cx="2057400" cy="365125"/>
          </a:xfrm>
        </p:spPr>
        <p:txBody>
          <a:bodyPr/>
          <a:lstStyle/>
          <a:p>
            <a:fld id="{94B6E62B-4DEC-4954-AD3A-658470571C9E}" type="slidenum">
              <a:rPr lang="zh-CN" altLang="en-US" smtClean="0"/>
              <a:t>28</a:t>
            </a:fld>
            <a:endParaRPr lang="zh-CN" altLang="en-US" dirty="0"/>
          </a:p>
        </p:txBody>
      </p:sp>
    </p:spTree>
    <p:extLst>
      <p:ext uri="{BB962C8B-B14F-4D97-AF65-F5344CB8AC3E}">
        <p14:creationId xmlns:p14="http://schemas.microsoft.com/office/powerpoint/2010/main" val="272615933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p:nvPr/>
        </p:nvSpPr>
        <p:spPr>
          <a:xfrm>
            <a:off x="3608" y="-11908"/>
            <a:ext cx="9144000" cy="863601"/>
          </a:xfrm>
          <a:prstGeom prst="rect">
            <a:avLst/>
          </a:prstGeom>
          <a:solidFill>
            <a:srgbClr val="02409A"/>
          </a:solidFill>
          <a:ln>
            <a:solidFill>
              <a:srgbClr val="02409A"/>
            </a:solid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5"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6" name="直接连接符 20"/>
          <p:cNvCxnSpPr/>
          <p:nvPr/>
        </p:nvCxnSpPr>
        <p:spPr bwMode="auto">
          <a:xfrm flipH="1">
            <a:off x="510610" y="-21144"/>
            <a:ext cx="2153" cy="547617"/>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7"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8" name="TextBox 19"/>
          <p:cNvSpPr txBox="1">
            <a:spLocks noChangeArrowheads="1"/>
          </p:cNvSpPr>
          <p:nvPr/>
        </p:nvSpPr>
        <p:spPr bwMode="auto">
          <a:xfrm>
            <a:off x="597178" y="76055"/>
            <a:ext cx="8342188" cy="553998"/>
          </a:xfrm>
          <a:prstGeom prst="rect">
            <a:avLst/>
          </a:prstGeom>
          <a:noFill/>
          <a:ln w="9525">
            <a:noFill/>
            <a:miter lim="800000"/>
          </a:ln>
          <a:effectLst/>
        </p:spPr>
        <p:txBody>
          <a:bodyPr wrap="square">
            <a:spAutoFit/>
          </a:bodyPr>
          <a:lstStyle>
            <a:lvl1pPr eaLnBrk="0" hangingPunct="0">
              <a:defRPr>
                <a:solidFill>
                  <a:schemeClr val="tx1"/>
                </a:solidFill>
                <a:latin typeface="Calibri" charset="0"/>
                <a:ea typeface="宋体" pitchFamily="2" charset="-122"/>
              </a:defRPr>
            </a:lvl1pPr>
            <a:lvl2pPr marL="742950" indent="-285750" eaLnBrk="0" hangingPunct="0">
              <a:defRPr>
                <a:solidFill>
                  <a:schemeClr val="tx1"/>
                </a:solidFill>
                <a:latin typeface="Calibri" charset="0"/>
                <a:ea typeface="宋体" pitchFamily="2" charset="-122"/>
              </a:defRPr>
            </a:lvl2pPr>
            <a:lvl3pPr marL="1143000" indent="-228600" eaLnBrk="0" hangingPunct="0">
              <a:defRPr>
                <a:solidFill>
                  <a:schemeClr val="tx1"/>
                </a:solidFill>
                <a:latin typeface="Calibri" charset="0"/>
                <a:ea typeface="宋体" pitchFamily="2" charset="-122"/>
              </a:defRPr>
            </a:lvl3pPr>
            <a:lvl4pPr marL="1600200" indent="-228600" eaLnBrk="0" hangingPunct="0">
              <a:defRPr>
                <a:solidFill>
                  <a:schemeClr val="tx1"/>
                </a:solidFill>
                <a:latin typeface="Calibri" charset="0"/>
                <a:ea typeface="宋体" pitchFamily="2" charset="-122"/>
              </a:defRPr>
            </a:lvl4pPr>
            <a:lvl5pPr marL="2057400" indent="-228600" eaLnBrk="0" hangingPunct="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704020202020204" pitchFamily="34" charset="0"/>
              </a:rPr>
              <a:t>系统部署</a:t>
            </a:r>
          </a:p>
        </p:txBody>
      </p:sp>
      <p:sp>
        <p:nvSpPr>
          <p:cNvPr id="68" name="文本框 67"/>
          <p:cNvSpPr txBox="1"/>
          <p:nvPr/>
        </p:nvSpPr>
        <p:spPr>
          <a:xfrm>
            <a:off x="4731047" y="1339324"/>
            <a:ext cx="3963690" cy="2536400"/>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硬件配置</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GPU</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pt-BR" altLang="zh-CN" dirty="0">
                <a:latin typeface="Times New Roman" panose="02020603050405020304" pitchFamily="18" charset="0"/>
                <a:ea typeface="微软雅黑" panose="020B0503020204020204" pitchFamily="34" charset="-122"/>
                <a:cs typeface="Times New Roman" panose="02020603050405020304" pitchFamily="18" charset="0"/>
              </a:rPr>
              <a:t>NVIDIA GeForce RTX 3090 × 2</a:t>
            </a:r>
          </a:p>
          <a:p>
            <a:pPr>
              <a:lnSpc>
                <a:spcPct val="150000"/>
              </a:lnSpc>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Intel® Core™ i9-10900X</a:t>
            </a:r>
          </a:p>
          <a:p>
            <a:pPr>
              <a:lnSpc>
                <a:spcPct val="150000"/>
              </a:lnSpc>
            </a:pPr>
            <a:r>
              <a:rPr lang="zh-CN" altLang="en-US" dirty="0">
                <a:latin typeface="微软雅黑" panose="020B0503020204020204" pitchFamily="34" charset="-122"/>
                <a:ea typeface="微软雅黑" panose="020B0503020204020204" pitchFamily="34" charset="-122"/>
              </a:rPr>
              <a:t>内存：</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DDR4 64GB</a:t>
            </a:r>
          </a:p>
          <a:p>
            <a:pPr>
              <a:lnSpc>
                <a:spcPct val="150000"/>
              </a:lnSpc>
            </a:pPr>
            <a:r>
              <a:rPr lang="zh-CN" altLang="en-US" dirty="0">
                <a:latin typeface="微软雅黑" panose="020B0503020204020204" pitchFamily="34" charset="-122"/>
                <a:ea typeface="微软雅黑" panose="020B0503020204020204" pitchFamily="34" charset="-122"/>
              </a:rPr>
              <a:t>显存：</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24GB</a:t>
            </a:r>
          </a:p>
          <a:p>
            <a:pPr>
              <a:lnSpc>
                <a:spcPct val="150000"/>
              </a:lnSpc>
            </a:pPr>
            <a:r>
              <a:rPr lang="zh-CN" altLang="en-US" dirty="0">
                <a:latin typeface="微软雅黑" panose="020B0503020204020204" pitchFamily="34" charset="-122"/>
                <a:ea typeface="微软雅黑" panose="020B0503020204020204" pitchFamily="34" charset="-122"/>
              </a:rPr>
              <a:t>硬盘容量：</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14TB</a:t>
            </a:r>
          </a:p>
        </p:txBody>
      </p:sp>
      <p:sp>
        <p:nvSpPr>
          <p:cNvPr id="16" name="文本框 15"/>
          <p:cNvSpPr txBox="1"/>
          <p:nvPr/>
        </p:nvSpPr>
        <p:spPr>
          <a:xfrm>
            <a:off x="446676" y="4557833"/>
            <a:ext cx="5477324" cy="1705403"/>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软件环境</a:t>
            </a:r>
            <a:r>
              <a:rPr lang="zh-CN" altLang="en-US" dirty="0">
                <a:latin typeface="微软雅黑" panose="020B0503020204020204" pitchFamily="34" charset="-122"/>
                <a:ea typeface="微软雅黑" panose="020B0503020204020204" pitchFamily="34" charset="-122"/>
              </a:rPr>
              <a:t>：</a:t>
            </a:r>
          </a:p>
          <a:p>
            <a:pPr>
              <a:lnSpc>
                <a:spcPct val="150000"/>
              </a:lnSpc>
            </a:pPr>
            <a:r>
              <a:rPr lang="zh-CN" altLang="en-US" dirty="0">
                <a:latin typeface="微软雅黑" panose="020B0503020204020204" pitchFamily="34" charset="-122"/>
                <a:ea typeface="微软雅黑" panose="020B0503020204020204" pitchFamily="34" charset="-122"/>
              </a:rPr>
              <a:t>程序语言：</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Python 3.7,</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Java,</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JavaScript</a:t>
            </a:r>
          </a:p>
          <a:p>
            <a:pPr>
              <a:lnSpc>
                <a:spcPct val="150000"/>
              </a:lnSpc>
            </a:pPr>
            <a:r>
              <a:rPr lang="zh-CN" altLang="en-US" dirty="0">
                <a:latin typeface="微软雅黑" panose="020B0503020204020204" pitchFamily="34" charset="-122"/>
                <a:ea typeface="微软雅黑" panose="020B0503020204020204" pitchFamily="34" charset="-122"/>
              </a:rPr>
              <a:t>开发工具：</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PyCharm, Intellij IDEA</a:t>
            </a:r>
          </a:p>
          <a:p>
            <a:pPr>
              <a:lnSpc>
                <a:spcPct val="150000"/>
              </a:lnSpc>
            </a:pPr>
            <a:r>
              <a:rPr lang="zh-CN" altLang="en-US" dirty="0">
                <a:latin typeface="微软雅黑" panose="020B0503020204020204" pitchFamily="34" charset="-122"/>
                <a:ea typeface="微软雅黑" panose="020B0503020204020204" pitchFamily="34" charset="-122"/>
              </a:rPr>
              <a:t>数据库：</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MySQL</a:t>
            </a:r>
          </a:p>
        </p:txBody>
      </p:sp>
      <p:pic>
        <p:nvPicPr>
          <p:cNvPr id="4102" name="Picture 6" descr="“pycharm logo”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9428" y="5547986"/>
            <a:ext cx="788081" cy="740907"/>
          </a:xfrm>
          <a:prstGeom prst="rect">
            <a:avLst/>
          </a:prstGeom>
          <a:noFill/>
          <a:extLst>
            <a:ext uri="{909E8E84-426E-40DD-AFC4-6F175D3DCCD1}">
              <a14:hiddenFill xmlns:a14="http://schemas.microsoft.com/office/drawing/2010/main">
                <a:solidFill>
                  <a:srgbClr val="FFFFFF"/>
                </a:solidFill>
              </a14:hiddenFill>
            </a:ext>
          </a:extLst>
        </p:spPr>
      </p:pic>
      <p:sp>
        <p:nvSpPr>
          <p:cNvPr id="15" name="灯片编号占位符 1"/>
          <p:cNvSpPr>
            <a:spLocks noGrp="1"/>
          </p:cNvSpPr>
          <p:nvPr>
            <p:ph type="sldNum" sz="quarter" idx="12"/>
          </p:nvPr>
        </p:nvSpPr>
        <p:spPr>
          <a:xfrm>
            <a:off x="6457950" y="6356351"/>
            <a:ext cx="2057400" cy="365125"/>
          </a:xfrm>
        </p:spPr>
        <p:txBody>
          <a:bodyPr/>
          <a:lstStyle/>
          <a:p>
            <a:fld id="{94B6E62B-4DEC-4954-AD3A-658470571C9E}" type="slidenum">
              <a:rPr lang="zh-CN" altLang="en-US" smtClean="0"/>
              <a:t>29</a:t>
            </a:fld>
            <a:endParaRPr lang="zh-CN" altLang="en-US" dirty="0"/>
          </a:p>
        </p:txBody>
      </p:sp>
      <p:pic>
        <p:nvPicPr>
          <p:cNvPr id="9" name="图片 8">
            <a:extLst>
              <a:ext uri="{FF2B5EF4-FFF2-40B4-BE49-F238E27FC236}">
                <a16:creationId xmlns:a16="http://schemas.microsoft.com/office/drawing/2014/main" id="{27244CA2-78EF-A496-2247-532F0F4FC3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9263" y="1747442"/>
            <a:ext cx="3805272" cy="1720165"/>
          </a:xfrm>
          <a:prstGeom prst="rect">
            <a:avLst/>
          </a:prstGeom>
        </p:spPr>
      </p:pic>
      <p:pic>
        <p:nvPicPr>
          <p:cNvPr id="10" name="Picture 2">
            <a:extLst>
              <a:ext uri="{FF2B5EF4-FFF2-40B4-BE49-F238E27FC236}">
                <a16:creationId xmlns:a16="http://schemas.microsoft.com/office/drawing/2014/main" id="{7D737360-5521-E77D-B0A1-878E1278C93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55841" y="4569520"/>
            <a:ext cx="750001" cy="8215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a:extLst>
              <a:ext uri="{FF2B5EF4-FFF2-40B4-BE49-F238E27FC236}">
                <a16:creationId xmlns:a16="http://schemas.microsoft.com/office/drawing/2014/main" id="{DC029D52-B311-3BBC-C12B-8055E9E722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4566" y="4316569"/>
            <a:ext cx="1145680" cy="114568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a:extLst>
              <a:ext uri="{FF2B5EF4-FFF2-40B4-BE49-F238E27FC236}">
                <a16:creationId xmlns:a16="http://schemas.microsoft.com/office/drawing/2014/main" id="{01240E85-F9DF-7158-8ACA-5EB2964894F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97811" y="5547986"/>
            <a:ext cx="747023" cy="74702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a:extLst>
              <a:ext uri="{FF2B5EF4-FFF2-40B4-BE49-F238E27FC236}">
                <a16:creationId xmlns:a16="http://schemas.microsoft.com/office/drawing/2014/main" id="{6E8A2FDB-4C08-C121-E601-B5B7FEEFBAE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068486" y="5639841"/>
            <a:ext cx="1094227" cy="5633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charset="0"/>
                <a:ea typeface="宋体" pitchFamily="2" charset="-122"/>
              </a:defRPr>
            </a:lvl1pPr>
            <a:lvl2pPr marL="742950" indent="-285750" eaLnBrk="0" hangingPunct="0">
              <a:defRPr>
                <a:solidFill>
                  <a:schemeClr val="tx1"/>
                </a:solidFill>
                <a:latin typeface="Calibri" charset="0"/>
                <a:ea typeface="宋体" pitchFamily="2" charset="-122"/>
              </a:defRPr>
            </a:lvl2pPr>
            <a:lvl3pPr marL="1143000" indent="-228600" eaLnBrk="0" hangingPunct="0">
              <a:defRPr>
                <a:solidFill>
                  <a:schemeClr val="tx1"/>
                </a:solidFill>
                <a:latin typeface="Calibri" charset="0"/>
                <a:ea typeface="宋体" pitchFamily="2" charset="-122"/>
              </a:defRPr>
            </a:lvl3pPr>
            <a:lvl4pPr marL="1600200" indent="-228600" eaLnBrk="0" hangingPunct="0">
              <a:defRPr>
                <a:solidFill>
                  <a:schemeClr val="tx1"/>
                </a:solidFill>
                <a:latin typeface="Calibri" charset="0"/>
                <a:ea typeface="宋体" pitchFamily="2" charset="-122"/>
              </a:defRPr>
            </a:lvl4pPr>
            <a:lvl5pPr marL="2057400" indent="-228600" eaLnBrk="0" hangingPunct="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anose="020B0704020202020204" pitchFamily="34" charset="0"/>
              </a:rPr>
              <a:t>提纲</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704020202020204" pitchFamily="34" charset="0"/>
            </a:endParaRPr>
          </a:p>
        </p:txBody>
      </p:sp>
      <p:grpSp>
        <p:nvGrpSpPr>
          <p:cNvPr id="59" name="Group 51"/>
          <p:cNvGrpSpPr/>
          <p:nvPr/>
        </p:nvGrpSpPr>
        <p:grpSpPr bwMode="auto">
          <a:xfrm>
            <a:off x="2235993" y="2636837"/>
            <a:ext cx="4672013" cy="792163"/>
            <a:chOff x="1329" y="1795"/>
            <a:chExt cx="2943" cy="499"/>
          </a:xfrm>
          <a:solidFill>
            <a:schemeClr val="accent1">
              <a:lumMod val="40000"/>
              <a:lumOff val="60000"/>
            </a:schemeClr>
          </a:solidFill>
        </p:grpSpPr>
        <p:sp>
          <p:nvSpPr>
            <p:cNvPr id="60"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研究目标、研究内容</a:t>
              </a:r>
              <a:endParaRPr kumimoji="0" lang="en-US" altLang="zh-CN" sz="2400" b="1" dirty="0">
                <a:solidFill>
                  <a:schemeClr val="bg1">
                    <a:lumMod val="95000"/>
                  </a:schemeClr>
                </a:solidFill>
                <a:ea typeface="微软雅黑" panose="020B0503020204020204" pitchFamily="34" charset="-122"/>
              </a:endParaRPr>
            </a:p>
          </p:txBody>
        </p:sp>
        <p:sp>
          <p:nvSpPr>
            <p:cNvPr id="61"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2</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2" name="Group 51"/>
          <p:cNvGrpSpPr/>
          <p:nvPr/>
        </p:nvGrpSpPr>
        <p:grpSpPr bwMode="auto">
          <a:xfrm>
            <a:off x="2243931" y="1628775"/>
            <a:ext cx="4672012" cy="792162"/>
            <a:chOff x="1329" y="1795"/>
            <a:chExt cx="2943" cy="499"/>
          </a:xfrm>
          <a:solidFill>
            <a:srgbClr val="02409A"/>
          </a:solidFill>
        </p:grpSpPr>
        <p:sp>
          <p:nvSpPr>
            <p:cNvPr id="63"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研究背景、研究现状</a:t>
              </a:r>
              <a:endParaRPr kumimoji="0" lang="en-US" altLang="zh-CN" sz="2400" b="1" dirty="0">
                <a:solidFill>
                  <a:schemeClr val="bg1">
                    <a:lumMod val="95000"/>
                  </a:schemeClr>
                </a:solidFill>
                <a:ea typeface="微软雅黑" panose="020B0503020204020204" pitchFamily="34" charset="-122"/>
              </a:endParaRPr>
            </a:p>
          </p:txBody>
        </p:sp>
        <p:sp>
          <p:nvSpPr>
            <p:cNvPr id="64"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1</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5" name="Group 51"/>
          <p:cNvGrpSpPr/>
          <p:nvPr/>
        </p:nvGrpSpPr>
        <p:grpSpPr bwMode="auto">
          <a:xfrm>
            <a:off x="2235993" y="3644900"/>
            <a:ext cx="4672013" cy="792162"/>
            <a:chOff x="1329" y="1795"/>
            <a:chExt cx="2943" cy="499"/>
          </a:xfrm>
          <a:solidFill>
            <a:schemeClr val="accent1">
              <a:lumMod val="40000"/>
              <a:lumOff val="60000"/>
            </a:schemeClr>
          </a:solidFill>
        </p:grpSpPr>
        <p:sp>
          <p:nvSpPr>
            <p:cNvPr id="66"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技术路线、系统实现</a:t>
              </a:r>
              <a:endParaRPr kumimoji="0" lang="en-US" altLang="zh-CN" sz="2400" b="1" dirty="0">
                <a:solidFill>
                  <a:schemeClr val="bg1">
                    <a:lumMod val="95000"/>
                  </a:schemeClr>
                </a:solidFill>
                <a:ea typeface="微软雅黑" panose="020B0503020204020204" pitchFamily="34" charset="-122"/>
              </a:endParaRPr>
            </a:p>
          </p:txBody>
        </p:sp>
        <p:sp>
          <p:nvSpPr>
            <p:cNvPr id="67"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3</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8" name="Group 51"/>
          <p:cNvGrpSpPr/>
          <p:nvPr/>
        </p:nvGrpSpPr>
        <p:grpSpPr bwMode="auto">
          <a:xfrm>
            <a:off x="2243931" y="4652962"/>
            <a:ext cx="4672012" cy="792163"/>
            <a:chOff x="1329" y="1795"/>
            <a:chExt cx="2943" cy="499"/>
          </a:xfrm>
          <a:solidFill>
            <a:schemeClr val="accent1">
              <a:lumMod val="40000"/>
              <a:lumOff val="60000"/>
            </a:schemeClr>
          </a:solidFill>
        </p:grpSpPr>
        <p:sp>
          <p:nvSpPr>
            <p:cNvPr id="69"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预期成果、进度安排</a:t>
              </a:r>
            </a:p>
          </p:txBody>
        </p:sp>
        <p:sp>
          <p:nvSpPr>
            <p:cNvPr id="70"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4</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4" name="灯片编号占位符 3"/>
          <p:cNvSpPr>
            <a:spLocks noGrp="1"/>
          </p:cNvSpPr>
          <p:nvPr>
            <p:ph type="sldNum" sz="quarter" idx="12"/>
          </p:nvPr>
        </p:nvSpPr>
        <p:spPr/>
        <p:txBody>
          <a:bodyPr/>
          <a:lstStyle/>
          <a:p>
            <a:fld id="{94B6E62B-4DEC-4954-AD3A-658470571C9E}" type="slidenum">
              <a:rPr lang="zh-CN" altLang="en-US" smtClean="0"/>
              <a:t>3</a:t>
            </a:fld>
            <a:endParaRPr lang="zh-CN" altLang="en-US" dirty="0"/>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3C8CBB-A670-F79D-A9D2-7E7713062230}"/>
            </a:ext>
          </a:extLst>
        </p:cNvPr>
        <p:cNvGrpSpPr/>
        <p:nvPr/>
      </p:nvGrpSpPr>
      <p:grpSpPr>
        <a:xfrm>
          <a:off x="0" y="0"/>
          <a:ext cx="0" cy="0"/>
          <a:chOff x="0" y="0"/>
          <a:chExt cx="0" cy="0"/>
        </a:xfrm>
      </p:grpSpPr>
      <p:sp>
        <p:nvSpPr>
          <p:cNvPr id="19" name="标题 3">
            <a:extLst>
              <a:ext uri="{FF2B5EF4-FFF2-40B4-BE49-F238E27FC236}">
                <a16:creationId xmlns:a16="http://schemas.microsoft.com/office/drawing/2014/main" id="{C545EAB8-09F2-6C10-0E18-9A3FCBB94C0E}"/>
              </a:ext>
            </a:extLst>
          </p:cNvPr>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a:extLst>
              <a:ext uri="{FF2B5EF4-FFF2-40B4-BE49-F238E27FC236}">
                <a16:creationId xmlns:a16="http://schemas.microsoft.com/office/drawing/2014/main" id="{F01A640C-5BC8-6BF7-01B9-A2477C0933C0}"/>
              </a:ext>
            </a:extLst>
          </p:cNvPr>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a:extLst>
              <a:ext uri="{FF2B5EF4-FFF2-40B4-BE49-F238E27FC236}">
                <a16:creationId xmlns:a16="http://schemas.microsoft.com/office/drawing/2014/main" id="{F368F1EA-90D8-DCF8-272B-04EB2874FD81}"/>
              </a:ext>
            </a:extLst>
          </p:cNvPr>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a:extLst>
              <a:ext uri="{FF2B5EF4-FFF2-40B4-BE49-F238E27FC236}">
                <a16:creationId xmlns:a16="http://schemas.microsoft.com/office/drawing/2014/main" id="{4ED2386A-B291-258B-E316-FFCAE1244FA7}"/>
              </a:ext>
            </a:extLst>
          </p:cNvPr>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8EBA258C-B5E6-114E-069A-CBD2C8F6FB47}"/>
              </a:ext>
            </a:extLst>
          </p:cNvPr>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rPr>
              <a:t>系统性能测试</a:t>
            </a:r>
          </a:p>
        </p:txBody>
      </p:sp>
      <p:sp>
        <p:nvSpPr>
          <p:cNvPr id="3" name="灯片编号占位符 2">
            <a:extLst>
              <a:ext uri="{FF2B5EF4-FFF2-40B4-BE49-F238E27FC236}">
                <a16:creationId xmlns:a16="http://schemas.microsoft.com/office/drawing/2014/main" id="{77C50F3F-6065-679E-D982-6DB09AFFB03B}"/>
              </a:ext>
            </a:extLst>
          </p:cNvPr>
          <p:cNvSpPr>
            <a:spLocks noGrp="1"/>
          </p:cNvSpPr>
          <p:nvPr>
            <p:ph type="sldNum" sz="quarter" idx="12"/>
          </p:nvPr>
        </p:nvSpPr>
        <p:spPr/>
        <p:txBody>
          <a:bodyPr/>
          <a:lstStyle/>
          <a:p>
            <a:fld id="{94B6E62B-4DEC-4954-AD3A-658470571C9E}" type="slidenum">
              <a:rPr lang="zh-CN" altLang="en-US" smtClean="0"/>
              <a:t>30</a:t>
            </a:fld>
            <a:endParaRPr lang="zh-CN" altLang="en-US" dirty="0"/>
          </a:p>
        </p:txBody>
      </p:sp>
      <p:sp>
        <p:nvSpPr>
          <p:cNvPr id="21" name="矩形 20">
            <a:extLst>
              <a:ext uri="{FF2B5EF4-FFF2-40B4-BE49-F238E27FC236}">
                <a16:creationId xmlns:a16="http://schemas.microsoft.com/office/drawing/2014/main" id="{31B75624-DA6E-4364-BBFD-EA413849B304}"/>
              </a:ext>
            </a:extLst>
          </p:cNvPr>
          <p:cNvSpPr/>
          <p:nvPr/>
        </p:nvSpPr>
        <p:spPr>
          <a:xfrm>
            <a:off x="449263" y="948072"/>
            <a:ext cx="7702516" cy="5681171"/>
          </a:xfrm>
          <a:prstGeom prst="rect">
            <a:avLst/>
          </a:prstGeom>
        </p:spPr>
        <p:txBody>
          <a:bodyPr wrap="square">
            <a:spAutoFit/>
          </a:bodyPr>
          <a:lstStyle/>
          <a:p>
            <a:pPr>
              <a:lnSpc>
                <a:spcPct val="125000"/>
              </a:lnSpc>
            </a:pPr>
            <a:r>
              <a:rPr lang="zh-CN" altLang="en-US" sz="2000" b="1" dirty="0">
                <a:latin typeface="微软雅黑" panose="020B0503020204020204" pitchFamily="34" charset="-122"/>
                <a:ea typeface="微软雅黑" panose="020B0503020204020204" pitchFamily="34" charset="-122"/>
              </a:rPr>
              <a:t>测试数据</a:t>
            </a:r>
            <a:endParaRPr lang="en-US" altLang="zh-CN" sz="2000" b="1" dirty="0">
              <a:latin typeface="微软雅黑" panose="020B0503020204020204" pitchFamily="34" charset="-122"/>
              <a:ea typeface="微软雅黑" panose="020B0503020204020204" pitchFamily="34" charset="-122"/>
            </a:endParaRPr>
          </a:p>
          <a:p>
            <a:pPr marL="742950" lvl="1" indent="-285750">
              <a:lnSpc>
                <a:spcPct val="125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从</a:t>
            </a:r>
            <a:r>
              <a:rPr lang="zh-CN" altLang="en-US" sz="1600" b="1" dirty="0">
                <a:latin typeface="微软雅黑" panose="020B0503020204020204" pitchFamily="34" charset="-122"/>
                <a:ea typeface="微软雅黑" panose="020B0503020204020204" pitchFamily="34" charset="-122"/>
              </a:rPr>
              <a:t>美团</a:t>
            </a:r>
            <a:r>
              <a:rPr lang="zh-CN" altLang="en-US" sz="1600"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大众点评</a:t>
            </a:r>
            <a:r>
              <a:rPr lang="zh-CN" altLang="en-US" sz="1600" dirty="0">
                <a:latin typeface="微软雅黑" panose="020B0503020204020204" pitchFamily="34" charset="-122"/>
                <a:ea typeface="微软雅黑" panose="020B0503020204020204" pitchFamily="34" charset="-122"/>
              </a:rPr>
              <a:t>等基于位置的应用上，获取部分城市的空间实体数据集。除了中文数据集，本文拟使用从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OpenStreetMap</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和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Foursquare</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等应用中抽取的某些城市的英文兴趣点数据集。再基于这些真实数据集，生成本系统所需要的实验数据集。实验数据集中的每个空间实体包含 </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ID</a:t>
            </a:r>
            <a:r>
              <a:rPr lang="zh-CN" altLang="en-US" sz="1600" dirty="0">
                <a:latin typeface="微软雅黑" panose="020B0503020204020204" pitchFamily="34" charset="-122"/>
                <a:ea typeface="微软雅黑" panose="020B0503020204020204" pitchFamily="34" charset="-122"/>
              </a:rPr>
              <a:t>、名称、类别、地址和经纬度坐标等属性。</a:t>
            </a:r>
            <a:endParaRPr lang="en-US" altLang="zh-CN" sz="1600" dirty="0">
              <a:latin typeface="微软雅黑" panose="020B0503020204020204" pitchFamily="34" charset="-122"/>
              <a:ea typeface="微软雅黑" panose="020B0503020204020204" pitchFamily="34" charset="-122"/>
            </a:endParaRPr>
          </a:p>
          <a:p>
            <a:pPr>
              <a:lnSpc>
                <a:spcPct val="200000"/>
              </a:lnSpc>
            </a:pPr>
            <a:r>
              <a:rPr lang="zh-CN" altLang="en-US" sz="2000" b="1" dirty="0">
                <a:latin typeface="微软雅黑" panose="020B0503020204020204" pitchFamily="34" charset="-122"/>
                <a:ea typeface="微软雅黑" panose="020B0503020204020204" pitchFamily="34" charset="-122"/>
              </a:rPr>
              <a:t>测试方法</a:t>
            </a:r>
            <a:endParaRPr lang="en-US" altLang="zh-CN" sz="2000" b="1" dirty="0">
              <a:latin typeface="微软雅黑" panose="020B0503020204020204" pitchFamily="34" charset="-122"/>
              <a:ea typeface="微软雅黑" panose="020B0503020204020204" pitchFamily="34" charset="-122"/>
            </a:endParaRPr>
          </a:p>
          <a:p>
            <a:pPr marL="742950" lvl="1" indent="-285750">
              <a:lnSpc>
                <a:spcPct val="125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对于原始数据集，本文先通过</a:t>
            </a:r>
            <a:r>
              <a:rPr lang="zh-CN" altLang="en-US" sz="1600" b="1" dirty="0">
                <a:latin typeface="微软雅黑" panose="020B0503020204020204" pitchFamily="34" charset="-122"/>
                <a:ea typeface="微软雅黑" panose="020B0503020204020204" pitchFamily="34" charset="-122"/>
              </a:rPr>
              <a:t>规则初步筛选</a:t>
            </a:r>
            <a:r>
              <a:rPr lang="zh-CN" altLang="en-US" sz="1600" dirty="0">
                <a:latin typeface="微软雅黑" panose="020B0503020204020204" pitchFamily="34" charset="-122"/>
                <a:ea typeface="微软雅黑" panose="020B0503020204020204" pitchFamily="34" charset="-122"/>
              </a:rPr>
              <a:t>出可能匹配的候选实体对，再进行</a:t>
            </a:r>
            <a:r>
              <a:rPr lang="zh-CN" altLang="en-US" sz="1600" b="1" dirty="0">
                <a:latin typeface="微软雅黑" panose="020B0503020204020204" pitchFamily="34" charset="-122"/>
                <a:ea typeface="微软雅黑" panose="020B0503020204020204" pitchFamily="34" charset="-122"/>
              </a:rPr>
              <a:t>人工验证</a:t>
            </a:r>
            <a:r>
              <a:rPr lang="zh-CN" altLang="en-US" sz="1600" dirty="0">
                <a:latin typeface="微软雅黑" panose="020B0503020204020204" pitchFamily="34" charset="-122"/>
                <a:ea typeface="微软雅黑" panose="020B0503020204020204" pitchFamily="34" charset="-122"/>
              </a:rPr>
              <a:t>，从而完成真实值的标注。进一步，本文拟将实验样本数据集划分为</a:t>
            </a:r>
            <a:r>
              <a:rPr lang="zh-CN" altLang="en-US" sz="1600" b="1" dirty="0">
                <a:latin typeface="微软雅黑" panose="020B0503020204020204" pitchFamily="34" charset="-122"/>
                <a:ea typeface="微软雅黑" panose="020B0503020204020204" pitchFamily="34" charset="-122"/>
              </a:rPr>
              <a:t>训练集</a:t>
            </a:r>
            <a:r>
              <a:rPr lang="zh-CN" altLang="en-US" sz="1600"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验证集</a:t>
            </a:r>
            <a:r>
              <a:rPr lang="zh-CN" altLang="en-US" sz="1600" dirty="0">
                <a:latin typeface="微软雅黑" panose="020B0503020204020204" pitchFamily="34" charset="-122"/>
                <a:ea typeface="微软雅黑" panose="020B0503020204020204" pitchFamily="34" charset="-122"/>
              </a:rPr>
              <a:t>和</a:t>
            </a:r>
            <a:r>
              <a:rPr lang="zh-CN" altLang="en-US" sz="1600" b="1" dirty="0">
                <a:latin typeface="微软雅黑" panose="020B0503020204020204" pitchFamily="34" charset="-122"/>
                <a:ea typeface="微软雅黑" panose="020B0503020204020204" pitchFamily="34" charset="-122"/>
              </a:rPr>
              <a:t>测试集</a:t>
            </a:r>
            <a:r>
              <a:rPr lang="zh-CN" altLang="en-US" sz="1600" dirty="0">
                <a:latin typeface="微软雅黑" panose="020B0503020204020204" pitchFamily="34" charset="-122"/>
                <a:ea typeface="微软雅黑" panose="020B0503020204020204" pitchFamily="34" charset="-122"/>
              </a:rPr>
              <a:t>。随后，根据此数据集来完成对本系统中模型的训练</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微调和整体框架效果的测试。</a:t>
            </a:r>
            <a:endParaRPr lang="en-US" altLang="zh-CN" sz="1600" dirty="0">
              <a:latin typeface="微软雅黑" panose="020B0503020204020204" pitchFamily="34" charset="-122"/>
              <a:ea typeface="微软雅黑" panose="020B0503020204020204" pitchFamily="34" charset="-122"/>
            </a:endParaRPr>
          </a:p>
          <a:p>
            <a:pPr>
              <a:lnSpc>
                <a:spcPct val="200000"/>
              </a:lnSpc>
            </a:pPr>
            <a:r>
              <a:rPr lang="zh-CN" altLang="en-US" sz="2000" b="1" dirty="0">
                <a:latin typeface="微软雅黑" panose="020B0503020204020204" pitchFamily="34" charset="-122"/>
                <a:ea typeface="微软雅黑" panose="020B0503020204020204" pitchFamily="34" charset="-122"/>
              </a:rPr>
              <a:t>评测指标</a:t>
            </a:r>
            <a:endParaRPr lang="en-US" altLang="zh-CN" sz="2000" b="1" dirty="0">
              <a:latin typeface="微软雅黑" panose="020B0503020204020204" pitchFamily="34" charset="-122"/>
              <a:ea typeface="微软雅黑" panose="020B0503020204020204" pitchFamily="34" charset="-122"/>
            </a:endParaRPr>
          </a:p>
          <a:p>
            <a:pPr marL="800100" lvl="1" indent="-342900">
              <a:lnSpc>
                <a:spcPct val="125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空间实体分块方法</a:t>
            </a:r>
            <a:endParaRPr lang="en-US" altLang="zh-CN" sz="1600" dirty="0">
              <a:latin typeface="微软雅黑" panose="020B0503020204020204" pitchFamily="34" charset="-122"/>
              <a:ea typeface="微软雅黑" panose="020B0503020204020204" pitchFamily="34" charset="-122"/>
            </a:endParaRPr>
          </a:p>
          <a:p>
            <a:pPr lvl="1">
              <a:lnSpc>
                <a:spcPct val="125000"/>
              </a:lnSpc>
            </a:pPr>
            <a:r>
              <a:rPr lang="en-US" altLang="zh-CN" sz="1600"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分块完整性（</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PC</a:t>
            </a:r>
            <a:r>
              <a:rPr lang="zh-CN" altLang="en-US" sz="1600" b="1"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分块质量（</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PQ</a:t>
            </a:r>
            <a:r>
              <a:rPr lang="zh-CN" altLang="en-US" sz="1600" b="1"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和</a:t>
            </a:r>
            <a:r>
              <a:rPr lang="zh-CN" altLang="en-US" sz="1600" b="1" dirty="0">
                <a:latin typeface="微软雅黑" panose="020B0503020204020204" pitchFamily="34" charset="-122"/>
                <a:ea typeface="微软雅黑" panose="020B0503020204020204" pitchFamily="34" charset="-122"/>
              </a:rPr>
              <a:t>减少比例（</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RR</a:t>
            </a:r>
            <a:r>
              <a:rPr lang="zh-CN" altLang="en-US" sz="1600" b="1" dirty="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a:p>
            <a:pPr marL="800100" lvl="1" indent="-342900">
              <a:lnSpc>
                <a:spcPct val="125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空间实体匹配方法</a:t>
            </a:r>
            <a:endParaRPr lang="en-US" altLang="zh-CN" sz="1600" dirty="0">
              <a:latin typeface="微软雅黑" panose="020B0503020204020204" pitchFamily="34" charset="-122"/>
              <a:ea typeface="微软雅黑" panose="020B0503020204020204" pitchFamily="34" charset="-122"/>
            </a:endParaRPr>
          </a:p>
          <a:p>
            <a:pPr lvl="1">
              <a:lnSpc>
                <a:spcPct val="125000"/>
              </a:lnSpc>
            </a:pPr>
            <a:r>
              <a:rPr lang="en-US" altLang="zh-CN" sz="1600"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精确率</a:t>
            </a:r>
            <a:r>
              <a:rPr lang="zh-CN" altLang="en-US" sz="1600"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召回率</a:t>
            </a:r>
            <a:r>
              <a:rPr lang="zh-CN" altLang="en-US" sz="1600" dirty="0">
                <a:latin typeface="微软雅黑" panose="020B0503020204020204" pitchFamily="34" charset="-122"/>
                <a:ea typeface="微软雅黑" panose="020B0503020204020204" pitchFamily="34" charset="-122"/>
              </a:rPr>
              <a:t>和</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F1</a:t>
            </a:r>
            <a:r>
              <a:rPr lang="zh-CN" altLang="en-US" sz="1600" b="1" dirty="0">
                <a:latin typeface="微软雅黑" panose="020B0503020204020204" pitchFamily="34" charset="-122"/>
                <a:ea typeface="微软雅黑" panose="020B0503020204020204" pitchFamily="34" charset="-122"/>
              </a:rPr>
              <a:t>分数</a:t>
            </a:r>
          </a:p>
        </p:txBody>
      </p:sp>
    </p:spTree>
    <p:extLst>
      <p:ext uri="{BB962C8B-B14F-4D97-AF65-F5344CB8AC3E}">
        <p14:creationId xmlns:p14="http://schemas.microsoft.com/office/powerpoint/2010/main" val="361787279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charset="0"/>
                <a:ea typeface="宋体" pitchFamily="2" charset="-122"/>
              </a:defRPr>
            </a:lvl1pPr>
            <a:lvl2pPr marL="742950" indent="-285750" eaLnBrk="0" hangingPunct="0">
              <a:defRPr>
                <a:solidFill>
                  <a:schemeClr val="tx1"/>
                </a:solidFill>
                <a:latin typeface="Calibri" charset="0"/>
                <a:ea typeface="宋体" pitchFamily="2" charset="-122"/>
              </a:defRPr>
            </a:lvl2pPr>
            <a:lvl3pPr marL="1143000" indent="-228600" eaLnBrk="0" hangingPunct="0">
              <a:defRPr>
                <a:solidFill>
                  <a:schemeClr val="tx1"/>
                </a:solidFill>
                <a:latin typeface="Calibri" charset="0"/>
                <a:ea typeface="宋体" pitchFamily="2" charset="-122"/>
              </a:defRPr>
            </a:lvl3pPr>
            <a:lvl4pPr marL="1600200" indent="-228600" eaLnBrk="0" hangingPunct="0">
              <a:defRPr>
                <a:solidFill>
                  <a:schemeClr val="tx1"/>
                </a:solidFill>
                <a:latin typeface="Calibri" charset="0"/>
                <a:ea typeface="宋体" pitchFamily="2" charset="-122"/>
              </a:defRPr>
            </a:lvl4pPr>
            <a:lvl5pPr marL="2057400" indent="-228600" eaLnBrk="0" hangingPunct="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anose="020B0704020202020204" pitchFamily="34" charset="0"/>
              </a:rPr>
              <a:t>提纲</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704020202020204" pitchFamily="34" charset="0"/>
            </a:endParaRPr>
          </a:p>
        </p:txBody>
      </p:sp>
      <p:grpSp>
        <p:nvGrpSpPr>
          <p:cNvPr id="59" name="Group 51"/>
          <p:cNvGrpSpPr/>
          <p:nvPr/>
        </p:nvGrpSpPr>
        <p:grpSpPr bwMode="auto">
          <a:xfrm>
            <a:off x="2235993" y="2636837"/>
            <a:ext cx="4672013" cy="792163"/>
            <a:chOff x="1329" y="1795"/>
            <a:chExt cx="2943" cy="499"/>
          </a:xfrm>
          <a:solidFill>
            <a:schemeClr val="accent1">
              <a:lumMod val="40000"/>
              <a:lumOff val="60000"/>
            </a:schemeClr>
          </a:solidFill>
        </p:grpSpPr>
        <p:sp>
          <p:nvSpPr>
            <p:cNvPr id="60"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研究目标、研究内容</a:t>
              </a:r>
              <a:endParaRPr kumimoji="0" lang="en-US" altLang="zh-CN" sz="2400" b="1" dirty="0">
                <a:solidFill>
                  <a:schemeClr val="bg1">
                    <a:lumMod val="95000"/>
                  </a:schemeClr>
                </a:solidFill>
                <a:ea typeface="微软雅黑" panose="020B0503020204020204" pitchFamily="34" charset="-122"/>
              </a:endParaRPr>
            </a:p>
          </p:txBody>
        </p:sp>
        <p:sp>
          <p:nvSpPr>
            <p:cNvPr id="61"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2</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2" name="Group 51"/>
          <p:cNvGrpSpPr/>
          <p:nvPr/>
        </p:nvGrpSpPr>
        <p:grpSpPr bwMode="auto">
          <a:xfrm>
            <a:off x="2243931" y="1628775"/>
            <a:ext cx="4672012" cy="792162"/>
            <a:chOff x="1329" y="1795"/>
            <a:chExt cx="2943" cy="499"/>
          </a:xfrm>
          <a:solidFill>
            <a:schemeClr val="accent1">
              <a:lumMod val="40000"/>
              <a:lumOff val="60000"/>
            </a:schemeClr>
          </a:solidFill>
        </p:grpSpPr>
        <p:sp>
          <p:nvSpPr>
            <p:cNvPr id="63"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研究背景、研究现状</a:t>
              </a:r>
              <a:endParaRPr kumimoji="0" lang="en-US" altLang="zh-CN" sz="2400" b="1" dirty="0">
                <a:solidFill>
                  <a:schemeClr val="bg1">
                    <a:lumMod val="95000"/>
                  </a:schemeClr>
                </a:solidFill>
                <a:ea typeface="微软雅黑" panose="020B0503020204020204" pitchFamily="34" charset="-122"/>
              </a:endParaRPr>
            </a:p>
          </p:txBody>
        </p:sp>
        <p:sp>
          <p:nvSpPr>
            <p:cNvPr id="64"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1</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5" name="Group 51"/>
          <p:cNvGrpSpPr/>
          <p:nvPr/>
        </p:nvGrpSpPr>
        <p:grpSpPr bwMode="auto">
          <a:xfrm>
            <a:off x="2235993" y="3644900"/>
            <a:ext cx="4672013" cy="792162"/>
            <a:chOff x="1329" y="1795"/>
            <a:chExt cx="2943" cy="499"/>
          </a:xfrm>
          <a:solidFill>
            <a:schemeClr val="accent1">
              <a:lumMod val="40000"/>
              <a:lumOff val="60000"/>
            </a:schemeClr>
          </a:solidFill>
        </p:grpSpPr>
        <p:sp>
          <p:nvSpPr>
            <p:cNvPr id="66"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技术路线、系统实现</a:t>
              </a:r>
              <a:endParaRPr kumimoji="0" lang="en-US" altLang="zh-CN" sz="2400" b="1" dirty="0">
                <a:solidFill>
                  <a:schemeClr val="bg1">
                    <a:lumMod val="95000"/>
                  </a:schemeClr>
                </a:solidFill>
                <a:ea typeface="微软雅黑" panose="020B0503020204020204" pitchFamily="34" charset="-122"/>
              </a:endParaRPr>
            </a:p>
          </p:txBody>
        </p:sp>
        <p:sp>
          <p:nvSpPr>
            <p:cNvPr id="67"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3</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8" name="Group 51"/>
          <p:cNvGrpSpPr/>
          <p:nvPr/>
        </p:nvGrpSpPr>
        <p:grpSpPr bwMode="auto">
          <a:xfrm>
            <a:off x="2243931" y="4652962"/>
            <a:ext cx="4672012" cy="792163"/>
            <a:chOff x="1329" y="1795"/>
            <a:chExt cx="2943" cy="499"/>
          </a:xfrm>
          <a:solidFill>
            <a:srgbClr val="02409A"/>
          </a:solidFill>
        </p:grpSpPr>
        <p:sp>
          <p:nvSpPr>
            <p:cNvPr id="69"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预期成果、进度安排</a:t>
              </a:r>
            </a:p>
          </p:txBody>
        </p:sp>
        <p:sp>
          <p:nvSpPr>
            <p:cNvPr id="70"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4</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 name="灯片编号占位符 2"/>
          <p:cNvSpPr>
            <a:spLocks noGrp="1"/>
          </p:cNvSpPr>
          <p:nvPr>
            <p:ph type="sldNum" sz="quarter" idx="12"/>
          </p:nvPr>
        </p:nvSpPr>
        <p:spPr/>
        <p:txBody>
          <a:bodyPr/>
          <a:lstStyle/>
          <a:p>
            <a:fld id="{94B6E62B-4DEC-4954-AD3A-658470571C9E}" type="slidenum">
              <a:rPr lang="zh-CN" altLang="en-US" smtClean="0"/>
              <a:t>31</a:t>
            </a:fld>
            <a:endParaRPr lang="zh-CN" altLang="en-US"/>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charset="0"/>
                <a:ea typeface="宋体" pitchFamily="2" charset="-122"/>
              </a:defRPr>
            </a:lvl1pPr>
            <a:lvl2pPr marL="742950" indent="-285750" eaLnBrk="0" hangingPunct="0">
              <a:defRPr>
                <a:solidFill>
                  <a:schemeClr val="tx1"/>
                </a:solidFill>
                <a:latin typeface="Calibri" charset="0"/>
                <a:ea typeface="宋体" pitchFamily="2" charset="-122"/>
              </a:defRPr>
            </a:lvl2pPr>
            <a:lvl3pPr marL="1143000" indent="-228600" eaLnBrk="0" hangingPunct="0">
              <a:defRPr>
                <a:solidFill>
                  <a:schemeClr val="tx1"/>
                </a:solidFill>
                <a:latin typeface="Calibri" charset="0"/>
                <a:ea typeface="宋体" pitchFamily="2" charset="-122"/>
              </a:defRPr>
            </a:lvl3pPr>
            <a:lvl4pPr marL="1600200" indent="-228600" eaLnBrk="0" hangingPunct="0">
              <a:defRPr>
                <a:solidFill>
                  <a:schemeClr val="tx1"/>
                </a:solidFill>
                <a:latin typeface="Calibri" charset="0"/>
                <a:ea typeface="宋体" pitchFamily="2" charset="-122"/>
              </a:defRPr>
            </a:lvl4pPr>
            <a:lvl5pPr marL="2057400" indent="-228600" eaLnBrk="0" hangingPunct="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anose="020B0704020202020204" pitchFamily="34" charset="0"/>
              </a:rPr>
              <a:t>预期成果</a:t>
            </a:r>
            <a:endParaRPr lang="en-US" altLang="zh-CN" sz="3000" b="1" dirty="0">
              <a:solidFill>
                <a:prstClr val="white"/>
              </a:solidFill>
              <a:latin typeface="微软雅黑" panose="020B0503020204020204" pitchFamily="34" charset="-122"/>
              <a:ea typeface="微软雅黑" panose="020B0503020204020204" pitchFamily="34" charset="-122"/>
              <a:cs typeface="Arial" panose="020B0704020202020204" pitchFamily="34" charset="0"/>
            </a:endParaRPr>
          </a:p>
        </p:txBody>
      </p:sp>
      <p:sp>
        <p:nvSpPr>
          <p:cNvPr id="7" name="内容占位符 2"/>
          <p:cNvSpPr>
            <a:spLocks noGrp="1"/>
          </p:cNvSpPr>
          <p:nvPr>
            <p:ph idx="1"/>
          </p:nvPr>
        </p:nvSpPr>
        <p:spPr>
          <a:xfrm>
            <a:off x="511175" y="1124584"/>
            <a:ext cx="8229600" cy="5091113"/>
          </a:xfrm>
        </p:spPr>
        <p:txBody>
          <a:bodyPr>
            <a:normAutofit/>
          </a:bodyPr>
          <a:lstStyle/>
          <a:p>
            <a:pPr marL="0" indent="0">
              <a:lnSpc>
                <a:spcPct val="120000"/>
              </a:lnSpc>
              <a:buFont typeface="Arial" panose="020B0704020202020204" pitchFamily="34" charset="0"/>
              <a:buNone/>
            </a:pPr>
            <a:r>
              <a:rPr kumimoji="0" lang="zh-CN" sz="1800" b="1" dirty="0">
                <a:latin typeface="微软雅黑" panose="020B0503020204020204" pitchFamily="34" charset="-122"/>
                <a:ea typeface="微软雅黑" panose="020B0503020204020204" pitchFamily="34" charset="-122"/>
                <a:cs typeface="微软雅黑" panose="020B0503020204020204" pitchFamily="34" charset="-122"/>
              </a:rPr>
              <a:t>理论成果</a:t>
            </a:r>
            <a:endParaRPr lang="en-US" altLang="zh-CN" sz="1800" b="1"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20000"/>
              </a:lnSpc>
              <a:buFont typeface="+mj-lt"/>
              <a:buAutoNum type="arabicPeriod"/>
            </a:pPr>
            <a:r>
              <a:rPr lang="zh-CN" altLang="en-US" sz="1800"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面向城市空间实体的空间</a:t>
            </a:r>
            <a:r>
              <a:rPr lang="en-US" altLang="zh-CN" sz="1800"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00"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语义联合分块方法</a:t>
            </a:r>
            <a:endParaRPr lang="en-US" altLang="zh-CN" sz="1800"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a:lnSpc>
                <a:spcPct val="120000"/>
              </a:lnSpc>
              <a:buFont typeface="+mj-lt"/>
              <a:buAutoNum type="arabicPeriod"/>
            </a:pPr>
            <a:r>
              <a:rPr lang="zh-CN" altLang="en-US" sz="1800"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基于群体感知与迭代式微调的分层实体匹配方法</a:t>
            </a:r>
            <a:endParaRPr lang="en-US" altLang="zh-CN" sz="1800"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20000"/>
              </a:lnSpc>
              <a:buFont typeface="Arial" panose="020B0704020202020204" pitchFamily="34" charset="0"/>
              <a:buNone/>
            </a:pPr>
            <a:r>
              <a:rPr kumimoji="0" lang="zh-CN" sz="1800" b="1" dirty="0">
                <a:latin typeface="微软雅黑" panose="020B0503020204020204" pitchFamily="34" charset="-122"/>
                <a:ea typeface="微软雅黑" panose="020B0503020204020204" pitchFamily="34" charset="-122"/>
                <a:cs typeface="微软雅黑" panose="020B0503020204020204" pitchFamily="34" charset="-122"/>
              </a:rPr>
              <a:t>系统成果</a:t>
            </a:r>
            <a:endParaRPr kumimoji="0" lang="en-US" altLang="zh-CN" sz="18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20000"/>
              </a:lnSpc>
              <a:buFont typeface="Arial" panose="020B0704020202020204" pitchFamily="34" charset="0"/>
              <a:buNone/>
            </a:pPr>
            <a:r>
              <a:rPr kumimoji="0" lang="zh-CN" sz="1800" dirty="0">
                <a:latin typeface="微软雅黑" panose="020B0503020204020204" pitchFamily="34" charset="-122"/>
                <a:ea typeface="微软雅黑" panose="020B0503020204020204" pitchFamily="34" charset="-122"/>
                <a:cs typeface="微软雅黑" panose="020B0503020204020204" pitchFamily="34" charset="-122"/>
              </a:rPr>
              <a:t>本硕士论文将根据</a:t>
            </a:r>
            <a:endParaRPr kumimoji="0"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20000"/>
              </a:lnSpc>
              <a:buFont typeface="+mj-lt"/>
              <a:buAutoNum type="arabicPeriod"/>
            </a:pPr>
            <a:r>
              <a:rPr lang="zh-CN" altLang="en-US" sz="1800"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面向城市空间实体的空间</a:t>
            </a:r>
            <a:r>
              <a:rPr lang="en-US" altLang="zh-CN" sz="1800"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00"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语义联合分块方法</a:t>
            </a:r>
          </a:p>
          <a:p>
            <a:pPr marL="800100" lvl="1" indent="-342900">
              <a:lnSpc>
                <a:spcPct val="120000"/>
              </a:lnSpc>
              <a:buFont typeface="+mj-lt"/>
              <a:buAutoNum type="arabicPeriod"/>
            </a:pPr>
            <a:r>
              <a:rPr lang="zh-CN" altLang="en-US" sz="1800"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基于群体感知与迭代式微调的分层实体匹配方法</a:t>
            </a:r>
          </a:p>
          <a:p>
            <a:pPr marL="0" indent="0">
              <a:lnSpc>
                <a:spcPct val="120000"/>
              </a:lnSpc>
              <a:buNone/>
            </a:pPr>
            <a:r>
              <a:rPr kumimoji="0" lang="zh-CN" sz="1800" dirty="0">
                <a:latin typeface="微软雅黑" panose="020B0503020204020204" pitchFamily="34" charset="-122"/>
                <a:ea typeface="微软雅黑" panose="020B0503020204020204" pitchFamily="34" charset="-122"/>
                <a:cs typeface="微软雅黑" panose="020B0503020204020204" pitchFamily="34" charset="-122"/>
              </a:rPr>
              <a:t>设计并实现</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rPr>
              <a:t>基于大模型的城市空间实体解析系统</a:t>
            </a:r>
            <a:r>
              <a:rPr kumimoji="0" lang="zh-CN" sz="1800" dirty="0">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1800" dirty="0">
                <a:latin typeface="微软雅黑" panose="020B0503020204020204" pitchFamily="34" charset="-122"/>
                <a:ea typeface="微软雅黑" panose="020B0503020204020204" pitchFamily="34" charset="-122"/>
                <a:cs typeface="微软雅黑" panose="020B0503020204020204" pitchFamily="34" charset="-122"/>
              </a:rPr>
              <a:t>以验证理论成果</a:t>
            </a:r>
            <a:endParaRPr kumimoji="0"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20000"/>
              </a:lnSpc>
              <a:buFont typeface="Arial" panose="020B0704020202020204" pitchFamily="34" charset="0"/>
              <a:buNone/>
            </a:pPr>
            <a:r>
              <a:rPr kumimoji="0" lang="zh-CN" sz="1800" b="1" dirty="0">
                <a:latin typeface="微软雅黑" panose="020B0503020204020204" pitchFamily="34" charset="-122"/>
                <a:ea typeface="微软雅黑" panose="020B0503020204020204" pitchFamily="34" charset="-122"/>
                <a:cs typeface="微软雅黑" panose="020B0503020204020204" pitchFamily="34" charset="-122"/>
              </a:rPr>
              <a:t>成果形式</a:t>
            </a:r>
            <a:endParaRPr kumimoji="0" lang="en-US" altLang="zh-CN" sz="1800" b="1"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20000"/>
              </a:lnSpc>
              <a:buFont typeface="+mj-lt"/>
              <a:buAutoNum type="arabicPeriod"/>
            </a:pPr>
            <a:r>
              <a:rPr kumimoji="0" lang="zh-CN" sz="1800" dirty="0">
                <a:latin typeface="微软雅黑" panose="020B0503020204020204" pitchFamily="34" charset="-122"/>
                <a:ea typeface="微软雅黑" panose="020B0503020204020204" pitchFamily="34" charset="-122"/>
                <a:cs typeface="微软雅黑" panose="020B0503020204020204" pitchFamily="34" charset="-122"/>
              </a:rPr>
              <a:t>在国内外核心期刊</a:t>
            </a:r>
            <a:r>
              <a:rPr kumimoji="0" lang="zh-CN" altLang="en-US" sz="1800" dirty="0">
                <a:latin typeface="微软雅黑" panose="020B0503020204020204" pitchFamily="34" charset="-122"/>
                <a:ea typeface="微软雅黑" panose="020B0503020204020204" pitchFamily="34" charset="-122"/>
                <a:cs typeface="微软雅黑" panose="020B0503020204020204" pitchFamily="34" charset="-122"/>
              </a:rPr>
              <a:t>或</a:t>
            </a:r>
            <a:r>
              <a:rPr kumimoji="0" lang="zh-CN" sz="1800" dirty="0">
                <a:latin typeface="微软雅黑" panose="020B0503020204020204" pitchFamily="34" charset="-122"/>
                <a:ea typeface="微软雅黑" panose="020B0503020204020204" pitchFamily="34" charset="-122"/>
                <a:cs typeface="微软雅黑" panose="020B0503020204020204" pitchFamily="34" charset="-122"/>
              </a:rPr>
              <a:t>学术会议上发表论文</a:t>
            </a:r>
            <a:r>
              <a:rPr kumimoji="0" lang="en-US" altLang="zh-CN" sz="1800" dirty="0">
                <a:latin typeface="微软雅黑" panose="020B0503020204020204" pitchFamily="34" charset="-122"/>
                <a:ea typeface="微软雅黑" panose="020B0503020204020204" pitchFamily="34" charset="-122"/>
                <a:cs typeface="微软雅黑" panose="020B0503020204020204" pitchFamily="34" charset="-122"/>
              </a:rPr>
              <a:t>1-2</a:t>
            </a:r>
            <a:r>
              <a:rPr kumimoji="0" lang="zh-CN" sz="1800" dirty="0">
                <a:latin typeface="微软雅黑" panose="020B0503020204020204" pitchFamily="34" charset="-122"/>
                <a:ea typeface="微软雅黑" panose="020B0503020204020204" pitchFamily="34" charset="-122"/>
                <a:cs typeface="微软雅黑" panose="020B0503020204020204" pitchFamily="34" charset="-122"/>
              </a:rPr>
              <a:t>篇</a:t>
            </a:r>
            <a:endParaRPr kumimoji="0"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20000"/>
              </a:lnSpc>
              <a:buFont typeface="+mj-lt"/>
              <a:buAutoNum type="arabicPeriod"/>
            </a:pPr>
            <a:r>
              <a:rPr lang="zh-CN" altLang="zh-CN" sz="1800" dirty="0">
                <a:latin typeface="微软雅黑" panose="020B0503020204020204" pitchFamily="34" charset="-122"/>
                <a:ea typeface="微软雅黑" panose="020B0503020204020204" pitchFamily="34" charset="-122"/>
              </a:rPr>
              <a:t>申请国家发明专利</a:t>
            </a:r>
            <a:r>
              <a:rPr lang="en-US" altLang="zh-CN" sz="1800" dirty="0">
                <a:latin typeface="微软雅黑" panose="020B0503020204020204" pitchFamily="34" charset="-122"/>
                <a:ea typeface="微软雅黑" panose="020B0503020204020204" pitchFamily="34" charset="-122"/>
              </a:rPr>
              <a:t>1-2</a:t>
            </a:r>
            <a:r>
              <a:rPr lang="zh-CN" altLang="zh-CN" sz="1800" dirty="0">
                <a:latin typeface="微软雅黑" panose="020B0503020204020204" pitchFamily="34" charset="-122"/>
                <a:ea typeface="微软雅黑" panose="020B0503020204020204" pitchFamily="34" charset="-122"/>
              </a:rPr>
              <a:t>项</a:t>
            </a:r>
            <a:endParaRPr kumimoji="0"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20000"/>
              </a:lnSpc>
              <a:buFont typeface="+mj-lt"/>
              <a:buAutoNum type="arabicPeriod"/>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基于大模型的城市空间实体解析系统</a:t>
            </a:r>
          </a:p>
        </p:txBody>
      </p:sp>
      <p:sp>
        <p:nvSpPr>
          <p:cNvPr id="3" name="灯片编号占位符 2"/>
          <p:cNvSpPr>
            <a:spLocks noGrp="1"/>
          </p:cNvSpPr>
          <p:nvPr>
            <p:ph type="sldNum" sz="quarter" idx="12"/>
          </p:nvPr>
        </p:nvSpPr>
        <p:spPr/>
        <p:txBody>
          <a:bodyPr/>
          <a:lstStyle/>
          <a:p>
            <a:fld id="{94B6E62B-4DEC-4954-AD3A-658470571C9E}" type="slidenum">
              <a:rPr lang="zh-CN" altLang="en-US" smtClean="0"/>
              <a:t>32</a:t>
            </a:fld>
            <a:endParaRPr lang="zh-CN" altLang="en-US"/>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charset="0"/>
                <a:ea typeface="宋体" pitchFamily="2" charset="-122"/>
              </a:defRPr>
            </a:lvl1pPr>
            <a:lvl2pPr marL="742950" indent="-285750" eaLnBrk="0" hangingPunct="0">
              <a:defRPr>
                <a:solidFill>
                  <a:schemeClr val="tx1"/>
                </a:solidFill>
                <a:latin typeface="Calibri" charset="0"/>
                <a:ea typeface="宋体" pitchFamily="2" charset="-122"/>
              </a:defRPr>
            </a:lvl2pPr>
            <a:lvl3pPr marL="1143000" indent="-228600" eaLnBrk="0" hangingPunct="0">
              <a:defRPr>
                <a:solidFill>
                  <a:schemeClr val="tx1"/>
                </a:solidFill>
                <a:latin typeface="Calibri" charset="0"/>
                <a:ea typeface="宋体" pitchFamily="2" charset="-122"/>
              </a:defRPr>
            </a:lvl3pPr>
            <a:lvl4pPr marL="1600200" indent="-228600" eaLnBrk="0" hangingPunct="0">
              <a:defRPr>
                <a:solidFill>
                  <a:schemeClr val="tx1"/>
                </a:solidFill>
                <a:latin typeface="Calibri" charset="0"/>
                <a:ea typeface="宋体" pitchFamily="2" charset="-122"/>
              </a:defRPr>
            </a:lvl4pPr>
            <a:lvl5pPr marL="2057400" indent="-228600" eaLnBrk="0" hangingPunct="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eaLnBrk="1" fontAlgn="base" hangingPunct="1">
              <a:spcBef>
                <a:spcPct val="0"/>
              </a:spcBef>
              <a:spcAft>
                <a:spcPct val="0"/>
              </a:spcAft>
            </a:pPr>
            <a:r>
              <a:rPr lang="zh-CN" altLang="en-US" sz="3200" b="1">
                <a:solidFill>
                  <a:prstClr val="white"/>
                </a:solidFill>
                <a:latin typeface="黑体" panose="02010600030101010101" pitchFamily="49" charset="-122"/>
                <a:ea typeface="黑体" panose="02010600030101010101" pitchFamily="49" charset="-122"/>
                <a:cs typeface="Arial" panose="020B0704020202020204" pitchFamily="34" charset="0"/>
              </a:rPr>
              <a:t>进度安排</a:t>
            </a:r>
            <a:endParaRPr lang="zh-CN" altLang="en-US" sz="3200" b="1" dirty="0">
              <a:solidFill>
                <a:prstClr val="white"/>
              </a:solidFill>
              <a:latin typeface="黑体" panose="02010600030101010101" pitchFamily="49" charset="-122"/>
              <a:ea typeface="黑体" panose="02010600030101010101" pitchFamily="49" charset="-122"/>
              <a:cs typeface="Arial" panose="020B0704020202020204" pitchFamily="34" charset="0"/>
            </a:endParaRPr>
          </a:p>
        </p:txBody>
      </p:sp>
      <p:sp>
        <p:nvSpPr>
          <p:cNvPr id="7" name="内容占位符 2"/>
          <p:cNvSpPr>
            <a:spLocks noGrp="1"/>
          </p:cNvSpPr>
          <p:nvPr>
            <p:ph idx="1"/>
          </p:nvPr>
        </p:nvSpPr>
        <p:spPr>
          <a:xfrm>
            <a:off x="1740210" y="1633934"/>
            <a:ext cx="6106367" cy="3590132"/>
          </a:xfrm>
        </p:spPr>
        <p:txBody>
          <a:bodyPr>
            <a:normAutofit fontScale="92500" lnSpcReduction="20000"/>
          </a:bodyPr>
          <a:lstStyle/>
          <a:p>
            <a:pPr marL="0" indent="0">
              <a:lnSpc>
                <a:spcPct val="200000"/>
              </a:lnSpc>
              <a:buFont typeface="Arial" panose="020B0704020202020204" pitchFamily="34" charset="0"/>
              <a:buNone/>
            </a:pP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2024</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年</a:t>
            </a:r>
            <a:r>
              <a:rPr kumimoji="0" lang="en-US" altLang="zh-CN" sz="1800" dirty="0">
                <a:latin typeface="Times New Roman" panose="02020603050405020304" pitchFamily="18" charset="0"/>
                <a:ea typeface="微软雅黑" panose="020B0503020204020204" pitchFamily="34" charset="-122"/>
                <a:cs typeface="Times New Roman" panose="02020603050405020304" pitchFamily="18" charset="0"/>
              </a:rPr>
              <a:t>07</a:t>
            </a:r>
            <a:r>
              <a:rPr kumimoji="0" lang="zh-CN" sz="1800" dirty="0">
                <a:latin typeface="微软雅黑" panose="020B0503020204020204" pitchFamily="34" charset="-122"/>
                <a:ea typeface="微软雅黑" panose="020B0503020204020204" pitchFamily="34" charset="-122"/>
                <a:cs typeface="微软雅黑" panose="020B0503020204020204" pitchFamily="34" charset="-122"/>
              </a:rPr>
              <a:t>月—</a:t>
            </a:r>
            <a:r>
              <a:rPr kumimoji="0" lang="en-US" altLang="zh-CN" sz="1800" dirty="0">
                <a:latin typeface="Times New Roman" panose="02020603050405020304" pitchFamily="18" charset="0"/>
                <a:ea typeface="微软雅黑" panose="020B0503020204020204" pitchFamily="34" charset="-122"/>
                <a:cs typeface="Times New Roman" panose="02020603050405020304" pitchFamily="18" charset="0"/>
              </a:rPr>
              <a:t>10</a:t>
            </a:r>
            <a:r>
              <a:rPr kumimoji="0" lang="zh-CN" sz="1800" dirty="0">
                <a:latin typeface="微软雅黑" panose="020B0503020204020204" pitchFamily="34" charset="-122"/>
                <a:ea typeface="微软雅黑" panose="020B0503020204020204" pitchFamily="34" charset="-122"/>
                <a:cs typeface="微软雅黑" panose="020B0503020204020204" pitchFamily="34" charset="-122"/>
              </a:rPr>
              <a:t>月进行相关理论学习；</a:t>
            </a:r>
            <a:endParaRPr kumimoji="0"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200000"/>
              </a:lnSpc>
              <a:buFont typeface="Arial" panose="020B0704020202020204" pitchFamily="34" charset="0"/>
              <a:buNone/>
            </a:pP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2024</a:t>
            </a:r>
            <a:r>
              <a:rPr kumimoji="0" lang="zh-CN" sz="1800" dirty="0">
                <a:latin typeface="微软雅黑" panose="020B0503020204020204" pitchFamily="34" charset="-122"/>
                <a:ea typeface="微软雅黑" panose="020B0503020204020204" pitchFamily="34" charset="-122"/>
                <a:cs typeface="微软雅黑" panose="020B0503020204020204" pitchFamily="34" charset="-122"/>
              </a:rPr>
              <a:t>年</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1</a:t>
            </a:r>
            <a:r>
              <a:rPr kumimoji="0" lang="en-US" altLang="zh-CN" sz="1800" dirty="0">
                <a:latin typeface="Times New Roman" panose="02020603050405020304" pitchFamily="18" charset="0"/>
                <a:ea typeface="微软雅黑" panose="020B0503020204020204" pitchFamily="34" charset="-122"/>
                <a:cs typeface="Times New Roman" panose="02020603050405020304" pitchFamily="18" charset="0"/>
              </a:rPr>
              <a:t>1</a:t>
            </a:r>
            <a:r>
              <a:rPr kumimoji="0" lang="zh-CN" sz="1800" dirty="0">
                <a:latin typeface="微软雅黑" panose="020B0503020204020204" pitchFamily="34" charset="-122"/>
                <a:ea typeface="微软雅黑" panose="020B0503020204020204" pitchFamily="34" charset="-122"/>
                <a:cs typeface="微软雅黑" panose="020B0503020204020204" pitchFamily="34" charset="-122"/>
              </a:rPr>
              <a:t>月—</a:t>
            </a:r>
            <a:r>
              <a:rPr kumimoji="0" lang="en-US" altLang="zh-CN" sz="1800" dirty="0">
                <a:latin typeface="Times New Roman" panose="02020603050405020304" pitchFamily="18" charset="0"/>
                <a:ea typeface="微软雅黑" panose="020B0503020204020204" pitchFamily="34" charset="-122"/>
                <a:cs typeface="Times New Roman" panose="02020603050405020304" pitchFamily="18" charset="0"/>
              </a:rPr>
              <a:t>2025</a:t>
            </a:r>
            <a:r>
              <a:rPr kumimoji="0" lang="zh-CN" altLang="en-US" sz="1800" dirty="0">
                <a:latin typeface="微软雅黑" panose="020B0503020204020204" pitchFamily="34" charset="-122"/>
                <a:ea typeface="微软雅黑" panose="020B0503020204020204" pitchFamily="34" charset="-122"/>
                <a:cs typeface="微软雅黑" panose="020B0503020204020204" pitchFamily="34" charset="-122"/>
              </a:rPr>
              <a:t>年</a:t>
            </a:r>
            <a:r>
              <a:rPr kumimoji="0" lang="en-US" altLang="zh-CN" sz="1800" dirty="0">
                <a:latin typeface="Times New Roman" panose="02020603050405020304" pitchFamily="18" charset="0"/>
                <a:ea typeface="微软雅黑" panose="020B0503020204020204" pitchFamily="34" charset="-122"/>
                <a:cs typeface="Times New Roman" panose="02020603050405020304" pitchFamily="18" charset="0"/>
              </a:rPr>
              <a:t>01</a:t>
            </a:r>
            <a:r>
              <a:rPr kumimoji="0" lang="zh-CN" sz="1800" dirty="0">
                <a:latin typeface="微软雅黑" panose="020B0503020204020204" pitchFamily="34" charset="-122"/>
                <a:ea typeface="微软雅黑" panose="020B0503020204020204" pitchFamily="34" charset="-122"/>
                <a:cs typeface="微软雅黑" panose="020B0503020204020204" pitchFamily="34" charset="-122"/>
              </a:rPr>
              <a:t>月阅读文献，完成理论分析和方案设计；</a:t>
            </a:r>
            <a:endParaRPr kumimoji="0"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200000"/>
              </a:lnSpc>
              <a:buFont typeface="Arial" panose="020B0704020202020204" pitchFamily="34" charset="0"/>
              <a:buNone/>
            </a:pP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2025</a:t>
            </a:r>
            <a:r>
              <a:rPr kumimoji="0" lang="zh-CN" sz="1800" dirty="0">
                <a:latin typeface="微软雅黑" panose="020B0503020204020204" pitchFamily="34" charset="-122"/>
                <a:ea typeface="微软雅黑" panose="020B0503020204020204" pitchFamily="34" charset="-122"/>
                <a:cs typeface="微软雅黑" panose="020B0503020204020204" pitchFamily="34" charset="-122"/>
              </a:rPr>
              <a:t>年</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02</a:t>
            </a:r>
            <a:r>
              <a:rPr kumimoji="0" lang="zh-CN" sz="1800" dirty="0">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06</a:t>
            </a:r>
            <a:r>
              <a:rPr kumimoji="0" lang="zh-CN" sz="1800" dirty="0">
                <a:latin typeface="微软雅黑" panose="020B0503020204020204" pitchFamily="34" charset="-122"/>
                <a:ea typeface="微软雅黑" panose="020B0503020204020204" pitchFamily="34" charset="-122"/>
                <a:cs typeface="微软雅黑" panose="020B0503020204020204" pitchFamily="34" charset="-122"/>
              </a:rPr>
              <a:t>月完善理论方案</a:t>
            </a:r>
            <a:r>
              <a:rPr kumimoji="0" lang="zh-CN" altLang="en-US" sz="1800" dirty="0">
                <a:latin typeface="微软雅黑" panose="020B0503020204020204" pitchFamily="34" charset="-122"/>
                <a:ea typeface="微软雅黑" panose="020B0503020204020204" pitchFamily="34" charset="-122"/>
                <a:cs typeface="微软雅黑" panose="020B0503020204020204" pitchFamily="34" charset="-122"/>
              </a:rPr>
              <a:t>；</a:t>
            </a:r>
            <a:endParaRPr kumimoji="0"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200000"/>
              </a:lnSpc>
              <a:buFont typeface="Arial" panose="020B0704020202020204" pitchFamily="34" charset="0"/>
              <a:buNone/>
            </a:pP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2025</a:t>
            </a:r>
            <a:r>
              <a:rPr kumimoji="0" lang="zh-CN" altLang="en-US" sz="1800" dirty="0">
                <a:latin typeface="微软雅黑" panose="020B0503020204020204" pitchFamily="34" charset="-122"/>
                <a:ea typeface="微软雅黑" panose="020B0503020204020204" pitchFamily="34" charset="-122"/>
                <a:cs typeface="微软雅黑" panose="020B0503020204020204" pitchFamily="34" charset="-122"/>
              </a:rPr>
              <a:t>年</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07</a:t>
            </a:r>
            <a:r>
              <a:rPr kumimoji="0" lang="zh-CN" altLang="en-US" sz="1800" dirty="0">
                <a:latin typeface="微软雅黑" panose="020B0503020204020204" pitchFamily="34" charset="-122"/>
                <a:ea typeface="微软雅黑" panose="020B0503020204020204" pitchFamily="34" charset="-122"/>
                <a:cs typeface="微软雅黑" panose="020B0503020204020204" pitchFamily="34" charset="-122"/>
              </a:rPr>
              <a:t>月</a:t>
            </a:r>
            <a:r>
              <a:rPr kumimoji="0" lang="zh-CN" altLang="zh-CN" sz="18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12</a:t>
            </a:r>
            <a:r>
              <a:rPr kumimoji="0" lang="zh-CN" altLang="en-US" sz="1800" dirty="0">
                <a:latin typeface="微软雅黑" panose="020B0503020204020204" pitchFamily="34" charset="-122"/>
                <a:ea typeface="微软雅黑" panose="020B0503020204020204" pitchFamily="34" charset="-122"/>
                <a:cs typeface="微软雅黑" panose="020B0503020204020204" pitchFamily="34" charset="-122"/>
              </a:rPr>
              <a:t>月</a:t>
            </a:r>
            <a:r>
              <a:rPr kumimoji="0" lang="zh-CN" sz="1800" dirty="0">
                <a:latin typeface="微软雅黑" panose="020B0503020204020204" pitchFamily="34" charset="-122"/>
                <a:ea typeface="微软雅黑" panose="020B0503020204020204" pitchFamily="34" charset="-122"/>
                <a:cs typeface="微软雅黑" panose="020B0503020204020204" pitchFamily="34" charset="-122"/>
              </a:rPr>
              <a:t>进行系统开发与测试；</a:t>
            </a:r>
            <a:endParaRPr kumimoji="0"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200000"/>
              </a:lnSpc>
              <a:buFont typeface="Arial" panose="020B0704020202020204" pitchFamily="34" charset="0"/>
              <a:buNone/>
            </a:pP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2026</a:t>
            </a:r>
            <a:r>
              <a:rPr kumimoji="0" lang="zh-CN" sz="1800" dirty="0">
                <a:latin typeface="微软雅黑" panose="020B0503020204020204" pitchFamily="34" charset="-122"/>
                <a:ea typeface="微软雅黑" panose="020B0503020204020204" pitchFamily="34" charset="-122"/>
                <a:cs typeface="微软雅黑" panose="020B0503020204020204" pitchFamily="34" charset="-122"/>
              </a:rPr>
              <a:t>年</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01</a:t>
            </a:r>
            <a:r>
              <a:rPr kumimoji="0" lang="zh-CN" sz="1800" dirty="0">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04</a:t>
            </a:r>
            <a:r>
              <a:rPr kumimoji="0" lang="zh-CN" sz="1800" dirty="0">
                <a:latin typeface="微软雅黑" panose="020B0503020204020204" pitchFamily="34" charset="-122"/>
                <a:ea typeface="微软雅黑" panose="020B0503020204020204" pitchFamily="34" charset="-122"/>
                <a:cs typeface="微软雅黑" panose="020B0503020204020204" pitchFamily="34" charset="-122"/>
              </a:rPr>
              <a:t>月</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撰写</a:t>
            </a:r>
            <a:r>
              <a:rPr kumimoji="0" lang="zh-CN" sz="1800" dirty="0">
                <a:latin typeface="微软雅黑" panose="020B0503020204020204" pitchFamily="34" charset="-122"/>
                <a:ea typeface="微软雅黑" panose="020B0503020204020204" pitchFamily="34" charset="-122"/>
                <a:cs typeface="微软雅黑" panose="020B0503020204020204" pitchFamily="34" charset="-122"/>
              </a:rPr>
              <a:t>毕业论文；</a:t>
            </a:r>
            <a:endParaRPr kumimoji="0"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200000"/>
              </a:lnSpc>
              <a:buNone/>
            </a:pPr>
            <a:r>
              <a:rPr kumimoji="0" lang="en-US" altLang="zh-CN" sz="1800" dirty="0">
                <a:latin typeface="Times New Roman" panose="02020603050405020304" pitchFamily="18" charset="0"/>
                <a:ea typeface="微软雅黑" panose="020B0503020204020204" pitchFamily="34" charset="-122"/>
                <a:cs typeface="Times New Roman" panose="02020603050405020304" pitchFamily="18" charset="0"/>
              </a:rPr>
              <a:t>2026</a:t>
            </a:r>
            <a:r>
              <a:rPr kumimoji="0" lang="zh-CN" sz="1800" dirty="0">
                <a:latin typeface="微软雅黑" panose="020B0503020204020204" pitchFamily="34" charset="-122"/>
                <a:ea typeface="微软雅黑" panose="020B0503020204020204" pitchFamily="34" charset="-122"/>
                <a:cs typeface="微软雅黑" panose="020B0503020204020204" pitchFamily="34" charset="-122"/>
              </a:rPr>
              <a:t>年</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04</a:t>
            </a:r>
            <a:r>
              <a:rPr kumimoji="0" lang="zh-CN" sz="1800" dirty="0">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06</a:t>
            </a:r>
            <a:r>
              <a:rPr kumimoji="0" lang="zh-CN" sz="1800" dirty="0">
                <a:latin typeface="微软雅黑" panose="020B0503020204020204" pitchFamily="34" charset="-122"/>
                <a:ea typeface="微软雅黑" panose="020B0503020204020204" pitchFamily="34" charset="-122"/>
                <a:cs typeface="微软雅黑" panose="020B0503020204020204" pitchFamily="34" charset="-122"/>
              </a:rPr>
              <a:t>月准备答辩。</a:t>
            </a:r>
            <a:r>
              <a:rPr kumimoji="0"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灯片编号占位符 2"/>
          <p:cNvSpPr>
            <a:spLocks noGrp="1"/>
          </p:cNvSpPr>
          <p:nvPr>
            <p:ph type="sldNum" sz="quarter" idx="12"/>
          </p:nvPr>
        </p:nvSpPr>
        <p:spPr/>
        <p:txBody>
          <a:bodyPr/>
          <a:lstStyle/>
          <a:p>
            <a:fld id="{94B6E62B-4DEC-4954-AD3A-658470571C9E}" type="slidenum">
              <a:rPr lang="zh-CN" altLang="en-US" smtClean="0"/>
              <a:t>33</a:t>
            </a:fld>
            <a:endParaRPr lang="zh-CN" altLang="en-US"/>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p:nvPr/>
        </p:nvSpPr>
        <p:spPr>
          <a:xfrm>
            <a:off x="0" y="2277691"/>
            <a:ext cx="9144000" cy="1943844"/>
          </a:xfrm>
          <a:prstGeom prst="rect">
            <a:avLst/>
          </a:prstGeom>
          <a:solidFill>
            <a:srgbClr val="02409A"/>
          </a:solidFill>
          <a:ln>
            <a:noFill/>
          </a:ln>
          <a:effectLst>
            <a:outerShdw blurRad="44450" dist="27940" dir="5400000" algn="ctr">
              <a:srgbClr val="000000">
                <a:alpha val="32000"/>
              </a:srgbClr>
            </a:outerShdw>
          </a:effectLst>
        </p:spPr>
        <p:txBody>
          <a:bodyPr tIns="0" bIns="0" anchor="ctr"/>
          <a:lstStyle/>
          <a:p>
            <a:pPr algn="ctr">
              <a:spcBef>
                <a:spcPct val="0"/>
              </a:spcBef>
              <a:defRPr/>
            </a:pPr>
            <a:endParaRPr lang="zh-CN" altLang="en-US" sz="4400" b="1" dirty="0">
              <a:solidFill>
                <a:prstClr val="white"/>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0" y="2464783"/>
            <a:ext cx="9144000" cy="1446550"/>
          </a:xfrm>
          <a:prstGeom prst="rect">
            <a:avLst/>
          </a:prstGeom>
          <a:noFill/>
        </p:spPr>
        <p:txBody>
          <a:bodyPr wrap="square">
            <a:spAutoFit/>
          </a:bodyPr>
          <a:lstStyle/>
          <a:p>
            <a:pPr algn="ctr">
              <a:defRPr/>
            </a:pPr>
            <a:r>
              <a:rPr lang="zh-CN" altLang="en-US" sz="4400" b="1" dirty="0">
                <a:solidFill>
                  <a:prstClr val="white"/>
                </a:solidFill>
                <a:latin typeface="微软雅黑" panose="020B0503020204020204" pitchFamily="34" charset="-122"/>
                <a:ea typeface="微软雅黑" panose="020B0503020204020204" pitchFamily="34" charset="-122"/>
              </a:rPr>
              <a:t>  感谢各位老师和同学！</a:t>
            </a:r>
          </a:p>
          <a:p>
            <a:pPr algn="ctr">
              <a:defRPr/>
            </a:pPr>
            <a:r>
              <a:rPr lang="zh-CN" altLang="en-US" sz="4400" b="1" dirty="0">
                <a:solidFill>
                  <a:prstClr val="white"/>
                </a:solidFill>
                <a:latin typeface="微软雅黑" panose="020B0503020204020204" pitchFamily="34" charset="-122"/>
                <a:ea typeface="微软雅黑" panose="020B0503020204020204" pitchFamily="34" charset="-122"/>
              </a:rPr>
              <a:t>  请大家提出宝贵意见！</a:t>
            </a:r>
          </a:p>
        </p:txBody>
      </p:sp>
      <p:pic>
        <p:nvPicPr>
          <p:cNvPr id="8"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306" y="355983"/>
            <a:ext cx="2303462"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lstStyle/>
          <a:p>
            <a:fld id="{94B6E62B-4DEC-4954-AD3A-658470571C9E}" type="slidenum">
              <a:rPr lang="zh-CN" altLang="en-US" smtClean="0"/>
              <a:t>34</a:t>
            </a:fld>
            <a:endParaRPr lang="zh-CN" altLang="en-US"/>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地理空间数据</a:t>
            </a:r>
          </a:p>
        </p:txBody>
      </p:sp>
      <p:sp>
        <p:nvSpPr>
          <p:cNvPr id="360" name="矩形: 圆角 359"/>
          <p:cNvSpPr/>
          <p:nvPr/>
        </p:nvSpPr>
        <p:spPr>
          <a:xfrm>
            <a:off x="92075" y="934085"/>
            <a:ext cx="8970645" cy="861060"/>
          </a:xfrm>
          <a:prstGeom prst="roundRect">
            <a:avLst>
              <a:gd name="adj" fmla="val 1988"/>
            </a:avLst>
          </a:prstGeom>
          <a:solidFill>
            <a:schemeClr val="accent1">
              <a:alpha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0" rIns="0" bIns="0" rtlCol="0" anchor="ctr"/>
          <a:lstStyle/>
          <a:p>
            <a:pPr marL="285750" indent="-285750">
              <a:lnSpc>
                <a:spcPct val="125000"/>
              </a:lnSpc>
              <a:buClr>
                <a:srgbClr val="9B0000"/>
              </a:buClr>
              <a:buFont typeface="Wingdings" panose="05000000000000000000" charset="0"/>
              <a:buChar char="ü"/>
            </a:pPr>
            <a:r>
              <a:rPr lang="zh-CN" altLang="en-US" sz="1600" dirty="0">
                <a:solidFill>
                  <a:schemeClr val="tx1"/>
                </a:solidFill>
                <a:latin typeface="微软雅黑" panose="020B0503020204020204" pitchFamily="34" charset="-122"/>
                <a:ea typeface="微软雅黑" panose="020B0503020204020204" pitchFamily="34" charset="-122"/>
              </a:rPr>
              <a:t>互联网信息和地理位置采集技术不断发展，推动</a:t>
            </a:r>
            <a:r>
              <a:rPr lang="zh-CN" altLang="en-US" sz="1600" b="1" dirty="0">
                <a:solidFill>
                  <a:schemeClr val="tx1"/>
                </a:solidFill>
                <a:latin typeface="微软雅黑" panose="020B0503020204020204" pitchFamily="34" charset="-122"/>
                <a:ea typeface="微软雅黑" panose="020B0503020204020204" pitchFamily="34" charset="-122"/>
              </a:rPr>
              <a:t>大规模地理空间数据</a:t>
            </a:r>
            <a:r>
              <a:rPr lang="zh-CN" altLang="en-US" sz="1600" dirty="0">
                <a:solidFill>
                  <a:schemeClr val="tx1"/>
                </a:solidFill>
                <a:latin typeface="微软雅黑" panose="020B0503020204020204" pitchFamily="34" charset="-122"/>
                <a:ea typeface="微软雅黑" panose="020B0503020204020204" pitchFamily="34" charset="-122"/>
              </a:rPr>
              <a:t>快速增长</a:t>
            </a:r>
          </a:p>
          <a:p>
            <a:pPr marL="285750" indent="-285750">
              <a:lnSpc>
                <a:spcPct val="125000"/>
              </a:lnSpc>
              <a:buClr>
                <a:srgbClr val="9B0000"/>
              </a:buClr>
              <a:buFont typeface="Wingdings" panose="05000000000000000000" charset="0"/>
              <a:buChar char="ü"/>
            </a:pPr>
            <a:r>
              <a:rPr lang="zh-CN" altLang="en-US" sz="1600" dirty="0">
                <a:solidFill>
                  <a:schemeClr val="tx1"/>
                </a:solidFill>
                <a:latin typeface="微软雅黑" panose="020B0503020204020204" pitchFamily="34" charset="-122"/>
                <a:ea typeface="微软雅黑" panose="020B0503020204020204" pitchFamily="34" charset="-122"/>
              </a:rPr>
              <a:t>地理空间数据为</a:t>
            </a:r>
            <a:r>
              <a:rPr lang="zh-CN" altLang="en-US" sz="1600" b="1" dirty="0">
                <a:solidFill>
                  <a:schemeClr val="tx1"/>
                </a:solidFill>
                <a:latin typeface="微软雅黑" panose="020B0503020204020204" pitchFamily="34" charset="-122"/>
                <a:ea typeface="微软雅黑" panose="020B0503020204020204" pitchFamily="34" charset="-122"/>
              </a:rPr>
              <a:t>地图服务</a:t>
            </a:r>
            <a:r>
              <a:rPr lang="zh-CN" altLang="en-US" sz="1600" dirty="0">
                <a:solidFill>
                  <a:schemeClr val="tx1"/>
                </a:solidFill>
                <a:latin typeface="微软雅黑" panose="020B0503020204020204" pitchFamily="34" charset="-122"/>
                <a:ea typeface="微软雅黑" panose="020B0503020204020204" pitchFamily="34" charset="-122"/>
              </a:rPr>
              <a:t>和</a:t>
            </a:r>
            <a:r>
              <a:rPr lang="zh-CN" altLang="en-US" sz="1600" b="1" dirty="0">
                <a:solidFill>
                  <a:schemeClr val="tx1"/>
                </a:solidFill>
                <a:latin typeface="微软雅黑" panose="020B0503020204020204" pitchFamily="34" charset="-122"/>
                <a:ea typeface="微软雅黑" panose="020B0503020204020204" pitchFamily="34" charset="-122"/>
              </a:rPr>
              <a:t>基于位置的应用</a:t>
            </a:r>
            <a:r>
              <a:rPr lang="zh-CN" altLang="en-US" sz="1600" dirty="0">
                <a:solidFill>
                  <a:schemeClr val="tx1"/>
                </a:solidFill>
                <a:latin typeface="微软雅黑" panose="020B0503020204020204" pitchFamily="34" charset="-122"/>
                <a:ea typeface="微软雅黑" panose="020B0503020204020204" pitchFamily="34" charset="-122"/>
              </a:rPr>
              <a:t>提供重要的数据来源</a:t>
            </a:r>
            <a:endPar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矩形: 圆角 4"/>
          <p:cNvSpPr/>
          <p:nvPr/>
        </p:nvSpPr>
        <p:spPr>
          <a:xfrm>
            <a:off x="88325" y="1901507"/>
            <a:ext cx="8970010" cy="2190433"/>
          </a:xfrm>
          <a:prstGeom prst="roundRect">
            <a:avLst>
              <a:gd name="adj" fmla="val 0"/>
            </a:avLst>
          </a:prstGeom>
          <a:solidFill>
            <a:schemeClr val="bg1">
              <a:alpha val="30196"/>
            </a:schemeClr>
          </a:solidFill>
          <a:ln w="19050">
            <a:solidFill>
              <a:schemeClr val="accent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96" name="文本框 295"/>
          <p:cNvSpPr txBox="1"/>
          <p:nvPr/>
        </p:nvSpPr>
        <p:spPr>
          <a:xfrm>
            <a:off x="3519072" y="1727200"/>
            <a:ext cx="2026920" cy="337185"/>
          </a:xfrm>
          <a:prstGeom prst="rect">
            <a:avLst/>
          </a:prstGeom>
          <a:solidFill>
            <a:schemeClr val="bg1"/>
          </a:solid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cs typeface="Calibri" panose="020F0502020204030204" pitchFamily="34" charset="0"/>
              </a:rPr>
              <a:t>地理空间数据的应用</a:t>
            </a:r>
          </a:p>
        </p:txBody>
      </p:sp>
      <p:grpSp>
        <p:nvGrpSpPr>
          <p:cNvPr id="33" name="组合 32">
            <a:extLst>
              <a:ext uri="{FF2B5EF4-FFF2-40B4-BE49-F238E27FC236}">
                <a16:creationId xmlns:a16="http://schemas.microsoft.com/office/drawing/2014/main" id="{4CFBEC12-ADE2-CA7F-55FB-0B6DB15E9AA2}"/>
              </a:ext>
            </a:extLst>
          </p:cNvPr>
          <p:cNvGrpSpPr/>
          <p:nvPr/>
        </p:nvGrpSpPr>
        <p:grpSpPr>
          <a:xfrm>
            <a:off x="291922" y="2125979"/>
            <a:ext cx="2639695" cy="1898789"/>
            <a:chOff x="788035" y="2407920"/>
            <a:chExt cx="2639695" cy="1898789"/>
          </a:xfrm>
        </p:grpSpPr>
        <p:pic>
          <p:nvPicPr>
            <p:cNvPr id="1026" name="Picture 2" descr="智能手机, 位置, lg, 导航, 地图, 媒体照片, 人类的手"/>
            <p:cNvPicPr>
              <a:picLocks noChangeArrowheads="1"/>
            </p:cNvPicPr>
            <p:nvPr>
              <p:custDataLst>
                <p:tags r:id="rId3"/>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788035" y="2407920"/>
              <a:ext cx="2639695" cy="160210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文本框 9"/>
            <p:cNvSpPr txBox="1"/>
            <p:nvPr/>
          </p:nvSpPr>
          <p:spPr>
            <a:xfrm>
              <a:off x="1147762" y="3998932"/>
              <a:ext cx="1920240" cy="307777"/>
            </a:xfrm>
            <a:prstGeom prst="rect">
              <a:avLst/>
            </a:prstGeom>
            <a:noFill/>
          </p:spPr>
          <p:txBody>
            <a:bodyPr wrap="square" rtlCol="0">
              <a:spAutoFit/>
            </a:bodyPr>
            <a:lstStyle/>
            <a:p>
              <a:pPr algn="ctr"/>
              <a:r>
                <a:rPr lang="zh-CN" altLang="en-US" sz="1400" b="1" dirty="0">
                  <a:latin typeface="微软雅黑" panose="020B0503020204020204" pitchFamily="34" charset="-122"/>
                  <a:ea typeface="微软雅黑" panose="020B0503020204020204" pitchFamily="34" charset="-122"/>
                </a:rPr>
                <a:t>出行导航</a:t>
              </a:r>
            </a:p>
          </p:txBody>
        </p:sp>
      </p:grpSp>
      <p:grpSp>
        <p:nvGrpSpPr>
          <p:cNvPr id="39" name="组合 38">
            <a:extLst>
              <a:ext uri="{FF2B5EF4-FFF2-40B4-BE49-F238E27FC236}">
                <a16:creationId xmlns:a16="http://schemas.microsoft.com/office/drawing/2014/main" id="{D2774AFF-9D1C-924B-B282-FA48BEADDC24}"/>
              </a:ext>
            </a:extLst>
          </p:cNvPr>
          <p:cNvGrpSpPr/>
          <p:nvPr/>
        </p:nvGrpSpPr>
        <p:grpSpPr>
          <a:xfrm>
            <a:off x="6245123" y="2125979"/>
            <a:ext cx="2626043" cy="1898789"/>
            <a:chOff x="6322691" y="2255519"/>
            <a:chExt cx="2626043" cy="1898789"/>
          </a:xfrm>
        </p:grpSpPr>
        <p:pic>
          <p:nvPicPr>
            <p:cNvPr id="1028" name="Picture 4" descr="Yelp Updated with Improved Social Features and Streamlined iPad Business Page - MacRumors"/>
            <p:cNvPicPr>
              <a:picLocks noChangeAspect="1" noChangeArrowheads="1"/>
            </p:cNvPicPr>
            <p:nvPr>
              <p:custDataLst>
                <p:tags r:id="rId2"/>
              </p:custDataLst>
            </p:nvPr>
          </p:nvPicPr>
          <p:blipFill rotWithShape="1">
            <a:blip r:embed="rId7" cstate="print">
              <a:extLst>
                <a:ext uri="{28A0092B-C50C-407E-A947-70E740481C1C}">
                  <a14:useLocalDpi xmlns:a14="http://schemas.microsoft.com/office/drawing/2010/main" val="0"/>
                </a:ext>
              </a:extLst>
            </a:blip>
            <a:srcRect t="4186" b="6860"/>
            <a:stretch>
              <a:fillRect/>
            </a:stretch>
          </p:blipFill>
          <p:spPr bwMode="auto">
            <a:xfrm>
              <a:off x="6322691" y="2255519"/>
              <a:ext cx="2626043" cy="16094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2" name="文本框 11"/>
            <p:cNvSpPr txBox="1"/>
            <p:nvPr/>
          </p:nvSpPr>
          <p:spPr>
            <a:xfrm>
              <a:off x="6496204" y="3846531"/>
              <a:ext cx="2279015" cy="307777"/>
            </a:xfrm>
            <a:prstGeom prst="rect">
              <a:avLst/>
            </a:prstGeom>
            <a:noFill/>
          </p:spPr>
          <p:txBody>
            <a:bodyPr wrap="square" rtlCol="0">
              <a:spAutoFit/>
            </a:bodyPr>
            <a:lstStyle/>
            <a:p>
              <a:pPr algn="ctr">
                <a:buClrTx/>
                <a:buSzTx/>
                <a:buFontTx/>
              </a:pPr>
              <a:r>
                <a:rPr lang="zh-CN" altLang="en-US" sz="1400" b="1" dirty="0">
                  <a:latin typeface="微软雅黑" panose="020B0503020204020204" pitchFamily="34" charset="-122"/>
                  <a:ea typeface="微软雅黑" panose="020B0503020204020204" pitchFamily="34" charset="-122"/>
                </a:rPr>
                <a:t>消费点评网站</a:t>
              </a:r>
            </a:p>
          </p:txBody>
        </p:sp>
      </p:grpSp>
      <p:grpSp>
        <p:nvGrpSpPr>
          <p:cNvPr id="34" name="组合 33">
            <a:extLst>
              <a:ext uri="{FF2B5EF4-FFF2-40B4-BE49-F238E27FC236}">
                <a16:creationId xmlns:a16="http://schemas.microsoft.com/office/drawing/2014/main" id="{AD182ACE-D35D-25DD-3870-BE3EFF97B8F0}"/>
              </a:ext>
            </a:extLst>
          </p:cNvPr>
          <p:cNvGrpSpPr/>
          <p:nvPr/>
        </p:nvGrpSpPr>
        <p:grpSpPr>
          <a:xfrm>
            <a:off x="3380679" y="2125979"/>
            <a:ext cx="2415382" cy="1900243"/>
            <a:chOff x="5515768" y="2400568"/>
            <a:chExt cx="2415382" cy="1900243"/>
          </a:xfrm>
        </p:grpSpPr>
        <p:pic>
          <p:nvPicPr>
            <p:cNvPr id="1030" name="Picture 6" descr="推特, facebook, 在一起, 信息交流, instagram, 什么应用程序, 隐私政策"/>
            <p:cNvPicPr>
              <a:picLocks noChangeAspect="1" noChangeArrowheads="1"/>
            </p:cNvPicPr>
            <p:nvPr>
              <p:custDataLst>
                <p:tags r:id="rId1"/>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5515768" y="2400568"/>
              <a:ext cx="2415382" cy="16094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3" name="文本框 12"/>
            <p:cNvSpPr txBox="1"/>
            <p:nvPr/>
          </p:nvSpPr>
          <p:spPr>
            <a:xfrm>
              <a:off x="5763021" y="3993034"/>
              <a:ext cx="1920875" cy="307777"/>
            </a:xfrm>
            <a:prstGeom prst="rect">
              <a:avLst/>
            </a:prstGeom>
            <a:noFill/>
          </p:spPr>
          <p:txBody>
            <a:bodyPr wrap="square" rtlCol="0">
              <a:spAutoFit/>
            </a:bodyPr>
            <a:lstStyle/>
            <a:p>
              <a:pPr algn="ctr">
                <a:buClrTx/>
                <a:buSzTx/>
                <a:buFontTx/>
              </a:pPr>
              <a:r>
                <a:rPr lang="zh-CN" altLang="en-US" sz="1400" b="1" dirty="0">
                  <a:latin typeface="微软雅黑" panose="020B0503020204020204" pitchFamily="34" charset="-122"/>
                  <a:ea typeface="微软雅黑" panose="020B0503020204020204" pitchFamily="34" charset="-122"/>
                </a:rPr>
                <a:t>社交网络</a:t>
              </a:r>
            </a:p>
          </p:txBody>
        </p:sp>
      </p:grpSp>
      <p:sp>
        <p:nvSpPr>
          <p:cNvPr id="40" name="矩形: 圆角 4">
            <a:extLst>
              <a:ext uri="{FF2B5EF4-FFF2-40B4-BE49-F238E27FC236}">
                <a16:creationId xmlns:a16="http://schemas.microsoft.com/office/drawing/2014/main" id="{2197B012-3715-6D40-980A-5F87237445BF}"/>
              </a:ext>
            </a:extLst>
          </p:cNvPr>
          <p:cNvSpPr/>
          <p:nvPr/>
        </p:nvSpPr>
        <p:spPr>
          <a:xfrm>
            <a:off x="88325" y="4284866"/>
            <a:ext cx="8970010" cy="2190433"/>
          </a:xfrm>
          <a:prstGeom prst="roundRect">
            <a:avLst>
              <a:gd name="adj" fmla="val 0"/>
            </a:avLst>
          </a:prstGeom>
          <a:solidFill>
            <a:schemeClr val="bg1">
              <a:alpha val="30196"/>
            </a:schemeClr>
          </a:solidFill>
          <a:ln w="19050">
            <a:solidFill>
              <a:schemeClr val="accent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7AF6513C-04D7-0593-2357-E73708461077}"/>
              </a:ext>
            </a:extLst>
          </p:cNvPr>
          <p:cNvSpPr txBox="1"/>
          <p:nvPr/>
        </p:nvSpPr>
        <p:spPr>
          <a:xfrm>
            <a:off x="3880932" y="4108854"/>
            <a:ext cx="1303200" cy="337185"/>
          </a:xfrm>
          <a:prstGeom prst="rect">
            <a:avLst/>
          </a:prstGeom>
          <a:solidFill>
            <a:schemeClr val="bg1"/>
          </a:solid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cs typeface="Calibri" panose="020F0502020204030204" pitchFamily="34" charset="0"/>
              </a:rPr>
              <a:t>兴趣点数据</a:t>
            </a:r>
          </a:p>
        </p:txBody>
      </p:sp>
      <p:grpSp>
        <p:nvGrpSpPr>
          <p:cNvPr id="1029" name="组合 1028">
            <a:extLst>
              <a:ext uri="{FF2B5EF4-FFF2-40B4-BE49-F238E27FC236}">
                <a16:creationId xmlns:a16="http://schemas.microsoft.com/office/drawing/2014/main" id="{5E6FF842-FC6D-09DB-8308-8833C193A1A4}"/>
              </a:ext>
            </a:extLst>
          </p:cNvPr>
          <p:cNvGrpSpPr/>
          <p:nvPr/>
        </p:nvGrpSpPr>
        <p:grpSpPr>
          <a:xfrm>
            <a:off x="263684" y="4625155"/>
            <a:ext cx="2869610" cy="1574656"/>
            <a:chOff x="9887243" y="1284558"/>
            <a:chExt cx="2869610" cy="1574656"/>
          </a:xfrm>
        </p:grpSpPr>
        <p:sp>
          <p:nvSpPr>
            <p:cNvPr id="44" name="矩形: 圆角 43">
              <a:extLst>
                <a:ext uri="{FF2B5EF4-FFF2-40B4-BE49-F238E27FC236}">
                  <a16:creationId xmlns:a16="http://schemas.microsoft.com/office/drawing/2014/main" id="{43D0837F-0BF3-4601-B9C3-BA214AD0D59A}"/>
                </a:ext>
              </a:extLst>
            </p:cNvPr>
            <p:cNvSpPr/>
            <p:nvPr/>
          </p:nvSpPr>
          <p:spPr>
            <a:xfrm>
              <a:off x="9921481" y="1284558"/>
              <a:ext cx="2779330" cy="1574656"/>
            </a:xfrm>
            <a:prstGeom prst="roundRect">
              <a:avLst>
                <a:gd name="adj" fmla="val 6482"/>
              </a:avLst>
            </a:prstGeom>
            <a:noFill/>
            <a:ln w="19050">
              <a:solidFill>
                <a:srgbClr val="5B9BD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78C1C1B2-D87E-EA72-525E-6DF1C3E485D3}"/>
                </a:ext>
              </a:extLst>
            </p:cNvPr>
            <p:cNvSpPr txBox="1"/>
            <p:nvPr/>
          </p:nvSpPr>
          <p:spPr>
            <a:xfrm>
              <a:off x="9901309" y="1339423"/>
              <a:ext cx="869149" cy="261610"/>
            </a:xfrm>
            <a:prstGeom prst="rect">
              <a:avLst/>
            </a:prstGeom>
            <a:noFill/>
          </p:spPr>
          <p:txBody>
            <a:bodyPr wrap="none" rtlCol="0">
              <a:spAutoFit/>
            </a:bodyPr>
            <a:lstStyle/>
            <a:p>
              <a:pPr algn="ctr" fontAlgn="ctr"/>
              <a:r>
                <a:rPr lang="en-US" altLang="zh-CN" sz="1100" u="none" strike="noStrike" dirty="0">
                  <a:solidFill>
                    <a:schemeClr val="tx1"/>
                  </a:solidFill>
                  <a:effectLst/>
                  <a:latin typeface="Times New Roman" panose="02020603050405020304" pitchFamily="18" charset="0"/>
                  <a:cs typeface="Times New Roman" panose="02020603050405020304" pitchFamily="18" charset="0"/>
                </a:rPr>
                <a:t>118.863752</a:t>
              </a:r>
              <a:endParaRPr lang="en-US" altLang="zh-CN" sz="1100" b="0" i="0" u="none" strike="noStrike"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8" name="文本框 47">
              <a:extLst>
                <a:ext uri="{FF2B5EF4-FFF2-40B4-BE49-F238E27FC236}">
                  <a16:creationId xmlns:a16="http://schemas.microsoft.com/office/drawing/2014/main" id="{24EAB66E-5072-0AE5-F9A7-528286B0C9A5}"/>
                </a:ext>
              </a:extLst>
            </p:cNvPr>
            <p:cNvSpPr txBox="1"/>
            <p:nvPr/>
          </p:nvSpPr>
          <p:spPr>
            <a:xfrm>
              <a:off x="10962417" y="1286455"/>
              <a:ext cx="797013" cy="261610"/>
            </a:xfrm>
            <a:prstGeom prst="rect">
              <a:avLst/>
            </a:prstGeom>
            <a:noFill/>
          </p:spPr>
          <p:txBody>
            <a:bodyPr wrap="none" rtlCol="0">
              <a:spAutoFit/>
            </a:bodyPr>
            <a:lstStyle/>
            <a:p>
              <a:pPr algn="ctr" fontAlgn="ctr"/>
              <a:r>
                <a:rPr lang="en-US" altLang="zh-CN" sz="1100" u="none" strike="noStrike" dirty="0">
                  <a:solidFill>
                    <a:schemeClr val="tx1"/>
                  </a:solidFill>
                  <a:effectLst/>
                  <a:latin typeface="Times New Roman" panose="02020603050405020304" pitchFamily="18" charset="0"/>
                  <a:cs typeface="Times New Roman" panose="02020603050405020304" pitchFamily="18" charset="0"/>
                </a:rPr>
                <a:t>31.948033</a:t>
              </a:r>
            </a:p>
          </p:txBody>
        </p:sp>
        <p:cxnSp>
          <p:nvCxnSpPr>
            <p:cNvPr id="49" name="连接符: 曲线 48">
              <a:extLst>
                <a:ext uri="{FF2B5EF4-FFF2-40B4-BE49-F238E27FC236}">
                  <a16:creationId xmlns:a16="http://schemas.microsoft.com/office/drawing/2014/main" id="{FF5E6893-B7F6-622E-284A-1470AB167098}"/>
                </a:ext>
              </a:extLst>
            </p:cNvPr>
            <p:cNvCxnSpPr>
              <a:cxnSpLocks/>
              <a:stCxn id="45" idx="1"/>
              <a:endCxn id="47" idx="2"/>
            </p:cNvCxnSpPr>
            <p:nvPr/>
          </p:nvCxnSpPr>
          <p:spPr>
            <a:xfrm rot="10800000">
              <a:off x="10335884" y="1601033"/>
              <a:ext cx="413710" cy="409608"/>
            </a:xfrm>
            <a:prstGeom prst="curved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9F3E323E-2383-0062-7131-AED781F135C4}"/>
                </a:ext>
              </a:extLst>
            </p:cNvPr>
            <p:cNvSpPr txBox="1"/>
            <p:nvPr/>
          </p:nvSpPr>
          <p:spPr>
            <a:xfrm>
              <a:off x="10234940" y="1722183"/>
              <a:ext cx="466794" cy="253916"/>
            </a:xfrm>
            <a:prstGeom prst="rect">
              <a:avLst/>
            </a:prstGeom>
            <a:solidFill>
              <a:schemeClr val="bg1"/>
            </a:solidFill>
          </p:spPr>
          <p:txBody>
            <a:bodyPr wrap="square" rtlCol="0">
              <a:spAutoFit/>
            </a:bodyPr>
            <a:lstStyle/>
            <a:p>
              <a:r>
                <a:rPr lang="zh-CN" altLang="en-US" sz="1000" dirty="0">
                  <a:solidFill>
                    <a:schemeClr val="accent1">
                      <a:lumMod val="75000"/>
                    </a:schemeClr>
                  </a:solidFill>
                  <a:latin typeface="微软雅黑" panose="020B0503020204020204" pitchFamily="34" charset="-122"/>
                  <a:ea typeface="微软雅黑" panose="020B0503020204020204" pitchFamily="34" charset="-122"/>
                </a:rPr>
                <a:t>经度</a:t>
              </a:r>
            </a:p>
          </p:txBody>
        </p:sp>
        <p:cxnSp>
          <p:nvCxnSpPr>
            <p:cNvPr id="51" name="连接符: 曲线 50">
              <a:extLst>
                <a:ext uri="{FF2B5EF4-FFF2-40B4-BE49-F238E27FC236}">
                  <a16:creationId xmlns:a16="http://schemas.microsoft.com/office/drawing/2014/main" id="{CB53019A-5CBD-6276-B6FB-99B3EC5E1BAF}"/>
                </a:ext>
              </a:extLst>
            </p:cNvPr>
            <p:cNvCxnSpPr>
              <a:cxnSpLocks/>
              <a:stCxn id="45" idx="0"/>
              <a:endCxn id="48" idx="2"/>
            </p:cNvCxnSpPr>
            <p:nvPr/>
          </p:nvCxnSpPr>
          <p:spPr>
            <a:xfrm rot="16200000" flipV="1">
              <a:off x="11208423" y="1700566"/>
              <a:ext cx="305004" cy="1"/>
            </a:xfrm>
            <a:prstGeom prst="curved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B19A6DCC-FE4D-AF7B-35F7-877353A11128}"/>
                </a:ext>
              </a:extLst>
            </p:cNvPr>
            <p:cNvSpPr txBox="1"/>
            <p:nvPr/>
          </p:nvSpPr>
          <p:spPr>
            <a:xfrm>
              <a:off x="9887243" y="2428326"/>
              <a:ext cx="1454245" cy="430887"/>
            </a:xfrm>
            <a:prstGeom prst="rect">
              <a:avLst/>
            </a:prstGeom>
            <a:noFill/>
          </p:spPr>
          <p:txBody>
            <a:bodyPr wrap="none" rtlCol="0">
              <a:spAutoFit/>
            </a:bodyPr>
            <a:lstStyle/>
            <a:p>
              <a:pPr algn="ctr" fontAlgn="ctr"/>
              <a:r>
                <a:rPr lang="zh-CN" altLang="en-US" sz="1100" u="none" strike="noStrike" dirty="0">
                  <a:solidFill>
                    <a:schemeClr val="tx1"/>
                  </a:solidFill>
                  <a:effectLst/>
                  <a:latin typeface="微软雅黑" panose="020B0503020204020204" pitchFamily="34" charset="-122"/>
                  <a:ea typeface="微软雅黑" panose="020B0503020204020204" pitchFamily="34" charset="-122"/>
                </a:rPr>
                <a:t>江宁科学园天印大道</a:t>
              </a:r>
            </a:p>
            <a:p>
              <a:pPr algn="ctr" fontAlgn="ctr"/>
              <a:r>
                <a:rPr lang="en-US" altLang="zh-CN" sz="1100" u="none" strike="noStrike" dirty="0">
                  <a:solidFill>
                    <a:schemeClr val="tx1"/>
                  </a:solidFill>
                  <a:effectLst/>
                  <a:latin typeface="Times New Roman" panose="02020603050405020304" pitchFamily="18" charset="0"/>
                  <a:cs typeface="Times New Roman" panose="02020603050405020304" pitchFamily="18" charset="0"/>
                </a:rPr>
                <a:t>1139</a:t>
              </a:r>
              <a:r>
                <a:rPr lang="zh-CN" altLang="en-US" sz="1100" u="none" strike="noStrike" dirty="0">
                  <a:solidFill>
                    <a:schemeClr val="tx1"/>
                  </a:solidFill>
                  <a:effectLst/>
                  <a:latin typeface="微软雅黑" panose="020B0503020204020204" pitchFamily="34" charset="-122"/>
                  <a:ea typeface="微软雅黑" panose="020B0503020204020204" pitchFamily="34" charset="-122"/>
                </a:rPr>
                <a:t>号近昌宁路</a:t>
              </a:r>
            </a:p>
          </p:txBody>
        </p:sp>
        <p:cxnSp>
          <p:nvCxnSpPr>
            <p:cNvPr id="54" name="连接符: 曲线 53">
              <a:extLst>
                <a:ext uri="{FF2B5EF4-FFF2-40B4-BE49-F238E27FC236}">
                  <a16:creationId xmlns:a16="http://schemas.microsoft.com/office/drawing/2014/main" id="{01C86F24-1943-8ADF-07CD-5EFF0E7A733C}"/>
                </a:ext>
              </a:extLst>
            </p:cNvPr>
            <p:cNvCxnSpPr>
              <a:cxnSpLocks/>
              <a:stCxn id="46" idx="1"/>
              <a:endCxn id="53" idx="0"/>
            </p:cNvCxnSpPr>
            <p:nvPr/>
          </p:nvCxnSpPr>
          <p:spPr>
            <a:xfrm rot="10800000" flipV="1">
              <a:off x="10614367" y="2010640"/>
              <a:ext cx="135227" cy="417686"/>
            </a:xfrm>
            <a:prstGeom prst="curved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FC218D17-8528-D5EA-89A5-C59612F56F47}"/>
                </a:ext>
              </a:extLst>
            </p:cNvPr>
            <p:cNvSpPr txBox="1"/>
            <p:nvPr/>
          </p:nvSpPr>
          <p:spPr>
            <a:xfrm>
              <a:off x="10284517" y="2058876"/>
              <a:ext cx="441146" cy="246221"/>
            </a:xfrm>
            <a:prstGeom prst="rect">
              <a:avLst/>
            </a:prstGeom>
            <a:solidFill>
              <a:schemeClr val="bg1"/>
            </a:solidFill>
          </p:spPr>
          <p:txBody>
            <a:bodyPr wrap="none" rtlCol="0">
              <a:spAutoFit/>
            </a:bodyPr>
            <a:lstStyle/>
            <a:p>
              <a:r>
                <a:rPr lang="zh-CN" altLang="en-US" sz="1000" dirty="0">
                  <a:solidFill>
                    <a:schemeClr val="accent1">
                      <a:lumMod val="75000"/>
                    </a:schemeClr>
                  </a:solidFill>
                  <a:latin typeface="微软雅黑" panose="020B0503020204020204" pitchFamily="34" charset="-122"/>
                  <a:ea typeface="微软雅黑" panose="020B0503020204020204" pitchFamily="34" charset="-122"/>
                </a:rPr>
                <a:t>地址</a:t>
              </a:r>
            </a:p>
          </p:txBody>
        </p:sp>
        <p:cxnSp>
          <p:nvCxnSpPr>
            <p:cNvPr id="56" name="连接符: 曲线 55">
              <a:extLst>
                <a:ext uri="{FF2B5EF4-FFF2-40B4-BE49-F238E27FC236}">
                  <a16:creationId xmlns:a16="http://schemas.microsoft.com/office/drawing/2014/main" id="{4AAA1821-144F-F991-C261-8F315ABD87B2}"/>
                </a:ext>
              </a:extLst>
            </p:cNvPr>
            <p:cNvCxnSpPr>
              <a:cxnSpLocks/>
              <a:stCxn id="45" idx="3"/>
              <a:endCxn id="58" idx="2"/>
            </p:cNvCxnSpPr>
            <p:nvPr/>
          </p:nvCxnSpPr>
          <p:spPr>
            <a:xfrm flipV="1">
              <a:off x="11972255" y="1759466"/>
              <a:ext cx="331590" cy="251175"/>
            </a:xfrm>
            <a:prstGeom prst="curved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D9B41331-3DC8-0233-D8BB-B634C263F9FE}"/>
                </a:ext>
              </a:extLst>
            </p:cNvPr>
            <p:cNvSpPr txBox="1"/>
            <p:nvPr/>
          </p:nvSpPr>
          <p:spPr>
            <a:xfrm>
              <a:off x="12017669" y="1902918"/>
              <a:ext cx="449445" cy="246221"/>
            </a:xfrm>
            <a:prstGeom prst="rect">
              <a:avLst/>
            </a:prstGeom>
            <a:solidFill>
              <a:schemeClr val="bg1"/>
            </a:solidFill>
          </p:spPr>
          <p:txBody>
            <a:bodyPr wrap="square" rtlCol="0">
              <a:spAutoFit/>
            </a:bodyPr>
            <a:lstStyle/>
            <a:p>
              <a:r>
                <a:rPr lang="zh-CN" altLang="en-US" sz="1000" dirty="0">
                  <a:solidFill>
                    <a:schemeClr val="accent1">
                      <a:lumMod val="75000"/>
                    </a:schemeClr>
                  </a:solidFill>
                  <a:latin typeface="微软雅黑" panose="020B0503020204020204" pitchFamily="34" charset="-122"/>
                  <a:ea typeface="微软雅黑" panose="020B0503020204020204" pitchFamily="34" charset="-122"/>
                </a:rPr>
                <a:t>电话</a:t>
              </a:r>
            </a:p>
          </p:txBody>
        </p:sp>
        <p:sp>
          <p:nvSpPr>
            <p:cNvPr id="58" name="文本框 57">
              <a:extLst>
                <a:ext uri="{FF2B5EF4-FFF2-40B4-BE49-F238E27FC236}">
                  <a16:creationId xmlns:a16="http://schemas.microsoft.com/office/drawing/2014/main" id="{0EE59BAB-13C8-505B-E095-BC694BF565CA}"/>
                </a:ext>
              </a:extLst>
            </p:cNvPr>
            <p:cNvSpPr txBox="1"/>
            <p:nvPr/>
          </p:nvSpPr>
          <p:spPr>
            <a:xfrm>
              <a:off x="11850836" y="1328579"/>
              <a:ext cx="906017" cy="430887"/>
            </a:xfrm>
            <a:prstGeom prst="rect">
              <a:avLst/>
            </a:prstGeom>
            <a:noFill/>
          </p:spPr>
          <p:txBody>
            <a:bodyPr wrap="none" rtlCol="0">
              <a:spAutoFit/>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US" altLang="zh-CN" sz="1100" b="0" u="none" strike="noStrike" dirty="0">
                  <a:effectLst/>
                  <a:latin typeface="Times New Roman" panose="02020603050405020304" pitchFamily="18" charset="0"/>
                  <a:cs typeface="Times New Roman" panose="02020603050405020304" pitchFamily="18" charset="0"/>
                </a:rPr>
                <a:t>52173777;</a:t>
              </a:r>
            </a:p>
            <a:p>
              <a:pPr marL="0" marR="0" lvl="0" indent="0" algn="ctr" defTabSz="685800" rtl="0" eaLnBrk="1" fontAlgn="ctr" latinLnBrk="0" hangingPunct="1">
                <a:lnSpc>
                  <a:spcPct val="100000"/>
                </a:lnSpc>
                <a:spcBef>
                  <a:spcPts val="0"/>
                </a:spcBef>
                <a:spcAft>
                  <a:spcPts val="0"/>
                </a:spcAft>
                <a:buClrTx/>
                <a:buSzTx/>
                <a:buFontTx/>
                <a:buNone/>
                <a:tabLst/>
                <a:defRPr/>
              </a:pPr>
              <a:r>
                <a:rPr lang="en-US" altLang="zh-CN" sz="1100" b="0" u="none" strike="noStrike" dirty="0">
                  <a:effectLst/>
                  <a:latin typeface="Times New Roman" panose="02020603050405020304" pitchFamily="18" charset="0"/>
                  <a:cs typeface="Times New Roman" panose="02020603050405020304" pitchFamily="18" charset="0"/>
                </a:rPr>
                <a:t>4008519797</a:t>
              </a:r>
              <a:endParaRPr lang="en-US" altLang="zh-CN" sz="1100" b="0" i="0" u="none" strike="noStrike" dirty="0">
                <a:effectLst/>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59" name="连接符: 曲线 58">
              <a:extLst>
                <a:ext uri="{FF2B5EF4-FFF2-40B4-BE49-F238E27FC236}">
                  <a16:creationId xmlns:a16="http://schemas.microsoft.com/office/drawing/2014/main" id="{80DE758D-8A64-3631-7275-7BD9E0BF5D80}"/>
                </a:ext>
              </a:extLst>
            </p:cNvPr>
            <p:cNvCxnSpPr>
              <a:cxnSpLocks/>
              <a:stCxn id="45" idx="2"/>
              <a:endCxn id="61" idx="0"/>
            </p:cNvCxnSpPr>
            <p:nvPr/>
          </p:nvCxnSpPr>
          <p:spPr>
            <a:xfrm rot="16200000" flipH="1">
              <a:off x="11385275" y="2143863"/>
              <a:ext cx="344751" cy="393450"/>
            </a:xfrm>
            <a:prstGeom prst="curved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2F65ED06-A518-8220-B350-F48D75CCE630}"/>
                </a:ext>
              </a:extLst>
            </p:cNvPr>
            <p:cNvSpPr txBox="1"/>
            <p:nvPr/>
          </p:nvSpPr>
          <p:spPr>
            <a:xfrm>
              <a:off x="11238473" y="2228642"/>
              <a:ext cx="442688" cy="246221"/>
            </a:xfrm>
            <a:prstGeom prst="rect">
              <a:avLst/>
            </a:prstGeom>
            <a:solidFill>
              <a:schemeClr val="bg1"/>
            </a:solidFill>
          </p:spPr>
          <p:txBody>
            <a:bodyPr wrap="square" rtlCol="0">
              <a:spAutoFit/>
            </a:bodyPr>
            <a:lstStyle/>
            <a:p>
              <a:r>
                <a:rPr lang="zh-CN" altLang="en-US" sz="1000" dirty="0">
                  <a:solidFill>
                    <a:schemeClr val="accent1">
                      <a:lumMod val="75000"/>
                    </a:schemeClr>
                  </a:solidFill>
                  <a:latin typeface="微软雅黑" panose="020B0503020204020204" pitchFamily="34" charset="-122"/>
                  <a:ea typeface="微软雅黑" panose="020B0503020204020204" pitchFamily="34" charset="-122"/>
                </a:rPr>
                <a:t>类型</a:t>
              </a:r>
            </a:p>
          </p:txBody>
        </p:sp>
        <p:sp>
          <p:nvSpPr>
            <p:cNvPr id="61" name="文本框 60">
              <a:extLst>
                <a:ext uri="{FF2B5EF4-FFF2-40B4-BE49-F238E27FC236}">
                  <a16:creationId xmlns:a16="http://schemas.microsoft.com/office/drawing/2014/main" id="{DBF4F10C-30FE-4D70-4700-A15C245B8331}"/>
                </a:ext>
              </a:extLst>
            </p:cNvPr>
            <p:cNvSpPr txBox="1"/>
            <p:nvPr/>
          </p:nvSpPr>
          <p:spPr>
            <a:xfrm>
              <a:off x="10923539" y="2512964"/>
              <a:ext cx="1661672" cy="261610"/>
            </a:xfrm>
            <a:prstGeom prst="rect">
              <a:avLst/>
            </a:prstGeom>
            <a:noFill/>
          </p:spPr>
          <p:txBody>
            <a:bodyPr wrap="square">
              <a:spAutoFit/>
            </a:bodyPr>
            <a:lstStyle/>
            <a:p>
              <a:pPr algn="ctr"/>
              <a:r>
                <a:rPr lang="zh-CN" altLang="en-US" sz="1100" dirty="0">
                  <a:latin typeface="微软雅黑" panose="020B0503020204020204" pitchFamily="34" charset="-122"/>
                  <a:ea typeface="微软雅黑" panose="020B0503020204020204" pitchFamily="34" charset="-122"/>
                </a:rPr>
                <a:t>美食 淮扬菜</a:t>
              </a:r>
            </a:p>
          </p:txBody>
        </p:sp>
        <p:sp>
          <p:nvSpPr>
            <p:cNvPr id="52" name="文本框 51">
              <a:extLst>
                <a:ext uri="{FF2B5EF4-FFF2-40B4-BE49-F238E27FC236}">
                  <a16:creationId xmlns:a16="http://schemas.microsoft.com/office/drawing/2014/main" id="{1DA6856B-2FAC-840C-0FEE-A8F2015333C7}"/>
                </a:ext>
              </a:extLst>
            </p:cNvPr>
            <p:cNvSpPr txBox="1"/>
            <p:nvPr/>
          </p:nvSpPr>
          <p:spPr>
            <a:xfrm>
              <a:off x="11150983" y="1645628"/>
              <a:ext cx="522856" cy="246221"/>
            </a:xfrm>
            <a:prstGeom prst="rect">
              <a:avLst/>
            </a:prstGeom>
            <a:solidFill>
              <a:schemeClr val="bg1"/>
            </a:solidFill>
          </p:spPr>
          <p:txBody>
            <a:bodyPr wrap="square" rtlCol="0">
              <a:spAutoFit/>
            </a:bodyPr>
            <a:lstStyle/>
            <a:p>
              <a:r>
                <a:rPr lang="zh-CN" altLang="en-US" sz="1000" dirty="0">
                  <a:solidFill>
                    <a:schemeClr val="accent1">
                      <a:lumMod val="75000"/>
                    </a:schemeClr>
                  </a:solidFill>
                  <a:latin typeface="微软雅黑" panose="020B0503020204020204" pitchFamily="34" charset="-122"/>
                  <a:ea typeface="微软雅黑" panose="020B0503020204020204" pitchFamily="34" charset="-122"/>
                </a:rPr>
                <a:t>纬度</a:t>
              </a:r>
            </a:p>
          </p:txBody>
        </p:sp>
        <p:sp>
          <p:nvSpPr>
            <p:cNvPr id="45" name="矩形 44">
              <a:extLst>
                <a:ext uri="{FF2B5EF4-FFF2-40B4-BE49-F238E27FC236}">
                  <a16:creationId xmlns:a16="http://schemas.microsoft.com/office/drawing/2014/main" id="{C390EB43-C8D3-29BF-4254-0F4340E912F0}"/>
                </a:ext>
              </a:extLst>
            </p:cNvPr>
            <p:cNvSpPr/>
            <p:nvPr/>
          </p:nvSpPr>
          <p:spPr>
            <a:xfrm>
              <a:off x="10749594" y="1853069"/>
              <a:ext cx="1222661" cy="315144"/>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文本框 45">
              <a:extLst>
                <a:ext uri="{FF2B5EF4-FFF2-40B4-BE49-F238E27FC236}">
                  <a16:creationId xmlns:a16="http://schemas.microsoft.com/office/drawing/2014/main" id="{F21581F4-3CB9-0B4C-43B7-7B24AF665A41}"/>
                </a:ext>
              </a:extLst>
            </p:cNvPr>
            <p:cNvSpPr txBox="1"/>
            <p:nvPr/>
          </p:nvSpPr>
          <p:spPr>
            <a:xfrm>
              <a:off x="10749593" y="1872140"/>
              <a:ext cx="1189948" cy="276999"/>
            </a:xfrm>
            <a:prstGeom prst="rect">
              <a:avLst/>
            </a:prstGeom>
            <a:noFill/>
          </p:spPr>
          <p:txBody>
            <a:bodyPr wrap="square">
              <a:spAutoFit/>
            </a:bodyPr>
            <a:lstStyle/>
            <a:p>
              <a:pPr algn="ctr"/>
              <a:r>
                <a:rPr lang="zh-CN" altLang="en-US" sz="1200" b="1" dirty="0">
                  <a:latin typeface="微软雅黑" panose="020B0503020204020204" pitchFamily="34" charset="-122"/>
                  <a:ea typeface="微软雅黑" panose="020B0503020204020204" pitchFamily="34" charset="-122"/>
                </a:rPr>
                <a:t>小</a:t>
              </a:r>
              <a:r>
                <a:rPr lang="zh-CN" altLang="en-US" sz="1200" b="1" kern="1200" dirty="0">
                  <a:latin typeface="微软雅黑" panose="020B0503020204020204" pitchFamily="34" charset="-122"/>
                  <a:ea typeface="微软雅黑" panose="020B0503020204020204" pitchFamily="34" charset="-122"/>
                </a:rPr>
                <a:t>厨娘</a:t>
              </a:r>
              <a:r>
                <a:rPr lang="zh-CN" altLang="en-US" sz="1200" b="1" dirty="0">
                  <a:latin typeface="微软雅黑" panose="020B0503020204020204" pitchFamily="34" charset="-122"/>
                  <a:ea typeface="微软雅黑" panose="020B0503020204020204" pitchFamily="34" charset="-122"/>
                </a:rPr>
                <a:t>淮扬菜</a:t>
              </a:r>
            </a:p>
          </p:txBody>
        </p:sp>
      </p:grpSp>
      <p:grpSp>
        <p:nvGrpSpPr>
          <p:cNvPr id="1037" name="组合 1036">
            <a:extLst>
              <a:ext uri="{FF2B5EF4-FFF2-40B4-BE49-F238E27FC236}">
                <a16:creationId xmlns:a16="http://schemas.microsoft.com/office/drawing/2014/main" id="{375CA837-8974-3E67-CE08-1A8CB90101B3}"/>
              </a:ext>
            </a:extLst>
          </p:cNvPr>
          <p:cNvGrpSpPr/>
          <p:nvPr/>
        </p:nvGrpSpPr>
        <p:grpSpPr>
          <a:xfrm>
            <a:off x="5930477" y="4601248"/>
            <a:ext cx="2952313" cy="1622470"/>
            <a:chOff x="10418528" y="4146641"/>
            <a:chExt cx="2952313" cy="1622470"/>
          </a:xfrm>
        </p:grpSpPr>
        <p:sp>
          <p:nvSpPr>
            <p:cNvPr id="39964" name="矩形: 圆角 39963">
              <a:extLst>
                <a:ext uri="{FF2B5EF4-FFF2-40B4-BE49-F238E27FC236}">
                  <a16:creationId xmlns:a16="http://schemas.microsoft.com/office/drawing/2014/main" id="{AB993F76-80BA-77F6-4C6E-7C38FCFD878B}"/>
                </a:ext>
              </a:extLst>
            </p:cNvPr>
            <p:cNvSpPr/>
            <p:nvPr/>
          </p:nvSpPr>
          <p:spPr>
            <a:xfrm>
              <a:off x="10442254" y="4172263"/>
              <a:ext cx="2869200" cy="1573200"/>
            </a:xfrm>
            <a:prstGeom prst="roundRect">
              <a:avLst>
                <a:gd name="adj" fmla="val 8696"/>
              </a:avLst>
            </a:prstGeom>
            <a:noFill/>
            <a:ln w="19050">
              <a:solidFill>
                <a:srgbClr val="5B9BD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67" name="文本框 39966">
              <a:extLst>
                <a:ext uri="{FF2B5EF4-FFF2-40B4-BE49-F238E27FC236}">
                  <a16:creationId xmlns:a16="http://schemas.microsoft.com/office/drawing/2014/main" id="{97702027-836C-2129-0E02-E105DCBCC01B}"/>
                </a:ext>
              </a:extLst>
            </p:cNvPr>
            <p:cNvSpPr txBox="1"/>
            <p:nvPr/>
          </p:nvSpPr>
          <p:spPr>
            <a:xfrm>
              <a:off x="10418528" y="4262695"/>
              <a:ext cx="869149" cy="261610"/>
            </a:xfrm>
            <a:prstGeom prst="rect">
              <a:avLst/>
            </a:prstGeom>
            <a:noFill/>
          </p:spPr>
          <p:txBody>
            <a:bodyPr wrap="none" rtlCol="0">
              <a:spAutoFit/>
            </a:bodyPr>
            <a:lstStyle/>
            <a:p>
              <a:pPr algn="ctr" fontAlgn="ctr"/>
              <a:r>
                <a:rPr lang="en-US" altLang="zh-CN" sz="1100" u="none" strike="noStrike" dirty="0">
                  <a:solidFill>
                    <a:schemeClr val="tx1"/>
                  </a:solidFill>
                  <a:effectLst/>
                  <a:latin typeface="Times New Roman" panose="02020603050405020304" pitchFamily="18" charset="0"/>
                  <a:cs typeface="Times New Roman" panose="02020603050405020304" pitchFamily="18" charset="0"/>
                </a:rPr>
                <a:t>118.863605</a:t>
              </a:r>
              <a:endParaRPr lang="en-US" altLang="zh-CN" sz="1100" b="0" i="0" u="none" strike="noStrike"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9968" name="文本框 39967">
              <a:extLst>
                <a:ext uri="{FF2B5EF4-FFF2-40B4-BE49-F238E27FC236}">
                  <a16:creationId xmlns:a16="http://schemas.microsoft.com/office/drawing/2014/main" id="{B49B3267-21DC-3944-9C1C-D7F78A325FD1}"/>
                </a:ext>
              </a:extLst>
            </p:cNvPr>
            <p:cNvSpPr txBox="1"/>
            <p:nvPr/>
          </p:nvSpPr>
          <p:spPr>
            <a:xfrm>
              <a:off x="11491047" y="4146641"/>
              <a:ext cx="797013" cy="261610"/>
            </a:xfrm>
            <a:prstGeom prst="rect">
              <a:avLst/>
            </a:prstGeom>
            <a:noFill/>
          </p:spPr>
          <p:txBody>
            <a:bodyPr wrap="none" rtlCol="0">
              <a:spAutoFit/>
            </a:bodyPr>
            <a:lstStyle/>
            <a:p>
              <a:pPr algn="ctr" fontAlgn="ctr"/>
              <a:r>
                <a:rPr lang="en-US" altLang="zh-CN" sz="1100" u="none" strike="noStrike" dirty="0">
                  <a:solidFill>
                    <a:schemeClr val="tx1"/>
                  </a:solidFill>
                  <a:effectLst/>
                  <a:latin typeface="Times New Roman" panose="02020603050405020304" pitchFamily="18" charset="0"/>
                  <a:cs typeface="Times New Roman" panose="02020603050405020304" pitchFamily="18" charset="0"/>
                </a:rPr>
                <a:t>31.947703</a:t>
              </a:r>
            </a:p>
          </p:txBody>
        </p:sp>
        <p:cxnSp>
          <p:nvCxnSpPr>
            <p:cNvPr id="39969" name="连接符: 曲线 39968">
              <a:extLst>
                <a:ext uri="{FF2B5EF4-FFF2-40B4-BE49-F238E27FC236}">
                  <a16:creationId xmlns:a16="http://schemas.microsoft.com/office/drawing/2014/main" id="{7B2EAFBD-06BF-6A7F-B780-C75AFA3583D5}"/>
                </a:ext>
              </a:extLst>
            </p:cNvPr>
            <p:cNvCxnSpPr>
              <a:cxnSpLocks/>
              <a:stCxn id="39965" idx="1"/>
              <a:endCxn id="39967" idx="2"/>
            </p:cNvCxnSpPr>
            <p:nvPr/>
          </p:nvCxnSpPr>
          <p:spPr>
            <a:xfrm rot="10800000">
              <a:off x="10853104" y="4524305"/>
              <a:ext cx="425331" cy="406960"/>
            </a:xfrm>
            <a:prstGeom prst="curved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970" name="文本框 39969">
              <a:extLst>
                <a:ext uri="{FF2B5EF4-FFF2-40B4-BE49-F238E27FC236}">
                  <a16:creationId xmlns:a16="http://schemas.microsoft.com/office/drawing/2014/main" id="{B2C66223-AE43-9EE3-4421-80CB884C109C}"/>
                </a:ext>
              </a:extLst>
            </p:cNvPr>
            <p:cNvSpPr txBox="1"/>
            <p:nvPr/>
          </p:nvSpPr>
          <p:spPr>
            <a:xfrm>
              <a:off x="10752641" y="4625155"/>
              <a:ext cx="441146" cy="246221"/>
            </a:xfrm>
            <a:prstGeom prst="rect">
              <a:avLst/>
            </a:prstGeom>
            <a:solidFill>
              <a:schemeClr val="bg1"/>
            </a:solidFill>
          </p:spPr>
          <p:txBody>
            <a:bodyPr wrap="none" rtlCol="0">
              <a:spAutoFit/>
            </a:bodyPr>
            <a:lstStyle/>
            <a:p>
              <a:r>
                <a:rPr lang="zh-CN" altLang="en-US" sz="1000" dirty="0">
                  <a:solidFill>
                    <a:schemeClr val="accent1">
                      <a:lumMod val="75000"/>
                    </a:schemeClr>
                  </a:solidFill>
                  <a:latin typeface="微软雅黑" panose="020B0503020204020204" pitchFamily="34" charset="-122"/>
                  <a:ea typeface="微软雅黑" panose="020B0503020204020204" pitchFamily="34" charset="-122"/>
                </a:rPr>
                <a:t>经度</a:t>
              </a:r>
            </a:p>
          </p:txBody>
        </p:sp>
        <p:cxnSp>
          <p:nvCxnSpPr>
            <p:cNvPr id="39971" name="连接符: 曲线 39970">
              <a:extLst>
                <a:ext uri="{FF2B5EF4-FFF2-40B4-BE49-F238E27FC236}">
                  <a16:creationId xmlns:a16="http://schemas.microsoft.com/office/drawing/2014/main" id="{664EAB12-3173-C66F-5CCB-DF00E27A5A38}"/>
                </a:ext>
              </a:extLst>
            </p:cNvPr>
            <p:cNvCxnSpPr>
              <a:cxnSpLocks/>
              <a:stCxn id="39965" idx="0"/>
              <a:endCxn id="39968" idx="2"/>
            </p:cNvCxnSpPr>
            <p:nvPr/>
          </p:nvCxnSpPr>
          <p:spPr>
            <a:xfrm rot="16200000" flipV="1">
              <a:off x="11743570" y="4554236"/>
              <a:ext cx="292181" cy="211"/>
            </a:xfrm>
            <a:prstGeom prst="curved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972" name="文本框 39971">
              <a:extLst>
                <a:ext uri="{FF2B5EF4-FFF2-40B4-BE49-F238E27FC236}">
                  <a16:creationId xmlns:a16="http://schemas.microsoft.com/office/drawing/2014/main" id="{815BFB9B-8788-0A96-352C-5FDC11CD9535}"/>
                </a:ext>
              </a:extLst>
            </p:cNvPr>
            <p:cNvSpPr txBox="1"/>
            <p:nvPr/>
          </p:nvSpPr>
          <p:spPr>
            <a:xfrm>
              <a:off x="11670219" y="4494176"/>
              <a:ext cx="485792" cy="246221"/>
            </a:xfrm>
            <a:prstGeom prst="rect">
              <a:avLst/>
            </a:prstGeom>
            <a:solidFill>
              <a:schemeClr val="bg1"/>
            </a:solidFill>
          </p:spPr>
          <p:txBody>
            <a:bodyPr wrap="square" rtlCol="0">
              <a:spAutoFit/>
            </a:bodyPr>
            <a:lstStyle/>
            <a:p>
              <a:r>
                <a:rPr lang="zh-CN" altLang="en-US" sz="1000" dirty="0">
                  <a:solidFill>
                    <a:schemeClr val="accent1">
                      <a:lumMod val="75000"/>
                    </a:schemeClr>
                  </a:solidFill>
                  <a:latin typeface="微软雅黑" panose="020B0503020204020204" pitchFamily="34" charset="-122"/>
                  <a:ea typeface="微软雅黑" panose="020B0503020204020204" pitchFamily="34" charset="-122"/>
                </a:rPr>
                <a:t>纬度</a:t>
              </a:r>
            </a:p>
          </p:txBody>
        </p:sp>
        <p:sp>
          <p:nvSpPr>
            <p:cNvPr id="39973" name="文本框 39972">
              <a:extLst>
                <a:ext uri="{FF2B5EF4-FFF2-40B4-BE49-F238E27FC236}">
                  <a16:creationId xmlns:a16="http://schemas.microsoft.com/office/drawing/2014/main" id="{DFC3C039-4587-22DB-CB67-A2C4CB85930A}"/>
                </a:ext>
              </a:extLst>
            </p:cNvPr>
            <p:cNvSpPr txBox="1"/>
            <p:nvPr/>
          </p:nvSpPr>
          <p:spPr>
            <a:xfrm>
              <a:off x="10471634" y="5302311"/>
              <a:ext cx="1178528" cy="430887"/>
            </a:xfrm>
            <a:prstGeom prst="rect">
              <a:avLst/>
            </a:prstGeom>
            <a:noFill/>
          </p:spPr>
          <p:txBody>
            <a:bodyPr wrap="none" rtlCol="0">
              <a:spAutoFit/>
            </a:bodyPr>
            <a:lstStyle/>
            <a:p>
              <a:pPr algn="ctr" fontAlgn="ctr"/>
              <a:r>
                <a:rPr lang="zh-CN" altLang="en-US" sz="1100" u="none" strike="noStrike" dirty="0">
                  <a:solidFill>
                    <a:schemeClr val="tx1"/>
                  </a:solidFill>
                  <a:effectLst/>
                  <a:latin typeface="微软雅黑" panose="020B0503020204020204" pitchFamily="34" charset="-122"/>
                  <a:ea typeface="微软雅黑" panose="020B0503020204020204" pitchFamily="34" charset="-122"/>
                </a:rPr>
                <a:t>天印大道</a:t>
              </a:r>
              <a:r>
                <a:rPr lang="en-US" altLang="zh-CN" sz="1100" u="none" strike="noStrike" dirty="0">
                  <a:solidFill>
                    <a:schemeClr val="tx1"/>
                  </a:solidFill>
                  <a:effectLst/>
                  <a:latin typeface="Times New Roman" panose="02020603050405020304" pitchFamily="18" charset="0"/>
                  <a:cs typeface="Times New Roman" panose="02020603050405020304" pitchFamily="18" charset="0"/>
                </a:rPr>
                <a:t>1139</a:t>
              </a:r>
              <a:r>
                <a:rPr lang="zh-CN" altLang="en-US" sz="1100" u="none" strike="noStrike" dirty="0">
                  <a:solidFill>
                    <a:schemeClr val="tx1"/>
                  </a:solidFill>
                  <a:effectLst/>
                  <a:latin typeface="微软雅黑" panose="020B0503020204020204" pitchFamily="34" charset="-122"/>
                  <a:ea typeface="微软雅黑" panose="020B0503020204020204" pitchFamily="34" charset="-122"/>
                </a:rPr>
                <a:t>号</a:t>
              </a:r>
            </a:p>
            <a:p>
              <a:pPr algn="ctr" fontAlgn="ctr"/>
              <a:r>
                <a:rPr lang="zh-CN" altLang="en-US" sz="1100" u="none" strike="noStrike" dirty="0">
                  <a:solidFill>
                    <a:schemeClr val="tx1"/>
                  </a:solidFill>
                  <a:effectLst/>
                  <a:latin typeface="微软雅黑" panose="020B0503020204020204" pitchFamily="34" charset="-122"/>
                  <a:ea typeface="微软雅黑" panose="020B0503020204020204" pitchFamily="34" charset="-122"/>
                </a:rPr>
                <a:t>（近昌宁路</a:t>
              </a:r>
              <a:r>
                <a:rPr lang="zh-CN" altLang="en-US" sz="1100" dirty="0">
                  <a:latin typeface="微软雅黑" panose="020B0503020204020204" pitchFamily="34" charset="-122"/>
                  <a:ea typeface="微软雅黑" panose="020B0503020204020204" pitchFamily="34" charset="-122"/>
                </a:rPr>
                <a:t>）</a:t>
              </a:r>
              <a:endParaRPr lang="zh-CN" altLang="en-US" sz="1100" u="none" strike="noStrike" dirty="0">
                <a:solidFill>
                  <a:schemeClr val="tx1"/>
                </a:solidFill>
                <a:effectLst/>
                <a:latin typeface="微软雅黑" panose="020B0503020204020204" pitchFamily="34" charset="-122"/>
                <a:ea typeface="微软雅黑" panose="020B0503020204020204" pitchFamily="34" charset="-122"/>
              </a:endParaRPr>
            </a:p>
          </p:txBody>
        </p:sp>
        <p:cxnSp>
          <p:nvCxnSpPr>
            <p:cNvPr id="39974" name="连接符: 曲线 39973">
              <a:extLst>
                <a:ext uri="{FF2B5EF4-FFF2-40B4-BE49-F238E27FC236}">
                  <a16:creationId xmlns:a16="http://schemas.microsoft.com/office/drawing/2014/main" id="{54006371-2057-AD8C-AFCD-0A4F0B809E13}"/>
                </a:ext>
              </a:extLst>
            </p:cNvPr>
            <p:cNvCxnSpPr>
              <a:cxnSpLocks/>
              <a:stCxn id="39965" idx="1"/>
              <a:endCxn id="39973" idx="0"/>
            </p:cNvCxnSpPr>
            <p:nvPr/>
          </p:nvCxnSpPr>
          <p:spPr>
            <a:xfrm rot="10800000" flipV="1">
              <a:off x="11060898" y="4931265"/>
              <a:ext cx="217536" cy="371046"/>
            </a:xfrm>
            <a:prstGeom prst="curved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975" name="文本框 39974">
              <a:extLst>
                <a:ext uri="{FF2B5EF4-FFF2-40B4-BE49-F238E27FC236}">
                  <a16:creationId xmlns:a16="http://schemas.microsoft.com/office/drawing/2014/main" id="{1F135C62-6EF0-E38B-849D-769BC4091F8D}"/>
                </a:ext>
              </a:extLst>
            </p:cNvPr>
            <p:cNvSpPr txBox="1"/>
            <p:nvPr/>
          </p:nvSpPr>
          <p:spPr>
            <a:xfrm>
              <a:off x="10760262" y="4942514"/>
              <a:ext cx="441146" cy="246221"/>
            </a:xfrm>
            <a:prstGeom prst="rect">
              <a:avLst/>
            </a:prstGeom>
            <a:solidFill>
              <a:schemeClr val="bg1"/>
            </a:solidFill>
          </p:spPr>
          <p:txBody>
            <a:bodyPr wrap="none" rtlCol="0">
              <a:spAutoFit/>
            </a:bodyPr>
            <a:lstStyle/>
            <a:p>
              <a:r>
                <a:rPr lang="zh-CN" altLang="en-US" sz="1000" dirty="0">
                  <a:solidFill>
                    <a:schemeClr val="accent1">
                      <a:lumMod val="75000"/>
                    </a:schemeClr>
                  </a:solidFill>
                  <a:latin typeface="微软雅黑" panose="020B0503020204020204" pitchFamily="34" charset="-122"/>
                  <a:ea typeface="微软雅黑" panose="020B0503020204020204" pitchFamily="34" charset="-122"/>
                </a:rPr>
                <a:t>地址</a:t>
              </a:r>
            </a:p>
          </p:txBody>
        </p:sp>
        <p:cxnSp>
          <p:nvCxnSpPr>
            <p:cNvPr id="39976" name="连接符: 曲线 39975">
              <a:extLst>
                <a:ext uri="{FF2B5EF4-FFF2-40B4-BE49-F238E27FC236}">
                  <a16:creationId xmlns:a16="http://schemas.microsoft.com/office/drawing/2014/main" id="{2685E160-D83E-21B7-3406-0130F85A0D15}"/>
                </a:ext>
              </a:extLst>
            </p:cNvPr>
            <p:cNvCxnSpPr>
              <a:cxnSpLocks/>
              <a:stCxn id="39965" idx="3"/>
              <a:endCxn id="39978" idx="2"/>
            </p:cNvCxnSpPr>
            <p:nvPr/>
          </p:nvCxnSpPr>
          <p:spPr>
            <a:xfrm flipV="1">
              <a:off x="12501095" y="4646638"/>
              <a:ext cx="359029" cy="284627"/>
            </a:xfrm>
            <a:prstGeom prst="curved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977" name="文本框 39976">
              <a:extLst>
                <a:ext uri="{FF2B5EF4-FFF2-40B4-BE49-F238E27FC236}">
                  <a16:creationId xmlns:a16="http://schemas.microsoft.com/office/drawing/2014/main" id="{1F799988-7B1C-FEAC-B3B0-E42C426470B0}"/>
                </a:ext>
              </a:extLst>
            </p:cNvPr>
            <p:cNvSpPr txBox="1"/>
            <p:nvPr/>
          </p:nvSpPr>
          <p:spPr>
            <a:xfrm>
              <a:off x="12533805" y="4765413"/>
              <a:ext cx="491553" cy="246221"/>
            </a:xfrm>
            <a:prstGeom prst="rect">
              <a:avLst/>
            </a:prstGeom>
            <a:solidFill>
              <a:schemeClr val="bg1"/>
            </a:solidFill>
          </p:spPr>
          <p:txBody>
            <a:bodyPr wrap="square" rtlCol="0">
              <a:spAutoFit/>
            </a:bodyPr>
            <a:lstStyle/>
            <a:p>
              <a:r>
                <a:rPr lang="zh-CN" altLang="en-US" sz="1000" dirty="0">
                  <a:solidFill>
                    <a:schemeClr val="accent1">
                      <a:lumMod val="75000"/>
                    </a:schemeClr>
                  </a:solidFill>
                  <a:latin typeface="微软雅黑" panose="020B0503020204020204" pitchFamily="34" charset="-122"/>
                  <a:ea typeface="微软雅黑" panose="020B0503020204020204" pitchFamily="34" charset="-122"/>
                </a:rPr>
                <a:t>电话</a:t>
              </a:r>
            </a:p>
          </p:txBody>
        </p:sp>
        <p:sp>
          <p:nvSpPr>
            <p:cNvPr id="39978" name="文本框 39977">
              <a:extLst>
                <a:ext uri="{FF2B5EF4-FFF2-40B4-BE49-F238E27FC236}">
                  <a16:creationId xmlns:a16="http://schemas.microsoft.com/office/drawing/2014/main" id="{60817AC3-FFA2-E903-B6C0-EDE8E0264436}"/>
                </a:ext>
              </a:extLst>
            </p:cNvPr>
            <p:cNvSpPr txBox="1"/>
            <p:nvPr/>
          </p:nvSpPr>
          <p:spPr>
            <a:xfrm>
              <a:off x="12349407" y="4385028"/>
              <a:ext cx="1021434" cy="261610"/>
            </a:xfrm>
            <a:prstGeom prst="rect">
              <a:avLst/>
            </a:prstGeom>
            <a:noFill/>
          </p:spPr>
          <p:txBody>
            <a:bodyPr wrap="none" rtlCol="0">
              <a:spAutoFit/>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US" altLang="zh-CN" sz="1100" b="0" u="none" strike="noStrike" dirty="0">
                  <a:effectLst/>
                  <a:latin typeface="Times New Roman" panose="02020603050405020304" pitchFamily="18" charset="0"/>
                  <a:cs typeface="Times New Roman" panose="02020603050405020304" pitchFamily="18" charset="0"/>
                </a:rPr>
                <a:t>025-52173777</a:t>
              </a:r>
            </a:p>
          </p:txBody>
        </p:sp>
        <p:cxnSp>
          <p:nvCxnSpPr>
            <p:cNvPr id="39979" name="连接符: 曲线 39978">
              <a:extLst>
                <a:ext uri="{FF2B5EF4-FFF2-40B4-BE49-F238E27FC236}">
                  <a16:creationId xmlns:a16="http://schemas.microsoft.com/office/drawing/2014/main" id="{9B25AC32-4348-C94C-937D-9F15E92BD833}"/>
                </a:ext>
              </a:extLst>
            </p:cNvPr>
            <p:cNvCxnSpPr>
              <a:cxnSpLocks/>
              <a:stCxn id="39966" idx="2"/>
              <a:endCxn id="39981" idx="0"/>
            </p:cNvCxnSpPr>
            <p:nvPr/>
          </p:nvCxnSpPr>
          <p:spPr>
            <a:xfrm rot="16200000" flipH="1">
              <a:off x="12071828" y="5004149"/>
              <a:ext cx="168366" cy="499783"/>
            </a:xfrm>
            <a:prstGeom prst="curved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980" name="文本框 39979">
              <a:extLst>
                <a:ext uri="{FF2B5EF4-FFF2-40B4-BE49-F238E27FC236}">
                  <a16:creationId xmlns:a16="http://schemas.microsoft.com/office/drawing/2014/main" id="{694CB2E4-438C-7667-44A7-5445CF966281}"/>
                </a:ext>
              </a:extLst>
            </p:cNvPr>
            <p:cNvSpPr txBox="1"/>
            <p:nvPr/>
          </p:nvSpPr>
          <p:spPr>
            <a:xfrm>
              <a:off x="11836318" y="5215113"/>
              <a:ext cx="441529" cy="246221"/>
            </a:xfrm>
            <a:prstGeom prst="rect">
              <a:avLst/>
            </a:prstGeom>
            <a:solidFill>
              <a:schemeClr val="bg1"/>
            </a:solidFill>
          </p:spPr>
          <p:txBody>
            <a:bodyPr wrap="square" rtlCol="0">
              <a:spAutoFit/>
            </a:bodyPr>
            <a:lstStyle/>
            <a:p>
              <a:r>
                <a:rPr lang="zh-CN" altLang="en-US" sz="1000" dirty="0">
                  <a:solidFill>
                    <a:schemeClr val="accent1">
                      <a:lumMod val="75000"/>
                    </a:schemeClr>
                  </a:solidFill>
                  <a:latin typeface="微软雅黑" panose="020B0503020204020204" pitchFamily="34" charset="-122"/>
                  <a:ea typeface="微软雅黑" panose="020B0503020204020204" pitchFamily="34" charset="-122"/>
                </a:rPr>
                <a:t>类型</a:t>
              </a:r>
            </a:p>
          </p:txBody>
        </p:sp>
        <p:sp>
          <p:nvSpPr>
            <p:cNvPr id="39981" name="文本框 39980">
              <a:extLst>
                <a:ext uri="{FF2B5EF4-FFF2-40B4-BE49-F238E27FC236}">
                  <a16:creationId xmlns:a16="http://schemas.microsoft.com/office/drawing/2014/main" id="{3D58B280-9347-EEE1-4EDC-7677557395CD}"/>
                </a:ext>
              </a:extLst>
            </p:cNvPr>
            <p:cNvSpPr txBox="1"/>
            <p:nvPr/>
          </p:nvSpPr>
          <p:spPr>
            <a:xfrm>
              <a:off x="11776392" y="5338224"/>
              <a:ext cx="1259021" cy="430887"/>
            </a:xfrm>
            <a:prstGeom prst="rect">
              <a:avLst/>
            </a:prstGeom>
            <a:noFill/>
          </p:spPr>
          <p:txBody>
            <a:bodyPr wrap="square">
              <a:spAutoFit/>
            </a:bodyPr>
            <a:lstStyle/>
            <a:p>
              <a:pPr algn="ctr"/>
              <a:r>
                <a:rPr lang="zh-CN" altLang="en-US" sz="1100" dirty="0">
                  <a:latin typeface="微软雅黑" panose="020B0503020204020204" pitchFamily="34" charset="-122"/>
                  <a:ea typeface="微软雅黑" panose="020B0503020204020204" pitchFamily="34" charset="-122"/>
                </a:rPr>
                <a:t>美食 </a:t>
              </a:r>
              <a:endParaRPr lang="en-US" altLang="zh-CN" sz="1100" dirty="0">
                <a:latin typeface="微软雅黑" panose="020B0503020204020204" pitchFamily="34" charset="-122"/>
                <a:ea typeface="微软雅黑" panose="020B0503020204020204" pitchFamily="34" charset="-122"/>
              </a:endParaRPr>
            </a:p>
            <a:p>
              <a:pPr algn="ctr"/>
              <a:r>
                <a:rPr lang="zh-CN" altLang="en-US" sz="1100" dirty="0">
                  <a:latin typeface="微软雅黑" panose="020B0503020204020204" pitchFamily="34" charset="-122"/>
                  <a:ea typeface="微软雅黑" panose="020B0503020204020204" pitchFamily="34" charset="-122"/>
                </a:rPr>
                <a:t>其他地方菜</a:t>
              </a:r>
            </a:p>
          </p:txBody>
        </p:sp>
        <p:sp>
          <p:nvSpPr>
            <p:cNvPr id="39965" name="矩形 39964">
              <a:extLst>
                <a:ext uri="{FF2B5EF4-FFF2-40B4-BE49-F238E27FC236}">
                  <a16:creationId xmlns:a16="http://schemas.microsoft.com/office/drawing/2014/main" id="{C0956E56-1414-D558-6A85-7CC499F83CAB}"/>
                </a:ext>
              </a:extLst>
            </p:cNvPr>
            <p:cNvSpPr/>
            <p:nvPr/>
          </p:nvSpPr>
          <p:spPr>
            <a:xfrm>
              <a:off x="11278434" y="4700432"/>
              <a:ext cx="1222661" cy="461665"/>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966" name="文本框 39965">
              <a:extLst>
                <a:ext uri="{FF2B5EF4-FFF2-40B4-BE49-F238E27FC236}">
                  <a16:creationId xmlns:a16="http://schemas.microsoft.com/office/drawing/2014/main" id="{6147E3C9-C8D7-850C-7920-5153C5BFD12E}"/>
                </a:ext>
              </a:extLst>
            </p:cNvPr>
            <p:cNvSpPr txBox="1"/>
            <p:nvPr/>
          </p:nvSpPr>
          <p:spPr>
            <a:xfrm>
              <a:off x="11311146" y="4708193"/>
              <a:ext cx="1189948" cy="461665"/>
            </a:xfrm>
            <a:prstGeom prst="rect">
              <a:avLst/>
            </a:prstGeom>
            <a:noFill/>
          </p:spPr>
          <p:txBody>
            <a:bodyPr wrap="square">
              <a:spAutoFit/>
            </a:bodyPr>
            <a:lstStyle/>
            <a:p>
              <a:pPr algn="ctr"/>
              <a:r>
                <a:rPr lang="zh-CN" altLang="en-US" sz="1200" b="1" dirty="0">
                  <a:latin typeface="微软雅黑" panose="020B0503020204020204" pitchFamily="34" charset="-122"/>
                  <a:ea typeface="微软雅黑" panose="020B0503020204020204" pitchFamily="34" charset="-122"/>
                </a:rPr>
                <a:t>小</a:t>
              </a:r>
              <a:r>
                <a:rPr lang="zh-CN" altLang="en-US" sz="1200" b="1" kern="1200" dirty="0">
                  <a:latin typeface="微软雅黑" panose="020B0503020204020204" pitchFamily="34" charset="-122"/>
                  <a:ea typeface="微软雅黑" panose="020B0503020204020204" pitchFamily="34" charset="-122"/>
                </a:rPr>
                <a:t>厨娘</a:t>
              </a:r>
              <a:r>
                <a:rPr lang="zh-CN" altLang="en-US" sz="1200" b="1" dirty="0">
                  <a:latin typeface="微软雅黑" panose="020B0503020204020204" pitchFamily="34" charset="-122"/>
                  <a:ea typeface="微软雅黑" panose="020B0503020204020204" pitchFamily="34" charset="-122"/>
                </a:rPr>
                <a:t>淮扬菜</a:t>
              </a:r>
              <a:endParaRPr lang="en-US" altLang="zh-CN" sz="1200" b="1" dirty="0">
                <a:latin typeface="微软雅黑" panose="020B0503020204020204" pitchFamily="34" charset="-122"/>
                <a:ea typeface="微软雅黑" panose="020B0503020204020204" pitchFamily="34" charset="-122"/>
              </a:endParaRPr>
            </a:p>
            <a:p>
              <a:pPr algn="ctr"/>
              <a:r>
                <a:rPr lang="zh-CN" altLang="en-US" sz="1200" b="1" dirty="0">
                  <a:latin typeface="微软雅黑" panose="020B0503020204020204" pitchFamily="34" charset="-122"/>
                  <a:ea typeface="微软雅黑" panose="020B0503020204020204" pitchFamily="34" charset="-122"/>
                </a:rPr>
                <a:t>（天印大道店）</a:t>
              </a:r>
            </a:p>
          </p:txBody>
        </p:sp>
      </p:grpSp>
      <p:pic>
        <p:nvPicPr>
          <p:cNvPr id="1038" name="图片 1037">
            <a:extLst>
              <a:ext uri="{FF2B5EF4-FFF2-40B4-BE49-F238E27FC236}">
                <a16:creationId xmlns:a16="http://schemas.microsoft.com/office/drawing/2014/main" id="{7F6B3163-9C91-6475-385B-5F9FFA9563E7}"/>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t="8951" b="60542"/>
          <a:stretch/>
        </p:blipFill>
        <p:spPr>
          <a:xfrm>
            <a:off x="3531802" y="4776540"/>
            <a:ext cx="2053169" cy="1241161"/>
          </a:xfrm>
          <a:prstGeom prst="rect">
            <a:avLst/>
          </a:prstGeom>
        </p:spPr>
      </p:pic>
      <p:cxnSp>
        <p:nvCxnSpPr>
          <p:cNvPr id="1039" name="直接连接符 1038">
            <a:extLst>
              <a:ext uri="{FF2B5EF4-FFF2-40B4-BE49-F238E27FC236}">
                <a16:creationId xmlns:a16="http://schemas.microsoft.com/office/drawing/2014/main" id="{8E3C0AE1-99CD-A46E-C4D5-0F5FC5219F52}"/>
              </a:ext>
            </a:extLst>
          </p:cNvPr>
          <p:cNvCxnSpPr>
            <a:cxnSpLocks/>
            <a:stCxn id="44" idx="3"/>
            <a:endCxn id="1038" idx="1"/>
          </p:cNvCxnSpPr>
          <p:nvPr/>
        </p:nvCxnSpPr>
        <p:spPr>
          <a:xfrm flipV="1">
            <a:off x="3077252" y="5397121"/>
            <a:ext cx="454550" cy="15362"/>
          </a:xfrm>
          <a:prstGeom prst="line">
            <a:avLst/>
          </a:prstGeom>
          <a:ln w="3810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p:cxnSp>
        <p:nvCxnSpPr>
          <p:cNvPr id="1042" name="直接连接符 1041">
            <a:extLst>
              <a:ext uri="{FF2B5EF4-FFF2-40B4-BE49-F238E27FC236}">
                <a16:creationId xmlns:a16="http://schemas.microsoft.com/office/drawing/2014/main" id="{5EE4D0C0-388E-93C3-3D16-CAA00D7289EB}"/>
              </a:ext>
            </a:extLst>
          </p:cNvPr>
          <p:cNvCxnSpPr>
            <a:cxnSpLocks/>
            <a:stCxn id="39964" idx="1"/>
            <a:endCxn id="1038" idx="3"/>
          </p:cNvCxnSpPr>
          <p:nvPr/>
        </p:nvCxnSpPr>
        <p:spPr>
          <a:xfrm flipH="1" flipV="1">
            <a:off x="5584971" y="5397121"/>
            <a:ext cx="369232" cy="16349"/>
          </a:xfrm>
          <a:prstGeom prst="line">
            <a:avLst/>
          </a:prstGeom>
          <a:ln w="3810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p:pic>
        <p:nvPicPr>
          <p:cNvPr id="1045" name="图片 1044">
            <a:extLst>
              <a:ext uri="{FF2B5EF4-FFF2-40B4-BE49-F238E27FC236}">
                <a16:creationId xmlns:a16="http://schemas.microsoft.com/office/drawing/2014/main" id="{D08CD9E4-B7A6-EF8D-0A5C-01D9E945178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611828" y="5750203"/>
            <a:ext cx="407624" cy="407624"/>
          </a:xfrm>
          <a:prstGeom prst="rect">
            <a:avLst/>
          </a:prstGeom>
          <a:effectLst/>
        </p:spPr>
      </p:pic>
      <p:pic>
        <p:nvPicPr>
          <p:cNvPr id="1046" name="图片 1045">
            <a:extLst>
              <a:ext uri="{FF2B5EF4-FFF2-40B4-BE49-F238E27FC236}">
                <a16:creationId xmlns:a16="http://schemas.microsoft.com/office/drawing/2014/main" id="{A542C758-6593-6B40-A4BD-AC77838BAE8A}"/>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351224" y="5751027"/>
            <a:ext cx="406800" cy="406800"/>
          </a:xfrm>
          <a:prstGeom prst="rect">
            <a:avLst/>
          </a:prstGeom>
          <a:effectLst/>
        </p:spPr>
      </p:pic>
      <p:sp>
        <p:nvSpPr>
          <p:cNvPr id="1048" name="文本框 1047">
            <a:extLst>
              <a:ext uri="{FF2B5EF4-FFF2-40B4-BE49-F238E27FC236}">
                <a16:creationId xmlns:a16="http://schemas.microsoft.com/office/drawing/2014/main" id="{8F273275-8ABC-CEB9-A4FE-157F89BC4104}"/>
              </a:ext>
            </a:extLst>
          </p:cNvPr>
          <p:cNvSpPr txBox="1"/>
          <p:nvPr/>
        </p:nvSpPr>
        <p:spPr>
          <a:xfrm>
            <a:off x="3430277" y="6092611"/>
            <a:ext cx="2272592" cy="307777"/>
          </a:xfrm>
          <a:prstGeom prst="rect">
            <a:avLst/>
          </a:prstGeom>
          <a:noFill/>
        </p:spPr>
        <p:txBody>
          <a:bodyPr wrap="square" rtlCol="0">
            <a:spAutoFit/>
          </a:bodyPr>
          <a:lstStyle/>
          <a:p>
            <a:pPr algn="ctr"/>
            <a:r>
              <a:rPr lang="zh-CN" altLang="en-US" sz="1400" b="1" dirty="0">
                <a:latin typeface="微软雅黑" panose="020B0503020204020204" pitchFamily="34" charset="-122"/>
                <a:ea typeface="微软雅黑" panose="020B0503020204020204" pitchFamily="34" charset="-122"/>
              </a:rPr>
              <a:t>存在数据冗余与不一致</a:t>
            </a:r>
          </a:p>
        </p:txBody>
      </p:sp>
      <p:sp>
        <p:nvSpPr>
          <p:cNvPr id="2" name="灯片编号占位符 3">
            <a:extLst>
              <a:ext uri="{FF2B5EF4-FFF2-40B4-BE49-F238E27FC236}">
                <a16:creationId xmlns:a16="http://schemas.microsoft.com/office/drawing/2014/main" id="{DC783C14-CE33-A8CE-0B65-AB96DE9EBA06}"/>
              </a:ext>
            </a:extLst>
          </p:cNvPr>
          <p:cNvSpPr>
            <a:spLocks noGrp="1"/>
          </p:cNvSpPr>
          <p:nvPr>
            <p:ph type="sldNum" sz="quarter" idx="12"/>
          </p:nvPr>
        </p:nvSpPr>
        <p:spPr>
          <a:xfrm>
            <a:off x="6457950" y="6486051"/>
            <a:ext cx="2057400" cy="365125"/>
          </a:xfrm>
        </p:spPr>
        <p:txBody>
          <a:bodyPr/>
          <a:lstStyle/>
          <a:p>
            <a:fld id="{94B6E62B-4DEC-4954-AD3A-658470571C9E}" type="slidenum">
              <a:rPr lang="zh-CN" altLang="en-US" smtClean="0"/>
              <a:t>4</a:t>
            </a:fld>
            <a:endParaRPr lang="zh-CN" alt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空间数据集成</a:t>
            </a:r>
          </a:p>
        </p:txBody>
      </p:sp>
      <p:sp>
        <p:nvSpPr>
          <p:cNvPr id="12" name="文本框 11">
            <a:extLst>
              <a:ext uri="{FF2B5EF4-FFF2-40B4-BE49-F238E27FC236}">
                <a16:creationId xmlns:a16="http://schemas.microsoft.com/office/drawing/2014/main" id="{AD84B560-B325-6F23-0DC4-74C593002780}"/>
              </a:ext>
            </a:extLst>
          </p:cNvPr>
          <p:cNvSpPr txBox="1"/>
          <p:nvPr/>
        </p:nvSpPr>
        <p:spPr>
          <a:xfrm>
            <a:off x="53670" y="1012999"/>
            <a:ext cx="9144000" cy="7875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zh-CN" altLang="en-US" sz="1600" b="1" dirty="0">
                <a:latin typeface="微软雅黑" panose="020B0503020204020204" pitchFamily="34" charset="-122"/>
                <a:ea typeface="微软雅黑" panose="020B0503020204020204" pitchFamily="34" charset="-122"/>
                <a:cs typeface="Arial" panose="020B0604020202020204" pitchFamily="34" charset="0"/>
              </a:rPr>
              <a:t>空间数据集成：为不同数据源中的异构数据提供</a:t>
            </a:r>
            <a:r>
              <a:rPr kumimoji="1" lang="zh-CN" altLang="en-US" sz="1600" b="1" dirty="0">
                <a:solidFill>
                  <a:srgbClr val="FD9B69"/>
                </a:solidFill>
                <a:latin typeface="微软雅黑" panose="020B0503020204020204" pitchFamily="34" charset="-122"/>
                <a:ea typeface="微软雅黑" panose="020B0503020204020204" pitchFamily="34" charset="-122"/>
                <a:cs typeface="Arial" panose="020B0604020202020204" pitchFamily="34" charset="0"/>
              </a:rPr>
              <a:t>唯一的访问渠道</a:t>
            </a:r>
            <a:r>
              <a:rPr kumimoji="1" lang="zh-CN" altLang="en-US" sz="1600" b="1" dirty="0">
                <a:latin typeface="微软雅黑" panose="020B0503020204020204" pitchFamily="34" charset="-122"/>
                <a:ea typeface="微软雅黑" panose="020B0503020204020204" pitchFamily="34" charset="-122"/>
                <a:cs typeface="Arial" panose="020B0604020202020204" pitchFamily="34" charset="0"/>
              </a:rPr>
              <a:t>，实现信息共享，提升数据质量</a:t>
            </a:r>
            <a:endParaRPr kumimoji="1" lang="en-US" altLang="zh-CN" sz="1600" b="1" dirty="0">
              <a:latin typeface="微软雅黑" panose="020B0503020204020204" pitchFamily="34" charset="-122"/>
              <a:ea typeface="微软雅黑" panose="020B0503020204020204" pitchFamily="34" charset="-122"/>
              <a:cs typeface="Arial" panose="020B0604020202020204" pitchFamily="34" charset="0"/>
            </a:endParaRPr>
          </a:p>
          <a:p>
            <a:pPr marL="285750" indent="-285750">
              <a:lnSpc>
                <a:spcPct val="150000"/>
              </a:lnSpc>
              <a:buFont typeface="Arial" panose="020B0604020202020204" pitchFamily="34" charset="0"/>
              <a:buChar char="•"/>
            </a:pPr>
            <a:r>
              <a:rPr kumimoji="1" lang="zh-CN" altLang="en-US" sz="1600" b="1" dirty="0">
                <a:latin typeface="微软雅黑" panose="020B0503020204020204" pitchFamily="34" charset="-122"/>
                <a:ea typeface="微软雅黑" panose="020B0503020204020204" pitchFamily="34" charset="-122"/>
                <a:cs typeface="Arial" panose="020B0604020202020204" pitchFamily="34" charset="0"/>
              </a:rPr>
              <a:t>空间数据集成技术：实体解析、数据融合、数据清洗等</a:t>
            </a:r>
            <a:endParaRPr kumimoji="1" lang="en-US" altLang="zh-CN" sz="1600" b="1" baseline="30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15" name="矩形: 圆角 114">
            <a:extLst>
              <a:ext uri="{FF2B5EF4-FFF2-40B4-BE49-F238E27FC236}">
                <a16:creationId xmlns:a16="http://schemas.microsoft.com/office/drawing/2014/main" id="{ED41BB60-9459-1FC5-A5A0-23DDDD1E26C1}"/>
              </a:ext>
            </a:extLst>
          </p:cNvPr>
          <p:cNvSpPr/>
          <p:nvPr/>
        </p:nvSpPr>
        <p:spPr>
          <a:xfrm>
            <a:off x="1226770" y="2268271"/>
            <a:ext cx="3942471" cy="1818285"/>
          </a:xfrm>
          <a:prstGeom prst="roundRect">
            <a:avLst>
              <a:gd name="adj" fmla="val 8696"/>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圆角 115">
            <a:extLst>
              <a:ext uri="{FF2B5EF4-FFF2-40B4-BE49-F238E27FC236}">
                <a16:creationId xmlns:a16="http://schemas.microsoft.com/office/drawing/2014/main" id="{E0D8F504-AD41-4B4A-58B8-C645177A63AD}"/>
              </a:ext>
            </a:extLst>
          </p:cNvPr>
          <p:cNvSpPr/>
          <p:nvPr/>
        </p:nvSpPr>
        <p:spPr>
          <a:xfrm>
            <a:off x="5455870" y="2264915"/>
            <a:ext cx="2186940" cy="1842682"/>
          </a:xfrm>
          <a:prstGeom prst="roundRect">
            <a:avLst>
              <a:gd name="adj" fmla="val 8696"/>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文本框 116">
            <a:extLst>
              <a:ext uri="{FF2B5EF4-FFF2-40B4-BE49-F238E27FC236}">
                <a16:creationId xmlns:a16="http://schemas.microsoft.com/office/drawing/2014/main" id="{7766841C-9A10-7D3E-0752-960B13E2C512}"/>
              </a:ext>
            </a:extLst>
          </p:cNvPr>
          <p:cNvSpPr txBox="1"/>
          <p:nvPr/>
        </p:nvSpPr>
        <p:spPr>
          <a:xfrm>
            <a:off x="2757494" y="2359955"/>
            <a:ext cx="1005403" cy="338554"/>
          </a:xfrm>
          <a:prstGeom prst="rect">
            <a:avLst/>
          </a:prstGeom>
          <a:noFill/>
        </p:spPr>
        <p:txBody>
          <a:bodyPr wrap="none" rtlCol="0">
            <a:spAutoFit/>
          </a:bodyPr>
          <a:lstStyle/>
          <a:p>
            <a:r>
              <a:rPr kumimoji="1" lang="zh-CN" altLang="en-US" sz="1600" b="1" dirty="0">
                <a:latin typeface="微软雅黑" panose="020B0503020204020204" pitchFamily="34" charset="-122"/>
                <a:ea typeface="微软雅黑" panose="020B0503020204020204" pitchFamily="34" charset="-122"/>
                <a:cs typeface="Arial" panose="020B0604020202020204" pitchFamily="34" charset="0"/>
              </a:rPr>
              <a:t>实体解析</a:t>
            </a:r>
          </a:p>
        </p:txBody>
      </p:sp>
      <p:sp>
        <p:nvSpPr>
          <p:cNvPr id="118" name="文本框 117">
            <a:extLst>
              <a:ext uri="{FF2B5EF4-FFF2-40B4-BE49-F238E27FC236}">
                <a16:creationId xmlns:a16="http://schemas.microsoft.com/office/drawing/2014/main" id="{5BC20EE0-CC68-B5DA-9951-59CA14D26620}"/>
              </a:ext>
            </a:extLst>
          </p:cNvPr>
          <p:cNvSpPr txBox="1"/>
          <p:nvPr/>
        </p:nvSpPr>
        <p:spPr>
          <a:xfrm>
            <a:off x="6046638" y="2390296"/>
            <a:ext cx="1005403" cy="338554"/>
          </a:xfrm>
          <a:prstGeom prst="rect">
            <a:avLst/>
          </a:prstGeom>
          <a:noFill/>
        </p:spPr>
        <p:txBody>
          <a:bodyPr wrap="none" rtlCol="0">
            <a:spAutoFit/>
          </a:bodyPr>
          <a:lstStyle/>
          <a:p>
            <a:r>
              <a:rPr kumimoji="1" lang="zh-CN" altLang="en-US" sz="1600" b="1" dirty="0">
                <a:latin typeface="微软雅黑" panose="020B0503020204020204" pitchFamily="34" charset="-122"/>
                <a:ea typeface="微软雅黑" panose="020B0503020204020204" pitchFamily="34" charset="-122"/>
                <a:cs typeface="Arial" panose="020B0604020202020204" pitchFamily="34" charset="0"/>
              </a:rPr>
              <a:t>数据融合</a:t>
            </a:r>
          </a:p>
        </p:txBody>
      </p:sp>
      <mc:AlternateContent xmlns:mc="http://schemas.openxmlformats.org/markup-compatibility/2006" xmlns:a14="http://schemas.microsoft.com/office/drawing/2010/main">
        <mc:Choice Requires="a14">
          <p:sp>
            <p:nvSpPr>
              <p:cNvPr id="119" name="文本框 118">
                <a:extLst>
                  <a:ext uri="{FF2B5EF4-FFF2-40B4-BE49-F238E27FC236}">
                    <a16:creationId xmlns:a16="http://schemas.microsoft.com/office/drawing/2014/main" id="{5269FAB3-F53A-A93B-4C1A-16B6665EC562}"/>
                  </a:ext>
                </a:extLst>
              </p:cNvPr>
              <p:cNvSpPr txBox="1"/>
              <p:nvPr/>
            </p:nvSpPr>
            <p:spPr>
              <a:xfrm>
                <a:off x="7070968" y="3175138"/>
                <a:ext cx="51834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1" i="1" smtClean="0">
                              <a:latin typeface="Cambria Math" panose="02040503050406030204" pitchFamily="18" charset="0"/>
                            </a:rPr>
                            <m:t>𝑷𝑶𝑰</m:t>
                          </m:r>
                        </m:e>
                        <m:sub>
                          <m:r>
                            <a:rPr lang="en-US" altLang="zh-CN" sz="1600" b="0" i="1" smtClean="0">
                              <a:latin typeface="Cambria Math" panose="02040503050406030204" pitchFamily="18" charset="0"/>
                            </a:rPr>
                            <m:t>1</m:t>
                          </m:r>
                        </m:sub>
                      </m:sSub>
                    </m:oMath>
                  </m:oMathPara>
                </a14:m>
                <a:endParaRPr lang="zh-CN" altLang="en-US" dirty="0"/>
              </a:p>
            </p:txBody>
          </p:sp>
        </mc:Choice>
        <mc:Fallback xmlns="">
          <p:sp>
            <p:nvSpPr>
              <p:cNvPr id="119" name="文本框 118">
                <a:extLst>
                  <a:ext uri="{FF2B5EF4-FFF2-40B4-BE49-F238E27FC236}">
                    <a16:creationId xmlns:a16="http://schemas.microsoft.com/office/drawing/2014/main" id="{5269FAB3-F53A-A93B-4C1A-16B6665EC562}"/>
                  </a:ext>
                </a:extLst>
              </p:cNvPr>
              <p:cNvSpPr txBox="1">
                <a:spLocks noRot="1" noChangeAspect="1" noMove="1" noResize="1" noEditPoints="1" noAdjustHandles="1" noChangeArrowheads="1" noChangeShapeType="1" noTextEdit="1"/>
              </p:cNvSpPr>
              <p:nvPr/>
            </p:nvSpPr>
            <p:spPr>
              <a:xfrm>
                <a:off x="7070968" y="3175138"/>
                <a:ext cx="518347" cy="246221"/>
              </a:xfrm>
              <a:prstGeom prst="rect">
                <a:avLst/>
              </a:prstGeom>
              <a:blipFill>
                <a:blip r:embed="rId3"/>
                <a:stretch>
                  <a:fillRect l="-9412" r="-1176"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0" name="文本框 119">
                <a:extLst>
                  <a:ext uri="{FF2B5EF4-FFF2-40B4-BE49-F238E27FC236}">
                    <a16:creationId xmlns:a16="http://schemas.microsoft.com/office/drawing/2014/main" id="{121AB074-E74B-58D7-DAAE-CFCD50185279}"/>
                  </a:ext>
                </a:extLst>
              </p:cNvPr>
              <p:cNvSpPr txBox="1"/>
              <p:nvPr/>
            </p:nvSpPr>
            <p:spPr>
              <a:xfrm>
                <a:off x="7071146" y="3433761"/>
                <a:ext cx="52309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1" i="1" smtClean="0">
                              <a:latin typeface="Cambria Math" panose="02040503050406030204" pitchFamily="18" charset="0"/>
                            </a:rPr>
                            <m:t>𝑷𝑶𝑰</m:t>
                          </m:r>
                        </m:e>
                        <m:sub>
                          <m:r>
                            <a:rPr lang="en-US" altLang="zh-CN" sz="1600" b="0" i="1" smtClean="0">
                              <a:latin typeface="Cambria Math" panose="02040503050406030204" pitchFamily="18" charset="0"/>
                            </a:rPr>
                            <m:t>2</m:t>
                          </m:r>
                        </m:sub>
                      </m:sSub>
                    </m:oMath>
                  </m:oMathPara>
                </a14:m>
                <a:endParaRPr lang="zh-CN" altLang="en-US" dirty="0"/>
              </a:p>
            </p:txBody>
          </p:sp>
        </mc:Choice>
        <mc:Fallback xmlns="">
          <p:sp>
            <p:nvSpPr>
              <p:cNvPr id="120" name="文本框 119">
                <a:extLst>
                  <a:ext uri="{FF2B5EF4-FFF2-40B4-BE49-F238E27FC236}">
                    <a16:creationId xmlns:a16="http://schemas.microsoft.com/office/drawing/2014/main" id="{121AB074-E74B-58D7-DAAE-CFCD50185279}"/>
                  </a:ext>
                </a:extLst>
              </p:cNvPr>
              <p:cNvSpPr txBox="1">
                <a:spLocks noRot="1" noChangeAspect="1" noMove="1" noResize="1" noEditPoints="1" noAdjustHandles="1" noChangeArrowheads="1" noChangeShapeType="1" noTextEdit="1"/>
              </p:cNvSpPr>
              <p:nvPr/>
            </p:nvSpPr>
            <p:spPr>
              <a:xfrm>
                <a:off x="7071146" y="3433761"/>
                <a:ext cx="523092" cy="246221"/>
              </a:xfrm>
              <a:prstGeom prst="rect">
                <a:avLst/>
              </a:prstGeom>
              <a:blipFill>
                <a:blip r:embed="rId4"/>
                <a:stretch>
                  <a:fillRect l="-9302" r="-1163" b="-12195"/>
                </a:stretch>
              </a:blipFill>
            </p:spPr>
            <p:txBody>
              <a:bodyPr/>
              <a:lstStyle/>
              <a:p>
                <a:r>
                  <a:rPr lang="zh-CN" altLang="en-US">
                    <a:noFill/>
                  </a:rPr>
                  <a:t> </a:t>
                </a:r>
              </a:p>
            </p:txBody>
          </p:sp>
        </mc:Fallback>
      </mc:AlternateContent>
      <p:sp>
        <p:nvSpPr>
          <p:cNvPr id="121" name="矩形: 圆角 120">
            <a:extLst>
              <a:ext uri="{FF2B5EF4-FFF2-40B4-BE49-F238E27FC236}">
                <a16:creationId xmlns:a16="http://schemas.microsoft.com/office/drawing/2014/main" id="{5C5ACAB9-8B6A-2DAC-F4F3-230CA6DA1A81}"/>
              </a:ext>
            </a:extLst>
          </p:cNvPr>
          <p:cNvSpPr/>
          <p:nvPr/>
        </p:nvSpPr>
        <p:spPr>
          <a:xfrm>
            <a:off x="1237845" y="4362031"/>
            <a:ext cx="6416039" cy="741733"/>
          </a:xfrm>
          <a:prstGeom prst="roundRect">
            <a:avLst>
              <a:gd name="adj" fmla="val 8696"/>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22" name="表格 121">
            <a:extLst>
              <a:ext uri="{FF2B5EF4-FFF2-40B4-BE49-F238E27FC236}">
                <a16:creationId xmlns:a16="http://schemas.microsoft.com/office/drawing/2014/main" id="{27E00649-E4F2-081E-9310-9CB0FFA36534}"/>
              </a:ext>
            </a:extLst>
          </p:cNvPr>
          <p:cNvGraphicFramePr>
            <a:graphicFrameLocks noGrp="1"/>
          </p:cNvGraphicFramePr>
          <p:nvPr>
            <p:extLst>
              <p:ext uri="{D42A27DB-BD31-4B8C-83A1-F6EECF244321}">
                <p14:modId xmlns:p14="http://schemas.microsoft.com/office/powerpoint/2010/main" val="915764646"/>
              </p:ext>
            </p:extLst>
          </p:nvPr>
        </p:nvGraphicFramePr>
        <p:xfrm>
          <a:off x="1460072" y="2825367"/>
          <a:ext cx="1394562" cy="1054132"/>
        </p:xfrm>
        <a:graphic>
          <a:graphicData uri="http://schemas.openxmlformats.org/drawingml/2006/table">
            <a:tbl>
              <a:tblPr firstRow="1" bandRow="1">
                <a:tableStyleId>{BDBED569-4797-4DF1-A0F4-6AAB3CD982D8}</a:tableStyleId>
              </a:tblPr>
              <a:tblGrid>
                <a:gridCol w="259547">
                  <a:extLst>
                    <a:ext uri="{9D8B030D-6E8A-4147-A177-3AD203B41FA5}">
                      <a16:colId xmlns:a16="http://schemas.microsoft.com/office/drawing/2014/main" val="1951319910"/>
                    </a:ext>
                  </a:extLst>
                </a:gridCol>
                <a:gridCol w="285531">
                  <a:extLst>
                    <a:ext uri="{9D8B030D-6E8A-4147-A177-3AD203B41FA5}">
                      <a16:colId xmlns:a16="http://schemas.microsoft.com/office/drawing/2014/main" val="1677384739"/>
                    </a:ext>
                  </a:extLst>
                </a:gridCol>
                <a:gridCol w="266745">
                  <a:extLst>
                    <a:ext uri="{9D8B030D-6E8A-4147-A177-3AD203B41FA5}">
                      <a16:colId xmlns:a16="http://schemas.microsoft.com/office/drawing/2014/main" val="3183719061"/>
                    </a:ext>
                  </a:extLst>
                </a:gridCol>
                <a:gridCol w="278424">
                  <a:extLst>
                    <a:ext uri="{9D8B030D-6E8A-4147-A177-3AD203B41FA5}">
                      <a16:colId xmlns:a16="http://schemas.microsoft.com/office/drawing/2014/main" val="3670566612"/>
                    </a:ext>
                  </a:extLst>
                </a:gridCol>
                <a:gridCol w="304315">
                  <a:extLst>
                    <a:ext uri="{9D8B030D-6E8A-4147-A177-3AD203B41FA5}">
                      <a16:colId xmlns:a16="http://schemas.microsoft.com/office/drawing/2014/main" val="2443542848"/>
                    </a:ext>
                  </a:extLst>
                </a:gridCol>
              </a:tblGrid>
              <a:tr h="303361">
                <a:tc>
                  <a:txBody>
                    <a:bodyPr/>
                    <a:lstStyle/>
                    <a:p>
                      <a:pPr algn="ctr"/>
                      <a:r>
                        <a:rPr lang="zh-CN" altLang="en-US" sz="700" dirty="0"/>
                        <a:t>名称</a:t>
                      </a:r>
                      <a:endParaRPr lang="zh-CN" altLang="en-US" sz="700" dirty="0">
                        <a:latin typeface="微软雅黑" panose="020B0503020204020204" pitchFamily="34" charset="-122"/>
                        <a:ea typeface="微软雅黑" panose="020B0503020204020204" pitchFamily="34" charset="-122"/>
                      </a:endParaRPr>
                    </a:p>
                  </a:txBody>
                  <a:tcPr marL="77769" marR="77769" marT="38885" marB="38885"/>
                </a:tc>
                <a:tc>
                  <a:txBody>
                    <a:bodyPr/>
                    <a:lstStyle/>
                    <a:p>
                      <a:pPr algn="ctr"/>
                      <a:r>
                        <a:rPr lang="zh-CN" altLang="en-US" sz="700" dirty="0"/>
                        <a:t>经度</a:t>
                      </a:r>
                      <a:endParaRPr lang="zh-CN" altLang="en-US" sz="700" dirty="0">
                        <a:latin typeface="微软雅黑" panose="020B0503020204020204" pitchFamily="34" charset="-122"/>
                        <a:ea typeface="微软雅黑" panose="020B0503020204020204" pitchFamily="34" charset="-122"/>
                      </a:endParaRPr>
                    </a:p>
                  </a:txBody>
                  <a:tcPr marL="77769" marR="77769" marT="38885" marB="38885"/>
                </a:tc>
                <a:tc>
                  <a:txBody>
                    <a:bodyPr/>
                    <a:lstStyle/>
                    <a:p>
                      <a:pPr algn="ctr"/>
                      <a:r>
                        <a:rPr lang="zh-CN" altLang="en-US" sz="700" dirty="0"/>
                        <a:t>纬度</a:t>
                      </a:r>
                      <a:endParaRPr lang="zh-CN" altLang="en-US" sz="700" dirty="0">
                        <a:latin typeface="微软雅黑" panose="020B0503020204020204" pitchFamily="34" charset="-122"/>
                        <a:ea typeface="微软雅黑" panose="020B0503020204020204" pitchFamily="34" charset="-122"/>
                      </a:endParaRPr>
                    </a:p>
                  </a:txBody>
                  <a:tcPr marL="77769" marR="77769" marT="38885" marB="38885"/>
                </a:tc>
                <a:tc>
                  <a:txBody>
                    <a:bodyPr/>
                    <a:lstStyle/>
                    <a:p>
                      <a:pPr algn="ctr"/>
                      <a:r>
                        <a:rPr lang="zh-CN" altLang="en-US" sz="700" dirty="0"/>
                        <a:t>地址</a:t>
                      </a:r>
                      <a:endParaRPr lang="zh-CN" altLang="en-US" sz="700" dirty="0">
                        <a:latin typeface="微软雅黑" panose="020B0503020204020204" pitchFamily="34" charset="-122"/>
                        <a:ea typeface="微软雅黑" panose="020B0503020204020204" pitchFamily="34" charset="-122"/>
                      </a:endParaRPr>
                    </a:p>
                  </a:txBody>
                  <a:tcPr marL="77769" marR="77769" marT="38885" marB="38885"/>
                </a:tc>
                <a:tc>
                  <a:txBody>
                    <a:bodyPr/>
                    <a:lstStyle/>
                    <a:p>
                      <a:pPr algn="ctr"/>
                      <a:r>
                        <a:rPr lang="zh-CN" altLang="en-US" sz="700" dirty="0"/>
                        <a:t>类型</a:t>
                      </a:r>
                      <a:endParaRPr lang="zh-CN" altLang="en-US" sz="700" dirty="0">
                        <a:latin typeface="微软雅黑" panose="020B0503020204020204" pitchFamily="34" charset="-122"/>
                        <a:ea typeface="微软雅黑" panose="020B0503020204020204" pitchFamily="34" charset="-122"/>
                      </a:endParaRPr>
                    </a:p>
                  </a:txBody>
                  <a:tcPr marL="77769" marR="77769" marT="38885" marB="38885"/>
                </a:tc>
                <a:extLst>
                  <a:ext uri="{0D108BD9-81ED-4DB2-BD59-A6C34878D82A}">
                    <a16:rowId xmlns:a16="http://schemas.microsoft.com/office/drawing/2014/main" val="1480697369"/>
                  </a:ext>
                </a:extLst>
              </a:tr>
              <a:tr h="250257">
                <a:tc>
                  <a:txBody>
                    <a:bodyPr/>
                    <a:lstStyle/>
                    <a:p>
                      <a:pPr algn="ctr"/>
                      <a:endParaRPr lang="zh-CN" altLang="en-US" sz="500" dirty="0">
                        <a:solidFill>
                          <a:schemeClr val="tx1"/>
                        </a:solidFill>
                        <a:latin typeface="微软雅黑" panose="020B0503020204020204" pitchFamily="34" charset="-122"/>
                        <a:ea typeface="微软雅黑" panose="020B0503020204020204" pitchFamily="34" charset="-122"/>
                      </a:endParaRPr>
                    </a:p>
                  </a:txBody>
                  <a:tcPr marL="77769" marR="77769" marT="38885" marB="38885" anchor="ctr"/>
                </a:tc>
                <a:tc>
                  <a:txBody>
                    <a:bodyPr/>
                    <a:lstStyle/>
                    <a:p>
                      <a:pPr algn="ctr" fontAlgn="ctr"/>
                      <a:endParaRPr lang="en-US" altLang="zh-CN" sz="500" b="0" i="0" u="none" strike="noStrike" dirty="0">
                        <a:solidFill>
                          <a:schemeClr val="tx1"/>
                        </a:solidFill>
                        <a:effectLst/>
                        <a:latin typeface="微软雅黑" panose="020B0503020204020204" pitchFamily="34" charset="-122"/>
                        <a:ea typeface="微软雅黑" panose="020B0503020204020204" pitchFamily="34" charset="-122"/>
                      </a:endParaRPr>
                    </a:p>
                  </a:txBody>
                  <a:tcPr marL="6481" marR="6481" marT="6481" marB="0" anchor="ctr"/>
                </a:tc>
                <a:tc>
                  <a:txBody>
                    <a:bodyPr/>
                    <a:lstStyle/>
                    <a:p>
                      <a:pPr algn="ctr" fontAlgn="ctr"/>
                      <a:endParaRPr lang="en-US" altLang="zh-CN" sz="500" b="0" i="0" u="none" strike="noStrike" dirty="0">
                        <a:solidFill>
                          <a:schemeClr val="tx1"/>
                        </a:solidFill>
                        <a:effectLst/>
                        <a:latin typeface="微软雅黑" panose="020B0503020204020204" pitchFamily="34" charset="-122"/>
                        <a:ea typeface="微软雅黑" panose="020B0503020204020204" pitchFamily="34" charset="-122"/>
                      </a:endParaRPr>
                    </a:p>
                  </a:txBody>
                  <a:tcPr marL="6481" marR="6481" marT="6481" marB="0" anchor="ct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endParaRPr lang="en-US" altLang="zh-CN" sz="500" b="0" i="0" u="none" strike="noStrike" dirty="0">
                        <a:solidFill>
                          <a:schemeClr val="tx1"/>
                        </a:solidFill>
                        <a:effectLst/>
                        <a:latin typeface="微软雅黑" panose="020B0503020204020204" pitchFamily="34" charset="-122"/>
                        <a:ea typeface="微软雅黑" panose="020B0503020204020204" pitchFamily="34" charset="-122"/>
                      </a:endParaRPr>
                    </a:p>
                  </a:txBody>
                  <a:tcPr marL="6481" marR="6481" marT="6481" marB="0" anchor="ctr"/>
                </a:tc>
                <a:tc>
                  <a:txBody>
                    <a:bodyPr/>
                    <a:lstStyle/>
                    <a:p>
                      <a:pPr algn="ctr"/>
                      <a:endParaRPr lang="zh-CN" altLang="en-US" sz="500" dirty="0">
                        <a:solidFill>
                          <a:schemeClr val="tx1"/>
                        </a:solidFill>
                        <a:latin typeface="微软雅黑" panose="020B0503020204020204" pitchFamily="34" charset="-122"/>
                        <a:ea typeface="微软雅黑" panose="020B0503020204020204" pitchFamily="34" charset="-122"/>
                      </a:endParaRPr>
                    </a:p>
                  </a:txBody>
                  <a:tcPr marL="77769" marR="77769" marT="38885" marB="38885" anchor="ctr"/>
                </a:tc>
                <a:extLst>
                  <a:ext uri="{0D108BD9-81ED-4DB2-BD59-A6C34878D82A}">
                    <a16:rowId xmlns:a16="http://schemas.microsoft.com/office/drawing/2014/main" val="1532414040"/>
                  </a:ext>
                </a:extLst>
              </a:tr>
              <a:tr h="250257">
                <a:tc>
                  <a:txBody>
                    <a:bodyPr/>
                    <a:lstStyle/>
                    <a:p>
                      <a:pPr algn="ctr"/>
                      <a:endParaRPr lang="zh-CN" altLang="en-US" sz="500" dirty="0">
                        <a:solidFill>
                          <a:schemeClr val="tx1"/>
                        </a:solidFill>
                        <a:latin typeface="微软雅黑" panose="020B0503020204020204" pitchFamily="34" charset="-122"/>
                        <a:ea typeface="微软雅黑" panose="020B0503020204020204" pitchFamily="34" charset="-122"/>
                      </a:endParaRPr>
                    </a:p>
                  </a:txBody>
                  <a:tcPr marL="77769" marR="77769" marT="38885" marB="38885" anchor="ctr"/>
                </a:tc>
                <a:tc>
                  <a:txBody>
                    <a:bodyPr/>
                    <a:lstStyle/>
                    <a:p>
                      <a:pPr algn="ctr" fontAlgn="ctr"/>
                      <a:endParaRPr lang="en-US" altLang="zh-CN" sz="500" b="0" i="0" u="none" strike="noStrike" dirty="0">
                        <a:solidFill>
                          <a:schemeClr val="tx1"/>
                        </a:solidFill>
                        <a:effectLst/>
                        <a:latin typeface="微软雅黑" panose="020B0503020204020204" pitchFamily="34" charset="-122"/>
                        <a:ea typeface="微软雅黑" panose="020B0503020204020204" pitchFamily="34" charset="-122"/>
                      </a:endParaRPr>
                    </a:p>
                  </a:txBody>
                  <a:tcPr marL="6481" marR="6481" marT="6481" marB="0" anchor="ctr"/>
                </a:tc>
                <a:tc>
                  <a:txBody>
                    <a:bodyPr/>
                    <a:lstStyle/>
                    <a:p>
                      <a:pPr algn="ctr" fontAlgn="ctr"/>
                      <a:endParaRPr lang="en-US" altLang="zh-CN" sz="500" b="0" i="0" u="none" strike="noStrike" dirty="0">
                        <a:solidFill>
                          <a:schemeClr val="tx1"/>
                        </a:solidFill>
                        <a:effectLst/>
                        <a:latin typeface="微软雅黑" panose="020B0503020204020204" pitchFamily="34" charset="-122"/>
                        <a:ea typeface="微软雅黑" panose="020B0503020204020204" pitchFamily="34" charset="-122"/>
                      </a:endParaRPr>
                    </a:p>
                  </a:txBody>
                  <a:tcPr marL="6481" marR="6481" marT="6481" marB="0" anchor="ct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endParaRPr lang="en-US" altLang="zh-CN" sz="500" b="0" i="0" u="none" strike="noStrike" dirty="0">
                        <a:solidFill>
                          <a:schemeClr val="tx1"/>
                        </a:solidFill>
                        <a:effectLst/>
                        <a:latin typeface="微软雅黑" panose="020B0503020204020204" pitchFamily="34" charset="-122"/>
                        <a:ea typeface="微软雅黑" panose="020B0503020204020204" pitchFamily="34" charset="-122"/>
                      </a:endParaRPr>
                    </a:p>
                  </a:txBody>
                  <a:tcPr marL="6481" marR="6481" marT="6481" marB="0" anchor="ctr"/>
                </a:tc>
                <a:tc>
                  <a:txBody>
                    <a:bodyPr/>
                    <a:lstStyle/>
                    <a:p>
                      <a:pPr algn="ctr"/>
                      <a:endParaRPr lang="zh-CN" altLang="en-US" sz="500" dirty="0">
                        <a:solidFill>
                          <a:schemeClr val="tx1"/>
                        </a:solidFill>
                        <a:latin typeface="微软雅黑" panose="020B0503020204020204" pitchFamily="34" charset="-122"/>
                        <a:ea typeface="微软雅黑" panose="020B0503020204020204" pitchFamily="34" charset="-122"/>
                      </a:endParaRPr>
                    </a:p>
                  </a:txBody>
                  <a:tcPr marL="77769" marR="77769" marT="38885" marB="38885" anchor="ctr"/>
                </a:tc>
                <a:extLst>
                  <a:ext uri="{0D108BD9-81ED-4DB2-BD59-A6C34878D82A}">
                    <a16:rowId xmlns:a16="http://schemas.microsoft.com/office/drawing/2014/main" val="813029164"/>
                  </a:ext>
                </a:extLst>
              </a:tr>
              <a:tr h="250257">
                <a:tc>
                  <a:txBody>
                    <a:bodyPr/>
                    <a:lstStyle/>
                    <a:p>
                      <a:pPr algn="ctr"/>
                      <a:endParaRPr lang="zh-CN" altLang="en-US" sz="500" dirty="0">
                        <a:solidFill>
                          <a:schemeClr val="tx1"/>
                        </a:solidFill>
                        <a:latin typeface="微软雅黑" panose="020B0503020204020204" pitchFamily="34" charset="-122"/>
                        <a:ea typeface="微软雅黑" panose="020B0503020204020204" pitchFamily="34" charset="-122"/>
                      </a:endParaRPr>
                    </a:p>
                  </a:txBody>
                  <a:tcPr marL="77769" marR="77769" marT="38885" marB="38885" anchor="ctr"/>
                </a:tc>
                <a:tc>
                  <a:txBody>
                    <a:bodyPr/>
                    <a:lstStyle/>
                    <a:p>
                      <a:pPr algn="ctr" fontAlgn="ctr"/>
                      <a:endParaRPr lang="en-US" altLang="zh-CN" sz="500" b="0" i="0" u="none" strike="noStrike" dirty="0">
                        <a:solidFill>
                          <a:schemeClr val="tx1"/>
                        </a:solidFill>
                        <a:effectLst/>
                        <a:latin typeface="微软雅黑" panose="020B0503020204020204" pitchFamily="34" charset="-122"/>
                        <a:ea typeface="微软雅黑" panose="020B0503020204020204" pitchFamily="34" charset="-122"/>
                      </a:endParaRPr>
                    </a:p>
                  </a:txBody>
                  <a:tcPr marL="6481" marR="6481" marT="6481" marB="0" anchor="ctr"/>
                </a:tc>
                <a:tc>
                  <a:txBody>
                    <a:bodyPr/>
                    <a:lstStyle/>
                    <a:p>
                      <a:pPr algn="ctr" fontAlgn="ctr"/>
                      <a:endParaRPr lang="en-US" altLang="zh-CN" sz="500" b="0" i="0" u="none" strike="noStrike" dirty="0">
                        <a:solidFill>
                          <a:schemeClr val="tx1"/>
                        </a:solidFill>
                        <a:effectLst/>
                        <a:latin typeface="微软雅黑" panose="020B0503020204020204" pitchFamily="34" charset="-122"/>
                        <a:ea typeface="微软雅黑" panose="020B0503020204020204" pitchFamily="34" charset="-122"/>
                      </a:endParaRPr>
                    </a:p>
                  </a:txBody>
                  <a:tcPr marL="6481" marR="6481" marT="6481" marB="0" anchor="ct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endParaRPr lang="en-US" altLang="zh-CN" sz="500" b="0" i="0" u="none" strike="noStrike" dirty="0">
                        <a:solidFill>
                          <a:schemeClr val="tx1"/>
                        </a:solidFill>
                        <a:effectLst/>
                        <a:latin typeface="微软雅黑" panose="020B0503020204020204" pitchFamily="34" charset="-122"/>
                        <a:ea typeface="微软雅黑" panose="020B0503020204020204" pitchFamily="34" charset="-122"/>
                      </a:endParaRPr>
                    </a:p>
                  </a:txBody>
                  <a:tcPr marL="6481" marR="6481" marT="6481" marB="0" anchor="ctr"/>
                </a:tc>
                <a:tc>
                  <a:txBody>
                    <a:bodyPr/>
                    <a:lstStyle/>
                    <a:p>
                      <a:pPr algn="ctr"/>
                      <a:endParaRPr lang="zh-CN" altLang="en-US" sz="500" dirty="0">
                        <a:solidFill>
                          <a:schemeClr val="tx1"/>
                        </a:solidFill>
                        <a:latin typeface="微软雅黑" panose="020B0503020204020204" pitchFamily="34" charset="-122"/>
                        <a:ea typeface="微软雅黑" panose="020B0503020204020204" pitchFamily="34" charset="-122"/>
                      </a:endParaRPr>
                    </a:p>
                  </a:txBody>
                  <a:tcPr marL="77769" marR="77769" marT="38885" marB="38885" anchor="ctr"/>
                </a:tc>
                <a:extLst>
                  <a:ext uri="{0D108BD9-81ED-4DB2-BD59-A6C34878D82A}">
                    <a16:rowId xmlns:a16="http://schemas.microsoft.com/office/drawing/2014/main" val="4103533287"/>
                  </a:ext>
                </a:extLst>
              </a:tr>
            </a:tbl>
          </a:graphicData>
        </a:graphic>
      </p:graphicFrame>
      <p:graphicFrame>
        <p:nvGraphicFramePr>
          <p:cNvPr id="123" name="表格 122">
            <a:extLst>
              <a:ext uri="{FF2B5EF4-FFF2-40B4-BE49-F238E27FC236}">
                <a16:creationId xmlns:a16="http://schemas.microsoft.com/office/drawing/2014/main" id="{8B4319B2-4087-7DE1-0C4E-F70FB7D14CE3}"/>
              </a:ext>
            </a:extLst>
          </p:cNvPr>
          <p:cNvGraphicFramePr>
            <a:graphicFrameLocks noGrp="1"/>
          </p:cNvGraphicFramePr>
          <p:nvPr>
            <p:extLst>
              <p:ext uri="{D42A27DB-BD31-4B8C-83A1-F6EECF244321}">
                <p14:modId xmlns:p14="http://schemas.microsoft.com/office/powerpoint/2010/main" val="3029836012"/>
              </p:ext>
            </p:extLst>
          </p:nvPr>
        </p:nvGraphicFramePr>
        <p:xfrm>
          <a:off x="3501357" y="2826186"/>
          <a:ext cx="1394562" cy="1054132"/>
        </p:xfrm>
        <a:graphic>
          <a:graphicData uri="http://schemas.openxmlformats.org/drawingml/2006/table">
            <a:tbl>
              <a:tblPr firstRow="1" bandRow="1">
                <a:tableStyleId>{E8B1032C-EA38-4F05-BA0D-38AFFFC7BED3}</a:tableStyleId>
              </a:tblPr>
              <a:tblGrid>
                <a:gridCol w="259547">
                  <a:extLst>
                    <a:ext uri="{9D8B030D-6E8A-4147-A177-3AD203B41FA5}">
                      <a16:colId xmlns:a16="http://schemas.microsoft.com/office/drawing/2014/main" val="1951319910"/>
                    </a:ext>
                  </a:extLst>
                </a:gridCol>
                <a:gridCol w="285531">
                  <a:extLst>
                    <a:ext uri="{9D8B030D-6E8A-4147-A177-3AD203B41FA5}">
                      <a16:colId xmlns:a16="http://schemas.microsoft.com/office/drawing/2014/main" val="1677384739"/>
                    </a:ext>
                  </a:extLst>
                </a:gridCol>
                <a:gridCol w="266745">
                  <a:extLst>
                    <a:ext uri="{9D8B030D-6E8A-4147-A177-3AD203B41FA5}">
                      <a16:colId xmlns:a16="http://schemas.microsoft.com/office/drawing/2014/main" val="3183719061"/>
                    </a:ext>
                  </a:extLst>
                </a:gridCol>
                <a:gridCol w="278424">
                  <a:extLst>
                    <a:ext uri="{9D8B030D-6E8A-4147-A177-3AD203B41FA5}">
                      <a16:colId xmlns:a16="http://schemas.microsoft.com/office/drawing/2014/main" val="3670566612"/>
                    </a:ext>
                  </a:extLst>
                </a:gridCol>
                <a:gridCol w="304315">
                  <a:extLst>
                    <a:ext uri="{9D8B030D-6E8A-4147-A177-3AD203B41FA5}">
                      <a16:colId xmlns:a16="http://schemas.microsoft.com/office/drawing/2014/main" val="2443542848"/>
                    </a:ext>
                  </a:extLst>
                </a:gridCol>
              </a:tblGrid>
              <a:tr h="303361">
                <a:tc>
                  <a:txBody>
                    <a:bodyPr/>
                    <a:lstStyle/>
                    <a:p>
                      <a:pPr algn="ctr"/>
                      <a:r>
                        <a:rPr lang="zh-CN" altLang="en-US" sz="700" dirty="0"/>
                        <a:t>名称</a:t>
                      </a:r>
                      <a:endParaRPr lang="zh-CN" altLang="en-US" sz="700" dirty="0">
                        <a:latin typeface="微软雅黑" panose="020B0503020204020204" pitchFamily="34" charset="-122"/>
                        <a:ea typeface="微软雅黑" panose="020B0503020204020204" pitchFamily="34" charset="-122"/>
                      </a:endParaRPr>
                    </a:p>
                  </a:txBody>
                  <a:tcPr marL="77769" marR="77769" marT="38885" marB="38885"/>
                </a:tc>
                <a:tc>
                  <a:txBody>
                    <a:bodyPr/>
                    <a:lstStyle/>
                    <a:p>
                      <a:pPr algn="ctr"/>
                      <a:r>
                        <a:rPr lang="zh-CN" altLang="en-US" sz="700" dirty="0"/>
                        <a:t>经度</a:t>
                      </a:r>
                      <a:endParaRPr lang="zh-CN" altLang="en-US" sz="700" dirty="0">
                        <a:latin typeface="微软雅黑" panose="020B0503020204020204" pitchFamily="34" charset="-122"/>
                        <a:ea typeface="微软雅黑" panose="020B0503020204020204" pitchFamily="34" charset="-122"/>
                      </a:endParaRPr>
                    </a:p>
                  </a:txBody>
                  <a:tcPr marL="77769" marR="77769" marT="38885" marB="38885"/>
                </a:tc>
                <a:tc>
                  <a:txBody>
                    <a:bodyPr/>
                    <a:lstStyle/>
                    <a:p>
                      <a:pPr algn="ctr"/>
                      <a:r>
                        <a:rPr lang="zh-CN" altLang="en-US" sz="700" dirty="0"/>
                        <a:t>纬度</a:t>
                      </a:r>
                      <a:endParaRPr lang="zh-CN" altLang="en-US" sz="700" dirty="0">
                        <a:latin typeface="微软雅黑" panose="020B0503020204020204" pitchFamily="34" charset="-122"/>
                        <a:ea typeface="微软雅黑" panose="020B0503020204020204" pitchFamily="34" charset="-122"/>
                      </a:endParaRPr>
                    </a:p>
                  </a:txBody>
                  <a:tcPr marL="77769" marR="77769" marT="38885" marB="38885"/>
                </a:tc>
                <a:tc>
                  <a:txBody>
                    <a:bodyPr/>
                    <a:lstStyle/>
                    <a:p>
                      <a:pPr algn="ctr"/>
                      <a:r>
                        <a:rPr lang="zh-CN" altLang="en-US" sz="700" dirty="0"/>
                        <a:t>地址</a:t>
                      </a:r>
                      <a:endParaRPr lang="zh-CN" altLang="en-US" sz="700" dirty="0">
                        <a:latin typeface="微软雅黑" panose="020B0503020204020204" pitchFamily="34" charset="-122"/>
                        <a:ea typeface="微软雅黑" panose="020B0503020204020204" pitchFamily="34" charset="-122"/>
                      </a:endParaRPr>
                    </a:p>
                  </a:txBody>
                  <a:tcPr marL="77769" marR="77769" marT="38885" marB="38885"/>
                </a:tc>
                <a:tc>
                  <a:txBody>
                    <a:bodyPr/>
                    <a:lstStyle/>
                    <a:p>
                      <a:pPr algn="ctr"/>
                      <a:r>
                        <a:rPr lang="zh-CN" altLang="en-US" sz="700" dirty="0"/>
                        <a:t>类型</a:t>
                      </a:r>
                      <a:endParaRPr lang="zh-CN" altLang="en-US" sz="700" dirty="0">
                        <a:latin typeface="微软雅黑" panose="020B0503020204020204" pitchFamily="34" charset="-122"/>
                        <a:ea typeface="微软雅黑" panose="020B0503020204020204" pitchFamily="34" charset="-122"/>
                      </a:endParaRPr>
                    </a:p>
                  </a:txBody>
                  <a:tcPr marL="77769" marR="77769" marT="38885" marB="38885"/>
                </a:tc>
                <a:extLst>
                  <a:ext uri="{0D108BD9-81ED-4DB2-BD59-A6C34878D82A}">
                    <a16:rowId xmlns:a16="http://schemas.microsoft.com/office/drawing/2014/main" val="1480697369"/>
                  </a:ext>
                </a:extLst>
              </a:tr>
              <a:tr h="250257">
                <a:tc>
                  <a:txBody>
                    <a:bodyPr/>
                    <a:lstStyle/>
                    <a:p>
                      <a:pPr algn="ctr"/>
                      <a:endParaRPr lang="zh-CN" altLang="en-US" sz="500" dirty="0">
                        <a:solidFill>
                          <a:schemeClr val="tx1"/>
                        </a:solidFill>
                        <a:latin typeface="微软雅黑" panose="020B0503020204020204" pitchFamily="34" charset="-122"/>
                        <a:ea typeface="微软雅黑" panose="020B0503020204020204" pitchFamily="34" charset="-122"/>
                      </a:endParaRPr>
                    </a:p>
                  </a:txBody>
                  <a:tcPr marL="77769" marR="77769" marT="38885" marB="38885" anchor="ctr"/>
                </a:tc>
                <a:tc>
                  <a:txBody>
                    <a:bodyPr/>
                    <a:lstStyle/>
                    <a:p>
                      <a:pPr algn="ctr" fontAlgn="ctr"/>
                      <a:endParaRPr lang="en-US" altLang="zh-CN" sz="500" b="0" i="0" u="none" strike="noStrike" dirty="0">
                        <a:solidFill>
                          <a:schemeClr val="tx1"/>
                        </a:solidFill>
                        <a:effectLst/>
                        <a:latin typeface="微软雅黑" panose="020B0503020204020204" pitchFamily="34" charset="-122"/>
                        <a:ea typeface="微软雅黑" panose="020B0503020204020204" pitchFamily="34" charset="-122"/>
                      </a:endParaRPr>
                    </a:p>
                  </a:txBody>
                  <a:tcPr marL="6481" marR="6481" marT="6481" marB="0" anchor="ctr"/>
                </a:tc>
                <a:tc>
                  <a:txBody>
                    <a:bodyPr/>
                    <a:lstStyle/>
                    <a:p>
                      <a:pPr algn="ctr" fontAlgn="ctr"/>
                      <a:endParaRPr lang="en-US" altLang="zh-CN" sz="500" b="0" i="0" u="none" strike="noStrike" dirty="0">
                        <a:solidFill>
                          <a:schemeClr val="tx1"/>
                        </a:solidFill>
                        <a:effectLst/>
                        <a:latin typeface="微软雅黑" panose="020B0503020204020204" pitchFamily="34" charset="-122"/>
                        <a:ea typeface="微软雅黑" panose="020B0503020204020204" pitchFamily="34" charset="-122"/>
                      </a:endParaRPr>
                    </a:p>
                  </a:txBody>
                  <a:tcPr marL="6481" marR="6481" marT="6481" marB="0" anchor="ct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endParaRPr lang="en-US" altLang="zh-CN" sz="500" b="0" i="0" u="none" strike="noStrike" dirty="0">
                        <a:solidFill>
                          <a:schemeClr val="tx1"/>
                        </a:solidFill>
                        <a:effectLst/>
                        <a:latin typeface="微软雅黑" panose="020B0503020204020204" pitchFamily="34" charset="-122"/>
                        <a:ea typeface="微软雅黑" panose="020B0503020204020204" pitchFamily="34" charset="-122"/>
                      </a:endParaRPr>
                    </a:p>
                  </a:txBody>
                  <a:tcPr marL="6481" marR="6481" marT="6481" marB="0" anchor="ctr"/>
                </a:tc>
                <a:tc>
                  <a:txBody>
                    <a:bodyPr/>
                    <a:lstStyle/>
                    <a:p>
                      <a:pPr algn="ctr"/>
                      <a:endParaRPr lang="zh-CN" altLang="en-US" sz="500" dirty="0">
                        <a:solidFill>
                          <a:schemeClr val="tx1"/>
                        </a:solidFill>
                        <a:latin typeface="微软雅黑" panose="020B0503020204020204" pitchFamily="34" charset="-122"/>
                        <a:ea typeface="微软雅黑" panose="020B0503020204020204" pitchFamily="34" charset="-122"/>
                      </a:endParaRPr>
                    </a:p>
                  </a:txBody>
                  <a:tcPr marL="77769" marR="77769" marT="38885" marB="38885" anchor="ctr"/>
                </a:tc>
                <a:extLst>
                  <a:ext uri="{0D108BD9-81ED-4DB2-BD59-A6C34878D82A}">
                    <a16:rowId xmlns:a16="http://schemas.microsoft.com/office/drawing/2014/main" val="1532414040"/>
                  </a:ext>
                </a:extLst>
              </a:tr>
              <a:tr h="250257">
                <a:tc>
                  <a:txBody>
                    <a:bodyPr/>
                    <a:lstStyle/>
                    <a:p>
                      <a:pPr algn="ctr"/>
                      <a:endParaRPr lang="zh-CN" altLang="en-US" sz="500" dirty="0">
                        <a:solidFill>
                          <a:schemeClr val="tx1"/>
                        </a:solidFill>
                        <a:latin typeface="微软雅黑" panose="020B0503020204020204" pitchFamily="34" charset="-122"/>
                        <a:ea typeface="微软雅黑" panose="020B0503020204020204" pitchFamily="34" charset="-122"/>
                      </a:endParaRPr>
                    </a:p>
                  </a:txBody>
                  <a:tcPr marL="77769" marR="77769" marT="38885" marB="38885" anchor="ctr"/>
                </a:tc>
                <a:tc>
                  <a:txBody>
                    <a:bodyPr/>
                    <a:lstStyle/>
                    <a:p>
                      <a:pPr algn="ctr" fontAlgn="ctr"/>
                      <a:endParaRPr lang="en-US" altLang="zh-CN" sz="500" b="0" i="0" u="none" strike="noStrike" dirty="0">
                        <a:solidFill>
                          <a:schemeClr val="tx1"/>
                        </a:solidFill>
                        <a:effectLst/>
                        <a:latin typeface="微软雅黑" panose="020B0503020204020204" pitchFamily="34" charset="-122"/>
                        <a:ea typeface="微软雅黑" panose="020B0503020204020204" pitchFamily="34" charset="-122"/>
                      </a:endParaRPr>
                    </a:p>
                  </a:txBody>
                  <a:tcPr marL="6481" marR="6481" marT="6481" marB="0" anchor="ctr"/>
                </a:tc>
                <a:tc>
                  <a:txBody>
                    <a:bodyPr/>
                    <a:lstStyle/>
                    <a:p>
                      <a:pPr algn="ctr" fontAlgn="ctr"/>
                      <a:endParaRPr lang="en-US" altLang="zh-CN" sz="500" b="0" i="0" u="none" strike="noStrike" dirty="0">
                        <a:solidFill>
                          <a:schemeClr val="tx1"/>
                        </a:solidFill>
                        <a:effectLst/>
                        <a:latin typeface="微软雅黑" panose="020B0503020204020204" pitchFamily="34" charset="-122"/>
                        <a:ea typeface="微软雅黑" panose="020B0503020204020204" pitchFamily="34" charset="-122"/>
                      </a:endParaRPr>
                    </a:p>
                  </a:txBody>
                  <a:tcPr marL="6481" marR="6481" marT="6481" marB="0" anchor="ct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endParaRPr lang="en-US" altLang="zh-CN" sz="500" b="0" i="0" u="none" strike="noStrike" dirty="0">
                        <a:solidFill>
                          <a:schemeClr val="tx1"/>
                        </a:solidFill>
                        <a:effectLst/>
                        <a:latin typeface="微软雅黑" panose="020B0503020204020204" pitchFamily="34" charset="-122"/>
                        <a:ea typeface="微软雅黑" panose="020B0503020204020204" pitchFamily="34" charset="-122"/>
                      </a:endParaRPr>
                    </a:p>
                  </a:txBody>
                  <a:tcPr marL="6481" marR="6481" marT="6481" marB="0" anchor="ctr"/>
                </a:tc>
                <a:tc>
                  <a:txBody>
                    <a:bodyPr/>
                    <a:lstStyle/>
                    <a:p>
                      <a:pPr algn="ctr"/>
                      <a:endParaRPr lang="zh-CN" altLang="en-US" sz="500" dirty="0">
                        <a:solidFill>
                          <a:schemeClr val="tx1"/>
                        </a:solidFill>
                        <a:latin typeface="微软雅黑" panose="020B0503020204020204" pitchFamily="34" charset="-122"/>
                        <a:ea typeface="微软雅黑" panose="020B0503020204020204" pitchFamily="34" charset="-122"/>
                      </a:endParaRPr>
                    </a:p>
                  </a:txBody>
                  <a:tcPr marL="77769" marR="77769" marT="38885" marB="38885" anchor="ctr"/>
                </a:tc>
                <a:extLst>
                  <a:ext uri="{0D108BD9-81ED-4DB2-BD59-A6C34878D82A}">
                    <a16:rowId xmlns:a16="http://schemas.microsoft.com/office/drawing/2014/main" val="813029164"/>
                  </a:ext>
                </a:extLst>
              </a:tr>
              <a:tr h="250257">
                <a:tc>
                  <a:txBody>
                    <a:bodyPr/>
                    <a:lstStyle/>
                    <a:p>
                      <a:pPr algn="ctr"/>
                      <a:endParaRPr lang="zh-CN" altLang="en-US" sz="500" dirty="0">
                        <a:solidFill>
                          <a:schemeClr val="tx1"/>
                        </a:solidFill>
                        <a:latin typeface="微软雅黑" panose="020B0503020204020204" pitchFamily="34" charset="-122"/>
                        <a:ea typeface="微软雅黑" panose="020B0503020204020204" pitchFamily="34" charset="-122"/>
                      </a:endParaRPr>
                    </a:p>
                  </a:txBody>
                  <a:tcPr marL="77769" marR="77769" marT="38885" marB="38885" anchor="ctr"/>
                </a:tc>
                <a:tc>
                  <a:txBody>
                    <a:bodyPr/>
                    <a:lstStyle/>
                    <a:p>
                      <a:pPr algn="ctr" fontAlgn="ctr"/>
                      <a:endParaRPr lang="en-US" altLang="zh-CN" sz="500" b="0" i="0" u="none" strike="noStrike" dirty="0">
                        <a:solidFill>
                          <a:schemeClr val="tx1"/>
                        </a:solidFill>
                        <a:effectLst/>
                        <a:latin typeface="微软雅黑" panose="020B0503020204020204" pitchFamily="34" charset="-122"/>
                        <a:ea typeface="微软雅黑" panose="020B0503020204020204" pitchFamily="34" charset="-122"/>
                      </a:endParaRPr>
                    </a:p>
                  </a:txBody>
                  <a:tcPr marL="6481" marR="6481" marT="6481" marB="0" anchor="ctr"/>
                </a:tc>
                <a:tc>
                  <a:txBody>
                    <a:bodyPr/>
                    <a:lstStyle/>
                    <a:p>
                      <a:pPr algn="ctr" fontAlgn="ctr"/>
                      <a:endParaRPr lang="en-US" altLang="zh-CN" sz="500" b="0" i="0" u="none" strike="noStrike" dirty="0">
                        <a:solidFill>
                          <a:schemeClr val="tx1"/>
                        </a:solidFill>
                        <a:effectLst/>
                        <a:latin typeface="微软雅黑" panose="020B0503020204020204" pitchFamily="34" charset="-122"/>
                        <a:ea typeface="微软雅黑" panose="020B0503020204020204" pitchFamily="34" charset="-122"/>
                      </a:endParaRPr>
                    </a:p>
                  </a:txBody>
                  <a:tcPr marL="6481" marR="6481" marT="6481" marB="0" anchor="ct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endParaRPr lang="en-US" altLang="zh-CN" sz="500" b="0" i="0" u="none" strike="noStrike" dirty="0">
                        <a:solidFill>
                          <a:schemeClr val="tx1"/>
                        </a:solidFill>
                        <a:effectLst/>
                        <a:latin typeface="微软雅黑" panose="020B0503020204020204" pitchFamily="34" charset="-122"/>
                        <a:ea typeface="微软雅黑" panose="020B0503020204020204" pitchFamily="34" charset="-122"/>
                      </a:endParaRPr>
                    </a:p>
                  </a:txBody>
                  <a:tcPr marL="6481" marR="6481" marT="6481" marB="0" anchor="ctr"/>
                </a:tc>
                <a:tc>
                  <a:txBody>
                    <a:bodyPr/>
                    <a:lstStyle/>
                    <a:p>
                      <a:pPr algn="ctr"/>
                      <a:endParaRPr lang="zh-CN" altLang="en-US" sz="500" dirty="0">
                        <a:solidFill>
                          <a:schemeClr val="tx1"/>
                        </a:solidFill>
                        <a:latin typeface="微软雅黑" panose="020B0503020204020204" pitchFamily="34" charset="-122"/>
                        <a:ea typeface="微软雅黑" panose="020B0503020204020204" pitchFamily="34" charset="-122"/>
                      </a:endParaRPr>
                    </a:p>
                  </a:txBody>
                  <a:tcPr marL="77769" marR="77769" marT="38885" marB="38885" anchor="ctr"/>
                </a:tc>
                <a:extLst>
                  <a:ext uri="{0D108BD9-81ED-4DB2-BD59-A6C34878D82A}">
                    <a16:rowId xmlns:a16="http://schemas.microsoft.com/office/drawing/2014/main" val="4103533287"/>
                  </a:ext>
                </a:extLst>
              </a:tr>
            </a:tbl>
          </a:graphicData>
        </a:graphic>
      </p:graphicFrame>
      <p:cxnSp>
        <p:nvCxnSpPr>
          <p:cNvPr id="124" name="直接连接符 123">
            <a:extLst>
              <a:ext uri="{FF2B5EF4-FFF2-40B4-BE49-F238E27FC236}">
                <a16:creationId xmlns:a16="http://schemas.microsoft.com/office/drawing/2014/main" id="{2C4CC17A-F1CB-B65F-BCF6-9B115FFDDFC4}"/>
              </a:ext>
            </a:extLst>
          </p:cNvPr>
          <p:cNvCxnSpPr>
            <a:cxnSpLocks/>
          </p:cNvCxnSpPr>
          <p:nvPr/>
        </p:nvCxnSpPr>
        <p:spPr>
          <a:xfrm>
            <a:off x="2854634" y="3470976"/>
            <a:ext cx="644722" cy="247146"/>
          </a:xfrm>
          <a:prstGeom prst="line">
            <a:avLst/>
          </a:prstGeom>
          <a:noFill/>
          <a:ln w="19050">
            <a:solidFill>
              <a:srgbClr val="F6AB00"/>
            </a:solidFill>
            <a:prstDash val="solid"/>
            <a:headEnd type="arrow"/>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25" name="直接连接符 124">
            <a:extLst>
              <a:ext uri="{FF2B5EF4-FFF2-40B4-BE49-F238E27FC236}">
                <a16:creationId xmlns:a16="http://schemas.microsoft.com/office/drawing/2014/main" id="{053BA780-2014-BC81-1F25-13169D625F62}"/>
              </a:ext>
            </a:extLst>
          </p:cNvPr>
          <p:cNvCxnSpPr>
            <a:cxnSpLocks/>
          </p:cNvCxnSpPr>
          <p:nvPr/>
        </p:nvCxnSpPr>
        <p:spPr>
          <a:xfrm>
            <a:off x="2854634" y="3237717"/>
            <a:ext cx="646723" cy="0"/>
          </a:xfrm>
          <a:prstGeom prst="line">
            <a:avLst/>
          </a:prstGeom>
          <a:noFill/>
          <a:ln w="19050">
            <a:solidFill>
              <a:srgbClr val="2F5597"/>
            </a:solidFill>
            <a:prstDash val="solid"/>
            <a:headEnd type="arrow" w="sm" len="sm"/>
            <a:tailEnd type="arrow" w="sm" len="sm"/>
          </a:ln>
        </p:spPr>
        <p:style>
          <a:lnRef idx="2">
            <a:schemeClr val="accent1">
              <a:shade val="50000"/>
            </a:schemeClr>
          </a:lnRef>
          <a:fillRef idx="1">
            <a:schemeClr val="accent1"/>
          </a:fillRef>
          <a:effectRef idx="0">
            <a:schemeClr val="accent1"/>
          </a:effectRef>
          <a:fontRef idx="minor">
            <a:schemeClr val="lt1"/>
          </a:fontRef>
        </p:style>
      </p:cxnSp>
      <p:sp>
        <p:nvSpPr>
          <p:cNvPr id="126" name="任意多边形: 形状 125">
            <a:extLst>
              <a:ext uri="{FF2B5EF4-FFF2-40B4-BE49-F238E27FC236}">
                <a16:creationId xmlns:a16="http://schemas.microsoft.com/office/drawing/2014/main" id="{BD603D8F-3796-5497-5D0F-8EF7B0527107}"/>
              </a:ext>
            </a:extLst>
          </p:cNvPr>
          <p:cNvSpPr/>
          <p:nvPr/>
        </p:nvSpPr>
        <p:spPr>
          <a:xfrm rot="175793" flipV="1">
            <a:off x="3269382" y="3183794"/>
            <a:ext cx="2392093" cy="489132"/>
          </a:xfrm>
          <a:custGeom>
            <a:avLst/>
            <a:gdLst>
              <a:gd name="connsiteX0" fmla="*/ 0 w 2943922"/>
              <a:gd name="connsiteY0" fmla="*/ 0 h 784570"/>
              <a:gd name="connsiteX1" fmla="*/ 1293541 w 2943922"/>
              <a:gd name="connsiteY1" fmla="*/ 780585 h 784570"/>
              <a:gd name="connsiteX2" fmla="*/ 2943922 w 2943922"/>
              <a:gd name="connsiteY2" fmla="*/ 301083 h 784570"/>
            </a:gdLst>
            <a:ahLst/>
            <a:cxnLst>
              <a:cxn ang="0">
                <a:pos x="connsiteX0" y="connsiteY0"/>
              </a:cxn>
              <a:cxn ang="0">
                <a:pos x="connsiteX1" y="connsiteY1"/>
              </a:cxn>
              <a:cxn ang="0">
                <a:pos x="connsiteX2" y="connsiteY2"/>
              </a:cxn>
            </a:cxnLst>
            <a:rect l="l" t="t" r="r" b="b"/>
            <a:pathLst>
              <a:path w="2943922" h="784570">
                <a:moveTo>
                  <a:pt x="0" y="0"/>
                </a:moveTo>
                <a:cubicBezTo>
                  <a:pt x="401443" y="365202"/>
                  <a:pt x="802887" y="730405"/>
                  <a:pt x="1293541" y="780585"/>
                </a:cubicBezTo>
                <a:cubicBezTo>
                  <a:pt x="1784195" y="830766"/>
                  <a:pt x="2698595" y="392151"/>
                  <a:pt x="2943922" y="301083"/>
                </a:cubicBezTo>
              </a:path>
            </a:pathLst>
          </a:custGeom>
          <a:noFill/>
          <a:ln w="19050">
            <a:solidFill>
              <a:srgbClr val="F6AB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任意多边形: 形状 126">
            <a:extLst>
              <a:ext uri="{FF2B5EF4-FFF2-40B4-BE49-F238E27FC236}">
                <a16:creationId xmlns:a16="http://schemas.microsoft.com/office/drawing/2014/main" id="{E7041CCA-2862-51BB-5414-79AD52890342}"/>
              </a:ext>
            </a:extLst>
          </p:cNvPr>
          <p:cNvSpPr/>
          <p:nvPr/>
        </p:nvSpPr>
        <p:spPr>
          <a:xfrm rot="363886">
            <a:off x="3166430" y="2683897"/>
            <a:ext cx="2479326" cy="662523"/>
          </a:xfrm>
          <a:custGeom>
            <a:avLst/>
            <a:gdLst>
              <a:gd name="connsiteX0" fmla="*/ 0 w 3311913"/>
              <a:gd name="connsiteY0" fmla="*/ 893585 h 893585"/>
              <a:gd name="connsiteX1" fmla="*/ 1761893 w 3311913"/>
              <a:gd name="connsiteY1" fmla="*/ 1487 h 893585"/>
              <a:gd name="connsiteX2" fmla="*/ 3311913 w 3311913"/>
              <a:gd name="connsiteY2" fmla="*/ 681712 h 893585"/>
            </a:gdLst>
            <a:ahLst/>
            <a:cxnLst>
              <a:cxn ang="0">
                <a:pos x="connsiteX0" y="connsiteY0"/>
              </a:cxn>
              <a:cxn ang="0">
                <a:pos x="connsiteX1" y="connsiteY1"/>
              </a:cxn>
              <a:cxn ang="0">
                <a:pos x="connsiteX2" y="connsiteY2"/>
              </a:cxn>
            </a:cxnLst>
            <a:rect l="l" t="t" r="r" b="b"/>
            <a:pathLst>
              <a:path w="3311913" h="893585">
                <a:moveTo>
                  <a:pt x="0" y="893585"/>
                </a:moveTo>
                <a:cubicBezTo>
                  <a:pt x="604954" y="465192"/>
                  <a:pt x="1209908" y="36799"/>
                  <a:pt x="1761893" y="1487"/>
                </a:cubicBezTo>
                <a:cubicBezTo>
                  <a:pt x="2313878" y="-33825"/>
                  <a:pt x="2995962" y="570200"/>
                  <a:pt x="3311913" y="681712"/>
                </a:cubicBezTo>
              </a:path>
            </a:pathLst>
          </a:custGeom>
          <a:noFill/>
          <a:ln w="19050">
            <a:solidFill>
              <a:srgbClr val="2F5597"/>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9936" name="表格 39935">
            <a:extLst>
              <a:ext uri="{FF2B5EF4-FFF2-40B4-BE49-F238E27FC236}">
                <a16:creationId xmlns:a16="http://schemas.microsoft.com/office/drawing/2014/main" id="{C8F23DFB-56A7-1F3A-6D8C-26AEC808C56D}"/>
              </a:ext>
            </a:extLst>
          </p:cNvPr>
          <p:cNvGraphicFramePr>
            <a:graphicFrameLocks noGrp="1"/>
          </p:cNvGraphicFramePr>
          <p:nvPr>
            <p:extLst>
              <p:ext uri="{D42A27DB-BD31-4B8C-83A1-F6EECF244321}">
                <p14:modId xmlns:p14="http://schemas.microsoft.com/office/powerpoint/2010/main" val="3647140956"/>
              </p:ext>
            </p:extLst>
          </p:nvPr>
        </p:nvGraphicFramePr>
        <p:xfrm>
          <a:off x="5643184" y="2878604"/>
          <a:ext cx="1394562" cy="803875"/>
        </p:xfrm>
        <a:graphic>
          <a:graphicData uri="http://schemas.openxmlformats.org/drawingml/2006/table">
            <a:tbl>
              <a:tblPr firstRow="1" bandRow="1">
                <a:tableStyleId>{5DA37D80-6434-44D0-A028-1B22A696006F}</a:tableStyleId>
              </a:tblPr>
              <a:tblGrid>
                <a:gridCol w="259547">
                  <a:extLst>
                    <a:ext uri="{9D8B030D-6E8A-4147-A177-3AD203B41FA5}">
                      <a16:colId xmlns:a16="http://schemas.microsoft.com/office/drawing/2014/main" val="1951319910"/>
                    </a:ext>
                  </a:extLst>
                </a:gridCol>
                <a:gridCol w="285531">
                  <a:extLst>
                    <a:ext uri="{9D8B030D-6E8A-4147-A177-3AD203B41FA5}">
                      <a16:colId xmlns:a16="http://schemas.microsoft.com/office/drawing/2014/main" val="1677384739"/>
                    </a:ext>
                  </a:extLst>
                </a:gridCol>
                <a:gridCol w="266745">
                  <a:extLst>
                    <a:ext uri="{9D8B030D-6E8A-4147-A177-3AD203B41FA5}">
                      <a16:colId xmlns:a16="http://schemas.microsoft.com/office/drawing/2014/main" val="3183719061"/>
                    </a:ext>
                  </a:extLst>
                </a:gridCol>
                <a:gridCol w="278424">
                  <a:extLst>
                    <a:ext uri="{9D8B030D-6E8A-4147-A177-3AD203B41FA5}">
                      <a16:colId xmlns:a16="http://schemas.microsoft.com/office/drawing/2014/main" val="3670566612"/>
                    </a:ext>
                  </a:extLst>
                </a:gridCol>
                <a:gridCol w="304315">
                  <a:extLst>
                    <a:ext uri="{9D8B030D-6E8A-4147-A177-3AD203B41FA5}">
                      <a16:colId xmlns:a16="http://schemas.microsoft.com/office/drawing/2014/main" val="2443542848"/>
                    </a:ext>
                  </a:extLst>
                </a:gridCol>
              </a:tblGrid>
              <a:tr h="303361">
                <a:tc>
                  <a:txBody>
                    <a:bodyPr/>
                    <a:lstStyle/>
                    <a:p>
                      <a:pPr algn="ctr"/>
                      <a:r>
                        <a:rPr lang="zh-CN" altLang="en-US" sz="700" dirty="0"/>
                        <a:t>名称</a:t>
                      </a:r>
                      <a:endParaRPr lang="zh-CN" altLang="en-US" sz="700" dirty="0">
                        <a:latin typeface="微软雅黑" panose="020B0503020204020204" pitchFamily="34" charset="-122"/>
                        <a:ea typeface="微软雅黑" panose="020B0503020204020204" pitchFamily="34" charset="-122"/>
                      </a:endParaRPr>
                    </a:p>
                  </a:txBody>
                  <a:tcPr marL="77769" marR="77769" marT="38885" marB="38885"/>
                </a:tc>
                <a:tc>
                  <a:txBody>
                    <a:bodyPr/>
                    <a:lstStyle/>
                    <a:p>
                      <a:pPr algn="ctr"/>
                      <a:r>
                        <a:rPr lang="zh-CN" altLang="en-US" sz="700" dirty="0"/>
                        <a:t>经度</a:t>
                      </a:r>
                      <a:endParaRPr lang="zh-CN" altLang="en-US" sz="700" dirty="0">
                        <a:latin typeface="微软雅黑" panose="020B0503020204020204" pitchFamily="34" charset="-122"/>
                        <a:ea typeface="微软雅黑" panose="020B0503020204020204" pitchFamily="34" charset="-122"/>
                      </a:endParaRPr>
                    </a:p>
                  </a:txBody>
                  <a:tcPr marL="77769" marR="77769" marT="38885" marB="38885"/>
                </a:tc>
                <a:tc>
                  <a:txBody>
                    <a:bodyPr/>
                    <a:lstStyle/>
                    <a:p>
                      <a:pPr algn="ctr"/>
                      <a:r>
                        <a:rPr lang="zh-CN" altLang="en-US" sz="700" dirty="0"/>
                        <a:t>纬度</a:t>
                      </a:r>
                      <a:endParaRPr lang="zh-CN" altLang="en-US" sz="700" dirty="0">
                        <a:latin typeface="微软雅黑" panose="020B0503020204020204" pitchFamily="34" charset="-122"/>
                        <a:ea typeface="微软雅黑" panose="020B0503020204020204" pitchFamily="34" charset="-122"/>
                      </a:endParaRPr>
                    </a:p>
                  </a:txBody>
                  <a:tcPr marL="77769" marR="77769" marT="38885" marB="38885"/>
                </a:tc>
                <a:tc>
                  <a:txBody>
                    <a:bodyPr/>
                    <a:lstStyle/>
                    <a:p>
                      <a:pPr algn="ctr"/>
                      <a:r>
                        <a:rPr lang="zh-CN" altLang="en-US" sz="700" dirty="0"/>
                        <a:t>地址</a:t>
                      </a:r>
                      <a:endParaRPr lang="zh-CN" altLang="en-US" sz="700" dirty="0">
                        <a:latin typeface="微软雅黑" panose="020B0503020204020204" pitchFamily="34" charset="-122"/>
                        <a:ea typeface="微软雅黑" panose="020B0503020204020204" pitchFamily="34" charset="-122"/>
                      </a:endParaRPr>
                    </a:p>
                  </a:txBody>
                  <a:tcPr marL="77769" marR="77769" marT="38885" marB="38885"/>
                </a:tc>
                <a:tc>
                  <a:txBody>
                    <a:bodyPr/>
                    <a:lstStyle/>
                    <a:p>
                      <a:pPr algn="ctr"/>
                      <a:r>
                        <a:rPr lang="zh-CN" altLang="en-US" sz="700" dirty="0"/>
                        <a:t>类型</a:t>
                      </a:r>
                      <a:endParaRPr lang="zh-CN" altLang="en-US" sz="700" dirty="0">
                        <a:latin typeface="微软雅黑" panose="020B0503020204020204" pitchFamily="34" charset="-122"/>
                        <a:ea typeface="微软雅黑" panose="020B0503020204020204" pitchFamily="34" charset="-122"/>
                      </a:endParaRPr>
                    </a:p>
                  </a:txBody>
                  <a:tcPr marL="77769" marR="77769" marT="38885" marB="38885"/>
                </a:tc>
                <a:extLst>
                  <a:ext uri="{0D108BD9-81ED-4DB2-BD59-A6C34878D82A}">
                    <a16:rowId xmlns:a16="http://schemas.microsoft.com/office/drawing/2014/main" val="1480697369"/>
                  </a:ext>
                </a:extLst>
              </a:tr>
              <a:tr h="250257">
                <a:tc>
                  <a:txBody>
                    <a:bodyPr/>
                    <a:lstStyle/>
                    <a:p>
                      <a:pPr algn="ctr"/>
                      <a:endParaRPr lang="zh-CN" altLang="en-US" sz="500" dirty="0">
                        <a:solidFill>
                          <a:schemeClr val="tx1"/>
                        </a:solidFill>
                        <a:latin typeface="微软雅黑" panose="020B0503020204020204" pitchFamily="34" charset="-122"/>
                        <a:ea typeface="微软雅黑" panose="020B0503020204020204" pitchFamily="34" charset="-122"/>
                      </a:endParaRPr>
                    </a:p>
                  </a:txBody>
                  <a:tcPr marL="77769" marR="77769" marT="38885" marB="38885" anchor="ctr"/>
                </a:tc>
                <a:tc>
                  <a:txBody>
                    <a:bodyPr/>
                    <a:lstStyle/>
                    <a:p>
                      <a:pPr algn="ctr" fontAlgn="ctr"/>
                      <a:endParaRPr lang="en-US" altLang="zh-CN" sz="500" b="0" i="0" u="none" strike="noStrike" dirty="0">
                        <a:solidFill>
                          <a:schemeClr val="tx1"/>
                        </a:solidFill>
                        <a:effectLst/>
                        <a:latin typeface="微软雅黑" panose="020B0503020204020204" pitchFamily="34" charset="-122"/>
                        <a:ea typeface="微软雅黑" panose="020B0503020204020204" pitchFamily="34" charset="-122"/>
                      </a:endParaRPr>
                    </a:p>
                  </a:txBody>
                  <a:tcPr marL="6481" marR="6481" marT="6481" marB="0" anchor="ctr"/>
                </a:tc>
                <a:tc>
                  <a:txBody>
                    <a:bodyPr/>
                    <a:lstStyle/>
                    <a:p>
                      <a:pPr algn="ctr" fontAlgn="ctr"/>
                      <a:endParaRPr lang="en-US" altLang="zh-CN" sz="500" b="0" i="0" u="none" strike="noStrike" dirty="0">
                        <a:solidFill>
                          <a:schemeClr val="tx1"/>
                        </a:solidFill>
                        <a:effectLst/>
                        <a:latin typeface="微软雅黑" panose="020B0503020204020204" pitchFamily="34" charset="-122"/>
                        <a:ea typeface="微软雅黑" panose="020B0503020204020204" pitchFamily="34" charset="-122"/>
                      </a:endParaRPr>
                    </a:p>
                  </a:txBody>
                  <a:tcPr marL="6481" marR="6481" marT="6481" marB="0" anchor="ct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endParaRPr lang="en-US" altLang="zh-CN" sz="500" b="0" i="0" u="none" strike="noStrike" dirty="0">
                        <a:solidFill>
                          <a:schemeClr val="tx1"/>
                        </a:solidFill>
                        <a:effectLst/>
                        <a:latin typeface="微软雅黑" panose="020B0503020204020204" pitchFamily="34" charset="-122"/>
                        <a:ea typeface="微软雅黑" panose="020B0503020204020204" pitchFamily="34" charset="-122"/>
                      </a:endParaRPr>
                    </a:p>
                  </a:txBody>
                  <a:tcPr marL="6481" marR="6481" marT="6481" marB="0" anchor="ctr"/>
                </a:tc>
                <a:tc>
                  <a:txBody>
                    <a:bodyPr/>
                    <a:lstStyle/>
                    <a:p>
                      <a:pPr algn="ctr"/>
                      <a:endParaRPr lang="zh-CN" altLang="en-US" sz="500" dirty="0">
                        <a:solidFill>
                          <a:schemeClr val="tx1"/>
                        </a:solidFill>
                        <a:latin typeface="微软雅黑" panose="020B0503020204020204" pitchFamily="34" charset="-122"/>
                        <a:ea typeface="微软雅黑" panose="020B0503020204020204" pitchFamily="34" charset="-122"/>
                      </a:endParaRPr>
                    </a:p>
                  </a:txBody>
                  <a:tcPr marL="77769" marR="77769" marT="38885" marB="38885" anchor="ctr"/>
                </a:tc>
                <a:extLst>
                  <a:ext uri="{0D108BD9-81ED-4DB2-BD59-A6C34878D82A}">
                    <a16:rowId xmlns:a16="http://schemas.microsoft.com/office/drawing/2014/main" val="1532414040"/>
                  </a:ext>
                </a:extLst>
              </a:tr>
              <a:tr h="250257">
                <a:tc>
                  <a:txBody>
                    <a:bodyPr/>
                    <a:lstStyle/>
                    <a:p>
                      <a:pPr algn="ctr"/>
                      <a:endParaRPr lang="zh-CN" altLang="en-US" sz="500" dirty="0">
                        <a:solidFill>
                          <a:schemeClr val="tx1"/>
                        </a:solidFill>
                        <a:latin typeface="微软雅黑" panose="020B0503020204020204" pitchFamily="34" charset="-122"/>
                        <a:ea typeface="微软雅黑" panose="020B0503020204020204" pitchFamily="34" charset="-122"/>
                      </a:endParaRPr>
                    </a:p>
                  </a:txBody>
                  <a:tcPr marL="77769" marR="77769" marT="38885" marB="38885" anchor="ctr"/>
                </a:tc>
                <a:tc>
                  <a:txBody>
                    <a:bodyPr/>
                    <a:lstStyle/>
                    <a:p>
                      <a:pPr algn="ctr" fontAlgn="ctr"/>
                      <a:endParaRPr lang="en-US" altLang="zh-CN" sz="500" b="0" i="0" u="none" strike="noStrike" dirty="0">
                        <a:solidFill>
                          <a:schemeClr val="tx1"/>
                        </a:solidFill>
                        <a:effectLst/>
                        <a:latin typeface="微软雅黑" panose="020B0503020204020204" pitchFamily="34" charset="-122"/>
                        <a:ea typeface="微软雅黑" panose="020B0503020204020204" pitchFamily="34" charset="-122"/>
                      </a:endParaRPr>
                    </a:p>
                  </a:txBody>
                  <a:tcPr marL="6481" marR="6481" marT="6481" marB="0" anchor="ctr"/>
                </a:tc>
                <a:tc>
                  <a:txBody>
                    <a:bodyPr/>
                    <a:lstStyle/>
                    <a:p>
                      <a:pPr algn="ctr" fontAlgn="ctr"/>
                      <a:endParaRPr lang="en-US" altLang="zh-CN" sz="500" b="0" i="0" u="none" strike="noStrike" dirty="0">
                        <a:solidFill>
                          <a:schemeClr val="tx1"/>
                        </a:solidFill>
                        <a:effectLst/>
                        <a:latin typeface="微软雅黑" panose="020B0503020204020204" pitchFamily="34" charset="-122"/>
                        <a:ea typeface="微软雅黑" panose="020B0503020204020204" pitchFamily="34" charset="-122"/>
                      </a:endParaRPr>
                    </a:p>
                  </a:txBody>
                  <a:tcPr marL="6481" marR="6481" marT="6481" marB="0" anchor="ct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endParaRPr lang="en-US" altLang="zh-CN" sz="500" b="0" i="0" u="none" strike="noStrike" dirty="0">
                        <a:solidFill>
                          <a:schemeClr val="tx1"/>
                        </a:solidFill>
                        <a:effectLst/>
                        <a:latin typeface="微软雅黑" panose="020B0503020204020204" pitchFamily="34" charset="-122"/>
                        <a:ea typeface="微软雅黑" panose="020B0503020204020204" pitchFamily="34" charset="-122"/>
                      </a:endParaRPr>
                    </a:p>
                  </a:txBody>
                  <a:tcPr marL="6481" marR="6481" marT="6481" marB="0" anchor="ctr"/>
                </a:tc>
                <a:tc>
                  <a:txBody>
                    <a:bodyPr/>
                    <a:lstStyle/>
                    <a:p>
                      <a:pPr algn="ctr"/>
                      <a:endParaRPr lang="zh-CN" altLang="en-US" sz="500" dirty="0">
                        <a:solidFill>
                          <a:schemeClr val="tx1"/>
                        </a:solidFill>
                        <a:latin typeface="微软雅黑" panose="020B0503020204020204" pitchFamily="34" charset="-122"/>
                        <a:ea typeface="微软雅黑" panose="020B0503020204020204" pitchFamily="34" charset="-122"/>
                      </a:endParaRPr>
                    </a:p>
                  </a:txBody>
                  <a:tcPr marL="77769" marR="77769" marT="38885" marB="38885" anchor="ctr"/>
                </a:tc>
                <a:extLst>
                  <a:ext uri="{0D108BD9-81ED-4DB2-BD59-A6C34878D82A}">
                    <a16:rowId xmlns:a16="http://schemas.microsoft.com/office/drawing/2014/main" val="4103533287"/>
                  </a:ext>
                </a:extLst>
              </a:tr>
            </a:tbl>
          </a:graphicData>
        </a:graphic>
      </p:graphicFrame>
      <p:sp>
        <p:nvSpPr>
          <p:cNvPr id="39937" name="文本框 39936">
            <a:extLst>
              <a:ext uri="{FF2B5EF4-FFF2-40B4-BE49-F238E27FC236}">
                <a16:creationId xmlns:a16="http://schemas.microsoft.com/office/drawing/2014/main" id="{5B13AF33-FE75-FD15-6008-D86A64DA1857}"/>
              </a:ext>
            </a:extLst>
          </p:cNvPr>
          <p:cNvSpPr txBox="1"/>
          <p:nvPr/>
        </p:nvSpPr>
        <p:spPr>
          <a:xfrm>
            <a:off x="6449098" y="4431424"/>
            <a:ext cx="1005403" cy="338554"/>
          </a:xfrm>
          <a:prstGeom prst="rect">
            <a:avLst/>
          </a:prstGeom>
          <a:noFill/>
        </p:spPr>
        <p:txBody>
          <a:bodyPr wrap="none" rtlCol="0">
            <a:spAutoFit/>
          </a:bodyPr>
          <a:lstStyle/>
          <a:p>
            <a:r>
              <a:rPr kumimoji="1" lang="zh-CN" altLang="en-US" sz="1600" b="1" dirty="0">
                <a:latin typeface="微软雅黑" panose="020B0503020204020204" pitchFamily="34" charset="-122"/>
                <a:ea typeface="微软雅黑" panose="020B0503020204020204" pitchFamily="34" charset="-122"/>
                <a:cs typeface="Arial" panose="020B0604020202020204" pitchFamily="34" charset="0"/>
              </a:rPr>
              <a:t>数据清洗</a:t>
            </a:r>
          </a:p>
        </p:txBody>
      </p:sp>
      <p:sp>
        <p:nvSpPr>
          <p:cNvPr id="39938" name="矩形: 圆角 39937">
            <a:extLst>
              <a:ext uri="{FF2B5EF4-FFF2-40B4-BE49-F238E27FC236}">
                <a16:creationId xmlns:a16="http://schemas.microsoft.com/office/drawing/2014/main" id="{17F277F2-5907-1D55-53D1-D47C8FCBF720}"/>
              </a:ext>
            </a:extLst>
          </p:cNvPr>
          <p:cNvSpPr/>
          <p:nvPr/>
        </p:nvSpPr>
        <p:spPr>
          <a:xfrm>
            <a:off x="1502345" y="4500594"/>
            <a:ext cx="1154300" cy="468560"/>
          </a:xfrm>
          <a:prstGeom prst="roundRect">
            <a:avLst>
              <a:gd name="adj" fmla="val 23980"/>
            </a:avLst>
          </a:prstGeom>
          <a:noFill/>
          <a:ln w="28575">
            <a:solidFill>
              <a:srgbClr val="5875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原始数据</a:t>
            </a:r>
          </a:p>
        </p:txBody>
      </p:sp>
      <p:sp>
        <p:nvSpPr>
          <p:cNvPr id="39939" name="矩形: 圆角 39938">
            <a:extLst>
              <a:ext uri="{FF2B5EF4-FFF2-40B4-BE49-F238E27FC236}">
                <a16:creationId xmlns:a16="http://schemas.microsoft.com/office/drawing/2014/main" id="{2589D5A9-9D87-011F-02C7-E007502B963E}"/>
              </a:ext>
            </a:extLst>
          </p:cNvPr>
          <p:cNvSpPr/>
          <p:nvPr/>
        </p:nvSpPr>
        <p:spPr>
          <a:xfrm>
            <a:off x="3336492" y="4500594"/>
            <a:ext cx="1154300" cy="468560"/>
          </a:xfrm>
          <a:prstGeom prst="roundRect">
            <a:avLst>
              <a:gd name="adj" fmla="val 30485"/>
            </a:avLst>
          </a:prstGeom>
          <a:noFill/>
          <a:ln w="28575">
            <a:solidFill>
              <a:srgbClr val="EB70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错误检测</a:t>
            </a:r>
          </a:p>
        </p:txBody>
      </p:sp>
      <p:sp>
        <p:nvSpPr>
          <p:cNvPr id="39940" name="矩形: 圆角 39939">
            <a:extLst>
              <a:ext uri="{FF2B5EF4-FFF2-40B4-BE49-F238E27FC236}">
                <a16:creationId xmlns:a16="http://schemas.microsoft.com/office/drawing/2014/main" id="{2051BB0E-78D3-7D39-B300-4DD57BBF0880}"/>
              </a:ext>
            </a:extLst>
          </p:cNvPr>
          <p:cNvSpPr/>
          <p:nvPr/>
        </p:nvSpPr>
        <p:spPr>
          <a:xfrm>
            <a:off x="5182023" y="4500594"/>
            <a:ext cx="1154300" cy="468560"/>
          </a:xfrm>
          <a:prstGeom prst="roundRect">
            <a:avLst>
              <a:gd name="adj" fmla="val 30485"/>
            </a:avLst>
          </a:prstGeom>
          <a:noFill/>
          <a:ln w="28575">
            <a:solidFill>
              <a:srgbClr val="EB70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错误修复</a:t>
            </a:r>
          </a:p>
        </p:txBody>
      </p:sp>
      <p:sp>
        <p:nvSpPr>
          <p:cNvPr id="39941" name="箭头: 下 39940">
            <a:extLst>
              <a:ext uri="{FF2B5EF4-FFF2-40B4-BE49-F238E27FC236}">
                <a16:creationId xmlns:a16="http://schemas.microsoft.com/office/drawing/2014/main" id="{CC507E66-D388-8360-C637-2C137718D66B}"/>
              </a:ext>
            </a:extLst>
          </p:cNvPr>
          <p:cNvSpPr/>
          <p:nvPr/>
        </p:nvSpPr>
        <p:spPr>
          <a:xfrm rot="16200000" flipH="1">
            <a:off x="2926554" y="4432803"/>
            <a:ext cx="133555" cy="618822"/>
          </a:xfrm>
          <a:prstGeom prst="downArrow">
            <a:avLst>
              <a:gd name="adj1" fmla="val 45163"/>
              <a:gd name="adj2" fmla="val 259750"/>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42" name="箭头: 下 39941">
            <a:extLst>
              <a:ext uri="{FF2B5EF4-FFF2-40B4-BE49-F238E27FC236}">
                <a16:creationId xmlns:a16="http://schemas.microsoft.com/office/drawing/2014/main" id="{0534FF71-416E-E083-720F-B2A96D567029}"/>
              </a:ext>
            </a:extLst>
          </p:cNvPr>
          <p:cNvSpPr/>
          <p:nvPr/>
        </p:nvSpPr>
        <p:spPr>
          <a:xfrm rot="16200000" flipH="1">
            <a:off x="4758213" y="4432804"/>
            <a:ext cx="133555" cy="618822"/>
          </a:xfrm>
          <a:prstGeom prst="downArrow">
            <a:avLst>
              <a:gd name="adj1" fmla="val 45163"/>
              <a:gd name="adj2" fmla="val 259750"/>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943" name="连接符: 肘形 39942">
            <a:extLst>
              <a:ext uri="{FF2B5EF4-FFF2-40B4-BE49-F238E27FC236}">
                <a16:creationId xmlns:a16="http://schemas.microsoft.com/office/drawing/2014/main" id="{7DE04EFD-F53D-6B6B-325E-8F8346B5B114}"/>
              </a:ext>
            </a:extLst>
          </p:cNvPr>
          <p:cNvCxnSpPr>
            <a:cxnSpLocks/>
          </p:cNvCxnSpPr>
          <p:nvPr/>
        </p:nvCxnSpPr>
        <p:spPr>
          <a:xfrm rot="10800000" flipH="1" flipV="1">
            <a:off x="1220259" y="3195572"/>
            <a:ext cx="11075" cy="1555484"/>
          </a:xfrm>
          <a:prstGeom prst="bentConnector3">
            <a:avLst>
              <a:gd name="adj1" fmla="val -2201716"/>
            </a:avLst>
          </a:prstGeom>
          <a:ln w="50800">
            <a:solidFill>
              <a:srgbClr val="6E836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9944" name="连接符: 肘形 39943">
            <a:extLst>
              <a:ext uri="{FF2B5EF4-FFF2-40B4-BE49-F238E27FC236}">
                <a16:creationId xmlns:a16="http://schemas.microsoft.com/office/drawing/2014/main" id="{169BA1B8-2319-B4C5-5CDA-0FE8070866FE}"/>
              </a:ext>
            </a:extLst>
          </p:cNvPr>
          <p:cNvCxnSpPr>
            <a:cxnSpLocks/>
          </p:cNvCxnSpPr>
          <p:nvPr/>
        </p:nvCxnSpPr>
        <p:spPr>
          <a:xfrm flipH="1" flipV="1">
            <a:off x="7661247" y="3195572"/>
            <a:ext cx="11074" cy="1546642"/>
          </a:xfrm>
          <a:prstGeom prst="bentConnector3">
            <a:avLst>
              <a:gd name="adj1" fmla="val -2064295"/>
            </a:avLst>
          </a:prstGeom>
          <a:ln w="50800">
            <a:solidFill>
              <a:srgbClr val="6E8360"/>
            </a:solidFill>
            <a:tailEnd type="triangle"/>
          </a:ln>
        </p:spPr>
        <p:style>
          <a:lnRef idx="1">
            <a:schemeClr val="accent1"/>
          </a:lnRef>
          <a:fillRef idx="0">
            <a:schemeClr val="accent1"/>
          </a:fillRef>
          <a:effectRef idx="0">
            <a:schemeClr val="accent1"/>
          </a:effectRef>
          <a:fontRef idx="minor">
            <a:schemeClr val="tx1"/>
          </a:fontRef>
        </p:style>
      </p:cxnSp>
      <p:grpSp>
        <p:nvGrpSpPr>
          <p:cNvPr id="39945" name="组合 39944">
            <a:extLst>
              <a:ext uri="{FF2B5EF4-FFF2-40B4-BE49-F238E27FC236}">
                <a16:creationId xmlns:a16="http://schemas.microsoft.com/office/drawing/2014/main" id="{6C1AF08F-C7D6-CD4D-1164-5B8C279FDC1B}"/>
              </a:ext>
            </a:extLst>
          </p:cNvPr>
          <p:cNvGrpSpPr/>
          <p:nvPr/>
        </p:nvGrpSpPr>
        <p:grpSpPr>
          <a:xfrm>
            <a:off x="938170" y="5578704"/>
            <a:ext cx="7421245" cy="656590"/>
            <a:chOff x="939997" y="5494270"/>
            <a:chExt cx="9530056" cy="656492"/>
          </a:xfrm>
        </p:grpSpPr>
        <p:sp>
          <p:nvSpPr>
            <p:cNvPr id="39946" name="矩形 39945">
              <a:extLst>
                <a:ext uri="{FF2B5EF4-FFF2-40B4-BE49-F238E27FC236}">
                  <a16:creationId xmlns:a16="http://schemas.microsoft.com/office/drawing/2014/main" id="{60EF67E9-9B9C-0A11-5C57-AAF5675AFEFA}"/>
                </a:ext>
              </a:extLst>
            </p:cNvPr>
            <p:cNvSpPr/>
            <p:nvPr/>
          </p:nvSpPr>
          <p:spPr>
            <a:xfrm>
              <a:off x="939997" y="5494270"/>
              <a:ext cx="9530056" cy="6564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9947" name="文本框 39946">
              <a:extLst>
                <a:ext uri="{FF2B5EF4-FFF2-40B4-BE49-F238E27FC236}">
                  <a16:creationId xmlns:a16="http://schemas.microsoft.com/office/drawing/2014/main" id="{884D759F-0C00-EECA-5CF8-D9E0BC693A6D}"/>
                </a:ext>
              </a:extLst>
            </p:cNvPr>
            <p:cNvSpPr txBox="1"/>
            <p:nvPr/>
          </p:nvSpPr>
          <p:spPr>
            <a:xfrm>
              <a:off x="939997" y="5504428"/>
              <a:ext cx="9530056" cy="610779"/>
            </a:xfrm>
            <a:prstGeom prst="rect">
              <a:avLst/>
            </a:prstGeom>
            <a:noFill/>
            <a:ln>
              <a:noFill/>
            </a:ln>
          </p:spPr>
          <p:txBody>
            <a:bodyPr wrap="square" rtlCol="0" anchor="ctr" anchorCtr="0">
              <a:noAutofit/>
            </a:bodyPr>
            <a:lstStyle/>
            <a:p>
              <a:pPr algn="ctr">
                <a:lnSpc>
                  <a:spcPts val="2460"/>
                </a:lnSpc>
              </a:pPr>
              <a:r>
                <a:rPr lang="zh-CN" altLang="en-US" sz="1600" b="1" kern="100"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随着大数据和深度学习等技术的发展，</a:t>
              </a:r>
              <a:endParaRPr lang="en-US" altLang="zh-CN" sz="1600" b="1" kern="100"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a:p>
              <a:pPr algn="ctr">
                <a:lnSpc>
                  <a:spcPts val="2460"/>
                </a:lnSpc>
              </a:pPr>
              <a:r>
                <a:rPr lang="zh-CN" altLang="en-US" sz="1600" b="1" kern="100"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空间数据集成相关研究引起了工业界和学术界的广泛关注。</a:t>
              </a:r>
              <a:endParaRPr lang="zh-CN" altLang="en-US" sz="1600" b="1" kern="100" dirty="0">
                <a:solidFill>
                  <a:schemeClr val="bg1"/>
                </a:solidFill>
                <a:effectLst/>
                <a:latin typeface="微软雅黑" panose="020B0503020204020204" pitchFamily="34" charset="-122"/>
                <a:ea typeface="微软雅黑" panose="020B0503020204020204" pitchFamily="34" charset="-122"/>
                <a:cs typeface="Calibri" panose="020F0502020204030204" pitchFamily="34" charset="0"/>
              </a:endParaRPr>
            </a:p>
          </p:txBody>
        </p:sp>
      </p:grpSp>
      <p:sp>
        <p:nvSpPr>
          <p:cNvPr id="2" name="灯片编号占位符 3">
            <a:extLst>
              <a:ext uri="{FF2B5EF4-FFF2-40B4-BE49-F238E27FC236}">
                <a16:creationId xmlns:a16="http://schemas.microsoft.com/office/drawing/2014/main" id="{9ABF7E22-425C-4638-6E67-CB69EA71F665}"/>
              </a:ext>
            </a:extLst>
          </p:cNvPr>
          <p:cNvSpPr>
            <a:spLocks noGrp="1"/>
          </p:cNvSpPr>
          <p:nvPr>
            <p:ph type="sldNum" sz="quarter" idx="12"/>
          </p:nvPr>
        </p:nvSpPr>
        <p:spPr>
          <a:xfrm>
            <a:off x="6457950" y="6356351"/>
            <a:ext cx="2057400" cy="365125"/>
          </a:xfrm>
        </p:spPr>
        <p:txBody>
          <a:bodyPr/>
          <a:lstStyle/>
          <a:p>
            <a:fld id="{94B6E62B-4DEC-4954-AD3A-658470571C9E}" type="slidenum">
              <a:rPr lang="zh-CN" altLang="en-US" smtClean="0"/>
              <a:t>5</a:t>
            </a:fld>
            <a:endParaRPr lang="zh-CN" altLang="en-US"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空间实体解析</a:t>
            </a:r>
          </a:p>
        </p:txBody>
      </p:sp>
      <p:pic>
        <p:nvPicPr>
          <p:cNvPr id="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115" y="2194320"/>
            <a:ext cx="1080000" cy="3598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表格 9"/>
          <p:cNvGraphicFramePr>
            <a:graphicFrameLocks noGrp="1"/>
          </p:cNvGraphicFramePr>
          <p:nvPr>
            <p:extLst>
              <p:ext uri="{D42A27DB-BD31-4B8C-83A1-F6EECF244321}">
                <p14:modId xmlns:p14="http://schemas.microsoft.com/office/powerpoint/2010/main" val="3571711697"/>
              </p:ext>
            </p:extLst>
          </p:nvPr>
        </p:nvGraphicFramePr>
        <p:xfrm>
          <a:off x="1398367" y="2194320"/>
          <a:ext cx="6686453" cy="1287856"/>
        </p:xfrm>
        <a:graphic>
          <a:graphicData uri="http://schemas.openxmlformats.org/drawingml/2006/table">
            <a:tbl>
              <a:tblPr firstRow="1" bandRow="1">
                <a:effectLst>
                  <a:outerShdw blurRad="50800" dist="38100" dir="2700000" algn="tl" rotWithShape="0">
                    <a:prstClr val="black">
                      <a:alpha val="40000"/>
                    </a:prstClr>
                  </a:outerShdw>
                </a:effectLst>
              </a:tblPr>
              <a:tblGrid>
                <a:gridCol w="918113">
                  <a:extLst>
                    <a:ext uri="{9D8B030D-6E8A-4147-A177-3AD203B41FA5}">
                      <a16:colId xmlns:a16="http://schemas.microsoft.com/office/drawing/2014/main" val="20000"/>
                    </a:ext>
                  </a:extLst>
                </a:gridCol>
                <a:gridCol w="929640">
                  <a:extLst>
                    <a:ext uri="{9D8B030D-6E8A-4147-A177-3AD203B41FA5}">
                      <a16:colId xmlns:a16="http://schemas.microsoft.com/office/drawing/2014/main" val="20001"/>
                    </a:ext>
                  </a:extLst>
                </a:gridCol>
                <a:gridCol w="900527">
                  <a:extLst>
                    <a:ext uri="{9D8B030D-6E8A-4147-A177-3AD203B41FA5}">
                      <a16:colId xmlns:a16="http://schemas.microsoft.com/office/drawing/2014/main" val="20002"/>
                    </a:ext>
                  </a:extLst>
                </a:gridCol>
                <a:gridCol w="2635153">
                  <a:extLst>
                    <a:ext uri="{9D8B030D-6E8A-4147-A177-3AD203B41FA5}">
                      <a16:colId xmlns:a16="http://schemas.microsoft.com/office/drawing/2014/main" val="20003"/>
                    </a:ext>
                  </a:extLst>
                </a:gridCol>
                <a:gridCol w="1303020">
                  <a:extLst>
                    <a:ext uri="{9D8B030D-6E8A-4147-A177-3AD203B41FA5}">
                      <a16:colId xmlns:a16="http://schemas.microsoft.com/office/drawing/2014/main" val="20004"/>
                    </a:ext>
                  </a:extLst>
                </a:gridCol>
              </a:tblGrid>
              <a:tr h="236972">
                <a:tc>
                  <a:txBody>
                    <a:bodyPr/>
                    <a:lstStyle/>
                    <a:p>
                      <a:pPr algn="ctr"/>
                      <a:r>
                        <a:rPr lang="zh-CN" altLang="en-US" sz="1400" b="1" dirty="0">
                          <a:latin typeface="微软雅黑" panose="020B0503020204020204" pitchFamily="34" charset="-122"/>
                          <a:ea typeface="微软雅黑" panose="020B0503020204020204" pitchFamily="34" charset="-122"/>
                        </a:rPr>
                        <a:t>名称</a:t>
                      </a:r>
                    </a:p>
                  </a:txBody>
                  <a:tcPr marL="79927" marR="79927" marT="39964" marB="39964" anchor="ctr"/>
                </a:tc>
                <a:tc>
                  <a:txBody>
                    <a:bodyPr/>
                    <a:lstStyle/>
                    <a:p>
                      <a:pPr algn="ctr"/>
                      <a:r>
                        <a:rPr lang="zh-CN" altLang="en-US" sz="1400" b="1" dirty="0">
                          <a:latin typeface="微软雅黑" panose="020B0503020204020204" pitchFamily="34" charset="-122"/>
                          <a:ea typeface="微软雅黑" panose="020B0503020204020204" pitchFamily="34" charset="-122"/>
                        </a:rPr>
                        <a:t>经度</a:t>
                      </a:r>
                    </a:p>
                  </a:txBody>
                  <a:tcPr marL="79927" marR="79927" marT="39964" marB="39964" anchor="ctr"/>
                </a:tc>
                <a:tc>
                  <a:txBody>
                    <a:bodyPr/>
                    <a:lstStyle/>
                    <a:p>
                      <a:pPr algn="ctr"/>
                      <a:r>
                        <a:rPr lang="zh-CN" altLang="en-US" sz="1400" b="1" dirty="0">
                          <a:latin typeface="微软雅黑" panose="020B0503020204020204" pitchFamily="34" charset="-122"/>
                          <a:ea typeface="微软雅黑" panose="020B0503020204020204" pitchFamily="34" charset="-122"/>
                        </a:rPr>
                        <a:t>纬度</a:t>
                      </a:r>
                    </a:p>
                  </a:txBody>
                  <a:tcPr marL="79927" marR="79927" marT="39964" marB="39964" anchor="ctr"/>
                </a:tc>
                <a:tc>
                  <a:txBody>
                    <a:bodyPr/>
                    <a:lstStyle/>
                    <a:p>
                      <a:pPr algn="ctr"/>
                      <a:r>
                        <a:rPr lang="zh-CN" altLang="en-US" sz="1400" b="1" dirty="0">
                          <a:latin typeface="微软雅黑" panose="020B0503020204020204" pitchFamily="34" charset="-122"/>
                          <a:ea typeface="微软雅黑" panose="020B0503020204020204" pitchFamily="34" charset="-122"/>
                        </a:rPr>
                        <a:t>地址</a:t>
                      </a:r>
                    </a:p>
                  </a:txBody>
                  <a:tcPr marL="79927" marR="79927" marT="39964" marB="39964" anchor="ctr"/>
                </a:tc>
                <a:tc>
                  <a:txBody>
                    <a:bodyPr/>
                    <a:lstStyle/>
                    <a:p>
                      <a:pPr algn="ctr"/>
                      <a:r>
                        <a:rPr lang="zh-CN" altLang="en-US" sz="1400" b="1" dirty="0">
                          <a:latin typeface="微软雅黑" panose="020B0503020204020204" pitchFamily="34" charset="-122"/>
                          <a:ea typeface="微软雅黑" panose="020B0503020204020204" pitchFamily="34" charset="-122"/>
                        </a:rPr>
                        <a:t>类型</a:t>
                      </a:r>
                    </a:p>
                  </a:txBody>
                  <a:tcPr marL="79927" marR="79927" marT="39964" marB="39964" anchor="ctr"/>
                </a:tc>
                <a:extLst>
                  <a:ext uri="{0D108BD9-81ED-4DB2-BD59-A6C34878D82A}">
                    <a16:rowId xmlns:a16="http://schemas.microsoft.com/office/drawing/2014/main" val="10000"/>
                  </a:ext>
                </a:extLst>
              </a:tr>
              <a:tr h="273084">
                <a:tc>
                  <a:txBody>
                    <a:bodyPr/>
                    <a:lstStyle/>
                    <a:p>
                      <a:pPr algn="ctr"/>
                      <a:r>
                        <a:rPr lang="zh-CN" altLang="en-US" sz="1000" b="0" kern="1200" dirty="0">
                          <a:latin typeface="微软雅黑" panose="020B0503020204020204" pitchFamily="34" charset="-122"/>
                          <a:ea typeface="微软雅黑" panose="020B0503020204020204" pitchFamily="34" charset="-122"/>
                        </a:rPr>
                        <a:t>春丽盖浇饭</a:t>
                      </a:r>
                    </a:p>
                  </a:txBody>
                  <a:tcPr marL="79927" marR="79927" marT="39964" marB="39964" anchor="ctr"/>
                </a:tc>
                <a:tc>
                  <a:txBody>
                    <a:bodyPr/>
                    <a:lstStyle/>
                    <a:p>
                      <a:pPr algn="ctr" fontAlgn="ctr"/>
                      <a:r>
                        <a:rPr lang="en-US" altLang="zh-CN" sz="1000" b="0" kern="1200" dirty="0">
                          <a:latin typeface="Times New Roman" panose="02020603050405020304" pitchFamily="18" charset="0"/>
                          <a:ea typeface="微软雅黑" panose="020B0503020204020204" pitchFamily="34" charset="-122"/>
                          <a:cs typeface="Times New Roman" panose="02020603050405020304" pitchFamily="18" charset="0"/>
                        </a:rPr>
                        <a:t>118.789809</a:t>
                      </a:r>
                    </a:p>
                  </a:txBody>
                  <a:tcPr marL="6661" marR="6661" marT="6661" marB="0" anchor="ctr"/>
                </a:tc>
                <a:tc>
                  <a:txBody>
                    <a:bodyPr/>
                    <a:lstStyle/>
                    <a:p>
                      <a:pPr algn="ctr" fontAlgn="ctr"/>
                      <a:r>
                        <a:rPr lang="en-US" altLang="zh-CN" sz="1000" b="0" kern="1200" dirty="0">
                          <a:latin typeface="Times New Roman" panose="02020603050405020304" pitchFamily="18" charset="0"/>
                          <a:ea typeface="微软雅黑" panose="020B0503020204020204" pitchFamily="34" charset="-122"/>
                          <a:cs typeface="Times New Roman" panose="02020603050405020304" pitchFamily="18" charset="0"/>
                        </a:rPr>
                        <a:t>32.046028</a:t>
                      </a:r>
                    </a:p>
                  </a:txBody>
                  <a:tcPr marL="6661" marR="6661" marT="6661" marB="0" anchor="ctr"/>
                </a:tc>
                <a:tc>
                  <a:txBody>
                    <a:bodyPr/>
                    <a:lstStyle/>
                    <a:p>
                      <a:pPr algn="ctr" fontAlgn="ctr"/>
                      <a:r>
                        <a:rPr lang="zh-CN" altLang="en-US" sz="1000" b="0" kern="1200" dirty="0">
                          <a:latin typeface="微软雅黑" panose="020B0503020204020204" pitchFamily="34" charset="-122"/>
                          <a:ea typeface="微软雅黑" panose="020B0503020204020204" pitchFamily="34" charset="-122"/>
                          <a:cs typeface="微软雅黑" panose="020B0503020204020204" pitchFamily="34" charset="-122"/>
                        </a:rPr>
                        <a:t>新街口地区相府营</a:t>
                      </a:r>
                      <a:r>
                        <a:rPr lang="en-US" altLang="zh-CN" sz="1000" b="0" kern="120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1000" b="0" kern="1200" dirty="0">
                          <a:latin typeface="微软雅黑" panose="020B0503020204020204" pitchFamily="34" charset="-122"/>
                          <a:ea typeface="微软雅黑" panose="020B0503020204020204" pitchFamily="34" charset="-122"/>
                          <a:cs typeface="微软雅黑" panose="020B0503020204020204" pitchFamily="34" charset="-122"/>
                        </a:rPr>
                        <a:t>号</a:t>
                      </a:r>
                      <a:r>
                        <a:rPr lang="en-US" altLang="zh-CN" sz="1000" b="0" kern="1200" dirty="0">
                          <a:latin typeface="Times New Roman" panose="02020603050405020304" pitchFamily="18" charset="0"/>
                          <a:ea typeface="微软雅黑" panose="020B0503020204020204" pitchFamily="34" charset="-122"/>
                          <a:cs typeface="Times New Roman" panose="02020603050405020304" pitchFamily="18" charset="0"/>
                        </a:rPr>
                        <a:t>107</a:t>
                      </a:r>
                      <a:r>
                        <a:rPr lang="zh-CN" altLang="en-US" sz="1000" b="0" kern="1200" dirty="0">
                          <a:latin typeface="微软雅黑" panose="020B0503020204020204" pitchFamily="34" charset="-122"/>
                          <a:ea typeface="微软雅黑" panose="020B0503020204020204" pitchFamily="34" charset="-122"/>
                          <a:cs typeface="微软雅黑" panose="020B0503020204020204" pitchFamily="34" charset="-122"/>
                        </a:rPr>
                        <a:t>近苏苑大厦</a:t>
                      </a:r>
                    </a:p>
                  </a:txBody>
                  <a:tcPr marL="6661" marR="6661" marT="6661" marB="0" anchor="ctr"/>
                </a:tc>
                <a:tc>
                  <a:txBody>
                    <a:bodyPr/>
                    <a:lstStyle/>
                    <a:p>
                      <a:pPr algn="ctr"/>
                      <a:r>
                        <a:rPr lang="zh-CN" altLang="en-US" sz="1000" b="0" kern="1200" dirty="0">
                          <a:latin typeface="微软雅黑" panose="020B0503020204020204" pitchFamily="34" charset="-122"/>
                          <a:ea typeface="微软雅黑" panose="020B0503020204020204" pitchFamily="34" charset="-122"/>
                          <a:cs typeface="微软雅黑" panose="020B0503020204020204" pitchFamily="34" charset="-122"/>
                        </a:rPr>
                        <a:t>美食 快餐简餐</a:t>
                      </a:r>
                    </a:p>
                  </a:txBody>
                  <a:tcPr marL="79927" marR="79927" marT="39964" marB="39964" anchor="ctr"/>
                </a:tc>
                <a:extLst>
                  <a:ext uri="{0D108BD9-81ED-4DB2-BD59-A6C34878D82A}">
                    <a16:rowId xmlns:a16="http://schemas.microsoft.com/office/drawing/2014/main" val="10001"/>
                  </a:ext>
                </a:extLst>
              </a:tr>
              <a:tr h="256828">
                <a:tc>
                  <a:txBody>
                    <a:bodyPr/>
                    <a:lstStyle/>
                    <a:p>
                      <a:pPr algn="ctr"/>
                      <a:r>
                        <a:rPr lang="zh-CN" altLang="en-US" sz="1000" b="0" kern="1200" dirty="0">
                          <a:latin typeface="微软雅黑" panose="020B0503020204020204" pitchFamily="34" charset="-122"/>
                          <a:ea typeface="微软雅黑" panose="020B0503020204020204" pitchFamily="34" charset="-122"/>
                        </a:rPr>
                        <a:t>新东新</a:t>
                      </a:r>
                    </a:p>
                  </a:txBody>
                  <a:tcPr marL="79927" marR="79927" marT="39964" marB="39964" anchor="ctr"/>
                </a:tc>
                <a:tc>
                  <a:txBody>
                    <a:bodyPr/>
                    <a:lstStyle/>
                    <a:p>
                      <a:pPr algn="ctr"/>
                      <a:r>
                        <a:rPr lang="en-US" altLang="zh-CN" sz="1000" b="0" kern="1200" dirty="0">
                          <a:latin typeface="Times New Roman" panose="02020603050405020304" pitchFamily="18" charset="0"/>
                          <a:ea typeface="微软雅黑" panose="020B0503020204020204" pitchFamily="34" charset="-122"/>
                          <a:cs typeface="Times New Roman" panose="02020603050405020304" pitchFamily="18" charset="0"/>
                        </a:rPr>
                        <a:t>118.83433</a:t>
                      </a:r>
                    </a:p>
                  </a:txBody>
                  <a:tcPr marL="79927" marR="79927" marT="39964" marB="39964" anchor="ctr"/>
                </a:tc>
                <a:tc>
                  <a:txBody>
                    <a:bodyPr/>
                    <a:lstStyle/>
                    <a:p>
                      <a:pPr algn="ctr"/>
                      <a:r>
                        <a:rPr lang="en-US" altLang="zh-CN" sz="1000" b="0" kern="1200" dirty="0">
                          <a:latin typeface="Times New Roman" panose="02020603050405020304" pitchFamily="18" charset="0"/>
                          <a:ea typeface="微软雅黑" panose="020B0503020204020204" pitchFamily="34" charset="-122"/>
                          <a:cs typeface="Times New Roman" panose="02020603050405020304" pitchFamily="18" charset="0"/>
                        </a:rPr>
                        <a:t>31.95151</a:t>
                      </a:r>
                    </a:p>
                  </a:txBody>
                  <a:tcPr marL="79927" marR="79927" marT="39964" marB="39964" anchor="ctr"/>
                </a:tc>
                <a:tc>
                  <a:txBody>
                    <a:bodyPr/>
                    <a:lstStyle/>
                    <a:p>
                      <a:pPr algn="ctr"/>
                      <a:r>
                        <a:rPr lang="zh-CN" altLang="en-US" sz="1000" b="0" kern="1200" dirty="0">
                          <a:latin typeface="微软雅黑" panose="020B0503020204020204" pitchFamily="34" charset="-122"/>
                          <a:ea typeface="微软雅黑" panose="020B0503020204020204" pitchFamily="34" charset="-122"/>
                          <a:cs typeface="微软雅黑" panose="020B0503020204020204" pitchFamily="34" charset="-122"/>
                        </a:rPr>
                        <a:t>东山镇上元大街</a:t>
                      </a:r>
                      <a:r>
                        <a:rPr lang="en-US" altLang="zh-CN" sz="1000" b="0" kern="1200" dirty="0">
                          <a:latin typeface="Times New Roman" panose="02020603050405020304" pitchFamily="18" charset="0"/>
                          <a:ea typeface="微软雅黑" panose="020B0503020204020204" pitchFamily="34" charset="-122"/>
                          <a:cs typeface="Times New Roman" panose="02020603050405020304" pitchFamily="18" charset="0"/>
                        </a:rPr>
                        <a:t>300</a:t>
                      </a:r>
                      <a:r>
                        <a:rPr lang="zh-CN" altLang="en-US" sz="1000" b="0" kern="1200" dirty="0">
                          <a:latin typeface="微软雅黑" panose="020B0503020204020204" pitchFamily="34" charset="-122"/>
                          <a:ea typeface="微软雅黑" panose="020B0503020204020204" pitchFamily="34" charset="-122"/>
                          <a:cs typeface="微软雅黑" panose="020B0503020204020204" pitchFamily="34" charset="-122"/>
                        </a:rPr>
                        <a:t>号国贸大厦</a:t>
                      </a:r>
                      <a:r>
                        <a:rPr lang="en-US" altLang="zh-CN" sz="1000" b="0" kern="12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1000" b="0" kern="1200" dirty="0">
                          <a:latin typeface="微软雅黑" panose="020B0503020204020204" pitchFamily="34" charset="-122"/>
                          <a:ea typeface="微软雅黑" panose="020B0503020204020204" pitchFamily="34" charset="-122"/>
                          <a:cs typeface="微软雅黑" panose="020B0503020204020204" pitchFamily="34" charset="-122"/>
                        </a:rPr>
                        <a:t>楼近萃文路</a:t>
                      </a:r>
                    </a:p>
                  </a:txBody>
                  <a:tcPr marL="79927" marR="79927" marT="39964" marB="39964" anchor="ctr"/>
                </a:tc>
                <a:tc>
                  <a:txBody>
                    <a:bodyPr/>
                    <a:lstStyle/>
                    <a:p>
                      <a:pPr algn="ctr"/>
                      <a:r>
                        <a:rPr lang="zh-CN" altLang="en-US" sz="1000" b="0" kern="1200" dirty="0">
                          <a:latin typeface="微软雅黑" panose="020B0503020204020204" pitchFamily="34" charset="-122"/>
                          <a:ea typeface="微软雅黑" panose="020B0503020204020204" pitchFamily="34" charset="-122"/>
                          <a:cs typeface="微软雅黑" panose="020B0503020204020204" pitchFamily="34" charset="-122"/>
                        </a:rPr>
                        <a:t>美食 南京</a:t>
                      </a:r>
                      <a:r>
                        <a:rPr lang="en-US" altLang="zh-CN" sz="1000" b="0" kern="12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b="0" kern="1200" dirty="0">
                          <a:latin typeface="微软雅黑" panose="020B0503020204020204" pitchFamily="34" charset="-122"/>
                          <a:ea typeface="微软雅黑" panose="020B0503020204020204" pitchFamily="34" charset="-122"/>
                          <a:cs typeface="微软雅黑" panose="020B0503020204020204" pitchFamily="34" charset="-122"/>
                        </a:rPr>
                        <a:t>江浙菜</a:t>
                      </a:r>
                    </a:p>
                  </a:txBody>
                  <a:tcPr marL="79927" marR="79927" marT="39964" marB="39964" anchor="ctr"/>
                </a:tc>
                <a:extLst>
                  <a:ext uri="{0D108BD9-81ED-4DB2-BD59-A6C34878D82A}">
                    <a16:rowId xmlns:a16="http://schemas.microsoft.com/office/drawing/2014/main" val="10002"/>
                  </a:ext>
                </a:extLst>
              </a:tr>
              <a:tr h="21900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b="0" kern="1200" dirty="0">
                          <a:latin typeface="微软雅黑" panose="020B0503020204020204" pitchFamily="34" charset="-122"/>
                          <a:ea typeface="微软雅黑" panose="020B0503020204020204" pitchFamily="34" charset="-122"/>
                        </a:rPr>
                        <a:t>好又多</a:t>
                      </a:r>
                    </a:p>
                  </a:txBody>
                  <a:tcPr marL="79927" marR="79927" marT="39964" marB="39964" anchor="ctr"/>
                </a:tc>
                <a:tc>
                  <a:txBody>
                    <a:bodyPr/>
                    <a:lstStyle/>
                    <a:p>
                      <a:pPr algn="ctr"/>
                      <a:r>
                        <a:rPr lang="en-US" altLang="zh-CN" sz="1000" b="0" kern="1200" dirty="0">
                          <a:latin typeface="Times New Roman" panose="02020603050405020304" pitchFamily="18" charset="0"/>
                          <a:ea typeface="微软雅黑" panose="020B0503020204020204" pitchFamily="34" charset="-122"/>
                          <a:cs typeface="Times New Roman" panose="02020603050405020304" pitchFamily="18" charset="0"/>
                        </a:rPr>
                        <a:t>118.837563</a:t>
                      </a:r>
                    </a:p>
                  </a:txBody>
                  <a:tcPr marL="79927" marR="79927" marT="39964" marB="39964" anchor="ctr"/>
                </a:tc>
                <a:tc>
                  <a:txBody>
                    <a:bodyPr/>
                    <a:lstStyle/>
                    <a:p>
                      <a:pPr algn="ctr"/>
                      <a:r>
                        <a:rPr lang="en-US" altLang="zh-CN" sz="1000" b="0" kern="1200" dirty="0">
                          <a:latin typeface="Times New Roman" panose="02020603050405020304" pitchFamily="18" charset="0"/>
                          <a:ea typeface="微软雅黑" panose="020B0503020204020204" pitchFamily="34" charset="-122"/>
                          <a:cs typeface="Times New Roman" panose="02020603050405020304" pitchFamily="18" charset="0"/>
                        </a:rPr>
                        <a:t>31.914929</a:t>
                      </a:r>
                    </a:p>
                  </a:txBody>
                  <a:tcPr marL="79927" marR="79927" marT="39964" marB="3996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b="0" kern="1200" dirty="0">
                          <a:latin typeface="微软雅黑" panose="020B0503020204020204" pitchFamily="34" charset="-122"/>
                          <a:ea typeface="微软雅黑" panose="020B0503020204020204" pitchFamily="34" charset="-122"/>
                        </a:rPr>
                        <a:t>殷巷殷富街</a:t>
                      </a:r>
                    </a:p>
                  </a:txBody>
                  <a:tcPr marL="79927" marR="79927" marT="39964" marB="39964" anchor="ctr"/>
                </a:tc>
                <a:tc>
                  <a:txBody>
                    <a:bodyPr/>
                    <a:lstStyle/>
                    <a:p>
                      <a:pPr algn="ctr"/>
                      <a:r>
                        <a:rPr lang="zh-CN" altLang="en-US" sz="1000" b="0" kern="1200" dirty="0">
                          <a:latin typeface="微软雅黑" panose="020B0503020204020204" pitchFamily="34" charset="-122"/>
                          <a:ea typeface="微软雅黑" panose="020B0503020204020204" pitchFamily="34" charset="-122"/>
                          <a:cs typeface="微软雅黑" panose="020B0503020204020204" pitchFamily="34" charset="-122"/>
                        </a:rPr>
                        <a:t>超市</a:t>
                      </a:r>
                      <a:r>
                        <a:rPr lang="en-US" altLang="zh-CN" sz="1000" b="0" kern="12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b="0" kern="1200" dirty="0">
                          <a:latin typeface="微软雅黑" panose="020B0503020204020204" pitchFamily="34" charset="-122"/>
                          <a:ea typeface="微软雅黑" panose="020B0503020204020204" pitchFamily="34" charset="-122"/>
                          <a:cs typeface="微软雅黑" panose="020B0503020204020204" pitchFamily="34" charset="-122"/>
                        </a:rPr>
                        <a:t>便利店</a:t>
                      </a:r>
                    </a:p>
                  </a:txBody>
                  <a:tcPr marL="79927" marR="79927" marT="39964" marB="39964" anchor="ctr"/>
                </a:tc>
                <a:extLst>
                  <a:ext uri="{0D108BD9-81ED-4DB2-BD59-A6C34878D82A}">
                    <a16:rowId xmlns:a16="http://schemas.microsoft.com/office/drawing/2014/main" val="10003"/>
                  </a:ext>
                </a:extLst>
              </a:tr>
              <a:tr h="21900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000" b="0" kern="1200" dirty="0">
                          <a:latin typeface="微软雅黑" panose="020B0503020204020204" pitchFamily="34" charset="-122"/>
                          <a:ea typeface="微软雅黑" panose="020B0503020204020204" pitchFamily="34" charset="-122"/>
                        </a:rPr>
                        <a:t>…</a:t>
                      </a:r>
                      <a:endParaRPr lang="zh-CN" altLang="en-US" sz="1000" b="0" kern="1200" dirty="0">
                        <a:latin typeface="微软雅黑" panose="020B0503020204020204" pitchFamily="34" charset="-122"/>
                        <a:ea typeface="微软雅黑" panose="020B0503020204020204" pitchFamily="34" charset="-122"/>
                      </a:endParaRPr>
                    </a:p>
                  </a:txBody>
                  <a:tcPr marL="79927" marR="79927" marT="39964" marB="39964" anchor="ctr"/>
                </a:tc>
                <a:tc>
                  <a:txBody>
                    <a:bodyPr/>
                    <a:lstStyle/>
                    <a:p>
                      <a:pPr algn="ctr"/>
                      <a:r>
                        <a:rPr lang="en-US" altLang="zh-CN" sz="1000" b="0" kern="1200" dirty="0">
                          <a:latin typeface="微软雅黑" panose="020B0503020204020204" pitchFamily="34" charset="-122"/>
                          <a:ea typeface="微软雅黑" panose="020B0503020204020204" pitchFamily="34" charset="-122"/>
                        </a:rPr>
                        <a:t>…</a:t>
                      </a:r>
                    </a:p>
                  </a:txBody>
                  <a:tcPr marL="79927" marR="79927" marT="39964" marB="39964" anchor="ctr"/>
                </a:tc>
                <a:tc>
                  <a:txBody>
                    <a:bodyPr/>
                    <a:lstStyle/>
                    <a:p>
                      <a:pPr algn="ctr"/>
                      <a:r>
                        <a:rPr lang="en-US" altLang="zh-CN" sz="1000" b="0" kern="1200" dirty="0">
                          <a:latin typeface="微软雅黑" panose="020B0503020204020204" pitchFamily="34" charset="-122"/>
                          <a:ea typeface="微软雅黑" panose="020B0503020204020204" pitchFamily="34" charset="-122"/>
                        </a:rPr>
                        <a:t>…</a:t>
                      </a:r>
                    </a:p>
                  </a:txBody>
                  <a:tcPr marL="79927" marR="79927" marT="39964" marB="3996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000" b="0" kern="1200" dirty="0">
                          <a:latin typeface="微软雅黑" panose="020B0503020204020204" pitchFamily="34" charset="-122"/>
                          <a:ea typeface="微软雅黑" panose="020B0503020204020204" pitchFamily="34" charset="-122"/>
                        </a:rPr>
                        <a:t>…</a:t>
                      </a:r>
                      <a:endParaRPr lang="zh-CN" altLang="en-US" sz="1000" b="0" kern="1200" dirty="0">
                        <a:latin typeface="微软雅黑" panose="020B0503020204020204" pitchFamily="34" charset="-122"/>
                        <a:ea typeface="微软雅黑" panose="020B0503020204020204" pitchFamily="34" charset="-122"/>
                      </a:endParaRPr>
                    </a:p>
                  </a:txBody>
                  <a:tcPr marL="79927" marR="79927" marT="39964" marB="39964" anchor="ctr"/>
                </a:tc>
                <a:tc>
                  <a:txBody>
                    <a:bodyPr/>
                    <a:lstStyle/>
                    <a:p>
                      <a:pPr algn="ctr"/>
                      <a:r>
                        <a:rPr lang="en-US" altLang="zh-CN" sz="1000" b="0" kern="12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000" b="0" kern="1200" dirty="0">
                        <a:latin typeface="微软雅黑" panose="020B0503020204020204" pitchFamily="34" charset="-122"/>
                        <a:ea typeface="微软雅黑" panose="020B0503020204020204" pitchFamily="34" charset="-122"/>
                        <a:cs typeface="微软雅黑" panose="020B0503020204020204" pitchFamily="34" charset="-122"/>
                      </a:endParaRPr>
                    </a:p>
                  </a:txBody>
                  <a:tcPr marL="79927" marR="79927" marT="39964" marB="39964" anchor="ctr"/>
                </a:tc>
                <a:extLst>
                  <a:ext uri="{0D108BD9-81ED-4DB2-BD59-A6C34878D82A}">
                    <a16:rowId xmlns:a16="http://schemas.microsoft.com/office/drawing/2014/main" val="3535497750"/>
                  </a:ext>
                </a:extLst>
              </a:tr>
            </a:tbl>
          </a:graphicData>
        </a:graphic>
      </p:graphicFrame>
      <p:graphicFrame>
        <p:nvGraphicFramePr>
          <p:cNvPr id="4" name="表格 3"/>
          <p:cNvGraphicFramePr>
            <a:graphicFrameLocks noGrp="1"/>
          </p:cNvGraphicFramePr>
          <p:nvPr>
            <p:custDataLst>
              <p:tags r:id="rId1"/>
            </p:custDataLst>
            <p:extLst>
              <p:ext uri="{D42A27DB-BD31-4B8C-83A1-F6EECF244321}">
                <p14:modId xmlns:p14="http://schemas.microsoft.com/office/powerpoint/2010/main" val="729381007"/>
              </p:ext>
            </p:extLst>
          </p:nvPr>
        </p:nvGraphicFramePr>
        <p:xfrm>
          <a:off x="1388760" y="3958589"/>
          <a:ext cx="6703680" cy="1356361"/>
        </p:xfrm>
        <a:graphic>
          <a:graphicData uri="http://schemas.openxmlformats.org/drawingml/2006/table">
            <a:tbl>
              <a:tblPr firstRow="1" bandRow="1">
                <a:effectLst>
                  <a:outerShdw blurRad="50800" dist="38100" dir="2700000" algn="tl" rotWithShape="0">
                    <a:prstClr val="black">
                      <a:alpha val="40000"/>
                    </a:prstClr>
                  </a:outerShdw>
                </a:effectLst>
              </a:tblPr>
              <a:tblGrid>
                <a:gridCol w="93534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09638">
                  <a:extLst>
                    <a:ext uri="{9D8B030D-6E8A-4147-A177-3AD203B41FA5}">
                      <a16:colId xmlns:a16="http://schemas.microsoft.com/office/drawing/2014/main" val="20002"/>
                    </a:ext>
                  </a:extLst>
                </a:gridCol>
                <a:gridCol w="2626042">
                  <a:extLst>
                    <a:ext uri="{9D8B030D-6E8A-4147-A177-3AD203B41FA5}">
                      <a16:colId xmlns:a16="http://schemas.microsoft.com/office/drawing/2014/main" val="20003"/>
                    </a:ext>
                  </a:extLst>
                </a:gridCol>
                <a:gridCol w="1318260">
                  <a:extLst>
                    <a:ext uri="{9D8B030D-6E8A-4147-A177-3AD203B41FA5}">
                      <a16:colId xmlns:a16="http://schemas.microsoft.com/office/drawing/2014/main" val="20004"/>
                    </a:ext>
                  </a:extLst>
                </a:gridCol>
              </a:tblGrid>
              <a:tr h="293370">
                <a:tc>
                  <a:txBody>
                    <a:bodyPr/>
                    <a:lstStyle/>
                    <a:p>
                      <a:pPr algn="ctr"/>
                      <a:r>
                        <a:rPr lang="zh-CN" altLang="en-US" sz="1400" b="1" dirty="0">
                          <a:latin typeface="微软雅黑" panose="020B0503020204020204" pitchFamily="34" charset="-122"/>
                          <a:ea typeface="微软雅黑" panose="020B0503020204020204" pitchFamily="34" charset="-122"/>
                        </a:rPr>
                        <a:t>名称</a:t>
                      </a:r>
                    </a:p>
                  </a:txBody>
                  <a:tcPr marL="80591" marR="80591" marT="40296" marB="40296" anchor="ctr"/>
                </a:tc>
                <a:tc>
                  <a:txBody>
                    <a:bodyPr/>
                    <a:lstStyle/>
                    <a:p>
                      <a:pPr algn="ctr"/>
                      <a:r>
                        <a:rPr lang="zh-CN" altLang="en-US" sz="1400" b="1" dirty="0">
                          <a:latin typeface="微软雅黑" panose="020B0503020204020204" pitchFamily="34" charset="-122"/>
                          <a:ea typeface="微软雅黑" panose="020B0503020204020204" pitchFamily="34" charset="-122"/>
                        </a:rPr>
                        <a:t>经度</a:t>
                      </a:r>
                    </a:p>
                  </a:txBody>
                  <a:tcPr marL="80591" marR="80591" marT="40296" marB="40296" anchor="ctr"/>
                </a:tc>
                <a:tc>
                  <a:txBody>
                    <a:bodyPr/>
                    <a:lstStyle/>
                    <a:p>
                      <a:pPr algn="ctr"/>
                      <a:r>
                        <a:rPr lang="zh-CN" altLang="en-US" sz="1400" b="1" dirty="0">
                          <a:latin typeface="微软雅黑" panose="020B0503020204020204" pitchFamily="34" charset="-122"/>
                          <a:ea typeface="微软雅黑" panose="020B0503020204020204" pitchFamily="34" charset="-122"/>
                        </a:rPr>
                        <a:t>纬度</a:t>
                      </a:r>
                    </a:p>
                  </a:txBody>
                  <a:tcPr marL="80591" marR="80591" marT="40296" marB="40296" anchor="ctr"/>
                </a:tc>
                <a:tc>
                  <a:txBody>
                    <a:bodyPr/>
                    <a:lstStyle/>
                    <a:p>
                      <a:pPr algn="ctr"/>
                      <a:r>
                        <a:rPr lang="zh-CN" altLang="en-US" sz="1400" b="1" dirty="0">
                          <a:latin typeface="微软雅黑" panose="020B0503020204020204" pitchFamily="34" charset="-122"/>
                          <a:ea typeface="微软雅黑" panose="020B0503020204020204" pitchFamily="34" charset="-122"/>
                        </a:rPr>
                        <a:t>地址</a:t>
                      </a:r>
                    </a:p>
                  </a:txBody>
                  <a:tcPr marL="80591" marR="80591" marT="40296" marB="40296" anchor="ctr"/>
                </a:tc>
                <a:tc>
                  <a:txBody>
                    <a:bodyPr/>
                    <a:lstStyle/>
                    <a:p>
                      <a:pPr algn="ctr"/>
                      <a:r>
                        <a:rPr lang="zh-CN" altLang="en-US" sz="1400" b="1" dirty="0">
                          <a:latin typeface="微软雅黑" panose="020B0503020204020204" pitchFamily="34" charset="-122"/>
                          <a:ea typeface="微软雅黑" panose="020B0503020204020204" pitchFamily="34" charset="-122"/>
                        </a:rPr>
                        <a:t>类型</a:t>
                      </a:r>
                    </a:p>
                  </a:txBody>
                  <a:tcPr marL="80591" marR="80591" marT="40296" marB="40296" anchor="ctr"/>
                </a:tc>
                <a:extLst>
                  <a:ext uri="{0D108BD9-81ED-4DB2-BD59-A6C34878D82A}">
                    <a16:rowId xmlns:a16="http://schemas.microsoft.com/office/drawing/2014/main" val="10000"/>
                  </a:ext>
                </a:extLst>
              </a:tr>
              <a:tr h="281359">
                <a:tc>
                  <a:txBody>
                    <a:bodyPr/>
                    <a:lstStyle/>
                    <a:p>
                      <a:pPr marL="0" algn="ctr" defTabSz="914400" rtl="0" eaLnBrk="1" latinLnBrk="0" hangingPunct="1"/>
                      <a:r>
                        <a:rPr lang="zh-CN" altLang="en-US" sz="1000" b="0" kern="1200" dirty="0">
                          <a:latin typeface="微软雅黑" panose="020B0503020204020204" pitchFamily="34" charset="-122"/>
                          <a:ea typeface="微软雅黑" panose="020B0503020204020204" pitchFamily="34" charset="-122"/>
                        </a:rPr>
                        <a:t>春丽盖浇饭</a:t>
                      </a:r>
                    </a:p>
                  </a:txBody>
                  <a:tcPr marL="80591" marR="80591" marT="40296" marB="40296" anchor="ctr"/>
                </a:tc>
                <a:tc>
                  <a:txBody>
                    <a:bodyPr/>
                    <a:lstStyle/>
                    <a:p>
                      <a:pPr marL="0" algn="ctr" defTabSz="914400" rtl="0" eaLnBrk="1" latinLnBrk="0" hangingPunct="1"/>
                      <a:r>
                        <a:rPr lang="en-US" altLang="zh-CN" sz="1000" b="0" kern="1200" dirty="0">
                          <a:latin typeface="Times New Roman" panose="02020603050405020304" pitchFamily="18" charset="0"/>
                          <a:ea typeface="微软雅黑" panose="020B0503020204020204" pitchFamily="34" charset="-122"/>
                          <a:cs typeface="Times New Roman" panose="02020603050405020304" pitchFamily="18" charset="0"/>
                        </a:rPr>
                        <a:t>118.800441</a:t>
                      </a:r>
                    </a:p>
                  </a:txBody>
                  <a:tcPr marL="80591" marR="80591" marT="40296" marB="40296" anchor="ctr"/>
                </a:tc>
                <a:tc>
                  <a:txBody>
                    <a:bodyPr/>
                    <a:lstStyle/>
                    <a:p>
                      <a:pPr marL="0" algn="ctr" defTabSz="914400" rtl="0" eaLnBrk="1" latinLnBrk="0" hangingPunct="1"/>
                      <a:r>
                        <a:rPr lang="en-US" altLang="zh-CN" sz="1000" b="0" kern="1200" dirty="0">
                          <a:latin typeface="Times New Roman" panose="02020603050405020304" pitchFamily="18" charset="0"/>
                          <a:ea typeface="微软雅黑" panose="020B0503020204020204" pitchFamily="34" charset="-122"/>
                          <a:cs typeface="Times New Roman" panose="02020603050405020304" pitchFamily="18" charset="0"/>
                        </a:rPr>
                        <a:t>32.055814</a:t>
                      </a:r>
                    </a:p>
                  </a:txBody>
                  <a:tcPr marL="80591" marR="80591" marT="40296" marB="40296" anchor="ctr"/>
                </a:tc>
                <a:tc>
                  <a:txBody>
                    <a:bodyPr/>
                    <a:lstStyle/>
                    <a:p>
                      <a:pPr marL="0" algn="ctr" defTabSz="914400" rtl="0" eaLnBrk="1" latinLnBrk="0" hangingPunct="1"/>
                      <a:r>
                        <a:rPr lang="zh-CN" altLang="en-US" sz="1000" b="0" kern="1200" dirty="0">
                          <a:latin typeface="微软雅黑" panose="020B0503020204020204" pitchFamily="34" charset="-122"/>
                          <a:ea typeface="微软雅黑" panose="020B0503020204020204" pitchFamily="34" charset="-122"/>
                          <a:cs typeface="微软雅黑" panose="020B0503020204020204" pitchFamily="34" charset="-122"/>
                        </a:rPr>
                        <a:t>相府营</a:t>
                      </a:r>
                      <a:r>
                        <a:rPr lang="en-US" altLang="zh-CN" sz="1000" b="0" kern="120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1000" b="0" kern="1200" dirty="0">
                          <a:latin typeface="微软雅黑" panose="020B0503020204020204" pitchFamily="34" charset="-122"/>
                          <a:ea typeface="微软雅黑" panose="020B0503020204020204" pitchFamily="34" charset="-122"/>
                          <a:cs typeface="微软雅黑" panose="020B0503020204020204" pitchFamily="34" charset="-122"/>
                        </a:rPr>
                        <a:t>号</a:t>
                      </a:r>
                      <a:r>
                        <a:rPr lang="en-US" altLang="zh-CN" sz="1000" b="0" kern="1200" dirty="0">
                          <a:latin typeface="Times New Roman" panose="02020603050405020304" pitchFamily="18" charset="0"/>
                          <a:ea typeface="微软雅黑" panose="020B0503020204020204" pitchFamily="34" charset="-122"/>
                          <a:cs typeface="Times New Roman" panose="02020603050405020304" pitchFamily="18" charset="0"/>
                        </a:rPr>
                        <a:t>107</a:t>
                      </a:r>
                      <a:r>
                        <a:rPr lang="zh-CN" altLang="en-US" sz="1000" b="0" kern="1200" dirty="0">
                          <a:latin typeface="微软雅黑" panose="020B0503020204020204" pitchFamily="34" charset="-122"/>
                          <a:ea typeface="微软雅黑" panose="020B0503020204020204" pitchFamily="34" charset="-122"/>
                          <a:cs typeface="微软雅黑" panose="020B0503020204020204" pitchFamily="34" charset="-122"/>
                        </a:rPr>
                        <a:t>（近苏苑大厦）</a:t>
                      </a:r>
                    </a:p>
                  </a:txBody>
                  <a:tcPr marL="80591" marR="80591" marT="40296" marB="40296" anchor="ctr"/>
                </a:tc>
                <a:tc>
                  <a:txBody>
                    <a:bodyPr/>
                    <a:lstStyle/>
                    <a:p>
                      <a:pPr marL="0" algn="ctr" defTabSz="914400" rtl="0" eaLnBrk="1" latinLnBrk="0" hangingPunct="1"/>
                      <a:r>
                        <a:rPr lang="zh-CN" altLang="en-US" sz="1000" b="0" kern="1200" dirty="0">
                          <a:latin typeface="微软雅黑" panose="020B0503020204020204" pitchFamily="34" charset="-122"/>
                          <a:ea typeface="微软雅黑" panose="020B0503020204020204" pitchFamily="34" charset="-122"/>
                          <a:cs typeface="微软雅黑" panose="020B0503020204020204" pitchFamily="34" charset="-122"/>
                        </a:rPr>
                        <a:t>美食 盖浇饭</a:t>
                      </a:r>
                    </a:p>
                  </a:txBody>
                  <a:tcPr marL="80591" marR="80591" marT="40296" marB="40296" anchor="ctr"/>
                </a:tc>
                <a:extLst>
                  <a:ext uri="{0D108BD9-81ED-4DB2-BD59-A6C34878D82A}">
                    <a16:rowId xmlns:a16="http://schemas.microsoft.com/office/drawing/2014/main" val="10001"/>
                  </a:ext>
                </a:extLst>
              </a:tr>
              <a:tr h="281940">
                <a:tc>
                  <a:txBody>
                    <a:bodyPr/>
                    <a:lstStyle/>
                    <a:p>
                      <a:pPr marL="0" algn="ctr" defTabSz="914400" rtl="0" eaLnBrk="1" latinLnBrk="0" hangingPunct="1"/>
                      <a:r>
                        <a:rPr lang="zh-CN" altLang="en-US" sz="1000" b="0" kern="1200" dirty="0">
                          <a:latin typeface="微软雅黑" panose="020B0503020204020204" pitchFamily="34" charset="-122"/>
                          <a:ea typeface="微软雅黑" panose="020B0503020204020204" pitchFamily="34" charset="-122"/>
                        </a:rPr>
                        <a:t>新东新品之源</a:t>
                      </a:r>
                    </a:p>
                  </a:txBody>
                  <a:tcPr marL="80591" marR="80591" marT="40296" marB="40296" anchor="ctr"/>
                </a:tc>
                <a:tc>
                  <a:txBody>
                    <a:bodyPr/>
                    <a:lstStyle/>
                    <a:p>
                      <a:pPr marL="0" algn="ctr" defTabSz="914400" rtl="0" eaLnBrk="1" latinLnBrk="0" hangingPunct="1"/>
                      <a:r>
                        <a:rPr lang="en-US" altLang="zh-CN" sz="1000" b="0" kern="1200" dirty="0">
                          <a:latin typeface="Times New Roman" panose="02020603050405020304" pitchFamily="18" charset="0"/>
                          <a:ea typeface="微软雅黑" panose="020B0503020204020204" pitchFamily="34" charset="-122"/>
                          <a:cs typeface="Times New Roman" panose="02020603050405020304" pitchFamily="18" charset="0"/>
                        </a:rPr>
                        <a:t>118.834533</a:t>
                      </a:r>
                    </a:p>
                  </a:txBody>
                  <a:tcPr marL="80591" marR="80591" marT="40296" marB="40296" anchor="ctr"/>
                </a:tc>
                <a:tc>
                  <a:txBody>
                    <a:bodyPr/>
                    <a:lstStyle/>
                    <a:p>
                      <a:pPr marL="0" algn="ctr" defTabSz="914400" rtl="0" eaLnBrk="1" latinLnBrk="0" hangingPunct="1"/>
                      <a:r>
                        <a:rPr lang="en-US" altLang="zh-CN" sz="1000" b="0" kern="1200" dirty="0">
                          <a:latin typeface="Times New Roman" panose="02020603050405020304" pitchFamily="18" charset="0"/>
                          <a:ea typeface="微软雅黑" panose="020B0503020204020204" pitchFamily="34" charset="-122"/>
                          <a:cs typeface="Times New Roman" panose="02020603050405020304" pitchFamily="18" charset="0"/>
                        </a:rPr>
                        <a:t>31.951498</a:t>
                      </a:r>
                    </a:p>
                  </a:txBody>
                  <a:tcPr marL="80591" marR="80591" marT="40296" marB="40296" anchor="ctr"/>
                </a:tc>
                <a:tc>
                  <a:txBody>
                    <a:bodyPr/>
                    <a:lstStyle/>
                    <a:p>
                      <a:pPr marL="0" algn="ctr" defTabSz="914400" rtl="0" eaLnBrk="1" latinLnBrk="0" hangingPunct="1"/>
                      <a:r>
                        <a:rPr lang="zh-CN" altLang="en-US" sz="1000" b="0" kern="1200" dirty="0">
                          <a:latin typeface="微软雅黑" panose="020B0503020204020204" pitchFamily="34" charset="-122"/>
                          <a:ea typeface="微软雅黑" panose="020B0503020204020204" pitchFamily="34" charset="-122"/>
                          <a:cs typeface="微软雅黑" panose="020B0503020204020204" pitchFamily="34" charset="-122"/>
                        </a:rPr>
                        <a:t>上元大街</a:t>
                      </a:r>
                      <a:r>
                        <a:rPr lang="en-US" altLang="zh-CN" sz="1000" b="0" kern="1200" dirty="0">
                          <a:latin typeface="Times New Roman" panose="02020603050405020304" pitchFamily="18" charset="0"/>
                          <a:ea typeface="微软雅黑" panose="020B0503020204020204" pitchFamily="34" charset="-122"/>
                          <a:cs typeface="Times New Roman" panose="02020603050405020304" pitchFamily="18" charset="0"/>
                        </a:rPr>
                        <a:t>300</a:t>
                      </a:r>
                      <a:r>
                        <a:rPr lang="zh-CN" altLang="en-US" sz="1000" b="0" kern="1200" dirty="0">
                          <a:latin typeface="微软雅黑" panose="020B0503020204020204" pitchFamily="34" charset="-122"/>
                          <a:ea typeface="微软雅黑" panose="020B0503020204020204" pitchFamily="34" charset="-122"/>
                          <a:cs typeface="微软雅黑" panose="020B0503020204020204" pitchFamily="34" charset="-122"/>
                        </a:rPr>
                        <a:t>号国贸大厦</a:t>
                      </a:r>
                      <a:r>
                        <a:rPr lang="en-US" altLang="zh-CN" sz="1000" b="0" kern="12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1000" b="0" kern="1200" dirty="0">
                          <a:latin typeface="微软雅黑" panose="020B0503020204020204" pitchFamily="34" charset="-122"/>
                          <a:ea typeface="微软雅黑" panose="020B0503020204020204" pitchFamily="34" charset="-122"/>
                          <a:cs typeface="微软雅黑" panose="020B0503020204020204" pitchFamily="34" charset="-122"/>
                        </a:rPr>
                        <a:t>楼（近萃文路）</a:t>
                      </a:r>
                    </a:p>
                  </a:txBody>
                  <a:tcPr marL="80591" marR="80591" marT="40296" marB="40296" anchor="ctr"/>
                </a:tc>
                <a:tc>
                  <a:txBody>
                    <a:bodyPr/>
                    <a:lstStyle/>
                    <a:p>
                      <a:pPr marL="0" algn="ctr" defTabSz="914400" rtl="0" eaLnBrk="1" latinLnBrk="0" hangingPunct="1"/>
                      <a:r>
                        <a:rPr lang="zh-CN" altLang="en-US" sz="1000" b="0" kern="1200" dirty="0">
                          <a:latin typeface="微软雅黑" panose="020B0503020204020204" pitchFamily="34" charset="-122"/>
                          <a:ea typeface="微软雅黑" panose="020B0503020204020204" pitchFamily="34" charset="-122"/>
                          <a:cs typeface="微软雅黑" panose="020B0503020204020204" pitchFamily="34" charset="-122"/>
                        </a:rPr>
                        <a:t>美食 创意</a:t>
                      </a:r>
                      <a:r>
                        <a:rPr lang="en-US" altLang="zh-CN" sz="1000" b="0" kern="12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b="0" kern="1200" dirty="0">
                          <a:latin typeface="微软雅黑" panose="020B0503020204020204" pitchFamily="34" charset="-122"/>
                          <a:ea typeface="微软雅黑" panose="020B0503020204020204" pitchFamily="34" charset="-122"/>
                          <a:cs typeface="微软雅黑" panose="020B0503020204020204" pitchFamily="34" charset="-122"/>
                        </a:rPr>
                        <a:t>概念菜</a:t>
                      </a:r>
                    </a:p>
                  </a:txBody>
                  <a:tcPr marL="80591" marR="80591" marT="40296" marB="40296" anchor="ctr"/>
                </a:tc>
                <a:extLst>
                  <a:ext uri="{0D108BD9-81ED-4DB2-BD59-A6C34878D82A}">
                    <a16:rowId xmlns:a16="http://schemas.microsoft.com/office/drawing/2014/main" val="10002"/>
                  </a:ext>
                </a:extLst>
              </a:tr>
              <a:tr h="266118">
                <a:tc>
                  <a:txBody>
                    <a:bodyPr/>
                    <a:lstStyle/>
                    <a:p>
                      <a:pPr marL="0" algn="ctr" defTabSz="914400" rtl="0" eaLnBrk="1" latinLnBrk="0" hangingPunct="1"/>
                      <a:r>
                        <a:rPr lang="zh-CN" altLang="en-US" sz="1000" b="0" kern="1200" dirty="0">
                          <a:latin typeface="微软雅黑" panose="020B0503020204020204" pitchFamily="34" charset="-122"/>
                          <a:ea typeface="微软雅黑" panose="020B0503020204020204" pitchFamily="34" charset="-122"/>
                        </a:rPr>
                        <a:t>好又多超市</a:t>
                      </a:r>
                    </a:p>
                  </a:txBody>
                  <a:tcPr marL="80591" marR="80591" marT="40296" marB="40296" anchor="ctr"/>
                </a:tc>
                <a:tc>
                  <a:txBody>
                    <a:bodyPr/>
                    <a:lstStyle/>
                    <a:p>
                      <a:pPr marL="0" algn="ctr" defTabSz="914400" rtl="0" eaLnBrk="1" latinLnBrk="0" hangingPunct="1"/>
                      <a:r>
                        <a:rPr lang="en-US" altLang="zh-CN" sz="1000" b="0" kern="1200" dirty="0">
                          <a:latin typeface="Times New Roman" panose="02020603050405020304" pitchFamily="18" charset="0"/>
                          <a:ea typeface="微软雅黑" panose="020B0503020204020204" pitchFamily="34" charset="-122"/>
                          <a:cs typeface="Times New Roman" panose="02020603050405020304" pitchFamily="18" charset="0"/>
                        </a:rPr>
                        <a:t>118.838136</a:t>
                      </a:r>
                    </a:p>
                  </a:txBody>
                  <a:tcPr marL="80591" marR="80591" marT="40296" marB="40296" anchor="ctr"/>
                </a:tc>
                <a:tc>
                  <a:txBody>
                    <a:bodyPr/>
                    <a:lstStyle/>
                    <a:p>
                      <a:pPr marL="0" algn="ctr" defTabSz="914400" rtl="0" eaLnBrk="1" latinLnBrk="0" hangingPunct="1"/>
                      <a:r>
                        <a:rPr lang="en-US" altLang="zh-CN" sz="1000" b="0" kern="1200" dirty="0">
                          <a:latin typeface="Times New Roman" panose="02020603050405020304" pitchFamily="18" charset="0"/>
                          <a:ea typeface="微软雅黑" panose="020B0503020204020204" pitchFamily="34" charset="-122"/>
                          <a:cs typeface="Times New Roman" panose="02020603050405020304" pitchFamily="18" charset="0"/>
                        </a:rPr>
                        <a:t>31.90917</a:t>
                      </a:r>
                    </a:p>
                  </a:txBody>
                  <a:tcPr marL="80591" marR="80591" marT="40296" marB="40296" anchor="ctr"/>
                </a:tc>
                <a:tc>
                  <a:txBody>
                    <a:bodyPr/>
                    <a:lstStyle/>
                    <a:p>
                      <a:pPr marL="0" algn="ctr" defTabSz="914400" rtl="0" eaLnBrk="1" latinLnBrk="0" hangingPunct="1"/>
                      <a:endParaRPr lang="zh-CN" altLang="en-US" sz="1000" b="0" kern="1200" dirty="0">
                        <a:latin typeface="微软雅黑" panose="020B0503020204020204" pitchFamily="34" charset="-122"/>
                        <a:ea typeface="微软雅黑" panose="020B0503020204020204" pitchFamily="34" charset="-122"/>
                      </a:endParaRPr>
                    </a:p>
                  </a:txBody>
                  <a:tcPr marL="80591" marR="80591" marT="40296" marB="40296" anchor="ctr"/>
                </a:tc>
                <a:tc>
                  <a:txBody>
                    <a:bodyPr/>
                    <a:lstStyle/>
                    <a:p>
                      <a:pPr marL="0" algn="ctr" defTabSz="914400" rtl="0" eaLnBrk="1" latinLnBrk="0" hangingPunct="1"/>
                      <a:r>
                        <a:rPr lang="zh-CN" altLang="en-US" sz="1000" b="0" kern="1200" dirty="0">
                          <a:latin typeface="微软雅黑" panose="020B0503020204020204" pitchFamily="34" charset="-122"/>
                          <a:ea typeface="微软雅黑" panose="020B0503020204020204" pitchFamily="34" charset="-122"/>
                        </a:rPr>
                        <a:t>超市便利</a:t>
                      </a:r>
                    </a:p>
                  </a:txBody>
                  <a:tcPr marL="80591" marR="80591" marT="40296" marB="40296" anchor="ctr"/>
                </a:tc>
                <a:extLst>
                  <a:ext uri="{0D108BD9-81ED-4DB2-BD59-A6C34878D82A}">
                    <a16:rowId xmlns:a16="http://schemas.microsoft.com/office/drawing/2014/main" val="10003"/>
                  </a:ext>
                </a:extLst>
              </a:tr>
              <a:tr h="232410">
                <a:tc>
                  <a:txBody>
                    <a:bodyPr/>
                    <a:lstStyle/>
                    <a:p>
                      <a:pPr marL="0" algn="ctr" defTabSz="914400" rtl="0" eaLnBrk="1" latinLnBrk="0" hangingPunct="1"/>
                      <a:r>
                        <a:rPr lang="en-US" altLang="zh-CN" sz="1000" b="0" kern="1200" dirty="0">
                          <a:latin typeface="微软雅黑" panose="020B0503020204020204" pitchFamily="34" charset="-122"/>
                          <a:ea typeface="微软雅黑" panose="020B0503020204020204" pitchFamily="34" charset="-122"/>
                        </a:rPr>
                        <a:t>…</a:t>
                      </a:r>
                      <a:endParaRPr lang="zh-CN" altLang="en-US" sz="1000" b="0" kern="1200" dirty="0">
                        <a:latin typeface="微软雅黑" panose="020B0503020204020204" pitchFamily="34" charset="-122"/>
                        <a:ea typeface="微软雅黑" panose="020B0503020204020204" pitchFamily="34" charset="-122"/>
                      </a:endParaRPr>
                    </a:p>
                  </a:txBody>
                  <a:tcPr marL="80591" marR="80591" marT="40296" marB="40296" anchor="ctr"/>
                </a:tc>
                <a:tc>
                  <a:txBody>
                    <a:bodyPr/>
                    <a:lstStyle/>
                    <a:p>
                      <a:pPr marL="0" algn="ctr" defTabSz="914400" rtl="0" eaLnBrk="1" latinLnBrk="0" hangingPunct="1"/>
                      <a:r>
                        <a:rPr lang="en-US" altLang="zh-CN" sz="1000" b="0" kern="1200" dirty="0">
                          <a:latin typeface="微软雅黑" panose="020B0503020204020204" pitchFamily="34" charset="-122"/>
                          <a:ea typeface="微软雅黑" panose="020B0503020204020204" pitchFamily="34" charset="-122"/>
                        </a:rPr>
                        <a:t>…</a:t>
                      </a:r>
                    </a:p>
                  </a:txBody>
                  <a:tcPr marL="80591" marR="80591" marT="40296" marB="40296" anchor="ctr"/>
                </a:tc>
                <a:tc>
                  <a:txBody>
                    <a:bodyPr/>
                    <a:lstStyle/>
                    <a:p>
                      <a:pPr marL="0" algn="ctr" defTabSz="914400" rtl="0" eaLnBrk="1" latinLnBrk="0" hangingPunct="1"/>
                      <a:r>
                        <a:rPr lang="en-US" altLang="zh-CN" sz="1000" b="0" kern="1200" dirty="0">
                          <a:latin typeface="微软雅黑" panose="020B0503020204020204" pitchFamily="34" charset="-122"/>
                          <a:ea typeface="微软雅黑" panose="020B0503020204020204" pitchFamily="34" charset="-122"/>
                        </a:rPr>
                        <a:t>…</a:t>
                      </a:r>
                    </a:p>
                  </a:txBody>
                  <a:tcPr marL="80591" marR="80591" marT="40296" marB="40296" anchor="ctr"/>
                </a:tc>
                <a:tc>
                  <a:txBody>
                    <a:bodyPr/>
                    <a:lstStyle/>
                    <a:p>
                      <a:pPr marL="0" algn="ctr" defTabSz="914400" rtl="0" eaLnBrk="1" latinLnBrk="0" hangingPunct="1"/>
                      <a:r>
                        <a:rPr lang="en-US" altLang="zh-CN" sz="1000" b="0" kern="1200" dirty="0">
                          <a:latin typeface="微软雅黑" panose="020B0503020204020204" pitchFamily="34" charset="-122"/>
                          <a:ea typeface="微软雅黑" panose="020B0503020204020204" pitchFamily="34" charset="-122"/>
                        </a:rPr>
                        <a:t>…</a:t>
                      </a:r>
                      <a:endParaRPr lang="zh-CN" altLang="en-US" sz="1000" b="0" kern="1200" dirty="0">
                        <a:latin typeface="微软雅黑" panose="020B0503020204020204" pitchFamily="34" charset="-122"/>
                        <a:ea typeface="微软雅黑" panose="020B0503020204020204" pitchFamily="34" charset="-122"/>
                      </a:endParaRPr>
                    </a:p>
                  </a:txBody>
                  <a:tcPr marL="80591" marR="80591" marT="40296" marB="40296" anchor="ctr"/>
                </a:tc>
                <a:tc>
                  <a:txBody>
                    <a:bodyPr/>
                    <a:lstStyle/>
                    <a:p>
                      <a:pPr marL="0" algn="ctr" defTabSz="914400" rtl="0" eaLnBrk="1" latinLnBrk="0" hangingPunct="1"/>
                      <a:r>
                        <a:rPr lang="en-US" altLang="zh-CN" sz="1000" b="0" kern="1200" dirty="0">
                          <a:latin typeface="微软雅黑" panose="020B0503020204020204" pitchFamily="34" charset="-122"/>
                          <a:ea typeface="微软雅黑" panose="020B0503020204020204" pitchFamily="34" charset="-122"/>
                        </a:rPr>
                        <a:t>…</a:t>
                      </a:r>
                      <a:endParaRPr lang="zh-CN" altLang="en-US" sz="1000" b="0" kern="1200" dirty="0">
                        <a:latin typeface="微软雅黑" panose="020B0503020204020204" pitchFamily="34" charset="-122"/>
                        <a:ea typeface="微软雅黑" panose="020B0503020204020204" pitchFamily="34" charset="-122"/>
                      </a:endParaRPr>
                    </a:p>
                  </a:txBody>
                  <a:tcPr marL="80591" marR="80591" marT="40296" marB="40296" anchor="ctr"/>
                </a:tc>
                <a:extLst>
                  <a:ext uri="{0D108BD9-81ED-4DB2-BD59-A6C34878D82A}">
                    <a16:rowId xmlns:a16="http://schemas.microsoft.com/office/drawing/2014/main" val="2750596241"/>
                  </a:ext>
                </a:extLst>
              </a:tr>
            </a:tbl>
          </a:graphicData>
        </a:graphic>
      </p:graphicFrame>
      <p:pic>
        <p:nvPicPr>
          <p:cNvPr id="13"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115" y="3958589"/>
            <a:ext cx="1080000" cy="393429"/>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09BFCA57-ED18-E574-3998-D607DEBE886E}"/>
              </a:ext>
            </a:extLst>
          </p:cNvPr>
          <p:cNvSpPr txBox="1"/>
          <p:nvPr/>
        </p:nvSpPr>
        <p:spPr>
          <a:xfrm>
            <a:off x="53670" y="1012999"/>
            <a:ext cx="9144000" cy="96128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zh-CN" altLang="en-US" sz="2000" b="1" dirty="0">
                <a:latin typeface="微软雅黑" panose="020B0503020204020204" pitchFamily="34" charset="-122"/>
                <a:ea typeface="微软雅黑" panose="020B0503020204020204" pitchFamily="34" charset="-122"/>
                <a:cs typeface="Arial" panose="020B0604020202020204" pitchFamily="34" charset="0"/>
              </a:rPr>
              <a:t>空间实体解析：发现和关联来自不同数据源并指向同一物理世界实体的记录</a:t>
            </a:r>
            <a:endParaRPr kumimoji="1" lang="en-US" altLang="zh-CN" sz="2000" b="1" dirty="0">
              <a:latin typeface="微软雅黑" panose="020B0503020204020204" pitchFamily="34" charset="-122"/>
              <a:ea typeface="微软雅黑" panose="020B0503020204020204" pitchFamily="34" charset="-122"/>
              <a:cs typeface="Arial" panose="020B0604020202020204" pitchFamily="34" charset="0"/>
            </a:endParaRPr>
          </a:p>
          <a:p>
            <a:pPr marL="285750" indent="-285750">
              <a:lnSpc>
                <a:spcPct val="150000"/>
              </a:lnSpc>
              <a:buFont typeface="Arial" panose="020B0604020202020204" pitchFamily="34" charset="0"/>
              <a:buChar char="•"/>
            </a:pPr>
            <a:r>
              <a:rPr kumimoji="1" lang="zh-CN" altLang="en-US" sz="2000" b="1" dirty="0">
                <a:latin typeface="微软雅黑" panose="020B0503020204020204" pitchFamily="34" charset="-122"/>
                <a:ea typeface="微软雅黑" panose="020B0503020204020204" pitchFamily="34" charset="-122"/>
                <a:cs typeface="Arial" panose="020B0604020202020204" pitchFamily="34" charset="0"/>
              </a:rPr>
              <a:t>例：</a:t>
            </a:r>
            <a:endParaRPr kumimoji="1" lang="en-US" altLang="zh-CN" sz="2000" b="1" dirty="0">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7" name="连接符: 肘形 6">
            <a:extLst>
              <a:ext uri="{FF2B5EF4-FFF2-40B4-BE49-F238E27FC236}">
                <a16:creationId xmlns:a16="http://schemas.microsoft.com/office/drawing/2014/main" id="{F8E58340-07E4-816E-799C-E9F35FDD5217}"/>
              </a:ext>
            </a:extLst>
          </p:cNvPr>
          <p:cNvCxnSpPr>
            <a:cxnSpLocks/>
          </p:cNvCxnSpPr>
          <p:nvPr/>
        </p:nvCxnSpPr>
        <p:spPr>
          <a:xfrm>
            <a:off x="8093312" y="2574083"/>
            <a:ext cx="11993" cy="1839131"/>
          </a:xfrm>
          <a:prstGeom prst="bentConnector3">
            <a:avLst>
              <a:gd name="adj1" fmla="val 1688427"/>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 name="连接符: 肘形 7">
            <a:extLst>
              <a:ext uri="{FF2B5EF4-FFF2-40B4-BE49-F238E27FC236}">
                <a16:creationId xmlns:a16="http://schemas.microsoft.com/office/drawing/2014/main" id="{D246ACC0-E026-BD62-C6A4-AC099CCA6B2B}"/>
              </a:ext>
            </a:extLst>
          </p:cNvPr>
          <p:cNvCxnSpPr>
            <a:cxnSpLocks/>
          </p:cNvCxnSpPr>
          <p:nvPr/>
        </p:nvCxnSpPr>
        <p:spPr>
          <a:xfrm>
            <a:off x="8083407" y="2844909"/>
            <a:ext cx="22770" cy="1866965"/>
          </a:xfrm>
          <a:prstGeom prst="bentConnector3">
            <a:avLst>
              <a:gd name="adj1" fmla="val 1806719"/>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连接符: 肘形 8">
            <a:extLst>
              <a:ext uri="{FF2B5EF4-FFF2-40B4-BE49-F238E27FC236}">
                <a16:creationId xmlns:a16="http://schemas.microsoft.com/office/drawing/2014/main" id="{A187C900-FBF6-4EF1-C7E5-0674725C398F}"/>
              </a:ext>
            </a:extLst>
          </p:cNvPr>
          <p:cNvCxnSpPr>
            <a:cxnSpLocks/>
          </p:cNvCxnSpPr>
          <p:nvPr/>
        </p:nvCxnSpPr>
        <p:spPr>
          <a:xfrm>
            <a:off x="8088504" y="3115355"/>
            <a:ext cx="22423" cy="1829318"/>
          </a:xfrm>
          <a:prstGeom prst="bentConnector3">
            <a:avLst>
              <a:gd name="adj1" fmla="val 2852620"/>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D5A2D96C-CD9E-7437-CDCC-C032C6FE729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8640336" y="2863852"/>
            <a:ext cx="253142" cy="253142"/>
          </a:xfrm>
          <a:prstGeom prst="rect">
            <a:avLst/>
          </a:prstGeom>
        </p:spPr>
      </p:pic>
      <p:pic>
        <p:nvPicPr>
          <p:cNvPr id="12" name="图片 11">
            <a:extLst>
              <a:ext uri="{FF2B5EF4-FFF2-40B4-BE49-F238E27FC236}">
                <a16:creationId xmlns:a16="http://schemas.microsoft.com/office/drawing/2014/main" id="{CA6FC059-F58F-3F13-F90A-62E22881185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08547" y="2293869"/>
            <a:ext cx="301453" cy="301453"/>
          </a:xfrm>
          <a:prstGeom prst="rect">
            <a:avLst/>
          </a:prstGeom>
        </p:spPr>
      </p:pic>
      <p:pic>
        <p:nvPicPr>
          <p:cNvPr id="15" name="图片 14">
            <a:extLst>
              <a:ext uri="{FF2B5EF4-FFF2-40B4-BE49-F238E27FC236}">
                <a16:creationId xmlns:a16="http://schemas.microsoft.com/office/drawing/2014/main" id="{4078926D-A79D-14AF-1A9A-1A914F94DCA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11869" y="2559685"/>
            <a:ext cx="301453" cy="301453"/>
          </a:xfrm>
          <a:prstGeom prst="rect">
            <a:avLst/>
          </a:prstGeom>
        </p:spPr>
      </p:pic>
      <p:grpSp>
        <p:nvGrpSpPr>
          <p:cNvPr id="31" name="组合 30">
            <a:extLst>
              <a:ext uri="{FF2B5EF4-FFF2-40B4-BE49-F238E27FC236}">
                <a16:creationId xmlns:a16="http://schemas.microsoft.com/office/drawing/2014/main" id="{9B6EDA83-A0B8-DFCA-6161-07FD605D5B28}"/>
              </a:ext>
            </a:extLst>
          </p:cNvPr>
          <p:cNvGrpSpPr/>
          <p:nvPr/>
        </p:nvGrpSpPr>
        <p:grpSpPr>
          <a:xfrm>
            <a:off x="938170" y="5685384"/>
            <a:ext cx="7421245" cy="656590"/>
            <a:chOff x="939997" y="5494270"/>
            <a:chExt cx="9530056" cy="656492"/>
          </a:xfrm>
        </p:grpSpPr>
        <p:sp>
          <p:nvSpPr>
            <p:cNvPr id="32" name="矩形 31">
              <a:extLst>
                <a:ext uri="{FF2B5EF4-FFF2-40B4-BE49-F238E27FC236}">
                  <a16:creationId xmlns:a16="http://schemas.microsoft.com/office/drawing/2014/main" id="{D19AE959-67DD-2B3D-63E9-30012CB6663C}"/>
                </a:ext>
              </a:extLst>
            </p:cNvPr>
            <p:cNvSpPr/>
            <p:nvPr/>
          </p:nvSpPr>
          <p:spPr>
            <a:xfrm>
              <a:off x="939997" y="5494270"/>
              <a:ext cx="9530056" cy="6564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196D96F2-DA36-A3F7-2929-193F46C289B1}"/>
                </a:ext>
              </a:extLst>
            </p:cNvPr>
            <p:cNvSpPr txBox="1"/>
            <p:nvPr/>
          </p:nvSpPr>
          <p:spPr>
            <a:xfrm>
              <a:off x="939997" y="5504428"/>
              <a:ext cx="9530056" cy="610779"/>
            </a:xfrm>
            <a:prstGeom prst="rect">
              <a:avLst/>
            </a:prstGeom>
            <a:noFill/>
            <a:ln>
              <a:noFill/>
            </a:ln>
          </p:spPr>
          <p:txBody>
            <a:bodyPr wrap="square" rtlCol="0" anchor="ctr" anchorCtr="0">
              <a:noAutofit/>
            </a:bodyPr>
            <a:lstStyle/>
            <a:p>
              <a:pPr algn="ctr">
                <a:lnSpc>
                  <a:spcPts val="2460"/>
                </a:lnSpc>
              </a:pPr>
              <a:r>
                <a:rPr lang="zh-CN" altLang="en-US" sz="1600" b="1" kern="100"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本研究的主要目标：实现城市空间实体解析</a:t>
              </a:r>
              <a:endParaRPr lang="en-US" altLang="zh-CN" sz="1600" b="1" kern="100"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grpSp>
      <p:sp>
        <p:nvSpPr>
          <p:cNvPr id="5" name="灯片编号占位符 3">
            <a:extLst>
              <a:ext uri="{FF2B5EF4-FFF2-40B4-BE49-F238E27FC236}">
                <a16:creationId xmlns:a16="http://schemas.microsoft.com/office/drawing/2014/main" id="{18E232E9-9E00-1EDD-5165-286F3D5D5928}"/>
              </a:ext>
            </a:extLst>
          </p:cNvPr>
          <p:cNvSpPr>
            <a:spLocks noGrp="1"/>
          </p:cNvSpPr>
          <p:nvPr>
            <p:ph type="sldNum" sz="quarter" idx="12"/>
          </p:nvPr>
        </p:nvSpPr>
        <p:spPr>
          <a:xfrm>
            <a:off x="6457950" y="6356351"/>
            <a:ext cx="2057400" cy="365125"/>
          </a:xfrm>
        </p:spPr>
        <p:txBody>
          <a:bodyPr/>
          <a:lstStyle/>
          <a:p>
            <a:fld id="{94B6E62B-4DEC-4954-AD3A-658470571C9E}" type="slidenum">
              <a:rPr lang="zh-CN" altLang="en-US" smtClean="0"/>
              <a:t>6</a:t>
            </a:fld>
            <a:endParaRPr lang="zh-CN" alt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圆角 4"/>
          <p:cNvSpPr/>
          <p:nvPr>
            <p:custDataLst>
              <p:tags r:id="rId1"/>
            </p:custDataLst>
          </p:nvPr>
        </p:nvSpPr>
        <p:spPr>
          <a:xfrm>
            <a:off x="478155" y="5042032"/>
            <a:ext cx="5224145" cy="1271905"/>
          </a:xfrm>
          <a:prstGeom prst="roundRect">
            <a:avLst>
              <a:gd name="adj" fmla="val 0"/>
            </a:avLst>
          </a:prstGeom>
          <a:solidFill>
            <a:schemeClr val="bg1">
              <a:alpha val="30196"/>
            </a:schemeClr>
          </a:solidFill>
          <a:ln w="19050">
            <a:solidFill>
              <a:schemeClr val="accent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空间实体解析流程</a:t>
            </a:r>
          </a:p>
        </p:txBody>
      </p:sp>
      <p:sp>
        <p:nvSpPr>
          <p:cNvPr id="2" name="矩形: 圆角 4"/>
          <p:cNvSpPr/>
          <p:nvPr>
            <p:custDataLst>
              <p:tags r:id="rId2"/>
            </p:custDataLst>
          </p:nvPr>
        </p:nvSpPr>
        <p:spPr>
          <a:xfrm>
            <a:off x="478155" y="1415063"/>
            <a:ext cx="5223510" cy="1140460"/>
          </a:xfrm>
          <a:prstGeom prst="roundRect">
            <a:avLst>
              <a:gd name="adj" fmla="val 0"/>
            </a:avLst>
          </a:prstGeom>
          <a:solidFill>
            <a:schemeClr val="bg1">
              <a:alpha val="30196"/>
            </a:schemeClr>
          </a:solidFill>
          <a:ln w="19050">
            <a:solidFill>
              <a:schemeClr val="accent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4" name="矩形 3"/>
          <p:cNvSpPr/>
          <p:nvPr>
            <p:custDataLst>
              <p:tags r:id="rId3"/>
            </p:custDataLst>
          </p:nvPr>
        </p:nvSpPr>
        <p:spPr>
          <a:xfrm>
            <a:off x="1732606" y="1595909"/>
            <a:ext cx="826135" cy="414020"/>
          </a:xfrm>
          <a:prstGeom prst="rect">
            <a:avLst/>
          </a:prstGeom>
        </p:spPr>
        <p:txBody>
          <a:bodyPr wrap="square">
            <a:spAutoFit/>
          </a:bodyPr>
          <a:lstStyle/>
          <a:p>
            <a:pPr algn="l">
              <a:lnSpc>
                <a:spcPct val="150000"/>
              </a:lnSpc>
              <a:buClrTx/>
              <a:buSzTx/>
              <a:buFontTx/>
            </a:pP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数据集1</a:t>
            </a:r>
          </a:p>
        </p:txBody>
      </p:sp>
      <p:sp>
        <p:nvSpPr>
          <p:cNvPr id="10" name="文本框 9"/>
          <p:cNvSpPr txBox="1"/>
          <p:nvPr>
            <p:custDataLst>
              <p:tags r:id="rId4"/>
            </p:custDataLst>
          </p:nvPr>
        </p:nvSpPr>
        <p:spPr>
          <a:xfrm>
            <a:off x="4187757" y="1614959"/>
            <a:ext cx="1072444" cy="414020"/>
          </a:xfrm>
          <a:prstGeom prst="rect">
            <a:avLst/>
          </a:prstGeom>
          <a:noFill/>
        </p:spPr>
        <p:txBody>
          <a:bodyPr wrap="square">
            <a:spAutoFit/>
          </a:bodyPr>
          <a:lstStyle/>
          <a:p>
            <a:pPr>
              <a:lnSpc>
                <a:spcPct val="150000"/>
              </a:lnSpc>
            </a:pP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数据集</a:t>
            </a: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rPr>
              <a:t>2</a:t>
            </a:r>
          </a:p>
        </p:txBody>
      </p:sp>
      <mc:AlternateContent xmlns:mc="http://schemas.openxmlformats.org/markup-compatibility/2006" xmlns:a14="http://schemas.microsoft.com/office/drawing/2010/main">
        <mc:Choice Requires="a14">
          <p:sp>
            <p:nvSpPr>
              <p:cNvPr id="13" name="文本框 12"/>
              <p:cNvSpPr txBox="1"/>
              <p:nvPr>
                <p:custDataLst>
                  <p:tags r:id="rId5"/>
                </p:custDataLst>
              </p:nvPr>
            </p:nvSpPr>
            <p:spPr>
              <a:xfrm>
                <a:off x="1151127" y="2169541"/>
                <a:ext cx="1375997" cy="3067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b="1" i="1" dirty="0" smtClean="0">
                          <a:latin typeface="Cambria Math" panose="02040503050406030204" pitchFamily="18" charset="0"/>
                          <a:ea typeface="微软雅黑" panose="020B0503020204020204" pitchFamily="34" charset="-122"/>
                        </a:rPr>
                        <m:t>{</m:t>
                      </m:r>
                      <m:sSub>
                        <m:sSubPr>
                          <m:ctrlPr>
                            <a:rPr lang="en-US" altLang="zh-CN" sz="1400" b="1" i="1" dirty="0" smtClean="0">
                              <a:latin typeface="Cambria Math" panose="02040503050406030204" pitchFamily="18" charset="0"/>
                              <a:ea typeface="微软雅黑" panose="020B0503020204020204" pitchFamily="34" charset="-122"/>
                            </a:rPr>
                          </m:ctrlPr>
                        </m:sSubPr>
                        <m:e>
                          <m:r>
                            <a:rPr lang="en-US" altLang="zh-CN" sz="1400" b="1" i="1" dirty="0" smtClean="0">
                              <a:latin typeface="Cambria Math" panose="02040503050406030204" pitchFamily="18" charset="0"/>
                              <a:ea typeface="微软雅黑" panose="020B0503020204020204" pitchFamily="34" charset="-122"/>
                            </a:rPr>
                            <m:t>𝒆</m:t>
                          </m:r>
                        </m:e>
                        <m:sub>
                          <m:r>
                            <a:rPr lang="en-US" altLang="zh-CN" sz="1400" b="1" i="1" dirty="0" smtClean="0">
                              <a:latin typeface="Cambria Math" panose="02040503050406030204" pitchFamily="18" charset="0"/>
                              <a:ea typeface="微软雅黑" panose="020B0503020204020204" pitchFamily="34" charset="-122"/>
                            </a:rPr>
                            <m:t>𝟏</m:t>
                          </m:r>
                        </m:sub>
                      </m:sSub>
                      <m:r>
                        <a:rPr lang="en-US" altLang="zh-CN" sz="1400" b="1" i="1" dirty="0" smtClean="0">
                          <a:latin typeface="Cambria Math" panose="02040503050406030204" pitchFamily="18" charset="0"/>
                          <a:ea typeface="微软雅黑" panose="020B0503020204020204" pitchFamily="34" charset="-122"/>
                        </a:rPr>
                        <m:t>,</m:t>
                      </m:r>
                      <m:sSub>
                        <m:sSubPr>
                          <m:ctrlPr>
                            <a:rPr lang="en-US" altLang="zh-CN" sz="1400" b="1" i="1" dirty="0" smtClean="0">
                              <a:latin typeface="Cambria Math" panose="02040503050406030204" pitchFamily="18" charset="0"/>
                              <a:ea typeface="微软雅黑" panose="020B0503020204020204" pitchFamily="34" charset="-122"/>
                            </a:rPr>
                          </m:ctrlPr>
                        </m:sSubPr>
                        <m:e>
                          <m:r>
                            <a:rPr lang="en-US" altLang="zh-CN" sz="1400" b="1" i="1" dirty="0" smtClean="0">
                              <a:latin typeface="Cambria Math" panose="02040503050406030204" pitchFamily="18" charset="0"/>
                              <a:ea typeface="微软雅黑" panose="020B0503020204020204" pitchFamily="34" charset="-122"/>
                            </a:rPr>
                            <m:t>𝒆</m:t>
                          </m:r>
                        </m:e>
                        <m:sub>
                          <m:r>
                            <a:rPr lang="en-US" altLang="zh-CN" sz="1400" b="1" i="1" dirty="0" smtClean="0">
                              <a:latin typeface="Cambria Math" panose="02040503050406030204" pitchFamily="18" charset="0"/>
                              <a:ea typeface="微软雅黑" panose="020B0503020204020204" pitchFamily="34" charset="-122"/>
                            </a:rPr>
                            <m:t>𝟐</m:t>
                          </m:r>
                        </m:sub>
                      </m:sSub>
                      <m:r>
                        <a:rPr lang="en-US" altLang="zh-CN" sz="1400" b="1" i="1" dirty="0" smtClean="0">
                          <a:latin typeface="Cambria Math" panose="02040503050406030204" pitchFamily="18" charset="0"/>
                          <a:ea typeface="微软雅黑" panose="020B0503020204020204" pitchFamily="34" charset="-122"/>
                        </a:rPr>
                        <m:t>,</m:t>
                      </m:r>
                      <m:sSub>
                        <m:sSubPr>
                          <m:ctrlPr>
                            <a:rPr lang="en-US" altLang="zh-CN" sz="1400" b="1" i="1" dirty="0" smtClean="0">
                              <a:latin typeface="Cambria Math" panose="02040503050406030204" pitchFamily="18" charset="0"/>
                              <a:ea typeface="微软雅黑" panose="020B0503020204020204" pitchFamily="34" charset="-122"/>
                            </a:rPr>
                          </m:ctrlPr>
                        </m:sSubPr>
                        <m:e>
                          <m:r>
                            <a:rPr lang="en-US" altLang="zh-CN" sz="1400" b="1" i="1" dirty="0" smtClean="0">
                              <a:latin typeface="Cambria Math" panose="02040503050406030204" pitchFamily="18" charset="0"/>
                              <a:ea typeface="微软雅黑" panose="020B0503020204020204" pitchFamily="34" charset="-122"/>
                            </a:rPr>
                            <m:t>𝒆</m:t>
                          </m:r>
                        </m:e>
                        <m:sub>
                          <m:r>
                            <a:rPr lang="en-US" altLang="zh-CN" sz="1400" b="1" i="1" dirty="0" smtClean="0">
                              <a:latin typeface="Cambria Math" panose="02040503050406030204" pitchFamily="18" charset="0"/>
                              <a:ea typeface="微软雅黑" panose="020B0503020204020204" pitchFamily="34" charset="-122"/>
                            </a:rPr>
                            <m:t>𝟑</m:t>
                          </m:r>
                        </m:sub>
                      </m:sSub>
                      <m:r>
                        <a:rPr lang="en-US" altLang="zh-CN" sz="1400" b="1" i="1" dirty="0" smtClean="0">
                          <a:latin typeface="Cambria Math" panose="02040503050406030204" pitchFamily="18" charset="0"/>
                          <a:ea typeface="微软雅黑" panose="020B0503020204020204" pitchFamily="34" charset="-122"/>
                        </a:rPr>
                        <m:t>,…}</m:t>
                      </m:r>
                    </m:oMath>
                  </m:oMathPara>
                </a14:m>
                <a:endParaRPr lang="en-US" altLang="zh-CN" sz="1400" b="1" dirty="0">
                  <a:ea typeface="微软雅黑" panose="020B0503020204020204" pitchFamily="34" charset="-122"/>
                </a:endParaRPr>
              </a:p>
            </p:txBody>
          </p:sp>
        </mc:Choice>
        <mc:Fallback xmlns="">
          <p:sp>
            <p:nvSpPr>
              <p:cNvPr id="13" name="文本框 12"/>
              <p:cNvSpPr txBox="1">
                <a:spLocks noRot="1" noChangeAspect="1" noMove="1" noResize="1" noEditPoints="1" noAdjustHandles="1" noChangeArrowheads="1" noChangeShapeType="1" noTextEdit="1"/>
              </p:cNvSpPr>
              <p:nvPr>
                <p:custDataLst>
                  <p:tags r:id="rId12"/>
                </p:custDataLst>
              </p:nvPr>
            </p:nvSpPr>
            <p:spPr>
              <a:xfrm>
                <a:off x="1151127" y="2169541"/>
                <a:ext cx="1375997" cy="306705"/>
              </a:xfrm>
              <a:prstGeom prst="rect">
                <a:avLst/>
              </a:prstGeom>
              <a:blipFill>
                <a:blip r:embed="rId13"/>
                <a:stretch>
                  <a:fillRect b="-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custDataLst>
                  <p:tags r:id="rId6"/>
                </p:custDataLst>
              </p:nvPr>
            </p:nvSpPr>
            <p:spPr>
              <a:xfrm>
                <a:off x="3622564" y="2191895"/>
                <a:ext cx="1375997" cy="2946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b="1" i="1" dirty="0" smtClean="0">
                          <a:latin typeface="Cambria Math" panose="02040503050406030204" pitchFamily="18" charset="0"/>
                          <a:ea typeface="微软雅黑" panose="020B0503020204020204" pitchFamily="34" charset="-122"/>
                        </a:rPr>
                        <m:t>{</m:t>
                      </m:r>
                      <m:sSubSup>
                        <m:sSubSupPr>
                          <m:ctrlPr>
                            <a:rPr lang="en-US" altLang="zh-CN" sz="1400" b="1" i="1" dirty="0" smtClean="0">
                              <a:latin typeface="Cambria Math" panose="02040503050406030204" pitchFamily="18" charset="0"/>
                              <a:ea typeface="微软雅黑" panose="020B0503020204020204" pitchFamily="34" charset="-122"/>
                            </a:rPr>
                          </m:ctrlPr>
                        </m:sSubSupPr>
                        <m:e>
                          <m:r>
                            <a:rPr lang="en-US" altLang="zh-CN" sz="1400" b="1" i="1" dirty="0" smtClean="0">
                              <a:latin typeface="Cambria Math" panose="02040503050406030204" pitchFamily="18" charset="0"/>
                              <a:ea typeface="微软雅黑" panose="020B0503020204020204" pitchFamily="34" charset="-122"/>
                            </a:rPr>
                            <m:t>𝒆</m:t>
                          </m:r>
                        </m:e>
                        <m:sub>
                          <m:r>
                            <a:rPr lang="en-US" altLang="zh-CN" sz="1400" b="1" i="1" dirty="0" smtClean="0">
                              <a:latin typeface="Cambria Math" panose="02040503050406030204" pitchFamily="18" charset="0"/>
                              <a:ea typeface="微软雅黑" panose="020B0503020204020204" pitchFamily="34" charset="-122"/>
                            </a:rPr>
                            <m:t>𝟏</m:t>
                          </m:r>
                        </m:sub>
                        <m:sup>
                          <m:r>
                            <a:rPr lang="en-US" altLang="zh-CN" sz="1400" b="1" i="1" dirty="0" smtClean="0">
                              <a:latin typeface="Cambria Math" panose="02040503050406030204" pitchFamily="18" charset="0"/>
                              <a:ea typeface="微软雅黑" panose="020B0503020204020204" pitchFamily="34" charset="-122"/>
                            </a:rPr>
                            <m:t>′</m:t>
                          </m:r>
                        </m:sup>
                      </m:sSubSup>
                      <m:r>
                        <a:rPr lang="en-US" altLang="zh-CN" sz="1400" b="1" i="1" dirty="0" smtClean="0">
                          <a:latin typeface="Cambria Math" panose="02040503050406030204" pitchFamily="18" charset="0"/>
                          <a:ea typeface="微软雅黑" panose="020B0503020204020204" pitchFamily="34" charset="-122"/>
                        </a:rPr>
                        <m:t>,</m:t>
                      </m:r>
                      <m:sSubSup>
                        <m:sSubSupPr>
                          <m:ctrlPr>
                            <a:rPr lang="en-US" altLang="zh-CN" sz="1400" b="1" i="1" dirty="0" smtClean="0">
                              <a:latin typeface="Cambria Math" panose="02040503050406030204" pitchFamily="18" charset="0"/>
                              <a:ea typeface="微软雅黑" panose="020B0503020204020204" pitchFamily="34" charset="-122"/>
                            </a:rPr>
                          </m:ctrlPr>
                        </m:sSubSupPr>
                        <m:e>
                          <m:r>
                            <a:rPr lang="en-US" altLang="zh-CN" sz="1400" b="1" i="1" dirty="0" smtClean="0">
                              <a:latin typeface="Cambria Math" panose="02040503050406030204" pitchFamily="18" charset="0"/>
                              <a:ea typeface="微软雅黑" panose="020B0503020204020204" pitchFamily="34" charset="-122"/>
                            </a:rPr>
                            <m:t>𝒆</m:t>
                          </m:r>
                        </m:e>
                        <m:sub>
                          <m:r>
                            <a:rPr lang="en-US" altLang="zh-CN" sz="1400" b="1" i="1" dirty="0" smtClean="0">
                              <a:latin typeface="Cambria Math" panose="02040503050406030204" pitchFamily="18" charset="0"/>
                              <a:ea typeface="微软雅黑" panose="020B0503020204020204" pitchFamily="34" charset="-122"/>
                            </a:rPr>
                            <m:t>𝟐</m:t>
                          </m:r>
                        </m:sub>
                        <m:sup>
                          <m:r>
                            <a:rPr lang="en-US" altLang="zh-CN" sz="1400" b="1" i="1" dirty="0" smtClean="0">
                              <a:latin typeface="Cambria Math" panose="02040503050406030204" pitchFamily="18" charset="0"/>
                              <a:ea typeface="微软雅黑" panose="020B0503020204020204" pitchFamily="34" charset="-122"/>
                            </a:rPr>
                            <m:t>′</m:t>
                          </m:r>
                        </m:sup>
                      </m:sSubSup>
                      <m:r>
                        <a:rPr lang="en-US" altLang="zh-CN" sz="1400" b="1" i="1" dirty="0" smtClean="0">
                          <a:latin typeface="Cambria Math" panose="02040503050406030204" pitchFamily="18" charset="0"/>
                          <a:ea typeface="微软雅黑" panose="020B0503020204020204" pitchFamily="34" charset="-122"/>
                        </a:rPr>
                        <m:t>,</m:t>
                      </m:r>
                      <m:sSubSup>
                        <m:sSubSupPr>
                          <m:ctrlPr>
                            <a:rPr lang="en-US" altLang="zh-CN" sz="1400" b="1" i="1" dirty="0" smtClean="0">
                              <a:latin typeface="Cambria Math" panose="02040503050406030204" pitchFamily="18" charset="0"/>
                              <a:ea typeface="微软雅黑" panose="020B0503020204020204" pitchFamily="34" charset="-122"/>
                            </a:rPr>
                          </m:ctrlPr>
                        </m:sSubSupPr>
                        <m:e>
                          <m:r>
                            <a:rPr lang="en-US" altLang="zh-CN" sz="1400" b="1" i="1" dirty="0" smtClean="0">
                              <a:latin typeface="Cambria Math" panose="02040503050406030204" pitchFamily="18" charset="0"/>
                              <a:ea typeface="微软雅黑" panose="020B0503020204020204" pitchFamily="34" charset="-122"/>
                            </a:rPr>
                            <m:t>𝒆</m:t>
                          </m:r>
                        </m:e>
                        <m:sub>
                          <m:r>
                            <a:rPr lang="en-US" altLang="zh-CN" sz="1400" b="1" i="1" dirty="0" smtClean="0">
                              <a:latin typeface="Cambria Math" panose="02040503050406030204" pitchFamily="18" charset="0"/>
                              <a:ea typeface="微软雅黑" panose="020B0503020204020204" pitchFamily="34" charset="-122"/>
                            </a:rPr>
                            <m:t>𝟑</m:t>
                          </m:r>
                        </m:sub>
                        <m:sup>
                          <m:r>
                            <a:rPr lang="en-US" altLang="zh-CN" sz="1400" b="1" i="1" dirty="0" smtClean="0">
                              <a:latin typeface="Cambria Math" panose="02040503050406030204" pitchFamily="18" charset="0"/>
                              <a:ea typeface="微软雅黑" panose="020B0503020204020204" pitchFamily="34" charset="-122"/>
                            </a:rPr>
                            <m:t>′</m:t>
                          </m:r>
                        </m:sup>
                      </m:sSubSup>
                      <m:r>
                        <a:rPr lang="en-US" altLang="zh-CN" sz="1400" b="1" i="1" dirty="0" smtClean="0">
                          <a:latin typeface="Cambria Math" panose="02040503050406030204" pitchFamily="18" charset="0"/>
                          <a:ea typeface="微软雅黑" panose="020B0503020204020204" pitchFamily="34" charset="-122"/>
                        </a:rPr>
                        <m:t>…}</m:t>
                      </m:r>
                    </m:oMath>
                  </m:oMathPara>
                </a14:m>
                <a:endParaRPr lang="en-US" altLang="zh-CN" sz="1400" b="1" dirty="0">
                  <a:ea typeface="微软雅黑" panose="020B0503020204020204" pitchFamily="34" charset="-122"/>
                </a:endParaRPr>
              </a:p>
            </p:txBody>
          </p:sp>
        </mc:Choice>
        <mc:Fallback xmlns="">
          <p:sp>
            <p:nvSpPr>
              <p:cNvPr id="14" name="文本框 13"/>
              <p:cNvSpPr txBox="1">
                <a:spLocks noRot="1" noChangeAspect="1" noMove="1" noResize="1" noEditPoints="1" noAdjustHandles="1" noChangeArrowheads="1" noChangeShapeType="1" noTextEdit="1"/>
              </p:cNvSpPr>
              <p:nvPr>
                <p:custDataLst>
                  <p:tags r:id="rId14"/>
                </p:custDataLst>
              </p:nvPr>
            </p:nvSpPr>
            <p:spPr>
              <a:xfrm>
                <a:off x="3622564" y="2191895"/>
                <a:ext cx="1375997" cy="294640"/>
              </a:xfrm>
              <a:prstGeom prst="rect">
                <a:avLst/>
              </a:prstGeom>
              <a:blipFill>
                <a:blip r:embed="rId15"/>
                <a:stretch>
                  <a:fillRect b="-12500"/>
                </a:stretch>
              </a:blipFill>
            </p:spPr>
            <p:txBody>
              <a:bodyPr/>
              <a:lstStyle/>
              <a:p>
                <a:r>
                  <a:rPr lang="zh-CN" altLang="en-US">
                    <a:noFill/>
                  </a:rPr>
                  <a:t> </a:t>
                </a:r>
              </a:p>
            </p:txBody>
          </p:sp>
        </mc:Fallback>
      </mc:AlternateContent>
      <p:pic>
        <p:nvPicPr>
          <p:cNvPr id="16" name="图片 15"/>
          <p:cNvPicPr>
            <a:picLocks noChangeAspect="1"/>
          </p:cNvPicPr>
          <p:nvPr>
            <p:custDataLst>
              <p:tags r:id="rId7"/>
            </p:custDataLst>
          </p:nvPr>
        </p:nvPicPr>
        <p:blipFill>
          <a:blip r:embed="rId16"/>
          <a:stretch>
            <a:fillRect/>
          </a:stretch>
        </p:blipFill>
        <p:spPr>
          <a:xfrm>
            <a:off x="1143517" y="1506167"/>
            <a:ext cx="652178" cy="652178"/>
          </a:xfrm>
          <a:prstGeom prst="rect">
            <a:avLst/>
          </a:prstGeom>
        </p:spPr>
      </p:pic>
      <p:pic>
        <p:nvPicPr>
          <p:cNvPr id="17" name="图片 16"/>
          <p:cNvPicPr>
            <a:picLocks noChangeAspect="1"/>
          </p:cNvPicPr>
          <p:nvPr>
            <p:custDataLst>
              <p:tags r:id="rId8"/>
            </p:custDataLst>
          </p:nvPr>
        </p:nvPicPr>
        <p:blipFill>
          <a:blip r:embed="rId17"/>
          <a:stretch>
            <a:fillRect/>
          </a:stretch>
        </p:blipFill>
        <p:spPr>
          <a:xfrm>
            <a:off x="3589763" y="1525217"/>
            <a:ext cx="652178" cy="652178"/>
          </a:xfrm>
          <a:prstGeom prst="rect">
            <a:avLst/>
          </a:prstGeom>
        </p:spPr>
      </p:pic>
      <p:sp>
        <p:nvSpPr>
          <p:cNvPr id="18" name="箭头: 下 39942"/>
          <p:cNvSpPr/>
          <p:nvPr/>
        </p:nvSpPr>
        <p:spPr>
          <a:xfrm flipH="1">
            <a:off x="2799715" y="2616068"/>
            <a:ext cx="369570" cy="499745"/>
          </a:xfrm>
          <a:prstGeom prst="downArrow">
            <a:avLst>
              <a:gd name="adj1" fmla="val 39565"/>
              <a:gd name="adj2" fmla="val 58746"/>
            </a:avLst>
          </a:prstGeom>
          <a:solidFill>
            <a:schemeClr val="accent5">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圆角 4"/>
          <p:cNvSpPr/>
          <p:nvPr>
            <p:custDataLst>
              <p:tags r:id="rId9"/>
            </p:custDataLst>
          </p:nvPr>
        </p:nvSpPr>
        <p:spPr>
          <a:xfrm>
            <a:off x="478155" y="3183890"/>
            <a:ext cx="5224145" cy="1271905"/>
          </a:xfrm>
          <a:prstGeom prst="roundRect">
            <a:avLst>
              <a:gd name="adj" fmla="val 0"/>
            </a:avLst>
          </a:prstGeom>
          <a:solidFill>
            <a:schemeClr val="bg1">
              <a:alpha val="30196"/>
            </a:schemeClr>
          </a:solidFill>
          <a:ln w="19050">
            <a:solidFill>
              <a:schemeClr val="accent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559984" y="3432928"/>
            <a:ext cx="6917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59984" y="3736662"/>
            <a:ext cx="6917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02615" y="3356610"/>
            <a:ext cx="821055" cy="414020"/>
          </a:xfrm>
          <a:prstGeom prst="rect">
            <a:avLst/>
          </a:prstGeom>
          <a:noFill/>
        </p:spPr>
        <p:txBody>
          <a:bodyPr wrap="square">
            <a:spAutoFit/>
          </a:bodyPr>
          <a:lstStyle/>
          <a:p>
            <a:pPr algn="l">
              <a:lnSpc>
                <a:spcPct val="150000"/>
              </a:lnSpc>
              <a:buClrTx/>
              <a:buSzTx/>
              <a:buFontTx/>
            </a:pP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块集1</a:t>
            </a:r>
          </a:p>
        </p:txBody>
      </p:sp>
      <p:cxnSp>
        <p:nvCxnSpPr>
          <p:cNvPr id="24" name="直接连接符 23"/>
          <p:cNvCxnSpPr/>
          <p:nvPr/>
        </p:nvCxnSpPr>
        <p:spPr>
          <a:xfrm>
            <a:off x="1381683" y="3432928"/>
            <a:ext cx="6917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381683" y="3736662"/>
            <a:ext cx="6917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424305" y="3356610"/>
            <a:ext cx="783590" cy="414020"/>
          </a:xfrm>
          <a:prstGeom prst="rect">
            <a:avLst/>
          </a:prstGeom>
          <a:noFill/>
        </p:spPr>
        <p:txBody>
          <a:bodyPr wrap="square">
            <a:spAutoFit/>
          </a:bodyPr>
          <a:lstStyle/>
          <a:p>
            <a:pPr algn="l">
              <a:lnSpc>
                <a:spcPct val="150000"/>
              </a:lnSpc>
              <a:buClrTx/>
              <a:buSzTx/>
              <a:buFontTx/>
            </a:pP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块集2</a:t>
            </a:r>
          </a:p>
        </p:txBody>
      </p:sp>
      <p:cxnSp>
        <p:nvCxnSpPr>
          <p:cNvPr id="27" name="直接连接符 26"/>
          <p:cNvCxnSpPr/>
          <p:nvPr/>
        </p:nvCxnSpPr>
        <p:spPr>
          <a:xfrm>
            <a:off x="2208145" y="3432928"/>
            <a:ext cx="6917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2208145" y="3736662"/>
            <a:ext cx="6917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2251075" y="3356610"/>
            <a:ext cx="772795" cy="414020"/>
          </a:xfrm>
          <a:prstGeom prst="rect">
            <a:avLst/>
          </a:prstGeom>
          <a:noFill/>
        </p:spPr>
        <p:txBody>
          <a:bodyPr wrap="square">
            <a:spAutoFit/>
          </a:bodyPr>
          <a:lstStyle/>
          <a:p>
            <a:pPr algn="l">
              <a:lnSpc>
                <a:spcPct val="150000"/>
              </a:lnSpc>
              <a:buClrTx/>
              <a:buSzTx/>
              <a:buFontTx/>
            </a:pP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块集3</a:t>
            </a:r>
          </a:p>
        </p:txBody>
      </p:sp>
      <mc:AlternateContent xmlns:mc="http://schemas.openxmlformats.org/markup-compatibility/2006" xmlns:a14="http://schemas.microsoft.com/office/drawing/2010/main">
        <mc:Choice Requires="a14">
          <p:sp>
            <p:nvSpPr>
              <p:cNvPr id="30" name="文本框 29"/>
              <p:cNvSpPr txBox="1"/>
              <p:nvPr/>
            </p:nvSpPr>
            <p:spPr>
              <a:xfrm rot="5400000">
                <a:off x="1671400" y="3844278"/>
                <a:ext cx="1250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rot="5400000">
                <a:off x="1671400" y="3844278"/>
                <a:ext cx="125034" cy="276999"/>
              </a:xfrm>
              <a:prstGeom prst="rect">
                <a:avLst/>
              </a:prstGeom>
              <a:blipFill rotWithShape="1">
                <a:blip r:embed="rId18"/>
                <a:stretch>
                  <a:fillRect l="-61007" t="27284" r="-60420" b="18385"/>
                </a:stretch>
              </a:blipFill>
            </p:spPr>
            <p:txBody>
              <a:bodyPr/>
              <a:lstStyle/>
              <a:p>
                <a:r>
                  <a:rPr lang="zh-CN" altLang="en-US">
                    <a:noFill/>
                  </a:rPr>
                  <a:t> </a:t>
                </a:r>
              </a:p>
            </p:txBody>
          </p:sp>
        </mc:Fallback>
      </mc:AlternateContent>
      <p:cxnSp>
        <p:nvCxnSpPr>
          <p:cNvPr id="31" name="直接连接符 30"/>
          <p:cNvCxnSpPr/>
          <p:nvPr/>
        </p:nvCxnSpPr>
        <p:spPr>
          <a:xfrm>
            <a:off x="2208145" y="3817403"/>
            <a:ext cx="6917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2208145" y="4121137"/>
            <a:ext cx="6917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2251075" y="3741420"/>
            <a:ext cx="713105" cy="414020"/>
          </a:xfrm>
          <a:prstGeom prst="rect">
            <a:avLst/>
          </a:prstGeom>
          <a:noFill/>
        </p:spPr>
        <p:txBody>
          <a:bodyPr wrap="square">
            <a:spAutoFit/>
          </a:bodyPr>
          <a:lstStyle/>
          <a:p>
            <a:pPr algn="l">
              <a:lnSpc>
                <a:spcPct val="150000"/>
              </a:lnSpc>
              <a:buClrTx/>
              <a:buSzTx/>
              <a:buFontTx/>
            </a:pP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块集n</a:t>
            </a:r>
          </a:p>
        </p:txBody>
      </p:sp>
      <mc:AlternateContent xmlns:mc="http://schemas.openxmlformats.org/markup-compatibility/2006" xmlns:a14="http://schemas.microsoft.com/office/drawing/2010/main">
        <mc:Choice Requires="a14">
          <p:sp>
            <p:nvSpPr>
              <p:cNvPr id="34" name="文本框 33"/>
              <p:cNvSpPr txBox="1"/>
              <p:nvPr/>
            </p:nvSpPr>
            <p:spPr>
              <a:xfrm rot="5400000">
                <a:off x="832488" y="3844279"/>
                <a:ext cx="1250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34" name="文本框 33"/>
              <p:cNvSpPr txBox="1">
                <a:spLocks noRot="1" noChangeAspect="1" noMove="1" noResize="1" noEditPoints="1" noAdjustHandles="1" noChangeArrowheads="1" noChangeShapeType="1" noTextEdit="1"/>
              </p:cNvSpPr>
              <p:nvPr/>
            </p:nvSpPr>
            <p:spPr>
              <a:xfrm rot="5400000">
                <a:off x="832488" y="3844279"/>
                <a:ext cx="125034" cy="276999"/>
              </a:xfrm>
              <a:prstGeom prst="rect">
                <a:avLst/>
              </a:prstGeom>
              <a:blipFill rotWithShape="1">
                <a:blip r:embed="rId18"/>
                <a:stretch>
                  <a:fillRect l="-60946" t="27284" r="-60482" b="18386"/>
                </a:stretch>
              </a:blipFill>
            </p:spPr>
            <p:txBody>
              <a:bodyPr/>
              <a:lstStyle/>
              <a:p>
                <a:r>
                  <a:rPr lang="zh-CN" altLang="en-US">
                    <a:noFill/>
                  </a:rPr>
                  <a:t> </a:t>
                </a:r>
              </a:p>
            </p:txBody>
          </p:sp>
        </mc:Fallback>
      </mc:AlternateContent>
      <p:sp>
        <p:nvSpPr>
          <p:cNvPr id="35" name="左大括号 34"/>
          <p:cNvSpPr/>
          <p:nvPr/>
        </p:nvSpPr>
        <p:spPr>
          <a:xfrm rot="10800000">
            <a:off x="2890520" y="3356610"/>
            <a:ext cx="187325" cy="888365"/>
          </a:xfrm>
          <a:prstGeom prst="leftBrace">
            <a:avLst>
              <a:gd name="adj1" fmla="val 60686"/>
              <a:gd name="adj2" fmla="val 51403"/>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文本框 35"/>
          <p:cNvSpPr txBox="1"/>
          <p:nvPr/>
        </p:nvSpPr>
        <p:spPr>
          <a:xfrm>
            <a:off x="3052847" y="3560809"/>
            <a:ext cx="672287" cy="414020"/>
          </a:xfrm>
          <a:prstGeom prst="rect">
            <a:avLst/>
          </a:prstGeom>
          <a:noFill/>
        </p:spPr>
        <p:txBody>
          <a:bodyPr wrap="square">
            <a:spAutoFit/>
          </a:bodyPr>
          <a:lstStyle/>
          <a:p>
            <a:pPr algn="l">
              <a:lnSpc>
                <a:spcPct val="150000"/>
              </a:lnSpc>
              <a:buClrTx/>
              <a:buSzTx/>
              <a:buFontTx/>
            </a:pP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合并</a:t>
            </a:r>
          </a:p>
        </p:txBody>
      </p:sp>
      <mc:AlternateContent xmlns:mc="http://schemas.openxmlformats.org/markup-compatibility/2006" xmlns:a14="http://schemas.microsoft.com/office/drawing/2010/main">
        <mc:Choice Requires="a14">
          <p:sp>
            <p:nvSpPr>
              <p:cNvPr id="37" name="文本框 36"/>
              <p:cNvSpPr txBox="1"/>
              <p:nvPr/>
            </p:nvSpPr>
            <p:spPr>
              <a:xfrm>
                <a:off x="4498720" y="3309571"/>
                <a:ext cx="1375997" cy="101566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b="1" i="1" dirty="0" smtClean="0">
                          <a:latin typeface="Cambria Math" panose="02040503050406030204" pitchFamily="18" charset="0"/>
                          <a:ea typeface="微软雅黑" panose="020B0503020204020204" pitchFamily="34" charset="-122"/>
                        </a:rPr>
                        <m:t>(</m:t>
                      </m:r>
                      <m:sSub>
                        <m:sSubPr>
                          <m:ctrlPr>
                            <a:rPr lang="en-US" altLang="zh-CN" sz="1400" b="1" i="1" dirty="0">
                              <a:latin typeface="Cambria Math" panose="02040503050406030204" pitchFamily="18" charset="0"/>
                              <a:ea typeface="微软雅黑" panose="020B0503020204020204" pitchFamily="34" charset="-122"/>
                            </a:rPr>
                          </m:ctrlPr>
                        </m:sSubPr>
                        <m:e>
                          <m:r>
                            <a:rPr lang="en-US" altLang="zh-CN" sz="1400" b="1" i="1" dirty="0">
                              <a:latin typeface="Cambria Math" panose="02040503050406030204" pitchFamily="18" charset="0"/>
                              <a:ea typeface="微软雅黑" panose="020B0503020204020204" pitchFamily="34" charset="-122"/>
                            </a:rPr>
                            <m:t>𝒆</m:t>
                          </m:r>
                        </m:e>
                        <m:sub>
                          <m:r>
                            <a:rPr lang="en-US" altLang="zh-CN" sz="1400" b="1" i="1" dirty="0">
                              <a:latin typeface="Cambria Math" panose="02040503050406030204" pitchFamily="18" charset="0"/>
                              <a:ea typeface="微软雅黑" panose="020B0503020204020204" pitchFamily="34" charset="-122"/>
                            </a:rPr>
                            <m:t>𝟏</m:t>
                          </m:r>
                        </m:sub>
                      </m:sSub>
                      <m:r>
                        <a:rPr lang="en-US" altLang="zh-CN" sz="1400" b="1" i="1" dirty="0">
                          <a:latin typeface="Cambria Math" panose="02040503050406030204" pitchFamily="18" charset="0"/>
                          <a:ea typeface="微软雅黑" panose="020B0503020204020204" pitchFamily="34" charset="-122"/>
                        </a:rPr>
                        <m:t>,</m:t>
                      </m:r>
                      <m:sSubSup>
                        <m:sSubSupPr>
                          <m:ctrlPr>
                            <a:rPr lang="en-US" altLang="zh-CN" sz="1400" b="1" i="1" dirty="0">
                              <a:latin typeface="Cambria Math" panose="02040503050406030204" pitchFamily="18" charset="0"/>
                              <a:ea typeface="微软雅黑" panose="020B0503020204020204" pitchFamily="34" charset="-122"/>
                            </a:rPr>
                          </m:ctrlPr>
                        </m:sSubSupPr>
                        <m:e>
                          <m:r>
                            <a:rPr lang="en-US" altLang="zh-CN" sz="1400" b="1" i="1" dirty="0">
                              <a:latin typeface="Cambria Math" panose="02040503050406030204" pitchFamily="18" charset="0"/>
                              <a:ea typeface="微软雅黑" panose="020B0503020204020204" pitchFamily="34" charset="-122"/>
                            </a:rPr>
                            <m:t>𝒆</m:t>
                          </m:r>
                        </m:e>
                        <m:sub>
                          <m:r>
                            <a:rPr lang="en-US" altLang="zh-CN" sz="1400" b="1" i="1" dirty="0">
                              <a:latin typeface="Cambria Math" panose="02040503050406030204" pitchFamily="18" charset="0"/>
                              <a:ea typeface="微软雅黑" panose="020B0503020204020204" pitchFamily="34" charset="-122"/>
                            </a:rPr>
                            <m:t>𝟐</m:t>
                          </m:r>
                        </m:sub>
                        <m:sup>
                          <m:r>
                            <a:rPr lang="en-US" altLang="zh-CN" sz="1400" b="1" i="1" dirty="0">
                              <a:latin typeface="Cambria Math" panose="02040503050406030204" pitchFamily="18" charset="0"/>
                              <a:ea typeface="微软雅黑" panose="020B0503020204020204" pitchFamily="34" charset="-122"/>
                            </a:rPr>
                            <m:t>′</m:t>
                          </m:r>
                        </m:sup>
                      </m:sSubSup>
                      <m:r>
                        <a:rPr lang="en-US" altLang="zh-CN" sz="1400" b="1" i="1" dirty="0">
                          <a:latin typeface="Cambria Math" panose="02040503050406030204" pitchFamily="18" charset="0"/>
                          <a:ea typeface="微软雅黑" panose="020B0503020204020204" pitchFamily="34" charset="-122"/>
                        </a:rPr>
                        <m:t>,?)</m:t>
                      </m:r>
                    </m:oMath>
                  </m:oMathPara>
                </a14:m>
                <a:endParaRPr lang="en-US" altLang="zh-CN" sz="1400" b="1" i="1" dirty="0">
                  <a:latin typeface="Cambria Math" panose="02040503050406030204" pitchFamily="18" charset="0"/>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1400" b="1" i="1" dirty="0">
                          <a:latin typeface="Cambria Math" panose="02040503050406030204" pitchFamily="18" charset="0"/>
                          <a:ea typeface="微软雅黑" panose="020B0503020204020204" pitchFamily="34" charset="-122"/>
                        </a:rPr>
                        <m:t>(</m:t>
                      </m:r>
                      <m:sSub>
                        <m:sSubPr>
                          <m:ctrlPr>
                            <a:rPr lang="en-US" altLang="zh-CN" sz="1400" b="1" i="1" dirty="0">
                              <a:latin typeface="Cambria Math" panose="02040503050406030204" pitchFamily="18" charset="0"/>
                              <a:ea typeface="微软雅黑" panose="020B0503020204020204" pitchFamily="34" charset="-122"/>
                            </a:rPr>
                          </m:ctrlPr>
                        </m:sSubPr>
                        <m:e>
                          <m:r>
                            <a:rPr lang="en-US" altLang="zh-CN" sz="1400" b="1" i="1" dirty="0">
                              <a:latin typeface="Cambria Math" panose="02040503050406030204" pitchFamily="18" charset="0"/>
                              <a:ea typeface="微软雅黑" panose="020B0503020204020204" pitchFamily="34" charset="-122"/>
                            </a:rPr>
                            <m:t>𝒆</m:t>
                          </m:r>
                        </m:e>
                        <m:sub>
                          <m:r>
                            <a:rPr lang="en-US" altLang="zh-CN" sz="1400" b="1" i="1" dirty="0">
                              <a:latin typeface="Cambria Math" panose="02040503050406030204" pitchFamily="18" charset="0"/>
                              <a:ea typeface="微软雅黑" panose="020B0503020204020204" pitchFamily="34" charset="-122"/>
                            </a:rPr>
                            <m:t>𝟐</m:t>
                          </m:r>
                        </m:sub>
                      </m:sSub>
                      <m:r>
                        <a:rPr lang="en-US" altLang="zh-CN" sz="1400" b="1" i="1" dirty="0">
                          <a:latin typeface="Cambria Math" panose="02040503050406030204" pitchFamily="18" charset="0"/>
                          <a:ea typeface="微软雅黑" panose="020B0503020204020204" pitchFamily="34" charset="-122"/>
                        </a:rPr>
                        <m:t>,</m:t>
                      </m:r>
                      <m:sSubSup>
                        <m:sSubSupPr>
                          <m:ctrlPr>
                            <a:rPr lang="en-US" altLang="zh-CN" sz="1400" b="1" i="1" dirty="0">
                              <a:latin typeface="Cambria Math" panose="02040503050406030204" pitchFamily="18" charset="0"/>
                              <a:ea typeface="微软雅黑" panose="020B0503020204020204" pitchFamily="34" charset="-122"/>
                            </a:rPr>
                          </m:ctrlPr>
                        </m:sSubSupPr>
                        <m:e>
                          <m:r>
                            <a:rPr lang="en-US" altLang="zh-CN" sz="1400" b="1" i="1" dirty="0">
                              <a:latin typeface="Cambria Math" panose="02040503050406030204" pitchFamily="18" charset="0"/>
                              <a:ea typeface="微软雅黑" panose="020B0503020204020204" pitchFamily="34" charset="-122"/>
                            </a:rPr>
                            <m:t>𝒆</m:t>
                          </m:r>
                        </m:e>
                        <m:sub>
                          <m:r>
                            <a:rPr lang="en-US" altLang="zh-CN" sz="1400" b="1" i="1" dirty="0">
                              <a:latin typeface="Cambria Math" panose="02040503050406030204" pitchFamily="18" charset="0"/>
                              <a:ea typeface="微软雅黑" panose="020B0503020204020204" pitchFamily="34" charset="-122"/>
                            </a:rPr>
                            <m:t>𝟑</m:t>
                          </m:r>
                        </m:sub>
                        <m:sup>
                          <m:r>
                            <a:rPr lang="en-US" altLang="zh-CN" sz="1400" b="1" i="1" dirty="0">
                              <a:latin typeface="Cambria Math" panose="02040503050406030204" pitchFamily="18" charset="0"/>
                              <a:ea typeface="微软雅黑" panose="020B0503020204020204" pitchFamily="34" charset="-122"/>
                            </a:rPr>
                            <m:t>′</m:t>
                          </m:r>
                        </m:sup>
                      </m:sSubSup>
                      <m:r>
                        <a:rPr lang="en-US" altLang="zh-CN" sz="1400" b="1" i="1" dirty="0">
                          <a:latin typeface="Cambria Math" panose="02040503050406030204" pitchFamily="18" charset="0"/>
                          <a:ea typeface="微软雅黑" panose="020B0503020204020204" pitchFamily="34" charset="-122"/>
                        </a:rPr>
                        <m:t>,?)</m:t>
                      </m:r>
                    </m:oMath>
                  </m:oMathPara>
                </a14:m>
                <a:endParaRPr lang="en-US" altLang="zh-CN" sz="1400" b="1" i="1" dirty="0">
                  <a:latin typeface="Cambria Math" panose="02040503050406030204" pitchFamily="18" charset="0"/>
                  <a:ea typeface="微软雅黑" panose="020B0503020204020204" pitchFamily="34" charset="-122"/>
                </a:endParaRPr>
              </a:p>
              <a:p>
                <a:r>
                  <a:rPr lang="en-US" altLang="zh-CN" sz="1400" b="1" i="1" dirty="0">
                    <a:latin typeface="Cambria Math" panose="02040503050406030204" pitchFamily="18" charset="0"/>
                    <a:ea typeface="微软雅黑" panose="020B0503020204020204" pitchFamily="34" charset="-122"/>
                  </a:rPr>
                  <a:t>	  </a:t>
                </a:r>
                <a:r>
                  <a:rPr lang="en-US" altLang="zh-CN" dirty="0">
                    <a:latin typeface="+mn-ea"/>
                  </a:rPr>
                  <a:t>…</a:t>
                </a:r>
                <a:endParaRPr lang="zh-CN" altLang="en-US" dirty="0">
                  <a:latin typeface="+mn-ea"/>
                </a:endParaRPr>
              </a:p>
              <a:p>
                <a:pPr/>
                <a14:m>
                  <m:oMathPara xmlns:m="http://schemas.openxmlformats.org/officeDocument/2006/math">
                    <m:oMathParaPr>
                      <m:jc m:val="centerGroup"/>
                    </m:oMathParaPr>
                    <m:oMath xmlns:m="http://schemas.openxmlformats.org/officeDocument/2006/math">
                      <m:r>
                        <a:rPr lang="en-US" altLang="zh-CN" sz="1400" b="1" i="1" dirty="0">
                          <a:latin typeface="Cambria Math" panose="02040503050406030204" pitchFamily="18" charset="0"/>
                          <a:ea typeface="微软雅黑" panose="020B0503020204020204" pitchFamily="34" charset="-122"/>
                        </a:rPr>
                        <m:t>(</m:t>
                      </m:r>
                      <m:sSub>
                        <m:sSubPr>
                          <m:ctrlPr>
                            <a:rPr lang="en-US" altLang="zh-CN" sz="1400" b="1" i="1" dirty="0" smtClean="0">
                              <a:latin typeface="Cambria Math" panose="02040503050406030204" pitchFamily="18" charset="0"/>
                              <a:ea typeface="微软雅黑" panose="020B0503020204020204" pitchFamily="34" charset="-122"/>
                            </a:rPr>
                          </m:ctrlPr>
                        </m:sSubPr>
                        <m:e>
                          <m:r>
                            <a:rPr lang="en-US" altLang="zh-CN" sz="1400" b="1" i="1" dirty="0" smtClean="0">
                              <a:latin typeface="Cambria Math" panose="02040503050406030204" pitchFamily="18" charset="0"/>
                              <a:ea typeface="微软雅黑" panose="020B0503020204020204" pitchFamily="34" charset="-122"/>
                            </a:rPr>
                            <m:t>𝒆</m:t>
                          </m:r>
                        </m:e>
                        <m:sub>
                          <m:r>
                            <a:rPr lang="en-US" altLang="zh-CN" sz="1400" b="1" i="1" dirty="0" smtClean="0">
                              <a:latin typeface="Cambria Math" panose="02040503050406030204" pitchFamily="18" charset="0"/>
                              <a:ea typeface="微软雅黑" panose="020B0503020204020204" pitchFamily="34" charset="-122"/>
                            </a:rPr>
                            <m:t>𝟑</m:t>
                          </m:r>
                        </m:sub>
                      </m:sSub>
                      <m:r>
                        <a:rPr lang="en-US" altLang="zh-CN" sz="1400" b="1" i="1" dirty="0" smtClean="0">
                          <a:latin typeface="Cambria Math" panose="02040503050406030204" pitchFamily="18" charset="0"/>
                          <a:ea typeface="微软雅黑" panose="020B0503020204020204" pitchFamily="34" charset="-122"/>
                        </a:rPr>
                        <m:t>,</m:t>
                      </m:r>
                      <m:sSubSup>
                        <m:sSubSupPr>
                          <m:ctrlPr>
                            <a:rPr lang="en-US" altLang="zh-CN" sz="1400" b="1" i="1" dirty="0" smtClean="0">
                              <a:latin typeface="Cambria Math" panose="02040503050406030204" pitchFamily="18" charset="0"/>
                              <a:ea typeface="微软雅黑" panose="020B0503020204020204" pitchFamily="34" charset="-122"/>
                            </a:rPr>
                          </m:ctrlPr>
                        </m:sSubSupPr>
                        <m:e>
                          <m:r>
                            <a:rPr lang="en-US" altLang="zh-CN" sz="1400" b="1" i="1" dirty="0" smtClean="0">
                              <a:latin typeface="Cambria Math" panose="02040503050406030204" pitchFamily="18" charset="0"/>
                              <a:ea typeface="微软雅黑" panose="020B0503020204020204" pitchFamily="34" charset="-122"/>
                            </a:rPr>
                            <m:t>𝒆</m:t>
                          </m:r>
                        </m:e>
                        <m:sub>
                          <m:r>
                            <a:rPr lang="en-US" altLang="zh-CN" sz="1400" b="1" i="1" dirty="0" smtClean="0">
                              <a:latin typeface="Cambria Math" panose="02040503050406030204" pitchFamily="18" charset="0"/>
                              <a:ea typeface="微软雅黑" panose="020B0503020204020204" pitchFamily="34" charset="-122"/>
                            </a:rPr>
                            <m:t>𝟏</m:t>
                          </m:r>
                        </m:sub>
                        <m:sup>
                          <m:r>
                            <a:rPr lang="en-US" altLang="zh-CN" sz="1400" b="1" i="1" dirty="0" smtClean="0">
                              <a:latin typeface="Cambria Math" panose="02040503050406030204" pitchFamily="18" charset="0"/>
                              <a:ea typeface="微软雅黑" panose="020B0503020204020204" pitchFamily="34" charset="-122"/>
                            </a:rPr>
                            <m:t>′</m:t>
                          </m:r>
                        </m:sup>
                      </m:sSubSup>
                      <m:r>
                        <a:rPr lang="en-US" altLang="zh-CN" sz="1400" b="1" i="1" dirty="0" smtClean="0">
                          <a:latin typeface="Cambria Math" panose="02040503050406030204" pitchFamily="18" charset="0"/>
                          <a:ea typeface="微软雅黑" panose="020B0503020204020204" pitchFamily="34" charset="-122"/>
                        </a:rPr>
                        <m:t>,?</m:t>
                      </m:r>
                      <m:r>
                        <a:rPr lang="en-US" altLang="zh-CN" sz="1400" b="1" i="1" dirty="0">
                          <a:latin typeface="Cambria Math" panose="02040503050406030204" pitchFamily="18" charset="0"/>
                          <a:ea typeface="微软雅黑" panose="020B0503020204020204" pitchFamily="34" charset="-122"/>
                        </a:rPr>
                        <m:t>)</m:t>
                      </m:r>
                    </m:oMath>
                  </m:oMathPara>
                </a14:m>
                <a:endParaRPr lang="zh-CN" altLang="en-US" sz="1400" b="1" i="1" dirty="0">
                  <a:latin typeface="Cambria Math" panose="02040503050406030204" pitchFamily="18" charset="0"/>
                  <a:ea typeface="微软雅黑" panose="020B0503020204020204" pitchFamily="34" charset="-122"/>
                </a:endParaRPr>
              </a:p>
            </p:txBody>
          </p:sp>
        </mc:Choice>
        <mc:Fallback xmlns="">
          <p:sp>
            <p:nvSpPr>
              <p:cNvPr id="37" name="文本框 36"/>
              <p:cNvSpPr txBox="1">
                <a:spLocks noRot="1" noChangeAspect="1" noMove="1" noResize="1" noEditPoints="1" noAdjustHandles="1" noChangeArrowheads="1" noChangeShapeType="1" noTextEdit="1"/>
              </p:cNvSpPr>
              <p:nvPr/>
            </p:nvSpPr>
            <p:spPr>
              <a:xfrm>
                <a:off x="4498720" y="3309571"/>
                <a:ext cx="1375997" cy="1015663"/>
              </a:xfrm>
              <a:prstGeom prst="rect">
                <a:avLst/>
              </a:prstGeom>
              <a:blipFill>
                <a:blip r:embed="rId19"/>
                <a:stretch>
                  <a:fillRect b="-1796"/>
                </a:stretch>
              </a:blipFill>
            </p:spPr>
            <p:txBody>
              <a:bodyPr/>
              <a:lstStyle/>
              <a:p>
                <a:r>
                  <a:rPr lang="zh-CN" altLang="en-US">
                    <a:noFill/>
                  </a:rPr>
                  <a:t> </a:t>
                </a:r>
              </a:p>
            </p:txBody>
          </p:sp>
        </mc:Fallback>
      </mc:AlternateContent>
      <p:sp>
        <p:nvSpPr>
          <p:cNvPr id="38" name="流程图: 磁盘 37"/>
          <p:cNvSpPr/>
          <p:nvPr/>
        </p:nvSpPr>
        <p:spPr>
          <a:xfrm>
            <a:off x="3628169" y="3454835"/>
            <a:ext cx="1089227" cy="625967"/>
          </a:xfrm>
          <a:prstGeom prst="flowChartMagneticDisk">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50000"/>
              </a:lnSpc>
              <a:buClrTx/>
              <a:buSzTx/>
              <a:buFontTx/>
            </a:pPr>
            <a:r>
              <a:rPr lang="zh-CN" altLang="en-US" sz="1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候选实体对</a:t>
            </a:r>
          </a:p>
        </p:txBody>
      </p:sp>
      <p:pic>
        <p:nvPicPr>
          <p:cNvPr id="41" name="图片 40"/>
          <p:cNvPicPr>
            <a:picLocks noChangeAspect="1"/>
          </p:cNvPicPr>
          <p:nvPr/>
        </p:nvPicPr>
        <p:blipFill>
          <a:blip r:embed="rId20"/>
          <a:stretch>
            <a:fillRect/>
          </a:stretch>
        </p:blipFill>
        <p:spPr>
          <a:xfrm rot="5400000">
            <a:off x="650875" y="5177922"/>
            <a:ext cx="958215" cy="958215"/>
          </a:xfrm>
          <a:prstGeom prst="rect">
            <a:avLst/>
          </a:prstGeom>
        </p:spPr>
      </p:pic>
      <p:sp>
        <p:nvSpPr>
          <p:cNvPr id="42" name="流程图: 磁盘 41"/>
          <p:cNvSpPr/>
          <p:nvPr/>
        </p:nvSpPr>
        <p:spPr>
          <a:xfrm>
            <a:off x="3622564" y="5365000"/>
            <a:ext cx="1089227" cy="625967"/>
          </a:xfrm>
          <a:prstGeom prst="flowChartMagneticDisk">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匹配结果</a:t>
            </a:r>
          </a:p>
        </p:txBody>
      </p:sp>
      <mc:AlternateContent xmlns:mc="http://schemas.openxmlformats.org/markup-compatibility/2006" xmlns:a14="http://schemas.microsoft.com/office/drawing/2010/main">
        <mc:Choice Requires="a14">
          <p:sp>
            <p:nvSpPr>
              <p:cNvPr id="43" name="文本框 42"/>
              <p:cNvSpPr txBox="1"/>
              <p:nvPr/>
            </p:nvSpPr>
            <p:spPr>
              <a:xfrm>
                <a:off x="4498720" y="5149197"/>
                <a:ext cx="1375997" cy="101566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b="1" i="1" dirty="0" smtClean="0">
                          <a:latin typeface="Cambria Math" panose="02040503050406030204" pitchFamily="18" charset="0"/>
                          <a:ea typeface="微软雅黑" panose="020B0503020204020204" pitchFamily="34" charset="-122"/>
                        </a:rPr>
                        <m:t>(</m:t>
                      </m:r>
                      <m:sSub>
                        <m:sSubPr>
                          <m:ctrlPr>
                            <a:rPr lang="en-US" altLang="zh-CN" sz="1400" b="1" i="1" dirty="0">
                              <a:latin typeface="Cambria Math" panose="02040503050406030204" pitchFamily="18" charset="0"/>
                              <a:ea typeface="微软雅黑" panose="020B0503020204020204" pitchFamily="34" charset="-122"/>
                            </a:rPr>
                          </m:ctrlPr>
                        </m:sSubPr>
                        <m:e>
                          <m:r>
                            <a:rPr lang="en-US" altLang="zh-CN" sz="1400" b="1" i="1" dirty="0">
                              <a:latin typeface="Cambria Math" panose="02040503050406030204" pitchFamily="18" charset="0"/>
                              <a:ea typeface="微软雅黑" panose="020B0503020204020204" pitchFamily="34" charset="-122"/>
                            </a:rPr>
                            <m:t>𝒆</m:t>
                          </m:r>
                        </m:e>
                        <m:sub>
                          <m:r>
                            <a:rPr lang="en-US" altLang="zh-CN" sz="1400" b="1" i="1" dirty="0">
                              <a:latin typeface="Cambria Math" panose="02040503050406030204" pitchFamily="18" charset="0"/>
                              <a:ea typeface="微软雅黑" panose="020B0503020204020204" pitchFamily="34" charset="-122"/>
                            </a:rPr>
                            <m:t>𝟏</m:t>
                          </m:r>
                        </m:sub>
                      </m:sSub>
                      <m:r>
                        <a:rPr lang="en-US" altLang="zh-CN" sz="1400" b="1" i="1" dirty="0">
                          <a:latin typeface="Cambria Math" panose="02040503050406030204" pitchFamily="18" charset="0"/>
                          <a:ea typeface="微软雅黑" panose="020B0503020204020204" pitchFamily="34" charset="-122"/>
                        </a:rPr>
                        <m:t>,</m:t>
                      </m:r>
                      <m:sSubSup>
                        <m:sSubSupPr>
                          <m:ctrlPr>
                            <a:rPr lang="en-US" altLang="zh-CN" sz="1400" b="1" i="1" dirty="0">
                              <a:latin typeface="Cambria Math" panose="02040503050406030204" pitchFamily="18" charset="0"/>
                              <a:ea typeface="微软雅黑" panose="020B0503020204020204" pitchFamily="34" charset="-122"/>
                            </a:rPr>
                          </m:ctrlPr>
                        </m:sSubSupPr>
                        <m:e>
                          <m:r>
                            <a:rPr lang="en-US" altLang="zh-CN" sz="1400" b="1" i="1" dirty="0">
                              <a:latin typeface="Cambria Math" panose="02040503050406030204" pitchFamily="18" charset="0"/>
                              <a:ea typeface="微软雅黑" panose="020B0503020204020204" pitchFamily="34" charset="-122"/>
                            </a:rPr>
                            <m:t>𝒆</m:t>
                          </m:r>
                        </m:e>
                        <m:sub>
                          <m:r>
                            <a:rPr lang="en-US" altLang="zh-CN" sz="1400" b="1" i="1" dirty="0">
                              <a:latin typeface="Cambria Math" panose="02040503050406030204" pitchFamily="18" charset="0"/>
                              <a:ea typeface="微软雅黑" panose="020B0503020204020204" pitchFamily="34" charset="-122"/>
                            </a:rPr>
                            <m:t>𝟐</m:t>
                          </m:r>
                        </m:sub>
                        <m:sup>
                          <m:r>
                            <a:rPr lang="en-US" altLang="zh-CN" sz="1400" b="1" i="1" dirty="0">
                              <a:latin typeface="Cambria Math" panose="02040503050406030204" pitchFamily="18" charset="0"/>
                              <a:ea typeface="微软雅黑" panose="020B0503020204020204" pitchFamily="34" charset="-122"/>
                            </a:rPr>
                            <m:t>′</m:t>
                          </m:r>
                        </m:sup>
                      </m:sSubSup>
                      <m:r>
                        <a:rPr lang="en-US" altLang="zh-CN" sz="1400" b="1" i="1" dirty="0">
                          <a:latin typeface="Cambria Math" panose="02040503050406030204" pitchFamily="18" charset="0"/>
                          <a:ea typeface="微软雅黑" panose="020B0503020204020204" pitchFamily="34" charset="-122"/>
                        </a:rPr>
                        <m:t>,</m:t>
                      </m:r>
                      <m:r>
                        <a:rPr lang="en-US" altLang="zh-CN" sz="1400" b="1" i="1" dirty="0" smtClean="0">
                          <a:latin typeface="Cambria Math" panose="02040503050406030204" pitchFamily="18" charset="0"/>
                          <a:ea typeface="微软雅黑" panose="020B0503020204020204" pitchFamily="34" charset="-122"/>
                        </a:rPr>
                        <m:t>1</m:t>
                      </m:r>
                      <m:r>
                        <a:rPr lang="en-US" altLang="zh-CN" sz="1400" b="1" i="1" dirty="0">
                          <a:latin typeface="Cambria Math" panose="02040503050406030204" pitchFamily="18" charset="0"/>
                          <a:ea typeface="微软雅黑" panose="020B0503020204020204" pitchFamily="34" charset="-122"/>
                        </a:rPr>
                        <m:t>)</m:t>
                      </m:r>
                    </m:oMath>
                  </m:oMathPara>
                </a14:m>
                <a:endParaRPr lang="en-US" altLang="zh-CN" sz="1400" b="1" i="1" dirty="0">
                  <a:latin typeface="Cambria Math" panose="02040503050406030204" pitchFamily="18" charset="0"/>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1400" b="1" i="1" dirty="0">
                          <a:latin typeface="Cambria Math" panose="02040503050406030204" pitchFamily="18" charset="0"/>
                          <a:ea typeface="微软雅黑" panose="020B0503020204020204" pitchFamily="34" charset="-122"/>
                        </a:rPr>
                        <m:t>(</m:t>
                      </m:r>
                      <m:sSub>
                        <m:sSubPr>
                          <m:ctrlPr>
                            <a:rPr lang="en-US" altLang="zh-CN" sz="1400" b="1" i="1" dirty="0">
                              <a:latin typeface="Cambria Math" panose="02040503050406030204" pitchFamily="18" charset="0"/>
                              <a:ea typeface="微软雅黑" panose="020B0503020204020204" pitchFamily="34" charset="-122"/>
                            </a:rPr>
                          </m:ctrlPr>
                        </m:sSubPr>
                        <m:e>
                          <m:r>
                            <a:rPr lang="en-US" altLang="zh-CN" sz="1400" b="1" i="1" dirty="0">
                              <a:latin typeface="Cambria Math" panose="02040503050406030204" pitchFamily="18" charset="0"/>
                              <a:ea typeface="微软雅黑" panose="020B0503020204020204" pitchFamily="34" charset="-122"/>
                            </a:rPr>
                            <m:t>𝒆</m:t>
                          </m:r>
                        </m:e>
                        <m:sub>
                          <m:r>
                            <a:rPr lang="en-US" altLang="zh-CN" sz="1400" b="1" i="1" dirty="0">
                              <a:latin typeface="Cambria Math" panose="02040503050406030204" pitchFamily="18" charset="0"/>
                              <a:ea typeface="微软雅黑" panose="020B0503020204020204" pitchFamily="34" charset="-122"/>
                            </a:rPr>
                            <m:t>𝟐</m:t>
                          </m:r>
                        </m:sub>
                      </m:sSub>
                      <m:r>
                        <a:rPr lang="en-US" altLang="zh-CN" sz="1400" b="1" i="1" dirty="0">
                          <a:latin typeface="Cambria Math" panose="02040503050406030204" pitchFamily="18" charset="0"/>
                          <a:ea typeface="微软雅黑" panose="020B0503020204020204" pitchFamily="34" charset="-122"/>
                        </a:rPr>
                        <m:t>,</m:t>
                      </m:r>
                      <m:sSubSup>
                        <m:sSubSupPr>
                          <m:ctrlPr>
                            <a:rPr lang="en-US" altLang="zh-CN" sz="1400" b="1" i="1" dirty="0">
                              <a:latin typeface="Cambria Math" panose="02040503050406030204" pitchFamily="18" charset="0"/>
                              <a:ea typeface="微软雅黑" panose="020B0503020204020204" pitchFamily="34" charset="-122"/>
                            </a:rPr>
                          </m:ctrlPr>
                        </m:sSubSupPr>
                        <m:e>
                          <m:r>
                            <a:rPr lang="en-US" altLang="zh-CN" sz="1400" b="1" i="1" dirty="0">
                              <a:latin typeface="Cambria Math" panose="02040503050406030204" pitchFamily="18" charset="0"/>
                              <a:ea typeface="微软雅黑" panose="020B0503020204020204" pitchFamily="34" charset="-122"/>
                            </a:rPr>
                            <m:t>𝒆</m:t>
                          </m:r>
                        </m:e>
                        <m:sub>
                          <m:r>
                            <a:rPr lang="en-US" altLang="zh-CN" sz="1400" b="1" i="1" dirty="0">
                              <a:latin typeface="Cambria Math" panose="02040503050406030204" pitchFamily="18" charset="0"/>
                              <a:ea typeface="微软雅黑" panose="020B0503020204020204" pitchFamily="34" charset="-122"/>
                            </a:rPr>
                            <m:t>𝟑</m:t>
                          </m:r>
                        </m:sub>
                        <m:sup>
                          <m:r>
                            <a:rPr lang="en-US" altLang="zh-CN" sz="1400" b="1" i="1" dirty="0">
                              <a:latin typeface="Cambria Math" panose="02040503050406030204" pitchFamily="18" charset="0"/>
                              <a:ea typeface="微软雅黑" panose="020B0503020204020204" pitchFamily="34" charset="-122"/>
                            </a:rPr>
                            <m:t>′</m:t>
                          </m:r>
                        </m:sup>
                      </m:sSubSup>
                      <m:r>
                        <a:rPr lang="en-US" altLang="zh-CN" sz="1400" b="1" i="1" dirty="0">
                          <a:latin typeface="Cambria Math" panose="02040503050406030204" pitchFamily="18" charset="0"/>
                          <a:ea typeface="微软雅黑" panose="020B0503020204020204" pitchFamily="34" charset="-122"/>
                        </a:rPr>
                        <m:t>,</m:t>
                      </m:r>
                      <m:r>
                        <a:rPr lang="en-US" altLang="zh-CN" sz="1400" b="1" i="1" dirty="0" smtClean="0">
                          <a:latin typeface="Cambria Math" panose="02040503050406030204" pitchFamily="18" charset="0"/>
                          <a:ea typeface="微软雅黑" panose="020B0503020204020204" pitchFamily="34" charset="-122"/>
                        </a:rPr>
                        <m:t>0</m:t>
                      </m:r>
                      <m:r>
                        <a:rPr lang="en-US" altLang="zh-CN" sz="1400" b="1" i="1" dirty="0">
                          <a:latin typeface="Cambria Math" panose="02040503050406030204" pitchFamily="18" charset="0"/>
                          <a:ea typeface="微软雅黑" panose="020B0503020204020204" pitchFamily="34" charset="-122"/>
                        </a:rPr>
                        <m:t>)</m:t>
                      </m:r>
                    </m:oMath>
                  </m:oMathPara>
                </a14:m>
                <a:endParaRPr lang="en-US" altLang="zh-CN" sz="1400" b="1" i="1" dirty="0">
                  <a:latin typeface="Cambria Math" panose="02040503050406030204" pitchFamily="18" charset="0"/>
                  <a:ea typeface="微软雅黑" panose="020B0503020204020204" pitchFamily="34" charset="-122"/>
                </a:endParaRPr>
              </a:p>
              <a:p>
                <a:r>
                  <a:rPr lang="en-US" altLang="zh-CN" sz="1400" b="1" i="1" dirty="0">
                    <a:latin typeface="Cambria Math" panose="02040503050406030204" pitchFamily="18" charset="0"/>
                    <a:ea typeface="微软雅黑" panose="020B0503020204020204" pitchFamily="34" charset="-122"/>
                  </a:rPr>
                  <a:t>	  </a:t>
                </a:r>
                <a:r>
                  <a:rPr lang="en-US" altLang="zh-CN" dirty="0">
                    <a:latin typeface="+mn-ea"/>
                  </a:rPr>
                  <a:t>…</a:t>
                </a:r>
                <a:endParaRPr lang="zh-CN" altLang="en-US" dirty="0">
                  <a:latin typeface="+mn-ea"/>
                </a:endParaRPr>
              </a:p>
              <a:p>
                <a:pPr/>
                <a14:m>
                  <m:oMathPara xmlns:m="http://schemas.openxmlformats.org/officeDocument/2006/math">
                    <m:oMathParaPr>
                      <m:jc m:val="centerGroup"/>
                    </m:oMathParaPr>
                    <m:oMath xmlns:m="http://schemas.openxmlformats.org/officeDocument/2006/math">
                      <m:r>
                        <a:rPr lang="en-US" altLang="zh-CN" sz="1400" b="1" i="1" dirty="0">
                          <a:latin typeface="Cambria Math" panose="02040503050406030204" pitchFamily="18" charset="0"/>
                          <a:ea typeface="微软雅黑" panose="020B0503020204020204" pitchFamily="34" charset="-122"/>
                        </a:rPr>
                        <m:t>(</m:t>
                      </m:r>
                      <m:sSub>
                        <m:sSubPr>
                          <m:ctrlPr>
                            <a:rPr lang="en-US" altLang="zh-CN" sz="1400" b="1" i="1" dirty="0" smtClean="0">
                              <a:latin typeface="Cambria Math" panose="02040503050406030204" pitchFamily="18" charset="0"/>
                              <a:ea typeface="微软雅黑" panose="020B0503020204020204" pitchFamily="34" charset="-122"/>
                            </a:rPr>
                          </m:ctrlPr>
                        </m:sSubPr>
                        <m:e>
                          <m:r>
                            <a:rPr lang="en-US" altLang="zh-CN" sz="1400" b="1" i="1" dirty="0" smtClean="0">
                              <a:latin typeface="Cambria Math" panose="02040503050406030204" pitchFamily="18" charset="0"/>
                              <a:ea typeface="微软雅黑" panose="020B0503020204020204" pitchFamily="34" charset="-122"/>
                            </a:rPr>
                            <m:t>𝒆</m:t>
                          </m:r>
                        </m:e>
                        <m:sub>
                          <m:r>
                            <a:rPr lang="en-US" altLang="zh-CN" sz="1400" b="1" i="1" dirty="0" smtClean="0">
                              <a:latin typeface="Cambria Math" panose="02040503050406030204" pitchFamily="18" charset="0"/>
                              <a:ea typeface="微软雅黑" panose="020B0503020204020204" pitchFamily="34" charset="-122"/>
                            </a:rPr>
                            <m:t>𝟑</m:t>
                          </m:r>
                        </m:sub>
                      </m:sSub>
                      <m:r>
                        <a:rPr lang="en-US" altLang="zh-CN" sz="1400" b="1" i="1" dirty="0" smtClean="0">
                          <a:latin typeface="Cambria Math" panose="02040503050406030204" pitchFamily="18" charset="0"/>
                          <a:ea typeface="微软雅黑" panose="020B0503020204020204" pitchFamily="34" charset="-122"/>
                        </a:rPr>
                        <m:t>,</m:t>
                      </m:r>
                      <m:sSubSup>
                        <m:sSubSupPr>
                          <m:ctrlPr>
                            <a:rPr lang="en-US" altLang="zh-CN" sz="1400" b="1" i="1" dirty="0" smtClean="0">
                              <a:latin typeface="Cambria Math" panose="02040503050406030204" pitchFamily="18" charset="0"/>
                              <a:ea typeface="微软雅黑" panose="020B0503020204020204" pitchFamily="34" charset="-122"/>
                            </a:rPr>
                          </m:ctrlPr>
                        </m:sSubSupPr>
                        <m:e>
                          <m:r>
                            <a:rPr lang="en-US" altLang="zh-CN" sz="1400" b="1" i="1" dirty="0" smtClean="0">
                              <a:latin typeface="Cambria Math" panose="02040503050406030204" pitchFamily="18" charset="0"/>
                              <a:ea typeface="微软雅黑" panose="020B0503020204020204" pitchFamily="34" charset="-122"/>
                            </a:rPr>
                            <m:t>𝒆</m:t>
                          </m:r>
                        </m:e>
                        <m:sub>
                          <m:r>
                            <a:rPr lang="en-US" altLang="zh-CN" sz="1400" b="1" i="1" dirty="0" smtClean="0">
                              <a:latin typeface="Cambria Math" panose="02040503050406030204" pitchFamily="18" charset="0"/>
                              <a:ea typeface="微软雅黑" panose="020B0503020204020204" pitchFamily="34" charset="-122"/>
                            </a:rPr>
                            <m:t>𝟏</m:t>
                          </m:r>
                        </m:sub>
                        <m:sup>
                          <m:r>
                            <a:rPr lang="en-US" altLang="zh-CN" sz="1400" b="1" i="1" dirty="0" smtClean="0">
                              <a:latin typeface="Cambria Math" panose="02040503050406030204" pitchFamily="18" charset="0"/>
                              <a:ea typeface="微软雅黑" panose="020B0503020204020204" pitchFamily="34" charset="-122"/>
                            </a:rPr>
                            <m:t>′</m:t>
                          </m:r>
                        </m:sup>
                      </m:sSubSup>
                      <m:r>
                        <a:rPr lang="en-US" altLang="zh-CN" sz="1400" b="1" i="1" dirty="0" smtClean="0">
                          <a:latin typeface="Cambria Math" panose="02040503050406030204" pitchFamily="18" charset="0"/>
                          <a:ea typeface="微软雅黑" panose="020B0503020204020204" pitchFamily="34" charset="-122"/>
                        </a:rPr>
                        <m:t>,</m:t>
                      </m:r>
                      <m:r>
                        <a:rPr lang="en-US" altLang="zh-CN" sz="1400" b="1" i="1" dirty="0">
                          <a:latin typeface="Cambria Math" panose="02040503050406030204" pitchFamily="18" charset="0"/>
                          <a:ea typeface="微软雅黑" panose="020B0503020204020204" pitchFamily="34" charset="-122"/>
                        </a:rPr>
                        <m:t>0)</m:t>
                      </m:r>
                    </m:oMath>
                  </m:oMathPara>
                </a14:m>
                <a:endParaRPr lang="zh-CN" altLang="en-US" sz="1400" b="1" i="1" dirty="0">
                  <a:latin typeface="Cambria Math" panose="02040503050406030204" pitchFamily="18" charset="0"/>
                  <a:ea typeface="微软雅黑" panose="020B0503020204020204" pitchFamily="34" charset="-122"/>
                </a:endParaRPr>
              </a:p>
            </p:txBody>
          </p:sp>
        </mc:Choice>
        <mc:Fallback xmlns="">
          <p:sp>
            <p:nvSpPr>
              <p:cNvPr id="43" name="文本框 42"/>
              <p:cNvSpPr txBox="1">
                <a:spLocks noRot="1" noChangeAspect="1" noMove="1" noResize="1" noEditPoints="1" noAdjustHandles="1" noChangeArrowheads="1" noChangeShapeType="1" noTextEdit="1"/>
              </p:cNvSpPr>
              <p:nvPr/>
            </p:nvSpPr>
            <p:spPr>
              <a:xfrm>
                <a:off x="4498720" y="5149197"/>
                <a:ext cx="1375997" cy="1015663"/>
              </a:xfrm>
              <a:prstGeom prst="rect">
                <a:avLst/>
              </a:prstGeom>
              <a:blipFill>
                <a:blip r:embed="rId21"/>
                <a:stretch>
                  <a:fillRect b="-2410"/>
                </a:stretch>
              </a:blipFill>
            </p:spPr>
            <p:txBody>
              <a:bodyPr/>
              <a:lstStyle/>
              <a:p>
                <a:r>
                  <a:rPr lang="zh-CN" altLang="en-US">
                    <a:noFill/>
                  </a:rPr>
                  <a:t> </a:t>
                </a:r>
              </a:p>
            </p:txBody>
          </p:sp>
        </mc:Fallback>
      </mc:AlternateContent>
      <p:sp>
        <p:nvSpPr>
          <p:cNvPr id="50" name="箭头: 下 40022"/>
          <p:cNvSpPr/>
          <p:nvPr/>
        </p:nvSpPr>
        <p:spPr>
          <a:xfrm rot="16200000" flipH="1">
            <a:off x="2925052" y="5306192"/>
            <a:ext cx="369570" cy="701675"/>
          </a:xfrm>
          <a:prstGeom prst="downArrow">
            <a:avLst>
              <a:gd name="adj1" fmla="val 39565"/>
              <a:gd name="adj2" fmla="val 58746"/>
            </a:avLst>
          </a:prstGeom>
          <a:solidFill>
            <a:schemeClr val="accent5">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箭头: 下 39942"/>
          <p:cNvSpPr/>
          <p:nvPr/>
        </p:nvSpPr>
        <p:spPr>
          <a:xfrm flipH="1">
            <a:off x="2799715" y="4508600"/>
            <a:ext cx="369570" cy="499745"/>
          </a:xfrm>
          <a:prstGeom prst="downArrow">
            <a:avLst>
              <a:gd name="adj1" fmla="val 39565"/>
              <a:gd name="adj2" fmla="val 58746"/>
            </a:avLst>
          </a:prstGeom>
          <a:solidFill>
            <a:schemeClr val="accent5">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4" name="图片 63"/>
          <p:cNvPicPr>
            <a:picLocks noChangeAspect="1"/>
          </p:cNvPicPr>
          <p:nvPr/>
        </p:nvPicPr>
        <p:blipFill>
          <a:blip r:embed="rId20"/>
          <a:stretch>
            <a:fillRect/>
          </a:stretch>
        </p:blipFill>
        <p:spPr>
          <a:xfrm rot="5400000">
            <a:off x="1709420" y="5201417"/>
            <a:ext cx="934720" cy="934720"/>
          </a:xfrm>
          <a:prstGeom prst="rect">
            <a:avLst/>
          </a:prstGeom>
        </p:spPr>
      </p:pic>
      <p:sp>
        <p:nvSpPr>
          <p:cNvPr id="65" name="矩形 64"/>
          <p:cNvSpPr/>
          <p:nvPr/>
        </p:nvSpPr>
        <p:spPr>
          <a:xfrm>
            <a:off x="436245" y="881022"/>
            <a:ext cx="1783080" cy="506730"/>
          </a:xfrm>
          <a:prstGeom prst="rect">
            <a:avLst/>
          </a:prstGeom>
        </p:spPr>
        <p:txBody>
          <a:bodyPr wrap="square" anchor="ctr" anchorCtr="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空间实体数据集</a:t>
            </a:r>
            <a:endParaRPr lang="en-US" altLang="zh-CN" b="1" dirty="0">
              <a:latin typeface="微软雅黑" panose="020B0503020204020204" pitchFamily="34" charset="-122"/>
              <a:ea typeface="微软雅黑" panose="020B0503020204020204" pitchFamily="34" charset="-122"/>
            </a:endParaRPr>
          </a:p>
        </p:txBody>
      </p:sp>
      <p:sp>
        <p:nvSpPr>
          <p:cNvPr id="66" name="矩形 65"/>
          <p:cNvSpPr/>
          <p:nvPr/>
        </p:nvSpPr>
        <p:spPr>
          <a:xfrm>
            <a:off x="417478" y="2776855"/>
            <a:ext cx="1989455" cy="437515"/>
          </a:xfrm>
          <a:prstGeom prst="rect">
            <a:avLst/>
          </a:prstGeom>
        </p:spPr>
        <p:txBody>
          <a:bodyPr wrap="square">
            <a:spAutoFit/>
          </a:bodyPr>
          <a:lstStyle/>
          <a:p>
            <a:pPr>
              <a:lnSpc>
                <a:spcPct val="125000"/>
              </a:lnSpc>
            </a:pPr>
            <a:r>
              <a:rPr lang="en-US" altLang="zh-CN" b="1" dirty="0">
                <a:solidFill>
                  <a:srgbClr val="FF0000"/>
                </a:solidFill>
                <a:latin typeface="微软雅黑" panose="020B0503020204020204" pitchFamily="34" charset="-122"/>
                <a:ea typeface="微软雅黑" panose="020B0503020204020204" pitchFamily="34" charset="-122"/>
              </a:rPr>
              <a:t>1. </a:t>
            </a:r>
            <a:r>
              <a:rPr lang="zh-CN" altLang="en-US" b="1" dirty="0">
                <a:solidFill>
                  <a:srgbClr val="FF0000"/>
                </a:solidFill>
                <a:latin typeface="微软雅黑" panose="020B0503020204020204" pitchFamily="34" charset="-122"/>
                <a:ea typeface="微软雅黑" panose="020B0503020204020204" pitchFamily="34" charset="-122"/>
              </a:rPr>
              <a:t>空间实体分块</a:t>
            </a:r>
          </a:p>
        </p:txBody>
      </p:sp>
      <p:sp>
        <p:nvSpPr>
          <p:cNvPr id="67" name="矩形 66"/>
          <p:cNvSpPr/>
          <p:nvPr/>
        </p:nvSpPr>
        <p:spPr>
          <a:xfrm>
            <a:off x="444304" y="4617217"/>
            <a:ext cx="1989455" cy="437515"/>
          </a:xfrm>
          <a:prstGeom prst="rect">
            <a:avLst/>
          </a:prstGeom>
        </p:spPr>
        <p:txBody>
          <a:bodyPr wrap="square">
            <a:spAutoFit/>
          </a:bodyPr>
          <a:lstStyle/>
          <a:p>
            <a:pPr>
              <a:lnSpc>
                <a:spcPct val="125000"/>
              </a:lnSpc>
            </a:pPr>
            <a:r>
              <a:rPr lang="en-US" altLang="zh-CN" b="1" dirty="0">
                <a:solidFill>
                  <a:srgbClr val="FF0000"/>
                </a:solidFill>
                <a:latin typeface="微软雅黑" panose="020B0503020204020204" pitchFamily="34" charset="-122"/>
                <a:ea typeface="微软雅黑" panose="020B0503020204020204" pitchFamily="34" charset="-122"/>
              </a:rPr>
              <a:t>2. </a:t>
            </a:r>
            <a:r>
              <a:rPr lang="zh-CN" altLang="en-US" b="1" dirty="0">
                <a:solidFill>
                  <a:srgbClr val="FF0000"/>
                </a:solidFill>
                <a:latin typeface="微软雅黑" panose="020B0503020204020204" pitchFamily="34" charset="-122"/>
                <a:ea typeface="微软雅黑" panose="020B0503020204020204" pitchFamily="34" charset="-122"/>
              </a:rPr>
              <a:t>空间实体匹配</a:t>
            </a:r>
          </a:p>
        </p:txBody>
      </p:sp>
      <p:sp>
        <p:nvSpPr>
          <p:cNvPr id="68" name="左大括号 67"/>
          <p:cNvSpPr/>
          <p:nvPr/>
        </p:nvSpPr>
        <p:spPr>
          <a:xfrm rot="10800000">
            <a:off x="5765800" y="3183889"/>
            <a:ext cx="179070" cy="3130047"/>
          </a:xfrm>
          <a:prstGeom prst="leftBrace">
            <a:avLst>
              <a:gd name="adj1" fmla="val 60686"/>
              <a:gd name="adj2" fmla="val 51403"/>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9" name="矩形 68"/>
          <p:cNvSpPr/>
          <p:nvPr/>
        </p:nvSpPr>
        <p:spPr>
          <a:xfrm>
            <a:off x="6003006" y="3575367"/>
            <a:ext cx="453940" cy="2168525"/>
          </a:xfrm>
          <a:prstGeom prst="rect">
            <a:avLst/>
          </a:prstGeom>
        </p:spPr>
        <p:txBody>
          <a:bodyPr wrap="square">
            <a:spAutoFit/>
          </a:bodyPr>
          <a:lstStyle/>
          <a:p>
            <a:pPr algn="l">
              <a:lnSpc>
                <a:spcPct val="125000"/>
              </a:lnSpc>
              <a:buClrTx/>
              <a:buSzTx/>
              <a:buFontTx/>
            </a:pPr>
            <a:r>
              <a:rPr lang="en-US" altLang="zh-CN" b="1" dirty="0">
                <a:solidFill>
                  <a:srgbClr val="FF0000"/>
                </a:solidFill>
                <a:latin typeface="微软雅黑" panose="020B0503020204020204" pitchFamily="34" charset="-122"/>
                <a:ea typeface="微软雅黑" panose="020B0503020204020204" pitchFamily="34" charset="-122"/>
              </a:rPr>
              <a:t>空</a:t>
            </a:r>
          </a:p>
          <a:p>
            <a:pPr algn="l">
              <a:lnSpc>
                <a:spcPct val="125000"/>
              </a:lnSpc>
              <a:buClrTx/>
              <a:buSzTx/>
              <a:buFontTx/>
            </a:pPr>
            <a:r>
              <a:rPr lang="en-US" altLang="zh-CN" b="1" dirty="0">
                <a:solidFill>
                  <a:srgbClr val="FF0000"/>
                </a:solidFill>
                <a:latin typeface="微软雅黑" panose="020B0503020204020204" pitchFamily="34" charset="-122"/>
                <a:ea typeface="微软雅黑" panose="020B0503020204020204" pitchFamily="34" charset="-122"/>
              </a:rPr>
              <a:t>间</a:t>
            </a:r>
          </a:p>
          <a:p>
            <a:pPr algn="l">
              <a:lnSpc>
                <a:spcPct val="125000"/>
              </a:lnSpc>
              <a:buClrTx/>
              <a:buSzTx/>
              <a:buFontTx/>
            </a:pPr>
            <a:r>
              <a:rPr lang="en-US" altLang="zh-CN" b="1" dirty="0">
                <a:solidFill>
                  <a:srgbClr val="FF0000"/>
                </a:solidFill>
                <a:latin typeface="微软雅黑" panose="020B0503020204020204" pitchFamily="34" charset="-122"/>
                <a:ea typeface="微软雅黑" panose="020B0503020204020204" pitchFamily="34" charset="-122"/>
              </a:rPr>
              <a:t>实</a:t>
            </a:r>
          </a:p>
          <a:p>
            <a:pPr algn="l">
              <a:lnSpc>
                <a:spcPct val="125000"/>
              </a:lnSpc>
              <a:buClrTx/>
              <a:buSzTx/>
              <a:buFontTx/>
            </a:pPr>
            <a:r>
              <a:rPr lang="en-US" altLang="zh-CN" b="1" dirty="0">
                <a:solidFill>
                  <a:srgbClr val="FF0000"/>
                </a:solidFill>
                <a:latin typeface="微软雅黑" panose="020B0503020204020204" pitchFamily="34" charset="-122"/>
                <a:ea typeface="微软雅黑" panose="020B0503020204020204" pitchFamily="34" charset="-122"/>
              </a:rPr>
              <a:t>体</a:t>
            </a:r>
          </a:p>
          <a:p>
            <a:pPr algn="l">
              <a:lnSpc>
                <a:spcPct val="125000"/>
              </a:lnSpc>
              <a:buClrTx/>
              <a:buSzTx/>
              <a:buFontTx/>
            </a:pPr>
            <a:r>
              <a:rPr lang="en-US" altLang="zh-CN" b="1" dirty="0">
                <a:solidFill>
                  <a:srgbClr val="FF0000"/>
                </a:solidFill>
                <a:latin typeface="微软雅黑" panose="020B0503020204020204" pitchFamily="34" charset="-122"/>
                <a:ea typeface="微软雅黑" panose="020B0503020204020204" pitchFamily="34" charset="-122"/>
              </a:rPr>
              <a:t>解</a:t>
            </a:r>
          </a:p>
          <a:p>
            <a:pPr algn="l">
              <a:lnSpc>
                <a:spcPct val="125000"/>
              </a:lnSpc>
              <a:buClrTx/>
              <a:buSzTx/>
              <a:buFontTx/>
            </a:pPr>
            <a:r>
              <a:rPr lang="en-US" altLang="zh-CN" b="1" dirty="0">
                <a:solidFill>
                  <a:srgbClr val="FF0000"/>
                </a:solidFill>
                <a:latin typeface="微软雅黑" panose="020B0503020204020204" pitchFamily="34" charset="-122"/>
                <a:ea typeface="微软雅黑" panose="020B0503020204020204" pitchFamily="34" charset="-122"/>
              </a:rPr>
              <a:t>析</a:t>
            </a:r>
          </a:p>
        </p:txBody>
      </p:sp>
      <p:grpSp>
        <p:nvGrpSpPr>
          <p:cNvPr id="9" name="组合 8">
            <a:extLst>
              <a:ext uri="{FF2B5EF4-FFF2-40B4-BE49-F238E27FC236}">
                <a16:creationId xmlns:a16="http://schemas.microsoft.com/office/drawing/2014/main" id="{4232653A-32BA-841A-70B9-F155E4F05153}"/>
              </a:ext>
            </a:extLst>
          </p:cNvPr>
          <p:cNvGrpSpPr/>
          <p:nvPr/>
        </p:nvGrpSpPr>
        <p:grpSpPr>
          <a:xfrm>
            <a:off x="6532126" y="2083097"/>
            <a:ext cx="2405618" cy="1360805"/>
            <a:chOff x="6492037" y="2041724"/>
            <a:chExt cx="2405618" cy="1360805"/>
          </a:xfrm>
        </p:grpSpPr>
        <p:sp>
          <p:nvSpPr>
            <p:cNvPr id="3" name="矩形: 圆角 359"/>
            <p:cNvSpPr/>
            <p:nvPr/>
          </p:nvSpPr>
          <p:spPr>
            <a:xfrm>
              <a:off x="6572250" y="2079625"/>
              <a:ext cx="2325370" cy="1276350"/>
            </a:xfrm>
            <a:prstGeom prst="roundRect">
              <a:avLst>
                <a:gd name="adj" fmla="val 1988"/>
              </a:avLst>
            </a:prstGeom>
            <a:solidFill>
              <a:schemeClr val="accent1">
                <a:alpha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0" rIns="0" bIns="0" rtlCol="0" anchor="ctr"/>
            <a:lstStyle/>
            <a:p>
              <a:pPr marL="285750" indent="-285750" algn="l">
                <a:lnSpc>
                  <a:spcPct val="100000"/>
                </a:lnSpc>
                <a:buClrTx/>
                <a:buSzTx/>
                <a:buFont typeface="Arial" panose="020B0604020202020204" pitchFamily="34" charset="0"/>
                <a:buChar char="•"/>
              </a:pPr>
              <a:endParaRPr lang="zh-CN" altLang="en-US" sz="1600">
                <a:solidFill>
                  <a:schemeClr val="tx1"/>
                </a:solidFill>
                <a:latin typeface="微软雅黑" panose="020B0503020204020204" pitchFamily="34" charset="-122"/>
                <a:ea typeface="微软雅黑" panose="020B0503020204020204" pitchFamily="34" charset="-122"/>
                <a:sym typeface="+mn-ea"/>
              </a:endParaRPr>
            </a:p>
          </p:txBody>
        </p:sp>
        <p:sp>
          <p:nvSpPr>
            <p:cNvPr id="39944" name="矩形 39943"/>
            <p:cNvSpPr/>
            <p:nvPr/>
          </p:nvSpPr>
          <p:spPr>
            <a:xfrm>
              <a:off x="6492037" y="2041724"/>
              <a:ext cx="2405618" cy="1360805"/>
            </a:xfrm>
            <a:prstGeom prst="rect">
              <a:avLst/>
            </a:prstGeom>
          </p:spPr>
          <p:txBody>
            <a:bodyPr wrap="square">
              <a:spAutoFit/>
            </a:bodyPr>
            <a:lstStyle/>
            <a:p>
              <a:pPr marL="285750" indent="-285750">
                <a:lnSpc>
                  <a:spcPct val="125000"/>
                </a:lnSpc>
                <a:buFont typeface="Wingdings" panose="05000000000000000000" pitchFamily="2" charset="2"/>
                <a:buChar char="n"/>
              </a:pPr>
              <a:r>
                <a:rPr lang="zh-CN" altLang="en-US" b="1" dirty="0">
                  <a:solidFill>
                    <a:srgbClr val="02409A"/>
                  </a:solidFill>
                  <a:latin typeface="微软雅黑" panose="020B0503020204020204" pitchFamily="34" charset="-122"/>
                  <a:ea typeface="微软雅黑" panose="020B0503020204020204" pitchFamily="34" charset="-122"/>
                </a:rPr>
                <a:t>分块（</a:t>
              </a:r>
              <a:r>
                <a:rPr lang="en-US" altLang="zh-CN" b="1" dirty="0">
                  <a:solidFill>
                    <a:srgbClr val="02409A"/>
                  </a:solidFill>
                  <a:latin typeface="微软雅黑" panose="020B0503020204020204" pitchFamily="34" charset="-122"/>
                  <a:ea typeface="微软雅黑" panose="020B0503020204020204" pitchFamily="34" charset="-122"/>
                </a:rPr>
                <a:t>Blocking</a:t>
              </a:r>
              <a:r>
                <a:rPr lang="zh-CN" altLang="en-US" b="1" dirty="0">
                  <a:solidFill>
                    <a:srgbClr val="02409A"/>
                  </a:solidFill>
                  <a:latin typeface="微软雅黑" panose="020B0503020204020204" pitchFamily="34" charset="-122"/>
                  <a:ea typeface="微软雅黑" panose="020B0503020204020204" pitchFamily="34" charset="-122"/>
                </a:rPr>
                <a:t>）</a:t>
              </a:r>
              <a:endParaRPr lang="en-US" altLang="zh-CN" b="1" dirty="0">
                <a:solidFill>
                  <a:srgbClr val="02409A"/>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charset="0"/>
                <a:buChar char="l"/>
              </a:pPr>
              <a:r>
                <a:rPr lang="zh-CN" altLang="en-US" sz="1600" dirty="0">
                  <a:latin typeface="微软雅黑" panose="020B0503020204020204" pitchFamily="34" charset="-122"/>
                  <a:ea typeface="微软雅黑" panose="020B0503020204020204" pitchFamily="34" charset="-122"/>
                </a:rPr>
                <a:t>实体解析的</a:t>
              </a:r>
              <a:r>
                <a:rPr lang="zh-CN" altLang="en-US" sz="1600" b="1" dirty="0">
                  <a:solidFill>
                    <a:srgbClr val="FF0000"/>
                  </a:solidFill>
                  <a:latin typeface="微软雅黑" panose="020B0503020204020204" pitchFamily="34" charset="-122"/>
                  <a:ea typeface="微软雅黑" panose="020B0503020204020204" pitchFamily="34" charset="-122"/>
                </a:rPr>
                <a:t>第一阶段</a:t>
              </a:r>
              <a:endParaRPr lang="en-US" altLang="zh-CN" sz="1600" dirty="0">
                <a:solidFill>
                  <a:srgbClr val="FF0000"/>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charset="0"/>
                <a:buChar char="l"/>
              </a:pPr>
              <a:r>
                <a:rPr lang="zh-CN" altLang="en-US" sz="1600" dirty="0">
                  <a:latin typeface="微软雅黑" panose="020B0503020204020204" pitchFamily="34" charset="-122"/>
                  <a:ea typeface="微软雅黑" panose="020B0503020204020204" pitchFamily="34" charset="-122"/>
                </a:rPr>
                <a:t>负责生成</a:t>
              </a:r>
              <a:r>
                <a:rPr lang="zh-CN" altLang="en-US" sz="1600" b="1" dirty="0">
                  <a:solidFill>
                    <a:srgbClr val="FF0000"/>
                  </a:solidFill>
                  <a:latin typeface="微软雅黑" panose="020B0503020204020204" pitchFamily="34" charset="-122"/>
                  <a:ea typeface="微软雅黑" panose="020B0503020204020204" pitchFamily="34" charset="-122"/>
                </a:rPr>
                <a:t>候选实体对</a:t>
              </a:r>
              <a:r>
                <a:rPr lang="zh-CN" altLang="en-US" sz="1600" dirty="0">
                  <a:latin typeface="微软雅黑" panose="020B0503020204020204" pitchFamily="34" charset="-122"/>
                  <a:ea typeface="微软雅黑" panose="020B0503020204020204" pitchFamily="34" charset="-122"/>
                </a:rPr>
                <a:t>，减少后续比较次数</a:t>
              </a:r>
              <a:endParaRPr lang="en-US" altLang="zh-CN" sz="1600" dirty="0">
                <a:solidFill>
                  <a:srgbClr val="FF0000"/>
                </a:solidFill>
                <a:latin typeface="微软雅黑" panose="020B0503020204020204" pitchFamily="34" charset="-122"/>
                <a:ea typeface="微软雅黑" panose="020B0503020204020204" pitchFamily="34" charset="-122"/>
              </a:endParaRPr>
            </a:p>
          </p:txBody>
        </p:sp>
      </p:grpSp>
      <p:grpSp>
        <p:nvGrpSpPr>
          <p:cNvPr id="8" name="组合 7">
            <a:extLst>
              <a:ext uri="{FF2B5EF4-FFF2-40B4-BE49-F238E27FC236}">
                <a16:creationId xmlns:a16="http://schemas.microsoft.com/office/drawing/2014/main" id="{C5C63ABE-9CFB-E455-C028-9E0DA01615F2}"/>
              </a:ext>
            </a:extLst>
          </p:cNvPr>
          <p:cNvGrpSpPr/>
          <p:nvPr/>
        </p:nvGrpSpPr>
        <p:grpSpPr>
          <a:xfrm>
            <a:off x="6613895" y="3974829"/>
            <a:ext cx="2466340" cy="1333827"/>
            <a:chOff x="6572250" y="3968115"/>
            <a:chExt cx="2466340" cy="1333827"/>
          </a:xfrm>
        </p:grpSpPr>
        <p:sp>
          <p:nvSpPr>
            <p:cNvPr id="7" name="矩形: 圆角 359"/>
            <p:cNvSpPr/>
            <p:nvPr/>
          </p:nvSpPr>
          <p:spPr>
            <a:xfrm>
              <a:off x="6572250" y="4021455"/>
              <a:ext cx="2325370" cy="1276350"/>
            </a:xfrm>
            <a:prstGeom prst="roundRect">
              <a:avLst>
                <a:gd name="adj" fmla="val 1988"/>
              </a:avLst>
            </a:prstGeom>
            <a:solidFill>
              <a:schemeClr val="accent1">
                <a:alpha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0" rIns="0" bIns="0" rtlCol="0" anchor="ctr"/>
            <a:lstStyle/>
            <a:p>
              <a:pPr marL="285750" indent="-285750" algn="l">
                <a:lnSpc>
                  <a:spcPct val="100000"/>
                </a:lnSpc>
                <a:buClrTx/>
                <a:buSzTx/>
                <a:buFont typeface="Arial" panose="020B0604020202020204" pitchFamily="34" charset="0"/>
                <a:buChar char="•"/>
              </a:pPr>
              <a:endParaRPr lang="zh-CN" altLang="en-US" sz="1600">
                <a:solidFill>
                  <a:schemeClr val="tx1"/>
                </a:solidFill>
                <a:latin typeface="微软雅黑" panose="020B0503020204020204" pitchFamily="34" charset="-122"/>
                <a:ea typeface="微软雅黑" panose="020B0503020204020204" pitchFamily="34" charset="-122"/>
                <a:sym typeface="+mn-ea"/>
              </a:endParaRPr>
            </a:p>
          </p:txBody>
        </p:sp>
        <p:sp>
          <p:nvSpPr>
            <p:cNvPr id="39946" name="文本框 39945"/>
            <p:cNvSpPr txBox="1"/>
            <p:nvPr/>
          </p:nvSpPr>
          <p:spPr>
            <a:xfrm>
              <a:off x="6572250" y="3968115"/>
              <a:ext cx="2466340" cy="1333827"/>
            </a:xfrm>
            <a:prstGeom prst="rect">
              <a:avLst/>
            </a:prstGeom>
            <a:noFill/>
          </p:spPr>
          <p:txBody>
            <a:bodyPr wrap="square">
              <a:spAutoFit/>
            </a:bodyPr>
            <a:lstStyle/>
            <a:p>
              <a:pPr marL="285750" indent="-285750">
                <a:lnSpc>
                  <a:spcPct val="125000"/>
                </a:lnSpc>
                <a:buFont typeface="Wingdings" panose="05000000000000000000" pitchFamily="2" charset="2"/>
                <a:buChar char="n"/>
              </a:pPr>
              <a:r>
                <a:rPr lang="zh-CN" altLang="en-US" b="1" dirty="0">
                  <a:solidFill>
                    <a:srgbClr val="02409A"/>
                  </a:solidFill>
                  <a:latin typeface="微软雅黑" panose="020B0503020204020204" pitchFamily="34" charset="-122"/>
                  <a:ea typeface="微软雅黑" panose="020B0503020204020204" pitchFamily="34" charset="-122"/>
                </a:rPr>
                <a:t>匹配（</a:t>
              </a:r>
              <a:r>
                <a:rPr lang="en-US" altLang="zh-CN" b="1" dirty="0">
                  <a:solidFill>
                    <a:srgbClr val="02409A"/>
                  </a:solidFill>
                  <a:latin typeface="微软雅黑" panose="020B0503020204020204" pitchFamily="34" charset="-122"/>
                  <a:ea typeface="微软雅黑" panose="020B0503020204020204" pitchFamily="34" charset="-122"/>
                </a:rPr>
                <a:t>Matching</a:t>
              </a:r>
              <a:r>
                <a:rPr lang="zh-CN" altLang="en-US" b="1" dirty="0">
                  <a:solidFill>
                    <a:srgbClr val="02409A"/>
                  </a:solidFill>
                  <a:latin typeface="微软雅黑" panose="020B0503020204020204" pitchFamily="34" charset="-122"/>
                  <a:ea typeface="微软雅黑" panose="020B0503020204020204" pitchFamily="34" charset="-122"/>
                </a:rPr>
                <a:t>）</a:t>
              </a:r>
              <a:endParaRPr lang="en-US" altLang="zh-CN" b="1" dirty="0">
                <a:solidFill>
                  <a:srgbClr val="02409A"/>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charset="0"/>
                <a:buChar char="l"/>
              </a:pPr>
              <a:r>
                <a:rPr lang="zh-CN" altLang="en-US" sz="1600" dirty="0">
                  <a:latin typeface="微软雅黑" panose="020B0503020204020204" pitchFamily="34" charset="-122"/>
                  <a:ea typeface="微软雅黑" panose="020B0503020204020204" pitchFamily="34" charset="-122"/>
                </a:rPr>
                <a:t>实体解析的</a:t>
              </a:r>
              <a:r>
                <a:rPr lang="zh-CN" altLang="en-US" sz="1600" b="1" dirty="0">
                  <a:solidFill>
                    <a:srgbClr val="FF0000"/>
                  </a:solidFill>
                  <a:latin typeface="微软雅黑" panose="020B0503020204020204" pitchFamily="34" charset="-122"/>
                  <a:ea typeface="微软雅黑" panose="020B0503020204020204" pitchFamily="34" charset="-122"/>
                </a:rPr>
                <a:t>第二阶段</a:t>
              </a:r>
              <a:endParaRPr lang="en-US" altLang="zh-CN" sz="1600" dirty="0">
                <a:solidFill>
                  <a:srgbClr val="FF0000"/>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charset="0"/>
                <a:buChar char="l"/>
              </a:pPr>
              <a:r>
                <a:rPr lang="zh-CN" altLang="en-US" sz="1600" dirty="0">
                  <a:latin typeface="微软雅黑" panose="020B0503020204020204" pitchFamily="34" charset="-122"/>
                  <a:ea typeface="微软雅黑" panose="020B0503020204020204" pitchFamily="34" charset="-122"/>
                </a:rPr>
                <a:t>负责</a:t>
              </a:r>
              <a:r>
                <a:rPr lang="zh-CN" altLang="en-US" sz="1600" b="1" dirty="0">
                  <a:solidFill>
                    <a:srgbClr val="FF0000"/>
                  </a:solidFill>
                  <a:latin typeface="微软雅黑" panose="020B0503020204020204" pitchFamily="34" charset="-122"/>
                  <a:ea typeface="微软雅黑" panose="020B0503020204020204" pitchFamily="34" charset="-122"/>
                </a:rPr>
                <a:t>判断</a:t>
              </a:r>
              <a:r>
                <a:rPr lang="zh-CN" altLang="en-US" sz="1600" dirty="0">
                  <a:latin typeface="微软雅黑" panose="020B0503020204020204" pitchFamily="34" charset="-122"/>
                  <a:ea typeface="微软雅黑" panose="020B0503020204020204" pitchFamily="34" charset="-122"/>
                </a:rPr>
                <a:t>每个实体对</a:t>
              </a:r>
              <a:r>
                <a:rPr lang="zh-CN" altLang="en-US" sz="1600" b="1" dirty="0">
                  <a:solidFill>
                    <a:srgbClr val="FF0000"/>
                  </a:solidFill>
                  <a:latin typeface="微软雅黑" panose="020B0503020204020204" pitchFamily="34" charset="-122"/>
                  <a:ea typeface="微软雅黑" panose="020B0503020204020204" pitchFamily="34" charset="-122"/>
                </a:rPr>
                <a:t>是否匹配</a:t>
              </a:r>
            </a:p>
          </p:txBody>
        </p:sp>
      </p:grpSp>
      <p:sp>
        <p:nvSpPr>
          <p:cNvPr id="5" name="灯片编号占位符 3">
            <a:extLst>
              <a:ext uri="{FF2B5EF4-FFF2-40B4-BE49-F238E27FC236}">
                <a16:creationId xmlns:a16="http://schemas.microsoft.com/office/drawing/2014/main" id="{852A5DDD-C7B0-F141-F2D7-97E0A4FE6A42}"/>
              </a:ext>
            </a:extLst>
          </p:cNvPr>
          <p:cNvSpPr>
            <a:spLocks noGrp="1"/>
          </p:cNvSpPr>
          <p:nvPr>
            <p:ph type="sldNum" sz="quarter" idx="12"/>
          </p:nvPr>
        </p:nvSpPr>
        <p:spPr>
          <a:xfrm>
            <a:off x="6457950" y="6356351"/>
            <a:ext cx="2057400" cy="365125"/>
          </a:xfrm>
        </p:spPr>
        <p:txBody>
          <a:bodyPr/>
          <a:lstStyle/>
          <a:p>
            <a:fld id="{94B6E62B-4DEC-4954-AD3A-658470571C9E}" type="slidenum">
              <a:rPr lang="zh-CN" altLang="en-US" smtClean="0"/>
              <a:t>7</a:t>
            </a:fld>
            <a:endParaRPr lang="zh-CN" alt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303530" y="1216660"/>
            <a:ext cx="8470900" cy="2384425"/>
          </a:xfrm>
          <a:prstGeom prst="rect">
            <a:avLst/>
          </a:prstGeom>
          <a:solidFill>
            <a:schemeClr val="bg1"/>
          </a:solidFill>
          <a:ln w="25400">
            <a:solidFill>
              <a:schemeClr val="accent5"/>
            </a:solidFill>
          </a:ln>
          <a:effectLst/>
        </p:spPr>
        <p:txBody>
          <a:bodyPr wrap="square" rtlCol="0">
            <a:noAutofit/>
          </a:bodyPr>
          <a:lstStyle/>
          <a:p>
            <a:endParaRPr lang="zh-CN" altLang="en-US">
              <a:solidFill>
                <a:schemeClr val="bg1"/>
              </a:solidFill>
            </a:endParaRPr>
          </a:p>
        </p:txBody>
      </p:sp>
      <p:sp>
        <p:nvSpPr>
          <p:cNvPr id="37" name="文本框 36"/>
          <p:cNvSpPr txBox="1"/>
          <p:nvPr/>
        </p:nvSpPr>
        <p:spPr>
          <a:xfrm>
            <a:off x="303530" y="4011930"/>
            <a:ext cx="8470900" cy="2384425"/>
          </a:xfrm>
          <a:prstGeom prst="rect">
            <a:avLst/>
          </a:prstGeom>
          <a:solidFill>
            <a:schemeClr val="bg1"/>
          </a:solidFill>
          <a:ln w="25400">
            <a:solidFill>
              <a:schemeClr val="accent5"/>
            </a:solidFill>
          </a:ln>
          <a:effectLst/>
        </p:spPr>
        <p:txBody>
          <a:bodyPr wrap="square" rtlCol="0">
            <a:noAutofit/>
          </a:bodyPr>
          <a:lstStyle/>
          <a:p>
            <a:endParaRPr lang="zh-CN" altLang="en-US">
              <a:solidFill>
                <a:schemeClr val="bg1"/>
              </a:solidFill>
            </a:endParaRPr>
          </a:p>
        </p:txBody>
      </p:sp>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现有空间实体分块方法的不足</a:t>
            </a:r>
          </a:p>
        </p:txBody>
      </p:sp>
      <p:sp>
        <p:nvSpPr>
          <p:cNvPr id="5" name="灯片编号占位符 4"/>
          <p:cNvSpPr>
            <a:spLocks noGrp="1"/>
          </p:cNvSpPr>
          <p:nvPr>
            <p:ph type="sldNum" sz="quarter" idx="12"/>
          </p:nvPr>
        </p:nvSpPr>
        <p:spPr>
          <a:xfrm>
            <a:off x="8243350" y="6356351"/>
            <a:ext cx="272000" cy="365125"/>
          </a:xfrm>
        </p:spPr>
        <p:txBody>
          <a:bodyPr/>
          <a:lstStyle/>
          <a:p>
            <a:pPr algn="ctr"/>
            <a:fld id="{94B6E62B-4DEC-4954-AD3A-658470571C9E}" type="slidenum">
              <a:rPr lang="zh-CN" altLang="en-US" smtClean="0"/>
              <a:t>8</a:t>
            </a:fld>
            <a:endParaRPr lang="zh-CN" altLang="en-US" dirty="0"/>
          </a:p>
        </p:txBody>
      </p:sp>
      <p:sp>
        <p:nvSpPr>
          <p:cNvPr id="21" name="文本框 20"/>
          <p:cNvSpPr txBox="1"/>
          <p:nvPr/>
        </p:nvSpPr>
        <p:spPr>
          <a:xfrm>
            <a:off x="303530" y="840105"/>
            <a:ext cx="5149215" cy="355600"/>
          </a:xfrm>
          <a:prstGeom prst="rect">
            <a:avLst/>
          </a:prstGeom>
          <a:noFill/>
        </p:spPr>
        <p:txBody>
          <a:bodyPr wrap="square" rtlCol="0">
            <a:noAutofit/>
          </a:bodyPr>
          <a:lstStyle/>
          <a:p>
            <a:pPr marL="285750" indent="-285750">
              <a:buFont typeface="Wingdings" panose="05000000000000000000" charset="0"/>
              <a:buChar char="Ø"/>
            </a:pPr>
            <a:r>
              <a:rPr lang="zh-CN" altLang="en-US" sz="2000" b="1" kern="100" dirty="0">
                <a:solidFill>
                  <a:srgbClr val="FF0000"/>
                </a:solidFill>
                <a:latin typeface="微软雅黑" panose="020B0503020204020204" pitchFamily="34" charset="-122"/>
                <a:ea typeface="微软雅黑" panose="020B0503020204020204" pitchFamily="34" charset="-122"/>
                <a:sym typeface="+mn-ea"/>
              </a:rPr>
              <a:t>缺乏对空间实体之间关系的挖掘</a:t>
            </a:r>
          </a:p>
          <a:p>
            <a:pPr marL="285750" indent="-285750">
              <a:buFont typeface="Wingdings" panose="05000000000000000000" charset="0"/>
              <a:buChar char="Ø"/>
            </a:pPr>
            <a:endParaRPr lang="zh-CN" altLang="en-US" sz="2000" b="1" kern="100" dirty="0">
              <a:solidFill>
                <a:srgbClr val="FF0000"/>
              </a:solidFill>
              <a:latin typeface="微软雅黑" panose="020B0503020204020204" pitchFamily="34" charset="-122"/>
              <a:ea typeface="微软雅黑" panose="020B0503020204020204" pitchFamily="34" charset="-122"/>
              <a:sym typeface="+mn-ea"/>
            </a:endParaRPr>
          </a:p>
        </p:txBody>
      </p:sp>
      <p:pic>
        <p:nvPicPr>
          <p:cNvPr id="23" name="图片 22"/>
          <p:cNvPicPr>
            <a:picLocks noChangeAspect="1"/>
          </p:cNvPicPr>
          <p:nvPr>
            <p:custDataLst>
              <p:tags r:id="rId1"/>
            </p:custDataLst>
          </p:nvPr>
        </p:nvPicPr>
        <p:blipFill>
          <a:blip r:embed="rId4"/>
          <a:stretch>
            <a:fillRect/>
          </a:stretch>
        </p:blipFill>
        <p:spPr>
          <a:xfrm>
            <a:off x="4225293" y="1273175"/>
            <a:ext cx="4434840" cy="2102485"/>
          </a:xfrm>
          <a:prstGeom prst="rect">
            <a:avLst/>
          </a:prstGeom>
          <a:effectLst/>
        </p:spPr>
      </p:pic>
      <p:sp>
        <p:nvSpPr>
          <p:cNvPr id="24" name="文本框 23"/>
          <p:cNvSpPr txBox="1"/>
          <p:nvPr/>
        </p:nvSpPr>
        <p:spPr>
          <a:xfrm>
            <a:off x="5213706" y="3344466"/>
            <a:ext cx="2793500" cy="246221"/>
          </a:xfrm>
          <a:prstGeom prst="rect">
            <a:avLst/>
          </a:prstGeom>
          <a:noFill/>
        </p:spPr>
        <p:txBody>
          <a:bodyPr wrap="square" rtlCol="0">
            <a:spAutoFit/>
          </a:bodyPr>
          <a:lstStyle/>
          <a:p>
            <a:r>
              <a:rPr lang="zh-CN" altLang="en-US" sz="1000" b="1" dirty="0">
                <a:latin typeface="微软雅黑" panose="020B0503020204020204" pitchFamily="34" charset="-122"/>
                <a:ea typeface="微软雅黑" panose="020B0503020204020204" pitchFamily="34" charset="-122"/>
                <a:cs typeface="微软雅黑" panose="020B0503020204020204" pitchFamily="34" charset="-122"/>
              </a:rPr>
              <a:t>仅仅依赖空间接近性不足以正确进行匹配</a:t>
            </a:r>
          </a:p>
        </p:txBody>
      </p:sp>
      <p:sp>
        <p:nvSpPr>
          <p:cNvPr id="59" name="矩形: 圆角 4"/>
          <p:cNvSpPr/>
          <p:nvPr/>
        </p:nvSpPr>
        <p:spPr>
          <a:xfrm>
            <a:off x="543560" y="1360170"/>
            <a:ext cx="1470025" cy="395605"/>
          </a:xfrm>
          <a:prstGeom prst="roundRect">
            <a:avLst>
              <a:gd name="adj" fmla="val 0"/>
            </a:avLst>
          </a:prstGeom>
          <a:solidFill>
            <a:schemeClr val="bg1">
              <a:alpha val="30196"/>
            </a:schemeClr>
          </a:solidFill>
          <a:ln w="19050">
            <a:solidFill>
              <a:schemeClr val="accent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大多数现有方法</a:t>
            </a:r>
          </a:p>
        </p:txBody>
      </p:sp>
      <p:sp>
        <p:nvSpPr>
          <p:cNvPr id="25" name="矩形: 圆角 4"/>
          <p:cNvSpPr/>
          <p:nvPr/>
        </p:nvSpPr>
        <p:spPr>
          <a:xfrm>
            <a:off x="543560" y="2118360"/>
            <a:ext cx="1470025" cy="483235"/>
          </a:xfrm>
          <a:prstGeom prst="roundRect">
            <a:avLst>
              <a:gd name="adj" fmla="val 0"/>
            </a:avLst>
          </a:prstGeom>
          <a:solidFill>
            <a:schemeClr val="bg1">
              <a:alpha val="30196"/>
            </a:schemeClr>
          </a:solidFill>
          <a:ln w="19050">
            <a:solidFill>
              <a:schemeClr val="accent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基于</a:t>
            </a:r>
            <a:r>
              <a:rPr lang="zh-CN" altLang="en-US" sz="1400" b="1" dirty="0">
                <a:solidFill>
                  <a:schemeClr val="tx1"/>
                </a:solidFill>
                <a:latin typeface="微软雅黑" panose="020B0503020204020204" pitchFamily="34" charset="-122"/>
                <a:ea typeface="微软雅黑" panose="020B0503020204020204" pitchFamily="34" charset="-122"/>
              </a:rPr>
              <a:t>空间临近性</a:t>
            </a:r>
            <a:r>
              <a:rPr lang="zh-CN" altLang="en-US" sz="1400" dirty="0">
                <a:solidFill>
                  <a:schemeClr val="tx1"/>
                </a:solidFill>
                <a:latin typeface="微软雅黑" panose="020B0503020204020204" pitchFamily="34" charset="-122"/>
                <a:ea typeface="微软雅黑" panose="020B0503020204020204" pitchFamily="34" charset="-122"/>
              </a:rPr>
              <a:t>设计分块策略</a:t>
            </a:r>
          </a:p>
        </p:txBody>
      </p:sp>
      <p:sp>
        <p:nvSpPr>
          <p:cNvPr id="26" name="箭头: 下 39942"/>
          <p:cNvSpPr/>
          <p:nvPr/>
        </p:nvSpPr>
        <p:spPr>
          <a:xfrm flipH="1">
            <a:off x="1076325" y="1782445"/>
            <a:ext cx="369570" cy="316865"/>
          </a:xfrm>
          <a:prstGeom prst="downArrow">
            <a:avLst>
              <a:gd name="adj1" fmla="val 39565"/>
              <a:gd name="adj2" fmla="val 58746"/>
            </a:avLst>
          </a:prstGeom>
          <a:solidFill>
            <a:schemeClr val="accent5">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下 39942"/>
          <p:cNvSpPr/>
          <p:nvPr/>
        </p:nvSpPr>
        <p:spPr>
          <a:xfrm flipH="1">
            <a:off x="1076325" y="2633980"/>
            <a:ext cx="369570" cy="316865"/>
          </a:xfrm>
          <a:prstGeom prst="downArrow">
            <a:avLst>
              <a:gd name="adj1" fmla="val 39565"/>
              <a:gd name="adj2" fmla="val 58746"/>
            </a:avLst>
          </a:prstGeom>
          <a:solidFill>
            <a:schemeClr val="accent5">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角 4"/>
          <p:cNvSpPr/>
          <p:nvPr/>
        </p:nvSpPr>
        <p:spPr>
          <a:xfrm>
            <a:off x="543560" y="2985770"/>
            <a:ext cx="1470025" cy="483235"/>
          </a:xfrm>
          <a:prstGeom prst="roundRect">
            <a:avLst>
              <a:gd name="adj" fmla="val 0"/>
            </a:avLst>
          </a:prstGeom>
          <a:solidFill>
            <a:schemeClr val="bg1">
              <a:alpha val="30196"/>
            </a:schemeClr>
          </a:solidFill>
          <a:ln w="19050">
            <a:solidFill>
              <a:schemeClr val="accent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忽略空间实体</a:t>
            </a:r>
          </a:p>
          <a:p>
            <a:pPr algn="ctr"/>
            <a:r>
              <a:rPr lang="zh-CN" altLang="en-US" sz="1400" dirty="0">
                <a:solidFill>
                  <a:schemeClr val="tx1"/>
                </a:solidFill>
                <a:latin typeface="微软雅黑" panose="020B0503020204020204" pitchFamily="34" charset="-122"/>
                <a:ea typeface="微软雅黑" panose="020B0503020204020204" pitchFamily="34" charset="-122"/>
              </a:rPr>
              <a:t>之间</a:t>
            </a:r>
            <a:r>
              <a:rPr lang="zh-CN" altLang="en-US" sz="1400" b="1" dirty="0">
                <a:solidFill>
                  <a:schemeClr val="tx1"/>
                </a:solidFill>
                <a:latin typeface="微软雅黑" panose="020B0503020204020204" pitchFamily="34" charset="-122"/>
                <a:ea typeface="微软雅黑" panose="020B0503020204020204" pitchFamily="34" charset="-122"/>
              </a:rPr>
              <a:t>潜在关系</a:t>
            </a:r>
          </a:p>
        </p:txBody>
      </p:sp>
      <p:sp>
        <p:nvSpPr>
          <p:cNvPr id="29" name="箭头: 下 39942"/>
          <p:cNvSpPr/>
          <p:nvPr/>
        </p:nvSpPr>
        <p:spPr>
          <a:xfrm rot="16200000" flipH="1">
            <a:off x="2045970" y="3056890"/>
            <a:ext cx="369570" cy="316865"/>
          </a:xfrm>
          <a:prstGeom prst="downArrow">
            <a:avLst>
              <a:gd name="adj1" fmla="val 39565"/>
              <a:gd name="adj2" fmla="val 58746"/>
            </a:avLst>
          </a:prstGeom>
          <a:solidFill>
            <a:schemeClr val="accent5">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圆角 4"/>
          <p:cNvSpPr/>
          <p:nvPr/>
        </p:nvSpPr>
        <p:spPr>
          <a:xfrm>
            <a:off x="2435860" y="2985770"/>
            <a:ext cx="1470025" cy="483235"/>
          </a:xfrm>
          <a:prstGeom prst="roundRect">
            <a:avLst>
              <a:gd name="adj" fmla="val 0"/>
            </a:avLst>
          </a:prstGeom>
          <a:solidFill>
            <a:schemeClr val="bg1">
              <a:alpha val="30196"/>
            </a:schemeClr>
          </a:solidFill>
          <a:ln w="19050">
            <a:solidFill>
              <a:schemeClr val="accent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虽然两个空间实体可能</a:t>
            </a:r>
            <a:r>
              <a:rPr lang="zh-CN" altLang="en-US" sz="1400" b="1" dirty="0">
                <a:solidFill>
                  <a:schemeClr val="tx1"/>
                </a:solidFill>
                <a:latin typeface="微软雅黑" panose="020B0503020204020204" pitchFamily="34" charset="-122"/>
                <a:ea typeface="微软雅黑" panose="020B0503020204020204" pitchFamily="34" charset="-122"/>
              </a:rPr>
              <a:t>并不相邻</a:t>
            </a:r>
          </a:p>
        </p:txBody>
      </p:sp>
      <p:sp>
        <p:nvSpPr>
          <p:cNvPr id="31" name="矩形: 圆角 4"/>
          <p:cNvSpPr/>
          <p:nvPr/>
        </p:nvSpPr>
        <p:spPr>
          <a:xfrm>
            <a:off x="2435860" y="2118360"/>
            <a:ext cx="1470025" cy="483235"/>
          </a:xfrm>
          <a:prstGeom prst="roundRect">
            <a:avLst>
              <a:gd name="adj" fmla="val 0"/>
            </a:avLst>
          </a:prstGeom>
          <a:solidFill>
            <a:schemeClr val="bg1">
              <a:alpha val="30196"/>
            </a:schemeClr>
          </a:solidFill>
          <a:ln w="19050">
            <a:solidFill>
              <a:schemeClr val="accent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但位于同一</a:t>
            </a:r>
          </a:p>
          <a:p>
            <a:pPr algn="ctr"/>
            <a:r>
              <a:rPr lang="zh-CN" altLang="en-US" sz="1400" b="1" dirty="0">
                <a:solidFill>
                  <a:schemeClr val="tx1"/>
                </a:solidFill>
                <a:latin typeface="微软雅黑" panose="020B0503020204020204" pitchFamily="34" charset="-122"/>
                <a:ea typeface="微软雅黑" panose="020B0503020204020204" pitchFamily="34" charset="-122"/>
              </a:rPr>
              <a:t>兴趣区域</a:t>
            </a:r>
            <a:r>
              <a:rPr lang="zh-CN" altLang="en-US" sz="1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内</a:t>
            </a:r>
            <a:endParaRPr lang="en-US" altLang="zh-CN" sz="1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 name="箭头: 下 39942"/>
          <p:cNvSpPr/>
          <p:nvPr/>
        </p:nvSpPr>
        <p:spPr>
          <a:xfrm rot="10800000" flipH="1">
            <a:off x="2985770" y="2635250"/>
            <a:ext cx="369570" cy="316865"/>
          </a:xfrm>
          <a:prstGeom prst="downArrow">
            <a:avLst>
              <a:gd name="adj1" fmla="val 39565"/>
              <a:gd name="adj2" fmla="val 58746"/>
            </a:avLst>
          </a:prstGeom>
          <a:solidFill>
            <a:schemeClr val="accent5">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圆角 4"/>
          <p:cNvSpPr/>
          <p:nvPr/>
        </p:nvSpPr>
        <p:spPr>
          <a:xfrm>
            <a:off x="2435860" y="1356994"/>
            <a:ext cx="1470025" cy="395605"/>
          </a:xfrm>
          <a:prstGeom prst="roundRect">
            <a:avLst>
              <a:gd name="adj" fmla="val 0"/>
            </a:avLst>
          </a:prstGeom>
          <a:solidFill>
            <a:schemeClr val="bg1">
              <a:alpha val="30196"/>
            </a:schemeClr>
          </a:solidFill>
          <a:ln w="19050">
            <a:solidFill>
              <a:schemeClr val="accent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1400" dirty="0">
                <a:solidFill>
                  <a:schemeClr val="tx1"/>
                </a:solidFill>
                <a:latin typeface="微软雅黑" panose="020B0503020204020204" pitchFamily="34" charset="-122"/>
                <a:ea typeface="微软雅黑" panose="020B0503020204020204" pitchFamily="34" charset="-122"/>
              </a:rPr>
              <a:t>两个实体具有</a:t>
            </a:r>
          </a:p>
          <a:p>
            <a:pPr algn="ctr"/>
            <a:r>
              <a:rPr lang="zh-CN" sz="1400" dirty="0">
                <a:solidFill>
                  <a:schemeClr val="tx1"/>
                </a:solidFill>
                <a:latin typeface="微软雅黑" panose="020B0503020204020204" pitchFamily="34" charset="-122"/>
                <a:ea typeface="微软雅黑" panose="020B0503020204020204" pitchFamily="34" charset="-122"/>
              </a:rPr>
              <a:t>较高的</a:t>
            </a:r>
            <a:r>
              <a:rPr lang="zh-CN" sz="1400" b="1" dirty="0">
                <a:solidFill>
                  <a:schemeClr val="tx1"/>
                </a:solidFill>
                <a:latin typeface="微软雅黑" panose="020B0503020204020204" pitchFamily="34" charset="-122"/>
                <a:ea typeface="微软雅黑" panose="020B0503020204020204" pitchFamily="34" charset="-122"/>
              </a:rPr>
              <a:t>匹配潜力</a:t>
            </a:r>
            <a:endParaRPr lang="zh-CN" sz="14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箭头: 下 39942"/>
          <p:cNvSpPr/>
          <p:nvPr/>
        </p:nvSpPr>
        <p:spPr>
          <a:xfrm rot="10800000" flipH="1">
            <a:off x="2986405" y="1774460"/>
            <a:ext cx="369570" cy="316865"/>
          </a:xfrm>
          <a:prstGeom prst="downArrow">
            <a:avLst>
              <a:gd name="adj1" fmla="val 39565"/>
              <a:gd name="adj2" fmla="val 58746"/>
            </a:avLst>
          </a:prstGeom>
          <a:solidFill>
            <a:schemeClr val="accent5">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303530" y="3610610"/>
            <a:ext cx="5149215" cy="355600"/>
          </a:xfrm>
          <a:prstGeom prst="rect">
            <a:avLst/>
          </a:prstGeom>
          <a:noFill/>
        </p:spPr>
        <p:txBody>
          <a:bodyPr wrap="square" rtlCol="0">
            <a:noAutofit/>
          </a:bodyPr>
          <a:lstStyle/>
          <a:p>
            <a:pPr marL="285750" indent="-285750" algn="l">
              <a:buClrTx/>
              <a:buSzTx/>
              <a:buFont typeface="Wingdings" panose="05000000000000000000" charset="0"/>
              <a:buChar char="Ø"/>
            </a:pPr>
            <a:r>
              <a:rPr lang="zh-CN" altLang="en-US" sz="2000" b="1" kern="100" dirty="0">
                <a:solidFill>
                  <a:srgbClr val="FF0000"/>
                </a:solidFill>
                <a:latin typeface="微软雅黑" panose="020B0503020204020204" pitchFamily="34" charset="-122"/>
                <a:ea typeface="微软雅黑" panose="020B0503020204020204" pitchFamily="34" charset="-122"/>
                <a:sym typeface="+mn-ea"/>
              </a:rPr>
              <a:t>没有实现分块完整性与分块质量的平衡</a:t>
            </a:r>
          </a:p>
        </p:txBody>
      </p:sp>
      <p:sp>
        <p:nvSpPr>
          <p:cNvPr id="39" name="文本框 38"/>
          <p:cNvSpPr txBox="1"/>
          <p:nvPr/>
        </p:nvSpPr>
        <p:spPr>
          <a:xfrm>
            <a:off x="4644463" y="6126158"/>
            <a:ext cx="1590471" cy="246221"/>
          </a:xfrm>
          <a:prstGeom prst="rect">
            <a:avLst/>
          </a:prstGeom>
          <a:noFill/>
        </p:spPr>
        <p:txBody>
          <a:bodyPr wrap="square" rtlCol="0">
            <a:spAutoFit/>
          </a:bodyPr>
          <a:lstStyle/>
          <a:p>
            <a:pPr indent="0" algn="ctr">
              <a:buClrTx/>
              <a:buSzTx/>
              <a:buFont typeface="Wingdings" panose="05000000000000000000" charset="0"/>
              <a:buNone/>
            </a:pPr>
            <a:r>
              <a:rPr lang="zh-CN" altLang="en-US" sz="1000" b="1" kern="100" dirty="0">
                <a:latin typeface="微软雅黑" panose="020B0503020204020204" pitchFamily="34" charset="-122"/>
                <a:ea typeface="微软雅黑" panose="020B0503020204020204" pitchFamily="34" charset="-122"/>
                <a:cs typeface="微软雅黑" panose="020B0503020204020204" pitchFamily="34" charset="-122"/>
                <a:sym typeface="+mn-ea"/>
              </a:rPr>
              <a:t>过于宽松：</a:t>
            </a:r>
            <a:r>
              <a:rPr lang="zh-CN" altLang="en-US" sz="1000" kern="100" dirty="0">
                <a:latin typeface="微软雅黑" panose="020B0503020204020204" pitchFamily="34" charset="-122"/>
                <a:ea typeface="微软雅黑" panose="020B0503020204020204" pitchFamily="34" charset="-122"/>
                <a:cs typeface="微软雅黑" panose="020B0503020204020204" pitchFamily="34" charset="-122"/>
                <a:sym typeface="+mn-ea"/>
              </a:rPr>
              <a:t>基于距离阈值</a:t>
            </a:r>
            <a:endParaRPr lang="zh-CN" altLang="en-US" sz="1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 name="矩形: 圆角 4"/>
          <p:cNvSpPr/>
          <p:nvPr/>
        </p:nvSpPr>
        <p:spPr>
          <a:xfrm>
            <a:off x="551815" y="4290695"/>
            <a:ext cx="1234440" cy="395605"/>
          </a:xfrm>
          <a:prstGeom prst="roundRect">
            <a:avLst>
              <a:gd name="adj" fmla="val 0"/>
            </a:avLst>
          </a:prstGeom>
          <a:solidFill>
            <a:schemeClr val="bg1">
              <a:alpha val="30196"/>
            </a:schemeClr>
          </a:solidFill>
          <a:ln w="19050">
            <a:solidFill>
              <a:schemeClr val="accent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分块完整性</a:t>
            </a:r>
          </a:p>
        </p:txBody>
      </p:sp>
      <p:sp>
        <p:nvSpPr>
          <p:cNvPr id="45" name="箭头: 下 39942"/>
          <p:cNvSpPr/>
          <p:nvPr/>
        </p:nvSpPr>
        <p:spPr>
          <a:xfrm rot="16200000" flipH="1">
            <a:off x="1836900" y="4289445"/>
            <a:ext cx="369570" cy="398739"/>
          </a:xfrm>
          <a:prstGeom prst="downArrow">
            <a:avLst>
              <a:gd name="adj1" fmla="val 39565"/>
              <a:gd name="adj2" fmla="val 58746"/>
            </a:avLst>
          </a:prstGeom>
          <a:solidFill>
            <a:schemeClr val="accent5">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圆角 4"/>
          <p:cNvSpPr/>
          <p:nvPr/>
        </p:nvSpPr>
        <p:spPr>
          <a:xfrm>
            <a:off x="2259965" y="4150995"/>
            <a:ext cx="1705610" cy="704850"/>
          </a:xfrm>
          <a:prstGeom prst="roundRect">
            <a:avLst>
              <a:gd name="adj" fmla="val 0"/>
            </a:avLst>
          </a:prstGeom>
          <a:solidFill>
            <a:schemeClr val="bg1">
              <a:alpha val="30196"/>
            </a:schemeClr>
          </a:solidFill>
          <a:ln w="19050">
            <a:solidFill>
              <a:schemeClr val="accent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SzTx/>
              <a:buFontTx/>
            </a:pPr>
            <a:r>
              <a:rPr lang="zh-CN" altLang="en-US" sz="1400" dirty="0">
                <a:solidFill>
                  <a:schemeClr val="tx1"/>
                </a:solidFill>
                <a:latin typeface="微软雅黑" panose="020B0503020204020204" pitchFamily="34" charset="-122"/>
                <a:ea typeface="微软雅黑" panose="020B0503020204020204" pitchFamily="34" charset="-122"/>
                <a:sym typeface="+mn-ea"/>
              </a:rPr>
              <a:t>分块操作尽可能</a:t>
            </a:r>
          </a:p>
          <a:p>
            <a:pPr algn="ctr">
              <a:buClrTx/>
              <a:buSzTx/>
              <a:buFontTx/>
            </a:pPr>
            <a:r>
              <a:rPr lang="zh-CN" altLang="en-US" sz="1400" dirty="0">
                <a:solidFill>
                  <a:schemeClr val="tx1"/>
                </a:solidFill>
                <a:latin typeface="微软雅黑" panose="020B0503020204020204" pitchFamily="34" charset="-122"/>
                <a:ea typeface="微软雅黑" panose="020B0503020204020204" pitchFamily="34" charset="-122"/>
                <a:sym typeface="+mn-ea"/>
              </a:rPr>
              <a:t>涵盖更多实际匹配</a:t>
            </a:r>
          </a:p>
          <a:p>
            <a:pPr algn="ctr">
              <a:buClrTx/>
              <a:buSzTx/>
              <a:buFontTx/>
            </a:pPr>
            <a:r>
              <a:rPr lang="zh-CN" altLang="en-US" sz="1400" dirty="0">
                <a:solidFill>
                  <a:schemeClr val="tx1"/>
                </a:solidFill>
                <a:latin typeface="微软雅黑" panose="020B0503020204020204" pitchFamily="34" charset="-122"/>
                <a:ea typeface="微软雅黑" panose="020B0503020204020204" pitchFamily="34" charset="-122"/>
                <a:sym typeface="+mn-ea"/>
              </a:rPr>
              <a:t>实体对的能力</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69" name="矩形: 圆角 4"/>
          <p:cNvSpPr/>
          <p:nvPr/>
        </p:nvSpPr>
        <p:spPr>
          <a:xfrm>
            <a:off x="551815" y="5101590"/>
            <a:ext cx="1234440" cy="395605"/>
          </a:xfrm>
          <a:prstGeom prst="roundRect">
            <a:avLst>
              <a:gd name="adj" fmla="val 0"/>
            </a:avLst>
          </a:prstGeom>
          <a:solidFill>
            <a:schemeClr val="bg1">
              <a:alpha val="30196"/>
            </a:schemeClr>
          </a:solidFill>
          <a:ln w="19050">
            <a:solidFill>
              <a:schemeClr val="accent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分块质量</a:t>
            </a:r>
          </a:p>
        </p:txBody>
      </p:sp>
      <p:sp>
        <p:nvSpPr>
          <p:cNvPr id="70" name="箭头: 下 39942"/>
          <p:cNvSpPr/>
          <p:nvPr/>
        </p:nvSpPr>
        <p:spPr>
          <a:xfrm rot="16200000" flipH="1">
            <a:off x="1836900" y="5100340"/>
            <a:ext cx="369570" cy="398740"/>
          </a:xfrm>
          <a:prstGeom prst="downArrow">
            <a:avLst>
              <a:gd name="adj1" fmla="val 39565"/>
              <a:gd name="adj2" fmla="val 58746"/>
            </a:avLst>
          </a:prstGeom>
          <a:solidFill>
            <a:schemeClr val="accent5">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圆角 4"/>
          <p:cNvSpPr/>
          <p:nvPr/>
        </p:nvSpPr>
        <p:spPr>
          <a:xfrm>
            <a:off x="2259965" y="4961890"/>
            <a:ext cx="1705610" cy="704850"/>
          </a:xfrm>
          <a:prstGeom prst="roundRect">
            <a:avLst>
              <a:gd name="adj" fmla="val 0"/>
            </a:avLst>
          </a:prstGeom>
          <a:solidFill>
            <a:schemeClr val="bg1">
              <a:alpha val="30196"/>
            </a:schemeClr>
          </a:solidFill>
          <a:ln w="19050">
            <a:solidFill>
              <a:schemeClr val="accent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SzTx/>
              <a:buFontTx/>
            </a:pPr>
            <a:r>
              <a:rPr lang="zh-CN" altLang="en-US" sz="1400" dirty="0">
                <a:solidFill>
                  <a:schemeClr val="tx1"/>
                </a:solidFill>
                <a:latin typeface="微软雅黑" panose="020B0503020204020204" pitchFamily="34" charset="-122"/>
                <a:ea typeface="微软雅黑" panose="020B0503020204020204" pitchFamily="34" charset="-122"/>
                <a:sym typeface="+mn-ea"/>
              </a:rPr>
              <a:t>分块产生的候选</a:t>
            </a:r>
          </a:p>
          <a:p>
            <a:pPr algn="ctr">
              <a:buClrTx/>
              <a:buSzTx/>
              <a:buFontTx/>
            </a:pPr>
            <a:r>
              <a:rPr lang="zh-CN" altLang="en-US" sz="1400" dirty="0">
                <a:solidFill>
                  <a:schemeClr val="tx1"/>
                </a:solidFill>
                <a:latin typeface="微软雅黑" panose="020B0503020204020204" pitchFamily="34" charset="-122"/>
                <a:ea typeface="微软雅黑" panose="020B0503020204020204" pitchFamily="34" charset="-122"/>
                <a:sym typeface="+mn-ea"/>
              </a:rPr>
              <a:t>实体对的准确性</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73" name="矩形: 圆角 4"/>
          <p:cNvSpPr/>
          <p:nvPr/>
        </p:nvSpPr>
        <p:spPr>
          <a:xfrm>
            <a:off x="543560" y="5782945"/>
            <a:ext cx="3421380" cy="537845"/>
          </a:xfrm>
          <a:prstGeom prst="roundRect">
            <a:avLst>
              <a:gd name="adj" fmla="val 0"/>
            </a:avLst>
          </a:prstGeom>
          <a:solidFill>
            <a:schemeClr val="bg1">
              <a:alpha val="30196"/>
            </a:schemeClr>
          </a:solidFill>
          <a:ln w="19050">
            <a:solidFill>
              <a:schemeClr val="accent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SzTx/>
              <a:buFontTx/>
            </a:pPr>
            <a:r>
              <a:rPr lang="zh-CN" altLang="en-US" sz="1400" dirty="0">
                <a:solidFill>
                  <a:schemeClr val="tx1"/>
                </a:solidFill>
                <a:latin typeface="微软雅黑" panose="020B0503020204020204" pitchFamily="34" charset="-122"/>
                <a:ea typeface="微软雅黑" panose="020B0503020204020204" pitchFamily="34" charset="-122"/>
                <a:sym typeface="+mn-ea"/>
              </a:rPr>
              <a:t>现有方法</a:t>
            </a:r>
            <a:r>
              <a:rPr lang="zh-CN" altLang="en-US" sz="1400" b="1" dirty="0">
                <a:solidFill>
                  <a:schemeClr val="tx1"/>
                </a:solidFill>
                <a:latin typeface="微软雅黑" panose="020B0503020204020204" pitchFamily="34" charset="-122"/>
                <a:ea typeface="微软雅黑" panose="020B0503020204020204" pitchFamily="34" charset="-122"/>
                <a:sym typeface="+mn-ea"/>
              </a:rPr>
              <a:t>采用过于宽松/严苛的分块策略</a:t>
            </a:r>
            <a:r>
              <a:rPr lang="zh-CN" altLang="en-US" sz="1400" dirty="0">
                <a:solidFill>
                  <a:schemeClr val="tx1"/>
                </a:solidFill>
                <a:latin typeface="微软雅黑" panose="020B0503020204020204" pitchFamily="34" charset="-122"/>
                <a:ea typeface="微软雅黑" panose="020B0503020204020204" pitchFamily="34" charset="-122"/>
                <a:sym typeface="+mn-ea"/>
              </a:rPr>
              <a:t>，</a:t>
            </a:r>
          </a:p>
          <a:p>
            <a:pPr algn="ctr">
              <a:buClrTx/>
              <a:buSzTx/>
              <a:buFontTx/>
            </a:pPr>
            <a:r>
              <a:rPr lang="zh-CN" altLang="en-US" sz="1400" dirty="0">
                <a:solidFill>
                  <a:schemeClr val="tx1"/>
                </a:solidFill>
                <a:latin typeface="微软雅黑" panose="020B0503020204020204" pitchFamily="34" charset="-122"/>
                <a:ea typeface="微软雅黑" panose="020B0503020204020204" pitchFamily="34" charset="-122"/>
                <a:sym typeface="+mn-ea"/>
              </a:rPr>
              <a:t>无法平衡分块的完整性与质量</a:t>
            </a: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nvGrpSpPr>
          <p:cNvPr id="48" name="组合 47">
            <a:extLst>
              <a:ext uri="{FF2B5EF4-FFF2-40B4-BE49-F238E27FC236}">
                <a16:creationId xmlns:a16="http://schemas.microsoft.com/office/drawing/2014/main" id="{1F2148AB-8AFF-07FB-DABE-96C586CB01C7}"/>
              </a:ext>
            </a:extLst>
          </p:cNvPr>
          <p:cNvGrpSpPr/>
          <p:nvPr/>
        </p:nvGrpSpPr>
        <p:grpSpPr>
          <a:xfrm>
            <a:off x="4265528" y="4150359"/>
            <a:ext cx="2369820" cy="1965600"/>
            <a:chOff x="-3054399" y="4502309"/>
            <a:chExt cx="2369820" cy="1960245"/>
          </a:xfrm>
          <a:effectLst>
            <a:outerShdw blurRad="50800" dist="38100" dir="2700000" algn="tl" rotWithShape="0">
              <a:prstClr val="black">
                <a:alpha val="40000"/>
              </a:prstClr>
            </a:outerShdw>
          </a:effectLst>
        </p:grpSpPr>
        <p:pic>
          <p:nvPicPr>
            <p:cNvPr id="3" name="图片 2">
              <a:extLst>
                <a:ext uri="{FF2B5EF4-FFF2-40B4-BE49-F238E27FC236}">
                  <a16:creationId xmlns:a16="http://schemas.microsoft.com/office/drawing/2014/main" id="{878E2364-A44A-4309-A4F7-AE030A3616E3}"/>
                </a:ext>
              </a:extLst>
            </p:cNvPr>
            <p:cNvPicPr>
              <a:picLocks noChangeAspect="1"/>
            </p:cNvPicPr>
            <p:nvPr/>
          </p:nvPicPr>
          <p:blipFill>
            <a:blip r:embed="rId5"/>
            <a:stretch>
              <a:fillRect/>
            </a:stretch>
          </p:blipFill>
          <p:spPr>
            <a:xfrm>
              <a:off x="-3054399" y="4502309"/>
              <a:ext cx="2369820" cy="1960245"/>
            </a:xfrm>
            <a:prstGeom prst="rect">
              <a:avLst/>
            </a:prstGeom>
          </p:spPr>
        </p:pic>
        <p:pic>
          <p:nvPicPr>
            <p:cNvPr id="7" name="图片 6">
              <a:extLst>
                <a:ext uri="{FF2B5EF4-FFF2-40B4-BE49-F238E27FC236}">
                  <a16:creationId xmlns:a16="http://schemas.microsoft.com/office/drawing/2014/main" id="{988B7D1E-9FAE-9C48-A35E-99289EA8952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51905" y="4733241"/>
              <a:ext cx="202760" cy="245208"/>
            </a:xfrm>
            <a:prstGeom prst="rect">
              <a:avLst/>
            </a:prstGeom>
          </p:spPr>
        </p:pic>
        <p:pic>
          <p:nvPicPr>
            <p:cNvPr id="62" name="图片 6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43447" y="4998026"/>
              <a:ext cx="202423" cy="244800"/>
            </a:xfrm>
            <a:prstGeom prst="rect">
              <a:avLst/>
            </a:prstGeom>
          </p:spPr>
        </p:pic>
        <p:pic>
          <p:nvPicPr>
            <p:cNvPr id="8" name="图片 7">
              <a:extLst>
                <a:ext uri="{FF2B5EF4-FFF2-40B4-BE49-F238E27FC236}">
                  <a16:creationId xmlns:a16="http://schemas.microsoft.com/office/drawing/2014/main" id="{3CB63238-3AB4-AF8A-8ADF-E001B42E319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89185" y="4978661"/>
              <a:ext cx="202760" cy="245208"/>
            </a:xfrm>
            <a:prstGeom prst="rect">
              <a:avLst/>
            </a:prstGeom>
          </p:spPr>
        </p:pic>
        <p:pic>
          <p:nvPicPr>
            <p:cNvPr id="9" name="图片 8">
              <a:extLst>
                <a:ext uri="{FF2B5EF4-FFF2-40B4-BE49-F238E27FC236}">
                  <a16:creationId xmlns:a16="http://schemas.microsoft.com/office/drawing/2014/main" id="{FBB7A3BC-5240-6123-8A9D-0E02753CC54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93280" y="5590759"/>
              <a:ext cx="202760" cy="245208"/>
            </a:xfrm>
            <a:prstGeom prst="rect">
              <a:avLst/>
            </a:prstGeom>
          </p:spPr>
        </p:pic>
        <p:pic>
          <p:nvPicPr>
            <p:cNvPr id="10" name="图片 9">
              <a:extLst>
                <a:ext uri="{FF2B5EF4-FFF2-40B4-BE49-F238E27FC236}">
                  <a16:creationId xmlns:a16="http://schemas.microsoft.com/office/drawing/2014/main" id="{A782090E-FCF0-0145-2377-D3E399F45DA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11865" y="4830426"/>
              <a:ext cx="202760" cy="245208"/>
            </a:xfrm>
            <a:prstGeom prst="rect">
              <a:avLst/>
            </a:prstGeom>
          </p:spPr>
        </p:pic>
        <p:pic>
          <p:nvPicPr>
            <p:cNvPr id="11" name="图片 10">
              <a:extLst>
                <a:ext uri="{FF2B5EF4-FFF2-40B4-BE49-F238E27FC236}">
                  <a16:creationId xmlns:a16="http://schemas.microsoft.com/office/drawing/2014/main" id="{52F356D4-BC25-1C2F-E917-0D574F155F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49145" y="5890288"/>
              <a:ext cx="202760" cy="245208"/>
            </a:xfrm>
            <a:prstGeom prst="rect">
              <a:avLst/>
            </a:prstGeom>
          </p:spPr>
        </p:pic>
        <p:pic>
          <p:nvPicPr>
            <p:cNvPr id="12" name="图片 11">
              <a:extLst>
                <a:ext uri="{FF2B5EF4-FFF2-40B4-BE49-F238E27FC236}">
                  <a16:creationId xmlns:a16="http://schemas.microsoft.com/office/drawing/2014/main" id="{D0AF18C0-1442-E176-A1F8-D7BD540A1B4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40169" y="4870125"/>
              <a:ext cx="202423" cy="244800"/>
            </a:xfrm>
            <a:prstGeom prst="rect">
              <a:avLst/>
            </a:prstGeom>
          </p:spPr>
        </p:pic>
        <p:pic>
          <p:nvPicPr>
            <p:cNvPr id="13" name="图片 12">
              <a:extLst>
                <a:ext uri="{FF2B5EF4-FFF2-40B4-BE49-F238E27FC236}">
                  <a16:creationId xmlns:a16="http://schemas.microsoft.com/office/drawing/2014/main" id="{2700B30A-44CE-CA91-2121-927CD205CA0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54451" y="4830426"/>
              <a:ext cx="202423" cy="244800"/>
            </a:xfrm>
            <a:prstGeom prst="rect">
              <a:avLst/>
            </a:prstGeom>
          </p:spPr>
        </p:pic>
        <p:pic>
          <p:nvPicPr>
            <p:cNvPr id="14" name="图片 13">
              <a:extLst>
                <a:ext uri="{FF2B5EF4-FFF2-40B4-BE49-F238E27FC236}">
                  <a16:creationId xmlns:a16="http://schemas.microsoft.com/office/drawing/2014/main" id="{FC77B0EA-F21C-B0A8-4C6B-0B3DAD92107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55833" y="5616692"/>
              <a:ext cx="202423" cy="244800"/>
            </a:xfrm>
            <a:prstGeom prst="rect">
              <a:avLst/>
            </a:prstGeom>
          </p:spPr>
        </p:pic>
        <p:pic>
          <p:nvPicPr>
            <p:cNvPr id="15" name="图片 14">
              <a:extLst>
                <a:ext uri="{FF2B5EF4-FFF2-40B4-BE49-F238E27FC236}">
                  <a16:creationId xmlns:a16="http://schemas.microsoft.com/office/drawing/2014/main" id="{F20E2FDA-44A0-3458-1FEE-0F1AC6511CF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35209" y="5713567"/>
              <a:ext cx="202423" cy="244800"/>
            </a:xfrm>
            <a:prstGeom prst="rect">
              <a:avLst/>
            </a:prstGeom>
          </p:spPr>
        </p:pic>
        <p:pic>
          <p:nvPicPr>
            <p:cNvPr id="16" name="图片 15">
              <a:extLst>
                <a:ext uri="{FF2B5EF4-FFF2-40B4-BE49-F238E27FC236}">
                  <a16:creationId xmlns:a16="http://schemas.microsoft.com/office/drawing/2014/main" id="{48BE347C-5AE4-3C5A-5F2A-38C785E8DBD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78473" y="4681334"/>
              <a:ext cx="202423" cy="244800"/>
            </a:xfrm>
            <a:prstGeom prst="rect">
              <a:avLst/>
            </a:prstGeom>
          </p:spPr>
        </p:pic>
        <p:pic>
          <p:nvPicPr>
            <p:cNvPr id="17" name="图片 16">
              <a:extLst>
                <a:ext uri="{FF2B5EF4-FFF2-40B4-BE49-F238E27FC236}">
                  <a16:creationId xmlns:a16="http://schemas.microsoft.com/office/drawing/2014/main" id="{5055C97B-FB0C-9775-6A98-40F93DAECD7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80228" y="4715461"/>
              <a:ext cx="202760" cy="245208"/>
            </a:xfrm>
            <a:prstGeom prst="rect">
              <a:avLst/>
            </a:prstGeom>
          </p:spPr>
        </p:pic>
        <p:pic>
          <p:nvPicPr>
            <p:cNvPr id="18" name="图片 17">
              <a:extLst>
                <a:ext uri="{FF2B5EF4-FFF2-40B4-BE49-F238E27FC236}">
                  <a16:creationId xmlns:a16="http://schemas.microsoft.com/office/drawing/2014/main" id="{1206932C-9E73-20B9-ACA9-50E481BEE67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74311" y="5927295"/>
              <a:ext cx="202760" cy="245208"/>
            </a:xfrm>
            <a:prstGeom prst="rect">
              <a:avLst/>
            </a:prstGeom>
          </p:spPr>
        </p:pic>
        <p:pic>
          <p:nvPicPr>
            <p:cNvPr id="20" name="图片 19">
              <a:extLst>
                <a:ext uri="{FF2B5EF4-FFF2-40B4-BE49-F238E27FC236}">
                  <a16:creationId xmlns:a16="http://schemas.microsoft.com/office/drawing/2014/main" id="{F5E8FCE2-ECDA-72C4-3748-CD344EED6C1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60845" y="5950316"/>
              <a:ext cx="202760" cy="245208"/>
            </a:xfrm>
            <a:prstGeom prst="rect">
              <a:avLst/>
            </a:prstGeom>
          </p:spPr>
        </p:pic>
        <p:sp>
          <p:nvSpPr>
            <p:cNvPr id="58" name="椭圆 57"/>
            <p:cNvSpPr/>
            <p:nvPr/>
          </p:nvSpPr>
          <p:spPr>
            <a:xfrm>
              <a:off x="-2609849" y="4589804"/>
              <a:ext cx="1594800" cy="1596195"/>
            </a:xfrm>
            <a:prstGeom prst="ellipse">
              <a:avLst/>
            </a:prstGeom>
            <a:solidFill>
              <a:srgbClr val="65CB80">
                <a:alpha val="3294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1" name="图片 40">
              <a:extLst>
                <a:ext uri="{FF2B5EF4-FFF2-40B4-BE49-F238E27FC236}">
                  <a16:creationId xmlns:a16="http://schemas.microsoft.com/office/drawing/2014/main" id="{7A17C8BE-F421-375A-6094-F34A1B0AAA6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0349" y="4677116"/>
              <a:ext cx="202760" cy="245208"/>
            </a:xfrm>
            <a:prstGeom prst="rect">
              <a:avLst/>
            </a:prstGeom>
          </p:spPr>
        </p:pic>
        <p:pic>
          <p:nvPicPr>
            <p:cNvPr id="42" name="图片 41">
              <a:extLst>
                <a:ext uri="{FF2B5EF4-FFF2-40B4-BE49-F238E27FC236}">
                  <a16:creationId xmlns:a16="http://schemas.microsoft.com/office/drawing/2014/main" id="{8B3CAF66-9ACC-20E0-6EE1-324184401CE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30410" y="5683665"/>
              <a:ext cx="202423" cy="244800"/>
            </a:xfrm>
            <a:prstGeom prst="rect">
              <a:avLst/>
            </a:prstGeom>
          </p:spPr>
        </p:pic>
        <p:pic>
          <p:nvPicPr>
            <p:cNvPr id="43" name="图片 42">
              <a:extLst>
                <a:ext uri="{FF2B5EF4-FFF2-40B4-BE49-F238E27FC236}">
                  <a16:creationId xmlns:a16="http://schemas.microsoft.com/office/drawing/2014/main" id="{8090970E-A271-7FF0-4833-CBE1714CC9C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92181" y="6050103"/>
              <a:ext cx="202423" cy="244800"/>
            </a:xfrm>
            <a:prstGeom prst="rect">
              <a:avLst/>
            </a:prstGeom>
          </p:spPr>
        </p:pic>
        <p:pic>
          <p:nvPicPr>
            <p:cNvPr id="44" name="图片 43">
              <a:extLst>
                <a:ext uri="{FF2B5EF4-FFF2-40B4-BE49-F238E27FC236}">
                  <a16:creationId xmlns:a16="http://schemas.microsoft.com/office/drawing/2014/main" id="{AC4F8B84-B36E-3FA5-7F77-15DD1DCF5D7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95301" y="4516381"/>
              <a:ext cx="202423" cy="244800"/>
            </a:xfrm>
            <a:prstGeom prst="rect">
              <a:avLst/>
            </a:prstGeom>
          </p:spPr>
        </p:pic>
        <p:pic>
          <p:nvPicPr>
            <p:cNvPr id="47" name="图片 46">
              <a:extLst>
                <a:ext uri="{FF2B5EF4-FFF2-40B4-BE49-F238E27FC236}">
                  <a16:creationId xmlns:a16="http://schemas.microsoft.com/office/drawing/2014/main" id="{F7A9E058-7E5A-04F4-8D74-7B0DCCAD81A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97345" y="4534443"/>
              <a:ext cx="202423" cy="244800"/>
            </a:xfrm>
            <a:prstGeom prst="rect">
              <a:avLst/>
            </a:prstGeom>
          </p:spPr>
        </p:pic>
      </p:grpSp>
      <p:pic>
        <p:nvPicPr>
          <p:cNvPr id="39937" name="图片 39936">
            <a:extLst>
              <a:ext uri="{FF2B5EF4-FFF2-40B4-BE49-F238E27FC236}">
                <a16:creationId xmlns:a16="http://schemas.microsoft.com/office/drawing/2014/main" id="{FD29413C-FC5B-C94F-2EEE-9FE13229E2F5}"/>
              </a:ext>
            </a:extLst>
          </p:cNvPr>
          <p:cNvPicPr>
            <a:picLocks noChangeAspect="1"/>
          </p:cNvPicPr>
          <p:nvPr/>
        </p:nvPicPr>
        <p:blipFill>
          <a:blip r:embed="rId8"/>
          <a:stretch>
            <a:fillRect/>
          </a:stretch>
        </p:blipFill>
        <p:spPr>
          <a:xfrm>
            <a:off x="6720420" y="4144644"/>
            <a:ext cx="1968937" cy="1965600"/>
          </a:xfrm>
          <a:prstGeom prst="rect">
            <a:avLst/>
          </a:prstGeom>
          <a:effectLst>
            <a:outerShdw blurRad="50800" dist="38100" dir="2700000" algn="tl" rotWithShape="0">
              <a:prstClr val="black">
                <a:alpha val="40000"/>
              </a:prstClr>
            </a:outerShdw>
          </a:effectLst>
        </p:spPr>
      </p:pic>
      <p:sp>
        <p:nvSpPr>
          <p:cNvPr id="39938" name="文本框 39937">
            <a:extLst>
              <a:ext uri="{FF2B5EF4-FFF2-40B4-BE49-F238E27FC236}">
                <a16:creationId xmlns:a16="http://schemas.microsoft.com/office/drawing/2014/main" id="{BB59AE70-0F23-F546-2AAB-7FF1F9E1341F}"/>
              </a:ext>
            </a:extLst>
          </p:cNvPr>
          <p:cNvSpPr txBox="1"/>
          <p:nvPr/>
        </p:nvSpPr>
        <p:spPr>
          <a:xfrm>
            <a:off x="6853640" y="6119847"/>
            <a:ext cx="1737274" cy="246221"/>
          </a:xfrm>
          <a:prstGeom prst="rect">
            <a:avLst/>
          </a:prstGeom>
          <a:noFill/>
        </p:spPr>
        <p:txBody>
          <a:bodyPr wrap="square" rtlCol="0">
            <a:spAutoFit/>
          </a:bodyPr>
          <a:lstStyle/>
          <a:p>
            <a:pPr indent="0" algn="ctr">
              <a:buClrTx/>
              <a:buSzTx/>
              <a:buFont typeface="Wingdings" panose="05000000000000000000" charset="0"/>
              <a:buNone/>
            </a:pPr>
            <a:r>
              <a:rPr lang="zh-CN" altLang="en-US" sz="1000" b="1" kern="100" dirty="0">
                <a:latin typeface="微软雅黑" panose="020B0503020204020204" pitchFamily="34" charset="-122"/>
                <a:ea typeface="微软雅黑" panose="020B0503020204020204" pitchFamily="34" charset="-122"/>
                <a:cs typeface="微软雅黑" panose="020B0503020204020204" pitchFamily="34" charset="-122"/>
                <a:sym typeface="+mn-ea"/>
              </a:rPr>
              <a:t>过于严苛：</a:t>
            </a:r>
            <a:r>
              <a:rPr lang="zh-CN" altLang="en-US" sz="1000" kern="100" dirty="0">
                <a:latin typeface="微软雅黑" panose="020B0503020204020204" pitchFamily="34" charset="-122"/>
                <a:ea typeface="微软雅黑" panose="020B0503020204020204" pitchFamily="34" charset="-122"/>
                <a:cs typeface="微软雅黑" panose="020B0503020204020204" pitchFamily="34" charset="-122"/>
                <a:sym typeface="+mn-ea"/>
              </a:rPr>
              <a:t>基于</a:t>
            </a:r>
            <a:r>
              <a:rPr lang="en-US" altLang="zh-CN" sz="1000" kern="100" dirty="0" err="1">
                <a:latin typeface="Times New Roman" panose="02020603050405020304" pitchFamily="18" charset="0"/>
                <a:ea typeface="微软雅黑" panose="020B0503020204020204" pitchFamily="34" charset="-122"/>
                <a:cs typeface="Times New Roman" panose="02020603050405020304" pitchFamily="18" charset="0"/>
                <a:sym typeface="+mn-ea"/>
              </a:rPr>
              <a:t>GeoHash</a:t>
            </a:r>
            <a:endParaRPr lang="en-US" altLang="zh-CN" sz="10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359"/>
          <p:cNvSpPr/>
          <p:nvPr/>
        </p:nvSpPr>
        <p:spPr>
          <a:xfrm>
            <a:off x="5992495" y="2738120"/>
            <a:ext cx="2863215" cy="1511300"/>
          </a:xfrm>
          <a:prstGeom prst="roundRect">
            <a:avLst>
              <a:gd name="adj" fmla="val 1988"/>
            </a:avLst>
          </a:prstGeom>
          <a:solidFill>
            <a:schemeClr val="accent1">
              <a:alpha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0" rIns="0" bIns="0" rtlCol="0" anchor="ctr"/>
          <a:lstStyle/>
          <a:p>
            <a:pPr marL="285750" indent="-285750" algn="l">
              <a:lnSpc>
                <a:spcPct val="100000"/>
              </a:lnSpc>
              <a:buClrTx/>
              <a:buSzTx/>
              <a:buFont typeface="Arial" panose="020B0604020202020204" pitchFamily="34" charset="0"/>
              <a:buChar char="•"/>
            </a:pPr>
            <a:endParaRPr lang="zh-CN" altLang="en-US" sz="1600">
              <a:solidFill>
                <a:schemeClr val="tx1"/>
              </a:solidFill>
              <a:latin typeface="微软雅黑" panose="020B0503020204020204" pitchFamily="34" charset="-122"/>
              <a:ea typeface="微软雅黑" panose="020B0503020204020204" pitchFamily="34" charset="-122"/>
              <a:sym typeface="+mn-ea"/>
            </a:endParaRPr>
          </a:p>
        </p:txBody>
      </p:sp>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现有空间实体匹配方法的不足</a:t>
            </a:r>
          </a:p>
        </p:txBody>
      </p:sp>
      <p:sp>
        <p:nvSpPr>
          <p:cNvPr id="5" name="灯片编号占位符 4"/>
          <p:cNvSpPr>
            <a:spLocks noGrp="1"/>
          </p:cNvSpPr>
          <p:nvPr>
            <p:ph type="sldNum" sz="quarter" idx="12"/>
          </p:nvPr>
        </p:nvSpPr>
        <p:spPr>
          <a:xfrm>
            <a:off x="8243350" y="6356351"/>
            <a:ext cx="272000" cy="365125"/>
          </a:xfrm>
        </p:spPr>
        <p:txBody>
          <a:bodyPr/>
          <a:lstStyle/>
          <a:p>
            <a:pPr algn="ctr"/>
            <a:fld id="{94B6E62B-4DEC-4954-AD3A-658470571C9E}" type="slidenum">
              <a:rPr lang="zh-CN" altLang="en-US" smtClean="0"/>
              <a:t>9</a:t>
            </a:fld>
            <a:endParaRPr lang="zh-CN" altLang="en-US" dirty="0"/>
          </a:p>
        </p:txBody>
      </p:sp>
      <p:sp>
        <p:nvSpPr>
          <p:cNvPr id="2" name="矩形: 圆角 29"/>
          <p:cNvSpPr/>
          <p:nvPr/>
        </p:nvSpPr>
        <p:spPr>
          <a:xfrm>
            <a:off x="449580" y="1069975"/>
            <a:ext cx="6399530" cy="471170"/>
          </a:xfrm>
          <a:prstGeom prst="roundRect">
            <a:avLst>
              <a:gd name="adj" fmla="val 11956"/>
            </a:avLst>
          </a:prstGeom>
          <a:solidFill>
            <a:schemeClr val="bg1"/>
          </a:soli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、传统的二元匹配范式，限制了大模型在匹配任务上的能力</a:t>
            </a:r>
            <a:endParaRPr lang="zh-CN" altLang="en-US"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3" name="表格 2"/>
          <p:cNvGraphicFramePr>
            <a:graphicFrameLocks noGrp="1"/>
          </p:cNvGraphicFramePr>
          <p:nvPr>
            <p:custDataLst>
              <p:tags r:id="rId1"/>
            </p:custDataLst>
            <p:extLst>
              <p:ext uri="{D42A27DB-BD31-4B8C-83A1-F6EECF244321}">
                <p14:modId xmlns:p14="http://schemas.microsoft.com/office/powerpoint/2010/main" val="2112943405"/>
              </p:ext>
            </p:extLst>
          </p:nvPr>
        </p:nvGraphicFramePr>
        <p:xfrm>
          <a:off x="123730" y="1720850"/>
          <a:ext cx="4349750" cy="714375"/>
        </p:xfrm>
        <a:graphic>
          <a:graphicData uri="http://schemas.openxmlformats.org/drawingml/2006/table">
            <a:tbl>
              <a:tblPr firstRow="1" bandRow="1">
                <a:effectLst>
                  <a:outerShdw blurRad="50800" dist="38100" dir="2700000" algn="tl" rotWithShape="0">
                    <a:prstClr val="black">
                      <a:alpha val="40000"/>
                    </a:prstClr>
                  </a:outerShdw>
                </a:effectLst>
              </a:tblPr>
              <a:tblGrid>
                <a:gridCol w="555625">
                  <a:extLst>
                    <a:ext uri="{9D8B030D-6E8A-4147-A177-3AD203B41FA5}">
                      <a16:colId xmlns:a16="http://schemas.microsoft.com/office/drawing/2014/main" val="20000"/>
                    </a:ext>
                  </a:extLst>
                </a:gridCol>
                <a:gridCol w="765810">
                  <a:extLst>
                    <a:ext uri="{9D8B030D-6E8A-4147-A177-3AD203B41FA5}">
                      <a16:colId xmlns:a16="http://schemas.microsoft.com/office/drawing/2014/main" val="20001"/>
                    </a:ext>
                  </a:extLst>
                </a:gridCol>
                <a:gridCol w="668655">
                  <a:extLst>
                    <a:ext uri="{9D8B030D-6E8A-4147-A177-3AD203B41FA5}">
                      <a16:colId xmlns:a16="http://schemas.microsoft.com/office/drawing/2014/main" val="20002"/>
                    </a:ext>
                  </a:extLst>
                </a:gridCol>
                <a:gridCol w="1636395">
                  <a:extLst>
                    <a:ext uri="{9D8B030D-6E8A-4147-A177-3AD203B41FA5}">
                      <a16:colId xmlns:a16="http://schemas.microsoft.com/office/drawing/2014/main" val="20003"/>
                    </a:ext>
                  </a:extLst>
                </a:gridCol>
                <a:gridCol w="723265">
                  <a:extLst>
                    <a:ext uri="{9D8B030D-6E8A-4147-A177-3AD203B41FA5}">
                      <a16:colId xmlns:a16="http://schemas.microsoft.com/office/drawing/2014/main" val="20004"/>
                    </a:ext>
                  </a:extLst>
                </a:gridCol>
              </a:tblGrid>
              <a:tr h="344805">
                <a:tc>
                  <a:txBody>
                    <a:bodyPr/>
                    <a:lstStyle/>
                    <a:p>
                      <a:pPr algn="ctr"/>
                      <a:r>
                        <a:rPr lang="zh-CN" altLang="en-US" sz="1200" b="1" dirty="0">
                          <a:latin typeface="微软雅黑" panose="020B0503020204020204" pitchFamily="34" charset="-122"/>
                          <a:ea typeface="微软雅黑" panose="020B0503020204020204" pitchFamily="34" charset="-122"/>
                        </a:rPr>
                        <a:t>名称</a:t>
                      </a:r>
                    </a:p>
                  </a:txBody>
                  <a:tcPr marL="74266" marR="74266" marT="37133" marB="37133" anchor="ctr"/>
                </a:tc>
                <a:tc>
                  <a:txBody>
                    <a:bodyPr/>
                    <a:lstStyle/>
                    <a:p>
                      <a:pPr algn="ctr"/>
                      <a:r>
                        <a:rPr lang="zh-CN" altLang="en-US" sz="1200" b="1" dirty="0">
                          <a:latin typeface="微软雅黑" panose="020B0503020204020204" pitchFamily="34" charset="-122"/>
                          <a:ea typeface="微软雅黑" panose="020B0503020204020204" pitchFamily="34" charset="-122"/>
                        </a:rPr>
                        <a:t>经度</a:t>
                      </a:r>
                    </a:p>
                  </a:txBody>
                  <a:tcPr marL="74266" marR="74266" marT="37133" marB="37133" anchor="ctr"/>
                </a:tc>
                <a:tc>
                  <a:txBody>
                    <a:bodyPr/>
                    <a:lstStyle/>
                    <a:p>
                      <a:pPr algn="ctr"/>
                      <a:r>
                        <a:rPr lang="zh-CN" altLang="en-US" sz="1200" b="1" dirty="0">
                          <a:latin typeface="微软雅黑" panose="020B0503020204020204" pitchFamily="34" charset="-122"/>
                          <a:ea typeface="微软雅黑" panose="020B0503020204020204" pitchFamily="34" charset="-122"/>
                        </a:rPr>
                        <a:t>纬度</a:t>
                      </a:r>
                    </a:p>
                  </a:txBody>
                  <a:tcPr marL="74266" marR="74266" marT="37133" marB="37133" anchor="ctr"/>
                </a:tc>
                <a:tc>
                  <a:txBody>
                    <a:bodyPr/>
                    <a:lstStyle/>
                    <a:p>
                      <a:pPr algn="ctr"/>
                      <a:r>
                        <a:rPr lang="zh-CN" altLang="en-US" sz="1200" b="1" dirty="0">
                          <a:latin typeface="微软雅黑" panose="020B0503020204020204" pitchFamily="34" charset="-122"/>
                          <a:ea typeface="微软雅黑" panose="020B0503020204020204" pitchFamily="34" charset="-122"/>
                        </a:rPr>
                        <a:t>地址</a:t>
                      </a:r>
                    </a:p>
                  </a:txBody>
                  <a:tcPr marL="74266" marR="74266" marT="37133" marB="37133" anchor="ctr"/>
                </a:tc>
                <a:tc>
                  <a:txBody>
                    <a:bodyPr/>
                    <a:lstStyle/>
                    <a:p>
                      <a:pPr algn="ctr"/>
                      <a:r>
                        <a:rPr lang="zh-CN" altLang="en-US" sz="1200" b="1" dirty="0">
                          <a:latin typeface="微软雅黑" panose="020B0503020204020204" pitchFamily="34" charset="-122"/>
                          <a:ea typeface="微软雅黑" panose="020B0503020204020204" pitchFamily="34" charset="-122"/>
                        </a:rPr>
                        <a:t>类别</a:t>
                      </a:r>
                    </a:p>
                  </a:txBody>
                  <a:tcPr marL="74266" marR="74266" marT="37133" marB="37133" anchor="ctr"/>
                </a:tc>
                <a:extLst>
                  <a:ext uri="{0D108BD9-81ED-4DB2-BD59-A6C34878D82A}">
                    <a16:rowId xmlns:a16="http://schemas.microsoft.com/office/drawing/2014/main" val="10000"/>
                  </a:ext>
                </a:extLst>
              </a:tr>
              <a:tr h="369570">
                <a:tc>
                  <a:txBody>
                    <a:bodyPr/>
                    <a:lstStyle/>
                    <a:p>
                      <a:pPr algn="ctr"/>
                      <a:r>
                        <a:rPr lang="zh-CN" altLang="en-US" sz="1000" b="0" kern="1200" dirty="0">
                          <a:latin typeface="Times New Roman" panose="02020603050405020304" pitchFamily="18" charset="0"/>
                          <a:ea typeface="微软雅黑" panose="020B0503020204020204" pitchFamily="34" charset="-122"/>
                        </a:rPr>
                        <a:t>星巴克</a:t>
                      </a:r>
                    </a:p>
                  </a:txBody>
                  <a:tcPr marL="74266" marR="74266" marT="37133" marB="37133" anchor="ctr"/>
                </a:tc>
                <a:tc>
                  <a:txBody>
                    <a:bodyPr/>
                    <a:lstStyle/>
                    <a:p>
                      <a:pPr algn="ctr" fontAlgn="ctr"/>
                      <a:r>
                        <a:rPr lang="en-US" altLang="zh-CN" sz="1000" b="0" kern="1200" dirty="0">
                          <a:latin typeface="Times New Roman" panose="02020603050405020304" pitchFamily="18" charset="0"/>
                          <a:ea typeface="微软雅黑" panose="020B0503020204020204" pitchFamily="34" charset="-122"/>
                          <a:cs typeface="Times New Roman" panose="02020603050405020304" pitchFamily="18" charset="0"/>
                        </a:rPr>
                        <a:t>118.819964</a:t>
                      </a:r>
                    </a:p>
                  </a:txBody>
                  <a:tcPr marL="6189" marR="6189" marT="6189" marB="0" anchor="ctr"/>
                </a:tc>
                <a:tc>
                  <a:txBody>
                    <a:bodyPr/>
                    <a:lstStyle/>
                    <a:p>
                      <a:pPr algn="ctr" fontAlgn="ctr"/>
                      <a:r>
                        <a:rPr lang="en-US" altLang="zh-CN" sz="1000" b="0" kern="1200" dirty="0">
                          <a:latin typeface="Times New Roman" panose="02020603050405020304" pitchFamily="18" charset="0"/>
                          <a:ea typeface="微软雅黑" panose="020B0503020204020204" pitchFamily="34" charset="-122"/>
                          <a:cs typeface="Times New Roman" panose="02020603050405020304" pitchFamily="18" charset="0"/>
                        </a:rPr>
                        <a:t>31.92938</a:t>
                      </a:r>
                    </a:p>
                  </a:txBody>
                  <a:tcPr marL="6189" marR="6189" marT="6189" marB="0" anchor="ctr"/>
                </a:tc>
                <a:tc>
                  <a:txBody>
                    <a:bodyPr/>
                    <a:lstStyle/>
                    <a:p>
                      <a:pPr algn="ctr" fontAlgn="ctr"/>
                      <a:r>
                        <a:rPr lang="zh-CN" altLang="en-US" sz="1000" b="0" kern="1200" dirty="0">
                          <a:latin typeface="Times New Roman" panose="02020603050405020304" pitchFamily="18" charset="0"/>
                          <a:ea typeface="微软雅黑" panose="020B0503020204020204" pitchFamily="34" charset="-122"/>
                          <a:cs typeface="Times New Roman" panose="02020603050405020304" pitchFamily="18" charset="0"/>
                        </a:rPr>
                        <a:t>双龙大道</a:t>
                      </a:r>
                      <a:r>
                        <a:rPr lang="en-US" altLang="zh-CN" sz="1000" b="0" kern="1200" dirty="0">
                          <a:latin typeface="Times New Roman" panose="02020603050405020304" pitchFamily="18" charset="0"/>
                          <a:ea typeface="微软雅黑" panose="020B0503020204020204" pitchFamily="34" charset="-122"/>
                          <a:cs typeface="Times New Roman" panose="02020603050405020304" pitchFamily="18" charset="0"/>
                        </a:rPr>
                        <a:t>1688</a:t>
                      </a:r>
                      <a:r>
                        <a:rPr lang="zh-CN" altLang="en-US" sz="1000" b="0" kern="1200" dirty="0">
                          <a:latin typeface="Times New Roman" panose="02020603050405020304" pitchFamily="18" charset="0"/>
                          <a:ea typeface="微软雅黑" panose="020B0503020204020204" pitchFamily="34" charset="-122"/>
                          <a:cs typeface="Times New Roman" panose="02020603050405020304" pitchFamily="18" charset="0"/>
                        </a:rPr>
                        <a:t>号</a:t>
                      </a:r>
                      <a:r>
                        <a:rPr lang="en-US" altLang="zh-CN" sz="1000" b="0" kern="12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000" b="0" kern="1200" dirty="0">
                          <a:latin typeface="Times New Roman" panose="02020603050405020304" pitchFamily="18" charset="0"/>
                          <a:ea typeface="微软雅黑" panose="020B0503020204020204" pitchFamily="34" charset="-122"/>
                          <a:cs typeface="Times New Roman" panose="02020603050405020304" pitchFamily="18" charset="0"/>
                        </a:rPr>
                        <a:t>楼</a:t>
                      </a:r>
                      <a:r>
                        <a:rPr lang="en-US" altLang="zh-CN" sz="1000" b="0" kern="1200" dirty="0">
                          <a:latin typeface="Times New Roman" panose="02020603050405020304" pitchFamily="18" charset="0"/>
                          <a:ea typeface="微软雅黑" panose="020B0503020204020204" pitchFamily="34" charset="-122"/>
                          <a:cs typeface="Times New Roman" panose="02020603050405020304" pitchFamily="18" charset="0"/>
                        </a:rPr>
                        <a:t>01</a:t>
                      </a:r>
                      <a:r>
                        <a:rPr lang="zh-CN" altLang="en-US" sz="1000" b="0" kern="1200" dirty="0">
                          <a:latin typeface="Times New Roman" panose="02020603050405020304" pitchFamily="18" charset="0"/>
                          <a:ea typeface="微软雅黑" panose="020B0503020204020204" pitchFamily="34" charset="-122"/>
                          <a:cs typeface="Times New Roman" panose="02020603050405020304" pitchFamily="18" charset="0"/>
                        </a:rPr>
                        <a:t>商铺</a:t>
                      </a:r>
                    </a:p>
                  </a:txBody>
                  <a:tcPr marL="6189" marR="6189" marT="6189" marB="0" anchor="ctr"/>
                </a:tc>
                <a:tc>
                  <a:txBody>
                    <a:bodyPr/>
                    <a:lstStyle/>
                    <a:p>
                      <a:pPr algn="ctr"/>
                      <a:r>
                        <a:rPr lang="zh-CN" altLang="en-US" sz="1000" b="0" kern="1200" dirty="0">
                          <a:latin typeface="Times New Roman" panose="02020603050405020304" pitchFamily="18" charset="0"/>
                          <a:ea typeface="微软雅黑" panose="020B0503020204020204" pitchFamily="34" charset="-122"/>
                          <a:cs typeface="Times New Roman" panose="02020603050405020304" pitchFamily="18" charset="0"/>
                        </a:rPr>
                        <a:t>餐饮</a:t>
                      </a:r>
                      <a:r>
                        <a:rPr lang="en-US" altLang="zh-CN" sz="1000" b="0" kern="12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000" b="0" kern="1200" dirty="0">
                          <a:latin typeface="Times New Roman" panose="02020603050405020304" pitchFamily="18" charset="0"/>
                          <a:ea typeface="微软雅黑" panose="020B0503020204020204" pitchFamily="34" charset="-122"/>
                          <a:cs typeface="Times New Roman" panose="02020603050405020304" pitchFamily="18" charset="0"/>
                        </a:rPr>
                        <a:t>咖啡</a:t>
                      </a:r>
                    </a:p>
                  </a:txBody>
                  <a:tcPr marL="74266" marR="74266" marT="37133" marB="37133" anchor="ctr"/>
                </a:tc>
                <a:extLst>
                  <a:ext uri="{0D108BD9-81ED-4DB2-BD59-A6C34878D82A}">
                    <a16:rowId xmlns:a16="http://schemas.microsoft.com/office/drawing/2014/main" val="10001"/>
                  </a:ext>
                </a:extLst>
              </a:tr>
            </a:tbl>
          </a:graphicData>
        </a:graphic>
      </p:graphicFrame>
      <p:graphicFrame>
        <p:nvGraphicFramePr>
          <p:cNvPr id="4" name="表格 3"/>
          <p:cNvGraphicFramePr>
            <a:graphicFrameLocks noGrp="1"/>
          </p:cNvGraphicFramePr>
          <p:nvPr>
            <p:custDataLst>
              <p:tags r:id="rId2"/>
            </p:custDataLst>
            <p:extLst>
              <p:ext uri="{D42A27DB-BD31-4B8C-83A1-F6EECF244321}">
                <p14:modId xmlns:p14="http://schemas.microsoft.com/office/powerpoint/2010/main" val="1271239042"/>
              </p:ext>
            </p:extLst>
          </p:nvPr>
        </p:nvGraphicFramePr>
        <p:xfrm>
          <a:off x="4554318" y="1724501"/>
          <a:ext cx="4475480" cy="710247"/>
        </p:xfrm>
        <a:graphic>
          <a:graphicData uri="http://schemas.openxmlformats.org/drawingml/2006/table">
            <a:tbl>
              <a:tblPr firstRow="1" bandRow="1">
                <a:effectLst>
                  <a:outerShdw blurRad="50800" dist="38100" dir="2700000" algn="tl" rotWithShape="0">
                    <a:prstClr val="black">
                      <a:alpha val="40000"/>
                    </a:prstClr>
                  </a:outerShdw>
                </a:effectLst>
              </a:tblPr>
              <a:tblGrid>
                <a:gridCol w="553720">
                  <a:extLst>
                    <a:ext uri="{9D8B030D-6E8A-4147-A177-3AD203B41FA5}">
                      <a16:colId xmlns:a16="http://schemas.microsoft.com/office/drawing/2014/main" val="20000"/>
                    </a:ext>
                  </a:extLst>
                </a:gridCol>
                <a:gridCol w="767080">
                  <a:extLst>
                    <a:ext uri="{9D8B030D-6E8A-4147-A177-3AD203B41FA5}">
                      <a16:colId xmlns:a16="http://schemas.microsoft.com/office/drawing/2014/main" val="20001"/>
                    </a:ext>
                  </a:extLst>
                </a:gridCol>
                <a:gridCol w="670560">
                  <a:extLst>
                    <a:ext uri="{9D8B030D-6E8A-4147-A177-3AD203B41FA5}">
                      <a16:colId xmlns:a16="http://schemas.microsoft.com/office/drawing/2014/main" val="20002"/>
                    </a:ext>
                  </a:extLst>
                </a:gridCol>
                <a:gridCol w="176022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tblGrid>
              <a:tr h="324418">
                <a:tc>
                  <a:txBody>
                    <a:bodyPr/>
                    <a:lstStyle/>
                    <a:p>
                      <a:pPr algn="ctr"/>
                      <a:r>
                        <a:rPr lang="zh-CN" altLang="en-US" sz="1200" b="1" dirty="0">
                          <a:latin typeface="微软雅黑" panose="020B0503020204020204" pitchFamily="34" charset="-122"/>
                          <a:ea typeface="微软雅黑" panose="020B0503020204020204" pitchFamily="34" charset="-122"/>
                        </a:rPr>
                        <a:t>名称</a:t>
                      </a:r>
                    </a:p>
                  </a:txBody>
                  <a:tcPr marL="74882" marR="74882" marT="37442" marB="37442" anchor="ctr"/>
                </a:tc>
                <a:tc>
                  <a:txBody>
                    <a:bodyPr/>
                    <a:lstStyle/>
                    <a:p>
                      <a:pPr algn="ctr"/>
                      <a:r>
                        <a:rPr lang="zh-CN" altLang="en-US" sz="1200" b="1" dirty="0">
                          <a:latin typeface="微软雅黑" panose="020B0503020204020204" pitchFamily="34" charset="-122"/>
                          <a:ea typeface="微软雅黑" panose="020B0503020204020204" pitchFamily="34" charset="-122"/>
                        </a:rPr>
                        <a:t>经度</a:t>
                      </a:r>
                    </a:p>
                  </a:txBody>
                  <a:tcPr marL="74882" marR="74882" marT="37442" marB="37442" anchor="ctr"/>
                </a:tc>
                <a:tc>
                  <a:txBody>
                    <a:bodyPr/>
                    <a:lstStyle/>
                    <a:p>
                      <a:pPr algn="ctr"/>
                      <a:r>
                        <a:rPr lang="zh-CN" altLang="en-US" sz="1200" b="1" dirty="0">
                          <a:latin typeface="微软雅黑" panose="020B0503020204020204" pitchFamily="34" charset="-122"/>
                          <a:ea typeface="微软雅黑" panose="020B0503020204020204" pitchFamily="34" charset="-122"/>
                        </a:rPr>
                        <a:t>纬度</a:t>
                      </a:r>
                    </a:p>
                  </a:txBody>
                  <a:tcPr marL="74882" marR="74882" marT="37442" marB="37442" anchor="ctr"/>
                </a:tc>
                <a:tc>
                  <a:txBody>
                    <a:bodyPr/>
                    <a:lstStyle/>
                    <a:p>
                      <a:pPr algn="ctr"/>
                      <a:r>
                        <a:rPr lang="zh-CN" altLang="en-US" sz="1200" b="1" dirty="0">
                          <a:latin typeface="微软雅黑" panose="020B0503020204020204" pitchFamily="34" charset="-122"/>
                          <a:ea typeface="微软雅黑" panose="020B0503020204020204" pitchFamily="34" charset="-122"/>
                        </a:rPr>
                        <a:t>地址</a:t>
                      </a:r>
                    </a:p>
                  </a:txBody>
                  <a:tcPr marL="74882" marR="74882" marT="37442" marB="37442" anchor="ctr"/>
                </a:tc>
                <a:tc>
                  <a:txBody>
                    <a:bodyPr/>
                    <a:lstStyle/>
                    <a:p>
                      <a:pPr algn="ctr"/>
                      <a:r>
                        <a:rPr lang="zh-CN" altLang="en-US" sz="1200" b="1" dirty="0">
                          <a:latin typeface="微软雅黑" panose="020B0503020204020204" pitchFamily="34" charset="-122"/>
                          <a:ea typeface="微软雅黑" panose="020B0503020204020204" pitchFamily="34" charset="-122"/>
                        </a:rPr>
                        <a:t>类别</a:t>
                      </a:r>
                    </a:p>
                  </a:txBody>
                  <a:tcPr marL="74882" marR="74882" marT="37442" marB="37442" anchor="ctr"/>
                </a:tc>
                <a:extLst>
                  <a:ext uri="{0D108BD9-81ED-4DB2-BD59-A6C34878D82A}">
                    <a16:rowId xmlns:a16="http://schemas.microsoft.com/office/drawing/2014/main" val="10000"/>
                  </a:ext>
                </a:extLst>
              </a:tr>
              <a:tr h="385829">
                <a:tc>
                  <a:txBody>
                    <a:bodyPr/>
                    <a:lstStyle/>
                    <a:p>
                      <a:pPr algn="ctr"/>
                      <a:r>
                        <a:rPr lang="zh-CN" altLang="en-US" sz="1000" b="0" kern="1200" dirty="0">
                          <a:latin typeface="Times New Roman" panose="02020603050405020304" pitchFamily="18" charset="0"/>
                          <a:ea typeface="微软雅黑" panose="020B0503020204020204" pitchFamily="34" charset="-122"/>
                        </a:rPr>
                        <a:t>星巴克</a:t>
                      </a:r>
                    </a:p>
                  </a:txBody>
                  <a:tcPr marL="74882" marR="74882" marT="37442" marB="37442" anchor="ctr"/>
                </a:tc>
                <a:tc>
                  <a:txBody>
                    <a:bodyPr/>
                    <a:lstStyle/>
                    <a:p>
                      <a:pPr marL="0" algn="ctr" defTabSz="914400" rtl="0" eaLnBrk="1" latinLnBrk="0" hangingPunct="1"/>
                      <a:r>
                        <a:rPr lang="en-US" altLang="zh-CN" sz="1000" b="0" kern="1200" dirty="0">
                          <a:latin typeface="Times New Roman" panose="02020603050405020304" pitchFamily="18" charset="0"/>
                          <a:ea typeface="微软雅黑" panose="020B0503020204020204" pitchFamily="34" charset="-122"/>
                          <a:cs typeface="Times New Roman" panose="02020603050405020304" pitchFamily="18" charset="0"/>
                        </a:rPr>
                        <a:t>118.820728</a:t>
                      </a:r>
                    </a:p>
                  </a:txBody>
                  <a:tcPr marL="74882" marR="74882" marT="37442" marB="37442" anchor="ctr"/>
                </a:tc>
                <a:tc>
                  <a:txBody>
                    <a:bodyPr/>
                    <a:lstStyle/>
                    <a:p>
                      <a:pPr marL="0" algn="ctr" defTabSz="914400" rtl="0" eaLnBrk="1" latinLnBrk="0" hangingPunct="1"/>
                      <a:r>
                        <a:rPr lang="en-US" altLang="zh-CN" sz="1000" b="0" kern="1200" dirty="0">
                          <a:latin typeface="Times New Roman" panose="02020603050405020304" pitchFamily="18" charset="0"/>
                          <a:ea typeface="微软雅黑" panose="020B0503020204020204" pitchFamily="34" charset="-122"/>
                          <a:cs typeface="Times New Roman" panose="02020603050405020304" pitchFamily="18" charset="0"/>
                        </a:rPr>
                        <a:t>31.92814</a:t>
                      </a:r>
                    </a:p>
                  </a:txBody>
                  <a:tcPr marL="74882" marR="74882" marT="37442" marB="37442" anchor="ctr"/>
                </a:tc>
                <a:tc>
                  <a:txBody>
                    <a:bodyPr/>
                    <a:lstStyle/>
                    <a:p>
                      <a:pPr marL="0" algn="ctr" defTabSz="914400" rtl="0" eaLnBrk="1" latinLnBrk="0" hangingPunct="1"/>
                      <a:r>
                        <a:rPr lang="zh-CN" altLang="en-US" sz="1000" b="0" kern="1200" dirty="0">
                          <a:latin typeface="Times New Roman" panose="02020603050405020304" pitchFamily="18" charset="0"/>
                          <a:ea typeface="微软雅黑" panose="020B0503020204020204" pitchFamily="34" charset="-122"/>
                          <a:cs typeface="Times New Roman" panose="02020603050405020304" pitchFamily="18" charset="0"/>
                        </a:rPr>
                        <a:t>双龙大道</a:t>
                      </a:r>
                      <a:r>
                        <a:rPr lang="en-US" altLang="zh-CN" sz="1000" b="0" kern="1200" dirty="0">
                          <a:latin typeface="Times New Roman" panose="02020603050405020304" pitchFamily="18" charset="0"/>
                          <a:ea typeface="微软雅黑" panose="020B0503020204020204" pitchFamily="34" charset="-122"/>
                          <a:cs typeface="Times New Roman" panose="02020603050405020304" pitchFamily="18" charset="0"/>
                        </a:rPr>
                        <a:t>1698</a:t>
                      </a:r>
                      <a:r>
                        <a:rPr lang="zh-CN" altLang="en-US" sz="1000" b="0" kern="1200" dirty="0">
                          <a:latin typeface="Times New Roman" panose="02020603050405020304" pitchFamily="18" charset="0"/>
                          <a:ea typeface="微软雅黑" panose="020B0503020204020204" pitchFamily="34" charset="-122"/>
                          <a:cs typeface="Times New Roman" panose="02020603050405020304" pitchFamily="18" charset="0"/>
                        </a:rPr>
                        <a:t>号景枫中心</a:t>
                      </a:r>
                      <a:r>
                        <a:rPr lang="en-US" altLang="zh-CN" sz="1000" b="0" kern="12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000" b="0" kern="1200" dirty="0">
                          <a:latin typeface="Times New Roman" panose="02020603050405020304" pitchFamily="18" charset="0"/>
                          <a:ea typeface="微软雅黑" panose="020B0503020204020204" pitchFamily="34" charset="-122"/>
                          <a:cs typeface="Times New Roman" panose="02020603050405020304" pitchFamily="18" charset="0"/>
                        </a:rPr>
                        <a:t>楼</a:t>
                      </a:r>
                    </a:p>
                  </a:txBody>
                  <a:tcPr marL="74882" marR="74882" marT="37442" marB="37442" anchor="ctr"/>
                </a:tc>
                <a:tc>
                  <a:txBody>
                    <a:bodyPr/>
                    <a:lstStyle/>
                    <a:p>
                      <a:pPr marL="0" algn="ctr" defTabSz="914400" rtl="0" eaLnBrk="1" latinLnBrk="0" hangingPunct="1"/>
                      <a:r>
                        <a:rPr lang="zh-CN" altLang="en-US" sz="1000" b="0" kern="1200" dirty="0">
                          <a:latin typeface="Times New Roman" panose="02020603050405020304" pitchFamily="18" charset="0"/>
                          <a:ea typeface="微软雅黑" panose="020B0503020204020204" pitchFamily="34" charset="-122"/>
                          <a:cs typeface="Times New Roman" panose="02020603050405020304" pitchFamily="18" charset="0"/>
                        </a:rPr>
                        <a:t>饮品</a:t>
                      </a:r>
                      <a:r>
                        <a:rPr lang="en-US" altLang="zh-CN" sz="1000" b="0" kern="12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000" b="0" kern="1200" dirty="0">
                          <a:latin typeface="Times New Roman" panose="02020603050405020304" pitchFamily="18" charset="0"/>
                          <a:ea typeface="微软雅黑" panose="020B0503020204020204" pitchFamily="34" charset="-122"/>
                          <a:cs typeface="Times New Roman" panose="02020603050405020304" pitchFamily="18" charset="0"/>
                        </a:rPr>
                        <a:t>咖啡</a:t>
                      </a:r>
                    </a:p>
                  </a:txBody>
                  <a:tcPr marL="74882" marR="74882" marT="37442" marB="37442" anchor="ctr"/>
                </a:tc>
                <a:extLst>
                  <a:ext uri="{0D108BD9-81ED-4DB2-BD59-A6C34878D82A}">
                    <a16:rowId xmlns:a16="http://schemas.microsoft.com/office/drawing/2014/main" val="10001"/>
                  </a:ext>
                </a:extLst>
              </a:tr>
            </a:tbl>
          </a:graphicData>
        </a:graphic>
      </p:graphicFrame>
      <p:sp>
        <p:nvSpPr>
          <p:cNvPr id="8" name="箭头: 下 39942"/>
          <p:cNvSpPr/>
          <p:nvPr/>
        </p:nvSpPr>
        <p:spPr>
          <a:xfrm flipH="1">
            <a:off x="550545" y="2489835"/>
            <a:ext cx="369570" cy="414655"/>
          </a:xfrm>
          <a:prstGeom prst="downArrow">
            <a:avLst>
              <a:gd name="adj1" fmla="val 39565"/>
              <a:gd name="adj2" fmla="val 58746"/>
            </a:avLst>
          </a:prstGeom>
          <a:solidFill>
            <a:schemeClr val="accent5">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27"/>
          <p:cNvSpPr/>
          <p:nvPr/>
        </p:nvSpPr>
        <p:spPr>
          <a:xfrm>
            <a:off x="178435" y="2926715"/>
            <a:ext cx="5425440" cy="488315"/>
          </a:xfrm>
          <a:prstGeom prst="roundRect">
            <a:avLst/>
          </a:prstGeom>
          <a:solidFill>
            <a:schemeClr val="bg1"/>
          </a:solidFill>
          <a:ln w="19050">
            <a:solidFill>
              <a:srgbClr val="5B9BD5"/>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下 39942"/>
          <p:cNvSpPr/>
          <p:nvPr/>
        </p:nvSpPr>
        <p:spPr>
          <a:xfrm flipH="1">
            <a:off x="4647295" y="2495550"/>
            <a:ext cx="369570" cy="414655"/>
          </a:xfrm>
          <a:prstGeom prst="downArrow">
            <a:avLst>
              <a:gd name="adj1" fmla="val 39565"/>
              <a:gd name="adj2" fmla="val 58746"/>
            </a:avLst>
          </a:prstGeom>
          <a:solidFill>
            <a:schemeClr val="accent5">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336675" y="2941955"/>
            <a:ext cx="4267200" cy="460375"/>
          </a:xfrm>
          <a:prstGeom prst="rect">
            <a:avLst/>
          </a:prstGeom>
          <a:noFill/>
        </p:spPr>
        <p:txBody>
          <a:bodyPr wrap="square" rtlCol="0" anchor="t">
            <a:spAutoFit/>
          </a:bodyPr>
          <a:lstStyle/>
          <a:p>
            <a:pPr algn="ct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sym typeface="+mn-ea"/>
              </a:rPr>
              <a:t>Do the Following two entity refer to the same real-world entity?</a:t>
            </a:r>
            <a:endParaRPr lang="en-US" altLang="zh-CN" sz="800" b="1" dirty="0">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sym typeface="+mn-ea"/>
              </a:rPr>
              <a:t>Entity 1: </a:t>
            </a:r>
            <a:r>
              <a:rPr lang="zh-CN" altLang="en-US" sz="800" b="1" dirty="0">
                <a:latin typeface="Times New Roman" panose="02020603050405020304" pitchFamily="18" charset="0"/>
                <a:ea typeface="微软雅黑" panose="020B0503020204020204" pitchFamily="34" charset="-122"/>
                <a:cs typeface="Times New Roman" panose="02020603050405020304" pitchFamily="18" charset="0"/>
                <a:sym typeface="+mn-ea"/>
              </a:rPr>
              <a:t>星巴克</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800" b="1" dirty="0">
                <a:latin typeface="Times New Roman" panose="02020603050405020304" pitchFamily="18" charset="0"/>
                <a:ea typeface="微软雅黑" panose="020B0503020204020204" pitchFamily="34" charset="-122"/>
                <a:cs typeface="Times New Roman" panose="02020603050405020304" pitchFamily="18" charset="0"/>
                <a:sym typeface="+mn-ea"/>
              </a:rPr>
              <a:t> 双龙大道</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sym typeface="+mn-ea"/>
              </a:rPr>
              <a:t>1688</a:t>
            </a:r>
            <a:r>
              <a:rPr lang="zh-CN" altLang="en-US" sz="800" b="1" dirty="0">
                <a:latin typeface="Times New Roman" panose="02020603050405020304" pitchFamily="18" charset="0"/>
                <a:ea typeface="微软雅黑" panose="020B0503020204020204" pitchFamily="34" charset="-122"/>
                <a:cs typeface="Times New Roman" panose="02020603050405020304" pitchFamily="18" charset="0"/>
                <a:sym typeface="+mn-ea"/>
              </a:rPr>
              <a:t>号</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sym typeface="+mn-ea"/>
              </a:rPr>
              <a:t>1</a:t>
            </a:r>
            <a:r>
              <a:rPr lang="zh-CN" altLang="en-US" sz="800" b="1" dirty="0">
                <a:latin typeface="Times New Roman" panose="02020603050405020304" pitchFamily="18" charset="0"/>
                <a:ea typeface="微软雅黑" panose="020B0503020204020204" pitchFamily="34" charset="-122"/>
                <a:cs typeface="Times New Roman" panose="02020603050405020304" pitchFamily="18" charset="0"/>
                <a:sym typeface="+mn-ea"/>
              </a:rPr>
              <a:t>楼</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sym typeface="+mn-ea"/>
              </a:rPr>
              <a:t>01</a:t>
            </a:r>
            <a:r>
              <a:rPr lang="zh-CN" altLang="en-US" sz="800" b="1" dirty="0">
                <a:latin typeface="Times New Roman" panose="02020603050405020304" pitchFamily="18" charset="0"/>
                <a:ea typeface="微软雅黑" panose="020B0503020204020204" pitchFamily="34" charset="-122"/>
                <a:cs typeface="Times New Roman" panose="02020603050405020304" pitchFamily="18" charset="0"/>
                <a:sym typeface="+mn-ea"/>
              </a:rPr>
              <a:t>商铺</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800" b="1" dirty="0">
                <a:latin typeface="Times New Roman" panose="02020603050405020304" pitchFamily="18" charset="0"/>
                <a:ea typeface="微软雅黑" panose="020B0503020204020204" pitchFamily="34" charset="-122"/>
                <a:cs typeface="Times New Roman" panose="02020603050405020304" pitchFamily="18" charset="0"/>
                <a:sym typeface="+mn-ea"/>
              </a:rPr>
              <a:t> 餐饮</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800" b="1" dirty="0">
                <a:latin typeface="Times New Roman" panose="02020603050405020304" pitchFamily="18" charset="0"/>
                <a:ea typeface="微软雅黑" panose="020B0503020204020204" pitchFamily="34" charset="-122"/>
                <a:cs typeface="Times New Roman" panose="02020603050405020304" pitchFamily="18" charset="0"/>
                <a:sym typeface="+mn-ea"/>
              </a:rPr>
              <a:t>咖啡</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8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sym typeface="+mn-ea"/>
              </a:rPr>
              <a:t>locate</a:t>
            </a:r>
            <a:r>
              <a:rPr lang="zh-CN" altLang="en-US" sz="8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sym typeface="+mn-ea"/>
              </a:rPr>
              <a:t>at (118.819964,</a:t>
            </a:r>
            <a:r>
              <a:rPr lang="zh-CN" altLang="en-US" sz="8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sym typeface="+mn-ea"/>
              </a:rPr>
              <a:t>31.92938)</a:t>
            </a:r>
            <a:endParaRPr lang="en-US" altLang="zh-CN" sz="800" b="1" dirty="0">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sym typeface="+mn-ea"/>
              </a:rPr>
              <a:t>Entity 2: </a:t>
            </a:r>
            <a:r>
              <a:rPr lang="zh-CN" altLang="en-US" sz="800" b="1" dirty="0">
                <a:latin typeface="Times New Roman" panose="02020603050405020304" pitchFamily="18" charset="0"/>
                <a:ea typeface="微软雅黑" panose="020B0503020204020204" pitchFamily="34" charset="-122"/>
                <a:cs typeface="Times New Roman" panose="02020603050405020304" pitchFamily="18" charset="0"/>
                <a:sym typeface="+mn-ea"/>
              </a:rPr>
              <a:t>星巴克</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800" b="1" dirty="0">
                <a:latin typeface="Times New Roman" panose="02020603050405020304" pitchFamily="18" charset="0"/>
                <a:ea typeface="微软雅黑" panose="020B0503020204020204" pitchFamily="34" charset="-122"/>
                <a:cs typeface="Times New Roman" panose="02020603050405020304" pitchFamily="18" charset="0"/>
                <a:sym typeface="+mn-ea"/>
              </a:rPr>
              <a:t> 双龙大道</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sym typeface="+mn-ea"/>
              </a:rPr>
              <a:t>1698</a:t>
            </a:r>
            <a:r>
              <a:rPr lang="zh-CN" altLang="en-US" sz="800" b="1" dirty="0">
                <a:latin typeface="Times New Roman" panose="02020603050405020304" pitchFamily="18" charset="0"/>
                <a:ea typeface="微软雅黑" panose="020B0503020204020204" pitchFamily="34" charset="-122"/>
                <a:cs typeface="Times New Roman" panose="02020603050405020304" pitchFamily="18" charset="0"/>
                <a:sym typeface="+mn-ea"/>
              </a:rPr>
              <a:t>号景枫中心</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sym typeface="+mn-ea"/>
              </a:rPr>
              <a:t>1</a:t>
            </a:r>
            <a:r>
              <a:rPr lang="zh-CN" altLang="en-US" sz="800" b="1" dirty="0">
                <a:latin typeface="Times New Roman" panose="02020603050405020304" pitchFamily="18" charset="0"/>
                <a:ea typeface="微软雅黑" panose="020B0503020204020204" pitchFamily="34" charset="-122"/>
                <a:cs typeface="Times New Roman" panose="02020603050405020304" pitchFamily="18" charset="0"/>
                <a:sym typeface="+mn-ea"/>
              </a:rPr>
              <a:t>楼</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800" b="1" dirty="0">
                <a:latin typeface="Times New Roman" panose="02020603050405020304" pitchFamily="18" charset="0"/>
                <a:ea typeface="微软雅黑" panose="020B0503020204020204" pitchFamily="34" charset="-122"/>
                <a:cs typeface="Times New Roman" panose="02020603050405020304" pitchFamily="18" charset="0"/>
                <a:sym typeface="+mn-ea"/>
              </a:rPr>
              <a:t>饮品</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800" b="1" dirty="0">
                <a:latin typeface="Times New Roman" panose="02020603050405020304" pitchFamily="18" charset="0"/>
                <a:ea typeface="微软雅黑" panose="020B0503020204020204" pitchFamily="34" charset="-122"/>
                <a:cs typeface="Times New Roman" panose="02020603050405020304" pitchFamily="18" charset="0"/>
                <a:sym typeface="+mn-ea"/>
              </a:rPr>
              <a:t>咖啡</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8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sym typeface="+mn-ea"/>
              </a:rPr>
              <a:t>locate</a:t>
            </a:r>
            <a:r>
              <a:rPr lang="zh-CN" altLang="en-US" sz="8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sym typeface="+mn-ea"/>
              </a:rPr>
              <a:t>at (118.820728,</a:t>
            </a:r>
            <a:r>
              <a:rPr lang="zh-CN" altLang="en-US" sz="8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sym typeface="+mn-ea"/>
              </a:rPr>
              <a:t>31.92814)</a:t>
            </a:r>
          </a:p>
        </p:txBody>
      </p:sp>
      <p:sp>
        <p:nvSpPr>
          <p:cNvPr id="20" name="文本框 19"/>
          <p:cNvSpPr txBox="1"/>
          <p:nvPr/>
        </p:nvSpPr>
        <p:spPr>
          <a:xfrm>
            <a:off x="104775" y="3012757"/>
            <a:ext cx="1261110" cy="306705"/>
          </a:xfrm>
          <a:prstGeom prst="rect">
            <a:avLst/>
          </a:prstGeom>
          <a:noFill/>
        </p:spPr>
        <p:txBody>
          <a:bodyPr wrap="square" rtlCol="0">
            <a:spAutoFit/>
          </a:bodyPr>
          <a:lstStyle/>
          <a:p>
            <a:pPr algn="ctr">
              <a:buClrTx/>
              <a:buSzTx/>
              <a:buFontTx/>
            </a:pPr>
            <a:r>
              <a:rPr lang="zh-CN" altLang="en-US" sz="1400" b="1" dirty="0">
                <a:latin typeface="微软雅黑" panose="020B0503020204020204" pitchFamily="34" charset="-122"/>
                <a:ea typeface="微软雅黑" panose="020B0503020204020204" pitchFamily="34" charset="-122"/>
              </a:rPr>
              <a:t>提示示例</a:t>
            </a:r>
          </a:p>
        </p:txBody>
      </p:sp>
      <p:sp>
        <p:nvSpPr>
          <p:cNvPr id="21" name="箭头: 下 39942"/>
          <p:cNvSpPr/>
          <p:nvPr/>
        </p:nvSpPr>
        <p:spPr>
          <a:xfrm flipH="1">
            <a:off x="550545" y="3434715"/>
            <a:ext cx="369570" cy="414655"/>
          </a:xfrm>
          <a:prstGeom prst="downArrow">
            <a:avLst>
              <a:gd name="adj1" fmla="val 39565"/>
              <a:gd name="adj2" fmla="val 58746"/>
            </a:avLst>
          </a:prstGeom>
          <a:solidFill>
            <a:schemeClr val="accent5">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90830" y="3880485"/>
            <a:ext cx="889000" cy="342265"/>
          </a:xfrm>
          <a:prstGeom prst="rect">
            <a:avLst/>
          </a:prstGeom>
          <a:solidFill>
            <a:schemeClr val="bg1"/>
          </a:solidFill>
          <a:ln w="25400">
            <a:solidFill>
              <a:schemeClr val="accent5"/>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ClrTx/>
              <a:buSzTx/>
              <a:buFontTx/>
            </a:pPr>
            <a:r>
              <a:rPr lang="zh-CN" altLang="en-US"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LLM</a:t>
            </a:r>
          </a:p>
        </p:txBody>
      </p:sp>
      <p:sp>
        <p:nvSpPr>
          <p:cNvPr id="23" name="箭头: 下 39942"/>
          <p:cNvSpPr/>
          <p:nvPr/>
        </p:nvSpPr>
        <p:spPr>
          <a:xfrm rot="16200000" flipH="1">
            <a:off x="1455420" y="3632200"/>
            <a:ext cx="369570" cy="824230"/>
          </a:xfrm>
          <a:prstGeom prst="downArrow">
            <a:avLst>
              <a:gd name="adj1" fmla="val 39565"/>
              <a:gd name="adj2" fmla="val 58746"/>
            </a:avLst>
          </a:prstGeom>
          <a:solidFill>
            <a:schemeClr val="accent5">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7"/>
          <p:cNvSpPr/>
          <p:nvPr/>
        </p:nvSpPr>
        <p:spPr>
          <a:xfrm>
            <a:off x="2065020" y="3891915"/>
            <a:ext cx="3538220" cy="320675"/>
          </a:xfrm>
          <a:prstGeom prst="roundRect">
            <a:avLst/>
          </a:prstGeom>
          <a:solidFill>
            <a:schemeClr val="bg1"/>
          </a:solidFill>
          <a:ln w="19050">
            <a:solidFill>
              <a:srgbClr val="5B9BD5"/>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2060575" y="3914140"/>
            <a:ext cx="3550920" cy="275590"/>
          </a:xfrm>
          <a:prstGeom prst="rect">
            <a:avLst/>
          </a:prstGeom>
          <a:noFill/>
        </p:spPr>
        <p:txBody>
          <a:bodyPr wrap="square" rtlCol="0">
            <a:spAutoFit/>
          </a:bodyPr>
          <a:lstStyle/>
          <a:p>
            <a:pPr algn="ctr">
              <a:buClrTx/>
              <a:buSzTx/>
              <a:buNone/>
            </a:pP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sym typeface="+mn-ea"/>
              </a:rPr>
              <a:t>Yes, they are the same entity.</a:t>
            </a:r>
          </a:p>
        </p:txBody>
      </p:sp>
      <p:sp>
        <p:nvSpPr>
          <p:cNvPr id="26" name="文本框 25"/>
          <p:cNvSpPr txBox="1"/>
          <p:nvPr/>
        </p:nvSpPr>
        <p:spPr>
          <a:xfrm>
            <a:off x="5992495" y="2821305"/>
            <a:ext cx="2863215" cy="1354217"/>
          </a:xfrm>
          <a:prstGeom prst="rect">
            <a:avLst/>
          </a:prstGeom>
          <a:noFill/>
        </p:spPr>
        <p:txBody>
          <a:bodyPr wrap="squar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缺点：</a:t>
            </a:r>
          </a:p>
          <a:p>
            <a:pPr indent="0" algn="just">
              <a:buNone/>
            </a:pP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、模型难以充分学习复杂的匹配逻辑</a:t>
            </a:r>
          </a:p>
          <a:p>
            <a:pPr indent="0" algn="just">
              <a:buNone/>
            </a:pP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、模型容易产生跨实体对的冲突预测</a:t>
            </a:r>
          </a:p>
        </p:txBody>
      </p:sp>
      <p:sp>
        <p:nvSpPr>
          <p:cNvPr id="32" name="矩形: 圆角 29"/>
          <p:cNvSpPr/>
          <p:nvPr/>
        </p:nvSpPr>
        <p:spPr>
          <a:xfrm>
            <a:off x="449580" y="4547552"/>
            <a:ext cx="6399530" cy="471170"/>
          </a:xfrm>
          <a:prstGeom prst="roundRect">
            <a:avLst>
              <a:gd name="adj" fmla="val 11956"/>
            </a:avLst>
          </a:prstGeom>
          <a:solidFill>
            <a:schemeClr val="bg1"/>
          </a:soli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2、完全依赖大模型进行匹配判断，计算效率低且成本高昂</a:t>
            </a:r>
            <a:endParaRPr lang="zh-CN" altLang="en-US"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5" name="矩形: 圆角 27"/>
              <p:cNvSpPr/>
              <p:nvPr/>
            </p:nvSpPr>
            <p:spPr>
              <a:xfrm>
                <a:off x="450850" y="5214620"/>
                <a:ext cx="2087880" cy="934720"/>
              </a:xfrm>
              <a:prstGeom prst="roundRect">
                <a:avLst/>
              </a:prstGeom>
              <a:solidFill>
                <a:schemeClr val="bg1"/>
              </a:solidFill>
              <a:ln w="19050">
                <a:solidFill>
                  <a:srgbClr val="5B9BD5"/>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假定空间实体分块阶段产生了 </a:t>
                </a:r>
                <a14:m>
                  <m:oMath xmlns:m="http://schemas.openxmlformats.org/officeDocument/2006/math">
                    <m:r>
                      <m:rPr>
                        <m:sty m:val="p"/>
                      </m:rPr>
                      <a:rPr lang="zh-CN" altLang="en-US" sz="1600" dirty="0">
                        <a:solidFill>
                          <a:schemeClr val="tx1"/>
                        </a:solidFill>
                        <a:latin typeface="Cambria Math" panose="02040503050406030204" pitchFamily="18" charset="0"/>
                        <a:ea typeface="微软雅黑" panose="020B0503020204020204" pitchFamily="34" charset="-122"/>
                        <a:cs typeface="Cambria Math" panose="02040503050406030204" pitchFamily="18" charset="0"/>
                      </a:rPr>
                      <m:t>n</m:t>
                    </m:r>
                  </m:oMath>
                </a14:m>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对</a:t>
                </a:r>
              </a:p>
              <a:p>
                <a:pPr algn="ct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候选实体对</a:t>
                </a:r>
              </a:p>
            </p:txBody>
          </p:sp>
        </mc:Choice>
        <mc:Fallback xmlns="">
          <p:sp>
            <p:nvSpPr>
              <p:cNvPr id="35" name="矩形: 圆角 27"/>
              <p:cNvSpPr>
                <a:spLocks noRot="1" noChangeAspect="1" noMove="1" noResize="1" noEditPoints="1" noAdjustHandles="1" noChangeArrowheads="1" noChangeShapeType="1" noTextEdit="1"/>
              </p:cNvSpPr>
              <p:nvPr/>
            </p:nvSpPr>
            <p:spPr>
              <a:xfrm>
                <a:off x="450850" y="5214620"/>
                <a:ext cx="2087880" cy="934720"/>
              </a:xfrm>
              <a:prstGeom prst="roundRect">
                <a:avLst/>
              </a:prstGeom>
              <a:blipFill rotWithShape="1">
                <a:blip r:embed="rId6"/>
                <a:stretch>
                  <a:fillRect l="-1247" t="-2785" r="-3771" b="-8424"/>
                </a:stretch>
              </a:blipFill>
              <a:ln w="19050">
                <a:solidFill>
                  <a:srgbClr val="5B9BD5"/>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
        <p:nvSpPr>
          <p:cNvPr id="36" name="箭头: 下 39942"/>
          <p:cNvSpPr/>
          <p:nvPr/>
        </p:nvSpPr>
        <p:spPr>
          <a:xfrm rot="16200000" flipH="1">
            <a:off x="2810510" y="5269865"/>
            <a:ext cx="369570" cy="824230"/>
          </a:xfrm>
          <a:prstGeom prst="downArrow">
            <a:avLst>
              <a:gd name="adj1" fmla="val 39565"/>
              <a:gd name="adj2" fmla="val 58746"/>
            </a:avLst>
          </a:prstGeom>
          <a:solidFill>
            <a:schemeClr val="accent5">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9" name="矩形: 圆角 27"/>
              <p:cNvSpPr/>
              <p:nvPr/>
            </p:nvSpPr>
            <p:spPr>
              <a:xfrm>
                <a:off x="3438525" y="5237480"/>
                <a:ext cx="2087880" cy="934720"/>
              </a:xfrm>
              <a:prstGeom prst="roundRect">
                <a:avLst/>
              </a:prstGeom>
              <a:solidFill>
                <a:schemeClr val="bg1"/>
              </a:solidFill>
              <a:ln w="19050">
                <a:solidFill>
                  <a:srgbClr val="5B9BD5"/>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SzTx/>
                  <a:buNone/>
                </a:pP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平均每对与大模型交互需消耗</a:t>
                </a:r>
              </a:p>
              <a:p>
                <a:pPr algn="ctr">
                  <a:buClrTx/>
                  <a:buSzTx/>
                  <a:buNone/>
                </a:pP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14:m>
                  <m:oMath xmlns:m="http://schemas.openxmlformats.org/officeDocument/2006/math">
                    <m:r>
                      <a:rPr lang="zh-CN" altLang="en-US" sz="1600" b="0" i="1" dirty="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𝑇</m:t>
                    </m:r>
                  </m:oMath>
                </a14:m>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个 tokens</a:t>
                </a:r>
              </a:p>
            </p:txBody>
          </p:sp>
        </mc:Choice>
        <mc:Fallback xmlns="">
          <p:sp>
            <p:nvSpPr>
              <p:cNvPr id="39" name="矩形: 圆角 27"/>
              <p:cNvSpPr>
                <a:spLocks noRot="1" noChangeAspect="1" noMove="1" noResize="1" noEditPoints="1" noAdjustHandles="1" noChangeArrowheads="1" noChangeShapeType="1" noTextEdit="1"/>
              </p:cNvSpPr>
              <p:nvPr/>
            </p:nvSpPr>
            <p:spPr>
              <a:xfrm>
                <a:off x="3438525" y="5237480"/>
                <a:ext cx="2087880" cy="934720"/>
              </a:xfrm>
              <a:prstGeom prst="roundRect">
                <a:avLst/>
              </a:prstGeom>
              <a:blipFill>
                <a:blip r:embed="rId7"/>
                <a:stretch>
                  <a:fillRect/>
                </a:stretch>
              </a:blipFill>
              <a:ln w="19050">
                <a:solidFill>
                  <a:srgbClr val="5B9BD5"/>
                </a:solidFill>
                <a:prstDash val="solid"/>
              </a:ln>
              <a:effectLst>
                <a:outerShdw blurRad="50800" dist="38100" dir="2700000" algn="tl" rotWithShape="0">
                  <a:prstClr val="black">
                    <a:alpha val="40000"/>
                  </a:prstClr>
                </a:outerShdw>
              </a:effectLst>
            </p:spPr>
            <p:txBody>
              <a:bodyPr/>
              <a:lstStyle/>
              <a:p>
                <a:r>
                  <a:rPr lang="zh-CN" altLang="en-US">
                    <a:noFill/>
                  </a:rPr>
                  <a:t> </a:t>
                </a:r>
              </a:p>
            </p:txBody>
          </p:sp>
        </mc:Fallback>
      </mc:AlternateContent>
      <p:sp>
        <p:nvSpPr>
          <p:cNvPr id="40" name="箭头: 下 39942"/>
          <p:cNvSpPr/>
          <p:nvPr/>
        </p:nvSpPr>
        <p:spPr>
          <a:xfrm rot="16200000" flipH="1">
            <a:off x="5784850" y="5287010"/>
            <a:ext cx="369570" cy="824230"/>
          </a:xfrm>
          <a:prstGeom prst="downArrow">
            <a:avLst>
              <a:gd name="adj1" fmla="val 39565"/>
              <a:gd name="adj2" fmla="val 58746"/>
            </a:avLst>
          </a:prstGeom>
          <a:solidFill>
            <a:schemeClr val="accent5">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1" name="矩形: 圆角 27"/>
              <p:cNvSpPr/>
              <p:nvPr/>
            </p:nvSpPr>
            <p:spPr>
              <a:xfrm>
                <a:off x="6412865" y="5215255"/>
                <a:ext cx="2087880" cy="934720"/>
              </a:xfrm>
              <a:prstGeom prst="roundRect">
                <a:avLst/>
              </a:prstGeom>
              <a:solidFill>
                <a:schemeClr val="bg1"/>
              </a:solidFill>
              <a:ln w="19050">
                <a:solidFill>
                  <a:srgbClr val="5B9BD5"/>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SzTx/>
                  <a:buNone/>
                </a:pP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处理完所有</a:t>
                </a:r>
                <a:endPar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algn="ctr">
                  <a:buClrTx/>
                  <a:buSzTx/>
                  <a:buNone/>
                </a:pP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候选实体对需要</a:t>
                </a:r>
              </a:p>
              <a:p>
                <a:pPr algn="ctr">
                  <a:buClrTx/>
                  <a:buSzTx/>
                  <a:buNone/>
                </a:pP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14:m>
                  <m:oMath xmlns:m="http://schemas.openxmlformats.org/officeDocument/2006/math">
                    <m:r>
                      <a:rPr lang="zh-CN" altLang="en-US" sz="1600" b="0" i="1" dirty="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𝑛</m:t>
                    </m:r>
                    <m:r>
                      <a:rPr lang="zh-CN" altLang="en-US" sz="1600" dirty="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 </m:t>
                    </m:r>
                    <m:r>
                      <a:rPr lang="zh-CN" altLang="en-US" sz="1600" b="0" i="1" dirty="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𝑇</m:t>
                    </m:r>
                  </m:oMath>
                </a14:m>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个 tokens</a:t>
                </a:r>
              </a:p>
            </p:txBody>
          </p:sp>
        </mc:Choice>
        <mc:Fallback xmlns="">
          <p:sp>
            <p:nvSpPr>
              <p:cNvPr id="41" name="矩形: 圆角 27"/>
              <p:cNvSpPr>
                <a:spLocks noRot="1" noChangeAspect="1" noMove="1" noResize="1" noEditPoints="1" noAdjustHandles="1" noChangeArrowheads="1" noChangeShapeType="1" noTextEdit="1"/>
              </p:cNvSpPr>
              <p:nvPr/>
            </p:nvSpPr>
            <p:spPr>
              <a:xfrm>
                <a:off x="6412865" y="5215255"/>
                <a:ext cx="2087880" cy="934720"/>
              </a:xfrm>
              <a:prstGeom prst="roundRect">
                <a:avLst/>
              </a:prstGeom>
              <a:blipFill>
                <a:blip r:embed="rId8"/>
                <a:stretch>
                  <a:fillRect/>
                </a:stretch>
              </a:blipFill>
              <a:ln w="19050">
                <a:solidFill>
                  <a:srgbClr val="5B9BD5"/>
                </a:solidFill>
                <a:prstDash val="solid"/>
              </a:ln>
              <a:effectLst>
                <a:outerShdw blurRad="50800" dist="38100" dir="2700000" algn="tl" rotWithShape="0">
                  <a:prstClr val="black">
                    <a:alpha val="40000"/>
                  </a:prstClr>
                </a:outerShdw>
              </a:effectLst>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850F1F73-A265-6AC0-1274-2EFAB918CC0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08536" y="3939902"/>
            <a:ext cx="253142" cy="253142"/>
          </a:xfrm>
          <a:prstGeom prst="rect">
            <a:avLst/>
          </a:prstGeom>
        </p:spPr>
      </p:pic>
      <p:pic>
        <p:nvPicPr>
          <p:cNvPr id="9" name="图片 8">
            <a:extLst>
              <a:ext uri="{FF2B5EF4-FFF2-40B4-BE49-F238E27FC236}">
                <a16:creationId xmlns:a16="http://schemas.microsoft.com/office/drawing/2014/main" id="{54064F2E-7224-4393-5258-574CDF271B6C}"/>
              </a:ext>
            </a:extLst>
          </p:cNvPr>
          <p:cNvPicPr>
            <a:picLocks noChangeAspect="1"/>
          </p:cNvPicPr>
          <p:nvPr>
            <p:custDataLst>
              <p:tags r:id="rId3"/>
            </p:custDataLst>
          </p:nvPr>
        </p:nvPicPr>
        <p:blipFill>
          <a:blip r:embed="rId10"/>
          <a:stretch>
            <a:fillRect/>
          </a:stretch>
        </p:blipFill>
        <p:spPr>
          <a:xfrm>
            <a:off x="117841" y="2461570"/>
            <a:ext cx="4140199" cy="1962801"/>
          </a:xfrm>
          <a:prstGeom prst="rect">
            <a:avLst/>
          </a:prstGeom>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DIAGRAM_VIRTUALLY_FRAME" val="{&quot;height&quot;:155.4027559055118,&quot;left&quot;:39.3751968503937,&quot;top&quot;:213.71944881889763,&quot;width&quot;:638.9462992125984}"/>
</p:tagLst>
</file>

<file path=ppt/tags/tag10.xml><?xml version="1.0" encoding="utf-8"?>
<p:tagLst xmlns:a="http://schemas.openxmlformats.org/drawingml/2006/main" xmlns:r="http://schemas.openxmlformats.org/officeDocument/2006/relationships" xmlns:p="http://schemas.openxmlformats.org/presentationml/2006/main">
  <p:tag name="KSO_WM_DIAGRAM_VIRTUALLY_FRAME" val="{&quot;height&quot;:96.95,&quot;left&quot;:35.4,&quot;top&quot;:82.8,&quot;width&quot;:424.05}"/>
</p:tagLst>
</file>

<file path=ppt/tags/tag11.xml><?xml version="1.0" encoding="utf-8"?>
<p:tagLst xmlns:a="http://schemas.openxmlformats.org/drawingml/2006/main" xmlns:r="http://schemas.openxmlformats.org/officeDocument/2006/relationships" xmlns:p="http://schemas.openxmlformats.org/presentationml/2006/main">
  <p:tag name="KSO_WM_DIAGRAM_VIRTUALLY_FRAME" val="{&quot;height&quot;:96.95,&quot;left&quot;:35.4,&quot;top&quot;:82.8,&quot;width&quot;:424.05}"/>
</p:tagLst>
</file>

<file path=ppt/tags/tag12.xml><?xml version="1.0" encoding="utf-8"?>
<p:tagLst xmlns:a="http://schemas.openxmlformats.org/drawingml/2006/main" xmlns:r="http://schemas.openxmlformats.org/officeDocument/2006/relationships" xmlns:p="http://schemas.openxmlformats.org/presentationml/2006/main">
  <p:tag name="KSO_WM_DIAGRAM_VIRTUALLY_FRAME" val="{&quot;height&quot;:96.95,&quot;left&quot;:35.4,&quot;top&quot;:82.8,&quot;width&quot;:424.05}"/>
</p:tagLst>
</file>

<file path=ppt/tags/tag13.xml><?xml version="1.0" encoding="utf-8"?>
<p:tagLst xmlns:a="http://schemas.openxmlformats.org/drawingml/2006/main" xmlns:r="http://schemas.openxmlformats.org/officeDocument/2006/relationships" xmlns:p="http://schemas.openxmlformats.org/presentationml/2006/main">
  <p:tag name="KSO_WM_DIAGRAM_VIRTUALLY_FRAME" val="{&quot;height&quot;:96.95,&quot;left&quot;:35.4,&quot;top&quot;:82.8,&quot;width&quot;:305.88905511811015}"/>
</p:tagLst>
</file>

<file path=ppt/tags/tag14.xml><?xml version="1.0" encoding="utf-8"?>
<p:tagLst xmlns:a="http://schemas.openxmlformats.org/drawingml/2006/main" xmlns:r="http://schemas.openxmlformats.org/officeDocument/2006/relationships" xmlns:p="http://schemas.openxmlformats.org/presentationml/2006/main">
  <p:tag name="KSO_WM_DIAGRAM_VIRTUALLY_FRAME" val="{&quot;height&quot;:297.8882677165355,&quot;left&quot;:35.37503937007874,&quot;top&quot;:82.38141732283465,&quot;width&quot;:402.57984251968503}"/>
</p:tagLst>
</file>

<file path=ppt/tags/tag15.xml><?xml version="1.0" encoding="utf-8"?>
<p:tagLst xmlns:a="http://schemas.openxmlformats.org/drawingml/2006/main" xmlns:r="http://schemas.openxmlformats.org/officeDocument/2006/relationships" xmlns:p="http://schemas.openxmlformats.org/presentationml/2006/main">
  <p:tag name="TABLE_ENDDRAG_ORIGIN_RECT" val="321*57"/>
  <p:tag name="TABLE_ENDDRAG_RECT" val="49*157*321*57"/>
</p:tagLst>
</file>

<file path=ppt/tags/tag16.xml><?xml version="1.0" encoding="utf-8"?>
<p:tagLst xmlns:a="http://schemas.openxmlformats.org/drawingml/2006/main" xmlns:r="http://schemas.openxmlformats.org/officeDocument/2006/relationships" xmlns:p="http://schemas.openxmlformats.org/presentationml/2006/main">
  <p:tag name="TABLE_ENDDRAG_ORIGIN_RECT" val="364*57"/>
  <p:tag name="TABLE_ENDDRAG_RECT" val="350*133*364*57"/>
</p:tagLst>
</file>

<file path=ppt/tags/tag17.xml><?xml version="1.0" encoding="utf-8"?>
<p:tagLst xmlns:a="http://schemas.openxmlformats.org/drawingml/2006/main" xmlns:r="http://schemas.openxmlformats.org/officeDocument/2006/relationships" xmlns:p="http://schemas.openxmlformats.org/presentationml/2006/main">
  <p:tag name="KSO_WM_DIAGRAM_VIRTUALLY_FRAME" val="{&quot;height&quot;:297.8882677165355,&quot;left&quot;:35.37503937007874,&quot;top&quot;:82.38141732283465,&quot;width&quot;:402.57984251968503}"/>
</p:tagLst>
</file>

<file path=ppt/tags/tag18.xml><?xml version="1.0" encoding="utf-8"?>
<p:tagLst xmlns:a="http://schemas.openxmlformats.org/drawingml/2006/main" xmlns:r="http://schemas.openxmlformats.org/officeDocument/2006/relationships" xmlns:p="http://schemas.openxmlformats.org/presentationml/2006/main">
  <p:tag name="KSO_WM_DIAGRAM_VIRTUALLY_FRAME" val="{&quot;height&quot;:196.3499999999999,&quot;left&quot;:204.9,&quot;top&quot;:115.31803149606303,&quot;width&quot;:487.15}"/>
</p:tagLst>
</file>

<file path=ppt/tags/tag19.xml><?xml version="1.0" encoding="utf-8"?>
<p:tagLst xmlns:a="http://schemas.openxmlformats.org/drawingml/2006/main" xmlns:r="http://schemas.openxmlformats.org/officeDocument/2006/relationships" xmlns:p="http://schemas.openxmlformats.org/presentationml/2006/main">
  <p:tag name="KSO_WM_DIAGRAM_VIRTUALLY_FRAME" val="{&quot;height&quot;:196.3499999999999,&quot;left&quot;:204.9,&quot;top&quot;:115.31803149606303,&quot;width&quot;:487.15}"/>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155.4027559055118,&quot;left&quot;:39.3751968503937,&quot;top&quot;:213.71944881889763,&quot;width&quot;:638.9462992125984}"/>
</p:tagLst>
</file>

<file path=ppt/tags/tag20.xml><?xml version="1.0" encoding="utf-8"?>
<p:tagLst xmlns:a="http://schemas.openxmlformats.org/drawingml/2006/main" xmlns:r="http://schemas.openxmlformats.org/officeDocument/2006/relationships" xmlns:p="http://schemas.openxmlformats.org/presentationml/2006/main">
  <p:tag name="KSO_WM_DIAGRAM_VIRTUALLY_FRAME" val="{&quot;height&quot;:196.3499999999999,&quot;left&quot;:204.9,&quot;top&quot;:115.31803149606303,&quot;width&quot;:487.15}"/>
</p:tagLst>
</file>

<file path=ppt/tags/tag21.xml><?xml version="1.0" encoding="utf-8"?>
<p:tagLst xmlns:a="http://schemas.openxmlformats.org/drawingml/2006/main" xmlns:r="http://schemas.openxmlformats.org/officeDocument/2006/relationships" xmlns:p="http://schemas.openxmlformats.org/presentationml/2006/main">
  <p:tag name="KSO_WM_DIAGRAM_VIRTUALLY_FRAME" val="{&quot;height&quot;:196.3499999999999,&quot;left&quot;:204.9,&quot;top&quot;:115.31803149606303,&quot;width&quot;:487.15}"/>
</p:tagLst>
</file>

<file path=ppt/tags/tag22.xml><?xml version="1.0" encoding="utf-8"?>
<p:tagLst xmlns:a="http://schemas.openxmlformats.org/drawingml/2006/main" xmlns:r="http://schemas.openxmlformats.org/officeDocument/2006/relationships" xmlns:p="http://schemas.openxmlformats.org/presentationml/2006/main">
  <p:tag name="KSO_WM_DIAGRAM_VIRTUALLY_FRAME" val="{&quot;height&quot;:196.3499999999999,&quot;left&quot;:204.9,&quot;top&quot;:115.31803149606303,&quot;width&quot;:487.15}"/>
</p:tagLst>
</file>

<file path=ppt/tags/tag23.xml><?xml version="1.0" encoding="utf-8"?>
<p:tagLst xmlns:a="http://schemas.openxmlformats.org/drawingml/2006/main" xmlns:r="http://schemas.openxmlformats.org/officeDocument/2006/relationships" xmlns:p="http://schemas.openxmlformats.org/presentationml/2006/main">
  <p:tag name="KSO_WM_DIAGRAM_VIRTUALLY_FRAME" val="{&quot;height&quot;:196.3499999999999,&quot;left&quot;:204.9,&quot;top&quot;:115.31803149606303,&quot;width&quot;:487.15}"/>
</p:tagLst>
</file>

<file path=ppt/tags/tag24.xml><?xml version="1.0" encoding="utf-8"?>
<p:tagLst xmlns:a="http://schemas.openxmlformats.org/drawingml/2006/main" xmlns:r="http://schemas.openxmlformats.org/officeDocument/2006/relationships" xmlns:p="http://schemas.openxmlformats.org/presentationml/2006/main">
  <p:tag name="KSO_WM_DIAGRAM_VIRTUALLY_FRAME" val="{&quot;height&quot;:196.3499999999999,&quot;left&quot;:204.9,&quot;top&quot;:115.31803149606303,&quot;width&quot;:487.15}"/>
</p:tagLst>
</file>

<file path=ppt/tags/tag25.xml><?xml version="1.0" encoding="utf-8"?>
<p:tagLst xmlns:a="http://schemas.openxmlformats.org/drawingml/2006/main" xmlns:r="http://schemas.openxmlformats.org/officeDocument/2006/relationships" xmlns:p="http://schemas.openxmlformats.org/presentationml/2006/main">
  <p:tag name="KSO_WM_DIAGRAM_VIRTUALLY_FRAME" val="{&quot;height&quot;:196.3499999999999,&quot;left&quot;:204.9,&quot;top&quot;:115.31803149606303,&quot;width&quot;:487.15}"/>
</p:tagLst>
</file>

<file path=ppt/tags/tag26.xml><?xml version="1.0" encoding="utf-8"?>
<p:tagLst xmlns:a="http://schemas.openxmlformats.org/drawingml/2006/main" xmlns:r="http://schemas.openxmlformats.org/officeDocument/2006/relationships" xmlns:p="http://schemas.openxmlformats.org/presentationml/2006/main">
  <p:tag name="KSO_WM_DIAGRAM_VIRTUALLY_FRAME" val="{&quot;height&quot;:196.3499999999999,&quot;left&quot;:204.9,&quot;top&quot;:115.31803149606303,&quot;width&quot;:487.15}"/>
</p:tagLst>
</file>

<file path=ppt/tags/tag27.xml><?xml version="1.0" encoding="utf-8"?>
<p:tagLst xmlns:a="http://schemas.openxmlformats.org/drawingml/2006/main" xmlns:r="http://schemas.openxmlformats.org/officeDocument/2006/relationships" xmlns:p="http://schemas.openxmlformats.org/presentationml/2006/main">
  <p:tag name="KSO_WM_DIAGRAM_VIRTUALLY_FRAME" val="{&quot;height&quot;:196.3499999999999,&quot;left&quot;:204.9,&quot;top&quot;:115.31803149606303,&quot;width&quot;:487.15}"/>
</p:tagLst>
</file>

<file path=ppt/tags/tag3.xml><?xml version="1.0" encoding="utf-8"?>
<p:tagLst xmlns:a="http://schemas.openxmlformats.org/drawingml/2006/main" xmlns:r="http://schemas.openxmlformats.org/officeDocument/2006/relationships" xmlns:p="http://schemas.openxmlformats.org/presentationml/2006/main">
  <p:tag name="KSO_WM_DIAGRAM_VIRTUALLY_FRAME" val="{&quot;height&quot;:155.4027559055118,&quot;left&quot;:39.3751968503937,&quot;top&quot;:213.71944881889763,&quot;width&quot;:638.9462992125984}"/>
</p:tagLst>
</file>

<file path=ppt/tags/tag4.xml><?xml version="1.0" encoding="utf-8"?>
<p:tagLst xmlns:a="http://schemas.openxmlformats.org/drawingml/2006/main" xmlns:r="http://schemas.openxmlformats.org/officeDocument/2006/relationships" xmlns:p="http://schemas.openxmlformats.org/presentationml/2006/main">
  <p:tag name="TABLE_ENDDRAG_ORIGIN_RECT" val="445*101"/>
  <p:tag name="TABLE_ENDDRAG_RECT" val="173*312*445*101"/>
</p:tagLst>
</file>

<file path=ppt/tags/tag5.xml><?xml version="1.0" encoding="utf-8"?>
<p:tagLst xmlns:a="http://schemas.openxmlformats.org/drawingml/2006/main" xmlns:r="http://schemas.openxmlformats.org/officeDocument/2006/relationships" xmlns:p="http://schemas.openxmlformats.org/presentationml/2006/main">
  <p:tag name="KSO_WM_DIAGRAM_VIRTUALLY_FRAME" val="{&quot;height&quot;:96.95,&quot;left&quot;:35.4,&quot;top&quot;:82.8,&quot;width&quot;:305.88905511811015}"/>
</p:tagLst>
</file>

<file path=ppt/tags/tag6.xml><?xml version="1.0" encoding="utf-8"?>
<p:tagLst xmlns:a="http://schemas.openxmlformats.org/drawingml/2006/main" xmlns:r="http://schemas.openxmlformats.org/officeDocument/2006/relationships" xmlns:p="http://schemas.openxmlformats.org/presentationml/2006/main">
  <p:tag name="KSO_WM_DIAGRAM_VIRTUALLY_FRAME" val="{&quot;height&quot;:96.95,&quot;left&quot;:35.4,&quot;top&quot;:82.8,&quot;width&quot;:424.05}"/>
</p:tagLst>
</file>

<file path=ppt/tags/tag7.xml><?xml version="1.0" encoding="utf-8"?>
<p:tagLst xmlns:a="http://schemas.openxmlformats.org/drawingml/2006/main" xmlns:r="http://schemas.openxmlformats.org/officeDocument/2006/relationships" xmlns:p="http://schemas.openxmlformats.org/presentationml/2006/main">
  <p:tag name="KSO_WM_DIAGRAM_VIRTUALLY_FRAME" val="{&quot;height&quot;:96.95,&quot;left&quot;:35.4,&quot;top&quot;:82.8,&quot;width&quot;:424.05}"/>
</p:tagLst>
</file>

<file path=ppt/tags/tag8.xml><?xml version="1.0" encoding="utf-8"?>
<p:tagLst xmlns:a="http://schemas.openxmlformats.org/drawingml/2006/main" xmlns:r="http://schemas.openxmlformats.org/officeDocument/2006/relationships" xmlns:p="http://schemas.openxmlformats.org/presentationml/2006/main">
  <p:tag name="KSO_WM_DIAGRAM_VIRTUALLY_FRAME" val="{&quot;height&quot;:96.95,&quot;left&quot;:35.4,&quot;top&quot;:82.8,&quot;width&quot;:424.05}"/>
</p:tagLst>
</file>

<file path=ppt/tags/tag9.xml><?xml version="1.0" encoding="utf-8"?>
<p:tagLst xmlns:a="http://schemas.openxmlformats.org/drawingml/2006/main" xmlns:r="http://schemas.openxmlformats.org/officeDocument/2006/relationships" xmlns:p="http://schemas.openxmlformats.org/presentationml/2006/main">
  <p:tag name="KSO_WM_DIAGRAM_VIRTUALLY_FRAME" val="{&quot;height&quot;:96.95,&quot;left&quot;:35.4,&quot;top&quot;:82.8,&quot;width&quot;:424.05}"/>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2372</TotalTime>
  <Words>7768</Words>
  <Application>Microsoft Office PowerPoint</Application>
  <PresentationFormat>全屏显示(4:3)</PresentationFormat>
  <Paragraphs>1021</Paragraphs>
  <Slides>34</Slides>
  <Notes>34</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34</vt:i4>
      </vt:variant>
    </vt:vector>
  </HeadingPairs>
  <TitlesOfParts>
    <vt:vector size="50" baseType="lpstr">
      <vt:lpstr>-apple-system</vt:lpstr>
      <vt:lpstr>等线</vt:lpstr>
      <vt:lpstr>等线</vt:lpstr>
      <vt:lpstr>黑体</vt:lpstr>
      <vt:lpstr>宋体</vt:lpstr>
      <vt:lpstr>微软雅黑</vt:lpstr>
      <vt:lpstr>微软雅黑</vt:lpstr>
      <vt:lpstr>Arial</vt:lpstr>
      <vt:lpstr>Calibri</vt:lpstr>
      <vt:lpstr>Calibri Light</vt:lpstr>
      <vt:lpstr>Cambria Math</vt:lpstr>
      <vt:lpstr>Times New Roman</vt:lpstr>
      <vt:lpstr>Wingdings</vt:lpstr>
      <vt:lpstr>Office 主题​​</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213181642@seu.edu.cn</dc:creator>
  <cp:lastModifiedBy>Zhicheng</cp:lastModifiedBy>
  <cp:revision>782</cp:revision>
  <dcterms:created xsi:type="dcterms:W3CDTF">2024-09-20T09:25:08Z</dcterms:created>
  <dcterms:modified xsi:type="dcterms:W3CDTF">2025-04-03T02:43:26Z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D20C3B50A2D46AF24A750566B93C09E9_42</vt:lpwstr>
  </property>
  <property fmtid="{D5CDD505-2E9C-101B-9397-08002B2CF9AE}" pid="3" name="KSOProductBuildVer">
    <vt:lpwstr>2052-6.8.2.8850</vt:lpwstr>
  </property>
</Properties>
</file>