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8.xml" ContentType="application/vnd.openxmlformats-officedocument.presentationml.notesSlide+xml"/>
  <Override PartName="/ppt/tags/tag28.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29.xml" ContentType="application/vnd.openxmlformats-officedocument.presentationml.notesSlide+xml"/>
  <Override PartName="/ppt/tags/tag47.xml" ContentType="application/vnd.openxmlformats-officedocument.presentationml.tags+xml"/>
  <Override PartName="/ppt/notesSlides/notesSlide30.xml" ContentType="application/vnd.openxmlformats-officedocument.presentationml.notesSlide+xml"/>
  <Override PartName="/ppt/tags/tag48.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2"/>
  </p:sldMasterIdLst>
  <p:notesMasterIdLst>
    <p:notesMasterId r:id="rId35"/>
  </p:notesMasterIdLst>
  <p:handoutMasterIdLst>
    <p:handoutMasterId r:id="rId36"/>
  </p:handoutMasterIdLst>
  <p:sldIdLst>
    <p:sldId id="341" r:id="rId3"/>
    <p:sldId id="368" r:id="rId4"/>
    <p:sldId id="343" r:id="rId5"/>
    <p:sldId id="333" r:id="rId6"/>
    <p:sldId id="348" r:id="rId7"/>
    <p:sldId id="443" r:id="rId8"/>
    <p:sldId id="369" r:id="rId9"/>
    <p:sldId id="338" r:id="rId10"/>
    <p:sldId id="335" r:id="rId11"/>
    <p:sldId id="342" r:id="rId12"/>
    <p:sldId id="445" r:id="rId13"/>
    <p:sldId id="446" r:id="rId14"/>
    <p:sldId id="345" r:id="rId15"/>
    <p:sldId id="447" r:id="rId16"/>
    <p:sldId id="448" r:id="rId17"/>
    <p:sldId id="449" r:id="rId18"/>
    <p:sldId id="450" r:id="rId19"/>
    <p:sldId id="451" r:id="rId20"/>
    <p:sldId id="452" r:id="rId21"/>
    <p:sldId id="453" r:id="rId22"/>
    <p:sldId id="454" r:id="rId23"/>
    <p:sldId id="370" r:id="rId24"/>
    <p:sldId id="337" r:id="rId25"/>
    <p:sldId id="459" r:id="rId26"/>
    <p:sldId id="421" r:id="rId27"/>
    <p:sldId id="456" r:id="rId28"/>
    <p:sldId id="457" r:id="rId29"/>
    <p:sldId id="458" r:id="rId30"/>
    <p:sldId id="371" r:id="rId31"/>
    <p:sldId id="439" r:id="rId32"/>
    <p:sldId id="460" r:id="rId33"/>
    <p:sldId id="441" r:id="rId34"/>
  </p:sldIdLst>
  <p:sldSz cx="9144000" cy="6858000" type="screen4x3"/>
  <p:notesSz cx="6858000" cy="9144000"/>
  <p:custDataLst>
    <p:tags r:id="rId3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9" userDrawn="1">
          <p15:clr>
            <a:srgbClr val="A4A3A4"/>
          </p15:clr>
        </p15:guide>
        <p15:guide id="2" pos="294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宇晨" initials="王宇晨" lastIdx="1" clrIdx="0"/>
  <p:cmAuthor id="2" name="bai" initials="b" lastIdx="1" clrIdx="1"/>
  <p:cmAuthor id="3" name="Zhicheng" initials="Z" lastIdx="2" clrIdx="2">
    <p:extLst>
      <p:ext uri="{19B8F6BF-5375-455C-9EA6-DF929625EA0E}">
        <p15:presenceInfo xmlns:p15="http://schemas.microsoft.com/office/powerpoint/2012/main" userId="S::zhicheng_li@trendmicro.com::b8c6a5ef-bd69-4778-b8be-4136fcda783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09A"/>
    <a:srgbClr val="3C3C8E"/>
    <a:srgbClr val="587558"/>
    <a:srgbClr val="F6AB00"/>
    <a:srgbClr val="25331E"/>
    <a:srgbClr val="6B2D0B"/>
    <a:srgbClr val="445437"/>
    <a:srgbClr val="502208"/>
    <a:srgbClr val="4B6251"/>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5" autoAdjust="0"/>
    <p:restoredTop sz="61743" autoAdjust="0"/>
  </p:normalViewPr>
  <p:slideViewPr>
    <p:cSldViewPr snapToGrid="0" showGuides="1">
      <p:cViewPr varScale="1">
        <p:scale>
          <a:sx n="100" d="100"/>
          <a:sy n="100" d="100"/>
        </p:scale>
        <p:origin x="3762" y="72"/>
      </p:cViewPr>
      <p:guideLst>
        <p:guide orient="horz" pos="2269"/>
        <p:guide pos="2942"/>
      </p:guideLst>
    </p:cSldViewPr>
  </p:slideViewPr>
  <p:notesTextViewPr>
    <p:cViewPr>
      <p:scale>
        <a:sx n="1" d="1"/>
        <a:sy n="1" d="1"/>
      </p:scale>
      <p:origin x="0" y="0"/>
    </p:cViewPr>
  </p:notesTextViewPr>
  <p:notesViewPr>
    <p:cSldViewPr snapToGrid="0">
      <p:cViewPr varScale="1">
        <p:scale>
          <a:sx n="66" d="100"/>
          <a:sy n="66" d="100"/>
        </p:scale>
        <p:origin x="3180" y="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0797A1-4835-44A0-92EB-AD5452DEE273}" type="datetimeFigureOut">
              <a:rPr lang="zh-CN" altLang="en-US" smtClean="0"/>
              <a:t>2024/4/19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5767F2-0C03-406D-8BA6-A174136B24C0}"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28764-9015-4647-AA92-F749CEE7B340}" type="datetimeFigureOut">
              <a:rPr lang="zh-CN" altLang="en-US" smtClean="0"/>
              <a:t>2024/4/19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34212-A9A7-4B0A-843A-3259CA58953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i="0" dirty="0">
                <a:solidFill>
                  <a:srgbClr val="6B2D0B"/>
                </a:solidFill>
                <a:ea typeface="微软雅黑" panose="020B0503020204020204" pitchFamily="34" charset="-122"/>
                <a:sym typeface="+mn-ea"/>
              </a:rPr>
              <a:t>大家晚上好！今天我要分享的文章是发表在</a:t>
            </a:r>
            <a:r>
              <a:rPr lang="en-US" altLang="zh-CN" i="0" dirty="0">
                <a:solidFill>
                  <a:srgbClr val="6B2D0B"/>
                </a:solidFill>
                <a:ea typeface="微软雅黑" panose="020B0503020204020204" pitchFamily="34" charset="-122"/>
                <a:sym typeface="+mn-ea"/>
              </a:rPr>
              <a:t>2023</a:t>
            </a:r>
            <a:r>
              <a:rPr lang="zh-CN" altLang="en-US" i="0" dirty="0">
                <a:solidFill>
                  <a:srgbClr val="6B2D0B"/>
                </a:solidFill>
                <a:ea typeface="微软雅黑" panose="020B0503020204020204" pitchFamily="34" charset="-122"/>
                <a:sym typeface="+mn-ea"/>
              </a:rPr>
              <a:t>年</a:t>
            </a:r>
            <a:r>
              <a:rPr lang="en-US" altLang="zh-CN" i="0" dirty="0">
                <a:solidFill>
                  <a:srgbClr val="6B2D0B"/>
                </a:solidFill>
                <a:ea typeface="微软雅黑" panose="020B0503020204020204" pitchFamily="34" charset="-122"/>
                <a:sym typeface="+mn-ea"/>
              </a:rPr>
              <a:t>TKDE</a:t>
            </a:r>
            <a:r>
              <a:rPr lang="zh-CN" altLang="en-US" i="0" dirty="0">
                <a:solidFill>
                  <a:srgbClr val="6B2D0B"/>
                </a:solidFill>
                <a:ea typeface="微软雅黑" panose="020B0503020204020204" pitchFamily="34" charset="-122"/>
                <a:sym typeface="+mn-ea"/>
              </a:rPr>
              <a:t>上的</a:t>
            </a:r>
            <a:r>
              <a:rPr lang="en-US" altLang="zh-CN" i="0" dirty="0">
                <a:solidFill>
                  <a:srgbClr val="6B2D0B"/>
                </a:solidFill>
                <a:ea typeface="微软雅黑" panose="020B0503020204020204" pitchFamily="34" charset="-122"/>
                <a:sym typeface="+mn-ea"/>
              </a:rPr>
              <a:t>——</a:t>
            </a:r>
            <a:r>
              <a:rPr lang="en-US" altLang="zh-CN" i="0" dirty="0" err="1">
                <a:solidFill>
                  <a:srgbClr val="6B2D0B"/>
                </a:solidFill>
                <a:ea typeface="微软雅黑" panose="020B0503020204020204" pitchFamily="34" charset="-122"/>
                <a:sym typeface="+mn-ea"/>
              </a:rPr>
              <a:t>CollaborEM</a:t>
            </a:r>
            <a:r>
              <a:rPr lang="zh-CN" altLang="en-US" i="0" dirty="0">
                <a:solidFill>
                  <a:srgbClr val="6B2D0B"/>
                </a:solidFill>
                <a:ea typeface="微软雅黑" panose="020B0503020204020204" pitchFamily="34" charset="-122"/>
                <a:sym typeface="+mn-ea"/>
              </a:rPr>
              <a:t>：一种利用多特征合作的自监督实体匹配框架。</a:t>
            </a:r>
            <a:endParaRPr lang="en-US" altLang="zh-CN" i="0" dirty="0">
              <a:solidFill>
                <a:srgbClr val="6B2D0B"/>
              </a:solidFill>
              <a:ea typeface="微软雅黑" panose="020B0503020204020204" pitchFamily="34" charset="-122"/>
              <a:sym typeface="+mn-ea"/>
            </a:endParaRPr>
          </a:p>
          <a:p>
            <a:endParaRPr lang="en-US" altLang="zh-CN" i="0" dirty="0">
              <a:solidFill>
                <a:srgbClr val="6B2D0B"/>
              </a:solidFill>
              <a:ea typeface="微软雅黑" panose="020B0503020204020204" pitchFamily="34" charset="-122"/>
              <a:sym typeface="+mn-ea"/>
            </a:endParaRPr>
          </a:p>
          <a:p>
            <a:r>
              <a:rPr lang="zh-CN" altLang="en-US" i="0" dirty="0">
                <a:solidFill>
                  <a:srgbClr val="6B2D0B"/>
                </a:solidFill>
                <a:ea typeface="微软雅黑" panose="020B0503020204020204" pitchFamily="34" charset="-122"/>
                <a:sym typeface="+mn-ea"/>
              </a:rPr>
              <a:t>这篇文章是浙江大学高云君老师课题组的工作。（</a:t>
            </a:r>
            <a:r>
              <a:rPr lang="en-US" altLang="zh-CN" i="0" dirty="0">
                <a:solidFill>
                  <a:srgbClr val="6B2D0B"/>
                </a:solidFill>
                <a:ea typeface="微软雅黑" panose="020B0503020204020204" pitchFamily="34" charset="-122"/>
                <a:sym typeface="+mn-ea"/>
              </a:rPr>
              <a:t>click</a:t>
            </a:r>
            <a:r>
              <a:rPr lang="zh-CN" altLang="en-US" i="0" dirty="0">
                <a:solidFill>
                  <a:srgbClr val="6B2D0B"/>
                </a:solidFill>
                <a:ea typeface="微软雅黑" panose="020B0503020204020204" pitchFamily="34" charset="-122"/>
                <a:sym typeface="+mn-ea"/>
              </a:rPr>
              <a:t>）</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在自动标签生成模块，本文首先利用预训练模型为两个数据集的所有元组生成一个嵌入，然后计算不同数据集的元组两两之间嵌入的余弦相似度，以此构成一个元组相似性矩阵。</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在计算得到了元组相似性矩阵后，自动标签生成模块利用</a:t>
            </a:r>
            <a:r>
              <a:rPr lang="en-US" altLang="zh-CN" dirty="0"/>
              <a:t>RPLG</a:t>
            </a:r>
            <a:r>
              <a:rPr lang="zh-CN" altLang="en-US" dirty="0"/>
              <a:t>模块生成正标签，利用</a:t>
            </a:r>
            <a:r>
              <a:rPr lang="en-US" altLang="zh-CN" dirty="0"/>
              <a:t>SNLG</a:t>
            </a:r>
            <a:r>
              <a:rPr lang="zh-CN" altLang="en-US" dirty="0"/>
              <a:t>模块生成负标签。</a:t>
            </a:r>
            <a:endParaRPr lang="en-US" altLang="zh-CN" dirty="0"/>
          </a:p>
          <a:p>
            <a:endParaRPr lang="en-US" altLang="zh-CN" dirty="0"/>
          </a:p>
          <a:p>
            <a:r>
              <a:rPr lang="zh-CN" altLang="en-US" dirty="0"/>
              <a:t>在</a:t>
            </a:r>
            <a:r>
              <a:rPr lang="en-US" altLang="zh-CN" dirty="0"/>
              <a:t>RPLG</a:t>
            </a:r>
            <a:r>
              <a:rPr lang="zh-CN" altLang="en-US" dirty="0"/>
              <a:t>模块，一个实体对当且仅当满足以下两个条件时，才会被赋予正标签。</a:t>
            </a:r>
            <a:endParaRPr lang="en-US" altLang="zh-CN" dirty="0"/>
          </a:p>
          <a:p>
            <a:r>
              <a:rPr lang="zh-CN" altLang="en-US" dirty="0"/>
              <a:t>第一个条件是，它们彼此互为最相似；</a:t>
            </a:r>
            <a:endParaRPr lang="en-US" altLang="zh-CN" dirty="0"/>
          </a:p>
          <a:p>
            <a:r>
              <a:rPr lang="zh-CN" altLang="en-US" dirty="0"/>
              <a:t>第二个条件是，它们的相似度与各自第二相似的实体的相似度的差值要大于某个给定的阈值。</a:t>
            </a:r>
            <a:endParaRPr lang="en-US" altLang="zh-CN" dirty="0"/>
          </a:p>
          <a:p>
            <a:endParaRPr lang="en-US" altLang="zh-CN" dirty="0"/>
          </a:p>
          <a:p>
            <a:r>
              <a:rPr lang="zh-CN" altLang="en-US" dirty="0"/>
              <a:t>下面我用一个例子来解释一下。</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11</a:t>
            </a:fld>
            <a:endParaRPr lang="zh-CN" altLang="en-US"/>
          </a:p>
        </p:txBody>
      </p:sp>
    </p:spTree>
    <p:extLst>
      <p:ext uri="{BB962C8B-B14F-4D97-AF65-F5344CB8AC3E}">
        <p14:creationId xmlns:p14="http://schemas.microsoft.com/office/powerpoint/2010/main" val="2297353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SNLG</a:t>
            </a:r>
            <a:r>
              <a:rPr lang="zh-CN" altLang="en-US" dirty="0"/>
              <a:t>模块，本文通过修改刚刚</a:t>
            </a:r>
            <a:r>
              <a:rPr lang="en-US" altLang="zh-CN" dirty="0"/>
              <a:t>RPLG</a:t>
            </a:r>
            <a:r>
              <a:rPr lang="zh-CN" altLang="en-US" dirty="0"/>
              <a:t>模块生成的</a:t>
            </a:r>
            <a:r>
              <a:rPr lang="zh-CN" altLang="en-US" u="sng" dirty="0"/>
              <a:t>正标签元组对</a:t>
            </a:r>
            <a:r>
              <a:rPr lang="zh-CN" altLang="en-US" dirty="0"/>
              <a:t>来生成</a:t>
            </a:r>
            <a:r>
              <a:rPr lang="zh-CN" altLang="en-US" u="sng" dirty="0"/>
              <a:t>负标签元组对</a:t>
            </a:r>
            <a:r>
              <a:rPr lang="zh-CN" altLang="en-US" dirty="0"/>
              <a:t>。</a:t>
            </a:r>
            <a:endParaRPr lang="en-US" altLang="zh-CN" dirty="0"/>
          </a:p>
          <a:p>
            <a:endParaRPr lang="en-US" altLang="zh-CN" dirty="0"/>
          </a:p>
          <a:p>
            <a:r>
              <a:rPr lang="zh-CN" altLang="en-US" dirty="0"/>
              <a:t>举例子说怎么操作的。。。。。。</a:t>
            </a:r>
            <a:endParaRPr lang="en-US" altLang="zh-CN" dirty="0"/>
          </a:p>
          <a:p>
            <a:endParaRPr lang="en-US" altLang="zh-CN" dirty="0"/>
          </a:p>
          <a:p>
            <a:r>
              <a:rPr lang="zh-CN" altLang="en-US" dirty="0"/>
              <a:t>在生成负标签方面，随机抽样也是一种广泛使用的方法。本文在这里将</a:t>
            </a:r>
            <a:r>
              <a:rPr lang="en-US" altLang="zh-CN" dirty="0"/>
              <a:t>SNLG</a:t>
            </a:r>
            <a:r>
              <a:rPr lang="zh-CN" altLang="en-US" dirty="0"/>
              <a:t>和随机抽样的方法进行了对比。</a:t>
            </a:r>
            <a:endParaRPr lang="en-US" altLang="zh-CN" dirty="0"/>
          </a:p>
          <a:p>
            <a:r>
              <a:rPr lang="zh-CN" altLang="en-US" dirty="0"/>
              <a:t>。。。。。。（</a:t>
            </a:r>
            <a:r>
              <a:rPr lang="en-US" altLang="zh-CN" dirty="0"/>
              <a:t>click</a:t>
            </a:r>
            <a:r>
              <a:rPr lang="zh-CN" altLang="en-US" dirty="0"/>
              <a:t>）信息量低，生成的标签对后续的训练过程贡献很少。。。。。。</a:t>
            </a:r>
            <a:endParaRPr lang="en-US" altLang="zh-CN" dirty="0"/>
          </a:p>
          <a:p>
            <a:r>
              <a:rPr lang="zh-CN" altLang="en-US" dirty="0"/>
              <a:t>。。。。。。（</a:t>
            </a:r>
            <a:r>
              <a:rPr lang="en-US" altLang="zh-CN" dirty="0"/>
              <a:t>click</a:t>
            </a:r>
            <a:r>
              <a:rPr lang="zh-CN" altLang="en-US" dirty="0"/>
              <a:t>）将两个相似但不属于同一个实体的元组对打上负标签，有助于后续的训练过程，有助于培养模型识别具有挑战性的实体对的能力。</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12</a:t>
            </a:fld>
            <a:endParaRPr lang="zh-CN" altLang="en-US"/>
          </a:p>
        </p:txBody>
      </p:sp>
    </p:spTree>
    <p:extLst>
      <p:ext uri="{BB962C8B-B14F-4D97-AF65-F5344CB8AC3E}">
        <p14:creationId xmlns:p14="http://schemas.microsoft.com/office/powerpoint/2010/main" val="324967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在完成了自动标签生成后，我们就需要用这些生成的标签来训练实体解析模型。</a:t>
            </a:r>
            <a:endParaRPr lang="en-US" altLang="zh-CN" dirty="0"/>
          </a:p>
          <a:p>
            <a:endParaRPr lang="en-US" altLang="zh-CN" dirty="0"/>
          </a:p>
          <a:p>
            <a:r>
              <a:rPr lang="zh-CN" altLang="en-US" dirty="0"/>
              <a:t>本文的协同</a:t>
            </a:r>
            <a:r>
              <a:rPr lang="en-US" altLang="zh-CN" dirty="0"/>
              <a:t>EM</a:t>
            </a:r>
            <a:r>
              <a:rPr lang="zh-CN" altLang="en-US" dirty="0"/>
              <a:t>训练模块主要分为两个阶段，第一个阶段是多关系图特征学习，第二个阶段是协同句子特征学习。</a:t>
            </a:r>
            <a:endParaRPr lang="en-US" altLang="zh-CN" dirty="0"/>
          </a:p>
          <a:p>
            <a:endParaRPr lang="en-US" altLang="zh-CN" dirty="0"/>
          </a:p>
          <a:p>
            <a:r>
              <a:rPr lang="en-US" altLang="zh-CN" dirty="0"/>
              <a:t>CEMT</a:t>
            </a:r>
            <a:r>
              <a:rPr lang="zh-CN" altLang="en-US" dirty="0"/>
              <a:t>的目标是在一个统一框架中捕获并整合实体的句子特征和图特征，以提高</a:t>
            </a:r>
            <a:r>
              <a:rPr lang="en-US" altLang="zh-CN" dirty="0"/>
              <a:t>EM</a:t>
            </a:r>
            <a:r>
              <a:rPr lang="zh-CN" altLang="en-US" dirty="0"/>
              <a:t>结果的质量。</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首先，是多关系图特征学习阶段。</a:t>
            </a:r>
            <a:endParaRPr lang="en-US" altLang="zh-CN" dirty="0"/>
          </a:p>
          <a:p>
            <a:r>
              <a:rPr lang="zh-CN" altLang="en-US" dirty="0"/>
              <a:t>这个阶段的目的是将数据集从关系结构转化为图结构。</a:t>
            </a:r>
            <a:endParaRPr lang="en-US" altLang="zh-CN" dirty="0"/>
          </a:p>
          <a:p>
            <a:endParaRPr lang="en-US" altLang="zh-CN" dirty="0"/>
          </a:p>
          <a:p>
            <a:r>
              <a:rPr lang="zh-CN" altLang="en-US" dirty="0"/>
              <a:t>现有的</a:t>
            </a:r>
            <a:r>
              <a:rPr lang="en-US" altLang="zh-CN" dirty="0"/>
              <a:t>EM</a:t>
            </a:r>
            <a:r>
              <a:rPr lang="zh-CN" altLang="en-US" dirty="0"/>
              <a:t>工作，如</a:t>
            </a:r>
            <a:r>
              <a:rPr lang="en-US" altLang="zh-CN" dirty="0"/>
              <a:t>EMBDI</a:t>
            </a:r>
            <a:r>
              <a:rPr lang="zh-CN" altLang="en-US" dirty="0"/>
              <a:t>和</a:t>
            </a:r>
            <a:r>
              <a:rPr lang="en-US" altLang="zh-CN" dirty="0" err="1"/>
              <a:t>GraphER</a:t>
            </a:r>
            <a:r>
              <a:rPr lang="zh-CN" altLang="en-US" dirty="0"/>
              <a:t>，已经提出了图构建技术。这些技术将元组、属性值和属性名称视为三种不同类型的节点。如果节点之间存在关系，则存在边。</a:t>
            </a:r>
            <a:endParaRPr lang="en-US" altLang="zh-CN" dirty="0"/>
          </a:p>
          <a:p>
            <a:endParaRPr lang="en-US" altLang="zh-CN" dirty="0"/>
          </a:p>
          <a:p>
            <a:r>
              <a:rPr lang="zh-CN" altLang="en-US" dirty="0"/>
              <a:t>然而，几个缺点限制了使用这些图构建方法在实际场景中执行</a:t>
            </a:r>
            <a:r>
              <a:rPr lang="en-US" altLang="zh-CN" dirty="0"/>
              <a:t>EM</a:t>
            </a:r>
            <a:r>
              <a:rPr lang="zh-CN" altLang="en-US" dirty="0"/>
              <a:t>的范围。</a:t>
            </a:r>
            <a:endParaRPr lang="en-US" altLang="zh-CN" dirty="0"/>
          </a:p>
          <a:p>
            <a:endParaRPr lang="en-US" altLang="zh-CN" dirty="0"/>
          </a:p>
          <a:p>
            <a:r>
              <a:rPr lang="zh-CN" altLang="en-US" dirty="0"/>
              <a:t>首先，这些图构建方法产生的是复杂的大规模图，包含大量的边和节点。存储具有大量边和节点的图很耗费内存，而且，在大图上训练图嵌入模型也是一个挑战。</a:t>
            </a:r>
            <a:endParaRPr lang="en-US" altLang="zh-CN" dirty="0"/>
          </a:p>
          <a:p>
            <a:r>
              <a:rPr lang="zh-CN" altLang="en-US" dirty="0"/>
              <a:t>其次，这些图构建方法缺乏对边本身所包含语义的考虑。元组级节点与属性级节点的边（</a:t>
            </a:r>
            <a:r>
              <a:rPr lang="en-US" altLang="zh-CN" dirty="0"/>
              <a:t>click</a:t>
            </a:r>
            <a:r>
              <a:rPr lang="zh-CN" altLang="en-US" dirty="0"/>
              <a:t>），和，属性级节点与值级节点之间的边（</a:t>
            </a:r>
            <a:r>
              <a:rPr lang="en-US" altLang="zh-CN" dirty="0"/>
              <a:t>click</a:t>
            </a:r>
            <a:r>
              <a:rPr lang="zh-CN" altLang="en-US" dirty="0"/>
              <a:t>），这两种类型的边具有不同的语义含义（</a:t>
            </a:r>
            <a:r>
              <a:rPr lang="en-US" altLang="zh-CN" dirty="0"/>
              <a:t>click</a:t>
            </a:r>
            <a:r>
              <a:rPr lang="zh-CN" altLang="en-US" dirty="0"/>
              <a:t>），在</a:t>
            </a:r>
            <a:r>
              <a:rPr lang="en-US" altLang="zh-CN" dirty="0"/>
              <a:t>EM</a:t>
            </a:r>
            <a:r>
              <a:rPr lang="zh-CN" altLang="en-US" dirty="0"/>
              <a:t>任务中学习元组的特征时，应该区别对待这两种类型的边。</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14</a:t>
            </a:fld>
            <a:endParaRPr lang="zh-CN" altLang="en-US"/>
          </a:p>
        </p:txBody>
      </p:sp>
    </p:spTree>
    <p:extLst>
      <p:ext uri="{BB962C8B-B14F-4D97-AF65-F5344CB8AC3E}">
        <p14:creationId xmlns:p14="http://schemas.microsoft.com/office/powerpoint/2010/main" val="1876677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本文提出了一种新的图构建技术，不同于之前的工作，在本文构建出来的图中（</a:t>
            </a:r>
            <a:r>
              <a:rPr lang="en-US" altLang="zh-CN" dirty="0"/>
              <a:t>click</a:t>
            </a:r>
            <a:r>
              <a:rPr lang="zh-CN" altLang="en-US" dirty="0"/>
              <a:t>），只有元组级节点和值级节点这两类节点，属性名称作为边的属性连接着两类节点。（</a:t>
            </a:r>
            <a:r>
              <a:rPr lang="en-US" altLang="zh-CN" dirty="0"/>
              <a:t>click</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15</a:t>
            </a:fld>
            <a:endParaRPr lang="zh-CN" altLang="en-US"/>
          </a:p>
        </p:txBody>
      </p:sp>
    </p:spTree>
    <p:extLst>
      <p:ext uri="{BB962C8B-B14F-4D97-AF65-F5344CB8AC3E}">
        <p14:creationId xmlns:p14="http://schemas.microsoft.com/office/powerpoint/2010/main" val="1742630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与现有的图构建方法相比，本文的图构建方法构建了一个较小的图，但仍然能够很好的保留元组的语义。</a:t>
            </a:r>
            <a:endParaRPr lang="en-US" altLang="zh-CN" dirty="0"/>
          </a:p>
          <a:p>
            <a:endParaRPr lang="en-US" altLang="zh-CN" dirty="0"/>
          </a:p>
          <a:p>
            <a:r>
              <a:rPr lang="zh-CN" altLang="en-US" dirty="0"/>
              <a:t>该图构建方法不仅保留了每个元组及其属性值之间的语义关系，而且通过将不同元组与共享的值级节点连接起来，维持了不同元组之间的语义联系。</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16</a:t>
            </a:fld>
            <a:endParaRPr lang="zh-CN" altLang="en-US"/>
          </a:p>
        </p:txBody>
      </p:sp>
    </p:spTree>
    <p:extLst>
      <p:ext uri="{BB962C8B-B14F-4D97-AF65-F5344CB8AC3E}">
        <p14:creationId xmlns:p14="http://schemas.microsoft.com/office/powerpoint/2010/main" val="916521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我们将两个数据集用上述方法构建成两个多关系图后，多关系图特征学习阶段旨在通过考虑这两个图的图结构，将来自不同来源的元组嵌入到一个统一的向量空间中。在这个向量空间中，匹配的实体元组尽可能的靠近彼此。</a:t>
            </a:r>
            <a:endParaRPr lang="en-US" altLang="zh-CN" dirty="0"/>
          </a:p>
          <a:p>
            <a:endParaRPr lang="en-US" altLang="zh-CN" dirty="0"/>
          </a:p>
          <a:p>
            <a:r>
              <a:rPr lang="zh-CN" altLang="en-US" dirty="0"/>
              <a:t>（</a:t>
            </a:r>
            <a:r>
              <a:rPr lang="en-US" altLang="zh-CN" dirty="0"/>
              <a:t>click</a:t>
            </a:r>
            <a:r>
              <a:rPr lang="zh-CN" altLang="en-US" dirty="0"/>
              <a:t>）这个问题，和实体对齐问题高度相关，实体对齐旨在找到来自不同多关系图的实体之间的对应关系。</a:t>
            </a:r>
            <a:endParaRPr lang="en-US" altLang="zh-CN" dirty="0"/>
          </a:p>
          <a:p>
            <a:endParaRPr lang="en-US" altLang="zh-CN" dirty="0"/>
          </a:p>
          <a:p>
            <a:r>
              <a:rPr lang="zh-CN" altLang="en-US" dirty="0"/>
              <a:t>本文将多关系图特征学习视为一个黑盒，用户可以灵活的应用任何可用的实体对齐模型来学习实体元组的嵌入。在具体实现中，这篇文章用的是</a:t>
            </a:r>
            <a:r>
              <a:rPr lang="en-US" altLang="zh-CN" dirty="0" err="1"/>
              <a:t>AttrGNN</a:t>
            </a:r>
            <a:r>
              <a:rPr lang="zh-CN" altLang="en-US" dirty="0"/>
              <a:t>模型。</a:t>
            </a:r>
            <a:endParaRPr lang="en-US" altLang="zh-CN" dirty="0"/>
          </a:p>
          <a:p>
            <a:endParaRPr lang="en-US" altLang="zh-CN" dirty="0"/>
          </a:p>
          <a:p>
            <a:r>
              <a:rPr lang="zh-CN" altLang="en-US" dirty="0"/>
              <a:t>这是模型训练用到的损失函数，目的是不断调整嵌入向量，以降低正样本对的嵌入距离并增加负样本对的嵌入距离。</a:t>
            </a:r>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17</a:t>
            </a:fld>
            <a:endParaRPr lang="zh-CN" altLang="en-US"/>
          </a:p>
        </p:txBody>
      </p:sp>
    </p:spTree>
    <p:extLst>
      <p:ext uri="{BB962C8B-B14F-4D97-AF65-F5344CB8AC3E}">
        <p14:creationId xmlns:p14="http://schemas.microsoft.com/office/powerpoint/2010/main" val="25094658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最后，是模型的协同句子特征学习阶段，</a:t>
            </a:r>
            <a:r>
              <a:rPr lang="en-US" altLang="zh-CN" dirty="0"/>
              <a:t>CSFL</a:t>
            </a:r>
            <a:r>
              <a:rPr lang="zh-CN" altLang="en-US" dirty="0"/>
              <a:t>阶段的模型训练主要有两个目标：</a:t>
            </a:r>
            <a:endParaRPr lang="en-US" altLang="zh-CN" dirty="0"/>
          </a:p>
          <a:p>
            <a:endParaRPr lang="en-US" altLang="zh-CN" dirty="0"/>
          </a:p>
          <a:p>
            <a:pPr marL="228600" indent="-228600">
              <a:buAutoNum type="arabicPeriod"/>
            </a:pPr>
            <a:r>
              <a:rPr lang="zh-CN" altLang="en-US" dirty="0"/>
              <a:t>识别两个元组是否指向同一个现实世界实体</a:t>
            </a:r>
            <a:endParaRPr lang="en-US" altLang="zh-CN" dirty="0"/>
          </a:p>
          <a:p>
            <a:pPr marL="228600" indent="-228600">
              <a:buAutoNum type="arabicPeriod"/>
            </a:pPr>
            <a:r>
              <a:rPr lang="zh-CN" altLang="en-US" dirty="0"/>
              <a:t>最小化匹配元组之间的语义距离</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18</a:t>
            </a:fld>
            <a:endParaRPr lang="zh-CN" altLang="en-US"/>
          </a:p>
        </p:txBody>
      </p:sp>
    </p:spTree>
    <p:extLst>
      <p:ext uri="{BB962C8B-B14F-4D97-AF65-F5344CB8AC3E}">
        <p14:creationId xmlns:p14="http://schemas.microsoft.com/office/powerpoint/2010/main" val="4236391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为了实现第一个目标，本文以成对句子</a:t>
            </a:r>
            <a:r>
              <a:rPr lang="en-US" altLang="zh-CN" dirty="0"/>
              <a:t>S</a:t>
            </a:r>
            <a:r>
              <a:rPr lang="zh-CN" altLang="en-US" dirty="0"/>
              <a:t>（</a:t>
            </a:r>
            <a:r>
              <a:rPr lang="en-US" altLang="zh-CN" dirty="0" err="1"/>
              <a:t>ei</a:t>
            </a:r>
            <a:r>
              <a:rPr lang="zh-CN" altLang="en-US" dirty="0"/>
              <a:t>，</a:t>
            </a:r>
            <a:r>
              <a:rPr lang="en-US" altLang="zh-CN" dirty="0" err="1"/>
              <a:t>ei</a:t>
            </a:r>
            <a:r>
              <a:rPr lang="zh-CN" altLang="en-US" dirty="0"/>
              <a:t>‘）以及</a:t>
            </a:r>
            <a:r>
              <a:rPr lang="en-US" altLang="zh-CN" dirty="0"/>
              <a:t>ALG</a:t>
            </a:r>
            <a:r>
              <a:rPr lang="zh-CN" altLang="en-US" dirty="0"/>
              <a:t>生成的对应标签作为输入，送入多层</a:t>
            </a:r>
            <a:r>
              <a:rPr lang="en-US" altLang="zh-CN" dirty="0"/>
              <a:t>transformer</a:t>
            </a:r>
            <a:r>
              <a:rPr lang="zh-CN" altLang="en-US" dirty="0"/>
              <a:t>来学习分类信号</a:t>
            </a:r>
            <a:r>
              <a:rPr lang="en-US" altLang="zh-CN" dirty="0"/>
              <a:t>E[CLS]</a:t>
            </a:r>
            <a:r>
              <a:rPr lang="zh-CN" altLang="en-US" dirty="0"/>
              <a:t>，然后，将</a:t>
            </a:r>
            <a:r>
              <a:rPr lang="en-US" altLang="zh-CN" dirty="0"/>
              <a:t>E[CLS]</a:t>
            </a:r>
            <a:r>
              <a:rPr lang="zh-CN" altLang="en-US" dirty="0"/>
              <a:t>和之前学习到的图特征进行连接，这一个小模块使用交叉熵损失函数。</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19</a:t>
            </a:fld>
            <a:endParaRPr lang="zh-CN" altLang="en-US"/>
          </a:p>
        </p:txBody>
      </p:sp>
    </p:spTree>
    <p:extLst>
      <p:ext uri="{BB962C8B-B14F-4D97-AF65-F5344CB8AC3E}">
        <p14:creationId xmlns:p14="http://schemas.microsoft.com/office/powerpoint/2010/main" val="1762636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首先，是研究背景及现状。</a:t>
            </a:r>
            <a:r>
              <a:rPr lang="zh-CN" altLang="en-US" i="0" dirty="0">
                <a:solidFill>
                  <a:srgbClr val="6B2D0B"/>
                </a:solidFill>
                <a:ea typeface="微软雅黑" panose="020B0503020204020204" pitchFamily="34" charset="-122"/>
                <a:sym typeface="+mn-ea"/>
              </a:rPr>
              <a:t>（</a:t>
            </a:r>
            <a:r>
              <a:rPr lang="en-US" altLang="zh-CN" i="0" dirty="0">
                <a:solidFill>
                  <a:srgbClr val="6B2D0B"/>
                </a:solidFill>
                <a:ea typeface="微软雅黑" panose="020B0503020204020204" pitchFamily="34" charset="-122"/>
                <a:sym typeface="+mn-ea"/>
              </a:rPr>
              <a:t>click</a:t>
            </a:r>
            <a:r>
              <a:rPr lang="zh-CN" altLang="en-US" i="0" dirty="0">
                <a:solidFill>
                  <a:srgbClr val="6B2D0B"/>
                </a:solidFill>
                <a:ea typeface="微软雅黑" panose="020B0503020204020204" pitchFamily="34" charset="-122"/>
                <a:sym typeface="+mn-ea"/>
              </a:rPr>
              <a:t>）</a:t>
            </a:r>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为了实现第二个目标，本文以实体对中的两个实体作为输入，在执行完多层</a:t>
            </a:r>
            <a:r>
              <a:rPr lang="en-US" altLang="zh-CN" dirty="0"/>
              <a:t>transformer</a:t>
            </a:r>
            <a:r>
              <a:rPr lang="zh-CN" altLang="en-US" dirty="0"/>
              <a:t>后，每个标记的嵌入会被更新，本文应用最大池化来获取固定长度的嵌入。在这里，本文使用这样的损失函数，来最小化匹配元组之间的语义距离并最大化不匹配元组之间的语义距离。</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20</a:t>
            </a:fld>
            <a:endParaRPr lang="zh-CN" altLang="en-US"/>
          </a:p>
        </p:txBody>
      </p:sp>
    </p:spTree>
    <p:extLst>
      <p:ext uri="{BB962C8B-B14F-4D97-AF65-F5344CB8AC3E}">
        <p14:creationId xmlns:p14="http://schemas.microsoft.com/office/powerpoint/2010/main" val="4168051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最后，该模块的整体损失函数由第一个损失函数</a:t>
            </a:r>
            <a:r>
              <a:rPr lang="en-US" altLang="zh-CN" dirty="0"/>
              <a:t>+</a:t>
            </a:r>
            <a:r>
              <a:rPr lang="zh-CN" altLang="en-US" dirty="0"/>
              <a:t>上</a:t>
            </a:r>
            <a:r>
              <a:rPr lang="en-US" altLang="zh-CN" dirty="0" err="1"/>
              <a:t>miu</a:t>
            </a:r>
            <a:r>
              <a:rPr lang="zh-CN" altLang="en-US" dirty="0"/>
              <a:t>乘以第二个损失函数，超参数</a:t>
            </a:r>
            <a:r>
              <a:rPr lang="en-US" altLang="zh-CN" dirty="0" err="1"/>
              <a:t>miu</a:t>
            </a:r>
            <a:r>
              <a:rPr lang="zh-CN" altLang="en-US" dirty="0"/>
              <a:t>用来控制损失函数</a:t>
            </a:r>
            <a:r>
              <a:rPr lang="en-US" altLang="zh-CN" dirty="0"/>
              <a:t>2</a:t>
            </a:r>
            <a:r>
              <a:rPr lang="zh-CN" altLang="en-US" dirty="0"/>
              <a:t>相对于损失函数</a:t>
            </a:r>
            <a:r>
              <a:rPr lang="en-US" altLang="zh-CN" dirty="0"/>
              <a:t>1</a:t>
            </a:r>
            <a:r>
              <a:rPr lang="zh-CN" altLang="en-US" dirty="0"/>
              <a:t>的权重。</a:t>
            </a:r>
            <a:endParaRPr lang="en-US" altLang="zh-CN" dirty="0"/>
          </a:p>
          <a:p>
            <a:endParaRPr lang="en-US" altLang="zh-CN" dirty="0"/>
          </a:p>
          <a:p>
            <a:r>
              <a:rPr lang="zh-CN" altLang="en-US" dirty="0"/>
              <a:t>根据每对实体的预测标签，我们可以获得</a:t>
            </a:r>
            <a:r>
              <a:rPr lang="en-US" altLang="zh-CN" dirty="0"/>
              <a:t>EM</a:t>
            </a:r>
            <a:r>
              <a:rPr lang="zh-CN" altLang="en-US" dirty="0"/>
              <a:t>的结果。</a:t>
            </a:r>
            <a:endParaRPr lang="en-US" altLang="zh-CN" dirty="0"/>
          </a:p>
          <a:p>
            <a:endParaRPr lang="en-US" altLang="zh-CN" dirty="0"/>
          </a:p>
          <a:p>
            <a:r>
              <a:rPr lang="zh-CN" altLang="en-US" dirty="0"/>
              <a:t>相比于现有基于句子的</a:t>
            </a:r>
            <a:r>
              <a:rPr lang="en-US" altLang="zh-CN" dirty="0"/>
              <a:t>EM</a:t>
            </a:r>
            <a:r>
              <a:rPr lang="zh-CN" altLang="en-US" dirty="0"/>
              <a:t>方法，本文提出的</a:t>
            </a:r>
            <a:r>
              <a:rPr lang="en-US" altLang="zh-CN" dirty="0"/>
              <a:t>CSFL</a:t>
            </a:r>
            <a:r>
              <a:rPr lang="zh-CN" altLang="en-US" dirty="0"/>
              <a:t>方法有以下两个方面的优越性。</a:t>
            </a:r>
            <a:endParaRPr lang="en-US" altLang="zh-CN" dirty="0"/>
          </a:p>
          <a:p>
            <a:pPr marL="228600" indent="-228600">
              <a:buAutoNum type="arabicPeriod"/>
            </a:pPr>
            <a:r>
              <a:rPr lang="en-US" altLang="zh-CN" dirty="0"/>
              <a:t>CSFL</a:t>
            </a:r>
            <a:r>
              <a:rPr lang="zh-CN" altLang="en-US" dirty="0"/>
              <a:t>结合了学习到的元组的图特征，以丰富基于句子的模型未能捕获的特征</a:t>
            </a:r>
            <a:endParaRPr lang="en-US" altLang="zh-CN" dirty="0"/>
          </a:p>
          <a:p>
            <a:pPr marL="228600" indent="-228600">
              <a:buAutoNum type="arabicPeriod"/>
            </a:pPr>
            <a:r>
              <a:rPr lang="en-US" altLang="zh-CN" dirty="0"/>
              <a:t>CSFL</a:t>
            </a:r>
            <a:r>
              <a:rPr lang="zh-CN" altLang="en-US" dirty="0"/>
              <a:t>在区分出实体对是否匹配的同时，还能够确保匹配实体之间的语义相似性</a:t>
            </a:r>
            <a:endParaRPr lang="en-US" altLang="zh-CN" dirty="0"/>
          </a:p>
          <a:p>
            <a:endParaRPr lang="en-US" altLang="zh-CN" dirty="0"/>
          </a:p>
          <a:p>
            <a:endParaRPr lang="en-US" altLang="zh-CN" dirty="0"/>
          </a:p>
          <a:p>
            <a:endParaRPr lang="en-US" altLang="zh-CN" u="sng"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21</a:t>
            </a:fld>
            <a:endParaRPr lang="zh-CN" altLang="en-US"/>
          </a:p>
        </p:txBody>
      </p:sp>
    </p:spTree>
    <p:extLst>
      <p:ext uri="{BB962C8B-B14F-4D97-AF65-F5344CB8AC3E}">
        <p14:creationId xmlns:p14="http://schemas.microsoft.com/office/powerpoint/2010/main" val="4113271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err="1"/>
              <a:t>下面，是实验结果评估</a:t>
            </a:r>
            <a:r>
              <a:rPr lang="en-US" altLang="zh-CN" dirty="0"/>
              <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本文在八个具有代表性且广泛使用的</a:t>
            </a:r>
            <a:r>
              <a:rPr lang="en-US" altLang="zh-CN" dirty="0"/>
              <a:t>EM</a:t>
            </a:r>
            <a:r>
              <a:rPr lang="zh-CN" altLang="en-US" dirty="0"/>
              <a:t>基准数据集上进行了实验，数据集主要可以分为结构化数据集、脏数据集和文本数据集，对应了不同的</a:t>
            </a:r>
            <a:r>
              <a:rPr lang="en-US" altLang="zh-CN" dirty="0"/>
              <a:t>EM</a:t>
            </a:r>
            <a:r>
              <a:rPr lang="zh-CN" altLang="en-US" dirty="0"/>
              <a:t>任务特点。</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这是实验的</a:t>
            </a:r>
            <a:r>
              <a:rPr lang="en-US" altLang="zh-CN" dirty="0"/>
              <a:t>Baseline</a:t>
            </a:r>
            <a:r>
              <a:rPr lang="zh-CN" altLang="en-US" dirty="0"/>
              <a:t>，主要可以分为无监督方法和监督方法。</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24</a:t>
            </a:fld>
            <a:endParaRPr lang="zh-CN" altLang="en-US"/>
          </a:p>
        </p:txBody>
      </p:sp>
    </p:spTree>
    <p:extLst>
      <p:ext uri="{BB962C8B-B14F-4D97-AF65-F5344CB8AC3E}">
        <p14:creationId xmlns:p14="http://schemas.microsoft.com/office/powerpoint/2010/main" val="13577739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从总体表现上来看，</a:t>
            </a:r>
            <a:endParaRPr lang="en-US" altLang="zh-CN" dirty="0"/>
          </a:p>
          <a:p>
            <a:endParaRPr lang="en-US" altLang="zh-CN" dirty="0"/>
          </a:p>
          <a:p>
            <a:r>
              <a:rPr lang="zh-CN" altLang="en-US" dirty="0"/>
              <a:t>与无监督方法相比，</a:t>
            </a:r>
            <a:r>
              <a:rPr lang="en-US" altLang="zh-CN" dirty="0" err="1"/>
              <a:t>CollaborEM</a:t>
            </a:r>
            <a:r>
              <a:rPr lang="zh-CN" altLang="en-US" dirty="0"/>
              <a:t>显著优于所有无监督方法，相比于目前最好的</a:t>
            </a:r>
            <a:r>
              <a:rPr lang="en-US" altLang="zh-CN" dirty="0"/>
              <a:t>baseline EMBDI</a:t>
            </a:r>
            <a:r>
              <a:rPr lang="zh-CN" altLang="en-US" dirty="0"/>
              <a:t>，平均带来了约</a:t>
            </a:r>
            <a:r>
              <a:rPr lang="en-US" altLang="zh-CN" dirty="0"/>
              <a:t>25%</a:t>
            </a:r>
            <a:r>
              <a:rPr lang="zh-CN" altLang="en-US" dirty="0"/>
              <a:t>的效果改善。相比于</a:t>
            </a:r>
            <a:r>
              <a:rPr lang="en-US" altLang="zh-CN" dirty="0" err="1"/>
              <a:t>ZeroER</a:t>
            </a:r>
            <a:r>
              <a:rPr lang="zh-CN" altLang="en-US" dirty="0"/>
              <a:t>，</a:t>
            </a:r>
            <a:r>
              <a:rPr lang="en-US" altLang="zh-CN" dirty="0" err="1"/>
              <a:t>CollaborEM</a:t>
            </a:r>
            <a:r>
              <a:rPr lang="zh-CN" altLang="en-US" dirty="0"/>
              <a:t>对数据噪声更为鲁棒。在脏数据集上，</a:t>
            </a:r>
            <a:r>
              <a:rPr lang="en-US" altLang="zh-CN" dirty="0" err="1"/>
              <a:t>CollaborEM</a:t>
            </a:r>
            <a:r>
              <a:rPr lang="zh-CN" altLang="en-US" dirty="0"/>
              <a:t>的性能下降平均只有</a:t>
            </a:r>
            <a:r>
              <a:rPr lang="en-US" altLang="zh-CN" dirty="0"/>
              <a:t>0.66%</a:t>
            </a:r>
            <a:r>
              <a:rPr lang="zh-CN" altLang="en-US" dirty="0"/>
              <a:t>，</a:t>
            </a:r>
            <a:r>
              <a:rPr lang="en-US" altLang="zh-CN" dirty="0" err="1"/>
              <a:t>ZeroER</a:t>
            </a:r>
            <a:r>
              <a:rPr lang="zh-CN" altLang="en-US" dirty="0"/>
              <a:t>的性能下降了</a:t>
            </a:r>
            <a:r>
              <a:rPr lang="en-US" altLang="zh-CN" dirty="0"/>
              <a:t>33%</a:t>
            </a:r>
            <a:r>
              <a:rPr lang="zh-CN" altLang="en-US" dirty="0"/>
              <a:t>。原因是，无监督方法在没有任何监督信号的指导下很容易被欺骗。相反，</a:t>
            </a:r>
            <a:r>
              <a:rPr lang="en-US" altLang="zh-CN" dirty="0" err="1"/>
              <a:t>CollaborEM</a:t>
            </a:r>
            <a:r>
              <a:rPr lang="zh-CN" altLang="en-US" dirty="0"/>
              <a:t>通过提出的</a:t>
            </a:r>
            <a:r>
              <a:rPr lang="en-US" altLang="zh-CN" dirty="0"/>
              <a:t>ALG</a:t>
            </a:r>
            <a:r>
              <a:rPr lang="zh-CN" altLang="en-US" dirty="0"/>
              <a:t>策略生成可靠标签作为监督信号。</a:t>
            </a:r>
            <a:endParaRPr lang="en-US" altLang="zh-CN" dirty="0"/>
          </a:p>
          <a:p>
            <a:endParaRPr lang="en-US" altLang="zh-CN" dirty="0"/>
          </a:p>
          <a:p>
            <a:r>
              <a:rPr lang="zh-CN" altLang="en-US" dirty="0"/>
              <a:t>与监督方法相比，</a:t>
            </a:r>
            <a:r>
              <a:rPr lang="en-US" altLang="zh-CN" dirty="0" err="1"/>
              <a:t>CollaborEM</a:t>
            </a:r>
            <a:r>
              <a:rPr lang="zh-CN" altLang="en-US" dirty="0"/>
              <a:t>的性能与它们相当，甚至更优。具体来说，</a:t>
            </a:r>
            <a:r>
              <a:rPr lang="en-US" altLang="zh-CN" dirty="0" err="1"/>
              <a:t>CollaborEM</a:t>
            </a:r>
            <a:r>
              <a:rPr lang="zh-CN" altLang="en-US" dirty="0"/>
              <a:t>在</a:t>
            </a:r>
            <a:r>
              <a:rPr lang="en-US" altLang="zh-CN" dirty="0"/>
              <a:t>4</a:t>
            </a:r>
            <a:r>
              <a:rPr lang="zh-CN" altLang="en-US" dirty="0"/>
              <a:t>个数据集上平均超过了最好的监督</a:t>
            </a:r>
            <a:r>
              <a:rPr lang="en-US" altLang="zh-CN" dirty="0"/>
              <a:t>baseline 2.26%</a:t>
            </a:r>
            <a:r>
              <a:rPr lang="zh-CN" altLang="en-US" dirty="0"/>
              <a:t>。虽然</a:t>
            </a:r>
            <a:r>
              <a:rPr lang="en-US" altLang="zh-CN" dirty="0" err="1"/>
              <a:t>CollaborEM</a:t>
            </a:r>
            <a:r>
              <a:rPr lang="zh-CN" altLang="en-US" dirty="0"/>
              <a:t>在其他数据集的性能不如</a:t>
            </a:r>
            <a:r>
              <a:rPr lang="en-US" altLang="zh-CN" dirty="0"/>
              <a:t>DITTO</a:t>
            </a:r>
            <a:r>
              <a:rPr lang="zh-CN" altLang="en-US" dirty="0"/>
              <a:t>，但它们各自的</a:t>
            </a:r>
            <a:r>
              <a:rPr lang="en-US" altLang="zh-CN" dirty="0"/>
              <a:t>F1</a:t>
            </a:r>
            <a:r>
              <a:rPr lang="zh-CN" altLang="en-US" dirty="0"/>
              <a:t>分数之间的差异不超过</a:t>
            </a:r>
            <a:r>
              <a:rPr lang="en-US" altLang="zh-CN" dirty="0"/>
              <a:t>3.34%</a:t>
            </a:r>
            <a:r>
              <a:rPr lang="zh-CN" altLang="en-US" dirty="0"/>
              <a:t>。</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接着，本文又对模型进行了消融实验，将完整模型与三种退化情况进行对比，分别是</a:t>
            </a:r>
            <a:r>
              <a:rPr lang="zh-CN" altLang="en-US" dirty="0">
                <a:solidFill>
                  <a:srgbClr val="FF0000"/>
                </a:solidFill>
              </a:rPr>
              <a:t>将</a:t>
            </a:r>
            <a:r>
              <a:rPr lang="en-US" altLang="zh-CN" dirty="0">
                <a:solidFill>
                  <a:srgbClr val="FF0000"/>
                </a:solidFill>
              </a:rPr>
              <a:t>SNLG</a:t>
            </a:r>
            <a:r>
              <a:rPr lang="zh-CN" altLang="en-US" dirty="0">
                <a:solidFill>
                  <a:srgbClr val="FF0000"/>
                </a:solidFill>
              </a:rPr>
              <a:t>替换为随机负标签生成方法、移除图特征、不进行训练而直接依赖自动打标模块。</a:t>
            </a:r>
            <a:endParaRPr lang="en-US" altLang="zh-CN"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如果将</a:t>
            </a:r>
            <a:r>
              <a:rPr lang="en-US" altLang="zh-CN" dirty="0">
                <a:solidFill>
                  <a:srgbClr val="FF0000"/>
                </a:solidFill>
              </a:rPr>
              <a:t>SNLG</a:t>
            </a:r>
            <a:r>
              <a:rPr lang="zh-CN" altLang="en-US" dirty="0">
                <a:solidFill>
                  <a:srgbClr val="FF0000"/>
                </a:solidFill>
              </a:rPr>
              <a:t>替换为随机负标签生成方法，我们可以观察到</a:t>
            </a:r>
            <a:r>
              <a:rPr lang="en-US" altLang="zh-CN" dirty="0">
                <a:solidFill>
                  <a:srgbClr val="FF0000"/>
                </a:solidFill>
              </a:rPr>
              <a:t>F1</a:t>
            </a:r>
            <a:r>
              <a:rPr lang="zh-CN" altLang="en-US" dirty="0">
                <a:solidFill>
                  <a:srgbClr val="FF0000"/>
                </a:solidFill>
              </a:rPr>
              <a:t>分数平均下降了</a:t>
            </a:r>
            <a:r>
              <a:rPr lang="en-US" altLang="zh-CN" dirty="0">
                <a:solidFill>
                  <a:srgbClr val="FF0000"/>
                </a:solidFill>
              </a:rPr>
              <a:t>18.04%</a:t>
            </a:r>
            <a:r>
              <a:rPr lang="zh-CN" altLang="en-US" dirty="0">
                <a:solidFill>
                  <a:srgbClr val="FF0000"/>
                </a:solidFill>
              </a:rPr>
              <a:t>。这证实了基于语义相似度生成“具挑战性”的负标签极大地有助于训练有效的</a:t>
            </a:r>
            <a:r>
              <a:rPr lang="en-US" altLang="zh-CN" dirty="0">
                <a:solidFill>
                  <a:srgbClr val="FF0000"/>
                </a:solidFill>
              </a:rPr>
              <a:t>EM</a:t>
            </a:r>
            <a:r>
              <a:rPr lang="zh-CN" altLang="en-US" dirty="0">
                <a:solidFill>
                  <a:srgbClr val="FF0000"/>
                </a:solidFill>
              </a:rPr>
              <a:t>模型。</a:t>
            </a:r>
            <a:endParaRPr lang="en-US" altLang="zh-CN"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如果移除了图特征，</a:t>
            </a:r>
            <a:r>
              <a:rPr lang="en-US" altLang="zh-CN" dirty="0" err="1">
                <a:solidFill>
                  <a:srgbClr val="FF0000"/>
                </a:solidFill>
              </a:rPr>
              <a:t>CollaborEM</a:t>
            </a:r>
            <a:r>
              <a:rPr lang="zh-CN" altLang="en-US" dirty="0">
                <a:solidFill>
                  <a:srgbClr val="FF0000"/>
                </a:solidFill>
              </a:rPr>
              <a:t>在八个实验数据集上的</a:t>
            </a:r>
            <a:r>
              <a:rPr lang="en-US" altLang="zh-CN" dirty="0">
                <a:solidFill>
                  <a:srgbClr val="FF0000"/>
                </a:solidFill>
              </a:rPr>
              <a:t>F1</a:t>
            </a:r>
            <a:r>
              <a:rPr lang="zh-CN" altLang="en-US" dirty="0">
                <a:solidFill>
                  <a:srgbClr val="FF0000"/>
                </a:solidFill>
              </a:rPr>
              <a:t>分数平均下降了</a:t>
            </a:r>
            <a:r>
              <a:rPr lang="en-US" altLang="zh-CN" dirty="0">
                <a:solidFill>
                  <a:srgbClr val="FF0000"/>
                </a:solidFill>
              </a:rPr>
              <a:t>3%</a:t>
            </a:r>
            <a:r>
              <a:rPr lang="zh-CN" altLang="en-US" dirty="0">
                <a:solidFill>
                  <a:srgbClr val="FF0000"/>
                </a:solidFill>
              </a:rPr>
              <a:t>。这表明学习元组的图特征对于提升</a:t>
            </a:r>
            <a:r>
              <a:rPr lang="en-US" altLang="zh-CN" dirty="0">
                <a:solidFill>
                  <a:srgbClr val="FF0000"/>
                </a:solidFill>
              </a:rPr>
              <a:t>EM</a:t>
            </a:r>
            <a:r>
              <a:rPr lang="zh-CN" altLang="en-US" dirty="0">
                <a:solidFill>
                  <a:srgbClr val="FF0000"/>
                </a:solidFill>
              </a:rPr>
              <a:t>性能是不可或缺的。</a:t>
            </a:r>
            <a:endParaRPr lang="en-US" altLang="zh-CN"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如果不进行训练，而直接把自动打标签模块的结果作为最终结果，实验表明，</a:t>
            </a:r>
            <a:r>
              <a:rPr lang="en-US" altLang="zh-CN" dirty="0">
                <a:solidFill>
                  <a:srgbClr val="FF0000"/>
                </a:solidFill>
              </a:rPr>
              <a:t>RPLG</a:t>
            </a:r>
            <a:r>
              <a:rPr lang="zh-CN" altLang="en-US" dirty="0">
                <a:solidFill>
                  <a:srgbClr val="FF0000"/>
                </a:solidFill>
              </a:rPr>
              <a:t>可以找到大量可靠的匹配元组。在</a:t>
            </a:r>
            <a:r>
              <a:rPr lang="en-US" altLang="zh-CN" dirty="0">
                <a:solidFill>
                  <a:srgbClr val="FF0000"/>
                </a:solidFill>
              </a:rPr>
              <a:t>DA-clean</a:t>
            </a:r>
            <a:r>
              <a:rPr lang="zh-CN" altLang="en-US" dirty="0">
                <a:solidFill>
                  <a:srgbClr val="FF0000"/>
                </a:solidFill>
              </a:rPr>
              <a:t>数据集和</a:t>
            </a:r>
            <a:r>
              <a:rPr lang="en-US" altLang="zh-CN" dirty="0">
                <a:solidFill>
                  <a:srgbClr val="FF0000"/>
                </a:solidFill>
              </a:rPr>
              <a:t>FZ</a:t>
            </a:r>
            <a:r>
              <a:rPr lang="zh-CN" altLang="en-US" dirty="0">
                <a:solidFill>
                  <a:srgbClr val="FF0000"/>
                </a:solidFill>
              </a:rPr>
              <a:t>数据集上分别实现了</a:t>
            </a:r>
            <a:r>
              <a:rPr lang="en-US" altLang="zh-CN" dirty="0">
                <a:solidFill>
                  <a:srgbClr val="FF0000"/>
                </a:solidFill>
              </a:rPr>
              <a:t>99%</a:t>
            </a:r>
            <a:r>
              <a:rPr lang="zh-CN" altLang="en-US" dirty="0">
                <a:solidFill>
                  <a:srgbClr val="FF0000"/>
                </a:solidFill>
              </a:rPr>
              <a:t>的</a:t>
            </a:r>
            <a:r>
              <a:rPr lang="en-US" altLang="zh-CN" dirty="0">
                <a:solidFill>
                  <a:srgbClr val="FF0000"/>
                </a:solidFill>
              </a:rPr>
              <a:t>F1</a:t>
            </a:r>
            <a:r>
              <a:rPr lang="zh-CN" altLang="en-US" dirty="0">
                <a:solidFill>
                  <a:srgbClr val="FF0000"/>
                </a:solidFill>
              </a:rPr>
              <a:t>分数和</a:t>
            </a:r>
            <a:r>
              <a:rPr lang="en-US" altLang="zh-CN" dirty="0">
                <a:solidFill>
                  <a:srgbClr val="FF0000"/>
                </a:solidFill>
              </a:rPr>
              <a:t>100%</a:t>
            </a:r>
            <a:r>
              <a:rPr lang="zh-CN" altLang="en-US" dirty="0">
                <a:solidFill>
                  <a:srgbClr val="FF0000"/>
                </a:solidFill>
              </a:rPr>
              <a:t>的</a:t>
            </a:r>
            <a:r>
              <a:rPr lang="en-US" altLang="zh-CN" dirty="0">
                <a:solidFill>
                  <a:srgbClr val="FF0000"/>
                </a:solidFill>
              </a:rPr>
              <a:t>F1</a:t>
            </a:r>
            <a:r>
              <a:rPr lang="zh-CN" altLang="en-US" dirty="0">
                <a:solidFill>
                  <a:srgbClr val="FF0000"/>
                </a:solidFill>
              </a:rPr>
              <a:t>分数。由于</a:t>
            </a:r>
            <a:r>
              <a:rPr lang="en-US" altLang="zh-CN" dirty="0">
                <a:solidFill>
                  <a:srgbClr val="FF0000"/>
                </a:solidFill>
              </a:rPr>
              <a:t>RPLG</a:t>
            </a:r>
            <a:r>
              <a:rPr lang="zh-CN" altLang="en-US" dirty="0">
                <a:solidFill>
                  <a:srgbClr val="FF0000"/>
                </a:solidFill>
              </a:rPr>
              <a:t>足够通用，能够在各种数据集中执行</a:t>
            </a:r>
            <a:r>
              <a:rPr lang="en-US" altLang="zh-CN" dirty="0">
                <a:solidFill>
                  <a:srgbClr val="FF0000"/>
                </a:solidFill>
              </a:rPr>
              <a:t>EM</a:t>
            </a:r>
            <a:r>
              <a:rPr lang="zh-CN" altLang="en-US" dirty="0">
                <a:solidFill>
                  <a:srgbClr val="FF0000"/>
                </a:solidFill>
              </a:rPr>
              <a:t>，因此可能在实际</a:t>
            </a:r>
            <a:r>
              <a:rPr lang="en-US" altLang="zh-CN" dirty="0">
                <a:solidFill>
                  <a:srgbClr val="FF0000"/>
                </a:solidFill>
              </a:rPr>
              <a:t>EM</a:t>
            </a:r>
            <a:r>
              <a:rPr lang="zh-CN" altLang="en-US" dirty="0">
                <a:solidFill>
                  <a:srgbClr val="FF0000"/>
                </a:solidFill>
              </a:rPr>
              <a:t>应用中广泛使用，无需任何耗时的训练过程。</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26</a:t>
            </a:fld>
            <a:endParaRPr lang="zh-CN" altLang="en-US"/>
          </a:p>
        </p:txBody>
      </p:sp>
    </p:spTree>
    <p:extLst>
      <p:ext uri="{BB962C8B-B14F-4D97-AF65-F5344CB8AC3E}">
        <p14:creationId xmlns:p14="http://schemas.microsoft.com/office/powerpoint/2010/main" val="16247952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文章还单独对自动打标签模块进行了评测，根据评测结果可知，正标签的正确率达到了</a:t>
            </a:r>
            <a:r>
              <a:rPr lang="en-US" altLang="zh-CN" dirty="0"/>
              <a:t>99%</a:t>
            </a:r>
            <a:r>
              <a:rPr lang="zh-CN" altLang="en-US" dirty="0"/>
              <a:t>，负标签的正确率达到了</a:t>
            </a:r>
            <a:r>
              <a:rPr lang="en-US" altLang="zh-CN" dirty="0"/>
              <a:t>97%</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27</a:t>
            </a:fld>
            <a:endParaRPr lang="zh-CN" altLang="en-US"/>
          </a:p>
        </p:txBody>
      </p:sp>
    </p:spTree>
    <p:extLst>
      <p:ext uri="{BB962C8B-B14F-4D97-AF65-F5344CB8AC3E}">
        <p14:creationId xmlns:p14="http://schemas.microsoft.com/office/powerpoint/2010/main" val="1218227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最后，文章比较了新提出的图构建方法相比其他方法，规模要小得多，可以节省存储和训练图的内存，减少训练成本。</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28</a:t>
            </a:fld>
            <a:endParaRPr lang="zh-CN" altLang="en-US"/>
          </a:p>
        </p:txBody>
      </p:sp>
    </p:spTree>
    <p:extLst>
      <p:ext uri="{BB962C8B-B14F-4D97-AF65-F5344CB8AC3E}">
        <p14:creationId xmlns:p14="http://schemas.microsoft.com/office/powerpoint/2010/main" val="3136723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最后，是分享总结。</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异常检测，因广泛存在的数据质量问题而在多个领域受到重视。它旨在从数据集中识别出异常数据。虽然许多研究聚焦于单一数据集的异常检测，但将来自不同来源的信息综合考虑可以显著提高异常检测的准确性。这是因为不同的数据源通常能提供关于同一实体的补充信息。</a:t>
            </a:r>
            <a:endParaRPr lang="en-US" altLang="zh-CN" dirty="0"/>
          </a:p>
          <a:p>
            <a:r>
              <a:rPr lang="zh-CN" altLang="en-US" dirty="0"/>
              <a:t>例如，在现实应用中，如果两个不同的数据集中的数据元组代表同一实体，并在同一属性上呈现出矛盾信息，那么这些数据中至少有一个很可能是异常的。</a:t>
            </a:r>
            <a:endParaRPr lang="en-US" altLang="zh-CN" dirty="0"/>
          </a:p>
          <a:p>
            <a:endParaRPr lang="en-US" altLang="zh-CN" dirty="0"/>
          </a:p>
          <a:p>
            <a:r>
              <a:rPr lang="zh-CN" altLang="en-US" dirty="0"/>
              <a:t>此外，构建城市知识图谱时常常需要处理来自多个来源的</a:t>
            </a:r>
            <a:r>
              <a:rPr lang="en-US" altLang="zh-CN" dirty="0"/>
              <a:t>POI</a:t>
            </a:r>
            <a:r>
              <a:rPr lang="zh-CN" altLang="en-US" dirty="0"/>
              <a:t>数据。在这种情况下，将这些</a:t>
            </a:r>
            <a:r>
              <a:rPr lang="en-US" altLang="zh-CN" dirty="0"/>
              <a:t>POI</a:t>
            </a:r>
            <a:r>
              <a:rPr lang="zh-CN" altLang="en-US" dirty="0"/>
              <a:t>数据合并成一个完整、无冗余的数据集便成了一项关键任务。数据集成的目标是将不同来源的数据融合，以形成一个完整且一致的数据集。</a:t>
            </a:r>
            <a:endParaRPr lang="en-US" altLang="zh-CN" dirty="0"/>
          </a:p>
          <a:p>
            <a:endParaRPr lang="en-US" altLang="zh-CN" dirty="0"/>
          </a:p>
          <a:p>
            <a:r>
              <a:rPr lang="zh-CN" altLang="en-US" dirty="0"/>
              <a:t>在进行异常检测和数据集成的过程中，实体解析扮演着核心角色。实体解析的主要任务是识别不同来源的两条记录是否指的是同一实体，这一步骤对于确保数据质量和一致性至关重要。（</a:t>
            </a:r>
            <a:r>
              <a:rPr lang="en-US" altLang="zh-CN" dirty="0"/>
              <a:t>click</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文章的自动标签生成模块很好的解决了实体解析问题背景下打标难的问题，在打负标签时的思路，非常值得借鉴和学习，但是，在打正标签的时候，它是默认数据集是干净的，最多只存在唯一的匹配情况，但是在我们对这份工作进行复现的时候，发现这一点并不是太合理。</a:t>
            </a:r>
            <a:endParaRPr lang="en-US" altLang="zh-CN" dirty="0"/>
          </a:p>
          <a:p>
            <a:endParaRPr lang="en-US" altLang="zh-CN" dirty="0"/>
          </a:p>
          <a:p>
            <a:r>
              <a:rPr lang="zh-CN" altLang="en-US" dirty="0"/>
              <a:t>对于空间实体解析工作，如何生成特定任务下的正负标签？</a:t>
            </a:r>
            <a:endParaRPr lang="en-US" altLang="zh-CN" dirty="0"/>
          </a:p>
          <a:p>
            <a:r>
              <a:rPr lang="zh-CN" altLang="en-US" dirty="0"/>
              <a:t>我认为，需要优化实体相似性特征的提取与计算，加入空间距离的考量。</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在协同</a:t>
            </a:r>
            <a:r>
              <a:rPr lang="en-US" altLang="zh-CN" dirty="0"/>
              <a:t>EM</a:t>
            </a:r>
            <a:r>
              <a:rPr lang="zh-CN" altLang="en-US" dirty="0"/>
              <a:t>训练模块，这篇文章综合考虑了实体的句子特征和图特征，来判断实体对是否匹配，同时还加入了对最小化匹配实体之间的语义距离的要求。</a:t>
            </a:r>
            <a:endParaRPr lang="en-US" altLang="zh-CN" dirty="0"/>
          </a:p>
          <a:p>
            <a:endParaRPr lang="en-US" altLang="zh-CN" dirty="0"/>
          </a:p>
          <a:p>
            <a:r>
              <a:rPr lang="zh-CN" altLang="en-US" dirty="0"/>
              <a:t>为此，可以做出哪些改进，以适应空间实体解析任务</a:t>
            </a:r>
            <a:r>
              <a:rPr lang="en-US" altLang="zh-CN" dirty="0"/>
              <a:t>?</a:t>
            </a:r>
          </a:p>
          <a:p>
            <a:endParaRPr lang="en-US" altLang="zh-CN" dirty="0"/>
          </a:p>
          <a:p>
            <a:r>
              <a:rPr lang="zh-CN" altLang="en-US" dirty="0"/>
              <a:t>在之前的讨论中，我们觉得可以从两个方面入手，一方面是从多关系图出发，引入一些和空间相关的语义关系，来优化多关系图；另一方面是从整体模型出发，可以新增一个模块来引入对实体空间邻域特征的关注。</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31</a:t>
            </a:fld>
            <a:endParaRPr lang="zh-CN" altLang="en-US"/>
          </a:p>
        </p:txBody>
      </p:sp>
    </p:spTree>
    <p:extLst>
      <p:ext uri="{BB962C8B-B14F-4D97-AF65-F5344CB8AC3E}">
        <p14:creationId xmlns:p14="http://schemas.microsoft.com/office/powerpoint/2010/main" val="8359259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我的分享完毕，谢谢大家！</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32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在早期的研究中，实体解析任务通常依靠规则或众包来完成。</a:t>
            </a:r>
            <a:endParaRPr lang="en-US" altLang="zh-CN" dirty="0"/>
          </a:p>
          <a:p>
            <a:r>
              <a:rPr lang="zh-CN" altLang="en-US" dirty="0"/>
              <a:t>基于规则的方法需要</a:t>
            </a:r>
            <a:r>
              <a:rPr lang="zh-CN" altLang="en-US" u="sng" dirty="0"/>
              <a:t>人为提供的声明性匹配规则</a:t>
            </a:r>
            <a:r>
              <a:rPr lang="zh-CN" altLang="en-US" dirty="0"/>
              <a:t>或</a:t>
            </a:r>
            <a:r>
              <a:rPr lang="zh-CN" altLang="en-US" u="sng" dirty="0"/>
              <a:t>程序合成的匹配规则</a:t>
            </a:r>
            <a:r>
              <a:rPr lang="zh-CN" altLang="en-US" dirty="0"/>
              <a:t>来找到匹配对。而众包方法则是通过招募标注工人来手工判断数据元组是否指向同一实体。</a:t>
            </a:r>
            <a:endParaRPr lang="en-US" altLang="zh-CN" dirty="0"/>
          </a:p>
          <a:p>
            <a:r>
              <a:rPr lang="zh-CN" altLang="en-US" dirty="0"/>
              <a:t>尽管这些方法在处理简单数据时有效，但面对复杂且异构的多源数据时，（</a:t>
            </a:r>
            <a:r>
              <a:rPr lang="en-US" altLang="zh-CN" dirty="0"/>
              <a:t>click</a:t>
            </a:r>
            <a:r>
              <a:rPr lang="zh-CN" altLang="en-US" dirty="0"/>
              <a:t>）基于规则的方法，耗时长且容易出错，（</a:t>
            </a:r>
            <a:r>
              <a:rPr lang="en-US" altLang="zh-CN" dirty="0"/>
              <a:t>click</a:t>
            </a:r>
            <a:r>
              <a:rPr lang="zh-CN" altLang="en-US" dirty="0"/>
              <a:t>）基于众包的方法需要大量的标注工人，成本昂贵，且打标效果高度依赖标注工人的水平，并且无法提供解释性和可追溯性。</a:t>
            </a:r>
            <a:endParaRPr lang="en-US" altLang="zh-CN" dirty="0"/>
          </a:p>
          <a:p>
            <a:endParaRPr lang="en-US" altLang="zh-CN" dirty="0"/>
          </a:p>
          <a:p>
            <a:r>
              <a:rPr lang="zh-CN" altLang="en-US" dirty="0"/>
              <a:t>近年来，机器学习技术在实体解析领域得到了广泛应用，其方法大体上分为监督和无监督两类。</a:t>
            </a:r>
            <a:endParaRPr lang="en-US" altLang="zh-CN" dirty="0"/>
          </a:p>
          <a:p>
            <a:r>
              <a:rPr lang="zh-CN" altLang="en-US" dirty="0"/>
              <a:t>监督学习方法在实体解析上展现出卓越的性能。这类方法通常先学习实体的特征，再将这些特征用于二分类器来识别匹配实体。</a:t>
            </a:r>
            <a:endParaRPr lang="en-US" altLang="zh-CN" dirty="0"/>
          </a:p>
          <a:p>
            <a:r>
              <a:rPr lang="zh-CN" altLang="en-US" dirty="0"/>
              <a:t>多数有监督方法采用基于句子的模型来学习特征，如</a:t>
            </a:r>
            <a:r>
              <a:rPr lang="en-US" altLang="zh-CN" dirty="0" err="1"/>
              <a:t>DeepER</a:t>
            </a:r>
            <a:r>
              <a:rPr lang="zh-CN" altLang="en-US" dirty="0"/>
              <a:t>和</a:t>
            </a:r>
            <a:r>
              <a:rPr lang="en-US" altLang="zh-CN" dirty="0" err="1"/>
              <a:t>DeepMatcher</a:t>
            </a:r>
            <a:r>
              <a:rPr lang="zh-CN" altLang="en-US" dirty="0"/>
              <a:t>使用常规的</a:t>
            </a:r>
            <a:r>
              <a:rPr lang="en-US" altLang="zh-CN" dirty="0"/>
              <a:t>RNN</a:t>
            </a:r>
            <a:r>
              <a:rPr lang="zh-CN" altLang="en-US" dirty="0"/>
              <a:t>。</a:t>
            </a:r>
            <a:r>
              <a:rPr lang="en-US" altLang="zh-CN" dirty="0"/>
              <a:t>MCA</a:t>
            </a:r>
            <a:r>
              <a:rPr lang="zh-CN" altLang="en-US" dirty="0"/>
              <a:t>引入了多上下文注意力机制以增强实体特征的学习。此外，预训练语言模型的引入进一步提升了实体解析任务的性能，</a:t>
            </a:r>
            <a:r>
              <a:rPr lang="en-US" altLang="zh-CN" dirty="0"/>
              <a:t>DITTO</a:t>
            </a:r>
            <a:r>
              <a:rPr lang="zh-CN" altLang="en-US" dirty="0"/>
              <a:t>在这方面取得了最佳成绩。</a:t>
            </a:r>
            <a:endParaRPr lang="en-US" altLang="zh-CN" dirty="0"/>
          </a:p>
          <a:p>
            <a:r>
              <a:rPr lang="zh-CN" altLang="en-US" dirty="0"/>
              <a:t>一些方法还尝试将关系格式的实体元组集合转化为图结构，通过图学习进一步挖掘实体特征。</a:t>
            </a:r>
            <a:endParaRPr lang="en-US" altLang="zh-CN" dirty="0"/>
          </a:p>
          <a:p>
            <a:r>
              <a:rPr lang="zh-CN" altLang="en-US" dirty="0"/>
              <a:t>（</a:t>
            </a:r>
            <a:r>
              <a:rPr lang="en-US" altLang="zh-CN" dirty="0"/>
              <a:t>click</a:t>
            </a:r>
            <a:r>
              <a:rPr lang="zh-CN" altLang="en-US" dirty="0"/>
              <a:t>）然而，这些监督方法存在明显的局限性：它们不仅依赖于大量的标注数据，而且目前的方法还不足以全面捕获实体的特征。</a:t>
            </a:r>
            <a:endParaRPr lang="en-US" altLang="zh-CN" dirty="0"/>
          </a:p>
          <a:p>
            <a:endParaRPr lang="en-US" altLang="zh-CN" dirty="0"/>
          </a:p>
          <a:p>
            <a:r>
              <a:rPr lang="zh-CN" altLang="en-US" dirty="0"/>
              <a:t>与此同时，无监督学习方法试图在无需标注数据的前提下进行实体解析。</a:t>
            </a:r>
            <a:endParaRPr lang="en-US" altLang="zh-CN" dirty="0"/>
          </a:p>
          <a:p>
            <a:r>
              <a:rPr lang="zh-CN" altLang="en-US" dirty="0"/>
              <a:t>例如，</a:t>
            </a:r>
            <a:r>
              <a:rPr lang="en-US" altLang="zh-CN" dirty="0"/>
              <a:t>EMBDI</a:t>
            </a:r>
            <a:r>
              <a:rPr lang="zh-CN" altLang="en-US" dirty="0"/>
              <a:t>通过学习每个元组的紧凑图表示来执行实体解析；</a:t>
            </a:r>
            <a:r>
              <a:rPr lang="en-US" altLang="zh-CN" dirty="0" err="1"/>
              <a:t>ZeroER</a:t>
            </a:r>
            <a:r>
              <a:rPr lang="zh-CN" altLang="en-US" dirty="0"/>
              <a:t>采用高斯混合模型来学习匹配与不匹配的分布；</a:t>
            </a:r>
            <a:r>
              <a:rPr lang="en-US" altLang="zh-CN" dirty="0" err="1"/>
              <a:t>ITER+CliqueRank</a:t>
            </a:r>
            <a:r>
              <a:rPr lang="zh-CN" altLang="en-US" dirty="0"/>
              <a:t>则是建立一个二部图模拟元组间关系，并通过迭代排名算法估算相似度。</a:t>
            </a:r>
            <a:endParaRPr lang="en-US" altLang="zh-CN" dirty="0"/>
          </a:p>
          <a:p>
            <a:r>
              <a:rPr lang="zh-CN" altLang="en-US" dirty="0"/>
              <a:t>（</a:t>
            </a:r>
            <a:r>
              <a:rPr lang="en-US" altLang="zh-CN" dirty="0"/>
              <a:t>click</a:t>
            </a:r>
            <a:r>
              <a:rPr lang="zh-CN" altLang="en-US" dirty="0"/>
              <a:t>）虽然无监督方法摆脱了对标注数据的依赖，但它们对数据质量敏感，一旦数据集质量不高，错误较多，就可能导致不理想的解析结果。（</a:t>
            </a:r>
            <a:r>
              <a:rPr lang="en-US" altLang="zh-CN" dirty="0"/>
              <a:t>click</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实体解析工作主要面临两个方面的挑战，第一个挑战是缺乏公开可用的数据集，缺乏数据集的真实标签。</a:t>
            </a:r>
            <a:endParaRPr lang="en-US" altLang="zh-CN" dirty="0"/>
          </a:p>
          <a:p>
            <a:endParaRPr lang="en-US" altLang="zh-CN" dirty="0"/>
          </a:p>
          <a:p>
            <a:r>
              <a:rPr lang="zh-CN" altLang="en-US" dirty="0"/>
              <a:t>在这里，我想和大家分享一下，我们近期对中文南京数据集的制作工作。</a:t>
            </a:r>
            <a:endParaRPr lang="en-US" altLang="zh-CN" dirty="0"/>
          </a:p>
          <a:p>
            <a:r>
              <a:rPr lang="zh-CN" altLang="en-US" dirty="0"/>
              <a:t>我们需要利用南京的大众点评和美团数据，来做一个实验可用的数据集。经过预处理、取样，我们用江宁区的一块区域从两个数据集中筛选出两个小样本数据集，然后，通过初筛，我们尽可能的从小样本中找到所有可能匹配的实体对，最后，再将这些所有可能匹配的实体对，分发给几位同门和师弟帮忙一起打标验证。</a:t>
            </a:r>
            <a:endParaRPr lang="en-US" altLang="zh-CN" dirty="0"/>
          </a:p>
          <a:p>
            <a:endParaRPr lang="en-US" altLang="zh-CN" dirty="0"/>
          </a:p>
          <a:p>
            <a:r>
              <a:rPr lang="zh-CN" altLang="en-US" dirty="0"/>
              <a:t>在这个过程中，我将这里的难点具体描述为：</a:t>
            </a:r>
            <a:endParaRPr lang="en-US" altLang="zh-CN" dirty="0"/>
          </a:p>
          <a:p>
            <a:r>
              <a:rPr lang="en-US" altLang="zh-CN" dirty="0"/>
              <a:t>1.</a:t>
            </a:r>
            <a:r>
              <a:rPr lang="zh-CN" altLang="en-US" dirty="0"/>
              <a:t>找到两个公开可用的多源数据集不容易，给这两个数据集打标不容易，经过一遍打标流程，最后打标结果不一定适合用来做实验</a:t>
            </a:r>
            <a:endParaRPr lang="en-US" altLang="zh-CN" dirty="0"/>
          </a:p>
          <a:p>
            <a:r>
              <a:rPr lang="en-US" altLang="zh-CN" dirty="0"/>
              <a:t>2.</a:t>
            </a:r>
            <a:r>
              <a:rPr lang="zh-CN" altLang="en-US" dirty="0"/>
              <a:t>没有严格的标准来判断两个实体是否属于同一个</a:t>
            </a:r>
            <a:endParaRPr lang="en-US" altLang="zh-CN" dirty="0"/>
          </a:p>
          <a:p>
            <a:endParaRPr lang="en-US" altLang="zh-CN" dirty="0"/>
          </a:p>
          <a:p>
            <a:r>
              <a:rPr lang="zh-CN" altLang="en-US" dirty="0"/>
              <a:t>比如，在打标过程中，我们发现这样一个例子（</a:t>
            </a:r>
            <a:r>
              <a:rPr lang="en-US" altLang="zh-CN" dirty="0"/>
              <a:t>click</a:t>
            </a:r>
            <a:r>
              <a:rPr lang="zh-CN" altLang="en-US" dirty="0"/>
              <a:t>），。。。。。。</a:t>
            </a:r>
            <a:endParaRPr lang="en-US" altLang="zh-CN" dirty="0"/>
          </a:p>
          <a:p>
            <a:endParaRPr lang="en-US" altLang="zh-CN" dirty="0"/>
          </a:p>
          <a:p>
            <a:r>
              <a:rPr lang="zh-CN" altLang="en-US" dirty="0"/>
              <a:t>因为数据质量不高，很难有一个固定的标准来衡量，两个实体是否属于同一个实体，（</a:t>
            </a:r>
            <a:r>
              <a:rPr lang="en-US" altLang="zh-CN" dirty="0"/>
              <a:t>click</a:t>
            </a:r>
            <a:r>
              <a:rPr lang="zh-CN" altLang="en-US" dirty="0"/>
              <a:t>）打标工作往往更多依赖的是实体的语义、人的经验和直觉。</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第二个挑战是，现有方法对实体的特征发现不足，不足以进行高质量的实体解析。</a:t>
            </a:r>
            <a:endParaRPr lang="en-US" altLang="zh-CN" dirty="0"/>
          </a:p>
          <a:p>
            <a:endParaRPr lang="en-US" altLang="zh-CN" dirty="0"/>
          </a:p>
          <a:p>
            <a:r>
              <a:rPr lang="zh-CN" altLang="en-US" dirty="0"/>
              <a:t>基于句子的方法将每个实体视为一个句子，并根据句子中包含的上下文信息学习元组的嵌入。</a:t>
            </a:r>
            <a:endParaRPr lang="en-US" altLang="zh-CN" dirty="0"/>
          </a:p>
          <a:p>
            <a:endParaRPr lang="en-US" altLang="zh-CN" dirty="0"/>
          </a:p>
          <a:p>
            <a:r>
              <a:rPr lang="zh-CN" altLang="en-US" dirty="0"/>
              <a:t>对于基于句子的方法，元组的嵌入与其序列化的属性值高度相关。它对由数据提取错误引起的异常值具有弹性。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click</a:t>
            </a:r>
            <a:r>
              <a:rPr lang="zh-CN" altLang="en-US" dirty="0"/>
              <a:t>）以图中的元组</a:t>
            </a:r>
            <a:r>
              <a:rPr lang="en-US" altLang="zh-CN" dirty="0"/>
              <a:t>e1</a:t>
            </a:r>
            <a:r>
              <a:rPr lang="zh-CN" altLang="en-US" dirty="0"/>
              <a:t>‘为例，由于数据提取错误，制造商的属性值错误的出现在标题属性的位置。基于句子的方法将元组</a:t>
            </a:r>
            <a:r>
              <a:rPr lang="en-US" altLang="zh-CN" dirty="0"/>
              <a:t>e1</a:t>
            </a:r>
            <a:r>
              <a:rPr lang="zh-CN" altLang="en-US" dirty="0"/>
              <a:t>‘视为一个句子 ，这个错位的属性值仍然是</a:t>
            </a:r>
            <a:r>
              <a:rPr lang="en-US" altLang="zh-CN" dirty="0"/>
              <a:t>e1</a:t>
            </a:r>
            <a:r>
              <a:rPr lang="zh-CN" altLang="en-US" dirty="0"/>
              <a:t>‘上下文的一部分，并且可以提供有效的信息来学习</a:t>
            </a:r>
            <a:r>
              <a:rPr lang="en-US" altLang="zh-CN" dirty="0"/>
              <a:t>e1</a:t>
            </a:r>
            <a:r>
              <a:rPr lang="zh-CN" altLang="en-US" dirty="0"/>
              <a:t>‘的嵌入。</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尽管有这种优势，基于句子的方法存在两个主要限制。</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首先，实体元组并不完全是句子，因此，盲目地将实体元组视为一个句子会丢失实体元组中存在的大量上下文信息。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其次，基于句子的方法假设不同的实体元组是相互独立的，忽略了不同实体元组之间固有的丰富语义关系。</a:t>
            </a:r>
            <a:br>
              <a:rPr lang="en-US" altLang="zh-CN" dirty="0"/>
            </a:br>
            <a:r>
              <a:rPr lang="zh-CN" altLang="en-US" dirty="0"/>
              <a:t>相反，不同的实体元组共享相同的属性值是常见的，一些常见的属性值可能出现在许多元组中。（</a:t>
            </a:r>
            <a:r>
              <a:rPr lang="en-US" altLang="zh-CN" dirty="0"/>
              <a:t>click</a:t>
            </a:r>
            <a:r>
              <a:rPr lang="zh-CN" altLang="en-US" dirty="0"/>
              <a:t>）如图，属性值“</a:t>
            </a:r>
            <a:r>
              <a:rPr lang="en-US" altLang="zh-CN" dirty="0" err="1"/>
              <a:t>aspyr</a:t>
            </a:r>
            <a:r>
              <a:rPr lang="en-US" altLang="zh-CN" dirty="0"/>
              <a:t> media”</a:t>
            </a:r>
            <a:r>
              <a:rPr lang="zh-CN" altLang="en-US" dirty="0"/>
              <a:t>存在于元组</a:t>
            </a:r>
            <a:r>
              <a:rPr lang="en-US" altLang="zh-CN" dirty="0"/>
              <a:t>e1</a:t>
            </a:r>
            <a:r>
              <a:rPr lang="zh-CN" altLang="en-US" dirty="0"/>
              <a:t>和元组</a:t>
            </a:r>
            <a:r>
              <a:rPr lang="en-US" altLang="zh-CN" dirty="0"/>
              <a:t>e2</a:t>
            </a:r>
            <a:r>
              <a:rPr lang="zh-CN" altLang="en-US" dirty="0"/>
              <a:t>中。基于句子的方法忽略了对这样的语义关系的关注。</a:t>
            </a:r>
            <a:endParaRPr lang="en-US" altLang="zh-CN" dirty="0"/>
          </a:p>
          <a:p>
            <a:endParaRPr lang="en-US" altLang="zh-CN" dirty="0"/>
          </a:p>
          <a:p>
            <a:r>
              <a:rPr lang="zh-CN" altLang="en-US" dirty="0"/>
              <a:t>相比基于句子的方法，基于图的方法首先构建图来表示元组，然后基于图结构学习元组的匹配信号，带来了两个好处：</a:t>
            </a:r>
          </a:p>
          <a:p>
            <a:r>
              <a:rPr lang="zh-CN" altLang="en-US" dirty="0"/>
              <a:t>首先，它</a:t>
            </a:r>
            <a:r>
              <a:rPr lang="zh-CN" altLang="en-US" b="1" u="sng" dirty="0"/>
              <a:t>可以捕捉每个元组内不同属性之间的语义关系</a:t>
            </a:r>
            <a:r>
              <a:rPr lang="zh-CN" altLang="en-US" dirty="0"/>
              <a:t>。</a:t>
            </a:r>
          </a:p>
          <a:p>
            <a:r>
              <a:rPr lang="zh-CN" altLang="en-US" dirty="0"/>
              <a:t>其次，它</a:t>
            </a:r>
            <a:r>
              <a:rPr lang="zh-CN" altLang="en-US" b="1" u="sng" dirty="0"/>
              <a:t>能够发现不同元组之间固有的丰富语义关系</a:t>
            </a:r>
            <a:r>
              <a:rPr lang="zh-CN" altLang="en-US" dirty="0"/>
              <a:t>。</a:t>
            </a:r>
            <a:endParaRPr lang="en-US" altLang="zh-CN" dirty="0"/>
          </a:p>
          <a:p>
            <a:endParaRPr lang="zh-CN" altLang="en-US" dirty="0"/>
          </a:p>
          <a:p>
            <a:r>
              <a:rPr lang="zh-CN" altLang="en-US" dirty="0"/>
              <a:t>（</a:t>
            </a:r>
            <a:r>
              <a:rPr lang="en-US" altLang="zh-CN" dirty="0"/>
              <a:t>click</a:t>
            </a:r>
            <a:r>
              <a:rPr lang="zh-CN" altLang="en-US" dirty="0"/>
              <a:t>）最近的研究将包含实体元组集合的每个数据集转化为由三种类型的节点组成的图，即元组级节点、属性级节点和值级节点。</a:t>
            </a:r>
          </a:p>
          <a:p>
            <a:r>
              <a:rPr lang="zh-CN" altLang="en-US" dirty="0"/>
              <a:t>图表现出两个特点：（</a:t>
            </a:r>
            <a:r>
              <a:rPr lang="en-US" altLang="zh-CN" dirty="0" err="1"/>
              <a:t>i</a:t>
            </a:r>
            <a:r>
              <a:rPr lang="zh-CN" altLang="en-US" dirty="0"/>
              <a:t>）只要值出现在元组中，就有一条从元组级节点到值级节点的边；（</a:t>
            </a:r>
            <a:r>
              <a:rPr lang="en-US" altLang="zh-CN" dirty="0"/>
              <a:t>ii</a:t>
            </a:r>
            <a:r>
              <a:rPr lang="zh-CN" altLang="en-US" dirty="0"/>
              <a:t>）如果值属于这个属性的域，则属性级节点和值级节点之间有一条边。</a:t>
            </a:r>
            <a:endParaRPr lang="en-US" altLang="zh-CN" dirty="0"/>
          </a:p>
          <a:p>
            <a:endParaRPr lang="zh-CN" altLang="en-US" dirty="0"/>
          </a:p>
          <a:p>
            <a:r>
              <a:rPr lang="zh-CN" altLang="en-US" dirty="0"/>
              <a:t>然而，基于图的方法容易出错。（</a:t>
            </a:r>
            <a:r>
              <a:rPr lang="en-US" altLang="zh-CN" dirty="0"/>
              <a:t>click</a:t>
            </a:r>
            <a:r>
              <a:rPr lang="zh-CN" altLang="en-US" dirty="0"/>
              <a:t>）以图中的谷歌样本数据集为例。“</a:t>
            </a:r>
            <a:r>
              <a:rPr lang="en-US" altLang="zh-CN" dirty="0" err="1"/>
              <a:t>aspyr</a:t>
            </a:r>
            <a:r>
              <a:rPr lang="en-US" altLang="zh-CN" dirty="0"/>
              <a:t> media </a:t>
            </a:r>
            <a:r>
              <a:rPr lang="en-US" altLang="zh-CN" dirty="0" err="1"/>
              <a:t>inc</a:t>
            </a:r>
            <a:r>
              <a:rPr lang="en-US" altLang="zh-CN" dirty="0"/>
              <a:t>”</a:t>
            </a:r>
            <a:r>
              <a:rPr lang="zh-CN" altLang="en-US" dirty="0"/>
              <a:t>对应一个错误的属性级节点，将导致错误的图结构。错误的图特征可能沿着边和节点传播，从而导致元组的嵌入不可靠。</a:t>
            </a:r>
            <a:endParaRPr lang="en-US" altLang="zh-CN" dirty="0"/>
          </a:p>
          <a:p>
            <a:endParaRPr lang="en-US" altLang="zh-CN" dirty="0"/>
          </a:p>
          <a:p>
            <a:r>
              <a:rPr lang="zh-CN" altLang="en-US" dirty="0"/>
              <a:t>因此，我们需要找到足够的元组特征，以使得基于图的方法具有容错性。</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6</a:t>
            </a:fld>
            <a:endParaRPr lang="zh-CN" altLang="en-US"/>
          </a:p>
        </p:txBody>
      </p:sp>
    </p:spTree>
    <p:extLst>
      <p:ext uri="{BB962C8B-B14F-4D97-AF65-F5344CB8AC3E}">
        <p14:creationId xmlns:p14="http://schemas.microsoft.com/office/powerpoint/2010/main" val="1766335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err="1"/>
              <a:t>下面，我来分享一下</a:t>
            </a:r>
            <a:r>
              <a:rPr lang="zh-CN" altLang="en-US" dirty="0"/>
              <a:t>这篇文章</a:t>
            </a:r>
            <a:r>
              <a:rPr lang="en-US" altLang="zh-CN" dirty="0" err="1"/>
              <a:t>的主要工作</a:t>
            </a:r>
            <a:r>
              <a:rPr lang="en-US" altLang="zh-CN" dirty="0"/>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首先，是问题定义。</a:t>
            </a:r>
            <a:endParaRPr lang="en-US" altLang="zh-CN" dirty="0"/>
          </a:p>
          <a:p>
            <a:endParaRPr lang="en-US" altLang="zh-CN" dirty="0"/>
          </a:p>
          <a:p>
            <a:r>
              <a:rPr lang="zh-CN" altLang="en-US" dirty="0"/>
              <a:t>设。。。。。。</a:t>
            </a:r>
            <a:endParaRPr lang="en-US" altLang="zh-CN" dirty="0"/>
          </a:p>
          <a:p>
            <a:endParaRPr lang="en-US" altLang="zh-CN" dirty="0"/>
          </a:p>
          <a:p>
            <a:r>
              <a:rPr lang="zh-CN" altLang="en-US" dirty="0"/>
              <a:t>实体解析工作的完整工作流程是，首先，</a:t>
            </a:r>
            <a:r>
              <a:rPr lang="en-US" altLang="zh-CN" dirty="0"/>
              <a:t>entity collection</a:t>
            </a:r>
            <a:r>
              <a:rPr lang="zh-CN" altLang="en-US" dirty="0"/>
              <a:t>以数据集为单位收集多源数据（</a:t>
            </a:r>
            <a:r>
              <a:rPr lang="en-US" altLang="zh-CN" dirty="0"/>
              <a:t>click</a:t>
            </a:r>
            <a:r>
              <a:rPr lang="zh-CN" altLang="en-US" dirty="0"/>
              <a:t>），（</a:t>
            </a:r>
            <a:r>
              <a:rPr lang="en-US" altLang="zh-CN" dirty="0"/>
              <a:t>click</a:t>
            </a:r>
            <a:r>
              <a:rPr lang="zh-CN" altLang="en-US" dirty="0"/>
              <a:t>）</a:t>
            </a:r>
            <a:r>
              <a:rPr lang="en-US" altLang="zh-CN" dirty="0"/>
              <a:t>Blocking</a:t>
            </a:r>
            <a:r>
              <a:rPr lang="zh-CN" altLang="en-US" dirty="0"/>
              <a:t>阶段的目的是减少匹配元组对候选项的规模，（</a:t>
            </a:r>
            <a:r>
              <a:rPr lang="en-US" altLang="zh-CN" dirty="0"/>
              <a:t>click</a:t>
            </a:r>
            <a:r>
              <a:rPr lang="zh-CN" altLang="en-US" dirty="0"/>
              <a:t>）它以多源数据集为输入，经过</a:t>
            </a:r>
            <a:r>
              <a:rPr lang="en-US" altLang="zh-CN" dirty="0"/>
              <a:t>blocking</a:t>
            </a:r>
            <a:r>
              <a:rPr lang="zh-CN" altLang="en-US" dirty="0"/>
              <a:t>算法和</a:t>
            </a:r>
            <a:r>
              <a:rPr lang="en-US" altLang="zh-CN" dirty="0"/>
              <a:t>block</a:t>
            </a:r>
            <a:r>
              <a:rPr lang="zh-CN" altLang="en-US" dirty="0"/>
              <a:t>处理模块，以两个更小规模的数据集子集作为输出（</a:t>
            </a:r>
            <a:r>
              <a:rPr lang="en-US" altLang="zh-CN" dirty="0"/>
              <a:t>click</a:t>
            </a:r>
            <a:r>
              <a:rPr lang="zh-CN" altLang="en-US" dirty="0"/>
              <a:t>），交由</a:t>
            </a:r>
            <a:r>
              <a:rPr lang="en-US" altLang="zh-CN" dirty="0"/>
              <a:t>entity matching</a:t>
            </a:r>
            <a:r>
              <a:rPr lang="zh-CN" altLang="en-US" dirty="0"/>
              <a:t>处理，</a:t>
            </a:r>
            <a:r>
              <a:rPr lang="en-US" altLang="zh-CN" dirty="0"/>
              <a:t>entity matching</a:t>
            </a:r>
            <a:r>
              <a:rPr lang="zh-CN" altLang="en-US" dirty="0"/>
              <a:t>负责（</a:t>
            </a:r>
            <a:r>
              <a:rPr lang="en-US" altLang="zh-CN" dirty="0"/>
              <a:t>click</a:t>
            </a:r>
            <a:r>
              <a:rPr lang="zh-CN" altLang="en-US" dirty="0"/>
              <a:t>）。。。。。。</a:t>
            </a:r>
            <a:endParaRPr lang="en-US" altLang="zh-CN" dirty="0"/>
          </a:p>
          <a:p>
            <a:endParaRPr lang="en-US" altLang="zh-CN" dirty="0"/>
          </a:p>
          <a:p>
            <a:r>
              <a:rPr lang="zh-CN" altLang="en-US" dirty="0"/>
              <a:t>（</a:t>
            </a:r>
            <a:r>
              <a:rPr lang="en-US" altLang="zh-CN" dirty="0"/>
              <a:t>click</a:t>
            </a:r>
            <a:r>
              <a:rPr lang="zh-CN" altLang="en-US" dirty="0"/>
              <a:t>）本文主要关注</a:t>
            </a:r>
            <a:r>
              <a:rPr lang="en-US" altLang="zh-CN" dirty="0"/>
              <a:t>entity matching</a:t>
            </a:r>
            <a:r>
              <a:rPr lang="zh-CN" altLang="en-US" dirty="0"/>
              <a:t>阶段。</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如图，是本文的模型整体架构。</a:t>
            </a:r>
            <a:endParaRPr lang="en-US" altLang="zh-CN" dirty="0"/>
          </a:p>
          <a:p>
            <a:endParaRPr lang="en-US" altLang="zh-CN" dirty="0"/>
          </a:p>
          <a:p>
            <a:r>
              <a:rPr lang="zh-CN" altLang="en-US" dirty="0"/>
              <a:t>它由两个模块组成。</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针对“缺乏真实标签，打标困难”的问题，作者设计了</a:t>
            </a:r>
            <a:r>
              <a:rPr lang="en-US" altLang="zh-CN" dirty="0"/>
              <a:t>ALG</a:t>
            </a:r>
            <a:r>
              <a:rPr lang="zh-CN" altLang="en-US" dirty="0"/>
              <a:t>模块，自动生成标签，以自监督的方式执行</a:t>
            </a:r>
            <a:r>
              <a:rPr lang="en-US" altLang="zh-CN" dirty="0"/>
              <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zh-CN" altLang="en-US" dirty="0"/>
              <a:t>针对“实体特征发现不足”的问题，作者设计了</a:t>
            </a:r>
            <a:r>
              <a:rPr lang="en-US" altLang="zh-CN" dirty="0"/>
              <a:t>CEMT</a:t>
            </a:r>
            <a:r>
              <a:rPr lang="zh-CN" altLang="en-US" dirty="0"/>
              <a:t>模块，</a:t>
            </a:r>
            <a:r>
              <a:rPr lang="zh-CN" altLang="en-US" dirty="0">
                <a:solidFill>
                  <a:srgbClr val="FF0000"/>
                </a:solidFill>
              </a:rPr>
              <a:t>通过协同利用实体的句子特征和图特征，学习匹配信号</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Google Shape;10;p2"/>
          <p:cNvSpPr/>
          <p:nvPr userDrawn="1"/>
        </p:nvSpPr>
        <p:spPr>
          <a:xfrm>
            <a:off x="628650" y="1923011"/>
            <a:ext cx="7886700" cy="2234930"/>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916536"/>
            <a:ext cx="1676189" cy="532800"/>
          </a:xfrm>
          <a:prstGeom prst="rect">
            <a:avLst/>
          </a:prstGeom>
        </p:spPr>
      </p:pic>
      <p:sp>
        <p:nvSpPr>
          <p:cNvPr id="24" name="Footer Placeholder 4"/>
          <p:cNvSpPr txBox="1"/>
          <p:nvPr userDrawn="1"/>
        </p:nvSpPr>
        <p:spPr>
          <a:xfrm>
            <a:off x="3036282" y="6413478"/>
            <a:ext cx="3086100" cy="365125"/>
          </a:xfrm>
          <a:prstGeom prst="rect">
            <a:avLst/>
          </a:prstGeom>
        </p:spPr>
        <p:txBody>
          <a:bodyPr vert="horz" lIns="91440" tIns="45720" rIns="91440" bIns="45720" rtlCol="0" anchor="ctr"/>
          <a:lstStyle>
            <a:defPPr>
              <a:defRPr lang="en-US"/>
            </a:defPPr>
            <a:lvl1pPr marL="0" algn="ctr" defTabSz="457200" rtl="0" eaLnBrk="1" latinLnBrk="0" hangingPunct="1">
              <a:defRPr lang="en-US" altLang="zh-CN" sz="1200"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chemeClr val="tx1"/>
                </a:solidFill>
              </a:rPr>
              <a:t>Southeast University</a:t>
            </a:r>
          </a:p>
        </p:txBody>
      </p:sp>
      <p:sp>
        <p:nvSpPr>
          <p:cNvPr id="25" name="日期占位符 3"/>
          <p:cNvSpPr txBox="1"/>
          <p:nvPr userDrawn="1"/>
        </p:nvSpPr>
        <p:spPr>
          <a:xfrm>
            <a:off x="628650" y="6413477"/>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650424-F945-4EC2-8594-4948CA017EDA}" type="datetime1">
              <a:rPr lang="zh-CN" altLang="en-US" sz="1200" smtClean="0">
                <a:solidFill>
                  <a:schemeClr val="tx1"/>
                </a:solidFill>
                <a:latin typeface="+mn-lt"/>
              </a:rPr>
              <a:t>2024/4/19</a:t>
            </a:fld>
            <a:endParaRPr lang="zh-CN" altLang="en-US" sz="1200" dirty="0">
              <a:solidFill>
                <a:schemeClr val="tx1"/>
              </a:solidFill>
              <a:latin typeface="+mn-l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Southeast University</a:t>
            </a:r>
            <a:endParaRPr lang="zh-CN" altLang="en-US"/>
          </a:p>
        </p:txBody>
      </p:sp>
      <p:sp>
        <p:nvSpPr>
          <p:cNvPr id="7" name="灯片编号占位符 5"/>
          <p:cNvSpPr>
            <a:spLocks noGrp="1"/>
          </p:cNvSpPr>
          <p:nvPr>
            <p:ph type="sldNum" sz="quarter" idx="12"/>
          </p:nvPr>
        </p:nvSpPr>
        <p:spPr>
          <a:xfrm>
            <a:off x="8429122" y="6407032"/>
            <a:ext cx="542604" cy="365125"/>
          </a:xfrm>
        </p:spPr>
        <p:txBody>
          <a:bodyPr/>
          <a:lstStyle/>
          <a:p>
            <a:fld id="{72A5E12F-523A-4D75-95A2-779F57F5D9E2}" type="slidenum">
              <a:rPr lang="zh-CN" altLang="en-US" smtClean="0"/>
              <a:t>‹#›</a:t>
            </a:fld>
            <a:endParaRPr lang="zh-CN" altLang="en-US"/>
          </a:p>
        </p:txBody>
      </p:sp>
      <p:grpSp>
        <p:nvGrpSpPr>
          <p:cNvPr id="4" name="组合 3"/>
          <p:cNvGrpSpPr/>
          <p:nvPr userDrawn="1"/>
        </p:nvGrpSpPr>
        <p:grpSpPr>
          <a:xfrm>
            <a:off x="2412000" y="1481369"/>
            <a:ext cx="4320000" cy="3254832"/>
            <a:chOff x="2412000" y="1481369"/>
            <a:chExt cx="4320000" cy="3254832"/>
          </a:xfrm>
        </p:grpSpPr>
        <p:sp>
          <p:nvSpPr>
            <p:cNvPr id="6" name="Google Shape;10;p2"/>
            <p:cNvSpPr/>
            <p:nvPr/>
          </p:nvSpPr>
          <p:spPr>
            <a:xfrm>
              <a:off x="2412000" y="1481369"/>
              <a:ext cx="4320000" cy="2700000"/>
            </a:xfrm>
            <a:prstGeom prst="rect">
              <a:avLst/>
            </a:prstGeom>
            <a:noFill/>
            <a:ln w="28575"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文本框 8"/>
            <p:cNvSpPr txBox="1"/>
            <p:nvPr/>
          </p:nvSpPr>
          <p:spPr>
            <a:xfrm>
              <a:off x="3026404" y="2415871"/>
              <a:ext cx="3091192" cy="830997"/>
            </a:xfrm>
            <a:prstGeom prst="rect">
              <a:avLst/>
            </a:prstGeom>
            <a:noFill/>
          </p:spPr>
          <p:txBody>
            <a:bodyPr wrap="square" rtlCol="0">
              <a:spAutoFit/>
            </a:bodyPr>
            <a:lstStyle/>
            <a:p>
              <a:pPr lvl="0" algn="ctr">
                <a:defRPr/>
              </a:pPr>
              <a:r>
                <a:rPr lang="en-US" altLang="zh-CN" sz="4800" b="1" dirty="0">
                  <a:solidFill>
                    <a:srgbClr val="C00000"/>
                  </a:solidFill>
                  <a:latin typeface="思源黑体 CN" panose="020B0500000000000000" pitchFamily="34" charset="-122"/>
                  <a:ea typeface="思源黑体 CN" panose="020B0500000000000000" pitchFamily="34" charset="-122"/>
                  <a:cs typeface="+mn-ea"/>
                </a:rPr>
                <a:t>  Thanks</a:t>
              </a:r>
              <a:r>
                <a:rPr lang="zh-CN" altLang="en-US" sz="4800" b="1" dirty="0">
                  <a:solidFill>
                    <a:srgbClr val="C00000"/>
                  </a:solidFill>
                  <a:latin typeface="思源黑体 CN" panose="020B0500000000000000" pitchFamily="34" charset="-122"/>
                  <a:ea typeface="思源黑体 CN" panose="020B0500000000000000" pitchFamily="34" charset="-122"/>
                  <a:cs typeface="+mn-ea"/>
                </a:rPr>
                <a:t>！</a:t>
              </a:r>
            </a:p>
          </p:txBody>
        </p:sp>
        <p:cxnSp>
          <p:nvCxnSpPr>
            <p:cNvPr id="10" name="直接连接符 9"/>
            <p:cNvCxnSpPr/>
            <p:nvPr/>
          </p:nvCxnSpPr>
          <p:spPr>
            <a:xfrm>
              <a:off x="3672000" y="3423138"/>
              <a:ext cx="1800000" cy="0"/>
            </a:xfrm>
            <a:prstGeom prst="line">
              <a:avLst/>
            </a:prstGeom>
            <a:ln w="25400" cap="rnd">
              <a:solidFill>
                <a:srgbClr val="3C3C8E"/>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534575" y="4274536"/>
              <a:ext cx="4074850" cy="461665"/>
            </a:xfrm>
            <a:prstGeom prst="rect">
              <a:avLst/>
            </a:prstGeom>
            <a:noFill/>
          </p:spPr>
          <p:txBody>
            <a:bodyPr wrap="square" rtlCol="0">
              <a:spAutoFit/>
            </a:bodyPr>
            <a:lstStyle/>
            <a:p>
              <a:pPr lvl="0" algn="ctr">
                <a:defRPr/>
              </a:pPr>
              <a:r>
                <a:rPr lang="en-US" altLang="zh-CN" sz="2400" b="1" dirty="0">
                  <a:solidFill>
                    <a:schemeClr val="bg1"/>
                  </a:solidFill>
                  <a:latin typeface="思源黑体 CN" panose="020B0500000000000000" pitchFamily="34" charset="-122"/>
                  <a:ea typeface="思源黑体 CN" panose="020B0500000000000000" pitchFamily="34" charset="-122"/>
                  <a:cs typeface="+mn-ea"/>
                </a:rPr>
                <a:t>yuchen_seu@seu.edu.cn</a:t>
              </a:r>
              <a:endParaRPr lang="zh-CN" altLang="en-US" sz="2400" b="1" dirty="0">
                <a:solidFill>
                  <a:schemeClr val="bg1"/>
                </a:solidFill>
                <a:latin typeface="思源黑体 CN" panose="020B0500000000000000" pitchFamily="34" charset="-122"/>
                <a:ea typeface="思源黑体 CN" panose="020B0500000000000000" pitchFamily="34" charset="-122"/>
                <a:cs typeface="+mn-ea"/>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Google Shape;10;p2"/>
          <p:cNvSpPr/>
          <p:nvPr userDrawn="1"/>
        </p:nvSpPr>
        <p:spPr>
          <a:xfrm>
            <a:off x="628650" y="1923011"/>
            <a:ext cx="7886700" cy="2234930"/>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Footer Placeholder 4"/>
          <p:cNvSpPr txBox="1"/>
          <p:nvPr userDrawn="1"/>
        </p:nvSpPr>
        <p:spPr>
          <a:xfrm>
            <a:off x="3036282" y="6413478"/>
            <a:ext cx="3086100" cy="365125"/>
          </a:xfrm>
          <a:prstGeom prst="rect">
            <a:avLst/>
          </a:prstGeom>
        </p:spPr>
        <p:txBody>
          <a:bodyPr vert="horz" lIns="91440" tIns="45720" rIns="91440" bIns="45720" rtlCol="0" anchor="ctr"/>
          <a:lstStyle>
            <a:defPPr>
              <a:defRPr lang="en-US"/>
            </a:defPPr>
            <a:lvl1pPr marL="0" algn="ctr" defTabSz="457200" rtl="0" eaLnBrk="1" latinLnBrk="0" hangingPunct="1">
              <a:defRPr lang="en-US" altLang="zh-CN" sz="1200"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chemeClr val="tx1"/>
                </a:solidFill>
              </a:rPr>
              <a:t>Southeast University</a:t>
            </a:r>
          </a:p>
        </p:txBody>
      </p:sp>
      <p:sp>
        <p:nvSpPr>
          <p:cNvPr id="25" name="日期占位符 3"/>
          <p:cNvSpPr txBox="1"/>
          <p:nvPr userDrawn="1"/>
        </p:nvSpPr>
        <p:spPr>
          <a:xfrm>
            <a:off x="628650" y="6413477"/>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650424-F945-4EC2-8594-4948CA017EDA}" type="datetime1">
              <a:rPr lang="zh-CN" altLang="en-US" sz="1200" smtClean="0">
                <a:solidFill>
                  <a:schemeClr val="tx1"/>
                </a:solidFill>
                <a:latin typeface="+mn-lt"/>
              </a:rPr>
              <a:t>2024/4/19</a:t>
            </a:fld>
            <a:endParaRPr lang="zh-CN" altLang="en-US" sz="1200">
              <a:solidFill>
                <a:schemeClr val="tx1"/>
              </a:solidFill>
              <a:latin typeface="+mn-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429122" y="6407032"/>
            <a:ext cx="542604" cy="365125"/>
          </a:xfrm>
        </p:spPr>
        <p:txBody>
          <a:bodyPr/>
          <a:lstStyle/>
          <a:p>
            <a:fld id="{72A5E12F-523A-4D75-95A2-779F57F5D9E2}" type="slidenum">
              <a:rPr lang="zh-CN" altLang="en-US" smtClean="0"/>
              <a:t>‹#›</a:t>
            </a:fld>
            <a:endParaRPr lang="zh-CN" altLang="en-US"/>
          </a:p>
        </p:txBody>
      </p:sp>
      <p:grpSp>
        <p:nvGrpSpPr>
          <p:cNvPr id="2" name="组合 1"/>
          <p:cNvGrpSpPr/>
          <p:nvPr userDrawn="1"/>
        </p:nvGrpSpPr>
        <p:grpSpPr>
          <a:xfrm>
            <a:off x="162000" y="172128"/>
            <a:ext cx="8820000" cy="6167075"/>
            <a:chOff x="162000" y="172128"/>
            <a:chExt cx="8820000" cy="6167075"/>
          </a:xfrm>
        </p:grpSpPr>
        <p:grpSp>
          <p:nvGrpSpPr>
            <p:cNvPr id="8" name="组合 7"/>
            <p:cNvGrpSpPr/>
            <p:nvPr userDrawn="1"/>
          </p:nvGrpSpPr>
          <p:grpSpPr>
            <a:xfrm>
              <a:off x="162000" y="172128"/>
              <a:ext cx="8820000" cy="6167075"/>
              <a:chOff x="431514" y="174661"/>
              <a:chExt cx="8280971" cy="6155314"/>
            </a:xfrm>
          </p:grpSpPr>
          <p:sp>
            <p:nvSpPr>
              <p:cNvPr id="9" name="Google Shape;10;p2"/>
              <p:cNvSpPr/>
              <p:nvPr/>
            </p:nvSpPr>
            <p:spPr>
              <a:xfrm>
                <a:off x="431514" y="760288"/>
                <a:ext cx="8280971" cy="5569687"/>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矩形 9"/>
              <p:cNvSpPr/>
              <p:nvPr/>
            </p:nvSpPr>
            <p:spPr>
              <a:xfrm>
                <a:off x="431514" y="174661"/>
                <a:ext cx="8280971" cy="585627"/>
              </a:xfrm>
              <a:prstGeom prst="rect">
                <a:avLst/>
              </a:prstGeom>
              <a:solidFill>
                <a:srgbClr val="02409A"/>
              </a:solid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Google Shape;835;p34"/>
            <p:cNvGrpSpPr/>
            <p:nvPr userDrawn="1"/>
          </p:nvGrpSpPr>
          <p:grpSpPr>
            <a:xfrm>
              <a:off x="199071" y="297017"/>
              <a:ext cx="196346" cy="282999"/>
              <a:chOff x="5083925" y="2066350"/>
              <a:chExt cx="28825" cy="41550"/>
            </a:xfrm>
          </p:grpSpPr>
          <p:sp>
            <p:nvSpPr>
              <p:cNvPr id="18" name="Google Shape;836;p34"/>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37;p34"/>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图片 11"/>
            <p:cNvPicPr/>
            <p:nvPr userDrawn="1"/>
          </p:nvPicPr>
          <p:blipFill rotWithShape="1">
            <a:blip r:embed="rId2" cstate="print">
              <a:extLst>
                <a:ext uri="{28A0092B-C50C-407E-A947-70E740481C1C}">
                  <a14:useLocalDpi xmlns:a14="http://schemas.microsoft.com/office/drawing/2010/main" val="0"/>
                </a:ext>
              </a:extLst>
            </a:blip>
            <a:srcRect l="-29" t="-1" r="68184" b="524"/>
            <a:stretch>
              <a:fillRect/>
            </a:stretch>
          </p:blipFill>
          <p:spPr>
            <a:xfrm>
              <a:off x="8404974" y="202608"/>
              <a:ext cx="532800" cy="532800"/>
            </a:xfrm>
            <a:prstGeom prst="rect">
              <a:avLst/>
            </a:prstGeom>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3683466" y="3866329"/>
            <a:ext cx="2390210" cy="1661357"/>
          </a:xfrm>
          <a:prstGeom prst="rect">
            <a:avLst/>
          </a:prstGeom>
        </p:spPr>
      </p:pic>
      <p:pic>
        <p:nvPicPr>
          <p:cNvPr id="10" name="图片 9"/>
          <p:cNvPicPr/>
          <p:nvPr userDrawn="1"/>
        </p:nvPicPr>
        <p:blipFill>
          <a:blip r:embed="rId3"/>
          <a:stretch>
            <a:fillRect/>
          </a:stretch>
        </p:blipFill>
        <p:spPr>
          <a:xfrm>
            <a:off x="907430" y="3866329"/>
            <a:ext cx="2326247" cy="1661363"/>
          </a:xfrm>
          <a:prstGeom prst="rect">
            <a:avLst/>
          </a:prstGeom>
        </p:spPr>
      </p:pic>
      <p:sp>
        <p:nvSpPr>
          <p:cNvPr id="11" name="文本框 10"/>
          <p:cNvSpPr txBox="1"/>
          <p:nvPr userDrawn="1"/>
        </p:nvSpPr>
        <p:spPr>
          <a:xfrm>
            <a:off x="1455870" y="3167418"/>
            <a:ext cx="1229367" cy="461665"/>
          </a:xfrm>
          <a:prstGeom prst="rect">
            <a:avLst/>
          </a:prstGeom>
          <a:noFill/>
        </p:spPr>
        <p:txBody>
          <a:bodyPr wrap="square" rtlCol="0">
            <a:spAutoFit/>
          </a:bodyPr>
          <a:lstStyle>
            <a:defPPr>
              <a:defRPr lang="zh-CN"/>
            </a:defPPr>
            <a:lvl1pPr>
              <a:defRPr sz="2400" b="1" spc="300">
                <a:solidFill>
                  <a:srgbClr val="404040"/>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平衡色</a:t>
            </a:r>
          </a:p>
        </p:txBody>
      </p:sp>
      <p:cxnSp>
        <p:nvCxnSpPr>
          <p:cNvPr id="12" name="直接连接符 11"/>
          <p:cNvCxnSpPr/>
          <p:nvPr userDrawn="1"/>
        </p:nvCxnSpPr>
        <p:spPr>
          <a:xfrm>
            <a:off x="1793578" y="3708165"/>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793578"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userDrawn="1"/>
        </p:nvSpPr>
        <p:spPr>
          <a:xfrm>
            <a:off x="907430" y="469320"/>
            <a:ext cx="23262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主色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同频色</a:t>
            </a:r>
          </a:p>
        </p:txBody>
      </p:sp>
      <p:pic>
        <p:nvPicPr>
          <p:cNvPr id="15" name="图片 14"/>
          <p:cNvPicPr/>
          <p:nvPr userDrawn="1"/>
        </p:nvPicPr>
        <p:blipFill>
          <a:blip r:embed="rId4"/>
          <a:stretch>
            <a:fillRect/>
          </a:stretch>
        </p:blipFill>
        <p:spPr>
          <a:xfrm>
            <a:off x="6131435" y="1165514"/>
            <a:ext cx="2326247" cy="1661363"/>
          </a:xfrm>
          <a:prstGeom prst="rect">
            <a:avLst/>
          </a:prstGeom>
        </p:spPr>
      </p:pic>
      <p:pic>
        <p:nvPicPr>
          <p:cNvPr id="16" name="图片 15"/>
          <p:cNvPicPr/>
          <p:nvPr userDrawn="1"/>
        </p:nvPicPr>
        <p:blipFill>
          <a:blip r:embed="rId5"/>
          <a:stretch>
            <a:fillRect/>
          </a:stretch>
        </p:blipFill>
        <p:spPr>
          <a:xfrm>
            <a:off x="3695977" y="1165515"/>
            <a:ext cx="2326247" cy="1661363"/>
          </a:xfrm>
          <a:prstGeom prst="rect">
            <a:avLst/>
          </a:prstGeom>
        </p:spPr>
      </p:pic>
      <p:sp>
        <p:nvSpPr>
          <p:cNvPr id="17" name="文本框 16"/>
          <p:cNvSpPr txBox="1"/>
          <p:nvPr userDrawn="1"/>
        </p:nvSpPr>
        <p:spPr>
          <a:xfrm>
            <a:off x="5189425" y="469320"/>
            <a:ext cx="188402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浅色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深色</a:t>
            </a:r>
          </a:p>
        </p:txBody>
      </p:sp>
      <p:cxnSp>
        <p:nvCxnSpPr>
          <p:cNvPr id="18" name="直接连接符 17"/>
          <p:cNvCxnSpPr/>
          <p:nvPr userDrawn="1"/>
        </p:nvCxnSpPr>
        <p:spPr>
          <a:xfrm>
            <a:off x="5854460"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userDrawn="1"/>
        </p:nvPicPr>
        <p:blipFill>
          <a:blip r:embed="rId6"/>
          <a:stretch>
            <a:fillRect/>
          </a:stretch>
        </p:blipFill>
        <p:spPr>
          <a:xfrm>
            <a:off x="906117" y="1164020"/>
            <a:ext cx="2328874" cy="1664352"/>
          </a:xfrm>
          <a:prstGeom prst="rect">
            <a:avLst/>
          </a:prstGeom>
        </p:spPr>
      </p:pic>
      <p:pic>
        <p:nvPicPr>
          <p:cNvPr id="2" name="图片 1"/>
          <p:cNvPicPr>
            <a:picLocks noChangeAspect="1"/>
          </p:cNvPicPr>
          <p:nvPr userDrawn="1"/>
        </p:nvPicPr>
        <p:blipFill>
          <a:blip r:embed="rId7"/>
          <a:stretch>
            <a:fillRect/>
          </a:stretch>
        </p:blipFill>
        <p:spPr>
          <a:xfrm>
            <a:off x="6523465" y="4697007"/>
            <a:ext cx="1447800" cy="247650"/>
          </a:xfrm>
          <a:prstGeom prst="rect">
            <a:avLst/>
          </a:prstGeom>
        </p:spPr>
      </p:pic>
      <p:pic>
        <p:nvPicPr>
          <p:cNvPr id="20" name="图片 19"/>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6408411" y="3708165"/>
            <a:ext cx="1676189" cy="5328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Southeast University</a:t>
            </a:r>
            <a:endParaRPr lang="zh-CN" altLang="en-US"/>
          </a:p>
        </p:txBody>
      </p:sp>
      <p:sp>
        <p:nvSpPr>
          <p:cNvPr id="7" name="灯片编号占位符 5"/>
          <p:cNvSpPr>
            <a:spLocks noGrp="1"/>
          </p:cNvSpPr>
          <p:nvPr>
            <p:ph type="sldNum" sz="quarter" idx="12"/>
          </p:nvPr>
        </p:nvSpPr>
        <p:spPr>
          <a:xfrm>
            <a:off x="8429122" y="6407032"/>
            <a:ext cx="542604" cy="365125"/>
          </a:xfrm>
        </p:spPr>
        <p:txBody>
          <a:bodyPr/>
          <a:lstStyle/>
          <a:p>
            <a:fld id="{72A5E12F-523A-4D75-95A2-779F57F5D9E2}" type="slidenum">
              <a:rPr lang="zh-CN" altLang="en-US" smtClean="0"/>
              <a:t>‹#›</a:t>
            </a:fld>
            <a:endParaRPr lang="zh-CN" altLang="en-US"/>
          </a:p>
        </p:txBody>
      </p:sp>
      <p:grpSp>
        <p:nvGrpSpPr>
          <p:cNvPr id="4" name="组合 3"/>
          <p:cNvGrpSpPr/>
          <p:nvPr userDrawn="1"/>
        </p:nvGrpSpPr>
        <p:grpSpPr>
          <a:xfrm>
            <a:off x="654820" y="1369609"/>
            <a:ext cx="7834360" cy="3363240"/>
            <a:chOff x="2406920" y="1481369"/>
            <a:chExt cx="4325080" cy="3363240"/>
          </a:xfrm>
        </p:grpSpPr>
        <p:sp>
          <p:nvSpPr>
            <p:cNvPr id="6" name="Google Shape;10;p2"/>
            <p:cNvSpPr/>
            <p:nvPr/>
          </p:nvSpPr>
          <p:spPr>
            <a:xfrm>
              <a:off x="2412000" y="1481369"/>
              <a:ext cx="4320000" cy="2700000"/>
            </a:xfrm>
            <a:prstGeom prst="rect">
              <a:avLst/>
            </a:prstGeom>
            <a:noFill/>
            <a:ln w="28575"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矩形 7"/>
            <p:cNvSpPr/>
            <p:nvPr/>
          </p:nvSpPr>
          <p:spPr>
            <a:xfrm>
              <a:off x="2406920" y="4196609"/>
              <a:ext cx="4325080" cy="648000"/>
            </a:xfrm>
            <a:prstGeom prst="rect">
              <a:avLst/>
            </a:prstGeom>
            <a:solidFill>
              <a:srgbClr val="02409A"/>
            </a:solid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626535" y="2164649"/>
              <a:ext cx="3549311" cy="829945"/>
            </a:xfrm>
            <a:prstGeom prst="rect">
              <a:avLst/>
            </a:prstGeom>
            <a:noFill/>
          </p:spPr>
          <p:txBody>
            <a:bodyPr wrap="square" rtlCol="0">
              <a:spAutoFit/>
            </a:bodyPr>
            <a:lstStyle/>
            <a:p>
              <a:pPr lvl="0" algn="ctr">
                <a:defRPr/>
              </a:pPr>
              <a:r>
                <a:rPr lang="zh-CN" altLang="en-US" sz="4800" b="1">
                  <a:solidFill>
                    <a:srgbClr val="C00000"/>
                  </a:solidFill>
                  <a:latin typeface="思源黑体 CN" panose="020B0500000000000000" pitchFamily="34" charset="-122"/>
                  <a:ea typeface="思源黑体 CN" panose="020B0500000000000000" pitchFamily="34" charset="-122"/>
                  <a:cs typeface="+mn-ea"/>
                </a:rPr>
                <a:t> 欢迎指正</a:t>
              </a:r>
            </a:p>
          </p:txBody>
        </p:sp>
        <p:cxnSp>
          <p:nvCxnSpPr>
            <p:cNvPr id="10" name="直接连接符 9"/>
            <p:cNvCxnSpPr/>
            <p:nvPr/>
          </p:nvCxnSpPr>
          <p:spPr>
            <a:xfrm>
              <a:off x="3621324" y="3849858"/>
              <a:ext cx="1800000" cy="0"/>
            </a:xfrm>
            <a:prstGeom prst="line">
              <a:avLst/>
            </a:prstGeom>
            <a:ln w="25400" cap="rnd">
              <a:solidFill>
                <a:srgbClr val="3C3C8E"/>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534575" y="4274536"/>
              <a:ext cx="4074850" cy="460375"/>
            </a:xfrm>
            <a:prstGeom prst="rect">
              <a:avLst/>
            </a:prstGeom>
            <a:noFill/>
          </p:spPr>
          <p:txBody>
            <a:bodyPr wrap="square" rtlCol="0">
              <a:spAutoFit/>
            </a:bodyPr>
            <a:lstStyle/>
            <a:p>
              <a:pPr lvl="0" algn="ctr">
                <a:defRPr/>
              </a:pPr>
              <a:endParaRPr lang="zh-CN" altLang="en-US" sz="2400" b="1">
                <a:solidFill>
                  <a:schemeClr val="bg1"/>
                </a:solidFill>
                <a:latin typeface="思源黑体 CN" panose="020B0500000000000000" pitchFamily="34" charset="-122"/>
                <a:ea typeface="思源黑体 CN" panose="020B0500000000000000" pitchFamily="34" charset="-122"/>
                <a:cs typeface="+mn-ea"/>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B4E6042-846A-4757-8390-D685C505E326}" type="datetime1">
              <a:rPr lang="zh-CN" altLang="en-US" smtClean="0"/>
              <a:t>2024/4/19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Google Shape;10;p2"/>
          <p:cNvSpPr/>
          <p:nvPr userDrawn="1"/>
        </p:nvSpPr>
        <p:spPr>
          <a:xfrm>
            <a:off x="628650" y="1923011"/>
            <a:ext cx="7886700" cy="2234930"/>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916536"/>
            <a:ext cx="1676189" cy="532800"/>
          </a:xfrm>
          <a:prstGeom prst="rect">
            <a:avLst/>
          </a:prstGeom>
        </p:spPr>
      </p:pic>
      <p:sp>
        <p:nvSpPr>
          <p:cNvPr id="24" name="Footer Placeholder 4"/>
          <p:cNvSpPr txBox="1"/>
          <p:nvPr userDrawn="1"/>
        </p:nvSpPr>
        <p:spPr>
          <a:xfrm>
            <a:off x="3036282" y="6413478"/>
            <a:ext cx="3086100" cy="365125"/>
          </a:xfrm>
          <a:prstGeom prst="rect">
            <a:avLst/>
          </a:prstGeom>
        </p:spPr>
        <p:txBody>
          <a:bodyPr vert="horz" lIns="91440" tIns="45720" rIns="91440" bIns="45720" rtlCol="0" anchor="ctr"/>
          <a:lstStyle>
            <a:defPPr>
              <a:defRPr lang="en-US"/>
            </a:defPPr>
            <a:lvl1pPr marL="0" algn="ctr" defTabSz="457200" rtl="0" eaLnBrk="1" latinLnBrk="0" hangingPunct="1">
              <a:defRPr lang="en-US" altLang="zh-CN" sz="1200"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chemeClr val="tx1"/>
                </a:solidFill>
              </a:rPr>
              <a:t>Southeast University</a:t>
            </a:r>
          </a:p>
        </p:txBody>
      </p:sp>
      <p:sp>
        <p:nvSpPr>
          <p:cNvPr id="25" name="日期占位符 3"/>
          <p:cNvSpPr txBox="1"/>
          <p:nvPr userDrawn="1"/>
        </p:nvSpPr>
        <p:spPr>
          <a:xfrm>
            <a:off x="628650" y="6413477"/>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650424-F945-4EC2-8594-4948CA017EDA}" type="datetime1">
              <a:rPr lang="zh-CN" altLang="en-US" sz="1200" smtClean="0">
                <a:solidFill>
                  <a:schemeClr val="tx1"/>
                </a:solidFill>
                <a:latin typeface="+mn-lt"/>
              </a:rPr>
              <a:t>2024/4/19</a:t>
            </a:fld>
            <a:endParaRPr lang="zh-CN" altLang="en-US" sz="1200" dirty="0">
              <a:solidFill>
                <a:schemeClr val="tx1"/>
              </a:solidFill>
              <a:latin typeface="+mn-l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429122" y="6407032"/>
            <a:ext cx="542604" cy="365125"/>
          </a:xfrm>
        </p:spPr>
        <p:txBody>
          <a:bodyPr/>
          <a:lstStyle/>
          <a:p>
            <a:fld id="{72A5E12F-523A-4D75-95A2-779F57F5D9E2}" type="slidenum">
              <a:rPr lang="zh-CN" altLang="en-US" smtClean="0"/>
              <a:t>‹#›</a:t>
            </a:fld>
            <a:endParaRPr lang="zh-CN" altLang="en-US"/>
          </a:p>
        </p:txBody>
      </p:sp>
      <p:grpSp>
        <p:nvGrpSpPr>
          <p:cNvPr id="2" name="组合 1"/>
          <p:cNvGrpSpPr/>
          <p:nvPr userDrawn="1"/>
        </p:nvGrpSpPr>
        <p:grpSpPr>
          <a:xfrm>
            <a:off x="162000" y="172128"/>
            <a:ext cx="8820000" cy="6167075"/>
            <a:chOff x="162000" y="172128"/>
            <a:chExt cx="8820000" cy="6167075"/>
          </a:xfrm>
        </p:grpSpPr>
        <p:grpSp>
          <p:nvGrpSpPr>
            <p:cNvPr id="8" name="组合 7"/>
            <p:cNvGrpSpPr/>
            <p:nvPr userDrawn="1"/>
          </p:nvGrpSpPr>
          <p:grpSpPr>
            <a:xfrm>
              <a:off x="162000" y="172128"/>
              <a:ext cx="8820000" cy="6167075"/>
              <a:chOff x="431514" y="174661"/>
              <a:chExt cx="8280971" cy="6155314"/>
            </a:xfrm>
          </p:grpSpPr>
          <p:sp>
            <p:nvSpPr>
              <p:cNvPr id="9" name="Google Shape;10;p2"/>
              <p:cNvSpPr/>
              <p:nvPr/>
            </p:nvSpPr>
            <p:spPr>
              <a:xfrm>
                <a:off x="431514" y="760288"/>
                <a:ext cx="8280971" cy="5569687"/>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矩形 9"/>
              <p:cNvSpPr/>
              <p:nvPr/>
            </p:nvSpPr>
            <p:spPr>
              <a:xfrm>
                <a:off x="431514" y="174661"/>
                <a:ext cx="8280971" cy="585627"/>
              </a:xfrm>
              <a:prstGeom prst="rect">
                <a:avLst/>
              </a:prstGeom>
              <a:solidFill>
                <a:srgbClr val="02409A"/>
              </a:solid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Google Shape;835;p34"/>
            <p:cNvGrpSpPr/>
            <p:nvPr userDrawn="1"/>
          </p:nvGrpSpPr>
          <p:grpSpPr>
            <a:xfrm>
              <a:off x="199071" y="297017"/>
              <a:ext cx="196346" cy="282999"/>
              <a:chOff x="5083925" y="2066350"/>
              <a:chExt cx="28825" cy="41550"/>
            </a:xfrm>
          </p:grpSpPr>
          <p:sp>
            <p:nvSpPr>
              <p:cNvPr id="18" name="Google Shape;836;p34"/>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37;p34"/>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图片 11"/>
            <p:cNvPicPr/>
            <p:nvPr userDrawn="1"/>
          </p:nvPicPr>
          <p:blipFill rotWithShape="1">
            <a:blip r:embed="rId2" cstate="print">
              <a:extLst>
                <a:ext uri="{28A0092B-C50C-407E-A947-70E740481C1C}">
                  <a14:useLocalDpi xmlns:a14="http://schemas.microsoft.com/office/drawing/2010/main" val="0"/>
                </a:ext>
              </a:extLst>
            </a:blip>
            <a:srcRect l="-29" t="-1" r="68184" b="524"/>
            <a:stretch>
              <a:fillRect/>
            </a:stretch>
          </p:blipFill>
          <p:spPr>
            <a:xfrm>
              <a:off x="8404974" y="202608"/>
              <a:ext cx="532800" cy="532800"/>
            </a:xfrm>
            <a:prstGeom prst="rect">
              <a:avLst/>
            </a:prstGeom>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3683466" y="3866329"/>
            <a:ext cx="2390210" cy="1661357"/>
          </a:xfrm>
          <a:prstGeom prst="rect">
            <a:avLst/>
          </a:prstGeom>
        </p:spPr>
      </p:pic>
      <p:pic>
        <p:nvPicPr>
          <p:cNvPr id="10" name="图片 9"/>
          <p:cNvPicPr/>
          <p:nvPr userDrawn="1"/>
        </p:nvPicPr>
        <p:blipFill>
          <a:blip r:embed="rId3"/>
          <a:stretch>
            <a:fillRect/>
          </a:stretch>
        </p:blipFill>
        <p:spPr>
          <a:xfrm>
            <a:off x="907430" y="3866329"/>
            <a:ext cx="2326247" cy="1661363"/>
          </a:xfrm>
          <a:prstGeom prst="rect">
            <a:avLst/>
          </a:prstGeom>
        </p:spPr>
      </p:pic>
      <p:sp>
        <p:nvSpPr>
          <p:cNvPr id="11" name="文本框 10"/>
          <p:cNvSpPr txBox="1"/>
          <p:nvPr userDrawn="1"/>
        </p:nvSpPr>
        <p:spPr>
          <a:xfrm>
            <a:off x="1455870" y="3167418"/>
            <a:ext cx="1229367" cy="461665"/>
          </a:xfrm>
          <a:prstGeom prst="rect">
            <a:avLst/>
          </a:prstGeom>
          <a:noFill/>
        </p:spPr>
        <p:txBody>
          <a:bodyPr wrap="square" rtlCol="0">
            <a:spAutoFit/>
          </a:bodyPr>
          <a:lstStyle>
            <a:defPPr>
              <a:defRPr lang="zh-CN"/>
            </a:defPPr>
            <a:lvl1pPr>
              <a:defRPr sz="2400" b="1" spc="300">
                <a:solidFill>
                  <a:srgbClr val="404040"/>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平衡色</a:t>
            </a:r>
          </a:p>
        </p:txBody>
      </p:sp>
      <p:cxnSp>
        <p:nvCxnSpPr>
          <p:cNvPr id="12" name="直接连接符 11"/>
          <p:cNvCxnSpPr/>
          <p:nvPr userDrawn="1"/>
        </p:nvCxnSpPr>
        <p:spPr>
          <a:xfrm>
            <a:off x="1793578" y="3708165"/>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793578"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userDrawn="1"/>
        </p:nvSpPr>
        <p:spPr>
          <a:xfrm>
            <a:off x="907430" y="469320"/>
            <a:ext cx="23262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主色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同频色</a:t>
            </a:r>
          </a:p>
        </p:txBody>
      </p:sp>
      <p:pic>
        <p:nvPicPr>
          <p:cNvPr id="15" name="图片 14"/>
          <p:cNvPicPr/>
          <p:nvPr userDrawn="1"/>
        </p:nvPicPr>
        <p:blipFill>
          <a:blip r:embed="rId4"/>
          <a:stretch>
            <a:fillRect/>
          </a:stretch>
        </p:blipFill>
        <p:spPr>
          <a:xfrm>
            <a:off x="6131435" y="1165514"/>
            <a:ext cx="2326247" cy="1661363"/>
          </a:xfrm>
          <a:prstGeom prst="rect">
            <a:avLst/>
          </a:prstGeom>
        </p:spPr>
      </p:pic>
      <p:pic>
        <p:nvPicPr>
          <p:cNvPr id="16" name="图片 15"/>
          <p:cNvPicPr/>
          <p:nvPr userDrawn="1"/>
        </p:nvPicPr>
        <p:blipFill>
          <a:blip r:embed="rId5"/>
          <a:stretch>
            <a:fillRect/>
          </a:stretch>
        </p:blipFill>
        <p:spPr>
          <a:xfrm>
            <a:off x="3695977" y="1165515"/>
            <a:ext cx="2326247" cy="1661363"/>
          </a:xfrm>
          <a:prstGeom prst="rect">
            <a:avLst/>
          </a:prstGeom>
        </p:spPr>
      </p:pic>
      <p:sp>
        <p:nvSpPr>
          <p:cNvPr id="17" name="文本框 16"/>
          <p:cNvSpPr txBox="1"/>
          <p:nvPr userDrawn="1"/>
        </p:nvSpPr>
        <p:spPr>
          <a:xfrm>
            <a:off x="5189425" y="469320"/>
            <a:ext cx="188402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浅色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深色</a:t>
            </a:r>
          </a:p>
        </p:txBody>
      </p:sp>
      <p:cxnSp>
        <p:nvCxnSpPr>
          <p:cNvPr id="18" name="直接连接符 17"/>
          <p:cNvCxnSpPr/>
          <p:nvPr userDrawn="1"/>
        </p:nvCxnSpPr>
        <p:spPr>
          <a:xfrm>
            <a:off x="5854460"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userDrawn="1"/>
        </p:nvPicPr>
        <p:blipFill>
          <a:blip r:embed="rId6"/>
          <a:stretch>
            <a:fillRect/>
          </a:stretch>
        </p:blipFill>
        <p:spPr>
          <a:xfrm>
            <a:off x="906117" y="1164020"/>
            <a:ext cx="2328874" cy="1664352"/>
          </a:xfrm>
          <a:prstGeom prst="rect">
            <a:avLst/>
          </a:prstGeom>
        </p:spPr>
      </p:pic>
      <p:pic>
        <p:nvPicPr>
          <p:cNvPr id="2" name="图片 1"/>
          <p:cNvPicPr>
            <a:picLocks noChangeAspect="1"/>
          </p:cNvPicPr>
          <p:nvPr userDrawn="1"/>
        </p:nvPicPr>
        <p:blipFill>
          <a:blip r:embed="rId7"/>
          <a:stretch>
            <a:fillRect/>
          </a:stretch>
        </p:blipFill>
        <p:spPr>
          <a:xfrm>
            <a:off x="6523465" y="4697007"/>
            <a:ext cx="1447800" cy="24765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CFFD6-F58A-4D20-9F2A-46EA578AFD1E}" type="datetime1">
              <a:rPr lang="zh-CN" altLang="en-US" smtClean="0"/>
              <a:t>2024/4/19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Southeast University</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5E12F-523A-4D75-95A2-779F57F5D9E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CFFD6-F58A-4D20-9F2A-46EA578AFD1E}" type="datetime1">
              <a:rPr lang="zh-CN" altLang="en-US" smtClean="0"/>
              <a:t>2024/4/19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Southeast University</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5E12F-523A-4D75-95A2-779F57F5D9E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6.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52.png"/><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3" Type="http://schemas.openxmlformats.org/officeDocument/2006/relationships/image" Target="../media/image54.png"/><Relationship Id="rId7" Type="http://schemas.openxmlformats.org/officeDocument/2006/relationships/image" Target="../media/image57.png"/><Relationship Id="rId12" Type="http://schemas.openxmlformats.org/officeDocument/2006/relationships/image" Target="../media/image58.png"/><Relationship Id="rId17" Type="http://schemas.openxmlformats.org/officeDocument/2006/relationships/image" Target="../media/image63.png"/><Relationship Id="rId2" Type="http://schemas.openxmlformats.org/officeDocument/2006/relationships/notesSlide" Target="../notesSlides/notesSlide17.xml"/><Relationship Id="rId16" Type="http://schemas.openxmlformats.org/officeDocument/2006/relationships/image" Target="../media/image67.png"/><Relationship Id="rId1" Type="http://schemas.openxmlformats.org/officeDocument/2006/relationships/slideLayout" Target="../slideLayouts/slideLayout3.xml"/><Relationship Id="rId6" Type="http://schemas.openxmlformats.org/officeDocument/2006/relationships/image" Target="../media/image56.png"/><Relationship Id="rId11" Type="http://schemas.openxmlformats.org/officeDocument/2006/relationships/image" Target="../media/image62.png"/><Relationship Id="rId5" Type="http://schemas.openxmlformats.org/officeDocument/2006/relationships/image" Target="../media/image55.png"/><Relationship Id="rId15" Type="http://schemas.openxmlformats.org/officeDocument/2006/relationships/image" Target="../media/image66.png"/><Relationship Id="rId10" Type="http://schemas.openxmlformats.org/officeDocument/2006/relationships/image" Target="../media/image61.png"/><Relationship Id="rId4" Type="http://schemas.openxmlformats.org/officeDocument/2006/relationships/image" Target="../media/image53.png"/><Relationship Id="rId9" Type="http://schemas.openxmlformats.org/officeDocument/2006/relationships/image" Target="../media/image60.png"/><Relationship Id="rId14" Type="http://schemas.openxmlformats.org/officeDocument/2006/relationships/image" Target="../media/image65.png"/></Relationships>
</file>

<file path=ppt/slides/_rels/slide1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 Id="rId9" Type="http://schemas.openxmlformats.org/officeDocument/2006/relationships/image" Target="../media/image74.png"/></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openxmlformats.org/officeDocument/2006/relationships/notesSlide" Target="../notesSlides/notesSlide2.xml"/><Relationship Id="rId4" Type="http://schemas.openxmlformats.org/officeDocument/2006/relationships/tags" Target="../tags/tag5.xml"/><Relationship Id="rId9"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75.png"/></Relationships>
</file>

<file path=ppt/slides/_rels/slide21.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8.png"/><Relationship Id="rId7" Type="http://schemas.openxmlformats.org/officeDocument/2006/relationships/image" Target="../media/image70.png"/><Relationship Id="rId12" Type="http://schemas.openxmlformats.org/officeDocument/2006/relationships/image" Target="../media/image75.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77.png"/><Relationship Id="rId10" Type="http://schemas.openxmlformats.org/officeDocument/2006/relationships/image" Target="../media/image73.png"/><Relationship Id="rId4" Type="http://schemas.openxmlformats.org/officeDocument/2006/relationships/image" Target="../media/image76.png"/><Relationship Id="rId9" Type="http://schemas.openxmlformats.org/officeDocument/2006/relationships/image" Target="../media/image72.png"/></Relationships>
</file>

<file path=ppt/slides/_rels/slide22.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10" Type="http://schemas.openxmlformats.org/officeDocument/2006/relationships/notesSlide" Target="../notesSlides/notesSlide22.xml"/><Relationship Id="rId4" Type="http://schemas.openxmlformats.org/officeDocument/2006/relationships/tags" Target="../tags/tag32.xml"/><Relationship Id="rId9"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84.png"/><Relationship Id="rId5" Type="http://schemas.openxmlformats.org/officeDocument/2006/relationships/image" Target="../media/image81.png"/><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10" Type="http://schemas.openxmlformats.org/officeDocument/2006/relationships/notesSlide" Target="../notesSlides/notesSlide29.xml"/><Relationship Id="rId4" Type="http://schemas.openxmlformats.org/officeDocument/2006/relationships/tags" Target="../tags/tag42.xml"/><Relationship Id="rId9"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tags" Target="../tags/tag12.xm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notesSlide" Target="../notesSlides/notesSlide3.xml"/><Relationship Id="rId10" Type="http://schemas.openxmlformats.org/officeDocument/2006/relationships/image" Target="../media/image12.png"/><Relationship Id="rId4" Type="http://schemas.openxmlformats.org/officeDocument/2006/relationships/slideLayout" Target="../slideLayouts/slideLayout3.xml"/><Relationship Id="rId9" Type="http://schemas.openxmlformats.org/officeDocument/2006/relationships/image" Target="../media/image11.png"/><Relationship Id="rId14" Type="http://schemas.openxmlformats.org/officeDocument/2006/relationships/image" Target="../media/image16.sv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47.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48.xml"/><Relationship Id="rId4" Type="http://schemas.openxmlformats.org/officeDocument/2006/relationships/image" Target="../media/image6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tags" Target="../tags/tag15.xml"/><Relationship Id="rId7" Type="http://schemas.openxmlformats.org/officeDocument/2006/relationships/image" Target="../media/image18.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7.png"/><Relationship Id="rId5" Type="http://schemas.openxmlformats.org/officeDocument/2006/relationships/notesSlide" Target="../notesSlides/notesSlide5.xml"/><Relationship Id="rId10" Type="http://schemas.openxmlformats.org/officeDocument/2006/relationships/image" Target="../media/image21.jpeg"/><Relationship Id="rId4" Type="http://schemas.openxmlformats.org/officeDocument/2006/relationships/slideLayout" Target="../slideLayouts/slideLayout3.xml"/><Relationship Id="rId9" Type="http://schemas.openxmlformats.org/officeDocument/2006/relationships/image" Target="../media/image20.jpe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tags" Target="../tags/tag23.xml"/><Relationship Id="rId3" Type="http://schemas.openxmlformats.org/officeDocument/2006/relationships/tags" Target="../tags/tag18.xml"/><Relationship Id="rId7" Type="http://schemas.openxmlformats.org/officeDocument/2006/relationships/tags" Target="../tags/tag2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10" Type="http://schemas.openxmlformats.org/officeDocument/2006/relationships/notesSlide" Target="../notesSlides/notesSlide7.xml"/><Relationship Id="rId4" Type="http://schemas.openxmlformats.org/officeDocument/2006/relationships/tags" Target="../tags/tag19.xml"/><Relationship Id="rId9"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tags" Target="../tags/tag26.xml"/><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tags" Target="../tags/tag25.xml"/><Relationship Id="rId16" Type="http://schemas.openxmlformats.org/officeDocument/2006/relationships/image" Target="../media/image34.png"/><Relationship Id="rId1" Type="http://schemas.openxmlformats.org/officeDocument/2006/relationships/tags" Target="../tags/tag24.xml"/><Relationship Id="rId6" Type="http://schemas.openxmlformats.org/officeDocument/2006/relationships/notesSlide" Target="../notesSlides/notesSlide8.xml"/><Relationship Id="rId11" Type="http://schemas.openxmlformats.org/officeDocument/2006/relationships/image" Target="../media/image30.png"/><Relationship Id="rId5" Type="http://schemas.openxmlformats.org/officeDocument/2006/relationships/slideLayout" Target="../slideLayouts/slideLayout3.xml"/><Relationship Id="rId15" Type="http://schemas.openxmlformats.org/officeDocument/2006/relationships/tags" Target="../tags/tag27.xml"/><Relationship Id="rId10" Type="http://schemas.openxmlformats.org/officeDocument/2006/relationships/image" Target="../media/image29.png"/><Relationship Id="rId4" Type="http://schemas.openxmlformats.org/officeDocument/2006/relationships/tags" Target="../tags/tag27.xml"/><Relationship Id="rId9" Type="http://schemas.openxmlformats.org/officeDocument/2006/relationships/image" Target="../media/image28.png"/><Relationship Id="rId1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28.xml"/><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0229" y="2076592"/>
            <a:ext cx="8243514" cy="1013804"/>
          </a:xfrm>
          <a:prstGeom prst="rect">
            <a:avLst/>
          </a:prstGeom>
          <a:noFill/>
        </p:spPr>
        <p:txBody>
          <a:bodyPr wrap="square" rtlCol="0">
            <a:spAutoFit/>
          </a:bodyPr>
          <a:lstStyle/>
          <a:p>
            <a:pPr algn="ctr">
              <a:lnSpc>
                <a:spcPct val="130000"/>
              </a:lnSpc>
            </a:pPr>
            <a:r>
              <a:rPr lang="en-US" altLang="zh-CN" sz="2400" b="1" dirty="0" err="1">
                <a:solidFill>
                  <a:srgbClr val="02409A"/>
                </a:solidFill>
                <a:ea typeface="微软雅黑" panose="020B0503020204020204" pitchFamily="34" charset="-122"/>
              </a:rPr>
              <a:t>CollaborEM</a:t>
            </a:r>
            <a:r>
              <a:rPr lang="en-US" altLang="zh-CN" sz="2400" b="1" dirty="0">
                <a:solidFill>
                  <a:srgbClr val="02409A"/>
                </a:solidFill>
                <a:ea typeface="微软雅黑" panose="020B0503020204020204" pitchFamily="34" charset="-122"/>
              </a:rPr>
              <a:t>: A Self-Supervised Entity Matching Framework Using Multi-Features Collaboration</a:t>
            </a:r>
          </a:p>
        </p:txBody>
      </p:sp>
      <p:sp>
        <p:nvSpPr>
          <p:cNvPr id="3" name="文本框 2"/>
          <p:cNvSpPr txBox="1"/>
          <p:nvPr/>
        </p:nvSpPr>
        <p:spPr>
          <a:xfrm>
            <a:off x="695970" y="3174541"/>
            <a:ext cx="7752031" cy="783420"/>
          </a:xfrm>
          <a:prstGeom prst="rect">
            <a:avLst/>
          </a:prstGeom>
          <a:noFill/>
        </p:spPr>
        <p:txBody>
          <a:bodyPr wrap="square" rtlCol="0">
            <a:spAutoFit/>
          </a:bodyPr>
          <a:lstStyle/>
          <a:p>
            <a:pPr algn="ctr">
              <a:lnSpc>
                <a:spcPct val="130000"/>
              </a:lnSpc>
            </a:pPr>
            <a:r>
              <a:rPr lang="en-US" altLang="zh-CN" b="1" i="1" dirty="0" err="1">
                <a:solidFill>
                  <a:srgbClr val="6B2D0B"/>
                </a:solidFill>
                <a:ea typeface="微软雅黑" panose="020B0503020204020204" pitchFamily="34" charset="-122"/>
              </a:rPr>
              <a:t>Congcong</a:t>
            </a:r>
            <a:r>
              <a:rPr lang="en-US" altLang="zh-CN" b="1" i="1" dirty="0">
                <a:solidFill>
                  <a:srgbClr val="6B2D0B"/>
                </a:solidFill>
                <a:ea typeface="微软雅黑" panose="020B0503020204020204" pitchFamily="34" charset="-122"/>
              </a:rPr>
              <a:t> Ge, </a:t>
            </a:r>
            <a:r>
              <a:rPr lang="en-US" altLang="zh-CN" b="1" i="1" dirty="0" err="1">
                <a:solidFill>
                  <a:srgbClr val="6B2D0B"/>
                </a:solidFill>
                <a:ea typeface="微软雅黑" panose="020B0503020204020204" pitchFamily="34" charset="-122"/>
              </a:rPr>
              <a:t>Pengfei</a:t>
            </a:r>
            <a:r>
              <a:rPr lang="en-US" altLang="zh-CN" b="1" i="1" dirty="0">
                <a:solidFill>
                  <a:srgbClr val="6B2D0B"/>
                </a:solidFill>
                <a:ea typeface="微软雅黑" panose="020B0503020204020204" pitchFamily="34" charset="-122"/>
              </a:rPr>
              <a:t> Wang, Lu Chen, </a:t>
            </a:r>
            <a:r>
              <a:rPr lang="en-US" altLang="zh-CN" b="1" i="1" dirty="0" err="1">
                <a:solidFill>
                  <a:srgbClr val="6B2D0B"/>
                </a:solidFill>
                <a:ea typeface="微软雅黑" panose="020B0503020204020204" pitchFamily="34" charset="-122"/>
              </a:rPr>
              <a:t>Xiaoze</a:t>
            </a:r>
            <a:r>
              <a:rPr lang="en-US" altLang="zh-CN" b="1" i="1" dirty="0">
                <a:solidFill>
                  <a:srgbClr val="6B2D0B"/>
                </a:solidFill>
                <a:ea typeface="微软雅黑" panose="020B0503020204020204" pitchFamily="34" charset="-122"/>
              </a:rPr>
              <a:t> Liu, </a:t>
            </a:r>
            <a:r>
              <a:rPr lang="en-US" altLang="zh-CN" b="1" i="1" dirty="0" err="1">
                <a:solidFill>
                  <a:srgbClr val="6B2D0B"/>
                </a:solidFill>
                <a:ea typeface="微软雅黑" panose="020B0503020204020204" pitchFamily="34" charset="-122"/>
              </a:rPr>
              <a:t>Baihua</a:t>
            </a:r>
            <a:r>
              <a:rPr lang="en-US" altLang="zh-CN" b="1" i="1" dirty="0">
                <a:solidFill>
                  <a:srgbClr val="6B2D0B"/>
                </a:solidFill>
                <a:ea typeface="微软雅黑" panose="020B0503020204020204" pitchFamily="34" charset="-122"/>
              </a:rPr>
              <a:t> Zheng and </a:t>
            </a:r>
            <a:r>
              <a:rPr lang="en-US" altLang="zh-CN" b="1" i="1" dirty="0" err="1">
                <a:solidFill>
                  <a:srgbClr val="6B2D0B"/>
                </a:solidFill>
                <a:ea typeface="微软雅黑" panose="020B0503020204020204" pitchFamily="34" charset="-122"/>
              </a:rPr>
              <a:t>Yunjun</a:t>
            </a:r>
            <a:r>
              <a:rPr lang="en-US" altLang="zh-CN" b="1" i="1" dirty="0">
                <a:solidFill>
                  <a:srgbClr val="6B2D0B"/>
                </a:solidFill>
                <a:ea typeface="微软雅黑" panose="020B0503020204020204" pitchFamily="34" charset="-122"/>
              </a:rPr>
              <a:t> Gao</a:t>
            </a:r>
          </a:p>
          <a:p>
            <a:pPr algn="ctr">
              <a:lnSpc>
                <a:spcPct val="130000"/>
              </a:lnSpc>
            </a:pPr>
            <a:r>
              <a:rPr lang="en-US" altLang="zh-CN" b="1" i="1" dirty="0">
                <a:solidFill>
                  <a:srgbClr val="6B2D0B"/>
                </a:solidFill>
                <a:ea typeface="微软雅黑" panose="020B0503020204020204" pitchFamily="34" charset="-122"/>
              </a:rPr>
              <a:t>IEEE Transactions on Knowledge and Data Engineering 2023</a:t>
            </a:r>
          </a:p>
        </p:txBody>
      </p:sp>
      <p:sp>
        <p:nvSpPr>
          <p:cNvPr id="4" name="文本框 3"/>
          <p:cNvSpPr txBox="1"/>
          <p:nvPr/>
        </p:nvSpPr>
        <p:spPr>
          <a:xfrm>
            <a:off x="3174702" y="5364922"/>
            <a:ext cx="2794570" cy="368300"/>
          </a:xfrm>
          <a:prstGeom prst="rect">
            <a:avLst/>
          </a:prstGeom>
          <a:noFill/>
        </p:spPr>
        <p:txBody>
          <a:bodyPr wrap="square" rtlCol="0">
            <a:spAutoFit/>
          </a:bodyPr>
          <a:lstStyle/>
          <a:p>
            <a:pPr algn="ctr"/>
            <a:r>
              <a:rPr lang="zh-CN" altLang="en-US" b="1" spc="140" dirty="0">
                <a:solidFill>
                  <a:srgbClr val="02409A"/>
                </a:solidFill>
                <a:latin typeface="微软雅黑" panose="020B0503020204020204" pitchFamily="34" charset="-122"/>
                <a:ea typeface="微软雅黑" panose="020B0503020204020204" pitchFamily="34" charset="-122"/>
              </a:rPr>
              <a:t>汇报人：</a:t>
            </a:r>
            <a:r>
              <a:rPr lang="en-US" altLang="zh-CN" b="1" spc="140" dirty="0">
                <a:solidFill>
                  <a:srgbClr val="02409A"/>
                </a:solidFill>
                <a:latin typeface="微软雅黑" panose="020B0503020204020204" pitchFamily="34" charset="-122"/>
                <a:ea typeface="微软雅黑" panose="020B0503020204020204" pitchFamily="34" charset="-122"/>
              </a:rPr>
              <a:t>me</a:t>
            </a:r>
            <a:endParaRPr lang="zh-CN" altLang="en-US" b="1" spc="140" dirty="0">
              <a:solidFill>
                <a:srgbClr val="02409A"/>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10</a:t>
            </a:fld>
            <a:endParaRPr lang="zh-CN" altLang="en-US"/>
          </a:p>
        </p:txBody>
      </p:sp>
      <p:sp>
        <p:nvSpPr>
          <p:cNvPr id="4" name="文本框 3"/>
          <p:cNvSpPr txBox="1"/>
          <p:nvPr/>
        </p:nvSpPr>
        <p:spPr>
          <a:xfrm>
            <a:off x="428280" y="199434"/>
            <a:ext cx="6695389"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自动标签生成</a:t>
            </a:r>
            <a:r>
              <a:rPr lang="en-US" altLang="zh-CN" sz="2800" b="1" spc="200" dirty="0">
                <a:solidFill>
                  <a:schemeClr val="bg1"/>
                </a:solidFill>
                <a:latin typeface="Calibri" panose="020F0502020204030204" pitchFamily="34" charset="0"/>
                <a:ea typeface="微软雅黑" panose="020B0503020204020204" pitchFamily="34" charset="-122"/>
              </a:rPr>
              <a:t>(ALG)</a:t>
            </a:r>
            <a:r>
              <a:rPr lang="zh-CN" altLang="en-US" sz="2800" b="1" spc="200" dirty="0">
                <a:solidFill>
                  <a:schemeClr val="bg1"/>
                </a:solidFill>
                <a:latin typeface="Calibri" panose="020F0502020204030204" pitchFamily="34" charset="0"/>
                <a:ea typeface="微软雅黑" panose="020B0503020204020204" pitchFamily="34" charset="-122"/>
              </a:rPr>
              <a:t>模块</a:t>
            </a:r>
          </a:p>
        </p:txBody>
      </p:sp>
      <p:sp>
        <p:nvSpPr>
          <p:cNvPr id="5" name="文本框 4"/>
          <p:cNvSpPr txBox="1"/>
          <p:nvPr/>
        </p:nvSpPr>
        <p:spPr>
          <a:xfrm>
            <a:off x="287316" y="980440"/>
            <a:ext cx="4940530" cy="506292"/>
          </a:xfrm>
          <a:prstGeom prst="rect">
            <a:avLst/>
          </a:prstGeom>
          <a:noFill/>
        </p:spPr>
        <p:txBody>
          <a:bodyPr wrap="square" rtlCol="0">
            <a:spAutoFit/>
          </a:bodyPr>
          <a:lstStyle/>
          <a:p>
            <a:pPr marL="285750" indent="-285750" algn="l">
              <a:lnSpc>
                <a:spcPct val="150000"/>
              </a:lnSpc>
              <a:buFont typeface="Wingdings" panose="05000000000000000000" charset="0"/>
              <a:buChar char="n"/>
            </a:pPr>
            <a:r>
              <a:rPr lang="en-US" altLang="zh-CN" sz="2000" b="1" dirty="0">
                <a:sym typeface="+mn-ea"/>
              </a:rPr>
              <a:t>Preparation</a:t>
            </a:r>
          </a:p>
        </p:txBody>
      </p:sp>
      <p:pic>
        <p:nvPicPr>
          <p:cNvPr id="11" name="图片 10">
            <a:extLst>
              <a:ext uri="{FF2B5EF4-FFF2-40B4-BE49-F238E27FC236}">
                <a16:creationId xmlns:a16="http://schemas.microsoft.com/office/drawing/2014/main" id="{EA7897AE-1711-6236-107A-3154DB3BB7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384" y="1661850"/>
            <a:ext cx="5521397" cy="2279531"/>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58063A65-AA38-9B57-8365-AFFFF2D2E136}"/>
                  </a:ext>
                </a:extLst>
              </p:cNvPr>
              <p:cNvSpPr txBox="1"/>
              <p:nvPr/>
            </p:nvSpPr>
            <p:spPr>
              <a:xfrm>
                <a:off x="428280" y="4245305"/>
                <a:ext cx="7076106" cy="2690095"/>
              </a:xfrm>
              <a:prstGeom prst="rect">
                <a:avLst/>
              </a:prstGeom>
              <a:noFill/>
            </p:spPr>
            <p:txBody>
              <a:bodyPr wrap="square" rtlCol="0">
                <a:spAutoFit/>
              </a:bodyPr>
              <a:lstStyle/>
              <a:p>
                <a:pPr marL="342900" indent="-342900">
                  <a:buAutoNum type="arabicPeriod"/>
                </a:pPr>
                <a:r>
                  <a:rPr lang="en-US" altLang="zh-CN" dirty="0"/>
                  <a:t>assign a pre-trained embedding for each tuple</a:t>
                </a:r>
              </a:p>
              <a:p>
                <a:pPr marL="342900" indent="-342900">
                  <a:buAutoNum type="arabicPeriod"/>
                </a:pPr>
                <a:r>
                  <a:rPr lang="en-US" altLang="zh-CN" dirty="0"/>
                  <a:t>compute the similarity of the embeddings between tuples pairwise in datasets </a:t>
                </a:r>
                <a14:m>
                  <m:oMath xmlns:m="http://schemas.openxmlformats.org/officeDocument/2006/math">
                    <m:r>
                      <a:rPr lang="en-US" altLang="zh-CN" b="0" i="1" smtClean="0">
                        <a:latin typeface="Cambria Math" panose="02040503050406030204" pitchFamily="18" charset="0"/>
                      </a:rPr>
                      <m:t>𝑇</m:t>
                    </m:r>
                  </m:oMath>
                </a14:m>
                <a:r>
                  <a:rPr lang="zh-CN" altLang="en-US" dirty="0"/>
                  <a:t> </a:t>
                </a:r>
                <a:r>
                  <a:rPr lang="en-US" altLang="zh-CN" dirty="0"/>
                  <a:t>and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𝑇</m:t>
                        </m:r>
                      </m:e>
                      <m:sup>
                        <m:r>
                          <a:rPr lang="en-US" altLang="zh-CN" b="0" i="1" smtClean="0">
                            <a:latin typeface="Cambria Math" panose="02040503050406030204" pitchFamily="18" charset="0"/>
                          </a:rPr>
                          <m:t>′</m:t>
                        </m:r>
                      </m:sup>
                    </m:sSup>
                  </m:oMath>
                </a14:m>
                <a:r>
                  <a:rPr lang="en-US" altLang="zh-CN" dirty="0"/>
                  <a:t> based on cosine distance</a:t>
                </a:r>
              </a:p>
              <a:p>
                <a:endParaRPr lang="en-US" altLang="zh-CN" dirty="0"/>
              </a:p>
              <a:p>
                <a:r>
                  <a:rPr lang="en-US" altLang="zh-CN" dirty="0"/>
                  <a:t>Tuple Similarity matrix </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Μ</m:t>
                        </m:r>
                      </m:e>
                      <m:sub>
                        <m:r>
                          <a:rPr lang="en-US" altLang="zh-CN" b="0" i="1" smtClean="0">
                            <a:latin typeface="Cambria Math" panose="02040503050406030204" pitchFamily="18" charset="0"/>
                          </a:rPr>
                          <m:t>𝑡</m:t>
                        </m:r>
                      </m:sub>
                    </m:sSub>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[0,1]</m:t>
                        </m:r>
                      </m:e>
                      <m: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𝑇</m:t>
                            </m:r>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sup>
                    </m:sSup>
                  </m:oMath>
                </a14:m>
                <a:r>
                  <a:rPr lang="en-US" altLang="zh-CN" dirty="0"/>
                  <a:t>, where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oMath>
                </a14:m>
                <a:r>
                  <a:rPr lang="en-US" altLang="zh-CN" dirty="0"/>
                  <a:t> and </a:t>
                </a:r>
                <a14:m>
                  <m:oMath xmlns:m="http://schemas.openxmlformats.org/officeDocument/2006/math">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𝑇</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oMath>
                </a14:m>
                <a:r>
                  <a:rPr lang="en-US" altLang="zh-CN" dirty="0"/>
                  <a:t> represent the total number of tuples in </a:t>
                </a:r>
                <a14:m>
                  <m:oMath xmlns:m="http://schemas.openxmlformats.org/officeDocument/2006/math">
                    <m:r>
                      <a:rPr lang="en-US" altLang="zh-CN" b="0" i="1" smtClean="0">
                        <a:latin typeface="Cambria Math" panose="02040503050406030204" pitchFamily="18" charset="0"/>
                      </a:rPr>
                      <m:t>𝑇</m:t>
                    </m:r>
                  </m:oMath>
                </a14:m>
                <a:r>
                  <a:rPr lang="en-US" altLang="zh-CN" dirty="0"/>
                  <a:t> and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𝑇</m:t>
                        </m:r>
                      </m:e>
                      <m:sup>
                        <m:r>
                          <a:rPr lang="en-US" altLang="zh-CN" b="0" i="1" smtClean="0">
                            <a:latin typeface="Cambria Math" panose="02040503050406030204" pitchFamily="18" charset="0"/>
                          </a:rPr>
                          <m:t>′</m:t>
                        </m:r>
                      </m:sup>
                    </m:sSup>
                  </m:oMath>
                </a14:m>
                <a:r>
                  <a:rPr lang="en-US" altLang="zh-CN" dirty="0"/>
                  <a:t> respectively.</a:t>
                </a:r>
              </a:p>
              <a:p>
                <a:endParaRPr lang="en-US" altLang="zh-CN" dirty="0"/>
              </a:p>
              <a:p>
                <a:endParaRPr lang="en-US" altLang="zh-CN" dirty="0"/>
              </a:p>
              <a:p>
                <a:endParaRPr lang="en-US" altLang="zh-CN" dirty="0"/>
              </a:p>
            </p:txBody>
          </p:sp>
        </mc:Choice>
        <mc:Fallback xmlns="">
          <p:sp>
            <p:nvSpPr>
              <p:cNvPr id="13" name="文本框 12">
                <a:extLst>
                  <a:ext uri="{FF2B5EF4-FFF2-40B4-BE49-F238E27FC236}">
                    <a16:creationId xmlns:a16="http://schemas.microsoft.com/office/drawing/2014/main" id="{58063A65-AA38-9B57-8365-AFFFF2D2E136}"/>
                  </a:ext>
                </a:extLst>
              </p:cNvPr>
              <p:cNvSpPr txBox="1">
                <a:spLocks noRot="1" noChangeAspect="1" noMove="1" noResize="1" noEditPoints="1" noAdjustHandles="1" noChangeArrowheads="1" noChangeShapeType="1" noTextEdit="1"/>
              </p:cNvSpPr>
              <p:nvPr/>
            </p:nvSpPr>
            <p:spPr>
              <a:xfrm>
                <a:off x="428280" y="4245305"/>
                <a:ext cx="7076106" cy="2690095"/>
              </a:xfrm>
              <a:prstGeom prst="rect">
                <a:avLst/>
              </a:prstGeom>
              <a:blipFill>
                <a:blip r:embed="rId4"/>
                <a:stretch>
                  <a:fillRect l="-689" t="-1131" r="-86"/>
                </a:stretch>
              </a:blipFill>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11</a:t>
            </a:fld>
            <a:endParaRPr lang="zh-CN" altLang="en-US"/>
          </a:p>
        </p:txBody>
      </p:sp>
      <p:sp>
        <p:nvSpPr>
          <p:cNvPr id="4" name="文本框 3"/>
          <p:cNvSpPr txBox="1"/>
          <p:nvPr/>
        </p:nvSpPr>
        <p:spPr>
          <a:xfrm>
            <a:off x="428280" y="199434"/>
            <a:ext cx="6695389"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自动标签生成</a:t>
            </a:r>
            <a:r>
              <a:rPr lang="en-US" altLang="zh-CN" sz="2800" b="1" spc="200" dirty="0">
                <a:solidFill>
                  <a:schemeClr val="bg1"/>
                </a:solidFill>
                <a:latin typeface="Calibri" panose="020F0502020204030204" pitchFamily="34" charset="0"/>
                <a:ea typeface="微软雅黑" panose="020B0503020204020204" pitchFamily="34" charset="-122"/>
              </a:rPr>
              <a:t>(ALG)</a:t>
            </a:r>
            <a:r>
              <a:rPr lang="zh-CN" altLang="en-US" sz="2800" b="1" spc="200" dirty="0">
                <a:solidFill>
                  <a:schemeClr val="bg1"/>
                </a:solidFill>
                <a:latin typeface="Calibri" panose="020F0502020204030204" pitchFamily="34" charset="0"/>
                <a:ea typeface="微软雅黑" panose="020B0503020204020204" pitchFamily="34" charset="-122"/>
              </a:rPr>
              <a:t>模块</a:t>
            </a:r>
          </a:p>
        </p:txBody>
      </p:sp>
      <p:sp>
        <p:nvSpPr>
          <p:cNvPr id="5" name="文本框 4"/>
          <p:cNvSpPr txBox="1"/>
          <p:nvPr/>
        </p:nvSpPr>
        <p:spPr>
          <a:xfrm>
            <a:off x="287316" y="980440"/>
            <a:ext cx="4940530" cy="506292"/>
          </a:xfrm>
          <a:prstGeom prst="rect">
            <a:avLst/>
          </a:prstGeom>
          <a:noFill/>
        </p:spPr>
        <p:txBody>
          <a:bodyPr wrap="square" rtlCol="0">
            <a:spAutoFit/>
          </a:bodyPr>
          <a:lstStyle/>
          <a:p>
            <a:pPr marL="285750" indent="-285750" algn="l">
              <a:lnSpc>
                <a:spcPct val="150000"/>
              </a:lnSpc>
              <a:buFont typeface="Wingdings" panose="05000000000000000000" charset="0"/>
              <a:buChar char="n"/>
            </a:pPr>
            <a:r>
              <a:rPr lang="en-US" altLang="zh-CN" sz="2000" b="1" dirty="0">
                <a:sym typeface="+mn-ea"/>
              </a:rPr>
              <a:t>Reliable positive label generation (RPLG)</a:t>
            </a:r>
          </a:p>
        </p:txBody>
      </p:sp>
      <p:pic>
        <p:nvPicPr>
          <p:cNvPr id="11" name="图片 10">
            <a:extLst>
              <a:ext uri="{FF2B5EF4-FFF2-40B4-BE49-F238E27FC236}">
                <a16:creationId xmlns:a16="http://schemas.microsoft.com/office/drawing/2014/main" id="{EA7897AE-1711-6236-107A-3154DB3BB7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688" y="1970853"/>
            <a:ext cx="4975534" cy="2054169"/>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F2D0625-B5E7-BDA8-6E32-D6277C34B957}"/>
                  </a:ext>
                </a:extLst>
              </p:cNvPr>
              <p:cNvSpPr txBox="1"/>
              <p:nvPr/>
            </p:nvSpPr>
            <p:spPr>
              <a:xfrm>
                <a:off x="213875" y="4762417"/>
                <a:ext cx="8431941" cy="1200329"/>
              </a:xfrm>
              <a:prstGeom prst="rect">
                <a:avLst/>
              </a:prstGeom>
              <a:noFill/>
            </p:spPr>
            <p:txBody>
              <a:bodyPr wrap="square" rtlCol="0">
                <a:spAutoFit/>
              </a:bodyPr>
              <a:lstStyle/>
              <a:p>
                <a:r>
                  <a:rPr lang="en-US" altLang="zh-CN" dirty="0"/>
                  <a:t>It generates tuple pairs as positive labels that satisfy two requirements: </a:t>
                </a:r>
              </a:p>
              <a:p>
                <a:pPr marL="400050" indent="-400050">
                  <a:buAutoNum type="romanLcParenBoth"/>
                </a:pPr>
                <a:r>
                  <a:rPr lang="en-US" altLang="zh-CN" dirty="0"/>
                  <a:t>they are </a:t>
                </a:r>
                <a:r>
                  <a:rPr lang="en-US" altLang="zh-CN" dirty="0">
                    <a:solidFill>
                      <a:srgbClr val="FF0000"/>
                    </a:solidFill>
                  </a:rPr>
                  <a:t>mutually most similar to each other</a:t>
                </a:r>
                <a:r>
                  <a:rPr lang="en-US" altLang="zh-CN" dirty="0"/>
                  <a:t>;</a:t>
                </a:r>
              </a:p>
              <a:p>
                <a:pPr marL="400050" indent="-400050">
                  <a:buAutoNum type="romanLcParenBoth"/>
                </a:pPr>
                <a:r>
                  <a:rPr lang="en-US" altLang="zh-CN" dirty="0"/>
                  <a:t>there is </a:t>
                </a:r>
                <a:r>
                  <a:rPr lang="en-US" altLang="zh-CN" dirty="0">
                    <a:solidFill>
                      <a:srgbClr val="FF0000"/>
                    </a:solidFill>
                  </a:rPr>
                  <a:t>a margin between</a:t>
                </a:r>
                <a:r>
                  <a:rPr lang="en-US" altLang="zh-CN" dirty="0"/>
                  <a:t>, for each tuple </a:t>
                </a:r>
                <a14:m>
                  <m:oMath xmlns:m="http://schemas.openxmlformats.org/officeDocument/2006/math">
                    <m:r>
                      <a:rPr lang="en-US" altLang="zh-CN" b="0" i="1" smtClean="0">
                        <a:latin typeface="Cambria Math" panose="02040503050406030204" pitchFamily="18" charset="0"/>
                      </a:rPr>
                      <m:t>𝑒</m:t>
                    </m:r>
                  </m:oMath>
                </a14:m>
                <a:r>
                  <a:rPr lang="en-US" altLang="zh-CN" dirty="0"/>
                  <a:t>, its </a:t>
                </a:r>
                <a:r>
                  <a:rPr lang="en-US" altLang="zh-CN" dirty="0">
                    <a:solidFill>
                      <a:srgbClr val="FF0000"/>
                    </a:solidFill>
                  </a:rPr>
                  <a:t>most similar tuple and the second most similar one</a:t>
                </a:r>
                <a:r>
                  <a:rPr lang="en-US" altLang="zh-CN" dirty="0"/>
                  <a:t>.</a:t>
                </a:r>
              </a:p>
            </p:txBody>
          </p:sp>
        </mc:Choice>
        <mc:Fallback xmlns="">
          <p:sp>
            <p:nvSpPr>
              <p:cNvPr id="6" name="文本框 5">
                <a:extLst>
                  <a:ext uri="{FF2B5EF4-FFF2-40B4-BE49-F238E27FC236}">
                    <a16:creationId xmlns:a16="http://schemas.microsoft.com/office/drawing/2014/main" id="{1F2D0625-B5E7-BDA8-6E32-D6277C34B957}"/>
                  </a:ext>
                </a:extLst>
              </p:cNvPr>
              <p:cNvSpPr txBox="1">
                <a:spLocks noRot="1" noChangeAspect="1" noMove="1" noResize="1" noEditPoints="1" noAdjustHandles="1" noChangeArrowheads="1" noChangeShapeType="1" noTextEdit="1"/>
              </p:cNvSpPr>
              <p:nvPr/>
            </p:nvSpPr>
            <p:spPr>
              <a:xfrm>
                <a:off x="213875" y="4762417"/>
                <a:ext cx="8431941" cy="1200329"/>
              </a:xfrm>
              <a:prstGeom prst="rect">
                <a:avLst/>
              </a:prstGeom>
              <a:blipFill>
                <a:blip r:embed="rId4"/>
                <a:stretch>
                  <a:fillRect l="-578" t="-2538" b="-71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256AED5-797E-E57B-C6DC-3C625F190F14}"/>
                  </a:ext>
                </a:extLst>
              </p:cNvPr>
              <p:cNvSpPr txBox="1"/>
              <p:nvPr/>
            </p:nvSpPr>
            <p:spPr>
              <a:xfrm>
                <a:off x="6232245" y="1703129"/>
                <a:ext cx="2346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7" name="文本框 6">
                <a:extLst>
                  <a:ext uri="{FF2B5EF4-FFF2-40B4-BE49-F238E27FC236}">
                    <a16:creationId xmlns:a16="http://schemas.microsoft.com/office/drawing/2014/main" id="{4256AED5-797E-E57B-C6DC-3C625F190F14}"/>
                  </a:ext>
                </a:extLst>
              </p:cNvPr>
              <p:cNvSpPr txBox="1">
                <a:spLocks noRot="1" noChangeAspect="1" noMove="1" noResize="1" noEditPoints="1" noAdjustHandles="1" noChangeArrowheads="1" noChangeShapeType="1" noTextEdit="1"/>
              </p:cNvSpPr>
              <p:nvPr/>
            </p:nvSpPr>
            <p:spPr>
              <a:xfrm>
                <a:off x="6232245" y="1703129"/>
                <a:ext cx="234616" cy="276999"/>
              </a:xfrm>
              <a:prstGeom prst="rect">
                <a:avLst/>
              </a:prstGeom>
              <a:blipFill>
                <a:blip r:embed="rId5"/>
                <a:stretch>
                  <a:fillRect l="-15385" r="-10256"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3C5606F-5673-2282-6BBE-7F397B4DC223}"/>
                  </a:ext>
                </a:extLst>
              </p:cNvPr>
              <p:cNvSpPr txBox="1"/>
              <p:nvPr/>
            </p:nvSpPr>
            <p:spPr>
              <a:xfrm>
                <a:off x="7327057" y="1951396"/>
                <a:ext cx="247953" cy="3085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sup>
                      </m:sSubSup>
                    </m:oMath>
                  </m:oMathPara>
                </a14:m>
                <a:endParaRPr lang="zh-CN" altLang="en-US" dirty="0"/>
              </a:p>
            </p:txBody>
          </p:sp>
        </mc:Choice>
        <mc:Fallback xmlns="">
          <p:sp>
            <p:nvSpPr>
              <p:cNvPr id="8" name="文本框 7">
                <a:extLst>
                  <a:ext uri="{FF2B5EF4-FFF2-40B4-BE49-F238E27FC236}">
                    <a16:creationId xmlns:a16="http://schemas.microsoft.com/office/drawing/2014/main" id="{B3C5606F-5673-2282-6BBE-7F397B4DC223}"/>
                  </a:ext>
                </a:extLst>
              </p:cNvPr>
              <p:cNvSpPr txBox="1">
                <a:spLocks noRot="1" noChangeAspect="1" noMove="1" noResize="1" noEditPoints="1" noAdjustHandles="1" noChangeArrowheads="1" noChangeShapeType="1" noTextEdit="1"/>
              </p:cNvSpPr>
              <p:nvPr/>
            </p:nvSpPr>
            <p:spPr>
              <a:xfrm>
                <a:off x="7327057" y="1951396"/>
                <a:ext cx="247953" cy="308546"/>
              </a:xfrm>
              <a:prstGeom prst="rect">
                <a:avLst/>
              </a:prstGeom>
              <a:blipFill>
                <a:blip r:embed="rId6"/>
                <a:stretch>
                  <a:fillRect l="-14634" r="-9756" b="-254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81EB929-B682-CE87-72E8-9E2E5E546D52}"/>
                  </a:ext>
                </a:extLst>
              </p:cNvPr>
              <p:cNvSpPr txBox="1"/>
              <p:nvPr/>
            </p:nvSpPr>
            <p:spPr>
              <a:xfrm>
                <a:off x="7312501" y="2298174"/>
                <a:ext cx="2770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m:t>
                          </m:r>
                        </m:sup>
                      </m:sSubSup>
                    </m:oMath>
                  </m:oMathPara>
                </a14:m>
                <a:endParaRPr lang="zh-CN" altLang="en-US" dirty="0"/>
              </a:p>
            </p:txBody>
          </p:sp>
        </mc:Choice>
        <mc:Fallback xmlns="">
          <p:sp>
            <p:nvSpPr>
              <p:cNvPr id="10" name="文本框 9">
                <a:extLst>
                  <a:ext uri="{FF2B5EF4-FFF2-40B4-BE49-F238E27FC236}">
                    <a16:creationId xmlns:a16="http://schemas.microsoft.com/office/drawing/2014/main" id="{281EB929-B682-CE87-72E8-9E2E5E546D52}"/>
                  </a:ext>
                </a:extLst>
              </p:cNvPr>
              <p:cNvSpPr txBox="1">
                <a:spLocks noRot="1" noChangeAspect="1" noMove="1" noResize="1" noEditPoints="1" noAdjustHandles="1" noChangeArrowheads="1" noChangeShapeType="1" noTextEdit="1"/>
              </p:cNvSpPr>
              <p:nvPr/>
            </p:nvSpPr>
            <p:spPr>
              <a:xfrm>
                <a:off x="7312501" y="2298174"/>
                <a:ext cx="277064" cy="276999"/>
              </a:xfrm>
              <a:prstGeom prst="rect">
                <a:avLst/>
              </a:prstGeom>
              <a:blipFill>
                <a:blip r:embed="rId7"/>
                <a:stretch>
                  <a:fillRect l="-13333" r="-8889"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9763D72-B09F-3A17-6D86-FF1BE572D399}"/>
                  </a:ext>
                </a:extLst>
              </p:cNvPr>
              <p:cNvSpPr txBox="1"/>
              <p:nvPr/>
            </p:nvSpPr>
            <p:spPr>
              <a:xfrm>
                <a:off x="6274793" y="1426793"/>
                <a:ext cx="1958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𝑇</m:t>
                      </m:r>
                    </m:oMath>
                  </m:oMathPara>
                </a14:m>
                <a:endParaRPr lang="zh-CN" altLang="en-US" dirty="0"/>
              </a:p>
            </p:txBody>
          </p:sp>
        </mc:Choice>
        <mc:Fallback xmlns="">
          <p:sp>
            <p:nvSpPr>
              <p:cNvPr id="12" name="文本框 11">
                <a:extLst>
                  <a:ext uri="{FF2B5EF4-FFF2-40B4-BE49-F238E27FC236}">
                    <a16:creationId xmlns:a16="http://schemas.microsoft.com/office/drawing/2014/main" id="{09763D72-B09F-3A17-6D86-FF1BE572D399}"/>
                  </a:ext>
                </a:extLst>
              </p:cNvPr>
              <p:cNvSpPr txBox="1">
                <a:spLocks noRot="1" noChangeAspect="1" noMove="1" noResize="1" noEditPoints="1" noAdjustHandles="1" noChangeArrowheads="1" noChangeShapeType="1" noTextEdit="1"/>
              </p:cNvSpPr>
              <p:nvPr/>
            </p:nvSpPr>
            <p:spPr>
              <a:xfrm>
                <a:off x="6274793" y="1426793"/>
                <a:ext cx="195823" cy="276999"/>
              </a:xfrm>
              <a:prstGeom prst="rect">
                <a:avLst/>
              </a:prstGeom>
              <a:blipFill>
                <a:blip r:embed="rId8"/>
                <a:stretch>
                  <a:fillRect l="-28125" r="-28125"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5502032-75F3-5E77-9F49-C4C570A59190}"/>
                  </a:ext>
                </a:extLst>
              </p:cNvPr>
              <p:cNvSpPr txBox="1"/>
              <p:nvPr/>
            </p:nvSpPr>
            <p:spPr>
              <a:xfrm>
                <a:off x="7327057" y="1426794"/>
                <a:ext cx="2719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𝑇</m:t>
                          </m:r>
                        </m:e>
                        <m:sup>
                          <m:r>
                            <a:rPr lang="en-US" altLang="zh-CN" b="0" i="1" smtClean="0">
                              <a:latin typeface="Cambria Math" panose="02040503050406030204" pitchFamily="18" charset="0"/>
                            </a:rPr>
                            <m:t>′</m:t>
                          </m:r>
                        </m:sup>
                      </m:sSup>
                    </m:oMath>
                  </m:oMathPara>
                </a14:m>
                <a:endParaRPr lang="zh-CN" altLang="en-US" dirty="0"/>
              </a:p>
            </p:txBody>
          </p:sp>
        </mc:Choice>
        <mc:Fallback xmlns="">
          <p:sp>
            <p:nvSpPr>
              <p:cNvPr id="14" name="文本框 13">
                <a:extLst>
                  <a:ext uri="{FF2B5EF4-FFF2-40B4-BE49-F238E27FC236}">
                    <a16:creationId xmlns:a16="http://schemas.microsoft.com/office/drawing/2014/main" id="{65502032-75F3-5E77-9F49-C4C570A59190}"/>
                  </a:ext>
                </a:extLst>
              </p:cNvPr>
              <p:cNvSpPr txBox="1">
                <a:spLocks noRot="1" noChangeAspect="1" noMove="1" noResize="1" noEditPoints="1" noAdjustHandles="1" noChangeArrowheads="1" noChangeShapeType="1" noTextEdit="1"/>
              </p:cNvSpPr>
              <p:nvPr/>
            </p:nvSpPr>
            <p:spPr>
              <a:xfrm>
                <a:off x="7327057" y="1426794"/>
                <a:ext cx="271998" cy="276999"/>
              </a:xfrm>
              <a:prstGeom prst="rect">
                <a:avLst/>
              </a:prstGeom>
              <a:blipFill>
                <a:blip r:embed="rId9"/>
                <a:stretch>
                  <a:fillRect l="-22222" r="-2222" b="-8889"/>
                </a:stretch>
              </a:blipFill>
            </p:spPr>
            <p:txBody>
              <a:bodyPr/>
              <a:lstStyle/>
              <a:p>
                <a:r>
                  <a:rPr lang="zh-CN" altLang="en-US">
                    <a:noFill/>
                  </a:rPr>
                  <a:t> </a:t>
                </a:r>
              </a:p>
            </p:txBody>
          </p:sp>
        </mc:Fallback>
      </mc:AlternateContent>
      <p:cxnSp>
        <p:nvCxnSpPr>
          <p:cNvPr id="16" name="直接连接符 15">
            <a:extLst>
              <a:ext uri="{FF2B5EF4-FFF2-40B4-BE49-F238E27FC236}">
                <a16:creationId xmlns:a16="http://schemas.microsoft.com/office/drawing/2014/main" id="{CC76530B-7B32-2F13-E266-5B8E0FE637D9}"/>
              </a:ext>
            </a:extLst>
          </p:cNvPr>
          <p:cNvCxnSpPr>
            <a:stCxn id="7" idx="3"/>
            <a:endCxn id="8" idx="1"/>
          </p:cNvCxnSpPr>
          <p:nvPr/>
        </p:nvCxnSpPr>
        <p:spPr>
          <a:xfrm>
            <a:off x="6466861" y="1841629"/>
            <a:ext cx="860196" cy="26404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4DB2B2C0-5281-EA0B-980A-1400FBF4D17C}"/>
              </a:ext>
            </a:extLst>
          </p:cNvPr>
          <p:cNvCxnSpPr>
            <a:stCxn id="7" idx="3"/>
            <a:endCxn id="10" idx="1"/>
          </p:cNvCxnSpPr>
          <p:nvPr/>
        </p:nvCxnSpPr>
        <p:spPr>
          <a:xfrm>
            <a:off x="6466861" y="1841629"/>
            <a:ext cx="845640" cy="595045"/>
          </a:xfrm>
          <a:prstGeom prst="line">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AA2FAFC1-228F-531F-159A-0FB5DBE0C205}"/>
                  </a:ext>
                </a:extLst>
              </p:cNvPr>
              <p:cNvSpPr txBox="1"/>
              <p:nvPr/>
            </p:nvSpPr>
            <p:spPr>
              <a:xfrm>
                <a:off x="6255396" y="2667156"/>
                <a:ext cx="2346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𝑙</m:t>
                          </m:r>
                        </m:sub>
                      </m:sSub>
                    </m:oMath>
                  </m:oMathPara>
                </a14:m>
                <a:endParaRPr lang="zh-CN" altLang="en-US" dirty="0"/>
              </a:p>
            </p:txBody>
          </p:sp>
        </mc:Choice>
        <mc:Fallback xmlns="">
          <p:sp>
            <p:nvSpPr>
              <p:cNvPr id="19" name="文本框 18">
                <a:extLst>
                  <a:ext uri="{FF2B5EF4-FFF2-40B4-BE49-F238E27FC236}">
                    <a16:creationId xmlns:a16="http://schemas.microsoft.com/office/drawing/2014/main" id="{AA2FAFC1-228F-531F-159A-0FB5DBE0C205}"/>
                  </a:ext>
                </a:extLst>
              </p:cNvPr>
              <p:cNvSpPr txBox="1">
                <a:spLocks noRot="1" noChangeAspect="1" noMove="1" noResize="1" noEditPoints="1" noAdjustHandles="1" noChangeArrowheads="1" noChangeShapeType="1" noTextEdit="1"/>
              </p:cNvSpPr>
              <p:nvPr/>
            </p:nvSpPr>
            <p:spPr>
              <a:xfrm>
                <a:off x="6255396" y="2667156"/>
                <a:ext cx="234615" cy="276999"/>
              </a:xfrm>
              <a:prstGeom prst="rect">
                <a:avLst/>
              </a:prstGeom>
              <a:blipFill>
                <a:blip r:embed="rId10"/>
                <a:stretch>
                  <a:fillRect l="-15385" r="-7692"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C600FE41-D714-77BE-70AF-7D37DD6C587A}"/>
                  </a:ext>
                </a:extLst>
              </p:cNvPr>
              <p:cNvSpPr txBox="1"/>
              <p:nvPr/>
            </p:nvSpPr>
            <p:spPr>
              <a:xfrm>
                <a:off x="6231991" y="296007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𝑢</m:t>
                          </m:r>
                        </m:sub>
                      </m:sSub>
                    </m:oMath>
                  </m:oMathPara>
                </a14:m>
                <a:endParaRPr lang="zh-CN" altLang="en-US" dirty="0"/>
              </a:p>
            </p:txBody>
          </p:sp>
        </mc:Choice>
        <mc:Fallback xmlns="">
          <p:sp>
            <p:nvSpPr>
              <p:cNvPr id="20" name="文本框 19">
                <a:extLst>
                  <a:ext uri="{FF2B5EF4-FFF2-40B4-BE49-F238E27FC236}">
                    <a16:creationId xmlns:a16="http://schemas.microsoft.com/office/drawing/2014/main" id="{C600FE41-D714-77BE-70AF-7D37DD6C587A}"/>
                  </a:ext>
                </a:extLst>
              </p:cNvPr>
              <p:cNvSpPr txBox="1">
                <a:spLocks noRot="1" noChangeAspect="1" noMove="1" noResize="1" noEditPoints="1" noAdjustHandles="1" noChangeArrowheads="1" noChangeShapeType="1" noTextEdit="1"/>
              </p:cNvSpPr>
              <p:nvPr/>
            </p:nvSpPr>
            <p:spPr>
              <a:xfrm>
                <a:off x="6231991" y="2960077"/>
                <a:ext cx="281424" cy="276999"/>
              </a:xfrm>
              <a:prstGeom prst="rect">
                <a:avLst/>
              </a:prstGeom>
              <a:blipFill>
                <a:blip r:embed="rId11"/>
                <a:stretch>
                  <a:fillRect l="-13043" r="-4348" b="-11111"/>
                </a:stretch>
              </a:blipFill>
            </p:spPr>
            <p:txBody>
              <a:bodyPr/>
              <a:lstStyle/>
              <a:p>
                <a:r>
                  <a:rPr lang="zh-CN" altLang="en-US">
                    <a:noFill/>
                  </a:rPr>
                  <a:t> </a:t>
                </a:r>
              </a:p>
            </p:txBody>
          </p:sp>
        </mc:Fallback>
      </mc:AlternateContent>
      <p:cxnSp>
        <p:nvCxnSpPr>
          <p:cNvPr id="23" name="直接连接符 22">
            <a:extLst>
              <a:ext uri="{FF2B5EF4-FFF2-40B4-BE49-F238E27FC236}">
                <a16:creationId xmlns:a16="http://schemas.microsoft.com/office/drawing/2014/main" id="{A89D986F-A92F-5338-A294-E9BF726CD599}"/>
              </a:ext>
            </a:extLst>
          </p:cNvPr>
          <p:cNvCxnSpPr>
            <a:stCxn id="8" idx="1"/>
            <a:endCxn id="19" idx="3"/>
          </p:cNvCxnSpPr>
          <p:nvPr/>
        </p:nvCxnSpPr>
        <p:spPr>
          <a:xfrm flipH="1">
            <a:off x="6490011" y="2105669"/>
            <a:ext cx="837046" cy="699987"/>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D0BB9BD1-7802-350B-04E7-9088D646309B}"/>
              </a:ext>
            </a:extLst>
          </p:cNvPr>
          <p:cNvCxnSpPr>
            <a:stCxn id="8" idx="1"/>
            <a:endCxn id="20" idx="3"/>
          </p:cNvCxnSpPr>
          <p:nvPr/>
        </p:nvCxnSpPr>
        <p:spPr>
          <a:xfrm flipH="1">
            <a:off x="6513415" y="2105669"/>
            <a:ext cx="813642" cy="992908"/>
          </a:xfrm>
          <a:prstGeom prst="line">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FB242598-A6A2-235D-8BF6-791320B075CE}"/>
              </a:ext>
            </a:extLst>
          </p:cNvPr>
          <p:cNvCxnSpPr>
            <a:cxnSpLocks/>
            <a:stCxn id="7" idx="1"/>
          </p:cNvCxnSpPr>
          <p:nvPr/>
        </p:nvCxnSpPr>
        <p:spPr>
          <a:xfrm flipH="1">
            <a:off x="5965676" y="1841629"/>
            <a:ext cx="266569" cy="0"/>
          </a:xfrm>
          <a:prstGeom prst="line">
            <a:avLst/>
          </a:prstGeom>
          <a:ln w="25400">
            <a:solidFill>
              <a:srgbClr val="92D05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E9872141-69F1-9DC2-CF71-9D7F4C5FF951}"/>
              </a:ext>
            </a:extLst>
          </p:cNvPr>
          <p:cNvCxnSpPr/>
          <p:nvPr/>
        </p:nvCxnSpPr>
        <p:spPr>
          <a:xfrm>
            <a:off x="5978288" y="1841629"/>
            <a:ext cx="0" cy="964027"/>
          </a:xfrm>
          <a:prstGeom prst="line">
            <a:avLst/>
          </a:prstGeom>
          <a:ln w="254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C5D66E97-F3E1-31D1-C59C-1D52F39D0E70}"/>
              </a:ext>
            </a:extLst>
          </p:cNvPr>
          <p:cNvCxnSpPr>
            <a:cxnSpLocks/>
            <a:stCxn id="19" idx="1"/>
          </p:cNvCxnSpPr>
          <p:nvPr/>
        </p:nvCxnSpPr>
        <p:spPr>
          <a:xfrm flipH="1">
            <a:off x="5965676" y="2805656"/>
            <a:ext cx="289720" cy="0"/>
          </a:xfrm>
          <a:prstGeom prst="line">
            <a:avLst/>
          </a:prstGeom>
          <a:ln w="25400">
            <a:solidFill>
              <a:srgbClr val="92D05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240568B9-E00A-D073-C864-9D320612DD86}"/>
              </a:ext>
            </a:extLst>
          </p:cNvPr>
          <p:cNvSpPr/>
          <p:nvPr/>
        </p:nvSpPr>
        <p:spPr>
          <a:xfrm>
            <a:off x="6968358" y="2902512"/>
            <a:ext cx="138736" cy="115276"/>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82DB4AE0-86B2-7B83-0909-D6963EA5AD3C}"/>
              </a:ext>
            </a:extLst>
          </p:cNvPr>
          <p:cNvSpPr/>
          <p:nvPr/>
        </p:nvSpPr>
        <p:spPr>
          <a:xfrm>
            <a:off x="6967599" y="3096873"/>
            <a:ext cx="138736" cy="115276"/>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79676BF3-3758-4B20-0BC1-F642752B289B}"/>
              </a:ext>
            </a:extLst>
          </p:cNvPr>
          <p:cNvSpPr txBox="1"/>
          <p:nvPr/>
        </p:nvSpPr>
        <p:spPr>
          <a:xfrm>
            <a:off x="7053643" y="2807851"/>
            <a:ext cx="1302081" cy="276999"/>
          </a:xfrm>
          <a:prstGeom prst="rect">
            <a:avLst/>
          </a:prstGeom>
          <a:noFill/>
        </p:spPr>
        <p:txBody>
          <a:bodyPr wrap="square" rtlCol="0">
            <a:spAutoFit/>
          </a:bodyPr>
          <a:lstStyle/>
          <a:p>
            <a:r>
              <a:rPr lang="en-US" altLang="zh-CN" sz="1200" dirty="0"/>
              <a:t>most similar tuple </a:t>
            </a:r>
            <a:endParaRPr lang="zh-CN" altLang="en-US" sz="1200" dirty="0"/>
          </a:p>
        </p:txBody>
      </p:sp>
      <p:sp>
        <p:nvSpPr>
          <p:cNvPr id="45" name="文本框 44">
            <a:extLst>
              <a:ext uri="{FF2B5EF4-FFF2-40B4-BE49-F238E27FC236}">
                <a16:creationId xmlns:a16="http://schemas.microsoft.com/office/drawing/2014/main" id="{C8653C1D-1A49-D7E9-527C-705653F0DBDA}"/>
              </a:ext>
            </a:extLst>
          </p:cNvPr>
          <p:cNvSpPr txBox="1"/>
          <p:nvPr/>
        </p:nvSpPr>
        <p:spPr>
          <a:xfrm>
            <a:off x="7053643" y="2990878"/>
            <a:ext cx="1819190" cy="276999"/>
          </a:xfrm>
          <a:prstGeom prst="rect">
            <a:avLst/>
          </a:prstGeom>
          <a:noFill/>
        </p:spPr>
        <p:txBody>
          <a:bodyPr wrap="square" rtlCol="0">
            <a:spAutoFit/>
          </a:bodyPr>
          <a:lstStyle/>
          <a:p>
            <a:r>
              <a:rPr lang="en-US" altLang="zh-CN" sz="1200" dirty="0"/>
              <a:t>second most similar tuple </a:t>
            </a:r>
            <a:endParaRPr lang="zh-CN" altLang="en-US" sz="1200" dirty="0"/>
          </a:p>
        </p:txBody>
      </p:sp>
      <p:sp>
        <p:nvSpPr>
          <p:cNvPr id="46" name="文本框 45">
            <a:extLst>
              <a:ext uri="{FF2B5EF4-FFF2-40B4-BE49-F238E27FC236}">
                <a16:creationId xmlns:a16="http://schemas.microsoft.com/office/drawing/2014/main" id="{3B9A6240-A994-8AF5-7F16-AF78A3465EDA}"/>
              </a:ext>
            </a:extLst>
          </p:cNvPr>
          <p:cNvSpPr txBox="1"/>
          <p:nvPr/>
        </p:nvSpPr>
        <p:spPr>
          <a:xfrm>
            <a:off x="5913125" y="2119267"/>
            <a:ext cx="759749" cy="369332"/>
          </a:xfrm>
          <a:prstGeom prst="rect">
            <a:avLst/>
          </a:prstGeom>
          <a:noFill/>
        </p:spPr>
        <p:txBody>
          <a:bodyPr wrap="square" rtlCol="0">
            <a:spAutoFit/>
          </a:bodyPr>
          <a:lstStyle/>
          <a:p>
            <a:r>
              <a:rPr lang="en-US" altLang="zh-CN" dirty="0">
                <a:solidFill>
                  <a:srgbClr val="92D050"/>
                </a:solidFill>
              </a:rPr>
              <a:t>?</a:t>
            </a:r>
            <a:endParaRPr lang="zh-CN" altLang="en-US" dirty="0">
              <a:solidFill>
                <a:srgbClr val="92D050"/>
              </a:solidFill>
            </a:endParaRPr>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3AD42FBE-F94C-0D8C-6CD2-69412F76C880}"/>
                  </a:ext>
                </a:extLst>
              </p:cNvPr>
              <p:cNvSpPr txBox="1"/>
              <p:nvPr/>
            </p:nvSpPr>
            <p:spPr>
              <a:xfrm>
                <a:off x="3648754" y="3348371"/>
                <a:ext cx="7217857" cy="1302921"/>
              </a:xfrm>
              <a:prstGeom prst="rect">
                <a:avLst/>
              </a:prstGeom>
              <a:noFill/>
            </p:spPr>
            <p:txBody>
              <a:bodyPr wrap="square" rtlCol="0">
                <a:spAutoFit/>
              </a:bodyPr>
              <a:lstStyle/>
              <a:p>
                <a:r>
                  <a:rPr lang="en-US" altLang="zh-CN" dirty="0"/>
                  <a:t>                                   need satisfy:</a:t>
                </a:r>
              </a:p>
              <a:p>
                <a:r>
                  <a:rPr lang="en-US" altLang="zh-CN" dirty="0">
                    <a:solidFill>
                      <a:schemeClr val="tx1"/>
                    </a:solidFill>
                  </a:rPr>
                  <a:t>			         </a:t>
                </a: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𝑒</m:t>
                        </m:r>
                      </m:e>
                      <m:sub>
                        <m:r>
                          <a:rPr lang="en-US" altLang="zh-CN" b="0" i="1" smtClean="0">
                            <a:solidFill>
                              <a:schemeClr val="tx1"/>
                            </a:solidFill>
                            <a:latin typeface="Cambria Math" panose="02040503050406030204" pitchFamily="18" charset="0"/>
                          </a:rPr>
                          <m:t>𝑖</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𝑒</m:t>
                        </m:r>
                      </m:e>
                      <m:sub>
                        <m:r>
                          <a:rPr lang="en-US" altLang="zh-CN" b="0" i="1" smtClean="0">
                            <a:solidFill>
                              <a:schemeClr val="tx1"/>
                            </a:solidFill>
                            <a:latin typeface="Cambria Math" panose="02040503050406030204" pitchFamily="18" charset="0"/>
                          </a:rPr>
                          <m:t>𝑙</m:t>
                        </m:r>
                      </m:sub>
                    </m:sSub>
                  </m:oMath>
                </a14:m>
                <a:endParaRPr lang="en-US" altLang="zh-CN" dirty="0">
                  <a:solidFill>
                    <a:schemeClr val="tx1"/>
                  </a:solidFill>
                </a:endParaRPr>
              </a:p>
              <a:p>
                <a:r>
                  <a:rPr lang="en-US" altLang="zh-CN" dirty="0"/>
                  <a:t>			         </a:t>
                </a: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𝛿</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𝑆𝑖𝑚</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𝑒</m:t>
                            </m:r>
                          </m:e>
                          <m:sub>
                            <m:r>
                              <a:rPr lang="en-US" altLang="zh-CN" b="0" i="1" smtClean="0">
                                <a:solidFill>
                                  <a:schemeClr val="tx1"/>
                                </a:solidFill>
                                <a:latin typeface="Cambria Math" panose="02040503050406030204" pitchFamily="18" charset="0"/>
                              </a:rPr>
                              <m:t>𝑖</m:t>
                            </m:r>
                          </m:sub>
                        </m:sSub>
                        <m:r>
                          <a:rPr lang="en-US" altLang="zh-CN" b="0" i="1" smtClean="0">
                            <a:solidFill>
                              <a:schemeClr val="tx1"/>
                            </a:solidFill>
                            <a:latin typeface="Cambria Math" panose="02040503050406030204" pitchFamily="18" charset="0"/>
                          </a:rPr>
                          <m:t>,</m:t>
                        </m:r>
                        <m:sSubSup>
                          <m:sSubSupPr>
                            <m:ctrlPr>
                              <a:rPr lang="en-US" altLang="zh-CN" b="0"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𝑒</m:t>
                            </m:r>
                          </m:e>
                          <m:sub>
                            <m:r>
                              <a:rPr lang="en-US" altLang="zh-CN" b="0" i="1" smtClean="0">
                                <a:solidFill>
                                  <a:schemeClr val="tx1"/>
                                </a:solidFill>
                                <a:latin typeface="Cambria Math" panose="02040503050406030204" pitchFamily="18" charset="0"/>
                              </a:rPr>
                              <m:t>𝑗</m:t>
                            </m:r>
                          </m:sub>
                          <m:sup>
                            <m:r>
                              <a:rPr lang="en-US" altLang="zh-CN" b="0" i="1" smtClean="0">
                                <a:solidFill>
                                  <a:schemeClr val="tx1"/>
                                </a:solidFill>
                                <a:latin typeface="Cambria Math" panose="02040503050406030204" pitchFamily="18" charset="0"/>
                              </a:rPr>
                              <m:t>′</m:t>
                            </m:r>
                          </m:sup>
                        </m:sSubSup>
                      </m:e>
                    </m:d>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𝑆𝑖𝑚</m:t>
                    </m:r>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𝑒</m:t>
                        </m:r>
                      </m:e>
                      <m:sub>
                        <m:r>
                          <a:rPr lang="en-US" altLang="zh-CN" b="0" i="1" smtClean="0">
                            <a:solidFill>
                              <a:schemeClr val="tx1"/>
                            </a:solidFill>
                            <a:latin typeface="Cambria Math" panose="02040503050406030204" pitchFamily="18" charset="0"/>
                          </a:rPr>
                          <m:t>𝑖</m:t>
                        </m:r>
                      </m:sub>
                    </m:sSub>
                    <m:r>
                      <a:rPr lang="en-US" altLang="zh-CN" b="0" i="1" smtClean="0">
                        <a:solidFill>
                          <a:schemeClr val="tx1"/>
                        </a:solidFill>
                        <a:latin typeface="Cambria Math" panose="02040503050406030204" pitchFamily="18" charset="0"/>
                      </a:rPr>
                      <m:t>,</m:t>
                    </m:r>
                    <m:sSubSup>
                      <m:sSubSupPr>
                        <m:ctrlPr>
                          <a:rPr lang="en-US" altLang="zh-CN" b="0"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𝑒</m:t>
                        </m:r>
                      </m:e>
                      <m:sub>
                        <m:r>
                          <a:rPr lang="en-US" altLang="zh-CN" b="0" i="1" smtClean="0">
                            <a:solidFill>
                              <a:schemeClr val="tx1"/>
                            </a:solidFill>
                            <a:latin typeface="Cambria Math" panose="02040503050406030204" pitchFamily="18" charset="0"/>
                          </a:rPr>
                          <m:t>𝑘</m:t>
                        </m:r>
                      </m:sub>
                      <m:sup>
                        <m:r>
                          <a:rPr lang="en-US" altLang="zh-CN" b="0" i="1" smtClean="0">
                            <a:solidFill>
                              <a:schemeClr val="tx1"/>
                            </a:solidFill>
                            <a:latin typeface="Cambria Math" panose="02040503050406030204" pitchFamily="18" charset="0"/>
                          </a:rPr>
                          <m:t>′</m:t>
                        </m:r>
                      </m:sup>
                    </m:sSubSup>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&gt;</m:t>
                    </m:r>
                    <m:r>
                      <a:rPr lang="zh-CN" altLang="en-US" b="0" i="1" smtClean="0">
                        <a:solidFill>
                          <a:schemeClr val="tx1"/>
                        </a:solidFill>
                        <a:latin typeface="Cambria Math" panose="02040503050406030204" pitchFamily="18" charset="0"/>
                        <a:ea typeface="Cambria Math" panose="02040503050406030204" pitchFamily="18" charset="0"/>
                      </a:rPr>
                      <m:t>𝜇</m:t>
                    </m:r>
                  </m:oMath>
                </a14:m>
                <a:endParaRPr lang="en-US" altLang="zh-CN" dirty="0">
                  <a:solidFill>
                    <a:schemeClr val="tx1"/>
                  </a:solidFill>
                </a:endParaRPr>
              </a:p>
              <a:p>
                <a:r>
                  <a:rPr lang="en-US" altLang="zh-CN" dirty="0">
                    <a:solidFill>
                      <a:schemeClr val="tx1"/>
                    </a:solidFill>
                  </a:rPr>
                  <a:t>                                   </a:t>
                </a: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𝛿</m:t>
                        </m:r>
                      </m:e>
                      <m:sub>
                        <m:r>
                          <a:rPr lang="en-US" altLang="zh-CN" b="0" i="1" smtClean="0">
                            <a:solidFill>
                              <a:schemeClr val="tx1"/>
                            </a:solidFill>
                            <a:latin typeface="Cambria Math" panose="02040503050406030204" pitchFamily="18" charset="0"/>
                          </a:rPr>
                          <m:t>2</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𝑆𝑖𝑚</m:t>
                    </m:r>
                    <m:d>
                      <m:dPr>
                        <m:ctrlPr>
                          <a:rPr lang="en-US" altLang="zh-CN" b="0" i="1" smtClean="0">
                            <a:solidFill>
                              <a:schemeClr val="tx1"/>
                            </a:solidFill>
                            <a:latin typeface="Cambria Math" panose="02040503050406030204" pitchFamily="18" charset="0"/>
                          </a:rPr>
                        </m:ctrlPr>
                      </m:dPr>
                      <m:e>
                        <m:sSubSup>
                          <m:sSubSupPr>
                            <m:ctrlPr>
                              <a:rPr lang="en-US" altLang="zh-CN" b="0"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𝑒</m:t>
                            </m:r>
                          </m:e>
                          <m:sub>
                            <m:r>
                              <a:rPr lang="en-US" altLang="zh-CN" b="0" i="1" smtClean="0">
                                <a:solidFill>
                                  <a:schemeClr val="tx1"/>
                                </a:solidFill>
                                <a:latin typeface="Cambria Math" panose="02040503050406030204" pitchFamily="18" charset="0"/>
                              </a:rPr>
                              <m:t>𝑗</m:t>
                            </m:r>
                          </m:sub>
                          <m:sup>
                            <m:r>
                              <a:rPr lang="en-US" altLang="zh-CN" b="0" i="1" smtClean="0">
                                <a:solidFill>
                                  <a:schemeClr val="tx1"/>
                                </a:solidFill>
                                <a:latin typeface="Cambria Math" panose="02040503050406030204" pitchFamily="18" charset="0"/>
                              </a:rPr>
                              <m:t>′</m:t>
                            </m:r>
                          </m:sup>
                        </m:sSubSup>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𝑒</m:t>
                            </m:r>
                          </m:e>
                          <m:sub>
                            <m:r>
                              <a:rPr lang="en-US" altLang="zh-CN" b="0" i="1" smtClean="0">
                                <a:solidFill>
                                  <a:schemeClr val="tx1"/>
                                </a:solidFill>
                                <a:latin typeface="Cambria Math" panose="02040503050406030204" pitchFamily="18" charset="0"/>
                              </a:rPr>
                              <m:t>𝑙</m:t>
                            </m:r>
                          </m:sub>
                        </m:sSub>
                      </m:e>
                    </m:d>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𝑆𝑖𝑚</m:t>
                    </m:r>
                    <m:r>
                      <a:rPr lang="en-US" altLang="zh-CN" b="0" i="1" smtClean="0">
                        <a:solidFill>
                          <a:schemeClr val="tx1"/>
                        </a:solidFill>
                        <a:latin typeface="Cambria Math" panose="02040503050406030204" pitchFamily="18" charset="0"/>
                      </a:rPr>
                      <m:t>(</m:t>
                    </m:r>
                    <m:sSubSup>
                      <m:sSubSupPr>
                        <m:ctrlPr>
                          <a:rPr lang="en-US" altLang="zh-CN" b="0"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𝑒</m:t>
                        </m:r>
                      </m:e>
                      <m:sub>
                        <m:r>
                          <a:rPr lang="en-US" altLang="zh-CN" b="0" i="1" smtClean="0">
                            <a:solidFill>
                              <a:schemeClr val="tx1"/>
                            </a:solidFill>
                            <a:latin typeface="Cambria Math" panose="02040503050406030204" pitchFamily="18" charset="0"/>
                          </a:rPr>
                          <m:t>𝑗</m:t>
                        </m:r>
                      </m:sub>
                      <m:sup>
                        <m:r>
                          <a:rPr lang="en-US" altLang="zh-CN" b="0" i="1" smtClean="0">
                            <a:solidFill>
                              <a:schemeClr val="tx1"/>
                            </a:solidFill>
                            <a:latin typeface="Cambria Math" panose="02040503050406030204" pitchFamily="18" charset="0"/>
                          </a:rPr>
                          <m:t>′</m:t>
                        </m:r>
                      </m:sup>
                    </m:sSubSup>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𝑒</m:t>
                        </m:r>
                      </m:e>
                      <m:sub>
                        <m:r>
                          <a:rPr lang="en-US" altLang="zh-CN" b="0" i="1" smtClean="0">
                            <a:solidFill>
                              <a:schemeClr val="tx1"/>
                            </a:solidFill>
                            <a:latin typeface="Cambria Math" panose="02040503050406030204" pitchFamily="18" charset="0"/>
                          </a:rPr>
                          <m:t>𝑢</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&gt;</m:t>
                    </m:r>
                    <m:r>
                      <a:rPr lang="zh-CN" altLang="en-US" b="0" i="1" smtClean="0">
                        <a:solidFill>
                          <a:schemeClr val="tx1"/>
                        </a:solidFill>
                        <a:latin typeface="Cambria Math" panose="02040503050406030204" pitchFamily="18" charset="0"/>
                        <a:ea typeface="Cambria Math" panose="02040503050406030204" pitchFamily="18" charset="0"/>
                      </a:rPr>
                      <m:t>𝜇</m:t>
                    </m:r>
                  </m:oMath>
                </a14:m>
                <a:endParaRPr lang="en-US" altLang="zh-CN" dirty="0">
                  <a:solidFill>
                    <a:schemeClr val="tx1"/>
                  </a:solidFill>
                </a:endParaRPr>
              </a:p>
            </p:txBody>
          </p:sp>
        </mc:Choice>
        <mc:Fallback xmlns="">
          <p:sp>
            <p:nvSpPr>
              <p:cNvPr id="48" name="文本框 47">
                <a:extLst>
                  <a:ext uri="{FF2B5EF4-FFF2-40B4-BE49-F238E27FC236}">
                    <a16:creationId xmlns:a16="http://schemas.microsoft.com/office/drawing/2014/main" id="{3AD42FBE-F94C-0D8C-6CD2-69412F76C880}"/>
                  </a:ext>
                </a:extLst>
              </p:cNvPr>
              <p:cNvSpPr txBox="1">
                <a:spLocks noRot="1" noChangeAspect="1" noMove="1" noResize="1" noEditPoints="1" noAdjustHandles="1" noChangeArrowheads="1" noChangeShapeType="1" noTextEdit="1"/>
              </p:cNvSpPr>
              <p:nvPr/>
            </p:nvSpPr>
            <p:spPr>
              <a:xfrm>
                <a:off x="3648754" y="3348371"/>
                <a:ext cx="7217857" cy="1302921"/>
              </a:xfrm>
              <a:prstGeom prst="rect">
                <a:avLst/>
              </a:prstGeom>
              <a:blipFill>
                <a:blip r:embed="rId12"/>
                <a:stretch>
                  <a:fillRect t="-2336" b="-18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1737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EA7897AE-1711-6236-107A-3154DB3BB7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318" y="2027603"/>
            <a:ext cx="4975534" cy="2054169"/>
          </a:xfrm>
          <a:prstGeom prst="rect">
            <a:avLst/>
          </a:prstGeom>
        </p:spPr>
      </p:pic>
      <p:sp>
        <p:nvSpPr>
          <p:cNvPr id="2" name="灯片编号占位符 1"/>
          <p:cNvSpPr>
            <a:spLocks noGrp="1"/>
          </p:cNvSpPr>
          <p:nvPr>
            <p:ph type="sldNum" sz="quarter" idx="12"/>
          </p:nvPr>
        </p:nvSpPr>
        <p:spPr/>
        <p:txBody>
          <a:bodyPr/>
          <a:lstStyle/>
          <a:p>
            <a:fld id="{72A5E12F-523A-4D75-95A2-779F57F5D9E2}" type="slidenum">
              <a:rPr lang="zh-CN" altLang="en-US" smtClean="0"/>
              <a:t>12</a:t>
            </a:fld>
            <a:endParaRPr lang="zh-CN" altLang="en-US"/>
          </a:p>
        </p:txBody>
      </p:sp>
      <p:sp>
        <p:nvSpPr>
          <p:cNvPr id="4" name="文本框 3"/>
          <p:cNvSpPr txBox="1"/>
          <p:nvPr/>
        </p:nvSpPr>
        <p:spPr>
          <a:xfrm>
            <a:off x="428280" y="199434"/>
            <a:ext cx="6695389"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自动标签生成</a:t>
            </a:r>
            <a:r>
              <a:rPr lang="en-US" altLang="zh-CN" sz="2800" b="1" spc="200" dirty="0">
                <a:solidFill>
                  <a:schemeClr val="bg1"/>
                </a:solidFill>
                <a:latin typeface="Calibri" panose="020F0502020204030204" pitchFamily="34" charset="0"/>
                <a:ea typeface="微软雅黑" panose="020B0503020204020204" pitchFamily="34" charset="-122"/>
              </a:rPr>
              <a:t>(ALG)</a:t>
            </a:r>
            <a:r>
              <a:rPr lang="zh-CN" altLang="en-US" sz="2800" b="1" spc="200" dirty="0">
                <a:solidFill>
                  <a:schemeClr val="bg1"/>
                </a:solidFill>
                <a:latin typeface="Calibri" panose="020F0502020204030204" pitchFamily="34" charset="0"/>
                <a:ea typeface="微软雅黑" panose="020B0503020204020204" pitchFamily="34" charset="-122"/>
              </a:rPr>
              <a:t>模块</a:t>
            </a:r>
          </a:p>
        </p:txBody>
      </p:sp>
      <p:sp>
        <p:nvSpPr>
          <p:cNvPr id="5" name="文本框 4"/>
          <p:cNvSpPr txBox="1"/>
          <p:nvPr/>
        </p:nvSpPr>
        <p:spPr>
          <a:xfrm>
            <a:off x="287316" y="980440"/>
            <a:ext cx="5663804" cy="506292"/>
          </a:xfrm>
          <a:prstGeom prst="rect">
            <a:avLst/>
          </a:prstGeom>
          <a:noFill/>
        </p:spPr>
        <p:txBody>
          <a:bodyPr wrap="square" rtlCol="0">
            <a:spAutoFit/>
          </a:bodyPr>
          <a:lstStyle/>
          <a:p>
            <a:pPr marL="285750" indent="-285750" algn="l">
              <a:lnSpc>
                <a:spcPct val="150000"/>
              </a:lnSpc>
              <a:buFont typeface="Wingdings" panose="05000000000000000000" charset="0"/>
              <a:buChar char="n"/>
            </a:pPr>
            <a:r>
              <a:rPr lang="en-US" altLang="zh-CN" sz="2000" b="1" dirty="0">
                <a:sym typeface="+mn-ea"/>
              </a:rPr>
              <a:t>Similarity-based negative label generation (SNLG)</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F2D0625-B5E7-BDA8-6E32-D6277C34B957}"/>
                  </a:ext>
                </a:extLst>
              </p:cNvPr>
              <p:cNvSpPr txBox="1"/>
              <p:nvPr/>
            </p:nvSpPr>
            <p:spPr>
              <a:xfrm>
                <a:off x="224552" y="4925164"/>
                <a:ext cx="8431941" cy="923843"/>
              </a:xfrm>
              <a:prstGeom prst="rect">
                <a:avLst/>
              </a:prstGeom>
              <a:noFill/>
            </p:spPr>
            <p:txBody>
              <a:bodyPr wrap="square" rtlCol="0">
                <a:spAutoFit/>
              </a:bodyPr>
              <a:lstStyle/>
              <a:p>
                <a:r>
                  <a:rPr lang="en-US" altLang="zh-CN" dirty="0"/>
                  <a:t>Given a positive tuple pair </a:t>
                </a:r>
                <a14:m>
                  <m:oMath xmlns:m="http://schemas.openxmlformats.org/officeDocument/2006/math">
                    <m:r>
                      <a:rPr lang="en-US" altLang="zh-CN" i="1" smtClean="0">
                        <a:latin typeface="Cambria Math" panose="02040503050406030204" pitchFamily="18" charset="0"/>
                        <a:ea typeface="Cambria Math" panose="02040503050406030204" pitchFamily="18" charset="0"/>
                      </a:rPr>
                      <m:t>ℙ</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𝑒</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𝑒</m:t>
                        </m:r>
                      </m:e>
                      <m:sub>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m:t>
                        </m:r>
                      </m:sup>
                    </m:sSubSup>
                    <m:r>
                      <a:rPr lang="en-US" altLang="zh-CN" b="0" i="1" smtClean="0">
                        <a:latin typeface="Cambria Math" panose="02040503050406030204" pitchFamily="18" charset="0"/>
                        <a:ea typeface="Cambria Math" panose="02040503050406030204" pitchFamily="18" charset="0"/>
                      </a:rPr>
                      <m:t>)</m:t>
                    </m:r>
                  </m:oMath>
                </a14:m>
                <a:r>
                  <a:rPr lang="en-US" altLang="zh-CN" dirty="0"/>
                  <a:t>, where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oMath>
                </a14:m>
                <a:r>
                  <a:rPr lang="en-US" altLang="zh-CN" dirty="0"/>
                  <a:t> and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𝑇</m:t>
                        </m:r>
                      </m:e>
                      <m:sup>
                        <m:r>
                          <a:rPr lang="en-US" altLang="zh-CN" b="0" i="1" smtClean="0">
                            <a:latin typeface="Cambria Math" panose="02040503050406030204" pitchFamily="18" charset="0"/>
                            <a:ea typeface="Cambria Math" panose="02040503050406030204" pitchFamily="18" charset="0"/>
                          </a:rPr>
                          <m:t>′</m:t>
                        </m:r>
                      </m:sup>
                    </m:sSup>
                  </m:oMath>
                </a14:m>
                <a:r>
                  <a:rPr lang="en-US" altLang="zh-CN" dirty="0"/>
                  <a:t>, SNLG generates a set of negative labels </a:t>
                </a:r>
                <a14:m>
                  <m:oMath xmlns:m="http://schemas.openxmlformats.org/officeDocument/2006/math">
                    <m:r>
                      <a:rPr lang="en-US" altLang="zh-CN" i="1" smtClean="0">
                        <a:latin typeface="Cambria Math" panose="02040503050406030204" pitchFamily="18" charset="0"/>
                        <a:ea typeface="Cambria Math" panose="02040503050406030204" pitchFamily="18" charset="0"/>
                      </a:rPr>
                      <m:t>ℕ</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𝑒</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𝑒</m:t>
                        </m:r>
                      </m:e>
                      <m:sub>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m:t>
                        </m:r>
                      </m:sup>
                    </m:sSubSup>
                    <m:r>
                      <a:rPr lang="en-US" altLang="zh-CN" b="0" i="1" smtClean="0">
                        <a:latin typeface="Cambria Math" panose="02040503050406030204" pitchFamily="18" charset="0"/>
                        <a:ea typeface="Cambria Math" panose="02040503050406030204" pitchFamily="18" charset="0"/>
                      </a:rPr>
                      <m:t>)</m:t>
                    </m:r>
                  </m:oMath>
                </a14:m>
                <a:r>
                  <a:rPr lang="en-US" altLang="zh-CN" dirty="0"/>
                  <a:t> by </a:t>
                </a:r>
                <a:r>
                  <a:rPr lang="en-US" altLang="zh-CN" dirty="0">
                    <a:solidFill>
                      <a:srgbClr val="FF0000"/>
                    </a:solidFill>
                  </a:rPr>
                  <a:t>replacing either </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𝑒</m:t>
                        </m:r>
                      </m:e>
                      <m:sub>
                        <m:r>
                          <a:rPr lang="en-US" altLang="zh-CN" b="0" i="1" smtClean="0">
                            <a:solidFill>
                              <a:srgbClr val="FF0000"/>
                            </a:solidFill>
                            <a:latin typeface="Cambria Math" panose="02040503050406030204" pitchFamily="18" charset="0"/>
                          </a:rPr>
                          <m:t>𝑖</m:t>
                        </m:r>
                      </m:sub>
                    </m:sSub>
                  </m:oMath>
                </a14:m>
                <a:r>
                  <a:rPr lang="en-US" altLang="zh-CN" dirty="0">
                    <a:solidFill>
                      <a:srgbClr val="FF0000"/>
                    </a:solidFill>
                  </a:rPr>
                  <a:t> or </a:t>
                </a:r>
                <a14:m>
                  <m:oMath xmlns:m="http://schemas.openxmlformats.org/officeDocument/2006/math">
                    <m:sSubSup>
                      <m:sSubSupPr>
                        <m:ctrlPr>
                          <a:rPr lang="en-US" altLang="zh-CN" i="1" smtClean="0">
                            <a:solidFill>
                              <a:srgbClr val="FF0000"/>
                            </a:solidFill>
                            <a:latin typeface="Cambria Math" panose="02040503050406030204" pitchFamily="18" charset="0"/>
                          </a:rPr>
                        </m:ctrlPr>
                      </m:sSubSupPr>
                      <m:e>
                        <m:r>
                          <a:rPr lang="en-US" altLang="zh-CN" b="0" i="1" smtClean="0">
                            <a:solidFill>
                              <a:srgbClr val="FF0000"/>
                            </a:solidFill>
                            <a:latin typeface="Cambria Math" panose="02040503050406030204" pitchFamily="18" charset="0"/>
                          </a:rPr>
                          <m:t>𝑒</m:t>
                        </m:r>
                      </m:e>
                      <m:sub>
                        <m:r>
                          <a:rPr lang="en-US" altLang="zh-CN" b="0" i="1" smtClean="0">
                            <a:solidFill>
                              <a:srgbClr val="FF0000"/>
                            </a:solidFill>
                            <a:latin typeface="Cambria Math" panose="02040503050406030204" pitchFamily="18" charset="0"/>
                          </a:rPr>
                          <m:t>𝑖</m:t>
                        </m:r>
                      </m:sub>
                      <m:sup>
                        <m:r>
                          <a:rPr lang="en-US" altLang="zh-CN" b="0" i="1" smtClean="0">
                            <a:solidFill>
                              <a:srgbClr val="FF0000"/>
                            </a:solidFill>
                            <a:latin typeface="Cambria Math" panose="02040503050406030204" pitchFamily="18" charset="0"/>
                          </a:rPr>
                          <m:t>′</m:t>
                        </m:r>
                      </m:sup>
                    </m:sSubSup>
                  </m:oMath>
                </a14:m>
                <a:r>
                  <a:rPr lang="en-US" altLang="zh-CN" dirty="0">
                    <a:solidFill>
                      <a:srgbClr val="FF0000"/>
                    </a:solidFill>
                  </a:rPr>
                  <a:t> with its </a:t>
                </a:r>
                <a14:m>
                  <m:oMath xmlns:m="http://schemas.openxmlformats.org/officeDocument/2006/math">
                    <m:r>
                      <a:rPr lang="zh-CN" altLang="en-US" i="1" smtClean="0">
                        <a:solidFill>
                          <a:srgbClr val="FF0000"/>
                        </a:solidFill>
                        <a:latin typeface="Cambria Math" panose="02040503050406030204" pitchFamily="18" charset="0"/>
                      </a:rPr>
                      <m:t>𝜖</m:t>
                    </m:r>
                  </m:oMath>
                </a14:m>
                <a:r>
                  <a:rPr lang="en-US" altLang="zh-CN" dirty="0">
                    <a:solidFill>
                      <a:srgbClr val="FF0000"/>
                    </a:solidFill>
                  </a:rPr>
                  <a:t>-nearest neighborhood </a:t>
                </a:r>
                <a:r>
                  <a:rPr lang="en-US" altLang="zh-CN" dirty="0"/>
                  <a:t>in the semantic embedding space.</a:t>
                </a:r>
              </a:p>
            </p:txBody>
          </p:sp>
        </mc:Choice>
        <mc:Fallback xmlns="">
          <p:sp>
            <p:nvSpPr>
              <p:cNvPr id="6" name="文本框 5">
                <a:extLst>
                  <a:ext uri="{FF2B5EF4-FFF2-40B4-BE49-F238E27FC236}">
                    <a16:creationId xmlns:a16="http://schemas.microsoft.com/office/drawing/2014/main" id="{1F2D0625-B5E7-BDA8-6E32-D6277C34B957}"/>
                  </a:ext>
                </a:extLst>
              </p:cNvPr>
              <p:cNvSpPr txBox="1">
                <a:spLocks noRot="1" noChangeAspect="1" noMove="1" noResize="1" noEditPoints="1" noAdjustHandles="1" noChangeArrowheads="1" noChangeShapeType="1" noTextEdit="1"/>
              </p:cNvSpPr>
              <p:nvPr/>
            </p:nvSpPr>
            <p:spPr>
              <a:xfrm>
                <a:off x="224552" y="4925164"/>
                <a:ext cx="8431941" cy="923843"/>
              </a:xfrm>
              <a:prstGeom prst="rect">
                <a:avLst/>
              </a:prstGeom>
              <a:blipFill>
                <a:blip r:embed="rId4"/>
                <a:stretch>
                  <a:fillRect l="-651" t="-3974" b="-9934"/>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0977853D-BB14-862D-5D10-3243F90EE532}"/>
              </a:ext>
            </a:extLst>
          </p:cNvPr>
          <p:cNvSpPr txBox="1"/>
          <p:nvPr/>
        </p:nvSpPr>
        <p:spPr>
          <a:xfrm>
            <a:off x="5081305" y="1841569"/>
            <a:ext cx="4649171" cy="3416320"/>
          </a:xfrm>
          <a:prstGeom prst="rect">
            <a:avLst/>
          </a:prstGeom>
          <a:noFill/>
        </p:spPr>
        <p:txBody>
          <a:bodyPr wrap="square" rtlCol="0">
            <a:spAutoFit/>
          </a:bodyPr>
          <a:lstStyle/>
          <a:p>
            <a:r>
              <a:rPr lang="en-US" altLang="zh-CN" b="1" dirty="0"/>
              <a:t>Random sampling</a:t>
            </a:r>
            <a:r>
              <a:rPr lang="zh-CN" altLang="en-US" dirty="0"/>
              <a:t>：</a:t>
            </a:r>
            <a:endParaRPr lang="en-US" altLang="zh-CN" dirty="0"/>
          </a:p>
          <a:p>
            <a:r>
              <a:rPr lang="en-US" altLang="zh-CN" dirty="0"/>
              <a:t>(“Apple Inc.”, “Apple”) (a positive pair) </a:t>
            </a:r>
          </a:p>
          <a:p>
            <a:r>
              <a:rPr lang="zh-CN" altLang="en-US" dirty="0"/>
              <a:t>                             ↓</a:t>
            </a:r>
            <a:r>
              <a:rPr lang="en-US" altLang="zh-CN" dirty="0"/>
              <a:t> </a:t>
            </a:r>
          </a:p>
          <a:p>
            <a:r>
              <a:rPr lang="en-US" altLang="zh-CN" dirty="0"/>
              <a:t>(“Apple Inc.”, </a:t>
            </a:r>
            <a:r>
              <a:rPr lang="en-US" altLang="zh-CN" dirty="0">
                <a:solidFill>
                  <a:srgbClr val="FF0000"/>
                </a:solidFill>
              </a:rPr>
              <a:t>“Google”</a:t>
            </a:r>
            <a:r>
              <a:rPr lang="en-US" altLang="zh-CN" dirty="0"/>
              <a:t>) (a negative pair)</a:t>
            </a:r>
          </a:p>
          <a:p>
            <a:endParaRPr lang="en-US" altLang="zh-CN" dirty="0"/>
          </a:p>
          <a:p>
            <a:r>
              <a:rPr lang="en-US" altLang="zh-CN" b="1" dirty="0"/>
              <a:t>SLNG</a:t>
            </a:r>
            <a:r>
              <a:rPr lang="en-US" altLang="zh-CN" dirty="0"/>
              <a:t>:</a:t>
            </a:r>
          </a:p>
          <a:p>
            <a:r>
              <a:rPr lang="en-US" altLang="zh-CN" dirty="0"/>
              <a:t>(“Apple Inc.”, “Apple”) (a positive pair) </a:t>
            </a:r>
          </a:p>
          <a:p>
            <a:r>
              <a:rPr lang="en-US" altLang="zh-CN" dirty="0"/>
              <a:t>                             ↓</a:t>
            </a:r>
            <a:endParaRPr lang="en-US" altLang="zh-CN" dirty="0">
              <a:solidFill>
                <a:srgbClr val="FF0000"/>
              </a:solidFill>
            </a:endParaRPr>
          </a:p>
          <a:p>
            <a:r>
              <a:rPr lang="en-US" altLang="zh-CN" dirty="0"/>
              <a:t>(“Apple Inc.”, </a:t>
            </a:r>
            <a:r>
              <a:rPr lang="en-US" altLang="zh-CN" dirty="0">
                <a:solidFill>
                  <a:srgbClr val="FF0000"/>
                </a:solidFill>
              </a:rPr>
              <a:t>“Snapple”</a:t>
            </a:r>
            <a:r>
              <a:rPr lang="en-US" altLang="zh-CN" dirty="0"/>
              <a:t>)</a:t>
            </a:r>
            <a:r>
              <a:rPr lang="en-US" altLang="zh-CN" dirty="0">
                <a:solidFill>
                  <a:srgbClr val="FF0000"/>
                </a:solidFill>
              </a:rPr>
              <a:t> </a:t>
            </a:r>
            <a:r>
              <a:rPr lang="en-US" altLang="zh-CN" dirty="0"/>
              <a:t>(a negative pair)</a:t>
            </a:r>
          </a:p>
          <a:p>
            <a:endParaRPr lang="en-US" altLang="zh-CN" dirty="0"/>
          </a:p>
          <a:p>
            <a:endParaRPr lang="en-US" altLang="zh-CN" dirty="0"/>
          </a:p>
          <a:p>
            <a:endParaRPr lang="en-US" altLang="zh-CN" dirty="0"/>
          </a:p>
        </p:txBody>
      </p:sp>
      <p:sp>
        <p:nvSpPr>
          <p:cNvPr id="7" name="文本框 6">
            <a:extLst>
              <a:ext uri="{FF2B5EF4-FFF2-40B4-BE49-F238E27FC236}">
                <a16:creationId xmlns:a16="http://schemas.microsoft.com/office/drawing/2014/main" id="{46005701-6FE8-DF99-F27F-CF6FDD50CFD7}"/>
              </a:ext>
            </a:extLst>
          </p:cNvPr>
          <p:cNvSpPr txBox="1"/>
          <p:nvPr/>
        </p:nvSpPr>
        <p:spPr>
          <a:xfrm>
            <a:off x="6085845" y="2988808"/>
            <a:ext cx="1523940" cy="369332"/>
          </a:xfrm>
          <a:prstGeom prst="rect">
            <a:avLst/>
          </a:prstGeom>
          <a:noFill/>
        </p:spPr>
        <p:txBody>
          <a:bodyPr wrap="square" rtlCol="0">
            <a:spAutoFit/>
          </a:bodyPr>
          <a:lstStyle/>
          <a:p>
            <a:r>
              <a:rPr lang="en-US" altLang="zh-CN" dirty="0">
                <a:solidFill>
                  <a:srgbClr val="FF0000"/>
                </a:solidFill>
              </a:rPr>
              <a:t>uninformative!</a:t>
            </a:r>
            <a:endParaRPr lang="zh-CN" altLang="en-US" dirty="0">
              <a:solidFill>
                <a:srgbClr val="FF0000"/>
              </a:solidFill>
            </a:endParaRPr>
          </a:p>
        </p:txBody>
      </p:sp>
      <p:sp>
        <p:nvSpPr>
          <p:cNvPr id="8" name="文本框 7">
            <a:extLst>
              <a:ext uri="{FF2B5EF4-FFF2-40B4-BE49-F238E27FC236}">
                <a16:creationId xmlns:a16="http://schemas.microsoft.com/office/drawing/2014/main" id="{2BBD4925-1F2B-F7BB-61A3-8C9C89AB6D85}"/>
              </a:ext>
            </a:extLst>
          </p:cNvPr>
          <p:cNvSpPr txBox="1"/>
          <p:nvPr/>
        </p:nvSpPr>
        <p:spPr>
          <a:xfrm>
            <a:off x="5930517" y="3748045"/>
            <a:ext cx="2950745" cy="369332"/>
          </a:xfrm>
          <a:prstGeom prst="rect">
            <a:avLst/>
          </a:prstGeom>
          <a:noFill/>
        </p:spPr>
        <p:txBody>
          <a:bodyPr wrap="square" rtlCol="0">
            <a:spAutoFit/>
          </a:bodyPr>
          <a:lstStyle/>
          <a:p>
            <a:r>
              <a:rPr lang="en-US" altLang="zh-CN" dirty="0">
                <a:solidFill>
                  <a:srgbClr val="FF0000"/>
                </a:solidFill>
              </a:rPr>
              <a:t>similar      but not the same</a:t>
            </a:r>
            <a:endParaRPr lang="zh-CN" altLang="en-US" dirty="0"/>
          </a:p>
        </p:txBody>
      </p:sp>
      <p:sp>
        <p:nvSpPr>
          <p:cNvPr id="9" name="文本框 8">
            <a:extLst>
              <a:ext uri="{FF2B5EF4-FFF2-40B4-BE49-F238E27FC236}">
                <a16:creationId xmlns:a16="http://schemas.microsoft.com/office/drawing/2014/main" id="{9DEB74D3-0030-2413-9242-F01B9078055F}"/>
              </a:ext>
            </a:extLst>
          </p:cNvPr>
          <p:cNvSpPr txBox="1"/>
          <p:nvPr/>
        </p:nvSpPr>
        <p:spPr>
          <a:xfrm>
            <a:off x="5823311" y="2364373"/>
            <a:ext cx="2950745" cy="369332"/>
          </a:xfrm>
          <a:prstGeom prst="rect">
            <a:avLst/>
          </a:prstGeom>
          <a:noFill/>
        </p:spPr>
        <p:txBody>
          <a:bodyPr wrap="square" rtlCol="0">
            <a:spAutoFit/>
          </a:bodyPr>
          <a:lstStyle/>
          <a:p>
            <a:r>
              <a:rPr lang="en-US" altLang="zh-CN" dirty="0">
                <a:solidFill>
                  <a:srgbClr val="FF0000"/>
                </a:solidFill>
              </a:rPr>
              <a:t>random      </a:t>
            </a:r>
            <a:r>
              <a:rPr lang="en-US" altLang="zh-CN" sz="1800" dirty="0">
                <a:solidFill>
                  <a:srgbClr val="FF0000"/>
                </a:solidFill>
                <a:effectLst/>
                <a:latin typeface="AdvP1491"/>
              </a:rPr>
              <a:t>replace</a:t>
            </a:r>
            <a:r>
              <a:rPr lang="en-US" altLang="zh-CN" dirty="0">
                <a:solidFill>
                  <a:srgbClr val="FF0000"/>
                </a:solidFill>
              </a:rPr>
              <a:t> </a:t>
            </a:r>
            <a:endParaRPr lang="zh-CN" altLang="en-US" dirty="0">
              <a:solidFill>
                <a:srgbClr val="FF0000"/>
              </a:solidFill>
            </a:endParaRPr>
          </a:p>
        </p:txBody>
      </p:sp>
      <p:sp>
        <p:nvSpPr>
          <p:cNvPr id="10" name="文本框 9">
            <a:extLst>
              <a:ext uri="{FF2B5EF4-FFF2-40B4-BE49-F238E27FC236}">
                <a16:creationId xmlns:a16="http://schemas.microsoft.com/office/drawing/2014/main" id="{A3A8E86C-2028-F5E9-88E9-E47A6F0C7CB6}"/>
              </a:ext>
            </a:extLst>
          </p:cNvPr>
          <p:cNvSpPr txBox="1"/>
          <p:nvPr/>
        </p:nvSpPr>
        <p:spPr>
          <a:xfrm>
            <a:off x="4571979" y="4372480"/>
            <a:ext cx="4450776" cy="369332"/>
          </a:xfrm>
          <a:prstGeom prst="rect">
            <a:avLst/>
          </a:prstGeom>
          <a:noFill/>
        </p:spPr>
        <p:txBody>
          <a:bodyPr wrap="square" rtlCol="0">
            <a:spAutoFit/>
          </a:bodyPr>
          <a:lstStyle/>
          <a:p>
            <a:r>
              <a:rPr lang="en-US" altLang="zh-CN" dirty="0">
                <a:solidFill>
                  <a:srgbClr val="FF0000"/>
                </a:solidFill>
              </a:rPr>
              <a:t> contribute to the embedding training process</a:t>
            </a:r>
            <a:endParaRPr lang="zh-CN" altLang="en-US" dirty="0">
              <a:solidFill>
                <a:srgbClr val="FF0000"/>
              </a:solidFill>
            </a:endParaRPr>
          </a:p>
        </p:txBody>
      </p:sp>
    </p:spTree>
    <p:extLst>
      <p:ext uri="{BB962C8B-B14F-4D97-AF65-F5344CB8AC3E}">
        <p14:creationId xmlns:p14="http://schemas.microsoft.com/office/powerpoint/2010/main" val="281764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13</a:t>
            </a:fld>
            <a:endParaRPr lang="zh-CN" altLang="en-US"/>
          </a:p>
        </p:txBody>
      </p:sp>
      <p:sp>
        <p:nvSpPr>
          <p:cNvPr id="3" name="文本框 2"/>
          <p:cNvSpPr txBox="1"/>
          <p:nvPr/>
        </p:nvSpPr>
        <p:spPr>
          <a:xfrm>
            <a:off x="428280" y="199434"/>
            <a:ext cx="6695389"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协同</a:t>
            </a:r>
            <a:r>
              <a:rPr lang="en-US" altLang="zh-CN" sz="2800" b="1" spc="200" dirty="0">
                <a:solidFill>
                  <a:schemeClr val="bg1"/>
                </a:solidFill>
                <a:latin typeface="Calibri" panose="020F0502020204030204" pitchFamily="34" charset="0"/>
                <a:ea typeface="微软雅黑" panose="020B0503020204020204" pitchFamily="34" charset="-122"/>
              </a:rPr>
              <a:t>EM</a:t>
            </a:r>
            <a:r>
              <a:rPr lang="zh-CN" altLang="en-US" sz="2800" b="1" spc="200" dirty="0">
                <a:solidFill>
                  <a:schemeClr val="bg1"/>
                </a:solidFill>
                <a:latin typeface="Calibri" panose="020F0502020204030204" pitchFamily="34" charset="0"/>
                <a:ea typeface="微软雅黑" panose="020B0503020204020204" pitchFamily="34" charset="-122"/>
              </a:rPr>
              <a:t>训练</a:t>
            </a:r>
            <a:r>
              <a:rPr lang="en-US" altLang="zh-CN" sz="2800" b="1" spc="200" dirty="0">
                <a:solidFill>
                  <a:schemeClr val="bg1"/>
                </a:solidFill>
                <a:latin typeface="Calibri" panose="020F0502020204030204" pitchFamily="34" charset="0"/>
                <a:ea typeface="微软雅黑" panose="020B0503020204020204" pitchFamily="34" charset="-122"/>
              </a:rPr>
              <a:t>(CEMT)</a:t>
            </a:r>
            <a:r>
              <a:rPr lang="zh-CN" altLang="en-US" sz="2800" b="1" spc="200" dirty="0">
                <a:solidFill>
                  <a:schemeClr val="bg1"/>
                </a:solidFill>
                <a:latin typeface="Calibri" panose="020F0502020204030204" pitchFamily="34" charset="0"/>
                <a:ea typeface="微软雅黑" panose="020B0503020204020204" pitchFamily="34" charset="-122"/>
              </a:rPr>
              <a:t>模块</a:t>
            </a:r>
          </a:p>
        </p:txBody>
      </p:sp>
      <p:sp>
        <p:nvSpPr>
          <p:cNvPr id="4" name="文本框 3"/>
          <p:cNvSpPr txBox="1"/>
          <p:nvPr/>
        </p:nvSpPr>
        <p:spPr>
          <a:xfrm>
            <a:off x="428280" y="841607"/>
            <a:ext cx="3970639" cy="506292"/>
          </a:xfrm>
          <a:prstGeom prst="rect">
            <a:avLst/>
          </a:prstGeom>
          <a:noFill/>
        </p:spPr>
        <p:txBody>
          <a:bodyPr wrap="none" rtlCol="0">
            <a:spAutoFit/>
          </a:bodyPr>
          <a:lstStyle/>
          <a:p>
            <a:pPr marL="285750" indent="-285750" algn="l">
              <a:lnSpc>
                <a:spcPct val="150000"/>
              </a:lnSpc>
              <a:buFont typeface="Wingdings" panose="05000000000000000000" charset="0"/>
              <a:buChar char="n"/>
            </a:pPr>
            <a:r>
              <a:rPr lang="en-US" altLang="zh-CN" sz="2000" b="1" dirty="0">
                <a:sym typeface="+mn-ea"/>
              </a:rPr>
              <a:t>Collaborative EM Training(CEMT)</a:t>
            </a:r>
          </a:p>
        </p:txBody>
      </p:sp>
      <p:pic>
        <p:nvPicPr>
          <p:cNvPr id="7" name="图片 6">
            <a:extLst>
              <a:ext uri="{FF2B5EF4-FFF2-40B4-BE49-F238E27FC236}">
                <a16:creationId xmlns:a16="http://schemas.microsoft.com/office/drawing/2014/main" id="{5FAC98BD-5E8D-37B1-BAA3-15D37BFCE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28" y="1934532"/>
            <a:ext cx="4794834" cy="3228571"/>
          </a:xfrm>
          <a:prstGeom prst="rect">
            <a:avLst/>
          </a:prstGeom>
        </p:spPr>
      </p:pic>
      <p:sp>
        <p:nvSpPr>
          <p:cNvPr id="5" name="文本框 4">
            <a:extLst>
              <a:ext uri="{FF2B5EF4-FFF2-40B4-BE49-F238E27FC236}">
                <a16:creationId xmlns:a16="http://schemas.microsoft.com/office/drawing/2014/main" id="{AC391E33-000C-2FB1-6B22-126496404881}"/>
              </a:ext>
            </a:extLst>
          </p:cNvPr>
          <p:cNvSpPr txBox="1"/>
          <p:nvPr/>
        </p:nvSpPr>
        <p:spPr>
          <a:xfrm>
            <a:off x="4896755" y="2437916"/>
            <a:ext cx="4912008" cy="923330"/>
          </a:xfrm>
          <a:prstGeom prst="rect">
            <a:avLst/>
          </a:prstGeom>
          <a:noFill/>
        </p:spPr>
        <p:txBody>
          <a:bodyPr wrap="square" rtlCol="0">
            <a:spAutoFit/>
          </a:bodyPr>
          <a:lstStyle/>
          <a:p>
            <a:r>
              <a:rPr lang="en-US" altLang="zh-CN" dirty="0"/>
              <a:t>two phases of CEMT:</a:t>
            </a:r>
          </a:p>
          <a:p>
            <a:pPr marL="342900" indent="-342900">
              <a:buAutoNum type="arabicParenBoth"/>
            </a:pPr>
            <a:r>
              <a:rPr lang="en-US" altLang="zh-CN" dirty="0"/>
              <a:t>multi-relational graph feature learning</a:t>
            </a:r>
          </a:p>
          <a:p>
            <a:pPr marL="342900" indent="-342900">
              <a:buAutoNum type="arabicParenBoth"/>
            </a:pPr>
            <a:r>
              <a:rPr lang="en-US" altLang="zh-CN" dirty="0"/>
              <a:t>collaborative sentence feature learning</a:t>
            </a:r>
          </a:p>
        </p:txBody>
      </p:sp>
      <p:sp>
        <p:nvSpPr>
          <p:cNvPr id="6" name="文本框 5">
            <a:extLst>
              <a:ext uri="{FF2B5EF4-FFF2-40B4-BE49-F238E27FC236}">
                <a16:creationId xmlns:a16="http://schemas.microsoft.com/office/drawing/2014/main" id="{9FDD77F4-75DF-40FB-08AD-F570EDF14442}"/>
              </a:ext>
            </a:extLst>
          </p:cNvPr>
          <p:cNvSpPr txBox="1"/>
          <p:nvPr/>
        </p:nvSpPr>
        <p:spPr>
          <a:xfrm>
            <a:off x="4929719" y="4204058"/>
            <a:ext cx="4258425" cy="646331"/>
          </a:xfrm>
          <a:prstGeom prst="rect">
            <a:avLst/>
          </a:prstGeom>
          <a:noFill/>
        </p:spPr>
        <p:txBody>
          <a:bodyPr wrap="square" rtlCol="0">
            <a:spAutoFit/>
          </a:bodyPr>
          <a:lstStyle/>
          <a:p>
            <a:r>
              <a:rPr lang="en-US" altLang="zh-CN" dirty="0"/>
              <a:t>discover the features of entities from both </a:t>
            </a:r>
            <a:r>
              <a:rPr lang="en-US" altLang="zh-CN" dirty="0">
                <a:solidFill>
                  <a:srgbClr val="FF0000"/>
                </a:solidFill>
              </a:rPr>
              <a:t>the graph aspect </a:t>
            </a:r>
            <a:r>
              <a:rPr lang="en-US" altLang="zh-CN" dirty="0"/>
              <a:t>and </a:t>
            </a:r>
            <a:r>
              <a:rPr lang="en-US" altLang="zh-CN" dirty="0">
                <a:solidFill>
                  <a:srgbClr val="FF0000"/>
                </a:solidFill>
              </a:rPr>
              <a:t>the sentence aspect</a:t>
            </a:r>
            <a:endParaRPr lang="zh-CN" altLang="en-US"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14</a:t>
            </a:fld>
            <a:endParaRPr lang="zh-CN" altLang="en-US"/>
          </a:p>
        </p:txBody>
      </p:sp>
      <p:sp>
        <p:nvSpPr>
          <p:cNvPr id="3" name="文本框 2"/>
          <p:cNvSpPr txBox="1"/>
          <p:nvPr/>
        </p:nvSpPr>
        <p:spPr>
          <a:xfrm>
            <a:off x="428280" y="199434"/>
            <a:ext cx="6695389"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协同</a:t>
            </a:r>
            <a:r>
              <a:rPr lang="en-US" altLang="zh-CN" sz="2800" b="1" spc="200" dirty="0">
                <a:solidFill>
                  <a:schemeClr val="bg1"/>
                </a:solidFill>
                <a:latin typeface="Calibri" panose="020F0502020204030204" pitchFamily="34" charset="0"/>
                <a:ea typeface="微软雅黑" panose="020B0503020204020204" pitchFamily="34" charset="-122"/>
              </a:rPr>
              <a:t>EM</a:t>
            </a:r>
            <a:r>
              <a:rPr lang="zh-CN" altLang="en-US" sz="2800" b="1" spc="200" dirty="0">
                <a:solidFill>
                  <a:schemeClr val="bg1"/>
                </a:solidFill>
                <a:latin typeface="Calibri" panose="020F0502020204030204" pitchFamily="34" charset="0"/>
                <a:ea typeface="微软雅黑" panose="020B0503020204020204" pitchFamily="34" charset="-122"/>
              </a:rPr>
              <a:t>训练</a:t>
            </a:r>
            <a:r>
              <a:rPr lang="en-US" altLang="zh-CN" sz="2800" b="1" spc="200" dirty="0">
                <a:solidFill>
                  <a:schemeClr val="bg1"/>
                </a:solidFill>
                <a:latin typeface="Calibri" panose="020F0502020204030204" pitchFamily="34" charset="0"/>
                <a:ea typeface="微软雅黑" panose="020B0503020204020204" pitchFamily="34" charset="-122"/>
              </a:rPr>
              <a:t>(CEMT)</a:t>
            </a:r>
            <a:r>
              <a:rPr lang="zh-CN" altLang="en-US" sz="2800" b="1" spc="200" dirty="0">
                <a:solidFill>
                  <a:schemeClr val="bg1"/>
                </a:solidFill>
                <a:latin typeface="Calibri" panose="020F0502020204030204" pitchFamily="34" charset="0"/>
                <a:ea typeface="微软雅黑" panose="020B0503020204020204" pitchFamily="34" charset="-122"/>
              </a:rPr>
              <a:t>模块</a:t>
            </a:r>
          </a:p>
        </p:txBody>
      </p:sp>
      <p:sp>
        <p:nvSpPr>
          <p:cNvPr id="4" name="文本框 3"/>
          <p:cNvSpPr txBox="1"/>
          <p:nvPr/>
        </p:nvSpPr>
        <p:spPr>
          <a:xfrm>
            <a:off x="428280" y="841607"/>
            <a:ext cx="5493620" cy="506292"/>
          </a:xfrm>
          <a:prstGeom prst="rect">
            <a:avLst/>
          </a:prstGeom>
          <a:noFill/>
        </p:spPr>
        <p:txBody>
          <a:bodyPr wrap="none" rtlCol="0">
            <a:spAutoFit/>
          </a:bodyPr>
          <a:lstStyle/>
          <a:p>
            <a:pPr marL="285750" indent="-285750" algn="l">
              <a:lnSpc>
                <a:spcPct val="150000"/>
              </a:lnSpc>
              <a:buFont typeface="Wingdings" panose="05000000000000000000" charset="0"/>
              <a:buChar char="n"/>
            </a:pPr>
            <a:r>
              <a:rPr lang="en-US" altLang="zh-CN" sz="2000" b="1" dirty="0">
                <a:sym typeface="+mn-ea"/>
              </a:rPr>
              <a:t>Multi-relational graph feature learning(MRGFL)</a:t>
            </a:r>
          </a:p>
        </p:txBody>
      </p:sp>
      <p:pic>
        <p:nvPicPr>
          <p:cNvPr id="11" name="图片 10">
            <a:extLst>
              <a:ext uri="{FF2B5EF4-FFF2-40B4-BE49-F238E27FC236}">
                <a16:creationId xmlns:a16="http://schemas.microsoft.com/office/drawing/2014/main" id="{C935A6C0-CBCB-813D-6BF1-4CB74B655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750" y="2004050"/>
            <a:ext cx="4232007" cy="2290563"/>
          </a:xfrm>
          <a:prstGeom prst="rect">
            <a:avLst/>
          </a:prstGeom>
        </p:spPr>
      </p:pic>
      <p:pic>
        <p:nvPicPr>
          <p:cNvPr id="15" name="图片 14">
            <a:extLst>
              <a:ext uri="{FF2B5EF4-FFF2-40B4-BE49-F238E27FC236}">
                <a16:creationId xmlns:a16="http://schemas.microsoft.com/office/drawing/2014/main" id="{EE171FD5-4023-6A41-1DA2-D86C7E01F9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9032" y="1638377"/>
            <a:ext cx="2976483" cy="2794894"/>
          </a:xfrm>
          <a:prstGeom prst="rect">
            <a:avLst/>
          </a:prstGeom>
        </p:spPr>
      </p:pic>
      <p:sp>
        <p:nvSpPr>
          <p:cNvPr id="16" name="文本框 15">
            <a:extLst>
              <a:ext uri="{FF2B5EF4-FFF2-40B4-BE49-F238E27FC236}">
                <a16:creationId xmlns:a16="http://schemas.microsoft.com/office/drawing/2014/main" id="{AFECCC7B-0D42-AAF6-BD7C-AA2DD66F27BC}"/>
              </a:ext>
            </a:extLst>
          </p:cNvPr>
          <p:cNvSpPr txBox="1"/>
          <p:nvPr/>
        </p:nvSpPr>
        <p:spPr>
          <a:xfrm>
            <a:off x="1267277" y="4367020"/>
            <a:ext cx="2490951" cy="369332"/>
          </a:xfrm>
          <a:prstGeom prst="rect">
            <a:avLst/>
          </a:prstGeom>
          <a:noFill/>
        </p:spPr>
        <p:txBody>
          <a:bodyPr wrap="square" rtlCol="0">
            <a:spAutoFit/>
          </a:bodyPr>
          <a:lstStyle/>
          <a:p>
            <a:r>
              <a:rPr lang="en-US" altLang="zh-CN" dirty="0"/>
              <a:t>EMBDI (SIGMOD 2020)</a:t>
            </a:r>
            <a:endParaRPr lang="zh-CN" altLang="en-US" dirty="0"/>
          </a:p>
        </p:txBody>
      </p:sp>
      <p:sp>
        <p:nvSpPr>
          <p:cNvPr id="17" name="文本框 16">
            <a:extLst>
              <a:ext uri="{FF2B5EF4-FFF2-40B4-BE49-F238E27FC236}">
                <a16:creationId xmlns:a16="http://schemas.microsoft.com/office/drawing/2014/main" id="{7E53550D-0909-0F6B-AB6D-68445B0A3522}"/>
              </a:ext>
            </a:extLst>
          </p:cNvPr>
          <p:cNvSpPr txBox="1"/>
          <p:nvPr/>
        </p:nvSpPr>
        <p:spPr>
          <a:xfrm>
            <a:off x="5454873" y="4360717"/>
            <a:ext cx="2490951" cy="369332"/>
          </a:xfrm>
          <a:prstGeom prst="rect">
            <a:avLst/>
          </a:prstGeom>
          <a:noFill/>
        </p:spPr>
        <p:txBody>
          <a:bodyPr wrap="square" rtlCol="0">
            <a:spAutoFit/>
          </a:bodyPr>
          <a:lstStyle/>
          <a:p>
            <a:r>
              <a:rPr lang="en-US" altLang="zh-CN" dirty="0" err="1"/>
              <a:t>GraphER</a:t>
            </a:r>
            <a:r>
              <a:rPr lang="en-US" altLang="zh-CN" dirty="0"/>
              <a:t> (AAAI 2020)</a:t>
            </a:r>
          </a:p>
        </p:txBody>
      </p:sp>
      <p:sp>
        <p:nvSpPr>
          <p:cNvPr id="18" name="文本框 17">
            <a:extLst>
              <a:ext uri="{FF2B5EF4-FFF2-40B4-BE49-F238E27FC236}">
                <a16:creationId xmlns:a16="http://schemas.microsoft.com/office/drawing/2014/main" id="{12870FA5-FBA2-26D5-797B-F9B8194C64A0}"/>
              </a:ext>
            </a:extLst>
          </p:cNvPr>
          <p:cNvSpPr txBox="1"/>
          <p:nvPr/>
        </p:nvSpPr>
        <p:spPr>
          <a:xfrm>
            <a:off x="419281" y="1267745"/>
            <a:ext cx="7867078" cy="369332"/>
          </a:xfrm>
          <a:prstGeom prst="rect">
            <a:avLst/>
          </a:prstGeom>
          <a:noFill/>
        </p:spPr>
        <p:txBody>
          <a:bodyPr wrap="square" rtlCol="0">
            <a:spAutoFit/>
          </a:bodyPr>
          <a:lstStyle/>
          <a:p>
            <a:r>
              <a:rPr lang="en-US" altLang="zh-CN" b="1" dirty="0"/>
              <a:t>Purpose</a:t>
            </a:r>
            <a:r>
              <a:rPr lang="en-US" altLang="zh-CN" dirty="0"/>
              <a:t>: transform datasets from </a:t>
            </a:r>
            <a:r>
              <a:rPr lang="en-US" altLang="zh-CN" dirty="0">
                <a:solidFill>
                  <a:srgbClr val="FF0000"/>
                </a:solidFill>
              </a:rPr>
              <a:t>the relational format </a:t>
            </a:r>
            <a:r>
              <a:rPr lang="en-US" altLang="zh-CN" dirty="0"/>
              <a:t>to </a:t>
            </a:r>
            <a:r>
              <a:rPr lang="en-US" altLang="zh-CN" dirty="0">
                <a:solidFill>
                  <a:srgbClr val="FF0000"/>
                </a:solidFill>
              </a:rPr>
              <a:t>the graph structure</a:t>
            </a:r>
            <a:endParaRPr lang="zh-CN" altLang="en-US" dirty="0">
              <a:solidFill>
                <a:srgbClr val="FF0000"/>
              </a:solidFill>
            </a:endParaRPr>
          </a:p>
        </p:txBody>
      </p:sp>
      <p:sp>
        <p:nvSpPr>
          <p:cNvPr id="5" name="文本框 4">
            <a:extLst>
              <a:ext uri="{FF2B5EF4-FFF2-40B4-BE49-F238E27FC236}">
                <a16:creationId xmlns:a16="http://schemas.microsoft.com/office/drawing/2014/main" id="{C3012674-72F0-E01E-2C20-71A39BE4EC52}"/>
              </a:ext>
            </a:extLst>
          </p:cNvPr>
          <p:cNvSpPr txBox="1"/>
          <p:nvPr/>
        </p:nvSpPr>
        <p:spPr>
          <a:xfrm>
            <a:off x="1879252" y="4754885"/>
            <a:ext cx="5373260" cy="646331"/>
          </a:xfrm>
          <a:prstGeom prst="rect">
            <a:avLst/>
          </a:prstGeom>
          <a:noFill/>
        </p:spPr>
        <p:txBody>
          <a:bodyPr wrap="square" rtlCol="0">
            <a:spAutoFit/>
          </a:bodyPr>
          <a:lstStyle/>
          <a:p>
            <a:r>
              <a:rPr lang="en-US" altLang="zh-CN" dirty="0"/>
              <a:t>Nodes: </a:t>
            </a:r>
            <a:r>
              <a:rPr lang="en-US" altLang="zh-CN" u="sng" dirty="0">
                <a:solidFill>
                  <a:srgbClr val="FF0000"/>
                </a:solidFill>
              </a:rPr>
              <a:t>tuples</a:t>
            </a:r>
            <a:r>
              <a:rPr lang="en-US" altLang="zh-CN" dirty="0"/>
              <a:t>, </a:t>
            </a:r>
            <a:r>
              <a:rPr lang="en-US" altLang="zh-CN" u="sng" dirty="0">
                <a:solidFill>
                  <a:srgbClr val="FF0000"/>
                </a:solidFill>
              </a:rPr>
              <a:t>attribute names</a:t>
            </a:r>
            <a:r>
              <a:rPr lang="en-US" altLang="zh-CN" dirty="0"/>
              <a:t>, </a:t>
            </a:r>
            <a:r>
              <a:rPr lang="en-US" altLang="zh-CN" u="sng" dirty="0">
                <a:solidFill>
                  <a:srgbClr val="FF0000"/>
                </a:solidFill>
              </a:rPr>
              <a:t>attribute values</a:t>
            </a:r>
          </a:p>
          <a:p>
            <a:r>
              <a:rPr lang="en-US" altLang="zh-CN" dirty="0"/>
              <a:t>Edges exist if there are relationships between nodes.</a:t>
            </a:r>
            <a:endParaRPr lang="zh-CN" altLang="en-US" dirty="0"/>
          </a:p>
        </p:txBody>
      </p:sp>
      <p:sp>
        <p:nvSpPr>
          <p:cNvPr id="6" name="文本框 5">
            <a:extLst>
              <a:ext uri="{FF2B5EF4-FFF2-40B4-BE49-F238E27FC236}">
                <a16:creationId xmlns:a16="http://schemas.microsoft.com/office/drawing/2014/main" id="{81A635B7-161B-CC16-A359-668D6EA2DC98}"/>
              </a:ext>
            </a:extLst>
          </p:cNvPr>
          <p:cNvSpPr txBox="1"/>
          <p:nvPr/>
        </p:nvSpPr>
        <p:spPr>
          <a:xfrm>
            <a:off x="500735" y="5303041"/>
            <a:ext cx="8578581" cy="923330"/>
          </a:xfrm>
          <a:prstGeom prst="rect">
            <a:avLst/>
          </a:prstGeom>
          <a:noFill/>
        </p:spPr>
        <p:txBody>
          <a:bodyPr wrap="square" rtlCol="0">
            <a:spAutoFit/>
          </a:bodyPr>
          <a:lstStyle/>
          <a:p>
            <a:r>
              <a:rPr lang="en-US" altLang="zh-CN" dirty="0"/>
              <a:t>Drawbacks:</a:t>
            </a:r>
          </a:p>
          <a:p>
            <a:r>
              <a:rPr lang="en-US" altLang="zh-CN" dirty="0"/>
              <a:t>1) produce intricately large-scale graphs containing a large number of edges and nodes</a:t>
            </a:r>
          </a:p>
          <a:p>
            <a:r>
              <a:rPr lang="en-US" altLang="zh-CN" dirty="0"/>
              <a:t>2) lack consideration of the semantics contained in an edge itself</a:t>
            </a:r>
            <a:endParaRPr lang="zh-CN" altLang="en-US" dirty="0"/>
          </a:p>
        </p:txBody>
      </p:sp>
      <p:sp>
        <p:nvSpPr>
          <p:cNvPr id="9" name="弧形 8">
            <a:extLst>
              <a:ext uri="{FF2B5EF4-FFF2-40B4-BE49-F238E27FC236}">
                <a16:creationId xmlns:a16="http://schemas.microsoft.com/office/drawing/2014/main" id="{44BD3C5F-C17A-303E-AD8A-A75C0D817C9C}"/>
              </a:ext>
            </a:extLst>
          </p:cNvPr>
          <p:cNvSpPr/>
          <p:nvPr/>
        </p:nvSpPr>
        <p:spPr>
          <a:xfrm rot="17495712">
            <a:off x="3074920" y="4466422"/>
            <a:ext cx="983075" cy="1194429"/>
          </a:xfrm>
          <a:prstGeom prst="arc">
            <a:avLst>
              <a:gd name="adj1" fmla="val 16200000"/>
              <a:gd name="adj2" fmla="val 2673953"/>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a:extLst>
              <a:ext uri="{FF2B5EF4-FFF2-40B4-BE49-F238E27FC236}">
                <a16:creationId xmlns:a16="http://schemas.microsoft.com/office/drawing/2014/main" id="{A5FA49D8-343F-039F-2FA3-2AD037AF8E12}"/>
              </a:ext>
            </a:extLst>
          </p:cNvPr>
          <p:cNvSpPr/>
          <p:nvPr/>
        </p:nvSpPr>
        <p:spPr>
          <a:xfrm rot="17571851">
            <a:off x="4167637" y="4463323"/>
            <a:ext cx="1149262" cy="1335869"/>
          </a:xfrm>
          <a:prstGeom prst="arc">
            <a:avLst>
              <a:gd name="adj1" fmla="val 16200000"/>
              <a:gd name="adj2" fmla="val 2673953"/>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EC5884EB-B518-667A-38A6-2A50EEC20F31}"/>
              </a:ext>
            </a:extLst>
          </p:cNvPr>
          <p:cNvSpPr txBox="1"/>
          <p:nvPr/>
        </p:nvSpPr>
        <p:spPr>
          <a:xfrm>
            <a:off x="3903542" y="4245232"/>
            <a:ext cx="689747" cy="584775"/>
          </a:xfrm>
          <a:prstGeom prst="rect">
            <a:avLst/>
          </a:prstGeom>
          <a:noFill/>
        </p:spPr>
        <p:txBody>
          <a:bodyPr wrap="square" rtlCol="0">
            <a:spAutoFit/>
          </a:bodyPr>
          <a:lstStyle/>
          <a:p>
            <a:r>
              <a:rPr lang="zh-CN" altLang="en-US" sz="3200" dirty="0">
                <a:solidFill>
                  <a:srgbClr val="FF0000"/>
                </a:solidFill>
              </a:rPr>
              <a:t>≠</a:t>
            </a:r>
          </a:p>
        </p:txBody>
      </p:sp>
    </p:spTree>
    <p:extLst>
      <p:ext uri="{BB962C8B-B14F-4D97-AF65-F5344CB8AC3E}">
        <p14:creationId xmlns:p14="http://schemas.microsoft.com/office/powerpoint/2010/main" val="401511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15</a:t>
            </a:fld>
            <a:endParaRPr lang="zh-CN" altLang="en-US"/>
          </a:p>
        </p:txBody>
      </p:sp>
      <p:sp>
        <p:nvSpPr>
          <p:cNvPr id="3" name="文本框 2"/>
          <p:cNvSpPr txBox="1"/>
          <p:nvPr/>
        </p:nvSpPr>
        <p:spPr>
          <a:xfrm>
            <a:off x="428280" y="199434"/>
            <a:ext cx="6695389"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协同</a:t>
            </a:r>
            <a:r>
              <a:rPr lang="en-US" altLang="zh-CN" sz="2800" b="1" spc="200" dirty="0">
                <a:solidFill>
                  <a:schemeClr val="bg1"/>
                </a:solidFill>
                <a:latin typeface="Calibri" panose="020F0502020204030204" pitchFamily="34" charset="0"/>
                <a:ea typeface="微软雅黑" panose="020B0503020204020204" pitchFamily="34" charset="-122"/>
              </a:rPr>
              <a:t>EM</a:t>
            </a:r>
            <a:r>
              <a:rPr lang="zh-CN" altLang="en-US" sz="2800" b="1" spc="200" dirty="0">
                <a:solidFill>
                  <a:schemeClr val="bg1"/>
                </a:solidFill>
                <a:latin typeface="Calibri" panose="020F0502020204030204" pitchFamily="34" charset="0"/>
                <a:ea typeface="微软雅黑" panose="020B0503020204020204" pitchFamily="34" charset="-122"/>
              </a:rPr>
              <a:t>训练</a:t>
            </a:r>
            <a:r>
              <a:rPr lang="en-US" altLang="zh-CN" sz="2800" b="1" spc="200" dirty="0">
                <a:solidFill>
                  <a:schemeClr val="bg1"/>
                </a:solidFill>
                <a:latin typeface="Calibri" panose="020F0502020204030204" pitchFamily="34" charset="0"/>
                <a:ea typeface="微软雅黑" panose="020B0503020204020204" pitchFamily="34" charset="-122"/>
              </a:rPr>
              <a:t>(CEMT)</a:t>
            </a:r>
            <a:r>
              <a:rPr lang="zh-CN" altLang="en-US" sz="2800" b="1" spc="200" dirty="0">
                <a:solidFill>
                  <a:schemeClr val="bg1"/>
                </a:solidFill>
                <a:latin typeface="Calibri" panose="020F0502020204030204" pitchFamily="34" charset="0"/>
                <a:ea typeface="微软雅黑" panose="020B0503020204020204" pitchFamily="34" charset="-122"/>
              </a:rPr>
              <a:t>模块</a:t>
            </a:r>
          </a:p>
        </p:txBody>
      </p:sp>
      <p:sp>
        <p:nvSpPr>
          <p:cNvPr id="4" name="文本框 3"/>
          <p:cNvSpPr txBox="1"/>
          <p:nvPr/>
        </p:nvSpPr>
        <p:spPr>
          <a:xfrm>
            <a:off x="428280" y="841607"/>
            <a:ext cx="5493620" cy="506292"/>
          </a:xfrm>
          <a:prstGeom prst="rect">
            <a:avLst/>
          </a:prstGeom>
          <a:noFill/>
        </p:spPr>
        <p:txBody>
          <a:bodyPr wrap="none" rtlCol="0">
            <a:spAutoFit/>
          </a:bodyPr>
          <a:lstStyle/>
          <a:p>
            <a:pPr marL="285750" indent="-285750" algn="l">
              <a:lnSpc>
                <a:spcPct val="150000"/>
              </a:lnSpc>
              <a:buFont typeface="Wingdings" panose="05000000000000000000" charset="0"/>
              <a:buChar char="n"/>
            </a:pPr>
            <a:r>
              <a:rPr lang="en-US" altLang="zh-CN" sz="2000" b="1" dirty="0">
                <a:sym typeface="+mn-ea"/>
              </a:rPr>
              <a:t>Multi-relational graph feature learning(MRGFL)</a:t>
            </a:r>
          </a:p>
        </p:txBody>
      </p:sp>
      <p:sp>
        <p:nvSpPr>
          <p:cNvPr id="18" name="文本框 17">
            <a:extLst>
              <a:ext uri="{FF2B5EF4-FFF2-40B4-BE49-F238E27FC236}">
                <a16:creationId xmlns:a16="http://schemas.microsoft.com/office/drawing/2014/main" id="{12870FA5-FBA2-26D5-797B-F9B8194C64A0}"/>
              </a:ext>
            </a:extLst>
          </p:cNvPr>
          <p:cNvSpPr txBox="1"/>
          <p:nvPr/>
        </p:nvSpPr>
        <p:spPr>
          <a:xfrm>
            <a:off x="419281" y="1242345"/>
            <a:ext cx="7867078" cy="369332"/>
          </a:xfrm>
          <a:prstGeom prst="rect">
            <a:avLst/>
          </a:prstGeom>
          <a:noFill/>
        </p:spPr>
        <p:txBody>
          <a:bodyPr wrap="square" rtlCol="0">
            <a:spAutoFit/>
          </a:bodyPr>
          <a:lstStyle/>
          <a:p>
            <a:r>
              <a:rPr lang="en-US" altLang="zh-CN" b="1" dirty="0"/>
              <a:t>Purpose</a:t>
            </a:r>
            <a:r>
              <a:rPr lang="en-US" altLang="zh-CN" dirty="0"/>
              <a:t>: transform datasets from </a:t>
            </a:r>
            <a:r>
              <a:rPr lang="en-US" altLang="zh-CN" dirty="0">
                <a:solidFill>
                  <a:srgbClr val="FF0000"/>
                </a:solidFill>
              </a:rPr>
              <a:t>the relational format </a:t>
            </a:r>
            <a:r>
              <a:rPr lang="en-US" altLang="zh-CN" dirty="0"/>
              <a:t>to </a:t>
            </a:r>
            <a:r>
              <a:rPr lang="en-US" altLang="zh-CN" dirty="0">
                <a:solidFill>
                  <a:srgbClr val="FF0000"/>
                </a:solidFill>
              </a:rPr>
              <a:t>the graph structure</a:t>
            </a:r>
            <a:endParaRPr lang="zh-CN" altLang="en-US" dirty="0">
              <a:solidFill>
                <a:srgbClr val="FF0000"/>
              </a:solidFill>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076122B9-16A4-F20B-9D1A-716C5C5D7636}"/>
                  </a:ext>
                </a:extLst>
              </p:cNvPr>
              <p:cNvSpPr txBox="1"/>
              <p:nvPr/>
            </p:nvSpPr>
            <p:spPr>
              <a:xfrm>
                <a:off x="412974" y="1740982"/>
                <a:ext cx="8016147" cy="4247317"/>
              </a:xfrm>
              <a:prstGeom prst="rect">
                <a:avLst/>
              </a:prstGeom>
              <a:noFill/>
            </p:spPr>
            <p:txBody>
              <a:bodyPr wrap="square" rtlCol="0">
                <a:spAutoFit/>
              </a:bodyPr>
              <a:lstStyle/>
              <a:p>
                <a:r>
                  <a:rPr lang="en-US" altLang="zh-CN" b="1" dirty="0"/>
                  <a:t>Definition of a multi-relational graph</a:t>
                </a:r>
                <a:r>
                  <a:rPr lang="en-US" altLang="zh-CN" dirty="0"/>
                  <a:t>:</a:t>
                </a:r>
              </a:p>
              <a:p>
                <a:r>
                  <a:rPr lang="en-US" altLang="zh-CN" dirty="0"/>
                  <a:t>                   </a:t>
                </a:r>
                <a14:m>
                  <m:oMath xmlns:m="http://schemas.openxmlformats.org/officeDocument/2006/math">
                    <m:r>
                      <a:rPr lang="zh-CN" altLang="en-US" i="1" smtClean="0">
                        <a:latin typeface="Cambria Math" panose="02040503050406030204" pitchFamily="18" charset="0"/>
                      </a:rPr>
                      <m:t>𝒢</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oMath>
                </a14:m>
                <a:endParaRPr lang="en-US" altLang="zh-CN" dirty="0"/>
              </a:p>
              <a:p>
                <a:endParaRPr lang="en-US" altLang="zh-CN" b="0" i="1" dirty="0">
                  <a:latin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𝑁</m:t>
                    </m:r>
                  </m:oMath>
                </a14:m>
                <a:r>
                  <a:rPr lang="zh-CN" altLang="en-US" dirty="0"/>
                  <a:t> </a:t>
                </a:r>
                <a:r>
                  <a:rPr lang="en-US" altLang="zh-CN" dirty="0"/>
                  <a:t>: a set of nodes</a:t>
                </a:r>
              </a:p>
              <a:p>
                <a14:m>
                  <m:oMath xmlns:m="http://schemas.openxmlformats.org/officeDocument/2006/math">
                    <m:r>
                      <a:rPr lang="en-US" altLang="zh-CN" b="0" i="1" smtClean="0">
                        <a:latin typeface="Cambria Math" panose="02040503050406030204" pitchFamily="18" charset="0"/>
                      </a:rPr>
                      <m:t>𝐸</m:t>
                    </m:r>
                  </m:oMath>
                </a14:m>
                <a:r>
                  <a:rPr lang="zh-CN" altLang="en-US" dirty="0"/>
                  <a:t> </a:t>
                </a:r>
                <a:r>
                  <a:rPr lang="en-US" altLang="zh-CN" dirty="0"/>
                  <a:t>: a set of edges</a:t>
                </a:r>
              </a:p>
              <a:p>
                <a14:m>
                  <m:oMath xmlns:m="http://schemas.openxmlformats.org/officeDocument/2006/math">
                    <m:r>
                      <a:rPr lang="en-US" altLang="zh-CN" b="0" i="1" smtClean="0">
                        <a:latin typeface="Cambria Math" panose="02040503050406030204" pitchFamily="18" charset="0"/>
                      </a:rPr>
                      <m:t>𝐴</m:t>
                    </m:r>
                  </m:oMath>
                </a14:m>
                <a:r>
                  <a:rPr lang="zh-CN" altLang="en-US" dirty="0"/>
                  <a:t> </a:t>
                </a:r>
                <a:r>
                  <a:rPr lang="en-US" altLang="zh-CN" dirty="0"/>
                  <a:t>: the set of attributes corresponding to the nodes and the edges</a:t>
                </a:r>
              </a:p>
              <a:p>
                <a:r>
                  <a:rPr lang="en-US" altLang="zh-CN" dirty="0"/>
                  <a:t>(Each attribute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m:t>
                    </m:r>
                  </m:oMath>
                </a14:m>
                <a:r>
                  <a:rPr lang="en-US" altLang="zh-CN" dirty="0"/>
                  <a:t> denotes an attribute name in the relational dataset)</a:t>
                </a:r>
              </a:p>
              <a:p>
                <a:endParaRPr lang="en-US" altLang="zh-CN" dirty="0"/>
              </a:p>
              <a:p>
                <a:r>
                  <a:rPr lang="en-US" altLang="zh-CN" dirty="0"/>
                  <a:t>two types of nodes in </a:t>
                </a:r>
                <a14:m>
                  <m:oMath xmlns:m="http://schemas.openxmlformats.org/officeDocument/2006/math">
                    <m:r>
                      <a:rPr lang="zh-CN" altLang="en-US" i="1" smtClean="0">
                        <a:latin typeface="Cambria Math" panose="02040503050406030204" pitchFamily="18" charset="0"/>
                      </a:rPr>
                      <m:t>𝒢</m:t>
                    </m:r>
                  </m:oMath>
                </a14:m>
                <a:r>
                  <a:rPr lang="en-US" altLang="zh-CN" dirty="0"/>
                  <a:t>:</a:t>
                </a:r>
              </a:p>
              <a:p>
                <a:r>
                  <a:rPr lang="en-US" altLang="zh-CN" dirty="0"/>
                  <a:t>(1) tuple-level nodes(represents a tuple </a:t>
                </a:r>
                <a14:m>
                  <m:oMath xmlns:m="http://schemas.openxmlformats.org/officeDocument/2006/math">
                    <m:r>
                      <a:rPr lang="en-US" altLang="zh-CN" b="0" i="1" smtClean="0">
                        <a:latin typeface="Cambria Math" panose="02040503050406030204" pitchFamily="18" charset="0"/>
                      </a:rPr>
                      <m:t>𝑒</m:t>
                    </m:r>
                  </m:oMath>
                </a14:m>
                <a:r>
                  <a:rPr lang="en-US" altLang="zh-CN" dirty="0"/>
                  <a:t>)</a:t>
                </a:r>
              </a:p>
              <a:p>
                <a:r>
                  <a:rPr lang="en-US" altLang="zh-CN" dirty="0"/>
                  <a:t>(2) value-level nodes(corresponds to an attribute value </a:t>
                </a:r>
                <a14:m>
                  <m:oMath xmlns:m="http://schemas.openxmlformats.org/officeDocument/2006/math">
                    <m:r>
                      <a:rPr lang="en-US" altLang="zh-CN" b="0" i="1" smtClean="0">
                        <a:latin typeface="Cambria Math" panose="02040503050406030204" pitchFamily="18" charset="0"/>
                      </a:rPr>
                      <m:t>𝑣</m:t>
                    </m:r>
                  </m:oMath>
                </a14:m>
                <a:r>
                  <a:rPr lang="en-US" altLang="zh-CN" dirty="0"/>
                  <a:t> in a relational dataset)</a:t>
                </a:r>
              </a:p>
              <a:p>
                <a:endParaRPr lang="en-US" altLang="zh-CN" dirty="0"/>
              </a:p>
              <a:p>
                <a14:m>
                  <m:oMath xmlns:m="http://schemas.openxmlformats.org/officeDocument/2006/math">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m:t>
                    </m:r>
                    <m:r>
                      <a:rPr lang="en-US" altLang="zh-CN" b="0" i="1" smtClean="0">
                        <a:latin typeface="Cambria Math" panose="02040503050406030204" pitchFamily="18" charset="0"/>
                      </a:rPr>
                      <m:t>}</m:t>
                    </m:r>
                  </m:oMath>
                </a14:m>
                <a:r>
                  <a:rPr lang="zh-CN" altLang="en-US" dirty="0"/>
                  <a:t> </a:t>
                </a:r>
                <a:r>
                  <a:rPr lang="en-US" altLang="zh-CN" dirty="0"/>
                  <a:t>represents the set of edges.</a:t>
                </a:r>
              </a:p>
              <a:p>
                <a:r>
                  <a:rPr lang="en-US" altLang="zh-CN" dirty="0"/>
                  <a:t>Each edge connects a tuple-level node </a:t>
                </a:r>
                <a14:m>
                  <m:oMath xmlns:m="http://schemas.openxmlformats.org/officeDocument/2006/math">
                    <m:r>
                      <a:rPr lang="en-US" altLang="zh-CN" b="0" i="1" smtClean="0">
                        <a:latin typeface="Cambria Math" panose="02040503050406030204" pitchFamily="18" charset="0"/>
                      </a:rPr>
                      <m:t>𝑒</m:t>
                    </m:r>
                  </m:oMath>
                </a14:m>
                <a:r>
                  <a:rPr lang="en-US" altLang="zh-CN" dirty="0"/>
                  <a:t> with a value-level node </a:t>
                </a:r>
                <a14:m>
                  <m:oMath xmlns:m="http://schemas.openxmlformats.org/officeDocument/2006/math">
                    <m:r>
                      <a:rPr lang="en-US" altLang="zh-CN" b="0" i="1" smtClean="0">
                        <a:latin typeface="Cambria Math" panose="02040503050406030204" pitchFamily="18" charset="0"/>
                      </a:rPr>
                      <m:t>𝑣</m:t>
                    </m:r>
                  </m:oMath>
                </a14:m>
                <a:r>
                  <a:rPr lang="en-US" altLang="zh-CN" dirty="0"/>
                  <a:t> via an attribute </a:t>
                </a:r>
                <a14:m>
                  <m:oMath xmlns:m="http://schemas.openxmlformats.org/officeDocument/2006/math">
                    <m:r>
                      <a:rPr lang="en-US" altLang="zh-CN" b="0" i="1" smtClean="0">
                        <a:latin typeface="Cambria Math" panose="02040503050406030204" pitchFamily="18" charset="0"/>
                      </a:rPr>
                      <m:t>𝑎</m:t>
                    </m:r>
                  </m:oMath>
                </a14:m>
                <a:r>
                  <a:rPr lang="en-US" altLang="zh-CN" dirty="0"/>
                  <a:t>,</a:t>
                </a:r>
              </a:p>
              <a:p>
                <a:r>
                  <a:rPr lang="en-US" altLang="zh-CN" dirty="0"/>
                  <a:t>meaning that </a:t>
                </a:r>
                <a14:m>
                  <m:oMath xmlns:m="http://schemas.openxmlformats.org/officeDocument/2006/math">
                    <m:r>
                      <a:rPr lang="en-US" altLang="zh-CN" b="0" i="1" smtClean="0">
                        <a:solidFill>
                          <a:srgbClr val="FF0000"/>
                        </a:solidFill>
                        <a:latin typeface="Cambria Math" panose="02040503050406030204" pitchFamily="18" charset="0"/>
                      </a:rPr>
                      <m:t>𝑒</m:t>
                    </m:r>
                  </m:oMath>
                </a14:m>
                <a:r>
                  <a:rPr lang="en-US" altLang="zh-CN" dirty="0">
                    <a:solidFill>
                      <a:srgbClr val="FF0000"/>
                    </a:solidFill>
                  </a:rPr>
                  <a:t> has </a:t>
                </a:r>
                <a14:m>
                  <m:oMath xmlns:m="http://schemas.openxmlformats.org/officeDocument/2006/math">
                    <m:r>
                      <a:rPr lang="en-US" altLang="zh-CN" b="0" i="1" smtClean="0">
                        <a:solidFill>
                          <a:srgbClr val="FF0000"/>
                        </a:solidFill>
                        <a:latin typeface="Cambria Math" panose="02040503050406030204" pitchFamily="18" charset="0"/>
                      </a:rPr>
                      <m:t>𝑣</m:t>
                    </m:r>
                  </m:oMath>
                </a14:m>
                <a:r>
                  <a:rPr lang="en-US" altLang="zh-CN" dirty="0">
                    <a:solidFill>
                      <a:srgbClr val="FF0000"/>
                    </a:solidFill>
                  </a:rPr>
                  <a:t> as its value for attribute </a:t>
                </a:r>
                <a14:m>
                  <m:oMath xmlns:m="http://schemas.openxmlformats.org/officeDocument/2006/math">
                    <m:r>
                      <a:rPr lang="en-US" altLang="zh-CN" b="0" i="1" smtClean="0">
                        <a:solidFill>
                          <a:srgbClr val="FF0000"/>
                        </a:solidFill>
                        <a:latin typeface="Cambria Math" panose="02040503050406030204" pitchFamily="18" charset="0"/>
                      </a:rPr>
                      <m:t>𝑎</m:t>
                    </m:r>
                  </m:oMath>
                </a14:m>
                <a:r>
                  <a:rPr lang="en-US" altLang="zh-CN" dirty="0"/>
                  <a:t>.</a:t>
                </a:r>
                <a:endParaRPr lang="zh-CN" altLang="en-US" dirty="0"/>
              </a:p>
            </p:txBody>
          </p:sp>
        </mc:Choice>
        <mc:Fallback xmlns="">
          <p:sp>
            <p:nvSpPr>
              <p:cNvPr id="7" name="文本框 6">
                <a:extLst>
                  <a:ext uri="{FF2B5EF4-FFF2-40B4-BE49-F238E27FC236}">
                    <a16:creationId xmlns:a16="http://schemas.microsoft.com/office/drawing/2014/main" id="{076122B9-16A4-F20B-9D1A-716C5C5D7636}"/>
                  </a:ext>
                </a:extLst>
              </p:cNvPr>
              <p:cNvSpPr txBox="1">
                <a:spLocks noRot="1" noChangeAspect="1" noMove="1" noResize="1" noEditPoints="1" noAdjustHandles="1" noChangeArrowheads="1" noChangeShapeType="1" noTextEdit="1"/>
              </p:cNvSpPr>
              <p:nvPr/>
            </p:nvSpPr>
            <p:spPr>
              <a:xfrm>
                <a:off x="412974" y="1740982"/>
                <a:ext cx="8016147" cy="4247317"/>
              </a:xfrm>
              <a:prstGeom prst="rect">
                <a:avLst/>
              </a:prstGeom>
              <a:blipFill>
                <a:blip r:embed="rId3"/>
                <a:stretch>
                  <a:fillRect l="-684" t="-862" r="-532" b="-1437"/>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B482E6CC-45A5-CAEF-3EC3-1ECC057745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0725" y="1592627"/>
            <a:ext cx="3020301" cy="2766878"/>
          </a:xfrm>
          <a:prstGeom prst="rect">
            <a:avLst/>
          </a:prstGeom>
        </p:spPr>
      </p:pic>
    </p:spTree>
    <p:extLst>
      <p:ext uri="{BB962C8B-B14F-4D97-AF65-F5344CB8AC3E}">
        <p14:creationId xmlns:p14="http://schemas.microsoft.com/office/powerpoint/2010/main" val="294440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16</a:t>
            </a:fld>
            <a:endParaRPr lang="zh-CN" altLang="en-US"/>
          </a:p>
        </p:txBody>
      </p:sp>
      <p:sp>
        <p:nvSpPr>
          <p:cNvPr id="3" name="文本框 2"/>
          <p:cNvSpPr txBox="1"/>
          <p:nvPr/>
        </p:nvSpPr>
        <p:spPr>
          <a:xfrm>
            <a:off x="428280" y="199434"/>
            <a:ext cx="6695389"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协同</a:t>
            </a:r>
            <a:r>
              <a:rPr lang="en-US" altLang="zh-CN" sz="2800" b="1" spc="200" dirty="0">
                <a:solidFill>
                  <a:schemeClr val="bg1"/>
                </a:solidFill>
                <a:latin typeface="Calibri" panose="020F0502020204030204" pitchFamily="34" charset="0"/>
                <a:ea typeface="微软雅黑" panose="020B0503020204020204" pitchFamily="34" charset="-122"/>
              </a:rPr>
              <a:t>EM</a:t>
            </a:r>
            <a:r>
              <a:rPr lang="zh-CN" altLang="en-US" sz="2800" b="1" spc="200" dirty="0">
                <a:solidFill>
                  <a:schemeClr val="bg1"/>
                </a:solidFill>
                <a:latin typeface="Calibri" panose="020F0502020204030204" pitchFamily="34" charset="0"/>
                <a:ea typeface="微软雅黑" panose="020B0503020204020204" pitchFamily="34" charset="-122"/>
              </a:rPr>
              <a:t>训练</a:t>
            </a:r>
            <a:r>
              <a:rPr lang="en-US" altLang="zh-CN" sz="2800" b="1" spc="200" dirty="0">
                <a:solidFill>
                  <a:schemeClr val="bg1"/>
                </a:solidFill>
                <a:latin typeface="Calibri" panose="020F0502020204030204" pitchFamily="34" charset="0"/>
                <a:ea typeface="微软雅黑" panose="020B0503020204020204" pitchFamily="34" charset="-122"/>
              </a:rPr>
              <a:t>(CEMT)</a:t>
            </a:r>
            <a:r>
              <a:rPr lang="zh-CN" altLang="en-US" sz="2800" b="1" spc="200" dirty="0">
                <a:solidFill>
                  <a:schemeClr val="bg1"/>
                </a:solidFill>
                <a:latin typeface="Calibri" panose="020F0502020204030204" pitchFamily="34" charset="0"/>
                <a:ea typeface="微软雅黑" panose="020B0503020204020204" pitchFamily="34" charset="-122"/>
              </a:rPr>
              <a:t>模块</a:t>
            </a:r>
          </a:p>
        </p:txBody>
      </p:sp>
      <p:sp>
        <p:nvSpPr>
          <p:cNvPr id="4" name="文本框 3"/>
          <p:cNvSpPr txBox="1"/>
          <p:nvPr/>
        </p:nvSpPr>
        <p:spPr>
          <a:xfrm>
            <a:off x="428280" y="841607"/>
            <a:ext cx="5493620" cy="506292"/>
          </a:xfrm>
          <a:prstGeom prst="rect">
            <a:avLst/>
          </a:prstGeom>
          <a:noFill/>
        </p:spPr>
        <p:txBody>
          <a:bodyPr wrap="none" rtlCol="0">
            <a:spAutoFit/>
          </a:bodyPr>
          <a:lstStyle/>
          <a:p>
            <a:pPr marL="285750" indent="-285750" algn="l">
              <a:lnSpc>
                <a:spcPct val="150000"/>
              </a:lnSpc>
              <a:buFont typeface="Wingdings" panose="05000000000000000000" charset="0"/>
              <a:buChar char="n"/>
            </a:pPr>
            <a:r>
              <a:rPr lang="en-US" altLang="zh-CN" sz="2000" b="1" dirty="0">
                <a:sym typeface="+mn-ea"/>
              </a:rPr>
              <a:t>Multi-relational graph feature learning(MRGFL)</a:t>
            </a:r>
          </a:p>
        </p:txBody>
      </p:sp>
      <p:sp>
        <p:nvSpPr>
          <p:cNvPr id="18" name="文本框 17">
            <a:extLst>
              <a:ext uri="{FF2B5EF4-FFF2-40B4-BE49-F238E27FC236}">
                <a16:creationId xmlns:a16="http://schemas.microsoft.com/office/drawing/2014/main" id="{12870FA5-FBA2-26D5-797B-F9B8194C64A0}"/>
              </a:ext>
            </a:extLst>
          </p:cNvPr>
          <p:cNvSpPr txBox="1"/>
          <p:nvPr/>
        </p:nvSpPr>
        <p:spPr>
          <a:xfrm>
            <a:off x="438199" y="1273743"/>
            <a:ext cx="7867078" cy="369332"/>
          </a:xfrm>
          <a:prstGeom prst="rect">
            <a:avLst/>
          </a:prstGeom>
          <a:noFill/>
        </p:spPr>
        <p:txBody>
          <a:bodyPr wrap="square" rtlCol="0">
            <a:spAutoFit/>
          </a:bodyPr>
          <a:lstStyle/>
          <a:p>
            <a:r>
              <a:rPr lang="en-US" altLang="zh-CN" b="1" dirty="0"/>
              <a:t>Comparison and discussion</a:t>
            </a:r>
            <a:r>
              <a:rPr lang="en-US" altLang="zh-CN" dirty="0"/>
              <a:t>:</a:t>
            </a:r>
            <a:endParaRPr lang="zh-CN" altLang="en-US" dirty="0">
              <a:solidFill>
                <a:srgbClr val="FF0000"/>
              </a:solidFill>
            </a:endParaRPr>
          </a:p>
        </p:txBody>
      </p:sp>
      <p:pic>
        <p:nvPicPr>
          <p:cNvPr id="5" name="图片 4">
            <a:extLst>
              <a:ext uri="{FF2B5EF4-FFF2-40B4-BE49-F238E27FC236}">
                <a16:creationId xmlns:a16="http://schemas.microsoft.com/office/drawing/2014/main" id="{F2D8E91E-A570-7DF8-D67A-D15E273DD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608" y="1949091"/>
            <a:ext cx="3115807" cy="1686423"/>
          </a:xfrm>
          <a:prstGeom prst="rect">
            <a:avLst/>
          </a:prstGeom>
        </p:spPr>
      </p:pic>
      <p:pic>
        <p:nvPicPr>
          <p:cNvPr id="6" name="图片 5">
            <a:extLst>
              <a:ext uri="{FF2B5EF4-FFF2-40B4-BE49-F238E27FC236}">
                <a16:creationId xmlns:a16="http://schemas.microsoft.com/office/drawing/2014/main" id="{4808F3A6-13E9-B179-9E36-A19D28CA8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0302" y="1947456"/>
            <a:ext cx="1951240" cy="1832199"/>
          </a:xfrm>
          <a:prstGeom prst="rect">
            <a:avLst/>
          </a:prstGeom>
        </p:spPr>
      </p:pic>
      <p:sp>
        <p:nvSpPr>
          <p:cNvPr id="8" name="文本框 7">
            <a:extLst>
              <a:ext uri="{FF2B5EF4-FFF2-40B4-BE49-F238E27FC236}">
                <a16:creationId xmlns:a16="http://schemas.microsoft.com/office/drawing/2014/main" id="{BF1D4DE5-026F-0BB1-FBB0-C93920F9C8FF}"/>
              </a:ext>
            </a:extLst>
          </p:cNvPr>
          <p:cNvSpPr txBox="1"/>
          <p:nvPr/>
        </p:nvSpPr>
        <p:spPr>
          <a:xfrm>
            <a:off x="702871" y="3767668"/>
            <a:ext cx="2490951" cy="369332"/>
          </a:xfrm>
          <a:prstGeom prst="rect">
            <a:avLst/>
          </a:prstGeom>
          <a:noFill/>
        </p:spPr>
        <p:txBody>
          <a:bodyPr wrap="square" rtlCol="0">
            <a:spAutoFit/>
          </a:bodyPr>
          <a:lstStyle/>
          <a:p>
            <a:r>
              <a:rPr lang="en-US" altLang="zh-CN" dirty="0"/>
              <a:t>EMBDI (SIGMOD 2020)</a:t>
            </a:r>
            <a:endParaRPr lang="zh-CN" altLang="en-US" dirty="0"/>
          </a:p>
        </p:txBody>
      </p:sp>
      <p:sp>
        <p:nvSpPr>
          <p:cNvPr id="9" name="文本框 8">
            <a:extLst>
              <a:ext uri="{FF2B5EF4-FFF2-40B4-BE49-F238E27FC236}">
                <a16:creationId xmlns:a16="http://schemas.microsoft.com/office/drawing/2014/main" id="{9D4057D2-FDA7-27DE-9450-DAAED766F503}"/>
              </a:ext>
            </a:extLst>
          </p:cNvPr>
          <p:cNvSpPr txBox="1"/>
          <p:nvPr/>
        </p:nvSpPr>
        <p:spPr>
          <a:xfrm>
            <a:off x="3615263" y="3767668"/>
            <a:ext cx="2490951" cy="369332"/>
          </a:xfrm>
          <a:prstGeom prst="rect">
            <a:avLst/>
          </a:prstGeom>
          <a:noFill/>
        </p:spPr>
        <p:txBody>
          <a:bodyPr wrap="square" rtlCol="0">
            <a:spAutoFit/>
          </a:bodyPr>
          <a:lstStyle/>
          <a:p>
            <a:r>
              <a:rPr lang="en-US" altLang="zh-CN" dirty="0" err="1"/>
              <a:t>GraphER</a:t>
            </a:r>
            <a:r>
              <a:rPr lang="en-US" altLang="zh-CN" dirty="0"/>
              <a:t> (AAAI 2020)</a:t>
            </a:r>
          </a:p>
        </p:txBody>
      </p:sp>
      <p:pic>
        <p:nvPicPr>
          <p:cNvPr id="10" name="图片 9">
            <a:extLst>
              <a:ext uri="{FF2B5EF4-FFF2-40B4-BE49-F238E27FC236}">
                <a16:creationId xmlns:a16="http://schemas.microsoft.com/office/drawing/2014/main" id="{1916121A-292F-DD3A-015A-EFB4127FD15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38101" y="1732098"/>
            <a:ext cx="2235096" cy="2047557"/>
          </a:xfrm>
          <a:prstGeom prst="rect">
            <a:avLst/>
          </a:prstGeom>
        </p:spPr>
      </p:pic>
      <p:sp>
        <p:nvSpPr>
          <p:cNvPr id="11" name="文本框 10">
            <a:extLst>
              <a:ext uri="{FF2B5EF4-FFF2-40B4-BE49-F238E27FC236}">
                <a16:creationId xmlns:a16="http://schemas.microsoft.com/office/drawing/2014/main" id="{8D5507EF-005F-1F64-E0C6-8CAFBCA6D286}"/>
              </a:ext>
            </a:extLst>
          </p:cNvPr>
          <p:cNvSpPr txBox="1"/>
          <p:nvPr/>
        </p:nvSpPr>
        <p:spPr>
          <a:xfrm>
            <a:off x="6191253" y="3767668"/>
            <a:ext cx="2637799" cy="369332"/>
          </a:xfrm>
          <a:prstGeom prst="rect">
            <a:avLst/>
          </a:prstGeom>
          <a:noFill/>
        </p:spPr>
        <p:txBody>
          <a:bodyPr wrap="square" rtlCol="0">
            <a:spAutoFit/>
          </a:bodyPr>
          <a:lstStyle/>
          <a:p>
            <a:r>
              <a:rPr lang="en-US" altLang="zh-CN" dirty="0" err="1">
                <a:solidFill>
                  <a:srgbClr val="FF0000"/>
                </a:solidFill>
              </a:rPr>
              <a:t>CollaborEM</a:t>
            </a:r>
            <a:r>
              <a:rPr lang="en-US" altLang="zh-CN" dirty="0"/>
              <a:t> </a:t>
            </a:r>
            <a:r>
              <a:rPr lang="en-US" altLang="zh-CN" dirty="0">
                <a:solidFill>
                  <a:srgbClr val="FF0000"/>
                </a:solidFill>
              </a:rPr>
              <a:t>(TKDE 2023)</a:t>
            </a:r>
          </a:p>
        </p:txBody>
      </p:sp>
      <p:sp>
        <p:nvSpPr>
          <p:cNvPr id="14" name="文本框 13">
            <a:extLst>
              <a:ext uri="{FF2B5EF4-FFF2-40B4-BE49-F238E27FC236}">
                <a16:creationId xmlns:a16="http://schemas.microsoft.com/office/drawing/2014/main" id="{0801C4F5-E9EA-8F17-3839-405CCFF3008A}"/>
              </a:ext>
            </a:extLst>
          </p:cNvPr>
          <p:cNvSpPr txBox="1"/>
          <p:nvPr/>
        </p:nvSpPr>
        <p:spPr>
          <a:xfrm>
            <a:off x="352606" y="4370550"/>
            <a:ext cx="8619119" cy="1477328"/>
          </a:xfrm>
          <a:prstGeom prst="rect">
            <a:avLst/>
          </a:prstGeom>
          <a:noFill/>
        </p:spPr>
        <p:txBody>
          <a:bodyPr wrap="square" rtlCol="0">
            <a:spAutoFit/>
          </a:bodyPr>
          <a:lstStyle/>
          <a:p>
            <a:r>
              <a:rPr lang="en-US" altLang="zh-CN" dirty="0"/>
              <a:t>Advantages of  </a:t>
            </a:r>
            <a:r>
              <a:rPr lang="en-US" altLang="zh-CN" dirty="0" err="1"/>
              <a:t>CollaborEM</a:t>
            </a:r>
            <a:r>
              <a:rPr lang="en-US" altLang="zh-CN" dirty="0"/>
              <a:t> over EMBDI and </a:t>
            </a:r>
            <a:r>
              <a:rPr lang="en-US" altLang="zh-CN" dirty="0" err="1"/>
              <a:t>GraphER</a:t>
            </a:r>
            <a:r>
              <a:rPr lang="en-US" altLang="zh-CN" dirty="0"/>
              <a:t>:</a:t>
            </a:r>
          </a:p>
          <a:p>
            <a:pPr marL="342900" indent="-342900">
              <a:buAutoNum type="arabicParenBoth"/>
            </a:pPr>
            <a:r>
              <a:rPr lang="en-US" altLang="zh-CN" dirty="0"/>
              <a:t>the smallest, containing fewer nodes and edges than other graphs</a:t>
            </a:r>
          </a:p>
          <a:p>
            <a:pPr marL="342900" indent="-342900">
              <a:buAutoNum type="arabicParenBoth"/>
            </a:pPr>
            <a:r>
              <a:rPr lang="en-US" altLang="zh-CN" dirty="0"/>
              <a:t>not only preserve the semantic relationships between each tuple and its corresponding attribute values, but also </a:t>
            </a:r>
            <a:r>
              <a:rPr lang="en-US" altLang="zh-CN" dirty="0">
                <a:solidFill>
                  <a:srgbClr val="FF0000"/>
                </a:solidFill>
              </a:rPr>
              <a:t>maintain semantic connections between different tuples by connecting them with a shared value-level node</a:t>
            </a:r>
            <a:endParaRPr lang="zh-CN" altLang="en-US" dirty="0">
              <a:solidFill>
                <a:srgbClr val="FF0000"/>
              </a:solidFill>
            </a:endParaRPr>
          </a:p>
        </p:txBody>
      </p:sp>
      <p:sp>
        <p:nvSpPr>
          <p:cNvPr id="15" name="椭圆 14">
            <a:extLst>
              <a:ext uri="{FF2B5EF4-FFF2-40B4-BE49-F238E27FC236}">
                <a16:creationId xmlns:a16="http://schemas.microsoft.com/office/drawing/2014/main" id="{131FFC9E-E2E2-098A-44F0-436FCB92CA01}"/>
              </a:ext>
            </a:extLst>
          </p:cNvPr>
          <p:cNvSpPr/>
          <p:nvPr/>
        </p:nvSpPr>
        <p:spPr>
          <a:xfrm>
            <a:off x="6262063" y="1947456"/>
            <a:ext cx="1980149" cy="430655"/>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3A535702-7F61-C3DD-23BA-E53D181A285F}"/>
              </a:ext>
            </a:extLst>
          </p:cNvPr>
          <p:cNvSpPr/>
          <p:nvPr/>
        </p:nvSpPr>
        <p:spPr>
          <a:xfrm rot="20561443">
            <a:off x="6245923" y="2186932"/>
            <a:ext cx="2022388" cy="453619"/>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862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17</a:t>
            </a:fld>
            <a:endParaRPr lang="zh-CN" altLang="en-US"/>
          </a:p>
        </p:txBody>
      </p:sp>
      <p:sp>
        <p:nvSpPr>
          <p:cNvPr id="3" name="文本框 2"/>
          <p:cNvSpPr txBox="1"/>
          <p:nvPr/>
        </p:nvSpPr>
        <p:spPr>
          <a:xfrm>
            <a:off x="428280" y="199434"/>
            <a:ext cx="6695389"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协同</a:t>
            </a:r>
            <a:r>
              <a:rPr lang="en-US" altLang="zh-CN" sz="2800" b="1" spc="200" dirty="0">
                <a:solidFill>
                  <a:schemeClr val="bg1"/>
                </a:solidFill>
                <a:latin typeface="Calibri" panose="020F0502020204030204" pitchFamily="34" charset="0"/>
                <a:ea typeface="微软雅黑" panose="020B0503020204020204" pitchFamily="34" charset="-122"/>
              </a:rPr>
              <a:t>EM</a:t>
            </a:r>
            <a:r>
              <a:rPr lang="zh-CN" altLang="en-US" sz="2800" b="1" spc="200" dirty="0">
                <a:solidFill>
                  <a:schemeClr val="bg1"/>
                </a:solidFill>
                <a:latin typeface="Calibri" panose="020F0502020204030204" pitchFamily="34" charset="0"/>
                <a:ea typeface="微软雅黑" panose="020B0503020204020204" pitchFamily="34" charset="-122"/>
              </a:rPr>
              <a:t>训练</a:t>
            </a:r>
            <a:r>
              <a:rPr lang="en-US" altLang="zh-CN" sz="2800" b="1" spc="200" dirty="0">
                <a:solidFill>
                  <a:schemeClr val="bg1"/>
                </a:solidFill>
                <a:latin typeface="Calibri" panose="020F0502020204030204" pitchFamily="34" charset="0"/>
                <a:ea typeface="微软雅黑" panose="020B0503020204020204" pitchFamily="34" charset="-122"/>
              </a:rPr>
              <a:t>(CEMT)</a:t>
            </a:r>
            <a:r>
              <a:rPr lang="zh-CN" altLang="en-US" sz="2800" b="1" spc="200" dirty="0">
                <a:solidFill>
                  <a:schemeClr val="bg1"/>
                </a:solidFill>
                <a:latin typeface="Calibri" panose="020F0502020204030204" pitchFamily="34" charset="0"/>
                <a:ea typeface="微软雅黑" panose="020B0503020204020204" pitchFamily="34" charset="-122"/>
              </a:rPr>
              <a:t>模块</a:t>
            </a:r>
          </a:p>
        </p:txBody>
      </p:sp>
      <p:sp>
        <p:nvSpPr>
          <p:cNvPr id="4" name="文本框 3"/>
          <p:cNvSpPr txBox="1"/>
          <p:nvPr/>
        </p:nvSpPr>
        <p:spPr>
          <a:xfrm>
            <a:off x="428280" y="841607"/>
            <a:ext cx="2956515" cy="506292"/>
          </a:xfrm>
          <a:prstGeom prst="rect">
            <a:avLst/>
          </a:prstGeom>
          <a:noFill/>
        </p:spPr>
        <p:txBody>
          <a:bodyPr wrap="none" rtlCol="0">
            <a:spAutoFit/>
          </a:bodyPr>
          <a:lstStyle/>
          <a:p>
            <a:pPr marL="285750" indent="-285750" algn="l">
              <a:lnSpc>
                <a:spcPct val="150000"/>
              </a:lnSpc>
              <a:buFont typeface="Wingdings" panose="05000000000000000000" charset="0"/>
              <a:buChar char="n"/>
            </a:pPr>
            <a:r>
              <a:rPr lang="en-US" altLang="zh-CN" sz="2000" b="1" dirty="0">
                <a:sym typeface="+mn-ea"/>
              </a:rPr>
              <a:t>Tuple Feature Learning </a:t>
            </a:r>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FEEFF21C-5814-3231-A1A2-EEB6A5146179}"/>
                  </a:ext>
                </a:extLst>
              </p:cNvPr>
              <p:cNvSpPr txBox="1"/>
              <p:nvPr/>
            </p:nvSpPr>
            <p:spPr>
              <a:xfrm>
                <a:off x="420657" y="5045836"/>
                <a:ext cx="5082803" cy="1123449"/>
              </a:xfrm>
              <a:prstGeom prst="rect">
                <a:avLst/>
              </a:prstGeom>
              <a:noFill/>
            </p:spPr>
            <p:txBody>
              <a:bodyPr wrap="square" rtlCol="0">
                <a:spAutoFit/>
              </a:bodyPr>
              <a:lstStyle/>
              <a:p>
                <a:r>
                  <a:rPr lang="en-US" altLang="zh-CN" b="1" dirty="0"/>
                  <a:t>training objective function</a:t>
                </a:r>
                <a:r>
                  <a:rPr lang="en-US" altLang="zh-CN" dirty="0"/>
                  <a:t>:</a:t>
                </a:r>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ℒ</m:t>
                          </m:r>
                        </m:e>
                        <m:sub>
                          <m:r>
                            <a:rPr lang="en-US" altLang="zh-CN" b="0" i="1" smtClean="0">
                              <a:latin typeface="Cambria Math" panose="02040503050406030204" pitchFamily="18" charset="0"/>
                            </a:rPr>
                            <m:t>𝑔</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r>
                            <m:rPr>
                              <m:brk m:alnAt="7"/>
                            </m:rP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ℙ</m:t>
                          </m:r>
                        </m:sub>
                        <m:sup/>
                        <m:e>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𝑗</m:t>
                                  </m:r>
                                </m:sub>
                              </m:sSub>
                              <m:r>
                                <m:rPr>
                                  <m:brk m:alnAt="7"/>
                                </m:rP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m:rPr>
                                  <m:brk m:alnAt="7"/>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ℕ</m:t>
                              </m:r>
                              <m:r>
                                <a:rPr lang="en-US" altLang="zh-CN" b="0" i="1" smtClean="0">
                                  <a:latin typeface="Cambria Math" panose="02040503050406030204" pitchFamily="18" charset="0"/>
                                </a:rPr>
                                <m:t>)</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e>
                                  </m:d>
                                  <m:r>
                                    <a:rPr lang="en-US" altLang="zh-CN" b="0" i="1" smtClean="0">
                                      <a:latin typeface="Cambria Math" panose="02040503050406030204" pitchFamily="18" charset="0"/>
                                    </a:rPr>
                                    <m:t>+</m:t>
                                  </m:r>
                                  <m:r>
                                    <a:rPr lang="zh-CN" altLang="en-US" b="0" i="1" smtClean="0">
                                      <a:latin typeface="Cambria Math" panose="02040503050406030204" pitchFamily="18" charset="0"/>
                                    </a:rPr>
                                    <m:t>𝛾</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e>
                                <m:sub>
                                  <m:r>
                                    <a:rPr lang="en-US" altLang="zh-CN" b="0" i="1" smtClean="0">
                                      <a:latin typeface="Cambria Math" panose="02040503050406030204" pitchFamily="18" charset="0"/>
                                    </a:rPr>
                                    <m:t>+</m:t>
                                  </m:r>
                                </m:sub>
                              </m:sSub>
                            </m:e>
                          </m:nary>
                        </m:e>
                      </m:nary>
                    </m:oMath>
                  </m:oMathPara>
                </a14:m>
                <a:endParaRPr lang="zh-CN" altLang="en-US" dirty="0"/>
              </a:p>
            </p:txBody>
          </p:sp>
        </mc:Choice>
        <mc:Fallback xmlns="">
          <p:sp>
            <p:nvSpPr>
              <p:cNvPr id="39" name="文本框 38">
                <a:extLst>
                  <a:ext uri="{FF2B5EF4-FFF2-40B4-BE49-F238E27FC236}">
                    <a16:creationId xmlns:a16="http://schemas.microsoft.com/office/drawing/2014/main" id="{FEEFF21C-5814-3231-A1A2-EEB6A5146179}"/>
                  </a:ext>
                </a:extLst>
              </p:cNvPr>
              <p:cNvSpPr txBox="1">
                <a:spLocks noRot="1" noChangeAspect="1" noMove="1" noResize="1" noEditPoints="1" noAdjustHandles="1" noChangeArrowheads="1" noChangeShapeType="1" noTextEdit="1"/>
              </p:cNvSpPr>
              <p:nvPr/>
            </p:nvSpPr>
            <p:spPr>
              <a:xfrm>
                <a:off x="420657" y="5045836"/>
                <a:ext cx="5082803" cy="1123449"/>
              </a:xfrm>
              <a:prstGeom prst="rect">
                <a:avLst/>
              </a:prstGeom>
              <a:blipFill>
                <a:blip r:embed="rId3"/>
                <a:stretch>
                  <a:fillRect l="-959" t="-3261"/>
                </a:stretch>
              </a:blipFill>
            </p:spPr>
            <p:txBody>
              <a:bodyPr/>
              <a:lstStyle/>
              <a:p>
                <a:r>
                  <a:rPr lang="zh-CN" altLang="en-US">
                    <a:noFill/>
                  </a:rPr>
                  <a:t> </a:t>
                </a:r>
              </a:p>
            </p:txBody>
          </p:sp>
        </mc:Fallback>
      </mc:AlternateContent>
      <p:grpSp>
        <p:nvGrpSpPr>
          <p:cNvPr id="101" name="组合 100">
            <a:extLst>
              <a:ext uri="{FF2B5EF4-FFF2-40B4-BE49-F238E27FC236}">
                <a16:creationId xmlns:a16="http://schemas.microsoft.com/office/drawing/2014/main" id="{D41191E0-C1A6-FBA2-247A-1DBCF201FA04}"/>
              </a:ext>
            </a:extLst>
          </p:cNvPr>
          <p:cNvGrpSpPr/>
          <p:nvPr/>
        </p:nvGrpSpPr>
        <p:grpSpPr>
          <a:xfrm>
            <a:off x="520862" y="1766552"/>
            <a:ext cx="8383580" cy="2706890"/>
            <a:chOff x="299110" y="1381722"/>
            <a:chExt cx="8383580" cy="2706890"/>
          </a:xfrm>
        </p:grpSpPr>
        <p:pic>
          <p:nvPicPr>
            <p:cNvPr id="12" name="图片 11">
              <a:extLst>
                <a:ext uri="{FF2B5EF4-FFF2-40B4-BE49-F238E27FC236}">
                  <a16:creationId xmlns:a16="http://schemas.microsoft.com/office/drawing/2014/main" id="{E1F0479D-7D52-8A7C-BB46-0C18BB7A77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94103" y="3065688"/>
              <a:ext cx="745925" cy="745925"/>
            </a:xfrm>
            <a:prstGeom prst="rect">
              <a:avLst/>
            </a:prstGeom>
          </p:spPr>
        </p:pic>
        <p:pic>
          <p:nvPicPr>
            <p:cNvPr id="19" name="图片 18">
              <a:extLst>
                <a:ext uri="{FF2B5EF4-FFF2-40B4-BE49-F238E27FC236}">
                  <a16:creationId xmlns:a16="http://schemas.microsoft.com/office/drawing/2014/main" id="{CC12FC85-CBBB-D944-931C-206B1736BD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94103" y="1381722"/>
              <a:ext cx="745925" cy="745925"/>
            </a:xfrm>
            <a:prstGeom prst="rect">
              <a:avLst/>
            </a:prstGeom>
          </p:spPr>
        </p:pic>
        <p:pic>
          <p:nvPicPr>
            <p:cNvPr id="21" name="图片 20">
              <a:extLst>
                <a:ext uri="{FF2B5EF4-FFF2-40B4-BE49-F238E27FC236}">
                  <a16:creationId xmlns:a16="http://schemas.microsoft.com/office/drawing/2014/main" id="{FF3C144C-3AB0-9CB8-8BDA-E62897CAF91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9110" y="1567792"/>
              <a:ext cx="558800" cy="558800"/>
            </a:xfrm>
            <a:prstGeom prst="rect">
              <a:avLst/>
            </a:prstGeom>
          </p:spPr>
        </p:pic>
        <p:pic>
          <p:nvPicPr>
            <p:cNvPr id="23" name="图片 22">
              <a:extLst>
                <a:ext uri="{FF2B5EF4-FFF2-40B4-BE49-F238E27FC236}">
                  <a16:creationId xmlns:a16="http://schemas.microsoft.com/office/drawing/2014/main" id="{B4969C7E-DFEE-4627-CEF7-2FD1750A0C0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9110" y="3252813"/>
              <a:ext cx="558800" cy="558800"/>
            </a:xfrm>
            <a:prstGeom prst="rect">
              <a:avLst/>
            </a:prstGeom>
          </p:spPr>
        </p:pic>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920209CC-D4CA-0AAB-886F-F8D8CE7BDCEC}"/>
                    </a:ext>
                  </a:extLst>
                </p:cNvPr>
                <p:cNvSpPr txBox="1"/>
                <p:nvPr/>
              </p:nvSpPr>
              <p:spPr>
                <a:xfrm>
                  <a:off x="480598" y="2121007"/>
                  <a:ext cx="19582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𝑇</m:t>
                        </m:r>
                      </m:oMath>
                    </m:oMathPara>
                  </a14:m>
                  <a:endParaRPr lang="zh-CN" altLang="en-US" dirty="0"/>
                </a:p>
              </p:txBody>
            </p:sp>
          </mc:Choice>
          <mc:Fallback xmlns="">
            <p:sp>
              <p:nvSpPr>
                <p:cNvPr id="24" name="文本框 23">
                  <a:extLst>
                    <a:ext uri="{FF2B5EF4-FFF2-40B4-BE49-F238E27FC236}">
                      <a16:creationId xmlns:a16="http://schemas.microsoft.com/office/drawing/2014/main" id="{920209CC-D4CA-0AAB-886F-F8D8CE7BDCEC}"/>
                    </a:ext>
                  </a:extLst>
                </p:cNvPr>
                <p:cNvSpPr txBox="1">
                  <a:spLocks noRot="1" noChangeAspect="1" noMove="1" noResize="1" noEditPoints="1" noAdjustHandles="1" noChangeArrowheads="1" noChangeShapeType="1" noTextEdit="1"/>
                </p:cNvSpPr>
                <p:nvPr/>
              </p:nvSpPr>
              <p:spPr>
                <a:xfrm>
                  <a:off x="480598" y="2121007"/>
                  <a:ext cx="195823" cy="276999"/>
                </a:xfrm>
                <a:prstGeom prst="rect">
                  <a:avLst/>
                </a:prstGeom>
                <a:blipFill>
                  <a:blip r:embed="rId8"/>
                  <a:stretch>
                    <a:fillRect l="-28125" r="-28125"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03811DC4-3FA5-B27C-14C9-C7844B66DD3E}"/>
                    </a:ext>
                  </a:extLst>
                </p:cNvPr>
                <p:cNvSpPr txBox="1"/>
                <p:nvPr/>
              </p:nvSpPr>
              <p:spPr>
                <a:xfrm>
                  <a:off x="480598" y="3811613"/>
                  <a:ext cx="2719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𝑇</m:t>
                            </m:r>
                          </m:e>
                          <m:sup>
                            <m:r>
                              <a:rPr lang="en-US" altLang="zh-CN" b="0" i="1" smtClean="0">
                                <a:latin typeface="Cambria Math" panose="02040503050406030204" pitchFamily="18" charset="0"/>
                              </a:rPr>
                              <m:t>′</m:t>
                            </m:r>
                          </m:sup>
                        </m:sSup>
                      </m:oMath>
                    </m:oMathPara>
                  </a14:m>
                  <a:endParaRPr lang="zh-CN" altLang="en-US" dirty="0"/>
                </a:p>
              </p:txBody>
            </p:sp>
          </mc:Choice>
          <mc:Fallback xmlns="">
            <p:sp>
              <p:nvSpPr>
                <p:cNvPr id="25" name="文本框 24">
                  <a:extLst>
                    <a:ext uri="{FF2B5EF4-FFF2-40B4-BE49-F238E27FC236}">
                      <a16:creationId xmlns:a16="http://schemas.microsoft.com/office/drawing/2014/main" id="{03811DC4-3FA5-B27C-14C9-C7844B66DD3E}"/>
                    </a:ext>
                  </a:extLst>
                </p:cNvPr>
                <p:cNvSpPr txBox="1">
                  <a:spLocks noRot="1" noChangeAspect="1" noMove="1" noResize="1" noEditPoints="1" noAdjustHandles="1" noChangeArrowheads="1" noChangeShapeType="1" noTextEdit="1"/>
                </p:cNvSpPr>
                <p:nvPr/>
              </p:nvSpPr>
              <p:spPr>
                <a:xfrm>
                  <a:off x="480598" y="3811613"/>
                  <a:ext cx="271998" cy="276999"/>
                </a:xfrm>
                <a:prstGeom prst="rect">
                  <a:avLst/>
                </a:prstGeom>
                <a:blipFill>
                  <a:blip r:embed="rId9"/>
                  <a:stretch>
                    <a:fillRect l="-20000" r="-4444"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63CD2051-EF9D-6045-B67F-287CFCBEA81F}"/>
                    </a:ext>
                  </a:extLst>
                </p:cNvPr>
                <p:cNvSpPr txBox="1"/>
                <p:nvPr/>
              </p:nvSpPr>
              <p:spPr>
                <a:xfrm>
                  <a:off x="1853724" y="2127647"/>
                  <a:ext cx="122668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𝒢</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oMath>
                    </m:oMathPara>
                  </a14:m>
                  <a:endParaRPr lang="zh-CN" altLang="en-US" dirty="0"/>
                </a:p>
              </p:txBody>
            </p:sp>
          </mc:Choice>
          <mc:Fallback xmlns="">
            <p:sp>
              <p:nvSpPr>
                <p:cNvPr id="26" name="文本框 25">
                  <a:extLst>
                    <a:ext uri="{FF2B5EF4-FFF2-40B4-BE49-F238E27FC236}">
                      <a16:creationId xmlns:a16="http://schemas.microsoft.com/office/drawing/2014/main" id="{63CD2051-EF9D-6045-B67F-287CFCBEA81F}"/>
                    </a:ext>
                  </a:extLst>
                </p:cNvPr>
                <p:cNvSpPr txBox="1">
                  <a:spLocks noRot="1" noChangeAspect="1" noMove="1" noResize="1" noEditPoints="1" noAdjustHandles="1" noChangeArrowheads="1" noChangeShapeType="1" noTextEdit="1"/>
                </p:cNvSpPr>
                <p:nvPr/>
              </p:nvSpPr>
              <p:spPr>
                <a:xfrm>
                  <a:off x="1853724" y="2127647"/>
                  <a:ext cx="1226681" cy="276999"/>
                </a:xfrm>
                <a:prstGeom prst="rect">
                  <a:avLst/>
                </a:prstGeom>
                <a:blipFill>
                  <a:blip r:embed="rId10"/>
                  <a:stretch>
                    <a:fillRect l="-5941" t="-2174" r="-5941"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5AB94E24-9B3F-DD5E-01A7-21B1B7E473F7}"/>
                    </a:ext>
                  </a:extLst>
                </p:cNvPr>
                <p:cNvSpPr txBox="1"/>
                <p:nvPr/>
              </p:nvSpPr>
              <p:spPr>
                <a:xfrm>
                  <a:off x="1815636" y="3811612"/>
                  <a:ext cx="130285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𝒢</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𝑇</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oMath>
                    </m:oMathPara>
                  </a14:m>
                  <a:endParaRPr lang="zh-CN" altLang="en-US" dirty="0"/>
                </a:p>
              </p:txBody>
            </p:sp>
          </mc:Choice>
          <mc:Fallback xmlns="">
            <p:sp>
              <p:nvSpPr>
                <p:cNvPr id="27" name="文本框 26">
                  <a:extLst>
                    <a:ext uri="{FF2B5EF4-FFF2-40B4-BE49-F238E27FC236}">
                      <a16:creationId xmlns:a16="http://schemas.microsoft.com/office/drawing/2014/main" id="{5AB94E24-9B3F-DD5E-01A7-21B1B7E473F7}"/>
                    </a:ext>
                  </a:extLst>
                </p:cNvPr>
                <p:cNvSpPr txBox="1">
                  <a:spLocks noRot="1" noChangeAspect="1" noMove="1" noResize="1" noEditPoints="1" noAdjustHandles="1" noChangeArrowheads="1" noChangeShapeType="1" noTextEdit="1"/>
                </p:cNvSpPr>
                <p:nvPr/>
              </p:nvSpPr>
              <p:spPr>
                <a:xfrm>
                  <a:off x="1815636" y="3811612"/>
                  <a:ext cx="1302856" cy="276999"/>
                </a:xfrm>
                <a:prstGeom prst="rect">
                  <a:avLst/>
                </a:prstGeom>
                <a:blipFill>
                  <a:blip r:embed="rId11"/>
                  <a:stretch>
                    <a:fillRect l="-5607" t="-2174" r="-6075" b="-32609"/>
                  </a:stretch>
                </a:blipFill>
              </p:spPr>
              <p:txBody>
                <a:bodyPr/>
                <a:lstStyle/>
                <a:p>
                  <a:r>
                    <a:rPr lang="zh-CN" altLang="en-US">
                      <a:noFill/>
                    </a:rPr>
                    <a:t> </a:t>
                  </a:r>
                </a:p>
              </p:txBody>
            </p:sp>
          </mc:Fallback>
        </mc:AlternateContent>
        <p:cxnSp>
          <p:nvCxnSpPr>
            <p:cNvPr id="29" name="直接连接符 28">
              <a:extLst>
                <a:ext uri="{FF2B5EF4-FFF2-40B4-BE49-F238E27FC236}">
                  <a16:creationId xmlns:a16="http://schemas.microsoft.com/office/drawing/2014/main" id="{BEFF4B36-2BE8-EB28-03D4-82551591AE0F}"/>
                </a:ext>
              </a:extLst>
            </p:cNvPr>
            <p:cNvCxnSpPr>
              <a:cxnSpLocks/>
              <a:stCxn id="21" idx="3"/>
            </p:cNvCxnSpPr>
            <p:nvPr/>
          </p:nvCxnSpPr>
          <p:spPr>
            <a:xfrm>
              <a:off x="857910" y="1847192"/>
              <a:ext cx="1168619" cy="0"/>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147B9A1C-F443-EA1A-080E-1C4EE7317F35}"/>
                </a:ext>
              </a:extLst>
            </p:cNvPr>
            <p:cNvCxnSpPr>
              <a:cxnSpLocks/>
            </p:cNvCxnSpPr>
            <p:nvPr/>
          </p:nvCxnSpPr>
          <p:spPr>
            <a:xfrm>
              <a:off x="857910" y="3541723"/>
              <a:ext cx="1168619" cy="0"/>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B027159D-6769-6633-D7FE-91BDE80AA3D4}"/>
                </a:ext>
              </a:extLst>
            </p:cNvPr>
            <p:cNvSpPr txBox="1"/>
            <p:nvPr/>
          </p:nvSpPr>
          <p:spPr>
            <a:xfrm>
              <a:off x="1021097" y="1544908"/>
              <a:ext cx="842244" cy="369332"/>
            </a:xfrm>
            <a:prstGeom prst="rect">
              <a:avLst/>
            </a:prstGeom>
            <a:noFill/>
          </p:spPr>
          <p:txBody>
            <a:bodyPr wrap="square" rtlCol="0">
              <a:spAutoFit/>
            </a:bodyPr>
            <a:lstStyle/>
            <a:p>
              <a:r>
                <a:rPr lang="en-US" altLang="zh-CN" dirty="0"/>
                <a:t>MRGC</a:t>
              </a:r>
              <a:endParaRPr lang="zh-CN" altLang="en-US" dirty="0"/>
            </a:p>
          </p:txBody>
        </p:sp>
        <p:sp>
          <p:nvSpPr>
            <p:cNvPr id="33" name="文本框 32">
              <a:extLst>
                <a:ext uri="{FF2B5EF4-FFF2-40B4-BE49-F238E27FC236}">
                  <a16:creationId xmlns:a16="http://schemas.microsoft.com/office/drawing/2014/main" id="{F46898C3-2441-0B25-A570-C2487159A7E1}"/>
                </a:ext>
              </a:extLst>
            </p:cNvPr>
            <p:cNvSpPr txBox="1"/>
            <p:nvPr/>
          </p:nvSpPr>
          <p:spPr>
            <a:xfrm>
              <a:off x="1021097" y="3240373"/>
              <a:ext cx="842244" cy="369332"/>
            </a:xfrm>
            <a:prstGeom prst="rect">
              <a:avLst/>
            </a:prstGeom>
            <a:noFill/>
          </p:spPr>
          <p:txBody>
            <a:bodyPr wrap="square" rtlCol="0">
              <a:spAutoFit/>
            </a:bodyPr>
            <a:lstStyle/>
            <a:p>
              <a:r>
                <a:rPr lang="en-US" altLang="zh-CN" dirty="0"/>
                <a:t>MRGC</a:t>
              </a:r>
              <a:endParaRPr lang="zh-CN" altLang="en-US" dirty="0"/>
            </a:p>
          </p:txBody>
        </p:sp>
        <p:grpSp>
          <p:nvGrpSpPr>
            <p:cNvPr id="90" name="组合 89">
              <a:extLst>
                <a:ext uri="{FF2B5EF4-FFF2-40B4-BE49-F238E27FC236}">
                  <a16:creationId xmlns:a16="http://schemas.microsoft.com/office/drawing/2014/main" id="{461CF00D-B786-2DFB-D257-1FA2716FA979}"/>
                </a:ext>
              </a:extLst>
            </p:cNvPr>
            <p:cNvGrpSpPr/>
            <p:nvPr/>
          </p:nvGrpSpPr>
          <p:grpSpPr>
            <a:xfrm>
              <a:off x="6774173" y="2413564"/>
              <a:ext cx="864269" cy="145582"/>
              <a:chOff x="6685273" y="2413564"/>
              <a:chExt cx="864269" cy="145582"/>
            </a:xfrm>
          </p:grpSpPr>
          <p:sp>
            <p:nvSpPr>
              <p:cNvPr id="5" name="矩形 4">
                <a:extLst>
                  <a:ext uri="{FF2B5EF4-FFF2-40B4-BE49-F238E27FC236}">
                    <a16:creationId xmlns:a16="http://schemas.microsoft.com/office/drawing/2014/main" id="{C70C2462-5E1E-BDEE-326E-34B1BD07C6B2}"/>
                  </a:ext>
                </a:extLst>
              </p:cNvPr>
              <p:cNvSpPr/>
              <p:nvPr/>
            </p:nvSpPr>
            <p:spPr>
              <a:xfrm>
                <a:off x="6973273" y="2413564"/>
                <a:ext cx="144000" cy="1455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6ED790DA-6A95-29DD-167C-9615421858AF}"/>
                  </a:ext>
                </a:extLst>
              </p:cNvPr>
              <p:cNvSpPr/>
              <p:nvPr/>
            </p:nvSpPr>
            <p:spPr>
              <a:xfrm>
                <a:off x="7117273" y="2413564"/>
                <a:ext cx="144000" cy="1455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E07CE5A0-B3A6-9E90-2747-42BB0A006BEE}"/>
                  </a:ext>
                </a:extLst>
              </p:cNvPr>
              <p:cNvSpPr/>
              <p:nvPr/>
            </p:nvSpPr>
            <p:spPr>
              <a:xfrm>
                <a:off x="6829273" y="2415146"/>
                <a:ext cx="144000" cy="144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AF30A722-FDFE-BA83-45D9-8173F333AAA2}"/>
                  </a:ext>
                </a:extLst>
              </p:cNvPr>
              <p:cNvSpPr/>
              <p:nvPr/>
            </p:nvSpPr>
            <p:spPr>
              <a:xfrm>
                <a:off x="6685273" y="2415146"/>
                <a:ext cx="144000" cy="144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5F8381A7-19DC-6BF1-4F97-5929C32125BC}"/>
                  </a:ext>
                </a:extLst>
              </p:cNvPr>
              <p:cNvSpPr/>
              <p:nvPr/>
            </p:nvSpPr>
            <p:spPr>
              <a:xfrm>
                <a:off x="7405542" y="2415144"/>
                <a:ext cx="144000" cy="144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29E078C1-1BBA-348A-2A9B-CBB94AFB4605}"/>
                  </a:ext>
                </a:extLst>
              </p:cNvPr>
              <p:cNvSpPr/>
              <p:nvPr/>
            </p:nvSpPr>
            <p:spPr>
              <a:xfrm>
                <a:off x="7261542" y="2415144"/>
                <a:ext cx="144000" cy="144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1" name="图片 50">
              <a:extLst>
                <a:ext uri="{FF2B5EF4-FFF2-40B4-BE49-F238E27FC236}">
                  <a16:creationId xmlns:a16="http://schemas.microsoft.com/office/drawing/2014/main" id="{84F9E783-EB7F-E1DE-77E0-B293D06AAF6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72804" y="2398006"/>
              <a:ext cx="658401" cy="658401"/>
            </a:xfrm>
            <a:prstGeom prst="rect">
              <a:avLst/>
            </a:prstGeom>
          </p:spPr>
        </p:pic>
        <p:cxnSp>
          <p:nvCxnSpPr>
            <p:cNvPr id="53" name="直接连接符 52">
              <a:extLst>
                <a:ext uri="{FF2B5EF4-FFF2-40B4-BE49-F238E27FC236}">
                  <a16:creationId xmlns:a16="http://schemas.microsoft.com/office/drawing/2014/main" id="{3DC1F0AA-C306-FC77-2CD2-D4480A2E1FC7}"/>
                </a:ext>
              </a:extLst>
            </p:cNvPr>
            <p:cNvCxnSpPr>
              <a:cxnSpLocks/>
              <a:stCxn id="19" idx="3"/>
            </p:cNvCxnSpPr>
            <p:nvPr/>
          </p:nvCxnSpPr>
          <p:spPr>
            <a:xfrm>
              <a:off x="2840028" y="1754685"/>
              <a:ext cx="2414086" cy="732076"/>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69AACA0F-241B-3D99-7AC2-03D1EC7852E4}"/>
                </a:ext>
              </a:extLst>
            </p:cNvPr>
            <p:cNvCxnSpPr>
              <a:cxnSpLocks/>
              <a:stCxn id="12" idx="3"/>
            </p:cNvCxnSpPr>
            <p:nvPr/>
          </p:nvCxnSpPr>
          <p:spPr>
            <a:xfrm flipV="1">
              <a:off x="2840028" y="2948214"/>
              <a:ext cx="2414086" cy="490437"/>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0A0606A6-1608-CCAE-9E05-B8ABB6D4F11D}"/>
                </a:ext>
              </a:extLst>
            </p:cNvPr>
            <p:cNvSpPr txBox="1"/>
            <p:nvPr/>
          </p:nvSpPr>
          <p:spPr>
            <a:xfrm>
              <a:off x="2681281" y="2332100"/>
              <a:ext cx="2559474" cy="646331"/>
            </a:xfrm>
            <a:prstGeom prst="rect">
              <a:avLst/>
            </a:prstGeom>
            <a:noFill/>
          </p:spPr>
          <p:txBody>
            <a:bodyPr wrap="square" rtlCol="0">
              <a:spAutoFit/>
            </a:bodyPr>
            <a:lstStyle/>
            <a:p>
              <a:r>
                <a:rPr lang="en-US" altLang="zh-CN" dirty="0"/>
                <a:t>train a model to learn the embeddings of tuples</a:t>
              </a:r>
              <a:endParaRPr lang="zh-CN" altLang="en-US" dirty="0"/>
            </a:p>
          </p:txBody>
        </p:sp>
        <p:cxnSp>
          <p:nvCxnSpPr>
            <p:cNvPr id="62" name="直接连接符 61">
              <a:extLst>
                <a:ext uri="{FF2B5EF4-FFF2-40B4-BE49-F238E27FC236}">
                  <a16:creationId xmlns:a16="http://schemas.microsoft.com/office/drawing/2014/main" id="{C2E78AF4-1668-774F-F0B7-9A5ECE0BD39B}"/>
                </a:ext>
              </a:extLst>
            </p:cNvPr>
            <p:cNvCxnSpPr>
              <a:cxnSpLocks/>
            </p:cNvCxnSpPr>
            <p:nvPr/>
          </p:nvCxnSpPr>
          <p:spPr>
            <a:xfrm flipV="1">
              <a:off x="5728869" y="2491110"/>
              <a:ext cx="1026860" cy="8641"/>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A5BF86FD-4C44-F7AC-7381-68554DE17E82}"/>
                </a:ext>
              </a:extLst>
            </p:cNvPr>
            <p:cNvCxnSpPr>
              <a:cxnSpLocks/>
            </p:cNvCxnSpPr>
            <p:nvPr/>
          </p:nvCxnSpPr>
          <p:spPr>
            <a:xfrm flipV="1">
              <a:off x="5724930" y="2954501"/>
              <a:ext cx="1016351" cy="9889"/>
            </a:xfrm>
            <a:prstGeom prst="line">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9255DDAA-8789-351B-5F7C-EC53FB5A5A6D}"/>
                    </a:ext>
                  </a:extLst>
                </p:cNvPr>
                <p:cNvSpPr txBox="1"/>
                <p:nvPr/>
              </p:nvSpPr>
              <p:spPr>
                <a:xfrm>
                  <a:off x="5643330" y="2166414"/>
                  <a:ext cx="1138430" cy="369332"/>
                </a:xfrm>
                <a:prstGeom prst="rect">
                  <a:avLst/>
                </a:prstGeom>
                <a:noFill/>
              </p:spPr>
              <p:txBody>
                <a:bodyPr wrap="square" rtlCol="0">
                  <a:spAutoFit/>
                </a:bodyPr>
                <a:lstStyle/>
                <a:p>
                  <a:r>
                    <a:rPr lang="en-US" altLang="zh-CN" dirty="0"/>
                    <a:t>for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oMath>
                  </a14:m>
                  <a:r>
                    <a:rPr lang="en-US" altLang="zh-CN" dirty="0"/>
                    <a:t> </a:t>
                  </a:r>
                  <a:endParaRPr lang="zh-CN" altLang="en-US" dirty="0"/>
                </a:p>
              </p:txBody>
            </p:sp>
          </mc:Choice>
          <mc:Fallback xmlns="">
            <p:sp>
              <p:nvSpPr>
                <p:cNvPr id="68" name="文本框 67">
                  <a:extLst>
                    <a:ext uri="{FF2B5EF4-FFF2-40B4-BE49-F238E27FC236}">
                      <a16:creationId xmlns:a16="http://schemas.microsoft.com/office/drawing/2014/main" id="{9255DDAA-8789-351B-5F7C-EC53FB5A5A6D}"/>
                    </a:ext>
                  </a:extLst>
                </p:cNvPr>
                <p:cNvSpPr txBox="1">
                  <a:spLocks noRot="1" noChangeAspect="1" noMove="1" noResize="1" noEditPoints="1" noAdjustHandles="1" noChangeArrowheads="1" noChangeShapeType="1" noTextEdit="1"/>
                </p:cNvSpPr>
                <p:nvPr/>
              </p:nvSpPr>
              <p:spPr>
                <a:xfrm>
                  <a:off x="5643330" y="2166414"/>
                  <a:ext cx="1138430" cy="369332"/>
                </a:xfrm>
                <a:prstGeom prst="rect">
                  <a:avLst/>
                </a:prstGeom>
                <a:blipFill>
                  <a:blip r:embed="rId13"/>
                  <a:stretch>
                    <a:fillRect l="-4278"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文本框 68">
                  <a:extLst>
                    <a:ext uri="{FF2B5EF4-FFF2-40B4-BE49-F238E27FC236}">
                      <a16:creationId xmlns:a16="http://schemas.microsoft.com/office/drawing/2014/main" id="{B8407711-C680-9F66-8251-ACE90EFE0406}"/>
                    </a:ext>
                  </a:extLst>
                </p:cNvPr>
                <p:cNvSpPr txBox="1"/>
                <p:nvPr/>
              </p:nvSpPr>
              <p:spPr>
                <a:xfrm>
                  <a:off x="5619961" y="2921845"/>
                  <a:ext cx="1972415" cy="369588"/>
                </a:xfrm>
                <a:prstGeom prst="rect">
                  <a:avLst/>
                </a:prstGeom>
                <a:noFill/>
              </p:spPr>
              <p:txBody>
                <a:bodyPr wrap="square" rtlCol="0">
                  <a:spAutoFit/>
                </a:bodyPr>
                <a:lstStyle/>
                <a:p>
                  <a:r>
                    <a:rPr lang="en-US" altLang="zh-CN" dirty="0"/>
                    <a:t>for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𝑇</m:t>
                          </m:r>
                        </m:e>
                        <m:sup>
                          <m:r>
                            <a:rPr lang="en-US" altLang="zh-CN" b="0" i="1" smtClean="0">
                              <a:latin typeface="Cambria Math" panose="02040503050406030204" pitchFamily="18" charset="0"/>
                              <a:ea typeface="Cambria Math" panose="02040503050406030204" pitchFamily="18" charset="0"/>
                            </a:rPr>
                            <m:t>′</m:t>
                          </m:r>
                        </m:sup>
                      </m:sSup>
                    </m:oMath>
                  </a14:m>
                  <a:endParaRPr lang="zh-CN" altLang="en-US" dirty="0"/>
                </a:p>
              </p:txBody>
            </p:sp>
          </mc:Choice>
          <mc:Fallback xmlns="">
            <p:sp>
              <p:nvSpPr>
                <p:cNvPr id="69" name="文本框 68">
                  <a:extLst>
                    <a:ext uri="{FF2B5EF4-FFF2-40B4-BE49-F238E27FC236}">
                      <a16:creationId xmlns:a16="http://schemas.microsoft.com/office/drawing/2014/main" id="{B8407711-C680-9F66-8251-ACE90EFE0406}"/>
                    </a:ext>
                  </a:extLst>
                </p:cNvPr>
                <p:cNvSpPr txBox="1">
                  <a:spLocks noRot="1" noChangeAspect="1" noMove="1" noResize="1" noEditPoints="1" noAdjustHandles="1" noChangeArrowheads="1" noChangeShapeType="1" noTextEdit="1"/>
                </p:cNvSpPr>
                <p:nvPr/>
              </p:nvSpPr>
              <p:spPr>
                <a:xfrm>
                  <a:off x="5619961" y="2921845"/>
                  <a:ext cx="1972415" cy="369588"/>
                </a:xfrm>
                <a:prstGeom prst="rect">
                  <a:avLst/>
                </a:prstGeom>
                <a:blipFill>
                  <a:blip r:embed="rId14"/>
                  <a:stretch>
                    <a:fillRect l="-2469" t="-8197" b="-24590"/>
                  </a:stretch>
                </a:blipFill>
              </p:spPr>
              <p:txBody>
                <a:bodyPr/>
                <a:lstStyle/>
                <a:p>
                  <a:r>
                    <a:rPr lang="zh-CN" altLang="en-US">
                      <a:noFill/>
                    </a:rPr>
                    <a:t> </a:t>
                  </a:r>
                </a:p>
              </p:txBody>
            </p:sp>
          </mc:Fallback>
        </mc:AlternateContent>
        <p:grpSp>
          <p:nvGrpSpPr>
            <p:cNvPr id="91" name="组合 90">
              <a:extLst>
                <a:ext uri="{FF2B5EF4-FFF2-40B4-BE49-F238E27FC236}">
                  <a16:creationId xmlns:a16="http://schemas.microsoft.com/office/drawing/2014/main" id="{E7C7A235-54CA-9F13-FBE7-46CA8EC587BC}"/>
                </a:ext>
              </a:extLst>
            </p:cNvPr>
            <p:cNvGrpSpPr/>
            <p:nvPr/>
          </p:nvGrpSpPr>
          <p:grpSpPr>
            <a:xfrm>
              <a:off x="6774038" y="2881710"/>
              <a:ext cx="864269" cy="145582"/>
              <a:chOff x="6685273" y="2413564"/>
              <a:chExt cx="864269" cy="145582"/>
            </a:xfrm>
          </p:grpSpPr>
          <p:sp>
            <p:nvSpPr>
              <p:cNvPr id="92" name="矩形 91">
                <a:extLst>
                  <a:ext uri="{FF2B5EF4-FFF2-40B4-BE49-F238E27FC236}">
                    <a16:creationId xmlns:a16="http://schemas.microsoft.com/office/drawing/2014/main" id="{91EE89D6-6813-53FC-11BA-CB68DDFB43AA}"/>
                  </a:ext>
                </a:extLst>
              </p:cNvPr>
              <p:cNvSpPr/>
              <p:nvPr/>
            </p:nvSpPr>
            <p:spPr>
              <a:xfrm>
                <a:off x="6973273" y="2413564"/>
                <a:ext cx="144000" cy="1455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4625AB35-8923-3201-FF89-FDD4C5226EA5}"/>
                  </a:ext>
                </a:extLst>
              </p:cNvPr>
              <p:cNvSpPr/>
              <p:nvPr/>
            </p:nvSpPr>
            <p:spPr>
              <a:xfrm>
                <a:off x="7117273" y="2413564"/>
                <a:ext cx="144000" cy="1455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a:extLst>
                  <a:ext uri="{FF2B5EF4-FFF2-40B4-BE49-F238E27FC236}">
                    <a16:creationId xmlns:a16="http://schemas.microsoft.com/office/drawing/2014/main" id="{E5D751B2-814A-AA68-C1FB-70AB81EDE4A2}"/>
                  </a:ext>
                </a:extLst>
              </p:cNvPr>
              <p:cNvSpPr/>
              <p:nvPr/>
            </p:nvSpPr>
            <p:spPr>
              <a:xfrm>
                <a:off x="6829273" y="2415146"/>
                <a:ext cx="144000" cy="144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id="{ECB0CC97-84DC-F2A6-E84F-6D293FD18C56}"/>
                  </a:ext>
                </a:extLst>
              </p:cNvPr>
              <p:cNvSpPr/>
              <p:nvPr/>
            </p:nvSpPr>
            <p:spPr>
              <a:xfrm>
                <a:off x="6685273" y="2415146"/>
                <a:ext cx="144000" cy="144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id="{F236D818-BFF4-7D5A-34EA-4997AD320B71}"/>
                  </a:ext>
                </a:extLst>
              </p:cNvPr>
              <p:cNvSpPr/>
              <p:nvPr/>
            </p:nvSpPr>
            <p:spPr>
              <a:xfrm>
                <a:off x="7405542" y="2415144"/>
                <a:ext cx="144000" cy="144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a:extLst>
                  <a:ext uri="{FF2B5EF4-FFF2-40B4-BE49-F238E27FC236}">
                    <a16:creationId xmlns:a16="http://schemas.microsoft.com/office/drawing/2014/main" id="{C0B15EC0-B0A2-651E-835E-0694431660A2}"/>
                  </a:ext>
                </a:extLst>
              </p:cNvPr>
              <p:cNvSpPr/>
              <p:nvPr/>
            </p:nvSpPr>
            <p:spPr>
              <a:xfrm>
                <a:off x="7261542" y="2415144"/>
                <a:ext cx="144000" cy="144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98" name="文本框 97">
                  <a:extLst>
                    <a:ext uri="{FF2B5EF4-FFF2-40B4-BE49-F238E27FC236}">
                      <a16:creationId xmlns:a16="http://schemas.microsoft.com/office/drawing/2014/main" id="{9FFD9589-C124-B12C-DB7B-6281C7AE68AF}"/>
                    </a:ext>
                  </a:extLst>
                </p:cNvPr>
                <p:cNvSpPr txBox="1"/>
                <p:nvPr/>
              </p:nvSpPr>
              <p:spPr>
                <a:xfrm>
                  <a:off x="6769235" y="2036600"/>
                  <a:ext cx="873495" cy="3965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sub>
                        </m:sSub>
                      </m:oMath>
                    </m:oMathPara>
                  </a14:m>
                  <a:endParaRPr lang="zh-CN" altLang="en-US" dirty="0"/>
                </a:p>
              </p:txBody>
            </p:sp>
          </mc:Choice>
          <mc:Fallback xmlns="">
            <p:sp>
              <p:nvSpPr>
                <p:cNvPr id="98" name="文本框 97">
                  <a:extLst>
                    <a:ext uri="{FF2B5EF4-FFF2-40B4-BE49-F238E27FC236}">
                      <a16:creationId xmlns:a16="http://schemas.microsoft.com/office/drawing/2014/main" id="{9FFD9589-C124-B12C-DB7B-6281C7AE68AF}"/>
                    </a:ext>
                  </a:extLst>
                </p:cNvPr>
                <p:cNvSpPr txBox="1">
                  <a:spLocks noRot="1" noChangeAspect="1" noMove="1" noResize="1" noEditPoints="1" noAdjustHandles="1" noChangeArrowheads="1" noChangeShapeType="1" noTextEdit="1"/>
                </p:cNvSpPr>
                <p:nvPr/>
              </p:nvSpPr>
              <p:spPr>
                <a:xfrm>
                  <a:off x="6769235" y="2036600"/>
                  <a:ext cx="873495" cy="396519"/>
                </a:xfrm>
                <a:prstGeom prst="rect">
                  <a:avLst/>
                </a:prstGeom>
                <a:blipFill>
                  <a:blip r:embed="rId15"/>
                  <a:stretch>
                    <a:fillRect b="-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文本框 98">
                  <a:extLst>
                    <a:ext uri="{FF2B5EF4-FFF2-40B4-BE49-F238E27FC236}">
                      <a16:creationId xmlns:a16="http://schemas.microsoft.com/office/drawing/2014/main" id="{DBC58EB9-8275-F650-545C-E0B94D10E106}"/>
                    </a:ext>
                  </a:extLst>
                </p:cNvPr>
                <p:cNvSpPr txBox="1"/>
                <p:nvPr/>
              </p:nvSpPr>
              <p:spPr>
                <a:xfrm>
                  <a:off x="6804311" y="2948214"/>
                  <a:ext cx="800064" cy="434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sub>
                        </m:sSub>
                      </m:oMath>
                    </m:oMathPara>
                  </a14:m>
                  <a:endParaRPr lang="zh-CN" altLang="en-US" dirty="0"/>
                </a:p>
              </p:txBody>
            </p:sp>
          </mc:Choice>
          <mc:Fallback xmlns="">
            <p:sp>
              <p:nvSpPr>
                <p:cNvPr id="99" name="文本框 98">
                  <a:extLst>
                    <a:ext uri="{FF2B5EF4-FFF2-40B4-BE49-F238E27FC236}">
                      <a16:creationId xmlns:a16="http://schemas.microsoft.com/office/drawing/2014/main" id="{DBC58EB9-8275-F650-545C-E0B94D10E106}"/>
                    </a:ext>
                  </a:extLst>
                </p:cNvPr>
                <p:cNvSpPr txBox="1">
                  <a:spLocks noRot="1" noChangeAspect="1" noMove="1" noResize="1" noEditPoints="1" noAdjustHandles="1" noChangeArrowheads="1" noChangeShapeType="1" noTextEdit="1"/>
                </p:cNvSpPr>
                <p:nvPr/>
              </p:nvSpPr>
              <p:spPr>
                <a:xfrm>
                  <a:off x="6804311" y="2948214"/>
                  <a:ext cx="800064" cy="434221"/>
                </a:xfrm>
                <a:prstGeom prst="rect">
                  <a:avLst/>
                </a:prstGeom>
                <a:blipFill>
                  <a:blip r:embed="rId16"/>
                  <a:stretch>
                    <a:fillRect b="-2817"/>
                  </a:stretch>
                </a:blipFill>
              </p:spPr>
              <p:txBody>
                <a:bodyPr/>
                <a:lstStyle/>
                <a:p>
                  <a:r>
                    <a:rPr lang="zh-CN" altLang="en-US">
                      <a:noFill/>
                    </a:rPr>
                    <a:t> </a:t>
                  </a:r>
                </a:p>
              </p:txBody>
            </p:sp>
          </mc:Fallback>
        </mc:AlternateContent>
        <p:sp>
          <p:nvSpPr>
            <p:cNvPr id="100" name="文本框 99">
              <a:extLst>
                <a:ext uri="{FF2B5EF4-FFF2-40B4-BE49-F238E27FC236}">
                  <a16:creationId xmlns:a16="http://schemas.microsoft.com/office/drawing/2014/main" id="{18D0D5D1-B54F-490D-79AE-18548D98D0C0}"/>
                </a:ext>
              </a:extLst>
            </p:cNvPr>
            <p:cNvSpPr txBox="1"/>
            <p:nvPr/>
          </p:nvSpPr>
          <p:spPr>
            <a:xfrm>
              <a:off x="5084530" y="3369947"/>
              <a:ext cx="3598160" cy="646331"/>
            </a:xfrm>
            <a:prstGeom prst="rect">
              <a:avLst/>
            </a:prstGeom>
            <a:noFill/>
          </p:spPr>
          <p:txBody>
            <a:bodyPr wrap="square" rtlCol="0">
              <a:spAutoFit/>
            </a:bodyPr>
            <a:lstStyle/>
            <a:p>
              <a:r>
                <a:rPr lang="en-US" altLang="zh-CN" dirty="0"/>
                <a:t>matched tuples are expected to be as close to each other as possible.</a:t>
              </a:r>
              <a:endParaRPr lang="zh-CN" altLang="en-US" dirty="0"/>
            </a:p>
          </p:txBody>
        </p:sp>
      </p:grpSp>
      <p:grpSp>
        <p:nvGrpSpPr>
          <p:cNvPr id="104" name="组合 103">
            <a:extLst>
              <a:ext uri="{FF2B5EF4-FFF2-40B4-BE49-F238E27FC236}">
                <a16:creationId xmlns:a16="http://schemas.microsoft.com/office/drawing/2014/main" id="{969AA436-C6F4-13F4-CE98-341A2D914ADE}"/>
              </a:ext>
            </a:extLst>
          </p:cNvPr>
          <p:cNvGrpSpPr/>
          <p:nvPr/>
        </p:nvGrpSpPr>
        <p:grpSpPr>
          <a:xfrm>
            <a:off x="479044" y="1424389"/>
            <a:ext cx="4722575" cy="3786982"/>
            <a:chOff x="479044" y="1424389"/>
            <a:chExt cx="4722575" cy="3786982"/>
          </a:xfrm>
        </p:grpSpPr>
        <p:sp>
          <p:nvSpPr>
            <p:cNvPr id="40" name="矩形: 圆角 39">
              <a:extLst>
                <a:ext uri="{FF2B5EF4-FFF2-40B4-BE49-F238E27FC236}">
                  <a16:creationId xmlns:a16="http://schemas.microsoft.com/office/drawing/2014/main" id="{C8E26F95-9FB8-AB04-2C49-12E4E8B24178}"/>
                </a:ext>
              </a:extLst>
            </p:cNvPr>
            <p:cNvSpPr/>
            <p:nvPr/>
          </p:nvSpPr>
          <p:spPr>
            <a:xfrm>
              <a:off x="479044" y="1424389"/>
              <a:ext cx="4512937" cy="35476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CC0A4E43-38E4-54F2-6799-247B9642BC0D}"/>
                </a:ext>
              </a:extLst>
            </p:cNvPr>
            <p:cNvSpPr txBox="1"/>
            <p:nvPr/>
          </p:nvSpPr>
          <p:spPr>
            <a:xfrm>
              <a:off x="1065659" y="3747812"/>
              <a:ext cx="3399046" cy="369332"/>
            </a:xfrm>
            <a:prstGeom prst="rect">
              <a:avLst/>
            </a:prstGeom>
            <a:solidFill>
              <a:schemeClr val="bg1"/>
            </a:solidFill>
          </p:spPr>
          <p:txBody>
            <a:bodyPr wrap="square" rtlCol="0">
              <a:spAutoFit/>
            </a:bodyPr>
            <a:lstStyle/>
            <a:p>
              <a:r>
                <a:rPr lang="en-US" altLang="zh-CN" dirty="0"/>
                <a:t>examples of entity alignment (EA)</a:t>
              </a:r>
              <a:endParaRPr lang="zh-CN" altLang="en-US" dirty="0"/>
            </a:p>
          </p:txBody>
        </p:sp>
        <p:sp>
          <p:nvSpPr>
            <p:cNvPr id="38" name="文本框 37">
              <a:extLst>
                <a:ext uri="{FF2B5EF4-FFF2-40B4-BE49-F238E27FC236}">
                  <a16:creationId xmlns:a16="http://schemas.microsoft.com/office/drawing/2014/main" id="{F5F0296B-E258-283E-C4C5-2C147CF27AA4}"/>
                </a:ext>
              </a:extLst>
            </p:cNvPr>
            <p:cNvSpPr txBox="1"/>
            <p:nvPr/>
          </p:nvSpPr>
          <p:spPr>
            <a:xfrm>
              <a:off x="623313" y="4011042"/>
              <a:ext cx="4578306" cy="1200329"/>
            </a:xfrm>
            <a:prstGeom prst="rect">
              <a:avLst/>
            </a:prstGeom>
            <a:noFill/>
          </p:spPr>
          <p:txBody>
            <a:bodyPr wrap="square" rtlCol="0">
              <a:spAutoFit/>
            </a:bodyPr>
            <a:lstStyle/>
            <a:p>
              <a:r>
                <a:rPr lang="en-US" altLang="zh-CN" dirty="0">
                  <a:solidFill>
                    <a:srgbClr val="FF0000"/>
                  </a:solidFill>
                </a:rPr>
                <a:t>find a correspondence between entities from different multi-relational graphs</a:t>
              </a:r>
            </a:p>
            <a:p>
              <a:r>
                <a:rPr lang="en-US" altLang="zh-CN" dirty="0"/>
                <a:t>KECG(EMNLP 2019), </a:t>
              </a:r>
              <a:r>
                <a:rPr lang="en-US" altLang="zh-CN" dirty="0" err="1">
                  <a:solidFill>
                    <a:srgbClr val="FF0000"/>
                  </a:solidFill>
                </a:rPr>
                <a:t>AttrGNN</a:t>
              </a:r>
              <a:r>
                <a:rPr lang="en-US" altLang="zh-CN" dirty="0"/>
                <a:t>(EMNLP 2019)</a:t>
              </a:r>
            </a:p>
            <a:p>
              <a:endParaRPr lang="zh-CN" altLang="en-US" dirty="0">
                <a:solidFill>
                  <a:srgbClr val="FF0000"/>
                </a:solidFill>
              </a:endParaRPr>
            </a:p>
          </p:txBody>
        </p:sp>
        <p:pic>
          <p:nvPicPr>
            <p:cNvPr id="36" name="图片 35">
              <a:extLst>
                <a:ext uri="{FF2B5EF4-FFF2-40B4-BE49-F238E27FC236}">
                  <a16:creationId xmlns:a16="http://schemas.microsoft.com/office/drawing/2014/main" id="{26D598FB-74F7-014B-918C-4D5790C959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40926" y="1617547"/>
              <a:ext cx="4048513" cy="2130265"/>
            </a:xfrm>
            <a:prstGeom prst="rect">
              <a:avLst/>
            </a:prstGeom>
            <a:solidFill>
              <a:schemeClr val="bg1"/>
            </a:solidFill>
          </p:spPr>
        </p:pic>
      </p:grpSp>
      <p:sp>
        <p:nvSpPr>
          <p:cNvPr id="105" name="文本框 104">
            <a:extLst>
              <a:ext uri="{FF2B5EF4-FFF2-40B4-BE49-F238E27FC236}">
                <a16:creationId xmlns:a16="http://schemas.microsoft.com/office/drawing/2014/main" id="{2CAB8500-CC18-E661-3592-2E1C9A81ACF4}"/>
              </a:ext>
            </a:extLst>
          </p:cNvPr>
          <p:cNvSpPr txBox="1"/>
          <p:nvPr/>
        </p:nvSpPr>
        <p:spPr>
          <a:xfrm>
            <a:off x="5381769" y="5044895"/>
            <a:ext cx="5861050" cy="923330"/>
          </a:xfrm>
          <a:prstGeom prst="rect">
            <a:avLst/>
          </a:prstGeom>
          <a:noFill/>
        </p:spPr>
        <p:txBody>
          <a:bodyPr wrap="square" rtlCol="0">
            <a:spAutoFit/>
          </a:bodyPr>
          <a:lstStyle/>
          <a:p>
            <a:r>
              <a:rPr lang="en-US" altLang="zh-CN" b="1" dirty="0"/>
              <a:t>Objective</a:t>
            </a:r>
            <a:r>
              <a:rPr lang="en-US" altLang="zh-CN" dirty="0"/>
              <a:t>:</a:t>
            </a:r>
          </a:p>
          <a:p>
            <a:r>
              <a:rPr lang="en-US" altLang="zh-CN" dirty="0"/>
              <a:t>maximizing the similarity of each pair </a:t>
            </a:r>
          </a:p>
          <a:p>
            <a:r>
              <a:rPr lang="en-US" altLang="zh-CN" dirty="0"/>
              <a:t>(</a:t>
            </a:r>
            <a:r>
              <a:rPr lang="en-US" altLang="zh-CN" dirty="0" err="1"/>
              <a:t>w.r.t.</a:t>
            </a:r>
            <a:r>
              <a:rPr lang="en-US" altLang="zh-CN" dirty="0"/>
              <a:t> the generated positive labels)</a:t>
            </a:r>
            <a:endParaRPr lang="zh-CN" altLang="en-US" dirty="0"/>
          </a:p>
        </p:txBody>
      </p:sp>
    </p:spTree>
    <p:extLst>
      <p:ext uri="{BB962C8B-B14F-4D97-AF65-F5344CB8AC3E}">
        <p14:creationId xmlns:p14="http://schemas.microsoft.com/office/powerpoint/2010/main" val="276745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18</a:t>
            </a:fld>
            <a:endParaRPr lang="zh-CN" altLang="en-US"/>
          </a:p>
        </p:txBody>
      </p:sp>
      <p:sp>
        <p:nvSpPr>
          <p:cNvPr id="3" name="文本框 2"/>
          <p:cNvSpPr txBox="1"/>
          <p:nvPr/>
        </p:nvSpPr>
        <p:spPr>
          <a:xfrm>
            <a:off x="428280" y="199434"/>
            <a:ext cx="6695389"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协同</a:t>
            </a:r>
            <a:r>
              <a:rPr lang="en-US" altLang="zh-CN" sz="2800" b="1" spc="200" dirty="0">
                <a:solidFill>
                  <a:schemeClr val="bg1"/>
                </a:solidFill>
                <a:latin typeface="Calibri" panose="020F0502020204030204" pitchFamily="34" charset="0"/>
                <a:ea typeface="微软雅黑" panose="020B0503020204020204" pitchFamily="34" charset="-122"/>
              </a:rPr>
              <a:t>EM</a:t>
            </a:r>
            <a:r>
              <a:rPr lang="zh-CN" altLang="en-US" sz="2800" b="1" spc="200" dirty="0">
                <a:solidFill>
                  <a:schemeClr val="bg1"/>
                </a:solidFill>
                <a:latin typeface="Calibri" panose="020F0502020204030204" pitchFamily="34" charset="0"/>
                <a:ea typeface="微软雅黑" panose="020B0503020204020204" pitchFamily="34" charset="-122"/>
              </a:rPr>
              <a:t>训练</a:t>
            </a:r>
            <a:r>
              <a:rPr lang="en-US" altLang="zh-CN" sz="2800" b="1" spc="200" dirty="0">
                <a:solidFill>
                  <a:schemeClr val="bg1"/>
                </a:solidFill>
                <a:latin typeface="Calibri" panose="020F0502020204030204" pitchFamily="34" charset="0"/>
                <a:ea typeface="微软雅黑" panose="020B0503020204020204" pitchFamily="34" charset="-122"/>
              </a:rPr>
              <a:t>(CEMT)</a:t>
            </a:r>
            <a:r>
              <a:rPr lang="zh-CN" altLang="en-US" sz="2800" b="1" spc="200" dirty="0">
                <a:solidFill>
                  <a:schemeClr val="bg1"/>
                </a:solidFill>
                <a:latin typeface="Calibri" panose="020F0502020204030204" pitchFamily="34" charset="0"/>
                <a:ea typeface="微软雅黑" panose="020B0503020204020204" pitchFamily="34" charset="-122"/>
              </a:rPr>
              <a:t>模块</a:t>
            </a:r>
          </a:p>
        </p:txBody>
      </p:sp>
      <p:sp>
        <p:nvSpPr>
          <p:cNvPr id="4" name="文本框 3"/>
          <p:cNvSpPr txBox="1"/>
          <p:nvPr/>
        </p:nvSpPr>
        <p:spPr>
          <a:xfrm>
            <a:off x="428280" y="841607"/>
            <a:ext cx="5523372" cy="506292"/>
          </a:xfrm>
          <a:prstGeom prst="rect">
            <a:avLst/>
          </a:prstGeom>
          <a:noFill/>
        </p:spPr>
        <p:txBody>
          <a:bodyPr wrap="none" rtlCol="0">
            <a:spAutoFit/>
          </a:bodyPr>
          <a:lstStyle/>
          <a:p>
            <a:pPr marL="285750" indent="-285750" algn="l">
              <a:lnSpc>
                <a:spcPct val="150000"/>
              </a:lnSpc>
              <a:buFont typeface="Wingdings" panose="05000000000000000000" charset="0"/>
              <a:buChar char="n"/>
            </a:pPr>
            <a:r>
              <a:rPr lang="en-US" altLang="zh-CN" sz="2000" b="1" dirty="0">
                <a:sym typeface="+mn-ea"/>
              </a:rPr>
              <a:t>Collaborative Sentence Feature Learning (CSFL) </a:t>
            </a:r>
          </a:p>
        </p:txBody>
      </p:sp>
      <p:pic>
        <p:nvPicPr>
          <p:cNvPr id="8" name="图片 7">
            <a:extLst>
              <a:ext uri="{FF2B5EF4-FFF2-40B4-BE49-F238E27FC236}">
                <a16:creationId xmlns:a16="http://schemas.microsoft.com/office/drawing/2014/main" id="{7AFF1DEA-3586-D1F4-DC6A-1C1432025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543358"/>
            <a:ext cx="5080000" cy="3131576"/>
          </a:xfrm>
          <a:prstGeom prst="rect">
            <a:avLst/>
          </a:prstGeom>
        </p:spPr>
      </p:pic>
      <p:sp>
        <p:nvSpPr>
          <p:cNvPr id="11" name="文本框 10">
            <a:extLst>
              <a:ext uri="{FF2B5EF4-FFF2-40B4-BE49-F238E27FC236}">
                <a16:creationId xmlns:a16="http://schemas.microsoft.com/office/drawing/2014/main" id="{8E326C9D-00BE-FF20-2B4D-9282B9B7CA6E}"/>
              </a:ext>
            </a:extLst>
          </p:cNvPr>
          <p:cNvSpPr txBox="1"/>
          <p:nvPr/>
        </p:nvSpPr>
        <p:spPr>
          <a:xfrm>
            <a:off x="628650" y="4946650"/>
            <a:ext cx="6991350" cy="923330"/>
          </a:xfrm>
          <a:prstGeom prst="rect">
            <a:avLst/>
          </a:prstGeom>
          <a:noFill/>
        </p:spPr>
        <p:txBody>
          <a:bodyPr wrap="square" rtlCol="0">
            <a:spAutoFit/>
          </a:bodyPr>
          <a:lstStyle/>
          <a:p>
            <a:r>
              <a:rPr lang="en-US" altLang="zh-CN" dirty="0"/>
              <a:t>The training objective of CSFL is to </a:t>
            </a:r>
          </a:p>
          <a:p>
            <a:pPr marL="400050" indent="-400050">
              <a:buAutoNum type="romanLcParenBoth"/>
            </a:pPr>
            <a:r>
              <a:rPr lang="en-US" altLang="zh-CN" dirty="0"/>
              <a:t>identify whether two tuples refer to the same real-world entity; </a:t>
            </a:r>
          </a:p>
          <a:p>
            <a:pPr marL="400050" indent="-400050">
              <a:buAutoNum type="romanLcParenBoth"/>
            </a:pPr>
            <a:r>
              <a:rPr lang="en-US" altLang="zh-CN" dirty="0"/>
              <a:t>minimize the semantic distance between the matched tuples. </a:t>
            </a:r>
            <a:endParaRPr lang="zh-CN" altLang="en-US" dirty="0"/>
          </a:p>
        </p:txBody>
      </p:sp>
    </p:spTree>
    <p:extLst>
      <p:ext uri="{BB962C8B-B14F-4D97-AF65-F5344CB8AC3E}">
        <p14:creationId xmlns:p14="http://schemas.microsoft.com/office/powerpoint/2010/main" val="2397277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19</a:t>
            </a:fld>
            <a:endParaRPr lang="zh-CN" altLang="en-US"/>
          </a:p>
        </p:txBody>
      </p:sp>
      <p:sp>
        <p:nvSpPr>
          <p:cNvPr id="3" name="文本框 2"/>
          <p:cNvSpPr txBox="1"/>
          <p:nvPr/>
        </p:nvSpPr>
        <p:spPr>
          <a:xfrm>
            <a:off x="428280" y="199434"/>
            <a:ext cx="6695389"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协同</a:t>
            </a:r>
            <a:r>
              <a:rPr lang="en-US" altLang="zh-CN" sz="2800" b="1" spc="200" dirty="0">
                <a:solidFill>
                  <a:schemeClr val="bg1"/>
                </a:solidFill>
                <a:latin typeface="Calibri" panose="020F0502020204030204" pitchFamily="34" charset="0"/>
                <a:ea typeface="微软雅黑" panose="020B0503020204020204" pitchFamily="34" charset="-122"/>
              </a:rPr>
              <a:t>EM</a:t>
            </a:r>
            <a:r>
              <a:rPr lang="zh-CN" altLang="en-US" sz="2800" b="1" spc="200" dirty="0">
                <a:solidFill>
                  <a:schemeClr val="bg1"/>
                </a:solidFill>
                <a:latin typeface="Calibri" panose="020F0502020204030204" pitchFamily="34" charset="0"/>
                <a:ea typeface="微软雅黑" panose="020B0503020204020204" pitchFamily="34" charset="-122"/>
              </a:rPr>
              <a:t>训练</a:t>
            </a:r>
            <a:r>
              <a:rPr lang="en-US" altLang="zh-CN" sz="2800" b="1" spc="200" dirty="0">
                <a:solidFill>
                  <a:schemeClr val="bg1"/>
                </a:solidFill>
                <a:latin typeface="Calibri" panose="020F0502020204030204" pitchFamily="34" charset="0"/>
                <a:ea typeface="微软雅黑" panose="020B0503020204020204" pitchFamily="34" charset="-122"/>
              </a:rPr>
              <a:t>(CEMT)</a:t>
            </a:r>
            <a:r>
              <a:rPr lang="zh-CN" altLang="en-US" sz="2800" b="1" spc="200" dirty="0">
                <a:solidFill>
                  <a:schemeClr val="bg1"/>
                </a:solidFill>
                <a:latin typeface="Calibri" panose="020F0502020204030204" pitchFamily="34" charset="0"/>
                <a:ea typeface="微软雅黑" panose="020B0503020204020204" pitchFamily="34" charset="-122"/>
              </a:rPr>
              <a:t>模块</a:t>
            </a:r>
          </a:p>
        </p:txBody>
      </p:sp>
      <p:sp>
        <p:nvSpPr>
          <p:cNvPr id="4" name="文本框 3"/>
          <p:cNvSpPr txBox="1"/>
          <p:nvPr/>
        </p:nvSpPr>
        <p:spPr>
          <a:xfrm>
            <a:off x="428280" y="841607"/>
            <a:ext cx="5523372" cy="506292"/>
          </a:xfrm>
          <a:prstGeom prst="rect">
            <a:avLst/>
          </a:prstGeom>
          <a:noFill/>
        </p:spPr>
        <p:txBody>
          <a:bodyPr wrap="none" rtlCol="0">
            <a:spAutoFit/>
          </a:bodyPr>
          <a:lstStyle/>
          <a:p>
            <a:pPr marL="285750" indent="-285750" algn="l">
              <a:lnSpc>
                <a:spcPct val="150000"/>
              </a:lnSpc>
              <a:buFont typeface="Wingdings" panose="05000000000000000000" charset="0"/>
              <a:buChar char="n"/>
            </a:pPr>
            <a:r>
              <a:rPr lang="en-US" altLang="zh-CN" sz="2000" b="1" dirty="0">
                <a:sym typeface="+mn-ea"/>
              </a:rPr>
              <a:t>Collaborative Sentence Feature Learning (CSFL) </a:t>
            </a:r>
          </a:p>
        </p:txBody>
      </p:sp>
      <p:pic>
        <p:nvPicPr>
          <p:cNvPr id="8" name="图片 7">
            <a:extLst>
              <a:ext uri="{FF2B5EF4-FFF2-40B4-BE49-F238E27FC236}">
                <a16:creationId xmlns:a16="http://schemas.microsoft.com/office/drawing/2014/main" id="{7AFF1DEA-3586-D1F4-DC6A-1C1432025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43358"/>
            <a:ext cx="5080000" cy="3131576"/>
          </a:xfrm>
          <a:prstGeom prst="rect">
            <a:avLst/>
          </a:prstGeom>
        </p:spPr>
      </p:pic>
      <p:sp>
        <p:nvSpPr>
          <p:cNvPr id="11" name="文本框 10">
            <a:extLst>
              <a:ext uri="{FF2B5EF4-FFF2-40B4-BE49-F238E27FC236}">
                <a16:creationId xmlns:a16="http://schemas.microsoft.com/office/drawing/2014/main" id="{8E326C9D-00BE-FF20-2B4D-9282B9B7CA6E}"/>
              </a:ext>
            </a:extLst>
          </p:cNvPr>
          <p:cNvSpPr txBox="1"/>
          <p:nvPr/>
        </p:nvSpPr>
        <p:spPr>
          <a:xfrm>
            <a:off x="387350" y="4946650"/>
            <a:ext cx="6991350" cy="923330"/>
          </a:xfrm>
          <a:prstGeom prst="rect">
            <a:avLst/>
          </a:prstGeom>
          <a:noFill/>
        </p:spPr>
        <p:txBody>
          <a:bodyPr wrap="square" rtlCol="0">
            <a:spAutoFit/>
          </a:bodyPr>
          <a:lstStyle/>
          <a:p>
            <a:r>
              <a:rPr lang="en-US" altLang="zh-CN" dirty="0"/>
              <a:t>The training objective of CSFL is to </a:t>
            </a:r>
          </a:p>
          <a:p>
            <a:pPr marL="400050" indent="-400050">
              <a:buAutoNum type="romanLcParenBoth"/>
            </a:pPr>
            <a:r>
              <a:rPr lang="en-US" altLang="zh-CN" b="1" dirty="0">
                <a:solidFill>
                  <a:srgbClr val="FF0000"/>
                </a:solidFill>
              </a:rPr>
              <a:t>identify whether two tuples refer to the same real-world entity</a:t>
            </a:r>
            <a:r>
              <a:rPr lang="en-US" altLang="zh-CN" dirty="0">
                <a:solidFill>
                  <a:srgbClr val="FF0000"/>
                </a:solidFill>
              </a:rPr>
              <a:t>; </a:t>
            </a:r>
          </a:p>
          <a:p>
            <a:pPr marL="400050" indent="-400050">
              <a:buAutoNum type="romanLcParenBoth"/>
            </a:pPr>
            <a:r>
              <a:rPr lang="en-US" altLang="zh-CN" dirty="0"/>
              <a:t>minimize the semantic distance between the matched tuples. </a:t>
            </a:r>
            <a:endParaRPr lang="zh-CN" altLang="en-US" dirty="0"/>
          </a:p>
        </p:txBody>
      </p:sp>
      <p:sp>
        <p:nvSpPr>
          <p:cNvPr id="5" name="矩形 4">
            <a:extLst>
              <a:ext uri="{FF2B5EF4-FFF2-40B4-BE49-F238E27FC236}">
                <a16:creationId xmlns:a16="http://schemas.microsoft.com/office/drawing/2014/main" id="{A2007A21-1CC0-7E64-A506-6E2BF1F10CC8}"/>
              </a:ext>
            </a:extLst>
          </p:cNvPr>
          <p:cNvSpPr/>
          <p:nvPr/>
        </p:nvSpPr>
        <p:spPr>
          <a:xfrm>
            <a:off x="3270250" y="1911350"/>
            <a:ext cx="2266950" cy="2763584"/>
          </a:xfrm>
          <a:prstGeom prst="rect">
            <a:avLst/>
          </a:prstGeom>
          <a:noFill/>
          <a:ln w="254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a:extLst>
              <a:ext uri="{FF2B5EF4-FFF2-40B4-BE49-F238E27FC236}">
                <a16:creationId xmlns:a16="http://schemas.microsoft.com/office/drawing/2014/main" id="{9E967BD0-A281-5695-9E5A-D22C269E4918}"/>
              </a:ext>
            </a:extLst>
          </p:cNvPr>
          <p:cNvGrpSpPr/>
          <p:nvPr/>
        </p:nvGrpSpPr>
        <p:grpSpPr>
          <a:xfrm>
            <a:off x="5712807" y="2540440"/>
            <a:ext cx="2973993" cy="1483274"/>
            <a:chOff x="5712807" y="1695890"/>
            <a:chExt cx="2973993" cy="1483274"/>
          </a:xfrm>
        </p:grpSpPr>
        <p:pic>
          <p:nvPicPr>
            <p:cNvPr id="7" name="图片 6">
              <a:extLst>
                <a:ext uri="{FF2B5EF4-FFF2-40B4-BE49-F238E27FC236}">
                  <a16:creationId xmlns:a16="http://schemas.microsoft.com/office/drawing/2014/main" id="{BDC4F54F-CDA3-8E09-41F0-C4990EEE51D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2807" y="1695890"/>
              <a:ext cx="2973993" cy="430919"/>
            </a:xfrm>
            <a:prstGeom prst="rect">
              <a:avLst/>
            </a:prstGeom>
          </p:spPr>
        </p:pic>
        <p:pic>
          <p:nvPicPr>
            <p:cNvPr id="10" name="图片 9">
              <a:extLst>
                <a:ext uri="{FF2B5EF4-FFF2-40B4-BE49-F238E27FC236}">
                  <a16:creationId xmlns:a16="http://schemas.microsoft.com/office/drawing/2014/main" id="{64A3E0E5-C60D-66DD-82BC-B8FF82CA63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2590" y="2212896"/>
              <a:ext cx="2007858" cy="229713"/>
            </a:xfrm>
            <a:prstGeom prst="rect">
              <a:avLst/>
            </a:prstGeom>
          </p:spPr>
        </p:pic>
        <p:pic>
          <p:nvPicPr>
            <p:cNvPr id="13" name="图片 12">
              <a:extLst>
                <a:ext uri="{FF2B5EF4-FFF2-40B4-BE49-F238E27FC236}">
                  <a16:creationId xmlns:a16="http://schemas.microsoft.com/office/drawing/2014/main" id="{EA90C985-1B51-F3BE-3B13-938AB2114C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14702" y="2598282"/>
              <a:ext cx="753312" cy="189484"/>
            </a:xfrm>
            <a:prstGeom prst="rect">
              <a:avLst/>
            </a:prstGeom>
          </p:spPr>
        </p:pic>
        <p:pic>
          <p:nvPicPr>
            <p:cNvPr id="15" name="图片 14">
              <a:extLst>
                <a:ext uri="{FF2B5EF4-FFF2-40B4-BE49-F238E27FC236}">
                  <a16:creationId xmlns:a16="http://schemas.microsoft.com/office/drawing/2014/main" id="{6898E683-5CFE-939A-AE09-65A72F9222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35751" y="2592731"/>
              <a:ext cx="753311" cy="213287"/>
            </a:xfrm>
            <a:prstGeom prst="rect">
              <a:avLst/>
            </a:prstGeom>
          </p:spPr>
        </p:pic>
        <p:pic>
          <p:nvPicPr>
            <p:cNvPr id="19" name="图片 18">
              <a:extLst>
                <a:ext uri="{FF2B5EF4-FFF2-40B4-BE49-F238E27FC236}">
                  <a16:creationId xmlns:a16="http://schemas.microsoft.com/office/drawing/2014/main" id="{26CA9F71-2D55-13AD-E2E9-136D7CF5305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12101" y="2962975"/>
              <a:ext cx="1137148" cy="216189"/>
            </a:xfrm>
            <a:prstGeom prst="rect">
              <a:avLst/>
            </a:prstGeom>
          </p:spPr>
        </p:pic>
        <p:pic>
          <p:nvPicPr>
            <p:cNvPr id="21" name="图片 20">
              <a:extLst>
                <a:ext uri="{FF2B5EF4-FFF2-40B4-BE49-F238E27FC236}">
                  <a16:creationId xmlns:a16="http://schemas.microsoft.com/office/drawing/2014/main" id="{EE2B1EFD-BF44-19D4-83CE-9D821CB0CE2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50898" y="2964303"/>
              <a:ext cx="1151332" cy="214861"/>
            </a:xfrm>
            <a:prstGeom prst="rect">
              <a:avLst/>
            </a:prstGeom>
          </p:spPr>
        </p:pic>
      </p:grpSp>
    </p:spTree>
    <p:extLst>
      <p:ext uri="{BB962C8B-B14F-4D97-AF65-F5344CB8AC3E}">
        <p14:creationId xmlns:p14="http://schemas.microsoft.com/office/powerpoint/2010/main" val="2669229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a:t>
            </a:fld>
            <a:endParaRPr lang="zh-CN" altLang="en-US"/>
          </a:p>
        </p:txBody>
      </p:sp>
      <p:sp>
        <p:nvSpPr>
          <p:cNvPr id="37" name="文本框 36"/>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目录</a:t>
            </a:r>
          </a:p>
        </p:txBody>
      </p:sp>
      <p:grpSp>
        <p:nvGrpSpPr>
          <p:cNvPr id="15" name="Group 51"/>
          <p:cNvGrpSpPr/>
          <p:nvPr/>
        </p:nvGrpSpPr>
        <p:grpSpPr bwMode="auto">
          <a:xfrm>
            <a:off x="2497424" y="2696369"/>
            <a:ext cx="3960526" cy="792163"/>
            <a:chOff x="1329" y="1795"/>
            <a:chExt cx="2943" cy="499"/>
          </a:xfrm>
          <a:solidFill>
            <a:schemeClr val="accent1">
              <a:lumMod val="40000"/>
              <a:lumOff val="60000"/>
            </a:schemeClr>
          </a:solidFill>
        </p:grpSpPr>
        <p:sp>
          <p:nvSpPr>
            <p:cNvPr id="16" name="AutoShape 52"/>
            <p:cNvSpPr>
              <a:spLocks noChangeArrowheads="1"/>
            </p:cNvSpPr>
            <p:nvPr>
              <p:custDataLst>
                <p:tags r:id="rId7"/>
              </p:custDataLst>
            </p:nvPr>
          </p:nvSpPr>
          <p:spPr bwMode="gray">
            <a:xfrm>
              <a:off x="1536" y="1840"/>
              <a:ext cx="2736" cy="409"/>
            </a:xfrm>
            <a:prstGeom prst="roundRect">
              <a:avLst>
                <a:gd name="adj" fmla="val 16667"/>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本文主要工作</a:t>
              </a:r>
            </a:p>
          </p:txBody>
        </p:sp>
        <p:sp>
          <p:nvSpPr>
            <p:cNvPr id="17" name="AutoShape 53"/>
            <p:cNvSpPr>
              <a:spLocks noChangeArrowheads="1"/>
            </p:cNvSpPr>
            <p:nvPr>
              <p:custDataLst>
                <p:tags r:id="rId8"/>
              </p:custDataLst>
            </p:nvPr>
          </p:nvSpPr>
          <p:spPr bwMode="gray">
            <a:xfrm>
              <a:off x="1329" y="1795"/>
              <a:ext cx="499" cy="499"/>
            </a:xfrm>
            <a:prstGeom prst="diamond">
              <a:avLst/>
            </a:prstGeom>
            <a:solidFill>
              <a:schemeClr val="accent1">
                <a:lumMod val="40000"/>
                <a:lumOff val="60000"/>
              </a:schemeClr>
            </a:solid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8" name="Group 51"/>
          <p:cNvGrpSpPr/>
          <p:nvPr/>
        </p:nvGrpSpPr>
        <p:grpSpPr bwMode="auto">
          <a:xfrm>
            <a:off x="2505361" y="1688307"/>
            <a:ext cx="3952588" cy="792162"/>
            <a:chOff x="1329" y="1795"/>
            <a:chExt cx="2943" cy="499"/>
          </a:xfrm>
          <a:solidFill>
            <a:srgbClr val="02409A"/>
          </a:solidFill>
        </p:grpSpPr>
        <p:sp>
          <p:nvSpPr>
            <p:cNvPr id="19" name="AutoShape 52"/>
            <p:cNvSpPr>
              <a:spLocks noChangeArrowheads="1"/>
            </p:cNvSpPr>
            <p:nvPr>
              <p:custDataLst>
                <p:tags r:id="rId5"/>
              </p:custDataLst>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研究背景及现状</a:t>
              </a:r>
            </a:p>
          </p:txBody>
        </p:sp>
        <p:sp>
          <p:nvSpPr>
            <p:cNvPr id="20" name="AutoShape 53"/>
            <p:cNvSpPr>
              <a:spLocks noChangeArrowheads="1"/>
            </p:cNvSpPr>
            <p:nvPr>
              <p:custDataLst>
                <p:tags r:id="rId6"/>
              </p:custDataLst>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1" name="Group 51"/>
          <p:cNvGrpSpPr/>
          <p:nvPr/>
        </p:nvGrpSpPr>
        <p:grpSpPr bwMode="auto">
          <a:xfrm>
            <a:off x="2497424" y="3704432"/>
            <a:ext cx="3960526" cy="792162"/>
            <a:chOff x="1329" y="1795"/>
            <a:chExt cx="2943" cy="499"/>
          </a:xfrm>
          <a:solidFill>
            <a:srgbClr val="02409A"/>
          </a:solidFill>
        </p:grpSpPr>
        <p:sp>
          <p:nvSpPr>
            <p:cNvPr id="22" name="AutoShape 52"/>
            <p:cNvSpPr>
              <a:spLocks noChangeArrowheads="1"/>
            </p:cNvSpPr>
            <p:nvPr>
              <p:custDataLst>
                <p:tags r:id="rId3"/>
              </p:custDataLst>
            </p:nvPr>
          </p:nvSpPr>
          <p:spPr bwMode="gray">
            <a:xfrm>
              <a:off x="1536" y="1840"/>
              <a:ext cx="2736" cy="409"/>
            </a:xfrm>
            <a:prstGeom prst="roundRect">
              <a:avLst>
                <a:gd name="adj" fmla="val 16667"/>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实验结果评估</a:t>
              </a:r>
            </a:p>
          </p:txBody>
        </p:sp>
        <p:sp>
          <p:nvSpPr>
            <p:cNvPr id="23" name="AutoShape 53"/>
            <p:cNvSpPr>
              <a:spLocks noChangeArrowheads="1"/>
            </p:cNvSpPr>
            <p:nvPr>
              <p:custDataLst>
                <p:tags r:id="rId4"/>
              </p:custDataLst>
            </p:nvPr>
          </p:nvSpPr>
          <p:spPr bwMode="gray">
            <a:xfrm>
              <a:off x="1329" y="1795"/>
              <a:ext cx="499" cy="499"/>
            </a:xfrm>
            <a:prstGeom prst="diamond">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4" name="Group 51"/>
          <p:cNvGrpSpPr/>
          <p:nvPr/>
        </p:nvGrpSpPr>
        <p:grpSpPr bwMode="auto">
          <a:xfrm>
            <a:off x="2505361" y="4712494"/>
            <a:ext cx="3952588" cy="792163"/>
            <a:chOff x="1329" y="1795"/>
            <a:chExt cx="2943" cy="499"/>
          </a:xfrm>
          <a:solidFill>
            <a:srgbClr val="02409A"/>
          </a:solidFill>
        </p:grpSpPr>
        <p:sp>
          <p:nvSpPr>
            <p:cNvPr id="25" name="AutoShape 52"/>
            <p:cNvSpPr>
              <a:spLocks noChangeArrowheads="1"/>
            </p:cNvSpPr>
            <p:nvPr>
              <p:custDataLst>
                <p:tags r:id="rId1"/>
              </p:custDataLst>
            </p:nvPr>
          </p:nvSpPr>
          <p:spPr bwMode="gray">
            <a:xfrm>
              <a:off x="1536" y="1840"/>
              <a:ext cx="2736" cy="409"/>
            </a:xfrm>
            <a:prstGeom prst="roundRect">
              <a:avLst>
                <a:gd name="adj" fmla="val 16667"/>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zh-CN" altLang="en-US" sz="2400" b="1" dirty="0">
                  <a:solidFill>
                    <a:schemeClr val="bg1">
                      <a:lumMod val="95000"/>
                    </a:schemeClr>
                  </a:solidFill>
                  <a:ea typeface="微软雅黑" panose="020B0503020204020204" pitchFamily="34" charset="-122"/>
                </a:rPr>
                <a:t>总结</a:t>
              </a:r>
              <a:endParaRPr kumimoji="0" lang="zh-CN" altLang="en-US" sz="2400" b="1" dirty="0">
                <a:solidFill>
                  <a:schemeClr val="bg1">
                    <a:lumMod val="95000"/>
                  </a:schemeClr>
                </a:solidFill>
                <a:ea typeface="微软雅黑" panose="020B0503020204020204" pitchFamily="34" charset="-122"/>
              </a:endParaRPr>
            </a:p>
          </p:txBody>
        </p:sp>
        <p:sp>
          <p:nvSpPr>
            <p:cNvPr id="26" name="AutoShape 53"/>
            <p:cNvSpPr>
              <a:spLocks noChangeArrowheads="1"/>
            </p:cNvSpPr>
            <p:nvPr>
              <p:custDataLst>
                <p:tags r:id="rId2"/>
              </p:custDataLst>
            </p:nvPr>
          </p:nvSpPr>
          <p:spPr bwMode="gray">
            <a:xfrm>
              <a:off x="1329" y="1795"/>
              <a:ext cx="499" cy="499"/>
            </a:xfrm>
            <a:prstGeom prst="diamond">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20</a:t>
            </a:fld>
            <a:endParaRPr lang="zh-CN" altLang="en-US"/>
          </a:p>
        </p:txBody>
      </p:sp>
      <p:sp>
        <p:nvSpPr>
          <p:cNvPr id="3" name="文本框 2"/>
          <p:cNvSpPr txBox="1"/>
          <p:nvPr/>
        </p:nvSpPr>
        <p:spPr>
          <a:xfrm>
            <a:off x="428280" y="199434"/>
            <a:ext cx="6695389"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协同</a:t>
            </a:r>
            <a:r>
              <a:rPr lang="en-US" altLang="zh-CN" sz="2800" b="1" spc="200" dirty="0">
                <a:solidFill>
                  <a:schemeClr val="bg1"/>
                </a:solidFill>
                <a:latin typeface="Calibri" panose="020F0502020204030204" pitchFamily="34" charset="0"/>
                <a:ea typeface="微软雅黑" panose="020B0503020204020204" pitchFamily="34" charset="-122"/>
              </a:rPr>
              <a:t>EM</a:t>
            </a:r>
            <a:r>
              <a:rPr lang="zh-CN" altLang="en-US" sz="2800" b="1" spc="200" dirty="0">
                <a:solidFill>
                  <a:schemeClr val="bg1"/>
                </a:solidFill>
                <a:latin typeface="Calibri" panose="020F0502020204030204" pitchFamily="34" charset="0"/>
                <a:ea typeface="微软雅黑" panose="020B0503020204020204" pitchFamily="34" charset="-122"/>
              </a:rPr>
              <a:t>训练</a:t>
            </a:r>
            <a:r>
              <a:rPr lang="en-US" altLang="zh-CN" sz="2800" b="1" spc="200" dirty="0">
                <a:solidFill>
                  <a:schemeClr val="bg1"/>
                </a:solidFill>
                <a:latin typeface="Calibri" panose="020F0502020204030204" pitchFamily="34" charset="0"/>
                <a:ea typeface="微软雅黑" panose="020B0503020204020204" pitchFamily="34" charset="-122"/>
              </a:rPr>
              <a:t>(CEMT)</a:t>
            </a:r>
            <a:r>
              <a:rPr lang="zh-CN" altLang="en-US" sz="2800" b="1" spc="200" dirty="0">
                <a:solidFill>
                  <a:schemeClr val="bg1"/>
                </a:solidFill>
                <a:latin typeface="Calibri" panose="020F0502020204030204" pitchFamily="34" charset="0"/>
                <a:ea typeface="微软雅黑" panose="020B0503020204020204" pitchFamily="34" charset="-122"/>
              </a:rPr>
              <a:t>模块</a:t>
            </a:r>
          </a:p>
        </p:txBody>
      </p:sp>
      <p:sp>
        <p:nvSpPr>
          <p:cNvPr id="4" name="文本框 3"/>
          <p:cNvSpPr txBox="1"/>
          <p:nvPr/>
        </p:nvSpPr>
        <p:spPr>
          <a:xfrm>
            <a:off x="428280" y="841607"/>
            <a:ext cx="5523372" cy="506292"/>
          </a:xfrm>
          <a:prstGeom prst="rect">
            <a:avLst/>
          </a:prstGeom>
          <a:noFill/>
        </p:spPr>
        <p:txBody>
          <a:bodyPr wrap="none" rtlCol="0">
            <a:spAutoFit/>
          </a:bodyPr>
          <a:lstStyle/>
          <a:p>
            <a:pPr marL="285750" indent="-285750" algn="l">
              <a:lnSpc>
                <a:spcPct val="150000"/>
              </a:lnSpc>
              <a:buFont typeface="Wingdings" panose="05000000000000000000" charset="0"/>
              <a:buChar char="n"/>
            </a:pPr>
            <a:r>
              <a:rPr lang="en-US" altLang="zh-CN" sz="2000" b="1" dirty="0">
                <a:sym typeface="+mn-ea"/>
              </a:rPr>
              <a:t>Collaborative Sentence Feature Learning (CSFL) </a:t>
            </a:r>
          </a:p>
        </p:txBody>
      </p:sp>
      <p:pic>
        <p:nvPicPr>
          <p:cNvPr id="8" name="图片 7">
            <a:extLst>
              <a:ext uri="{FF2B5EF4-FFF2-40B4-BE49-F238E27FC236}">
                <a16:creationId xmlns:a16="http://schemas.microsoft.com/office/drawing/2014/main" id="{7AFF1DEA-3586-D1F4-DC6A-1C1432025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43358"/>
            <a:ext cx="5080000" cy="3131576"/>
          </a:xfrm>
          <a:prstGeom prst="rect">
            <a:avLst/>
          </a:prstGeom>
        </p:spPr>
      </p:pic>
      <p:sp>
        <p:nvSpPr>
          <p:cNvPr id="11" name="文本框 10">
            <a:extLst>
              <a:ext uri="{FF2B5EF4-FFF2-40B4-BE49-F238E27FC236}">
                <a16:creationId xmlns:a16="http://schemas.microsoft.com/office/drawing/2014/main" id="{8E326C9D-00BE-FF20-2B4D-9282B9B7CA6E}"/>
              </a:ext>
            </a:extLst>
          </p:cNvPr>
          <p:cNvSpPr txBox="1"/>
          <p:nvPr/>
        </p:nvSpPr>
        <p:spPr>
          <a:xfrm>
            <a:off x="387350" y="5035550"/>
            <a:ext cx="6991350" cy="923330"/>
          </a:xfrm>
          <a:prstGeom prst="rect">
            <a:avLst/>
          </a:prstGeom>
          <a:noFill/>
        </p:spPr>
        <p:txBody>
          <a:bodyPr wrap="square" rtlCol="0">
            <a:spAutoFit/>
          </a:bodyPr>
          <a:lstStyle/>
          <a:p>
            <a:r>
              <a:rPr lang="en-US" altLang="zh-CN" dirty="0"/>
              <a:t>The training objective of CSFL is to </a:t>
            </a:r>
          </a:p>
          <a:p>
            <a:pPr marL="400050" indent="-400050">
              <a:buAutoNum type="romanLcParenBoth"/>
            </a:pPr>
            <a:r>
              <a:rPr lang="en-US" altLang="zh-CN" dirty="0"/>
              <a:t>identify whether two tuples refer to the same real-world entity; </a:t>
            </a:r>
          </a:p>
          <a:p>
            <a:pPr marL="400050" indent="-400050">
              <a:buAutoNum type="romanLcParenBoth"/>
            </a:pPr>
            <a:r>
              <a:rPr lang="en-US" altLang="zh-CN" b="1" dirty="0">
                <a:solidFill>
                  <a:srgbClr val="FF0000"/>
                </a:solidFill>
              </a:rPr>
              <a:t>minimize the semantic distance between the matched tuples. </a:t>
            </a:r>
            <a:endParaRPr lang="zh-CN" altLang="en-US" b="1" dirty="0">
              <a:solidFill>
                <a:srgbClr val="FF0000"/>
              </a:solidFill>
            </a:endParaRPr>
          </a:p>
        </p:txBody>
      </p:sp>
      <p:sp>
        <p:nvSpPr>
          <p:cNvPr id="5" name="矩形 4">
            <a:extLst>
              <a:ext uri="{FF2B5EF4-FFF2-40B4-BE49-F238E27FC236}">
                <a16:creationId xmlns:a16="http://schemas.microsoft.com/office/drawing/2014/main" id="{A2007A21-1CC0-7E64-A506-6E2BF1F10CC8}"/>
              </a:ext>
            </a:extLst>
          </p:cNvPr>
          <p:cNvSpPr/>
          <p:nvPr/>
        </p:nvSpPr>
        <p:spPr>
          <a:xfrm>
            <a:off x="501650" y="1911350"/>
            <a:ext cx="2908300" cy="2763584"/>
          </a:xfrm>
          <a:prstGeom prst="rect">
            <a:avLst/>
          </a:prstGeom>
          <a:noFill/>
          <a:ln w="254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33DD141-0E4D-D396-977B-F8D0DE9825AA}"/>
              </a:ext>
            </a:extLst>
          </p:cNvPr>
          <p:cNvSpPr txBox="1"/>
          <p:nvPr/>
        </p:nvSpPr>
        <p:spPr>
          <a:xfrm>
            <a:off x="5683250" y="3517124"/>
            <a:ext cx="5080000" cy="923330"/>
          </a:xfrm>
          <a:prstGeom prst="rect">
            <a:avLst/>
          </a:prstGeom>
          <a:noFill/>
        </p:spPr>
        <p:txBody>
          <a:bodyPr wrap="square" rtlCol="0">
            <a:spAutoFit/>
          </a:bodyPr>
          <a:lstStyle/>
          <a:p>
            <a:r>
              <a:rPr lang="en-US" altLang="zh-CN" dirty="0"/>
              <a:t>the semantic distance:</a:t>
            </a:r>
          </a:p>
          <a:p>
            <a:r>
              <a:rPr lang="en-US" altLang="zh-CN" dirty="0"/>
              <a:t>1) matched tuples(</a:t>
            </a:r>
            <a:r>
              <a:rPr lang="en-US" altLang="zh-CN" dirty="0">
                <a:solidFill>
                  <a:srgbClr val="FF0000"/>
                </a:solidFill>
              </a:rPr>
              <a:t>minimize</a:t>
            </a:r>
            <a:r>
              <a:rPr lang="en-US" altLang="zh-CN" dirty="0"/>
              <a:t>)</a:t>
            </a:r>
          </a:p>
          <a:p>
            <a:r>
              <a:rPr lang="en-US" altLang="zh-CN" dirty="0"/>
              <a:t>2) mismatched tuples(</a:t>
            </a:r>
            <a:r>
              <a:rPr lang="en-US" altLang="zh-CN" dirty="0">
                <a:solidFill>
                  <a:srgbClr val="FF0000"/>
                </a:solidFill>
              </a:rPr>
              <a:t>maximize</a:t>
            </a:r>
            <a:r>
              <a:rPr lang="en-US" altLang="zh-CN" dirty="0"/>
              <a:t>)</a:t>
            </a:r>
            <a:endParaRPr lang="zh-CN" altLang="en-US" dirty="0"/>
          </a:p>
        </p:txBody>
      </p:sp>
      <p:pic>
        <p:nvPicPr>
          <p:cNvPr id="12" name="图片 11">
            <a:extLst>
              <a:ext uri="{FF2B5EF4-FFF2-40B4-BE49-F238E27FC236}">
                <a16:creationId xmlns:a16="http://schemas.microsoft.com/office/drawing/2014/main" id="{0A0714E1-48D3-1239-7CFF-6ADDCFBD27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3250" y="2473688"/>
            <a:ext cx="3102336" cy="429290"/>
          </a:xfrm>
          <a:prstGeom prst="rect">
            <a:avLst/>
          </a:prstGeom>
        </p:spPr>
      </p:pic>
    </p:spTree>
    <p:extLst>
      <p:ext uri="{BB962C8B-B14F-4D97-AF65-F5344CB8AC3E}">
        <p14:creationId xmlns:p14="http://schemas.microsoft.com/office/powerpoint/2010/main" val="4204459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21</a:t>
            </a:fld>
            <a:endParaRPr lang="zh-CN" altLang="en-US"/>
          </a:p>
        </p:txBody>
      </p:sp>
      <p:sp>
        <p:nvSpPr>
          <p:cNvPr id="3" name="文本框 2"/>
          <p:cNvSpPr txBox="1"/>
          <p:nvPr/>
        </p:nvSpPr>
        <p:spPr>
          <a:xfrm>
            <a:off x="428280" y="199434"/>
            <a:ext cx="6695389"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协同</a:t>
            </a:r>
            <a:r>
              <a:rPr lang="en-US" altLang="zh-CN" sz="2800" b="1" spc="200" dirty="0">
                <a:solidFill>
                  <a:schemeClr val="bg1"/>
                </a:solidFill>
                <a:latin typeface="Calibri" panose="020F0502020204030204" pitchFamily="34" charset="0"/>
                <a:ea typeface="微软雅黑" panose="020B0503020204020204" pitchFamily="34" charset="-122"/>
              </a:rPr>
              <a:t>EM</a:t>
            </a:r>
            <a:r>
              <a:rPr lang="zh-CN" altLang="en-US" sz="2800" b="1" spc="200" dirty="0">
                <a:solidFill>
                  <a:schemeClr val="bg1"/>
                </a:solidFill>
                <a:latin typeface="Calibri" panose="020F0502020204030204" pitchFamily="34" charset="0"/>
                <a:ea typeface="微软雅黑" panose="020B0503020204020204" pitchFamily="34" charset="-122"/>
              </a:rPr>
              <a:t>训练</a:t>
            </a:r>
            <a:r>
              <a:rPr lang="en-US" altLang="zh-CN" sz="2800" b="1" spc="200" dirty="0">
                <a:solidFill>
                  <a:schemeClr val="bg1"/>
                </a:solidFill>
                <a:latin typeface="Calibri" panose="020F0502020204030204" pitchFamily="34" charset="0"/>
                <a:ea typeface="微软雅黑" panose="020B0503020204020204" pitchFamily="34" charset="-122"/>
              </a:rPr>
              <a:t>(CEMT)</a:t>
            </a:r>
            <a:r>
              <a:rPr lang="zh-CN" altLang="en-US" sz="2800" b="1" spc="200" dirty="0">
                <a:solidFill>
                  <a:schemeClr val="bg1"/>
                </a:solidFill>
                <a:latin typeface="Calibri" panose="020F0502020204030204" pitchFamily="34" charset="0"/>
                <a:ea typeface="微软雅黑" panose="020B0503020204020204" pitchFamily="34" charset="-122"/>
              </a:rPr>
              <a:t>模块</a:t>
            </a:r>
          </a:p>
        </p:txBody>
      </p:sp>
      <p:sp>
        <p:nvSpPr>
          <p:cNvPr id="4" name="文本框 3"/>
          <p:cNvSpPr txBox="1"/>
          <p:nvPr/>
        </p:nvSpPr>
        <p:spPr>
          <a:xfrm>
            <a:off x="428280" y="841607"/>
            <a:ext cx="5523372" cy="506292"/>
          </a:xfrm>
          <a:prstGeom prst="rect">
            <a:avLst/>
          </a:prstGeom>
          <a:noFill/>
        </p:spPr>
        <p:txBody>
          <a:bodyPr wrap="none" rtlCol="0">
            <a:spAutoFit/>
          </a:bodyPr>
          <a:lstStyle/>
          <a:p>
            <a:pPr marL="285750" indent="-285750" algn="l">
              <a:lnSpc>
                <a:spcPct val="150000"/>
              </a:lnSpc>
              <a:buFont typeface="Wingdings" panose="05000000000000000000" charset="0"/>
              <a:buChar char="n"/>
            </a:pPr>
            <a:r>
              <a:rPr lang="en-US" altLang="zh-CN" sz="2000" b="1" dirty="0">
                <a:sym typeface="+mn-ea"/>
              </a:rPr>
              <a:t>Collaborative Sentence Feature Learning (CSFL) </a:t>
            </a:r>
          </a:p>
        </p:txBody>
      </p:sp>
      <p:pic>
        <p:nvPicPr>
          <p:cNvPr id="8" name="图片 7">
            <a:extLst>
              <a:ext uri="{FF2B5EF4-FFF2-40B4-BE49-F238E27FC236}">
                <a16:creationId xmlns:a16="http://schemas.microsoft.com/office/drawing/2014/main" id="{7AFF1DEA-3586-D1F4-DC6A-1C1432025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43358"/>
            <a:ext cx="5080000" cy="3131576"/>
          </a:xfrm>
          <a:prstGeom prst="rect">
            <a:avLst/>
          </a:prstGeom>
        </p:spPr>
      </p:pic>
      <p:grpSp>
        <p:nvGrpSpPr>
          <p:cNvPr id="19" name="组合 18">
            <a:extLst>
              <a:ext uri="{FF2B5EF4-FFF2-40B4-BE49-F238E27FC236}">
                <a16:creationId xmlns:a16="http://schemas.microsoft.com/office/drawing/2014/main" id="{6F2D6BF6-2ADF-816B-D63F-5B700B15914F}"/>
              </a:ext>
            </a:extLst>
          </p:cNvPr>
          <p:cNvGrpSpPr/>
          <p:nvPr/>
        </p:nvGrpSpPr>
        <p:grpSpPr>
          <a:xfrm>
            <a:off x="6498014" y="3708352"/>
            <a:ext cx="1485642" cy="548321"/>
            <a:chOff x="6498014" y="3538084"/>
            <a:chExt cx="1485642" cy="548321"/>
          </a:xfrm>
        </p:grpSpPr>
        <p:pic>
          <p:nvPicPr>
            <p:cNvPr id="6" name="图片 5">
              <a:extLst>
                <a:ext uri="{FF2B5EF4-FFF2-40B4-BE49-F238E27FC236}">
                  <a16:creationId xmlns:a16="http://schemas.microsoft.com/office/drawing/2014/main" id="{A4C4919B-CE88-9D01-D8DF-3047118990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8014" y="3538084"/>
              <a:ext cx="1485642" cy="230426"/>
            </a:xfrm>
            <a:prstGeom prst="rect">
              <a:avLst/>
            </a:prstGeom>
          </p:spPr>
        </p:pic>
        <p:pic>
          <p:nvPicPr>
            <p:cNvPr id="10" name="图片 9">
              <a:extLst>
                <a:ext uri="{FF2B5EF4-FFF2-40B4-BE49-F238E27FC236}">
                  <a16:creationId xmlns:a16="http://schemas.microsoft.com/office/drawing/2014/main" id="{161ADB18-AF13-A7D9-7CF2-E09FDA38D9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1962" y="3876154"/>
              <a:ext cx="692873" cy="210251"/>
            </a:xfrm>
            <a:prstGeom prst="rect">
              <a:avLst/>
            </a:prstGeom>
          </p:spPr>
        </p:pic>
      </p:grpSp>
      <p:grpSp>
        <p:nvGrpSpPr>
          <p:cNvPr id="11" name="组合 10">
            <a:extLst>
              <a:ext uri="{FF2B5EF4-FFF2-40B4-BE49-F238E27FC236}">
                <a16:creationId xmlns:a16="http://schemas.microsoft.com/office/drawing/2014/main" id="{F8E6655F-BA9A-C00E-E27F-CF75DBEEFD95}"/>
              </a:ext>
            </a:extLst>
          </p:cNvPr>
          <p:cNvGrpSpPr/>
          <p:nvPr/>
        </p:nvGrpSpPr>
        <p:grpSpPr>
          <a:xfrm>
            <a:off x="5800304" y="1496154"/>
            <a:ext cx="2973993" cy="1483274"/>
            <a:chOff x="5712807" y="1695890"/>
            <a:chExt cx="2973993" cy="1483274"/>
          </a:xfrm>
        </p:grpSpPr>
        <p:pic>
          <p:nvPicPr>
            <p:cNvPr id="12" name="图片 11">
              <a:extLst>
                <a:ext uri="{FF2B5EF4-FFF2-40B4-BE49-F238E27FC236}">
                  <a16:creationId xmlns:a16="http://schemas.microsoft.com/office/drawing/2014/main" id="{934E38A4-DC80-C3F3-789A-11C6BC4B78F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12807" y="1695890"/>
              <a:ext cx="2973993" cy="430919"/>
            </a:xfrm>
            <a:prstGeom prst="rect">
              <a:avLst/>
            </a:prstGeom>
          </p:spPr>
        </p:pic>
        <p:pic>
          <p:nvPicPr>
            <p:cNvPr id="13" name="图片 12">
              <a:extLst>
                <a:ext uri="{FF2B5EF4-FFF2-40B4-BE49-F238E27FC236}">
                  <a16:creationId xmlns:a16="http://schemas.microsoft.com/office/drawing/2014/main" id="{36D837E6-1B87-CA75-5B36-A37C5CD70B9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62590" y="2212896"/>
              <a:ext cx="2007858" cy="229713"/>
            </a:xfrm>
            <a:prstGeom prst="rect">
              <a:avLst/>
            </a:prstGeom>
          </p:spPr>
        </p:pic>
        <p:pic>
          <p:nvPicPr>
            <p:cNvPr id="14" name="图片 13">
              <a:extLst>
                <a:ext uri="{FF2B5EF4-FFF2-40B4-BE49-F238E27FC236}">
                  <a16:creationId xmlns:a16="http://schemas.microsoft.com/office/drawing/2014/main" id="{259C8B31-95B7-FF55-1F81-0506D46BD2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14702" y="2598282"/>
              <a:ext cx="753312" cy="189484"/>
            </a:xfrm>
            <a:prstGeom prst="rect">
              <a:avLst/>
            </a:prstGeom>
          </p:spPr>
        </p:pic>
        <p:pic>
          <p:nvPicPr>
            <p:cNvPr id="15" name="图片 14">
              <a:extLst>
                <a:ext uri="{FF2B5EF4-FFF2-40B4-BE49-F238E27FC236}">
                  <a16:creationId xmlns:a16="http://schemas.microsoft.com/office/drawing/2014/main" id="{9A4DAED4-1141-A1F9-793C-A76B0027B56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35751" y="2592731"/>
              <a:ext cx="753311" cy="213287"/>
            </a:xfrm>
            <a:prstGeom prst="rect">
              <a:avLst/>
            </a:prstGeom>
          </p:spPr>
        </p:pic>
        <p:pic>
          <p:nvPicPr>
            <p:cNvPr id="16" name="图片 15">
              <a:extLst>
                <a:ext uri="{FF2B5EF4-FFF2-40B4-BE49-F238E27FC236}">
                  <a16:creationId xmlns:a16="http://schemas.microsoft.com/office/drawing/2014/main" id="{4B038545-6645-FEB6-F01D-3C5A330365D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12101" y="2962975"/>
              <a:ext cx="1137148" cy="216189"/>
            </a:xfrm>
            <a:prstGeom prst="rect">
              <a:avLst/>
            </a:prstGeom>
          </p:spPr>
        </p:pic>
        <p:pic>
          <p:nvPicPr>
            <p:cNvPr id="17" name="图片 16">
              <a:extLst>
                <a:ext uri="{FF2B5EF4-FFF2-40B4-BE49-F238E27FC236}">
                  <a16:creationId xmlns:a16="http://schemas.microsoft.com/office/drawing/2014/main" id="{E03BF661-1E05-4D17-35F5-5989E376CFD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50898" y="2964303"/>
              <a:ext cx="1151332" cy="214861"/>
            </a:xfrm>
            <a:prstGeom prst="rect">
              <a:avLst/>
            </a:prstGeom>
          </p:spPr>
        </p:pic>
      </p:grpSp>
      <p:pic>
        <p:nvPicPr>
          <p:cNvPr id="18" name="图片 17">
            <a:extLst>
              <a:ext uri="{FF2B5EF4-FFF2-40B4-BE49-F238E27FC236}">
                <a16:creationId xmlns:a16="http://schemas.microsoft.com/office/drawing/2014/main" id="{BCDDBE83-D033-5146-62E7-BCA322E870C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736132" y="3123415"/>
            <a:ext cx="3102336" cy="429290"/>
          </a:xfrm>
          <a:prstGeom prst="rect">
            <a:avLst/>
          </a:prstGeom>
        </p:spPr>
      </p:pic>
      <p:sp>
        <p:nvSpPr>
          <p:cNvPr id="20" name="文本框 19">
            <a:extLst>
              <a:ext uri="{FF2B5EF4-FFF2-40B4-BE49-F238E27FC236}">
                <a16:creationId xmlns:a16="http://schemas.microsoft.com/office/drawing/2014/main" id="{82CAA293-3919-F948-98B6-F385D0DF4C83}"/>
              </a:ext>
            </a:extLst>
          </p:cNvPr>
          <p:cNvSpPr txBox="1"/>
          <p:nvPr/>
        </p:nvSpPr>
        <p:spPr>
          <a:xfrm>
            <a:off x="428280" y="4870393"/>
            <a:ext cx="8715720" cy="1200329"/>
          </a:xfrm>
          <a:prstGeom prst="rect">
            <a:avLst/>
          </a:prstGeom>
          <a:noFill/>
        </p:spPr>
        <p:txBody>
          <a:bodyPr wrap="square" rtlCol="0">
            <a:spAutoFit/>
          </a:bodyPr>
          <a:lstStyle/>
          <a:p>
            <a:r>
              <a:rPr lang="en-US" altLang="zh-CN" b="1" dirty="0"/>
              <a:t>Superiority</a:t>
            </a:r>
            <a:r>
              <a:rPr lang="zh-CN" altLang="en-US" dirty="0"/>
              <a:t>：</a:t>
            </a:r>
            <a:endParaRPr lang="en-US" altLang="zh-CN" dirty="0"/>
          </a:p>
          <a:p>
            <a:r>
              <a:rPr lang="zh-CN" altLang="en-US" dirty="0"/>
              <a:t>（</a:t>
            </a:r>
            <a:r>
              <a:rPr lang="en-US" altLang="zh-CN" dirty="0"/>
              <a:t>1</a:t>
            </a:r>
            <a:r>
              <a:rPr lang="zh-CN" altLang="en-US" dirty="0"/>
              <a:t>）</a:t>
            </a:r>
            <a:r>
              <a:rPr lang="en-US" altLang="zh-CN" dirty="0"/>
              <a:t>incorporate the graph features of tuples to enrich the features that the </a:t>
            </a:r>
          </a:p>
          <a:p>
            <a:r>
              <a:rPr lang="en-US" altLang="zh-CN" dirty="0"/>
              <a:t>           sentence-based model fails to capture</a:t>
            </a:r>
          </a:p>
          <a:p>
            <a:r>
              <a:rPr lang="zh-CN" altLang="en-US" dirty="0"/>
              <a:t>（</a:t>
            </a:r>
            <a:r>
              <a:rPr lang="en-US" altLang="zh-CN" dirty="0"/>
              <a:t>2</a:t>
            </a:r>
            <a:r>
              <a:rPr lang="zh-CN" altLang="en-US" dirty="0"/>
              <a:t>）</a:t>
            </a:r>
            <a:r>
              <a:rPr lang="en-US" altLang="zh-CN" dirty="0"/>
              <a:t>ensure the semantic similarity between matched tuples</a:t>
            </a:r>
            <a:endParaRPr lang="zh-CN" altLang="en-US" dirty="0"/>
          </a:p>
        </p:txBody>
      </p:sp>
      <p:sp>
        <p:nvSpPr>
          <p:cNvPr id="5" name="矩形 4">
            <a:extLst>
              <a:ext uri="{FF2B5EF4-FFF2-40B4-BE49-F238E27FC236}">
                <a16:creationId xmlns:a16="http://schemas.microsoft.com/office/drawing/2014/main" id="{920A2126-A8BE-E455-76DD-828F47E079B8}"/>
              </a:ext>
            </a:extLst>
          </p:cNvPr>
          <p:cNvSpPr/>
          <p:nvPr/>
        </p:nvSpPr>
        <p:spPr>
          <a:xfrm>
            <a:off x="6498014" y="3643448"/>
            <a:ext cx="1485642" cy="653668"/>
          </a:xfrm>
          <a:prstGeom prst="rect">
            <a:avLst/>
          </a:prstGeom>
          <a:noFill/>
          <a:ln w="254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9562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22</a:t>
            </a:fld>
            <a:endParaRPr lang="zh-CN" altLang="en-US"/>
          </a:p>
        </p:txBody>
      </p:sp>
      <p:sp>
        <p:nvSpPr>
          <p:cNvPr id="37" name="文本框 36"/>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目录</a:t>
            </a:r>
          </a:p>
        </p:txBody>
      </p:sp>
      <p:grpSp>
        <p:nvGrpSpPr>
          <p:cNvPr id="59" name="Group 51"/>
          <p:cNvGrpSpPr/>
          <p:nvPr/>
        </p:nvGrpSpPr>
        <p:grpSpPr bwMode="auto">
          <a:xfrm>
            <a:off x="2497424" y="2696369"/>
            <a:ext cx="3960526" cy="792163"/>
            <a:chOff x="1329" y="1795"/>
            <a:chExt cx="2943" cy="499"/>
          </a:xfrm>
          <a:solidFill>
            <a:schemeClr val="accent1">
              <a:lumMod val="40000"/>
              <a:lumOff val="60000"/>
            </a:schemeClr>
          </a:solidFill>
        </p:grpSpPr>
        <p:sp>
          <p:nvSpPr>
            <p:cNvPr id="60" name="AutoShape 52"/>
            <p:cNvSpPr>
              <a:spLocks noChangeArrowheads="1"/>
            </p:cNvSpPr>
            <p:nvPr>
              <p:custDataLst>
                <p:tags r:id="rId7"/>
              </p:custDataLst>
            </p:nvPr>
          </p:nvSpPr>
          <p:spPr bwMode="gray">
            <a:xfrm>
              <a:off x="1536" y="1840"/>
              <a:ext cx="2736" cy="409"/>
            </a:xfrm>
            <a:prstGeom prst="roundRect">
              <a:avLst>
                <a:gd name="adj" fmla="val 16667"/>
              </a:avLst>
            </a:prstGeom>
            <a:grp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本文主要工作</a:t>
              </a:r>
            </a:p>
          </p:txBody>
        </p:sp>
        <p:sp>
          <p:nvSpPr>
            <p:cNvPr id="61" name="AutoShape 53"/>
            <p:cNvSpPr>
              <a:spLocks noChangeArrowheads="1"/>
            </p:cNvSpPr>
            <p:nvPr>
              <p:custDataLst>
                <p:tags r:id="rId8"/>
              </p:custDataLst>
            </p:nvPr>
          </p:nvSpPr>
          <p:spPr bwMode="gray">
            <a:xfrm>
              <a:off x="1329" y="1795"/>
              <a:ext cx="499" cy="499"/>
            </a:xfrm>
            <a:prstGeom prst="diamond">
              <a:avLst/>
            </a:prstGeom>
            <a:grp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505361" y="1688307"/>
            <a:ext cx="3952588" cy="792162"/>
            <a:chOff x="1329" y="1795"/>
            <a:chExt cx="2943" cy="499"/>
          </a:xfrm>
          <a:solidFill>
            <a:schemeClr val="accent1">
              <a:lumMod val="40000"/>
              <a:lumOff val="60000"/>
            </a:schemeClr>
          </a:solidFill>
        </p:grpSpPr>
        <p:sp>
          <p:nvSpPr>
            <p:cNvPr id="63" name="AutoShape 52"/>
            <p:cNvSpPr>
              <a:spLocks noChangeArrowheads="1"/>
            </p:cNvSpPr>
            <p:nvPr>
              <p:custDataLst>
                <p:tags r:id="rId5"/>
              </p:custDataLst>
            </p:nvPr>
          </p:nvSpPr>
          <p:spPr bwMode="gray">
            <a:xfrm>
              <a:off x="1536" y="1840"/>
              <a:ext cx="2736" cy="409"/>
            </a:xfrm>
            <a:prstGeom prst="roundRect">
              <a:avLst>
                <a:gd name="adj" fmla="val 16667"/>
              </a:avLst>
            </a:prstGeom>
            <a:grp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研究背景及现状</a:t>
              </a:r>
            </a:p>
          </p:txBody>
        </p:sp>
        <p:sp>
          <p:nvSpPr>
            <p:cNvPr id="64" name="AutoShape 53"/>
            <p:cNvSpPr>
              <a:spLocks noChangeArrowheads="1"/>
            </p:cNvSpPr>
            <p:nvPr>
              <p:custDataLst>
                <p:tags r:id="rId6"/>
              </p:custDataLst>
            </p:nvPr>
          </p:nvSpPr>
          <p:spPr bwMode="gray">
            <a:xfrm>
              <a:off x="1329" y="1795"/>
              <a:ext cx="499" cy="499"/>
            </a:xfrm>
            <a:prstGeom prst="diamond">
              <a:avLst/>
            </a:prstGeom>
            <a:grp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497424" y="3704432"/>
            <a:ext cx="3960526" cy="792162"/>
            <a:chOff x="1329" y="1795"/>
            <a:chExt cx="2943" cy="499"/>
          </a:xfrm>
          <a:solidFill>
            <a:srgbClr val="02409A"/>
          </a:solidFill>
        </p:grpSpPr>
        <p:sp>
          <p:nvSpPr>
            <p:cNvPr id="66" name="AutoShape 52"/>
            <p:cNvSpPr>
              <a:spLocks noChangeArrowheads="1"/>
            </p:cNvSpPr>
            <p:nvPr>
              <p:custDataLst>
                <p:tags r:id="rId3"/>
              </p:custDataLst>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实验结果评估</a:t>
              </a:r>
            </a:p>
          </p:txBody>
        </p:sp>
        <p:sp>
          <p:nvSpPr>
            <p:cNvPr id="67" name="AutoShape 53"/>
            <p:cNvSpPr>
              <a:spLocks noChangeArrowheads="1"/>
            </p:cNvSpPr>
            <p:nvPr>
              <p:custDataLst>
                <p:tags r:id="rId4"/>
              </p:custDataLst>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505361" y="4712494"/>
            <a:ext cx="3952588" cy="792163"/>
            <a:chOff x="1329" y="1795"/>
            <a:chExt cx="2943" cy="499"/>
          </a:xfrm>
          <a:solidFill>
            <a:schemeClr val="accent1">
              <a:lumMod val="40000"/>
              <a:lumOff val="60000"/>
            </a:schemeClr>
          </a:solidFill>
        </p:grpSpPr>
        <p:sp>
          <p:nvSpPr>
            <p:cNvPr id="69" name="AutoShape 52"/>
            <p:cNvSpPr>
              <a:spLocks noChangeArrowheads="1"/>
            </p:cNvSpPr>
            <p:nvPr>
              <p:custDataLst>
                <p:tags r:id="rId1"/>
              </p:custDataLst>
            </p:nvPr>
          </p:nvSpPr>
          <p:spPr bwMode="gray">
            <a:xfrm>
              <a:off x="1536" y="1840"/>
              <a:ext cx="2736" cy="409"/>
            </a:xfrm>
            <a:prstGeom prst="roundRect">
              <a:avLst>
                <a:gd name="adj" fmla="val 16667"/>
              </a:avLst>
            </a:prstGeom>
            <a:grp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zh-CN" altLang="en-US" sz="2400" b="1" dirty="0">
                  <a:solidFill>
                    <a:schemeClr val="bg1">
                      <a:lumMod val="95000"/>
                    </a:schemeClr>
                  </a:solidFill>
                  <a:ea typeface="微软雅黑" panose="020B0503020204020204" pitchFamily="34" charset="-122"/>
                </a:rPr>
                <a:t>总结</a:t>
              </a:r>
              <a:endParaRPr kumimoji="0" lang="zh-CN" altLang="en-US" sz="2400" b="1" dirty="0">
                <a:solidFill>
                  <a:schemeClr val="bg1">
                    <a:lumMod val="95000"/>
                  </a:schemeClr>
                </a:solidFill>
                <a:ea typeface="微软雅黑" panose="020B0503020204020204" pitchFamily="34" charset="-122"/>
              </a:endParaRPr>
            </a:p>
          </p:txBody>
        </p:sp>
        <p:sp>
          <p:nvSpPr>
            <p:cNvPr id="70" name="AutoShape 53"/>
            <p:cNvSpPr>
              <a:spLocks noChangeArrowheads="1"/>
            </p:cNvSpPr>
            <p:nvPr>
              <p:custDataLst>
                <p:tags r:id="rId2"/>
              </p:custDataLst>
            </p:nvPr>
          </p:nvSpPr>
          <p:spPr bwMode="gray">
            <a:xfrm>
              <a:off x="1329" y="1795"/>
              <a:ext cx="499" cy="499"/>
            </a:xfrm>
            <a:prstGeom prst="diamond">
              <a:avLst/>
            </a:prstGeom>
            <a:grp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23</a:t>
            </a:fld>
            <a:endParaRPr lang="zh-CN" altLang="en-US"/>
          </a:p>
        </p:txBody>
      </p:sp>
      <p:sp>
        <p:nvSpPr>
          <p:cNvPr id="3" name="文本框 2"/>
          <p:cNvSpPr txBox="1"/>
          <p:nvPr/>
        </p:nvSpPr>
        <p:spPr>
          <a:xfrm>
            <a:off x="428280" y="199434"/>
            <a:ext cx="6695389"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实验结果</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4" name="文本框 3"/>
          <p:cNvSpPr txBox="1"/>
          <p:nvPr/>
        </p:nvSpPr>
        <p:spPr>
          <a:xfrm>
            <a:off x="548434" y="979056"/>
            <a:ext cx="1242648" cy="504882"/>
          </a:xfrm>
          <a:prstGeom prst="rect">
            <a:avLst/>
          </a:prstGeom>
          <a:noFill/>
        </p:spPr>
        <p:txBody>
          <a:bodyPr wrap="none" rtlCol="0">
            <a:spAutoFit/>
          </a:bodyPr>
          <a:lstStyle/>
          <a:p>
            <a:pPr marL="285750" indent="-285750" algn="l">
              <a:lnSpc>
                <a:spcPct val="150000"/>
              </a:lnSpc>
              <a:buFont typeface="Wingdings" panose="05000000000000000000" charset="0"/>
              <a:buChar char="n"/>
            </a:pPr>
            <a:r>
              <a:rPr lang="zh-CN" altLang="en-US" sz="2000" b="1" dirty="0">
                <a:sym typeface="+mn-ea"/>
              </a:rPr>
              <a:t>数据集</a:t>
            </a:r>
            <a:endParaRPr lang="en-US" altLang="zh-CN" sz="2000" b="1" dirty="0">
              <a:sym typeface="+mn-ea"/>
            </a:endParaRPr>
          </a:p>
        </p:txBody>
      </p:sp>
      <p:pic>
        <p:nvPicPr>
          <p:cNvPr id="6" name="图片 5">
            <a:extLst>
              <a:ext uri="{FF2B5EF4-FFF2-40B4-BE49-F238E27FC236}">
                <a16:creationId xmlns:a16="http://schemas.microsoft.com/office/drawing/2014/main" id="{51E724DE-6FF1-45E3-2D5D-3B28EFB9B8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382" y="1954994"/>
            <a:ext cx="6843235" cy="327285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24</a:t>
            </a:fld>
            <a:endParaRPr lang="zh-CN" altLang="en-US"/>
          </a:p>
        </p:txBody>
      </p:sp>
      <p:sp>
        <p:nvSpPr>
          <p:cNvPr id="3" name="文本框 2"/>
          <p:cNvSpPr txBox="1"/>
          <p:nvPr/>
        </p:nvSpPr>
        <p:spPr>
          <a:xfrm>
            <a:off x="428280" y="199434"/>
            <a:ext cx="6695389"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实验结果</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4" name="文本框 3"/>
          <p:cNvSpPr txBox="1"/>
          <p:nvPr/>
        </p:nvSpPr>
        <p:spPr>
          <a:xfrm>
            <a:off x="548434" y="979056"/>
            <a:ext cx="1369286" cy="506292"/>
          </a:xfrm>
          <a:prstGeom prst="rect">
            <a:avLst/>
          </a:prstGeom>
          <a:noFill/>
        </p:spPr>
        <p:txBody>
          <a:bodyPr wrap="none" rtlCol="0">
            <a:spAutoFit/>
          </a:bodyPr>
          <a:lstStyle/>
          <a:p>
            <a:pPr marL="285750" indent="-285750" algn="l">
              <a:lnSpc>
                <a:spcPct val="150000"/>
              </a:lnSpc>
              <a:buFont typeface="Wingdings" panose="05000000000000000000" charset="0"/>
              <a:buChar char="n"/>
            </a:pPr>
            <a:r>
              <a:rPr lang="en-US" altLang="zh-CN" sz="2000" b="1" dirty="0">
                <a:sym typeface="+mn-ea"/>
              </a:rPr>
              <a:t>Baseline</a:t>
            </a:r>
          </a:p>
        </p:txBody>
      </p:sp>
      <p:graphicFrame>
        <p:nvGraphicFramePr>
          <p:cNvPr id="5" name="表格 4">
            <a:extLst>
              <a:ext uri="{FF2B5EF4-FFF2-40B4-BE49-F238E27FC236}">
                <a16:creationId xmlns:a16="http://schemas.microsoft.com/office/drawing/2014/main" id="{EF6626A0-EA93-25A6-9F95-44BA58A01CF5}"/>
              </a:ext>
            </a:extLst>
          </p:cNvPr>
          <p:cNvGraphicFramePr>
            <a:graphicFrameLocks noGrp="1"/>
          </p:cNvGraphicFramePr>
          <p:nvPr>
            <p:extLst>
              <p:ext uri="{D42A27DB-BD31-4B8C-83A1-F6EECF244321}">
                <p14:modId xmlns:p14="http://schemas.microsoft.com/office/powerpoint/2010/main" val="2573334086"/>
              </p:ext>
            </p:extLst>
          </p:nvPr>
        </p:nvGraphicFramePr>
        <p:xfrm>
          <a:off x="724490" y="1953025"/>
          <a:ext cx="7695020" cy="3235960"/>
        </p:xfrm>
        <a:graphic>
          <a:graphicData uri="http://schemas.openxmlformats.org/drawingml/2006/table">
            <a:tbl>
              <a:tblPr firstRow="1" bandRow="1">
                <a:tableStyleId>{5C22544A-7EE6-4342-B048-85BDC9FD1C3A}</a:tableStyleId>
              </a:tblPr>
              <a:tblGrid>
                <a:gridCol w="1474899">
                  <a:extLst>
                    <a:ext uri="{9D8B030D-6E8A-4147-A177-3AD203B41FA5}">
                      <a16:colId xmlns:a16="http://schemas.microsoft.com/office/drawing/2014/main" val="579196586"/>
                    </a:ext>
                  </a:extLst>
                </a:gridCol>
                <a:gridCol w="1600200">
                  <a:extLst>
                    <a:ext uri="{9D8B030D-6E8A-4147-A177-3AD203B41FA5}">
                      <a16:colId xmlns:a16="http://schemas.microsoft.com/office/drawing/2014/main" val="4105673610"/>
                    </a:ext>
                  </a:extLst>
                </a:gridCol>
                <a:gridCol w="1551709">
                  <a:extLst>
                    <a:ext uri="{9D8B030D-6E8A-4147-A177-3AD203B41FA5}">
                      <a16:colId xmlns:a16="http://schemas.microsoft.com/office/drawing/2014/main" val="1455737610"/>
                    </a:ext>
                  </a:extLst>
                </a:gridCol>
                <a:gridCol w="3068212">
                  <a:extLst>
                    <a:ext uri="{9D8B030D-6E8A-4147-A177-3AD203B41FA5}">
                      <a16:colId xmlns:a16="http://schemas.microsoft.com/office/drawing/2014/main" val="2568302832"/>
                    </a:ext>
                  </a:extLst>
                </a:gridCol>
              </a:tblGrid>
              <a:tr h="370840">
                <a:tc>
                  <a:txBody>
                    <a:bodyPr/>
                    <a:lstStyle/>
                    <a:p>
                      <a:pPr algn="ctr"/>
                      <a:endParaRPr lang="zh-CN" altLang="en-US" dirty="0"/>
                    </a:p>
                  </a:txBody>
                  <a:tcPr/>
                </a:tc>
                <a:tc>
                  <a:txBody>
                    <a:bodyPr/>
                    <a:lstStyle/>
                    <a:p>
                      <a:pPr algn="ctr"/>
                      <a:r>
                        <a:rPr lang="en-US" altLang="zh-CN" dirty="0"/>
                        <a:t>work</a:t>
                      </a:r>
                      <a:endParaRPr lang="zh-CN" altLang="en-US" dirty="0"/>
                    </a:p>
                  </a:txBody>
                  <a:tcPr/>
                </a:tc>
                <a:tc>
                  <a:txBody>
                    <a:bodyPr/>
                    <a:lstStyle/>
                    <a:p>
                      <a:pPr algn="ctr"/>
                      <a:r>
                        <a:rPr lang="en-US" altLang="zh-CN" dirty="0"/>
                        <a:t>from</a:t>
                      </a:r>
                      <a:endParaRPr lang="zh-CN" altLang="en-US" dirty="0"/>
                    </a:p>
                  </a:txBody>
                  <a:tcPr/>
                </a:tc>
                <a:tc>
                  <a:txBody>
                    <a:bodyPr/>
                    <a:lstStyle/>
                    <a:p>
                      <a:pPr algn="ctr"/>
                      <a:r>
                        <a:rPr lang="en-US" altLang="zh-CN" dirty="0"/>
                        <a:t>contributions</a:t>
                      </a:r>
                      <a:endParaRPr lang="zh-CN" altLang="en-US" dirty="0"/>
                    </a:p>
                  </a:txBody>
                  <a:tcPr/>
                </a:tc>
                <a:extLst>
                  <a:ext uri="{0D108BD9-81ED-4DB2-BD59-A6C34878D82A}">
                    <a16:rowId xmlns:a16="http://schemas.microsoft.com/office/drawing/2014/main" val="1809093669"/>
                  </a:ext>
                </a:extLst>
              </a:tr>
              <a:tr h="370840">
                <a:tc>
                  <a:txBody>
                    <a:bodyPr/>
                    <a:lstStyle/>
                    <a:p>
                      <a:pPr algn="ctr"/>
                      <a:r>
                        <a:rPr lang="en-US" altLang="zh-CN" dirty="0"/>
                        <a:t>unsupervised</a:t>
                      </a:r>
                      <a:endParaRPr lang="zh-CN" altLang="en-US" dirty="0"/>
                    </a:p>
                  </a:txBody>
                  <a:tcPr/>
                </a:tc>
                <a:tc>
                  <a:txBody>
                    <a:bodyPr/>
                    <a:lstStyle/>
                    <a:p>
                      <a:pPr algn="ctr"/>
                      <a:r>
                        <a:rPr lang="en-US" altLang="zh-CN" dirty="0" err="1"/>
                        <a:t>ZeroER</a:t>
                      </a:r>
                      <a:endParaRPr lang="zh-CN" altLang="en-US" dirty="0"/>
                    </a:p>
                  </a:txBody>
                  <a:tcPr/>
                </a:tc>
                <a:tc>
                  <a:txBody>
                    <a:bodyPr/>
                    <a:lstStyle/>
                    <a:p>
                      <a:pPr algn="ctr"/>
                      <a:r>
                        <a:rPr lang="en-US" altLang="zh-CN" dirty="0"/>
                        <a:t>SIGMOD</a:t>
                      </a:r>
                      <a:r>
                        <a:rPr lang="zh-CN" altLang="en-US" dirty="0"/>
                        <a:t> </a:t>
                      </a:r>
                      <a:r>
                        <a:rPr lang="en-US" altLang="zh-CN" dirty="0"/>
                        <a:t>2020</a:t>
                      </a:r>
                      <a:endParaRPr lang="zh-CN" altLang="en-US" dirty="0"/>
                    </a:p>
                  </a:txBody>
                  <a:tcPr/>
                </a:tc>
                <a:tc>
                  <a:txBody>
                    <a:bodyPr/>
                    <a:lstStyle/>
                    <a:p>
                      <a:pPr algn="ctr"/>
                      <a:r>
                        <a:rPr lang="en-US" altLang="zh-CN" dirty="0"/>
                        <a:t>Gaussian Mixture Models</a:t>
                      </a:r>
                      <a:endParaRPr lang="zh-CN" altLang="en-US" dirty="0"/>
                    </a:p>
                  </a:txBody>
                  <a:tcPr/>
                </a:tc>
                <a:extLst>
                  <a:ext uri="{0D108BD9-81ED-4DB2-BD59-A6C34878D82A}">
                    <a16:rowId xmlns:a16="http://schemas.microsoft.com/office/drawing/2014/main" val="3898481240"/>
                  </a:ext>
                </a:extLst>
              </a:tr>
              <a:tr h="370840">
                <a:tc>
                  <a:txBody>
                    <a:bodyPr/>
                    <a:lstStyle/>
                    <a:p>
                      <a:pPr algn="ct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EMBDI</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SIGMOD</a:t>
                      </a:r>
                      <a:r>
                        <a:rPr lang="zh-CN" altLang="en-US" dirty="0"/>
                        <a:t> </a:t>
                      </a:r>
                      <a:r>
                        <a:rPr lang="en-US" altLang="zh-CN" dirty="0"/>
                        <a:t>2020</a:t>
                      </a:r>
                      <a:endParaRPr lang="zh-CN" altLang="en-US" dirty="0"/>
                    </a:p>
                  </a:txBody>
                  <a:tcPr/>
                </a:tc>
                <a:tc>
                  <a:txBody>
                    <a:bodyPr/>
                    <a:lstStyle/>
                    <a:p>
                      <a:pPr algn="ctr"/>
                      <a:r>
                        <a:rPr lang="en-US" altLang="zh-CN" dirty="0"/>
                        <a:t>based on the</a:t>
                      </a:r>
                    </a:p>
                    <a:p>
                      <a:pPr algn="ctr"/>
                      <a:r>
                        <a:rPr lang="en-US" altLang="zh-CN" b="0" dirty="0"/>
                        <a:t>attribute-centric graphs</a:t>
                      </a:r>
                      <a:endParaRPr lang="zh-CN" altLang="en-US" b="0" dirty="0"/>
                    </a:p>
                  </a:txBody>
                  <a:tcPr/>
                </a:tc>
                <a:extLst>
                  <a:ext uri="{0D108BD9-81ED-4DB2-BD59-A6C34878D82A}">
                    <a16:rowId xmlns:a16="http://schemas.microsoft.com/office/drawing/2014/main" val="1649292207"/>
                  </a:ext>
                </a:extLst>
              </a:tr>
              <a:tr h="370840">
                <a:tc>
                  <a:txBody>
                    <a:bodyPr/>
                    <a:lstStyle/>
                    <a:p>
                      <a:pPr algn="ctr"/>
                      <a:r>
                        <a:rPr lang="en-US" altLang="zh-CN" dirty="0"/>
                        <a:t>supervised</a:t>
                      </a:r>
                    </a:p>
                  </a:txBody>
                  <a:tcPr/>
                </a:tc>
                <a:tc>
                  <a:txBody>
                    <a:bodyPr/>
                    <a:lstStyle/>
                    <a:p>
                      <a:pPr algn="ctr"/>
                      <a:r>
                        <a:rPr lang="en-US" altLang="zh-CN" dirty="0" err="1"/>
                        <a:t>DeepMatcher</a:t>
                      </a:r>
                      <a:r>
                        <a:rPr lang="en-US" altLang="zh-CN" dirty="0"/>
                        <a:t>+</a:t>
                      </a:r>
                      <a:endParaRPr lang="zh-CN" altLang="en-US" dirty="0"/>
                    </a:p>
                  </a:txBody>
                  <a:tcPr/>
                </a:tc>
                <a:tc>
                  <a:txBody>
                    <a:bodyPr/>
                    <a:lstStyle/>
                    <a:p>
                      <a:pPr algn="ctr"/>
                      <a:r>
                        <a:rPr lang="en-US" altLang="zh-CN" dirty="0"/>
                        <a:t>VLDB 2020</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736825571"/>
                  </a:ext>
                </a:extLst>
              </a:tr>
              <a:tr h="370840">
                <a:tc>
                  <a:txBody>
                    <a:bodyPr/>
                    <a:lstStyle/>
                    <a:p>
                      <a:pPr algn="ctr"/>
                      <a:endParaRPr lang="zh-CN" altLang="en-US"/>
                    </a:p>
                  </a:txBody>
                  <a:tcPr/>
                </a:tc>
                <a:tc>
                  <a:txBody>
                    <a:bodyPr/>
                    <a:lstStyle/>
                    <a:p>
                      <a:pPr algn="ctr"/>
                      <a:r>
                        <a:rPr lang="en-US" altLang="zh-CN" dirty="0" err="1"/>
                        <a:t>GraphER</a:t>
                      </a:r>
                      <a:endParaRPr lang="zh-CN" altLang="en-US" dirty="0"/>
                    </a:p>
                  </a:txBody>
                  <a:tcPr/>
                </a:tc>
                <a:tc>
                  <a:txBody>
                    <a:bodyPr/>
                    <a:lstStyle/>
                    <a:p>
                      <a:pPr algn="ctr"/>
                      <a:r>
                        <a:rPr lang="en-US" altLang="zh-CN" dirty="0"/>
                        <a:t>AAAI 2020</a:t>
                      </a:r>
                      <a:endParaRPr lang="zh-CN" altLang="en-US" dirty="0"/>
                    </a:p>
                  </a:txBody>
                  <a:tcPr/>
                </a:tc>
                <a:tc>
                  <a:txBody>
                    <a:bodyPr/>
                    <a:lstStyle/>
                    <a:p>
                      <a:pPr algn="ctr"/>
                      <a:r>
                        <a:rPr lang="en-US" altLang="zh-CN" dirty="0"/>
                        <a:t>base graph</a:t>
                      </a:r>
                      <a:endParaRPr lang="zh-CN" altLang="en-US" dirty="0"/>
                    </a:p>
                  </a:txBody>
                  <a:tcPr/>
                </a:tc>
                <a:extLst>
                  <a:ext uri="{0D108BD9-81ED-4DB2-BD59-A6C34878D82A}">
                    <a16:rowId xmlns:a16="http://schemas.microsoft.com/office/drawing/2014/main" val="4132602649"/>
                  </a:ext>
                </a:extLst>
              </a:tr>
              <a:tr h="370840">
                <a:tc>
                  <a:txBody>
                    <a:bodyPr/>
                    <a:lstStyle/>
                    <a:p>
                      <a:pPr algn="ctr"/>
                      <a:endParaRPr lang="zh-CN" altLang="en-US" dirty="0"/>
                    </a:p>
                  </a:txBody>
                  <a:tcPr/>
                </a:tc>
                <a:tc>
                  <a:txBody>
                    <a:bodyPr/>
                    <a:lstStyle/>
                    <a:p>
                      <a:pPr algn="ctr"/>
                      <a:r>
                        <a:rPr lang="en-US" altLang="zh-CN" dirty="0"/>
                        <a:t>MCA</a:t>
                      </a:r>
                      <a:endParaRPr lang="zh-CN" altLang="en-US" dirty="0"/>
                    </a:p>
                  </a:txBody>
                  <a:tcPr/>
                </a:tc>
                <a:tc>
                  <a:txBody>
                    <a:bodyPr/>
                    <a:lstStyle/>
                    <a:p>
                      <a:pPr algn="ctr"/>
                      <a:r>
                        <a:rPr lang="en-US" altLang="zh-CN" dirty="0"/>
                        <a:t>WWW 2020</a:t>
                      </a:r>
                      <a:endParaRPr lang="zh-CN" altLang="en-US" dirty="0"/>
                    </a:p>
                  </a:txBody>
                  <a:tcPr/>
                </a:tc>
                <a:tc>
                  <a:txBody>
                    <a:bodyPr/>
                    <a:lstStyle/>
                    <a:p>
                      <a:pPr algn="ctr"/>
                      <a:r>
                        <a:rPr lang="en-US" altLang="zh-CN" dirty="0"/>
                        <a:t> attention mechanism</a:t>
                      </a:r>
                      <a:endParaRPr lang="zh-CN" altLang="en-US" dirty="0"/>
                    </a:p>
                  </a:txBody>
                  <a:tcPr/>
                </a:tc>
                <a:extLst>
                  <a:ext uri="{0D108BD9-81ED-4DB2-BD59-A6C34878D82A}">
                    <a16:rowId xmlns:a16="http://schemas.microsoft.com/office/drawing/2014/main" val="1450420802"/>
                  </a:ext>
                </a:extLst>
              </a:tr>
              <a:tr h="370840">
                <a:tc>
                  <a:txBody>
                    <a:bodyPr/>
                    <a:lstStyle/>
                    <a:p>
                      <a:pPr algn="ctr"/>
                      <a:endParaRPr lang="zh-CN" altLang="en-US" dirty="0"/>
                    </a:p>
                  </a:txBody>
                  <a:tcPr/>
                </a:tc>
                <a:tc>
                  <a:txBody>
                    <a:bodyPr/>
                    <a:lstStyle/>
                    <a:p>
                      <a:pPr algn="ctr"/>
                      <a:r>
                        <a:rPr lang="en-US" altLang="zh-CN" dirty="0"/>
                        <a:t>ERGAN</a:t>
                      </a:r>
                      <a:endParaRPr lang="zh-CN" altLang="en-US" dirty="0"/>
                    </a:p>
                  </a:txBody>
                  <a:tcPr/>
                </a:tc>
                <a:tc>
                  <a:txBody>
                    <a:bodyPr/>
                    <a:lstStyle/>
                    <a:p>
                      <a:pPr algn="ctr"/>
                      <a:r>
                        <a:rPr lang="en-US" altLang="zh-CN" dirty="0"/>
                        <a:t>ICDM 2020</a:t>
                      </a:r>
                      <a:endParaRPr lang="zh-CN" altLang="en-US" dirty="0"/>
                    </a:p>
                  </a:txBody>
                  <a:tcPr/>
                </a:tc>
                <a:tc>
                  <a:txBody>
                    <a:bodyPr/>
                    <a:lstStyle/>
                    <a:p>
                      <a:pPr algn="ctr"/>
                      <a:r>
                        <a:rPr lang="en-US" altLang="zh-CN" dirty="0"/>
                        <a:t>generative adversarial network</a:t>
                      </a:r>
                      <a:endParaRPr lang="zh-CN" altLang="en-US" dirty="0"/>
                    </a:p>
                  </a:txBody>
                  <a:tcPr/>
                </a:tc>
                <a:extLst>
                  <a:ext uri="{0D108BD9-81ED-4DB2-BD59-A6C34878D82A}">
                    <a16:rowId xmlns:a16="http://schemas.microsoft.com/office/drawing/2014/main" val="3688686656"/>
                  </a:ext>
                </a:extLst>
              </a:tr>
              <a:tr h="370840">
                <a:tc>
                  <a:txBody>
                    <a:bodyPr/>
                    <a:lstStyle/>
                    <a:p>
                      <a:pPr algn="ct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DITTO</a:t>
                      </a:r>
                    </a:p>
                  </a:txBody>
                  <a:tcPr/>
                </a:tc>
                <a:tc>
                  <a:txBody>
                    <a:bodyPr/>
                    <a:lstStyle/>
                    <a:p>
                      <a:pPr algn="ctr"/>
                      <a:r>
                        <a:rPr lang="en-US" altLang="zh-CN" dirty="0"/>
                        <a:t>VLDB 2020</a:t>
                      </a:r>
                      <a:endParaRPr lang="zh-CN" altLang="en-US" dirty="0"/>
                    </a:p>
                  </a:txBody>
                  <a:tcPr/>
                </a:tc>
                <a:tc>
                  <a:txBody>
                    <a:bodyPr/>
                    <a:lstStyle/>
                    <a:p>
                      <a:pPr algn="ctr"/>
                      <a:r>
                        <a:rPr lang="en-US" altLang="zh-CN" dirty="0"/>
                        <a:t>  a pre-trained LM</a:t>
                      </a:r>
                      <a:endParaRPr lang="zh-CN" altLang="en-US" dirty="0"/>
                    </a:p>
                  </a:txBody>
                  <a:tcPr/>
                </a:tc>
                <a:extLst>
                  <a:ext uri="{0D108BD9-81ED-4DB2-BD59-A6C34878D82A}">
                    <a16:rowId xmlns:a16="http://schemas.microsoft.com/office/drawing/2014/main" val="3364093716"/>
                  </a:ext>
                </a:extLst>
              </a:tr>
            </a:tbl>
          </a:graphicData>
        </a:graphic>
      </p:graphicFrame>
    </p:spTree>
    <p:extLst>
      <p:ext uri="{BB962C8B-B14F-4D97-AF65-F5344CB8AC3E}">
        <p14:creationId xmlns:p14="http://schemas.microsoft.com/office/powerpoint/2010/main" val="3494734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25</a:t>
            </a:fld>
            <a:endParaRPr lang="zh-CN" altLang="en-US"/>
          </a:p>
        </p:txBody>
      </p:sp>
      <p:sp>
        <p:nvSpPr>
          <p:cNvPr id="3" name="文本框 2"/>
          <p:cNvSpPr txBox="1"/>
          <p:nvPr/>
        </p:nvSpPr>
        <p:spPr>
          <a:xfrm>
            <a:off x="428280" y="199434"/>
            <a:ext cx="6695389"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实验结果</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4" name="文本框 3"/>
          <p:cNvSpPr txBox="1"/>
          <p:nvPr/>
        </p:nvSpPr>
        <p:spPr>
          <a:xfrm>
            <a:off x="548434" y="979056"/>
            <a:ext cx="1499128" cy="504882"/>
          </a:xfrm>
          <a:prstGeom prst="rect">
            <a:avLst/>
          </a:prstGeom>
          <a:noFill/>
        </p:spPr>
        <p:txBody>
          <a:bodyPr wrap="none" rtlCol="0">
            <a:spAutoFit/>
          </a:bodyPr>
          <a:lstStyle/>
          <a:p>
            <a:pPr marL="285750" indent="-285750" algn="l">
              <a:lnSpc>
                <a:spcPct val="150000"/>
              </a:lnSpc>
              <a:buFont typeface="Wingdings" panose="05000000000000000000" charset="0"/>
              <a:buChar char="n"/>
            </a:pPr>
            <a:r>
              <a:rPr lang="zh-CN" altLang="en-US" sz="2000" b="1" dirty="0">
                <a:sym typeface="+mn-ea"/>
              </a:rPr>
              <a:t>总体表现</a:t>
            </a:r>
          </a:p>
        </p:txBody>
      </p:sp>
      <p:pic>
        <p:nvPicPr>
          <p:cNvPr id="6" name="图片 5">
            <a:extLst>
              <a:ext uri="{FF2B5EF4-FFF2-40B4-BE49-F238E27FC236}">
                <a16:creationId xmlns:a16="http://schemas.microsoft.com/office/drawing/2014/main" id="{44AC21F2-03D6-A3EC-8A4A-30F32EC92A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0050" y="1886620"/>
            <a:ext cx="7043900" cy="2416024"/>
          </a:xfrm>
          <a:prstGeom prst="rect">
            <a:avLst/>
          </a:prstGeom>
        </p:spPr>
      </p:pic>
      <p:sp>
        <p:nvSpPr>
          <p:cNvPr id="7" name="文本框 6">
            <a:extLst>
              <a:ext uri="{FF2B5EF4-FFF2-40B4-BE49-F238E27FC236}">
                <a16:creationId xmlns:a16="http://schemas.microsoft.com/office/drawing/2014/main" id="{51511DDE-28E7-556B-C389-7D3B27B9A5D2}"/>
              </a:ext>
            </a:extLst>
          </p:cNvPr>
          <p:cNvSpPr txBox="1"/>
          <p:nvPr/>
        </p:nvSpPr>
        <p:spPr>
          <a:xfrm>
            <a:off x="1050050" y="4955527"/>
            <a:ext cx="6950950" cy="923330"/>
          </a:xfrm>
          <a:prstGeom prst="rect">
            <a:avLst/>
          </a:prstGeom>
          <a:noFill/>
        </p:spPr>
        <p:txBody>
          <a:bodyPr wrap="square" rtlCol="0">
            <a:spAutoFit/>
          </a:bodyPr>
          <a:lstStyle/>
          <a:p>
            <a:pPr marL="342900" indent="-342900">
              <a:buAutoNum type="arabicPeriod"/>
            </a:pPr>
            <a:r>
              <a:rPr lang="en-US" altLang="zh-CN" dirty="0" err="1"/>
              <a:t>CollaborEM</a:t>
            </a:r>
            <a:r>
              <a:rPr lang="zh-CN" altLang="en-US" dirty="0"/>
              <a:t>显著优于所有无监督竞争者；</a:t>
            </a:r>
            <a:endParaRPr lang="en-US" altLang="zh-CN" dirty="0"/>
          </a:p>
          <a:p>
            <a:pPr marL="342900" indent="-342900">
              <a:buAutoNum type="arabicPeriod"/>
            </a:pPr>
            <a:endParaRPr lang="en-US" altLang="zh-CN" dirty="0"/>
          </a:p>
          <a:p>
            <a:pPr marL="342900" indent="-342900">
              <a:buAutoNum type="arabicPeriod"/>
            </a:pPr>
            <a:r>
              <a:rPr lang="en-US" altLang="zh-CN" dirty="0" err="1"/>
              <a:t>CollaborEM</a:t>
            </a:r>
            <a:r>
              <a:rPr lang="zh-CN" altLang="en-US" dirty="0"/>
              <a:t>的性能与最先进的有监督</a:t>
            </a:r>
            <a:r>
              <a:rPr lang="en-US" altLang="zh-CN" dirty="0"/>
              <a:t>EM</a:t>
            </a:r>
            <a:r>
              <a:rPr lang="zh-CN" altLang="en-US" dirty="0"/>
              <a:t>方法相当，甚至更优。</a:t>
            </a:r>
          </a:p>
        </p:txBody>
      </p:sp>
      <p:sp>
        <p:nvSpPr>
          <p:cNvPr id="9" name="矩形 8">
            <a:extLst>
              <a:ext uri="{FF2B5EF4-FFF2-40B4-BE49-F238E27FC236}">
                <a16:creationId xmlns:a16="http://schemas.microsoft.com/office/drawing/2014/main" id="{2EA207C5-D04C-D105-8EF5-EA5AA133AB4A}"/>
              </a:ext>
            </a:extLst>
          </p:cNvPr>
          <p:cNvSpPr/>
          <p:nvPr/>
        </p:nvSpPr>
        <p:spPr>
          <a:xfrm>
            <a:off x="1050050" y="3171878"/>
            <a:ext cx="2302750" cy="257119"/>
          </a:xfrm>
          <a:prstGeom prst="rect">
            <a:avLst/>
          </a:prstGeom>
          <a:noFill/>
          <a:ln w="254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9B5D63CF-2E47-58A2-E2DC-0AD44FA21168}"/>
              </a:ext>
            </a:extLst>
          </p:cNvPr>
          <p:cNvCxnSpPr>
            <a:cxnSpLocks/>
          </p:cNvCxnSpPr>
          <p:nvPr/>
        </p:nvCxnSpPr>
        <p:spPr>
          <a:xfrm flipV="1">
            <a:off x="2542309" y="1834721"/>
            <a:ext cx="471055" cy="603677"/>
          </a:xfrm>
          <a:prstGeom prst="line">
            <a:avLst/>
          </a:prstGeom>
          <a:ln w="25400">
            <a:solidFill>
              <a:schemeClr val="tx1"/>
            </a:solidFill>
            <a:headEnd type="arrow"/>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642FBC40-3FA3-6B32-C6BD-78AB259EB650}"/>
              </a:ext>
            </a:extLst>
          </p:cNvPr>
          <p:cNvSpPr txBox="1"/>
          <p:nvPr/>
        </p:nvSpPr>
        <p:spPr>
          <a:xfrm>
            <a:off x="1668442" y="1517288"/>
            <a:ext cx="5455227" cy="369332"/>
          </a:xfrm>
          <a:prstGeom prst="rect">
            <a:avLst/>
          </a:prstGeom>
          <a:noFill/>
        </p:spPr>
        <p:txBody>
          <a:bodyPr wrap="square" rtlCol="0">
            <a:spAutoFit/>
          </a:bodyPr>
          <a:lstStyle/>
          <a:p>
            <a:r>
              <a:rPr lang="en-US" altLang="zh-CN" sz="1800" dirty="0">
                <a:solidFill>
                  <a:srgbClr val="000000"/>
                </a:solidFill>
                <a:effectLst/>
                <a:latin typeface="AdvP1491"/>
              </a:rPr>
              <a:t>the best unsupervised baseline</a:t>
            </a:r>
            <a:endParaRPr lang="zh-CN" altLang="en-US" dirty="0"/>
          </a:p>
        </p:txBody>
      </p:sp>
      <p:cxnSp>
        <p:nvCxnSpPr>
          <p:cNvPr id="15" name="直接连接符 14">
            <a:extLst>
              <a:ext uri="{FF2B5EF4-FFF2-40B4-BE49-F238E27FC236}">
                <a16:creationId xmlns:a16="http://schemas.microsoft.com/office/drawing/2014/main" id="{735F182D-9508-5DCA-21B9-D1D93253549D}"/>
              </a:ext>
            </a:extLst>
          </p:cNvPr>
          <p:cNvCxnSpPr>
            <a:cxnSpLocks/>
          </p:cNvCxnSpPr>
          <p:nvPr/>
        </p:nvCxnSpPr>
        <p:spPr>
          <a:xfrm flipV="1">
            <a:off x="6525491" y="1834721"/>
            <a:ext cx="270164" cy="603677"/>
          </a:xfrm>
          <a:prstGeom prst="line">
            <a:avLst/>
          </a:prstGeom>
          <a:ln w="25400">
            <a:solidFill>
              <a:schemeClr val="tx1"/>
            </a:solidFill>
            <a:headEnd type="arrow"/>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BD34DB04-5103-DB48-BD95-86D5846CC612}"/>
              </a:ext>
            </a:extLst>
          </p:cNvPr>
          <p:cNvSpPr txBox="1"/>
          <p:nvPr/>
        </p:nvSpPr>
        <p:spPr>
          <a:xfrm>
            <a:off x="5450733" y="1509037"/>
            <a:ext cx="5455227" cy="369332"/>
          </a:xfrm>
          <a:prstGeom prst="rect">
            <a:avLst/>
          </a:prstGeom>
          <a:noFill/>
        </p:spPr>
        <p:txBody>
          <a:bodyPr wrap="square" rtlCol="0">
            <a:spAutoFit/>
          </a:bodyPr>
          <a:lstStyle/>
          <a:p>
            <a:r>
              <a:rPr lang="en-US" altLang="zh-CN" sz="1800" dirty="0">
                <a:solidFill>
                  <a:srgbClr val="000000"/>
                </a:solidFill>
                <a:effectLst/>
                <a:latin typeface="AdvP1491"/>
              </a:rPr>
              <a:t>the best supervised baseline</a:t>
            </a:r>
            <a:endParaRPr lang="zh-CN" altLang="en-US" dirty="0"/>
          </a:p>
        </p:txBody>
      </p:sp>
      <p:grpSp>
        <p:nvGrpSpPr>
          <p:cNvPr id="28" name="组合 27">
            <a:extLst>
              <a:ext uri="{FF2B5EF4-FFF2-40B4-BE49-F238E27FC236}">
                <a16:creationId xmlns:a16="http://schemas.microsoft.com/office/drawing/2014/main" id="{F85BD30F-E3BE-E812-3EDD-26A92DA073B2}"/>
              </a:ext>
            </a:extLst>
          </p:cNvPr>
          <p:cNvGrpSpPr/>
          <p:nvPr/>
        </p:nvGrpSpPr>
        <p:grpSpPr>
          <a:xfrm>
            <a:off x="7599218" y="2847107"/>
            <a:ext cx="263237" cy="581890"/>
            <a:chOff x="7599218" y="2694709"/>
            <a:chExt cx="263237" cy="581890"/>
          </a:xfrm>
        </p:grpSpPr>
        <p:cxnSp>
          <p:nvCxnSpPr>
            <p:cNvPr id="21" name="直接连接符 20">
              <a:extLst>
                <a:ext uri="{FF2B5EF4-FFF2-40B4-BE49-F238E27FC236}">
                  <a16:creationId xmlns:a16="http://schemas.microsoft.com/office/drawing/2014/main" id="{56EF17D8-C735-B88B-E564-763E5FEC36B0}"/>
                </a:ext>
              </a:extLst>
            </p:cNvPr>
            <p:cNvCxnSpPr>
              <a:cxnSpLocks/>
            </p:cNvCxnSpPr>
            <p:nvPr/>
          </p:nvCxnSpPr>
          <p:spPr>
            <a:xfrm>
              <a:off x="7599218" y="2694709"/>
              <a:ext cx="263237"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4A651BB-D3BA-D91D-00FF-22FAF3326DD8}"/>
                </a:ext>
              </a:extLst>
            </p:cNvPr>
            <p:cNvCxnSpPr>
              <a:cxnSpLocks/>
            </p:cNvCxnSpPr>
            <p:nvPr/>
          </p:nvCxnSpPr>
          <p:spPr>
            <a:xfrm>
              <a:off x="7599218" y="3019480"/>
              <a:ext cx="263237"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F4F32AE6-DAA2-40CB-9EA6-F27BB7173D4A}"/>
                </a:ext>
              </a:extLst>
            </p:cNvPr>
            <p:cNvCxnSpPr>
              <a:cxnSpLocks/>
            </p:cNvCxnSpPr>
            <p:nvPr/>
          </p:nvCxnSpPr>
          <p:spPr>
            <a:xfrm>
              <a:off x="7599218" y="3148039"/>
              <a:ext cx="263237"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BE1A291A-E0BF-F398-1396-E0F635D59276}"/>
                </a:ext>
              </a:extLst>
            </p:cNvPr>
            <p:cNvCxnSpPr>
              <a:cxnSpLocks/>
            </p:cNvCxnSpPr>
            <p:nvPr/>
          </p:nvCxnSpPr>
          <p:spPr>
            <a:xfrm>
              <a:off x="7599218" y="3276599"/>
              <a:ext cx="263237"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cxnSp>
        <p:nvCxnSpPr>
          <p:cNvPr id="33" name="直接连接符 32">
            <a:extLst>
              <a:ext uri="{FF2B5EF4-FFF2-40B4-BE49-F238E27FC236}">
                <a16:creationId xmlns:a16="http://schemas.microsoft.com/office/drawing/2014/main" id="{37DF447A-FAA1-4986-A698-0B339FD8AB7A}"/>
              </a:ext>
            </a:extLst>
          </p:cNvPr>
          <p:cNvCxnSpPr/>
          <p:nvPr/>
        </p:nvCxnSpPr>
        <p:spPr>
          <a:xfrm>
            <a:off x="7123669" y="3581398"/>
            <a:ext cx="385495" cy="671945"/>
          </a:xfrm>
          <a:prstGeom prst="line">
            <a:avLst/>
          </a:prstGeom>
          <a:ln w="25400">
            <a:solidFill>
              <a:schemeClr val="tx1"/>
            </a:solidFill>
            <a:headEnd type="arrow"/>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0F648570-1133-5705-72B3-0AF53C8A248A}"/>
              </a:ext>
            </a:extLst>
          </p:cNvPr>
          <p:cNvSpPr txBox="1"/>
          <p:nvPr/>
        </p:nvSpPr>
        <p:spPr>
          <a:xfrm>
            <a:off x="5884151" y="4238798"/>
            <a:ext cx="4281055" cy="369332"/>
          </a:xfrm>
          <a:prstGeom prst="rect">
            <a:avLst/>
          </a:prstGeom>
          <a:noFill/>
        </p:spPr>
        <p:txBody>
          <a:bodyPr wrap="square" rtlCol="0">
            <a:spAutoFit/>
          </a:bodyPr>
          <a:lstStyle/>
          <a:p>
            <a:r>
              <a:rPr lang="zh-CN" altLang="en-US" dirty="0"/>
              <a:t>使用</a:t>
            </a:r>
            <a:r>
              <a:rPr lang="en-US" altLang="zh-CN" dirty="0"/>
              <a:t>ALG</a:t>
            </a:r>
            <a:r>
              <a:rPr lang="zh-CN" altLang="en-US" dirty="0"/>
              <a:t>生成的伪标签的</a:t>
            </a:r>
            <a:r>
              <a:rPr lang="en-US" altLang="zh-CN" dirty="0"/>
              <a:t>DITTO</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26</a:t>
            </a:fld>
            <a:endParaRPr lang="zh-CN" altLang="en-US"/>
          </a:p>
        </p:txBody>
      </p:sp>
      <p:sp>
        <p:nvSpPr>
          <p:cNvPr id="3" name="文本框 2"/>
          <p:cNvSpPr txBox="1"/>
          <p:nvPr/>
        </p:nvSpPr>
        <p:spPr>
          <a:xfrm>
            <a:off x="428280" y="199434"/>
            <a:ext cx="6695389"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实验结果</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4" name="文本框 3"/>
          <p:cNvSpPr txBox="1"/>
          <p:nvPr/>
        </p:nvSpPr>
        <p:spPr>
          <a:xfrm>
            <a:off x="548434" y="979056"/>
            <a:ext cx="1499128" cy="504882"/>
          </a:xfrm>
          <a:prstGeom prst="rect">
            <a:avLst/>
          </a:prstGeom>
          <a:noFill/>
        </p:spPr>
        <p:txBody>
          <a:bodyPr wrap="none" rtlCol="0">
            <a:spAutoFit/>
          </a:bodyPr>
          <a:lstStyle/>
          <a:p>
            <a:pPr marL="285750" indent="-285750" algn="l">
              <a:lnSpc>
                <a:spcPct val="150000"/>
              </a:lnSpc>
              <a:buFont typeface="Wingdings" panose="05000000000000000000" charset="0"/>
              <a:buChar char="n"/>
            </a:pPr>
            <a:r>
              <a:rPr lang="zh-CN" altLang="en-US" sz="2000" b="1" dirty="0">
                <a:sym typeface="+mn-ea"/>
              </a:rPr>
              <a:t>消融实验</a:t>
            </a:r>
          </a:p>
        </p:txBody>
      </p:sp>
      <p:pic>
        <p:nvPicPr>
          <p:cNvPr id="6" name="图片 5">
            <a:extLst>
              <a:ext uri="{FF2B5EF4-FFF2-40B4-BE49-F238E27FC236}">
                <a16:creationId xmlns:a16="http://schemas.microsoft.com/office/drawing/2014/main" id="{52D32122-2285-B77C-E9BD-04D934796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042" y="1698702"/>
            <a:ext cx="8000842" cy="3415884"/>
          </a:xfrm>
          <a:prstGeom prst="rect">
            <a:avLst/>
          </a:prstGeom>
        </p:spPr>
      </p:pic>
      <p:sp>
        <p:nvSpPr>
          <p:cNvPr id="7" name="文本框 6">
            <a:extLst>
              <a:ext uri="{FF2B5EF4-FFF2-40B4-BE49-F238E27FC236}">
                <a16:creationId xmlns:a16="http://schemas.microsoft.com/office/drawing/2014/main" id="{AC402185-8693-BD64-110A-EDD01E297E53}"/>
              </a:ext>
            </a:extLst>
          </p:cNvPr>
          <p:cNvSpPr txBox="1"/>
          <p:nvPr/>
        </p:nvSpPr>
        <p:spPr>
          <a:xfrm>
            <a:off x="338221" y="5430918"/>
            <a:ext cx="8798849" cy="923330"/>
          </a:xfrm>
          <a:prstGeom prst="rect">
            <a:avLst/>
          </a:prstGeom>
          <a:noFill/>
        </p:spPr>
        <p:txBody>
          <a:bodyPr wrap="square" rtlCol="0">
            <a:spAutoFit/>
          </a:bodyPr>
          <a:lstStyle/>
          <a:p>
            <a:r>
              <a:rPr lang="en-US" altLang="zh-CN" dirty="0"/>
              <a:t>“</a:t>
            </a:r>
            <a:r>
              <a:rPr lang="en-US" altLang="zh-CN" dirty="0" err="1"/>
              <a:t>CollaborEM</a:t>
            </a:r>
            <a:r>
              <a:rPr lang="en-US" altLang="zh-CN" dirty="0"/>
              <a:t>”</a:t>
            </a:r>
            <a:r>
              <a:rPr lang="zh-CN" altLang="en-US" dirty="0"/>
              <a:t>：使用所有优化时的性能</a:t>
            </a:r>
            <a:r>
              <a:rPr lang="en-US" altLang="zh-CN" dirty="0"/>
              <a:t>              “ALG-”</a:t>
            </a:r>
            <a:r>
              <a:rPr lang="zh-CN" altLang="en-US" dirty="0"/>
              <a:t>：没有</a:t>
            </a:r>
            <a:r>
              <a:rPr lang="en-US" altLang="zh-CN" dirty="0"/>
              <a:t>ALG</a:t>
            </a:r>
            <a:r>
              <a:rPr lang="zh-CN" altLang="en-US" dirty="0"/>
              <a:t>时</a:t>
            </a:r>
            <a:r>
              <a:rPr lang="en-US" altLang="zh-CN" dirty="0" err="1"/>
              <a:t>CollaborEM</a:t>
            </a:r>
            <a:r>
              <a:rPr lang="zh-CN" altLang="en-US" dirty="0"/>
              <a:t>的性能</a:t>
            </a:r>
            <a:endParaRPr lang="en-US" altLang="zh-CN" dirty="0"/>
          </a:p>
          <a:p>
            <a:r>
              <a:rPr lang="en-US" altLang="zh-CN" dirty="0"/>
              <a:t>“CEMT-”</a:t>
            </a:r>
            <a:r>
              <a:rPr lang="zh-CN" altLang="en-US" dirty="0"/>
              <a:t>：没有</a:t>
            </a:r>
            <a:r>
              <a:rPr lang="en-US" altLang="zh-CN" dirty="0"/>
              <a:t>CEMT</a:t>
            </a:r>
            <a:r>
              <a:rPr lang="zh-CN" altLang="en-US" dirty="0"/>
              <a:t>时</a:t>
            </a:r>
            <a:r>
              <a:rPr lang="en-US" altLang="zh-CN" dirty="0" err="1"/>
              <a:t>CollaborEM</a:t>
            </a:r>
            <a:r>
              <a:rPr lang="zh-CN" altLang="en-US" dirty="0"/>
              <a:t>的性能</a:t>
            </a:r>
            <a:r>
              <a:rPr lang="en-US" altLang="zh-CN" dirty="0"/>
              <a:t>         “Train-”</a:t>
            </a:r>
            <a:r>
              <a:rPr lang="zh-CN" altLang="en-US" dirty="0"/>
              <a:t>：没有训练时</a:t>
            </a:r>
            <a:r>
              <a:rPr lang="en-US" altLang="zh-CN" dirty="0" err="1"/>
              <a:t>CollaborEM</a:t>
            </a:r>
            <a:r>
              <a:rPr lang="zh-CN" altLang="en-US" dirty="0"/>
              <a:t>的性能</a:t>
            </a:r>
            <a:endParaRPr lang="en-US" altLang="zh-CN" dirty="0"/>
          </a:p>
          <a:p>
            <a:endParaRPr lang="en-US" altLang="zh-CN" dirty="0"/>
          </a:p>
        </p:txBody>
      </p:sp>
      <p:sp>
        <p:nvSpPr>
          <p:cNvPr id="9" name="文本框 8">
            <a:extLst>
              <a:ext uri="{FF2B5EF4-FFF2-40B4-BE49-F238E27FC236}">
                <a16:creationId xmlns:a16="http://schemas.microsoft.com/office/drawing/2014/main" id="{D71D5E9A-871C-B1DE-C664-D205D05E479F}"/>
              </a:ext>
            </a:extLst>
          </p:cNvPr>
          <p:cNvSpPr txBox="1"/>
          <p:nvPr/>
        </p:nvSpPr>
        <p:spPr>
          <a:xfrm>
            <a:off x="5036127" y="5135101"/>
            <a:ext cx="4107873" cy="369332"/>
          </a:xfrm>
          <a:prstGeom prst="rect">
            <a:avLst/>
          </a:prstGeom>
          <a:noFill/>
        </p:spPr>
        <p:txBody>
          <a:bodyPr wrap="square" rtlCol="0">
            <a:spAutoFit/>
          </a:bodyPr>
          <a:lstStyle/>
          <a:p>
            <a:r>
              <a:rPr lang="zh-CN" altLang="en-US" dirty="0">
                <a:solidFill>
                  <a:srgbClr val="FF0000"/>
                </a:solidFill>
              </a:rPr>
              <a:t>将</a:t>
            </a:r>
            <a:r>
              <a:rPr lang="en-US" altLang="zh-CN" dirty="0">
                <a:solidFill>
                  <a:srgbClr val="FF0000"/>
                </a:solidFill>
              </a:rPr>
              <a:t>SNLG</a:t>
            </a:r>
            <a:r>
              <a:rPr lang="zh-CN" altLang="en-US" dirty="0">
                <a:solidFill>
                  <a:srgbClr val="FF0000"/>
                </a:solidFill>
              </a:rPr>
              <a:t>替换为随机负标签生成方法</a:t>
            </a:r>
          </a:p>
        </p:txBody>
      </p:sp>
      <p:sp>
        <p:nvSpPr>
          <p:cNvPr id="11" name="文本框 10">
            <a:extLst>
              <a:ext uri="{FF2B5EF4-FFF2-40B4-BE49-F238E27FC236}">
                <a16:creationId xmlns:a16="http://schemas.microsoft.com/office/drawing/2014/main" id="{019B3F42-F93C-730D-0638-B1266F4EBB8D}"/>
              </a:ext>
            </a:extLst>
          </p:cNvPr>
          <p:cNvSpPr txBox="1"/>
          <p:nvPr/>
        </p:nvSpPr>
        <p:spPr>
          <a:xfrm>
            <a:off x="1357748" y="6003734"/>
            <a:ext cx="3054927" cy="646331"/>
          </a:xfrm>
          <a:prstGeom prst="rect">
            <a:avLst/>
          </a:prstGeom>
          <a:noFill/>
        </p:spPr>
        <p:txBody>
          <a:bodyPr wrap="square" rtlCol="0">
            <a:spAutoFit/>
          </a:bodyPr>
          <a:lstStyle/>
          <a:p>
            <a:r>
              <a:rPr lang="zh-CN" altLang="en-US" dirty="0">
                <a:solidFill>
                  <a:srgbClr val="FF0000"/>
                </a:solidFill>
              </a:rPr>
              <a:t>移除</a:t>
            </a:r>
            <a:r>
              <a:rPr lang="en-US" altLang="zh-CN" dirty="0">
                <a:solidFill>
                  <a:srgbClr val="FF0000"/>
                </a:solidFill>
              </a:rPr>
              <a:t>MRGFL(</a:t>
            </a:r>
            <a:r>
              <a:rPr lang="zh-CN" altLang="en-US" dirty="0">
                <a:solidFill>
                  <a:srgbClr val="FF0000"/>
                </a:solidFill>
              </a:rPr>
              <a:t>图特征</a:t>
            </a:r>
            <a:r>
              <a:rPr lang="en-US" altLang="zh-CN" dirty="0">
                <a:solidFill>
                  <a:srgbClr val="FF0000"/>
                </a:solidFill>
              </a:rPr>
              <a:t>)</a:t>
            </a:r>
            <a:endParaRPr lang="zh-CN" altLang="en-US" dirty="0">
              <a:solidFill>
                <a:srgbClr val="FF0000"/>
              </a:solidFill>
            </a:endParaRPr>
          </a:p>
          <a:p>
            <a:endParaRPr lang="zh-CN" altLang="en-US" dirty="0"/>
          </a:p>
        </p:txBody>
      </p:sp>
      <p:sp>
        <p:nvSpPr>
          <p:cNvPr id="12" name="文本框 11">
            <a:extLst>
              <a:ext uri="{FF2B5EF4-FFF2-40B4-BE49-F238E27FC236}">
                <a16:creationId xmlns:a16="http://schemas.microsoft.com/office/drawing/2014/main" id="{8A743D01-FEB7-F639-4F57-779FBF499BC3}"/>
              </a:ext>
            </a:extLst>
          </p:cNvPr>
          <p:cNvSpPr txBox="1"/>
          <p:nvPr/>
        </p:nvSpPr>
        <p:spPr>
          <a:xfrm>
            <a:off x="5432202" y="5984916"/>
            <a:ext cx="4107873" cy="369332"/>
          </a:xfrm>
          <a:prstGeom prst="rect">
            <a:avLst/>
          </a:prstGeom>
          <a:noFill/>
        </p:spPr>
        <p:txBody>
          <a:bodyPr wrap="square" rtlCol="0">
            <a:spAutoFit/>
          </a:bodyPr>
          <a:lstStyle/>
          <a:p>
            <a:r>
              <a:rPr lang="zh-CN" altLang="en-US" dirty="0">
                <a:solidFill>
                  <a:srgbClr val="FF0000"/>
                </a:solidFill>
              </a:rPr>
              <a:t>直接依赖自动打标签模块</a:t>
            </a:r>
          </a:p>
        </p:txBody>
      </p:sp>
      <p:sp>
        <p:nvSpPr>
          <p:cNvPr id="13" name="矩形 12">
            <a:extLst>
              <a:ext uri="{FF2B5EF4-FFF2-40B4-BE49-F238E27FC236}">
                <a16:creationId xmlns:a16="http://schemas.microsoft.com/office/drawing/2014/main" id="{BBFDB621-A25D-3A39-64C5-41542881C72F}"/>
              </a:ext>
            </a:extLst>
          </p:cNvPr>
          <p:cNvSpPr/>
          <p:nvPr/>
        </p:nvSpPr>
        <p:spPr>
          <a:xfrm>
            <a:off x="6151417" y="2036618"/>
            <a:ext cx="311727" cy="1177637"/>
          </a:xfrm>
          <a:prstGeom prst="rect">
            <a:avLst/>
          </a:prstGeom>
          <a:noFill/>
          <a:ln w="254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F959631E-5576-70B4-AAAA-D472D5FBAA72}"/>
              </a:ext>
            </a:extLst>
          </p:cNvPr>
          <p:cNvSpPr/>
          <p:nvPr/>
        </p:nvSpPr>
        <p:spPr>
          <a:xfrm>
            <a:off x="8193592" y="2015837"/>
            <a:ext cx="311727" cy="1177637"/>
          </a:xfrm>
          <a:prstGeom prst="rect">
            <a:avLst/>
          </a:prstGeom>
          <a:noFill/>
          <a:ln w="254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67576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27</a:t>
            </a:fld>
            <a:endParaRPr lang="zh-CN" altLang="en-US"/>
          </a:p>
        </p:txBody>
      </p:sp>
      <p:sp>
        <p:nvSpPr>
          <p:cNvPr id="3" name="文本框 2"/>
          <p:cNvSpPr txBox="1"/>
          <p:nvPr/>
        </p:nvSpPr>
        <p:spPr>
          <a:xfrm>
            <a:off x="428280" y="199434"/>
            <a:ext cx="6695389"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实验结果</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4" name="文本框 3"/>
          <p:cNvSpPr txBox="1"/>
          <p:nvPr/>
        </p:nvSpPr>
        <p:spPr>
          <a:xfrm>
            <a:off x="548434" y="979056"/>
            <a:ext cx="2597506" cy="504882"/>
          </a:xfrm>
          <a:prstGeom prst="rect">
            <a:avLst/>
          </a:prstGeom>
          <a:noFill/>
        </p:spPr>
        <p:txBody>
          <a:bodyPr wrap="none" rtlCol="0">
            <a:spAutoFit/>
          </a:bodyPr>
          <a:lstStyle/>
          <a:p>
            <a:pPr marL="285750" indent="-285750" algn="l">
              <a:lnSpc>
                <a:spcPct val="150000"/>
              </a:lnSpc>
              <a:buFont typeface="Wingdings" panose="05000000000000000000" charset="0"/>
              <a:buChar char="n"/>
            </a:pPr>
            <a:r>
              <a:rPr lang="zh-CN" altLang="en-US" sz="2000" b="1" dirty="0">
                <a:sym typeface="+mn-ea"/>
              </a:rPr>
              <a:t>自动打标模块分析</a:t>
            </a:r>
          </a:p>
        </p:txBody>
      </p:sp>
      <p:pic>
        <p:nvPicPr>
          <p:cNvPr id="8" name="图片 7">
            <a:extLst>
              <a:ext uri="{FF2B5EF4-FFF2-40B4-BE49-F238E27FC236}">
                <a16:creationId xmlns:a16="http://schemas.microsoft.com/office/drawing/2014/main" id="{E5C1398E-7D8D-3647-6510-9335832847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646" y="1587946"/>
            <a:ext cx="5002372" cy="2616056"/>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C6B17402-5F9A-FBF0-23A8-AF514D2837BD}"/>
                  </a:ext>
                </a:extLst>
              </p:cNvPr>
              <p:cNvSpPr txBox="1"/>
              <p:nvPr/>
            </p:nvSpPr>
            <p:spPr>
              <a:xfrm>
                <a:off x="539445" y="4274123"/>
                <a:ext cx="5300245" cy="2009781"/>
              </a:xfrm>
              <a:prstGeom prst="rect">
                <a:avLst/>
              </a:prstGeom>
              <a:noFill/>
            </p:spPr>
            <p:txBody>
              <a:bodyPr wrap="square" rtlCol="0">
                <a:spAutoFit/>
              </a:bodyPr>
              <a:lstStyle/>
              <a:p>
                <a14:m>
                  <m:oMath xmlns:m="http://schemas.openxmlformats.org/officeDocument/2006/math">
                    <m:r>
                      <a:rPr lang="en-US" altLang="zh-CN" b="0" i="1" smtClean="0">
                        <a:latin typeface="Cambria Math" panose="02040503050406030204" pitchFamily="18" charset="0"/>
                      </a:rPr>
                      <m:t>𝑇𝑃</m:t>
                    </m:r>
                    <m:r>
                      <a:rPr lang="zh-CN" altLang="en-US" i="1">
                        <a:latin typeface="Cambria Math" panose="02040503050406030204" pitchFamily="18" charset="0"/>
                      </a:rPr>
                      <m:t>：</m:t>
                    </m:r>
                  </m:oMath>
                </a14:m>
                <a:r>
                  <a:rPr lang="zh-CN" altLang="en-US" dirty="0"/>
                  <a:t>正确标记的匹配元组的数量</a:t>
                </a:r>
                <a:endParaRPr lang="en-US" altLang="zh-CN" dirty="0"/>
              </a:p>
              <a:p>
                <a14:m>
                  <m:oMath xmlns:m="http://schemas.openxmlformats.org/officeDocument/2006/math">
                    <m:r>
                      <a:rPr lang="en-US" altLang="zh-CN" b="0" i="1" smtClean="0">
                        <a:latin typeface="Cambria Math" panose="02040503050406030204" pitchFamily="18" charset="0"/>
                      </a:rPr>
                      <m:t>𝑇𝑁</m:t>
                    </m:r>
                  </m:oMath>
                </a14:m>
                <a:r>
                  <a:rPr lang="zh-CN" altLang="en-US" dirty="0"/>
                  <a:t>：正确标记的不匹配元组的数量</a:t>
                </a:r>
                <a:endParaRPr lang="en-US" altLang="zh-CN" dirty="0"/>
              </a:p>
              <a:p>
                <a14:m>
                  <m:oMath xmlns:m="http://schemas.openxmlformats.org/officeDocument/2006/math">
                    <m:r>
                      <a:rPr lang="en-US" altLang="zh-CN" b="0" i="1" smtClean="0">
                        <a:latin typeface="Cambria Math" panose="02040503050406030204" pitchFamily="18" charset="0"/>
                      </a:rPr>
                      <m:t>𝐹𝑃</m:t>
                    </m:r>
                  </m:oMath>
                </a14:m>
                <a:r>
                  <a:rPr lang="zh-CN" altLang="en-US" dirty="0"/>
                  <a:t>：错误标记为匹配的不匹配元组的数量</a:t>
                </a:r>
                <a:endParaRPr lang="en-US" altLang="zh-CN" dirty="0"/>
              </a:p>
              <a:p>
                <a14:m>
                  <m:oMath xmlns:m="http://schemas.openxmlformats.org/officeDocument/2006/math">
                    <m:r>
                      <a:rPr lang="en-US" altLang="zh-CN" b="0" i="1" smtClean="0">
                        <a:latin typeface="Cambria Math" panose="02040503050406030204" pitchFamily="18" charset="0"/>
                      </a:rPr>
                      <m:t>𝐹𝑁</m:t>
                    </m:r>
                  </m:oMath>
                </a14:m>
                <a:r>
                  <a:rPr lang="zh-CN" altLang="en-US" dirty="0"/>
                  <a:t>：错误标记为不匹配的匹配元组的数量</a:t>
                </a:r>
                <a:endParaRPr lang="en-US" altLang="zh-CN" dirty="0"/>
              </a:p>
              <a:p>
                <a14:m>
                  <m:oMath xmlns:m="http://schemas.openxmlformats.org/officeDocument/2006/math">
                    <m:r>
                      <a:rPr lang="en-US" altLang="zh-CN" b="0" i="1" smtClean="0">
                        <a:latin typeface="Cambria Math" panose="02040503050406030204" pitchFamily="18" charset="0"/>
                      </a:rPr>
                      <m:t>𝑇𝑃𝑅</m:t>
                    </m:r>
                  </m:oMath>
                </a14:m>
                <a:r>
                  <a:rPr lang="zh-CN" altLang="en-US" dirty="0"/>
                  <a:t>：正确标记的匹配元组的比例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𝑇𝑃</m:t>
                        </m:r>
                      </m:num>
                      <m:den>
                        <m:r>
                          <a:rPr lang="en-US" altLang="zh-CN" b="0" i="1" smtClean="0">
                            <a:latin typeface="Cambria Math" panose="02040503050406030204" pitchFamily="18" charset="0"/>
                          </a:rPr>
                          <m:t>𝑇𝑃</m:t>
                        </m:r>
                        <m:r>
                          <a:rPr lang="en-US" altLang="zh-CN" b="0" i="1" smtClean="0">
                            <a:latin typeface="Cambria Math" panose="02040503050406030204" pitchFamily="18" charset="0"/>
                          </a:rPr>
                          <m:t>+</m:t>
                        </m:r>
                        <m:r>
                          <a:rPr lang="en-US" altLang="zh-CN" b="0" i="1" smtClean="0">
                            <a:latin typeface="Cambria Math" panose="02040503050406030204" pitchFamily="18" charset="0"/>
                          </a:rPr>
                          <m:t>𝐹𝑁</m:t>
                        </m:r>
                      </m:den>
                    </m:f>
                  </m:oMath>
                </a14:m>
                <a:endParaRPr lang="en-US" altLang="zh-CN" dirty="0"/>
              </a:p>
              <a:p>
                <a14:m>
                  <m:oMath xmlns:m="http://schemas.openxmlformats.org/officeDocument/2006/math">
                    <m:r>
                      <a:rPr lang="en-US" altLang="zh-CN" b="0" i="1" smtClean="0">
                        <a:latin typeface="Cambria Math" panose="02040503050406030204" pitchFamily="18" charset="0"/>
                      </a:rPr>
                      <m:t>𝑇𝑁𝑅</m:t>
                    </m:r>
                  </m:oMath>
                </a14:m>
                <a:r>
                  <a:rPr lang="zh-CN" altLang="en-US" dirty="0"/>
                  <a:t>：正确标记的不匹配元组的比例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𝑇𝑁</m:t>
                        </m:r>
                      </m:num>
                      <m:den>
                        <m:r>
                          <a:rPr lang="en-US" altLang="zh-CN" b="0" i="1" smtClean="0">
                            <a:latin typeface="Cambria Math" panose="02040503050406030204" pitchFamily="18" charset="0"/>
                          </a:rPr>
                          <m:t>𝑇𝑁</m:t>
                        </m:r>
                        <m:r>
                          <a:rPr lang="en-US" altLang="zh-CN" b="0" i="1" smtClean="0">
                            <a:latin typeface="Cambria Math" panose="02040503050406030204" pitchFamily="18" charset="0"/>
                          </a:rPr>
                          <m:t> +</m:t>
                        </m:r>
                        <m:r>
                          <a:rPr lang="en-US" altLang="zh-CN" b="0" i="1" smtClean="0">
                            <a:latin typeface="Cambria Math" panose="02040503050406030204" pitchFamily="18" charset="0"/>
                          </a:rPr>
                          <m:t>𝐹𝑃</m:t>
                        </m:r>
                      </m:den>
                    </m:f>
                  </m:oMath>
                </a14:m>
                <a:endParaRPr lang="zh-CN" altLang="en-US" dirty="0"/>
              </a:p>
            </p:txBody>
          </p:sp>
        </mc:Choice>
        <mc:Fallback xmlns="">
          <p:sp>
            <p:nvSpPr>
              <p:cNvPr id="10" name="文本框 9">
                <a:extLst>
                  <a:ext uri="{FF2B5EF4-FFF2-40B4-BE49-F238E27FC236}">
                    <a16:creationId xmlns:a16="http://schemas.microsoft.com/office/drawing/2014/main" id="{C6B17402-5F9A-FBF0-23A8-AF514D2837BD}"/>
                  </a:ext>
                </a:extLst>
              </p:cNvPr>
              <p:cNvSpPr txBox="1">
                <a:spLocks noRot="1" noChangeAspect="1" noMove="1" noResize="1" noEditPoints="1" noAdjustHandles="1" noChangeArrowheads="1" noChangeShapeType="1" noTextEdit="1"/>
              </p:cNvSpPr>
              <p:nvPr/>
            </p:nvSpPr>
            <p:spPr>
              <a:xfrm>
                <a:off x="539445" y="4274123"/>
                <a:ext cx="5300245" cy="2009781"/>
              </a:xfrm>
              <a:prstGeom prst="rect">
                <a:avLst/>
              </a:prstGeom>
              <a:blipFill>
                <a:blip r:embed="rId6"/>
                <a:stretch>
                  <a:fillRect t="-1818"/>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203AECBB-4BED-B956-825B-9658061A8337}"/>
              </a:ext>
            </a:extLst>
          </p:cNvPr>
          <p:cNvSpPr txBox="1"/>
          <p:nvPr/>
        </p:nvSpPr>
        <p:spPr>
          <a:xfrm>
            <a:off x="5782905" y="1756582"/>
            <a:ext cx="2452254" cy="646331"/>
          </a:xfrm>
          <a:prstGeom prst="rect">
            <a:avLst/>
          </a:prstGeom>
          <a:noFill/>
        </p:spPr>
        <p:txBody>
          <a:bodyPr wrap="square" rtlCol="0">
            <a:spAutoFit/>
          </a:bodyPr>
          <a:lstStyle/>
          <a:p>
            <a:r>
              <a:rPr lang="en-US" altLang="zh-CN" dirty="0"/>
              <a:t>average of TPR:</a:t>
            </a:r>
            <a:r>
              <a:rPr lang="zh-CN" altLang="en-US" dirty="0"/>
              <a:t> </a:t>
            </a:r>
            <a:r>
              <a:rPr lang="en-US" altLang="zh-CN" dirty="0">
                <a:solidFill>
                  <a:srgbClr val="FF0000"/>
                </a:solidFill>
              </a:rPr>
              <a:t>99%</a:t>
            </a:r>
          </a:p>
          <a:p>
            <a:r>
              <a:rPr lang="en-US" altLang="zh-CN" dirty="0"/>
              <a:t>average of TNR: </a:t>
            </a:r>
            <a:r>
              <a:rPr lang="en-US" altLang="zh-CN" dirty="0">
                <a:solidFill>
                  <a:srgbClr val="FF0000"/>
                </a:solidFill>
              </a:rPr>
              <a:t>97%</a:t>
            </a:r>
            <a:endParaRPr lang="zh-CN" altLang="en-US" dirty="0">
              <a:solidFill>
                <a:srgbClr val="FF0000"/>
              </a:solidFill>
            </a:endParaRPr>
          </a:p>
        </p:txBody>
      </p:sp>
      <p:sp>
        <p:nvSpPr>
          <p:cNvPr id="16" name="文本框 15">
            <a:extLst>
              <a:ext uri="{FF2B5EF4-FFF2-40B4-BE49-F238E27FC236}">
                <a16:creationId xmlns:a16="http://schemas.microsoft.com/office/drawing/2014/main" id="{5C73EFD1-2445-5194-0DB9-899D8DF7D183}"/>
              </a:ext>
            </a:extLst>
          </p:cNvPr>
          <p:cNvSpPr txBox="1"/>
          <p:nvPr/>
        </p:nvSpPr>
        <p:spPr>
          <a:xfrm>
            <a:off x="6262248" y="2847485"/>
            <a:ext cx="1835727" cy="369332"/>
          </a:xfrm>
          <a:prstGeom prst="rect">
            <a:avLst/>
          </a:prstGeom>
          <a:noFill/>
        </p:spPr>
        <p:txBody>
          <a:bodyPr wrap="square" rtlCol="0">
            <a:spAutoFit/>
          </a:bodyPr>
          <a:lstStyle/>
          <a:p>
            <a:r>
              <a:rPr lang="zh-CN" altLang="en-US" dirty="0"/>
              <a:t>高可靠的正标签</a:t>
            </a:r>
          </a:p>
        </p:txBody>
      </p:sp>
      <p:sp>
        <p:nvSpPr>
          <p:cNvPr id="17" name="右箭头 33">
            <a:extLst>
              <a:ext uri="{FF2B5EF4-FFF2-40B4-BE49-F238E27FC236}">
                <a16:creationId xmlns:a16="http://schemas.microsoft.com/office/drawing/2014/main" id="{E060AB6B-01F8-1966-17EA-4CC47D58AB76}"/>
              </a:ext>
            </a:extLst>
          </p:cNvPr>
          <p:cNvSpPr/>
          <p:nvPr>
            <p:custDataLst>
              <p:tags r:id="rId1"/>
            </p:custDataLst>
          </p:nvPr>
        </p:nvSpPr>
        <p:spPr>
          <a:xfrm rot="5400000">
            <a:off x="6862515" y="3303956"/>
            <a:ext cx="635190" cy="418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870166B0-D9E7-E41E-28F5-56463086D2DC}"/>
              </a:ext>
            </a:extLst>
          </p:cNvPr>
          <p:cNvSpPr txBox="1"/>
          <p:nvPr/>
        </p:nvSpPr>
        <p:spPr>
          <a:xfrm>
            <a:off x="5756571" y="3809560"/>
            <a:ext cx="3525983" cy="369332"/>
          </a:xfrm>
          <a:prstGeom prst="rect">
            <a:avLst/>
          </a:prstGeom>
          <a:noFill/>
        </p:spPr>
        <p:txBody>
          <a:bodyPr wrap="square" rtlCol="0">
            <a:spAutoFit/>
          </a:bodyPr>
          <a:lstStyle/>
          <a:p>
            <a:r>
              <a:rPr lang="zh-CN" altLang="en-US" dirty="0"/>
              <a:t>使模型能够得到良好的训练</a:t>
            </a:r>
          </a:p>
        </p:txBody>
      </p:sp>
      <p:sp>
        <p:nvSpPr>
          <p:cNvPr id="19" name="文本框 18">
            <a:extLst>
              <a:ext uri="{FF2B5EF4-FFF2-40B4-BE49-F238E27FC236}">
                <a16:creationId xmlns:a16="http://schemas.microsoft.com/office/drawing/2014/main" id="{7FEC890C-5990-9773-79F4-CC909910C352}"/>
              </a:ext>
            </a:extLst>
          </p:cNvPr>
          <p:cNvSpPr txBox="1"/>
          <p:nvPr/>
        </p:nvSpPr>
        <p:spPr>
          <a:xfrm>
            <a:off x="6262246" y="4321768"/>
            <a:ext cx="1835727" cy="369332"/>
          </a:xfrm>
          <a:prstGeom prst="rect">
            <a:avLst/>
          </a:prstGeom>
          <a:noFill/>
        </p:spPr>
        <p:txBody>
          <a:bodyPr wrap="square" rtlCol="0">
            <a:spAutoFit/>
          </a:bodyPr>
          <a:lstStyle/>
          <a:p>
            <a:r>
              <a:rPr lang="zh-CN" altLang="en-US" dirty="0"/>
              <a:t>高价值的负标签</a:t>
            </a:r>
          </a:p>
        </p:txBody>
      </p:sp>
      <p:sp>
        <p:nvSpPr>
          <p:cNvPr id="20" name="右箭头 33">
            <a:extLst>
              <a:ext uri="{FF2B5EF4-FFF2-40B4-BE49-F238E27FC236}">
                <a16:creationId xmlns:a16="http://schemas.microsoft.com/office/drawing/2014/main" id="{82A9E013-7668-342D-57EE-CCA9515F1C69}"/>
              </a:ext>
            </a:extLst>
          </p:cNvPr>
          <p:cNvSpPr/>
          <p:nvPr>
            <p:custDataLst>
              <p:tags r:id="rId2"/>
            </p:custDataLst>
          </p:nvPr>
        </p:nvSpPr>
        <p:spPr>
          <a:xfrm rot="5400000">
            <a:off x="6862515" y="4799463"/>
            <a:ext cx="635190" cy="418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2E59E097-A789-0637-433B-E2ACF670CFA1}"/>
              </a:ext>
            </a:extLst>
          </p:cNvPr>
          <p:cNvSpPr txBox="1"/>
          <p:nvPr/>
        </p:nvSpPr>
        <p:spPr>
          <a:xfrm>
            <a:off x="5403273" y="5326291"/>
            <a:ext cx="4204855" cy="369332"/>
          </a:xfrm>
          <a:prstGeom prst="rect">
            <a:avLst/>
          </a:prstGeom>
          <a:noFill/>
        </p:spPr>
        <p:txBody>
          <a:bodyPr wrap="square" rtlCol="0">
            <a:spAutoFit/>
          </a:bodyPr>
          <a:lstStyle/>
          <a:p>
            <a:r>
              <a:rPr lang="zh-CN" altLang="en-US" dirty="0"/>
              <a:t>使模型能够识别具挑战性的元组对</a:t>
            </a:r>
          </a:p>
        </p:txBody>
      </p:sp>
    </p:spTree>
    <p:extLst>
      <p:ext uri="{BB962C8B-B14F-4D97-AF65-F5344CB8AC3E}">
        <p14:creationId xmlns:p14="http://schemas.microsoft.com/office/powerpoint/2010/main" val="502900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28</a:t>
            </a:fld>
            <a:endParaRPr lang="zh-CN" altLang="en-US"/>
          </a:p>
        </p:txBody>
      </p:sp>
      <p:sp>
        <p:nvSpPr>
          <p:cNvPr id="3" name="文本框 2"/>
          <p:cNvSpPr txBox="1"/>
          <p:nvPr/>
        </p:nvSpPr>
        <p:spPr>
          <a:xfrm>
            <a:off x="428280" y="199434"/>
            <a:ext cx="6695389"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实验结果</a:t>
            </a:r>
            <a:endParaRPr lang="en-US" altLang="zh-CN" sz="2800" b="1" spc="200" dirty="0">
              <a:solidFill>
                <a:schemeClr val="bg1"/>
              </a:solidFill>
              <a:latin typeface="Calibri" panose="020F0502020204030204" pitchFamily="34" charset="0"/>
              <a:ea typeface="微软雅黑" panose="020B0503020204020204" pitchFamily="34" charset="-122"/>
            </a:endParaRPr>
          </a:p>
        </p:txBody>
      </p:sp>
      <p:sp>
        <p:nvSpPr>
          <p:cNvPr id="4" name="文本框 3"/>
          <p:cNvSpPr txBox="1"/>
          <p:nvPr/>
        </p:nvSpPr>
        <p:spPr>
          <a:xfrm>
            <a:off x="548434" y="979056"/>
            <a:ext cx="2736262" cy="504882"/>
          </a:xfrm>
          <a:prstGeom prst="rect">
            <a:avLst/>
          </a:prstGeom>
          <a:noFill/>
        </p:spPr>
        <p:txBody>
          <a:bodyPr wrap="none" rtlCol="0">
            <a:spAutoFit/>
          </a:bodyPr>
          <a:lstStyle/>
          <a:p>
            <a:pPr marL="285750" indent="-285750" algn="l">
              <a:lnSpc>
                <a:spcPct val="150000"/>
              </a:lnSpc>
              <a:buFont typeface="Wingdings" panose="05000000000000000000" charset="0"/>
              <a:buChar char="n"/>
            </a:pPr>
            <a:r>
              <a:rPr lang="en-US" altLang="zh-CN" sz="2000" b="1" dirty="0">
                <a:sym typeface="+mn-ea"/>
              </a:rPr>
              <a:t>MRGC </a:t>
            </a:r>
            <a:r>
              <a:rPr lang="zh-CN" altLang="en-US" sz="2000" b="1" dirty="0">
                <a:sym typeface="+mn-ea"/>
              </a:rPr>
              <a:t>构图规模分析</a:t>
            </a:r>
          </a:p>
        </p:txBody>
      </p:sp>
      <p:pic>
        <p:nvPicPr>
          <p:cNvPr id="6" name="图片 5">
            <a:extLst>
              <a:ext uri="{FF2B5EF4-FFF2-40B4-BE49-F238E27FC236}">
                <a16:creationId xmlns:a16="http://schemas.microsoft.com/office/drawing/2014/main" id="{4D94332F-2584-7F38-910C-4C405D4000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240" y="1754194"/>
            <a:ext cx="5821520" cy="3079940"/>
          </a:xfrm>
          <a:prstGeom prst="rect">
            <a:avLst/>
          </a:prstGeom>
        </p:spPr>
      </p:pic>
      <p:sp>
        <p:nvSpPr>
          <p:cNvPr id="7" name="文本框 6">
            <a:extLst>
              <a:ext uri="{FF2B5EF4-FFF2-40B4-BE49-F238E27FC236}">
                <a16:creationId xmlns:a16="http://schemas.microsoft.com/office/drawing/2014/main" id="{B4CA0893-7906-4516-F029-D86624B24C18}"/>
              </a:ext>
            </a:extLst>
          </p:cNvPr>
          <p:cNvSpPr txBox="1"/>
          <p:nvPr/>
        </p:nvSpPr>
        <p:spPr>
          <a:xfrm>
            <a:off x="1916565" y="5104390"/>
            <a:ext cx="7297166" cy="646331"/>
          </a:xfrm>
          <a:prstGeom prst="rect">
            <a:avLst/>
          </a:prstGeom>
          <a:noFill/>
        </p:spPr>
        <p:txBody>
          <a:bodyPr wrap="square" rtlCol="0">
            <a:spAutoFit/>
          </a:bodyPr>
          <a:lstStyle/>
          <a:p>
            <a:r>
              <a:rPr lang="zh-CN" altLang="en-US" dirty="0"/>
              <a:t>与其他图生成方法相比，</a:t>
            </a:r>
            <a:r>
              <a:rPr lang="en-US" altLang="zh-CN" dirty="0"/>
              <a:t>MRGC</a:t>
            </a:r>
            <a:r>
              <a:rPr lang="zh-CN" altLang="en-US" dirty="0"/>
              <a:t>生成的图要小得多。</a:t>
            </a:r>
          </a:p>
          <a:p>
            <a:r>
              <a:rPr lang="zh-CN" altLang="en-US" dirty="0"/>
              <a:t>大大节省了存储和训练图的内存，并减少了训练成本。</a:t>
            </a:r>
          </a:p>
        </p:txBody>
      </p:sp>
    </p:spTree>
    <p:extLst>
      <p:ext uri="{BB962C8B-B14F-4D97-AF65-F5344CB8AC3E}">
        <p14:creationId xmlns:p14="http://schemas.microsoft.com/office/powerpoint/2010/main" val="3042801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29</a:t>
            </a:fld>
            <a:endParaRPr lang="zh-CN" altLang="en-US"/>
          </a:p>
        </p:txBody>
      </p:sp>
      <p:sp>
        <p:nvSpPr>
          <p:cNvPr id="37" name="文本框 36"/>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目录</a:t>
            </a:r>
          </a:p>
        </p:txBody>
      </p:sp>
      <p:grpSp>
        <p:nvGrpSpPr>
          <p:cNvPr id="59" name="Group 51"/>
          <p:cNvGrpSpPr/>
          <p:nvPr/>
        </p:nvGrpSpPr>
        <p:grpSpPr bwMode="auto">
          <a:xfrm>
            <a:off x="2497424" y="2696369"/>
            <a:ext cx="3960526" cy="792163"/>
            <a:chOff x="1329" y="1795"/>
            <a:chExt cx="2943" cy="499"/>
          </a:xfrm>
          <a:solidFill>
            <a:schemeClr val="accent1">
              <a:lumMod val="40000"/>
              <a:lumOff val="60000"/>
            </a:schemeClr>
          </a:solidFill>
        </p:grpSpPr>
        <p:sp>
          <p:nvSpPr>
            <p:cNvPr id="60" name="AutoShape 52"/>
            <p:cNvSpPr>
              <a:spLocks noChangeArrowheads="1"/>
            </p:cNvSpPr>
            <p:nvPr>
              <p:custDataLst>
                <p:tags r:id="rId7"/>
              </p:custDataLst>
            </p:nvPr>
          </p:nvSpPr>
          <p:spPr bwMode="gray">
            <a:xfrm>
              <a:off x="1536" y="1840"/>
              <a:ext cx="2736" cy="409"/>
            </a:xfrm>
            <a:prstGeom prst="roundRect">
              <a:avLst>
                <a:gd name="adj" fmla="val 16667"/>
              </a:avLst>
            </a:prstGeom>
            <a:grpFill/>
            <a:ln>
              <a:solidFill>
                <a:srgbClr val="000000">
                  <a:alpha val="0"/>
                </a:srgb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本文主要工作</a:t>
              </a:r>
            </a:p>
          </p:txBody>
        </p:sp>
        <p:sp>
          <p:nvSpPr>
            <p:cNvPr id="61" name="AutoShape 53"/>
            <p:cNvSpPr>
              <a:spLocks noChangeArrowheads="1"/>
            </p:cNvSpPr>
            <p:nvPr>
              <p:custDataLst>
                <p:tags r:id="rId8"/>
              </p:custDataLst>
            </p:nvPr>
          </p:nvSpPr>
          <p:spPr bwMode="gray">
            <a:xfrm>
              <a:off x="1329" y="1795"/>
              <a:ext cx="499" cy="499"/>
            </a:xfrm>
            <a:prstGeom prst="diamond">
              <a:avLst/>
            </a:prstGeom>
            <a:grpFill/>
            <a:ln>
              <a:solidFill>
                <a:srgbClr val="000000">
                  <a:alpha val="0"/>
                </a:srgb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505361" y="1688307"/>
            <a:ext cx="3952588" cy="792162"/>
            <a:chOff x="1329" y="1795"/>
            <a:chExt cx="2943" cy="499"/>
          </a:xfrm>
          <a:solidFill>
            <a:schemeClr val="accent1">
              <a:lumMod val="40000"/>
              <a:lumOff val="60000"/>
            </a:schemeClr>
          </a:solidFill>
        </p:grpSpPr>
        <p:sp>
          <p:nvSpPr>
            <p:cNvPr id="63" name="AutoShape 52"/>
            <p:cNvSpPr>
              <a:spLocks noChangeArrowheads="1"/>
            </p:cNvSpPr>
            <p:nvPr>
              <p:custDataLst>
                <p:tags r:id="rId5"/>
              </p:custDataLst>
            </p:nvPr>
          </p:nvSpPr>
          <p:spPr bwMode="gray">
            <a:xfrm>
              <a:off x="1536" y="1840"/>
              <a:ext cx="2736" cy="409"/>
            </a:xfrm>
            <a:prstGeom prst="roundRect">
              <a:avLst>
                <a:gd name="adj" fmla="val 16667"/>
              </a:avLst>
            </a:prstGeom>
            <a:grpFill/>
            <a:ln>
              <a:solidFill>
                <a:srgbClr val="000000">
                  <a:alpha val="0"/>
                </a:srgb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研究背景及现状</a:t>
              </a:r>
            </a:p>
          </p:txBody>
        </p:sp>
        <p:sp>
          <p:nvSpPr>
            <p:cNvPr id="64" name="AutoShape 53"/>
            <p:cNvSpPr>
              <a:spLocks noChangeArrowheads="1"/>
            </p:cNvSpPr>
            <p:nvPr>
              <p:custDataLst>
                <p:tags r:id="rId6"/>
              </p:custDataLst>
            </p:nvPr>
          </p:nvSpPr>
          <p:spPr bwMode="gray">
            <a:xfrm>
              <a:off x="1329" y="1795"/>
              <a:ext cx="499" cy="499"/>
            </a:xfrm>
            <a:prstGeom prst="diamond">
              <a:avLst/>
            </a:prstGeom>
            <a:grpFill/>
            <a:ln>
              <a:solidFill>
                <a:srgbClr val="000000">
                  <a:alpha val="0"/>
                </a:srgb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497424" y="3704432"/>
            <a:ext cx="3960526" cy="792162"/>
            <a:chOff x="1329" y="1795"/>
            <a:chExt cx="2943" cy="499"/>
          </a:xfrm>
          <a:solidFill>
            <a:schemeClr val="accent1">
              <a:lumMod val="40000"/>
              <a:lumOff val="60000"/>
            </a:schemeClr>
          </a:solidFill>
        </p:grpSpPr>
        <p:sp>
          <p:nvSpPr>
            <p:cNvPr id="66" name="AutoShape 52"/>
            <p:cNvSpPr>
              <a:spLocks noChangeArrowheads="1"/>
            </p:cNvSpPr>
            <p:nvPr>
              <p:custDataLst>
                <p:tags r:id="rId3"/>
              </p:custDataLst>
            </p:nvPr>
          </p:nvSpPr>
          <p:spPr bwMode="gray">
            <a:xfrm>
              <a:off x="1536" y="1840"/>
              <a:ext cx="2736" cy="409"/>
            </a:xfrm>
            <a:prstGeom prst="roundRect">
              <a:avLst>
                <a:gd name="adj" fmla="val 16667"/>
              </a:avLst>
            </a:prstGeom>
            <a:grpFill/>
            <a:ln>
              <a:solidFill>
                <a:srgbClr val="000000">
                  <a:alpha val="0"/>
                </a:srgb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实验结果评估</a:t>
              </a:r>
            </a:p>
          </p:txBody>
        </p:sp>
        <p:sp>
          <p:nvSpPr>
            <p:cNvPr id="67" name="AutoShape 53"/>
            <p:cNvSpPr>
              <a:spLocks noChangeArrowheads="1"/>
            </p:cNvSpPr>
            <p:nvPr>
              <p:custDataLst>
                <p:tags r:id="rId4"/>
              </p:custDataLst>
            </p:nvPr>
          </p:nvSpPr>
          <p:spPr bwMode="gray">
            <a:xfrm>
              <a:off x="1329" y="1795"/>
              <a:ext cx="499" cy="499"/>
            </a:xfrm>
            <a:prstGeom prst="diamond">
              <a:avLst/>
            </a:prstGeom>
            <a:grpFill/>
            <a:ln>
              <a:solidFill>
                <a:srgbClr val="000000">
                  <a:alpha val="0"/>
                </a:srgb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505361" y="4712494"/>
            <a:ext cx="3952588" cy="792163"/>
            <a:chOff x="1329" y="1795"/>
            <a:chExt cx="2943" cy="499"/>
          </a:xfrm>
          <a:solidFill>
            <a:srgbClr val="02409A"/>
          </a:solidFill>
        </p:grpSpPr>
        <p:sp>
          <p:nvSpPr>
            <p:cNvPr id="69" name="AutoShape 52"/>
            <p:cNvSpPr>
              <a:spLocks noChangeArrowheads="1"/>
            </p:cNvSpPr>
            <p:nvPr>
              <p:custDataLst>
                <p:tags r:id="rId1"/>
              </p:custDataLst>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zh-CN" altLang="en-US" sz="2400" b="1" dirty="0">
                  <a:solidFill>
                    <a:schemeClr val="bg1">
                      <a:lumMod val="95000"/>
                    </a:schemeClr>
                  </a:solidFill>
                  <a:ea typeface="微软雅黑" panose="020B0503020204020204" pitchFamily="34" charset="-122"/>
                </a:rPr>
                <a:t>总结</a:t>
              </a:r>
              <a:endParaRPr kumimoji="0" lang="zh-CN" altLang="en-US" sz="2400" b="1" dirty="0">
                <a:solidFill>
                  <a:schemeClr val="bg1">
                    <a:lumMod val="95000"/>
                  </a:schemeClr>
                </a:solidFill>
                <a:ea typeface="微软雅黑" panose="020B0503020204020204" pitchFamily="34" charset="-122"/>
              </a:endParaRPr>
            </a:p>
          </p:txBody>
        </p:sp>
        <p:sp>
          <p:nvSpPr>
            <p:cNvPr id="70" name="AutoShape 53"/>
            <p:cNvSpPr>
              <a:spLocks noChangeArrowheads="1"/>
            </p:cNvSpPr>
            <p:nvPr>
              <p:custDataLst>
                <p:tags r:id="rId2"/>
              </p:custDataLst>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A915FAF3-5F87-8D9B-FBC2-5E59CFA2B01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7989" y="775002"/>
            <a:ext cx="3534242" cy="2030900"/>
          </a:xfrm>
          <a:prstGeom prst="rect">
            <a:avLst/>
          </a:prstGeom>
        </p:spPr>
      </p:pic>
      <p:sp>
        <p:nvSpPr>
          <p:cNvPr id="2" name="灯片编号占位符 1"/>
          <p:cNvSpPr>
            <a:spLocks noGrp="1"/>
          </p:cNvSpPr>
          <p:nvPr>
            <p:ph type="sldNum" sz="quarter" idx="12"/>
          </p:nvPr>
        </p:nvSpPr>
        <p:spPr/>
        <p:txBody>
          <a:bodyPr/>
          <a:lstStyle/>
          <a:p>
            <a:fld id="{72A5E12F-523A-4D75-95A2-779F57F5D9E2}" type="slidenum">
              <a:rPr lang="zh-CN" altLang="en-US" smtClean="0"/>
              <a:t>3</a:t>
            </a:fld>
            <a:endParaRPr lang="zh-CN" altLang="en-US"/>
          </a:p>
        </p:txBody>
      </p:sp>
      <p:sp>
        <p:nvSpPr>
          <p:cNvPr id="9" name="文本框 8"/>
          <p:cNvSpPr txBox="1"/>
          <p:nvPr/>
        </p:nvSpPr>
        <p:spPr>
          <a:xfrm>
            <a:off x="427989" y="199390"/>
            <a:ext cx="763660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研究背景：异常检测</a:t>
            </a:r>
            <a:r>
              <a:rPr lang="en-US" altLang="zh-CN" sz="2800" b="1" spc="200" dirty="0">
                <a:solidFill>
                  <a:schemeClr val="bg1"/>
                </a:solidFill>
                <a:latin typeface="Calibri" panose="020F0502020204030204" pitchFamily="34" charset="0"/>
                <a:ea typeface="微软雅黑" panose="020B0503020204020204" pitchFamily="34" charset="-122"/>
              </a:rPr>
              <a:t>/</a:t>
            </a:r>
            <a:r>
              <a:rPr lang="zh-CN" altLang="en-US" sz="2800" b="1" spc="200" dirty="0">
                <a:solidFill>
                  <a:schemeClr val="bg1"/>
                </a:solidFill>
                <a:latin typeface="Calibri" panose="020F0502020204030204" pitchFamily="34" charset="0"/>
                <a:ea typeface="微软雅黑" panose="020B0503020204020204" pitchFamily="34" charset="-122"/>
              </a:rPr>
              <a:t>数据集成</a:t>
            </a:r>
          </a:p>
        </p:txBody>
      </p:sp>
      <p:sp>
        <p:nvSpPr>
          <p:cNvPr id="22" name="文本框 21">
            <a:extLst>
              <a:ext uri="{FF2B5EF4-FFF2-40B4-BE49-F238E27FC236}">
                <a16:creationId xmlns:a16="http://schemas.microsoft.com/office/drawing/2014/main" id="{745C9770-897D-D1B8-6045-6067EC0D3066}"/>
              </a:ext>
            </a:extLst>
          </p:cNvPr>
          <p:cNvSpPr txBox="1"/>
          <p:nvPr/>
        </p:nvSpPr>
        <p:spPr>
          <a:xfrm>
            <a:off x="1395666" y="3313084"/>
            <a:ext cx="1441814" cy="369332"/>
          </a:xfrm>
          <a:prstGeom prst="rect">
            <a:avLst/>
          </a:prstGeom>
          <a:noFill/>
        </p:spPr>
        <p:txBody>
          <a:bodyPr wrap="square" rtlCol="0">
            <a:spAutoFit/>
          </a:bodyPr>
          <a:lstStyle/>
          <a:p>
            <a:r>
              <a:rPr lang="zh-CN" altLang="en-US" dirty="0"/>
              <a:t>实体      解析</a:t>
            </a:r>
          </a:p>
        </p:txBody>
      </p:sp>
      <p:sp>
        <p:nvSpPr>
          <p:cNvPr id="41" name="文本框 40">
            <a:extLst>
              <a:ext uri="{FF2B5EF4-FFF2-40B4-BE49-F238E27FC236}">
                <a16:creationId xmlns:a16="http://schemas.microsoft.com/office/drawing/2014/main" id="{E9997D26-4732-A944-595D-6E1E15D4B0E6}"/>
              </a:ext>
            </a:extLst>
          </p:cNvPr>
          <p:cNvSpPr txBox="1"/>
          <p:nvPr/>
        </p:nvSpPr>
        <p:spPr>
          <a:xfrm>
            <a:off x="1527438" y="5912214"/>
            <a:ext cx="2102659" cy="369332"/>
          </a:xfrm>
          <a:prstGeom prst="rect">
            <a:avLst/>
          </a:prstGeom>
          <a:noFill/>
        </p:spPr>
        <p:txBody>
          <a:bodyPr wrap="square" rtlCol="0">
            <a:spAutoFit/>
          </a:bodyPr>
          <a:lstStyle/>
          <a:p>
            <a:r>
              <a:rPr lang="zh-CN" altLang="en-US" dirty="0"/>
              <a:t>异常 检测</a:t>
            </a:r>
          </a:p>
        </p:txBody>
      </p:sp>
      <p:pic>
        <p:nvPicPr>
          <p:cNvPr id="49" name="图片 48">
            <a:extLst>
              <a:ext uri="{FF2B5EF4-FFF2-40B4-BE49-F238E27FC236}">
                <a16:creationId xmlns:a16="http://schemas.microsoft.com/office/drawing/2014/main" id="{1244CA3B-DB99-00B8-DC55-012EC79ADBF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2805" y="3913302"/>
            <a:ext cx="4248567" cy="2006049"/>
          </a:xfrm>
          <a:prstGeom prst="rect">
            <a:avLst/>
          </a:prstGeom>
        </p:spPr>
      </p:pic>
      <p:sp>
        <p:nvSpPr>
          <p:cNvPr id="50" name="右箭头 33">
            <a:extLst>
              <a:ext uri="{FF2B5EF4-FFF2-40B4-BE49-F238E27FC236}">
                <a16:creationId xmlns:a16="http://schemas.microsoft.com/office/drawing/2014/main" id="{9E047BC1-9F08-1C2F-D4EC-578CC685A77F}"/>
              </a:ext>
            </a:extLst>
          </p:cNvPr>
          <p:cNvSpPr/>
          <p:nvPr>
            <p:custDataLst>
              <p:tags r:id="rId1"/>
            </p:custDataLst>
          </p:nvPr>
        </p:nvSpPr>
        <p:spPr>
          <a:xfrm>
            <a:off x="4581266" y="4783986"/>
            <a:ext cx="973887" cy="418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EC370C6B-77E5-B989-E939-4B4EC4A38B66}"/>
              </a:ext>
            </a:extLst>
          </p:cNvPr>
          <p:cNvSpPr txBox="1"/>
          <p:nvPr/>
        </p:nvSpPr>
        <p:spPr>
          <a:xfrm>
            <a:off x="4691271" y="4531553"/>
            <a:ext cx="1148157" cy="923330"/>
          </a:xfrm>
          <a:prstGeom prst="rect">
            <a:avLst/>
          </a:prstGeom>
          <a:noFill/>
        </p:spPr>
        <p:txBody>
          <a:bodyPr wrap="square" rtlCol="0">
            <a:spAutoFit/>
          </a:bodyPr>
          <a:lstStyle/>
          <a:p>
            <a:r>
              <a:rPr lang="zh-CN" altLang="en-US" dirty="0"/>
              <a:t>数据</a:t>
            </a:r>
            <a:endParaRPr lang="en-US" altLang="zh-CN" dirty="0"/>
          </a:p>
          <a:p>
            <a:endParaRPr lang="en-US" altLang="zh-CN" dirty="0"/>
          </a:p>
          <a:p>
            <a:r>
              <a:rPr lang="zh-CN" altLang="en-US" dirty="0"/>
              <a:t>集成</a:t>
            </a:r>
          </a:p>
        </p:txBody>
      </p:sp>
      <p:pic>
        <p:nvPicPr>
          <p:cNvPr id="57" name="图片 56">
            <a:extLst>
              <a:ext uri="{FF2B5EF4-FFF2-40B4-BE49-F238E27FC236}">
                <a16:creationId xmlns:a16="http://schemas.microsoft.com/office/drawing/2014/main" id="{E134DDFD-9436-5976-9F67-07B6A36A58B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65158" y="4425941"/>
            <a:ext cx="3093826" cy="1028942"/>
          </a:xfrm>
          <a:prstGeom prst="rect">
            <a:avLst/>
          </a:prstGeom>
        </p:spPr>
      </p:pic>
      <p:sp>
        <p:nvSpPr>
          <p:cNvPr id="58" name="文本框 57">
            <a:extLst>
              <a:ext uri="{FF2B5EF4-FFF2-40B4-BE49-F238E27FC236}">
                <a16:creationId xmlns:a16="http://schemas.microsoft.com/office/drawing/2014/main" id="{93DF386C-419A-2143-8A08-9092DD21454C}"/>
              </a:ext>
            </a:extLst>
          </p:cNvPr>
          <p:cNvSpPr txBox="1"/>
          <p:nvPr/>
        </p:nvSpPr>
        <p:spPr>
          <a:xfrm>
            <a:off x="6282757" y="5448008"/>
            <a:ext cx="1867898" cy="369332"/>
          </a:xfrm>
          <a:prstGeom prst="rect">
            <a:avLst/>
          </a:prstGeom>
          <a:noFill/>
        </p:spPr>
        <p:txBody>
          <a:bodyPr wrap="square" rtlCol="0">
            <a:spAutoFit/>
          </a:bodyPr>
          <a:lstStyle/>
          <a:p>
            <a:r>
              <a:rPr lang="zh-CN" altLang="en-US" dirty="0"/>
              <a:t>合并后的数据集</a:t>
            </a:r>
          </a:p>
        </p:txBody>
      </p:sp>
      <p:sp>
        <p:nvSpPr>
          <p:cNvPr id="20" name="右箭头 33">
            <a:extLst>
              <a:ext uri="{FF2B5EF4-FFF2-40B4-BE49-F238E27FC236}">
                <a16:creationId xmlns:a16="http://schemas.microsoft.com/office/drawing/2014/main" id="{195BEF28-870E-79C7-015E-3BDC2BCABF85}"/>
              </a:ext>
            </a:extLst>
          </p:cNvPr>
          <p:cNvSpPr/>
          <p:nvPr>
            <p:custDataLst>
              <p:tags r:id="rId2"/>
            </p:custDataLst>
          </p:nvPr>
        </p:nvSpPr>
        <p:spPr>
          <a:xfrm rot="5400000">
            <a:off x="1671915" y="3318421"/>
            <a:ext cx="853887" cy="418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68CCC7CB-E26F-C2F8-5350-689D34CDACDD}"/>
              </a:ext>
            </a:extLst>
          </p:cNvPr>
          <p:cNvSpPr txBox="1"/>
          <p:nvPr/>
        </p:nvSpPr>
        <p:spPr>
          <a:xfrm>
            <a:off x="1440355" y="2776197"/>
            <a:ext cx="1867898" cy="369332"/>
          </a:xfrm>
          <a:prstGeom prst="rect">
            <a:avLst/>
          </a:prstGeom>
          <a:noFill/>
        </p:spPr>
        <p:txBody>
          <a:bodyPr wrap="square" rtlCol="0">
            <a:spAutoFit/>
          </a:bodyPr>
          <a:lstStyle/>
          <a:p>
            <a:r>
              <a:rPr lang="zh-CN" altLang="en-US" dirty="0"/>
              <a:t>原始数据集</a:t>
            </a:r>
          </a:p>
        </p:txBody>
      </p:sp>
      <p:sp>
        <p:nvSpPr>
          <p:cNvPr id="60" name="文本框 59">
            <a:extLst>
              <a:ext uri="{FF2B5EF4-FFF2-40B4-BE49-F238E27FC236}">
                <a16:creationId xmlns:a16="http://schemas.microsoft.com/office/drawing/2014/main" id="{7085EB39-1466-92B6-AE7D-8B970A284FD8}"/>
              </a:ext>
            </a:extLst>
          </p:cNvPr>
          <p:cNvSpPr txBox="1"/>
          <p:nvPr/>
        </p:nvSpPr>
        <p:spPr>
          <a:xfrm>
            <a:off x="4056366" y="762702"/>
            <a:ext cx="5018882" cy="2031325"/>
          </a:xfrm>
          <a:prstGeom prst="rect">
            <a:avLst/>
          </a:prstGeom>
          <a:noFill/>
        </p:spPr>
        <p:txBody>
          <a:bodyPr wrap="square" rtlCol="0">
            <a:spAutoFit/>
          </a:bodyPr>
          <a:lstStyle/>
          <a:p>
            <a:r>
              <a:rPr lang="zh-CN" altLang="en-US" b="1" dirty="0"/>
              <a:t>异常检测</a:t>
            </a:r>
            <a:r>
              <a:rPr lang="zh-CN" altLang="en-US" dirty="0"/>
              <a:t>：在数据集中识别出异常数据</a:t>
            </a:r>
            <a:endParaRPr lang="en-US" altLang="zh-CN" dirty="0"/>
          </a:p>
          <a:p>
            <a:endParaRPr lang="en-US" altLang="zh-CN" dirty="0"/>
          </a:p>
          <a:p>
            <a:r>
              <a:rPr lang="zh-CN" altLang="en-US" b="1" dirty="0"/>
              <a:t>数据集成</a:t>
            </a:r>
            <a:r>
              <a:rPr lang="zh-CN" altLang="en-US" dirty="0"/>
              <a:t>：将来自不同数据源的数据进行融合，形成一个完整且一致的数据集</a:t>
            </a:r>
            <a:endParaRPr lang="en-US" altLang="zh-CN" dirty="0"/>
          </a:p>
          <a:p>
            <a:endParaRPr lang="en-US" altLang="zh-CN" dirty="0"/>
          </a:p>
          <a:p>
            <a:r>
              <a:rPr lang="zh-CN" altLang="en-US" b="1" dirty="0"/>
              <a:t>实体解析</a:t>
            </a:r>
            <a:r>
              <a:rPr lang="zh-CN" altLang="en-US" dirty="0"/>
              <a:t>：识别（不同来源的）两条记录是否指的是同一实体</a:t>
            </a:r>
            <a:endParaRPr lang="en-US" altLang="zh-CN" dirty="0"/>
          </a:p>
        </p:txBody>
      </p:sp>
      <p:pic>
        <p:nvPicPr>
          <p:cNvPr id="62" name="图片 61">
            <a:extLst>
              <a:ext uri="{FF2B5EF4-FFF2-40B4-BE49-F238E27FC236}">
                <a16:creationId xmlns:a16="http://schemas.microsoft.com/office/drawing/2014/main" id="{5809870D-7C5B-D42C-29CD-D511A74951A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71618" y="2707581"/>
            <a:ext cx="1814867" cy="1576910"/>
          </a:xfrm>
          <a:prstGeom prst="rect">
            <a:avLst/>
          </a:prstGeom>
        </p:spPr>
      </p:pic>
      <p:pic>
        <p:nvPicPr>
          <p:cNvPr id="64" name="图片 63">
            <a:extLst>
              <a:ext uri="{FF2B5EF4-FFF2-40B4-BE49-F238E27FC236}">
                <a16:creationId xmlns:a16="http://schemas.microsoft.com/office/drawing/2014/main" id="{960F871E-7048-7E28-DCD0-BA976736063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533164" y="3133884"/>
            <a:ext cx="876584" cy="876584"/>
          </a:xfrm>
          <a:prstGeom prst="rect">
            <a:avLst/>
          </a:prstGeom>
        </p:spPr>
      </p:pic>
      <p:sp>
        <p:nvSpPr>
          <p:cNvPr id="65" name="文本框 64">
            <a:extLst>
              <a:ext uri="{FF2B5EF4-FFF2-40B4-BE49-F238E27FC236}">
                <a16:creationId xmlns:a16="http://schemas.microsoft.com/office/drawing/2014/main" id="{EA14F6CC-362D-CBBA-E992-D684ED8E0E55}"/>
              </a:ext>
            </a:extLst>
          </p:cNvPr>
          <p:cNvSpPr txBox="1"/>
          <p:nvPr/>
        </p:nvSpPr>
        <p:spPr>
          <a:xfrm>
            <a:off x="5702266" y="2976954"/>
            <a:ext cx="714357" cy="369332"/>
          </a:xfrm>
          <a:prstGeom prst="rect">
            <a:avLst/>
          </a:prstGeom>
          <a:noFill/>
        </p:spPr>
        <p:txBody>
          <a:bodyPr wrap="square" rtlCol="0">
            <a:spAutoFit/>
          </a:bodyPr>
          <a:lstStyle/>
          <a:p>
            <a:r>
              <a:rPr lang="en-US" altLang="zh-CN" dirty="0"/>
              <a:t>POI</a:t>
            </a:r>
            <a:endParaRPr lang="zh-CN" altLang="en-US" dirty="0"/>
          </a:p>
        </p:txBody>
      </p:sp>
      <p:sp>
        <p:nvSpPr>
          <p:cNvPr id="66" name="右箭头 33">
            <a:extLst>
              <a:ext uri="{FF2B5EF4-FFF2-40B4-BE49-F238E27FC236}">
                <a16:creationId xmlns:a16="http://schemas.microsoft.com/office/drawing/2014/main" id="{50EA1D5F-67A4-B27A-D66B-33725122A55F}"/>
              </a:ext>
            </a:extLst>
          </p:cNvPr>
          <p:cNvSpPr/>
          <p:nvPr>
            <p:custDataLst>
              <p:tags r:id="rId3"/>
            </p:custDataLst>
          </p:nvPr>
        </p:nvSpPr>
        <p:spPr>
          <a:xfrm>
            <a:off x="6437011" y="3443305"/>
            <a:ext cx="534607" cy="2486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7" name="Picture 4">
            <a:extLst>
              <a:ext uri="{FF2B5EF4-FFF2-40B4-BE49-F238E27FC236}">
                <a16:creationId xmlns:a16="http://schemas.microsoft.com/office/drawing/2014/main" id="{0FF303EA-CB85-FFD6-1D96-5693CD4E49E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520001" y="2904034"/>
            <a:ext cx="422785" cy="4184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a:extLst>
              <a:ext uri="{FF2B5EF4-FFF2-40B4-BE49-F238E27FC236}">
                <a16:creationId xmlns:a16="http://schemas.microsoft.com/office/drawing/2014/main" id="{A0A6FC7C-B044-A3DF-5ADF-5FE443EF7729}"/>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527379" y="3382586"/>
            <a:ext cx="416836" cy="247340"/>
          </a:xfrm>
          <a:prstGeom prst="rect">
            <a:avLst/>
          </a:prstGeom>
          <a:noFill/>
          <a:extLst>
            <a:ext uri="{909E8E84-426E-40DD-AFC4-6F175D3DCCD1}">
              <a14:hiddenFill xmlns:a14="http://schemas.microsoft.com/office/drawing/2010/main">
                <a:solidFill>
                  <a:srgbClr val="FFFFFF"/>
                </a:solidFill>
              </a14:hiddenFill>
            </a:ext>
          </a:extLst>
        </p:spPr>
      </p:pic>
      <p:pic>
        <p:nvPicPr>
          <p:cNvPr id="70" name="图形 69">
            <a:extLst>
              <a:ext uri="{FF2B5EF4-FFF2-40B4-BE49-F238E27FC236}">
                <a16:creationId xmlns:a16="http://schemas.microsoft.com/office/drawing/2014/main" id="{81E7A4E4-EEBB-7340-D659-31FA09C015E2}"/>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295100" y="3759501"/>
            <a:ext cx="944626" cy="125024"/>
          </a:xfrm>
          <a:prstGeom prst="rect">
            <a:avLst/>
          </a:prstGeom>
        </p:spPr>
      </p:pic>
      <p:sp>
        <p:nvSpPr>
          <p:cNvPr id="71" name="文本框 70">
            <a:extLst>
              <a:ext uri="{FF2B5EF4-FFF2-40B4-BE49-F238E27FC236}">
                <a16:creationId xmlns:a16="http://schemas.microsoft.com/office/drawing/2014/main" id="{90018BC8-CBBD-B15B-E201-E542EAD397C0}"/>
              </a:ext>
            </a:extLst>
          </p:cNvPr>
          <p:cNvSpPr txBox="1"/>
          <p:nvPr/>
        </p:nvSpPr>
        <p:spPr>
          <a:xfrm>
            <a:off x="4511252" y="3687612"/>
            <a:ext cx="818979" cy="584775"/>
          </a:xfrm>
          <a:prstGeom prst="rect">
            <a:avLst/>
          </a:prstGeom>
          <a:noFill/>
        </p:spPr>
        <p:txBody>
          <a:bodyPr wrap="square" rtlCol="0">
            <a:spAutoFit/>
          </a:bodyPr>
          <a:lstStyle/>
          <a:p>
            <a:r>
              <a:rPr lang="en-US" altLang="zh-CN" sz="3200" dirty="0"/>
              <a:t>…</a:t>
            </a:r>
            <a:endParaRPr lang="zh-CN" altLang="en-US" sz="3200" dirty="0"/>
          </a:p>
        </p:txBody>
      </p:sp>
      <p:cxnSp>
        <p:nvCxnSpPr>
          <p:cNvPr id="72" name="直接箭头连接符 71">
            <a:extLst>
              <a:ext uri="{FF2B5EF4-FFF2-40B4-BE49-F238E27FC236}">
                <a16:creationId xmlns:a16="http://schemas.microsoft.com/office/drawing/2014/main" id="{4860EBBD-ED90-4C0F-4647-023F9046F5E1}"/>
              </a:ext>
            </a:extLst>
          </p:cNvPr>
          <p:cNvCxnSpPr>
            <a:cxnSpLocks/>
          </p:cNvCxnSpPr>
          <p:nvPr/>
        </p:nvCxnSpPr>
        <p:spPr>
          <a:xfrm>
            <a:off x="4938870" y="3117880"/>
            <a:ext cx="607513" cy="258253"/>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75" name="直接箭头连接符 74">
            <a:extLst>
              <a:ext uri="{FF2B5EF4-FFF2-40B4-BE49-F238E27FC236}">
                <a16:creationId xmlns:a16="http://schemas.microsoft.com/office/drawing/2014/main" id="{341385AE-06F1-9ACA-CA5E-292D4D301C70}"/>
              </a:ext>
            </a:extLst>
          </p:cNvPr>
          <p:cNvCxnSpPr>
            <a:cxnSpLocks/>
            <a:stCxn id="68" idx="3"/>
          </p:cNvCxnSpPr>
          <p:nvPr/>
        </p:nvCxnSpPr>
        <p:spPr>
          <a:xfrm flipV="1">
            <a:off x="4944215" y="3448022"/>
            <a:ext cx="602168" cy="58234"/>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77" name="直接箭头连接符 76">
            <a:extLst>
              <a:ext uri="{FF2B5EF4-FFF2-40B4-BE49-F238E27FC236}">
                <a16:creationId xmlns:a16="http://schemas.microsoft.com/office/drawing/2014/main" id="{19555BA4-35E1-0235-CFCA-DD0CB142E8E2}"/>
              </a:ext>
            </a:extLst>
          </p:cNvPr>
          <p:cNvCxnSpPr>
            <a:cxnSpLocks/>
            <a:endCxn id="64" idx="1"/>
          </p:cNvCxnSpPr>
          <p:nvPr/>
        </p:nvCxnSpPr>
        <p:spPr>
          <a:xfrm flipV="1">
            <a:off x="5145652" y="3572176"/>
            <a:ext cx="387512" cy="156771"/>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0" name="直接箭头连接符 79">
            <a:extLst>
              <a:ext uri="{FF2B5EF4-FFF2-40B4-BE49-F238E27FC236}">
                <a16:creationId xmlns:a16="http://schemas.microsoft.com/office/drawing/2014/main" id="{0AC8070B-D147-E9D0-4C63-601D4F5CD7F4}"/>
              </a:ext>
            </a:extLst>
          </p:cNvPr>
          <p:cNvCxnSpPr>
            <a:cxnSpLocks/>
          </p:cNvCxnSpPr>
          <p:nvPr/>
        </p:nvCxnSpPr>
        <p:spPr>
          <a:xfrm flipV="1">
            <a:off x="4914104" y="3728947"/>
            <a:ext cx="632279" cy="29747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30</a:t>
            </a:fld>
            <a:endParaRPr lang="zh-CN" altLang="en-US"/>
          </a:p>
        </p:txBody>
      </p:sp>
      <p:sp>
        <p:nvSpPr>
          <p:cNvPr id="3" name="文本框 2"/>
          <p:cNvSpPr txBox="1"/>
          <p:nvPr/>
        </p:nvSpPr>
        <p:spPr>
          <a:xfrm>
            <a:off x="428280" y="199434"/>
            <a:ext cx="6695389"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总结与思考</a:t>
            </a:r>
          </a:p>
        </p:txBody>
      </p:sp>
      <p:sp>
        <p:nvSpPr>
          <p:cNvPr id="20" name="矩形 19"/>
          <p:cNvSpPr/>
          <p:nvPr>
            <p:custDataLst>
              <p:tags r:id="rId1"/>
            </p:custDataLst>
          </p:nvPr>
        </p:nvSpPr>
        <p:spPr>
          <a:xfrm>
            <a:off x="331302" y="3554970"/>
            <a:ext cx="8272143" cy="2860783"/>
          </a:xfrm>
          <a:prstGeom prst="rect">
            <a:avLst/>
          </a:prstGeom>
        </p:spPr>
        <p:txBody>
          <a:bodyPr wrap="square">
            <a:spAutoFit/>
          </a:bodyPr>
          <a:lstStyle/>
          <a:p>
            <a:pPr>
              <a:lnSpc>
                <a:spcPct val="130000"/>
              </a:lnSpc>
            </a:pPr>
            <a:r>
              <a:rPr lang="zh-CN" altLang="en-US" sz="2000" b="1" dirty="0"/>
              <a:t>自动标签生成 </a:t>
            </a:r>
            <a:r>
              <a:rPr lang="en-US" altLang="zh-CN" sz="2000" b="1" dirty="0"/>
              <a:t>(ALG)</a:t>
            </a:r>
            <a:r>
              <a:rPr lang="zh-CN" altLang="en-US" sz="2000" b="1" dirty="0"/>
              <a:t>：</a:t>
            </a:r>
            <a:endParaRPr lang="en-US" altLang="zh-CN" sz="2000" b="1" dirty="0"/>
          </a:p>
          <a:p>
            <a:pPr>
              <a:lnSpc>
                <a:spcPct val="130000"/>
              </a:lnSpc>
            </a:pPr>
            <a:r>
              <a:rPr lang="zh-CN" altLang="en-US" sz="2000" dirty="0"/>
              <a:t>正标签：默认数据集是干净的，最多只存在唯一匹配（是否合理？）</a:t>
            </a:r>
            <a:endParaRPr lang="en-US" altLang="zh-CN" sz="2000" dirty="0"/>
          </a:p>
          <a:p>
            <a:pPr>
              <a:lnSpc>
                <a:spcPct val="130000"/>
              </a:lnSpc>
            </a:pPr>
            <a:r>
              <a:rPr lang="zh-CN" altLang="en-US" sz="2000" dirty="0"/>
              <a:t>负标签：</a:t>
            </a:r>
            <a:r>
              <a:rPr lang="zh-CN" altLang="en-US" sz="2000" u="sng" dirty="0"/>
              <a:t>生成“有价值”的负标签</a:t>
            </a:r>
            <a:r>
              <a:rPr lang="zh-CN" altLang="en-US" sz="2000" dirty="0"/>
              <a:t>  优于 </a:t>
            </a:r>
            <a:r>
              <a:rPr lang="zh-CN" altLang="en-US" sz="2000" u="sng" dirty="0"/>
              <a:t>随机生成负标签</a:t>
            </a:r>
            <a:endParaRPr lang="en-US" altLang="zh-CN" sz="2000" u="sng" dirty="0"/>
          </a:p>
          <a:p>
            <a:pPr>
              <a:lnSpc>
                <a:spcPct val="130000"/>
              </a:lnSpc>
            </a:pPr>
            <a:endParaRPr lang="en-US" altLang="zh-CN" sz="2000" u="sng" dirty="0"/>
          </a:p>
          <a:p>
            <a:pPr>
              <a:lnSpc>
                <a:spcPct val="130000"/>
              </a:lnSpc>
            </a:pPr>
            <a:r>
              <a:rPr lang="zh-CN" altLang="en-US" sz="2000" b="1" dirty="0"/>
              <a:t>如何生成空间实体解析任务下的正负标签？</a:t>
            </a:r>
            <a:endParaRPr lang="en-US" altLang="zh-CN" sz="2000" b="1" dirty="0"/>
          </a:p>
          <a:p>
            <a:pPr>
              <a:lnSpc>
                <a:spcPct val="130000"/>
              </a:lnSpc>
            </a:pPr>
            <a:r>
              <a:rPr lang="zh-CN" altLang="en-US" sz="2000" dirty="0"/>
              <a:t>优化实体相似性特征的提取与计算，加入空间距离</a:t>
            </a:r>
            <a:endParaRPr lang="en-US" altLang="zh-CN" sz="2000" dirty="0"/>
          </a:p>
          <a:p>
            <a:pPr>
              <a:lnSpc>
                <a:spcPct val="130000"/>
              </a:lnSpc>
            </a:pPr>
            <a:endParaRPr lang="zh-CN" altLang="en-US" sz="2000" dirty="0"/>
          </a:p>
        </p:txBody>
      </p:sp>
      <p:pic>
        <p:nvPicPr>
          <p:cNvPr id="5" name="图片 4">
            <a:extLst>
              <a:ext uri="{FF2B5EF4-FFF2-40B4-BE49-F238E27FC236}">
                <a16:creationId xmlns:a16="http://schemas.microsoft.com/office/drawing/2014/main" id="{ADE88942-3849-2B4C-FBD2-7B7F411B4E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279" y="1236707"/>
            <a:ext cx="5159083" cy="212994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31</a:t>
            </a:fld>
            <a:endParaRPr lang="zh-CN" altLang="en-US"/>
          </a:p>
        </p:txBody>
      </p:sp>
      <p:sp>
        <p:nvSpPr>
          <p:cNvPr id="3" name="文本框 2"/>
          <p:cNvSpPr txBox="1"/>
          <p:nvPr/>
        </p:nvSpPr>
        <p:spPr>
          <a:xfrm>
            <a:off x="428280" y="199434"/>
            <a:ext cx="6695389"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总结与思考</a:t>
            </a:r>
          </a:p>
        </p:txBody>
      </p:sp>
      <p:sp>
        <p:nvSpPr>
          <p:cNvPr id="20" name="矩形 19"/>
          <p:cNvSpPr/>
          <p:nvPr>
            <p:custDataLst>
              <p:tags r:id="rId1"/>
            </p:custDataLst>
          </p:nvPr>
        </p:nvSpPr>
        <p:spPr>
          <a:xfrm>
            <a:off x="539119" y="3807818"/>
            <a:ext cx="8272143" cy="2459263"/>
          </a:xfrm>
          <a:prstGeom prst="rect">
            <a:avLst/>
          </a:prstGeom>
        </p:spPr>
        <p:txBody>
          <a:bodyPr wrap="square">
            <a:spAutoFit/>
          </a:bodyPr>
          <a:lstStyle/>
          <a:p>
            <a:pPr>
              <a:lnSpc>
                <a:spcPct val="130000"/>
              </a:lnSpc>
            </a:pPr>
            <a:r>
              <a:rPr lang="zh-CN" altLang="en-US" sz="2000" b="1" dirty="0"/>
              <a:t>协同</a:t>
            </a:r>
            <a:r>
              <a:rPr lang="en-US" altLang="zh-CN" sz="2000" b="1" dirty="0"/>
              <a:t>EM</a:t>
            </a:r>
            <a:r>
              <a:rPr lang="zh-CN" altLang="en-US" sz="2000" b="1" dirty="0"/>
              <a:t>训练</a:t>
            </a:r>
            <a:r>
              <a:rPr lang="en-US" altLang="zh-CN" sz="2000" b="1" dirty="0"/>
              <a:t>(CEMT)</a:t>
            </a:r>
            <a:r>
              <a:rPr lang="zh-CN" altLang="en-US" sz="2000" b="1" dirty="0"/>
              <a:t>：</a:t>
            </a:r>
            <a:endParaRPr lang="en-US" altLang="zh-CN" sz="2000" b="1" dirty="0"/>
          </a:p>
          <a:p>
            <a:pPr>
              <a:lnSpc>
                <a:spcPct val="130000"/>
              </a:lnSpc>
            </a:pPr>
            <a:r>
              <a:rPr lang="en-US" altLang="zh-CN" sz="2000" dirty="0"/>
              <a:t>1</a:t>
            </a:r>
            <a:r>
              <a:rPr lang="zh-CN" altLang="en-US" sz="2000" dirty="0"/>
              <a:t>）结合句子特征和图特征判断实体对是否匹配</a:t>
            </a:r>
            <a:endParaRPr lang="en-US" altLang="zh-CN" sz="2000" dirty="0"/>
          </a:p>
          <a:p>
            <a:pPr>
              <a:lnSpc>
                <a:spcPct val="130000"/>
              </a:lnSpc>
            </a:pPr>
            <a:r>
              <a:rPr lang="en-US" altLang="zh-CN" sz="2000" dirty="0"/>
              <a:t>2</a:t>
            </a:r>
            <a:r>
              <a:rPr lang="zh-CN" altLang="en-US" sz="2000" dirty="0"/>
              <a:t>）最小化匹配实体之间的语义距离</a:t>
            </a:r>
            <a:endParaRPr lang="en-US" altLang="zh-CN" sz="2000" dirty="0"/>
          </a:p>
          <a:p>
            <a:pPr>
              <a:lnSpc>
                <a:spcPct val="130000"/>
              </a:lnSpc>
            </a:pPr>
            <a:r>
              <a:rPr lang="zh-CN" altLang="en-US" sz="2000" b="1" dirty="0"/>
              <a:t>可以做出哪些改进，以适应空间实体解析任务？</a:t>
            </a:r>
            <a:endParaRPr lang="en-US" altLang="zh-CN" sz="2000" b="1" dirty="0"/>
          </a:p>
          <a:p>
            <a:pPr>
              <a:lnSpc>
                <a:spcPct val="130000"/>
              </a:lnSpc>
            </a:pPr>
            <a:r>
              <a:rPr lang="en-US" altLang="zh-CN" sz="2000" dirty="0"/>
              <a:t>1</a:t>
            </a:r>
            <a:r>
              <a:rPr lang="zh-CN" altLang="en-US" sz="2000" dirty="0"/>
              <a:t>）从多关系图出发：引入空间语义关系，优化多关系图</a:t>
            </a:r>
            <a:endParaRPr lang="en-US" altLang="zh-CN" sz="2000" dirty="0"/>
          </a:p>
          <a:p>
            <a:pPr>
              <a:lnSpc>
                <a:spcPct val="130000"/>
              </a:lnSpc>
            </a:pPr>
            <a:r>
              <a:rPr lang="en-US" altLang="zh-CN" sz="2000" dirty="0"/>
              <a:t>2</a:t>
            </a:r>
            <a:r>
              <a:rPr lang="zh-CN" altLang="en-US" sz="2000" dirty="0"/>
              <a:t>）从整体模型出发：新增邻域特征模块</a:t>
            </a:r>
            <a:endParaRPr lang="en-US" altLang="zh-CN" sz="2000" dirty="0"/>
          </a:p>
        </p:txBody>
      </p:sp>
      <p:pic>
        <p:nvPicPr>
          <p:cNvPr id="4" name="图片 3">
            <a:extLst>
              <a:ext uri="{FF2B5EF4-FFF2-40B4-BE49-F238E27FC236}">
                <a16:creationId xmlns:a16="http://schemas.microsoft.com/office/drawing/2014/main" id="{DE6A433D-108E-DCF1-009D-CEB867CC2B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389" y="959045"/>
            <a:ext cx="4518314" cy="2785324"/>
          </a:xfrm>
          <a:prstGeom prst="rect">
            <a:avLst/>
          </a:prstGeom>
        </p:spPr>
      </p:pic>
    </p:spTree>
    <p:extLst>
      <p:ext uri="{BB962C8B-B14F-4D97-AF65-F5344CB8AC3E}">
        <p14:creationId xmlns:p14="http://schemas.microsoft.com/office/powerpoint/2010/main" val="25675711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32</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8429122" y="8235835"/>
            <a:ext cx="542604" cy="365125"/>
          </a:xfrm>
        </p:spPr>
        <p:txBody>
          <a:bodyPr/>
          <a:lstStyle/>
          <a:p>
            <a:fld id="{72A5E12F-523A-4D75-95A2-779F57F5D9E2}" type="slidenum">
              <a:rPr lang="zh-CN" altLang="en-US" smtClean="0"/>
              <a:t>4</a:t>
            </a:fld>
            <a:endParaRPr lang="zh-CN" altLang="en-US"/>
          </a:p>
        </p:txBody>
      </p:sp>
      <p:sp>
        <p:nvSpPr>
          <p:cNvPr id="3" name="文本框 2"/>
          <p:cNvSpPr txBox="1"/>
          <p:nvPr/>
        </p:nvSpPr>
        <p:spPr>
          <a:xfrm>
            <a:off x="428280" y="199434"/>
            <a:ext cx="6695389"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相关工作</a:t>
            </a:r>
          </a:p>
        </p:txBody>
      </p:sp>
      <p:sp>
        <p:nvSpPr>
          <p:cNvPr id="4" name="文本框 7">
            <a:extLst>
              <a:ext uri="{FF2B5EF4-FFF2-40B4-BE49-F238E27FC236}">
                <a16:creationId xmlns:a16="http://schemas.microsoft.com/office/drawing/2014/main" id="{C3175CFB-1555-9556-CE83-584FBA540192}"/>
              </a:ext>
            </a:extLst>
          </p:cNvPr>
          <p:cNvSpPr txBox="1"/>
          <p:nvPr/>
        </p:nvSpPr>
        <p:spPr>
          <a:xfrm>
            <a:off x="3297900" y="791861"/>
            <a:ext cx="2511949" cy="461665"/>
          </a:xfrm>
          <a:prstGeom prst="rect">
            <a:avLst/>
          </a:prstGeom>
          <a:noFill/>
          <a:ln w="22225">
            <a:solidFill>
              <a:schemeClr val="tx1"/>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zh-CN" sz="2400" b="1" dirty="0">
                <a:ea typeface="微软雅黑" panose="020B0503020204020204" pitchFamily="34" charset="-122"/>
              </a:rPr>
              <a:t>Entity Resolution</a:t>
            </a:r>
          </a:p>
        </p:txBody>
      </p:sp>
      <p:sp>
        <p:nvSpPr>
          <p:cNvPr id="5" name="文本框 2">
            <a:extLst>
              <a:ext uri="{FF2B5EF4-FFF2-40B4-BE49-F238E27FC236}">
                <a16:creationId xmlns:a16="http://schemas.microsoft.com/office/drawing/2014/main" id="{0ED6D61C-FC6F-DB65-94E2-3CE4FC1A50EE}"/>
              </a:ext>
            </a:extLst>
          </p:cNvPr>
          <p:cNvSpPr txBox="1"/>
          <p:nvPr/>
        </p:nvSpPr>
        <p:spPr>
          <a:xfrm>
            <a:off x="428280" y="1579675"/>
            <a:ext cx="895206" cy="461665"/>
          </a:xfrm>
          <a:prstGeom prst="rect">
            <a:avLst/>
          </a:prstGeom>
          <a:noFill/>
          <a:ln w="22225">
            <a:solidFill>
              <a:schemeClr val="tx1"/>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zh-CN" sz="2400" b="1" dirty="0">
                <a:ea typeface="微软雅黑" panose="020B0503020204020204" pitchFamily="34" charset="-122"/>
              </a:rPr>
              <a:t>rules</a:t>
            </a:r>
          </a:p>
        </p:txBody>
      </p:sp>
      <p:sp>
        <p:nvSpPr>
          <p:cNvPr id="11" name="文本框 19">
            <a:extLst>
              <a:ext uri="{FF2B5EF4-FFF2-40B4-BE49-F238E27FC236}">
                <a16:creationId xmlns:a16="http://schemas.microsoft.com/office/drawing/2014/main" id="{2BD4D980-59A3-F2EA-E1FF-D3E9245E2653}"/>
              </a:ext>
            </a:extLst>
          </p:cNvPr>
          <p:cNvSpPr txBox="1"/>
          <p:nvPr/>
        </p:nvSpPr>
        <p:spPr>
          <a:xfrm>
            <a:off x="3775974" y="2251264"/>
            <a:ext cx="2079777" cy="461665"/>
          </a:xfrm>
          <a:prstGeom prst="rect">
            <a:avLst/>
          </a:prstGeom>
          <a:noFill/>
          <a:ln w="22225">
            <a:solidFill>
              <a:schemeClr val="tx1"/>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zh-CN" sz="2400" b="1" dirty="0">
                <a:ea typeface="微软雅黑" panose="020B0503020204020204" pitchFamily="34" charset="-122"/>
              </a:rPr>
              <a:t>supervised ER</a:t>
            </a:r>
          </a:p>
        </p:txBody>
      </p:sp>
      <p:grpSp>
        <p:nvGrpSpPr>
          <p:cNvPr id="55" name="组合 54">
            <a:extLst>
              <a:ext uri="{FF2B5EF4-FFF2-40B4-BE49-F238E27FC236}">
                <a16:creationId xmlns:a16="http://schemas.microsoft.com/office/drawing/2014/main" id="{8DB55F08-04DD-D42F-3513-7B2244DB646B}"/>
              </a:ext>
            </a:extLst>
          </p:cNvPr>
          <p:cNvGrpSpPr/>
          <p:nvPr/>
        </p:nvGrpSpPr>
        <p:grpSpPr>
          <a:xfrm>
            <a:off x="314054" y="4461573"/>
            <a:ext cx="3280093" cy="1384995"/>
            <a:chOff x="166203" y="2237737"/>
            <a:chExt cx="3280093" cy="1384995"/>
          </a:xfrm>
        </p:grpSpPr>
        <p:sp>
          <p:nvSpPr>
            <p:cNvPr id="26" name="文本框 83">
              <a:extLst>
                <a:ext uri="{FF2B5EF4-FFF2-40B4-BE49-F238E27FC236}">
                  <a16:creationId xmlns:a16="http://schemas.microsoft.com/office/drawing/2014/main" id="{3BA46352-57DC-CE90-A64E-557A07DFC1AD}"/>
                </a:ext>
              </a:extLst>
            </p:cNvPr>
            <p:cNvSpPr txBox="1"/>
            <p:nvPr/>
          </p:nvSpPr>
          <p:spPr>
            <a:xfrm>
              <a:off x="166203" y="2237737"/>
              <a:ext cx="3280093" cy="13849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200" b="1" dirty="0"/>
                <a:t>matching rules:</a:t>
              </a:r>
            </a:p>
            <a:p>
              <a:pPr marL="228600" indent="-228600">
                <a:buAutoNum type="arabicParenR"/>
              </a:pPr>
              <a:r>
                <a:rPr lang="en-US" altLang="zh-CN" sz="1200" b="1" dirty="0"/>
                <a:t>human-provided declarative</a:t>
              </a:r>
            </a:p>
            <a:p>
              <a:pPr marL="228600" indent="-228600">
                <a:buAutoNum type="arabicParenR"/>
              </a:pPr>
              <a:r>
                <a:rPr lang="en-US" altLang="zh-CN" sz="1200" b="1" dirty="0"/>
                <a:t>program-synthesized</a:t>
              </a:r>
            </a:p>
            <a:p>
              <a:endParaRPr lang="en-US" altLang="zh-CN" sz="1200" dirty="0"/>
            </a:p>
            <a:p>
              <a:r>
                <a:rPr lang="en-US" altLang="zh-CN" sz="1200" dirty="0"/>
                <a:t>“the merge/purge problem” (SIGMOD 1995)</a:t>
              </a:r>
            </a:p>
            <a:p>
              <a:r>
                <a:rPr lang="en-US" altLang="zh-CN" sz="1200" dirty="0"/>
                <a:t>“synthesizing entity matching rules” (VLDB 2017)</a:t>
              </a:r>
            </a:p>
            <a:p>
              <a:endParaRPr lang="en-US" altLang="zh-CN" sz="1200" dirty="0"/>
            </a:p>
          </p:txBody>
        </p:sp>
        <p:sp>
          <p:nvSpPr>
            <p:cNvPr id="48" name="矩形: 圆角 47">
              <a:extLst>
                <a:ext uri="{FF2B5EF4-FFF2-40B4-BE49-F238E27FC236}">
                  <a16:creationId xmlns:a16="http://schemas.microsoft.com/office/drawing/2014/main" id="{49CB8683-4733-1298-9925-94C3CFD3665C}"/>
                </a:ext>
              </a:extLst>
            </p:cNvPr>
            <p:cNvSpPr/>
            <p:nvPr/>
          </p:nvSpPr>
          <p:spPr>
            <a:xfrm>
              <a:off x="207175" y="2285134"/>
              <a:ext cx="3102850" cy="1143866"/>
            </a:xfrm>
            <a:prstGeom prst="round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文本框 2">
            <a:extLst>
              <a:ext uri="{FF2B5EF4-FFF2-40B4-BE49-F238E27FC236}">
                <a16:creationId xmlns:a16="http://schemas.microsoft.com/office/drawing/2014/main" id="{5BC05CBE-E97C-FC96-4D8E-2DDE37148637}"/>
              </a:ext>
            </a:extLst>
          </p:cNvPr>
          <p:cNvSpPr txBox="1"/>
          <p:nvPr/>
        </p:nvSpPr>
        <p:spPr>
          <a:xfrm>
            <a:off x="1514370" y="1579675"/>
            <a:ext cx="2079777" cy="461665"/>
          </a:xfrm>
          <a:prstGeom prst="rect">
            <a:avLst/>
          </a:prstGeom>
          <a:noFill/>
          <a:ln w="22225">
            <a:solidFill>
              <a:schemeClr val="tx1"/>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zh-CN" sz="2400" b="1" dirty="0">
                <a:ea typeface="微软雅黑" panose="020B0503020204020204" pitchFamily="34" charset="-122"/>
              </a:rPr>
              <a:t>crowdsourcing</a:t>
            </a:r>
          </a:p>
        </p:txBody>
      </p:sp>
      <p:sp>
        <p:nvSpPr>
          <p:cNvPr id="34" name="文本框 2">
            <a:extLst>
              <a:ext uri="{FF2B5EF4-FFF2-40B4-BE49-F238E27FC236}">
                <a16:creationId xmlns:a16="http://schemas.microsoft.com/office/drawing/2014/main" id="{5D889CD6-65EA-9DF1-E084-6FA313B06547}"/>
              </a:ext>
            </a:extLst>
          </p:cNvPr>
          <p:cNvSpPr txBox="1"/>
          <p:nvPr/>
        </p:nvSpPr>
        <p:spPr>
          <a:xfrm>
            <a:off x="5085936" y="1577066"/>
            <a:ext cx="2442124" cy="461665"/>
          </a:xfrm>
          <a:prstGeom prst="rect">
            <a:avLst/>
          </a:prstGeom>
          <a:noFill/>
          <a:ln w="22225">
            <a:solidFill>
              <a:schemeClr val="tx1"/>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zh-CN" sz="2400" b="1" dirty="0">
                <a:ea typeface="微软雅黑" panose="020B0503020204020204" pitchFamily="34" charset="-122"/>
              </a:rPr>
              <a:t> machine learning</a:t>
            </a:r>
          </a:p>
        </p:txBody>
      </p:sp>
      <p:sp>
        <p:nvSpPr>
          <p:cNvPr id="46" name="文本框 19">
            <a:extLst>
              <a:ext uri="{FF2B5EF4-FFF2-40B4-BE49-F238E27FC236}">
                <a16:creationId xmlns:a16="http://schemas.microsoft.com/office/drawing/2014/main" id="{2A8A047A-B56B-E5B2-AE19-51EFA4A7314F}"/>
              </a:ext>
            </a:extLst>
          </p:cNvPr>
          <p:cNvSpPr txBox="1"/>
          <p:nvPr/>
        </p:nvSpPr>
        <p:spPr>
          <a:xfrm>
            <a:off x="6510873" y="2245582"/>
            <a:ext cx="2373372" cy="461665"/>
          </a:xfrm>
          <a:prstGeom prst="rect">
            <a:avLst/>
          </a:prstGeom>
          <a:noFill/>
          <a:ln w="22225">
            <a:solidFill>
              <a:schemeClr val="tx1"/>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zh-CN" sz="2400" b="1" dirty="0">
                <a:ea typeface="微软雅黑" panose="020B0503020204020204" pitchFamily="34" charset="-122"/>
              </a:rPr>
              <a:t>unsupervised ER</a:t>
            </a:r>
          </a:p>
        </p:txBody>
      </p:sp>
      <p:grpSp>
        <p:nvGrpSpPr>
          <p:cNvPr id="56" name="组合 55">
            <a:extLst>
              <a:ext uri="{FF2B5EF4-FFF2-40B4-BE49-F238E27FC236}">
                <a16:creationId xmlns:a16="http://schemas.microsoft.com/office/drawing/2014/main" id="{CE4F7591-C652-A054-2F5D-2EB7C727823A}"/>
              </a:ext>
            </a:extLst>
          </p:cNvPr>
          <p:cNvGrpSpPr/>
          <p:nvPr/>
        </p:nvGrpSpPr>
        <p:grpSpPr>
          <a:xfrm>
            <a:off x="1273782" y="2774804"/>
            <a:ext cx="3280093" cy="1200329"/>
            <a:chOff x="1638199" y="3546535"/>
            <a:chExt cx="3280093" cy="1200329"/>
          </a:xfrm>
        </p:grpSpPr>
        <p:sp>
          <p:nvSpPr>
            <p:cNvPr id="47" name="文本框 83">
              <a:extLst>
                <a:ext uri="{FF2B5EF4-FFF2-40B4-BE49-F238E27FC236}">
                  <a16:creationId xmlns:a16="http://schemas.microsoft.com/office/drawing/2014/main" id="{91C57DC2-3425-DF3D-9D90-05B6325AC4DB}"/>
                </a:ext>
              </a:extLst>
            </p:cNvPr>
            <p:cNvSpPr txBox="1"/>
            <p:nvPr/>
          </p:nvSpPr>
          <p:spPr>
            <a:xfrm>
              <a:off x="1638199" y="3546535"/>
              <a:ext cx="3280093" cy="120032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200" b="1" dirty="0"/>
                <a:t>employ crowds to manually identify:</a:t>
              </a:r>
            </a:p>
            <a:p>
              <a:r>
                <a:rPr lang="en-US" altLang="zh-CN" sz="1200" dirty="0" err="1"/>
                <a:t>Qurk</a:t>
              </a:r>
              <a:r>
                <a:rPr lang="en-US" altLang="zh-CN" sz="1200" dirty="0"/>
                <a:t> (VLDB 2011)</a:t>
              </a:r>
            </a:p>
            <a:p>
              <a:r>
                <a:rPr lang="en-US" altLang="zh-CN" sz="1200" dirty="0" err="1"/>
                <a:t>CrowdER</a:t>
              </a:r>
              <a:r>
                <a:rPr lang="en-US" altLang="zh-CN" sz="1200" dirty="0"/>
                <a:t> (VLDB 2012)</a:t>
              </a:r>
            </a:p>
            <a:p>
              <a:r>
                <a:rPr lang="en-US" altLang="zh-CN" sz="1200" dirty="0"/>
                <a:t>Corleone (SIGMOD 2014)</a:t>
              </a:r>
            </a:p>
            <a:p>
              <a:endParaRPr lang="en-US" altLang="zh-CN" sz="1200" dirty="0"/>
            </a:p>
            <a:p>
              <a:endParaRPr lang="en-US" altLang="zh-CN" sz="1200" dirty="0"/>
            </a:p>
          </p:txBody>
        </p:sp>
        <p:sp>
          <p:nvSpPr>
            <p:cNvPr id="49" name="矩形: 圆角 48">
              <a:extLst>
                <a:ext uri="{FF2B5EF4-FFF2-40B4-BE49-F238E27FC236}">
                  <a16:creationId xmlns:a16="http://schemas.microsoft.com/office/drawing/2014/main" id="{5D52A665-F250-691A-329F-FCCEF977BAE9}"/>
                </a:ext>
              </a:extLst>
            </p:cNvPr>
            <p:cNvSpPr/>
            <p:nvPr/>
          </p:nvSpPr>
          <p:spPr>
            <a:xfrm>
              <a:off x="1669244" y="3599556"/>
              <a:ext cx="2419929" cy="708407"/>
            </a:xfrm>
            <a:prstGeom prst="round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a:extLst>
              <a:ext uri="{FF2B5EF4-FFF2-40B4-BE49-F238E27FC236}">
                <a16:creationId xmlns:a16="http://schemas.microsoft.com/office/drawing/2014/main" id="{C2042889-6B93-140D-A44D-C8986220399D}"/>
              </a:ext>
            </a:extLst>
          </p:cNvPr>
          <p:cNvGrpSpPr/>
          <p:nvPr/>
        </p:nvGrpSpPr>
        <p:grpSpPr>
          <a:xfrm>
            <a:off x="3724756" y="3189113"/>
            <a:ext cx="2864916" cy="3108863"/>
            <a:chOff x="3962145" y="2941708"/>
            <a:chExt cx="2864916" cy="3108863"/>
          </a:xfrm>
        </p:grpSpPr>
        <p:sp>
          <p:nvSpPr>
            <p:cNvPr id="54" name="文本框 83">
              <a:extLst>
                <a:ext uri="{FF2B5EF4-FFF2-40B4-BE49-F238E27FC236}">
                  <a16:creationId xmlns:a16="http://schemas.microsoft.com/office/drawing/2014/main" id="{4BC73681-F000-C767-AF5E-0267B42E56F8}"/>
                </a:ext>
              </a:extLst>
            </p:cNvPr>
            <p:cNvSpPr txBox="1"/>
            <p:nvPr/>
          </p:nvSpPr>
          <p:spPr>
            <a:xfrm>
              <a:off x="4037771" y="3003583"/>
              <a:ext cx="2789290" cy="304698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200" b="1" dirty="0"/>
                <a:t>1. employ </a:t>
              </a:r>
              <a:r>
                <a:rPr lang="en-US" altLang="zh-CN" sz="1200" b="1" dirty="0">
                  <a:solidFill>
                    <a:srgbClr val="FF0000"/>
                  </a:solidFill>
                </a:rPr>
                <a:t>sentence-based ML model</a:t>
              </a:r>
              <a:r>
                <a:rPr lang="en-US" altLang="zh-CN" sz="1200" b="1" dirty="0"/>
                <a:t>:</a:t>
              </a:r>
            </a:p>
            <a:p>
              <a:r>
                <a:rPr lang="en-US" altLang="zh-CN" sz="1200" b="1" dirty="0"/>
                <a:t>1) RNN</a:t>
              </a:r>
              <a:r>
                <a:rPr lang="en-US" altLang="zh-CN" sz="1200" dirty="0"/>
                <a:t>: </a:t>
              </a:r>
            </a:p>
            <a:p>
              <a:r>
                <a:rPr lang="en-US" altLang="zh-CN" sz="1200" dirty="0" err="1"/>
                <a:t>DeepER</a:t>
              </a:r>
              <a:r>
                <a:rPr lang="en-US" altLang="zh-CN" sz="1200" dirty="0"/>
                <a:t> (VLDB 2018)</a:t>
              </a:r>
            </a:p>
            <a:p>
              <a:r>
                <a:rPr lang="en-US" altLang="zh-CN" sz="1200" dirty="0" err="1"/>
                <a:t>DeepMatcher</a:t>
              </a:r>
              <a:r>
                <a:rPr lang="en-US" altLang="zh-CN" sz="1200" dirty="0"/>
                <a:t> (SIGMOD 2018)</a:t>
              </a:r>
            </a:p>
            <a:p>
              <a:endParaRPr lang="en-US" altLang="zh-CN" sz="1200" dirty="0"/>
            </a:p>
            <a:p>
              <a:r>
                <a:rPr lang="en-US" altLang="zh-CN" sz="1200" b="1" dirty="0"/>
                <a:t>2) multi-context attention mechanism</a:t>
              </a:r>
              <a:r>
                <a:rPr lang="en-US" altLang="zh-CN" sz="1200" dirty="0"/>
                <a:t>:</a:t>
              </a:r>
            </a:p>
            <a:p>
              <a:r>
                <a:rPr lang="en-US" altLang="zh-CN" sz="1200" dirty="0"/>
                <a:t>MCA (WWW 2020)</a:t>
              </a:r>
            </a:p>
            <a:p>
              <a:endParaRPr lang="en-US" altLang="zh-CN" sz="1200" dirty="0"/>
            </a:p>
            <a:p>
              <a:r>
                <a:rPr lang="en-US" altLang="zh-CN" sz="1200" b="1" dirty="0"/>
                <a:t>3) apply pre-trained LMs</a:t>
              </a:r>
              <a:r>
                <a:rPr lang="en-US" altLang="zh-CN" sz="1200" dirty="0"/>
                <a:t>:</a:t>
              </a:r>
            </a:p>
            <a:p>
              <a:r>
                <a:rPr lang="en-US" altLang="zh-CN" sz="1200" dirty="0"/>
                <a:t>BERT-ER (AAAI 2020)</a:t>
              </a:r>
            </a:p>
            <a:p>
              <a:r>
                <a:rPr lang="en-US" altLang="zh-CN" sz="1200" dirty="0"/>
                <a:t>DITTO (VLDB 2020)</a:t>
              </a:r>
            </a:p>
            <a:p>
              <a:endParaRPr lang="en-US" altLang="zh-CN" sz="1200" dirty="0"/>
            </a:p>
            <a:p>
              <a:r>
                <a:rPr lang="en-US" altLang="zh-CN" sz="1200" b="1" dirty="0"/>
                <a:t>2. transform data to </a:t>
              </a:r>
              <a:r>
                <a:rPr lang="en-US" altLang="zh-CN" sz="1200" b="1" dirty="0">
                  <a:solidFill>
                    <a:srgbClr val="FF0000"/>
                  </a:solidFill>
                </a:rPr>
                <a:t>graph structures </a:t>
              </a:r>
              <a:r>
                <a:rPr lang="en-US" altLang="zh-CN" sz="1200" b="1" dirty="0"/>
                <a:t>and  learn the </a:t>
              </a:r>
              <a:r>
                <a:rPr lang="en-US" altLang="zh-CN" sz="1200" b="1" dirty="0">
                  <a:solidFill>
                    <a:srgbClr val="FF0000"/>
                  </a:solidFill>
                </a:rPr>
                <a:t>graph features</a:t>
              </a:r>
              <a:r>
                <a:rPr lang="en-US" altLang="zh-CN" sz="1200" b="1" dirty="0"/>
                <a:t>:</a:t>
              </a:r>
            </a:p>
            <a:p>
              <a:r>
                <a:rPr lang="en-US" altLang="zh-CN" sz="1200" dirty="0"/>
                <a:t>EMBDI (SIGMOD 2020)</a:t>
              </a:r>
            </a:p>
            <a:p>
              <a:r>
                <a:rPr lang="en-US" altLang="zh-CN" sz="1200" dirty="0" err="1"/>
                <a:t>GraphER</a:t>
              </a:r>
              <a:r>
                <a:rPr lang="en-US" altLang="zh-CN" sz="1200" dirty="0"/>
                <a:t> (AAAI 2020)</a:t>
              </a:r>
            </a:p>
          </p:txBody>
        </p:sp>
        <p:sp>
          <p:nvSpPr>
            <p:cNvPr id="61" name="矩形: 圆角 60">
              <a:extLst>
                <a:ext uri="{FF2B5EF4-FFF2-40B4-BE49-F238E27FC236}">
                  <a16:creationId xmlns:a16="http://schemas.microsoft.com/office/drawing/2014/main" id="{2C3114EB-92F3-E6DF-9068-050FDDA80F9D}"/>
                </a:ext>
              </a:extLst>
            </p:cNvPr>
            <p:cNvSpPr/>
            <p:nvPr/>
          </p:nvSpPr>
          <p:spPr>
            <a:xfrm>
              <a:off x="3962145" y="2941708"/>
              <a:ext cx="2632732" cy="3108863"/>
            </a:xfrm>
            <a:prstGeom prst="round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a:extLst>
              <a:ext uri="{FF2B5EF4-FFF2-40B4-BE49-F238E27FC236}">
                <a16:creationId xmlns:a16="http://schemas.microsoft.com/office/drawing/2014/main" id="{A26B5BE7-615B-C911-FBAD-ACEC7BFF5BE4}"/>
              </a:ext>
            </a:extLst>
          </p:cNvPr>
          <p:cNvGrpSpPr/>
          <p:nvPr/>
        </p:nvGrpSpPr>
        <p:grpSpPr>
          <a:xfrm>
            <a:off x="6665298" y="3154738"/>
            <a:ext cx="2789290" cy="830997"/>
            <a:chOff x="6457377" y="3065912"/>
            <a:chExt cx="2789290" cy="830997"/>
          </a:xfrm>
        </p:grpSpPr>
        <p:sp>
          <p:nvSpPr>
            <p:cNvPr id="63" name="文本框 83">
              <a:extLst>
                <a:ext uri="{FF2B5EF4-FFF2-40B4-BE49-F238E27FC236}">
                  <a16:creationId xmlns:a16="http://schemas.microsoft.com/office/drawing/2014/main" id="{1A2D3EEF-0BFC-7622-9B15-4CDD1E6D01EF}"/>
                </a:ext>
              </a:extLst>
            </p:cNvPr>
            <p:cNvSpPr txBox="1"/>
            <p:nvPr/>
          </p:nvSpPr>
          <p:spPr>
            <a:xfrm>
              <a:off x="6457377" y="3065912"/>
              <a:ext cx="2789290" cy="8309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200" b="1" dirty="0"/>
                <a:t>perform EM without labeling:</a:t>
              </a:r>
            </a:p>
            <a:p>
              <a:r>
                <a:rPr lang="en-US" altLang="zh-CN" sz="1200" dirty="0"/>
                <a:t>EMBDI (SIGMOD 2020)</a:t>
              </a:r>
            </a:p>
            <a:p>
              <a:r>
                <a:rPr lang="en-US" altLang="zh-CN" sz="1200" dirty="0" err="1"/>
                <a:t>ZeroER</a:t>
              </a:r>
              <a:r>
                <a:rPr lang="en-US" altLang="zh-CN" sz="1200" dirty="0"/>
                <a:t> (SIGMOD 2020)</a:t>
              </a:r>
            </a:p>
            <a:p>
              <a:r>
                <a:rPr lang="en-US" altLang="zh-CN" sz="1200" dirty="0" err="1"/>
                <a:t>ITER+CliqueRank</a:t>
              </a:r>
              <a:r>
                <a:rPr lang="en-US" altLang="zh-CN" sz="1200" dirty="0"/>
                <a:t> (TKDE 2020)</a:t>
              </a:r>
            </a:p>
          </p:txBody>
        </p:sp>
        <p:sp>
          <p:nvSpPr>
            <p:cNvPr id="65" name="矩形: 圆角 64">
              <a:extLst>
                <a:ext uri="{FF2B5EF4-FFF2-40B4-BE49-F238E27FC236}">
                  <a16:creationId xmlns:a16="http://schemas.microsoft.com/office/drawing/2014/main" id="{FD0F4FA0-8C9F-914A-32ED-FC9F92317281}"/>
                </a:ext>
              </a:extLst>
            </p:cNvPr>
            <p:cNvSpPr/>
            <p:nvPr/>
          </p:nvSpPr>
          <p:spPr>
            <a:xfrm>
              <a:off x="6478002" y="3100710"/>
              <a:ext cx="2012855" cy="775574"/>
            </a:xfrm>
            <a:prstGeom prst="round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7" name="直接箭头连接符 66">
            <a:extLst>
              <a:ext uri="{FF2B5EF4-FFF2-40B4-BE49-F238E27FC236}">
                <a16:creationId xmlns:a16="http://schemas.microsoft.com/office/drawing/2014/main" id="{E13B1DF6-8722-4599-04C3-EFC220A40632}"/>
              </a:ext>
            </a:extLst>
          </p:cNvPr>
          <p:cNvCxnSpPr>
            <a:cxnSpLocks/>
            <a:stCxn id="4" idx="2"/>
            <a:endCxn id="5" idx="0"/>
          </p:cNvCxnSpPr>
          <p:nvPr/>
        </p:nvCxnSpPr>
        <p:spPr>
          <a:xfrm flipH="1">
            <a:off x="875883" y="1253526"/>
            <a:ext cx="3677992" cy="326149"/>
          </a:xfrm>
          <a:prstGeom prst="straightConnector1">
            <a:avLst/>
          </a:prstGeom>
          <a:ln w="47625">
            <a:tailEnd type="triangle" w="lg" len="lg"/>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BC6DE7A3-E7D0-D149-F1E5-AFB0BA12DE0E}"/>
              </a:ext>
            </a:extLst>
          </p:cNvPr>
          <p:cNvCxnSpPr>
            <a:cxnSpLocks/>
            <a:stCxn id="4" idx="2"/>
            <a:endCxn id="33" idx="3"/>
          </p:cNvCxnSpPr>
          <p:nvPr/>
        </p:nvCxnSpPr>
        <p:spPr>
          <a:xfrm flipH="1">
            <a:off x="3594147" y="1253526"/>
            <a:ext cx="959728" cy="556982"/>
          </a:xfrm>
          <a:prstGeom prst="straightConnector1">
            <a:avLst/>
          </a:prstGeom>
          <a:ln w="47625">
            <a:tailEnd type="triangle" w="lg" len="lg"/>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96740917-AB92-DA1F-182E-66F54C28678F}"/>
              </a:ext>
            </a:extLst>
          </p:cNvPr>
          <p:cNvCxnSpPr>
            <a:cxnSpLocks/>
            <a:stCxn id="4" idx="2"/>
            <a:endCxn id="34" idx="0"/>
          </p:cNvCxnSpPr>
          <p:nvPr/>
        </p:nvCxnSpPr>
        <p:spPr>
          <a:xfrm>
            <a:off x="4553875" y="1253526"/>
            <a:ext cx="1753123" cy="323540"/>
          </a:xfrm>
          <a:prstGeom prst="straightConnector1">
            <a:avLst/>
          </a:prstGeom>
          <a:ln w="47625">
            <a:tailEnd type="triangle" w="lg" len="lg"/>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156909BC-BDC5-7592-2B96-F5E4A7CC0D6C}"/>
              </a:ext>
            </a:extLst>
          </p:cNvPr>
          <p:cNvCxnSpPr>
            <a:cxnSpLocks/>
            <a:stCxn id="34" idx="2"/>
            <a:endCxn id="11" idx="0"/>
          </p:cNvCxnSpPr>
          <p:nvPr/>
        </p:nvCxnSpPr>
        <p:spPr>
          <a:xfrm flipH="1">
            <a:off x="4815863" y="2038731"/>
            <a:ext cx="1491135" cy="212533"/>
          </a:xfrm>
          <a:prstGeom prst="straightConnector1">
            <a:avLst/>
          </a:prstGeom>
          <a:ln w="47625">
            <a:tailEnd type="triangle" w="lg" len="lg"/>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8CCBC22E-0984-7F7C-7593-CE4853D47A34}"/>
              </a:ext>
            </a:extLst>
          </p:cNvPr>
          <p:cNvCxnSpPr>
            <a:cxnSpLocks/>
            <a:stCxn id="34" idx="2"/>
            <a:endCxn id="46" idx="0"/>
          </p:cNvCxnSpPr>
          <p:nvPr/>
        </p:nvCxnSpPr>
        <p:spPr>
          <a:xfrm>
            <a:off x="6306998" y="2038731"/>
            <a:ext cx="1390561" cy="206851"/>
          </a:xfrm>
          <a:prstGeom prst="straightConnector1">
            <a:avLst/>
          </a:prstGeom>
          <a:ln w="47625">
            <a:tailEnd type="triangle" w="lg" len="lg"/>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F2D7F785-34CD-C107-2E70-00084AFF3EF9}"/>
              </a:ext>
            </a:extLst>
          </p:cNvPr>
          <p:cNvCxnSpPr>
            <a:cxnSpLocks/>
            <a:stCxn id="5" idx="2"/>
          </p:cNvCxnSpPr>
          <p:nvPr/>
        </p:nvCxnSpPr>
        <p:spPr>
          <a:xfrm>
            <a:off x="875883" y="2041340"/>
            <a:ext cx="0" cy="2467630"/>
          </a:xfrm>
          <a:prstGeom prst="straightConnector1">
            <a:avLst/>
          </a:prstGeom>
          <a:ln w="47625">
            <a:tailEnd type="triangle" w="lg" len="lg"/>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8E8204E4-451B-63AD-738F-C9B0C2AB966A}"/>
              </a:ext>
            </a:extLst>
          </p:cNvPr>
          <p:cNvCxnSpPr>
            <a:cxnSpLocks/>
          </p:cNvCxnSpPr>
          <p:nvPr/>
        </p:nvCxnSpPr>
        <p:spPr>
          <a:xfrm>
            <a:off x="2554258" y="2051548"/>
            <a:ext cx="0" cy="776277"/>
          </a:xfrm>
          <a:prstGeom prst="straightConnector1">
            <a:avLst/>
          </a:prstGeom>
          <a:ln w="47625">
            <a:tailEnd type="triangle" w="lg" len="lg"/>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C1999E7C-1F5A-A7B1-1E7A-B3BECE264E0E}"/>
              </a:ext>
            </a:extLst>
          </p:cNvPr>
          <p:cNvCxnSpPr>
            <a:cxnSpLocks/>
          </p:cNvCxnSpPr>
          <p:nvPr/>
        </p:nvCxnSpPr>
        <p:spPr>
          <a:xfrm>
            <a:off x="4815862" y="2714122"/>
            <a:ext cx="0" cy="474781"/>
          </a:xfrm>
          <a:prstGeom prst="straightConnector1">
            <a:avLst/>
          </a:prstGeom>
          <a:ln w="47625">
            <a:tailEnd type="triangle" w="lg" len="lg"/>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862BBF90-6512-3777-CD3E-B86D3B0135C5}"/>
              </a:ext>
            </a:extLst>
          </p:cNvPr>
          <p:cNvCxnSpPr>
            <a:cxnSpLocks/>
            <a:stCxn id="46" idx="2"/>
          </p:cNvCxnSpPr>
          <p:nvPr/>
        </p:nvCxnSpPr>
        <p:spPr>
          <a:xfrm>
            <a:off x="7697559" y="2707247"/>
            <a:ext cx="0" cy="474781"/>
          </a:xfrm>
          <a:prstGeom prst="straightConnector1">
            <a:avLst/>
          </a:prstGeom>
          <a:ln w="47625">
            <a:tailEnd type="triangle" w="lg" len="lg"/>
          </a:ln>
        </p:spPr>
        <p:style>
          <a:lnRef idx="1">
            <a:schemeClr val="accent1"/>
          </a:lnRef>
          <a:fillRef idx="0">
            <a:schemeClr val="accent1"/>
          </a:fillRef>
          <a:effectRef idx="0">
            <a:schemeClr val="accent1"/>
          </a:effectRef>
          <a:fontRef idx="minor">
            <a:schemeClr val="tx1"/>
          </a:fontRef>
        </p:style>
      </p:cxnSp>
      <p:sp>
        <p:nvSpPr>
          <p:cNvPr id="111" name="文本框 110">
            <a:extLst>
              <a:ext uri="{FF2B5EF4-FFF2-40B4-BE49-F238E27FC236}">
                <a16:creationId xmlns:a16="http://schemas.microsoft.com/office/drawing/2014/main" id="{B6A10D4C-4303-E5E1-AC1D-6E56CA0C0D0B}"/>
              </a:ext>
            </a:extLst>
          </p:cNvPr>
          <p:cNvSpPr txBox="1"/>
          <p:nvPr/>
        </p:nvSpPr>
        <p:spPr>
          <a:xfrm>
            <a:off x="300026" y="5705884"/>
            <a:ext cx="3102850" cy="461665"/>
          </a:xfrm>
          <a:prstGeom prst="rect">
            <a:avLst/>
          </a:prstGeom>
          <a:noFill/>
        </p:spPr>
        <p:txBody>
          <a:bodyPr wrap="square" rtlCol="0">
            <a:spAutoFit/>
          </a:bodyPr>
          <a:lstStyle/>
          <a:p>
            <a:r>
              <a:rPr lang="en-US" altLang="zh-CN" sz="1200" dirty="0">
                <a:solidFill>
                  <a:srgbClr val="FF0000"/>
                </a:solidFill>
              </a:rPr>
              <a:t>time-consuming</a:t>
            </a:r>
            <a:r>
              <a:rPr lang="en-US" altLang="zh-CN" sz="1200" dirty="0"/>
              <a:t> and </a:t>
            </a:r>
            <a:r>
              <a:rPr lang="en-US" altLang="zh-CN" sz="1200" dirty="0">
                <a:solidFill>
                  <a:srgbClr val="FF0000"/>
                </a:solidFill>
              </a:rPr>
              <a:t>error-prone</a:t>
            </a:r>
            <a:r>
              <a:rPr lang="en-US" altLang="zh-CN" sz="1200" dirty="0"/>
              <a:t>, especially for complex heterogeneous multi-source data </a:t>
            </a:r>
            <a:endParaRPr lang="zh-CN" altLang="en-US" sz="1200" dirty="0"/>
          </a:p>
        </p:txBody>
      </p:sp>
      <p:sp>
        <p:nvSpPr>
          <p:cNvPr id="112" name="文本框 79">
            <a:extLst>
              <a:ext uri="{FF2B5EF4-FFF2-40B4-BE49-F238E27FC236}">
                <a16:creationId xmlns:a16="http://schemas.microsoft.com/office/drawing/2014/main" id="{60043431-E569-A2E2-01FE-54C398301F42}"/>
              </a:ext>
            </a:extLst>
          </p:cNvPr>
          <p:cNvSpPr txBox="1"/>
          <p:nvPr/>
        </p:nvSpPr>
        <p:spPr>
          <a:xfrm>
            <a:off x="455894" y="4202061"/>
            <a:ext cx="415498"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dirty="0"/>
              <a:t>①</a:t>
            </a:r>
          </a:p>
        </p:txBody>
      </p:sp>
      <p:sp>
        <p:nvSpPr>
          <p:cNvPr id="113" name="文本框 80">
            <a:extLst>
              <a:ext uri="{FF2B5EF4-FFF2-40B4-BE49-F238E27FC236}">
                <a16:creationId xmlns:a16="http://schemas.microsoft.com/office/drawing/2014/main" id="{B2D8CC6D-DFDA-4E1B-8162-7A670F77002D}"/>
              </a:ext>
            </a:extLst>
          </p:cNvPr>
          <p:cNvSpPr txBox="1"/>
          <p:nvPr/>
        </p:nvSpPr>
        <p:spPr>
          <a:xfrm>
            <a:off x="2154991" y="2493277"/>
            <a:ext cx="415498"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dirty="0"/>
              <a:t>②</a:t>
            </a:r>
          </a:p>
        </p:txBody>
      </p:sp>
      <p:sp>
        <p:nvSpPr>
          <p:cNvPr id="114" name="文本框 81">
            <a:extLst>
              <a:ext uri="{FF2B5EF4-FFF2-40B4-BE49-F238E27FC236}">
                <a16:creationId xmlns:a16="http://schemas.microsoft.com/office/drawing/2014/main" id="{FFA1B3E3-94B4-8B8C-6CA0-5B0653AEC416}"/>
              </a:ext>
            </a:extLst>
          </p:cNvPr>
          <p:cNvSpPr txBox="1"/>
          <p:nvPr/>
        </p:nvSpPr>
        <p:spPr>
          <a:xfrm>
            <a:off x="4398216" y="2859168"/>
            <a:ext cx="415498"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dirty="0"/>
              <a:t>③</a:t>
            </a:r>
          </a:p>
        </p:txBody>
      </p:sp>
      <p:sp>
        <p:nvSpPr>
          <p:cNvPr id="115" name="文本框 82">
            <a:extLst>
              <a:ext uri="{FF2B5EF4-FFF2-40B4-BE49-F238E27FC236}">
                <a16:creationId xmlns:a16="http://schemas.microsoft.com/office/drawing/2014/main" id="{604E7157-1812-CCA8-BB6A-1AFD72D9C19B}"/>
              </a:ext>
            </a:extLst>
          </p:cNvPr>
          <p:cNvSpPr txBox="1"/>
          <p:nvPr/>
        </p:nvSpPr>
        <p:spPr>
          <a:xfrm>
            <a:off x="7277705" y="2865067"/>
            <a:ext cx="415498"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dirty="0"/>
              <a:t>④</a:t>
            </a:r>
          </a:p>
        </p:txBody>
      </p:sp>
      <p:sp>
        <p:nvSpPr>
          <p:cNvPr id="116" name="文本框 115">
            <a:extLst>
              <a:ext uri="{FF2B5EF4-FFF2-40B4-BE49-F238E27FC236}">
                <a16:creationId xmlns:a16="http://schemas.microsoft.com/office/drawing/2014/main" id="{CEFA00A6-4278-2043-0BB3-A37CD2EC6503}"/>
              </a:ext>
            </a:extLst>
          </p:cNvPr>
          <p:cNvSpPr txBox="1"/>
          <p:nvPr/>
        </p:nvSpPr>
        <p:spPr>
          <a:xfrm>
            <a:off x="986121" y="3615012"/>
            <a:ext cx="2820900" cy="738664"/>
          </a:xfrm>
          <a:prstGeom prst="rect">
            <a:avLst/>
          </a:prstGeom>
          <a:noFill/>
        </p:spPr>
        <p:txBody>
          <a:bodyPr wrap="none" rtlCol="0">
            <a:spAutoFit/>
          </a:bodyPr>
          <a:lstStyle/>
          <a:p>
            <a:r>
              <a:rPr lang="en-US" altLang="zh-CN" sz="1200" dirty="0"/>
              <a:t>1. </a:t>
            </a:r>
            <a:r>
              <a:rPr lang="en-US" altLang="zh-CN" sz="1200" dirty="0">
                <a:solidFill>
                  <a:srgbClr val="FF0000"/>
                </a:solidFill>
              </a:rPr>
              <a:t>Labor-intensive</a:t>
            </a:r>
          </a:p>
          <a:p>
            <a:r>
              <a:rPr lang="en-US" altLang="zh-CN" sz="1200" dirty="0"/>
              <a:t>2. relies</a:t>
            </a:r>
            <a:r>
              <a:rPr lang="en-US" altLang="zh-CN" dirty="0"/>
              <a:t> </a:t>
            </a:r>
            <a:r>
              <a:rPr lang="en-US" altLang="zh-CN" sz="1200" dirty="0"/>
              <a:t>on </a:t>
            </a:r>
            <a:r>
              <a:rPr lang="en-US" altLang="zh-CN" sz="1200" dirty="0" err="1"/>
              <a:t>crowdworkers</a:t>
            </a:r>
            <a:r>
              <a:rPr lang="en-US" altLang="zh-CN" sz="1200" dirty="0"/>
              <a:t>, </a:t>
            </a:r>
            <a:r>
              <a:rPr lang="en-US" altLang="zh-CN" sz="1200" dirty="0">
                <a:solidFill>
                  <a:srgbClr val="FF0000"/>
                </a:solidFill>
              </a:rPr>
              <a:t>cannot provide</a:t>
            </a:r>
          </a:p>
          <a:p>
            <a:r>
              <a:rPr lang="en-US" altLang="zh-CN" sz="1200" dirty="0">
                <a:solidFill>
                  <a:srgbClr val="FF0000"/>
                </a:solidFill>
              </a:rPr>
              <a:t>interpretability and traceability</a:t>
            </a:r>
          </a:p>
        </p:txBody>
      </p:sp>
      <p:sp>
        <p:nvSpPr>
          <p:cNvPr id="117" name="文本框 116">
            <a:extLst>
              <a:ext uri="{FF2B5EF4-FFF2-40B4-BE49-F238E27FC236}">
                <a16:creationId xmlns:a16="http://schemas.microsoft.com/office/drawing/2014/main" id="{561765B2-1922-4B2E-0920-9DD6C6AA19BF}"/>
              </a:ext>
            </a:extLst>
          </p:cNvPr>
          <p:cNvSpPr txBox="1"/>
          <p:nvPr/>
        </p:nvSpPr>
        <p:spPr>
          <a:xfrm>
            <a:off x="6497531" y="5132984"/>
            <a:ext cx="2487091" cy="830997"/>
          </a:xfrm>
          <a:prstGeom prst="rect">
            <a:avLst/>
          </a:prstGeom>
          <a:noFill/>
        </p:spPr>
        <p:txBody>
          <a:bodyPr wrap="square" rtlCol="0">
            <a:spAutoFit/>
          </a:bodyPr>
          <a:lstStyle/>
          <a:p>
            <a:r>
              <a:rPr lang="en-US" altLang="zh-CN" sz="1200" dirty="0"/>
              <a:t>1. </a:t>
            </a:r>
            <a:r>
              <a:rPr lang="en-US" altLang="zh-CN" sz="1200" dirty="0">
                <a:solidFill>
                  <a:srgbClr val="FF0000"/>
                </a:solidFill>
              </a:rPr>
              <a:t>requires a large number of labeled</a:t>
            </a:r>
          </a:p>
          <a:p>
            <a:r>
              <a:rPr lang="en-US" altLang="zh-CN" sz="1200" dirty="0">
                <a:solidFill>
                  <a:srgbClr val="FF0000"/>
                </a:solidFill>
              </a:rPr>
              <a:t>tuple pairs </a:t>
            </a:r>
          </a:p>
          <a:p>
            <a:r>
              <a:rPr lang="en-US" altLang="zh-CN" sz="1200" dirty="0"/>
              <a:t>2. </a:t>
            </a:r>
            <a:r>
              <a:rPr lang="en-US" altLang="zh-CN" sz="1200" dirty="0">
                <a:solidFill>
                  <a:srgbClr val="FF0000"/>
                </a:solidFill>
              </a:rPr>
              <a:t>insufficient feature discovery of the entities for ER</a:t>
            </a:r>
          </a:p>
        </p:txBody>
      </p:sp>
      <p:sp>
        <p:nvSpPr>
          <p:cNvPr id="118" name="文本框 117">
            <a:extLst>
              <a:ext uri="{FF2B5EF4-FFF2-40B4-BE49-F238E27FC236}">
                <a16:creationId xmlns:a16="http://schemas.microsoft.com/office/drawing/2014/main" id="{34459A30-F777-939E-782C-E2306A202B1D}"/>
              </a:ext>
            </a:extLst>
          </p:cNvPr>
          <p:cNvSpPr txBox="1"/>
          <p:nvPr/>
        </p:nvSpPr>
        <p:spPr>
          <a:xfrm>
            <a:off x="6497531" y="4248411"/>
            <a:ext cx="2487091" cy="646331"/>
          </a:xfrm>
          <a:prstGeom prst="rect">
            <a:avLst/>
          </a:prstGeom>
          <a:noFill/>
        </p:spPr>
        <p:txBody>
          <a:bodyPr wrap="square" rtlCol="0">
            <a:spAutoFit/>
          </a:bodyPr>
          <a:lstStyle/>
          <a:p>
            <a:r>
              <a:rPr lang="en-US" altLang="zh-CN" sz="1200" dirty="0"/>
              <a:t>unsupervised methods </a:t>
            </a:r>
            <a:r>
              <a:rPr lang="en-US" altLang="zh-CN" sz="1200" dirty="0">
                <a:solidFill>
                  <a:srgbClr val="FF0000"/>
                </a:solidFill>
              </a:rPr>
              <a:t>can be easily misled/fooled or attacked </a:t>
            </a:r>
            <a:r>
              <a:rPr lang="en-US" altLang="zh-CN" sz="1200" dirty="0"/>
              <a:t>since they</a:t>
            </a:r>
          </a:p>
          <a:p>
            <a:r>
              <a:rPr lang="en-US" altLang="zh-CN" sz="1200" dirty="0"/>
              <a:t>do not include any supervision signal</a:t>
            </a:r>
            <a:endParaRPr lang="en-US" altLang="zh-CN" sz="12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6" grpId="0"/>
      <p:bldP spid="117" grpId="0"/>
      <p:bldP spid="1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5</a:t>
            </a:fld>
            <a:endParaRPr lang="zh-CN" altLang="en-US"/>
          </a:p>
        </p:txBody>
      </p:sp>
      <p:sp>
        <p:nvSpPr>
          <p:cNvPr id="5" name="文本框 4"/>
          <p:cNvSpPr txBox="1"/>
          <p:nvPr/>
        </p:nvSpPr>
        <p:spPr>
          <a:xfrm>
            <a:off x="427990" y="199390"/>
            <a:ext cx="5320030"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实体解析面临的挑战</a:t>
            </a:r>
          </a:p>
        </p:txBody>
      </p:sp>
      <p:sp>
        <p:nvSpPr>
          <p:cNvPr id="7" name="文本框 6"/>
          <p:cNvSpPr txBox="1"/>
          <p:nvPr/>
        </p:nvSpPr>
        <p:spPr>
          <a:xfrm>
            <a:off x="301281" y="904126"/>
            <a:ext cx="5602816" cy="504882"/>
          </a:xfrm>
          <a:prstGeom prst="rect">
            <a:avLst/>
          </a:prstGeom>
          <a:noFill/>
        </p:spPr>
        <p:txBody>
          <a:bodyPr wrap="none" rtlCol="0">
            <a:spAutoFit/>
          </a:bodyPr>
          <a:lstStyle/>
          <a:p>
            <a:pPr marL="285750" indent="-285750" algn="l">
              <a:lnSpc>
                <a:spcPct val="150000"/>
              </a:lnSpc>
              <a:buFont typeface="Wingdings" panose="05000000000000000000" charset="0"/>
              <a:buChar char="n"/>
            </a:pPr>
            <a:r>
              <a:rPr lang="zh-CN" altLang="en-US" sz="2000" b="1" dirty="0">
                <a:sym typeface="+mn-ea"/>
              </a:rPr>
              <a:t>缺乏公开可用数据集，缺乏数据集的真实标签</a:t>
            </a:r>
          </a:p>
        </p:txBody>
      </p:sp>
      <p:grpSp>
        <p:nvGrpSpPr>
          <p:cNvPr id="53" name="组合 52">
            <a:extLst>
              <a:ext uri="{FF2B5EF4-FFF2-40B4-BE49-F238E27FC236}">
                <a16:creationId xmlns:a16="http://schemas.microsoft.com/office/drawing/2014/main" id="{1E57EC05-9D6A-3CBF-6F32-A55BCCFF0EEB}"/>
              </a:ext>
            </a:extLst>
          </p:cNvPr>
          <p:cNvGrpSpPr/>
          <p:nvPr/>
        </p:nvGrpSpPr>
        <p:grpSpPr>
          <a:xfrm>
            <a:off x="115410" y="1626429"/>
            <a:ext cx="4186462" cy="1896343"/>
            <a:chOff x="294160" y="1626429"/>
            <a:chExt cx="4186462" cy="1896343"/>
          </a:xfrm>
        </p:grpSpPr>
        <p:grpSp>
          <p:nvGrpSpPr>
            <p:cNvPr id="19" name="组合 18">
              <a:extLst>
                <a:ext uri="{FF2B5EF4-FFF2-40B4-BE49-F238E27FC236}">
                  <a16:creationId xmlns:a16="http://schemas.microsoft.com/office/drawing/2014/main" id="{A811D97E-17F4-ED20-C1DE-F48497977689}"/>
                </a:ext>
              </a:extLst>
            </p:cNvPr>
            <p:cNvGrpSpPr/>
            <p:nvPr/>
          </p:nvGrpSpPr>
          <p:grpSpPr>
            <a:xfrm>
              <a:off x="294160" y="1626429"/>
              <a:ext cx="4186462" cy="1896343"/>
              <a:chOff x="548539" y="1495804"/>
              <a:chExt cx="4186462" cy="1896343"/>
            </a:xfrm>
          </p:grpSpPr>
          <p:grpSp>
            <p:nvGrpSpPr>
              <p:cNvPr id="17" name="组合 16">
                <a:extLst>
                  <a:ext uri="{FF2B5EF4-FFF2-40B4-BE49-F238E27FC236}">
                    <a16:creationId xmlns:a16="http://schemas.microsoft.com/office/drawing/2014/main" id="{AAB4FCD4-8767-2CA6-D4A7-356D1D8F91C7}"/>
                  </a:ext>
                </a:extLst>
              </p:cNvPr>
              <p:cNvGrpSpPr/>
              <p:nvPr/>
            </p:nvGrpSpPr>
            <p:grpSpPr>
              <a:xfrm>
                <a:off x="548539" y="1865136"/>
                <a:ext cx="4186462" cy="1527011"/>
                <a:chOff x="163530" y="2081168"/>
                <a:chExt cx="4186462" cy="1527011"/>
              </a:xfrm>
            </p:grpSpPr>
            <p:pic>
              <p:nvPicPr>
                <p:cNvPr id="9" name="图片 8">
                  <a:extLst>
                    <a:ext uri="{FF2B5EF4-FFF2-40B4-BE49-F238E27FC236}">
                      <a16:creationId xmlns:a16="http://schemas.microsoft.com/office/drawing/2014/main" id="{40BD5AF1-243F-58C8-96AB-0088823488E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30872" y="2081168"/>
                  <a:ext cx="566285" cy="566285"/>
                </a:xfrm>
                <a:prstGeom prst="rect">
                  <a:avLst/>
                </a:prstGeom>
              </p:spPr>
            </p:pic>
            <p:pic>
              <p:nvPicPr>
                <p:cNvPr id="11" name="图片 10">
                  <a:extLst>
                    <a:ext uri="{FF2B5EF4-FFF2-40B4-BE49-F238E27FC236}">
                      <a16:creationId xmlns:a16="http://schemas.microsoft.com/office/drawing/2014/main" id="{B52742F9-C21D-065B-37DF-2DA13246F4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04862" y="2081168"/>
                  <a:ext cx="566285" cy="566285"/>
                </a:xfrm>
                <a:prstGeom prst="rect">
                  <a:avLst/>
                </a:prstGeom>
              </p:spPr>
            </p:pic>
            <p:sp>
              <p:nvSpPr>
                <p:cNvPr id="12" name="文本框 11">
                  <a:extLst>
                    <a:ext uri="{FF2B5EF4-FFF2-40B4-BE49-F238E27FC236}">
                      <a16:creationId xmlns:a16="http://schemas.microsoft.com/office/drawing/2014/main" id="{E9B27802-4834-1712-3445-D5C6A72DC648}"/>
                    </a:ext>
                  </a:extLst>
                </p:cNvPr>
                <p:cNvSpPr txBox="1"/>
                <p:nvPr/>
              </p:nvSpPr>
              <p:spPr>
                <a:xfrm>
                  <a:off x="163530" y="2196120"/>
                  <a:ext cx="1864651" cy="432630"/>
                </a:xfrm>
                <a:prstGeom prst="rect">
                  <a:avLst/>
                </a:prstGeom>
                <a:noFill/>
              </p:spPr>
              <p:txBody>
                <a:bodyPr wrap="square" rtlCol="0">
                  <a:noAutofit/>
                </a:bodyPr>
                <a:lstStyle/>
                <a:p>
                  <a:r>
                    <a:rPr lang="zh-CN" altLang="en-US" dirty="0">
                      <a:sym typeface="+mn-ea"/>
                    </a:rPr>
                    <a:t>数据集来源</a:t>
                  </a:r>
                </a:p>
                <a:p>
                  <a:endParaRPr lang="zh-CN" altLang="en-US" dirty="0">
                    <a:sym typeface="+mn-ea"/>
                  </a:endParaRPr>
                </a:p>
              </p:txBody>
            </p:sp>
            <p:sp>
              <p:nvSpPr>
                <p:cNvPr id="13" name="文本框 12">
                  <a:extLst>
                    <a:ext uri="{FF2B5EF4-FFF2-40B4-BE49-F238E27FC236}">
                      <a16:creationId xmlns:a16="http://schemas.microsoft.com/office/drawing/2014/main" id="{1B47D69C-E1BA-8826-3117-74B441B04B6C}"/>
                    </a:ext>
                  </a:extLst>
                </p:cNvPr>
                <p:cNvSpPr txBox="1"/>
                <p:nvPr/>
              </p:nvSpPr>
              <p:spPr>
                <a:xfrm>
                  <a:off x="554322" y="2761763"/>
                  <a:ext cx="3795670" cy="369332"/>
                </a:xfrm>
                <a:prstGeom prst="rect">
                  <a:avLst/>
                </a:prstGeom>
                <a:noFill/>
              </p:spPr>
              <p:txBody>
                <a:bodyPr wrap="square" rtlCol="0">
                  <a:spAutoFit/>
                </a:bodyPr>
                <a:lstStyle/>
                <a:p>
                  <a:r>
                    <a:rPr lang="en-US" altLang="zh-CN" dirty="0"/>
                    <a:t>POI</a:t>
                  </a:r>
                  <a:r>
                    <a:rPr lang="zh-CN" altLang="en-US" dirty="0"/>
                    <a:t>数量       </a:t>
                  </a:r>
                  <a:r>
                    <a:rPr lang="en-US" altLang="zh-CN" dirty="0"/>
                    <a:t>629200      48080</a:t>
                  </a:r>
                  <a:endParaRPr lang="zh-CN" altLang="en-US" dirty="0"/>
                </a:p>
              </p:txBody>
            </p:sp>
            <p:sp>
              <p:nvSpPr>
                <p:cNvPr id="15" name="文本框 14">
                  <a:extLst>
                    <a:ext uri="{FF2B5EF4-FFF2-40B4-BE49-F238E27FC236}">
                      <a16:creationId xmlns:a16="http://schemas.microsoft.com/office/drawing/2014/main" id="{6ACC98A6-FE4C-31A9-F327-0EDE07F997DB}"/>
                    </a:ext>
                  </a:extLst>
                </p:cNvPr>
                <p:cNvSpPr txBox="1"/>
                <p:nvPr/>
              </p:nvSpPr>
              <p:spPr>
                <a:xfrm>
                  <a:off x="189939" y="3238847"/>
                  <a:ext cx="3795670" cy="369332"/>
                </a:xfrm>
                <a:prstGeom prst="rect">
                  <a:avLst/>
                </a:prstGeom>
                <a:noFill/>
              </p:spPr>
              <p:txBody>
                <a:bodyPr wrap="square" rtlCol="0">
                  <a:spAutoFit/>
                </a:bodyPr>
                <a:lstStyle/>
                <a:p>
                  <a:r>
                    <a:rPr lang="zh-CN" altLang="en-US" dirty="0"/>
                    <a:t>数据集年份         </a:t>
                  </a:r>
                  <a:r>
                    <a:rPr lang="en-US" altLang="zh-CN" dirty="0"/>
                    <a:t>2019          </a:t>
                  </a:r>
                  <a:r>
                    <a:rPr lang="zh-CN" altLang="en-US" dirty="0"/>
                    <a:t>不详</a:t>
                  </a:r>
                </a:p>
              </p:txBody>
            </p:sp>
          </p:grpSp>
          <p:sp>
            <p:nvSpPr>
              <p:cNvPr id="16" name="文本框 15">
                <a:extLst>
                  <a:ext uri="{FF2B5EF4-FFF2-40B4-BE49-F238E27FC236}">
                    <a16:creationId xmlns:a16="http://schemas.microsoft.com/office/drawing/2014/main" id="{D7A6053B-51FC-CA8F-4727-C3F090930851}"/>
                  </a:ext>
                </a:extLst>
              </p:cNvPr>
              <p:cNvSpPr txBox="1"/>
              <p:nvPr/>
            </p:nvSpPr>
            <p:spPr>
              <a:xfrm>
                <a:off x="554322" y="1495804"/>
                <a:ext cx="715101" cy="369332"/>
              </a:xfrm>
              <a:prstGeom prst="rect">
                <a:avLst/>
              </a:prstGeom>
              <a:noFill/>
            </p:spPr>
            <p:txBody>
              <a:bodyPr wrap="square" rtlCol="0">
                <a:noAutofit/>
              </a:bodyPr>
              <a:lstStyle/>
              <a:p>
                <a:r>
                  <a:rPr lang="zh-CN" altLang="en-US" b="1" dirty="0"/>
                  <a:t>实例：</a:t>
                </a:r>
                <a:endParaRPr lang="en-US" altLang="zh-CN" b="1" dirty="0"/>
              </a:p>
            </p:txBody>
          </p:sp>
        </p:grpSp>
        <p:cxnSp>
          <p:nvCxnSpPr>
            <p:cNvPr id="39" name="直接连接符 38">
              <a:extLst>
                <a:ext uri="{FF2B5EF4-FFF2-40B4-BE49-F238E27FC236}">
                  <a16:creationId xmlns:a16="http://schemas.microsoft.com/office/drawing/2014/main" id="{3B7BA2CD-B538-06E1-67FB-1F675DFA548E}"/>
                </a:ext>
              </a:extLst>
            </p:cNvPr>
            <p:cNvCxnSpPr>
              <a:cxnSpLocks/>
            </p:cNvCxnSpPr>
            <p:nvPr/>
          </p:nvCxnSpPr>
          <p:spPr>
            <a:xfrm>
              <a:off x="320569" y="2676356"/>
              <a:ext cx="329684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1672FA31-A235-1498-7514-4CDE8526D938}"/>
                </a:ext>
              </a:extLst>
            </p:cNvPr>
            <p:cNvCxnSpPr/>
            <p:nvPr/>
          </p:nvCxnSpPr>
          <p:spPr>
            <a:xfrm>
              <a:off x="320569" y="3045688"/>
              <a:ext cx="329684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5DE55182-322E-0DD1-48A3-7DD748B620A4}"/>
                </a:ext>
              </a:extLst>
            </p:cNvPr>
            <p:cNvCxnSpPr>
              <a:cxnSpLocks/>
            </p:cNvCxnSpPr>
            <p:nvPr/>
          </p:nvCxnSpPr>
          <p:spPr>
            <a:xfrm>
              <a:off x="1768149" y="1995761"/>
              <a:ext cx="0" cy="15270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56EBF467-A96E-A9E2-3958-BCA5DF3920BC}"/>
                </a:ext>
              </a:extLst>
            </p:cNvPr>
            <p:cNvCxnSpPr>
              <a:cxnSpLocks/>
            </p:cNvCxnSpPr>
            <p:nvPr/>
          </p:nvCxnSpPr>
          <p:spPr>
            <a:xfrm>
              <a:off x="2742141" y="1995761"/>
              <a:ext cx="0" cy="1527011"/>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54" name="组合 53">
            <a:extLst>
              <a:ext uri="{FF2B5EF4-FFF2-40B4-BE49-F238E27FC236}">
                <a16:creationId xmlns:a16="http://schemas.microsoft.com/office/drawing/2014/main" id="{137B540F-36AF-592C-E520-ECDC7BDF48B9}"/>
              </a:ext>
            </a:extLst>
          </p:cNvPr>
          <p:cNvGrpSpPr/>
          <p:nvPr/>
        </p:nvGrpSpPr>
        <p:grpSpPr>
          <a:xfrm>
            <a:off x="122531" y="3742183"/>
            <a:ext cx="9181744" cy="2182621"/>
            <a:chOff x="122531" y="3742183"/>
            <a:chExt cx="9181744" cy="2182621"/>
          </a:xfrm>
        </p:grpSpPr>
        <p:sp>
          <p:nvSpPr>
            <p:cNvPr id="18" name="文本框 17">
              <a:extLst>
                <a:ext uri="{FF2B5EF4-FFF2-40B4-BE49-F238E27FC236}">
                  <a16:creationId xmlns:a16="http://schemas.microsoft.com/office/drawing/2014/main" id="{A4F474BE-3CA4-6CF9-8CC6-0EF678FDC466}"/>
                </a:ext>
              </a:extLst>
            </p:cNvPr>
            <p:cNvSpPr txBox="1"/>
            <p:nvPr/>
          </p:nvSpPr>
          <p:spPr>
            <a:xfrm>
              <a:off x="122531" y="3742183"/>
              <a:ext cx="1130099" cy="369332"/>
            </a:xfrm>
            <a:prstGeom prst="rect">
              <a:avLst/>
            </a:prstGeom>
            <a:noFill/>
          </p:spPr>
          <p:txBody>
            <a:bodyPr wrap="square" rtlCol="0">
              <a:noAutofit/>
            </a:bodyPr>
            <a:lstStyle/>
            <a:p>
              <a:r>
                <a:rPr lang="zh-CN" altLang="en-US" b="1" dirty="0"/>
                <a:t>打标过程：</a:t>
              </a:r>
              <a:endParaRPr lang="en-US" altLang="zh-CN" b="1" dirty="0"/>
            </a:p>
          </p:txBody>
        </p:sp>
        <p:pic>
          <p:nvPicPr>
            <p:cNvPr id="21" name="图片 20">
              <a:extLst>
                <a:ext uri="{FF2B5EF4-FFF2-40B4-BE49-F238E27FC236}">
                  <a16:creationId xmlns:a16="http://schemas.microsoft.com/office/drawing/2014/main" id="{AE1E1A82-34CF-99F0-5849-1FA2F2C885B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7444" y="4241551"/>
              <a:ext cx="1350102" cy="869184"/>
            </a:xfrm>
            <a:prstGeom prst="rect">
              <a:avLst/>
            </a:prstGeom>
          </p:spPr>
        </p:pic>
        <p:sp>
          <p:nvSpPr>
            <p:cNvPr id="22" name="文本框 21">
              <a:extLst>
                <a:ext uri="{FF2B5EF4-FFF2-40B4-BE49-F238E27FC236}">
                  <a16:creationId xmlns:a16="http://schemas.microsoft.com/office/drawing/2014/main" id="{6769AE00-B515-8668-8F85-AEC89A1D16D3}"/>
                </a:ext>
              </a:extLst>
            </p:cNvPr>
            <p:cNvSpPr txBox="1"/>
            <p:nvPr/>
          </p:nvSpPr>
          <p:spPr>
            <a:xfrm>
              <a:off x="1833252" y="4676143"/>
              <a:ext cx="655668" cy="369332"/>
            </a:xfrm>
            <a:prstGeom prst="rect">
              <a:avLst/>
            </a:prstGeom>
            <a:noFill/>
          </p:spPr>
          <p:txBody>
            <a:bodyPr wrap="square" rtlCol="0">
              <a:spAutoFit/>
            </a:bodyPr>
            <a:lstStyle/>
            <a:p>
              <a:r>
                <a:rPr lang="zh-CN" altLang="en-US" dirty="0"/>
                <a:t>取样</a:t>
              </a:r>
            </a:p>
          </p:txBody>
        </p:sp>
        <p:sp>
          <p:nvSpPr>
            <p:cNvPr id="23" name="文本框 22">
              <a:extLst>
                <a:ext uri="{FF2B5EF4-FFF2-40B4-BE49-F238E27FC236}">
                  <a16:creationId xmlns:a16="http://schemas.microsoft.com/office/drawing/2014/main" id="{E617F8A4-BB22-C3EF-B486-2522A3F9C1F7}"/>
                </a:ext>
              </a:extLst>
            </p:cNvPr>
            <p:cNvSpPr txBox="1"/>
            <p:nvPr/>
          </p:nvSpPr>
          <p:spPr>
            <a:xfrm>
              <a:off x="2839242" y="4649069"/>
              <a:ext cx="1350102" cy="923330"/>
            </a:xfrm>
            <a:prstGeom prst="rect">
              <a:avLst/>
            </a:prstGeom>
            <a:noFill/>
          </p:spPr>
          <p:txBody>
            <a:bodyPr wrap="square" rtlCol="0">
              <a:spAutoFit/>
            </a:bodyPr>
            <a:lstStyle/>
            <a:p>
              <a:r>
                <a:rPr lang="zh-CN" altLang="en-US" dirty="0"/>
                <a:t>点评</a:t>
              </a:r>
              <a:r>
                <a:rPr lang="en-US" altLang="zh-CN" dirty="0"/>
                <a:t>(12356)</a:t>
              </a:r>
            </a:p>
            <a:p>
              <a:endParaRPr lang="en-US" altLang="zh-CN" dirty="0"/>
            </a:p>
            <a:p>
              <a:r>
                <a:rPr lang="zh-CN" altLang="en-US" dirty="0"/>
                <a:t>美团</a:t>
              </a:r>
              <a:r>
                <a:rPr lang="en-US" altLang="zh-CN" dirty="0"/>
                <a:t>(828)</a:t>
              </a:r>
              <a:endParaRPr lang="zh-CN" altLang="en-US" dirty="0"/>
            </a:p>
          </p:txBody>
        </p:sp>
        <p:sp>
          <p:nvSpPr>
            <p:cNvPr id="24" name="右箭头 33">
              <a:extLst>
                <a:ext uri="{FF2B5EF4-FFF2-40B4-BE49-F238E27FC236}">
                  <a16:creationId xmlns:a16="http://schemas.microsoft.com/office/drawing/2014/main" id="{4E5FF482-EC2D-3135-3F9E-B9E3D5BBEF99}"/>
                </a:ext>
              </a:extLst>
            </p:cNvPr>
            <p:cNvSpPr/>
            <p:nvPr>
              <p:custDataLst>
                <p:tags r:id="rId1"/>
              </p:custDataLst>
            </p:nvPr>
          </p:nvSpPr>
          <p:spPr>
            <a:xfrm>
              <a:off x="1685649" y="4901502"/>
              <a:ext cx="1146718" cy="418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5" name="图片 24">
              <a:extLst>
                <a:ext uri="{FF2B5EF4-FFF2-40B4-BE49-F238E27FC236}">
                  <a16:creationId xmlns:a16="http://schemas.microsoft.com/office/drawing/2014/main" id="{4303F768-6BDD-E73A-2DDC-96FFD613FEF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7444" y="5358519"/>
              <a:ext cx="566285" cy="566285"/>
            </a:xfrm>
            <a:prstGeom prst="rect">
              <a:avLst/>
            </a:prstGeom>
          </p:spPr>
        </p:pic>
        <p:pic>
          <p:nvPicPr>
            <p:cNvPr id="26" name="图片 25">
              <a:extLst>
                <a:ext uri="{FF2B5EF4-FFF2-40B4-BE49-F238E27FC236}">
                  <a16:creationId xmlns:a16="http://schemas.microsoft.com/office/drawing/2014/main" id="{B70E1447-AF3A-C839-9830-F02CEA838F9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1261" y="5358519"/>
              <a:ext cx="566285" cy="566285"/>
            </a:xfrm>
            <a:prstGeom prst="rect">
              <a:avLst/>
            </a:prstGeom>
          </p:spPr>
        </p:pic>
        <p:sp>
          <p:nvSpPr>
            <p:cNvPr id="29" name="文本框 28">
              <a:extLst>
                <a:ext uri="{FF2B5EF4-FFF2-40B4-BE49-F238E27FC236}">
                  <a16:creationId xmlns:a16="http://schemas.microsoft.com/office/drawing/2014/main" id="{27A05F0E-5AC3-74F1-F627-479FA9618ABB}"/>
                </a:ext>
              </a:extLst>
            </p:cNvPr>
            <p:cNvSpPr txBox="1"/>
            <p:nvPr/>
          </p:nvSpPr>
          <p:spPr>
            <a:xfrm>
              <a:off x="1713149" y="5203067"/>
              <a:ext cx="925867" cy="369332"/>
            </a:xfrm>
            <a:prstGeom prst="rect">
              <a:avLst/>
            </a:prstGeom>
            <a:noFill/>
          </p:spPr>
          <p:txBody>
            <a:bodyPr wrap="square" rtlCol="0">
              <a:spAutoFit/>
            </a:bodyPr>
            <a:lstStyle/>
            <a:p>
              <a:r>
                <a:rPr lang="zh-CN" altLang="en-US" dirty="0"/>
                <a:t>预处理</a:t>
              </a:r>
            </a:p>
          </p:txBody>
        </p:sp>
        <p:sp>
          <p:nvSpPr>
            <p:cNvPr id="31" name="右箭头 33">
              <a:extLst>
                <a:ext uri="{FF2B5EF4-FFF2-40B4-BE49-F238E27FC236}">
                  <a16:creationId xmlns:a16="http://schemas.microsoft.com/office/drawing/2014/main" id="{52176418-2712-5EEA-0AA3-0B9DD678B19B}"/>
                </a:ext>
              </a:extLst>
            </p:cNvPr>
            <p:cNvSpPr/>
            <p:nvPr>
              <p:custDataLst>
                <p:tags r:id="rId2"/>
              </p:custDataLst>
            </p:nvPr>
          </p:nvSpPr>
          <p:spPr>
            <a:xfrm>
              <a:off x="4189344" y="4901502"/>
              <a:ext cx="1006199" cy="418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31">
              <a:extLst>
                <a:ext uri="{FF2B5EF4-FFF2-40B4-BE49-F238E27FC236}">
                  <a16:creationId xmlns:a16="http://schemas.microsoft.com/office/drawing/2014/main" id="{B53A673D-09E7-B815-C254-AD636FFA4929}"/>
                </a:ext>
              </a:extLst>
            </p:cNvPr>
            <p:cNvSpPr txBox="1"/>
            <p:nvPr/>
          </p:nvSpPr>
          <p:spPr>
            <a:xfrm>
              <a:off x="4246446" y="4676143"/>
              <a:ext cx="655668" cy="369332"/>
            </a:xfrm>
            <a:prstGeom prst="rect">
              <a:avLst/>
            </a:prstGeom>
            <a:noFill/>
          </p:spPr>
          <p:txBody>
            <a:bodyPr wrap="square" rtlCol="0">
              <a:spAutoFit/>
            </a:bodyPr>
            <a:lstStyle/>
            <a:p>
              <a:r>
                <a:rPr lang="zh-CN" altLang="en-US" dirty="0"/>
                <a:t>初筛</a:t>
              </a:r>
            </a:p>
          </p:txBody>
        </p:sp>
        <p:sp>
          <p:nvSpPr>
            <p:cNvPr id="33" name="文本框 32">
              <a:extLst>
                <a:ext uri="{FF2B5EF4-FFF2-40B4-BE49-F238E27FC236}">
                  <a16:creationId xmlns:a16="http://schemas.microsoft.com/office/drawing/2014/main" id="{1EAB80B8-A937-B274-5494-427AAE1B20B9}"/>
                </a:ext>
              </a:extLst>
            </p:cNvPr>
            <p:cNvSpPr txBox="1"/>
            <p:nvPr/>
          </p:nvSpPr>
          <p:spPr>
            <a:xfrm>
              <a:off x="5150451" y="4787568"/>
              <a:ext cx="2074150" cy="646331"/>
            </a:xfrm>
            <a:prstGeom prst="rect">
              <a:avLst/>
            </a:prstGeom>
            <a:noFill/>
          </p:spPr>
          <p:txBody>
            <a:bodyPr wrap="square" rtlCol="0">
              <a:spAutoFit/>
            </a:bodyPr>
            <a:lstStyle/>
            <a:p>
              <a:r>
                <a:rPr lang="zh-CN" altLang="en-US" dirty="0"/>
                <a:t>待验证</a:t>
              </a:r>
              <a:r>
                <a:rPr lang="en-US" altLang="zh-CN" dirty="0"/>
                <a:t>pairs</a:t>
              </a:r>
            </a:p>
            <a:p>
              <a:r>
                <a:rPr lang="zh-CN" altLang="en-US" dirty="0"/>
                <a:t>（</a:t>
              </a:r>
              <a:r>
                <a:rPr lang="en-US" altLang="zh-CN" dirty="0"/>
                <a:t>1962</a:t>
              </a:r>
              <a:r>
                <a:rPr lang="zh-CN" altLang="en-US" dirty="0"/>
                <a:t>对）</a:t>
              </a:r>
              <a:endParaRPr lang="en-US" altLang="zh-CN" dirty="0"/>
            </a:p>
          </p:txBody>
        </p:sp>
        <p:sp>
          <p:nvSpPr>
            <p:cNvPr id="34" name="文本框 33">
              <a:extLst>
                <a:ext uri="{FF2B5EF4-FFF2-40B4-BE49-F238E27FC236}">
                  <a16:creationId xmlns:a16="http://schemas.microsoft.com/office/drawing/2014/main" id="{0BE444CA-C058-E4C2-16D1-BDC4CDEB9F79}"/>
                </a:ext>
              </a:extLst>
            </p:cNvPr>
            <p:cNvSpPr txBox="1"/>
            <p:nvPr/>
          </p:nvSpPr>
          <p:spPr>
            <a:xfrm>
              <a:off x="4104063" y="5175994"/>
              <a:ext cx="1006199" cy="369332"/>
            </a:xfrm>
            <a:prstGeom prst="rect">
              <a:avLst/>
            </a:prstGeom>
            <a:noFill/>
          </p:spPr>
          <p:txBody>
            <a:bodyPr wrap="square" rtlCol="0">
              <a:spAutoFit/>
            </a:bodyPr>
            <a:lstStyle/>
            <a:p>
              <a:r>
                <a:rPr lang="en-US" altLang="zh-CN" dirty="0"/>
                <a:t>blocking</a:t>
              </a:r>
              <a:endParaRPr lang="zh-CN" altLang="en-US" dirty="0"/>
            </a:p>
          </p:txBody>
        </p:sp>
        <p:sp>
          <p:nvSpPr>
            <p:cNvPr id="35" name="右箭头 33">
              <a:extLst>
                <a:ext uri="{FF2B5EF4-FFF2-40B4-BE49-F238E27FC236}">
                  <a16:creationId xmlns:a16="http://schemas.microsoft.com/office/drawing/2014/main" id="{C2500E61-62D5-88E2-C127-1C3CD31A8B3C}"/>
                </a:ext>
              </a:extLst>
            </p:cNvPr>
            <p:cNvSpPr/>
            <p:nvPr>
              <p:custDataLst>
                <p:tags r:id="rId3"/>
              </p:custDataLst>
            </p:nvPr>
          </p:nvSpPr>
          <p:spPr>
            <a:xfrm>
              <a:off x="6466740" y="4901502"/>
              <a:ext cx="848464" cy="418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文本框 35">
              <a:extLst>
                <a:ext uri="{FF2B5EF4-FFF2-40B4-BE49-F238E27FC236}">
                  <a16:creationId xmlns:a16="http://schemas.microsoft.com/office/drawing/2014/main" id="{EC7F0A77-365E-3F01-B335-E03EC0A4FE1C}"/>
                </a:ext>
              </a:extLst>
            </p:cNvPr>
            <p:cNvSpPr txBox="1"/>
            <p:nvPr/>
          </p:nvSpPr>
          <p:spPr>
            <a:xfrm>
              <a:off x="6466740" y="4676143"/>
              <a:ext cx="655668" cy="369332"/>
            </a:xfrm>
            <a:prstGeom prst="rect">
              <a:avLst/>
            </a:prstGeom>
            <a:noFill/>
          </p:spPr>
          <p:txBody>
            <a:bodyPr wrap="square" rtlCol="0">
              <a:spAutoFit/>
            </a:bodyPr>
            <a:lstStyle/>
            <a:p>
              <a:r>
                <a:rPr lang="zh-CN" altLang="en-US" dirty="0"/>
                <a:t>人工</a:t>
              </a:r>
              <a:endParaRPr lang="en-US" altLang="zh-CN" dirty="0"/>
            </a:p>
          </p:txBody>
        </p:sp>
        <p:sp>
          <p:nvSpPr>
            <p:cNvPr id="37" name="文本框 36">
              <a:extLst>
                <a:ext uri="{FF2B5EF4-FFF2-40B4-BE49-F238E27FC236}">
                  <a16:creationId xmlns:a16="http://schemas.microsoft.com/office/drawing/2014/main" id="{8ED32DED-D2E7-5C8F-C388-14D2465A1223}"/>
                </a:ext>
              </a:extLst>
            </p:cNvPr>
            <p:cNvSpPr txBox="1"/>
            <p:nvPr/>
          </p:nvSpPr>
          <p:spPr>
            <a:xfrm>
              <a:off x="6466740" y="5199689"/>
              <a:ext cx="655668" cy="369332"/>
            </a:xfrm>
            <a:prstGeom prst="rect">
              <a:avLst/>
            </a:prstGeom>
            <a:noFill/>
          </p:spPr>
          <p:txBody>
            <a:bodyPr wrap="square" rtlCol="0">
              <a:spAutoFit/>
            </a:bodyPr>
            <a:lstStyle/>
            <a:p>
              <a:r>
                <a:rPr lang="zh-CN" altLang="en-US" dirty="0"/>
                <a:t>打标</a:t>
              </a:r>
              <a:endParaRPr lang="en-US" altLang="zh-CN" dirty="0"/>
            </a:p>
          </p:txBody>
        </p:sp>
        <p:sp>
          <p:nvSpPr>
            <p:cNvPr id="52" name="文本框 51">
              <a:extLst>
                <a:ext uri="{FF2B5EF4-FFF2-40B4-BE49-F238E27FC236}">
                  <a16:creationId xmlns:a16="http://schemas.microsoft.com/office/drawing/2014/main" id="{1EDE4756-0F01-AD37-27C7-378985EA9D7A}"/>
                </a:ext>
              </a:extLst>
            </p:cNvPr>
            <p:cNvSpPr txBox="1"/>
            <p:nvPr/>
          </p:nvSpPr>
          <p:spPr>
            <a:xfrm>
              <a:off x="7230125" y="4787568"/>
              <a:ext cx="2074150" cy="646331"/>
            </a:xfrm>
            <a:prstGeom prst="rect">
              <a:avLst/>
            </a:prstGeom>
            <a:noFill/>
          </p:spPr>
          <p:txBody>
            <a:bodyPr wrap="square" rtlCol="0">
              <a:spAutoFit/>
            </a:bodyPr>
            <a:lstStyle/>
            <a:p>
              <a:r>
                <a:rPr lang="zh-CN" altLang="en-US" dirty="0"/>
                <a:t>可用 </a:t>
              </a:r>
              <a:r>
                <a:rPr lang="en-US" altLang="zh-CN" dirty="0" err="1"/>
                <a:t>groundtruth</a:t>
              </a:r>
              <a:endParaRPr lang="en-US" altLang="zh-CN" dirty="0"/>
            </a:p>
            <a:p>
              <a:r>
                <a:rPr lang="zh-CN" altLang="en-US" dirty="0"/>
                <a:t>    （</a:t>
              </a:r>
              <a:r>
                <a:rPr lang="en-US" altLang="zh-CN" dirty="0"/>
                <a:t>1882</a:t>
              </a:r>
              <a:r>
                <a:rPr lang="zh-CN" altLang="en-US" dirty="0"/>
                <a:t>个）</a:t>
              </a:r>
              <a:endParaRPr lang="en-US" altLang="zh-CN" dirty="0"/>
            </a:p>
          </p:txBody>
        </p:sp>
      </p:grpSp>
      <p:sp>
        <p:nvSpPr>
          <p:cNvPr id="56" name="文本框 55">
            <a:extLst>
              <a:ext uri="{FF2B5EF4-FFF2-40B4-BE49-F238E27FC236}">
                <a16:creationId xmlns:a16="http://schemas.microsoft.com/office/drawing/2014/main" id="{C34B67AE-0B83-5ABC-81CB-C8F1D67AB466}"/>
              </a:ext>
            </a:extLst>
          </p:cNvPr>
          <p:cNvSpPr txBox="1"/>
          <p:nvPr/>
        </p:nvSpPr>
        <p:spPr>
          <a:xfrm>
            <a:off x="3629637" y="1626428"/>
            <a:ext cx="5466239" cy="2362065"/>
          </a:xfrm>
          <a:prstGeom prst="rect">
            <a:avLst/>
          </a:prstGeom>
          <a:noFill/>
        </p:spPr>
        <p:txBody>
          <a:bodyPr wrap="square" rtlCol="0">
            <a:noAutofit/>
          </a:bodyPr>
          <a:lstStyle/>
          <a:p>
            <a:r>
              <a:rPr lang="zh-CN" altLang="en-US" b="1" dirty="0"/>
              <a:t>难点：</a:t>
            </a:r>
            <a:endParaRPr lang="en-US" altLang="zh-CN" b="1" dirty="0"/>
          </a:p>
          <a:p>
            <a:pPr marL="342900" indent="-342900">
              <a:buAutoNum type="arabicPeriod"/>
            </a:pPr>
            <a:r>
              <a:rPr lang="zh-CN" altLang="en-US" dirty="0"/>
              <a:t>找到两个公开可用的多源数据集不容易，给这两个数据集打标不容易，经过一遍打标流程，最后打标结果不一定适合用来做实验；</a:t>
            </a:r>
            <a:endParaRPr lang="en-US" altLang="zh-CN" dirty="0"/>
          </a:p>
          <a:p>
            <a:pPr marL="342900" indent="-342900">
              <a:buAutoNum type="arabicPeriod"/>
            </a:pPr>
            <a:r>
              <a:rPr lang="zh-CN" altLang="en-US" dirty="0"/>
              <a:t>没有严格的标准来判断两个实体是否属于同一个。</a:t>
            </a:r>
            <a:endParaRPr lang="en-US" altLang="zh-CN" dirty="0"/>
          </a:p>
          <a:p>
            <a:pPr marL="342900" indent="-342900">
              <a:buAutoNum type="arabicPeriod"/>
            </a:pPr>
            <a:endParaRPr lang="en-US" altLang="zh-CN" dirty="0"/>
          </a:p>
          <a:p>
            <a:pPr marL="342900" indent="-342900">
              <a:buAutoNum type="arabicPeriod"/>
            </a:pPr>
            <a:endParaRPr lang="en-US" altLang="zh-CN" dirty="0"/>
          </a:p>
          <a:p>
            <a:endParaRPr lang="en-US" altLang="zh-CN" dirty="0"/>
          </a:p>
          <a:p>
            <a:endParaRPr lang="en-US" altLang="zh-CN" b="1" dirty="0"/>
          </a:p>
        </p:txBody>
      </p:sp>
      <p:pic>
        <p:nvPicPr>
          <p:cNvPr id="58" name="图片 57">
            <a:extLst>
              <a:ext uri="{FF2B5EF4-FFF2-40B4-BE49-F238E27FC236}">
                <a16:creationId xmlns:a16="http://schemas.microsoft.com/office/drawing/2014/main" id="{04D5CE84-83AA-4439-9493-3837F9A8472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37199" y="3097879"/>
            <a:ext cx="5500654" cy="894773"/>
          </a:xfrm>
          <a:prstGeom prst="rect">
            <a:avLst/>
          </a:prstGeom>
        </p:spPr>
      </p:pic>
      <p:pic>
        <p:nvPicPr>
          <p:cNvPr id="60" name="图片 59">
            <a:extLst>
              <a:ext uri="{FF2B5EF4-FFF2-40B4-BE49-F238E27FC236}">
                <a16:creationId xmlns:a16="http://schemas.microsoft.com/office/drawing/2014/main" id="{25E79478-98C2-E2CB-A250-C313A039EE6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29766" y="4048213"/>
            <a:ext cx="3220534" cy="2231456"/>
          </a:xfrm>
          <a:prstGeom prst="rect">
            <a:avLst/>
          </a:prstGeom>
        </p:spPr>
      </p:pic>
      <p:sp>
        <p:nvSpPr>
          <p:cNvPr id="61" name="文本框 60">
            <a:extLst>
              <a:ext uri="{FF2B5EF4-FFF2-40B4-BE49-F238E27FC236}">
                <a16:creationId xmlns:a16="http://schemas.microsoft.com/office/drawing/2014/main" id="{CB99C747-F975-8DCF-E29F-E289FCAF6126}"/>
              </a:ext>
            </a:extLst>
          </p:cNvPr>
          <p:cNvSpPr txBox="1"/>
          <p:nvPr/>
        </p:nvSpPr>
        <p:spPr>
          <a:xfrm>
            <a:off x="6794574" y="4166364"/>
            <a:ext cx="2074150" cy="369332"/>
          </a:xfrm>
          <a:prstGeom prst="rect">
            <a:avLst/>
          </a:prstGeom>
          <a:noFill/>
        </p:spPr>
        <p:txBody>
          <a:bodyPr wrap="square" rtlCol="0">
            <a:spAutoFit/>
          </a:bodyPr>
          <a:lstStyle/>
          <a:p>
            <a:r>
              <a:rPr lang="zh-CN" altLang="en-US" dirty="0">
                <a:solidFill>
                  <a:srgbClr val="FF0000"/>
                </a:solidFill>
              </a:rPr>
              <a:t>语义 </a:t>
            </a:r>
            <a:r>
              <a:rPr lang="en-US" altLang="zh-CN" dirty="0">
                <a:solidFill>
                  <a:srgbClr val="FF0000"/>
                </a:solidFill>
              </a:rPr>
              <a:t>+ </a:t>
            </a:r>
            <a:r>
              <a:rPr lang="zh-CN" altLang="en-US" dirty="0">
                <a:solidFill>
                  <a:srgbClr val="FF0000"/>
                </a:solidFill>
              </a:rPr>
              <a:t>经验 </a:t>
            </a:r>
            <a:r>
              <a:rPr lang="en-US" altLang="zh-CN" dirty="0">
                <a:solidFill>
                  <a:srgbClr val="FF0000"/>
                </a:solidFill>
              </a:rPr>
              <a:t>+ </a:t>
            </a:r>
            <a:r>
              <a:rPr lang="zh-CN" altLang="en-US" dirty="0">
                <a:solidFill>
                  <a:srgbClr val="FF0000"/>
                </a:solidFill>
              </a:rPr>
              <a:t>直觉！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6</a:t>
            </a:fld>
            <a:endParaRPr lang="zh-CN" altLang="en-US"/>
          </a:p>
        </p:txBody>
      </p:sp>
      <p:sp>
        <p:nvSpPr>
          <p:cNvPr id="5" name="文本框 4"/>
          <p:cNvSpPr txBox="1"/>
          <p:nvPr/>
        </p:nvSpPr>
        <p:spPr>
          <a:xfrm>
            <a:off x="427990" y="199390"/>
            <a:ext cx="5320030"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实体解析面临的挑战</a:t>
            </a:r>
          </a:p>
        </p:txBody>
      </p:sp>
      <p:sp>
        <p:nvSpPr>
          <p:cNvPr id="7" name="文本框 6"/>
          <p:cNvSpPr txBox="1"/>
          <p:nvPr/>
        </p:nvSpPr>
        <p:spPr>
          <a:xfrm>
            <a:off x="301281" y="904126"/>
            <a:ext cx="6898042" cy="504882"/>
          </a:xfrm>
          <a:prstGeom prst="rect">
            <a:avLst/>
          </a:prstGeom>
          <a:noFill/>
        </p:spPr>
        <p:txBody>
          <a:bodyPr wrap="none" rtlCol="0">
            <a:spAutoFit/>
          </a:bodyPr>
          <a:lstStyle/>
          <a:p>
            <a:pPr marL="285750" indent="-285750" algn="l">
              <a:lnSpc>
                <a:spcPct val="150000"/>
              </a:lnSpc>
              <a:buFont typeface="Wingdings" panose="05000000000000000000" charset="0"/>
              <a:buChar char="n"/>
            </a:pPr>
            <a:r>
              <a:rPr lang="zh-CN" altLang="en-US" sz="2000" b="1" dirty="0">
                <a:sym typeface="+mn-ea"/>
              </a:rPr>
              <a:t>现有方法对实体的特征发现不足，不足以进行高质量的</a:t>
            </a:r>
            <a:r>
              <a:rPr lang="en-US" altLang="zh-CN" sz="2000" b="1" dirty="0">
                <a:sym typeface="+mn-ea"/>
              </a:rPr>
              <a:t>ER</a:t>
            </a:r>
            <a:endParaRPr lang="zh-CN" altLang="en-US" sz="2000" b="1" dirty="0">
              <a:sym typeface="+mn-ea"/>
            </a:endParaRPr>
          </a:p>
        </p:txBody>
      </p:sp>
      <p:sp>
        <p:nvSpPr>
          <p:cNvPr id="3" name="文本框 2">
            <a:extLst>
              <a:ext uri="{FF2B5EF4-FFF2-40B4-BE49-F238E27FC236}">
                <a16:creationId xmlns:a16="http://schemas.microsoft.com/office/drawing/2014/main" id="{CE37F88D-67FF-B9A6-E072-8B04098305EB}"/>
              </a:ext>
            </a:extLst>
          </p:cNvPr>
          <p:cNvSpPr txBox="1"/>
          <p:nvPr/>
        </p:nvSpPr>
        <p:spPr>
          <a:xfrm>
            <a:off x="128018" y="1423520"/>
            <a:ext cx="4278881" cy="4716930"/>
          </a:xfrm>
          <a:prstGeom prst="rect">
            <a:avLst/>
          </a:prstGeom>
          <a:noFill/>
        </p:spPr>
        <p:txBody>
          <a:bodyPr wrap="square" rtlCol="0">
            <a:noAutofit/>
          </a:bodyPr>
          <a:lstStyle/>
          <a:p>
            <a:r>
              <a:rPr lang="en-US" altLang="zh-CN" b="1" dirty="0"/>
              <a:t>the sentence-based methods:</a:t>
            </a:r>
          </a:p>
          <a:p>
            <a:r>
              <a:rPr lang="en-US" altLang="zh-CN" dirty="0"/>
              <a:t>treat each entity as a </a:t>
            </a:r>
            <a:r>
              <a:rPr lang="en-US" altLang="zh-CN" dirty="0">
                <a:solidFill>
                  <a:srgbClr val="FF0000"/>
                </a:solidFill>
              </a:rPr>
              <a:t>sentence </a:t>
            </a:r>
            <a:r>
              <a:rPr lang="en-US" altLang="zh-CN" dirty="0"/>
              <a:t>and learns the entity’s embedding according to the</a:t>
            </a:r>
          </a:p>
          <a:p>
            <a:r>
              <a:rPr lang="en-US" altLang="zh-CN" dirty="0">
                <a:solidFill>
                  <a:srgbClr val="FF0000"/>
                </a:solidFill>
              </a:rPr>
              <a:t>contextual information contained in the sentence</a:t>
            </a:r>
            <a:r>
              <a:rPr lang="en-US" altLang="zh-CN" dirty="0"/>
              <a:t>.</a:t>
            </a:r>
          </a:p>
          <a:p>
            <a:endParaRPr lang="en-US" altLang="zh-CN" dirty="0"/>
          </a:p>
          <a:p>
            <a:r>
              <a:rPr lang="en-US" altLang="zh-CN" b="1" dirty="0"/>
              <a:t>benefits</a:t>
            </a:r>
            <a:r>
              <a:rPr lang="en-US" altLang="zh-CN" dirty="0"/>
              <a:t>:</a:t>
            </a:r>
          </a:p>
          <a:p>
            <a:r>
              <a:rPr lang="en-US" altLang="zh-CN" dirty="0"/>
              <a:t>resilient to anomalous values caused by data extraction errors</a:t>
            </a:r>
          </a:p>
          <a:p>
            <a:endParaRPr lang="en-US" altLang="zh-CN" dirty="0"/>
          </a:p>
          <a:p>
            <a:r>
              <a:rPr lang="en-US" altLang="zh-CN" b="1" dirty="0"/>
              <a:t>limitations</a:t>
            </a:r>
            <a:r>
              <a:rPr lang="en-US" altLang="zh-CN" dirty="0"/>
              <a:t>:</a:t>
            </a:r>
          </a:p>
          <a:p>
            <a:r>
              <a:rPr lang="en-US" altLang="zh-CN" dirty="0"/>
              <a:t>1) treating an entity as a sentence loses a large amount of contextual information present in the entity</a:t>
            </a:r>
          </a:p>
          <a:p>
            <a:r>
              <a:rPr lang="en-US" altLang="zh-CN" dirty="0"/>
              <a:t>2) dismiss the rich set of semantics inherent among different entities</a:t>
            </a:r>
          </a:p>
          <a:p>
            <a:endParaRPr lang="en-US" altLang="zh-CN" dirty="0"/>
          </a:p>
          <a:p>
            <a:endParaRPr lang="en-US" altLang="zh-CN" dirty="0"/>
          </a:p>
        </p:txBody>
      </p:sp>
      <p:sp>
        <p:nvSpPr>
          <p:cNvPr id="8" name="文本框 7">
            <a:extLst>
              <a:ext uri="{FF2B5EF4-FFF2-40B4-BE49-F238E27FC236}">
                <a16:creationId xmlns:a16="http://schemas.microsoft.com/office/drawing/2014/main" id="{B27A9BB9-A491-87C8-C8BD-C3B01821F2FB}"/>
              </a:ext>
            </a:extLst>
          </p:cNvPr>
          <p:cNvSpPr txBox="1"/>
          <p:nvPr/>
        </p:nvSpPr>
        <p:spPr>
          <a:xfrm>
            <a:off x="4357003" y="1423520"/>
            <a:ext cx="4621897" cy="4716929"/>
          </a:xfrm>
          <a:prstGeom prst="rect">
            <a:avLst/>
          </a:prstGeom>
          <a:noFill/>
        </p:spPr>
        <p:txBody>
          <a:bodyPr wrap="square" rtlCol="0">
            <a:noAutofit/>
          </a:bodyPr>
          <a:lstStyle/>
          <a:p>
            <a:r>
              <a:rPr lang="en-US" altLang="zh-CN" b="1" dirty="0"/>
              <a:t>the graph-based methods:</a:t>
            </a:r>
          </a:p>
          <a:p>
            <a:r>
              <a:rPr lang="en-US" altLang="zh-CN" dirty="0"/>
              <a:t>constructs </a:t>
            </a:r>
            <a:r>
              <a:rPr lang="en-US" altLang="zh-CN" dirty="0">
                <a:solidFill>
                  <a:srgbClr val="FF0000"/>
                </a:solidFill>
              </a:rPr>
              <a:t>graphs</a:t>
            </a:r>
            <a:r>
              <a:rPr lang="en-US" altLang="zh-CN" dirty="0"/>
              <a:t> to represent entities and</a:t>
            </a:r>
          </a:p>
          <a:p>
            <a:r>
              <a:rPr lang="en-US" altLang="zh-CN" dirty="0"/>
              <a:t>then learns matching signals of entities </a:t>
            </a:r>
            <a:r>
              <a:rPr lang="en-US" altLang="zh-CN" dirty="0">
                <a:solidFill>
                  <a:srgbClr val="FF0000"/>
                </a:solidFill>
              </a:rPr>
              <a:t>based on the graph structure</a:t>
            </a:r>
            <a:r>
              <a:rPr lang="en-US" altLang="zh-CN" dirty="0"/>
              <a:t>.</a:t>
            </a:r>
          </a:p>
          <a:p>
            <a:endParaRPr lang="en-US" altLang="zh-CN" dirty="0"/>
          </a:p>
          <a:p>
            <a:endParaRPr lang="en-US" altLang="zh-CN" dirty="0"/>
          </a:p>
          <a:p>
            <a:r>
              <a:rPr lang="en-US" altLang="zh-CN" b="1" dirty="0"/>
              <a:t>benefits</a:t>
            </a:r>
            <a:r>
              <a:rPr lang="en-US" altLang="zh-CN" dirty="0"/>
              <a:t>:</a:t>
            </a:r>
          </a:p>
          <a:p>
            <a:r>
              <a:rPr lang="en-US" altLang="zh-CN" dirty="0"/>
              <a:t>1) capture the semantic relationships between different attributes within every entity</a:t>
            </a:r>
          </a:p>
          <a:p>
            <a:r>
              <a:rPr lang="en-US" altLang="zh-CN" dirty="0"/>
              <a:t>2) discover the rich set of semantics inherent</a:t>
            </a:r>
          </a:p>
          <a:p>
            <a:r>
              <a:rPr lang="en-US" altLang="zh-CN" dirty="0"/>
              <a:t>among different tuples</a:t>
            </a:r>
          </a:p>
          <a:p>
            <a:endParaRPr lang="en-US" altLang="zh-CN" dirty="0"/>
          </a:p>
          <a:p>
            <a:r>
              <a:rPr lang="en-US" altLang="zh-CN" b="1" dirty="0"/>
              <a:t>limitations</a:t>
            </a:r>
            <a:r>
              <a:rPr lang="en-US" altLang="zh-CN" dirty="0"/>
              <a:t>:</a:t>
            </a:r>
          </a:p>
          <a:p>
            <a:r>
              <a:rPr lang="en-US" altLang="zh-CN" dirty="0"/>
              <a:t>graph-based ER is error-prone. The wrong graph features might be propagated along the edges and nodes, and thus lead to</a:t>
            </a:r>
          </a:p>
          <a:p>
            <a:r>
              <a:rPr lang="en-US" altLang="zh-CN" dirty="0"/>
              <a:t>unreliable embeddings of tuples. </a:t>
            </a:r>
          </a:p>
          <a:p>
            <a:endParaRPr lang="en-US" altLang="zh-CN" dirty="0"/>
          </a:p>
        </p:txBody>
      </p:sp>
      <p:sp>
        <p:nvSpPr>
          <p:cNvPr id="22" name="矩形 21">
            <a:extLst>
              <a:ext uri="{FF2B5EF4-FFF2-40B4-BE49-F238E27FC236}">
                <a16:creationId xmlns:a16="http://schemas.microsoft.com/office/drawing/2014/main" id="{E66F0B54-ED90-5247-5340-D83AF850ED93}"/>
              </a:ext>
            </a:extLst>
          </p:cNvPr>
          <p:cNvSpPr/>
          <p:nvPr/>
        </p:nvSpPr>
        <p:spPr>
          <a:xfrm>
            <a:off x="165100" y="152400"/>
            <a:ext cx="8806626" cy="6172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a:extLst>
              <a:ext uri="{FF2B5EF4-FFF2-40B4-BE49-F238E27FC236}">
                <a16:creationId xmlns:a16="http://schemas.microsoft.com/office/drawing/2014/main" id="{CA76ACCA-2E4F-4044-6ECE-9B0071902846}"/>
              </a:ext>
            </a:extLst>
          </p:cNvPr>
          <p:cNvCxnSpPr>
            <a:cxnSpLocks/>
          </p:cNvCxnSpPr>
          <p:nvPr/>
        </p:nvCxnSpPr>
        <p:spPr>
          <a:xfrm>
            <a:off x="4357003" y="1524000"/>
            <a:ext cx="0" cy="466090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pic>
        <p:nvPicPr>
          <p:cNvPr id="36" name="图片 35">
            <a:extLst>
              <a:ext uri="{FF2B5EF4-FFF2-40B4-BE49-F238E27FC236}">
                <a16:creationId xmlns:a16="http://schemas.microsoft.com/office/drawing/2014/main" id="{51ED97B0-F95D-E7A0-7FBF-D854E7755C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734" y="1760417"/>
            <a:ext cx="4132635" cy="1062771"/>
          </a:xfrm>
          <a:prstGeom prst="rect">
            <a:avLst/>
          </a:prstGeom>
        </p:spPr>
      </p:pic>
      <p:pic>
        <p:nvPicPr>
          <p:cNvPr id="38" name="图片 37">
            <a:extLst>
              <a:ext uri="{FF2B5EF4-FFF2-40B4-BE49-F238E27FC236}">
                <a16:creationId xmlns:a16="http://schemas.microsoft.com/office/drawing/2014/main" id="{35885E28-1BBE-59AF-F1F5-47FEAE8743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733" y="1766766"/>
            <a:ext cx="4132635" cy="2113084"/>
          </a:xfrm>
          <a:prstGeom prst="rect">
            <a:avLst/>
          </a:prstGeom>
        </p:spPr>
      </p:pic>
      <p:pic>
        <p:nvPicPr>
          <p:cNvPr id="40" name="图片 39">
            <a:extLst>
              <a:ext uri="{FF2B5EF4-FFF2-40B4-BE49-F238E27FC236}">
                <a16:creationId xmlns:a16="http://schemas.microsoft.com/office/drawing/2014/main" id="{05F3C63D-A908-D4E9-45B3-6D3F5C03AE1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8753" y="1084215"/>
            <a:ext cx="2627547" cy="1844336"/>
          </a:xfrm>
          <a:prstGeom prst="rect">
            <a:avLst/>
          </a:prstGeom>
        </p:spPr>
      </p:pic>
      <p:pic>
        <p:nvPicPr>
          <p:cNvPr id="42" name="图片 41">
            <a:extLst>
              <a:ext uri="{FF2B5EF4-FFF2-40B4-BE49-F238E27FC236}">
                <a16:creationId xmlns:a16="http://schemas.microsoft.com/office/drawing/2014/main" id="{96C7FD42-35EF-511E-78B6-7B204F7942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3981" y="2870053"/>
            <a:ext cx="4344419" cy="1823861"/>
          </a:xfrm>
          <a:prstGeom prst="rect">
            <a:avLst/>
          </a:prstGeom>
        </p:spPr>
      </p:pic>
    </p:spTree>
    <p:extLst>
      <p:ext uri="{BB962C8B-B14F-4D97-AF65-F5344CB8AC3E}">
        <p14:creationId xmlns:p14="http://schemas.microsoft.com/office/powerpoint/2010/main" val="338301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7</a:t>
            </a:fld>
            <a:endParaRPr lang="zh-CN" altLang="en-US"/>
          </a:p>
        </p:txBody>
      </p:sp>
      <p:sp>
        <p:nvSpPr>
          <p:cNvPr id="37" name="文本框 36"/>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目录</a:t>
            </a:r>
          </a:p>
        </p:txBody>
      </p:sp>
      <p:grpSp>
        <p:nvGrpSpPr>
          <p:cNvPr id="59" name="Group 51"/>
          <p:cNvGrpSpPr/>
          <p:nvPr/>
        </p:nvGrpSpPr>
        <p:grpSpPr bwMode="auto">
          <a:xfrm>
            <a:off x="2497424" y="2696369"/>
            <a:ext cx="3960526" cy="792163"/>
            <a:chOff x="1329" y="1795"/>
            <a:chExt cx="2943" cy="499"/>
          </a:xfrm>
          <a:solidFill>
            <a:srgbClr val="02409A"/>
          </a:solidFill>
        </p:grpSpPr>
        <p:sp>
          <p:nvSpPr>
            <p:cNvPr id="60" name="AutoShape 52"/>
            <p:cNvSpPr>
              <a:spLocks noChangeArrowheads="1"/>
            </p:cNvSpPr>
            <p:nvPr>
              <p:custDataLst>
                <p:tags r:id="rId7"/>
              </p:custDataLst>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本文主要工作</a:t>
              </a:r>
            </a:p>
          </p:txBody>
        </p:sp>
        <p:sp>
          <p:nvSpPr>
            <p:cNvPr id="61" name="AutoShape 53"/>
            <p:cNvSpPr>
              <a:spLocks noChangeArrowheads="1"/>
            </p:cNvSpPr>
            <p:nvPr>
              <p:custDataLst>
                <p:tags r:id="rId8"/>
              </p:custDataLst>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505361" y="1688307"/>
            <a:ext cx="3952588" cy="792162"/>
            <a:chOff x="1329" y="1795"/>
            <a:chExt cx="2943" cy="499"/>
          </a:xfrm>
          <a:solidFill>
            <a:srgbClr val="02409A"/>
          </a:solidFill>
        </p:grpSpPr>
        <p:sp>
          <p:nvSpPr>
            <p:cNvPr id="63" name="AutoShape 52"/>
            <p:cNvSpPr>
              <a:spLocks noChangeArrowheads="1"/>
            </p:cNvSpPr>
            <p:nvPr>
              <p:custDataLst>
                <p:tags r:id="rId5"/>
              </p:custDataLst>
            </p:nvPr>
          </p:nvSpPr>
          <p:spPr bwMode="gray">
            <a:xfrm>
              <a:off x="1536" y="1840"/>
              <a:ext cx="2736" cy="409"/>
            </a:xfrm>
            <a:prstGeom prst="roundRect">
              <a:avLst>
                <a:gd name="adj" fmla="val 16667"/>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研究背景及现状</a:t>
              </a:r>
            </a:p>
          </p:txBody>
        </p:sp>
        <p:sp>
          <p:nvSpPr>
            <p:cNvPr id="64" name="AutoShape 53"/>
            <p:cNvSpPr>
              <a:spLocks noChangeArrowheads="1"/>
            </p:cNvSpPr>
            <p:nvPr>
              <p:custDataLst>
                <p:tags r:id="rId6"/>
              </p:custDataLst>
            </p:nvPr>
          </p:nvSpPr>
          <p:spPr bwMode="gray">
            <a:xfrm>
              <a:off x="1329" y="1795"/>
              <a:ext cx="499" cy="499"/>
            </a:xfrm>
            <a:prstGeom prst="diamond">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497424" y="3704432"/>
            <a:ext cx="3960526" cy="792162"/>
            <a:chOff x="1329" y="1795"/>
            <a:chExt cx="2943" cy="499"/>
          </a:xfrm>
          <a:solidFill>
            <a:srgbClr val="02409A"/>
          </a:solidFill>
        </p:grpSpPr>
        <p:sp>
          <p:nvSpPr>
            <p:cNvPr id="66" name="AutoShape 52"/>
            <p:cNvSpPr>
              <a:spLocks noChangeArrowheads="1"/>
            </p:cNvSpPr>
            <p:nvPr>
              <p:custDataLst>
                <p:tags r:id="rId3"/>
              </p:custDataLst>
            </p:nvPr>
          </p:nvSpPr>
          <p:spPr bwMode="gray">
            <a:xfrm>
              <a:off x="1536" y="1840"/>
              <a:ext cx="2736" cy="409"/>
            </a:xfrm>
            <a:prstGeom prst="roundRect">
              <a:avLst>
                <a:gd name="adj" fmla="val 16667"/>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实验结果评估</a:t>
              </a:r>
            </a:p>
          </p:txBody>
        </p:sp>
        <p:sp>
          <p:nvSpPr>
            <p:cNvPr id="67" name="AutoShape 53"/>
            <p:cNvSpPr>
              <a:spLocks noChangeArrowheads="1"/>
            </p:cNvSpPr>
            <p:nvPr>
              <p:custDataLst>
                <p:tags r:id="rId4"/>
              </p:custDataLst>
            </p:nvPr>
          </p:nvSpPr>
          <p:spPr bwMode="gray">
            <a:xfrm>
              <a:off x="1329" y="1795"/>
              <a:ext cx="499" cy="499"/>
            </a:xfrm>
            <a:prstGeom prst="diamond">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505361" y="4712494"/>
            <a:ext cx="3952588" cy="792163"/>
            <a:chOff x="1329" y="1795"/>
            <a:chExt cx="2943" cy="499"/>
          </a:xfrm>
          <a:solidFill>
            <a:srgbClr val="02409A"/>
          </a:solidFill>
        </p:grpSpPr>
        <p:sp>
          <p:nvSpPr>
            <p:cNvPr id="69" name="AutoShape 52"/>
            <p:cNvSpPr>
              <a:spLocks noChangeArrowheads="1"/>
            </p:cNvSpPr>
            <p:nvPr>
              <p:custDataLst>
                <p:tags r:id="rId1"/>
              </p:custDataLst>
            </p:nvPr>
          </p:nvSpPr>
          <p:spPr bwMode="gray">
            <a:xfrm>
              <a:off x="1536" y="1840"/>
              <a:ext cx="2736" cy="409"/>
            </a:xfrm>
            <a:prstGeom prst="roundRect">
              <a:avLst>
                <a:gd name="adj" fmla="val 16667"/>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lang="zh-CN" altLang="en-US" sz="2400" b="1" dirty="0">
                  <a:solidFill>
                    <a:schemeClr val="bg1">
                      <a:lumMod val="95000"/>
                    </a:schemeClr>
                  </a:solidFill>
                  <a:ea typeface="微软雅黑" panose="020B0503020204020204" pitchFamily="34" charset="-122"/>
                </a:rPr>
                <a:t>总结</a:t>
              </a:r>
              <a:endParaRPr kumimoji="0" lang="zh-CN" altLang="en-US" sz="2400" b="1" dirty="0">
                <a:solidFill>
                  <a:schemeClr val="bg1">
                    <a:lumMod val="95000"/>
                  </a:schemeClr>
                </a:solidFill>
                <a:ea typeface="微软雅黑" panose="020B0503020204020204" pitchFamily="34" charset="-122"/>
              </a:endParaRPr>
            </a:p>
          </p:txBody>
        </p:sp>
        <p:sp>
          <p:nvSpPr>
            <p:cNvPr id="70" name="AutoShape 53"/>
            <p:cNvSpPr>
              <a:spLocks noChangeArrowheads="1"/>
            </p:cNvSpPr>
            <p:nvPr>
              <p:custDataLst>
                <p:tags r:id="rId2"/>
              </p:custDataLst>
            </p:nvPr>
          </p:nvSpPr>
          <p:spPr bwMode="gray">
            <a:xfrm>
              <a:off x="1329" y="1795"/>
              <a:ext cx="499" cy="499"/>
            </a:xfrm>
            <a:prstGeom prst="diamond">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t>8</a:t>
            </a:fld>
            <a:endParaRPr lang="zh-CN" altLang="en-US"/>
          </a:p>
        </p:txBody>
      </p:sp>
      <p:sp>
        <p:nvSpPr>
          <p:cNvPr id="3" name="文本框 2"/>
          <p:cNvSpPr txBox="1"/>
          <p:nvPr/>
        </p:nvSpPr>
        <p:spPr>
          <a:xfrm>
            <a:off x="428280" y="199434"/>
            <a:ext cx="5737741"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问题定义</a:t>
            </a:r>
          </a:p>
        </p:txBody>
      </p:sp>
      <p:sp>
        <p:nvSpPr>
          <p:cNvPr id="4" name="文本框 3"/>
          <p:cNvSpPr txBox="1"/>
          <p:nvPr/>
        </p:nvSpPr>
        <p:spPr>
          <a:xfrm>
            <a:off x="428306" y="3725607"/>
            <a:ext cx="1659429" cy="506292"/>
          </a:xfrm>
          <a:prstGeom prst="rect">
            <a:avLst/>
          </a:prstGeom>
          <a:noFill/>
        </p:spPr>
        <p:txBody>
          <a:bodyPr wrap="none" rtlCol="0">
            <a:spAutoFit/>
          </a:bodyPr>
          <a:lstStyle/>
          <a:p>
            <a:pPr marL="285750" indent="-285750" algn="l">
              <a:lnSpc>
                <a:spcPct val="150000"/>
              </a:lnSpc>
              <a:buFont typeface="Wingdings" panose="05000000000000000000" charset="0"/>
              <a:buChar char="n"/>
            </a:pPr>
            <a:r>
              <a:rPr lang="en-US" altLang="zh-CN" sz="2000" b="1" dirty="0">
                <a:sym typeface="+mn-ea"/>
              </a:rPr>
              <a:t>ER</a:t>
            </a:r>
            <a:r>
              <a:rPr lang="zh-CN" altLang="en-US" sz="2000" b="1" dirty="0">
                <a:sym typeface="+mn-ea"/>
              </a:rPr>
              <a:t> </a:t>
            </a:r>
            <a:r>
              <a:rPr lang="en-US" altLang="zh-CN" sz="2000" b="1" dirty="0">
                <a:sym typeface="+mn-ea"/>
              </a:rPr>
              <a:t>Pipeline</a:t>
            </a:r>
          </a:p>
        </p:txBody>
      </p:sp>
      <p:sp>
        <p:nvSpPr>
          <p:cNvPr id="5" name="文本框 4"/>
          <p:cNvSpPr txBox="1"/>
          <p:nvPr/>
        </p:nvSpPr>
        <p:spPr>
          <a:xfrm>
            <a:off x="428280" y="870766"/>
            <a:ext cx="3927037" cy="504882"/>
          </a:xfrm>
          <a:prstGeom prst="rect">
            <a:avLst/>
          </a:prstGeom>
          <a:noFill/>
        </p:spPr>
        <p:txBody>
          <a:bodyPr wrap="none" rtlCol="0">
            <a:spAutoFit/>
          </a:bodyPr>
          <a:lstStyle/>
          <a:p>
            <a:pPr marL="285750" indent="-285750" algn="l">
              <a:lnSpc>
                <a:spcPct val="150000"/>
              </a:lnSpc>
              <a:buFont typeface="Wingdings" panose="05000000000000000000" charset="0"/>
              <a:buChar char="n"/>
            </a:pPr>
            <a:r>
              <a:rPr lang="zh-CN" altLang="en-US" sz="2000" b="1" dirty="0">
                <a:sym typeface="+mn-ea"/>
              </a:rPr>
              <a:t>关系数据集 </a:t>
            </a:r>
            <a:r>
              <a:rPr lang="en-US" altLang="zh-CN" sz="2000" b="1" dirty="0">
                <a:latin typeface="+mj-lt"/>
                <a:sym typeface="+mn-ea"/>
              </a:rPr>
              <a:t>a relational dataset</a:t>
            </a:r>
          </a:p>
        </p:txBody>
      </p:sp>
      <p:sp>
        <p:nvSpPr>
          <p:cNvPr id="8" name="文本框 7"/>
          <p:cNvSpPr txBox="1"/>
          <p:nvPr>
            <p:custDataLst>
              <p:tags r:id="rId1"/>
            </p:custDataLst>
          </p:nvPr>
        </p:nvSpPr>
        <p:spPr>
          <a:xfrm>
            <a:off x="428280" y="2315004"/>
            <a:ext cx="3373296" cy="967957"/>
          </a:xfrm>
          <a:prstGeom prst="rect">
            <a:avLst/>
          </a:prstGeom>
          <a:noFill/>
        </p:spPr>
        <p:txBody>
          <a:bodyPr wrap="none" rtlCol="0">
            <a:spAutoFit/>
          </a:bodyPr>
          <a:lstStyle/>
          <a:p>
            <a:pPr marL="285750" indent="-285750" algn="l">
              <a:lnSpc>
                <a:spcPct val="150000"/>
              </a:lnSpc>
              <a:buFont typeface="Wingdings" panose="05000000000000000000" charset="0"/>
              <a:buChar char="n"/>
            </a:pPr>
            <a:r>
              <a:rPr lang="zh-CN" altLang="en-US" sz="2000" b="1" dirty="0">
                <a:sym typeface="+mn-ea"/>
              </a:rPr>
              <a:t>实体解析 </a:t>
            </a:r>
            <a:r>
              <a:rPr lang="en-US" altLang="zh-CN" sz="2000" b="1" dirty="0">
                <a:latin typeface="+mj-lt"/>
                <a:sym typeface="+mn-ea"/>
              </a:rPr>
              <a:t>Entity Resolution</a:t>
            </a:r>
          </a:p>
          <a:p>
            <a:pPr marL="285750" indent="-285750" algn="l">
              <a:lnSpc>
                <a:spcPct val="150000"/>
              </a:lnSpc>
              <a:buFont typeface="Wingdings" panose="05000000000000000000" charset="0"/>
              <a:buChar char="n"/>
            </a:pPr>
            <a:endParaRPr lang="en-US" altLang="zh-CN" sz="2000" b="1" dirty="0">
              <a:sym typeface="+mn-ea"/>
            </a:endParaRPr>
          </a:p>
        </p:txBody>
      </p:sp>
      <mc:AlternateContent xmlns:mc="http://schemas.openxmlformats.org/markup-compatibility/2006" xmlns:a14="http://schemas.microsoft.com/office/drawing/2010/main">
        <mc:Choice Requires="a14">
          <p:sp>
            <p:nvSpPr>
              <p:cNvPr id="9" name="文本框 8"/>
              <p:cNvSpPr txBox="1"/>
              <p:nvPr/>
            </p:nvSpPr>
            <p:spPr>
              <a:xfrm>
                <a:off x="704392" y="1417320"/>
                <a:ext cx="8280212" cy="1200329"/>
              </a:xfrm>
              <a:prstGeom prst="rect">
                <a:avLst/>
              </a:prstGeom>
              <a:noFill/>
            </p:spPr>
            <p:txBody>
              <a:bodyPr wrap="square" rtlCol="0">
                <a:spAutoFit/>
              </a:bodyPr>
              <a:lstStyle/>
              <a:p>
                <a:r>
                  <a:rPr lang="zh-CN" altLang="en-US" dirty="0">
                    <a:latin typeface="Cambria Math" panose="02040503050406030204" pitchFamily="18" charset="0"/>
                    <a:cs typeface="Cambria Math" panose="02040503050406030204" pitchFamily="18" charset="0"/>
                  </a:rPr>
                  <a:t>设 </a:t>
                </a:r>
                <a14:m>
                  <m:oMath xmlns:m="http://schemas.openxmlformats.org/officeDocument/2006/math">
                    <m:r>
                      <a:rPr lang="en-US" altLang="zh-CN" b="0" i="1" dirty="0" smtClean="0">
                        <a:latin typeface="Cambria Math" panose="02040503050406030204" pitchFamily="18" charset="0"/>
                        <a:cs typeface="Cambria Math" panose="02040503050406030204" pitchFamily="18" charset="0"/>
                      </a:rPr>
                      <m:t>𝑇</m:t>
                    </m:r>
                  </m:oMath>
                </a14:m>
                <a:r>
                  <a:rPr lang="zh-CN" altLang="en-US" dirty="0">
                    <a:latin typeface="Cambria Math" panose="02040503050406030204" pitchFamily="18" charset="0"/>
                    <a:cs typeface="Cambria Math" panose="02040503050406030204" pitchFamily="18" charset="0"/>
                  </a:rPr>
                  <a:t> 是一个关系数据集，</a:t>
                </a:r>
                <a:r>
                  <a:rPr lang="zh-CN" altLang="en-US" dirty="0"/>
                  <a:t>包含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oMath>
                </a14:m>
                <a:r>
                  <a:rPr lang="zh-CN" altLang="en-US" dirty="0"/>
                  <a:t> 个元组和 </a:t>
                </a:r>
                <a14:m>
                  <m:oMath xmlns:m="http://schemas.openxmlformats.org/officeDocument/2006/math">
                    <m:r>
                      <a:rPr lang="en-US" altLang="zh-CN" b="0" i="1" smtClean="0">
                        <a:latin typeface="Cambria Math" panose="02040503050406030204" pitchFamily="18" charset="0"/>
                      </a:rPr>
                      <m:t>𝑚</m:t>
                    </m:r>
                  </m:oMath>
                </a14:m>
                <a:r>
                  <a:rPr lang="zh-CN" altLang="en-US" dirty="0"/>
                  <a:t> 个属性 </a:t>
                </a:r>
                <a14:m>
                  <m:oMath xmlns:m="http://schemas.openxmlformats.org/officeDocument/2006/math">
                    <m:r>
                      <a:rPr lang="en-US" altLang="zh-CN" b="0" i="1" smtClean="0">
                        <a:latin typeface="Cambria Math" panose="02040503050406030204" pitchFamily="18" charset="0"/>
                      </a:rPr>
                      <m:t>𝐴</m:t>
                    </m:r>
                    <m:r>
                      <a:rPr lang="en-US" altLang="zh-CN" b="0" i="0" smtClean="0">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𝐴</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e>
                    </m:d>
                    <m:r>
                      <a:rPr lang="en-US" altLang="zh-CN" b="0" i="1" smtClean="0">
                        <a:latin typeface="Cambria Math" panose="02040503050406030204" pitchFamily="18" charset="0"/>
                      </a:rPr>
                      <m:t>,  … </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 </m:t>
                    </m:r>
                  </m:oMath>
                </a14:m>
                <a:endParaRPr lang="zh-CN" altLang="en-US" dirty="0"/>
              </a:p>
              <a:p>
                <a:r>
                  <a:rPr lang="zh-CN" altLang="en-US" dirty="0"/>
                  <a:t>每个元组 </a:t>
                </a:r>
                <a14:m>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oMath>
                </a14:m>
                <a:r>
                  <a:rPr lang="zh-CN" altLang="en-US" dirty="0"/>
                  <a:t> 包含一组属性值，表示为 </a:t>
                </a:r>
                <a14:m>
                  <m:oMath xmlns:m="http://schemas.openxmlformats.org/officeDocument/2006/math">
                    <m:r>
                      <a:rPr lang="en-US" altLang="zh-CN" b="0" i="1" smtClean="0">
                        <a:latin typeface="Cambria Math" panose="02040503050406030204" pitchFamily="18" charset="0"/>
                      </a:rPr>
                      <m:t>𝑉</m:t>
                    </m:r>
                    <m:r>
                      <a:rPr lang="en-US" altLang="zh-CN" i="1">
                        <a:latin typeface="Cambria Math" panose="02040503050406030204" pitchFamily="18" charset="0"/>
                      </a:rPr>
                      <m:t>=</m:t>
                    </m:r>
                    <m:r>
                      <a:rPr lang="en-US" altLang="zh-CN"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 </m:t>
                    </m:r>
                  </m:oMath>
                </a14:m>
                <a:endParaRPr lang="en-US" altLang="zh-CN" dirty="0"/>
              </a:p>
              <a:p>
                <a:r>
                  <a:rPr lang="zh-CN" altLang="en-US" dirty="0"/>
                  <a:t>（</a:t>
                </a:r>
                <a14:m>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a14:m>
                <a:r>
                  <a:rPr lang="zh-CN" altLang="en-US" dirty="0"/>
                  <a:t> 是元组</a:t>
                </a:r>
                <a:r>
                  <a:rPr lang="en-US" altLang="zh-CN" dirty="0"/>
                  <a:t> </a:t>
                </a:r>
                <a14:m>
                  <m:oMath xmlns:m="http://schemas.openxmlformats.org/officeDocument/2006/math">
                    <m:r>
                      <a:rPr lang="en-US" altLang="zh-CN" b="0" i="1" smtClean="0">
                        <a:latin typeface="Cambria Math" panose="02040503050406030204" pitchFamily="18" charset="0"/>
                      </a:rPr>
                      <m:t>𝑒</m:t>
                    </m:r>
                  </m:oMath>
                </a14:m>
                <a:r>
                  <a:rPr lang="zh-CN" altLang="en-US" dirty="0"/>
                  <a:t> 的第 </a:t>
                </a:r>
                <a14:m>
                  <m:oMath xmlns:m="http://schemas.openxmlformats.org/officeDocument/2006/math">
                    <m:r>
                      <a:rPr lang="en-US" altLang="zh-CN" b="0" i="1" smtClean="0">
                        <a:latin typeface="Cambria Math" panose="02040503050406030204" pitchFamily="18" charset="0"/>
                      </a:rPr>
                      <m:t>𝑚</m:t>
                    </m:r>
                  </m:oMath>
                </a14:m>
                <a:r>
                  <a:rPr lang="zh-CN" altLang="en-US" dirty="0"/>
                  <a:t> 个属性值，对应于属性 </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m:t>
                    </m:r>
                  </m:oMath>
                </a14:m>
                <a:r>
                  <a:rPr lang="zh-CN" altLang="en-US" dirty="0"/>
                  <a:t>）</a:t>
                </a:r>
              </a:p>
              <a:p>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704392" y="1417320"/>
                <a:ext cx="8280212" cy="1200329"/>
              </a:xfrm>
              <a:prstGeom prst="rect">
                <a:avLst/>
              </a:prstGeom>
              <a:blipFill>
                <a:blip r:embed="rId7"/>
                <a:stretch>
                  <a:fillRect l="-663" t="-3571"/>
                </a:stretch>
              </a:blipFill>
            </p:spPr>
            <p:txBody>
              <a:bodyPr/>
              <a:lstStyle/>
              <a:p>
                <a:r>
                  <a:rPr lang="zh-CN" altLang="en-US">
                    <a:noFill/>
                  </a:rPr>
                  <a:t> </a:t>
                </a:r>
              </a:p>
            </p:txBody>
          </p:sp>
        </mc:Fallback>
      </mc:AlternateContent>
      <p:sp>
        <p:nvSpPr>
          <p:cNvPr id="10" name="文本框 9"/>
          <p:cNvSpPr txBox="1"/>
          <p:nvPr>
            <p:custDataLst>
              <p:tags r:id="rId2"/>
            </p:custDataLst>
          </p:nvPr>
        </p:nvSpPr>
        <p:spPr>
          <a:xfrm>
            <a:off x="697954" y="2836158"/>
            <a:ext cx="7621798" cy="923330"/>
          </a:xfrm>
          <a:prstGeom prst="rect">
            <a:avLst/>
          </a:prstGeom>
          <a:noFill/>
        </p:spPr>
        <p:txBody>
          <a:bodyPr wrap="square" rtlCol="0">
            <a:spAutoFit/>
          </a:bodyPr>
          <a:lstStyle/>
          <a:p>
            <a:r>
              <a:rPr lang="zh-CN" altLang="en-US" dirty="0">
                <a:latin typeface="Cambria Math" panose="02040503050406030204" pitchFamily="18" charset="0"/>
                <a:cs typeface="Cambria Math" panose="02040503050406030204" pitchFamily="18" charset="0"/>
              </a:rPr>
              <a:t>实体匹配（</a:t>
            </a:r>
            <a:r>
              <a:rPr lang="en-US" altLang="zh-CN" dirty="0">
                <a:cs typeface="Cambria Math" panose="02040503050406030204" pitchFamily="18" charset="0"/>
              </a:rPr>
              <a:t>ER</a:t>
            </a:r>
            <a:r>
              <a:rPr lang="zh-CN" altLang="en-US" dirty="0">
                <a:latin typeface="Cambria Math" panose="02040503050406030204" pitchFamily="18" charset="0"/>
                <a:cs typeface="Cambria Math" panose="02040503050406030204" pitchFamily="18" charset="0"/>
              </a:rPr>
              <a:t>），也被称为实体匹配（</a:t>
            </a:r>
            <a:r>
              <a:rPr lang="en-US" altLang="zh-CN" dirty="0">
                <a:cs typeface="Cambria Math" panose="02040503050406030204" pitchFamily="18" charset="0"/>
              </a:rPr>
              <a:t>Entity Matching</a:t>
            </a:r>
            <a:r>
              <a:rPr lang="zh-CN" altLang="en-US" dirty="0">
                <a:latin typeface="Cambria Math" panose="02040503050406030204" pitchFamily="18" charset="0"/>
                <a:cs typeface="Cambria Math" panose="02040503050406030204" pitchFamily="18" charset="0"/>
              </a:rPr>
              <a:t>）和记录链接（</a:t>
            </a:r>
            <a:r>
              <a:rPr lang="en-US" altLang="zh-CN" dirty="0">
                <a:latin typeface="Cambria Math" panose="02040503050406030204" pitchFamily="18" charset="0"/>
                <a:cs typeface="Cambria Math" panose="02040503050406030204" pitchFamily="18" charset="0"/>
              </a:rPr>
              <a:t> </a:t>
            </a:r>
            <a:r>
              <a:rPr lang="en-US" altLang="zh-CN" dirty="0">
                <a:cs typeface="Cambria Math" panose="02040503050406030204" pitchFamily="18" charset="0"/>
              </a:rPr>
              <a:t>Record Linkage</a:t>
            </a:r>
            <a:r>
              <a:rPr lang="zh-CN" altLang="en-US" dirty="0">
                <a:latin typeface="Cambria Math" panose="02040503050406030204" pitchFamily="18" charset="0"/>
                <a:cs typeface="Cambria Math" panose="02040503050406030204" pitchFamily="18" charset="0"/>
              </a:rPr>
              <a:t>），旨在识别来自不同数据集的两个元组是否指向同一个实际世界的实体。</a:t>
            </a:r>
          </a:p>
        </p:txBody>
      </p:sp>
      <p:pic>
        <p:nvPicPr>
          <p:cNvPr id="19" name="图片 18">
            <a:extLst>
              <a:ext uri="{FF2B5EF4-FFF2-40B4-BE49-F238E27FC236}">
                <a16:creationId xmlns:a16="http://schemas.microsoft.com/office/drawing/2014/main" id="{05BB7514-1082-F1F1-6856-AD2F2B093AE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4392" y="4776683"/>
            <a:ext cx="5518597" cy="720019"/>
          </a:xfrm>
          <a:prstGeom prst="rect">
            <a:avLst/>
          </a:prstGeom>
        </p:spPr>
      </p:pic>
      <p:sp>
        <p:nvSpPr>
          <p:cNvPr id="11" name="文本框 10">
            <a:extLst>
              <a:ext uri="{FF2B5EF4-FFF2-40B4-BE49-F238E27FC236}">
                <a16:creationId xmlns:a16="http://schemas.microsoft.com/office/drawing/2014/main" id="{C98FAAB3-DB92-647F-4438-CEB6972A9246}"/>
              </a:ext>
            </a:extLst>
          </p:cNvPr>
          <p:cNvSpPr txBox="1"/>
          <p:nvPr>
            <p:custDataLst>
              <p:tags r:id="rId3"/>
            </p:custDataLst>
          </p:nvPr>
        </p:nvSpPr>
        <p:spPr>
          <a:xfrm>
            <a:off x="3252600" y="5978419"/>
            <a:ext cx="7621798" cy="369332"/>
          </a:xfrm>
          <a:prstGeom prst="rect">
            <a:avLst/>
          </a:prstGeom>
          <a:noFill/>
        </p:spPr>
        <p:txBody>
          <a:bodyPr wrap="square" rtlCol="0">
            <a:spAutoFit/>
          </a:bodyPr>
          <a:lstStyle/>
          <a:p>
            <a:r>
              <a:rPr lang="zh-CN" altLang="en-US" dirty="0">
                <a:latin typeface="Cambria Math" panose="02040503050406030204" pitchFamily="18" charset="0"/>
                <a:cs typeface="Cambria Math" panose="02040503050406030204" pitchFamily="18" charset="0"/>
              </a:rPr>
              <a:t>减少匹配元组对候选项的规模</a:t>
            </a:r>
          </a:p>
        </p:txBody>
      </p:sp>
      <p:cxnSp>
        <p:nvCxnSpPr>
          <p:cNvPr id="16" name="直接连接符 15">
            <a:extLst>
              <a:ext uri="{FF2B5EF4-FFF2-40B4-BE49-F238E27FC236}">
                <a16:creationId xmlns:a16="http://schemas.microsoft.com/office/drawing/2014/main" id="{C81A6674-E952-C050-56EB-74767A9BADEE}"/>
              </a:ext>
            </a:extLst>
          </p:cNvPr>
          <p:cNvCxnSpPr>
            <a:cxnSpLocks/>
          </p:cNvCxnSpPr>
          <p:nvPr/>
        </p:nvCxnSpPr>
        <p:spPr>
          <a:xfrm>
            <a:off x="2487950" y="6163085"/>
            <a:ext cx="856445" cy="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635110D-723E-537E-F7B5-38C2A15244C5}"/>
              </a:ext>
            </a:extLst>
          </p:cNvPr>
          <p:cNvCxnSpPr>
            <a:cxnSpLocks/>
          </p:cNvCxnSpPr>
          <p:nvPr/>
        </p:nvCxnSpPr>
        <p:spPr>
          <a:xfrm>
            <a:off x="2498504" y="5328055"/>
            <a:ext cx="0" cy="83503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F6BC2596-179D-E4BF-880F-8C506861A80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54562" y="4594732"/>
            <a:ext cx="325826" cy="325826"/>
          </a:xfrm>
          <a:prstGeom prst="rect">
            <a:avLst/>
          </a:prstGeom>
        </p:spPr>
      </p:pic>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A6FB8768-B539-1065-618A-BB6725B8BD99}"/>
                  </a:ext>
                </a:extLst>
              </p:cNvPr>
              <p:cNvSpPr txBox="1"/>
              <p:nvPr/>
            </p:nvSpPr>
            <p:spPr>
              <a:xfrm>
                <a:off x="1377361" y="4317206"/>
                <a:ext cx="2679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25" name="文本框 24">
                <a:extLst>
                  <a:ext uri="{FF2B5EF4-FFF2-40B4-BE49-F238E27FC236}">
                    <a16:creationId xmlns:a16="http://schemas.microsoft.com/office/drawing/2014/main" id="{A6FB8768-B539-1065-618A-BB6725B8BD99}"/>
                  </a:ext>
                </a:extLst>
              </p:cNvPr>
              <p:cNvSpPr txBox="1">
                <a:spLocks noRot="1" noChangeAspect="1" noMove="1" noResize="1" noEditPoints="1" noAdjustHandles="1" noChangeArrowheads="1" noChangeShapeType="1" noTextEdit="1"/>
              </p:cNvSpPr>
              <p:nvPr/>
            </p:nvSpPr>
            <p:spPr>
              <a:xfrm>
                <a:off x="1377361" y="4317206"/>
                <a:ext cx="267957" cy="276999"/>
              </a:xfrm>
              <a:prstGeom prst="rect">
                <a:avLst/>
              </a:prstGeom>
              <a:blipFill>
                <a:blip r:embed="rId10"/>
                <a:stretch>
                  <a:fillRect l="-22727" r="-6818" b="-1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B098A61B-A624-61B3-66A8-F63869D0EB2F}"/>
                  </a:ext>
                </a:extLst>
              </p:cNvPr>
              <p:cNvSpPr txBox="1"/>
              <p:nvPr/>
            </p:nvSpPr>
            <p:spPr>
              <a:xfrm>
                <a:off x="1365599" y="5602645"/>
                <a:ext cx="2732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26" name="文本框 25">
                <a:extLst>
                  <a:ext uri="{FF2B5EF4-FFF2-40B4-BE49-F238E27FC236}">
                    <a16:creationId xmlns:a16="http://schemas.microsoft.com/office/drawing/2014/main" id="{B098A61B-A624-61B3-66A8-F63869D0EB2F}"/>
                  </a:ext>
                </a:extLst>
              </p:cNvPr>
              <p:cNvSpPr txBox="1">
                <a:spLocks noRot="1" noChangeAspect="1" noMove="1" noResize="1" noEditPoints="1" noAdjustHandles="1" noChangeArrowheads="1" noChangeShapeType="1" noTextEdit="1"/>
              </p:cNvSpPr>
              <p:nvPr/>
            </p:nvSpPr>
            <p:spPr>
              <a:xfrm>
                <a:off x="1365599" y="5602645"/>
                <a:ext cx="273280" cy="276999"/>
              </a:xfrm>
              <a:prstGeom prst="rect">
                <a:avLst/>
              </a:prstGeom>
              <a:blipFill>
                <a:blip r:embed="rId11"/>
                <a:stretch>
                  <a:fillRect l="-20000" r="-8889" b="-15217"/>
                </a:stretch>
              </a:blipFill>
            </p:spPr>
            <p:txBody>
              <a:bodyPr/>
              <a:lstStyle/>
              <a:p>
                <a:r>
                  <a:rPr lang="zh-CN" altLang="en-US">
                    <a:noFill/>
                  </a:rPr>
                  <a:t> </a:t>
                </a:r>
              </a:p>
            </p:txBody>
          </p:sp>
        </mc:Fallback>
      </mc:AlternateContent>
      <p:sp>
        <p:nvSpPr>
          <p:cNvPr id="27" name="弧形 26">
            <a:extLst>
              <a:ext uri="{FF2B5EF4-FFF2-40B4-BE49-F238E27FC236}">
                <a16:creationId xmlns:a16="http://schemas.microsoft.com/office/drawing/2014/main" id="{64C2B85A-AEB0-F57E-4614-87884711235A}"/>
              </a:ext>
            </a:extLst>
          </p:cNvPr>
          <p:cNvSpPr/>
          <p:nvPr/>
        </p:nvSpPr>
        <p:spPr>
          <a:xfrm>
            <a:off x="1429556" y="4631159"/>
            <a:ext cx="483720" cy="411245"/>
          </a:xfrm>
          <a:prstGeom prst="arc">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弧形 27">
            <a:extLst>
              <a:ext uri="{FF2B5EF4-FFF2-40B4-BE49-F238E27FC236}">
                <a16:creationId xmlns:a16="http://schemas.microsoft.com/office/drawing/2014/main" id="{92ECD94A-DBE1-63F7-E32E-1B35F6FF37D7}"/>
              </a:ext>
            </a:extLst>
          </p:cNvPr>
          <p:cNvSpPr/>
          <p:nvPr/>
        </p:nvSpPr>
        <p:spPr>
          <a:xfrm rot="4909366">
            <a:off x="1409033" y="5087678"/>
            <a:ext cx="442211" cy="543016"/>
          </a:xfrm>
          <a:prstGeom prst="arc">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ABDD588C-0FED-FD21-8C55-6B698C58E262}"/>
              </a:ext>
            </a:extLst>
          </p:cNvPr>
          <p:cNvSpPr txBox="1"/>
          <p:nvPr/>
        </p:nvSpPr>
        <p:spPr>
          <a:xfrm>
            <a:off x="1535202" y="4408741"/>
            <a:ext cx="540228" cy="276999"/>
          </a:xfrm>
          <a:prstGeom prst="rect">
            <a:avLst/>
          </a:prstGeom>
          <a:noFill/>
        </p:spPr>
        <p:txBody>
          <a:bodyPr wrap="square" rtlCol="0">
            <a:spAutoFit/>
          </a:bodyPr>
          <a:lstStyle/>
          <a:p>
            <a:r>
              <a:rPr lang="en-US" altLang="zh-CN" sz="1200" b="1" dirty="0"/>
              <a:t>input</a:t>
            </a:r>
            <a:endParaRPr lang="zh-CN" altLang="en-US" sz="1200" b="1" dirty="0"/>
          </a:p>
        </p:txBody>
      </p:sp>
      <p:sp>
        <p:nvSpPr>
          <p:cNvPr id="30" name="文本框 29">
            <a:extLst>
              <a:ext uri="{FF2B5EF4-FFF2-40B4-BE49-F238E27FC236}">
                <a16:creationId xmlns:a16="http://schemas.microsoft.com/office/drawing/2014/main" id="{3DDCFC82-6E5A-5039-1E43-7AD86923173A}"/>
              </a:ext>
            </a:extLst>
          </p:cNvPr>
          <p:cNvSpPr txBox="1"/>
          <p:nvPr/>
        </p:nvSpPr>
        <p:spPr>
          <a:xfrm>
            <a:off x="1532333" y="5537265"/>
            <a:ext cx="540228" cy="276999"/>
          </a:xfrm>
          <a:prstGeom prst="rect">
            <a:avLst/>
          </a:prstGeom>
          <a:noFill/>
        </p:spPr>
        <p:txBody>
          <a:bodyPr wrap="square" rtlCol="0">
            <a:spAutoFit/>
          </a:bodyPr>
          <a:lstStyle/>
          <a:p>
            <a:r>
              <a:rPr lang="en-US" altLang="zh-CN" sz="1200" b="1" dirty="0"/>
              <a:t>input</a:t>
            </a:r>
            <a:endParaRPr lang="zh-CN" altLang="en-US" sz="1200" b="1" dirty="0"/>
          </a:p>
        </p:txBody>
      </p:sp>
      <p:sp>
        <p:nvSpPr>
          <p:cNvPr id="33" name="矩形 32">
            <a:extLst>
              <a:ext uri="{FF2B5EF4-FFF2-40B4-BE49-F238E27FC236}">
                <a16:creationId xmlns:a16="http://schemas.microsoft.com/office/drawing/2014/main" id="{9252357A-9B7A-2CE3-DA5B-8A6C0E23F846}"/>
              </a:ext>
            </a:extLst>
          </p:cNvPr>
          <p:cNvSpPr/>
          <p:nvPr/>
        </p:nvSpPr>
        <p:spPr>
          <a:xfrm>
            <a:off x="1667814" y="4836781"/>
            <a:ext cx="1738648" cy="491274"/>
          </a:xfrm>
          <a:prstGeom prst="rect">
            <a:avLst/>
          </a:prstGeom>
          <a:noFill/>
          <a:ln w="254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a:extLst>
              <a:ext uri="{FF2B5EF4-FFF2-40B4-BE49-F238E27FC236}">
                <a16:creationId xmlns:a16="http://schemas.microsoft.com/office/drawing/2014/main" id="{4F2566C0-6617-4F28-F770-D0E87C07A63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297149" y="4443063"/>
            <a:ext cx="276999" cy="276999"/>
          </a:xfrm>
          <a:prstGeom prst="rect">
            <a:avLst/>
          </a:prstGeom>
        </p:spPr>
      </p:pic>
      <p:pic>
        <p:nvPicPr>
          <p:cNvPr id="38" name="图片 37">
            <a:extLst>
              <a:ext uri="{FF2B5EF4-FFF2-40B4-BE49-F238E27FC236}">
                <a16:creationId xmlns:a16="http://schemas.microsoft.com/office/drawing/2014/main" id="{2D80BFE4-F725-8DA3-3586-2E2B7F4E02C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297150" y="5527567"/>
            <a:ext cx="276999" cy="276999"/>
          </a:xfrm>
          <a:prstGeom prst="rect">
            <a:avLst/>
          </a:prstGeom>
        </p:spPr>
      </p:pic>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2DA891F5-A44E-1477-F329-14AE28511A4B}"/>
                  </a:ext>
                </a:extLst>
              </p:cNvPr>
              <p:cNvSpPr txBox="1"/>
              <p:nvPr/>
            </p:nvSpPr>
            <p:spPr>
              <a:xfrm>
                <a:off x="3493542" y="4279839"/>
                <a:ext cx="1958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𝑇</m:t>
                      </m:r>
                    </m:oMath>
                  </m:oMathPara>
                </a14:m>
                <a:endParaRPr lang="zh-CN" altLang="en-US" dirty="0"/>
              </a:p>
            </p:txBody>
          </p:sp>
        </mc:Choice>
        <mc:Fallback xmlns="">
          <p:sp>
            <p:nvSpPr>
              <p:cNvPr id="40" name="文本框 39">
                <a:extLst>
                  <a:ext uri="{FF2B5EF4-FFF2-40B4-BE49-F238E27FC236}">
                    <a16:creationId xmlns:a16="http://schemas.microsoft.com/office/drawing/2014/main" id="{2DA891F5-A44E-1477-F329-14AE28511A4B}"/>
                  </a:ext>
                </a:extLst>
              </p:cNvPr>
              <p:cNvSpPr txBox="1">
                <a:spLocks noRot="1" noChangeAspect="1" noMove="1" noResize="1" noEditPoints="1" noAdjustHandles="1" noChangeArrowheads="1" noChangeShapeType="1" noTextEdit="1"/>
              </p:cNvSpPr>
              <p:nvPr/>
            </p:nvSpPr>
            <p:spPr>
              <a:xfrm>
                <a:off x="3493542" y="4279839"/>
                <a:ext cx="195823" cy="276999"/>
              </a:xfrm>
              <a:prstGeom prst="rect">
                <a:avLst/>
              </a:prstGeom>
              <a:blipFill>
                <a:blip r:embed="rId13"/>
                <a:stretch>
                  <a:fillRect l="-28125" r="-28125"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EEB32AF6-33E2-2C3C-CDF9-AAE7010FC692}"/>
                  </a:ext>
                </a:extLst>
              </p:cNvPr>
              <p:cNvSpPr txBox="1"/>
              <p:nvPr/>
            </p:nvSpPr>
            <p:spPr>
              <a:xfrm>
                <a:off x="3474624" y="5743857"/>
                <a:ext cx="2719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𝑇</m:t>
                          </m:r>
                        </m:e>
                        <m:sup>
                          <m:r>
                            <a:rPr lang="en-US" altLang="zh-CN" b="0" i="1" smtClean="0">
                              <a:latin typeface="Cambria Math" panose="02040503050406030204" pitchFamily="18" charset="0"/>
                            </a:rPr>
                            <m:t>′</m:t>
                          </m:r>
                        </m:sup>
                      </m:sSup>
                    </m:oMath>
                  </m:oMathPara>
                </a14:m>
                <a:endParaRPr lang="zh-CN" altLang="en-US" dirty="0"/>
              </a:p>
            </p:txBody>
          </p:sp>
        </mc:Choice>
        <mc:Fallback xmlns="">
          <p:sp>
            <p:nvSpPr>
              <p:cNvPr id="43" name="文本框 42">
                <a:extLst>
                  <a:ext uri="{FF2B5EF4-FFF2-40B4-BE49-F238E27FC236}">
                    <a16:creationId xmlns:a16="http://schemas.microsoft.com/office/drawing/2014/main" id="{EEB32AF6-33E2-2C3C-CDF9-AAE7010FC692}"/>
                  </a:ext>
                </a:extLst>
              </p:cNvPr>
              <p:cNvSpPr txBox="1">
                <a:spLocks noRot="1" noChangeAspect="1" noMove="1" noResize="1" noEditPoints="1" noAdjustHandles="1" noChangeArrowheads="1" noChangeShapeType="1" noTextEdit="1"/>
              </p:cNvSpPr>
              <p:nvPr/>
            </p:nvSpPr>
            <p:spPr>
              <a:xfrm>
                <a:off x="3474624" y="5743857"/>
                <a:ext cx="271998" cy="276999"/>
              </a:xfrm>
              <a:prstGeom prst="rect">
                <a:avLst/>
              </a:prstGeom>
              <a:blipFill>
                <a:blip r:embed="rId14"/>
                <a:stretch>
                  <a:fillRect l="-22222" r="-2222" b="-6522"/>
                </a:stretch>
              </a:blipFill>
            </p:spPr>
            <p:txBody>
              <a:bodyPr/>
              <a:lstStyle/>
              <a:p>
                <a:r>
                  <a:rPr lang="zh-CN" altLang="en-US">
                    <a:noFill/>
                  </a:rPr>
                  <a:t> </a:t>
                </a:r>
              </a:p>
            </p:txBody>
          </p:sp>
        </mc:Fallback>
      </mc:AlternateContent>
      <p:sp>
        <p:nvSpPr>
          <p:cNvPr id="49" name="弧形 48">
            <a:extLst>
              <a:ext uri="{FF2B5EF4-FFF2-40B4-BE49-F238E27FC236}">
                <a16:creationId xmlns:a16="http://schemas.microsoft.com/office/drawing/2014/main" id="{1DD6E904-238F-403D-1FEF-E66DE551A45A}"/>
              </a:ext>
            </a:extLst>
          </p:cNvPr>
          <p:cNvSpPr/>
          <p:nvPr/>
        </p:nvSpPr>
        <p:spPr>
          <a:xfrm rot="12050094">
            <a:off x="2840076" y="5279871"/>
            <a:ext cx="1084437" cy="318564"/>
          </a:xfrm>
          <a:prstGeom prst="arc">
            <a:avLst/>
          </a:prstGeom>
          <a:ln w="254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A40EC83F-F07F-8003-5146-D44B5BFA268E}"/>
              </a:ext>
            </a:extLst>
          </p:cNvPr>
          <p:cNvSpPr txBox="1"/>
          <p:nvPr/>
        </p:nvSpPr>
        <p:spPr>
          <a:xfrm>
            <a:off x="2560462" y="4414095"/>
            <a:ext cx="676117" cy="276999"/>
          </a:xfrm>
          <a:prstGeom prst="rect">
            <a:avLst/>
          </a:prstGeom>
          <a:noFill/>
        </p:spPr>
        <p:txBody>
          <a:bodyPr wrap="square" rtlCol="0">
            <a:spAutoFit/>
          </a:bodyPr>
          <a:lstStyle/>
          <a:p>
            <a:r>
              <a:rPr lang="en-US" altLang="zh-CN" sz="1200" b="1" dirty="0"/>
              <a:t>output</a:t>
            </a:r>
            <a:endParaRPr lang="zh-CN" altLang="en-US" sz="1200" b="1" dirty="0"/>
          </a:p>
        </p:txBody>
      </p:sp>
      <p:sp>
        <p:nvSpPr>
          <p:cNvPr id="51" name="文本框 50">
            <a:extLst>
              <a:ext uri="{FF2B5EF4-FFF2-40B4-BE49-F238E27FC236}">
                <a16:creationId xmlns:a16="http://schemas.microsoft.com/office/drawing/2014/main" id="{00443954-DE61-4D1F-1D39-598BB750C7AC}"/>
              </a:ext>
            </a:extLst>
          </p:cNvPr>
          <p:cNvSpPr txBox="1"/>
          <p:nvPr/>
        </p:nvSpPr>
        <p:spPr>
          <a:xfrm>
            <a:off x="2556947" y="5539812"/>
            <a:ext cx="676117" cy="276999"/>
          </a:xfrm>
          <a:prstGeom prst="rect">
            <a:avLst/>
          </a:prstGeom>
          <a:noFill/>
        </p:spPr>
        <p:txBody>
          <a:bodyPr wrap="square" rtlCol="0">
            <a:spAutoFit/>
          </a:bodyPr>
          <a:lstStyle/>
          <a:p>
            <a:r>
              <a:rPr lang="en-US" altLang="zh-CN" sz="1200" b="1" dirty="0"/>
              <a:t>output</a:t>
            </a:r>
            <a:endParaRPr lang="zh-CN" altLang="en-US" sz="1200" b="1" dirty="0"/>
          </a:p>
        </p:txBody>
      </p:sp>
      <p:sp>
        <p:nvSpPr>
          <p:cNvPr id="53" name="弧形 52">
            <a:extLst>
              <a:ext uri="{FF2B5EF4-FFF2-40B4-BE49-F238E27FC236}">
                <a16:creationId xmlns:a16="http://schemas.microsoft.com/office/drawing/2014/main" id="{EBEABCC6-59DD-89C4-B4DB-7B5D19639131}"/>
              </a:ext>
            </a:extLst>
          </p:cNvPr>
          <p:cNvSpPr/>
          <p:nvPr/>
        </p:nvSpPr>
        <p:spPr>
          <a:xfrm rot="16660728">
            <a:off x="3023169" y="4460015"/>
            <a:ext cx="543154" cy="814212"/>
          </a:xfrm>
          <a:prstGeom prst="arc">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1831DFDE-77AC-BE8B-D575-3B0AF32473BE}"/>
                  </a:ext>
                </a:extLst>
              </p:cNvPr>
              <p:cNvSpPr txBox="1"/>
              <p:nvPr>
                <p:custDataLst>
                  <p:tags r:id="rId4"/>
                </p:custDataLst>
              </p:nvPr>
            </p:nvSpPr>
            <p:spPr>
              <a:xfrm>
                <a:off x="2718695" y="3639527"/>
                <a:ext cx="7621798" cy="646331"/>
              </a:xfrm>
              <a:prstGeom prst="rect">
                <a:avLst/>
              </a:prstGeom>
              <a:noFill/>
            </p:spPr>
            <p:txBody>
              <a:bodyPr wrap="square" rtlCol="0">
                <a:spAutoFit/>
              </a:bodyPr>
              <a:lstStyle/>
              <a:p>
                <a:r>
                  <a:rPr lang="zh-CN" altLang="en-US" dirty="0">
                    <a:latin typeface="Cambria Math" panose="02040503050406030204" pitchFamily="18" charset="0"/>
                    <a:cs typeface="Cambria Math" panose="02040503050406030204" pitchFamily="18" charset="0"/>
                  </a:rPr>
                  <a:t>为每一对元组 </a:t>
                </a:r>
                <a14:m>
                  <m:oMath xmlns:m="http://schemas.openxmlformats.org/officeDocument/2006/math">
                    <m:r>
                      <a:rPr lang="en-US" altLang="zh-CN" b="0" i="0" smtClean="0">
                        <a:latin typeface="Cambria Math" panose="02040503050406030204" pitchFamily="18" charset="0"/>
                      </a:rPr>
                      <m:t>(</m:t>
                    </m:r>
                    <m:r>
                      <a:rPr lang="en-US" altLang="zh-CN" i="1">
                        <a:latin typeface="Cambria Math" panose="02040503050406030204" pitchFamily="18" charset="0"/>
                      </a:rPr>
                      <m:t>𝑒</m:t>
                    </m:r>
                    <m:r>
                      <a:rPr lang="en-US" altLang="zh-CN" b="0" i="0"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sup>
                    </m:sSup>
                    <m:r>
                      <a:rPr lang="en-US" altLang="zh-CN" b="0" i="0"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𝑇</m:t>
                        </m:r>
                      </m:e>
                      <m:sup>
                        <m:r>
                          <a:rPr lang="en-US" altLang="zh-CN" b="0" i="1" smtClean="0">
                            <a:latin typeface="Cambria Math" panose="02040503050406030204" pitchFamily="18" charset="0"/>
                            <a:ea typeface="Cambria Math" panose="02040503050406030204" pitchFamily="18" charset="0"/>
                          </a:rPr>
                          <m:t>′</m:t>
                        </m:r>
                      </m:sup>
                    </m:sSup>
                  </m:oMath>
                </a14:m>
                <a:r>
                  <a:rPr lang="zh-CN" altLang="en-US" dirty="0">
                    <a:latin typeface="Cambria Math" panose="02040503050406030204" pitchFamily="18" charset="0"/>
                    <a:cs typeface="Cambria Math" panose="02040503050406030204" pitchFamily="18" charset="0"/>
                  </a:rPr>
                  <a:t> 赋予一个标签 </a:t>
                </a:r>
                <a14:m>
                  <m:oMath xmlns:m="http://schemas.openxmlformats.org/officeDocument/2006/math">
                    <m:r>
                      <a:rPr lang="en-US" altLang="zh-CN" b="0" i="1" smtClean="0">
                        <a:latin typeface="Cambria Math" panose="02040503050406030204" pitchFamily="18" charset="0"/>
                        <a:cs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cs typeface="Cambria Math" panose="02040503050406030204" pitchFamily="18" charset="0"/>
                      </a:rPr>
                      <m:t>∈{0,1}</m:t>
                    </m:r>
                  </m:oMath>
                </a14:m>
                <a:r>
                  <a:rPr lang="en-US" altLang="zh-CN" dirty="0">
                    <a:latin typeface="Cambria Math" panose="02040503050406030204" pitchFamily="18" charset="0"/>
                    <a:cs typeface="Cambria Math" panose="02040503050406030204" pitchFamily="18" charset="0"/>
                  </a:rPr>
                  <a:t> </a:t>
                </a:r>
              </a:p>
              <a:p>
                <a:r>
                  <a:rPr lang="zh-CN" altLang="en-US" b="0" dirty="0">
                    <a:cs typeface="Cambria Math" panose="02040503050406030204" pitchFamily="18" charset="0"/>
                  </a:rPr>
                  <a:t>（</a:t>
                </a:r>
                <a14:m>
                  <m:oMath xmlns:m="http://schemas.openxmlformats.org/officeDocument/2006/math">
                    <m:r>
                      <a:rPr lang="en-US" altLang="zh-CN" b="0" i="1" smtClean="0">
                        <a:latin typeface="Cambria Math" panose="02040503050406030204" pitchFamily="18" charset="0"/>
                        <a:cs typeface="Cambria Math" panose="02040503050406030204" pitchFamily="18" charset="0"/>
                      </a:rPr>
                      <m:t>𝑦</m:t>
                    </m:r>
                    <m:r>
                      <a:rPr lang="en-US" altLang="zh-CN" b="0" i="1" smtClean="0">
                        <a:latin typeface="Cambria Math" panose="02040503050406030204" pitchFamily="18" charset="0"/>
                        <a:cs typeface="Cambria Math" panose="02040503050406030204" pitchFamily="18" charset="0"/>
                      </a:rPr>
                      <m:t>=1</m:t>
                    </m:r>
                  </m:oMath>
                </a14:m>
                <a:r>
                  <a:rPr lang="zh-CN" altLang="en-US" dirty="0">
                    <a:latin typeface="Cambria Math" panose="02040503050406030204" pitchFamily="18" charset="0"/>
                    <a:cs typeface="Cambria Math" panose="02040503050406030204" pitchFamily="18" charset="0"/>
                  </a:rPr>
                  <a:t> 表示一个真正匹配的对，</a:t>
                </a:r>
                <a14:m>
                  <m:oMath xmlns:m="http://schemas.openxmlformats.org/officeDocument/2006/math">
                    <m:r>
                      <a:rPr lang="en-US" altLang="zh-CN" b="0" i="1" smtClean="0">
                        <a:latin typeface="Cambria Math" panose="02040503050406030204" pitchFamily="18" charset="0"/>
                        <a:cs typeface="Cambria Math" panose="02040503050406030204" pitchFamily="18" charset="0"/>
                      </a:rPr>
                      <m:t>𝑦</m:t>
                    </m:r>
                    <m:r>
                      <a:rPr lang="en-US" altLang="zh-CN" b="0" i="1" smtClean="0">
                        <a:latin typeface="Cambria Math" panose="02040503050406030204" pitchFamily="18" charset="0"/>
                        <a:cs typeface="Cambria Math" panose="02040503050406030204" pitchFamily="18" charset="0"/>
                      </a:rPr>
                      <m:t>=0</m:t>
                    </m:r>
                  </m:oMath>
                </a14:m>
                <a:r>
                  <a:rPr lang="zh-CN" altLang="en-US" dirty="0">
                    <a:latin typeface="Cambria Math" panose="02040503050406030204" pitchFamily="18" charset="0"/>
                    <a:cs typeface="Cambria Math" panose="02040503050406030204" pitchFamily="18" charset="0"/>
                  </a:rPr>
                  <a:t> 表示一个不匹配的对）</a:t>
                </a:r>
              </a:p>
            </p:txBody>
          </p:sp>
        </mc:Choice>
        <mc:Fallback xmlns="">
          <p:sp>
            <p:nvSpPr>
              <p:cNvPr id="54" name="文本框 53">
                <a:extLst>
                  <a:ext uri="{FF2B5EF4-FFF2-40B4-BE49-F238E27FC236}">
                    <a16:creationId xmlns:a16="http://schemas.microsoft.com/office/drawing/2014/main" id="{1831DFDE-77AC-BE8B-D575-3B0AF32473BE}"/>
                  </a:ext>
                </a:extLst>
              </p:cNvPr>
              <p:cNvSpPr txBox="1">
                <a:spLocks noRot="1" noChangeAspect="1" noMove="1" noResize="1" noEditPoints="1" noAdjustHandles="1" noChangeArrowheads="1" noChangeShapeType="1" noTextEdit="1"/>
              </p:cNvSpPr>
              <p:nvPr>
                <p:custDataLst>
                  <p:tags r:id="rId15"/>
                </p:custDataLst>
              </p:nvPr>
            </p:nvSpPr>
            <p:spPr>
              <a:xfrm>
                <a:off x="2718695" y="3639527"/>
                <a:ext cx="7621798" cy="646331"/>
              </a:xfrm>
              <a:prstGeom prst="rect">
                <a:avLst/>
              </a:prstGeom>
              <a:blipFill>
                <a:blip r:embed="rId16"/>
                <a:stretch>
                  <a:fillRect l="-720" t="-4717" b="-14151"/>
                </a:stretch>
              </a:blipFill>
            </p:spPr>
            <p:txBody>
              <a:bodyPr/>
              <a:lstStyle/>
              <a:p>
                <a:r>
                  <a:rPr lang="zh-CN" altLang="en-US">
                    <a:noFill/>
                  </a:rPr>
                  <a:t> </a:t>
                </a:r>
              </a:p>
            </p:txBody>
          </p:sp>
        </mc:Fallback>
      </mc:AlternateContent>
      <p:sp>
        <p:nvSpPr>
          <p:cNvPr id="55" name="矩形 54">
            <a:extLst>
              <a:ext uri="{FF2B5EF4-FFF2-40B4-BE49-F238E27FC236}">
                <a16:creationId xmlns:a16="http://schemas.microsoft.com/office/drawing/2014/main" id="{A0C24A80-71DB-D6F3-F68E-B527F8709FAE}"/>
              </a:ext>
            </a:extLst>
          </p:cNvPr>
          <p:cNvSpPr/>
          <p:nvPr/>
        </p:nvSpPr>
        <p:spPr>
          <a:xfrm>
            <a:off x="3513121" y="4835842"/>
            <a:ext cx="818007" cy="491274"/>
          </a:xfrm>
          <a:prstGeom prst="rect">
            <a:avLst/>
          </a:prstGeom>
          <a:noFill/>
          <a:ln w="254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直接连接符 56">
            <a:extLst>
              <a:ext uri="{FF2B5EF4-FFF2-40B4-BE49-F238E27FC236}">
                <a16:creationId xmlns:a16="http://schemas.microsoft.com/office/drawing/2014/main" id="{950C2002-CA0E-C9FD-48CD-76FBD1297A56}"/>
              </a:ext>
            </a:extLst>
          </p:cNvPr>
          <p:cNvCxnSpPr>
            <a:cxnSpLocks/>
          </p:cNvCxnSpPr>
          <p:nvPr/>
        </p:nvCxnSpPr>
        <p:spPr>
          <a:xfrm>
            <a:off x="4140558" y="4211385"/>
            <a:ext cx="0" cy="624457"/>
          </a:xfrm>
          <a:prstGeom prst="line">
            <a:avLst/>
          </a:prstGeom>
          <a:ln w="2540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B72BAD2B-423B-55F4-0078-0465092AE677}"/>
              </a:ext>
            </a:extLst>
          </p:cNvPr>
          <p:cNvSpPr txBox="1"/>
          <p:nvPr/>
        </p:nvSpPr>
        <p:spPr>
          <a:xfrm>
            <a:off x="6606134" y="4881204"/>
            <a:ext cx="2216619" cy="646331"/>
          </a:xfrm>
          <a:prstGeom prst="rect">
            <a:avLst/>
          </a:prstGeom>
          <a:noFill/>
        </p:spPr>
        <p:txBody>
          <a:bodyPr wrap="square" rtlCol="0">
            <a:spAutoFit/>
          </a:bodyPr>
          <a:lstStyle/>
          <a:p>
            <a:r>
              <a:rPr lang="zh-CN" altLang="en-US" dirty="0"/>
              <a:t>本文主要关注</a:t>
            </a:r>
            <a:endParaRPr lang="en-US" altLang="zh-CN" dirty="0"/>
          </a:p>
          <a:p>
            <a:r>
              <a:rPr lang="en-US" altLang="zh-CN" b="1" dirty="0"/>
              <a:t>Entity Matching</a:t>
            </a:r>
            <a:r>
              <a:rPr lang="zh-CN" altLang="en-US" dirty="0"/>
              <a:t>阶段</a:t>
            </a:r>
          </a:p>
        </p:txBody>
      </p:sp>
      <p:sp>
        <p:nvSpPr>
          <p:cNvPr id="62" name="弧形 61">
            <a:extLst>
              <a:ext uri="{FF2B5EF4-FFF2-40B4-BE49-F238E27FC236}">
                <a16:creationId xmlns:a16="http://schemas.microsoft.com/office/drawing/2014/main" id="{6C1AA21A-B320-3511-E308-33083A442812}"/>
              </a:ext>
            </a:extLst>
          </p:cNvPr>
          <p:cNvSpPr/>
          <p:nvPr/>
        </p:nvSpPr>
        <p:spPr>
          <a:xfrm rot="17444308">
            <a:off x="914985" y="4684367"/>
            <a:ext cx="670089" cy="720921"/>
          </a:xfrm>
          <a:prstGeom prst="arc">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弧形 62">
            <a:extLst>
              <a:ext uri="{FF2B5EF4-FFF2-40B4-BE49-F238E27FC236}">
                <a16:creationId xmlns:a16="http://schemas.microsoft.com/office/drawing/2014/main" id="{1D9AD545-AFB0-240A-1461-8673705FC7A3}"/>
              </a:ext>
            </a:extLst>
          </p:cNvPr>
          <p:cNvSpPr/>
          <p:nvPr/>
        </p:nvSpPr>
        <p:spPr>
          <a:xfrm rot="11016273">
            <a:off x="912151" y="5167317"/>
            <a:ext cx="912003" cy="344167"/>
          </a:xfrm>
          <a:prstGeom prst="arc">
            <a:avLst/>
          </a:prstGeom>
          <a:ln w="25400">
            <a:solidFill>
              <a:schemeClr val="tx1"/>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2B6E839A-E755-B378-1FA0-062C53AA002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48426" y="5338324"/>
            <a:ext cx="325826" cy="3258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5" grpId="0"/>
      <p:bldP spid="26" grpId="0"/>
      <p:bldP spid="27" grpId="0" animBg="1"/>
      <p:bldP spid="28" grpId="0" animBg="1"/>
      <p:bldP spid="29" grpId="0"/>
      <p:bldP spid="30" grpId="0"/>
      <p:bldP spid="33" grpId="0" animBg="1"/>
      <p:bldP spid="40" grpId="0"/>
      <p:bldP spid="43" grpId="0"/>
      <p:bldP spid="49" grpId="0" animBg="1"/>
      <p:bldP spid="50" grpId="0"/>
      <p:bldP spid="51" grpId="0"/>
      <p:bldP spid="53" grpId="0" animBg="1"/>
      <p:bldP spid="54" grpId="0"/>
      <p:bldP spid="55" grpId="0" animBg="1"/>
      <p:bldP spid="59" grpId="0"/>
      <p:bldP spid="62" grpId="0" animBg="1"/>
      <p:bldP spid="6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8431310" y="6402618"/>
            <a:ext cx="542604" cy="365125"/>
          </a:xfrm>
        </p:spPr>
        <p:txBody>
          <a:bodyPr/>
          <a:lstStyle/>
          <a:p>
            <a:fld id="{72A5E12F-523A-4D75-95A2-779F57F5D9E2}" type="slidenum">
              <a:rPr lang="zh-CN" altLang="en-US" smtClean="0"/>
              <a:t>9</a:t>
            </a:fld>
            <a:endParaRPr lang="zh-CN" altLang="en-US" dirty="0"/>
          </a:p>
        </p:txBody>
      </p:sp>
      <p:sp>
        <p:nvSpPr>
          <p:cNvPr id="5" name="文本框 4"/>
          <p:cNvSpPr txBox="1"/>
          <p:nvPr/>
        </p:nvSpPr>
        <p:spPr>
          <a:xfrm>
            <a:off x="428280" y="199434"/>
            <a:ext cx="6695389"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模型整体架构</a:t>
            </a:r>
          </a:p>
        </p:txBody>
      </p:sp>
      <p:sp>
        <p:nvSpPr>
          <p:cNvPr id="4" name="文本框 3"/>
          <p:cNvSpPr txBox="1"/>
          <p:nvPr>
            <p:custDataLst>
              <p:tags r:id="rId1"/>
            </p:custDataLst>
          </p:nvPr>
        </p:nvSpPr>
        <p:spPr>
          <a:xfrm>
            <a:off x="428306" y="836143"/>
            <a:ext cx="2343911" cy="504882"/>
          </a:xfrm>
          <a:prstGeom prst="rect">
            <a:avLst/>
          </a:prstGeom>
          <a:noFill/>
        </p:spPr>
        <p:txBody>
          <a:bodyPr wrap="none" rtlCol="0">
            <a:spAutoFit/>
          </a:bodyPr>
          <a:lstStyle/>
          <a:p>
            <a:pPr marL="285750" indent="-285750" algn="l">
              <a:lnSpc>
                <a:spcPct val="150000"/>
              </a:lnSpc>
              <a:buFont typeface="Wingdings" panose="05000000000000000000" charset="0"/>
              <a:buChar char="n"/>
            </a:pPr>
            <a:r>
              <a:rPr lang="en-US" altLang="zh-CN" sz="2000" b="1" dirty="0" err="1">
                <a:sym typeface="+mn-ea"/>
              </a:rPr>
              <a:t>CollaborEM</a:t>
            </a:r>
            <a:r>
              <a:rPr lang="en-US" altLang="zh-CN" sz="2000" b="1" dirty="0">
                <a:sym typeface="+mn-ea"/>
              </a:rPr>
              <a:t> </a:t>
            </a:r>
            <a:r>
              <a:rPr lang="zh-CN" altLang="en-US" sz="2000" b="1" dirty="0">
                <a:sym typeface="+mn-ea"/>
              </a:rPr>
              <a:t>框架 </a:t>
            </a:r>
            <a:endParaRPr lang="en-US" altLang="zh-CN" sz="2000" b="1" dirty="0">
              <a:sym typeface="+mn-ea"/>
            </a:endParaRPr>
          </a:p>
        </p:txBody>
      </p:sp>
      <p:pic>
        <p:nvPicPr>
          <p:cNvPr id="6" name="图片 5">
            <a:extLst>
              <a:ext uri="{FF2B5EF4-FFF2-40B4-BE49-F238E27FC236}">
                <a16:creationId xmlns:a16="http://schemas.microsoft.com/office/drawing/2014/main" id="{C39F0A8F-8407-7431-D403-2F981EF4C9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255" y="1938360"/>
            <a:ext cx="4794834" cy="3228571"/>
          </a:xfrm>
          <a:prstGeom prst="rect">
            <a:avLst/>
          </a:prstGeom>
        </p:spPr>
      </p:pic>
      <p:sp>
        <p:nvSpPr>
          <p:cNvPr id="10" name="文本框 9">
            <a:extLst>
              <a:ext uri="{FF2B5EF4-FFF2-40B4-BE49-F238E27FC236}">
                <a16:creationId xmlns:a16="http://schemas.microsoft.com/office/drawing/2014/main" id="{028965FA-193C-11D0-5C2C-3D3B6B5DA410}"/>
              </a:ext>
            </a:extLst>
          </p:cNvPr>
          <p:cNvSpPr txBox="1"/>
          <p:nvPr/>
        </p:nvSpPr>
        <p:spPr>
          <a:xfrm>
            <a:off x="5570442" y="2101198"/>
            <a:ext cx="3670125" cy="1200329"/>
          </a:xfrm>
          <a:prstGeom prst="rect">
            <a:avLst/>
          </a:prstGeom>
          <a:noFill/>
        </p:spPr>
        <p:txBody>
          <a:bodyPr wrap="square" rtlCol="0">
            <a:spAutoFit/>
          </a:bodyPr>
          <a:lstStyle/>
          <a:p>
            <a:r>
              <a:rPr lang="zh-CN" altLang="en-US" dirty="0"/>
              <a:t>针对“缺乏真实标签，打标困难”</a:t>
            </a:r>
            <a:endParaRPr lang="en-US" altLang="zh-CN" dirty="0"/>
          </a:p>
          <a:p>
            <a:r>
              <a:rPr lang="zh-CN" altLang="en-US" dirty="0">
                <a:solidFill>
                  <a:srgbClr val="FF0000"/>
                </a:solidFill>
              </a:rPr>
              <a:t>解决思路：</a:t>
            </a:r>
            <a:endParaRPr lang="en-US" altLang="zh-CN" dirty="0">
              <a:solidFill>
                <a:srgbClr val="FF0000"/>
              </a:solidFill>
            </a:endParaRPr>
          </a:p>
          <a:p>
            <a:r>
              <a:rPr lang="zh-CN" altLang="en-US" dirty="0">
                <a:solidFill>
                  <a:srgbClr val="FF0000"/>
                </a:solidFill>
              </a:rPr>
              <a:t>自动生成标签，以自监督的方式</a:t>
            </a:r>
            <a:endParaRPr lang="en-US" altLang="zh-CN" dirty="0">
              <a:solidFill>
                <a:srgbClr val="FF0000"/>
              </a:solidFill>
            </a:endParaRPr>
          </a:p>
          <a:p>
            <a:r>
              <a:rPr lang="zh-CN" altLang="en-US" dirty="0">
                <a:solidFill>
                  <a:srgbClr val="FF0000"/>
                </a:solidFill>
              </a:rPr>
              <a:t>执行</a:t>
            </a:r>
            <a:r>
              <a:rPr lang="en-US" altLang="zh-CN" dirty="0">
                <a:solidFill>
                  <a:srgbClr val="FF0000"/>
                </a:solidFill>
              </a:rPr>
              <a:t>ER</a:t>
            </a:r>
            <a:endParaRPr lang="zh-CN" altLang="en-US" dirty="0">
              <a:solidFill>
                <a:srgbClr val="FF0000"/>
              </a:solidFill>
            </a:endParaRPr>
          </a:p>
        </p:txBody>
      </p:sp>
      <p:cxnSp>
        <p:nvCxnSpPr>
          <p:cNvPr id="19" name="直接连接符 18">
            <a:extLst>
              <a:ext uri="{FF2B5EF4-FFF2-40B4-BE49-F238E27FC236}">
                <a16:creationId xmlns:a16="http://schemas.microsoft.com/office/drawing/2014/main" id="{7F28CCCB-C912-3BEF-6076-E38A628BB2F5}"/>
              </a:ext>
            </a:extLst>
          </p:cNvPr>
          <p:cNvCxnSpPr>
            <a:cxnSpLocks/>
          </p:cNvCxnSpPr>
          <p:nvPr/>
        </p:nvCxnSpPr>
        <p:spPr>
          <a:xfrm flipH="1">
            <a:off x="5041726" y="2424364"/>
            <a:ext cx="566294" cy="0"/>
          </a:xfrm>
          <a:prstGeom prst="line">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017AFD4C-FEC3-CBE1-1557-2879F6E7482B}"/>
              </a:ext>
            </a:extLst>
          </p:cNvPr>
          <p:cNvSpPr txBox="1"/>
          <p:nvPr/>
        </p:nvSpPr>
        <p:spPr>
          <a:xfrm>
            <a:off x="5570442" y="4639807"/>
            <a:ext cx="3670125" cy="1200329"/>
          </a:xfrm>
          <a:prstGeom prst="rect">
            <a:avLst/>
          </a:prstGeom>
          <a:noFill/>
        </p:spPr>
        <p:txBody>
          <a:bodyPr wrap="square" rtlCol="0">
            <a:spAutoFit/>
          </a:bodyPr>
          <a:lstStyle/>
          <a:p>
            <a:r>
              <a:rPr lang="zh-CN" altLang="en-US" dirty="0"/>
              <a:t>针对“实体特征发现不足”</a:t>
            </a:r>
            <a:endParaRPr lang="en-US" altLang="zh-CN" dirty="0"/>
          </a:p>
          <a:p>
            <a:r>
              <a:rPr lang="zh-CN" altLang="en-US" dirty="0">
                <a:solidFill>
                  <a:srgbClr val="FF0000"/>
                </a:solidFill>
              </a:rPr>
              <a:t>解决思路：</a:t>
            </a:r>
            <a:endParaRPr lang="en-US" altLang="zh-CN" dirty="0">
              <a:solidFill>
                <a:srgbClr val="FF0000"/>
              </a:solidFill>
            </a:endParaRPr>
          </a:p>
          <a:p>
            <a:r>
              <a:rPr lang="zh-CN" altLang="en-US" dirty="0">
                <a:solidFill>
                  <a:srgbClr val="FF0000"/>
                </a:solidFill>
              </a:rPr>
              <a:t>通过协同利用实体的句子特征和</a:t>
            </a:r>
            <a:endParaRPr lang="en-US" altLang="zh-CN" dirty="0">
              <a:solidFill>
                <a:srgbClr val="FF0000"/>
              </a:solidFill>
            </a:endParaRPr>
          </a:p>
          <a:p>
            <a:r>
              <a:rPr lang="zh-CN" altLang="en-US" dirty="0">
                <a:solidFill>
                  <a:srgbClr val="FF0000"/>
                </a:solidFill>
              </a:rPr>
              <a:t>图特征，学习匹配信号</a:t>
            </a:r>
          </a:p>
        </p:txBody>
      </p:sp>
      <p:cxnSp>
        <p:nvCxnSpPr>
          <p:cNvPr id="26" name="直接连接符 25">
            <a:extLst>
              <a:ext uri="{FF2B5EF4-FFF2-40B4-BE49-F238E27FC236}">
                <a16:creationId xmlns:a16="http://schemas.microsoft.com/office/drawing/2014/main" id="{5E5B333E-3BD3-3B2A-BA70-A4401C5A32F8}"/>
              </a:ext>
            </a:extLst>
          </p:cNvPr>
          <p:cNvCxnSpPr>
            <a:cxnSpLocks/>
          </p:cNvCxnSpPr>
          <p:nvPr/>
        </p:nvCxnSpPr>
        <p:spPr>
          <a:xfrm flipH="1">
            <a:off x="5041726" y="4962973"/>
            <a:ext cx="566294" cy="0"/>
          </a:xfrm>
          <a:prstGeom prst="line">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GI4NjI5OTBmMDM1ODFlMDkzNDFlZTFiMWNhZWU5ZTM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组会字体">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组会字体">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2139</TotalTime>
  <Words>6104</Words>
  <Application>Microsoft Office PowerPoint</Application>
  <PresentationFormat>全屏显示(4:3)</PresentationFormat>
  <Paragraphs>608</Paragraphs>
  <Slides>32</Slides>
  <Notes>32</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32</vt:i4>
      </vt:variant>
    </vt:vector>
  </HeadingPairs>
  <TitlesOfParts>
    <vt:vector size="42" baseType="lpstr">
      <vt:lpstr>AdvP1491</vt:lpstr>
      <vt:lpstr>等线</vt:lpstr>
      <vt:lpstr>思源黑体 CN</vt:lpstr>
      <vt:lpstr>微软雅黑</vt:lpstr>
      <vt:lpstr>Arial</vt:lpstr>
      <vt:lpstr>Calibri</vt:lpstr>
      <vt:lpstr>Cambria Math</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王宇晨</dc:creator>
  <cp:lastModifiedBy>Zhicheng</cp:lastModifiedBy>
  <cp:revision>1542</cp:revision>
  <dcterms:created xsi:type="dcterms:W3CDTF">2021-05-16T02:35:00Z</dcterms:created>
  <dcterms:modified xsi:type="dcterms:W3CDTF">2024-04-19T12:06:22Z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185021EA01CE4ABE8ABFC3FC5C0DE312_12</vt:lpwstr>
  </property>
  <property fmtid="{D5CDD505-2E9C-101B-9397-08002B2CF9AE}" pid="3" name="KSOProductBuildVer">
    <vt:lpwstr>2052-12.1.0.15398</vt:lpwstr>
  </property>
</Properties>
</file>