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59" r:id="rId7"/>
    <p:sldId id="260" r:id="rId8"/>
    <p:sldId id="261" r:id="rId9"/>
    <p:sldId id="263" r:id="rId10"/>
    <p:sldId id="264" r:id="rId11"/>
    <p:sldId id="267" r:id="rId12"/>
    <p:sldId id="268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EF064-BF79-4A3B-96A1-C020DD2E17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Sync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3AC371-BC9C-4CF2-AFB3-BB30148C9E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Or whatever we want to name it</a:t>
            </a:r>
          </a:p>
        </p:txBody>
      </p:sp>
    </p:spTree>
    <p:extLst>
      <p:ext uri="{BB962C8B-B14F-4D97-AF65-F5344CB8AC3E}">
        <p14:creationId xmlns:p14="http://schemas.microsoft.com/office/powerpoint/2010/main" val="2339813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CF6B8-1E92-42B7-BD27-AEEB536D5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Sync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DFFC4-6C91-4062-A170-88CE41DC8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hard coded configurations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0E99DE-63FE-4F77-A911-C709D9354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571748"/>
            <a:ext cx="6132375" cy="41024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6E5682-F648-40B7-AF04-E010FB69F875}"/>
              </a:ext>
            </a:extLst>
          </p:cNvPr>
          <p:cNvSpPr txBox="1"/>
          <p:nvPr/>
        </p:nvSpPr>
        <p:spPr>
          <a:xfrm>
            <a:off x="9048583" y="2535578"/>
            <a:ext cx="2472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Link to read update 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CB4E56-AE28-4628-823F-8F18BB77F197}"/>
              </a:ext>
            </a:extLst>
          </p:cNvPr>
          <p:cNvSpPr txBox="1"/>
          <p:nvPr/>
        </p:nvSpPr>
        <p:spPr>
          <a:xfrm>
            <a:off x="9048584" y="5440547"/>
            <a:ext cx="2472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Describes database type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07DCAC7-D6E2-447D-88E8-5714C84654DE}"/>
              </a:ext>
            </a:extLst>
          </p:cNvPr>
          <p:cNvCxnSpPr>
            <a:stCxn id="7" idx="1"/>
          </p:cNvCxnSpPr>
          <p:nvPr/>
        </p:nvCxnSpPr>
        <p:spPr>
          <a:xfrm flipH="1">
            <a:off x="4913906" y="2858744"/>
            <a:ext cx="4134677" cy="24447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6FCE5CA-8DDC-4300-85D1-574A0B2E1684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417197" y="5763713"/>
            <a:ext cx="6631387" cy="1520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291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CF6B8-1E92-42B7-BD27-AEEB536D5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Sync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DFFC4-6C91-4062-A170-88CE41DC8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 Sync Control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25CB3F-17D1-4AAA-9AF4-C8BB76374C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97"/>
          <a:stretch/>
        </p:blipFill>
        <p:spPr>
          <a:xfrm>
            <a:off x="0" y="2835479"/>
            <a:ext cx="12192000" cy="122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349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CF6B8-1E92-42B7-BD27-AEEB536D5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Sync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DFFC4-6C91-4062-A170-88CE41DC8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SDE Connections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6205E8-E597-44D7-A393-F8D6E7C105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600"/>
          <a:stretch/>
        </p:blipFill>
        <p:spPr>
          <a:xfrm>
            <a:off x="4781725" y="1626677"/>
            <a:ext cx="7327477" cy="494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106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D1060-B415-4424-AB7A-7722C68B1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Sync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61C85-F79C-4FCA-8880-F0E3875CC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Future Enhancements</a:t>
            </a:r>
          </a:p>
          <a:p>
            <a:pPr lvl="1"/>
            <a:r>
              <a:rPr lang="en-US" dirty="0"/>
              <a:t>Remote shut down/restart of AGS services at the OS level</a:t>
            </a:r>
          </a:p>
          <a:p>
            <a:pPr lvl="1"/>
            <a:r>
              <a:rPr lang="en-US" dirty="0"/>
              <a:t>Redaction</a:t>
            </a:r>
          </a:p>
          <a:p>
            <a:pPr lvl="1"/>
            <a:r>
              <a:rPr lang="en-US" dirty="0"/>
              <a:t>Database driven projections (choice)</a:t>
            </a:r>
          </a:p>
          <a:p>
            <a:pPr lvl="1"/>
            <a:r>
              <a:rPr lang="en-US" dirty="0"/>
              <a:t>Auto-add new features/tables to publication table</a:t>
            </a:r>
          </a:p>
          <a:p>
            <a:pPr lvl="2"/>
            <a:r>
              <a:rPr lang="en-US" dirty="0"/>
              <a:t>Defaults to not publish</a:t>
            </a:r>
          </a:p>
          <a:p>
            <a:pPr lvl="1"/>
            <a:r>
              <a:rPr lang="en-US" dirty="0"/>
              <a:t>E-mailed status updates (success/failures)</a:t>
            </a:r>
          </a:p>
          <a:p>
            <a:pPr lvl="1"/>
            <a:r>
              <a:rPr lang="en-US" dirty="0"/>
              <a:t>Non-SDE registered assets publishing</a:t>
            </a:r>
          </a:p>
          <a:p>
            <a:pPr lvl="1"/>
            <a:r>
              <a:rPr lang="en-US" dirty="0"/>
              <a:t>On-Demand publishing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177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C18BE-7857-4746-B37A-81BDECC28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DBPublish</a:t>
            </a:r>
            <a:r>
              <a:rPr lang="en-US" dirty="0"/>
              <a:t>:  Current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74AE1-6A6C-4FBA-9CBA-5995A9D7C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483054"/>
          </a:xfrm>
        </p:spPr>
        <p:txBody>
          <a:bodyPr>
            <a:normAutofit/>
          </a:bodyPr>
          <a:lstStyle/>
          <a:p>
            <a:r>
              <a:rPr lang="en-US" dirty="0"/>
              <a:t>Run times range:</a:t>
            </a:r>
          </a:p>
          <a:p>
            <a:pPr lvl="1"/>
            <a:r>
              <a:rPr lang="en-US" dirty="0"/>
              <a:t>97 minutes (weekly update only)</a:t>
            </a:r>
          </a:p>
          <a:p>
            <a:pPr lvl="1"/>
            <a:r>
              <a:rPr lang="en-US" dirty="0"/>
              <a:t>42 minutes (typical daily)</a:t>
            </a:r>
          </a:p>
          <a:p>
            <a:pPr lvl="1"/>
            <a:r>
              <a:rPr lang="en-US" dirty="0"/>
              <a:t>20 minutes (exception to the rule)</a:t>
            </a:r>
          </a:p>
          <a:p>
            <a:r>
              <a:rPr lang="en-US" dirty="0"/>
              <a:t>By the numbers:</a:t>
            </a:r>
          </a:p>
          <a:p>
            <a:pPr lvl="1"/>
            <a:r>
              <a:rPr lang="en-US" dirty="0"/>
              <a:t>459 total feature classes/views/tables publishing</a:t>
            </a:r>
          </a:p>
          <a:p>
            <a:pPr lvl="2"/>
            <a:r>
              <a:rPr lang="en-US" dirty="0"/>
              <a:t>Yearly:  52</a:t>
            </a:r>
          </a:p>
          <a:p>
            <a:pPr lvl="2"/>
            <a:r>
              <a:rPr lang="en-US" dirty="0"/>
              <a:t>Quarterly:  51</a:t>
            </a:r>
          </a:p>
          <a:p>
            <a:pPr lvl="2"/>
            <a:r>
              <a:rPr lang="en-US" dirty="0"/>
              <a:t>Monthly:  92</a:t>
            </a:r>
          </a:p>
          <a:p>
            <a:pPr lvl="2"/>
            <a:r>
              <a:rPr lang="en-US" dirty="0"/>
              <a:t>Weekly:  138</a:t>
            </a:r>
          </a:p>
          <a:p>
            <a:pPr lvl="2"/>
            <a:r>
              <a:rPr lang="en-US" dirty="0"/>
              <a:t>Daily:  17</a:t>
            </a:r>
          </a:p>
        </p:txBody>
      </p:sp>
    </p:spTree>
    <p:extLst>
      <p:ext uri="{BB962C8B-B14F-4D97-AF65-F5344CB8AC3E}">
        <p14:creationId xmlns:p14="http://schemas.microsoft.com/office/powerpoint/2010/main" val="3861480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71DFF-79EE-4539-A15C-E38B3B45D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DBPublish</a:t>
            </a:r>
            <a:r>
              <a:rPr lang="en-US" dirty="0"/>
              <a:t>:  Current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E1CD6-1C23-47DF-8DB8-1C199D06B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12+ Server Tasks</a:t>
            </a:r>
          </a:p>
          <a:p>
            <a:r>
              <a:rPr lang="en-US" dirty="0"/>
              <a:t>32 Configuration Files</a:t>
            </a:r>
          </a:p>
          <a:p>
            <a:r>
              <a:rPr lang="en-US" dirty="0"/>
              <a:t>24 Batch Files</a:t>
            </a:r>
          </a:p>
          <a:p>
            <a:r>
              <a:rPr lang="en-US" dirty="0"/>
              <a:t>13 Python Scripts</a:t>
            </a:r>
          </a:p>
        </p:txBody>
      </p:sp>
    </p:spTree>
    <p:extLst>
      <p:ext uri="{BB962C8B-B14F-4D97-AF65-F5344CB8AC3E}">
        <p14:creationId xmlns:p14="http://schemas.microsoft.com/office/powerpoint/2010/main" val="3164909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03631-1592-4FF3-B0FB-11CD74A9D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DbPublish</a:t>
            </a:r>
            <a:r>
              <a:rPr lang="en-US" dirty="0"/>
              <a:t>:  Current Method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0B4511-9C2B-447B-8E5E-5C158EF2D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350" y="2411537"/>
            <a:ext cx="6772558" cy="437181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23B5ED-BC07-44E8-90CD-678C1ECA6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Example CFG file (</a:t>
            </a:r>
            <a:r>
              <a:rPr lang="en-US" dirty="0" err="1"/>
              <a:t>MapShot</a:t>
            </a:r>
            <a:r>
              <a:rPr lang="en-US" dirty="0"/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46384F-F98B-4A5A-B8ED-2BEC393F1118}"/>
              </a:ext>
            </a:extLst>
          </p:cNvPr>
          <p:cNvSpPr/>
          <p:nvPr/>
        </p:nvSpPr>
        <p:spPr>
          <a:xfrm>
            <a:off x="2294665" y="2715410"/>
            <a:ext cx="401022" cy="854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8E40CA-1A6B-40D5-B76C-91197571FB63}"/>
              </a:ext>
            </a:extLst>
          </p:cNvPr>
          <p:cNvSpPr/>
          <p:nvPr/>
        </p:nvSpPr>
        <p:spPr>
          <a:xfrm>
            <a:off x="1893642" y="4830439"/>
            <a:ext cx="490969" cy="798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30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03631-1592-4FF3-B0FB-11CD74A9D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DbPublish</a:t>
            </a:r>
            <a:r>
              <a:rPr lang="en-US" dirty="0"/>
              <a:t>:  Current Method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23B5ED-BC07-44E8-90CD-678C1ECA6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Layer Publish Control table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46384F-F98B-4A5A-B8ED-2BEC393F1118}"/>
              </a:ext>
            </a:extLst>
          </p:cNvPr>
          <p:cNvSpPr/>
          <p:nvPr/>
        </p:nvSpPr>
        <p:spPr>
          <a:xfrm>
            <a:off x="2294665" y="2715410"/>
            <a:ext cx="401022" cy="854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8E40CA-1A6B-40D5-B76C-91197571FB63}"/>
              </a:ext>
            </a:extLst>
          </p:cNvPr>
          <p:cNvSpPr/>
          <p:nvPr/>
        </p:nvSpPr>
        <p:spPr>
          <a:xfrm>
            <a:off x="1893642" y="4830439"/>
            <a:ext cx="490969" cy="798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9793B9-5B0D-495E-A11F-7C4280EF70FE}"/>
              </a:ext>
            </a:extLst>
          </p:cNvPr>
          <p:cNvGrpSpPr/>
          <p:nvPr/>
        </p:nvGrpSpPr>
        <p:grpSpPr>
          <a:xfrm>
            <a:off x="42730" y="2473065"/>
            <a:ext cx="12046591" cy="2457088"/>
            <a:chOff x="0" y="2473065"/>
            <a:chExt cx="12046591" cy="245708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8404415-AD82-4EC3-99E6-CCEF102546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301"/>
            <a:stretch/>
          </p:blipFill>
          <p:spPr>
            <a:xfrm>
              <a:off x="4345497" y="2481451"/>
              <a:ext cx="7701094" cy="2448702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3089B1D-E866-4570-BC50-A51DD29C6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473065"/>
              <a:ext cx="7701932" cy="24372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3016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306CA-AA84-433C-A59E-FCE409066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Change?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280A0-691C-4B35-8185-65C4117F3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Publishing regardless of actual need</a:t>
            </a:r>
          </a:p>
          <a:p>
            <a:pPr lvl="1"/>
            <a:r>
              <a:rPr lang="en-US" dirty="0"/>
              <a:t>Did it need to be updated?</a:t>
            </a:r>
          </a:p>
          <a:p>
            <a:r>
              <a:rPr lang="en-US" dirty="0"/>
              <a:t>Configuration heavy</a:t>
            </a:r>
          </a:p>
          <a:p>
            <a:pPr lvl="1"/>
            <a:r>
              <a:rPr lang="en-US" dirty="0"/>
              <a:t>XML configuration file</a:t>
            </a:r>
          </a:p>
          <a:p>
            <a:pPr lvl="1"/>
            <a:r>
              <a:rPr lang="en-US" dirty="0"/>
              <a:t>Dev focused Python setup</a:t>
            </a:r>
          </a:p>
          <a:p>
            <a:pPr lvl="1"/>
            <a:r>
              <a:rPr lang="en-US" dirty="0"/>
              <a:t>Relies on 3</a:t>
            </a:r>
            <a:r>
              <a:rPr lang="en-US" baseline="30000" dirty="0"/>
              <a:t>rd</a:t>
            </a:r>
            <a:r>
              <a:rPr lang="en-US" dirty="0"/>
              <a:t> party Python libraries to execute basic functions</a:t>
            </a:r>
          </a:p>
          <a:p>
            <a:pPr lvl="1"/>
            <a:r>
              <a:rPr lang="en-US" dirty="0"/>
              <a:t>Potentially difficult to diagnose/repair</a:t>
            </a:r>
          </a:p>
          <a:p>
            <a:r>
              <a:rPr lang="en-US" dirty="0"/>
              <a:t>Updates 3 databases</a:t>
            </a:r>
          </a:p>
          <a:p>
            <a:pPr lvl="1"/>
            <a:r>
              <a:rPr lang="en-US" dirty="0"/>
              <a:t>Carta, PGISIIG, &amp; </a:t>
            </a:r>
            <a:r>
              <a:rPr lang="en-US" dirty="0" err="1"/>
              <a:t>WebMapping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724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7CC0-0EE3-42C6-B3CF-103F5C8D6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Our Data Really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D7AC9-FC57-4295-AB53-0D7EBAE0F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GIS Data Modification</a:t>
            </a:r>
          </a:p>
          <a:p>
            <a:pPr lvl="1"/>
            <a:r>
              <a:rPr lang="en-US" dirty="0"/>
              <a:t>First layer edited on 1/9/2017</a:t>
            </a:r>
          </a:p>
          <a:p>
            <a:pPr lvl="1"/>
            <a:r>
              <a:rPr lang="en-US" dirty="0"/>
              <a:t>Total Layers Published:  173</a:t>
            </a:r>
          </a:p>
          <a:p>
            <a:pPr lvl="1"/>
            <a:r>
              <a:rPr lang="en-US" dirty="0"/>
              <a:t>Total Days Publishing:  83</a:t>
            </a:r>
          </a:p>
          <a:p>
            <a:pPr lvl="1"/>
            <a:r>
              <a:rPr lang="en-US" dirty="0"/>
              <a:t>Average Publishes per day:  0.34</a:t>
            </a:r>
          </a:p>
          <a:p>
            <a:pPr lvl="1"/>
            <a:r>
              <a:rPr lang="en-US" dirty="0"/>
              <a:t>Users were editing 33% of the time between 1/9/2017 to 6/12/2018</a:t>
            </a:r>
          </a:p>
        </p:txBody>
      </p:sp>
    </p:spTree>
    <p:extLst>
      <p:ext uri="{BB962C8B-B14F-4D97-AF65-F5344CB8AC3E}">
        <p14:creationId xmlns:p14="http://schemas.microsoft.com/office/powerpoint/2010/main" val="228951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7CC0-0EE3-42C6-B3CF-103F5C8D6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Sync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D7AC9-FC57-4295-AB53-0D7EBAE0F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451249"/>
          </a:xfrm>
        </p:spPr>
        <p:txBody>
          <a:bodyPr>
            <a:normAutofit/>
          </a:bodyPr>
          <a:lstStyle/>
          <a:p>
            <a:r>
              <a:rPr lang="en-US" dirty="0"/>
              <a:t>Key design features:</a:t>
            </a:r>
          </a:p>
          <a:p>
            <a:pPr lvl="1"/>
            <a:r>
              <a:rPr lang="en-US" dirty="0"/>
              <a:t>Database centric</a:t>
            </a:r>
          </a:p>
          <a:p>
            <a:pPr lvl="2"/>
            <a:r>
              <a:rPr lang="en-US" dirty="0"/>
              <a:t>Publication Table</a:t>
            </a:r>
          </a:p>
          <a:p>
            <a:pPr lvl="2"/>
            <a:r>
              <a:rPr lang="en-US" dirty="0"/>
              <a:t>SDE Connection Table</a:t>
            </a:r>
          </a:p>
          <a:p>
            <a:pPr lvl="2"/>
            <a:r>
              <a:rPr lang="en-US" dirty="0"/>
              <a:t>View – Layers to Update</a:t>
            </a:r>
          </a:p>
          <a:p>
            <a:pPr lvl="3"/>
            <a:r>
              <a:rPr lang="en-US" dirty="0"/>
              <a:t>Requires 2 supporting views</a:t>
            </a:r>
          </a:p>
          <a:p>
            <a:pPr lvl="1"/>
            <a:r>
              <a:rPr lang="en-US" dirty="0"/>
              <a:t>1 Python script per publishing source database</a:t>
            </a:r>
          </a:p>
          <a:p>
            <a:pPr lvl="1"/>
            <a:r>
              <a:rPr lang="en-US" dirty="0"/>
              <a:t>No 3</a:t>
            </a:r>
            <a:r>
              <a:rPr lang="en-US" baseline="30000" dirty="0"/>
              <a:t>rd</a:t>
            </a:r>
            <a:r>
              <a:rPr lang="en-US" dirty="0"/>
              <a:t> party library reliance</a:t>
            </a:r>
          </a:p>
          <a:p>
            <a:pPr lvl="1"/>
            <a:r>
              <a:rPr lang="en-US" dirty="0"/>
              <a:t>Publishes to multiple databases during single task</a:t>
            </a:r>
          </a:p>
          <a:p>
            <a:pPr lvl="1"/>
            <a:r>
              <a:rPr lang="en-US" dirty="0"/>
              <a:t>No view publishing required</a:t>
            </a:r>
          </a:p>
          <a:p>
            <a:pPr lvl="2"/>
            <a:r>
              <a:rPr lang="en-US" dirty="0"/>
              <a:t>Publish view source data and create view in target database</a:t>
            </a:r>
          </a:p>
        </p:txBody>
      </p:sp>
    </p:spTree>
    <p:extLst>
      <p:ext uri="{BB962C8B-B14F-4D97-AF65-F5344CB8AC3E}">
        <p14:creationId xmlns:p14="http://schemas.microsoft.com/office/powerpoint/2010/main" val="584222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47E3F-B4BD-4A3E-9F11-C1D600DA3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Sync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3D4FC7-CD4B-465E-8F20-61DF37D2C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2" y="1152983"/>
            <a:ext cx="10968948" cy="560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9211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188</TotalTime>
  <Words>323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Database Sync</vt:lpstr>
      <vt:lpstr>DBPublish:  Current Method</vt:lpstr>
      <vt:lpstr>DBPublish:  Current Method</vt:lpstr>
      <vt:lpstr>DbPublish:  Current Method</vt:lpstr>
      <vt:lpstr>DbPublish:  Current Method</vt:lpstr>
      <vt:lpstr>Why Change?</vt:lpstr>
      <vt:lpstr>How Our Data Really Changes</vt:lpstr>
      <vt:lpstr>Database Sync</vt:lpstr>
      <vt:lpstr>Database Sync</vt:lpstr>
      <vt:lpstr>Database Sync</vt:lpstr>
      <vt:lpstr>Database Sync</vt:lpstr>
      <vt:lpstr>Database Sync</vt:lpstr>
      <vt:lpstr>Database Sync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Sync</dc:title>
  <dc:creator>John Spence</dc:creator>
  <cp:lastModifiedBy>John Spence</cp:lastModifiedBy>
  <cp:revision>25</cp:revision>
  <dcterms:created xsi:type="dcterms:W3CDTF">2018-06-10T20:44:31Z</dcterms:created>
  <dcterms:modified xsi:type="dcterms:W3CDTF">2018-06-11T17:01:15Z</dcterms:modified>
</cp:coreProperties>
</file>