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2" d="100"/>
          <a:sy n="82" d="100"/>
        </p:scale>
        <p:origin x="-102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A3E9DF9-4CA9-41DA-8CD3-2ED4F46C700A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8304D0B-7ABE-4BE5-ABF9-6F836A82A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9DF9-4CA9-41DA-8CD3-2ED4F46C700A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4D0B-7ABE-4BE5-ABF9-6F836A82A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9DF9-4CA9-41DA-8CD3-2ED4F46C700A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4D0B-7ABE-4BE5-ABF9-6F836A82A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9DF9-4CA9-41DA-8CD3-2ED4F46C700A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4D0B-7ABE-4BE5-ABF9-6F836A82A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9DF9-4CA9-41DA-8CD3-2ED4F46C700A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4D0B-7ABE-4BE5-ABF9-6F836A82A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9DF9-4CA9-41DA-8CD3-2ED4F46C700A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4D0B-7ABE-4BE5-ABF9-6F836A82A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3E9DF9-4CA9-41DA-8CD3-2ED4F46C700A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304D0B-7ABE-4BE5-ABF9-6F836A82AD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A3E9DF9-4CA9-41DA-8CD3-2ED4F46C700A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8304D0B-7ABE-4BE5-ABF9-6F836A82A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9DF9-4CA9-41DA-8CD3-2ED4F46C700A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4D0B-7ABE-4BE5-ABF9-6F836A82A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9DF9-4CA9-41DA-8CD3-2ED4F46C700A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4D0B-7ABE-4BE5-ABF9-6F836A82A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9DF9-4CA9-41DA-8CD3-2ED4F46C700A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4D0B-7ABE-4BE5-ABF9-6F836A82A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A3E9DF9-4CA9-41DA-8CD3-2ED4F46C700A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8304D0B-7ABE-4BE5-ABF9-6F836A82A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ygeodata.cloud/resul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85794"/>
            <a:ext cx="8715436" cy="164307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itchFamily="82" charset="0"/>
              </a:rPr>
              <a:t>Network planning and simulation with Atoll and e </a:t>
            </a:r>
            <a:r>
              <a:rPr lang="en-US" sz="3200" dirty="0" err="1" smtClean="0">
                <a:latin typeface="Algerian" pitchFamily="82" charset="0"/>
              </a:rPr>
              <a:t>ENSp</a:t>
            </a:r>
            <a:r>
              <a:rPr lang="en-US" sz="3200" dirty="0" smtClean="0">
                <a:latin typeface="Algerian" pitchFamily="82" charset="0"/>
              </a:rPr>
              <a:t>. 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899938"/>
            <a:ext cx="8715436" cy="26723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 description </a:t>
            </a:r>
          </a:p>
          <a:p>
            <a:r>
              <a:rPr lang="en-US" dirty="0" smtClean="0"/>
              <a:t>The problem given where   </a:t>
            </a:r>
          </a:p>
          <a:p>
            <a:pPr marL="521208" indent="-457200">
              <a:buFont typeface="Wingdings" pitchFamily="2" charset="2"/>
              <a:buChar char="Ø"/>
            </a:pPr>
            <a:r>
              <a:rPr lang="en-US" dirty="0" smtClean="0"/>
              <a:t>Construction(simulation) a WLAN  for FET building with </a:t>
            </a:r>
            <a:r>
              <a:rPr lang="en-US" dirty="0" err="1" smtClean="0"/>
              <a:t>ENSp</a:t>
            </a:r>
            <a:endParaRPr lang="en-US" dirty="0" smtClean="0"/>
          </a:p>
          <a:p>
            <a:pPr marL="521208" indent="-457200"/>
            <a:endParaRPr lang="en-US" dirty="0" smtClean="0"/>
          </a:p>
          <a:p>
            <a:pPr marL="521208" indent="-457200">
              <a:buFont typeface="Wingdings" pitchFamily="2" charset="2"/>
              <a:buChar char="Ø"/>
            </a:pPr>
            <a:r>
              <a:rPr lang="en-US" dirty="0" smtClean="0"/>
              <a:t>Using Atoll and </a:t>
            </a:r>
            <a:r>
              <a:rPr lang="en-US" dirty="0" err="1" smtClean="0"/>
              <a:t>Gooogle</a:t>
            </a:r>
            <a:r>
              <a:rPr lang="en-US" dirty="0" smtClean="0"/>
              <a:t> Earth implement a Radio frequency planning of the town </a:t>
            </a:r>
            <a:r>
              <a:rPr lang="en-US" dirty="0" smtClean="0"/>
              <a:t> </a:t>
            </a:r>
            <a:r>
              <a:rPr lang="en-US" dirty="0" err="1" smtClean="0"/>
              <a:t>Buea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Procedure/statistics</a:t>
            </a: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implementation of this project is in four stages.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Planning frequency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000" dirty="0" smtClean="0"/>
              <a:t>choosing the right bandwidth for a given frequency range .</a:t>
            </a:r>
          </a:p>
          <a:p>
            <a:pPr marL="566928" indent="-457200">
              <a:buFont typeface="Wingdings" pitchFamily="2" charset="2"/>
              <a:buChar char="Ø"/>
            </a:pPr>
            <a:r>
              <a:rPr lang="en-US" sz="2000" b="1" dirty="0" smtClean="0"/>
              <a:t>Coverage planning </a:t>
            </a:r>
            <a:r>
              <a:rPr lang="en-US" sz="2000" dirty="0" smtClean="0"/>
              <a:t>giving our bandwidth we needed to distribute a defined cross sectional area (</a:t>
            </a:r>
            <a:r>
              <a:rPr lang="en-US" sz="2000" dirty="0" err="1" smtClean="0"/>
              <a:t>B</a:t>
            </a:r>
            <a:r>
              <a:rPr lang="en-US" sz="2000" dirty="0" err="1" smtClean="0"/>
              <a:t>uea</a:t>
            </a:r>
            <a:r>
              <a:rPr lang="en-US" sz="2000" dirty="0" smtClean="0"/>
              <a:t>) as on Google </a:t>
            </a:r>
            <a:r>
              <a:rPr lang="en-US" sz="2000" dirty="0" smtClean="0"/>
              <a:t>E</a:t>
            </a:r>
            <a:r>
              <a:rPr lang="en-US" sz="2000" dirty="0" smtClean="0"/>
              <a:t>arth. We use pins to pinpoint the BST location taking into consideration the population density .</a:t>
            </a:r>
          </a:p>
          <a:p>
            <a:pPr marL="566928" indent="-457200">
              <a:buFont typeface="Wingdings" pitchFamily="2" charset="2"/>
              <a:buChar char="Ø"/>
            </a:pPr>
            <a:r>
              <a:rPr lang="en-US" sz="2000" b="1" dirty="0" smtClean="0"/>
              <a:t>Generating coordinates </a:t>
            </a:r>
            <a:r>
              <a:rPr lang="en-US" sz="2000" dirty="0" smtClean="0"/>
              <a:t>to be transmitted to Atoll. By use of the website:  </a:t>
            </a:r>
            <a:r>
              <a:rPr lang="en-US" sz="2000" dirty="0" smtClean="0">
                <a:solidFill>
                  <a:srgbClr val="0070C0"/>
                </a:solidFill>
                <a:hlinkClick r:id="rId2"/>
              </a:rPr>
              <a:t>https://mygeodata.cloud/result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pPr marL="566928" indent="-457200">
              <a:buFont typeface="Wingdings" pitchFamily="2" charset="2"/>
              <a:buChar char="Ø"/>
            </a:pPr>
            <a:r>
              <a:rPr lang="en-US" sz="2000" b="1" dirty="0" smtClean="0"/>
              <a:t>Generating the site </a:t>
            </a:r>
            <a:r>
              <a:rPr lang="en-US" sz="2000" dirty="0" smtClean="0"/>
              <a:t>(Atoll ) and exporting to Google Earth.</a:t>
            </a:r>
          </a:p>
          <a:p>
            <a:pPr marL="566928" indent="-457200">
              <a:buNone/>
            </a:pPr>
            <a:endParaRPr lang="en-US" sz="1600" dirty="0" smtClean="0"/>
          </a:p>
          <a:p>
            <a:pPr marL="566928" indent="-45720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lgerian" pitchFamily="82" charset="0"/>
              </a:rPr>
              <a:t>LTE RADIO FREQUENCY PLANING OF BUEA</a:t>
            </a:r>
            <a:endParaRPr lang="en-US" sz="36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Font typeface="Wingdings" pitchFamily="2" charset="2"/>
              <a:buChar char="§"/>
            </a:pPr>
            <a:r>
              <a:rPr lang="en-US" sz="2000" dirty="0" smtClean="0"/>
              <a:t>Number of BST = </a:t>
            </a:r>
            <a:r>
              <a:rPr lang="en-US" sz="2000" dirty="0" smtClean="0"/>
              <a:t> 28</a:t>
            </a:r>
          </a:p>
          <a:p>
            <a:pPr marL="566928" indent="-457200">
              <a:buFont typeface="Wingdings" pitchFamily="2" charset="2"/>
              <a:buChar char="§"/>
            </a:pPr>
            <a:r>
              <a:rPr lang="en-US" sz="2000" dirty="0" smtClean="0"/>
              <a:t>Number of sectors per BST = 3</a:t>
            </a:r>
            <a:endParaRPr lang="en-US" sz="2000" dirty="0" smtClean="0"/>
          </a:p>
          <a:p>
            <a:pPr marL="566928" indent="-457200">
              <a:buFont typeface="Wingdings" pitchFamily="2" charset="2"/>
              <a:buChar char="§"/>
            </a:pPr>
            <a:r>
              <a:rPr lang="en-US" sz="2000" dirty="0" smtClean="0"/>
              <a:t>Number of Transmitters </a:t>
            </a:r>
            <a:r>
              <a:rPr lang="en-US" sz="2000" dirty="0" smtClean="0"/>
              <a:t>=  28*3</a:t>
            </a:r>
            <a:endParaRPr lang="en-US" sz="2000" dirty="0" smtClean="0"/>
          </a:p>
          <a:p>
            <a:pPr marL="566928" indent="-457200">
              <a:buFont typeface="Wingdings" pitchFamily="2" charset="2"/>
              <a:buChar char="§"/>
            </a:pPr>
            <a:r>
              <a:rPr lang="en-US" sz="2000" dirty="0" smtClean="0"/>
              <a:t>Cross sectional area =  </a:t>
            </a:r>
            <a:r>
              <a:rPr lang="en-US" sz="2000" dirty="0" smtClean="0"/>
              <a:t>(870)</a:t>
            </a:r>
            <a:r>
              <a:rPr lang="en-US" sz="2000" dirty="0" smtClean="0"/>
              <a:t> </a:t>
            </a:r>
            <a:r>
              <a:rPr lang="en-US" sz="2000" dirty="0" err="1" smtClean="0"/>
              <a:t>sql</a:t>
            </a:r>
            <a:r>
              <a:rPr lang="en-US" sz="2000" dirty="0" smtClean="0"/>
              <a:t> m </a:t>
            </a:r>
            <a:r>
              <a:rPr lang="en-US" sz="2000" dirty="0" smtClean="0"/>
              <a:t>(2,850 ft)</a:t>
            </a:r>
          </a:p>
          <a:p>
            <a:pPr marL="566928" indent="-457200">
              <a:buFont typeface="Wingdings" pitchFamily="2" charset="2"/>
              <a:buChar char="§"/>
            </a:pPr>
            <a:r>
              <a:rPr lang="en-US" sz="2000" dirty="0" smtClean="0"/>
              <a:t>Distance between each </a:t>
            </a:r>
            <a:r>
              <a:rPr lang="en-US" sz="2000" dirty="0" smtClean="0"/>
              <a:t>BST = </a:t>
            </a: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  Population = </a:t>
            </a:r>
            <a:r>
              <a:rPr lang="en-US" sz="2000" dirty="0" smtClean="0"/>
              <a:t>300,000p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 Average use</a:t>
            </a:r>
            <a:r>
              <a:rPr lang="en-US" sz="2000" dirty="0" smtClean="0"/>
              <a:t>r density =((870)^2)/300000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 Coverage distance per transmitter = 25m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 If we look at the number of  BST to the  area we see that   	theoretically </a:t>
            </a:r>
            <a:r>
              <a:rPr lang="en-US" sz="2000" dirty="0" smtClean="0"/>
              <a:t>have  </a:t>
            </a:r>
            <a:r>
              <a:rPr lang="en-US" sz="2000" dirty="0" smtClean="0"/>
              <a:t>756,900/28  </a:t>
            </a:r>
            <a:r>
              <a:rPr lang="en-US" sz="2000" dirty="0" smtClean="0"/>
              <a:t>= 27,032.14 </a:t>
            </a:r>
            <a:r>
              <a:rPr lang="en-US" sz="2000" dirty="0" smtClean="0"/>
              <a:t>mean in area of 	756,900m </a:t>
            </a:r>
            <a:r>
              <a:rPr lang="en-US" sz="2000" dirty="0" err="1" smtClean="0"/>
              <a:t>sql</a:t>
            </a:r>
            <a:r>
              <a:rPr lang="en-US" sz="2000" dirty="0" smtClean="0"/>
              <a:t> each BTS should cover 27,o32m </a:t>
            </a:r>
            <a:r>
              <a:rPr lang="en-US" sz="2000" dirty="0" err="1" smtClean="0"/>
              <a:t>sql</a:t>
            </a:r>
            <a:r>
              <a:rPr lang="en-US" sz="2000" dirty="0" smtClean="0"/>
              <a:t> area.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6429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Images/output</a:t>
            </a: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indent="-457200">
              <a:buNone/>
            </a:pPr>
            <a:endParaRPr lang="en-US" sz="1600" dirty="0" smtClean="0"/>
          </a:p>
          <a:p>
            <a:pPr marL="566928" indent="-457200">
              <a:buNone/>
            </a:pPr>
            <a:endParaRPr lang="en-US" sz="2000" dirty="0"/>
          </a:p>
        </p:txBody>
      </p:sp>
      <p:pic>
        <p:nvPicPr>
          <p:cNvPr id="4" name="Picture 3" descr="cap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357298"/>
            <a:ext cx="8715436" cy="535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6429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Images/output</a:t>
            </a: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indent="-457200">
              <a:buNone/>
            </a:pPr>
            <a:endParaRPr lang="en-US" sz="1600" dirty="0" smtClean="0"/>
          </a:p>
          <a:p>
            <a:pPr marL="566928" indent="-457200">
              <a:buNone/>
            </a:pPr>
            <a:endParaRPr lang="en-US" sz="2000" dirty="0"/>
          </a:p>
        </p:txBody>
      </p:sp>
      <p:pic>
        <p:nvPicPr>
          <p:cNvPr id="4" name="Picture 3" descr="cap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357298"/>
            <a:ext cx="8143931" cy="535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all we can say it was an interesting experience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lgerian" pitchFamily="82" charset="0"/>
              </a:rPr>
              <a:t>WLAN FOR THE FET BUILDING</a:t>
            </a:r>
            <a:endParaRPr lang="en-US" sz="36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objective here  is to minimize the resources we have in constructing a  1 AC(access  Controller ) with more than 2 APs(Access points).</a:t>
            </a:r>
          </a:p>
          <a:p>
            <a:r>
              <a:rPr lang="en-US" sz="2000" dirty="0" smtClean="0"/>
              <a:t>Utilizing concepts like </a:t>
            </a:r>
            <a:r>
              <a:rPr lang="en-US" sz="2000" dirty="0" smtClean="0">
                <a:solidFill>
                  <a:srgbClr val="0070C0"/>
                </a:solidFill>
              </a:rPr>
              <a:t>DHCP WLAN, CAPWAP, TRUNK, VLAN, PVID, IP addresses, SSID</a:t>
            </a:r>
            <a:r>
              <a:rPr lang="en-US" sz="2000" dirty="0" smtClean="0"/>
              <a:t>, and more in the implementation.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Proposed Solution</a:t>
            </a:r>
            <a:r>
              <a:rPr lang="en-US" sz="2000" b="1" dirty="0" smtClean="0"/>
              <a:t>.</a:t>
            </a:r>
          </a:p>
          <a:p>
            <a:pPr>
              <a:buNone/>
            </a:pPr>
            <a:r>
              <a:rPr lang="en-US" sz="2000" dirty="0" smtClean="0"/>
              <a:t>	Our system is </a:t>
            </a:r>
            <a:r>
              <a:rPr lang="en-US" sz="2000" dirty="0" err="1" smtClean="0"/>
              <a:t>Wlan</a:t>
            </a:r>
            <a:r>
              <a:rPr lang="en-US" sz="2000" dirty="0" smtClean="0"/>
              <a:t> with over  1 AC ,  5 Aggregation switches,  4 APs, and over 8 end devices .  We proposed a maximum of one AP per floor for the three floors and the  4th AP for the building external </a:t>
            </a:r>
            <a:r>
              <a:rPr lang="en-US" sz="2000" dirty="0" smtClean="0"/>
              <a:t>coverage  </a:t>
            </a:r>
            <a:r>
              <a:rPr lang="en-US" sz="2000" dirty="0" smtClean="0"/>
              <a:t>to enable you utilize the network a few meters from the building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142984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  <a:cs typeface="Times New Roman" pitchFamily="18" charset="0"/>
              </a:rPr>
              <a:t>PROCEDUE</a:t>
            </a:r>
            <a:endParaRPr lang="en-US" dirty="0">
              <a:solidFill>
                <a:srgbClr val="FF0000"/>
              </a:solidFill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Logical and Physical Topology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Logical</a:t>
            </a:r>
            <a:endParaRPr lang="en-US" sz="2000" b="1" dirty="0" smtClean="0"/>
          </a:p>
          <a:p>
            <a:r>
              <a:rPr lang="en-US" sz="2000" dirty="0" smtClean="0"/>
              <a:t>Our system makes use of 2 DHCP  </a:t>
            </a:r>
            <a:r>
              <a:rPr lang="en-US" sz="2000" dirty="0" smtClean="0"/>
              <a:t>S</a:t>
            </a:r>
            <a:r>
              <a:rPr lang="en-US" sz="2000" dirty="0" smtClean="0"/>
              <a:t>ervers </a:t>
            </a:r>
            <a:endParaRPr lang="en-US" sz="2000" dirty="0" smtClean="0"/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AC </a:t>
            </a:r>
          </a:p>
          <a:p>
            <a:pPr lvl="2" algn="just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It is the DHCP server for the APs its responsible for dynamically allocating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address to the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Aps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interspaces in the network. </a:t>
            </a:r>
          </a:p>
          <a:p>
            <a:pPr lvl="2" algn="just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it uses the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address trunk of 192.168.100.254 / 24 and network address of 192.168.100.0 mask 24.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S1</a:t>
            </a:r>
          </a:p>
          <a:p>
            <a:pPr lvl="2" algn="just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	It is the DHCP server for the STAs its responsible for dynamically allocating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address to the   APs  interspaces in the network. </a:t>
            </a:r>
          </a:p>
          <a:p>
            <a:pPr lvl="2" algn="just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It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uses the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address trunk of 192.168.101.254 / 24 and network address of 192.168.101.0 mask 24.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sz="1800" b="1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57752" y="1101970"/>
            <a:ext cx="4071966" cy="541080"/>
          </a:xfrm>
        </p:spPr>
        <p:txBody>
          <a:bodyPr/>
          <a:lstStyle/>
          <a:p>
            <a:r>
              <a:rPr lang="en-US" dirty="0" smtClean="0"/>
              <a:t>Part Diagrammatic Representation</a:t>
            </a:r>
            <a:endParaRPr lang="en-US" dirty="0"/>
          </a:p>
        </p:txBody>
      </p:sp>
      <p:pic>
        <p:nvPicPr>
          <p:cNvPr id="8" name="Content Placeholder 7" descr="capdhcp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4876" y="2285992"/>
            <a:ext cx="4172476" cy="1143008"/>
          </a:xfrm>
        </p:spPr>
      </p:pic>
      <p:pic>
        <p:nvPicPr>
          <p:cNvPr id="9" name="Picture 8" descr="s2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3643315"/>
            <a:ext cx="1652733" cy="2714644"/>
          </a:xfrm>
          <a:prstGeom prst="rect">
            <a:avLst/>
          </a:prstGeom>
        </p:spPr>
      </p:pic>
      <p:pic>
        <p:nvPicPr>
          <p:cNvPr id="10" name="Picture 9" descr="s1s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78" y="3643315"/>
            <a:ext cx="2067081" cy="264320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57158" y="1142984"/>
            <a:ext cx="4071966" cy="5357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VLAN  100 101: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 command </a:t>
            </a:r>
            <a:r>
              <a:rPr lang="en-US" sz="1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vlan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batch 100 101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was  used to create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vlan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batch 100(for APs) and  batch  101(for STAs).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TRUNK: the command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 link-type trunk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was used to trunk  the IPs addresses.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command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 trunk allow-pass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vlan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100 101,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was used to allow the passage of  both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vlan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100 IPs and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vlan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101 IPs.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PVID :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pvid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was used to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untag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signals  from the STAs by applying the command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 trunk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pvid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vlan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100.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714356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KEY FUTURES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0" y="714356"/>
            <a:ext cx="3383280" cy="285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S1 Configurations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72066" y="1214422"/>
            <a:ext cx="3929090" cy="5414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1 config part 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43504" y="1285860"/>
            <a:ext cx="3786214" cy="5286412"/>
          </a:xfrm>
        </p:spPr>
      </p:pic>
      <p:sp>
        <p:nvSpPr>
          <p:cNvPr id="6" name="TextBox 5"/>
          <p:cNvSpPr txBox="1"/>
          <p:nvPr/>
        </p:nvSpPr>
        <p:spPr>
          <a:xfrm>
            <a:off x="357158" y="1214422"/>
            <a:ext cx="44291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DHCP : we enable </a:t>
            </a:r>
            <a:r>
              <a:rPr lang="en-US" dirty="0" err="1" smtClean="0"/>
              <a:t>d</a:t>
            </a:r>
            <a:r>
              <a:rPr lang="en-US" dirty="0" err="1" smtClean="0"/>
              <a:t>hcp</a:t>
            </a:r>
            <a:r>
              <a:rPr lang="en-US" dirty="0" smtClean="0"/>
              <a:t>  to permit  S1 and AC to dynamically allocate IP addresses to each device. By use the command </a:t>
            </a:r>
            <a:r>
              <a:rPr lang="en-US" dirty="0" err="1" smtClean="0">
                <a:solidFill>
                  <a:srgbClr val="FF0000"/>
                </a:solidFill>
              </a:rPr>
              <a:t>dhcp</a:t>
            </a:r>
            <a:r>
              <a:rPr lang="en-US" dirty="0" smtClean="0">
                <a:solidFill>
                  <a:srgbClr val="FF0000"/>
                </a:solidFill>
              </a:rPr>
              <a:t> enable.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/>
              <a:t>Vlanif</a:t>
            </a:r>
            <a:r>
              <a:rPr lang="en-US" dirty="0" smtClean="0"/>
              <a:t> : To make sure  the </a:t>
            </a:r>
            <a:r>
              <a:rPr lang="en-US" dirty="0" smtClean="0"/>
              <a:t> </a:t>
            </a:r>
            <a:r>
              <a:rPr lang="en-US" dirty="0" smtClean="0"/>
              <a:t>AC or S1 </a:t>
            </a:r>
            <a:r>
              <a:rPr lang="en-US" dirty="0" err="1" smtClean="0"/>
              <a:t>dhcp</a:t>
            </a:r>
            <a:r>
              <a:rPr lang="en-US" dirty="0" smtClean="0"/>
              <a:t> severs allocate to the right device we use the command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vlanif</a:t>
            </a:r>
            <a:r>
              <a:rPr lang="en-US" dirty="0" smtClean="0">
                <a:solidFill>
                  <a:srgbClr val="FF0000"/>
                </a:solidFill>
              </a:rPr>
              <a:t> 100 </a:t>
            </a:r>
            <a:r>
              <a:rPr lang="en-US" dirty="0" smtClean="0"/>
              <a:t>for AC </a:t>
            </a:r>
            <a:r>
              <a:rPr lang="en-US" dirty="0" err="1" smtClean="0">
                <a:solidFill>
                  <a:srgbClr val="FF0000"/>
                </a:solidFill>
              </a:rPr>
              <a:t>ip</a:t>
            </a:r>
            <a:r>
              <a:rPr lang="en-US" dirty="0" smtClean="0">
                <a:solidFill>
                  <a:srgbClr val="FF0000"/>
                </a:solidFill>
              </a:rPr>
              <a:t> add 192.168.100.245  24</a:t>
            </a:r>
            <a:r>
              <a:rPr lang="en-US" dirty="0" smtClean="0"/>
              <a:t>. followed by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dhcp</a:t>
            </a:r>
            <a:r>
              <a:rPr lang="en-US" dirty="0" smtClean="0">
                <a:solidFill>
                  <a:srgbClr val="FF0000"/>
                </a:solidFill>
              </a:rPr>
              <a:t> select global.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/>
              <a:t>Ap</a:t>
            </a:r>
            <a:r>
              <a:rPr lang="en-US" dirty="0" smtClean="0"/>
              <a:t> pool : we need to crate an </a:t>
            </a:r>
            <a:r>
              <a:rPr lang="en-US" dirty="0" err="1" smtClean="0"/>
              <a:t>ap</a:t>
            </a:r>
            <a:r>
              <a:rPr lang="en-US" dirty="0" smtClean="0"/>
              <a:t> pool so as to  allocate </a:t>
            </a:r>
            <a:r>
              <a:rPr lang="en-US" dirty="0" err="1" smtClean="0"/>
              <a:t>Ips</a:t>
            </a:r>
            <a:r>
              <a:rPr lang="en-US" dirty="0" smtClean="0"/>
              <a:t> to the devices.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714356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KEY FUTURES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642918"/>
            <a:ext cx="3383280" cy="285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 Configurations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72066" y="1214422"/>
            <a:ext cx="3929090" cy="5414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1 config part 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43504" y="1285861"/>
            <a:ext cx="3786214" cy="5143536"/>
          </a:xfrm>
        </p:spPr>
      </p:pic>
      <p:sp>
        <p:nvSpPr>
          <p:cNvPr id="6" name="TextBox 5"/>
          <p:cNvSpPr txBox="1"/>
          <p:nvPr/>
        </p:nvSpPr>
        <p:spPr>
          <a:xfrm>
            <a:off x="357158" y="1214422"/>
            <a:ext cx="44291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WLAN: we need to do the rest of configuration in the </a:t>
            </a:r>
            <a:r>
              <a:rPr lang="en-US" dirty="0" err="1" smtClean="0"/>
              <a:t>wlan</a:t>
            </a:r>
            <a:r>
              <a:rPr lang="en-US" dirty="0" smtClean="0"/>
              <a:t>-view </a:t>
            </a:r>
            <a:r>
              <a:rPr lang="en-US" dirty="0" smtClean="0"/>
              <a:t> </a:t>
            </a:r>
            <a:r>
              <a:rPr lang="en-US" dirty="0" smtClean="0"/>
              <a:t>in the AC we type </a:t>
            </a:r>
            <a:r>
              <a:rPr lang="en-US" dirty="0" err="1" smtClean="0">
                <a:solidFill>
                  <a:srgbClr val="FF0000"/>
                </a:solidFill>
              </a:rPr>
              <a:t>wlan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AP GROUP: </a:t>
            </a:r>
            <a:r>
              <a:rPr lang="en-US" dirty="0" err="1" smtClean="0"/>
              <a:t>ap</a:t>
            </a:r>
            <a:r>
              <a:rPr lang="en-US" dirty="0" smtClean="0"/>
              <a:t>-group  is </a:t>
            </a:r>
            <a:r>
              <a:rPr lang="en-US" dirty="0" err="1" smtClean="0"/>
              <a:t>is</a:t>
            </a:r>
            <a:r>
              <a:rPr lang="en-US" dirty="0" smtClean="0"/>
              <a:t> needed  to bind the APs to the configuration, we use the command </a:t>
            </a:r>
            <a:r>
              <a:rPr lang="en-US" dirty="0" err="1" smtClean="0">
                <a:solidFill>
                  <a:srgbClr val="FF0000"/>
                </a:solidFill>
              </a:rPr>
              <a:t>ap</a:t>
            </a:r>
            <a:r>
              <a:rPr lang="en-US" dirty="0" smtClean="0">
                <a:solidFill>
                  <a:srgbClr val="FF0000"/>
                </a:solidFill>
              </a:rPr>
              <a:t>-group name ap-group1.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REGULATORY DOMAIN PROFILE AND COUNTRY CODE: we set the regulatory domain profile name to default and set the country code to CN so as to import the country network operation rules.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910" y="714356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KEY FUTURES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642918"/>
            <a:ext cx="3383280" cy="285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 Configurations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72066" y="1214422"/>
            <a:ext cx="3929090" cy="5414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1 config part 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72066" y="1285860"/>
            <a:ext cx="3857652" cy="2477348"/>
          </a:xfrm>
        </p:spPr>
      </p:pic>
      <p:sp>
        <p:nvSpPr>
          <p:cNvPr id="6" name="TextBox 5"/>
          <p:cNvSpPr txBox="1"/>
          <p:nvPr/>
        </p:nvSpPr>
        <p:spPr>
          <a:xfrm>
            <a:off x="357158" y="1214422"/>
            <a:ext cx="4429156" cy="502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From now we are free to ADD the APs and bind them to the </a:t>
            </a:r>
            <a:r>
              <a:rPr lang="en-US" dirty="0" smtClean="0">
                <a:solidFill>
                  <a:srgbClr val="FF0000"/>
                </a:solidFill>
              </a:rPr>
              <a:t>AP group </a:t>
            </a:r>
            <a:r>
              <a:rPr lang="en-US" dirty="0" smtClean="0"/>
              <a:t>create. Giving the </a:t>
            </a:r>
            <a:r>
              <a:rPr lang="en-US" dirty="0" err="1" smtClean="0">
                <a:solidFill>
                  <a:srgbClr val="FF0000"/>
                </a:solidFill>
              </a:rPr>
              <a:t>ap</a:t>
            </a:r>
            <a:r>
              <a:rPr lang="en-US" dirty="0" smtClean="0">
                <a:solidFill>
                  <a:srgbClr val="FF0000"/>
                </a:solidFill>
              </a:rPr>
              <a:t>-id</a:t>
            </a:r>
            <a:r>
              <a:rPr lang="en-US" dirty="0" smtClean="0"/>
              <a:t> , before that we have to specify the authentication mode to </a:t>
            </a:r>
            <a:r>
              <a:rPr lang="en-US" dirty="0" err="1" smtClean="0">
                <a:solidFill>
                  <a:srgbClr val="FF0000"/>
                </a:solidFill>
              </a:rPr>
              <a:t>aut-mac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the command.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We set up the </a:t>
            </a:r>
            <a:r>
              <a:rPr lang="en-US" dirty="0" err="1" smtClean="0">
                <a:solidFill>
                  <a:srgbClr val="FF0000"/>
                </a:solidFill>
              </a:rPr>
              <a:t>capwap</a:t>
            </a:r>
            <a:r>
              <a:rPr lang="en-US" dirty="0" smtClean="0"/>
              <a:t> and set the </a:t>
            </a:r>
            <a:r>
              <a:rPr lang="en-US" dirty="0" smtClean="0">
                <a:solidFill>
                  <a:srgbClr val="FF0000"/>
                </a:solidFill>
              </a:rPr>
              <a:t>source to </a:t>
            </a:r>
            <a:r>
              <a:rPr lang="en-US" dirty="0" err="1" smtClean="0">
                <a:solidFill>
                  <a:srgbClr val="FF0000"/>
                </a:solidFill>
              </a:rPr>
              <a:t>vlan</a:t>
            </a:r>
            <a:r>
              <a:rPr lang="en-US" dirty="0" smtClean="0">
                <a:solidFill>
                  <a:srgbClr val="FF0000"/>
                </a:solidFill>
              </a:rPr>
              <a:t> 100.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We set the </a:t>
            </a:r>
            <a:r>
              <a:rPr lang="en-US" dirty="0" smtClean="0">
                <a:solidFill>
                  <a:srgbClr val="FF0000"/>
                </a:solidFill>
              </a:rPr>
              <a:t>SSID  (FET-BUILDING) </a:t>
            </a:r>
            <a:r>
              <a:rPr lang="en-US" dirty="0" smtClean="0"/>
              <a:t>to authenticate  each STA into the network. We no specify the 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</a:t>
            </a:r>
            <a:r>
              <a:rPr lang="en-US" dirty="0" err="1" smtClean="0">
                <a:solidFill>
                  <a:srgbClr val="FF0000"/>
                </a:solidFill>
              </a:rPr>
              <a:t>ap</a:t>
            </a:r>
            <a:r>
              <a:rPr lang="en-US" dirty="0" smtClean="0"/>
              <a:t> profile and bind to the </a:t>
            </a:r>
            <a:r>
              <a:rPr lang="en-US" dirty="0" smtClean="0">
                <a:solidFill>
                  <a:srgbClr val="FF0000"/>
                </a:solidFill>
              </a:rPr>
              <a:t>ap-group1.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 descr="Ac CONFIG part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4000504"/>
            <a:ext cx="3857652" cy="2474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ERALE CAPTURE eNS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071546"/>
            <a:ext cx="8858312" cy="535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28596" y="571480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SHOWING OUTPUT/</a:t>
            </a:r>
            <a:r>
              <a:rPr lang="en-US" sz="2400" dirty="0" smtClean="0"/>
              <a:t>Physical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lgerian" pitchFamily="82" charset="0"/>
              </a:rPr>
              <a:t>LTE RADIO FREQUENCY PLANING OF BUEA</a:t>
            </a:r>
            <a:endParaRPr lang="en-US" sz="36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objective here is utilize basic and complex networking tools (</a:t>
            </a:r>
            <a:r>
              <a:rPr lang="en-US" sz="2000" dirty="0" err="1" smtClean="0"/>
              <a:t>Forcks</a:t>
            </a:r>
            <a:r>
              <a:rPr lang="en-US" sz="2000" dirty="0" smtClean="0"/>
              <a:t> Atoll and Google Earth) based on population density of the </a:t>
            </a:r>
            <a:r>
              <a:rPr lang="en-US" sz="2000" dirty="0" err="1" smtClean="0"/>
              <a:t>Buea</a:t>
            </a:r>
            <a:r>
              <a:rPr lang="en-US" sz="2000" dirty="0" smtClean="0"/>
              <a:t> </a:t>
            </a:r>
            <a:r>
              <a:rPr lang="en-US" sz="2000" dirty="0" smtClean="0"/>
              <a:t>cross section area, to  simulate(plan)  4G radio frequency network , in other  to </a:t>
            </a:r>
            <a:r>
              <a:rPr lang="en-US" sz="2000" dirty="0" smtClean="0"/>
              <a:t> eliminate poor cost management and achieve better coverage with the right amount of resources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Proposed Solution</a:t>
            </a:r>
            <a:r>
              <a:rPr lang="en-US" sz="2000" b="1" dirty="0" smtClean="0"/>
              <a:t>.</a:t>
            </a:r>
          </a:p>
          <a:p>
            <a:pPr>
              <a:buNone/>
            </a:pPr>
            <a:r>
              <a:rPr lang="en-US" sz="2000" dirty="0" smtClean="0"/>
              <a:t>Based on the area of </a:t>
            </a:r>
            <a:r>
              <a:rPr lang="en-US" sz="2000" dirty="0" err="1" smtClean="0"/>
              <a:t>Buea</a:t>
            </a:r>
            <a:r>
              <a:rPr lang="en-US" sz="2000" dirty="0" smtClean="0"/>
              <a:t> and the population n density  we deploy a set based station with three transmitters per station (120 degree sectoring ).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778</TotalTime>
  <Words>677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Network planning and simulation with Atoll and e ENSp. </vt:lpstr>
      <vt:lpstr>WLAN FOR THE FET BUILDING</vt:lpstr>
      <vt:lpstr>PROCEDUE</vt:lpstr>
      <vt:lpstr>Part Diagrammatic Representation</vt:lpstr>
      <vt:lpstr>S1 Configurations</vt:lpstr>
      <vt:lpstr>AC Configurations</vt:lpstr>
      <vt:lpstr>AC Configurations</vt:lpstr>
      <vt:lpstr>Slide 8</vt:lpstr>
      <vt:lpstr>LTE RADIO FREQUENCY PLANING OF BUEA</vt:lpstr>
      <vt:lpstr>Procedure/statistics</vt:lpstr>
      <vt:lpstr>LTE RADIO FREQUENCY PLANING OF BUEA</vt:lpstr>
      <vt:lpstr>Images/output</vt:lpstr>
      <vt:lpstr>Images/output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planning and simulation with Atoll ENSp.</dc:title>
  <dc:creator>Dr. Alkaloid</dc:creator>
  <cp:lastModifiedBy>Dr. Alkaloid</cp:lastModifiedBy>
  <cp:revision>55</cp:revision>
  <dcterms:created xsi:type="dcterms:W3CDTF">2022-06-09T04:19:03Z</dcterms:created>
  <dcterms:modified xsi:type="dcterms:W3CDTF">2022-06-09T19:28:52Z</dcterms:modified>
</cp:coreProperties>
</file>