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8" r:id="rId2"/>
    <p:sldId id="260" r:id="rId3"/>
    <p:sldId id="259" r:id="rId4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34"/>
    <a:srgbClr val="19713D"/>
    <a:srgbClr val="1F894A"/>
    <a:srgbClr val="26A65B"/>
    <a:srgbClr val="27AE60"/>
    <a:srgbClr val="2DA5FF"/>
    <a:srgbClr val="0062AC"/>
    <a:srgbClr val="199CFF"/>
    <a:srgbClr val="41AEFF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50" d="100"/>
          <a:sy n="50" d="100"/>
        </p:scale>
        <p:origin x="-86" y="-2016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B-47F0-9956-AD89425730F1}"/>
            </c:ext>
          </c:extLst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B-47F0-9956-AD89425730F1}"/>
            </c:ext>
          </c:extLst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B-47F0-9956-AD89425730F1}"/>
            </c:ext>
          </c:extLst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B-47F0-9956-AD89425730F1}"/>
            </c:ext>
          </c:extLst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3B-47F0-9956-AD89425730F1}"/>
            </c:ext>
          </c:extLst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3B-47F0-9956-AD89425730F1}"/>
            </c:ext>
          </c:extLst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3B-47F0-9956-AD89425730F1}"/>
            </c:ext>
          </c:extLst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3B-47F0-9956-AD894257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285760"/>
        <c:axId val="113304320"/>
      </c:lineChart>
      <c:catAx>
        <c:axId val="1132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304320"/>
        <c:crosses val="autoZero"/>
        <c:auto val="1"/>
        <c:lblAlgn val="ctr"/>
        <c:lblOffset val="100"/>
        <c:tickLblSkip val="20"/>
        <c:noMultiLvlLbl val="0"/>
      </c:catAx>
      <c:valAx>
        <c:axId val="113304320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285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BF-4D55-BEBB-7EBD3F883AB2}"/>
            </c:ext>
          </c:extLst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F-4D55-BEBB-7EBD3F883AB2}"/>
            </c:ext>
          </c:extLst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BF-4D55-BEBB-7EBD3F883AB2}"/>
            </c:ext>
          </c:extLst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BF-4D55-BEBB-7EBD3F88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72384"/>
        <c:axId val="113090944"/>
      </c:scatterChart>
      <c:valAx>
        <c:axId val="113072384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90944"/>
        <c:crosses val="autoZero"/>
        <c:crossBetween val="midCat"/>
      </c:valAx>
      <c:valAx>
        <c:axId val="113090944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7238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7" Type="http://schemas.openxmlformats.org/officeDocument/2006/relationships/image" Target="../media/image4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5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18" Type="http://schemas.openxmlformats.org/officeDocument/2006/relationships/image" Target="../media/image58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61.png"/><Relationship Id="rId3" Type="http://schemas.openxmlformats.org/officeDocument/2006/relationships/image" Target="../media/image90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17" Type="http://schemas.openxmlformats.org/officeDocument/2006/relationships/image" Target="../media/image57.png"/><Relationship Id="rId25" Type="http://schemas.openxmlformats.org/officeDocument/2006/relationships/image" Target="../media/image230.png"/><Relationship Id="rId33" Type="http://schemas.openxmlformats.org/officeDocument/2006/relationships/image" Target="../media/image47.wmf"/><Relationship Id="rId38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42.wmf"/><Relationship Id="rId29" Type="http://schemas.openxmlformats.org/officeDocument/2006/relationships/image" Target="../media/image45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0.png"/><Relationship Id="rId11" Type="http://schemas.openxmlformats.org/officeDocument/2006/relationships/image" Target="../media/image53.png"/><Relationship Id="rId24" Type="http://schemas.openxmlformats.org/officeDocument/2006/relationships/image" Target="../media/image59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49.wmf"/><Relationship Id="rId40" Type="http://schemas.openxmlformats.org/officeDocument/2006/relationships/image" Target="../media/image62.png"/><Relationship Id="rId5" Type="http://schemas.openxmlformats.org/officeDocument/2006/relationships/image" Target="../media/image420.png"/><Relationship Id="rId15" Type="http://schemas.openxmlformats.org/officeDocument/2006/relationships/image" Target="../media/image56.png"/><Relationship Id="rId23" Type="http://schemas.openxmlformats.org/officeDocument/2006/relationships/image" Target="../media/image210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46.wmf"/><Relationship Id="rId4" Type="http://schemas.openxmlformats.org/officeDocument/2006/relationships/image" Target="../media/image100.png"/><Relationship Id="rId9" Type="http://schemas.openxmlformats.org/officeDocument/2006/relationships/image" Target="../media/image52.png"/><Relationship Id="rId14" Type="http://schemas.microsoft.com/office/2007/relationships/hdphoto" Target="../media/hdphoto2.wdp"/><Relationship Id="rId22" Type="http://schemas.openxmlformats.org/officeDocument/2006/relationships/image" Target="../media/image43.wmf"/><Relationship Id="rId27" Type="http://schemas.openxmlformats.org/officeDocument/2006/relationships/image" Target="../media/image44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4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232002" y="6861992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2192000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192000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2605981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457200" y="3843278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457200" y="7852052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852052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1143000" y="9883971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792422" y="13225935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2" y="13225935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162800" y="3931384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Another sentence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957608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542048" y="79250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059167" y="7557276"/>
            <a:ext cx="6398509" cy="1163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10754202" y="1731895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10486676" y="17102706"/>
            <a:ext cx="3053322" cy="90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157537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3690937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23570713" y="581073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23564851" y="4038600"/>
            <a:ext cx="3335354" cy="382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053669" y="11339029"/>
            <a:ext cx="3885985" cy="1065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4860041" y="1166523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29260752" y="7705552"/>
            <a:ext cx="2315058" cy="224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3551485" y="9942143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058135" y="12620495"/>
            <a:ext cx="6376386" cy="538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424791"/>
                  </p:ext>
                </p:extLst>
              </p:nvPr>
            </p:nvGraphicFramePr>
            <p:xfrm>
              <a:off x="7380515" y="14110527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424791"/>
                  </p:ext>
                </p:extLst>
              </p:nvPr>
            </p:nvGraphicFramePr>
            <p:xfrm>
              <a:off x="7380515" y="14110527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050535"/>
                  </p:ext>
                </p:extLst>
              </p:nvPr>
            </p:nvGraphicFramePr>
            <p:xfrm>
              <a:off x="10733315" y="14106906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050535"/>
                  </p:ext>
                </p:extLst>
              </p:nvPr>
            </p:nvGraphicFramePr>
            <p:xfrm>
              <a:off x="10733315" y="14106906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3448" r="-241333" b="-7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3448" r="-138158" b="-7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3448" r="-1942" b="-7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946743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D152C13-A865-438B-BBBF-CB1D7579B0DE}"/>
              </a:ext>
            </a:extLst>
          </p:cNvPr>
          <p:cNvGrpSpPr/>
          <p:nvPr/>
        </p:nvGrpSpPr>
        <p:grpSpPr>
          <a:xfrm>
            <a:off x="843297" y="14954991"/>
            <a:ext cx="5775960" cy="1469660"/>
            <a:chOff x="2319157" y="2353096"/>
            <a:chExt cx="5775960" cy="1469660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6BCE6AE8-B31D-47DF-9CC5-2EF0CBFA5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49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D92085C0-A5D4-4D89-B7EB-F1F9D4FE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16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7980DE9-718F-4613-BF11-9EC51D10C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83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CA5E9453-DFD9-48DB-B0C7-B873F4C9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157" y="2725476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51432F05-BF69-43F7-9B3D-6B0CB579D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82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C69C986-B9AE-4B09-8CD2-84160822FA77}"/>
                </a:ext>
              </a:extLst>
            </p:cNvPr>
            <p:cNvSpPr txBox="1"/>
            <p:nvPr/>
          </p:nvSpPr>
          <p:spPr>
            <a:xfrm>
              <a:off x="2576911" y="2353096"/>
              <a:ext cx="627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City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4016EE8-F565-4000-AEE4-279169D28904}"/>
                </a:ext>
              </a:extLst>
            </p:cNvPr>
            <p:cNvSpPr txBox="1"/>
            <p:nvPr/>
          </p:nvSpPr>
          <p:spPr>
            <a:xfrm>
              <a:off x="5194164" y="2353096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Places365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7539815-5E23-4475-B610-1F376880F0E5}"/>
              </a:ext>
            </a:extLst>
          </p:cNvPr>
          <p:cNvSpPr/>
          <p:nvPr/>
        </p:nvSpPr>
        <p:spPr>
          <a:xfrm>
            <a:off x="738850" y="16631141"/>
            <a:ext cx="5999976" cy="1377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EF4945D-B664-4246-A632-149CDDA5540F}"/>
              </a:ext>
            </a:extLst>
          </p:cNvPr>
          <p:cNvSpPr txBox="1"/>
          <p:nvPr/>
        </p:nvSpPr>
        <p:spPr>
          <a:xfrm>
            <a:off x="2561607" y="1691740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DATA SAMPLES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BFF78C3-7C55-4F4A-92E1-03FC623A8DD3}"/>
              </a:ext>
            </a:extLst>
          </p:cNvPr>
          <p:cNvSpPr txBox="1"/>
          <p:nvPr/>
        </p:nvSpPr>
        <p:spPr>
          <a:xfrm>
            <a:off x="18922750" y="11520617"/>
            <a:ext cx="26163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DILATION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88F439A-A52B-409D-880B-500DE904A44F}"/>
              </a:ext>
            </a:extLst>
          </p:cNvPr>
          <p:cNvSpPr/>
          <p:nvPr/>
        </p:nvSpPr>
        <p:spPr>
          <a:xfrm>
            <a:off x="18135600" y="11339028"/>
            <a:ext cx="3885985" cy="1032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22266194" y="8114405"/>
            <a:ext cx="4634011" cy="4271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181A4F9-D03C-4480-B784-72DA63536F80}"/>
              </a:ext>
            </a:extLst>
          </p:cNvPr>
          <p:cNvGrpSpPr/>
          <p:nvPr/>
        </p:nvGrpSpPr>
        <p:grpSpPr>
          <a:xfrm>
            <a:off x="7372916" y="5689920"/>
            <a:ext cx="5809684" cy="1690213"/>
            <a:chOff x="219980" y="2390211"/>
            <a:chExt cx="10841178" cy="315402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279FAF6-9344-41C6-B43B-4261B3DBE777}"/>
                </a:ext>
              </a:extLst>
            </p:cNvPr>
            <p:cNvGrpSpPr/>
            <p:nvPr/>
          </p:nvGrpSpPr>
          <p:grpSpPr>
            <a:xfrm>
              <a:off x="4778310" y="2390211"/>
              <a:ext cx="1489864" cy="1548125"/>
              <a:chOff x="4718609" y="4704582"/>
              <a:chExt cx="1489864" cy="1548125"/>
            </a:xfrm>
          </p:grpSpPr>
          <p:pic>
            <p:nvPicPr>
              <p:cNvPr id="246" name="Picture 245">
                <a:extLst>
                  <a:ext uri="{FF2B5EF4-FFF2-40B4-BE49-F238E27FC236}">
                    <a16:creationId xmlns:a16="http://schemas.microsoft.com/office/drawing/2014/main" id="{9ECE7EDC-BFB7-49E2-8A94-7211B384B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321" y="4704582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7" name="Picture 246">
                <a:extLst>
                  <a:ext uri="{FF2B5EF4-FFF2-40B4-BE49-F238E27FC236}">
                    <a16:creationId xmlns:a16="http://schemas.microsoft.com/office/drawing/2014/main" id="{F5A9ABEC-36F4-4AEB-835A-BFA205B17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110" y="480059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8" name="Picture 247">
                <a:extLst>
                  <a:ext uri="{FF2B5EF4-FFF2-40B4-BE49-F238E27FC236}">
                    <a16:creationId xmlns:a16="http://schemas.microsoft.com/office/drawing/2014/main" id="{A1C0C4A6-6FC5-4B8C-95ED-ACF4DCB24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5899" y="4911848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15711D92-CC44-4CD9-84A2-39A6D9C67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609" y="503655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DD421493-4683-4DD9-98EA-CAF598267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80" y="2717611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B6F97690-EEDA-4204-91A6-3AAB9D8B6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101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2AF47323-B23C-45FC-81F5-1B57B0A0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141" y="4328087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EF09432-B62F-4D9B-8C8B-682876302A4A}"/>
                </a:ext>
              </a:extLst>
            </p:cNvPr>
            <p:cNvSpPr/>
            <p:nvPr/>
          </p:nvSpPr>
          <p:spPr>
            <a:xfrm>
              <a:off x="6550263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01FF4525-B729-432C-BF11-08937B80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673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626204C-B6BC-4B00-83E3-95E864C7DC87}"/>
                </a:ext>
              </a:extLst>
            </p:cNvPr>
            <p:cNvSpPr/>
            <p:nvPr/>
          </p:nvSpPr>
          <p:spPr>
            <a:xfrm>
              <a:off x="950342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Connector: Elbow 230">
              <a:extLst>
                <a:ext uri="{FF2B5EF4-FFF2-40B4-BE49-F238E27FC236}">
                  <a16:creationId xmlns:a16="http://schemas.microsoft.com/office/drawing/2014/main" id="{21049964-5EC4-4541-AA4D-C876E7B4F304}"/>
                </a:ext>
              </a:extLst>
            </p:cNvPr>
            <p:cNvCxnSpPr>
              <a:stCxn id="225" idx="0"/>
              <a:endCxn id="230" idx="0"/>
            </p:cNvCxnSpPr>
            <p:nvPr/>
          </p:nvCxnSpPr>
          <p:spPr>
            <a:xfrm rot="16200000" flipH="1">
              <a:off x="5261749" y="-1714559"/>
              <a:ext cx="209551" cy="9073891"/>
            </a:xfrm>
            <a:prstGeom prst="bentConnector3">
              <a:avLst>
                <a:gd name="adj1" fmla="val -3381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6E29B599-81B9-49E8-97B0-2DA458C00FC8}"/>
                </a:ext>
              </a:extLst>
            </p:cNvPr>
            <p:cNvCxnSpPr>
              <a:stCxn id="229" idx="3"/>
              <a:endCxn id="230" idx="2"/>
            </p:cNvCxnSpPr>
            <p:nvPr/>
          </p:nvCxnSpPr>
          <p:spPr>
            <a:xfrm flipV="1">
              <a:off x="9014873" y="3327212"/>
              <a:ext cx="488548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1343E5A1-CE3A-42FB-9EBE-4E36C916B635}"/>
                </a:ext>
              </a:extLst>
            </p:cNvPr>
            <p:cNvCxnSpPr>
              <a:stCxn id="228" idx="6"/>
              <a:endCxn id="229" idx="1"/>
            </p:cNvCxnSpPr>
            <p:nvPr/>
          </p:nvCxnSpPr>
          <p:spPr>
            <a:xfrm>
              <a:off x="7350363" y="3327212"/>
              <a:ext cx="4453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C827EA58-7FE8-452E-8419-D6EFB7F0214B}"/>
                </a:ext>
              </a:extLst>
            </p:cNvPr>
            <p:cNvCxnSpPr>
              <a:cxnSpLocks/>
              <a:stCxn id="227" idx="0"/>
              <a:endCxn id="242" idx="4"/>
            </p:cNvCxnSpPr>
            <p:nvPr/>
          </p:nvCxnSpPr>
          <p:spPr>
            <a:xfrm flipH="1" flipV="1">
              <a:off x="2278941" y="3727262"/>
              <a:ext cx="4276" cy="600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343364A-6591-41C4-9C86-A3387B23FF3C}"/>
                </a:ext>
              </a:extLst>
            </p:cNvPr>
            <p:cNvCxnSpPr>
              <a:stCxn id="226" idx="3"/>
              <a:endCxn id="249" idx="1"/>
            </p:cNvCxnSpPr>
            <p:nvPr/>
          </p:nvCxnSpPr>
          <p:spPr>
            <a:xfrm>
              <a:off x="4352301" y="3328736"/>
              <a:ext cx="426009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Elbow 235">
              <a:extLst>
                <a:ext uri="{FF2B5EF4-FFF2-40B4-BE49-F238E27FC236}">
                  <a16:creationId xmlns:a16="http://schemas.microsoft.com/office/drawing/2014/main" id="{8D35C0C6-94F5-4139-8416-DECD3607044B}"/>
                </a:ext>
              </a:extLst>
            </p:cNvPr>
            <p:cNvCxnSpPr>
              <a:stCxn id="227" idx="3"/>
              <a:endCxn id="249" idx="2"/>
            </p:cNvCxnSpPr>
            <p:nvPr/>
          </p:nvCxnSpPr>
          <p:spPr>
            <a:xfrm flipV="1">
              <a:off x="2891293" y="3938336"/>
              <a:ext cx="2495093" cy="99782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876C3C73-C4D4-41BC-B1CA-2B28F1D72C56}"/>
                </a:ext>
              </a:extLst>
            </p:cNvPr>
            <p:cNvCxnSpPr>
              <a:stCxn id="249" idx="3"/>
              <a:endCxn id="228" idx="2"/>
            </p:cNvCxnSpPr>
            <p:nvPr/>
          </p:nvCxnSpPr>
          <p:spPr>
            <a:xfrm flipV="1">
              <a:off x="5994462" y="3327212"/>
              <a:ext cx="555801" cy="3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CBE0B559-CDC7-4171-B5D8-0CA67D71729B}"/>
                </a:ext>
              </a:extLst>
            </p:cNvPr>
            <p:cNvCxnSpPr>
              <a:cxnSpLocks/>
              <a:stCxn id="230" idx="4"/>
              <a:endCxn id="239" idx="0"/>
            </p:cNvCxnSpPr>
            <p:nvPr/>
          </p:nvCxnSpPr>
          <p:spPr>
            <a:xfrm flipH="1">
              <a:off x="9903470" y="3727263"/>
              <a:ext cx="2" cy="700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5562B0D-D167-4221-9141-A3473FFA8ED9}"/>
                    </a:ext>
                  </a:extLst>
                </p:cNvPr>
                <p:cNvSpPr txBox="1"/>
                <p:nvPr/>
              </p:nvSpPr>
              <p:spPr>
                <a:xfrm>
                  <a:off x="8745780" y="4427718"/>
                  <a:ext cx="2315378" cy="746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∈(0,1)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5562B0D-D167-4221-9141-A3473FFA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780" y="4427718"/>
                  <a:ext cx="2315378" cy="74662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1DF850D-63F9-43E0-BB35-E375C8340407}"/>
                </a:ext>
              </a:extLst>
            </p:cNvPr>
            <p:cNvSpPr txBox="1"/>
            <p:nvPr/>
          </p:nvSpPr>
          <p:spPr>
            <a:xfrm>
              <a:off x="6598811" y="2956946"/>
              <a:ext cx="685603" cy="74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3D97D8A-10A9-4D87-9030-2981BFA7EE83}"/>
                </a:ext>
              </a:extLst>
            </p:cNvPr>
            <p:cNvSpPr txBox="1"/>
            <p:nvPr/>
          </p:nvSpPr>
          <p:spPr>
            <a:xfrm>
              <a:off x="9587617" y="2944630"/>
              <a:ext cx="694578" cy="74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D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9EC6EE7-A42D-4186-BEC8-A092554543BF}"/>
                </a:ext>
              </a:extLst>
            </p:cNvPr>
            <p:cNvSpPr/>
            <p:nvPr/>
          </p:nvSpPr>
          <p:spPr>
            <a:xfrm>
              <a:off x="187889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A7EB0CC-8A52-4222-BD89-494B1B29575E}"/>
                    </a:ext>
                  </a:extLst>
                </p:cNvPr>
                <p:cNvSpPr txBox="1"/>
                <p:nvPr/>
              </p:nvSpPr>
              <p:spPr>
                <a:xfrm>
                  <a:off x="1895397" y="2917741"/>
                  <a:ext cx="805254" cy="746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000" b="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A7EB0CC-8A52-4222-BD89-494B1B295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397" y="2917741"/>
                  <a:ext cx="805254" cy="746627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02B88AA-8E8D-4DC6-8804-433A89C337EA}"/>
                </a:ext>
              </a:extLst>
            </p:cNvPr>
            <p:cNvCxnSpPr>
              <a:cxnSpLocks/>
              <a:stCxn id="242" idx="6"/>
              <a:endCxn id="226" idx="1"/>
            </p:cNvCxnSpPr>
            <p:nvPr/>
          </p:nvCxnSpPr>
          <p:spPr>
            <a:xfrm>
              <a:off x="2678991" y="3327212"/>
              <a:ext cx="4541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C10F177D-89A6-4F90-8F75-02F8134808BC}"/>
                </a:ext>
              </a:extLst>
            </p:cNvPr>
            <p:cNvCxnSpPr>
              <a:cxnSpLocks/>
              <a:stCxn id="225" idx="3"/>
              <a:endCxn id="242" idx="2"/>
            </p:cNvCxnSpPr>
            <p:nvPr/>
          </p:nvCxnSpPr>
          <p:spPr>
            <a:xfrm>
              <a:off x="1439180" y="3327211"/>
              <a:ext cx="4397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7064917" y="9961769"/>
            <a:ext cx="6398509" cy="1163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193DFD2-032D-455A-BF7D-668308EDECFE}"/>
              </a:ext>
            </a:extLst>
          </p:cNvPr>
          <p:cNvSpPr txBox="1"/>
          <p:nvPr/>
        </p:nvSpPr>
        <p:spPr>
          <a:xfrm>
            <a:off x="8471316" y="10427624"/>
            <a:ext cx="36338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THREE LOSS EQUATIONS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046BCD32-9473-4FE3-9547-F27FEFB268D3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4120377" y="7967547"/>
            <a:ext cx="4311882" cy="3233912"/>
          </a:xfrm>
          <a:prstGeom prst="rect">
            <a:avLst/>
          </a:prstGeom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20177A-8627-4911-8C36-61DC4D2A7049}"/>
              </a:ext>
            </a:extLst>
          </p:cNvPr>
          <p:cNvGrpSpPr/>
          <p:nvPr/>
        </p:nvGrpSpPr>
        <p:grpSpPr>
          <a:xfrm>
            <a:off x="18387060" y="8584822"/>
            <a:ext cx="3848100" cy="2301599"/>
            <a:chOff x="1272352" y="1265574"/>
            <a:chExt cx="3848100" cy="2301599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2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4086697" y="1265574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826367" y="1265574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521917" y="1265574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1552390" y="3115746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80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171542" y="3167063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531796" y="7444746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0159167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561957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1734800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851201" y="4327713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9484663" y="6813328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6370795" y="3118549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732208" y="12990371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2428346" y="1585973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741027" y="15154128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246343" y="4406812"/>
            <a:ext cx="5822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314065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116713" y="614369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429394" y="5492745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9021535" y="157926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7334216" y="15141714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693280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2819756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18963367" y="657821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14332228" y="4327713"/>
            <a:ext cx="12413971" cy="370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287102" y="8356198"/>
            <a:ext cx="4676266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5848309" y="980999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19186076" y="8353250"/>
            <a:ext cx="2496887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19358028" y="9541285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1879126"/>
            <a:ext cx="6194723" cy="581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1905671" y="8344475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3317082" y="9557883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1724" r="-138158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1724" r="-1942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Map 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pred. to crop 2 pred.: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00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Raw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Soybeans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Corn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707318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satellite imagery [2]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(Bands 1 &amp;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(Band 1)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Time 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Ground 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yields for soybean and corn [3]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position of pixels does not greatly affect average yield [1]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was predicted 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Remote-sensing data and technologies such as Convolutional Neural Networks  (CNNs) make localized predictions 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attempted soybean yield prediction using CNNs and remote-sensing data [1] 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CONV(1024,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FC(2048)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Desha County, AR (Left: RGB, Right: Temp.)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nonlinearity, a batch normalization layer, and a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</a:t>
                </a:r>
                <a:endParaRPr lang="en-US" sz="1800" b="1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Complex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>
                    <a:latin typeface="Oxygen" panose="02000503000000000000" pitchFamily="2" charset="0"/>
                  </a:rPr>
                  <a:t>overfit</a:t>
                </a:r>
                <a:r>
                  <a:rPr lang="en-US" sz="1800" dirty="0">
                    <a:latin typeface="Oxygen" panose="02000503000000000000" pitchFamily="2" charset="0"/>
                  </a:rPr>
                  <a:t> but doesn’t train well.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Bands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computed for each band; the first two bands are key for crop discrimination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Times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for each time slice; photos from May through Sept. are key for crop discrimination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Dists</a:t>
            </a:r>
            <a:r>
              <a:rPr lang="en-US" sz="2000" b="1" dirty="0">
                <a:latin typeface="Oxygen" panose="02000503000000000000" pitchFamily="2" charset="0"/>
              </a:rPr>
              <a:t>. of Original Yields vs. Rescaled Predicted Yields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/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Validation set RMSE of various architectures over the course of training.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farms, at least to some extent</a:t>
            </a: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better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8: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Most Similar &amp; Dissimilar Saliency Maps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5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8953</TotalTime>
  <Words>1532</Words>
  <Application>Microsoft Office PowerPoint</Application>
  <PresentationFormat>Custom</PresentationFormat>
  <Paragraphs>435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Oxygen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295</cp:revision>
  <dcterms:created xsi:type="dcterms:W3CDTF">2016-12-02T05:36:26Z</dcterms:created>
  <dcterms:modified xsi:type="dcterms:W3CDTF">2018-06-05T04:23:17Z</dcterms:modified>
</cp:coreProperties>
</file>