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0" r:id="rId2"/>
    <p:sldId id="259" r:id="rId3"/>
    <p:sldId id="258" r:id="rId4"/>
    <p:sldId id="263" r:id="rId5"/>
    <p:sldId id="262" r:id="rId6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B41"/>
    <a:srgbClr val="9B59B6"/>
    <a:srgbClr val="8E44AD"/>
    <a:srgbClr val="F49231"/>
    <a:srgbClr val="EF6C00"/>
    <a:srgbClr val="E67E22"/>
    <a:srgbClr val="D35400"/>
    <a:srgbClr val="199CFF"/>
    <a:srgbClr val="2DA5FF"/>
    <a:srgbClr val="156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186" y="38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615999393504563"/>
          <c:y val="4.3957785912145733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615999393504563"/>
          <c:y val="4.3957785912145733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0641662797219"/>
          <c:y val="4.3035780795605591E-2"/>
          <c:w val="0.75362860474880577"/>
          <c:h val="0.73836510349956364"/>
        </c:manualLayout>
      </c:layout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  <c:max val="2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78782201988344"/>
          <c:y val="4.002579632851247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23.png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230.png"/><Relationship Id="rId33" Type="http://schemas.openxmlformats.org/officeDocument/2006/relationships/image" Target="../media/image9.wmf"/><Relationship Id="rId38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4.wmf"/><Relationship Id="rId29" Type="http://schemas.openxmlformats.org/officeDocument/2006/relationships/image" Target="../media/image7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image" Target="../media/image15.png"/><Relationship Id="rId24" Type="http://schemas.openxmlformats.org/officeDocument/2006/relationships/image" Target="../media/image21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11.wmf"/><Relationship Id="rId40" Type="http://schemas.openxmlformats.org/officeDocument/2006/relationships/image" Target="../media/image24.png"/><Relationship Id="rId5" Type="http://schemas.openxmlformats.org/officeDocument/2006/relationships/image" Target="../media/image420.png"/><Relationship Id="rId15" Type="http://schemas.openxmlformats.org/officeDocument/2006/relationships/image" Target="../media/image18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8.wmf"/><Relationship Id="rId4" Type="http://schemas.openxmlformats.org/officeDocument/2006/relationships/image" Target="../media/image100.png"/><Relationship Id="rId9" Type="http://schemas.openxmlformats.org/officeDocument/2006/relationships/image" Target="../media/image14.png"/><Relationship Id="rId14" Type="http://schemas.microsoft.com/office/2007/relationships/hdphoto" Target="../media/hdphoto2.wdp"/><Relationship Id="rId22" Type="http://schemas.openxmlformats.org/officeDocument/2006/relationships/image" Target="../media/image5.wmf"/><Relationship Id="rId27" Type="http://schemas.openxmlformats.org/officeDocument/2006/relationships/image" Target="../media/image6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3" Type="http://schemas.openxmlformats.org/officeDocument/2006/relationships/chart" Target="../charts/chart3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61" Type="http://schemas.openxmlformats.org/officeDocument/2006/relationships/image" Target="../media/image7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3" Type="http://schemas.openxmlformats.org/officeDocument/2006/relationships/chart" Target="../charts/chart4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61" Type="http://schemas.openxmlformats.org/officeDocument/2006/relationships/image" Target="../media/image7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77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60.png"/><Relationship Id="rId21" Type="http://schemas.openxmlformats.org/officeDocument/2006/relationships/image" Target="../media/image40.png"/><Relationship Id="rId34" Type="http://schemas.openxmlformats.org/officeDocument/2006/relationships/image" Target="../media/image56.png"/><Relationship Id="rId42" Type="http://schemas.openxmlformats.org/officeDocument/2006/relationships/image" Target="../media/image1.png"/><Relationship Id="rId50" Type="http://schemas.openxmlformats.org/officeDocument/2006/relationships/image" Target="../media/image69.png"/><Relationship Id="rId55" Type="http://schemas.openxmlformats.org/officeDocument/2006/relationships/image" Target="../media/image71.png"/><Relationship Id="rId63" Type="http://schemas.openxmlformats.org/officeDocument/2006/relationships/image" Target="../media/image80.png"/><Relationship Id="rId68" Type="http://schemas.openxmlformats.org/officeDocument/2006/relationships/image" Target="../media/image89.png"/><Relationship Id="rId7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41" Type="http://schemas.openxmlformats.org/officeDocument/2006/relationships/image" Target="../media/image62.png"/><Relationship Id="rId54" Type="http://schemas.openxmlformats.org/officeDocument/2006/relationships/image" Target="../media/image68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1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3" Type="http://schemas.openxmlformats.org/officeDocument/2006/relationships/chart" Target="../charts/chart5.xml"/><Relationship Id="rId58" Type="http://schemas.openxmlformats.org/officeDocument/2006/relationships/image" Target="../media/image75.png"/><Relationship Id="rId66" Type="http://schemas.openxmlformats.org/officeDocument/2006/relationships/image" Target="../media/image83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2.png"/><Relationship Id="rId49" Type="http://schemas.openxmlformats.org/officeDocument/2006/relationships/image" Target="../media/image66.png"/><Relationship Id="rId57" Type="http://schemas.openxmlformats.org/officeDocument/2006/relationships/image" Target="../media/image85.png"/><Relationship Id="rId61" Type="http://schemas.openxmlformats.org/officeDocument/2006/relationships/image" Target="../media/image87.png"/><Relationship Id="rId10" Type="http://schemas.openxmlformats.org/officeDocument/2006/relationships/image" Target="../media/image30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4" Type="http://schemas.openxmlformats.org/officeDocument/2006/relationships/image" Target="../media/image64.png"/><Relationship Id="rId52" Type="http://schemas.openxmlformats.org/officeDocument/2006/relationships/image" Target="../media/image84.png"/><Relationship Id="rId60" Type="http://schemas.openxmlformats.org/officeDocument/2006/relationships/image" Target="../media/image86.png"/><Relationship Id="rId65" Type="http://schemas.openxmlformats.org/officeDocument/2006/relationships/image" Target="../media/image8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7.png"/><Relationship Id="rId43" Type="http://schemas.openxmlformats.org/officeDocument/2006/relationships/image" Target="../media/image63.png"/><Relationship Id="rId48" Type="http://schemas.openxmlformats.org/officeDocument/2006/relationships/image" Target="../media/image421.png"/><Relationship Id="rId56" Type="http://schemas.openxmlformats.org/officeDocument/2006/relationships/image" Target="../media/image73.png"/><Relationship Id="rId64" Type="http://schemas.openxmlformats.org/officeDocument/2006/relationships/image" Target="../media/image81.png"/><Relationship Id="rId8" Type="http://schemas.openxmlformats.org/officeDocument/2006/relationships/image" Target="../media/image28.png"/><Relationship Id="rId51" Type="http://schemas.openxmlformats.org/officeDocument/2006/relationships/image" Target="../media/image67.png"/><Relationship Id="rId3" Type="http://schemas.openxmlformats.org/officeDocument/2006/relationships/image" Target="../media/image25.png"/><Relationship Id="rId12" Type="http://schemas.openxmlformats.org/officeDocument/2006/relationships/image" Target="../media/image3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5.png"/><Relationship Id="rId38" Type="http://schemas.openxmlformats.org/officeDocument/2006/relationships/image" Target="../media/image59.png"/><Relationship Id="rId59" Type="http://schemas.openxmlformats.org/officeDocument/2006/relationships/image" Target="../media/image76.png"/><Relationship Id="rId67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27E5A3F-91A1-46EE-8213-7703D419FF92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A6059C4-08EA-4B31-AB9E-E84DC8C1FD24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73">
            <a:extLst>
              <a:ext uri="{FF2B5EF4-FFF2-40B4-BE49-F238E27FC236}">
                <a16:creationId xmlns:a16="http://schemas.microsoft.com/office/drawing/2014/main" id="{BD6B60E3-1FA1-4ECB-A61B-3D17F35B0FB8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998384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308202" y="7208524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304800" y="9989176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056120" y="13182600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2910781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5743032" y="6521033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7043737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868400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9177515" y="8831571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3048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19434019" y="8382725"/>
            <a:ext cx="2519791" cy="407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-6917789" y="3995562"/>
            <a:ext cx="6398509" cy="99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587718" y="-3364523"/>
            <a:ext cx="4311882" cy="323391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D8B94E5-5EE7-4E33-8547-A94F056666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7044740"/>
            <a:ext cx="2438400" cy="121920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D512183-A6A9-4747-86CB-B7152B413D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5711240"/>
            <a:ext cx="2438400" cy="121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898018" y="11341150"/>
            <a:ext cx="530640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 Training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during training on Places365. Phases 1, 2, and 3 are illustrated by varying background colors.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800115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471838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561249" y="8382725"/>
            <a:ext cx="2955002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57969"/>
              </p:ext>
            </p:extLst>
          </p:nvPr>
        </p:nvGraphicFramePr>
        <p:xfrm>
          <a:off x="13878603" y="8235847"/>
          <a:ext cx="5396978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2174200" y="11341150"/>
            <a:ext cx="49148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Dilated Convolutions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2678267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424759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735396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411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735396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2942957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25111E-32EB-47D5-B8F7-B4F577914845}"/>
              </a:ext>
            </a:extLst>
          </p:cNvPr>
          <p:cNvGrpSpPr/>
          <p:nvPr/>
        </p:nvGrpSpPr>
        <p:grpSpPr>
          <a:xfrm>
            <a:off x="304800" y="2971800"/>
            <a:ext cx="26857328" cy="13864784"/>
            <a:chOff x="304800" y="2971800"/>
            <a:chExt cx="26857328" cy="13864784"/>
          </a:xfrm>
          <a:solidFill>
            <a:srgbClr val="9B59B6"/>
          </a:solidFill>
        </p:grpSpPr>
        <p:sp>
          <p:nvSpPr>
            <p:cNvPr id="109" name="Rectangle 108"/>
            <p:cNvSpPr/>
            <p:nvPr/>
          </p:nvSpPr>
          <p:spPr>
            <a:xfrm>
              <a:off x="20761328" y="15998384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308202" y="7208524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304800" y="9989176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7056120" y="131826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733254" y="12910781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13798548" y="2971800"/>
              <a:ext cx="13328652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7059168" y="29718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304800" y="2971800"/>
              <a:ext cx="640080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05249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296489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5743032" y="6521033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7043737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868400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9177515" y="8831571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19434019" y="8382725"/>
            <a:ext cx="2519791" cy="407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-6917789" y="3995562"/>
            <a:ext cx="6398509" cy="99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587718" y="-3364523"/>
            <a:ext cx="4311882" cy="323391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D8B94E5-5EE7-4E33-8547-A94F056666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7044740"/>
            <a:ext cx="2438400" cy="121920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D512183-A6A9-4747-86CB-B7152B413D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56" y="5711240"/>
            <a:ext cx="2438400" cy="1219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26A65B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898018" y="11341150"/>
            <a:ext cx="530640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 Training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during training on Places365. Phases 1, 2, and 3 are illustrated by varying background colors.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800115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471838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561249" y="8382725"/>
            <a:ext cx="2955002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/>
        </p:nvGraphicFramePr>
        <p:xfrm>
          <a:off x="13878603" y="8235847"/>
          <a:ext cx="5396978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2174200" y="11341150"/>
            <a:ext cx="49148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Dilated Convolutions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2678267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424759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735396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121152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411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735396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2942957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2929771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F7AC8CA-1B6E-43E8-82D9-C7F4B8191337}"/>
              </a:ext>
            </a:extLst>
          </p:cNvPr>
          <p:cNvSpPr/>
          <p:nvPr/>
        </p:nvSpPr>
        <p:spPr>
          <a:xfrm>
            <a:off x="13798548" y="2971800"/>
            <a:ext cx="13328652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761328" y="160782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C07EA3-8EBC-48AC-B894-6701E535DABE}"/>
              </a:ext>
            </a:extLst>
          </p:cNvPr>
          <p:cNvSpPr/>
          <p:nvPr/>
        </p:nvSpPr>
        <p:spPr>
          <a:xfrm>
            <a:off x="308202" y="7208524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E8B1C-515C-4F9F-8E73-308D41AB9601}"/>
              </a:ext>
            </a:extLst>
          </p:cNvPr>
          <p:cNvSpPr/>
          <p:nvPr/>
        </p:nvSpPr>
        <p:spPr>
          <a:xfrm>
            <a:off x="304800" y="9989176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DB1A9D-1684-4FA6-A57F-5AB20F9A722A}"/>
              </a:ext>
            </a:extLst>
          </p:cNvPr>
          <p:cNvSpPr/>
          <p:nvPr/>
        </p:nvSpPr>
        <p:spPr>
          <a:xfrm>
            <a:off x="7056120" y="131826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C91B69-6191-4690-A81D-75D82BD2A4D8}"/>
              </a:ext>
            </a:extLst>
          </p:cNvPr>
          <p:cNvSpPr/>
          <p:nvPr/>
        </p:nvSpPr>
        <p:spPr>
          <a:xfrm>
            <a:off x="20733254" y="131064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98B9A9-850E-42B8-849C-92B155BDC283}"/>
              </a:ext>
            </a:extLst>
          </p:cNvPr>
          <p:cNvSpPr/>
          <p:nvPr/>
        </p:nvSpPr>
        <p:spPr>
          <a:xfrm>
            <a:off x="7059168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3AE694-215B-4169-94CD-06ABA27433A2}"/>
              </a:ext>
            </a:extLst>
          </p:cNvPr>
          <p:cNvSpPr/>
          <p:nvPr/>
        </p:nvSpPr>
        <p:spPr>
          <a:xfrm>
            <a:off x="304800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13916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314527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[?]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7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 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8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6992600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[Liu]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4064019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74420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944600" y="11432590"/>
            <a:ext cx="4876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on Places365. Phases are illustrated by varying background colors. In Phase 3, the MSE loss increases slightly as we optimize the joint loss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713712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385435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474846" y="8382725"/>
            <a:ext cx="2546454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72583"/>
              </p:ext>
            </p:extLst>
          </p:nvPr>
        </p:nvGraphicFramePr>
        <p:xfrm>
          <a:off x="13946965" y="8245360"/>
          <a:ext cx="4417235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3012400" y="11432590"/>
            <a:ext cx="407666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Dilation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3088600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620378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931015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6068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93101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313857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3506A4DA-6EF0-4A2C-AFEA-595D3B034860}"/>
              </a:ext>
            </a:extLst>
          </p:cNvPr>
          <p:cNvSpPr txBox="1"/>
          <p:nvPr/>
        </p:nvSpPr>
        <p:spPr>
          <a:xfrm>
            <a:off x="18745200" y="11445240"/>
            <a:ext cx="4267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Local Discriminators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with local discriminators (LD) reduced vertical banding and improved color fidelity, but increased artifacts and training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3A7F6C-C540-45C9-BB05-2D510ECE6E7A}"/>
              </a:ext>
            </a:extLst>
          </p:cNvPr>
          <p:cNvGrpSpPr/>
          <p:nvPr/>
        </p:nvGrpSpPr>
        <p:grpSpPr>
          <a:xfrm>
            <a:off x="18846501" y="8007096"/>
            <a:ext cx="1803699" cy="3411534"/>
            <a:chOff x="18922701" y="8037576"/>
            <a:chExt cx="1803699" cy="3411534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5B39E6F-015A-4C86-8B81-55B184F1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050" y="8423268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908CC4E-1644-4A25-997D-5FAC8B1E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8806" y="9730156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7DF276E-9911-4EAD-BC1E-67D32A6C5A2C}"/>
                </a:ext>
              </a:extLst>
            </p:cNvPr>
            <p:cNvSpPr txBox="1"/>
            <p:nvPr/>
          </p:nvSpPr>
          <p:spPr>
            <a:xfrm>
              <a:off x="19334480" y="8037576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No LD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75F765-95FA-43B0-BD35-6582E09882CB}"/>
                </a:ext>
              </a:extLst>
            </p:cNvPr>
            <p:cNvSpPr txBox="1"/>
            <p:nvPr/>
          </p:nvSpPr>
          <p:spPr>
            <a:xfrm>
              <a:off x="18922701" y="11049000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39.68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9FCC01-6639-4E42-A6CD-E7FEADC34B14}"/>
              </a:ext>
            </a:extLst>
          </p:cNvPr>
          <p:cNvGrpSpPr/>
          <p:nvPr/>
        </p:nvGrpSpPr>
        <p:grpSpPr>
          <a:xfrm>
            <a:off x="20955000" y="8007096"/>
            <a:ext cx="1797287" cy="3407664"/>
            <a:chOff x="20802600" y="8037576"/>
            <a:chExt cx="1797287" cy="34076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B992AF-D38D-45E0-889D-BFA6937B0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200" y="972699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BAD00FD2-CAAC-4AD0-B284-CD7EA860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316" y="8421931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0C40E1-ADBD-4DFF-85B3-04E628DAEF08}"/>
                </a:ext>
              </a:extLst>
            </p:cNvPr>
            <p:cNvSpPr txBox="1"/>
            <p:nvPr/>
          </p:nvSpPr>
          <p:spPr>
            <a:xfrm>
              <a:off x="21389262" y="8037576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LD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549055F-5025-4502-B728-612201DAC158}"/>
                </a:ext>
              </a:extLst>
            </p:cNvPr>
            <p:cNvSpPr txBox="1"/>
            <p:nvPr/>
          </p:nvSpPr>
          <p:spPr>
            <a:xfrm>
              <a:off x="20802600" y="11045130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38.43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3462</Words>
  <Application>Microsoft Office PowerPoint</Application>
  <PresentationFormat>Custom</PresentationFormat>
  <Paragraphs>794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389</cp:revision>
  <dcterms:created xsi:type="dcterms:W3CDTF">2016-12-02T05:36:26Z</dcterms:created>
  <dcterms:modified xsi:type="dcterms:W3CDTF">2018-06-07T06:13:56Z</dcterms:modified>
</cp:coreProperties>
</file>