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6" r:id="rId2"/>
    <p:sldId id="367" r:id="rId3"/>
    <p:sldId id="375" r:id="rId4"/>
    <p:sldId id="368" r:id="rId5"/>
    <p:sldId id="369" r:id="rId6"/>
    <p:sldId id="371" r:id="rId7"/>
    <p:sldId id="370" r:id="rId8"/>
    <p:sldId id="374" r:id="rId9"/>
    <p:sldId id="373" r:id="rId10"/>
  </p:sldIdLst>
  <p:sldSz cx="9144000" cy="5143500" type="screen16x9"/>
  <p:notesSz cx="6797675" cy="9926638"/>
  <p:embeddedFontLst>
    <p:embeddedFont>
      <p:font typeface="Arial Unicode MS" pitchFamily="34" charset="-128"/>
      <p:regular r:id="rId13"/>
    </p:embeddedFont>
    <p:embeddedFont>
      <p:font typeface="adineue PRO TT Light" charset="0"/>
      <p:regular r:id="rId14"/>
      <p:italic r:id="rId15"/>
    </p:embeddedFont>
    <p:embeddedFont>
      <p:font typeface="adineue PRO TT Black" charset="0"/>
      <p:bold r:id="rId16"/>
      <p:boldItalic r:id="rId17"/>
    </p:embeddedFont>
  </p:embeddedFontLst>
  <p:custDataLst>
    <p:tags r:id="rId18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94508" autoAdjust="0"/>
  </p:normalViewPr>
  <p:slideViewPr>
    <p:cSldViewPr showGuides="1">
      <p:cViewPr>
        <p:scale>
          <a:sx n="100" d="100"/>
          <a:sy n="100" d="100"/>
        </p:scale>
        <p:origin x="-2076" y="-858"/>
      </p:cViewPr>
      <p:guideLst>
        <p:guide orient="horz" pos="350"/>
        <p:guide orient="horz" pos="2436"/>
        <p:guide orient="horz" pos="940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orient="horz" pos="2595"/>
        <p:guide orient="horz" pos="3162"/>
        <p:guide orient="horz" pos="169"/>
        <p:guide orient="horz" pos="2663"/>
        <p:guide orient="horz" pos="2006"/>
        <p:guide orient="horz" pos="2368"/>
        <p:guide pos="5375"/>
        <p:guide pos="5692"/>
        <p:guide pos="385"/>
        <p:guide pos="1383"/>
        <p:guide pos="68"/>
        <p:guide pos="2789"/>
        <p:guide pos="2971"/>
        <p:guide pos="5602"/>
        <p:guide pos="4332"/>
        <p:guide pos="33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orient="horz" pos="6074"/>
        <p:guide pos="200"/>
        <p:guide pos="4117"/>
        <p:guide pos="2815"/>
        <p:guide pos="3035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27/05/2018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r>
              <a:rPr lang="x-none"/>
              <a:t/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0"/>
            <a:ext cx="9144000" cy="41318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3041" y="3762096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37067" y="3907983"/>
            <a:ext cx="2290295" cy="1152039"/>
            <a:chOff x="5574828" y="3981670"/>
            <a:chExt cx="1754748" cy="797119"/>
          </a:xfrm>
        </p:grpSpPr>
        <p:grpSp>
          <p:nvGrpSpPr>
            <p:cNvPr id="46" name="Group 45"/>
            <p:cNvGrpSpPr/>
            <p:nvPr/>
          </p:nvGrpSpPr>
          <p:grpSpPr>
            <a:xfrm>
              <a:off x="5574828" y="4281909"/>
              <a:ext cx="221308" cy="496880"/>
              <a:chOff x="3285955" y="4281909"/>
              <a:chExt cx="221308" cy="496880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5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Big Data</a:t>
              </a: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IoT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Machine</a:t>
              </a:r>
              <a:r>
                <a:rPr lang="de-DE" sz="1400" dirty="0">
                  <a:latin typeface="adineue PRO TT Light" panose="020B0303020201060004" pitchFamily="34" charset="0"/>
                </a:rPr>
                <a:t> Learning</a:t>
              </a: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Mariano 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Moreno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Jorge 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Rivero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Adriano 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Elorza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Fernando 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Ortega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Rolando 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González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657079"/>
            <a:chOff x="135609" y="1945963"/>
            <a:chExt cx="343005" cy="165707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316312"/>
              <a:ext cx="343005" cy="286730"/>
            </a:xfrm>
            <a:prstGeom prst="rect">
              <a:avLst/>
            </a:prstGeom>
          </p:spPr>
        </p:pic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This is us!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154390" y="3149779"/>
            <a:ext cx="4378922" cy="288614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IoT with Machine Learning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54" name="Multiply 53"/>
          <p:cNvSpPr/>
          <p:nvPr/>
        </p:nvSpPr>
        <p:spPr bwMode="gray">
          <a:xfrm>
            <a:off x="1237311" y="3863424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58" name="Rectangle 57"/>
          <p:cNvSpPr/>
          <p:nvPr/>
        </p:nvSpPr>
        <p:spPr bwMode="gray">
          <a:xfrm>
            <a:off x="1261150" y="3907983"/>
            <a:ext cx="240683" cy="260146"/>
          </a:xfrm>
          <a:prstGeom prst="rect">
            <a:avLst/>
          </a:prstGeom>
          <a:noFill/>
          <a:ln w="3175"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74" name="TextBox 73"/>
          <p:cNvSpPr txBox="1"/>
          <p:nvPr/>
        </p:nvSpPr>
        <p:spPr bwMode="gray">
          <a:xfrm>
            <a:off x="-12312" y="212209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ERROR404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83" y="708345"/>
            <a:ext cx="3684673" cy="27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508" y="0"/>
            <a:ext cx="9144001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5" name="Rectangle 34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6" name="TextBox 35"/>
          <p:cNvSpPr txBox="1"/>
          <p:nvPr/>
        </p:nvSpPr>
        <p:spPr bwMode="gray">
          <a:xfrm>
            <a:off x="-12312" y="212209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ERROR404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4693578" y="267494"/>
            <a:ext cx="4378922" cy="288614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IoT with Machine Learning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 bwMode="gray">
          <a:xfrm>
            <a:off x="0" y="57498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2000" dirty="0" err="1" smtClean="0">
                <a:solidFill>
                  <a:schemeClr val="bg1"/>
                </a:solidFill>
              </a:rPr>
              <a:t>Problem</a:t>
            </a:r>
            <a:r>
              <a:rPr lang="es-ES" sz="2000" dirty="0" smtClean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7" name="TextBox 56"/>
          <p:cNvSpPr txBox="1"/>
          <p:nvPr/>
        </p:nvSpPr>
        <p:spPr bwMode="gray">
          <a:xfrm>
            <a:off x="457200" y="118929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1600" dirty="0" err="1" smtClean="0">
                <a:solidFill>
                  <a:schemeClr val="bg1"/>
                </a:solidFill>
              </a:rPr>
              <a:t>While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playing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sports</a:t>
            </a:r>
            <a:r>
              <a:rPr lang="es-ES" sz="1600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8" name="TextBox 57"/>
          <p:cNvSpPr txBox="1"/>
          <p:nvPr/>
        </p:nvSpPr>
        <p:spPr bwMode="gray">
          <a:xfrm>
            <a:off x="5076056" y="311071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1600" dirty="0" err="1" smtClean="0">
                <a:solidFill>
                  <a:schemeClr val="bg1"/>
                </a:solidFill>
              </a:rPr>
              <a:t>We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want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play</a:t>
            </a:r>
            <a:r>
              <a:rPr lang="es-ES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79562"/>
            <a:ext cx="2838605" cy="189055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6" y="1824839"/>
            <a:ext cx="3479427" cy="257175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 bwMode="gray">
          <a:xfrm>
            <a:off x="5533256" y="378158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2000" dirty="0" err="1" smtClean="0">
                <a:solidFill>
                  <a:schemeClr val="bg1"/>
                </a:solidFill>
              </a:rPr>
              <a:t>But</a:t>
            </a:r>
            <a:r>
              <a:rPr lang="es-ES" sz="2000" dirty="0" smtClean="0">
                <a:solidFill>
                  <a:schemeClr val="bg1"/>
                </a:solidFill>
              </a:rPr>
              <a:t>… </a:t>
            </a:r>
            <a:r>
              <a:rPr lang="es-ES" sz="2000" dirty="0" err="1" smtClean="0">
                <a:solidFill>
                  <a:schemeClr val="bg1"/>
                </a:solidFill>
              </a:rPr>
              <a:t>What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is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the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user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doing</a:t>
            </a:r>
            <a:r>
              <a:rPr lang="es-ES" sz="20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51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508" y="0"/>
            <a:ext cx="9144001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ssss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Content Placeholder 4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02" y="934077"/>
            <a:ext cx="5523990" cy="3682660"/>
          </a:xfr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5" name="Rectangle 34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6" name="TextBox 35"/>
          <p:cNvSpPr txBox="1"/>
          <p:nvPr/>
        </p:nvSpPr>
        <p:spPr bwMode="gray">
          <a:xfrm>
            <a:off x="-12312" y="212209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ERROR404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4693578" y="267494"/>
            <a:ext cx="4378922" cy="288614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IoT with Machine Learning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3515941" y="2355726"/>
            <a:ext cx="573543" cy="54207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miter lim="800000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s-ES" sz="1400" smtClean="0"/>
          </a:p>
        </p:txBody>
      </p:sp>
      <p:sp>
        <p:nvSpPr>
          <p:cNvPr id="44" name="Oval 43"/>
          <p:cNvSpPr/>
          <p:nvPr/>
        </p:nvSpPr>
        <p:spPr bwMode="gray">
          <a:xfrm>
            <a:off x="2519772" y="3291830"/>
            <a:ext cx="573543" cy="54207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miter lim="800000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s-ES" sz="1400" smtClean="0"/>
          </a:p>
        </p:txBody>
      </p:sp>
      <p:sp>
        <p:nvSpPr>
          <p:cNvPr id="45" name="TextBox 44"/>
          <p:cNvSpPr txBox="1"/>
          <p:nvPr/>
        </p:nvSpPr>
        <p:spPr bwMode="gray">
          <a:xfrm>
            <a:off x="539552" y="3346842"/>
            <a:ext cx="914400" cy="432048"/>
          </a:xfrm>
          <a:prstGeom prst="rect">
            <a:avLst/>
          </a:prstGeom>
          <a:ln w="31750" cap="flat"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err="1" smtClean="0"/>
              <a:t>Sensors</a:t>
            </a:r>
            <a:endParaRPr lang="es-ES" sz="1400" dirty="0" smtClean="0"/>
          </a:p>
        </p:txBody>
      </p:sp>
      <p:sp>
        <p:nvSpPr>
          <p:cNvPr id="46" name="TextBox 45"/>
          <p:cNvSpPr txBox="1"/>
          <p:nvPr/>
        </p:nvSpPr>
        <p:spPr bwMode="gray">
          <a:xfrm>
            <a:off x="7488324" y="2463738"/>
            <a:ext cx="1260140" cy="432048"/>
          </a:xfrm>
          <a:prstGeom prst="rect">
            <a:avLst/>
          </a:prstGeom>
          <a:ln w="31750" cap="flat"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err="1" smtClean="0"/>
              <a:t>Acelerometer</a:t>
            </a:r>
            <a:endParaRPr lang="es-ES" sz="1400" dirty="0" smtClean="0"/>
          </a:p>
        </p:txBody>
      </p:sp>
      <p:cxnSp>
        <p:nvCxnSpPr>
          <p:cNvPr id="48" name="Straight Arrow Connector 47"/>
          <p:cNvCxnSpPr/>
          <p:nvPr/>
        </p:nvCxnSpPr>
        <p:spPr bwMode="gray">
          <a:xfrm>
            <a:off x="1583668" y="3562866"/>
            <a:ext cx="828092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gray">
          <a:xfrm flipH="1" flipV="1">
            <a:off x="4247964" y="2673137"/>
            <a:ext cx="3096344" cy="6625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gray">
          <a:xfrm>
            <a:off x="0" y="57498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2000" dirty="0" smtClean="0">
                <a:solidFill>
                  <a:schemeClr val="bg1"/>
                </a:solidFill>
              </a:rPr>
              <a:t>Idea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53244" y="118929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3200" dirty="0" err="1" smtClean="0">
                <a:solidFill>
                  <a:schemeClr val="bg1"/>
                </a:solidFill>
              </a:rPr>
              <a:t>Wear</a:t>
            </a:r>
            <a:r>
              <a:rPr lang="es-ES" sz="3200" dirty="0" smtClean="0">
                <a:solidFill>
                  <a:schemeClr val="bg1"/>
                </a:solidFill>
              </a:rPr>
              <a:t> and </a:t>
            </a:r>
            <a:r>
              <a:rPr lang="es-ES" sz="3200" dirty="0" err="1" smtClean="0">
                <a:solidFill>
                  <a:schemeClr val="bg1"/>
                </a:solidFill>
              </a:rPr>
              <a:t>forget</a:t>
            </a:r>
            <a:r>
              <a:rPr lang="es-ES" sz="32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06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" y="0"/>
            <a:ext cx="9144001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5" name="Rectangle 34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6" name="TextBox 35"/>
          <p:cNvSpPr txBox="1"/>
          <p:nvPr/>
        </p:nvSpPr>
        <p:spPr bwMode="gray">
          <a:xfrm>
            <a:off x="-12312" y="212209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ERROR404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4693578" y="267494"/>
            <a:ext cx="4378922" cy="288614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IoT with Machine Learning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628697" y="1311610"/>
            <a:ext cx="914400" cy="432048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err="1" smtClean="0"/>
              <a:t>Wearable</a:t>
            </a:r>
            <a:endParaRPr lang="es-ES" sz="1400" dirty="0" smtClean="0"/>
          </a:p>
        </p:txBody>
      </p:sp>
      <p:sp>
        <p:nvSpPr>
          <p:cNvPr id="12" name="TextBox 11"/>
          <p:cNvSpPr txBox="1"/>
          <p:nvPr/>
        </p:nvSpPr>
        <p:spPr bwMode="gray">
          <a:xfrm>
            <a:off x="3326585" y="1744172"/>
            <a:ext cx="1425435" cy="827578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smtClean="0"/>
              <a:t>Mobile </a:t>
            </a:r>
            <a:r>
              <a:rPr lang="es-ES" sz="1400" dirty="0" err="1" smtClean="0"/>
              <a:t>Phone</a:t>
            </a:r>
            <a:endParaRPr lang="es-ES" sz="1400" dirty="0" smtClean="0"/>
          </a:p>
          <a:p>
            <a:pPr algn="ctr">
              <a:lnSpc>
                <a:spcPct val="90000"/>
              </a:lnSpc>
            </a:pPr>
            <a:r>
              <a:rPr lang="es-ES" sz="1400" dirty="0" smtClean="0"/>
              <a:t>&amp;</a:t>
            </a:r>
          </a:p>
          <a:p>
            <a:pPr algn="ctr">
              <a:lnSpc>
                <a:spcPct val="90000"/>
              </a:lnSpc>
            </a:pPr>
            <a:r>
              <a:rPr lang="es-ES" sz="1400" dirty="0" smtClean="0"/>
              <a:t>Web App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6530941" y="2247714"/>
            <a:ext cx="1425435" cy="432048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smtClean="0"/>
              <a:t>API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638192" y="1897200"/>
            <a:ext cx="914400" cy="914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  <a:b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"JSONSHOE": [</a:t>
            </a:r>
            <a:b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  <a:b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"id": "01",</a:t>
            </a:r>
            <a:b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</a:t>
            </a:r>
            <a:r>
              <a:rPr lang="es-ES" sz="10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timestamp</a:t>
            </a: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": "</a:t>
            </a:r>
            <a:r>
              <a:rPr lang="es-ES" sz="10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yyyy</a:t>
            </a: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-mm-</a:t>
            </a:r>
            <a:r>
              <a:rPr lang="es-ES" sz="10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dd</a:t>
            </a: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00:00:00",</a:t>
            </a:r>
            <a:b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"sensor": "</a:t>
            </a:r>
            <a:r>
              <a:rPr lang="es-ES" sz="10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leftfeet</a:t>
            </a: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",</a:t>
            </a:r>
            <a:b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</a:t>
            </a:r>
            <a:r>
              <a:rPr lang="es-ES" sz="10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axisx</a:t>
            </a: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 : "9.8",</a:t>
            </a:r>
            <a:b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</a:t>
            </a:r>
            <a:r>
              <a:rPr lang="es-ES" sz="10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axisy</a:t>
            </a: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 : "0.4",</a:t>
            </a:r>
            <a:b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</a:t>
            </a:r>
            <a:r>
              <a:rPr lang="es-ES" sz="10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axisz</a:t>
            </a: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 : "-5.2"</a:t>
            </a:r>
            <a:b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b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  <a:b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s-E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s-ES" sz="1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1715206" y="3025502"/>
            <a:ext cx="914400" cy="914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000" dirty="0" smtClean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s-ES" sz="1000" dirty="0" smtClean="0">
                <a:solidFill>
                  <a:schemeClr val="bg1"/>
                </a:solidFill>
              </a:rPr>
              <a:t>"</a:t>
            </a:r>
            <a:r>
              <a:rPr lang="es-ES" sz="1000" dirty="0">
                <a:solidFill>
                  <a:schemeClr val="bg1"/>
                </a:solidFill>
              </a:rPr>
              <a:t>JSONPHONE": [</a:t>
            </a:r>
            <a:br>
              <a:rPr lang="es-ES" sz="1000" dirty="0">
                <a:solidFill>
                  <a:schemeClr val="bg1"/>
                </a:solidFill>
              </a:rPr>
            </a:br>
            <a:r>
              <a:rPr lang="es-ES" sz="1000" dirty="0">
                <a:solidFill>
                  <a:schemeClr val="bg1"/>
                </a:solidFill>
              </a:rPr>
              <a:t>{</a:t>
            </a:r>
            <a:br>
              <a:rPr lang="es-ES" sz="1000" dirty="0">
                <a:solidFill>
                  <a:schemeClr val="bg1"/>
                </a:solidFill>
              </a:rPr>
            </a:br>
            <a:r>
              <a:rPr lang="es-ES" sz="1000" dirty="0" smtClean="0">
                <a:solidFill>
                  <a:schemeClr val="bg1"/>
                </a:solidFill>
              </a:rPr>
              <a:t>“[…]</a:t>
            </a:r>
            <a:endParaRPr lang="es-E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1000" dirty="0" smtClean="0">
                <a:solidFill>
                  <a:schemeClr val="bg1"/>
                </a:solidFill>
              </a:rPr>
              <a:t>"</a:t>
            </a:r>
            <a:r>
              <a:rPr lang="es-ES" sz="1000" dirty="0" err="1">
                <a:solidFill>
                  <a:schemeClr val="bg1"/>
                </a:solidFill>
              </a:rPr>
              <a:t>sensorData</a:t>
            </a:r>
            <a:r>
              <a:rPr lang="es-ES" sz="1000" dirty="0">
                <a:solidFill>
                  <a:schemeClr val="bg1"/>
                </a:solidFill>
              </a:rPr>
              <a:t>": [(</a:t>
            </a:r>
            <a:br>
              <a:rPr lang="es-ES" sz="1000" dirty="0">
                <a:solidFill>
                  <a:schemeClr val="bg1"/>
                </a:solidFill>
              </a:rPr>
            </a:br>
            <a:r>
              <a:rPr lang="es-ES" sz="1000" dirty="0">
                <a:solidFill>
                  <a:schemeClr val="bg1"/>
                </a:solidFill>
              </a:rPr>
              <a:t>"</a:t>
            </a:r>
            <a:r>
              <a:rPr lang="es-ES" sz="1000" dirty="0" err="1">
                <a:solidFill>
                  <a:schemeClr val="bg1"/>
                </a:solidFill>
              </a:rPr>
              <a:t>sensorType</a:t>
            </a:r>
            <a:r>
              <a:rPr lang="es-ES" sz="1000" dirty="0">
                <a:solidFill>
                  <a:schemeClr val="bg1"/>
                </a:solidFill>
              </a:rPr>
              <a:t>": "</a:t>
            </a:r>
            <a:r>
              <a:rPr lang="es-ES" sz="1000" dirty="0" err="1">
                <a:solidFill>
                  <a:schemeClr val="bg1"/>
                </a:solidFill>
              </a:rPr>
              <a:t>leftfeet</a:t>
            </a:r>
            <a:r>
              <a:rPr lang="es-ES" sz="1000" dirty="0">
                <a:solidFill>
                  <a:schemeClr val="bg1"/>
                </a:solidFill>
              </a:rPr>
              <a:t>",</a:t>
            </a:r>
            <a:br>
              <a:rPr lang="es-ES" sz="1000" dirty="0">
                <a:solidFill>
                  <a:schemeClr val="bg1"/>
                </a:solidFill>
              </a:rPr>
            </a:br>
            <a:r>
              <a:rPr lang="es-ES" sz="1000" dirty="0">
                <a:solidFill>
                  <a:schemeClr val="bg1"/>
                </a:solidFill>
              </a:rPr>
              <a:t>"</a:t>
            </a:r>
            <a:r>
              <a:rPr lang="es-ES" sz="1000" dirty="0" err="1">
                <a:solidFill>
                  <a:schemeClr val="bg1"/>
                </a:solidFill>
              </a:rPr>
              <a:t>latitude</a:t>
            </a:r>
            <a:r>
              <a:rPr lang="es-ES" sz="1000" dirty="0">
                <a:solidFill>
                  <a:schemeClr val="bg1"/>
                </a:solidFill>
              </a:rPr>
              <a:t>": "44.968046",</a:t>
            </a:r>
            <a:br>
              <a:rPr lang="es-ES" sz="1000" dirty="0">
                <a:solidFill>
                  <a:schemeClr val="bg1"/>
                </a:solidFill>
              </a:rPr>
            </a:br>
            <a:r>
              <a:rPr lang="es-ES" sz="1000" dirty="0">
                <a:solidFill>
                  <a:schemeClr val="bg1"/>
                </a:solidFill>
              </a:rPr>
              <a:t>"</a:t>
            </a:r>
            <a:r>
              <a:rPr lang="es-ES" sz="1000" dirty="0" err="1">
                <a:solidFill>
                  <a:schemeClr val="bg1"/>
                </a:solidFill>
              </a:rPr>
              <a:t>longitude</a:t>
            </a:r>
            <a:r>
              <a:rPr lang="es-ES" sz="1000" dirty="0">
                <a:solidFill>
                  <a:schemeClr val="bg1"/>
                </a:solidFill>
              </a:rPr>
              <a:t>" : "-94.420307",</a:t>
            </a:r>
            <a:br>
              <a:rPr lang="es-ES" sz="1000" dirty="0">
                <a:solidFill>
                  <a:schemeClr val="bg1"/>
                </a:solidFill>
              </a:rPr>
            </a:br>
            <a:r>
              <a:rPr lang="es-ES" sz="1000" dirty="0">
                <a:solidFill>
                  <a:schemeClr val="bg1"/>
                </a:solidFill>
              </a:rPr>
              <a:t>"</a:t>
            </a:r>
            <a:r>
              <a:rPr lang="es-ES" sz="1000" dirty="0" err="1">
                <a:solidFill>
                  <a:schemeClr val="bg1"/>
                </a:solidFill>
              </a:rPr>
              <a:t>axisx</a:t>
            </a:r>
            <a:r>
              <a:rPr lang="es-ES" sz="1000" dirty="0">
                <a:solidFill>
                  <a:schemeClr val="bg1"/>
                </a:solidFill>
              </a:rPr>
              <a:t>" : "9.8",</a:t>
            </a:r>
            <a:br>
              <a:rPr lang="es-ES" sz="1000" dirty="0">
                <a:solidFill>
                  <a:schemeClr val="bg1"/>
                </a:solidFill>
              </a:rPr>
            </a:br>
            <a:r>
              <a:rPr lang="es-ES" sz="1000" dirty="0">
                <a:solidFill>
                  <a:schemeClr val="bg1"/>
                </a:solidFill>
              </a:rPr>
              <a:t>"</a:t>
            </a:r>
            <a:r>
              <a:rPr lang="es-ES" sz="1000" dirty="0" err="1">
                <a:solidFill>
                  <a:schemeClr val="bg1"/>
                </a:solidFill>
              </a:rPr>
              <a:t>axisy</a:t>
            </a:r>
            <a:r>
              <a:rPr lang="es-ES" sz="1000" dirty="0">
                <a:solidFill>
                  <a:schemeClr val="bg1"/>
                </a:solidFill>
              </a:rPr>
              <a:t>" : "0.4",</a:t>
            </a:r>
            <a:br>
              <a:rPr lang="es-ES" sz="1000" dirty="0">
                <a:solidFill>
                  <a:schemeClr val="bg1"/>
                </a:solidFill>
              </a:rPr>
            </a:br>
            <a:r>
              <a:rPr lang="es-ES" sz="1000" dirty="0">
                <a:solidFill>
                  <a:schemeClr val="bg1"/>
                </a:solidFill>
              </a:rPr>
              <a:t>"</a:t>
            </a:r>
            <a:r>
              <a:rPr lang="es-ES" sz="1000" dirty="0" err="1">
                <a:solidFill>
                  <a:schemeClr val="bg1"/>
                </a:solidFill>
              </a:rPr>
              <a:t>axisz</a:t>
            </a:r>
            <a:r>
              <a:rPr lang="es-ES" sz="1000" dirty="0">
                <a:solidFill>
                  <a:schemeClr val="bg1"/>
                </a:solidFill>
              </a:rPr>
              <a:t>" : "-5.2"</a:t>
            </a:r>
            <a:br>
              <a:rPr lang="es-ES" sz="1000" dirty="0">
                <a:solidFill>
                  <a:schemeClr val="bg1"/>
                </a:solidFill>
              </a:rPr>
            </a:br>
            <a:r>
              <a:rPr lang="es-ES" sz="1000" dirty="0" smtClean="0">
                <a:solidFill>
                  <a:schemeClr val="bg1"/>
                </a:solidFill>
              </a:rPr>
              <a:t>),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r>
              <a:rPr lang="es-ES" sz="1000" dirty="0" smtClean="0">
                <a:solidFill>
                  <a:schemeClr val="bg1"/>
                </a:solidFill>
              </a:rPr>
              <a:t>[…]</a:t>
            </a:r>
            <a:endParaRPr lang="es-E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1000" dirty="0"/>
              <a:t/>
            </a:r>
            <a:br>
              <a:rPr lang="es-ES" sz="1000" dirty="0"/>
            </a:br>
            <a:endParaRPr lang="es-ES" sz="1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Freeform 17"/>
          <p:cNvSpPr/>
          <p:nvPr/>
        </p:nvSpPr>
        <p:spPr bwMode="gray">
          <a:xfrm>
            <a:off x="4922132" y="1743658"/>
            <a:ext cx="1480782" cy="654438"/>
          </a:xfrm>
          <a:custGeom>
            <a:avLst/>
            <a:gdLst>
              <a:gd name="connsiteX0" fmla="*/ 0 w 1480782"/>
              <a:gd name="connsiteY0" fmla="*/ 285948 h 654438"/>
              <a:gd name="connsiteX1" fmla="*/ 866632 w 1480782"/>
              <a:gd name="connsiteY1" fmla="*/ 12993 h 654438"/>
              <a:gd name="connsiteX2" fmla="*/ 1480782 w 1480782"/>
              <a:gd name="connsiteY2" fmla="*/ 654438 h 65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782" h="654438">
                <a:moveTo>
                  <a:pt x="0" y="285948"/>
                </a:moveTo>
                <a:cubicBezTo>
                  <a:pt x="309917" y="118763"/>
                  <a:pt x="619835" y="-48422"/>
                  <a:pt x="866632" y="12993"/>
                </a:cubicBezTo>
                <a:cubicBezTo>
                  <a:pt x="1113429" y="74408"/>
                  <a:pt x="1382973" y="558904"/>
                  <a:pt x="1480782" y="654438"/>
                </a:cubicBezTo>
              </a:path>
            </a:pathLst>
          </a:custGeom>
          <a:noFill/>
          <a:ln>
            <a:miter lim="800000"/>
            <a:headEnd type="triangle"/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extBox 20"/>
          <p:cNvSpPr txBox="1"/>
          <p:nvPr/>
        </p:nvSpPr>
        <p:spPr bwMode="gray">
          <a:xfrm>
            <a:off x="6768244" y="2859782"/>
            <a:ext cx="2016224" cy="914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100" dirty="0" err="1" smtClean="0">
                <a:solidFill>
                  <a:schemeClr val="bg1"/>
                </a:solidFill>
              </a:rPr>
              <a:t>It’s</a:t>
            </a:r>
            <a:r>
              <a:rPr lang="es-ES" sz="1100" dirty="0" smtClean="0">
                <a:solidFill>
                  <a:schemeClr val="bg1"/>
                </a:solidFill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</a:rPr>
              <a:t>playing</a:t>
            </a:r>
            <a:r>
              <a:rPr lang="es-ES" sz="1100" dirty="0" smtClean="0">
                <a:solidFill>
                  <a:schemeClr val="bg1"/>
                </a:solidFill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</a:rPr>
              <a:t>tennis</a:t>
            </a:r>
            <a:r>
              <a:rPr lang="es-ES" sz="1100" dirty="0" smtClean="0">
                <a:solidFill>
                  <a:schemeClr val="bg1"/>
                </a:solidFill>
              </a:rPr>
              <a:t>!</a:t>
            </a:r>
            <a:r>
              <a:rPr lang="es-ES" sz="1100" dirty="0"/>
              <a:t/>
            </a:r>
            <a:br>
              <a:rPr lang="es-ES" sz="1100" dirty="0"/>
            </a:br>
            <a:endParaRPr lang="es-ES" sz="1100" dirty="0" smtClean="0"/>
          </a:p>
          <a:p>
            <a:pPr>
              <a:lnSpc>
                <a:spcPct val="90000"/>
              </a:lnSpc>
            </a:pPr>
            <a:r>
              <a:rPr lang="es-ES" sz="11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Product</a:t>
            </a:r>
            <a:r>
              <a:rPr lang="es-ES" sz="11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Recomendations</a:t>
            </a:r>
            <a:endParaRPr lang="es-ES" sz="11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es-ES" sz="11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s-ES" sz="11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Statistics</a:t>
            </a:r>
            <a:endParaRPr lang="es-ES" sz="11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 bwMode="gray">
          <a:xfrm>
            <a:off x="6530940" y="3723878"/>
            <a:ext cx="1425435" cy="432048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smtClean="0"/>
              <a:t>ML</a:t>
            </a:r>
          </a:p>
        </p:txBody>
      </p:sp>
      <p:sp>
        <p:nvSpPr>
          <p:cNvPr id="9" name="Freeform 8"/>
          <p:cNvSpPr/>
          <p:nvPr/>
        </p:nvSpPr>
        <p:spPr bwMode="gray">
          <a:xfrm>
            <a:off x="5793461" y="2640842"/>
            <a:ext cx="559572" cy="1263056"/>
          </a:xfrm>
          <a:custGeom>
            <a:avLst/>
            <a:gdLst>
              <a:gd name="connsiteX0" fmla="*/ 545924 w 559572"/>
              <a:gd name="connsiteY0" fmla="*/ 0 h 1057701"/>
              <a:gd name="connsiteX1" fmla="*/ 14 w 559572"/>
              <a:gd name="connsiteY1" fmla="*/ 532262 h 1057701"/>
              <a:gd name="connsiteX2" fmla="*/ 559572 w 559572"/>
              <a:gd name="connsiteY2" fmla="*/ 1057701 h 105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1057701">
                <a:moveTo>
                  <a:pt x="545924" y="0"/>
                </a:moveTo>
                <a:cubicBezTo>
                  <a:pt x="271831" y="177989"/>
                  <a:pt x="-2261" y="355979"/>
                  <a:pt x="14" y="532262"/>
                </a:cubicBezTo>
                <a:cubicBezTo>
                  <a:pt x="2289" y="708545"/>
                  <a:pt x="481097" y="983776"/>
                  <a:pt x="559572" y="1057701"/>
                </a:cubicBezTo>
              </a:path>
            </a:pathLst>
          </a:custGeom>
          <a:noFill/>
          <a:ln>
            <a:miter lim="800000"/>
            <a:headEnd type="triangle"/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reeform 9"/>
          <p:cNvSpPr/>
          <p:nvPr/>
        </p:nvSpPr>
        <p:spPr bwMode="gray">
          <a:xfrm>
            <a:off x="1705970" y="975755"/>
            <a:ext cx="5411337" cy="1119176"/>
          </a:xfrm>
          <a:custGeom>
            <a:avLst/>
            <a:gdLst>
              <a:gd name="connsiteX0" fmla="*/ 0 w 5411337"/>
              <a:gd name="connsiteY0" fmla="*/ 498203 h 1119176"/>
              <a:gd name="connsiteX1" fmla="*/ 2593075 w 5411337"/>
              <a:gd name="connsiteY1" fmla="*/ 60 h 1119176"/>
              <a:gd name="connsiteX2" fmla="*/ 4428699 w 5411337"/>
              <a:gd name="connsiteY2" fmla="*/ 525499 h 1119176"/>
              <a:gd name="connsiteX3" fmla="*/ 5411337 w 5411337"/>
              <a:gd name="connsiteY3" fmla="*/ 1119176 h 111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1337" h="1119176">
                <a:moveTo>
                  <a:pt x="0" y="498203"/>
                </a:moveTo>
                <a:cubicBezTo>
                  <a:pt x="927479" y="246857"/>
                  <a:pt x="1854959" y="-4489"/>
                  <a:pt x="2593075" y="60"/>
                </a:cubicBezTo>
                <a:cubicBezTo>
                  <a:pt x="3331191" y="4609"/>
                  <a:pt x="3958989" y="338980"/>
                  <a:pt x="4428699" y="525499"/>
                </a:cubicBezTo>
                <a:cubicBezTo>
                  <a:pt x="4898409" y="712018"/>
                  <a:pt x="5245289" y="1028191"/>
                  <a:pt x="5411337" y="1119176"/>
                </a:cubicBezTo>
              </a:path>
            </a:pathLst>
          </a:custGeom>
          <a:noFill/>
          <a:ln>
            <a:miter lim="800000"/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extBox 29"/>
          <p:cNvSpPr txBox="1"/>
          <p:nvPr/>
        </p:nvSpPr>
        <p:spPr bwMode="gray">
          <a:xfrm>
            <a:off x="-5122" y="57401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2000" dirty="0" err="1">
                <a:solidFill>
                  <a:schemeClr val="bg1"/>
                </a:solidFill>
              </a:rPr>
              <a:t>A</a:t>
            </a:r>
            <a:r>
              <a:rPr lang="es-ES" sz="2000" dirty="0" err="1" smtClean="0">
                <a:solidFill>
                  <a:schemeClr val="bg1"/>
                </a:solidFill>
              </a:rPr>
              <a:t>rchitecture</a:t>
            </a:r>
            <a:endParaRPr lang="es-E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Innovation</a:t>
            </a:r>
            <a:endParaRPr lang="en-US"/>
          </a:p>
        </p:txBody>
      </p:sp>
      <p:sp>
        <p:nvSpPr>
          <p:cNvPr id="5" name="Rectangle 4"/>
          <p:cNvSpPr/>
          <p:nvPr/>
        </p:nvSpPr>
        <p:spPr bwMode="gray">
          <a:xfrm>
            <a:off x="-1" y="0"/>
            <a:ext cx="9144001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5" name="Rectangle 34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6" name="TextBox 35"/>
          <p:cNvSpPr txBox="1"/>
          <p:nvPr/>
        </p:nvSpPr>
        <p:spPr bwMode="gray">
          <a:xfrm>
            <a:off x="-12312" y="212209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ERROR404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4693578" y="267494"/>
            <a:ext cx="4378922" cy="288614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IoT with Machine Learning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539552" y="2017977"/>
            <a:ext cx="1425435" cy="432048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smtClean="0"/>
              <a:t>Training Set</a:t>
            </a:r>
          </a:p>
        </p:txBody>
      </p:sp>
      <p:sp>
        <p:nvSpPr>
          <p:cNvPr id="12" name="TextBox 11"/>
          <p:cNvSpPr txBox="1"/>
          <p:nvPr/>
        </p:nvSpPr>
        <p:spPr bwMode="gray">
          <a:xfrm>
            <a:off x="2483768" y="1819955"/>
            <a:ext cx="1425435" cy="828092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err="1" smtClean="0"/>
              <a:t>Model</a:t>
            </a:r>
            <a:endParaRPr lang="es-ES" sz="1400" dirty="0" smtClean="0"/>
          </a:p>
          <a:p>
            <a:pPr algn="ctr">
              <a:lnSpc>
                <a:spcPct val="90000"/>
              </a:lnSpc>
            </a:pPr>
            <a:r>
              <a:rPr lang="es-ES" sz="1400" dirty="0" smtClean="0"/>
              <a:t> training/</a:t>
            </a:r>
            <a:r>
              <a:rPr lang="es-ES" sz="1400" dirty="0" err="1" smtClean="0"/>
              <a:t>building</a:t>
            </a:r>
            <a:endParaRPr lang="es-ES" sz="1400" dirty="0" smtClean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7092280" y="2017977"/>
            <a:ext cx="1425435" cy="630070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smtClean="0"/>
              <a:t>Final</a:t>
            </a:r>
          </a:p>
          <a:p>
            <a:pPr algn="ctr">
              <a:lnSpc>
                <a:spcPct val="90000"/>
              </a:lnSpc>
            </a:pPr>
            <a:r>
              <a:rPr lang="es-ES" sz="1400" dirty="0" err="1" smtClean="0"/>
              <a:t>Model</a:t>
            </a:r>
            <a:endParaRPr lang="es-ES" sz="1400" dirty="0" smtClean="0"/>
          </a:p>
        </p:txBody>
      </p:sp>
      <p:sp>
        <p:nvSpPr>
          <p:cNvPr id="15" name="TextBox 14"/>
          <p:cNvSpPr txBox="1"/>
          <p:nvPr/>
        </p:nvSpPr>
        <p:spPr bwMode="gray">
          <a:xfrm>
            <a:off x="7560332" y="3085521"/>
            <a:ext cx="943467" cy="21602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100" dirty="0" err="1" smtClean="0">
                <a:solidFill>
                  <a:schemeClr val="bg1"/>
                </a:solidFill>
              </a:rPr>
              <a:t>Results</a:t>
            </a:r>
            <a:r>
              <a:rPr lang="es-ES" sz="1000" dirty="0">
                <a:solidFill>
                  <a:schemeClr val="bg1"/>
                </a:solidFill>
              </a:rPr>
              <a:t>!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gray">
          <a:xfrm>
            <a:off x="7639703" y="1419622"/>
            <a:ext cx="640709" cy="4571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100" dirty="0" smtClean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19" name="Straight Arrow Connector 18"/>
          <p:cNvCxnSpPr/>
          <p:nvPr/>
        </p:nvCxnSpPr>
        <p:spPr bwMode="gray">
          <a:xfrm>
            <a:off x="7812360" y="1635646"/>
            <a:ext cx="0" cy="288032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gray">
          <a:xfrm>
            <a:off x="7812360" y="2797489"/>
            <a:ext cx="0" cy="288032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gray">
          <a:xfrm>
            <a:off x="7444957" y="3373553"/>
            <a:ext cx="943467" cy="21602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000" dirty="0" smtClean="0">
                <a:solidFill>
                  <a:schemeClr val="bg1"/>
                </a:solidFill>
              </a:rPr>
              <a:t>I mean </a:t>
            </a:r>
            <a:r>
              <a:rPr lang="es-ES" sz="1000" dirty="0" err="1" smtClean="0">
                <a:solidFill>
                  <a:schemeClr val="bg1"/>
                </a:solidFill>
              </a:rPr>
              <a:t>tennis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gray">
          <a:xfrm>
            <a:off x="2066630" y="2209246"/>
            <a:ext cx="324036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gray">
          <a:xfrm>
            <a:off x="3967035" y="2234026"/>
            <a:ext cx="324036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gray">
          <a:xfrm>
            <a:off x="-6582" y="57265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2000" dirty="0" smtClean="0">
                <a:solidFill>
                  <a:schemeClr val="bg1"/>
                </a:solidFill>
              </a:rPr>
              <a:t>ML</a:t>
            </a:r>
          </a:p>
        </p:txBody>
      </p:sp>
      <p:sp>
        <p:nvSpPr>
          <p:cNvPr id="31" name="TextBox 30"/>
          <p:cNvSpPr txBox="1"/>
          <p:nvPr/>
        </p:nvSpPr>
        <p:spPr bwMode="gray">
          <a:xfrm>
            <a:off x="4463988" y="2017977"/>
            <a:ext cx="1425435" cy="432048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err="1" smtClean="0"/>
              <a:t>Model</a:t>
            </a:r>
            <a:r>
              <a:rPr lang="es-ES" sz="1400" dirty="0" smtClean="0"/>
              <a:t> </a:t>
            </a:r>
            <a:r>
              <a:rPr lang="es-ES" sz="1400" dirty="0" err="1" smtClean="0"/>
              <a:t>Testing</a:t>
            </a:r>
            <a:endParaRPr lang="es-ES" sz="1400" dirty="0" smtClean="0"/>
          </a:p>
        </p:txBody>
      </p:sp>
      <p:sp>
        <p:nvSpPr>
          <p:cNvPr id="32" name="TextBox 31"/>
          <p:cNvSpPr txBox="1"/>
          <p:nvPr/>
        </p:nvSpPr>
        <p:spPr bwMode="gray">
          <a:xfrm>
            <a:off x="2386654" y="3453777"/>
            <a:ext cx="1645286" cy="711863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err="1" smtClean="0"/>
              <a:t>Setting</a:t>
            </a:r>
            <a:r>
              <a:rPr lang="es-ES" sz="1400" dirty="0" smtClean="0"/>
              <a:t> </a:t>
            </a:r>
          </a:p>
          <a:p>
            <a:pPr algn="ctr">
              <a:lnSpc>
                <a:spcPct val="90000"/>
              </a:lnSpc>
            </a:pPr>
            <a:r>
              <a:rPr lang="es-ES" sz="1400" dirty="0" err="1" smtClean="0"/>
              <a:t>ModelParameters</a:t>
            </a:r>
            <a:endParaRPr lang="es-ES" sz="1400" dirty="0" smtClean="0"/>
          </a:p>
        </p:txBody>
      </p:sp>
      <p:sp>
        <p:nvSpPr>
          <p:cNvPr id="24" name="Freeform 23"/>
          <p:cNvSpPr/>
          <p:nvPr/>
        </p:nvSpPr>
        <p:spPr bwMode="gray">
          <a:xfrm>
            <a:off x="4257675" y="2688150"/>
            <a:ext cx="983114" cy="1096931"/>
          </a:xfrm>
          <a:custGeom>
            <a:avLst/>
            <a:gdLst>
              <a:gd name="connsiteX0" fmla="*/ 876300 w 983114"/>
              <a:gd name="connsiteY0" fmla="*/ 0 h 1096931"/>
              <a:gd name="connsiteX1" fmla="*/ 904875 w 983114"/>
              <a:gd name="connsiteY1" fmla="*/ 914400 h 1096931"/>
              <a:gd name="connsiteX2" fmla="*/ 0 w 983114"/>
              <a:gd name="connsiteY2" fmla="*/ 1095375 h 109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3114" h="1096931">
                <a:moveTo>
                  <a:pt x="876300" y="0"/>
                </a:moveTo>
                <a:cubicBezTo>
                  <a:pt x="963612" y="365919"/>
                  <a:pt x="1050925" y="731838"/>
                  <a:pt x="904875" y="914400"/>
                </a:cubicBezTo>
                <a:cubicBezTo>
                  <a:pt x="758825" y="1096962"/>
                  <a:pt x="136525" y="1101725"/>
                  <a:pt x="0" y="1095375"/>
                </a:cubicBezTo>
              </a:path>
            </a:pathLst>
          </a:custGeom>
          <a:noFill/>
          <a:ln>
            <a:miter lim="800000"/>
            <a:headEnd type="none"/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Straight Arrow Connector 36"/>
          <p:cNvCxnSpPr/>
          <p:nvPr/>
        </p:nvCxnSpPr>
        <p:spPr bwMode="gray">
          <a:xfrm flipV="1">
            <a:off x="3196485" y="2797489"/>
            <a:ext cx="0" cy="524086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 bwMode="gray">
          <a:xfrm>
            <a:off x="5976156" y="2234026"/>
            <a:ext cx="324036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gray">
          <a:xfrm>
            <a:off x="6715327" y="2221425"/>
            <a:ext cx="324036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gray">
          <a:xfrm>
            <a:off x="6394972" y="2175706"/>
            <a:ext cx="640709" cy="4571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100" dirty="0" smtClean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43" name="TextBox 42"/>
          <p:cNvSpPr txBox="1"/>
          <p:nvPr/>
        </p:nvSpPr>
        <p:spPr bwMode="gray">
          <a:xfrm>
            <a:off x="5400092" y="3318119"/>
            <a:ext cx="640709" cy="4571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100" dirty="0" smtClean="0">
                <a:solidFill>
                  <a:schemeClr val="bg1"/>
                </a:solidFill>
              </a:rPr>
              <a:t>NOT OK</a:t>
            </a:r>
          </a:p>
        </p:txBody>
      </p:sp>
    </p:spTree>
    <p:extLst>
      <p:ext uri="{BB962C8B-B14F-4D97-AF65-F5344CB8AC3E}">
        <p14:creationId xmlns:p14="http://schemas.microsoft.com/office/powerpoint/2010/main" val="30588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" y="3658"/>
            <a:ext cx="9144001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5" name="Rectangle 34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6" name="TextBox 35"/>
          <p:cNvSpPr txBox="1"/>
          <p:nvPr/>
        </p:nvSpPr>
        <p:spPr bwMode="gray">
          <a:xfrm>
            <a:off x="-12312" y="212209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ERROR404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4693578" y="267494"/>
            <a:ext cx="4378922" cy="288614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IoT with Machine Learning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2843808" y="120359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2000" dirty="0" err="1" smtClean="0">
                <a:solidFill>
                  <a:schemeClr val="bg1"/>
                </a:solidFill>
              </a:rPr>
              <a:t>How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we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train</a:t>
            </a:r>
            <a:r>
              <a:rPr lang="es-ES" sz="2000" dirty="0" smtClean="0">
                <a:solidFill>
                  <a:schemeClr val="bg1"/>
                </a:solidFill>
              </a:rPr>
              <a:t>…. </a:t>
            </a:r>
            <a:r>
              <a:rPr lang="es-ES" sz="2000" dirty="0" err="1">
                <a:solidFill>
                  <a:schemeClr val="bg1"/>
                </a:solidFill>
              </a:rPr>
              <a:t>t</a:t>
            </a:r>
            <a:r>
              <a:rPr lang="es-ES" sz="2000" dirty="0" err="1" smtClean="0">
                <a:solidFill>
                  <a:schemeClr val="bg1"/>
                </a:solidFill>
              </a:rPr>
              <a:t>he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Model</a:t>
            </a:r>
            <a:r>
              <a:rPr lang="es-ES" sz="2000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 bwMode="gray">
          <a:xfrm>
            <a:off x="0" y="56215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2000" dirty="0" err="1" smtClean="0">
                <a:solidFill>
                  <a:schemeClr val="bg1"/>
                </a:solidFill>
              </a:rPr>
              <a:t>Model</a:t>
            </a:r>
            <a:endParaRPr lang="es-ES" sz="20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641159" y="1860010"/>
            <a:ext cx="2274657" cy="1287804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s-ES" sz="1400" dirty="0" smtClean="0"/>
          </a:p>
          <a:p>
            <a:pPr>
              <a:lnSpc>
                <a:spcPct val="90000"/>
              </a:lnSpc>
            </a:pPr>
            <a:r>
              <a:rPr lang="es-ES" sz="1400" dirty="0" smtClean="0"/>
              <a:t>    </a:t>
            </a:r>
            <a:r>
              <a:rPr lang="es-ES" sz="1400" dirty="0" err="1" smtClean="0"/>
              <a:t>Wearable</a:t>
            </a:r>
            <a:endParaRPr lang="es-ES" sz="1400" dirty="0" smtClean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1559124" y="2436583"/>
            <a:ext cx="1224136" cy="586544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err="1" smtClean="0"/>
              <a:t>Android</a:t>
            </a:r>
            <a:r>
              <a:rPr lang="es-ES" sz="1400" dirty="0" smtClean="0"/>
              <a:t> APP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2878368"/>
            <a:ext cx="2000349" cy="17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 bwMode="gray">
          <a:xfrm>
            <a:off x="4927017" y="3299099"/>
            <a:ext cx="914400" cy="914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000" dirty="0" smtClean="0">
                <a:solidFill>
                  <a:schemeClr val="bg1"/>
                </a:solidFill>
              </a:rPr>
              <a:t>{</a:t>
            </a:r>
            <a:endParaRPr lang="es-ES" sz="1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1000" dirty="0" smtClean="0">
                <a:solidFill>
                  <a:schemeClr val="tx1"/>
                </a:solidFill>
              </a:rPr>
              <a:t>"</a:t>
            </a:r>
            <a:r>
              <a:rPr lang="es-ES" sz="1000" dirty="0">
                <a:solidFill>
                  <a:schemeClr val="tx1"/>
                </a:solidFill>
              </a:rPr>
              <a:t>JSONPHONE": [</a:t>
            </a:r>
            <a:br>
              <a:rPr lang="es-ES" sz="1000" dirty="0">
                <a:solidFill>
                  <a:schemeClr val="tx1"/>
                </a:solidFill>
              </a:rPr>
            </a:br>
            <a:r>
              <a:rPr lang="es-ES" sz="1000" dirty="0">
                <a:solidFill>
                  <a:schemeClr val="tx1"/>
                </a:solidFill>
              </a:rPr>
              <a:t>{</a:t>
            </a:r>
            <a:br>
              <a:rPr lang="es-ES" sz="1000" dirty="0">
                <a:solidFill>
                  <a:schemeClr val="tx1"/>
                </a:solidFill>
              </a:rPr>
            </a:br>
            <a:r>
              <a:rPr lang="es-ES" sz="1000" dirty="0" smtClean="0">
                <a:solidFill>
                  <a:schemeClr val="tx1"/>
                </a:solidFill>
              </a:rPr>
              <a:t>“[…]</a:t>
            </a:r>
            <a:endParaRPr lang="es-E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1000" dirty="0" smtClean="0">
                <a:solidFill>
                  <a:schemeClr val="tx1"/>
                </a:solidFill>
              </a:rPr>
              <a:t>"</a:t>
            </a:r>
            <a:r>
              <a:rPr lang="es-ES" sz="1000" dirty="0" err="1">
                <a:solidFill>
                  <a:schemeClr val="tx1"/>
                </a:solidFill>
              </a:rPr>
              <a:t>sensorData</a:t>
            </a:r>
            <a:r>
              <a:rPr lang="es-ES" sz="1000" dirty="0">
                <a:solidFill>
                  <a:schemeClr val="tx1"/>
                </a:solidFill>
              </a:rPr>
              <a:t>": [(</a:t>
            </a:r>
            <a:br>
              <a:rPr lang="es-ES" sz="1000" dirty="0">
                <a:solidFill>
                  <a:schemeClr val="tx1"/>
                </a:solidFill>
              </a:rPr>
            </a:br>
            <a:r>
              <a:rPr lang="es-ES" sz="1000" dirty="0">
                <a:solidFill>
                  <a:schemeClr val="tx1"/>
                </a:solidFill>
              </a:rPr>
              <a:t>"</a:t>
            </a:r>
            <a:r>
              <a:rPr lang="es-ES" sz="1000" dirty="0" err="1">
                <a:solidFill>
                  <a:schemeClr val="tx1"/>
                </a:solidFill>
              </a:rPr>
              <a:t>sensorType</a:t>
            </a:r>
            <a:r>
              <a:rPr lang="es-ES" sz="1000" dirty="0">
                <a:solidFill>
                  <a:schemeClr val="tx1"/>
                </a:solidFill>
              </a:rPr>
              <a:t>": "</a:t>
            </a:r>
            <a:r>
              <a:rPr lang="es-ES" sz="1000" dirty="0" err="1">
                <a:solidFill>
                  <a:schemeClr val="tx1"/>
                </a:solidFill>
              </a:rPr>
              <a:t>leftfeet</a:t>
            </a:r>
            <a:r>
              <a:rPr lang="es-ES" sz="1000" dirty="0">
                <a:solidFill>
                  <a:schemeClr val="tx1"/>
                </a:solidFill>
              </a:rPr>
              <a:t>",</a:t>
            </a:r>
            <a:br>
              <a:rPr lang="es-ES" sz="1000" dirty="0">
                <a:solidFill>
                  <a:schemeClr val="tx1"/>
                </a:solidFill>
              </a:rPr>
            </a:br>
            <a:r>
              <a:rPr lang="es-ES" sz="1000" dirty="0">
                <a:solidFill>
                  <a:schemeClr val="tx1"/>
                </a:solidFill>
              </a:rPr>
              <a:t>"</a:t>
            </a:r>
            <a:r>
              <a:rPr lang="es-ES" sz="1000" dirty="0" err="1">
                <a:solidFill>
                  <a:schemeClr val="tx1"/>
                </a:solidFill>
              </a:rPr>
              <a:t>latitude</a:t>
            </a:r>
            <a:r>
              <a:rPr lang="es-ES" sz="1000" dirty="0">
                <a:solidFill>
                  <a:schemeClr val="tx1"/>
                </a:solidFill>
              </a:rPr>
              <a:t>": "44.968046",</a:t>
            </a:r>
            <a:br>
              <a:rPr lang="es-ES" sz="1000" dirty="0">
                <a:solidFill>
                  <a:schemeClr val="tx1"/>
                </a:solidFill>
              </a:rPr>
            </a:br>
            <a:r>
              <a:rPr lang="es-ES" sz="1000" dirty="0">
                <a:solidFill>
                  <a:schemeClr val="tx1"/>
                </a:solidFill>
              </a:rPr>
              <a:t>"</a:t>
            </a:r>
            <a:r>
              <a:rPr lang="es-ES" sz="1000" dirty="0" err="1">
                <a:solidFill>
                  <a:schemeClr val="tx1"/>
                </a:solidFill>
              </a:rPr>
              <a:t>longitude</a:t>
            </a:r>
            <a:r>
              <a:rPr lang="es-ES" sz="1000" dirty="0">
                <a:solidFill>
                  <a:schemeClr val="tx1"/>
                </a:solidFill>
              </a:rPr>
              <a:t>" : "-94.420307",</a:t>
            </a:r>
            <a:br>
              <a:rPr lang="es-ES" sz="1000" dirty="0">
                <a:solidFill>
                  <a:schemeClr val="tx1"/>
                </a:solidFill>
              </a:rPr>
            </a:br>
            <a:r>
              <a:rPr lang="es-ES" sz="1000" dirty="0">
                <a:solidFill>
                  <a:schemeClr val="tx1"/>
                </a:solidFill>
              </a:rPr>
              <a:t>"</a:t>
            </a:r>
            <a:r>
              <a:rPr lang="es-ES" sz="1000" dirty="0" err="1">
                <a:solidFill>
                  <a:schemeClr val="tx1"/>
                </a:solidFill>
              </a:rPr>
              <a:t>axisx</a:t>
            </a:r>
            <a:r>
              <a:rPr lang="es-ES" sz="1000" dirty="0">
                <a:solidFill>
                  <a:schemeClr val="tx1"/>
                </a:solidFill>
              </a:rPr>
              <a:t>" : "9.8",</a:t>
            </a:r>
            <a:br>
              <a:rPr lang="es-ES" sz="1000" dirty="0">
                <a:solidFill>
                  <a:schemeClr val="tx1"/>
                </a:solidFill>
              </a:rPr>
            </a:br>
            <a:r>
              <a:rPr lang="es-ES" sz="1000" dirty="0">
                <a:solidFill>
                  <a:schemeClr val="tx1"/>
                </a:solidFill>
              </a:rPr>
              <a:t>"</a:t>
            </a:r>
            <a:r>
              <a:rPr lang="es-ES" sz="1000" dirty="0" err="1">
                <a:solidFill>
                  <a:schemeClr val="tx1"/>
                </a:solidFill>
              </a:rPr>
              <a:t>axisy</a:t>
            </a:r>
            <a:r>
              <a:rPr lang="es-ES" sz="1000" dirty="0">
                <a:solidFill>
                  <a:schemeClr val="tx1"/>
                </a:solidFill>
              </a:rPr>
              <a:t>" : "0.4",</a:t>
            </a:r>
            <a:br>
              <a:rPr lang="es-ES" sz="1000" dirty="0">
                <a:solidFill>
                  <a:schemeClr val="tx1"/>
                </a:solidFill>
              </a:rPr>
            </a:br>
            <a:r>
              <a:rPr lang="es-ES" sz="1000" dirty="0">
                <a:solidFill>
                  <a:schemeClr val="tx1"/>
                </a:solidFill>
              </a:rPr>
              <a:t>"</a:t>
            </a:r>
            <a:r>
              <a:rPr lang="es-ES" sz="1000" dirty="0" err="1">
                <a:solidFill>
                  <a:schemeClr val="tx1"/>
                </a:solidFill>
              </a:rPr>
              <a:t>axisz</a:t>
            </a:r>
            <a:r>
              <a:rPr lang="es-ES" sz="1000" dirty="0">
                <a:solidFill>
                  <a:schemeClr val="tx1"/>
                </a:solidFill>
              </a:rPr>
              <a:t>" : "-5.2"</a:t>
            </a:r>
            <a:br>
              <a:rPr lang="es-ES" sz="1000" dirty="0">
                <a:solidFill>
                  <a:schemeClr val="tx1"/>
                </a:solidFill>
              </a:rPr>
            </a:br>
            <a:r>
              <a:rPr lang="es-ES" sz="1000" dirty="0" smtClean="0">
                <a:solidFill>
                  <a:schemeClr val="tx1"/>
                </a:solidFill>
              </a:rPr>
              <a:t>),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  <a:r>
              <a:rPr lang="es-ES" sz="1000" dirty="0" smtClean="0">
                <a:solidFill>
                  <a:schemeClr val="tx1"/>
                </a:solidFill>
              </a:rPr>
              <a:t>[…]</a:t>
            </a:r>
            <a:endParaRPr lang="es-E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1000" dirty="0">
                <a:solidFill>
                  <a:schemeClr val="tx1"/>
                </a:solidFill>
              </a:rPr>
              <a:t/>
            </a:r>
            <a:br>
              <a:rPr lang="es-ES" sz="1000" dirty="0">
                <a:solidFill>
                  <a:schemeClr val="tx1"/>
                </a:solidFill>
              </a:rPr>
            </a:br>
            <a:endParaRPr lang="es-ES" sz="10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7" name="Straight Arrow Connector 16"/>
          <p:cNvCxnSpPr/>
          <p:nvPr/>
        </p:nvCxnSpPr>
        <p:spPr bwMode="gray">
          <a:xfrm>
            <a:off x="3059832" y="2499742"/>
            <a:ext cx="278158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gray">
          <a:xfrm>
            <a:off x="5976156" y="1931506"/>
            <a:ext cx="2490681" cy="1287804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s-ES" sz="1400" dirty="0" smtClean="0"/>
          </a:p>
          <a:p>
            <a:pPr>
              <a:lnSpc>
                <a:spcPct val="90000"/>
              </a:lnSpc>
            </a:pPr>
            <a:r>
              <a:rPr lang="es-ES" sz="1400" dirty="0" smtClean="0"/>
              <a:t>    ML Training</a:t>
            </a:r>
          </a:p>
        </p:txBody>
      </p:sp>
      <p:sp>
        <p:nvSpPr>
          <p:cNvPr id="20" name="TextBox 19"/>
          <p:cNvSpPr txBox="1"/>
          <p:nvPr/>
        </p:nvSpPr>
        <p:spPr bwMode="gray">
          <a:xfrm>
            <a:off x="6084168" y="2503912"/>
            <a:ext cx="2268251" cy="586544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400" dirty="0" err="1" smtClean="0"/>
              <a:t>TensorFlow</a:t>
            </a:r>
            <a:r>
              <a:rPr lang="es-ES" sz="1400" dirty="0" smtClean="0"/>
              <a:t>, </a:t>
            </a:r>
            <a:r>
              <a:rPr lang="es-ES" sz="1400" dirty="0" err="1" smtClean="0"/>
              <a:t>Keras</a:t>
            </a:r>
            <a:r>
              <a:rPr lang="es-ES" sz="1400" dirty="0" smtClean="0"/>
              <a:t>, </a:t>
            </a:r>
            <a:r>
              <a:rPr lang="es-ES" sz="1400" dirty="0" err="1" smtClean="0"/>
              <a:t>Python</a:t>
            </a: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32227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" y="0"/>
            <a:ext cx="9144001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5" name="Rectangle 34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6" name="TextBox 35"/>
          <p:cNvSpPr txBox="1"/>
          <p:nvPr/>
        </p:nvSpPr>
        <p:spPr bwMode="gray">
          <a:xfrm>
            <a:off x="-12312" y="212209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ERROR404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4693578" y="267494"/>
            <a:ext cx="4378922" cy="288614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IoT with Machine Learning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0" y="56215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2000" dirty="0" err="1" smtClean="0">
                <a:solidFill>
                  <a:schemeClr val="bg1"/>
                </a:solidFill>
              </a:rPr>
              <a:t>Suggestions</a:t>
            </a:r>
            <a:endParaRPr lang="es-ES" sz="20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6005755" y="1600097"/>
            <a:ext cx="1590581" cy="567724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s-ES" sz="1400" dirty="0" smtClean="0"/>
          </a:p>
          <a:p>
            <a:pPr>
              <a:lnSpc>
                <a:spcPct val="90000"/>
              </a:lnSpc>
            </a:pPr>
            <a:r>
              <a:rPr lang="es-ES" sz="1400" dirty="0" smtClean="0"/>
              <a:t>    www.adidas.es</a:t>
            </a:r>
          </a:p>
        </p:txBody>
      </p:sp>
      <p:sp>
        <p:nvSpPr>
          <p:cNvPr id="19" name="TextBox 18"/>
          <p:cNvSpPr txBox="1"/>
          <p:nvPr/>
        </p:nvSpPr>
        <p:spPr bwMode="gray">
          <a:xfrm>
            <a:off x="1547664" y="2923905"/>
            <a:ext cx="1332148" cy="567724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s-ES" sz="1400" dirty="0" smtClean="0"/>
          </a:p>
          <a:p>
            <a:pPr>
              <a:lnSpc>
                <a:spcPct val="90000"/>
              </a:lnSpc>
            </a:pPr>
            <a:r>
              <a:rPr lang="es-ES" sz="1400" dirty="0" smtClean="0"/>
              <a:t>    </a:t>
            </a:r>
            <a:r>
              <a:rPr lang="es-ES" sz="1400" dirty="0" err="1" smtClean="0"/>
              <a:t>User</a:t>
            </a:r>
            <a:r>
              <a:rPr lang="es-ES" sz="1400" dirty="0" smtClean="0"/>
              <a:t>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584698"/>
            <a:ext cx="1268025" cy="126802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gray">
          <a:xfrm flipH="1">
            <a:off x="3059832" y="3207767"/>
            <a:ext cx="1188132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 bwMode="gray">
          <a:xfrm>
            <a:off x="5688124" y="2368987"/>
            <a:ext cx="1055576" cy="729603"/>
          </a:xfrm>
          <a:custGeom>
            <a:avLst/>
            <a:gdLst>
              <a:gd name="connsiteX0" fmla="*/ 1371600 w 1371600"/>
              <a:gd name="connsiteY0" fmla="*/ 0 h 729603"/>
              <a:gd name="connsiteX1" fmla="*/ 781050 w 1371600"/>
              <a:gd name="connsiteY1" fmla="*/ 590550 h 729603"/>
              <a:gd name="connsiteX2" fmla="*/ 0 w 1371600"/>
              <a:gd name="connsiteY2" fmla="*/ 723900 h 72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29603">
                <a:moveTo>
                  <a:pt x="1371600" y="0"/>
                </a:moveTo>
                <a:cubicBezTo>
                  <a:pt x="1190625" y="234950"/>
                  <a:pt x="1009650" y="469900"/>
                  <a:pt x="781050" y="590550"/>
                </a:cubicBezTo>
                <a:cubicBezTo>
                  <a:pt x="552450" y="711200"/>
                  <a:pt x="52387" y="744538"/>
                  <a:pt x="0" y="723900"/>
                </a:cubicBezTo>
              </a:path>
            </a:pathLst>
          </a:custGeom>
          <a:noFill/>
          <a:ln>
            <a:miter lim="800000"/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TextBox 30"/>
          <p:cNvSpPr txBox="1"/>
          <p:nvPr/>
        </p:nvSpPr>
        <p:spPr bwMode="gray">
          <a:xfrm>
            <a:off x="1547664" y="1801263"/>
            <a:ext cx="1332148" cy="567724"/>
          </a:xfrm>
          <a:prstGeom prst="rect">
            <a:avLst/>
          </a:prstGeom>
          <a:solidFill>
            <a:schemeClr val="lt1"/>
          </a:solidFill>
          <a:ln w="31750" cap="flat">
            <a:solidFill>
              <a:schemeClr val="accent3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s-ES" sz="1400" dirty="0" smtClean="0"/>
          </a:p>
          <a:p>
            <a:pPr>
              <a:lnSpc>
                <a:spcPct val="90000"/>
              </a:lnSpc>
            </a:pPr>
            <a:r>
              <a:rPr lang="es-ES" sz="1400" dirty="0" smtClean="0"/>
              <a:t>    </a:t>
            </a:r>
            <a:r>
              <a:rPr lang="es-ES" sz="1400" dirty="0" err="1" smtClean="0"/>
              <a:t>Suggestions</a:t>
            </a:r>
            <a:endParaRPr lang="es-ES" sz="1400" dirty="0" smtClean="0"/>
          </a:p>
        </p:txBody>
      </p:sp>
      <p:cxnSp>
        <p:nvCxnSpPr>
          <p:cNvPr id="33" name="Straight Arrow Connector 32"/>
          <p:cNvCxnSpPr/>
          <p:nvPr/>
        </p:nvCxnSpPr>
        <p:spPr bwMode="gray">
          <a:xfrm flipV="1">
            <a:off x="2202167" y="2476958"/>
            <a:ext cx="0" cy="34682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gray">
          <a:xfrm>
            <a:off x="2976257" y="1873374"/>
            <a:ext cx="2016224" cy="914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100" dirty="0" err="1" smtClean="0">
                <a:solidFill>
                  <a:schemeClr val="bg1"/>
                </a:solidFill>
              </a:rPr>
              <a:t>Products</a:t>
            </a:r>
            <a:endParaRPr lang="es-ES" sz="11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s-ES" sz="11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11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More use, </a:t>
            </a:r>
            <a:r>
              <a:rPr lang="es-ES" sz="11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wear</a:t>
            </a:r>
            <a:r>
              <a:rPr lang="es-ES" sz="11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out</a:t>
            </a:r>
            <a:r>
              <a:rPr lang="es-ES" sz="11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</a:t>
            </a:r>
            <a:r>
              <a:rPr lang="es-ES" sz="11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use</a:t>
            </a:r>
          </a:p>
          <a:p>
            <a:pPr>
              <a:lnSpc>
                <a:spcPct val="90000"/>
              </a:lnSpc>
            </a:pPr>
            <a:endParaRPr lang="es-ES" sz="11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s-ES" sz="11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Sales!</a:t>
            </a:r>
          </a:p>
          <a:p>
            <a:pPr>
              <a:lnSpc>
                <a:spcPct val="90000"/>
              </a:lnSpc>
            </a:pPr>
            <a:endParaRPr lang="es-ES" sz="11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 bwMode="gray">
          <a:xfrm>
            <a:off x="5680761" y="3399842"/>
            <a:ext cx="943467" cy="21602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100" dirty="0" err="1" smtClean="0">
                <a:solidFill>
                  <a:schemeClr val="bg1"/>
                </a:solidFill>
              </a:rPr>
              <a:t>Products</a:t>
            </a:r>
            <a:r>
              <a:rPr lang="es-ES" sz="1100" dirty="0" smtClean="0">
                <a:solidFill>
                  <a:schemeClr val="bg1"/>
                </a:solidFill>
              </a:rPr>
              <a:t> Data Base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" y="0"/>
            <a:ext cx="9144001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5" name="Rectangle 34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6" name="TextBox 35"/>
          <p:cNvSpPr txBox="1"/>
          <p:nvPr/>
        </p:nvSpPr>
        <p:spPr bwMode="gray">
          <a:xfrm>
            <a:off x="-12312" y="212209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ERROR404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4693578" y="267494"/>
            <a:ext cx="4378922" cy="288614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IoT with Machine Learning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0" y="56215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2000" dirty="0" smtClean="0">
                <a:solidFill>
                  <a:schemeClr val="bg1"/>
                </a:solidFill>
              </a:rPr>
              <a:t>Mobile </a:t>
            </a:r>
            <a:r>
              <a:rPr lang="es-ES" sz="2000" dirty="0" err="1" smtClean="0">
                <a:solidFill>
                  <a:schemeClr val="bg1"/>
                </a:solidFill>
              </a:rPr>
              <a:t>Device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s-ES" sz="2000" dirty="0" smtClean="0">
                <a:solidFill>
                  <a:schemeClr val="bg1"/>
                </a:solidFill>
              </a:rPr>
              <a:t>&amp;</a:t>
            </a:r>
          </a:p>
          <a:p>
            <a:pPr algn="l">
              <a:lnSpc>
                <a:spcPct val="90000"/>
              </a:lnSpc>
            </a:pPr>
            <a:r>
              <a:rPr lang="es-ES" sz="2000" dirty="0" err="1" smtClean="0">
                <a:solidFill>
                  <a:schemeClr val="bg1"/>
                </a:solidFill>
              </a:rPr>
              <a:t>WebApp</a:t>
            </a:r>
            <a:endParaRPr lang="es-ES" sz="20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94" y="1019354"/>
            <a:ext cx="1984722" cy="35283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35" y="915566"/>
            <a:ext cx="4531753" cy="152353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gray">
          <a:xfrm>
            <a:off x="3491880" y="1779662"/>
            <a:ext cx="792088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53" y="2647802"/>
            <a:ext cx="1905492" cy="222307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gray">
          <a:xfrm>
            <a:off x="3491880" y="3543858"/>
            <a:ext cx="129614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gray">
          <a:xfrm>
            <a:off x="3527884" y="3318119"/>
            <a:ext cx="640709" cy="4571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100" dirty="0" err="1" smtClean="0">
                <a:solidFill>
                  <a:schemeClr val="bg1"/>
                </a:solidFill>
              </a:rPr>
              <a:t>Metrics</a:t>
            </a:r>
            <a:endParaRPr lang="es-ES" sz="11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3499243" y="1553923"/>
            <a:ext cx="640709" cy="4571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ES" sz="1100" dirty="0" err="1" smtClean="0">
                <a:solidFill>
                  <a:schemeClr val="bg1"/>
                </a:solidFill>
              </a:rPr>
              <a:t>Suggestions</a:t>
            </a:r>
            <a:endParaRPr lang="es-ES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" y="0"/>
            <a:ext cx="9144001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5" name="Rectangle 34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6" name="TextBox 35"/>
          <p:cNvSpPr txBox="1"/>
          <p:nvPr/>
        </p:nvSpPr>
        <p:spPr bwMode="gray">
          <a:xfrm>
            <a:off x="-12312" y="212209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ERROR404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4693578" y="267494"/>
            <a:ext cx="4378922" cy="288614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IoT with Machine Learning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311860" y="98757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2000" dirty="0" err="1" smtClean="0">
                <a:solidFill>
                  <a:schemeClr val="bg1"/>
                </a:solidFill>
              </a:rPr>
              <a:t>Presentation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finished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smtClean="0">
                <a:solidFill>
                  <a:schemeClr val="bg1"/>
                </a:solidFill>
              </a:rPr>
              <a:t>     </a:t>
            </a:r>
            <a:r>
              <a:rPr lang="es-ES" sz="2000" dirty="0" err="1" smtClean="0">
                <a:solidFill>
                  <a:schemeClr val="bg1"/>
                </a:solidFill>
              </a:rPr>
              <a:t>Any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questions</a:t>
            </a:r>
            <a:r>
              <a:rPr lang="es-ES" sz="2000" dirty="0" smtClean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503978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192</Words>
  <Application>Microsoft Office PowerPoint</Application>
  <PresentationFormat>On-screen Show (16:9)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Unicode MS</vt:lpstr>
      <vt:lpstr>adineue PRO TT Light</vt:lpstr>
      <vt:lpstr>Symbol</vt:lpstr>
      <vt:lpstr>adineue PRO TT Black</vt:lpstr>
      <vt:lpstr>AdiHaus</vt:lpstr>
      <vt:lpstr>Wingdings</vt:lpstr>
      <vt:lpstr>adineue PRO Black</vt:lpstr>
      <vt:lpstr>adidas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adidas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Javier Elorza Marenco</cp:lastModifiedBy>
  <cp:revision>499</cp:revision>
  <cp:lastPrinted>2014-06-23T19:01:57Z</cp:lastPrinted>
  <dcterms:created xsi:type="dcterms:W3CDTF">2012-05-23T20:39:00Z</dcterms:created>
  <dcterms:modified xsi:type="dcterms:W3CDTF">2018-05-27T08:50:45Z</dcterms:modified>
</cp:coreProperties>
</file>