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650" y="1816750"/>
            <a:ext cx="3359900" cy="10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545491" y="1638704"/>
            <a:ext cx="200225" cy="26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7243700" y="4260625"/>
            <a:ext cx="1659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Diego Gargallo Tarín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Ismael Lanchas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Araceli Manzano Chicano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891675" y="1116178"/>
            <a:ext cx="11733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Wearable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66350" y="985896"/>
            <a:ext cx="1173300" cy="5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Mobile UI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5622075" y="762500"/>
            <a:ext cx="1038000" cy="3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Calendar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5622075" y="1146200"/>
            <a:ext cx="939300" cy="3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Camera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5622075" y="1529900"/>
            <a:ext cx="1727700" cy="3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Social Networks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6" name="Shape 66"/>
          <p:cNvCxnSpPr>
            <a:stCxn id="61" idx="3"/>
            <a:endCxn id="62" idx="1"/>
          </p:cNvCxnSpPr>
          <p:nvPr/>
        </p:nvCxnSpPr>
        <p:spPr>
          <a:xfrm flipH="1" rot="10800000">
            <a:off x="3064975" y="1272178"/>
            <a:ext cx="5013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Shape 67"/>
          <p:cNvCxnSpPr>
            <a:stCxn id="63" idx="1"/>
            <a:endCxn id="62" idx="3"/>
          </p:cNvCxnSpPr>
          <p:nvPr/>
        </p:nvCxnSpPr>
        <p:spPr>
          <a:xfrm flipH="1">
            <a:off x="4739775" y="917450"/>
            <a:ext cx="882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Shape 68"/>
          <p:cNvCxnSpPr>
            <a:stCxn id="64" idx="1"/>
            <a:endCxn id="62" idx="3"/>
          </p:cNvCxnSpPr>
          <p:nvPr/>
        </p:nvCxnSpPr>
        <p:spPr>
          <a:xfrm rot="10800000">
            <a:off x="4739775" y="1272050"/>
            <a:ext cx="8823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Shape 69"/>
          <p:cNvCxnSpPr>
            <a:stCxn id="65" idx="1"/>
            <a:endCxn id="62" idx="3"/>
          </p:cNvCxnSpPr>
          <p:nvPr/>
        </p:nvCxnSpPr>
        <p:spPr>
          <a:xfrm rot="10800000">
            <a:off x="4739775" y="1272050"/>
            <a:ext cx="8823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Shape 70"/>
          <p:cNvSpPr txBox="1"/>
          <p:nvPr/>
        </p:nvSpPr>
        <p:spPr>
          <a:xfrm>
            <a:off x="6229000" y="1781674"/>
            <a:ext cx="741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...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173725" y="2306480"/>
            <a:ext cx="17781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API REST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782950" y="3220205"/>
            <a:ext cx="1778100" cy="5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Training session prediction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311875" y="3220202"/>
            <a:ext cx="2075700" cy="5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Recommendation engine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4" name="Shape 74"/>
          <p:cNvCxnSpPr>
            <a:stCxn id="62" idx="2"/>
            <a:endCxn id="71" idx="0"/>
          </p:cNvCxnSpPr>
          <p:nvPr/>
        </p:nvCxnSpPr>
        <p:spPr>
          <a:xfrm flipH="1">
            <a:off x="3062800" y="1558296"/>
            <a:ext cx="1090200" cy="7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Shape 75"/>
          <p:cNvCxnSpPr>
            <a:stCxn id="76" idx="2"/>
            <a:endCxn id="72" idx="0"/>
          </p:cNvCxnSpPr>
          <p:nvPr/>
        </p:nvCxnSpPr>
        <p:spPr>
          <a:xfrm flipH="1">
            <a:off x="4672000" y="2840159"/>
            <a:ext cx="519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" name="Shape 77"/>
          <p:cNvCxnSpPr>
            <a:stCxn id="76" idx="2"/>
            <a:endCxn id="78" idx="0"/>
          </p:cNvCxnSpPr>
          <p:nvPr/>
        </p:nvCxnSpPr>
        <p:spPr>
          <a:xfrm flipH="1">
            <a:off x="2123200" y="2840159"/>
            <a:ext cx="3067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" name="Shape 79"/>
          <p:cNvCxnSpPr>
            <a:stCxn id="76" idx="2"/>
            <a:endCxn id="73" idx="0"/>
          </p:cNvCxnSpPr>
          <p:nvPr/>
        </p:nvCxnSpPr>
        <p:spPr>
          <a:xfrm>
            <a:off x="5191000" y="2840159"/>
            <a:ext cx="2158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" name="Shape 80"/>
          <p:cNvCxnSpPr>
            <a:stCxn id="76" idx="1"/>
            <a:endCxn id="71" idx="3"/>
          </p:cNvCxnSpPr>
          <p:nvPr/>
        </p:nvCxnSpPr>
        <p:spPr>
          <a:xfrm rot="10800000">
            <a:off x="3951762" y="2469689"/>
            <a:ext cx="5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Shape 81"/>
          <p:cNvCxnSpPr>
            <a:stCxn id="71" idx="0"/>
            <a:endCxn id="62" idx="2"/>
          </p:cNvCxnSpPr>
          <p:nvPr/>
        </p:nvCxnSpPr>
        <p:spPr>
          <a:xfrm flipH="1" rot="10800000">
            <a:off x="3062775" y="1558280"/>
            <a:ext cx="1090200" cy="7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0" y="121425"/>
            <a:ext cx="1934125" cy="6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762" y="2099220"/>
            <a:ext cx="1446476" cy="7409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Shape 78"/>
          <p:cNvSpPr/>
          <p:nvPr/>
        </p:nvSpPr>
        <p:spPr>
          <a:xfrm>
            <a:off x="1234125" y="3220205"/>
            <a:ext cx="1778100" cy="5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User’s activity forecasting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75450" y="3939550"/>
            <a:ext cx="19062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Comfortaa"/>
                <a:ea typeface="Comfortaa"/>
                <a:cs typeface="Comfortaa"/>
                <a:sym typeface="Comfortaa"/>
              </a:rPr>
              <a:t>Notification time based on user’s activity prediction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072475" y="3961200"/>
            <a:ext cx="2859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Comfortaa"/>
                <a:ea typeface="Comfortaa"/>
                <a:cs typeface="Comfortaa"/>
                <a:sym typeface="Comfortaa"/>
              </a:rPr>
              <a:t>Propose new session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Comfortaa"/>
                <a:ea typeface="Comfortaa"/>
                <a:cs typeface="Comfortaa"/>
                <a:sym typeface="Comfortaa"/>
              </a:rPr>
              <a:t>based on biometrics and last completed sessions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5887475" y="3973000"/>
            <a:ext cx="2682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Comfortaa"/>
                <a:ea typeface="Comfortaa"/>
                <a:cs typeface="Comfortaa"/>
                <a:sym typeface="Comfortaa"/>
              </a:rPr>
              <a:t>Show best rated sessions from similar users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6" name="Shape 86"/>
          <p:cNvCxnSpPr>
            <a:stCxn id="62" idx="2"/>
            <a:endCxn id="76" idx="0"/>
          </p:cNvCxnSpPr>
          <p:nvPr/>
        </p:nvCxnSpPr>
        <p:spPr>
          <a:xfrm>
            <a:off x="4153000" y="1558296"/>
            <a:ext cx="10380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7" name="Shape 87"/>
          <p:cNvSpPr txBox="1"/>
          <p:nvPr/>
        </p:nvSpPr>
        <p:spPr>
          <a:xfrm>
            <a:off x="704175" y="1094800"/>
            <a:ext cx="1906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Comfortaa"/>
                <a:ea typeface="Comfortaa"/>
                <a:cs typeface="Comfortaa"/>
                <a:sym typeface="Comfortaa"/>
              </a:rPr>
              <a:t>Biometrics</a:t>
            </a:r>
            <a:r>
              <a:rPr lang="es">
                <a:latin typeface="Comfortaa"/>
                <a:ea typeface="Comfortaa"/>
                <a:cs typeface="Comfortaa"/>
                <a:sym typeface="Comfortaa"/>
              </a:rPr>
              <a:t> -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454450" y="1111100"/>
            <a:ext cx="2019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i="1"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Sentiment mining</a:t>
            </a:r>
            <a:endParaRPr i="1"/>
          </a:p>
        </p:txBody>
      </p:sp>
      <p:sp>
        <p:nvSpPr>
          <p:cNvPr id="89" name="Shape 89"/>
          <p:cNvSpPr txBox="1"/>
          <p:nvPr/>
        </p:nvSpPr>
        <p:spPr>
          <a:xfrm>
            <a:off x="6561375" y="692300"/>
            <a:ext cx="2501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i="1"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Timeseries forecasting</a:t>
            </a:r>
            <a:endParaRPr i="1"/>
          </a:p>
        </p:txBody>
      </p:sp>
      <p:sp>
        <p:nvSpPr>
          <p:cNvPr id="90" name="Shape 90"/>
          <p:cNvSpPr txBox="1"/>
          <p:nvPr/>
        </p:nvSpPr>
        <p:spPr>
          <a:xfrm>
            <a:off x="7250500" y="1497200"/>
            <a:ext cx="2019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i="1"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“fitness buddies”</a:t>
            </a:r>
            <a:endParaRPr i="1"/>
          </a:p>
        </p:txBody>
      </p:sp>
      <p:cxnSp>
        <p:nvCxnSpPr>
          <p:cNvPr id="91" name="Shape 91"/>
          <p:cNvCxnSpPr>
            <a:stCxn id="83" idx="0"/>
          </p:cNvCxnSpPr>
          <p:nvPr/>
        </p:nvCxnSpPr>
        <p:spPr>
          <a:xfrm flipH="1" rot="10800000">
            <a:off x="1728550" y="3818950"/>
            <a:ext cx="126000" cy="1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84" idx="0"/>
            <a:endCxn id="72" idx="2"/>
          </p:cNvCxnSpPr>
          <p:nvPr/>
        </p:nvCxnSpPr>
        <p:spPr>
          <a:xfrm flipH="1" rot="10800000">
            <a:off x="4502275" y="3819000"/>
            <a:ext cx="1698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>
            <a:stCxn id="85" idx="0"/>
            <a:endCxn id="73" idx="2"/>
          </p:cNvCxnSpPr>
          <p:nvPr/>
        </p:nvCxnSpPr>
        <p:spPr>
          <a:xfrm flipH="1" rot="10800000">
            <a:off x="7228475" y="3819100"/>
            <a:ext cx="12120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Shape 94"/>
          <p:cNvSpPr txBox="1"/>
          <p:nvPr/>
        </p:nvSpPr>
        <p:spPr>
          <a:xfrm>
            <a:off x="3284800" y="374250"/>
            <a:ext cx="1906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General scheme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0" y="121425"/>
            <a:ext cx="1934125" cy="6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12" y="2983150"/>
            <a:ext cx="2652376" cy="13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724925" y="907250"/>
            <a:ext cx="36252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Comfortaa"/>
                <a:ea typeface="Comfortaa"/>
                <a:cs typeface="Comfortaa"/>
                <a:sym typeface="Comfortaa"/>
              </a:rPr>
              <a:t>Classification model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>
                <a:latin typeface="Comfortaa"/>
                <a:ea typeface="Comfortaa"/>
                <a:cs typeface="Comfortaa"/>
                <a:sym typeface="Comfortaa"/>
              </a:rPr>
              <a:t>Machine Learning Bagging</a:t>
            </a:r>
            <a:r>
              <a:rPr i="1" lang="es" sz="1000">
                <a:latin typeface="Comfortaa"/>
                <a:ea typeface="Comfortaa"/>
                <a:cs typeface="Comfortaa"/>
                <a:sym typeface="Comfortaa"/>
              </a:rPr>
              <a:t> (Random Forest Classifier) </a:t>
            </a:r>
            <a:r>
              <a:rPr b="1" i="1" lang="es" sz="1000">
                <a:latin typeface="Comfortaa"/>
                <a:ea typeface="Comfortaa"/>
                <a:cs typeface="Comfortaa"/>
                <a:sym typeface="Comfortaa"/>
              </a:rPr>
              <a:t>and Boosting</a:t>
            </a:r>
            <a:r>
              <a:rPr i="1" lang="es" sz="1000">
                <a:latin typeface="Comfortaa"/>
                <a:ea typeface="Comfortaa"/>
                <a:cs typeface="Comfortaa"/>
                <a:sym typeface="Comfortaa"/>
              </a:rPr>
              <a:t> (Adaboost/Gradient Boosting Classifier) </a:t>
            </a:r>
            <a:r>
              <a:rPr b="1" i="1" lang="es" sz="1000">
                <a:latin typeface="Comfortaa"/>
                <a:ea typeface="Comfortaa"/>
                <a:cs typeface="Comfortaa"/>
                <a:sym typeface="Comfortaa"/>
              </a:rPr>
              <a:t>model selection</a:t>
            </a:r>
            <a:r>
              <a:rPr i="1" lang="es" sz="1000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i="1" sz="10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-"/>
            </a:pPr>
            <a:r>
              <a:rPr i="1" lang="es" sz="1000">
                <a:latin typeface="Comfortaa"/>
                <a:ea typeface="Comfortaa"/>
                <a:cs typeface="Comfortaa"/>
                <a:sym typeface="Comfortaa"/>
              </a:rPr>
              <a:t>Hyperparameters tuning (mod</a:t>
            </a:r>
            <a:endParaRPr i="1" sz="10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-"/>
            </a:pPr>
            <a:r>
              <a:rPr i="1" lang="es" sz="1000">
                <a:latin typeface="Comfortaa"/>
                <a:ea typeface="Comfortaa"/>
                <a:cs typeface="Comfortaa"/>
                <a:sym typeface="Comfortaa"/>
              </a:rPr>
              <a:t>Cross-validation (overfitting)</a:t>
            </a:r>
            <a:endParaRPr i="1" sz="10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-"/>
            </a:pPr>
            <a:r>
              <a:rPr i="1" lang="es" sz="1000">
                <a:latin typeface="Comfortaa"/>
                <a:ea typeface="Comfortaa"/>
                <a:cs typeface="Comfortaa"/>
                <a:sym typeface="Comfortaa"/>
              </a:rPr>
              <a:t>Cross-testing (repetibility)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2775" y="1913931"/>
            <a:ext cx="3927275" cy="2318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 rot="10800000">
            <a:off x="2364725" y="4127850"/>
            <a:ext cx="22407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4383538" y="1592925"/>
            <a:ext cx="1190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Comfortaa"/>
                <a:ea typeface="Comfortaa"/>
                <a:cs typeface="Comfortaa"/>
                <a:sym typeface="Comfortaa"/>
              </a:rPr>
              <a:t>Input data</a:t>
            </a:r>
            <a:endParaRPr i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Shape 105"/>
          <p:cNvSpPr txBox="1"/>
          <p:nvPr/>
        </p:nvSpPr>
        <p:spPr>
          <a:xfrm rot="1312">
            <a:off x="2364725" y="4097300"/>
            <a:ext cx="235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Comfortaa"/>
                <a:ea typeface="Comfortaa"/>
                <a:cs typeface="Comfortaa"/>
                <a:sym typeface="Comfortaa"/>
              </a:rPr>
              <a:t>Training session prediction</a:t>
            </a:r>
            <a:endParaRPr i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802" y="121425"/>
            <a:ext cx="2460698" cy="231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383550" y="668650"/>
            <a:ext cx="19341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Random Forest Classifier</a:t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3680900" y="1110300"/>
            <a:ext cx="6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537" y="2504870"/>
            <a:ext cx="1446476" cy="74094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0" y="121425"/>
            <a:ext cx="1934125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24925" y="907250"/>
            <a:ext cx="48867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Comfortaa"/>
                <a:ea typeface="Comfortaa"/>
                <a:cs typeface="Comfortaa"/>
                <a:sym typeface="Comfortaa"/>
              </a:rPr>
              <a:t>Future models implementation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User’s activity prediction through Timeseries Forecasting</a:t>
            </a:r>
            <a:endParaRPr b="1" i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75" y="1620225"/>
            <a:ext cx="3076750" cy="5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799063" y="2148425"/>
            <a:ext cx="6087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...</a:t>
            </a:r>
            <a:endParaRPr sz="1100"/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275" y="1678253"/>
            <a:ext cx="1681025" cy="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075" y="2534602"/>
            <a:ext cx="5783474" cy="214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 flipH="1" rot="10800000">
            <a:off x="5778925" y="1397775"/>
            <a:ext cx="112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7020900" y="1183875"/>
            <a:ext cx="1934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Notification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735375" y="2086825"/>
            <a:ext cx="23478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Persona</a:t>
            </a:r>
            <a:r>
              <a:rPr b="1" lang="es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lized </a:t>
            </a: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tr</a:t>
            </a:r>
            <a:r>
              <a:rPr b="1" lang="es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AI</a:t>
            </a: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ner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COACH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ENGAGE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PLAN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7765425" y="1598575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0" y="121425"/>
            <a:ext cx="1934125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24925" y="907250"/>
            <a:ext cx="6471900" cy="29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Comfortaa"/>
                <a:ea typeface="Comfortaa"/>
                <a:cs typeface="Comfortaa"/>
                <a:sym typeface="Comfortaa"/>
              </a:rPr>
              <a:t>Future models implementation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Best rated sessions from similar users, “fitness buddies”</a:t>
            </a:r>
            <a:endParaRPr b="1"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i="1"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Recommended sessions based on similar users preferences</a:t>
            </a:r>
            <a:endParaRPr b="1"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i="1"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Recommended users as best “fitness buddies” for a session</a:t>
            </a:r>
            <a:endParaRPr b="1"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75" y="1480075"/>
            <a:ext cx="2257050" cy="10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926300" y="1779150"/>
            <a:ext cx="480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Collaborative filtering - ALS Matrix Factorization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724925" y="2942975"/>
            <a:ext cx="70965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mfortaa"/>
              <a:buChar char="-"/>
            </a:pPr>
            <a:r>
              <a:rPr lang="es" sz="12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This module integrates with the user’s social network, and ranks and recommends users or friends as “fitness buddies” to the user. </a:t>
            </a:r>
            <a:endParaRPr sz="12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797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mfortaa"/>
              <a:buChar char="-"/>
            </a:pPr>
            <a:r>
              <a:rPr lang="es" sz="12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Fitness challenges, goal tracking and regularity in fitness activities are decision factors to decide relative ranking. </a:t>
            </a:r>
            <a:endParaRPr sz="12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5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Enough data is needed for these future implementations.</a:t>
            </a:r>
            <a:endParaRPr b="1" sz="125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0" y="121425"/>
            <a:ext cx="1934125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551625" y="1438050"/>
            <a:ext cx="20553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406650" y="1438050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omfortaa"/>
                <a:ea typeface="Comfortaa"/>
                <a:cs typeface="Comfortaa"/>
                <a:sym typeface="Comfortaa"/>
              </a:rPr>
              <a:t>Video-Demo of the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omfortaa"/>
                <a:ea typeface="Comfortaa"/>
                <a:cs typeface="Comfortaa"/>
                <a:sym typeface="Comfortaa"/>
              </a:rPr>
              <a:t>tr</a:t>
            </a:r>
            <a:r>
              <a:rPr b="1" lang="es" sz="4800">
                <a:latin typeface="Comfortaa"/>
                <a:ea typeface="Comfortaa"/>
                <a:cs typeface="Comfortaa"/>
                <a:sym typeface="Comfortaa"/>
              </a:rPr>
              <a:t>AI</a:t>
            </a:r>
            <a:r>
              <a:rPr lang="es" sz="4800">
                <a:latin typeface="Comfortaa"/>
                <a:ea typeface="Comfortaa"/>
                <a:cs typeface="Comfortaa"/>
                <a:sym typeface="Comfortaa"/>
              </a:rPr>
              <a:t>ner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omfortaa"/>
                <a:ea typeface="Comfortaa"/>
                <a:cs typeface="Comfortaa"/>
                <a:sym typeface="Comfortaa"/>
              </a:rPr>
              <a:t>Android App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0" y="121425"/>
            <a:ext cx="1934125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51625" y="1438050"/>
            <a:ext cx="20553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