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25.06.2021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25.06.2021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25.06.2021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25.06.2021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25.06.2021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25.06.2021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menHabib/Natural-Language-Inference-NLI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95988"/>
            <a:ext cx="4712868" cy="810904"/>
          </a:xfrm>
        </p:spPr>
        <p:txBody>
          <a:bodyPr rtlCol="0">
            <a:normAutofit fontScale="700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Alhasan Alkhaddour</a:t>
            </a: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Yamen Habib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5BD0-84A1-443C-BB57-6E742749E4A0}"/>
              </a:ext>
            </a:extLst>
          </p:cNvPr>
          <p:cNvSpPr txBox="1"/>
          <p:nvPr/>
        </p:nvSpPr>
        <p:spPr>
          <a:xfrm>
            <a:off x="5861010" y="2112209"/>
            <a:ext cx="51206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Sentence matching </a:t>
            </a:r>
            <a:r>
              <a:rPr lang="en-US" sz="3600" dirty="0"/>
              <a:t>Using </a:t>
            </a:r>
            <a:r>
              <a:rPr lang="en-US" sz="3600" dirty="0" err="1"/>
              <a:t>RoBERTa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267E-9B84-45BF-802E-AF94D692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192" y="2521728"/>
            <a:ext cx="5627615" cy="1026815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E9CC9-F052-4526-803D-4AC08F47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8F9D-6331-4E44-96B8-DD263AB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45E1A-40EC-4CED-969A-CF8AB2FB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031350"/>
          </a:xfrm>
        </p:spPr>
        <p:txBody>
          <a:bodyPr>
            <a:normAutofit/>
          </a:bodyPr>
          <a:lstStyle/>
          <a:p>
            <a:r>
              <a:rPr lang="en-US" sz="1600" dirty="0"/>
              <a:t>Sentence matching is identifying whether two sentences have identical meaning or not.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It can be also defined as the problem of finding the degree of similarity between two sentences.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Identifying the semantical similarity between two sentences is not a trivial problem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Possible applications: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Search Engines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Question Answering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9CD0F-58B7-4BAD-B98D-4AFC82C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49A7-EED8-4F1D-AFF1-15FF3671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81F57-B9C9-45D4-8C4F-CED556C8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built sentence matching model based on </a:t>
            </a:r>
            <a:r>
              <a:rPr lang="en-US" dirty="0" err="1"/>
              <a:t>RoBERTa</a:t>
            </a:r>
            <a:r>
              <a:rPr lang="en-US" sz="1200" dirty="0"/>
              <a:t>(1)</a:t>
            </a:r>
            <a:r>
              <a:rPr lang="en-US" dirty="0"/>
              <a:t> model.</a:t>
            </a:r>
          </a:p>
          <a:p>
            <a:endParaRPr lang="en-US" dirty="0"/>
          </a:p>
          <a:p>
            <a:r>
              <a:rPr lang="en-US" dirty="0"/>
              <a:t>We fine tuned-</a:t>
            </a:r>
            <a:r>
              <a:rPr lang="en-US" dirty="0" err="1"/>
              <a:t>RoBERTa</a:t>
            </a:r>
            <a:r>
              <a:rPr lang="en-US" dirty="0"/>
              <a:t> using each of the following datasets:</a:t>
            </a:r>
          </a:p>
          <a:p>
            <a:pPr lvl="1"/>
            <a:r>
              <a:rPr lang="en-US" dirty="0"/>
              <a:t>STS benchmark: a regression problem where we estimate the degree of similarity between two input sentences.</a:t>
            </a:r>
          </a:p>
          <a:p>
            <a:pPr lvl="1"/>
            <a:r>
              <a:rPr lang="en-US" dirty="0"/>
              <a:t>GLEU/MRPC: hard matching where we decide if two sentences have the same semantic or not.</a:t>
            </a:r>
          </a:p>
          <a:p>
            <a:pPr lvl="1"/>
            <a:endParaRPr lang="en-US" dirty="0"/>
          </a:p>
          <a:p>
            <a:r>
              <a:rPr lang="en-US" dirty="0"/>
              <a:t>We also tried to enhance the model performance on GLEU dataset by pretraining it on STS benchmark.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(1) We used </a:t>
            </a:r>
            <a:r>
              <a:rPr lang="en-US" sz="1000" dirty="0" err="1"/>
              <a:t>RoBERTa</a:t>
            </a:r>
            <a:r>
              <a:rPr lang="en-US" sz="1000" dirty="0"/>
              <a:t>-based model (125M parameters)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2E68D-060B-4D9D-9DA1-944A67B6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4481-8E9E-4272-8AFA-742E5B1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model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19EAB-3C39-4834-A39F-14EAEA6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B795630-0D0E-4948-9DD3-776495F2642E}"/>
              </a:ext>
            </a:extLst>
          </p:cNvPr>
          <p:cNvGrpSpPr/>
          <p:nvPr/>
        </p:nvGrpSpPr>
        <p:grpSpPr>
          <a:xfrm>
            <a:off x="1522469" y="1771157"/>
            <a:ext cx="7860777" cy="4047714"/>
            <a:chOff x="1497302" y="1695656"/>
            <a:chExt cx="7860777" cy="4047714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20ADF7E-D3AD-4CD7-8E3D-42D5ADDB0DAD}"/>
                </a:ext>
              </a:extLst>
            </p:cNvPr>
            <p:cNvGrpSpPr/>
            <p:nvPr/>
          </p:nvGrpSpPr>
          <p:grpSpPr>
            <a:xfrm>
              <a:off x="1497302" y="1695656"/>
              <a:ext cx="7860777" cy="4047714"/>
              <a:chOff x="0" y="0"/>
              <a:chExt cx="6946027" cy="4047798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AA26BE67-0D26-48A9-AED2-1BD0D2581CC2}"/>
                  </a:ext>
                </a:extLst>
              </p:cNvPr>
              <p:cNvSpPr/>
              <p:nvPr/>
            </p:nvSpPr>
            <p:spPr>
              <a:xfrm>
                <a:off x="0" y="1200647"/>
                <a:ext cx="1383527" cy="818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Sentence 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Sentence 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Блок-схема: объединение 8">
                <a:extLst>
                  <a:ext uri="{FF2B5EF4-FFF2-40B4-BE49-F238E27FC236}">
                    <a16:creationId xmlns:a16="http://schemas.microsoft.com/office/drawing/2014/main" id="{FCD71453-747A-463D-B8A9-C904558AC796}"/>
                  </a:ext>
                </a:extLst>
              </p:cNvPr>
              <p:cNvSpPr/>
              <p:nvPr/>
            </p:nvSpPr>
            <p:spPr>
              <a:xfrm rot="16200000">
                <a:off x="1246105" y="1484643"/>
                <a:ext cx="389613" cy="254442"/>
              </a:xfrm>
              <a:prstGeom prst="flowChartMerg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76A9F737-EDE0-440C-B73B-387923DD1159}"/>
                  </a:ext>
                </a:extLst>
              </p:cNvPr>
              <p:cNvSpPr/>
              <p:nvPr/>
            </p:nvSpPr>
            <p:spPr>
              <a:xfrm>
                <a:off x="1590261" y="0"/>
                <a:ext cx="620202" cy="32042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o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883EEBF0-4423-40DF-B4D1-93F1625DA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16" y="3700953"/>
                <a:ext cx="795020" cy="3098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768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414838EF-ADE6-4FAC-9061-748B4CD8BE9B}"/>
                  </a:ext>
                </a:extLst>
              </p:cNvPr>
              <p:cNvGrpSpPr/>
              <p:nvPr/>
            </p:nvGrpSpPr>
            <p:grpSpPr>
              <a:xfrm>
                <a:off x="2178657" y="341907"/>
                <a:ext cx="4767370" cy="3705891"/>
                <a:chOff x="0" y="0"/>
                <a:chExt cx="4767498" cy="3706098"/>
              </a:xfrm>
            </p:grpSpPr>
            <p:sp>
              <p:nvSpPr>
                <p:cNvPr id="13" name="Блок-схема: объединение 12">
                  <a:extLst>
                    <a:ext uri="{FF2B5EF4-FFF2-40B4-BE49-F238E27FC236}">
                      <a16:creationId xmlns:a16="http://schemas.microsoft.com/office/drawing/2014/main" id="{6AAAE4B3-6F1D-4C2C-A0B0-FBF6A4FB2364}"/>
                    </a:ext>
                  </a:extLst>
                </p:cNvPr>
                <p:cNvSpPr/>
                <p:nvPr/>
              </p:nvSpPr>
              <p:spPr>
                <a:xfrm rot="16200000">
                  <a:off x="-67628" y="1118884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F464FD01-766F-4C62-97CF-4B36DD603AA3}"/>
                    </a:ext>
                  </a:extLst>
                </p:cNvPr>
                <p:cNvSpPr/>
                <p:nvPr/>
              </p:nvSpPr>
              <p:spPr>
                <a:xfrm>
                  <a:off x="276529" y="954157"/>
                  <a:ext cx="937895" cy="5880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Dropout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Блок-схема: объединение 14">
                  <a:extLst>
                    <a:ext uri="{FF2B5EF4-FFF2-40B4-BE49-F238E27FC236}">
                      <a16:creationId xmlns:a16="http://schemas.microsoft.com/office/drawing/2014/main" id="{38BDB897-4FB0-40E5-8751-6ECAB68D3E70}"/>
                    </a:ext>
                  </a:extLst>
                </p:cNvPr>
                <p:cNvSpPr/>
                <p:nvPr/>
              </p:nvSpPr>
              <p:spPr>
                <a:xfrm rot="16200000">
                  <a:off x="1085311" y="1118884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6" name="Группа 15">
                  <a:extLst>
                    <a:ext uri="{FF2B5EF4-FFF2-40B4-BE49-F238E27FC236}">
                      <a16:creationId xmlns:a16="http://schemas.microsoft.com/office/drawing/2014/main" id="{90270195-952E-4AB9-981E-A05904490FE1}"/>
                    </a:ext>
                  </a:extLst>
                </p:cNvPr>
                <p:cNvGrpSpPr/>
                <p:nvPr/>
              </p:nvGrpSpPr>
              <p:grpSpPr>
                <a:xfrm>
                  <a:off x="1259382" y="0"/>
                  <a:ext cx="3508116" cy="3706098"/>
                  <a:chOff x="20745" y="0"/>
                  <a:chExt cx="3508116" cy="3706098"/>
                </a:xfrm>
              </p:grpSpPr>
              <p:sp>
                <p:nvSpPr>
                  <p:cNvPr id="20" name="Прямоугольник: скругленные углы 19">
                    <a:extLst>
                      <a:ext uri="{FF2B5EF4-FFF2-40B4-BE49-F238E27FC236}">
                        <a16:creationId xmlns:a16="http://schemas.microsoft.com/office/drawing/2014/main" id="{C370B388-4D6B-4CAB-9B98-B278264447D9}"/>
                      </a:ext>
                    </a:extLst>
                  </p:cNvPr>
                  <p:cNvSpPr/>
                  <p:nvPr/>
                </p:nvSpPr>
                <p:spPr>
                  <a:xfrm>
                    <a:off x="190689" y="0"/>
                    <a:ext cx="455133" cy="2552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Овал 20">
                    <a:extLst>
                      <a:ext uri="{FF2B5EF4-FFF2-40B4-BE49-F238E27FC236}">
                        <a16:creationId xmlns:a16="http://schemas.microsoft.com/office/drawing/2014/main" id="{77ADA4AA-E73C-43F1-865F-554853109026}"/>
                      </a:ext>
                    </a:extLst>
                  </p:cNvPr>
                  <p:cNvSpPr/>
                  <p:nvPr/>
                </p:nvSpPr>
                <p:spPr>
                  <a:xfrm>
                    <a:off x="246490" y="166977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Овал 21">
                    <a:extLst>
                      <a:ext uri="{FF2B5EF4-FFF2-40B4-BE49-F238E27FC236}">
                        <a16:creationId xmlns:a16="http://schemas.microsoft.com/office/drawing/2014/main" id="{B018EACC-D792-4A45-800D-B000215B55AC}"/>
                      </a:ext>
                    </a:extLst>
                  </p:cNvPr>
                  <p:cNvSpPr/>
                  <p:nvPr/>
                </p:nvSpPr>
                <p:spPr>
                  <a:xfrm>
                    <a:off x="246490" y="548640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Овал 22">
                    <a:extLst>
                      <a:ext uri="{FF2B5EF4-FFF2-40B4-BE49-F238E27FC236}">
                        <a16:creationId xmlns:a16="http://schemas.microsoft.com/office/drawing/2014/main" id="{78B792EC-E8FE-44F2-A46B-E36154D12F8E}"/>
                      </a:ext>
                    </a:extLst>
                  </p:cNvPr>
                  <p:cNvSpPr/>
                  <p:nvPr/>
                </p:nvSpPr>
                <p:spPr>
                  <a:xfrm>
                    <a:off x="254441" y="930303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Овал 23">
                    <a:extLst>
                      <a:ext uri="{FF2B5EF4-FFF2-40B4-BE49-F238E27FC236}">
                        <a16:creationId xmlns:a16="http://schemas.microsoft.com/office/drawing/2014/main" id="{25511D6F-3BF9-430D-B89A-1D57F67B924C}"/>
                      </a:ext>
                    </a:extLst>
                  </p:cNvPr>
                  <p:cNvSpPr/>
                  <p:nvPr/>
                </p:nvSpPr>
                <p:spPr>
                  <a:xfrm>
                    <a:off x="254441" y="1311965"/>
                    <a:ext cx="278130" cy="27813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Овал 24">
                    <a:extLst>
                      <a:ext uri="{FF2B5EF4-FFF2-40B4-BE49-F238E27FC236}">
                        <a16:creationId xmlns:a16="http://schemas.microsoft.com/office/drawing/2014/main" id="{A5CFFB6F-1476-4F03-8632-D530E3DC6094}"/>
                      </a:ext>
                    </a:extLst>
                  </p:cNvPr>
                  <p:cNvSpPr/>
                  <p:nvPr/>
                </p:nvSpPr>
                <p:spPr>
                  <a:xfrm>
                    <a:off x="270344" y="1685677"/>
                    <a:ext cx="278296" cy="278296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Овал 25">
                    <a:extLst>
                      <a:ext uri="{FF2B5EF4-FFF2-40B4-BE49-F238E27FC236}">
                        <a16:creationId xmlns:a16="http://schemas.microsoft.com/office/drawing/2014/main" id="{99F0D64B-612D-4EAB-8A33-0898D74A4989}"/>
                      </a:ext>
                    </a:extLst>
                  </p:cNvPr>
                  <p:cNvSpPr/>
                  <p:nvPr/>
                </p:nvSpPr>
                <p:spPr>
                  <a:xfrm>
                    <a:off x="270344" y="2067339"/>
                    <a:ext cx="278130" cy="27813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Text Box 2">
                    <a:extLst>
                      <a:ext uri="{FF2B5EF4-FFF2-40B4-BE49-F238E27FC236}">
                        <a16:creationId xmlns:a16="http://schemas.microsoft.com/office/drawing/2014/main" id="{8BCC8611-95F5-447C-8EFF-F11D5BF8E3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45" y="3359251"/>
                    <a:ext cx="795020" cy="309880"/>
                  </a:xfrm>
                  <a:prstGeom prst="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128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Text Box 2">
                    <a:extLst>
                      <a:ext uri="{FF2B5EF4-FFF2-40B4-BE49-F238E27FC236}">
                        <a16:creationId xmlns:a16="http://schemas.microsoft.com/office/drawing/2014/main" id="{3145B36E-6DC7-48EC-9595-EBB39669EA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30604" y="2833410"/>
                    <a:ext cx="2298257" cy="872688"/>
                  </a:xfrm>
                  <a:prstGeom prst="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342900" marR="0" lvl="0" indent="-342900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Symbol" panose="05050102010706020507" pitchFamily="18" charset="2"/>
                      <a:buChar char=""/>
                    </a:pPr>
                    <a:r>
                      <a:rPr lang="en-US" sz="12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 in case of GLEU (Binary Classification)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342900" marR="0" lvl="0" indent="-34290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Symbol" panose="05050102010706020507" pitchFamily="18" charset="2"/>
                      <a:buChar char=""/>
                    </a:pPr>
                    <a:r>
                      <a:rPr lang="en-US" sz="12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 in case of STS (regression)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" name="Блок-схема: объединение 16">
                  <a:extLst>
                    <a:ext uri="{FF2B5EF4-FFF2-40B4-BE49-F238E27FC236}">
                      <a16:creationId xmlns:a16="http://schemas.microsoft.com/office/drawing/2014/main" id="{305673E0-AA85-4EA7-A788-A64C1985B20C}"/>
                    </a:ext>
                  </a:extLst>
                </p:cNvPr>
                <p:cNvSpPr/>
                <p:nvPr/>
              </p:nvSpPr>
              <p:spPr>
                <a:xfrm rot="16200000">
                  <a:off x="1761172" y="1174543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DB57D3AB-0724-4D44-A832-B34387445C1C}"/>
                    </a:ext>
                  </a:extLst>
                </p:cNvPr>
                <p:cNvSpPr/>
                <p:nvPr/>
              </p:nvSpPr>
              <p:spPr>
                <a:xfrm>
                  <a:off x="2105328" y="445273"/>
                  <a:ext cx="997499" cy="15425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Norm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Tanh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Dropout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Блок-схема: объединение 18">
                  <a:extLst>
                    <a:ext uri="{FF2B5EF4-FFF2-40B4-BE49-F238E27FC236}">
                      <a16:creationId xmlns:a16="http://schemas.microsoft.com/office/drawing/2014/main" id="{8EE5221B-27DA-41DB-9B61-A99F582DB8DF}"/>
                    </a:ext>
                  </a:extLst>
                </p:cNvPr>
                <p:cNvSpPr/>
                <p:nvPr/>
              </p:nvSpPr>
              <p:spPr>
                <a:xfrm rot="16200000">
                  <a:off x="2964889" y="1174543"/>
                  <a:ext cx="389255" cy="254000"/>
                </a:xfrm>
                <a:prstGeom prst="flowChartMerg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622C8E-A58D-47BC-AA85-2000106C7950}"/>
                </a:ext>
              </a:extLst>
            </p:cNvPr>
            <p:cNvGrpSpPr/>
            <p:nvPr/>
          </p:nvGrpSpPr>
          <p:grpSpPr>
            <a:xfrm>
              <a:off x="7724181" y="2844543"/>
              <a:ext cx="405130" cy="937895"/>
              <a:chOff x="0" y="0"/>
              <a:chExt cx="405516" cy="937895"/>
            </a:xfrm>
          </p:grpSpPr>
          <p:sp>
            <p:nvSpPr>
              <p:cNvPr id="30" name="Прямоугольник: скругленные углы 29">
                <a:extLst>
                  <a:ext uri="{FF2B5EF4-FFF2-40B4-BE49-F238E27FC236}">
                    <a16:creationId xmlns:a16="http://schemas.microsoft.com/office/drawing/2014/main" id="{15D8B82E-5CA5-4967-AD2E-14149B982EB8}"/>
                  </a:ext>
                </a:extLst>
              </p:cNvPr>
              <p:cNvSpPr/>
              <p:nvPr/>
            </p:nvSpPr>
            <p:spPr>
              <a:xfrm>
                <a:off x="0" y="0"/>
                <a:ext cx="405516" cy="9378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C4E10665-B094-4819-89D7-A3E7CB091C50}"/>
                  </a:ext>
                </a:extLst>
              </p:cNvPr>
              <p:cNvSpPr/>
              <p:nvPr/>
            </p:nvSpPr>
            <p:spPr>
              <a:xfrm>
                <a:off x="55659" y="119269"/>
                <a:ext cx="278130" cy="27813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6AE96507-2FEE-455A-843E-647BEA747FCA}"/>
                  </a:ext>
                </a:extLst>
              </p:cNvPr>
              <p:cNvSpPr/>
              <p:nvPr/>
            </p:nvSpPr>
            <p:spPr>
              <a:xfrm>
                <a:off x="55659" y="500932"/>
                <a:ext cx="278130" cy="27813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EE33627C-85A1-4F2A-81FF-DD08B7C7BF6A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3646645" y="4899800"/>
              <a:ext cx="1286" cy="49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F0BB6BFB-982F-4FCE-AC29-E1886D9773B9}"/>
                </a:ext>
              </a:extLst>
            </p:cNvPr>
            <p:cNvCxnSpPr>
              <a:stCxn id="27" idx="0"/>
              <a:endCxn id="20" idx="2"/>
            </p:cNvCxnSpPr>
            <p:nvPr/>
          </p:nvCxnSpPr>
          <p:spPr>
            <a:xfrm flipV="1">
              <a:off x="5837920" y="4589425"/>
              <a:ext cx="0" cy="80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DB89DD45-1491-458B-81E5-D7284CE7F94F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926746" y="3782438"/>
              <a:ext cx="0" cy="10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32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8A30F-3253-45A8-8E91-1BFB1FD6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6FDC6-362A-42DA-8DE2-28545972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025"/>
            <a:ext cx="10058400" cy="21635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the model was trained on GLEU/MRPC (model A):</a:t>
            </a:r>
          </a:p>
          <a:p>
            <a:pPr lvl="1"/>
            <a:r>
              <a:rPr lang="en-US" dirty="0"/>
              <a:t>Batch size: 16</a:t>
            </a:r>
          </a:p>
          <a:p>
            <a:pPr lvl="1"/>
            <a:r>
              <a:rPr lang="en-US" dirty="0"/>
              <a:t>Learning rate while training additional layers (lr1) = 1e-3</a:t>
            </a:r>
          </a:p>
          <a:p>
            <a:pPr lvl="1"/>
            <a:r>
              <a:rPr lang="en-US" dirty="0"/>
              <a:t>Learning rate while training entire model (lr2) = 1e-6</a:t>
            </a:r>
          </a:p>
          <a:p>
            <a:pPr lvl="1"/>
            <a:r>
              <a:rPr lang="en-US" dirty="0"/>
              <a:t>Number of epochs while training additional layer (num_epochs1) =12</a:t>
            </a:r>
          </a:p>
          <a:p>
            <a:pPr lvl="1"/>
            <a:r>
              <a:rPr lang="en-US" dirty="0"/>
              <a:t>Number of epochs while training additional layer (num_epochs2) =36</a:t>
            </a:r>
          </a:p>
          <a:p>
            <a:pPr lvl="1"/>
            <a:r>
              <a:rPr lang="en-US" dirty="0"/>
              <a:t>Loss function: Cross Entropy Loss</a:t>
            </a:r>
          </a:p>
          <a:p>
            <a:pPr lvl="1"/>
            <a:r>
              <a:rPr lang="en-US" dirty="0"/>
              <a:t>Optimizer = Adam</a:t>
            </a:r>
          </a:p>
          <a:p>
            <a:pPr lvl="1"/>
            <a:r>
              <a:rPr lang="en-US" dirty="0"/>
              <a:t>Dropout rate = 0.4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79FF4-6CA1-4C86-9B14-95A542AD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D9842C8-BCD8-49F9-97D9-48FA639AA47A}"/>
              </a:ext>
            </a:extLst>
          </p:cNvPr>
          <p:cNvSpPr txBox="1">
            <a:spLocks/>
          </p:cNvSpPr>
          <p:nvPr/>
        </p:nvSpPr>
        <p:spPr>
          <a:xfrm>
            <a:off x="1066800" y="4051883"/>
            <a:ext cx="10058400" cy="216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we trained it on STS (model B):</a:t>
            </a:r>
          </a:p>
          <a:p>
            <a:pPr lvl="1"/>
            <a:r>
              <a:rPr lang="en-US" dirty="0"/>
              <a:t>Batch size: 16</a:t>
            </a:r>
          </a:p>
          <a:p>
            <a:pPr lvl="1"/>
            <a:r>
              <a:rPr lang="en-US" dirty="0"/>
              <a:t>Learning rate while training additional layers (lr1) = 1e-4</a:t>
            </a:r>
          </a:p>
          <a:p>
            <a:pPr lvl="1"/>
            <a:r>
              <a:rPr lang="en-US" dirty="0"/>
              <a:t>Learning rate while training entire model (lr2) = 1e-6</a:t>
            </a:r>
          </a:p>
          <a:p>
            <a:pPr lvl="1"/>
            <a:r>
              <a:rPr lang="en-US" dirty="0"/>
              <a:t>Number of epochs while training additional layer (num_epochs1) =25</a:t>
            </a:r>
          </a:p>
          <a:p>
            <a:pPr lvl="1"/>
            <a:r>
              <a:rPr lang="en-US" dirty="0"/>
              <a:t>Number of epochs while training additional layer (num_epochs2) =50</a:t>
            </a:r>
          </a:p>
          <a:p>
            <a:pPr lvl="1"/>
            <a:r>
              <a:rPr lang="en-US" dirty="0"/>
              <a:t>Loss function: MSE Loss</a:t>
            </a:r>
          </a:p>
          <a:p>
            <a:pPr lvl="1"/>
            <a:r>
              <a:rPr lang="en-US" dirty="0"/>
              <a:t>Optimizer = Adam</a:t>
            </a:r>
          </a:p>
          <a:p>
            <a:pPr lvl="1"/>
            <a:r>
              <a:rPr lang="en-US" dirty="0"/>
              <a:t>Dropout rate = 0.2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6FA20-7F12-4DE0-9A70-E47546D6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81736-648D-4753-BFE3-FB086133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replaced the last layer in the model trained on STS, with a classification layer, and trained the model on GLEU/MRPC dataset (model C).</a:t>
            </a:r>
          </a:p>
          <a:p>
            <a:pPr lvl="1"/>
            <a:r>
              <a:rPr lang="en-US" dirty="0"/>
              <a:t>Batch size: 16</a:t>
            </a:r>
          </a:p>
          <a:p>
            <a:pPr lvl="1"/>
            <a:r>
              <a:rPr lang="en-US" dirty="0"/>
              <a:t>Learning rate while training additional layers (lr1) = 1e-3</a:t>
            </a:r>
          </a:p>
          <a:p>
            <a:pPr lvl="1"/>
            <a:r>
              <a:rPr lang="en-US" dirty="0"/>
              <a:t>Learning rate while training entire model (lr2) = 1e-6</a:t>
            </a:r>
          </a:p>
          <a:p>
            <a:pPr lvl="1"/>
            <a:r>
              <a:rPr lang="en-US" dirty="0"/>
              <a:t>Number of epochs while training additional layer (num_epochs1) =25</a:t>
            </a:r>
          </a:p>
          <a:p>
            <a:pPr lvl="1"/>
            <a:r>
              <a:rPr lang="en-US" dirty="0"/>
              <a:t>Number of epochs while training additional layer (num_epochs2) =50</a:t>
            </a:r>
          </a:p>
          <a:p>
            <a:pPr lvl="1"/>
            <a:r>
              <a:rPr lang="en-US" dirty="0"/>
              <a:t>Loss function: Cross Entropy Loss</a:t>
            </a:r>
          </a:p>
          <a:p>
            <a:pPr lvl="1"/>
            <a:r>
              <a:rPr lang="en-US" dirty="0"/>
              <a:t>Optimizer = Adam</a:t>
            </a:r>
          </a:p>
          <a:p>
            <a:pPr lvl="1"/>
            <a:r>
              <a:rPr lang="en-US" dirty="0"/>
              <a:t>Dropout rate = 0.3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580ED-424A-4048-9798-FF0E43CE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F953C-61EC-4423-AD87-4129203B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2800" dirty="0"/>
              <a:t>model A and C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A4FDB-9C0D-4E5F-B96E-75B50D75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98BB7F6-33DA-40AA-85E1-FA2762FA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70403"/>
              </p:ext>
            </p:extLst>
          </p:nvPr>
        </p:nvGraphicFramePr>
        <p:xfrm>
          <a:off x="1733550" y="2509547"/>
          <a:ext cx="8724900" cy="233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13036241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46947583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207970078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4208775805"/>
                    </a:ext>
                  </a:extLst>
                </a:gridCol>
              </a:tblGrid>
              <a:tr h="583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Model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Model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State-of-the-art 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40194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Train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92.15%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99.45%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667277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Validation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85.54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88.48%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3521239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Test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85.68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88.23%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b="1" dirty="0">
                          <a:effectLst/>
                        </a:rPr>
                        <a:t>93.7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49721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A90E95-87E0-46BA-80F6-74A5D07FD38C}"/>
              </a:ext>
            </a:extLst>
          </p:cNvPr>
          <p:cNvSpPr txBox="1"/>
          <p:nvPr/>
        </p:nvSpPr>
        <p:spPr>
          <a:xfrm>
            <a:off x="1593908" y="5665708"/>
            <a:ext cx="810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H., He, P., Chen, W., Liu, X., Gao, J., &amp; Zhao, T. (2019). Smart: Robust and efficient fine-tuning for pre-trained natural language models through principled regularized optimization. 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arXiv:1911.03437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1200" b="1" i="1" dirty="0"/>
              <a:t>in this paper </a:t>
            </a:r>
            <a:r>
              <a:rPr lang="en-US" sz="1200" b="1" i="1" dirty="0" err="1"/>
              <a:t>RoBERTa</a:t>
            </a:r>
            <a:r>
              <a:rPr lang="en-US" sz="1200" b="1" i="1" dirty="0"/>
              <a:t> large is used (355M)</a:t>
            </a:r>
          </a:p>
        </p:txBody>
      </p:sp>
    </p:spTree>
    <p:extLst>
      <p:ext uri="{BB962C8B-B14F-4D97-AF65-F5344CB8AC3E}">
        <p14:creationId xmlns:p14="http://schemas.microsoft.com/office/powerpoint/2010/main" val="331223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506C-33B0-4114-8849-A08407D0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Search Engine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C6F40-2870-4ADD-9454-E2EFD068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235698"/>
          </a:xfrm>
        </p:spPr>
        <p:txBody>
          <a:bodyPr/>
          <a:lstStyle/>
          <a:p>
            <a:r>
              <a:rPr lang="en-US" dirty="0"/>
              <a:t>Flicker30k dataset: a data  set of 30,000 captioned images.</a:t>
            </a:r>
          </a:p>
          <a:p>
            <a:r>
              <a:rPr lang="en-US" dirty="0"/>
              <a:t>We used our model to match between a supposed user query and image captions and returned the most similar.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7DF05-DA91-4243-ACBA-E6E1B51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600F1-8375-48C8-9EB7-EE17C4CB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50E22-D416-4113-99AB-87036243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built a model for sentence matching based on </a:t>
            </a:r>
            <a:r>
              <a:rPr lang="en-US" dirty="0" err="1"/>
              <a:t>RoBERTa</a:t>
            </a:r>
            <a:r>
              <a:rPr lang="en-US" dirty="0"/>
              <a:t> model.</a:t>
            </a:r>
          </a:p>
          <a:p>
            <a:r>
              <a:rPr lang="en-US" dirty="0"/>
              <a:t>We get a better accuracy on GLEU data set by training the model on STS benchmark first</a:t>
            </a:r>
          </a:p>
          <a:p>
            <a:r>
              <a:rPr lang="en-US" dirty="0"/>
              <a:t>We used the resulting model to build a prototype of image search engine</a:t>
            </a:r>
          </a:p>
          <a:p>
            <a:r>
              <a:rPr lang="en-US" dirty="0"/>
              <a:t>The current search engine it relatively slow, since it will do feature extraction for image captions for within each query.</a:t>
            </a:r>
          </a:p>
          <a:p>
            <a:r>
              <a:rPr lang="en-US" dirty="0"/>
              <a:t>A suggest solution is to make a change in the model architecture such that we can extract an expressive embedding for the captions once and save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50" dirty="0"/>
              <a:t>All codes are available on GitHub: </a:t>
            </a:r>
            <a:r>
              <a:rPr lang="en-US" sz="1050" dirty="0" err="1">
                <a:hlinkClick r:id="rId2"/>
              </a:rPr>
              <a:t>YamenHabib</a:t>
            </a:r>
            <a:r>
              <a:rPr lang="en-US" sz="1050" dirty="0">
                <a:hlinkClick r:id="rId2"/>
              </a:rPr>
              <a:t>/Natural-Language-Inference-NLI- (github.com)</a:t>
            </a:r>
            <a:endParaRPr lang="en-US" sz="105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A74C7-E9CE-4B8F-A3BA-102C7ED4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{FCBD8618-DD9E-4A5B-94DA-8511CB8F8E21}tf78438558_win32</Template>
  <TotalTime>127</TotalTime>
  <Words>711</Words>
  <Application>Microsoft Office PowerPoint</Application>
  <PresentationFormat>Широкоэкранный</PresentationFormat>
  <Paragraphs>116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Symbol</vt:lpstr>
      <vt:lpstr>Wingdings</vt:lpstr>
      <vt:lpstr>СавонVTI</vt:lpstr>
      <vt:lpstr>Презентация PowerPoint</vt:lpstr>
      <vt:lpstr>Problem statement</vt:lpstr>
      <vt:lpstr>Our approach</vt:lpstr>
      <vt:lpstr>Our proposed model</vt:lpstr>
      <vt:lpstr>Training (1)</vt:lpstr>
      <vt:lpstr>Training (2)</vt:lpstr>
      <vt:lpstr>Results model A and C</vt:lpstr>
      <vt:lpstr>Building an Image Search Engine</vt:lpstr>
      <vt:lpstr>Conclusion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Алхаддур Алхасан Абдул Азиз</dc:creator>
  <cp:lastModifiedBy>Алхаддур Алхасан Абдул Азиз</cp:lastModifiedBy>
  <cp:revision>13</cp:revision>
  <dcterms:created xsi:type="dcterms:W3CDTF">2021-06-25T18:05:09Z</dcterms:created>
  <dcterms:modified xsi:type="dcterms:W3CDTF">2021-06-25T20:17:27Z</dcterms:modified>
</cp:coreProperties>
</file>