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76" r:id="rId2"/>
    <p:sldId id="267" r:id="rId3"/>
    <p:sldId id="1672" r:id="rId4"/>
    <p:sldId id="329" r:id="rId5"/>
    <p:sldId id="362" r:id="rId6"/>
    <p:sldId id="364" r:id="rId7"/>
    <p:sldId id="365" r:id="rId8"/>
    <p:sldId id="366" r:id="rId9"/>
    <p:sldId id="367" r:id="rId10"/>
    <p:sldId id="1673" r:id="rId11"/>
    <p:sldId id="258" r:id="rId12"/>
    <p:sldId id="1674" r:id="rId13"/>
    <p:sldId id="1675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1" y="-8061"/>
            <a:ext cx="12163455" cy="683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163" y="1167901"/>
            <a:ext cx="8520925" cy="2074832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5163" y="3312584"/>
            <a:ext cx="8520925" cy="1945216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0"/>
            <a:ext cx="3207900" cy="6864096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8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5857" y="6344362"/>
            <a:ext cx="745039" cy="307948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F03857C-1DB6-474F-8845-1ADD3BD9219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56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01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1" y="-8061"/>
            <a:ext cx="12163455" cy="683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5538" y="2391584"/>
            <a:ext cx="8520925" cy="207483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0"/>
            <a:ext cx="3207900" cy="6864096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47" y="5967045"/>
            <a:ext cx="1483157" cy="825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5467324" y="5517945"/>
            <a:ext cx="12858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BDB97C4-A9A5-5240-872E-02735FE065C9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495104"/>
            <a:ext cx="8814816" cy="683329"/>
          </a:xfrm>
        </p:spPr>
        <p:txBody>
          <a:bodyPr anchor="b" anchorCtr="0">
            <a:sp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44289"/>
          </a:xfrm>
        </p:spPr>
        <p:txBody>
          <a:bodyPr wrap="square" anchor="t">
            <a:sp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26625"/>
      </p:ext>
    </p:extLst>
  </p:cSld>
  <p:clrMapOvr>
    <a:masterClrMapping/>
  </p:clrMapOvr>
  <p:transition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1398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24732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647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1" y="-8061"/>
            <a:ext cx="12163455" cy="683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6938" y="3312584"/>
            <a:ext cx="8520925" cy="1945216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6938" y="1167901"/>
            <a:ext cx="8520925" cy="2074832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4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823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7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6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1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75784"/>
            <a:ext cx="10515600" cy="6096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9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4169664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24732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85021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69664" y="1227116"/>
            <a:ext cx="8022336" cy="5620871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667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69834" y="305183"/>
            <a:ext cx="8022167" cy="546100"/>
          </a:xfrm>
        </p:spPr>
        <p:txBody>
          <a:bodyPr>
            <a:noAutofit/>
          </a:bodyPr>
          <a:lstStyle>
            <a:lvl1pPr marL="0" indent="0" algn="ctr">
              <a:buNone/>
              <a:defRPr sz="3733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33507" y="5204181"/>
            <a:ext cx="2458117" cy="1478571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867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2203" y="2335948"/>
            <a:ext cx="4476749" cy="1363080"/>
          </a:xfrm>
        </p:spPr>
        <p:txBody>
          <a:bodyPr/>
          <a:lstStyle>
            <a:lvl1pPr marL="0" indent="0">
              <a:buNone/>
              <a:defRPr/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4166918" y="-1"/>
            <a:ext cx="4006609" cy="68580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9410" y="0"/>
            <a:ext cx="8109180" cy="68580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42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999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8956227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9288443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9620658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9952873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9288443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9952873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10284938" y="438673"/>
            <a:ext cx="132613" cy="132615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9952873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10284942" y="770894"/>
            <a:ext cx="132613" cy="132615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10617303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10949518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11613949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11281733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10949518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10949518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11281733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11613949" y="770843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10949518" y="1103059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10949518" y="143527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11597542" y="1086653"/>
            <a:ext cx="165423" cy="165424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10617303" y="1103059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10267999" y="89319"/>
            <a:ext cx="166791" cy="166792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11912669" y="438626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11912669" y="10640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2459013" y="6533050"/>
            <a:ext cx="132612" cy="132613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2126797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794582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462367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462367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1130153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462367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1130153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797937" y="6533050"/>
            <a:ext cx="132612" cy="132613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465722" y="6533050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33507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465722" y="620083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465722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33507" y="5868615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465722" y="5536398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465722" y="5204182"/>
            <a:ext cx="132612" cy="132613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797937" y="5536398"/>
            <a:ext cx="132612" cy="132613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1113063" y="6515960"/>
            <a:ext cx="166791" cy="166792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23087AA8-278B-6A45-B3EF-FE081B5E9423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413504" y="6516793"/>
            <a:ext cx="3352800" cy="29764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80428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733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43834" indent="-243834" algn="l" defTabSz="914377" rtl="0" eaLnBrk="1" latinLnBrk="0" hangingPunct="1">
        <a:lnSpc>
          <a:spcPct val="85000"/>
        </a:lnSpc>
        <a:spcBef>
          <a:spcPts val="1067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487668" indent="-243834" algn="l" defTabSz="914377" rtl="0" eaLnBrk="1" latinLnBrk="0" hangingPunct="1">
        <a:lnSpc>
          <a:spcPct val="85000"/>
        </a:lnSpc>
        <a:spcBef>
          <a:spcPts val="1067"/>
        </a:spcBef>
        <a:buFont typeface="Calibri Light" panose="020F0302020204030204" pitchFamily="34" charset="0"/>
        <a:buChar char="–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731502" indent="-243834" algn="l" defTabSz="914377" rtl="0" eaLnBrk="1" latinLnBrk="0" hangingPunct="1">
        <a:lnSpc>
          <a:spcPct val="85000"/>
        </a:lnSpc>
        <a:spcBef>
          <a:spcPts val="10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o.drugbank.com/releases/latest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inicaltrials.gov/ct2/results?cond=COVID-19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-db.org/cgi/download?sessionId=blXUTlQ4pHM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cbi.nlm.nih.gov/sars-cov-2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tp.uniprot.org/pub/databases/uniprot/current_release/knowledgebase/idmapping/by_organis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EB55D2-ACC3-4CD5-959D-9D7DA177B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  <a:p>
            <a:r>
              <a:rPr lang="en-US" dirty="0"/>
              <a:t>Qais Hatim </a:t>
            </a:r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5296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58BDA6-8E11-404E-8B68-321EA8A33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GNBR </a:t>
            </a:r>
          </a:p>
        </p:txBody>
      </p:sp>
    </p:spTree>
    <p:extLst>
      <p:ext uri="{BB962C8B-B14F-4D97-AF65-F5344CB8AC3E}">
        <p14:creationId xmlns:p14="http://schemas.microsoft.com/office/powerpoint/2010/main" val="31891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0D8A-3352-432E-B651-1FBEEF56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C75992-026D-418B-9B1B-172F968838C3}"/>
              </a:ext>
            </a:extLst>
          </p:cNvPr>
          <p:cNvSpPr/>
          <p:nvPr/>
        </p:nvSpPr>
        <p:spPr>
          <a:xfrm>
            <a:off x="4779433" y="1066800"/>
            <a:ext cx="2713564" cy="414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867" dirty="0">
                <a:solidFill>
                  <a:srgbClr val="FFFFFF"/>
                </a:solidFill>
                <a:latin typeface="Calibri" panose="020F0502020204030204"/>
              </a:rPr>
              <a:t>Data Pulled From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E4AF1-D343-4797-9560-8093CD9E8FF6}"/>
              </a:ext>
            </a:extLst>
          </p:cNvPr>
          <p:cNvSpPr/>
          <p:nvPr/>
        </p:nvSpPr>
        <p:spPr>
          <a:xfrm>
            <a:off x="4779431" y="1975075"/>
            <a:ext cx="2713567" cy="414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867" dirty="0" err="1">
                <a:solidFill>
                  <a:srgbClr val="FFFFFF"/>
                </a:solidFill>
                <a:latin typeface="Calibri" panose="020F0502020204030204"/>
              </a:rPr>
              <a:t>GNBRDataImport.sas</a:t>
            </a:r>
            <a:endParaRPr lang="en-US" sz="1867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458CC-0D29-4747-80B4-37A3D0F42CDF}"/>
              </a:ext>
            </a:extLst>
          </p:cNvPr>
          <p:cNvSpPr/>
          <p:nvPr/>
        </p:nvSpPr>
        <p:spPr>
          <a:xfrm>
            <a:off x="4778865" y="3014133"/>
            <a:ext cx="2714135" cy="414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867" dirty="0" err="1">
                <a:solidFill>
                  <a:srgbClr val="FFFFFF"/>
                </a:solidFill>
                <a:latin typeface="Calibri" panose="020F0502020204030204"/>
              </a:rPr>
              <a:t>GNBRDataCleansing.sas</a:t>
            </a:r>
            <a:endParaRPr lang="en-US" sz="1867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FAC30-D161-414D-8A28-1D22BE9AA99C}"/>
              </a:ext>
            </a:extLst>
          </p:cNvPr>
          <p:cNvSpPr/>
          <p:nvPr/>
        </p:nvSpPr>
        <p:spPr>
          <a:xfrm>
            <a:off x="4778865" y="3895795"/>
            <a:ext cx="2714135" cy="414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867" dirty="0" err="1">
                <a:solidFill>
                  <a:srgbClr val="FFFFFF"/>
                </a:solidFill>
                <a:latin typeface="Calibri" panose="020F0502020204030204"/>
              </a:rPr>
              <a:t>GNBRDataIntegration.sas</a:t>
            </a:r>
            <a:endParaRPr lang="en-US" sz="1867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6A23E2-B8AF-40B6-B428-F2393DF611E9}"/>
              </a:ext>
            </a:extLst>
          </p:cNvPr>
          <p:cNvSpPr/>
          <p:nvPr/>
        </p:nvSpPr>
        <p:spPr>
          <a:xfrm>
            <a:off x="4778862" y="4846108"/>
            <a:ext cx="2714135" cy="414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333" dirty="0" err="1">
                <a:solidFill>
                  <a:srgbClr val="FFFFFF"/>
                </a:solidFill>
                <a:latin typeface="Calibri" panose="020F0502020204030204"/>
              </a:rPr>
              <a:t>GNBRDataIntegrationDrugBank.sas</a:t>
            </a:r>
            <a:endParaRPr lang="en-US" sz="1333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03AF0-D95E-4F5C-AB9C-8192E14D946A}"/>
              </a:ext>
            </a:extLst>
          </p:cNvPr>
          <p:cNvSpPr/>
          <p:nvPr/>
        </p:nvSpPr>
        <p:spPr>
          <a:xfrm>
            <a:off x="4778862" y="5754383"/>
            <a:ext cx="2714135" cy="414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867" dirty="0">
                <a:solidFill>
                  <a:srgbClr val="FFFFFF"/>
                </a:solidFill>
                <a:latin typeface="Calibri" panose="020F0502020204030204"/>
              </a:rPr>
              <a:t>Future data mapping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61B8BD-8346-4E67-8AAB-03AEB5AB6E06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6136215" y="1481667"/>
            <a:ext cx="0" cy="49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E443C9-56C3-442C-B90D-FA0E0D6831D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6135932" y="2389941"/>
            <a:ext cx="283" cy="6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E36CBD-7F9E-4F8A-923A-671D6F8F307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135932" y="3429000"/>
            <a:ext cx="0" cy="46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BE3A99-A1D6-4FDF-BE1E-2B0E8315C5A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135929" y="4310662"/>
            <a:ext cx="3" cy="53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73E2FD-0545-4E61-8C9B-E21E66FA48F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135929" y="5260975"/>
            <a:ext cx="0" cy="49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42089C6-1C78-4DEE-9D5C-1149645E0213}"/>
              </a:ext>
            </a:extLst>
          </p:cNvPr>
          <p:cNvSpPr/>
          <p:nvPr/>
        </p:nvSpPr>
        <p:spPr>
          <a:xfrm>
            <a:off x="8610596" y="666752"/>
            <a:ext cx="1989653" cy="708025"/>
          </a:xfrm>
          <a:prstGeom prst="borderCallout1">
            <a:avLst>
              <a:gd name="adj1" fmla="val 45058"/>
              <a:gd name="adj2" fmla="val -248"/>
              <a:gd name="adj3" fmla="val 88584"/>
              <a:gd name="adj4" fmla="val -579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333" dirty="0">
                <a:solidFill>
                  <a:srgbClr val="FFFFFF"/>
                </a:solidFill>
                <a:latin typeface="Calibri" panose="020F0502020204030204"/>
              </a:rPr>
              <a:t>8 .txt files uploaded to our shared image from original source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EDF78306-369B-432B-A74E-9CE41F497468}"/>
              </a:ext>
            </a:extLst>
          </p:cNvPr>
          <p:cNvSpPr/>
          <p:nvPr/>
        </p:nvSpPr>
        <p:spPr>
          <a:xfrm>
            <a:off x="1777996" y="1621062"/>
            <a:ext cx="1989653" cy="708025"/>
          </a:xfrm>
          <a:prstGeom prst="borderCallout1">
            <a:avLst>
              <a:gd name="adj1" fmla="val 47450"/>
              <a:gd name="adj2" fmla="val 100178"/>
              <a:gd name="adj3" fmla="val 80213"/>
              <a:gd name="adj4" fmla="val 15102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333" dirty="0">
                <a:solidFill>
                  <a:srgbClr val="FFFFFF"/>
                </a:solidFill>
                <a:latin typeface="Calibri" panose="020F0502020204030204"/>
              </a:rPr>
              <a:t>Data pulled from server, codes relabeled, data uploaded to a Caslib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7E658EE2-FC8F-4688-91D8-3657BB043106}"/>
              </a:ext>
            </a:extLst>
          </p:cNvPr>
          <p:cNvSpPr/>
          <p:nvPr/>
        </p:nvSpPr>
        <p:spPr>
          <a:xfrm>
            <a:off x="8610596" y="2656529"/>
            <a:ext cx="1989653" cy="708025"/>
          </a:xfrm>
          <a:prstGeom prst="borderCallout1">
            <a:avLst>
              <a:gd name="adj1" fmla="val 45058"/>
              <a:gd name="adj2" fmla="val -248"/>
              <a:gd name="adj3" fmla="val 88584"/>
              <a:gd name="adj4" fmla="val -579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333" dirty="0">
                <a:solidFill>
                  <a:srgbClr val="FFFFFF"/>
                </a:solidFill>
                <a:latin typeface="Calibri" panose="020F0502020204030204"/>
              </a:rPr>
              <a:t>Dependency Path cleansing, Gene ID parsing 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D8B0A132-8A97-40C2-986B-677B19BA9DE9}"/>
              </a:ext>
            </a:extLst>
          </p:cNvPr>
          <p:cNvSpPr/>
          <p:nvPr/>
        </p:nvSpPr>
        <p:spPr>
          <a:xfrm>
            <a:off x="8610596" y="4492095"/>
            <a:ext cx="1989653" cy="875772"/>
          </a:xfrm>
          <a:prstGeom prst="borderCallout1">
            <a:avLst>
              <a:gd name="adj1" fmla="val 45058"/>
              <a:gd name="adj2" fmla="val -248"/>
              <a:gd name="adj3" fmla="val 70215"/>
              <a:gd name="adj4" fmla="val -5833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333" dirty="0">
                <a:solidFill>
                  <a:srgbClr val="FFFFFF"/>
                </a:solidFill>
                <a:latin typeface="Calibri" panose="020F0502020204030204"/>
              </a:rPr>
              <a:t>Take the ground truth DB IDs (</a:t>
            </a:r>
            <a:r>
              <a:rPr lang="en-US" sz="1333" dirty="0" err="1">
                <a:solidFill>
                  <a:srgbClr val="FFFFFF"/>
                </a:solidFill>
                <a:latin typeface="Calibri" panose="020F0502020204030204"/>
              </a:rPr>
              <a:t>GeneIDs</a:t>
            </a:r>
            <a:r>
              <a:rPr lang="en-US" sz="1333" dirty="0">
                <a:solidFill>
                  <a:srgbClr val="FFFFFF"/>
                </a:solidFill>
                <a:latin typeface="Calibri" panose="020F0502020204030204"/>
              </a:rPr>
              <a:t>) to integrate to </a:t>
            </a:r>
            <a:r>
              <a:rPr lang="en-US" sz="1333" dirty="0" err="1">
                <a:solidFill>
                  <a:srgbClr val="FFFFFF"/>
                </a:solidFill>
                <a:latin typeface="Calibri" panose="020F0502020204030204"/>
              </a:rPr>
              <a:t>Uniprot</a:t>
            </a:r>
            <a:r>
              <a:rPr lang="en-US" sz="1333" dirty="0">
                <a:solidFill>
                  <a:srgbClr val="FFFFFF"/>
                </a:solidFill>
                <a:latin typeface="Calibri" panose="020F0502020204030204"/>
              </a:rPr>
              <a:t> bridge table 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20F1359F-1771-42C5-896C-EE52BAB71DC2}"/>
              </a:ext>
            </a:extLst>
          </p:cNvPr>
          <p:cNvSpPr/>
          <p:nvPr/>
        </p:nvSpPr>
        <p:spPr>
          <a:xfrm>
            <a:off x="1777996" y="3541782"/>
            <a:ext cx="1989653" cy="708025"/>
          </a:xfrm>
          <a:prstGeom prst="borderCallout1">
            <a:avLst>
              <a:gd name="adj1" fmla="val 47450"/>
              <a:gd name="adj2" fmla="val 100178"/>
              <a:gd name="adj3" fmla="val 80213"/>
              <a:gd name="adj4" fmla="val 15102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333" dirty="0">
                <a:solidFill>
                  <a:srgbClr val="FFFFFF"/>
                </a:solidFill>
                <a:latin typeface="Calibri" panose="020F0502020204030204"/>
              </a:rPr>
              <a:t>GNBR datasets integrated, Dendrograms mapped to ground truth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0E87AE73-4447-4011-B6C3-0F2424EC42E9}"/>
              </a:ext>
            </a:extLst>
          </p:cNvPr>
          <p:cNvSpPr/>
          <p:nvPr/>
        </p:nvSpPr>
        <p:spPr>
          <a:xfrm>
            <a:off x="1777996" y="5461224"/>
            <a:ext cx="1989653" cy="1031651"/>
          </a:xfrm>
          <a:prstGeom prst="borderCallout1">
            <a:avLst>
              <a:gd name="adj1" fmla="val 47450"/>
              <a:gd name="adj2" fmla="val 100178"/>
              <a:gd name="adj3" fmla="val 45744"/>
              <a:gd name="adj4" fmla="val 15230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333" dirty="0">
                <a:solidFill>
                  <a:srgbClr val="FFFFFF"/>
                </a:solidFill>
                <a:latin typeface="Calibri" panose="020F0502020204030204"/>
              </a:rPr>
              <a:t>Need to map Chemical Disease Dendrogram, further mapping at request of modeling team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7D7734-BA51-4DF8-A737-8362CED48742}"/>
              </a:ext>
            </a:extLst>
          </p:cNvPr>
          <p:cNvCxnSpPr/>
          <p:nvPr/>
        </p:nvCxnSpPr>
        <p:spPr>
          <a:xfrm>
            <a:off x="4778862" y="3668111"/>
            <a:ext cx="27141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2705-D264-4CB2-9994-A13AD6F1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11"/>
            <a:ext cx="10515600" cy="609600"/>
          </a:xfrm>
        </p:spPr>
        <p:txBody>
          <a:bodyPr>
            <a:normAutofit/>
          </a:bodyPr>
          <a:lstStyle/>
          <a:p>
            <a:r>
              <a:rPr lang="en-US" dirty="0"/>
              <a:t>Path – Dependency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5F84E-FC09-4145-B303-6DFD017A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90" y="851230"/>
            <a:ext cx="4775445" cy="3158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06E24-F4EF-42DE-B57B-C330DB3E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134" y="4332651"/>
            <a:ext cx="7954701" cy="911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CF5C89-BF1C-4024-8437-6F97E7560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134" y="5527569"/>
            <a:ext cx="7954701" cy="70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E62AD-051E-4FFA-914D-5E1029C76C6D}"/>
              </a:ext>
            </a:extLst>
          </p:cNvPr>
          <p:cNvSpPr txBox="1"/>
          <p:nvPr/>
        </p:nvSpPr>
        <p:spPr>
          <a:xfrm>
            <a:off x="451946" y="974725"/>
            <a:ext cx="6516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400" b="1" dirty="0">
                <a:solidFill>
                  <a:srgbClr val="FFFFFF"/>
                </a:solidFill>
                <a:latin typeface="Calibri Light" panose="020F0302020204030204"/>
              </a:rPr>
              <a:t>Relationship: </a:t>
            </a: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1 to 1</a:t>
            </a:r>
          </a:p>
          <a:p>
            <a:pPr defTabSz="609585"/>
            <a:r>
              <a:rPr lang="en-US" sz="2400" b="1" dirty="0">
                <a:solidFill>
                  <a:srgbClr val="FFFFFF"/>
                </a:solidFill>
                <a:latin typeface="Calibri Light" panose="020F0302020204030204"/>
              </a:rPr>
              <a:t>ID: </a:t>
            </a: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Dependency Path (Varchar)</a:t>
            </a:r>
          </a:p>
          <a:p>
            <a:pPr defTabSz="609585"/>
            <a:endParaRPr lang="en-US" sz="2400" dirty="0">
              <a:solidFill>
                <a:srgbClr val="FFFFFF"/>
              </a:solidFill>
              <a:latin typeface="Calibri Light" panose="020F0302020204030204"/>
            </a:endParaRPr>
          </a:p>
          <a:p>
            <a:pPr defTabSz="609585"/>
            <a:r>
              <a:rPr lang="en-US" sz="2400" b="1" u="sng" dirty="0">
                <a:solidFill>
                  <a:srgbClr val="FFFFFF"/>
                </a:solidFill>
                <a:latin typeface="Calibri Light" panose="020F0302020204030204"/>
              </a:rPr>
              <a:t>Process: </a:t>
            </a:r>
          </a:p>
          <a:p>
            <a:pPr marL="990575" lvl="1" indent="-380990" defTabSz="60958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Convert Dependency path to varchar then do a </a:t>
            </a:r>
            <a:r>
              <a:rPr lang="en-US" sz="2400" dirty="0" err="1">
                <a:solidFill>
                  <a:srgbClr val="FFFFFF"/>
                </a:solidFill>
                <a:latin typeface="Calibri Light" panose="020F0302020204030204"/>
              </a:rPr>
              <a:t>FedSQL</a:t>
            </a: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/merge join</a:t>
            </a:r>
          </a:p>
          <a:p>
            <a:pPr defTabSz="609585"/>
            <a:r>
              <a:rPr lang="en-US" sz="2400" b="1" u="sng" dirty="0">
                <a:solidFill>
                  <a:srgbClr val="FFFFFF"/>
                </a:solidFill>
                <a:latin typeface="Calibri Light" panose="020F0302020204030204"/>
              </a:rPr>
              <a:t>Challenges: </a:t>
            </a:r>
          </a:p>
          <a:p>
            <a:pPr marL="990575" lvl="1" indent="-380990" defTabSz="60958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May run into issues</a:t>
            </a:r>
          </a:p>
          <a:p>
            <a:pPr marL="609585" lvl="1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with memory and joining</a:t>
            </a:r>
          </a:p>
          <a:p>
            <a:pPr marL="609585" lvl="1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on a string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F8E89-6548-4CBE-967F-E6D8C0C63716}"/>
              </a:ext>
            </a:extLst>
          </p:cNvPr>
          <p:cNvSpPr txBox="1"/>
          <p:nvPr/>
        </p:nvSpPr>
        <p:spPr>
          <a:xfrm>
            <a:off x="9448800" y="4039430"/>
            <a:ext cx="26065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1467" dirty="0">
                <a:solidFill>
                  <a:srgbClr val="FFFFFF"/>
                </a:solidFill>
                <a:latin typeface="Calibri Light" panose="020F0302020204030204"/>
              </a:rPr>
              <a:t>Gene – Disease Dependency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B6FEC-7455-4723-AE97-391E2EAE11AC}"/>
              </a:ext>
            </a:extLst>
          </p:cNvPr>
          <p:cNvSpPr txBox="1"/>
          <p:nvPr/>
        </p:nvSpPr>
        <p:spPr>
          <a:xfrm>
            <a:off x="9522373" y="5243791"/>
            <a:ext cx="253299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1467" dirty="0">
                <a:solidFill>
                  <a:srgbClr val="FFFFFF"/>
                </a:solidFill>
                <a:latin typeface="Calibri Light" panose="020F0302020204030204"/>
              </a:rPr>
              <a:t>Gene – Disease Path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2AA5B7-4E67-42D3-8740-B4BB721C4FBB}"/>
              </a:ext>
            </a:extLst>
          </p:cNvPr>
          <p:cNvSpPr/>
          <p:nvPr/>
        </p:nvSpPr>
        <p:spPr>
          <a:xfrm>
            <a:off x="9837683" y="4270674"/>
            <a:ext cx="1902372" cy="1090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5CE499-74FC-40FE-A338-67F7CE7304B3}"/>
              </a:ext>
            </a:extLst>
          </p:cNvPr>
          <p:cNvSpPr/>
          <p:nvPr/>
        </p:nvSpPr>
        <p:spPr>
          <a:xfrm>
            <a:off x="4037603" y="5336771"/>
            <a:ext cx="1902372" cy="1090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617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09F0-4028-46AD-8EAF-5F0016C1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GNBR – </a:t>
            </a:r>
            <a:r>
              <a:rPr lang="en-US" dirty="0" err="1"/>
              <a:t>Uniprot</a:t>
            </a:r>
            <a:r>
              <a:rPr lang="en-US" dirty="0"/>
              <a:t>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11A88-15AF-4766-BC75-DE21FE42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19" y="974725"/>
            <a:ext cx="4792380" cy="3175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C4FF0-C97E-40BD-A764-4744433CBC92}"/>
              </a:ext>
            </a:extLst>
          </p:cNvPr>
          <p:cNvSpPr txBox="1"/>
          <p:nvPr/>
        </p:nvSpPr>
        <p:spPr>
          <a:xfrm>
            <a:off x="525517" y="859111"/>
            <a:ext cx="55704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400" b="1" dirty="0">
                <a:solidFill>
                  <a:srgbClr val="FFFFFF"/>
                </a:solidFill>
                <a:latin typeface="Calibri Light" panose="020F0302020204030204"/>
              </a:rPr>
              <a:t>Relationship: </a:t>
            </a: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Many to 1, 1 to Many</a:t>
            </a:r>
          </a:p>
          <a:p>
            <a:pPr defTabSz="609585"/>
            <a:r>
              <a:rPr lang="en-US" sz="2400" b="1" dirty="0">
                <a:solidFill>
                  <a:srgbClr val="FFFFFF"/>
                </a:solidFill>
                <a:latin typeface="Calibri Light" panose="020F0302020204030204"/>
              </a:rPr>
              <a:t>ID: </a:t>
            </a:r>
            <a:r>
              <a:rPr lang="en-US" sz="2400" dirty="0" err="1">
                <a:solidFill>
                  <a:srgbClr val="FFFFFF"/>
                </a:solidFill>
                <a:latin typeface="Calibri Light" panose="020F0302020204030204"/>
              </a:rPr>
              <a:t>GeneID</a:t>
            </a: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 (integer)</a:t>
            </a:r>
          </a:p>
          <a:p>
            <a:pPr defTabSz="609585"/>
            <a:endParaRPr lang="en-US" sz="2400" dirty="0">
              <a:solidFill>
                <a:srgbClr val="FFFFFF"/>
              </a:solidFill>
              <a:latin typeface="Calibri Light" panose="020F0302020204030204"/>
            </a:endParaRPr>
          </a:p>
          <a:p>
            <a:pPr defTabSz="609585"/>
            <a:r>
              <a:rPr lang="en-US" sz="2400" b="1" u="sng" dirty="0">
                <a:solidFill>
                  <a:srgbClr val="FFFFFF"/>
                </a:solidFill>
                <a:latin typeface="Calibri Light" panose="020F0302020204030204"/>
              </a:rPr>
              <a:t>Process:</a:t>
            </a:r>
          </a:p>
          <a:p>
            <a:pPr marL="990575" lvl="1" indent="-380990" defTabSz="60958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Parse </a:t>
            </a:r>
            <a:r>
              <a:rPr lang="en-US" sz="2400" dirty="0" err="1">
                <a:solidFill>
                  <a:srgbClr val="FFFFFF"/>
                </a:solidFill>
                <a:latin typeface="Calibri Light" panose="020F0302020204030204"/>
              </a:rPr>
              <a:t>GeneID</a:t>
            </a: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 and taxonomy from </a:t>
            </a:r>
            <a:r>
              <a:rPr lang="en-US" sz="2400" dirty="0" err="1">
                <a:solidFill>
                  <a:srgbClr val="FFFFFF"/>
                </a:solidFill>
                <a:latin typeface="Calibri Light" panose="020F0302020204030204"/>
              </a:rPr>
              <a:t>SecondEntityDBID</a:t>
            </a:r>
            <a:endParaRPr lang="en-US" sz="2400" dirty="0">
              <a:solidFill>
                <a:srgbClr val="FFFFFF"/>
              </a:solidFill>
              <a:latin typeface="Calibri Light" panose="020F0302020204030204"/>
            </a:endParaRPr>
          </a:p>
          <a:p>
            <a:pPr marL="990575" lvl="1" indent="-380990" defTabSz="60958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Convert </a:t>
            </a:r>
            <a:r>
              <a:rPr lang="en-US" sz="2400" dirty="0" err="1">
                <a:solidFill>
                  <a:srgbClr val="FFFFFF"/>
                </a:solidFill>
                <a:latin typeface="Calibri Light" panose="020F0302020204030204"/>
              </a:rPr>
              <a:t>SecondEntity</a:t>
            </a: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 to numeric</a:t>
            </a:r>
          </a:p>
          <a:p>
            <a:pPr marL="990575" lvl="1" indent="-380990" defTabSz="60958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Run merge or </a:t>
            </a:r>
            <a:r>
              <a:rPr lang="en-US" sz="2400" dirty="0" err="1">
                <a:solidFill>
                  <a:srgbClr val="FFFFFF"/>
                </a:solidFill>
                <a:latin typeface="Calibri Light" panose="020F0302020204030204"/>
              </a:rPr>
              <a:t>FedSQL</a:t>
            </a: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 join</a:t>
            </a:r>
          </a:p>
          <a:p>
            <a:pPr defTabSz="609585"/>
            <a:r>
              <a:rPr lang="en-US" sz="2400" b="1" u="sng" dirty="0">
                <a:solidFill>
                  <a:srgbClr val="FFFFFF"/>
                </a:solidFill>
                <a:latin typeface="Calibri Light" panose="020F0302020204030204"/>
              </a:rPr>
              <a:t>Challenges:</a:t>
            </a:r>
          </a:p>
          <a:p>
            <a:pPr marL="990575" lvl="1" indent="-380990" defTabSz="609585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Calibri Light" panose="020F0302020204030204"/>
              </a:rPr>
              <a:t>Uniprot</a:t>
            </a: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 proteins have many genes </a:t>
            </a:r>
          </a:p>
          <a:p>
            <a:pPr marL="990575" lvl="1" indent="-380990" defTabSz="60958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Dependency</a:t>
            </a:r>
          </a:p>
          <a:p>
            <a:pPr marL="609585" lvl="1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datasets have</a:t>
            </a:r>
          </a:p>
          <a:p>
            <a:pPr marL="609585" lvl="1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multiple instances </a:t>
            </a:r>
          </a:p>
          <a:p>
            <a:pPr marL="609585" lvl="1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of the same </a:t>
            </a:r>
            <a:r>
              <a:rPr lang="en-US" sz="2400" dirty="0" err="1">
                <a:solidFill>
                  <a:srgbClr val="FFFFFF"/>
                </a:solidFill>
                <a:latin typeface="Calibri Light" panose="020F0302020204030204"/>
              </a:rPr>
              <a:t>geneID</a:t>
            </a:r>
            <a:endParaRPr lang="en-US" sz="2400" dirty="0">
              <a:solidFill>
                <a:srgbClr val="FFFFFF"/>
              </a:solidFill>
              <a:latin typeface="Calibri Light" panose="020F0302020204030204"/>
            </a:endParaRPr>
          </a:p>
          <a:p>
            <a:pPr marL="990575" lvl="1" indent="-380990" defTabSz="60958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Data cleansing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87B3-F429-4AB9-8416-8BF1887A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21" y="4694451"/>
            <a:ext cx="8513379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A53C1-2B43-45E6-95A9-5FCC3D5E740F}"/>
              </a:ext>
            </a:extLst>
          </p:cNvPr>
          <p:cNvSpPr txBox="1"/>
          <p:nvPr/>
        </p:nvSpPr>
        <p:spPr>
          <a:xfrm>
            <a:off x="10226567" y="4345638"/>
            <a:ext cx="143991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1467" dirty="0">
                <a:solidFill>
                  <a:srgbClr val="FFFFFF"/>
                </a:solidFill>
                <a:latin typeface="Calibri Light" panose="020F0302020204030204"/>
              </a:rPr>
              <a:t>Gene – Disease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E88F3B-0CBD-451D-A7B9-662BAD1CAE96}"/>
              </a:ext>
            </a:extLst>
          </p:cNvPr>
          <p:cNvSpPr/>
          <p:nvPr/>
        </p:nvSpPr>
        <p:spPr>
          <a:xfrm>
            <a:off x="7373006" y="4709810"/>
            <a:ext cx="2953405" cy="666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35E6E-0D2D-44AC-BF50-CEB28F70E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099" y="5345292"/>
            <a:ext cx="1102384" cy="142391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4072FA1-7E62-498C-9987-7B507EB607A8}"/>
              </a:ext>
            </a:extLst>
          </p:cNvPr>
          <p:cNvSpPr/>
          <p:nvPr/>
        </p:nvSpPr>
        <p:spPr>
          <a:xfrm>
            <a:off x="10499835" y="5239014"/>
            <a:ext cx="641131" cy="1530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5B6AA-2F87-4108-BC80-18E27DB94E7D}"/>
              </a:ext>
            </a:extLst>
          </p:cNvPr>
          <p:cNvSpPr txBox="1"/>
          <p:nvPr/>
        </p:nvSpPr>
        <p:spPr>
          <a:xfrm>
            <a:off x="9084251" y="5898555"/>
            <a:ext cx="86184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1467" dirty="0" err="1">
                <a:solidFill>
                  <a:srgbClr val="FFFFFF"/>
                </a:solidFill>
                <a:latin typeface="Calibri Light" panose="020F0302020204030204"/>
              </a:rPr>
              <a:t>Uniprot</a:t>
            </a:r>
            <a:endParaRPr lang="en-US" sz="1467" dirty="0">
              <a:solidFill>
                <a:srgbClr val="FFFFF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81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D0C2-E56C-45FB-BD3A-9FE619F5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ERD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25CBD-2C82-46AE-85AC-752BDD85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726"/>
            <a:ext cx="12192000" cy="52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7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05FCE8-0E43-41FE-BF1E-2F5E616A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Modelling Workstreams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53157-766A-4297-AB1F-83B2B6AC739C}"/>
              </a:ext>
            </a:extLst>
          </p:cNvPr>
          <p:cNvSpPr txBox="1"/>
          <p:nvPr/>
        </p:nvSpPr>
        <p:spPr>
          <a:xfrm>
            <a:off x="4165598" y="1244601"/>
            <a:ext cx="189653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 err="1">
                <a:solidFill>
                  <a:srgbClr val="FFFFFF"/>
                </a:solidFill>
                <a:latin typeface="Calibri Light" panose="020F0302020204030204"/>
              </a:rPr>
              <a:t>DrugBank</a:t>
            </a:r>
            <a:endParaRPr lang="en-US" sz="2400" dirty="0">
              <a:solidFill>
                <a:srgbClr val="FFFFFF"/>
              </a:solidFill>
              <a:latin typeface="Calibri Light" panose="020F03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4768C-6CDC-45AD-9C5E-5378647979FE}"/>
              </a:ext>
            </a:extLst>
          </p:cNvPr>
          <p:cNvSpPr txBox="1"/>
          <p:nvPr/>
        </p:nvSpPr>
        <p:spPr>
          <a:xfrm>
            <a:off x="4165599" y="1858910"/>
            <a:ext cx="1896535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Clinical Trials COVID-19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918A3-D306-4AE8-9E5C-3837E995912F}"/>
              </a:ext>
            </a:extLst>
          </p:cNvPr>
          <p:cNvSpPr txBox="1"/>
          <p:nvPr/>
        </p:nvSpPr>
        <p:spPr>
          <a:xfrm>
            <a:off x="6176429" y="1797977"/>
            <a:ext cx="120226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58F2E-D53F-42AF-81E8-8A8796083AED}"/>
              </a:ext>
            </a:extLst>
          </p:cNvPr>
          <p:cNvSpPr txBox="1"/>
          <p:nvPr/>
        </p:nvSpPr>
        <p:spPr>
          <a:xfrm>
            <a:off x="6176433" y="1244601"/>
            <a:ext cx="120226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 err="1">
                <a:solidFill>
                  <a:srgbClr val="FFFFFF"/>
                </a:solidFill>
                <a:latin typeface="Calibri Light" panose="020F0302020204030204"/>
              </a:rPr>
              <a:t>HCov</a:t>
            </a:r>
            <a:endParaRPr lang="en-US" sz="2400" dirty="0">
              <a:solidFill>
                <a:srgbClr val="FFFFFF"/>
              </a:solidFill>
              <a:latin typeface="Calibri Light" panose="020F03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86384-3D01-4AD1-A0E5-77C24C35948B}"/>
              </a:ext>
            </a:extLst>
          </p:cNvPr>
          <p:cNvSpPr txBox="1"/>
          <p:nvPr/>
        </p:nvSpPr>
        <p:spPr>
          <a:xfrm>
            <a:off x="8229602" y="1737044"/>
            <a:ext cx="217593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GNBR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3CD48-FDFA-4D6D-B5D9-36D88CFDE4C0}"/>
              </a:ext>
            </a:extLst>
          </p:cNvPr>
          <p:cNvSpPr txBox="1"/>
          <p:nvPr/>
        </p:nvSpPr>
        <p:spPr>
          <a:xfrm>
            <a:off x="6176432" y="2351352"/>
            <a:ext cx="1202265" cy="31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1467" dirty="0" err="1">
                <a:solidFill>
                  <a:srgbClr val="FFFFFF"/>
                </a:solidFill>
                <a:latin typeface="Calibri Light" panose="020F0302020204030204"/>
              </a:rPr>
              <a:t>Uniprot</a:t>
            </a:r>
            <a:endParaRPr lang="en-US" sz="1600" dirty="0">
              <a:solidFill>
                <a:srgbClr val="FFFFFF"/>
              </a:solidFill>
              <a:latin typeface="Calibri Light" panose="020F03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42E50-6AA3-411D-B675-69E3EF81EFE7}"/>
              </a:ext>
            </a:extLst>
          </p:cNvPr>
          <p:cNvSpPr txBox="1"/>
          <p:nvPr/>
        </p:nvSpPr>
        <p:spPr>
          <a:xfrm>
            <a:off x="2243664" y="1797977"/>
            <a:ext cx="167640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Datasets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C0493-BA21-4A42-8B25-CBF922906B99}"/>
              </a:ext>
            </a:extLst>
          </p:cNvPr>
          <p:cNvSpPr txBox="1"/>
          <p:nvPr/>
        </p:nvSpPr>
        <p:spPr>
          <a:xfrm>
            <a:off x="2040464" y="2716133"/>
            <a:ext cx="8788403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Preprocessing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5EE0A-2FB9-4813-A2A8-F83EA996EBD8}"/>
              </a:ext>
            </a:extLst>
          </p:cNvPr>
          <p:cNvSpPr txBox="1"/>
          <p:nvPr/>
        </p:nvSpPr>
        <p:spPr>
          <a:xfrm>
            <a:off x="2040464" y="3303481"/>
            <a:ext cx="8788403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Data 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327BE-6E68-4EAE-8490-5CAE68B7AAF6}"/>
              </a:ext>
            </a:extLst>
          </p:cNvPr>
          <p:cNvSpPr txBox="1"/>
          <p:nvPr/>
        </p:nvSpPr>
        <p:spPr>
          <a:xfrm>
            <a:off x="2040464" y="3884530"/>
            <a:ext cx="8788403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Analytics and 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51C4D-C3BA-4DA2-BBD9-56646BFEC871}"/>
              </a:ext>
            </a:extLst>
          </p:cNvPr>
          <p:cNvSpPr txBox="1"/>
          <p:nvPr/>
        </p:nvSpPr>
        <p:spPr>
          <a:xfrm>
            <a:off x="901703" y="4524243"/>
            <a:ext cx="1676403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Knowledge Graph Embedding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34F8F-694F-4B9E-8D34-DAF6C87F1C37}"/>
              </a:ext>
            </a:extLst>
          </p:cNvPr>
          <p:cNvSpPr txBox="1"/>
          <p:nvPr/>
        </p:nvSpPr>
        <p:spPr>
          <a:xfrm>
            <a:off x="2650067" y="4524243"/>
            <a:ext cx="3767669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Factorization Machine</a:t>
            </a:r>
          </a:p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Autoencoders</a:t>
            </a:r>
          </a:p>
          <a:p>
            <a:pPr algn="ctr" defTabSz="609585"/>
            <a:r>
              <a:rPr lang="en-US" sz="2400" dirty="0" err="1">
                <a:solidFill>
                  <a:srgbClr val="FFFFFF"/>
                </a:solidFill>
                <a:latin typeface="Calibri Light" panose="020F0302020204030204"/>
              </a:rPr>
              <a:t>SparseML</a:t>
            </a:r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, Sequence Mining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5E373-7C2F-4BDE-8E33-510EDC898058}"/>
              </a:ext>
            </a:extLst>
          </p:cNvPr>
          <p:cNvSpPr txBox="1"/>
          <p:nvPr/>
        </p:nvSpPr>
        <p:spPr>
          <a:xfrm>
            <a:off x="6489697" y="4524243"/>
            <a:ext cx="2413003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Graph NNs</a:t>
            </a:r>
          </a:p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“Graph2Image”</a:t>
            </a:r>
          </a:p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Graph Analytics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C05EBF-922F-4A4B-ADEB-2C73C1F5460D}"/>
              </a:ext>
            </a:extLst>
          </p:cNvPr>
          <p:cNvSpPr txBox="1"/>
          <p:nvPr/>
        </p:nvSpPr>
        <p:spPr>
          <a:xfrm>
            <a:off x="8966205" y="4524243"/>
            <a:ext cx="2514595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UMAP, T-SNE</a:t>
            </a:r>
          </a:p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Visual Investigator</a:t>
            </a:r>
          </a:p>
          <a:p>
            <a:pPr algn="ctr" defTabSz="609585"/>
            <a:r>
              <a:rPr lang="en-US" sz="2400" dirty="0">
                <a:solidFill>
                  <a:srgbClr val="FFFFFF"/>
                </a:solidFill>
                <a:latin typeface="Calibri Light" panose="020F0302020204030204"/>
              </a:rPr>
              <a:t>Mapper</a:t>
            </a:r>
          </a:p>
        </p:txBody>
      </p:sp>
    </p:spTree>
    <p:extLst>
      <p:ext uri="{BB962C8B-B14F-4D97-AF65-F5344CB8AC3E}">
        <p14:creationId xmlns:p14="http://schemas.microsoft.com/office/powerpoint/2010/main" val="1814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EB55D2-ACC3-4CD5-959D-9D7DA177B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DrugBank/STRING/Clinical Trails</a:t>
            </a:r>
          </a:p>
        </p:txBody>
      </p:sp>
    </p:spTree>
    <p:extLst>
      <p:ext uri="{BB962C8B-B14F-4D97-AF65-F5344CB8AC3E}">
        <p14:creationId xmlns:p14="http://schemas.microsoft.com/office/powerpoint/2010/main" val="28120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B663AD41-17EE-4EB2-AE0C-C55196E84480}"/>
              </a:ext>
            </a:extLst>
          </p:cNvPr>
          <p:cNvSpPr/>
          <p:nvPr/>
        </p:nvSpPr>
        <p:spPr>
          <a:xfrm>
            <a:off x="8821667" y="217932"/>
            <a:ext cx="3065533" cy="14862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2D184F-57A2-4DA5-A7B9-6709D848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183"/>
            <a:ext cx="4169664" cy="49244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7F34594-FD6B-4709-AB01-83328CB4DA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231" y="833626"/>
            <a:ext cx="3788987" cy="4740593"/>
          </a:xfrm>
        </p:spPr>
        <p:txBody>
          <a:bodyPr/>
          <a:lstStyle/>
          <a:p>
            <a:pPr indent="0"/>
            <a:r>
              <a:rPr lang="en-US" sz="2133" b="1" dirty="0"/>
              <a:t>1. Drugs </a:t>
            </a:r>
            <a:r>
              <a:rPr lang="en-US" sz="2133" dirty="0"/>
              <a:t> (</a:t>
            </a:r>
            <a:r>
              <a:rPr lang="en-US" sz="2133" dirty="0" err="1"/>
              <a:t>DrugBank</a:t>
            </a:r>
            <a:r>
              <a:rPr lang="en-US" sz="2133" dirty="0"/>
              <a:t>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/>
              <a:t>Drugs (small molecule only)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/>
              <a:t>Drug Target Proteins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/>
              <a:t>Drug Synonyms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/>
              <a:t>&lt;multiple additional tables&gt;</a:t>
            </a:r>
            <a:endParaRPr lang="en-US" sz="2133" b="1" dirty="0"/>
          </a:p>
          <a:p>
            <a:pPr indent="0"/>
            <a:r>
              <a:rPr lang="en-US" sz="2133" dirty="0"/>
              <a:t>2. Truth (FDA Clinical Trials)</a:t>
            </a:r>
            <a:endParaRPr lang="en-US" sz="1600" dirty="0"/>
          </a:p>
          <a:p>
            <a:pPr lvl="1" indent="0">
              <a:spcBef>
                <a:spcPts val="0"/>
              </a:spcBef>
              <a:buNone/>
            </a:pPr>
            <a:r>
              <a:rPr lang="en-US" sz="1600" dirty="0"/>
              <a:t>Appended to Drugs</a:t>
            </a:r>
            <a:endParaRPr lang="en-US" sz="1600" b="1" dirty="0"/>
          </a:p>
          <a:p>
            <a:pPr indent="0"/>
            <a:r>
              <a:rPr lang="en-US" sz="2133" b="1" dirty="0"/>
              <a:t>3. Protein-Protein interactions</a:t>
            </a:r>
            <a:r>
              <a:rPr lang="en-US" sz="2133" dirty="0"/>
              <a:t> ( STRING)</a:t>
            </a:r>
          </a:p>
          <a:p>
            <a:pPr indent="0"/>
            <a:endParaRPr lang="en-US" sz="2133" b="1" dirty="0"/>
          </a:p>
          <a:p>
            <a:pPr indent="0"/>
            <a:r>
              <a:rPr lang="en-US" sz="2133" b="1" dirty="0"/>
              <a:t>4. Virus-Host Proteins</a:t>
            </a:r>
            <a:r>
              <a:rPr lang="en-US" sz="2133" dirty="0"/>
              <a:t> (?)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67" i="1" dirty="0"/>
              <a:t>Need source name</a:t>
            </a:r>
            <a:endParaRPr lang="en-US" sz="2133" dirty="0"/>
          </a:p>
          <a:p>
            <a:pPr indent="0"/>
            <a:r>
              <a:rPr lang="en-US" sz="2133" dirty="0"/>
              <a:t>5. Protein/Gene ID cross references (</a:t>
            </a:r>
            <a:r>
              <a:rPr lang="en-US" sz="2133" dirty="0" err="1"/>
              <a:t>UniProt</a:t>
            </a:r>
            <a:r>
              <a:rPr lang="en-US" sz="2133" dirty="0"/>
              <a:t> 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/>
              <a:t>multiple tables (one per ID type)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/>
              <a:t>Used to join dimensions</a:t>
            </a:r>
            <a:endParaRPr lang="en-US" sz="1333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E8741E-AB08-401D-9B11-13CF19F51B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69664" y="217933"/>
            <a:ext cx="8022336" cy="574516"/>
          </a:xfrm>
        </p:spPr>
        <p:txBody>
          <a:bodyPr/>
          <a:lstStyle/>
          <a:p>
            <a:r>
              <a:rPr lang="en-US" dirty="0"/>
              <a:t>Primary &amp; Join Keys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B7C905-C7AD-4D95-830C-FB42552C20E4}"/>
              </a:ext>
            </a:extLst>
          </p:cNvPr>
          <p:cNvSpPr>
            <a:spLocks noChangeAspect="1"/>
          </p:cNvSpPr>
          <p:nvPr/>
        </p:nvSpPr>
        <p:spPr>
          <a:xfrm>
            <a:off x="6773570" y="1216532"/>
            <a:ext cx="1770677" cy="10104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5. </a:t>
            </a:r>
            <a:r>
              <a:rPr lang="en-US" sz="1467" b="1" dirty="0" err="1">
                <a:solidFill>
                  <a:srgbClr val="FFFFFF"/>
                </a:solidFill>
                <a:latin typeface="Calibri" panose="020F0502020204030204"/>
              </a:rPr>
              <a:t>Uniprot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 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GeneID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*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UniProtID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GeneID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4B0712-1A84-4BC3-BB97-6910BE3E5BEF}"/>
              </a:ext>
            </a:extLst>
          </p:cNvPr>
          <p:cNvSpPr>
            <a:spLocks noChangeAspect="1"/>
          </p:cNvSpPr>
          <p:nvPr/>
        </p:nvSpPr>
        <p:spPr>
          <a:xfrm>
            <a:off x="4213450" y="1208311"/>
            <a:ext cx="2082813" cy="81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4. Virus </a:t>
            </a:r>
            <a:r>
              <a:rPr lang="en-US" sz="1467" b="1" dirty="0" err="1">
                <a:solidFill>
                  <a:srgbClr val="FFFFFF"/>
                </a:solidFill>
                <a:latin typeface="Calibri" panose="020F0502020204030204"/>
              </a:rPr>
              <a:t>HostProtein</a:t>
            </a:r>
            <a:endParaRPr lang="en-US" sz="1467" b="1" dirty="0">
              <a:solidFill>
                <a:srgbClr val="FFFFFF"/>
              </a:solidFill>
              <a:latin typeface="Calibri" panose="020F0502020204030204"/>
            </a:endParaRP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&lt;Virus&gt;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GeneID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DD21F8-9CE9-4BB2-807F-4CF119F97375}"/>
              </a:ext>
            </a:extLst>
          </p:cNvPr>
          <p:cNvSpPr>
            <a:spLocks noChangeAspect="1"/>
          </p:cNvSpPr>
          <p:nvPr/>
        </p:nvSpPr>
        <p:spPr>
          <a:xfrm>
            <a:off x="5021521" y="3201316"/>
            <a:ext cx="1529519" cy="103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1. Drug Target Proteins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&lt;DBID&gt;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UniProtID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ACCFE6-975A-465F-8FE3-035DC0191656}"/>
              </a:ext>
            </a:extLst>
          </p:cNvPr>
          <p:cNvSpPr>
            <a:spLocks noChangeAspect="1"/>
          </p:cNvSpPr>
          <p:nvPr/>
        </p:nvSpPr>
        <p:spPr>
          <a:xfrm>
            <a:off x="4297306" y="5330021"/>
            <a:ext cx="2013447" cy="81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3. String 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PPInteraction</a:t>
            </a:r>
            <a:endParaRPr lang="en-US" sz="1467" dirty="0">
              <a:solidFill>
                <a:srgbClr val="FFFFFF"/>
              </a:solidFill>
              <a:latin typeface="Calibri" panose="020F0502020204030204"/>
            </a:endParaRP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StringID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&gt;1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StringID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D3D809-830C-4AF9-AB2F-40D1A70CF95A}"/>
              </a:ext>
            </a:extLst>
          </p:cNvPr>
          <p:cNvSpPr>
            <a:spLocks noChangeAspect="1"/>
          </p:cNvSpPr>
          <p:nvPr/>
        </p:nvSpPr>
        <p:spPr>
          <a:xfrm>
            <a:off x="10504993" y="5257098"/>
            <a:ext cx="1448215" cy="8689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2. Truth</a:t>
            </a:r>
          </a:p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Clinical Trials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&lt;Drug Name&gt;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192AE0-1148-473B-81E0-56CA3EB599D3}"/>
              </a:ext>
            </a:extLst>
          </p:cNvPr>
          <p:cNvSpPr>
            <a:spLocks noChangeAspect="1"/>
          </p:cNvSpPr>
          <p:nvPr/>
        </p:nvSpPr>
        <p:spPr>
          <a:xfrm>
            <a:off x="7707544" y="3255300"/>
            <a:ext cx="1680491" cy="92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1. Drugs (small molecule)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&lt;DBID&gt;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B6E072-C75D-4B5B-8EE2-E517F3A1B1B4}"/>
              </a:ext>
            </a:extLst>
          </p:cNvPr>
          <p:cNvSpPr>
            <a:spLocks noChangeAspect="1"/>
          </p:cNvSpPr>
          <p:nvPr/>
        </p:nvSpPr>
        <p:spPr>
          <a:xfrm>
            <a:off x="6773570" y="5330021"/>
            <a:ext cx="1798929" cy="10104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5. </a:t>
            </a:r>
            <a:r>
              <a:rPr lang="en-US" sz="1467" b="1" dirty="0" err="1">
                <a:solidFill>
                  <a:srgbClr val="FFFFFF"/>
                </a:solidFill>
                <a:latin typeface="Calibri" panose="020F0502020204030204"/>
              </a:rPr>
              <a:t>Uniprot</a:t>
            </a:r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 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StringID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*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UniProID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StringID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25B0C4C-EC73-4763-A3ED-AAA3126D79B0}"/>
              </a:ext>
            </a:extLst>
          </p:cNvPr>
          <p:cNvSpPr>
            <a:spLocks noChangeAspect="1"/>
          </p:cNvSpPr>
          <p:nvPr/>
        </p:nvSpPr>
        <p:spPr>
          <a:xfrm>
            <a:off x="10386079" y="3276519"/>
            <a:ext cx="1680491" cy="10726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1. </a:t>
            </a:r>
            <a:r>
              <a:rPr lang="en-US" sz="1467" b="1" dirty="0" err="1">
                <a:solidFill>
                  <a:srgbClr val="FFFFFF"/>
                </a:solidFill>
                <a:latin typeface="Calibri" panose="020F0502020204030204"/>
              </a:rPr>
              <a:t>DrugBank</a:t>
            </a:r>
            <a:endParaRPr lang="en-US" sz="1467" b="1" dirty="0">
              <a:solidFill>
                <a:srgbClr val="FFFFFF"/>
              </a:solidFill>
              <a:latin typeface="Calibri" panose="020F0502020204030204"/>
            </a:endParaRPr>
          </a:p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Synonyms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&lt;DBID&gt;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&lt;Drug Name&gt;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5532C6A-31B3-4C41-BED1-DC6735B9922F}"/>
              </a:ext>
            </a:extLst>
          </p:cNvPr>
          <p:cNvSpPr txBox="1"/>
          <p:nvPr/>
        </p:nvSpPr>
        <p:spPr>
          <a:xfrm>
            <a:off x="5504350" y="2108646"/>
            <a:ext cx="91806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r>
              <a:rPr lang="en-US" sz="1333" dirty="0" err="1">
                <a:solidFill>
                  <a:srgbClr val="012036"/>
                </a:solidFill>
                <a:latin typeface="Calibri" panose="020F0502020204030204"/>
              </a:rPr>
              <a:t>GeneID</a:t>
            </a:r>
            <a:endParaRPr lang="en-US" sz="1333" dirty="0">
              <a:solidFill>
                <a:srgbClr val="012036"/>
              </a:solidFill>
              <a:latin typeface="Calibri" panose="020F0502020204030204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7897D24-2AB7-4246-B696-89062878BE65}"/>
              </a:ext>
            </a:extLst>
          </p:cNvPr>
          <p:cNvSpPr txBox="1"/>
          <p:nvPr/>
        </p:nvSpPr>
        <p:spPr>
          <a:xfrm>
            <a:off x="6642841" y="2407720"/>
            <a:ext cx="107482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r>
              <a:rPr lang="en-US" sz="1333" dirty="0" err="1">
                <a:solidFill>
                  <a:srgbClr val="012036"/>
                </a:solidFill>
                <a:latin typeface="Calibri" panose="020F0502020204030204"/>
              </a:rPr>
              <a:t>UniProtID</a:t>
            </a:r>
            <a:endParaRPr lang="en-US" sz="1333" dirty="0">
              <a:solidFill>
                <a:srgbClr val="012036"/>
              </a:solidFill>
              <a:latin typeface="Calibri" panose="020F0502020204030204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F43F07D-89B9-4590-BA4D-2B3C142D6926}"/>
              </a:ext>
            </a:extLst>
          </p:cNvPr>
          <p:cNvSpPr txBox="1"/>
          <p:nvPr/>
        </p:nvSpPr>
        <p:spPr>
          <a:xfrm>
            <a:off x="6642842" y="4692641"/>
            <a:ext cx="107482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r>
              <a:rPr lang="en-US" sz="1333" dirty="0" err="1">
                <a:solidFill>
                  <a:srgbClr val="012036"/>
                </a:solidFill>
                <a:latin typeface="Calibri" panose="020F0502020204030204"/>
              </a:rPr>
              <a:t>UniProtID</a:t>
            </a:r>
            <a:endParaRPr lang="en-US" sz="1333" dirty="0">
              <a:solidFill>
                <a:srgbClr val="012036"/>
              </a:solidFill>
              <a:latin typeface="Calibri" panose="020F0502020204030204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718DAE8-FA18-4C36-852C-64B557673743}"/>
              </a:ext>
            </a:extLst>
          </p:cNvPr>
          <p:cNvSpPr txBox="1"/>
          <p:nvPr/>
        </p:nvSpPr>
        <p:spPr>
          <a:xfrm>
            <a:off x="5436501" y="6134146"/>
            <a:ext cx="96136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r>
              <a:rPr lang="en-US" sz="1333" dirty="0" err="1">
                <a:solidFill>
                  <a:srgbClr val="012036"/>
                </a:solidFill>
                <a:latin typeface="Calibri" panose="020F0502020204030204"/>
              </a:rPr>
              <a:t>StringID</a:t>
            </a:r>
            <a:endParaRPr lang="en-US" sz="1333" dirty="0">
              <a:solidFill>
                <a:srgbClr val="012036"/>
              </a:solidFill>
              <a:latin typeface="Calibri" panose="020F0502020204030204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E136DB-23DD-4561-BE5B-813EE25393EA}"/>
              </a:ext>
            </a:extLst>
          </p:cNvPr>
          <p:cNvSpPr txBox="1"/>
          <p:nvPr/>
        </p:nvSpPr>
        <p:spPr>
          <a:xfrm>
            <a:off x="6763181" y="3466996"/>
            <a:ext cx="6955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r>
              <a:rPr lang="en-US" sz="1333" dirty="0">
                <a:solidFill>
                  <a:srgbClr val="012036"/>
                </a:solidFill>
                <a:latin typeface="Calibri" panose="020F0502020204030204"/>
              </a:rPr>
              <a:t>DBID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94E982D-B0B6-4B51-98D2-CF88FF367E60}"/>
              </a:ext>
            </a:extLst>
          </p:cNvPr>
          <p:cNvSpPr txBox="1"/>
          <p:nvPr/>
        </p:nvSpPr>
        <p:spPr>
          <a:xfrm>
            <a:off x="9535483" y="3435201"/>
            <a:ext cx="68558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r>
              <a:rPr lang="en-US" sz="1333" dirty="0">
                <a:solidFill>
                  <a:srgbClr val="012036"/>
                </a:solidFill>
                <a:latin typeface="Calibri" panose="020F0502020204030204"/>
              </a:rPr>
              <a:t>DBID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EB0295-737B-4273-9C97-35BAFD4FA1DD}"/>
              </a:ext>
            </a:extLst>
          </p:cNvPr>
          <p:cNvSpPr txBox="1"/>
          <p:nvPr/>
        </p:nvSpPr>
        <p:spPr>
          <a:xfrm>
            <a:off x="10534929" y="4597100"/>
            <a:ext cx="13776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r>
              <a:rPr lang="en-US" sz="1333" dirty="0">
                <a:solidFill>
                  <a:srgbClr val="012036"/>
                </a:solidFill>
                <a:latin typeface="Calibri" panose="020F0502020204030204"/>
              </a:rPr>
              <a:t>Drug Name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0E9E202-1315-469E-9C0A-633B3D9B6D2D}"/>
              </a:ext>
            </a:extLst>
          </p:cNvPr>
          <p:cNvSpPr txBox="1"/>
          <p:nvPr/>
        </p:nvSpPr>
        <p:spPr>
          <a:xfrm>
            <a:off x="8901530" y="1010274"/>
            <a:ext cx="298567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1333" dirty="0">
                <a:solidFill>
                  <a:srgbClr val="012036"/>
                </a:solidFill>
                <a:latin typeface="Calibri" panose="020F0502020204030204"/>
              </a:rPr>
              <a:t>NOTE: Each table is stored in 2 formats:</a:t>
            </a:r>
          </a:p>
          <a:p>
            <a:pPr defTabSz="609585"/>
            <a:r>
              <a:rPr lang="en-US" sz="1333" dirty="0">
                <a:solidFill>
                  <a:srgbClr val="012036"/>
                </a:solidFill>
                <a:latin typeface="Calibri" panose="020F0502020204030204"/>
              </a:rPr>
              <a:t>- .csv pandas </a:t>
            </a:r>
            <a:r>
              <a:rPr lang="en-US" sz="1333" dirty="0" err="1">
                <a:solidFill>
                  <a:srgbClr val="012036"/>
                </a:solidFill>
                <a:latin typeface="Calibri" panose="020F0502020204030204"/>
              </a:rPr>
              <a:t>dataframe</a:t>
            </a:r>
            <a:endParaRPr lang="en-US" sz="1333" dirty="0">
              <a:solidFill>
                <a:srgbClr val="012036"/>
              </a:solidFill>
              <a:latin typeface="Calibri" panose="020F0502020204030204"/>
            </a:endParaRPr>
          </a:p>
          <a:p>
            <a:pPr defTabSz="609585"/>
            <a:r>
              <a:rPr lang="en-US" sz="1333" dirty="0">
                <a:solidFill>
                  <a:srgbClr val="012036"/>
                </a:solidFill>
                <a:latin typeface="Calibri" panose="020F0502020204030204"/>
              </a:rPr>
              <a:t>- CAS table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7D4E8AE-F4F4-4FA8-9155-3F060C6B1DB4}"/>
              </a:ext>
            </a:extLst>
          </p:cNvPr>
          <p:cNvSpPr>
            <a:spLocks noChangeAspect="1"/>
          </p:cNvSpPr>
          <p:nvPr/>
        </p:nvSpPr>
        <p:spPr>
          <a:xfrm>
            <a:off x="8951516" y="280526"/>
            <a:ext cx="1398336" cy="6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#. Table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&lt;primary-key&gt;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CC4F758E-EA3F-4F31-8E2C-D099D5F02082}"/>
              </a:ext>
            </a:extLst>
          </p:cNvPr>
          <p:cNvCxnSpPr>
            <a:cxnSpLocks/>
            <a:stCxn id="54" idx="2"/>
            <a:endCxn id="162" idx="1"/>
          </p:cNvCxnSpPr>
          <p:nvPr/>
        </p:nvCxnSpPr>
        <p:spPr>
          <a:xfrm rot="16200000" flipH="1">
            <a:off x="5298969" y="6145341"/>
            <a:ext cx="142592" cy="132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8F7F69DE-9D0F-45A0-8E10-668A84C0B850}"/>
              </a:ext>
            </a:extLst>
          </p:cNvPr>
          <p:cNvCxnSpPr>
            <a:cxnSpLocks/>
            <a:stCxn id="162" idx="3"/>
            <a:endCxn id="69" idx="1"/>
          </p:cNvCxnSpPr>
          <p:nvPr/>
        </p:nvCxnSpPr>
        <p:spPr>
          <a:xfrm flipV="1">
            <a:off x="6397864" y="5835258"/>
            <a:ext cx="375706" cy="4476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A3D649A7-ED25-4724-BA93-D4A85E40DA60}"/>
              </a:ext>
            </a:extLst>
          </p:cNvPr>
          <p:cNvCxnSpPr>
            <a:stCxn id="69" idx="0"/>
            <a:endCxn id="161" idx="2"/>
          </p:cNvCxnSpPr>
          <p:nvPr/>
        </p:nvCxnSpPr>
        <p:spPr>
          <a:xfrm rot="16200000" flipV="1">
            <a:off x="7256681" y="4913666"/>
            <a:ext cx="339926" cy="4927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5603FC32-8C8E-4A85-98CE-7D069CFA6585}"/>
              </a:ext>
            </a:extLst>
          </p:cNvPr>
          <p:cNvCxnSpPr>
            <a:cxnSpLocks/>
            <a:stCxn id="161" idx="0"/>
            <a:endCxn id="53" idx="2"/>
          </p:cNvCxnSpPr>
          <p:nvPr/>
        </p:nvCxnSpPr>
        <p:spPr>
          <a:xfrm rot="16200000" flipV="1">
            <a:off x="6257254" y="3769642"/>
            <a:ext cx="452026" cy="13939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4922FF0B-250B-40B0-81E3-BF39CFD21219}"/>
              </a:ext>
            </a:extLst>
          </p:cNvPr>
          <p:cNvCxnSpPr>
            <a:stCxn id="159" idx="3"/>
            <a:endCxn id="51" idx="1"/>
          </p:cNvCxnSpPr>
          <p:nvPr/>
        </p:nvCxnSpPr>
        <p:spPr>
          <a:xfrm flipV="1">
            <a:off x="6422413" y="1721771"/>
            <a:ext cx="351157" cy="5356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9464EC-6CE8-4A99-AA3D-CED0BBACF94E}"/>
              </a:ext>
            </a:extLst>
          </p:cNvPr>
          <p:cNvCxnSpPr>
            <a:stCxn id="52" idx="2"/>
            <a:endCxn id="159" idx="1"/>
          </p:cNvCxnSpPr>
          <p:nvPr/>
        </p:nvCxnSpPr>
        <p:spPr>
          <a:xfrm rot="16200000" flipH="1">
            <a:off x="5260202" y="2013225"/>
            <a:ext cx="238802" cy="2494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DCA492BD-1A99-4E56-AC14-5FBC7DDDABA8}"/>
              </a:ext>
            </a:extLst>
          </p:cNvPr>
          <p:cNvCxnSpPr>
            <a:stCxn id="51" idx="2"/>
            <a:endCxn id="160" idx="0"/>
          </p:cNvCxnSpPr>
          <p:nvPr/>
        </p:nvCxnSpPr>
        <p:spPr>
          <a:xfrm rot="5400000">
            <a:off x="7329225" y="2078035"/>
            <a:ext cx="180711" cy="4786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02BCE1E4-B757-4204-B02B-B2A19078EF86}"/>
              </a:ext>
            </a:extLst>
          </p:cNvPr>
          <p:cNvCxnSpPr>
            <a:stCxn id="160" idx="2"/>
            <a:endCxn id="53" idx="0"/>
          </p:cNvCxnSpPr>
          <p:nvPr/>
        </p:nvCxnSpPr>
        <p:spPr>
          <a:xfrm rot="5400000">
            <a:off x="6235195" y="2256260"/>
            <a:ext cx="496142" cy="13939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B68007D-8AEB-4FB9-807E-3EA105F694AF}"/>
              </a:ext>
            </a:extLst>
          </p:cNvPr>
          <p:cNvCxnSpPr>
            <a:stCxn id="55" idx="0"/>
            <a:endCxn id="165" idx="2"/>
          </p:cNvCxnSpPr>
          <p:nvPr/>
        </p:nvCxnSpPr>
        <p:spPr>
          <a:xfrm rot="16200000" flipV="1">
            <a:off x="11045157" y="5073154"/>
            <a:ext cx="362544" cy="53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0CA2678-7791-40FB-8C22-9BB24946C8E9}"/>
              </a:ext>
            </a:extLst>
          </p:cNvPr>
          <p:cNvCxnSpPr>
            <a:stCxn id="70" idx="2"/>
            <a:endCxn id="165" idx="0"/>
          </p:cNvCxnSpPr>
          <p:nvPr/>
        </p:nvCxnSpPr>
        <p:spPr>
          <a:xfrm rot="5400000">
            <a:off x="11101060" y="4471835"/>
            <a:ext cx="247962" cy="25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EF4E34-7272-41E5-91F7-31996752AF20}"/>
              </a:ext>
            </a:extLst>
          </p:cNvPr>
          <p:cNvCxnSpPr>
            <a:cxnSpLocks/>
            <a:stCxn id="164" idx="1"/>
            <a:endCxn id="68" idx="3"/>
          </p:cNvCxnSpPr>
          <p:nvPr/>
        </p:nvCxnSpPr>
        <p:spPr>
          <a:xfrm rot="10800000" flipV="1">
            <a:off x="9388035" y="3583928"/>
            <a:ext cx="147448" cy="135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DBF86274-B4B7-4789-8625-8340034F653B}"/>
              </a:ext>
            </a:extLst>
          </p:cNvPr>
          <p:cNvCxnSpPr>
            <a:cxnSpLocks/>
            <a:stCxn id="53" idx="3"/>
            <a:endCxn id="163" idx="1"/>
          </p:cNvCxnSpPr>
          <p:nvPr/>
        </p:nvCxnSpPr>
        <p:spPr>
          <a:xfrm flipV="1">
            <a:off x="6551040" y="3615723"/>
            <a:ext cx="212141" cy="1052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F5A72A60-41F0-42E0-BD0C-A50777988CAE}"/>
              </a:ext>
            </a:extLst>
          </p:cNvPr>
          <p:cNvCxnSpPr>
            <a:cxnSpLocks/>
            <a:stCxn id="164" idx="3"/>
            <a:endCxn id="70" idx="1"/>
          </p:cNvCxnSpPr>
          <p:nvPr/>
        </p:nvCxnSpPr>
        <p:spPr>
          <a:xfrm>
            <a:off x="10221066" y="3583928"/>
            <a:ext cx="165013" cy="228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C372A207-7C0A-425F-9AF9-921366A437DA}"/>
              </a:ext>
            </a:extLst>
          </p:cNvPr>
          <p:cNvCxnSpPr>
            <a:cxnSpLocks/>
            <a:stCxn id="163" idx="3"/>
            <a:endCxn id="68" idx="1"/>
          </p:cNvCxnSpPr>
          <p:nvPr/>
        </p:nvCxnSpPr>
        <p:spPr>
          <a:xfrm>
            <a:off x="7458694" y="3615723"/>
            <a:ext cx="248850" cy="1037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43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5BFED5-226C-4C9F-9E42-13765BE0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183"/>
            <a:ext cx="4169664" cy="424732"/>
          </a:xfrm>
        </p:spPr>
        <p:txBody>
          <a:bodyPr/>
          <a:lstStyle/>
          <a:p>
            <a:r>
              <a:rPr lang="en-US" dirty="0"/>
              <a:t>File Details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92CCED-A215-4FFB-8C3E-4EA1D0E02F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Drugs: Drug Bank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FAD3C1-1CA5-4812-8240-50E58A5A3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1" y="871726"/>
            <a:ext cx="3852164" cy="5786008"/>
          </a:xfrm>
        </p:spPr>
        <p:txBody>
          <a:bodyPr/>
          <a:lstStyle/>
          <a:p>
            <a:r>
              <a:rPr lang="en-US" sz="1867" b="1" dirty="0"/>
              <a:t>Process</a:t>
            </a:r>
          </a:p>
          <a:p>
            <a:r>
              <a:rPr lang="en-US" sz="1867" dirty="0"/>
              <a:t>- Use XML parser to extract, small molecule drugs, synonyms &amp; Target Proteins</a:t>
            </a:r>
          </a:p>
          <a:p>
            <a:r>
              <a:rPr lang="en-US" sz="1867" b="1" dirty="0"/>
              <a:t>Challenges / Solutions</a:t>
            </a:r>
          </a:p>
          <a:p>
            <a:pPr indent="0">
              <a:spcBef>
                <a:spcPts val="0"/>
              </a:spcBef>
            </a:pPr>
            <a:r>
              <a:rPr lang="en-US" sz="1867" dirty="0"/>
              <a:t>- Large database</a:t>
            </a:r>
          </a:p>
          <a:p>
            <a:pPr indent="0">
              <a:spcBef>
                <a:spcPts val="0"/>
              </a:spcBef>
            </a:pPr>
            <a:r>
              <a:rPr lang="en-US" sz="1867" dirty="0"/>
              <a:t>- Non-Standard XML</a:t>
            </a:r>
          </a:p>
          <a:p>
            <a:pPr indent="0">
              <a:spcBef>
                <a:spcPts val="0"/>
              </a:spcBef>
            </a:pPr>
            <a:r>
              <a:rPr lang="en-US" sz="1867" dirty="0"/>
              <a:t>- Mapped available tables</a:t>
            </a:r>
          </a:p>
          <a:p>
            <a:pPr marL="213355" indent="-457189">
              <a:spcBef>
                <a:spcPts val="0"/>
              </a:spcBef>
              <a:buFontTx/>
              <a:buChar char="-"/>
            </a:pPr>
            <a:r>
              <a:rPr lang="en-US" sz="1867" dirty="0"/>
              <a:t>Chemical structure</a:t>
            </a:r>
          </a:p>
          <a:p>
            <a:pPr marL="213355" indent="-457189">
              <a:spcBef>
                <a:spcPts val="0"/>
              </a:spcBef>
              <a:buFontTx/>
              <a:buChar char="-"/>
            </a:pPr>
            <a:r>
              <a:rPr lang="en-US" sz="1867" dirty="0"/>
              <a:t>Target</a:t>
            </a:r>
          </a:p>
          <a:p>
            <a:pPr marL="213355" indent="-457189">
              <a:spcBef>
                <a:spcPts val="0"/>
              </a:spcBef>
              <a:buFontTx/>
              <a:buChar char="-"/>
            </a:pPr>
            <a:r>
              <a:rPr lang="en-US" sz="1867" dirty="0"/>
              <a:t>Pathways</a:t>
            </a:r>
          </a:p>
          <a:p>
            <a:pPr marL="213355" indent="-457189">
              <a:spcBef>
                <a:spcPts val="0"/>
              </a:spcBef>
              <a:buFontTx/>
              <a:buChar char="-"/>
            </a:pPr>
            <a:r>
              <a:rPr lang="en-US" sz="1867" dirty="0"/>
              <a:t>Drug Interactions</a:t>
            </a:r>
          </a:p>
          <a:p>
            <a:pPr marL="213355" indent="-457189">
              <a:spcBef>
                <a:spcPts val="0"/>
              </a:spcBef>
              <a:buFontTx/>
              <a:buChar char="-"/>
            </a:pPr>
            <a:r>
              <a:rPr lang="en-US" sz="1867" dirty="0"/>
              <a:t>Food Interactions</a:t>
            </a:r>
          </a:p>
          <a:p>
            <a:pPr marL="213355" indent="-457189">
              <a:spcBef>
                <a:spcPts val="0"/>
              </a:spcBef>
              <a:buFontTx/>
              <a:buChar char="-"/>
            </a:pPr>
            <a:r>
              <a:rPr lang="en-US" sz="1867" dirty="0"/>
              <a:t>…</a:t>
            </a:r>
            <a:endParaRPr lang="en-US" sz="1600" dirty="0"/>
          </a:p>
          <a:p>
            <a:pPr indent="0"/>
            <a:r>
              <a:rPr lang="en-US" sz="1867" b="1" dirty="0"/>
              <a:t>Future Steps</a:t>
            </a:r>
          </a:p>
          <a:p>
            <a:pPr>
              <a:spcBef>
                <a:spcPts val="0"/>
              </a:spcBef>
            </a:pPr>
            <a:r>
              <a:rPr lang="en-US" sz="1867" dirty="0"/>
              <a:t>- Extract additional Drug attributes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Some attributes need to be extracted from text</a:t>
            </a:r>
          </a:p>
          <a:p>
            <a:pPr>
              <a:spcBef>
                <a:spcPts val="0"/>
              </a:spcBef>
            </a:pPr>
            <a:r>
              <a:rPr lang="en-US" sz="1867" dirty="0"/>
              <a:t>- Proteins may need to be revisited</a:t>
            </a:r>
          </a:p>
          <a:p>
            <a:pPr>
              <a:spcBef>
                <a:spcPts val="0"/>
              </a:spcBef>
            </a:pPr>
            <a:r>
              <a:rPr lang="en-US" sz="1867" dirty="0"/>
              <a:t>- Synonyms need to be revisited</a:t>
            </a:r>
          </a:p>
          <a:p>
            <a:pPr indent="0">
              <a:spcBef>
                <a:spcPts val="0"/>
              </a:spcBef>
            </a:pPr>
            <a:r>
              <a:rPr lang="en-US" sz="1600" dirty="0"/>
              <a:t>   (Implications for matching to Truth)</a:t>
            </a:r>
            <a:endParaRPr lang="en-US" sz="1867" dirty="0"/>
          </a:p>
          <a:p>
            <a:pPr>
              <a:spcBef>
                <a:spcPts val="0"/>
              </a:spcBef>
            </a:pPr>
            <a:endParaRPr lang="en-US" sz="18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277673-0F3B-4962-9172-9ED0F02D6B38}"/>
              </a:ext>
            </a:extLst>
          </p:cNvPr>
          <p:cNvSpPr>
            <a:spLocks noChangeAspect="1"/>
          </p:cNvSpPr>
          <p:nvPr/>
        </p:nvSpPr>
        <p:spPr>
          <a:xfrm>
            <a:off x="4666366" y="1340021"/>
            <a:ext cx="1529519" cy="103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1. </a:t>
            </a:r>
            <a:r>
              <a:rPr lang="en-US" sz="1467" b="1" dirty="0" err="1">
                <a:solidFill>
                  <a:srgbClr val="FFFFFF"/>
                </a:solidFill>
                <a:latin typeface="Calibri" panose="020F0502020204030204"/>
              </a:rPr>
              <a:t>DrugBank</a:t>
            </a:r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 Proteins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&lt;DBID&gt;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UniProtID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898F97-B9BB-486A-B9D0-4BC71986CA2C}"/>
              </a:ext>
            </a:extLst>
          </p:cNvPr>
          <p:cNvSpPr>
            <a:spLocks noChangeAspect="1"/>
          </p:cNvSpPr>
          <p:nvPr/>
        </p:nvSpPr>
        <p:spPr>
          <a:xfrm>
            <a:off x="7340587" y="1417512"/>
            <a:ext cx="1680491" cy="92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1. </a:t>
            </a:r>
            <a:r>
              <a:rPr lang="en-US" sz="1467" b="1" dirty="0" err="1">
                <a:solidFill>
                  <a:srgbClr val="FFFFFF"/>
                </a:solidFill>
                <a:latin typeface="Calibri" panose="020F0502020204030204"/>
              </a:rPr>
              <a:t>DrugBank</a:t>
            </a:r>
            <a:endParaRPr lang="en-US" sz="1467" b="1" dirty="0">
              <a:solidFill>
                <a:srgbClr val="FFFFFF"/>
              </a:solidFill>
              <a:latin typeface="Calibri" panose="020F0502020204030204"/>
            </a:endParaRPr>
          </a:p>
          <a:p>
            <a:pPr defTabSz="609585"/>
            <a:r>
              <a:rPr lang="en-US" sz="1467" b="1" dirty="0" err="1">
                <a:solidFill>
                  <a:srgbClr val="FFFFFF"/>
                </a:solidFill>
                <a:latin typeface="Calibri" panose="020F0502020204030204"/>
              </a:rPr>
              <a:t>SMDrugs</a:t>
            </a:r>
            <a:endParaRPr lang="en-US" sz="1467" b="1" dirty="0">
              <a:solidFill>
                <a:srgbClr val="FFFFFF"/>
              </a:solidFill>
              <a:latin typeface="Calibri" panose="020F0502020204030204"/>
            </a:endParaRP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&lt;DBID&gt;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19CA35-683F-4DB6-9E50-1D3577A508D5}"/>
              </a:ext>
            </a:extLst>
          </p:cNvPr>
          <p:cNvSpPr>
            <a:spLocks noChangeAspect="1"/>
          </p:cNvSpPr>
          <p:nvPr/>
        </p:nvSpPr>
        <p:spPr>
          <a:xfrm>
            <a:off x="9971777" y="1440877"/>
            <a:ext cx="1680491" cy="92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1. </a:t>
            </a:r>
            <a:r>
              <a:rPr lang="en-US" sz="1467" b="1" dirty="0" err="1">
                <a:solidFill>
                  <a:srgbClr val="FFFFFF"/>
                </a:solidFill>
                <a:latin typeface="Calibri" panose="020F0502020204030204"/>
              </a:rPr>
              <a:t>DrugBank</a:t>
            </a:r>
            <a:endParaRPr lang="en-US" sz="1467" b="1" dirty="0">
              <a:solidFill>
                <a:srgbClr val="FFFFFF"/>
              </a:solidFill>
              <a:latin typeface="Calibri" panose="020F0502020204030204"/>
            </a:endParaRPr>
          </a:p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Synonyms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&lt;DBID&gt;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&lt;Drug Name&gt;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81D6DF-D93C-4C6D-A4FC-EECC05502A35}"/>
              </a:ext>
            </a:extLst>
          </p:cNvPr>
          <p:cNvSpPr txBox="1"/>
          <p:nvPr/>
        </p:nvSpPr>
        <p:spPr>
          <a:xfrm>
            <a:off x="6265767" y="1496455"/>
            <a:ext cx="107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r>
              <a:rPr lang="en-US" sz="1600" dirty="0">
                <a:solidFill>
                  <a:srgbClr val="012036"/>
                </a:solidFill>
                <a:latin typeface="Calibri" panose="020F0502020204030204"/>
              </a:rPr>
              <a:t>DBID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F4803-C331-49EF-902F-D366E60D6B99}"/>
              </a:ext>
            </a:extLst>
          </p:cNvPr>
          <p:cNvSpPr txBox="1"/>
          <p:nvPr/>
        </p:nvSpPr>
        <p:spPr>
          <a:xfrm>
            <a:off x="8948870" y="1490339"/>
            <a:ext cx="107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r>
              <a:rPr lang="en-US" sz="1600" dirty="0">
                <a:solidFill>
                  <a:srgbClr val="012036"/>
                </a:solidFill>
                <a:latin typeface="Calibri" panose="020F0502020204030204"/>
              </a:rPr>
              <a:t>DBID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EDCEBB-03EA-4492-8AF5-E3A0495F2709}"/>
              </a:ext>
            </a:extLst>
          </p:cNvPr>
          <p:cNvSpPr txBox="1"/>
          <p:nvPr/>
        </p:nvSpPr>
        <p:spPr>
          <a:xfrm>
            <a:off x="4572000" y="830549"/>
            <a:ext cx="7545605" cy="49244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609585"/>
            <a:r>
              <a:rPr lang="en-US" sz="2400" dirty="0">
                <a:solidFill>
                  <a:srgbClr val="012036"/>
                </a:solidFill>
                <a:latin typeface="Calibri" panose="020F0502020204030204"/>
              </a:rPr>
              <a:t>Source URL: </a:t>
            </a:r>
            <a:r>
              <a:rPr lang="en-US" sz="2400" dirty="0">
                <a:solidFill>
                  <a:srgbClr val="012036"/>
                </a:solidFill>
                <a:latin typeface="Calibri" panose="020F0502020204030204"/>
                <a:ea typeface="+mn-lt"/>
                <a:cs typeface="Calibri" panose="020F0502020204030204"/>
                <a:hlinkClick r:id="rId2"/>
              </a:rPr>
              <a:t>https://go.drugbank.com/releases/latest</a:t>
            </a:r>
            <a:endParaRPr lang="en-US" sz="2400">
              <a:solidFill>
                <a:srgbClr val="012036"/>
              </a:solidFill>
              <a:latin typeface="Calibri" panose="020F0502020204030204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45F85D-B2BA-4B7A-8BAC-8DE3DA0CE71C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6195885" y="1859672"/>
            <a:ext cx="1144703" cy="2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48E287-5AFB-403C-9602-3CBA9F1923D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021078" y="1881680"/>
            <a:ext cx="950700" cy="23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5FBD9D5-ADA9-4226-857F-2AA77C7F8FFA}"/>
              </a:ext>
            </a:extLst>
          </p:cNvPr>
          <p:cNvGraphicFramePr>
            <a:graphicFrameLocks noGrp="1"/>
          </p:cNvGraphicFramePr>
          <p:nvPr/>
        </p:nvGraphicFramePr>
        <p:xfrm>
          <a:off x="4496287" y="2570864"/>
          <a:ext cx="7155980" cy="2338722"/>
        </p:xfrm>
        <a:graphic>
          <a:graphicData uri="http://schemas.openxmlformats.org/drawingml/2006/table">
            <a:tbl>
              <a:tblPr/>
              <a:tblGrid>
                <a:gridCol w="1015513">
                  <a:extLst>
                    <a:ext uri="{9D8B030D-6E8A-4147-A177-3AD203B41FA5}">
                      <a16:colId xmlns:a16="http://schemas.microsoft.com/office/drawing/2014/main" val="588321374"/>
                    </a:ext>
                  </a:extLst>
                </a:gridCol>
                <a:gridCol w="1029052">
                  <a:extLst>
                    <a:ext uri="{9D8B030D-6E8A-4147-A177-3AD203B41FA5}">
                      <a16:colId xmlns:a16="http://schemas.microsoft.com/office/drawing/2014/main" val="2821750903"/>
                    </a:ext>
                  </a:extLst>
                </a:gridCol>
                <a:gridCol w="1022283">
                  <a:extLst>
                    <a:ext uri="{9D8B030D-6E8A-4147-A177-3AD203B41FA5}">
                      <a16:colId xmlns:a16="http://schemas.microsoft.com/office/drawing/2014/main" val="1505838469"/>
                    </a:ext>
                  </a:extLst>
                </a:gridCol>
                <a:gridCol w="1022283">
                  <a:extLst>
                    <a:ext uri="{9D8B030D-6E8A-4147-A177-3AD203B41FA5}">
                      <a16:colId xmlns:a16="http://schemas.microsoft.com/office/drawing/2014/main" val="1475223507"/>
                    </a:ext>
                  </a:extLst>
                </a:gridCol>
                <a:gridCol w="1022283">
                  <a:extLst>
                    <a:ext uri="{9D8B030D-6E8A-4147-A177-3AD203B41FA5}">
                      <a16:colId xmlns:a16="http://schemas.microsoft.com/office/drawing/2014/main" val="779048557"/>
                    </a:ext>
                  </a:extLst>
                </a:gridCol>
                <a:gridCol w="1022283">
                  <a:extLst>
                    <a:ext uri="{9D8B030D-6E8A-4147-A177-3AD203B41FA5}">
                      <a16:colId xmlns:a16="http://schemas.microsoft.com/office/drawing/2014/main" val="4246523501"/>
                    </a:ext>
                  </a:extLst>
                </a:gridCol>
                <a:gridCol w="1022283">
                  <a:extLst>
                    <a:ext uri="{9D8B030D-6E8A-4147-A177-3AD203B41FA5}">
                      <a16:colId xmlns:a16="http://schemas.microsoft.com/office/drawing/2014/main" val="1337797381"/>
                    </a:ext>
                  </a:extLst>
                </a:gridCol>
              </a:tblGrid>
              <a:tr h="41381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 err="1">
                          <a:effectLst/>
                        </a:rPr>
                        <a:t>drugbank_id</a:t>
                      </a:r>
                      <a:endParaRPr lang="en-US" sz="1200" b="1" dirty="0">
                        <a:effectLst/>
                      </a:endParaRP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Name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inchi</a:t>
                      </a:r>
                      <a:endParaRPr lang="en-US" sz="1200" b="1" dirty="0">
                        <a:effectLst/>
                      </a:endParaRP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groups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atc_codes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categories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truth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935293"/>
                  </a:ext>
                </a:extLst>
              </a:tr>
              <a:tr h="9624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DB00006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Bivalirudin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InChI=1S/C98H138N24O33/c1-5-52(4)82(96(153)122...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approved|investigational</a:t>
                      </a:r>
                      <a:endParaRPr lang="en-US" sz="1200" dirty="0">
                        <a:effectLst/>
                      </a:endParaRP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B01AE06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Amino Acids, Peptides, and Proteins|Anticoagul...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0.0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56266"/>
                  </a:ext>
                </a:extLst>
              </a:tr>
              <a:tr h="9624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DB00007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Leuprolide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InChI=1S/C59H84N16O12/c1-6-63-57(86)48-14-10-2...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approved|investigational</a:t>
                      </a:r>
                      <a:endParaRPr lang="en-US" sz="1200" dirty="0">
                        <a:effectLst/>
                      </a:endParaRP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L02AE51|L02AE02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Adrenal Cortex Hormones|Agents Causing Muscle ...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0.0</a:t>
                      </a:r>
                    </a:p>
                  </a:txBody>
                  <a:tcPr marL="48055" marR="48055" marT="24027" marB="24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810276"/>
                  </a:ext>
                </a:extLst>
              </a:tr>
            </a:tbl>
          </a:graphicData>
        </a:graphic>
      </p:graphicFrame>
      <p:pic>
        <p:nvPicPr>
          <p:cNvPr id="53" name="Picture 52">
            <a:extLst>
              <a:ext uri="{FF2B5EF4-FFF2-40B4-BE49-F238E27FC236}">
                <a16:creationId xmlns:a16="http://schemas.microsoft.com/office/drawing/2014/main" id="{01929247-BE09-4028-8AF0-6DC194AB0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287" y="4660901"/>
            <a:ext cx="3962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874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5BFED5-226C-4C9F-9E42-13765BE0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183"/>
            <a:ext cx="4169664" cy="424732"/>
          </a:xfrm>
        </p:spPr>
        <p:txBody>
          <a:bodyPr/>
          <a:lstStyle/>
          <a:p>
            <a:r>
              <a:rPr lang="en-US" dirty="0"/>
              <a:t>File Details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92CCED-A215-4FFB-8C3E-4EA1D0E02F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Truth: Clinical Trials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4E13-F810-431C-8AF8-80CF63756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040" y="820926"/>
            <a:ext cx="3671824" cy="5240024"/>
          </a:xfrm>
        </p:spPr>
        <p:txBody>
          <a:bodyPr/>
          <a:lstStyle/>
          <a:p>
            <a:r>
              <a:rPr lang="en-US" b="1" dirty="0"/>
              <a:t>Process</a:t>
            </a:r>
          </a:p>
          <a:p>
            <a:pPr marL="243834" lvl="1" indent="0">
              <a:buNone/>
            </a:pPr>
            <a:r>
              <a:rPr lang="en-US" sz="1867" dirty="0"/>
              <a:t>Extract small molecule drugs from text and match to </a:t>
            </a:r>
            <a:r>
              <a:rPr lang="en-US" sz="1867" dirty="0" err="1"/>
              <a:t>drugbank</a:t>
            </a:r>
            <a:r>
              <a:rPr lang="en-US" sz="1867" dirty="0"/>
              <a:t> synonyms</a:t>
            </a:r>
          </a:p>
          <a:p>
            <a:r>
              <a:rPr lang="en-US" b="1" dirty="0"/>
              <a:t>Challenges / Solutions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600" dirty="0"/>
              <a:t>Parse intervention type(s) from description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600" dirty="0"/>
              <a:t>Parse intervention(s) from description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600" dirty="0"/>
              <a:t>Mis spellings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600" dirty="0"/>
              <a:t>Extra words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600" dirty="0"/>
              <a:t>Multiple names per group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600" dirty="0"/>
              <a:t>Wrong intervention type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600" dirty="0"/>
              <a:t>Added override table</a:t>
            </a:r>
          </a:p>
          <a:p>
            <a:r>
              <a:rPr lang="en-US" b="1" dirty="0"/>
              <a:t>Future Steps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600" dirty="0"/>
              <a:t>Complete Integration feedback loop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600" dirty="0" err="1"/>
              <a:t>iNames</a:t>
            </a:r>
            <a:r>
              <a:rPr lang="en-US" sz="1600" dirty="0"/>
              <a:t> mapping to 2+ DBIDs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600" dirty="0"/>
              <a:t>Could parse out status,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6979FA-DB61-42D0-AEF5-74EFAD47886E}"/>
              </a:ext>
            </a:extLst>
          </p:cNvPr>
          <p:cNvSpPr>
            <a:spLocks noChangeAspect="1"/>
          </p:cNvSpPr>
          <p:nvPr/>
        </p:nvSpPr>
        <p:spPr>
          <a:xfrm>
            <a:off x="4659978" y="1817732"/>
            <a:ext cx="1448215" cy="86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2. Truth</a:t>
            </a:r>
          </a:p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Clinical Trials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&lt;Drug Name&gt;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1196E6-18CA-4CDC-918B-E02C56723F34}"/>
              </a:ext>
            </a:extLst>
          </p:cNvPr>
          <p:cNvSpPr txBox="1"/>
          <p:nvPr/>
        </p:nvSpPr>
        <p:spPr>
          <a:xfrm>
            <a:off x="4572001" y="830549"/>
            <a:ext cx="7531495" cy="861774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609585"/>
            <a:r>
              <a:rPr lang="en-US" sz="2400" dirty="0">
                <a:solidFill>
                  <a:srgbClr val="012036"/>
                </a:solidFill>
                <a:latin typeface="Calibri" panose="020F0502020204030204"/>
              </a:rPr>
              <a:t>Source URL: </a:t>
            </a:r>
            <a:r>
              <a:rPr lang="en-US" sz="2400" dirty="0">
                <a:solidFill>
                  <a:srgbClr val="012036"/>
                </a:solidFill>
                <a:latin typeface="Calibri" panose="020F0502020204030204"/>
                <a:ea typeface="+mn-lt"/>
                <a:cs typeface="Calibri" panose="020F0502020204030204"/>
                <a:hlinkClick r:id="rId2"/>
              </a:rPr>
              <a:t>https://clinicaltrials.gov/ct2/results?cond=COVID-19</a:t>
            </a:r>
            <a:endParaRPr lang="en-US" sz="2400">
              <a:solidFill>
                <a:srgbClr val="012036"/>
              </a:solidFill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43C11E2-E8C6-44BA-87D6-391D4F35F7E4}"/>
              </a:ext>
            </a:extLst>
          </p:cNvPr>
          <p:cNvSpPr/>
          <p:nvPr/>
        </p:nvSpPr>
        <p:spPr>
          <a:xfrm>
            <a:off x="10034522" y="3341227"/>
            <a:ext cx="393700" cy="5745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71D0790-E61E-4C21-9B34-2B87C389D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304" y="5528205"/>
            <a:ext cx="6360160" cy="99849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9695E9F-67E8-4574-BD0E-18422EBA5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01"/>
          <a:stretch/>
        </p:blipFill>
        <p:spPr>
          <a:xfrm>
            <a:off x="8737600" y="3304420"/>
            <a:ext cx="3302000" cy="15540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5F725D2-712D-47F3-B5EE-BD44830C5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315" y="3007211"/>
            <a:ext cx="4291956" cy="2007791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61682C81-0495-48C9-BCD0-EAE22B78892A}"/>
              </a:ext>
            </a:extLst>
          </p:cNvPr>
          <p:cNvSpPr/>
          <p:nvPr/>
        </p:nvSpPr>
        <p:spPr>
          <a:xfrm>
            <a:off x="8405371" y="3914958"/>
            <a:ext cx="281429" cy="3607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31703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5BFED5-226C-4C9F-9E42-13765BE0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183"/>
            <a:ext cx="4169664" cy="424732"/>
          </a:xfrm>
        </p:spPr>
        <p:txBody>
          <a:bodyPr/>
          <a:lstStyle/>
          <a:p>
            <a:r>
              <a:rPr lang="en-US" dirty="0"/>
              <a:t>File Details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92CCED-A215-4FFB-8C3E-4EA1D0E02F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Protein-Protein Interactions: STRING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C6E9E-1127-46AC-8A56-4E3228940D89}"/>
              </a:ext>
            </a:extLst>
          </p:cNvPr>
          <p:cNvSpPr>
            <a:spLocks noChangeAspect="1"/>
          </p:cNvSpPr>
          <p:nvPr/>
        </p:nvSpPr>
        <p:spPr>
          <a:xfrm>
            <a:off x="4606095" y="1852765"/>
            <a:ext cx="1487987" cy="81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3. String 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PPInteraction</a:t>
            </a:r>
            <a:endParaRPr lang="en-US" sz="1467" dirty="0">
              <a:solidFill>
                <a:srgbClr val="FFFFFF"/>
              </a:solidFill>
              <a:latin typeface="Calibri" panose="020F0502020204030204"/>
            </a:endParaRP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StringID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C461C-503E-4BAA-AE5D-7AE18209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00" y="2980416"/>
            <a:ext cx="5896368" cy="18605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C84EDB6-ADEF-45B5-B0D0-8E5B6915DFF4}"/>
              </a:ext>
            </a:extLst>
          </p:cNvPr>
          <p:cNvSpPr txBox="1"/>
          <p:nvPr/>
        </p:nvSpPr>
        <p:spPr>
          <a:xfrm>
            <a:off x="4572000" y="830549"/>
            <a:ext cx="7333939" cy="861774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609585"/>
            <a:r>
              <a:rPr lang="en-US" sz="2400" dirty="0">
                <a:solidFill>
                  <a:srgbClr val="012036"/>
                </a:solidFill>
                <a:latin typeface="Calibri" panose="020F0502020204030204"/>
              </a:rPr>
              <a:t>Source URL: </a:t>
            </a:r>
            <a:r>
              <a:rPr lang="en-US" sz="2400" dirty="0">
                <a:solidFill>
                  <a:srgbClr val="012036"/>
                </a:solidFill>
                <a:latin typeface="Calibri" panose="020F0502020204030204"/>
                <a:ea typeface="+mn-lt"/>
                <a:cs typeface="Calibri" panose="020F0502020204030204"/>
                <a:hlinkClick r:id="rId3"/>
              </a:rPr>
              <a:t>https://string-db.org/cgi/download?sessionId=blXUTlQ4pHMK</a:t>
            </a:r>
            <a:endParaRPr lang="en-US" sz="2400" dirty="0">
              <a:solidFill>
                <a:srgbClr val="012036"/>
              </a:solidFill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8CAE90C-C81E-4579-9CF7-45721E9A3590}"/>
              </a:ext>
            </a:extLst>
          </p:cNvPr>
          <p:cNvSpPr txBox="1">
            <a:spLocks/>
          </p:cNvSpPr>
          <p:nvPr/>
        </p:nvSpPr>
        <p:spPr>
          <a:xfrm>
            <a:off x="165101" y="1328926"/>
            <a:ext cx="3879089" cy="4782720"/>
          </a:xfrm>
          <a:prstGeom prst="rect">
            <a:avLst/>
          </a:prstGeom>
        </p:spPr>
        <p:txBody>
          <a:bodyPr vert="horz" wrap="square" lIns="121920" tIns="60960" rIns="121920" bIns="60960" rtlCol="0" anchor="t" anchorCtr="0">
            <a:spAutoFit/>
          </a:bodyPr>
          <a:lstStyle>
            <a:lvl1pPr mar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cap="none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43834" defTabSz="487668">
              <a:spcBef>
                <a:spcPts val="1067"/>
              </a:spcBef>
              <a:buClr>
                <a:srgbClr val="33A3FF"/>
              </a:buClr>
            </a:pPr>
            <a:r>
              <a:rPr lang="en-US" sz="2133" b="1" dirty="0">
                <a:solidFill>
                  <a:srgbClr val="FFFFFF"/>
                </a:solidFill>
                <a:latin typeface="Calibri" panose="020F0502020204030204"/>
              </a:rPr>
              <a:t>Process</a:t>
            </a:r>
          </a:p>
          <a:p>
            <a:pPr marL="487668" lvl="1" indent="-243834" defTabSz="487668">
              <a:spcBef>
                <a:spcPts val="1067"/>
              </a:spcBef>
              <a:buClr>
                <a:srgbClr val="012036">
                  <a:lumMod val="65000"/>
                  <a:lumOff val="35000"/>
                </a:srgbClr>
              </a:buClr>
            </a:pPr>
            <a:r>
              <a:rPr lang="en-US" sz="1867" dirty="0">
                <a:solidFill>
                  <a:srgbClr val="FFFFFF"/>
                </a:solidFill>
                <a:latin typeface="Calibri" panose="020F0502020204030204"/>
              </a:rPr>
              <a:t>Relationships are shown both directions</a:t>
            </a:r>
          </a:p>
          <a:p>
            <a:pPr marL="243834" lvl="1" indent="0" defTabSz="487668">
              <a:lnSpc>
                <a:spcPct val="100000"/>
              </a:lnSpc>
              <a:spcBef>
                <a:spcPts val="0"/>
              </a:spcBef>
              <a:buClr>
                <a:srgbClr val="012036">
                  <a:lumMod val="65000"/>
                  <a:lumOff val="35000"/>
                </a:srgbClr>
              </a:buClr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/>
              </a:rPr>
              <a:t>		ID1 -&gt; ID2  400</a:t>
            </a:r>
          </a:p>
          <a:p>
            <a:pPr marL="243834" lvl="1" indent="0" defTabSz="487668">
              <a:lnSpc>
                <a:spcPct val="100000"/>
              </a:lnSpc>
              <a:spcBef>
                <a:spcPts val="0"/>
              </a:spcBef>
              <a:buClr>
                <a:srgbClr val="012036">
                  <a:lumMod val="65000"/>
                  <a:lumOff val="35000"/>
                </a:srgbClr>
              </a:buClr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/>
              </a:rPr>
              <a:t>		ID2 -&gt; ID1  400</a:t>
            </a:r>
          </a:p>
          <a:p>
            <a:pPr marL="487668" lvl="1" indent="-243834" defTabSz="487668">
              <a:spcBef>
                <a:spcPts val="1067"/>
              </a:spcBef>
              <a:buClr>
                <a:srgbClr val="012036">
                  <a:lumMod val="65000"/>
                  <a:lumOff val="35000"/>
                </a:srgbClr>
              </a:buClr>
            </a:pPr>
            <a:r>
              <a:rPr lang="en-US" sz="1867" dirty="0">
                <a:solidFill>
                  <a:srgbClr val="FFFFFF"/>
                </a:solidFill>
                <a:latin typeface="Calibri" panose="020F0502020204030204"/>
              </a:rPr>
              <a:t>map STRING / </a:t>
            </a:r>
            <a:r>
              <a:rPr lang="en-US" sz="1867" dirty="0" err="1">
                <a:solidFill>
                  <a:srgbClr val="FFFFFF"/>
                </a:solidFill>
                <a:latin typeface="Calibri" panose="020F0502020204030204"/>
              </a:rPr>
              <a:t>UNIProt</a:t>
            </a:r>
            <a:r>
              <a:rPr lang="en-US" sz="1867" dirty="0">
                <a:solidFill>
                  <a:srgbClr val="FFFFFF"/>
                </a:solidFill>
                <a:latin typeface="Calibri" panose="020F0502020204030204"/>
              </a:rPr>
              <a:t> 1:1</a:t>
            </a:r>
          </a:p>
          <a:p>
            <a:pPr indent="-243834" defTabSz="487668">
              <a:spcBef>
                <a:spcPts val="1067"/>
              </a:spcBef>
              <a:buClr>
                <a:srgbClr val="33A3FF"/>
              </a:buClr>
            </a:pPr>
            <a:r>
              <a:rPr lang="en-US" sz="2133" b="1" dirty="0">
                <a:solidFill>
                  <a:srgbClr val="FFFFFF"/>
                </a:solidFill>
                <a:latin typeface="Calibri" panose="020F0502020204030204"/>
              </a:rPr>
              <a:t>Challenges / Solutions</a:t>
            </a:r>
          </a:p>
          <a:p>
            <a:pPr marL="487668" lvl="1" indent="0" defTabSz="487668">
              <a:spcBef>
                <a:spcPts val="1067"/>
              </a:spcBef>
              <a:buClr>
                <a:srgbClr val="012036">
                  <a:lumMod val="65000"/>
                  <a:lumOff val="35000"/>
                </a:srgbClr>
              </a:buClr>
            </a:pPr>
            <a:r>
              <a:rPr lang="en-US" sz="1867" dirty="0">
                <a:solidFill>
                  <a:srgbClr val="FFFFFF"/>
                </a:solidFill>
                <a:latin typeface="Calibri" panose="020F0502020204030204"/>
              </a:rPr>
              <a:t> STRINGID 1.5% not </a:t>
            </a:r>
            <a:r>
              <a:rPr lang="en-US" sz="1867" dirty="0" err="1">
                <a:solidFill>
                  <a:srgbClr val="FFFFFF"/>
                </a:solidFill>
                <a:latin typeface="Calibri" panose="020F0502020204030204"/>
              </a:rPr>
              <a:t>macthed</a:t>
            </a:r>
            <a:endParaRPr lang="en-US" sz="1867" dirty="0">
              <a:solidFill>
                <a:srgbClr val="FFFFFF"/>
              </a:solidFill>
              <a:latin typeface="Calibri" panose="020F0502020204030204"/>
            </a:endParaRPr>
          </a:p>
          <a:p>
            <a:pPr marL="487668" lvl="1" indent="0" defTabSz="487668">
              <a:spcBef>
                <a:spcPts val="1067"/>
              </a:spcBef>
              <a:buClr>
                <a:srgbClr val="012036">
                  <a:lumMod val="65000"/>
                  <a:lumOff val="35000"/>
                </a:srgbClr>
              </a:buClr>
            </a:pPr>
            <a:r>
              <a:rPr lang="en-US" sz="1867" dirty="0">
                <a:solidFill>
                  <a:srgbClr val="FFFFFF"/>
                </a:solidFill>
                <a:latin typeface="Calibri" panose="020F0502020204030204"/>
              </a:rPr>
              <a:t>-</a:t>
            </a:r>
            <a:r>
              <a:rPr lang="en-US" sz="1867" dirty="0" err="1">
                <a:solidFill>
                  <a:srgbClr val="FFFFFF"/>
                </a:solidFill>
                <a:latin typeface="Calibri" panose="020F0502020204030204"/>
              </a:rPr>
              <a:t>EnsemblePro</a:t>
            </a:r>
            <a:r>
              <a:rPr lang="en-US" sz="1867" dirty="0">
                <a:solidFill>
                  <a:srgbClr val="FFFFFF"/>
                </a:solidFill>
                <a:latin typeface="Calibri" panose="020F0502020204030204"/>
              </a:rPr>
              <a:t> reduced to 0.2%</a:t>
            </a:r>
          </a:p>
          <a:p>
            <a:pPr indent="-243834" defTabSz="487668">
              <a:spcBef>
                <a:spcPts val="1067"/>
              </a:spcBef>
              <a:buClr>
                <a:srgbClr val="33A3FF"/>
              </a:buClr>
            </a:pPr>
            <a:endParaRPr lang="en-US" sz="2133" b="1" dirty="0">
              <a:solidFill>
                <a:srgbClr val="FFFFFF"/>
              </a:solidFill>
              <a:latin typeface="Calibri" panose="020F0502020204030204"/>
            </a:endParaRPr>
          </a:p>
          <a:p>
            <a:pPr indent="-243834" defTabSz="487668">
              <a:spcBef>
                <a:spcPts val="1067"/>
              </a:spcBef>
              <a:buClr>
                <a:srgbClr val="33A3FF"/>
              </a:buClr>
            </a:pPr>
            <a:r>
              <a:rPr lang="en-US" sz="2133" b="1" dirty="0">
                <a:solidFill>
                  <a:srgbClr val="FFFFFF"/>
                </a:solidFill>
                <a:latin typeface="Calibri" panose="020F0502020204030204"/>
              </a:rPr>
              <a:t>Future Steps</a:t>
            </a:r>
          </a:p>
          <a:p>
            <a:pPr indent="-243834" defTabSz="487668">
              <a:spcBef>
                <a:spcPts val="1067"/>
              </a:spcBef>
              <a:buClr>
                <a:srgbClr val="33A3FF"/>
              </a:buClr>
            </a:pPr>
            <a:r>
              <a:rPr lang="en-US" sz="2133" dirty="0">
                <a:solidFill>
                  <a:srgbClr val="FFFFFF"/>
                </a:solidFill>
                <a:latin typeface="Calibri" panose="020F0502020204030204"/>
              </a:rPr>
              <a:t>- </a:t>
            </a:r>
            <a:r>
              <a:rPr lang="en-US" sz="2133" dirty="0" err="1">
                <a:solidFill>
                  <a:srgbClr val="FFFFFF"/>
                </a:solidFill>
                <a:latin typeface="Calibri" panose="020F0502020204030204"/>
              </a:rPr>
              <a:t>Depricated</a:t>
            </a:r>
            <a:r>
              <a:rPr lang="en-US" sz="2133" dirty="0">
                <a:solidFill>
                  <a:srgbClr val="FFFFFF"/>
                </a:solidFill>
                <a:latin typeface="Calibri" panose="020F0502020204030204"/>
              </a:rPr>
              <a:t> Ensemble Pro IDs</a:t>
            </a:r>
          </a:p>
          <a:p>
            <a:pPr indent="-243834" defTabSz="487668">
              <a:spcBef>
                <a:spcPts val="1067"/>
              </a:spcBef>
              <a:buClr>
                <a:srgbClr val="33A3FF"/>
              </a:buClr>
            </a:pPr>
            <a:endParaRPr lang="en-US" sz="2133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854C8E-B793-4972-A734-589D52D95A5C}"/>
              </a:ext>
            </a:extLst>
          </p:cNvPr>
          <p:cNvGrpSpPr/>
          <p:nvPr/>
        </p:nvGrpSpPr>
        <p:grpSpPr>
          <a:xfrm>
            <a:off x="4696201" y="5122297"/>
            <a:ext cx="6337300" cy="905156"/>
            <a:chOff x="3522150" y="3841722"/>
            <a:chExt cx="4752975" cy="6788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E742D8-5A5A-47EE-B25E-E9C30BAD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2150" y="4006754"/>
              <a:ext cx="4752975" cy="51383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39B0610-FB15-4176-B807-E119BA69CADC}"/>
                </a:ext>
              </a:extLst>
            </p:cNvPr>
            <p:cNvSpPr txBox="1"/>
            <p:nvPr/>
          </p:nvSpPr>
          <p:spPr>
            <a:xfrm>
              <a:off x="3546364" y="3841722"/>
              <a:ext cx="466515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>
                      <a:lumMod val="50000"/>
                    </a:srgbClr>
                  </a:solidFill>
                  <a:latin typeface="Calibri" panose="020F0502020204030204"/>
                </a:rPr>
                <a:t>Example of a deprecated STRING ID 9606.ESPN00000195455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1582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5BFED5-226C-4C9F-9E42-13765BE0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183"/>
            <a:ext cx="4169664" cy="424732"/>
          </a:xfrm>
        </p:spPr>
        <p:txBody>
          <a:bodyPr/>
          <a:lstStyle/>
          <a:p>
            <a:r>
              <a:rPr lang="en-US" dirty="0"/>
              <a:t>File Details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92CCED-A215-4FFB-8C3E-4EA1D0E02F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Virus Host Proteins: </a:t>
            </a:r>
            <a:r>
              <a:rPr lang="en-US" sz="1600" dirty="0">
                <a:latin typeface="Calibri"/>
                <a:cs typeface="Calibri"/>
              </a:rPr>
              <a:t>Gordon, D.E. et al. (2020) A SARS-CoV-2 protein interaction map reveals targets for drug repurposing. Nature 583(7816):459-468</a:t>
            </a:r>
            <a:r>
              <a:rPr lang="en-US" dirty="0"/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7EAA39-169F-4A54-821E-836B67921A66}"/>
              </a:ext>
            </a:extLst>
          </p:cNvPr>
          <p:cNvSpPr>
            <a:spLocks noChangeAspect="1"/>
          </p:cNvSpPr>
          <p:nvPr/>
        </p:nvSpPr>
        <p:spPr>
          <a:xfrm>
            <a:off x="4398599" y="1926497"/>
            <a:ext cx="1257300" cy="81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4. Virus </a:t>
            </a:r>
            <a:r>
              <a:rPr lang="en-US" sz="1467" b="1" dirty="0" err="1">
                <a:solidFill>
                  <a:srgbClr val="FFFFFF"/>
                </a:solidFill>
                <a:latin typeface="Calibri" panose="020F0502020204030204"/>
              </a:rPr>
              <a:t>HostProtein</a:t>
            </a:r>
            <a:endParaRPr lang="en-US" sz="1467" b="1" dirty="0">
              <a:solidFill>
                <a:srgbClr val="FFFFFF"/>
              </a:solidFill>
              <a:latin typeface="Calibri" panose="020F0502020204030204"/>
            </a:endParaRP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GeneID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D296E2-79D6-4A20-AFF6-5955FEF37EB7}"/>
              </a:ext>
            </a:extLst>
          </p:cNvPr>
          <p:cNvSpPr txBox="1"/>
          <p:nvPr/>
        </p:nvSpPr>
        <p:spPr>
          <a:xfrm>
            <a:off x="4487333" y="1042215"/>
            <a:ext cx="7630272" cy="49244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609585"/>
            <a:r>
              <a:rPr lang="en-US" sz="2400" dirty="0">
                <a:solidFill>
                  <a:srgbClr val="012036"/>
                </a:solidFill>
                <a:latin typeface="Calibri" panose="020F0502020204030204"/>
              </a:rPr>
              <a:t>Source URL: </a:t>
            </a:r>
            <a:r>
              <a:rPr lang="en-US" sz="2400" dirty="0">
                <a:solidFill>
                  <a:srgbClr val="012036"/>
                </a:solidFill>
                <a:latin typeface="Calibri" panose="020F0502020204030204"/>
                <a:ea typeface="+mn-lt"/>
                <a:cs typeface="Calibri" panose="020F0502020204030204"/>
                <a:hlinkClick r:id="rId2"/>
              </a:rPr>
              <a:t>https://www.ncbi.nlm.nih.gov/sars-cov-2/</a:t>
            </a:r>
            <a:endParaRPr lang="en-US" sz="2400" dirty="0">
              <a:solidFill>
                <a:srgbClr val="012036"/>
              </a:solidFill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1DB14F3-5C2D-4CB6-8EAA-9A116A1854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" y="1329267"/>
            <a:ext cx="3733800" cy="3905877"/>
          </a:xfrm>
        </p:spPr>
        <p:txBody>
          <a:bodyPr/>
          <a:lstStyle/>
          <a:p>
            <a:r>
              <a:rPr lang="en-US" b="1" dirty="0"/>
              <a:t>Process</a:t>
            </a:r>
          </a:p>
          <a:p>
            <a:pPr lvl="1" indent="0">
              <a:buNone/>
            </a:pPr>
            <a:r>
              <a:rPr lang="en-US" sz="1867" dirty="0"/>
              <a:t>Map coronavirus to uniport 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/>
              <a:t>Challenges / Solutions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67" dirty="0"/>
              <a:t>Merge with </a:t>
            </a:r>
            <a:r>
              <a:rPr lang="en-US" sz="1867" dirty="0" err="1"/>
              <a:t>Gene_ID</a:t>
            </a:r>
            <a:r>
              <a:rPr lang="en-US" sz="1867" dirty="0"/>
              <a:t> in </a:t>
            </a:r>
            <a:r>
              <a:rPr lang="en-US" sz="1867" dirty="0" err="1"/>
              <a:t>UniProt</a:t>
            </a:r>
            <a:endParaRPr lang="en-US" sz="1867" dirty="0"/>
          </a:p>
          <a:p>
            <a:pPr lvl="1" indent="0">
              <a:spcBef>
                <a:spcPts val="0"/>
              </a:spcBef>
              <a:buNone/>
            </a:pPr>
            <a:r>
              <a:rPr lang="en-US" sz="1867" dirty="0"/>
              <a:t>Multiple matches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67" dirty="0"/>
              <a:t>	Exclude A0A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67" dirty="0"/>
              <a:t>	Select P over Q</a:t>
            </a:r>
            <a:endParaRPr lang="en-US" dirty="0"/>
          </a:p>
          <a:p>
            <a:r>
              <a:rPr lang="en-US" b="1" dirty="0"/>
              <a:t>Future Steps</a:t>
            </a:r>
          </a:p>
          <a:p>
            <a:pPr marL="243834" lvl="1" indent="0">
              <a:buNone/>
            </a:pPr>
            <a:r>
              <a:rPr lang="en-US" sz="1867" dirty="0"/>
              <a:t>How to handle prefixes other than P, Q and A0A</a:t>
            </a:r>
          </a:p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EBDFEAF-DBAB-4A65-B92B-5C8D063C4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34" y="2736315"/>
            <a:ext cx="6134100" cy="2286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F20F90-DF2E-45DA-807C-9685DF23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433" y="5161405"/>
            <a:ext cx="6223000" cy="977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7B4C78-6BBB-4D4D-8098-9B88F742FB50}"/>
              </a:ext>
            </a:extLst>
          </p:cNvPr>
          <p:cNvSpPr txBox="1"/>
          <p:nvPr/>
        </p:nvSpPr>
        <p:spPr>
          <a:xfrm>
            <a:off x="259644" y="5000978"/>
            <a:ext cx="346004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2400">
                <a:solidFill>
                  <a:srgbClr val="FFFFFF"/>
                </a:solidFill>
                <a:latin typeface="Calibri" panose="020F0502020204030204"/>
              </a:rPr>
              <a:t>HCoV-associated host proteins.csv</a:t>
            </a:r>
          </a:p>
        </p:txBody>
      </p:sp>
    </p:spTree>
    <p:extLst>
      <p:ext uri="{BB962C8B-B14F-4D97-AF65-F5344CB8AC3E}">
        <p14:creationId xmlns:p14="http://schemas.microsoft.com/office/powerpoint/2010/main" val="9211631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5BFED5-226C-4C9F-9E42-13765BE0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183"/>
            <a:ext cx="4169664" cy="424732"/>
          </a:xfrm>
        </p:spPr>
        <p:txBody>
          <a:bodyPr/>
          <a:lstStyle/>
          <a:p>
            <a:r>
              <a:rPr lang="en-US" dirty="0"/>
              <a:t>File Details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92CCED-A215-4FFB-8C3E-4EA1D0E02F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Protein/Gene cross reference: </a:t>
            </a:r>
            <a:r>
              <a:rPr lang="en-US" dirty="0" err="1"/>
              <a:t>UniProt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38E9-FE40-4C68-B18F-9A03C49CD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01" y="1036826"/>
            <a:ext cx="3886200" cy="5551200"/>
          </a:xfrm>
        </p:spPr>
        <p:txBody>
          <a:bodyPr/>
          <a:lstStyle/>
          <a:p>
            <a:r>
              <a:rPr lang="en-US" b="1" dirty="0"/>
              <a:t>Process</a:t>
            </a:r>
          </a:p>
          <a:p>
            <a:r>
              <a:rPr lang="en-US" sz="2400" dirty="0"/>
              <a:t>Extract </a:t>
            </a:r>
            <a:r>
              <a:rPr lang="en-US" sz="2400" dirty="0" err="1"/>
              <a:t>mapings</a:t>
            </a:r>
            <a:r>
              <a:rPr lang="en-US" sz="2400" dirty="0"/>
              <a:t> to </a:t>
            </a:r>
            <a:r>
              <a:rPr lang="en-US" sz="2400" dirty="0" err="1"/>
              <a:t>UniProt</a:t>
            </a:r>
            <a:r>
              <a:rPr lang="en-US" sz="2400" dirty="0"/>
              <a:t> for alternate protein identifiers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867" dirty="0" err="1"/>
              <a:t>GeneID</a:t>
            </a:r>
            <a:r>
              <a:rPr lang="en-US" sz="1867" dirty="0"/>
              <a:t> + </a:t>
            </a:r>
            <a:r>
              <a:rPr lang="en-US" sz="1867" dirty="0" err="1"/>
              <a:t>GeneName</a:t>
            </a:r>
            <a:endParaRPr lang="en-US" sz="1867" dirty="0"/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867" dirty="0" err="1"/>
              <a:t>StringID</a:t>
            </a:r>
            <a:r>
              <a:rPr lang="en-US" sz="1867" dirty="0"/>
              <a:t> + </a:t>
            </a:r>
            <a:r>
              <a:rPr lang="en-US" sz="1867" dirty="0" err="1"/>
              <a:t>EnsemblPro</a:t>
            </a:r>
            <a:r>
              <a:rPr lang="en-US" sz="1867" dirty="0"/>
              <a:t> (+deprecated)</a:t>
            </a:r>
          </a:p>
          <a:p>
            <a:r>
              <a:rPr lang="en-US" b="1" dirty="0"/>
              <a:t>Challenges / solutions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867" dirty="0"/>
              <a:t>Started with manual process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867" dirty="0"/>
              <a:t>Found source data</a:t>
            </a:r>
          </a:p>
          <a:p>
            <a:pPr marL="243834" lvl="1" indent="0">
              <a:spcBef>
                <a:spcPts val="533"/>
              </a:spcBef>
              <a:buNone/>
            </a:pPr>
            <a:r>
              <a:rPr lang="en-US" sz="1867" dirty="0"/>
              <a:t>Full file does not load</a:t>
            </a:r>
          </a:p>
          <a:p>
            <a:r>
              <a:rPr lang="en-US" b="1" dirty="0"/>
              <a:t>Future Steps</a:t>
            </a:r>
          </a:p>
          <a:p>
            <a:pPr marL="243834" lvl="1" indent="0">
              <a:buNone/>
            </a:pPr>
            <a:r>
              <a:rPr lang="en-US" sz="1867" dirty="0" err="1"/>
              <a:t>GeneID</a:t>
            </a:r>
            <a:r>
              <a:rPr lang="en-US" sz="1867" dirty="0"/>
              <a:t> -&gt; </a:t>
            </a:r>
            <a:r>
              <a:rPr lang="en-US" sz="1867" dirty="0" err="1"/>
              <a:t>UniProt</a:t>
            </a:r>
            <a:r>
              <a:rPr lang="en-US" sz="1867" dirty="0"/>
              <a:t> maps to multiple rows</a:t>
            </a:r>
          </a:p>
          <a:p>
            <a:pPr marL="243834" lvl="1" indent="0">
              <a:buNone/>
            </a:pPr>
            <a:r>
              <a:rPr lang="en-US" sz="1867" dirty="0"/>
              <a:t>Multiple other IDs available if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F7675-6BC6-46E6-B62B-A7930DFBCAC5}"/>
              </a:ext>
            </a:extLst>
          </p:cNvPr>
          <p:cNvSpPr>
            <a:spLocks noChangeAspect="1"/>
          </p:cNvSpPr>
          <p:nvPr/>
        </p:nvSpPr>
        <p:spPr>
          <a:xfrm>
            <a:off x="6211937" y="2295756"/>
            <a:ext cx="1376915" cy="101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5. </a:t>
            </a:r>
            <a:r>
              <a:rPr lang="en-US" sz="1467" b="1" dirty="0" err="1">
                <a:solidFill>
                  <a:srgbClr val="FFFFFF"/>
                </a:solidFill>
                <a:latin typeface="Calibri" panose="020F0502020204030204"/>
              </a:rPr>
              <a:t>Uniprot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 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GeneID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*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UniProtID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GeneID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3B303-6DD5-4734-A141-80A211CF88F6}"/>
              </a:ext>
            </a:extLst>
          </p:cNvPr>
          <p:cNvSpPr>
            <a:spLocks noChangeAspect="1"/>
          </p:cNvSpPr>
          <p:nvPr/>
        </p:nvSpPr>
        <p:spPr>
          <a:xfrm>
            <a:off x="6267477" y="4955438"/>
            <a:ext cx="1376908" cy="101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467" b="1" dirty="0">
                <a:solidFill>
                  <a:srgbClr val="FFFFFF"/>
                </a:solidFill>
                <a:latin typeface="Calibri" panose="020F0502020204030204"/>
              </a:rPr>
              <a:t>5. </a:t>
            </a:r>
            <a:r>
              <a:rPr lang="en-US" sz="1467" b="1" dirty="0" err="1">
                <a:solidFill>
                  <a:srgbClr val="FFFFFF"/>
                </a:solidFill>
                <a:latin typeface="Calibri" panose="020F0502020204030204"/>
              </a:rPr>
              <a:t>Uniprot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 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StringID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*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UniProID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  <a:p>
            <a:pPr defTabSz="609585"/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&lt;</a:t>
            </a:r>
            <a:r>
              <a:rPr lang="en-US" sz="1467" dirty="0" err="1">
                <a:solidFill>
                  <a:srgbClr val="FFFFFF"/>
                </a:solidFill>
                <a:latin typeface="Calibri" panose="020F0502020204030204"/>
              </a:rPr>
              <a:t>StringID</a:t>
            </a:r>
            <a:r>
              <a:rPr lang="en-US" sz="1467" dirty="0">
                <a:solidFill>
                  <a:srgbClr val="FFFFFF"/>
                </a:solidFill>
                <a:latin typeface="Calibri" panose="020F0502020204030204"/>
              </a:rPr>
              <a:t>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8E5130-8BE3-4FDB-95CA-B8014A0CF960}"/>
              </a:ext>
            </a:extLst>
          </p:cNvPr>
          <p:cNvCxnSpPr>
            <a:cxnSpLocks/>
          </p:cNvCxnSpPr>
          <p:nvPr/>
        </p:nvCxnSpPr>
        <p:spPr>
          <a:xfrm>
            <a:off x="6211937" y="4110567"/>
            <a:ext cx="57133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20B18C-48DC-4B68-B657-D3F7CF40798C}"/>
              </a:ext>
            </a:extLst>
          </p:cNvPr>
          <p:cNvSpPr txBox="1"/>
          <p:nvPr/>
        </p:nvSpPr>
        <p:spPr>
          <a:xfrm>
            <a:off x="4600221" y="830548"/>
            <a:ext cx="7404496" cy="1231106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609585"/>
            <a:r>
              <a:rPr lang="en-US" sz="2400" dirty="0">
                <a:solidFill>
                  <a:srgbClr val="012036"/>
                </a:solidFill>
                <a:latin typeface="Calibri" panose="020F0502020204030204"/>
              </a:rPr>
              <a:t>Source URL:</a:t>
            </a:r>
          </a:p>
          <a:p>
            <a:pPr defTabSz="609585"/>
            <a:r>
              <a:rPr lang="en-US" sz="2400" dirty="0">
                <a:solidFill>
                  <a:srgbClr val="012036"/>
                </a:solidFill>
                <a:latin typeface="Calibri" panose="020F0502020204030204"/>
                <a:ea typeface="+mn-lt"/>
                <a:cs typeface="Calibri" panose="020F0502020204030204"/>
                <a:hlinkClick r:id="rId2"/>
              </a:rPr>
              <a:t>https://ftp.uniprot.org/pub/databases/uniprot/current_release/knowledgebase/idmapping/by_organism/</a:t>
            </a:r>
            <a:endParaRPr lang="en-US" sz="2400">
              <a:solidFill>
                <a:srgbClr val="012036"/>
              </a:solidFill>
              <a:latin typeface="Calibri" panose="020F0502020204030204"/>
              <a:ea typeface="+mn-lt"/>
              <a:cs typeface="Calibri" panose="020F0502020204030204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DE011DC-C98B-4400-924E-C92A0B01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4982635"/>
            <a:ext cx="2133600" cy="156464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B0D9513-296C-4754-8B3D-BB1A27C7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2" y="4955044"/>
            <a:ext cx="1795780" cy="152908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4CFD1E3-F8E9-4CCC-B55D-5473D0F62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504" y="2296585"/>
            <a:ext cx="1173480" cy="15113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E00F97F-84FD-4D3E-8F8D-85902118F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535" y="2717969"/>
            <a:ext cx="1373751" cy="31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953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F7817443-70B9-1543-B3AC-0BBD6DD3E2C1}" vid="{C5D75EF0-784F-7A40-9918-498EEAE152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1022</Words>
  <Application>Microsoft Office PowerPoint</Application>
  <PresentationFormat>Widescreen</PresentationFormat>
  <Paragraphs>248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1_2020-Template-External</vt:lpstr>
      <vt:lpstr>PowerPoint Presentation</vt:lpstr>
      <vt:lpstr>AI Modelling Workstreams</vt:lpstr>
      <vt:lpstr>PowerPoint Presentation</vt:lpstr>
      <vt:lpstr>Data Sources</vt:lpstr>
      <vt:lpstr>File Details</vt:lpstr>
      <vt:lpstr>File Details</vt:lpstr>
      <vt:lpstr>File Details</vt:lpstr>
      <vt:lpstr>File Details</vt:lpstr>
      <vt:lpstr>File Details</vt:lpstr>
      <vt:lpstr>PowerPoint Presentation</vt:lpstr>
      <vt:lpstr>Data Preprocessing Steps</vt:lpstr>
      <vt:lpstr>Path – Dependency Integration</vt:lpstr>
      <vt:lpstr>GNBR – Uniprot Integration</vt:lpstr>
      <vt:lpstr>Final 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Hatim, Qais</dc:creator>
  <cp:lastModifiedBy>Hatim, Qais</cp:lastModifiedBy>
  <cp:revision>1</cp:revision>
  <dcterms:created xsi:type="dcterms:W3CDTF">2021-03-10T09:23:23Z</dcterms:created>
  <dcterms:modified xsi:type="dcterms:W3CDTF">2021-03-10T09:28:56Z</dcterms:modified>
</cp:coreProperties>
</file>