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Comfortaa SemiBold"/>
      <p:regular r:id="rId27"/>
      <p:bold r:id="rId28"/>
    </p:embeddedFont>
    <p:embeddedFont>
      <p:font typeface="JetBrains Mono Medium"/>
      <p:regular r:id="rId29"/>
      <p:bold r:id="rId30"/>
      <p:italic r:id="rId31"/>
      <p:boldItalic r:id="rId32"/>
    </p:embeddedFont>
    <p:embeddedFont>
      <p:font typeface="Comfortaa Medium"/>
      <p:regular r:id="rId33"/>
      <p:bold r:id="rId34"/>
    </p:embeddedFont>
    <p:embeddedFont>
      <p:font typeface="Comfortaa"/>
      <p:regular r:id="rId35"/>
      <p:bold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37" roundtripDataSignature="AMtx7mhzmX6rhf68XWdycvpWysEJ2GFFU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ComfortaaSemiBold-bold.fntdata"/><Relationship Id="rId27" Type="http://schemas.openxmlformats.org/officeDocument/2006/relationships/font" Target="fonts/ComfortaaSemiBo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JetBrainsMonoMedium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JetBrainsMonoMedium-italic.fntdata"/><Relationship Id="rId30" Type="http://schemas.openxmlformats.org/officeDocument/2006/relationships/font" Target="fonts/JetBrainsMonoMedium-bold.fntdata"/><Relationship Id="rId11" Type="http://schemas.openxmlformats.org/officeDocument/2006/relationships/slide" Target="slides/slide6.xml"/><Relationship Id="rId33" Type="http://schemas.openxmlformats.org/officeDocument/2006/relationships/font" Target="fonts/ComfortaaMedium-regular.fntdata"/><Relationship Id="rId10" Type="http://schemas.openxmlformats.org/officeDocument/2006/relationships/slide" Target="slides/slide5.xml"/><Relationship Id="rId32" Type="http://schemas.openxmlformats.org/officeDocument/2006/relationships/font" Target="fonts/JetBrainsMonoMedium-boldItalic.fntdata"/><Relationship Id="rId13" Type="http://schemas.openxmlformats.org/officeDocument/2006/relationships/slide" Target="slides/slide8.xml"/><Relationship Id="rId35" Type="http://schemas.openxmlformats.org/officeDocument/2006/relationships/font" Target="fonts/Comfortaa-regular.fntdata"/><Relationship Id="rId12" Type="http://schemas.openxmlformats.org/officeDocument/2006/relationships/slide" Target="slides/slide7.xml"/><Relationship Id="rId34" Type="http://schemas.openxmlformats.org/officeDocument/2006/relationships/font" Target="fonts/ComfortaaMedium-bold.fntdata"/><Relationship Id="rId15" Type="http://schemas.openxmlformats.org/officeDocument/2006/relationships/slide" Target="slides/slide10.xml"/><Relationship Id="rId37" Type="http://customschemas.google.com/relationships/presentationmetadata" Target="metadata"/><Relationship Id="rId14" Type="http://schemas.openxmlformats.org/officeDocument/2006/relationships/slide" Target="slides/slide9.xml"/><Relationship Id="rId36" Type="http://schemas.openxmlformats.org/officeDocument/2006/relationships/font" Target="fonts/Comfortaa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omfortaa"/>
              <a:buNone/>
              <a:defRPr sz="5200">
                <a:latin typeface="Comfortaa"/>
                <a:ea typeface="Comfortaa"/>
                <a:cs typeface="Comfortaa"/>
                <a:sym typeface="Comforta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omfortaa Medium"/>
              <a:buNone/>
              <a:defRPr sz="2800">
                <a:latin typeface="Comfortaa Medium"/>
                <a:ea typeface="Comfortaa Medium"/>
                <a:cs typeface="Comfortaa Medium"/>
                <a:sym typeface="Comfortaa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3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55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omfortaa SemiBold"/>
              <a:buChar char="●"/>
              <a:defRPr sz="2000">
                <a:latin typeface="Comfortaa SemiBold"/>
                <a:ea typeface="Comfortaa SemiBold"/>
                <a:cs typeface="Comfortaa SemiBold"/>
                <a:sym typeface="Comfortaa SemiBold"/>
              </a:defRPr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fortaa SemiBold"/>
              <a:buChar char="○"/>
              <a:defRPr sz="1600">
                <a:latin typeface="Comfortaa SemiBold"/>
                <a:ea typeface="Comfortaa SemiBold"/>
                <a:cs typeface="Comfortaa SemiBold"/>
                <a:sym typeface="Comfortaa SemiBold"/>
              </a:defRPr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fortaa SemiBold"/>
              <a:buChar char="■"/>
              <a:defRPr sz="1600">
                <a:latin typeface="Comfortaa SemiBold"/>
                <a:ea typeface="Comfortaa SemiBold"/>
                <a:cs typeface="Comfortaa SemiBold"/>
                <a:sym typeface="Comfortaa SemiBold"/>
              </a:defRPr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fortaa SemiBold"/>
              <a:buChar char="●"/>
              <a:defRPr sz="1600">
                <a:latin typeface="Comfortaa SemiBold"/>
                <a:ea typeface="Comfortaa SemiBold"/>
                <a:cs typeface="Comfortaa SemiBold"/>
                <a:sym typeface="Comfortaa SemiBold"/>
              </a:defRPr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fortaa SemiBold"/>
              <a:buChar char="○"/>
              <a:defRPr sz="1600">
                <a:latin typeface="Comfortaa SemiBold"/>
                <a:ea typeface="Comfortaa SemiBold"/>
                <a:cs typeface="Comfortaa SemiBold"/>
                <a:sym typeface="Comfortaa SemiBold"/>
              </a:defRPr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fortaa SemiBold"/>
              <a:buChar char="■"/>
              <a:defRPr sz="1600">
                <a:latin typeface="Comfortaa SemiBold"/>
                <a:ea typeface="Comfortaa SemiBold"/>
                <a:cs typeface="Comfortaa SemiBold"/>
                <a:sym typeface="Comfortaa SemiBold"/>
              </a:defRPr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fortaa SemiBold"/>
              <a:buChar char="●"/>
              <a:defRPr sz="1600">
                <a:latin typeface="Comfortaa SemiBold"/>
                <a:ea typeface="Comfortaa SemiBold"/>
                <a:cs typeface="Comfortaa SemiBold"/>
                <a:sym typeface="Comfortaa SemiBold"/>
              </a:defRPr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fortaa SemiBold"/>
              <a:buChar char="○"/>
              <a:defRPr sz="1600">
                <a:latin typeface="Comfortaa SemiBold"/>
                <a:ea typeface="Comfortaa SemiBold"/>
                <a:cs typeface="Comfortaa SemiBold"/>
                <a:sym typeface="Comfortaa SemiBold"/>
              </a:defRPr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fortaa SemiBold"/>
              <a:buChar char="■"/>
              <a:defRPr sz="1600">
                <a:latin typeface="Comfortaa SemiBold"/>
                <a:ea typeface="Comfortaa SemiBold"/>
                <a:cs typeface="Comfortaa SemiBold"/>
                <a:sym typeface="Comfortaa SemiBold"/>
              </a:defRPr>
            </a:lvl9pPr>
          </a:lstStyle>
          <a:p/>
        </p:txBody>
      </p:sp>
      <p:sp>
        <p:nvSpPr>
          <p:cNvPr id="16" name="Google Shape;1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" name="Google Shape;19;p25"/>
          <p:cNvSpPr txBox="1"/>
          <p:nvPr>
            <p:ph idx="1" type="body"/>
          </p:nvPr>
        </p:nvSpPr>
        <p:spPr>
          <a:xfrm>
            <a:off x="311700" y="1389600"/>
            <a:ext cx="35214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9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Comfortaa SemiBold"/>
              <a:buChar char="●"/>
              <a:defRPr sz="1900">
                <a:latin typeface="Comfortaa SemiBold"/>
                <a:ea typeface="Comfortaa SemiBold"/>
                <a:cs typeface="Comfortaa SemiBold"/>
                <a:sym typeface="Comfortaa SemiBold"/>
              </a:defRPr>
            </a:lvl1pPr>
            <a:lvl2pPr indent="-3492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Comfortaa SemiBold"/>
              <a:buChar char="○"/>
              <a:defRPr sz="1900">
                <a:latin typeface="Comfortaa SemiBold"/>
                <a:ea typeface="Comfortaa SemiBold"/>
                <a:cs typeface="Comfortaa SemiBold"/>
                <a:sym typeface="Comfortaa SemiBold"/>
              </a:defRPr>
            </a:lvl2pPr>
            <a:lvl3pPr indent="-3492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Comfortaa SemiBold"/>
              <a:buChar char="■"/>
              <a:defRPr sz="1900">
                <a:latin typeface="Comfortaa SemiBold"/>
                <a:ea typeface="Comfortaa SemiBold"/>
                <a:cs typeface="Comfortaa SemiBold"/>
                <a:sym typeface="Comfortaa SemiBold"/>
              </a:defRPr>
            </a:lvl3pPr>
            <a:lvl4pPr indent="-3492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Comfortaa SemiBold"/>
              <a:buChar char="●"/>
              <a:defRPr sz="1900">
                <a:latin typeface="Comfortaa SemiBold"/>
                <a:ea typeface="Comfortaa SemiBold"/>
                <a:cs typeface="Comfortaa SemiBold"/>
                <a:sym typeface="Comfortaa SemiBold"/>
              </a:defRPr>
            </a:lvl4pPr>
            <a:lvl5pPr indent="-3492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Comfortaa SemiBold"/>
              <a:buChar char="○"/>
              <a:defRPr sz="1900">
                <a:latin typeface="Comfortaa SemiBold"/>
                <a:ea typeface="Comfortaa SemiBold"/>
                <a:cs typeface="Comfortaa SemiBold"/>
                <a:sym typeface="Comfortaa SemiBold"/>
              </a:defRPr>
            </a:lvl5pPr>
            <a:lvl6pPr indent="-3492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Comfortaa SemiBold"/>
              <a:buChar char="■"/>
              <a:defRPr sz="1900">
                <a:latin typeface="Comfortaa SemiBold"/>
                <a:ea typeface="Comfortaa SemiBold"/>
                <a:cs typeface="Comfortaa SemiBold"/>
                <a:sym typeface="Comfortaa SemiBold"/>
              </a:defRPr>
            </a:lvl6pPr>
            <a:lvl7pPr indent="-3492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Comfortaa SemiBold"/>
              <a:buChar char="●"/>
              <a:defRPr sz="1900">
                <a:latin typeface="Comfortaa SemiBold"/>
                <a:ea typeface="Comfortaa SemiBold"/>
                <a:cs typeface="Comfortaa SemiBold"/>
                <a:sym typeface="Comfortaa SemiBold"/>
              </a:defRPr>
            </a:lvl7pPr>
            <a:lvl8pPr indent="-3492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Comfortaa SemiBold"/>
              <a:buChar char="○"/>
              <a:defRPr sz="1900">
                <a:latin typeface="Comfortaa SemiBold"/>
                <a:ea typeface="Comfortaa SemiBold"/>
                <a:cs typeface="Comfortaa SemiBold"/>
                <a:sym typeface="Comfortaa SemiBold"/>
              </a:defRPr>
            </a:lvl8pPr>
            <a:lvl9pPr indent="-3492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Comfortaa SemiBold"/>
              <a:buChar char="■"/>
              <a:defRPr sz="1900">
                <a:latin typeface="Comfortaa SemiBold"/>
                <a:ea typeface="Comfortaa SemiBold"/>
                <a:cs typeface="Comfortaa SemiBold"/>
                <a:sym typeface="Comfortaa SemiBold"/>
              </a:defRPr>
            </a:lvl9pPr>
          </a:lstStyle>
          <a:p/>
        </p:txBody>
      </p:sp>
      <p:sp>
        <p:nvSpPr>
          <p:cNvPr id="20" name="Google Shape;20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55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omfortaa SemiBold"/>
              <a:buChar char="●"/>
              <a:defRPr sz="2000">
                <a:latin typeface="Comfortaa SemiBold"/>
                <a:ea typeface="Comfortaa SemiBold"/>
                <a:cs typeface="Comfortaa SemiBold"/>
                <a:sym typeface="Comfortaa SemiBold"/>
              </a:defRPr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 SemiBold"/>
              <a:buChar char="○"/>
              <a:defRPr sz="1800">
                <a:latin typeface="Comfortaa SemiBold"/>
                <a:ea typeface="Comfortaa SemiBold"/>
                <a:cs typeface="Comfortaa SemiBold"/>
                <a:sym typeface="Comfortaa SemiBold"/>
              </a:defRPr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 SemiBold"/>
              <a:buChar char="■"/>
              <a:defRPr sz="1800">
                <a:latin typeface="Comfortaa SemiBold"/>
                <a:ea typeface="Comfortaa SemiBold"/>
                <a:cs typeface="Comfortaa SemiBold"/>
                <a:sym typeface="Comfortaa SemiBold"/>
              </a:defRPr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 SemiBold"/>
              <a:buChar char="●"/>
              <a:defRPr sz="1800">
                <a:latin typeface="Comfortaa SemiBold"/>
                <a:ea typeface="Comfortaa SemiBold"/>
                <a:cs typeface="Comfortaa SemiBold"/>
                <a:sym typeface="Comfortaa SemiBold"/>
              </a:defRPr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 SemiBold"/>
              <a:buChar char="○"/>
              <a:defRPr sz="1800">
                <a:latin typeface="Comfortaa SemiBold"/>
                <a:ea typeface="Comfortaa SemiBold"/>
                <a:cs typeface="Comfortaa SemiBold"/>
                <a:sym typeface="Comfortaa SemiBold"/>
              </a:defRPr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 SemiBold"/>
              <a:buChar char="■"/>
              <a:defRPr sz="1800">
                <a:latin typeface="Comfortaa SemiBold"/>
                <a:ea typeface="Comfortaa SemiBold"/>
                <a:cs typeface="Comfortaa SemiBold"/>
                <a:sym typeface="Comfortaa SemiBold"/>
              </a:defRPr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 SemiBold"/>
              <a:buChar char="●"/>
              <a:defRPr sz="1800">
                <a:latin typeface="Comfortaa SemiBold"/>
                <a:ea typeface="Comfortaa SemiBold"/>
                <a:cs typeface="Comfortaa SemiBold"/>
                <a:sym typeface="Comfortaa SemiBold"/>
              </a:defRPr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 SemiBold"/>
              <a:buChar char="○"/>
              <a:defRPr sz="1800">
                <a:latin typeface="Comfortaa SemiBold"/>
                <a:ea typeface="Comfortaa SemiBold"/>
                <a:cs typeface="Comfortaa SemiBold"/>
                <a:sym typeface="Comfortaa SemiBold"/>
              </a:defRPr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 SemiBold"/>
              <a:buChar char="■"/>
              <a:defRPr sz="1800">
                <a:latin typeface="Comfortaa SemiBold"/>
                <a:ea typeface="Comfortaa SemiBold"/>
                <a:cs typeface="Comfortaa SemiBold"/>
                <a:sym typeface="Comfortaa SemiBold"/>
              </a:defRPr>
            </a:lvl9pPr>
          </a:lstStyle>
          <a:p/>
        </p:txBody>
      </p:sp>
      <p:sp>
        <p:nvSpPr>
          <p:cNvPr id="24" name="Google Shape;24;p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55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omfortaa SemiBold"/>
              <a:buChar char="●"/>
              <a:defRPr sz="2000">
                <a:latin typeface="Comfortaa SemiBold"/>
                <a:ea typeface="Comfortaa SemiBold"/>
                <a:cs typeface="Comfortaa SemiBold"/>
                <a:sym typeface="Comfortaa SemiBold"/>
              </a:defRPr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 SemiBold"/>
              <a:buChar char="○"/>
              <a:defRPr sz="1800">
                <a:latin typeface="Comfortaa SemiBold"/>
                <a:ea typeface="Comfortaa SemiBold"/>
                <a:cs typeface="Comfortaa SemiBold"/>
                <a:sym typeface="Comfortaa SemiBold"/>
              </a:defRPr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 SemiBold"/>
              <a:buChar char="■"/>
              <a:defRPr sz="1800">
                <a:latin typeface="Comfortaa SemiBold"/>
                <a:ea typeface="Comfortaa SemiBold"/>
                <a:cs typeface="Comfortaa SemiBold"/>
                <a:sym typeface="Comfortaa SemiBold"/>
              </a:defRPr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 SemiBold"/>
              <a:buChar char="●"/>
              <a:defRPr sz="1800">
                <a:latin typeface="Comfortaa SemiBold"/>
                <a:ea typeface="Comfortaa SemiBold"/>
                <a:cs typeface="Comfortaa SemiBold"/>
                <a:sym typeface="Comfortaa SemiBold"/>
              </a:defRPr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 SemiBold"/>
              <a:buChar char="○"/>
              <a:defRPr sz="1800">
                <a:latin typeface="Comfortaa SemiBold"/>
                <a:ea typeface="Comfortaa SemiBold"/>
                <a:cs typeface="Comfortaa SemiBold"/>
                <a:sym typeface="Comfortaa SemiBold"/>
              </a:defRPr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 SemiBold"/>
              <a:buChar char="■"/>
              <a:defRPr sz="1800">
                <a:latin typeface="Comfortaa SemiBold"/>
                <a:ea typeface="Comfortaa SemiBold"/>
                <a:cs typeface="Comfortaa SemiBold"/>
                <a:sym typeface="Comfortaa SemiBold"/>
              </a:defRPr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 SemiBold"/>
              <a:buChar char="●"/>
              <a:defRPr sz="1800">
                <a:latin typeface="Comfortaa SemiBold"/>
                <a:ea typeface="Comfortaa SemiBold"/>
                <a:cs typeface="Comfortaa SemiBold"/>
                <a:sym typeface="Comfortaa SemiBold"/>
              </a:defRPr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 SemiBold"/>
              <a:buChar char="○"/>
              <a:defRPr sz="1800">
                <a:latin typeface="Comfortaa SemiBold"/>
                <a:ea typeface="Comfortaa SemiBold"/>
                <a:cs typeface="Comfortaa SemiBold"/>
                <a:sym typeface="Comfortaa SemiBold"/>
              </a:defRPr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 SemiBold"/>
              <a:buChar char="■"/>
              <a:defRPr sz="1800">
                <a:latin typeface="Comfortaa SemiBold"/>
                <a:ea typeface="Comfortaa SemiBold"/>
                <a:cs typeface="Comfortaa SemiBold"/>
                <a:sym typeface="Comfortaa SemiBold"/>
              </a:defRPr>
            </a:lvl9pPr>
          </a:lstStyle>
          <a:p/>
        </p:txBody>
      </p:sp>
      <p:sp>
        <p:nvSpPr>
          <p:cNvPr id="25" name="Google Shape;25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8" name="Google Shape;28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3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3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fortaa"/>
              <a:buNone/>
              <a:defRPr b="0" i="0" sz="2800" u="none" cap="none" strike="noStrik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mfortaa SemiBold"/>
              <a:buChar char="●"/>
              <a:defRPr b="0" i="0" sz="1800" u="none" cap="none" strike="noStrike">
                <a:solidFill>
                  <a:schemeClr val="dk2"/>
                </a:solidFill>
                <a:latin typeface="Comfortaa SemiBold"/>
                <a:ea typeface="Comfortaa SemiBold"/>
                <a:cs typeface="Comfortaa SemiBold"/>
                <a:sym typeface="Comfortaa SemiBold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fortaa SemiBold"/>
              <a:buChar char="○"/>
              <a:defRPr b="0" i="0" sz="1400" u="none" cap="none" strike="noStrike">
                <a:solidFill>
                  <a:schemeClr val="dk2"/>
                </a:solidFill>
                <a:latin typeface="Comfortaa SemiBold"/>
                <a:ea typeface="Comfortaa SemiBold"/>
                <a:cs typeface="Comfortaa SemiBold"/>
                <a:sym typeface="Comfortaa SemiBold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fortaa SemiBold"/>
              <a:buChar char="■"/>
              <a:defRPr b="0" i="0" sz="1400" u="none" cap="none" strike="noStrike">
                <a:solidFill>
                  <a:schemeClr val="dk2"/>
                </a:solidFill>
                <a:latin typeface="Comfortaa SemiBold"/>
                <a:ea typeface="Comfortaa SemiBold"/>
                <a:cs typeface="Comfortaa SemiBold"/>
                <a:sym typeface="Comfortaa SemiBold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fortaa SemiBold"/>
              <a:buChar char="●"/>
              <a:defRPr b="0" i="0" sz="1400" u="none" cap="none" strike="noStrike">
                <a:solidFill>
                  <a:schemeClr val="dk2"/>
                </a:solidFill>
                <a:latin typeface="Comfortaa SemiBold"/>
                <a:ea typeface="Comfortaa SemiBold"/>
                <a:cs typeface="Comfortaa SemiBold"/>
                <a:sym typeface="Comfortaa SemiBold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fortaa SemiBold"/>
              <a:buChar char="○"/>
              <a:defRPr b="0" i="0" sz="1400" u="none" cap="none" strike="noStrike">
                <a:solidFill>
                  <a:schemeClr val="dk2"/>
                </a:solidFill>
                <a:latin typeface="Comfortaa SemiBold"/>
                <a:ea typeface="Comfortaa SemiBold"/>
                <a:cs typeface="Comfortaa SemiBold"/>
                <a:sym typeface="Comfortaa SemiBold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fortaa SemiBold"/>
              <a:buChar char="■"/>
              <a:defRPr b="0" i="0" sz="1400" u="none" cap="none" strike="noStrike">
                <a:solidFill>
                  <a:schemeClr val="dk2"/>
                </a:solidFill>
                <a:latin typeface="Comfortaa SemiBold"/>
                <a:ea typeface="Comfortaa SemiBold"/>
                <a:cs typeface="Comfortaa SemiBold"/>
                <a:sym typeface="Comfortaa SemiBold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fortaa SemiBold"/>
              <a:buChar char="●"/>
              <a:defRPr b="0" i="0" sz="1400" u="none" cap="none" strike="noStrike">
                <a:solidFill>
                  <a:schemeClr val="dk2"/>
                </a:solidFill>
                <a:latin typeface="Comfortaa SemiBold"/>
                <a:ea typeface="Comfortaa SemiBold"/>
                <a:cs typeface="Comfortaa SemiBold"/>
                <a:sym typeface="Comfortaa SemiBold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fortaa SemiBold"/>
              <a:buChar char="○"/>
              <a:defRPr b="0" i="0" sz="1400" u="none" cap="none" strike="noStrike">
                <a:solidFill>
                  <a:schemeClr val="dk2"/>
                </a:solidFill>
                <a:latin typeface="Comfortaa SemiBold"/>
                <a:ea typeface="Comfortaa SemiBold"/>
                <a:cs typeface="Comfortaa SemiBold"/>
                <a:sym typeface="Comfortaa SemiBold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fortaa SemiBold"/>
              <a:buChar char="■"/>
              <a:defRPr b="0" i="0" sz="1400" u="none" cap="none" strike="noStrike">
                <a:solidFill>
                  <a:schemeClr val="dk2"/>
                </a:solidFill>
                <a:latin typeface="Comfortaa SemiBold"/>
                <a:ea typeface="Comfortaa SemiBold"/>
                <a:cs typeface="Comfortaa SemiBold"/>
                <a:sym typeface="Comfortaa SemiBold"/>
              </a:defRPr>
            </a:lvl9pPr>
          </a:lstStyle>
          <a:p/>
        </p:txBody>
      </p:sp>
      <p:sp>
        <p:nvSpPr>
          <p:cNvPr id="8" name="Google Shape;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drive.google.com/file/d/1nN9i1iqmiKd74Ek0i8RLH__P2Su-nbMT/view" TargetMode="External"/><Relationship Id="rId4" Type="http://schemas.openxmlformats.org/officeDocument/2006/relationships/image" Target="../media/image3.jpg"/><Relationship Id="rId5" Type="http://schemas.openxmlformats.org/officeDocument/2006/relationships/hyperlink" Target="http://drive.google.com/file/d/1hKFRtFYGjV-WKdREhTeIVchWNrPvsEfU/view" TargetMode="External"/><Relationship Id="rId6" Type="http://schemas.openxmlformats.org/officeDocument/2006/relationships/image" Target="../media/image13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drive.google.com/file/d/14QYyphXdl3ZVIfYdD0nnOOsoYHSD64H0/view" TargetMode="External"/><Relationship Id="rId4" Type="http://schemas.openxmlformats.org/officeDocument/2006/relationships/image" Target="../media/image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"/>
          <p:cNvPicPr preferRelativeResize="0"/>
          <p:nvPr/>
        </p:nvPicPr>
        <p:blipFill rotWithShape="1">
          <a:blip r:embed="rId3">
            <a:alphaModFix amt="30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"/>
          <p:cNvSpPr txBox="1"/>
          <p:nvPr>
            <p:ph type="ctrTitle"/>
          </p:nvPr>
        </p:nvSpPr>
        <p:spPr>
          <a:xfrm>
            <a:off x="311700" y="458200"/>
            <a:ext cx="8520600" cy="127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3680"/>
              <a:t>Uma Abordagem de Aprendizado por Reforço para Osu!</a:t>
            </a:r>
            <a:endParaRPr b="1" sz="3680"/>
          </a:p>
        </p:txBody>
      </p:sp>
      <p:sp>
        <p:nvSpPr>
          <p:cNvPr id="56" name="Google Shape;56;p1"/>
          <p:cNvSpPr txBox="1"/>
          <p:nvPr/>
        </p:nvSpPr>
        <p:spPr>
          <a:xfrm>
            <a:off x="0" y="4128700"/>
            <a:ext cx="4648200" cy="4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Gabriel Henrique Silva</a:t>
            </a:r>
            <a:endParaRPr b="1" i="0" sz="1800" u="none" cap="none" strike="noStrike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RA: 156514</a:t>
            </a:r>
            <a:endParaRPr b="1" i="0" sz="1800" u="none" cap="none" strike="noStrike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7" name="Google Shape;57;p1"/>
          <p:cNvSpPr txBox="1"/>
          <p:nvPr/>
        </p:nvSpPr>
        <p:spPr>
          <a:xfrm>
            <a:off x="4495800" y="4128700"/>
            <a:ext cx="4648200" cy="4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Lucas Gabriel Lopes Cruz</a:t>
            </a:r>
            <a:endParaRPr b="1" i="0" sz="1800" u="none" cap="none" strike="noStrike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RA: 165872</a:t>
            </a:r>
            <a:endParaRPr b="1" i="0" sz="1800" u="none" cap="none" strike="noStrike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8" name="Google Shape;5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/>
              <a:t>Avaliação dos resultados</a:t>
            </a:r>
            <a:endParaRPr/>
          </a:p>
        </p:txBody>
      </p:sp>
      <p:sp>
        <p:nvSpPr>
          <p:cNvPr id="127" name="Google Shape;12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/>
              <a:t>PPO</a:t>
            </a:r>
            <a:endParaRPr/>
          </a:p>
        </p:txBody>
      </p:sp>
      <p:sp>
        <p:nvSpPr>
          <p:cNvPr id="133" name="Google Shape;133;p11"/>
          <p:cNvSpPr txBox="1"/>
          <p:nvPr>
            <p:ph idx="1" type="body"/>
          </p:nvPr>
        </p:nvSpPr>
        <p:spPr>
          <a:xfrm>
            <a:off x="311700" y="1389600"/>
            <a:ext cx="35214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pt-BR"/>
              <a:t>Restringe mudanças de políticas</a:t>
            </a:r>
            <a:endParaRPr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pt-BR"/>
              <a:t>Evita mudanças drásticas</a:t>
            </a:r>
            <a:endParaRPr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pt-BR"/>
              <a:t>93% de acurácia no Mover e 100% no Clicker</a:t>
            </a:r>
            <a:endParaRPr/>
          </a:p>
        </p:txBody>
      </p:sp>
      <p:pic>
        <p:nvPicPr>
          <p:cNvPr id="134" name="Google Shape;13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55550" y="919163"/>
            <a:ext cx="4476750" cy="330517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/>
              <a:t>A2C</a:t>
            </a:r>
            <a:endParaRPr/>
          </a:p>
        </p:txBody>
      </p:sp>
      <p:sp>
        <p:nvSpPr>
          <p:cNvPr id="141" name="Google Shape;141;p12"/>
          <p:cNvSpPr txBox="1"/>
          <p:nvPr>
            <p:ph idx="1" type="body"/>
          </p:nvPr>
        </p:nvSpPr>
        <p:spPr>
          <a:xfrm>
            <a:off x="311700" y="1389600"/>
            <a:ext cx="35214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4023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ator e o crítico são treinados simultaneamente, mas com algumas modificações que tornam o algoritmo mais eficiente e estável</a:t>
            </a:r>
            <a:endParaRPr/>
          </a:p>
          <a:p>
            <a:pPr indent="-34023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95.45%</a:t>
            </a:r>
            <a:r>
              <a:rPr lang="pt-BR"/>
              <a:t> de acurácia no Mover e 100% no Clicker</a:t>
            </a:r>
            <a:endParaRPr/>
          </a:p>
        </p:txBody>
      </p:sp>
      <p:pic>
        <p:nvPicPr>
          <p:cNvPr id="142" name="Google Shape;14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24400" y="1170125"/>
            <a:ext cx="4267200" cy="3184341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/>
              <a:t>DDPG</a:t>
            </a:r>
            <a:endParaRPr/>
          </a:p>
        </p:txBody>
      </p:sp>
      <p:sp>
        <p:nvSpPr>
          <p:cNvPr id="149" name="Google Shape;149;p13"/>
          <p:cNvSpPr txBox="1"/>
          <p:nvPr>
            <p:ph idx="1" type="body"/>
          </p:nvPr>
        </p:nvSpPr>
        <p:spPr>
          <a:xfrm>
            <a:off x="311700" y="1389600"/>
            <a:ext cx="35214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pt-BR"/>
              <a:t>Algoritmo off-policy</a:t>
            </a:r>
            <a:endParaRPr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pt-BR"/>
              <a:t>Combina ideias do DQN (Deep Q-Network) e métodos de política determinística.</a:t>
            </a:r>
            <a:endParaRPr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pt-BR"/>
              <a:t>41.49% de acurácia no Mover</a:t>
            </a:r>
            <a:endParaRPr/>
          </a:p>
        </p:txBody>
      </p:sp>
      <p:pic>
        <p:nvPicPr>
          <p:cNvPr id="150" name="Google Shape;15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9325" y="1451138"/>
            <a:ext cx="4267201" cy="224123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/>
              <a:t>TD3</a:t>
            </a:r>
            <a:endParaRPr/>
          </a:p>
        </p:txBody>
      </p:sp>
      <p:sp>
        <p:nvSpPr>
          <p:cNvPr id="157" name="Google Shape;157;p14"/>
          <p:cNvSpPr txBox="1"/>
          <p:nvPr>
            <p:ph idx="1" type="body"/>
          </p:nvPr>
        </p:nvSpPr>
        <p:spPr>
          <a:xfrm>
            <a:off x="311700" y="1389600"/>
            <a:ext cx="35214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4023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Utiliza duas redes críticas (Q-functions) para reduzir o viés na estimativa de valores</a:t>
            </a:r>
            <a:endParaRPr/>
          </a:p>
          <a:p>
            <a:pPr indent="-34023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Adiciona ruído à ação alvo para suavizar a função Q e reduzir erros de superestimação.</a:t>
            </a:r>
            <a:endParaRPr/>
          </a:p>
          <a:p>
            <a:pPr indent="-34023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30.58% </a:t>
            </a:r>
            <a:r>
              <a:rPr lang="pt-BR"/>
              <a:t>de acurácia no Mover</a:t>
            </a:r>
            <a:endParaRPr/>
          </a:p>
        </p:txBody>
      </p:sp>
      <p:pic>
        <p:nvPicPr>
          <p:cNvPr id="158" name="Google Shape;15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24400" y="1170125"/>
            <a:ext cx="4267200" cy="3225966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/>
              <a:t>DQN</a:t>
            </a:r>
            <a:endParaRPr/>
          </a:p>
        </p:txBody>
      </p:sp>
      <p:sp>
        <p:nvSpPr>
          <p:cNvPr id="165" name="Google Shape;165;p15"/>
          <p:cNvSpPr txBox="1"/>
          <p:nvPr>
            <p:ph idx="1" type="body"/>
          </p:nvPr>
        </p:nvSpPr>
        <p:spPr>
          <a:xfrm>
            <a:off x="311700" y="1389600"/>
            <a:ext cx="35214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pt-BR"/>
              <a:t>Algoritmo baseado em valor</a:t>
            </a:r>
            <a:endParaRPr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pt-BR"/>
              <a:t>58.26% de acurácia no Clicker</a:t>
            </a:r>
            <a:endParaRPr/>
          </a:p>
        </p:txBody>
      </p:sp>
      <p:pic>
        <p:nvPicPr>
          <p:cNvPr id="166" name="Google Shape;16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982013"/>
            <a:ext cx="4267200" cy="3179483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Dois modelos</a:t>
            </a:r>
            <a:endParaRPr/>
          </a:p>
        </p:txBody>
      </p:sp>
      <p:sp>
        <p:nvSpPr>
          <p:cNvPr id="173" name="Google Shape;173;p16"/>
          <p:cNvSpPr txBox="1"/>
          <p:nvPr>
            <p:ph idx="1" type="body"/>
          </p:nvPr>
        </p:nvSpPr>
        <p:spPr>
          <a:xfrm>
            <a:off x="311700" y="1152475"/>
            <a:ext cx="39999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pt-BR">
                <a:latin typeface="Comfortaa"/>
                <a:ea typeface="Comfortaa"/>
                <a:cs typeface="Comfortaa"/>
                <a:sym typeface="Comfortaa"/>
              </a:rPr>
              <a:t>Mover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2000"/>
              <a:buNone/>
            </a:pPr>
            <a:r>
              <a:rPr lang="pt-BR"/>
              <a:t>Responsável por mover o mouse até a nota</a:t>
            </a:r>
            <a:endParaRPr/>
          </a:p>
        </p:txBody>
      </p:sp>
      <p:sp>
        <p:nvSpPr>
          <p:cNvPr id="174" name="Google Shape;17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75" name="Google Shape;175;p16"/>
          <p:cNvSpPr txBox="1"/>
          <p:nvPr>
            <p:ph idx="2" type="body"/>
          </p:nvPr>
        </p:nvSpPr>
        <p:spPr>
          <a:xfrm>
            <a:off x="4832400" y="1152475"/>
            <a:ext cx="39999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pt-BR">
                <a:latin typeface="Comfortaa"/>
                <a:ea typeface="Comfortaa"/>
                <a:cs typeface="Comfortaa"/>
                <a:sym typeface="Comfortaa"/>
              </a:rPr>
              <a:t>Clicker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2000"/>
              <a:buNone/>
            </a:pPr>
            <a:r>
              <a:rPr b="1" lang="pt-BR">
                <a:latin typeface="Comfortaa"/>
                <a:ea typeface="Comfortaa"/>
                <a:cs typeface="Comfortaa"/>
                <a:sym typeface="Comfortaa"/>
              </a:rPr>
              <a:t>Responsável por clicar no momento certo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76" name="Google Shape;176;p16" title="mover-ppo.mp4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1688" y="2452675"/>
            <a:ext cx="3181366" cy="2386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6" title="clicker-ppo.mp4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241666" y="2452675"/>
            <a:ext cx="3181366" cy="2386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/>
              <a:t>Mover (PPO)</a:t>
            </a:r>
            <a:endParaRPr/>
          </a:p>
        </p:txBody>
      </p:sp>
      <p:sp>
        <p:nvSpPr>
          <p:cNvPr id="183" name="Google Shape;183;p17"/>
          <p:cNvSpPr txBox="1"/>
          <p:nvPr>
            <p:ph idx="1" type="body"/>
          </p:nvPr>
        </p:nvSpPr>
        <p:spPr>
          <a:xfrm>
            <a:off x="311700" y="1389600"/>
            <a:ext cx="35214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4023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Recebe as coordenadas do mouse e da próxima nota</a:t>
            </a:r>
            <a:endParaRPr/>
          </a:p>
          <a:p>
            <a:pPr indent="-34023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Entrega uma movimentação do mouse</a:t>
            </a:r>
            <a:endParaRPr/>
          </a:p>
          <a:p>
            <a:pPr indent="-34023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É recompensado baseado na proximidade do mouse com a nota alvo</a:t>
            </a:r>
            <a:endParaRPr/>
          </a:p>
          <a:p>
            <a:pPr indent="-34023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95% de acurácia</a:t>
            </a:r>
            <a:endParaRPr/>
          </a:p>
        </p:txBody>
      </p:sp>
      <p:pic>
        <p:nvPicPr>
          <p:cNvPr id="184" name="Google Shape;18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996513"/>
            <a:ext cx="4267201" cy="315046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/>
              <a:t>Clicker (PPO)</a:t>
            </a:r>
            <a:endParaRPr/>
          </a:p>
        </p:txBody>
      </p:sp>
      <p:sp>
        <p:nvSpPr>
          <p:cNvPr id="191" name="Google Shape;191;p18"/>
          <p:cNvSpPr txBox="1"/>
          <p:nvPr>
            <p:ph idx="1" type="body"/>
          </p:nvPr>
        </p:nvSpPr>
        <p:spPr>
          <a:xfrm>
            <a:off x="311700" y="1389600"/>
            <a:ext cx="35214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4023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Recebe se a nota está na janela de clique, se a nota é um slider e se o mouse está pressionado</a:t>
            </a:r>
            <a:endParaRPr/>
          </a:p>
          <a:p>
            <a:pPr indent="-34023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Entrega se o mouse é pressionado ou não</a:t>
            </a:r>
            <a:endParaRPr/>
          </a:p>
          <a:p>
            <a:pPr indent="-34023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É recompensado com base na quantidade de acertos e progresso dos sliders</a:t>
            </a:r>
            <a:endParaRPr/>
          </a:p>
        </p:txBody>
      </p:sp>
      <p:pic>
        <p:nvPicPr>
          <p:cNvPr id="192" name="Google Shape;19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1013100"/>
            <a:ext cx="4267201" cy="3117302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/>
              <a:t>Resultados</a:t>
            </a:r>
            <a:endParaRPr/>
          </a:p>
        </p:txBody>
      </p:sp>
      <p:sp>
        <p:nvSpPr>
          <p:cNvPr id="199" name="Google Shape;199;p19"/>
          <p:cNvSpPr txBox="1"/>
          <p:nvPr>
            <p:ph idx="1" type="body"/>
          </p:nvPr>
        </p:nvSpPr>
        <p:spPr>
          <a:xfrm>
            <a:off x="311700" y="1389600"/>
            <a:ext cx="35214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pt-BR"/>
              <a:t>A2C foi o melhor modelo em ambos os casos</a:t>
            </a:r>
            <a:endParaRPr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pt-BR"/>
              <a:t>Clicker com uma acurácia de 100% e Mover com uma acurácia de 95%</a:t>
            </a:r>
            <a:endParaRPr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pt-BR"/>
              <a:t>Mover + Clicker com uma acurácia de 95%</a:t>
            </a:r>
            <a:endParaRPr/>
          </a:p>
        </p:txBody>
      </p:sp>
      <p:sp>
        <p:nvSpPr>
          <p:cNvPr id="200" name="Google Shape;20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01" name="Google Shape;201;p19" title="both.mp4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33100" y="814425"/>
            <a:ext cx="5006100" cy="375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2"/>
          <p:cNvPicPr preferRelativeResize="0"/>
          <p:nvPr/>
        </p:nvPicPr>
        <p:blipFill rotWithShape="1">
          <a:blip r:embed="rId3">
            <a:alphaModFix amt="30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pt-BR"/>
              <a:t>Roteiro</a:t>
            </a:r>
            <a:endParaRPr b="1"/>
          </a:p>
        </p:txBody>
      </p:sp>
      <p:sp>
        <p:nvSpPr>
          <p:cNvPr id="65" name="Google Shape;65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pt-BR">
                <a:solidFill>
                  <a:schemeClr val="dk1"/>
                </a:solidFill>
              </a:rPr>
              <a:t>Introdução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pt-BR">
                <a:solidFill>
                  <a:schemeClr val="dk1"/>
                </a:solidFill>
              </a:rPr>
              <a:t>Contexto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pt-BR">
                <a:solidFill>
                  <a:schemeClr val="dk1"/>
                </a:solidFill>
              </a:rPr>
              <a:t>Objetivo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pt-BR">
                <a:solidFill>
                  <a:schemeClr val="dk1"/>
                </a:solidFill>
              </a:rPr>
              <a:t>Metodologia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pt-BR">
                <a:solidFill>
                  <a:schemeClr val="dk1"/>
                </a:solidFill>
              </a:rPr>
              <a:t>Avaliação dos resultados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pt-BR">
                <a:solidFill>
                  <a:schemeClr val="dk1"/>
                </a:solidFill>
              </a:rPr>
              <a:t>Conclusão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6" name="Google Shape;66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Conclusão</a:t>
            </a:r>
            <a:endParaRPr/>
          </a:p>
        </p:txBody>
      </p:sp>
      <p:sp>
        <p:nvSpPr>
          <p:cNvPr id="207" name="Google Shape;20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/>
              <a:t>A2C apresentou os melhores resultados, seguido por PPO</a:t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/>
              <a:t>Usar um ambiente simulado através do pygame possibilitou um treino muito mais rápido. </a:t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/>
              <a:t>Uma acurácia de 95%</a:t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/>
              <a:t>Trabalhos futuros: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t-BR"/>
              <a:t>Testes em Mapas Variados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t-BR"/>
              <a:t>Comparação com Jogadores Humanos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t-BR"/>
              <a:t>Análise de Transferência de Aprendizado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t-BR"/>
              <a:t>Adaptação para o Jogo Original</a:t>
            </a:r>
            <a:endParaRPr/>
          </a:p>
        </p:txBody>
      </p:sp>
      <p:sp>
        <p:nvSpPr>
          <p:cNvPr id="208" name="Google Shape;20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Referências</a:t>
            </a:r>
            <a:endParaRPr/>
          </a:p>
        </p:txBody>
      </p:sp>
      <p:sp>
        <p:nvSpPr>
          <p:cNvPr id="214" name="Google Shape;21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pt-BR" sz="1200"/>
              <a:t>M. Schmid, M. Moravcık, N. Burch, R. Kadlec, J. Davidson, K. Waugh, N. Bard, F. Timbers, M. Lanctot, G.Z. Holland, E. Davoodi, A. Christianson, and M. Bowling, ”Student of Games: A unified learning algorithm for both perfect and imperfect information games,” arXiv preprintarXiv:112.3178, 21.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pt-BR" sz="1200"/>
              <a:t>D. Silver, J. Schrittwiser, and K. Simonyan, ”Mastering Chess and Shogi by Self-Play with a General Reinforcement Learning Algorithm,” arXiv preprint arXiv:1712.01815, 2017.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pt-BR" sz="1200"/>
              <a:t>A. Plaat, ”Deep Reinforcement Learning, a textbook,” arXiv preprint arXiv:2201.02135, 2023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pt-BR" sz="1200"/>
              <a:t>S. J. Russell, P. Norvig, R. S. Wazlawick, and V. D. de Souza, Inteligência Artificial [Artificial Intelligence] (Portuguese Edition). Rio de Janeiro, Brazil: Person, 2004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pt-BR" sz="1200"/>
              <a:t>V. Mnih et al., ”Playing Atari with Deep Reinforcement Learning,” arXiv:1312.5602 [cs.LG], Dec. 2013.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pt-BR" sz="1200"/>
              <a:t>H. van Hasselt, M. Hessel, and J. Aslanides, ”When to use parametric models in reinforcement learning?,” in Proceedings of the 33rd Conference on Neural Information Processing Systems (NeurIPS 2019), 2019.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pt-BR" sz="1200"/>
              <a:t>V. Mnih et al., ”Asynchronous Methods for Deep Reinforcement Learning,” in Proceedings of the 33rd International Conference on Machin Learning, 2016, pp. 1928-1937.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pt-BR" sz="1200"/>
              <a:t>Brockman, G., et al. (2016). OpenAI Gym.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2000"/>
              <a:buNone/>
            </a:pPr>
            <a:r>
              <a:rPr lang="pt-BR" sz="1200"/>
              <a:t>Stable Baselines3: A set of improved implementations of reinforcement learning algorithms in PyTorch.</a:t>
            </a:r>
            <a:endParaRPr sz="1200"/>
          </a:p>
        </p:txBody>
      </p:sp>
      <p:sp>
        <p:nvSpPr>
          <p:cNvPr id="215" name="Google Shape;21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3"/>
          <p:cNvPicPr preferRelativeResize="0"/>
          <p:nvPr/>
        </p:nvPicPr>
        <p:blipFill rotWithShape="1">
          <a:blip r:embed="rId3">
            <a:alphaModFix amt="90000"/>
          </a:blip>
          <a:srcRect b="0" l="0" r="0" t="0"/>
          <a:stretch/>
        </p:blipFill>
        <p:spPr>
          <a:xfrm>
            <a:off x="0" y="6097"/>
            <a:ext cx="9144000" cy="5131316"/>
          </a:xfrm>
          <a:prstGeom prst="rect">
            <a:avLst/>
          </a:prstGeom>
          <a:noFill/>
          <a:ln>
            <a:noFill/>
          </a:ln>
          <a:effectLst>
            <a:outerShdw rotWithShape="0" algn="bl" dist="952500">
              <a:schemeClr val="lt1"/>
            </a:outerShdw>
            <a:reflection blurRad="0" dir="5400000" dist="38100" endA="0" endPos="30000" fadeDir="5400012" kx="0" rotWithShape="0" algn="bl" stPos="0" sy="-100000" ky="0"/>
          </a:effectLst>
        </p:spPr>
      </p:pic>
      <p:sp>
        <p:nvSpPr>
          <p:cNvPr id="72" name="Google Shape;72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pt-BR">
                <a:solidFill>
                  <a:schemeClr val="lt1"/>
                </a:solidFill>
              </a:rPr>
              <a:t>Introdução: osu!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73" name="Google Shape;73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pt-BR">
                <a:solidFill>
                  <a:schemeClr val="lt1"/>
                </a:solidFill>
              </a:rPr>
              <a:t>Jogo de ritmo de código aberto</a:t>
            </a:r>
            <a:endParaRPr>
              <a:solidFill>
                <a:schemeClr val="lt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pt-BR">
                <a:solidFill>
                  <a:schemeClr val="lt1"/>
                </a:solidFill>
              </a:rPr>
              <a:t>Clicar nos círculos e deslizar no momento certo</a:t>
            </a:r>
            <a:endParaRPr>
              <a:solidFill>
                <a:schemeClr val="lt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pt-BR">
                <a:solidFill>
                  <a:schemeClr val="lt1"/>
                </a:solidFill>
              </a:rPr>
              <a:t>Motivação: Jogo mundialmente conhecido</a:t>
            </a:r>
            <a:endParaRPr>
              <a:solidFill>
                <a:schemeClr val="lt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pt-BR">
                <a:solidFill>
                  <a:schemeClr val="lt1"/>
                </a:solidFill>
              </a:rPr>
              <a:t>Mais de 20 milhões de jogadores</a:t>
            </a:r>
            <a:endParaRPr>
              <a:solidFill>
                <a:schemeClr val="lt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pt-BR">
                <a:solidFill>
                  <a:schemeClr val="lt1"/>
                </a:solidFill>
              </a:rPr>
              <a:t>Alta dificuldade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74" name="Google Shape;7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4"/>
          <p:cNvPicPr preferRelativeResize="0"/>
          <p:nvPr/>
        </p:nvPicPr>
        <p:blipFill rotWithShape="1">
          <a:blip r:embed="rId3">
            <a:alphaModFix amt="90000"/>
          </a:blip>
          <a:srcRect b="0" l="0" r="0" t="0"/>
          <a:stretch/>
        </p:blipFill>
        <p:spPr>
          <a:xfrm>
            <a:off x="0" y="6097"/>
            <a:ext cx="9144000" cy="5131316"/>
          </a:xfrm>
          <a:prstGeom prst="rect">
            <a:avLst/>
          </a:prstGeom>
          <a:noFill/>
          <a:ln>
            <a:noFill/>
          </a:ln>
          <a:effectLst>
            <a:outerShdw rotWithShape="0" algn="bl" dist="952500">
              <a:schemeClr val="lt1"/>
            </a:outerShdw>
            <a:reflection blurRad="0" dir="5400000" dist="38100" endA="0" endPos="30000" fadeDir="5400012" kx="0" rotWithShape="0" algn="bl" stPos="0" sy="-100000" ky="0"/>
          </a:effectLst>
        </p:spPr>
      </p:pic>
      <p:sp>
        <p:nvSpPr>
          <p:cNvPr id="80" name="Google Shape;80;p4"/>
          <p:cNvSpPr txBox="1"/>
          <p:nvPr>
            <p:ph type="title"/>
          </p:nvPr>
        </p:nvSpPr>
        <p:spPr>
          <a:xfrm>
            <a:off x="311700" y="555600"/>
            <a:ext cx="29934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pt-BR">
                <a:solidFill>
                  <a:schemeClr val="lt1"/>
                </a:solidFill>
              </a:rPr>
              <a:t>Contexto: Elementos básicos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81" name="Google Shape;81;p4"/>
          <p:cNvSpPr txBox="1"/>
          <p:nvPr>
            <p:ph idx="1" type="body"/>
          </p:nvPr>
        </p:nvSpPr>
        <p:spPr>
          <a:xfrm>
            <a:off x="311700" y="1389600"/>
            <a:ext cx="35214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pt-BR" sz="1800">
                <a:solidFill>
                  <a:schemeClr val="lt1"/>
                </a:solidFill>
              </a:rPr>
              <a:t>Barra de vida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pt-BR" sz="1800">
                <a:solidFill>
                  <a:schemeClr val="lt1"/>
                </a:solidFill>
              </a:rPr>
              <a:t>Notas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pt-BR" sz="1800">
                <a:solidFill>
                  <a:schemeClr val="lt1"/>
                </a:solidFill>
              </a:rPr>
              <a:t>Pontuação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pt-BR" sz="1800">
                <a:solidFill>
                  <a:schemeClr val="lt1"/>
                </a:solidFill>
              </a:rPr>
              <a:t>Precisão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pt-BR" sz="1800">
                <a:solidFill>
                  <a:schemeClr val="lt1"/>
                </a:solidFill>
              </a:rPr>
              <a:t>Combo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82" name="Google Shape;8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pt-BR"/>
              <a:t>Contexto: Beatmaps</a:t>
            </a:r>
            <a:endParaRPr b="1"/>
          </a:p>
        </p:txBody>
      </p:sp>
      <p:sp>
        <p:nvSpPr>
          <p:cNvPr id="88" name="Google Shape;88;p5"/>
          <p:cNvSpPr txBox="1"/>
          <p:nvPr>
            <p:ph idx="1" type="body"/>
          </p:nvPr>
        </p:nvSpPr>
        <p:spPr>
          <a:xfrm>
            <a:off x="311700" y="1152475"/>
            <a:ext cx="4170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/>
              <a:t>Arquivos .osu</a:t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/>
              <a:t>informações gerais, dados do editor, metadados, configurações de dificuldade, eventos, pontos de temporização e cores.</a:t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/>
              <a:t>Seção HitObjects</a:t>
            </a:r>
            <a:endParaRPr/>
          </a:p>
        </p:txBody>
      </p:sp>
      <p:sp>
        <p:nvSpPr>
          <p:cNvPr id="89" name="Google Shape;8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90" name="Google Shape;90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pt-BR"/>
              <a:t>Formato geral: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pt-BR" sz="1700">
                <a:latin typeface="JetBrains Mono Medium"/>
                <a:ea typeface="JetBrains Mono Medium"/>
                <a:cs typeface="JetBrains Mono Medium"/>
                <a:sym typeface="JetBrains Mono Medium"/>
              </a:rPr>
              <a:t>x, y, tempo, tipo, hitSound, objectParams, hitSample</a:t>
            </a:r>
            <a:endParaRPr sz="1700"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700"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Para sliders: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pt-BR" sz="1700">
                <a:latin typeface="JetBrains Mono Medium"/>
                <a:ea typeface="JetBrains Mono Medium"/>
                <a:cs typeface="JetBrains Mono Medium"/>
                <a:sym typeface="JetBrains Mono Medium"/>
              </a:rPr>
              <a:t>curveType|curvePoints, slides, length, edgeSounds, edgeSets</a:t>
            </a:r>
            <a:endParaRPr sz="1700"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700"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700">
              <a:latin typeface="JetBrains Mono Medium"/>
              <a:ea typeface="JetBrains Mono Medium"/>
              <a:cs typeface="JetBrains Mono Medium"/>
              <a:sym typeface="JetBrains Mono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Metodologia</a:t>
            </a:r>
            <a:endParaRPr/>
          </a:p>
        </p:txBody>
      </p:sp>
      <p:sp>
        <p:nvSpPr>
          <p:cNvPr id="96" name="Google Shape;96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pt-BR"/>
              <a:t>Pré-processamento</a:t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pt-BR"/>
              <a:t>Ambiente Pygame</a:t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pt-BR"/>
              <a:t>Gym</a:t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pt-BR"/>
              <a:t>Algoritmos de IA</a:t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pt-BR"/>
              <a:t>Recompensa</a:t>
            </a:r>
            <a:endParaRPr/>
          </a:p>
        </p:txBody>
      </p:sp>
      <p:sp>
        <p:nvSpPr>
          <p:cNvPr id="97" name="Google Shape;9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pt-BR"/>
              <a:t>Ambiente Pygame</a:t>
            </a:r>
            <a:endParaRPr b="1"/>
          </a:p>
        </p:txBody>
      </p:sp>
      <p:sp>
        <p:nvSpPr>
          <p:cNvPr id="103" name="Google Shape;103;p7"/>
          <p:cNvSpPr txBox="1"/>
          <p:nvPr>
            <p:ph idx="1" type="body"/>
          </p:nvPr>
        </p:nvSpPr>
        <p:spPr>
          <a:xfrm>
            <a:off x="311700" y="1152475"/>
            <a:ext cx="39024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/>
              <a:t>Recriação do jogo em pygame</a:t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/>
              <a:t>Treino em maior velocidade</a:t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/>
              <a:t>Maior controle do ambiente</a:t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/>
              <a:t>Utilização dos beatmaps originais</a:t>
            </a:r>
            <a:endParaRPr/>
          </a:p>
        </p:txBody>
      </p:sp>
      <p:pic>
        <p:nvPicPr>
          <p:cNvPr id="104" name="Google Shape;10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971550"/>
            <a:ext cx="4267200" cy="32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pt-BR"/>
              <a:t>Ambiente Pygame: Gymnasium</a:t>
            </a:r>
            <a:endParaRPr b="1"/>
          </a:p>
        </p:txBody>
      </p:sp>
      <p:sp>
        <p:nvSpPr>
          <p:cNvPr id="111" name="Google Shape;111;p8"/>
          <p:cNvSpPr txBox="1"/>
          <p:nvPr>
            <p:ph idx="1" type="body"/>
          </p:nvPr>
        </p:nvSpPr>
        <p:spPr>
          <a:xfrm>
            <a:off x="311700" y="1152475"/>
            <a:ext cx="39024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/>
              <a:t>Uma biblioteca desenvolvida para facilitar a implementação de algoritmos de RL</a:t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/>
              <a:t>Padronização</a:t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/>
              <a:t>Reset, Step, Render</a:t>
            </a:r>
            <a:endParaRPr/>
          </a:p>
        </p:txBody>
      </p:sp>
      <p:pic>
        <p:nvPicPr>
          <p:cNvPr id="112" name="Google Shape;11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971550"/>
            <a:ext cx="4267200" cy="32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Recompensas</a:t>
            </a:r>
            <a:endParaRPr/>
          </a:p>
        </p:txBody>
      </p:sp>
      <p:sp>
        <p:nvSpPr>
          <p:cNvPr id="119" name="Google Shape;119;p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pt-BR" sz="2100">
                <a:latin typeface="Comfortaa"/>
                <a:ea typeface="Comfortaa"/>
                <a:cs typeface="Comfortaa"/>
                <a:sym typeface="Comfortaa"/>
              </a:rPr>
              <a:t>Modelo de movimentação: </a:t>
            </a:r>
            <a:endParaRPr b="1" sz="21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</a:pPr>
            <a:r>
              <a:rPr lang="pt-BR"/>
              <a:t>Distância do mouse até a nota.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2000"/>
              <a:buNone/>
            </a:pPr>
            <a:r>
              <a:rPr lang="pt-BR"/>
              <a:t>Com perda adicional quando estiver nas bordas da janela ou quando não fizer nenhum movimento.</a:t>
            </a:r>
            <a:endParaRPr/>
          </a:p>
        </p:txBody>
      </p:sp>
      <p:sp>
        <p:nvSpPr>
          <p:cNvPr id="120" name="Google Shape;12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21" name="Google Shape;121;p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pt-BR" sz="2100">
                <a:latin typeface="Comfortaa"/>
                <a:ea typeface="Comfortaa"/>
                <a:cs typeface="Comfortaa"/>
                <a:sym typeface="Comfortaa"/>
              </a:rPr>
              <a:t>Modelo de clicar: </a:t>
            </a:r>
            <a:endParaRPr b="1" sz="21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</a:pPr>
            <a:r>
              <a:rPr lang="pt-BR"/>
              <a:t>Acertos dos círculos, progresso dos sliders e acertos consecutivos, para recompensar a constância.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2000"/>
              <a:buNone/>
            </a:pPr>
            <a:r>
              <a:rPr lang="pt-BR"/>
              <a:t>Com perda de recompensa nos erros, aumentando a perda nos erros consecutivos.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