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Comfortaa SemiBold"/>
      <p:regular r:id="rId27"/>
      <p:bold r:id="rId28"/>
    </p:embeddedFont>
    <p:embeddedFont>
      <p:font typeface="JetBrains Mono Medium"/>
      <p:regular r:id="rId29"/>
      <p:bold r:id="rId30"/>
      <p:italic r:id="rId31"/>
      <p:boldItalic r:id="rId32"/>
    </p:embeddedFont>
    <p:embeddedFont>
      <p:font typeface="Comfortaa Medium"/>
      <p:regular r:id="rId33"/>
      <p:bold r:id="rId34"/>
    </p:embeddedFont>
    <p:embeddedFont>
      <p:font typeface="Comfortaa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omfortaaSemiBold-bold.fntdata"/><Relationship Id="rId27" Type="http://schemas.openxmlformats.org/officeDocument/2006/relationships/font" Target="fonts/Comfortaa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JetBrainsMono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JetBrainsMonoMedium-italic.fntdata"/><Relationship Id="rId30" Type="http://schemas.openxmlformats.org/officeDocument/2006/relationships/font" Target="fonts/JetBrainsMonoMedium-bold.fntdata"/><Relationship Id="rId11" Type="http://schemas.openxmlformats.org/officeDocument/2006/relationships/slide" Target="slides/slide6.xml"/><Relationship Id="rId33" Type="http://schemas.openxmlformats.org/officeDocument/2006/relationships/font" Target="fonts/ComfortaaMedium-regular.fntdata"/><Relationship Id="rId10" Type="http://schemas.openxmlformats.org/officeDocument/2006/relationships/slide" Target="slides/slide5.xml"/><Relationship Id="rId32" Type="http://schemas.openxmlformats.org/officeDocument/2006/relationships/font" Target="fonts/JetBrainsMonoMedium-boldItalic.fntdata"/><Relationship Id="rId13" Type="http://schemas.openxmlformats.org/officeDocument/2006/relationships/slide" Target="slides/slide8.xml"/><Relationship Id="rId35" Type="http://schemas.openxmlformats.org/officeDocument/2006/relationships/font" Target="fonts/Comfortaa-regular.fntdata"/><Relationship Id="rId12" Type="http://schemas.openxmlformats.org/officeDocument/2006/relationships/slide" Target="slides/slide7.xml"/><Relationship Id="rId34" Type="http://schemas.openxmlformats.org/officeDocument/2006/relationships/font" Target="fonts/ComfortaaMedium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Comfortaa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47a007d4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47a007d4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b6e5817d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fb6e5817d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b703e92eb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b703e92eb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b6e5817d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fb6e5817d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b6e5817d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fb6e5817d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b6e5817d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fb6e5817d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b6e5817d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fb6e5817d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b6e5817d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b6e5817d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fb6e5817d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fb6e5817d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fb6e5817d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fb6e5817d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479fe82c4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2479fe82c4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47a007d4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47a007d4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47a007d4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247a007d4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b6e5817d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b6e5817d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47a007d4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47a007d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47a007d4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47a007d4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47a007d4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47a007d4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b6e5817d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b6e5817d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47a007d4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47a007d4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47a007d4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47a007d4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Comfortaa"/>
              <a:buNone/>
              <a:defRPr sz="5200">
                <a:latin typeface="Comfortaa"/>
                <a:ea typeface="Comfortaa"/>
                <a:cs typeface="Comfortaa"/>
                <a:sym typeface="Comforta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 Medium"/>
              <a:buNone/>
              <a:defRPr sz="28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Comfortaa SemiBold"/>
              <a:buChar char="●"/>
              <a:defRPr sz="2000"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Font typeface="Comfortaa SemiBold"/>
              <a:buChar char="○"/>
              <a:defRPr sz="1600">
                <a:latin typeface="Comfortaa SemiBold"/>
                <a:ea typeface="Comfortaa SemiBold"/>
                <a:cs typeface="Comfortaa SemiBold"/>
                <a:sym typeface="Comfortaa SemiBold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Font typeface="Comfortaa SemiBold"/>
              <a:buChar char="■"/>
              <a:defRPr sz="1600">
                <a:latin typeface="Comfortaa SemiBold"/>
                <a:ea typeface="Comfortaa SemiBold"/>
                <a:cs typeface="Comfortaa SemiBold"/>
                <a:sym typeface="Comfortaa SemiBold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Font typeface="Comfortaa SemiBold"/>
              <a:buChar char="●"/>
              <a:defRPr sz="1600">
                <a:latin typeface="Comfortaa SemiBold"/>
                <a:ea typeface="Comfortaa SemiBold"/>
                <a:cs typeface="Comfortaa SemiBold"/>
                <a:sym typeface="Comfortaa SemiBold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Font typeface="Comfortaa SemiBold"/>
              <a:buChar char="○"/>
              <a:defRPr sz="1600">
                <a:latin typeface="Comfortaa SemiBold"/>
                <a:ea typeface="Comfortaa SemiBold"/>
                <a:cs typeface="Comfortaa SemiBold"/>
                <a:sym typeface="Comfortaa SemiBold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Font typeface="Comfortaa SemiBold"/>
              <a:buChar char="■"/>
              <a:defRPr sz="1600">
                <a:latin typeface="Comfortaa SemiBold"/>
                <a:ea typeface="Comfortaa SemiBold"/>
                <a:cs typeface="Comfortaa SemiBold"/>
                <a:sym typeface="Comfortaa SemiBold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Font typeface="Comfortaa SemiBold"/>
              <a:buChar char="●"/>
              <a:defRPr sz="1600">
                <a:latin typeface="Comfortaa SemiBold"/>
                <a:ea typeface="Comfortaa SemiBold"/>
                <a:cs typeface="Comfortaa SemiBold"/>
                <a:sym typeface="Comfortaa SemiBold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Font typeface="Comfortaa SemiBold"/>
              <a:buChar char="○"/>
              <a:defRPr sz="1600">
                <a:latin typeface="Comfortaa SemiBold"/>
                <a:ea typeface="Comfortaa SemiBold"/>
                <a:cs typeface="Comfortaa SemiBold"/>
                <a:sym typeface="Comfortaa SemiBold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Font typeface="Comfortaa SemiBold"/>
              <a:buChar char="■"/>
              <a:defRPr sz="1600">
                <a:latin typeface="Comfortaa SemiBold"/>
                <a:ea typeface="Comfortaa SemiBold"/>
                <a:cs typeface="Comfortaa SemiBold"/>
                <a:sym typeface="Comfortaa SemiBold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Comfortaa SemiBold"/>
              <a:buChar char="●"/>
              <a:defRPr sz="2000"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Font typeface="Comfortaa SemiBold"/>
              <a:buChar char="○"/>
              <a:defRPr sz="1800">
                <a:latin typeface="Comfortaa SemiBold"/>
                <a:ea typeface="Comfortaa SemiBold"/>
                <a:cs typeface="Comfortaa SemiBold"/>
                <a:sym typeface="Comfortaa SemiBold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Font typeface="Comfortaa SemiBold"/>
              <a:buChar char="■"/>
              <a:defRPr sz="1800">
                <a:latin typeface="Comfortaa SemiBold"/>
                <a:ea typeface="Comfortaa SemiBold"/>
                <a:cs typeface="Comfortaa SemiBold"/>
                <a:sym typeface="Comfortaa SemiBold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Font typeface="Comfortaa SemiBold"/>
              <a:buChar char="●"/>
              <a:defRPr sz="1800">
                <a:latin typeface="Comfortaa SemiBold"/>
                <a:ea typeface="Comfortaa SemiBold"/>
                <a:cs typeface="Comfortaa SemiBold"/>
                <a:sym typeface="Comfortaa SemiBold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Font typeface="Comfortaa SemiBold"/>
              <a:buChar char="○"/>
              <a:defRPr sz="1800">
                <a:latin typeface="Comfortaa SemiBold"/>
                <a:ea typeface="Comfortaa SemiBold"/>
                <a:cs typeface="Comfortaa SemiBold"/>
                <a:sym typeface="Comfortaa SemiBold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Font typeface="Comfortaa SemiBold"/>
              <a:buChar char="■"/>
              <a:defRPr sz="1800">
                <a:latin typeface="Comfortaa SemiBold"/>
                <a:ea typeface="Comfortaa SemiBold"/>
                <a:cs typeface="Comfortaa SemiBold"/>
                <a:sym typeface="Comfortaa SemiBold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Font typeface="Comfortaa SemiBold"/>
              <a:buChar char="●"/>
              <a:defRPr sz="1800">
                <a:latin typeface="Comfortaa SemiBold"/>
                <a:ea typeface="Comfortaa SemiBold"/>
                <a:cs typeface="Comfortaa SemiBold"/>
                <a:sym typeface="Comfortaa SemiBold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Font typeface="Comfortaa SemiBold"/>
              <a:buChar char="○"/>
              <a:defRPr sz="1800">
                <a:latin typeface="Comfortaa SemiBold"/>
                <a:ea typeface="Comfortaa SemiBold"/>
                <a:cs typeface="Comfortaa SemiBold"/>
                <a:sym typeface="Comfortaa SemiBold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Comfortaa SemiBold"/>
              <a:buChar char="■"/>
              <a:defRPr sz="1800">
                <a:latin typeface="Comfortaa SemiBold"/>
                <a:ea typeface="Comfortaa SemiBold"/>
                <a:cs typeface="Comfortaa SemiBold"/>
                <a:sym typeface="Comfortaa SemiBold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Comfortaa SemiBold"/>
              <a:buChar char="●"/>
              <a:defRPr sz="2000"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Font typeface="Comfortaa SemiBold"/>
              <a:buChar char="○"/>
              <a:defRPr sz="1800">
                <a:latin typeface="Comfortaa SemiBold"/>
                <a:ea typeface="Comfortaa SemiBold"/>
                <a:cs typeface="Comfortaa SemiBold"/>
                <a:sym typeface="Comfortaa SemiBold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Font typeface="Comfortaa SemiBold"/>
              <a:buChar char="■"/>
              <a:defRPr sz="1800">
                <a:latin typeface="Comfortaa SemiBold"/>
                <a:ea typeface="Comfortaa SemiBold"/>
                <a:cs typeface="Comfortaa SemiBold"/>
                <a:sym typeface="Comfortaa SemiBold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Font typeface="Comfortaa SemiBold"/>
              <a:buChar char="●"/>
              <a:defRPr sz="1800">
                <a:latin typeface="Comfortaa SemiBold"/>
                <a:ea typeface="Comfortaa SemiBold"/>
                <a:cs typeface="Comfortaa SemiBold"/>
                <a:sym typeface="Comfortaa SemiBold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Font typeface="Comfortaa SemiBold"/>
              <a:buChar char="○"/>
              <a:defRPr sz="1800">
                <a:latin typeface="Comfortaa SemiBold"/>
                <a:ea typeface="Comfortaa SemiBold"/>
                <a:cs typeface="Comfortaa SemiBold"/>
                <a:sym typeface="Comfortaa SemiBold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Font typeface="Comfortaa SemiBold"/>
              <a:buChar char="■"/>
              <a:defRPr sz="1800">
                <a:latin typeface="Comfortaa SemiBold"/>
                <a:ea typeface="Comfortaa SemiBold"/>
                <a:cs typeface="Comfortaa SemiBold"/>
                <a:sym typeface="Comfortaa SemiBold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Font typeface="Comfortaa SemiBold"/>
              <a:buChar char="●"/>
              <a:defRPr sz="1800">
                <a:latin typeface="Comfortaa SemiBold"/>
                <a:ea typeface="Comfortaa SemiBold"/>
                <a:cs typeface="Comfortaa SemiBold"/>
                <a:sym typeface="Comfortaa SemiBold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Font typeface="Comfortaa SemiBold"/>
              <a:buChar char="○"/>
              <a:defRPr sz="1800">
                <a:latin typeface="Comfortaa SemiBold"/>
                <a:ea typeface="Comfortaa SemiBold"/>
                <a:cs typeface="Comfortaa SemiBold"/>
                <a:sym typeface="Comfortaa SemiBold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Comfortaa SemiBold"/>
              <a:buChar char="■"/>
              <a:defRPr sz="1800">
                <a:latin typeface="Comfortaa SemiBold"/>
                <a:ea typeface="Comfortaa SemiBold"/>
                <a:cs typeface="Comfortaa SemiBold"/>
                <a:sym typeface="Comfortaa SemiBold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3521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Font typeface="Comfortaa SemiBold"/>
              <a:buChar char="●"/>
              <a:defRPr sz="1900"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Font typeface="Comfortaa SemiBold"/>
              <a:buChar char="○"/>
              <a:defRPr sz="1900">
                <a:latin typeface="Comfortaa SemiBold"/>
                <a:ea typeface="Comfortaa SemiBold"/>
                <a:cs typeface="Comfortaa SemiBold"/>
                <a:sym typeface="Comfortaa SemiBold"/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Font typeface="Comfortaa SemiBold"/>
              <a:buChar char="■"/>
              <a:defRPr sz="1900">
                <a:latin typeface="Comfortaa SemiBold"/>
                <a:ea typeface="Comfortaa SemiBold"/>
                <a:cs typeface="Comfortaa SemiBold"/>
                <a:sym typeface="Comfortaa SemiBold"/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Font typeface="Comfortaa SemiBold"/>
              <a:buChar char="●"/>
              <a:defRPr sz="1900">
                <a:latin typeface="Comfortaa SemiBold"/>
                <a:ea typeface="Comfortaa SemiBold"/>
                <a:cs typeface="Comfortaa SemiBold"/>
                <a:sym typeface="Comfortaa SemiBold"/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Font typeface="Comfortaa SemiBold"/>
              <a:buChar char="○"/>
              <a:defRPr sz="1900">
                <a:latin typeface="Comfortaa SemiBold"/>
                <a:ea typeface="Comfortaa SemiBold"/>
                <a:cs typeface="Comfortaa SemiBold"/>
                <a:sym typeface="Comfortaa SemiBold"/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Font typeface="Comfortaa SemiBold"/>
              <a:buChar char="■"/>
              <a:defRPr sz="1900">
                <a:latin typeface="Comfortaa SemiBold"/>
                <a:ea typeface="Comfortaa SemiBold"/>
                <a:cs typeface="Comfortaa SemiBold"/>
                <a:sym typeface="Comfortaa SemiBold"/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Font typeface="Comfortaa SemiBold"/>
              <a:buChar char="●"/>
              <a:defRPr sz="1900">
                <a:latin typeface="Comfortaa SemiBold"/>
                <a:ea typeface="Comfortaa SemiBold"/>
                <a:cs typeface="Comfortaa SemiBold"/>
                <a:sym typeface="Comfortaa SemiBold"/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Font typeface="Comfortaa SemiBold"/>
              <a:buChar char="○"/>
              <a:defRPr sz="1900">
                <a:latin typeface="Comfortaa SemiBold"/>
                <a:ea typeface="Comfortaa SemiBold"/>
                <a:cs typeface="Comfortaa SemiBold"/>
                <a:sym typeface="Comfortaa SemiBold"/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Font typeface="Comfortaa SemiBold"/>
              <a:buChar char="■"/>
              <a:defRPr sz="1900">
                <a:latin typeface="Comfortaa SemiBold"/>
                <a:ea typeface="Comfortaa SemiBold"/>
                <a:cs typeface="Comfortaa SemiBold"/>
                <a:sym typeface="Comfortaa SemiBold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 SemiBold"/>
              <a:buChar char="●"/>
              <a:defRPr sz="1800">
                <a:solidFill>
                  <a:schemeClr val="dk2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 SemiBold"/>
              <a:buChar char="○"/>
              <a:defRPr>
                <a:solidFill>
                  <a:schemeClr val="dk2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 SemiBold"/>
              <a:buChar char="■"/>
              <a:defRPr>
                <a:solidFill>
                  <a:schemeClr val="dk2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 SemiBold"/>
              <a:buChar char="●"/>
              <a:defRPr>
                <a:solidFill>
                  <a:schemeClr val="dk2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 SemiBold"/>
              <a:buChar char="○"/>
              <a:defRPr>
                <a:solidFill>
                  <a:schemeClr val="dk2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 SemiBold"/>
              <a:buChar char="■"/>
              <a:defRPr>
                <a:solidFill>
                  <a:schemeClr val="dk2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 SemiBold"/>
              <a:buChar char="●"/>
              <a:defRPr>
                <a:solidFill>
                  <a:schemeClr val="dk2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 SemiBold"/>
              <a:buChar char="○"/>
              <a:defRPr>
                <a:solidFill>
                  <a:schemeClr val="dk2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 SemiBold"/>
              <a:buChar char="■"/>
              <a:defRPr>
                <a:solidFill>
                  <a:schemeClr val="dk2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b="1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r">
              <a:buNone/>
              <a:defRPr b="1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algn="r">
              <a:buNone/>
              <a:defRPr b="1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algn="r">
              <a:buNone/>
              <a:defRPr b="1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algn="r">
              <a:buNone/>
              <a:defRPr b="1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algn="r">
              <a:buNone/>
              <a:defRPr b="1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algn="r">
              <a:buNone/>
              <a:defRPr b="1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algn="r">
              <a:buNone/>
              <a:defRPr b="1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algn="r">
              <a:buNone/>
              <a:defRPr b="1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nN9i1iqmiKd74Ek0i8RLH__P2Su-nbMT/view" TargetMode="External"/><Relationship Id="rId4" Type="http://schemas.openxmlformats.org/officeDocument/2006/relationships/image" Target="../media/image4.jpg"/><Relationship Id="rId5" Type="http://schemas.openxmlformats.org/officeDocument/2006/relationships/hyperlink" Target="http://drive.google.com/file/d/1hKFRtFYGjV-WKdREhTeIVchWNrPvsEfU/view" TargetMode="External"/><Relationship Id="rId6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4QYyphXdl3ZVIfYdD0nnOOsoYHSD64H0/view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458200"/>
            <a:ext cx="8520600" cy="12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680"/>
              <a:t>Uma Abordagem de Aprendizado por Reforço para Osu!</a:t>
            </a:r>
            <a:endParaRPr b="1" sz="3680"/>
          </a:p>
        </p:txBody>
      </p:sp>
      <p:sp>
        <p:nvSpPr>
          <p:cNvPr id="56" name="Google Shape;56;p13"/>
          <p:cNvSpPr txBox="1"/>
          <p:nvPr/>
        </p:nvSpPr>
        <p:spPr>
          <a:xfrm>
            <a:off x="0" y="4128700"/>
            <a:ext cx="46482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Gabriel Henrique Silva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RA: 156514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495800" y="4128700"/>
            <a:ext cx="46482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Lucas Gabriel Lopes Cruz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RA: 165872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 dos resultados</a:t>
            </a:r>
            <a:endParaRPr/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PPO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389600"/>
            <a:ext cx="3521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Restringe mudanças de políticas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Evita mudanças drásticas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93% de acurácia no Mover e 100% no Clicker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550" y="919163"/>
            <a:ext cx="4476750" cy="3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A2C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389600"/>
            <a:ext cx="3521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ator e o crítico são treinados simultaneamente, mas com </a:t>
            </a:r>
            <a:r>
              <a:rPr lang="pt-BR"/>
              <a:t>algumas modificações que tornam o algoritmo mais eficiente e estável</a:t>
            </a:r>
            <a:endParaRPr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30.58% de acurácia no Mover e 100% no Clicker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318434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DDPG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389600"/>
            <a:ext cx="3521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A</a:t>
            </a:r>
            <a:r>
              <a:rPr lang="pt-BR"/>
              <a:t>lgoritmo off-policy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C</a:t>
            </a:r>
            <a:r>
              <a:rPr lang="pt-BR"/>
              <a:t>ombina ideias do DQN (Deep Q-Network) e métodos de política determinística.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41.49% de acurácia no Mover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325" y="1451138"/>
            <a:ext cx="4267201" cy="224123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TD3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389600"/>
            <a:ext cx="3521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Utiliza duas redes críticas (Q-functions) para reduzir o viés na estimativa de valores</a:t>
            </a:r>
            <a:endParaRPr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Adiciona ruído à ação alvo para suavizar a função Q e reduzir erros de superestimação.</a:t>
            </a:r>
            <a:endParaRPr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95.45% de acurácia no Mover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322596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DQN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389600"/>
            <a:ext cx="3521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A</a:t>
            </a:r>
            <a:r>
              <a:rPr lang="pt-BR"/>
              <a:t>lgoritmo baseado em valor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58.26% de acurácia no Clicker</a:t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82013"/>
            <a:ext cx="4267200" cy="317948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Dois modelos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3999900" cy="13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mfortaa"/>
                <a:ea typeface="Comfortaa"/>
                <a:cs typeface="Comfortaa"/>
                <a:sym typeface="Comfortaa"/>
              </a:rPr>
              <a:t>Mover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Responsável por mover o mouse até a nota</a:t>
            </a:r>
            <a:endParaRPr/>
          </a:p>
        </p:txBody>
      </p:sp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5" name="Google Shape;175;p28"/>
          <p:cNvSpPr txBox="1"/>
          <p:nvPr>
            <p:ph idx="2" type="body"/>
          </p:nvPr>
        </p:nvSpPr>
        <p:spPr>
          <a:xfrm>
            <a:off x="4832400" y="1152475"/>
            <a:ext cx="3999900" cy="13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mfortaa"/>
                <a:ea typeface="Comfortaa"/>
                <a:cs typeface="Comfortaa"/>
                <a:sym typeface="Comfortaa"/>
              </a:rPr>
              <a:t>Clicker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>
                <a:latin typeface="Comfortaa"/>
                <a:ea typeface="Comfortaa"/>
                <a:cs typeface="Comfortaa"/>
                <a:sym typeface="Comfortaa"/>
              </a:rPr>
              <a:t>Responsável por clicar no momento certo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6" name="Google Shape;176;p28" title="mover-pp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2452675"/>
            <a:ext cx="3181366" cy="238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 title="clicker-ppo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1666" y="2452675"/>
            <a:ext cx="3181366" cy="238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Mover (PPO)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389600"/>
            <a:ext cx="3521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Recebe as coordenadas do mouse e da </a:t>
            </a:r>
            <a:r>
              <a:rPr lang="pt-BR"/>
              <a:t>próxima</a:t>
            </a:r>
            <a:r>
              <a:rPr lang="pt-BR"/>
              <a:t> nota</a:t>
            </a:r>
            <a:endParaRPr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Entrega uma movimentação do mouse</a:t>
            </a:r>
            <a:endParaRPr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É recompensado baseado na proximidade do mouse com a nota alvo</a:t>
            </a:r>
            <a:endParaRPr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93% de acurácia</a:t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96513"/>
            <a:ext cx="4267201" cy="315046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Clicker (PPO)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389600"/>
            <a:ext cx="3521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Recebe se a nota está na janela de clique, se a nota é um slider e se o mouse está pressionado</a:t>
            </a:r>
            <a:endParaRPr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Entrega se o mouse é pressionado ou não</a:t>
            </a:r>
            <a:endParaRPr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É recompensado com base na quantidade de acertos e progresso dos sliders</a:t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3100"/>
            <a:ext cx="4267201" cy="311730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389600"/>
            <a:ext cx="3521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PPO foi o melhor modelo em ambos os casos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Clicker com uma acurácia de 99.4%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Mover + Clicker com uma acurácia de 95%</a:t>
            </a:r>
            <a:endParaRPr/>
          </a:p>
        </p:txBody>
      </p:sp>
      <p:sp>
        <p:nvSpPr>
          <p:cNvPr id="200" name="Google Shape;20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1" name="Google Shape;201;p31" title="both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3100" y="814425"/>
            <a:ext cx="5006100" cy="37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Roteiro</a:t>
            </a:r>
            <a:endParaRPr b="1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pt-BR">
                <a:solidFill>
                  <a:schemeClr val="dk1"/>
                </a:solidFill>
              </a:rPr>
              <a:t>Introdução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pt-BR">
                <a:solidFill>
                  <a:schemeClr val="dk1"/>
                </a:solidFill>
              </a:rPr>
              <a:t>Contexto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pt-BR">
                <a:solidFill>
                  <a:schemeClr val="dk1"/>
                </a:solidFill>
              </a:rPr>
              <a:t>Objetivo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pt-BR">
                <a:solidFill>
                  <a:schemeClr val="dk1"/>
                </a:solidFill>
              </a:rPr>
              <a:t>Metodologia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pt-BR">
                <a:solidFill>
                  <a:schemeClr val="dk1"/>
                </a:solidFill>
              </a:rPr>
              <a:t>Avaliação dos resultados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pt-BR">
                <a:solidFill>
                  <a:schemeClr val="dk1"/>
                </a:solidFill>
              </a:rPr>
              <a:t>Conclusão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PPO apresentou os melhores resultados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Usar um ambiente simulado através do pygame possibilitou um treino muito mais </a:t>
            </a:r>
            <a:r>
              <a:rPr lang="pt-BR"/>
              <a:t>rápido.</a:t>
            </a:r>
            <a:r>
              <a:rPr lang="pt-BR"/>
              <a:t>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Uma acurácia de 95%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Trabalhos futuros: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Testes em Mapas Variados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Comparação com Jogadores Humanos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Análise de Transferência de Aprendizado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Adaptação para o Jogo Original</a:t>
            </a:r>
            <a:endParaRPr/>
          </a:p>
        </p:txBody>
      </p:sp>
      <p:sp>
        <p:nvSpPr>
          <p:cNvPr id="208" name="Google Shape;20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M. Schmid, M. Moravcık, N. Burch, R. Kadlec, J. Davidson, K. Waugh, N. Bard, F. Timbers, M. Lanctot, G.Z. Holland, E. Davoodi, A. Christianson, and M. Bowling, ”Student of Games: A unified learning algorithm for both perfect and imperfect information games,” arXiv preprintarXiv:112.3178, 21.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/>
              <a:t>D. Silver, J. Schrittwiser, and K. Simonyan, ”Mastering Chess and Shogi by Self-Play with a General Reinforcement Learning Algorithm,” arXiv preprint arXiv:1712.01815, 2017.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/>
              <a:t>A. Plaat, ”Deep Reinforcement Learning, a textbook,” arXiv preprint arXiv:2201.02135, 2023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/>
              <a:t>S. J. Russell, P. Norvig, R. S. Wazlawick, and V. D. de Souza, Inteligência Artificial [Artificial Intelligence] (Portuguese Edition). Rio de Janeiro, Brazil: Person, 2004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/>
              <a:t>V. Mnih et al., ”Playing Atari with Deep Reinforcement Learning,” arXiv:1312.5602 [cs.LG], Dec. 2013.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/>
              <a:t>H. van Hasselt, M. Hessel, and J. Aslanides, ”When to use parametric models in reinforcement learning?,” in Proceedings of the 33rd Conference on Neural Information Processing Systems (NeurIPS 2019), 2019.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/>
              <a:t>V. Mnih et al., ”Asynchronous Methods for Deep Reinforcement Learning,” in Proceedings of the 33rd International Conference on Machin Learning, 2016, pp. 1928-1937.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/>
              <a:t>Brockman, G., et al. (2016). OpenAI Gym.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200"/>
              <a:t>Stable Baselines3: A set of improved implementations of reinforcement learning algorithms in PyTorch.</a:t>
            </a:r>
            <a:endParaRPr sz="1200"/>
          </a:p>
        </p:txBody>
      </p:sp>
      <p:sp>
        <p:nvSpPr>
          <p:cNvPr id="215" name="Google Shape;21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0" y="6097"/>
            <a:ext cx="9144000" cy="5131316"/>
          </a:xfrm>
          <a:prstGeom prst="rect">
            <a:avLst/>
          </a:prstGeom>
          <a:noFill/>
          <a:ln>
            <a:noFill/>
          </a:ln>
          <a:effectLst>
            <a:outerShdw rotWithShape="0" algn="bl" dist="952500">
              <a:schemeClr val="lt1"/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Introdução: osu!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pt-BR">
                <a:solidFill>
                  <a:schemeClr val="lt1"/>
                </a:solidFill>
              </a:rPr>
              <a:t>Jogo de ritmo de código aberto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pt-BR">
                <a:solidFill>
                  <a:schemeClr val="lt1"/>
                </a:solidFill>
              </a:rPr>
              <a:t>Clicar nos círculos e deslizar no momento certo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pt-BR">
                <a:solidFill>
                  <a:schemeClr val="lt1"/>
                </a:solidFill>
              </a:rPr>
              <a:t>Motivação: Jogo mundialmente conhecido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pt-BR">
                <a:solidFill>
                  <a:schemeClr val="lt1"/>
                </a:solidFill>
              </a:rPr>
              <a:t>Mais de 20 milhões de jogadores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pt-BR">
                <a:solidFill>
                  <a:schemeClr val="lt1"/>
                </a:solidFill>
              </a:rPr>
              <a:t>Alta dificuldade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0" y="6097"/>
            <a:ext cx="9144000" cy="5131316"/>
          </a:xfrm>
          <a:prstGeom prst="rect">
            <a:avLst/>
          </a:prstGeom>
          <a:noFill/>
          <a:ln>
            <a:noFill/>
          </a:ln>
          <a:effectLst>
            <a:outerShdw rotWithShape="0" algn="bl" dist="952500">
              <a:schemeClr val="lt1"/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555600"/>
            <a:ext cx="2993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Contexto: Elementos básicos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389600"/>
            <a:ext cx="3521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Barra de vida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Notas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Pontuação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Precisão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Combo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Contexto: Beatmaps</a:t>
            </a:r>
            <a:endParaRPr b="1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417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A</a:t>
            </a:r>
            <a:r>
              <a:rPr lang="pt-BR"/>
              <a:t>rquivos .osu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informações gerais, dados do editor, metadados, configurações de dificuldade, eventos, pontos de temporização e cores.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Seção HitObjects</a:t>
            </a:r>
            <a:endParaRPr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Formato geral: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JetBrains Mono Medium"/>
                <a:ea typeface="JetBrains Mono Medium"/>
                <a:cs typeface="JetBrains Mono Medium"/>
                <a:sym typeface="JetBrains Mono Medium"/>
              </a:rPr>
              <a:t>x, y, tempo, tipo, hitSound, objectParams, hitSample</a:t>
            </a:r>
            <a:endParaRPr sz="1700"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Para sliders: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JetBrains Mono Medium"/>
                <a:ea typeface="JetBrains Mono Medium"/>
                <a:cs typeface="JetBrains Mono Medium"/>
                <a:sym typeface="JetBrains Mono Medium"/>
              </a:rPr>
              <a:t>curveType|curvePoints, slides, length, edgeSounds, edgeSets</a:t>
            </a:r>
            <a:endParaRPr sz="1700"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/>
              <a:t>Pré-processamento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/>
              <a:t>Ambiente Pygame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/>
              <a:t>Gym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/>
              <a:t>Algoritmos de IA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/>
              <a:t>Recompensa</a:t>
            </a:r>
            <a:endParaRPr/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Ambiente Pygame</a:t>
            </a:r>
            <a:endParaRPr b="1"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390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Recriação do jogo em </a:t>
            </a:r>
            <a:r>
              <a:rPr lang="pt-BR"/>
              <a:t>p</a:t>
            </a:r>
            <a:r>
              <a:rPr lang="pt-BR"/>
              <a:t>ygame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Treino em maior velocidade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Maior controle do ambiente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Utilização dos beatmaps originais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71550"/>
            <a:ext cx="42672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Ambiente Pygame: </a:t>
            </a:r>
            <a:r>
              <a:rPr b="1" lang="pt-BR"/>
              <a:t>Gymnasium</a:t>
            </a:r>
            <a:endParaRPr b="1"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390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Uma biblioteca desenvolvida para facilitar a implementação de algoritmos de RL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Padronização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Reset, Step, Render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71550"/>
            <a:ext cx="42672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Recompensas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latin typeface="Comfortaa"/>
                <a:ea typeface="Comfortaa"/>
                <a:cs typeface="Comfortaa"/>
                <a:sym typeface="Comfortaa"/>
              </a:rPr>
              <a:t>Modelo de movimentação: </a:t>
            </a:r>
            <a:endParaRPr b="1" sz="2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Distância do mouse até a nota.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Com perda adicional quando estiver nas bordas da janela ou quando não fizer nenhum movimento.</a:t>
            </a:r>
            <a:endParaRPr/>
          </a:p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1" name="Google Shape;121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latin typeface="Comfortaa"/>
                <a:ea typeface="Comfortaa"/>
                <a:cs typeface="Comfortaa"/>
                <a:sym typeface="Comfortaa"/>
              </a:rPr>
              <a:t>Modelo de clicar: </a:t>
            </a:r>
            <a:endParaRPr b="1" sz="2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Acertos dos círculos, progresso dos sliders e acertos consecutivos, para recompensar a constância.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Com perda de recompensa nos erros, aumentando a perda nos erros consecutivos.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