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2CAC8-E249-4974-A073-DC98E6D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69D7E9-F2F1-4B3D-9DC1-5C6D045D8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106A5F-FF5E-4F0F-892A-5669940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7E71-8B14-4B86-8C17-FD4A2784A8DD}" type="datetimeFigureOut">
              <a:rPr lang="ru-RU" smtClean="0"/>
              <a:t>30.08.2025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7FAA1E-9DA1-4C34-98F4-34045488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F9D5E1-684D-493D-8CAE-9D9CFD57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3E95-AC09-4B3F-99A8-B0A7FC0597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9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2C531-30DD-4252-B72F-08701BC1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499090-42D6-46D1-BAF3-5C6F22C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C0CDDF-244B-4C66-B548-083F36DF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7E71-8B14-4B86-8C17-FD4A2784A8DD}" type="datetimeFigureOut">
              <a:rPr lang="ru-RU" smtClean="0"/>
              <a:t>30.08.2025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7070D7-9704-4B99-B799-D6E27CD1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07225A-D51B-4881-B745-FB3C2F7B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3E95-AC09-4B3F-99A8-B0A7FC0597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07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D1B53AE-BDDC-40BF-A4A1-A6F97B52B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04BC70-863F-4230-94B7-9B939B4EC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D89B04-3556-4A8F-8E09-7B3F5BA4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7E71-8B14-4B86-8C17-FD4A2784A8DD}" type="datetimeFigureOut">
              <a:rPr lang="ru-RU" smtClean="0"/>
              <a:t>30.08.2025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53890B-87B8-466B-849C-8FF08746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E09B90-BBC8-44D3-9515-B7F25C4C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3E95-AC09-4B3F-99A8-B0A7FC0597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46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C338D-8DF2-4EA6-9DE0-77F47AFE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B427DB-D162-4EBA-895E-D7A581F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65369D-8DA4-46CC-A6E3-CC5EACE8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7E71-8B14-4B86-8C17-FD4A2784A8DD}" type="datetimeFigureOut">
              <a:rPr lang="ru-RU" smtClean="0"/>
              <a:t>30.08.2025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913EE9-6071-4C2C-A213-069E2838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16B164-66DB-4F24-BA74-5C835E89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3E95-AC09-4B3F-99A8-B0A7FC0597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12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2F2B2-851D-41DE-983A-4AADF4AA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B3F062-1F23-43A3-A013-7534B92A0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D911C5-8796-4880-BFA9-5F9F04DD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7E71-8B14-4B86-8C17-FD4A2784A8DD}" type="datetimeFigureOut">
              <a:rPr lang="ru-RU" smtClean="0"/>
              <a:t>30.08.2025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4E75A3-5111-4A36-9A34-4F26AA15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D7204-6749-43BE-A53E-58AFC3A8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3E95-AC09-4B3F-99A8-B0A7FC0597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52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15388-C81A-42F5-A4F2-B9DE0362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001F4-B1C9-49D7-83B7-E80A18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6CF128-2ED3-47CC-BBEF-1F812D80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C34E7D-3F31-4664-88A7-1C63348B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7E71-8B14-4B86-8C17-FD4A2784A8DD}" type="datetimeFigureOut">
              <a:rPr lang="ru-RU" smtClean="0"/>
              <a:t>30.08.2025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1A4971-12B5-48F9-9F65-0D89DD0E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A7C01E-4E81-42E1-866C-683EFA4B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3E95-AC09-4B3F-99A8-B0A7FC0597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01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DB04E-0658-4CA5-AA34-1A2193AC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4F9231-5915-4926-B22A-499996BE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A677E3-54B8-408A-95FA-976972D6F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7A4573-A1B9-4717-8428-03E86AD33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3DC2A5-0CAC-42E8-87B0-F3EBED915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E3F691E-6AC3-41C6-BF9A-BB8EDCC5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7E71-8B14-4B86-8C17-FD4A2784A8DD}" type="datetimeFigureOut">
              <a:rPr lang="ru-RU" smtClean="0"/>
              <a:t>30.08.2025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4328C4-83C9-4528-8B35-307BA1DB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7F6EAD7-34C5-4AE3-89A8-8772FCCC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3E95-AC09-4B3F-99A8-B0A7FC0597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1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BF871-A08C-4E88-891F-9996D7CF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6A3D57-C782-4F87-9519-E046C73C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7E71-8B14-4B86-8C17-FD4A2784A8DD}" type="datetimeFigureOut">
              <a:rPr lang="ru-RU" smtClean="0"/>
              <a:t>30.08.2025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6E0733-AD86-45E1-83A4-6568EAAE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E15FFC-A4CB-4A76-B3E9-28673AE6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3E95-AC09-4B3F-99A8-B0A7FC0597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06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63DCA5-4BDB-4AAF-988E-78CF697E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7E71-8B14-4B86-8C17-FD4A2784A8DD}" type="datetimeFigureOut">
              <a:rPr lang="ru-RU" smtClean="0"/>
              <a:t>30.08.2025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409E84-A63F-4F1C-9551-E9E5B6B3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5F9281-D844-45ED-9D57-6CE954DA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3E95-AC09-4B3F-99A8-B0A7FC0597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3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19ABD-8E6C-4954-871D-0E21F2FB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C3A31-A0CD-4748-B84A-F072843D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90CA5B-2763-4182-8F5D-B037A6504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28ABAA-7ED4-4719-A554-513D58B3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7E71-8B14-4B86-8C17-FD4A2784A8DD}" type="datetimeFigureOut">
              <a:rPr lang="ru-RU" smtClean="0"/>
              <a:t>30.08.2025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111FCD-7D75-4003-AEFF-1AADEB89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4146A9-AE1E-42A1-8A5A-FC6057A8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3E95-AC09-4B3F-99A8-B0A7FC0597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49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4409D-9D44-4ECC-8748-B4F1C8F1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0A5A36-9C78-4A68-8D3C-17AFCEBCE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9EB699-1F6F-448D-AB1F-16AECCDD0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721C02-6235-4B67-87DE-880AAC6F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7E71-8B14-4B86-8C17-FD4A2784A8DD}" type="datetimeFigureOut">
              <a:rPr lang="ru-RU" smtClean="0"/>
              <a:t>30.08.2025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B2E6EB-BF14-4F06-B3B9-25FDAAAE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62EAE4-063A-4E02-A7FC-D8A93C5D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3E95-AC09-4B3F-99A8-B0A7FC0597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0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BF414-25D3-4A0C-B902-08BF5599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2D670F-ED99-4578-B8A2-E87B16EAF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520A5B-A607-4192-9779-7AADEBA3D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57E71-8B14-4B86-8C17-FD4A2784A8DD}" type="datetimeFigureOut">
              <a:rPr lang="ru-RU" smtClean="0"/>
              <a:t>30.08.2025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FE3AC-96E6-4431-BDC5-AF7A0A2A0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DFF03-6245-49B4-829A-1DC6396BE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3E95-AC09-4B3F-99A8-B0A7FC0597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6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F3FBE-2923-4BE8-B7A3-7A05903AD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Методика идентификации диктора на основе </a:t>
            </a:r>
            <a:r>
              <a:rPr lang="ru-RU" dirty="0" err="1"/>
              <a:t>нейросетевых</a:t>
            </a:r>
            <a:r>
              <a:rPr lang="ru-RU" dirty="0"/>
              <a:t> моделей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A63342-628A-4AF9-9343-9AF12D886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8878"/>
            <a:ext cx="9144000" cy="798922"/>
          </a:xfrm>
        </p:spPr>
        <p:txBody>
          <a:bodyPr/>
          <a:lstStyle/>
          <a:p>
            <a:r>
              <a:rPr lang="ru-RU" dirty="0"/>
              <a:t>к.т.н. Бонч-Бруевич А.М.</a:t>
            </a:r>
          </a:p>
        </p:txBody>
      </p:sp>
    </p:spTree>
    <p:extLst>
      <p:ext uri="{BB962C8B-B14F-4D97-AF65-F5344CB8AC3E}">
        <p14:creationId xmlns:p14="http://schemas.microsoft.com/office/powerpoint/2010/main" val="358462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BDE6E-C089-4211-A247-F02892A7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 чего зависит «различимость» дикторов?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7029AF-7CDE-4BE2-A829-14A96521D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Особенности голоса ( близость частот основного тона, </a:t>
            </a:r>
            <a:r>
              <a:rPr lang="ru-RU" dirty="0" err="1"/>
              <a:t>темб</a:t>
            </a:r>
            <a:r>
              <a:rPr lang="ru-RU" dirty="0"/>
              <a:t> и динамика речи)</a:t>
            </a:r>
          </a:p>
          <a:p>
            <a:r>
              <a:rPr lang="ru-RU" dirty="0"/>
              <a:t>Время анализа </a:t>
            </a:r>
          </a:p>
          <a:p>
            <a:r>
              <a:rPr lang="ru-RU" dirty="0"/>
              <a:t>Отношение сигнал-шум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98303-2E0A-4207-82F4-F6AF4793A358}"/>
              </a:ext>
            </a:extLst>
          </p:cNvPr>
          <p:cNvSpPr txBox="1"/>
          <p:nvPr/>
        </p:nvSpPr>
        <p:spPr>
          <a:xfrm>
            <a:off x="10869105" y="6176963"/>
            <a:ext cx="13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10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9849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23EC0-6F81-47BD-BEA1-844AA7E5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различения дикторов, при длине фрагмента 0.5 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4382B2-8520-4C00-A5E0-79C831B81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597" y="1775530"/>
            <a:ext cx="7322119" cy="4389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BA82D-010D-42FF-BFF0-3E950E530DA4}"/>
              </a:ext>
            </a:extLst>
          </p:cNvPr>
          <p:cNvSpPr txBox="1"/>
          <p:nvPr/>
        </p:nvSpPr>
        <p:spPr>
          <a:xfrm>
            <a:off x="10869105" y="6176963"/>
            <a:ext cx="13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158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23EC0-6F81-47BD-BEA1-844AA7E5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различения дикторов, при длине фрагмента 1 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889971-E2B6-43A7-96B5-C289A9095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07" y="1593131"/>
            <a:ext cx="8189386" cy="5103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65CD65-60FE-4FF7-95F9-B12EED22D165}"/>
              </a:ext>
            </a:extLst>
          </p:cNvPr>
          <p:cNvSpPr txBox="1"/>
          <p:nvPr/>
        </p:nvSpPr>
        <p:spPr>
          <a:xfrm>
            <a:off x="10869105" y="6176963"/>
            <a:ext cx="13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12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6352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23EC0-6F81-47BD-BEA1-844AA7E5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различения дикторов, при длине фрагмента 5 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A63935-1CD7-433F-8E23-F015920C7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35" y="1690688"/>
            <a:ext cx="7020461" cy="4379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0C65F8-00D6-4C31-87A3-09CF2DD39457}"/>
              </a:ext>
            </a:extLst>
          </p:cNvPr>
          <p:cNvSpPr txBox="1"/>
          <p:nvPr/>
        </p:nvSpPr>
        <p:spPr>
          <a:xfrm>
            <a:off x="10869105" y="6176963"/>
            <a:ext cx="13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26165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5293F-20CD-47A9-8486-3C24B4F0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Методика идентификации диктора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D07EC6-A00F-448B-B995-2A64E145E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96" y="1404594"/>
            <a:ext cx="10972800" cy="5088281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/>
              <a:t>Образец голоса-эталона делиться на фрагменты длительность от 3 до 5 с.</a:t>
            </a:r>
          </a:p>
          <a:p>
            <a:pPr algn="just"/>
            <a:r>
              <a:rPr lang="ru-RU" dirty="0"/>
              <a:t>Образец голоса для сравнения также делится на фрагменты</a:t>
            </a:r>
          </a:p>
          <a:p>
            <a:pPr algn="just"/>
            <a:r>
              <a:rPr lang="ru-RU" dirty="0"/>
              <a:t>Для каждого фрагмента вычисляется вектор признаков</a:t>
            </a:r>
          </a:p>
          <a:p>
            <a:pPr algn="just"/>
            <a:r>
              <a:rPr lang="ru-RU" dirty="0"/>
              <a:t>Сравниваются по косинусной мере близости вектора признаков по схеме – Эталон с Эталоном ( для определения устойчивости оценки) и Эталон с Образцом ( для определения степени совпадения с эталоном)</a:t>
            </a:r>
          </a:p>
          <a:p>
            <a:pPr algn="just"/>
            <a:r>
              <a:rPr lang="ru-RU" dirty="0"/>
              <a:t>Строятся распределение значений косинусной меры близости, и если распределения не пересекаются то можно сделать вывод о том, что голоса принадлежат разным людям, а если совпадают – о совпадении. </a:t>
            </a:r>
          </a:p>
          <a:p>
            <a:pPr algn="just"/>
            <a:r>
              <a:rPr lang="ru-RU" dirty="0"/>
              <a:t>Мера близости распределений – критерий согласия, например критерий Колмогорова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66185-8EED-433C-8261-9BABACF99031}"/>
              </a:ext>
            </a:extLst>
          </p:cNvPr>
          <p:cNvSpPr txBox="1"/>
          <p:nvPr/>
        </p:nvSpPr>
        <p:spPr>
          <a:xfrm>
            <a:off x="10869105" y="6176963"/>
            <a:ext cx="13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14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274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90B5D-FE6E-43F3-812F-301C2192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8C89DB-9EDD-4A31-ADE6-5FE6D28D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Проведенный анализ позволяет сделать вывод, что для различения дикторов с вероятностями ошибок первого и второго рода менее 1% достаточно фрагмента речи длительностью более 3-х секунд.</a:t>
            </a:r>
          </a:p>
          <a:p>
            <a:pPr algn="just"/>
            <a:r>
              <a:rPr lang="ru-RU" dirty="0"/>
              <a:t>Несмотря на то, что модель </a:t>
            </a:r>
            <a:r>
              <a:rPr lang="ru-RU" dirty="0" err="1"/>
              <a:t>SpeechBrain</a:t>
            </a:r>
            <a:r>
              <a:rPr lang="ru-RU" dirty="0"/>
              <a:t> не формирует понятный человеку вектор идентификационных признаков использование косинусной меры близости формируемых векторов </a:t>
            </a:r>
            <a:r>
              <a:rPr lang="ru-RU" dirty="0" err="1"/>
              <a:t>эмбедингов</a:t>
            </a:r>
            <a:r>
              <a:rPr lang="ru-RU" dirty="0"/>
              <a:t> позволяет различать дикторов даже при наличии помех.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F998A-4E8E-43D9-8395-F1B38073CDC2}"/>
              </a:ext>
            </a:extLst>
          </p:cNvPr>
          <p:cNvSpPr txBox="1"/>
          <p:nvPr/>
        </p:nvSpPr>
        <p:spPr>
          <a:xfrm>
            <a:off x="10869105" y="6176963"/>
            <a:ext cx="13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15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5442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71F16-5690-4607-81A3-DB269ED6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для самостоятельной работы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F4DEAC-9676-4C26-B4AC-35457BFC6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84" y="1822790"/>
            <a:ext cx="4380832" cy="4380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502716-F913-498B-AB2A-FF185DB34FD6}"/>
              </a:ext>
            </a:extLst>
          </p:cNvPr>
          <p:cNvSpPr txBox="1"/>
          <p:nvPr/>
        </p:nvSpPr>
        <p:spPr>
          <a:xfrm>
            <a:off x="10869105" y="6176963"/>
            <a:ext cx="13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15236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709AE-28AF-42CB-8775-154B80B3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1DB255-5675-4496-AE6B-AEFF2B08D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447"/>
            <a:ext cx="10515600" cy="47535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Пусть есть две записи – А и </a:t>
            </a:r>
            <a:r>
              <a:rPr lang="en-US" dirty="0"/>
              <a:t>B, </a:t>
            </a:r>
            <a:r>
              <a:rPr lang="ru-RU" dirty="0"/>
              <a:t>в записи А есть голоса </a:t>
            </a:r>
            <a:r>
              <a:rPr lang="en-US" dirty="0"/>
              <a:t>Da </a:t>
            </a:r>
            <a:r>
              <a:rPr lang="ru-RU" dirty="0"/>
              <a:t>и </a:t>
            </a:r>
            <a:r>
              <a:rPr lang="en-US" dirty="0"/>
              <a:t>Db</a:t>
            </a:r>
            <a:r>
              <a:rPr lang="ru-RU" dirty="0"/>
              <a:t>, в записи </a:t>
            </a:r>
            <a:r>
              <a:rPr lang="en-US" dirty="0"/>
              <a:t>B – </a:t>
            </a:r>
            <a:r>
              <a:rPr lang="ru-RU" dirty="0"/>
              <a:t>только верифицированный голос </a:t>
            </a:r>
            <a:r>
              <a:rPr lang="en-US" dirty="0"/>
              <a:t>Da. </a:t>
            </a:r>
            <a:r>
              <a:rPr lang="ru-RU" dirty="0"/>
              <a:t>Необходимо доказать, что в записи </a:t>
            </a:r>
            <a:r>
              <a:rPr lang="en-US" dirty="0"/>
              <a:t>A </a:t>
            </a:r>
            <a:r>
              <a:rPr lang="ru-RU" dirty="0"/>
              <a:t>присутствует голос </a:t>
            </a:r>
            <a:r>
              <a:rPr lang="en-US" dirty="0"/>
              <a:t>Da. </a:t>
            </a:r>
          </a:p>
          <a:p>
            <a:pPr algn="just"/>
            <a:r>
              <a:rPr lang="ru-RU" dirty="0"/>
              <a:t>Методы решения</a:t>
            </a:r>
          </a:p>
          <a:p>
            <a:pPr marL="0" indent="0" algn="just">
              <a:buNone/>
            </a:pPr>
            <a:r>
              <a:rPr lang="ru-RU" dirty="0"/>
              <a:t>- Анализ спектрограмм, прослушивание, выделение характерных признаков голоса диктора экспертом</a:t>
            </a:r>
          </a:p>
          <a:p>
            <a:pPr marL="0" indent="0" algn="just">
              <a:buNone/>
            </a:pPr>
            <a:r>
              <a:rPr lang="ru-RU" dirty="0"/>
              <a:t>- Формирование вектора признаков, каждый из которых имеет физический смысл (</a:t>
            </a:r>
            <a:r>
              <a:rPr lang="en-US" dirty="0"/>
              <a:t>I-vector) </a:t>
            </a:r>
            <a:r>
              <a:rPr lang="ru-RU" dirty="0"/>
              <a:t>– значения частоты основного тона, значения </a:t>
            </a:r>
            <a:r>
              <a:rPr lang="en-US" dirty="0"/>
              <a:t>MFC </a:t>
            </a:r>
            <a:r>
              <a:rPr lang="ru-RU" dirty="0"/>
              <a:t>и т.д., далее сравнение векторов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- </a:t>
            </a:r>
            <a:r>
              <a:rPr lang="ru-RU" dirty="0"/>
              <a:t>Формирование вектора признаков, каждый из которых не имеет явного физического смысла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embedding</a:t>
            </a:r>
            <a:r>
              <a:rPr lang="ru-RU" dirty="0"/>
              <a:t> </a:t>
            </a:r>
            <a:r>
              <a:rPr lang="en-US" dirty="0"/>
              <a:t>vector)</a:t>
            </a:r>
            <a:r>
              <a:rPr lang="ru-RU" dirty="0"/>
              <a:t>, далее сравнение векторов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187B7-98D5-4D0C-A428-4FF38562C10F}"/>
              </a:ext>
            </a:extLst>
          </p:cNvPr>
          <p:cNvSpPr txBox="1"/>
          <p:nvPr/>
        </p:nvSpPr>
        <p:spPr>
          <a:xfrm>
            <a:off x="10869105" y="6176963"/>
            <a:ext cx="13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1303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2CAC3-B612-405F-9F7D-CA5986E9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данных для сравнения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44BC95-107F-4137-B56B-3FDEFE067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88" t="15120" b="23436"/>
          <a:stretch/>
        </p:blipFill>
        <p:spPr>
          <a:xfrm>
            <a:off x="838200" y="1690688"/>
            <a:ext cx="4622276" cy="421378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F395B6-BDC3-4EF6-B0DD-06E45DBFA4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53" t="13608" b="22749"/>
          <a:stretch/>
        </p:blipFill>
        <p:spPr>
          <a:xfrm>
            <a:off x="6227974" y="1615274"/>
            <a:ext cx="4330047" cy="4336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82E4A8-F053-460A-8028-450BD9B0C6DA}"/>
              </a:ext>
            </a:extLst>
          </p:cNvPr>
          <p:cNvSpPr txBox="1"/>
          <p:nvPr/>
        </p:nvSpPr>
        <p:spPr>
          <a:xfrm>
            <a:off x="4788816" y="6103051"/>
            <a:ext cx="490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Спектрограммы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A7A0D-CB41-4C5A-8F20-412689276AC8}"/>
              </a:ext>
            </a:extLst>
          </p:cNvPr>
          <p:cNvSpPr txBox="1"/>
          <p:nvPr/>
        </p:nvSpPr>
        <p:spPr>
          <a:xfrm>
            <a:off x="10869105" y="6176963"/>
            <a:ext cx="13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655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501281-24F7-46AD-A73E-C2E81A39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40" y="497838"/>
            <a:ext cx="10944520" cy="56791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165F4E-0497-4B1B-BD6A-AAB8962D04DB}"/>
              </a:ext>
            </a:extLst>
          </p:cNvPr>
          <p:cNvSpPr txBox="1"/>
          <p:nvPr/>
        </p:nvSpPr>
        <p:spPr>
          <a:xfrm>
            <a:off x="10869105" y="6176963"/>
            <a:ext cx="13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0415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70910-A3EA-4D10-BA8C-5B6136F5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+mn-lt"/>
              </a:rPr>
              <a:t>Использование модели </a:t>
            </a:r>
            <a:r>
              <a:rPr lang="en-US" dirty="0" err="1">
                <a:latin typeface="+mn-lt"/>
              </a:rPr>
              <a:t>Speechbrain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для выделения признаков диктора</a:t>
            </a:r>
            <a:br>
              <a:rPr lang="en-US" dirty="0">
                <a:solidFill>
                  <a:srgbClr val="067D17"/>
                </a:solidFill>
                <a:latin typeface="JetBrains Mono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D465F9-41CD-4816-AEC2-B48E6529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b="1" dirty="0" err="1"/>
              <a:t>SpeechBrain</a:t>
            </a:r>
            <a:r>
              <a:rPr lang="ru-RU" dirty="0"/>
              <a:t> — это открытый инструментарий с открытым исходным кодом для обработки речи и аудио, построенный на базе </a:t>
            </a:r>
            <a:r>
              <a:rPr lang="ru-RU" b="1" dirty="0" err="1"/>
              <a:t>PyTorch</a:t>
            </a:r>
            <a:r>
              <a:rPr lang="ru-RU" dirty="0"/>
              <a:t>. Он предназначен для ускорения исследований и разработок в области речевых технологий, включая распознавание речи, верификацию диктора, сепарацию речи, синтез речи и многое другое.</a:t>
            </a:r>
          </a:p>
          <a:p>
            <a:pPr algn="just"/>
            <a:r>
              <a:rPr lang="ru-RU" dirty="0" err="1"/>
              <a:t>SpeechBrain</a:t>
            </a:r>
            <a:r>
              <a:rPr lang="ru-RU" dirty="0"/>
              <a:t> предлагает ряд особенностей, которые делают её привлекательной для задач идентификации диктора:</a:t>
            </a:r>
          </a:p>
          <a:p>
            <a:pPr algn="just"/>
            <a:r>
              <a:rPr lang="ru-RU" b="1" dirty="0"/>
              <a:t>Поддержка современных архитектур</a:t>
            </a:r>
            <a:r>
              <a:rPr lang="ru-RU" dirty="0"/>
              <a:t>: Включает модели на основе </a:t>
            </a:r>
            <a:r>
              <a:rPr lang="ru-RU" b="1" dirty="0"/>
              <a:t>ECAPA-TDNN</a:t>
            </a:r>
            <a:r>
              <a:rPr lang="ru-RU" dirty="0"/>
              <a:t>, </a:t>
            </a:r>
            <a:r>
              <a:rPr lang="ru-RU" b="1" dirty="0" err="1"/>
              <a:t>ResNet</a:t>
            </a:r>
            <a:r>
              <a:rPr lang="ru-RU" dirty="0"/>
              <a:t>, </a:t>
            </a:r>
            <a:r>
              <a:rPr lang="ru-RU" b="1" dirty="0"/>
              <a:t>X-</a:t>
            </a:r>
            <a:r>
              <a:rPr lang="ru-RU" b="1" dirty="0" err="1"/>
              <a:t>vectors</a:t>
            </a:r>
            <a:r>
              <a:rPr lang="ru-RU" dirty="0"/>
              <a:t> и другие передовые архитектуры для верификации диктора.</a:t>
            </a:r>
          </a:p>
          <a:p>
            <a:pPr algn="just"/>
            <a:r>
              <a:rPr lang="ru-RU" b="1" dirty="0"/>
              <a:t>Многозадачность</a:t>
            </a:r>
            <a:r>
              <a:rPr lang="ru-RU" dirty="0"/>
              <a:t>: </a:t>
            </a:r>
            <a:r>
              <a:rPr lang="ru-RU" dirty="0" err="1"/>
              <a:t>SpeechBrain</a:t>
            </a:r>
            <a:r>
              <a:rPr lang="ru-RU" dirty="0"/>
              <a:t> поддерживает не только верификацию диктора, но и другие задачи, такие как распознавание речи, сепарация речи, идентификация языка и т.д.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64E89-C3FA-4712-907A-F729B09F95F2}"/>
              </a:ext>
            </a:extLst>
          </p:cNvPr>
          <p:cNvSpPr txBox="1"/>
          <p:nvPr/>
        </p:nvSpPr>
        <p:spPr>
          <a:xfrm>
            <a:off x="10869105" y="6176963"/>
            <a:ext cx="13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7740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FDE49-D1D9-4A88-9D55-CDC2E508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вектора признаков (</a:t>
            </a:r>
            <a:r>
              <a:rPr lang="en-US" dirty="0"/>
              <a:t>embedding</a:t>
            </a:r>
            <a:r>
              <a:rPr lang="ru-RU" dirty="0"/>
              <a:t> </a:t>
            </a:r>
            <a:r>
              <a:rPr lang="en-US" dirty="0"/>
              <a:t>vector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1241E2-80FA-4C7D-BEE1-E03C8A81D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840" y="1690688"/>
            <a:ext cx="6882353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4900" dirty="0" err="1"/>
              <a:t>Em</a:t>
            </a:r>
            <a:r>
              <a:rPr lang="en-US" sz="4900" dirty="0"/>
              <a:t> =[ -6.4249911e+00 -3.8689761e+00 -4.0194557e+01 -1.3177857e+00</a:t>
            </a:r>
          </a:p>
          <a:p>
            <a:r>
              <a:rPr lang="en-US" sz="4900" dirty="0"/>
              <a:t>  2.7731604e+01  6.5871463e+00  8.9430885e+00  1.7279121e+01</a:t>
            </a:r>
          </a:p>
          <a:p>
            <a:r>
              <a:rPr lang="en-US" sz="4900" dirty="0"/>
              <a:t>  7.0839992e+00  1.4708717e+01 -5.8846288e+00  4.8433571e+01</a:t>
            </a:r>
          </a:p>
          <a:p>
            <a:r>
              <a:rPr lang="en-US" sz="4900" dirty="0"/>
              <a:t>  4.0360694e+00  1.7869326e+00 -2.4013648e+00  3.7164369e+00</a:t>
            </a:r>
          </a:p>
          <a:p>
            <a:r>
              <a:rPr lang="en-US" sz="4900" dirty="0"/>
              <a:t>  4.0483961e+00  1.3824856e+01  3.0667574e+01  2.5455111e+01</a:t>
            </a:r>
          </a:p>
          <a:p>
            <a:r>
              <a:rPr lang="en-US" sz="4900" dirty="0"/>
              <a:t> -1.6360979e+00 -3.8108536e+01  6.5082378e+00  2.5533907e+00</a:t>
            </a:r>
          </a:p>
          <a:p>
            <a:r>
              <a:rPr lang="en-US" sz="4900" dirty="0"/>
              <a:t>  2.2978988e+00  2.1946100e+01 -1.1500515e+01  1.1922533e+01</a:t>
            </a:r>
          </a:p>
          <a:p>
            <a:r>
              <a:rPr lang="en-US" sz="4900" dirty="0"/>
              <a:t>  1.0239480e+01 -3.5300797e+01 -5.2066490e+01  7.4087733e-01</a:t>
            </a:r>
          </a:p>
          <a:p>
            <a:r>
              <a:rPr lang="en-US" sz="4900" dirty="0"/>
              <a:t> -3.2634247e+01  3.0818226e+01  2.1379740e+01  1.4156938e+01</a:t>
            </a:r>
          </a:p>
          <a:p>
            <a:r>
              <a:rPr lang="en-US" sz="4900" dirty="0"/>
              <a:t>  5.4427654e+01  8.1636739e-01  2.5962629e+01 -3.7562826e+00</a:t>
            </a:r>
          </a:p>
          <a:p>
            <a:r>
              <a:rPr lang="en-US" sz="4900" dirty="0"/>
              <a:t> -6.7733731e+00  1.9714100e+01 -2.7973999e+01  1.2309545e+01</a:t>
            </a:r>
          </a:p>
          <a:p>
            <a:r>
              <a:rPr lang="en-US" sz="4900" dirty="0"/>
              <a:t>  1.1622409e+01  1.6125653e+00 -2.8473717e+01 -2.0172827e+00</a:t>
            </a:r>
          </a:p>
          <a:p>
            <a:r>
              <a:rPr lang="en-US" sz="4900" dirty="0"/>
              <a:t> -5.1963325e+00  4.2558306e-01 -1.4406903e+01  4.6650906e+00</a:t>
            </a:r>
          </a:p>
          <a:p>
            <a:r>
              <a:rPr lang="en-US" sz="4900" dirty="0"/>
              <a:t> -1.8529081e+01 -1.3566571e+01 -1.5742578e+01 -2.0588232e+01</a:t>
            </a:r>
          </a:p>
          <a:p>
            <a:r>
              <a:rPr lang="en-US" sz="4900" dirty="0"/>
              <a:t>  1.8617580e+01  1.3069785e+01  2.6163914e+00 -5.7209501e+00</a:t>
            </a:r>
          </a:p>
          <a:p>
            <a:r>
              <a:rPr lang="en-US" sz="4900" dirty="0"/>
              <a:t> -5.5185504e+00 -4.1688076e+01  4.9119616e+00 -4.0476994e+01</a:t>
            </a:r>
          </a:p>
          <a:p>
            <a:r>
              <a:rPr lang="en-US" sz="4900" dirty="0"/>
              <a:t> -2.5238380e+01  7.9997315e+00  5.2922226e+01  2.3249199e+01</a:t>
            </a:r>
          </a:p>
          <a:p>
            <a:r>
              <a:rPr lang="en-US" sz="4900" dirty="0"/>
              <a:t>  9.1037521e+00  9.6109190e+00 -1.9647301e+01  1.5801498e+01</a:t>
            </a:r>
          </a:p>
          <a:p>
            <a:r>
              <a:rPr lang="en-US" dirty="0"/>
              <a:t>…….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61388-2A4F-4271-B3C4-0BDBA45BBE5C}"/>
              </a:ext>
            </a:extLst>
          </p:cNvPr>
          <p:cNvSpPr txBox="1"/>
          <p:nvPr/>
        </p:nvSpPr>
        <p:spPr>
          <a:xfrm>
            <a:off x="10869105" y="6176963"/>
            <a:ext cx="13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0529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B1588-4416-463C-A0AF-4F900483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E1471E-644D-4727-A517-D9F234FD3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313"/>
            <a:ext cx="10515600" cy="480065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Модель для верификации диктора в </a:t>
            </a:r>
            <a:r>
              <a:rPr lang="ru-RU" dirty="0" err="1"/>
              <a:t>SpeechBrain</a:t>
            </a:r>
            <a:r>
              <a:rPr lang="ru-RU" dirty="0"/>
              <a:t> обычно состоит из следующих компонентов:</a:t>
            </a:r>
          </a:p>
          <a:p>
            <a:pPr algn="just"/>
            <a:r>
              <a:rPr lang="ru-RU" b="1" dirty="0"/>
              <a:t>Экстрактор признаков</a:t>
            </a:r>
            <a:r>
              <a:rPr lang="ru-RU" dirty="0"/>
              <a:t>: Используются </a:t>
            </a:r>
            <a:r>
              <a:rPr lang="ru-RU" b="1" dirty="0"/>
              <a:t>MFCC</a:t>
            </a:r>
            <a:r>
              <a:rPr lang="ru-RU" dirty="0"/>
              <a:t> (</a:t>
            </a:r>
            <a:r>
              <a:rPr lang="ru-RU" dirty="0" err="1"/>
              <a:t>Mel-Frequency</a:t>
            </a:r>
            <a:r>
              <a:rPr lang="ru-RU" dirty="0"/>
              <a:t> </a:t>
            </a:r>
            <a:r>
              <a:rPr lang="ru-RU" dirty="0" err="1"/>
              <a:t>Cepstral</a:t>
            </a:r>
            <a:r>
              <a:rPr lang="ru-RU" dirty="0"/>
              <a:t> </a:t>
            </a:r>
            <a:r>
              <a:rPr lang="ru-RU" dirty="0" err="1"/>
              <a:t>Coefficients</a:t>
            </a:r>
            <a:r>
              <a:rPr lang="ru-RU" dirty="0"/>
              <a:t>) и спектральные признаки для преобразования аудиосигнала в вектор признаков.</a:t>
            </a:r>
          </a:p>
          <a:p>
            <a:pPr algn="just"/>
            <a:r>
              <a:rPr lang="ru-RU" b="1" dirty="0"/>
              <a:t>Нейронная сеть</a:t>
            </a:r>
            <a:r>
              <a:rPr lang="ru-RU" dirty="0"/>
              <a:t>: </a:t>
            </a:r>
            <a:r>
              <a:rPr lang="ru-RU" b="1" dirty="0"/>
              <a:t>ECAPA-TDNN</a:t>
            </a:r>
            <a:r>
              <a:rPr lang="ru-RU" dirty="0"/>
              <a:t> (</a:t>
            </a:r>
            <a:r>
              <a:rPr lang="ru-RU" dirty="0" err="1"/>
              <a:t>Emphasized</a:t>
            </a:r>
            <a:r>
              <a:rPr lang="ru-RU" dirty="0"/>
              <a:t> </a:t>
            </a:r>
            <a:r>
              <a:rPr lang="ru-RU" dirty="0" err="1"/>
              <a:t>Channel</a:t>
            </a:r>
            <a:r>
              <a:rPr lang="ru-RU" dirty="0"/>
              <a:t> </a:t>
            </a:r>
            <a:r>
              <a:rPr lang="ru-RU" dirty="0" err="1"/>
              <a:t>Attention</a:t>
            </a:r>
            <a:r>
              <a:rPr lang="ru-RU" dirty="0"/>
              <a:t>, </a:t>
            </a:r>
            <a:r>
              <a:rPr lang="ru-RU" dirty="0" err="1"/>
              <a:t>Propagation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Aggregation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 </a:t>
            </a:r>
            <a:r>
              <a:rPr lang="ru-RU" dirty="0" err="1"/>
              <a:t>Delay</a:t>
            </a:r>
            <a:r>
              <a:rPr lang="ru-RU" dirty="0"/>
              <a:t> </a:t>
            </a:r>
            <a:r>
              <a:rPr lang="ru-RU" dirty="0" err="1"/>
              <a:t>Neural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), которые эффективно улавливают особенности голоса диктора.</a:t>
            </a:r>
          </a:p>
          <a:p>
            <a:pPr algn="just"/>
            <a:r>
              <a:rPr lang="ru-RU" b="1" dirty="0" err="1"/>
              <a:t>Пулинг</a:t>
            </a:r>
            <a:r>
              <a:rPr lang="ru-RU" b="1" dirty="0"/>
              <a:t>-слой</a:t>
            </a:r>
            <a:r>
              <a:rPr lang="ru-RU" dirty="0"/>
              <a:t>: Для агрегации временных особенностей в глобальное представление (например, статистическое </a:t>
            </a:r>
            <a:r>
              <a:rPr lang="ru-RU" dirty="0" err="1"/>
              <a:t>пулинг</a:t>
            </a:r>
            <a:r>
              <a:rPr lang="ru-RU" dirty="0"/>
              <a:t>).</a:t>
            </a:r>
          </a:p>
          <a:p>
            <a:pPr algn="just"/>
            <a:r>
              <a:rPr lang="ru-RU" b="1" dirty="0"/>
              <a:t>Классификатор</a:t>
            </a:r>
            <a:r>
              <a:rPr lang="ru-RU" dirty="0"/>
              <a:t>: </a:t>
            </a:r>
            <a:r>
              <a:rPr lang="ru-RU" dirty="0" err="1"/>
              <a:t>полносвязный</a:t>
            </a:r>
            <a:r>
              <a:rPr lang="ru-RU" dirty="0"/>
              <a:t> слой с активацией </a:t>
            </a:r>
            <a:r>
              <a:rPr lang="ru-RU" dirty="0" err="1"/>
              <a:t>softmax</a:t>
            </a:r>
            <a:r>
              <a:rPr lang="ru-RU" dirty="0"/>
              <a:t> для классификации дикторов.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0269F-F6F3-4BCA-B4B3-71DD6AA0CCDB}"/>
              </a:ext>
            </a:extLst>
          </p:cNvPr>
          <p:cNvSpPr txBox="1"/>
          <p:nvPr/>
        </p:nvSpPr>
        <p:spPr>
          <a:xfrm>
            <a:off x="10869105" y="6176963"/>
            <a:ext cx="13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7777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22F85-46ED-498B-9ECD-E112D2D9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чем обучалась модель?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A048D8-D1C4-4460-A7AE-B9E97B2D2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err="1"/>
              <a:t>SpeechBrain</a:t>
            </a:r>
            <a:r>
              <a:rPr lang="ru-RU" dirty="0"/>
              <a:t> обучена на крупных публичных </a:t>
            </a:r>
            <a:r>
              <a:rPr lang="ru-RU" dirty="0" err="1"/>
              <a:t>датасетах</a:t>
            </a:r>
            <a:r>
              <a:rPr lang="ru-RU" dirty="0"/>
              <a:t>, таких как:</a:t>
            </a:r>
          </a:p>
          <a:p>
            <a:pPr algn="just"/>
            <a:r>
              <a:rPr lang="ru-RU" b="1" dirty="0" err="1"/>
              <a:t>VoxCeleb</a:t>
            </a:r>
            <a:r>
              <a:rPr lang="ru-RU" dirty="0"/>
              <a:t>: Содержит более 100,000 высказываний от 1,251 диктора, часто используется для задач верификации диктора.</a:t>
            </a:r>
          </a:p>
          <a:p>
            <a:pPr algn="just"/>
            <a:r>
              <a:rPr lang="ru-RU" b="1" dirty="0" err="1"/>
              <a:t>LibriSpeech</a:t>
            </a:r>
            <a:r>
              <a:rPr lang="ru-RU" dirty="0"/>
              <a:t>: Используется для обучения моделей распознавания речи.</a:t>
            </a:r>
          </a:p>
          <a:p>
            <a:pPr algn="just"/>
            <a:r>
              <a:rPr lang="ru-RU" b="1" dirty="0" err="1"/>
              <a:t>CommonVoice</a:t>
            </a:r>
            <a:r>
              <a:rPr lang="ru-RU" dirty="0"/>
              <a:t>: Многоязычный </a:t>
            </a:r>
            <a:r>
              <a:rPr lang="ru-RU" dirty="0" err="1"/>
              <a:t>датасет</a:t>
            </a:r>
            <a:r>
              <a:rPr lang="ru-RU" dirty="0"/>
              <a:t> для обучения и тестирования</a:t>
            </a:r>
          </a:p>
          <a:p>
            <a:pPr marL="0" indent="0" algn="just">
              <a:buNone/>
            </a:pPr>
            <a:r>
              <a:rPr lang="ru-RU" dirty="0"/>
              <a:t>Точность – порядка 95%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2740F-86E1-43CD-94A8-0E13EFA50851}"/>
              </a:ext>
            </a:extLst>
          </p:cNvPr>
          <p:cNvSpPr txBox="1"/>
          <p:nvPr/>
        </p:nvSpPr>
        <p:spPr>
          <a:xfrm>
            <a:off x="10869105" y="6176963"/>
            <a:ext cx="13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9704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21AC4-FA12-4EA4-8EEA-3A9F18D0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оценить близость дикторов?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28F5E2-DAAB-48D0-A0BF-54F129E69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оценки сходства векторов признаков использовалась косинусная мера близости, вычисляемая по формуле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/>
                      <m:t>𝐶𝑠</m:t>
                    </m:r>
                    <m:r>
                      <a:rPr lang="ru-RU" i="1"/>
                      <m:t>= 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ru-RU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ru-RU" i="1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𝐴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𝐵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ru-RU" i="1"/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ru-RU" i="1"/>
                                </m:ctrlPr>
                              </m:naryPr>
                              <m:sub>
                                <m:r>
                                  <a:rPr lang="en-US" i="1"/>
                                  <m:t>𝑖</m:t>
                                </m:r>
                                <m:r>
                                  <a:rPr lang="ru-RU" i="1"/>
                                  <m:t>=1</m:t>
                                </m:r>
                              </m:sub>
                              <m:sup>
                                <m:r>
                                  <a:rPr lang="en-US" i="1"/>
                                  <m:t>𝑁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ru-RU" i="1"/>
                                    </m:ctrlPr>
                                  </m:sSubSupPr>
                                  <m:e>
                                    <m:r>
                                      <a:rPr lang="en-US" i="1"/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i="1"/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ru-RU" i="1"/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ru-RU" i="1"/>
                                </m:ctrlPr>
                              </m:naryPr>
                              <m:sub>
                                <m:r>
                                  <a:rPr lang="en-US" i="1"/>
                                  <m:t>𝑖</m:t>
                                </m:r>
                                <m:r>
                                  <a:rPr lang="ru-RU" i="1"/>
                                  <m:t>=1</m:t>
                                </m:r>
                              </m:sub>
                              <m:sup>
                                <m:r>
                                  <a:rPr lang="en-US" i="1"/>
                                  <m:t>𝑁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ru-RU" i="1"/>
                                    </m:ctrlPr>
                                  </m:sSubSupPr>
                                  <m:e>
                                    <m:r>
                                      <a:rPr lang="en-US" i="1"/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  <m:sup>
                                    <m:r>
                                      <a:rPr lang="ru-RU" i="1"/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ru-RU" dirty="0"/>
                  <a:t>,</a:t>
                </a:r>
              </a:p>
              <a:p>
                <a:pPr marL="0" indent="0">
                  <a:buNone/>
                </a:pPr>
                <a:r>
                  <a:rPr lang="ru-RU" dirty="0"/>
                  <a:t>Где A и B – соответствующие вектора признаков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28F5E2-DAAB-48D0-A0BF-54F129E69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682E725-EB0A-4817-A301-C3B10FCDE5CD}"/>
              </a:ext>
            </a:extLst>
          </p:cNvPr>
          <p:cNvSpPr txBox="1"/>
          <p:nvPr/>
        </p:nvSpPr>
        <p:spPr>
          <a:xfrm>
            <a:off x="10869105" y="6176963"/>
            <a:ext cx="13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80295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736</Words>
  <Application>Microsoft Office PowerPoint</Application>
  <PresentationFormat>Широкоэкранный</PresentationFormat>
  <Paragraphs>84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JetBrains Mono</vt:lpstr>
      <vt:lpstr>Тема Office</vt:lpstr>
      <vt:lpstr>Методика идентификации диктора на основе нейросетевых моделей</vt:lpstr>
      <vt:lpstr>Постановка задачи</vt:lpstr>
      <vt:lpstr>Пример данных для сравнения</vt:lpstr>
      <vt:lpstr>Презентация PowerPoint</vt:lpstr>
      <vt:lpstr>Использование модели Speechbrain для выделения признаков диктора </vt:lpstr>
      <vt:lpstr>Пример вектора признаков (embedding vector)</vt:lpstr>
      <vt:lpstr>Структура модели</vt:lpstr>
      <vt:lpstr>На чем обучалась модель?</vt:lpstr>
      <vt:lpstr>Как оценить близость дикторов?</vt:lpstr>
      <vt:lpstr>От чего зависит «различимость» дикторов?</vt:lpstr>
      <vt:lpstr>Пример различения дикторов, при длине фрагмента 0.5 с</vt:lpstr>
      <vt:lpstr>Пример различения дикторов, при длине фрагмента 1 с</vt:lpstr>
      <vt:lpstr>Пример различения дикторов, при длине фрагмента 5 с</vt:lpstr>
      <vt:lpstr>Методика идентификации диктора</vt:lpstr>
      <vt:lpstr>Выводы</vt:lpstr>
      <vt:lpstr>Материалы для самостоятельной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Методика идентификации диктора на основе нейросетевых моделей</dc:title>
  <dc:creator>DELL</dc:creator>
  <cp:lastModifiedBy>DELL</cp:lastModifiedBy>
  <cp:revision>9</cp:revision>
  <dcterms:created xsi:type="dcterms:W3CDTF">2025-08-30T07:42:23Z</dcterms:created>
  <dcterms:modified xsi:type="dcterms:W3CDTF">2025-08-30T09:49:35Z</dcterms:modified>
</cp:coreProperties>
</file>