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7"/>
  </p:notesMasterIdLst>
  <p:sldIdLst>
    <p:sldId id="541" r:id="rId2"/>
    <p:sldId id="544" r:id="rId3"/>
    <p:sldId id="548" r:id="rId4"/>
    <p:sldId id="553" r:id="rId5"/>
    <p:sldId id="546" r:id="rId6"/>
    <p:sldId id="552" r:id="rId7"/>
    <p:sldId id="547" r:id="rId8"/>
    <p:sldId id="551" r:id="rId9"/>
    <p:sldId id="545" r:id="rId10"/>
    <p:sldId id="550" r:id="rId11"/>
    <p:sldId id="549" r:id="rId12"/>
    <p:sldId id="542" r:id="rId13"/>
    <p:sldId id="554" r:id="rId14"/>
    <p:sldId id="543" r:id="rId15"/>
    <p:sldId id="51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98DF"/>
    <a:srgbClr val="F6C702"/>
    <a:srgbClr val="008001"/>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9" autoAdjust="0"/>
    <p:restoredTop sz="95126" autoAdjust="0"/>
  </p:normalViewPr>
  <p:slideViewPr>
    <p:cSldViewPr snapToGrid="0" snapToObjects="1">
      <p:cViewPr varScale="1">
        <p:scale>
          <a:sx n="85" d="100"/>
          <a:sy n="85" d="100"/>
        </p:scale>
        <p:origin x="138" y="72"/>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notesMaster" Target="notesMasters/notesMaster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 /><Relationship Id="rId2" Type="http://schemas.microsoft.com/office/2011/relationships/chartColorStyle" Target="colors1.xml" /><Relationship Id="rId1" Type="http://schemas.microsoft.com/office/2011/relationships/chartStyle" Target="style1.xml" /></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 /><Relationship Id="rId2" Type="http://schemas.microsoft.com/office/2011/relationships/chartColorStyle" Target="colors2.xml" /><Relationship Id="rId1" Type="http://schemas.microsoft.com/office/2011/relationships/chartStyle" Target="style2.xml" /></Relationships>
</file>

<file path=ppt/charts/_rels/chart3.xml.rels><?xml version="1.0" encoding="UTF-8" standalone="yes"?>
<Relationships xmlns="http://schemas.openxmlformats.org/package/2006/relationships"><Relationship Id="rId3" Type="http://schemas.openxmlformats.org/officeDocument/2006/relationships/oleObject" Target="Book1" TargetMode="External" /><Relationship Id="rId2" Type="http://schemas.microsoft.com/office/2011/relationships/chartColorStyle" Target="colors3.xml" /><Relationship Id="rId1" Type="http://schemas.microsoft.com/office/2011/relationships/chartStyle" Target="style3.xml" /></Relationships>
</file>

<file path=ppt/charts/_rels/chart4.xml.rels><?xml version="1.0" encoding="UTF-8" standalone="yes"?>
<Relationships xmlns="http://schemas.openxmlformats.org/package/2006/relationships"><Relationship Id="rId3" Type="http://schemas.openxmlformats.org/officeDocument/2006/relationships/oleObject" Target="Book1" TargetMode="External" /><Relationship Id="rId2" Type="http://schemas.microsoft.com/office/2011/relationships/chartColorStyle" Target="colors4.xml" /><Relationship Id="rId1" Type="http://schemas.microsoft.com/office/2011/relationships/chartStyle" Target="style4.xml" /></Relationships>
</file>

<file path=ppt/charts/_rels/chart5.xml.rels><?xml version="1.0" encoding="UTF-8" standalone="yes"?>
<Relationships xmlns="http://schemas.openxmlformats.org/package/2006/relationships"><Relationship Id="rId3" Type="http://schemas.openxmlformats.org/officeDocument/2006/relationships/oleObject" Target="Book1" TargetMode="External" /><Relationship Id="rId2" Type="http://schemas.microsoft.com/office/2011/relationships/chartColorStyle" Target="colors5.xml" /><Relationship Id="rId1" Type="http://schemas.microsoft.com/office/2011/relationships/chartStyle" Target="style5.xml" /></Relationships>
</file>

<file path=ppt/charts/_rels/chart6.xml.rels><?xml version="1.0" encoding="UTF-8" standalone="yes"?>
<Relationships xmlns="http://schemas.openxmlformats.org/package/2006/relationships"><Relationship Id="rId3" Type="http://schemas.openxmlformats.org/officeDocument/2006/relationships/oleObject" Target="Book1" TargetMode="External" /><Relationship Id="rId2" Type="http://schemas.microsoft.com/office/2011/relationships/chartColorStyle" Target="colors6.xml" /><Relationship Id="rId1" Type="http://schemas.microsoft.com/office/2011/relationships/chartStyle" Target="style6.xml" /></Relationships>
</file>

<file path=ppt/charts/_rels/chart7.xml.rels><?xml version="1.0" encoding="UTF-8" standalone="yes"?>
<Relationships xmlns="http://schemas.openxmlformats.org/package/2006/relationships"><Relationship Id="rId3" Type="http://schemas.openxmlformats.org/officeDocument/2006/relationships/oleObject" Target="Book1" TargetMode="External" /><Relationship Id="rId2" Type="http://schemas.microsoft.com/office/2011/relationships/chartColorStyle" Target="colors7.xml" /><Relationship Id="rId1" Type="http://schemas.microsoft.com/office/2011/relationships/chartStyle" Target="style7.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a:t>pH</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v>STSF</c:v>
          </c:tx>
          <c:spPr>
            <a:solidFill>
              <a:schemeClr val="accent1"/>
            </a:solidFill>
            <a:ln>
              <a:noFill/>
            </a:ln>
            <a:effectLst/>
          </c:spPr>
          <c:invertIfNegative val="0"/>
          <c:val>
            <c:numRef>
              <c:f>Sheet1!$B$5</c:f>
              <c:numCache>
                <c:formatCode>General</c:formatCode>
                <c:ptCount val="1"/>
                <c:pt idx="0">
                  <c:v>8.1999999999999993</c:v>
                </c:pt>
              </c:numCache>
            </c:numRef>
          </c:val>
          <c:extLst>
            <c:ext xmlns:c16="http://schemas.microsoft.com/office/drawing/2014/chart" uri="{C3380CC4-5D6E-409C-BE32-E72D297353CC}">
              <c16:uniqueId val="{00000000-59D5-4B9A-B92F-70C7BCF256C2}"/>
            </c:ext>
          </c:extLst>
        </c:ser>
        <c:ser>
          <c:idx val="1"/>
          <c:order val="1"/>
          <c:tx>
            <c:v>ATSF</c:v>
          </c:tx>
          <c:spPr>
            <a:solidFill>
              <a:schemeClr val="accent2"/>
            </a:solidFill>
            <a:ln>
              <a:noFill/>
            </a:ln>
            <a:effectLst/>
          </c:spPr>
          <c:invertIfNegative val="0"/>
          <c:val>
            <c:numRef>
              <c:f>Sheet1!$B$13</c:f>
              <c:numCache>
                <c:formatCode>General</c:formatCode>
                <c:ptCount val="1"/>
                <c:pt idx="0">
                  <c:v>8.1999999999999993</c:v>
                </c:pt>
              </c:numCache>
            </c:numRef>
          </c:val>
          <c:extLst>
            <c:ext xmlns:c16="http://schemas.microsoft.com/office/drawing/2014/chart" uri="{C3380CC4-5D6E-409C-BE32-E72D297353CC}">
              <c16:uniqueId val="{00000001-59D5-4B9A-B92F-70C7BCF256C2}"/>
            </c:ext>
          </c:extLst>
        </c:ser>
        <c:ser>
          <c:idx val="2"/>
          <c:order val="2"/>
          <c:tx>
            <c:v>CONTROL</c:v>
          </c:tx>
          <c:spPr>
            <a:solidFill>
              <a:schemeClr val="accent3"/>
            </a:solidFill>
            <a:ln>
              <a:noFill/>
            </a:ln>
            <a:effectLst/>
          </c:spPr>
          <c:invertIfNegative val="0"/>
          <c:val>
            <c:numRef>
              <c:f>Sheet1!$B$21</c:f>
              <c:numCache>
                <c:formatCode>General</c:formatCode>
                <c:ptCount val="1"/>
                <c:pt idx="0">
                  <c:v>6.3</c:v>
                </c:pt>
              </c:numCache>
            </c:numRef>
          </c:val>
          <c:extLst>
            <c:ext xmlns:c16="http://schemas.microsoft.com/office/drawing/2014/chart" uri="{C3380CC4-5D6E-409C-BE32-E72D297353CC}">
              <c16:uniqueId val="{00000002-59D5-4B9A-B92F-70C7BCF256C2}"/>
            </c:ext>
          </c:extLst>
        </c:ser>
        <c:dLbls>
          <c:showLegendKey val="0"/>
          <c:showVal val="0"/>
          <c:showCatName val="0"/>
          <c:showSerName val="0"/>
          <c:showPercent val="0"/>
          <c:showBubbleSize val="0"/>
        </c:dLbls>
        <c:gapWidth val="219"/>
        <c:overlap val="-27"/>
        <c:axId val="894517520"/>
        <c:axId val="894526256"/>
      </c:barChart>
      <c:catAx>
        <c:axId val="8945175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94526256"/>
        <c:crosses val="autoZero"/>
        <c:auto val="1"/>
        <c:lblAlgn val="ctr"/>
        <c:lblOffset val="100"/>
        <c:noMultiLvlLbl val="0"/>
      </c:catAx>
      <c:valAx>
        <c:axId val="8945262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9451752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a:t>Zn</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v>STSF</c:v>
          </c:tx>
          <c:spPr>
            <a:solidFill>
              <a:schemeClr val="accent1"/>
            </a:solidFill>
            <a:ln>
              <a:noFill/>
            </a:ln>
            <a:effectLst/>
          </c:spPr>
          <c:invertIfNegative val="0"/>
          <c:val>
            <c:numRef>
              <c:f>Sheet1!$C$5</c:f>
              <c:numCache>
                <c:formatCode>General</c:formatCode>
                <c:ptCount val="1"/>
                <c:pt idx="0">
                  <c:v>11.2</c:v>
                </c:pt>
              </c:numCache>
            </c:numRef>
          </c:val>
          <c:extLst>
            <c:ext xmlns:c16="http://schemas.microsoft.com/office/drawing/2014/chart" uri="{C3380CC4-5D6E-409C-BE32-E72D297353CC}">
              <c16:uniqueId val="{00000000-C03F-434D-ABEE-9355BA602356}"/>
            </c:ext>
          </c:extLst>
        </c:ser>
        <c:ser>
          <c:idx val="1"/>
          <c:order val="1"/>
          <c:tx>
            <c:v>ATSF</c:v>
          </c:tx>
          <c:spPr>
            <a:solidFill>
              <a:schemeClr val="accent2"/>
            </a:solidFill>
            <a:ln>
              <a:noFill/>
            </a:ln>
            <a:effectLst/>
          </c:spPr>
          <c:invertIfNegative val="0"/>
          <c:val>
            <c:numRef>
              <c:f>Sheet1!$C$13</c:f>
              <c:numCache>
                <c:formatCode>General</c:formatCode>
                <c:ptCount val="1"/>
                <c:pt idx="0">
                  <c:v>66.900000000000006</c:v>
                </c:pt>
              </c:numCache>
            </c:numRef>
          </c:val>
          <c:extLst>
            <c:ext xmlns:c16="http://schemas.microsoft.com/office/drawing/2014/chart" uri="{C3380CC4-5D6E-409C-BE32-E72D297353CC}">
              <c16:uniqueId val="{00000001-C03F-434D-ABEE-9355BA602356}"/>
            </c:ext>
          </c:extLst>
        </c:ser>
        <c:ser>
          <c:idx val="2"/>
          <c:order val="2"/>
          <c:tx>
            <c:v>CONTROL</c:v>
          </c:tx>
          <c:spPr>
            <a:solidFill>
              <a:schemeClr val="accent3"/>
            </a:solidFill>
            <a:ln>
              <a:noFill/>
            </a:ln>
            <a:effectLst/>
          </c:spPr>
          <c:invertIfNegative val="0"/>
          <c:val>
            <c:numRef>
              <c:f>Sheet1!$C$21</c:f>
              <c:numCache>
                <c:formatCode>General</c:formatCode>
                <c:ptCount val="1"/>
                <c:pt idx="0">
                  <c:v>4.5</c:v>
                </c:pt>
              </c:numCache>
            </c:numRef>
          </c:val>
          <c:extLst>
            <c:ext xmlns:c16="http://schemas.microsoft.com/office/drawing/2014/chart" uri="{C3380CC4-5D6E-409C-BE32-E72D297353CC}">
              <c16:uniqueId val="{00000002-C03F-434D-ABEE-9355BA602356}"/>
            </c:ext>
          </c:extLst>
        </c:ser>
        <c:dLbls>
          <c:showLegendKey val="0"/>
          <c:showVal val="0"/>
          <c:showCatName val="0"/>
          <c:showSerName val="0"/>
          <c:showPercent val="0"/>
          <c:showBubbleSize val="0"/>
        </c:dLbls>
        <c:gapWidth val="219"/>
        <c:overlap val="-27"/>
        <c:axId val="968948512"/>
        <c:axId val="968943104"/>
      </c:barChart>
      <c:catAx>
        <c:axId val="968948512"/>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68943104"/>
        <c:crosses val="autoZero"/>
        <c:auto val="1"/>
        <c:lblAlgn val="ctr"/>
        <c:lblOffset val="100"/>
        <c:noMultiLvlLbl val="0"/>
      </c:catAx>
      <c:valAx>
        <c:axId val="9689431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6894851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a:t>Pb</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v>STSF</c:v>
          </c:tx>
          <c:spPr>
            <a:solidFill>
              <a:schemeClr val="accent1"/>
            </a:solidFill>
            <a:ln>
              <a:noFill/>
            </a:ln>
            <a:effectLst/>
          </c:spPr>
          <c:invertIfNegative val="0"/>
          <c:val>
            <c:numRef>
              <c:f>Sheet1!$D$5</c:f>
              <c:numCache>
                <c:formatCode>General</c:formatCode>
                <c:ptCount val="1"/>
                <c:pt idx="0">
                  <c:v>10.5</c:v>
                </c:pt>
              </c:numCache>
            </c:numRef>
          </c:val>
          <c:extLst>
            <c:ext xmlns:c16="http://schemas.microsoft.com/office/drawing/2014/chart" uri="{C3380CC4-5D6E-409C-BE32-E72D297353CC}">
              <c16:uniqueId val="{00000000-982D-4D17-9DF6-BD8D3E8142B0}"/>
            </c:ext>
          </c:extLst>
        </c:ser>
        <c:ser>
          <c:idx val="1"/>
          <c:order val="1"/>
          <c:tx>
            <c:v>ATSF</c:v>
          </c:tx>
          <c:spPr>
            <a:solidFill>
              <a:schemeClr val="accent2"/>
            </a:solidFill>
            <a:ln>
              <a:noFill/>
            </a:ln>
            <a:effectLst/>
          </c:spPr>
          <c:invertIfNegative val="0"/>
          <c:val>
            <c:numRef>
              <c:f>Sheet1!$D$13</c:f>
              <c:numCache>
                <c:formatCode>General</c:formatCode>
                <c:ptCount val="1"/>
                <c:pt idx="0">
                  <c:v>32</c:v>
                </c:pt>
              </c:numCache>
            </c:numRef>
          </c:val>
          <c:extLst>
            <c:ext xmlns:c16="http://schemas.microsoft.com/office/drawing/2014/chart" uri="{C3380CC4-5D6E-409C-BE32-E72D297353CC}">
              <c16:uniqueId val="{00000001-982D-4D17-9DF6-BD8D3E8142B0}"/>
            </c:ext>
          </c:extLst>
        </c:ser>
        <c:ser>
          <c:idx val="2"/>
          <c:order val="2"/>
          <c:tx>
            <c:v>CONTROL</c:v>
          </c:tx>
          <c:spPr>
            <a:solidFill>
              <a:schemeClr val="accent3"/>
            </a:solidFill>
            <a:ln>
              <a:noFill/>
            </a:ln>
            <a:effectLst/>
          </c:spPr>
          <c:invertIfNegative val="0"/>
          <c:val>
            <c:numRef>
              <c:f>Sheet1!$D$21</c:f>
              <c:numCache>
                <c:formatCode>General</c:formatCode>
                <c:ptCount val="1"/>
                <c:pt idx="0">
                  <c:v>3.2</c:v>
                </c:pt>
              </c:numCache>
            </c:numRef>
          </c:val>
          <c:extLst>
            <c:ext xmlns:c16="http://schemas.microsoft.com/office/drawing/2014/chart" uri="{C3380CC4-5D6E-409C-BE32-E72D297353CC}">
              <c16:uniqueId val="{00000002-982D-4D17-9DF6-BD8D3E8142B0}"/>
            </c:ext>
          </c:extLst>
        </c:ser>
        <c:dLbls>
          <c:showLegendKey val="0"/>
          <c:showVal val="0"/>
          <c:showCatName val="0"/>
          <c:showSerName val="0"/>
          <c:showPercent val="0"/>
          <c:showBubbleSize val="0"/>
        </c:dLbls>
        <c:gapWidth val="219"/>
        <c:overlap val="-27"/>
        <c:axId val="968903936"/>
        <c:axId val="968904352"/>
      </c:barChart>
      <c:catAx>
        <c:axId val="968903936"/>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68904352"/>
        <c:crosses val="autoZero"/>
        <c:auto val="1"/>
        <c:lblAlgn val="ctr"/>
        <c:lblOffset val="100"/>
        <c:noMultiLvlLbl val="0"/>
      </c:catAx>
      <c:valAx>
        <c:axId val="9689043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6890393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a:t>As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v>STSF</c:v>
          </c:tx>
          <c:spPr>
            <a:solidFill>
              <a:schemeClr val="accent1"/>
            </a:solidFill>
            <a:ln>
              <a:noFill/>
            </a:ln>
            <a:effectLst/>
          </c:spPr>
          <c:invertIfNegative val="0"/>
          <c:val>
            <c:numRef>
              <c:f>Sheet1!$E$5</c:f>
              <c:numCache>
                <c:formatCode>General</c:formatCode>
                <c:ptCount val="1"/>
                <c:pt idx="0">
                  <c:v>0.1</c:v>
                </c:pt>
              </c:numCache>
            </c:numRef>
          </c:val>
          <c:extLst>
            <c:ext xmlns:c16="http://schemas.microsoft.com/office/drawing/2014/chart" uri="{C3380CC4-5D6E-409C-BE32-E72D297353CC}">
              <c16:uniqueId val="{00000000-7DFC-40E0-933D-A8CD3E851F5E}"/>
            </c:ext>
          </c:extLst>
        </c:ser>
        <c:ser>
          <c:idx val="1"/>
          <c:order val="1"/>
          <c:tx>
            <c:v>ATSF</c:v>
          </c:tx>
          <c:spPr>
            <a:solidFill>
              <a:schemeClr val="accent2"/>
            </a:solidFill>
            <a:ln>
              <a:noFill/>
            </a:ln>
            <a:effectLst/>
          </c:spPr>
          <c:invertIfNegative val="0"/>
          <c:val>
            <c:numRef>
              <c:f>Sheet1!$E$13</c:f>
              <c:numCache>
                <c:formatCode>General</c:formatCode>
                <c:ptCount val="1"/>
                <c:pt idx="0">
                  <c:v>3.6</c:v>
                </c:pt>
              </c:numCache>
            </c:numRef>
          </c:val>
          <c:extLst>
            <c:ext xmlns:c16="http://schemas.microsoft.com/office/drawing/2014/chart" uri="{C3380CC4-5D6E-409C-BE32-E72D297353CC}">
              <c16:uniqueId val="{00000001-7DFC-40E0-933D-A8CD3E851F5E}"/>
            </c:ext>
          </c:extLst>
        </c:ser>
        <c:ser>
          <c:idx val="2"/>
          <c:order val="2"/>
          <c:tx>
            <c:v>CONTROL</c:v>
          </c:tx>
          <c:spPr>
            <a:solidFill>
              <a:schemeClr val="accent3"/>
            </a:solidFill>
            <a:ln>
              <a:noFill/>
            </a:ln>
            <a:effectLst/>
          </c:spPr>
          <c:invertIfNegative val="0"/>
          <c:val>
            <c:numRef>
              <c:f>Sheet1!$E$21</c:f>
              <c:numCache>
                <c:formatCode>General</c:formatCode>
                <c:ptCount val="1"/>
                <c:pt idx="0">
                  <c:v>1</c:v>
                </c:pt>
              </c:numCache>
            </c:numRef>
          </c:val>
          <c:extLst>
            <c:ext xmlns:c16="http://schemas.microsoft.com/office/drawing/2014/chart" uri="{C3380CC4-5D6E-409C-BE32-E72D297353CC}">
              <c16:uniqueId val="{00000002-7DFC-40E0-933D-A8CD3E851F5E}"/>
            </c:ext>
          </c:extLst>
        </c:ser>
        <c:dLbls>
          <c:showLegendKey val="0"/>
          <c:showVal val="0"/>
          <c:showCatName val="0"/>
          <c:showSerName val="0"/>
          <c:showPercent val="0"/>
          <c:showBubbleSize val="0"/>
        </c:dLbls>
        <c:gapWidth val="219"/>
        <c:overlap val="-27"/>
        <c:axId val="894535584"/>
        <c:axId val="894540576"/>
      </c:barChart>
      <c:catAx>
        <c:axId val="894535584"/>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94540576"/>
        <c:crosses val="autoZero"/>
        <c:auto val="1"/>
        <c:lblAlgn val="ctr"/>
        <c:lblOffset val="100"/>
        <c:noMultiLvlLbl val="0"/>
      </c:catAx>
      <c:valAx>
        <c:axId val="89454057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9453558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a:t>Ni</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v>STSF</c:v>
          </c:tx>
          <c:spPr>
            <a:solidFill>
              <a:schemeClr val="accent1"/>
            </a:solidFill>
            <a:ln>
              <a:noFill/>
            </a:ln>
            <a:effectLst/>
          </c:spPr>
          <c:invertIfNegative val="0"/>
          <c:val>
            <c:numRef>
              <c:f>Sheet1!$F$5</c:f>
              <c:numCache>
                <c:formatCode>General</c:formatCode>
                <c:ptCount val="1"/>
                <c:pt idx="0">
                  <c:v>18.5</c:v>
                </c:pt>
              </c:numCache>
            </c:numRef>
          </c:val>
          <c:extLst>
            <c:ext xmlns:c16="http://schemas.microsoft.com/office/drawing/2014/chart" uri="{C3380CC4-5D6E-409C-BE32-E72D297353CC}">
              <c16:uniqueId val="{00000000-7EC1-4A78-8940-E0059F544B8E}"/>
            </c:ext>
          </c:extLst>
        </c:ser>
        <c:ser>
          <c:idx val="1"/>
          <c:order val="1"/>
          <c:tx>
            <c:v>ATSF</c:v>
          </c:tx>
          <c:spPr>
            <a:solidFill>
              <a:schemeClr val="accent2"/>
            </a:solidFill>
            <a:ln>
              <a:noFill/>
            </a:ln>
            <a:effectLst/>
          </c:spPr>
          <c:invertIfNegative val="0"/>
          <c:val>
            <c:numRef>
              <c:f>Sheet1!$F$13</c:f>
              <c:numCache>
                <c:formatCode>General</c:formatCode>
                <c:ptCount val="1"/>
                <c:pt idx="0">
                  <c:v>9.6999999999999993</c:v>
                </c:pt>
              </c:numCache>
            </c:numRef>
          </c:val>
          <c:extLst>
            <c:ext xmlns:c16="http://schemas.microsoft.com/office/drawing/2014/chart" uri="{C3380CC4-5D6E-409C-BE32-E72D297353CC}">
              <c16:uniqueId val="{00000001-7EC1-4A78-8940-E0059F544B8E}"/>
            </c:ext>
          </c:extLst>
        </c:ser>
        <c:ser>
          <c:idx val="2"/>
          <c:order val="2"/>
          <c:tx>
            <c:v>CONTROL</c:v>
          </c:tx>
          <c:spPr>
            <a:solidFill>
              <a:schemeClr val="accent3"/>
            </a:solidFill>
            <a:ln>
              <a:noFill/>
            </a:ln>
            <a:effectLst/>
          </c:spPr>
          <c:invertIfNegative val="0"/>
          <c:val>
            <c:numRef>
              <c:f>Sheet1!$F$21</c:f>
              <c:numCache>
                <c:formatCode>General</c:formatCode>
                <c:ptCount val="1"/>
                <c:pt idx="0">
                  <c:v>0.25</c:v>
                </c:pt>
              </c:numCache>
            </c:numRef>
          </c:val>
          <c:extLst>
            <c:ext xmlns:c16="http://schemas.microsoft.com/office/drawing/2014/chart" uri="{C3380CC4-5D6E-409C-BE32-E72D297353CC}">
              <c16:uniqueId val="{00000002-7EC1-4A78-8940-E0059F544B8E}"/>
            </c:ext>
          </c:extLst>
        </c:ser>
        <c:dLbls>
          <c:showLegendKey val="0"/>
          <c:showVal val="0"/>
          <c:showCatName val="0"/>
          <c:showSerName val="0"/>
          <c:showPercent val="0"/>
          <c:showBubbleSize val="0"/>
        </c:dLbls>
        <c:gapWidth val="219"/>
        <c:overlap val="-27"/>
        <c:axId val="968895616"/>
        <c:axId val="968891872"/>
      </c:barChart>
      <c:catAx>
        <c:axId val="968895616"/>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68891872"/>
        <c:crosses val="autoZero"/>
        <c:auto val="1"/>
        <c:lblAlgn val="ctr"/>
        <c:lblOffset val="100"/>
        <c:noMultiLvlLbl val="0"/>
      </c:catAx>
      <c:valAx>
        <c:axId val="96889187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6889561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a:t>Co</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v>STSF</c:v>
          </c:tx>
          <c:spPr>
            <a:solidFill>
              <a:schemeClr val="accent1"/>
            </a:solidFill>
            <a:ln>
              <a:noFill/>
            </a:ln>
            <a:effectLst/>
          </c:spPr>
          <c:invertIfNegative val="0"/>
          <c:val>
            <c:numRef>
              <c:f>Sheet1!$G$5</c:f>
              <c:numCache>
                <c:formatCode>General</c:formatCode>
                <c:ptCount val="1"/>
                <c:pt idx="0">
                  <c:v>11</c:v>
                </c:pt>
              </c:numCache>
            </c:numRef>
          </c:val>
          <c:extLst>
            <c:ext xmlns:c16="http://schemas.microsoft.com/office/drawing/2014/chart" uri="{C3380CC4-5D6E-409C-BE32-E72D297353CC}">
              <c16:uniqueId val="{00000000-7D23-4C25-A5B2-39D3FA9F7868}"/>
            </c:ext>
          </c:extLst>
        </c:ser>
        <c:ser>
          <c:idx val="1"/>
          <c:order val="1"/>
          <c:tx>
            <c:v>ATSF</c:v>
          </c:tx>
          <c:spPr>
            <a:solidFill>
              <a:schemeClr val="accent2"/>
            </a:solidFill>
            <a:ln>
              <a:noFill/>
            </a:ln>
            <a:effectLst/>
          </c:spPr>
          <c:invertIfNegative val="0"/>
          <c:val>
            <c:numRef>
              <c:f>Sheet1!$G$13</c:f>
              <c:numCache>
                <c:formatCode>General</c:formatCode>
                <c:ptCount val="1"/>
                <c:pt idx="0">
                  <c:v>11.4</c:v>
                </c:pt>
              </c:numCache>
            </c:numRef>
          </c:val>
          <c:extLst>
            <c:ext xmlns:c16="http://schemas.microsoft.com/office/drawing/2014/chart" uri="{C3380CC4-5D6E-409C-BE32-E72D297353CC}">
              <c16:uniqueId val="{00000001-7D23-4C25-A5B2-39D3FA9F7868}"/>
            </c:ext>
          </c:extLst>
        </c:ser>
        <c:ser>
          <c:idx val="2"/>
          <c:order val="2"/>
          <c:tx>
            <c:v>CONTROL</c:v>
          </c:tx>
          <c:spPr>
            <a:solidFill>
              <a:schemeClr val="accent3"/>
            </a:solidFill>
            <a:ln>
              <a:noFill/>
            </a:ln>
            <a:effectLst/>
          </c:spPr>
          <c:invertIfNegative val="0"/>
          <c:val>
            <c:numRef>
              <c:f>Sheet1!$G$21</c:f>
              <c:numCache>
                <c:formatCode>General</c:formatCode>
                <c:ptCount val="1"/>
                <c:pt idx="0">
                  <c:v>0.15</c:v>
                </c:pt>
              </c:numCache>
            </c:numRef>
          </c:val>
          <c:extLst>
            <c:ext xmlns:c16="http://schemas.microsoft.com/office/drawing/2014/chart" uri="{C3380CC4-5D6E-409C-BE32-E72D297353CC}">
              <c16:uniqueId val="{00000002-7D23-4C25-A5B2-39D3FA9F7868}"/>
            </c:ext>
          </c:extLst>
        </c:ser>
        <c:dLbls>
          <c:showLegendKey val="0"/>
          <c:showVal val="0"/>
          <c:showCatName val="0"/>
          <c:showSerName val="0"/>
          <c:showPercent val="0"/>
          <c:showBubbleSize val="0"/>
        </c:dLbls>
        <c:gapWidth val="219"/>
        <c:overlap val="-27"/>
        <c:axId val="894533088"/>
        <c:axId val="894536416"/>
      </c:barChart>
      <c:catAx>
        <c:axId val="894533088"/>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94536416"/>
        <c:crosses val="autoZero"/>
        <c:auto val="1"/>
        <c:lblAlgn val="ctr"/>
        <c:lblOffset val="100"/>
        <c:noMultiLvlLbl val="0"/>
      </c:catAx>
      <c:valAx>
        <c:axId val="89453641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9453308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a:t>Cr</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v>STSF</c:v>
          </c:tx>
          <c:spPr>
            <a:solidFill>
              <a:schemeClr val="accent1"/>
            </a:solidFill>
            <a:ln>
              <a:noFill/>
            </a:ln>
            <a:effectLst/>
          </c:spPr>
          <c:invertIfNegative val="0"/>
          <c:val>
            <c:numRef>
              <c:f>Sheet1!$H$5</c:f>
              <c:numCache>
                <c:formatCode>General</c:formatCode>
                <c:ptCount val="1"/>
                <c:pt idx="0">
                  <c:v>52.5</c:v>
                </c:pt>
              </c:numCache>
            </c:numRef>
          </c:val>
          <c:extLst>
            <c:ext xmlns:c16="http://schemas.microsoft.com/office/drawing/2014/chart" uri="{C3380CC4-5D6E-409C-BE32-E72D297353CC}">
              <c16:uniqueId val="{00000000-A698-42BB-9FC9-92A2A48062D2}"/>
            </c:ext>
          </c:extLst>
        </c:ser>
        <c:ser>
          <c:idx val="1"/>
          <c:order val="1"/>
          <c:tx>
            <c:v>ATSF</c:v>
          </c:tx>
          <c:spPr>
            <a:solidFill>
              <a:schemeClr val="accent2"/>
            </a:solidFill>
            <a:ln>
              <a:noFill/>
            </a:ln>
            <a:effectLst/>
          </c:spPr>
          <c:invertIfNegative val="0"/>
          <c:val>
            <c:numRef>
              <c:f>Sheet1!$H$13</c:f>
              <c:numCache>
                <c:formatCode>General</c:formatCode>
                <c:ptCount val="1"/>
                <c:pt idx="0">
                  <c:v>26.6</c:v>
                </c:pt>
              </c:numCache>
            </c:numRef>
          </c:val>
          <c:extLst>
            <c:ext xmlns:c16="http://schemas.microsoft.com/office/drawing/2014/chart" uri="{C3380CC4-5D6E-409C-BE32-E72D297353CC}">
              <c16:uniqueId val="{00000001-A698-42BB-9FC9-92A2A48062D2}"/>
            </c:ext>
          </c:extLst>
        </c:ser>
        <c:ser>
          <c:idx val="2"/>
          <c:order val="2"/>
          <c:tx>
            <c:v>CONTROL</c:v>
          </c:tx>
          <c:spPr>
            <a:solidFill>
              <a:schemeClr val="accent3"/>
            </a:solidFill>
            <a:ln>
              <a:noFill/>
            </a:ln>
            <a:effectLst/>
          </c:spPr>
          <c:invertIfNegative val="0"/>
          <c:val>
            <c:numRef>
              <c:f>Sheet1!$H$21</c:f>
              <c:numCache>
                <c:formatCode>General</c:formatCode>
                <c:ptCount val="1"/>
                <c:pt idx="0">
                  <c:v>4.5</c:v>
                </c:pt>
              </c:numCache>
            </c:numRef>
          </c:val>
          <c:extLst>
            <c:ext xmlns:c16="http://schemas.microsoft.com/office/drawing/2014/chart" uri="{C3380CC4-5D6E-409C-BE32-E72D297353CC}">
              <c16:uniqueId val="{00000002-A698-42BB-9FC9-92A2A48062D2}"/>
            </c:ext>
          </c:extLst>
        </c:ser>
        <c:dLbls>
          <c:showLegendKey val="0"/>
          <c:showVal val="0"/>
          <c:showCatName val="0"/>
          <c:showSerName val="0"/>
          <c:showPercent val="0"/>
          <c:showBubbleSize val="0"/>
        </c:dLbls>
        <c:gapWidth val="219"/>
        <c:overlap val="-27"/>
        <c:axId val="968949760"/>
        <c:axId val="968938528"/>
      </c:barChart>
      <c:catAx>
        <c:axId val="968949760"/>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68938528"/>
        <c:crosses val="autoZero"/>
        <c:auto val="1"/>
        <c:lblAlgn val="ctr"/>
        <c:lblOffset val="100"/>
        <c:noMultiLvlLbl val="0"/>
      </c:catAx>
      <c:valAx>
        <c:axId val="9689385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6894976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C070D9-CE4C-4523-84E5-2BCC360EF90C}" type="datetimeFigureOut">
              <a:rPr lang="en-US" smtClean="0"/>
              <a:t>11/14/2024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7DD320-4E3A-4CB5-A0BC-F8EFFE6E1B53}" type="slidenum">
              <a:rPr lang="en-US" smtClean="0"/>
              <a:t>‹#›</a:t>
            </a:fld>
            <a:endParaRPr lang="en-US" dirty="0"/>
          </a:p>
        </p:txBody>
      </p:sp>
    </p:spTree>
    <p:extLst>
      <p:ext uri="{BB962C8B-B14F-4D97-AF65-F5344CB8AC3E}">
        <p14:creationId xmlns:p14="http://schemas.microsoft.com/office/powerpoint/2010/main" val="5620647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s://www.knust.edu.gh/" TargetMode="External" /><Relationship Id="rId7" Type="http://schemas.openxmlformats.org/officeDocument/2006/relationships/image" Target="../media/image3.png" /><Relationship Id="rId2" Type="http://schemas.openxmlformats.org/officeDocument/2006/relationships/image" Target="../media/image1.png" /><Relationship Id="rId1" Type="http://schemas.openxmlformats.org/officeDocument/2006/relationships/slideMaster" Target="../slideMasters/slideMaster1.xml" /><Relationship Id="rId6" Type="http://schemas.openxmlformats.org/officeDocument/2006/relationships/hyperlink" Target="https://www.facebook.com/knust.Ghana/" TargetMode="External" /><Relationship Id="rId5" Type="http://schemas.openxmlformats.org/officeDocument/2006/relationships/image" Target="../media/image2.jpg" /><Relationship Id="rId4" Type="http://schemas.openxmlformats.org/officeDocument/2006/relationships/hyperlink" Target="https://twitter.com/_knust_" TargetMode="Externa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F4F075A-9D75-2B48-9A54-E569C7FF800C}" type="datetime1">
              <a:rPr lang="en-US" smtClean="0"/>
              <a:t>11/14/2024</a:t>
            </a:fld>
            <a:endParaRPr lang="en-US" dirty="0"/>
          </a:p>
        </p:txBody>
      </p:sp>
      <p:sp>
        <p:nvSpPr>
          <p:cNvPr id="6" name="Slide Number Placeholder 5"/>
          <p:cNvSpPr>
            <a:spLocks noGrp="1"/>
          </p:cNvSpPr>
          <p:nvPr>
            <p:ph type="sldNum" sz="quarter" idx="12"/>
          </p:nvPr>
        </p:nvSpPr>
        <p:spPr/>
        <p:txBody>
          <a:bodyPr/>
          <a:lstStyle/>
          <a:p>
            <a:fld id="{F4801FD5-11B4-DE43-ACA2-E85EEB9A6F9C}" type="slidenum">
              <a:rPr lang="en-US" smtClean="0"/>
              <a:t>‹#›</a:t>
            </a:fld>
            <a:endParaRPr lang="en-US" dirty="0"/>
          </a:p>
        </p:txBody>
      </p:sp>
      <p:grpSp>
        <p:nvGrpSpPr>
          <p:cNvPr id="7" name="Group 6"/>
          <p:cNvGrpSpPr/>
          <p:nvPr userDrawn="1"/>
        </p:nvGrpSpPr>
        <p:grpSpPr>
          <a:xfrm>
            <a:off x="0" y="1"/>
            <a:ext cx="12192000" cy="854748"/>
            <a:chOff x="0" y="1"/>
            <a:chExt cx="9144000" cy="854748"/>
          </a:xfrm>
        </p:grpSpPr>
        <p:sp>
          <p:nvSpPr>
            <p:cNvPr id="8" name="Rectangle 7"/>
            <p:cNvSpPr/>
            <p:nvPr/>
          </p:nvSpPr>
          <p:spPr>
            <a:xfrm>
              <a:off x="0" y="1"/>
              <a:ext cx="9144000" cy="854748"/>
            </a:xfrm>
            <a:prstGeom prst="rect">
              <a:avLst/>
            </a:prstGeom>
            <a:solidFill>
              <a:srgbClr val="008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9" name="TextBox 8"/>
            <p:cNvSpPr txBox="1"/>
            <p:nvPr/>
          </p:nvSpPr>
          <p:spPr>
            <a:xfrm>
              <a:off x="5487656" y="241270"/>
              <a:ext cx="3445328" cy="523220"/>
            </a:xfrm>
            <a:prstGeom prst="rect">
              <a:avLst/>
            </a:prstGeom>
            <a:noFill/>
          </p:spPr>
          <p:txBody>
            <a:bodyPr wrap="square" rtlCol="0">
              <a:spAutoFit/>
            </a:bodyPr>
            <a:lstStyle/>
            <a:p>
              <a:r>
                <a:rPr lang="en-US" sz="1400" dirty="0">
                  <a:solidFill>
                    <a:schemeClr val="bg1"/>
                  </a:solidFill>
                  <a:latin typeface="Helvetica"/>
                  <a:cs typeface="Helvetica"/>
                </a:rPr>
                <a:t>Kwame Nkrumah University of </a:t>
              </a:r>
            </a:p>
            <a:p>
              <a:r>
                <a:rPr lang="en-US" sz="1400" dirty="0">
                  <a:solidFill>
                    <a:schemeClr val="bg1"/>
                  </a:solidFill>
                  <a:latin typeface="Helvetica"/>
                  <a:cs typeface="Helvetica"/>
                </a:rPr>
                <a:t>Science &amp; Technology, Kumasi, Ghana</a:t>
              </a:r>
            </a:p>
          </p:txBody>
        </p:sp>
        <p:pic>
          <p:nvPicPr>
            <p:cNvPr id="10" name="Picture 9" descr="KNUST_logo Vector.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5789" y="157852"/>
              <a:ext cx="491867" cy="625979"/>
            </a:xfrm>
            <a:prstGeom prst="rect">
              <a:avLst/>
            </a:prstGeom>
          </p:spPr>
        </p:pic>
      </p:grpSp>
      <p:sp>
        <p:nvSpPr>
          <p:cNvPr id="11" name="Title 1"/>
          <p:cNvSpPr>
            <a:spLocks noGrp="1"/>
          </p:cNvSpPr>
          <p:nvPr>
            <p:ph type="ctrTitle"/>
          </p:nvPr>
        </p:nvSpPr>
        <p:spPr>
          <a:xfrm>
            <a:off x="914400" y="1096023"/>
            <a:ext cx="10363200" cy="2541745"/>
          </a:xfrm>
          <a:prstGeom prst="rect">
            <a:avLst/>
          </a:prstGeom>
        </p:spPr>
        <p:txBody>
          <a:bodyPr>
            <a:normAutofit/>
          </a:bodyPr>
          <a:lstStyle>
            <a:lvl1pPr>
              <a:defRPr>
                <a:latin typeface="Garamond" panose="02020404030301010803" pitchFamily="18" charset="0"/>
              </a:defRPr>
            </a:lvl1pPr>
          </a:lstStyle>
          <a:p>
            <a:pPr algn="l"/>
            <a:r>
              <a:rPr lang="en-US" dirty="0">
                <a:latin typeface="Helvetica"/>
                <a:cs typeface="Helvetica"/>
              </a:rPr>
              <a:t>Title</a:t>
            </a:r>
          </a:p>
        </p:txBody>
      </p:sp>
      <p:sp>
        <p:nvSpPr>
          <p:cNvPr id="12" name="Subtitle 2"/>
          <p:cNvSpPr>
            <a:spLocks noGrp="1"/>
          </p:cNvSpPr>
          <p:nvPr>
            <p:ph type="subTitle" idx="1" hasCustomPrompt="1"/>
          </p:nvPr>
        </p:nvSpPr>
        <p:spPr>
          <a:xfrm>
            <a:off x="914400" y="4666761"/>
            <a:ext cx="10363200" cy="1599330"/>
          </a:xfrm>
        </p:spPr>
        <p:txBody>
          <a:bodyPr>
            <a:normAutofit/>
          </a:bodyPr>
          <a:lstStyle>
            <a:lvl1pPr marL="0" indent="0" algn="ctr">
              <a:buNone/>
              <a:defRPr>
                <a:solidFill>
                  <a:schemeClr val="bg1">
                    <a:lumMod val="50000"/>
                  </a:schemeClr>
                </a:solidFill>
                <a:latin typeface="Garamond" panose="02020404030301010803" pitchFamily="18" charset="0"/>
              </a:defRPr>
            </a:lvl1pPr>
          </a:lstStyle>
          <a:p>
            <a:pPr algn="l"/>
            <a:r>
              <a:rPr lang="en-US" b="1" dirty="0">
                <a:solidFill>
                  <a:schemeClr val="tx1"/>
                </a:solidFill>
                <a:latin typeface="Helvetica"/>
                <a:cs typeface="Helvetica"/>
              </a:rPr>
              <a:t>Group Number: </a:t>
            </a:r>
          </a:p>
        </p:txBody>
      </p:sp>
    </p:spTree>
    <p:extLst>
      <p:ext uri="{BB962C8B-B14F-4D97-AF65-F5344CB8AC3E}">
        <p14:creationId xmlns:p14="http://schemas.microsoft.com/office/powerpoint/2010/main" val="10266817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184B6AA-36AB-384C-89F5-D0AA3660A4E6}" type="datetime1">
              <a:rPr lang="en-US" smtClean="0"/>
              <a:t>11/14/2024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4801FD5-11B4-DE43-ACA2-E85EEB9A6F9C}" type="slidenum">
              <a:rPr lang="en-US" smtClean="0"/>
              <a:t>‹#›</a:t>
            </a:fld>
            <a:endParaRPr lang="en-US" dirty="0"/>
          </a:p>
        </p:txBody>
      </p:sp>
    </p:spTree>
    <p:extLst>
      <p:ext uri="{BB962C8B-B14F-4D97-AF65-F5344CB8AC3E}">
        <p14:creationId xmlns:p14="http://schemas.microsoft.com/office/powerpoint/2010/main" val="41281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3"/>
            <a:ext cx="27432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3"/>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03A0C56-AED7-E349-A367-C56B569B58DD}" type="datetime1">
              <a:rPr lang="en-US" smtClean="0"/>
              <a:t>11/14/2024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4801FD5-11B4-DE43-ACA2-E85EEB9A6F9C}" type="slidenum">
              <a:rPr lang="en-US" smtClean="0"/>
              <a:t>‹#›</a:t>
            </a:fld>
            <a:endParaRPr lang="en-US" dirty="0"/>
          </a:p>
        </p:txBody>
      </p:sp>
    </p:spTree>
    <p:extLst>
      <p:ext uri="{BB962C8B-B14F-4D97-AF65-F5344CB8AC3E}">
        <p14:creationId xmlns:p14="http://schemas.microsoft.com/office/powerpoint/2010/main" val="26707956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3C9E489-CF82-AC41-8AC7-E64A8729DB92}" type="datetime1">
              <a:rPr lang="en-US" smtClean="0"/>
              <a:t>11/14/2024</a:t>
            </a:fld>
            <a:endParaRPr lang="en-US" dirty="0"/>
          </a:p>
        </p:txBody>
      </p:sp>
      <p:sp>
        <p:nvSpPr>
          <p:cNvPr id="5" name="Footer Placeholder 4"/>
          <p:cNvSpPr>
            <a:spLocks noGrp="1"/>
          </p:cNvSpPr>
          <p:nvPr>
            <p:ph type="ftr" sz="quarter" idx="11"/>
          </p:nvPr>
        </p:nvSpPr>
        <p:spPr/>
        <p:txBody>
          <a:bodyPr/>
          <a:lstStyle/>
          <a:p>
            <a:endParaRPr lang="en-US" dirty="0"/>
          </a:p>
        </p:txBody>
      </p:sp>
      <p:grpSp>
        <p:nvGrpSpPr>
          <p:cNvPr id="7" name="Group 6"/>
          <p:cNvGrpSpPr/>
          <p:nvPr userDrawn="1"/>
        </p:nvGrpSpPr>
        <p:grpSpPr>
          <a:xfrm>
            <a:off x="0" y="6271235"/>
            <a:ext cx="12192000" cy="586764"/>
            <a:chOff x="0" y="6271235"/>
            <a:chExt cx="9144000" cy="586764"/>
          </a:xfrm>
        </p:grpSpPr>
        <p:sp>
          <p:nvSpPr>
            <p:cNvPr id="8" name="Rectangle 7"/>
            <p:cNvSpPr/>
            <p:nvPr/>
          </p:nvSpPr>
          <p:spPr>
            <a:xfrm>
              <a:off x="0" y="6668022"/>
              <a:ext cx="9144000" cy="189977"/>
            </a:xfrm>
            <a:prstGeom prst="rect">
              <a:avLst/>
            </a:prstGeom>
            <a:solidFill>
              <a:schemeClr val="accent3">
                <a:lumMod val="40000"/>
                <a:lumOff val="6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
          <p:nvSpPr>
            <p:cNvPr id="9" name="Rectangle 8"/>
            <p:cNvSpPr/>
            <p:nvPr/>
          </p:nvSpPr>
          <p:spPr>
            <a:xfrm>
              <a:off x="0" y="6271235"/>
              <a:ext cx="9144000" cy="363407"/>
            </a:xfrm>
            <a:prstGeom prst="rect">
              <a:avLst/>
            </a:prstGeom>
            <a:solidFill>
              <a:srgbClr val="008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pic>
          <p:nvPicPr>
            <p:cNvPr id="10" name="Picture 9" descr="KNUST_logo Vector.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47208" y="6299719"/>
              <a:ext cx="205238" cy="283189"/>
            </a:xfrm>
            <a:prstGeom prst="rect">
              <a:avLst/>
            </a:prstGeom>
          </p:spPr>
        </p:pic>
        <p:sp>
          <p:nvSpPr>
            <p:cNvPr id="11" name="TextBox 10">
              <a:hlinkClick r:id="rId3"/>
            </p:cNvPr>
            <p:cNvSpPr txBox="1"/>
            <p:nvPr/>
          </p:nvSpPr>
          <p:spPr>
            <a:xfrm>
              <a:off x="7137936" y="6314438"/>
              <a:ext cx="1548864" cy="276999"/>
            </a:xfrm>
            <a:prstGeom prst="rect">
              <a:avLst/>
            </a:prstGeom>
            <a:noFill/>
          </p:spPr>
          <p:txBody>
            <a:bodyPr wrap="square" rtlCol="0">
              <a:spAutoFit/>
            </a:bodyPr>
            <a:lstStyle/>
            <a:p>
              <a:r>
                <a:rPr lang="en-US" sz="1200" dirty="0">
                  <a:solidFill>
                    <a:schemeClr val="bg1"/>
                  </a:solidFill>
                  <a:latin typeface="Helvetica"/>
                  <a:cs typeface="Helvetica"/>
                </a:rPr>
                <a:t>www.knust.edu.gh</a:t>
              </a:r>
            </a:p>
          </p:txBody>
        </p:sp>
        <p:pic>
          <p:nvPicPr>
            <p:cNvPr id="12" name="Picture 11">
              <a:hlinkClick r:id="rId4"/>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61258" y="6320348"/>
              <a:ext cx="268162" cy="268162"/>
            </a:xfrm>
            <a:prstGeom prst="rect">
              <a:avLst/>
            </a:prstGeom>
          </p:spPr>
        </p:pic>
        <p:pic>
          <p:nvPicPr>
            <p:cNvPr id="13" name="Picture 12">
              <a:hlinkClick r:id="rId6"/>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197791" y="6308011"/>
              <a:ext cx="292217" cy="292217"/>
            </a:xfrm>
            <a:prstGeom prst="rect">
              <a:avLst/>
            </a:prstGeom>
          </p:spPr>
        </p:pic>
      </p:grpSp>
      <p:sp>
        <p:nvSpPr>
          <p:cNvPr id="16" name="Title 1">
            <a:extLst>
              <a:ext uri="{FF2B5EF4-FFF2-40B4-BE49-F238E27FC236}">
                <a16:creationId xmlns:a16="http://schemas.microsoft.com/office/drawing/2014/main" id="{33D96D2C-39D2-D146-949D-A56FF129CBA3}"/>
              </a:ext>
            </a:extLst>
          </p:cNvPr>
          <p:cNvSpPr>
            <a:spLocks noGrp="1"/>
          </p:cNvSpPr>
          <p:nvPr>
            <p:ph type="title"/>
          </p:nvPr>
        </p:nvSpPr>
        <p:spPr>
          <a:xfrm>
            <a:off x="942493" y="195127"/>
            <a:ext cx="10865195" cy="592690"/>
          </a:xfrm>
          <a:prstGeom prst="rect">
            <a:avLst/>
          </a:prstGeom>
        </p:spPr>
        <p:txBody>
          <a:bodyPr/>
          <a:lstStyle>
            <a:lvl1pPr>
              <a:defRPr sz="4000">
                <a:latin typeface="Garamond" panose="02020404030301010803" pitchFamily="18" charset="0"/>
              </a:defRPr>
            </a:lvl1pPr>
          </a:lstStyle>
          <a:p>
            <a:r>
              <a:rPr lang="en-US"/>
              <a:t>Click to edit Master title style</a:t>
            </a:r>
          </a:p>
        </p:txBody>
      </p:sp>
      <p:cxnSp>
        <p:nvCxnSpPr>
          <p:cNvPr id="3" name="Straight Connector 2">
            <a:extLst>
              <a:ext uri="{FF2B5EF4-FFF2-40B4-BE49-F238E27FC236}">
                <a16:creationId xmlns:a16="http://schemas.microsoft.com/office/drawing/2014/main" id="{0F8A6806-0C47-8F41-8CB1-123A74FCD28F}"/>
              </a:ext>
            </a:extLst>
          </p:cNvPr>
          <p:cNvCxnSpPr/>
          <p:nvPr userDrawn="1"/>
        </p:nvCxnSpPr>
        <p:spPr>
          <a:xfrm>
            <a:off x="4" y="924340"/>
            <a:ext cx="12207161" cy="0"/>
          </a:xfrm>
          <a:prstGeom prst="line">
            <a:avLst/>
          </a:prstGeom>
          <a:ln w="12700">
            <a:solidFill>
              <a:srgbClr val="008001"/>
            </a:solidFill>
          </a:ln>
        </p:spPr>
        <p:style>
          <a:lnRef idx="1">
            <a:schemeClr val="accent3"/>
          </a:lnRef>
          <a:fillRef idx="0">
            <a:schemeClr val="accent3"/>
          </a:fillRef>
          <a:effectRef idx="0">
            <a:schemeClr val="accent3"/>
          </a:effectRef>
          <a:fontRef idx="minor">
            <a:schemeClr val="tx1"/>
          </a:fontRef>
        </p:style>
      </p:cxnSp>
      <p:sp>
        <p:nvSpPr>
          <p:cNvPr id="17" name="Content Placeholder 2">
            <a:extLst>
              <a:ext uri="{FF2B5EF4-FFF2-40B4-BE49-F238E27FC236}">
                <a16:creationId xmlns:a16="http://schemas.microsoft.com/office/drawing/2014/main" id="{B14474AE-41FC-854B-B962-6E0C929C52C0}"/>
              </a:ext>
            </a:extLst>
          </p:cNvPr>
          <p:cNvSpPr>
            <a:spLocks noGrp="1"/>
          </p:cNvSpPr>
          <p:nvPr>
            <p:ph sz="half" idx="1"/>
          </p:nvPr>
        </p:nvSpPr>
        <p:spPr>
          <a:xfrm>
            <a:off x="942494" y="1002092"/>
            <a:ext cx="10865193" cy="517582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86708" y="6278609"/>
            <a:ext cx="855784" cy="365125"/>
          </a:xfrm>
        </p:spPr>
        <p:txBody>
          <a:bodyPr/>
          <a:lstStyle>
            <a:lvl1pPr>
              <a:defRPr sz="2400" b="1">
                <a:solidFill>
                  <a:schemeClr val="bg1"/>
                </a:solidFill>
                <a:latin typeface="Garamond" panose="02020404030301010803" pitchFamily="18" charset="0"/>
              </a:defRPr>
            </a:lvl1pPr>
          </a:lstStyle>
          <a:p>
            <a:fld id="{F4801FD5-11B4-DE43-ACA2-E85EEB9A6F9C}" type="slidenum">
              <a:rPr lang="en-US" smtClean="0"/>
              <a:pPr/>
              <a:t>‹#›</a:t>
            </a:fld>
            <a:endParaRPr lang="en-US" dirty="0"/>
          </a:p>
        </p:txBody>
      </p:sp>
    </p:spTree>
    <p:extLst>
      <p:ext uri="{BB962C8B-B14F-4D97-AF65-F5344CB8AC3E}">
        <p14:creationId xmlns:p14="http://schemas.microsoft.com/office/powerpoint/2010/main" val="37939046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5"/>
            <a:ext cx="10363200" cy="1362075"/>
          </a:xfrm>
          <a:prstGeom prst="rect">
            <a:avLst/>
          </a:prstGeom>
        </p:spPr>
        <p:txBody>
          <a:bodyPr anchor="t"/>
          <a:lstStyle>
            <a:lvl1pPr algn="l">
              <a:defRPr sz="4000" b="1" cap="all">
                <a:latin typeface="Garamond" panose="02020404030301010803" pitchFamily="18" charset="0"/>
              </a:defRPr>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F845A64-44E2-AA44-BF0A-0A6EBB813A36}" type="datetime1">
              <a:rPr lang="en-US" smtClean="0"/>
              <a:t>11/14/2024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4801FD5-11B4-DE43-ACA2-E85EEB9A6F9C}" type="slidenum">
              <a:rPr lang="en-US" smtClean="0"/>
              <a:t>‹#›</a:t>
            </a:fld>
            <a:endParaRPr lang="en-US" dirty="0"/>
          </a:p>
        </p:txBody>
      </p:sp>
    </p:spTree>
    <p:extLst>
      <p:ext uri="{BB962C8B-B14F-4D97-AF65-F5344CB8AC3E}">
        <p14:creationId xmlns:p14="http://schemas.microsoft.com/office/powerpoint/2010/main" val="3130215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609600" y="1600205"/>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5"/>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A303D-75E3-FC4C-ABF8-DBE5552AD690}" type="datetime1">
              <a:rPr lang="en-US" smtClean="0"/>
              <a:t>11/14/2024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4801FD5-11B4-DE43-ACA2-E85EEB9A6F9C}" type="slidenum">
              <a:rPr lang="en-US" smtClean="0"/>
              <a:t>‹#›</a:t>
            </a:fld>
            <a:endParaRPr lang="en-US" dirty="0"/>
          </a:p>
        </p:txBody>
      </p:sp>
    </p:spTree>
    <p:extLst>
      <p:ext uri="{BB962C8B-B14F-4D97-AF65-F5344CB8AC3E}">
        <p14:creationId xmlns:p14="http://schemas.microsoft.com/office/powerpoint/2010/main" val="21215673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0"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70"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B4B1834-423E-B246-A5D3-FE019AB1BCCC}" type="datetime1">
              <a:rPr lang="en-US" smtClean="0"/>
              <a:t>11/14/2024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4801FD5-11B4-DE43-ACA2-E85EEB9A6F9C}" type="slidenum">
              <a:rPr lang="en-US" smtClean="0"/>
              <a:t>‹#›</a:t>
            </a:fld>
            <a:endParaRPr lang="en-US" dirty="0"/>
          </a:p>
        </p:txBody>
      </p:sp>
    </p:spTree>
    <p:extLst>
      <p:ext uri="{BB962C8B-B14F-4D97-AF65-F5344CB8AC3E}">
        <p14:creationId xmlns:p14="http://schemas.microsoft.com/office/powerpoint/2010/main" val="15018759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p:txBody>
          <a:bodyPr/>
          <a:lstStyle/>
          <a:p>
            <a:fld id="{2587CF7D-DEA7-4646-BF5A-8F86F47F55E0}" type="datetime1">
              <a:rPr lang="en-US" smtClean="0"/>
              <a:t>11/14/2024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4801FD5-11B4-DE43-ACA2-E85EEB9A6F9C}" type="slidenum">
              <a:rPr lang="en-US" smtClean="0"/>
              <a:t>‹#›</a:t>
            </a:fld>
            <a:endParaRPr lang="en-US" dirty="0"/>
          </a:p>
        </p:txBody>
      </p:sp>
    </p:spTree>
    <p:extLst>
      <p:ext uri="{BB962C8B-B14F-4D97-AF65-F5344CB8AC3E}">
        <p14:creationId xmlns:p14="http://schemas.microsoft.com/office/powerpoint/2010/main" val="38211903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6EB0E7-5ABD-4248-BC89-2EF7B115D306}" type="datetime1">
              <a:rPr lang="en-US" smtClean="0"/>
              <a:t>11/14/2024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F4801FD5-11B4-DE43-ACA2-E85EEB9A6F9C}" type="slidenum">
              <a:rPr lang="en-US" smtClean="0"/>
              <a:t>‹#›</a:t>
            </a:fld>
            <a:endParaRPr lang="en-US" dirty="0"/>
          </a:p>
        </p:txBody>
      </p:sp>
    </p:spTree>
    <p:extLst>
      <p:ext uri="{BB962C8B-B14F-4D97-AF65-F5344CB8AC3E}">
        <p14:creationId xmlns:p14="http://schemas.microsoft.com/office/powerpoint/2010/main" val="21126693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5"/>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8125B47-57AB-1847-9A5E-9D0228DA2CF8}" type="datetime1">
              <a:rPr lang="en-US" smtClean="0"/>
              <a:t>11/14/2024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4801FD5-11B4-DE43-ACA2-E85EEB9A6F9C}" type="slidenum">
              <a:rPr lang="en-US" smtClean="0"/>
              <a:t>‹#›</a:t>
            </a:fld>
            <a:endParaRPr lang="en-US" dirty="0"/>
          </a:p>
        </p:txBody>
      </p:sp>
    </p:spTree>
    <p:extLst>
      <p:ext uri="{BB962C8B-B14F-4D97-AF65-F5344CB8AC3E}">
        <p14:creationId xmlns:p14="http://schemas.microsoft.com/office/powerpoint/2010/main" val="9142711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010DC83-A974-8647-80C3-F692755FAEC3}" type="datetime1">
              <a:rPr lang="en-US" smtClean="0"/>
              <a:t>11/14/2024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4801FD5-11B4-DE43-ACA2-E85EEB9A6F9C}" type="slidenum">
              <a:rPr lang="en-US" smtClean="0"/>
              <a:t>‹#›</a:t>
            </a:fld>
            <a:endParaRPr lang="en-US" dirty="0"/>
          </a:p>
        </p:txBody>
      </p:sp>
    </p:spTree>
    <p:extLst>
      <p:ext uri="{BB962C8B-B14F-4D97-AF65-F5344CB8AC3E}">
        <p14:creationId xmlns:p14="http://schemas.microsoft.com/office/powerpoint/2010/main" val="2278298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9600" y="1600205"/>
            <a:ext cx="109728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09600" y="6356355"/>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C52A24-3BDA-B749-BE6C-6289322D5558}" type="datetime1">
              <a:rPr lang="en-US" smtClean="0"/>
              <a:t>11/14/2024</a:t>
            </a:fld>
            <a:endParaRPr lang="en-US" dirty="0"/>
          </a:p>
        </p:txBody>
      </p:sp>
      <p:sp>
        <p:nvSpPr>
          <p:cNvPr id="5" name="Footer Placeholder 4"/>
          <p:cNvSpPr>
            <a:spLocks noGrp="1"/>
          </p:cNvSpPr>
          <p:nvPr>
            <p:ph type="ftr" sz="quarter" idx="3"/>
          </p:nvPr>
        </p:nvSpPr>
        <p:spPr>
          <a:xfrm>
            <a:off x="4165600" y="6356355"/>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7600" y="6356355"/>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801FD5-11B4-DE43-ACA2-E85EEB9A6F9C}" type="slidenum">
              <a:rPr lang="en-US" smtClean="0"/>
              <a:t>‹#›</a:t>
            </a:fld>
            <a:endParaRPr lang="en-US" dirty="0"/>
          </a:p>
        </p:txBody>
      </p:sp>
    </p:spTree>
    <p:extLst>
      <p:ext uri="{BB962C8B-B14F-4D97-AF65-F5344CB8AC3E}">
        <p14:creationId xmlns:p14="http://schemas.microsoft.com/office/powerpoint/2010/main" val="2954336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Garamond" panose="02020404030301010803" pitchFamily="18" charset="0"/>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Garamond" panose="02020404030301010803" pitchFamily="18" charset="0"/>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Garamond" panose="02020404030301010803" pitchFamily="18" charset="0"/>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Garamond" panose="02020404030301010803" pitchFamily="18" charset="0"/>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Garamond" panose="02020404030301010803" pitchFamily="18" charset="0"/>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5.jpg" /><Relationship Id="rId2" Type="http://schemas.openxmlformats.org/officeDocument/2006/relationships/image" Target="../media/image4.jp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image" Target="../media/image7.jpg" /><Relationship Id="rId2" Type="http://schemas.openxmlformats.org/officeDocument/2006/relationships/image" Target="../media/image6.jp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chart" Target="../charts/chart1.xml" /><Relationship Id="rId1" Type="http://schemas.openxmlformats.org/officeDocument/2006/relationships/slideLayout" Target="../slideLayouts/slideLayout2.xml" /><Relationship Id="rId5" Type="http://schemas.openxmlformats.org/officeDocument/2006/relationships/chart" Target="../charts/chart3.xml" /><Relationship Id="rId4" Type="http://schemas.openxmlformats.org/officeDocument/2006/relationships/chart" Target="../charts/chart2.xml" /></Relationships>
</file>

<file path=ppt/slides/_rels/slide14.xml.rels><?xml version="1.0" encoding="UTF-8" standalone="yes"?>
<Relationships xmlns="http://schemas.openxmlformats.org/package/2006/relationships"><Relationship Id="rId3" Type="http://schemas.openxmlformats.org/officeDocument/2006/relationships/chart" Target="../charts/chart5.xml" /><Relationship Id="rId2" Type="http://schemas.openxmlformats.org/officeDocument/2006/relationships/chart" Target="../charts/chart4.xml" /><Relationship Id="rId1" Type="http://schemas.openxmlformats.org/officeDocument/2006/relationships/slideLayout" Target="../slideLayouts/slideLayout2.xml" /><Relationship Id="rId5" Type="http://schemas.openxmlformats.org/officeDocument/2006/relationships/chart" Target="../charts/chart7.xml" /><Relationship Id="rId4" Type="http://schemas.openxmlformats.org/officeDocument/2006/relationships/chart" Target="../charts/chart6.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20889" y="1096023"/>
            <a:ext cx="10826044" cy="2426110"/>
          </a:xfrm>
        </p:spPr>
        <p:txBody>
          <a:bodyPr>
            <a:normAutofit/>
          </a:bodyPr>
          <a:lstStyle/>
          <a:p>
            <a:pPr algn="just"/>
            <a:r>
              <a:rPr lang="en-GB" sz="4000" dirty="0"/>
              <a:t>SOIL, WATER AND CROP QUALITY ASSESMENT ON A RECLAIMED DAMSITE AT ABOSSO GOLDFIELDS.</a:t>
            </a:r>
          </a:p>
        </p:txBody>
      </p:sp>
      <p:sp>
        <p:nvSpPr>
          <p:cNvPr id="3" name="Subtitle 2"/>
          <p:cNvSpPr>
            <a:spLocks noGrp="1"/>
          </p:cNvSpPr>
          <p:nvPr>
            <p:ph type="subTitle" idx="1"/>
          </p:nvPr>
        </p:nvSpPr>
        <p:spPr/>
        <p:txBody>
          <a:bodyPr>
            <a:noAutofit/>
          </a:bodyPr>
          <a:lstStyle/>
          <a:p>
            <a:pPr algn="r"/>
            <a:r>
              <a:rPr lang="en-GB" dirty="0">
                <a:solidFill>
                  <a:schemeClr val="tx1"/>
                </a:solidFill>
              </a:rPr>
              <a:t>GYABAA EMMANUEL</a:t>
            </a:r>
          </a:p>
          <a:p>
            <a:pPr algn="r"/>
            <a:r>
              <a:rPr lang="en-GB" dirty="0">
                <a:solidFill>
                  <a:schemeClr val="tx1"/>
                </a:solidFill>
              </a:rPr>
              <a:t>AMEKLODZI BOBLIN</a:t>
            </a:r>
          </a:p>
          <a:p>
            <a:pPr algn="r"/>
            <a:r>
              <a:rPr lang="en-GB" dirty="0">
                <a:solidFill>
                  <a:schemeClr val="tx1"/>
                </a:solidFill>
              </a:rPr>
              <a:t>KISSIEDU LESLIE</a:t>
            </a:r>
          </a:p>
        </p:txBody>
      </p:sp>
    </p:spTree>
    <p:extLst>
      <p:ext uri="{BB962C8B-B14F-4D97-AF65-F5344CB8AC3E}">
        <p14:creationId xmlns:p14="http://schemas.microsoft.com/office/powerpoint/2010/main" val="15311032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a:t>
            </a:r>
          </a:p>
        </p:txBody>
      </p:sp>
      <p:sp>
        <p:nvSpPr>
          <p:cNvPr id="4" name="Slide Number Placeholder 3"/>
          <p:cNvSpPr>
            <a:spLocks noGrp="1"/>
          </p:cNvSpPr>
          <p:nvPr>
            <p:ph type="sldNum" sz="quarter" idx="12"/>
          </p:nvPr>
        </p:nvSpPr>
        <p:spPr/>
        <p:txBody>
          <a:bodyPr/>
          <a:lstStyle/>
          <a:p>
            <a:fld id="{F4801FD5-11B4-DE43-ACA2-E85EEB9A6F9C}" type="slidenum">
              <a:rPr lang="en-US" smtClean="0"/>
              <a:pPr/>
              <a:t>10</a:t>
            </a:fld>
            <a:endParaRPr lang="en-US" dirty="0"/>
          </a:p>
        </p:txBody>
      </p:sp>
      <p:pic>
        <p:nvPicPr>
          <p:cNvPr id="5" name="Content Placeholder 4"/>
          <p:cNvPicPr>
            <a:picLocks noGrp="1"/>
          </p:cNvPicPr>
          <p:nvPr>
            <p:ph sz="half" idx="1"/>
          </p:nvPr>
        </p:nvPicPr>
        <p:blipFill>
          <a:blip r:embed="rId2">
            <a:extLst>
              <a:ext uri="{28A0092B-C50C-407E-A947-70E740481C1C}">
                <a14:useLocalDpi xmlns:a14="http://schemas.microsoft.com/office/drawing/2010/main" val="0"/>
              </a:ext>
            </a:extLst>
          </a:blip>
          <a:stretch>
            <a:fillRect/>
          </a:stretch>
        </p:blipFill>
        <p:spPr>
          <a:xfrm>
            <a:off x="801511" y="936978"/>
            <a:ext cx="5000978" cy="4504266"/>
          </a:xfrm>
          <a:prstGeom prst="rect">
            <a:avLst/>
          </a:prstGeom>
          <a:ln>
            <a:noFill/>
          </a:ln>
        </p:spPr>
      </p:pic>
      <p:pic>
        <p:nvPicPr>
          <p:cNvPr id="6" name="Picture 5"/>
          <p:cNvPicPr/>
          <p:nvPr/>
        </p:nvPicPr>
        <p:blipFill>
          <a:blip r:embed="rId3">
            <a:extLst>
              <a:ext uri="{28A0092B-C50C-407E-A947-70E740481C1C}">
                <a14:useLocalDpi xmlns:a14="http://schemas.microsoft.com/office/drawing/2010/main" val="0"/>
              </a:ext>
            </a:extLst>
          </a:blip>
          <a:stretch>
            <a:fillRect/>
          </a:stretch>
        </p:blipFill>
        <p:spPr>
          <a:xfrm>
            <a:off x="6299200" y="936978"/>
            <a:ext cx="5339155" cy="4504265"/>
          </a:xfrm>
          <a:prstGeom prst="rect">
            <a:avLst/>
          </a:prstGeom>
        </p:spPr>
      </p:pic>
    </p:spTree>
    <p:extLst>
      <p:ext uri="{BB962C8B-B14F-4D97-AF65-F5344CB8AC3E}">
        <p14:creationId xmlns:p14="http://schemas.microsoft.com/office/powerpoint/2010/main" val="22099973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a:t>
            </a:r>
          </a:p>
        </p:txBody>
      </p:sp>
      <p:sp>
        <p:nvSpPr>
          <p:cNvPr id="4" name="Slide Number Placeholder 3"/>
          <p:cNvSpPr>
            <a:spLocks noGrp="1"/>
          </p:cNvSpPr>
          <p:nvPr>
            <p:ph type="sldNum" sz="quarter" idx="12"/>
          </p:nvPr>
        </p:nvSpPr>
        <p:spPr/>
        <p:txBody>
          <a:bodyPr/>
          <a:lstStyle/>
          <a:p>
            <a:fld id="{F4801FD5-11B4-DE43-ACA2-E85EEB9A6F9C}" type="slidenum">
              <a:rPr lang="en-US" smtClean="0"/>
              <a:pPr/>
              <a:t>11</a:t>
            </a:fld>
            <a:endParaRPr lang="en-US" dirty="0"/>
          </a:p>
        </p:txBody>
      </p:sp>
      <p:pic>
        <p:nvPicPr>
          <p:cNvPr id="5" name="Content Placeholder 4"/>
          <p:cNvPicPr>
            <a:picLocks noGrp="1"/>
          </p:cNvPicPr>
          <p:nvPr>
            <p:ph sz="half" idx="1"/>
          </p:nvPr>
        </p:nvPicPr>
        <p:blipFill>
          <a:blip r:embed="rId2">
            <a:extLst>
              <a:ext uri="{28A0092B-C50C-407E-A947-70E740481C1C}">
                <a14:useLocalDpi xmlns:a14="http://schemas.microsoft.com/office/drawing/2010/main" val="0"/>
              </a:ext>
            </a:extLst>
          </a:blip>
          <a:stretch>
            <a:fillRect/>
          </a:stretch>
        </p:blipFill>
        <p:spPr>
          <a:xfrm>
            <a:off x="942493" y="1001713"/>
            <a:ext cx="4871285" cy="4304065"/>
          </a:xfrm>
          <a:prstGeom prst="rect">
            <a:avLst/>
          </a:prstGeom>
        </p:spPr>
      </p:pic>
      <p:pic>
        <p:nvPicPr>
          <p:cNvPr id="6" name="Picture 5"/>
          <p:cNvPicPr/>
          <p:nvPr/>
        </p:nvPicPr>
        <p:blipFill>
          <a:blip r:embed="rId3">
            <a:extLst>
              <a:ext uri="{28A0092B-C50C-407E-A947-70E740481C1C}">
                <a14:useLocalDpi xmlns:a14="http://schemas.microsoft.com/office/drawing/2010/main" val="0"/>
              </a:ext>
            </a:extLst>
          </a:blip>
          <a:stretch>
            <a:fillRect/>
          </a:stretch>
        </p:blipFill>
        <p:spPr>
          <a:xfrm>
            <a:off x="6254045" y="1001713"/>
            <a:ext cx="5213490" cy="4304065"/>
          </a:xfrm>
          <a:prstGeom prst="rect">
            <a:avLst/>
          </a:prstGeom>
        </p:spPr>
      </p:pic>
    </p:spTree>
    <p:extLst>
      <p:ext uri="{BB962C8B-B14F-4D97-AF65-F5344CB8AC3E}">
        <p14:creationId xmlns:p14="http://schemas.microsoft.com/office/powerpoint/2010/main" val="33209300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4. RESULTS AND DISCUSSIONS</a:t>
            </a:r>
          </a:p>
        </p:txBody>
      </p:sp>
      <p:sp>
        <p:nvSpPr>
          <p:cNvPr id="3" name="Content Placeholder 2"/>
          <p:cNvSpPr>
            <a:spLocks noGrp="1"/>
          </p:cNvSpPr>
          <p:nvPr>
            <p:ph sz="half" idx="1"/>
          </p:nvPr>
        </p:nvSpPr>
        <p:spPr/>
        <p:txBody>
          <a:bodyPr/>
          <a:lstStyle/>
          <a:p>
            <a:r>
              <a:rPr lang="en-GB" dirty="0"/>
              <a:t>Trace element concentrations in the soils at the STSF.</a:t>
            </a:r>
          </a:p>
          <a:p>
            <a:pPr marL="0" indent="0">
              <a:buNone/>
            </a:pPr>
            <a:endParaRPr lang="en-GB" dirty="0"/>
          </a:p>
        </p:txBody>
      </p:sp>
      <p:sp>
        <p:nvSpPr>
          <p:cNvPr id="4" name="Slide Number Placeholder 3"/>
          <p:cNvSpPr>
            <a:spLocks noGrp="1"/>
          </p:cNvSpPr>
          <p:nvPr>
            <p:ph type="sldNum" sz="quarter" idx="12"/>
          </p:nvPr>
        </p:nvSpPr>
        <p:spPr/>
        <p:txBody>
          <a:bodyPr/>
          <a:lstStyle/>
          <a:p>
            <a:fld id="{F4801FD5-11B4-DE43-ACA2-E85EEB9A6F9C}" type="slidenum">
              <a:rPr lang="en-US" smtClean="0"/>
              <a:pPr/>
              <a:t>12</a:t>
            </a:fld>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4280447588"/>
              </p:ext>
            </p:extLst>
          </p:nvPr>
        </p:nvGraphicFramePr>
        <p:xfrm>
          <a:off x="1253069" y="1422400"/>
          <a:ext cx="9448796" cy="4891028"/>
        </p:xfrm>
        <a:graphic>
          <a:graphicData uri="http://schemas.openxmlformats.org/drawingml/2006/table">
            <a:tbl>
              <a:tblPr firstRow="1" firstCol="1" bandRow="1">
                <a:tableStyleId>{5C22544A-7EE6-4342-B048-85BDC9FD1C3A}</a:tableStyleId>
              </a:tblPr>
              <a:tblGrid>
                <a:gridCol w="2200121">
                  <a:extLst>
                    <a:ext uri="{9D8B030D-6E8A-4147-A177-3AD203B41FA5}">
                      <a16:colId xmlns:a16="http://schemas.microsoft.com/office/drawing/2014/main" val="2830553857"/>
                    </a:ext>
                  </a:extLst>
                </a:gridCol>
                <a:gridCol w="1037685">
                  <a:extLst>
                    <a:ext uri="{9D8B030D-6E8A-4147-A177-3AD203B41FA5}">
                      <a16:colId xmlns:a16="http://schemas.microsoft.com/office/drawing/2014/main" val="3103284340"/>
                    </a:ext>
                  </a:extLst>
                </a:gridCol>
                <a:gridCol w="1037685">
                  <a:extLst>
                    <a:ext uri="{9D8B030D-6E8A-4147-A177-3AD203B41FA5}">
                      <a16:colId xmlns:a16="http://schemas.microsoft.com/office/drawing/2014/main" val="3085515002"/>
                    </a:ext>
                  </a:extLst>
                </a:gridCol>
                <a:gridCol w="1037685">
                  <a:extLst>
                    <a:ext uri="{9D8B030D-6E8A-4147-A177-3AD203B41FA5}">
                      <a16:colId xmlns:a16="http://schemas.microsoft.com/office/drawing/2014/main" val="675724302"/>
                    </a:ext>
                  </a:extLst>
                </a:gridCol>
                <a:gridCol w="971532">
                  <a:extLst>
                    <a:ext uri="{9D8B030D-6E8A-4147-A177-3AD203B41FA5}">
                      <a16:colId xmlns:a16="http://schemas.microsoft.com/office/drawing/2014/main" val="3938154074"/>
                    </a:ext>
                  </a:extLst>
                </a:gridCol>
                <a:gridCol w="1064146">
                  <a:extLst>
                    <a:ext uri="{9D8B030D-6E8A-4147-A177-3AD203B41FA5}">
                      <a16:colId xmlns:a16="http://schemas.microsoft.com/office/drawing/2014/main" val="180901155"/>
                    </a:ext>
                  </a:extLst>
                </a:gridCol>
                <a:gridCol w="1064146">
                  <a:extLst>
                    <a:ext uri="{9D8B030D-6E8A-4147-A177-3AD203B41FA5}">
                      <a16:colId xmlns:a16="http://schemas.microsoft.com/office/drawing/2014/main" val="1663597865"/>
                    </a:ext>
                  </a:extLst>
                </a:gridCol>
                <a:gridCol w="1035796">
                  <a:extLst>
                    <a:ext uri="{9D8B030D-6E8A-4147-A177-3AD203B41FA5}">
                      <a16:colId xmlns:a16="http://schemas.microsoft.com/office/drawing/2014/main" val="3125343875"/>
                    </a:ext>
                  </a:extLst>
                </a:gridCol>
              </a:tblGrid>
              <a:tr h="277895">
                <a:tc>
                  <a:txBody>
                    <a:bodyPr/>
                    <a:lstStyle/>
                    <a:p>
                      <a:pPr algn="ctr">
                        <a:lnSpc>
                          <a:spcPct val="150000"/>
                        </a:lnSpc>
                        <a:spcAft>
                          <a:spcPts val="0"/>
                        </a:spcAft>
                      </a:pPr>
                      <a:r>
                        <a:rPr lang="en-GB" sz="1400">
                          <a:effectLst/>
                        </a:rPr>
                        <a:t>Site</a:t>
                      </a:r>
                      <a:endParaRPr lang="en-GB" sz="1400">
                        <a:effectLst/>
                        <a:latin typeface="Times New Roman" panose="02020603050405020304" pitchFamily="18" charset="0"/>
                        <a:ea typeface="SimSun" panose="02010600030101010101" pitchFamily="2" charset="-122"/>
                        <a:cs typeface="Times New Roman" panose="02020603050405020304" pitchFamily="18" charset="0"/>
                      </a:endParaRPr>
                    </a:p>
                  </a:txBody>
                  <a:tcPr marL="44812" marR="44812" marT="0" marB="0" anchor="b"/>
                </a:tc>
                <a:tc>
                  <a:txBody>
                    <a:bodyPr/>
                    <a:lstStyle/>
                    <a:p>
                      <a:pPr algn="ctr">
                        <a:lnSpc>
                          <a:spcPct val="150000"/>
                        </a:lnSpc>
                        <a:spcAft>
                          <a:spcPts val="0"/>
                        </a:spcAft>
                      </a:pPr>
                      <a:r>
                        <a:rPr lang="en-GB" sz="1400">
                          <a:effectLst/>
                        </a:rPr>
                        <a:t>pH</a:t>
                      </a:r>
                      <a:endParaRPr lang="en-GB" sz="1400">
                        <a:effectLst/>
                        <a:latin typeface="Times New Roman" panose="02020603050405020304" pitchFamily="18" charset="0"/>
                        <a:ea typeface="SimSun" panose="02010600030101010101" pitchFamily="2" charset="-122"/>
                        <a:cs typeface="Times New Roman" panose="02020603050405020304" pitchFamily="18" charset="0"/>
                      </a:endParaRPr>
                    </a:p>
                  </a:txBody>
                  <a:tcPr marL="44812" marR="44812" marT="0" marB="0" anchor="b"/>
                </a:tc>
                <a:tc>
                  <a:txBody>
                    <a:bodyPr/>
                    <a:lstStyle/>
                    <a:p>
                      <a:pPr algn="ctr">
                        <a:lnSpc>
                          <a:spcPct val="150000"/>
                        </a:lnSpc>
                        <a:spcAft>
                          <a:spcPts val="0"/>
                        </a:spcAft>
                      </a:pPr>
                      <a:r>
                        <a:rPr lang="en-GB" sz="1400">
                          <a:effectLst/>
                        </a:rPr>
                        <a:t>Zn</a:t>
                      </a:r>
                      <a:endParaRPr lang="en-GB" sz="1400">
                        <a:effectLst/>
                        <a:latin typeface="Times New Roman" panose="02020603050405020304" pitchFamily="18" charset="0"/>
                        <a:ea typeface="SimSun" panose="02010600030101010101" pitchFamily="2" charset="-122"/>
                        <a:cs typeface="Times New Roman" panose="02020603050405020304" pitchFamily="18" charset="0"/>
                      </a:endParaRPr>
                    </a:p>
                  </a:txBody>
                  <a:tcPr marL="44812" marR="44812" marT="0" marB="0" anchor="b"/>
                </a:tc>
                <a:tc>
                  <a:txBody>
                    <a:bodyPr/>
                    <a:lstStyle/>
                    <a:p>
                      <a:pPr algn="ctr">
                        <a:lnSpc>
                          <a:spcPct val="150000"/>
                        </a:lnSpc>
                        <a:spcAft>
                          <a:spcPts val="0"/>
                        </a:spcAft>
                      </a:pPr>
                      <a:r>
                        <a:rPr lang="en-GB" sz="1400">
                          <a:effectLst/>
                        </a:rPr>
                        <a:t>Pb</a:t>
                      </a:r>
                      <a:endParaRPr lang="en-GB" sz="1400">
                        <a:effectLst/>
                        <a:latin typeface="Times New Roman" panose="02020603050405020304" pitchFamily="18" charset="0"/>
                        <a:ea typeface="SimSun" panose="02010600030101010101" pitchFamily="2" charset="-122"/>
                        <a:cs typeface="Times New Roman" panose="02020603050405020304" pitchFamily="18" charset="0"/>
                      </a:endParaRPr>
                    </a:p>
                  </a:txBody>
                  <a:tcPr marL="44812" marR="44812" marT="0" marB="0" anchor="b"/>
                </a:tc>
                <a:tc>
                  <a:txBody>
                    <a:bodyPr/>
                    <a:lstStyle/>
                    <a:p>
                      <a:pPr algn="ctr">
                        <a:lnSpc>
                          <a:spcPct val="150000"/>
                        </a:lnSpc>
                        <a:spcAft>
                          <a:spcPts val="0"/>
                        </a:spcAft>
                      </a:pPr>
                      <a:r>
                        <a:rPr lang="en-GB" sz="1400">
                          <a:effectLst/>
                        </a:rPr>
                        <a:t>As</a:t>
                      </a:r>
                      <a:endParaRPr lang="en-GB" sz="1400">
                        <a:effectLst/>
                        <a:latin typeface="Times New Roman" panose="02020603050405020304" pitchFamily="18" charset="0"/>
                        <a:ea typeface="SimSun" panose="02010600030101010101" pitchFamily="2" charset="-122"/>
                        <a:cs typeface="Times New Roman" panose="02020603050405020304" pitchFamily="18" charset="0"/>
                      </a:endParaRPr>
                    </a:p>
                  </a:txBody>
                  <a:tcPr marL="44812" marR="44812" marT="0" marB="0" anchor="b"/>
                </a:tc>
                <a:tc>
                  <a:txBody>
                    <a:bodyPr/>
                    <a:lstStyle/>
                    <a:p>
                      <a:pPr algn="ctr">
                        <a:lnSpc>
                          <a:spcPct val="150000"/>
                        </a:lnSpc>
                        <a:spcAft>
                          <a:spcPts val="0"/>
                        </a:spcAft>
                      </a:pPr>
                      <a:r>
                        <a:rPr lang="en-GB" sz="1400">
                          <a:effectLst/>
                        </a:rPr>
                        <a:t>Ni</a:t>
                      </a:r>
                      <a:endParaRPr lang="en-GB" sz="1400">
                        <a:effectLst/>
                        <a:latin typeface="Times New Roman" panose="02020603050405020304" pitchFamily="18" charset="0"/>
                        <a:ea typeface="SimSun" panose="02010600030101010101" pitchFamily="2" charset="-122"/>
                        <a:cs typeface="Times New Roman" panose="02020603050405020304" pitchFamily="18" charset="0"/>
                      </a:endParaRPr>
                    </a:p>
                  </a:txBody>
                  <a:tcPr marL="44812" marR="44812" marT="0" marB="0" anchor="b"/>
                </a:tc>
                <a:tc>
                  <a:txBody>
                    <a:bodyPr/>
                    <a:lstStyle/>
                    <a:p>
                      <a:pPr algn="ctr">
                        <a:lnSpc>
                          <a:spcPct val="150000"/>
                        </a:lnSpc>
                        <a:spcAft>
                          <a:spcPts val="0"/>
                        </a:spcAft>
                      </a:pPr>
                      <a:r>
                        <a:rPr lang="en-GB" sz="1400">
                          <a:effectLst/>
                        </a:rPr>
                        <a:t>Co</a:t>
                      </a:r>
                      <a:endParaRPr lang="en-GB" sz="1400">
                        <a:effectLst/>
                        <a:latin typeface="Times New Roman" panose="02020603050405020304" pitchFamily="18" charset="0"/>
                        <a:ea typeface="SimSun" panose="02010600030101010101" pitchFamily="2" charset="-122"/>
                        <a:cs typeface="Times New Roman" panose="02020603050405020304" pitchFamily="18" charset="0"/>
                      </a:endParaRPr>
                    </a:p>
                  </a:txBody>
                  <a:tcPr marL="44812" marR="44812" marT="0" marB="0" anchor="b"/>
                </a:tc>
                <a:tc>
                  <a:txBody>
                    <a:bodyPr/>
                    <a:lstStyle/>
                    <a:p>
                      <a:pPr algn="ctr">
                        <a:lnSpc>
                          <a:spcPct val="150000"/>
                        </a:lnSpc>
                        <a:spcAft>
                          <a:spcPts val="0"/>
                        </a:spcAft>
                      </a:pPr>
                      <a:r>
                        <a:rPr lang="en-GB" sz="1400">
                          <a:effectLst/>
                        </a:rPr>
                        <a:t>Cr</a:t>
                      </a:r>
                      <a:endParaRPr lang="en-GB" sz="1400">
                        <a:effectLst/>
                        <a:latin typeface="Times New Roman" panose="02020603050405020304" pitchFamily="18" charset="0"/>
                        <a:ea typeface="SimSun" panose="02010600030101010101" pitchFamily="2" charset="-122"/>
                        <a:cs typeface="Times New Roman" panose="02020603050405020304" pitchFamily="18" charset="0"/>
                      </a:endParaRPr>
                    </a:p>
                  </a:txBody>
                  <a:tcPr marL="44812" marR="44812" marT="0" marB="0" anchor="b"/>
                </a:tc>
                <a:extLst>
                  <a:ext uri="{0D108BD9-81ED-4DB2-BD59-A6C34878D82A}">
                    <a16:rowId xmlns:a16="http://schemas.microsoft.com/office/drawing/2014/main" val="1737899029"/>
                  </a:ext>
                </a:extLst>
              </a:tr>
              <a:tr h="277895">
                <a:tc>
                  <a:txBody>
                    <a:bodyPr/>
                    <a:lstStyle/>
                    <a:p>
                      <a:pPr algn="ctr">
                        <a:lnSpc>
                          <a:spcPct val="150000"/>
                        </a:lnSpc>
                        <a:spcAft>
                          <a:spcPts val="0"/>
                        </a:spcAft>
                      </a:pPr>
                      <a:r>
                        <a:rPr lang="en-GB" sz="1400" dirty="0">
                          <a:effectLst/>
                        </a:rPr>
                        <a:t>STSF</a:t>
                      </a:r>
                      <a:endParaRPr lang="en-GB" sz="14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44812" marR="44812" marT="0" marB="0" anchor="b"/>
                </a:tc>
                <a:tc>
                  <a:txBody>
                    <a:bodyPr/>
                    <a:lstStyle/>
                    <a:p>
                      <a:pPr>
                        <a:lnSpc>
                          <a:spcPct val="107000"/>
                        </a:lnSpc>
                      </a:pPr>
                      <a:endParaRPr lang="en-GB" sz="1400" dirty="0">
                        <a:effectLst/>
                        <a:latin typeface="Times New Roman" panose="02020603050405020304" pitchFamily="18" charset="0"/>
                      </a:endParaRPr>
                    </a:p>
                  </a:txBody>
                  <a:tcPr marL="44812" marR="44812" marT="0" marB="0" anchor="b">
                    <a:solidFill>
                      <a:schemeClr val="accent1"/>
                    </a:solidFill>
                  </a:tcPr>
                </a:tc>
                <a:tc>
                  <a:txBody>
                    <a:bodyPr/>
                    <a:lstStyle/>
                    <a:p>
                      <a:pPr>
                        <a:lnSpc>
                          <a:spcPct val="107000"/>
                        </a:lnSpc>
                      </a:pPr>
                      <a:endParaRPr lang="en-GB" sz="1400" dirty="0">
                        <a:effectLst/>
                        <a:latin typeface="Times New Roman" panose="02020603050405020304" pitchFamily="18" charset="0"/>
                      </a:endParaRPr>
                    </a:p>
                  </a:txBody>
                  <a:tcPr marL="44812" marR="44812" marT="0" marB="0" anchor="b">
                    <a:solidFill>
                      <a:schemeClr val="accent1"/>
                    </a:solidFill>
                  </a:tcPr>
                </a:tc>
                <a:tc>
                  <a:txBody>
                    <a:bodyPr/>
                    <a:lstStyle/>
                    <a:p>
                      <a:pPr>
                        <a:lnSpc>
                          <a:spcPct val="107000"/>
                        </a:lnSpc>
                      </a:pPr>
                      <a:endParaRPr lang="en-GB" sz="1400" dirty="0">
                        <a:effectLst/>
                        <a:latin typeface="Times New Roman" panose="02020603050405020304" pitchFamily="18" charset="0"/>
                      </a:endParaRPr>
                    </a:p>
                  </a:txBody>
                  <a:tcPr marL="44812" marR="44812" marT="0" marB="0" anchor="b">
                    <a:solidFill>
                      <a:schemeClr val="accent1"/>
                    </a:solidFill>
                  </a:tcPr>
                </a:tc>
                <a:tc>
                  <a:txBody>
                    <a:bodyPr/>
                    <a:lstStyle/>
                    <a:p>
                      <a:pPr>
                        <a:lnSpc>
                          <a:spcPct val="107000"/>
                        </a:lnSpc>
                      </a:pPr>
                      <a:endParaRPr lang="en-GB" sz="1400" dirty="0">
                        <a:effectLst/>
                        <a:latin typeface="Times New Roman" panose="02020603050405020304" pitchFamily="18" charset="0"/>
                      </a:endParaRPr>
                    </a:p>
                  </a:txBody>
                  <a:tcPr marL="44812" marR="44812" marT="0" marB="0" anchor="b">
                    <a:solidFill>
                      <a:schemeClr val="accent1"/>
                    </a:solidFill>
                  </a:tcPr>
                </a:tc>
                <a:tc>
                  <a:txBody>
                    <a:bodyPr/>
                    <a:lstStyle/>
                    <a:p>
                      <a:pPr>
                        <a:lnSpc>
                          <a:spcPct val="107000"/>
                        </a:lnSpc>
                      </a:pPr>
                      <a:endParaRPr lang="en-GB" sz="1400" dirty="0">
                        <a:effectLst/>
                        <a:latin typeface="Times New Roman" panose="02020603050405020304" pitchFamily="18" charset="0"/>
                      </a:endParaRPr>
                    </a:p>
                  </a:txBody>
                  <a:tcPr marL="44812" marR="44812" marT="0" marB="0" anchor="b">
                    <a:solidFill>
                      <a:schemeClr val="accent1"/>
                    </a:solidFill>
                  </a:tcPr>
                </a:tc>
                <a:tc>
                  <a:txBody>
                    <a:bodyPr/>
                    <a:lstStyle/>
                    <a:p>
                      <a:pPr>
                        <a:lnSpc>
                          <a:spcPct val="107000"/>
                        </a:lnSpc>
                      </a:pPr>
                      <a:endParaRPr lang="en-GB" sz="1400" dirty="0">
                        <a:effectLst/>
                        <a:latin typeface="Times New Roman" panose="02020603050405020304" pitchFamily="18" charset="0"/>
                      </a:endParaRPr>
                    </a:p>
                  </a:txBody>
                  <a:tcPr marL="44812" marR="44812" marT="0" marB="0" anchor="b">
                    <a:solidFill>
                      <a:schemeClr val="accent1"/>
                    </a:solidFill>
                  </a:tcPr>
                </a:tc>
                <a:tc>
                  <a:txBody>
                    <a:bodyPr/>
                    <a:lstStyle/>
                    <a:p>
                      <a:pPr>
                        <a:lnSpc>
                          <a:spcPct val="107000"/>
                        </a:lnSpc>
                      </a:pPr>
                      <a:endParaRPr lang="en-GB" sz="1400" dirty="0">
                        <a:effectLst/>
                        <a:latin typeface="Times New Roman" panose="02020603050405020304" pitchFamily="18" charset="0"/>
                      </a:endParaRPr>
                    </a:p>
                  </a:txBody>
                  <a:tcPr marL="44812" marR="44812" marT="0" marB="0" anchor="b">
                    <a:solidFill>
                      <a:schemeClr val="accent1"/>
                    </a:solidFill>
                  </a:tcPr>
                </a:tc>
                <a:extLst>
                  <a:ext uri="{0D108BD9-81ED-4DB2-BD59-A6C34878D82A}">
                    <a16:rowId xmlns:a16="http://schemas.microsoft.com/office/drawing/2014/main" val="3766931812"/>
                  </a:ext>
                </a:extLst>
              </a:tr>
              <a:tr h="277895">
                <a:tc>
                  <a:txBody>
                    <a:bodyPr/>
                    <a:lstStyle/>
                    <a:p>
                      <a:pPr algn="ctr">
                        <a:lnSpc>
                          <a:spcPct val="150000"/>
                        </a:lnSpc>
                        <a:spcAft>
                          <a:spcPts val="0"/>
                        </a:spcAft>
                      </a:pPr>
                      <a:r>
                        <a:rPr lang="en-GB" sz="1400" dirty="0">
                          <a:effectLst/>
                        </a:rPr>
                        <a:t>Min</a:t>
                      </a:r>
                      <a:endParaRPr lang="en-GB" sz="14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44812" marR="44812" marT="0" marB="0" anchor="b"/>
                </a:tc>
                <a:tc>
                  <a:txBody>
                    <a:bodyPr/>
                    <a:lstStyle/>
                    <a:p>
                      <a:pPr algn="ctr">
                        <a:lnSpc>
                          <a:spcPct val="150000"/>
                        </a:lnSpc>
                        <a:spcAft>
                          <a:spcPts val="0"/>
                        </a:spcAft>
                      </a:pPr>
                      <a:r>
                        <a:rPr lang="en-GB" sz="1400" dirty="0">
                          <a:effectLst/>
                        </a:rPr>
                        <a:t>7.5</a:t>
                      </a:r>
                      <a:endParaRPr lang="en-GB" sz="14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44812" marR="44812" marT="0" marB="0" anchor="b">
                    <a:solidFill>
                      <a:schemeClr val="bg1">
                        <a:lumMod val="95000"/>
                      </a:schemeClr>
                    </a:solidFill>
                  </a:tcPr>
                </a:tc>
                <a:tc>
                  <a:txBody>
                    <a:bodyPr/>
                    <a:lstStyle/>
                    <a:p>
                      <a:pPr algn="ctr">
                        <a:lnSpc>
                          <a:spcPct val="150000"/>
                        </a:lnSpc>
                        <a:spcAft>
                          <a:spcPts val="0"/>
                        </a:spcAft>
                      </a:pPr>
                      <a:r>
                        <a:rPr lang="en-GB" sz="1400">
                          <a:effectLst/>
                        </a:rPr>
                        <a:t>9.6</a:t>
                      </a:r>
                      <a:endParaRPr lang="en-GB" sz="1400">
                        <a:effectLst/>
                        <a:latin typeface="Times New Roman" panose="02020603050405020304" pitchFamily="18" charset="0"/>
                        <a:ea typeface="SimSun" panose="02010600030101010101" pitchFamily="2" charset="-122"/>
                        <a:cs typeface="Times New Roman" panose="02020603050405020304" pitchFamily="18" charset="0"/>
                      </a:endParaRPr>
                    </a:p>
                  </a:txBody>
                  <a:tcPr marL="44812" marR="44812" marT="0" marB="0" anchor="b">
                    <a:solidFill>
                      <a:schemeClr val="bg1">
                        <a:lumMod val="95000"/>
                      </a:schemeClr>
                    </a:solidFill>
                  </a:tcPr>
                </a:tc>
                <a:tc>
                  <a:txBody>
                    <a:bodyPr/>
                    <a:lstStyle/>
                    <a:p>
                      <a:pPr algn="ctr">
                        <a:lnSpc>
                          <a:spcPct val="150000"/>
                        </a:lnSpc>
                        <a:spcAft>
                          <a:spcPts val="0"/>
                        </a:spcAft>
                      </a:pPr>
                      <a:r>
                        <a:rPr lang="en-GB" sz="1400">
                          <a:effectLst/>
                        </a:rPr>
                        <a:t>6.0</a:t>
                      </a:r>
                      <a:endParaRPr lang="en-GB" sz="1400">
                        <a:effectLst/>
                        <a:latin typeface="Times New Roman" panose="02020603050405020304" pitchFamily="18" charset="0"/>
                        <a:ea typeface="SimSun" panose="02010600030101010101" pitchFamily="2" charset="-122"/>
                        <a:cs typeface="Times New Roman" panose="02020603050405020304" pitchFamily="18" charset="0"/>
                      </a:endParaRPr>
                    </a:p>
                  </a:txBody>
                  <a:tcPr marL="44812" marR="44812" marT="0" marB="0" anchor="b">
                    <a:solidFill>
                      <a:schemeClr val="bg1">
                        <a:lumMod val="95000"/>
                      </a:schemeClr>
                    </a:solidFill>
                  </a:tcPr>
                </a:tc>
                <a:tc>
                  <a:txBody>
                    <a:bodyPr/>
                    <a:lstStyle/>
                    <a:p>
                      <a:pPr algn="ctr">
                        <a:lnSpc>
                          <a:spcPct val="150000"/>
                        </a:lnSpc>
                        <a:spcAft>
                          <a:spcPts val="0"/>
                        </a:spcAft>
                      </a:pPr>
                      <a:r>
                        <a:rPr lang="en-GB" sz="1400">
                          <a:effectLst/>
                        </a:rPr>
                        <a:t>0.1</a:t>
                      </a:r>
                      <a:endParaRPr lang="en-GB" sz="1400">
                        <a:effectLst/>
                        <a:latin typeface="Times New Roman" panose="02020603050405020304" pitchFamily="18" charset="0"/>
                        <a:ea typeface="SimSun" panose="02010600030101010101" pitchFamily="2" charset="-122"/>
                        <a:cs typeface="Times New Roman" panose="02020603050405020304" pitchFamily="18" charset="0"/>
                      </a:endParaRPr>
                    </a:p>
                  </a:txBody>
                  <a:tcPr marL="44812" marR="44812" marT="0" marB="0" anchor="b">
                    <a:solidFill>
                      <a:schemeClr val="bg1">
                        <a:lumMod val="95000"/>
                      </a:schemeClr>
                    </a:solidFill>
                  </a:tcPr>
                </a:tc>
                <a:tc>
                  <a:txBody>
                    <a:bodyPr/>
                    <a:lstStyle/>
                    <a:p>
                      <a:pPr algn="ctr">
                        <a:lnSpc>
                          <a:spcPct val="150000"/>
                        </a:lnSpc>
                        <a:spcAft>
                          <a:spcPts val="0"/>
                        </a:spcAft>
                      </a:pPr>
                      <a:r>
                        <a:rPr lang="en-GB" sz="1400">
                          <a:effectLst/>
                        </a:rPr>
                        <a:t>9.1</a:t>
                      </a:r>
                      <a:endParaRPr lang="en-GB" sz="1400">
                        <a:effectLst/>
                        <a:latin typeface="Times New Roman" panose="02020603050405020304" pitchFamily="18" charset="0"/>
                        <a:ea typeface="SimSun" panose="02010600030101010101" pitchFamily="2" charset="-122"/>
                        <a:cs typeface="Times New Roman" panose="02020603050405020304" pitchFamily="18" charset="0"/>
                      </a:endParaRPr>
                    </a:p>
                  </a:txBody>
                  <a:tcPr marL="44812" marR="44812" marT="0" marB="0" anchor="b">
                    <a:solidFill>
                      <a:schemeClr val="bg1">
                        <a:lumMod val="95000"/>
                      </a:schemeClr>
                    </a:solidFill>
                  </a:tcPr>
                </a:tc>
                <a:tc>
                  <a:txBody>
                    <a:bodyPr/>
                    <a:lstStyle/>
                    <a:p>
                      <a:pPr algn="ctr">
                        <a:lnSpc>
                          <a:spcPct val="150000"/>
                        </a:lnSpc>
                        <a:spcAft>
                          <a:spcPts val="0"/>
                        </a:spcAft>
                      </a:pPr>
                      <a:r>
                        <a:rPr lang="en-GB" sz="1400">
                          <a:effectLst/>
                        </a:rPr>
                        <a:t>5.9</a:t>
                      </a:r>
                      <a:endParaRPr lang="en-GB" sz="1400">
                        <a:effectLst/>
                        <a:latin typeface="Times New Roman" panose="02020603050405020304" pitchFamily="18" charset="0"/>
                        <a:ea typeface="SimSun" panose="02010600030101010101" pitchFamily="2" charset="-122"/>
                        <a:cs typeface="Times New Roman" panose="02020603050405020304" pitchFamily="18" charset="0"/>
                      </a:endParaRPr>
                    </a:p>
                  </a:txBody>
                  <a:tcPr marL="44812" marR="44812" marT="0" marB="0" anchor="b">
                    <a:solidFill>
                      <a:schemeClr val="bg1">
                        <a:lumMod val="95000"/>
                      </a:schemeClr>
                    </a:solidFill>
                  </a:tcPr>
                </a:tc>
                <a:tc>
                  <a:txBody>
                    <a:bodyPr/>
                    <a:lstStyle/>
                    <a:p>
                      <a:pPr algn="ctr">
                        <a:lnSpc>
                          <a:spcPct val="150000"/>
                        </a:lnSpc>
                        <a:spcAft>
                          <a:spcPts val="0"/>
                        </a:spcAft>
                      </a:pPr>
                      <a:r>
                        <a:rPr lang="en-GB" sz="1400">
                          <a:effectLst/>
                        </a:rPr>
                        <a:t>22.0</a:t>
                      </a:r>
                      <a:endParaRPr lang="en-GB" sz="1400">
                        <a:effectLst/>
                        <a:latin typeface="Times New Roman" panose="02020603050405020304" pitchFamily="18" charset="0"/>
                        <a:ea typeface="SimSun" panose="02010600030101010101" pitchFamily="2" charset="-122"/>
                        <a:cs typeface="Times New Roman" panose="02020603050405020304" pitchFamily="18" charset="0"/>
                      </a:endParaRPr>
                    </a:p>
                  </a:txBody>
                  <a:tcPr marL="44812" marR="44812" marT="0" marB="0" anchor="b">
                    <a:solidFill>
                      <a:schemeClr val="bg1">
                        <a:lumMod val="95000"/>
                      </a:schemeClr>
                    </a:solidFill>
                  </a:tcPr>
                </a:tc>
                <a:extLst>
                  <a:ext uri="{0D108BD9-81ED-4DB2-BD59-A6C34878D82A}">
                    <a16:rowId xmlns:a16="http://schemas.microsoft.com/office/drawing/2014/main" val="2555897993"/>
                  </a:ext>
                </a:extLst>
              </a:tr>
              <a:tr h="277895">
                <a:tc>
                  <a:txBody>
                    <a:bodyPr/>
                    <a:lstStyle/>
                    <a:p>
                      <a:pPr algn="ctr">
                        <a:lnSpc>
                          <a:spcPct val="150000"/>
                        </a:lnSpc>
                        <a:spcAft>
                          <a:spcPts val="0"/>
                        </a:spcAft>
                      </a:pPr>
                      <a:r>
                        <a:rPr lang="en-GB" sz="1400">
                          <a:effectLst/>
                        </a:rPr>
                        <a:t>Max</a:t>
                      </a:r>
                      <a:endParaRPr lang="en-GB" sz="1400">
                        <a:effectLst/>
                        <a:latin typeface="Times New Roman" panose="02020603050405020304" pitchFamily="18" charset="0"/>
                        <a:ea typeface="SimSun" panose="02010600030101010101" pitchFamily="2" charset="-122"/>
                        <a:cs typeface="Times New Roman" panose="02020603050405020304" pitchFamily="18" charset="0"/>
                      </a:endParaRPr>
                    </a:p>
                  </a:txBody>
                  <a:tcPr marL="44812" marR="44812" marT="0" marB="0" anchor="b"/>
                </a:tc>
                <a:tc>
                  <a:txBody>
                    <a:bodyPr/>
                    <a:lstStyle/>
                    <a:p>
                      <a:pPr algn="ctr">
                        <a:lnSpc>
                          <a:spcPct val="150000"/>
                        </a:lnSpc>
                        <a:spcAft>
                          <a:spcPts val="0"/>
                        </a:spcAft>
                      </a:pPr>
                      <a:r>
                        <a:rPr lang="en-GB" sz="1400" dirty="0">
                          <a:effectLst/>
                        </a:rPr>
                        <a:t>8.5</a:t>
                      </a:r>
                      <a:endParaRPr lang="en-GB" sz="14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44812" marR="44812" marT="0" marB="0" anchor="b">
                    <a:solidFill>
                      <a:schemeClr val="bg1">
                        <a:lumMod val="95000"/>
                      </a:schemeClr>
                    </a:solidFill>
                  </a:tcPr>
                </a:tc>
                <a:tc>
                  <a:txBody>
                    <a:bodyPr/>
                    <a:lstStyle/>
                    <a:p>
                      <a:pPr algn="ctr">
                        <a:lnSpc>
                          <a:spcPct val="150000"/>
                        </a:lnSpc>
                        <a:spcAft>
                          <a:spcPts val="0"/>
                        </a:spcAft>
                      </a:pPr>
                      <a:r>
                        <a:rPr lang="en-GB" sz="1400">
                          <a:effectLst/>
                        </a:rPr>
                        <a:t>16.0</a:t>
                      </a:r>
                      <a:endParaRPr lang="en-GB" sz="1400">
                        <a:effectLst/>
                        <a:latin typeface="Times New Roman" panose="02020603050405020304" pitchFamily="18" charset="0"/>
                        <a:ea typeface="SimSun" panose="02010600030101010101" pitchFamily="2" charset="-122"/>
                        <a:cs typeface="Times New Roman" panose="02020603050405020304" pitchFamily="18" charset="0"/>
                      </a:endParaRPr>
                    </a:p>
                  </a:txBody>
                  <a:tcPr marL="44812" marR="44812" marT="0" marB="0" anchor="b">
                    <a:solidFill>
                      <a:schemeClr val="bg1">
                        <a:lumMod val="95000"/>
                      </a:schemeClr>
                    </a:solidFill>
                  </a:tcPr>
                </a:tc>
                <a:tc>
                  <a:txBody>
                    <a:bodyPr/>
                    <a:lstStyle/>
                    <a:p>
                      <a:pPr algn="ctr">
                        <a:lnSpc>
                          <a:spcPct val="150000"/>
                        </a:lnSpc>
                        <a:spcAft>
                          <a:spcPts val="0"/>
                        </a:spcAft>
                      </a:pPr>
                      <a:r>
                        <a:rPr lang="en-GB" sz="1400">
                          <a:effectLst/>
                        </a:rPr>
                        <a:t>23.0</a:t>
                      </a:r>
                      <a:endParaRPr lang="en-GB" sz="1400">
                        <a:effectLst/>
                        <a:latin typeface="Times New Roman" panose="02020603050405020304" pitchFamily="18" charset="0"/>
                        <a:ea typeface="SimSun" panose="02010600030101010101" pitchFamily="2" charset="-122"/>
                        <a:cs typeface="Times New Roman" panose="02020603050405020304" pitchFamily="18" charset="0"/>
                      </a:endParaRPr>
                    </a:p>
                  </a:txBody>
                  <a:tcPr marL="44812" marR="44812" marT="0" marB="0" anchor="b">
                    <a:solidFill>
                      <a:schemeClr val="bg1">
                        <a:lumMod val="95000"/>
                      </a:schemeClr>
                    </a:solidFill>
                  </a:tcPr>
                </a:tc>
                <a:tc>
                  <a:txBody>
                    <a:bodyPr/>
                    <a:lstStyle/>
                    <a:p>
                      <a:pPr algn="ctr">
                        <a:lnSpc>
                          <a:spcPct val="150000"/>
                        </a:lnSpc>
                        <a:spcAft>
                          <a:spcPts val="0"/>
                        </a:spcAft>
                      </a:pPr>
                      <a:r>
                        <a:rPr lang="en-GB" sz="1400">
                          <a:effectLst/>
                        </a:rPr>
                        <a:t>0.2</a:t>
                      </a:r>
                      <a:endParaRPr lang="en-GB" sz="1400">
                        <a:effectLst/>
                        <a:latin typeface="Times New Roman" panose="02020603050405020304" pitchFamily="18" charset="0"/>
                        <a:ea typeface="SimSun" panose="02010600030101010101" pitchFamily="2" charset="-122"/>
                        <a:cs typeface="Times New Roman" panose="02020603050405020304" pitchFamily="18" charset="0"/>
                      </a:endParaRPr>
                    </a:p>
                  </a:txBody>
                  <a:tcPr marL="44812" marR="44812" marT="0" marB="0" anchor="b">
                    <a:solidFill>
                      <a:schemeClr val="bg1">
                        <a:lumMod val="95000"/>
                      </a:schemeClr>
                    </a:solidFill>
                  </a:tcPr>
                </a:tc>
                <a:tc>
                  <a:txBody>
                    <a:bodyPr/>
                    <a:lstStyle/>
                    <a:p>
                      <a:pPr algn="ctr">
                        <a:lnSpc>
                          <a:spcPct val="150000"/>
                        </a:lnSpc>
                        <a:spcAft>
                          <a:spcPts val="0"/>
                        </a:spcAft>
                      </a:pPr>
                      <a:r>
                        <a:rPr lang="en-GB" sz="1400">
                          <a:effectLst/>
                        </a:rPr>
                        <a:t>22.0</a:t>
                      </a:r>
                      <a:endParaRPr lang="en-GB" sz="1400">
                        <a:effectLst/>
                        <a:latin typeface="Times New Roman" panose="02020603050405020304" pitchFamily="18" charset="0"/>
                        <a:ea typeface="SimSun" panose="02010600030101010101" pitchFamily="2" charset="-122"/>
                        <a:cs typeface="Times New Roman" panose="02020603050405020304" pitchFamily="18" charset="0"/>
                      </a:endParaRPr>
                    </a:p>
                  </a:txBody>
                  <a:tcPr marL="44812" marR="44812" marT="0" marB="0" anchor="b">
                    <a:solidFill>
                      <a:schemeClr val="bg1">
                        <a:lumMod val="95000"/>
                      </a:schemeClr>
                    </a:solidFill>
                  </a:tcPr>
                </a:tc>
                <a:tc>
                  <a:txBody>
                    <a:bodyPr/>
                    <a:lstStyle/>
                    <a:p>
                      <a:pPr algn="ctr">
                        <a:lnSpc>
                          <a:spcPct val="150000"/>
                        </a:lnSpc>
                        <a:spcAft>
                          <a:spcPts val="0"/>
                        </a:spcAft>
                      </a:pPr>
                      <a:r>
                        <a:rPr lang="en-GB" sz="1400">
                          <a:effectLst/>
                        </a:rPr>
                        <a:t>18.0</a:t>
                      </a:r>
                      <a:endParaRPr lang="en-GB" sz="1400">
                        <a:effectLst/>
                        <a:latin typeface="Times New Roman" panose="02020603050405020304" pitchFamily="18" charset="0"/>
                        <a:ea typeface="SimSun" panose="02010600030101010101" pitchFamily="2" charset="-122"/>
                        <a:cs typeface="Times New Roman" panose="02020603050405020304" pitchFamily="18" charset="0"/>
                      </a:endParaRPr>
                    </a:p>
                  </a:txBody>
                  <a:tcPr marL="44812" marR="44812" marT="0" marB="0" anchor="b">
                    <a:solidFill>
                      <a:schemeClr val="bg1">
                        <a:lumMod val="95000"/>
                      </a:schemeClr>
                    </a:solidFill>
                  </a:tcPr>
                </a:tc>
                <a:tc>
                  <a:txBody>
                    <a:bodyPr/>
                    <a:lstStyle/>
                    <a:p>
                      <a:pPr algn="ctr">
                        <a:lnSpc>
                          <a:spcPct val="150000"/>
                        </a:lnSpc>
                        <a:spcAft>
                          <a:spcPts val="0"/>
                        </a:spcAft>
                      </a:pPr>
                      <a:r>
                        <a:rPr lang="en-GB" sz="1400">
                          <a:effectLst/>
                        </a:rPr>
                        <a:t>89.0</a:t>
                      </a:r>
                      <a:endParaRPr lang="en-GB" sz="1400">
                        <a:effectLst/>
                        <a:latin typeface="Times New Roman" panose="02020603050405020304" pitchFamily="18" charset="0"/>
                        <a:ea typeface="SimSun" panose="02010600030101010101" pitchFamily="2" charset="-122"/>
                        <a:cs typeface="Times New Roman" panose="02020603050405020304" pitchFamily="18" charset="0"/>
                      </a:endParaRPr>
                    </a:p>
                  </a:txBody>
                  <a:tcPr marL="44812" marR="44812" marT="0" marB="0" anchor="b">
                    <a:solidFill>
                      <a:schemeClr val="bg1">
                        <a:lumMod val="95000"/>
                      </a:schemeClr>
                    </a:solidFill>
                  </a:tcPr>
                </a:tc>
                <a:extLst>
                  <a:ext uri="{0D108BD9-81ED-4DB2-BD59-A6C34878D82A}">
                    <a16:rowId xmlns:a16="http://schemas.microsoft.com/office/drawing/2014/main" val="2840615701"/>
                  </a:ext>
                </a:extLst>
              </a:tr>
              <a:tr h="277895">
                <a:tc>
                  <a:txBody>
                    <a:bodyPr/>
                    <a:lstStyle/>
                    <a:p>
                      <a:pPr algn="ctr">
                        <a:lnSpc>
                          <a:spcPct val="150000"/>
                        </a:lnSpc>
                        <a:spcAft>
                          <a:spcPts val="0"/>
                        </a:spcAft>
                      </a:pPr>
                      <a:r>
                        <a:rPr lang="en-GB" sz="1400" dirty="0">
                          <a:effectLst/>
                        </a:rPr>
                        <a:t>Mean</a:t>
                      </a:r>
                      <a:endParaRPr lang="en-GB" sz="14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44812" marR="44812" marT="0" marB="0" anchor="b"/>
                </a:tc>
                <a:tc>
                  <a:txBody>
                    <a:bodyPr/>
                    <a:lstStyle/>
                    <a:p>
                      <a:pPr algn="ctr">
                        <a:lnSpc>
                          <a:spcPct val="150000"/>
                        </a:lnSpc>
                        <a:spcAft>
                          <a:spcPts val="0"/>
                        </a:spcAft>
                      </a:pPr>
                      <a:r>
                        <a:rPr lang="en-GB" sz="1400" dirty="0">
                          <a:effectLst/>
                        </a:rPr>
                        <a:t>8.2</a:t>
                      </a:r>
                      <a:endParaRPr lang="en-GB" sz="14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44812" marR="44812" marT="0" marB="0" anchor="b">
                    <a:solidFill>
                      <a:schemeClr val="bg1">
                        <a:lumMod val="95000"/>
                      </a:schemeClr>
                    </a:solidFill>
                  </a:tcPr>
                </a:tc>
                <a:tc>
                  <a:txBody>
                    <a:bodyPr/>
                    <a:lstStyle/>
                    <a:p>
                      <a:pPr algn="ctr">
                        <a:lnSpc>
                          <a:spcPct val="150000"/>
                        </a:lnSpc>
                        <a:spcAft>
                          <a:spcPts val="0"/>
                        </a:spcAft>
                      </a:pPr>
                      <a:r>
                        <a:rPr lang="en-GB" sz="1400">
                          <a:effectLst/>
                        </a:rPr>
                        <a:t>11.2</a:t>
                      </a:r>
                      <a:endParaRPr lang="en-GB" sz="1400">
                        <a:effectLst/>
                        <a:latin typeface="Times New Roman" panose="02020603050405020304" pitchFamily="18" charset="0"/>
                        <a:ea typeface="SimSun" panose="02010600030101010101" pitchFamily="2" charset="-122"/>
                        <a:cs typeface="Times New Roman" panose="02020603050405020304" pitchFamily="18" charset="0"/>
                      </a:endParaRPr>
                    </a:p>
                  </a:txBody>
                  <a:tcPr marL="44812" marR="44812" marT="0" marB="0" anchor="b">
                    <a:solidFill>
                      <a:schemeClr val="bg1">
                        <a:lumMod val="95000"/>
                      </a:schemeClr>
                    </a:solidFill>
                  </a:tcPr>
                </a:tc>
                <a:tc>
                  <a:txBody>
                    <a:bodyPr/>
                    <a:lstStyle/>
                    <a:p>
                      <a:pPr algn="ctr">
                        <a:lnSpc>
                          <a:spcPct val="150000"/>
                        </a:lnSpc>
                        <a:spcAft>
                          <a:spcPts val="0"/>
                        </a:spcAft>
                      </a:pPr>
                      <a:r>
                        <a:rPr lang="en-GB" sz="1400">
                          <a:effectLst/>
                        </a:rPr>
                        <a:t>10.5</a:t>
                      </a:r>
                      <a:endParaRPr lang="en-GB" sz="1400">
                        <a:effectLst/>
                        <a:latin typeface="Times New Roman" panose="02020603050405020304" pitchFamily="18" charset="0"/>
                        <a:ea typeface="SimSun" panose="02010600030101010101" pitchFamily="2" charset="-122"/>
                        <a:cs typeface="Times New Roman" panose="02020603050405020304" pitchFamily="18" charset="0"/>
                      </a:endParaRPr>
                    </a:p>
                  </a:txBody>
                  <a:tcPr marL="44812" marR="44812" marT="0" marB="0" anchor="b">
                    <a:solidFill>
                      <a:schemeClr val="bg1">
                        <a:lumMod val="95000"/>
                      </a:schemeClr>
                    </a:solidFill>
                  </a:tcPr>
                </a:tc>
                <a:tc>
                  <a:txBody>
                    <a:bodyPr/>
                    <a:lstStyle/>
                    <a:p>
                      <a:pPr algn="ctr">
                        <a:lnSpc>
                          <a:spcPct val="150000"/>
                        </a:lnSpc>
                        <a:spcAft>
                          <a:spcPts val="0"/>
                        </a:spcAft>
                      </a:pPr>
                      <a:r>
                        <a:rPr lang="en-GB" sz="1400">
                          <a:effectLst/>
                        </a:rPr>
                        <a:t>0.1</a:t>
                      </a:r>
                      <a:endParaRPr lang="en-GB" sz="1400">
                        <a:effectLst/>
                        <a:latin typeface="Times New Roman" panose="02020603050405020304" pitchFamily="18" charset="0"/>
                        <a:ea typeface="SimSun" panose="02010600030101010101" pitchFamily="2" charset="-122"/>
                        <a:cs typeface="Times New Roman" panose="02020603050405020304" pitchFamily="18" charset="0"/>
                      </a:endParaRPr>
                    </a:p>
                  </a:txBody>
                  <a:tcPr marL="44812" marR="44812" marT="0" marB="0" anchor="b">
                    <a:solidFill>
                      <a:schemeClr val="bg1">
                        <a:lumMod val="95000"/>
                      </a:schemeClr>
                    </a:solidFill>
                  </a:tcPr>
                </a:tc>
                <a:tc>
                  <a:txBody>
                    <a:bodyPr/>
                    <a:lstStyle/>
                    <a:p>
                      <a:pPr algn="ctr">
                        <a:lnSpc>
                          <a:spcPct val="150000"/>
                        </a:lnSpc>
                        <a:spcAft>
                          <a:spcPts val="0"/>
                        </a:spcAft>
                      </a:pPr>
                      <a:r>
                        <a:rPr lang="en-GB" sz="1400">
                          <a:effectLst/>
                        </a:rPr>
                        <a:t>18.5</a:t>
                      </a:r>
                      <a:endParaRPr lang="en-GB" sz="1400">
                        <a:effectLst/>
                        <a:latin typeface="Times New Roman" panose="02020603050405020304" pitchFamily="18" charset="0"/>
                        <a:ea typeface="SimSun" panose="02010600030101010101" pitchFamily="2" charset="-122"/>
                        <a:cs typeface="Times New Roman" panose="02020603050405020304" pitchFamily="18" charset="0"/>
                      </a:endParaRPr>
                    </a:p>
                  </a:txBody>
                  <a:tcPr marL="44812" marR="44812" marT="0" marB="0" anchor="b">
                    <a:solidFill>
                      <a:schemeClr val="bg1">
                        <a:lumMod val="95000"/>
                      </a:schemeClr>
                    </a:solidFill>
                  </a:tcPr>
                </a:tc>
                <a:tc>
                  <a:txBody>
                    <a:bodyPr/>
                    <a:lstStyle/>
                    <a:p>
                      <a:pPr algn="ctr">
                        <a:lnSpc>
                          <a:spcPct val="150000"/>
                        </a:lnSpc>
                        <a:spcAft>
                          <a:spcPts val="0"/>
                        </a:spcAft>
                      </a:pPr>
                      <a:r>
                        <a:rPr lang="en-GB" sz="1400">
                          <a:effectLst/>
                        </a:rPr>
                        <a:t>11.0</a:t>
                      </a:r>
                      <a:endParaRPr lang="en-GB" sz="1400">
                        <a:effectLst/>
                        <a:latin typeface="Times New Roman" panose="02020603050405020304" pitchFamily="18" charset="0"/>
                        <a:ea typeface="SimSun" panose="02010600030101010101" pitchFamily="2" charset="-122"/>
                        <a:cs typeface="Times New Roman" panose="02020603050405020304" pitchFamily="18" charset="0"/>
                      </a:endParaRPr>
                    </a:p>
                  </a:txBody>
                  <a:tcPr marL="44812" marR="44812" marT="0" marB="0" anchor="b">
                    <a:solidFill>
                      <a:schemeClr val="bg1">
                        <a:lumMod val="95000"/>
                      </a:schemeClr>
                    </a:solidFill>
                  </a:tcPr>
                </a:tc>
                <a:tc>
                  <a:txBody>
                    <a:bodyPr/>
                    <a:lstStyle/>
                    <a:p>
                      <a:pPr algn="ctr">
                        <a:lnSpc>
                          <a:spcPct val="150000"/>
                        </a:lnSpc>
                        <a:spcAft>
                          <a:spcPts val="0"/>
                        </a:spcAft>
                      </a:pPr>
                      <a:r>
                        <a:rPr lang="en-GB" sz="1400">
                          <a:effectLst/>
                        </a:rPr>
                        <a:t>52.5</a:t>
                      </a:r>
                      <a:endParaRPr lang="en-GB" sz="1400">
                        <a:effectLst/>
                        <a:latin typeface="Times New Roman" panose="02020603050405020304" pitchFamily="18" charset="0"/>
                        <a:ea typeface="SimSun" panose="02010600030101010101" pitchFamily="2" charset="-122"/>
                        <a:cs typeface="Times New Roman" panose="02020603050405020304" pitchFamily="18" charset="0"/>
                      </a:endParaRPr>
                    </a:p>
                  </a:txBody>
                  <a:tcPr marL="44812" marR="44812" marT="0" marB="0" anchor="b">
                    <a:solidFill>
                      <a:schemeClr val="bg1">
                        <a:lumMod val="95000"/>
                      </a:schemeClr>
                    </a:solidFill>
                  </a:tcPr>
                </a:tc>
                <a:extLst>
                  <a:ext uri="{0D108BD9-81ED-4DB2-BD59-A6C34878D82A}">
                    <a16:rowId xmlns:a16="http://schemas.microsoft.com/office/drawing/2014/main" val="4090759464"/>
                  </a:ext>
                </a:extLst>
              </a:tr>
              <a:tr h="277895">
                <a:tc>
                  <a:txBody>
                    <a:bodyPr/>
                    <a:lstStyle/>
                    <a:p>
                      <a:pPr algn="ctr">
                        <a:lnSpc>
                          <a:spcPct val="150000"/>
                        </a:lnSpc>
                        <a:spcAft>
                          <a:spcPts val="0"/>
                        </a:spcAft>
                      </a:pPr>
                      <a:r>
                        <a:rPr lang="en-GB" sz="1400">
                          <a:effectLst/>
                        </a:rPr>
                        <a:t>Median</a:t>
                      </a:r>
                      <a:endParaRPr lang="en-GB" sz="1400">
                        <a:effectLst/>
                        <a:latin typeface="Times New Roman" panose="02020603050405020304" pitchFamily="18" charset="0"/>
                        <a:ea typeface="SimSun" panose="02010600030101010101" pitchFamily="2" charset="-122"/>
                        <a:cs typeface="Times New Roman" panose="02020603050405020304" pitchFamily="18" charset="0"/>
                      </a:endParaRPr>
                    </a:p>
                  </a:txBody>
                  <a:tcPr marL="44812" marR="44812" marT="0" marB="0" anchor="b"/>
                </a:tc>
                <a:tc>
                  <a:txBody>
                    <a:bodyPr/>
                    <a:lstStyle/>
                    <a:p>
                      <a:pPr algn="ctr">
                        <a:lnSpc>
                          <a:spcPct val="150000"/>
                        </a:lnSpc>
                        <a:spcAft>
                          <a:spcPts val="0"/>
                        </a:spcAft>
                      </a:pPr>
                      <a:r>
                        <a:rPr lang="en-GB" sz="1400" dirty="0">
                          <a:effectLst/>
                        </a:rPr>
                        <a:t>8.4</a:t>
                      </a:r>
                      <a:endParaRPr lang="en-GB" sz="14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44812" marR="44812" marT="0" marB="0" anchor="b">
                    <a:solidFill>
                      <a:schemeClr val="bg1">
                        <a:lumMod val="95000"/>
                      </a:schemeClr>
                    </a:solidFill>
                  </a:tcPr>
                </a:tc>
                <a:tc>
                  <a:txBody>
                    <a:bodyPr/>
                    <a:lstStyle/>
                    <a:p>
                      <a:pPr algn="ctr">
                        <a:lnSpc>
                          <a:spcPct val="150000"/>
                        </a:lnSpc>
                        <a:spcAft>
                          <a:spcPts val="0"/>
                        </a:spcAft>
                      </a:pPr>
                      <a:r>
                        <a:rPr lang="en-GB" sz="1400">
                          <a:effectLst/>
                        </a:rPr>
                        <a:t>10.7</a:t>
                      </a:r>
                      <a:endParaRPr lang="en-GB" sz="1400">
                        <a:effectLst/>
                        <a:latin typeface="Times New Roman" panose="02020603050405020304" pitchFamily="18" charset="0"/>
                        <a:ea typeface="SimSun" panose="02010600030101010101" pitchFamily="2" charset="-122"/>
                        <a:cs typeface="Times New Roman" panose="02020603050405020304" pitchFamily="18" charset="0"/>
                      </a:endParaRPr>
                    </a:p>
                  </a:txBody>
                  <a:tcPr marL="44812" marR="44812" marT="0" marB="0" anchor="b">
                    <a:solidFill>
                      <a:schemeClr val="bg1">
                        <a:lumMod val="95000"/>
                      </a:schemeClr>
                    </a:solidFill>
                  </a:tcPr>
                </a:tc>
                <a:tc>
                  <a:txBody>
                    <a:bodyPr/>
                    <a:lstStyle/>
                    <a:p>
                      <a:pPr algn="ctr">
                        <a:lnSpc>
                          <a:spcPct val="150000"/>
                        </a:lnSpc>
                        <a:spcAft>
                          <a:spcPts val="0"/>
                        </a:spcAft>
                      </a:pPr>
                      <a:r>
                        <a:rPr lang="en-GB" sz="1400">
                          <a:effectLst/>
                        </a:rPr>
                        <a:t>10.0</a:t>
                      </a:r>
                      <a:endParaRPr lang="en-GB" sz="1400">
                        <a:effectLst/>
                        <a:latin typeface="Times New Roman" panose="02020603050405020304" pitchFamily="18" charset="0"/>
                        <a:ea typeface="SimSun" panose="02010600030101010101" pitchFamily="2" charset="-122"/>
                        <a:cs typeface="Times New Roman" panose="02020603050405020304" pitchFamily="18" charset="0"/>
                      </a:endParaRPr>
                    </a:p>
                  </a:txBody>
                  <a:tcPr marL="44812" marR="44812" marT="0" marB="0" anchor="b">
                    <a:solidFill>
                      <a:schemeClr val="bg1">
                        <a:lumMod val="95000"/>
                      </a:schemeClr>
                    </a:solidFill>
                  </a:tcPr>
                </a:tc>
                <a:tc>
                  <a:txBody>
                    <a:bodyPr/>
                    <a:lstStyle/>
                    <a:p>
                      <a:pPr algn="ctr">
                        <a:lnSpc>
                          <a:spcPct val="150000"/>
                        </a:lnSpc>
                        <a:spcAft>
                          <a:spcPts val="0"/>
                        </a:spcAft>
                      </a:pPr>
                      <a:r>
                        <a:rPr lang="en-GB" sz="1400">
                          <a:effectLst/>
                        </a:rPr>
                        <a:t>0.1</a:t>
                      </a:r>
                      <a:endParaRPr lang="en-GB" sz="1400">
                        <a:effectLst/>
                        <a:latin typeface="Times New Roman" panose="02020603050405020304" pitchFamily="18" charset="0"/>
                        <a:ea typeface="SimSun" panose="02010600030101010101" pitchFamily="2" charset="-122"/>
                        <a:cs typeface="Times New Roman" panose="02020603050405020304" pitchFamily="18" charset="0"/>
                      </a:endParaRPr>
                    </a:p>
                  </a:txBody>
                  <a:tcPr marL="44812" marR="44812" marT="0" marB="0" anchor="b">
                    <a:solidFill>
                      <a:schemeClr val="bg1">
                        <a:lumMod val="95000"/>
                      </a:schemeClr>
                    </a:solidFill>
                  </a:tcPr>
                </a:tc>
                <a:tc>
                  <a:txBody>
                    <a:bodyPr/>
                    <a:lstStyle/>
                    <a:p>
                      <a:pPr algn="ctr">
                        <a:lnSpc>
                          <a:spcPct val="150000"/>
                        </a:lnSpc>
                        <a:spcAft>
                          <a:spcPts val="0"/>
                        </a:spcAft>
                      </a:pPr>
                      <a:r>
                        <a:rPr lang="en-GB" sz="1400">
                          <a:effectLst/>
                        </a:rPr>
                        <a:t>20.0</a:t>
                      </a:r>
                      <a:endParaRPr lang="en-GB" sz="1400">
                        <a:effectLst/>
                        <a:latin typeface="Times New Roman" panose="02020603050405020304" pitchFamily="18" charset="0"/>
                        <a:ea typeface="SimSun" panose="02010600030101010101" pitchFamily="2" charset="-122"/>
                        <a:cs typeface="Times New Roman" panose="02020603050405020304" pitchFamily="18" charset="0"/>
                      </a:endParaRPr>
                    </a:p>
                  </a:txBody>
                  <a:tcPr marL="44812" marR="44812" marT="0" marB="0" anchor="b">
                    <a:solidFill>
                      <a:schemeClr val="bg1">
                        <a:lumMod val="95000"/>
                      </a:schemeClr>
                    </a:solidFill>
                  </a:tcPr>
                </a:tc>
                <a:tc>
                  <a:txBody>
                    <a:bodyPr/>
                    <a:lstStyle/>
                    <a:p>
                      <a:pPr algn="ctr">
                        <a:lnSpc>
                          <a:spcPct val="150000"/>
                        </a:lnSpc>
                        <a:spcAft>
                          <a:spcPts val="0"/>
                        </a:spcAft>
                      </a:pPr>
                      <a:r>
                        <a:rPr lang="en-GB" sz="1400">
                          <a:effectLst/>
                        </a:rPr>
                        <a:t>11.0</a:t>
                      </a:r>
                      <a:endParaRPr lang="en-GB" sz="1400">
                        <a:effectLst/>
                        <a:latin typeface="Times New Roman" panose="02020603050405020304" pitchFamily="18" charset="0"/>
                        <a:ea typeface="SimSun" panose="02010600030101010101" pitchFamily="2" charset="-122"/>
                        <a:cs typeface="Times New Roman" panose="02020603050405020304" pitchFamily="18" charset="0"/>
                      </a:endParaRPr>
                    </a:p>
                  </a:txBody>
                  <a:tcPr marL="44812" marR="44812" marT="0" marB="0" anchor="b">
                    <a:solidFill>
                      <a:schemeClr val="bg1">
                        <a:lumMod val="95000"/>
                      </a:schemeClr>
                    </a:solidFill>
                  </a:tcPr>
                </a:tc>
                <a:tc>
                  <a:txBody>
                    <a:bodyPr/>
                    <a:lstStyle/>
                    <a:p>
                      <a:pPr algn="ctr">
                        <a:lnSpc>
                          <a:spcPct val="150000"/>
                        </a:lnSpc>
                        <a:spcAft>
                          <a:spcPts val="0"/>
                        </a:spcAft>
                      </a:pPr>
                      <a:r>
                        <a:rPr lang="en-GB" sz="1400">
                          <a:effectLst/>
                        </a:rPr>
                        <a:t>49.0</a:t>
                      </a:r>
                      <a:endParaRPr lang="en-GB" sz="1400">
                        <a:effectLst/>
                        <a:latin typeface="Times New Roman" panose="02020603050405020304" pitchFamily="18" charset="0"/>
                        <a:ea typeface="SimSun" panose="02010600030101010101" pitchFamily="2" charset="-122"/>
                        <a:cs typeface="Times New Roman" panose="02020603050405020304" pitchFamily="18" charset="0"/>
                      </a:endParaRPr>
                    </a:p>
                  </a:txBody>
                  <a:tcPr marL="44812" marR="44812" marT="0" marB="0" anchor="b">
                    <a:solidFill>
                      <a:schemeClr val="bg1">
                        <a:lumMod val="95000"/>
                      </a:schemeClr>
                    </a:solidFill>
                  </a:tcPr>
                </a:tc>
                <a:extLst>
                  <a:ext uri="{0D108BD9-81ED-4DB2-BD59-A6C34878D82A}">
                    <a16:rowId xmlns:a16="http://schemas.microsoft.com/office/drawing/2014/main" val="3679540770"/>
                  </a:ext>
                </a:extLst>
              </a:tr>
              <a:tr h="277895">
                <a:tc>
                  <a:txBody>
                    <a:bodyPr/>
                    <a:lstStyle/>
                    <a:p>
                      <a:pPr algn="ctr">
                        <a:lnSpc>
                          <a:spcPct val="150000"/>
                        </a:lnSpc>
                        <a:spcAft>
                          <a:spcPts val="0"/>
                        </a:spcAft>
                      </a:pPr>
                      <a:r>
                        <a:rPr lang="en-GB" sz="1400">
                          <a:effectLst/>
                        </a:rPr>
                        <a:t>SD</a:t>
                      </a:r>
                      <a:endParaRPr lang="en-GB" sz="1400">
                        <a:effectLst/>
                        <a:latin typeface="Times New Roman" panose="02020603050405020304" pitchFamily="18" charset="0"/>
                        <a:ea typeface="SimSun" panose="02010600030101010101" pitchFamily="2" charset="-122"/>
                        <a:cs typeface="Times New Roman" panose="02020603050405020304" pitchFamily="18" charset="0"/>
                      </a:endParaRPr>
                    </a:p>
                  </a:txBody>
                  <a:tcPr marL="44812" marR="44812" marT="0" marB="0" anchor="b"/>
                </a:tc>
                <a:tc>
                  <a:txBody>
                    <a:bodyPr/>
                    <a:lstStyle/>
                    <a:p>
                      <a:pPr algn="ctr">
                        <a:lnSpc>
                          <a:spcPct val="150000"/>
                        </a:lnSpc>
                        <a:spcAft>
                          <a:spcPts val="0"/>
                        </a:spcAft>
                      </a:pPr>
                      <a:r>
                        <a:rPr lang="en-GB" sz="1400" dirty="0">
                          <a:effectLst/>
                        </a:rPr>
                        <a:t>0.3</a:t>
                      </a:r>
                      <a:endParaRPr lang="en-GB" sz="14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44812" marR="44812" marT="0" marB="0" anchor="b">
                    <a:solidFill>
                      <a:schemeClr val="bg1">
                        <a:lumMod val="95000"/>
                      </a:schemeClr>
                    </a:solidFill>
                  </a:tcPr>
                </a:tc>
                <a:tc>
                  <a:txBody>
                    <a:bodyPr/>
                    <a:lstStyle/>
                    <a:p>
                      <a:pPr algn="ctr">
                        <a:lnSpc>
                          <a:spcPct val="150000"/>
                        </a:lnSpc>
                        <a:spcAft>
                          <a:spcPts val="0"/>
                        </a:spcAft>
                      </a:pPr>
                      <a:r>
                        <a:rPr lang="en-GB" sz="1400">
                          <a:effectLst/>
                        </a:rPr>
                        <a:t>2.0</a:t>
                      </a:r>
                      <a:endParaRPr lang="en-GB" sz="1400">
                        <a:effectLst/>
                        <a:latin typeface="Times New Roman" panose="02020603050405020304" pitchFamily="18" charset="0"/>
                        <a:ea typeface="SimSun" panose="02010600030101010101" pitchFamily="2" charset="-122"/>
                        <a:cs typeface="Times New Roman" panose="02020603050405020304" pitchFamily="18" charset="0"/>
                      </a:endParaRPr>
                    </a:p>
                  </a:txBody>
                  <a:tcPr marL="44812" marR="44812" marT="0" marB="0" anchor="b">
                    <a:solidFill>
                      <a:schemeClr val="bg1">
                        <a:lumMod val="95000"/>
                      </a:schemeClr>
                    </a:solidFill>
                  </a:tcPr>
                </a:tc>
                <a:tc>
                  <a:txBody>
                    <a:bodyPr/>
                    <a:lstStyle/>
                    <a:p>
                      <a:pPr algn="ctr">
                        <a:lnSpc>
                          <a:spcPct val="150000"/>
                        </a:lnSpc>
                        <a:spcAft>
                          <a:spcPts val="0"/>
                        </a:spcAft>
                      </a:pPr>
                      <a:r>
                        <a:rPr lang="en-GB" sz="1400" dirty="0">
                          <a:effectLst/>
                        </a:rPr>
                        <a:t>5.1</a:t>
                      </a:r>
                      <a:endParaRPr lang="en-GB" sz="14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44812" marR="44812" marT="0" marB="0" anchor="b">
                    <a:solidFill>
                      <a:schemeClr val="bg1">
                        <a:lumMod val="95000"/>
                      </a:schemeClr>
                    </a:solidFill>
                  </a:tcPr>
                </a:tc>
                <a:tc>
                  <a:txBody>
                    <a:bodyPr/>
                    <a:lstStyle/>
                    <a:p>
                      <a:pPr algn="ctr">
                        <a:lnSpc>
                          <a:spcPct val="150000"/>
                        </a:lnSpc>
                        <a:spcAft>
                          <a:spcPts val="0"/>
                        </a:spcAft>
                      </a:pPr>
                      <a:r>
                        <a:rPr lang="en-GB" sz="1400">
                          <a:effectLst/>
                        </a:rPr>
                        <a:t>0.0</a:t>
                      </a:r>
                      <a:endParaRPr lang="en-GB" sz="1400">
                        <a:effectLst/>
                        <a:latin typeface="Times New Roman" panose="02020603050405020304" pitchFamily="18" charset="0"/>
                        <a:ea typeface="SimSun" panose="02010600030101010101" pitchFamily="2" charset="-122"/>
                        <a:cs typeface="Times New Roman" panose="02020603050405020304" pitchFamily="18" charset="0"/>
                      </a:endParaRPr>
                    </a:p>
                  </a:txBody>
                  <a:tcPr marL="44812" marR="44812" marT="0" marB="0" anchor="b">
                    <a:solidFill>
                      <a:schemeClr val="bg1">
                        <a:lumMod val="95000"/>
                      </a:schemeClr>
                    </a:solidFill>
                  </a:tcPr>
                </a:tc>
                <a:tc>
                  <a:txBody>
                    <a:bodyPr/>
                    <a:lstStyle/>
                    <a:p>
                      <a:pPr algn="ctr">
                        <a:lnSpc>
                          <a:spcPct val="150000"/>
                        </a:lnSpc>
                        <a:spcAft>
                          <a:spcPts val="0"/>
                        </a:spcAft>
                      </a:pPr>
                      <a:r>
                        <a:rPr lang="en-GB" sz="1400">
                          <a:effectLst/>
                        </a:rPr>
                        <a:t>4.1</a:t>
                      </a:r>
                      <a:endParaRPr lang="en-GB" sz="1400">
                        <a:effectLst/>
                        <a:latin typeface="Times New Roman" panose="02020603050405020304" pitchFamily="18" charset="0"/>
                        <a:ea typeface="SimSun" panose="02010600030101010101" pitchFamily="2" charset="-122"/>
                        <a:cs typeface="Times New Roman" panose="02020603050405020304" pitchFamily="18" charset="0"/>
                      </a:endParaRPr>
                    </a:p>
                  </a:txBody>
                  <a:tcPr marL="44812" marR="44812" marT="0" marB="0" anchor="b">
                    <a:solidFill>
                      <a:schemeClr val="bg1">
                        <a:lumMod val="95000"/>
                      </a:schemeClr>
                    </a:solidFill>
                  </a:tcPr>
                </a:tc>
                <a:tc>
                  <a:txBody>
                    <a:bodyPr/>
                    <a:lstStyle/>
                    <a:p>
                      <a:pPr algn="ctr">
                        <a:lnSpc>
                          <a:spcPct val="150000"/>
                        </a:lnSpc>
                        <a:spcAft>
                          <a:spcPts val="0"/>
                        </a:spcAft>
                      </a:pPr>
                      <a:r>
                        <a:rPr lang="en-GB" sz="1400">
                          <a:effectLst/>
                        </a:rPr>
                        <a:t>3.2</a:t>
                      </a:r>
                      <a:endParaRPr lang="en-GB" sz="1400">
                        <a:effectLst/>
                        <a:latin typeface="Times New Roman" panose="02020603050405020304" pitchFamily="18" charset="0"/>
                        <a:ea typeface="SimSun" panose="02010600030101010101" pitchFamily="2" charset="-122"/>
                        <a:cs typeface="Times New Roman" panose="02020603050405020304" pitchFamily="18" charset="0"/>
                      </a:endParaRPr>
                    </a:p>
                  </a:txBody>
                  <a:tcPr marL="44812" marR="44812" marT="0" marB="0" anchor="b">
                    <a:solidFill>
                      <a:schemeClr val="bg1">
                        <a:lumMod val="95000"/>
                      </a:schemeClr>
                    </a:solidFill>
                  </a:tcPr>
                </a:tc>
                <a:tc>
                  <a:txBody>
                    <a:bodyPr/>
                    <a:lstStyle/>
                    <a:p>
                      <a:pPr algn="ctr">
                        <a:lnSpc>
                          <a:spcPct val="150000"/>
                        </a:lnSpc>
                        <a:spcAft>
                          <a:spcPts val="0"/>
                        </a:spcAft>
                      </a:pPr>
                      <a:r>
                        <a:rPr lang="en-GB" sz="1400">
                          <a:effectLst/>
                        </a:rPr>
                        <a:t>17.9</a:t>
                      </a:r>
                      <a:endParaRPr lang="en-GB" sz="1400">
                        <a:effectLst/>
                        <a:latin typeface="Times New Roman" panose="02020603050405020304" pitchFamily="18" charset="0"/>
                        <a:ea typeface="SimSun" panose="02010600030101010101" pitchFamily="2" charset="-122"/>
                        <a:cs typeface="Times New Roman" panose="02020603050405020304" pitchFamily="18" charset="0"/>
                      </a:endParaRPr>
                    </a:p>
                  </a:txBody>
                  <a:tcPr marL="44812" marR="44812" marT="0" marB="0" anchor="b">
                    <a:solidFill>
                      <a:schemeClr val="bg1">
                        <a:lumMod val="95000"/>
                      </a:schemeClr>
                    </a:solidFill>
                  </a:tcPr>
                </a:tc>
                <a:extLst>
                  <a:ext uri="{0D108BD9-81ED-4DB2-BD59-A6C34878D82A}">
                    <a16:rowId xmlns:a16="http://schemas.microsoft.com/office/drawing/2014/main" val="569917381"/>
                  </a:ext>
                </a:extLst>
              </a:tr>
              <a:tr h="277895">
                <a:tc>
                  <a:txBody>
                    <a:bodyPr/>
                    <a:lstStyle/>
                    <a:p>
                      <a:pPr algn="ctr">
                        <a:lnSpc>
                          <a:spcPct val="150000"/>
                        </a:lnSpc>
                        <a:spcAft>
                          <a:spcPts val="0"/>
                        </a:spcAft>
                      </a:pPr>
                      <a:r>
                        <a:rPr lang="en-GB" sz="1400">
                          <a:effectLst/>
                        </a:rPr>
                        <a:t>Skewness</a:t>
                      </a:r>
                      <a:endParaRPr lang="en-GB" sz="1400">
                        <a:effectLst/>
                        <a:latin typeface="Times New Roman" panose="02020603050405020304" pitchFamily="18" charset="0"/>
                        <a:ea typeface="SimSun" panose="02010600030101010101" pitchFamily="2" charset="-122"/>
                        <a:cs typeface="Times New Roman" panose="02020603050405020304" pitchFamily="18" charset="0"/>
                      </a:endParaRPr>
                    </a:p>
                  </a:txBody>
                  <a:tcPr marL="44812" marR="44812" marT="0" marB="0" anchor="b"/>
                </a:tc>
                <a:tc>
                  <a:txBody>
                    <a:bodyPr/>
                    <a:lstStyle/>
                    <a:p>
                      <a:pPr algn="ctr">
                        <a:lnSpc>
                          <a:spcPct val="150000"/>
                        </a:lnSpc>
                        <a:spcAft>
                          <a:spcPts val="0"/>
                        </a:spcAft>
                      </a:pPr>
                      <a:r>
                        <a:rPr lang="en-GB" sz="1400" dirty="0">
                          <a:effectLst/>
                        </a:rPr>
                        <a:t>-1.3</a:t>
                      </a:r>
                      <a:endParaRPr lang="en-GB" sz="14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44812" marR="44812" marT="0" marB="0" anchor="b">
                    <a:solidFill>
                      <a:schemeClr val="bg1">
                        <a:lumMod val="95000"/>
                      </a:schemeClr>
                    </a:solidFill>
                  </a:tcPr>
                </a:tc>
                <a:tc>
                  <a:txBody>
                    <a:bodyPr/>
                    <a:lstStyle/>
                    <a:p>
                      <a:pPr algn="ctr">
                        <a:lnSpc>
                          <a:spcPct val="150000"/>
                        </a:lnSpc>
                        <a:spcAft>
                          <a:spcPts val="0"/>
                        </a:spcAft>
                      </a:pPr>
                      <a:r>
                        <a:rPr lang="en-GB" sz="1400" dirty="0">
                          <a:effectLst/>
                        </a:rPr>
                        <a:t>1.6</a:t>
                      </a:r>
                      <a:endParaRPr lang="en-GB" sz="14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44812" marR="44812" marT="0" marB="0" anchor="b">
                    <a:solidFill>
                      <a:schemeClr val="bg1">
                        <a:lumMod val="95000"/>
                      </a:schemeClr>
                    </a:solidFill>
                  </a:tcPr>
                </a:tc>
                <a:tc>
                  <a:txBody>
                    <a:bodyPr/>
                    <a:lstStyle/>
                    <a:p>
                      <a:pPr algn="ctr">
                        <a:lnSpc>
                          <a:spcPct val="150000"/>
                        </a:lnSpc>
                        <a:spcAft>
                          <a:spcPts val="0"/>
                        </a:spcAft>
                      </a:pPr>
                      <a:r>
                        <a:rPr lang="en-GB" sz="1400" dirty="0">
                          <a:effectLst/>
                        </a:rPr>
                        <a:t>1.8</a:t>
                      </a:r>
                      <a:endParaRPr lang="en-GB" sz="14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44812" marR="44812" marT="0" marB="0" anchor="b">
                    <a:solidFill>
                      <a:schemeClr val="bg1">
                        <a:lumMod val="95000"/>
                      </a:schemeClr>
                    </a:solidFill>
                  </a:tcPr>
                </a:tc>
                <a:tc>
                  <a:txBody>
                    <a:bodyPr/>
                    <a:lstStyle/>
                    <a:p>
                      <a:pPr algn="ctr">
                        <a:lnSpc>
                          <a:spcPct val="150000"/>
                        </a:lnSpc>
                        <a:spcAft>
                          <a:spcPts val="0"/>
                        </a:spcAft>
                      </a:pPr>
                      <a:r>
                        <a:rPr lang="en-GB" sz="1400" dirty="0">
                          <a:effectLst/>
                        </a:rPr>
                        <a:t>0.2</a:t>
                      </a:r>
                      <a:endParaRPr lang="en-GB" sz="14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44812" marR="44812" marT="0" marB="0" anchor="b">
                    <a:solidFill>
                      <a:schemeClr val="bg1">
                        <a:lumMod val="95000"/>
                      </a:schemeClr>
                    </a:solidFill>
                  </a:tcPr>
                </a:tc>
                <a:tc>
                  <a:txBody>
                    <a:bodyPr/>
                    <a:lstStyle/>
                    <a:p>
                      <a:pPr algn="ctr">
                        <a:lnSpc>
                          <a:spcPct val="150000"/>
                        </a:lnSpc>
                        <a:spcAft>
                          <a:spcPts val="0"/>
                        </a:spcAft>
                      </a:pPr>
                      <a:r>
                        <a:rPr lang="en-GB" sz="1400" dirty="0">
                          <a:effectLst/>
                        </a:rPr>
                        <a:t>-1.4</a:t>
                      </a:r>
                      <a:endParaRPr lang="en-GB" sz="14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44812" marR="44812" marT="0" marB="0" anchor="b">
                    <a:solidFill>
                      <a:schemeClr val="bg1">
                        <a:lumMod val="95000"/>
                      </a:schemeClr>
                    </a:solidFill>
                  </a:tcPr>
                </a:tc>
                <a:tc>
                  <a:txBody>
                    <a:bodyPr/>
                    <a:lstStyle/>
                    <a:p>
                      <a:pPr algn="ctr">
                        <a:lnSpc>
                          <a:spcPct val="150000"/>
                        </a:lnSpc>
                        <a:spcAft>
                          <a:spcPts val="0"/>
                        </a:spcAft>
                      </a:pPr>
                      <a:r>
                        <a:rPr lang="en-GB" sz="1400" dirty="0">
                          <a:effectLst/>
                        </a:rPr>
                        <a:t>0.8</a:t>
                      </a:r>
                      <a:endParaRPr lang="en-GB" sz="14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44812" marR="44812" marT="0" marB="0" anchor="b">
                    <a:solidFill>
                      <a:schemeClr val="bg1">
                        <a:lumMod val="95000"/>
                      </a:schemeClr>
                    </a:solidFill>
                  </a:tcPr>
                </a:tc>
                <a:tc>
                  <a:txBody>
                    <a:bodyPr/>
                    <a:lstStyle/>
                    <a:p>
                      <a:pPr algn="ctr">
                        <a:lnSpc>
                          <a:spcPct val="150000"/>
                        </a:lnSpc>
                        <a:spcAft>
                          <a:spcPts val="0"/>
                        </a:spcAft>
                      </a:pPr>
                      <a:r>
                        <a:rPr lang="en-GB" sz="1400" dirty="0">
                          <a:effectLst/>
                        </a:rPr>
                        <a:t>0.5</a:t>
                      </a:r>
                      <a:endParaRPr lang="en-GB" sz="14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44812" marR="44812" marT="0" marB="0" anchor="b">
                    <a:solidFill>
                      <a:schemeClr val="bg1">
                        <a:lumMod val="95000"/>
                      </a:schemeClr>
                    </a:solidFill>
                  </a:tcPr>
                </a:tc>
                <a:extLst>
                  <a:ext uri="{0D108BD9-81ED-4DB2-BD59-A6C34878D82A}">
                    <a16:rowId xmlns:a16="http://schemas.microsoft.com/office/drawing/2014/main" val="1426185237"/>
                  </a:ext>
                </a:extLst>
              </a:tr>
              <a:tr h="211030">
                <a:tc>
                  <a:txBody>
                    <a:bodyPr/>
                    <a:lstStyle/>
                    <a:p>
                      <a:pPr algn="ctr">
                        <a:lnSpc>
                          <a:spcPct val="107000"/>
                        </a:lnSpc>
                        <a:spcAft>
                          <a:spcPts val="0"/>
                        </a:spcAft>
                      </a:pPr>
                      <a:r>
                        <a:rPr lang="en-GB" sz="1400" dirty="0">
                          <a:effectLst/>
                        </a:rPr>
                        <a:t>ATSF</a:t>
                      </a:r>
                      <a:endParaRPr lang="en-GB" sz="14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44812" marR="44812" marT="0" marB="0" anchor="b"/>
                </a:tc>
                <a:tc>
                  <a:txBody>
                    <a:bodyPr/>
                    <a:lstStyle/>
                    <a:p>
                      <a:pPr algn="ctr">
                        <a:lnSpc>
                          <a:spcPct val="107000"/>
                        </a:lnSpc>
                        <a:spcAft>
                          <a:spcPts val="0"/>
                        </a:spcAft>
                      </a:pPr>
                      <a:r>
                        <a:rPr lang="en-GB" sz="1400" dirty="0">
                          <a:effectLst/>
                        </a:rPr>
                        <a:t> </a:t>
                      </a:r>
                      <a:endParaRPr lang="en-GB" sz="14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44812" marR="44812" marT="0" marB="0" anchor="b">
                    <a:solidFill>
                      <a:schemeClr val="accent1"/>
                    </a:solidFill>
                  </a:tcPr>
                </a:tc>
                <a:tc>
                  <a:txBody>
                    <a:bodyPr/>
                    <a:lstStyle/>
                    <a:p>
                      <a:pPr algn="ctr">
                        <a:lnSpc>
                          <a:spcPct val="107000"/>
                        </a:lnSpc>
                        <a:spcAft>
                          <a:spcPts val="0"/>
                        </a:spcAft>
                      </a:pPr>
                      <a:r>
                        <a:rPr lang="en-GB" sz="1400" dirty="0">
                          <a:effectLst/>
                        </a:rPr>
                        <a:t> </a:t>
                      </a:r>
                      <a:endParaRPr lang="en-GB" sz="14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44812" marR="44812" marT="0" marB="0" anchor="b">
                    <a:solidFill>
                      <a:schemeClr val="accent1"/>
                    </a:solidFill>
                  </a:tcPr>
                </a:tc>
                <a:tc>
                  <a:txBody>
                    <a:bodyPr/>
                    <a:lstStyle/>
                    <a:p>
                      <a:pPr algn="ctr">
                        <a:lnSpc>
                          <a:spcPct val="107000"/>
                        </a:lnSpc>
                        <a:spcAft>
                          <a:spcPts val="0"/>
                        </a:spcAft>
                      </a:pPr>
                      <a:r>
                        <a:rPr lang="en-GB" sz="1400" dirty="0">
                          <a:effectLst/>
                        </a:rPr>
                        <a:t> </a:t>
                      </a:r>
                      <a:endParaRPr lang="en-GB" sz="14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44812" marR="44812" marT="0" marB="0" anchor="b">
                    <a:solidFill>
                      <a:schemeClr val="accent1"/>
                    </a:solidFill>
                  </a:tcPr>
                </a:tc>
                <a:tc>
                  <a:txBody>
                    <a:bodyPr/>
                    <a:lstStyle/>
                    <a:p>
                      <a:pPr algn="ctr">
                        <a:lnSpc>
                          <a:spcPct val="107000"/>
                        </a:lnSpc>
                        <a:spcAft>
                          <a:spcPts val="0"/>
                        </a:spcAft>
                      </a:pPr>
                      <a:r>
                        <a:rPr lang="en-GB" sz="1400" dirty="0">
                          <a:effectLst/>
                        </a:rPr>
                        <a:t> </a:t>
                      </a:r>
                      <a:endParaRPr lang="en-GB" sz="14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44812" marR="44812" marT="0" marB="0" anchor="b">
                    <a:solidFill>
                      <a:schemeClr val="accent1"/>
                    </a:solidFill>
                  </a:tcPr>
                </a:tc>
                <a:tc>
                  <a:txBody>
                    <a:bodyPr/>
                    <a:lstStyle/>
                    <a:p>
                      <a:pPr algn="ctr">
                        <a:lnSpc>
                          <a:spcPct val="107000"/>
                        </a:lnSpc>
                        <a:spcAft>
                          <a:spcPts val="0"/>
                        </a:spcAft>
                      </a:pPr>
                      <a:r>
                        <a:rPr lang="en-GB" sz="1400" dirty="0">
                          <a:effectLst/>
                        </a:rPr>
                        <a:t> </a:t>
                      </a:r>
                      <a:endParaRPr lang="en-GB" sz="14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44812" marR="44812" marT="0" marB="0" anchor="b">
                    <a:solidFill>
                      <a:schemeClr val="accent1"/>
                    </a:solidFill>
                  </a:tcPr>
                </a:tc>
                <a:tc>
                  <a:txBody>
                    <a:bodyPr/>
                    <a:lstStyle/>
                    <a:p>
                      <a:pPr algn="ctr">
                        <a:lnSpc>
                          <a:spcPct val="107000"/>
                        </a:lnSpc>
                        <a:spcAft>
                          <a:spcPts val="0"/>
                        </a:spcAft>
                      </a:pPr>
                      <a:r>
                        <a:rPr lang="en-GB" sz="1400" dirty="0">
                          <a:effectLst/>
                        </a:rPr>
                        <a:t> </a:t>
                      </a:r>
                      <a:endParaRPr lang="en-GB" sz="14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44812" marR="44812" marT="0" marB="0" anchor="b">
                    <a:solidFill>
                      <a:schemeClr val="accent1"/>
                    </a:solidFill>
                  </a:tcPr>
                </a:tc>
                <a:tc>
                  <a:txBody>
                    <a:bodyPr/>
                    <a:lstStyle/>
                    <a:p>
                      <a:pPr algn="ctr">
                        <a:lnSpc>
                          <a:spcPct val="107000"/>
                        </a:lnSpc>
                        <a:spcAft>
                          <a:spcPts val="0"/>
                        </a:spcAft>
                      </a:pPr>
                      <a:r>
                        <a:rPr lang="en-GB" sz="1400" dirty="0">
                          <a:effectLst/>
                        </a:rPr>
                        <a:t> </a:t>
                      </a:r>
                      <a:endParaRPr lang="en-GB" sz="14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44812" marR="44812" marT="0" marB="0" anchor="b">
                    <a:solidFill>
                      <a:schemeClr val="accent1"/>
                    </a:solidFill>
                  </a:tcPr>
                </a:tc>
                <a:extLst>
                  <a:ext uri="{0D108BD9-81ED-4DB2-BD59-A6C34878D82A}">
                    <a16:rowId xmlns:a16="http://schemas.microsoft.com/office/drawing/2014/main" val="2299152810"/>
                  </a:ext>
                </a:extLst>
              </a:tr>
              <a:tr h="211030">
                <a:tc>
                  <a:txBody>
                    <a:bodyPr/>
                    <a:lstStyle/>
                    <a:p>
                      <a:pPr algn="ctr">
                        <a:lnSpc>
                          <a:spcPct val="107000"/>
                        </a:lnSpc>
                        <a:spcAft>
                          <a:spcPts val="0"/>
                        </a:spcAft>
                      </a:pPr>
                      <a:r>
                        <a:rPr lang="en-GB" sz="1400">
                          <a:effectLst/>
                        </a:rPr>
                        <a:t>Min</a:t>
                      </a:r>
                      <a:endParaRPr lang="en-GB" sz="1400">
                        <a:effectLst/>
                        <a:latin typeface="Times New Roman" panose="02020603050405020304" pitchFamily="18" charset="0"/>
                        <a:ea typeface="SimSun" panose="02010600030101010101" pitchFamily="2" charset="-122"/>
                        <a:cs typeface="Times New Roman" panose="02020603050405020304" pitchFamily="18" charset="0"/>
                      </a:endParaRPr>
                    </a:p>
                  </a:txBody>
                  <a:tcPr marL="44812" marR="44812" marT="0" marB="0" anchor="b"/>
                </a:tc>
                <a:tc>
                  <a:txBody>
                    <a:bodyPr/>
                    <a:lstStyle/>
                    <a:p>
                      <a:pPr algn="ctr">
                        <a:lnSpc>
                          <a:spcPct val="107000"/>
                        </a:lnSpc>
                        <a:spcAft>
                          <a:spcPts val="0"/>
                        </a:spcAft>
                      </a:pPr>
                      <a:r>
                        <a:rPr lang="en-GB" sz="1400" dirty="0">
                          <a:effectLst/>
                        </a:rPr>
                        <a:t>7.5</a:t>
                      </a:r>
                      <a:endParaRPr lang="en-GB" sz="14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44812" marR="44812" marT="0" marB="0" anchor="b">
                    <a:solidFill>
                      <a:schemeClr val="bg1">
                        <a:lumMod val="95000"/>
                      </a:schemeClr>
                    </a:solidFill>
                  </a:tcPr>
                </a:tc>
                <a:tc>
                  <a:txBody>
                    <a:bodyPr/>
                    <a:lstStyle/>
                    <a:p>
                      <a:pPr algn="ctr">
                        <a:lnSpc>
                          <a:spcPct val="107000"/>
                        </a:lnSpc>
                        <a:spcAft>
                          <a:spcPts val="0"/>
                        </a:spcAft>
                      </a:pPr>
                      <a:r>
                        <a:rPr lang="en-GB" sz="1400">
                          <a:effectLst/>
                        </a:rPr>
                        <a:t>25.0</a:t>
                      </a:r>
                      <a:endParaRPr lang="en-GB" sz="1400">
                        <a:effectLst/>
                        <a:latin typeface="Times New Roman" panose="02020603050405020304" pitchFamily="18" charset="0"/>
                        <a:ea typeface="SimSun" panose="02010600030101010101" pitchFamily="2" charset="-122"/>
                        <a:cs typeface="Times New Roman" panose="02020603050405020304" pitchFamily="18" charset="0"/>
                      </a:endParaRPr>
                    </a:p>
                  </a:txBody>
                  <a:tcPr marL="44812" marR="44812" marT="0" marB="0" anchor="b">
                    <a:solidFill>
                      <a:schemeClr val="bg1">
                        <a:lumMod val="95000"/>
                      </a:schemeClr>
                    </a:solidFill>
                  </a:tcPr>
                </a:tc>
                <a:tc>
                  <a:txBody>
                    <a:bodyPr/>
                    <a:lstStyle/>
                    <a:p>
                      <a:pPr algn="ctr">
                        <a:lnSpc>
                          <a:spcPct val="107000"/>
                        </a:lnSpc>
                        <a:spcAft>
                          <a:spcPts val="0"/>
                        </a:spcAft>
                      </a:pPr>
                      <a:r>
                        <a:rPr lang="en-GB" sz="1400">
                          <a:effectLst/>
                        </a:rPr>
                        <a:t>8.0</a:t>
                      </a:r>
                      <a:endParaRPr lang="en-GB" sz="1400">
                        <a:effectLst/>
                        <a:latin typeface="Times New Roman" panose="02020603050405020304" pitchFamily="18" charset="0"/>
                        <a:ea typeface="SimSun" panose="02010600030101010101" pitchFamily="2" charset="-122"/>
                        <a:cs typeface="Times New Roman" panose="02020603050405020304" pitchFamily="18" charset="0"/>
                      </a:endParaRPr>
                    </a:p>
                  </a:txBody>
                  <a:tcPr marL="44812" marR="44812" marT="0" marB="0" anchor="b">
                    <a:solidFill>
                      <a:schemeClr val="bg1">
                        <a:lumMod val="95000"/>
                      </a:schemeClr>
                    </a:solidFill>
                  </a:tcPr>
                </a:tc>
                <a:tc>
                  <a:txBody>
                    <a:bodyPr/>
                    <a:lstStyle/>
                    <a:p>
                      <a:pPr algn="ctr">
                        <a:lnSpc>
                          <a:spcPct val="107000"/>
                        </a:lnSpc>
                        <a:spcAft>
                          <a:spcPts val="0"/>
                        </a:spcAft>
                      </a:pPr>
                      <a:r>
                        <a:rPr lang="en-GB" sz="1400">
                          <a:effectLst/>
                        </a:rPr>
                        <a:t>2.0</a:t>
                      </a:r>
                      <a:endParaRPr lang="en-GB" sz="1400">
                        <a:effectLst/>
                        <a:latin typeface="Times New Roman" panose="02020603050405020304" pitchFamily="18" charset="0"/>
                        <a:ea typeface="SimSun" panose="02010600030101010101" pitchFamily="2" charset="-122"/>
                        <a:cs typeface="Times New Roman" panose="02020603050405020304" pitchFamily="18" charset="0"/>
                      </a:endParaRPr>
                    </a:p>
                  </a:txBody>
                  <a:tcPr marL="44812" marR="44812" marT="0" marB="0" anchor="b">
                    <a:solidFill>
                      <a:schemeClr val="bg1">
                        <a:lumMod val="95000"/>
                      </a:schemeClr>
                    </a:solidFill>
                  </a:tcPr>
                </a:tc>
                <a:tc>
                  <a:txBody>
                    <a:bodyPr/>
                    <a:lstStyle/>
                    <a:p>
                      <a:pPr algn="ctr">
                        <a:lnSpc>
                          <a:spcPct val="107000"/>
                        </a:lnSpc>
                        <a:spcAft>
                          <a:spcPts val="0"/>
                        </a:spcAft>
                      </a:pPr>
                      <a:r>
                        <a:rPr lang="en-GB" sz="1400" dirty="0">
                          <a:effectLst/>
                        </a:rPr>
                        <a:t>5.9</a:t>
                      </a:r>
                      <a:endParaRPr lang="en-GB" sz="14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44812" marR="44812" marT="0" marB="0" anchor="b">
                    <a:solidFill>
                      <a:schemeClr val="bg1">
                        <a:lumMod val="95000"/>
                      </a:schemeClr>
                    </a:solidFill>
                  </a:tcPr>
                </a:tc>
                <a:tc>
                  <a:txBody>
                    <a:bodyPr/>
                    <a:lstStyle/>
                    <a:p>
                      <a:pPr algn="ctr">
                        <a:lnSpc>
                          <a:spcPct val="107000"/>
                        </a:lnSpc>
                        <a:spcAft>
                          <a:spcPts val="0"/>
                        </a:spcAft>
                      </a:pPr>
                      <a:r>
                        <a:rPr lang="en-GB" sz="1400">
                          <a:effectLst/>
                        </a:rPr>
                        <a:t>8.1</a:t>
                      </a:r>
                      <a:endParaRPr lang="en-GB" sz="1400">
                        <a:effectLst/>
                        <a:latin typeface="Times New Roman" panose="02020603050405020304" pitchFamily="18" charset="0"/>
                        <a:ea typeface="SimSun" panose="02010600030101010101" pitchFamily="2" charset="-122"/>
                        <a:cs typeface="Times New Roman" panose="02020603050405020304" pitchFamily="18" charset="0"/>
                      </a:endParaRPr>
                    </a:p>
                  </a:txBody>
                  <a:tcPr marL="44812" marR="44812" marT="0" marB="0" anchor="b">
                    <a:solidFill>
                      <a:schemeClr val="bg1">
                        <a:lumMod val="95000"/>
                      </a:schemeClr>
                    </a:solidFill>
                  </a:tcPr>
                </a:tc>
                <a:tc>
                  <a:txBody>
                    <a:bodyPr/>
                    <a:lstStyle/>
                    <a:p>
                      <a:pPr algn="ctr">
                        <a:lnSpc>
                          <a:spcPct val="107000"/>
                        </a:lnSpc>
                        <a:spcAft>
                          <a:spcPts val="0"/>
                        </a:spcAft>
                      </a:pPr>
                      <a:r>
                        <a:rPr lang="en-GB" sz="1400" dirty="0">
                          <a:effectLst/>
                        </a:rPr>
                        <a:t>12.0</a:t>
                      </a:r>
                      <a:endParaRPr lang="en-GB" sz="14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44812" marR="44812" marT="0" marB="0" anchor="b">
                    <a:solidFill>
                      <a:schemeClr val="bg1">
                        <a:lumMod val="95000"/>
                      </a:schemeClr>
                    </a:solidFill>
                  </a:tcPr>
                </a:tc>
                <a:extLst>
                  <a:ext uri="{0D108BD9-81ED-4DB2-BD59-A6C34878D82A}">
                    <a16:rowId xmlns:a16="http://schemas.microsoft.com/office/drawing/2014/main" val="2433173045"/>
                  </a:ext>
                </a:extLst>
              </a:tr>
              <a:tr h="211030">
                <a:tc>
                  <a:txBody>
                    <a:bodyPr/>
                    <a:lstStyle/>
                    <a:p>
                      <a:pPr algn="ctr">
                        <a:lnSpc>
                          <a:spcPct val="107000"/>
                        </a:lnSpc>
                        <a:spcAft>
                          <a:spcPts val="0"/>
                        </a:spcAft>
                      </a:pPr>
                      <a:r>
                        <a:rPr lang="en-GB" sz="1400">
                          <a:effectLst/>
                        </a:rPr>
                        <a:t>Max</a:t>
                      </a:r>
                      <a:endParaRPr lang="en-GB" sz="1400">
                        <a:effectLst/>
                        <a:latin typeface="Times New Roman" panose="02020603050405020304" pitchFamily="18" charset="0"/>
                        <a:ea typeface="SimSun" panose="02010600030101010101" pitchFamily="2" charset="-122"/>
                        <a:cs typeface="Times New Roman" panose="02020603050405020304" pitchFamily="18" charset="0"/>
                      </a:endParaRPr>
                    </a:p>
                  </a:txBody>
                  <a:tcPr marL="44812" marR="44812" marT="0" marB="0" anchor="b"/>
                </a:tc>
                <a:tc>
                  <a:txBody>
                    <a:bodyPr/>
                    <a:lstStyle/>
                    <a:p>
                      <a:pPr algn="ctr">
                        <a:lnSpc>
                          <a:spcPct val="107000"/>
                        </a:lnSpc>
                        <a:spcAft>
                          <a:spcPts val="0"/>
                        </a:spcAft>
                      </a:pPr>
                      <a:r>
                        <a:rPr lang="en-GB" sz="1400" dirty="0">
                          <a:effectLst/>
                        </a:rPr>
                        <a:t>8.5</a:t>
                      </a:r>
                      <a:endParaRPr lang="en-GB" sz="14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44812" marR="44812" marT="0" marB="0" anchor="b">
                    <a:solidFill>
                      <a:schemeClr val="bg1">
                        <a:lumMod val="95000"/>
                      </a:schemeClr>
                    </a:solidFill>
                  </a:tcPr>
                </a:tc>
                <a:tc>
                  <a:txBody>
                    <a:bodyPr/>
                    <a:lstStyle/>
                    <a:p>
                      <a:pPr algn="ctr">
                        <a:lnSpc>
                          <a:spcPct val="107000"/>
                        </a:lnSpc>
                        <a:spcAft>
                          <a:spcPts val="0"/>
                        </a:spcAft>
                      </a:pPr>
                      <a:r>
                        <a:rPr lang="en-GB" sz="1400">
                          <a:effectLst/>
                        </a:rPr>
                        <a:t>97.0</a:t>
                      </a:r>
                      <a:endParaRPr lang="en-GB" sz="1400">
                        <a:effectLst/>
                        <a:latin typeface="Times New Roman" panose="02020603050405020304" pitchFamily="18" charset="0"/>
                        <a:ea typeface="SimSun" panose="02010600030101010101" pitchFamily="2" charset="-122"/>
                        <a:cs typeface="Times New Roman" panose="02020603050405020304" pitchFamily="18" charset="0"/>
                      </a:endParaRPr>
                    </a:p>
                  </a:txBody>
                  <a:tcPr marL="44812" marR="44812" marT="0" marB="0" anchor="b">
                    <a:solidFill>
                      <a:schemeClr val="bg1">
                        <a:lumMod val="95000"/>
                      </a:schemeClr>
                    </a:solidFill>
                  </a:tcPr>
                </a:tc>
                <a:tc>
                  <a:txBody>
                    <a:bodyPr/>
                    <a:lstStyle/>
                    <a:p>
                      <a:pPr algn="ctr">
                        <a:lnSpc>
                          <a:spcPct val="107000"/>
                        </a:lnSpc>
                        <a:spcAft>
                          <a:spcPts val="0"/>
                        </a:spcAft>
                      </a:pPr>
                      <a:r>
                        <a:rPr lang="en-GB" sz="1400">
                          <a:effectLst/>
                        </a:rPr>
                        <a:t>46.0</a:t>
                      </a:r>
                      <a:endParaRPr lang="en-GB" sz="1400">
                        <a:effectLst/>
                        <a:latin typeface="Times New Roman" panose="02020603050405020304" pitchFamily="18" charset="0"/>
                        <a:ea typeface="SimSun" panose="02010600030101010101" pitchFamily="2" charset="-122"/>
                        <a:cs typeface="Times New Roman" panose="02020603050405020304" pitchFamily="18" charset="0"/>
                      </a:endParaRPr>
                    </a:p>
                  </a:txBody>
                  <a:tcPr marL="44812" marR="44812" marT="0" marB="0" anchor="b">
                    <a:solidFill>
                      <a:schemeClr val="bg1">
                        <a:lumMod val="95000"/>
                      </a:schemeClr>
                    </a:solidFill>
                  </a:tcPr>
                </a:tc>
                <a:tc>
                  <a:txBody>
                    <a:bodyPr/>
                    <a:lstStyle/>
                    <a:p>
                      <a:pPr algn="ctr">
                        <a:lnSpc>
                          <a:spcPct val="107000"/>
                        </a:lnSpc>
                        <a:spcAft>
                          <a:spcPts val="0"/>
                        </a:spcAft>
                      </a:pPr>
                      <a:r>
                        <a:rPr lang="en-GB" sz="1400">
                          <a:effectLst/>
                        </a:rPr>
                        <a:t>5.0</a:t>
                      </a:r>
                      <a:endParaRPr lang="en-GB" sz="1400">
                        <a:effectLst/>
                        <a:latin typeface="Times New Roman" panose="02020603050405020304" pitchFamily="18" charset="0"/>
                        <a:ea typeface="SimSun" panose="02010600030101010101" pitchFamily="2" charset="-122"/>
                        <a:cs typeface="Times New Roman" panose="02020603050405020304" pitchFamily="18" charset="0"/>
                      </a:endParaRPr>
                    </a:p>
                  </a:txBody>
                  <a:tcPr marL="44812" marR="44812" marT="0" marB="0" anchor="b">
                    <a:solidFill>
                      <a:schemeClr val="bg1">
                        <a:lumMod val="95000"/>
                      </a:schemeClr>
                    </a:solidFill>
                  </a:tcPr>
                </a:tc>
                <a:tc>
                  <a:txBody>
                    <a:bodyPr/>
                    <a:lstStyle/>
                    <a:p>
                      <a:pPr algn="ctr">
                        <a:lnSpc>
                          <a:spcPct val="107000"/>
                        </a:lnSpc>
                        <a:spcAft>
                          <a:spcPts val="0"/>
                        </a:spcAft>
                      </a:pPr>
                      <a:r>
                        <a:rPr lang="en-GB" sz="1400">
                          <a:effectLst/>
                        </a:rPr>
                        <a:t>14.0</a:t>
                      </a:r>
                      <a:endParaRPr lang="en-GB" sz="1400">
                        <a:effectLst/>
                        <a:latin typeface="Times New Roman" panose="02020603050405020304" pitchFamily="18" charset="0"/>
                        <a:ea typeface="SimSun" panose="02010600030101010101" pitchFamily="2" charset="-122"/>
                        <a:cs typeface="Times New Roman" panose="02020603050405020304" pitchFamily="18" charset="0"/>
                      </a:endParaRPr>
                    </a:p>
                  </a:txBody>
                  <a:tcPr marL="44812" marR="44812" marT="0" marB="0" anchor="b">
                    <a:solidFill>
                      <a:schemeClr val="bg1">
                        <a:lumMod val="95000"/>
                      </a:schemeClr>
                    </a:solidFill>
                  </a:tcPr>
                </a:tc>
                <a:tc>
                  <a:txBody>
                    <a:bodyPr/>
                    <a:lstStyle/>
                    <a:p>
                      <a:pPr algn="ctr">
                        <a:lnSpc>
                          <a:spcPct val="107000"/>
                        </a:lnSpc>
                        <a:spcAft>
                          <a:spcPts val="0"/>
                        </a:spcAft>
                      </a:pPr>
                      <a:r>
                        <a:rPr lang="en-GB" sz="1400">
                          <a:effectLst/>
                        </a:rPr>
                        <a:t>13.0</a:t>
                      </a:r>
                      <a:endParaRPr lang="en-GB" sz="1400">
                        <a:effectLst/>
                        <a:latin typeface="Times New Roman" panose="02020603050405020304" pitchFamily="18" charset="0"/>
                        <a:ea typeface="SimSun" panose="02010600030101010101" pitchFamily="2" charset="-122"/>
                        <a:cs typeface="Times New Roman" panose="02020603050405020304" pitchFamily="18" charset="0"/>
                      </a:endParaRPr>
                    </a:p>
                  </a:txBody>
                  <a:tcPr marL="44812" marR="44812" marT="0" marB="0" anchor="b">
                    <a:solidFill>
                      <a:schemeClr val="bg1">
                        <a:lumMod val="95000"/>
                      </a:schemeClr>
                    </a:solidFill>
                  </a:tcPr>
                </a:tc>
                <a:tc>
                  <a:txBody>
                    <a:bodyPr/>
                    <a:lstStyle/>
                    <a:p>
                      <a:pPr algn="ctr">
                        <a:lnSpc>
                          <a:spcPct val="107000"/>
                        </a:lnSpc>
                        <a:spcAft>
                          <a:spcPts val="0"/>
                        </a:spcAft>
                      </a:pPr>
                      <a:r>
                        <a:rPr lang="en-GB" sz="1400">
                          <a:effectLst/>
                        </a:rPr>
                        <a:t>43.0</a:t>
                      </a:r>
                      <a:endParaRPr lang="en-GB" sz="1400">
                        <a:effectLst/>
                        <a:latin typeface="Times New Roman" panose="02020603050405020304" pitchFamily="18" charset="0"/>
                        <a:ea typeface="SimSun" panose="02010600030101010101" pitchFamily="2" charset="-122"/>
                        <a:cs typeface="Times New Roman" panose="02020603050405020304" pitchFamily="18" charset="0"/>
                      </a:endParaRPr>
                    </a:p>
                  </a:txBody>
                  <a:tcPr marL="44812" marR="44812" marT="0" marB="0" anchor="b">
                    <a:solidFill>
                      <a:schemeClr val="bg1">
                        <a:lumMod val="95000"/>
                      </a:schemeClr>
                    </a:solidFill>
                  </a:tcPr>
                </a:tc>
                <a:extLst>
                  <a:ext uri="{0D108BD9-81ED-4DB2-BD59-A6C34878D82A}">
                    <a16:rowId xmlns:a16="http://schemas.microsoft.com/office/drawing/2014/main" val="4161529428"/>
                  </a:ext>
                </a:extLst>
              </a:tr>
              <a:tr h="211030">
                <a:tc>
                  <a:txBody>
                    <a:bodyPr/>
                    <a:lstStyle/>
                    <a:p>
                      <a:pPr algn="ctr">
                        <a:lnSpc>
                          <a:spcPct val="107000"/>
                        </a:lnSpc>
                        <a:spcAft>
                          <a:spcPts val="0"/>
                        </a:spcAft>
                      </a:pPr>
                      <a:r>
                        <a:rPr lang="en-GB" sz="1400">
                          <a:effectLst/>
                        </a:rPr>
                        <a:t>Mean</a:t>
                      </a:r>
                      <a:endParaRPr lang="en-GB" sz="1400">
                        <a:effectLst/>
                        <a:latin typeface="Times New Roman" panose="02020603050405020304" pitchFamily="18" charset="0"/>
                        <a:ea typeface="SimSun" panose="02010600030101010101" pitchFamily="2" charset="-122"/>
                        <a:cs typeface="Times New Roman" panose="02020603050405020304" pitchFamily="18" charset="0"/>
                      </a:endParaRPr>
                    </a:p>
                  </a:txBody>
                  <a:tcPr marL="44812" marR="44812" marT="0" marB="0" anchor="b"/>
                </a:tc>
                <a:tc>
                  <a:txBody>
                    <a:bodyPr/>
                    <a:lstStyle/>
                    <a:p>
                      <a:pPr algn="ctr">
                        <a:lnSpc>
                          <a:spcPct val="107000"/>
                        </a:lnSpc>
                        <a:spcAft>
                          <a:spcPts val="0"/>
                        </a:spcAft>
                      </a:pPr>
                      <a:r>
                        <a:rPr lang="en-GB" sz="1400" dirty="0">
                          <a:effectLst/>
                        </a:rPr>
                        <a:t>8.2</a:t>
                      </a:r>
                      <a:endParaRPr lang="en-GB" sz="14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44812" marR="44812" marT="0" marB="0" anchor="b">
                    <a:solidFill>
                      <a:schemeClr val="bg1">
                        <a:lumMod val="95000"/>
                      </a:schemeClr>
                    </a:solidFill>
                  </a:tcPr>
                </a:tc>
                <a:tc>
                  <a:txBody>
                    <a:bodyPr/>
                    <a:lstStyle/>
                    <a:p>
                      <a:pPr algn="ctr">
                        <a:lnSpc>
                          <a:spcPct val="107000"/>
                        </a:lnSpc>
                        <a:spcAft>
                          <a:spcPts val="0"/>
                        </a:spcAft>
                      </a:pPr>
                      <a:r>
                        <a:rPr lang="en-GB" sz="1400">
                          <a:effectLst/>
                        </a:rPr>
                        <a:t>66.9</a:t>
                      </a:r>
                      <a:endParaRPr lang="en-GB" sz="1400">
                        <a:effectLst/>
                        <a:latin typeface="Times New Roman" panose="02020603050405020304" pitchFamily="18" charset="0"/>
                        <a:ea typeface="SimSun" panose="02010600030101010101" pitchFamily="2" charset="-122"/>
                        <a:cs typeface="Times New Roman" panose="02020603050405020304" pitchFamily="18" charset="0"/>
                      </a:endParaRPr>
                    </a:p>
                  </a:txBody>
                  <a:tcPr marL="44812" marR="44812" marT="0" marB="0" anchor="b">
                    <a:solidFill>
                      <a:schemeClr val="bg1">
                        <a:lumMod val="95000"/>
                      </a:schemeClr>
                    </a:solidFill>
                  </a:tcPr>
                </a:tc>
                <a:tc>
                  <a:txBody>
                    <a:bodyPr/>
                    <a:lstStyle/>
                    <a:p>
                      <a:pPr algn="ctr">
                        <a:lnSpc>
                          <a:spcPct val="107000"/>
                        </a:lnSpc>
                        <a:spcAft>
                          <a:spcPts val="0"/>
                        </a:spcAft>
                      </a:pPr>
                      <a:r>
                        <a:rPr lang="en-GB" sz="1400">
                          <a:effectLst/>
                        </a:rPr>
                        <a:t>32.0</a:t>
                      </a:r>
                      <a:endParaRPr lang="en-GB" sz="1400">
                        <a:effectLst/>
                        <a:latin typeface="Times New Roman" panose="02020603050405020304" pitchFamily="18" charset="0"/>
                        <a:ea typeface="SimSun" panose="02010600030101010101" pitchFamily="2" charset="-122"/>
                        <a:cs typeface="Times New Roman" panose="02020603050405020304" pitchFamily="18" charset="0"/>
                      </a:endParaRPr>
                    </a:p>
                  </a:txBody>
                  <a:tcPr marL="44812" marR="44812" marT="0" marB="0" anchor="b">
                    <a:solidFill>
                      <a:schemeClr val="bg1">
                        <a:lumMod val="95000"/>
                      </a:schemeClr>
                    </a:solidFill>
                  </a:tcPr>
                </a:tc>
                <a:tc>
                  <a:txBody>
                    <a:bodyPr/>
                    <a:lstStyle/>
                    <a:p>
                      <a:pPr algn="ctr">
                        <a:lnSpc>
                          <a:spcPct val="107000"/>
                        </a:lnSpc>
                        <a:spcAft>
                          <a:spcPts val="0"/>
                        </a:spcAft>
                      </a:pPr>
                      <a:r>
                        <a:rPr lang="en-GB" sz="1400">
                          <a:effectLst/>
                        </a:rPr>
                        <a:t>3.6</a:t>
                      </a:r>
                      <a:endParaRPr lang="en-GB" sz="1400">
                        <a:effectLst/>
                        <a:latin typeface="Times New Roman" panose="02020603050405020304" pitchFamily="18" charset="0"/>
                        <a:ea typeface="SimSun" panose="02010600030101010101" pitchFamily="2" charset="-122"/>
                        <a:cs typeface="Times New Roman" panose="02020603050405020304" pitchFamily="18" charset="0"/>
                      </a:endParaRPr>
                    </a:p>
                  </a:txBody>
                  <a:tcPr marL="44812" marR="44812" marT="0" marB="0" anchor="b">
                    <a:solidFill>
                      <a:schemeClr val="bg1">
                        <a:lumMod val="95000"/>
                      </a:schemeClr>
                    </a:solidFill>
                  </a:tcPr>
                </a:tc>
                <a:tc>
                  <a:txBody>
                    <a:bodyPr/>
                    <a:lstStyle/>
                    <a:p>
                      <a:pPr algn="ctr">
                        <a:lnSpc>
                          <a:spcPct val="107000"/>
                        </a:lnSpc>
                        <a:spcAft>
                          <a:spcPts val="0"/>
                        </a:spcAft>
                      </a:pPr>
                      <a:r>
                        <a:rPr lang="en-GB" sz="1400">
                          <a:effectLst/>
                        </a:rPr>
                        <a:t>9.7</a:t>
                      </a:r>
                      <a:endParaRPr lang="en-GB" sz="1400">
                        <a:effectLst/>
                        <a:latin typeface="Times New Roman" panose="02020603050405020304" pitchFamily="18" charset="0"/>
                        <a:ea typeface="SimSun" panose="02010600030101010101" pitchFamily="2" charset="-122"/>
                        <a:cs typeface="Times New Roman" panose="02020603050405020304" pitchFamily="18" charset="0"/>
                      </a:endParaRPr>
                    </a:p>
                  </a:txBody>
                  <a:tcPr marL="44812" marR="44812" marT="0" marB="0" anchor="b">
                    <a:solidFill>
                      <a:schemeClr val="bg1">
                        <a:lumMod val="95000"/>
                      </a:schemeClr>
                    </a:solidFill>
                  </a:tcPr>
                </a:tc>
                <a:tc>
                  <a:txBody>
                    <a:bodyPr/>
                    <a:lstStyle/>
                    <a:p>
                      <a:pPr algn="ctr">
                        <a:lnSpc>
                          <a:spcPct val="107000"/>
                        </a:lnSpc>
                        <a:spcAft>
                          <a:spcPts val="0"/>
                        </a:spcAft>
                      </a:pPr>
                      <a:r>
                        <a:rPr lang="en-GB" sz="1400">
                          <a:effectLst/>
                        </a:rPr>
                        <a:t>11.4</a:t>
                      </a:r>
                      <a:endParaRPr lang="en-GB" sz="1400">
                        <a:effectLst/>
                        <a:latin typeface="Times New Roman" panose="02020603050405020304" pitchFamily="18" charset="0"/>
                        <a:ea typeface="SimSun" panose="02010600030101010101" pitchFamily="2" charset="-122"/>
                        <a:cs typeface="Times New Roman" panose="02020603050405020304" pitchFamily="18" charset="0"/>
                      </a:endParaRPr>
                    </a:p>
                  </a:txBody>
                  <a:tcPr marL="44812" marR="44812" marT="0" marB="0" anchor="b">
                    <a:solidFill>
                      <a:schemeClr val="bg1">
                        <a:lumMod val="95000"/>
                      </a:schemeClr>
                    </a:solidFill>
                  </a:tcPr>
                </a:tc>
                <a:tc>
                  <a:txBody>
                    <a:bodyPr/>
                    <a:lstStyle/>
                    <a:p>
                      <a:pPr algn="ctr">
                        <a:lnSpc>
                          <a:spcPct val="107000"/>
                        </a:lnSpc>
                        <a:spcAft>
                          <a:spcPts val="0"/>
                        </a:spcAft>
                      </a:pPr>
                      <a:r>
                        <a:rPr lang="en-GB" sz="1400">
                          <a:effectLst/>
                        </a:rPr>
                        <a:t>26.6</a:t>
                      </a:r>
                      <a:endParaRPr lang="en-GB" sz="1400">
                        <a:effectLst/>
                        <a:latin typeface="Times New Roman" panose="02020603050405020304" pitchFamily="18" charset="0"/>
                        <a:ea typeface="SimSun" panose="02010600030101010101" pitchFamily="2" charset="-122"/>
                        <a:cs typeface="Times New Roman" panose="02020603050405020304" pitchFamily="18" charset="0"/>
                      </a:endParaRPr>
                    </a:p>
                  </a:txBody>
                  <a:tcPr marL="44812" marR="44812" marT="0" marB="0" anchor="b">
                    <a:solidFill>
                      <a:schemeClr val="bg1">
                        <a:lumMod val="95000"/>
                      </a:schemeClr>
                    </a:solidFill>
                  </a:tcPr>
                </a:tc>
                <a:extLst>
                  <a:ext uri="{0D108BD9-81ED-4DB2-BD59-A6C34878D82A}">
                    <a16:rowId xmlns:a16="http://schemas.microsoft.com/office/drawing/2014/main" val="3434872598"/>
                  </a:ext>
                </a:extLst>
              </a:tr>
              <a:tr h="211030">
                <a:tc>
                  <a:txBody>
                    <a:bodyPr/>
                    <a:lstStyle/>
                    <a:p>
                      <a:pPr algn="ctr">
                        <a:lnSpc>
                          <a:spcPct val="107000"/>
                        </a:lnSpc>
                        <a:spcAft>
                          <a:spcPts val="0"/>
                        </a:spcAft>
                      </a:pPr>
                      <a:r>
                        <a:rPr lang="en-GB" sz="1400">
                          <a:effectLst/>
                        </a:rPr>
                        <a:t>Median</a:t>
                      </a:r>
                      <a:endParaRPr lang="en-GB" sz="1400">
                        <a:effectLst/>
                        <a:latin typeface="Times New Roman" panose="02020603050405020304" pitchFamily="18" charset="0"/>
                        <a:ea typeface="SimSun" panose="02010600030101010101" pitchFamily="2" charset="-122"/>
                        <a:cs typeface="Times New Roman" panose="02020603050405020304" pitchFamily="18" charset="0"/>
                      </a:endParaRPr>
                    </a:p>
                  </a:txBody>
                  <a:tcPr marL="44812" marR="44812" marT="0" marB="0" anchor="b"/>
                </a:tc>
                <a:tc>
                  <a:txBody>
                    <a:bodyPr/>
                    <a:lstStyle/>
                    <a:p>
                      <a:pPr algn="ctr">
                        <a:lnSpc>
                          <a:spcPct val="107000"/>
                        </a:lnSpc>
                        <a:spcAft>
                          <a:spcPts val="0"/>
                        </a:spcAft>
                      </a:pPr>
                      <a:r>
                        <a:rPr lang="en-GB" sz="1400" dirty="0">
                          <a:effectLst/>
                        </a:rPr>
                        <a:t>8.2</a:t>
                      </a:r>
                      <a:endParaRPr lang="en-GB" sz="14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44812" marR="44812" marT="0" marB="0" anchor="b">
                    <a:solidFill>
                      <a:schemeClr val="bg1">
                        <a:lumMod val="95000"/>
                      </a:schemeClr>
                    </a:solidFill>
                  </a:tcPr>
                </a:tc>
                <a:tc>
                  <a:txBody>
                    <a:bodyPr/>
                    <a:lstStyle/>
                    <a:p>
                      <a:pPr algn="ctr">
                        <a:lnSpc>
                          <a:spcPct val="107000"/>
                        </a:lnSpc>
                        <a:spcAft>
                          <a:spcPts val="0"/>
                        </a:spcAft>
                      </a:pPr>
                      <a:r>
                        <a:rPr lang="en-GB" sz="1400">
                          <a:effectLst/>
                        </a:rPr>
                        <a:t>68.0</a:t>
                      </a:r>
                      <a:endParaRPr lang="en-GB" sz="1400">
                        <a:effectLst/>
                        <a:latin typeface="Times New Roman" panose="02020603050405020304" pitchFamily="18" charset="0"/>
                        <a:ea typeface="SimSun" panose="02010600030101010101" pitchFamily="2" charset="-122"/>
                        <a:cs typeface="Times New Roman" panose="02020603050405020304" pitchFamily="18" charset="0"/>
                      </a:endParaRPr>
                    </a:p>
                  </a:txBody>
                  <a:tcPr marL="44812" marR="44812" marT="0" marB="0" anchor="b">
                    <a:solidFill>
                      <a:schemeClr val="bg1">
                        <a:lumMod val="95000"/>
                      </a:schemeClr>
                    </a:solidFill>
                  </a:tcPr>
                </a:tc>
                <a:tc>
                  <a:txBody>
                    <a:bodyPr/>
                    <a:lstStyle/>
                    <a:p>
                      <a:pPr algn="ctr">
                        <a:lnSpc>
                          <a:spcPct val="107000"/>
                        </a:lnSpc>
                        <a:spcAft>
                          <a:spcPts val="0"/>
                        </a:spcAft>
                      </a:pPr>
                      <a:r>
                        <a:rPr lang="en-GB" sz="1400">
                          <a:effectLst/>
                        </a:rPr>
                        <a:t>32.0</a:t>
                      </a:r>
                      <a:endParaRPr lang="en-GB" sz="1400">
                        <a:effectLst/>
                        <a:latin typeface="Times New Roman" panose="02020603050405020304" pitchFamily="18" charset="0"/>
                        <a:ea typeface="SimSun" panose="02010600030101010101" pitchFamily="2" charset="-122"/>
                        <a:cs typeface="Times New Roman" panose="02020603050405020304" pitchFamily="18" charset="0"/>
                      </a:endParaRPr>
                    </a:p>
                  </a:txBody>
                  <a:tcPr marL="44812" marR="44812" marT="0" marB="0" anchor="b">
                    <a:solidFill>
                      <a:schemeClr val="bg1">
                        <a:lumMod val="95000"/>
                      </a:schemeClr>
                    </a:solidFill>
                  </a:tcPr>
                </a:tc>
                <a:tc>
                  <a:txBody>
                    <a:bodyPr/>
                    <a:lstStyle/>
                    <a:p>
                      <a:pPr algn="ctr">
                        <a:lnSpc>
                          <a:spcPct val="107000"/>
                        </a:lnSpc>
                        <a:spcAft>
                          <a:spcPts val="0"/>
                        </a:spcAft>
                      </a:pPr>
                      <a:r>
                        <a:rPr lang="en-GB" sz="1400">
                          <a:effectLst/>
                        </a:rPr>
                        <a:t>3.7</a:t>
                      </a:r>
                      <a:endParaRPr lang="en-GB" sz="1400">
                        <a:effectLst/>
                        <a:latin typeface="Times New Roman" panose="02020603050405020304" pitchFamily="18" charset="0"/>
                        <a:ea typeface="SimSun" panose="02010600030101010101" pitchFamily="2" charset="-122"/>
                        <a:cs typeface="Times New Roman" panose="02020603050405020304" pitchFamily="18" charset="0"/>
                      </a:endParaRPr>
                    </a:p>
                  </a:txBody>
                  <a:tcPr marL="44812" marR="44812" marT="0" marB="0" anchor="b">
                    <a:solidFill>
                      <a:schemeClr val="bg1">
                        <a:lumMod val="95000"/>
                      </a:schemeClr>
                    </a:solidFill>
                  </a:tcPr>
                </a:tc>
                <a:tc>
                  <a:txBody>
                    <a:bodyPr/>
                    <a:lstStyle/>
                    <a:p>
                      <a:pPr algn="ctr">
                        <a:lnSpc>
                          <a:spcPct val="107000"/>
                        </a:lnSpc>
                        <a:spcAft>
                          <a:spcPts val="0"/>
                        </a:spcAft>
                      </a:pPr>
                      <a:r>
                        <a:rPr lang="en-GB" sz="1400">
                          <a:effectLst/>
                        </a:rPr>
                        <a:t>9.3</a:t>
                      </a:r>
                      <a:endParaRPr lang="en-GB" sz="1400">
                        <a:effectLst/>
                        <a:latin typeface="Times New Roman" panose="02020603050405020304" pitchFamily="18" charset="0"/>
                        <a:ea typeface="SimSun" panose="02010600030101010101" pitchFamily="2" charset="-122"/>
                        <a:cs typeface="Times New Roman" panose="02020603050405020304" pitchFamily="18" charset="0"/>
                      </a:endParaRPr>
                    </a:p>
                  </a:txBody>
                  <a:tcPr marL="44812" marR="44812" marT="0" marB="0" anchor="b">
                    <a:solidFill>
                      <a:schemeClr val="bg1">
                        <a:lumMod val="95000"/>
                      </a:schemeClr>
                    </a:solidFill>
                  </a:tcPr>
                </a:tc>
                <a:tc>
                  <a:txBody>
                    <a:bodyPr/>
                    <a:lstStyle/>
                    <a:p>
                      <a:pPr algn="ctr">
                        <a:lnSpc>
                          <a:spcPct val="107000"/>
                        </a:lnSpc>
                        <a:spcAft>
                          <a:spcPts val="0"/>
                        </a:spcAft>
                      </a:pPr>
                      <a:r>
                        <a:rPr lang="en-GB" sz="1400">
                          <a:effectLst/>
                        </a:rPr>
                        <a:t>12.0</a:t>
                      </a:r>
                      <a:endParaRPr lang="en-GB" sz="1400">
                        <a:effectLst/>
                        <a:latin typeface="Times New Roman" panose="02020603050405020304" pitchFamily="18" charset="0"/>
                        <a:ea typeface="SimSun" panose="02010600030101010101" pitchFamily="2" charset="-122"/>
                        <a:cs typeface="Times New Roman" panose="02020603050405020304" pitchFamily="18" charset="0"/>
                      </a:endParaRPr>
                    </a:p>
                  </a:txBody>
                  <a:tcPr marL="44812" marR="44812" marT="0" marB="0" anchor="b">
                    <a:solidFill>
                      <a:schemeClr val="bg1">
                        <a:lumMod val="95000"/>
                      </a:schemeClr>
                    </a:solidFill>
                  </a:tcPr>
                </a:tc>
                <a:tc>
                  <a:txBody>
                    <a:bodyPr/>
                    <a:lstStyle/>
                    <a:p>
                      <a:pPr algn="ctr">
                        <a:lnSpc>
                          <a:spcPct val="107000"/>
                        </a:lnSpc>
                        <a:spcAft>
                          <a:spcPts val="0"/>
                        </a:spcAft>
                      </a:pPr>
                      <a:r>
                        <a:rPr lang="en-GB" sz="1400">
                          <a:effectLst/>
                        </a:rPr>
                        <a:t>26.8</a:t>
                      </a:r>
                      <a:endParaRPr lang="en-GB" sz="1400">
                        <a:effectLst/>
                        <a:latin typeface="Times New Roman" panose="02020603050405020304" pitchFamily="18" charset="0"/>
                        <a:ea typeface="SimSun" panose="02010600030101010101" pitchFamily="2" charset="-122"/>
                        <a:cs typeface="Times New Roman" panose="02020603050405020304" pitchFamily="18" charset="0"/>
                      </a:endParaRPr>
                    </a:p>
                  </a:txBody>
                  <a:tcPr marL="44812" marR="44812" marT="0" marB="0" anchor="b">
                    <a:solidFill>
                      <a:schemeClr val="bg1">
                        <a:lumMod val="95000"/>
                      </a:schemeClr>
                    </a:solidFill>
                  </a:tcPr>
                </a:tc>
                <a:extLst>
                  <a:ext uri="{0D108BD9-81ED-4DB2-BD59-A6C34878D82A}">
                    <a16:rowId xmlns:a16="http://schemas.microsoft.com/office/drawing/2014/main" val="3685149096"/>
                  </a:ext>
                </a:extLst>
              </a:tr>
              <a:tr h="211030">
                <a:tc>
                  <a:txBody>
                    <a:bodyPr/>
                    <a:lstStyle/>
                    <a:p>
                      <a:pPr algn="ctr">
                        <a:lnSpc>
                          <a:spcPct val="107000"/>
                        </a:lnSpc>
                        <a:spcAft>
                          <a:spcPts val="0"/>
                        </a:spcAft>
                      </a:pPr>
                      <a:r>
                        <a:rPr lang="en-GB" sz="1400">
                          <a:effectLst/>
                        </a:rPr>
                        <a:t>SD</a:t>
                      </a:r>
                      <a:endParaRPr lang="en-GB" sz="1400">
                        <a:effectLst/>
                        <a:latin typeface="Times New Roman" panose="02020603050405020304" pitchFamily="18" charset="0"/>
                        <a:ea typeface="SimSun" panose="02010600030101010101" pitchFamily="2" charset="-122"/>
                        <a:cs typeface="Times New Roman" panose="02020603050405020304" pitchFamily="18" charset="0"/>
                      </a:endParaRPr>
                    </a:p>
                  </a:txBody>
                  <a:tcPr marL="44812" marR="44812" marT="0" marB="0" anchor="b"/>
                </a:tc>
                <a:tc>
                  <a:txBody>
                    <a:bodyPr/>
                    <a:lstStyle/>
                    <a:p>
                      <a:pPr algn="ctr">
                        <a:lnSpc>
                          <a:spcPct val="107000"/>
                        </a:lnSpc>
                        <a:spcAft>
                          <a:spcPts val="0"/>
                        </a:spcAft>
                      </a:pPr>
                      <a:r>
                        <a:rPr lang="en-GB" sz="1400" dirty="0">
                          <a:effectLst/>
                        </a:rPr>
                        <a:t>0.3</a:t>
                      </a:r>
                      <a:endParaRPr lang="en-GB" sz="14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44812" marR="44812" marT="0" marB="0" anchor="b">
                    <a:solidFill>
                      <a:schemeClr val="bg1">
                        <a:lumMod val="95000"/>
                      </a:schemeClr>
                    </a:solidFill>
                  </a:tcPr>
                </a:tc>
                <a:tc>
                  <a:txBody>
                    <a:bodyPr/>
                    <a:lstStyle/>
                    <a:p>
                      <a:pPr algn="ctr">
                        <a:lnSpc>
                          <a:spcPct val="107000"/>
                        </a:lnSpc>
                        <a:spcAft>
                          <a:spcPts val="0"/>
                        </a:spcAft>
                      </a:pPr>
                      <a:r>
                        <a:rPr lang="en-GB" sz="1400">
                          <a:effectLst/>
                        </a:rPr>
                        <a:t>21.4</a:t>
                      </a:r>
                      <a:endParaRPr lang="en-GB" sz="1400">
                        <a:effectLst/>
                        <a:latin typeface="Times New Roman" panose="02020603050405020304" pitchFamily="18" charset="0"/>
                        <a:ea typeface="SimSun" panose="02010600030101010101" pitchFamily="2" charset="-122"/>
                        <a:cs typeface="Times New Roman" panose="02020603050405020304" pitchFamily="18" charset="0"/>
                      </a:endParaRPr>
                    </a:p>
                  </a:txBody>
                  <a:tcPr marL="44812" marR="44812" marT="0" marB="0" anchor="b">
                    <a:solidFill>
                      <a:schemeClr val="bg1">
                        <a:lumMod val="95000"/>
                      </a:schemeClr>
                    </a:solidFill>
                  </a:tcPr>
                </a:tc>
                <a:tc>
                  <a:txBody>
                    <a:bodyPr/>
                    <a:lstStyle/>
                    <a:p>
                      <a:pPr algn="ctr">
                        <a:lnSpc>
                          <a:spcPct val="107000"/>
                        </a:lnSpc>
                        <a:spcAft>
                          <a:spcPts val="0"/>
                        </a:spcAft>
                      </a:pPr>
                      <a:r>
                        <a:rPr lang="en-GB" sz="1400">
                          <a:effectLst/>
                        </a:rPr>
                        <a:t>10.9</a:t>
                      </a:r>
                      <a:endParaRPr lang="en-GB" sz="1400">
                        <a:effectLst/>
                        <a:latin typeface="Times New Roman" panose="02020603050405020304" pitchFamily="18" charset="0"/>
                        <a:ea typeface="SimSun" panose="02010600030101010101" pitchFamily="2" charset="-122"/>
                        <a:cs typeface="Times New Roman" panose="02020603050405020304" pitchFamily="18" charset="0"/>
                      </a:endParaRPr>
                    </a:p>
                  </a:txBody>
                  <a:tcPr marL="44812" marR="44812" marT="0" marB="0" anchor="b">
                    <a:solidFill>
                      <a:schemeClr val="bg1">
                        <a:lumMod val="95000"/>
                      </a:schemeClr>
                    </a:solidFill>
                  </a:tcPr>
                </a:tc>
                <a:tc>
                  <a:txBody>
                    <a:bodyPr/>
                    <a:lstStyle/>
                    <a:p>
                      <a:pPr algn="ctr">
                        <a:lnSpc>
                          <a:spcPct val="107000"/>
                        </a:lnSpc>
                        <a:spcAft>
                          <a:spcPts val="0"/>
                        </a:spcAft>
                      </a:pPr>
                      <a:r>
                        <a:rPr lang="en-GB" sz="1400">
                          <a:effectLst/>
                        </a:rPr>
                        <a:t>1.0</a:t>
                      </a:r>
                      <a:endParaRPr lang="en-GB" sz="1400">
                        <a:effectLst/>
                        <a:latin typeface="Times New Roman" panose="02020603050405020304" pitchFamily="18" charset="0"/>
                        <a:ea typeface="SimSun" panose="02010600030101010101" pitchFamily="2" charset="-122"/>
                        <a:cs typeface="Times New Roman" panose="02020603050405020304" pitchFamily="18" charset="0"/>
                      </a:endParaRPr>
                    </a:p>
                  </a:txBody>
                  <a:tcPr marL="44812" marR="44812" marT="0" marB="0" anchor="b">
                    <a:solidFill>
                      <a:schemeClr val="bg1">
                        <a:lumMod val="95000"/>
                      </a:schemeClr>
                    </a:solidFill>
                  </a:tcPr>
                </a:tc>
                <a:tc>
                  <a:txBody>
                    <a:bodyPr/>
                    <a:lstStyle/>
                    <a:p>
                      <a:pPr algn="ctr">
                        <a:lnSpc>
                          <a:spcPct val="107000"/>
                        </a:lnSpc>
                        <a:spcAft>
                          <a:spcPts val="0"/>
                        </a:spcAft>
                      </a:pPr>
                      <a:r>
                        <a:rPr lang="en-GB" sz="1400">
                          <a:effectLst/>
                        </a:rPr>
                        <a:t>2.3</a:t>
                      </a:r>
                      <a:endParaRPr lang="en-GB" sz="1400">
                        <a:effectLst/>
                        <a:latin typeface="Times New Roman" panose="02020603050405020304" pitchFamily="18" charset="0"/>
                        <a:ea typeface="SimSun" panose="02010600030101010101" pitchFamily="2" charset="-122"/>
                        <a:cs typeface="Times New Roman" panose="02020603050405020304" pitchFamily="18" charset="0"/>
                      </a:endParaRPr>
                    </a:p>
                  </a:txBody>
                  <a:tcPr marL="44812" marR="44812" marT="0" marB="0" anchor="b">
                    <a:solidFill>
                      <a:schemeClr val="bg1">
                        <a:lumMod val="95000"/>
                      </a:schemeClr>
                    </a:solidFill>
                  </a:tcPr>
                </a:tc>
                <a:tc>
                  <a:txBody>
                    <a:bodyPr/>
                    <a:lstStyle/>
                    <a:p>
                      <a:pPr algn="ctr">
                        <a:lnSpc>
                          <a:spcPct val="107000"/>
                        </a:lnSpc>
                        <a:spcAft>
                          <a:spcPts val="0"/>
                        </a:spcAft>
                      </a:pPr>
                      <a:r>
                        <a:rPr lang="en-GB" sz="1400">
                          <a:effectLst/>
                        </a:rPr>
                        <a:t>1.7</a:t>
                      </a:r>
                      <a:endParaRPr lang="en-GB" sz="1400">
                        <a:effectLst/>
                        <a:latin typeface="Times New Roman" panose="02020603050405020304" pitchFamily="18" charset="0"/>
                        <a:ea typeface="SimSun" panose="02010600030101010101" pitchFamily="2" charset="-122"/>
                        <a:cs typeface="Times New Roman" panose="02020603050405020304" pitchFamily="18" charset="0"/>
                      </a:endParaRPr>
                    </a:p>
                  </a:txBody>
                  <a:tcPr marL="44812" marR="44812" marT="0" marB="0" anchor="b">
                    <a:solidFill>
                      <a:schemeClr val="bg1">
                        <a:lumMod val="95000"/>
                      </a:schemeClr>
                    </a:solidFill>
                  </a:tcPr>
                </a:tc>
                <a:tc>
                  <a:txBody>
                    <a:bodyPr/>
                    <a:lstStyle/>
                    <a:p>
                      <a:pPr algn="ctr">
                        <a:lnSpc>
                          <a:spcPct val="107000"/>
                        </a:lnSpc>
                        <a:spcAft>
                          <a:spcPts val="0"/>
                        </a:spcAft>
                      </a:pPr>
                      <a:r>
                        <a:rPr lang="en-GB" sz="1400">
                          <a:effectLst/>
                        </a:rPr>
                        <a:t>9.0</a:t>
                      </a:r>
                      <a:endParaRPr lang="en-GB" sz="1400">
                        <a:effectLst/>
                        <a:latin typeface="Times New Roman" panose="02020603050405020304" pitchFamily="18" charset="0"/>
                        <a:ea typeface="SimSun" panose="02010600030101010101" pitchFamily="2" charset="-122"/>
                        <a:cs typeface="Times New Roman" panose="02020603050405020304" pitchFamily="18" charset="0"/>
                      </a:endParaRPr>
                    </a:p>
                  </a:txBody>
                  <a:tcPr marL="44812" marR="44812" marT="0" marB="0" anchor="b">
                    <a:solidFill>
                      <a:schemeClr val="bg1">
                        <a:lumMod val="95000"/>
                      </a:schemeClr>
                    </a:solidFill>
                  </a:tcPr>
                </a:tc>
                <a:extLst>
                  <a:ext uri="{0D108BD9-81ED-4DB2-BD59-A6C34878D82A}">
                    <a16:rowId xmlns:a16="http://schemas.microsoft.com/office/drawing/2014/main" val="1304139788"/>
                  </a:ext>
                </a:extLst>
              </a:tr>
              <a:tr h="211030">
                <a:tc>
                  <a:txBody>
                    <a:bodyPr/>
                    <a:lstStyle/>
                    <a:p>
                      <a:pPr algn="ctr">
                        <a:lnSpc>
                          <a:spcPct val="107000"/>
                        </a:lnSpc>
                        <a:spcAft>
                          <a:spcPts val="0"/>
                        </a:spcAft>
                      </a:pPr>
                      <a:r>
                        <a:rPr lang="en-GB" sz="1400">
                          <a:effectLst/>
                        </a:rPr>
                        <a:t>Skewness</a:t>
                      </a:r>
                      <a:endParaRPr lang="en-GB" sz="1400">
                        <a:effectLst/>
                        <a:latin typeface="Times New Roman" panose="02020603050405020304" pitchFamily="18" charset="0"/>
                        <a:ea typeface="SimSun" panose="02010600030101010101" pitchFamily="2" charset="-122"/>
                        <a:cs typeface="Times New Roman" panose="02020603050405020304" pitchFamily="18" charset="0"/>
                      </a:endParaRPr>
                    </a:p>
                  </a:txBody>
                  <a:tcPr marL="44812" marR="44812" marT="0" marB="0" anchor="b"/>
                </a:tc>
                <a:tc>
                  <a:txBody>
                    <a:bodyPr/>
                    <a:lstStyle/>
                    <a:p>
                      <a:pPr algn="ctr">
                        <a:lnSpc>
                          <a:spcPct val="107000"/>
                        </a:lnSpc>
                        <a:spcAft>
                          <a:spcPts val="0"/>
                        </a:spcAft>
                      </a:pPr>
                      <a:r>
                        <a:rPr lang="en-GB" sz="1400" dirty="0">
                          <a:effectLst/>
                        </a:rPr>
                        <a:t>-1.2</a:t>
                      </a:r>
                      <a:endParaRPr lang="en-GB" sz="14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44812" marR="44812" marT="0" marB="0" anchor="b">
                    <a:solidFill>
                      <a:schemeClr val="bg1">
                        <a:lumMod val="95000"/>
                      </a:schemeClr>
                    </a:solidFill>
                  </a:tcPr>
                </a:tc>
                <a:tc>
                  <a:txBody>
                    <a:bodyPr/>
                    <a:lstStyle/>
                    <a:p>
                      <a:pPr algn="ctr">
                        <a:lnSpc>
                          <a:spcPct val="107000"/>
                        </a:lnSpc>
                        <a:spcAft>
                          <a:spcPts val="0"/>
                        </a:spcAft>
                      </a:pPr>
                      <a:r>
                        <a:rPr lang="en-GB" sz="1400" dirty="0">
                          <a:effectLst/>
                        </a:rPr>
                        <a:t>-0.8</a:t>
                      </a:r>
                      <a:endParaRPr lang="en-GB" sz="14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44812" marR="44812" marT="0" marB="0" anchor="b">
                    <a:solidFill>
                      <a:schemeClr val="bg1">
                        <a:lumMod val="95000"/>
                      </a:schemeClr>
                    </a:solidFill>
                  </a:tcPr>
                </a:tc>
                <a:tc>
                  <a:txBody>
                    <a:bodyPr/>
                    <a:lstStyle/>
                    <a:p>
                      <a:pPr algn="ctr">
                        <a:lnSpc>
                          <a:spcPct val="107000"/>
                        </a:lnSpc>
                        <a:spcAft>
                          <a:spcPts val="0"/>
                        </a:spcAft>
                      </a:pPr>
                      <a:r>
                        <a:rPr lang="en-GB" sz="1400" dirty="0">
                          <a:effectLst/>
                        </a:rPr>
                        <a:t>-1.3</a:t>
                      </a:r>
                      <a:endParaRPr lang="en-GB" sz="14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44812" marR="44812" marT="0" marB="0" anchor="b">
                    <a:solidFill>
                      <a:schemeClr val="bg1">
                        <a:lumMod val="95000"/>
                      </a:schemeClr>
                    </a:solidFill>
                  </a:tcPr>
                </a:tc>
                <a:tc>
                  <a:txBody>
                    <a:bodyPr/>
                    <a:lstStyle/>
                    <a:p>
                      <a:pPr algn="ctr">
                        <a:lnSpc>
                          <a:spcPct val="107000"/>
                        </a:lnSpc>
                        <a:spcAft>
                          <a:spcPts val="0"/>
                        </a:spcAft>
                      </a:pPr>
                      <a:r>
                        <a:rPr lang="en-GB" sz="1400" dirty="0">
                          <a:effectLst/>
                        </a:rPr>
                        <a:t>0.0</a:t>
                      </a:r>
                      <a:endParaRPr lang="en-GB" sz="14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44812" marR="44812" marT="0" marB="0" anchor="b">
                    <a:solidFill>
                      <a:schemeClr val="bg1">
                        <a:lumMod val="95000"/>
                      </a:schemeClr>
                    </a:solidFill>
                  </a:tcPr>
                </a:tc>
                <a:tc>
                  <a:txBody>
                    <a:bodyPr/>
                    <a:lstStyle/>
                    <a:p>
                      <a:pPr algn="ctr">
                        <a:lnSpc>
                          <a:spcPct val="107000"/>
                        </a:lnSpc>
                        <a:spcAft>
                          <a:spcPts val="0"/>
                        </a:spcAft>
                      </a:pPr>
                      <a:r>
                        <a:rPr lang="en-GB" sz="1400" dirty="0">
                          <a:effectLst/>
                        </a:rPr>
                        <a:t>0.5</a:t>
                      </a:r>
                      <a:endParaRPr lang="en-GB" sz="14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44812" marR="44812" marT="0" marB="0" anchor="b">
                    <a:solidFill>
                      <a:schemeClr val="bg1">
                        <a:lumMod val="95000"/>
                      </a:schemeClr>
                    </a:solidFill>
                  </a:tcPr>
                </a:tc>
                <a:tc>
                  <a:txBody>
                    <a:bodyPr/>
                    <a:lstStyle/>
                    <a:p>
                      <a:pPr algn="ctr">
                        <a:lnSpc>
                          <a:spcPct val="107000"/>
                        </a:lnSpc>
                        <a:spcAft>
                          <a:spcPts val="0"/>
                        </a:spcAft>
                      </a:pPr>
                      <a:r>
                        <a:rPr lang="en-GB" sz="1400" dirty="0">
                          <a:effectLst/>
                        </a:rPr>
                        <a:t>-1.1</a:t>
                      </a:r>
                      <a:endParaRPr lang="en-GB" sz="14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44812" marR="44812" marT="0" marB="0" anchor="b">
                    <a:solidFill>
                      <a:schemeClr val="bg1">
                        <a:lumMod val="95000"/>
                      </a:schemeClr>
                    </a:solidFill>
                  </a:tcPr>
                </a:tc>
                <a:tc>
                  <a:txBody>
                    <a:bodyPr/>
                    <a:lstStyle/>
                    <a:p>
                      <a:pPr algn="ctr">
                        <a:lnSpc>
                          <a:spcPct val="107000"/>
                        </a:lnSpc>
                        <a:spcAft>
                          <a:spcPts val="0"/>
                        </a:spcAft>
                      </a:pPr>
                      <a:r>
                        <a:rPr lang="en-GB" sz="1400" dirty="0">
                          <a:effectLst/>
                        </a:rPr>
                        <a:t>0.1</a:t>
                      </a:r>
                      <a:endParaRPr lang="en-GB" sz="14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44812" marR="44812" marT="0" marB="0" anchor="b">
                    <a:solidFill>
                      <a:schemeClr val="bg1">
                        <a:lumMod val="95000"/>
                      </a:schemeClr>
                    </a:solidFill>
                  </a:tcPr>
                </a:tc>
                <a:extLst>
                  <a:ext uri="{0D108BD9-81ED-4DB2-BD59-A6C34878D82A}">
                    <a16:rowId xmlns:a16="http://schemas.microsoft.com/office/drawing/2014/main" val="648906847"/>
                  </a:ext>
                </a:extLst>
              </a:tr>
              <a:tr h="211030">
                <a:tc>
                  <a:txBody>
                    <a:bodyPr/>
                    <a:lstStyle/>
                    <a:p>
                      <a:pPr algn="ctr">
                        <a:lnSpc>
                          <a:spcPct val="107000"/>
                        </a:lnSpc>
                        <a:spcAft>
                          <a:spcPts val="0"/>
                        </a:spcAft>
                      </a:pPr>
                      <a:r>
                        <a:rPr lang="en-GB" sz="1400" dirty="0">
                          <a:effectLst/>
                        </a:rPr>
                        <a:t>CONTROL</a:t>
                      </a:r>
                      <a:endParaRPr lang="en-GB" sz="14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44812" marR="44812" marT="0" marB="0" anchor="b"/>
                </a:tc>
                <a:tc>
                  <a:txBody>
                    <a:bodyPr/>
                    <a:lstStyle/>
                    <a:p>
                      <a:pPr algn="ctr">
                        <a:lnSpc>
                          <a:spcPct val="107000"/>
                        </a:lnSpc>
                        <a:spcAft>
                          <a:spcPts val="0"/>
                        </a:spcAft>
                      </a:pPr>
                      <a:r>
                        <a:rPr lang="en-GB" sz="1400" dirty="0">
                          <a:effectLst/>
                        </a:rPr>
                        <a:t> </a:t>
                      </a:r>
                      <a:endParaRPr lang="en-GB" sz="14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44812" marR="44812" marT="0" marB="0" anchor="b">
                    <a:solidFill>
                      <a:schemeClr val="accent1"/>
                    </a:solidFill>
                  </a:tcPr>
                </a:tc>
                <a:tc>
                  <a:txBody>
                    <a:bodyPr/>
                    <a:lstStyle/>
                    <a:p>
                      <a:pPr algn="ctr">
                        <a:lnSpc>
                          <a:spcPct val="107000"/>
                        </a:lnSpc>
                        <a:spcAft>
                          <a:spcPts val="0"/>
                        </a:spcAft>
                      </a:pPr>
                      <a:r>
                        <a:rPr lang="en-GB" sz="1400" dirty="0">
                          <a:effectLst/>
                        </a:rPr>
                        <a:t> </a:t>
                      </a:r>
                      <a:endParaRPr lang="en-GB" sz="14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44812" marR="44812" marT="0" marB="0" anchor="b">
                    <a:solidFill>
                      <a:schemeClr val="accent1"/>
                    </a:solidFill>
                  </a:tcPr>
                </a:tc>
                <a:tc>
                  <a:txBody>
                    <a:bodyPr/>
                    <a:lstStyle/>
                    <a:p>
                      <a:pPr algn="ctr">
                        <a:lnSpc>
                          <a:spcPct val="107000"/>
                        </a:lnSpc>
                        <a:spcAft>
                          <a:spcPts val="0"/>
                        </a:spcAft>
                      </a:pPr>
                      <a:r>
                        <a:rPr lang="en-GB" sz="1400" dirty="0">
                          <a:effectLst/>
                        </a:rPr>
                        <a:t> </a:t>
                      </a:r>
                      <a:endParaRPr lang="en-GB" sz="14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44812" marR="44812" marT="0" marB="0" anchor="b">
                    <a:solidFill>
                      <a:schemeClr val="accent1"/>
                    </a:solidFill>
                  </a:tcPr>
                </a:tc>
                <a:tc>
                  <a:txBody>
                    <a:bodyPr/>
                    <a:lstStyle/>
                    <a:p>
                      <a:pPr algn="ctr">
                        <a:lnSpc>
                          <a:spcPct val="107000"/>
                        </a:lnSpc>
                        <a:spcAft>
                          <a:spcPts val="0"/>
                        </a:spcAft>
                      </a:pPr>
                      <a:r>
                        <a:rPr lang="en-GB" sz="1400" dirty="0">
                          <a:effectLst/>
                        </a:rPr>
                        <a:t> </a:t>
                      </a:r>
                      <a:endParaRPr lang="en-GB" sz="14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44812" marR="44812" marT="0" marB="0" anchor="b">
                    <a:solidFill>
                      <a:schemeClr val="accent1"/>
                    </a:solidFill>
                  </a:tcPr>
                </a:tc>
                <a:tc>
                  <a:txBody>
                    <a:bodyPr/>
                    <a:lstStyle/>
                    <a:p>
                      <a:pPr algn="ctr">
                        <a:lnSpc>
                          <a:spcPct val="107000"/>
                        </a:lnSpc>
                        <a:spcAft>
                          <a:spcPts val="0"/>
                        </a:spcAft>
                      </a:pPr>
                      <a:r>
                        <a:rPr lang="en-GB" sz="1400" dirty="0">
                          <a:effectLst/>
                        </a:rPr>
                        <a:t> </a:t>
                      </a:r>
                      <a:endParaRPr lang="en-GB" sz="14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44812" marR="44812" marT="0" marB="0" anchor="b">
                    <a:solidFill>
                      <a:schemeClr val="accent1"/>
                    </a:solidFill>
                  </a:tcPr>
                </a:tc>
                <a:tc>
                  <a:txBody>
                    <a:bodyPr/>
                    <a:lstStyle/>
                    <a:p>
                      <a:pPr algn="ctr">
                        <a:lnSpc>
                          <a:spcPct val="107000"/>
                        </a:lnSpc>
                        <a:spcAft>
                          <a:spcPts val="0"/>
                        </a:spcAft>
                      </a:pPr>
                      <a:r>
                        <a:rPr lang="en-GB" sz="1400" dirty="0">
                          <a:effectLst/>
                        </a:rPr>
                        <a:t> </a:t>
                      </a:r>
                      <a:endParaRPr lang="en-GB" sz="14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44812" marR="44812" marT="0" marB="0" anchor="b">
                    <a:solidFill>
                      <a:schemeClr val="accent1"/>
                    </a:solidFill>
                  </a:tcPr>
                </a:tc>
                <a:tc>
                  <a:txBody>
                    <a:bodyPr/>
                    <a:lstStyle/>
                    <a:p>
                      <a:pPr algn="ctr">
                        <a:lnSpc>
                          <a:spcPct val="107000"/>
                        </a:lnSpc>
                        <a:spcAft>
                          <a:spcPts val="0"/>
                        </a:spcAft>
                      </a:pPr>
                      <a:r>
                        <a:rPr lang="en-GB" sz="1400" dirty="0">
                          <a:effectLst/>
                        </a:rPr>
                        <a:t> </a:t>
                      </a:r>
                      <a:endParaRPr lang="en-GB" sz="14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44812" marR="44812" marT="0" marB="0" anchor="b">
                    <a:solidFill>
                      <a:schemeClr val="accent1"/>
                    </a:solidFill>
                  </a:tcPr>
                </a:tc>
                <a:extLst>
                  <a:ext uri="{0D108BD9-81ED-4DB2-BD59-A6C34878D82A}">
                    <a16:rowId xmlns:a16="http://schemas.microsoft.com/office/drawing/2014/main" val="2861047479"/>
                  </a:ext>
                </a:extLst>
              </a:tr>
              <a:tr h="211030">
                <a:tc>
                  <a:txBody>
                    <a:bodyPr/>
                    <a:lstStyle/>
                    <a:p>
                      <a:pPr algn="ctr">
                        <a:lnSpc>
                          <a:spcPct val="107000"/>
                        </a:lnSpc>
                        <a:spcAft>
                          <a:spcPts val="0"/>
                        </a:spcAft>
                      </a:pPr>
                      <a:r>
                        <a:rPr lang="en-GB" sz="1400">
                          <a:effectLst/>
                        </a:rPr>
                        <a:t>Min</a:t>
                      </a:r>
                      <a:endParaRPr lang="en-GB" sz="1400">
                        <a:effectLst/>
                        <a:latin typeface="Times New Roman" panose="02020603050405020304" pitchFamily="18" charset="0"/>
                        <a:ea typeface="SimSun" panose="02010600030101010101" pitchFamily="2" charset="-122"/>
                        <a:cs typeface="Times New Roman" panose="02020603050405020304" pitchFamily="18" charset="0"/>
                      </a:endParaRPr>
                    </a:p>
                  </a:txBody>
                  <a:tcPr marL="44812" marR="44812" marT="0" marB="0" anchor="b"/>
                </a:tc>
                <a:tc>
                  <a:txBody>
                    <a:bodyPr/>
                    <a:lstStyle/>
                    <a:p>
                      <a:pPr algn="ctr">
                        <a:lnSpc>
                          <a:spcPct val="107000"/>
                        </a:lnSpc>
                        <a:spcAft>
                          <a:spcPts val="0"/>
                        </a:spcAft>
                      </a:pPr>
                      <a:r>
                        <a:rPr lang="en-GB" sz="1400" dirty="0">
                          <a:effectLst/>
                        </a:rPr>
                        <a:t>6</a:t>
                      </a:r>
                      <a:endParaRPr lang="en-GB" sz="14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44812" marR="44812" marT="0" marB="0" anchor="b">
                    <a:solidFill>
                      <a:schemeClr val="bg1">
                        <a:lumMod val="95000"/>
                      </a:schemeClr>
                    </a:solidFill>
                  </a:tcPr>
                </a:tc>
                <a:tc>
                  <a:txBody>
                    <a:bodyPr/>
                    <a:lstStyle/>
                    <a:p>
                      <a:pPr algn="ctr">
                        <a:lnSpc>
                          <a:spcPct val="107000"/>
                        </a:lnSpc>
                        <a:spcAft>
                          <a:spcPts val="0"/>
                        </a:spcAft>
                      </a:pPr>
                      <a:r>
                        <a:rPr lang="en-GB" sz="1400" dirty="0">
                          <a:effectLst/>
                        </a:rPr>
                        <a:t>3.1</a:t>
                      </a:r>
                      <a:endParaRPr lang="en-GB" sz="14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44812" marR="44812" marT="0" marB="0" anchor="b">
                    <a:solidFill>
                      <a:schemeClr val="bg1">
                        <a:lumMod val="95000"/>
                      </a:schemeClr>
                    </a:solidFill>
                  </a:tcPr>
                </a:tc>
                <a:tc>
                  <a:txBody>
                    <a:bodyPr/>
                    <a:lstStyle/>
                    <a:p>
                      <a:pPr algn="ctr">
                        <a:lnSpc>
                          <a:spcPct val="107000"/>
                        </a:lnSpc>
                        <a:spcAft>
                          <a:spcPts val="0"/>
                        </a:spcAft>
                      </a:pPr>
                      <a:r>
                        <a:rPr lang="en-GB" sz="1400">
                          <a:effectLst/>
                        </a:rPr>
                        <a:t>2</a:t>
                      </a:r>
                      <a:endParaRPr lang="en-GB" sz="1400">
                        <a:effectLst/>
                        <a:latin typeface="Times New Roman" panose="02020603050405020304" pitchFamily="18" charset="0"/>
                        <a:ea typeface="SimSun" panose="02010600030101010101" pitchFamily="2" charset="-122"/>
                        <a:cs typeface="Times New Roman" panose="02020603050405020304" pitchFamily="18" charset="0"/>
                      </a:endParaRPr>
                    </a:p>
                  </a:txBody>
                  <a:tcPr marL="44812" marR="44812" marT="0" marB="0" anchor="b">
                    <a:solidFill>
                      <a:schemeClr val="bg1">
                        <a:lumMod val="95000"/>
                      </a:schemeClr>
                    </a:solidFill>
                  </a:tcPr>
                </a:tc>
                <a:tc>
                  <a:txBody>
                    <a:bodyPr/>
                    <a:lstStyle/>
                    <a:p>
                      <a:pPr algn="ctr">
                        <a:lnSpc>
                          <a:spcPct val="107000"/>
                        </a:lnSpc>
                        <a:spcAft>
                          <a:spcPts val="0"/>
                        </a:spcAft>
                      </a:pPr>
                      <a:r>
                        <a:rPr lang="en-GB" sz="1400" dirty="0">
                          <a:effectLst/>
                          <a:latin typeface="+mn-lt"/>
                          <a:ea typeface="+mn-ea"/>
                          <a:cs typeface="+mn-cs"/>
                        </a:rPr>
                        <a:t>0.2</a:t>
                      </a:r>
                      <a:endParaRPr lang="en-GB" sz="14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44812" marR="44812" marT="0" marB="0" anchor="b">
                    <a:solidFill>
                      <a:schemeClr val="bg1">
                        <a:lumMod val="95000"/>
                      </a:schemeClr>
                    </a:solidFill>
                  </a:tcPr>
                </a:tc>
                <a:tc>
                  <a:txBody>
                    <a:bodyPr/>
                    <a:lstStyle/>
                    <a:p>
                      <a:pPr algn="ctr">
                        <a:lnSpc>
                          <a:spcPct val="107000"/>
                        </a:lnSpc>
                        <a:spcAft>
                          <a:spcPts val="0"/>
                        </a:spcAft>
                      </a:pPr>
                      <a:r>
                        <a:rPr lang="en-GB" sz="1400" dirty="0">
                          <a:effectLst/>
                          <a:latin typeface="+mn-lt"/>
                          <a:ea typeface="+mn-ea"/>
                          <a:cs typeface="+mn-cs"/>
                        </a:rPr>
                        <a:t>0.05</a:t>
                      </a:r>
                      <a:endParaRPr lang="en-GB" sz="14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44812" marR="44812" marT="0" marB="0" anchor="b">
                    <a:solidFill>
                      <a:schemeClr val="bg1">
                        <a:lumMod val="95000"/>
                      </a:schemeClr>
                    </a:solidFill>
                  </a:tcPr>
                </a:tc>
                <a:tc>
                  <a:txBody>
                    <a:bodyPr/>
                    <a:lstStyle/>
                    <a:p>
                      <a:pPr algn="ctr">
                        <a:lnSpc>
                          <a:spcPct val="107000"/>
                        </a:lnSpc>
                        <a:spcAft>
                          <a:spcPts val="0"/>
                        </a:spcAft>
                      </a:pPr>
                      <a:r>
                        <a:rPr lang="en-GB" sz="1400" dirty="0">
                          <a:effectLst/>
                          <a:latin typeface="+mn-lt"/>
                          <a:ea typeface="+mn-ea"/>
                          <a:cs typeface="+mn-cs"/>
                        </a:rPr>
                        <a:t>0.03</a:t>
                      </a:r>
                      <a:endParaRPr lang="en-GB" sz="14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44812" marR="44812" marT="0" marB="0" anchor="b">
                    <a:solidFill>
                      <a:schemeClr val="bg1">
                        <a:lumMod val="95000"/>
                      </a:schemeClr>
                    </a:solidFill>
                  </a:tcPr>
                </a:tc>
                <a:tc>
                  <a:txBody>
                    <a:bodyPr/>
                    <a:lstStyle/>
                    <a:p>
                      <a:pPr algn="ctr">
                        <a:lnSpc>
                          <a:spcPct val="107000"/>
                        </a:lnSpc>
                        <a:spcAft>
                          <a:spcPts val="0"/>
                        </a:spcAft>
                      </a:pPr>
                      <a:r>
                        <a:rPr lang="en-GB" sz="1400" dirty="0">
                          <a:effectLst/>
                        </a:rPr>
                        <a:t>3</a:t>
                      </a:r>
                      <a:endParaRPr lang="en-GB" sz="14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44812" marR="44812" marT="0" marB="0" anchor="b">
                    <a:solidFill>
                      <a:schemeClr val="bg1">
                        <a:lumMod val="95000"/>
                      </a:schemeClr>
                    </a:solidFill>
                  </a:tcPr>
                </a:tc>
                <a:extLst>
                  <a:ext uri="{0D108BD9-81ED-4DB2-BD59-A6C34878D82A}">
                    <a16:rowId xmlns:a16="http://schemas.microsoft.com/office/drawing/2014/main" val="4117642328"/>
                  </a:ext>
                </a:extLst>
              </a:tr>
              <a:tr h="211030">
                <a:tc>
                  <a:txBody>
                    <a:bodyPr/>
                    <a:lstStyle/>
                    <a:p>
                      <a:pPr algn="ctr">
                        <a:lnSpc>
                          <a:spcPct val="107000"/>
                        </a:lnSpc>
                        <a:spcAft>
                          <a:spcPts val="0"/>
                        </a:spcAft>
                      </a:pPr>
                      <a:r>
                        <a:rPr lang="en-GB" sz="1400">
                          <a:effectLst/>
                        </a:rPr>
                        <a:t>Max</a:t>
                      </a:r>
                      <a:endParaRPr lang="en-GB" sz="1400">
                        <a:effectLst/>
                        <a:latin typeface="Times New Roman" panose="02020603050405020304" pitchFamily="18" charset="0"/>
                        <a:ea typeface="SimSun" panose="02010600030101010101" pitchFamily="2" charset="-122"/>
                        <a:cs typeface="Times New Roman" panose="02020603050405020304" pitchFamily="18" charset="0"/>
                      </a:endParaRPr>
                    </a:p>
                  </a:txBody>
                  <a:tcPr marL="44812" marR="44812" marT="0" marB="0" anchor="b"/>
                </a:tc>
                <a:tc>
                  <a:txBody>
                    <a:bodyPr/>
                    <a:lstStyle/>
                    <a:p>
                      <a:pPr algn="ctr">
                        <a:lnSpc>
                          <a:spcPct val="107000"/>
                        </a:lnSpc>
                        <a:spcAft>
                          <a:spcPts val="0"/>
                        </a:spcAft>
                      </a:pPr>
                      <a:r>
                        <a:rPr lang="en-GB" sz="1400" dirty="0">
                          <a:effectLst/>
                        </a:rPr>
                        <a:t>6.5</a:t>
                      </a:r>
                      <a:endParaRPr lang="en-GB" sz="14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44812" marR="44812" marT="0" marB="0" anchor="b">
                    <a:solidFill>
                      <a:schemeClr val="bg1">
                        <a:lumMod val="95000"/>
                      </a:schemeClr>
                    </a:solidFill>
                  </a:tcPr>
                </a:tc>
                <a:tc>
                  <a:txBody>
                    <a:bodyPr/>
                    <a:lstStyle/>
                    <a:p>
                      <a:pPr algn="ctr">
                        <a:lnSpc>
                          <a:spcPct val="107000"/>
                        </a:lnSpc>
                        <a:spcAft>
                          <a:spcPts val="0"/>
                        </a:spcAft>
                      </a:pPr>
                      <a:r>
                        <a:rPr lang="en-GB" sz="1400">
                          <a:effectLst/>
                        </a:rPr>
                        <a:t>6.1</a:t>
                      </a:r>
                      <a:endParaRPr lang="en-GB" sz="1400">
                        <a:effectLst/>
                        <a:latin typeface="Times New Roman" panose="02020603050405020304" pitchFamily="18" charset="0"/>
                        <a:ea typeface="SimSun" panose="02010600030101010101" pitchFamily="2" charset="-122"/>
                        <a:cs typeface="Times New Roman" panose="02020603050405020304" pitchFamily="18" charset="0"/>
                      </a:endParaRPr>
                    </a:p>
                  </a:txBody>
                  <a:tcPr marL="44812" marR="44812" marT="0" marB="0" anchor="b">
                    <a:solidFill>
                      <a:schemeClr val="bg1">
                        <a:lumMod val="95000"/>
                      </a:schemeClr>
                    </a:solidFill>
                  </a:tcPr>
                </a:tc>
                <a:tc>
                  <a:txBody>
                    <a:bodyPr/>
                    <a:lstStyle/>
                    <a:p>
                      <a:pPr algn="ctr">
                        <a:lnSpc>
                          <a:spcPct val="107000"/>
                        </a:lnSpc>
                        <a:spcAft>
                          <a:spcPts val="0"/>
                        </a:spcAft>
                      </a:pPr>
                      <a:r>
                        <a:rPr lang="en-GB" sz="1400" dirty="0">
                          <a:effectLst/>
                        </a:rPr>
                        <a:t>5</a:t>
                      </a:r>
                      <a:endParaRPr lang="en-GB" sz="14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44812" marR="44812" marT="0" marB="0" anchor="b">
                    <a:solidFill>
                      <a:schemeClr val="bg1">
                        <a:lumMod val="95000"/>
                      </a:schemeClr>
                    </a:solidFill>
                  </a:tcPr>
                </a:tc>
                <a:tc>
                  <a:txBody>
                    <a:bodyPr/>
                    <a:lstStyle/>
                    <a:p>
                      <a:pPr algn="ctr">
                        <a:lnSpc>
                          <a:spcPct val="107000"/>
                        </a:lnSpc>
                        <a:spcAft>
                          <a:spcPts val="0"/>
                        </a:spcAft>
                      </a:pPr>
                      <a:r>
                        <a:rPr lang="en-GB" sz="1400" dirty="0">
                          <a:effectLst/>
                          <a:latin typeface="+mn-lt"/>
                          <a:ea typeface="+mn-ea"/>
                          <a:cs typeface="+mn-cs"/>
                        </a:rPr>
                        <a:t>1.8</a:t>
                      </a:r>
                      <a:endParaRPr lang="en-GB" sz="14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44812" marR="44812" marT="0" marB="0" anchor="b">
                    <a:solidFill>
                      <a:schemeClr val="bg1">
                        <a:lumMod val="95000"/>
                      </a:schemeClr>
                    </a:solidFill>
                  </a:tcPr>
                </a:tc>
                <a:tc>
                  <a:txBody>
                    <a:bodyPr/>
                    <a:lstStyle/>
                    <a:p>
                      <a:pPr algn="ctr">
                        <a:lnSpc>
                          <a:spcPct val="107000"/>
                        </a:lnSpc>
                        <a:spcAft>
                          <a:spcPts val="0"/>
                        </a:spcAft>
                      </a:pPr>
                      <a:r>
                        <a:rPr lang="en-GB" sz="1400" dirty="0">
                          <a:effectLst/>
                          <a:latin typeface="+mn-lt"/>
                          <a:ea typeface="+mn-ea"/>
                          <a:cs typeface="+mn-cs"/>
                        </a:rPr>
                        <a:t>0.45</a:t>
                      </a:r>
                      <a:endParaRPr lang="en-GB" sz="14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44812" marR="44812" marT="0" marB="0" anchor="b">
                    <a:solidFill>
                      <a:schemeClr val="bg1">
                        <a:lumMod val="95000"/>
                      </a:schemeClr>
                    </a:solidFill>
                  </a:tcPr>
                </a:tc>
                <a:tc>
                  <a:txBody>
                    <a:bodyPr/>
                    <a:lstStyle/>
                    <a:p>
                      <a:pPr algn="ctr">
                        <a:lnSpc>
                          <a:spcPct val="107000"/>
                        </a:lnSpc>
                        <a:spcAft>
                          <a:spcPts val="0"/>
                        </a:spcAft>
                      </a:pPr>
                      <a:r>
                        <a:rPr lang="en-GB" sz="1400" dirty="0">
                          <a:effectLst/>
                          <a:latin typeface="+mn-lt"/>
                          <a:ea typeface="+mn-ea"/>
                          <a:cs typeface="+mn-cs"/>
                        </a:rPr>
                        <a:t>0.27</a:t>
                      </a:r>
                      <a:endParaRPr lang="en-GB" sz="14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44812" marR="44812" marT="0" marB="0" anchor="b">
                    <a:solidFill>
                      <a:schemeClr val="bg1">
                        <a:lumMod val="95000"/>
                      </a:schemeClr>
                    </a:solidFill>
                  </a:tcPr>
                </a:tc>
                <a:tc>
                  <a:txBody>
                    <a:bodyPr/>
                    <a:lstStyle/>
                    <a:p>
                      <a:pPr algn="ctr">
                        <a:lnSpc>
                          <a:spcPct val="107000"/>
                        </a:lnSpc>
                        <a:spcAft>
                          <a:spcPts val="0"/>
                        </a:spcAft>
                      </a:pPr>
                      <a:r>
                        <a:rPr lang="en-GB" sz="1400">
                          <a:effectLst/>
                        </a:rPr>
                        <a:t>5</a:t>
                      </a:r>
                      <a:endParaRPr lang="en-GB" sz="1400">
                        <a:effectLst/>
                        <a:latin typeface="Times New Roman" panose="02020603050405020304" pitchFamily="18" charset="0"/>
                        <a:ea typeface="SimSun" panose="02010600030101010101" pitchFamily="2" charset="-122"/>
                        <a:cs typeface="Times New Roman" panose="02020603050405020304" pitchFamily="18" charset="0"/>
                      </a:endParaRPr>
                    </a:p>
                  </a:txBody>
                  <a:tcPr marL="44812" marR="44812" marT="0" marB="0" anchor="b">
                    <a:solidFill>
                      <a:schemeClr val="bg1">
                        <a:lumMod val="95000"/>
                      </a:schemeClr>
                    </a:solidFill>
                  </a:tcPr>
                </a:tc>
                <a:extLst>
                  <a:ext uri="{0D108BD9-81ED-4DB2-BD59-A6C34878D82A}">
                    <a16:rowId xmlns:a16="http://schemas.microsoft.com/office/drawing/2014/main" val="163639599"/>
                  </a:ext>
                </a:extLst>
              </a:tr>
              <a:tr h="211030">
                <a:tc>
                  <a:txBody>
                    <a:bodyPr/>
                    <a:lstStyle/>
                    <a:p>
                      <a:pPr algn="ctr">
                        <a:lnSpc>
                          <a:spcPct val="107000"/>
                        </a:lnSpc>
                        <a:spcAft>
                          <a:spcPts val="0"/>
                        </a:spcAft>
                      </a:pPr>
                      <a:r>
                        <a:rPr lang="en-GB" sz="1400">
                          <a:effectLst/>
                        </a:rPr>
                        <a:t>Mean</a:t>
                      </a:r>
                      <a:endParaRPr lang="en-GB" sz="1400">
                        <a:effectLst/>
                        <a:latin typeface="Times New Roman" panose="02020603050405020304" pitchFamily="18" charset="0"/>
                        <a:ea typeface="SimSun" panose="02010600030101010101" pitchFamily="2" charset="-122"/>
                        <a:cs typeface="Times New Roman" panose="02020603050405020304" pitchFamily="18" charset="0"/>
                      </a:endParaRPr>
                    </a:p>
                  </a:txBody>
                  <a:tcPr marL="44812" marR="44812" marT="0" marB="0" anchor="b"/>
                </a:tc>
                <a:tc>
                  <a:txBody>
                    <a:bodyPr/>
                    <a:lstStyle/>
                    <a:p>
                      <a:pPr algn="ctr">
                        <a:lnSpc>
                          <a:spcPct val="107000"/>
                        </a:lnSpc>
                        <a:spcAft>
                          <a:spcPts val="0"/>
                        </a:spcAft>
                      </a:pPr>
                      <a:r>
                        <a:rPr lang="en-GB" sz="1400" dirty="0">
                          <a:effectLst/>
                        </a:rPr>
                        <a:t>6.3</a:t>
                      </a:r>
                      <a:endParaRPr lang="en-GB" sz="14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44812" marR="44812" marT="0" marB="0" anchor="b">
                    <a:solidFill>
                      <a:schemeClr val="bg1">
                        <a:lumMod val="95000"/>
                      </a:schemeClr>
                    </a:solidFill>
                  </a:tcPr>
                </a:tc>
                <a:tc>
                  <a:txBody>
                    <a:bodyPr/>
                    <a:lstStyle/>
                    <a:p>
                      <a:pPr algn="ctr">
                        <a:lnSpc>
                          <a:spcPct val="107000"/>
                        </a:lnSpc>
                        <a:spcAft>
                          <a:spcPts val="0"/>
                        </a:spcAft>
                      </a:pPr>
                      <a:r>
                        <a:rPr lang="en-GB" sz="1400">
                          <a:effectLst/>
                        </a:rPr>
                        <a:t>4.5</a:t>
                      </a:r>
                      <a:endParaRPr lang="en-GB" sz="1400">
                        <a:effectLst/>
                        <a:latin typeface="Times New Roman" panose="02020603050405020304" pitchFamily="18" charset="0"/>
                        <a:ea typeface="SimSun" panose="02010600030101010101" pitchFamily="2" charset="-122"/>
                        <a:cs typeface="Times New Roman" panose="02020603050405020304" pitchFamily="18" charset="0"/>
                      </a:endParaRPr>
                    </a:p>
                  </a:txBody>
                  <a:tcPr marL="44812" marR="44812" marT="0" marB="0" anchor="b">
                    <a:solidFill>
                      <a:schemeClr val="bg1">
                        <a:lumMod val="95000"/>
                      </a:schemeClr>
                    </a:solidFill>
                  </a:tcPr>
                </a:tc>
                <a:tc>
                  <a:txBody>
                    <a:bodyPr/>
                    <a:lstStyle/>
                    <a:p>
                      <a:pPr algn="ctr">
                        <a:lnSpc>
                          <a:spcPct val="107000"/>
                        </a:lnSpc>
                        <a:spcAft>
                          <a:spcPts val="0"/>
                        </a:spcAft>
                      </a:pPr>
                      <a:r>
                        <a:rPr lang="en-GB" sz="1400">
                          <a:effectLst/>
                        </a:rPr>
                        <a:t>3.2</a:t>
                      </a:r>
                      <a:endParaRPr lang="en-GB" sz="1400">
                        <a:effectLst/>
                        <a:latin typeface="Times New Roman" panose="02020603050405020304" pitchFamily="18" charset="0"/>
                        <a:ea typeface="SimSun" panose="02010600030101010101" pitchFamily="2" charset="-122"/>
                        <a:cs typeface="Times New Roman" panose="02020603050405020304" pitchFamily="18" charset="0"/>
                      </a:endParaRPr>
                    </a:p>
                  </a:txBody>
                  <a:tcPr marL="44812" marR="44812" marT="0" marB="0" anchor="b">
                    <a:solidFill>
                      <a:schemeClr val="bg1">
                        <a:lumMod val="95000"/>
                      </a:schemeClr>
                    </a:solidFill>
                  </a:tcPr>
                </a:tc>
                <a:tc>
                  <a:txBody>
                    <a:bodyPr/>
                    <a:lstStyle/>
                    <a:p>
                      <a:pPr algn="ctr">
                        <a:lnSpc>
                          <a:spcPct val="107000"/>
                        </a:lnSpc>
                        <a:spcAft>
                          <a:spcPts val="0"/>
                        </a:spcAft>
                      </a:pPr>
                      <a:r>
                        <a:rPr lang="en-GB" sz="1400" dirty="0">
                          <a:effectLst/>
                        </a:rPr>
                        <a:t>&lt;2</a:t>
                      </a:r>
                      <a:endParaRPr lang="en-GB" sz="14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44812" marR="44812" marT="0" marB="0" anchor="b">
                    <a:solidFill>
                      <a:schemeClr val="bg1">
                        <a:lumMod val="95000"/>
                      </a:schemeClr>
                    </a:solidFill>
                  </a:tcPr>
                </a:tc>
                <a:tc>
                  <a:txBody>
                    <a:bodyPr/>
                    <a:lstStyle/>
                    <a:p>
                      <a:pPr algn="ctr">
                        <a:lnSpc>
                          <a:spcPct val="107000"/>
                        </a:lnSpc>
                        <a:spcAft>
                          <a:spcPts val="0"/>
                        </a:spcAft>
                      </a:pPr>
                      <a:r>
                        <a:rPr lang="en-GB" sz="1400" dirty="0">
                          <a:effectLst/>
                        </a:rPr>
                        <a:t>&lt;0.5</a:t>
                      </a:r>
                      <a:endParaRPr lang="en-GB" sz="14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44812" marR="44812" marT="0" marB="0" anchor="b">
                    <a:solidFill>
                      <a:schemeClr val="bg1">
                        <a:lumMod val="95000"/>
                      </a:schemeClr>
                    </a:solidFill>
                  </a:tcPr>
                </a:tc>
                <a:tc>
                  <a:txBody>
                    <a:bodyPr/>
                    <a:lstStyle/>
                    <a:p>
                      <a:pPr algn="ctr">
                        <a:lnSpc>
                          <a:spcPct val="107000"/>
                        </a:lnSpc>
                        <a:spcAft>
                          <a:spcPts val="0"/>
                        </a:spcAft>
                      </a:pPr>
                      <a:r>
                        <a:rPr lang="en-GB" sz="1400" dirty="0">
                          <a:effectLst/>
                        </a:rPr>
                        <a:t>&lt;0.3</a:t>
                      </a:r>
                      <a:endParaRPr lang="en-GB" sz="14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44812" marR="44812" marT="0" marB="0" anchor="b">
                    <a:solidFill>
                      <a:schemeClr val="bg1">
                        <a:lumMod val="95000"/>
                      </a:schemeClr>
                    </a:solidFill>
                  </a:tcPr>
                </a:tc>
                <a:tc>
                  <a:txBody>
                    <a:bodyPr/>
                    <a:lstStyle/>
                    <a:p>
                      <a:pPr algn="ctr">
                        <a:lnSpc>
                          <a:spcPct val="107000"/>
                        </a:lnSpc>
                        <a:spcAft>
                          <a:spcPts val="0"/>
                        </a:spcAft>
                      </a:pPr>
                      <a:r>
                        <a:rPr lang="en-GB" sz="1400">
                          <a:effectLst/>
                        </a:rPr>
                        <a:t>4.5</a:t>
                      </a:r>
                      <a:endParaRPr lang="en-GB" sz="1400">
                        <a:effectLst/>
                        <a:latin typeface="Times New Roman" panose="02020603050405020304" pitchFamily="18" charset="0"/>
                        <a:ea typeface="SimSun" panose="02010600030101010101" pitchFamily="2" charset="-122"/>
                        <a:cs typeface="Times New Roman" panose="02020603050405020304" pitchFamily="18" charset="0"/>
                      </a:endParaRPr>
                    </a:p>
                  </a:txBody>
                  <a:tcPr marL="44812" marR="44812" marT="0" marB="0" anchor="b">
                    <a:solidFill>
                      <a:schemeClr val="bg1">
                        <a:lumMod val="95000"/>
                      </a:schemeClr>
                    </a:solidFill>
                  </a:tcPr>
                </a:tc>
                <a:extLst>
                  <a:ext uri="{0D108BD9-81ED-4DB2-BD59-A6C34878D82A}">
                    <a16:rowId xmlns:a16="http://schemas.microsoft.com/office/drawing/2014/main" val="437146629"/>
                  </a:ext>
                </a:extLst>
              </a:tr>
              <a:tr h="211030">
                <a:tc>
                  <a:txBody>
                    <a:bodyPr/>
                    <a:lstStyle/>
                    <a:p>
                      <a:pPr algn="ctr">
                        <a:lnSpc>
                          <a:spcPct val="107000"/>
                        </a:lnSpc>
                        <a:spcAft>
                          <a:spcPts val="0"/>
                        </a:spcAft>
                      </a:pPr>
                      <a:r>
                        <a:rPr lang="en-GB" sz="1400">
                          <a:effectLst/>
                        </a:rPr>
                        <a:t>Median</a:t>
                      </a:r>
                      <a:endParaRPr lang="en-GB" sz="1400">
                        <a:effectLst/>
                        <a:latin typeface="Times New Roman" panose="02020603050405020304" pitchFamily="18" charset="0"/>
                        <a:ea typeface="SimSun" panose="02010600030101010101" pitchFamily="2" charset="-122"/>
                        <a:cs typeface="Times New Roman" panose="02020603050405020304" pitchFamily="18" charset="0"/>
                      </a:endParaRPr>
                    </a:p>
                  </a:txBody>
                  <a:tcPr marL="44812" marR="44812" marT="0" marB="0" anchor="b"/>
                </a:tc>
                <a:tc>
                  <a:txBody>
                    <a:bodyPr/>
                    <a:lstStyle/>
                    <a:p>
                      <a:pPr algn="ctr">
                        <a:lnSpc>
                          <a:spcPct val="107000"/>
                        </a:lnSpc>
                        <a:spcAft>
                          <a:spcPts val="0"/>
                        </a:spcAft>
                      </a:pPr>
                      <a:r>
                        <a:rPr lang="en-GB" sz="1400" dirty="0">
                          <a:effectLst/>
                        </a:rPr>
                        <a:t>6.25</a:t>
                      </a:r>
                      <a:endParaRPr lang="en-GB" sz="14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44812" marR="44812" marT="0" marB="0" anchor="b">
                    <a:solidFill>
                      <a:schemeClr val="bg1">
                        <a:lumMod val="95000"/>
                      </a:schemeClr>
                    </a:solidFill>
                  </a:tcPr>
                </a:tc>
                <a:tc>
                  <a:txBody>
                    <a:bodyPr/>
                    <a:lstStyle/>
                    <a:p>
                      <a:pPr algn="ctr">
                        <a:lnSpc>
                          <a:spcPct val="107000"/>
                        </a:lnSpc>
                        <a:spcAft>
                          <a:spcPts val="0"/>
                        </a:spcAft>
                      </a:pPr>
                      <a:r>
                        <a:rPr lang="en-GB" sz="1400" dirty="0">
                          <a:effectLst/>
                        </a:rPr>
                        <a:t>4.5</a:t>
                      </a:r>
                      <a:endParaRPr lang="en-GB" sz="14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44812" marR="44812" marT="0" marB="0" anchor="b">
                    <a:solidFill>
                      <a:schemeClr val="bg1">
                        <a:lumMod val="95000"/>
                      </a:schemeClr>
                    </a:solidFill>
                  </a:tcPr>
                </a:tc>
                <a:tc>
                  <a:txBody>
                    <a:bodyPr/>
                    <a:lstStyle/>
                    <a:p>
                      <a:pPr algn="ctr">
                        <a:lnSpc>
                          <a:spcPct val="107000"/>
                        </a:lnSpc>
                        <a:spcAft>
                          <a:spcPts val="0"/>
                        </a:spcAft>
                      </a:pPr>
                      <a:r>
                        <a:rPr lang="en-GB" sz="1400" dirty="0">
                          <a:effectLst/>
                        </a:rPr>
                        <a:t>3</a:t>
                      </a:r>
                      <a:endParaRPr lang="en-GB" sz="14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44812" marR="44812" marT="0" marB="0" anchor="b">
                    <a:solidFill>
                      <a:schemeClr val="bg1">
                        <a:lumMod val="95000"/>
                      </a:schemeClr>
                    </a:solidFill>
                  </a:tcPr>
                </a:tc>
                <a:tc>
                  <a:txBody>
                    <a:bodyPr/>
                    <a:lstStyle/>
                    <a:p>
                      <a:pPr algn="ctr">
                        <a:lnSpc>
                          <a:spcPct val="107000"/>
                        </a:lnSpc>
                        <a:spcAft>
                          <a:spcPts val="0"/>
                        </a:spcAft>
                      </a:pPr>
                      <a:r>
                        <a:rPr lang="en-GB" sz="1400" dirty="0">
                          <a:effectLst/>
                        </a:rPr>
                        <a:t>&lt;2</a:t>
                      </a:r>
                      <a:endParaRPr lang="en-GB" sz="14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44812" marR="44812" marT="0" marB="0" anchor="b">
                    <a:solidFill>
                      <a:schemeClr val="bg1">
                        <a:lumMod val="95000"/>
                      </a:schemeClr>
                    </a:solidFill>
                  </a:tcPr>
                </a:tc>
                <a:tc>
                  <a:txBody>
                    <a:bodyPr/>
                    <a:lstStyle/>
                    <a:p>
                      <a:pPr algn="ctr">
                        <a:lnSpc>
                          <a:spcPct val="107000"/>
                        </a:lnSpc>
                        <a:spcAft>
                          <a:spcPts val="0"/>
                        </a:spcAft>
                      </a:pPr>
                      <a:r>
                        <a:rPr lang="en-GB" sz="1400" dirty="0">
                          <a:effectLst/>
                        </a:rPr>
                        <a:t>&lt;0.5</a:t>
                      </a:r>
                      <a:endParaRPr lang="en-GB" sz="14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44812" marR="44812" marT="0" marB="0" anchor="b">
                    <a:solidFill>
                      <a:schemeClr val="bg1">
                        <a:lumMod val="95000"/>
                      </a:schemeClr>
                    </a:solidFill>
                  </a:tcPr>
                </a:tc>
                <a:tc>
                  <a:txBody>
                    <a:bodyPr/>
                    <a:lstStyle/>
                    <a:p>
                      <a:pPr algn="ctr">
                        <a:lnSpc>
                          <a:spcPct val="107000"/>
                        </a:lnSpc>
                        <a:spcAft>
                          <a:spcPts val="0"/>
                        </a:spcAft>
                      </a:pPr>
                      <a:r>
                        <a:rPr lang="en-GB" sz="1400" dirty="0">
                          <a:effectLst/>
                        </a:rPr>
                        <a:t>&lt;0.3</a:t>
                      </a:r>
                      <a:endParaRPr lang="en-GB" sz="14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44812" marR="44812" marT="0" marB="0" anchor="b">
                    <a:solidFill>
                      <a:schemeClr val="bg1">
                        <a:lumMod val="95000"/>
                      </a:schemeClr>
                    </a:solidFill>
                  </a:tcPr>
                </a:tc>
                <a:tc>
                  <a:txBody>
                    <a:bodyPr/>
                    <a:lstStyle/>
                    <a:p>
                      <a:pPr algn="ctr">
                        <a:lnSpc>
                          <a:spcPct val="107000"/>
                        </a:lnSpc>
                        <a:spcAft>
                          <a:spcPts val="0"/>
                        </a:spcAft>
                      </a:pPr>
                      <a:r>
                        <a:rPr lang="en-GB" sz="1400" dirty="0">
                          <a:effectLst/>
                        </a:rPr>
                        <a:t>5</a:t>
                      </a:r>
                      <a:endParaRPr lang="en-GB" sz="14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44812" marR="44812" marT="0" marB="0" anchor="b">
                    <a:solidFill>
                      <a:schemeClr val="bg1">
                        <a:lumMod val="95000"/>
                      </a:schemeClr>
                    </a:solidFill>
                  </a:tcPr>
                </a:tc>
                <a:extLst>
                  <a:ext uri="{0D108BD9-81ED-4DB2-BD59-A6C34878D82A}">
                    <a16:rowId xmlns:a16="http://schemas.microsoft.com/office/drawing/2014/main" val="2923688173"/>
                  </a:ext>
                </a:extLst>
              </a:tr>
            </a:tbl>
          </a:graphicData>
        </a:graphic>
      </p:graphicFrame>
    </p:spTree>
    <p:extLst>
      <p:ext uri="{BB962C8B-B14F-4D97-AF65-F5344CB8AC3E}">
        <p14:creationId xmlns:p14="http://schemas.microsoft.com/office/powerpoint/2010/main" val="3500416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Results and discussions</a:t>
            </a:r>
          </a:p>
        </p:txBody>
      </p:sp>
      <p:sp>
        <p:nvSpPr>
          <p:cNvPr id="4" name="Slide Number Placeholder 3"/>
          <p:cNvSpPr>
            <a:spLocks noGrp="1"/>
          </p:cNvSpPr>
          <p:nvPr>
            <p:ph type="sldNum" sz="quarter" idx="12"/>
          </p:nvPr>
        </p:nvSpPr>
        <p:spPr/>
        <p:txBody>
          <a:bodyPr/>
          <a:lstStyle/>
          <a:p>
            <a:fld id="{F4801FD5-11B4-DE43-ACA2-E85EEB9A6F9C}" type="slidenum">
              <a:rPr lang="en-US" smtClean="0"/>
              <a:pPr/>
              <a:t>13</a:t>
            </a:fld>
            <a:endParaRPr lang="en-US" dirty="0"/>
          </a:p>
        </p:txBody>
      </p:sp>
      <p:graphicFrame>
        <p:nvGraphicFramePr>
          <p:cNvPr id="5" name="Content Placeholder 4"/>
          <p:cNvGraphicFramePr>
            <a:graphicFrameLocks noGrp="1"/>
          </p:cNvGraphicFramePr>
          <p:nvPr>
            <p:ph sz="half" idx="1"/>
            <p:extLst>
              <p:ext uri="{D42A27DB-BD31-4B8C-83A1-F6EECF244321}">
                <p14:modId xmlns:p14="http://schemas.microsoft.com/office/powerpoint/2010/main" val="3839507675"/>
              </p:ext>
            </p:extLst>
          </p:nvPr>
        </p:nvGraphicFramePr>
        <p:xfrm>
          <a:off x="6375088" y="1001712"/>
          <a:ext cx="4631577" cy="2428106"/>
        </p:xfrm>
        <a:graphic>
          <a:graphicData uri="http://schemas.openxmlformats.org/drawingml/2006/chart">
            <c:chart xmlns:c="http://schemas.openxmlformats.org/drawingml/2006/chart" xmlns:r="http://schemas.openxmlformats.org/officeDocument/2006/relationships" r:id="rId2"/>
          </a:graphicData>
        </a:graphic>
      </p:graphicFrame>
      <p:pic>
        <p:nvPicPr>
          <p:cNvPr id="7" name="Picture 6"/>
          <p:cNvPicPr>
            <a:picLocks noChangeAspect="1"/>
          </p:cNvPicPr>
          <p:nvPr/>
        </p:nvPicPr>
        <p:blipFill>
          <a:blip r:embed="rId3"/>
          <a:stretch>
            <a:fillRect/>
          </a:stretch>
        </p:blipFill>
        <p:spPr>
          <a:xfrm>
            <a:off x="854353" y="1001712"/>
            <a:ext cx="2521025" cy="2091443"/>
          </a:xfrm>
          <a:prstGeom prst="rect">
            <a:avLst/>
          </a:prstGeom>
        </p:spPr>
      </p:pic>
      <p:graphicFrame>
        <p:nvGraphicFramePr>
          <p:cNvPr id="8" name="Chart 7"/>
          <p:cNvGraphicFramePr>
            <a:graphicFrameLocks/>
          </p:cNvGraphicFramePr>
          <p:nvPr>
            <p:extLst>
              <p:ext uri="{D42A27DB-BD31-4B8C-83A1-F6EECF244321}">
                <p14:modId xmlns:p14="http://schemas.microsoft.com/office/powerpoint/2010/main" val="1775588469"/>
              </p:ext>
            </p:extLst>
          </p:nvPr>
        </p:nvGraphicFramePr>
        <p:xfrm>
          <a:off x="942493" y="3747911"/>
          <a:ext cx="3544838" cy="2530698"/>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9" name="Chart 8"/>
          <p:cNvGraphicFramePr>
            <a:graphicFrameLocks/>
          </p:cNvGraphicFramePr>
          <p:nvPr>
            <p:extLst>
              <p:ext uri="{D42A27DB-BD31-4B8C-83A1-F6EECF244321}">
                <p14:modId xmlns:p14="http://schemas.microsoft.com/office/powerpoint/2010/main" val="1993784465"/>
              </p:ext>
            </p:extLst>
          </p:nvPr>
        </p:nvGraphicFramePr>
        <p:xfrm>
          <a:off x="6375089" y="3747911"/>
          <a:ext cx="4631577" cy="2530698"/>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3736662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RESULTS AND DISCUSSIONS.</a:t>
            </a:r>
          </a:p>
        </p:txBody>
      </p:sp>
      <p:sp>
        <p:nvSpPr>
          <p:cNvPr id="3" name="Content Placeholder 2"/>
          <p:cNvSpPr>
            <a:spLocks noGrp="1"/>
          </p:cNvSpPr>
          <p:nvPr>
            <p:ph sz="half" idx="1"/>
          </p:nvPr>
        </p:nvSpPr>
        <p:spPr/>
        <p:txBody>
          <a:bodyPr/>
          <a:lstStyle/>
          <a:p>
            <a:r>
              <a:rPr lang="en-GB" dirty="0"/>
              <a:t>Mean pH and trace element concentrations in the soils.</a:t>
            </a:r>
          </a:p>
          <a:p>
            <a:pPr marL="0" indent="0">
              <a:buNone/>
            </a:pPr>
            <a:endParaRPr lang="en-GB" dirty="0"/>
          </a:p>
          <a:p>
            <a:endParaRPr lang="en-GB" dirty="0"/>
          </a:p>
        </p:txBody>
      </p:sp>
      <p:sp>
        <p:nvSpPr>
          <p:cNvPr id="4" name="Slide Number Placeholder 3"/>
          <p:cNvSpPr>
            <a:spLocks noGrp="1"/>
          </p:cNvSpPr>
          <p:nvPr>
            <p:ph type="sldNum" sz="quarter" idx="12"/>
          </p:nvPr>
        </p:nvSpPr>
        <p:spPr/>
        <p:txBody>
          <a:bodyPr/>
          <a:lstStyle/>
          <a:p>
            <a:fld id="{F4801FD5-11B4-DE43-ACA2-E85EEB9A6F9C}" type="slidenum">
              <a:rPr lang="en-US" smtClean="0"/>
              <a:pPr/>
              <a:t>14</a:t>
            </a:fld>
            <a:endParaRPr lang="en-US" dirty="0"/>
          </a:p>
        </p:txBody>
      </p:sp>
      <p:graphicFrame>
        <p:nvGraphicFramePr>
          <p:cNvPr id="8" name="Chart 7"/>
          <p:cNvGraphicFramePr>
            <a:graphicFrameLocks/>
          </p:cNvGraphicFramePr>
          <p:nvPr>
            <p:extLst>
              <p:ext uri="{D42A27DB-BD31-4B8C-83A1-F6EECF244321}">
                <p14:modId xmlns:p14="http://schemas.microsoft.com/office/powerpoint/2010/main" val="4103388938"/>
              </p:ext>
            </p:extLst>
          </p:nvPr>
        </p:nvGraphicFramePr>
        <p:xfrm>
          <a:off x="942494" y="1452699"/>
          <a:ext cx="4413956" cy="231754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hart 8"/>
          <p:cNvGraphicFramePr>
            <a:graphicFrameLocks/>
          </p:cNvGraphicFramePr>
          <p:nvPr>
            <p:extLst>
              <p:ext uri="{D42A27DB-BD31-4B8C-83A1-F6EECF244321}">
                <p14:modId xmlns:p14="http://schemas.microsoft.com/office/powerpoint/2010/main" val="3582991096"/>
              </p:ext>
            </p:extLst>
          </p:nvPr>
        </p:nvGraphicFramePr>
        <p:xfrm>
          <a:off x="6829777" y="1402354"/>
          <a:ext cx="4526779" cy="236788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Chart 9"/>
          <p:cNvGraphicFramePr>
            <a:graphicFrameLocks/>
          </p:cNvGraphicFramePr>
          <p:nvPr>
            <p:extLst>
              <p:ext uri="{D42A27DB-BD31-4B8C-83A1-F6EECF244321}">
                <p14:modId xmlns:p14="http://schemas.microsoft.com/office/powerpoint/2010/main" val="1961025509"/>
              </p:ext>
            </p:extLst>
          </p:nvPr>
        </p:nvGraphicFramePr>
        <p:xfrm>
          <a:off x="6829776" y="3984515"/>
          <a:ext cx="4526779" cy="2294093"/>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1" name="Chart 10"/>
          <p:cNvGraphicFramePr>
            <a:graphicFrameLocks/>
          </p:cNvGraphicFramePr>
          <p:nvPr>
            <p:extLst>
              <p:ext uri="{D42A27DB-BD31-4B8C-83A1-F6EECF244321}">
                <p14:modId xmlns:p14="http://schemas.microsoft.com/office/powerpoint/2010/main" val="944770038"/>
              </p:ext>
            </p:extLst>
          </p:nvPr>
        </p:nvGraphicFramePr>
        <p:xfrm>
          <a:off x="942494" y="3984515"/>
          <a:ext cx="4572000" cy="2294093"/>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35487262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4801FD5-11B4-DE43-ACA2-E85EEB9A6F9C}" type="slidenum">
              <a:rPr lang="en-US" smtClean="0"/>
              <a:pPr/>
              <a:t>15</a:t>
            </a:fld>
            <a:endParaRPr lang="en-US" dirty="0"/>
          </a:p>
        </p:txBody>
      </p:sp>
      <p:sp>
        <p:nvSpPr>
          <p:cNvPr id="5" name="Title 4"/>
          <p:cNvSpPr>
            <a:spLocks noGrp="1"/>
          </p:cNvSpPr>
          <p:nvPr>
            <p:ph type="ctrTitle"/>
          </p:nvPr>
        </p:nvSpPr>
        <p:spPr>
          <a:xfrm>
            <a:off x="1907822" y="2624572"/>
            <a:ext cx="8302978" cy="2541745"/>
          </a:xfrm>
        </p:spPr>
        <p:txBody>
          <a:bodyPr/>
          <a:lstStyle/>
          <a:p>
            <a:r>
              <a:rPr lang="en-US" dirty="0"/>
              <a:t>Thank you</a:t>
            </a:r>
          </a:p>
        </p:txBody>
      </p:sp>
    </p:spTree>
    <p:extLst>
      <p:ext uri="{BB962C8B-B14F-4D97-AF65-F5344CB8AC3E}">
        <p14:creationId xmlns:p14="http://schemas.microsoft.com/office/powerpoint/2010/main" val="39259347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Table of contents</a:t>
            </a:r>
          </a:p>
        </p:txBody>
      </p:sp>
      <p:sp>
        <p:nvSpPr>
          <p:cNvPr id="3" name="Content Placeholder 2"/>
          <p:cNvSpPr>
            <a:spLocks noGrp="1"/>
          </p:cNvSpPr>
          <p:nvPr>
            <p:ph sz="half" idx="1"/>
          </p:nvPr>
        </p:nvSpPr>
        <p:spPr/>
        <p:txBody>
          <a:bodyPr/>
          <a:lstStyle/>
          <a:p>
            <a:r>
              <a:rPr lang="en-GB" dirty="0"/>
              <a:t>Introduction</a:t>
            </a:r>
          </a:p>
          <a:p>
            <a:r>
              <a:rPr lang="en-GB" dirty="0"/>
              <a:t>Problem Statement</a:t>
            </a:r>
          </a:p>
          <a:p>
            <a:r>
              <a:rPr lang="en-GB" dirty="0"/>
              <a:t>Purpose and Specific Objectives</a:t>
            </a:r>
          </a:p>
          <a:p>
            <a:r>
              <a:rPr lang="en-GB" dirty="0"/>
              <a:t>Study Area</a:t>
            </a:r>
          </a:p>
          <a:p>
            <a:r>
              <a:rPr lang="en-GB" dirty="0"/>
              <a:t>Methodology</a:t>
            </a:r>
          </a:p>
          <a:p>
            <a:r>
              <a:rPr lang="en-GB" dirty="0"/>
              <a:t>Results</a:t>
            </a:r>
          </a:p>
        </p:txBody>
      </p:sp>
      <p:sp>
        <p:nvSpPr>
          <p:cNvPr id="4" name="Slide Number Placeholder 3"/>
          <p:cNvSpPr>
            <a:spLocks noGrp="1"/>
          </p:cNvSpPr>
          <p:nvPr>
            <p:ph type="sldNum" sz="quarter" idx="12"/>
          </p:nvPr>
        </p:nvSpPr>
        <p:spPr/>
        <p:txBody>
          <a:bodyPr/>
          <a:lstStyle/>
          <a:p>
            <a:fld id="{F4801FD5-11B4-DE43-ACA2-E85EEB9A6F9C}" type="slidenum">
              <a:rPr lang="en-US" smtClean="0"/>
              <a:pPr/>
              <a:t>2</a:t>
            </a:fld>
            <a:endParaRPr lang="en-US" dirty="0"/>
          </a:p>
        </p:txBody>
      </p:sp>
    </p:spTree>
    <p:extLst>
      <p:ext uri="{BB962C8B-B14F-4D97-AF65-F5344CB8AC3E}">
        <p14:creationId xmlns:p14="http://schemas.microsoft.com/office/powerpoint/2010/main" val="24760947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sz="half" idx="1"/>
          </p:nvPr>
        </p:nvSpPr>
        <p:spPr/>
        <p:txBody>
          <a:bodyPr>
            <a:normAutofit/>
          </a:bodyPr>
          <a:lstStyle/>
          <a:p>
            <a:r>
              <a:rPr lang="en-US" sz="3600" dirty="0">
                <a:ea typeface="SimSun" panose="02010600030101010101" pitchFamily="2" charset="-122"/>
              </a:rPr>
              <a:t>Tailings storage facilities are earth filled embankments used to store by-products of mining operations.</a:t>
            </a:r>
          </a:p>
          <a:p>
            <a:pPr marL="0" indent="0">
              <a:buNone/>
            </a:pPr>
            <a:endParaRPr lang="en-US" sz="3600" dirty="0">
              <a:ea typeface="SimSun" panose="02010600030101010101" pitchFamily="2" charset="-122"/>
            </a:endParaRPr>
          </a:p>
          <a:p>
            <a:r>
              <a:rPr lang="en-US" sz="3600" dirty="0">
                <a:ea typeface="SimSun" panose="02010600030101010101" pitchFamily="2" charset="-122"/>
              </a:rPr>
              <a:t>Concerns have been raised about the environmental performance of tailings storage facilities.</a:t>
            </a:r>
          </a:p>
          <a:p>
            <a:pPr marL="0" indent="0">
              <a:buNone/>
            </a:pPr>
            <a:endParaRPr lang="en-US" sz="3600" dirty="0">
              <a:ea typeface="SimSun" panose="02010600030101010101" pitchFamily="2" charset="-122"/>
            </a:endParaRPr>
          </a:p>
          <a:p>
            <a:r>
              <a:rPr lang="en-US" sz="3600" dirty="0">
                <a:ea typeface="SimSun" panose="02010600030101010101" pitchFamily="2" charset="-122"/>
              </a:rPr>
              <a:t>Leaching of toxic metals from the tailings dams increase the concentration of heavy metals at the earth surface.</a:t>
            </a:r>
          </a:p>
          <a:p>
            <a:endParaRPr lang="en-US" sz="3600" dirty="0">
              <a:ea typeface="SimSun" panose="02010600030101010101" pitchFamily="2" charset="-122"/>
            </a:endParaRPr>
          </a:p>
          <a:p>
            <a:endParaRPr lang="en-GH" sz="3600" dirty="0"/>
          </a:p>
          <a:p>
            <a:endParaRPr lang="en-GB" sz="3600" dirty="0"/>
          </a:p>
        </p:txBody>
      </p:sp>
      <p:sp>
        <p:nvSpPr>
          <p:cNvPr id="4" name="Slide Number Placeholder 3"/>
          <p:cNvSpPr>
            <a:spLocks noGrp="1"/>
          </p:cNvSpPr>
          <p:nvPr>
            <p:ph type="sldNum" sz="quarter" idx="12"/>
          </p:nvPr>
        </p:nvSpPr>
        <p:spPr/>
        <p:txBody>
          <a:bodyPr/>
          <a:lstStyle/>
          <a:p>
            <a:fld id="{F4801FD5-11B4-DE43-ACA2-E85EEB9A6F9C}" type="slidenum">
              <a:rPr lang="en-US" smtClean="0"/>
              <a:pPr/>
              <a:t>3</a:t>
            </a:fld>
            <a:endParaRPr lang="en-US" dirty="0"/>
          </a:p>
        </p:txBody>
      </p:sp>
    </p:spTree>
    <p:extLst>
      <p:ext uri="{BB962C8B-B14F-4D97-AF65-F5344CB8AC3E}">
        <p14:creationId xmlns:p14="http://schemas.microsoft.com/office/powerpoint/2010/main" val="11017018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sz="half" idx="1"/>
          </p:nvPr>
        </p:nvSpPr>
        <p:spPr/>
        <p:txBody>
          <a:bodyPr>
            <a:normAutofit/>
          </a:bodyPr>
          <a:lstStyle/>
          <a:p>
            <a:r>
              <a:rPr lang="en-US" sz="3600" dirty="0">
                <a:ea typeface="SimSun" panose="02010600030101010101" pitchFamily="2" charset="-122"/>
              </a:rPr>
              <a:t>These heavy metals include Cd, </a:t>
            </a:r>
            <a:r>
              <a:rPr lang="en-US" sz="3600" dirty="0" err="1">
                <a:ea typeface="SimSun" panose="02010600030101010101" pitchFamily="2" charset="-122"/>
              </a:rPr>
              <a:t>Pb</a:t>
            </a:r>
            <a:r>
              <a:rPr lang="en-US" sz="3600" dirty="0">
                <a:ea typeface="SimSun" panose="02010600030101010101" pitchFamily="2" charset="-122"/>
              </a:rPr>
              <a:t>, As, Zn, Cr, Co and Ni.</a:t>
            </a:r>
          </a:p>
          <a:p>
            <a:endParaRPr lang="en-US" sz="3600" dirty="0">
              <a:ea typeface="SimSun" panose="02010600030101010101" pitchFamily="2" charset="-122"/>
            </a:endParaRPr>
          </a:p>
          <a:p>
            <a:r>
              <a:rPr lang="en-US" sz="3600" dirty="0">
                <a:ea typeface="SimSun" panose="02010600030101010101" pitchFamily="2" charset="-122"/>
              </a:rPr>
              <a:t>The presence of heavy metals in food, water and soil pose serious problems to public health. </a:t>
            </a:r>
          </a:p>
          <a:p>
            <a:pPr marL="0" indent="0">
              <a:buNone/>
            </a:pPr>
            <a:endParaRPr lang="en-US" sz="3600" dirty="0">
              <a:ea typeface="SimSun" panose="02010600030101010101" pitchFamily="2" charset="-122"/>
            </a:endParaRPr>
          </a:p>
          <a:p>
            <a:r>
              <a:rPr lang="en-GB" sz="3600" dirty="0"/>
              <a:t>Pollution by heavy metals affects the productivity of crops cultivated on these lands.</a:t>
            </a:r>
          </a:p>
          <a:p>
            <a:pPr marL="0" indent="0">
              <a:buNone/>
            </a:pPr>
            <a:endParaRPr lang="en-GB" sz="3600" dirty="0"/>
          </a:p>
          <a:p>
            <a:pPr marL="0" indent="0">
              <a:buNone/>
            </a:pPr>
            <a:endParaRPr lang="en-US" sz="3600" dirty="0">
              <a:ea typeface="SimSun" panose="02010600030101010101" pitchFamily="2" charset="-122"/>
            </a:endParaRPr>
          </a:p>
          <a:p>
            <a:endParaRPr lang="en-GB" sz="3600" dirty="0"/>
          </a:p>
          <a:p>
            <a:endParaRPr lang="en-GB" sz="3600" dirty="0"/>
          </a:p>
        </p:txBody>
      </p:sp>
      <p:sp>
        <p:nvSpPr>
          <p:cNvPr id="4" name="Slide Number Placeholder 3"/>
          <p:cNvSpPr>
            <a:spLocks noGrp="1"/>
          </p:cNvSpPr>
          <p:nvPr>
            <p:ph type="sldNum" sz="quarter" idx="12"/>
          </p:nvPr>
        </p:nvSpPr>
        <p:spPr/>
        <p:txBody>
          <a:bodyPr/>
          <a:lstStyle/>
          <a:p>
            <a:fld id="{F4801FD5-11B4-DE43-ACA2-E85EEB9A6F9C}" type="slidenum">
              <a:rPr lang="en-US" smtClean="0"/>
              <a:pPr/>
              <a:t>4</a:t>
            </a:fld>
            <a:endParaRPr lang="en-US" dirty="0"/>
          </a:p>
        </p:txBody>
      </p:sp>
    </p:spTree>
    <p:extLst>
      <p:ext uri="{BB962C8B-B14F-4D97-AF65-F5344CB8AC3E}">
        <p14:creationId xmlns:p14="http://schemas.microsoft.com/office/powerpoint/2010/main" val="20871295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Problem statement</a:t>
            </a:r>
            <a:endParaRPr lang="en-GB" b="1" dirty="0"/>
          </a:p>
        </p:txBody>
      </p:sp>
      <p:sp>
        <p:nvSpPr>
          <p:cNvPr id="3" name="Content Placeholder 2"/>
          <p:cNvSpPr>
            <a:spLocks noGrp="1"/>
          </p:cNvSpPr>
          <p:nvPr>
            <p:ph sz="half" idx="1"/>
          </p:nvPr>
        </p:nvSpPr>
        <p:spPr>
          <a:xfrm>
            <a:off x="451556" y="1002092"/>
            <a:ext cx="11356131" cy="5175827"/>
          </a:xfrm>
        </p:spPr>
        <p:txBody>
          <a:bodyPr/>
          <a:lstStyle/>
          <a:p>
            <a:r>
              <a:rPr lang="en-US" dirty="0"/>
              <a:t>The reclaimed damsites at Abosso may have a potential for agricultural activities. Release of heavy metals from mine tailings into the environment affects soil and water quality in these reclaimed areas. Food crops cultivated in these areas may assimilate these heavy metals in large quantities and this poses a serious health risk to both the plants and consumers.</a:t>
            </a:r>
          </a:p>
          <a:p>
            <a:pPr marL="0" indent="0">
              <a:buNone/>
            </a:pPr>
            <a:endParaRPr lang="en-GB" dirty="0"/>
          </a:p>
          <a:p>
            <a:r>
              <a:rPr lang="en-US" b="1" dirty="0"/>
              <a:t>Justification</a:t>
            </a:r>
            <a:endParaRPr lang="en-GB" b="1" dirty="0"/>
          </a:p>
          <a:p>
            <a:pPr marL="0" indent="0">
              <a:buNone/>
            </a:pPr>
            <a:r>
              <a:rPr lang="en-US" dirty="0"/>
              <a:t>This project will help create awareness about the geochemical state of the reclaimed damsites at Abosso Goldfields and to check if the area is suitable for agricultural purposes.</a:t>
            </a:r>
            <a:endParaRPr lang="en-GB" dirty="0"/>
          </a:p>
          <a:p>
            <a:endParaRPr lang="en-GB" dirty="0"/>
          </a:p>
        </p:txBody>
      </p:sp>
      <p:sp>
        <p:nvSpPr>
          <p:cNvPr id="4" name="Slide Number Placeholder 3"/>
          <p:cNvSpPr>
            <a:spLocks noGrp="1"/>
          </p:cNvSpPr>
          <p:nvPr>
            <p:ph type="sldNum" sz="quarter" idx="12"/>
          </p:nvPr>
        </p:nvSpPr>
        <p:spPr/>
        <p:txBody>
          <a:bodyPr/>
          <a:lstStyle/>
          <a:p>
            <a:fld id="{F4801FD5-11B4-DE43-ACA2-E85EEB9A6F9C}" type="slidenum">
              <a:rPr lang="en-US" smtClean="0"/>
              <a:pPr/>
              <a:t>5</a:t>
            </a:fld>
            <a:endParaRPr lang="en-US" dirty="0"/>
          </a:p>
        </p:txBody>
      </p:sp>
    </p:spTree>
    <p:extLst>
      <p:ext uri="{BB962C8B-B14F-4D97-AF65-F5344CB8AC3E}">
        <p14:creationId xmlns:p14="http://schemas.microsoft.com/office/powerpoint/2010/main" val="5246934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Purpose</a:t>
            </a:r>
            <a:endParaRPr lang="en-GB" b="1" dirty="0"/>
          </a:p>
        </p:txBody>
      </p:sp>
      <p:sp>
        <p:nvSpPr>
          <p:cNvPr id="3" name="Content Placeholder 2"/>
          <p:cNvSpPr>
            <a:spLocks noGrp="1"/>
          </p:cNvSpPr>
          <p:nvPr>
            <p:ph sz="half" idx="1"/>
          </p:nvPr>
        </p:nvSpPr>
        <p:spPr>
          <a:xfrm>
            <a:off x="440268" y="936977"/>
            <a:ext cx="11367420" cy="5497689"/>
          </a:xfrm>
        </p:spPr>
        <p:txBody>
          <a:bodyPr>
            <a:noAutofit/>
          </a:bodyPr>
          <a:lstStyle/>
          <a:p>
            <a:r>
              <a:rPr lang="en-US" sz="2600" dirty="0"/>
              <a:t>The purpose of this project is to determine the level of contamination of soil and water by heavy metals and assess the health risk associated with the consumption of crops harvested from the reclaimed damsites at Abosso Goldfields.</a:t>
            </a:r>
          </a:p>
          <a:p>
            <a:r>
              <a:rPr lang="en-US" sz="2600" b="1" dirty="0"/>
              <a:t>Specific Objectives</a:t>
            </a:r>
            <a:endParaRPr lang="en-GB" sz="2600" b="1" dirty="0"/>
          </a:p>
          <a:p>
            <a:pPr lvl="0">
              <a:buSzPct val="50000"/>
              <a:buFont typeface="Arial" panose="020B0604020202020204" pitchFamily="34" charset="0"/>
              <a:buChar char="•"/>
            </a:pPr>
            <a:r>
              <a:rPr lang="en-US" sz="2500" dirty="0"/>
              <a:t>To determine the heavy metal contents in soils and pockets of water bodies from the reclaimed damsite.</a:t>
            </a:r>
            <a:endParaRPr lang="en-GB" sz="2500" dirty="0"/>
          </a:p>
          <a:p>
            <a:pPr lvl="0">
              <a:buSzPct val="50000"/>
              <a:buFont typeface="Arial" panose="020B0604020202020204" pitchFamily="34" charset="0"/>
              <a:buChar char="•"/>
            </a:pPr>
            <a:r>
              <a:rPr lang="en-US" sz="2500" dirty="0"/>
              <a:t>To determine the heavy metal contents in crops harvested from the reclaimed damsite.</a:t>
            </a:r>
            <a:endParaRPr lang="en-GB" sz="2500" dirty="0"/>
          </a:p>
          <a:p>
            <a:pPr lvl="0">
              <a:buSzPct val="50000"/>
              <a:buFont typeface="Arial" panose="020B0604020202020204" pitchFamily="34" charset="0"/>
              <a:buChar char="•"/>
            </a:pPr>
            <a:r>
              <a:rPr lang="en-US" sz="2500" dirty="0"/>
              <a:t>To determine the heavy metal content in soils from a control site.</a:t>
            </a:r>
            <a:endParaRPr lang="en-GB" sz="2500" dirty="0"/>
          </a:p>
          <a:p>
            <a:pPr lvl="0">
              <a:buSzPct val="50000"/>
              <a:buFont typeface="Arial" panose="020B0604020202020204" pitchFamily="34" charset="0"/>
              <a:buChar char="•"/>
            </a:pPr>
            <a:r>
              <a:rPr lang="en-US" sz="2500" dirty="0"/>
              <a:t>To evaluate the degree of heavy metal pollution of soil and water on the reclaimed damsite.</a:t>
            </a:r>
            <a:endParaRPr lang="en-GB" sz="2500" dirty="0"/>
          </a:p>
          <a:p>
            <a:pPr lvl="0">
              <a:buSzPct val="50000"/>
              <a:buFont typeface="Arial" panose="020B0604020202020204" pitchFamily="34" charset="0"/>
              <a:buChar char="•"/>
            </a:pPr>
            <a:r>
              <a:rPr lang="en-US" sz="2500" dirty="0"/>
              <a:t>To assess the health risks posed by the consumption of crops harvested from these contaminated soils.</a:t>
            </a:r>
            <a:endParaRPr lang="en-GB" sz="2500" dirty="0"/>
          </a:p>
          <a:p>
            <a:endParaRPr lang="en-GB" sz="2600" dirty="0"/>
          </a:p>
        </p:txBody>
      </p:sp>
      <p:sp>
        <p:nvSpPr>
          <p:cNvPr id="4" name="Slide Number Placeholder 3"/>
          <p:cNvSpPr>
            <a:spLocks noGrp="1"/>
          </p:cNvSpPr>
          <p:nvPr>
            <p:ph type="sldNum" sz="quarter" idx="12"/>
          </p:nvPr>
        </p:nvSpPr>
        <p:spPr/>
        <p:txBody>
          <a:bodyPr/>
          <a:lstStyle/>
          <a:p>
            <a:fld id="{F4801FD5-11B4-DE43-ACA2-E85EEB9A6F9C}" type="slidenum">
              <a:rPr lang="en-US" smtClean="0"/>
              <a:pPr/>
              <a:t>6</a:t>
            </a:fld>
            <a:endParaRPr lang="en-US" dirty="0"/>
          </a:p>
        </p:txBody>
      </p:sp>
    </p:spTree>
    <p:extLst>
      <p:ext uri="{BB962C8B-B14F-4D97-AF65-F5344CB8AC3E}">
        <p14:creationId xmlns:p14="http://schemas.microsoft.com/office/powerpoint/2010/main" val="15786069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Study Area</a:t>
            </a:r>
          </a:p>
        </p:txBody>
      </p:sp>
      <p:sp>
        <p:nvSpPr>
          <p:cNvPr id="3" name="Content Placeholder 2"/>
          <p:cNvSpPr>
            <a:spLocks noGrp="1"/>
          </p:cNvSpPr>
          <p:nvPr>
            <p:ph sz="half" idx="1"/>
          </p:nvPr>
        </p:nvSpPr>
        <p:spPr>
          <a:xfrm>
            <a:off x="496712" y="1002092"/>
            <a:ext cx="11310976" cy="5175827"/>
          </a:xfrm>
        </p:spPr>
        <p:txBody>
          <a:bodyPr>
            <a:normAutofit/>
          </a:bodyPr>
          <a:lstStyle/>
          <a:p>
            <a:r>
              <a:rPr lang="en-GB" sz="3600" dirty="0">
                <a:cs typeface="Times New Roman" panose="02020603050405020304" pitchFamily="18" charset="0"/>
              </a:rPr>
              <a:t>Abosso can be found within the Ashanti belt.</a:t>
            </a:r>
          </a:p>
          <a:p>
            <a:pPr marL="0" indent="0">
              <a:buNone/>
            </a:pPr>
            <a:endParaRPr lang="en-GB" sz="3600" dirty="0">
              <a:cs typeface="Times New Roman" panose="02020603050405020304" pitchFamily="18" charset="0"/>
            </a:endParaRPr>
          </a:p>
          <a:p>
            <a:r>
              <a:rPr lang="en-GB" sz="3600" dirty="0">
                <a:cs typeface="Times New Roman" panose="02020603050405020304" pitchFamily="18" charset="0"/>
              </a:rPr>
              <a:t>The area is characterised by Tarkwaian sediments underlain by Birimian rocks.</a:t>
            </a:r>
          </a:p>
          <a:p>
            <a:pPr marL="0" indent="0">
              <a:buNone/>
            </a:pPr>
            <a:endParaRPr lang="en-GB" sz="3600" dirty="0">
              <a:cs typeface="Times New Roman" panose="02020603050405020304" pitchFamily="18" charset="0"/>
            </a:endParaRPr>
          </a:p>
          <a:p>
            <a:r>
              <a:rPr lang="en-GB" sz="3600" dirty="0">
                <a:cs typeface="Times New Roman" panose="02020603050405020304" pitchFamily="18" charset="0"/>
              </a:rPr>
              <a:t>Rock formations present include </a:t>
            </a:r>
            <a:r>
              <a:rPr lang="en-GB" sz="3600" dirty="0" err="1">
                <a:cs typeface="Times New Roman" panose="02020603050405020304" pitchFamily="18" charset="0"/>
              </a:rPr>
              <a:t>Huni</a:t>
            </a:r>
            <a:r>
              <a:rPr lang="en-GB" sz="3600" dirty="0">
                <a:cs typeface="Times New Roman" panose="02020603050405020304" pitchFamily="18" charset="0"/>
              </a:rPr>
              <a:t> Sandstone, Tarkwa </a:t>
            </a:r>
            <a:r>
              <a:rPr lang="en-GB" sz="3600" dirty="0" err="1">
                <a:cs typeface="Times New Roman" panose="02020603050405020304" pitchFamily="18" charset="0"/>
              </a:rPr>
              <a:t>phyllite</a:t>
            </a:r>
            <a:r>
              <a:rPr lang="en-GB" sz="3600" dirty="0">
                <a:cs typeface="Times New Roman" panose="02020603050405020304" pitchFamily="18" charset="0"/>
              </a:rPr>
              <a:t>, Argillite, Conglomerates, Dolerite,  and Basalt.</a:t>
            </a:r>
          </a:p>
          <a:p>
            <a:endParaRPr lang="en-GB" sz="3600" dirty="0"/>
          </a:p>
        </p:txBody>
      </p:sp>
      <p:sp>
        <p:nvSpPr>
          <p:cNvPr id="4" name="Slide Number Placeholder 3"/>
          <p:cNvSpPr>
            <a:spLocks noGrp="1"/>
          </p:cNvSpPr>
          <p:nvPr>
            <p:ph type="sldNum" sz="quarter" idx="12"/>
          </p:nvPr>
        </p:nvSpPr>
        <p:spPr/>
        <p:txBody>
          <a:bodyPr/>
          <a:lstStyle/>
          <a:p>
            <a:fld id="{F4801FD5-11B4-DE43-ACA2-E85EEB9A6F9C}" type="slidenum">
              <a:rPr lang="en-US" smtClean="0"/>
              <a:pPr/>
              <a:t>7</a:t>
            </a:fld>
            <a:endParaRPr lang="en-US" dirty="0"/>
          </a:p>
        </p:txBody>
      </p:sp>
    </p:spTree>
    <p:extLst>
      <p:ext uri="{BB962C8B-B14F-4D97-AF65-F5344CB8AC3E}">
        <p14:creationId xmlns:p14="http://schemas.microsoft.com/office/powerpoint/2010/main" val="9286432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Map of Study Area</a:t>
            </a:r>
          </a:p>
        </p:txBody>
      </p:sp>
      <p:sp>
        <p:nvSpPr>
          <p:cNvPr id="4" name="Slide Number Placeholder 3"/>
          <p:cNvSpPr>
            <a:spLocks noGrp="1"/>
          </p:cNvSpPr>
          <p:nvPr>
            <p:ph type="sldNum" sz="quarter" idx="12"/>
          </p:nvPr>
        </p:nvSpPr>
        <p:spPr/>
        <p:txBody>
          <a:bodyPr/>
          <a:lstStyle/>
          <a:p>
            <a:fld id="{F4801FD5-11B4-DE43-ACA2-E85EEB9A6F9C}" type="slidenum">
              <a:rPr lang="en-US" smtClean="0"/>
              <a:pPr/>
              <a:t>8</a:t>
            </a:fld>
            <a:endParaRPr lang="en-US" dirty="0"/>
          </a:p>
        </p:txBody>
      </p:sp>
      <p:sp>
        <p:nvSpPr>
          <p:cNvPr id="8" name="Content Placeholder 7">
            <a:extLst>
              <a:ext uri="{FF2B5EF4-FFF2-40B4-BE49-F238E27FC236}">
                <a16:creationId xmlns:a16="http://schemas.microsoft.com/office/drawing/2014/main" id="{65D5E4DF-B586-7548-8796-029671AB6F0C}"/>
              </a:ext>
            </a:extLst>
          </p:cNvPr>
          <p:cNvSpPr>
            <a:spLocks noGrp="1"/>
          </p:cNvSpPr>
          <p:nvPr>
            <p:ph sz="half" idx="1"/>
          </p:nvPr>
        </p:nvSpPr>
        <p:spPr>
          <a:xfrm>
            <a:off x="5075146" y="-234542"/>
            <a:ext cx="11577315" cy="4654793"/>
          </a:xfrm>
        </p:spPr>
        <p:txBody>
          <a:bodyPr/>
          <a:lstStyle/>
          <a:p>
            <a:endParaRPr lang="en-US"/>
          </a:p>
        </p:txBody>
      </p:sp>
    </p:spTree>
    <p:extLst>
      <p:ext uri="{BB962C8B-B14F-4D97-AF65-F5344CB8AC3E}">
        <p14:creationId xmlns:p14="http://schemas.microsoft.com/office/powerpoint/2010/main" val="10350499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a:t>
            </a:r>
          </a:p>
        </p:txBody>
      </p:sp>
      <p:sp>
        <p:nvSpPr>
          <p:cNvPr id="3" name="Content Placeholder 2"/>
          <p:cNvSpPr>
            <a:spLocks noGrp="1"/>
          </p:cNvSpPr>
          <p:nvPr>
            <p:ph sz="half" idx="1"/>
          </p:nvPr>
        </p:nvSpPr>
        <p:spPr>
          <a:xfrm>
            <a:off x="942494" y="1002092"/>
            <a:ext cx="10606039" cy="5175827"/>
          </a:xfrm>
        </p:spPr>
        <p:txBody>
          <a:bodyPr>
            <a:normAutofit/>
          </a:bodyPr>
          <a:lstStyle/>
          <a:p>
            <a:r>
              <a:rPr lang="en-GB" sz="3600" dirty="0"/>
              <a:t>The methodology consists of the pre-field, post field and field work.</a:t>
            </a:r>
          </a:p>
          <a:p>
            <a:r>
              <a:rPr lang="en-GB" sz="3600" dirty="0"/>
              <a:t>The pre-field work involves map preparations and finding relevant background information of the study area.</a:t>
            </a:r>
          </a:p>
          <a:p>
            <a:r>
              <a:rPr lang="en-GB" sz="3600" dirty="0"/>
              <a:t>The field work consists of soil, water and crop sampling.</a:t>
            </a:r>
          </a:p>
          <a:p>
            <a:r>
              <a:rPr lang="en-GB" sz="3600" dirty="0"/>
              <a:t>The post field work consists of sample preparation and laboratory analysis.</a:t>
            </a:r>
          </a:p>
        </p:txBody>
      </p:sp>
      <p:sp>
        <p:nvSpPr>
          <p:cNvPr id="4" name="Slide Number Placeholder 3"/>
          <p:cNvSpPr>
            <a:spLocks noGrp="1"/>
          </p:cNvSpPr>
          <p:nvPr>
            <p:ph type="sldNum" sz="quarter" idx="12"/>
          </p:nvPr>
        </p:nvSpPr>
        <p:spPr/>
        <p:txBody>
          <a:bodyPr/>
          <a:lstStyle/>
          <a:p>
            <a:fld id="{F4801FD5-11B4-DE43-ACA2-E85EEB9A6F9C}" type="slidenum">
              <a:rPr lang="en-US" smtClean="0"/>
              <a:pPr/>
              <a:t>9</a:t>
            </a:fld>
            <a:endParaRPr lang="en-US" dirty="0"/>
          </a:p>
        </p:txBody>
      </p:sp>
    </p:spTree>
    <p:extLst>
      <p:ext uri="{BB962C8B-B14F-4D97-AF65-F5344CB8AC3E}">
        <p14:creationId xmlns:p14="http://schemas.microsoft.com/office/powerpoint/2010/main" val="35632746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31957</TotalTime>
  <Words>656</Words>
  <Application>Microsoft Office PowerPoint</Application>
  <PresentationFormat>Widescreen</PresentationFormat>
  <Paragraphs>233</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SOIL, WATER AND CROP QUALITY ASSESMENT ON A RECLAIMED DAMSITE AT ABOSSO GOLDFIELDS.</vt:lpstr>
      <vt:lpstr>Table of contents</vt:lpstr>
      <vt:lpstr>Introduction</vt:lpstr>
      <vt:lpstr>Introduction</vt:lpstr>
      <vt:lpstr>Problem statement</vt:lpstr>
      <vt:lpstr>Purpose</vt:lpstr>
      <vt:lpstr>Study Area</vt:lpstr>
      <vt:lpstr>Map of Study Area</vt:lpstr>
      <vt:lpstr>Methodology</vt:lpstr>
      <vt:lpstr>Methodology</vt:lpstr>
      <vt:lpstr>Methodology</vt:lpstr>
      <vt:lpstr>4. RESULTS AND DISCUSSIONS</vt:lpstr>
      <vt:lpstr>Results and discussions</vt:lpstr>
      <vt:lpstr>RESULTS AND DISCUSSIONS.</vt:lpstr>
      <vt:lpstr>Thank you</vt:lpstr>
    </vt:vector>
  </TitlesOfParts>
  <Company>UPK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KNUST Press</dc:creator>
  <cp:lastModifiedBy>leslie kissiedu</cp:lastModifiedBy>
  <cp:revision>312</cp:revision>
  <dcterms:created xsi:type="dcterms:W3CDTF">2016-11-07T15:28:41Z</dcterms:created>
  <dcterms:modified xsi:type="dcterms:W3CDTF">2024-11-14T15:26:40Z</dcterms:modified>
</cp:coreProperties>
</file>