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Glacial Indifference Bold Italics" charset="1" panose="00000800000000000000"/>
      <p:regular r:id="rId37"/>
    </p:embeddedFont>
    <p:embeddedFont>
      <p:font typeface="Glacial Indifference" charset="1" panose="00000000000000000000"/>
      <p:regular r:id="rId38"/>
    </p:embeddedFont>
    <p:embeddedFont>
      <p:font typeface="Glacial Indifference Bold" charset="1" panose="00000800000000000000"/>
      <p:regular r:id="rId39"/>
    </p:embeddedFont>
    <p:embeddedFont>
      <p:font typeface="Glacial Indifference Italics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fonts/font41.fntdata" Type="http://schemas.openxmlformats.org/officeDocument/2006/relationships/font"/><Relationship Id="rId42" Target="notesSlides/notesSlide3.xml" Type="http://schemas.openxmlformats.org/officeDocument/2006/relationships/notesSlide"/><Relationship Id="rId43" Target="notesSlides/notesSlide4.xml" Type="http://schemas.openxmlformats.org/officeDocument/2006/relationships/notesSlide"/><Relationship Id="rId44" Target="notesSlides/notesSlide5.xml" Type="http://schemas.openxmlformats.org/officeDocument/2006/relationships/notesSlide"/><Relationship Id="rId45" Target="notesSlides/notesSlide6.xml" Type="http://schemas.openxmlformats.org/officeDocument/2006/relationships/notesSlide"/><Relationship Id="rId46" Target="notesSlides/notesSlide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Topics to Present:</a:t>
            </a:r>
          </a:p>
          <a:p>
            <a:r>
              <a:rPr lang="en-US"/>
              <a:t/>
            </a:r>
          </a:p>
          <a:p>
            <a:r>
              <a:rPr lang="en-US"/>
              <a:t>- Introduction of Dataset &amp; Data Cleaning (Step 1) --&gt; Alek</a:t>
            </a:r>
          </a:p>
          <a:p>
            <a:r>
              <a:rPr lang="en-US"/>
              <a:t>   * How did we handle duplicates, missing </a:t>
            </a:r>
          </a:p>
          <a:p>
            <a:r>
              <a:rPr lang="en-US"/>
              <a:t>          values, errors, blank spaces etc.</a:t>
            </a:r>
          </a:p>
          <a:p>
            <a:r>
              <a:rPr lang="en-US"/>
              <a:t>  * Description of Dataset</a:t>
            </a:r>
          </a:p>
          <a:p>
            <a:r>
              <a:rPr lang="en-US"/>
              <a:t/>
            </a:r>
          </a:p>
          <a:p>
            <a:r>
              <a:rPr lang="en-US"/>
              <a:t>- Data Analysis (Step 2) --&gt; Miriam</a:t>
            </a:r>
          </a:p>
          <a:p>
            <a:r>
              <a:rPr lang="en-US"/>
              <a:t>  * Qualitative and quantitative variables </a:t>
            </a:r>
          </a:p>
          <a:p>
            <a:r>
              <a:rPr lang="en-US"/>
              <a:t>         and how we transformed them</a:t>
            </a:r>
          </a:p>
          <a:p>
            <a:r>
              <a:rPr lang="en-US"/>
              <a:t>  * Correlation between other variables</a:t>
            </a:r>
          </a:p>
          <a:p>
            <a:r>
              <a:rPr lang="en-US"/>
              <a:t>  * Correlation between variables and price</a:t>
            </a:r>
          </a:p>
          <a:p>
            <a:r>
              <a:rPr lang="en-US"/>
              <a:t>  * Variables with greatest and least impact </a:t>
            </a:r>
          </a:p>
          <a:p>
            <a:r>
              <a:rPr lang="en-US"/>
              <a:t>          on price </a:t>
            </a:r>
          </a:p>
          <a:p>
            <a:r>
              <a:rPr lang="en-US"/>
              <a:t>  *  Most important variables and which we </a:t>
            </a:r>
          </a:p>
          <a:p>
            <a:r>
              <a:rPr lang="en-US"/>
              <a:t>          would delete (Miriam?)</a:t>
            </a:r>
          </a:p>
          <a:p>
            <a:r>
              <a:rPr lang="en-US"/>
              <a:t>  * Details on correlations between price and most important variables:</a:t>
            </a:r>
          </a:p>
          <a:p>
            <a:r>
              <a:rPr lang="en-US"/>
              <a:t>      * Mean price by living area (Miriam)</a:t>
            </a:r>
          </a:p>
          <a:p>
            <a:r>
              <a:rPr lang="en-US"/>
              <a:t>     * Mean price by bedroom number (Miriam?)</a:t>
            </a:r>
          </a:p>
          <a:p>
            <a:r>
              <a:rPr lang="en-US"/>
              <a:t>     * Mean prices by provinces and geographical distribution (Alek)</a:t>
            </a:r>
          </a:p>
          <a:p>
            <a:r>
              <a:rPr lang="en-US"/>
              <a:t/>
            </a:r>
          </a:p>
          <a:p>
            <a:r>
              <a:rPr lang="en-US"/>
              <a:t>- Data Interpretation --&gt; All ?</a:t>
            </a:r>
          </a:p>
          <a:p>
            <a:r>
              <a:rPr lang="en-US"/>
              <a:t>  * Outliers (?)</a:t>
            </a:r>
          </a:p>
          <a:p>
            <a:r>
              <a:rPr lang="en-US"/>
              <a:t>  * Number of properties according to their </a:t>
            </a:r>
          </a:p>
          <a:p>
            <a:r>
              <a:rPr lang="en-US"/>
              <a:t>          surface using a histogram (?)</a:t>
            </a:r>
          </a:p>
          <a:p>
            <a:r>
              <a:rPr lang="en-US"/>
              <a:t>  * Questions on most and least expensive </a:t>
            </a:r>
          </a:p>
          <a:p>
            <a:r>
              <a:rPr lang="en-US"/>
              <a:t>           municipalities (Celina?)</a:t>
            </a:r>
          </a:p>
          <a:p>
            <a:r>
              <a:rPr lang="en-US"/>
              <a:t>  * Bonus questions (?)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Some of the features here mentioned as qualitative such as furnished, open fire, etc. were encoded as binary while scraping with 1 for yes and 0 for no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 Terrace is mentioned as qualitative feature, since we decided to encode it binary as for many properties we had to information that there was a terrace but no indication of the surface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Separation between Houses and Apartments since both types have quite different features</a:t>
            </a:r>
          </a:p>
          <a:p>
            <a:r>
              <a:rPr lang="en-US"/>
              <a:t/>
            </a:r>
          </a:p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  * Property subtype + facade count &amp; Swimming pool</a:t>
            </a:r>
          </a:p>
          <a:p>
            <a:r>
              <a:rPr lang="en-US"/>
              <a:t/>
            </a:r>
          </a:p>
          <a:p>
            <a:r>
              <a:rPr lang="en-US"/>
              <a:t>* Living area &amp; Property subtype, bedroos, swimming pool and plot surface</a:t>
            </a:r>
          </a:p>
          <a:p>
            <a:r>
              <a:rPr lang="en-US"/>
              <a:t/>
            </a:r>
          </a:p>
          <a:p>
            <a:r>
              <a:rPr lang="en-US"/>
              <a:t>* Plot Surface &amp; Garden</a:t>
            </a:r>
          </a:p>
          <a:p>
            <a:r>
              <a:rPr lang="en-US"/>
              <a:t/>
            </a:r>
          </a:p>
          <a:p>
            <a:r>
              <a:rPr lang="en-US"/>
              <a:t>-&gt; Logical correlations</a:t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* Overall much weaker correlations than for houses</a:t>
            </a:r>
          </a:p>
          <a:p>
            <a:r>
              <a:rPr lang="en-US"/>
              <a:t/>
            </a:r>
          </a:p>
          <a:p>
            <a:r>
              <a:rPr lang="en-US"/>
              <a:t>* Higher correlation between living are and bedrooms than houses (for houses at some point rooms get bigger rather than more)</a:t>
            </a:r>
          </a:p>
          <a:p>
            <a:r>
              <a:rPr lang="en-US"/>
              <a:t/>
            </a:r>
          </a:p>
          <a:p>
            <a:r>
              <a:rPr lang="en-US"/>
              <a:t>* Negative correlation between living area and furnished -&gt; smaller apartments slightly more likely to be furnished</a:t>
            </a:r>
          </a:p>
          <a:p>
            <a:r>
              <a:rPr lang="en-US"/>
              <a:t/>
            </a:r>
          </a:p>
          <a:p>
            <a:r>
              <a:rPr lang="en-US"/>
              <a:t>* Equipped kitchen and building condition -&gt; e.g. renovated apartments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-&gt; Overall confirms our assumptions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Houses:</a:t>
            </a:r>
          </a:p>
          <a:p>
            <a:r>
              <a:rPr lang="en-US"/>
              <a:t/>
            </a:r>
          </a:p>
          <a:p>
            <a:r>
              <a:rPr lang="en-US"/>
              <a:t>- Living area (the bigger the more expensive)</a:t>
            </a:r>
          </a:p>
          <a:p>
            <a:r>
              <a:rPr lang="en-US"/>
              <a:t/>
            </a:r>
          </a:p>
          <a:p>
            <a:r>
              <a:rPr lang="en-US"/>
              <a:t>- Property subtype (since we ordered the subtypes by mean price)</a:t>
            </a:r>
          </a:p>
          <a:p>
            <a:r>
              <a:rPr lang="en-US"/>
              <a:t/>
            </a:r>
          </a:p>
          <a:p>
            <a:r>
              <a:rPr lang="en-US"/>
              <a:t>- Number of bedrooms (aligns with living area)</a:t>
            </a:r>
          </a:p>
          <a:p>
            <a:r>
              <a:rPr lang="en-US"/>
              <a:t/>
            </a:r>
          </a:p>
          <a:p>
            <a:r>
              <a:rPr lang="en-US"/>
              <a:t>- Swimming Pool (which is correlated to living area)</a:t>
            </a:r>
          </a:p>
          <a:p>
            <a:r>
              <a:rPr lang="en-US"/>
              <a:t>- Province -&gt; locality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Apartments:</a:t>
            </a:r>
          </a:p>
          <a:p>
            <a:r>
              <a:rPr lang="en-US"/>
              <a:t/>
            </a:r>
          </a:p>
          <a:p>
            <a:r>
              <a:rPr lang="en-US"/>
              <a:t>- Living area (same as houses)</a:t>
            </a:r>
          </a:p>
          <a:p>
            <a:r>
              <a:rPr lang="en-US"/>
              <a:t/>
            </a:r>
          </a:p>
          <a:p>
            <a:r>
              <a:rPr lang="en-US"/>
              <a:t>- Bedrooms (same)</a:t>
            </a:r>
          </a:p>
          <a:p>
            <a:r>
              <a:rPr lang="en-US"/>
              <a:t/>
            </a:r>
          </a:p>
          <a:p>
            <a:r>
              <a:rPr lang="en-US"/>
              <a:t>- Province (same correlatio index, but higher in rank)</a:t>
            </a:r>
          </a:p>
          <a:p>
            <a:r>
              <a:rPr lang="en-US"/>
              <a:t/>
            </a:r>
          </a:p>
          <a:p>
            <a:r>
              <a:rPr lang="en-US"/>
              <a:t>- Features like equipped kitchen and building condition</a:t>
            </a:r>
          </a:p>
          <a:p>
            <a:r>
              <a:rPr lang="en-US"/>
              <a:t/>
            </a:r>
          </a:p>
          <a:p>
            <a:r>
              <a:rPr lang="en-US"/>
              <a:t>Logically weaker correlations:</a:t>
            </a:r>
          </a:p>
          <a:p>
            <a:r>
              <a:rPr lang="en-US"/>
              <a:t>- Swimming pool, open fire, garden since as we saw, overall weak correlations for apartments</a:t>
            </a:r>
          </a:p>
          <a:p>
            <a:r>
              <a:rPr lang="en-US"/>
              <a:t/>
            </a:r>
          </a:p>
          <a:p>
            <a:r>
              <a:rPr lang="en-US"/>
              <a:t>Interesting/ surprising:</a:t>
            </a:r>
          </a:p>
          <a:p>
            <a:r>
              <a:rPr lang="en-US"/>
              <a:t/>
            </a:r>
          </a:p>
          <a:p>
            <a:r>
              <a:rPr lang="en-US"/>
              <a:t>- Subtype of property have a much bigger impact on the price for houses than for apartments, probably since the luxury and extraordinary properties such as castles, manors, villas, etc. which have a high weight on price are more prevalent among houses than apartments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Shows a concentration of data points up to 200 sqm </a:t>
            </a:r>
          </a:p>
          <a:p>
            <a:r>
              <a:rPr lang="en-US"/>
              <a:t/>
            </a:r>
          </a:p>
          <a:p>
            <a:r>
              <a:rPr lang="en-US"/>
              <a:t>* This is confirmed when looking at the scatter plot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* Both, kinds of plots show  similar trend with and without outliers, with steadily increasing price per increasing living area. </a:t>
            </a:r>
          </a:p>
          <a:p>
            <a:r>
              <a:rPr lang="en-US"/>
              <a:t/>
            </a:r>
          </a:p>
          <a:p>
            <a:r>
              <a:rPr lang="en-US"/>
              <a:t>* Comparison with and without outliers show sharp cut in dataset &amp; since the data points calculated as outliers represent for the most part valid properties, we decided to include them.</a:t>
            </a:r>
          </a:p>
          <a:p>
            <a:r>
              <a:rPr lang="en-US"/>
              <a:t/>
            </a:r>
          </a:p>
          <a:p>
            <a:r>
              <a:rPr lang="en-US"/>
              <a:t>* Only excluded data points: Properties below 12 sqm as the price and other features show that these data points are errors.</a:t>
            </a:r>
          </a:p>
          <a:p>
            <a:r>
              <a:rPr lang="en-US"/>
              <a:t/>
            </a:r>
          </a:p>
          <a:p>
            <a:r>
              <a:rPr lang="en-US"/>
              <a:t>* Impact of the outliers most visible in bar plot showing the distribution of the average price per range of living area, where they lead to the range from 800-900 sqm to be the most expensive.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Living Area for both types most important for price</a:t>
            </a:r>
          </a:p>
          <a:p>
            <a:r>
              <a:rPr lang="en-US"/>
              <a:t/>
            </a:r>
          </a:p>
          <a:p>
            <a:r>
              <a:rPr lang="en-US"/>
              <a:t>- Property Subtypes : less important for apartments, but for houses it has a big impact</a:t>
            </a:r>
          </a:p>
          <a:p>
            <a:r>
              <a:rPr lang="en-US"/>
              <a:t/>
            </a:r>
          </a:p>
          <a:p>
            <a:r>
              <a:rPr lang="en-US"/>
              <a:t>- Not Bedrooms since connected with living area, as seen</a:t>
            </a:r>
          </a:p>
          <a:p>
            <a:r>
              <a:rPr lang="en-US"/>
              <a:t/>
            </a:r>
          </a:p>
          <a:p>
            <a:r>
              <a:rPr lang="en-US"/>
              <a:t>- Locality as very important for apartments as well as for houses</a:t>
            </a:r>
          </a:p>
          <a:p>
            <a:r>
              <a:rPr lang="en-US"/>
              <a:t/>
            </a:r>
          </a:p>
          <a:p>
            <a:r>
              <a:rPr lang="en-US"/>
              <a:t>- Plot surface and Swimming Pool particularly for houses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1.pn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8093" y="2221779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8093" y="3420557"/>
            <a:ext cx="10368096" cy="273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9"/>
              </a:lnSpc>
            </a:pPr>
            <a:r>
              <a:rPr lang="en-US" sz="11507" i="true" b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ImmoEliza</a:t>
            </a:r>
          </a:p>
          <a:p>
            <a:pPr algn="l" marL="0" indent="0" lvl="0">
              <a:lnSpc>
                <a:spcPts val="6999"/>
              </a:lnSpc>
            </a:pPr>
            <a:r>
              <a:rPr lang="en-US" sz="6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8093" y="6262155"/>
            <a:ext cx="10368096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BeCode - Data Science and AI Bootcamp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8093" y="8098521"/>
            <a:ext cx="103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 November, 2024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925123" y="2221779"/>
            <a:ext cx="0" cy="5843443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08093" y="6904779"/>
            <a:ext cx="10368096" cy="10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Presenters: Aleksander Szostakowski, Celina Bolanos,   </a:t>
            </a:r>
          </a:p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Miriam Stoehr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4741" y="1204367"/>
            <a:ext cx="8693259" cy="7878266"/>
            <a:chOff x="0" y="0"/>
            <a:chExt cx="11591012" cy="105043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91012" cy="10504354"/>
            </a:xfrm>
            <a:custGeom>
              <a:avLst/>
              <a:gdLst/>
              <a:ahLst/>
              <a:cxnLst/>
              <a:rect r="r" b="b" t="t" l="l"/>
              <a:pathLst>
                <a:path h="10504354" w="11591012">
                  <a:moveTo>
                    <a:pt x="0" y="0"/>
                  </a:moveTo>
                  <a:lnTo>
                    <a:pt x="11591012" y="0"/>
                  </a:lnTo>
                  <a:lnTo>
                    <a:pt x="11591012" y="10504354"/>
                  </a:lnTo>
                  <a:lnTo>
                    <a:pt x="0" y="10504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53508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7" y="0"/>
                  </a:lnTo>
                  <a:lnTo>
                    <a:pt x="769097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191938" y="3196019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857787" y="1940905"/>
              <a:ext cx="769098" cy="769098"/>
            </a:xfrm>
            <a:custGeom>
              <a:avLst/>
              <a:gdLst/>
              <a:ahLst/>
              <a:cxnLst/>
              <a:rect r="r" b="b" t="t" l="l"/>
              <a:pathLst>
                <a:path h="769098" w="769098">
                  <a:moveTo>
                    <a:pt x="0" y="0"/>
                  </a:moveTo>
                  <a:lnTo>
                    <a:pt x="769098" y="0"/>
                  </a:lnTo>
                  <a:lnTo>
                    <a:pt x="769098" y="769098"/>
                  </a:lnTo>
                  <a:lnTo>
                    <a:pt x="0" y="769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795506" y="1961373"/>
              <a:ext cx="812406" cy="812406"/>
            </a:xfrm>
            <a:custGeom>
              <a:avLst/>
              <a:gdLst/>
              <a:ahLst/>
              <a:cxnLst/>
              <a:rect r="r" b="b" t="t" l="l"/>
              <a:pathLst>
                <a:path h="812406" w="812406">
                  <a:moveTo>
                    <a:pt x="0" y="0"/>
                  </a:moveTo>
                  <a:lnTo>
                    <a:pt x="812406" y="0"/>
                  </a:lnTo>
                  <a:lnTo>
                    <a:pt x="812406" y="812406"/>
                  </a:lnTo>
                  <a:lnTo>
                    <a:pt x="0" y="812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34320" y="1196764"/>
            <a:ext cx="8710039" cy="7893472"/>
            <a:chOff x="0" y="0"/>
            <a:chExt cx="11613385" cy="10524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13385" cy="10524630"/>
            </a:xfrm>
            <a:custGeom>
              <a:avLst/>
              <a:gdLst/>
              <a:ahLst/>
              <a:cxnLst/>
              <a:rect r="r" b="b" t="t" l="l"/>
              <a:pathLst>
                <a:path h="10524630" w="11613385">
                  <a:moveTo>
                    <a:pt x="0" y="0"/>
                  </a:moveTo>
                  <a:lnTo>
                    <a:pt x="11613385" y="0"/>
                  </a:lnTo>
                  <a:lnTo>
                    <a:pt x="11613385" y="10524630"/>
                  </a:lnTo>
                  <a:lnTo>
                    <a:pt x="0" y="10524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782144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457003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08517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613615" y="175411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994994" y="7321728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2" y="0"/>
                  </a:lnTo>
                  <a:lnTo>
                    <a:pt x="770582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140140" y="587326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3"/>
                  </a:lnTo>
                  <a:lnTo>
                    <a:pt x="0" y="770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140140" y="1768742"/>
              <a:ext cx="770582" cy="770582"/>
            </a:xfrm>
            <a:custGeom>
              <a:avLst/>
              <a:gdLst/>
              <a:ahLst/>
              <a:cxnLst/>
              <a:rect r="r" b="b" t="t" l="l"/>
              <a:pathLst>
                <a:path h="770582" w="770582">
                  <a:moveTo>
                    <a:pt x="0" y="0"/>
                  </a:moveTo>
                  <a:lnTo>
                    <a:pt x="770583" y="0"/>
                  </a:lnTo>
                  <a:lnTo>
                    <a:pt x="770583" y="770582"/>
                  </a:lnTo>
                  <a:lnTo>
                    <a:pt x="0" y="77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w="95250" cap="sq">
              <a:solidFill>
                <a:srgbClr val="FFFFFF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2640438"/>
            <a:ext cx="13651518" cy="3779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the Correlation Between the Price and Other Features?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702" y="1660215"/>
            <a:ext cx="8094549" cy="6966571"/>
          </a:xfrm>
          <a:custGeom>
            <a:avLst/>
            <a:gdLst/>
            <a:ahLst/>
            <a:cxnLst/>
            <a:rect r="r" b="b" t="t" l="l"/>
            <a:pathLst>
              <a:path h="6966571" w="8094549">
                <a:moveTo>
                  <a:pt x="0" y="0"/>
                </a:moveTo>
                <a:lnTo>
                  <a:pt x="8094548" y="0"/>
                </a:lnTo>
                <a:lnTo>
                  <a:pt x="8094548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57" t="0" r="-1459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4187" y="1660215"/>
            <a:ext cx="8133371" cy="6966571"/>
          </a:xfrm>
          <a:custGeom>
            <a:avLst/>
            <a:gdLst/>
            <a:ahLst/>
            <a:cxnLst/>
            <a:rect r="r" b="b" t="t" l="l"/>
            <a:pathLst>
              <a:path h="6966571" w="8133371">
                <a:moveTo>
                  <a:pt x="0" y="0"/>
                </a:moveTo>
                <a:lnTo>
                  <a:pt x="8133371" y="0"/>
                </a:lnTo>
                <a:lnTo>
                  <a:pt x="8133371" y="6966570"/>
                </a:lnTo>
                <a:lnTo>
                  <a:pt x="0" y="696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669" t="0" r="-140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8901" y="2370897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901" y="32007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420360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9903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17193" y="671842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8901" y="2810544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901" y="4108041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37108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8901" y="3654385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3" y="0"/>
                </a:lnTo>
                <a:lnTo>
                  <a:pt x="334283" y="340720"/>
                </a:lnTo>
                <a:lnTo>
                  <a:pt x="0" y="34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9903" y="5288258"/>
            <a:ext cx="334284" cy="340721"/>
          </a:xfrm>
          <a:custGeom>
            <a:avLst/>
            <a:gdLst/>
            <a:ahLst/>
            <a:cxnLst/>
            <a:rect r="r" b="b" t="t" l="l"/>
            <a:pathLst>
              <a:path h="340721" w="334284">
                <a:moveTo>
                  <a:pt x="0" y="0"/>
                </a:moveTo>
                <a:lnTo>
                  <a:pt x="334284" y="0"/>
                </a:lnTo>
                <a:lnTo>
                  <a:pt x="334284" y="340721"/>
                </a:lnTo>
                <a:lnTo>
                  <a:pt x="0" y="340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9094" y="1932546"/>
            <a:ext cx="9489811" cy="7682976"/>
          </a:xfrm>
          <a:custGeom>
            <a:avLst/>
            <a:gdLst/>
            <a:ahLst/>
            <a:cxnLst/>
            <a:rect r="r" b="b" t="t" l="l"/>
            <a:pathLst>
              <a:path h="7682976" w="9489811">
                <a:moveTo>
                  <a:pt x="0" y="0"/>
                </a:moveTo>
                <a:lnTo>
                  <a:pt x="9489812" y="0"/>
                </a:lnTo>
                <a:lnTo>
                  <a:pt x="9489812" y="7682976"/>
                </a:lnTo>
                <a:lnTo>
                  <a:pt x="0" y="7682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5899" y="528595"/>
            <a:ext cx="14736202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Distribution Based on Living Space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247386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4040614" y="0"/>
                </a:moveTo>
                <a:lnTo>
                  <a:pt x="0" y="0"/>
                </a:lnTo>
                <a:lnTo>
                  <a:pt x="0" y="1711751"/>
                </a:lnTo>
                <a:lnTo>
                  <a:pt x="4040614" y="1711751"/>
                </a:lnTo>
                <a:lnTo>
                  <a:pt x="40406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-51118" y="868597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1662771" y="0"/>
                </a:moveTo>
                <a:lnTo>
                  <a:pt x="0" y="0"/>
                </a:lnTo>
                <a:lnTo>
                  <a:pt x="0" y="1709392"/>
                </a:lnTo>
                <a:lnTo>
                  <a:pt x="1662771" y="1709392"/>
                </a:lnTo>
                <a:lnTo>
                  <a:pt x="166277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073" y="36571"/>
            <a:ext cx="6152949" cy="5065307"/>
          </a:xfrm>
          <a:custGeom>
            <a:avLst/>
            <a:gdLst/>
            <a:ahLst/>
            <a:cxnLst/>
            <a:rect r="r" b="b" t="t" l="l"/>
            <a:pathLst>
              <a:path h="5065307" w="6152949">
                <a:moveTo>
                  <a:pt x="0" y="0"/>
                </a:moveTo>
                <a:lnTo>
                  <a:pt x="6152949" y="0"/>
                </a:lnTo>
                <a:lnTo>
                  <a:pt x="6152949" y="5065307"/>
                </a:lnTo>
                <a:lnTo>
                  <a:pt x="0" y="5065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6103" y="3684977"/>
            <a:ext cx="2600641" cy="720930"/>
            <a:chOff x="0" y="0"/>
            <a:chExt cx="684943" cy="1898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4943" cy="189875"/>
            </a:xfrm>
            <a:custGeom>
              <a:avLst/>
              <a:gdLst/>
              <a:ahLst/>
              <a:cxnLst/>
              <a:rect r="r" b="b" t="t" l="l"/>
              <a:pathLst>
                <a:path h="189875" w="684943">
                  <a:moveTo>
                    <a:pt x="0" y="0"/>
                  </a:moveTo>
                  <a:lnTo>
                    <a:pt x="684943" y="0"/>
                  </a:lnTo>
                  <a:lnTo>
                    <a:pt x="684943" y="189875"/>
                  </a:lnTo>
                  <a:lnTo>
                    <a:pt x="0" y="189875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84943" cy="227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2073" y="5266152"/>
            <a:ext cx="6152949" cy="4989705"/>
          </a:xfrm>
          <a:custGeom>
            <a:avLst/>
            <a:gdLst/>
            <a:ahLst/>
            <a:cxnLst/>
            <a:rect r="r" b="b" t="t" l="l"/>
            <a:pathLst>
              <a:path h="4989705" w="6152949">
                <a:moveTo>
                  <a:pt x="0" y="0"/>
                </a:moveTo>
                <a:lnTo>
                  <a:pt x="6152949" y="0"/>
                </a:lnTo>
                <a:lnTo>
                  <a:pt x="6152949" y="4989705"/>
                </a:lnTo>
                <a:lnTo>
                  <a:pt x="0" y="4989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6276" y="5101878"/>
            <a:ext cx="5885015" cy="5185122"/>
          </a:xfrm>
          <a:custGeom>
            <a:avLst/>
            <a:gdLst/>
            <a:ahLst/>
            <a:cxnLst/>
            <a:rect r="r" b="b" t="t" l="l"/>
            <a:pathLst>
              <a:path h="5185122" w="5885015">
                <a:moveTo>
                  <a:pt x="0" y="0"/>
                </a:moveTo>
                <a:lnTo>
                  <a:pt x="5885015" y="0"/>
                </a:lnTo>
                <a:lnTo>
                  <a:pt x="5885015" y="5185122"/>
                </a:lnTo>
                <a:lnTo>
                  <a:pt x="0" y="5185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9124950" y="0"/>
            <a:ext cx="0" cy="1057076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99919" y="-23508"/>
            <a:ext cx="5722705" cy="5125385"/>
          </a:xfrm>
          <a:custGeom>
            <a:avLst/>
            <a:gdLst/>
            <a:ahLst/>
            <a:cxnLst/>
            <a:rect r="r" b="b" t="t" l="l"/>
            <a:pathLst>
              <a:path h="5125385" w="5722705">
                <a:moveTo>
                  <a:pt x="0" y="0"/>
                </a:moveTo>
                <a:lnTo>
                  <a:pt x="5722705" y="0"/>
                </a:lnTo>
                <a:lnTo>
                  <a:pt x="5722705" y="5125386"/>
                </a:lnTo>
                <a:lnTo>
                  <a:pt x="0" y="5125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52565" y="3063785"/>
            <a:ext cx="2358537" cy="981657"/>
            <a:chOff x="0" y="0"/>
            <a:chExt cx="621179" cy="258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1179" cy="258543"/>
            </a:xfrm>
            <a:custGeom>
              <a:avLst/>
              <a:gdLst/>
              <a:ahLst/>
              <a:cxnLst/>
              <a:rect r="r" b="b" t="t" l="l"/>
              <a:pathLst>
                <a:path h="258543" w="621179">
                  <a:moveTo>
                    <a:pt x="0" y="0"/>
                  </a:moveTo>
                  <a:lnTo>
                    <a:pt x="621179" y="0"/>
                  </a:lnTo>
                  <a:lnTo>
                    <a:pt x="621179" y="258543"/>
                  </a:lnTo>
                  <a:lnTo>
                    <a:pt x="0" y="258543"/>
                  </a:lnTo>
                  <a:close/>
                </a:path>
              </a:pathLst>
            </a:custGeom>
            <a:solidFill>
              <a:srgbClr val="615EDB">
                <a:alpha val="3294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21179" cy="29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1495" y="3600403"/>
            <a:ext cx="13405010" cy="31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3: Data Interpretation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2032" y="2544026"/>
            <a:ext cx="3106825" cy="3089792"/>
            <a:chOff x="0" y="0"/>
            <a:chExt cx="4142433" cy="4119722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5400000">
              <a:off x="0" y="2127889"/>
              <a:ext cx="558966" cy="558966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0" y="1411456"/>
              <a:ext cx="558966" cy="558966"/>
              <a:chOff x="0" y="0"/>
              <a:chExt cx="1708150" cy="170815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5400000">
              <a:off x="0" y="694970"/>
              <a:ext cx="558966" cy="558966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-5400000">
              <a:off x="0" y="2844323"/>
              <a:ext cx="558966" cy="558966"/>
              <a:chOff x="0" y="0"/>
              <a:chExt cx="1708150" cy="17081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0" y="3560756"/>
              <a:ext cx="558966" cy="558966"/>
              <a:chOff x="0" y="0"/>
              <a:chExt cx="1708150" cy="170815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941274" y="77388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Living Area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1274" y="143947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Property Subtype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41274" y="2191427"/>
              <a:ext cx="105979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Locality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41274" y="2859887"/>
              <a:ext cx="205140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41274" y="3613892"/>
              <a:ext cx="2399217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Plot Surface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4142433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Most Important Features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8700" y="2544026"/>
            <a:ext cx="9230832" cy="6536044"/>
          </a:xfrm>
          <a:custGeom>
            <a:avLst/>
            <a:gdLst/>
            <a:ahLst/>
            <a:cxnLst/>
            <a:rect r="r" b="b" t="t" l="l"/>
            <a:pathLst>
              <a:path h="6536044" w="9230832">
                <a:moveTo>
                  <a:pt x="0" y="0"/>
                </a:moveTo>
                <a:lnTo>
                  <a:pt x="9230832" y="0"/>
                </a:lnTo>
                <a:lnTo>
                  <a:pt x="9230832" y="6536044"/>
                </a:lnTo>
                <a:lnTo>
                  <a:pt x="0" y="653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75433" y="742802"/>
            <a:ext cx="13937133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&amp; Least Important Features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800000">
            <a:off x="14247386" y="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625229" y="8601956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362032" y="6139221"/>
            <a:ext cx="3585570" cy="2599231"/>
            <a:chOff x="0" y="0"/>
            <a:chExt cx="4780759" cy="3465642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-5400000">
              <a:off x="170220" y="2195309"/>
              <a:ext cx="558966" cy="558966"/>
              <a:chOff x="0" y="0"/>
              <a:chExt cx="1708150" cy="170815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-5400000">
              <a:off x="170220" y="1478875"/>
              <a:ext cx="558966" cy="558966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-5400000">
              <a:off x="170220" y="762390"/>
              <a:ext cx="558966" cy="558966"/>
              <a:chOff x="0" y="0"/>
              <a:chExt cx="1708150" cy="170815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111494" y="841302"/>
              <a:ext cx="1528095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11494" y="1506892"/>
              <a:ext cx="2838953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Number of Facades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11494" y="2258847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 Surface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38100"/>
              <a:ext cx="4780759" cy="469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  <a:spcBef>
                  <a:spcPct val="0"/>
                </a:spcBef>
              </a:pPr>
              <a:r>
                <a:rPr lang="en-US" b="true" sz="2136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Least Important Features</a:t>
              </a:r>
            </a:p>
          </p:txBody>
        </p:sp>
        <p:grpSp>
          <p:nvGrpSpPr>
            <p:cNvPr name="Group 34" id="34"/>
            <p:cNvGrpSpPr>
              <a:grpSpLocks noChangeAspect="true"/>
            </p:cNvGrpSpPr>
            <p:nvPr/>
          </p:nvGrpSpPr>
          <p:grpSpPr>
            <a:xfrm rot="-5400000">
              <a:off x="170220" y="2906675"/>
              <a:ext cx="558966" cy="558966"/>
              <a:chOff x="0" y="0"/>
              <a:chExt cx="1708150" cy="170815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BCBEB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111494" y="2972699"/>
              <a:ext cx="2478299" cy="38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2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8873304" cy="5788043"/>
          </a:xfrm>
          <a:custGeom>
            <a:avLst/>
            <a:gdLst/>
            <a:ahLst/>
            <a:cxnLst/>
            <a:rect r="r" b="b" t="t" l="l"/>
            <a:pathLst>
              <a:path h="5788043" w="8873304">
                <a:moveTo>
                  <a:pt x="0" y="0"/>
                </a:moveTo>
                <a:lnTo>
                  <a:pt x="8873304" y="0"/>
                </a:lnTo>
                <a:lnTo>
                  <a:pt x="8873304" y="5788043"/>
                </a:lnTo>
                <a:lnTo>
                  <a:pt x="0" y="5788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62" r="0" b="-106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4833" y="2345200"/>
            <a:ext cx="8723167" cy="5901365"/>
          </a:xfrm>
          <a:custGeom>
            <a:avLst/>
            <a:gdLst/>
            <a:ahLst/>
            <a:cxnLst/>
            <a:rect r="r" b="b" t="t" l="l"/>
            <a:pathLst>
              <a:path h="5901365" w="8723167">
                <a:moveTo>
                  <a:pt x="0" y="0"/>
                </a:moveTo>
                <a:lnTo>
                  <a:pt x="8723167" y="0"/>
                </a:lnTo>
                <a:lnTo>
                  <a:pt x="8723167" y="5901365"/>
                </a:lnTo>
                <a:lnTo>
                  <a:pt x="0" y="59013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7356" y="696364"/>
            <a:ext cx="17693288" cy="88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Mean property prices in different Belgian provinces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345200"/>
            <a:ext cx="9220395" cy="6114134"/>
          </a:xfrm>
          <a:custGeom>
            <a:avLst/>
            <a:gdLst/>
            <a:ahLst/>
            <a:cxnLst/>
            <a:rect r="r" b="b" t="t" l="l"/>
            <a:pathLst>
              <a:path h="6114134" w="9220395">
                <a:moveTo>
                  <a:pt x="0" y="0"/>
                </a:moveTo>
                <a:lnTo>
                  <a:pt x="9220395" y="0"/>
                </a:lnTo>
                <a:lnTo>
                  <a:pt x="9220395" y="6114134"/>
                </a:lnTo>
                <a:lnTo>
                  <a:pt x="0" y="6114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31216" y="2345200"/>
            <a:ext cx="9156784" cy="5980782"/>
          </a:xfrm>
          <a:custGeom>
            <a:avLst/>
            <a:gdLst/>
            <a:ahLst/>
            <a:cxnLst/>
            <a:rect r="r" b="b" t="t" l="l"/>
            <a:pathLst>
              <a:path h="5980782" w="9156784">
                <a:moveTo>
                  <a:pt x="0" y="0"/>
                </a:moveTo>
                <a:lnTo>
                  <a:pt x="9156784" y="0"/>
                </a:lnTo>
                <a:lnTo>
                  <a:pt x="9156784" y="5980782"/>
                </a:lnTo>
                <a:lnTo>
                  <a:pt x="0" y="5980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2074" y="714774"/>
            <a:ext cx="14583852" cy="88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 strike="noStrike" u="non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Mean sqm prices in different Belgian provinces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6298837"/>
            <a:ext cx="5065796" cy="3988163"/>
          </a:xfrm>
          <a:custGeom>
            <a:avLst/>
            <a:gdLst/>
            <a:ahLst/>
            <a:cxnLst/>
            <a:rect r="r" b="b" t="t" l="l"/>
            <a:pathLst>
              <a:path h="3988163" w="5065796">
                <a:moveTo>
                  <a:pt x="0" y="3988163"/>
                </a:moveTo>
                <a:lnTo>
                  <a:pt x="5065796" y="3988163"/>
                </a:lnTo>
                <a:lnTo>
                  <a:pt x="5065796" y="0"/>
                </a:lnTo>
                <a:lnTo>
                  <a:pt x="0" y="0"/>
                </a:lnTo>
                <a:lnTo>
                  <a:pt x="0" y="39881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519" y="933450"/>
            <a:ext cx="15126963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and least expensive municipalities </a:t>
            </a:r>
          </a:p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 Belgium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83977" y="3320098"/>
            <a:ext cx="7920046" cy="378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Analysis criteria: 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Average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Median price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Price per square meter</a:t>
            </a:r>
          </a:p>
          <a:p>
            <a:pPr algn="just">
              <a:lnSpc>
                <a:spcPts val="4339"/>
              </a:lnSpc>
            </a:pP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Communes with at least 20 observations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895350"/>
            <a:ext cx="12715243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 of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4724" y="2545966"/>
            <a:ext cx="10728051" cy="53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startet with raw_data.csv, a product of web scrapping.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6560" y="3382525"/>
            <a:ext cx="1003437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26 147 rows, 17 columns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6560" y="4135610"/>
            <a:ext cx="12474174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'zip_code', 'commune', 'province', 'type_of_property',  'subtype_of_property', 'price', 'building_condition', 'facade_number',  'living_area', 'equipped_kitchen', 'bedroom_nr', 'swimming_pool',  'furnished', 'open_fire', 'terrace', 'garden', 'plot_surface'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5229" y="8577609"/>
            <a:ext cx="1662771" cy="1709391"/>
          </a:xfrm>
          <a:custGeom>
            <a:avLst/>
            <a:gdLst/>
            <a:ahLst/>
            <a:cxnLst/>
            <a:rect r="r" b="b" t="t" l="l"/>
            <a:pathLst>
              <a:path h="1709391" w="1662771">
                <a:moveTo>
                  <a:pt x="0" y="0"/>
                </a:moveTo>
                <a:lnTo>
                  <a:pt x="1662771" y="0"/>
                </a:lnTo>
                <a:lnTo>
                  <a:pt x="1662771" y="1709391"/>
                </a:lnTo>
                <a:lnTo>
                  <a:pt x="0" y="170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60445"/>
            <a:ext cx="6116758" cy="4363219"/>
          </a:xfrm>
          <a:custGeom>
            <a:avLst/>
            <a:gdLst/>
            <a:ahLst/>
            <a:cxnLst/>
            <a:rect r="r" b="b" t="t" l="l"/>
            <a:pathLst>
              <a:path h="4363219" w="6116758">
                <a:moveTo>
                  <a:pt x="0" y="0"/>
                </a:moveTo>
                <a:lnTo>
                  <a:pt x="6116758" y="0"/>
                </a:lnTo>
                <a:lnTo>
                  <a:pt x="6116758" y="4363218"/>
                </a:lnTo>
                <a:lnTo>
                  <a:pt x="0" y="43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15659" y="3661789"/>
            <a:ext cx="6318352" cy="4461874"/>
          </a:xfrm>
          <a:custGeom>
            <a:avLst/>
            <a:gdLst/>
            <a:ahLst/>
            <a:cxnLst/>
            <a:rect r="r" b="b" t="t" l="l"/>
            <a:pathLst>
              <a:path h="4461874" w="6318352">
                <a:moveTo>
                  <a:pt x="0" y="0"/>
                </a:moveTo>
                <a:lnTo>
                  <a:pt x="6318351" y="0"/>
                </a:lnTo>
                <a:lnTo>
                  <a:pt x="6318351" y="4461874"/>
                </a:lnTo>
                <a:lnTo>
                  <a:pt x="0" y="4461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34010" y="3825465"/>
            <a:ext cx="6053990" cy="4461390"/>
          </a:xfrm>
          <a:custGeom>
            <a:avLst/>
            <a:gdLst/>
            <a:ahLst/>
            <a:cxnLst/>
            <a:rect r="r" b="b" t="t" l="l"/>
            <a:pathLst>
              <a:path h="4461390" w="6053990">
                <a:moveTo>
                  <a:pt x="0" y="0"/>
                </a:moveTo>
                <a:lnTo>
                  <a:pt x="6053990" y="0"/>
                </a:lnTo>
                <a:lnTo>
                  <a:pt x="6053990" y="4461389"/>
                </a:lnTo>
                <a:lnTo>
                  <a:pt x="0" y="4461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Westkapelle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7760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4415" y="8309483"/>
            <a:ext cx="1923585" cy="1977517"/>
          </a:xfrm>
          <a:custGeom>
            <a:avLst/>
            <a:gdLst/>
            <a:ahLst/>
            <a:cxnLst/>
            <a:rect r="r" b="b" t="t" l="l"/>
            <a:pathLst>
              <a:path h="1977517" w="1923585">
                <a:moveTo>
                  <a:pt x="0" y="0"/>
                </a:moveTo>
                <a:lnTo>
                  <a:pt x="1923585" y="0"/>
                </a:lnTo>
                <a:lnTo>
                  <a:pt x="1923585" y="1977517"/>
                </a:lnTo>
                <a:lnTo>
                  <a:pt x="0" y="1977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30948"/>
            <a:ext cx="7960689" cy="5678535"/>
          </a:xfrm>
          <a:custGeom>
            <a:avLst/>
            <a:gdLst/>
            <a:ahLst/>
            <a:cxnLst/>
            <a:rect r="r" b="b" t="t" l="l"/>
            <a:pathLst>
              <a:path h="5678535" w="7960689">
                <a:moveTo>
                  <a:pt x="0" y="0"/>
                </a:moveTo>
                <a:lnTo>
                  <a:pt x="7960689" y="0"/>
                </a:lnTo>
                <a:lnTo>
                  <a:pt x="7960689" y="5678535"/>
                </a:lnTo>
                <a:lnTo>
                  <a:pt x="0" y="5678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89389" y="2630948"/>
            <a:ext cx="8291505" cy="5567153"/>
          </a:xfrm>
          <a:custGeom>
            <a:avLst/>
            <a:gdLst/>
            <a:ahLst/>
            <a:cxnLst/>
            <a:rect r="r" b="b" t="t" l="l"/>
            <a:pathLst>
              <a:path h="5567153" w="8291505">
                <a:moveTo>
                  <a:pt x="0" y="0"/>
                </a:moveTo>
                <a:lnTo>
                  <a:pt x="8291504" y="0"/>
                </a:lnTo>
                <a:lnTo>
                  <a:pt x="8291504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61528" y="8512122"/>
            <a:ext cx="1726472" cy="1774878"/>
          </a:xfrm>
          <a:custGeom>
            <a:avLst/>
            <a:gdLst/>
            <a:ahLst/>
            <a:cxnLst/>
            <a:rect r="r" b="b" t="t" l="l"/>
            <a:pathLst>
              <a:path h="1774878" w="1726472">
                <a:moveTo>
                  <a:pt x="0" y="0"/>
                </a:moveTo>
                <a:lnTo>
                  <a:pt x="1726472" y="0"/>
                </a:lnTo>
                <a:lnTo>
                  <a:pt x="1726472" y="1774878"/>
                </a:lnTo>
                <a:lnTo>
                  <a:pt x="0" y="177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352" y="2944969"/>
            <a:ext cx="8554727" cy="5567153"/>
          </a:xfrm>
          <a:custGeom>
            <a:avLst/>
            <a:gdLst/>
            <a:ahLst/>
            <a:cxnLst/>
            <a:rect r="r" b="b" t="t" l="l"/>
            <a:pathLst>
              <a:path h="5567153" w="8554727">
                <a:moveTo>
                  <a:pt x="0" y="0"/>
                </a:moveTo>
                <a:lnTo>
                  <a:pt x="8554727" y="0"/>
                </a:lnTo>
                <a:lnTo>
                  <a:pt x="8554727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4629" y="3058728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3" y="0"/>
                </a:lnTo>
                <a:lnTo>
                  <a:pt x="75544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3636" y="8565691"/>
            <a:ext cx="1674364" cy="1721309"/>
          </a:xfrm>
          <a:custGeom>
            <a:avLst/>
            <a:gdLst/>
            <a:ahLst/>
            <a:cxnLst/>
            <a:rect r="r" b="b" t="t" l="l"/>
            <a:pathLst>
              <a:path h="1721309" w="1674364">
                <a:moveTo>
                  <a:pt x="0" y="0"/>
                </a:moveTo>
                <a:lnTo>
                  <a:pt x="1674364" y="0"/>
                </a:lnTo>
                <a:lnTo>
                  <a:pt x="1674364" y="1721309"/>
                </a:lnTo>
                <a:lnTo>
                  <a:pt x="0" y="1721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54482" cy="5567153"/>
          </a:xfrm>
          <a:custGeom>
            <a:avLst/>
            <a:gdLst/>
            <a:ahLst/>
            <a:cxnLst/>
            <a:rect r="r" b="b" t="t" l="l"/>
            <a:pathLst>
              <a:path h="5567153" w="7554482">
                <a:moveTo>
                  <a:pt x="0" y="0"/>
                </a:moveTo>
                <a:lnTo>
                  <a:pt x="7554482" y="0"/>
                </a:lnTo>
                <a:lnTo>
                  <a:pt x="75544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2112" y="2817872"/>
            <a:ext cx="7857188" cy="5567153"/>
          </a:xfrm>
          <a:custGeom>
            <a:avLst/>
            <a:gdLst/>
            <a:ahLst/>
            <a:cxnLst/>
            <a:rect r="r" b="b" t="t" l="l"/>
            <a:pathLst>
              <a:path h="5567153" w="7857188">
                <a:moveTo>
                  <a:pt x="0" y="0"/>
                </a:moveTo>
                <a:lnTo>
                  <a:pt x="7857188" y="0"/>
                </a:lnTo>
                <a:lnTo>
                  <a:pt x="7857188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expensive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52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1492" y="8553207"/>
            <a:ext cx="1686508" cy="1733793"/>
          </a:xfrm>
          <a:custGeom>
            <a:avLst/>
            <a:gdLst/>
            <a:ahLst/>
            <a:cxnLst/>
            <a:rect r="r" b="b" t="t" l="l"/>
            <a:pathLst>
              <a:path h="1733793" w="1686508">
                <a:moveTo>
                  <a:pt x="0" y="0"/>
                </a:moveTo>
                <a:lnTo>
                  <a:pt x="1686508" y="0"/>
                </a:lnTo>
                <a:lnTo>
                  <a:pt x="1686508" y="1733793"/>
                </a:lnTo>
                <a:lnTo>
                  <a:pt x="0" y="1733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52722"/>
            <a:ext cx="6239216" cy="4149667"/>
          </a:xfrm>
          <a:custGeom>
            <a:avLst/>
            <a:gdLst/>
            <a:ahLst/>
            <a:cxnLst/>
            <a:rect r="r" b="b" t="t" l="l"/>
            <a:pathLst>
              <a:path h="4149667" w="6239216">
                <a:moveTo>
                  <a:pt x="0" y="0"/>
                </a:moveTo>
                <a:lnTo>
                  <a:pt x="6239216" y="0"/>
                </a:lnTo>
                <a:lnTo>
                  <a:pt x="6239216" y="4149667"/>
                </a:lnTo>
                <a:lnTo>
                  <a:pt x="0" y="4149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10513" y="3732404"/>
            <a:ext cx="6221063" cy="4190302"/>
          </a:xfrm>
          <a:custGeom>
            <a:avLst/>
            <a:gdLst/>
            <a:ahLst/>
            <a:cxnLst/>
            <a:rect r="r" b="b" t="t" l="l"/>
            <a:pathLst>
              <a:path h="4190302" w="6221063">
                <a:moveTo>
                  <a:pt x="0" y="0"/>
                </a:moveTo>
                <a:lnTo>
                  <a:pt x="6221063" y="0"/>
                </a:lnTo>
                <a:lnTo>
                  <a:pt x="6221063" y="4190302"/>
                </a:lnTo>
                <a:lnTo>
                  <a:pt x="0" y="4190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31576" y="3752722"/>
            <a:ext cx="5756424" cy="3940077"/>
          </a:xfrm>
          <a:custGeom>
            <a:avLst/>
            <a:gdLst/>
            <a:ahLst/>
            <a:cxnLst/>
            <a:rect r="r" b="b" t="t" l="l"/>
            <a:pathLst>
              <a:path h="3940077" w="5756424">
                <a:moveTo>
                  <a:pt x="0" y="0"/>
                </a:moveTo>
                <a:lnTo>
                  <a:pt x="5756424" y="0"/>
                </a:lnTo>
                <a:lnTo>
                  <a:pt x="5756424" y="3940076"/>
                </a:lnTo>
                <a:lnTo>
                  <a:pt x="0" y="3940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in Belgium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005" y="2504946"/>
            <a:ext cx="605399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Ougree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64228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6424" y="8568557"/>
            <a:ext cx="1671576" cy="1718443"/>
          </a:xfrm>
          <a:custGeom>
            <a:avLst/>
            <a:gdLst/>
            <a:ahLst/>
            <a:cxnLst/>
            <a:rect r="r" b="b" t="t" l="l"/>
            <a:pathLst>
              <a:path h="1718443" w="1671576">
                <a:moveTo>
                  <a:pt x="0" y="0"/>
                </a:moveTo>
                <a:lnTo>
                  <a:pt x="1671576" y="0"/>
                </a:lnTo>
                <a:lnTo>
                  <a:pt x="1671576" y="1718443"/>
                </a:lnTo>
                <a:lnTo>
                  <a:pt x="0" y="1718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73682"/>
            <a:ext cx="7791382" cy="5567153"/>
          </a:xfrm>
          <a:custGeom>
            <a:avLst/>
            <a:gdLst/>
            <a:ahLst/>
            <a:cxnLst/>
            <a:rect r="r" b="b" t="t" l="l"/>
            <a:pathLst>
              <a:path h="5567153" w="7791382">
                <a:moveTo>
                  <a:pt x="0" y="0"/>
                </a:moveTo>
                <a:lnTo>
                  <a:pt x="7791382" y="0"/>
                </a:lnTo>
                <a:lnTo>
                  <a:pt x="779138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88828" y="2473682"/>
            <a:ext cx="8370472" cy="5567153"/>
          </a:xfrm>
          <a:custGeom>
            <a:avLst/>
            <a:gdLst/>
            <a:ahLst/>
            <a:cxnLst/>
            <a:rect r="r" b="b" t="t" l="l"/>
            <a:pathLst>
              <a:path h="5567153" w="8370472">
                <a:moveTo>
                  <a:pt x="0" y="0"/>
                </a:moveTo>
                <a:lnTo>
                  <a:pt x="8370472" y="0"/>
                </a:lnTo>
                <a:lnTo>
                  <a:pt x="8370472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average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1903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8653" y="8570849"/>
            <a:ext cx="1669347" cy="1716151"/>
          </a:xfrm>
          <a:custGeom>
            <a:avLst/>
            <a:gdLst/>
            <a:ahLst/>
            <a:cxnLst/>
            <a:rect r="r" b="b" t="t" l="l"/>
            <a:pathLst>
              <a:path h="1716151" w="1669347">
                <a:moveTo>
                  <a:pt x="0" y="0"/>
                </a:moveTo>
                <a:lnTo>
                  <a:pt x="1669347" y="0"/>
                </a:lnTo>
                <a:lnTo>
                  <a:pt x="1669347" y="1716151"/>
                </a:lnTo>
                <a:lnTo>
                  <a:pt x="0" y="1716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778221" cy="5567153"/>
          </a:xfrm>
          <a:custGeom>
            <a:avLst/>
            <a:gdLst/>
            <a:ahLst/>
            <a:cxnLst/>
            <a:rect r="r" b="b" t="t" l="l"/>
            <a:pathLst>
              <a:path h="5567153" w="7778221">
                <a:moveTo>
                  <a:pt x="0" y="0"/>
                </a:moveTo>
                <a:lnTo>
                  <a:pt x="7778221" y="0"/>
                </a:lnTo>
                <a:lnTo>
                  <a:pt x="777822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4117" y="2817872"/>
            <a:ext cx="8265183" cy="5567153"/>
          </a:xfrm>
          <a:custGeom>
            <a:avLst/>
            <a:gdLst/>
            <a:ahLst/>
            <a:cxnLst/>
            <a:rect r="r" b="b" t="t" l="l"/>
            <a:pathLst>
              <a:path h="5567153" w="8265183">
                <a:moveTo>
                  <a:pt x="0" y="0"/>
                </a:moveTo>
                <a:lnTo>
                  <a:pt x="8265183" y="0"/>
                </a:lnTo>
                <a:lnTo>
                  <a:pt x="8265183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median price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70849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1"/>
                </a:lnTo>
                <a:lnTo>
                  <a:pt x="0" y="1711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7263" y="8569420"/>
            <a:ext cx="1670737" cy="1717580"/>
          </a:xfrm>
          <a:custGeom>
            <a:avLst/>
            <a:gdLst/>
            <a:ahLst/>
            <a:cxnLst/>
            <a:rect r="r" b="b" t="t" l="l"/>
            <a:pathLst>
              <a:path h="1717580" w="1670737">
                <a:moveTo>
                  <a:pt x="0" y="0"/>
                </a:moveTo>
                <a:lnTo>
                  <a:pt x="1670737" y="0"/>
                </a:lnTo>
                <a:lnTo>
                  <a:pt x="1670737" y="1717580"/>
                </a:lnTo>
                <a:lnTo>
                  <a:pt x="0" y="1717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7872"/>
            <a:ext cx="7541321" cy="5567153"/>
          </a:xfrm>
          <a:custGeom>
            <a:avLst/>
            <a:gdLst/>
            <a:ahLst/>
            <a:cxnLst/>
            <a:rect r="r" b="b" t="t" l="l"/>
            <a:pathLst>
              <a:path h="5567153" w="7541321">
                <a:moveTo>
                  <a:pt x="0" y="0"/>
                </a:moveTo>
                <a:lnTo>
                  <a:pt x="7541321" y="0"/>
                </a:lnTo>
                <a:lnTo>
                  <a:pt x="754132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25729" y="2817872"/>
            <a:ext cx="8133571" cy="5567153"/>
          </a:xfrm>
          <a:custGeom>
            <a:avLst/>
            <a:gdLst/>
            <a:ahLst/>
            <a:cxnLst/>
            <a:rect r="r" b="b" t="t" l="l"/>
            <a:pathLst>
              <a:path h="5567153" w="8133571">
                <a:moveTo>
                  <a:pt x="0" y="0"/>
                </a:moveTo>
                <a:lnTo>
                  <a:pt x="8133571" y="0"/>
                </a:lnTo>
                <a:lnTo>
                  <a:pt x="813357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0519" y="933450"/>
            <a:ext cx="15126963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Most </a:t>
            </a:r>
            <a:r>
              <a:rPr lang="en-US" b="true" sz="5200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affordable </a:t>
            </a:r>
            <a:r>
              <a:rPr lang="en-US" sz="5200" i="true">
                <a:solidFill>
                  <a:srgbClr val="2D388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municipalities by </a:t>
            </a:r>
            <a:r>
              <a:rPr lang="en-US" b="true" sz="5200" i="true">
                <a:solidFill>
                  <a:srgbClr val="615EDB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price per sqm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69420"/>
            <a:ext cx="4040614" cy="1711751"/>
          </a:xfrm>
          <a:custGeom>
            <a:avLst/>
            <a:gdLst/>
            <a:ahLst/>
            <a:cxnLst/>
            <a:rect r="r" b="b" t="t" l="l"/>
            <a:pathLst>
              <a:path h="1711751" w="4040614">
                <a:moveTo>
                  <a:pt x="0" y="0"/>
                </a:moveTo>
                <a:lnTo>
                  <a:pt x="4040614" y="0"/>
                </a:lnTo>
                <a:lnTo>
                  <a:pt x="4040614" y="1711752"/>
                </a:lnTo>
                <a:lnTo>
                  <a:pt x="0" y="1711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29252"/>
            <a:ext cx="8115300" cy="20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b="true" sz="12007" i="true">
                <a:solidFill>
                  <a:srgbClr val="2D388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44000" y="4622165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2611863"/>
            <a:ext cx="12715243" cy="295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1: Data Cleaning and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895350"/>
            <a:ext cx="13651518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Cleaning &amp;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18241" y="2202452"/>
            <a:ext cx="13651518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Duplicates have been delt with during scraping phase (immoweb id)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Dropped 36 rows with missing price and 5 with living_area equals 0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Missing 9362 entries for facade_number filled based on median value of appropriate subtype_of_property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Kitchen data cleaned and normalized: not installed, installed, equipped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condition had 6690 values missing, without sure way to fill it we introduced ‘no info’, ‘to restore’, ‘to renovate’, ‘good’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51772" y="895350"/>
            <a:ext cx="124917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Property subtype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1772" y="2609030"/>
            <a:ext cx="13132088" cy="542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36 different subtypes of properties in initial dataset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first step: eliminate ‘units’, e.g. apartment unit -&gt; apartment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second step: create 5 large categories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 (Luxury Properties): 'mansion', 'castle', 'exceptional property', 'villa'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 (Houses): 'house', 'bungalow', 'town house', 'manor house', 'duplex', 'triplex'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(Apartments): 'apartment', 'flat studio', 'penthouse', 'ground floor', 'loft', 'kot'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 (Rural): 'country cottage', 'farmhouse', 'chalet'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 (Other): 'other property', 'mixed use building', 'service flat', 'apartment block'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48866"/>
            <a:ext cx="8146990" cy="5936577"/>
          </a:xfrm>
          <a:custGeom>
            <a:avLst/>
            <a:gdLst/>
            <a:ahLst/>
            <a:cxnLst/>
            <a:rect r="r" b="b" t="t" l="l"/>
            <a:pathLst>
              <a:path h="5936577" w="8146990">
                <a:moveTo>
                  <a:pt x="0" y="0"/>
                </a:moveTo>
                <a:lnTo>
                  <a:pt x="8146990" y="0"/>
                </a:lnTo>
                <a:lnTo>
                  <a:pt x="8146990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3" r="0" b="-19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30000" y="2175212"/>
            <a:ext cx="6061117" cy="5936577"/>
          </a:xfrm>
          <a:custGeom>
            <a:avLst/>
            <a:gdLst/>
            <a:ahLst/>
            <a:cxnLst/>
            <a:rect r="r" b="b" t="t" l="l"/>
            <a:pathLst>
              <a:path h="5936577" w="6061117">
                <a:moveTo>
                  <a:pt x="0" y="0"/>
                </a:moveTo>
                <a:lnTo>
                  <a:pt x="6061117" y="0"/>
                </a:lnTo>
                <a:lnTo>
                  <a:pt x="6061117" y="5936576"/>
                </a:lnTo>
                <a:lnTo>
                  <a:pt x="0" y="5936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48" r="0" b="-104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8420" y="895350"/>
            <a:ext cx="3571160" cy="122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Outliers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41030" y="8285442"/>
            <a:ext cx="1946970" cy="2001558"/>
          </a:xfrm>
          <a:custGeom>
            <a:avLst/>
            <a:gdLst/>
            <a:ahLst/>
            <a:cxnLst/>
            <a:rect r="r" b="b" t="t" l="l"/>
            <a:pathLst>
              <a:path h="2001558" w="1946970">
                <a:moveTo>
                  <a:pt x="0" y="0"/>
                </a:moveTo>
                <a:lnTo>
                  <a:pt x="1946970" y="0"/>
                </a:lnTo>
                <a:lnTo>
                  <a:pt x="1946970" y="2001558"/>
                </a:lnTo>
                <a:lnTo>
                  <a:pt x="0" y="2001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8111788"/>
            <a:ext cx="2762971" cy="2175212"/>
          </a:xfrm>
          <a:custGeom>
            <a:avLst/>
            <a:gdLst/>
            <a:ahLst/>
            <a:cxnLst/>
            <a:rect r="r" b="b" t="t" l="l"/>
            <a:pathLst>
              <a:path h="2175212" w="2762971">
                <a:moveTo>
                  <a:pt x="0" y="2175212"/>
                </a:moveTo>
                <a:lnTo>
                  <a:pt x="2762971" y="2175212"/>
                </a:lnTo>
                <a:lnTo>
                  <a:pt x="2762971" y="0"/>
                </a:lnTo>
                <a:lnTo>
                  <a:pt x="0" y="0"/>
                </a:lnTo>
                <a:lnTo>
                  <a:pt x="0" y="21752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63177" y="8218767"/>
            <a:ext cx="751713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There’s a very clear maximum of value density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around 500,000 Euro. Almost no price values over 2,000,000 Euro.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3888159"/>
            <a:ext cx="12715243" cy="14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Step 2: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1646" y="4703517"/>
            <a:ext cx="14866404" cy="3500299"/>
            <a:chOff x="0" y="0"/>
            <a:chExt cx="19821871" cy="46670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92582" y="946548"/>
              <a:ext cx="8237523" cy="3627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Swimming Pool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Furnished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Equipped Kitchen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Fire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Terrace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92582" y="104775"/>
              <a:ext cx="8237523" cy="659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Binary Encoding: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931395" y="2775534"/>
              <a:ext cx="7890477" cy="1798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Province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Subtype of Property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Building Condition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931395" y="189860"/>
              <a:ext cx="7890477" cy="2252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Label Encoding</a:t>
              </a:r>
              <a:r>
                <a:rPr lang="en-US" sz="3799" strike="noStrike" u="none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</a:t>
              </a:r>
            </a:p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360"/>
                </a:lnSpc>
              </a:pPr>
              <a:r>
                <a:rPr lang="en-US" sz="2800" i="true" strike="noStrike" u="none">
                  <a:solidFill>
                    <a:srgbClr val="2D3880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Based on Categories Ranked by Average Price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H="true" flipV="true">
              <a:off x="12700" y="85085"/>
              <a:ext cx="12700" cy="4581945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1184553" y="85085"/>
              <a:ext cx="0" cy="4581980"/>
            </a:xfrm>
            <a:prstGeom prst="line">
              <a:avLst/>
            </a:prstGeom>
            <a:ln cap="flat" w="25400">
              <a:solidFill>
                <a:srgbClr val="8283C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641646" y="1987732"/>
            <a:ext cx="14048232" cy="88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Encoding of Qualitative Features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5400000">
            <a:off x="15689879" y="0"/>
            <a:ext cx="2598121" cy="2598121"/>
          </a:xfrm>
          <a:custGeom>
            <a:avLst/>
            <a:gdLst/>
            <a:ahLst/>
            <a:cxnLst/>
            <a:rect r="r" b="b" t="t" l="l"/>
            <a:pathLst>
              <a:path h="2598121" w="2598121">
                <a:moveTo>
                  <a:pt x="2598121" y="2598121"/>
                </a:moveTo>
                <a:lnTo>
                  <a:pt x="0" y="2598121"/>
                </a:lnTo>
                <a:lnTo>
                  <a:pt x="0" y="0"/>
                </a:lnTo>
                <a:lnTo>
                  <a:pt x="2598121" y="0"/>
                </a:lnTo>
                <a:lnTo>
                  <a:pt x="2598121" y="259812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4259" y="3431580"/>
            <a:ext cx="7960593" cy="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Quantitative and 11 Qualitative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241" y="3293694"/>
            <a:ext cx="13651518" cy="250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Are the Features Correlated to Each Other?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DAGXBtVnpzU</dc:identifier>
  <dcterms:modified xsi:type="dcterms:W3CDTF">2011-08-01T06:04:30Z</dcterms:modified>
  <cp:revision>1</cp:revision>
  <dc:title>BeCode - ImmoEliza - Analysis</dc:title>
</cp:coreProperties>
</file>