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48" r:id="rId2"/>
    <p:sldId id="456" r:id="rId3"/>
    <p:sldId id="444" r:id="rId4"/>
    <p:sldId id="451" r:id="rId5"/>
    <p:sldId id="453" r:id="rId6"/>
    <p:sldId id="452" r:id="rId7"/>
    <p:sldId id="454" r:id="rId8"/>
    <p:sldId id="455" r:id="rId9"/>
    <p:sldId id="457" r:id="rId10"/>
    <p:sldId id="458" r:id="rId11"/>
    <p:sldId id="459" r:id="rId12"/>
    <p:sldId id="443" r:id="rId13"/>
    <p:sldId id="460" r:id="rId14"/>
    <p:sldId id="449" r:id="rId15"/>
    <p:sldId id="45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354FC-0B5C-41AA-9040-AD253B80E091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730BD-C4E9-4E2F-919D-C4F678D4E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7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4DCE362-DC26-494E-B1A2-54574A5FD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CDE5655-8490-4C81-9199-A20D92244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fr-FR"/>
              <a:t>All boxes and arrows are draw to scale except soils and sediments</a:t>
            </a: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8069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E9B2E-5AE8-4792-9DE0-9988B8F8C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C4DCF8-8B04-4299-8071-AAD9DDD33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0EACA-155B-4132-BB65-9E124606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D1751-8022-42B8-851A-E313DEEF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504839-7232-4D5B-945F-A95C4693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8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7A03A-E404-40E0-8999-A7627658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F109A1-201F-463A-8544-7850AA833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1BDE2-276B-4896-9051-D8294748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64D530-B713-4570-9C9F-0EAD4D59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714E5-0458-4E04-9BA6-7E5BBA06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4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C06296-DD1C-4191-B4C6-10026583B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8890B1-111F-4FEB-A038-B27F285D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7801A-3B8A-483D-AE1A-02E41977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84A7F-8825-4B22-A240-C8C5A44C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55767-EF37-40B6-8FF1-E30C8950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95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67E5A7-10DF-4627-9CEC-E14D1E51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487BD-AC5D-49C0-BD44-E9B47D9E02B1}" type="datetime1">
              <a:rPr lang="en-GB"/>
              <a:pPr>
                <a:defRPr/>
              </a:pPr>
              <a:t>21/02/2022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4BAE39-1645-4586-B656-7DDB1941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ERC "Mercury Isotopes"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70A2C5-12E8-4FC1-8412-67674E4C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43ACFD4-1117-49B2-89B7-9B00D6D82E09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374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EF38D-7B23-41C6-8B40-D3644A53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5AFEE-138E-45E6-BB0F-CFC740B5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5DD86-EB42-432B-80AC-C1654F91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8C6EB-11A9-45A7-83C9-3F94F212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2C995-3D73-4F67-AD00-DFC29597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52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61CB7-5BDA-4F9C-8F70-0A776840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0685DC-76BB-4A97-9224-76260BB7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E803E-AF1F-440F-B163-91B41F0F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9B4E3-61F8-4723-BEDA-02C988E2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023776-C822-40E2-9BEB-3AFD3591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37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1609-24BA-4722-BCBD-33A2402D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39B09-DA96-43CD-BBDB-472F632FF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8DE231-252B-4900-A728-BE066075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1D97C1-A2C7-4713-AEAA-64E71104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21DDF3-4A23-4D6A-A081-876FFB03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F0EB18-3DDB-4428-92A9-5E23AB05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57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D9CBD-5B83-4F06-AE39-D60C0702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D0352D-2FC5-462C-9A7E-3C9C1C8E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3B31B8-A5BF-4323-963D-C1C92862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333DC9-F65D-4166-A58F-292C9F5A1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FB772B-90C2-40DE-B54B-C2F0146E3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52F66B-AB4A-4B9F-A476-A9FB526C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386BA4-9F7F-45EF-9BF0-EAB2DDDD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505880-CF4D-4C05-B75F-4E73BAE0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2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3318B-AC56-486F-BC92-53E9BCAD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507108-8317-4096-86BA-63E5AF0F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B64AD8-D4BB-4943-9C0D-A97762C9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7E63FA-644C-41D0-A5CD-7DEB801B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2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94FCE-F3AD-4FF9-A194-537D052E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04A452-A766-44E0-A9D4-17B5E1C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C0ACBA-BD09-40AB-99CC-48C8DDB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34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EFED4-3BDC-4C5D-8595-B6028913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A4A2B-6ED9-46FE-9076-433CF326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8906ED-BBAE-4123-BD78-65D7D839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E03544-668C-47FB-85FF-CE443821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BDAD33-3871-4658-899C-D8B570B2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6E82DF-B70A-448F-A6ED-5E010C7C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8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22E4A-1271-4AC8-B100-971BAD58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E0DBB4-A479-42AF-B3AE-A89CE609C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A0D2C-9149-4A71-B77C-46320B90D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A60C4-264E-49B4-93FA-7E33CD55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B04F43-229F-47C2-9233-ED7DB88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930500-DA7F-4241-9042-9E3DBD1A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9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8DCB82-3FCB-40DB-9230-7021527D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A0D0CC-34DD-4D97-B9D2-3F5AF99D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6FD30C-1923-493D-9978-115AC51CB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264C-09F7-4DCF-91D7-556E90FB14E7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7ABD25-CECD-44A6-BD93-90AA630D3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7A2D6-1CDB-4298-884A-CFF7C58E3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5427-64DB-442A-B5F1-2FC47FD2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5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5F1F0CC-A0FC-42E2-A37A-E2DE4931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695325"/>
            <a:ext cx="9591675" cy="546735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57E9D51-BF7A-40A0-996D-C5504C626C87}"/>
              </a:ext>
            </a:extLst>
          </p:cNvPr>
          <p:cNvSpPr txBox="1">
            <a:spLocks/>
          </p:cNvSpPr>
          <p:nvPr/>
        </p:nvSpPr>
        <p:spPr>
          <a:xfrm>
            <a:off x="1300162" y="-65314"/>
            <a:ext cx="11493624" cy="665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 err="1"/>
              <a:t>Stubbins</a:t>
            </a:r>
            <a:r>
              <a:rPr lang="fr-FR" sz="2400" b="1" dirty="0"/>
              <a:t> et al., 2021 Science: « Plastics in the </a:t>
            </a:r>
            <a:r>
              <a:rPr lang="fr-FR" sz="2400" b="1" dirty="0" err="1"/>
              <a:t>Earth</a:t>
            </a:r>
            <a:r>
              <a:rPr lang="fr-FR" sz="2400" b="1" dirty="0"/>
              <a:t> System  »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919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ED131CE-3116-4E87-817C-0B7308636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48" y="32385"/>
            <a:ext cx="9308053" cy="529684"/>
          </a:xfrm>
        </p:spPr>
        <p:txBody>
          <a:bodyPr>
            <a:noAutofit/>
          </a:bodyPr>
          <a:lstStyle/>
          <a:p>
            <a:pPr algn="l"/>
            <a:r>
              <a:rPr lang="fr-FR" sz="2400" b="1" dirty="0"/>
              <a:t>1 Budget, 2 Box model: </a:t>
            </a:r>
            <a:r>
              <a:rPr lang="fr-FR" sz="2400" b="1" dirty="0" err="1"/>
              <a:t>simulate</a:t>
            </a:r>
            <a:r>
              <a:rPr lang="fr-FR" sz="2400" b="1" dirty="0"/>
              <a:t> </a:t>
            </a:r>
            <a:r>
              <a:rPr lang="fr-FR" sz="2400" b="1" dirty="0" err="1"/>
              <a:t>historical</a:t>
            </a:r>
            <a:r>
              <a:rPr lang="fr-FR" sz="2400" b="1" dirty="0"/>
              <a:t> and future fluxes and pool size</a:t>
            </a:r>
            <a:endParaRPr lang="fr-FR" sz="24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015CA84-0137-4030-9A3B-2EC130F40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53" y="1064968"/>
            <a:ext cx="11591279" cy="2104084"/>
          </a:xfrm>
        </p:spPr>
        <p:txBody>
          <a:bodyPr>
            <a:noAutofit/>
          </a:bodyPr>
          <a:lstStyle/>
          <a:p>
            <a:pPr algn="l"/>
            <a:r>
              <a:rPr lang="fr-FR" sz="2000" dirty="0" err="1"/>
              <a:t>F</a:t>
            </a:r>
            <a:r>
              <a:rPr lang="fr-FR" sz="2000" baseline="-25000" dirty="0" err="1"/>
              <a:t>oce</a:t>
            </a:r>
            <a:r>
              <a:rPr lang="fr-FR" sz="2000" baseline="-25000" dirty="0" err="1">
                <a:sym typeface="Wingdings" panose="05000000000000000000" pitchFamily="2" charset="2"/>
              </a:rPr>
              <a:t>atm</a:t>
            </a:r>
            <a:r>
              <a:rPr lang="fr-FR" sz="2000" dirty="0">
                <a:sym typeface="Wingdings" panose="05000000000000000000" pitchFamily="2" charset="2"/>
              </a:rPr>
              <a:t> = </a:t>
            </a:r>
            <a:r>
              <a:rPr lang="fr-FR" sz="2000" dirty="0"/>
              <a:t>d(</a:t>
            </a:r>
            <a:r>
              <a:rPr lang="fr-FR" sz="2000" dirty="0" err="1"/>
              <a:t>MP</a:t>
            </a:r>
            <a:r>
              <a:rPr lang="fr-FR" sz="2000" baseline="-25000" dirty="0" err="1"/>
              <a:t>oce</a:t>
            </a:r>
            <a:r>
              <a:rPr lang="fr-FR" sz="2000" dirty="0"/>
              <a:t>)/</a:t>
            </a:r>
            <a:r>
              <a:rPr lang="fr-FR" sz="2000" dirty="0" err="1"/>
              <a:t>dt</a:t>
            </a:r>
            <a:r>
              <a:rPr lang="fr-FR" sz="2000" dirty="0"/>
              <a:t> = k x </a:t>
            </a:r>
            <a:r>
              <a:rPr lang="fr-FR" sz="2000" dirty="0" err="1"/>
              <a:t>MP</a:t>
            </a:r>
            <a:r>
              <a:rPr lang="fr-FR" sz="2000" baseline="-25000" dirty="0" err="1"/>
              <a:t>oce</a:t>
            </a:r>
            <a:r>
              <a:rPr lang="fr-FR" sz="2000" baseline="-25000" dirty="0"/>
              <a:t>	</a:t>
            </a:r>
            <a:r>
              <a:rPr lang="fr-FR" sz="2000" dirty="0"/>
              <a:t>= </a:t>
            </a:r>
            <a:r>
              <a:rPr lang="fr-FR" sz="2000" dirty="0" err="1"/>
              <a:t>ordinary</a:t>
            </a:r>
            <a:r>
              <a:rPr lang="fr-FR" sz="2000" dirty="0"/>
              <a:t> </a:t>
            </a:r>
            <a:r>
              <a:rPr lang="fr-FR" sz="2000" dirty="0" err="1"/>
              <a:t>differential</a:t>
            </a:r>
            <a:r>
              <a:rPr lang="fr-FR" sz="2000" dirty="0"/>
              <a:t> </a:t>
            </a:r>
            <a:r>
              <a:rPr lang="fr-FR" sz="2000" dirty="0" err="1"/>
              <a:t>equation</a:t>
            </a:r>
            <a:r>
              <a:rPr lang="fr-FR" sz="2000" dirty="0"/>
              <a:t> (ODE), 13 total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 err="1"/>
              <a:t>Analytical</a:t>
            </a:r>
            <a:r>
              <a:rPr lang="fr-FR" sz="2000" dirty="0"/>
              <a:t> solution? </a:t>
            </a:r>
            <a:r>
              <a:rPr lang="fr-FR" sz="2000" dirty="0" err="1"/>
              <a:t>Numerical</a:t>
            </a:r>
            <a:r>
              <a:rPr lang="fr-FR" sz="2000" dirty="0"/>
              <a:t> solution/model?</a:t>
            </a:r>
          </a:p>
          <a:p>
            <a:pPr algn="l"/>
            <a:endParaRPr lang="fr-F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Explicit, </a:t>
            </a:r>
            <a:r>
              <a:rPr lang="fr-FR" sz="2000" dirty="0" err="1"/>
              <a:t>forward</a:t>
            </a:r>
            <a:r>
              <a:rPr lang="fr-FR" sz="2000" dirty="0"/>
              <a:t> time </a:t>
            </a:r>
            <a:r>
              <a:rPr lang="fr-FR" sz="2000" dirty="0" err="1"/>
              <a:t>finite</a:t>
            </a:r>
            <a:r>
              <a:rPr lang="fr-FR" sz="2000" dirty="0"/>
              <a:t> </a:t>
            </a:r>
            <a:r>
              <a:rPr lang="fr-FR" sz="2000" dirty="0" err="1"/>
              <a:t>difference</a:t>
            </a:r>
            <a:r>
              <a:rPr lang="fr-FR" sz="2000" dirty="0"/>
              <a:t> approximation, in Excel, chose </a:t>
            </a:r>
            <a:r>
              <a:rPr lang="fr-FR" sz="2000" dirty="0" err="1"/>
              <a:t>dt</a:t>
            </a:r>
            <a:r>
              <a:rPr lang="fr-FR" sz="2000" dirty="0"/>
              <a:t>=0.001 y (300k </a:t>
            </a:r>
            <a:r>
              <a:rPr lang="fr-FR" sz="2000" dirty="0" err="1"/>
              <a:t>iterations</a:t>
            </a:r>
            <a:r>
              <a:rPr lang="fr-FR" sz="2000" dirty="0"/>
              <a:t>):</a:t>
            </a:r>
          </a:p>
          <a:p>
            <a:pPr algn="l"/>
            <a:r>
              <a:rPr lang="fr-FR" sz="2000" dirty="0"/>
              <a:t>(</a:t>
            </a:r>
            <a:r>
              <a:rPr lang="fr-FR" sz="2000" dirty="0" err="1"/>
              <a:t>MP</a:t>
            </a:r>
            <a:r>
              <a:rPr lang="fr-FR" sz="2000" baseline="-25000" dirty="0" err="1"/>
              <a:t>oce</a:t>
            </a:r>
            <a:r>
              <a:rPr lang="fr-FR" sz="2000" dirty="0"/>
              <a:t>)</a:t>
            </a:r>
            <a:r>
              <a:rPr lang="fr-FR" sz="2000" baseline="30000" dirty="0"/>
              <a:t>t+1</a:t>
            </a:r>
            <a:r>
              <a:rPr lang="fr-FR" sz="2000" dirty="0"/>
              <a:t> - (</a:t>
            </a:r>
            <a:r>
              <a:rPr lang="fr-FR" sz="2000" dirty="0" err="1"/>
              <a:t>MP</a:t>
            </a:r>
            <a:r>
              <a:rPr lang="fr-FR" sz="2000" baseline="-25000" dirty="0" err="1"/>
              <a:t>oce</a:t>
            </a:r>
            <a:r>
              <a:rPr lang="fr-FR" sz="2000" dirty="0"/>
              <a:t>)</a:t>
            </a:r>
            <a:r>
              <a:rPr lang="fr-FR" sz="2000" baseline="30000" dirty="0"/>
              <a:t>t</a:t>
            </a:r>
            <a:r>
              <a:rPr lang="fr-FR" sz="2000" dirty="0"/>
              <a:t>  = </a:t>
            </a:r>
            <a:r>
              <a:rPr lang="fr-FR" sz="2000" dirty="0" err="1"/>
              <a:t>dt</a:t>
            </a:r>
            <a:r>
              <a:rPr lang="fr-FR" sz="2000" dirty="0"/>
              <a:t> x k x (</a:t>
            </a:r>
            <a:r>
              <a:rPr lang="fr-FR" sz="2000" dirty="0" err="1"/>
              <a:t>MP</a:t>
            </a:r>
            <a:r>
              <a:rPr lang="fr-FR" sz="2000" baseline="-25000" dirty="0" err="1"/>
              <a:t>oce</a:t>
            </a:r>
            <a:r>
              <a:rPr lang="fr-FR" sz="2000" dirty="0"/>
              <a:t>)</a:t>
            </a:r>
            <a:r>
              <a:rPr lang="fr-FR" sz="2000" baseline="30000" dirty="0"/>
              <a:t>t</a:t>
            </a:r>
          </a:p>
          <a:p>
            <a:pPr algn="l"/>
            <a:r>
              <a:rPr lang="fr-FR" sz="2000" dirty="0"/>
              <a:t>(</a:t>
            </a:r>
            <a:r>
              <a:rPr lang="fr-FR" sz="2000" dirty="0" err="1"/>
              <a:t>MP</a:t>
            </a:r>
            <a:r>
              <a:rPr lang="fr-FR" sz="2000" baseline="-25000" dirty="0" err="1"/>
              <a:t>oce</a:t>
            </a:r>
            <a:r>
              <a:rPr lang="fr-FR" sz="2000" dirty="0"/>
              <a:t>)</a:t>
            </a:r>
            <a:r>
              <a:rPr lang="fr-FR" sz="2000" baseline="30000" dirty="0"/>
              <a:t>t+1</a:t>
            </a:r>
            <a:r>
              <a:rPr lang="fr-FR" sz="2000" dirty="0"/>
              <a:t> = (</a:t>
            </a:r>
            <a:r>
              <a:rPr lang="fr-FR" sz="2000" dirty="0" err="1"/>
              <a:t>MP</a:t>
            </a:r>
            <a:r>
              <a:rPr lang="fr-FR" sz="2000" baseline="-25000" dirty="0" err="1"/>
              <a:t>oce</a:t>
            </a:r>
            <a:r>
              <a:rPr lang="fr-FR" sz="2000" dirty="0"/>
              <a:t>)</a:t>
            </a:r>
            <a:r>
              <a:rPr lang="fr-FR" sz="2000" baseline="30000" dirty="0"/>
              <a:t>t</a:t>
            </a:r>
            <a:r>
              <a:rPr lang="fr-FR" sz="2000" dirty="0"/>
              <a:t> + </a:t>
            </a:r>
            <a:r>
              <a:rPr lang="fr-FR" sz="2000" dirty="0" err="1"/>
              <a:t>dt</a:t>
            </a:r>
            <a:r>
              <a:rPr lang="fr-FR" sz="2000" dirty="0"/>
              <a:t> x k x (</a:t>
            </a:r>
            <a:r>
              <a:rPr lang="fr-FR" sz="2000" dirty="0" err="1"/>
              <a:t>MP</a:t>
            </a:r>
            <a:r>
              <a:rPr lang="fr-FR" sz="2000" baseline="-25000" dirty="0" err="1"/>
              <a:t>oce</a:t>
            </a:r>
            <a:r>
              <a:rPr lang="fr-FR" sz="2000" dirty="0"/>
              <a:t>)</a:t>
            </a:r>
            <a:r>
              <a:rPr lang="fr-FR" sz="2000" baseline="30000" dirty="0"/>
              <a:t>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Or use an ODE solver in python (</a:t>
            </a:r>
            <a:r>
              <a:rPr lang="fr-FR" sz="2000" dirty="0" err="1"/>
              <a:t>matlab</a:t>
            </a:r>
            <a:r>
              <a:rPr lang="fr-FR" sz="2000" dirty="0"/>
              <a:t> or R)</a:t>
            </a:r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Model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forced</a:t>
            </a:r>
            <a:r>
              <a:rPr lang="fr-FR" sz="2000" dirty="0"/>
              <a:t> by production, </a:t>
            </a:r>
            <a:r>
              <a:rPr lang="fr-FR" sz="2000" dirty="0" err="1"/>
              <a:t>waste</a:t>
            </a:r>
            <a:r>
              <a:rPr lang="fr-FR" sz="2000" dirty="0"/>
              <a:t> data (Geyer17), and k values? How to know </a:t>
            </a:r>
            <a:r>
              <a:rPr lang="fr-FR" sz="2000" dirty="0" err="1"/>
              <a:t>k’s</a:t>
            </a:r>
            <a:r>
              <a:rPr lang="fr-F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9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3451CE-FA0A-4CC1-9A19-66816D791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542926"/>
            <a:ext cx="7229475" cy="4141204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ED131CE-3116-4E87-817C-0B7308636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48" y="32385"/>
            <a:ext cx="9308053" cy="529684"/>
          </a:xfrm>
        </p:spPr>
        <p:txBody>
          <a:bodyPr>
            <a:noAutofit/>
          </a:bodyPr>
          <a:lstStyle/>
          <a:p>
            <a:pPr algn="l"/>
            <a:r>
              <a:rPr lang="fr-FR" sz="2400" b="1" dirty="0"/>
              <a:t>How to know k values?</a:t>
            </a:r>
            <a:endParaRPr lang="fr-FR" sz="24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015CA84-0137-4030-9A3B-2EC130F40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60" y="4721531"/>
            <a:ext cx="10169187" cy="210408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F=k x M	</a:t>
            </a:r>
            <a:r>
              <a:rPr lang="fr-FR" sz="2000" dirty="0" err="1"/>
              <a:t>where</a:t>
            </a:r>
            <a:r>
              <a:rPr lang="fr-FR" sz="2000" dirty="0"/>
              <a:t> k = constant 1/y and Tg/y = 1/y x Tg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k=F/M at all time </a:t>
            </a:r>
            <a:r>
              <a:rPr lang="fr-FR" sz="2000" dirty="0" err="1"/>
              <a:t>steps</a:t>
            </a:r>
            <a:r>
              <a:rPr lang="fr-FR" sz="2000" dirty="0"/>
              <a:t>, </a:t>
            </a:r>
            <a:r>
              <a:rPr lang="fr-FR" sz="2000" dirty="0" err="1"/>
              <a:t>so</a:t>
            </a:r>
            <a:r>
              <a:rPr lang="fr-FR" sz="2000" dirty="0"/>
              <a:t> look at 2015 budget </a:t>
            </a:r>
            <a:r>
              <a:rPr lang="fr-FR" sz="2000" dirty="0" err="1"/>
              <a:t>above</a:t>
            </a:r>
            <a:endParaRPr lang="fr-F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Example: </a:t>
            </a:r>
            <a:r>
              <a:rPr lang="fr-FR" sz="2000" dirty="0" err="1"/>
              <a:t>Discarded</a:t>
            </a:r>
            <a:r>
              <a:rPr lang="fr-FR" sz="2000" dirty="0"/>
              <a:t> P pool = 3500 Tg; river P flux = 5 Tg/y; </a:t>
            </a:r>
            <a:r>
              <a:rPr lang="fr-FR" sz="2000" dirty="0" err="1"/>
              <a:t>then</a:t>
            </a:r>
            <a:r>
              <a:rPr lang="fr-FR" sz="2000" dirty="0"/>
              <a:t> k = 5/3500 (y</a:t>
            </a:r>
            <a:r>
              <a:rPr lang="fr-FR" sz="2000" baseline="30000" dirty="0"/>
              <a:t>-1</a:t>
            </a:r>
            <a:r>
              <a:rPr lang="fr-FR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err="1"/>
              <a:t>Some</a:t>
            </a:r>
            <a:r>
              <a:rPr lang="fr-FR" sz="2000" dirty="0"/>
              <a:t> </a:t>
            </a:r>
            <a:r>
              <a:rPr lang="fr-FR" sz="2000" dirty="0" err="1"/>
              <a:t>k’s</a:t>
            </a:r>
            <a:r>
              <a:rPr lang="fr-FR" sz="2000" dirty="0"/>
              <a:t> are not </a:t>
            </a:r>
            <a:r>
              <a:rPr lang="fr-FR" sz="2000" dirty="0" err="1"/>
              <a:t>known</a:t>
            </a:r>
            <a:r>
              <a:rPr lang="fr-FR" sz="2000" dirty="0"/>
              <a:t>; </a:t>
            </a:r>
            <a:r>
              <a:rPr lang="fr-FR" sz="2000" dirty="0" err="1"/>
              <a:t>need</a:t>
            </a:r>
            <a:r>
              <a:rPr lang="fr-FR" sz="2000" dirty="0"/>
              <a:t> to </a:t>
            </a:r>
            <a:r>
              <a:rPr lang="fr-FR" sz="2000" dirty="0" err="1"/>
              <a:t>make</a:t>
            </a:r>
            <a:r>
              <a:rPr lang="fr-FR" sz="2000" dirty="0"/>
              <a:t> </a:t>
            </a:r>
            <a:r>
              <a:rPr lang="fr-FR" sz="2000" dirty="0" err="1"/>
              <a:t>assuptions</a:t>
            </a:r>
            <a:r>
              <a:rPr lang="fr-FR" sz="2000" dirty="0"/>
              <a:t>. Example P to MP fragmentation; Lebreton19 </a:t>
            </a:r>
            <a:r>
              <a:rPr lang="fr-FR" sz="2000" dirty="0" err="1"/>
              <a:t>proposed</a:t>
            </a:r>
            <a:r>
              <a:rPr lang="fr-FR" sz="2000" dirty="0"/>
              <a:t> 0.03 y</a:t>
            </a:r>
            <a:r>
              <a:rPr lang="fr-FR" sz="2000" baseline="30000" dirty="0"/>
              <a:t>-1</a:t>
            </a:r>
            <a:r>
              <a:rPr lang="fr-FR" sz="2000" dirty="0"/>
              <a:t> for the </a:t>
            </a:r>
            <a:r>
              <a:rPr lang="fr-FR" sz="2000" dirty="0" err="1"/>
              <a:t>ocean</a:t>
            </a:r>
            <a:r>
              <a:rPr lang="fr-FR" sz="2000" dirty="0"/>
              <a:t>. Assume </a:t>
            </a:r>
            <a:r>
              <a:rPr lang="fr-FR" sz="2000" dirty="0" err="1"/>
              <a:t>same</a:t>
            </a:r>
            <a:r>
              <a:rPr lang="fr-FR" sz="2000" dirty="0"/>
              <a:t> k for P fragmentation in </a:t>
            </a:r>
            <a:r>
              <a:rPr lang="fr-FR" sz="2000" dirty="0" err="1"/>
              <a:t>beach</a:t>
            </a:r>
            <a:r>
              <a:rPr lang="fr-FR" sz="2000" dirty="0"/>
              <a:t>, </a:t>
            </a:r>
            <a:r>
              <a:rPr lang="fr-FR" sz="2000" dirty="0" err="1"/>
              <a:t>discarded</a:t>
            </a:r>
            <a:r>
              <a:rPr lang="fr-FR" sz="2000" dirty="0"/>
              <a:t> pools. </a:t>
            </a:r>
            <a:r>
              <a:rPr lang="fr-FR" sz="2000" dirty="0" err="1"/>
              <a:t>Then</a:t>
            </a:r>
            <a:r>
              <a:rPr lang="fr-FR" sz="2000" dirty="0"/>
              <a:t> </a:t>
            </a:r>
            <a:r>
              <a:rPr lang="fr-FR" sz="2000" dirty="0" err="1"/>
              <a:t>see</a:t>
            </a:r>
            <a:r>
              <a:rPr lang="fr-FR" sz="2000" dirty="0"/>
              <a:t>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happens</a:t>
            </a:r>
            <a:r>
              <a:rPr lang="fr-FR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415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40D8AEA-3A16-4A57-AAA3-87114D31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765" y="111860"/>
            <a:ext cx="4366260" cy="32461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BC4B55D-EF29-4F49-BC07-1FB04ACA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65" y="3429000"/>
            <a:ext cx="4358640" cy="32385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FE712BE-CF69-4FD0-8EAF-0E4F198AF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38" y="2065372"/>
            <a:ext cx="9308053" cy="529684"/>
          </a:xfrm>
        </p:spPr>
        <p:txBody>
          <a:bodyPr>
            <a:noAutofit/>
          </a:bodyPr>
          <a:lstStyle/>
          <a:p>
            <a:pPr algn="l"/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happens</a:t>
            </a:r>
            <a:r>
              <a:rPr lang="fr-FR" sz="2400" b="1" dirty="0"/>
              <a:t> if </a:t>
            </a:r>
            <a:r>
              <a:rPr lang="fr-FR" sz="2400" b="1" dirty="0" err="1"/>
              <a:t>we</a:t>
            </a:r>
            <a:r>
              <a:rPr lang="fr-FR" sz="2400" b="1" dirty="0"/>
              <a:t> stop</a:t>
            </a:r>
            <a:br>
              <a:rPr lang="fr-FR" sz="2400" b="1" dirty="0"/>
            </a:br>
            <a:r>
              <a:rPr lang="fr-FR" sz="2400" b="1" dirty="0"/>
              <a:t>P production and pollution</a:t>
            </a:r>
            <a:br>
              <a:rPr lang="fr-FR" sz="2400" b="1" dirty="0"/>
            </a:br>
            <a:r>
              <a:rPr lang="fr-FR" sz="2400" b="1" dirty="0"/>
              <a:t>in 2015?</a:t>
            </a:r>
            <a:br>
              <a:rPr lang="fr-FR" sz="2400" b="1" dirty="0"/>
            </a:br>
            <a:br>
              <a:rPr lang="fr-FR" sz="2400" b="1" dirty="0"/>
            </a:br>
            <a:r>
              <a:rPr lang="fr-FR" sz="2400" b="1" dirty="0"/>
              <a:t>For how long </a:t>
            </a:r>
            <a:r>
              <a:rPr lang="fr-FR" sz="2400" b="1" dirty="0" err="1"/>
              <a:t>will</a:t>
            </a:r>
            <a:r>
              <a:rPr lang="fr-FR" sz="2400" b="1" dirty="0"/>
              <a:t> </a:t>
            </a:r>
            <a:r>
              <a:rPr lang="fr-FR" sz="2400" b="1" dirty="0" err="1"/>
              <a:t>legacy</a:t>
            </a:r>
            <a:r>
              <a:rPr lang="fr-FR" sz="2400" b="1" dirty="0"/>
              <a:t> P pollution</a:t>
            </a:r>
            <a:br>
              <a:rPr lang="fr-FR" sz="2400" b="1" dirty="0"/>
            </a:br>
            <a:r>
              <a:rPr lang="fr-FR" sz="2400" b="1" dirty="0" err="1"/>
              <a:t>propagate</a:t>
            </a:r>
            <a:r>
              <a:rPr lang="fr-FR" sz="2400" b="1" dirty="0"/>
              <a:t> </a:t>
            </a:r>
            <a:r>
              <a:rPr lang="fr-FR" sz="2400" b="1" dirty="0" err="1"/>
              <a:t>through</a:t>
            </a:r>
            <a:r>
              <a:rPr lang="fr-FR" sz="2400" b="1" dirty="0"/>
              <a:t> </a:t>
            </a:r>
            <a:r>
              <a:rPr lang="fr-FR" sz="2400" b="1" dirty="0" err="1"/>
              <a:t>reservoirs</a:t>
            </a:r>
            <a:br>
              <a:rPr lang="fr-FR" sz="2400" b="1" dirty="0"/>
            </a:br>
            <a:r>
              <a:rPr lang="fr-FR" sz="2400" b="1" dirty="0"/>
              <a:t>and impact </a:t>
            </a:r>
            <a:r>
              <a:rPr lang="fr-FR" sz="2400" b="1" dirty="0" err="1"/>
              <a:t>ecosystems</a:t>
            </a:r>
            <a:r>
              <a:rPr lang="fr-FR" sz="2400" b="1" dirty="0"/>
              <a:t>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7186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993BFB0-9A68-40BD-8A35-A5C64108E9B0}"/>
              </a:ext>
            </a:extLst>
          </p:cNvPr>
          <p:cNvGrpSpPr/>
          <p:nvPr/>
        </p:nvGrpSpPr>
        <p:grpSpPr>
          <a:xfrm>
            <a:off x="1953259" y="1591777"/>
            <a:ext cx="8714858" cy="4913105"/>
            <a:chOff x="2592332" y="366875"/>
            <a:chExt cx="8714858" cy="4913105"/>
          </a:xfrm>
        </p:grpSpPr>
        <p:sp>
          <p:nvSpPr>
            <p:cNvPr id="7" name="Text Box 29">
              <a:extLst>
                <a:ext uri="{FF2B5EF4-FFF2-40B4-BE49-F238E27FC236}">
                  <a16:creationId xmlns:a16="http://schemas.microsoft.com/office/drawing/2014/main" id="{47616FEF-8491-4F48-BDA4-BDC400A7E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883" y="670688"/>
              <a:ext cx="8515227" cy="514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6500D84-80E7-4C88-8435-EE1E6A31B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989" y="3936840"/>
              <a:ext cx="1606333" cy="67565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" name="Rectangle 41">
              <a:extLst>
                <a:ext uri="{FF2B5EF4-FFF2-40B4-BE49-F238E27FC236}">
                  <a16:creationId xmlns:a16="http://schemas.microsoft.com/office/drawing/2014/main" id="{91392410-0888-412D-A49A-DA6B20352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973" y="2127249"/>
              <a:ext cx="1187575" cy="4769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837882AB-4DC5-450E-A0E8-F48C7BB61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085" y="2127250"/>
              <a:ext cx="2923157" cy="467586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EA9A83-C896-4A80-A677-1ADF95F3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072" y="3234166"/>
              <a:ext cx="2942002" cy="675650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CEA04BC-6326-4021-8709-489C5972B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034" y="2127639"/>
              <a:ext cx="1232367" cy="18151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D75F842-D82B-40F5-869D-C9D22B8BF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072" y="2637999"/>
              <a:ext cx="2923157" cy="559503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AB3C9DA2-5A09-4727-ABBE-EADF9CBDC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254" y="2241612"/>
              <a:ext cx="2167564" cy="305967"/>
            </a:xfrm>
            <a:prstGeom prst="chevron">
              <a:avLst>
                <a:gd name="adj" fmla="val 37019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5" name="AutoShape 23">
              <a:extLst>
                <a:ext uri="{FF2B5EF4-FFF2-40B4-BE49-F238E27FC236}">
                  <a16:creationId xmlns:a16="http://schemas.microsoft.com/office/drawing/2014/main" id="{65B738CC-BE15-4060-AD5C-D010F52A32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65547" y="1485173"/>
              <a:ext cx="1245143" cy="342854"/>
            </a:xfrm>
            <a:prstGeom prst="chevron">
              <a:avLst>
                <a:gd name="adj" fmla="val 5732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6" name="AutoShape 24">
              <a:extLst>
                <a:ext uri="{FF2B5EF4-FFF2-40B4-BE49-F238E27FC236}">
                  <a16:creationId xmlns:a16="http://schemas.microsoft.com/office/drawing/2014/main" id="{9051B243-A6BC-4A32-8124-7FCF5EDF1C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88040" y="1485172"/>
              <a:ext cx="1245142" cy="342855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7" name="AutoShape 32">
              <a:extLst>
                <a:ext uri="{FF2B5EF4-FFF2-40B4-BE49-F238E27FC236}">
                  <a16:creationId xmlns:a16="http://schemas.microsoft.com/office/drawing/2014/main" id="{644D29ED-8F11-4AF0-8511-D8B15319EB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79024" y="1402229"/>
              <a:ext cx="1197149" cy="404812"/>
            </a:xfrm>
            <a:prstGeom prst="chevron">
              <a:avLst>
                <a:gd name="adj" fmla="val 38235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0D9AFA4-C93D-4519-B28C-A80C9886E4FD}"/>
                </a:ext>
              </a:extLst>
            </p:cNvPr>
            <p:cNvGrpSpPr/>
            <p:nvPr/>
          </p:nvGrpSpPr>
          <p:grpSpPr>
            <a:xfrm>
              <a:off x="10800050" y="1825469"/>
              <a:ext cx="376238" cy="309562"/>
              <a:chOff x="6165850" y="1766889"/>
              <a:chExt cx="376238" cy="309562"/>
            </a:xfrm>
          </p:grpSpPr>
          <p:sp>
            <p:nvSpPr>
              <p:cNvPr id="94" name="Rectangle 33">
                <a:extLst>
                  <a:ext uri="{FF2B5EF4-FFF2-40B4-BE49-F238E27FC236}">
                    <a16:creationId xmlns:a16="http://schemas.microsoft.com/office/drawing/2014/main" id="{9FFA50B3-A7E4-4BFF-96CF-CE586DD03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850" y="1973264"/>
                <a:ext cx="306388" cy="103187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fr-FR" sz="1200"/>
              </a:p>
            </p:txBody>
          </p:sp>
          <p:sp>
            <p:nvSpPr>
              <p:cNvPr id="95" name="Rectangle 34" descr="Briques horizontales">
                <a:extLst>
                  <a:ext uri="{FF2B5EF4-FFF2-40B4-BE49-F238E27FC236}">
                    <a16:creationId xmlns:a16="http://schemas.microsoft.com/office/drawing/2014/main" id="{F217DB6B-8C93-4B72-BDC0-F879136F1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238" y="1766889"/>
                <a:ext cx="69850" cy="307975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fr-FR" sz="1200"/>
              </a:p>
            </p:txBody>
          </p:sp>
          <p:sp>
            <p:nvSpPr>
              <p:cNvPr id="96" name="Line 35">
                <a:extLst>
                  <a:ext uri="{FF2B5EF4-FFF2-40B4-BE49-F238E27FC236}">
                    <a16:creationId xmlns:a16="http://schemas.microsoft.com/office/drawing/2014/main" id="{980098FF-726A-4851-A9A1-8A9F00EA4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65850" y="1911350"/>
                <a:ext cx="65088" cy="63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 sz="1200"/>
              </a:p>
            </p:txBody>
          </p:sp>
          <p:sp>
            <p:nvSpPr>
              <p:cNvPr id="97" name="Line 36">
                <a:extLst>
                  <a:ext uri="{FF2B5EF4-FFF2-40B4-BE49-F238E27FC236}">
                    <a16:creationId xmlns:a16="http://schemas.microsoft.com/office/drawing/2014/main" id="{F22BFE07-B3D5-46F7-AD3B-A82B92483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000000">
                <a:off x="6240464" y="1889125"/>
                <a:ext cx="225425" cy="103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 sz="1200"/>
              </a:p>
            </p:txBody>
          </p:sp>
        </p:grpSp>
        <p:sp>
          <p:nvSpPr>
            <p:cNvPr id="19" name="Rectangle 41">
              <a:extLst>
                <a:ext uri="{FF2B5EF4-FFF2-40B4-BE49-F238E27FC236}">
                  <a16:creationId xmlns:a16="http://schemas.microsoft.com/office/drawing/2014/main" id="{4F83C2A4-B216-4CE6-A126-7A965BAC4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820" y="3944496"/>
              <a:ext cx="1283254" cy="13032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60FA4235-406B-4703-9921-468778D57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9854" y="4135866"/>
              <a:ext cx="2801550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Shelf </a:t>
              </a:r>
              <a:r>
                <a:rPr lang="fr-FR" altLang="fr-FR" sz="1200" dirty="0" err="1"/>
                <a:t>sediments</a:t>
              </a:r>
              <a:endParaRPr lang="fr-FR" altLang="fr-FR" sz="1200" dirty="0"/>
            </a:p>
            <a:p>
              <a:pPr eaLnBrk="1" hangingPunct="1"/>
              <a:r>
                <a:rPr lang="fr-FR" altLang="fr-FR" sz="1200" dirty="0" err="1"/>
                <a:t>sMP+MP</a:t>
              </a:r>
              <a:r>
                <a:rPr lang="fr-FR" altLang="fr-FR" sz="1200" dirty="0"/>
                <a:t>: 0.001? </a:t>
              </a:r>
            </a:p>
            <a:p>
              <a:pPr eaLnBrk="1" hangingPunct="1"/>
              <a:endParaRPr lang="fr-FR" altLang="fr-FR" sz="1200" dirty="0"/>
            </a:p>
          </p:txBody>
        </p:sp>
        <p:sp>
          <p:nvSpPr>
            <p:cNvPr id="21" name="Text Box 52">
              <a:extLst>
                <a:ext uri="{FF2B5EF4-FFF2-40B4-BE49-F238E27FC236}">
                  <a16:creationId xmlns:a16="http://schemas.microsoft.com/office/drawing/2014/main" id="{4A3AB95F-5D81-42B1-A71D-7D4D0D687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325" y="2776900"/>
              <a:ext cx="13329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Natural </a:t>
              </a:r>
              <a:r>
                <a:rPr lang="fr-FR" altLang="fr-FR" sz="1200" dirty="0" err="1"/>
                <a:t>soil</a:t>
              </a:r>
              <a:endParaRPr lang="fr-FR" altLang="fr-FR" sz="1200" dirty="0"/>
            </a:p>
            <a:p>
              <a:pPr algn="ctr" eaLnBrk="1" hangingPunct="1"/>
              <a:r>
                <a:rPr lang="fr-FR" altLang="fr-FR" sz="1200" dirty="0" err="1"/>
                <a:t>sMP</a:t>
              </a:r>
              <a:r>
                <a:rPr lang="fr-FR" altLang="fr-FR" sz="1200" dirty="0"/>
                <a:t> 29</a:t>
              </a: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986E92DB-C607-4DA8-AA49-C4CA9550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694" y="2143854"/>
              <a:ext cx="1312125" cy="310384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64623585-7BB7-4C31-A17F-3E16E9C1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982" y="3218654"/>
              <a:ext cx="1177214" cy="20290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24" name="Text Box 43">
              <a:extLst>
                <a:ext uri="{FF2B5EF4-FFF2-40B4-BE49-F238E27FC236}">
                  <a16:creationId xmlns:a16="http://schemas.microsoft.com/office/drawing/2014/main" id="{21E96D26-B087-40BA-BF3D-0BCB5B387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427" y="3314588"/>
              <a:ext cx="8659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In-Use P</a:t>
              </a:r>
            </a:p>
            <a:p>
              <a:pPr algn="ctr" eaLnBrk="1" hangingPunct="1"/>
              <a:r>
                <a:rPr lang="fr-FR" altLang="fr-FR" sz="1200" dirty="0"/>
                <a:t>2600</a:t>
              </a:r>
            </a:p>
          </p:txBody>
        </p:sp>
        <p:sp>
          <p:nvSpPr>
            <p:cNvPr id="25" name="Text Box 43">
              <a:extLst>
                <a:ext uri="{FF2B5EF4-FFF2-40B4-BE49-F238E27FC236}">
                  <a16:creationId xmlns:a16="http://schemas.microsoft.com/office/drawing/2014/main" id="{3EE2289E-C7BD-485F-A79D-A032E5BFA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9790" y="4338666"/>
              <a:ext cx="12092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 err="1"/>
                <a:t>Discarded</a:t>
              </a:r>
              <a:r>
                <a:rPr lang="fr-FR" altLang="fr-FR" sz="1200" dirty="0"/>
                <a:t> P</a:t>
              </a:r>
            </a:p>
            <a:p>
              <a:pPr algn="ctr" eaLnBrk="1" hangingPunct="1"/>
              <a:r>
                <a:rPr lang="fr-FR" altLang="fr-FR" sz="1200" dirty="0"/>
                <a:t>3500</a:t>
              </a:r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B359C72D-271F-42E3-A9C6-1E3D4FB44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642" y="2633161"/>
              <a:ext cx="1187575" cy="5499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27" name="Text Box 43">
              <a:extLst>
                <a:ext uri="{FF2B5EF4-FFF2-40B4-BE49-F238E27FC236}">
                  <a16:creationId xmlns:a16="http://schemas.microsoft.com/office/drawing/2014/main" id="{CBFF68FE-9685-4DF3-A8CD-359D14636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6989" y="2862330"/>
              <a:ext cx="152074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Disc MP 1400</a:t>
              </a:r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43CFAFFA-578C-447F-96EE-5CABCC8B9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09" y="3218654"/>
              <a:ext cx="1683351" cy="7230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29" name="Text Box 52">
              <a:extLst>
                <a:ext uri="{FF2B5EF4-FFF2-40B4-BE49-F238E27FC236}">
                  <a16:creationId xmlns:a16="http://schemas.microsoft.com/office/drawing/2014/main" id="{B7A07ADD-0E66-438A-9BA0-C8688096D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718" y="3510628"/>
              <a:ext cx="133298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Beach P </a:t>
              </a:r>
              <a:r>
                <a:rPr lang="fr-FR" altLang="fr-FR" sz="1200" dirty="0">
                  <a:solidFill>
                    <a:srgbClr val="FF0000"/>
                  </a:solidFill>
                </a:rPr>
                <a:t>3.9</a:t>
              </a: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A5C57AFD-3E81-402F-B11B-9DED3E02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415" y="2703224"/>
              <a:ext cx="1683351" cy="4847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31" name="Text Box 52">
              <a:extLst>
                <a:ext uri="{FF2B5EF4-FFF2-40B4-BE49-F238E27FC236}">
                  <a16:creationId xmlns:a16="http://schemas.microsoft.com/office/drawing/2014/main" id="{D7255BC9-80C8-4849-80AF-AE9491F0F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060" y="2844232"/>
              <a:ext cx="145730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Beach MP 0.5 </a:t>
              </a:r>
            </a:p>
          </p:txBody>
        </p:sp>
        <p:sp>
          <p:nvSpPr>
            <p:cNvPr id="32" name="AutoShape 22">
              <a:extLst>
                <a:ext uri="{FF2B5EF4-FFF2-40B4-BE49-F238E27FC236}">
                  <a16:creationId xmlns:a16="http://schemas.microsoft.com/office/drawing/2014/main" id="{030D3524-DC76-44AB-BC7C-B67DD315AD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21263" y="3854459"/>
              <a:ext cx="844793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33" name="AutoShape 27">
              <a:extLst>
                <a:ext uri="{FF2B5EF4-FFF2-40B4-BE49-F238E27FC236}">
                  <a16:creationId xmlns:a16="http://schemas.microsoft.com/office/drawing/2014/main" id="{FF43E89A-7913-474B-BDF9-5FA24BAB3C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092773" y="3053047"/>
              <a:ext cx="38988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34" name="AutoShape 22">
              <a:extLst>
                <a:ext uri="{FF2B5EF4-FFF2-40B4-BE49-F238E27FC236}">
                  <a16:creationId xmlns:a16="http://schemas.microsoft.com/office/drawing/2014/main" id="{EE602156-6D59-44B3-83F1-BE98004F25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16810" y="3334399"/>
              <a:ext cx="787243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35" name="AutoShape 22">
              <a:extLst>
                <a:ext uri="{FF2B5EF4-FFF2-40B4-BE49-F238E27FC236}">
                  <a16:creationId xmlns:a16="http://schemas.microsoft.com/office/drawing/2014/main" id="{C7F73E40-4957-4FFC-8C21-FB38D191E3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34466" y="2165453"/>
              <a:ext cx="712480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36" name="Text Box 43">
              <a:extLst>
                <a:ext uri="{FF2B5EF4-FFF2-40B4-BE49-F238E27FC236}">
                  <a16:creationId xmlns:a16="http://schemas.microsoft.com/office/drawing/2014/main" id="{CE136B50-5A7C-460A-AE8C-52E7782B9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635" y="770525"/>
              <a:ext cx="199707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 err="1"/>
                <a:t>Atmosphere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0.031</a:t>
              </a: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6A36B999-E886-4C9E-85AC-0813F2712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083" y="1507473"/>
              <a:ext cx="602420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0.18 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0D36FD37-9EA8-4670-AADD-1515D9292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569" y="152788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2.0</a:t>
              </a:r>
            </a:p>
          </p:txBody>
        </p:sp>
        <p:sp>
          <p:nvSpPr>
            <p:cNvPr id="39" name="AutoShape 32">
              <a:extLst>
                <a:ext uri="{FF2B5EF4-FFF2-40B4-BE49-F238E27FC236}">
                  <a16:creationId xmlns:a16="http://schemas.microsoft.com/office/drawing/2014/main" id="{AC893C79-032B-4FAF-B4F8-F93AD43F52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09289" y="1384507"/>
              <a:ext cx="1161704" cy="404812"/>
            </a:xfrm>
            <a:prstGeom prst="chevron">
              <a:avLst>
                <a:gd name="adj" fmla="val 38235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40" name="Text Box 43">
              <a:extLst>
                <a:ext uri="{FF2B5EF4-FFF2-40B4-BE49-F238E27FC236}">
                  <a16:creationId xmlns:a16="http://schemas.microsoft.com/office/drawing/2014/main" id="{76C36EE6-7D91-4AE4-958E-433DDA922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802" y="2161004"/>
              <a:ext cx="27424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Surface </a:t>
              </a:r>
              <a:r>
                <a:rPr lang="fr-FR" altLang="fr-FR" sz="1200" dirty="0" err="1"/>
                <a:t>Ocean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0.003</a:t>
              </a: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AF7A020D-F9B7-4139-AA25-22D4870E3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501" y="3240998"/>
              <a:ext cx="17319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P</a:t>
              </a:r>
            </a:p>
            <a:p>
              <a:pPr algn="ctr" eaLnBrk="1" hangingPunct="1"/>
              <a:r>
                <a:rPr lang="fr-FR" altLang="fr-FR" sz="1200" dirty="0"/>
                <a:t>0.23</a:t>
              </a:r>
            </a:p>
          </p:txBody>
        </p:sp>
        <p:sp>
          <p:nvSpPr>
            <p:cNvPr id="42" name="AutoShape 22">
              <a:extLst>
                <a:ext uri="{FF2B5EF4-FFF2-40B4-BE49-F238E27FC236}">
                  <a16:creationId xmlns:a16="http://schemas.microsoft.com/office/drawing/2014/main" id="{C65B1BBE-7F8C-4FD5-845B-FA76E1778A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31886" y="3316594"/>
              <a:ext cx="812592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43" name="AutoShape 22">
              <a:extLst>
                <a:ext uri="{FF2B5EF4-FFF2-40B4-BE49-F238E27FC236}">
                  <a16:creationId xmlns:a16="http://schemas.microsoft.com/office/drawing/2014/main" id="{29AAC3F0-2D56-4BC5-9FD1-DDA3D14C7F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05503" y="2744746"/>
              <a:ext cx="845555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44" name="Text Box 48">
              <a:extLst>
                <a:ext uri="{FF2B5EF4-FFF2-40B4-BE49-F238E27FC236}">
                  <a16:creationId xmlns:a16="http://schemas.microsoft.com/office/drawing/2014/main" id="{4FD5A527-AF8F-4336-BE28-AE72ECE3B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0246" y="1363973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8.6</a:t>
              </a:r>
            </a:p>
          </p:txBody>
        </p:sp>
        <p:sp>
          <p:nvSpPr>
            <p:cNvPr id="45" name="Text Box 48">
              <a:extLst>
                <a:ext uri="{FF2B5EF4-FFF2-40B4-BE49-F238E27FC236}">
                  <a16:creationId xmlns:a16="http://schemas.microsoft.com/office/drawing/2014/main" id="{25DDDBC9-9A7E-47A8-B244-3DFB3EE7E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2928" y="1372643"/>
              <a:ext cx="424800" cy="775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0.09</a:t>
              </a:r>
            </a:p>
          </p:txBody>
        </p:sp>
        <p:sp>
          <p:nvSpPr>
            <p:cNvPr id="46" name="Text Box 48">
              <a:extLst>
                <a:ext uri="{FF2B5EF4-FFF2-40B4-BE49-F238E27FC236}">
                  <a16:creationId xmlns:a16="http://schemas.microsoft.com/office/drawing/2014/main" id="{668C0FAC-CA4F-4C11-82D8-C23BB7E32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707" y="2311319"/>
              <a:ext cx="772899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0.006</a:t>
              </a:r>
            </a:p>
          </p:txBody>
        </p:sp>
        <p:sp>
          <p:nvSpPr>
            <p:cNvPr id="47" name="Text Box 48">
              <a:extLst>
                <a:ext uri="{FF2B5EF4-FFF2-40B4-BE49-F238E27FC236}">
                  <a16:creationId xmlns:a16="http://schemas.microsoft.com/office/drawing/2014/main" id="{954AA125-DEC4-4B92-8817-E0E8A2CB6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0069" y="285322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7E-4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CCF8272E-4AE7-45AE-88B7-A34E50483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7802" y="3417980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0.35</a:t>
              </a:r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776F439B-C3BE-414A-A7B9-B36501D42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528" y="399586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118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F76CE0E4-62B7-4CD7-97C2-9B440477E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2493" y="3445202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0.5</a:t>
              </a:r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15BCDBB0-75E6-4B74-892C-A47961E26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608" y="228250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52" name="Text Box 48">
              <a:extLst>
                <a:ext uri="{FF2B5EF4-FFF2-40B4-BE49-F238E27FC236}">
                  <a16:creationId xmlns:a16="http://schemas.microsoft.com/office/drawing/2014/main" id="{6CB24E6A-93AC-4C23-9896-C62C7FAB3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8009" y="31149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21</a:t>
              </a:r>
            </a:p>
          </p:txBody>
        </p:sp>
        <p:sp>
          <p:nvSpPr>
            <p:cNvPr id="53" name="AutoShape 27">
              <a:extLst>
                <a:ext uri="{FF2B5EF4-FFF2-40B4-BE49-F238E27FC236}">
                  <a16:creationId xmlns:a16="http://schemas.microsoft.com/office/drawing/2014/main" id="{21BAA6FE-8671-480A-AF1E-EF46D9EDD4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65337" y="3025699"/>
              <a:ext cx="62071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4" name="Text Box 48">
              <a:extLst>
                <a:ext uri="{FF2B5EF4-FFF2-40B4-BE49-F238E27FC236}">
                  <a16:creationId xmlns:a16="http://schemas.microsoft.com/office/drawing/2014/main" id="{50E58FD2-BCFB-4719-8A7A-D3E1837B7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8502" y="3130469"/>
              <a:ext cx="47009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55" name="AutoShape 26">
              <a:extLst>
                <a:ext uri="{FF2B5EF4-FFF2-40B4-BE49-F238E27FC236}">
                  <a16:creationId xmlns:a16="http://schemas.microsoft.com/office/drawing/2014/main" id="{E6CBACAB-4D75-43D7-B161-B1BFB8F4E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227929" y="1411683"/>
              <a:ext cx="1161704" cy="406400"/>
            </a:xfrm>
            <a:prstGeom prst="chevron">
              <a:avLst>
                <a:gd name="adj" fmla="val 44531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6" name="Text Box 48">
              <a:extLst>
                <a:ext uri="{FF2B5EF4-FFF2-40B4-BE49-F238E27FC236}">
                  <a16:creationId xmlns:a16="http://schemas.microsoft.com/office/drawing/2014/main" id="{DBB4B8FC-E52D-460E-A6CA-25B42EBBC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3721" y="1375537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7.6</a:t>
              </a:r>
            </a:p>
          </p:txBody>
        </p:sp>
        <p:sp>
          <p:nvSpPr>
            <p:cNvPr id="57" name="AutoShape 26">
              <a:extLst>
                <a:ext uri="{FF2B5EF4-FFF2-40B4-BE49-F238E27FC236}">
                  <a16:creationId xmlns:a16="http://schemas.microsoft.com/office/drawing/2014/main" id="{5EC70523-D705-4F46-B83B-35B93D6753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728776" y="2148829"/>
              <a:ext cx="535076" cy="406400"/>
            </a:xfrm>
            <a:prstGeom prst="chevron">
              <a:avLst>
                <a:gd name="adj" fmla="val 44531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8" name="Text Box 48">
              <a:extLst>
                <a:ext uri="{FF2B5EF4-FFF2-40B4-BE49-F238E27FC236}">
                  <a16:creationId xmlns:a16="http://schemas.microsoft.com/office/drawing/2014/main" id="{ABEE7F1F-2353-4BD2-99CE-AB6C9C7DA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3408" y="2284338"/>
              <a:ext cx="453782" cy="235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372</a:t>
              </a:r>
            </a:p>
          </p:txBody>
        </p:sp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0D503F2D-F3BC-49B3-B76A-9EF8B8DD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2095" y="1231362"/>
              <a:ext cx="791684" cy="514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60" name="Text Box 43">
              <a:extLst>
                <a:ext uri="{FF2B5EF4-FFF2-40B4-BE49-F238E27FC236}">
                  <a16:creationId xmlns:a16="http://schemas.microsoft.com/office/drawing/2014/main" id="{882C38DB-10A3-4C9E-A6F3-550D4154C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9178" y="1296248"/>
              <a:ext cx="79087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CO</a:t>
              </a:r>
              <a:r>
                <a:rPr lang="fr-FR" altLang="fr-FR" sz="1200" baseline="-25000" dirty="0"/>
                <a:t>2</a:t>
              </a:r>
              <a:r>
                <a:rPr lang="fr-FR" altLang="fr-FR" sz="1200" dirty="0"/>
                <a:t> 700</a:t>
              </a:r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245E1CD2-41E5-4BF8-A888-274CAA2E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14048" y="4845294"/>
              <a:ext cx="430176" cy="389548"/>
            </a:xfrm>
            <a:prstGeom prst="rect">
              <a:avLst/>
            </a:prstGeom>
          </p:spPr>
        </p:pic>
        <p:sp>
          <p:nvSpPr>
            <p:cNvPr id="62" name="Text Box 48">
              <a:extLst>
                <a:ext uri="{FF2B5EF4-FFF2-40B4-BE49-F238E27FC236}">
                  <a16:creationId xmlns:a16="http://schemas.microsoft.com/office/drawing/2014/main" id="{6AA04B34-9552-4E95-B621-3142F9C2A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352" y="4644946"/>
              <a:ext cx="373563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57</a:t>
              </a:r>
            </a:p>
          </p:txBody>
        </p:sp>
        <p:sp>
          <p:nvSpPr>
            <p:cNvPr id="63" name="AutoShape 27">
              <a:extLst>
                <a:ext uri="{FF2B5EF4-FFF2-40B4-BE49-F238E27FC236}">
                  <a16:creationId xmlns:a16="http://schemas.microsoft.com/office/drawing/2014/main" id="{4DDD6FE9-A487-4D01-BA5A-BC2EE45870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161913" y="1844328"/>
              <a:ext cx="785431" cy="278808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64" name="Text Box 48">
              <a:extLst>
                <a:ext uri="{FF2B5EF4-FFF2-40B4-BE49-F238E27FC236}">
                  <a16:creationId xmlns:a16="http://schemas.microsoft.com/office/drawing/2014/main" id="{17F39EDA-016C-43BF-A02A-CDC10E74B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8040" y="182221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74</a:t>
              </a:r>
            </a:p>
          </p:txBody>
        </p:sp>
        <p:sp>
          <p:nvSpPr>
            <p:cNvPr id="65" name="AutoShape 27">
              <a:extLst>
                <a:ext uri="{FF2B5EF4-FFF2-40B4-BE49-F238E27FC236}">
                  <a16:creationId xmlns:a16="http://schemas.microsoft.com/office/drawing/2014/main" id="{717F0C70-CF98-46AA-9DAE-75806B802E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488036" y="1498426"/>
              <a:ext cx="1342420" cy="41362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66" name="Text Box 48">
              <a:extLst>
                <a:ext uri="{FF2B5EF4-FFF2-40B4-BE49-F238E27FC236}">
                  <a16:creationId xmlns:a16="http://schemas.microsoft.com/office/drawing/2014/main" id="{694FF909-A729-45DE-8F87-567434E90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0893" y="1385549"/>
              <a:ext cx="453782" cy="733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0.1</a:t>
              </a:r>
            </a:p>
          </p:txBody>
        </p:sp>
        <p:sp>
          <p:nvSpPr>
            <p:cNvPr id="67" name="AutoShape 24">
              <a:extLst>
                <a:ext uri="{FF2B5EF4-FFF2-40B4-BE49-F238E27FC236}">
                  <a16:creationId xmlns:a16="http://schemas.microsoft.com/office/drawing/2014/main" id="{5C4A9E7D-4648-4CC6-9DDF-65593B89CE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268435" y="3117967"/>
              <a:ext cx="1716835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68" name="Text Box 48">
              <a:extLst>
                <a:ext uri="{FF2B5EF4-FFF2-40B4-BE49-F238E27FC236}">
                  <a16:creationId xmlns:a16="http://schemas.microsoft.com/office/drawing/2014/main" id="{D2BD2207-DA4D-475E-A699-CF32CAFA9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6027" y="3454490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0.04</a:t>
              </a:r>
            </a:p>
          </p:txBody>
        </p:sp>
        <p:sp>
          <p:nvSpPr>
            <p:cNvPr id="69" name="AutoShape 24">
              <a:extLst>
                <a:ext uri="{FF2B5EF4-FFF2-40B4-BE49-F238E27FC236}">
                  <a16:creationId xmlns:a16="http://schemas.microsoft.com/office/drawing/2014/main" id="{7E258718-1F6B-4EEC-9BD2-70B6AEB638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78476" y="3456033"/>
              <a:ext cx="1077371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0" name="Text Box 43">
              <a:extLst>
                <a:ext uri="{FF2B5EF4-FFF2-40B4-BE49-F238E27FC236}">
                  <a16:creationId xmlns:a16="http://schemas.microsoft.com/office/drawing/2014/main" id="{D871E82D-7067-4E83-9ED5-2106A434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9184" y="2693407"/>
              <a:ext cx="17319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MP</a:t>
              </a:r>
            </a:p>
            <a:p>
              <a:pPr algn="ctr" eaLnBrk="1" hangingPunct="1"/>
              <a:r>
                <a:rPr lang="fr-FR" altLang="fr-FR" sz="1200" dirty="0"/>
                <a:t> 0.04</a:t>
              </a:r>
            </a:p>
          </p:txBody>
        </p:sp>
        <p:sp>
          <p:nvSpPr>
            <p:cNvPr id="71" name="AutoShape 27">
              <a:extLst>
                <a:ext uri="{FF2B5EF4-FFF2-40B4-BE49-F238E27FC236}">
                  <a16:creationId xmlns:a16="http://schemas.microsoft.com/office/drawing/2014/main" id="{7F6605D4-5A76-43FD-A6C1-1F0D3579BE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65334" y="2430753"/>
              <a:ext cx="62071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2" name="AutoShape 27">
              <a:extLst>
                <a:ext uri="{FF2B5EF4-FFF2-40B4-BE49-F238E27FC236}">
                  <a16:creationId xmlns:a16="http://schemas.microsoft.com/office/drawing/2014/main" id="{7E81F96E-B3BE-4F19-948C-D4EF1D17B4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097419" y="2437390"/>
              <a:ext cx="369767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 dirty="0"/>
            </a:p>
          </p:txBody>
        </p:sp>
        <p:sp>
          <p:nvSpPr>
            <p:cNvPr id="73" name="Text Box 43">
              <a:extLst>
                <a:ext uri="{FF2B5EF4-FFF2-40B4-BE49-F238E27FC236}">
                  <a16:creationId xmlns:a16="http://schemas.microsoft.com/office/drawing/2014/main" id="{78939285-E65D-4D59-A4B1-BD2C37A9C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9619" y="2279171"/>
              <a:ext cx="135701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Disc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</a:t>
              </a:r>
              <a:r>
                <a:rPr lang="fr-FR" altLang="fr-FR" sz="1200" dirty="0">
                  <a:solidFill>
                    <a:srgbClr val="FF0000"/>
                  </a:solidFill>
                </a:rPr>
                <a:t>1100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398C7C46-697D-4ED7-8357-03A8ED8FF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7792" y="3987318"/>
              <a:ext cx="2966243" cy="1292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400" dirty="0">
                  <a:latin typeface="+mn-lt"/>
                </a:rPr>
                <a:t>P: macroplastics &gt;5mm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MP: </a:t>
              </a:r>
              <a:r>
                <a:rPr lang="fr-FR" altLang="fr-FR" sz="1400" dirty="0" err="1">
                  <a:latin typeface="+mn-lt"/>
                </a:rPr>
                <a:t>microplastics</a:t>
              </a:r>
              <a:r>
                <a:rPr lang="fr-FR" altLang="fr-FR" sz="1400" dirty="0">
                  <a:latin typeface="+mn-lt"/>
                </a:rPr>
                <a:t> 0.3 to 5mm</a:t>
              </a:r>
            </a:p>
            <a:p>
              <a:pPr eaLnBrk="1" hangingPunct="1"/>
              <a:r>
                <a:rPr lang="fr-FR" altLang="fr-FR" sz="1400" dirty="0" err="1">
                  <a:latin typeface="+mn-lt"/>
                </a:rPr>
                <a:t>sMP</a:t>
              </a:r>
              <a:r>
                <a:rPr lang="fr-FR" altLang="fr-FR" sz="1400" dirty="0">
                  <a:latin typeface="+mn-lt"/>
                </a:rPr>
                <a:t>: </a:t>
              </a:r>
              <a:r>
                <a:rPr lang="fr-FR" altLang="fr-FR" sz="1400" dirty="0" err="1">
                  <a:latin typeface="+mn-lt"/>
                </a:rPr>
                <a:t>small</a:t>
              </a:r>
              <a:r>
                <a:rPr lang="fr-FR" altLang="fr-FR" sz="1400" dirty="0">
                  <a:latin typeface="+mn-lt"/>
                </a:rPr>
                <a:t> </a:t>
              </a:r>
              <a:r>
                <a:rPr lang="fr-FR" altLang="fr-FR" sz="1400" dirty="0" err="1">
                  <a:latin typeface="+mn-lt"/>
                </a:rPr>
                <a:t>microplastics</a:t>
              </a:r>
              <a:r>
                <a:rPr lang="fr-FR" altLang="fr-FR" sz="1400" dirty="0">
                  <a:latin typeface="+mn-lt"/>
                </a:rPr>
                <a:t> &lt;0.3mm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All </a:t>
              </a:r>
              <a:r>
                <a:rPr lang="fr-FR" altLang="fr-FR" sz="1400" dirty="0" err="1">
                  <a:latin typeface="+mn-lt"/>
                </a:rPr>
                <a:t>reservoir</a:t>
              </a:r>
              <a:r>
                <a:rPr lang="fr-FR" altLang="fr-FR" sz="1400" dirty="0">
                  <a:latin typeface="+mn-lt"/>
                </a:rPr>
                <a:t> masses in Tg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All fluxes (</a:t>
              </a:r>
              <a:r>
                <a:rPr lang="fr-FR" altLang="fr-FR" sz="1400" dirty="0" err="1">
                  <a:latin typeface="+mn-lt"/>
                </a:rPr>
                <a:t>arrows</a:t>
              </a:r>
              <a:r>
                <a:rPr lang="fr-FR" altLang="fr-FR" sz="1400" dirty="0">
                  <a:latin typeface="+mn-lt"/>
                </a:rPr>
                <a:t>) in Tg y</a:t>
              </a:r>
              <a:r>
                <a:rPr lang="fr-FR" altLang="fr-FR" sz="1400" baseline="30000" dirty="0">
                  <a:latin typeface="+mn-lt"/>
                </a:rPr>
                <a:t>-1</a:t>
              </a:r>
              <a:r>
                <a:rPr lang="fr-FR" altLang="fr-FR" sz="1400" dirty="0">
                  <a:latin typeface="+mn-lt"/>
                </a:rPr>
                <a:t>)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Observations (black), </a:t>
              </a:r>
              <a:r>
                <a:rPr lang="fr-FR" altLang="fr-FR" sz="1400" dirty="0" err="1">
                  <a:solidFill>
                    <a:srgbClr val="FF0000"/>
                  </a:solidFill>
                  <a:latin typeface="+mn-lt"/>
                </a:rPr>
                <a:t>modeled</a:t>
              </a:r>
              <a:r>
                <a:rPr lang="fr-FR" altLang="fr-FR" sz="1400" dirty="0">
                  <a:solidFill>
                    <a:srgbClr val="FF0000"/>
                  </a:solidFill>
                  <a:latin typeface="+mn-lt"/>
                </a:rPr>
                <a:t> (</a:t>
              </a:r>
              <a:r>
                <a:rPr lang="fr-FR" altLang="fr-FR" sz="1400" dirty="0" err="1">
                  <a:solidFill>
                    <a:srgbClr val="FF0000"/>
                  </a:solidFill>
                  <a:latin typeface="+mn-lt"/>
                </a:rPr>
                <a:t>red</a:t>
              </a:r>
              <a:r>
                <a:rPr lang="fr-FR" altLang="fr-FR" sz="1400" dirty="0">
                  <a:solidFill>
                    <a:srgbClr val="FF0000"/>
                  </a:solidFill>
                  <a:latin typeface="+mn-lt"/>
                </a:rPr>
                <a:t>)</a:t>
              </a:r>
            </a:p>
          </p:txBody>
        </p:sp>
        <p:sp>
          <p:nvSpPr>
            <p:cNvPr id="75" name="AutoShape 22">
              <a:extLst>
                <a:ext uri="{FF2B5EF4-FFF2-40B4-BE49-F238E27FC236}">
                  <a16:creationId xmlns:a16="http://schemas.microsoft.com/office/drawing/2014/main" id="{89169024-19B8-44A5-9577-935B1275E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10776" y="2753686"/>
              <a:ext cx="731249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6" name="Text Box 48">
              <a:extLst>
                <a:ext uri="{FF2B5EF4-FFF2-40B4-BE49-F238E27FC236}">
                  <a16:creationId xmlns:a16="http://schemas.microsoft.com/office/drawing/2014/main" id="{6E301881-94A4-4B8A-A858-A2C97EF7A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7366" y="285889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0.13</a:t>
              </a:r>
            </a:p>
          </p:txBody>
        </p:sp>
        <p:sp>
          <p:nvSpPr>
            <p:cNvPr id="77" name="AutoShape 22">
              <a:extLst>
                <a:ext uri="{FF2B5EF4-FFF2-40B4-BE49-F238E27FC236}">
                  <a16:creationId xmlns:a16="http://schemas.microsoft.com/office/drawing/2014/main" id="{3232AD87-4D82-4B60-8F59-576414221A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833169" y="2719676"/>
              <a:ext cx="783882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8" name="Text Box 43">
              <a:extLst>
                <a:ext uri="{FF2B5EF4-FFF2-40B4-BE49-F238E27FC236}">
                  <a16:creationId xmlns:a16="http://schemas.microsoft.com/office/drawing/2014/main" id="{4E73C63C-AF9D-4993-8612-F33EB60E7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984" y="4115640"/>
              <a:ext cx="29019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 err="1"/>
                <a:t>Deep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Ocean</a:t>
              </a:r>
              <a:endParaRPr lang="fr-FR" altLang="fr-FR" sz="1200" dirty="0"/>
            </a:p>
            <a:p>
              <a:pPr algn="ctr" eaLnBrk="1" hangingPunct="1"/>
              <a:r>
                <a:rPr lang="fr-FR" altLang="fr-FR" sz="1200" dirty="0" err="1"/>
                <a:t>sMP+MP</a:t>
              </a:r>
              <a:r>
                <a:rPr lang="fr-FR" altLang="fr-FR" sz="1200" dirty="0"/>
                <a:t> 82</a:t>
              </a:r>
            </a:p>
          </p:txBody>
        </p:sp>
        <p:sp>
          <p:nvSpPr>
            <p:cNvPr id="79" name="Text Box 48">
              <a:extLst>
                <a:ext uri="{FF2B5EF4-FFF2-40B4-BE49-F238E27FC236}">
                  <a16:creationId xmlns:a16="http://schemas.microsoft.com/office/drawing/2014/main" id="{8EB53E0F-2BC2-4381-A6EA-1096BC07F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353" y="283504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42</a:t>
              </a:r>
            </a:p>
          </p:txBody>
        </p:sp>
        <p:sp>
          <p:nvSpPr>
            <p:cNvPr id="80" name="Text Box 48">
              <a:extLst>
                <a:ext uri="{FF2B5EF4-FFF2-40B4-BE49-F238E27FC236}">
                  <a16:creationId xmlns:a16="http://schemas.microsoft.com/office/drawing/2014/main" id="{1C2ACFE0-4D23-4427-A1B6-D9138F6C0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0485" y="250405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1" name="AutoShape 27">
              <a:extLst>
                <a:ext uri="{FF2B5EF4-FFF2-40B4-BE49-F238E27FC236}">
                  <a16:creationId xmlns:a16="http://schemas.microsoft.com/office/drawing/2014/main" id="{887ED6DA-6278-4D87-9DAD-31F368316C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585436" y="3032602"/>
              <a:ext cx="420520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2" name="Text Box 48">
              <a:extLst>
                <a:ext uri="{FF2B5EF4-FFF2-40B4-BE49-F238E27FC236}">
                  <a16:creationId xmlns:a16="http://schemas.microsoft.com/office/drawing/2014/main" id="{90020EAA-C505-4219-A0BD-525D417A5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443" y="31149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0.12</a:t>
              </a:r>
            </a:p>
          </p:txBody>
        </p:sp>
        <p:sp>
          <p:nvSpPr>
            <p:cNvPr id="83" name="Text Box 48">
              <a:extLst>
                <a:ext uri="{FF2B5EF4-FFF2-40B4-BE49-F238E27FC236}">
                  <a16:creationId xmlns:a16="http://schemas.microsoft.com/office/drawing/2014/main" id="{3425FA04-AD85-4450-A65C-00902B7F7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936" y="2575486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1E-4</a:t>
              </a:r>
            </a:p>
          </p:txBody>
        </p:sp>
        <p:sp>
          <p:nvSpPr>
            <p:cNvPr id="84" name="Text Box 48">
              <a:extLst>
                <a:ext uri="{FF2B5EF4-FFF2-40B4-BE49-F238E27FC236}">
                  <a16:creationId xmlns:a16="http://schemas.microsoft.com/office/drawing/2014/main" id="{58E74B37-36A2-4646-90F2-C82E84701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9330" y="344526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0.8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9E0CAC-8331-4B2C-AD2C-A08DF9D8A46B}"/>
                </a:ext>
              </a:extLst>
            </p:cNvPr>
            <p:cNvSpPr/>
            <p:nvPr/>
          </p:nvSpPr>
          <p:spPr>
            <a:xfrm>
              <a:off x="2592332" y="366875"/>
              <a:ext cx="85152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GLOBAL PLASTICS CYCLE FOR THE YEAR 2015</a:t>
              </a:r>
              <a:endParaRPr lang="fr-F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AEB6715B-D668-45E6-91A8-E1F57D7272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71885" y="3429661"/>
              <a:ext cx="1077371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B35F2E33-EEAA-4B8C-8156-99E70819BA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25897" y="3136303"/>
              <a:ext cx="1716835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8" name="Text Box 48">
              <a:extLst>
                <a:ext uri="{FF2B5EF4-FFF2-40B4-BE49-F238E27FC236}">
                  <a16:creationId xmlns:a16="http://schemas.microsoft.com/office/drawing/2014/main" id="{D8ABB47E-C315-4B02-801F-98792F0F7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552" y="32877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3E-3</a:t>
              </a:r>
            </a:p>
          </p:txBody>
        </p:sp>
        <p:sp>
          <p:nvSpPr>
            <p:cNvPr id="89" name="Text Box 48">
              <a:extLst>
                <a:ext uri="{FF2B5EF4-FFF2-40B4-BE49-F238E27FC236}">
                  <a16:creationId xmlns:a16="http://schemas.microsoft.com/office/drawing/2014/main" id="{865E167E-4C5D-4365-AC59-28BB7B66A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420" y="345644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90" name="Rectangle 41">
              <a:extLst>
                <a:ext uri="{FF2B5EF4-FFF2-40B4-BE49-F238E27FC236}">
                  <a16:creationId xmlns:a16="http://schemas.microsoft.com/office/drawing/2014/main" id="{E14A53DF-6CBD-4993-952E-515DDC7BA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39" y="4639515"/>
              <a:ext cx="1598973" cy="6081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1" name="Text Box 43">
              <a:extLst>
                <a:ext uri="{FF2B5EF4-FFF2-40B4-BE49-F238E27FC236}">
                  <a16:creationId xmlns:a16="http://schemas.microsoft.com/office/drawing/2014/main" id="{A89E7609-6014-4ABD-89A3-3B289362E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481" y="4712762"/>
              <a:ext cx="28015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 err="1"/>
                <a:t>Deep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ocean</a:t>
              </a:r>
              <a:endParaRPr lang="fr-FR" altLang="fr-FR" sz="1200" dirty="0"/>
            </a:p>
            <a:p>
              <a:pPr eaLnBrk="1" hangingPunct="1"/>
              <a:r>
                <a:rPr lang="fr-FR" altLang="fr-FR" sz="1200" dirty="0" err="1"/>
                <a:t>Sediments</a:t>
              </a:r>
              <a:r>
                <a:rPr lang="fr-FR" altLang="fr-FR" sz="1200" dirty="0"/>
                <a:t> ?</a:t>
              </a:r>
            </a:p>
          </p:txBody>
        </p:sp>
        <p:sp>
          <p:nvSpPr>
            <p:cNvPr id="92" name="AutoShape 24">
              <a:extLst>
                <a:ext uri="{FF2B5EF4-FFF2-40B4-BE49-F238E27FC236}">
                  <a16:creationId xmlns:a16="http://schemas.microsoft.com/office/drawing/2014/main" id="{1C3AA90C-87BF-4C6B-935E-477A8BCB27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04519" y="4437179"/>
              <a:ext cx="570199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3" name="Text Box 48">
              <a:extLst>
                <a:ext uri="{FF2B5EF4-FFF2-40B4-BE49-F238E27FC236}">
                  <a16:creationId xmlns:a16="http://schemas.microsoft.com/office/drawing/2014/main" id="{FC3151B6-FD2A-40D3-8735-F3F6CD723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295" y="451170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98" name="Titre 1">
            <a:extLst>
              <a:ext uri="{FF2B5EF4-FFF2-40B4-BE49-F238E27FC236}">
                <a16:creationId xmlns:a16="http://schemas.microsoft.com/office/drawing/2014/main" id="{F994A6B5-2D08-4829-9123-0DA053AE1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233" y="915101"/>
            <a:ext cx="11227611" cy="529684"/>
          </a:xfrm>
        </p:spPr>
        <p:txBody>
          <a:bodyPr>
            <a:noAutofit/>
          </a:bodyPr>
          <a:lstStyle/>
          <a:p>
            <a:pPr algn="l"/>
            <a:r>
              <a:rPr lang="fr-FR" sz="2400" b="1" dirty="0" err="1"/>
              <a:t>What</a:t>
            </a:r>
            <a:r>
              <a:rPr lang="fr-FR" sz="2400" b="1" dirty="0"/>
              <a:t> action </a:t>
            </a:r>
            <a:r>
              <a:rPr lang="fr-FR" sz="2400" b="1" dirty="0" err="1"/>
              <a:t>should</a:t>
            </a:r>
            <a:r>
              <a:rPr lang="fr-FR" sz="2400" b="1" dirty="0"/>
              <a:t> </a:t>
            </a:r>
            <a:r>
              <a:rPr lang="fr-FR" sz="2400" b="1" dirty="0" err="1"/>
              <a:t>be</a:t>
            </a:r>
            <a:r>
              <a:rPr lang="fr-FR" sz="2400" b="1" dirty="0"/>
              <a:t> </a:t>
            </a:r>
            <a:r>
              <a:rPr lang="fr-FR" sz="2400" b="1" dirty="0" err="1"/>
              <a:t>take</a:t>
            </a:r>
            <a:r>
              <a:rPr lang="fr-FR" sz="2400" b="1" dirty="0"/>
              <a:t> to </a:t>
            </a:r>
            <a:r>
              <a:rPr lang="fr-FR" sz="2400" b="1" dirty="0" err="1"/>
              <a:t>avoid</a:t>
            </a:r>
            <a:r>
              <a:rPr lang="fr-FR" sz="2400" b="1" dirty="0"/>
              <a:t> P, MP, </a:t>
            </a:r>
            <a:r>
              <a:rPr lang="fr-FR" sz="2400" b="1" dirty="0" err="1"/>
              <a:t>sMP</a:t>
            </a:r>
            <a:r>
              <a:rPr lang="fr-FR" sz="2400" b="1" dirty="0"/>
              <a:t> propagation </a:t>
            </a:r>
            <a:r>
              <a:rPr lang="fr-FR" sz="2400" b="1" dirty="0" err="1"/>
              <a:t>through</a:t>
            </a:r>
            <a:r>
              <a:rPr lang="fr-FR" sz="2400" b="1" dirty="0"/>
              <a:t> </a:t>
            </a:r>
            <a:r>
              <a:rPr lang="fr-FR" sz="2400" b="1" dirty="0" err="1"/>
              <a:t>reservoirs</a:t>
            </a:r>
            <a:r>
              <a:rPr lang="fr-FR" sz="2400" b="1" dirty="0"/>
              <a:t>?</a:t>
            </a:r>
            <a:br>
              <a:rPr lang="fr-FR" sz="2400" b="1" dirty="0"/>
            </a:br>
            <a:r>
              <a:rPr lang="fr-FR" sz="2000" b="1" dirty="0" err="1"/>
              <a:t>Ocean</a:t>
            </a:r>
            <a:r>
              <a:rPr lang="fr-FR" sz="2000" b="1" dirty="0"/>
              <a:t> clean-up?</a:t>
            </a:r>
            <a:br>
              <a:rPr lang="fr-FR" sz="2000" b="1" dirty="0"/>
            </a:br>
            <a:r>
              <a:rPr lang="fr-FR" sz="2000" b="1" dirty="0"/>
              <a:t>Stop </a:t>
            </a:r>
            <a:r>
              <a:rPr lang="fr-FR" sz="2000" b="1" dirty="0" err="1"/>
              <a:t>primary</a:t>
            </a:r>
            <a:r>
              <a:rPr lang="fr-FR" sz="2000" b="1" dirty="0"/>
              <a:t> MP use and </a:t>
            </a:r>
            <a:r>
              <a:rPr lang="fr-FR" sz="2000" b="1" dirty="0" err="1"/>
              <a:t>waste</a:t>
            </a:r>
            <a:r>
              <a:rPr lang="fr-FR" sz="2000" b="1" dirty="0"/>
              <a:t>?</a:t>
            </a:r>
            <a:br>
              <a:rPr lang="fr-FR" sz="2000" b="1" dirty="0"/>
            </a:br>
            <a:r>
              <a:rPr lang="fr-FR" sz="2000" b="1" dirty="0"/>
              <a:t>Limit P, MP, </a:t>
            </a:r>
            <a:r>
              <a:rPr lang="fr-FR" sz="2000" b="1" dirty="0" err="1"/>
              <a:t>sMP</a:t>
            </a:r>
            <a:r>
              <a:rPr lang="fr-FR" sz="2000" b="1" dirty="0"/>
              <a:t> </a:t>
            </a:r>
            <a:r>
              <a:rPr lang="fr-FR" sz="2000" b="1" dirty="0" err="1"/>
              <a:t>leaking</a:t>
            </a:r>
            <a:r>
              <a:rPr lang="fr-FR" sz="2000" b="1" dirty="0"/>
              <a:t> </a:t>
            </a:r>
            <a:r>
              <a:rPr lang="fr-FR" sz="2000" b="1" dirty="0" err="1"/>
              <a:t>from</a:t>
            </a:r>
            <a:r>
              <a:rPr lang="fr-FR" sz="2000" b="1" dirty="0"/>
              <a:t> </a:t>
            </a:r>
            <a:r>
              <a:rPr lang="fr-FR" sz="2000" b="1" dirty="0" err="1"/>
              <a:t>discarded</a:t>
            </a:r>
            <a:r>
              <a:rPr lang="fr-FR" sz="2000" b="1" dirty="0"/>
              <a:t> </a:t>
            </a:r>
            <a:r>
              <a:rPr lang="fr-FR" sz="2000" b="1" dirty="0" err="1"/>
              <a:t>reservoirs</a:t>
            </a:r>
            <a:r>
              <a:rPr lang="fr-FR" sz="2000" b="1" dirty="0"/>
              <a:t>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091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2947E-55C6-4AEE-9256-3D3AB82B8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94" y="221941"/>
            <a:ext cx="11227611" cy="3648724"/>
          </a:xfrm>
        </p:spPr>
        <p:txBody>
          <a:bodyPr>
            <a:noAutofit/>
          </a:bodyPr>
          <a:lstStyle/>
          <a:p>
            <a:pPr algn="l"/>
            <a:r>
              <a:rPr lang="fr-FR" sz="2400" dirty="0"/>
              <a:t>TO DO: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Python code: </a:t>
            </a:r>
            <a:r>
              <a:rPr lang="fr-FR" sz="2400" dirty="0" err="1"/>
              <a:t>Alkuin</a:t>
            </a:r>
            <a:r>
              <a:rPr lang="fr-FR" sz="2400" dirty="0"/>
              <a:t>, Jennie, Jeroen; run diverse scenarios</a:t>
            </a:r>
            <a:br>
              <a:rPr lang="fr-FR" sz="2400" dirty="0"/>
            </a:br>
            <a:r>
              <a:rPr lang="fr-FR" sz="2400" dirty="0"/>
              <a:t>	</a:t>
            </a:r>
            <a:br>
              <a:rPr lang="fr-FR" sz="2400" dirty="0"/>
            </a:br>
            <a:r>
              <a:rPr lang="fr-FR" sz="2400" dirty="0" err="1"/>
              <a:t>Review</a:t>
            </a:r>
            <a:r>
              <a:rPr lang="fr-FR" sz="2400" dirty="0"/>
              <a:t> data on:</a:t>
            </a:r>
            <a:br>
              <a:rPr lang="fr-FR" sz="2400" dirty="0"/>
            </a:br>
            <a:r>
              <a:rPr lang="fr-FR" sz="2400" dirty="0"/>
              <a:t>Beach P</a:t>
            </a:r>
            <a:br>
              <a:rPr lang="fr-FR" sz="2400" dirty="0"/>
            </a:br>
            <a:r>
              <a:rPr lang="fr-FR" sz="2400" dirty="0"/>
              <a:t>Shelf and </a:t>
            </a: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ocean</a:t>
            </a:r>
            <a:r>
              <a:rPr lang="fr-FR" sz="2400" dirty="0"/>
              <a:t> </a:t>
            </a:r>
            <a:r>
              <a:rPr lang="fr-FR" sz="2400" dirty="0" err="1"/>
              <a:t>sediment</a:t>
            </a:r>
            <a:r>
              <a:rPr lang="fr-FR" sz="2400" dirty="0"/>
              <a:t> P, MP</a:t>
            </a:r>
            <a:br>
              <a:rPr lang="fr-FR" sz="2400" dirty="0"/>
            </a:br>
            <a:r>
              <a:rPr lang="fr-FR" sz="2400" dirty="0" err="1"/>
              <a:t>Remote</a:t>
            </a:r>
            <a:r>
              <a:rPr lang="fr-FR" sz="2400" dirty="0"/>
              <a:t> </a:t>
            </a:r>
            <a:r>
              <a:rPr lang="fr-FR" sz="2400" dirty="0" err="1"/>
              <a:t>soil</a:t>
            </a:r>
            <a:r>
              <a:rPr lang="fr-FR" sz="2400" dirty="0"/>
              <a:t> MP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 err="1"/>
              <a:t>Who</a:t>
            </a:r>
            <a:r>
              <a:rPr lang="fr-F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32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07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993BFB0-9A68-40BD-8A35-A5C64108E9B0}"/>
              </a:ext>
            </a:extLst>
          </p:cNvPr>
          <p:cNvGrpSpPr/>
          <p:nvPr/>
        </p:nvGrpSpPr>
        <p:grpSpPr>
          <a:xfrm>
            <a:off x="1828971" y="632989"/>
            <a:ext cx="8714858" cy="4913105"/>
            <a:chOff x="2592332" y="366875"/>
            <a:chExt cx="8714858" cy="4913105"/>
          </a:xfrm>
        </p:grpSpPr>
        <p:sp>
          <p:nvSpPr>
            <p:cNvPr id="7" name="Text Box 29">
              <a:extLst>
                <a:ext uri="{FF2B5EF4-FFF2-40B4-BE49-F238E27FC236}">
                  <a16:creationId xmlns:a16="http://schemas.microsoft.com/office/drawing/2014/main" id="{47616FEF-8491-4F48-BDA4-BDC400A7E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883" y="670688"/>
              <a:ext cx="8515227" cy="514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6500D84-80E7-4C88-8435-EE1E6A31B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989" y="3936840"/>
              <a:ext cx="1606333" cy="67565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" name="Rectangle 41">
              <a:extLst>
                <a:ext uri="{FF2B5EF4-FFF2-40B4-BE49-F238E27FC236}">
                  <a16:creationId xmlns:a16="http://schemas.microsoft.com/office/drawing/2014/main" id="{91392410-0888-412D-A49A-DA6B20352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973" y="2127249"/>
              <a:ext cx="1187575" cy="4769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837882AB-4DC5-450E-A0E8-F48C7BB61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085" y="2127250"/>
              <a:ext cx="2923157" cy="467586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EA9A83-C896-4A80-A677-1ADF95F3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072" y="3234166"/>
              <a:ext cx="2942002" cy="675650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CEA04BC-6326-4021-8709-489C5972B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034" y="2127639"/>
              <a:ext cx="1232367" cy="18151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D75F842-D82B-40F5-869D-C9D22B8BF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072" y="2637999"/>
              <a:ext cx="2923157" cy="559503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AB3C9DA2-5A09-4727-ABBE-EADF9CBDC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254" y="2241612"/>
              <a:ext cx="2167564" cy="305967"/>
            </a:xfrm>
            <a:prstGeom prst="chevron">
              <a:avLst>
                <a:gd name="adj" fmla="val 37019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5" name="AutoShape 23">
              <a:extLst>
                <a:ext uri="{FF2B5EF4-FFF2-40B4-BE49-F238E27FC236}">
                  <a16:creationId xmlns:a16="http://schemas.microsoft.com/office/drawing/2014/main" id="{65B738CC-BE15-4060-AD5C-D010F52A32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65547" y="1485173"/>
              <a:ext cx="1245143" cy="342854"/>
            </a:xfrm>
            <a:prstGeom prst="chevron">
              <a:avLst>
                <a:gd name="adj" fmla="val 5732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6" name="AutoShape 24">
              <a:extLst>
                <a:ext uri="{FF2B5EF4-FFF2-40B4-BE49-F238E27FC236}">
                  <a16:creationId xmlns:a16="http://schemas.microsoft.com/office/drawing/2014/main" id="{9051B243-A6BC-4A32-8124-7FCF5EDF1C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88040" y="1485172"/>
              <a:ext cx="1245142" cy="342855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7" name="AutoShape 32">
              <a:extLst>
                <a:ext uri="{FF2B5EF4-FFF2-40B4-BE49-F238E27FC236}">
                  <a16:creationId xmlns:a16="http://schemas.microsoft.com/office/drawing/2014/main" id="{644D29ED-8F11-4AF0-8511-D8B15319EB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79024" y="1402229"/>
              <a:ext cx="1197149" cy="404812"/>
            </a:xfrm>
            <a:prstGeom prst="chevron">
              <a:avLst>
                <a:gd name="adj" fmla="val 38235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0D9AFA4-C93D-4519-B28C-A80C9886E4FD}"/>
                </a:ext>
              </a:extLst>
            </p:cNvPr>
            <p:cNvGrpSpPr/>
            <p:nvPr/>
          </p:nvGrpSpPr>
          <p:grpSpPr>
            <a:xfrm>
              <a:off x="10800050" y="1825469"/>
              <a:ext cx="376238" cy="309562"/>
              <a:chOff x="6165850" y="1766889"/>
              <a:chExt cx="376238" cy="309562"/>
            </a:xfrm>
          </p:grpSpPr>
          <p:sp>
            <p:nvSpPr>
              <p:cNvPr id="94" name="Rectangle 33">
                <a:extLst>
                  <a:ext uri="{FF2B5EF4-FFF2-40B4-BE49-F238E27FC236}">
                    <a16:creationId xmlns:a16="http://schemas.microsoft.com/office/drawing/2014/main" id="{9FFA50B3-A7E4-4BFF-96CF-CE586DD03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850" y="1973264"/>
                <a:ext cx="306388" cy="103187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fr-FR" sz="1200"/>
              </a:p>
            </p:txBody>
          </p:sp>
          <p:sp>
            <p:nvSpPr>
              <p:cNvPr id="95" name="Rectangle 34" descr="Briques horizontales">
                <a:extLst>
                  <a:ext uri="{FF2B5EF4-FFF2-40B4-BE49-F238E27FC236}">
                    <a16:creationId xmlns:a16="http://schemas.microsoft.com/office/drawing/2014/main" id="{F217DB6B-8C93-4B72-BDC0-F879136F1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238" y="1766889"/>
                <a:ext cx="69850" cy="307975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fr-FR" sz="1200"/>
              </a:p>
            </p:txBody>
          </p:sp>
          <p:sp>
            <p:nvSpPr>
              <p:cNvPr id="96" name="Line 35">
                <a:extLst>
                  <a:ext uri="{FF2B5EF4-FFF2-40B4-BE49-F238E27FC236}">
                    <a16:creationId xmlns:a16="http://schemas.microsoft.com/office/drawing/2014/main" id="{980098FF-726A-4851-A9A1-8A9F00EA4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65850" y="1911350"/>
                <a:ext cx="65088" cy="63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 sz="1200"/>
              </a:p>
            </p:txBody>
          </p:sp>
          <p:sp>
            <p:nvSpPr>
              <p:cNvPr id="97" name="Line 36">
                <a:extLst>
                  <a:ext uri="{FF2B5EF4-FFF2-40B4-BE49-F238E27FC236}">
                    <a16:creationId xmlns:a16="http://schemas.microsoft.com/office/drawing/2014/main" id="{F22BFE07-B3D5-46F7-AD3B-A82B92483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000000">
                <a:off x="6240464" y="1889125"/>
                <a:ext cx="225425" cy="103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 sz="1200"/>
              </a:p>
            </p:txBody>
          </p:sp>
        </p:grpSp>
        <p:sp>
          <p:nvSpPr>
            <p:cNvPr id="19" name="Rectangle 41">
              <a:extLst>
                <a:ext uri="{FF2B5EF4-FFF2-40B4-BE49-F238E27FC236}">
                  <a16:creationId xmlns:a16="http://schemas.microsoft.com/office/drawing/2014/main" id="{4F83C2A4-B216-4CE6-A126-7A965BAC4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820" y="3944496"/>
              <a:ext cx="1283254" cy="13032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60FA4235-406B-4703-9921-468778D57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9854" y="4135866"/>
              <a:ext cx="2801550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Shelf </a:t>
              </a:r>
              <a:r>
                <a:rPr lang="fr-FR" altLang="fr-FR" sz="1200" dirty="0" err="1"/>
                <a:t>sediments</a:t>
              </a:r>
              <a:endParaRPr lang="fr-FR" altLang="fr-FR" sz="1200" dirty="0"/>
            </a:p>
            <a:p>
              <a:pPr eaLnBrk="1" hangingPunct="1"/>
              <a:r>
                <a:rPr lang="fr-FR" altLang="fr-FR" sz="1200" dirty="0" err="1"/>
                <a:t>sMP+MP</a:t>
              </a:r>
              <a:r>
                <a:rPr lang="fr-FR" altLang="fr-FR" sz="1200" dirty="0"/>
                <a:t>: 0.001? </a:t>
              </a:r>
            </a:p>
            <a:p>
              <a:pPr eaLnBrk="1" hangingPunct="1"/>
              <a:endParaRPr lang="fr-FR" altLang="fr-FR" sz="1200" dirty="0"/>
            </a:p>
          </p:txBody>
        </p:sp>
        <p:sp>
          <p:nvSpPr>
            <p:cNvPr id="21" name="Text Box 52">
              <a:extLst>
                <a:ext uri="{FF2B5EF4-FFF2-40B4-BE49-F238E27FC236}">
                  <a16:creationId xmlns:a16="http://schemas.microsoft.com/office/drawing/2014/main" id="{4A3AB95F-5D81-42B1-A71D-7D4D0D687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325" y="2776900"/>
              <a:ext cx="13329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Natural </a:t>
              </a:r>
              <a:r>
                <a:rPr lang="fr-FR" altLang="fr-FR" sz="1200" dirty="0" err="1"/>
                <a:t>soil</a:t>
              </a:r>
              <a:endParaRPr lang="fr-FR" altLang="fr-FR" sz="1200" dirty="0"/>
            </a:p>
            <a:p>
              <a:pPr algn="ctr" eaLnBrk="1" hangingPunct="1"/>
              <a:r>
                <a:rPr lang="fr-FR" altLang="fr-FR" sz="1200" dirty="0" err="1"/>
                <a:t>sMP</a:t>
              </a:r>
              <a:r>
                <a:rPr lang="fr-FR" altLang="fr-FR" sz="1200" dirty="0"/>
                <a:t> 29</a:t>
              </a: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986E92DB-C607-4DA8-AA49-C4CA9550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694" y="2143854"/>
              <a:ext cx="1312125" cy="310384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64623585-7BB7-4C31-A17F-3E16E9C1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982" y="3218654"/>
              <a:ext cx="1177214" cy="20290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24" name="Text Box 43">
              <a:extLst>
                <a:ext uri="{FF2B5EF4-FFF2-40B4-BE49-F238E27FC236}">
                  <a16:creationId xmlns:a16="http://schemas.microsoft.com/office/drawing/2014/main" id="{21E96D26-B087-40BA-BF3D-0BCB5B387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427" y="3314588"/>
              <a:ext cx="8659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In-Use P</a:t>
              </a:r>
            </a:p>
            <a:p>
              <a:pPr algn="ctr" eaLnBrk="1" hangingPunct="1"/>
              <a:r>
                <a:rPr lang="fr-FR" altLang="fr-FR" sz="1200" dirty="0"/>
                <a:t>2600</a:t>
              </a:r>
            </a:p>
          </p:txBody>
        </p:sp>
        <p:sp>
          <p:nvSpPr>
            <p:cNvPr id="25" name="Text Box 43">
              <a:extLst>
                <a:ext uri="{FF2B5EF4-FFF2-40B4-BE49-F238E27FC236}">
                  <a16:creationId xmlns:a16="http://schemas.microsoft.com/office/drawing/2014/main" id="{3EE2289E-C7BD-485F-A79D-A032E5BFA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9790" y="4338666"/>
              <a:ext cx="12092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 err="1"/>
                <a:t>Discarded</a:t>
              </a:r>
              <a:r>
                <a:rPr lang="fr-FR" altLang="fr-FR" sz="1200" dirty="0"/>
                <a:t> P</a:t>
              </a:r>
            </a:p>
            <a:p>
              <a:pPr algn="ctr" eaLnBrk="1" hangingPunct="1"/>
              <a:r>
                <a:rPr lang="fr-FR" altLang="fr-FR" sz="1200" dirty="0"/>
                <a:t>3500</a:t>
              </a:r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B359C72D-271F-42E3-A9C6-1E3D4FB44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642" y="2633161"/>
              <a:ext cx="1187575" cy="5499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27" name="Text Box 43">
              <a:extLst>
                <a:ext uri="{FF2B5EF4-FFF2-40B4-BE49-F238E27FC236}">
                  <a16:creationId xmlns:a16="http://schemas.microsoft.com/office/drawing/2014/main" id="{CBFF68FE-9685-4DF3-A8CD-359D14636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6989" y="2862330"/>
              <a:ext cx="152074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Disc MP 1400</a:t>
              </a:r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43CFAFFA-578C-447F-96EE-5CABCC8B9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09" y="3218654"/>
              <a:ext cx="1683351" cy="7230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29" name="Text Box 52">
              <a:extLst>
                <a:ext uri="{FF2B5EF4-FFF2-40B4-BE49-F238E27FC236}">
                  <a16:creationId xmlns:a16="http://schemas.microsoft.com/office/drawing/2014/main" id="{B7A07ADD-0E66-438A-9BA0-C8688096D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718" y="3510628"/>
              <a:ext cx="133298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Beach P </a:t>
              </a:r>
              <a:r>
                <a:rPr lang="fr-FR" altLang="fr-FR" sz="1200" dirty="0">
                  <a:solidFill>
                    <a:srgbClr val="FF0000"/>
                  </a:solidFill>
                </a:rPr>
                <a:t>3.9</a:t>
              </a: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A5C57AFD-3E81-402F-B11B-9DED3E02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415" y="2703224"/>
              <a:ext cx="1683351" cy="4847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31" name="Text Box 52">
              <a:extLst>
                <a:ext uri="{FF2B5EF4-FFF2-40B4-BE49-F238E27FC236}">
                  <a16:creationId xmlns:a16="http://schemas.microsoft.com/office/drawing/2014/main" id="{D7255BC9-80C8-4849-80AF-AE9491F0F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060" y="2844232"/>
              <a:ext cx="145730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Beach MP 0.5 </a:t>
              </a:r>
            </a:p>
          </p:txBody>
        </p:sp>
        <p:sp>
          <p:nvSpPr>
            <p:cNvPr id="32" name="AutoShape 22">
              <a:extLst>
                <a:ext uri="{FF2B5EF4-FFF2-40B4-BE49-F238E27FC236}">
                  <a16:creationId xmlns:a16="http://schemas.microsoft.com/office/drawing/2014/main" id="{030D3524-DC76-44AB-BC7C-B67DD315AD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21263" y="3854459"/>
              <a:ext cx="844793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33" name="AutoShape 27">
              <a:extLst>
                <a:ext uri="{FF2B5EF4-FFF2-40B4-BE49-F238E27FC236}">
                  <a16:creationId xmlns:a16="http://schemas.microsoft.com/office/drawing/2014/main" id="{FF43E89A-7913-474B-BDF9-5FA24BAB3C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092773" y="3053047"/>
              <a:ext cx="38988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34" name="AutoShape 22">
              <a:extLst>
                <a:ext uri="{FF2B5EF4-FFF2-40B4-BE49-F238E27FC236}">
                  <a16:creationId xmlns:a16="http://schemas.microsoft.com/office/drawing/2014/main" id="{EE602156-6D59-44B3-83F1-BE98004F25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16810" y="3334399"/>
              <a:ext cx="787243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35" name="AutoShape 22">
              <a:extLst>
                <a:ext uri="{FF2B5EF4-FFF2-40B4-BE49-F238E27FC236}">
                  <a16:creationId xmlns:a16="http://schemas.microsoft.com/office/drawing/2014/main" id="{C7F73E40-4957-4FFC-8C21-FB38D191E3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34466" y="2165453"/>
              <a:ext cx="712480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36" name="Text Box 43">
              <a:extLst>
                <a:ext uri="{FF2B5EF4-FFF2-40B4-BE49-F238E27FC236}">
                  <a16:creationId xmlns:a16="http://schemas.microsoft.com/office/drawing/2014/main" id="{CE136B50-5A7C-460A-AE8C-52E7782B9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635" y="770525"/>
              <a:ext cx="199707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 err="1"/>
                <a:t>Atmosphere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0.031</a:t>
              </a: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6A36B999-E886-4C9E-85AC-0813F2712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083" y="1507473"/>
              <a:ext cx="602420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0.18 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0D36FD37-9EA8-4670-AADD-1515D9292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569" y="152788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2.0</a:t>
              </a:r>
            </a:p>
          </p:txBody>
        </p:sp>
        <p:sp>
          <p:nvSpPr>
            <p:cNvPr id="39" name="AutoShape 32">
              <a:extLst>
                <a:ext uri="{FF2B5EF4-FFF2-40B4-BE49-F238E27FC236}">
                  <a16:creationId xmlns:a16="http://schemas.microsoft.com/office/drawing/2014/main" id="{AC893C79-032B-4FAF-B4F8-F93AD43F52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09289" y="1384507"/>
              <a:ext cx="1161704" cy="404812"/>
            </a:xfrm>
            <a:prstGeom prst="chevron">
              <a:avLst>
                <a:gd name="adj" fmla="val 38235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40" name="Text Box 43">
              <a:extLst>
                <a:ext uri="{FF2B5EF4-FFF2-40B4-BE49-F238E27FC236}">
                  <a16:creationId xmlns:a16="http://schemas.microsoft.com/office/drawing/2014/main" id="{76C36EE6-7D91-4AE4-958E-433DDA922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802" y="2161004"/>
              <a:ext cx="27424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Surface </a:t>
              </a:r>
              <a:r>
                <a:rPr lang="fr-FR" altLang="fr-FR" sz="1200" dirty="0" err="1"/>
                <a:t>Ocean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0.003</a:t>
              </a: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AF7A020D-F9B7-4139-AA25-22D4870E3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501" y="3240998"/>
              <a:ext cx="17319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P</a:t>
              </a:r>
            </a:p>
            <a:p>
              <a:pPr algn="ctr" eaLnBrk="1" hangingPunct="1"/>
              <a:r>
                <a:rPr lang="fr-FR" altLang="fr-FR" sz="1200" dirty="0"/>
                <a:t>0.23</a:t>
              </a:r>
            </a:p>
          </p:txBody>
        </p:sp>
        <p:sp>
          <p:nvSpPr>
            <p:cNvPr id="42" name="AutoShape 22">
              <a:extLst>
                <a:ext uri="{FF2B5EF4-FFF2-40B4-BE49-F238E27FC236}">
                  <a16:creationId xmlns:a16="http://schemas.microsoft.com/office/drawing/2014/main" id="{C65B1BBE-7F8C-4FD5-845B-FA76E1778A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31886" y="3316594"/>
              <a:ext cx="812592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43" name="AutoShape 22">
              <a:extLst>
                <a:ext uri="{FF2B5EF4-FFF2-40B4-BE49-F238E27FC236}">
                  <a16:creationId xmlns:a16="http://schemas.microsoft.com/office/drawing/2014/main" id="{29AAC3F0-2D56-4BC5-9FD1-DDA3D14C7F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05503" y="2744746"/>
              <a:ext cx="845555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44" name="Text Box 48">
              <a:extLst>
                <a:ext uri="{FF2B5EF4-FFF2-40B4-BE49-F238E27FC236}">
                  <a16:creationId xmlns:a16="http://schemas.microsoft.com/office/drawing/2014/main" id="{4FD5A527-AF8F-4336-BE28-AE72ECE3B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0246" y="1363973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8.6</a:t>
              </a:r>
            </a:p>
          </p:txBody>
        </p:sp>
        <p:sp>
          <p:nvSpPr>
            <p:cNvPr id="45" name="Text Box 48">
              <a:extLst>
                <a:ext uri="{FF2B5EF4-FFF2-40B4-BE49-F238E27FC236}">
                  <a16:creationId xmlns:a16="http://schemas.microsoft.com/office/drawing/2014/main" id="{25DDDBC9-9A7E-47A8-B244-3DFB3EE7E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2928" y="1372643"/>
              <a:ext cx="424800" cy="775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0.09</a:t>
              </a:r>
            </a:p>
          </p:txBody>
        </p:sp>
        <p:sp>
          <p:nvSpPr>
            <p:cNvPr id="46" name="Text Box 48">
              <a:extLst>
                <a:ext uri="{FF2B5EF4-FFF2-40B4-BE49-F238E27FC236}">
                  <a16:creationId xmlns:a16="http://schemas.microsoft.com/office/drawing/2014/main" id="{668C0FAC-CA4F-4C11-82D8-C23BB7E32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707" y="2311319"/>
              <a:ext cx="772899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0.006</a:t>
              </a:r>
            </a:p>
          </p:txBody>
        </p:sp>
        <p:sp>
          <p:nvSpPr>
            <p:cNvPr id="47" name="Text Box 48">
              <a:extLst>
                <a:ext uri="{FF2B5EF4-FFF2-40B4-BE49-F238E27FC236}">
                  <a16:creationId xmlns:a16="http://schemas.microsoft.com/office/drawing/2014/main" id="{954AA125-DEC4-4B92-8817-E0E8A2CB6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0069" y="285322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7E-4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CCF8272E-4AE7-45AE-88B7-A34E50483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7802" y="3417980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0.35</a:t>
              </a:r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776F439B-C3BE-414A-A7B9-B36501D42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528" y="399586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118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F76CE0E4-62B7-4CD7-97C2-9B440477E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2493" y="3445202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0.5</a:t>
              </a:r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15BCDBB0-75E6-4B74-892C-A47961E26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608" y="228250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52" name="Text Box 48">
              <a:extLst>
                <a:ext uri="{FF2B5EF4-FFF2-40B4-BE49-F238E27FC236}">
                  <a16:creationId xmlns:a16="http://schemas.microsoft.com/office/drawing/2014/main" id="{6CB24E6A-93AC-4C23-9896-C62C7FAB3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8009" y="31149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21</a:t>
              </a:r>
            </a:p>
          </p:txBody>
        </p:sp>
        <p:sp>
          <p:nvSpPr>
            <p:cNvPr id="53" name="AutoShape 27">
              <a:extLst>
                <a:ext uri="{FF2B5EF4-FFF2-40B4-BE49-F238E27FC236}">
                  <a16:creationId xmlns:a16="http://schemas.microsoft.com/office/drawing/2014/main" id="{21BAA6FE-8671-480A-AF1E-EF46D9EDD4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65337" y="3025699"/>
              <a:ext cx="62071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4" name="Text Box 48">
              <a:extLst>
                <a:ext uri="{FF2B5EF4-FFF2-40B4-BE49-F238E27FC236}">
                  <a16:creationId xmlns:a16="http://schemas.microsoft.com/office/drawing/2014/main" id="{50E58FD2-BCFB-4719-8A7A-D3E1837B7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8502" y="3130469"/>
              <a:ext cx="47009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55" name="AutoShape 26">
              <a:extLst>
                <a:ext uri="{FF2B5EF4-FFF2-40B4-BE49-F238E27FC236}">
                  <a16:creationId xmlns:a16="http://schemas.microsoft.com/office/drawing/2014/main" id="{E6CBACAB-4D75-43D7-B161-B1BFB8F4E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227929" y="1411683"/>
              <a:ext cx="1161704" cy="406400"/>
            </a:xfrm>
            <a:prstGeom prst="chevron">
              <a:avLst>
                <a:gd name="adj" fmla="val 44531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6" name="Text Box 48">
              <a:extLst>
                <a:ext uri="{FF2B5EF4-FFF2-40B4-BE49-F238E27FC236}">
                  <a16:creationId xmlns:a16="http://schemas.microsoft.com/office/drawing/2014/main" id="{DBB4B8FC-E52D-460E-A6CA-25B42EBBC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3721" y="1375537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7.6</a:t>
              </a:r>
            </a:p>
          </p:txBody>
        </p:sp>
        <p:sp>
          <p:nvSpPr>
            <p:cNvPr id="57" name="AutoShape 26">
              <a:extLst>
                <a:ext uri="{FF2B5EF4-FFF2-40B4-BE49-F238E27FC236}">
                  <a16:creationId xmlns:a16="http://schemas.microsoft.com/office/drawing/2014/main" id="{5EC70523-D705-4F46-B83B-35B93D6753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728776" y="2148829"/>
              <a:ext cx="535076" cy="406400"/>
            </a:xfrm>
            <a:prstGeom prst="chevron">
              <a:avLst>
                <a:gd name="adj" fmla="val 44531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8" name="Text Box 48">
              <a:extLst>
                <a:ext uri="{FF2B5EF4-FFF2-40B4-BE49-F238E27FC236}">
                  <a16:creationId xmlns:a16="http://schemas.microsoft.com/office/drawing/2014/main" id="{ABEE7F1F-2353-4BD2-99CE-AB6C9C7DA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3408" y="2284338"/>
              <a:ext cx="453782" cy="235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372</a:t>
              </a:r>
            </a:p>
          </p:txBody>
        </p:sp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0D503F2D-F3BC-49B3-B76A-9EF8B8DD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2095" y="1231362"/>
              <a:ext cx="791684" cy="514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60" name="Text Box 43">
              <a:extLst>
                <a:ext uri="{FF2B5EF4-FFF2-40B4-BE49-F238E27FC236}">
                  <a16:creationId xmlns:a16="http://schemas.microsoft.com/office/drawing/2014/main" id="{882C38DB-10A3-4C9E-A6F3-550D4154C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9178" y="1296248"/>
              <a:ext cx="79087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CO</a:t>
              </a:r>
              <a:r>
                <a:rPr lang="fr-FR" altLang="fr-FR" sz="1200" baseline="-25000" dirty="0"/>
                <a:t>2</a:t>
              </a:r>
              <a:r>
                <a:rPr lang="fr-FR" altLang="fr-FR" sz="1200" dirty="0"/>
                <a:t> 700</a:t>
              </a:r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245E1CD2-41E5-4BF8-A888-274CAA2E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14048" y="4845294"/>
              <a:ext cx="430176" cy="389548"/>
            </a:xfrm>
            <a:prstGeom prst="rect">
              <a:avLst/>
            </a:prstGeom>
          </p:spPr>
        </p:pic>
        <p:sp>
          <p:nvSpPr>
            <p:cNvPr id="62" name="Text Box 48">
              <a:extLst>
                <a:ext uri="{FF2B5EF4-FFF2-40B4-BE49-F238E27FC236}">
                  <a16:creationId xmlns:a16="http://schemas.microsoft.com/office/drawing/2014/main" id="{6AA04B34-9552-4E95-B621-3142F9C2A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352" y="4644946"/>
              <a:ext cx="373563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57</a:t>
              </a:r>
            </a:p>
          </p:txBody>
        </p:sp>
        <p:sp>
          <p:nvSpPr>
            <p:cNvPr id="63" name="AutoShape 27">
              <a:extLst>
                <a:ext uri="{FF2B5EF4-FFF2-40B4-BE49-F238E27FC236}">
                  <a16:creationId xmlns:a16="http://schemas.microsoft.com/office/drawing/2014/main" id="{4DDD6FE9-A487-4D01-BA5A-BC2EE45870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161913" y="1844328"/>
              <a:ext cx="785431" cy="278808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64" name="Text Box 48">
              <a:extLst>
                <a:ext uri="{FF2B5EF4-FFF2-40B4-BE49-F238E27FC236}">
                  <a16:creationId xmlns:a16="http://schemas.microsoft.com/office/drawing/2014/main" id="{17F39EDA-016C-43BF-A02A-CDC10E74B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8040" y="182221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74</a:t>
              </a:r>
            </a:p>
          </p:txBody>
        </p:sp>
        <p:sp>
          <p:nvSpPr>
            <p:cNvPr id="65" name="AutoShape 27">
              <a:extLst>
                <a:ext uri="{FF2B5EF4-FFF2-40B4-BE49-F238E27FC236}">
                  <a16:creationId xmlns:a16="http://schemas.microsoft.com/office/drawing/2014/main" id="{717F0C70-CF98-46AA-9DAE-75806B802E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488036" y="1498426"/>
              <a:ext cx="1342420" cy="41362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66" name="Text Box 48">
              <a:extLst>
                <a:ext uri="{FF2B5EF4-FFF2-40B4-BE49-F238E27FC236}">
                  <a16:creationId xmlns:a16="http://schemas.microsoft.com/office/drawing/2014/main" id="{694FF909-A729-45DE-8F87-567434E90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0893" y="1385549"/>
              <a:ext cx="453782" cy="733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0.1</a:t>
              </a:r>
            </a:p>
          </p:txBody>
        </p:sp>
        <p:sp>
          <p:nvSpPr>
            <p:cNvPr id="67" name="AutoShape 24">
              <a:extLst>
                <a:ext uri="{FF2B5EF4-FFF2-40B4-BE49-F238E27FC236}">
                  <a16:creationId xmlns:a16="http://schemas.microsoft.com/office/drawing/2014/main" id="{5C4A9E7D-4648-4CC6-9DDF-65593B89CE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268435" y="3117967"/>
              <a:ext cx="1716835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68" name="Text Box 48">
              <a:extLst>
                <a:ext uri="{FF2B5EF4-FFF2-40B4-BE49-F238E27FC236}">
                  <a16:creationId xmlns:a16="http://schemas.microsoft.com/office/drawing/2014/main" id="{D2BD2207-DA4D-475E-A699-CF32CAFA9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6027" y="3454490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0.04</a:t>
              </a:r>
            </a:p>
          </p:txBody>
        </p:sp>
        <p:sp>
          <p:nvSpPr>
            <p:cNvPr id="69" name="AutoShape 24">
              <a:extLst>
                <a:ext uri="{FF2B5EF4-FFF2-40B4-BE49-F238E27FC236}">
                  <a16:creationId xmlns:a16="http://schemas.microsoft.com/office/drawing/2014/main" id="{7E258718-1F6B-4EEC-9BD2-70B6AEB638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78476" y="3456033"/>
              <a:ext cx="1077371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0" name="Text Box 43">
              <a:extLst>
                <a:ext uri="{FF2B5EF4-FFF2-40B4-BE49-F238E27FC236}">
                  <a16:creationId xmlns:a16="http://schemas.microsoft.com/office/drawing/2014/main" id="{D871E82D-7067-4E83-9ED5-2106A434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9184" y="2693407"/>
              <a:ext cx="17319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MP</a:t>
              </a:r>
            </a:p>
            <a:p>
              <a:pPr algn="ctr" eaLnBrk="1" hangingPunct="1"/>
              <a:r>
                <a:rPr lang="fr-FR" altLang="fr-FR" sz="1200" dirty="0"/>
                <a:t> 0.04</a:t>
              </a:r>
            </a:p>
          </p:txBody>
        </p:sp>
        <p:sp>
          <p:nvSpPr>
            <p:cNvPr id="71" name="AutoShape 27">
              <a:extLst>
                <a:ext uri="{FF2B5EF4-FFF2-40B4-BE49-F238E27FC236}">
                  <a16:creationId xmlns:a16="http://schemas.microsoft.com/office/drawing/2014/main" id="{7F6605D4-5A76-43FD-A6C1-1F0D3579BE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65334" y="2430753"/>
              <a:ext cx="62071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2" name="AutoShape 27">
              <a:extLst>
                <a:ext uri="{FF2B5EF4-FFF2-40B4-BE49-F238E27FC236}">
                  <a16:creationId xmlns:a16="http://schemas.microsoft.com/office/drawing/2014/main" id="{7E81F96E-B3BE-4F19-948C-D4EF1D17B4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097419" y="2437390"/>
              <a:ext cx="369767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 dirty="0"/>
            </a:p>
          </p:txBody>
        </p:sp>
        <p:sp>
          <p:nvSpPr>
            <p:cNvPr id="73" name="Text Box 43">
              <a:extLst>
                <a:ext uri="{FF2B5EF4-FFF2-40B4-BE49-F238E27FC236}">
                  <a16:creationId xmlns:a16="http://schemas.microsoft.com/office/drawing/2014/main" id="{78939285-E65D-4D59-A4B1-BD2C37A9C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9619" y="2279171"/>
              <a:ext cx="135701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Disc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</a:t>
              </a:r>
              <a:r>
                <a:rPr lang="fr-FR" altLang="fr-FR" sz="1200" dirty="0">
                  <a:solidFill>
                    <a:srgbClr val="FF0000"/>
                  </a:solidFill>
                </a:rPr>
                <a:t>1100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398C7C46-697D-4ED7-8357-03A8ED8FF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7792" y="3987318"/>
              <a:ext cx="2966243" cy="1292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400" dirty="0">
                  <a:latin typeface="+mn-lt"/>
                </a:rPr>
                <a:t>P: macroplastics &gt;5mm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MP: </a:t>
              </a:r>
              <a:r>
                <a:rPr lang="fr-FR" altLang="fr-FR" sz="1400" dirty="0" err="1">
                  <a:latin typeface="+mn-lt"/>
                </a:rPr>
                <a:t>microplastics</a:t>
              </a:r>
              <a:r>
                <a:rPr lang="fr-FR" altLang="fr-FR" sz="1400" dirty="0">
                  <a:latin typeface="+mn-lt"/>
                </a:rPr>
                <a:t> 0.3 to 5mm</a:t>
              </a:r>
            </a:p>
            <a:p>
              <a:pPr eaLnBrk="1" hangingPunct="1"/>
              <a:r>
                <a:rPr lang="fr-FR" altLang="fr-FR" sz="1400" dirty="0" err="1">
                  <a:latin typeface="+mn-lt"/>
                </a:rPr>
                <a:t>sMP</a:t>
              </a:r>
              <a:r>
                <a:rPr lang="fr-FR" altLang="fr-FR" sz="1400" dirty="0">
                  <a:latin typeface="+mn-lt"/>
                </a:rPr>
                <a:t>: </a:t>
              </a:r>
              <a:r>
                <a:rPr lang="fr-FR" altLang="fr-FR" sz="1400" dirty="0" err="1">
                  <a:latin typeface="+mn-lt"/>
                </a:rPr>
                <a:t>small</a:t>
              </a:r>
              <a:r>
                <a:rPr lang="fr-FR" altLang="fr-FR" sz="1400" dirty="0">
                  <a:latin typeface="+mn-lt"/>
                </a:rPr>
                <a:t> </a:t>
              </a:r>
              <a:r>
                <a:rPr lang="fr-FR" altLang="fr-FR" sz="1400" dirty="0" err="1">
                  <a:latin typeface="+mn-lt"/>
                </a:rPr>
                <a:t>microplastics</a:t>
              </a:r>
              <a:r>
                <a:rPr lang="fr-FR" altLang="fr-FR" sz="1400" dirty="0">
                  <a:latin typeface="+mn-lt"/>
                </a:rPr>
                <a:t> &lt;0.3mm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All </a:t>
              </a:r>
              <a:r>
                <a:rPr lang="fr-FR" altLang="fr-FR" sz="1400" dirty="0" err="1">
                  <a:latin typeface="+mn-lt"/>
                </a:rPr>
                <a:t>reservoir</a:t>
              </a:r>
              <a:r>
                <a:rPr lang="fr-FR" altLang="fr-FR" sz="1400" dirty="0">
                  <a:latin typeface="+mn-lt"/>
                </a:rPr>
                <a:t> masses in Tg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All fluxes (</a:t>
              </a:r>
              <a:r>
                <a:rPr lang="fr-FR" altLang="fr-FR" sz="1400" dirty="0" err="1">
                  <a:latin typeface="+mn-lt"/>
                </a:rPr>
                <a:t>arrows</a:t>
              </a:r>
              <a:r>
                <a:rPr lang="fr-FR" altLang="fr-FR" sz="1400" dirty="0">
                  <a:latin typeface="+mn-lt"/>
                </a:rPr>
                <a:t>) in Tg y</a:t>
              </a:r>
              <a:r>
                <a:rPr lang="fr-FR" altLang="fr-FR" sz="1400" baseline="30000" dirty="0">
                  <a:latin typeface="+mn-lt"/>
                </a:rPr>
                <a:t>-1</a:t>
              </a:r>
              <a:r>
                <a:rPr lang="fr-FR" altLang="fr-FR" sz="1400" dirty="0">
                  <a:latin typeface="+mn-lt"/>
                </a:rPr>
                <a:t>)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Observations (black), </a:t>
              </a:r>
              <a:r>
                <a:rPr lang="fr-FR" altLang="fr-FR" sz="1400" dirty="0" err="1">
                  <a:solidFill>
                    <a:srgbClr val="FF0000"/>
                  </a:solidFill>
                  <a:latin typeface="+mn-lt"/>
                </a:rPr>
                <a:t>modeled</a:t>
              </a:r>
              <a:r>
                <a:rPr lang="fr-FR" altLang="fr-FR" sz="1400" dirty="0">
                  <a:solidFill>
                    <a:srgbClr val="FF0000"/>
                  </a:solidFill>
                  <a:latin typeface="+mn-lt"/>
                </a:rPr>
                <a:t> (</a:t>
              </a:r>
              <a:r>
                <a:rPr lang="fr-FR" altLang="fr-FR" sz="1400" dirty="0" err="1">
                  <a:solidFill>
                    <a:srgbClr val="FF0000"/>
                  </a:solidFill>
                  <a:latin typeface="+mn-lt"/>
                </a:rPr>
                <a:t>red</a:t>
              </a:r>
              <a:r>
                <a:rPr lang="fr-FR" altLang="fr-FR" sz="1400" dirty="0">
                  <a:solidFill>
                    <a:srgbClr val="FF0000"/>
                  </a:solidFill>
                  <a:latin typeface="+mn-lt"/>
                </a:rPr>
                <a:t>)</a:t>
              </a:r>
            </a:p>
          </p:txBody>
        </p:sp>
        <p:sp>
          <p:nvSpPr>
            <p:cNvPr id="75" name="AutoShape 22">
              <a:extLst>
                <a:ext uri="{FF2B5EF4-FFF2-40B4-BE49-F238E27FC236}">
                  <a16:creationId xmlns:a16="http://schemas.microsoft.com/office/drawing/2014/main" id="{89169024-19B8-44A5-9577-935B1275E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10776" y="2753686"/>
              <a:ext cx="731249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6" name="Text Box 48">
              <a:extLst>
                <a:ext uri="{FF2B5EF4-FFF2-40B4-BE49-F238E27FC236}">
                  <a16:creationId xmlns:a16="http://schemas.microsoft.com/office/drawing/2014/main" id="{6E301881-94A4-4B8A-A858-A2C97EF7A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7366" y="285889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0.13</a:t>
              </a:r>
            </a:p>
          </p:txBody>
        </p:sp>
        <p:sp>
          <p:nvSpPr>
            <p:cNvPr id="77" name="AutoShape 22">
              <a:extLst>
                <a:ext uri="{FF2B5EF4-FFF2-40B4-BE49-F238E27FC236}">
                  <a16:creationId xmlns:a16="http://schemas.microsoft.com/office/drawing/2014/main" id="{3232AD87-4D82-4B60-8F59-576414221A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833169" y="2719676"/>
              <a:ext cx="783882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8" name="Text Box 43">
              <a:extLst>
                <a:ext uri="{FF2B5EF4-FFF2-40B4-BE49-F238E27FC236}">
                  <a16:creationId xmlns:a16="http://schemas.microsoft.com/office/drawing/2014/main" id="{4E73C63C-AF9D-4993-8612-F33EB60E7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984" y="4115640"/>
              <a:ext cx="29019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 err="1"/>
                <a:t>Deep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Ocean</a:t>
              </a:r>
              <a:endParaRPr lang="fr-FR" altLang="fr-FR" sz="1200" dirty="0"/>
            </a:p>
            <a:p>
              <a:pPr algn="ctr" eaLnBrk="1" hangingPunct="1"/>
              <a:r>
                <a:rPr lang="fr-FR" altLang="fr-FR" sz="1200" dirty="0" err="1"/>
                <a:t>sMP+MP</a:t>
              </a:r>
              <a:r>
                <a:rPr lang="fr-FR" altLang="fr-FR" sz="1200" dirty="0"/>
                <a:t> 82</a:t>
              </a:r>
            </a:p>
          </p:txBody>
        </p:sp>
        <p:sp>
          <p:nvSpPr>
            <p:cNvPr id="79" name="Text Box 48">
              <a:extLst>
                <a:ext uri="{FF2B5EF4-FFF2-40B4-BE49-F238E27FC236}">
                  <a16:creationId xmlns:a16="http://schemas.microsoft.com/office/drawing/2014/main" id="{8EB53E0F-2BC2-4381-A6EA-1096BC07F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353" y="283504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42</a:t>
              </a:r>
            </a:p>
          </p:txBody>
        </p:sp>
        <p:sp>
          <p:nvSpPr>
            <p:cNvPr id="80" name="Text Box 48">
              <a:extLst>
                <a:ext uri="{FF2B5EF4-FFF2-40B4-BE49-F238E27FC236}">
                  <a16:creationId xmlns:a16="http://schemas.microsoft.com/office/drawing/2014/main" id="{1C2ACFE0-4D23-4427-A1B6-D9138F6C0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0485" y="250405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1" name="AutoShape 27">
              <a:extLst>
                <a:ext uri="{FF2B5EF4-FFF2-40B4-BE49-F238E27FC236}">
                  <a16:creationId xmlns:a16="http://schemas.microsoft.com/office/drawing/2014/main" id="{887ED6DA-6278-4D87-9DAD-31F368316C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585436" y="3032602"/>
              <a:ext cx="420520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2" name="Text Box 48">
              <a:extLst>
                <a:ext uri="{FF2B5EF4-FFF2-40B4-BE49-F238E27FC236}">
                  <a16:creationId xmlns:a16="http://schemas.microsoft.com/office/drawing/2014/main" id="{90020EAA-C505-4219-A0BD-525D417A5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443" y="31149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0.12</a:t>
              </a:r>
            </a:p>
          </p:txBody>
        </p:sp>
        <p:sp>
          <p:nvSpPr>
            <p:cNvPr id="83" name="Text Box 48">
              <a:extLst>
                <a:ext uri="{FF2B5EF4-FFF2-40B4-BE49-F238E27FC236}">
                  <a16:creationId xmlns:a16="http://schemas.microsoft.com/office/drawing/2014/main" id="{3425FA04-AD85-4450-A65C-00902B7F7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936" y="2575486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1E-4</a:t>
              </a:r>
            </a:p>
          </p:txBody>
        </p:sp>
        <p:sp>
          <p:nvSpPr>
            <p:cNvPr id="84" name="Text Box 48">
              <a:extLst>
                <a:ext uri="{FF2B5EF4-FFF2-40B4-BE49-F238E27FC236}">
                  <a16:creationId xmlns:a16="http://schemas.microsoft.com/office/drawing/2014/main" id="{58E74B37-36A2-4646-90F2-C82E84701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9330" y="344526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0.8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9E0CAC-8331-4B2C-AD2C-A08DF9D8A46B}"/>
                </a:ext>
              </a:extLst>
            </p:cNvPr>
            <p:cNvSpPr/>
            <p:nvPr/>
          </p:nvSpPr>
          <p:spPr>
            <a:xfrm>
              <a:off x="2592332" y="366875"/>
              <a:ext cx="85152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GLOBAL PLASTICS CYCLE FOR THE YEAR 2015</a:t>
              </a:r>
              <a:endParaRPr lang="fr-F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AEB6715B-D668-45E6-91A8-E1F57D7272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71885" y="3429661"/>
              <a:ext cx="1077371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B35F2E33-EEAA-4B8C-8156-99E70819BA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25897" y="3136303"/>
              <a:ext cx="1716835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8" name="Text Box 48">
              <a:extLst>
                <a:ext uri="{FF2B5EF4-FFF2-40B4-BE49-F238E27FC236}">
                  <a16:creationId xmlns:a16="http://schemas.microsoft.com/office/drawing/2014/main" id="{D8ABB47E-C315-4B02-801F-98792F0F7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552" y="32877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3E-3</a:t>
              </a:r>
            </a:p>
          </p:txBody>
        </p:sp>
        <p:sp>
          <p:nvSpPr>
            <p:cNvPr id="89" name="Text Box 48">
              <a:extLst>
                <a:ext uri="{FF2B5EF4-FFF2-40B4-BE49-F238E27FC236}">
                  <a16:creationId xmlns:a16="http://schemas.microsoft.com/office/drawing/2014/main" id="{865E167E-4C5D-4365-AC59-28BB7B66A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420" y="345644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90" name="Rectangle 41">
              <a:extLst>
                <a:ext uri="{FF2B5EF4-FFF2-40B4-BE49-F238E27FC236}">
                  <a16:creationId xmlns:a16="http://schemas.microsoft.com/office/drawing/2014/main" id="{E14A53DF-6CBD-4993-952E-515DDC7BA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39" y="4639515"/>
              <a:ext cx="1598973" cy="6081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1" name="Text Box 43">
              <a:extLst>
                <a:ext uri="{FF2B5EF4-FFF2-40B4-BE49-F238E27FC236}">
                  <a16:creationId xmlns:a16="http://schemas.microsoft.com/office/drawing/2014/main" id="{A89E7609-6014-4ABD-89A3-3B289362E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481" y="4712762"/>
              <a:ext cx="28015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 err="1"/>
                <a:t>Deep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ocean</a:t>
              </a:r>
              <a:endParaRPr lang="fr-FR" altLang="fr-FR" sz="1200" dirty="0"/>
            </a:p>
            <a:p>
              <a:pPr eaLnBrk="1" hangingPunct="1"/>
              <a:r>
                <a:rPr lang="fr-FR" altLang="fr-FR" sz="1200" dirty="0" err="1"/>
                <a:t>Sediments</a:t>
              </a:r>
              <a:r>
                <a:rPr lang="fr-FR" altLang="fr-FR" sz="1200" dirty="0"/>
                <a:t> ?</a:t>
              </a:r>
            </a:p>
          </p:txBody>
        </p:sp>
        <p:sp>
          <p:nvSpPr>
            <p:cNvPr id="92" name="AutoShape 24">
              <a:extLst>
                <a:ext uri="{FF2B5EF4-FFF2-40B4-BE49-F238E27FC236}">
                  <a16:creationId xmlns:a16="http://schemas.microsoft.com/office/drawing/2014/main" id="{1C3AA90C-87BF-4C6B-935E-477A8BCB27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04519" y="4437179"/>
              <a:ext cx="570199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3" name="Text Box 48">
              <a:extLst>
                <a:ext uri="{FF2B5EF4-FFF2-40B4-BE49-F238E27FC236}">
                  <a16:creationId xmlns:a16="http://schemas.microsoft.com/office/drawing/2014/main" id="{FC3151B6-FD2A-40D3-8735-F3F6CD723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295" y="451170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30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69F64B1-E087-43B3-BF40-AB3E59ADB52E}"/>
              </a:ext>
            </a:extLst>
          </p:cNvPr>
          <p:cNvGrpSpPr/>
          <p:nvPr/>
        </p:nvGrpSpPr>
        <p:grpSpPr>
          <a:xfrm>
            <a:off x="2028996" y="223414"/>
            <a:ext cx="8714858" cy="4913105"/>
            <a:chOff x="2592332" y="366875"/>
            <a:chExt cx="8714858" cy="4913105"/>
          </a:xfrm>
        </p:grpSpPr>
        <p:sp>
          <p:nvSpPr>
            <p:cNvPr id="53277" name="Text Box 29">
              <a:extLst>
                <a:ext uri="{FF2B5EF4-FFF2-40B4-BE49-F238E27FC236}">
                  <a16:creationId xmlns:a16="http://schemas.microsoft.com/office/drawing/2014/main" id="{26398C71-4DDE-4AD8-A546-0FEC3A3D9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883" y="670688"/>
              <a:ext cx="8515227" cy="514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17" name="Rectangle 10">
              <a:extLst>
                <a:ext uri="{FF2B5EF4-FFF2-40B4-BE49-F238E27FC236}">
                  <a16:creationId xmlns:a16="http://schemas.microsoft.com/office/drawing/2014/main" id="{BC59A71C-5317-4E1E-AB76-82743DDD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989" y="3936840"/>
              <a:ext cx="1606333" cy="67565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3" name="Rectangle 41">
              <a:extLst>
                <a:ext uri="{FF2B5EF4-FFF2-40B4-BE49-F238E27FC236}">
                  <a16:creationId xmlns:a16="http://schemas.microsoft.com/office/drawing/2014/main" id="{065B9833-B953-472E-A4D0-06D41F26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973" y="2127249"/>
              <a:ext cx="1187575" cy="4769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2" name="Rectangle 10">
              <a:extLst>
                <a:ext uri="{FF2B5EF4-FFF2-40B4-BE49-F238E27FC236}">
                  <a16:creationId xmlns:a16="http://schemas.microsoft.com/office/drawing/2014/main" id="{A46BF932-D1F9-4566-9AEB-715E32A33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085" y="2127250"/>
              <a:ext cx="2923157" cy="467586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1" name="Rectangle 10">
              <a:extLst>
                <a:ext uri="{FF2B5EF4-FFF2-40B4-BE49-F238E27FC236}">
                  <a16:creationId xmlns:a16="http://schemas.microsoft.com/office/drawing/2014/main" id="{5179CDD7-896C-4F11-9D35-A66CB59E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072" y="3234166"/>
              <a:ext cx="2942002" cy="675650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50" name="Rectangle 2">
              <a:extLst>
                <a:ext uri="{FF2B5EF4-FFF2-40B4-BE49-F238E27FC236}">
                  <a16:creationId xmlns:a16="http://schemas.microsoft.com/office/drawing/2014/main" id="{6861EDEB-7E7D-4A00-AA36-112A940A2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034" y="2127639"/>
              <a:ext cx="1232367" cy="18151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58" name="Rectangle 10">
              <a:extLst>
                <a:ext uri="{FF2B5EF4-FFF2-40B4-BE49-F238E27FC236}">
                  <a16:creationId xmlns:a16="http://schemas.microsoft.com/office/drawing/2014/main" id="{0702E754-F1CC-4723-A88F-4709A848F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072" y="2637999"/>
              <a:ext cx="2923157" cy="559503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60" name="AutoShape 12">
              <a:extLst>
                <a:ext uri="{FF2B5EF4-FFF2-40B4-BE49-F238E27FC236}">
                  <a16:creationId xmlns:a16="http://schemas.microsoft.com/office/drawing/2014/main" id="{14C97747-3B8F-4982-88D4-A248DDDE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254" y="2241612"/>
              <a:ext cx="2167564" cy="305967"/>
            </a:xfrm>
            <a:prstGeom prst="chevron">
              <a:avLst>
                <a:gd name="adj" fmla="val 37019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71" name="AutoShape 23">
              <a:extLst>
                <a:ext uri="{FF2B5EF4-FFF2-40B4-BE49-F238E27FC236}">
                  <a16:creationId xmlns:a16="http://schemas.microsoft.com/office/drawing/2014/main" id="{565DE80B-27CF-4F47-811E-D97C57F019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65547" y="1485173"/>
              <a:ext cx="1245143" cy="342854"/>
            </a:xfrm>
            <a:prstGeom prst="chevron">
              <a:avLst>
                <a:gd name="adj" fmla="val 5732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72" name="AutoShape 24">
              <a:extLst>
                <a:ext uri="{FF2B5EF4-FFF2-40B4-BE49-F238E27FC236}">
                  <a16:creationId xmlns:a16="http://schemas.microsoft.com/office/drawing/2014/main" id="{0BB9A825-A016-439E-A896-3E8743B298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88040" y="1485172"/>
              <a:ext cx="1245142" cy="342855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80" name="AutoShape 32">
              <a:extLst>
                <a:ext uri="{FF2B5EF4-FFF2-40B4-BE49-F238E27FC236}">
                  <a16:creationId xmlns:a16="http://schemas.microsoft.com/office/drawing/2014/main" id="{F666F8FD-F974-4D7E-B63D-A6464949E5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79024" y="1402229"/>
              <a:ext cx="1197149" cy="404812"/>
            </a:xfrm>
            <a:prstGeom prst="chevron">
              <a:avLst>
                <a:gd name="adj" fmla="val 38235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7FE08B2-54DB-49F8-A41C-1A26534EB244}"/>
                </a:ext>
              </a:extLst>
            </p:cNvPr>
            <p:cNvGrpSpPr/>
            <p:nvPr/>
          </p:nvGrpSpPr>
          <p:grpSpPr>
            <a:xfrm>
              <a:off x="10800050" y="1825469"/>
              <a:ext cx="376238" cy="309562"/>
              <a:chOff x="6165850" y="1766889"/>
              <a:chExt cx="376238" cy="309562"/>
            </a:xfrm>
          </p:grpSpPr>
          <p:sp>
            <p:nvSpPr>
              <p:cNvPr id="53281" name="Rectangle 33">
                <a:extLst>
                  <a:ext uri="{FF2B5EF4-FFF2-40B4-BE49-F238E27FC236}">
                    <a16:creationId xmlns:a16="http://schemas.microsoft.com/office/drawing/2014/main" id="{CD4681A8-85F9-4DFB-BE8C-88B5256E4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850" y="1973264"/>
                <a:ext cx="306388" cy="103187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fr-FR" sz="1200"/>
              </a:p>
            </p:txBody>
          </p:sp>
          <p:sp>
            <p:nvSpPr>
              <p:cNvPr id="53282" name="Rectangle 34" descr="Briques horizontales">
                <a:extLst>
                  <a:ext uri="{FF2B5EF4-FFF2-40B4-BE49-F238E27FC236}">
                    <a16:creationId xmlns:a16="http://schemas.microsoft.com/office/drawing/2014/main" id="{FD879249-39DC-4629-861B-D52C5EB88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238" y="1766889"/>
                <a:ext cx="69850" cy="30797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fr-FR" sz="1200"/>
              </a:p>
            </p:txBody>
          </p:sp>
          <p:sp>
            <p:nvSpPr>
              <p:cNvPr id="53283" name="Line 35">
                <a:extLst>
                  <a:ext uri="{FF2B5EF4-FFF2-40B4-BE49-F238E27FC236}">
                    <a16:creationId xmlns:a16="http://schemas.microsoft.com/office/drawing/2014/main" id="{784101BD-C011-43A6-85C9-32AB1B9CE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65850" y="1911350"/>
                <a:ext cx="65088" cy="63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 sz="1200"/>
              </a:p>
            </p:txBody>
          </p:sp>
          <p:sp>
            <p:nvSpPr>
              <p:cNvPr id="53284" name="Line 36">
                <a:extLst>
                  <a:ext uri="{FF2B5EF4-FFF2-40B4-BE49-F238E27FC236}">
                    <a16:creationId xmlns:a16="http://schemas.microsoft.com/office/drawing/2014/main" id="{6FFA0B57-D121-427A-9480-4FD70696E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000000">
                <a:off x="6240464" y="1889125"/>
                <a:ext cx="225425" cy="103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 sz="1200"/>
              </a:p>
            </p:txBody>
          </p:sp>
        </p:grpSp>
        <p:sp>
          <p:nvSpPr>
            <p:cNvPr id="53289" name="Rectangle 41">
              <a:extLst>
                <a:ext uri="{FF2B5EF4-FFF2-40B4-BE49-F238E27FC236}">
                  <a16:creationId xmlns:a16="http://schemas.microsoft.com/office/drawing/2014/main" id="{1F21EE8C-7611-42D7-A844-B14CFC13A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820" y="3944496"/>
              <a:ext cx="1283254" cy="13032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91" name="Text Box 43">
              <a:extLst>
                <a:ext uri="{FF2B5EF4-FFF2-40B4-BE49-F238E27FC236}">
                  <a16:creationId xmlns:a16="http://schemas.microsoft.com/office/drawing/2014/main" id="{0127C578-75F6-403D-B203-AF72FE80D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9854" y="4135866"/>
              <a:ext cx="2801550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Shelf </a:t>
              </a:r>
              <a:r>
                <a:rPr lang="fr-FR" altLang="fr-FR" sz="1200" dirty="0" err="1"/>
                <a:t>sediments</a:t>
              </a:r>
              <a:endParaRPr lang="fr-FR" altLang="fr-FR" sz="1200" dirty="0"/>
            </a:p>
            <a:p>
              <a:pPr eaLnBrk="1" hangingPunct="1"/>
              <a:r>
                <a:rPr lang="fr-FR" altLang="fr-FR" sz="1200" dirty="0" err="1"/>
                <a:t>sMP+MP</a:t>
              </a:r>
              <a:r>
                <a:rPr lang="fr-FR" altLang="fr-FR" sz="1200" dirty="0"/>
                <a:t>: 0.001? </a:t>
              </a:r>
            </a:p>
            <a:p>
              <a:pPr eaLnBrk="1" hangingPunct="1"/>
              <a:endParaRPr lang="fr-FR" altLang="fr-FR" sz="1200" dirty="0"/>
            </a:p>
          </p:txBody>
        </p:sp>
        <p:sp>
          <p:nvSpPr>
            <p:cNvPr id="53300" name="Text Box 52">
              <a:extLst>
                <a:ext uri="{FF2B5EF4-FFF2-40B4-BE49-F238E27FC236}">
                  <a16:creationId xmlns:a16="http://schemas.microsoft.com/office/drawing/2014/main" id="{7DD1B0CE-1FF2-4046-A45E-DAF4B52F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325" y="2776900"/>
              <a:ext cx="13329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Natural </a:t>
              </a:r>
              <a:r>
                <a:rPr lang="fr-FR" altLang="fr-FR" sz="1200" dirty="0" err="1"/>
                <a:t>soil</a:t>
              </a:r>
              <a:endParaRPr lang="fr-FR" altLang="fr-FR" sz="1200" dirty="0"/>
            </a:p>
            <a:p>
              <a:pPr algn="ctr" eaLnBrk="1" hangingPunct="1"/>
              <a:r>
                <a:rPr lang="fr-FR" altLang="fr-FR" sz="1200" dirty="0" err="1"/>
                <a:t>sMP</a:t>
              </a:r>
              <a:r>
                <a:rPr lang="fr-FR" altLang="fr-FR" sz="1200" dirty="0"/>
                <a:t> 29</a:t>
              </a:r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A70BFE37-841E-480E-9778-C9F9753D1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694" y="2143854"/>
              <a:ext cx="1312125" cy="310384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4" name="Rectangle 41">
              <a:extLst>
                <a:ext uri="{FF2B5EF4-FFF2-40B4-BE49-F238E27FC236}">
                  <a16:creationId xmlns:a16="http://schemas.microsoft.com/office/drawing/2014/main" id="{854D44F7-151E-43AB-9F40-89DD3879D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982" y="3218654"/>
              <a:ext cx="1177214" cy="20290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5" name="Text Box 43">
              <a:extLst>
                <a:ext uri="{FF2B5EF4-FFF2-40B4-BE49-F238E27FC236}">
                  <a16:creationId xmlns:a16="http://schemas.microsoft.com/office/drawing/2014/main" id="{0AE15BAE-E1FC-4DC5-8BAC-B897202BB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427" y="3314588"/>
              <a:ext cx="8659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In-Use P</a:t>
              </a:r>
            </a:p>
            <a:p>
              <a:pPr algn="ctr" eaLnBrk="1" hangingPunct="1"/>
              <a:r>
                <a:rPr lang="fr-FR" altLang="fr-FR" sz="1200" dirty="0"/>
                <a:t>2600</a:t>
              </a: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1E163655-5C0D-4973-94B7-8B389FFC8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9790" y="4338666"/>
              <a:ext cx="12092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 err="1"/>
                <a:t>Discarded</a:t>
              </a:r>
              <a:r>
                <a:rPr lang="fr-FR" altLang="fr-FR" sz="1200" dirty="0"/>
                <a:t> P</a:t>
              </a:r>
            </a:p>
            <a:p>
              <a:pPr algn="ctr" eaLnBrk="1" hangingPunct="1"/>
              <a:r>
                <a:rPr lang="fr-FR" altLang="fr-FR" sz="1200" dirty="0"/>
                <a:t>3500</a:t>
              </a:r>
            </a:p>
          </p:txBody>
        </p:sp>
        <p:sp>
          <p:nvSpPr>
            <p:cNvPr id="77" name="Rectangle 41">
              <a:extLst>
                <a:ext uri="{FF2B5EF4-FFF2-40B4-BE49-F238E27FC236}">
                  <a16:creationId xmlns:a16="http://schemas.microsoft.com/office/drawing/2014/main" id="{B79D1003-69BF-4A47-B522-C84C6291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642" y="2633161"/>
              <a:ext cx="1187575" cy="5499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9" name="Text Box 43">
              <a:extLst>
                <a:ext uri="{FF2B5EF4-FFF2-40B4-BE49-F238E27FC236}">
                  <a16:creationId xmlns:a16="http://schemas.microsoft.com/office/drawing/2014/main" id="{842382CB-6382-4639-A032-7004D0172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6989" y="2862330"/>
              <a:ext cx="152074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Disc MP 1400</a:t>
              </a:r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7A0D1C8D-3D7A-49D1-866A-84E8E731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09" y="3218654"/>
              <a:ext cx="1683351" cy="7230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2" name="Text Box 52">
              <a:extLst>
                <a:ext uri="{FF2B5EF4-FFF2-40B4-BE49-F238E27FC236}">
                  <a16:creationId xmlns:a16="http://schemas.microsoft.com/office/drawing/2014/main" id="{50730467-A6D9-4D66-B533-1561F8CD1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718" y="3510628"/>
              <a:ext cx="133298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Beach P </a:t>
              </a:r>
              <a:r>
                <a:rPr lang="fr-FR" altLang="fr-FR" sz="1200" dirty="0">
                  <a:solidFill>
                    <a:srgbClr val="FF0000"/>
                  </a:solidFill>
                </a:rPr>
                <a:t>3.9</a:t>
              </a:r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7B88BB60-C0A4-4957-B2A6-3C9302DD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415" y="2703224"/>
              <a:ext cx="1683351" cy="4847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4" name="Text Box 52">
              <a:extLst>
                <a:ext uri="{FF2B5EF4-FFF2-40B4-BE49-F238E27FC236}">
                  <a16:creationId xmlns:a16="http://schemas.microsoft.com/office/drawing/2014/main" id="{CCF54A5E-763F-4D38-9416-DA512144B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060" y="2844232"/>
              <a:ext cx="145730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Beach MP 0.5 </a:t>
              </a:r>
            </a:p>
          </p:txBody>
        </p:sp>
        <p:sp>
          <p:nvSpPr>
            <p:cNvPr id="53270" name="AutoShape 22">
              <a:extLst>
                <a:ext uri="{FF2B5EF4-FFF2-40B4-BE49-F238E27FC236}">
                  <a16:creationId xmlns:a16="http://schemas.microsoft.com/office/drawing/2014/main" id="{4D42CFEC-3691-4707-ABE1-95BA9278E9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21263" y="3854459"/>
              <a:ext cx="844793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75" name="AutoShape 27">
              <a:extLst>
                <a:ext uri="{FF2B5EF4-FFF2-40B4-BE49-F238E27FC236}">
                  <a16:creationId xmlns:a16="http://schemas.microsoft.com/office/drawing/2014/main" id="{E88A5EB7-9930-4DFA-811A-9765D7AF5B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092773" y="3053047"/>
              <a:ext cx="38988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5" name="AutoShape 22">
              <a:extLst>
                <a:ext uri="{FF2B5EF4-FFF2-40B4-BE49-F238E27FC236}">
                  <a16:creationId xmlns:a16="http://schemas.microsoft.com/office/drawing/2014/main" id="{D897ACED-70EF-4EB8-ADF6-3A69252CED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16810" y="3334399"/>
              <a:ext cx="787243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6" name="AutoShape 22">
              <a:extLst>
                <a:ext uri="{FF2B5EF4-FFF2-40B4-BE49-F238E27FC236}">
                  <a16:creationId xmlns:a16="http://schemas.microsoft.com/office/drawing/2014/main" id="{0B9712C8-CB4B-44C0-BA16-796E0605C0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34466" y="2165453"/>
              <a:ext cx="712480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7" name="Text Box 43">
              <a:extLst>
                <a:ext uri="{FF2B5EF4-FFF2-40B4-BE49-F238E27FC236}">
                  <a16:creationId xmlns:a16="http://schemas.microsoft.com/office/drawing/2014/main" id="{65A5DF2E-A653-40D6-BC32-D73C3FE69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635" y="770525"/>
              <a:ext cx="199707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 err="1"/>
                <a:t>Atmosphere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0.031</a:t>
              </a:r>
            </a:p>
          </p:txBody>
        </p:sp>
        <p:sp>
          <p:nvSpPr>
            <p:cNvPr id="88" name="Text Box 48">
              <a:extLst>
                <a:ext uri="{FF2B5EF4-FFF2-40B4-BE49-F238E27FC236}">
                  <a16:creationId xmlns:a16="http://schemas.microsoft.com/office/drawing/2014/main" id="{486FEC29-3E2A-46BA-A7B9-41D3A8B55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083" y="1507473"/>
              <a:ext cx="602420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0.18 </a:t>
              </a:r>
            </a:p>
          </p:txBody>
        </p:sp>
        <p:sp>
          <p:nvSpPr>
            <p:cNvPr id="89" name="Text Box 48">
              <a:extLst>
                <a:ext uri="{FF2B5EF4-FFF2-40B4-BE49-F238E27FC236}">
                  <a16:creationId xmlns:a16="http://schemas.microsoft.com/office/drawing/2014/main" id="{6EF0768A-2879-4A78-A69A-2E7DAE187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569" y="152788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2.0</a:t>
              </a:r>
            </a:p>
          </p:txBody>
        </p:sp>
        <p:sp>
          <p:nvSpPr>
            <p:cNvPr id="90" name="AutoShape 32">
              <a:extLst>
                <a:ext uri="{FF2B5EF4-FFF2-40B4-BE49-F238E27FC236}">
                  <a16:creationId xmlns:a16="http://schemas.microsoft.com/office/drawing/2014/main" id="{2ECC6099-2FB5-44AD-9016-9FBCFAF935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09289" y="1384507"/>
              <a:ext cx="1161704" cy="404812"/>
            </a:xfrm>
            <a:prstGeom prst="chevron">
              <a:avLst>
                <a:gd name="adj" fmla="val 38235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2" name="Text Box 43">
              <a:extLst>
                <a:ext uri="{FF2B5EF4-FFF2-40B4-BE49-F238E27FC236}">
                  <a16:creationId xmlns:a16="http://schemas.microsoft.com/office/drawing/2014/main" id="{13300169-F298-463B-B52B-20BE6B490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802" y="2161004"/>
              <a:ext cx="27424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Surface </a:t>
              </a:r>
              <a:r>
                <a:rPr lang="fr-FR" altLang="fr-FR" sz="1200" dirty="0" err="1"/>
                <a:t>Ocean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0.003</a:t>
              </a:r>
            </a:p>
          </p:txBody>
        </p:sp>
        <p:sp>
          <p:nvSpPr>
            <p:cNvPr id="93" name="Text Box 43">
              <a:extLst>
                <a:ext uri="{FF2B5EF4-FFF2-40B4-BE49-F238E27FC236}">
                  <a16:creationId xmlns:a16="http://schemas.microsoft.com/office/drawing/2014/main" id="{F3792137-44AA-4536-879C-2162205F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501" y="3240998"/>
              <a:ext cx="17319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P</a:t>
              </a:r>
            </a:p>
            <a:p>
              <a:pPr algn="ctr" eaLnBrk="1" hangingPunct="1"/>
              <a:r>
                <a:rPr lang="fr-FR" altLang="fr-FR" sz="1200" dirty="0"/>
                <a:t>0.23</a:t>
              </a:r>
            </a:p>
          </p:txBody>
        </p:sp>
        <p:sp>
          <p:nvSpPr>
            <p:cNvPr id="95" name="AutoShape 22">
              <a:extLst>
                <a:ext uri="{FF2B5EF4-FFF2-40B4-BE49-F238E27FC236}">
                  <a16:creationId xmlns:a16="http://schemas.microsoft.com/office/drawing/2014/main" id="{E3829D3A-9FA4-4EE6-BCD6-1350599EAF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31886" y="3316594"/>
              <a:ext cx="812592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6" name="AutoShape 22">
              <a:extLst>
                <a:ext uri="{FF2B5EF4-FFF2-40B4-BE49-F238E27FC236}">
                  <a16:creationId xmlns:a16="http://schemas.microsoft.com/office/drawing/2014/main" id="{39BBEB7D-35BB-44E0-BB8C-B9AD316EA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05503" y="2744746"/>
              <a:ext cx="845555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7" name="Text Box 48">
              <a:extLst>
                <a:ext uri="{FF2B5EF4-FFF2-40B4-BE49-F238E27FC236}">
                  <a16:creationId xmlns:a16="http://schemas.microsoft.com/office/drawing/2014/main" id="{D23BE8B0-FD75-4CFD-9861-8573D01A2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0246" y="1363973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8.6</a:t>
              </a:r>
            </a:p>
          </p:txBody>
        </p:sp>
        <p:sp>
          <p:nvSpPr>
            <p:cNvPr id="99" name="Text Box 48">
              <a:extLst>
                <a:ext uri="{FF2B5EF4-FFF2-40B4-BE49-F238E27FC236}">
                  <a16:creationId xmlns:a16="http://schemas.microsoft.com/office/drawing/2014/main" id="{E0589117-B35C-48C7-B73C-402962C2D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2928" y="1372643"/>
              <a:ext cx="424800" cy="775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0.09</a:t>
              </a:r>
            </a:p>
          </p:txBody>
        </p:sp>
        <p:sp>
          <p:nvSpPr>
            <p:cNvPr id="100" name="Text Box 48">
              <a:extLst>
                <a:ext uri="{FF2B5EF4-FFF2-40B4-BE49-F238E27FC236}">
                  <a16:creationId xmlns:a16="http://schemas.microsoft.com/office/drawing/2014/main" id="{0A396027-1BD5-4EC5-9618-7BC3006B4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707" y="2311319"/>
              <a:ext cx="772899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0.006</a:t>
              </a:r>
            </a:p>
          </p:txBody>
        </p:sp>
        <p:sp>
          <p:nvSpPr>
            <p:cNvPr id="102" name="Text Box 48">
              <a:extLst>
                <a:ext uri="{FF2B5EF4-FFF2-40B4-BE49-F238E27FC236}">
                  <a16:creationId xmlns:a16="http://schemas.microsoft.com/office/drawing/2014/main" id="{95C967AA-A96C-41CE-AE50-4D5C0D3D9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0069" y="285322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7E-4</a:t>
              </a:r>
            </a:p>
          </p:txBody>
        </p:sp>
        <p:sp>
          <p:nvSpPr>
            <p:cNvPr id="103" name="Text Box 48">
              <a:extLst>
                <a:ext uri="{FF2B5EF4-FFF2-40B4-BE49-F238E27FC236}">
                  <a16:creationId xmlns:a16="http://schemas.microsoft.com/office/drawing/2014/main" id="{5E27A41F-D103-4480-91FB-51584E2E6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7802" y="3417980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0.35</a:t>
              </a:r>
            </a:p>
          </p:txBody>
        </p:sp>
        <p:sp>
          <p:nvSpPr>
            <p:cNvPr id="104" name="Text Box 48">
              <a:extLst>
                <a:ext uri="{FF2B5EF4-FFF2-40B4-BE49-F238E27FC236}">
                  <a16:creationId xmlns:a16="http://schemas.microsoft.com/office/drawing/2014/main" id="{52D24F21-AD98-4FC4-BA66-0EA5FDF75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528" y="399586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118</a:t>
              </a:r>
            </a:p>
          </p:txBody>
        </p:sp>
        <p:sp>
          <p:nvSpPr>
            <p:cNvPr id="105" name="Text Box 48">
              <a:extLst>
                <a:ext uri="{FF2B5EF4-FFF2-40B4-BE49-F238E27FC236}">
                  <a16:creationId xmlns:a16="http://schemas.microsoft.com/office/drawing/2014/main" id="{C4B9486C-505A-4BD5-87AD-0D85401B8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2493" y="3445202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0.5</a:t>
              </a: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418ED448-503C-4FA0-8083-A48B069D5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608" y="228250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107" name="Text Box 48">
              <a:extLst>
                <a:ext uri="{FF2B5EF4-FFF2-40B4-BE49-F238E27FC236}">
                  <a16:creationId xmlns:a16="http://schemas.microsoft.com/office/drawing/2014/main" id="{69D9FC24-8138-43B1-8C18-EC593F73C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8009" y="31149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21</a:t>
              </a:r>
            </a:p>
          </p:txBody>
        </p:sp>
        <p:sp>
          <p:nvSpPr>
            <p:cNvPr id="110" name="AutoShape 27">
              <a:extLst>
                <a:ext uri="{FF2B5EF4-FFF2-40B4-BE49-F238E27FC236}">
                  <a16:creationId xmlns:a16="http://schemas.microsoft.com/office/drawing/2014/main" id="{8A1BE87A-E53F-47D6-8335-5937DCE106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65337" y="3025699"/>
              <a:ext cx="62071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09" name="Text Box 48">
              <a:extLst>
                <a:ext uri="{FF2B5EF4-FFF2-40B4-BE49-F238E27FC236}">
                  <a16:creationId xmlns:a16="http://schemas.microsoft.com/office/drawing/2014/main" id="{43048997-30DC-4A9C-9FE0-3F1151486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8502" y="3130469"/>
              <a:ext cx="47009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53274" name="AutoShape 26">
              <a:extLst>
                <a:ext uri="{FF2B5EF4-FFF2-40B4-BE49-F238E27FC236}">
                  <a16:creationId xmlns:a16="http://schemas.microsoft.com/office/drawing/2014/main" id="{E03764C5-917D-4A84-8587-86FCA69AA6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227929" y="1411683"/>
              <a:ext cx="1161704" cy="406400"/>
            </a:xfrm>
            <a:prstGeom prst="chevron">
              <a:avLst>
                <a:gd name="adj" fmla="val 44531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8" name="Text Box 48">
              <a:extLst>
                <a:ext uri="{FF2B5EF4-FFF2-40B4-BE49-F238E27FC236}">
                  <a16:creationId xmlns:a16="http://schemas.microsoft.com/office/drawing/2014/main" id="{B1E34A9E-FB50-4E94-A495-F73AEE3FF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3721" y="1375537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7.6</a:t>
              </a:r>
            </a:p>
          </p:txBody>
        </p:sp>
        <p:sp>
          <p:nvSpPr>
            <p:cNvPr id="111" name="AutoShape 26">
              <a:extLst>
                <a:ext uri="{FF2B5EF4-FFF2-40B4-BE49-F238E27FC236}">
                  <a16:creationId xmlns:a16="http://schemas.microsoft.com/office/drawing/2014/main" id="{CE1AB497-96DF-4AFA-B6D1-0F078D1E5D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728776" y="2148829"/>
              <a:ext cx="535076" cy="406400"/>
            </a:xfrm>
            <a:prstGeom prst="chevron">
              <a:avLst>
                <a:gd name="adj" fmla="val 44531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08" name="Text Box 48">
              <a:extLst>
                <a:ext uri="{FF2B5EF4-FFF2-40B4-BE49-F238E27FC236}">
                  <a16:creationId xmlns:a16="http://schemas.microsoft.com/office/drawing/2014/main" id="{C6E0436E-AB81-4513-B8ED-19C63B77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3408" y="2284338"/>
              <a:ext cx="453782" cy="235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372</a:t>
              </a:r>
            </a:p>
          </p:txBody>
        </p:sp>
        <p:sp>
          <p:nvSpPr>
            <p:cNvPr id="113" name="Text Box 29">
              <a:extLst>
                <a:ext uri="{FF2B5EF4-FFF2-40B4-BE49-F238E27FC236}">
                  <a16:creationId xmlns:a16="http://schemas.microsoft.com/office/drawing/2014/main" id="{3696628D-D35D-40DE-BC30-D6B041D08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2095" y="1231362"/>
              <a:ext cx="791684" cy="514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14" name="Text Box 43">
              <a:extLst>
                <a:ext uri="{FF2B5EF4-FFF2-40B4-BE49-F238E27FC236}">
                  <a16:creationId xmlns:a16="http://schemas.microsoft.com/office/drawing/2014/main" id="{190C674D-1596-401A-A44F-A12B57243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9178" y="1296248"/>
              <a:ext cx="79087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CO</a:t>
              </a:r>
              <a:r>
                <a:rPr lang="fr-FR" altLang="fr-FR" sz="1200" baseline="-25000" dirty="0"/>
                <a:t>2</a:t>
              </a:r>
              <a:r>
                <a:rPr lang="fr-FR" altLang="fr-FR" sz="1200" dirty="0"/>
                <a:t> 700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F9D53A9-25D9-4C1F-BCE5-54EF5A456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14048" y="4845294"/>
              <a:ext cx="430176" cy="389548"/>
            </a:xfrm>
            <a:prstGeom prst="rect">
              <a:avLst/>
            </a:prstGeom>
          </p:spPr>
        </p:pic>
        <p:sp>
          <p:nvSpPr>
            <p:cNvPr id="128" name="Text Box 48">
              <a:extLst>
                <a:ext uri="{FF2B5EF4-FFF2-40B4-BE49-F238E27FC236}">
                  <a16:creationId xmlns:a16="http://schemas.microsoft.com/office/drawing/2014/main" id="{4D1205FF-4DCE-4E59-92B3-B51C9D433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352" y="4644946"/>
              <a:ext cx="373563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57</a:t>
              </a:r>
            </a:p>
          </p:txBody>
        </p:sp>
        <p:sp>
          <p:nvSpPr>
            <p:cNvPr id="112" name="AutoShape 27">
              <a:extLst>
                <a:ext uri="{FF2B5EF4-FFF2-40B4-BE49-F238E27FC236}">
                  <a16:creationId xmlns:a16="http://schemas.microsoft.com/office/drawing/2014/main" id="{48AB8719-F905-4810-AFB3-ED4584BE39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161913" y="1844328"/>
              <a:ext cx="785431" cy="278808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15" name="Text Box 48">
              <a:extLst>
                <a:ext uri="{FF2B5EF4-FFF2-40B4-BE49-F238E27FC236}">
                  <a16:creationId xmlns:a16="http://schemas.microsoft.com/office/drawing/2014/main" id="{ECA604FE-428A-48D8-941E-F8281A0AA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8040" y="182221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74</a:t>
              </a:r>
            </a:p>
          </p:txBody>
        </p:sp>
        <p:sp>
          <p:nvSpPr>
            <p:cNvPr id="129" name="AutoShape 27">
              <a:extLst>
                <a:ext uri="{FF2B5EF4-FFF2-40B4-BE49-F238E27FC236}">
                  <a16:creationId xmlns:a16="http://schemas.microsoft.com/office/drawing/2014/main" id="{6F038B83-A144-482B-8AD7-9B7512E4A6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488036" y="1498426"/>
              <a:ext cx="1342420" cy="41362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0" name="Text Box 48">
              <a:extLst>
                <a:ext uri="{FF2B5EF4-FFF2-40B4-BE49-F238E27FC236}">
                  <a16:creationId xmlns:a16="http://schemas.microsoft.com/office/drawing/2014/main" id="{E29ABED1-8E4B-4566-994B-B588CBBEC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0893" y="1385549"/>
              <a:ext cx="453782" cy="733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0.1</a:t>
              </a:r>
            </a:p>
          </p:txBody>
        </p:sp>
        <p:sp>
          <p:nvSpPr>
            <p:cNvPr id="94" name="AutoShape 24">
              <a:extLst>
                <a:ext uri="{FF2B5EF4-FFF2-40B4-BE49-F238E27FC236}">
                  <a16:creationId xmlns:a16="http://schemas.microsoft.com/office/drawing/2014/main" id="{A44E2CDA-A1D8-4BE8-958C-1099E01A75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268435" y="3117967"/>
              <a:ext cx="1716835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01" name="Text Box 48">
              <a:extLst>
                <a:ext uri="{FF2B5EF4-FFF2-40B4-BE49-F238E27FC236}">
                  <a16:creationId xmlns:a16="http://schemas.microsoft.com/office/drawing/2014/main" id="{C3764BEB-B702-4750-AE32-E32A45D8E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6027" y="3454490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0.04</a:t>
              </a:r>
            </a:p>
          </p:txBody>
        </p:sp>
        <p:sp>
          <p:nvSpPr>
            <p:cNvPr id="139" name="AutoShape 24">
              <a:extLst>
                <a:ext uri="{FF2B5EF4-FFF2-40B4-BE49-F238E27FC236}">
                  <a16:creationId xmlns:a16="http://schemas.microsoft.com/office/drawing/2014/main" id="{4204F77F-ADC3-40ED-BB8A-230056F88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78476" y="3456033"/>
              <a:ext cx="1077371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1" name="Text Box 43">
              <a:extLst>
                <a:ext uri="{FF2B5EF4-FFF2-40B4-BE49-F238E27FC236}">
                  <a16:creationId xmlns:a16="http://schemas.microsoft.com/office/drawing/2014/main" id="{167CC177-1269-4DEC-85E4-415322DF4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9184" y="2693407"/>
              <a:ext cx="17319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MP</a:t>
              </a:r>
            </a:p>
            <a:p>
              <a:pPr algn="ctr" eaLnBrk="1" hangingPunct="1"/>
              <a:r>
                <a:rPr lang="fr-FR" altLang="fr-FR" sz="1200" dirty="0"/>
                <a:t> 0.04</a:t>
              </a:r>
            </a:p>
          </p:txBody>
        </p:sp>
        <p:sp>
          <p:nvSpPr>
            <p:cNvPr id="142" name="AutoShape 27">
              <a:extLst>
                <a:ext uri="{FF2B5EF4-FFF2-40B4-BE49-F238E27FC236}">
                  <a16:creationId xmlns:a16="http://schemas.microsoft.com/office/drawing/2014/main" id="{F0314A38-5F35-49DF-947F-5FECCD5FA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65334" y="2430753"/>
              <a:ext cx="62071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4" name="AutoShape 27">
              <a:extLst>
                <a:ext uri="{FF2B5EF4-FFF2-40B4-BE49-F238E27FC236}">
                  <a16:creationId xmlns:a16="http://schemas.microsoft.com/office/drawing/2014/main" id="{AB874B65-A899-4E2B-BC9F-5F20BCEDAB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097419" y="2437390"/>
              <a:ext cx="369767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 dirty="0"/>
            </a:p>
          </p:txBody>
        </p:sp>
        <p:sp>
          <p:nvSpPr>
            <p:cNvPr id="145" name="Text Box 43">
              <a:extLst>
                <a:ext uri="{FF2B5EF4-FFF2-40B4-BE49-F238E27FC236}">
                  <a16:creationId xmlns:a16="http://schemas.microsoft.com/office/drawing/2014/main" id="{A10D775B-C963-429F-B009-D68421A79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9619" y="2279171"/>
              <a:ext cx="135701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Disc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</a:t>
              </a:r>
              <a:r>
                <a:rPr lang="fr-FR" altLang="fr-FR" sz="1200" dirty="0">
                  <a:solidFill>
                    <a:srgbClr val="FF0000"/>
                  </a:solidFill>
                </a:rPr>
                <a:t>1100</a:t>
              </a:r>
            </a:p>
          </p:txBody>
        </p:sp>
        <p:sp>
          <p:nvSpPr>
            <p:cNvPr id="146" name="Text Box 52">
              <a:extLst>
                <a:ext uri="{FF2B5EF4-FFF2-40B4-BE49-F238E27FC236}">
                  <a16:creationId xmlns:a16="http://schemas.microsoft.com/office/drawing/2014/main" id="{B648E1CB-22B0-4DE9-B20A-20420F88D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7792" y="3987318"/>
              <a:ext cx="2966243" cy="1292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400" dirty="0">
                  <a:latin typeface="+mn-lt"/>
                </a:rPr>
                <a:t>P: macroplastics &gt;5mm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MP: </a:t>
              </a:r>
              <a:r>
                <a:rPr lang="fr-FR" altLang="fr-FR" sz="1400" dirty="0" err="1">
                  <a:latin typeface="+mn-lt"/>
                </a:rPr>
                <a:t>microplastics</a:t>
              </a:r>
              <a:r>
                <a:rPr lang="fr-FR" altLang="fr-FR" sz="1400" dirty="0">
                  <a:latin typeface="+mn-lt"/>
                </a:rPr>
                <a:t> 0.3 to 5mm</a:t>
              </a:r>
            </a:p>
            <a:p>
              <a:pPr eaLnBrk="1" hangingPunct="1"/>
              <a:r>
                <a:rPr lang="fr-FR" altLang="fr-FR" sz="1400" dirty="0" err="1">
                  <a:latin typeface="+mn-lt"/>
                </a:rPr>
                <a:t>sMP</a:t>
              </a:r>
              <a:r>
                <a:rPr lang="fr-FR" altLang="fr-FR" sz="1400" dirty="0">
                  <a:latin typeface="+mn-lt"/>
                </a:rPr>
                <a:t>: </a:t>
              </a:r>
              <a:r>
                <a:rPr lang="fr-FR" altLang="fr-FR" sz="1400" dirty="0" err="1">
                  <a:latin typeface="+mn-lt"/>
                </a:rPr>
                <a:t>small</a:t>
              </a:r>
              <a:r>
                <a:rPr lang="fr-FR" altLang="fr-FR" sz="1400" dirty="0">
                  <a:latin typeface="+mn-lt"/>
                </a:rPr>
                <a:t> </a:t>
              </a:r>
              <a:r>
                <a:rPr lang="fr-FR" altLang="fr-FR" sz="1400" dirty="0" err="1">
                  <a:latin typeface="+mn-lt"/>
                </a:rPr>
                <a:t>microplastics</a:t>
              </a:r>
              <a:r>
                <a:rPr lang="fr-FR" altLang="fr-FR" sz="1400" dirty="0">
                  <a:latin typeface="+mn-lt"/>
                </a:rPr>
                <a:t> &lt;0.3mm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All </a:t>
              </a:r>
              <a:r>
                <a:rPr lang="fr-FR" altLang="fr-FR" sz="1400" dirty="0" err="1">
                  <a:latin typeface="+mn-lt"/>
                </a:rPr>
                <a:t>reservoir</a:t>
              </a:r>
              <a:r>
                <a:rPr lang="fr-FR" altLang="fr-FR" sz="1400" dirty="0">
                  <a:latin typeface="+mn-lt"/>
                </a:rPr>
                <a:t> masses in Tg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All fluxes (</a:t>
              </a:r>
              <a:r>
                <a:rPr lang="fr-FR" altLang="fr-FR" sz="1400" dirty="0" err="1">
                  <a:latin typeface="+mn-lt"/>
                </a:rPr>
                <a:t>arrows</a:t>
              </a:r>
              <a:r>
                <a:rPr lang="fr-FR" altLang="fr-FR" sz="1400" dirty="0">
                  <a:latin typeface="+mn-lt"/>
                </a:rPr>
                <a:t>) in Tg y</a:t>
              </a:r>
              <a:r>
                <a:rPr lang="fr-FR" altLang="fr-FR" sz="1400" baseline="30000" dirty="0">
                  <a:latin typeface="+mn-lt"/>
                </a:rPr>
                <a:t>-1</a:t>
              </a:r>
              <a:r>
                <a:rPr lang="fr-FR" altLang="fr-FR" sz="1400" dirty="0">
                  <a:latin typeface="+mn-lt"/>
                </a:rPr>
                <a:t>)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Observations (black), </a:t>
              </a:r>
              <a:r>
                <a:rPr lang="fr-FR" altLang="fr-FR" sz="1400" dirty="0" err="1">
                  <a:solidFill>
                    <a:srgbClr val="FF0000"/>
                  </a:solidFill>
                  <a:latin typeface="+mn-lt"/>
                </a:rPr>
                <a:t>modeled</a:t>
              </a:r>
              <a:r>
                <a:rPr lang="fr-FR" altLang="fr-FR" sz="1400" dirty="0">
                  <a:solidFill>
                    <a:srgbClr val="FF0000"/>
                  </a:solidFill>
                  <a:latin typeface="+mn-lt"/>
                </a:rPr>
                <a:t> (</a:t>
              </a:r>
              <a:r>
                <a:rPr lang="fr-FR" altLang="fr-FR" sz="1400" dirty="0" err="1">
                  <a:solidFill>
                    <a:srgbClr val="FF0000"/>
                  </a:solidFill>
                  <a:latin typeface="+mn-lt"/>
                </a:rPr>
                <a:t>red</a:t>
              </a:r>
              <a:r>
                <a:rPr lang="fr-FR" altLang="fr-FR" sz="1400" dirty="0">
                  <a:solidFill>
                    <a:srgbClr val="FF0000"/>
                  </a:solidFill>
                  <a:latin typeface="+mn-lt"/>
                </a:rPr>
                <a:t>)</a:t>
              </a:r>
            </a:p>
          </p:txBody>
        </p:sp>
        <p:sp>
          <p:nvSpPr>
            <p:cNvPr id="147" name="AutoShape 22">
              <a:extLst>
                <a:ext uri="{FF2B5EF4-FFF2-40B4-BE49-F238E27FC236}">
                  <a16:creationId xmlns:a16="http://schemas.microsoft.com/office/drawing/2014/main" id="{AE74BD63-8EBC-49DF-B0FF-C3DF4A0976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10776" y="2753686"/>
              <a:ext cx="731249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9" name="Text Box 48">
              <a:extLst>
                <a:ext uri="{FF2B5EF4-FFF2-40B4-BE49-F238E27FC236}">
                  <a16:creationId xmlns:a16="http://schemas.microsoft.com/office/drawing/2014/main" id="{3295BB96-64A8-4D51-AAB3-E10133B55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7366" y="285889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0.13</a:t>
              </a:r>
            </a:p>
          </p:txBody>
        </p:sp>
        <p:sp>
          <p:nvSpPr>
            <p:cNvPr id="116" name="AutoShape 22">
              <a:extLst>
                <a:ext uri="{FF2B5EF4-FFF2-40B4-BE49-F238E27FC236}">
                  <a16:creationId xmlns:a16="http://schemas.microsoft.com/office/drawing/2014/main" id="{03EE2A1B-484B-44C2-978D-EB9D859859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833169" y="2719676"/>
              <a:ext cx="783882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18" name="Text Box 43">
              <a:extLst>
                <a:ext uri="{FF2B5EF4-FFF2-40B4-BE49-F238E27FC236}">
                  <a16:creationId xmlns:a16="http://schemas.microsoft.com/office/drawing/2014/main" id="{591AFA13-FD25-4109-A388-15AB690FB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984" y="4115640"/>
              <a:ext cx="29019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 err="1"/>
                <a:t>Deep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Ocean</a:t>
              </a:r>
              <a:endParaRPr lang="fr-FR" altLang="fr-FR" sz="1200" dirty="0"/>
            </a:p>
            <a:p>
              <a:pPr algn="ctr" eaLnBrk="1" hangingPunct="1"/>
              <a:r>
                <a:rPr lang="fr-FR" altLang="fr-FR" sz="1200" dirty="0" err="1"/>
                <a:t>sMP+MP</a:t>
              </a:r>
              <a:r>
                <a:rPr lang="fr-FR" altLang="fr-FR" sz="1200" dirty="0"/>
                <a:t> 82</a:t>
              </a:r>
            </a:p>
          </p:txBody>
        </p:sp>
        <p:sp>
          <p:nvSpPr>
            <p:cNvPr id="123" name="Text Box 48">
              <a:extLst>
                <a:ext uri="{FF2B5EF4-FFF2-40B4-BE49-F238E27FC236}">
                  <a16:creationId xmlns:a16="http://schemas.microsoft.com/office/drawing/2014/main" id="{66CBEF3E-E62B-4760-939A-F56B4218E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353" y="283504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42</a:t>
              </a:r>
            </a:p>
          </p:txBody>
        </p:sp>
        <p:sp>
          <p:nvSpPr>
            <p:cNvPr id="124" name="Text Box 48">
              <a:extLst>
                <a:ext uri="{FF2B5EF4-FFF2-40B4-BE49-F238E27FC236}">
                  <a16:creationId xmlns:a16="http://schemas.microsoft.com/office/drawing/2014/main" id="{90BDD634-7D1A-4122-9E9F-1B0BECB7C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0485" y="250405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26" name="AutoShape 27">
              <a:extLst>
                <a:ext uri="{FF2B5EF4-FFF2-40B4-BE49-F238E27FC236}">
                  <a16:creationId xmlns:a16="http://schemas.microsoft.com/office/drawing/2014/main" id="{9DC51AEA-9273-49D7-AF4A-DBC4EADC4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585436" y="3032602"/>
              <a:ext cx="420520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25" name="Text Box 48">
              <a:extLst>
                <a:ext uri="{FF2B5EF4-FFF2-40B4-BE49-F238E27FC236}">
                  <a16:creationId xmlns:a16="http://schemas.microsoft.com/office/drawing/2014/main" id="{53C3F955-FD3D-43ED-AC56-B6480E477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443" y="31149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0.12</a:t>
              </a:r>
            </a:p>
          </p:txBody>
        </p:sp>
        <p:sp>
          <p:nvSpPr>
            <p:cNvPr id="127" name="Text Box 48">
              <a:extLst>
                <a:ext uri="{FF2B5EF4-FFF2-40B4-BE49-F238E27FC236}">
                  <a16:creationId xmlns:a16="http://schemas.microsoft.com/office/drawing/2014/main" id="{517E6E9D-C9E1-4E6D-B843-96818BCA4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936" y="2575486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1E-4</a:t>
              </a:r>
            </a:p>
          </p:txBody>
        </p:sp>
        <p:sp>
          <p:nvSpPr>
            <p:cNvPr id="131" name="Text Box 48">
              <a:extLst>
                <a:ext uri="{FF2B5EF4-FFF2-40B4-BE49-F238E27FC236}">
                  <a16:creationId xmlns:a16="http://schemas.microsoft.com/office/drawing/2014/main" id="{08E4E0E2-255A-4449-A233-327281798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9330" y="344526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0.8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3BA095-5EA0-44BB-BA37-3C805AFD24CC}"/>
                </a:ext>
              </a:extLst>
            </p:cNvPr>
            <p:cNvSpPr/>
            <p:nvPr/>
          </p:nvSpPr>
          <p:spPr>
            <a:xfrm>
              <a:off x="2592332" y="366875"/>
              <a:ext cx="85152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GLOBAL PLASTICS CYCLE FOR THE YEAR 2015</a:t>
              </a:r>
              <a:endParaRPr lang="fr-F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AutoShape 24">
              <a:extLst>
                <a:ext uri="{FF2B5EF4-FFF2-40B4-BE49-F238E27FC236}">
                  <a16:creationId xmlns:a16="http://schemas.microsoft.com/office/drawing/2014/main" id="{05E60F73-93AD-4240-AAC5-1802B50240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71885" y="3429661"/>
              <a:ext cx="1077371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3" name="AutoShape 24">
              <a:extLst>
                <a:ext uri="{FF2B5EF4-FFF2-40B4-BE49-F238E27FC236}">
                  <a16:creationId xmlns:a16="http://schemas.microsoft.com/office/drawing/2014/main" id="{CDCCE205-BB2B-4EC3-8422-3801EA1E68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25897" y="3136303"/>
              <a:ext cx="1716835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4" name="Text Box 48">
              <a:extLst>
                <a:ext uri="{FF2B5EF4-FFF2-40B4-BE49-F238E27FC236}">
                  <a16:creationId xmlns:a16="http://schemas.microsoft.com/office/drawing/2014/main" id="{DF3EC4D7-1046-4CD6-AFDC-06B9C7609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552" y="32877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3E-3</a:t>
              </a:r>
            </a:p>
          </p:txBody>
        </p:sp>
        <p:sp>
          <p:nvSpPr>
            <p:cNvPr id="135" name="Text Box 48">
              <a:extLst>
                <a:ext uri="{FF2B5EF4-FFF2-40B4-BE49-F238E27FC236}">
                  <a16:creationId xmlns:a16="http://schemas.microsoft.com/office/drawing/2014/main" id="{CF118612-265B-47F6-B9FA-DC5C63768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420" y="345644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64C80491-1E6F-4265-BF26-51CF9C038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39" y="4639515"/>
              <a:ext cx="1598973" cy="6081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7" name="Text Box 43">
              <a:extLst>
                <a:ext uri="{FF2B5EF4-FFF2-40B4-BE49-F238E27FC236}">
                  <a16:creationId xmlns:a16="http://schemas.microsoft.com/office/drawing/2014/main" id="{E3F6DFC5-E2AE-4D33-BBAA-7FAB36DCB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481" y="4712762"/>
              <a:ext cx="28015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 err="1"/>
                <a:t>Deep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ocean</a:t>
              </a:r>
              <a:endParaRPr lang="fr-FR" altLang="fr-FR" sz="1200" dirty="0"/>
            </a:p>
            <a:p>
              <a:pPr eaLnBrk="1" hangingPunct="1"/>
              <a:r>
                <a:rPr lang="fr-FR" altLang="fr-FR" sz="1200" dirty="0" err="1"/>
                <a:t>Sediments</a:t>
              </a:r>
              <a:r>
                <a:rPr lang="fr-FR" altLang="fr-FR" sz="1200" dirty="0"/>
                <a:t> ?</a:t>
              </a:r>
            </a:p>
          </p:txBody>
        </p:sp>
        <p:sp>
          <p:nvSpPr>
            <p:cNvPr id="138" name="AutoShape 24">
              <a:extLst>
                <a:ext uri="{FF2B5EF4-FFF2-40B4-BE49-F238E27FC236}">
                  <a16:creationId xmlns:a16="http://schemas.microsoft.com/office/drawing/2014/main" id="{5E247384-26BB-4A97-93CC-36B21EB9CE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04519" y="4437179"/>
              <a:ext cx="570199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0" name="Text Box 48">
              <a:extLst>
                <a:ext uri="{FF2B5EF4-FFF2-40B4-BE49-F238E27FC236}">
                  <a16:creationId xmlns:a16="http://schemas.microsoft.com/office/drawing/2014/main" id="{25B837D9-7354-4A61-9747-AE9B821AE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295" y="451170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119" name="Titre 1">
            <a:extLst>
              <a:ext uri="{FF2B5EF4-FFF2-40B4-BE49-F238E27FC236}">
                <a16:creationId xmlns:a16="http://schemas.microsoft.com/office/drawing/2014/main" id="{88F7A642-E463-49AD-871E-8EA667408A3B}"/>
              </a:ext>
            </a:extLst>
          </p:cNvPr>
          <p:cNvSpPr txBox="1">
            <a:spLocks/>
          </p:cNvSpPr>
          <p:nvPr/>
        </p:nvSpPr>
        <p:spPr>
          <a:xfrm>
            <a:off x="1493344" y="5398457"/>
            <a:ext cx="11493624" cy="665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 err="1"/>
              <a:t>Discarded</a:t>
            </a:r>
            <a:r>
              <a:rPr lang="fr-FR" sz="2400" b="1" dirty="0"/>
              <a:t> pool: </a:t>
            </a:r>
            <a:r>
              <a:rPr lang="fr-FR" sz="2400" b="1" dirty="0" err="1"/>
              <a:t>urban</a:t>
            </a:r>
            <a:r>
              <a:rPr lang="fr-FR" sz="2400" b="1" dirty="0"/>
              <a:t>, </a:t>
            </a:r>
            <a:r>
              <a:rPr lang="fr-FR" sz="2400" b="1" dirty="0" err="1"/>
              <a:t>industrial</a:t>
            </a:r>
            <a:r>
              <a:rPr lang="fr-FR" sz="2400" b="1" dirty="0"/>
              <a:t>, agricultural, </a:t>
            </a:r>
            <a:r>
              <a:rPr lang="fr-FR" sz="2400" b="1" dirty="0" err="1"/>
              <a:t>landfills</a:t>
            </a:r>
            <a:r>
              <a:rPr lang="fr-FR" sz="2400" b="1" dirty="0"/>
              <a:t>, </a:t>
            </a:r>
            <a:r>
              <a:rPr lang="fr-FR" sz="2400" b="1" dirty="0" err="1"/>
              <a:t>impacted</a:t>
            </a:r>
            <a:r>
              <a:rPr lang="fr-FR" sz="2400" b="1" dirty="0"/>
              <a:t> </a:t>
            </a:r>
            <a:r>
              <a:rPr lang="fr-FR" sz="2400" b="1" dirty="0" err="1"/>
              <a:t>rivers+wetlands</a:t>
            </a:r>
            <a:endParaRPr lang="fr-FR" sz="2400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279B88-6214-4BD8-BA9E-FDCE62CDDB11}"/>
              </a:ext>
            </a:extLst>
          </p:cNvPr>
          <p:cNvSpPr/>
          <p:nvPr/>
        </p:nvSpPr>
        <p:spPr>
          <a:xfrm>
            <a:off x="8042489" y="1537964"/>
            <a:ext cx="2870748" cy="38492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itre 1">
            <a:extLst>
              <a:ext uri="{FF2B5EF4-FFF2-40B4-BE49-F238E27FC236}">
                <a16:creationId xmlns:a16="http://schemas.microsoft.com/office/drawing/2014/main" id="{F33F8CF5-C8B3-44DD-8F1B-30A8339A90AD}"/>
              </a:ext>
            </a:extLst>
          </p:cNvPr>
          <p:cNvSpPr txBox="1">
            <a:spLocks/>
          </p:cNvSpPr>
          <p:nvPr/>
        </p:nvSpPr>
        <p:spPr>
          <a:xfrm>
            <a:off x="1489272" y="5964942"/>
            <a:ext cx="11493624" cy="665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ln>
                  <a:solidFill>
                    <a:srgbClr val="FF0000"/>
                  </a:solidFill>
                </a:ln>
              </a:rPr>
              <a:t>Geyer et al., 2017, Science</a:t>
            </a:r>
            <a:r>
              <a:rPr lang="fr-FR" sz="2400" b="1" dirty="0"/>
              <a:t>: Production (8300 Tg), use and fate of all plastics </a:t>
            </a:r>
            <a:r>
              <a:rPr lang="fr-FR" sz="2400" b="1" dirty="0" err="1"/>
              <a:t>ever</a:t>
            </a:r>
            <a:r>
              <a:rPr lang="fr-FR" sz="2400" b="1" dirty="0"/>
              <a:t> made</a:t>
            </a:r>
            <a:endParaRPr lang="fr-FR" sz="2400" dirty="0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CB52F75F-D32F-47DB-A6DE-5EA8FF5C7A58}"/>
              </a:ext>
            </a:extLst>
          </p:cNvPr>
          <p:cNvSpPr/>
          <p:nvPr/>
        </p:nvSpPr>
        <p:spPr>
          <a:xfrm>
            <a:off x="1042829" y="576777"/>
            <a:ext cx="10811631" cy="14110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itre 1">
            <a:extLst>
              <a:ext uri="{FF2B5EF4-FFF2-40B4-BE49-F238E27FC236}">
                <a16:creationId xmlns:a16="http://schemas.microsoft.com/office/drawing/2014/main" id="{38F457A1-1B0E-4A8A-ABD1-D6168AF57E38}"/>
              </a:ext>
            </a:extLst>
          </p:cNvPr>
          <p:cNvSpPr txBox="1">
            <a:spLocks/>
          </p:cNvSpPr>
          <p:nvPr/>
        </p:nvSpPr>
        <p:spPr>
          <a:xfrm>
            <a:off x="94788" y="429663"/>
            <a:ext cx="2291007" cy="665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 err="1">
                <a:ln>
                  <a:solidFill>
                    <a:srgbClr val="0070C0"/>
                  </a:solidFill>
                </a:ln>
              </a:rPr>
              <a:t>Brahney</a:t>
            </a:r>
            <a:r>
              <a:rPr lang="fr-FR" sz="2400" b="1" dirty="0">
                <a:ln>
                  <a:solidFill>
                    <a:srgbClr val="0070C0"/>
                  </a:solidFill>
                </a:ln>
              </a:rPr>
              <a:t> et al.,</a:t>
            </a:r>
          </a:p>
          <a:p>
            <a:pPr algn="l"/>
            <a:r>
              <a:rPr lang="fr-FR" sz="2400" b="1" dirty="0">
                <a:ln>
                  <a:solidFill>
                    <a:srgbClr val="0070C0"/>
                  </a:solidFill>
                </a:ln>
              </a:rPr>
              <a:t>2021,PNAS</a:t>
            </a:r>
            <a:endParaRPr lang="fr-FR" sz="24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5F45446-4F3D-4168-BD8D-F55D30FE7208}"/>
              </a:ext>
            </a:extLst>
          </p:cNvPr>
          <p:cNvSpPr/>
          <p:nvPr/>
        </p:nvSpPr>
        <p:spPr>
          <a:xfrm>
            <a:off x="5013904" y="1930244"/>
            <a:ext cx="3548359" cy="18507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itre 1">
            <a:extLst>
              <a:ext uri="{FF2B5EF4-FFF2-40B4-BE49-F238E27FC236}">
                <a16:creationId xmlns:a16="http://schemas.microsoft.com/office/drawing/2014/main" id="{07E68ED2-9085-4945-AD27-D08BF26A302A}"/>
              </a:ext>
            </a:extLst>
          </p:cNvPr>
          <p:cNvSpPr txBox="1">
            <a:spLocks/>
          </p:cNvSpPr>
          <p:nvPr/>
        </p:nvSpPr>
        <p:spPr>
          <a:xfrm>
            <a:off x="94788" y="3923048"/>
            <a:ext cx="2291007" cy="665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 err="1">
                <a:ln>
                  <a:solidFill>
                    <a:schemeClr val="tx1"/>
                  </a:solidFill>
                </a:ln>
              </a:rPr>
              <a:t>Ocean</a:t>
            </a:r>
            <a:r>
              <a:rPr lang="fr-FR" sz="2400" b="1" dirty="0">
                <a:ln>
                  <a:solidFill>
                    <a:schemeClr val="tx1"/>
                  </a:solidFill>
                </a:ln>
              </a:rPr>
              <a:t>:</a:t>
            </a:r>
          </a:p>
          <a:p>
            <a:pPr algn="l"/>
            <a:r>
              <a:rPr lang="fr-FR" sz="2400" b="1" dirty="0" err="1">
                <a:ln>
                  <a:solidFill>
                    <a:schemeClr val="tx1"/>
                  </a:solidFill>
                </a:ln>
              </a:rPr>
              <a:t>Eriksen</a:t>
            </a:r>
            <a:r>
              <a:rPr lang="fr-FR" sz="2400" b="1" dirty="0">
                <a:ln>
                  <a:solidFill>
                    <a:schemeClr val="tx1"/>
                  </a:solidFill>
                </a:ln>
              </a:rPr>
              <a:t> 2014 </a:t>
            </a:r>
            <a:r>
              <a:rPr lang="fr-FR" sz="2400" b="1" dirty="0" err="1">
                <a:ln>
                  <a:solidFill>
                    <a:schemeClr val="tx1"/>
                  </a:solidFill>
                </a:ln>
              </a:rPr>
              <a:t>Plos</a:t>
            </a:r>
            <a:r>
              <a:rPr lang="fr-FR" sz="2400" b="1" dirty="0">
                <a:ln>
                  <a:solidFill>
                    <a:schemeClr val="tx1"/>
                  </a:solidFill>
                </a:ln>
              </a:rPr>
              <a:t>-One</a:t>
            </a:r>
          </a:p>
          <a:p>
            <a:pPr algn="l"/>
            <a:r>
              <a:rPr lang="fr-FR" sz="2400" b="1" dirty="0">
                <a:ln>
                  <a:solidFill>
                    <a:schemeClr val="tx1"/>
                  </a:solidFill>
                </a:ln>
              </a:rPr>
              <a:t>Rivers:</a:t>
            </a:r>
          </a:p>
          <a:p>
            <a:pPr algn="l"/>
            <a:r>
              <a:rPr lang="fr-FR" sz="2400" b="1" dirty="0" err="1">
                <a:ln>
                  <a:solidFill>
                    <a:schemeClr val="tx1"/>
                  </a:solidFill>
                </a:ln>
              </a:rPr>
              <a:t>Jambeck</a:t>
            </a:r>
            <a:r>
              <a:rPr lang="fr-FR" sz="2400" b="1" dirty="0">
                <a:ln>
                  <a:solidFill>
                    <a:schemeClr val="tx1"/>
                  </a:solidFill>
                </a:ln>
              </a:rPr>
              <a:t> 2015, Science</a:t>
            </a:r>
          </a:p>
          <a:p>
            <a:pPr algn="l"/>
            <a:r>
              <a:rPr lang="fr-FR" sz="2400" b="1" dirty="0">
                <a:ln>
                  <a:solidFill>
                    <a:schemeClr val="tx1"/>
                  </a:solidFill>
                </a:ln>
              </a:rPr>
              <a:t>Weiss 2021,</a:t>
            </a:r>
          </a:p>
          <a:p>
            <a:pPr algn="l"/>
            <a:r>
              <a:rPr lang="fr-FR" sz="2400" b="1" dirty="0">
                <a:ln>
                  <a:solidFill>
                    <a:schemeClr val="tx1"/>
                  </a:solidFill>
                </a:ln>
              </a:rPr>
              <a:t>Science</a:t>
            </a:r>
            <a:endParaRPr lang="fr-FR" sz="24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7996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re 1">
            <a:extLst>
              <a:ext uri="{FF2B5EF4-FFF2-40B4-BE49-F238E27FC236}">
                <a16:creationId xmlns:a16="http://schemas.microsoft.com/office/drawing/2014/main" id="{88F7A642-E463-49AD-871E-8EA667408A3B}"/>
              </a:ext>
            </a:extLst>
          </p:cNvPr>
          <p:cNvSpPr txBox="1">
            <a:spLocks/>
          </p:cNvSpPr>
          <p:nvPr/>
        </p:nvSpPr>
        <p:spPr>
          <a:xfrm>
            <a:off x="1018780" y="878558"/>
            <a:ext cx="11493624" cy="73450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/>
              <a:t>The </a:t>
            </a:r>
            <a:r>
              <a:rPr lang="fr-FR" sz="2400" b="1" dirty="0" err="1"/>
              <a:t>missing</a:t>
            </a:r>
            <a:r>
              <a:rPr lang="fr-FR" sz="2400" b="1" dirty="0"/>
              <a:t> </a:t>
            </a:r>
            <a:r>
              <a:rPr lang="fr-FR" sz="2400" b="1" dirty="0" err="1"/>
              <a:t>Ocean</a:t>
            </a:r>
            <a:r>
              <a:rPr lang="fr-FR" sz="2400" b="1" dirty="0"/>
              <a:t> plastics </a:t>
            </a:r>
            <a:r>
              <a:rPr lang="fr-FR" sz="2400" b="1" dirty="0" err="1"/>
              <a:t>paradox</a:t>
            </a:r>
            <a:endParaRPr lang="fr-FR" sz="2400" b="1" dirty="0"/>
          </a:p>
          <a:p>
            <a:pPr algn="l"/>
            <a:endParaRPr lang="fr-FR" sz="2400" b="1" dirty="0"/>
          </a:p>
          <a:p>
            <a:pPr algn="l"/>
            <a:r>
              <a:rPr lang="fr-FR" sz="2400" b="1" dirty="0"/>
              <a:t>Surface </a:t>
            </a:r>
            <a:r>
              <a:rPr lang="fr-FR" sz="2400" b="1" dirty="0" err="1"/>
              <a:t>Ocean</a:t>
            </a:r>
            <a:r>
              <a:rPr lang="fr-FR" sz="2400" b="1" dirty="0"/>
              <a:t> </a:t>
            </a:r>
            <a:r>
              <a:rPr lang="fr-FR" sz="2400" b="1" dirty="0" err="1"/>
              <a:t>floating</a:t>
            </a:r>
            <a:r>
              <a:rPr lang="fr-FR" sz="2400" b="1" dirty="0"/>
              <a:t> plastic </a:t>
            </a:r>
            <a:r>
              <a:rPr lang="fr-FR" sz="2400" b="1" dirty="0" err="1"/>
              <a:t>debris</a:t>
            </a:r>
            <a:r>
              <a:rPr lang="fr-FR" sz="2400" b="1" dirty="0"/>
              <a:t>: 0.3 Tg (Mt, millions of tons; </a:t>
            </a:r>
            <a:r>
              <a:rPr lang="fr-FR" sz="2400" b="1" dirty="0" err="1"/>
              <a:t>Eriksen</a:t>
            </a:r>
            <a:r>
              <a:rPr lang="fr-FR" sz="2400" b="1" dirty="0"/>
              <a:t> et al., </a:t>
            </a:r>
            <a:r>
              <a:rPr lang="fr-FR" sz="2400" b="1" dirty="0" err="1"/>
              <a:t>Plos</a:t>
            </a:r>
            <a:r>
              <a:rPr lang="fr-FR" sz="2400" b="1" dirty="0"/>
              <a:t>-One, 2014). River plastics flux: 5-13 Tg/y (</a:t>
            </a:r>
            <a:r>
              <a:rPr lang="fr-FR" sz="2400" b="1" dirty="0" err="1"/>
              <a:t>Jambeck</a:t>
            </a:r>
            <a:r>
              <a:rPr lang="fr-FR" sz="2400" b="1" dirty="0"/>
              <a:t> et al., Science 2015)</a:t>
            </a:r>
          </a:p>
          <a:p>
            <a:pPr algn="l"/>
            <a:r>
              <a:rPr lang="fr-FR" sz="2400" b="1" dirty="0" err="1"/>
              <a:t>Where</a:t>
            </a:r>
            <a:r>
              <a:rPr lang="fr-FR" sz="2400" b="1" dirty="0"/>
              <a:t> </a:t>
            </a:r>
            <a:r>
              <a:rPr lang="fr-FR" sz="2400" b="1" dirty="0" err="1"/>
              <a:t>did</a:t>
            </a:r>
            <a:r>
              <a:rPr lang="fr-FR" sz="2400" b="1" dirty="0"/>
              <a:t> all the plastics go?</a:t>
            </a:r>
          </a:p>
          <a:p>
            <a:pPr algn="l"/>
            <a:endParaRPr lang="fr-FR" sz="24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Fragmentation,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sinking</a:t>
            </a:r>
            <a:r>
              <a:rPr lang="fr-FR" sz="2400" dirty="0"/>
              <a:t> to </a:t>
            </a: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ocean</a:t>
            </a:r>
            <a:r>
              <a:rPr lang="fr-FR" sz="2400" dirty="0"/>
              <a:t> and </a:t>
            </a:r>
            <a:r>
              <a:rPr lang="fr-FR" sz="2400" dirty="0" err="1"/>
              <a:t>sediments</a:t>
            </a:r>
            <a:r>
              <a:rPr lang="fr-FR" sz="2400" dirty="0"/>
              <a:t> (Lebreton et al., 2019, </a:t>
            </a:r>
            <a:r>
              <a:rPr lang="fr-FR" sz="2400" dirty="0" err="1"/>
              <a:t>SciRep</a:t>
            </a:r>
            <a:r>
              <a:rPr lang="fr-FR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err="1"/>
              <a:t>Beaching</a:t>
            </a:r>
            <a:r>
              <a:rPr lang="fr-FR" sz="2400" dirty="0"/>
              <a:t>: </a:t>
            </a:r>
            <a:r>
              <a:rPr lang="fr-FR" sz="2400" dirty="0" err="1"/>
              <a:t>Koelmans</a:t>
            </a:r>
            <a:r>
              <a:rPr lang="fr-FR" sz="2400" dirty="0"/>
              <a:t> 2017 ; </a:t>
            </a:r>
            <a:r>
              <a:rPr lang="fr-FR" sz="2400" dirty="0" err="1"/>
              <a:t>Onink</a:t>
            </a:r>
            <a:r>
              <a:rPr lang="fr-FR" sz="2400" dirty="0"/>
              <a:t>, </a:t>
            </a:r>
            <a:r>
              <a:rPr lang="fr-FR" sz="2400" dirty="0" err="1"/>
              <a:t>Koelmans</a:t>
            </a:r>
            <a:r>
              <a:rPr lang="fr-FR" sz="2400" dirty="0"/>
              <a:t>, </a:t>
            </a:r>
            <a:r>
              <a:rPr lang="fr-FR" sz="2400" dirty="0" err="1"/>
              <a:t>Env.Res.Lett</a:t>
            </a:r>
            <a:r>
              <a:rPr lang="fr-FR" sz="2400" dirty="0"/>
              <a:t> 2021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err="1"/>
              <a:t>Atmosphere</a:t>
            </a:r>
            <a:r>
              <a:rPr lang="fr-FR" sz="2400" dirty="0"/>
              <a:t>: 8.6 Tg/y, </a:t>
            </a:r>
            <a:r>
              <a:rPr lang="fr-FR" sz="2400" dirty="0" err="1"/>
              <a:t>Brahney</a:t>
            </a:r>
            <a:r>
              <a:rPr lang="fr-FR" sz="2400" dirty="0"/>
              <a:t> et al., 2020, PNAS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River budget </a:t>
            </a:r>
            <a:r>
              <a:rPr lang="fr-FR" sz="2400" dirty="0" err="1"/>
              <a:t>wrong</a:t>
            </a:r>
            <a:r>
              <a:rPr lang="fr-FR" sz="2400" dirty="0"/>
              <a:t>: Weiss et al., 2021, Science </a:t>
            </a:r>
            <a:r>
              <a:rPr lang="fr-FR" sz="2400" dirty="0" err="1"/>
              <a:t>estimate</a:t>
            </a:r>
            <a:r>
              <a:rPr lang="fr-FR" sz="2400" dirty="0"/>
              <a:t> 0.006 Tg/y river flux.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/>
          </a:p>
          <a:p>
            <a:pPr algn="l"/>
            <a:r>
              <a:rPr lang="fr-FR" sz="2400" dirty="0" err="1"/>
              <a:t>Review</a:t>
            </a:r>
            <a:r>
              <a:rPr lang="fr-FR" sz="2400" dirty="0"/>
              <a:t> data 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Ocean</a:t>
            </a:r>
            <a:endParaRPr lang="fr-F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Beach P, 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err="1"/>
              <a:t>Sediment</a:t>
            </a:r>
            <a:r>
              <a:rPr lang="fr-FR" sz="2400" dirty="0"/>
              <a:t> P, 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err="1"/>
              <a:t>Remote</a:t>
            </a:r>
            <a:r>
              <a:rPr lang="fr-FR" sz="2400" dirty="0"/>
              <a:t> </a:t>
            </a:r>
            <a:r>
              <a:rPr lang="fr-FR" sz="2400" dirty="0" err="1"/>
              <a:t>soils</a:t>
            </a:r>
            <a:r>
              <a:rPr lang="fr-FR" sz="2400" dirty="0"/>
              <a:t> 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/>
          </a:p>
          <a:p>
            <a:pPr algn="l"/>
            <a:r>
              <a:rPr lang="fr-FR" sz="2400" dirty="0" err="1"/>
              <a:t>Uncertainty</a:t>
            </a:r>
            <a:r>
              <a:rPr lang="fr-FR" sz="2400" dirty="0"/>
              <a:t>? 10x on all pools and fluxes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/>
          </a:p>
          <a:p>
            <a:pPr algn="l"/>
            <a:endParaRPr lang="fr-FR" sz="2400" dirty="0"/>
          </a:p>
          <a:p>
            <a:pPr algn="l"/>
            <a:endParaRPr lang="fr-FR" sz="2400" dirty="0"/>
          </a:p>
          <a:p>
            <a:pPr algn="l"/>
            <a:endParaRPr lang="fr-FR" sz="2400" dirty="0"/>
          </a:p>
        </p:txBody>
      </p:sp>
      <p:pic>
        <p:nvPicPr>
          <p:cNvPr id="240" name="Image 239">
            <a:extLst>
              <a:ext uri="{FF2B5EF4-FFF2-40B4-BE49-F238E27FC236}">
                <a16:creationId xmlns:a16="http://schemas.microsoft.com/office/drawing/2014/main" id="{1DFD3271-C22E-4FAF-9A49-223B7DCC8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71" y="3552825"/>
            <a:ext cx="5620329" cy="32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6CAE6BD-8DE1-495A-B063-EE69C39448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08" y="-98108"/>
            <a:ext cx="7779068" cy="6013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C6AF7E-28D0-461A-9865-A16D09D75288}"/>
              </a:ext>
            </a:extLst>
          </p:cNvPr>
          <p:cNvSpPr/>
          <p:nvPr/>
        </p:nvSpPr>
        <p:spPr>
          <a:xfrm>
            <a:off x="1888808" y="5997893"/>
            <a:ext cx="76347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# to mass conversion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extremely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> and </a:t>
            </a:r>
            <a:r>
              <a:rPr lang="fr-FR" dirty="0" err="1"/>
              <a:t>uncertain</a:t>
            </a:r>
            <a:r>
              <a:rPr lang="fr-FR" dirty="0"/>
              <a:t>: V=L</a:t>
            </a:r>
            <a:r>
              <a:rPr lang="fr-FR" baseline="30000" dirty="0"/>
              <a:t>3</a:t>
            </a:r>
            <a:r>
              <a:rPr lang="fr-FR" dirty="0"/>
              <a:t>*0.1 or V=4/3pi*r</a:t>
            </a:r>
            <a:r>
              <a:rPr lang="fr-FR" baseline="30000" dirty="0"/>
              <a:t>3</a:t>
            </a:r>
          </a:p>
          <a:p>
            <a:r>
              <a:rPr lang="fr-FR" dirty="0"/>
              <a:t>Need to </a:t>
            </a:r>
            <a:r>
              <a:rPr lang="fr-FR" dirty="0" err="1"/>
              <a:t>consider</a:t>
            </a:r>
            <a:r>
              <a:rPr lang="fr-FR" dirty="0"/>
              <a:t> full size and # distribution (</a:t>
            </a:r>
            <a:r>
              <a:rPr lang="fr-FR" dirty="0" err="1"/>
              <a:t>including</a:t>
            </a:r>
            <a:r>
              <a:rPr lang="fr-FR" dirty="0"/>
              <a:t> non-</a:t>
            </a:r>
            <a:r>
              <a:rPr lang="fr-FR" dirty="0" err="1"/>
              <a:t>observed</a:t>
            </a:r>
            <a:r>
              <a:rPr lang="fr-FR" dirty="0"/>
              <a:t> </a:t>
            </a:r>
            <a:r>
              <a:rPr lang="fr-FR" dirty="0" err="1"/>
              <a:t>particles</a:t>
            </a:r>
            <a:r>
              <a:rPr lang="fr-FR" dirty="0"/>
              <a:t>)</a:t>
            </a:r>
          </a:p>
          <a:p>
            <a:r>
              <a:rPr lang="fr-FR" dirty="0"/>
              <a:t>Most mass </a:t>
            </a:r>
            <a:r>
              <a:rPr lang="fr-FR" dirty="0" err="1"/>
              <a:t>is</a:t>
            </a:r>
            <a:r>
              <a:rPr lang="fr-FR" dirty="0"/>
              <a:t> in the </a:t>
            </a:r>
            <a:r>
              <a:rPr lang="fr-FR" dirty="0" err="1"/>
              <a:t>larger</a:t>
            </a:r>
            <a:r>
              <a:rPr lang="fr-FR" dirty="0"/>
              <a:t>,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abundant</a:t>
            </a:r>
            <a:r>
              <a:rPr lang="fr-FR" dirty="0"/>
              <a:t> MP</a:t>
            </a:r>
          </a:p>
        </p:txBody>
      </p:sp>
    </p:spTree>
    <p:extLst>
      <p:ext uri="{BB962C8B-B14F-4D97-AF65-F5344CB8AC3E}">
        <p14:creationId xmlns:p14="http://schemas.microsoft.com/office/powerpoint/2010/main" val="21813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2C0E325-11E8-4C56-8780-7A18EC93D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98630"/>
              </p:ext>
            </p:extLst>
          </p:nvPr>
        </p:nvGraphicFramePr>
        <p:xfrm>
          <a:off x="1485901" y="822355"/>
          <a:ext cx="9677400" cy="5213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809060787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3363650111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3556173708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333289024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920492916"/>
                    </a:ext>
                  </a:extLst>
                </a:gridCol>
              </a:tblGrid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Ocean basin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Location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depth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MP+sMP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Reference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3544373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µg m</a:t>
                      </a:r>
                      <a:r>
                        <a:rPr lang="fr-FR" sz="1600" baseline="30000">
                          <a:effectLst/>
                        </a:rPr>
                        <a:t>-3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0661313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N-Pacific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Korean East Sea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(Eo et al., 2021)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1782341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N-Pacific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Korean East Sea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(Eo et al., 2021)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9486090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N-Pacific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Marian Trench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2673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(Peng et al., 2018)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0894391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mean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131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7665361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1030865"/>
                  </a:ext>
                </a:extLst>
              </a:tr>
              <a:tr h="464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N- and S-Atlantic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-53</a:t>
                      </a:r>
                      <a:r>
                        <a:rPr lang="fr-FR" sz="1600" baseline="30000">
                          <a:effectLst/>
                        </a:rPr>
                        <a:t>o</a:t>
                      </a:r>
                      <a:r>
                        <a:rPr lang="fr-FR" sz="1600">
                          <a:effectLst/>
                        </a:rPr>
                        <a:t> S to 47</a:t>
                      </a:r>
                      <a:r>
                        <a:rPr lang="fr-FR" sz="1600" baseline="30000">
                          <a:effectLst/>
                        </a:rPr>
                        <a:t>o</a:t>
                      </a:r>
                      <a:r>
                        <a:rPr lang="fr-FR" sz="1600">
                          <a:effectLst/>
                        </a:rPr>
                        <a:t> 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160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(Pabortsava and Lampitt, 2020)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497752"/>
                  </a:ext>
                </a:extLst>
              </a:tr>
              <a:tr h="464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N-Atlantic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Rockall Trough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2200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(Courtene-Jones et al., 2017)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4604992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S-Atlantic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Gyre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(Zhao et al., 2022)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4983821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91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2084117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2066127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Arctic Ocean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Central basin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5 to 1000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(Ross et al., 2021)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358262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Arctic Ocean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Central basin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1769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66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(Kanhai et al., 2018)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4445070"/>
                  </a:ext>
                </a:extLst>
              </a:tr>
              <a:tr h="464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Arctic Ocean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Fram Strait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300 to 5570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0.2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(Tekman et al., 2020)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418322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 b="1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24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3977627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 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747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8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DB97860-4064-474D-A7B9-282C5C0B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88074"/>
              </p:ext>
            </p:extLst>
          </p:nvPr>
        </p:nvGraphicFramePr>
        <p:xfrm>
          <a:off x="1671462" y="227489"/>
          <a:ext cx="8982426" cy="2493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0694">
                  <a:extLst>
                    <a:ext uri="{9D8B030D-6E8A-4147-A177-3AD203B41FA5}">
                      <a16:colId xmlns:a16="http://schemas.microsoft.com/office/drawing/2014/main" val="3081598134"/>
                    </a:ext>
                  </a:extLst>
                </a:gridCol>
                <a:gridCol w="1386887">
                  <a:extLst>
                    <a:ext uri="{9D8B030D-6E8A-4147-A177-3AD203B41FA5}">
                      <a16:colId xmlns:a16="http://schemas.microsoft.com/office/drawing/2014/main" val="2964518477"/>
                    </a:ext>
                  </a:extLst>
                </a:gridCol>
                <a:gridCol w="1532402">
                  <a:extLst>
                    <a:ext uri="{9D8B030D-6E8A-4147-A177-3AD203B41FA5}">
                      <a16:colId xmlns:a16="http://schemas.microsoft.com/office/drawing/2014/main" val="2429086403"/>
                    </a:ext>
                  </a:extLst>
                </a:gridCol>
                <a:gridCol w="1307841">
                  <a:extLst>
                    <a:ext uri="{9D8B030D-6E8A-4147-A177-3AD203B41FA5}">
                      <a16:colId xmlns:a16="http://schemas.microsoft.com/office/drawing/2014/main" val="1178983827"/>
                    </a:ext>
                  </a:extLst>
                </a:gridCol>
                <a:gridCol w="1566535">
                  <a:extLst>
                    <a:ext uri="{9D8B030D-6E8A-4147-A177-3AD203B41FA5}">
                      <a16:colId xmlns:a16="http://schemas.microsoft.com/office/drawing/2014/main" val="821721942"/>
                    </a:ext>
                  </a:extLst>
                </a:gridCol>
                <a:gridCol w="988067">
                  <a:extLst>
                    <a:ext uri="{9D8B030D-6E8A-4147-A177-3AD203B41FA5}">
                      <a16:colId xmlns:a16="http://schemas.microsoft.com/office/drawing/2014/main" val="28371805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Ocean basin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Area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Volume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MP+sMP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MP+sMP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4576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km</a:t>
                      </a:r>
                      <a:r>
                        <a:rPr lang="fr-FR" sz="1600" baseline="30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km</a:t>
                      </a:r>
                      <a:r>
                        <a:rPr lang="fr-FR" sz="1600" baseline="300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µg m</a:t>
                      </a:r>
                      <a:r>
                        <a:rPr lang="fr-FR" sz="1600" baseline="30000">
                          <a:effectLst/>
                        </a:rPr>
                        <a:t>-3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87279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Arctic Ocean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15558000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18750000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0.4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0.6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398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North Atlantic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41490000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146000000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91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13.0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538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South Atlantic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40270000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160000000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91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14.3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3.3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265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Indian Ocean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70560000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264000000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11.0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11.0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51573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North Pacific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77010000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331000000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42.2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14.1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7243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South Pacific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84750000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329000000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12.0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29602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Southern Ocean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21960000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71800000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0.3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64903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82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47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6218424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5F3451CE-FA0A-4CC1-9A19-66816D791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9" y="2716796"/>
            <a:ext cx="7229475" cy="41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69F64B1-E087-43B3-BF40-AB3E59ADB52E}"/>
              </a:ext>
            </a:extLst>
          </p:cNvPr>
          <p:cNvGrpSpPr/>
          <p:nvPr/>
        </p:nvGrpSpPr>
        <p:grpSpPr>
          <a:xfrm>
            <a:off x="2028996" y="223414"/>
            <a:ext cx="8714858" cy="4913105"/>
            <a:chOff x="2592332" y="366875"/>
            <a:chExt cx="8714858" cy="4913105"/>
          </a:xfrm>
        </p:grpSpPr>
        <p:sp>
          <p:nvSpPr>
            <p:cNvPr id="53277" name="Text Box 29">
              <a:extLst>
                <a:ext uri="{FF2B5EF4-FFF2-40B4-BE49-F238E27FC236}">
                  <a16:creationId xmlns:a16="http://schemas.microsoft.com/office/drawing/2014/main" id="{26398C71-4DDE-4AD8-A546-0FEC3A3D9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883" y="670688"/>
              <a:ext cx="8515227" cy="514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17" name="Rectangle 10">
              <a:extLst>
                <a:ext uri="{FF2B5EF4-FFF2-40B4-BE49-F238E27FC236}">
                  <a16:creationId xmlns:a16="http://schemas.microsoft.com/office/drawing/2014/main" id="{BC59A71C-5317-4E1E-AB76-82743DDD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989" y="3936840"/>
              <a:ext cx="1606333" cy="67565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3" name="Rectangle 41">
              <a:extLst>
                <a:ext uri="{FF2B5EF4-FFF2-40B4-BE49-F238E27FC236}">
                  <a16:creationId xmlns:a16="http://schemas.microsoft.com/office/drawing/2014/main" id="{065B9833-B953-472E-A4D0-06D41F263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973" y="2127249"/>
              <a:ext cx="1187575" cy="4769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2" name="Rectangle 10">
              <a:extLst>
                <a:ext uri="{FF2B5EF4-FFF2-40B4-BE49-F238E27FC236}">
                  <a16:creationId xmlns:a16="http://schemas.microsoft.com/office/drawing/2014/main" id="{A46BF932-D1F9-4566-9AEB-715E32A33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085" y="2127250"/>
              <a:ext cx="2923157" cy="467586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1" name="Rectangle 10">
              <a:extLst>
                <a:ext uri="{FF2B5EF4-FFF2-40B4-BE49-F238E27FC236}">
                  <a16:creationId xmlns:a16="http://schemas.microsoft.com/office/drawing/2014/main" id="{5179CDD7-896C-4F11-9D35-A66CB59E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072" y="3234166"/>
              <a:ext cx="2942002" cy="675650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50" name="Rectangle 2">
              <a:extLst>
                <a:ext uri="{FF2B5EF4-FFF2-40B4-BE49-F238E27FC236}">
                  <a16:creationId xmlns:a16="http://schemas.microsoft.com/office/drawing/2014/main" id="{6861EDEB-7E7D-4A00-AA36-112A940A2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034" y="2127639"/>
              <a:ext cx="1232367" cy="18151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58" name="Rectangle 10">
              <a:extLst>
                <a:ext uri="{FF2B5EF4-FFF2-40B4-BE49-F238E27FC236}">
                  <a16:creationId xmlns:a16="http://schemas.microsoft.com/office/drawing/2014/main" id="{0702E754-F1CC-4723-A88F-4709A848F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072" y="2637999"/>
              <a:ext cx="2923157" cy="559503"/>
            </a:xfrm>
            <a:prstGeom prst="rect">
              <a:avLst/>
            </a:prstGeom>
            <a:solidFill>
              <a:srgbClr val="51D1D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60" name="AutoShape 12">
              <a:extLst>
                <a:ext uri="{FF2B5EF4-FFF2-40B4-BE49-F238E27FC236}">
                  <a16:creationId xmlns:a16="http://schemas.microsoft.com/office/drawing/2014/main" id="{14C97747-3B8F-4982-88D4-A248DDDE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254" y="2241612"/>
              <a:ext cx="2167564" cy="305967"/>
            </a:xfrm>
            <a:prstGeom prst="chevron">
              <a:avLst>
                <a:gd name="adj" fmla="val 37019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71" name="AutoShape 23">
              <a:extLst>
                <a:ext uri="{FF2B5EF4-FFF2-40B4-BE49-F238E27FC236}">
                  <a16:creationId xmlns:a16="http://schemas.microsoft.com/office/drawing/2014/main" id="{565DE80B-27CF-4F47-811E-D97C57F019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65547" y="1485173"/>
              <a:ext cx="1245143" cy="342854"/>
            </a:xfrm>
            <a:prstGeom prst="chevron">
              <a:avLst>
                <a:gd name="adj" fmla="val 5732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72" name="AutoShape 24">
              <a:extLst>
                <a:ext uri="{FF2B5EF4-FFF2-40B4-BE49-F238E27FC236}">
                  <a16:creationId xmlns:a16="http://schemas.microsoft.com/office/drawing/2014/main" id="{0BB9A825-A016-439E-A896-3E8743B298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88040" y="1485172"/>
              <a:ext cx="1245142" cy="342855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80" name="AutoShape 32">
              <a:extLst>
                <a:ext uri="{FF2B5EF4-FFF2-40B4-BE49-F238E27FC236}">
                  <a16:creationId xmlns:a16="http://schemas.microsoft.com/office/drawing/2014/main" id="{F666F8FD-F974-4D7E-B63D-A6464949E5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79024" y="1402229"/>
              <a:ext cx="1197149" cy="404812"/>
            </a:xfrm>
            <a:prstGeom prst="chevron">
              <a:avLst>
                <a:gd name="adj" fmla="val 38235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7FE08B2-54DB-49F8-A41C-1A26534EB244}"/>
                </a:ext>
              </a:extLst>
            </p:cNvPr>
            <p:cNvGrpSpPr/>
            <p:nvPr/>
          </p:nvGrpSpPr>
          <p:grpSpPr>
            <a:xfrm>
              <a:off x="10800050" y="1825469"/>
              <a:ext cx="376238" cy="309562"/>
              <a:chOff x="6165850" y="1766889"/>
              <a:chExt cx="376238" cy="309562"/>
            </a:xfrm>
          </p:grpSpPr>
          <p:sp>
            <p:nvSpPr>
              <p:cNvPr id="53281" name="Rectangle 33">
                <a:extLst>
                  <a:ext uri="{FF2B5EF4-FFF2-40B4-BE49-F238E27FC236}">
                    <a16:creationId xmlns:a16="http://schemas.microsoft.com/office/drawing/2014/main" id="{CD4681A8-85F9-4DFB-BE8C-88B5256E4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850" y="1973264"/>
                <a:ext cx="306388" cy="103187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fr-FR" sz="1200"/>
              </a:p>
            </p:txBody>
          </p:sp>
          <p:sp>
            <p:nvSpPr>
              <p:cNvPr id="53282" name="Rectangle 34" descr="Briques horizontales">
                <a:extLst>
                  <a:ext uri="{FF2B5EF4-FFF2-40B4-BE49-F238E27FC236}">
                    <a16:creationId xmlns:a16="http://schemas.microsoft.com/office/drawing/2014/main" id="{FD879249-39DC-4629-861B-D52C5EB88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238" y="1766889"/>
                <a:ext cx="69850" cy="30797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fr-FR" sz="1200"/>
              </a:p>
            </p:txBody>
          </p:sp>
          <p:sp>
            <p:nvSpPr>
              <p:cNvPr id="53283" name="Line 35">
                <a:extLst>
                  <a:ext uri="{FF2B5EF4-FFF2-40B4-BE49-F238E27FC236}">
                    <a16:creationId xmlns:a16="http://schemas.microsoft.com/office/drawing/2014/main" id="{784101BD-C011-43A6-85C9-32AB1B9CE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65850" y="1911350"/>
                <a:ext cx="65088" cy="63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 sz="1200"/>
              </a:p>
            </p:txBody>
          </p:sp>
          <p:sp>
            <p:nvSpPr>
              <p:cNvPr id="53284" name="Line 36">
                <a:extLst>
                  <a:ext uri="{FF2B5EF4-FFF2-40B4-BE49-F238E27FC236}">
                    <a16:creationId xmlns:a16="http://schemas.microsoft.com/office/drawing/2014/main" id="{6FFA0B57-D121-427A-9480-4FD70696E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000000">
                <a:off x="6240464" y="1889125"/>
                <a:ext cx="225425" cy="103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 sz="1200"/>
              </a:p>
            </p:txBody>
          </p:sp>
        </p:grpSp>
        <p:sp>
          <p:nvSpPr>
            <p:cNvPr id="53289" name="Rectangle 41">
              <a:extLst>
                <a:ext uri="{FF2B5EF4-FFF2-40B4-BE49-F238E27FC236}">
                  <a16:creationId xmlns:a16="http://schemas.microsoft.com/office/drawing/2014/main" id="{1F21EE8C-7611-42D7-A844-B14CFC13A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820" y="3944496"/>
              <a:ext cx="1283254" cy="13032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91" name="Text Box 43">
              <a:extLst>
                <a:ext uri="{FF2B5EF4-FFF2-40B4-BE49-F238E27FC236}">
                  <a16:creationId xmlns:a16="http://schemas.microsoft.com/office/drawing/2014/main" id="{0127C578-75F6-403D-B203-AF72FE80D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9854" y="4135866"/>
              <a:ext cx="2801550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Shelf </a:t>
              </a:r>
              <a:r>
                <a:rPr lang="fr-FR" altLang="fr-FR" sz="1200" dirty="0" err="1"/>
                <a:t>sediments</a:t>
              </a:r>
              <a:endParaRPr lang="fr-FR" altLang="fr-FR" sz="1200" dirty="0"/>
            </a:p>
            <a:p>
              <a:pPr eaLnBrk="1" hangingPunct="1"/>
              <a:r>
                <a:rPr lang="fr-FR" altLang="fr-FR" sz="1200" dirty="0" err="1"/>
                <a:t>sMP+MP</a:t>
              </a:r>
              <a:r>
                <a:rPr lang="fr-FR" altLang="fr-FR" sz="1200" dirty="0"/>
                <a:t>: 0.001? </a:t>
              </a:r>
            </a:p>
            <a:p>
              <a:pPr eaLnBrk="1" hangingPunct="1"/>
              <a:endParaRPr lang="fr-FR" altLang="fr-FR" sz="1200" dirty="0"/>
            </a:p>
          </p:txBody>
        </p:sp>
        <p:sp>
          <p:nvSpPr>
            <p:cNvPr id="53300" name="Text Box 52">
              <a:extLst>
                <a:ext uri="{FF2B5EF4-FFF2-40B4-BE49-F238E27FC236}">
                  <a16:creationId xmlns:a16="http://schemas.microsoft.com/office/drawing/2014/main" id="{7DD1B0CE-1FF2-4046-A45E-DAF4B52F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325" y="2776900"/>
              <a:ext cx="13329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Natural </a:t>
              </a:r>
              <a:r>
                <a:rPr lang="fr-FR" altLang="fr-FR" sz="1200" dirty="0" err="1"/>
                <a:t>soil</a:t>
              </a:r>
              <a:endParaRPr lang="fr-FR" altLang="fr-FR" sz="1200" dirty="0"/>
            </a:p>
            <a:p>
              <a:pPr algn="ctr" eaLnBrk="1" hangingPunct="1"/>
              <a:r>
                <a:rPr lang="fr-FR" altLang="fr-FR" sz="1200" dirty="0" err="1"/>
                <a:t>sMP</a:t>
              </a:r>
              <a:r>
                <a:rPr lang="fr-FR" altLang="fr-FR" sz="1200" dirty="0"/>
                <a:t> 29</a:t>
              </a:r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A70BFE37-841E-480E-9778-C9F9753D1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694" y="2143854"/>
              <a:ext cx="1312125" cy="310384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4" name="Rectangle 41">
              <a:extLst>
                <a:ext uri="{FF2B5EF4-FFF2-40B4-BE49-F238E27FC236}">
                  <a16:creationId xmlns:a16="http://schemas.microsoft.com/office/drawing/2014/main" id="{854D44F7-151E-43AB-9F40-89DD3879D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982" y="3218654"/>
              <a:ext cx="1177214" cy="20290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5" name="Text Box 43">
              <a:extLst>
                <a:ext uri="{FF2B5EF4-FFF2-40B4-BE49-F238E27FC236}">
                  <a16:creationId xmlns:a16="http://schemas.microsoft.com/office/drawing/2014/main" id="{0AE15BAE-E1FC-4DC5-8BAC-B897202BB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427" y="3314588"/>
              <a:ext cx="8659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In-Use P</a:t>
              </a:r>
            </a:p>
            <a:p>
              <a:pPr algn="ctr" eaLnBrk="1" hangingPunct="1"/>
              <a:r>
                <a:rPr lang="fr-FR" altLang="fr-FR" sz="1200" dirty="0"/>
                <a:t>2600</a:t>
              </a: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1E163655-5C0D-4973-94B7-8B389FFC8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9790" y="4338666"/>
              <a:ext cx="12092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 err="1"/>
                <a:t>Discarded</a:t>
              </a:r>
              <a:r>
                <a:rPr lang="fr-FR" altLang="fr-FR" sz="1200" dirty="0"/>
                <a:t> P</a:t>
              </a:r>
            </a:p>
            <a:p>
              <a:pPr algn="ctr" eaLnBrk="1" hangingPunct="1"/>
              <a:r>
                <a:rPr lang="fr-FR" altLang="fr-FR" sz="1200" dirty="0"/>
                <a:t>3500</a:t>
              </a:r>
            </a:p>
          </p:txBody>
        </p:sp>
        <p:sp>
          <p:nvSpPr>
            <p:cNvPr id="77" name="Rectangle 41">
              <a:extLst>
                <a:ext uri="{FF2B5EF4-FFF2-40B4-BE49-F238E27FC236}">
                  <a16:creationId xmlns:a16="http://schemas.microsoft.com/office/drawing/2014/main" id="{B79D1003-69BF-4A47-B522-C84C62918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642" y="2633161"/>
              <a:ext cx="1187575" cy="54990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79" name="Text Box 43">
              <a:extLst>
                <a:ext uri="{FF2B5EF4-FFF2-40B4-BE49-F238E27FC236}">
                  <a16:creationId xmlns:a16="http://schemas.microsoft.com/office/drawing/2014/main" id="{842382CB-6382-4639-A032-7004D0172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6989" y="2862330"/>
              <a:ext cx="152074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Disc MP 1400</a:t>
              </a:r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7A0D1C8D-3D7A-49D1-866A-84E8E731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09" y="3218654"/>
              <a:ext cx="1683351" cy="7230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2" name="Text Box 52">
              <a:extLst>
                <a:ext uri="{FF2B5EF4-FFF2-40B4-BE49-F238E27FC236}">
                  <a16:creationId xmlns:a16="http://schemas.microsoft.com/office/drawing/2014/main" id="{50730467-A6D9-4D66-B533-1561F8CD1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718" y="3510628"/>
              <a:ext cx="133298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Beach P </a:t>
              </a:r>
              <a:r>
                <a:rPr lang="fr-FR" altLang="fr-FR" sz="1200" dirty="0">
                  <a:solidFill>
                    <a:srgbClr val="FF0000"/>
                  </a:solidFill>
                </a:rPr>
                <a:t>3.9</a:t>
              </a:r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7B88BB60-C0A4-4957-B2A6-3C9302DD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415" y="2703224"/>
              <a:ext cx="1683351" cy="4847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4" name="Text Box 52">
              <a:extLst>
                <a:ext uri="{FF2B5EF4-FFF2-40B4-BE49-F238E27FC236}">
                  <a16:creationId xmlns:a16="http://schemas.microsoft.com/office/drawing/2014/main" id="{CCF54A5E-763F-4D38-9416-DA512144B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060" y="2844232"/>
              <a:ext cx="145730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Beach MP 0.5 </a:t>
              </a:r>
            </a:p>
          </p:txBody>
        </p:sp>
        <p:sp>
          <p:nvSpPr>
            <p:cNvPr id="53270" name="AutoShape 22">
              <a:extLst>
                <a:ext uri="{FF2B5EF4-FFF2-40B4-BE49-F238E27FC236}">
                  <a16:creationId xmlns:a16="http://schemas.microsoft.com/office/drawing/2014/main" id="{4D42CFEC-3691-4707-ABE1-95BA9278E9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21263" y="3854459"/>
              <a:ext cx="844793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53275" name="AutoShape 27">
              <a:extLst>
                <a:ext uri="{FF2B5EF4-FFF2-40B4-BE49-F238E27FC236}">
                  <a16:creationId xmlns:a16="http://schemas.microsoft.com/office/drawing/2014/main" id="{E88A5EB7-9930-4DFA-811A-9765D7AF5B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092773" y="3053047"/>
              <a:ext cx="38988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5" name="AutoShape 22">
              <a:extLst>
                <a:ext uri="{FF2B5EF4-FFF2-40B4-BE49-F238E27FC236}">
                  <a16:creationId xmlns:a16="http://schemas.microsoft.com/office/drawing/2014/main" id="{D897ACED-70EF-4EB8-ADF6-3A69252CED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16810" y="3334399"/>
              <a:ext cx="787243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6" name="AutoShape 22">
              <a:extLst>
                <a:ext uri="{FF2B5EF4-FFF2-40B4-BE49-F238E27FC236}">
                  <a16:creationId xmlns:a16="http://schemas.microsoft.com/office/drawing/2014/main" id="{0B9712C8-CB4B-44C0-BA16-796E0605C0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34466" y="2165453"/>
              <a:ext cx="712480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87" name="Text Box 43">
              <a:extLst>
                <a:ext uri="{FF2B5EF4-FFF2-40B4-BE49-F238E27FC236}">
                  <a16:creationId xmlns:a16="http://schemas.microsoft.com/office/drawing/2014/main" id="{65A5DF2E-A653-40D6-BC32-D73C3FE69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635" y="770525"/>
              <a:ext cx="199707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 err="1"/>
                <a:t>Atmosphere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0.031</a:t>
              </a:r>
            </a:p>
          </p:txBody>
        </p:sp>
        <p:sp>
          <p:nvSpPr>
            <p:cNvPr id="88" name="Text Box 48">
              <a:extLst>
                <a:ext uri="{FF2B5EF4-FFF2-40B4-BE49-F238E27FC236}">
                  <a16:creationId xmlns:a16="http://schemas.microsoft.com/office/drawing/2014/main" id="{486FEC29-3E2A-46BA-A7B9-41D3A8B55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083" y="1507473"/>
              <a:ext cx="602420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0.18 </a:t>
              </a:r>
            </a:p>
          </p:txBody>
        </p:sp>
        <p:sp>
          <p:nvSpPr>
            <p:cNvPr id="89" name="Text Box 48">
              <a:extLst>
                <a:ext uri="{FF2B5EF4-FFF2-40B4-BE49-F238E27FC236}">
                  <a16:creationId xmlns:a16="http://schemas.microsoft.com/office/drawing/2014/main" id="{6EF0768A-2879-4A78-A69A-2E7DAE187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569" y="152788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2.0</a:t>
              </a:r>
            </a:p>
          </p:txBody>
        </p:sp>
        <p:sp>
          <p:nvSpPr>
            <p:cNvPr id="90" name="AutoShape 32">
              <a:extLst>
                <a:ext uri="{FF2B5EF4-FFF2-40B4-BE49-F238E27FC236}">
                  <a16:creationId xmlns:a16="http://schemas.microsoft.com/office/drawing/2014/main" id="{2ECC6099-2FB5-44AD-9016-9FBCFAF935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09289" y="1384507"/>
              <a:ext cx="1161704" cy="404812"/>
            </a:xfrm>
            <a:prstGeom prst="chevron">
              <a:avLst>
                <a:gd name="adj" fmla="val 38235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2" name="Text Box 43">
              <a:extLst>
                <a:ext uri="{FF2B5EF4-FFF2-40B4-BE49-F238E27FC236}">
                  <a16:creationId xmlns:a16="http://schemas.microsoft.com/office/drawing/2014/main" id="{13300169-F298-463B-B52B-20BE6B490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802" y="2161004"/>
              <a:ext cx="27424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Surface </a:t>
              </a:r>
              <a:r>
                <a:rPr lang="fr-FR" altLang="fr-FR" sz="1200" dirty="0" err="1"/>
                <a:t>Ocean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0.003</a:t>
              </a:r>
            </a:p>
          </p:txBody>
        </p:sp>
        <p:sp>
          <p:nvSpPr>
            <p:cNvPr id="93" name="Text Box 43">
              <a:extLst>
                <a:ext uri="{FF2B5EF4-FFF2-40B4-BE49-F238E27FC236}">
                  <a16:creationId xmlns:a16="http://schemas.microsoft.com/office/drawing/2014/main" id="{F3792137-44AA-4536-879C-2162205F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501" y="3240998"/>
              <a:ext cx="17319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P</a:t>
              </a:r>
            </a:p>
            <a:p>
              <a:pPr algn="ctr" eaLnBrk="1" hangingPunct="1"/>
              <a:r>
                <a:rPr lang="fr-FR" altLang="fr-FR" sz="1200" dirty="0"/>
                <a:t>0.23</a:t>
              </a:r>
            </a:p>
          </p:txBody>
        </p:sp>
        <p:sp>
          <p:nvSpPr>
            <p:cNvPr id="95" name="AutoShape 22">
              <a:extLst>
                <a:ext uri="{FF2B5EF4-FFF2-40B4-BE49-F238E27FC236}">
                  <a16:creationId xmlns:a16="http://schemas.microsoft.com/office/drawing/2014/main" id="{E3829D3A-9FA4-4EE6-BCD6-1350599EAF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31886" y="3316594"/>
              <a:ext cx="812592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6" name="AutoShape 22">
              <a:extLst>
                <a:ext uri="{FF2B5EF4-FFF2-40B4-BE49-F238E27FC236}">
                  <a16:creationId xmlns:a16="http://schemas.microsoft.com/office/drawing/2014/main" id="{39BBEB7D-35BB-44E0-BB8C-B9AD316EA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05503" y="2744746"/>
              <a:ext cx="845555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7" name="Text Box 48">
              <a:extLst>
                <a:ext uri="{FF2B5EF4-FFF2-40B4-BE49-F238E27FC236}">
                  <a16:creationId xmlns:a16="http://schemas.microsoft.com/office/drawing/2014/main" id="{D23BE8B0-FD75-4CFD-9861-8573D01A2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0246" y="1363973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8.6</a:t>
              </a:r>
            </a:p>
          </p:txBody>
        </p:sp>
        <p:sp>
          <p:nvSpPr>
            <p:cNvPr id="99" name="Text Box 48">
              <a:extLst>
                <a:ext uri="{FF2B5EF4-FFF2-40B4-BE49-F238E27FC236}">
                  <a16:creationId xmlns:a16="http://schemas.microsoft.com/office/drawing/2014/main" id="{E0589117-B35C-48C7-B73C-402962C2D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2928" y="1372643"/>
              <a:ext cx="424800" cy="775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0.09</a:t>
              </a:r>
            </a:p>
          </p:txBody>
        </p:sp>
        <p:sp>
          <p:nvSpPr>
            <p:cNvPr id="100" name="Text Box 48">
              <a:extLst>
                <a:ext uri="{FF2B5EF4-FFF2-40B4-BE49-F238E27FC236}">
                  <a16:creationId xmlns:a16="http://schemas.microsoft.com/office/drawing/2014/main" id="{0A396027-1BD5-4EC5-9618-7BC3006B4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707" y="2311319"/>
              <a:ext cx="772899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0.006</a:t>
              </a:r>
            </a:p>
          </p:txBody>
        </p:sp>
        <p:sp>
          <p:nvSpPr>
            <p:cNvPr id="102" name="Text Box 48">
              <a:extLst>
                <a:ext uri="{FF2B5EF4-FFF2-40B4-BE49-F238E27FC236}">
                  <a16:creationId xmlns:a16="http://schemas.microsoft.com/office/drawing/2014/main" id="{95C967AA-A96C-41CE-AE50-4D5C0D3D9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0069" y="285322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7E-4</a:t>
              </a:r>
            </a:p>
          </p:txBody>
        </p:sp>
        <p:sp>
          <p:nvSpPr>
            <p:cNvPr id="103" name="Text Box 48">
              <a:extLst>
                <a:ext uri="{FF2B5EF4-FFF2-40B4-BE49-F238E27FC236}">
                  <a16:creationId xmlns:a16="http://schemas.microsoft.com/office/drawing/2014/main" id="{5E27A41F-D103-4480-91FB-51584E2E6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7802" y="3417980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0.35</a:t>
              </a:r>
            </a:p>
          </p:txBody>
        </p:sp>
        <p:sp>
          <p:nvSpPr>
            <p:cNvPr id="104" name="Text Box 48">
              <a:extLst>
                <a:ext uri="{FF2B5EF4-FFF2-40B4-BE49-F238E27FC236}">
                  <a16:creationId xmlns:a16="http://schemas.microsoft.com/office/drawing/2014/main" id="{52D24F21-AD98-4FC4-BA66-0EA5FDF75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528" y="399586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118</a:t>
              </a:r>
            </a:p>
          </p:txBody>
        </p:sp>
        <p:sp>
          <p:nvSpPr>
            <p:cNvPr id="105" name="Text Box 48">
              <a:extLst>
                <a:ext uri="{FF2B5EF4-FFF2-40B4-BE49-F238E27FC236}">
                  <a16:creationId xmlns:a16="http://schemas.microsoft.com/office/drawing/2014/main" id="{C4B9486C-505A-4BD5-87AD-0D85401B8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2493" y="3445202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0.5</a:t>
              </a: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418ED448-503C-4FA0-8083-A48B069D5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608" y="228250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107" name="Text Box 48">
              <a:extLst>
                <a:ext uri="{FF2B5EF4-FFF2-40B4-BE49-F238E27FC236}">
                  <a16:creationId xmlns:a16="http://schemas.microsoft.com/office/drawing/2014/main" id="{69D9FC24-8138-43B1-8C18-EC593F73C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8009" y="31149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21</a:t>
              </a:r>
            </a:p>
          </p:txBody>
        </p:sp>
        <p:sp>
          <p:nvSpPr>
            <p:cNvPr id="110" name="AutoShape 27">
              <a:extLst>
                <a:ext uri="{FF2B5EF4-FFF2-40B4-BE49-F238E27FC236}">
                  <a16:creationId xmlns:a16="http://schemas.microsoft.com/office/drawing/2014/main" id="{8A1BE87A-E53F-47D6-8335-5937DCE106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65337" y="3025699"/>
              <a:ext cx="62071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09" name="Text Box 48">
              <a:extLst>
                <a:ext uri="{FF2B5EF4-FFF2-40B4-BE49-F238E27FC236}">
                  <a16:creationId xmlns:a16="http://schemas.microsoft.com/office/drawing/2014/main" id="{43048997-30DC-4A9C-9FE0-3F1151486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8502" y="3130469"/>
              <a:ext cx="47009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53274" name="AutoShape 26">
              <a:extLst>
                <a:ext uri="{FF2B5EF4-FFF2-40B4-BE49-F238E27FC236}">
                  <a16:creationId xmlns:a16="http://schemas.microsoft.com/office/drawing/2014/main" id="{E03764C5-917D-4A84-8587-86FCA69AA6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227929" y="1411683"/>
              <a:ext cx="1161704" cy="406400"/>
            </a:xfrm>
            <a:prstGeom prst="chevron">
              <a:avLst>
                <a:gd name="adj" fmla="val 44531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98" name="Text Box 48">
              <a:extLst>
                <a:ext uri="{FF2B5EF4-FFF2-40B4-BE49-F238E27FC236}">
                  <a16:creationId xmlns:a16="http://schemas.microsoft.com/office/drawing/2014/main" id="{B1E34A9E-FB50-4E94-A495-F73AEE3FF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3721" y="1375537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7.6</a:t>
              </a:r>
            </a:p>
          </p:txBody>
        </p:sp>
        <p:sp>
          <p:nvSpPr>
            <p:cNvPr id="111" name="AutoShape 26">
              <a:extLst>
                <a:ext uri="{FF2B5EF4-FFF2-40B4-BE49-F238E27FC236}">
                  <a16:creationId xmlns:a16="http://schemas.microsoft.com/office/drawing/2014/main" id="{CE1AB497-96DF-4AFA-B6D1-0F078D1E5D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728776" y="2148829"/>
              <a:ext cx="535076" cy="406400"/>
            </a:xfrm>
            <a:prstGeom prst="chevron">
              <a:avLst>
                <a:gd name="adj" fmla="val 44531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08" name="Text Box 48">
              <a:extLst>
                <a:ext uri="{FF2B5EF4-FFF2-40B4-BE49-F238E27FC236}">
                  <a16:creationId xmlns:a16="http://schemas.microsoft.com/office/drawing/2014/main" id="{C6E0436E-AB81-4513-B8ED-19C63B77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3408" y="2284338"/>
              <a:ext cx="453782" cy="235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372</a:t>
              </a:r>
            </a:p>
          </p:txBody>
        </p:sp>
        <p:sp>
          <p:nvSpPr>
            <p:cNvPr id="113" name="Text Box 29">
              <a:extLst>
                <a:ext uri="{FF2B5EF4-FFF2-40B4-BE49-F238E27FC236}">
                  <a16:creationId xmlns:a16="http://schemas.microsoft.com/office/drawing/2014/main" id="{3696628D-D35D-40DE-BC30-D6B041D08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02095" y="1231362"/>
              <a:ext cx="791684" cy="514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14" name="Text Box 43">
              <a:extLst>
                <a:ext uri="{FF2B5EF4-FFF2-40B4-BE49-F238E27FC236}">
                  <a16:creationId xmlns:a16="http://schemas.microsoft.com/office/drawing/2014/main" id="{190C674D-1596-401A-A44F-A12B57243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9178" y="1296248"/>
              <a:ext cx="79087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CO</a:t>
              </a:r>
              <a:r>
                <a:rPr lang="fr-FR" altLang="fr-FR" sz="1200" baseline="-25000" dirty="0"/>
                <a:t>2</a:t>
              </a:r>
              <a:r>
                <a:rPr lang="fr-FR" altLang="fr-FR" sz="1200" dirty="0"/>
                <a:t> 700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F9D53A9-25D9-4C1F-BCE5-54EF5A456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14048" y="4845294"/>
              <a:ext cx="430176" cy="389548"/>
            </a:xfrm>
            <a:prstGeom prst="rect">
              <a:avLst/>
            </a:prstGeom>
          </p:spPr>
        </p:pic>
        <p:sp>
          <p:nvSpPr>
            <p:cNvPr id="128" name="Text Box 48">
              <a:extLst>
                <a:ext uri="{FF2B5EF4-FFF2-40B4-BE49-F238E27FC236}">
                  <a16:creationId xmlns:a16="http://schemas.microsoft.com/office/drawing/2014/main" id="{4D1205FF-4DCE-4E59-92B3-B51C9D433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8352" y="4644946"/>
              <a:ext cx="373563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57</a:t>
              </a:r>
            </a:p>
          </p:txBody>
        </p:sp>
        <p:sp>
          <p:nvSpPr>
            <p:cNvPr id="112" name="AutoShape 27">
              <a:extLst>
                <a:ext uri="{FF2B5EF4-FFF2-40B4-BE49-F238E27FC236}">
                  <a16:creationId xmlns:a16="http://schemas.microsoft.com/office/drawing/2014/main" id="{48AB8719-F905-4810-AFB3-ED4584BE39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161913" y="1844328"/>
              <a:ext cx="785431" cy="278808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15" name="Text Box 48">
              <a:extLst>
                <a:ext uri="{FF2B5EF4-FFF2-40B4-BE49-F238E27FC236}">
                  <a16:creationId xmlns:a16="http://schemas.microsoft.com/office/drawing/2014/main" id="{ECA604FE-428A-48D8-941E-F8281A0AA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8040" y="182221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74</a:t>
              </a:r>
            </a:p>
          </p:txBody>
        </p:sp>
        <p:sp>
          <p:nvSpPr>
            <p:cNvPr id="129" name="AutoShape 27">
              <a:extLst>
                <a:ext uri="{FF2B5EF4-FFF2-40B4-BE49-F238E27FC236}">
                  <a16:creationId xmlns:a16="http://schemas.microsoft.com/office/drawing/2014/main" id="{6F038B83-A144-482B-8AD7-9B7512E4A6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488036" y="1498426"/>
              <a:ext cx="1342420" cy="41362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0" name="Text Box 48">
              <a:extLst>
                <a:ext uri="{FF2B5EF4-FFF2-40B4-BE49-F238E27FC236}">
                  <a16:creationId xmlns:a16="http://schemas.microsoft.com/office/drawing/2014/main" id="{E29ABED1-8E4B-4566-994B-B588CBBEC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0893" y="1385549"/>
              <a:ext cx="453782" cy="733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0.1</a:t>
              </a:r>
            </a:p>
          </p:txBody>
        </p:sp>
        <p:sp>
          <p:nvSpPr>
            <p:cNvPr id="94" name="AutoShape 24">
              <a:extLst>
                <a:ext uri="{FF2B5EF4-FFF2-40B4-BE49-F238E27FC236}">
                  <a16:creationId xmlns:a16="http://schemas.microsoft.com/office/drawing/2014/main" id="{A44E2CDA-A1D8-4BE8-958C-1099E01A75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268435" y="3117967"/>
              <a:ext cx="1716835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01" name="Text Box 48">
              <a:extLst>
                <a:ext uri="{FF2B5EF4-FFF2-40B4-BE49-F238E27FC236}">
                  <a16:creationId xmlns:a16="http://schemas.microsoft.com/office/drawing/2014/main" id="{C3764BEB-B702-4750-AE32-E32A45D8E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6027" y="3454490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0.04</a:t>
              </a:r>
            </a:p>
          </p:txBody>
        </p:sp>
        <p:sp>
          <p:nvSpPr>
            <p:cNvPr id="139" name="AutoShape 24">
              <a:extLst>
                <a:ext uri="{FF2B5EF4-FFF2-40B4-BE49-F238E27FC236}">
                  <a16:creationId xmlns:a16="http://schemas.microsoft.com/office/drawing/2014/main" id="{4204F77F-ADC3-40ED-BB8A-230056F88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878476" y="3456033"/>
              <a:ext cx="1077371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1" name="Text Box 43">
              <a:extLst>
                <a:ext uri="{FF2B5EF4-FFF2-40B4-BE49-F238E27FC236}">
                  <a16:creationId xmlns:a16="http://schemas.microsoft.com/office/drawing/2014/main" id="{167CC177-1269-4DEC-85E4-415322DF4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9184" y="2693407"/>
              <a:ext cx="17319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MP</a:t>
              </a:r>
            </a:p>
            <a:p>
              <a:pPr algn="ctr" eaLnBrk="1" hangingPunct="1"/>
              <a:r>
                <a:rPr lang="fr-FR" altLang="fr-FR" sz="1200" dirty="0"/>
                <a:t> 0.04</a:t>
              </a:r>
            </a:p>
          </p:txBody>
        </p:sp>
        <p:sp>
          <p:nvSpPr>
            <p:cNvPr id="142" name="AutoShape 27">
              <a:extLst>
                <a:ext uri="{FF2B5EF4-FFF2-40B4-BE49-F238E27FC236}">
                  <a16:creationId xmlns:a16="http://schemas.microsoft.com/office/drawing/2014/main" id="{F0314A38-5F35-49DF-947F-5FECCD5FA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465334" y="2430753"/>
              <a:ext cx="620712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4" name="AutoShape 27">
              <a:extLst>
                <a:ext uri="{FF2B5EF4-FFF2-40B4-BE49-F238E27FC236}">
                  <a16:creationId xmlns:a16="http://schemas.microsoft.com/office/drawing/2014/main" id="{AB874B65-A899-4E2B-BC9F-5F20BCEDAB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097419" y="2437390"/>
              <a:ext cx="369767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 dirty="0"/>
            </a:p>
          </p:txBody>
        </p:sp>
        <p:sp>
          <p:nvSpPr>
            <p:cNvPr id="145" name="Text Box 43">
              <a:extLst>
                <a:ext uri="{FF2B5EF4-FFF2-40B4-BE49-F238E27FC236}">
                  <a16:creationId xmlns:a16="http://schemas.microsoft.com/office/drawing/2014/main" id="{A10D775B-C963-429F-B009-D68421A79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9619" y="2279171"/>
              <a:ext cx="135701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/>
                <a:t>Disc </a:t>
              </a:r>
              <a:r>
                <a:rPr lang="fr-FR" altLang="fr-FR" sz="1200" dirty="0" err="1"/>
                <a:t>sMP</a:t>
              </a:r>
              <a:r>
                <a:rPr lang="fr-FR" altLang="fr-FR" sz="1200" dirty="0"/>
                <a:t> </a:t>
              </a:r>
              <a:r>
                <a:rPr lang="fr-FR" altLang="fr-FR" sz="1200" dirty="0">
                  <a:solidFill>
                    <a:srgbClr val="FF0000"/>
                  </a:solidFill>
                </a:rPr>
                <a:t>1100</a:t>
              </a:r>
            </a:p>
          </p:txBody>
        </p:sp>
        <p:sp>
          <p:nvSpPr>
            <p:cNvPr id="146" name="Text Box 52">
              <a:extLst>
                <a:ext uri="{FF2B5EF4-FFF2-40B4-BE49-F238E27FC236}">
                  <a16:creationId xmlns:a16="http://schemas.microsoft.com/office/drawing/2014/main" id="{B648E1CB-22B0-4DE9-B20A-20420F88D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7792" y="3987318"/>
              <a:ext cx="2966243" cy="1292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400" dirty="0">
                  <a:latin typeface="+mn-lt"/>
                </a:rPr>
                <a:t>P: macroplastics &gt;5mm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MP: </a:t>
              </a:r>
              <a:r>
                <a:rPr lang="fr-FR" altLang="fr-FR" sz="1400" dirty="0" err="1">
                  <a:latin typeface="+mn-lt"/>
                </a:rPr>
                <a:t>microplastics</a:t>
              </a:r>
              <a:r>
                <a:rPr lang="fr-FR" altLang="fr-FR" sz="1400" dirty="0">
                  <a:latin typeface="+mn-lt"/>
                </a:rPr>
                <a:t> 0.3 to 5mm</a:t>
              </a:r>
            </a:p>
            <a:p>
              <a:pPr eaLnBrk="1" hangingPunct="1"/>
              <a:r>
                <a:rPr lang="fr-FR" altLang="fr-FR" sz="1400" dirty="0" err="1">
                  <a:latin typeface="+mn-lt"/>
                </a:rPr>
                <a:t>sMP</a:t>
              </a:r>
              <a:r>
                <a:rPr lang="fr-FR" altLang="fr-FR" sz="1400" dirty="0">
                  <a:latin typeface="+mn-lt"/>
                </a:rPr>
                <a:t>: </a:t>
              </a:r>
              <a:r>
                <a:rPr lang="fr-FR" altLang="fr-FR" sz="1400" dirty="0" err="1">
                  <a:latin typeface="+mn-lt"/>
                </a:rPr>
                <a:t>small</a:t>
              </a:r>
              <a:r>
                <a:rPr lang="fr-FR" altLang="fr-FR" sz="1400" dirty="0">
                  <a:latin typeface="+mn-lt"/>
                </a:rPr>
                <a:t> </a:t>
              </a:r>
              <a:r>
                <a:rPr lang="fr-FR" altLang="fr-FR" sz="1400" dirty="0" err="1">
                  <a:latin typeface="+mn-lt"/>
                </a:rPr>
                <a:t>microplastics</a:t>
              </a:r>
              <a:r>
                <a:rPr lang="fr-FR" altLang="fr-FR" sz="1400" dirty="0">
                  <a:latin typeface="+mn-lt"/>
                </a:rPr>
                <a:t> &lt;0.3mm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All </a:t>
              </a:r>
              <a:r>
                <a:rPr lang="fr-FR" altLang="fr-FR" sz="1400" dirty="0" err="1">
                  <a:latin typeface="+mn-lt"/>
                </a:rPr>
                <a:t>reservoir</a:t>
              </a:r>
              <a:r>
                <a:rPr lang="fr-FR" altLang="fr-FR" sz="1400" dirty="0">
                  <a:latin typeface="+mn-lt"/>
                </a:rPr>
                <a:t> masses in Tg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All fluxes (</a:t>
              </a:r>
              <a:r>
                <a:rPr lang="fr-FR" altLang="fr-FR" sz="1400" dirty="0" err="1">
                  <a:latin typeface="+mn-lt"/>
                </a:rPr>
                <a:t>arrows</a:t>
              </a:r>
              <a:r>
                <a:rPr lang="fr-FR" altLang="fr-FR" sz="1400" dirty="0">
                  <a:latin typeface="+mn-lt"/>
                </a:rPr>
                <a:t>) in Tg y</a:t>
              </a:r>
              <a:r>
                <a:rPr lang="fr-FR" altLang="fr-FR" sz="1400" baseline="30000" dirty="0">
                  <a:latin typeface="+mn-lt"/>
                </a:rPr>
                <a:t>-1</a:t>
              </a:r>
              <a:r>
                <a:rPr lang="fr-FR" altLang="fr-FR" sz="1400" dirty="0">
                  <a:latin typeface="+mn-lt"/>
                </a:rPr>
                <a:t>)</a:t>
              </a:r>
            </a:p>
            <a:p>
              <a:pPr eaLnBrk="1" hangingPunct="1"/>
              <a:r>
                <a:rPr lang="fr-FR" altLang="fr-FR" sz="1400" dirty="0">
                  <a:latin typeface="+mn-lt"/>
                </a:rPr>
                <a:t>Observations (black), </a:t>
              </a:r>
              <a:r>
                <a:rPr lang="fr-FR" altLang="fr-FR" sz="1400" dirty="0" err="1">
                  <a:solidFill>
                    <a:srgbClr val="FF0000"/>
                  </a:solidFill>
                  <a:latin typeface="+mn-lt"/>
                </a:rPr>
                <a:t>modeled</a:t>
              </a:r>
              <a:r>
                <a:rPr lang="fr-FR" altLang="fr-FR" sz="1400" dirty="0">
                  <a:solidFill>
                    <a:srgbClr val="FF0000"/>
                  </a:solidFill>
                  <a:latin typeface="+mn-lt"/>
                </a:rPr>
                <a:t> (</a:t>
              </a:r>
              <a:r>
                <a:rPr lang="fr-FR" altLang="fr-FR" sz="1400" dirty="0" err="1">
                  <a:solidFill>
                    <a:srgbClr val="FF0000"/>
                  </a:solidFill>
                  <a:latin typeface="+mn-lt"/>
                </a:rPr>
                <a:t>red</a:t>
              </a:r>
              <a:r>
                <a:rPr lang="fr-FR" altLang="fr-FR" sz="1400" dirty="0">
                  <a:solidFill>
                    <a:srgbClr val="FF0000"/>
                  </a:solidFill>
                  <a:latin typeface="+mn-lt"/>
                </a:rPr>
                <a:t>)</a:t>
              </a:r>
            </a:p>
          </p:txBody>
        </p:sp>
        <p:sp>
          <p:nvSpPr>
            <p:cNvPr id="147" name="AutoShape 22">
              <a:extLst>
                <a:ext uri="{FF2B5EF4-FFF2-40B4-BE49-F238E27FC236}">
                  <a16:creationId xmlns:a16="http://schemas.microsoft.com/office/drawing/2014/main" id="{AE74BD63-8EBC-49DF-B0FF-C3DF4A0976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110776" y="2753686"/>
              <a:ext cx="731249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9" name="Text Box 48">
              <a:extLst>
                <a:ext uri="{FF2B5EF4-FFF2-40B4-BE49-F238E27FC236}">
                  <a16:creationId xmlns:a16="http://schemas.microsoft.com/office/drawing/2014/main" id="{3295BB96-64A8-4D51-AAB3-E10133B55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7366" y="285889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0.13</a:t>
              </a:r>
            </a:p>
          </p:txBody>
        </p:sp>
        <p:sp>
          <p:nvSpPr>
            <p:cNvPr id="116" name="AutoShape 22">
              <a:extLst>
                <a:ext uri="{FF2B5EF4-FFF2-40B4-BE49-F238E27FC236}">
                  <a16:creationId xmlns:a16="http://schemas.microsoft.com/office/drawing/2014/main" id="{03EE2A1B-484B-44C2-978D-EB9D859859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833169" y="2719676"/>
              <a:ext cx="783882" cy="412750"/>
            </a:xfrm>
            <a:prstGeom prst="chevron">
              <a:avLst>
                <a:gd name="adj" fmla="val 70096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18" name="Text Box 43">
              <a:extLst>
                <a:ext uri="{FF2B5EF4-FFF2-40B4-BE49-F238E27FC236}">
                  <a16:creationId xmlns:a16="http://schemas.microsoft.com/office/drawing/2014/main" id="{591AFA13-FD25-4109-A388-15AB690FB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984" y="4115640"/>
              <a:ext cx="29019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 sz="1200" dirty="0" err="1"/>
                <a:t>Deep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Ocean</a:t>
              </a:r>
              <a:endParaRPr lang="fr-FR" altLang="fr-FR" sz="1200" dirty="0"/>
            </a:p>
            <a:p>
              <a:pPr algn="ctr" eaLnBrk="1" hangingPunct="1"/>
              <a:r>
                <a:rPr lang="fr-FR" altLang="fr-FR" sz="1200" dirty="0" err="1"/>
                <a:t>sMP+MP</a:t>
              </a:r>
              <a:r>
                <a:rPr lang="fr-FR" altLang="fr-FR" sz="1200" dirty="0"/>
                <a:t> 82</a:t>
              </a:r>
            </a:p>
          </p:txBody>
        </p:sp>
        <p:sp>
          <p:nvSpPr>
            <p:cNvPr id="123" name="Text Box 48">
              <a:extLst>
                <a:ext uri="{FF2B5EF4-FFF2-40B4-BE49-F238E27FC236}">
                  <a16:creationId xmlns:a16="http://schemas.microsoft.com/office/drawing/2014/main" id="{66CBEF3E-E62B-4760-939A-F56B4218E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353" y="283504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/>
                <a:t>42</a:t>
              </a:r>
            </a:p>
          </p:txBody>
        </p:sp>
        <p:sp>
          <p:nvSpPr>
            <p:cNvPr id="124" name="Text Box 48">
              <a:extLst>
                <a:ext uri="{FF2B5EF4-FFF2-40B4-BE49-F238E27FC236}">
                  <a16:creationId xmlns:a16="http://schemas.microsoft.com/office/drawing/2014/main" id="{90BDD634-7D1A-4122-9E9F-1B0BECB7C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0485" y="250405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26" name="AutoShape 27">
              <a:extLst>
                <a:ext uri="{FF2B5EF4-FFF2-40B4-BE49-F238E27FC236}">
                  <a16:creationId xmlns:a16="http://schemas.microsoft.com/office/drawing/2014/main" id="{9DC51AEA-9273-49D7-AF4A-DBC4EADC4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585436" y="3032602"/>
              <a:ext cx="420520" cy="404813"/>
            </a:xfrm>
            <a:prstGeom prst="chevron">
              <a:avLst>
                <a:gd name="adj" fmla="val 38333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25" name="Text Box 48">
              <a:extLst>
                <a:ext uri="{FF2B5EF4-FFF2-40B4-BE49-F238E27FC236}">
                  <a16:creationId xmlns:a16="http://schemas.microsoft.com/office/drawing/2014/main" id="{53C3F955-FD3D-43ED-AC56-B6480E477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443" y="31149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0.12</a:t>
              </a:r>
            </a:p>
          </p:txBody>
        </p:sp>
        <p:sp>
          <p:nvSpPr>
            <p:cNvPr id="127" name="Text Box 48">
              <a:extLst>
                <a:ext uri="{FF2B5EF4-FFF2-40B4-BE49-F238E27FC236}">
                  <a16:creationId xmlns:a16="http://schemas.microsoft.com/office/drawing/2014/main" id="{517E6E9D-C9E1-4E6D-B843-96818BCA4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936" y="2575486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1E-4</a:t>
              </a:r>
            </a:p>
          </p:txBody>
        </p:sp>
        <p:sp>
          <p:nvSpPr>
            <p:cNvPr id="131" name="Text Box 48">
              <a:extLst>
                <a:ext uri="{FF2B5EF4-FFF2-40B4-BE49-F238E27FC236}">
                  <a16:creationId xmlns:a16="http://schemas.microsoft.com/office/drawing/2014/main" id="{08E4E0E2-255A-4449-A233-327281798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9330" y="3445269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0.8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3BA095-5EA0-44BB-BA37-3C805AFD24CC}"/>
                </a:ext>
              </a:extLst>
            </p:cNvPr>
            <p:cNvSpPr/>
            <p:nvPr/>
          </p:nvSpPr>
          <p:spPr>
            <a:xfrm>
              <a:off x="2592332" y="366875"/>
              <a:ext cx="85152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GLOBAL PLASTICS CYCLE FOR THE YEAR 2015</a:t>
              </a:r>
              <a:endParaRPr lang="fr-F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AutoShape 24">
              <a:extLst>
                <a:ext uri="{FF2B5EF4-FFF2-40B4-BE49-F238E27FC236}">
                  <a16:creationId xmlns:a16="http://schemas.microsoft.com/office/drawing/2014/main" id="{05E60F73-93AD-4240-AAC5-1802B50240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71885" y="3429661"/>
              <a:ext cx="1077371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3" name="AutoShape 24">
              <a:extLst>
                <a:ext uri="{FF2B5EF4-FFF2-40B4-BE49-F238E27FC236}">
                  <a16:creationId xmlns:a16="http://schemas.microsoft.com/office/drawing/2014/main" id="{CDCCE205-BB2B-4EC3-8422-3801EA1E68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25897" y="3136303"/>
              <a:ext cx="1716835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4" name="Text Box 48">
              <a:extLst>
                <a:ext uri="{FF2B5EF4-FFF2-40B4-BE49-F238E27FC236}">
                  <a16:creationId xmlns:a16="http://schemas.microsoft.com/office/drawing/2014/main" id="{DF3EC4D7-1046-4CD6-AFDC-06B9C7609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552" y="3287738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3E-3</a:t>
              </a:r>
            </a:p>
          </p:txBody>
        </p:sp>
        <p:sp>
          <p:nvSpPr>
            <p:cNvPr id="135" name="Text Box 48">
              <a:extLst>
                <a:ext uri="{FF2B5EF4-FFF2-40B4-BE49-F238E27FC236}">
                  <a16:creationId xmlns:a16="http://schemas.microsoft.com/office/drawing/2014/main" id="{CF118612-265B-47F6-B9FA-DC5C63768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9420" y="3456441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0.07</a:t>
              </a:r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64C80491-1E6F-4265-BF26-51CF9C038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939" y="4639515"/>
              <a:ext cx="1598973" cy="6081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37" name="Text Box 43">
              <a:extLst>
                <a:ext uri="{FF2B5EF4-FFF2-40B4-BE49-F238E27FC236}">
                  <a16:creationId xmlns:a16="http://schemas.microsoft.com/office/drawing/2014/main" id="{E3F6DFC5-E2AE-4D33-BBAA-7FAB36DCB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481" y="4712762"/>
              <a:ext cx="28015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 err="1"/>
                <a:t>Deep</a:t>
              </a:r>
              <a:r>
                <a:rPr lang="fr-FR" altLang="fr-FR" sz="1200" dirty="0"/>
                <a:t> </a:t>
              </a:r>
              <a:r>
                <a:rPr lang="fr-FR" altLang="fr-FR" sz="1200" dirty="0" err="1"/>
                <a:t>ocean</a:t>
              </a:r>
              <a:endParaRPr lang="fr-FR" altLang="fr-FR" sz="1200" dirty="0"/>
            </a:p>
            <a:p>
              <a:pPr eaLnBrk="1" hangingPunct="1"/>
              <a:r>
                <a:rPr lang="fr-FR" altLang="fr-FR" sz="1200" dirty="0" err="1"/>
                <a:t>Sediments</a:t>
              </a:r>
              <a:r>
                <a:rPr lang="fr-FR" altLang="fr-FR" sz="1200" dirty="0"/>
                <a:t> ?</a:t>
              </a:r>
            </a:p>
          </p:txBody>
        </p:sp>
        <p:sp>
          <p:nvSpPr>
            <p:cNvPr id="138" name="AutoShape 24">
              <a:extLst>
                <a:ext uri="{FF2B5EF4-FFF2-40B4-BE49-F238E27FC236}">
                  <a16:creationId xmlns:a16="http://schemas.microsoft.com/office/drawing/2014/main" id="{5E247384-26BB-4A97-93CC-36B21EB9CE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04519" y="4437179"/>
              <a:ext cx="570199" cy="284662"/>
            </a:xfrm>
            <a:prstGeom prst="chevron">
              <a:avLst>
                <a:gd name="adj" fmla="val 66094"/>
              </a:avLst>
            </a:prstGeom>
            <a:solidFill>
              <a:srgbClr val="FFFFFF">
                <a:alpha val="7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fr-FR" sz="1200"/>
            </a:p>
          </p:txBody>
        </p:sp>
        <p:sp>
          <p:nvSpPr>
            <p:cNvPr id="140" name="Text Box 48">
              <a:extLst>
                <a:ext uri="{FF2B5EF4-FFF2-40B4-BE49-F238E27FC236}">
                  <a16:creationId xmlns:a16="http://schemas.microsoft.com/office/drawing/2014/main" id="{25B837D9-7354-4A61-9747-AE9B821AE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295" y="4511705"/>
              <a:ext cx="453782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119" name="Titre 1">
            <a:extLst>
              <a:ext uri="{FF2B5EF4-FFF2-40B4-BE49-F238E27FC236}">
                <a16:creationId xmlns:a16="http://schemas.microsoft.com/office/drawing/2014/main" id="{88F7A642-E463-49AD-871E-8EA667408A3B}"/>
              </a:ext>
            </a:extLst>
          </p:cNvPr>
          <p:cNvSpPr txBox="1">
            <a:spLocks/>
          </p:cNvSpPr>
          <p:nvPr/>
        </p:nvSpPr>
        <p:spPr>
          <a:xfrm>
            <a:off x="2014289" y="5716463"/>
            <a:ext cx="11493624" cy="665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/>
              <a:t>Blue </a:t>
            </a:r>
            <a:r>
              <a:rPr lang="fr-FR" sz="2400" b="1" dirty="0" err="1"/>
              <a:t>circles</a:t>
            </a:r>
            <a:r>
              <a:rPr lang="fr-FR" sz="2400" b="1" dirty="0"/>
              <a:t>: mass inventories </a:t>
            </a:r>
            <a:r>
              <a:rPr lang="fr-FR" sz="2400" b="1" dirty="0" err="1"/>
              <a:t>that</a:t>
            </a:r>
            <a:r>
              <a:rPr lang="fr-FR" sz="2400" b="1" dirty="0"/>
              <a:t> </a:t>
            </a:r>
            <a:r>
              <a:rPr lang="fr-FR" sz="2400" b="1" dirty="0" err="1"/>
              <a:t>need</a:t>
            </a:r>
            <a:r>
              <a:rPr lang="fr-FR" sz="2400" b="1" dirty="0"/>
              <a:t> </a:t>
            </a:r>
            <a:r>
              <a:rPr lang="fr-FR" sz="2400" b="1" dirty="0" err="1"/>
              <a:t>work</a:t>
            </a:r>
            <a:r>
              <a:rPr lang="fr-FR" sz="2400" b="1" dirty="0"/>
              <a:t> (I </a:t>
            </a:r>
            <a:r>
              <a:rPr lang="fr-FR" sz="2400" b="1" dirty="0" err="1"/>
              <a:t>did</a:t>
            </a:r>
            <a:r>
              <a:rPr lang="fr-FR" sz="2400" b="1" dirty="0"/>
              <a:t> not </a:t>
            </a:r>
            <a:r>
              <a:rPr lang="fr-FR" sz="2400" b="1" dirty="0" err="1"/>
              <a:t>easily</a:t>
            </a:r>
            <a:r>
              <a:rPr lang="fr-FR" sz="2400" b="1" dirty="0"/>
              <a:t> </a:t>
            </a:r>
            <a:r>
              <a:rPr lang="fr-FR" sz="2400" b="1" dirty="0" err="1"/>
              <a:t>find</a:t>
            </a:r>
            <a:r>
              <a:rPr lang="fr-FR" sz="2400" b="1" dirty="0"/>
              <a:t> publications)</a:t>
            </a:r>
          </a:p>
          <a:p>
            <a:pPr algn="l"/>
            <a:endParaRPr lang="fr-FR" sz="2400" b="1" dirty="0"/>
          </a:p>
          <a:p>
            <a:pPr algn="l"/>
            <a:r>
              <a:rPr lang="fr-FR" sz="2400" b="1" dirty="0"/>
              <a:t>Note: </a:t>
            </a:r>
            <a:r>
              <a:rPr lang="fr-FR" sz="2400" b="1" dirty="0" err="1"/>
              <a:t>many</a:t>
            </a:r>
            <a:r>
              <a:rPr lang="fr-FR" sz="2400" b="1" dirty="0"/>
              <a:t> </a:t>
            </a:r>
            <a:r>
              <a:rPr lang="fr-FR" sz="2400" b="1" dirty="0" err="1"/>
              <a:t>papers</a:t>
            </a:r>
            <a:r>
              <a:rPr lang="fr-FR" sz="2400" b="1" dirty="0"/>
              <a:t> on agricultural </a:t>
            </a:r>
            <a:r>
              <a:rPr lang="fr-FR" sz="2400" b="1" dirty="0" err="1"/>
              <a:t>soils</a:t>
            </a:r>
            <a:r>
              <a:rPr lang="fr-FR" sz="2400" b="1" dirty="0"/>
              <a:t>, but </a:t>
            </a:r>
            <a:r>
              <a:rPr lang="fr-FR" sz="2400" b="1" dirty="0" err="1"/>
              <a:t>included</a:t>
            </a:r>
            <a:r>
              <a:rPr lang="fr-FR" sz="2400" b="1" dirty="0"/>
              <a:t> </a:t>
            </a:r>
            <a:r>
              <a:rPr lang="fr-FR" sz="2400" b="1" dirty="0" err="1"/>
              <a:t>here</a:t>
            </a:r>
            <a:r>
              <a:rPr lang="fr-FR" sz="2400" b="1" dirty="0"/>
              <a:t> in ‘</a:t>
            </a:r>
            <a:r>
              <a:rPr lang="fr-FR" sz="2400" b="1" dirty="0" err="1"/>
              <a:t>discarded</a:t>
            </a:r>
            <a:r>
              <a:rPr lang="fr-FR" sz="2400" b="1" dirty="0"/>
              <a:t>’ pool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CB52F75F-D32F-47DB-A6DE-5EA8FF5C7A58}"/>
              </a:ext>
            </a:extLst>
          </p:cNvPr>
          <p:cNvSpPr/>
          <p:nvPr/>
        </p:nvSpPr>
        <p:spPr>
          <a:xfrm>
            <a:off x="2014289" y="2294663"/>
            <a:ext cx="1336331" cy="101078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E6C96A93-D9E0-492C-ABF9-84891A48403B}"/>
              </a:ext>
            </a:extLst>
          </p:cNvPr>
          <p:cNvSpPr/>
          <p:nvPr/>
        </p:nvSpPr>
        <p:spPr>
          <a:xfrm>
            <a:off x="3272964" y="3019809"/>
            <a:ext cx="1336331" cy="96281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F9CB1A95-3E85-49D8-AD0D-3863C2A398E4}"/>
              </a:ext>
            </a:extLst>
          </p:cNvPr>
          <p:cNvSpPr/>
          <p:nvPr/>
        </p:nvSpPr>
        <p:spPr>
          <a:xfrm>
            <a:off x="6782428" y="3696055"/>
            <a:ext cx="1336331" cy="101078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B9998370-FCA5-4C8A-8B0C-759F36C74083}"/>
              </a:ext>
            </a:extLst>
          </p:cNvPr>
          <p:cNvSpPr/>
          <p:nvPr/>
        </p:nvSpPr>
        <p:spPr>
          <a:xfrm>
            <a:off x="4991671" y="4324500"/>
            <a:ext cx="1336331" cy="101078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3451CE-FA0A-4CC1-9A19-66816D791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542926"/>
            <a:ext cx="7229475" cy="4141204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ED131CE-3116-4E87-817C-0B7308636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48" y="32385"/>
            <a:ext cx="9308053" cy="529684"/>
          </a:xfrm>
        </p:spPr>
        <p:txBody>
          <a:bodyPr>
            <a:noAutofit/>
          </a:bodyPr>
          <a:lstStyle/>
          <a:p>
            <a:pPr algn="l"/>
            <a:r>
              <a:rPr lang="fr-FR" sz="2400" b="1" dirty="0"/>
              <a:t>1 Budget, 2 Box model: </a:t>
            </a:r>
            <a:r>
              <a:rPr lang="fr-FR" sz="2400" b="1" dirty="0" err="1"/>
              <a:t>simulate</a:t>
            </a:r>
            <a:r>
              <a:rPr lang="fr-FR" sz="2400" b="1" dirty="0"/>
              <a:t> </a:t>
            </a:r>
            <a:r>
              <a:rPr lang="fr-FR" sz="2400" b="1" dirty="0" err="1"/>
              <a:t>historical</a:t>
            </a:r>
            <a:r>
              <a:rPr lang="fr-FR" sz="2400" b="1" dirty="0"/>
              <a:t> and future fluxes and pool size</a:t>
            </a:r>
            <a:endParaRPr lang="fr-FR" sz="24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015CA84-0137-4030-9A3B-2EC130F40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49" y="4500626"/>
            <a:ext cx="11591279" cy="2104084"/>
          </a:xfrm>
        </p:spPr>
        <p:txBody>
          <a:bodyPr>
            <a:noAutofit/>
          </a:bodyPr>
          <a:lstStyle/>
          <a:p>
            <a:pPr algn="l"/>
            <a:r>
              <a:rPr lang="fr-FR" sz="2000" dirty="0"/>
              <a:t>How?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Simple box model, </a:t>
            </a:r>
            <a:r>
              <a:rPr lang="fr-FR" sz="2000" dirty="0" err="1"/>
              <a:t>assuming</a:t>
            </a:r>
            <a:r>
              <a:rPr lang="fr-FR" sz="2000" dirty="0"/>
              <a:t> first </a:t>
            </a:r>
            <a:r>
              <a:rPr lang="fr-FR" sz="2000" dirty="0" err="1"/>
              <a:t>order</a:t>
            </a:r>
            <a:r>
              <a:rPr lang="fr-FR" sz="2000" dirty="0"/>
              <a:t> mass </a:t>
            </a:r>
            <a:r>
              <a:rPr lang="fr-FR" sz="2000" dirty="0" err="1"/>
              <a:t>transfer</a:t>
            </a:r>
            <a:r>
              <a:rPr lang="fr-FR" sz="2000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The flux (Tg/y) of MP out of a box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proportional</a:t>
            </a:r>
            <a:r>
              <a:rPr lang="fr-FR" sz="2000" dirty="0"/>
              <a:t> to the mass of MP (Tg) in the box: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F=k x M	</a:t>
            </a:r>
            <a:r>
              <a:rPr lang="fr-FR" sz="2000" dirty="0" err="1"/>
              <a:t>where</a:t>
            </a:r>
            <a:r>
              <a:rPr lang="fr-FR" sz="2000" dirty="0"/>
              <a:t> k = constant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err="1"/>
              <a:t>F</a:t>
            </a:r>
            <a:r>
              <a:rPr lang="fr-FR" sz="2000" baseline="-25000" dirty="0" err="1"/>
              <a:t>oce</a:t>
            </a:r>
            <a:r>
              <a:rPr lang="fr-FR" sz="2000" baseline="-25000" dirty="0" err="1">
                <a:sym typeface="Wingdings" panose="05000000000000000000" pitchFamily="2" charset="2"/>
              </a:rPr>
              <a:t>atm</a:t>
            </a:r>
            <a:r>
              <a:rPr lang="fr-FR" sz="2000" dirty="0">
                <a:sym typeface="Wingdings" panose="05000000000000000000" pitchFamily="2" charset="2"/>
              </a:rPr>
              <a:t> = </a:t>
            </a:r>
            <a:r>
              <a:rPr lang="fr-FR" sz="2000" dirty="0"/>
              <a:t>d(</a:t>
            </a:r>
            <a:r>
              <a:rPr lang="fr-FR" sz="2000" dirty="0" err="1"/>
              <a:t>MP</a:t>
            </a:r>
            <a:r>
              <a:rPr lang="fr-FR" sz="2000" baseline="-25000" dirty="0" err="1"/>
              <a:t>oce</a:t>
            </a:r>
            <a:r>
              <a:rPr lang="fr-FR" sz="2000" dirty="0"/>
              <a:t>)/</a:t>
            </a:r>
            <a:r>
              <a:rPr lang="fr-FR" sz="2000" dirty="0" err="1"/>
              <a:t>dt</a:t>
            </a:r>
            <a:r>
              <a:rPr lang="fr-FR" sz="2000" dirty="0"/>
              <a:t> = k x </a:t>
            </a:r>
            <a:r>
              <a:rPr lang="fr-FR" sz="2000" dirty="0" err="1"/>
              <a:t>MP</a:t>
            </a:r>
            <a:r>
              <a:rPr lang="fr-FR" sz="2000" baseline="-25000" dirty="0" err="1"/>
              <a:t>oce</a:t>
            </a:r>
            <a:endParaRPr lang="fr-F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k = </a:t>
            </a:r>
            <a:r>
              <a:rPr lang="fr-FR" sz="2000" dirty="0" err="1"/>
              <a:t>is</a:t>
            </a:r>
            <a:r>
              <a:rPr lang="fr-FR" sz="2000" dirty="0"/>
              <a:t> time-invariant first </a:t>
            </a:r>
            <a:r>
              <a:rPr lang="fr-FR" sz="2000" dirty="0" err="1"/>
              <a:t>order</a:t>
            </a:r>
            <a:r>
              <a:rPr lang="fr-FR" sz="2000" dirty="0"/>
              <a:t> mass </a:t>
            </a:r>
            <a:r>
              <a:rPr lang="fr-FR" sz="2000" dirty="0" err="1"/>
              <a:t>transfer</a:t>
            </a:r>
            <a:r>
              <a:rPr lang="fr-FR" sz="2000" dirty="0"/>
              <a:t> coefficient (</a:t>
            </a:r>
            <a:r>
              <a:rPr lang="fr-FR" sz="2000" dirty="0" err="1"/>
              <a:t>units</a:t>
            </a:r>
            <a:r>
              <a:rPr lang="fr-FR" sz="2000" dirty="0"/>
              <a:t> 1/y, </a:t>
            </a:r>
            <a:r>
              <a:rPr lang="fr-FR" sz="2000" dirty="0" err="1"/>
              <a:t>similar</a:t>
            </a:r>
            <a:r>
              <a:rPr lang="fr-FR" sz="2000" dirty="0"/>
              <a:t> to a </a:t>
            </a:r>
            <a:r>
              <a:rPr lang="fr-FR" sz="2000" dirty="0" err="1"/>
              <a:t>kinetic</a:t>
            </a:r>
            <a:r>
              <a:rPr lang="fr-FR" sz="2000" dirty="0"/>
              <a:t> rate constant)</a:t>
            </a:r>
          </a:p>
        </p:txBody>
      </p:sp>
    </p:spTree>
    <p:extLst>
      <p:ext uri="{BB962C8B-B14F-4D97-AF65-F5344CB8AC3E}">
        <p14:creationId xmlns:p14="http://schemas.microsoft.com/office/powerpoint/2010/main" val="17866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109640</TotalTime>
  <Words>1497</Words>
  <Application>Microsoft Office PowerPoint</Application>
  <PresentationFormat>Grand écran</PresentationFormat>
  <Paragraphs>421</Paragraphs>
  <Slides>15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1 Budget, 2 Box model: simulate historical and future fluxes and pool size</vt:lpstr>
      <vt:lpstr>1 Budget, 2 Box model: simulate historical and future fluxes and pool size</vt:lpstr>
      <vt:lpstr>How to know k values?</vt:lpstr>
      <vt:lpstr>What happens if we stop P production and pollution in 2015?  For how long will legacy P pollution propagate through reservoirs and impact ecosystems?</vt:lpstr>
      <vt:lpstr>What action should be take to avoid P, MP, sMP propagation through reservoirs? Ocean clean-up? Stop primary MP use and waste? Limit P, MP, sMP leaking from discarded reservoirs?</vt:lpstr>
      <vt:lpstr>TO DO:  Python code: Alkuin, Jennie, Jeroen; run diverse scenarios   Review data on: Beach P Shelf and deep ocean sediment P, MP Remote soil MP  Who?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Jeroen Sonke</dc:creator>
  <cp:lastModifiedBy>Jeroen Sonke</cp:lastModifiedBy>
  <cp:revision>94</cp:revision>
  <dcterms:created xsi:type="dcterms:W3CDTF">2021-09-08T08:35:49Z</dcterms:created>
  <dcterms:modified xsi:type="dcterms:W3CDTF">2022-02-22T15:15:24Z</dcterms:modified>
</cp:coreProperties>
</file>