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8" r:id="rId20"/>
    <p:sldId id="281" r:id="rId21"/>
    <p:sldId id="282" r:id="rId22"/>
    <p:sldId id="283" r:id="rId23"/>
    <p:sldId id="286" r:id="rId24"/>
    <p:sldId id="290" r:id="rId25"/>
    <p:sldId id="257" r:id="rId26"/>
    <p:sldId id="284" r:id="rId27"/>
    <p:sldId id="289" r:id="rId28"/>
    <p:sldId id="258" r:id="rId29"/>
    <p:sldId id="259" r:id="rId30"/>
    <p:sldId id="260" r:id="rId31"/>
    <p:sldId id="261" r:id="rId32"/>
    <p:sldId id="262" r:id="rId3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33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94238-1B46-4400-B143-64ED5FED89F7}" type="doc">
      <dgm:prSet loTypeId="urn:microsoft.com/office/officeart/2005/8/layout/pyramid1" loCatId="pyramid" qsTypeId="urn:microsoft.com/office/officeart/2005/8/quickstyle/simple2" qsCatId="simple" csTypeId="urn:microsoft.com/office/officeart/2005/8/colors/accent1_2" csCatId="accent1" phldr="1"/>
      <dgm:spPr/>
    </dgm:pt>
    <dgm:pt modelId="{B411D853-1A35-46A7-B1BB-41B2090DD34F}">
      <dgm:prSet phldrT="[Текст]"/>
      <dgm:spPr>
        <a:solidFill>
          <a:schemeClr val="accent1">
            <a:lumMod val="20000"/>
            <a:lumOff val="80000"/>
          </a:schemeClr>
        </a:solidFill>
      </dgm:spPr>
      <dgm:t>
        <a:bodyPr/>
        <a:lstStyle/>
        <a:p>
          <a:r>
            <a:rPr lang="ru-RU" dirty="0" smtClean="0"/>
            <a:t>Средство</a:t>
          </a:r>
          <a:endParaRPr lang="ru-RU" dirty="0"/>
        </a:p>
      </dgm:t>
    </dgm:pt>
    <dgm:pt modelId="{07D9DD44-3B09-4437-B282-DBE56E109D88}" type="parTrans" cxnId="{731B9F02-572A-4390-9752-880329943908}">
      <dgm:prSet/>
      <dgm:spPr/>
      <dgm:t>
        <a:bodyPr/>
        <a:lstStyle/>
        <a:p>
          <a:endParaRPr lang="ru-RU"/>
        </a:p>
      </dgm:t>
    </dgm:pt>
    <dgm:pt modelId="{25846FFE-7E0A-449E-B5F1-1D2EEA26761B}" type="sibTrans" cxnId="{731B9F02-572A-4390-9752-880329943908}">
      <dgm:prSet/>
      <dgm:spPr/>
      <dgm:t>
        <a:bodyPr/>
        <a:lstStyle/>
        <a:p>
          <a:endParaRPr lang="ru-RU"/>
        </a:p>
      </dgm:t>
    </dgm:pt>
    <dgm:pt modelId="{DFAADEF4-23F6-4D0B-902D-12376448A4DF}">
      <dgm:prSet phldrT="[Текст]"/>
      <dgm:spPr>
        <a:solidFill>
          <a:schemeClr val="accent1">
            <a:lumMod val="20000"/>
            <a:lumOff val="80000"/>
          </a:schemeClr>
        </a:solidFill>
      </dgm:spPr>
      <dgm:t>
        <a:bodyPr/>
        <a:lstStyle/>
        <a:p>
          <a:r>
            <a:rPr lang="ru-RU" dirty="0" smtClean="0"/>
            <a:t>Нотация</a:t>
          </a:r>
          <a:endParaRPr lang="ru-RU" dirty="0"/>
        </a:p>
      </dgm:t>
    </dgm:pt>
    <dgm:pt modelId="{4821AA60-7F69-421B-AB36-C969E9BBB482}" type="parTrans" cxnId="{5A6F5D14-16A0-4419-96C9-831390850A3C}">
      <dgm:prSet/>
      <dgm:spPr/>
      <dgm:t>
        <a:bodyPr/>
        <a:lstStyle/>
        <a:p>
          <a:endParaRPr lang="ru-RU"/>
        </a:p>
      </dgm:t>
    </dgm:pt>
    <dgm:pt modelId="{F92B40E9-7332-4628-A448-47CAB831BF2F}" type="sibTrans" cxnId="{5A6F5D14-16A0-4419-96C9-831390850A3C}">
      <dgm:prSet/>
      <dgm:spPr/>
      <dgm:t>
        <a:bodyPr/>
        <a:lstStyle/>
        <a:p>
          <a:endParaRPr lang="ru-RU"/>
        </a:p>
      </dgm:t>
    </dgm:pt>
    <dgm:pt modelId="{E796EDF0-AD35-4ED6-B791-AF25BC20B897}">
      <dgm:prSet phldrT="[Текст]"/>
      <dgm:spPr>
        <a:solidFill>
          <a:schemeClr val="accent1">
            <a:lumMod val="20000"/>
            <a:lumOff val="80000"/>
          </a:schemeClr>
        </a:solidFill>
      </dgm:spPr>
      <dgm:t>
        <a:bodyPr/>
        <a:lstStyle/>
        <a:p>
          <a:r>
            <a:rPr lang="ru-RU" dirty="0" smtClean="0"/>
            <a:t>Методология</a:t>
          </a:r>
          <a:endParaRPr lang="ru-RU" dirty="0"/>
        </a:p>
      </dgm:t>
    </dgm:pt>
    <dgm:pt modelId="{45106260-F6D1-43C2-9AD6-7B9E6F5549EF}" type="parTrans" cxnId="{CE90020F-34C1-4FE1-BFA8-27112C08F0BC}">
      <dgm:prSet/>
      <dgm:spPr/>
      <dgm:t>
        <a:bodyPr/>
        <a:lstStyle/>
        <a:p>
          <a:endParaRPr lang="ru-RU"/>
        </a:p>
      </dgm:t>
    </dgm:pt>
    <dgm:pt modelId="{75A8CFB6-0CA6-4D00-90E1-1C9FEFA6D125}" type="sibTrans" cxnId="{CE90020F-34C1-4FE1-BFA8-27112C08F0BC}">
      <dgm:prSet/>
      <dgm:spPr/>
      <dgm:t>
        <a:bodyPr/>
        <a:lstStyle/>
        <a:p>
          <a:endParaRPr lang="ru-RU"/>
        </a:p>
      </dgm:t>
    </dgm:pt>
    <dgm:pt modelId="{6FD3BD25-E72F-4DF5-A657-44F8DC9AC892}" type="pres">
      <dgm:prSet presAssocID="{FF794238-1B46-4400-B143-64ED5FED89F7}" presName="Name0" presStyleCnt="0">
        <dgm:presLayoutVars>
          <dgm:dir/>
          <dgm:animLvl val="lvl"/>
          <dgm:resizeHandles val="exact"/>
        </dgm:presLayoutVars>
      </dgm:prSet>
      <dgm:spPr/>
    </dgm:pt>
    <dgm:pt modelId="{7B480D20-765B-4657-9714-62415D8B32F6}" type="pres">
      <dgm:prSet presAssocID="{B411D853-1A35-46A7-B1BB-41B2090DD34F}" presName="Name8" presStyleCnt="0"/>
      <dgm:spPr/>
    </dgm:pt>
    <dgm:pt modelId="{3E7D9B53-BEC8-4106-99F7-F147D8BCBD03}" type="pres">
      <dgm:prSet presAssocID="{B411D853-1A35-46A7-B1BB-41B2090DD34F}" presName="level" presStyleLbl="node1" presStyleIdx="0" presStyleCnt="3">
        <dgm:presLayoutVars>
          <dgm:chMax val="1"/>
          <dgm:bulletEnabled val="1"/>
        </dgm:presLayoutVars>
      </dgm:prSet>
      <dgm:spPr/>
      <dgm:t>
        <a:bodyPr/>
        <a:lstStyle/>
        <a:p>
          <a:endParaRPr lang="ru-RU"/>
        </a:p>
      </dgm:t>
    </dgm:pt>
    <dgm:pt modelId="{1AAEC192-4855-46D9-B1AC-C226987EB492}" type="pres">
      <dgm:prSet presAssocID="{B411D853-1A35-46A7-B1BB-41B2090DD34F}" presName="levelTx" presStyleLbl="revTx" presStyleIdx="0" presStyleCnt="0">
        <dgm:presLayoutVars>
          <dgm:chMax val="1"/>
          <dgm:bulletEnabled val="1"/>
        </dgm:presLayoutVars>
      </dgm:prSet>
      <dgm:spPr/>
      <dgm:t>
        <a:bodyPr/>
        <a:lstStyle/>
        <a:p>
          <a:endParaRPr lang="ru-RU"/>
        </a:p>
      </dgm:t>
    </dgm:pt>
    <dgm:pt modelId="{F0A7FBCE-01ED-4DE5-AD05-D1BB89CF0C21}" type="pres">
      <dgm:prSet presAssocID="{DFAADEF4-23F6-4D0B-902D-12376448A4DF}" presName="Name8" presStyleCnt="0"/>
      <dgm:spPr/>
    </dgm:pt>
    <dgm:pt modelId="{62ECE033-BC8C-4385-82A9-8F4E11D8C9BB}" type="pres">
      <dgm:prSet presAssocID="{DFAADEF4-23F6-4D0B-902D-12376448A4DF}" presName="level" presStyleLbl="node1" presStyleIdx="1" presStyleCnt="3">
        <dgm:presLayoutVars>
          <dgm:chMax val="1"/>
          <dgm:bulletEnabled val="1"/>
        </dgm:presLayoutVars>
      </dgm:prSet>
      <dgm:spPr/>
      <dgm:t>
        <a:bodyPr/>
        <a:lstStyle/>
        <a:p>
          <a:endParaRPr lang="ru-RU"/>
        </a:p>
      </dgm:t>
    </dgm:pt>
    <dgm:pt modelId="{97E48E07-3074-4B70-AFEF-AC9DDCBE58E4}" type="pres">
      <dgm:prSet presAssocID="{DFAADEF4-23F6-4D0B-902D-12376448A4DF}" presName="levelTx" presStyleLbl="revTx" presStyleIdx="0" presStyleCnt="0">
        <dgm:presLayoutVars>
          <dgm:chMax val="1"/>
          <dgm:bulletEnabled val="1"/>
        </dgm:presLayoutVars>
      </dgm:prSet>
      <dgm:spPr/>
      <dgm:t>
        <a:bodyPr/>
        <a:lstStyle/>
        <a:p>
          <a:endParaRPr lang="ru-RU"/>
        </a:p>
      </dgm:t>
    </dgm:pt>
    <dgm:pt modelId="{95F9929F-FEA1-43EE-907F-6D15539C0735}" type="pres">
      <dgm:prSet presAssocID="{E796EDF0-AD35-4ED6-B791-AF25BC20B897}" presName="Name8" presStyleCnt="0"/>
      <dgm:spPr/>
    </dgm:pt>
    <dgm:pt modelId="{F1E5BE99-DF67-4D85-B4C3-A5588E4BB651}" type="pres">
      <dgm:prSet presAssocID="{E796EDF0-AD35-4ED6-B791-AF25BC20B897}" presName="level" presStyleLbl="node1" presStyleIdx="2" presStyleCnt="3">
        <dgm:presLayoutVars>
          <dgm:chMax val="1"/>
          <dgm:bulletEnabled val="1"/>
        </dgm:presLayoutVars>
      </dgm:prSet>
      <dgm:spPr/>
      <dgm:t>
        <a:bodyPr/>
        <a:lstStyle/>
        <a:p>
          <a:endParaRPr lang="ru-RU"/>
        </a:p>
      </dgm:t>
    </dgm:pt>
    <dgm:pt modelId="{390849CA-C5C8-4ECC-946B-16C4272A7DA1}" type="pres">
      <dgm:prSet presAssocID="{E796EDF0-AD35-4ED6-B791-AF25BC20B897}" presName="levelTx" presStyleLbl="revTx" presStyleIdx="0" presStyleCnt="0">
        <dgm:presLayoutVars>
          <dgm:chMax val="1"/>
          <dgm:bulletEnabled val="1"/>
        </dgm:presLayoutVars>
      </dgm:prSet>
      <dgm:spPr/>
      <dgm:t>
        <a:bodyPr/>
        <a:lstStyle/>
        <a:p>
          <a:endParaRPr lang="ru-RU"/>
        </a:p>
      </dgm:t>
    </dgm:pt>
  </dgm:ptLst>
  <dgm:cxnLst>
    <dgm:cxn modelId="{BA732014-CF18-4486-832C-2853D1255768}" type="presOf" srcId="{E796EDF0-AD35-4ED6-B791-AF25BC20B897}" destId="{F1E5BE99-DF67-4D85-B4C3-A5588E4BB651}" srcOrd="0" destOrd="0" presId="urn:microsoft.com/office/officeart/2005/8/layout/pyramid1"/>
    <dgm:cxn modelId="{F1B090B8-9E0C-4293-9ECD-08491EF101A8}" type="presOf" srcId="{DFAADEF4-23F6-4D0B-902D-12376448A4DF}" destId="{97E48E07-3074-4B70-AFEF-AC9DDCBE58E4}" srcOrd="1" destOrd="0" presId="urn:microsoft.com/office/officeart/2005/8/layout/pyramid1"/>
    <dgm:cxn modelId="{85226642-D140-4FA7-901B-F73D42E3A454}" type="presOf" srcId="{FF794238-1B46-4400-B143-64ED5FED89F7}" destId="{6FD3BD25-E72F-4DF5-A657-44F8DC9AC892}" srcOrd="0" destOrd="0" presId="urn:microsoft.com/office/officeart/2005/8/layout/pyramid1"/>
    <dgm:cxn modelId="{CE90020F-34C1-4FE1-BFA8-27112C08F0BC}" srcId="{FF794238-1B46-4400-B143-64ED5FED89F7}" destId="{E796EDF0-AD35-4ED6-B791-AF25BC20B897}" srcOrd="2" destOrd="0" parTransId="{45106260-F6D1-43C2-9AD6-7B9E6F5549EF}" sibTransId="{75A8CFB6-0CA6-4D00-90E1-1C9FEFA6D125}"/>
    <dgm:cxn modelId="{FAE9428B-B037-46B3-B08A-D0569782B696}" type="presOf" srcId="{B411D853-1A35-46A7-B1BB-41B2090DD34F}" destId="{3E7D9B53-BEC8-4106-99F7-F147D8BCBD03}" srcOrd="0" destOrd="0" presId="urn:microsoft.com/office/officeart/2005/8/layout/pyramid1"/>
    <dgm:cxn modelId="{AFCF46DC-9AF4-4B64-9BF9-9DA58F8758F2}" type="presOf" srcId="{B411D853-1A35-46A7-B1BB-41B2090DD34F}" destId="{1AAEC192-4855-46D9-B1AC-C226987EB492}" srcOrd="1" destOrd="0" presId="urn:microsoft.com/office/officeart/2005/8/layout/pyramid1"/>
    <dgm:cxn modelId="{5A6F5D14-16A0-4419-96C9-831390850A3C}" srcId="{FF794238-1B46-4400-B143-64ED5FED89F7}" destId="{DFAADEF4-23F6-4D0B-902D-12376448A4DF}" srcOrd="1" destOrd="0" parTransId="{4821AA60-7F69-421B-AB36-C969E9BBB482}" sibTransId="{F92B40E9-7332-4628-A448-47CAB831BF2F}"/>
    <dgm:cxn modelId="{731B9F02-572A-4390-9752-880329943908}" srcId="{FF794238-1B46-4400-B143-64ED5FED89F7}" destId="{B411D853-1A35-46A7-B1BB-41B2090DD34F}" srcOrd="0" destOrd="0" parTransId="{07D9DD44-3B09-4437-B282-DBE56E109D88}" sibTransId="{25846FFE-7E0A-449E-B5F1-1D2EEA26761B}"/>
    <dgm:cxn modelId="{389B4A35-8D24-4199-A530-B650F00D1044}" type="presOf" srcId="{E796EDF0-AD35-4ED6-B791-AF25BC20B897}" destId="{390849CA-C5C8-4ECC-946B-16C4272A7DA1}" srcOrd="1" destOrd="0" presId="urn:microsoft.com/office/officeart/2005/8/layout/pyramid1"/>
    <dgm:cxn modelId="{656EE155-D344-4C64-9367-2307D9ADE3FE}" type="presOf" srcId="{DFAADEF4-23F6-4D0B-902D-12376448A4DF}" destId="{62ECE033-BC8C-4385-82A9-8F4E11D8C9BB}" srcOrd="0" destOrd="0" presId="urn:microsoft.com/office/officeart/2005/8/layout/pyramid1"/>
    <dgm:cxn modelId="{158CCBE3-6706-4C0B-A66A-5505328A0D79}" type="presParOf" srcId="{6FD3BD25-E72F-4DF5-A657-44F8DC9AC892}" destId="{7B480D20-765B-4657-9714-62415D8B32F6}" srcOrd="0" destOrd="0" presId="urn:microsoft.com/office/officeart/2005/8/layout/pyramid1"/>
    <dgm:cxn modelId="{3A0C2649-B94D-4B35-898C-DEAFB5D79A59}" type="presParOf" srcId="{7B480D20-765B-4657-9714-62415D8B32F6}" destId="{3E7D9B53-BEC8-4106-99F7-F147D8BCBD03}" srcOrd="0" destOrd="0" presId="urn:microsoft.com/office/officeart/2005/8/layout/pyramid1"/>
    <dgm:cxn modelId="{08F6A446-B090-46AE-9CEE-C31DE1C6EC67}" type="presParOf" srcId="{7B480D20-765B-4657-9714-62415D8B32F6}" destId="{1AAEC192-4855-46D9-B1AC-C226987EB492}" srcOrd="1" destOrd="0" presId="urn:microsoft.com/office/officeart/2005/8/layout/pyramid1"/>
    <dgm:cxn modelId="{894BD870-5800-4929-8506-32A17E11A1D9}" type="presParOf" srcId="{6FD3BD25-E72F-4DF5-A657-44F8DC9AC892}" destId="{F0A7FBCE-01ED-4DE5-AD05-D1BB89CF0C21}" srcOrd="1" destOrd="0" presId="urn:microsoft.com/office/officeart/2005/8/layout/pyramid1"/>
    <dgm:cxn modelId="{3A1E00E5-5823-4C33-9C87-C7819F26C64D}" type="presParOf" srcId="{F0A7FBCE-01ED-4DE5-AD05-D1BB89CF0C21}" destId="{62ECE033-BC8C-4385-82A9-8F4E11D8C9BB}" srcOrd="0" destOrd="0" presId="urn:microsoft.com/office/officeart/2005/8/layout/pyramid1"/>
    <dgm:cxn modelId="{891AEC1B-5372-443A-A0F3-14DA69174192}" type="presParOf" srcId="{F0A7FBCE-01ED-4DE5-AD05-D1BB89CF0C21}" destId="{97E48E07-3074-4B70-AFEF-AC9DDCBE58E4}" srcOrd="1" destOrd="0" presId="urn:microsoft.com/office/officeart/2005/8/layout/pyramid1"/>
    <dgm:cxn modelId="{EF63B060-3155-4DCA-9C5E-8FB8FDE4D7B9}" type="presParOf" srcId="{6FD3BD25-E72F-4DF5-A657-44F8DC9AC892}" destId="{95F9929F-FEA1-43EE-907F-6D15539C0735}" srcOrd="2" destOrd="0" presId="urn:microsoft.com/office/officeart/2005/8/layout/pyramid1"/>
    <dgm:cxn modelId="{4E9C05BF-D4A1-4270-B35D-9C824024932B}" type="presParOf" srcId="{95F9929F-FEA1-43EE-907F-6D15539C0735}" destId="{F1E5BE99-DF67-4D85-B4C3-A5588E4BB651}" srcOrd="0" destOrd="0" presId="urn:microsoft.com/office/officeart/2005/8/layout/pyramid1"/>
    <dgm:cxn modelId="{1E6EB1AD-E57F-4DC4-BDE3-11650F6B9516}" type="presParOf" srcId="{95F9929F-FEA1-43EE-907F-6D15539C0735}" destId="{390849CA-C5C8-4ECC-946B-16C4272A7DA1}"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794238-1B46-4400-B143-64ED5FED89F7}" type="doc">
      <dgm:prSet loTypeId="urn:microsoft.com/office/officeart/2005/8/layout/pyramid1" loCatId="pyramid" qsTypeId="urn:microsoft.com/office/officeart/2005/8/quickstyle/simple2" qsCatId="simple" csTypeId="urn:microsoft.com/office/officeart/2005/8/colors/accent1_2" csCatId="accent1" phldr="1"/>
      <dgm:spPr/>
    </dgm:pt>
    <dgm:pt modelId="{B411D853-1A35-46A7-B1BB-41B2090DD34F}">
      <dgm:prSet phldrT="[Текст]"/>
      <dgm:spPr>
        <a:solidFill>
          <a:schemeClr val="accent1">
            <a:lumMod val="20000"/>
            <a:lumOff val="80000"/>
          </a:schemeClr>
        </a:solidFill>
      </dgm:spPr>
      <dgm:t>
        <a:bodyPr/>
        <a:lstStyle/>
        <a:p>
          <a:r>
            <a:rPr lang="en-US" dirty="0" smtClean="0"/>
            <a:t>Enterprise Architect</a:t>
          </a:r>
          <a:endParaRPr lang="ru-RU" dirty="0"/>
        </a:p>
      </dgm:t>
    </dgm:pt>
    <dgm:pt modelId="{07D9DD44-3B09-4437-B282-DBE56E109D88}" type="parTrans" cxnId="{731B9F02-572A-4390-9752-880329943908}">
      <dgm:prSet/>
      <dgm:spPr/>
      <dgm:t>
        <a:bodyPr/>
        <a:lstStyle/>
        <a:p>
          <a:endParaRPr lang="ru-RU"/>
        </a:p>
      </dgm:t>
    </dgm:pt>
    <dgm:pt modelId="{25846FFE-7E0A-449E-B5F1-1D2EEA26761B}" type="sibTrans" cxnId="{731B9F02-572A-4390-9752-880329943908}">
      <dgm:prSet/>
      <dgm:spPr/>
      <dgm:t>
        <a:bodyPr/>
        <a:lstStyle/>
        <a:p>
          <a:endParaRPr lang="ru-RU"/>
        </a:p>
      </dgm:t>
    </dgm:pt>
    <dgm:pt modelId="{DFAADEF4-23F6-4D0B-902D-12376448A4DF}">
      <dgm:prSet phldrT="[Текст]"/>
      <dgm:spPr>
        <a:solidFill>
          <a:schemeClr val="accent1">
            <a:lumMod val="20000"/>
            <a:lumOff val="80000"/>
          </a:schemeClr>
        </a:solidFill>
      </dgm:spPr>
      <dgm:t>
        <a:bodyPr/>
        <a:lstStyle/>
        <a:p>
          <a:r>
            <a:rPr lang="en-US" dirty="0" smtClean="0"/>
            <a:t>UML</a:t>
          </a:r>
          <a:endParaRPr lang="ru-RU" dirty="0"/>
        </a:p>
      </dgm:t>
    </dgm:pt>
    <dgm:pt modelId="{4821AA60-7F69-421B-AB36-C969E9BBB482}" type="parTrans" cxnId="{5A6F5D14-16A0-4419-96C9-831390850A3C}">
      <dgm:prSet/>
      <dgm:spPr/>
      <dgm:t>
        <a:bodyPr/>
        <a:lstStyle/>
        <a:p>
          <a:endParaRPr lang="ru-RU"/>
        </a:p>
      </dgm:t>
    </dgm:pt>
    <dgm:pt modelId="{F92B40E9-7332-4628-A448-47CAB831BF2F}" type="sibTrans" cxnId="{5A6F5D14-16A0-4419-96C9-831390850A3C}">
      <dgm:prSet/>
      <dgm:spPr/>
      <dgm:t>
        <a:bodyPr/>
        <a:lstStyle/>
        <a:p>
          <a:endParaRPr lang="ru-RU"/>
        </a:p>
      </dgm:t>
    </dgm:pt>
    <dgm:pt modelId="{E796EDF0-AD35-4ED6-B791-AF25BC20B897}">
      <dgm:prSet phldrT="[Текст]"/>
      <dgm:spPr>
        <a:solidFill>
          <a:schemeClr val="accent1">
            <a:lumMod val="20000"/>
            <a:lumOff val="80000"/>
          </a:schemeClr>
        </a:solidFill>
      </dgm:spPr>
      <dgm:t>
        <a:bodyPr/>
        <a:lstStyle/>
        <a:p>
          <a:r>
            <a:rPr lang="ru-RU" dirty="0" smtClean="0"/>
            <a:t>Объектно-ориентированный подход</a:t>
          </a:r>
          <a:endParaRPr lang="ru-RU" dirty="0"/>
        </a:p>
      </dgm:t>
    </dgm:pt>
    <dgm:pt modelId="{45106260-F6D1-43C2-9AD6-7B9E6F5549EF}" type="parTrans" cxnId="{CE90020F-34C1-4FE1-BFA8-27112C08F0BC}">
      <dgm:prSet/>
      <dgm:spPr/>
      <dgm:t>
        <a:bodyPr/>
        <a:lstStyle/>
        <a:p>
          <a:endParaRPr lang="ru-RU"/>
        </a:p>
      </dgm:t>
    </dgm:pt>
    <dgm:pt modelId="{75A8CFB6-0CA6-4D00-90E1-1C9FEFA6D125}" type="sibTrans" cxnId="{CE90020F-34C1-4FE1-BFA8-27112C08F0BC}">
      <dgm:prSet/>
      <dgm:spPr/>
      <dgm:t>
        <a:bodyPr/>
        <a:lstStyle/>
        <a:p>
          <a:endParaRPr lang="ru-RU"/>
        </a:p>
      </dgm:t>
    </dgm:pt>
    <dgm:pt modelId="{6FD3BD25-E72F-4DF5-A657-44F8DC9AC892}" type="pres">
      <dgm:prSet presAssocID="{FF794238-1B46-4400-B143-64ED5FED89F7}" presName="Name0" presStyleCnt="0">
        <dgm:presLayoutVars>
          <dgm:dir/>
          <dgm:animLvl val="lvl"/>
          <dgm:resizeHandles val="exact"/>
        </dgm:presLayoutVars>
      </dgm:prSet>
      <dgm:spPr/>
    </dgm:pt>
    <dgm:pt modelId="{7B480D20-765B-4657-9714-62415D8B32F6}" type="pres">
      <dgm:prSet presAssocID="{B411D853-1A35-46A7-B1BB-41B2090DD34F}" presName="Name8" presStyleCnt="0"/>
      <dgm:spPr/>
    </dgm:pt>
    <dgm:pt modelId="{3E7D9B53-BEC8-4106-99F7-F147D8BCBD03}" type="pres">
      <dgm:prSet presAssocID="{B411D853-1A35-46A7-B1BB-41B2090DD34F}" presName="level" presStyleLbl="node1" presStyleIdx="0" presStyleCnt="3">
        <dgm:presLayoutVars>
          <dgm:chMax val="1"/>
          <dgm:bulletEnabled val="1"/>
        </dgm:presLayoutVars>
      </dgm:prSet>
      <dgm:spPr/>
      <dgm:t>
        <a:bodyPr/>
        <a:lstStyle/>
        <a:p>
          <a:endParaRPr lang="ru-RU"/>
        </a:p>
      </dgm:t>
    </dgm:pt>
    <dgm:pt modelId="{1AAEC192-4855-46D9-B1AC-C226987EB492}" type="pres">
      <dgm:prSet presAssocID="{B411D853-1A35-46A7-B1BB-41B2090DD34F}" presName="levelTx" presStyleLbl="revTx" presStyleIdx="0" presStyleCnt="0">
        <dgm:presLayoutVars>
          <dgm:chMax val="1"/>
          <dgm:bulletEnabled val="1"/>
        </dgm:presLayoutVars>
      </dgm:prSet>
      <dgm:spPr/>
      <dgm:t>
        <a:bodyPr/>
        <a:lstStyle/>
        <a:p>
          <a:endParaRPr lang="ru-RU"/>
        </a:p>
      </dgm:t>
    </dgm:pt>
    <dgm:pt modelId="{F0A7FBCE-01ED-4DE5-AD05-D1BB89CF0C21}" type="pres">
      <dgm:prSet presAssocID="{DFAADEF4-23F6-4D0B-902D-12376448A4DF}" presName="Name8" presStyleCnt="0"/>
      <dgm:spPr/>
    </dgm:pt>
    <dgm:pt modelId="{62ECE033-BC8C-4385-82A9-8F4E11D8C9BB}" type="pres">
      <dgm:prSet presAssocID="{DFAADEF4-23F6-4D0B-902D-12376448A4DF}" presName="level" presStyleLbl="node1" presStyleIdx="1" presStyleCnt="3">
        <dgm:presLayoutVars>
          <dgm:chMax val="1"/>
          <dgm:bulletEnabled val="1"/>
        </dgm:presLayoutVars>
      </dgm:prSet>
      <dgm:spPr/>
      <dgm:t>
        <a:bodyPr/>
        <a:lstStyle/>
        <a:p>
          <a:endParaRPr lang="ru-RU"/>
        </a:p>
      </dgm:t>
    </dgm:pt>
    <dgm:pt modelId="{97E48E07-3074-4B70-AFEF-AC9DDCBE58E4}" type="pres">
      <dgm:prSet presAssocID="{DFAADEF4-23F6-4D0B-902D-12376448A4DF}" presName="levelTx" presStyleLbl="revTx" presStyleIdx="0" presStyleCnt="0">
        <dgm:presLayoutVars>
          <dgm:chMax val="1"/>
          <dgm:bulletEnabled val="1"/>
        </dgm:presLayoutVars>
      </dgm:prSet>
      <dgm:spPr/>
      <dgm:t>
        <a:bodyPr/>
        <a:lstStyle/>
        <a:p>
          <a:endParaRPr lang="ru-RU"/>
        </a:p>
      </dgm:t>
    </dgm:pt>
    <dgm:pt modelId="{95F9929F-FEA1-43EE-907F-6D15539C0735}" type="pres">
      <dgm:prSet presAssocID="{E796EDF0-AD35-4ED6-B791-AF25BC20B897}" presName="Name8" presStyleCnt="0"/>
      <dgm:spPr/>
    </dgm:pt>
    <dgm:pt modelId="{F1E5BE99-DF67-4D85-B4C3-A5588E4BB651}" type="pres">
      <dgm:prSet presAssocID="{E796EDF0-AD35-4ED6-B791-AF25BC20B897}" presName="level" presStyleLbl="node1" presStyleIdx="2" presStyleCnt="3">
        <dgm:presLayoutVars>
          <dgm:chMax val="1"/>
          <dgm:bulletEnabled val="1"/>
        </dgm:presLayoutVars>
      </dgm:prSet>
      <dgm:spPr/>
      <dgm:t>
        <a:bodyPr/>
        <a:lstStyle/>
        <a:p>
          <a:endParaRPr lang="ru-RU"/>
        </a:p>
      </dgm:t>
    </dgm:pt>
    <dgm:pt modelId="{390849CA-C5C8-4ECC-946B-16C4272A7DA1}" type="pres">
      <dgm:prSet presAssocID="{E796EDF0-AD35-4ED6-B791-AF25BC20B897}" presName="levelTx" presStyleLbl="revTx" presStyleIdx="0" presStyleCnt="0">
        <dgm:presLayoutVars>
          <dgm:chMax val="1"/>
          <dgm:bulletEnabled val="1"/>
        </dgm:presLayoutVars>
      </dgm:prSet>
      <dgm:spPr/>
      <dgm:t>
        <a:bodyPr/>
        <a:lstStyle/>
        <a:p>
          <a:endParaRPr lang="ru-RU"/>
        </a:p>
      </dgm:t>
    </dgm:pt>
  </dgm:ptLst>
  <dgm:cxnLst>
    <dgm:cxn modelId="{482BB7D5-ECF3-474A-A576-4DFA34B75D77}" type="presOf" srcId="{B411D853-1A35-46A7-B1BB-41B2090DD34F}" destId="{3E7D9B53-BEC8-4106-99F7-F147D8BCBD03}" srcOrd="0" destOrd="0" presId="urn:microsoft.com/office/officeart/2005/8/layout/pyramid1"/>
    <dgm:cxn modelId="{0E5E5657-9ACB-4163-87E5-AB30A4D74795}" type="presOf" srcId="{DFAADEF4-23F6-4D0B-902D-12376448A4DF}" destId="{97E48E07-3074-4B70-AFEF-AC9DDCBE58E4}" srcOrd="1" destOrd="0" presId="urn:microsoft.com/office/officeart/2005/8/layout/pyramid1"/>
    <dgm:cxn modelId="{AFD98C08-DB16-4ABB-B6D6-2C9FCDA30E83}" type="presOf" srcId="{FF794238-1B46-4400-B143-64ED5FED89F7}" destId="{6FD3BD25-E72F-4DF5-A657-44F8DC9AC892}" srcOrd="0" destOrd="0" presId="urn:microsoft.com/office/officeart/2005/8/layout/pyramid1"/>
    <dgm:cxn modelId="{CE90020F-34C1-4FE1-BFA8-27112C08F0BC}" srcId="{FF794238-1B46-4400-B143-64ED5FED89F7}" destId="{E796EDF0-AD35-4ED6-B791-AF25BC20B897}" srcOrd="2" destOrd="0" parTransId="{45106260-F6D1-43C2-9AD6-7B9E6F5549EF}" sibTransId="{75A8CFB6-0CA6-4D00-90E1-1C9FEFA6D125}"/>
    <dgm:cxn modelId="{3E8C730E-517C-4C37-86DA-3ECEA9FD040C}" type="presOf" srcId="{B411D853-1A35-46A7-B1BB-41B2090DD34F}" destId="{1AAEC192-4855-46D9-B1AC-C226987EB492}" srcOrd="1" destOrd="0" presId="urn:microsoft.com/office/officeart/2005/8/layout/pyramid1"/>
    <dgm:cxn modelId="{804E366E-2AC7-49EC-9B67-C0B13F9EEF3A}" type="presOf" srcId="{E796EDF0-AD35-4ED6-B791-AF25BC20B897}" destId="{390849CA-C5C8-4ECC-946B-16C4272A7DA1}" srcOrd="1" destOrd="0" presId="urn:microsoft.com/office/officeart/2005/8/layout/pyramid1"/>
    <dgm:cxn modelId="{65054D44-AA56-4DAC-95DB-5776863416B6}" type="presOf" srcId="{E796EDF0-AD35-4ED6-B791-AF25BC20B897}" destId="{F1E5BE99-DF67-4D85-B4C3-A5588E4BB651}" srcOrd="0" destOrd="0" presId="urn:microsoft.com/office/officeart/2005/8/layout/pyramid1"/>
    <dgm:cxn modelId="{5A6F5D14-16A0-4419-96C9-831390850A3C}" srcId="{FF794238-1B46-4400-B143-64ED5FED89F7}" destId="{DFAADEF4-23F6-4D0B-902D-12376448A4DF}" srcOrd="1" destOrd="0" parTransId="{4821AA60-7F69-421B-AB36-C969E9BBB482}" sibTransId="{F92B40E9-7332-4628-A448-47CAB831BF2F}"/>
    <dgm:cxn modelId="{731B9F02-572A-4390-9752-880329943908}" srcId="{FF794238-1B46-4400-B143-64ED5FED89F7}" destId="{B411D853-1A35-46A7-B1BB-41B2090DD34F}" srcOrd="0" destOrd="0" parTransId="{07D9DD44-3B09-4437-B282-DBE56E109D88}" sibTransId="{25846FFE-7E0A-449E-B5F1-1D2EEA26761B}"/>
    <dgm:cxn modelId="{F12F91DC-2AE6-496D-B9BC-A0889FE74A43}" type="presOf" srcId="{DFAADEF4-23F6-4D0B-902D-12376448A4DF}" destId="{62ECE033-BC8C-4385-82A9-8F4E11D8C9BB}" srcOrd="0" destOrd="0" presId="urn:microsoft.com/office/officeart/2005/8/layout/pyramid1"/>
    <dgm:cxn modelId="{61E7591C-7DC7-4B0B-B2A7-A81FC25A2FAE}" type="presParOf" srcId="{6FD3BD25-E72F-4DF5-A657-44F8DC9AC892}" destId="{7B480D20-765B-4657-9714-62415D8B32F6}" srcOrd="0" destOrd="0" presId="urn:microsoft.com/office/officeart/2005/8/layout/pyramid1"/>
    <dgm:cxn modelId="{6CFA14FE-22DE-4F78-88B9-EFD2C6560C51}" type="presParOf" srcId="{7B480D20-765B-4657-9714-62415D8B32F6}" destId="{3E7D9B53-BEC8-4106-99F7-F147D8BCBD03}" srcOrd="0" destOrd="0" presId="urn:microsoft.com/office/officeart/2005/8/layout/pyramid1"/>
    <dgm:cxn modelId="{4B432F6F-F3F2-463B-AA01-E120E4E2A184}" type="presParOf" srcId="{7B480D20-765B-4657-9714-62415D8B32F6}" destId="{1AAEC192-4855-46D9-B1AC-C226987EB492}" srcOrd="1" destOrd="0" presId="urn:microsoft.com/office/officeart/2005/8/layout/pyramid1"/>
    <dgm:cxn modelId="{ACF5B6A8-C98A-4A25-A9A0-32BA20AA1D01}" type="presParOf" srcId="{6FD3BD25-E72F-4DF5-A657-44F8DC9AC892}" destId="{F0A7FBCE-01ED-4DE5-AD05-D1BB89CF0C21}" srcOrd="1" destOrd="0" presId="urn:microsoft.com/office/officeart/2005/8/layout/pyramid1"/>
    <dgm:cxn modelId="{C5AB0EC3-0188-4FFC-AB90-0FEA682DDCDA}" type="presParOf" srcId="{F0A7FBCE-01ED-4DE5-AD05-D1BB89CF0C21}" destId="{62ECE033-BC8C-4385-82A9-8F4E11D8C9BB}" srcOrd="0" destOrd="0" presId="urn:microsoft.com/office/officeart/2005/8/layout/pyramid1"/>
    <dgm:cxn modelId="{37F41730-485E-4E0A-BA3F-4CA0B711CEBF}" type="presParOf" srcId="{F0A7FBCE-01ED-4DE5-AD05-D1BB89CF0C21}" destId="{97E48E07-3074-4B70-AFEF-AC9DDCBE58E4}" srcOrd="1" destOrd="0" presId="urn:microsoft.com/office/officeart/2005/8/layout/pyramid1"/>
    <dgm:cxn modelId="{23E96A6B-01B5-4F6B-ACB7-74C01A2AF314}" type="presParOf" srcId="{6FD3BD25-E72F-4DF5-A657-44F8DC9AC892}" destId="{95F9929F-FEA1-43EE-907F-6D15539C0735}" srcOrd="2" destOrd="0" presId="urn:microsoft.com/office/officeart/2005/8/layout/pyramid1"/>
    <dgm:cxn modelId="{6BF1EF8D-F43F-441C-B345-889D637645A7}" type="presParOf" srcId="{95F9929F-FEA1-43EE-907F-6D15539C0735}" destId="{F1E5BE99-DF67-4D85-B4C3-A5588E4BB651}" srcOrd="0" destOrd="0" presId="urn:microsoft.com/office/officeart/2005/8/layout/pyramid1"/>
    <dgm:cxn modelId="{EA49EE77-B459-48B8-9506-7FEAB523EAE2}" type="presParOf" srcId="{95F9929F-FEA1-43EE-907F-6D15539C0735}" destId="{390849CA-C5C8-4ECC-946B-16C4272A7DA1}"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AF66C2-4943-4035-A895-0235CF647B3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DC22BAF1-5688-4B66-BA82-74E53CE2DACB}">
      <dgm:prSet phldrT="[Текст]"/>
      <dgm:spPr/>
      <dgm:t>
        <a:bodyPr/>
        <a:lstStyle/>
        <a:p>
          <a:r>
            <a:rPr lang="ru-RU" dirty="0" smtClean="0"/>
            <a:t>Нотации</a:t>
          </a:r>
          <a:endParaRPr lang="ru-RU" dirty="0"/>
        </a:p>
      </dgm:t>
    </dgm:pt>
    <dgm:pt modelId="{475F47FA-D7AD-454B-9220-BF06792188CE}" type="parTrans" cxnId="{66A112F4-F2DF-48AB-9C0E-FBC31DC51EDA}">
      <dgm:prSet/>
      <dgm:spPr/>
      <dgm:t>
        <a:bodyPr/>
        <a:lstStyle/>
        <a:p>
          <a:endParaRPr lang="ru-RU"/>
        </a:p>
      </dgm:t>
    </dgm:pt>
    <dgm:pt modelId="{6972CF5A-DB3E-4899-82F5-E8CEEB1E6BE7}" type="sibTrans" cxnId="{66A112F4-F2DF-48AB-9C0E-FBC31DC51EDA}">
      <dgm:prSet/>
      <dgm:spPr/>
      <dgm:t>
        <a:bodyPr/>
        <a:lstStyle/>
        <a:p>
          <a:endParaRPr lang="ru-RU"/>
        </a:p>
      </dgm:t>
    </dgm:pt>
    <dgm:pt modelId="{589EDCC4-30B1-4707-89A6-C03584976C31}" type="asst">
      <dgm:prSet phldrT="[Текст]"/>
      <dgm:spPr/>
      <dgm:t>
        <a:bodyPr/>
        <a:lstStyle/>
        <a:p>
          <a:r>
            <a:rPr lang="en-US" dirty="0" smtClean="0"/>
            <a:t>UML</a:t>
          </a:r>
          <a:endParaRPr lang="ru-RU" dirty="0"/>
        </a:p>
      </dgm:t>
    </dgm:pt>
    <dgm:pt modelId="{BF42705F-9CDA-47BF-BFA1-51FBA886ACB9}" type="parTrans" cxnId="{C185519B-DAD6-49E1-AF88-03009609C193}">
      <dgm:prSet/>
      <dgm:spPr/>
      <dgm:t>
        <a:bodyPr/>
        <a:lstStyle/>
        <a:p>
          <a:endParaRPr lang="ru-RU"/>
        </a:p>
      </dgm:t>
    </dgm:pt>
    <dgm:pt modelId="{14DE7AC7-7186-4797-8099-06BE18FFEDDA}" type="sibTrans" cxnId="{C185519B-DAD6-49E1-AF88-03009609C193}">
      <dgm:prSet/>
      <dgm:spPr/>
      <dgm:t>
        <a:bodyPr/>
        <a:lstStyle/>
        <a:p>
          <a:endParaRPr lang="ru-RU"/>
        </a:p>
      </dgm:t>
    </dgm:pt>
    <dgm:pt modelId="{D623CF2F-088A-4D05-81DC-F3C88F4E8278}" type="asst">
      <dgm:prSet phldrT="[Текст]"/>
      <dgm:spPr/>
      <dgm:t>
        <a:bodyPr/>
        <a:lstStyle/>
        <a:p>
          <a:r>
            <a:rPr lang="en-US" dirty="0" smtClean="0"/>
            <a:t>Extended (</a:t>
          </a:r>
          <a:r>
            <a:rPr lang="ru-RU" dirty="0" smtClean="0"/>
            <a:t>расширения</a:t>
          </a:r>
          <a:r>
            <a:rPr lang="en-US" dirty="0" smtClean="0"/>
            <a:t>)</a:t>
          </a:r>
          <a:endParaRPr lang="ru-RU" dirty="0"/>
        </a:p>
      </dgm:t>
    </dgm:pt>
    <dgm:pt modelId="{BD74A3BA-89EA-4C1B-8ED1-42DBD1495624}" type="parTrans" cxnId="{2E7DE323-F0F2-41DA-8FDE-B16C73D3C165}">
      <dgm:prSet/>
      <dgm:spPr/>
      <dgm:t>
        <a:bodyPr/>
        <a:lstStyle/>
        <a:p>
          <a:endParaRPr lang="ru-RU"/>
        </a:p>
      </dgm:t>
    </dgm:pt>
    <dgm:pt modelId="{89CE3B80-5CA5-4CD4-9115-26D849935DC8}" type="sibTrans" cxnId="{2E7DE323-F0F2-41DA-8FDE-B16C73D3C165}">
      <dgm:prSet/>
      <dgm:spPr/>
      <dgm:t>
        <a:bodyPr/>
        <a:lstStyle/>
        <a:p>
          <a:endParaRPr lang="ru-RU"/>
        </a:p>
      </dgm:t>
    </dgm:pt>
    <dgm:pt modelId="{F744D1B5-E6B6-45AA-BAB7-65C1FDBB3BE5}" type="asst">
      <dgm:prSet phldrT="[Текст]"/>
      <dgm:spPr/>
      <dgm:t>
        <a:bodyPr/>
        <a:lstStyle/>
        <a:p>
          <a:r>
            <a:rPr lang="en-US" dirty="0" smtClean="0"/>
            <a:t>UML Structural (</a:t>
          </a:r>
          <a:r>
            <a:rPr lang="ru-RU" dirty="0" smtClean="0"/>
            <a:t>Описание структуры</a:t>
          </a:r>
          <a:r>
            <a:rPr lang="en-US" dirty="0" smtClean="0"/>
            <a:t>)</a:t>
          </a:r>
          <a:endParaRPr lang="ru-RU" dirty="0"/>
        </a:p>
      </dgm:t>
    </dgm:pt>
    <dgm:pt modelId="{72A51E47-783E-483E-909C-42042EEDA849}" type="parTrans" cxnId="{460A97FC-FB6C-4AD1-AC04-2096D31F611A}">
      <dgm:prSet/>
      <dgm:spPr/>
      <dgm:t>
        <a:bodyPr/>
        <a:lstStyle/>
        <a:p>
          <a:endParaRPr lang="ru-RU"/>
        </a:p>
      </dgm:t>
    </dgm:pt>
    <dgm:pt modelId="{8ABF67EF-2E67-4A59-A484-33376FF36A15}" type="sibTrans" cxnId="{460A97FC-FB6C-4AD1-AC04-2096D31F611A}">
      <dgm:prSet/>
      <dgm:spPr/>
      <dgm:t>
        <a:bodyPr/>
        <a:lstStyle/>
        <a:p>
          <a:endParaRPr lang="ru-RU"/>
        </a:p>
      </dgm:t>
    </dgm:pt>
    <dgm:pt modelId="{12DBBFB1-C3F1-4EE8-AABC-2E45EEF05CB7}" type="asst">
      <dgm:prSet phldrT="[Текст]"/>
      <dgm:spPr/>
      <dgm:t>
        <a:bodyPr/>
        <a:lstStyle/>
        <a:p>
          <a:r>
            <a:rPr lang="en-US" dirty="0" smtClean="0"/>
            <a:t>UML Behavioral</a:t>
          </a:r>
          <a:r>
            <a:rPr lang="ru-RU" dirty="0" smtClean="0"/>
            <a:t> (Описание поведения)</a:t>
          </a:r>
          <a:endParaRPr lang="ru-RU" dirty="0"/>
        </a:p>
      </dgm:t>
    </dgm:pt>
    <dgm:pt modelId="{8FDCD0D7-162B-411B-90A2-5328BFD5DE5A}" type="parTrans" cxnId="{BA64E082-F401-44F1-8028-3BFB7C97ED9B}">
      <dgm:prSet/>
      <dgm:spPr/>
      <dgm:t>
        <a:bodyPr/>
        <a:lstStyle/>
        <a:p>
          <a:endParaRPr lang="ru-RU"/>
        </a:p>
      </dgm:t>
    </dgm:pt>
    <dgm:pt modelId="{F21BB56C-11C3-42CF-804C-F121A4C3AD6C}" type="sibTrans" cxnId="{BA64E082-F401-44F1-8028-3BFB7C97ED9B}">
      <dgm:prSet/>
      <dgm:spPr/>
      <dgm:t>
        <a:bodyPr/>
        <a:lstStyle/>
        <a:p>
          <a:endParaRPr lang="ru-RU"/>
        </a:p>
      </dgm:t>
    </dgm:pt>
    <dgm:pt modelId="{D8907DCE-4A66-44AD-8492-EB4FCCB8D8BC}" type="asst">
      <dgm:prSet phldrT="[Текст]"/>
      <dgm:spPr/>
      <dgm:t>
        <a:bodyPr/>
        <a:lstStyle/>
        <a:p>
          <a:r>
            <a:rPr lang="en-US" dirty="0" smtClean="0"/>
            <a:t>Use case</a:t>
          </a:r>
          <a:endParaRPr lang="ru-RU" dirty="0"/>
        </a:p>
      </dgm:t>
    </dgm:pt>
    <dgm:pt modelId="{9F23FAB4-46F5-49ED-987F-3B159D3AEE63}" type="parTrans" cxnId="{63685167-A49C-409E-BCDD-D7097BFF5A4D}">
      <dgm:prSet/>
      <dgm:spPr/>
      <dgm:t>
        <a:bodyPr/>
        <a:lstStyle/>
        <a:p>
          <a:endParaRPr lang="ru-RU"/>
        </a:p>
      </dgm:t>
    </dgm:pt>
    <dgm:pt modelId="{1820E9E8-74C9-40DE-9D28-2F89A581F98E}" type="sibTrans" cxnId="{63685167-A49C-409E-BCDD-D7097BFF5A4D}">
      <dgm:prSet/>
      <dgm:spPr/>
      <dgm:t>
        <a:bodyPr/>
        <a:lstStyle/>
        <a:p>
          <a:endParaRPr lang="ru-RU"/>
        </a:p>
      </dgm:t>
    </dgm:pt>
    <dgm:pt modelId="{FB432EA8-FD91-49CB-8F52-4463E54A88E5}" type="asst">
      <dgm:prSet phldrT="[Текст]"/>
      <dgm:spPr/>
      <dgm:t>
        <a:bodyPr/>
        <a:lstStyle/>
        <a:p>
          <a:r>
            <a:rPr lang="en-US" dirty="0" smtClean="0"/>
            <a:t>Business Domain Model</a:t>
          </a:r>
          <a:endParaRPr lang="ru-RU" dirty="0"/>
        </a:p>
      </dgm:t>
    </dgm:pt>
    <dgm:pt modelId="{DC3643D9-ADD8-4E9D-ADCF-5BF786512A9C}" type="parTrans" cxnId="{98460EEB-FE79-4EBB-938A-917100E0FA63}">
      <dgm:prSet/>
      <dgm:spPr/>
      <dgm:t>
        <a:bodyPr/>
        <a:lstStyle/>
        <a:p>
          <a:endParaRPr lang="ru-RU"/>
        </a:p>
      </dgm:t>
    </dgm:pt>
    <dgm:pt modelId="{95A16973-C045-447A-A967-0FD7D0621296}" type="sibTrans" cxnId="{98460EEB-FE79-4EBB-938A-917100E0FA63}">
      <dgm:prSet/>
      <dgm:spPr/>
      <dgm:t>
        <a:bodyPr/>
        <a:lstStyle/>
        <a:p>
          <a:endParaRPr lang="ru-RU"/>
        </a:p>
      </dgm:t>
    </dgm:pt>
    <dgm:pt modelId="{DA83805E-BE0D-4BDE-98A2-046CDB198404}" type="asst">
      <dgm:prSet phldrT="[Текст]"/>
      <dgm:spPr/>
      <dgm:t>
        <a:bodyPr/>
        <a:lstStyle/>
        <a:p>
          <a:r>
            <a:rPr lang="en-US" dirty="0" smtClean="0"/>
            <a:t>Requirements Model</a:t>
          </a:r>
          <a:endParaRPr lang="ru-RU" dirty="0"/>
        </a:p>
      </dgm:t>
    </dgm:pt>
    <dgm:pt modelId="{115AFF72-9BA3-47F5-9E0E-6A29504589A5}" type="parTrans" cxnId="{7AF80F28-F7F8-4ED3-A273-B5CCD1791C12}">
      <dgm:prSet/>
      <dgm:spPr/>
      <dgm:t>
        <a:bodyPr/>
        <a:lstStyle/>
        <a:p>
          <a:endParaRPr lang="ru-RU"/>
        </a:p>
      </dgm:t>
    </dgm:pt>
    <dgm:pt modelId="{F60356B4-6E07-4F3D-AF78-7695BCFA3E62}" type="sibTrans" cxnId="{7AF80F28-F7F8-4ED3-A273-B5CCD1791C12}">
      <dgm:prSet/>
      <dgm:spPr/>
      <dgm:t>
        <a:bodyPr/>
        <a:lstStyle/>
        <a:p>
          <a:endParaRPr lang="ru-RU"/>
        </a:p>
      </dgm:t>
    </dgm:pt>
    <dgm:pt modelId="{50017F0A-473C-41D9-8D6D-1062C7E75199}" type="asst">
      <dgm:prSet phldrT="[Текст]"/>
      <dgm:spPr/>
      <dgm:t>
        <a:bodyPr/>
        <a:lstStyle/>
        <a:p>
          <a:r>
            <a:rPr lang="en-US" dirty="0" smtClean="0"/>
            <a:t>Analysis Model</a:t>
          </a:r>
          <a:endParaRPr lang="ru-RU" dirty="0"/>
        </a:p>
      </dgm:t>
    </dgm:pt>
    <dgm:pt modelId="{24466447-71AE-4BBF-B843-3634864398DA}" type="parTrans" cxnId="{A9701BFA-C565-4067-A2D3-2CF19FBE5D1B}">
      <dgm:prSet/>
      <dgm:spPr/>
      <dgm:t>
        <a:bodyPr/>
        <a:lstStyle/>
        <a:p>
          <a:endParaRPr lang="ru-RU"/>
        </a:p>
      </dgm:t>
    </dgm:pt>
    <dgm:pt modelId="{023C76E5-4B8E-4522-861E-A79C3C210508}" type="sibTrans" cxnId="{A9701BFA-C565-4067-A2D3-2CF19FBE5D1B}">
      <dgm:prSet/>
      <dgm:spPr/>
      <dgm:t>
        <a:bodyPr/>
        <a:lstStyle/>
        <a:p>
          <a:endParaRPr lang="ru-RU"/>
        </a:p>
      </dgm:t>
    </dgm:pt>
    <dgm:pt modelId="{AADAF516-C3B3-402B-9966-1EFDE53E8FA1}" type="asst">
      <dgm:prSet phldrT="[Текст]"/>
      <dgm:spPr/>
      <dgm:t>
        <a:bodyPr/>
        <a:lstStyle/>
        <a:p>
          <a:r>
            <a:rPr lang="en-US" dirty="0" smtClean="0"/>
            <a:t>Domain Model</a:t>
          </a:r>
          <a:endParaRPr lang="ru-RU" dirty="0"/>
        </a:p>
      </dgm:t>
    </dgm:pt>
    <dgm:pt modelId="{30166E99-6FEA-48B9-8F92-9541A8078D44}" type="parTrans" cxnId="{DC556CFD-BAF2-4567-B753-B0000A95D8EA}">
      <dgm:prSet/>
      <dgm:spPr/>
      <dgm:t>
        <a:bodyPr/>
        <a:lstStyle/>
        <a:p>
          <a:endParaRPr lang="ru-RU"/>
        </a:p>
      </dgm:t>
    </dgm:pt>
    <dgm:pt modelId="{338517A0-A974-4528-8CA9-03705A00628B}" type="sibTrans" cxnId="{DC556CFD-BAF2-4567-B753-B0000A95D8EA}">
      <dgm:prSet/>
      <dgm:spPr/>
      <dgm:t>
        <a:bodyPr/>
        <a:lstStyle/>
        <a:p>
          <a:endParaRPr lang="ru-RU"/>
        </a:p>
      </dgm:t>
    </dgm:pt>
    <dgm:pt modelId="{78D8573F-48FF-41F6-9E70-B86444CD3503}" type="pres">
      <dgm:prSet presAssocID="{8AAF66C2-4943-4035-A895-0235CF647B30}" presName="hierChild1" presStyleCnt="0">
        <dgm:presLayoutVars>
          <dgm:chPref val="1"/>
          <dgm:dir/>
          <dgm:animOne val="branch"/>
          <dgm:animLvl val="lvl"/>
          <dgm:resizeHandles/>
        </dgm:presLayoutVars>
      </dgm:prSet>
      <dgm:spPr/>
      <dgm:t>
        <a:bodyPr/>
        <a:lstStyle/>
        <a:p>
          <a:endParaRPr lang="ru-RU"/>
        </a:p>
      </dgm:t>
    </dgm:pt>
    <dgm:pt modelId="{127C9495-D786-4CF0-86FA-6F4339D3D9F5}" type="pres">
      <dgm:prSet presAssocID="{DC22BAF1-5688-4B66-BA82-74E53CE2DACB}" presName="hierRoot1" presStyleCnt="0"/>
      <dgm:spPr/>
    </dgm:pt>
    <dgm:pt modelId="{C51A136D-7941-4697-BF6C-C9B5FCF12A41}" type="pres">
      <dgm:prSet presAssocID="{DC22BAF1-5688-4B66-BA82-74E53CE2DACB}" presName="composite" presStyleCnt="0"/>
      <dgm:spPr/>
    </dgm:pt>
    <dgm:pt modelId="{78945A50-82B0-4154-832F-84EF4C40663A}" type="pres">
      <dgm:prSet presAssocID="{DC22BAF1-5688-4B66-BA82-74E53CE2DACB}" presName="background" presStyleLbl="node0" presStyleIdx="0" presStyleCnt="1"/>
      <dgm:spPr/>
    </dgm:pt>
    <dgm:pt modelId="{26DB107C-B7D9-4F56-BAB6-3272F954BEFF}" type="pres">
      <dgm:prSet presAssocID="{DC22BAF1-5688-4B66-BA82-74E53CE2DACB}" presName="text" presStyleLbl="fgAcc0" presStyleIdx="0" presStyleCnt="1">
        <dgm:presLayoutVars>
          <dgm:chPref val="3"/>
        </dgm:presLayoutVars>
      </dgm:prSet>
      <dgm:spPr/>
      <dgm:t>
        <a:bodyPr/>
        <a:lstStyle/>
        <a:p>
          <a:endParaRPr lang="ru-RU"/>
        </a:p>
      </dgm:t>
    </dgm:pt>
    <dgm:pt modelId="{37FFE06E-3FE4-449D-AAB2-92EBB800FC35}" type="pres">
      <dgm:prSet presAssocID="{DC22BAF1-5688-4B66-BA82-74E53CE2DACB}" presName="hierChild2" presStyleCnt="0"/>
      <dgm:spPr/>
    </dgm:pt>
    <dgm:pt modelId="{F6583C03-268F-4D24-847D-97ADED8C7017}" type="pres">
      <dgm:prSet presAssocID="{BF42705F-9CDA-47BF-BFA1-51FBA886ACB9}" presName="Name10" presStyleLbl="parChTrans1D2" presStyleIdx="0" presStyleCnt="2"/>
      <dgm:spPr/>
      <dgm:t>
        <a:bodyPr/>
        <a:lstStyle/>
        <a:p>
          <a:endParaRPr lang="ru-RU"/>
        </a:p>
      </dgm:t>
    </dgm:pt>
    <dgm:pt modelId="{7BF2A032-3B4B-4CD5-BC5A-B5B130417219}" type="pres">
      <dgm:prSet presAssocID="{589EDCC4-30B1-4707-89A6-C03584976C31}" presName="hierRoot2" presStyleCnt="0"/>
      <dgm:spPr/>
    </dgm:pt>
    <dgm:pt modelId="{F67225C3-A69A-43A1-B037-E62731007840}" type="pres">
      <dgm:prSet presAssocID="{589EDCC4-30B1-4707-89A6-C03584976C31}" presName="composite2" presStyleCnt="0"/>
      <dgm:spPr/>
    </dgm:pt>
    <dgm:pt modelId="{7260B93F-1963-4761-BF7D-64FA166A43A4}" type="pres">
      <dgm:prSet presAssocID="{589EDCC4-30B1-4707-89A6-C03584976C31}" presName="background2" presStyleLbl="asst1" presStyleIdx="0" presStyleCnt="9"/>
      <dgm:spPr/>
    </dgm:pt>
    <dgm:pt modelId="{F8FF613D-3E8C-41CB-96CE-B4CD9BDB0627}" type="pres">
      <dgm:prSet presAssocID="{589EDCC4-30B1-4707-89A6-C03584976C31}" presName="text2" presStyleLbl="fgAcc2" presStyleIdx="0" presStyleCnt="2">
        <dgm:presLayoutVars>
          <dgm:chPref val="3"/>
        </dgm:presLayoutVars>
      </dgm:prSet>
      <dgm:spPr/>
      <dgm:t>
        <a:bodyPr/>
        <a:lstStyle/>
        <a:p>
          <a:endParaRPr lang="ru-RU"/>
        </a:p>
      </dgm:t>
    </dgm:pt>
    <dgm:pt modelId="{3120145F-3F4E-4783-B1FB-0C9B8FDD0C7C}" type="pres">
      <dgm:prSet presAssocID="{589EDCC4-30B1-4707-89A6-C03584976C31}" presName="hierChild3" presStyleCnt="0"/>
      <dgm:spPr/>
    </dgm:pt>
    <dgm:pt modelId="{00CDDAE2-5785-41A8-B9D7-9B7A395D374E}" type="pres">
      <dgm:prSet presAssocID="{72A51E47-783E-483E-909C-42042EEDA849}" presName="Name17" presStyleLbl="parChTrans1D3" presStyleIdx="0" presStyleCnt="4"/>
      <dgm:spPr/>
      <dgm:t>
        <a:bodyPr/>
        <a:lstStyle/>
        <a:p>
          <a:endParaRPr lang="ru-RU"/>
        </a:p>
      </dgm:t>
    </dgm:pt>
    <dgm:pt modelId="{C0863797-BD96-4769-83A6-5716DE2C1ABF}" type="pres">
      <dgm:prSet presAssocID="{F744D1B5-E6B6-45AA-BAB7-65C1FDBB3BE5}" presName="hierRoot3" presStyleCnt="0"/>
      <dgm:spPr/>
    </dgm:pt>
    <dgm:pt modelId="{5625CFA9-F1DA-48A8-8FE4-A0DBA530B4D5}" type="pres">
      <dgm:prSet presAssocID="{F744D1B5-E6B6-45AA-BAB7-65C1FDBB3BE5}" presName="composite3" presStyleCnt="0"/>
      <dgm:spPr/>
    </dgm:pt>
    <dgm:pt modelId="{7766C8A0-9B10-4E23-9926-F7F2CA79DEB0}" type="pres">
      <dgm:prSet presAssocID="{F744D1B5-E6B6-45AA-BAB7-65C1FDBB3BE5}" presName="background3" presStyleLbl="asst1" presStyleIdx="1" presStyleCnt="9"/>
      <dgm:spPr/>
    </dgm:pt>
    <dgm:pt modelId="{6D367C0B-7630-4914-9685-950F4CFFAFC1}" type="pres">
      <dgm:prSet presAssocID="{F744D1B5-E6B6-45AA-BAB7-65C1FDBB3BE5}" presName="text3" presStyleLbl="fgAcc3" presStyleIdx="0" presStyleCnt="4">
        <dgm:presLayoutVars>
          <dgm:chPref val="3"/>
        </dgm:presLayoutVars>
      </dgm:prSet>
      <dgm:spPr/>
      <dgm:t>
        <a:bodyPr/>
        <a:lstStyle/>
        <a:p>
          <a:endParaRPr lang="ru-RU"/>
        </a:p>
      </dgm:t>
    </dgm:pt>
    <dgm:pt modelId="{C11287F1-9E4C-49BC-9656-2A915F213FF7}" type="pres">
      <dgm:prSet presAssocID="{F744D1B5-E6B6-45AA-BAB7-65C1FDBB3BE5}" presName="hierChild4" presStyleCnt="0"/>
      <dgm:spPr/>
    </dgm:pt>
    <dgm:pt modelId="{ACA70D62-2C77-4072-9AE7-05A0B2220A61}" type="pres">
      <dgm:prSet presAssocID="{8FDCD0D7-162B-411B-90A2-5328BFD5DE5A}" presName="Name17" presStyleLbl="parChTrans1D3" presStyleIdx="1" presStyleCnt="4"/>
      <dgm:spPr/>
      <dgm:t>
        <a:bodyPr/>
        <a:lstStyle/>
        <a:p>
          <a:endParaRPr lang="ru-RU"/>
        </a:p>
      </dgm:t>
    </dgm:pt>
    <dgm:pt modelId="{EAA470D1-EA3C-487C-A507-F7049371FDD2}" type="pres">
      <dgm:prSet presAssocID="{12DBBFB1-C3F1-4EE8-AABC-2E45EEF05CB7}" presName="hierRoot3" presStyleCnt="0"/>
      <dgm:spPr/>
    </dgm:pt>
    <dgm:pt modelId="{AD63784E-2663-4219-B086-3CBB9EA81E99}" type="pres">
      <dgm:prSet presAssocID="{12DBBFB1-C3F1-4EE8-AABC-2E45EEF05CB7}" presName="composite3" presStyleCnt="0"/>
      <dgm:spPr/>
    </dgm:pt>
    <dgm:pt modelId="{591B287D-8E29-4E10-A868-B1A6A5A8707D}" type="pres">
      <dgm:prSet presAssocID="{12DBBFB1-C3F1-4EE8-AABC-2E45EEF05CB7}" presName="background3" presStyleLbl="asst1" presStyleIdx="2" presStyleCnt="9"/>
      <dgm:spPr/>
    </dgm:pt>
    <dgm:pt modelId="{BAFCF94A-C9A6-4814-B695-43BA7A2F6D51}" type="pres">
      <dgm:prSet presAssocID="{12DBBFB1-C3F1-4EE8-AABC-2E45EEF05CB7}" presName="text3" presStyleLbl="fgAcc3" presStyleIdx="1" presStyleCnt="4">
        <dgm:presLayoutVars>
          <dgm:chPref val="3"/>
        </dgm:presLayoutVars>
      </dgm:prSet>
      <dgm:spPr/>
      <dgm:t>
        <a:bodyPr/>
        <a:lstStyle/>
        <a:p>
          <a:endParaRPr lang="ru-RU"/>
        </a:p>
      </dgm:t>
    </dgm:pt>
    <dgm:pt modelId="{78A257C9-FFDE-47E3-8026-5996B1EBD295}" type="pres">
      <dgm:prSet presAssocID="{12DBBFB1-C3F1-4EE8-AABC-2E45EEF05CB7}" presName="hierChild4" presStyleCnt="0"/>
      <dgm:spPr/>
    </dgm:pt>
    <dgm:pt modelId="{A6C5C7C1-6617-4E42-A15B-150BB115B0FC}" type="pres">
      <dgm:prSet presAssocID="{9F23FAB4-46F5-49ED-987F-3B159D3AEE63}" presName="Name23" presStyleLbl="parChTrans1D4" presStyleIdx="0" presStyleCnt="3"/>
      <dgm:spPr/>
      <dgm:t>
        <a:bodyPr/>
        <a:lstStyle/>
        <a:p>
          <a:endParaRPr lang="ru-RU"/>
        </a:p>
      </dgm:t>
    </dgm:pt>
    <dgm:pt modelId="{8C81D79D-C639-4A4A-AD63-944CEF201877}" type="pres">
      <dgm:prSet presAssocID="{D8907DCE-4A66-44AD-8492-EB4FCCB8D8BC}" presName="hierRoot4" presStyleCnt="0"/>
      <dgm:spPr/>
    </dgm:pt>
    <dgm:pt modelId="{41A56865-DF87-4F74-81C9-0ABCE27CAD7D}" type="pres">
      <dgm:prSet presAssocID="{D8907DCE-4A66-44AD-8492-EB4FCCB8D8BC}" presName="composite4" presStyleCnt="0"/>
      <dgm:spPr/>
    </dgm:pt>
    <dgm:pt modelId="{AA3C397B-2140-480A-9929-7ACC062F7F61}" type="pres">
      <dgm:prSet presAssocID="{D8907DCE-4A66-44AD-8492-EB4FCCB8D8BC}" presName="background4" presStyleLbl="asst1" presStyleIdx="3" presStyleCnt="9"/>
      <dgm:spPr/>
    </dgm:pt>
    <dgm:pt modelId="{8882D0B0-5F6D-4859-BB31-CA45387146C5}" type="pres">
      <dgm:prSet presAssocID="{D8907DCE-4A66-44AD-8492-EB4FCCB8D8BC}" presName="text4" presStyleLbl="fgAcc4" presStyleIdx="0" presStyleCnt="3">
        <dgm:presLayoutVars>
          <dgm:chPref val="3"/>
        </dgm:presLayoutVars>
      </dgm:prSet>
      <dgm:spPr/>
      <dgm:t>
        <a:bodyPr/>
        <a:lstStyle/>
        <a:p>
          <a:endParaRPr lang="ru-RU"/>
        </a:p>
      </dgm:t>
    </dgm:pt>
    <dgm:pt modelId="{773EAE5D-8813-423F-816A-6D1BF1A7B738}" type="pres">
      <dgm:prSet presAssocID="{D8907DCE-4A66-44AD-8492-EB4FCCB8D8BC}" presName="hierChild5" presStyleCnt="0"/>
      <dgm:spPr/>
    </dgm:pt>
    <dgm:pt modelId="{E13D67F2-6C3B-4289-B427-BD47F3B3CD95}" type="pres">
      <dgm:prSet presAssocID="{BD74A3BA-89EA-4C1B-8ED1-42DBD1495624}" presName="Name10" presStyleLbl="parChTrans1D2" presStyleIdx="1" presStyleCnt="2"/>
      <dgm:spPr/>
      <dgm:t>
        <a:bodyPr/>
        <a:lstStyle/>
        <a:p>
          <a:endParaRPr lang="ru-RU"/>
        </a:p>
      </dgm:t>
    </dgm:pt>
    <dgm:pt modelId="{D855B33D-59E0-4836-9652-363D687CE876}" type="pres">
      <dgm:prSet presAssocID="{D623CF2F-088A-4D05-81DC-F3C88F4E8278}" presName="hierRoot2" presStyleCnt="0"/>
      <dgm:spPr/>
    </dgm:pt>
    <dgm:pt modelId="{9DAA371D-A2A9-4A0F-AEF5-CA3A5103E20D}" type="pres">
      <dgm:prSet presAssocID="{D623CF2F-088A-4D05-81DC-F3C88F4E8278}" presName="composite2" presStyleCnt="0"/>
      <dgm:spPr/>
    </dgm:pt>
    <dgm:pt modelId="{D325F125-E411-4EB3-B3BB-90B0C595AE60}" type="pres">
      <dgm:prSet presAssocID="{D623CF2F-088A-4D05-81DC-F3C88F4E8278}" presName="background2" presStyleLbl="asst1" presStyleIdx="4" presStyleCnt="9"/>
      <dgm:spPr/>
    </dgm:pt>
    <dgm:pt modelId="{218F548F-BF88-4972-A226-F29B90569D13}" type="pres">
      <dgm:prSet presAssocID="{D623CF2F-088A-4D05-81DC-F3C88F4E8278}" presName="text2" presStyleLbl="fgAcc2" presStyleIdx="1" presStyleCnt="2">
        <dgm:presLayoutVars>
          <dgm:chPref val="3"/>
        </dgm:presLayoutVars>
      </dgm:prSet>
      <dgm:spPr/>
      <dgm:t>
        <a:bodyPr/>
        <a:lstStyle/>
        <a:p>
          <a:endParaRPr lang="ru-RU"/>
        </a:p>
      </dgm:t>
    </dgm:pt>
    <dgm:pt modelId="{08FA9E29-D31B-4D12-8DC5-5B0CC7C1B696}" type="pres">
      <dgm:prSet presAssocID="{D623CF2F-088A-4D05-81DC-F3C88F4E8278}" presName="hierChild3" presStyleCnt="0"/>
      <dgm:spPr/>
    </dgm:pt>
    <dgm:pt modelId="{D8BD8AFB-98AA-4B0F-A3C4-9DB4E2563845}" type="pres">
      <dgm:prSet presAssocID="{DC3643D9-ADD8-4E9D-ADCF-5BF786512A9C}" presName="Name17" presStyleLbl="parChTrans1D3" presStyleIdx="2" presStyleCnt="4"/>
      <dgm:spPr/>
      <dgm:t>
        <a:bodyPr/>
        <a:lstStyle/>
        <a:p>
          <a:endParaRPr lang="ru-RU"/>
        </a:p>
      </dgm:t>
    </dgm:pt>
    <dgm:pt modelId="{D5D94573-CD64-415E-93B7-0AF448B49C22}" type="pres">
      <dgm:prSet presAssocID="{FB432EA8-FD91-49CB-8F52-4463E54A88E5}" presName="hierRoot3" presStyleCnt="0"/>
      <dgm:spPr/>
    </dgm:pt>
    <dgm:pt modelId="{925B13C0-F05F-4AA3-B589-6BA8C9003312}" type="pres">
      <dgm:prSet presAssocID="{FB432EA8-FD91-49CB-8F52-4463E54A88E5}" presName="composite3" presStyleCnt="0"/>
      <dgm:spPr/>
    </dgm:pt>
    <dgm:pt modelId="{4C1A1CFF-EB45-4216-AA72-034BF53F4A64}" type="pres">
      <dgm:prSet presAssocID="{FB432EA8-FD91-49CB-8F52-4463E54A88E5}" presName="background3" presStyleLbl="asst1" presStyleIdx="5" presStyleCnt="9"/>
      <dgm:spPr/>
    </dgm:pt>
    <dgm:pt modelId="{A111C773-8754-411D-A5C1-2C8EF42AEDFB}" type="pres">
      <dgm:prSet presAssocID="{FB432EA8-FD91-49CB-8F52-4463E54A88E5}" presName="text3" presStyleLbl="fgAcc3" presStyleIdx="2" presStyleCnt="4">
        <dgm:presLayoutVars>
          <dgm:chPref val="3"/>
        </dgm:presLayoutVars>
      </dgm:prSet>
      <dgm:spPr/>
      <dgm:t>
        <a:bodyPr/>
        <a:lstStyle/>
        <a:p>
          <a:endParaRPr lang="ru-RU"/>
        </a:p>
      </dgm:t>
    </dgm:pt>
    <dgm:pt modelId="{846F0393-360A-4C12-B3DA-8007F3793F08}" type="pres">
      <dgm:prSet presAssocID="{FB432EA8-FD91-49CB-8F52-4463E54A88E5}" presName="hierChild4" presStyleCnt="0"/>
      <dgm:spPr/>
    </dgm:pt>
    <dgm:pt modelId="{625C87F4-D0DC-48EB-B8DB-713280DB4E11}" type="pres">
      <dgm:prSet presAssocID="{24466447-71AE-4BBF-B843-3634864398DA}" presName="Name23" presStyleLbl="parChTrans1D4" presStyleIdx="1" presStyleCnt="3"/>
      <dgm:spPr/>
      <dgm:t>
        <a:bodyPr/>
        <a:lstStyle/>
        <a:p>
          <a:endParaRPr lang="ru-RU"/>
        </a:p>
      </dgm:t>
    </dgm:pt>
    <dgm:pt modelId="{9B42177C-6391-4A0F-81CE-97CDF9FCF6DC}" type="pres">
      <dgm:prSet presAssocID="{50017F0A-473C-41D9-8D6D-1062C7E75199}" presName="hierRoot4" presStyleCnt="0"/>
      <dgm:spPr/>
    </dgm:pt>
    <dgm:pt modelId="{9A230710-20CD-4BB1-872F-2A37708D09F8}" type="pres">
      <dgm:prSet presAssocID="{50017F0A-473C-41D9-8D6D-1062C7E75199}" presName="composite4" presStyleCnt="0"/>
      <dgm:spPr/>
    </dgm:pt>
    <dgm:pt modelId="{C855BE3E-E209-4E76-B211-9B8FED5A8A46}" type="pres">
      <dgm:prSet presAssocID="{50017F0A-473C-41D9-8D6D-1062C7E75199}" presName="background4" presStyleLbl="asst1" presStyleIdx="6" presStyleCnt="9"/>
      <dgm:spPr/>
    </dgm:pt>
    <dgm:pt modelId="{6945F6F7-7619-4D2D-96D4-66C3E2C43C79}" type="pres">
      <dgm:prSet presAssocID="{50017F0A-473C-41D9-8D6D-1062C7E75199}" presName="text4" presStyleLbl="fgAcc4" presStyleIdx="1" presStyleCnt="3">
        <dgm:presLayoutVars>
          <dgm:chPref val="3"/>
        </dgm:presLayoutVars>
      </dgm:prSet>
      <dgm:spPr/>
      <dgm:t>
        <a:bodyPr/>
        <a:lstStyle/>
        <a:p>
          <a:endParaRPr lang="ru-RU"/>
        </a:p>
      </dgm:t>
    </dgm:pt>
    <dgm:pt modelId="{7C405E23-C293-48D6-A5A7-97396BC444AF}" type="pres">
      <dgm:prSet presAssocID="{50017F0A-473C-41D9-8D6D-1062C7E75199}" presName="hierChild5" presStyleCnt="0"/>
      <dgm:spPr/>
    </dgm:pt>
    <dgm:pt modelId="{6D104448-3299-4102-937D-091D977E1F8D}" type="pres">
      <dgm:prSet presAssocID="{30166E99-6FEA-48B9-8F92-9541A8078D44}" presName="Name23" presStyleLbl="parChTrans1D4" presStyleIdx="2" presStyleCnt="3"/>
      <dgm:spPr/>
      <dgm:t>
        <a:bodyPr/>
        <a:lstStyle/>
        <a:p>
          <a:endParaRPr lang="ru-RU"/>
        </a:p>
      </dgm:t>
    </dgm:pt>
    <dgm:pt modelId="{383F1DBB-A7AD-408F-88C0-EA65E491C082}" type="pres">
      <dgm:prSet presAssocID="{AADAF516-C3B3-402B-9966-1EFDE53E8FA1}" presName="hierRoot4" presStyleCnt="0"/>
      <dgm:spPr/>
    </dgm:pt>
    <dgm:pt modelId="{ECB5926D-DD66-41E4-8F8F-3042FD74856A}" type="pres">
      <dgm:prSet presAssocID="{AADAF516-C3B3-402B-9966-1EFDE53E8FA1}" presName="composite4" presStyleCnt="0"/>
      <dgm:spPr/>
    </dgm:pt>
    <dgm:pt modelId="{837594CF-A77A-419B-9B47-DD4691638914}" type="pres">
      <dgm:prSet presAssocID="{AADAF516-C3B3-402B-9966-1EFDE53E8FA1}" presName="background4" presStyleLbl="asst1" presStyleIdx="7" presStyleCnt="9"/>
      <dgm:spPr/>
    </dgm:pt>
    <dgm:pt modelId="{7D05C007-E793-4710-B37B-2181B7D8A087}" type="pres">
      <dgm:prSet presAssocID="{AADAF516-C3B3-402B-9966-1EFDE53E8FA1}" presName="text4" presStyleLbl="fgAcc4" presStyleIdx="2" presStyleCnt="3">
        <dgm:presLayoutVars>
          <dgm:chPref val="3"/>
        </dgm:presLayoutVars>
      </dgm:prSet>
      <dgm:spPr/>
      <dgm:t>
        <a:bodyPr/>
        <a:lstStyle/>
        <a:p>
          <a:endParaRPr lang="ru-RU"/>
        </a:p>
      </dgm:t>
    </dgm:pt>
    <dgm:pt modelId="{922F9488-8C3C-404E-B888-D4D388553044}" type="pres">
      <dgm:prSet presAssocID="{AADAF516-C3B3-402B-9966-1EFDE53E8FA1}" presName="hierChild5" presStyleCnt="0"/>
      <dgm:spPr/>
    </dgm:pt>
    <dgm:pt modelId="{A2BFB06A-43D8-458C-88DE-4002130FA217}" type="pres">
      <dgm:prSet presAssocID="{115AFF72-9BA3-47F5-9E0E-6A29504589A5}" presName="Name17" presStyleLbl="parChTrans1D3" presStyleIdx="3" presStyleCnt="4"/>
      <dgm:spPr/>
      <dgm:t>
        <a:bodyPr/>
        <a:lstStyle/>
        <a:p>
          <a:endParaRPr lang="ru-RU"/>
        </a:p>
      </dgm:t>
    </dgm:pt>
    <dgm:pt modelId="{1AA8A8AA-659B-49C5-B33F-9A67A7EEA260}" type="pres">
      <dgm:prSet presAssocID="{DA83805E-BE0D-4BDE-98A2-046CDB198404}" presName="hierRoot3" presStyleCnt="0"/>
      <dgm:spPr/>
    </dgm:pt>
    <dgm:pt modelId="{278B7D3B-A072-42BF-BAB5-B6DEC245D312}" type="pres">
      <dgm:prSet presAssocID="{DA83805E-BE0D-4BDE-98A2-046CDB198404}" presName="composite3" presStyleCnt="0"/>
      <dgm:spPr/>
    </dgm:pt>
    <dgm:pt modelId="{3D41A771-1F91-4980-9117-3F2C1A03AEC0}" type="pres">
      <dgm:prSet presAssocID="{DA83805E-BE0D-4BDE-98A2-046CDB198404}" presName="background3" presStyleLbl="asst1" presStyleIdx="8" presStyleCnt="9"/>
      <dgm:spPr/>
    </dgm:pt>
    <dgm:pt modelId="{75AE5000-33D5-4C66-BF28-38724FD35835}" type="pres">
      <dgm:prSet presAssocID="{DA83805E-BE0D-4BDE-98A2-046CDB198404}" presName="text3" presStyleLbl="fgAcc3" presStyleIdx="3" presStyleCnt="4">
        <dgm:presLayoutVars>
          <dgm:chPref val="3"/>
        </dgm:presLayoutVars>
      </dgm:prSet>
      <dgm:spPr/>
      <dgm:t>
        <a:bodyPr/>
        <a:lstStyle/>
        <a:p>
          <a:endParaRPr lang="ru-RU"/>
        </a:p>
      </dgm:t>
    </dgm:pt>
    <dgm:pt modelId="{6986E54D-3610-4193-86C9-EA1E79907951}" type="pres">
      <dgm:prSet presAssocID="{DA83805E-BE0D-4BDE-98A2-046CDB198404}" presName="hierChild4" presStyleCnt="0"/>
      <dgm:spPr/>
    </dgm:pt>
  </dgm:ptLst>
  <dgm:cxnLst>
    <dgm:cxn modelId="{63685167-A49C-409E-BCDD-D7097BFF5A4D}" srcId="{12DBBFB1-C3F1-4EE8-AABC-2E45EEF05CB7}" destId="{D8907DCE-4A66-44AD-8492-EB4FCCB8D8BC}" srcOrd="0" destOrd="0" parTransId="{9F23FAB4-46F5-49ED-987F-3B159D3AEE63}" sibTransId="{1820E9E8-74C9-40DE-9D28-2F89A581F98E}"/>
    <dgm:cxn modelId="{19D58B4C-6165-4BD1-A183-F24C52C07E7A}" type="presOf" srcId="{FB432EA8-FD91-49CB-8F52-4463E54A88E5}" destId="{A111C773-8754-411D-A5C1-2C8EF42AEDFB}" srcOrd="0" destOrd="0" presId="urn:microsoft.com/office/officeart/2005/8/layout/hierarchy1"/>
    <dgm:cxn modelId="{2E7DE323-F0F2-41DA-8FDE-B16C73D3C165}" srcId="{DC22BAF1-5688-4B66-BA82-74E53CE2DACB}" destId="{D623CF2F-088A-4D05-81DC-F3C88F4E8278}" srcOrd="1" destOrd="0" parTransId="{BD74A3BA-89EA-4C1B-8ED1-42DBD1495624}" sibTransId="{89CE3B80-5CA5-4CD4-9115-26D849935DC8}"/>
    <dgm:cxn modelId="{9077A0F3-8889-4779-960F-02EF63F7182A}" type="presOf" srcId="{50017F0A-473C-41D9-8D6D-1062C7E75199}" destId="{6945F6F7-7619-4D2D-96D4-66C3E2C43C79}" srcOrd="0" destOrd="0" presId="urn:microsoft.com/office/officeart/2005/8/layout/hierarchy1"/>
    <dgm:cxn modelId="{98460EEB-FE79-4EBB-938A-917100E0FA63}" srcId="{D623CF2F-088A-4D05-81DC-F3C88F4E8278}" destId="{FB432EA8-FD91-49CB-8F52-4463E54A88E5}" srcOrd="0" destOrd="0" parTransId="{DC3643D9-ADD8-4E9D-ADCF-5BF786512A9C}" sibTransId="{95A16973-C045-447A-A967-0FD7D0621296}"/>
    <dgm:cxn modelId="{BA64E082-F401-44F1-8028-3BFB7C97ED9B}" srcId="{589EDCC4-30B1-4707-89A6-C03584976C31}" destId="{12DBBFB1-C3F1-4EE8-AABC-2E45EEF05CB7}" srcOrd="1" destOrd="0" parTransId="{8FDCD0D7-162B-411B-90A2-5328BFD5DE5A}" sibTransId="{F21BB56C-11C3-42CF-804C-F121A4C3AD6C}"/>
    <dgm:cxn modelId="{C185519B-DAD6-49E1-AF88-03009609C193}" srcId="{DC22BAF1-5688-4B66-BA82-74E53CE2DACB}" destId="{589EDCC4-30B1-4707-89A6-C03584976C31}" srcOrd="0" destOrd="0" parTransId="{BF42705F-9CDA-47BF-BFA1-51FBA886ACB9}" sibTransId="{14DE7AC7-7186-4797-8099-06BE18FFEDDA}"/>
    <dgm:cxn modelId="{460A97FC-FB6C-4AD1-AC04-2096D31F611A}" srcId="{589EDCC4-30B1-4707-89A6-C03584976C31}" destId="{F744D1B5-E6B6-45AA-BAB7-65C1FDBB3BE5}" srcOrd="0" destOrd="0" parTransId="{72A51E47-783E-483E-909C-42042EEDA849}" sibTransId="{8ABF67EF-2E67-4A59-A484-33376FF36A15}"/>
    <dgm:cxn modelId="{2CB815A3-E05E-4CBA-9EBF-A803D84FD9BA}" type="presOf" srcId="{9F23FAB4-46F5-49ED-987F-3B159D3AEE63}" destId="{A6C5C7C1-6617-4E42-A15B-150BB115B0FC}" srcOrd="0" destOrd="0" presId="urn:microsoft.com/office/officeart/2005/8/layout/hierarchy1"/>
    <dgm:cxn modelId="{3F17DB84-E4A9-4857-8202-6B8480EB531B}" type="presOf" srcId="{12DBBFB1-C3F1-4EE8-AABC-2E45EEF05CB7}" destId="{BAFCF94A-C9A6-4814-B695-43BA7A2F6D51}" srcOrd="0" destOrd="0" presId="urn:microsoft.com/office/officeart/2005/8/layout/hierarchy1"/>
    <dgm:cxn modelId="{761CE165-4DC7-4164-83AD-9F2EBB060BF7}" type="presOf" srcId="{D8907DCE-4A66-44AD-8492-EB4FCCB8D8BC}" destId="{8882D0B0-5F6D-4859-BB31-CA45387146C5}" srcOrd="0" destOrd="0" presId="urn:microsoft.com/office/officeart/2005/8/layout/hierarchy1"/>
    <dgm:cxn modelId="{AA92B173-49CC-4E82-955B-9FF8F1E97CEC}" type="presOf" srcId="{BF42705F-9CDA-47BF-BFA1-51FBA886ACB9}" destId="{F6583C03-268F-4D24-847D-97ADED8C7017}" srcOrd="0" destOrd="0" presId="urn:microsoft.com/office/officeart/2005/8/layout/hierarchy1"/>
    <dgm:cxn modelId="{BB7E22D1-4571-44CF-BA7A-79020A10F78E}" type="presOf" srcId="{DC22BAF1-5688-4B66-BA82-74E53CE2DACB}" destId="{26DB107C-B7D9-4F56-BAB6-3272F954BEFF}" srcOrd="0" destOrd="0" presId="urn:microsoft.com/office/officeart/2005/8/layout/hierarchy1"/>
    <dgm:cxn modelId="{E492C817-0195-4691-AC66-F24E7FBD273E}" type="presOf" srcId="{DA83805E-BE0D-4BDE-98A2-046CDB198404}" destId="{75AE5000-33D5-4C66-BF28-38724FD35835}" srcOrd="0" destOrd="0" presId="urn:microsoft.com/office/officeart/2005/8/layout/hierarchy1"/>
    <dgm:cxn modelId="{5626AE24-3CED-4A35-B892-56A0B7BB7E02}" type="presOf" srcId="{72A51E47-783E-483E-909C-42042EEDA849}" destId="{00CDDAE2-5785-41A8-B9D7-9B7A395D374E}" srcOrd="0" destOrd="0" presId="urn:microsoft.com/office/officeart/2005/8/layout/hierarchy1"/>
    <dgm:cxn modelId="{DC556CFD-BAF2-4567-B753-B0000A95D8EA}" srcId="{FB432EA8-FD91-49CB-8F52-4463E54A88E5}" destId="{AADAF516-C3B3-402B-9966-1EFDE53E8FA1}" srcOrd="1" destOrd="0" parTransId="{30166E99-6FEA-48B9-8F92-9541A8078D44}" sibTransId="{338517A0-A974-4528-8CA9-03705A00628B}"/>
    <dgm:cxn modelId="{66A112F4-F2DF-48AB-9C0E-FBC31DC51EDA}" srcId="{8AAF66C2-4943-4035-A895-0235CF647B30}" destId="{DC22BAF1-5688-4B66-BA82-74E53CE2DACB}" srcOrd="0" destOrd="0" parTransId="{475F47FA-D7AD-454B-9220-BF06792188CE}" sibTransId="{6972CF5A-DB3E-4899-82F5-E8CEEB1E6BE7}"/>
    <dgm:cxn modelId="{DFE6C628-04D3-432F-B897-C0D59F63D14C}" type="presOf" srcId="{BD74A3BA-89EA-4C1B-8ED1-42DBD1495624}" destId="{E13D67F2-6C3B-4289-B427-BD47F3B3CD95}" srcOrd="0" destOrd="0" presId="urn:microsoft.com/office/officeart/2005/8/layout/hierarchy1"/>
    <dgm:cxn modelId="{44E1A894-A45C-4350-841C-0DB294DF7744}" type="presOf" srcId="{589EDCC4-30B1-4707-89A6-C03584976C31}" destId="{F8FF613D-3E8C-41CB-96CE-B4CD9BDB0627}" srcOrd="0" destOrd="0" presId="urn:microsoft.com/office/officeart/2005/8/layout/hierarchy1"/>
    <dgm:cxn modelId="{A519B252-0E4A-4D7C-80B8-84D17AA777C2}" type="presOf" srcId="{AADAF516-C3B3-402B-9966-1EFDE53E8FA1}" destId="{7D05C007-E793-4710-B37B-2181B7D8A087}" srcOrd="0" destOrd="0" presId="urn:microsoft.com/office/officeart/2005/8/layout/hierarchy1"/>
    <dgm:cxn modelId="{DA796250-0DCE-4011-BCEE-B2E90CFF6607}" type="presOf" srcId="{24466447-71AE-4BBF-B843-3634864398DA}" destId="{625C87F4-D0DC-48EB-B8DB-713280DB4E11}" srcOrd="0" destOrd="0" presId="urn:microsoft.com/office/officeart/2005/8/layout/hierarchy1"/>
    <dgm:cxn modelId="{4BF9C173-7CCE-4B1D-9825-C56C0C79123B}" type="presOf" srcId="{F744D1B5-E6B6-45AA-BAB7-65C1FDBB3BE5}" destId="{6D367C0B-7630-4914-9685-950F4CFFAFC1}" srcOrd="0" destOrd="0" presId="urn:microsoft.com/office/officeart/2005/8/layout/hierarchy1"/>
    <dgm:cxn modelId="{FDAEE51F-3B67-497E-8B8B-E6D53A853963}" type="presOf" srcId="{DC3643D9-ADD8-4E9D-ADCF-5BF786512A9C}" destId="{D8BD8AFB-98AA-4B0F-A3C4-9DB4E2563845}" srcOrd="0" destOrd="0" presId="urn:microsoft.com/office/officeart/2005/8/layout/hierarchy1"/>
    <dgm:cxn modelId="{A58278B0-7864-40E8-961F-738BCD4809BB}" type="presOf" srcId="{D623CF2F-088A-4D05-81DC-F3C88F4E8278}" destId="{218F548F-BF88-4972-A226-F29B90569D13}" srcOrd="0" destOrd="0" presId="urn:microsoft.com/office/officeart/2005/8/layout/hierarchy1"/>
    <dgm:cxn modelId="{DAF9BD68-EB92-4E93-B056-344B4A464C53}" type="presOf" srcId="{115AFF72-9BA3-47F5-9E0E-6A29504589A5}" destId="{A2BFB06A-43D8-458C-88DE-4002130FA217}" srcOrd="0" destOrd="0" presId="urn:microsoft.com/office/officeart/2005/8/layout/hierarchy1"/>
    <dgm:cxn modelId="{A9701BFA-C565-4067-A2D3-2CF19FBE5D1B}" srcId="{FB432EA8-FD91-49CB-8F52-4463E54A88E5}" destId="{50017F0A-473C-41D9-8D6D-1062C7E75199}" srcOrd="0" destOrd="0" parTransId="{24466447-71AE-4BBF-B843-3634864398DA}" sibTransId="{023C76E5-4B8E-4522-861E-A79C3C210508}"/>
    <dgm:cxn modelId="{B8DAFF7E-59A1-4631-A458-7150E710F3AD}" type="presOf" srcId="{8FDCD0D7-162B-411B-90A2-5328BFD5DE5A}" destId="{ACA70D62-2C77-4072-9AE7-05A0B2220A61}" srcOrd="0" destOrd="0" presId="urn:microsoft.com/office/officeart/2005/8/layout/hierarchy1"/>
    <dgm:cxn modelId="{5821D8C9-BC06-48A5-867E-0AED98E88097}" type="presOf" srcId="{30166E99-6FEA-48B9-8F92-9541A8078D44}" destId="{6D104448-3299-4102-937D-091D977E1F8D}" srcOrd="0" destOrd="0" presId="urn:microsoft.com/office/officeart/2005/8/layout/hierarchy1"/>
    <dgm:cxn modelId="{13D7B540-91BA-49E4-B7FB-7AB547DE1905}" type="presOf" srcId="{8AAF66C2-4943-4035-A895-0235CF647B30}" destId="{78D8573F-48FF-41F6-9E70-B86444CD3503}" srcOrd="0" destOrd="0" presId="urn:microsoft.com/office/officeart/2005/8/layout/hierarchy1"/>
    <dgm:cxn modelId="{7AF80F28-F7F8-4ED3-A273-B5CCD1791C12}" srcId="{D623CF2F-088A-4D05-81DC-F3C88F4E8278}" destId="{DA83805E-BE0D-4BDE-98A2-046CDB198404}" srcOrd="1" destOrd="0" parTransId="{115AFF72-9BA3-47F5-9E0E-6A29504589A5}" sibTransId="{F60356B4-6E07-4F3D-AF78-7695BCFA3E62}"/>
    <dgm:cxn modelId="{76FE05D8-6E51-4657-A812-3AA8205FFFEC}" type="presParOf" srcId="{78D8573F-48FF-41F6-9E70-B86444CD3503}" destId="{127C9495-D786-4CF0-86FA-6F4339D3D9F5}" srcOrd="0" destOrd="0" presId="urn:microsoft.com/office/officeart/2005/8/layout/hierarchy1"/>
    <dgm:cxn modelId="{9F8B25AF-1487-481C-A8C1-72BC1D62E47B}" type="presParOf" srcId="{127C9495-D786-4CF0-86FA-6F4339D3D9F5}" destId="{C51A136D-7941-4697-BF6C-C9B5FCF12A41}" srcOrd="0" destOrd="0" presId="urn:microsoft.com/office/officeart/2005/8/layout/hierarchy1"/>
    <dgm:cxn modelId="{986D9AB4-13A6-4AF5-8882-6D532ABC9CC5}" type="presParOf" srcId="{C51A136D-7941-4697-BF6C-C9B5FCF12A41}" destId="{78945A50-82B0-4154-832F-84EF4C40663A}" srcOrd="0" destOrd="0" presId="urn:microsoft.com/office/officeart/2005/8/layout/hierarchy1"/>
    <dgm:cxn modelId="{17C2BC54-9C03-458C-916D-7D2E663CA5FD}" type="presParOf" srcId="{C51A136D-7941-4697-BF6C-C9B5FCF12A41}" destId="{26DB107C-B7D9-4F56-BAB6-3272F954BEFF}" srcOrd="1" destOrd="0" presId="urn:microsoft.com/office/officeart/2005/8/layout/hierarchy1"/>
    <dgm:cxn modelId="{8BDB71E6-6B8F-476D-881B-18A538340A39}" type="presParOf" srcId="{127C9495-D786-4CF0-86FA-6F4339D3D9F5}" destId="{37FFE06E-3FE4-449D-AAB2-92EBB800FC35}" srcOrd="1" destOrd="0" presId="urn:microsoft.com/office/officeart/2005/8/layout/hierarchy1"/>
    <dgm:cxn modelId="{59A6E705-6393-4712-92F0-B53D09CDA046}" type="presParOf" srcId="{37FFE06E-3FE4-449D-AAB2-92EBB800FC35}" destId="{F6583C03-268F-4D24-847D-97ADED8C7017}" srcOrd="0" destOrd="0" presId="urn:microsoft.com/office/officeart/2005/8/layout/hierarchy1"/>
    <dgm:cxn modelId="{3B5E8C38-9766-4699-806A-1335EEC1D7C7}" type="presParOf" srcId="{37FFE06E-3FE4-449D-AAB2-92EBB800FC35}" destId="{7BF2A032-3B4B-4CD5-BC5A-B5B130417219}" srcOrd="1" destOrd="0" presId="urn:microsoft.com/office/officeart/2005/8/layout/hierarchy1"/>
    <dgm:cxn modelId="{BE7709DD-94F6-4D65-A187-EAB13C20EE99}" type="presParOf" srcId="{7BF2A032-3B4B-4CD5-BC5A-B5B130417219}" destId="{F67225C3-A69A-43A1-B037-E62731007840}" srcOrd="0" destOrd="0" presId="urn:microsoft.com/office/officeart/2005/8/layout/hierarchy1"/>
    <dgm:cxn modelId="{DE4AFED3-A23C-4900-997C-7FDAEAA47170}" type="presParOf" srcId="{F67225C3-A69A-43A1-B037-E62731007840}" destId="{7260B93F-1963-4761-BF7D-64FA166A43A4}" srcOrd="0" destOrd="0" presId="urn:microsoft.com/office/officeart/2005/8/layout/hierarchy1"/>
    <dgm:cxn modelId="{22234F26-FEA1-4149-807D-3CB141DFE759}" type="presParOf" srcId="{F67225C3-A69A-43A1-B037-E62731007840}" destId="{F8FF613D-3E8C-41CB-96CE-B4CD9BDB0627}" srcOrd="1" destOrd="0" presId="urn:microsoft.com/office/officeart/2005/8/layout/hierarchy1"/>
    <dgm:cxn modelId="{CEE44652-363A-4175-9632-AB84E04B668F}" type="presParOf" srcId="{7BF2A032-3B4B-4CD5-BC5A-B5B130417219}" destId="{3120145F-3F4E-4783-B1FB-0C9B8FDD0C7C}" srcOrd="1" destOrd="0" presId="urn:microsoft.com/office/officeart/2005/8/layout/hierarchy1"/>
    <dgm:cxn modelId="{19C0D46E-AB5A-4C27-98FC-C40307881135}" type="presParOf" srcId="{3120145F-3F4E-4783-B1FB-0C9B8FDD0C7C}" destId="{00CDDAE2-5785-41A8-B9D7-9B7A395D374E}" srcOrd="0" destOrd="0" presId="urn:microsoft.com/office/officeart/2005/8/layout/hierarchy1"/>
    <dgm:cxn modelId="{A3371FCC-1F1E-463C-B060-D40FF51F7EC4}" type="presParOf" srcId="{3120145F-3F4E-4783-B1FB-0C9B8FDD0C7C}" destId="{C0863797-BD96-4769-83A6-5716DE2C1ABF}" srcOrd="1" destOrd="0" presId="urn:microsoft.com/office/officeart/2005/8/layout/hierarchy1"/>
    <dgm:cxn modelId="{55299679-FFC2-40A2-B184-7EAE8B1E969A}" type="presParOf" srcId="{C0863797-BD96-4769-83A6-5716DE2C1ABF}" destId="{5625CFA9-F1DA-48A8-8FE4-A0DBA530B4D5}" srcOrd="0" destOrd="0" presId="urn:microsoft.com/office/officeart/2005/8/layout/hierarchy1"/>
    <dgm:cxn modelId="{7ADA0275-124B-44E3-98CD-7574DF6F6257}" type="presParOf" srcId="{5625CFA9-F1DA-48A8-8FE4-A0DBA530B4D5}" destId="{7766C8A0-9B10-4E23-9926-F7F2CA79DEB0}" srcOrd="0" destOrd="0" presId="urn:microsoft.com/office/officeart/2005/8/layout/hierarchy1"/>
    <dgm:cxn modelId="{60814223-4B81-4D6B-8146-2630A2A1494B}" type="presParOf" srcId="{5625CFA9-F1DA-48A8-8FE4-A0DBA530B4D5}" destId="{6D367C0B-7630-4914-9685-950F4CFFAFC1}" srcOrd="1" destOrd="0" presId="urn:microsoft.com/office/officeart/2005/8/layout/hierarchy1"/>
    <dgm:cxn modelId="{386084FE-AA12-4350-8736-12762D4F85DC}" type="presParOf" srcId="{C0863797-BD96-4769-83A6-5716DE2C1ABF}" destId="{C11287F1-9E4C-49BC-9656-2A915F213FF7}" srcOrd="1" destOrd="0" presId="urn:microsoft.com/office/officeart/2005/8/layout/hierarchy1"/>
    <dgm:cxn modelId="{75D82BC0-39FB-412D-BDC7-A04CD7491083}" type="presParOf" srcId="{3120145F-3F4E-4783-B1FB-0C9B8FDD0C7C}" destId="{ACA70D62-2C77-4072-9AE7-05A0B2220A61}" srcOrd="2" destOrd="0" presId="urn:microsoft.com/office/officeart/2005/8/layout/hierarchy1"/>
    <dgm:cxn modelId="{98A9D017-C0CF-4EC5-8372-CD20A472893E}" type="presParOf" srcId="{3120145F-3F4E-4783-B1FB-0C9B8FDD0C7C}" destId="{EAA470D1-EA3C-487C-A507-F7049371FDD2}" srcOrd="3" destOrd="0" presId="urn:microsoft.com/office/officeart/2005/8/layout/hierarchy1"/>
    <dgm:cxn modelId="{8D1E36B8-40A5-4D10-87CE-F4A4C3B7F783}" type="presParOf" srcId="{EAA470D1-EA3C-487C-A507-F7049371FDD2}" destId="{AD63784E-2663-4219-B086-3CBB9EA81E99}" srcOrd="0" destOrd="0" presId="urn:microsoft.com/office/officeart/2005/8/layout/hierarchy1"/>
    <dgm:cxn modelId="{72554152-8B62-4867-A537-C510E53F23FC}" type="presParOf" srcId="{AD63784E-2663-4219-B086-3CBB9EA81E99}" destId="{591B287D-8E29-4E10-A868-B1A6A5A8707D}" srcOrd="0" destOrd="0" presId="urn:microsoft.com/office/officeart/2005/8/layout/hierarchy1"/>
    <dgm:cxn modelId="{77D86ECA-FF8A-4069-86D1-13DC2B08E918}" type="presParOf" srcId="{AD63784E-2663-4219-B086-3CBB9EA81E99}" destId="{BAFCF94A-C9A6-4814-B695-43BA7A2F6D51}" srcOrd="1" destOrd="0" presId="urn:microsoft.com/office/officeart/2005/8/layout/hierarchy1"/>
    <dgm:cxn modelId="{F2B73EEB-B306-4D57-9572-0EFBB2CE8066}" type="presParOf" srcId="{EAA470D1-EA3C-487C-A507-F7049371FDD2}" destId="{78A257C9-FFDE-47E3-8026-5996B1EBD295}" srcOrd="1" destOrd="0" presId="urn:microsoft.com/office/officeart/2005/8/layout/hierarchy1"/>
    <dgm:cxn modelId="{D29D8633-565D-4F90-BD78-95BFE8E12BAF}" type="presParOf" srcId="{78A257C9-FFDE-47E3-8026-5996B1EBD295}" destId="{A6C5C7C1-6617-4E42-A15B-150BB115B0FC}" srcOrd="0" destOrd="0" presId="urn:microsoft.com/office/officeart/2005/8/layout/hierarchy1"/>
    <dgm:cxn modelId="{7D859F76-E019-443F-932F-6A759B6E4C80}" type="presParOf" srcId="{78A257C9-FFDE-47E3-8026-5996B1EBD295}" destId="{8C81D79D-C639-4A4A-AD63-944CEF201877}" srcOrd="1" destOrd="0" presId="urn:microsoft.com/office/officeart/2005/8/layout/hierarchy1"/>
    <dgm:cxn modelId="{E5B39FCD-D78D-4B42-9B90-9AC4495FD47F}" type="presParOf" srcId="{8C81D79D-C639-4A4A-AD63-944CEF201877}" destId="{41A56865-DF87-4F74-81C9-0ABCE27CAD7D}" srcOrd="0" destOrd="0" presId="urn:microsoft.com/office/officeart/2005/8/layout/hierarchy1"/>
    <dgm:cxn modelId="{CCE93E71-58B3-429A-9766-93E2B04E901E}" type="presParOf" srcId="{41A56865-DF87-4F74-81C9-0ABCE27CAD7D}" destId="{AA3C397B-2140-480A-9929-7ACC062F7F61}" srcOrd="0" destOrd="0" presId="urn:microsoft.com/office/officeart/2005/8/layout/hierarchy1"/>
    <dgm:cxn modelId="{C2868D1A-A3EF-4BDE-8680-6045343736EC}" type="presParOf" srcId="{41A56865-DF87-4F74-81C9-0ABCE27CAD7D}" destId="{8882D0B0-5F6D-4859-BB31-CA45387146C5}" srcOrd="1" destOrd="0" presId="urn:microsoft.com/office/officeart/2005/8/layout/hierarchy1"/>
    <dgm:cxn modelId="{C310BCA1-A17E-4A62-8316-7E56BBE7AFD6}" type="presParOf" srcId="{8C81D79D-C639-4A4A-AD63-944CEF201877}" destId="{773EAE5D-8813-423F-816A-6D1BF1A7B738}" srcOrd="1" destOrd="0" presId="urn:microsoft.com/office/officeart/2005/8/layout/hierarchy1"/>
    <dgm:cxn modelId="{F828C0E1-01A5-4221-ACB2-88BCAF51D697}" type="presParOf" srcId="{37FFE06E-3FE4-449D-AAB2-92EBB800FC35}" destId="{E13D67F2-6C3B-4289-B427-BD47F3B3CD95}" srcOrd="2" destOrd="0" presId="urn:microsoft.com/office/officeart/2005/8/layout/hierarchy1"/>
    <dgm:cxn modelId="{833CCA16-DE84-416E-9D3B-D04E33620B41}" type="presParOf" srcId="{37FFE06E-3FE4-449D-AAB2-92EBB800FC35}" destId="{D855B33D-59E0-4836-9652-363D687CE876}" srcOrd="3" destOrd="0" presId="urn:microsoft.com/office/officeart/2005/8/layout/hierarchy1"/>
    <dgm:cxn modelId="{F595BBC9-005A-4F74-ACDE-2C17B6B21C78}" type="presParOf" srcId="{D855B33D-59E0-4836-9652-363D687CE876}" destId="{9DAA371D-A2A9-4A0F-AEF5-CA3A5103E20D}" srcOrd="0" destOrd="0" presId="urn:microsoft.com/office/officeart/2005/8/layout/hierarchy1"/>
    <dgm:cxn modelId="{6C885E3D-7B80-4F62-B193-6C7D51EDD6C4}" type="presParOf" srcId="{9DAA371D-A2A9-4A0F-AEF5-CA3A5103E20D}" destId="{D325F125-E411-4EB3-B3BB-90B0C595AE60}" srcOrd="0" destOrd="0" presId="urn:microsoft.com/office/officeart/2005/8/layout/hierarchy1"/>
    <dgm:cxn modelId="{E055E06D-D694-4AA7-B7BE-A19387935F5F}" type="presParOf" srcId="{9DAA371D-A2A9-4A0F-AEF5-CA3A5103E20D}" destId="{218F548F-BF88-4972-A226-F29B90569D13}" srcOrd="1" destOrd="0" presId="urn:microsoft.com/office/officeart/2005/8/layout/hierarchy1"/>
    <dgm:cxn modelId="{325C3705-B3B6-4E7C-B4CC-F1AA1F377ED2}" type="presParOf" srcId="{D855B33D-59E0-4836-9652-363D687CE876}" destId="{08FA9E29-D31B-4D12-8DC5-5B0CC7C1B696}" srcOrd="1" destOrd="0" presId="urn:microsoft.com/office/officeart/2005/8/layout/hierarchy1"/>
    <dgm:cxn modelId="{706625AE-D594-4F16-A58A-66ADE92903D4}" type="presParOf" srcId="{08FA9E29-D31B-4D12-8DC5-5B0CC7C1B696}" destId="{D8BD8AFB-98AA-4B0F-A3C4-9DB4E2563845}" srcOrd="0" destOrd="0" presId="urn:microsoft.com/office/officeart/2005/8/layout/hierarchy1"/>
    <dgm:cxn modelId="{103D122C-DEE9-41B8-B7D2-F54CC4E74FB2}" type="presParOf" srcId="{08FA9E29-D31B-4D12-8DC5-5B0CC7C1B696}" destId="{D5D94573-CD64-415E-93B7-0AF448B49C22}" srcOrd="1" destOrd="0" presId="urn:microsoft.com/office/officeart/2005/8/layout/hierarchy1"/>
    <dgm:cxn modelId="{39016DEB-3E5A-4329-9C2B-3356FDE2B539}" type="presParOf" srcId="{D5D94573-CD64-415E-93B7-0AF448B49C22}" destId="{925B13C0-F05F-4AA3-B589-6BA8C9003312}" srcOrd="0" destOrd="0" presId="urn:microsoft.com/office/officeart/2005/8/layout/hierarchy1"/>
    <dgm:cxn modelId="{874DA6D5-A416-4D21-8B75-1CFF2977D078}" type="presParOf" srcId="{925B13C0-F05F-4AA3-B589-6BA8C9003312}" destId="{4C1A1CFF-EB45-4216-AA72-034BF53F4A64}" srcOrd="0" destOrd="0" presId="urn:microsoft.com/office/officeart/2005/8/layout/hierarchy1"/>
    <dgm:cxn modelId="{4B30B08C-8F8D-4757-9CFF-7AF24F48EE4E}" type="presParOf" srcId="{925B13C0-F05F-4AA3-B589-6BA8C9003312}" destId="{A111C773-8754-411D-A5C1-2C8EF42AEDFB}" srcOrd="1" destOrd="0" presId="urn:microsoft.com/office/officeart/2005/8/layout/hierarchy1"/>
    <dgm:cxn modelId="{961A73B5-CAFB-4956-82E2-0B937FAF06DB}" type="presParOf" srcId="{D5D94573-CD64-415E-93B7-0AF448B49C22}" destId="{846F0393-360A-4C12-B3DA-8007F3793F08}" srcOrd="1" destOrd="0" presId="urn:microsoft.com/office/officeart/2005/8/layout/hierarchy1"/>
    <dgm:cxn modelId="{224C345E-8512-429D-BF85-D32D14272EF4}" type="presParOf" srcId="{846F0393-360A-4C12-B3DA-8007F3793F08}" destId="{625C87F4-D0DC-48EB-B8DB-713280DB4E11}" srcOrd="0" destOrd="0" presId="urn:microsoft.com/office/officeart/2005/8/layout/hierarchy1"/>
    <dgm:cxn modelId="{793ECE8D-60A8-4B33-B605-EB776524B735}" type="presParOf" srcId="{846F0393-360A-4C12-B3DA-8007F3793F08}" destId="{9B42177C-6391-4A0F-81CE-97CDF9FCF6DC}" srcOrd="1" destOrd="0" presId="urn:microsoft.com/office/officeart/2005/8/layout/hierarchy1"/>
    <dgm:cxn modelId="{A6A429D6-E773-4451-B058-4DC9CEA051EF}" type="presParOf" srcId="{9B42177C-6391-4A0F-81CE-97CDF9FCF6DC}" destId="{9A230710-20CD-4BB1-872F-2A37708D09F8}" srcOrd="0" destOrd="0" presId="urn:microsoft.com/office/officeart/2005/8/layout/hierarchy1"/>
    <dgm:cxn modelId="{24722446-4363-4CCA-9889-E84136A08ADC}" type="presParOf" srcId="{9A230710-20CD-4BB1-872F-2A37708D09F8}" destId="{C855BE3E-E209-4E76-B211-9B8FED5A8A46}" srcOrd="0" destOrd="0" presId="urn:microsoft.com/office/officeart/2005/8/layout/hierarchy1"/>
    <dgm:cxn modelId="{BAE23205-2B27-48B7-B54D-8FB3E52EA8A6}" type="presParOf" srcId="{9A230710-20CD-4BB1-872F-2A37708D09F8}" destId="{6945F6F7-7619-4D2D-96D4-66C3E2C43C79}" srcOrd="1" destOrd="0" presId="urn:microsoft.com/office/officeart/2005/8/layout/hierarchy1"/>
    <dgm:cxn modelId="{3D5A2585-1B3B-4CA4-B4C6-A3D5E798A4F9}" type="presParOf" srcId="{9B42177C-6391-4A0F-81CE-97CDF9FCF6DC}" destId="{7C405E23-C293-48D6-A5A7-97396BC444AF}" srcOrd="1" destOrd="0" presId="urn:microsoft.com/office/officeart/2005/8/layout/hierarchy1"/>
    <dgm:cxn modelId="{9FA0EA45-C808-47D7-BAE9-4024D0C4688A}" type="presParOf" srcId="{846F0393-360A-4C12-B3DA-8007F3793F08}" destId="{6D104448-3299-4102-937D-091D977E1F8D}" srcOrd="2" destOrd="0" presId="urn:microsoft.com/office/officeart/2005/8/layout/hierarchy1"/>
    <dgm:cxn modelId="{C25CA88B-E64E-4A0E-9BF8-30DE0FE6FF6A}" type="presParOf" srcId="{846F0393-360A-4C12-B3DA-8007F3793F08}" destId="{383F1DBB-A7AD-408F-88C0-EA65E491C082}" srcOrd="3" destOrd="0" presId="urn:microsoft.com/office/officeart/2005/8/layout/hierarchy1"/>
    <dgm:cxn modelId="{2B2E8C07-F0DC-4FCA-B5FD-24B0AEA2C956}" type="presParOf" srcId="{383F1DBB-A7AD-408F-88C0-EA65E491C082}" destId="{ECB5926D-DD66-41E4-8F8F-3042FD74856A}" srcOrd="0" destOrd="0" presId="urn:microsoft.com/office/officeart/2005/8/layout/hierarchy1"/>
    <dgm:cxn modelId="{719DD851-4CEE-4DE1-9DE9-AEBD17817ABC}" type="presParOf" srcId="{ECB5926D-DD66-41E4-8F8F-3042FD74856A}" destId="{837594CF-A77A-419B-9B47-DD4691638914}" srcOrd="0" destOrd="0" presId="urn:microsoft.com/office/officeart/2005/8/layout/hierarchy1"/>
    <dgm:cxn modelId="{DF2936B2-CB83-4706-BB26-3E40F01BF41D}" type="presParOf" srcId="{ECB5926D-DD66-41E4-8F8F-3042FD74856A}" destId="{7D05C007-E793-4710-B37B-2181B7D8A087}" srcOrd="1" destOrd="0" presId="urn:microsoft.com/office/officeart/2005/8/layout/hierarchy1"/>
    <dgm:cxn modelId="{435E08C3-5D56-4A72-BAB8-89501F71CBF5}" type="presParOf" srcId="{383F1DBB-A7AD-408F-88C0-EA65E491C082}" destId="{922F9488-8C3C-404E-B888-D4D388553044}" srcOrd="1" destOrd="0" presId="urn:microsoft.com/office/officeart/2005/8/layout/hierarchy1"/>
    <dgm:cxn modelId="{AC6DB61D-A4AF-42F5-AA70-26EEF8786BD2}" type="presParOf" srcId="{08FA9E29-D31B-4D12-8DC5-5B0CC7C1B696}" destId="{A2BFB06A-43D8-458C-88DE-4002130FA217}" srcOrd="2" destOrd="0" presId="urn:microsoft.com/office/officeart/2005/8/layout/hierarchy1"/>
    <dgm:cxn modelId="{5717E4D0-B4DA-4CA2-A395-DFF81F0D85F5}" type="presParOf" srcId="{08FA9E29-D31B-4D12-8DC5-5B0CC7C1B696}" destId="{1AA8A8AA-659B-49C5-B33F-9A67A7EEA260}" srcOrd="3" destOrd="0" presId="urn:microsoft.com/office/officeart/2005/8/layout/hierarchy1"/>
    <dgm:cxn modelId="{7BC61729-595D-4019-B79D-F1EF8FC392F6}" type="presParOf" srcId="{1AA8A8AA-659B-49C5-B33F-9A67A7EEA260}" destId="{278B7D3B-A072-42BF-BAB5-B6DEC245D312}" srcOrd="0" destOrd="0" presId="urn:microsoft.com/office/officeart/2005/8/layout/hierarchy1"/>
    <dgm:cxn modelId="{9054E2CF-FA84-4727-BE4C-B48EDA112B4E}" type="presParOf" srcId="{278B7D3B-A072-42BF-BAB5-B6DEC245D312}" destId="{3D41A771-1F91-4980-9117-3F2C1A03AEC0}" srcOrd="0" destOrd="0" presId="urn:microsoft.com/office/officeart/2005/8/layout/hierarchy1"/>
    <dgm:cxn modelId="{8A7AF04E-B2E9-40EB-A779-8D0E5D84A0D3}" type="presParOf" srcId="{278B7D3B-A072-42BF-BAB5-B6DEC245D312}" destId="{75AE5000-33D5-4C66-BF28-38724FD35835}" srcOrd="1" destOrd="0" presId="urn:microsoft.com/office/officeart/2005/8/layout/hierarchy1"/>
    <dgm:cxn modelId="{D62DF2EE-64D9-4D9E-9494-553940FA3F8B}" type="presParOf" srcId="{1AA8A8AA-659B-49C5-B33F-9A67A7EEA260}" destId="{6986E54D-3610-4193-86C9-EA1E7990795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809181-08BA-43BB-91C0-3A94675B7EC4}"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ru-RU"/>
        </a:p>
      </dgm:t>
    </dgm:pt>
    <dgm:pt modelId="{6F24D007-42FA-41FB-93D4-D41C6FDC03B0}">
      <dgm:prSet/>
      <dgm:spPr/>
      <dgm:t>
        <a:bodyPr/>
        <a:lstStyle/>
        <a:p>
          <a:pPr rtl="0"/>
          <a:r>
            <a:rPr lang="ru-RU" dirty="0" smtClean="0"/>
            <a:t>Постановка задачи («Техническое задание»)</a:t>
          </a:r>
          <a:endParaRPr lang="ru-RU" dirty="0"/>
        </a:p>
      </dgm:t>
    </dgm:pt>
    <dgm:pt modelId="{1CE2A1E5-B7D7-4D73-8444-EDABCF124463}" type="parTrans" cxnId="{F83F21A1-7188-4757-B7C6-6A5FFD5F24AA}">
      <dgm:prSet/>
      <dgm:spPr/>
      <dgm:t>
        <a:bodyPr/>
        <a:lstStyle/>
        <a:p>
          <a:endParaRPr lang="ru-RU"/>
        </a:p>
      </dgm:t>
    </dgm:pt>
    <dgm:pt modelId="{7778065E-9775-427E-955B-F76C8C46786C}" type="sibTrans" cxnId="{F83F21A1-7188-4757-B7C6-6A5FFD5F24AA}">
      <dgm:prSet/>
      <dgm:spPr/>
      <dgm:t>
        <a:bodyPr/>
        <a:lstStyle/>
        <a:p>
          <a:endParaRPr lang="ru-RU"/>
        </a:p>
      </dgm:t>
    </dgm:pt>
    <dgm:pt modelId="{C9443051-A0EA-45AE-B4A9-ECBF8EB5AF2D}">
      <dgm:prSet/>
      <dgm:spPr/>
      <dgm:t>
        <a:bodyPr/>
        <a:lstStyle/>
        <a:p>
          <a:pPr rtl="0"/>
          <a:r>
            <a:rPr lang="ru-RU" dirty="0" smtClean="0"/>
            <a:t>Анализ требований и разработка спецификаций («Эскизный проект»)</a:t>
          </a:r>
          <a:endParaRPr lang="ru-RU" dirty="0"/>
        </a:p>
      </dgm:t>
    </dgm:pt>
    <dgm:pt modelId="{7892C3DE-6607-4D4A-A828-693905268C06}" type="parTrans" cxnId="{EA72F008-8BB6-4385-A4AF-1CA463E268C1}">
      <dgm:prSet/>
      <dgm:spPr/>
      <dgm:t>
        <a:bodyPr/>
        <a:lstStyle/>
        <a:p>
          <a:endParaRPr lang="ru-RU"/>
        </a:p>
      </dgm:t>
    </dgm:pt>
    <dgm:pt modelId="{A3B3F427-C0D1-4090-BD0B-D821D91A60E9}" type="sibTrans" cxnId="{EA72F008-8BB6-4385-A4AF-1CA463E268C1}">
      <dgm:prSet/>
      <dgm:spPr/>
      <dgm:t>
        <a:bodyPr/>
        <a:lstStyle/>
        <a:p>
          <a:endParaRPr lang="ru-RU"/>
        </a:p>
      </dgm:t>
    </dgm:pt>
    <dgm:pt modelId="{6B230B98-A775-45FE-9B87-F5CC17B610B3}">
      <dgm:prSet/>
      <dgm:spPr/>
      <dgm:t>
        <a:bodyPr/>
        <a:lstStyle/>
        <a:p>
          <a:pPr rtl="0"/>
          <a:r>
            <a:rPr lang="ru-RU" dirty="0" smtClean="0"/>
            <a:t>Проектирование («Технический проект»)</a:t>
          </a:r>
          <a:endParaRPr lang="ru-RU" dirty="0"/>
        </a:p>
      </dgm:t>
    </dgm:pt>
    <dgm:pt modelId="{450CE377-01DA-4B48-A119-05D9C29AEAC4}" type="parTrans" cxnId="{D46A7768-4E1F-4F31-86FF-0D381C1292EA}">
      <dgm:prSet/>
      <dgm:spPr/>
      <dgm:t>
        <a:bodyPr/>
        <a:lstStyle/>
        <a:p>
          <a:endParaRPr lang="ru-RU"/>
        </a:p>
      </dgm:t>
    </dgm:pt>
    <dgm:pt modelId="{A3454A1A-BC0B-4775-8422-7920F979D650}" type="sibTrans" cxnId="{D46A7768-4E1F-4F31-86FF-0D381C1292EA}">
      <dgm:prSet/>
      <dgm:spPr/>
      <dgm:t>
        <a:bodyPr/>
        <a:lstStyle/>
        <a:p>
          <a:endParaRPr lang="ru-RU"/>
        </a:p>
      </dgm:t>
    </dgm:pt>
    <dgm:pt modelId="{4C701091-B6FA-4B2C-9A2E-D8083BD88884}">
      <dgm:prSet/>
      <dgm:spPr/>
      <dgm:t>
        <a:bodyPr/>
        <a:lstStyle/>
        <a:p>
          <a:pPr rtl="0"/>
          <a:r>
            <a:rPr lang="en-US" dirty="0" smtClean="0"/>
            <a:t>Analysis Model</a:t>
          </a:r>
          <a:endParaRPr lang="ru-RU" dirty="0"/>
        </a:p>
      </dgm:t>
    </dgm:pt>
    <dgm:pt modelId="{D5DDBB8F-0EF6-4F6D-8610-DF669666DFBA}" type="parTrans" cxnId="{3EF5ACEF-AA0B-488C-A88A-97FECC224A52}">
      <dgm:prSet/>
      <dgm:spPr/>
      <dgm:t>
        <a:bodyPr/>
        <a:lstStyle/>
        <a:p>
          <a:endParaRPr lang="ru-RU"/>
        </a:p>
      </dgm:t>
    </dgm:pt>
    <dgm:pt modelId="{685B1D21-A464-4116-97CC-1C1B633986B6}" type="sibTrans" cxnId="{3EF5ACEF-AA0B-488C-A88A-97FECC224A52}">
      <dgm:prSet/>
      <dgm:spPr/>
      <dgm:t>
        <a:bodyPr/>
        <a:lstStyle/>
        <a:p>
          <a:endParaRPr lang="ru-RU"/>
        </a:p>
      </dgm:t>
    </dgm:pt>
    <dgm:pt modelId="{2E66533E-ACEB-4B4F-81A3-7739816D630A}">
      <dgm:prSet/>
      <dgm:spPr/>
      <dgm:t>
        <a:bodyPr/>
        <a:lstStyle/>
        <a:p>
          <a:pPr rtl="0"/>
          <a:r>
            <a:rPr lang="en-US" dirty="0" smtClean="0"/>
            <a:t>Use case</a:t>
          </a:r>
          <a:endParaRPr lang="ru-RU" dirty="0"/>
        </a:p>
      </dgm:t>
    </dgm:pt>
    <dgm:pt modelId="{1122E367-DA16-4D02-9DAC-42B23C191ED7}" type="parTrans" cxnId="{CD451991-D4F1-414D-B64E-AF0C87F76F45}">
      <dgm:prSet/>
      <dgm:spPr/>
      <dgm:t>
        <a:bodyPr/>
        <a:lstStyle/>
        <a:p>
          <a:endParaRPr lang="ru-RU"/>
        </a:p>
      </dgm:t>
    </dgm:pt>
    <dgm:pt modelId="{BABC7274-3BBA-4596-9D10-62BB07D165ED}" type="sibTrans" cxnId="{CD451991-D4F1-414D-B64E-AF0C87F76F45}">
      <dgm:prSet/>
      <dgm:spPr/>
      <dgm:t>
        <a:bodyPr/>
        <a:lstStyle/>
        <a:p>
          <a:endParaRPr lang="ru-RU"/>
        </a:p>
      </dgm:t>
    </dgm:pt>
    <dgm:pt modelId="{42AB4627-3AB2-4A57-99F8-A526541F0D79}">
      <dgm:prSet/>
      <dgm:spPr/>
      <dgm:t>
        <a:bodyPr/>
        <a:lstStyle/>
        <a:p>
          <a:pPr rtl="0"/>
          <a:r>
            <a:rPr lang="en-US" dirty="0" smtClean="0"/>
            <a:t>Requirements Model</a:t>
          </a:r>
          <a:endParaRPr lang="ru-RU" dirty="0"/>
        </a:p>
      </dgm:t>
    </dgm:pt>
    <dgm:pt modelId="{F759C178-7A03-430C-A511-5192B8266AFC}" type="parTrans" cxnId="{7BBD14D2-0FB9-4D0A-AACD-82139329768F}">
      <dgm:prSet/>
      <dgm:spPr/>
      <dgm:t>
        <a:bodyPr/>
        <a:lstStyle/>
        <a:p>
          <a:endParaRPr lang="ru-RU"/>
        </a:p>
      </dgm:t>
    </dgm:pt>
    <dgm:pt modelId="{2B5618C5-934D-49B1-AB6C-1E1C0877EBB0}" type="sibTrans" cxnId="{7BBD14D2-0FB9-4D0A-AACD-82139329768F}">
      <dgm:prSet/>
      <dgm:spPr/>
      <dgm:t>
        <a:bodyPr/>
        <a:lstStyle/>
        <a:p>
          <a:endParaRPr lang="ru-RU"/>
        </a:p>
      </dgm:t>
    </dgm:pt>
    <dgm:pt modelId="{A9F4C468-FBE4-4454-A1B9-B586A5495C77}">
      <dgm:prSet/>
      <dgm:spPr/>
      <dgm:t>
        <a:bodyPr/>
        <a:lstStyle/>
        <a:p>
          <a:pPr rtl="0"/>
          <a:r>
            <a:rPr lang="en-US" dirty="0" smtClean="0"/>
            <a:t>Domain Model</a:t>
          </a:r>
          <a:endParaRPr lang="ru-RU" dirty="0"/>
        </a:p>
      </dgm:t>
    </dgm:pt>
    <dgm:pt modelId="{3C3BDCD5-3A06-4D8B-8ACB-8B24FB24A7C7}" type="parTrans" cxnId="{227CC51A-B005-4969-B19D-99E1CE02396A}">
      <dgm:prSet/>
      <dgm:spPr/>
      <dgm:t>
        <a:bodyPr/>
        <a:lstStyle/>
        <a:p>
          <a:endParaRPr lang="ru-RU"/>
        </a:p>
      </dgm:t>
    </dgm:pt>
    <dgm:pt modelId="{8FDF9447-C6F0-4B4B-8E7A-61C605E78BB3}" type="sibTrans" cxnId="{227CC51A-B005-4969-B19D-99E1CE02396A}">
      <dgm:prSet/>
      <dgm:spPr/>
      <dgm:t>
        <a:bodyPr/>
        <a:lstStyle/>
        <a:p>
          <a:endParaRPr lang="ru-RU"/>
        </a:p>
      </dgm:t>
    </dgm:pt>
    <dgm:pt modelId="{BC786F58-DCB0-490D-A41A-4B538E06126A}">
      <dgm:prSet/>
      <dgm:spPr/>
      <dgm:t>
        <a:bodyPr/>
        <a:lstStyle/>
        <a:p>
          <a:pPr rtl="0"/>
          <a:r>
            <a:rPr lang="en-US" dirty="0" smtClean="0"/>
            <a:t>Class</a:t>
          </a:r>
          <a:endParaRPr lang="ru-RU" dirty="0"/>
        </a:p>
      </dgm:t>
    </dgm:pt>
    <dgm:pt modelId="{3C601C32-D746-430B-889F-619B467724AB}" type="parTrans" cxnId="{0AF6CDBA-AA30-4D70-8293-BFB11D49295F}">
      <dgm:prSet/>
      <dgm:spPr/>
      <dgm:t>
        <a:bodyPr/>
        <a:lstStyle/>
        <a:p>
          <a:endParaRPr lang="ru-RU"/>
        </a:p>
      </dgm:t>
    </dgm:pt>
    <dgm:pt modelId="{CBF859CA-7CBF-48CC-8DBE-1F4C462BA17E}" type="sibTrans" cxnId="{0AF6CDBA-AA30-4D70-8293-BFB11D49295F}">
      <dgm:prSet/>
      <dgm:spPr/>
      <dgm:t>
        <a:bodyPr/>
        <a:lstStyle/>
        <a:p>
          <a:endParaRPr lang="ru-RU"/>
        </a:p>
      </dgm:t>
    </dgm:pt>
    <dgm:pt modelId="{1838D8A6-2FA0-436A-BE0F-48C91580E6E8}">
      <dgm:prSet phldrT="[Текст]"/>
      <dgm:spPr/>
      <dgm:t>
        <a:bodyPr/>
        <a:lstStyle/>
        <a:p>
          <a:pPr rtl="0"/>
          <a:r>
            <a:rPr lang="en-US" dirty="0" smtClean="0"/>
            <a:t>Deployment</a:t>
          </a:r>
          <a:endParaRPr lang="ru-RU" dirty="0"/>
        </a:p>
      </dgm:t>
    </dgm:pt>
    <dgm:pt modelId="{8A83400F-F477-430C-940E-791553F42399}" type="parTrans" cxnId="{3C49D642-F42E-4414-974C-3259D1344EC9}">
      <dgm:prSet/>
      <dgm:spPr/>
      <dgm:t>
        <a:bodyPr/>
        <a:lstStyle/>
        <a:p>
          <a:endParaRPr lang="ru-RU"/>
        </a:p>
      </dgm:t>
    </dgm:pt>
    <dgm:pt modelId="{A371E80C-CFAC-45D0-98DE-9B33764E76A1}" type="sibTrans" cxnId="{3C49D642-F42E-4414-974C-3259D1344EC9}">
      <dgm:prSet/>
      <dgm:spPr/>
      <dgm:t>
        <a:bodyPr/>
        <a:lstStyle/>
        <a:p>
          <a:endParaRPr lang="ru-RU"/>
        </a:p>
      </dgm:t>
    </dgm:pt>
    <dgm:pt modelId="{0FD377B9-0E8A-45C0-BFE1-39F9AEFF3ADC}">
      <dgm:prSet phldrT="[Текст]"/>
      <dgm:spPr/>
      <dgm:t>
        <a:bodyPr/>
        <a:lstStyle/>
        <a:p>
          <a:pPr rtl="0"/>
          <a:r>
            <a:rPr lang="en-US" dirty="0" smtClean="0"/>
            <a:t>State</a:t>
          </a:r>
          <a:endParaRPr lang="ru-RU" dirty="0"/>
        </a:p>
      </dgm:t>
    </dgm:pt>
    <dgm:pt modelId="{8DC89059-73DA-4F0A-9B7A-7B56E1B731D4}" type="parTrans" cxnId="{F01491E8-34A7-417A-B9D9-B5538985A5F0}">
      <dgm:prSet/>
      <dgm:spPr/>
      <dgm:t>
        <a:bodyPr/>
        <a:lstStyle/>
        <a:p>
          <a:endParaRPr lang="ru-RU"/>
        </a:p>
      </dgm:t>
    </dgm:pt>
    <dgm:pt modelId="{B152E499-6B48-4155-B5CA-D7D358E24528}" type="sibTrans" cxnId="{F01491E8-34A7-417A-B9D9-B5538985A5F0}">
      <dgm:prSet/>
      <dgm:spPr/>
      <dgm:t>
        <a:bodyPr/>
        <a:lstStyle/>
        <a:p>
          <a:endParaRPr lang="ru-RU"/>
        </a:p>
      </dgm:t>
    </dgm:pt>
    <dgm:pt modelId="{A30F4F59-8C3C-4A27-9B79-8E9B951604A5}">
      <dgm:prSet phldrT="[Текст]"/>
      <dgm:spPr/>
      <dgm:t>
        <a:bodyPr/>
        <a:lstStyle/>
        <a:p>
          <a:pPr rtl="0"/>
          <a:r>
            <a:rPr lang="en-US" dirty="0" smtClean="0"/>
            <a:t>Activity</a:t>
          </a:r>
          <a:endParaRPr lang="ru-RU" dirty="0"/>
        </a:p>
      </dgm:t>
    </dgm:pt>
    <dgm:pt modelId="{F280FFAB-2222-462F-BFA7-6400CCF2F615}" type="parTrans" cxnId="{4C9D151B-83A3-4724-A8B4-7950156420C1}">
      <dgm:prSet/>
      <dgm:spPr/>
      <dgm:t>
        <a:bodyPr/>
        <a:lstStyle/>
        <a:p>
          <a:endParaRPr lang="ru-RU"/>
        </a:p>
      </dgm:t>
    </dgm:pt>
    <dgm:pt modelId="{1670B1AE-02E7-441D-9870-A31633DF7867}" type="sibTrans" cxnId="{4C9D151B-83A3-4724-A8B4-7950156420C1}">
      <dgm:prSet/>
      <dgm:spPr/>
      <dgm:t>
        <a:bodyPr/>
        <a:lstStyle/>
        <a:p>
          <a:endParaRPr lang="ru-RU"/>
        </a:p>
      </dgm:t>
    </dgm:pt>
    <dgm:pt modelId="{8726D51D-74DC-4489-A286-DF79E6DB890D}">
      <dgm:prSet phldrT="[Текст]"/>
      <dgm:spPr/>
      <dgm:t>
        <a:bodyPr/>
        <a:lstStyle/>
        <a:p>
          <a:pPr rtl="0"/>
          <a:r>
            <a:rPr lang="en-US" dirty="0" smtClean="0"/>
            <a:t>Component</a:t>
          </a:r>
          <a:endParaRPr lang="ru-RU" dirty="0"/>
        </a:p>
      </dgm:t>
    </dgm:pt>
    <dgm:pt modelId="{91028A9D-8D53-4943-931A-05D78E372960}" type="parTrans" cxnId="{28CABE4C-AF55-4AF4-800E-8532CF12648E}">
      <dgm:prSet/>
      <dgm:spPr/>
      <dgm:t>
        <a:bodyPr/>
        <a:lstStyle/>
        <a:p>
          <a:endParaRPr lang="ru-RU"/>
        </a:p>
      </dgm:t>
    </dgm:pt>
    <dgm:pt modelId="{0B7AFE03-686F-4D6D-90A6-DE49A8A3552D}" type="sibTrans" cxnId="{28CABE4C-AF55-4AF4-800E-8532CF12648E}">
      <dgm:prSet/>
      <dgm:spPr/>
      <dgm:t>
        <a:bodyPr/>
        <a:lstStyle/>
        <a:p>
          <a:endParaRPr lang="ru-RU"/>
        </a:p>
      </dgm:t>
    </dgm:pt>
    <dgm:pt modelId="{A3CB4E62-B960-47E0-863F-AA7E1263BC1C}">
      <dgm:prSet phldrT="[Текст]"/>
      <dgm:spPr/>
      <dgm:t>
        <a:bodyPr/>
        <a:lstStyle/>
        <a:p>
          <a:pPr rtl="0"/>
          <a:r>
            <a:rPr lang="en-US" dirty="0" smtClean="0"/>
            <a:t>Communication</a:t>
          </a:r>
          <a:endParaRPr lang="ru-RU" dirty="0"/>
        </a:p>
      </dgm:t>
    </dgm:pt>
    <dgm:pt modelId="{8330F4B1-D6CD-4A1E-8598-6A9269DCD625}" type="parTrans" cxnId="{9B05D440-4245-4FE2-985A-E511AD83CB4B}">
      <dgm:prSet/>
      <dgm:spPr/>
      <dgm:t>
        <a:bodyPr/>
        <a:lstStyle/>
        <a:p>
          <a:endParaRPr lang="ru-RU"/>
        </a:p>
      </dgm:t>
    </dgm:pt>
    <dgm:pt modelId="{C7E4AAED-448C-43A6-8E79-27EE00A3C136}" type="sibTrans" cxnId="{9B05D440-4245-4FE2-985A-E511AD83CB4B}">
      <dgm:prSet/>
      <dgm:spPr/>
      <dgm:t>
        <a:bodyPr/>
        <a:lstStyle/>
        <a:p>
          <a:endParaRPr lang="ru-RU"/>
        </a:p>
      </dgm:t>
    </dgm:pt>
    <dgm:pt modelId="{2ACCE0D3-7D2E-47F1-8E14-261801B5A28A}">
      <dgm:prSet phldrT="[Текст]"/>
      <dgm:spPr/>
      <dgm:t>
        <a:bodyPr/>
        <a:lstStyle/>
        <a:p>
          <a:pPr rtl="0"/>
          <a:r>
            <a:rPr lang="en-US" dirty="0" smtClean="0"/>
            <a:t>Sequence</a:t>
          </a:r>
          <a:endParaRPr lang="ru-RU" dirty="0"/>
        </a:p>
      </dgm:t>
    </dgm:pt>
    <dgm:pt modelId="{16CE4267-63D1-4D43-AF5B-96DB4D2888B4}" type="parTrans" cxnId="{D6E63490-9A5F-436D-8CF7-23EFE9EAC58B}">
      <dgm:prSet/>
      <dgm:spPr/>
      <dgm:t>
        <a:bodyPr/>
        <a:lstStyle/>
        <a:p>
          <a:endParaRPr lang="ru-RU"/>
        </a:p>
      </dgm:t>
    </dgm:pt>
    <dgm:pt modelId="{0F6E8F5B-C8B6-4A38-8C7B-A090FBD3D713}" type="sibTrans" cxnId="{D6E63490-9A5F-436D-8CF7-23EFE9EAC58B}">
      <dgm:prSet/>
      <dgm:spPr/>
      <dgm:t>
        <a:bodyPr/>
        <a:lstStyle/>
        <a:p>
          <a:endParaRPr lang="ru-RU"/>
        </a:p>
      </dgm:t>
    </dgm:pt>
    <dgm:pt modelId="{D649830A-DDDE-45B1-A3C0-BA0B50BB2312}">
      <dgm:prSet/>
      <dgm:spPr/>
      <dgm:t>
        <a:bodyPr/>
        <a:lstStyle/>
        <a:p>
          <a:pPr rtl="0"/>
          <a:r>
            <a:rPr lang="en-US" dirty="0" smtClean="0"/>
            <a:t>Interface</a:t>
          </a:r>
          <a:endParaRPr lang="ru-RU" dirty="0"/>
        </a:p>
      </dgm:t>
    </dgm:pt>
    <dgm:pt modelId="{F683DD00-9301-4CF7-9BBF-DE2F31AA7A68}" type="parTrans" cxnId="{0E5FAF24-0E30-43A0-A847-9D6B0608AB09}">
      <dgm:prSet/>
      <dgm:spPr/>
      <dgm:t>
        <a:bodyPr/>
        <a:lstStyle/>
        <a:p>
          <a:endParaRPr lang="ru-RU"/>
        </a:p>
      </dgm:t>
    </dgm:pt>
    <dgm:pt modelId="{C10FFF87-C995-4B81-9883-B2CBABF5FAB7}" type="sibTrans" cxnId="{0E5FAF24-0E30-43A0-A847-9D6B0608AB09}">
      <dgm:prSet/>
      <dgm:spPr/>
      <dgm:t>
        <a:bodyPr/>
        <a:lstStyle/>
        <a:p>
          <a:endParaRPr lang="ru-RU"/>
        </a:p>
      </dgm:t>
    </dgm:pt>
    <dgm:pt modelId="{6E701F45-A903-4A41-9412-604F02E3DBD4}" type="pres">
      <dgm:prSet presAssocID="{87809181-08BA-43BB-91C0-3A94675B7EC4}" presName="theList" presStyleCnt="0">
        <dgm:presLayoutVars>
          <dgm:dir/>
          <dgm:animLvl val="lvl"/>
          <dgm:resizeHandles val="exact"/>
        </dgm:presLayoutVars>
      </dgm:prSet>
      <dgm:spPr/>
      <dgm:t>
        <a:bodyPr/>
        <a:lstStyle/>
        <a:p>
          <a:endParaRPr lang="ru-RU"/>
        </a:p>
      </dgm:t>
    </dgm:pt>
    <dgm:pt modelId="{A5B5F5A1-23DF-463D-9E1A-565C99F43ADB}" type="pres">
      <dgm:prSet presAssocID="{6F24D007-42FA-41FB-93D4-D41C6FDC03B0}" presName="compNode" presStyleCnt="0"/>
      <dgm:spPr/>
      <dgm:t>
        <a:bodyPr/>
        <a:lstStyle/>
        <a:p>
          <a:endParaRPr lang="ru-RU"/>
        </a:p>
      </dgm:t>
    </dgm:pt>
    <dgm:pt modelId="{FDC6078C-0DC4-4E96-B949-F34F3551FBA8}" type="pres">
      <dgm:prSet presAssocID="{6F24D007-42FA-41FB-93D4-D41C6FDC03B0}" presName="aNode" presStyleLbl="bgShp" presStyleIdx="0" presStyleCnt="3"/>
      <dgm:spPr/>
      <dgm:t>
        <a:bodyPr/>
        <a:lstStyle/>
        <a:p>
          <a:endParaRPr lang="ru-RU"/>
        </a:p>
      </dgm:t>
    </dgm:pt>
    <dgm:pt modelId="{29E0F12E-5AE2-4D42-BB50-AC6C16BA81B9}" type="pres">
      <dgm:prSet presAssocID="{6F24D007-42FA-41FB-93D4-D41C6FDC03B0}" presName="textNode" presStyleLbl="bgShp" presStyleIdx="0" presStyleCnt="3"/>
      <dgm:spPr/>
      <dgm:t>
        <a:bodyPr/>
        <a:lstStyle/>
        <a:p>
          <a:endParaRPr lang="ru-RU"/>
        </a:p>
      </dgm:t>
    </dgm:pt>
    <dgm:pt modelId="{7D74889A-52C7-4C6C-9782-E7B5CDBE694E}" type="pres">
      <dgm:prSet presAssocID="{6F24D007-42FA-41FB-93D4-D41C6FDC03B0}" presName="compChildNode" presStyleCnt="0"/>
      <dgm:spPr/>
      <dgm:t>
        <a:bodyPr/>
        <a:lstStyle/>
        <a:p>
          <a:endParaRPr lang="ru-RU"/>
        </a:p>
      </dgm:t>
    </dgm:pt>
    <dgm:pt modelId="{DA5F824C-3571-4867-A11C-CFE2F955A9DC}" type="pres">
      <dgm:prSet presAssocID="{6F24D007-42FA-41FB-93D4-D41C6FDC03B0}" presName="theInnerList" presStyleCnt="0"/>
      <dgm:spPr/>
      <dgm:t>
        <a:bodyPr/>
        <a:lstStyle/>
        <a:p>
          <a:endParaRPr lang="ru-RU"/>
        </a:p>
      </dgm:t>
    </dgm:pt>
    <dgm:pt modelId="{774F7D0F-CE1C-4EEB-8B89-6325B38E24D3}" type="pres">
      <dgm:prSet presAssocID="{6F24D007-42FA-41FB-93D4-D41C6FDC03B0}" presName="aSpace" presStyleCnt="0"/>
      <dgm:spPr/>
      <dgm:t>
        <a:bodyPr/>
        <a:lstStyle/>
        <a:p>
          <a:endParaRPr lang="ru-RU"/>
        </a:p>
      </dgm:t>
    </dgm:pt>
    <dgm:pt modelId="{0BB00385-4FB8-46D9-8F33-9832C84E9B22}" type="pres">
      <dgm:prSet presAssocID="{C9443051-A0EA-45AE-B4A9-ECBF8EB5AF2D}" presName="compNode" presStyleCnt="0"/>
      <dgm:spPr/>
      <dgm:t>
        <a:bodyPr/>
        <a:lstStyle/>
        <a:p>
          <a:endParaRPr lang="ru-RU"/>
        </a:p>
      </dgm:t>
    </dgm:pt>
    <dgm:pt modelId="{19870D36-F0AD-4D50-8622-D2495CF547C6}" type="pres">
      <dgm:prSet presAssocID="{C9443051-A0EA-45AE-B4A9-ECBF8EB5AF2D}" presName="aNode" presStyleLbl="bgShp" presStyleIdx="1" presStyleCnt="3"/>
      <dgm:spPr/>
      <dgm:t>
        <a:bodyPr/>
        <a:lstStyle/>
        <a:p>
          <a:endParaRPr lang="ru-RU"/>
        </a:p>
      </dgm:t>
    </dgm:pt>
    <dgm:pt modelId="{EFD7947A-E2AB-4B92-A627-56B2C30CE639}" type="pres">
      <dgm:prSet presAssocID="{C9443051-A0EA-45AE-B4A9-ECBF8EB5AF2D}" presName="textNode" presStyleLbl="bgShp" presStyleIdx="1" presStyleCnt="3"/>
      <dgm:spPr/>
      <dgm:t>
        <a:bodyPr/>
        <a:lstStyle/>
        <a:p>
          <a:endParaRPr lang="ru-RU"/>
        </a:p>
      </dgm:t>
    </dgm:pt>
    <dgm:pt modelId="{A2E3D65F-7234-4985-81D1-8D82345286D6}" type="pres">
      <dgm:prSet presAssocID="{C9443051-A0EA-45AE-B4A9-ECBF8EB5AF2D}" presName="compChildNode" presStyleCnt="0"/>
      <dgm:spPr/>
      <dgm:t>
        <a:bodyPr/>
        <a:lstStyle/>
        <a:p>
          <a:endParaRPr lang="ru-RU"/>
        </a:p>
      </dgm:t>
    </dgm:pt>
    <dgm:pt modelId="{958638C7-47B4-4EE6-BAE3-46A4D58F43E3}" type="pres">
      <dgm:prSet presAssocID="{C9443051-A0EA-45AE-B4A9-ECBF8EB5AF2D}" presName="theInnerList" presStyleCnt="0"/>
      <dgm:spPr/>
      <dgm:t>
        <a:bodyPr/>
        <a:lstStyle/>
        <a:p>
          <a:endParaRPr lang="ru-RU"/>
        </a:p>
      </dgm:t>
    </dgm:pt>
    <dgm:pt modelId="{388D6201-C99A-4CB7-8FC1-72688CF437D2}" type="pres">
      <dgm:prSet presAssocID="{4C701091-B6FA-4B2C-9A2E-D8083BD88884}" presName="childNode" presStyleLbl="node1" presStyleIdx="0" presStyleCnt="12">
        <dgm:presLayoutVars>
          <dgm:bulletEnabled val="1"/>
        </dgm:presLayoutVars>
      </dgm:prSet>
      <dgm:spPr/>
      <dgm:t>
        <a:bodyPr/>
        <a:lstStyle/>
        <a:p>
          <a:endParaRPr lang="ru-RU"/>
        </a:p>
      </dgm:t>
    </dgm:pt>
    <dgm:pt modelId="{11456F0A-88EC-44EE-854C-117475DBF685}" type="pres">
      <dgm:prSet presAssocID="{4C701091-B6FA-4B2C-9A2E-D8083BD88884}" presName="aSpace2" presStyleCnt="0"/>
      <dgm:spPr/>
      <dgm:t>
        <a:bodyPr/>
        <a:lstStyle/>
        <a:p>
          <a:endParaRPr lang="ru-RU"/>
        </a:p>
      </dgm:t>
    </dgm:pt>
    <dgm:pt modelId="{097DBE2F-EE6B-4701-97A9-78BEA422E33E}" type="pres">
      <dgm:prSet presAssocID="{2E66533E-ACEB-4B4F-81A3-7739816D630A}" presName="childNode" presStyleLbl="node1" presStyleIdx="1" presStyleCnt="12">
        <dgm:presLayoutVars>
          <dgm:bulletEnabled val="1"/>
        </dgm:presLayoutVars>
      </dgm:prSet>
      <dgm:spPr/>
      <dgm:t>
        <a:bodyPr/>
        <a:lstStyle/>
        <a:p>
          <a:endParaRPr lang="ru-RU"/>
        </a:p>
      </dgm:t>
    </dgm:pt>
    <dgm:pt modelId="{DA913114-7B76-413E-B818-F89457E6906F}" type="pres">
      <dgm:prSet presAssocID="{2E66533E-ACEB-4B4F-81A3-7739816D630A}" presName="aSpace2" presStyleCnt="0"/>
      <dgm:spPr/>
      <dgm:t>
        <a:bodyPr/>
        <a:lstStyle/>
        <a:p>
          <a:endParaRPr lang="ru-RU"/>
        </a:p>
      </dgm:t>
    </dgm:pt>
    <dgm:pt modelId="{DF388C9F-6097-45FD-9958-C8795F7C2A3D}" type="pres">
      <dgm:prSet presAssocID="{42AB4627-3AB2-4A57-99F8-A526541F0D79}" presName="childNode" presStyleLbl="node1" presStyleIdx="2" presStyleCnt="12">
        <dgm:presLayoutVars>
          <dgm:bulletEnabled val="1"/>
        </dgm:presLayoutVars>
      </dgm:prSet>
      <dgm:spPr/>
      <dgm:t>
        <a:bodyPr/>
        <a:lstStyle/>
        <a:p>
          <a:endParaRPr lang="ru-RU"/>
        </a:p>
      </dgm:t>
    </dgm:pt>
    <dgm:pt modelId="{F27B2114-A55F-4E4B-B71C-B3D79001B38A}" type="pres">
      <dgm:prSet presAssocID="{42AB4627-3AB2-4A57-99F8-A526541F0D79}" presName="aSpace2" presStyleCnt="0"/>
      <dgm:spPr/>
      <dgm:t>
        <a:bodyPr/>
        <a:lstStyle/>
        <a:p>
          <a:endParaRPr lang="ru-RU"/>
        </a:p>
      </dgm:t>
    </dgm:pt>
    <dgm:pt modelId="{ECCBEFFD-EF88-4236-8950-EBF28D42964F}" type="pres">
      <dgm:prSet presAssocID="{A9F4C468-FBE4-4454-A1B9-B586A5495C77}" presName="childNode" presStyleLbl="node1" presStyleIdx="3" presStyleCnt="12">
        <dgm:presLayoutVars>
          <dgm:bulletEnabled val="1"/>
        </dgm:presLayoutVars>
      </dgm:prSet>
      <dgm:spPr/>
      <dgm:t>
        <a:bodyPr/>
        <a:lstStyle/>
        <a:p>
          <a:endParaRPr lang="ru-RU"/>
        </a:p>
      </dgm:t>
    </dgm:pt>
    <dgm:pt modelId="{1998E9C0-D08E-40B5-8B26-DD9D6CC26F8D}" type="pres">
      <dgm:prSet presAssocID="{A9F4C468-FBE4-4454-A1B9-B586A5495C77}" presName="aSpace2" presStyleCnt="0"/>
      <dgm:spPr/>
    </dgm:pt>
    <dgm:pt modelId="{114FD869-0DDE-4B17-B1D0-F6C53A1129A5}" type="pres">
      <dgm:prSet presAssocID="{D649830A-DDDE-45B1-A3C0-BA0B50BB2312}" presName="childNode" presStyleLbl="node1" presStyleIdx="4" presStyleCnt="12">
        <dgm:presLayoutVars>
          <dgm:bulletEnabled val="1"/>
        </dgm:presLayoutVars>
      </dgm:prSet>
      <dgm:spPr/>
      <dgm:t>
        <a:bodyPr/>
        <a:lstStyle/>
        <a:p>
          <a:endParaRPr lang="ru-RU"/>
        </a:p>
      </dgm:t>
    </dgm:pt>
    <dgm:pt modelId="{F796B857-12C9-4209-8E0E-885B53C8BFD3}" type="pres">
      <dgm:prSet presAssocID="{C9443051-A0EA-45AE-B4A9-ECBF8EB5AF2D}" presName="aSpace" presStyleCnt="0"/>
      <dgm:spPr/>
      <dgm:t>
        <a:bodyPr/>
        <a:lstStyle/>
        <a:p>
          <a:endParaRPr lang="ru-RU"/>
        </a:p>
      </dgm:t>
    </dgm:pt>
    <dgm:pt modelId="{BD529BF6-1052-4C24-89B0-E88E6D20003D}" type="pres">
      <dgm:prSet presAssocID="{6B230B98-A775-45FE-9B87-F5CC17B610B3}" presName="compNode" presStyleCnt="0"/>
      <dgm:spPr/>
      <dgm:t>
        <a:bodyPr/>
        <a:lstStyle/>
        <a:p>
          <a:endParaRPr lang="ru-RU"/>
        </a:p>
      </dgm:t>
    </dgm:pt>
    <dgm:pt modelId="{AEE70889-710D-41BF-8BA7-08BB4D9511E1}" type="pres">
      <dgm:prSet presAssocID="{6B230B98-A775-45FE-9B87-F5CC17B610B3}" presName="aNode" presStyleLbl="bgShp" presStyleIdx="2" presStyleCnt="3"/>
      <dgm:spPr/>
      <dgm:t>
        <a:bodyPr/>
        <a:lstStyle/>
        <a:p>
          <a:endParaRPr lang="ru-RU"/>
        </a:p>
      </dgm:t>
    </dgm:pt>
    <dgm:pt modelId="{5B5CC89B-73BE-45D1-BF46-99A017C7B026}" type="pres">
      <dgm:prSet presAssocID="{6B230B98-A775-45FE-9B87-F5CC17B610B3}" presName="textNode" presStyleLbl="bgShp" presStyleIdx="2" presStyleCnt="3"/>
      <dgm:spPr/>
      <dgm:t>
        <a:bodyPr/>
        <a:lstStyle/>
        <a:p>
          <a:endParaRPr lang="ru-RU"/>
        </a:p>
      </dgm:t>
    </dgm:pt>
    <dgm:pt modelId="{6F9BD91E-5E1A-44FF-9C5E-20F581262034}" type="pres">
      <dgm:prSet presAssocID="{6B230B98-A775-45FE-9B87-F5CC17B610B3}" presName="compChildNode" presStyleCnt="0"/>
      <dgm:spPr/>
      <dgm:t>
        <a:bodyPr/>
        <a:lstStyle/>
        <a:p>
          <a:endParaRPr lang="ru-RU"/>
        </a:p>
      </dgm:t>
    </dgm:pt>
    <dgm:pt modelId="{98D4EDC0-ED3E-4F89-9C68-30CEF0CBBDE8}" type="pres">
      <dgm:prSet presAssocID="{6B230B98-A775-45FE-9B87-F5CC17B610B3}" presName="theInnerList" presStyleCnt="0"/>
      <dgm:spPr/>
      <dgm:t>
        <a:bodyPr/>
        <a:lstStyle/>
        <a:p>
          <a:endParaRPr lang="ru-RU"/>
        </a:p>
      </dgm:t>
    </dgm:pt>
    <dgm:pt modelId="{9FBA37E6-7720-4D32-8D53-222D2E5E0E72}" type="pres">
      <dgm:prSet presAssocID="{BC786F58-DCB0-490D-A41A-4B538E06126A}" presName="childNode" presStyleLbl="node1" presStyleIdx="5" presStyleCnt="12">
        <dgm:presLayoutVars>
          <dgm:bulletEnabled val="1"/>
        </dgm:presLayoutVars>
      </dgm:prSet>
      <dgm:spPr/>
      <dgm:t>
        <a:bodyPr/>
        <a:lstStyle/>
        <a:p>
          <a:endParaRPr lang="ru-RU"/>
        </a:p>
      </dgm:t>
    </dgm:pt>
    <dgm:pt modelId="{1E5E5DE2-FE9B-485A-BA33-726AFAA47DB2}" type="pres">
      <dgm:prSet presAssocID="{BC786F58-DCB0-490D-A41A-4B538E06126A}" presName="aSpace2" presStyleCnt="0"/>
      <dgm:spPr/>
      <dgm:t>
        <a:bodyPr/>
        <a:lstStyle/>
        <a:p>
          <a:endParaRPr lang="ru-RU"/>
        </a:p>
      </dgm:t>
    </dgm:pt>
    <dgm:pt modelId="{55A21DB1-5805-4C89-A7A6-C10EC67BB0B3}" type="pres">
      <dgm:prSet presAssocID="{0FD377B9-0E8A-45C0-BFE1-39F9AEFF3ADC}" presName="childNode" presStyleLbl="node1" presStyleIdx="6" presStyleCnt="12">
        <dgm:presLayoutVars>
          <dgm:bulletEnabled val="1"/>
        </dgm:presLayoutVars>
      </dgm:prSet>
      <dgm:spPr/>
      <dgm:t>
        <a:bodyPr/>
        <a:lstStyle/>
        <a:p>
          <a:endParaRPr lang="ru-RU"/>
        </a:p>
      </dgm:t>
    </dgm:pt>
    <dgm:pt modelId="{A8DEB7EC-EF31-4F63-9308-2D31CB95E5C7}" type="pres">
      <dgm:prSet presAssocID="{0FD377B9-0E8A-45C0-BFE1-39F9AEFF3ADC}" presName="aSpace2" presStyleCnt="0"/>
      <dgm:spPr/>
      <dgm:t>
        <a:bodyPr/>
        <a:lstStyle/>
        <a:p>
          <a:endParaRPr lang="ru-RU"/>
        </a:p>
      </dgm:t>
    </dgm:pt>
    <dgm:pt modelId="{3A0BC0D7-A633-4929-8A71-09AD4C6F0BC0}" type="pres">
      <dgm:prSet presAssocID="{A30F4F59-8C3C-4A27-9B79-8E9B951604A5}" presName="childNode" presStyleLbl="node1" presStyleIdx="7" presStyleCnt="12">
        <dgm:presLayoutVars>
          <dgm:bulletEnabled val="1"/>
        </dgm:presLayoutVars>
      </dgm:prSet>
      <dgm:spPr/>
      <dgm:t>
        <a:bodyPr/>
        <a:lstStyle/>
        <a:p>
          <a:endParaRPr lang="ru-RU"/>
        </a:p>
      </dgm:t>
    </dgm:pt>
    <dgm:pt modelId="{816CA1F3-133B-47B8-B8B7-D30ADF09AA08}" type="pres">
      <dgm:prSet presAssocID="{A30F4F59-8C3C-4A27-9B79-8E9B951604A5}" presName="aSpace2" presStyleCnt="0"/>
      <dgm:spPr/>
      <dgm:t>
        <a:bodyPr/>
        <a:lstStyle/>
        <a:p>
          <a:endParaRPr lang="ru-RU"/>
        </a:p>
      </dgm:t>
    </dgm:pt>
    <dgm:pt modelId="{F7AFC986-8C6B-4389-88FC-C5AF41867096}" type="pres">
      <dgm:prSet presAssocID="{2ACCE0D3-7D2E-47F1-8E14-261801B5A28A}" presName="childNode" presStyleLbl="node1" presStyleIdx="8" presStyleCnt="12">
        <dgm:presLayoutVars>
          <dgm:bulletEnabled val="1"/>
        </dgm:presLayoutVars>
      </dgm:prSet>
      <dgm:spPr/>
      <dgm:t>
        <a:bodyPr/>
        <a:lstStyle/>
        <a:p>
          <a:endParaRPr lang="ru-RU"/>
        </a:p>
      </dgm:t>
    </dgm:pt>
    <dgm:pt modelId="{2A270BF1-EF4C-4D1A-A7FD-89882259C27E}" type="pres">
      <dgm:prSet presAssocID="{2ACCE0D3-7D2E-47F1-8E14-261801B5A28A}" presName="aSpace2" presStyleCnt="0"/>
      <dgm:spPr/>
      <dgm:t>
        <a:bodyPr/>
        <a:lstStyle/>
        <a:p>
          <a:endParaRPr lang="ru-RU"/>
        </a:p>
      </dgm:t>
    </dgm:pt>
    <dgm:pt modelId="{8D23F893-873A-4AD8-AF22-E0C8E6C872CB}" type="pres">
      <dgm:prSet presAssocID="{A3CB4E62-B960-47E0-863F-AA7E1263BC1C}" presName="childNode" presStyleLbl="node1" presStyleIdx="9" presStyleCnt="12">
        <dgm:presLayoutVars>
          <dgm:bulletEnabled val="1"/>
        </dgm:presLayoutVars>
      </dgm:prSet>
      <dgm:spPr/>
      <dgm:t>
        <a:bodyPr/>
        <a:lstStyle/>
        <a:p>
          <a:endParaRPr lang="ru-RU"/>
        </a:p>
      </dgm:t>
    </dgm:pt>
    <dgm:pt modelId="{6C0CD181-EFED-47B0-BB26-A95381C5D935}" type="pres">
      <dgm:prSet presAssocID="{A3CB4E62-B960-47E0-863F-AA7E1263BC1C}" presName="aSpace2" presStyleCnt="0"/>
      <dgm:spPr/>
      <dgm:t>
        <a:bodyPr/>
        <a:lstStyle/>
        <a:p>
          <a:endParaRPr lang="ru-RU"/>
        </a:p>
      </dgm:t>
    </dgm:pt>
    <dgm:pt modelId="{98565219-EFB0-48E7-94BA-04C49983BC8A}" type="pres">
      <dgm:prSet presAssocID="{8726D51D-74DC-4489-A286-DF79E6DB890D}" presName="childNode" presStyleLbl="node1" presStyleIdx="10" presStyleCnt="12">
        <dgm:presLayoutVars>
          <dgm:bulletEnabled val="1"/>
        </dgm:presLayoutVars>
      </dgm:prSet>
      <dgm:spPr/>
      <dgm:t>
        <a:bodyPr/>
        <a:lstStyle/>
        <a:p>
          <a:endParaRPr lang="ru-RU"/>
        </a:p>
      </dgm:t>
    </dgm:pt>
    <dgm:pt modelId="{8F4384D5-10EA-4DB8-A20D-F9D47132C2EA}" type="pres">
      <dgm:prSet presAssocID="{8726D51D-74DC-4489-A286-DF79E6DB890D}" presName="aSpace2" presStyleCnt="0"/>
      <dgm:spPr/>
      <dgm:t>
        <a:bodyPr/>
        <a:lstStyle/>
        <a:p>
          <a:endParaRPr lang="ru-RU"/>
        </a:p>
      </dgm:t>
    </dgm:pt>
    <dgm:pt modelId="{AA727DD2-C572-4A33-85BB-AF65C1733934}" type="pres">
      <dgm:prSet presAssocID="{1838D8A6-2FA0-436A-BE0F-48C91580E6E8}" presName="childNode" presStyleLbl="node1" presStyleIdx="11" presStyleCnt="12">
        <dgm:presLayoutVars>
          <dgm:bulletEnabled val="1"/>
        </dgm:presLayoutVars>
      </dgm:prSet>
      <dgm:spPr/>
      <dgm:t>
        <a:bodyPr/>
        <a:lstStyle/>
        <a:p>
          <a:endParaRPr lang="ru-RU"/>
        </a:p>
      </dgm:t>
    </dgm:pt>
  </dgm:ptLst>
  <dgm:cxnLst>
    <dgm:cxn modelId="{CD451991-D4F1-414D-B64E-AF0C87F76F45}" srcId="{C9443051-A0EA-45AE-B4A9-ECBF8EB5AF2D}" destId="{2E66533E-ACEB-4B4F-81A3-7739816D630A}" srcOrd="1" destOrd="0" parTransId="{1122E367-DA16-4D02-9DAC-42B23C191ED7}" sibTransId="{BABC7274-3BBA-4596-9D10-62BB07D165ED}"/>
    <dgm:cxn modelId="{405A680F-3C68-45EC-B46A-A21D0F321CCE}" type="presOf" srcId="{4C701091-B6FA-4B2C-9A2E-D8083BD88884}" destId="{388D6201-C99A-4CB7-8FC1-72688CF437D2}" srcOrd="0" destOrd="0" presId="urn:microsoft.com/office/officeart/2005/8/layout/lProcess2"/>
    <dgm:cxn modelId="{4C9D151B-83A3-4724-A8B4-7950156420C1}" srcId="{6B230B98-A775-45FE-9B87-F5CC17B610B3}" destId="{A30F4F59-8C3C-4A27-9B79-8E9B951604A5}" srcOrd="2" destOrd="0" parTransId="{F280FFAB-2222-462F-BFA7-6400CCF2F615}" sibTransId="{1670B1AE-02E7-441D-9870-A31633DF7867}"/>
    <dgm:cxn modelId="{F83F21A1-7188-4757-B7C6-6A5FFD5F24AA}" srcId="{87809181-08BA-43BB-91C0-3A94675B7EC4}" destId="{6F24D007-42FA-41FB-93D4-D41C6FDC03B0}" srcOrd="0" destOrd="0" parTransId="{1CE2A1E5-B7D7-4D73-8444-EDABCF124463}" sibTransId="{7778065E-9775-427E-955B-F76C8C46786C}"/>
    <dgm:cxn modelId="{B3AB5213-8AE5-4009-94F2-91056E6D9ABF}" type="presOf" srcId="{A3CB4E62-B960-47E0-863F-AA7E1263BC1C}" destId="{8D23F893-873A-4AD8-AF22-E0C8E6C872CB}" srcOrd="0" destOrd="0" presId="urn:microsoft.com/office/officeart/2005/8/layout/lProcess2"/>
    <dgm:cxn modelId="{71905DEF-5EF5-4607-B936-2D51A677DC70}" type="presOf" srcId="{D649830A-DDDE-45B1-A3C0-BA0B50BB2312}" destId="{114FD869-0DDE-4B17-B1D0-F6C53A1129A5}" srcOrd="0" destOrd="0" presId="urn:microsoft.com/office/officeart/2005/8/layout/lProcess2"/>
    <dgm:cxn modelId="{F95900AA-54BC-4ECA-8FF3-F632EBDDB790}" type="presOf" srcId="{2ACCE0D3-7D2E-47F1-8E14-261801B5A28A}" destId="{F7AFC986-8C6B-4389-88FC-C5AF41867096}" srcOrd="0" destOrd="0" presId="urn:microsoft.com/office/officeart/2005/8/layout/lProcess2"/>
    <dgm:cxn modelId="{7BBD14D2-0FB9-4D0A-AACD-82139329768F}" srcId="{C9443051-A0EA-45AE-B4A9-ECBF8EB5AF2D}" destId="{42AB4627-3AB2-4A57-99F8-A526541F0D79}" srcOrd="2" destOrd="0" parTransId="{F759C178-7A03-430C-A511-5192B8266AFC}" sibTransId="{2B5618C5-934D-49B1-AB6C-1E1C0877EBB0}"/>
    <dgm:cxn modelId="{3EF5ACEF-AA0B-488C-A88A-97FECC224A52}" srcId="{C9443051-A0EA-45AE-B4A9-ECBF8EB5AF2D}" destId="{4C701091-B6FA-4B2C-9A2E-D8083BD88884}" srcOrd="0" destOrd="0" parTransId="{D5DDBB8F-0EF6-4F6D-8610-DF669666DFBA}" sibTransId="{685B1D21-A464-4116-97CC-1C1B633986B6}"/>
    <dgm:cxn modelId="{D46A7768-4E1F-4F31-86FF-0D381C1292EA}" srcId="{87809181-08BA-43BB-91C0-3A94675B7EC4}" destId="{6B230B98-A775-45FE-9B87-F5CC17B610B3}" srcOrd="2" destOrd="0" parTransId="{450CE377-01DA-4B48-A119-05D9C29AEAC4}" sibTransId="{A3454A1A-BC0B-4775-8422-7920F979D650}"/>
    <dgm:cxn modelId="{5DCBA6FC-2CE2-43D8-A53E-911C469BC1D9}" type="presOf" srcId="{6B230B98-A775-45FE-9B87-F5CC17B610B3}" destId="{5B5CC89B-73BE-45D1-BF46-99A017C7B026}" srcOrd="1" destOrd="0" presId="urn:microsoft.com/office/officeart/2005/8/layout/lProcess2"/>
    <dgm:cxn modelId="{0AE5D241-6688-416E-AD89-915370E2076D}" type="presOf" srcId="{A30F4F59-8C3C-4A27-9B79-8E9B951604A5}" destId="{3A0BC0D7-A633-4929-8A71-09AD4C6F0BC0}" srcOrd="0" destOrd="0" presId="urn:microsoft.com/office/officeart/2005/8/layout/lProcess2"/>
    <dgm:cxn modelId="{227D3637-1200-41C1-8261-CFB83BDC9279}" type="presOf" srcId="{8726D51D-74DC-4489-A286-DF79E6DB890D}" destId="{98565219-EFB0-48E7-94BA-04C49983BC8A}" srcOrd="0" destOrd="0" presId="urn:microsoft.com/office/officeart/2005/8/layout/lProcess2"/>
    <dgm:cxn modelId="{22DD53A1-2E29-41F4-8051-CF128B1CAE11}" type="presOf" srcId="{87809181-08BA-43BB-91C0-3A94675B7EC4}" destId="{6E701F45-A903-4A41-9412-604F02E3DBD4}" srcOrd="0" destOrd="0" presId="urn:microsoft.com/office/officeart/2005/8/layout/lProcess2"/>
    <dgm:cxn modelId="{F01491E8-34A7-417A-B9D9-B5538985A5F0}" srcId="{6B230B98-A775-45FE-9B87-F5CC17B610B3}" destId="{0FD377B9-0E8A-45C0-BFE1-39F9AEFF3ADC}" srcOrd="1" destOrd="0" parTransId="{8DC89059-73DA-4F0A-9B7A-7B56E1B731D4}" sibTransId="{B152E499-6B48-4155-B5CA-D7D358E24528}"/>
    <dgm:cxn modelId="{D6E63490-9A5F-436D-8CF7-23EFE9EAC58B}" srcId="{6B230B98-A775-45FE-9B87-F5CC17B610B3}" destId="{2ACCE0D3-7D2E-47F1-8E14-261801B5A28A}" srcOrd="3" destOrd="0" parTransId="{16CE4267-63D1-4D43-AF5B-96DB4D2888B4}" sibTransId="{0F6E8F5B-C8B6-4A38-8C7B-A090FBD3D713}"/>
    <dgm:cxn modelId="{5FD4E4D2-A155-4F0C-AF1F-3A5C6489298E}" type="presOf" srcId="{1838D8A6-2FA0-436A-BE0F-48C91580E6E8}" destId="{AA727DD2-C572-4A33-85BB-AF65C1733934}" srcOrd="0" destOrd="0" presId="urn:microsoft.com/office/officeart/2005/8/layout/lProcess2"/>
    <dgm:cxn modelId="{D31039B5-B9EA-4FF2-98C5-956DB8FEE52E}" type="presOf" srcId="{6B230B98-A775-45FE-9B87-F5CC17B610B3}" destId="{AEE70889-710D-41BF-8BA7-08BB4D9511E1}" srcOrd="0" destOrd="0" presId="urn:microsoft.com/office/officeart/2005/8/layout/lProcess2"/>
    <dgm:cxn modelId="{848F426A-CBA2-4D67-B25E-BE2C292825B8}" type="presOf" srcId="{42AB4627-3AB2-4A57-99F8-A526541F0D79}" destId="{DF388C9F-6097-45FD-9958-C8795F7C2A3D}" srcOrd="0" destOrd="0" presId="urn:microsoft.com/office/officeart/2005/8/layout/lProcess2"/>
    <dgm:cxn modelId="{54A65724-D16F-4080-B751-BE8D899174D9}" type="presOf" srcId="{BC786F58-DCB0-490D-A41A-4B538E06126A}" destId="{9FBA37E6-7720-4D32-8D53-222D2E5E0E72}" srcOrd="0" destOrd="0" presId="urn:microsoft.com/office/officeart/2005/8/layout/lProcess2"/>
    <dgm:cxn modelId="{36F1F79C-8FB3-48A2-B621-886E6FD04682}" type="presOf" srcId="{0FD377B9-0E8A-45C0-BFE1-39F9AEFF3ADC}" destId="{55A21DB1-5805-4C89-A7A6-C10EC67BB0B3}" srcOrd="0" destOrd="0" presId="urn:microsoft.com/office/officeart/2005/8/layout/lProcess2"/>
    <dgm:cxn modelId="{3C49D642-F42E-4414-974C-3259D1344EC9}" srcId="{6B230B98-A775-45FE-9B87-F5CC17B610B3}" destId="{1838D8A6-2FA0-436A-BE0F-48C91580E6E8}" srcOrd="6" destOrd="0" parTransId="{8A83400F-F477-430C-940E-791553F42399}" sibTransId="{A371E80C-CFAC-45D0-98DE-9B33764E76A1}"/>
    <dgm:cxn modelId="{72A1214B-9B14-44F0-A6C8-05C907BC1DB0}" type="presOf" srcId="{6F24D007-42FA-41FB-93D4-D41C6FDC03B0}" destId="{FDC6078C-0DC4-4E96-B949-F34F3551FBA8}" srcOrd="0" destOrd="0" presId="urn:microsoft.com/office/officeart/2005/8/layout/lProcess2"/>
    <dgm:cxn modelId="{227CC51A-B005-4969-B19D-99E1CE02396A}" srcId="{C9443051-A0EA-45AE-B4A9-ECBF8EB5AF2D}" destId="{A9F4C468-FBE4-4454-A1B9-B586A5495C77}" srcOrd="3" destOrd="0" parTransId="{3C3BDCD5-3A06-4D8B-8ACB-8B24FB24A7C7}" sibTransId="{8FDF9447-C6F0-4B4B-8E7A-61C605E78BB3}"/>
    <dgm:cxn modelId="{838B6556-CB27-44C0-8FCC-4536A5E0EB32}" type="presOf" srcId="{C9443051-A0EA-45AE-B4A9-ECBF8EB5AF2D}" destId="{EFD7947A-E2AB-4B92-A627-56B2C30CE639}" srcOrd="1" destOrd="0" presId="urn:microsoft.com/office/officeart/2005/8/layout/lProcess2"/>
    <dgm:cxn modelId="{0AF6CDBA-AA30-4D70-8293-BFB11D49295F}" srcId="{6B230B98-A775-45FE-9B87-F5CC17B610B3}" destId="{BC786F58-DCB0-490D-A41A-4B538E06126A}" srcOrd="0" destOrd="0" parTransId="{3C601C32-D746-430B-889F-619B467724AB}" sibTransId="{CBF859CA-7CBF-48CC-8DBE-1F4C462BA17E}"/>
    <dgm:cxn modelId="{28CABE4C-AF55-4AF4-800E-8532CF12648E}" srcId="{6B230B98-A775-45FE-9B87-F5CC17B610B3}" destId="{8726D51D-74DC-4489-A286-DF79E6DB890D}" srcOrd="5" destOrd="0" parTransId="{91028A9D-8D53-4943-931A-05D78E372960}" sibTransId="{0B7AFE03-686F-4D6D-90A6-DE49A8A3552D}"/>
    <dgm:cxn modelId="{EA72F008-8BB6-4385-A4AF-1CA463E268C1}" srcId="{87809181-08BA-43BB-91C0-3A94675B7EC4}" destId="{C9443051-A0EA-45AE-B4A9-ECBF8EB5AF2D}" srcOrd="1" destOrd="0" parTransId="{7892C3DE-6607-4D4A-A828-693905268C06}" sibTransId="{A3B3F427-C0D1-4090-BD0B-D821D91A60E9}"/>
    <dgm:cxn modelId="{5F91EF3D-924F-4A93-925D-273DE8D2C215}" type="presOf" srcId="{A9F4C468-FBE4-4454-A1B9-B586A5495C77}" destId="{ECCBEFFD-EF88-4236-8950-EBF28D42964F}" srcOrd="0" destOrd="0" presId="urn:microsoft.com/office/officeart/2005/8/layout/lProcess2"/>
    <dgm:cxn modelId="{2B18DF06-26AF-473D-9286-C03009E94534}" type="presOf" srcId="{C9443051-A0EA-45AE-B4A9-ECBF8EB5AF2D}" destId="{19870D36-F0AD-4D50-8622-D2495CF547C6}" srcOrd="0" destOrd="0" presId="urn:microsoft.com/office/officeart/2005/8/layout/lProcess2"/>
    <dgm:cxn modelId="{B69EA390-AB08-49BD-AB38-6ED55352F5D7}" type="presOf" srcId="{6F24D007-42FA-41FB-93D4-D41C6FDC03B0}" destId="{29E0F12E-5AE2-4D42-BB50-AC6C16BA81B9}" srcOrd="1" destOrd="0" presId="urn:microsoft.com/office/officeart/2005/8/layout/lProcess2"/>
    <dgm:cxn modelId="{0E5FAF24-0E30-43A0-A847-9D6B0608AB09}" srcId="{C9443051-A0EA-45AE-B4A9-ECBF8EB5AF2D}" destId="{D649830A-DDDE-45B1-A3C0-BA0B50BB2312}" srcOrd="4" destOrd="0" parTransId="{F683DD00-9301-4CF7-9BBF-DE2F31AA7A68}" sibTransId="{C10FFF87-C995-4B81-9883-B2CBABF5FAB7}"/>
    <dgm:cxn modelId="{6ED0EA56-7909-4CC6-8C76-C14220927951}" type="presOf" srcId="{2E66533E-ACEB-4B4F-81A3-7739816D630A}" destId="{097DBE2F-EE6B-4701-97A9-78BEA422E33E}" srcOrd="0" destOrd="0" presId="urn:microsoft.com/office/officeart/2005/8/layout/lProcess2"/>
    <dgm:cxn modelId="{9B05D440-4245-4FE2-985A-E511AD83CB4B}" srcId="{6B230B98-A775-45FE-9B87-F5CC17B610B3}" destId="{A3CB4E62-B960-47E0-863F-AA7E1263BC1C}" srcOrd="4" destOrd="0" parTransId="{8330F4B1-D6CD-4A1E-8598-6A9269DCD625}" sibTransId="{C7E4AAED-448C-43A6-8E79-27EE00A3C136}"/>
    <dgm:cxn modelId="{F8FF0B09-40CC-4198-8669-193A7E60A66B}" type="presParOf" srcId="{6E701F45-A903-4A41-9412-604F02E3DBD4}" destId="{A5B5F5A1-23DF-463D-9E1A-565C99F43ADB}" srcOrd="0" destOrd="0" presId="urn:microsoft.com/office/officeart/2005/8/layout/lProcess2"/>
    <dgm:cxn modelId="{BCA180FB-34FE-4974-9927-5B576164F2B4}" type="presParOf" srcId="{A5B5F5A1-23DF-463D-9E1A-565C99F43ADB}" destId="{FDC6078C-0DC4-4E96-B949-F34F3551FBA8}" srcOrd="0" destOrd="0" presId="urn:microsoft.com/office/officeart/2005/8/layout/lProcess2"/>
    <dgm:cxn modelId="{366B7FA8-AE9D-43E2-A807-78AB953133CF}" type="presParOf" srcId="{A5B5F5A1-23DF-463D-9E1A-565C99F43ADB}" destId="{29E0F12E-5AE2-4D42-BB50-AC6C16BA81B9}" srcOrd="1" destOrd="0" presId="urn:microsoft.com/office/officeart/2005/8/layout/lProcess2"/>
    <dgm:cxn modelId="{49C013FB-2849-45F3-85DB-623B9B32C1D8}" type="presParOf" srcId="{A5B5F5A1-23DF-463D-9E1A-565C99F43ADB}" destId="{7D74889A-52C7-4C6C-9782-E7B5CDBE694E}" srcOrd="2" destOrd="0" presId="urn:microsoft.com/office/officeart/2005/8/layout/lProcess2"/>
    <dgm:cxn modelId="{7D713835-A00E-4E11-B36E-10253F2E0455}" type="presParOf" srcId="{7D74889A-52C7-4C6C-9782-E7B5CDBE694E}" destId="{DA5F824C-3571-4867-A11C-CFE2F955A9DC}" srcOrd="0" destOrd="0" presId="urn:microsoft.com/office/officeart/2005/8/layout/lProcess2"/>
    <dgm:cxn modelId="{8A4BFCEB-0FDE-43B9-B577-FC8958C8B307}" type="presParOf" srcId="{6E701F45-A903-4A41-9412-604F02E3DBD4}" destId="{774F7D0F-CE1C-4EEB-8B89-6325B38E24D3}" srcOrd="1" destOrd="0" presId="urn:microsoft.com/office/officeart/2005/8/layout/lProcess2"/>
    <dgm:cxn modelId="{93C2DC8F-8E0C-4078-9515-F5FE74A0EEEB}" type="presParOf" srcId="{6E701F45-A903-4A41-9412-604F02E3DBD4}" destId="{0BB00385-4FB8-46D9-8F33-9832C84E9B22}" srcOrd="2" destOrd="0" presId="urn:microsoft.com/office/officeart/2005/8/layout/lProcess2"/>
    <dgm:cxn modelId="{4113EA23-02E7-4CC6-BFD0-C5AB344B415C}" type="presParOf" srcId="{0BB00385-4FB8-46D9-8F33-9832C84E9B22}" destId="{19870D36-F0AD-4D50-8622-D2495CF547C6}" srcOrd="0" destOrd="0" presId="urn:microsoft.com/office/officeart/2005/8/layout/lProcess2"/>
    <dgm:cxn modelId="{461C4923-5826-46FA-8AB4-484325628A1E}" type="presParOf" srcId="{0BB00385-4FB8-46D9-8F33-9832C84E9B22}" destId="{EFD7947A-E2AB-4B92-A627-56B2C30CE639}" srcOrd="1" destOrd="0" presId="urn:microsoft.com/office/officeart/2005/8/layout/lProcess2"/>
    <dgm:cxn modelId="{A97EAF5F-A6A7-4700-9E02-B5A570987EA0}" type="presParOf" srcId="{0BB00385-4FB8-46D9-8F33-9832C84E9B22}" destId="{A2E3D65F-7234-4985-81D1-8D82345286D6}" srcOrd="2" destOrd="0" presId="urn:microsoft.com/office/officeart/2005/8/layout/lProcess2"/>
    <dgm:cxn modelId="{DBEDA996-B81A-4A30-9D5F-16625BC65CE6}" type="presParOf" srcId="{A2E3D65F-7234-4985-81D1-8D82345286D6}" destId="{958638C7-47B4-4EE6-BAE3-46A4D58F43E3}" srcOrd="0" destOrd="0" presId="urn:microsoft.com/office/officeart/2005/8/layout/lProcess2"/>
    <dgm:cxn modelId="{B0825A30-C396-4AAF-9FBA-5287372E2AE4}" type="presParOf" srcId="{958638C7-47B4-4EE6-BAE3-46A4D58F43E3}" destId="{388D6201-C99A-4CB7-8FC1-72688CF437D2}" srcOrd="0" destOrd="0" presId="urn:microsoft.com/office/officeart/2005/8/layout/lProcess2"/>
    <dgm:cxn modelId="{72372692-FDC7-4A2C-AB5F-8AECCFC242AE}" type="presParOf" srcId="{958638C7-47B4-4EE6-BAE3-46A4D58F43E3}" destId="{11456F0A-88EC-44EE-854C-117475DBF685}" srcOrd="1" destOrd="0" presId="urn:microsoft.com/office/officeart/2005/8/layout/lProcess2"/>
    <dgm:cxn modelId="{9DFD66B5-8D7E-4C0E-915F-105A046BC823}" type="presParOf" srcId="{958638C7-47B4-4EE6-BAE3-46A4D58F43E3}" destId="{097DBE2F-EE6B-4701-97A9-78BEA422E33E}" srcOrd="2" destOrd="0" presId="urn:microsoft.com/office/officeart/2005/8/layout/lProcess2"/>
    <dgm:cxn modelId="{795C0253-3FF4-4F96-8FEB-9CA8B3CF0D5E}" type="presParOf" srcId="{958638C7-47B4-4EE6-BAE3-46A4D58F43E3}" destId="{DA913114-7B76-413E-B818-F89457E6906F}" srcOrd="3" destOrd="0" presId="urn:microsoft.com/office/officeart/2005/8/layout/lProcess2"/>
    <dgm:cxn modelId="{AA6F2FBB-2699-4DE7-9764-C21C7D8253CB}" type="presParOf" srcId="{958638C7-47B4-4EE6-BAE3-46A4D58F43E3}" destId="{DF388C9F-6097-45FD-9958-C8795F7C2A3D}" srcOrd="4" destOrd="0" presId="urn:microsoft.com/office/officeart/2005/8/layout/lProcess2"/>
    <dgm:cxn modelId="{3B91D8D8-3A65-44B8-B049-8204884C0E84}" type="presParOf" srcId="{958638C7-47B4-4EE6-BAE3-46A4D58F43E3}" destId="{F27B2114-A55F-4E4B-B71C-B3D79001B38A}" srcOrd="5" destOrd="0" presId="urn:microsoft.com/office/officeart/2005/8/layout/lProcess2"/>
    <dgm:cxn modelId="{12208C0F-BA25-4A0C-9DF3-F8962E32A64A}" type="presParOf" srcId="{958638C7-47B4-4EE6-BAE3-46A4D58F43E3}" destId="{ECCBEFFD-EF88-4236-8950-EBF28D42964F}" srcOrd="6" destOrd="0" presId="urn:microsoft.com/office/officeart/2005/8/layout/lProcess2"/>
    <dgm:cxn modelId="{D0E591D0-2CC6-47AC-AEDA-C1DCFB41C46F}" type="presParOf" srcId="{958638C7-47B4-4EE6-BAE3-46A4D58F43E3}" destId="{1998E9C0-D08E-40B5-8B26-DD9D6CC26F8D}" srcOrd="7" destOrd="0" presId="urn:microsoft.com/office/officeart/2005/8/layout/lProcess2"/>
    <dgm:cxn modelId="{EA7CD669-2605-494E-8B14-5FEAF4E78100}" type="presParOf" srcId="{958638C7-47B4-4EE6-BAE3-46A4D58F43E3}" destId="{114FD869-0DDE-4B17-B1D0-F6C53A1129A5}" srcOrd="8" destOrd="0" presId="urn:microsoft.com/office/officeart/2005/8/layout/lProcess2"/>
    <dgm:cxn modelId="{D2014873-B31F-479B-9EAC-0BB9940A96D2}" type="presParOf" srcId="{6E701F45-A903-4A41-9412-604F02E3DBD4}" destId="{F796B857-12C9-4209-8E0E-885B53C8BFD3}" srcOrd="3" destOrd="0" presId="urn:microsoft.com/office/officeart/2005/8/layout/lProcess2"/>
    <dgm:cxn modelId="{2AE8CBA3-03E1-453E-9EB8-80EA579C4656}" type="presParOf" srcId="{6E701F45-A903-4A41-9412-604F02E3DBD4}" destId="{BD529BF6-1052-4C24-89B0-E88E6D20003D}" srcOrd="4" destOrd="0" presId="urn:microsoft.com/office/officeart/2005/8/layout/lProcess2"/>
    <dgm:cxn modelId="{EB531808-882D-47F9-AA4C-E381045DE327}" type="presParOf" srcId="{BD529BF6-1052-4C24-89B0-E88E6D20003D}" destId="{AEE70889-710D-41BF-8BA7-08BB4D9511E1}" srcOrd="0" destOrd="0" presId="urn:microsoft.com/office/officeart/2005/8/layout/lProcess2"/>
    <dgm:cxn modelId="{9EB7609A-7819-45C9-9B71-509E124BDB73}" type="presParOf" srcId="{BD529BF6-1052-4C24-89B0-E88E6D20003D}" destId="{5B5CC89B-73BE-45D1-BF46-99A017C7B026}" srcOrd="1" destOrd="0" presId="urn:microsoft.com/office/officeart/2005/8/layout/lProcess2"/>
    <dgm:cxn modelId="{A54036AA-0FFB-477B-89A8-99F57E7A230F}" type="presParOf" srcId="{BD529BF6-1052-4C24-89B0-E88E6D20003D}" destId="{6F9BD91E-5E1A-44FF-9C5E-20F581262034}" srcOrd="2" destOrd="0" presId="urn:microsoft.com/office/officeart/2005/8/layout/lProcess2"/>
    <dgm:cxn modelId="{3F40321A-FAEB-4BD9-9BE7-DC7A6A2A9B4F}" type="presParOf" srcId="{6F9BD91E-5E1A-44FF-9C5E-20F581262034}" destId="{98D4EDC0-ED3E-4F89-9C68-30CEF0CBBDE8}" srcOrd="0" destOrd="0" presId="urn:microsoft.com/office/officeart/2005/8/layout/lProcess2"/>
    <dgm:cxn modelId="{8E1770AC-B587-4F19-9B8E-99F58F6C07F8}" type="presParOf" srcId="{98D4EDC0-ED3E-4F89-9C68-30CEF0CBBDE8}" destId="{9FBA37E6-7720-4D32-8D53-222D2E5E0E72}" srcOrd="0" destOrd="0" presId="urn:microsoft.com/office/officeart/2005/8/layout/lProcess2"/>
    <dgm:cxn modelId="{73E7B5C3-61F9-4A8E-93D5-746AD4CF939E}" type="presParOf" srcId="{98D4EDC0-ED3E-4F89-9C68-30CEF0CBBDE8}" destId="{1E5E5DE2-FE9B-485A-BA33-726AFAA47DB2}" srcOrd="1" destOrd="0" presId="urn:microsoft.com/office/officeart/2005/8/layout/lProcess2"/>
    <dgm:cxn modelId="{BCA427D0-2608-4ADF-805F-E6874E3D37AA}" type="presParOf" srcId="{98D4EDC0-ED3E-4F89-9C68-30CEF0CBBDE8}" destId="{55A21DB1-5805-4C89-A7A6-C10EC67BB0B3}" srcOrd="2" destOrd="0" presId="urn:microsoft.com/office/officeart/2005/8/layout/lProcess2"/>
    <dgm:cxn modelId="{4D6AF746-DEAD-49FA-970A-9265B8CC87EF}" type="presParOf" srcId="{98D4EDC0-ED3E-4F89-9C68-30CEF0CBBDE8}" destId="{A8DEB7EC-EF31-4F63-9308-2D31CB95E5C7}" srcOrd="3" destOrd="0" presId="urn:microsoft.com/office/officeart/2005/8/layout/lProcess2"/>
    <dgm:cxn modelId="{D58CBA93-95A7-44C2-8BBB-71A7D4C3CB3A}" type="presParOf" srcId="{98D4EDC0-ED3E-4F89-9C68-30CEF0CBBDE8}" destId="{3A0BC0D7-A633-4929-8A71-09AD4C6F0BC0}" srcOrd="4" destOrd="0" presId="urn:microsoft.com/office/officeart/2005/8/layout/lProcess2"/>
    <dgm:cxn modelId="{C90800F9-0D53-4D12-96AD-DD821DAB98ED}" type="presParOf" srcId="{98D4EDC0-ED3E-4F89-9C68-30CEF0CBBDE8}" destId="{816CA1F3-133B-47B8-B8B7-D30ADF09AA08}" srcOrd="5" destOrd="0" presId="urn:microsoft.com/office/officeart/2005/8/layout/lProcess2"/>
    <dgm:cxn modelId="{088AF900-F523-4273-A044-6E555087C971}" type="presParOf" srcId="{98D4EDC0-ED3E-4F89-9C68-30CEF0CBBDE8}" destId="{F7AFC986-8C6B-4389-88FC-C5AF41867096}" srcOrd="6" destOrd="0" presId="urn:microsoft.com/office/officeart/2005/8/layout/lProcess2"/>
    <dgm:cxn modelId="{AF298578-3043-40A4-823A-1492800592B3}" type="presParOf" srcId="{98D4EDC0-ED3E-4F89-9C68-30CEF0CBBDE8}" destId="{2A270BF1-EF4C-4D1A-A7FD-89882259C27E}" srcOrd="7" destOrd="0" presId="urn:microsoft.com/office/officeart/2005/8/layout/lProcess2"/>
    <dgm:cxn modelId="{C740FE50-C5DE-4AA4-817A-8AFD38EB776B}" type="presParOf" srcId="{98D4EDC0-ED3E-4F89-9C68-30CEF0CBBDE8}" destId="{8D23F893-873A-4AD8-AF22-E0C8E6C872CB}" srcOrd="8" destOrd="0" presId="urn:microsoft.com/office/officeart/2005/8/layout/lProcess2"/>
    <dgm:cxn modelId="{99B0B42A-B5EE-489D-933D-D0DB96646071}" type="presParOf" srcId="{98D4EDC0-ED3E-4F89-9C68-30CEF0CBBDE8}" destId="{6C0CD181-EFED-47B0-BB26-A95381C5D935}" srcOrd="9" destOrd="0" presId="urn:microsoft.com/office/officeart/2005/8/layout/lProcess2"/>
    <dgm:cxn modelId="{A97209CD-6CA4-4E90-9D1C-17184A28D7EF}" type="presParOf" srcId="{98D4EDC0-ED3E-4F89-9C68-30CEF0CBBDE8}" destId="{98565219-EFB0-48E7-94BA-04C49983BC8A}" srcOrd="10" destOrd="0" presId="urn:microsoft.com/office/officeart/2005/8/layout/lProcess2"/>
    <dgm:cxn modelId="{B392D654-DFB8-4C6A-A039-F5768E491658}" type="presParOf" srcId="{98D4EDC0-ED3E-4F89-9C68-30CEF0CBBDE8}" destId="{8F4384D5-10EA-4DB8-A20D-F9D47132C2EA}" srcOrd="11" destOrd="0" presId="urn:microsoft.com/office/officeart/2005/8/layout/lProcess2"/>
    <dgm:cxn modelId="{ECB40893-853B-47CA-9899-3A07A7563BD3}" type="presParOf" srcId="{98D4EDC0-ED3E-4F89-9C68-30CEF0CBBDE8}" destId="{AA727DD2-C572-4A33-85BB-AF65C1733934}"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D9B53-BEC8-4106-99F7-F147D8BCBD03}">
      <dsp:nvSpPr>
        <dsp:cNvPr id="0" name=""/>
        <dsp:cNvSpPr/>
      </dsp:nvSpPr>
      <dsp:spPr>
        <a:xfrm>
          <a:off x="1896210" y="0"/>
          <a:ext cx="1896210" cy="1498682"/>
        </a:xfrm>
        <a:prstGeom prst="trapezoid">
          <a:avLst>
            <a:gd name="adj" fmla="val 63263"/>
          </a:avLst>
        </a:prstGeom>
        <a:solidFill>
          <a:schemeClr val="accent1">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ru-RU" sz="3600" kern="1200" dirty="0" smtClean="0"/>
            <a:t>Средство</a:t>
          </a:r>
          <a:endParaRPr lang="ru-RU" sz="3600" kern="1200" dirty="0"/>
        </a:p>
      </dsp:txBody>
      <dsp:txXfrm>
        <a:off x="1896210" y="0"/>
        <a:ext cx="1896210" cy="1498682"/>
      </dsp:txXfrm>
    </dsp:sp>
    <dsp:sp modelId="{62ECE033-BC8C-4385-82A9-8F4E11D8C9BB}">
      <dsp:nvSpPr>
        <dsp:cNvPr id="0" name=""/>
        <dsp:cNvSpPr/>
      </dsp:nvSpPr>
      <dsp:spPr>
        <a:xfrm>
          <a:off x="948105" y="1498682"/>
          <a:ext cx="3792421" cy="1498682"/>
        </a:xfrm>
        <a:prstGeom prst="trapezoid">
          <a:avLst>
            <a:gd name="adj" fmla="val 63263"/>
          </a:avLst>
        </a:prstGeom>
        <a:solidFill>
          <a:schemeClr val="accent1">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ru-RU" sz="3600" kern="1200" dirty="0" smtClean="0"/>
            <a:t>Нотация</a:t>
          </a:r>
          <a:endParaRPr lang="ru-RU" sz="3600" kern="1200" dirty="0"/>
        </a:p>
      </dsp:txBody>
      <dsp:txXfrm>
        <a:off x="1611779" y="1498682"/>
        <a:ext cx="2465073" cy="1498682"/>
      </dsp:txXfrm>
    </dsp:sp>
    <dsp:sp modelId="{F1E5BE99-DF67-4D85-B4C3-A5588E4BB651}">
      <dsp:nvSpPr>
        <dsp:cNvPr id="0" name=""/>
        <dsp:cNvSpPr/>
      </dsp:nvSpPr>
      <dsp:spPr>
        <a:xfrm>
          <a:off x="0" y="2997365"/>
          <a:ext cx="5688632" cy="1498682"/>
        </a:xfrm>
        <a:prstGeom prst="trapezoid">
          <a:avLst>
            <a:gd name="adj" fmla="val 63263"/>
          </a:avLst>
        </a:prstGeom>
        <a:solidFill>
          <a:schemeClr val="accent1">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ru-RU" sz="3600" kern="1200" dirty="0" smtClean="0"/>
            <a:t>Методология</a:t>
          </a:r>
          <a:endParaRPr lang="ru-RU" sz="3600" kern="1200" dirty="0"/>
        </a:p>
      </dsp:txBody>
      <dsp:txXfrm>
        <a:off x="995510" y="2997365"/>
        <a:ext cx="3697610" cy="1498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D9B53-BEC8-4106-99F7-F147D8BCBD03}">
      <dsp:nvSpPr>
        <dsp:cNvPr id="0" name=""/>
        <dsp:cNvSpPr/>
      </dsp:nvSpPr>
      <dsp:spPr>
        <a:xfrm>
          <a:off x="1896210" y="0"/>
          <a:ext cx="1896210" cy="1498682"/>
        </a:xfrm>
        <a:prstGeom prst="trapezoid">
          <a:avLst>
            <a:gd name="adj" fmla="val 63263"/>
          </a:avLst>
        </a:prstGeom>
        <a:solidFill>
          <a:schemeClr val="accent1">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Enterprise Architect</a:t>
          </a:r>
          <a:endParaRPr lang="ru-RU" sz="3300" kern="1200" dirty="0"/>
        </a:p>
      </dsp:txBody>
      <dsp:txXfrm>
        <a:off x="1896210" y="0"/>
        <a:ext cx="1896210" cy="1498682"/>
      </dsp:txXfrm>
    </dsp:sp>
    <dsp:sp modelId="{62ECE033-BC8C-4385-82A9-8F4E11D8C9BB}">
      <dsp:nvSpPr>
        <dsp:cNvPr id="0" name=""/>
        <dsp:cNvSpPr/>
      </dsp:nvSpPr>
      <dsp:spPr>
        <a:xfrm>
          <a:off x="948105" y="1498682"/>
          <a:ext cx="3792421" cy="1498682"/>
        </a:xfrm>
        <a:prstGeom prst="trapezoid">
          <a:avLst>
            <a:gd name="adj" fmla="val 63263"/>
          </a:avLst>
        </a:prstGeom>
        <a:solidFill>
          <a:schemeClr val="accent1">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UML</a:t>
          </a:r>
          <a:endParaRPr lang="ru-RU" sz="3300" kern="1200" dirty="0"/>
        </a:p>
      </dsp:txBody>
      <dsp:txXfrm>
        <a:off x="1611779" y="1498682"/>
        <a:ext cx="2465073" cy="1498682"/>
      </dsp:txXfrm>
    </dsp:sp>
    <dsp:sp modelId="{F1E5BE99-DF67-4D85-B4C3-A5588E4BB651}">
      <dsp:nvSpPr>
        <dsp:cNvPr id="0" name=""/>
        <dsp:cNvSpPr/>
      </dsp:nvSpPr>
      <dsp:spPr>
        <a:xfrm>
          <a:off x="0" y="2997365"/>
          <a:ext cx="5688632" cy="1498682"/>
        </a:xfrm>
        <a:prstGeom prst="trapezoid">
          <a:avLst>
            <a:gd name="adj" fmla="val 63263"/>
          </a:avLst>
        </a:prstGeom>
        <a:solidFill>
          <a:schemeClr val="accent1">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ru-RU" sz="3300" kern="1200" dirty="0" smtClean="0"/>
            <a:t>Объектно-ориентированный подход</a:t>
          </a:r>
          <a:endParaRPr lang="ru-RU" sz="3300" kern="1200" dirty="0"/>
        </a:p>
      </dsp:txBody>
      <dsp:txXfrm>
        <a:off x="995510" y="2997365"/>
        <a:ext cx="3697610" cy="14986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FB06A-43D8-458C-88DE-4002130FA217}">
      <dsp:nvSpPr>
        <dsp:cNvPr id="0" name=""/>
        <dsp:cNvSpPr/>
      </dsp:nvSpPr>
      <dsp:spPr>
        <a:xfrm>
          <a:off x="6361665" y="2397821"/>
          <a:ext cx="932661" cy="443861"/>
        </a:xfrm>
        <a:custGeom>
          <a:avLst/>
          <a:gdLst/>
          <a:ahLst/>
          <a:cxnLst/>
          <a:rect l="0" t="0" r="0" b="0"/>
          <a:pathLst>
            <a:path>
              <a:moveTo>
                <a:pt x="0" y="0"/>
              </a:moveTo>
              <a:lnTo>
                <a:pt x="0" y="302478"/>
              </a:lnTo>
              <a:lnTo>
                <a:pt x="932661" y="302478"/>
              </a:lnTo>
              <a:lnTo>
                <a:pt x="932661" y="443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04448-3299-4102-937D-091D977E1F8D}">
      <dsp:nvSpPr>
        <dsp:cNvPr id="0" name=""/>
        <dsp:cNvSpPr/>
      </dsp:nvSpPr>
      <dsp:spPr>
        <a:xfrm>
          <a:off x="5429004" y="3810802"/>
          <a:ext cx="932661" cy="443861"/>
        </a:xfrm>
        <a:custGeom>
          <a:avLst/>
          <a:gdLst/>
          <a:ahLst/>
          <a:cxnLst/>
          <a:rect l="0" t="0" r="0" b="0"/>
          <a:pathLst>
            <a:path>
              <a:moveTo>
                <a:pt x="0" y="0"/>
              </a:moveTo>
              <a:lnTo>
                <a:pt x="0" y="302478"/>
              </a:lnTo>
              <a:lnTo>
                <a:pt x="932661" y="302478"/>
              </a:lnTo>
              <a:lnTo>
                <a:pt x="932661" y="443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5C87F4-D0DC-48EB-B8DB-713280DB4E11}">
      <dsp:nvSpPr>
        <dsp:cNvPr id="0" name=""/>
        <dsp:cNvSpPr/>
      </dsp:nvSpPr>
      <dsp:spPr>
        <a:xfrm>
          <a:off x="4496343" y="3810802"/>
          <a:ext cx="932661" cy="443861"/>
        </a:xfrm>
        <a:custGeom>
          <a:avLst/>
          <a:gdLst/>
          <a:ahLst/>
          <a:cxnLst/>
          <a:rect l="0" t="0" r="0" b="0"/>
          <a:pathLst>
            <a:path>
              <a:moveTo>
                <a:pt x="932661" y="0"/>
              </a:moveTo>
              <a:lnTo>
                <a:pt x="932661" y="302478"/>
              </a:lnTo>
              <a:lnTo>
                <a:pt x="0" y="302478"/>
              </a:lnTo>
              <a:lnTo>
                <a:pt x="0" y="443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D8AFB-98AA-4B0F-A3C4-9DB4E2563845}">
      <dsp:nvSpPr>
        <dsp:cNvPr id="0" name=""/>
        <dsp:cNvSpPr/>
      </dsp:nvSpPr>
      <dsp:spPr>
        <a:xfrm>
          <a:off x="5429004" y="2397821"/>
          <a:ext cx="932661" cy="443861"/>
        </a:xfrm>
        <a:custGeom>
          <a:avLst/>
          <a:gdLst/>
          <a:ahLst/>
          <a:cxnLst/>
          <a:rect l="0" t="0" r="0" b="0"/>
          <a:pathLst>
            <a:path>
              <a:moveTo>
                <a:pt x="932661" y="0"/>
              </a:moveTo>
              <a:lnTo>
                <a:pt x="932661" y="302478"/>
              </a:lnTo>
              <a:lnTo>
                <a:pt x="0" y="302478"/>
              </a:lnTo>
              <a:lnTo>
                <a:pt x="0" y="443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3D67F2-6C3B-4289-B427-BD47F3B3CD95}">
      <dsp:nvSpPr>
        <dsp:cNvPr id="0" name=""/>
        <dsp:cNvSpPr/>
      </dsp:nvSpPr>
      <dsp:spPr>
        <a:xfrm>
          <a:off x="4030012" y="984839"/>
          <a:ext cx="2331653" cy="443861"/>
        </a:xfrm>
        <a:custGeom>
          <a:avLst/>
          <a:gdLst/>
          <a:ahLst/>
          <a:cxnLst/>
          <a:rect l="0" t="0" r="0" b="0"/>
          <a:pathLst>
            <a:path>
              <a:moveTo>
                <a:pt x="0" y="0"/>
              </a:moveTo>
              <a:lnTo>
                <a:pt x="0" y="302478"/>
              </a:lnTo>
              <a:lnTo>
                <a:pt x="2331653" y="302478"/>
              </a:lnTo>
              <a:lnTo>
                <a:pt x="2331653" y="4438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5C7C1-6617-4E42-A15B-150BB115B0FC}">
      <dsp:nvSpPr>
        <dsp:cNvPr id="0" name=""/>
        <dsp:cNvSpPr/>
      </dsp:nvSpPr>
      <dsp:spPr>
        <a:xfrm>
          <a:off x="2585300" y="3810802"/>
          <a:ext cx="91440" cy="443861"/>
        </a:xfrm>
        <a:custGeom>
          <a:avLst/>
          <a:gdLst/>
          <a:ahLst/>
          <a:cxnLst/>
          <a:rect l="0" t="0" r="0" b="0"/>
          <a:pathLst>
            <a:path>
              <a:moveTo>
                <a:pt x="45720" y="0"/>
              </a:moveTo>
              <a:lnTo>
                <a:pt x="45720" y="443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A70D62-2C77-4072-9AE7-05A0B2220A61}">
      <dsp:nvSpPr>
        <dsp:cNvPr id="0" name=""/>
        <dsp:cNvSpPr/>
      </dsp:nvSpPr>
      <dsp:spPr>
        <a:xfrm>
          <a:off x="1698359" y="2397821"/>
          <a:ext cx="932661" cy="443861"/>
        </a:xfrm>
        <a:custGeom>
          <a:avLst/>
          <a:gdLst/>
          <a:ahLst/>
          <a:cxnLst/>
          <a:rect l="0" t="0" r="0" b="0"/>
          <a:pathLst>
            <a:path>
              <a:moveTo>
                <a:pt x="0" y="0"/>
              </a:moveTo>
              <a:lnTo>
                <a:pt x="0" y="302478"/>
              </a:lnTo>
              <a:lnTo>
                <a:pt x="932661" y="302478"/>
              </a:lnTo>
              <a:lnTo>
                <a:pt x="932661" y="443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CDDAE2-5785-41A8-B9D7-9B7A395D374E}">
      <dsp:nvSpPr>
        <dsp:cNvPr id="0" name=""/>
        <dsp:cNvSpPr/>
      </dsp:nvSpPr>
      <dsp:spPr>
        <a:xfrm>
          <a:off x="765698" y="2397821"/>
          <a:ext cx="932661" cy="443861"/>
        </a:xfrm>
        <a:custGeom>
          <a:avLst/>
          <a:gdLst/>
          <a:ahLst/>
          <a:cxnLst/>
          <a:rect l="0" t="0" r="0" b="0"/>
          <a:pathLst>
            <a:path>
              <a:moveTo>
                <a:pt x="932661" y="0"/>
              </a:moveTo>
              <a:lnTo>
                <a:pt x="932661" y="302478"/>
              </a:lnTo>
              <a:lnTo>
                <a:pt x="0" y="302478"/>
              </a:lnTo>
              <a:lnTo>
                <a:pt x="0" y="443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583C03-268F-4D24-847D-97ADED8C7017}">
      <dsp:nvSpPr>
        <dsp:cNvPr id="0" name=""/>
        <dsp:cNvSpPr/>
      </dsp:nvSpPr>
      <dsp:spPr>
        <a:xfrm>
          <a:off x="1698359" y="984839"/>
          <a:ext cx="2331653" cy="443861"/>
        </a:xfrm>
        <a:custGeom>
          <a:avLst/>
          <a:gdLst/>
          <a:ahLst/>
          <a:cxnLst/>
          <a:rect l="0" t="0" r="0" b="0"/>
          <a:pathLst>
            <a:path>
              <a:moveTo>
                <a:pt x="2331653" y="0"/>
              </a:moveTo>
              <a:lnTo>
                <a:pt x="2331653" y="302478"/>
              </a:lnTo>
              <a:lnTo>
                <a:pt x="0" y="302478"/>
              </a:lnTo>
              <a:lnTo>
                <a:pt x="0" y="4438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945A50-82B0-4154-832F-84EF4C40663A}">
      <dsp:nvSpPr>
        <dsp:cNvPr id="0" name=""/>
        <dsp:cNvSpPr/>
      </dsp:nvSpPr>
      <dsp:spPr>
        <a:xfrm>
          <a:off x="3266926" y="15719"/>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DB107C-B7D9-4F56-BAB6-3272F954BEFF}">
      <dsp:nvSpPr>
        <dsp:cNvPr id="0" name=""/>
        <dsp:cNvSpPr/>
      </dsp:nvSpPr>
      <dsp:spPr>
        <a:xfrm>
          <a:off x="3436500" y="176815"/>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kern="1200" dirty="0" smtClean="0"/>
            <a:t>Нотации</a:t>
          </a:r>
          <a:endParaRPr lang="ru-RU" sz="1600" kern="1200" dirty="0"/>
        </a:p>
      </dsp:txBody>
      <dsp:txXfrm>
        <a:off x="3464885" y="205200"/>
        <a:ext cx="1469402" cy="912349"/>
      </dsp:txXfrm>
    </dsp:sp>
    <dsp:sp modelId="{7260B93F-1963-4761-BF7D-64FA166A43A4}">
      <dsp:nvSpPr>
        <dsp:cNvPr id="0" name=""/>
        <dsp:cNvSpPr/>
      </dsp:nvSpPr>
      <dsp:spPr>
        <a:xfrm>
          <a:off x="935273" y="1428701"/>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FF613D-3E8C-41CB-96CE-B4CD9BDB0627}">
      <dsp:nvSpPr>
        <dsp:cNvPr id="0" name=""/>
        <dsp:cNvSpPr/>
      </dsp:nvSpPr>
      <dsp:spPr>
        <a:xfrm>
          <a:off x="1104847" y="1589797"/>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UML</a:t>
          </a:r>
          <a:endParaRPr lang="ru-RU" sz="1600" kern="1200" dirty="0"/>
        </a:p>
      </dsp:txBody>
      <dsp:txXfrm>
        <a:off x="1133232" y="1618182"/>
        <a:ext cx="1469402" cy="912349"/>
      </dsp:txXfrm>
    </dsp:sp>
    <dsp:sp modelId="{7766C8A0-9B10-4E23-9926-F7F2CA79DEB0}">
      <dsp:nvSpPr>
        <dsp:cNvPr id="0" name=""/>
        <dsp:cNvSpPr/>
      </dsp:nvSpPr>
      <dsp:spPr>
        <a:xfrm>
          <a:off x="2611" y="2841682"/>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67C0B-7630-4914-9685-950F4CFFAFC1}">
      <dsp:nvSpPr>
        <dsp:cNvPr id="0" name=""/>
        <dsp:cNvSpPr/>
      </dsp:nvSpPr>
      <dsp:spPr>
        <a:xfrm>
          <a:off x="172186" y="3002778"/>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UML Structural (</a:t>
          </a:r>
          <a:r>
            <a:rPr lang="ru-RU" sz="1600" kern="1200" dirty="0" smtClean="0"/>
            <a:t>Описание структуры</a:t>
          </a:r>
          <a:r>
            <a:rPr lang="en-US" sz="1600" kern="1200" dirty="0" smtClean="0"/>
            <a:t>)</a:t>
          </a:r>
          <a:endParaRPr lang="ru-RU" sz="1600" kern="1200" dirty="0"/>
        </a:p>
      </dsp:txBody>
      <dsp:txXfrm>
        <a:off x="200571" y="3031163"/>
        <a:ext cx="1469402" cy="912349"/>
      </dsp:txXfrm>
    </dsp:sp>
    <dsp:sp modelId="{591B287D-8E29-4E10-A868-B1A6A5A8707D}">
      <dsp:nvSpPr>
        <dsp:cNvPr id="0" name=""/>
        <dsp:cNvSpPr/>
      </dsp:nvSpPr>
      <dsp:spPr>
        <a:xfrm>
          <a:off x="1867934" y="2841682"/>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FCF94A-C9A6-4814-B695-43BA7A2F6D51}">
      <dsp:nvSpPr>
        <dsp:cNvPr id="0" name=""/>
        <dsp:cNvSpPr/>
      </dsp:nvSpPr>
      <dsp:spPr>
        <a:xfrm>
          <a:off x="2037509" y="3002778"/>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UML Behavioral</a:t>
          </a:r>
          <a:r>
            <a:rPr lang="ru-RU" sz="1600" kern="1200" dirty="0" smtClean="0"/>
            <a:t> (Описание поведения)</a:t>
          </a:r>
          <a:endParaRPr lang="ru-RU" sz="1600" kern="1200" dirty="0"/>
        </a:p>
      </dsp:txBody>
      <dsp:txXfrm>
        <a:off x="2065894" y="3031163"/>
        <a:ext cx="1469402" cy="912349"/>
      </dsp:txXfrm>
    </dsp:sp>
    <dsp:sp modelId="{AA3C397B-2140-480A-9929-7ACC062F7F61}">
      <dsp:nvSpPr>
        <dsp:cNvPr id="0" name=""/>
        <dsp:cNvSpPr/>
      </dsp:nvSpPr>
      <dsp:spPr>
        <a:xfrm>
          <a:off x="1867934" y="4254664"/>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2D0B0-5F6D-4859-BB31-CA45387146C5}">
      <dsp:nvSpPr>
        <dsp:cNvPr id="0" name=""/>
        <dsp:cNvSpPr/>
      </dsp:nvSpPr>
      <dsp:spPr>
        <a:xfrm>
          <a:off x="2037509" y="4415760"/>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Use case</a:t>
          </a:r>
          <a:endParaRPr lang="ru-RU" sz="1600" kern="1200" dirty="0"/>
        </a:p>
      </dsp:txBody>
      <dsp:txXfrm>
        <a:off x="2065894" y="4444145"/>
        <a:ext cx="1469402" cy="912349"/>
      </dsp:txXfrm>
    </dsp:sp>
    <dsp:sp modelId="{D325F125-E411-4EB3-B3BB-90B0C595AE60}">
      <dsp:nvSpPr>
        <dsp:cNvPr id="0" name=""/>
        <dsp:cNvSpPr/>
      </dsp:nvSpPr>
      <dsp:spPr>
        <a:xfrm>
          <a:off x="5598579" y="1428701"/>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8F548F-BF88-4972-A226-F29B90569D13}">
      <dsp:nvSpPr>
        <dsp:cNvPr id="0" name=""/>
        <dsp:cNvSpPr/>
      </dsp:nvSpPr>
      <dsp:spPr>
        <a:xfrm>
          <a:off x="5768153" y="1589797"/>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Extended (</a:t>
          </a:r>
          <a:r>
            <a:rPr lang="ru-RU" sz="1600" kern="1200" dirty="0" smtClean="0"/>
            <a:t>расширения</a:t>
          </a:r>
          <a:r>
            <a:rPr lang="en-US" sz="1600" kern="1200" dirty="0" smtClean="0"/>
            <a:t>)</a:t>
          </a:r>
          <a:endParaRPr lang="ru-RU" sz="1600" kern="1200" dirty="0"/>
        </a:p>
      </dsp:txBody>
      <dsp:txXfrm>
        <a:off x="5796538" y="1618182"/>
        <a:ext cx="1469402" cy="912349"/>
      </dsp:txXfrm>
    </dsp:sp>
    <dsp:sp modelId="{4C1A1CFF-EB45-4216-AA72-034BF53F4A64}">
      <dsp:nvSpPr>
        <dsp:cNvPr id="0" name=""/>
        <dsp:cNvSpPr/>
      </dsp:nvSpPr>
      <dsp:spPr>
        <a:xfrm>
          <a:off x="4665917" y="2841682"/>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1C773-8754-411D-A5C1-2C8EF42AEDFB}">
      <dsp:nvSpPr>
        <dsp:cNvPr id="0" name=""/>
        <dsp:cNvSpPr/>
      </dsp:nvSpPr>
      <dsp:spPr>
        <a:xfrm>
          <a:off x="4835492" y="3002778"/>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Business Domain Model</a:t>
          </a:r>
          <a:endParaRPr lang="ru-RU" sz="1600" kern="1200" dirty="0"/>
        </a:p>
      </dsp:txBody>
      <dsp:txXfrm>
        <a:off x="4863877" y="3031163"/>
        <a:ext cx="1469402" cy="912349"/>
      </dsp:txXfrm>
    </dsp:sp>
    <dsp:sp modelId="{C855BE3E-E209-4E76-B211-9B8FED5A8A46}">
      <dsp:nvSpPr>
        <dsp:cNvPr id="0" name=""/>
        <dsp:cNvSpPr/>
      </dsp:nvSpPr>
      <dsp:spPr>
        <a:xfrm>
          <a:off x="3733256" y="4254664"/>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45F6F7-7619-4D2D-96D4-66C3E2C43C79}">
      <dsp:nvSpPr>
        <dsp:cNvPr id="0" name=""/>
        <dsp:cNvSpPr/>
      </dsp:nvSpPr>
      <dsp:spPr>
        <a:xfrm>
          <a:off x="3902831" y="4415760"/>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Analysis Model</a:t>
          </a:r>
          <a:endParaRPr lang="ru-RU" sz="1600" kern="1200" dirty="0"/>
        </a:p>
      </dsp:txBody>
      <dsp:txXfrm>
        <a:off x="3931216" y="4444145"/>
        <a:ext cx="1469402" cy="912349"/>
      </dsp:txXfrm>
    </dsp:sp>
    <dsp:sp modelId="{837594CF-A77A-419B-9B47-DD4691638914}">
      <dsp:nvSpPr>
        <dsp:cNvPr id="0" name=""/>
        <dsp:cNvSpPr/>
      </dsp:nvSpPr>
      <dsp:spPr>
        <a:xfrm>
          <a:off x="5598579" y="4254664"/>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05C007-E793-4710-B37B-2181B7D8A087}">
      <dsp:nvSpPr>
        <dsp:cNvPr id="0" name=""/>
        <dsp:cNvSpPr/>
      </dsp:nvSpPr>
      <dsp:spPr>
        <a:xfrm>
          <a:off x="5768153" y="4415760"/>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Domain Model</a:t>
          </a:r>
          <a:endParaRPr lang="ru-RU" sz="1600" kern="1200" dirty="0"/>
        </a:p>
      </dsp:txBody>
      <dsp:txXfrm>
        <a:off x="5796538" y="4444145"/>
        <a:ext cx="1469402" cy="912349"/>
      </dsp:txXfrm>
    </dsp:sp>
    <dsp:sp modelId="{3D41A771-1F91-4980-9117-3F2C1A03AEC0}">
      <dsp:nvSpPr>
        <dsp:cNvPr id="0" name=""/>
        <dsp:cNvSpPr/>
      </dsp:nvSpPr>
      <dsp:spPr>
        <a:xfrm>
          <a:off x="6531240" y="2841682"/>
          <a:ext cx="1526172" cy="9691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E5000-33D5-4C66-BF28-38724FD35835}">
      <dsp:nvSpPr>
        <dsp:cNvPr id="0" name=""/>
        <dsp:cNvSpPr/>
      </dsp:nvSpPr>
      <dsp:spPr>
        <a:xfrm>
          <a:off x="6700815" y="3002778"/>
          <a:ext cx="1526172" cy="969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Requirements Model</a:t>
          </a:r>
          <a:endParaRPr lang="ru-RU" sz="1600" kern="1200" dirty="0"/>
        </a:p>
      </dsp:txBody>
      <dsp:txXfrm>
        <a:off x="6729200" y="3031163"/>
        <a:ext cx="1469402" cy="912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6078C-0DC4-4E96-B949-F34F3551FBA8}">
      <dsp:nvSpPr>
        <dsp:cNvPr id="0" name=""/>
        <dsp:cNvSpPr/>
      </dsp:nvSpPr>
      <dsp:spPr>
        <a:xfrm>
          <a:off x="1004" y="0"/>
          <a:ext cx="2611933"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ru-RU" sz="2100" kern="1200" dirty="0" smtClean="0"/>
            <a:t>Постановка задачи («Техническое задание»)</a:t>
          </a:r>
          <a:endParaRPr lang="ru-RU" sz="2100" kern="1200" dirty="0"/>
        </a:p>
      </dsp:txBody>
      <dsp:txXfrm>
        <a:off x="1004" y="0"/>
        <a:ext cx="2611933" cy="1357788"/>
      </dsp:txXfrm>
    </dsp:sp>
    <dsp:sp modelId="{19870D36-F0AD-4D50-8622-D2495CF547C6}">
      <dsp:nvSpPr>
        <dsp:cNvPr id="0" name=""/>
        <dsp:cNvSpPr/>
      </dsp:nvSpPr>
      <dsp:spPr>
        <a:xfrm>
          <a:off x="2808833" y="0"/>
          <a:ext cx="2611933"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ru-RU" sz="2100" kern="1200" dirty="0" smtClean="0"/>
            <a:t>Анализ требований и разработка спецификаций («Эскизный проект»)</a:t>
          </a:r>
          <a:endParaRPr lang="ru-RU" sz="2100" kern="1200" dirty="0"/>
        </a:p>
      </dsp:txBody>
      <dsp:txXfrm>
        <a:off x="2808833" y="0"/>
        <a:ext cx="2611933" cy="1357788"/>
      </dsp:txXfrm>
    </dsp:sp>
    <dsp:sp modelId="{388D6201-C99A-4CB7-8FC1-72688CF437D2}">
      <dsp:nvSpPr>
        <dsp:cNvPr id="0" name=""/>
        <dsp:cNvSpPr/>
      </dsp:nvSpPr>
      <dsp:spPr>
        <a:xfrm>
          <a:off x="3070026" y="1358645"/>
          <a:ext cx="2089546" cy="523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Analysis Model</a:t>
          </a:r>
          <a:endParaRPr lang="ru-RU" sz="1800" kern="1200" dirty="0"/>
        </a:p>
      </dsp:txBody>
      <dsp:txXfrm>
        <a:off x="3085361" y="1373980"/>
        <a:ext cx="2058876" cy="492920"/>
      </dsp:txXfrm>
    </dsp:sp>
    <dsp:sp modelId="{097DBE2F-EE6B-4701-97A9-78BEA422E33E}">
      <dsp:nvSpPr>
        <dsp:cNvPr id="0" name=""/>
        <dsp:cNvSpPr/>
      </dsp:nvSpPr>
      <dsp:spPr>
        <a:xfrm>
          <a:off x="3070026" y="1962788"/>
          <a:ext cx="2089546" cy="523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Use case</a:t>
          </a:r>
          <a:endParaRPr lang="ru-RU" sz="1800" kern="1200" dirty="0"/>
        </a:p>
      </dsp:txBody>
      <dsp:txXfrm>
        <a:off x="3085361" y="1978123"/>
        <a:ext cx="2058876" cy="492920"/>
      </dsp:txXfrm>
    </dsp:sp>
    <dsp:sp modelId="{DF388C9F-6097-45FD-9958-C8795F7C2A3D}">
      <dsp:nvSpPr>
        <dsp:cNvPr id="0" name=""/>
        <dsp:cNvSpPr/>
      </dsp:nvSpPr>
      <dsp:spPr>
        <a:xfrm>
          <a:off x="3070026" y="2566931"/>
          <a:ext cx="2089546" cy="523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Requirements Model</a:t>
          </a:r>
          <a:endParaRPr lang="ru-RU" sz="1800" kern="1200" dirty="0"/>
        </a:p>
      </dsp:txBody>
      <dsp:txXfrm>
        <a:off x="3085361" y="2582266"/>
        <a:ext cx="2058876" cy="492920"/>
      </dsp:txXfrm>
    </dsp:sp>
    <dsp:sp modelId="{ECCBEFFD-EF88-4236-8950-EBF28D42964F}">
      <dsp:nvSpPr>
        <dsp:cNvPr id="0" name=""/>
        <dsp:cNvSpPr/>
      </dsp:nvSpPr>
      <dsp:spPr>
        <a:xfrm>
          <a:off x="3070026" y="3171074"/>
          <a:ext cx="2089546" cy="523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Domain Model</a:t>
          </a:r>
          <a:endParaRPr lang="ru-RU" sz="1800" kern="1200" dirty="0"/>
        </a:p>
      </dsp:txBody>
      <dsp:txXfrm>
        <a:off x="3085361" y="3186409"/>
        <a:ext cx="2058876" cy="492920"/>
      </dsp:txXfrm>
    </dsp:sp>
    <dsp:sp modelId="{114FD869-0DDE-4B17-B1D0-F6C53A1129A5}">
      <dsp:nvSpPr>
        <dsp:cNvPr id="0" name=""/>
        <dsp:cNvSpPr/>
      </dsp:nvSpPr>
      <dsp:spPr>
        <a:xfrm>
          <a:off x="3070026" y="3775217"/>
          <a:ext cx="2089546" cy="5235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Interface</a:t>
          </a:r>
          <a:endParaRPr lang="ru-RU" sz="1800" kern="1200" dirty="0"/>
        </a:p>
      </dsp:txBody>
      <dsp:txXfrm>
        <a:off x="3085361" y="3790552"/>
        <a:ext cx="2058876" cy="492920"/>
      </dsp:txXfrm>
    </dsp:sp>
    <dsp:sp modelId="{AEE70889-710D-41BF-8BA7-08BB4D9511E1}">
      <dsp:nvSpPr>
        <dsp:cNvPr id="0" name=""/>
        <dsp:cNvSpPr/>
      </dsp:nvSpPr>
      <dsp:spPr>
        <a:xfrm>
          <a:off x="5616661" y="0"/>
          <a:ext cx="2611933"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ru-RU" sz="2100" kern="1200" dirty="0" smtClean="0"/>
            <a:t>Проектирование («Технический проект»)</a:t>
          </a:r>
          <a:endParaRPr lang="ru-RU" sz="2100" kern="1200" dirty="0"/>
        </a:p>
      </dsp:txBody>
      <dsp:txXfrm>
        <a:off x="5616661" y="0"/>
        <a:ext cx="2611933" cy="1357788"/>
      </dsp:txXfrm>
    </dsp:sp>
    <dsp:sp modelId="{9FBA37E6-7720-4D32-8D53-222D2E5E0E72}">
      <dsp:nvSpPr>
        <dsp:cNvPr id="0" name=""/>
        <dsp:cNvSpPr/>
      </dsp:nvSpPr>
      <dsp:spPr>
        <a:xfrm>
          <a:off x="5877855" y="1360551"/>
          <a:ext cx="2089546" cy="3706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Class</a:t>
          </a:r>
          <a:endParaRPr lang="ru-RU" sz="1800" kern="1200" dirty="0"/>
        </a:p>
      </dsp:txBody>
      <dsp:txXfrm>
        <a:off x="5888710" y="1371406"/>
        <a:ext cx="2067836" cy="348897"/>
      </dsp:txXfrm>
    </dsp:sp>
    <dsp:sp modelId="{55A21DB1-5805-4C89-A7A6-C10EC67BB0B3}">
      <dsp:nvSpPr>
        <dsp:cNvPr id="0" name=""/>
        <dsp:cNvSpPr/>
      </dsp:nvSpPr>
      <dsp:spPr>
        <a:xfrm>
          <a:off x="5877855" y="1788175"/>
          <a:ext cx="2089546" cy="3706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State</a:t>
          </a:r>
          <a:endParaRPr lang="ru-RU" sz="1800" kern="1200" dirty="0"/>
        </a:p>
      </dsp:txBody>
      <dsp:txXfrm>
        <a:off x="5888710" y="1799030"/>
        <a:ext cx="2067836" cy="348897"/>
      </dsp:txXfrm>
    </dsp:sp>
    <dsp:sp modelId="{3A0BC0D7-A633-4929-8A71-09AD4C6F0BC0}">
      <dsp:nvSpPr>
        <dsp:cNvPr id="0" name=""/>
        <dsp:cNvSpPr/>
      </dsp:nvSpPr>
      <dsp:spPr>
        <a:xfrm>
          <a:off x="5877855" y="2215799"/>
          <a:ext cx="2089546" cy="3706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Activity</a:t>
          </a:r>
          <a:endParaRPr lang="ru-RU" sz="1800" kern="1200" dirty="0"/>
        </a:p>
      </dsp:txBody>
      <dsp:txXfrm>
        <a:off x="5888710" y="2226654"/>
        <a:ext cx="2067836" cy="348897"/>
      </dsp:txXfrm>
    </dsp:sp>
    <dsp:sp modelId="{F7AFC986-8C6B-4389-88FC-C5AF41867096}">
      <dsp:nvSpPr>
        <dsp:cNvPr id="0" name=""/>
        <dsp:cNvSpPr/>
      </dsp:nvSpPr>
      <dsp:spPr>
        <a:xfrm>
          <a:off x="5877855" y="2643423"/>
          <a:ext cx="2089546" cy="3706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Sequence</a:t>
          </a:r>
          <a:endParaRPr lang="ru-RU" sz="1800" kern="1200" dirty="0"/>
        </a:p>
      </dsp:txBody>
      <dsp:txXfrm>
        <a:off x="5888710" y="2654278"/>
        <a:ext cx="2067836" cy="348897"/>
      </dsp:txXfrm>
    </dsp:sp>
    <dsp:sp modelId="{8D23F893-873A-4AD8-AF22-E0C8E6C872CB}">
      <dsp:nvSpPr>
        <dsp:cNvPr id="0" name=""/>
        <dsp:cNvSpPr/>
      </dsp:nvSpPr>
      <dsp:spPr>
        <a:xfrm>
          <a:off x="5877855" y="3071047"/>
          <a:ext cx="2089546" cy="3706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Communication</a:t>
          </a:r>
          <a:endParaRPr lang="ru-RU" sz="1800" kern="1200" dirty="0"/>
        </a:p>
      </dsp:txBody>
      <dsp:txXfrm>
        <a:off x="5888710" y="3081902"/>
        <a:ext cx="2067836" cy="348897"/>
      </dsp:txXfrm>
    </dsp:sp>
    <dsp:sp modelId="{98565219-EFB0-48E7-94BA-04C49983BC8A}">
      <dsp:nvSpPr>
        <dsp:cNvPr id="0" name=""/>
        <dsp:cNvSpPr/>
      </dsp:nvSpPr>
      <dsp:spPr>
        <a:xfrm>
          <a:off x="5877855" y="3498671"/>
          <a:ext cx="2089546" cy="3706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Component</a:t>
          </a:r>
          <a:endParaRPr lang="ru-RU" sz="1800" kern="1200" dirty="0"/>
        </a:p>
      </dsp:txBody>
      <dsp:txXfrm>
        <a:off x="5888710" y="3509526"/>
        <a:ext cx="2067836" cy="348897"/>
      </dsp:txXfrm>
    </dsp:sp>
    <dsp:sp modelId="{AA727DD2-C572-4A33-85BB-AF65C1733934}">
      <dsp:nvSpPr>
        <dsp:cNvPr id="0" name=""/>
        <dsp:cNvSpPr/>
      </dsp:nvSpPr>
      <dsp:spPr>
        <a:xfrm>
          <a:off x="5877855" y="3926295"/>
          <a:ext cx="2089546" cy="3706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en-US" sz="1800" kern="1200" dirty="0" smtClean="0"/>
            <a:t>Deployment</a:t>
          </a:r>
          <a:endParaRPr lang="ru-RU" sz="1800" kern="1200" dirty="0"/>
        </a:p>
      </dsp:txBody>
      <dsp:txXfrm>
        <a:off x="5888710" y="3937150"/>
        <a:ext cx="2067836" cy="34889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89C9FF-A71A-4ECB-867E-2020C9326F13}" type="datetimeFigureOut">
              <a:rPr lang="ru-RU" smtClean="0"/>
              <a:t>10.10.2018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034AEC-AB09-4F0C-9F2A-71A047DC8EB8}" type="slidenum">
              <a:rPr lang="ru-RU" smtClean="0"/>
              <a:t>‹#›</a:t>
            </a:fld>
            <a:endParaRPr lang="ru-RU"/>
          </a:p>
        </p:txBody>
      </p:sp>
    </p:spTree>
    <p:extLst>
      <p:ext uri="{BB962C8B-B14F-4D97-AF65-F5344CB8AC3E}">
        <p14:creationId xmlns:p14="http://schemas.microsoft.com/office/powerpoint/2010/main" val="2234609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2</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11</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12</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13</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14</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15</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16</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17</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18</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19</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20</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3</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21</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22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sz="1200" b="0" i="0" kern="1200" dirty="0" smtClean="0">
                <a:solidFill>
                  <a:schemeClr val="tx1"/>
                </a:solidFill>
                <a:latin typeface="+mn-lt"/>
                <a:ea typeface="+mn-ea"/>
                <a:cs typeface="+mn-cs"/>
              </a:rPr>
              <a:t>Сложность вызывается четырьмя основными причинами:</a:t>
            </a:r>
          </a:p>
          <a:p>
            <a:r>
              <a:rPr lang="ru-RU" sz="1200" b="0" i="0" kern="1200" dirty="0" smtClean="0">
                <a:solidFill>
                  <a:schemeClr val="tx1"/>
                </a:solidFill>
                <a:latin typeface="+mn-lt"/>
                <a:ea typeface="+mn-ea"/>
                <a:cs typeface="+mn-cs"/>
              </a:rPr>
              <a:t>сложностью реальной предметной области, из которой исходит заказ на разработку;</a:t>
            </a:r>
            <a:br>
              <a:rPr lang="ru-RU" sz="1200" b="0" i="0" kern="1200" dirty="0" smtClean="0">
                <a:solidFill>
                  <a:schemeClr val="tx1"/>
                </a:solidFill>
                <a:latin typeface="+mn-lt"/>
                <a:ea typeface="+mn-ea"/>
                <a:cs typeface="+mn-cs"/>
              </a:rPr>
            </a:b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трудностью управления процессом разработки;</a:t>
            </a:r>
            <a:br>
              <a:rPr lang="ru-RU" sz="1200" b="0" i="0" kern="1200" dirty="0" smtClean="0">
                <a:solidFill>
                  <a:schemeClr val="tx1"/>
                </a:solidFill>
                <a:latin typeface="+mn-lt"/>
                <a:ea typeface="+mn-ea"/>
                <a:cs typeface="+mn-cs"/>
              </a:rPr>
            </a:b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необходимостью обеспечить достаточную гибкость программы;</a:t>
            </a:r>
            <a:br>
              <a:rPr lang="ru-RU" sz="1200" b="0" i="0" kern="1200" dirty="0" smtClean="0">
                <a:solidFill>
                  <a:schemeClr val="tx1"/>
                </a:solidFill>
                <a:latin typeface="+mn-lt"/>
                <a:ea typeface="+mn-ea"/>
                <a:cs typeface="+mn-cs"/>
              </a:rPr>
            </a:b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неудовлетворительными способами описания поведения больших дискретных систем.</a:t>
            </a:r>
          </a:p>
          <a:p>
            <a:r>
              <a:rPr lang="ru-RU" sz="1200" b="1" i="0" kern="1200" dirty="0" smtClean="0">
                <a:solidFill>
                  <a:schemeClr val="tx1"/>
                </a:solidFill>
                <a:latin typeface="+mn-lt"/>
                <a:ea typeface="+mn-ea"/>
                <a:cs typeface="+mn-cs"/>
              </a:rPr>
              <a:t>Сложность реального мира.</a:t>
            </a:r>
            <a:r>
              <a:rPr lang="ru-RU" sz="1200" b="0" i="0" kern="1200" dirty="0" smtClean="0">
                <a:solidFill>
                  <a:schemeClr val="tx1"/>
                </a:solidFill>
                <a:latin typeface="+mn-lt"/>
                <a:ea typeface="+mn-ea"/>
                <a:cs typeface="+mn-cs"/>
              </a:rPr>
              <a:t> Проблемы, которые мы пытаемся решить с помощью программного обеспечения, часто неизбежно содержат сложные элементы, а к соответствующим программам предъявляется множество различных, порой взаимоисключающих требований. У пользователей и разработчиков разные взгляды на сущность проблемы, и они делают различные выводы о возможных путях ее решения. Знакомство с первыми версиями системы позволяет пользователям лучше понять и отчетливей сформулировать то, что им действительно нужно. В то же время процесс разработки повышает квалификацию разработчиков в предметной области и позволяет им задавать более осмысленные вопросы, которые проясняют темные места в проектируемой системе.</a:t>
            </a:r>
          </a:p>
          <a:p>
            <a:r>
              <a:rPr lang="ru-RU" sz="1200" b="1" i="0" kern="1200" dirty="0" smtClean="0">
                <a:solidFill>
                  <a:schemeClr val="tx1"/>
                </a:solidFill>
                <a:latin typeface="+mn-lt"/>
                <a:ea typeface="+mn-ea"/>
                <a:cs typeface="+mn-cs"/>
              </a:rPr>
              <a:t>Трудности управления процессом разработки.</a:t>
            </a:r>
            <a:r>
              <a:rPr lang="ru-RU" sz="1200" b="0" i="0" kern="1200" dirty="0" smtClean="0">
                <a:solidFill>
                  <a:schemeClr val="tx1"/>
                </a:solidFill>
                <a:latin typeface="+mn-lt"/>
                <a:ea typeface="+mn-ea"/>
                <a:cs typeface="+mn-cs"/>
              </a:rPr>
              <a:t> Основная задача разработчиков состоит в создании иллюзии простоты, в защите пользователей от сложности описываемого предмета или процесса. Сегодня обычными стали программные системы, размер которых исчисляется десятками тысяч или даже миллионами строк на языках высокого уровня. Ни один человек никогда не сможет полностью понять такую систему. Поэтому такой объем работ потребует привлечения команды разработчиков. Чем больше разработчиков, тем сложнее связи между ними и тем сложнее координация, особенно если участники работ географически удалены друг от друга.</a:t>
            </a:r>
          </a:p>
          <a:p>
            <a:r>
              <a:rPr lang="ru-RU" sz="1200" b="1" i="0" kern="1200" dirty="0" smtClean="0">
                <a:solidFill>
                  <a:schemeClr val="tx1"/>
                </a:solidFill>
                <a:latin typeface="+mn-lt"/>
                <a:ea typeface="+mn-ea"/>
                <a:cs typeface="+mn-cs"/>
              </a:rPr>
              <a:t>Гибкость программного обеспечения</a:t>
            </a:r>
            <a:r>
              <a:rPr lang="ru-RU" sz="1200" b="0" i="0" kern="1200" dirty="0" smtClean="0">
                <a:solidFill>
                  <a:schemeClr val="tx1"/>
                </a:solidFill>
                <a:latin typeface="+mn-lt"/>
                <a:ea typeface="+mn-ea"/>
                <a:cs typeface="+mn-cs"/>
              </a:rPr>
              <a:t>. Программирование обладает предельной гибкостью, и разработчик может сам обеспечить себя всеми необходимыми элементами, относящимися к любому уровню абстракции. Такая гибкость чрезвычайно соблазнительна. Она заставляет разработчика создавать своими силами все базовые строительные блоки будущей конструкции, из которых составляются элементы более высоких уровней абстракции. В отличие от строительной индустрии, где существуют единые стандарты на многие конструктивные элементы и качество материалов, в программной индустрии таких стандартов почти нет. Кроме того, часто приходится выполнять настройку программы под индивидуальные требования конкретного пользователя и системное окружение. Поэтому программные разработки остаются очень трудоемким делом.</a:t>
            </a:r>
          </a:p>
          <a:p>
            <a:r>
              <a:rPr lang="ru-RU" sz="1200" b="1" i="0" kern="1200" dirty="0" smtClean="0">
                <a:solidFill>
                  <a:schemeClr val="tx1"/>
                </a:solidFill>
                <a:latin typeface="+mn-lt"/>
                <a:ea typeface="+mn-ea"/>
                <a:cs typeface="+mn-cs"/>
              </a:rPr>
              <a:t>Проблема описания поведения больших дискретных систем</a:t>
            </a:r>
            <a:r>
              <a:rPr lang="ru-RU" sz="1200" b="0" i="0" kern="1200" dirty="0" smtClean="0">
                <a:solidFill>
                  <a:schemeClr val="tx1"/>
                </a:solidFill>
                <a:latin typeface="+mn-lt"/>
                <a:ea typeface="+mn-ea"/>
                <a:cs typeface="+mn-cs"/>
              </a:rPr>
              <a:t>. Аналоговые системы, такие, как движение брошенного мяча, напротив, являются непрерывными. Небольшие изменения входных параметров всегда вызовут небольшие изменения выходных. С другой стороны, дискретные системы по самой своей природе имеют конечное число возможных состояний. Мы стараемся проектировать системы, разделяя их на части так, чтобы одна часть минимально воздействовало на другую. Каждое событие, внешнее по отношению к программной системе, может перевести ее в новое состояние, и, более того, переход из одного состояния в другое не всегда детерминирован. Всеобъемлющее тестирование таких программ провести невозможно. При неблагоприятных условиях небольшое внешнее событие может привести к критической ошибке системы.</a:t>
            </a:r>
          </a:p>
          <a:p>
            <a:r>
              <a:rPr lang="ru-RU" sz="1200" b="0" i="1" kern="1200" dirty="0" smtClean="0">
                <a:solidFill>
                  <a:schemeClr val="tx1"/>
                </a:solidFill>
                <a:latin typeface="+mn-lt"/>
                <a:ea typeface="+mn-ea"/>
                <a:cs typeface="+mn-cs"/>
              </a:rPr>
              <a:t>Чем сложнее система, тем легче ее полностью развалить.</a:t>
            </a:r>
            <a:endParaRPr lang="ru-RU" sz="1200" b="0" i="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7</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sz="1200" b="0" i="0" kern="1200" dirty="0" smtClean="0">
                <a:solidFill>
                  <a:schemeClr val="tx1"/>
                </a:solidFill>
                <a:latin typeface="+mn-lt"/>
                <a:ea typeface="+mn-ea"/>
                <a:cs typeface="+mn-cs"/>
              </a:rPr>
              <a:t>Сложность вызывается четырьмя основными причинами:</a:t>
            </a:r>
          </a:p>
          <a:p>
            <a:r>
              <a:rPr lang="ru-RU" sz="1200" b="0" i="0" kern="1200" dirty="0" smtClean="0">
                <a:solidFill>
                  <a:schemeClr val="tx1"/>
                </a:solidFill>
                <a:latin typeface="+mn-lt"/>
                <a:ea typeface="+mn-ea"/>
                <a:cs typeface="+mn-cs"/>
              </a:rPr>
              <a:t>сложностью реальной предметной области, из которой исходит заказ на разработку;</a:t>
            </a:r>
            <a:br>
              <a:rPr lang="ru-RU" sz="1200" b="0" i="0" kern="1200" dirty="0" smtClean="0">
                <a:solidFill>
                  <a:schemeClr val="tx1"/>
                </a:solidFill>
                <a:latin typeface="+mn-lt"/>
                <a:ea typeface="+mn-ea"/>
                <a:cs typeface="+mn-cs"/>
              </a:rPr>
            </a:b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трудностью управления процессом разработки;</a:t>
            </a:r>
            <a:br>
              <a:rPr lang="ru-RU" sz="1200" b="0" i="0" kern="1200" dirty="0" smtClean="0">
                <a:solidFill>
                  <a:schemeClr val="tx1"/>
                </a:solidFill>
                <a:latin typeface="+mn-lt"/>
                <a:ea typeface="+mn-ea"/>
                <a:cs typeface="+mn-cs"/>
              </a:rPr>
            </a:b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необходимостью обеспечить достаточную гибкость программы;</a:t>
            </a:r>
            <a:br>
              <a:rPr lang="ru-RU" sz="1200" b="0" i="0" kern="1200" dirty="0" smtClean="0">
                <a:solidFill>
                  <a:schemeClr val="tx1"/>
                </a:solidFill>
                <a:latin typeface="+mn-lt"/>
                <a:ea typeface="+mn-ea"/>
                <a:cs typeface="+mn-cs"/>
              </a:rPr>
            </a:b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неудовлетворительными способами описания поведения больших дискретных систем.</a:t>
            </a:r>
          </a:p>
          <a:p>
            <a:r>
              <a:rPr lang="ru-RU" sz="1200" b="1" i="0" kern="1200" dirty="0" smtClean="0">
                <a:solidFill>
                  <a:schemeClr val="tx1"/>
                </a:solidFill>
                <a:latin typeface="+mn-lt"/>
                <a:ea typeface="+mn-ea"/>
                <a:cs typeface="+mn-cs"/>
              </a:rPr>
              <a:t>Сложность реального мира.</a:t>
            </a:r>
            <a:r>
              <a:rPr lang="ru-RU" sz="1200" b="0" i="0" kern="1200" dirty="0" smtClean="0">
                <a:solidFill>
                  <a:schemeClr val="tx1"/>
                </a:solidFill>
                <a:latin typeface="+mn-lt"/>
                <a:ea typeface="+mn-ea"/>
                <a:cs typeface="+mn-cs"/>
              </a:rPr>
              <a:t> Проблемы, которые мы пытаемся решить с помощью программного обеспечения, часто неизбежно содержат сложные элементы, а к соответствующим программам предъявляется множество различных, порой взаимоисключающих требований. У пользователей и разработчиков разные взгляды на сущность проблемы, и они делают различные выводы о возможных путях ее решения. Знакомство с первыми версиями системы позволяет пользователям лучше понять и отчетливей сформулировать то, что им действительно нужно. В то же время процесс разработки повышает квалификацию разработчиков в предметной области и позволяет им задавать более осмысленные вопросы, которые проясняют темные места в проектируемой системе.</a:t>
            </a:r>
          </a:p>
          <a:p>
            <a:r>
              <a:rPr lang="ru-RU" sz="1200" b="1" i="0" kern="1200" dirty="0" smtClean="0">
                <a:solidFill>
                  <a:schemeClr val="tx1"/>
                </a:solidFill>
                <a:latin typeface="+mn-lt"/>
                <a:ea typeface="+mn-ea"/>
                <a:cs typeface="+mn-cs"/>
              </a:rPr>
              <a:t>Трудности управления процессом разработки.</a:t>
            </a:r>
            <a:r>
              <a:rPr lang="ru-RU" sz="1200" b="0" i="0" kern="1200" dirty="0" smtClean="0">
                <a:solidFill>
                  <a:schemeClr val="tx1"/>
                </a:solidFill>
                <a:latin typeface="+mn-lt"/>
                <a:ea typeface="+mn-ea"/>
                <a:cs typeface="+mn-cs"/>
              </a:rPr>
              <a:t> Основная задача разработчиков состоит в создании иллюзии простоты, в защите пользователей от сложности описываемого предмета или процесса. Сегодня обычными стали программные системы, размер которых исчисляется десятками тысяч или даже миллионами строк на языках высокого уровня. Ни один человек никогда не сможет полностью понять такую систему. Поэтому такой объем работ потребует привлечения команды разработчиков. Чем больше разработчиков, тем сложнее связи между ними и тем сложнее координация, особенно если участники работ географически удалены друг от друга.</a:t>
            </a:r>
          </a:p>
          <a:p>
            <a:r>
              <a:rPr lang="ru-RU" sz="1200" b="1" i="0" kern="1200" dirty="0" smtClean="0">
                <a:solidFill>
                  <a:schemeClr val="tx1"/>
                </a:solidFill>
                <a:latin typeface="+mn-lt"/>
                <a:ea typeface="+mn-ea"/>
                <a:cs typeface="+mn-cs"/>
              </a:rPr>
              <a:t>Гибкость программного обеспечения</a:t>
            </a:r>
            <a:r>
              <a:rPr lang="ru-RU" sz="1200" b="0" i="0" kern="1200" dirty="0" smtClean="0">
                <a:solidFill>
                  <a:schemeClr val="tx1"/>
                </a:solidFill>
                <a:latin typeface="+mn-lt"/>
                <a:ea typeface="+mn-ea"/>
                <a:cs typeface="+mn-cs"/>
              </a:rPr>
              <a:t>. Программирование обладает предельной гибкостью, и разработчик может сам обеспечить себя всеми необходимыми элементами, относящимися к любому уровню абстракции. Такая гибкость чрезвычайно соблазнительна. Она заставляет разработчика создавать своими силами все базовые строительные блоки будущей конструкции, из которых составляются элементы более высоких уровней абстракции. В отличие от строительной индустрии, где существуют единые стандарты на многие конструктивные элементы и качество материалов, в программной индустрии таких стандартов почти нет. Кроме того, часто приходится выполнять настройку программы под индивидуальные требования конкретного пользователя и системное окружение. Поэтому программные разработки остаются очень трудоемким делом.</a:t>
            </a:r>
          </a:p>
          <a:p>
            <a:r>
              <a:rPr lang="ru-RU" sz="1200" b="1" i="0" kern="1200" dirty="0" smtClean="0">
                <a:solidFill>
                  <a:schemeClr val="tx1"/>
                </a:solidFill>
                <a:latin typeface="+mn-lt"/>
                <a:ea typeface="+mn-ea"/>
                <a:cs typeface="+mn-cs"/>
              </a:rPr>
              <a:t>Проблема описания поведения больших дискретных систем</a:t>
            </a:r>
            <a:r>
              <a:rPr lang="ru-RU" sz="1200" b="0" i="0" kern="1200" dirty="0" smtClean="0">
                <a:solidFill>
                  <a:schemeClr val="tx1"/>
                </a:solidFill>
                <a:latin typeface="+mn-lt"/>
                <a:ea typeface="+mn-ea"/>
                <a:cs typeface="+mn-cs"/>
              </a:rPr>
              <a:t>. Аналоговые системы, такие, как движение брошенного мяча, напротив, являются непрерывными. Небольшие изменения входных параметров всегда вызовут небольшие изменения выходных. С другой стороны, дискретные системы по самой своей природе имеют конечное число возможных состояний. Мы стараемся проектировать системы, разделяя их на части так, чтобы одна часть минимально воздействовало на другую. Каждое событие, внешнее по отношению к программной системе, может перевести ее в новое состояние, и, более того, переход из одного состояния в другое не всегда детерминирован. Всеобъемлющее тестирование таких программ провести невозможно. При неблагоприятных условиях небольшое внешнее событие может привести к критической ошибке системы.</a:t>
            </a:r>
          </a:p>
          <a:p>
            <a:r>
              <a:rPr lang="ru-RU" sz="1200" b="0" i="1" kern="1200" dirty="0" smtClean="0">
                <a:solidFill>
                  <a:schemeClr val="tx1"/>
                </a:solidFill>
                <a:latin typeface="+mn-lt"/>
                <a:ea typeface="+mn-ea"/>
                <a:cs typeface="+mn-cs"/>
              </a:rPr>
              <a:t>Чем сложнее система, тем легче ее полностью развалить.</a:t>
            </a:r>
            <a:endParaRPr lang="ru-RU" sz="1200" b="0" i="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8</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sz="1200" b="1" i="0" kern="1200" dirty="0" smtClean="0">
                <a:solidFill>
                  <a:schemeClr val="tx1"/>
                </a:solidFill>
                <a:latin typeface="+mn-lt"/>
                <a:ea typeface="+mn-ea"/>
                <a:cs typeface="+mn-cs"/>
              </a:rPr>
              <a:t>Роль декомпозиции</a:t>
            </a: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Как отмечает </a:t>
            </a:r>
            <a:r>
              <a:rPr lang="ru-RU" sz="1200" b="0" i="0" kern="1200" dirty="0" err="1" smtClean="0">
                <a:solidFill>
                  <a:schemeClr val="tx1"/>
                </a:solidFill>
                <a:latin typeface="+mn-lt"/>
                <a:ea typeface="+mn-ea"/>
                <a:cs typeface="+mn-cs"/>
              </a:rPr>
              <a:t>Дейкстра</a:t>
            </a:r>
            <a:r>
              <a:rPr lang="ru-RU" sz="1200" b="0" i="0" kern="1200" dirty="0" smtClean="0">
                <a:solidFill>
                  <a:schemeClr val="tx1"/>
                </a:solidFill>
                <a:latin typeface="+mn-lt"/>
                <a:ea typeface="+mn-ea"/>
                <a:cs typeface="+mn-cs"/>
              </a:rPr>
              <a:t>, "Способ управления сложными системами был известен еще в древности – </a:t>
            </a:r>
            <a:r>
              <a:rPr lang="ru-RU" sz="1200" b="0" i="0" kern="1200" dirty="0" err="1" smtClean="0">
                <a:solidFill>
                  <a:schemeClr val="tx1"/>
                </a:solidFill>
                <a:latin typeface="+mn-lt"/>
                <a:ea typeface="+mn-ea"/>
                <a:cs typeface="+mn-cs"/>
              </a:rPr>
              <a:t>divide</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et</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impera</a:t>
            </a:r>
            <a:r>
              <a:rPr lang="ru-RU" sz="1200" b="0" i="0" kern="1200" dirty="0" smtClean="0">
                <a:solidFill>
                  <a:schemeClr val="tx1"/>
                </a:solidFill>
                <a:latin typeface="+mn-lt"/>
                <a:ea typeface="+mn-ea"/>
                <a:cs typeface="+mn-cs"/>
              </a:rPr>
              <a:t> (разделяй и властвуй)". При проектировании сложной программной системы необходимо разделять ее на все меньшие и меньшие подсистемы, каждую из которых можно совершенствовать независимо. В этом случае мы не превысим пропускной способности человеческого мозга: для понимания любого уровня системы нам необходимо одновременно держать в уме информацию лишь о немногих ее частях (отнюдь не о всех). Именно сложность системы вынуждает делить пространство состояний системы.</a:t>
            </a:r>
          </a:p>
          <a:p>
            <a:r>
              <a:rPr lang="ru-RU" sz="1200" b="0" i="0" kern="1200" dirty="0" smtClean="0">
                <a:solidFill>
                  <a:schemeClr val="tx1"/>
                </a:solidFill>
                <a:latin typeface="+mn-lt"/>
                <a:ea typeface="+mn-ea"/>
                <a:cs typeface="+mn-cs"/>
              </a:rPr>
              <a:t>Для разделения можно использовать либо алгоритмическую, либо объектно-ориентированную декомпозицию. Разделение по алгоритмам концентрирует внимание на порядке происходящих событий, а разделение по объектам придает особое значение агентам, которые являются либо объектами, либо субъектами действия. Однако мы не можем сконструировать сложную систему одновременно двумя способами, тем более, что эти способы по сути ортогональны. Мы должны начать разделение системы либо по алгоритмам, либо по объектам, а затем, используя полученную структуру, попытаться рассмотреть проблему с другой точки зрения. В первом случае мы получаем сложные подпрограммы, обрабатывающие переменные, массивы, простые структуры данных, во втором случае – сложные структуры, включающие не только данные, но и небольшие подпрограммы для их обработки. Опыт показывает, что полезнее начинать с объектной декомпозиции. Такое начало поможет нам лучше справиться с приданием организованности сложности программных систем.</a:t>
            </a:r>
          </a:p>
          <a:p>
            <a:r>
              <a:rPr lang="ru-RU" sz="1200" b="1" i="0" kern="1200" dirty="0" smtClean="0">
                <a:solidFill>
                  <a:schemeClr val="tx1"/>
                </a:solidFill>
                <a:latin typeface="+mn-lt"/>
                <a:ea typeface="+mn-ea"/>
                <a:cs typeface="+mn-cs"/>
              </a:rPr>
              <a:t>Роль абстракции</a:t>
            </a: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В экспериментах Миллера было установлено, что обычно человек может одновременно воспринять лишь 7±2 единицы информации. Это число, по-видимому, не зависит от содержания информации. Как замечает сам Миллер: "Размер нашей памяти накладывает жесткие ограничения на количество информации, которое мы можем воспринять, обработать и запомнить. Организуя поступление входной информации одновременно по нескольким различным каналам и в виде последовательности отдельных порций, мы можем прорвать… этот информационный затор". В современной терминологии это называют разбиением или выделением абстракций. Люди развили чрезвычайно эффективную технологию преодоления сложности. Мы абстрагируемся от нее. Будучи не в состоянии полностью воссоздать сложный объект, мы просто игнорируем не слишком важные детали и, таким образом, имеем дело с обобщенной, идеализированной моделью объекта. И хотя мы по-прежнему вынуждены охватывать одновременно значительное количество информации, но благодаря абстракции мы пользуемся единицами информации существенно большего семантического объема. Это особенно верно, когда мы рассматриваем мир с объектно-ориентированной точки зрения, поскольку объекты как абстракции реального мира представляют собой отдельные насыщенные связные информационные единицы.</a:t>
            </a:r>
          </a:p>
          <a:p>
            <a:r>
              <a:rPr lang="ru-RU" sz="1200" b="1" i="0" kern="1200" dirty="0" smtClean="0">
                <a:solidFill>
                  <a:schemeClr val="tx1"/>
                </a:solidFill>
                <a:latin typeface="+mn-lt"/>
                <a:ea typeface="+mn-ea"/>
                <a:cs typeface="+mn-cs"/>
              </a:rPr>
              <a:t>Роль иерархии</a:t>
            </a: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Другим способом, расширяющим информационные единицы, является организация внутри системы иерархий классов и объектов. Объектная структура важна, так как она иллюстрирует схему взаимодействия объектов друг с другом, которое осуществляется с помощью механизмов взаимодействия. Структура классов не менее важна: она определяет общность структур и поведения внутри системы. Зачем, например, изучать фотосинтез каждой клетки отдельного листа растения, когда достаточно изучить одну такую клетку, поскольку мы ожидаем, что все остальные ведут себя подобным же образом. И хотя мы рассматриваем каждый объект определенного типа как отдельный, можно предположить, что его поведение будет похоже на поведение других объектов того же типа. Классифицируя объекты по группам родственных абстракций (например, типы клеток растений в противовес клеткам животных), мы четко разделяем общие и уникальные свойства разных объектов, что помогает нам затем справляться со свойственной им сложностью.</a:t>
            </a:r>
          </a:p>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9</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endParaRPr lang="ru-RU" dirty="0"/>
          </a:p>
        </p:txBody>
      </p:sp>
      <p:sp>
        <p:nvSpPr>
          <p:cNvPr id="4" name="Номер слайда 3"/>
          <p:cNvSpPr>
            <a:spLocks noGrp="1"/>
          </p:cNvSpPr>
          <p:nvPr>
            <p:ph type="sldNum" sz="quarter" idx="10"/>
          </p:nvPr>
        </p:nvSpPr>
        <p:spPr/>
        <p:txBody>
          <a:bodyPr/>
          <a:lstStyle/>
          <a:p>
            <a:fld id="{EF1C891F-315C-416D-9EB7-AC97639BB3A6}"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F6E5930-A5E4-4506-9B17-0D525A03BD45}" type="datetimeFigureOut">
              <a:rPr lang="ru-RU" smtClean="0"/>
              <a:pPr/>
              <a:t>10.10.2018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D2B393B-B9CA-415C-989A-DB70763DA3A4}"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E5930-A5E4-4506-9B17-0D525A03BD45}" type="datetimeFigureOut">
              <a:rPr lang="ru-RU" smtClean="0"/>
              <a:pPr/>
              <a:t>10.10.2018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393B-B9CA-415C-989A-DB70763DA3A4}"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u.wikipedia.org/wiki/IS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ru.wikipedia.org/wiki/IEC"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Проектирование информационных систем</a:t>
            </a:r>
            <a:endParaRPr lang="ru-RU" dirty="0"/>
          </a:p>
        </p:txBody>
      </p:sp>
      <p:sp>
        <p:nvSpPr>
          <p:cNvPr id="3" name="Подзаголовок 2"/>
          <p:cNvSpPr>
            <a:spLocks noGrp="1"/>
          </p:cNvSpPr>
          <p:nvPr>
            <p:ph type="subTitle" idx="1"/>
          </p:nvPr>
        </p:nvSpPr>
        <p:spPr/>
        <p:txBody>
          <a:bodyPr/>
          <a:lstStyle/>
          <a:p>
            <a:r>
              <a:rPr lang="en-US" dirty="0" smtClean="0"/>
              <a:t>CASE-</a:t>
            </a:r>
            <a:r>
              <a:rPr lang="ru-RU" dirty="0" smtClean="0"/>
              <a:t>средства и</a:t>
            </a:r>
            <a:endParaRPr lang="ru-RU" dirty="0" smtClean="0"/>
          </a:p>
          <a:p>
            <a:r>
              <a:rPr lang="en-US" dirty="0" smtClean="0"/>
              <a:t>Unified </a:t>
            </a:r>
            <a:r>
              <a:rPr lang="en-US" dirty="0" smtClean="0"/>
              <a:t>modeling language (UML)</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История развития ООП (1)</a:t>
            </a:r>
            <a:endParaRPr lang="ru-RU" b="1" dirty="0"/>
          </a:p>
        </p:txBody>
      </p:sp>
      <p:sp>
        <p:nvSpPr>
          <p:cNvPr id="5" name="Содержимое 4"/>
          <p:cNvSpPr>
            <a:spLocks noGrp="1"/>
          </p:cNvSpPr>
          <p:nvPr>
            <p:ph idx="1"/>
          </p:nvPr>
        </p:nvSpPr>
        <p:spPr>
          <a:xfrm>
            <a:off x="457200" y="1268760"/>
            <a:ext cx="8229600" cy="4857403"/>
          </a:xfrm>
        </p:spPr>
        <p:txBody>
          <a:bodyPr>
            <a:noAutofit/>
          </a:bodyPr>
          <a:lstStyle/>
          <a:p>
            <a:r>
              <a:rPr lang="ru-RU" sz="2000" dirty="0"/>
              <a:t>Отдельные языки объектно-ориентированного моделирования стали появляться в </a:t>
            </a:r>
            <a:r>
              <a:rPr lang="ru-RU" sz="2000" dirty="0" smtClean="0"/>
              <a:t>период </a:t>
            </a:r>
            <a:r>
              <a:rPr lang="ru-RU" sz="2000" b="1" dirty="0" smtClean="0"/>
              <a:t>между </a:t>
            </a:r>
            <a:r>
              <a:rPr lang="ru-RU" sz="2000" b="1" dirty="0"/>
              <a:t>серединой 1970-х и концом 1980-х годов</a:t>
            </a:r>
            <a:r>
              <a:rPr lang="ru-RU" sz="2000" dirty="0"/>
              <a:t>, когда различные исследователи </a:t>
            </a:r>
            <a:r>
              <a:rPr lang="ru-RU" sz="2000" dirty="0" smtClean="0"/>
              <a:t>и программисты </a:t>
            </a:r>
            <a:r>
              <a:rPr lang="ru-RU" sz="2000" dirty="0"/>
              <a:t>предлагали свои подходы к </a:t>
            </a:r>
            <a:r>
              <a:rPr lang="ru-RU" sz="2000" dirty="0" smtClean="0"/>
              <a:t>ООП</a:t>
            </a:r>
            <a:r>
              <a:rPr lang="ru-RU" sz="2000" dirty="0"/>
              <a:t>. </a:t>
            </a:r>
            <a:endParaRPr lang="ru-RU" sz="2000" dirty="0" smtClean="0"/>
          </a:p>
          <a:p>
            <a:r>
              <a:rPr lang="ru-RU" sz="2000" dirty="0" smtClean="0"/>
              <a:t>В </a:t>
            </a:r>
            <a:r>
              <a:rPr lang="ru-RU" sz="2000" dirty="0"/>
              <a:t>период между </a:t>
            </a:r>
            <a:r>
              <a:rPr lang="ru-RU" sz="2000" b="1" dirty="0"/>
              <a:t>1989—1994</a:t>
            </a:r>
            <a:r>
              <a:rPr lang="ru-RU" sz="2000" dirty="0"/>
              <a:t> гг. </a:t>
            </a:r>
            <a:r>
              <a:rPr lang="ru-RU" sz="2000" dirty="0" smtClean="0"/>
              <a:t>общее число </a:t>
            </a:r>
            <a:r>
              <a:rPr lang="ru-RU" sz="2000" dirty="0"/>
              <a:t>наиболее известных языков моделирования возросло с 10 до более чем 50. </a:t>
            </a:r>
            <a:endParaRPr lang="ru-RU" sz="2000" dirty="0" smtClean="0"/>
          </a:p>
          <a:p>
            <a:r>
              <a:rPr lang="ru-RU" sz="2000" dirty="0" smtClean="0"/>
              <a:t>Многие пользователи </a:t>
            </a:r>
            <a:r>
              <a:rPr lang="ru-RU" sz="2000" dirty="0"/>
              <a:t>испытывали серьезные затруднения при выборе языка </a:t>
            </a:r>
            <a:r>
              <a:rPr lang="ru-RU" sz="2000" dirty="0" smtClean="0"/>
              <a:t>ООП</a:t>
            </a:r>
            <a:r>
              <a:rPr lang="ru-RU" sz="2000" dirty="0"/>
              <a:t>, поскольку </a:t>
            </a:r>
            <a:r>
              <a:rPr lang="ru-RU" sz="2000" dirty="0" smtClean="0"/>
              <a:t>ни один </a:t>
            </a:r>
            <a:r>
              <a:rPr lang="ru-RU" sz="2000" dirty="0"/>
              <a:t>из них не удовлетворял всем требованиям, предъявляемым к построению </a:t>
            </a:r>
            <a:r>
              <a:rPr lang="ru-RU" sz="2000" dirty="0" smtClean="0"/>
              <a:t>моделей сложных </a:t>
            </a:r>
            <a:r>
              <a:rPr lang="ru-RU" sz="2000" dirty="0"/>
              <a:t>систем. </a:t>
            </a:r>
            <a:endParaRPr lang="ru-RU" sz="2000" dirty="0" smtClean="0"/>
          </a:p>
          <a:p>
            <a:r>
              <a:rPr lang="ru-RU" sz="2000" dirty="0" smtClean="0"/>
              <a:t>Принятие </a:t>
            </a:r>
            <a:r>
              <a:rPr lang="ru-RU" sz="2000" dirty="0"/>
              <a:t>отдельных методик и графических нотаций в качестве </a:t>
            </a:r>
            <a:r>
              <a:rPr lang="ru-RU" sz="2000" dirty="0" smtClean="0"/>
              <a:t>стандартов (</a:t>
            </a:r>
            <a:r>
              <a:rPr lang="ru-RU" sz="2000" dirty="0"/>
              <a:t>IDEF0, IDEF1X) не смогло изменить сложившуюся ситуацию непримиримой </a:t>
            </a:r>
            <a:r>
              <a:rPr lang="ru-RU" sz="2000" dirty="0" smtClean="0"/>
              <a:t>конкуренции между </a:t>
            </a:r>
            <a:r>
              <a:rPr lang="ru-RU" sz="2000" dirty="0"/>
              <a:t>ними в начале 90-х годов, которая тоже получила название "</a:t>
            </a:r>
            <a:r>
              <a:rPr lang="ru-RU" sz="2000" b="1" dirty="0"/>
              <a:t>войны методов</a:t>
            </a:r>
            <a:r>
              <a:rPr lang="ru-RU" sz="2000" dirty="0"/>
              <a:t>".</a:t>
            </a:r>
          </a:p>
        </p:txBody>
      </p:sp>
    </p:spTree>
    <p:extLst>
      <p:ext uri="{BB962C8B-B14F-4D97-AF65-F5344CB8AC3E}">
        <p14:creationId xmlns:p14="http://schemas.microsoft.com/office/powerpoint/2010/main" val="684205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История развития ООП (2)</a:t>
            </a:r>
            <a:endParaRPr lang="ru-RU" b="1" dirty="0"/>
          </a:p>
        </p:txBody>
      </p:sp>
      <p:sp>
        <p:nvSpPr>
          <p:cNvPr id="5" name="Содержимое 4"/>
          <p:cNvSpPr>
            <a:spLocks noGrp="1"/>
          </p:cNvSpPr>
          <p:nvPr>
            <p:ph idx="1"/>
          </p:nvPr>
        </p:nvSpPr>
        <p:spPr>
          <a:xfrm>
            <a:off x="457200" y="1268760"/>
            <a:ext cx="8229600" cy="5256584"/>
          </a:xfrm>
        </p:spPr>
        <p:txBody>
          <a:bodyPr>
            <a:noAutofit/>
          </a:bodyPr>
          <a:lstStyle/>
          <a:p>
            <a:pPr marL="92075" indent="11113">
              <a:buNone/>
            </a:pPr>
            <a:r>
              <a:rPr lang="ru-RU" sz="2000" dirty="0"/>
              <a:t>К середине 1990-х некоторые из методов были существенно улучшены и </a:t>
            </a:r>
            <a:r>
              <a:rPr lang="ru-RU" sz="2000" dirty="0" smtClean="0"/>
              <a:t>приобрели самостоятельное </a:t>
            </a:r>
            <a:r>
              <a:rPr lang="ru-RU" sz="2000" dirty="0"/>
              <a:t>значение при решении различных задач ООАП. Наиболее известными в </a:t>
            </a:r>
            <a:r>
              <a:rPr lang="ru-RU" sz="2000" dirty="0" smtClean="0"/>
              <a:t>этот период </a:t>
            </a:r>
            <a:r>
              <a:rPr lang="ru-RU" sz="2000" dirty="0"/>
              <a:t>становятся:</a:t>
            </a:r>
          </a:p>
          <a:p>
            <a:r>
              <a:rPr lang="ru-RU" sz="2000" b="1" dirty="0" smtClean="0">
                <a:solidFill>
                  <a:srgbClr val="C00000"/>
                </a:solidFill>
              </a:rPr>
              <a:t>Метод </a:t>
            </a:r>
            <a:r>
              <a:rPr lang="ru-RU" sz="2000" b="1" dirty="0" err="1">
                <a:solidFill>
                  <a:srgbClr val="C00000"/>
                </a:solidFill>
              </a:rPr>
              <a:t>Гради</a:t>
            </a:r>
            <a:r>
              <a:rPr lang="ru-RU" sz="2000" b="1" dirty="0">
                <a:solidFill>
                  <a:srgbClr val="C00000"/>
                </a:solidFill>
              </a:rPr>
              <a:t> Буча </a:t>
            </a:r>
            <a:r>
              <a:rPr lang="ru-RU" sz="2000" dirty="0"/>
              <a:t>(</a:t>
            </a:r>
            <a:r>
              <a:rPr lang="ru-RU" sz="2000" dirty="0" err="1"/>
              <a:t>Grady</a:t>
            </a:r>
            <a:r>
              <a:rPr lang="ru-RU" sz="2000" dirty="0"/>
              <a:t> </a:t>
            </a:r>
            <a:r>
              <a:rPr lang="ru-RU" sz="2000" dirty="0" err="1"/>
              <a:t>Booch</a:t>
            </a:r>
            <a:r>
              <a:rPr lang="ru-RU" sz="2000" dirty="0"/>
              <a:t>), получивший условное название </a:t>
            </a:r>
            <a:r>
              <a:rPr lang="ru-RU" sz="2000" dirty="0" err="1"/>
              <a:t>Booch</a:t>
            </a:r>
            <a:r>
              <a:rPr lang="ru-RU" sz="2000" dirty="0"/>
              <a:t> или Booch'91</a:t>
            </a:r>
            <a:r>
              <a:rPr lang="ru-RU" sz="2000" dirty="0" smtClean="0"/>
              <a:t>, </a:t>
            </a:r>
            <a:r>
              <a:rPr lang="en-US" sz="2000" dirty="0" err="1" smtClean="0"/>
              <a:t>Booch</a:t>
            </a:r>
            <a:r>
              <a:rPr lang="en-US" sz="2000" dirty="0" smtClean="0"/>
              <a:t> </a:t>
            </a:r>
            <a:r>
              <a:rPr lang="en-US" sz="2000" dirty="0" err="1"/>
              <a:t>Lite</a:t>
            </a:r>
            <a:r>
              <a:rPr lang="en-US" sz="2000" dirty="0"/>
              <a:t> (</a:t>
            </a:r>
            <a:r>
              <a:rPr lang="ru-RU" sz="2000" dirty="0"/>
              <a:t>позже — </a:t>
            </a:r>
            <a:r>
              <a:rPr lang="en-US" sz="2000" dirty="0"/>
              <a:t>Booch'93</a:t>
            </a:r>
            <a:r>
              <a:rPr lang="en-US" sz="2000" dirty="0" smtClean="0"/>
              <a:t>)</a:t>
            </a:r>
            <a:r>
              <a:rPr lang="ru-RU" sz="2000" dirty="0" smtClean="0"/>
              <a:t>, ориентирован на проектирование программных систем</a:t>
            </a:r>
            <a:r>
              <a:rPr lang="en-US" sz="2000" dirty="0" smtClean="0"/>
              <a:t>.</a:t>
            </a:r>
            <a:endParaRPr lang="en-US" sz="2000" dirty="0"/>
          </a:p>
          <a:p>
            <a:r>
              <a:rPr lang="ru-RU" sz="2000" b="1" dirty="0">
                <a:solidFill>
                  <a:srgbClr val="C00000"/>
                </a:solidFill>
              </a:rPr>
              <a:t>Метод Джеймса </a:t>
            </a:r>
            <a:r>
              <a:rPr lang="ru-RU" sz="2000" b="1" dirty="0" err="1">
                <a:solidFill>
                  <a:srgbClr val="C00000"/>
                </a:solidFill>
              </a:rPr>
              <a:t>Румбаха</a:t>
            </a:r>
            <a:r>
              <a:rPr lang="ru-RU" sz="2000" b="1" dirty="0">
                <a:solidFill>
                  <a:srgbClr val="C00000"/>
                </a:solidFill>
              </a:rPr>
              <a:t> </a:t>
            </a:r>
            <a:r>
              <a:rPr lang="ru-RU" sz="2000" dirty="0"/>
              <a:t>(</a:t>
            </a:r>
            <a:r>
              <a:rPr lang="en-US" sz="2000" dirty="0"/>
              <a:t>James </a:t>
            </a:r>
            <a:r>
              <a:rPr lang="en-US" sz="2000" dirty="0" err="1"/>
              <a:t>Rumbaugh</a:t>
            </a:r>
            <a:r>
              <a:rPr lang="en-US" sz="2000" dirty="0"/>
              <a:t>), </a:t>
            </a:r>
            <a:r>
              <a:rPr lang="ru-RU" sz="2000" dirty="0"/>
              <a:t>получивший название </a:t>
            </a:r>
            <a:r>
              <a:rPr lang="en-US" sz="2000" dirty="0"/>
              <a:t>Object </a:t>
            </a:r>
            <a:r>
              <a:rPr lang="en-US" sz="2000" dirty="0" smtClean="0"/>
              <a:t>Modeling</a:t>
            </a:r>
            <a:r>
              <a:rPr lang="ru-RU" sz="2000" dirty="0" smtClean="0"/>
              <a:t> </a:t>
            </a:r>
            <a:r>
              <a:rPr lang="en-US" sz="2000" dirty="0" smtClean="0"/>
              <a:t>Technique </a:t>
            </a:r>
            <a:r>
              <a:rPr lang="en-US" sz="2000" dirty="0"/>
              <a:t>- </a:t>
            </a:r>
            <a:r>
              <a:rPr lang="ru-RU" sz="2000" dirty="0"/>
              <a:t>ОМТ (позже - ОМТ-2</a:t>
            </a:r>
            <a:r>
              <a:rPr lang="ru-RU" sz="2000" dirty="0" smtClean="0"/>
              <a:t>), ориентирован на анализ.</a:t>
            </a:r>
            <a:endParaRPr lang="ru-RU" sz="2000" dirty="0"/>
          </a:p>
          <a:p>
            <a:r>
              <a:rPr lang="ru-RU" sz="2000" b="1" dirty="0">
                <a:solidFill>
                  <a:srgbClr val="C00000"/>
                </a:solidFill>
              </a:rPr>
              <a:t>Метод </a:t>
            </a:r>
            <a:r>
              <a:rPr lang="ru-RU" sz="2000" b="1" dirty="0" err="1">
                <a:solidFill>
                  <a:srgbClr val="C00000"/>
                </a:solidFill>
              </a:rPr>
              <a:t>Айвара</a:t>
            </a:r>
            <a:r>
              <a:rPr lang="ru-RU" sz="2000" b="1" dirty="0">
                <a:solidFill>
                  <a:srgbClr val="C00000"/>
                </a:solidFill>
              </a:rPr>
              <a:t> Джекобсона </a:t>
            </a:r>
            <a:r>
              <a:rPr lang="ru-RU" sz="2000" dirty="0"/>
              <a:t>(</a:t>
            </a:r>
            <a:r>
              <a:rPr lang="en-US" sz="2000" dirty="0" err="1"/>
              <a:t>Ivar</a:t>
            </a:r>
            <a:r>
              <a:rPr lang="en-US" sz="2000" dirty="0"/>
              <a:t> Jacobson), </a:t>
            </a:r>
            <a:r>
              <a:rPr lang="ru-RU" sz="2000" dirty="0"/>
              <a:t>получивший название </a:t>
            </a:r>
            <a:r>
              <a:rPr lang="en-US" sz="2000" dirty="0" smtClean="0"/>
              <a:t>Object-Oriented</a:t>
            </a:r>
            <a:r>
              <a:rPr lang="ru-RU" sz="2000" dirty="0" smtClean="0"/>
              <a:t> </a:t>
            </a:r>
            <a:r>
              <a:rPr lang="en-US" sz="2000" dirty="0" smtClean="0"/>
              <a:t>Software </a:t>
            </a:r>
            <a:r>
              <a:rPr lang="en-US" sz="2000" dirty="0"/>
              <a:t>Engineering — </a:t>
            </a:r>
            <a:r>
              <a:rPr lang="en-US" sz="2000" dirty="0" smtClean="0"/>
              <a:t>OOSE</a:t>
            </a:r>
            <a:r>
              <a:rPr lang="ru-RU" sz="2000" dirty="0" smtClean="0"/>
              <a:t>, обеспечивает спецификацию бизнес-процессов и анализ требований при помощи сценариев использования</a:t>
            </a:r>
            <a:r>
              <a:rPr lang="en-US" sz="2000" dirty="0" smtClean="0"/>
              <a:t>.</a:t>
            </a:r>
            <a:endParaRPr lang="ru-RU" sz="2000" dirty="0" smtClean="0"/>
          </a:p>
          <a:p>
            <a:r>
              <a:rPr lang="ru-RU" sz="2000" dirty="0"/>
              <a:t>Усилия Г. Буча, Дж. </a:t>
            </a:r>
            <a:r>
              <a:rPr lang="ru-RU" sz="2000" dirty="0" err="1"/>
              <a:t>Румбаха</a:t>
            </a:r>
            <a:r>
              <a:rPr lang="ru-RU" sz="2000" dirty="0"/>
              <a:t> и А. Джекобсона привели к появлению первых документов</a:t>
            </a:r>
            <a:r>
              <a:rPr lang="ru-RU" sz="2000" dirty="0" smtClean="0"/>
              <a:t>, содержащих </a:t>
            </a:r>
            <a:r>
              <a:rPr lang="ru-RU" sz="2000" dirty="0"/>
              <a:t>описание собственно языка </a:t>
            </a:r>
            <a:r>
              <a:rPr lang="ru-RU" sz="2000" b="1" dirty="0">
                <a:solidFill>
                  <a:srgbClr val="C00000"/>
                </a:solidFill>
              </a:rPr>
              <a:t>UML</a:t>
            </a:r>
            <a:r>
              <a:rPr lang="ru-RU" sz="2000" dirty="0"/>
              <a:t> версии 0.9 (июнь 1996 г.) и версии </a:t>
            </a:r>
            <a:r>
              <a:rPr lang="ru-RU" sz="2000" dirty="0" smtClean="0"/>
              <a:t>0.91 (</a:t>
            </a:r>
            <a:r>
              <a:rPr lang="ru-RU" sz="2000" dirty="0"/>
              <a:t>октябрь 1996 г.).</a:t>
            </a:r>
            <a:endParaRPr lang="ru-RU" sz="2000" dirty="0" smtClean="0"/>
          </a:p>
          <a:p>
            <a:endParaRPr lang="ru-RU" sz="2000" dirty="0"/>
          </a:p>
        </p:txBody>
      </p:sp>
    </p:spTree>
    <p:extLst>
      <p:ext uri="{BB962C8B-B14F-4D97-AF65-F5344CB8AC3E}">
        <p14:creationId xmlns:p14="http://schemas.microsoft.com/office/powerpoint/2010/main" val="4213380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История развития ООП (3)</a:t>
            </a:r>
            <a:endParaRPr lang="ru-RU" b="1" dirty="0"/>
          </a:p>
        </p:txBody>
      </p:sp>
      <p:sp>
        <p:nvSpPr>
          <p:cNvPr id="5" name="Содержимое 4"/>
          <p:cNvSpPr>
            <a:spLocks noGrp="1"/>
          </p:cNvSpPr>
          <p:nvPr>
            <p:ph idx="1"/>
          </p:nvPr>
        </p:nvSpPr>
        <p:spPr>
          <a:xfrm>
            <a:off x="457200" y="1268760"/>
            <a:ext cx="8229600" cy="5256584"/>
          </a:xfrm>
        </p:spPr>
        <p:txBody>
          <a:bodyPr>
            <a:noAutofit/>
          </a:bodyPr>
          <a:lstStyle/>
          <a:p>
            <a:r>
              <a:rPr lang="ru-RU" sz="2000" dirty="0"/>
              <a:t>В этот период поддержка разработки языка UML становится одной из целей </a:t>
            </a:r>
            <a:r>
              <a:rPr lang="ru-RU" sz="2000" dirty="0" smtClean="0"/>
              <a:t>консорциума </a:t>
            </a:r>
            <a:r>
              <a:rPr lang="ru-RU" sz="2000" b="1" dirty="0" smtClean="0">
                <a:solidFill>
                  <a:srgbClr val="C00000"/>
                </a:solidFill>
              </a:rPr>
              <a:t>OMG </a:t>
            </a:r>
            <a:r>
              <a:rPr lang="ru-RU" sz="2000" b="1" dirty="0">
                <a:solidFill>
                  <a:srgbClr val="C00000"/>
                </a:solidFill>
              </a:rPr>
              <a:t>(</a:t>
            </a:r>
            <a:r>
              <a:rPr lang="ru-RU" sz="2000" b="1" dirty="0" err="1">
                <a:solidFill>
                  <a:srgbClr val="C00000"/>
                </a:solidFill>
              </a:rPr>
              <a:t>Object</a:t>
            </a:r>
            <a:r>
              <a:rPr lang="ru-RU" sz="2000" b="1" dirty="0">
                <a:solidFill>
                  <a:srgbClr val="C00000"/>
                </a:solidFill>
              </a:rPr>
              <a:t> </a:t>
            </a:r>
            <a:r>
              <a:rPr lang="ru-RU" sz="2000" b="1" dirty="0" err="1">
                <a:solidFill>
                  <a:srgbClr val="C00000"/>
                </a:solidFill>
              </a:rPr>
              <a:t>Management</a:t>
            </a:r>
            <a:r>
              <a:rPr lang="ru-RU" sz="2000" b="1" dirty="0">
                <a:solidFill>
                  <a:srgbClr val="C00000"/>
                </a:solidFill>
              </a:rPr>
              <a:t> </a:t>
            </a:r>
            <a:r>
              <a:rPr lang="ru-RU" sz="2000" b="1" dirty="0" err="1">
                <a:solidFill>
                  <a:srgbClr val="C00000"/>
                </a:solidFill>
              </a:rPr>
              <a:t>Group</a:t>
            </a:r>
            <a:r>
              <a:rPr lang="ru-RU" sz="2000" b="1" dirty="0">
                <a:solidFill>
                  <a:srgbClr val="C00000"/>
                </a:solidFill>
              </a:rPr>
              <a:t>)</a:t>
            </a:r>
            <a:r>
              <a:rPr lang="ru-RU" sz="2000" dirty="0"/>
              <a:t>. Хотя консорциум OMG был образован еще в 1989 году </a:t>
            </a:r>
            <a:r>
              <a:rPr lang="ru-RU" sz="2000" dirty="0" smtClean="0"/>
              <a:t>с целью </a:t>
            </a:r>
            <a:r>
              <a:rPr lang="ru-RU" sz="2000" dirty="0"/>
              <a:t>разработки предложений по стандартизации объектных и компонентных </a:t>
            </a:r>
            <a:r>
              <a:rPr lang="ru-RU" sz="2000" dirty="0" smtClean="0"/>
              <a:t>технологий CORBA</a:t>
            </a:r>
            <a:r>
              <a:rPr lang="ru-RU" sz="2000" dirty="0"/>
              <a:t>, язык UML приобрел статус второго стратегического направления в работе OMG.</a:t>
            </a:r>
          </a:p>
          <a:p>
            <a:r>
              <a:rPr lang="ru-RU" sz="2000" dirty="0"/>
              <a:t>Именно в рамках OMG создается команда разработчиков под руководством Ричарда Соли</a:t>
            </a:r>
            <a:r>
              <a:rPr lang="ru-RU" sz="2000" dirty="0" smtClean="0"/>
              <a:t>, которая </a:t>
            </a:r>
            <a:r>
              <a:rPr lang="ru-RU" sz="2000" dirty="0"/>
              <a:t>будет обеспечивать дальнейшую работу по унификации и стандартизации </a:t>
            </a:r>
            <a:r>
              <a:rPr lang="ru-RU" sz="2000" dirty="0" smtClean="0"/>
              <a:t>языка UML</a:t>
            </a:r>
            <a:r>
              <a:rPr lang="ru-RU" sz="2000" dirty="0"/>
              <a:t>. В июне 1995 года OMG организовала совещание всех крупных специалистов </a:t>
            </a:r>
            <a:r>
              <a:rPr lang="ru-RU" sz="2000" dirty="0" smtClean="0"/>
              <a:t>и представителей </a:t>
            </a:r>
            <a:r>
              <a:rPr lang="ru-RU" sz="2000" dirty="0"/>
              <a:t>входящих в консорциум компаний по методологиям </a:t>
            </a:r>
            <a:r>
              <a:rPr lang="ru-RU" sz="2000" dirty="0" smtClean="0"/>
              <a:t>ООП</a:t>
            </a:r>
            <a:r>
              <a:rPr lang="ru-RU" sz="2000" dirty="0"/>
              <a:t>, на </a:t>
            </a:r>
            <a:r>
              <a:rPr lang="ru-RU" sz="2000" dirty="0" smtClean="0"/>
              <a:t>котором впервые </a:t>
            </a:r>
            <a:r>
              <a:rPr lang="ru-RU" sz="2000" dirty="0"/>
              <a:t>в международном масштабе была признана целесообразность </a:t>
            </a:r>
            <a:r>
              <a:rPr lang="ru-RU" sz="2000" dirty="0" smtClean="0"/>
              <a:t>поиска индустриальных </a:t>
            </a:r>
            <a:r>
              <a:rPr lang="ru-RU" sz="2000" dirty="0"/>
              <a:t>стандартов в области языков моделирования под эгидой OMG</a:t>
            </a:r>
            <a:r>
              <a:rPr lang="ru-RU" sz="2000" dirty="0" smtClean="0"/>
              <a:t>.</a:t>
            </a:r>
          </a:p>
          <a:p>
            <a:r>
              <a:rPr lang="ru-RU" sz="2000" dirty="0"/>
              <a:t>В настоящее время все вопросы дальнейшей разработки языка UML сконцентрированы </a:t>
            </a:r>
            <a:r>
              <a:rPr lang="ru-RU" sz="2000" dirty="0" smtClean="0"/>
              <a:t>в рамках </a:t>
            </a:r>
            <a:r>
              <a:rPr lang="ru-RU" sz="2000" dirty="0"/>
              <a:t>консорциума </a:t>
            </a:r>
            <a:r>
              <a:rPr lang="en-US" sz="2000" dirty="0"/>
              <a:t>OMG.</a:t>
            </a:r>
            <a:endParaRPr lang="ru-RU" sz="2000" dirty="0"/>
          </a:p>
        </p:txBody>
      </p:sp>
    </p:spTree>
    <p:extLst>
      <p:ext uri="{BB962C8B-B14F-4D97-AF65-F5344CB8AC3E}">
        <p14:creationId xmlns:p14="http://schemas.microsoft.com/office/powerpoint/2010/main" val="973853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История развития ООП (4)</a:t>
            </a:r>
            <a:endParaRPr lang="ru-RU" b="1" dirty="0"/>
          </a:p>
        </p:txBody>
      </p:sp>
      <p:sp>
        <p:nvSpPr>
          <p:cNvPr id="5" name="Содержимое 4"/>
          <p:cNvSpPr>
            <a:spLocks noGrp="1"/>
          </p:cNvSpPr>
          <p:nvPr>
            <p:ph idx="1"/>
          </p:nvPr>
        </p:nvSpPr>
        <p:spPr>
          <a:xfrm>
            <a:off x="457200" y="1268760"/>
            <a:ext cx="8229600" cy="5256584"/>
          </a:xfrm>
        </p:spPr>
        <p:txBody>
          <a:bodyPr>
            <a:noAutofit/>
          </a:bodyPr>
          <a:lstStyle/>
          <a:p>
            <a:r>
              <a:rPr lang="ru-RU" sz="2000" dirty="0"/>
              <a:t>В это же время стало ясно, что некоторые компании и организации видят в языке UML </a:t>
            </a:r>
            <a:r>
              <a:rPr lang="ru-RU" sz="2000" dirty="0" smtClean="0"/>
              <a:t>линию стратегических </a:t>
            </a:r>
            <a:r>
              <a:rPr lang="ru-RU" sz="2000" dirty="0"/>
              <a:t>интересов для своего бизнеса. Компания </a:t>
            </a:r>
            <a:r>
              <a:rPr lang="ru-RU" sz="2000" b="1" dirty="0" err="1">
                <a:solidFill>
                  <a:srgbClr val="C00000"/>
                </a:solidFill>
              </a:rPr>
              <a:t>Rational</a:t>
            </a:r>
            <a:r>
              <a:rPr lang="ru-RU" sz="2000" b="1" dirty="0">
                <a:solidFill>
                  <a:srgbClr val="C00000"/>
                </a:solidFill>
              </a:rPr>
              <a:t> </a:t>
            </a:r>
            <a:r>
              <a:rPr lang="ru-RU" sz="2000" b="1" dirty="0" err="1">
                <a:solidFill>
                  <a:srgbClr val="C00000"/>
                </a:solidFill>
              </a:rPr>
              <a:t>Software</a:t>
            </a:r>
            <a:r>
              <a:rPr lang="ru-RU" sz="2000" b="1" dirty="0">
                <a:solidFill>
                  <a:srgbClr val="C00000"/>
                </a:solidFill>
              </a:rPr>
              <a:t> </a:t>
            </a:r>
            <a:r>
              <a:rPr lang="ru-RU" sz="2000" dirty="0"/>
              <a:t>вместе </a:t>
            </a:r>
            <a:r>
              <a:rPr lang="ru-RU" sz="2000" dirty="0" smtClean="0"/>
              <a:t>с несколькими </a:t>
            </a:r>
            <a:r>
              <a:rPr lang="ru-RU" sz="2000" dirty="0"/>
              <a:t>организациями, изъявившими желание выделить ресурсы для </a:t>
            </a:r>
            <a:r>
              <a:rPr lang="ru-RU" sz="2000" dirty="0" smtClean="0"/>
              <a:t>разработки строгого </a:t>
            </a:r>
            <a:r>
              <a:rPr lang="ru-RU" sz="2000" dirty="0"/>
              <a:t>определения версии 1.0 языка UML, учредила </a:t>
            </a:r>
            <a:r>
              <a:rPr lang="ru-RU" sz="2000" b="1" dirty="0">
                <a:solidFill>
                  <a:srgbClr val="C00000"/>
                </a:solidFill>
              </a:rPr>
              <a:t>консорциум партнеров UML</a:t>
            </a:r>
            <a:r>
              <a:rPr lang="ru-RU" sz="2000" dirty="0"/>
              <a:t>, </a:t>
            </a:r>
            <a:r>
              <a:rPr lang="ru-RU" sz="2000" dirty="0" smtClean="0"/>
              <a:t>в который </a:t>
            </a:r>
            <a:r>
              <a:rPr lang="ru-RU" sz="2000" dirty="0"/>
              <a:t>первоначально вошли такие компании, как </a:t>
            </a:r>
            <a:r>
              <a:rPr lang="ru-RU" sz="2000" dirty="0" err="1"/>
              <a:t>Digital</a:t>
            </a:r>
            <a:r>
              <a:rPr lang="ru-RU" sz="2000" dirty="0"/>
              <a:t> </a:t>
            </a:r>
            <a:r>
              <a:rPr lang="ru-RU" sz="2000" dirty="0" err="1"/>
              <a:t>Equipment</a:t>
            </a:r>
            <a:r>
              <a:rPr lang="ru-RU" sz="2000" dirty="0"/>
              <a:t> </a:t>
            </a:r>
            <a:r>
              <a:rPr lang="ru-RU" sz="2000" dirty="0" err="1"/>
              <a:t>Corp</a:t>
            </a:r>
            <a:r>
              <a:rPr lang="ru-RU" sz="2000" dirty="0"/>
              <a:t>., HP, </a:t>
            </a:r>
            <a:r>
              <a:rPr lang="ru-RU" sz="2000" dirty="0" err="1"/>
              <a:t>i-Logix</a:t>
            </a:r>
            <a:r>
              <a:rPr lang="ru-RU" sz="2000" dirty="0" smtClean="0"/>
              <a:t>, </a:t>
            </a:r>
            <a:r>
              <a:rPr lang="en-US" sz="2000" dirty="0" err="1" smtClean="0"/>
              <a:t>Intellicorp</a:t>
            </a:r>
            <a:r>
              <a:rPr lang="en-US" sz="2000" dirty="0"/>
              <a:t>, IBM, ICON Computing, MCI </a:t>
            </a:r>
            <a:r>
              <a:rPr lang="en-US" sz="2000" dirty="0" err="1"/>
              <a:t>Systemhouse</a:t>
            </a:r>
            <a:r>
              <a:rPr lang="en-US" sz="2000" dirty="0"/>
              <a:t>, Microsoft, Oracle, Rational Software, TI </a:t>
            </a:r>
            <a:r>
              <a:rPr lang="ru-RU" sz="2000" dirty="0" smtClean="0"/>
              <a:t>и </a:t>
            </a:r>
            <a:r>
              <a:rPr lang="ru-RU" sz="2000" dirty="0" err="1" smtClean="0"/>
              <a:t>Unisys</a:t>
            </a:r>
            <a:r>
              <a:rPr lang="ru-RU" sz="2000" dirty="0"/>
              <a:t>. Эти компании обеспечили поддержку последующей работы по более точному </a:t>
            </a:r>
            <a:r>
              <a:rPr lang="ru-RU" sz="2000" dirty="0" smtClean="0"/>
              <a:t>и строгому </a:t>
            </a:r>
            <a:r>
              <a:rPr lang="ru-RU" sz="2000" dirty="0"/>
              <a:t>определению нотации, что привело к появлению </a:t>
            </a:r>
            <a:r>
              <a:rPr lang="ru-RU" sz="2000" b="1" dirty="0">
                <a:solidFill>
                  <a:srgbClr val="C00000"/>
                </a:solidFill>
              </a:rPr>
              <a:t>версии 1.0 языка UML</a:t>
            </a:r>
            <a:r>
              <a:rPr lang="ru-RU" sz="2000" dirty="0" smtClean="0"/>
              <a:t>.</a:t>
            </a:r>
          </a:p>
          <a:p>
            <a:r>
              <a:rPr lang="ru-RU" sz="2000" dirty="0" smtClean="0"/>
              <a:t>Компания </a:t>
            </a:r>
            <a:r>
              <a:rPr lang="en-US" sz="2000" dirty="0" smtClean="0"/>
              <a:t>Rational </a:t>
            </a:r>
            <a:r>
              <a:rPr lang="en-US" sz="2000" dirty="0"/>
              <a:t>Software </a:t>
            </a:r>
            <a:r>
              <a:rPr lang="en-US" sz="2000" dirty="0" smtClean="0"/>
              <a:t>Corporation </a:t>
            </a:r>
            <a:r>
              <a:rPr lang="ru-RU" sz="2000" dirty="0" smtClean="0"/>
              <a:t>разработала </a:t>
            </a:r>
            <a:r>
              <a:rPr lang="ru-RU" sz="2000" dirty="0"/>
              <a:t>и выпустила в </a:t>
            </a:r>
            <a:r>
              <a:rPr lang="ru-RU" sz="2000" dirty="0" smtClean="0"/>
              <a:t>продажу одно </a:t>
            </a:r>
            <a:r>
              <a:rPr lang="ru-RU" sz="2000" dirty="0"/>
              <a:t>из первых инструментальных </a:t>
            </a:r>
            <a:r>
              <a:rPr lang="ru-RU" sz="2000" b="1" dirty="0">
                <a:solidFill>
                  <a:srgbClr val="C00000"/>
                </a:solidFill>
              </a:rPr>
              <a:t>CASE-средств </a:t>
            </a:r>
            <a:r>
              <a:rPr lang="ru-RU" sz="2000" b="1" dirty="0" err="1">
                <a:solidFill>
                  <a:srgbClr val="C00000"/>
                </a:solidFill>
              </a:rPr>
              <a:t>Rational</a:t>
            </a:r>
            <a:r>
              <a:rPr lang="ru-RU" sz="2000" b="1" dirty="0">
                <a:solidFill>
                  <a:srgbClr val="C00000"/>
                </a:solidFill>
              </a:rPr>
              <a:t> </a:t>
            </a:r>
            <a:r>
              <a:rPr lang="ru-RU" sz="2000" b="1" dirty="0" err="1">
                <a:solidFill>
                  <a:srgbClr val="C00000"/>
                </a:solidFill>
              </a:rPr>
              <a:t>Rose</a:t>
            </a:r>
            <a:r>
              <a:rPr lang="ru-RU" sz="2000" b="1" dirty="0">
                <a:solidFill>
                  <a:srgbClr val="C00000"/>
                </a:solidFill>
              </a:rPr>
              <a:t> 98</a:t>
            </a:r>
            <a:r>
              <a:rPr lang="ru-RU" sz="2000" dirty="0"/>
              <a:t>, в котором был </a:t>
            </a:r>
            <a:r>
              <a:rPr lang="ru-RU" sz="2000" dirty="0" smtClean="0"/>
              <a:t>реализован язык </a:t>
            </a:r>
            <a:r>
              <a:rPr lang="en-US" sz="2000" dirty="0"/>
              <a:t>UML</a:t>
            </a:r>
            <a:r>
              <a:rPr lang="en-US" sz="2000" dirty="0" smtClean="0"/>
              <a:t>.</a:t>
            </a:r>
            <a:endParaRPr lang="ru-RU" sz="2000" dirty="0" smtClean="0"/>
          </a:p>
          <a:p>
            <a:r>
              <a:rPr lang="ru-RU" sz="2000" b="1" dirty="0">
                <a:solidFill>
                  <a:srgbClr val="C00000"/>
                </a:solidFill>
              </a:rPr>
              <a:t>UML 2.4.1 принят в качестве международного </a:t>
            </a:r>
            <a:r>
              <a:rPr lang="ru-RU" sz="2000" b="1" dirty="0" smtClean="0">
                <a:solidFill>
                  <a:srgbClr val="C00000"/>
                </a:solidFill>
              </a:rPr>
              <a:t>стандарта</a:t>
            </a:r>
            <a:r>
              <a:rPr lang="ru-RU" sz="2000" b="1" dirty="0">
                <a:solidFill>
                  <a:srgbClr val="C00000"/>
                </a:solidFill>
              </a:rPr>
              <a:t> </a:t>
            </a:r>
            <a:r>
              <a:rPr lang="ru-RU" sz="2000" b="1" dirty="0">
                <a:solidFill>
                  <a:srgbClr val="C00000"/>
                </a:solidFill>
                <a:hlinkClick r:id="rId3" tooltip="ISO"/>
              </a:rPr>
              <a:t>ISO</a:t>
            </a:r>
            <a:r>
              <a:rPr lang="ru-RU" sz="2000" b="1" dirty="0">
                <a:solidFill>
                  <a:srgbClr val="C00000"/>
                </a:solidFill>
              </a:rPr>
              <a:t>/</a:t>
            </a:r>
            <a:r>
              <a:rPr lang="ru-RU" sz="2000" b="1" dirty="0">
                <a:solidFill>
                  <a:srgbClr val="C00000"/>
                </a:solidFill>
                <a:hlinkClick r:id="rId4" tooltip="IEC"/>
              </a:rPr>
              <a:t>IEC</a:t>
            </a:r>
            <a:r>
              <a:rPr lang="ru-RU" sz="2000" b="1" dirty="0">
                <a:solidFill>
                  <a:srgbClr val="C00000"/>
                </a:solidFill>
              </a:rPr>
              <a:t> 19505-1, 19505-2 (</a:t>
            </a:r>
            <a:r>
              <a:rPr lang="ru-RU" sz="2000" b="1" dirty="0" smtClean="0">
                <a:solidFill>
                  <a:srgbClr val="C00000"/>
                </a:solidFill>
              </a:rPr>
              <a:t>2011 г.).</a:t>
            </a:r>
            <a:endParaRPr lang="ru-RU" sz="2000" b="1" dirty="0">
              <a:solidFill>
                <a:srgbClr val="C00000"/>
              </a:solidFill>
            </a:endParaRPr>
          </a:p>
          <a:p>
            <a:endParaRPr lang="ru-RU" sz="2000" dirty="0"/>
          </a:p>
        </p:txBody>
      </p:sp>
    </p:spTree>
    <p:extLst>
      <p:ext uri="{BB962C8B-B14F-4D97-AF65-F5344CB8AC3E}">
        <p14:creationId xmlns:p14="http://schemas.microsoft.com/office/powerpoint/2010/main" val="1556254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CASE-средства</a:t>
            </a:r>
            <a:endParaRPr lang="ru-RU" b="1" dirty="0"/>
          </a:p>
        </p:txBody>
      </p:sp>
      <p:sp>
        <p:nvSpPr>
          <p:cNvPr id="5" name="Содержимое 4"/>
          <p:cNvSpPr>
            <a:spLocks noGrp="1"/>
          </p:cNvSpPr>
          <p:nvPr>
            <p:ph idx="1"/>
          </p:nvPr>
        </p:nvSpPr>
        <p:spPr/>
        <p:txBody>
          <a:bodyPr/>
          <a:lstStyle/>
          <a:p>
            <a:r>
              <a:rPr lang="ru-RU" b="1" i="1" u="sng" dirty="0">
                <a:solidFill>
                  <a:srgbClr val="C00000"/>
                </a:solidFill>
              </a:rPr>
              <a:t>CASE (</a:t>
            </a:r>
            <a:r>
              <a:rPr lang="ru-RU" b="1" i="1" u="sng" dirty="0" err="1">
                <a:solidFill>
                  <a:srgbClr val="C00000"/>
                </a:solidFill>
              </a:rPr>
              <a:t>Computer</a:t>
            </a:r>
            <a:r>
              <a:rPr lang="ru-RU" b="1" i="1" u="sng" dirty="0">
                <a:solidFill>
                  <a:srgbClr val="C00000"/>
                </a:solidFill>
              </a:rPr>
              <a:t> </a:t>
            </a:r>
            <a:r>
              <a:rPr lang="ru-RU" b="1" i="1" u="sng" dirty="0" err="1">
                <a:solidFill>
                  <a:srgbClr val="C00000"/>
                </a:solidFill>
              </a:rPr>
              <a:t>Aided</a:t>
            </a:r>
            <a:r>
              <a:rPr lang="ru-RU" b="1" i="1" u="sng" dirty="0">
                <a:solidFill>
                  <a:srgbClr val="C00000"/>
                </a:solidFill>
              </a:rPr>
              <a:t> </a:t>
            </a:r>
            <a:r>
              <a:rPr lang="ru-RU" b="1" i="1" u="sng" dirty="0" err="1">
                <a:solidFill>
                  <a:srgbClr val="C00000"/>
                </a:solidFill>
              </a:rPr>
              <a:t>Software</a:t>
            </a:r>
            <a:r>
              <a:rPr lang="ru-RU" b="1" i="1" u="sng" dirty="0">
                <a:solidFill>
                  <a:srgbClr val="C00000"/>
                </a:solidFill>
              </a:rPr>
              <a:t>/</a:t>
            </a:r>
            <a:r>
              <a:rPr lang="en-US" b="1" i="1" u="sng" dirty="0">
                <a:solidFill>
                  <a:srgbClr val="C00000"/>
                </a:solidFill>
              </a:rPr>
              <a:t>System</a:t>
            </a:r>
            <a:r>
              <a:rPr lang="ru-RU" b="1" i="1" u="sng" dirty="0">
                <a:solidFill>
                  <a:srgbClr val="C00000"/>
                </a:solidFill>
              </a:rPr>
              <a:t> </a:t>
            </a:r>
            <a:r>
              <a:rPr lang="ru-RU" b="1" i="1" u="sng" dirty="0" err="1">
                <a:solidFill>
                  <a:srgbClr val="C00000"/>
                </a:solidFill>
              </a:rPr>
              <a:t>Engineering</a:t>
            </a:r>
            <a:r>
              <a:rPr lang="ru-RU" b="1" i="1" u="sng" dirty="0">
                <a:solidFill>
                  <a:srgbClr val="C00000"/>
                </a:solidFill>
              </a:rPr>
              <a:t>) </a:t>
            </a:r>
            <a:r>
              <a:rPr lang="ru-RU" b="1" i="1" dirty="0"/>
              <a:t>— </a:t>
            </a:r>
            <a:r>
              <a:rPr lang="ru-RU" i="1" dirty="0"/>
              <a:t>набор инструментов и методов программной инженерии для создания программного обеспечения и анализа систем различной природы.</a:t>
            </a:r>
            <a:endParaRPr lang="ru-RU" dirty="0"/>
          </a:p>
          <a:p>
            <a:endParaRPr lang="ru-RU" dirty="0"/>
          </a:p>
        </p:txBody>
      </p:sp>
    </p:spTree>
    <p:extLst>
      <p:ext uri="{BB962C8B-B14F-4D97-AF65-F5344CB8AC3E}">
        <p14:creationId xmlns:p14="http://schemas.microsoft.com/office/powerpoint/2010/main" val="3312259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Поколения CASE-средств</a:t>
            </a:r>
            <a:endParaRPr lang="ru-RU" b="1" dirty="0"/>
          </a:p>
        </p:txBody>
      </p:sp>
      <p:sp>
        <p:nvSpPr>
          <p:cNvPr id="5" name="Содержимое 4"/>
          <p:cNvSpPr>
            <a:spLocks noGrp="1"/>
          </p:cNvSpPr>
          <p:nvPr>
            <p:ph idx="1"/>
          </p:nvPr>
        </p:nvSpPr>
        <p:spPr>
          <a:xfrm>
            <a:off x="457200" y="1268760"/>
            <a:ext cx="8229600" cy="4857403"/>
          </a:xfrm>
        </p:spPr>
        <p:txBody>
          <a:bodyPr>
            <a:noAutofit/>
          </a:bodyPr>
          <a:lstStyle/>
          <a:p>
            <a:pPr>
              <a:lnSpc>
                <a:spcPct val="90000"/>
              </a:lnSpc>
            </a:pPr>
            <a:r>
              <a:rPr lang="en-US" sz="2000" b="1" i="1" u="sng" dirty="0" smtClean="0">
                <a:solidFill>
                  <a:srgbClr val="C00000"/>
                </a:solidFill>
              </a:rPr>
              <a:t>CASE</a:t>
            </a:r>
            <a:r>
              <a:rPr lang="ru-RU" sz="2000" b="1" i="1" u="sng" dirty="0">
                <a:solidFill>
                  <a:srgbClr val="C00000"/>
                </a:solidFill>
              </a:rPr>
              <a:t>-0</a:t>
            </a:r>
            <a:r>
              <a:rPr lang="ru-RU" sz="2000" b="1" i="1" dirty="0">
                <a:solidFill>
                  <a:srgbClr val="C00000"/>
                </a:solidFill>
              </a:rPr>
              <a:t>: </a:t>
            </a:r>
            <a:r>
              <a:rPr lang="ru-RU" sz="2000" i="1" dirty="0"/>
              <a:t>средства анализа требований, проектирования спецификаций и структуры, редактирования программных интерфейсов; не поддерживали возможность создания графических моделей (</a:t>
            </a:r>
            <a:r>
              <a:rPr lang="ru-RU" sz="2000" b="1" i="1" dirty="0">
                <a:solidFill>
                  <a:srgbClr val="C00000"/>
                </a:solidFill>
              </a:rPr>
              <a:t>текстовые редакторы</a:t>
            </a:r>
            <a:r>
              <a:rPr lang="ru-RU" sz="2000" i="1" dirty="0"/>
              <a:t>);</a:t>
            </a:r>
            <a:endParaRPr lang="ru-RU" sz="2000" dirty="0"/>
          </a:p>
          <a:p>
            <a:pPr>
              <a:lnSpc>
                <a:spcPct val="90000"/>
              </a:lnSpc>
            </a:pPr>
            <a:r>
              <a:rPr lang="ru-RU" sz="2000" b="1" i="1" u="sng" dirty="0">
                <a:solidFill>
                  <a:srgbClr val="C00000"/>
                </a:solidFill>
              </a:rPr>
              <a:t>CASE-1</a:t>
            </a:r>
            <a:r>
              <a:rPr lang="ru-RU" sz="2000" b="1" i="1" dirty="0">
                <a:solidFill>
                  <a:srgbClr val="C00000"/>
                </a:solidFill>
              </a:rPr>
              <a:t>:</a:t>
            </a:r>
            <a:r>
              <a:rPr lang="ru-RU" sz="2000" i="1" dirty="0"/>
              <a:t> поддержка графических моделей (</a:t>
            </a:r>
            <a:r>
              <a:rPr lang="ru-RU" sz="2000" b="1" i="1" dirty="0">
                <a:solidFill>
                  <a:srgbClr val="C00000"/>
                </a:solidFill>
              </a:rPr>
              <a:t>визуальное моделирование</a:t>
            </a:r>
            <a:r>
              <a:rPr lang="ru-RU" sz="2000" i="1" dirty="0"/>
              <a:t>);</a:t>
            </a:r>
            <a:r>
              <a:rPr lang="ru-RU" sz="2000" dirty="0"/>
              <a:t> </a:t>
            </a:r>
          </a:p>
          <a:p>
            <a:pPr>
              <a:lnSpc>
                <a:spcPct val="90000"/>
              </a:lnSpc>
            </a:pPr>
            <a:r>
              <a:rPr lang="ru-RU" sz="2000" dirty="0"/>
              <a:t>Графические средства моделирования предметной области позволяют разработчикам в наглядном виде изучать существующую ИС, перестраивать ее в соответствии с поставленными целями и имеющимися ограничениями.</a:t>
            </a:r>
          </a:p>
          <a:p>
            <a:pPr>
              <a:lnSpc>
                <a:spcPct val="90000"/>
              </a:lnSpc>
            </a:pPr>
            <a:r>
              <a:rPr lang="ru-RU" sz="2000" b="1" i="1" u="sng" dirty="0">
                <a:solidFill>
                  <a:srgbClr val="C00000"/>
                </a:solidFill>
              </a:rPr>
              <a:t>CASE-2</a:t>
            </a:r>
            <a:r>
              <a:rPr lang="ru-RU" sz="2000" b="1" i="1" dirty="0">
                <a:solidFill>
                  <a:srgbClr val="C00000"/>
                </a:solidFill>
              </a:rPr>
              <a:t>:</a:t>
            </a:r>
            <a:r>
              <a:rPr lang="ru-RU" sz="2000" i="1" dirty="0"/>
              <a:t> </a:t>
            </a:r>
            <a:r>
              <a:rPr lang="ru-RU" sz="2000" b="1" i="1" dirty="0">
                <a:solidFill>
                  <a:srgbClr val="C00000"/>
                </a:solidFill>
              </a:rPr>
              <a:t>генерация исходных текстов; поддержка полного жизненного цикла разработки программного обеспечения </a:t>
            </a:r>
            <a:r>
              <a:rPr lang="ru-RU" sz="2000" i="1" dirty="0"/>
              <a:t>(возможность контроля, анализа, связывания системной информации и информации по управлению процессом проектирования, построение прототипов и моделей системы, тестирование, верификацию и анализ сгенерированных программ).</a:t>
            </a:r>
            <a:endParaRPr lang="ru-RU" sz="2000" dirty="0"/>
          </a:p>
          <a:p>
            <a:pPr>
              <a:lnSpc>
                <a:spcPct val="90000"/>
              </a:lnSpc>
            </a:pPr>
            <a:endParaRPr lang="ru-RU" sz="2000" dirty="0"/>
          </a:p>
        </p:txBody>
      </p:sp>
    </p:spTree>
    <p:extLst>
      <p:ext uri="{BB962C8B-B14F-4D97-AF65-F5344CB8AC3E}">
        <p14:creationId xmlns:p14="http://schemas.microsoft.com/office/powerpoint/2010/main" val="3884132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i="1" dirty="0" smtClean="0"/>
              <a:t>Ориентация</a:t>
            </a:r>
            <a:r>
              <a:rPr lang="ru-RU" dirty="0" smtClean="0"/>
              <a:t> </a:t>
            </a:r>
            <a:r>
              <a:rPr lang="ru-RU" b="1" i="1" u="sng" dirty="0" smtClean="0"/>
              <a:t>CASE-средств </a:t>
            </a:r>
            <a:r>
              <a:rPr lang="ru-RU" i="1" dirty="0" smtClean="0"/>
              <a:t>на этапы жизненного цикла</a:t>
            </a:r>
            <a:endParaRPr lang="ru-RU" b="1" dirty="0"/>
          </a:p>
        </p:txBody>
      </p:sp>
      <p:sp>
        <p:nvSpPr>
          <p:cNvPr id="5" name="Содержимое 4"/>
          <p:cNvSpPr>
            <a:spLocks noGrp="1"/>
          </p:cNvSpPr>
          <p:nvPr>
            <p:ph idx="1"/>
          </p:nvPr>
        </p:nvSpPr>
        <p:spPr>
          <a:xfrm>
            <a:off x="457200" y="1268760"/>
            <a:ext cx="8686800" cy="5328592"/>
          </a:xfrm>
        </p:spPr>
        <p:txBody>
          <a:bodyPr>
            <a:noAutofit/>
          </a:bodyPr>
          <a:lstStyle/>
          <a:p>
            <a:pPr lvl="0">
              <a:lnSpc>
                <a:spcPct val="90000"/>
              </a:lnSpc>
            </a:pPr>
            <a:r>
              <a:rPr lang="ru-RU" sz="2000" b="1" i="1" u="sng" dirty="0" smtClean="0">
                <a:solidFill>
                  <a:srgbClr val="C00000"/>
                </a:solidFill>
              </a:rPr>
              <a:t>Средства </a:t>
            </a:r>
            <a:r>
              <a:rPr lang="ru-RU" sz="2000" b="1" i="1" u="sng" dirty="0">
                <a:solidFill>
                  <a:srgbClr val="C00000"/>
                </a:solidFill>
              </a:rPr>
              <a:t>анализа </a:t>
            </a:r>
            <a:r>
              <a:rPr lang="ru-RU" sz="2000" b="1" i="1" u="sng" dirty="0"/>
              <a:t>(</a:t>
            </a:r>
            <a:r>
              <a:rPr lang="ru-RU" sz="2000" b="1" i="1" u="sng" dirty="0" err="1"/>
              <a:t>Upper</a:t>
            </a:r>
            <a:r>
              <a:rPr lang="ru-RU" sz="2000" b="1" i="1" u="sng" dirty="0"/>
              <a:t> CASE)</a:t>
            </a:r>
            <a:r>
              <a:rPr lang="ru-RU" sz="2000" i="1" dirty="0"/>
              <a:t>, предназначенные для построения и анализа моделей предметной области (</a:t>
            </a:r>
            <a:r>
              <a:rPr lang="ru-RU" sz="2000" i="1" dirty="0" err="1"/>
              <a:t>BPwin</a:t>
            </a:r>
            <a:r>
              <a:rPr lang="ru-RU" sz="2000" i="1" dirty="0"/>
              <a:t>); </a:t>
            </a:r>
            <a:endParaRPr lang="ru-RU" sz="2000" dirty="0"/>
          </a:p>
          <a:p>
            <a:pPr lvl="0">
              <a:lnSpc>
                <a:spcPct val="90000"/>
              </a:lnSpc>
            </a:pPr>
            <a:r>
              <a:rPr lang="ru-RU" sz="2000" b="1" i="1" u="sng" dirty="0">
                <a:solidFill>
                  <a:srgbClr val="C00000"/>
                </a:solidFill>
              </a:rPr>
              <a:t>Средства анализа и проектирования </a:t>
            </a:r>
            <a:r>
              <a:rPr lang="ru-RU" sz="2000" b="1" i="1" u="sng" dirty="0"/>
              <a:t>(</a:t>
            </a:r>
            <a:r>
              <a:rPr lang="ru-RU" sz="2000" b="1" i="1" u="sng" dirty="0" err="1"/>
              <a:t>Middle</a:t>
            </a:r>
            <a:r>
              <a:rPr lang="ru-RU" sz="2000" b="1" i="1" u="sng" dirty="0"/>
              <a:t> CASE)</a:t>
            </a:r>
            <a:r>
              <a:rPr lang="ru-RU" sz="2000" i="1" dirty="0"/>
              <a:t>,</a:t>
            </a:r>
            <a:r>
              <a:rPr lang="ru-RU" sz="2000" dirty="0"/>
              <a:t> поддерживающие наиболее распространенные методологии проектирования и использующиеся для создания проектных спецификаций (</a:t>
            </a:r>
            <a:r>
              <a:rPr lang="ru-RU" sz="2000" b="1" i="1" dirty="0" err="1"/>
              <a:t>Designer</a:t>
            </a:r>
            <a:r>
              <a:rPr lang="ru-RU" sz="2000" b="1" i="1" dirty="0"/>
              <a:t>/2000, </a:t>
            </a:r>
            <a:r>
              <a:rPr lang="en-US" sz="2000" b="1" i="1" dirty="0"/>
              <a:t>Rational </a:t>
            </a:r>
            <a:r>
              <a:rPr lang="en-US" sz="2000" b="1" i="1" dirty="0" smtClean="0"/>
              <a:t>Rose, Enterprise Architect</a:t>
            </a:r>
            <a:r>
              <a:rPr lang="ru-RU" sz="2000" dirty="0" smtClean="0"/>
              <a:t>), </a:t>
            </a:r>
            <a:r>
              <a:rPr lang="ru-RU" sz="2000" i="1" dirty="0"/>
              <a:t>обеспечивающие разработку спецификаций компонентов и интерфейсов системы, архитектуры системы, алгоритмов и структур данных; </a:t>
            </a:r>
            <a:endParaRPr lang="ru-RU" sz="2000" dirty="0"/>
          </a:p>
          <a:p>
            <a:pPr lvl="0">
              <a:lnSpc>
                <a:spcPct val="90000"/>
              </a:lnSpc>
            </a:pPr>
            <a:r>
              <a:rPr lang="ru-RU" sz="2000" b="1" i="1" u="sng" dirty="0">
                <a:solidFill>
                  <a:srgbClr val="C00000"/>
                </a:solidFill>
              </a:rPr>
              <a:t>Средства проектирования баз данных</a:t>
            </a:r>
            <a:r>
              <a:rPr lang="ru-RU" sz="2000" i="1" dirty="0"/>
              <a:t>, обеспечивающие моделирование данных и генерацию схем баз данных (как правило, на языке SQL) для наиболее распространенных СУБД (</a:t>
            </a:r>
            <a:r>
              <a:rPr lang="en-US" sz="2000" b="1" i="1" dirty="0"/>
              <a:t>Erwin</a:t>
            </a:r>
            <a:r>
              <a:rPr lang="ru-RU" sz="2000" i="1" dirty="0"/>
              <a:t>); </a:t>
            </a:r>
            <a:endParaRPr lang="ru-RU" sz="2000" dirty="0"/>
          </a:p>
          <a:p>
            <a:pPr lvl="0">
              <a:lnSpc>
                <a:spcPct val="90000"/>
              </a:lnSpc>
            </a:pPr>
            <a:r>
              <a:rPr lang="ru-RU" sz="2000" b="1" i="1" u="sng" dirty="0">
                <a:solidFill>
                  <a:srgbClr val="C00000"/>
                </a:solidFill>
              </a:rPr>
              <a:t>Средства разработки приложений </a:t>
            </a:r>
            <a:r>
              <a:rPr lang="ru-RU" sz="2000" i="1" dirty="0"/>
              <a:t>(</a:t>
            </a:r>
            <a:r>
              <a:rPr lang="ru-RU" sz="2000" b="1" i="1" dirty="0" err="1"/>
              <a:t>Delphi</a:t>
            </a:r>
            <a:r>
              <a:rPr lang="ru-RU" sz="2000" i="1" dirty="0"/>
              <a:t>); </a:t>
            </a:r>
            <a:endParaRPr lang="ru-RU" sz="2000" dirty="0"/>
          </a:p>
          <a:p>
            <a:pPr>
              <a:lnSpc>
                <a:spcPct val="90000"/>
              </a:lnSpc>
            </a:pPr>
            <a:r>
              <a:rPr lang="ru-RU" sz="2000" b="1" i="1" u="sng" dirty="0">
                <a:solidFill>
                  <a:srgbClr val="C00000"/>
                </a:solidFill>
              </a:rPr>
              <a:t>Вспомогательные типы </a:t>
            </a:r>
            <a:r>
              <a:rPr lang="ru-RU" sz="2000" b="1" i="1" u="sng" dirty="0"/>
              <a:t>включают: </a:t>
            </a:r>
            <a:endParaRPr lang="ru-RU" sz="2000" dirty="0"/>
          </a:p>
          <a:p>
            <a:pPr lvl="0">
              <a:lnSpc>
                <a:spcPct val="90000"/>
              </a:lnSpc>
            </a:pPr>
            <a:r>
              <a:rPr lang="ru-RU" sz="2000" i="1" dirty="0"/>
              <a:t>средства планирования и управления проектом (</a:t>
            </a:r>
            <a:r>
              <a:rPr lang="ru-RU" sz="2000" b="1" i="1" dirty="0" err="1"/>
              <a:t>Microsoft</a:t>
            </a:r>
            <a:r>
              <a:rPr lang="ru-RU" sz="2000" b="1" i="1" dirty="0"/>
              <a:t> </a:t>
            </a:r>
            <a:r>
              <a:rPr lang="ru-RU" sz="2000" b="1" i="1" dirty="0" err="1"/>
              <a:t>Project</a:t>
            </a:r>
            <a:r>
              <a:rPr lang="ru-RU" sz="2000" b="1" i="1" dirty="0"/>
              <a:t> </a:t>
            </a:r>
            <a:r>
              <a:rPr lang="ru-RU" sz="2000" i="1" dirty="0"/>
              <a:t>и др.); </a:t>
            </a:r>
            <a:endParaRPr lang="ru-RU" sz="2000" dirty="0"/>
          </a:p>
          <a:p>
            <a:pPr lvl="0">
              <a:lnSpc>
                <a:spcPct val="90000"/>
              </a:lnSpc>
            </a:pPr>
            <a:r>
              <a:rPr lang="ru-RU" sz="2000" i="1" dirty="0"/>
              <a:t>средства конфигурационного управления (</a:t>
            </a:r>
            <a:r>
              <a:rPr lang="ru-RU" sz="2000" b="1" i="1" dirty="0"/>
              <a:t>PVCS</a:t>
            </a:r>
            <a:r>
              <a:rPr lang="ru-RU" sz="2000" i="1" dirty="0"/>
              <a:t> (</a:t>
            </a:r>
            <a:r>
              <a:rPr lang="ru-RU" sz="2000" i="1" dirty="0" err="1"/>
              <a:t>Intersolv</a:t>
            </a:r>
            <a:r>
              <a:rPr lang="ru-RU" sz="2000" i="1" dirty="0"/>
              <a:t>), </a:t>
            </a:r>
            <a:r>
              <a:rPr lang="en-US" sz="2000" b="1" i="1" dirty="0" err="1"/>
              <a:t>ClearCase</a:t>
            </a:r>
            <a:r>
              <a:rPr lang="ru-RU" sz="2000" i="1" dirty="0"/>
              <a:t>); </a:t>
            </a:r>
            <a:endParaRPr lang="ru-RU" sz="2000" dirty="0"/>
          </a:p>
          <a:p>
            <a:pPr lvl="0">
              <a:lnSpc>
                <a:spcPct val="90000"/>
              </a:lnSpc>
            </a:pPr>
            <a:r>
              <a:rPr lang="ru-RU" sz="2000" i="1" dirty="0"/>
              <a:t>средства тестирования</a:t>
            </a:r>
            <a:r>
              <a:rPr lang="en-US" sz="2000" i="1" dirty="0"/>
              <a:t> (</a:t>
            </a:r>
            <a:r>
              <a:rPr lang="en-US" sz="2000" b="1" i="1" dirty="0"/>
              <a:t>Quality Works </a:t>
            </a:r>
            <a:r>
              <a:rPr lang="en-US" sz="2000" i="1" dirty="0"/>
              <a:t>(Segue Software),  </a:t>
            </a:r>
            <a:r>
              <a:rPr lang="en-US" sz="2000" b="1" i="1" dirty="0" err="1"/>
              <a:t>RationalRobot</a:t>
            </a:r>
            <a:r>
              <a:rPr lang="en-US" sz="2000" i="1" dirty="0"/>
              <a:t>); </a:t>
            </a:r>
            <a:endParaRPr lang="ru-RU" sz="2000" dirty="0"/>
          </a:p>
          <a:p>
            <a:pPr lvl="0">
              <a:lnSpc>
                <a:spcPct val="90000"/>
              </a:lnSpc>
            </a:pPr>
            <a:r>
              <a:rPr lang="ru-RU" sz="2000" i="1" dirty="0"/>
              <a:t>средства документирования (</a:t>
            </a:r>
            <a:r>
              <a:rPr lang="ru-RU" sz="2000" b="1" i="1" dirty="0" err="1"/>
              <a:t>SoDA</a:t>
            </a:r>
            <a:r>
              <a:rPr lang="ru-RU" sz="2000" i="1" dirty="0"/>
              <a:t> (</a:t>
            </a:r>
            <a:r>
              <a:rPr lang="ru-RU" sz="2000" i="1" dirty="0" err="1"/>
              <a:t>Rational</a:t>
            </a:r>
            <a:r>
              <a:rPr lang="ru-RU" sz="2000" i="1" dirty="0"/>
              <a:t> </a:t>
            </a:r>
            <a:r>
              <a:rPr lang="ru-RU" sz="2000" i="1" dirty="0" err="1"/>
              <a:t>Software</a:t>
            </a:r>
            <a:r>
              <a:rPr lang="ru-RU" sz="2000" i="1" dirty="0"/>
              <a:t>)).</a:t>
            </a:r>
            <a:endParaRPr lang="ru-RU" sz="2000" dirty="0"/>
          </a:p>
          <a:p>
            <a:pPr>
              <a:lnSpc>
                <a:spcPct val="90000"/>
              </a:lnSpc>
            </a:pPr>
            <a:endParaRPr lang="ru-RU" sz="2000" dirty="0"/>
          </a:p>
        </p:txBody>
      </p:sp>
    </p:spTree>
    <p:extLst>
      <p:ext uri="{BB962C8B-B14F-4D97-AF65-F5344CB8AC3E}">
        <p14:creationId xmlns:p14="http://schemas.microsoft.com/office/powerpoint/2010/main" val="3157599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nSpc>
                <a:spcPct val="70000"/>
              </a:lnSpc>
            </a:pPr>
            <a:r>
              <a:rPr lang="ru-RU" i="1" dirty="0" smtClean="0"/>
              <a:t>Сравнение ручного и автоматизированного </a:t>
            </a:r>
            <a:br>
              <a:rPr lang="ru-RU" i="1" dirty="0" smtClean="0"/>
            </a:br>
            <a:r>
              <a:rPr lang="ru-RU" i="1" dirty="0" smtClean="0"/>
              <a:t>создания ПО</a:t>
            </a:r>
            <a:endParaRPr lang="ru-RU" b="1" dirty="0"/>
          </a:p>
        </p:txBody>
      </p:sp>
      <p:graphicFrame>
        <p:nvGraphicFramePr>
          <p:cNvPr id="4" name="Таблица 3"/>
          <p:cNvGraphicFramePr>
            <a:graphicFrameLocks noGrp="1"/>
          </p:cNvGraphicFramePr>
          <p:nvPr/>
        </p:nvGraphicFramePr>
        <p:xfrm>
          <a:off x="539552" y="1700808"/>
          <a:ext cx="8136904" cy="4322474"/>
        </p:xfrm>
        <a:graphic>
          <a:graphicData uri="http://schemas.openxmlformats.org/drawingml/2006/table">
            <a:tbl>
              <a:tblPr/>
              <a:tblGrid>
                <a:gridCol w="4068051"/>
                <a:gridCol w="4068853"/>
              </a:tblGrid>
              <a:tr h="454477">
                <a:tc>
                  <a:txBody>
                    <a:bodyPr/>
                    <a:lstStyle/>
                    <a:p>
                      <a:pPr algn="ctr">
                        <a:lnSpc>
                          <a:spcPct val="90000"/>
                        </a:lnSpc>
                        <a:spcAft>
                          <a:spcPts val="0"/>
                        </a:spcAft>
                      </a:pPr>
                      <a:r>
                        <a:rPr lang="ru-RU" sz="2000" b="1" i="0" dirty="0">
                          <a:solidFill>
                            <a:schemeClr val="tx1"/>
                          </a:solidFill>
                          <a:latin typeface="Times New Roman"/>
                          <a:ea typeface="Times New Roman"/>
                        </a:rPr>
                        <a:t>Разработка без </a:t>
                      </a:r>
                      <a:r>
                        <a:rPr lang="en-US" sz="2000" b="1" i="0" dirty="0">
                          <a:solidFill>
                            <a:schemeClr val="tx1"/>
                          </a:solidFill>
                          <a:latin typeface="Times New Roman"/>
                          <a:ea typeface="Times New Roman"/>
                        </a:rPr>
                        <a:t>CASE</a:t>
                      </a:r>
                      <a:r>
                        <a:rPr lang="ru-RU" sz="2000" b="1" i="0" dirty="0">
                          <a:solidFill>
                            <a:schemeClr val="tx1"/>
                          </a:solidFill>
                          <a:latin typeface="Times New Roman"/>
                          <a:ea typeface="Times New Roman"/>
                        </a:rPr>
                        <a:t>-средств</a:t>
                      </a:r>
                      <a:endParaRPr lang="ru-RU" sz="2000" i="0" dirty="0">
                        <a:solidFill>
                          <a:schemeClr val="tx1"/>
                        </a:solidFill>
                        <a:latin typeface="Times New Roman"/>
                        <a:ea typeface="Times New Roman"/>
                      </a:endParaRP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ct val="90000"/>
                        </a:lnSpc>
                        <a:spcAft>
                          <a:spcPts val="0"/>
                        </a:spcAft>
                      </a:pPr>
                      <a:r>
                        <a:rPr lang="ru-RU" sz="2000" b="1" i="0" dirty="0">
                          <a:solidFill>
                            <a:schemeClr val="tx1"/>
                          </a:solidFill>
                          <a:latin typeface="Times New Roman"/>
                          <a:ea typeface="Times New Roman"/>
                        </a:rPr>
                        <a:t>Разработка с </a:t>
                      </a:r>
                      <a:r>
                        <a:rPr lang="en-US" sz="2000" b="1" i="0" dirty="0">
                          <a:solidFill>
                            <a:schemeClr val="tx1"/>
                          </a:solidFill>
                          <a:latin typeface="Times New Roman"/>
                          <a:ea typeface="Times New Roman"/>
                        </a:rPr>
                        <a:t>CASE</a:t>
                      </a:r>
                      <a:r>
                        <a:rPr lang="ru-RU" sz="2000" b="1" i="0" dirty="0">
                          <a:solidFill>
                            <a:schemeClr val="tx1"/>
                          </a:solidFill>
                          <a:latin typeface="Times New Roman"/>
                          <a:ea typeface="Times New Roman"/>
                        </a:rPr>
                        <a:t>-средствами</a:t>
                      </a:r>
                      <a:endParaRPr lang="ru-RU" sz="2000" i="0" dirty="0">
                        <a:solidFill>
                          <a:schemeClr val="tx1"/>
                        </a:solidFill>
                        <a:latin typeface="Times New Roman"/>
                        <a:ea typeface="Times New Roman"/>
                      </a:endParaRP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779103">
                <a:tc>
                  <a:txBody>
                    <a:bodyPr/>
                    <a:lstStyle/>
                    <a:p>
                      <a:pPr algn="ctr">
                        <a:lnSpc>
                          <a:spcPct val="90000"/>
                        </a:lnSpc>
                        <a:spcAft>
                          <a:spcPts val="0"/>
                        </a:spcAft>
                      </a:pPr>
                      <a:r>
                        <a:rPr lang="ru-RU" sz="2000" i="0" dirty="0">
                          <a:solidFill>
                            <a:schemeClr val="tx1"/>
                          </a:solidFill>
                          <a:latin typeface="Times New Roman"/>
                          <a:ea typeface="Times New Roman"/>
                        </a:rPr>
                        <a:t>Основные усилия направлены на кодирование и тестирование</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Aft>
                          <a:spcPts val="0"/>
                        </a:spcAft>
                      </a:pPr>
                      <a:r>
                        <a:rPr lang="ru-RU" sz="2000" i="0">
                          <a:solidFill>
                            <a:schemeClr val="tx1"/>
                          </a:solidFill>
                          <a:latin typeface="Times New Roman"/>
                          <a:ea typeface="Times New Roman"/>
                        </a:rPr>
                        <a:t>Основные усилия направлены на анализ и проектирование</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9103">
                <a:tc>
                  <a:txBody>
                    <a:bodyPr/>
                    <a:lstStyle/>
                    <a:p>
                      <a:pPr algn="ctr">
                        <a:lnSpc>
                          <a:spcPct val="90000"/>
                        </a:lnSpc>
                        <a:spcAft>
                          <a:spcPts val="0"/>
                        </a:spcAft>
                      </a:pPr>
                      <a:r>
                        <a:rPr lang="ru-RU" sz="2000" i="0">
                          <a:solidFill>
                            <a:schemeClr val="tx1"/>
                          </a:solidFill>
                          <a:latin typeface="Times New Roman"/>
                          <a:ea typeface="Times New Roman"/>
                        </a:rPr>
                        <a:t>«Бумажные» спецификации</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Aft>
                          <a:spcPts val="0"/>
                        </a:spcAft>
                      </a:pPr>
                      <a:r>
                        <a:rPr lang="ru-RU" sz="2000" i="0">
                          <a:solidFill>
                            <a:schemeClr val="tx1"/>
                          </a:solidFill>
                          <a:latin typeface="Times New Roman"/>
                          <a:ea typeface="Times New Roman"/>
                        </a:rPr>
                        <a:t>Быстрое итерационное прототипирование (частичное прототипирование)</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551">
                <a:tc>
                  <a:txBody>
                    <a:bodyPr/>
                    <a:lstStyle/>
                    <a:p>
                      <a:pPr algn="ctr">
                        <a:lnSpc>
                          <a:spcPct val="90000"/>
                        </a:lnSpc>
                        <a:spcAft>
                          <a:spcPts val="0"/>
                        </a:spcAft>
                      </a:pPr>
                      <a:r>
                        <a:rPr lang="ru-RU" sz="2000" i="0">
                          <a:solidFill>
                            <a:schemeClr val="tx1"/>
                          </a:solidFill>
                          <a:latin typeface="Times New Roman"/>
                          <a:ea typeface="Times New Roman"/>
                        </a:rPr>
                        <a:t>Ручное кодирование</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Aft>
                          <a:spcPts val="0"/>
                        </a:spcAft>
                      </a:pPr>
                      <a:r>
                        <a:rPr lang="ru-RU" sz="2000" i="0">
                          <a:solidFill>
                            <a:schemeClr val="tx1"/>
                          </a:solidFill>
                          <a:latin typeface="Times New Roman"/>
                          <a:ea typeface="Times New Roman"/>
                        </a:rPr>
                        <a:t>Автоматизированная генерация кодов</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551">
                <a:tc>
                  <a:txBody>
                    <a:bodyPr/>
                    <a:lstStyle/>
                    <a:p>
                      <a:pPr algn="ctr">
                        <a:lnSpc>
                          <a:spcPct val="90000"/>
                        </a:lnSpc>
                        <a:spcAft>
                          <a:spcPts val="0"/>
                        </a:spcAft>
                      </a:pPr>
                      <a:r>
                        <a:rPr lang="ru-RU" sz="2000" i="0">
                          <a:solidFill>
                            <a:schemeClr val="tx1"/>
                          </a:solidFill>
                          <a:latin typeface="Times New Roman"/>
                          <a:ea typeface="Times New Roman"/>
                        </a:rPr>
                        <a:t>Ручное документирование</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Aft>
                          <a:spcPts val="0"/>
                        </a:spcAft>
                      </a:pPr>
                      <a:r>
                        <a:rPr lang="ru-RU" sz="2000" i="0">
                          <a:solidFill>
                            <a:schemeClr val="tx1"/>
                          </a:solidFill>
                          <a:latin typeface="Times New Roman"/>
                          <a:ea typeface="Times New Roman"/>
                        </a:rPr>
                        <a:t>Автоматическая генерация документации</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551">
                <a:tc>
                  <a:txBody>
                    <a:bodyPr/>
                    <a:lstStyle/>
                    <a:p>
                      <a:pPr algn="ctr">
                        <a:lnSpc>
                          <a:spcPct val="90000"/>
                        </a:lnSpc>
                        <a:spcAft>
                          <a:spcPts val="0"/>
                        </a:spcAft>
                      </a:pPr>
                      <a:r>
                        <a:rPr lang="ru-RU" sz="2000" i="0">
                          <a:solidFill>
                            <a:schemeClr val="tx1"/>
                          </a:solidFill>
                          <a:latin typeface="Times New Roman"/>
                          <a:ea typeface="Times New Roman"/>
                        </a:rPr>
                        <a:t>Тестирование кодов</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Aft>
                          <a:spcPts val="0"/>
                        </a:spcAft>
                      </a:pPr>
                      <a:r>
                        <a:rPr lang="ru-RU" sz="2000" i="0">
                          <a:solidFill>
                            <a:schemeClr val="tx1"/>
                          </a:solidFill>
                          <a:latin typeface="Times New Roman"/>
                          <a:ea typeface="Times New Roman"/>
                        </a:rPr>
                        <a:t>Автоматический контроль проекта</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9103">
                <a:tc>
                  <a:txBody>
                    <a:bodyPr/>
                    <a:lstStyle/>
                    <a:p>
                      <a:pPr algn="ctr">
                        <a:lnSpc>
                          <a:spcPct val="90000"/>
                        </a:lnSpc>
                        <a:spcAft>
                          <a:spcPts val="0"/>
                        </a:spcAft>
                      </a:pPr>
                      <a:r>
                        <a:rPr lang="ru-RU" sz="2000" i="0" dirty="0">
                          <a:solidFill>
                            <a:schemeClr val="tx1"/>
                          </a:solidFill>
                          <a:latin typeface="Times New Roman"/>
                          <a:ea typeface="Times New Roman"/>
                        </a:rPr>
                        <a:t>Сопровождение кодов</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Aft>
                          <a:spcPts val="0"/>
                        </a:spcAft>
                      </a:pPr>
                      <a:r>
                        <a:rPr lang="ru-RU" sz="2000" i="0" dirty="0">
                          <a:solidFill>
                            <a:schemeClr val="tx1"/>
                          </a:solidFill>
                          <a:latin typeface="Times New Roman"/>
                          <a:ea typeface="Times New Roman"/>
                        </a:rPr>
                        <a:t>Сопровождение спецификаций проектирования</a:t>
                      </a:r>
                    </a:p>
                  </a:txBody>
                  <a:tcPr marL="64947" marR="649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63584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nSpc>
                <a:spcPct val="70000"/>
              </a:lnSpc>
            </a:pPr>
            <a:r>
              <a:rPr lang="ru-RU" i="1" dirty="0" smtClean="0"/>
              <a:t>Сравнение ручного и автоматизированного </a:t>
            </a:r>
            <a:br>
              <a:rPr lang="ru-RU" i="1" dirty="0" smtClean="0"/>
            </a:br>
            <a:r>
              <a:rPr lang="ru-RU" i="1" dirty="0" smtClean="0"/>
              <a:t>создания ПО</a:t>
            </a:r>
            <a:endParaRPr lang="ru-RU" b="1" dirty="0"/>
          </a:p>
        </p:txBody>
      </p:sp>
      <p:graphicFrame>
        <p:nvGraphicFramePr>
          <p:cNvPr id="5" name="Таблица 4"/>
          <p:cNvGraphicFramePr>
            <a:graphicFrameLocks noGrp="1"/>
          </p:cNvGraphicFramePr>
          <p:nvPr/>
        </p:nvGraphicFramePr>
        <p:xfrm>
          <a:off x="179512" y="2276872"/>
          <a:ext cx="8784978" cy="1455996"/>
        </p:xfrm>
        <a:graphic>
          <a:graphicData uri="http://schemas.openxmlformats.org/drawingml/2006/table">
            <a:tbl>
              <a:tblPr/>
              <a:tblGrid>
                <a:gridCol w="2226804"/>
                <a:gridCol w="1085565"/>
                <a:gridCol w="2088232"/>
                <a:gridCol w="1656184"/>
                <a:gridCol w="1728193"/>
              </a:tblGrid>
              <a:tr h="206790">
                <a:tc rowSpan="2">
                  <a:txBody>
                    <a:bodyPr/>
                    <a:lstStyle/>
                    <a:p>
                      <a:pPr algn="ctr">
                        <a:lnSpc>
                          <a:spcPct val="120000"/>
                        </a:lnSpc>
                        <a:spcAft>
                          <a:spcPts val="0"/>
                        </a:spcAft>
                      </a:pPr>
                      <a:r>
                        <a:rPr lang="ru-RU" sz="1900" b="1" i="0" dirty="0">
                          <a:solidFill>
                            <a:schemeClr val="tx1"/>
                          </a:solidFill>
                          <a:latin typeface="Times New Roman"/>
                          <a:ea typeface="Times New Roman"/>
                        </a:rPr>
                        <a:t>Способ разработки</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gridSpan="4">
                  <a:txBody>
                    <a:bodyPr/>
                    <a:lstStyle/>
                    <a:p>
                      <a:pPr algn="ctr">
                        <a:lnSpc>
                          <a:spcPct val="120000"/>
                        </a:lnSpc>
                        <a:spcAft>
                          <a:spcPts val="0"/>
                        </a:spcAft>
                      </a:pPr>
                      <a:r>
                        <a:rPr lang="ru-RU" sz="1900" b="1" i="0" dirty="0">
                          <a:solidFill>
                            <a:schemeClr val="tx1"/>
                          </a:solidFill>
                          <a:latin typeface="Times New Roman"/>
                          <a:ea typeface="Times New Roman"/>
                        </a:rPr>
                        <a:t>Трудозатраты этапа разработки, %</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r>
              <a:tr h="413580">
                <a:tc vMerge="1">
                  <a:txBody>
                    <a:bodyPr/>
                    <a:lstStyle/>
                    <a:p>
                      <a:endParaRPr lang="ru-RU"/>
                    </a:p>
                  </a:txBody>
                  <a:tcPr/>
                </a:tc>
                <a:tc>
                  <a:txBody>
                    <a:bodyPr/>
                    <a:lstStyle/>
                    <a:p>
                      <a:pPr algn="ctr">
                        <a:lnSpc>
                          <a:spcPct val="120000"/>
                        </a:lnSpc>
                        <a:spcAft>
                          <a:spcPts val="0"/>
                        </a:spcAft>
                      </a:pPr>
                      <a:r>
                        <a:rPr lang="ru-RU" sz="1900" b="1" i="0" dirty="0">
                          <a:solidFill>
                            <a:schemeClr val="tx1"/>
                          </a:solidFill>
                          <a:latin typeface="Times New Roman"/>
                          <a:ea typeface="Times New Roman"/>
                        </a:rPr>
                        <a:t>Анализ</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ct val="120000"/>
                        </a:lnSpc>
                        <a:spcAft>
                          <a:spcPts val="0"/>
                        </a:spcAft>
                      </a:pPr>
                      <a:r>
                        <a:rPr lang="ru-RU" sz="1900" b="1" i="0" dirty="0">
                          <a:solidFill>
                            <a:schemeClr val="tx1"/>
                          </a:solidFill>
                          <a:latin typeface="Times New Roman"/>
                          <a:ea typeface="Times New Roman"/>
                        </a:rPr>
                        <a:t>Проектирование</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ct val="120000"/>
                        </a:lnSpc>
                        <a:spcAft>
                          <a:spcPts val="0"/>
                        </a:spcAft>
                      </a:pPr>
                      <a:r>
                        <a:rPr lang="ru-RU" sz="1900" b="1" i="0" dirty="0">
                          <a:solidFill>
                            <a:schemeClr val="tx1"/>
                          </a:solidFill>
                          <a:latin typeface="Times New Roman"/>
                          <a:ea typeface="Times New Roman"/>
                        </a:rPr>
                        <a:t>Кодирование</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ct val="120000"/>
                        </a:lnSpc>
                        <a:spcAft>
                          <a:spcPts val="0"/>
                        </a:spcAft>
                      </a:pPr>
                      <a:r>
                        <a:rPr lang="ru-RU" sz="1900" b="1" i="0" dirty="0">
                          <a:solidFill>
                            <a:schemeClr val="tx1"/>
                          </a:solidFill>
                          <a:latin typeface="Times New Roman"/>
                          <a:ea typeface="Times New Roman"/>
                        </a:rPr>
                        <a:t>Тестирование</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206790">
                <a:tc>
                  <a:txBody>
                    <a:bodyPr/>
                    <a:lstStyle/>
                    <a:p>
                      <a:pPr algn="ctr">
                        <a:lnSpc>
                          <a:spcPct val="120000"/>
                        </a:lnSpc>
                        <a:spcAft>
                          <a:spcPts val="0"/>
                        </a:spcAft>
                      </a:pPr>
                      <a:r>
                        <a:rPr lang="ru-RU" sz="1900" i="0">
                          <a:solidFill>
                            <a:schemeClr val="tx1"/>
                          </a:solidFill>
                          <a:latin typeface="Times New Roman"/>
                          <a:ea typeface="Times New Roman"/>
                        </a:rPr>
                        <a:t>без CASE-средств</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ru-RU" sz="1900" i="0">
                          <a:solidFill>
                            <a:schemeClr val="tx1"/>
                          </a:solidFill>
                          <a:latin typeface="Times New Roman"/>
                          <a:ea typeface="Times New Roman"/>
                        </a:rPr>
                        <a:t>20</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ru-RU" sz="1900" i="0">
                          <a:solidFill>
                            <a:schemeClr val="tx1"/>
                          </a:solidFill>
                          <a:latin typeface="Times New Roman"/>
                          <a:ea typeface="Times New Roman"/>
                        </a:rPr>
                        <a:t>15</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ru-RU" sz="1900" i="0">
                          <a:solidFill>
                            <a:schemeClr val="tx1"/>
                          </a:solidFill>
                          <a:latin typeface="Times New Roman"/>
                          <a:ea typeface="Times New Roman"/>
                        </a:rPr>
                        <a:t>20</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ru-RU" sz="1900" i="0">
                          <a:solidFill>
                            <a:schemeClr val="tx1"/>
                          </a:solidFill>
                          <a:latin typeface="Times New Roman"/>
                          <a:ea typeface="Times New Roman"/>
                        </a:rPr>
                        <a:t>45</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790">
                <a:tc>
                  <a:txBody>
                    <a:bodyPr/>
                    <a:lstStyle/>
                    <a:p>
                      <a:pPr algn="ctr">
                        <a:lnSpc>
                          <a:spcPct val="120000"/>
                        </a:lnSpc>
                        <a:spcAft>
                          <a:spcPts val="0"/>
                        </a:spcAft>
                      </a:pPr>
                      <a:r>
                        <a:rPr lang="en-US" sz="1900" i="0">
                          <a:solidFill>
                            <a:schemeClr val="tx1"/>
                          </a:solidFill>
                          <a:latin typeface="Times New Roman"/>
                          <a:ea typeface="Times New Roman"/>
                        </a:rPr>
                        <a:t>CASE</a:t>
                      </a:r>
                      <a:r>
                        <a:rPr lang="ru-RU" sz="1900" i="0">
                          <a:solidFill>
                            <a:schemeClr val="tx1"/>
                          </a:solidFill>
                          <a:latin typeface="Times New Roman"/>
                          <a:ea typeface="Times New Roman"/>
                        </a:rPr>
                        <a:t>-средства</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ru-RU" sz="1900" i="0">
                          <a:solidFill>
                            <a:schemeClr val="tx1"/>
                          </a:solidFill>
                          <a:latin typeface="Times New Roman"/>
                          <a:ea typeface="Times New Roman"/>
                        </a:rPr>
                        <a:t>40</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ru-RU" sz="1900" i="0">
                          <a:solidFill>
                            <a:schemeClr val="tx1"/>
                          </a:solidFill>
                          <a:latin typeface="Times New Roman"/>
                          <a:ea typeface="Times New Roman"/>
                        </a:rPr>
                        <a:t>40</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ru-RU" sz="1900" i="0">
                          <a:solidFill>
                            <a:schemeClr val="tx1"/>
                          </a:solidFill>
                          <a:latin typeface="Times New Roman"/>
                          <a:ea typeface="Times New Roman"/>
                        </a:rPr>
                        <a:t>5</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ru-RU" sz="1900" i="0" dirty="0">
                          <a:solidFill>
                            <a:schemeClr val="tx1"/>
                          </a:solidFill>
                          <a:latin typeface="Times New Roman"/>
                          <a:ea typeface="Times New Roman"/>
                        </a:rPr>
                        <a:t>15</a:t>
                      </a: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378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80920" cy="2016224"/>
          </a:xfrm>
        </p:spPr>
        <p:txBody>
          <a:bodyPr>
            <a:noAutofit/>
          </a:bodyPr>
          <a:lstStyle/>
          <a:p>
            <a:pPr>
              <a:lnSpc>
                <a:spcPct val="70000"/>
              </a:lnSpc>
            </a:pPr>
            <a:r>
              <a:rPr lang="ru-RU" sz="3900" b="1" i="1" u="sng" dirty="0" smtClean="0"/>
              <a:t>CASE </a:t>
            </a:r>
            <a:r>
              <a:rPr lang="ru-RU" sz="4000" b="1" i="1" u="sng" dirty="0" err="1" smtClean="0">
                <a:solidFill>
                  <a:srgbClr val="C00000"/>
                </a:solidFill>
              </a:rPr>
              <a:t>Computer</a:t>
            </a:r>
            <a:r>
              <a:rPr lang="ru-RU" sz="4000" b="1" i="1" u="sng" dirty="0" smtClean="0">
                <a:solidFill>
                  <a:srgbClr val="C00000"/>
                </a:solidFill>
              </a:rPr>
              <a:t> </a:t>
            </a:r>
            <a:r>
              <a:rPr lang="ru-RU" sz="4000" b="1" i="1" u="sng" dirty="0" err="1" smtClean="0">
                <a:solidFill>
                  <a:srgbClr val="C00000"/>
                </a:solidFill>
              </a:rPr>
              <a:t>Aided</a:t>
            </a:r>
            <a:r>
              <a:rPr lang="ru-RU" sz="4000" b="1" i="1" u="sng" dirty="0" smtClean="0">
                <a:solidFill>
                  <a:srgbClr val="C00000"/>
                </a:solidFill>
              </a:rPr>
              <a:t> </a:t>
            </a:r>
            <a:r>
              <a:rPr lang="ru-RU" sz="4000" b="1" i="1" u="sng" dirty="0" err="1" smtClean="0">
                <a:solidFill>
                  <a:srgbClr val="C00000"/>
                </a:solidFill>
              </a:rPr>
              <a:t>Software</a:t>
            </a:r>
            <a:r>
              <a:rPr lang="ru-RU" sz="4000" b="1" i="1" u="sng" dirty="0" smtClean="0">
                <a:solidFill>
                  <a:srgbClr val="C00000"/>
                </a:solidFill>
              </a:rPr>
              <a:t>/</a:t>
            </a:r>
            <a:r>
              <a:rPr lang="en-US" sz="4000" b="1" i="1" u="sng" dirty="0" smtClean="0">
                <a:solidFill>
                  <a:srgbClr val="C00000"/>
                </a:solidFill>
              </a:rPr>
              <a:t>System</a:t>
            </a:r>
            <a:r>
              <a:rPr lang="ru-RU" sz="4000" b="1" i="1" u="sng" dirty="0" smtClean="0">
                <a:solidFill>
                  <a:srgbClr val="C00000"/>
                </a:solidFill>
              </a:rPr>
              <a:t> </a:t>
            </a:r>
            <a:r>
              <a:rPr lang="ru-RU" sz="4000" b="1" i="1" u="sng" dirty="0" err="1" smtClean="0">
                <a:solidFill>
                  <a:srgbClr val="C00000"/>
                </a:solidFill>
              </a:rPr>
              <a:t>Engineering</a:t>
            </a:r>
            <a:r>
              <a:rPr lang="ru-RU" sz="4000" b="1" i="1" u="sng" dirty="0" smtClean="0">
                <a:solidFill>
                  <a:srgbClr val="C00000"/>
                </a:solidFill>
              </a:rPr>
              <a:t> </a:t>
            </a:r>
            <a:r>
              <a:rPr lang="ru-RU" sz="3900" b="1" i="1" u="sng" dirty="0" smtClean="0"/>
              <a:t>-технология. </a:t>
            </a:r>
            <a:r>
              <a:rPr lang="ru-RU" sz="3900" i="1" dirty="0"/>
              <a:t>П</a:t>
            </a:r>
            <a:r>
              <a:rPr lang="ru-RU" sz="3900" i="1" dirty="0" smtClean="0"/>
              <a:t>арадигма </a:t>
            </a:r>
            <a:r>
              <a:rPr lang="ru-RU" sz="3200" i="1" dirty="0" smtClean="0"/>
              <a:t>«</a:t>
            </a:r>
            <a:r>
              <a:rPr lang="ru-RU" sz="3200" i="1" dirty="0" err="1" smtClean="0"/>
              <a:t>методология-метод-нотация-средство</a:t>
            </a:r>
            <a:r>
              <a:rPr lang="ru-RU" sz="3200" i="1" dirty="0" smtClean="0"/>
              <a:t>»</a:t>
            </a:r>
            <a:endParaRPr lang="ru-RU" sz="3200" b="1" dirty="0"/>
          </a:p>
        </p:txBody>
      </p:sp>
      <p:graphicFrame>
        <p:nvGraphicFramePr>
          <p:cNvPr id="39938" name="Object 2"/>
          <p:cNvGraphicFramePr>
            <a:graphicFrameLocks noGrp="1" noChangeAspect="1"/>
          </p:cNvGraphicFramePr>
          <p:nvPr>
            <p:ph idx="1"/>
          </p:nvPr>
        </p:nvGraphicFramePr>
        <p:xfrm>
          <a:off x="35496" y="1984598"/>
          <a:ext cx="4235450" cy="3676650"/>
        </p:xfrm>
        <a:graphic>
          <a:graphicData uri="http://schemas.openxmlformats.org/presentationml/2006/ole">
            <mc:AlternateContent xmlns:mc="http://schemas.openxmlformats.org/markup-compatibility/2006">
              <mc:Choice xmlns:v="urn:schemas-microsoft-com:vml" Requires="v">
                <p:oleObj spid="_x0000_s2052" name="Visio" r:id="rId4" imgW="3178552" imgH="2759107" progId="Visio.Drawing.11">
                  <p:embed/>
                </p:oleObj>
              </mc:Choice>
              <mc:Fallback>
                <p:oleObj name="Visio" r:id="rId4" imgW="3178552" imgH="2759107"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1984598"/>
                        <a:ext cx="4235450" cy="367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Прямоугольник 7"/>
          <p:cNvSpPr/>
          <p:nvPr/>
        </p:nvSpPr>
        <p:spPr>
          <a:xfrm>
            <a:off x="4211960" y="4720902"/>
            <a:ext cx="2286000" cy="1015663"/>
          </a:xfrm>
          <a:prstGeom prst="rect">
            <a:avLst/>
          </a:prstGeom>
        </p:spPr>
        <p:txBody>
          <a:bodyPr>
            <a:spAutoFit/>
          </a:bodyPr>
          <a:lstStyle/>
          <a:p>
            <a:r>
              <a:rPr lang="ru-RU" sz="2000" b="1" i="1" dirty="0" smtClean="0">
                <a:solidFill>
                  <a:srgbClr val="C00000"/>
                </a:solidFill>
              </a:rPr>
              <a:t>Структурно-ориентированная </a:t>
            </a:r>
            <a:r>
              <a:rPr lang="ru-RU" sz="2000" b="1" i="1" dirty="0" smtClean="0">
                <a:solidFill>
                  <a:srgbClr val="C00000"/>
                </a:solidFill>
              </a:rPr>
              <a:t>методология</a:t>
            </a:r>
            <a:endParaRPr lang="ru-RU" sz="2000" dirty="0"/>
          </a:p>
        </p:txBody>
      </p:sp>
      <p:sp>
        <p:nvSpPr>
          <p:cNvPr id="9" name="Прямоугольник 8"/>
          <p:cNvSpPr/>
          <p:nvPr/>
        </p:nvSpPr>
        <p:spPr>
          <a:xfrm>
            <a:off x="6606480" y="4221088"/>
            <a:ext cx="2286000" cy="2062103"/>
          </a:xfrm>
          <a:prstGeom prst="rect">
            <a:avLst/>
          </a:prstGeom>
        </p:spPr>
        <p:txBody>
          <a:bodyPr>
            <a:spAutoFit/>
          </a:bodyPr>
          <a:lstStyle/>
          <a:p>
            <a:r>
              <a:rPr lang="ru-RU" sz="1600" b="1" i="1" dirty="0" smtClean="0">
                <a:solidFill>
                  <a:srgbClr val="C00000"/>
                </a:solidFill>
              </a:rPr>
              <a:t>Методы </a:t>
            </a:r>
            <a:r>
              <a:rPr lang="ru-RU" sz="1600" b="1" i="1" dirty="0" smtClean="0">
                <a:solidFill>
                  <a:srgbClr val="C00000"/>
                </a:solidFill>
              </a:rPr>
              <a:t>структурно-ориентированного </a:t>
            </a:r>
            <a:r>
              <a:rPr lang="ru-RU" sz="1600" b="1" i="1" dirty="0" smtClean="0">
                <a:solidFill>
                  <a:srgbClr val="C00000"/>
                </a:solidFill>
              </a:rPr>
              <a:t>анализа бизнес процессов, требований, проектирования программных систем и др.</a:t>
            </a:r>
            <a:endParaRPr lang="ru-RU" sz="1600" dirty="0"/>
          </a:p>
        </p:txBody>
      </p:sp>
      <p:sp>
        <p:nvSpPr>
          <p:cNvPr id="10" name="Прямоугольник 9"/>
          <p:cNvSpPr/>
          <p:nvPr/>
        </p:nvSpPr>
        <p:spPr>
          <a:xfrm>
            <a:off x="3995936" y="3712790"/>
            <a:ext cx="936104" cy="400110"/>
          </a:xfrm>
          <a:prstGeom prst="rect">
            <a:avLst/>
          </a:prstGeom>
        </p:spPr>
        <p:txBody>
          <a:bodyPr wrap="square">
            <a:spAutoFit/>
          </a:bodyPr>
          <a:lstStyle/>
          <a:p>
            <a:r>
              <a:rPr lang="en-US" sz="2000" b="1" i="1" dirty="0" smtClean="0">
                <a:solidFill>
                  <a:srgbClr val="C00000"/>
                </a:solidFill>
              </a:rPr>
              <a:t>IDEF</a:t>
            </a:r>
            <a:endParaRPr lang="ru-RU" sz="2000" dirty="0"/>
          </a:p>
        </p:txBody>
      </p:sp>
      <p:sp>
        <p:nvSpPr>
          <p:cNvPr id="11" name="Прямоугольник 10"/>
          <p:cNvSpPr/>
          <p:nvPr/>
        </p:nvSpPr>
        <p:spPr>
          <a:xfrm>
            <a:off x="3203848" y="2560662"/>
            <a:ext cx="2088232" cy="400110"/>
          </a:xfrm>
          <a:prstGeom prst="rect">
            <a:avLst/>
          </a:prstGeom>
        </p:spPr>
        <p:txBody>
          <a:bodyPr wrap="square">
            <a:spAutoFit/>
          </a:bodyPr>
          <a:lstStyle/>
          <a:p>
            <a:r>
              <a:rPr lang="en-US" sz="2000" b="1" i="1" dirty="0" smtClean="0">
                <a:solidFill>
                  <a:srgbClr val="C00000"/>
                </a:solidFill>
              </a:rPr>
              <a:t>Business Studio</a:t>
            </a:r>
            <a:endParaRPr lang="ru-RU" sz="2000" dirty="0"/>
          </a:p>
        </p:txBody>
      </p:sp>
    </p:spTree>
    <p:extLst>
      <p:ext uri="{BB962C8B-B14F-4D97-AF65-F5344CB8AC3E}">
        <p14:creationId xmlns:p14="http://schemas.microsoft.com/office/powerpoint/2010/main" val="1827615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CASE-технология</a:t>
            </a:r>
            <a:endParaRPr lang="ru-RU" b="1" dirty="0"/>
          </a:p>
        </p:txBody>
      </p:sp>
      <p:sp>
        <p:nvSpPr>
          <p:cNvPr id="5" name="Содержимое 4"/>
          <p:cNvSpPr>
            <a:spLocks noGrp="1"/>
          </p:cNvSpPr>
          <p:nvPr>
            <p:ph idx="1"/>
          </p:nvPr>
        </p:nvSpPr>
        <p:spPr/>
        <p:txBody>
          <a:bodyPr>
            <a:normAutofit lnSpcReduction="10000"/>
          </a:bodyPr>
          <a:lstStyle/>
          <a:p>
            <a:r>
              <a:rPr lang="ru-RU" b="1" i="1" u="sng" dirty="0"/>
              <a:t>CASE </a:t>
            </a:r>
            <a:r>
              <a:rPr lang="ru-RU" b="1" i="1" u="sng" dirty="0" smtClean="0"/>
              <a:t>(</a:t>
            </a:r>
            <a:r>
              <a:rPr lang="ru-RU" b="1" i="1" u="sng" dirty="0" err="1" smtClean="0">
                <a:solidFill>
                  <a:srgbClr val="C00000"/>
                </a:solidFill>
              </a:rPr>
              <a:t>Computer</a:t>
            </a:r>
            <a:r>
              <a:rPr lang="ru-RU" b="1" i="1" u="sng" dirty="0" smtClean="0">
                <a:solidFill>
                  <a:srgbClr val="C00000"/>
                </a:solidFill>
              </a:rPr>
              <a:t> </a:t>
            </a:r>
            <a:r>
              <a:rPr lang="ru-RU" b="1" i="1" u="sng" dirty="0" err="1" smtClean="0">
                <a:solidFill>
                  <a:srgbClr val="C00000"/>
                </a:solidFill>
              </a:rPr>
              <a:t>Aided</a:t>
            </a:r>
            <a:r>
              <a:rPr lang="ru-RU" b="1" i="1" u="sng" dirty="0" smtClean="0">
                <a:solidFill>
                  <a:srgbClr val="C00000"/>
                </a:solidFill>
              </a:rPr>
              <a:t> </a:t>
            </a:r>
            <a:r>
              <a:rPr lang="ru-RU" b="1" i="1" u="sng" dirty="0" err="1" smtClean="0">
                <a:solidFill>
                  <a:srgbClr val="C00000"/>
                </a:solidFill>
              </a:rPr>
              <a:t>Software</a:t>
            </a:r>
            <a:r>
              <a:rPr lang="ru-RU" b="1" i="1" u="sng" dirty="0" smtClean="0">
                <a:solidFill>
                  <a:srgbClr val="C00000"/>
                </a:solidFill>
              </a:rPr>
              <a:t>/</a:t>
            </a:r>
            <a:r>
              <a:rPr lang="en-US" b="1" i="1" u="sng" dirty="0" smtClean="0">
                <a:solidFill>
                  <a:srgbClr val="C00000"/>
                </a:solidFill>
              </a:rPr>
              <a:t>System</a:t>
            </a:r>
            <a:r>
              <a:rPr lang="ru-RU" b="1" i="1" u="sng" dirty="0" smtClean="0">
                <a:solidFill>
                  <a:srgbClr val="C00000"/>
                </a:solidFill>
              </a:rPr>
              <a:t> </a:t>
            </a:r>
            <a:r>
              <a:rPr lang="ru-RU" b="1" i="1" u="sng" dirty="0" err="1" smtClean="0">
                <a:solidFill>
                  <a:srgbClr val="C00000"/>
                </a:solidFill>
              </a:rPr>
              <a:t>Engineering</a:t>
            </a:r>
            <a:r>
              <a:rPr lang="ru-RU" b="1" i="1" u="sng" dirty="0" smtClean="0"/>
              <a:t>) технология</a:t>
            </a:r>
            <a:r>
              <a:rPr lang="ru-RU" i="1" dirty="0" smtClean="0"/>
              <a:t> </a:t>
            </a:r>
            <a:r>
              <a:rPr lang="ru-RU" i="1" dirty="0"/>
              <a:t>– совокупность методологий анализа, проектирования, разработки и сопровождения ПО и комплекса взаимосвязанных программных средств автоматизации. </a:t>
            </a:r>
            <a:endParaRPr lang="ru-RU" dirty="0"/>
          </a:p>
          <a:p>
            <a:r>
              <a:rPr lang="ru-RU" i="1" dirty="0"/>
              <a:t>В основе любой  CASE-технологии лежит парадигма </a:t>
            </a:r>
            <a:r>
              <a:rPr lang="ru-RU" i="1" dirty="0" smtClean="0"/>
              <a:t>«</a:t>
            </a:r>
            <a:r>
              <a:rPr lang="ru-RU" i="1" dirty="0" err="1" smtClean="0"/>
              <a:t>методология-метод-нотация-средство</a:t>
            </a:r>
            <a:r>
              <a:rPr lang="ru-RU" i="1" dirty="0" smtClean="0"/>
              <a:t>».</a:t>
            </a:r>
            <a:endParaRPr lang="ru-RU" dirty="0"/>
          </a:p>
          <a:p>
            <a:endParaRPr lang="ru-RU" dirty="0"/>
          </a:p>
        </p:txBody>
      </p:sp>
    </p:spTree>
    <p:extLst>
      <p:ext uri="{BB962C8B-B14F-4D97-AF65-F5344CB8AC3E}">
        <p14:creationId xmlns:p14="http://schemas.microsoft.com/office/powerpoint/2010/main" val="1509895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80920" cy="2016224"/>
          </a:xfrm>
        </p:spPr>
        <p:txBody>
          <a:bodyPr>
            <a:noAutofit/>
          </a:bodyPr>
          <a:lstStyle/>
          <a:p>
            <a:pPr>
              <a:lnSpc>
                <a:spcPct val="70000"/>
              </a:lnSpc>
            </a:pPr>
            <a:r>
              <a:rPr lang="ru-RU" sz="3900" b="1" i="1" u="sng" dirty="0" smtClean="0"/>
              <a:t>CASE </a:t>
            </a:r>
            <a:r>
              <a:rPr lang="ru-RU" sz="4000" b="1" i="1" u="sng" dirty="0" err="1" smtClean="0">
                <a:solidFill>
                  <a:srgbClr val="C00000"/>
                </a:solidFill>
              </a:rPr>
              <a:t>Computer</a:t>
            </a:r>
            <a:r>
              <a:rPr lang="ru-RU" sz="4000" b="1" i="1" u="sng" dirty="0" smtClean="0">
                <a:solidFill>
                  <a:srgbClr val="C00000"/>
                </a:solidFill>
              </a:rPr>
              <a:t> </a:t>
            </a:r>
            <a:r>
              <a:rPr lang="ru-RU" sz="4000" b="1" i="1" u="sng" dirty="0" err="1" smtClean="0">
                <a:solidFill>
                  <a:srgbClr val="C00000"/>
                </a:solidFill>
              </a:rPr>
              <a:t>Aided</a:t>
            </a:r>
            <a:r>
              <a:rPr lang="ru-RU" sz="4000" b="1" i="1" u="sng" dirty="0" smtClean="0">
                <a:solidFill>
                  <a:srgbClr val="C00000"/>
                </a:solidFill>
              </a:rPr>
              <a:t> </a:t>
            </a:r>
            <a:r>
              <a:rPr lang="ru-RU" sz="4000" b="1" i="1" u="sng" dirty="0" err="1" smtClean="0">
                <a:solidFill>
                  <a:srgbClr val="C00000"/>
                </a:solidFill>
              </a:rPr>
              <a:t>Software</a:t>
            </a:r>
            <a:r>
              <a:rPr lang="ru-RU" sz="4000" b="1" i="1" u="sng" dirty="0" smtClean="0">
                <a:solidFill>
                  <a:srgbClr val="C00000"/>
                </a:solidFill>
              </a:rPr>
              <a:t>/</a:t>
            </a:r>
            <a:r>
              <a:rPr lang="en-US" sz="4000" b="1" i="1" u="sng" dirty="0" smtClean="0">
                <a:solidFill>
                  <a:srgbClr val="C00000"/>
                </a:solidFill>
              </a:rPr>
              <a:t>System</a:t>
            </a:r>
            <a:r>
              <a:rPr lang="ru-RU" sz="4000" b="1" i="1" u="sng" dirty="0" smtClean="0">
                <a:solidFill>
                  <a:srgbClr val="C00000"/>
                </a:solidFill>
              </a:rPr>
              <a:t> </a:t>
            </a:r>
            <a:r>
              <a:rPr lang="ru-RU" sz="4000" b="1" i="1" u="sng" dirty="0" err="1" smtClean="0">
                <a:solidFill>
                  <a:srgbClr val="C00000"/>
                </a:solidFill>
              </a:rPr>
              <a:t>Engineering</a:t>
            </a:r>
            <a:r>
              <a:rPr lang="ru-RU" sz="4000" b="1" i="1" u="sng" dirty="0" smtClean="0">
                <a:solidFill>
                  <a:srgbClr val="C00000"/>
                </a:solidFill>
              </a:rPr>
              <a:t> </a:t>
            </a:r>
            <a:r>
              <a:rPr lang="ru-RU" sz="3900" b="1" i="1" u="sng" dirty="0" smtClean="0"/>
              <a:t>-технология. </a:t>
            </a:r>
            <a:r>
              <a:rPr lang="ru-RU" sz="3900" i="1" dirty="0"/>
              <a:t>П</a:t>
            </a:r>
            <a:r>
              <a:rPr lang="ru-RU" sz="3900" i="1" dirty="0" smtClean="0"/>
              <a:t>арадигма </a:t>
            </a:r>
            <a:r>
              <a:rPr lang="ru-RU" sz="3200" i="1" dirty="0" smtClean="0"/>
              <a:t>«</a:t>
            </a:r>
            <a:r>
              <a:rPr lang="ru-RU" sz="3200" i="1" dirty="0" err="1" smtClean="0"/>
              <a:t>методология-метод-нотация-средство</a:t>
            </a:r>
            <a:r>
              <a:rPr lang="ru-RU" sz="3200" i="1" dirty="0" smtClean="0"/>
              <a:t>»</a:t>
            </a:r>
            <a:endParaRPr lang="ru-RU" sz="3200" b="1" dirty="0"/>
          </a:p>
        </p:txBody>
      </p:sp>
      <p:graphicFrame>
        <p:nvGraphicFramePr>
          <p:cNvPr id="39938" name="Object 2"/>
          <p:cNvGraphicFramePr>
            <a:graphicFrameLocks noGrp="1" noChangeAspect="1"/>
          </p:cNvGraphicFramePr>
          <p:nvPr>
            <p:ph idx="1"/>
          </p:nvPr>
        </p:nvGraphicFramePr>
        <p:xfrm>
          <a:off x="35496" y="1984598"/>
          <a:ext cx="4235450" cy="3676650"/>
        </p:xfrm>
        <a:graphic>
          <a:graphicData uri="http://schemas.openxmlformats.org/presentationml/2006/ole">
            <mc:AlternateContent xmlns:mc="http://schemas.openxmlformats.org/markup-compatibility/2006">
              <mc:Choice xmlns:v="urn:schemas-microsoft-com:vml" Requires="v">
                <p:oleObj spid="_x0000_s3076" name="Visio" r:id="rId4" imgW="3178552" imgH="2759107" progId="Visio.Drawing.11">
                  <p:embed/>
                </p:oleObj>
              </mc:Choice>
              <mc:Fallback>
                <p:oleObj name="Visio" r:id="rId4" imgW="3178552" imgH="2759107"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1984598"/>
                        <a:ext cx="4235450" cy="367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Прямоугольник 7"/>
          <p:cNvSpPr/>
          <p:nvPr/>
        </p:nvSpPr>
        <p:spPr>
          <a:xfrm>
            <a:off x="4211960" y="4720902"/>
            <a:ext cx="2286000" cy="1015663"/>
          </a:xfrm>
          <a:prstGeom prst="rect">
            <a:avLst/>
          </a:prstGeom>
        </p:spPr>
        <p:txBody>
          <a:bodyPr>
            <a:spAutoFit/>
          </a:bodyPr>
          <a:lstStyle/>
          <a:p>
            <a:r>
              <a:rPr lang="ru-RU" sz="2000" b="1" i="1" dirty="0" smtClean="0">
                <a:solidFill>
                  <a:srgbClr val="C00000"/>
                </a:solidFill>
              </a:rPr>
              <a:t>Объектно-ориентированная методология</a:t>
            </a:r>
            <a:endParaRPr lang="ru-RU" sz="2000" dirty="0"/>
          </a:p>
        </p:txBody>
      </p:sp>
      <p:sp>
        <p:nvSpPr>
          <p:cNvPr id="9" name="Прямоугольник 8"/>
          <p:cNvSpPr/>
          <p:nvPr/>
        </p:nvSpPr>
        <p:spPr>
          <a:xfrm>
            <a:off x="6606480" y="4221088"/>
            <a:ext cx="2286000" cy="2062103"/>
          </a:xfrm>
          <a:prstGeom prst="rect">
            <a:avLst/>
          </a:prstGeom>
        </p:spPr>
        <p:txBody>
          <a:bodyPr>
            <a:spAutoFit/>
          </a:bodyPr>
          <a:lstStyle/>
          <a:p>
            <a:r>
              <a:rPr lang="ru-RU" sz="1600" b="1" i="1" dirty="0" smtClean="0">
                <a:solidFill>
                  <a:srgbClr val="C00000"/>
                </a:solidFill>
              </a:rPr>
              <a:t>Методы объектно-ориентированного анализа бизнес процессов, требований, проектирования программных систем и др.</a:t>
            </a:r>
            <a:endParaRPr lang="ru-RU" sz="1600" dirty="0"/>
          </a:p>
        </p:txBody>
      </p:sp>
      <p:sp>
        <p:nvSpPr>
          <p:cNvPr id="10" name="Прямоугольник 9"/>
          <p:cNvSpPr/>
          <p:nvPr/>
        </p:nvSpPr>
        <p:spPr>
          <a:xfrm>
            <a:off x="3995936" y="3712790"/>
            <a:ext cx="936104" cy="400110"/>
          </a:xfrm>
          <a:prstGeom prst="rect">
            <a:avLst/>
          </a:prstGeom>
        </p:spPr>
        <p:txBody>
          <a:bodyPr wrap="square">
            <a:spAutoFit/>
          </a:bodyPr>
          <a:lstStyle/>
          <a:p>
            <a:r>
              <a:rPr lang="en-US" sz="2000" b="1" i="1" dirty="0" smtClean="0">
                <a:solidFill>
                  <a:srgbClr val="C00000"/>
                </a:solidFill>
              </a:rPr>
              <a:t>UML</a:t>
            </a:r>
            <a:endParaRPr lang="ru-RU" sz="2000" dirty="0"/>
          </a:p>
        </p:txBody>
      </p:sp>
      <p:sp>
        <p:nvSpPr>
          <p:cNvPr id="11" name="Прямоугольник 10"/>
          <p:cNvSpPr/>
          <p:nvPr/>
        </p:nvSpPr>
        <p:spPr>
          <a:xfrm>
            <a:off x="3203848" y="2560662"/>
            <a:ext cx="2088232" cy="707886"/>
          </a:xfrm>
          <a:prstGeom prst="rect">
            <a:avLst/>
          </a:prstGeom>
        </p:spPr>
        <p:txBody>
          <a:bodyPr wrap="square">
            <a:spAutoFit/>
          </a:bodyPr>
          <a:lstStyle/>
          <a:p>
            <a:r>
              <a:rPr lang="en-US" sz="2000" b="1" i="1" dirty="0" smtClean="0">
                <a:solidFill>
                  <a:srgbClr val="C00000"/>
                </a:solidFill>
              </a:rPr>
              <a:t>Enterprise Architect</a:t>
            </a:r>
            <a:endParaRPr lang="ru-RU" sz="2000" dirty="0"/>
          </a:p>
        </p:txBody>
      </p:sp>
    </p:spTree>
    <p:extLst>
      <p:ext uri="{BB962C8B-B14F-4D97-AF65-F5344CB8AC3E}">
        <p14:creationId xmlns:p14="http://schemas.microsoft.com/office/powerpoint/2010/main" val="1211818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nSpc>
                <a:spcPct val="70000"/>
              </a:lnSpc>
            </a:pPr>
            <a:r>
              <a:rPr lang="ru-RU" sz="3900" b="1" i="1" u="sng" dirty="0" smtClean="0"/>
              <a:t>Особенности CASE </a:t>
            </a:r>
            <a:r>
              <a:rPr lang="ru-RU" sz="4000" b="1" i="1" u="sng" dirty="0" err="1" smtClean="0">
                <a:solidFill>
                  <a:srgbClr val="C00000"/>
                </a:solidFill>
              </a:rPr>
              <a:t>Computer</a:t>
            </a:r>
            <a:r>
              <a:rPr lang="ru-RU" sz="4000" b="1" i="1" u="sng" dirty="0" smtClean="0">
                <a:solidFill>
                  <a:srgbClr val="C00000"/>
                </a:solidFill>
              </a:rPr>
              <a:t> </a:t>
            </a:r>
            <a:r>
              <a:rPr lang="ru-RU" sz="4000" b="1" i="1" u="sng" dirty="0" err="1" smtClean="0">
                <a:solidFill>
                  <a:srgbClr val="C00000"/>
                </a:solidFill>
              </a:rPr>
              <a:t>Aided</a:t>
            </a:r>
            <a:r>
              <a:rPr lang="ru-RU" sz="4000" b="1" i="1" u="sng" dirty="0" smtClean="0">
                <a:solidFill>
                  <a:srgbClr val="C00000"/>
                </a:solidFill>
              </a:rPr>
              <a:t> </a:t>
            </a:r>
            <a:r>
              <a:rPr lang="ru-RU" sz="4000" b="1" i="1" u="sng" dirty="0" err="1" smtClean="0">
                <a:solidFill>
                  <a:srgbClr val="C00000"/>
                </a:solidFill>
              </a:rPr>
              <a:t>Software</a:t>
            </a:r>
            <a:r>
              <a:rPr lang="ru-RU" sz="4000" b="1" i="1" u="sng" dirty="0" smtClean="0">
                <a:solidFill>
                  <a:srgbClr val="C00000"/>
                </a:solidFill>
              </a:rPr>
              <a:t>/</a:t>
            </a:r>
            <a:r>
              <a:rPr lang="en-US" sz="4000" b="1" i="1" u="sng" dirty="0" smtClean="0">
                <a:solidFill>
                  <a:srgbClr val="C00000"/>
                </a:solidFill>
              </a:rPr>
              <a:t>System</a:t>
            </a:r>
            <a:r>
              <a:rPr lang="ru-RU" sz="4000" b="1" i="1" u="sng" dirty="0" smtClean="0">
                <a:solidFill>
                  <a:srgbClr val="C00000"/>
                </a:solidFill>
              </a:rPr>
              <a:t> </a:t>
            </a:r>
            <a:r>
              <a:rPr lang="ru-RU" sz="4000" b="1" i="1" u="sng" dirty="0" err="1" smtClean="0">
                <a:solidFill>
                  <a:srgbClr val="C00000"/>
                </a:solidFill>
              </a:rPr>
              <a:t>Engineering</a:t>
            </a:r>
            <a:r>
              <a:rPr lang="ru-RU" sz="4000" b="1" i="1" u="sng" dirty="0" smtClean="0">
                <a:solidFill>
                  <a:srgbClr val="C00000"/>
                </a:solidFill>
              </a:rPr>
              <a:t> </a:t>
            </a:r>
            <a:r>
              <a:rPr lang="ru-RU" sz="3900" b="1" i="1" u="sng" dirty="0" smtClean="0"/>
              <a:t>-технологии</a:t>
            </a:r>
            <a:endParaRPr lang="ru-RU" sz="3200" b="1" dirty="0"/>
          </a:p>
        </p:txBody>
      </p:sp>
      <p:sp>
        <p:nvSpPr>
          <p:cNvPr id="15" name="Равнобедренный треугольник 14"/>
          <p:cNvSpPr/>
          <p:nvPr/>
        </p:nvSpPr>
        <p:spPr>
          <a:xfrm>
            <a:off x="2267744" y="1844824"/>
            <a:ext cx="6444208" cy="4464496"/>
          </a:xfrm>
          <a:prstGeom prst="triangle">
            <a:avLst>
              <a:gd name="adj" fmla="val 257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2" name="Схема 11"/>
          <p:cNvGraphicFramePr/>
          <p:nvPr/>
        </p:nvGraphicFramePr>
        <p:xfrm>
          <a:off x="1043608" y="1772816"/>
          <a:ext cx="5688632" cy="4496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Скругленный прямоугольник 17"/>
          <p:cNvSpPr/>
          <p:nvPr/>
        </p:nvSpPr>
        <p:spPr>
          <a:xfrm>
            <a:off x="179512" y="2636912"/>
            <a:ext cx="1980728" cy="115212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Практические разработки ПО</a:t>
            </a:r>
            <a:endParaRPr lang="ru-RU" dirty="0">
              <a:solidFill>
                <a:schemeClr val="tx1"/>
              </a:solidFill>
            </a:endParaRPr>
          </a:p>
        </p:txBody>
      </p:sp>
      <p:sp>
        <p:nvSpPr>
          <p:cNvPr id="19" name="Двойная стрелка влево/вправо 18"/>
          <p:cNvSpPr/>
          <p:nvPr/>
        </p:nvSpPr>
        <p:spPr>
          <a:xfrm>
            <a:off x="2195736" y="2996952"/>
            <a:ext cx="1224136" cy="4320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Прямая соединительная линия 20"/>
          <p:cNvCxnSpPr/>
          <p:nvPr/>
        </p:nvCxnSpPr>
        <p:spPr>
          <a:xfrm flipH="1">
            <a:off x="4788024" y="3284984"/>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flipH="1">
            <a:off x="5724128" y="4797152"/>
            <a:ext cx="136815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Скругленный прямоугольник 24"/>
          <p:cNvSpPr/>
          <p:nvPr/>
        </p:nvSpPr>
        <p:spPr>
          <a:xfrm>
            <a:off x="5436096" y="1700808"/>
            <a:ext cx="2952328" cy="144016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Исходя из практических задач разработчики С</a:t>
            </a:r>
            <a:r>
              <a:rPr lang="en-US" dirty="0" err="1" smtClean="0">
                <a:solidFill>
                  <a:schemeClr val="tx1"/>
                </a:solidFill>
              </a:rPr>
              <a:t>ase</a:t>
            </a:r>
            <a:r>
              <a:rPr lang="ru-RU" dirty="0" smtClean="0">
                <a:solidFill>
                  <a:schemeClr val="tx1"/>
                </a:solidFill>
              </a:rPr>
              <a:t>-средств предлагают развитие методов и нотации</a:t>
            </a:r>
            <a:endParaRPr lang="ru-RU" dirty="0">
              <a:solidFill>
                <a:schemeClr val="tx1"/>
              </a:solidFill>
            </a:endParaRPr>
          </a:p>
        </p:txBody>
      </p:sp>
      <p:sp>
        <p:nvSpPr>
          <p:cNvPr id="26" name="Стрелка вправо 25"/>
          <p:cNvSpPr/>
          <p:nvPr/>
        </p:nvSpPr>
        <p:spPr>
          <a:xfrm flipH="1">
            <a:off x="4860032" y="2204864"/>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Скругленный прямоугольник 26"/>
          <p:cNvSpPr/>
          <p:nvPr/>
        </p:nvSpPr>
        <p:spPr>
          <a:xfrm>
            <a:off x="6156176" y="3284984"/>
            <a:ext cx="2555776" cy="144016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На основе новых разработок совершенствуется нотация</a:t>
            </a:r>
            <a:endParaRPr lang="ru-RU" dirty="0">
              <a:solidFill>
                <a:schemeClr val="tx1"/>
              </a:solidFill>
            </a:endParaRPr>
          </a:p>
        </p:txBody>
      </p:sp>
      <p:sp>
        <p:nvSpPr>
          <p:cNvPr id="28" name="Стрелка вправо 27"/>
          <p:cNvSpPr/>
          <p:nvPr/>
        </p:nvSpPr>
        <p:spPr>
          <a:xfrm flipH="1">
            <a:off x="5580112" y="3789040"/>
            <a:ext cx="648072" cy="432048"/>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Скругленный прямоугольник 28"/>
          <p:cNvSpPr/>
          <p:nvPr/>
        </p:nvSpPr>
        <p:spPr>
          <a:xfrm>
            <a:off x="6876256" y="4869160"/>
            <a:ext cx="2232248" cy="12241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На основе новых разработок совершенствуются методы</a:t>
            </a:r>
          </a:p>
        </p:txBody>
      </p:sp>
      <p:sp>
        <p:nvSpPr>
          <p:cNvPr id="30" name="Стрелка вправо 29"/>
          <p:cNvSpPr/>
          <p:nvPr/>
        </p:nvSpPr>
        <p:spPr>
          <a:xfrm flipH="1">
            <a:off x="6300192" y="5157192"/>
            <a:ext cx="648072" cy="432048"/>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9244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nSpc>
                <a:spcPct val="70000"/>
              </a:lnSpc>
            </a:pPr>
            <a:r>
              <a:rPr lang="ru-RU" sz="3900" b="1" i="1" u="sng" dirty="0" smtClean="0"/>
              <a:t>Особенности CASE </a:t>
            </a:r>
            <a:r>
              <a:rPr lang="ru-RU" sz="4000" b="1" i="1" u="sng" dirty="0" err="1" smtClean="0">
                <a:solidFill>
                  <a:srgbClr val="C00000"/>
                </a:solidFill>
              </a:rPr>
              <a:t>Computer</a:t>
            </a:r>
            <a:r>
              <a:rPr lang="ru-RU" sz="4000" b="1" i="1" u="sng" dirty="0" smtClean="0">
                <a:solidFill>
                  <a:srgbClr val="C00000"/>
                </a:solidFill>
              </a:rPr>
              <a:t> </a:t>
            </a:r>
            <a:r>
              <a:rPr lang="ru-RU" sz="4000" b="1" i="1" u="sng" dirty="0" err="1" smtClean="0">
                <a:solidFill>
                  <a:srgbClr val="C00000"/>
                </a:solidFill>
              </a:rPr>
              <a:t>Aided</a:t>
            </a:r>
            <a:r>
              <a:rPr lang="ru-RU" sz="4000" b="1" i="1" u="sng" dirty="0" smtClean="0">
                <a:solidFill>
                  <a:srgbClr val="C00000"/>
                </a:solidFill>
              </a:rPr>
              <a:t> </a:t>
            </a:r>
            <a:r>
              <a:rPr lang="ru-RU" sz="4000" b="1" i="1" u="sng" dirty="0" err="1" smtClean="0">
                <a:solidFill>
                  <a:srgbClr val="C00000"/>
                </a:solidFill>
              </a:rPr>
              <a:t>Software</a:t>
            </a:r>
            <a:r>
              <a:rPr lang="ru-RU" sz="4000" b="1" i="1" u="sng" dirty="0" smtClean="0">
                <a:solidFill>
                  <a:srgbClr val="C00000"/>
                </a:solidFill>
              </a:rPr>
              <a:t>/</a:t>
            </a:r>
            <a:r>
              <a:rPr lang="en-US" sz="4000" b="1" i="1" u="sng" dirty="0" smtClean="0">
                <a:solidFill>
                  <a:srgbClr val="C00000"/>
                </a:solidFill>
              </a:rPr>
              <a:t>System</a:t>
            </a:r>
            <a:r>
              <a:rPr lang="ru-RU" sz="4000" b="1" i="1" u="sng" dirty="0" smtClean="0">
                <a:solidFill>
                  <a:srgbClr val="C00000"/>
                </a:solidFill>
              </a:rPr>
              <a:t> </a:t>
            </a:r>
            <a:r>
              <a:rPr lang="ru-RU" sz="4000" b="1" i="1" u="sng" dirty="0" err="1" smtClean="0">
                <a:solidFill>
                  <a:srgbClr val="C00000"/>
                </a:solidFill>
              </a:rPr>
              <a:t>Engineering</a:t>
            </a:r>
            <a:r>
              <a:rPr lang="ru-RU" sz="4000" b="1" i="1" u="sng" dirty="0" smtClean="0">
                <a:solidFill>
                  <a:srgbClr val="C00000"/>
                </a:solidFill>
              </a:rPr>
              <a:t> </a:t>
            </a:r>
            <a:r>
              <a:rPr lang="ru-RU" sz="3900" b="1" i="1" u="sng" dirty="0" smtClean="0"/>
              <a:t>-технологии</a:t>
            </a:r>
            <a:endParaRPr lang="ru-RU" sz="3200" b="1" dirty="0"/>
          </a:p>
        </p:txBody>
      </p:sp>
      <p:sp>
        <p:nvSpPr>
          <p:cNvPr id="15" name="Равнобедренный треугольник 14"/>
          <p:cNvSpPr/>
          <p:nvPr/>
        </p:nvSpPr>
        <p:spPr>
          <a:xfrm>
            <a:off x="2267744" y="1844824"/>
            <a:ext cx="6444208" cy="4464496"/>
          </a:xfrm>
          <a:prstGeom prst="triangle">
            <a:avLst>
              <a:gd name="adj" fmla="val 257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2" name="Схема 11"/>
          <p:cNvGraphicFramePr/>
          <p:nvPr/>
        </p:nvGraphicFramePr>
        <p:xfrm>
          <a:off x="1043608" y="1772816"/>
          <a:ext cx="5688632" cy="4496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1" name="Прямая соединительная линия 20"/>
          <p:cNvCxnSpPr/>
          <p:nvPr/>
        </p:nvCxnSpPr>
        <p:spPr>
          <a:xfrm flipH="1">
            <a:off x="4788024" y="3284984"/>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flipH="1">
            <a:off x="5724128" y="4797152"/>
            <a:ext cx="136815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Скругленный прямоугольник 24"/>
          <p:cNvSpPr/>
          <p:nvPr/>
        </p:nvSpPr>
        <p:spPr>
          <a:xfrm>
            <a:off x="5364088" y="1772816"/>
            <a:ext cx="2952328" cy="201622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Предложено расширений нотации </a:t>
            </a:r>
            <a:r>
              <a:rPr lang="en-US" sz="2000" dirty="0" smtClean="0">
                <a:solidFill>
                  <a:schemeClr val="tx1"/>
                </a:solidFill>
              </a:rPr>
              <a:t>UML</a:t>
            </a:r>
            <a:r>
              <a:rPr lang="ru-RU" sz="2000" dirty="0" smtClean="0">
                <a:solidFill>
                  <a:schemeClr val="tx1"/>
                </a:solidFill>
              </a:rPr>
              <a:t>, например, </a:t>
            </a:r>
            <a:r>
              <a:rPr lang="ru-RU" sz="2000" b="1" dirty="0" smtClean="0">
                <a:solidFill>
                  <a:schemeClr val="tx1"/>
                </a:solidFill>
              </a:rPr>
              <a:t>диаграммы бизнес анализа, диаграммы требований </a:t>
            </a:r>
            <a:r>
              <a:rPr lang="ru-RU" sz="2000" dirty="0" smtClean="0">
                <a:solidFill>
                  <a:schemeClr val="tx1"/>
                </a:solidFill>
              </a:rPr>
              <a:t>и др.</a:t>
            </a:r>
            <a:endParaRPr lang="ru-RU" sz="2000" dirty="0">
              <a:solidFill>
                <a:schemeClr val="tx1"/>
              </a:solidFill>
            </a:endParaRPr>
          </a:p>
        </p:txBody>
      </p:sp>
      <p:sp>
        <p:nvSpPr>
          <p:cNvPr id="26" name="Стрелка вправо 25"/>
          <p:cNvSpPr/>
          <p:nvPr/>
        </p:nvSpPr>
        <p:spPr>
          <a:xfrm>
            <a:off x="4716016" y="2420888"/>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12411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229600" cy="850106"/>
          </a:xfrm>
        </p:spPr>
        <p:txBody>
          <a:bodyPr>
            <a:normAutofit/>
          </a:bodyPr>
          <a:lstStyle/>
          <a:p>
            <a:r>
              <a:rPr lang="ru-RU" dirty="0" smtClean="0"/>
              <a:t>Фрагмент структуры нотаций </a:t>
            </a:r>
            <a:r>
              <a:rPr lang="en-US" dirty="0" smtClean="0"/>
              <a:t>EA</a:t>
            </a:r>
            <a:endParaRPr lang="ru-RU" dirty="0"/>
          </a:p>
        </p:txBody>
      </p:sp>
      <p:graphicFrame>
        <p:nvGraphicFramePr>
          <p:cNvPr id="5" name="Содержимое 4"/>
          <p:cNvGraphicFramePr>
            <a:graphicFrameLocks noGrp="1"/>
          </p:cNvGraphicFramePr>
          <p:nvPr>
            <p:ph idx="1"/>
          </p:nvPr>
        </p:nvGraphicFramePr>
        <p:xfrm>
          <a:off x="457200" y="1196752"/>
          <a:ext cx="8229600"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270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706090"/>
          </a:xfrm>
        </p:spPr>
        <p:txBody>
          <a:bodyPr>
            <a:normAutofit fontScale="90000"/>
          </a:bodyPr>
          <a:lstStyle/>
          <a:p>
            <a:r>
              <a:rPr lang="ru-RU" dirty="0"/>
              <a:t>Фрагмент структуры </a:t>
            </a:r>
            <a:r>
              <a:rPr lang="ru-RU" dirty="0" smtClean="0"/>
              <a:t>нотаций </a:t>
            </a:r>
            <a:r>
              <a:rPr lang="en-US" dirty="0" smtClean="0"/>
              <a:t>UML</a:t>
            </a:r>
            <a:endParaRPr lang="ru-RU" dirty="0"/>
          </a:p>
        </p:txBody>
      </p:sp>
      <p:pic>
        <p:nvPicPr>
          <p:cNvPr id="4098" name="Picture 2" descr="Uml diagra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74" y="1484784"/>
            <a:ext cx="8529515"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781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normAutofit fontScale="90000"/>
          </a:bodyPr>
          <a:lstStyle/>
          <a:p>
            <a:r>
              <a:rPr lang="ru-RU" dirty="0" smtClean="0"/>
              <a:t>Интегрированная модель сложной системы в нотации </a:t>
            </a:r>
            <a:r>
              <a:rPr lang="en-US" dirty="0" smtClean="0"/>
              <a:t>UML</a:t>
            </a:r>
            <a:endParaRPr lang="ru-RU" dirty="0"/>
          </a:p>
        </p:txBody>
      </p:sp>
      <p:pic>
        <p:nvPicPr>
          <p:cNvPr id="1026" name="Picture 2"/>
          <p:cNvPicPr>
            <a:picLocks noChangeAspect="1" noChangeArrowheads="1"/>
          </p:cNvPicPr>
          <p:nvPr/>
        </p:nvPicPr>
        <p:blipFill>
          <a:blip r:embed="rId2" cstate="print"/>
          <a:srcRect/>
          <a:stretch>
            <a:fillRect/>
          </a:stretch>
        </p:blipFill>
        <p:spPr bwMode="auto">
          <a:xfrm>
            <a:off x="251520" y="2105472"/>
            <a:ext cx="7274277" cy="4752528"/>
          </a:xfrm>
          <a:prstGeom prst="rect">
            <a:avLst/>
          </a:prstGeom>
          <a:noFill/>
          <a:ln w="9525">
            <a:noFill/>
            <a:miter lim="800000"/>
            <a:headEnd/>
            <a:tailEnd/>
          </a:ln>
        </p:spPr>
      </p:pic>
      <p:sp>
        <p:nvSpPr>
          <p:cNvPr id="4" name="TextBox 3"/>
          <p:cNvSpPr txBox="1"/>
          <p:nvPr/>
        </p:nvSpPr>
        <p:spPr>
          <a:xfrm>
            <a:off x="6732240" y="1340768"/>
            <a:ext cx="2160240" cy="929616"/>
          </a:xfrm>
          <a:prstGeom prst="wedgeRoundRectCallout">
            <a:avLst>
              <a:gd name="adj1" fmla="val -85436"/>
              <a:gd name="adj2" fmla="val 65842"/>
              <a:gd name="adj3" fmla="val 16667"/>
            </a:avLst>
          </a:prstGeom>
          <a:solidFill>
            <a:schemeClr val="accent6">
              <a:lumMod val="20000"/>
              <a:lumOff val="80000"/>
            </a:schemeClr>
          </a:solidFill>
          <a:ln>
            <a:solidFill>
              <a:schemeClr val="accent1"/>
            </a:solidFill>
          </a:ln>
        </p:spPr>
        <p:txBody>
          <a:bodyPr wrap="square" rtlCol="0">
            <a:spAutoFit/>
          </a:bodyPr>
          <a:lstStyle/>
          <a:p>
            <a:pPr>
              <a:lnSpc>
                <a:spcPct val="90000"/>
              </a:lnSpc>
            </a:pPr>
            <a:r>
              <a:rPr lang="ru-RU" dirty="0" smtClean="0"/>
              <a:t>Аспекты проектируемой системы</a:t>
            </a:r>
            <a:endParaRPr lang="ru-RU" dirty="0"/>
          </a:p>
        </p:txBody>
      </p:sp>
      <p:sp>
        <p:nvSpPr>
          <p:cNvPr id="5" name="TextBox 4"/>
          <p:cNvSpPr txBox="1"/>
          <p:nvPr/>
        </p:nvSpPr>
        <p:spPr>
          <a:xfrm>
            <a:off x="6732240" y="1340768"/>
            <a:ext cx="2160240" cy="929616"/>
          </a:xfrm>
          <a:prstGeom prst="wedgeRoundRectCallout">
            <a:avLst>
              <a:gd name="adj1" fmla="val -25811"/>
              <a:gd name="adj2" fmla="val 255164"/>
              <a:gd name="adj3" fmla="val 16667"/>
            </a:avLst>
          </a:prstGeom>
          <a:solidFill>
            <a:schemeClr val="accent6">
              <a:lumMod val="20000"/>
              <a:lumOff val="80000"/>
            </a:schemeClr>
          </a:solidFill>
          <a:ln>
            <a:solidFill>
              <a:schemeClr val="accent1"/>
            </a:solidFill>
          </a:ln>
        </p:spPr>
        <p:txBody>
          <a:bodyPr wrap="square" rtlCol="0">
            <a:spAutoFit/>
          </a:bodyPr>
          <a:lstStyle/>
          <a:p>
            <a:pPr>
              <a:lnSpc>
                <a:spcPct val="90000"/>
              </a:lnSpc>
            </a:pPr>
            <a:r>
              <a:rPr lang="ru-RU" dirty="0" smtClean="0"/>
              <a:t>Аспекты проектируемой системы</a:t>
            </a:r>
            <a:endParaRPr lang="ru-RU" dirty="0"/>
          </a:p>
        </p:txBody>
      </p:sp>
      <p:sp>
        <p:nvSpPr>
          <p:cNvPr id="7" name="TextBox 6"/>
          <p:cNvSpPr txBox="1"/>
          <p:nvPr/>
        </p:nvSpPr>
        <p:spPr>
          <a:xfrm>
            <a:off x="6983760" y="5085184"/>
            <a:ext cx="2160240" cy="653796"/>
          </a:xfrm>
          <a:prstGeom prst="wedgeRoundRectCallout">
            <a:avLst>
              <a:gd name="adj1" fmla="val -170093"/>
              <a:gd name="adj2" fmla="val -105615"/>
              <a:gd name="adj3" fmla="val 16667"/>
            </a:avLst>
          </a:prstGeom>
          <a:solidFill>
            <a:schemeClr val="accent6">
              <a:lumMod val="20000"/>
              <a:lumOff val="80000"/>
            </a:schemeClr>
          </a:solidFill>
          <a:ln>
            <a:solidFill>
              <a:schemeClr val="accent1"/>
            </a:solidFill>
          </a:ln>
        </p:spPr>
        <p:txBody>
          <a:bodyPr wrap="square" rtlCol="0">
            <a:spAutoFit/>
          </a:bodyPr>
          <a:lstStyle/>
          <a:p>
            <a:pPr>
              <a:lnSpc>
                <a:spcPct val="90000"/>
              </a:lnSpc>
            </a:pPr>
            <a:r>
              <a:rPr lang="ru-RU" dirty="0" smtClean="0"/>
              <a:t>Цель проектирования</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395536" y="1556792"/>
            <a:ext cx="8352928" cy="309634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fontScale="90000"/>
          </a:bodyPr>
          <a:lstStyle/>
          <a:p>
            <a:pPr>
              <a:lnSpc>
                <a:spcPct val="80000"/>
              </a:lnSpc>
            </a:pPr>
            <a:r>
              <a:rPr lang="ru-RU" dirty="0" smtClean="0"/>
              <a:t>Жизненный цикл ПО. </a:t>
            </a:r>
            <a:br>
              <a:rPr lang="ru-RU" dirty="0" smtClean="0"/>
            </a:br>
            <a:r>
              <a:rPr lang="ru-RU" dirty="0" smtClean="0"/>
              <a:t>Э</a:t>
            </a:r>
            <a:r>
              <a:rPr lang="ru-RU" sz="3600" i="1" dirty="0" smtClean="0"/>
              <a:t>тапы проектирования ПО</a:t>
            </a:r>
            <a:endParaRPr lang="ru-RU" sz="3600" dirty="0"/>
          </a:p>
        </p:txBody>
      </p:sp>
      <p:sp>
        <p:nvSpPr>
          <p:cNvPr id="3" name="Содержимое 2"/>
          <p:cNvSpPr>
            <a:spLocks noGrp="1"/>
          </p:cNvSpPr>
          <p:nvPr>
            <p:ph idx="1"/>
          </p:nvPr>
        </p:nvSpPr>
        <p:spPr>
          <a:xfrm>
            <a:off x="457200" y="1600200"/>
            <a:ext cx="8229600" cy="5257800"/>
          </a:xfrm>
        </p:spPr>
        <p:txBody>
          <a:bodyPr>
            <a:normAutofit fontScale="92500"/>
          </a:bodyPr>
          <a:lstStyle/>
          <a:p>
            <a:r>
              <a:rPr lang="ru-RU" b="1" i="1" dirty="0">
                <a:solidFill>
                  <a:srgbClr val="C00000"/>
                </a:solidFill>
              </a:rPr>
              <a:t>П</a:t>
            </a:r>
            <a:r>
              <a:rPr lang="ru-RU" b="1" i="1" dirty="0" smtClean="0">
                <a:solidFill>
                  <a:srgbClr val="C00000"/>
                </a:solidFill>
              </a:rPr>
              <a:t>остановка </a:t>
            </a:r>
            <a:r>
              <a:rPr lang="ru-RU" b="1" i="1" dirty="0">
                <a:solidFill>
                  <a:srgbClr val="C00000"/>
                </a:solidFill>
              </a:rPr>
              <a:t>задачи </a:t>
            </a:r>
            <a:r>
              <a:rPr lang="ru-RU" i="1" dirty="0"/>
              <a:t>(стадия «Техническое задание»);</a:t>
            </a:r>
            <a:endParaRPr lang="ru-RU" dirty="0"/>
          </a:p>
          <a:p>
            <a:pPr lvl="0"/>
            <a:r>
              <a:rPr lang="ru-RU" i="1" dirty="0"/>
              <a:t> </a:t>
            </a:r>
            <a:r>
              <a:rPr lang="ru-RU" b="1" i="1" dirty="0" smtClean="0">
                <a:solidFill>
                  <a:srgbClr val="C00000"/>
                </a:solidFill>
              </a:rPr>
              <a:t>Анализ </a:t>
            </a:r>
            <a:r>
              <a:rPr lang="ru-RU" b="1" i="1" dirty="0">
                <a:solidFill>
                  <a:srgbClr val="C00000"/>
                </a:solidFill>
              </a:rPr>
              <a:t>требований и разработка спецификаций </a:t>
            </a:r>
            <a:r>
              <a:rPr lang="ru-RU" i="1" dirty="0"/>
              <a:t>(стадия «Эскизный проект»);</a:t>
            </a:r>
            <a:endParaRPr lang="ru-RU" dirty="0"/>
          </a:p>
          <a:p>
            <a:pPr lvl="0"/>
            <a:r>
              <a:rPr lang="ru-RU" i="1" dirty="0"/>
              <a:t> </a:t>
            </a:r>
            <a:r>
              <a:rPr lang="ru-RU" b="1" i="1" dirty="0" smtClean="0">
                <a:solidFill>
                  <a:srgbClr val="C00000"/>
                </a:solidFill>
              </a:rPr>
              <a:t>Проектирование</a:t>
            </a:r>
            <a:r>
              <a:rPr lang="ru-RU" i="1" dirty="0" smtClean="0"/>
              <a:t> </a:t>
            </a:r>
            <a:r>
              <a:rPr lang="ru-RU" i="1" dirty="0"/>
              <a:t>(стадия «Технический проект»);</a:t>
            </a:r>
            <a:endParaRPr lang="ru-RU" dirty="0"/>
          </a:p>
          <a:p>
            <a:pPr lvl="0"/>
            <a:r>
              <a:rPr lang="ru-RU" i="1" dirty="0"/>
              <a:t> </a:t>
            </a:r>
            <a:r>
              <a:rPr lang="ru-RU" b="1" i="1" dirty="0" smtClean="0">
                <a:solidFill>
                  <a:srgbClr val="C00000"/>
                </a:solidFill>
              </a:rPr>
              <a:t>Реализация</a:t>
            </a:r>
            <a:r>
              <a:rPr lang="ru-RU" i="1" dirty="0" smtClean="0"/>
              <a:t> </a:t>
            </a:r>
            <a:r>
              <a:rPr lang="ru-RU" i="1" dirty="0"/>
              <a:t>(стадия «Рабочий проект (рабочая документация)»);</a:t>
            </a:r>
            <a:endParaRPr lang="ru-RU" dirty="0"/>
          </a:p>
          <a:p>
            <a:pPr lvl="0"/>
            <a:r>
              <a:rPr lang="ru-RU" i="1" dirty="0"/>
              <a:t> </a:t>
            </a:r>
            <a:r>
              <a:rPr lang="ru-RU" b="1" i="1" dirty="0" smtClean="0">
                <a:solidFill>
                  <a:srgbClr val="C00000"/>
                </a:solidFill>
              </a:rPr>
              <a:t>Внедрение</a:t>
            </a:r>
            <a:r>
              <a:rPr lang="ru-RU" i="1" dirty="0" smtClean="0"/>
              <a:t> </a:t>
            </a:r>
            <a:r>
              <a:rPr lang="ru-RU" i="1" dirty="0"/>
              <a:t>(«Ввод в действие»)</a:t>
            </a:r>
            <a:endParaRPr lang="ru-RU" dirty="0"/>
          </a:p>
          <a:p>
            <a:pPr lvl="0"/>
            <a:r>
              <a:rPr lang="ru-RU" i="1" dirty="0"/>
              <a:t> </a:t>
            </a:r>
            <a:r>
              <a:rPr lang="ru-RU" b="1" i="1" dirty="0" smtClean="0">
                <a:solidFill>
                  <a:srgbClr val="C00000"/>
                </a:solidFill>
              </a:rPr>
              <a:t>Сопровождение</a:t>
            </a:r>
            <a:r>
              <a:rPr lang="ru-RU" i="1" dirty="0" smtClean="0"/>
              <a:t> </a:t>
            </a:r>
            <a:r>
              <a:rPr lang="ru-RU" i="1" dirty="0"/>
              <a:t>(«Сопровождение»).</a:t>
            </a:r>
            <a:endParaRPr lang="ru-RU" dirty="0"/>
          </a:p>
        </p:txBody>
      </p:sp>
    </p:spTree>
    <p:extLst>
      <p:ext uri="{BB962C8B-B14F-4D97-AF65-F5344CB8AC3E}">
        <p14:creationId xmlns:p14="http://schemas.microsoft.com/office/powerpoint/2010/main" val="14293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Методы и нотации в рамках этапов ЖЦ ПО (на примере </a:t>
            </a:r>
            <a:r>
              <a:rPr lang="en-US" dirty="0" smtClean="0"/>
              <a:t>UML</a:t>
            </a:r>
            <a:r>
              <a:rPr lang="ru-RU" dirty="0" smtClean="0"/>
              <a:t>)</a:t>
            </a:r>
            <a:endParaRPr lang="ru-RU" dirty="0"/>
          </a:p>
        </p:txBody>
      </p:sp>
      <p:graphicFrame>
        <p:nvGraphicFramePr>
          <p:cNvPr id="4" name="Содержимое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202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pPr>
              <a:lnSpc>
                <a:spcPct val="70000"/>
              </a:lnSpc>
            </a:pPr>
            <a:r>
              <a:rPr lang="ru-RU" dirty="0" smtClean="0"/>
              <a:t>Основные виды графических конструкций </a:t>
            </a:r>
            <a:r>
              <a:rPr lang="en-US" dirty="0" smtClean="0"/>
              <a:t>UML</a:t>
            </a:r>
            <a:endParaRPr lang="ru-RU" dirty="0"/>
          </a:p>
        </p:txBody>
      </p:sp>
      <p:sp>
        <p:nvSpPr>
          <p:cNvPr id="4" name="Содержимое 3"/>
          <p:cNvSpPr>
            <a:spLocks noGrp="1"/>
          </p:cNvSpPr>
          <p:nvPr>
            <p:ph idx="1"/>
          </p:nvPr>
        </p:nvSpPr>
        <p:spPr>
          <a:xfrm>
            <a:off x="457200" y="1340768"/>
            <a:ext cx="8229600" cy="5328592"/>
          </a:xfrm>
        </p:spPr>
        <p:txBody>
          <a:bodyPr>
            <a:noAutofit/>
          </a:bodyPr>
          <a:lstStyle/>
          <a:p>
            <a:r>
              <a:rPr lang="ru-RU" sz="2000" b="1" dirty="0" smtClean="0">
                <a:solidFill>
                  <a:schemeClr val="accent2">
                    <a:lumMod val="75000"/>
                  </a:schemeClr>
                </a:solidFill>
              </a:rPr>
              <a:t>Значки </a:t>
            </a:r>
            <a:r>
              <a:rPr lang="ru-RU" sz="2000" b="1" dirty="0">
                <a:solidFill>
                  <a:schemeClr val="accent2">
                    <a:lumMod val="75000"/>
                  </a:schemeClr>
                </a:solidFill>
              </a:rPr>
              <a:t>или пиктограммы</a:t>
            </a:r>
            <a:r>
              <a:rPr lang="ru-RU" sz="2000" dirty="0"/>
              <a:t>. Значок представляет собой графическую </a:t>
            </a:r>
            <a:r>
              <a:rPr lang="ru-RU" sz="2000" dirty="0" smtClean="0"/>
              <a:t>фигуру</a:t>
            </a:r>
            <a:r>
              <a:rPr lang="en-US" sz="2000" dirty="0" smtClean="0"/>
              <a:t> </a:t>
            </a:r>
            <a:r>
              <a:rPr lang="ru-RU" sz="2000" dirty="0" smtClean="0"/>
              <a:t>фиксированного </a:t>
            </a:r>
            <a:r>
              <a:rPr lang="ru-RU" sz="2000" dirty="0"/>
              <a:t>размера и формы. Она не может увеличивать свои размеры, </a:t>
            </a:r>
            <a:r>
              <a:rPr lang="ru-RU" sz="2000" dirty="0" smtClean="0"/>
              <a:t>чтобы</a:t>
            </a:r>
            <a:r>
              <a:rPr lang="en-US" sz="2000" dirty="0" smtClean="0"/>
              <a:t> </a:t>
            </a:r>
            <a:r>
              <a:rPr lang="ru-RU" sz="2000" dirty="0" smtClean="0"/>
              <a:t>разместить </a:t>
            </a:r>
            <a:r>
              <a:rPr lang="ru-RU" sz="2000" dirty="0"/>
              <a:t>внутри себя дополнительные символы. Значки могут размещаться </a:t>
            </a:r>
            <a:r>
              <a:rPr lang="ru-RU" sz="2000" dirty="0" smtClean="0"/>
              <a:t>как</a:t>
            </a:r>
            <a:r>
              <a:rPr lang="en-US" sz="2000" dirty="0" smtClean="0"/>
              <a:t> </a:t>
            </a:r>
            <a:r>
              <a:rPr lang="ru-RU" sz="2000" dirty="0" smtClean="0"/>
              <a:t>внутри </a:t>
            </a:r>
            <a:r>
              <a:rPr lang="ru-RU" sz="2000" dirty="0"/>
              <a:t>других графических конструкций, так и вне их. Примерами значков </a:t>
            </a:r>
            <a:r>
              <a:rPr lang="ru-RU" sz="2000" dirty="0" smtClean="0"/>
              <a:t>могут</a:t>
            </a:r>
            <a:r>
              <a:rPr lang="en-US" sz="2000" dirty="0" smtClean="0"/>
              <a:t> </a:t>
            </a:r>
            <a:r>
              <a:rPr lang="ru-RU" sz="2000" dirty="0" smtClean="0"/>
              <a:t>служить </a:t>
            </a:r>
            <a:r>
              <a:rPr lang="ru-RU" sz="2000" dirty="0"/>
              <a:t>окончания связей элементов диаграмм или некоторые другие </a:t>
            </a:r>
            <a:r>
              <a:rPr lang="ru-RU" sz="2000" dirty="0" smtClean="0"/>
              <a:t>дополнительные</a:t>
            </a:r>
            <a:r>
              <a:rPr lang="en-US" sz="2000" dirty="0" smtClean="0"/>
              <a:t> </a:t>
            </a:r>
            <a:r>
              <a:rPr lang="ru-RU" sz="2000" dirty="0" smtClean="0"/>
              <a:t>обозначения </a:t>
            </a:r>
            <a:r>
              <a:rPr lang="ru-RU" sz="2000" dirty="0"/>
              <a:t>(украшения).</a:t>
            </a:r>
          </a:p>
          <a:p>
            <a:r>
              <a:rPr lang="ru-RU" sz="2000" b="1" dirty="0" smtClean="0">
                <a:solidFill>
                  <a:schemeClr val="accent2">
                    <a:lumMod val="75000"/>
                  </a:schemeClr>
                </a:solidFill>
              </a:rPr>
              <a:t>Графические </a:t>
            </a:r>
            <a:r>
              <a:rPr lang="ru-RU" sz="2000" b="1" dirty="0">
                <a:solidFill>
                  <a:schemeClr val="accent2">
                    <a:lumMod val="75000"/>
                  </a:schemeClr>
                </a:solidFill>
              </a:rPr>
              <a:t>символы на плоскости</a:t>
            </a:r>
            <a:r>
              <a:rPr lang="ru-RU" sz="2000" dirty="0"/>
              <a:t>. Такие двумерные символы изображаются </a:t>
            </a:r>
            <a:r>
              <a:rPr lang="ru-RU" sz="2000" dirty="0" smtClean="0"/>
              <a:t>с</a:t>
            </a:r>
            <a:r>
              <a:rPr lang="en-US" sz="2000" dirty="0" smtClean="0"/>
              <a:t> </a:t>
            </a:r>
            <a:r>
              <a:rPr lang="ru-RU" sz="2000" dirty="0" smtClean="0"/>
              <a:t>помощью </a:t>
            </a:r>
            <a:r>
              <a:rPr lang="ru-RU" sz="2000" dirty="0"/>
              <a:t>некоторых геометрических фигур и могут иметь различную высоту и </a:t>
            </a:r>
            <a:r>
              <a:rPr lang="ru-RU" sz="2000" dirty="0" smtClean="0"/>
              <a:t>ширину</a:t>
            </a:r>
            <a:r>
              <a:rPr lang="en-US" sz="2000" dirty="0" smtClean="0"/>
              <a:t> </a:t>
            </a:r>
            <a:r>
              <a:rPr lang="ru-RU" sz="2000" dirty="0" smtClean="0"/>
              <a:t>с </a:t>
            </a:r>
            <a:r>
              <a:rPr lang="ru-RU" sz="2000" dirty="0"/>
              <a:t>целью размещения внутри этих фигур других конструкций языка UML. </a:t>
            </a:r>
            <a:r>
              <a:rPr lang="ru-RU" sz="2000" dirty="0" smtClean="0"/>
              <a:t>Наиболее</a:t>
            </a:r>
            <a:r>
              <a:rPr lang="en-US" sz="2000" dirty="0" smtClean="0"/>
              <a:t> </a:t>
            </a:r>
            <a:r>
              <a:rPr lang="ru-RU" sz="2000" dirty="0" smtClean="0"/>
              <a:t>часто </a:t>
            </a:r>
            <a:r>
              <a:rPr lang="ru-RU" sz="2000" dirty="0"/>
              <a:t>внутри таких символов помещаются строки текста, которые уточняют </a:t>
            </a:r>
            <a:r>
              <a:rPr lang="ru-RU" sz="2000" dirty="0" smtClean="0"/>
              <a:t>семантику</a:t>
            </a:r>
            <a:r>
              <a:rPr lang="en-US" sz="2000" dirty="0" smtClean="0"/>
              <a:t> </a:t>
            </a:r>
            <a:r>
              <a:rPr lang="ru-RU" sz="2000" dirty="0" smtClean="0"/>
              <a:t>или </a:t>
            </a:r>
            <a:r>
              <a:rPr lang="ru-RU" sz="2000" dirty="0"/>
              <a:t>фиксируют отдельные свойства соответствующих элементов языка UML</a:t>
            </a:r>
            <a:r>
              <a:rPr lang="ru-RU" sz="2000" dirty="0" smtClean="0"/>
              <a:t>.</a:t>
            </a:r>
            <a:r>
              <a:rPr lang="en-US" sz="2000" dirty="0" smtClean="0"/>
              <a:t> </a:t>
            </a:r>
            <a:r>
              <a:rPr lang="ru-RU" sz="2000" dirty="0" smtClean="0"/>
              <a:t>Информация</a:t>
            </a:r>
            <a:r>
              <a:rPr lang="ru-RU" sz="2000" dirty="0"/>
              <a:t>, содержащаяся внутри фигур, имеет важное значение для </a:t>
            </a:r>
            <a:r>
              <a:rPr lang="ru-RU" sz="2000" dirty="0" smtClean="0"/>
              <a:t>конкретной</a:t>
            </a:r>
            <a:r>
              <a:rPr lang="en-US" sz="2000" dirty="0" smtClean="0"/>
              <a:t> </a:t>
            </a:r>
            <a:r>
              <a:rPr lang="ru-RU" sz="2000" dirty="0" smtClean="0"/>
              <a:t>модели </a:t>
            </a:r>
            <a:r>
              <a:rPr lang="ru-RU" sz="2000" dirty="0"/>
              <a:t>проектируемой системы, поскольку регламентирует </a:t>
            </a:r>
            <a:r>
              <a:rPr lang="ru-RU" sz="2000" dirty="0" smtClean="0"/>
              <a:t>реализацию</a:t>
            </a:r>
            <a:r>
              <a:rPr lang="en-US" sz="2000" dirty="0" smtClean="0"/>
              <a:t> </a:t>
            </a:r>
            <a:r>
              <a:rPr lang="ru-RU" sz="2000" dirty="0" smtClean="0"/>
              <a:t>соответствующих </a:t>
            </a:r>
            <a:r>
              <a:rPr lang="ru-RU" sz="2000" dirty="0"/>
              <a:t>элементов в программном коде.</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Основные виды графических конструкций </a:t>
            </a:r>
            <a:r>
              <a:rPr lang="en-US" dirty="0" smtClean="0"/>
              <a:t>UML</a:t>
            </a:r>
            <a:endParaRPr lang="ru-RU" dirty="0"/>
          </a:p>
        </p:txBody>
      </p:sp>
      <p:sp>
        <p:nvSpPr>
          <p:cNvPr id="4" name="Содержимое 3"/>
          <p:cNvSpPr>
            <a:spLocks noGrp="1"/>
          </p:cNvSpPr>
          <p:nvPr>
            <p:ph idx="1"/>
          </p:nvPr>
        </p:nvSpPr>
        <p:spPr>
          <a:xfrm>
            <a:off x="457200" y="1600200"/>
            <a:ext cx="8229600" cy="5257800"/>
          </a:xfrm>
        </p:spPr>
        <p:txBody>
          <a:bodyPr>
            <a:noAutofit/>
          </a:bodyPr>
          <a:lstStyle/>
          <a:p>
            <a:pPr>
              <a:lnSpc>
                <a:spcPct val="90000"/>
              </a:lnSpc>
            </a:pPr>
            <a:r>
              <a:rPr lang="ru-RU" sz="2000" b="1" dirty="0">
                <a:solidFill>
                  <a:schemeClr val="accent2">
                    <a:lumMod val="75000"/>
                  </a:schemeClr>
                </a:solidFill>
              </a:rPr>
              <a:t>Пути, которые представляют собой последовательности из отрезков линий</a:t>
            </a:r>
            <a:r>
              <a:rPr lang="ru-RU" sz="2000" b="1" dirty="0" smtClean="0">
                <a:solidFill>
                  <a:schemeClr val="accent2">
                    <a:lumMod val="75000"/>
                  </a:schemeClr>
                </a:solidFill>
              </a:rPr>
              <a:t>,</a:t>
            </a:r>
            <a:r>
              <a:rPr lang="en-US" sz="2000" b="1" dirty="0" smtClean="0">
                <a:solidFill>
                  <a:schemeClr val="accent2">
                    <a:lumMod val="75000"/>
                  </a:schemeClr>
                </a:solidFill>
              </a:rPr>
              <a:t> </a:t>
            </a:r>
            <a:r>
              <a:rPr lang="ru-RU" sz="2000" b="1" dirty="0" smtClean="0">
                <a:solidFill>
                  <a:schemeClr val="accent2">
                    <a:lumMod val="75000"/>
                  </a:schemeClr>
                </a:solidFill>
              </a:rPr>
              <a:t>соединяющих </a:t>
            </a:r>
            <a:r>
              <a:rPr lang="ru-RU" sz="2000" b="1" dirty="0">
                <a:solidFill>
                  <a:schemeClr val="accent2">
                    <a:lumMod val="75000"/>
                  </a:schemeClr>
                </a:solidFill>
              </a:rPr>
              <a:t>отдельные графические символы</a:t>
            </a:r>
            <a:r>
              <a:rPr lang="ru-RU" sz="2000" dirty="0"/>
              <a:t>. При этом концевые точки </a:t>
            </a:r>
            <a:r>
              <a:rPr lang="ru-RU" sz="2000" dirty="0" smtClean="0"/>
              <a:t>отрезков</a:t>
            </a:r>
            <a:r>
              <a:rPr lang="en-US" sz="2000" dirty="0" smtClean="0"/>
              <a:t> </a:t>
            </a:r>
            <a:r>
              <a:rPr lang="ru-RU" sz="2000" dirty="0" smtClean="0"/>
              <a:t>линий </a:t>
            </a:r>
            <a:r>
              <a:rPr lang="ru-RU" sz="2000" dirty="0"/>
              <a:t>должны обязательно соприкасаться с геометрическими фигурами, </a:t>
            </a:r>
            <a:r>
              <a:rPr lang="ru-RU" sz="2000" dirty="0" smtClean="0"/>
              <a:t>служащими</a:t>
            </a:r>
            <a:r>
              <a:rPr lang="en-US" sz="2000" dirty="0" smtClean="0"/>
              <a:t> </a:t>
            </a:r>
            <a:r>
              <a:rPr lang="ru-RU" sz="2000" dirty="0" smtClean="0"/>
              <a:t>для </a:t>
            </a:r>
            <a:r>
              <a:rPr lang="ru-RU" sz="2000" dirty="0"/>
              <a:t>обозначения вершин диаграмм, как принято в теории графов </a:t>
            </a:r>
            <a:r>
              <a:rPr lang="ru-RU" sz="2000" dirty="0" smtClean="0"/>
              <a:t>. Другими </a:t>
            </a:r>
            <a:r>
              <a:rPr lang="ru-RU" sz="2000" dirty="0"/>
              <a:t>словами, пути не </a:t>
            </a:r>
            <a:r>
              <a:rPr lang="ru-RU" sz="2000" dirty="0" smtClean="0"/>
              <a:t>могут</a:t>
            </a:r>
            <a:r>
              <a:rPr lang="en-US" sz="2000" dirty="0" smtClean="0"/>
              <a:t> </a:t>
            </a:r>
            <a:r>
              <a:rPr lang="ru-RU" sz="2000" dirty="0" smtClean="0"/>
              <a:t>обрываться </a:t>
            </a:r>
            <a:r>
              <a:rPr lang="ru-RU" sz="2000" dirty="0"/>
              <a:t>на диаграмме линией, которая не соприкасается ни с одним </a:t>
            </a:r>
            <a:r>
              <a:rPr lang="ru-RU" sz="2000" dirty="0" smtClean="0"/>
              <a:t>графическим</a:t>
            </a:r>
            <a:r>
              <a:rPr lang="en-US" sz="2000" dirty="0" smtClean="0"/>
              <a:t> </a:t>
            </a:r>
            <a:r>
              <a:rPr lang="ru-RU" sz="2000" dirty="0" smtClean="0"/>
              <a:t>символом</a:t>
            </a:r>
            <a:r>
              <a:rPr lang="ru-RU" sz="2000" dirty="0"/>
              <a:t>. Как отмечалось выше, пути могут иметь в качестве окончания </a:t>
            </a:r>
            <a:r>
              <a:rPr lang="ru-RU" sz="2000" dirty="0" smtClean="0"/>
              <a:t>или</a:t>
            </a:r>
            <a:r>
              <a:rPr lang="en-US" sz="2000" dirty="0" smtClean="0"/>
              <a:t> </a:t>
            </a:r>
            <a:r>
              <a:rPr lang="ru-RU" sz="2000" dirty="0" smtClean="0"/>
              <a:t>терминатора </a:t>
            </a:r>
            <a:r>
              <a:rPr lang="ru-RU" sz="2000" dirty="0"/>
              <a:t>специальную графическую фигуру — значок, который изображается </a:t>
            </a:r>
            <a:r>
              <a:rPr lang="ru-RU" sz="2000" dirty="0" smtClean="0"/>
              <a:t>на</a:t>
            </a:r>
            <a:r>
              <a:rPr lang="en-US" sz="2000" dirty="0" smtClean="0"/>
              <a:t> </a:t>
            </a:r>
            <a:r>
              <a:rPr lang="ru-RU" sz="2000" dirty="0" smtClean="0"/>
              <a:t>одном </a:t>
            </a:r>
            <a:r>
              <a:rPr lang="ru-RU" sz="2000" dirty="0"/>
              <a:t>из концов линий, являющихся сегментами этого пути.</a:t>
            </a:r>
          </a:p>
          <a:p>
            <a:pPr>
              <a:lnSpc>
                <a:spcPct val="90000"/>
              </a:lnSpc>
            </a:pPr>
            <a:r>
              <a:rPr lang="ru-RU" sz="2000" b="1" dirty="0" smtClean="0">
                <a:solidFill>
                  <a:schemeClr val="accent2">
                    <a:lumMod val="75000"/>
                  </a:schemeClr>
                </a:solidFill>
              </a:rPr>
              <a:t>Строки </a:t>
            </a:r>
            <a:r>
              <a:rPr lang="ru-RU" sz="2000" b="1" dirty="0">
                <a:solidFill>
                  <a:schemeClr val="accent2">
                    <a:lumMod val="75000"/>
                  </a:schemeClr>
                </a:solidFill>
              </a:rPr>
              <a:t>текста</a:t>
            </a:r>
            <a:r>
              <a:rPr lang="ru-RU" sz="2000" dirty="0"/>
              <a:t>. Служат для представления различных видов информации в </a:t>
            </a:r>
            <a:r>
              <a:rPr lang="ru-RU" sz="2000" dirty="0" smtClean="0"/>
              <a:t>некоторой</a:t>
            </a:r>
            <a:r>
              <a:rPr lang="en-US" sz="2000" dirty="0" smtClean="0"/>
              <a:t> </a:t>
            </a:r>
            <a:r>
              <a:rPr lang="ru-RU" sz="2000" dirty="0" smtClean="0"/>
              <a:t>грамматической </a:t>
            </a:r>
            <a:r>
              <a:rPr lang="ru-RU" sz="2000" dirty="0"/>
              <a:t>форме. Предполагается, что каждое использование строки </a:t>
            </a:r>
            <a:r>
              <a:rPr lang="ru-RU" sz="2000" dirty="0" smtClean="0"/>
              <a:t>текста</a:t>
            </a:r>
            <a:r>
              <a:rPr lang="en-US" sz="2000" dirty="0" smtClean="0"/>
              <a:t> </a:t>
            </a:r>
            <a:r>
              <a:rPr lang="ru-RU" sz="2000" dirty="0" smtClean="0"/>
              <a:t>должно </a:t>
            </a:r>
            <a:r>
              <a:rPr lang="ru-RU" sz="2000" dirty="0"/>
              <a:t>соответствовать синтаксису в нотации языка UML, посредством </a:t>
            </a:r>
            <a:r>
              <a:rPr lang="ru-RU" sz="2000" dirty="0" smtClean="0"/>
              <a:t>которого</a:t>
            </a:r>
            <a:r>
              <a:rPr lang="en-US" sz="2000" dirty="0" smtClean="0"/>
              <a:t> </a:t>
            </a:r>
            <a:r>
              <a:rPr lang="ru-RU" sz="2000" dirty="0" smtClean="0"/>
              <a:t>может </a:t>
            </a:r>
            <a:r>
              <a:rPr lang="ru-RU" sz="2000" dirty="0"/>
              <a:t>быть реализован грамматический разбор этой строки. Последний необходим </a:t>
            </a:r>
            <a:r>
              <a:rPr lang="ru-RU" sz="2000" dirty="0" smtClean="0"/>
              <a:t>для</a:t>
            </a:r>
            <a:r>
              <a:rPr lang="en-US" sz="2000" dirty="0" smtClean="0"/>
              <a:t> </a:t>
            </a:r>
            <a:r>
              <a:rPr lang="ru-RU" sz="2000" dirty="0" smtClean="0"/>
              <a:t>получения </a:t>
            </a:r>
            <a:r>
              <a:rPr lang="ru-RU" sz="2000" dirty="0"/>
              <a:t>полной информации о модели. Например, строки текста в различных </a:t>
            </a:r>
            <a:r>
              <a:rPr lang="ru-RU" sz="2000" dirty="0" smtClean="0"/>
              <a:t>секциях</a:t>
            </a:r>
            <a:r>
              <a:rPr lang="en-US" sz="2000" dirty="0" smtClean="0"/>
              <a:t> </a:t>
            </a:r>
            <a:r>
              <a:rPr lang="ru-RU" sz="2000" dirty="0" smtClean="0"/>
              <a:t>обозначения </a:t>
            </a:r>
            <a:r>
              <a:rPr lang="ru-RU" sz="2000" dirty="0"/>
              <a:t>класса могут соответствовать атрибутам этого класса или его операциям</a:t>
            </a:r>
            <a:r>
              <a:rPr lang="ru-RU" sz="2000" dirty="0" smtClean="0"/>
              <a:t>.</a:t>
            </a:r>
            <a:r>
              <a:rPr lang="en-US" sz="2000" dirty="0" smtClean="0"/>
              <a:t> </a:t>
            </a:r>
            <a:endParaRPr lang="ru-RU"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Autofit/>
          </a:bodyPr>
          <a:lstStyle/>
          <a:p>
            <a:pPr>
              <a:lnSpc>
                <a:spcPct val="70000"/>
              </a:lnSpc>
            </a:pPr>
            <a:r>
              <a:rPr lang="ru-RU" sz="3900" b="1" i="1" u="sng" dirty="0" smtClean="0"/>
              <a:t>CASE-технология. </a:t>
            </a:r>
            <a:r>
              <a:rPr lang="ru-RU" sz="3900" i="1" dirty="0"/>
              <a:t>П</a:t>
            </a:r>
            <a:r>
              <a:rPr lang="ru-RU" sz="3900" i="1" dirty="0" smtClean="0"/>
              <a:t>арадигма </a:t>
            </a:r>
            <a:r>
              <a:rPr lang="ru-RU" sz="3200" i="1" dirty="0" smtClean="0"/>
              <a:t>«</a:t>
            </a:r>
            <a:r>
              <a:rPr lang="ru-RU" sz="3200" i="1" dirty="0" err="1" smtClean="0"/>
              <a:t>методология-метод-нотация-средство</a:t>
            </a:r>
            <a:r>
              <a:rPr lang="ru-RU" sz="3200" i="1" dirty="0" smtClean="0"/>
              <a:t>»</a:t>
            </a:r>
            <a:endParaRPr lang="ru-RU" sz="3200" b="1" dirty="0"/>
          </a:p>
        </p:txBody>
      </p:sp>
      <p:graphicFrame>
        <p:nvGraphicFramePr>
          <p:cNvPr id="39938" name="Object 2"/>
          <p:cNvGraphicFramePr>
            <a:graphicFrameLocks noGrp="1" noChangeAspect="1"/>
          </p:cNvGraphicFramePr>
          <p:nvPr>
            <p:ph idx="1"/>
          </p:nvPr>
        </p:nvGraphicFramePr>
        <p:xfrm>
          <a:off x="35496" y="1772816"/>
          <a:ext cx="4235450" cy="3676650"/>
        </p:xfrm>
        <a:graphic>
          <a:graphicData uri="http://schemas.openxmlformats.org/presentationml/2006/ole">
            <mc:AlternateContent xmlns:mc="http://schemas.openxmlformats.org/markup-compatibility/2006">
              <mc:Choice xmlns:v="urn:schemas-microsoft-com:vml" Requires="v">
                <p:oleObj spid="_x0000_s1028" name="Visio" r:id="rId4" imgW="3178552" imgH="2759107" progId="Visio.Drawing.11">
                  <p:embed/>
                </p:oleObj>
              </mc:Choice>
              <mc:Fallback>
                <p:oleObj name="Visio" r:id="rId4" imgW="3178552" imgH="2759107"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1772816"/>
                        <a:ext cx="4235450" cy="367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Прямоугольник 5"/>
          <p:cNvSpPr/>
          <p:nvPr/>
        </p:nvSpPr>
        <p:spPr>
          <a:xfrm>
            <a:off x="4427984" y="3524780"/>
            <a:ext cx="4716016" cy="3333220"/>
          </a:xfrm>
          <a:prstGeom prst="rect">
            <a:avLst/>
          </a:prstGeom>
        </p:spPr>
        <p:txBody>
          <a:bodyPr wrap="square">
            <a:spAutoFit/>
          </a:bodyPr>
          <a:lstStyle/>
          <a:p>
            <a:pPr>
              <a:lnSpc>
                <a:spcPct val="90000"/>
              </a:lnSpc>
            </a:pPr>
            <a:r>
              <a:rPr lang="ru-RU" b="1" i="1" u="sng" dirty="0" smtClean="0">
                <a:solidFill>
                  <a:srgbClr val="C00000"/>
                </a:solidFill>
              </a:rPr>
              <a:t>Метод</a:t>
            </a:r>
            <a:r>
              <a:rPr lang="ru-RU" b="1" i="1" dirty="0" smtClean="0">
                <a:solidFill>
                  <a:srgbClr val="C00000"/>
                </a:solidFill>
              </a:rPr>
              <a:t> </a:t>
            </a:r>
            <a:r>
              <a:rPr lang="ru-RU" b="1" i="1" dirty="0" smtClean="0"/>
              <a:t>- </a:t>
            </a:r>
            <a:r>
              <a:rPr lang="ru-RU" i="1" dirty="0" smtClean="0"/>
              <a:t>систематизированная совокупность шагов для выполнения определенной задачи (действия) или достижения цели (Совокупность однородных методов принято называть подходом).</a:t>
            </a:r>
            <a:endParaRPr lang="ru-RU" dirty="0" smtClean="0"/>
          </a:p>
          <a:p>
            <a:pPr>
              <a:lnSpc>
                <a:spcPct val="90000"/>
              </a:lnSpc>
            </a:pPr>
            <a:r>
              <a:rPr lang="ru-RU" b="1" i="1" u="sng" dirty="0" smtClean="0">
                <a:solidFill>
                  <a:srgbClr val="C00000"/>
                </a:solidFill>
              </a:rPr>
              <a:t>Нотация</a:t>
            </a:r>
            <a:r>
              <a:rPr lang="ru-RU" i="1" dirty="0" smtClean="0"/>
              <a:t> – система условных обозначений, используемая для описания некоторого класса моделей. Выделяют графические (модели в виде графов, диаграмм, таблиц, схем) и текстовые (описание на формальных и естественных языках) нотации.</a:t>
            </a:r>
            <a:endParaRPr lang="ru-RU" dirty="0"/>
          </a:p>
        </p:txBody>
      </p:sp>
      <p:sp>
        <p:nvSpPr>
          <p:cNvPr id="7" name="Прямоугольник 6"/>
          <p:cNvSpPr/>
          <p:nvPr/>
        </p:nvSpPr>
        <p:spPr>
          <a:xfrm>
            <a:off x="3347864" y="1268760"/>
            <a:ext cx="5508104" cy="2336024"/>
          </a:xfrm>
          <a:prstGeom prst="rect">
            <a:avLst/>
          </a:prstGeom>
        </p:spPr>
        <p:txBody>
          <a:bodyPr wrap="square">
            <a:spAutoFit/>
          </a:bodyPr>
          <a:lstStyle/>
          <a:p>
            <a:pPr>
              <a:lnSpc>
                <a:spcPct val="90000"/>
              </a:lnSpc>
            </a:pPr>
            <a:r>
              <a:rPr lang="ru-RU" b="1" i="1" u="sng" dirty="0" smtClean="0">
                <a:solidFill>
                  <a:srgbClr val="C00000"/>
                </a:solidFill>
              </a:rPr>
              <a:t>Методология (или подход)</a:t>
            </a:r>
            <a:r>
              <a:rPr lang="ru-RU" i="1" dirty="0" smtClean="0"/>
              <a:t> – система (совокупность) основных принципов, методик и  методов, предназначенных для  создания ПО.</a:t>
            </a:r>
            <a:endParaRPr lang="ru-RU" dirty="0" smtClean="0"/>
          </a:p>
          <a:p>
            <a:pPr>
              <a:lnSpc>
                <a:spcPct val="90000"/>
              </a:lnSpc>
            </a:pPr>
            <a:r>
              <a:rPr lang="ru-RU" i="1" dirty="0" smtClean="0"/>
              <a:t>Методология определяет действия и методы (как способы реализации действий), их последовательность, правила распределения и назначение. </a:t>
            </a:r>
            <a:endParaRPr lang="ru-RU" dirty="0" smtClean="0"/>
          </a:p>
          <a:p>
            <a:pPr>
              <a:lnSpc>
                <a:spcPct val="90000"/>
              </a:lnSpc>
            </a:pPr>
            <a:r>
              <a:rPr lang="ru-RU" b="1" i="1" dirty="0" smtClean="0">
                <a:solidFill>
                  <a:srgbClr val="C00000"/>
                </a:solidFill>
              </a:rPr>
              <a:t>Основные методологии: структурная и объектно-ориентированная.</a:t>
            </a:r>
            <a:endParaRPr lang="ru-RU" b="1" dirty="0" smtClean="0">
              <a:solidFill>
                <a:srgbClr val="C00000"/>
              </a:solidFill>
            </a:endParaRPr>
          </a:p>
        </p:txBody>
      </p:sp>
    </p:spTree>
    <p:extLst>
      <p:ext uri="{BB962C8B-B14F-4D97-AF65-F5344CB8AC3E}">
        <p14:creationId xmlns:p14="http://schemas.microsoft.com/office/powerpoint/2010/main" val="20617542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dirty="0" smtClean="0"/>
              <a:t>Рекомендации по созданию диаграмм</a:t>
            </a:r>
            <a:endParaRPr lang="ru-RU" dirty="0"/>
          </a:p>
        </p:txBody>
      </p:sp>
      <p:sp>
        <p:nvSpPr>
          <p:cNvPr id="3" name="Содержимое 2"/>
          <p:cNvSpPr>
            <a:spLocks noGrp="1"/>
          </p:cNvSpPr>
          <p:nvPr>
            <p:ph idx="1"/>
          </p:nvPr>
        </p:nvSpPr>
        <p:spPr/>
        <p:txBody>
          <a:bodyPr>
            <a:normAutofit fontScale="70000" lnSpcReduction="20000"/>
          </a:bodyPr>
          <a:lstStyle/>
          <a:p>
            <a:r>
              <a:rPr lang="ru-RU" b="1" dirty="0">
                <a:solidFill>
                  <a:schemeClr val="accent2">
                    <a:lumMod val="75000"/>
                  </a:schemeClr>
                </a:solidFill>
              </a:rPr>
              <a:t>Каждая диаграмма должна служить законченным представлением </a:t>
            </a:r>
            <a:r>
              <a:rPr lang="ru-RU" dirty="0" smtClean="0"/>
              <a:t>соответствующего фрагмента </a:t>
            </a:r>
            <a:r>
              <a:rPr lang="ru-RU" dirty="0"/>
              <a:t>моделируемой предметной </a:t>
            </a:r>
            <a:r>
              <a:rPr lang="ru-RU" dirty="0" smtClean="0"/>
              <a:t>области. Отсутствие </a:t>
            </a:r>
            <a:r>
              <a:rPr lang="ru-RU" dirty="0"/>
              <a:t>тех или иных элементов </a:t>
            </a:r>
            <a:r>
              <a:rPr lang="ru-RU" dirty="0" smtClean="0"/>
              <a:t>на диаграмме </a:t>
            </a:r>
            <a:r>
              <a:rPr lang="ru-RU" dirty="0"/>
              <a:t>служит признаком неполноты модели и может потребовать ее </a:t>
            </a:r>
            <a:r>
              <a:rPr lang="ru-RU" dirty="0" smtClean="0"/>
              <a:t>последующей</a:t>
            </a:r>
            <a:r>
              <a:rPr lang="en-US" dirty="0" smtClean="0"/>
              <a:t> </a:t>
            </a:r>
            <a:r>
              <a:rPr lang="ru-RU" dirty="0" smtClean="0"/>
              <a:t>доработки</a:t>
            </a:r>
            <a:r>
              <a:rPr lang="ru-RU" dirty="0"/>
              <a:t>.</a:t>
            </a:r>
          </a:p>
          <a:p>
            <a:r>
              <a:rPr lang="ru-RU" b="1" dirty="0" smtClean="0">
                <a:solidFill>
                  <a:schemeClr val="accent2">
                    <a:lumMod val="75000"/>
                  </a:schemeClr>
                </a:solidFill>
              </a:rPr>
              <a:t>Все </a:t>
            </a:r>
            <a:r>
              <a:rPr lang="ru-RU" b="1" dirty="0">
                <a:solidFill>
                  <a:schemeClr val="accent2">
                    <a:lumMod val="75000"/>
                  </a:schemeClr>
                </a:solidFill>
              </a:rPr>
              <a:t>сущности на диаграмме модели должны быть одного концептуального уровня</a:t>
            </a:r>
            <a:r>
              <a:rPr lang="ru-RU" dirty="0" smtClean="0"/>
              <a:t>. Здесь </a:t>
            </a:r>
            <a:r>
              <a:rPr lang="ru-RU" dirty="0"/>
              <a:t>имеется в виду согласованность не только имен одинаковых элементов, но </a:t>
            </a:r>
            <a:r>
              <a:rPr lang="ru-RU" dirty="0" smtClean="0"/>
              <a:t>и возможность </a:t>
            </a:r>
            <a:r>
              <a:rPr lang="ru-RU" dirty="0"/>
              <a:t>вложения отдельных диаграмм друг в друга для достижения </a:t>
            </a:r>
            <a:r>
              <a:rPr lang="ru-RU" dirty="0" smtClean="0"/>
              <a:t>полноты представлений</a:t>
            </a:r>
            <a:r>
              <a:rPr lang="ru-RU" dirty="0"/>
              <a:t>. В случае достаточно сложных моделей систем </a:t>
            </a:r>
            <a:r>
              <a:rPr lang="ru-RU" dirty="0" smtClean="0"/>
              <a:t>желательно придерживаться </a:t>
            </a:r>
            <a:r>
              <a:rPr lang="ru-RU" dirty="0"/>
              <a:t>стратегии последовательного уточнения или детализации </a:t>
            </a:r>
            <a:r>
              <a:rPr lang="ru-RU" dirty="0" smtClean="0"/>
              <a:t>отдельных диаграмм</a:t>
            </a:r>
            <a:r>
              <a:rPr lang="ru-RU" dirty="0"/>
              <a:t>.</a:t>
            </a:r>
          </a:p>
          <a:p>
            <a:r>
              <a:rPr lang="ru-RU" b="1" dirty="0" smtClean="0">
                <a:solidFill>
                  <a:schemeClr val="accent2">
                    <a:lumMod val="75000"/>
                  </a:schemeClr>
                </a:solidFill>
              </a:rPr>
              <a:t>Вся </a:t>
            </a:r>
            <a:r>
              <a:rPr lang="ru-RU" b="1" dirty="0">
                <a:solidFill>
                  <a:schemeClr val="accent2">
                    <a:lumMod val="75000"/>
                  </a:schemeClr>
                </a:solidFill>
              </a:rPr>
              <a:t>информация о сущностях должна быть явно представлена на диаграммах</a:t>
            </a:r>
            <a:r>
              <a:rPr lang="ru-RU" dirty="0"/>
              <a:t>. </a:t>
            </a:r>
            <a:r>
              <a:rPr lang="ru-RU" dirty="0" smtClean="0"/>
              <a:t>Необходимо </a:t>
            </a:r>
            <a:r>
              <a:rPr lang="ru-RU" dirty="0"/>
              <a:t>стремиться к явному </a:t>
            </a:r>
            <a:r>
              <a:rPr lang="ru-RU" dirty="0" smtClean="0"/>
              <a:t>указанию свойств </a:t>
            </a:r>
            <a:r>
              <a:rPr lang="ru-RU" dirty="0"/>
              <a:t>всех элементов диаграмм</a:t>
            </a:r>
            <a:r>
              <a:rPr lang="ru-RU" dirty="0" smtClean="0"/>
              <a:t>.</a:t>
            </a:r>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Рекомендации по созданию диаграмм</a:t>
            </a:r>
            <a:endParaRPr lang="ru-RU" dirty="0"/>
          </a:p>
        </p:txBody>
      </p:sp>
      <p:sp>
        <p:nvSpPr>
          <p:cNvPr id="3" name="Содержимое 2"/>
          <p:cNvSpPr>
            <a:spLocks noGrp="1"/>
          </p:cNvSpPr>
          <p:nvPr>
            <p:ph idx="1"/>
          </p:nvPr>
        </p:nvSpPr>
        <p:spPr>
          <a:xfrm>
            <a:off x="457200" y="1600200"/>
            <a:ext cx="8229600" cy="3971940"/>
          </a:xfrm>
        </p:spPr>
        <p:txBody>
          <a:bodyPr>
            <a:noAutofit/>
          </a:bodyPr>
          <a:lstStyle/>
          <a:p>
            <a:r>
              <a:rPr lang="ru-RU" sz="2200" b="1" dirty="0" smtClean="0">
                <a:solidFill>
                  <a:schemeClr val="accent2">
                    <a:lumMod val="75000"/>
                  </a:schemeClr>
                </a:solidFill>
              </a:rPr>
              <a:t>Диаграммы не должны содержать противоречивой информации</a:t>
            </a:r>
            <a:r>
              <a:rPr lang="ru-RU" sz="2200" dirty="0" smtClean="0"/>
              <a:t>. Противоречивость модели может служить причиной серьезнейших проблем при ее реализации и последующем использовании на практике. Например, наличие элементов с одинаковыми именами и различными атрибутами свойств в одном пространстве имен также приводит к неоднозначной интерпретации и может служить источником проблем.</a:t>
            </a:r>
          </a:p>
          <a:p>
            <a:r>
              <a:rPr lang="ru-RU" sz="2200" b="1" dirty="0" smtClean="0">
                <a:solidFill>
                  <a:schemeClr val="accent2">
                    <a:lumMod val="75000"/>
                  </a:schemeClr>
                </a:solidFill>
              </a:rPr>
              <a:t>Диаграммы </a:t>
            </a:r>
            <a:r>
              <a:rPr lang="ru-RU" sz="2200" b="1" dirty="0">
                <a:solidFill>
                  <a:schemeClr val="accent2">
                    <a:lumMod val="75000"/>
                  </a:schemeClr>
                </a:solidFill>
              </a:rPr>
              <a:t>не следует перегружать текстовой информацией</a:t>
            </a:r>
            <a:r>
              <a:rPr lang="ru-RU" sz="2200" dirty="0"/>
              <a:t>. </a:t>
            </a:r>
            <a:r>
              <a:rPr lang="ru-RU" sz="2200" dirty="0" smtClean="0"/>
              <a:t>Как </a:t>
            </a:r>
            <a:r>
              <a:rPr lang="ru-RU" sz="2200" dirty="0"/>
              <a:t>правило, наличие больших фрагментов развернутого </a:t>
            </a:r>
            <a:r>
              <a:rPr lang="ru-RU" sz="2200" dirty="0" smtClean="0"/>
              <a:t>текста служит </a:t>
            </a:r>
            <a:r>
              <a:rPr lang="ru-RU" sz="2200" dirty="0"/>
              <a:t>признаком недостаточной проработанности </a:t>
            </a:r>
            <a:r>
              <a:rPr lang="ru-RU" sz="2200" dirty="0" smtClean="0"/>
              <a:t>модели.</a:t>
            </a:r>
            <a:endParaRPr lang="ru-RU" sz="2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nSpc>
                <a:spcPct val="80000"/>
              </a:lnSpc>
            </a:pPr>
            <a:r>
              <a:rPr lang="ru-RU" dirty="0" smtClean="0"/>
              <a:t>Рекомендации по созданию диаграмм</a:t>
            </a:r>
            <a:endParaRPr lang="ru-RU" dirty="0"/>
          </a:p>
        </p:txBody>
      </p:sp>
      <p:sp>
        <p:nvSpPr>
          <p:cNvPr id="3" name="Содержимое 2"/>
          <p:cNvSpPr>
            <a:spLocks noGrp="1"/>
          </p:cNvSpPr>
          <p:nvPr>
            <p:ph idx="1"/>
          </p:nvPr>
        </p:nvSpPr>
        <p:spPr>
          <a:xfrm>
            <a:off x="457200" y="1357298"/>
            <a:ext cx="8229600" cy="5214974"/>
          </a:xfrm>
        </p:spPr>
        <p:txBody>
          <a:bodyPr>
            <a:noAutofit/>
          </a:bodyPr>
          <a:lstStyle/>
          <a:p>
            <a:pPr>
              <a:lnSpc>
                <a:spcPct val="80000"/>
              </a:lnSpc>
            </a:pPr>
            <a:r>
              <a:rPr lang="ru-RU" sz="2000" b="1" dirty="0" smtClean="0">
                <a:solidFill>
                  <a:srgbClr val="C00000"/>
                </a:solidFill>
              </a:rPr>
              <a:t>Каждая диаграмма должна быть </a:t>
            </a:r>
            <a:r>
              <a:rPr lang="ru-RU" sz="2000" b="1" dirty="0" err="1" smtClean="0">
                <a:solidFill>
                  <a:srgbClr val="C00000"/>
                </a:solidFill>
              </a:rPr>
              <a:t>самодостаточной</a:t>
            </a:r>
            <a:r>
              <a:rPr lang="ru-RU" sz="2000" dirty="0" smtClean="0"/>
              <a:t> для правильной интерпретации всех ее элементов и понимания семантики всех используемых графических символов. </a:t>
            </a:r>
            <a:r>
              <a:rPr lang="ru-RU" sz="2000" i="1" dirty="0" smtClean="0"/>
              <a:t>Любые пояснительные тексты</a:t>
            </a:r>
            <a:r>
              <a:rPr lang="ru-RU" sz="2000" dirty="0" smtClean="0"/>
              <a:t>, которые не являются собственными элементами диаграммы (например, комментариями), </a:t>
            </a:r>
            <a:r>
              <a:rPr lang="ru-RU" sz="2000" i="1" dirty="0" smtClean="0"/>
              <a:t>не должны приниматься во внимание </a:t>
            </a:r>
            <a:r>
              <a:rPr lang="ru-RU" sz="2000" dirty="0" smtClean="0"/>
              <a:t>разработчиками. В то же время отдельные достаточно общие </a:t>
            </a:r>
            <a:r>
              <a:rPr lang="ru-RU" sz="2000" i="1" dirty="0" smtClean="0"/>
              <a:t>фрагменты диаграмм могут уточняться </a:t>
            </a:r>
            <a:r>
              <a:rPr lang="ru-RU" sz="2000" dirty="0" smtClean="0"/>
              <a:t>или детализироваться на других диаграммах этого же типа, образуя вложенные или подчиненные диаграммы. Таким образом, модель системы на языке UML представляет собой пакет иерархически вложенных диаграмм, детализация которых должна быть достаточной для последующей генерации программного кода.</a:t>
            </a:r>
          </a:p>
          <a:p>
            <a:pPr>
              <a:lnSpc>
                <a:spcPct val="80000"/>
              </a:lnSpc>
            </a:pPr>
            <a:r>
              <a:rPr lang="ru-RU" sz="2000" b="1" dirty="0" smtClean="0">
                <a:solidFill>
                  <a:srgbClr val="C00000"/>
                </a:solidFill>
              </a:rPr>
              <a:t>Количество </a:t>
            </a:r>
            <a:r>
              <a:rPr lang="ru-RU" sz="2000" b="1" dirty="0">
                <a:solidFill>
                  <a:srgbClr val="C00000"/>
                </a:solidFill>
              </a:rPr>
              <a:t>типов диаграмм для конкретной модели приложения не является </a:t>
            </a:r>
            <a:r>
              <a:rPr lang="ru-RU" sz="2000" b="1" dirty="0" smtClean="0">
                <a:solidFill>
                  <a:srgbClr val="C00000"/>
                </a:solidFill>
              </a:rPr>
              <a:t>строго фиксированным</a:t>
            </a:r>
            <a:r>
              <a:rPr lang="ru-RU" sz="2000" b="1" dirty="0">
                <a:solidFill>
                  <a:srgbClr val="C00000"/>
                </a:solidFill>
              </a:rPr>
              <a:t>. </a:t>
            </a:r>
            <a:r>
              <a:rPr lang="ru-RU" sz="2000" dirty="0"/>
              <a:t>Речь идет о том, что для простых приложений нет </a:t>
            </a:r>
            <a:r>
              <a:rPr lang="ru-RU" sz="2000" dirty="0" smtClean="0"/>
              <a:t>необходимости строить </a:t>
            </a:r>
            <a:r>
              <a:rPr lang="ru-RU" sz="2000" dirty="0"/>
              <a:t>все без исключения типы диаграмм. Некоторые из них могут </a:t>
            </a:r>
            <a:r>
              <a:rPr lang="ru-RU" sz="2000" dirty="0" smtClean="0"/>
              <a:t>просто отсутствовать </a:t>
            </a:r>
            <a:r>
              <a:rPr lang="ru-RU" sz="2000" dirty="0"/>
              <a:t>в проекте системы, и этот факт </a:t>
            </a:r>
            <a:r>
              <a:rPr lang="ru-RU" sz="2000" b="1" dirty="0">
                <a:solidFill>
                  <a:srgbClr val="C00000"/>
                </a:solidFill>
              </a:rPr>
              <a:t>не будет считаться </a:t>
            </a:r>
            <a:r>
              <a:rPr lang="ru-RU" sz="2000" b="1" dirty="0" smtClean="0">
                <a:solidFill>
                  <a:srgbClr val="C00000"/>
                </a:solidFill>
              </a:rPr>
              <a:t>ошибкой разработчика</a:t>
            </a:r>
            <a:r>
              <a:rPr lang="ru-RU" sz="2000" dirty="0"/>
              <a:t>. Например, модель системы может не содержать </a:t>
            </a:r>
            <a:r>
              <a:rPr lang="ru-RU" sz="2000" dirty="0" smtClean="0"/>
              <a:t>диаграмму развертывания </a:t>
            </a:r>
            <a:r>
              <a:rPr lang="ru-RU" sz="2000" dirty="0"/>
              <a:t>для приложения, выполняемого локально на компьютере пользователя</a:t>
            </a:r>
            <a:r>
              <a:rPr lang="ru-RU" sz="2000" dirty="0" smtClean="0"/>
              <a:t>. Важно </a:t>
            </a:r>
            <a:r>
              <a:rPr lang="ru-RU" sz="2000" dirty="0"/>
              <a:t>понимать, что перечень диаграмм зависит от специфики конкретного </a:t>
            </a:r>
            <a:r>
              <a:rPr lang="ru-RU" sz="2000" dirty="0" smtClean="0"/>
              <a:t>проекта системы</a:t>
            </a:r>
            <a:r>
              <a:rPr lang="ru-RU" sz="20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Основные методологии</a:t>
            </a:r>
            <a:endParaRPr lang="ru-RU" b="1" dirty="0"/>
          </a:p>
        </p:txBody>
      </p:sp>
      <p:sp>
        <p:nvSpPr>
          <p:cNvPr id="4" name="Текст 3"/>
          <p:cNvSpPr>
            <a:spLocks noGrp="1"/>
          </p:cNvSpPr>
          <p:nvPr>
            <p:ph type="body" idx="1"/>
          </p:nvPr>
        </p:nvSpPr>
        <p:spPr>
          <a:xfrm>
            <a:off x="457200" y="1268760"/>
            <a:ext cx="4546848" cy="639762"/>
          </a:xfrm>
        </p:spPr>
        <p:txBody>
          <a:bodyPr/>
          <a:lstStyle/>
          <a:p>
            <a:pPr algn="ctr"/>
            <a:r>
              <a:rPr lang="ru-RU" dirty="0" smtClean="0">
                <a:solidFill>
                  <a:srgbClr val="C00000"/>
                </a:solidFill>
              </a:rPr>
              <a:t>Структурная</a:t>
            </a:r>
            <a:endParaRPr lang="ru-RU" dirty="0">
              <a:solidFill>
                <a:srgbClr val="C00000"/>
              </a:solidFill>
            </a:endParaRPr>
          </a:p>
        </p:txBody>
      </p:sp>
      <p:sp>
        <p:nvSpPr>
          <p:cNvPr id="5" name="Содержимое 4"/>
          <p:cNvSpPr>
            <a:spLocks noGrp="1"/>
          </p:cNvSpPr>
          <p:nvPr>
            <p:ph sz="half" idx="2"/>
          </p:nvPr>
        </p:nvSpPr>
        <p:spPr>
          <a:xfrm>
            <a:off x="457199" y="1908521"/>
            <a:ext cx="4642367" cy="4350469"/>
          </a:xfrm>
        </p:spPr>
        <p:txBody>
          <a:bodyPr>
            <a:noAutofit/>
          </a:bodyPr>
          <a:lstStyle/>
          <a:p>
            <a:pPr>
              <a:lnSpc>
                <a:spcPct val="80000"/>
              </a:lnSpc>
            </a:pPr>
            <a:r>
              <a:rPr lang="ru-RU" sz="1800" dirty="0"/>
              <a:t>В основе структурного подхода к разработке ПО лежит </a:t>
            </a:r>
            <a:r>
              <a:rPr lang="ru-RU" sz="1800" b="1" i="1" u="sng" dirty="0"/>
              <a:t>структурная декомпозиция</a:t>
            </a:r>
            <a:r>
              <a:rPr lang="ru-RU" sz="1800" i="1" dirty="0"/>
              <a:t> – представление ПО (системы) в виде совокупности  функциональных структур (подсистем, выполняющих автоматизируемые функции)</a:t>
            </a:r>
            <a:r>
              <a:rPr lang="ru-RU" sz="1800" dirty="0"/>
              <a:t>. То есть система разбивается на функциональные подсистемы, которые в свою очередь делятся на подфункции, подразделяемые на задачи и так далее. </a:t>
            </a:r>
          </a:p>
          <a:p>
            <a:pPr>
              <a:lnSpc>
                <a:spcPct val="80000"/>
              </a:lnSpc>
            </a:pPr>
            <a:r>
              <a:rPr lang="ru-RU" sz="1800" dirty="0"/>
              <a:t>Процесс декомпозиции продолжается до получения конкретных процедур. При сохраняет целостное представление ПО (системы), в виде совокупности взаимодействующих функциональных компонентов (подсистем). </a:t>
            </a:r>
          </a:p>
          <a:p>
            <a:pPr lvl="0">
              <a:lnSpc>
                <a:spcPct val="80000"/>
              </a:lnSpc>
            </a:pPr>
            <a:r>
              <a:rPr lang="ru-RU" sz="1800" b="1" i="1" u="sng" dirty="0" smtClean="0"/>
              <a:t>Декомпозиция </a:t>
            </a:r>
            <a:r>
              <a:rPr lang="ru-RU" sz="1800" b="1" i="1" u="sng" dirty="0"/>
              <a:t>(анализ)</a:t>
            </a:r>
            <a:r>
              <a:rPr lang="ru-RU" sz="1800" i="1" dirty="0"/>
              <a:t> - решение сложных задач путем их разделения на множество меньших, легких для понимания и </a:t>
            </a:r>
            <a:r>
              <a:rPr lang="ru-RU" sz="1800" i="1" dirty="0" smtClean="0"/>
              <a:t>решения</a:t>
            </a:r>
            <a:r>
              <a:rPr lang="ru-RU" sz="1800" i="1" dirty="0"/>
              <a:t>.</a:t>
            </a:r>
            <a:endParaRPr lang="ru-RU" sz="1800" dirty="0"/>
          </a:p>
          <a:p>
            <a:pPr>
              <a:lnSpc>
                <a:spcPct val="80000"/>
              </a:lnSpc>
            </a:pPr>
            <a:endParaRPr lang="ru-RU" sz="1800" dirty="0"/>
          </a:p>
        </p:txBody>
      </p:sp>
      <p:sp>
        <p:nvSpPr>
          <p:cNvPr id="6" name="Текст 5"/>
          <p:cNvSpPr>
            <a:spLocks noGrp="1"/>
          </p:cNvSpPr>
          <p:nvPr>
            <p:ph type="body" sz="quarter" idx="3"/>
          </p:nvPr>
        </p:nvSpPr>
        <p:spPr>
          <a:xfrm>
            <a:off x="5364088" y="1268760"/>
            <a:ext cx="3322712" cy="639762"/>
          </a:xfrm>
        </p:spPr>
        <p:txBody>
          <a:bodyPr>
            <a:normAutofit fontScale="92500" lnSpcReduction="20000"/>
          </a:bodyPr>
          <a:lstStyle/>
          <a:p>
            <a:pPr algn="ctr"/>
            <a:r>
              <a:rPr lang="ru-RU" dirty="0" smtClean="0">
                <a:solidFill>
                  <a:srgbClr val="C00000"/>
                </a:solidFill>
              </a:rPr>
              <a:t>Объектно-ориентированная</a:t>
            </a:r>
            <a:endParaRPr lang="ru-RU" dirty="0">
              <a:solidFill>
                <a:srgbClr val="C00000"/>
              </a:solidFill>
            </a:endParaRPr>
          </a:p>
        </p:txBody>
      </p:sp>
      <p:sp>
        <p:nvSpPr>
          <p:cNvPr id="7" name="Содержимое 6"/>
          <p:cNvSpPr>
            <a:spLocks noGrp="1"/>
          </p:cNvSpPr>
          <p:nvPr>
            <p:ph sz="quarter" idx="4"/>
          </p:nvPr>
        </p:nvSpPr>
        <p:spPr>
          <a:xfrm>
            <a:off x="5364088" y="1908521"/>
            <a:ext cx="3322712" cy="4350469"/>
          </a:xfrm>
        </p:spPr>
        <p:txBody>
          <a:bodyPr>
            <a:normAutofit fontScale="92500" lnSpcReduction="10000"/>
          </a:bodyPr>
          <a:lstStyle/>
          <a:p>
            <a:r>
              <a:rPr lang="ru-RU" sz="2000" dirty="0"/>
              <a:t>В основе объектного подхода к разработке программного обеспечения лежит </a:t>
            </a:r>
            <a:r>
              <a:rPr lang="ru-RU" sz="2000" b="1" i="1" u="sng" dirty="0"/>
              <a:t>объектная декомпозиция</a:t>
            </a:r>
            <a:r>
              <a:rPr lang="ru-RU" sz="2000" i="1" dirty="0"/>
              <a:t>, т. е. представление разрабатываемого </a:t>
            </a:r>
            <a:r>
              <a:rPr lang="ru-RU" sz="2000" i="1" dirty="0" smtClean="0"/>
              <a:t>программного </a:t>
            </a:r>
            <a:r>
              <a:rPr lang="ru-RU" sz="2000" i="1" dirty="0"/>
              <a:t>обеспечения в виде совокупности объектов, в процессе </a:t>
            </a:r>
            <a:r>
              <a:rPr lang="ru-RU" sz="2000" i="1" dirty="0" smtClean="0"/>
              <a:t>взаимодействия </a:t>
            </a:r>
            <a:r>
              <a:rPr lang="ru-RU" sz="2000" i="1" dirty="0"/>
              <a:t>которых через передачу сообщений и происходит выполнение </a:t>
            </a:r>
            <a:r>
              <a:rPr lang="ru-RU" sz="2000" i="1" dirty="0" smtClean="0"/>
              <a:t>требуемых функций.</a:t>
            </a:r>
            <a:endParaRPr lang="ru-RU" sz="2000" dirty="0"/>
          </a:p>
        </p:txBody>
      </p:sp>
    </p:spTree>
    <p:extLst>
      <p:ext uri="{BB962C8B-B14F-4D97-AF65-F5344CB8AC3E}">
        <p14:creationId xmlns:p14="http://schemas.microsoft.com/office/powerpoint/2010/main" val="562789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Основные методологии</a:t>
            </a:r>
            <a:endParaRPr lang="ru-RU" b="1" dirty="0"/>
          </a:p>
        </p:txBody>
      </p:sp>
      <p:sp>
        <p:nvSpPr>
          <p:cNvPr id="4" name="Текст 3"/>
          <p:cNvSpPr>
            <a:spLocks noGrp="1"/>
          </p:cNvSpPr>
          <p:nvPr>
            <p:ph type="body" idx="1"/>
          </p:nvPr>
        </p:nvSpPr>
        <p:spPr>
          <a:xfrm>
            <a:off x="457200" y="1268760"/>
            <a:ext cx="4546848" cy="639762"/>
          </a:xfrm>
        </p:spPr>
        <p:txBody>
          <a:bodyPr/>
          <a:lstStyle/>
          <a:p>
            <a:pPr algn="ctr"/>
            <a:r>
              <a:rPr lang="ru-RU" dirty="0" smtClean="0">
                <a:solidFill>
                  <a:srgbClr val="C00000"/>
                </a:solidFill>
              </a:rPr>
              <a:t>Структурная</a:t>
            </a:r>
            <a:endParaRPr lang="ru-RU" dirty="0">
              <a:solidFill>
                <a:srgbClr val="C00000"/>
              </a:solidFill>
            </a:endParaRPr>
          </a:p>
        </p:txBody>
      </p:sp>
      <p:sp>
        <p:nvSpPr>
          <p:cNvPr id="6" name="Текст 5"/>
          <p:cNvSpPr>
            <a:spLocks noGrp="1"/>
          </p:cNvSpPr>
          <p:nvPr>
            <p:ph type="body" sz="quarter" idx="3"/>
          </p:nvPr>
        </p:nvSpPr>
        <p:spPr>
          <a:xfrm>
            <a:off x="5508104" y="2204864"/>
            <a:ext cx="3322712" cy="639762"/>
          </a:xfrm>
        </p:spPr>
        <p:txBody>
          <a:bodyPr>
            <a:normAutofit fontScale="92500" lnSpcReduction="20000"/>
          </a:bodyPr>
          <a:lstStyle/>
          <a:p>
            <a:pPr algn="ctr"/>
            <a:r>
              <a:rPr lang="ru-RU" dirty="0" smtClean="0">
                <a:solidFill>
                  <a:srgbClr val="C00000"/>
                </a:solidFill>
              </a:rPr>
              <a:t>Объектно-ориентированная</a:t>
            </a:r>
            <a:endParaRPr lang="ru-RU" dirty="0">
              <a:solidFill>
                <a:srgbClr val="C00000"/>
              </a:solidFill>
            </a:endParaRPr>
          </a:p>
        </p:txBody>
      </p:sp>
      <p:pic>
        <p:nvPicPr>
          <p:cNvPr id="40962" name="Picture 2"/>
          <p:cNvPicPr>
            <a:picLocks noChangeAspect="1" noChangeArrowheads="1"/>
          </p:cNvPicPr>
          <p:nvPr/>
        </p:nvPicPr>
        <p:blipFill>
          <a:blip r:embed="rId3" cstate="print"/>
          <a:srcRect/>
          <a:stretch>
            <a:fillRect/>
          </a:stretch>
        </p:blipFill>
        <p:spPr bwMode="auto">
          <a:xfrm>
            <a:off x="179512" y="1988840"/>
            <a:ext cx="5087934" cy="2160240"/>
          </a:xfrm>
          <a:prstGeom prst="rect">
            <a:avLst/>
          </a:prstGeom>
          <a:noFill/>
          <a:ln w="9525">
            <a:noFill/>
            <a:miter lim="800000"/>
            <a:headEnd/>
            <a:tailEnd/>
          </a:ln>
        </p:spPr>
      </p:pic>
      <p:pic>
        <p:nvPicPr>
          <p:cNvPr id="40963" name="Picture 3"/>
          <p:cNvPicPr>
            <a:picLocks noChangeAspect="1" noChangeArrowheads="1"/>
          </p:cNvPicPr>
          <p:nvPr/>
        </p:nvPicPr>
        <p:blipFill>
          <a:blip r:embed="rId4" cstate="print"/>
          <a:srcRect/>
          <a:stretch>
            <a:fillRect/>
          </a:stretch>
        </p:blipFill>
        <p:spPr bwMode="auto">
          <a:xfrm>
            <a:off x="4139952" y="3356992"/>
            <a:ext cx="4884217" cy="2926209"/>
          </a:xfrm>
          <a:prstGeom prst="rect">
            <a:avLst/>
          </a:prstGeom>
          <a:noFill/>
          <a:ln w="9525">
            <a:noFill/>
            <a:miter lim="800000"/>
            <a:headEnd/>
            <a:tailEnd/>
          </a:ln>
        </p:spPr>
      </p:pic>
    </p:spTree>
    <p:extLst>
      <p:ext uri="{BB962C8B-B14F-4D97-AF65-F5344CB8AC3E}">
        <p14:creationId xmlns:p14="http://schemas.microsoft.com/office/powerpoint/2010/main" val="1112018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Статистика результатов разработки ПО</a:t>
            </a:r>
            <a:endParaRPr lang="ru-RU" b="1" dirty="0"/>
          </a:p>
        </p:txBody>
      </p:sp>
      <p:sp>
        <p:nvSpPr>
          <p:cNvPr id="5" name="Содержимое 4"/>
          <p:cNvSpPr>
            <a:spLocks noGrp="1"/>
          </p:cNvSpPr>
          <p:nvPr>
            <p:ph idx="1"/>
          </p:nvPr>
        </p:nvSpPr>
        <p:spPr>
          <a:xfrm>
            <a:off x="457200" y="1268760"/>
            <a:ext cx="8229600" cy="4857403"/>
          </a:xfrm>
        </p:spPr>
        <p:txBody>
          <a:bodyPr>
            <a:noAutofit/>
          </a:bodyPr>
          <a:lstStyle/>
          <a:p>
            <a:r>
              <a:rPr lang="ru-RU" sz="2400" dirty="0" smtClean="0"/>
              <a:t>Исследования проектов разработки программного обеспечения показали, что во многих случаях </a:t>
            </a:r>
            <a:r>
              <a:rPr lang="ru-RU" sz="2400" b="1" dirty="0" smtClean="0">
                <a:solidFill>
                  <a:srgbClr val="FF0000"/>
                </a:solidFill>
              </a:rPr>
              <a:t>стоимость и длительность их реализации значительно превышали предполагаемые</a:t>
            </a:r>
            <a:r>
              <a:rPr lang="ru-RU" sz="2400" dirty="0" smtClean="0"/>
              <a:t>, а характеристики качества не соответствовали требуемым, что наносило ущерб заказчикам, пользователям и разработчикам. </a:t>
            </a:r>
          </a:p>
          <a:p>
            <a:r>
              <a:rPr lang="ru-RU" sz="2400" dirty="0" smtClean="0"/>
              <a:t>По статистике </a:t>
            </a:r>
          </a:p>
          <a:p>
            <a:pPr lvl="1"/>
            <a:r>
              <a:rPr lang="ru-RU" sz="2000" dirty="0" smtClean="0"/>
              <a:t>только </a:t>
            </a:r>
            <a:r>
              <a:rPr lang="ru-RU" sz="2000" b="1" dirty="0" smtClean="0">
                <a:solidFill>
                  <a:srgbClr val="FF0000"/>
                </a:solidFill>
              </a:rPr>
              <a:t>четверть</a:t>
            </a:r>
            <a:r>
              <a:rPr lang="ru-RU" sz="2000" dirty="0" smtClean="0"/>
              <a:t> всех начатых проектов по разработке программных средств завершается своевременно, </a:t>
            </a:r>
          </a:p>
          <a:p>
            <a:pPr lvl="1"/>
            <a:r>
              <a:rPr lang="ru-RU" sz="2000" b="1" dirty="0" smtClean="0">
                <a:solidFill>
                  <a:srgbClr val="FF0000"/>
                </a:solidFill>
              </a:rPr>
              <a:t>четверть</a:t>
            </a:r>
            <a:r>
              <a:rPr lang="ru-RU" sz="2000" dirty="0" smtClean="0"/>
              <a:t> отменяется, и </a:t>
            </a:r>
          </a:p>
          <a:p>
            <a:pPr lvl="1"/>
            <a:r>
              <a:rPr lang="ru-RU" sz="2000" dirty="0" smtClean="0"/>
              <a:t>около </a:t>
            </a:r>
            <a:r>
              <a:rPr lang="ru-RU" sz="2000" b="1" dirty="0" smtClean="0">
                <a:solidFill>
                  <a:srgbClr val="FF0000"/>
                </a:solidFill>
              </a:rPr>
              <a:t>половины</a:t>
            </a:r>
            <a:r>
              <a:rPr lang="ru-RU" sz="2000" dirty="0" smtClean="0"/>
              <a:t> всех проектов завершается с превышением бюджетных затрат или с опозданием.</a:t>
            </a:r>
            <a:endParaRPr lang="ru-RU" sz="2000" dirty="0"/>
          </a:p>
        </p:txBody>
      </p:sp>
    </p:spTree>
    <p:extLst>
      <p:ext uri="{BB962C8B-B14F-4D97-AF65-F5344CB8AC3E}">
        <p14:creationId xmlns:p14="http://schemas.microsoft.com/office/powerpoint/2010/main" val="3515010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Причины сложности разработки ПО (1)</a:t>
            </a:r>
            <a:endParaRPr lang="ru-RU" b="1" dirty="0"/>
          </a:p>
        </p:txBody>
      </p:sp>
      <p:sp>
        <p:nvSpPr>
          <p:cNvPr id="5" name="Содержимое 4"/>
          <p:cNvSpPr>
            <a:spLocks noGrp="1"/>
          </p:cNvSpPr>
          <p:nvPr>
            <p:ph idx="1"/>
          </p:nvPr>
        </p:nvSpPr>
        <p:spPr>
          <a:xfrm>
            <a:off x="457200" y="1556792"/>
            <a:ext cx="8229600" cy="4569371"/>
          </a:xfrm>
        </p:spPr>
        <p:txBody>
          <a:bodyPr>
            <a:noAutofit/>
          </a:bodyPr>
          <a:lstStyle/>
          <a:p>
            <a:r>
              <a:rPr lang="ru-RU" sz="2000" b="1" dirty="0" smtClean="0">
                <a:solidFill>
                  <a:srgbClr val="FF0000"/>
                </a:solidFill>
              </a:rPr>
              <a:t>Сложность реального мира</a:t>
            </a:r>
            <a:r>
              <a:rPr lang="ru-RU" sz="2000" b="1" dirty="0" smtClean="0"/>
              <a:t>.</a:t>
            </a:r>
            <a:r>
              <a:rPr lang="ru-RU" sz="2000" dirty="0" smtClean="0"/>
              <a:t> Проблемы часто неизбежно содержат сложные элементы, а к соответствующим программам предъявляется множество различных, порой взаимоисключающих требований. </a:t>
            </a:r>
          </a:p>
          <a:p>
            <a:r>
              <a:rPr lang="ru-RU" sz="2000" b="1" dirty="0" smtClean="0">
                <a:solidFill>
                  <a:srgbClr val="FF0000"/>
                </a:solidFill>
              </a:rPr>
              <a:t>Трудности управления процессом разработки</a:t>
            </a:r>
            <a:r>
              <a:rPr lang="ru-RU" sz="2000" b="1" dirty="0" smtClean="0"/>
              <a:t>.</a:t>
            </a:r>
            <a:r>
              <a:rPr lang="ru-RU" sz="2000" dirty="0" smtClean="0"/>
              <a:t> Основная задача разработчиков состоит в создании иллюзии простоты, в защите пользователей от сложности описываемого предмета или процесса. Сегодня обычными стали программные системы, размер которых исчисляется десятками тысяч или даже миллионами строк на языках высокого уровня. Ни один человек никогда не сможет полностью понять такую систему. Поэтому такой объем работ потребует привлечения команды разработчиков. Чем больше разработчиков, тем сложнее связи между ними и тем сложнее координация, особенно если участники работ географически удалены друг от друга.</a:t>
            </a:r>
          </a:p>
        </p:txBody>
      </p:sp>
    </p:spTree>
    <p:extLst>
      <p:ext uri="{BB962C8B-B14F-4D97-AF65-F5344CB8AC3E}">
        <p14:creationId xmlns:p14="http://schemas.microsoft.com/office/powerpoint/2010/main" val="2925455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Причины сложности разработки ПО (2)</a:t>
            </a:r>
            <a:endParaRPr lang="ru-RU" b="1" dirty="0"/>
          </a:p>
        </p:txBody>
      </p:sp>
      <p:sp>
        <p:nvSpPr>
          <p:cNvPr id="5" name="Содержимое 4"/>
          <p:cNvSpPr>
            <a:spLocks noGrp="1"/>
          </p:cNvSpPr>
          <p:nvPr>
            <p:ph idx="1"/>
          </p:nvPr>
        </p:nvSpPr>
        <p:spPr>
          <a:xfrm>
            <a:off x="457200" y="1556792"/>
            <a:ext cx="8229600" cy="4752528"/>
          </a:xfrm>
        </p:spPr>
        <p:txBody>
          <a:bodyPr>
            <a:noAutofit/>
          </a:bodyPr>
          <a:lstStyle/>
          <a:p>
            <a:r>
              <a:rPr lang="ru-RU" sz="2000" b="1" dirty="0" smtClean="0">
                <a:solidFill>
                  <a:srgbClr val="FF0000"/>
                </a:solidFill>
              </a:rPr>
              <a:t>Гибкость программного обеспечения</a:t>
            </a:r>
            <a:r>
              <a:rPr lang="ru-RU" sz="2000" dirty="0" smtClean="0"/>
              <a:t>. Программирование обладает предельной гибкостью. Такая гибкость чрезвычайно соблазнительна. Она заставляет разработчика создавать своими силами все базовые «строительные» блоки будущей конструкции. В отличие от строительной индустрии, где существуют единые стандарты на многие конструктивные элементы и качество материалов, в программной индустрии таких стандартов почти нет. Кроме того, часто приходится выполнять настройку программы под индивидуальные требования конкретного пользователя и системное окружение.</a:t>
            </a:r>
          </a:p>
          <a:p>
            <a:r>
              <a:rPr lang="ru-RU" sz="2000" b="1" dirty="0" smtClean="0">
                <a:solidFill>
                  <a:srgbClr val="FF0000"/>
                </a:solidFill>
              </a:rPr>
              <a:t>Проблема описания поведения больших дискретных систем</a:t>
            </a:r>
            <a:r>
              <a:rPr lang="ru-RU" sz="2000" dirty="0" smtClean="0"/>
              <a:t>. Мы стараемся проектировать системы, разделяя их на части так, чтобы одна часть минимально воздействовало на другую. Всеобъемлющее тестирование таких программ провести невозможно. При неблагоприятных условиях небольшое внешнее событие может привести к критической ошибке системы.</a:t>
            </a:r>
            <a:endParaRPr lang="ru-RU" sz="2000" dirty="0"/>
          </a:p>
        </p:txBody>
      </p:sp>
    </p:spTree>
    <p:extLst>
      <p:ext uri="{BB962C8B-B14F-4D97-AF65-F5344CB8AC3E}">
        <p14:creationId xmlns:p14="http://schemas.microsoft.com/office/powerpoint/2010/main" val="411667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70000"/>
              </a:lnSpc>
            </a:pPr>
            <a:r>
              <a:rPr lang="ru-RU" b="1" i="1" u="sng" dirty="0" smtClean="0"/>
              <a:t>Пути борьбы со сложностью разработки ПО </a:t>
            </a:r>
            <a:endParaRPr lang="ru-RU" b="1" dirty="0"/>
          </a:p>
        </p:txBody>
      </p:sp>
      <p:sp>
        <p:nvSpPr>
          <p:cNvPr id="5" name="Содержимое 4"/>
          <p:cNvSpPr>
            <a:spLocks noGrp="1"/>
          </p:cNvSpPr>
          <p:nvPr>
            <p:ph idx="1"/>
          </p:nvPr>
        </p:nvSpPr>
        <p:spPr>
          <a:xfrm>
            <a:off x="457200" y="1556792"/>
            <a:ext cx="8229600" cy="4752528"/>
          </a:xfrm>
        </p:spPr>
        <p:txBody>
          <a:bodyPr>
            <a:noAutofit/>
          </a:bodyPr>
          <a:lstStyle/>
          <a:p>
            <a:r>
              <a:rPr lang="ru-RU" sz="2000" b="1" dirty="0" smtClean="0">
                <a:solidFill>
                  <a:srgbClr val="FF0000"/>
                </a:solidFill>
              </a:rPr>
              <a:t>Роль декомпозиции. </a:t>
            </a:r>
            <a:r>
              <a:rPr lang="ru-RU" sz="2000" dirty="0" smtClean="0"/>
              <a:t>Как отмечает </a:t>
            </a:r>
            <a:r>
              <a:rPr lang="ru-RU" sz="2000" dirty="0" err="1" smtClean="0"/>
              <a:t>Дейкстра</a:t>
            </a:r>
            <a:r>
              <a:rPr lang="ru-RU" sz="2000" dirty="0" smtClean="0"/>
              <a:t>, "Способ управления сложными системами был известен еще в древности – </a:t>
            </a:r>
            <a:r>
              <a:rPr lang="ru-RU" sz="2000" dirty="0" err="1" smtClean="0"/>
              <a:t>divide</a:t>
            </a:r>
            <a:r>
              <a:rPr lang="ru-RU" sz="2000" dirty="0" smtClean="0"/>
              <a:t> </a:t>
            </a:r>
            <a:r>
              <a:rPr lang="ru-RU" sz="2000" dirty="0" err="1" smtClean="0"/>
              <a:t>et</a:t>
            </a:r>
            <a:r>
              <a:rPr lang="ru-RU" sz="2000" dirty="0" smtClean="0"/>
              <a:t> </a:t>
            </a:r>
            <a:r>
              <a:rPr lang="ru-RU" sz="2000" dirty="0" err="1" smtClean="0"/>
              <a:t>impera</a:t>
            </a:r>
            <a:r>
              <a:rPr lang="ru-RU" sz="2000" dirty="0" smtClean="0"/>
              <a:t> (разделяй и властвуй)". </a:t>
            </a:r>
          </a:p>
          <a:p>
            <a:r>
              <a:rPr lang="ru-RU" sz="2000" b="1" dirty="0" smtClean="0">
                <a:solidFill>
                  <a:srgbClr val="FF0000"/>
                </a:solidFill>
              </a:rPr>
              <a:t>Роль абстракции</a:t>
            </a:r>
            <a:r>
              <a:rPr lang="ru-RU" sz="2000" b="1" dirty="0" smtClean="0"/>
              <a:t>. </a:t>
            </a:r>
            <a:r>
              <a:rPr lang="ru-RU" sz="2000" dirty="0" smtClean="0"/>
              <a:t>В экспериментах Миллера было установлено, что обычно человек может одновременно воспринять лишь 7±2 единицы информации. Люди развили чрезвычайно эффективную технологию преодоления сложности. Мы абстрагируемся от нее. Будучи не в состоянии полностью воссоздать сложный объект, мы просто игнорируем не слишком важные детали и, таким образом, имеем дело с обобщенной, идеализированной моделью объекта. </a:t>
            </a:r>
          </a:p>
          <a:p>
            <a:r>
              <a:rPr lang="ru-RU" sz="2000" b="1" dirty="0" smtClean="0">
                <a:solidFill>
                  <a:srgbClr val="FF0000"/>
                </a:solidFill>
              </a:rPr>
              <a:t>Роль иерархии</a:t>
            </a:r>
            <a:r>
              <a:rPr lang="ru-RU" sz="2000" b="1" dirty="0" smtClean="0"/>
              <a:t>. </a:t>
            </a:r>
            <a:r>
              <a:rPr lang="ru-RU" sz="2000" dirty="0" smtClean="0"/>
              <a:t>Другим способом, расширяющим информационные единицы, является организация внутри системы иерархий классов и объектов. </a:t>
            </a:r>
            <a:endParaRPr lang="ru-RU" sz="2000" dirty="0"/>
          </a:p>
        </p:txBody>
      </p:sp>
    </p:spTree>
    <p:extLst>
      <p:ext uri="{BB962C8B-B14F-4D97-AF65-F5344CB8AC3E}">
        <p14:creationId xmlns:p14="http://schemas.microsoft.com/office/powerpoint/2010/main" val="2707942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TotalTime>
  <Words>2466</Words>
  <Application>Microsoft Office PowerPoint</Application>
  <PresentationFormat>Экран (4:3)</PresentationFormat>
  <Paragraphs>232</Paragraphs>
  <Slides>32</Slides>
  <Notes>21</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32</vt:i4>
      </vt:variant>
    </vt:vector>
  </HeadingPairs>
  <TitlesOfParts>
    <vt:vector size="34" baseType="lpstr">
      <vt:lpstr>Тема Office</vt:lpstr>
      <vt:lpstr>Visio</vt:lpstr>
      <vt:lpstr>Проектирование информационных систем</vt:lpstr>
      <vt:lpstr>CASE-технология</vt:lpstr>
      <vt:lpstr>CASE-технология. Парадигма «методология-метод-нотация-средство»</vt:lpstr>
      <vt:lpstr>Основные методологии</vt:lpstr>
      <vt:lpstr>Основные методологии</vt:lpstr>
      <vt:lpstr>Статистика результатов разработки ПО</vt:lpstr>
      <vt:lpstr>Причины сложности разработки ПО (1)</vt:lpstr>
      <vt:lpstr>Причины сложности разработки ПО (2)</vt:lpstr>
      <vt:lpstr>Пути борьбы со сложностью разработки ПО </vt:lpstr>
      <vt:lpstr>История развития ООП (1)</vt:lpstr>
      <vt:lpstr>История развития ООП (2)</vt:lpstr>
      <vt:lpstr>История развития ООП (3)</vt:lpstr>
      <vt:lpstr>История развития ООП (4)</vt:lpstr>
      <vt:lpstr>CASE-средства</vt:lpstr>
      <vt:lpstr>Поколения CASE-средств</vt:lpstr>
      <vt:lpstr>Ориентация CASE-средств на этапы жизненного цикла</vt:lpstr>
      <vt:lpstr>Сравнение ручного и автоматизированного  создания ПО</vt:lpstr>
      <vt:lpstr>Сравнение ручного и автоматизированного  создания ПО</vt:lpstr>
      <vt:lpstr>CASE Computer Aided Software/System Engineering -технология. Парадигма «методология-метод-нотация-средство»</vt:lpstr>
      <vt:lpstr>CASE Computer Aided Software/System Engineering -технология. Парадигма «методология-метод-нотация-средство»</vt:lpstr>
      <vt:lpstr>Особенности CASE Computer Aided Software/System Engineering -технологии</vt:lpstr>
      <vt:lpstr>Особенности CASE Computer Aided Software/System Engineering -технологии</vt:lpstr>
      <vt:lpstr>Фрагмент структуры нотаций EA</vt:lpstr>
      <vt:lpstr>Фрагмент структуры нотаций UML</vt:lpstr>
      <vt:lpstr>Интегрированная модель сложной системы в нотации UML</vt:lpstr>
      <vt:lpstr>Жизненный цикл ПО.  Этапы проектирования ПО</vt:lpstr>
      <vt:lpstr>Методы и нотации в рамках этапов ЖЦ ПО (на примере UML)</vt:lpstr>
      <vt:lpstr>Основные виды графических конструкций UML</vt:lpstr>
      <vt:lpstr>Основные виды графических конструкций UML</vt:lpstr>
      <vt:lpstr>Рекомендации по созданию диаграмм</vt:lpstr>
      <vt:lpstr>Рекомендации по созданию диаграмм</vt:lpstr>
      <vt:lpstr>Рекомендации по созданию диаграмм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Olga</dc:creator>
  <cp:lastModifiedBy>Olga</cp:lastModifiedBy>
  <cp:revision>51</cp:revision>
  <dcterms:created xsi:type="dcterms:W3CDTF">2014-09-18T04:05:00Z</dcterms:created>
  <dcterms:modified xsi:type="dcterms:W3CDTF">2018-10-10T05:55:45Z</dcterms:modified>
</cp:coreProperties>
</file>