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259" r:id="rId5"/>
    <p:sldId id="260" r:id="rId6"/>
    <p:sldId id="261" r:id="rId7"/>
    <p:sldId id="276"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1" r:id="rId22"/>
    <p:sldId id="275" r:id="rId23"/>
    <p:sldId id="278" r:id="rId24"/>
    <p:sldId id="279" r:id="rId25"/>
    <p:sldId id="280" r:id="rId26"/>
    <p:sldId id="281" r:id="rId27"/>
    <p:sldId id="282" r:id="rId28"/>
    <p:sldId id="283" r:id="rId29"/>
    <p:sldId id="284" r:id="rId30"/>
    <p:sldId id="302" r:id="rId31"/>
    <p:sldId id="277" r:id="rId32"/>
    <p:sldId id="287" r:id="rId33"/>
    <p:sldId id="285" r:id="rId34"/>
    <p:sldId id="290" r:id="rId35"/>
    <p:sldId id="286" r:id="rId36"/>
    <p:sldId id="291" r:id="rId37"/>
    <p:sldId id="288" r:id="rId38"/>
    <p:sldId id="292" r:id="rId39"/>
    <p:sldId id="289" r:id="rId40"/>
    <p:sldId id="293" r:id="rId41"/>
    <p:sldId id="303" r:id="rId42"/>
    <p:sldId id="294" r:id="rId43"/>
    <p:sldId id="295" r:id="rId44"/>
    <p:sldId id="296" r:id="rId45"/>
    <p:sldId id="297" r:id="rId46"/>
    <p:sldId id="299" r:id="rId47"/>
    <p:sldId id="300" r:id="rId48"/>
    <p:sldId id="29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051E1-5EE6-46B2-9BC1-F244C1C935B1}" type="datetimeFigureOut">
              <a:rPr lang="el-GR" smtClean="0"/>
              <a:pPr/>
              <a:t>8/4/2016</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A1E441-85E4-4390-AB79-DCB44C855005}"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CCA1E441-85E4-4390-AB79-DCB44C855005}" type="slidenum">
              <a:rPr lang="el-GR" smtClean="0"/>
              <a:pPr/>
              <a:t>7</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CCA1E441-85E4-4390-AB79-DCB44C855005}" type="slidenum">
              <a:rPr lang="el-GR" smtClean="0"/>
              <a:pPr/>
              <a:t>45</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bg>
      <p:bgRef idx="1002">
        <a:schemeClr val="bg2"/>
      </p:bgRef>
    </p:bg>
    <p:spTree>
      <p:nvGrpSpPr>
        <p:cNvPr id="1" name=""/>
        <p:cNvGrpSpPr/>
        <p:nvPr/>
      </p:nvGrpSpPr>
      <p:grpSpPr>
        <a:xfrm>
          <a:off x="0" y="0"/>
          <a:ext cx="0" cy="0"/>
          <a:chOff x="0" y="0"/>
          <a:chExt cx="0" cy="0"/>
        </a:xfrm>
      </p:grpSpPr>
      <p:sp>
        <p:nvSpPr>
          <p:cNvPr id="7" name="6 - Ελεύθερη σχεδίαση"/>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 Ελεύθερη σχεδίαση"/>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 Τίτλος"/>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l-GR" smtClean="0"/>
              <a:t>Kλικ για επεξεργασία του τίτλου</a:t>
            </a:r>
            <a:endParaRPr kumimoji="0" lang="en-US"/>
          </a:p>
        </p:txBody>
      </p:sp>
      <p:sp>
        <p:nvSpPr>
          <p:cNvPr id="17" name="16 - Υπότιτλος"/>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30" name="29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19" name="18 - Θέση υποσέλιδου"/>
          <p:cNvSpPr>
            <a:spLocks noGrp="1"/>
          </p:cNvSpPr>
          <p:nvPr>
            <p:ph type="ftr" sz="quarter" idx="11"/>
          </p:nvPr>
        </p:nvSpPr>
        <p:spPr/>
        <p:txBody>
          <a:bodyPr/>
          <a:lstStyle/>
          <a:p>
            <a:endParaRPr kumimoji="0" lang="en-US"/>
          </a:p>
        </p:txBody>
      </p:sp>
      <p:sp>
        <p:nvSpPr>
          <p:cNvPr id="27" name="26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E637BB6B-EE1B-48FB-8575-0D55C373DE88}" type="datetimeFigureOut">
              <a:rPr lang="en-US" smtClean="0"/>
              <a:pPr/>
              <a:t>4/8/2016</a:t>
            </a:fld>
            <a:endParaRPr lang="en-US" dirty="0"/>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lgn="l">
              <a:defRPr/>
            </a:lvl1p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2">
        <a:schemeClr val="bg2"/>
      </p:bgRef>
    </p:bg>
    <p:spTree>
      <p:nvGrpSpPr>
        <p:cNvPr id="1" name=""/>
        <p:cNvGrpSpPr/>
        <p:nvPr/>
      </p:nvGrpSpPr>
      <p:grpSpPr>
        <a:xfrm>
          <a:off x="0" y="0"/>
          <a:ext cx="0" cy="0"/>
          <a:chOff x="0" y="0"/>
          <a:chExt cx="0" cy="0"/>
        </a:xfrm>
      </p:grpSpPr>
      <p:sp>
        <p:nvSpPr>
          <p:cNvPr id="7" name="6 - Ελεύθερη σχεδίαση"/>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 Ελεύθερη σχεδίαση"/>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 Τίτλος"/>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5" name="4 - Θέση υποσέλιδου"/>
          <p:cNvSpPr>
            <a:spLocks noGrp="1"/>
          </p:cNvSpPr>
          <p:nvPr>
            <p:ph type="ftr" sz="quarter" idx="11"/>
          </p:nvPr>
        </p:nvSpPr>
        <p:spPr/>
        <p:txBody>
          <a:bodyPr/>
          <a:lstStyle/>
          <a:p>
            <a:endParaRPr kumimoji="0" lang="en-US"/>
          </a:p>
        </p:txBody>
      </p:sp>
      <p:sp>
        <p:nvSpPr>
          <p:cNvPr id="6" name="5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transition spd="med">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1143000"/>
          </a:xfrm>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8229600" cy="11430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8" name="7 - Θέση υποσέλιδου"/>
          <p:cNvSpPr>
            <a:spLocks noGrp="1"/>
          </p:cNvSpPr>
          <p:nvPr>
            <p:ph type="ftr" sz="quarter" idx="11"/>
          </p:nvPr>
        </p:nvSpPr>
        <p:spPr/>
        <p:txBody>
          <a:bodyPr/>
          <a:lstStyle/>
          <a:p>
            <a:endParaRPr kumimoji="0" lang="en-US"/>
          </a:p>
        </p:txBody>
      </p:sp>
      <p:sp>
        <p:nvSpPr>
          <p:cNvPr id="9" name="8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320"/>
            <a:ext cx="7470648" cy="1143000"/>
          </a:xfrm>
        </p:spPr>
        <p:txBody>
          <a:bodyPr anchor="ctr"/>
          <a:lstStyle>
            <a:lvl1pPr algn="l">
              <a:defRPr sz="4600"/>
            </a:lvl1pPr>
          </a:lstStyle>
          <a:p>
            <a:r>
              <a:rPr kumimoji="0" lang="el-GR" smtClean="0"/>
              <a:t>Kλικ για επεξεργασία του τίτλου</a:t>
            </a:r>
            <a:endParaRPr kumimoji="0" lang="en-US"/>
          </a:p>
        </p:txBody>
      </p:sp>
      <p:sp>
        <p:nvSpPr>
          <p:cNvPr id="7" name="6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8" name="7 - Θέση αριθμού διαφάνειας"/>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8 - Θέση υποσέλιδου"/>
          <p:cNvSpPr>
            <a:spLocks noGrp="1"/>
          </p:cNvSpPr>
          <p:nvPr>
            <p:ph type="ftr" sz="quarter" idx="12"/>
          </p:nvPr>
        </p:nvSpPr>
        <p:spPr/>
        <p:txBody>
          <a:bodyPr/>
          <a:lstStyle/>
          <a:p>
            <a:endParaRPr kumimoji="0" lang="en-US"/>
          </a:p>
        </p:txBody>
      </p:sp>
    </p:spTree>
  </p:cSld>
  <p:clrMapOvr>
    <a:masterClrMapping/>
  </p:clrMapOvr>
  <p:transition spd="med">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3" name="2 - Θέση υποσέλιδου"/>
          <p:cNvSpPr>
            <a:spLocks noGrp="1"/>
          </p:cNvSpPr>
          <p:nvPr>
            <p:ph type="ftr" sz="quarter" idx="11"/>
          </p:nvPr>
        </p:nvSpPr>
        <p:spPr/>
        <p:txBody>
          <a:bodyPr/>
          <a:lstStyle/>
          <a:p>
            <a:endParaRPr kumimoji="0" lang="en-US"/>
          </a:p>
        </p:txBody>
      </p:sp>
      <p:sp>
        <p:nvSpPr>
          <p:cNvPr id="4" name="3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E637BB6B-EE1B-48FB-8575-0D55C373DE88}" type="datetimeFigureOut">
              <a:rPr lang="en-US" smtClean="0"/>
              <a:pPr/>
              <a:t>4/8/2016</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a:xfrm>
            <a:off x="8156448" y="6422064"/>
            <a:ext cx="762000" cy="365125"/>
          </a:xfrm>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a:xfrm>
            <a:off x="457200" y="6422064"/>
            <a:ext cx="2133600" cy="365125"/>
          </a:xfrm>
        </p:spPr>
        <p:txBody>
          <a:bodyPr/>
          <a:lstStyle/>
          <a:p>
            <a:fld id="{E637BB6B-EE1B-48FB-8575-0D55C373DE88}" type="datetimeFigureOut">
              <a:rPr lang="en-US" smtClean="0"/>
              <a:pPr/>
              <a:t>4/8/2016</a:t>
            </a:fld>
            <a:endParaRPr lang="en-US"/>
          </a:p>
        </p:txBody>
      </p:sp>
      <p:sp>
        <p:nvSpPr>
          <p:cNvPr id="6" name="5 - Θέση υποσέλιδου"/>
          <p:cNvSpPr>
            <a:spLocks noGrp="1"/>
          </p:cNvSpPr>
          <p:nvPr>
            <p:ph type="ftr" sz="quarter" idx="11"/>
          </p:nvPr>
        </p:nvSpPr>
        <p:spPr/>
        <p:txBody>
          <a:bodyPr/>
          <a:lstStyle/>
          <a:p>
            <a:endParaRPr kumimoji="0" lang="en-US"/>
          </a:p>
        </p:txBody>
      </p:sp>
      <p:sp>
        <p:nvSpPr>
          <p:cNvPr id="7" name="6 - Θέση αριθμού διαφάνειας"/>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transition spd="med">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 Ελεύθερη σχεδίαση"/>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 Ελεύθερη σχεδίαση"/>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 Θέση τίτλου"/>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l-GR" smtClean="0"/>
              <a:t>Kλικ για επεξεργασία του τίτλου</a:t>
            </a:r>
            <a:endParaRPr kumimoji="0" lang="en-US"/>
          </a:p>
        </p:txBody>
      </p:sp>
      <p:sp>
        <p:nvSpPr>
          <p:cNvPr id="30" name="29 - Θέση κειμένου"/>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0" name="9 - Θέση ημερομηνίας"/>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637BB6B-EE1B-48FB-8575-0D55C373DE88}" type="datetimeFigureOut">
              <a:rPr lang="en-US" smtClean="0"/>
              <a:pPr/>
              <a:t>4/8/2016</a:t>
            </a:fld>
            <a:endParaRPr lang="en-US" sz="1000">
              <a:solidFill>
                <a:schemeClr val="tx2">
                  <a:shade val="50000"/>
                </a:schemeClr>
              </a:solidFill>
            </a:endParaRPr>
          </a:p>
        </p:txBody>
      </p:sp>
      <p:sp>
        <p:nvSpPr>
          <p:cNvPr id="22" name="21 - Θέση υποσέλιδου"/>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17 - Θέση αριθμού διαφάνειας"/>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pull dir="lu"/>
  </p:transition>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scratch.mit.edu/scratch2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ozilla.org/en-US/firefox/new/" TargetMode="External"/><Relationship Id="rId2" Type="http://schemas.openxmlformats.org/officeDocument/2006/relationships/hyperlink" Target="http://google.com/chrome/" TargetMode="External"/><Relationship Id="rId1" Type="http://schemas.openxmlformats.org/officeDocument/2006/relationships/slideLayout" Target="../slideLayouts/slideLayout2.xml"/><Relationship Id="rId5" Type="http://schemas.openxmlformats.org/officeDocument/2006/relationships/hyperlink" Target="https://scratch.mit.edu/scratch_1.4" TargetMode="External"/><Relationship Id="rId4" Type="http://schemas.openxmlformats.org/officeDocument/2006/relationships/hyperlink" Target="https://scratch.mit.edu/info/fa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file:///C:\Documents%20and%20Settings\user\&#917;&#960;&#953;&#966;&#940;&#957;&#949;&#953;&#945;%20&#949;&#961;&#947;&#945;&#963;&#943;&#945;&#962;\tpe%20stin%20didaktiki%20praksi%204o%20synedrio\arxeia%20synedrioy\circuit-construction-kit-dc_el.jar"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edumedia.rmit.edu.au/emg/gallery/Project/LogicGates/logic_builder.htm"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dumedia.rmit.edu.au/emg/gallery/Project/LogicGates/logic_builder.htm"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edumedia.rmit.edu.au/emg/gallery/Project/LogicGates/logic_builder.htm"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edumedia.rmit.edu.au/emg/gallery/Project/LogicGates/logic_builder.htm"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cratch.mit.edu/projects/6401495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ratch.mit.edu/projects/64014952/" TargetMode="External"/><Relationship Id="rId2" Type="http://schemas.openxmlformats.org/officeDocument/2006/relationships/hyperlink" Target="https://scratch.mit.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Boole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boardgamegeek.com/boardgame/40943/boole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l-GR" dirty="0" err="1" smtClean="0"/>
              <a:t>Μαθαινω</a:t>
            </a:r>
            <a:r>
              <a:rPr lang="el-GR" dirty="0" smtClean="0"/>
              <a:t> τις </a:t>
            </a:r>
            <a:r>
              <a:rPr lang="el-GR" dirty="0" err="1" smtClean="0"/>
              <a:t>λογικεσ</a:t>
            </a:r>
            <a:r>
              <a:rPr lang="el-GR" dirty="0" smtClean="0"/>
              <a:t> </a:t>
            </a:r>
            <a:r>
              <a:rPr lang="el-GR" dirty="0" err="1" smtClean="0"/>
              <a:t>πυλες</a:t>
            </a:r>
            <a:r>
              <a:rPr lang="el-GR" dirty="0" smtClean="0"/>
              <a:t> </a:t>
            </a:r>
            <a:r>
              <a:rPr lang="el-GR" dirty="0" err="1" smtClean="0"/>
              <a:t>παιζοντασ</a:t>
            </a:r>
            <a:endParaRPr lang="el-GR" dirty="0"/>
          </a:p>
        </p:txBody>
      </p:sp>
      <p:sp>
        <p:nvSpPr>
          <p:cNvPr id="3" name="2 - Υπότιτλος"/>
          <p:cNvSpPr>
            <a:spLocks noGrp="1"/>
          </p:cNvSpPr>
          <p:nvPr>
            <p:ph type="subTitle" idx="1"/>
          </p:nvPr>
        </p:nvSpPr>
        <p:spPr/>
        <p:txBody>
          <a:bodyPr/>
          <a:lstStyle/>
          <a:p>
            <a:r>
              <a:rPr lang="el-GR" dirty="0" smtClean="0"/>
              <a:t>Παρουσίαση για το 4</a:t>
            </a:r>
            <a:r>
              <a:rPr lang="el-GR" baseline="30000" dirty="0" smtClean="0"/>
              <a:t>ο</a:t>
            </a:r>
            <a:r>
              <a:rPr lang="el-GR" dirty="0" smtClean="0"/>
              <a:t> Πανελλήνιο Εκπαιδευτικό Συνέδριο Κεντρικής Μακεδονίας</a:t>
            </a:r>
          </a:p>
          <a:p>
            <a:r>
              <a:rPr lang="el-GR" dirty="0" smtClean="0"/>
              <a:t>«Αξιοποίηση των Τ.Π.Ε. στη διδακτική πράξη»</a:t>
            </a:r>
            <a:endParaRPr lang="el-GR" dirty="0"/>
          </a:p>
        </p:txBody>
      </p:sp>
    </p:spTree>
  </p:cSld>
  <p:clrMapOvr>
    <a:masterClrMapping/>
  </p:clrMapOvr>
  <p:transition spd="med">
    <p:pull dir="l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Εισαγωγή</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r>
              <a:rPr lang="el-GR" dirty="0" smtClean="0"/>
              <a:t>Πιο συγκεκριμένα η διδακτική πρόταση αυτή χρησιμοποιήθηκε για την διδασκαλία των βασικών λογικών πυλών στη Β΄ τάξη του τομέα «Ηλεκτρονικής, Ηλεκτρολογίας και Αυτοματισμού» στο μάθημα «Ψηφιακά Ηλεκτρονικά», κεφ. 1</a:t>
            </a:r>
            <a:r>
              <a:rPr lang="el-GR" baseline="30000" dirty="0" smtClean="0"/>
              <a:t>ο</a:t>
            </a:r>
            <a:r>
              <a:rPr lang="el-GR" dirty="0" smtClean="0"/>
              <a:t>, παρ. 1.3.2, σελ. 16-17 (Ασημάκης κ.α., 2001).</a:t>
            </a:r>
          </a:p>
        </p:txBody>
      </p:sp>
    </p:spTree>
  </p:cSld>
  <p:clrMapOvr>
    <a:masterClrMapping/>
  </p:clrMapOvr>
  <p:transition spd="med">
    <p:pull dir="l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Ελάχιστες Απαιτήσεις</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Ελάχιστες Απαιτήσεις</a:t>
            </a:r>
            <a:endParaRPr lang="el-GR" dirty="0"/>
          </a:p>
        </p:txBody>
      </p:sp>
      <p:sp>
        <p:nvSpPr>
          <p:cNvPr id="3" name="2 - Θέση περιεχομένου"/>
          <p:cNvSpPr>
            <a:spLocks noGrp="1"/>
          </p:cNvSpPr>
          <p:nvPr>
            <p:ph idx="1"/>
          </p:nvPr>
        </p:nvSpPr>
        <p:spPr>
          <a:xfrm>
            <a:off x="357158" y="1000108"/>
            <a:ext cx="8358246" cy="5429288"/>
          </a:xfrm>
        </p:spPr>
        <p:txBody>
          <a:bodyPr>
            <a:normAutofit lnSpcReduction="10000"/>
          </a:bodyPr>
          <a:lstStyle/>
          <a:p>
            <a:r>
              <a:rPr lang="el-GR" dirty="0" smtClean="0"/>
              <a:t>Η διδακτική πρόταση δύναται να υλοποιηθεί στο </a:t>
            </a:r>
            <a:r>
              <a:rPr lang="el-GR" b="1" dirty="0" smtClean="0">
                <a:solidFill>
                  <a:srgbClr val="FFC000"/>
                </a:solidFill>
              </a:rPr>
              <a:t>εργαστήριο πληροφορικής ή σε οποιονδήποτε άλλο χώρο που διαθέτει Η/Υ και διατίθεται για διδακτικές δράσεις</a:t>
            </a:r>
            <a:r>
              <a:rPr lang="el-GR" dirty="0" smtClean="0"/>
              <a:t>.</a:t>
            </a:r>
          </a:p>
          <a:p>
            <a:r>
              <a:rPr lang="x-none" smtClean="0"/>
              <a:t>Οι ελάχιστες απαιτήσεις για τη χρήση αυτής της διδακτικής πρότασης είναι ένας Ηλεκτρονικός Υπολογιστής ανά δύο συμμετέχοντες </a:t>
            </a:r>
            <a:r>
              <a:rPr lang="x-none" b="1" smtClean="0">
                <a:solidFill>
                  <a:srgbClr val="FFC000"/>
                </a:solidFill>
              </a:rPr>
              <a:t>συνδεδεμένος στο διαδίκτυο ή χωρίς σύνδεση</a:t>
            </a:r>
            <a:r>
              <a:rPr lang="el-GR" b="1" dirty="0" smtClean="0">
                <a:solidFill>
                  <a:srgbClr val="FFC000"/>
                </a:solidFill>
              </a:rPr>
              <a:t>,</a:t>
            </a:r>
            <a:r>
              <a:rPr lang="x-none" b="1" smtClean="0">
                <a:solidFill>
                  <a:srgbClr val="FFC000"/>
                </a:solidFill>
              </a:rPr>
              <a:t> </a:t>
            </a:r>
            <a:r>
              <a:rPr lang="x-none" smtClean="0"/>
              <a:t>εφόσον είναι εγκατεστημένο το εκτός σύνδεσης πρόγραμμα (</a:t>
            </a:r>
            <a:r>
              <a:rPr lang="en-US" dirty="0" smtClean="0"/>
              <a:t>off line editor</a:t>
            </a:r>
            <a:r>
              <a:rPr lang="x-none" smtClean="0"/>
              <a:t>) (</a:t>
            </a:r>
            <a:r>
              <a:rPr lang="en-US" u="sng" dirty="0" smtClean="0">
                <a:hlinkClick r:id="rId2"/>
              </a:rPr>
              <a:t>https</a:t>
            </a:r>
            <a:r>
              <a:rPr lang="x-none" u="sng" smtClean="0">
                <a:hlinkClick r:id="rId2"/>
              </a:rPr>
              <a:t>://</a:t>
            </a:r>
            <a:r>
              <a:rPr lang="en-US" u="sng" dirty="0" smtClean="0">
                <a:hlinkClick r:id="rId2"/>
              </a:rPr>
              <a:t>scratch</a:t>
            </a:r>
            <a:r>
              <a:rPr lang="x-none" u="sng" smtClean="0">
                <a:hlinkClick r:id="rId2"/>
              </a:rPr>
              <a:t>.</a:t>
            </a:r>
            <a:r>
              <a:rPr lang="en-US" u="sng" dirty="0" err="1" smtClean="0">
                <a:hlinkClick r:id="rId2"/>
              </a:rPr>
              <a:t>mit</a:t>
            </a:r>
            <a:r>
              <a:rPr lang="x-none" u="sng" smtClean="0">
                <a:hlinkClick r:id="rId2"/>
              </a:rPr>
              <a:t>.</a:t>
            </a:r>
            <a:r>
              <a:rPr lang="en-US" u="sng" dirty="0" err="1" smtClean="0">
                <a:hlinkClick r:id="rId2"/>
              </a:rPr>
              <a:t>edu</a:t>
            </a:r>
            <a:r>
              <a:rPr lang="x-none" u="sng" smtClean="0">
                <a:hlinkClick r:id="rId2"/>
              </a:rPr>
              <a:t>/</a:t>
            </a:r>
            <a:r>
              <a:rPr lang="en-US" u="sng" dirty="0" smtClean="0">
                <a:hlinkClick r:id="rId2"/>
              </a:rPr>
              <a:t>scratch</a:t>
            </a:r>
            <a:r>
              <a:rPr lang="x-none" u="sng" smtClean="0">
                <a:hlinkClick r:id="rId2"/>
              </a:rPr>
              <a:t>2</a:t>
            </a:r>
            <a:r>
              <a:rPr lang="en-US" u="sng" dirty="0" smtClean="0">
                <a:hlinkClick r:id="rId2"/>
              </a:rPr>
              <a:t>download</a:t>
            </a:r>
            <a:r>
              <a:rPr lang="x-none" u="sng" smtClean="0">
                <a:hlinkClick r:id="rId2"/>
              </a:rPr>
              <a:t>/</a:t>
            </a:r>
            <a:r>
              <a:rPr lang="x-none" smtClean="0"/>
              <a:t> ).</a:t>
            </a:r>
            <a:endParaRPr lang="el-GR" dirty="0" smtClean="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Ελάχιστες Απαιτήσεις</a:t>
            </a:r>
            <a:endParaRPr lang="el-GR" dirty="0"/>
          </a:p>
        </p:txBody>
      </p:sp>
      <p:sp>
        <p:nvSpPr>
          <p:cNvPr id="3" name="2 - Θέση περιεχομένου"/>
          <p:cNvSpPr>
            <a:spLocks noGrp="1"/>
          </p:cNvSpPr>
          <p:nvPr>
            <p:ph idx="1"/>
          </p:nvPr>
        </p:nvSpPr>
        <p:spPr>
          <a:xfrm>
            <a:off x="357158" y="1000108"/>
            <a:ext cx="8358246" cy="5429288"/>
          </a:xfrm>
        </p:spPr>
        <p:txBody>
          <a:bodyPr>
            <a:normAutofit fontScale="92500"/>
          </a:bodyPr>
          <a:lstStyle/>
          <a:p>
            <a:r>
              <a:rPr lang="el-GR" dirty="0" smtClean="0"/>
              <a:t>Για να λειτουργήσει το εκτός σύνδεσης πρόγραμμα θα πρέπει να έχουμε εγκατεστημένο έναν πρόσφατα ενημερωμένο φυλλομετρητή (</a:t>
            </a:r>
            <a:r>
              <a:rPr lang="en-US" dirty="0" smtClean="0"/>
              <a:t>web browser</a:t>
            </a:r>
            <a:r>
              <a:rPr lang="el-GR" dirty="0" smtClean="0"/>
              <a:t>), </a:t>
            </a:r>
            <a:r>
              <a:rPr lang="en-GB" u="sng" dirty="0" smtClean="0">
                <a:hlinkClick r:id="rId2"/>
              </a:rPr>
              <a:t>Chrome</a:t>
            </a:r>
            <a:r>
              <a:rPr lang="el-GR" dirty="0" smtClean="0"/>
              <a:t> 35 η νεότερο, </a:t>
            </a:r>
            <a:r>
              <a:rPr lang="en-GB" u="sng" dirty="0" smtClean="0">
                <a:hlinkClick r:id="rId3"/>
              </a:rPr>
              <a:t>Firefox</a:t>
            </a:r>
            <a:r>
              <a:rPr lang="el-GR" dirty="0" smtClean="0"/>
              <a:t> 31 ή νεότερο, </a:t>
            </a:r>
            <a:r>
              <a:rPr lang="en-GB" dirty="0" smtClean="0"/>
              <a:t>Internet Explorer</a:t>
            </a:r>
            <a:r>
              <a:rPr lang="el-GR" dirty="0" smtClean="0"/>
              <a:t> 9 ή νεότερο με εγκατεστημένο </a:t>
            </a:r>
            <a:r>
              <a:rPr lang="en-GB" u="sng" dirty="0" smtClean="0">
                <a:hlinkClick r:id="rId4"/>
              </a:rPr>
              <a:t>Adobe Flash Player</a:t>
            </a:r>
            <a:r>
              <a:rPr lang="el-GR" dirty="0" smtClean="0"/>
              <a:t> έκδοση 10.2 ή νεότερη. Η έκδοση </a:t>
            </a:r>
            <a:r>
              <a:rPr lang="en-US" dirty="0" smtClean="0"/>
              <a:t>scratch</a:t>
            </a:r>
            <a:r>
              <a:rPr lang="el-GR" dirty="0" smtClean="0"/>
              <a:t> 2 είναι σχεδιασμένη να υποστηρίζει αναλύσεις οθόνης 1024 x 768 και μεγαλύτερες.</a:t>
            </a:r>
          </a:p>
          <a:p>
            <a:r>
              <a:rPr lang="el-GR" dirty="0" smtClean="0"/>
              <a:t>Αν ο Η/Υ μας δεν πληροί αυτά τα κριτήρια τότε μπορούμε να εγκαταστήσουμε μια παλαιότερη έκδοση, την </a:t>
            </a:r>
            <a:r>
              <a:rPr lang="en-GB" u="sng" dirty="0" smtClean="0">
                <a:hlinkClick r:id="rId5"/>
              </a:rPr>
              <a:t>Scratch</a:t>
            </a:r>
            <a:r>
              <a:rPr lang="el-GR" u="sng" dirty="0" smtClean="0">
                <a:hlinkClick r:id="rId5"/>
              </a:rPr>
              <a:t> 1.4</a:t>
            </a:r>
            <a:r>
              <a:rPr lang="el-GR" dirty="0" smtClean="0"/>
              <a:t>.</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Συμμετοχή</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Συμμετοχή</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r>
              <a:rPr lang="x-none" smtClean="0"/>
              <a:t>Η συμμετοχή μπορεί να είναι ατομική, ή μπορ</a:t>
            </a:r>
            <a:r>
              <a:rPr lang="el-GR" dirty="0" err="1" smtClean="0"/>
              <a:t>ούν</a:t>
            </a:r>
            <a:r>
              <a:rPr lang="el-GR" dirty="0" smtClean="0"/>
              <a:t> δύο </a:t>
            </a:r>
            <a:r>
              <a:rPr lang="x-none" smtClean="0"/>
              <a:t>παίχτ</a:t>
            </a:r>
            <a:r>
              <a:rPr lang="el-GR" dirty="0" smtClean="0"/>
              <a:t>ες</a:t>
            </a:r>
            <a:r>
              <a:rPr lang="x-none" smtClean="0"/>
              <a:t> να εκπροσωπήσ</a:t>
            </a:r>
            <a:r>
              <a:rPr lang="el-GR" dirty="0" err="1" smtClean="0"/>
              <a:t>ουν</a:t>
            </a:r>
            <a:r>
              <a:rPr lang="el-GR" dirty="0" smtClean="0"/>
              <a:t> δύο ομάδες </a:t>
            </a:r>
            <a:r>
              <a:rPr lang="x-none" smtClean="0"/>
              <a:t>3-4 μαθητών. </a:t>
            </a:r>
            <a:endParaRPr lang="el-GR" dirty="0" smtClean="0"/>
          </a:p>
          <a:p>
            <a:r>
              <a:rPr lang="x-none" smtClean="0"/>
              <a:t>Η συμμετοχή σε ομάδες προωθεί περισσότερο τις ομαδοσυνεργατικές δραστηριότητες καθοδηγούμενης διερεύνησης.</a:t>
            </a:r>
            <a:endParaRPr lang="el-GR" dirty="0" smtClean="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Διαδικασία</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Διαδικασία</a:t>
            </a:r>
            <a:endParaRPr lang="el-GR" dirty="0"/>
          </a:p>
        </p:txBody>
      </p:sp>
      <p:sp>
        <p:nvSpPr>
          <p:cNvPr id="3" name="2 - Θέση περιεχομένου"/>
          <p:cNvSpPr>
            <a:spLocks noGrp="1"/>
          </p:cNvSpPr>
          <p:nvPr>
            <p:ph idx="1"/>
          </p:nvPr>
        </p:nvSpPr>
        <p:spPr>
          <a:xfrm>
            <a:off x="357158" y="1000108"/>
            <a:ext cx="8358246" cy="5429288"/>
          </a:xfrm>
        </p:spPr>
        <p:txBody>
          <a:bodyPr>
            <a:normAutofit fontScale="92500" lnSpcReduction="20000"/>
          </a:bodyPr>
          <a:lstStyle/>
          <a:p>
            <a:r>
              <a:rPr lang="x-none" smtClean="0"/>
              <a:t>Η </a:t>
            </a:r>
            <a:r>
              <a:rPr lang="el-GR" dirty="0" smtClean="0"/>
              <a:t>διδακτική ενότητα</a:t>
            </a:r>
            <a:r>
              <a:rPr lang="x-none" smtClean="0"/>
              <a:t> διαρκεί </a:t>
            </a:r>
            <a:r>
              <a:rPr lang="x-none" b="1" smtClean="0">
                <a:solidFill>
                  <a:srgbClr val="FFC000"/>
                </a:solidFill>
              </a:rPr>
              <a:t>δύο </a:t>
            </a:r>
            <a:r>
              <a:rPr lang="el-GR" b="1" dirty="0" smtClean="0">
                <a:solidFill>
                  <a:srgbClr val="FFC000"/>
                </a:solidFill>
              </a:rPr>
              <a:t>ξεχωριστές </a:t>
            </a:r>
            <a:r>
              <a:rPr lang="x-none" b="1" smtClean="0">
                <a:solidFill>
                  <a:srgbClr val="FFC000"/>
                </a:solidFill>
              </a:rPr>
              <a:t>διδακτικές ώρες</a:t>
            </a:r>
            <a:r>
              <a:rPr lang="el-GR" dirty="0" smtClean="0"/>
              <a:t>, ανάλογα με τον αριθμό των συμμετοχών ή τη διεξαγωγή πρωταθλήματος.</a:t>
            </a:r>
          </a:p>
          <a:p>
            <a:r>
              <a:rPr lang="el-GR" b="1" dirty="0" smtClean="0">
                <a:solidFill>
                  <a:srgbClr val="FFC000"/>
                </a:solidFill>
              </a:rPr>
              <a:t>Σ</a:t>
            </a:r>
            <a:r>
              <a:rPr lang="x-none" b="1" smtClean="0">
                <a:solidFill>
                  <a:srgbClr val="FFC000"/>
                </a:solidFill>
              </a:rPr>
              <a:t>την πρώτη </a:t>
            </a:r>
            <a:r>
              <a:rPr lang="el-GR" b="1" dirty="0" smtClean="0">
                <a:solidFill>
                  <a:srgbClr val="FFC000"/>
                </a:solidFill>
              </a:rPr>
              <a:t>διδακτική ώρα </a:t>
            </a:r>
            <a:r>
              <a:rPr lang="x-none" smtClean="0"/>
              <a:t>θα πρέπει να </a:t>
            </a:r>
            <a:r>
              <a:rPr lang="el-GR" dirty="0" smtClean="0"/>
              <a:t>γίνει </a:t>
            </a:r>
            <a:r>
              <a:rPr lang="x-none" smtClean="0"/>
              <a:t>μια αναφορά για τις </a:t>
            </a:r>
            <a:r>
              <a:rPr lang="el-GR" dirty="0" smtClean="0"/>
              <a:t>βασικές </a:t>
            </a:r>
            <a:r>
              <a:rPr lang="x-none" smtClean="0"/>
              <a:t>λογικές πύλες</a:t>
            </a:r>
            <a:r>
              <a:rPr lang="el-GR" dirty="0" smtClean="0"/>
              <a:t> (τ</a:t>
            </a:r>
            <a:r>
              <a:rPr lang="x-none" smtClean="0"/>
              <a:t>ι είναι</a:t>
            </a:r>
            <a:r>
              <a:rPr lang="el-GR" dirty="0" smtClean="0"/>
              <a:t>, π</a:t>
            </a:r>
            <a:r>
              <a:rPr lang="x-none" smtClean="0"/>
              <a:t>όσες </a:t>
            </a:r>
            <a:r>
              <a:rPr lang="el-GR" dirty="0" smtClean="0"/>
              <a:t>και π</a:t>
            </a:r>
            <a:r>
              <a:rPr lang="x-none" smtClean="0"/>
              <a:t>οιες είναι</a:t>
            </a:r>
            <a:r>
              <a:rPr lang="el-GR" dirty="0" smtClean="0"/>
              <a:t>) και να</a:t>
            </a:r>
            <a:r>
              <a:rPr lang="x-none" smtClean="0"/>
              <a:t> εξηγήσουμε τους πίνακες αληθείας (πληροφορίες που μπορούμε να </a:t>
            </a:r>
            <a:r>
              <a:rPr lang="el-GR" dirty="0" smtClean="0"/>
              <a:t>αντλήσουμε</a:t>
            </a:r>
            <a:r>
              <a:rPr lang="x-none" smtClean="0"/>
              <a:t> από το βιβλίο του μαθήματος). </a:t>
            </a:r>
            <a:r>
              <a:rPr lang="el-GR" dirty="0" smtClean="0"/>
              <a:t>Επιπλέον, μπορεί να δοθούν </a:t>
            </a:r>
            <a:r>
              <a:rPr lang="x-none" smtClean="0"/>
              <a:t>σε γραπτό κείμενο </a:t>
            </a:r>
            <a:r>
              <a:rPr lang="el-GR" dirty="0" smtClean="0"/>
              <a:t>οι</a:t>
            </a:r>
            <a:r>
              <a:rPr lang="x-none" smtClean="0"/>
              <a:t> κανόνες του παιχνιδιού και </a:t>
            </a:r>
            <a:r>
              <a:rPr lang="el-GR" dirty="0" smtClean="0"/>
              <a:t>οι</a:t>
            </a:r>
            <a:r>
              <a:rPr lang="x-none" smtClean="0"/>
              <a:t> απαραίτητες οδηγίες χρήσης.</a:t>
            </a:r>
            <a:endParaRPr lang="el-GR" dirty="0" smtClean="0"/>
          </a:p>
          <a:p>
            <a:r>
              <a:rPr lang="el-GR" dirty="0" smtClean="0"/>
              <a:t>Οι μαθητές στο σπίτι τους κάνουν μία επανάληψη και διαβάζουν τους κανόνες και τις οδηγίες χρήσης.</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Διαδικασία</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r>
              <a:rPr lang="el-GR" b="1" dirty="0" smtClean="0">
                <a:solidFill>
                  <a:srgbClr val="FFC000"/>
                </a:solidFill>
              </a:rPr>
              <a:t>Στη δεύτερη διδακτική ώρα</a:t>
            </a:r>
            <a:r>
              <a:rPr lang="el-GR" dirty="0" smtClean="0">
                <a:solidFill>
                  <a:srgbClr val="FFC000"/>
                </a:solidFill>
              </a:rPr>
              <a:t> </a:t>
            </a:r>
            <a:r>
              <a:rPr lang="el-GR" dirty="0" smtClean="0"/>
              <a:t>οι μαθητές εμπεδώνουν τη θεωρία που διδάχτηκαν την πρώτη ώρα.</a:t>
            </a:r>
          </a:p>
          <a:p>
            <a:r>
              <a:rPr lang="el-GR" dirty="0" smtClean="0"/>
              <a:t>Εδώ θα πρέπει </a:t>
            </a:r>
            <a:r>
              <a:rPr lang="x-none" smtClean="0"/>
              <a:t>να αποφασίσουμε </a:t>
            </a:r>
            <a:r>
              <a:rPr lang="el-GR" dirty="0" smtClean="0"/>
              <a:t>α</a:t>
            </a:r>
            <a:r>
              <a:rPr lang="x-none" smtClean="0"/>
              <a:t>ν θα κάνουμε ομάδες ή αν οι μαθητές θα διαγωνιστούν ατομικά, και </a:t>
            </a:r>
            <a:r>
              <a:rPr lang="el-GR" dirty="0" smtClean="0"/>
              <a:t>α</a:t>
            </a:r>
            <a:r>
              <a:rPr lang="x-none" smtClean="0"/>
              <a:t>ν θα διεξάγουμε πρωτάθλημα</a:t>
            </a:r>
            <a:r>
              <a:rPr lang="el-GR" dirty="0" smtClean="0"/>
              <a:t>.</a:t>
            </a:r>
          </a:p>
          <a:p>
            <a:r>
              <a:rPr lang="el-GR" dirty="0" smtClean="0"/>
              <a:t>Επίσης θα λύσουμε τυχόν απορίες για τους κανόνες του παιχνιδιού και τις οδηγίες χρήσης. </a:t>
            </a:r>
            <a:r>
              <a:rPr lang="el-GR" b="1" dirty="0" smtClean="0">
                <a:solidFill>
                  <a:srgbClr val="FFC000"/>
                </a:solidFill>
              </a:rPr>
              <a:t>Στη συνέχεια ξεκινά το παιχνίδι</a:t>
            </a:r>
            <a:r>
              <a:rPr lang="el-GR" dirty="0" smtClean="0">
                <a:solidFill>
                  <a:srgbClr val="FFC000"/>
                </a:solidFill>
              </a:rPr>
              <a:t>.</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vertical)">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vertical)">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Διαδικασία</a:t>
            </a:r>
            <a:endParaRPr lang="el-GR" dirty="0"/>
          </a:p>
        </p:txBody>
      </p:sp>
      <p:sp>
        <p:nvSpPr>
          <p:cNvPr id="3" name="2 - Θέση περιεχομένου"/>
          <p:cNvSpPr>
            <a:spLocks noGrp="1"/>
          </p:cNvSpPr>
          <p:nvPr>
            <p:ph idx="1"/>
          </p:nvPr>
        </p:nvSpPr>
        <p:spPr>
          <a:xfrm>
            <a:off x="357158" y="1000108"/>
            <a:ext cx="8358246" cy="5429288"/>
          </a:xfrm>
        </p:spPr>
        <p:txBody>
          <a:bodyPr>
            <a:normAutofit fontScale="92500"/>
          </a:bodyPr>
          <a:lstStyle/>
          <a:p>
            <a:r>
              <a:rPr lang="x-none" smtClean="0"/>
              <a:t>Στην περίπτωση ομαδικής συμμετοχής θα πρέπει η ομάδα να επιλέξει έναν εκπρόσωπο, στην περίπτωση πρωταθλήματος μπορούν να συμμετέχουν ως εκπρόσωποι περισσότερα από ένα άτομα με διαδοχική σειρά.</a:t>
            </a:r>
            <a:endParaRPr lang="el-GR" dirty="0" smtClean="0"/>
          </a:p>
          <a:p>
            <a:r>
              <a:rPr lang="x-none" smtClean="0"/>
              <a:t>Ο εκπρόσωπος μπορεί να επιλεγεί με οποιονδήποτε από τους γνωστούς τρόπους, τυχαία επιλογή – κλήρωση, μυστική ψηφοφορία, πλειοψηφική ανοιχτή επιλογή από την ομάδα και ως τελευταία λύση επιλογή από τον καθηγητή. Καλό είναι να αφήνουμε την ομάδα να ενεργήσει από μόνη της</a:t>
            </a:r>
            <a:r>
              <a:rPr lang="el-GR" dirty="0" smtClean="0"/>
              <a:t> (Ματσαγγούρας, 2000).</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654032"/>
          </a:xfrm>
        </p:spPr>
        <p:txBody>
          <a:bodyPr>
            <a:normAutofit fontScale="90000"/>
          </a:bodyPr>
          <a:lstStyle/>
          <a:p>
            <a:r>
              <a:rPr lang="el-GR" dirty="0" smtClean="0"/>
              <a:t>Ο εισηγητής - Συγγραφέας</a:t>
            </a:r>
            <a:endParaRPr lang="el-GR" dirty="0"/>
          </a:p>
        </p:txBody>
      </p:sp>
      <p:sp>
        <p:nvSpPr>
          <p:cNvPr id="3" name="2 - Θέση περιεχομένου"/>
          <p:cNvSpPr>
            <a:spLocks noGrp="1"/>
          </p:cNvSpPr>
          <p:nvPr>
            <p:ph idx="1"/>
          </p:nvPr>
        </p:nvSpPr>
        <p:spPr>
          <a:xfrm>
            <a:off x="142844" y="1071546"/>
            <a:ext cx="8643998" cy="5286412"/>
          </a:xfrm>
        </p:spPr>
        <p:txBody>
          <a:bodyPr>
            <a:normAutofit lnSpcReduction="10000"/>
          </a:bodyPr>
          <a:lstStyle/>
          <a:p>
            <a:r>
              <a:rPr lang="el-GR" dirty="0" smtClean="0"/>
              <a:t>Λευθερούδης Θεόδωρος.</a:t>
            </a:r>
          </a:p>
          <a:p>
            <a:r>
              <a:rPr lang="el-GR" dirty="0" smtClean="0"/>
              <a:t>Ηλεκτρονικός Μηχανικός Τ.Ε.</a:t>
            </a:r>
          </a:p>
          <a:p>
            <a:r>
              <a:rPr lang="el-GR" dirty="0" smtClean="0"/>
              <a:t>Απόφοιτος ΤΕΙΘ, ΣΤΕΦ, Τμήμα Ηλεκτρονικής.</a:t>
            </a:r>
          </a:p>
          <a:p>
            <a:r>
              <a:rPr lang="el-GR" dirty="0" smtClean="0"/>
              <a:t>Ειδικότητα Εκπαιδευτικού ΠΕ1708.</a:t>
            </a:r>
          </a:p>
          <a:p>
            <a:r>
              <a:rPr lang="el-GR" dirty="0" smtClean="0"/>
              <a:t>Μόνιμος εκπαιδευτικός 2</a:t>
            </a:r>
            <a:r>
              <a:rPr lang="el-GR" baseline="30000" dirty="0" smtClean="0"/>
              <a:t>ο</a:t>
            </a:r>
            <a:r>
              <a:rPr lang="el-GR" dirty="0" smtClean="0"/>
              <a:t> ΕΠΑΛ Κιλκίς.</a:t>
            </a:r>
          </a:p>
          <a:p>
            <a:r>
              <a:rPr lang="el-GR" dirty="0" smtClean="0"/>
              <a:t>Εκπαιδευτική προϋπηρεσία περίπου 12 χρόνια.</a:t>
            </a:r>
          </a:p>
          <a:p>
            <a:r>
              <a:rPr lang="el-GR" dirty="0" smtClean="0"/>
              <a:t>Επαγγελματική προϋπηρεσία περίπου 9 χρόνια.</a:t>
            </a:r>
          </a:p>
          <a:p>
            <a:r>
              <a:rPr lang="el-GR" dirty="0" smtClean="0"/>
              <a:t>Διδασκαλία ψηφιακών ηλεκτρονικών ως μάθημα 6 χρόνια.</a:t>
            </a:r>
            <a:endParaRPr lang="el-GR" dirty="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6000"/>
                            </p:stCondLst>
                            <p:childTnLst>
                              <p:par>
                                <p:cTn id="15" presetID="2" presetClass="entr" presetSubtype="4"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9000"/>
                            </p:stCondLst>
                            <p:childTnLst>
                              <p:par>
                                <p:cTn id="20" presetID="2" presetClass="entr" presetSubtype="4"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3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2000"/>
                            </p:stCondLst>
                            <p:childTnLst>
                              <p:par>
                                <p:cTn id="25" presetID="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3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0"/>
                            </p:stCondLst>
                            <p:childTnLst>
                              <p:par>
                                <p:cTn id="30" presetID="2" presetClass="entr" presetSubtype="4"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3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3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8000"/>
                            </p:stCondLst>
                            <p:childTnLst>
                              <p:par>
                                <p:cTn id="35" presetID="2" presetClass="entr" presetSubtype="4"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3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Διαδικασία</a:t>
            </a:r>
            <a:endParaRPr lang="el-GR" dirty="0"/>
          </a:p>
        </p:txBody>
      </p:sp>
      <p:sp>
        <p:nvSpPr>
          <p:cNvPr id="3" name="2 - Θέση περιεχομένου"/>
          <p:cNvSpPr>
            <a:spLocks noGrp="1"/>
          </p:cNvSpPr>
          <p:nvPr>
            <p:ph idx="1"/>
          </p:nvPr>
        </p:nvSpPr>
        <p:spPr>
          <a:xfrm>
            <a:off x="357158" y="1000108"/>
            <a:ext cx="8358246" cy="5429288"/>
          </a:xfrm>
        </p:spPr>
        <p:txBody>
          <a:bodyPr>
            <a:normAutofit fontScale="92500" lnSpcReduction="10000"/>
          </a:bodyPr>
          <a:lstStyle/>
          <a:p>
            <a:r>
              <a:rPr lang="x-none" b="1" smtClean="0">
                <a:solidFill>
                  <a:srgbClr val="FFC000"/>
                </a:solidFill>
              </a:rPr>
              <a:t>Ο καθηγητής θα πρέπει να αναλάβει τη διαιτησία ως πιο ουδέτερο μέλος της τάξης</a:t>
            </a:r>
            <a:r>
              <a:rPr lang="x-none" smtClean="0"/>
              <a:t>, έτσι δεν θα δημιουργηθούν αμφιβολίες για το τελικό αποτέλεσμα και κοινωνικές αντιπαλότητες μεταξύ των μαθητών.</a:t>
            </a:r>
            <a:endParaRPr lang="el-GR" dirty="0" smtClean="0"/>
          </a:p>
          <a:p>
            <a:r>
              <a:rPr lang="x-none" b="1" smtClean="0">
                <a:solidFill>
                  <a:srgbClr val="FFC000"/>
                </a:solidFill>
              </a:rPr>
              <a:t>Λίγο πριν το τέλος της δεύτερης ώρας διανέμονται στους μαθητές φύλλα αξιολόγησης </a:t>
            </a:r>
            <a:r>
              <a:rPr lang="x-none" smtClean="0"/>
              <a:t>με ασκήσεις συμπλήρωσης, αντιστοίχησης ή πολλαπλών επιλογών διάρκειας όχι μεγαλύτερης </a:t>
            </a:r>
            <a:r>
              <a:rPr lang="el-GR" dirty="0" smtClean="0"/>
              <a:t>των </a:t>
            </a:r>
            <a:r>
              <a:rPr lang="x-none" smtClean="0"/>
              <a:t>5 λεπτ</a:t>
            </a:r>
            <a:r>
              <a:rPr lang="el-GR" dirty="0" err="1" smtClean="0"/>
              <a:t>ών</a:t>
            </a:r>
            <a:r>
              <a:rPr lang="x-none" smtClean="0"/>
              <a:t>.</a:t>
            </a:r>
            <a:endParaRPr lang="el-GR" dirty="0" smtClean="0"/>
          </a:p>
          <a:p>
            <a:r>
              <a:rPr lang="x-none" smtClean="0"/>
              <a:t>Θα πρέπει να προταθεί από τον καθηγητή η χρήση του παιχνιδιού από τους μαθητές και στο σπίτι.</a:t>
            </a:r>
            <a:endParaRPr lang="el-GR" dirty="0" smtClean="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ou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out)">
                                      <p:cBhvr>
                                        <p:cTn id="1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user\Local Settings\Temporary Internet files\Content.IE5\OTY7TWB0\10582_bigstock-Questions-8[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advTm="180000">
    <p:pull dir="l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Αναλογικό και ψηφιακό μέγεθος</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pPr>
              <a:lnSpc>
                <a:spcPct val="90000"/>
              </a:lnSpc>
            </a:pPr>
            <a:r>
              <a:rPr lang="el-GR" b="1" dirty="0" smtClean="0">
                <a:solidFill>
                  <a:schemeClr val="accent2"/>
                </a:solidFill>
                <a:latin typeface="Arial" charset="0"/>
              </a:rPr>
              <a:t>Αναλογικό μέγεθος ονομάζεται ένα μέγεθος που μπορεί να πάρει οποιαδήποτε τιμή σε μία περιοχή τιμών.</a:t>
            </a:r>
          </a:p>
          <a:p>
            <a:pPr>
              <a:lnSpc>
                <a:spcPct val="90000"/>
              </a:lnSpc>
            </a:pPr>
            <a:r>
              <a:rPr lang="el-GR" dirty="0" smtClean="0">
                <a:latin typeface="Arial" charset="0"/>
              </a:rPr>
              <a:t>Η ταχύτητα ενός αυτοκινήτου.</a:t>
            </a:r>
          </a:p>
          <a:p>
            <a:pPr>
              <a:lnSpc>
                <a:spcPct val="90000"/>
              </a:lnSpc>
            </a:pPr>
            <a:r>
              <a:rPr lang="el-GR" dirty="0" smtClean="0">
                <a:latin typeface="Arial" charset="0"/>
              </a:rPr>
              <a:t>Η θερμοκρασία ενός δωματίου.</a:t>
            </a:r>
          </a:p>
          <a:p>
            <a:pPr>
              <a:lnSpc>
                <a:spcPct val="90000"/>
              </a:lnSpc>
            </a:pPr>
            <a:r>
              <a:rPr lang="el-GR" dirty="0" smtClean="0">
                <a:latin typeface="Arial" charset="0"/>
              </a:rPr>
              <a:t>Το βάρος ενός ανθρώπου.</a:t>
            </a:r>
          </a:p>
          <a:p>
            <a:pPr>
              <a:lnSpc>
                <a:spcPct val="90000"/>
              </a:lnSpc>
            </a:pPr>
            <a:r>
              <a:rPr lang="el-GR" dirty="0" smtClean="0">
                <a:latin typeface="Arial" charset="0"/>
              </a:rPr>
              <a:t>Το ύψος ενός δένδρου.</a:t>
            </a:r>
          </a:p>
          <a:p>
            <a:pPr>
              <a:lnSpc>
                <a:spcPct val="90000"/>
              </a:lnSpc>
            </a:pPr>
            <a:r>
              <a:rPr lang="el-GR" dirty="0" smtClean="0">
                <a:latin typeface="Arial" charset="0"/>
              </a:rPr>
              <a:t>Το μονοπάτι.</a:t>
            </a:r>
          </a:p>
          <a:p>
            <a:pPr>
              <a:lnSpc>
                <a:spcPct val="90000"/>
              </a:lnSpc>
            </a:pPr>
            <a:r>
              <a:rPr lang="el-GR" dirty="0" smtClean="0">
                <a:latin typeface="Arial" charset="0"/>
              </a:rPr>
              <a:t>Κ.Λ.Π.</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1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1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amond(in)">
                                      <p:cBhvr>
                                        <p:cTn id="13" dur="1000"/>
                                        <p:tgtEl>
                                          <p:spTgt spid="3">
                                            <p:txEl>
                                              <p:pRg st="3" end="3"/>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amond(in)">
                                      <p:cBhvr>
                                        <p:cTn id="16" dur="1000"/>
                                        <p:tgtEl>
                                          <p:spTgt spid="3">
                                            <p:txEl>
                                              <p:pRg st="4" end="4"/>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diamond(in)">
                                      <p:cBhvr>
                                        <p:cTn id="19" dur="1000"/>
                                        <p:tgtEl>
                                          <p:spTgt spid="3">
                                            <p:txEl>
                                              <p:pRg st="5" end="5"/>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amond(in)">
                                      <p:cBhvr>
                                        <p:cTn id="2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pic>
        <p:nvPicPr>
          <p:cNvPr id="5" name="Picture 5" descr="psifiaka0004"/>
          <p:cNvPicPr>
            <a:picLocks noChangeAspect="1" noChangeArrowheads="1"/>
          </p:cNvPicPr>
          <p:nvPr/>
        </p:nvPicPr>
        <p:blipFill>
          <a:blip r:embed="rId2">
            <a:lum bright="-12000" contrast="20000"/>
          </a:blip>
          <a:srcRect/>
          <a:stretch>
            <a:fillRect/>
          </a:stretch>
        </p:blipFill>
        <p:spPr bwMode="auto">
          <a:xfrm>
            <a:off x="357158" y="1000108"/>
            <a:ext cx="8429684" cy="5572164"/>
          </a:xfrm>
          <a:prstGeom prst="rect">
            <a:avLst/>
          </a:prstGeom>
          <a:noFill/>
        </p:spPr>
      </p:pic>
    </p:spTree>
  </p:cSld>
  <p:clrMapOvr>
    <a:masterClrMapping/>
  </p:clrMapOvr>
  <p:transition spd="med">
    <p:pull dir="l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r>
              <a:rPr lang="el-GR" b="1" dirty="0" smtClean="0">
                <a:solidFill>
                  <a:schemeClr val="accent2"/>
                </a:solidFill>
                <a:latin typeface="Arial" charset="0"/>
              </a:rPr>
              <a:t>Ψηφιακό μέγεθος ονομάζεται το μέγεθος που μπορεί να πάρει συγκεκριμένες (διακριτές) τιμές σε μια περιοχή τιμών.</a:t>
            </a:r>
          </a:p>
          <a:p>
            <a:r>
              <a:rPr lang="el-GR" dirty="0" smtClean="0">
                <a:latin typeface="Arial" charset="0"/>
              </a:rPr>
              <a:t>Το πλήθος των «φάουλ» ενός παίκτη.</a:t>
            </a:r>
          </a:p>
          <a:p>
            <a:r>
              <a:rPr lang="el-GR" dirty="0" smtClean="0">
                <a:latin typeface="Arial" charset="0"/>
              </a:rPr>
              <a:t>Οι βαθμοί μιας ομάδας.</a:t>
            </a:r>
          </a:p>
          <a:p>
            <a:r>
              <a:rPr lang="el-GR" dirty="0" smtClean="0">
                <a:latin typeface="Arial" charset="0"/>
              </a:rPr>
              <a:t>Η σκάλα.</a:t>
            </a:r>
          </a:p>
          <a:p>
            <a:r>
              <a:rPr lang="el-GR" dirty="0" smtClean="0">
                <a:latin typeface="Arial" charset="0"/>
              </a:rPr>
              <a:t>Κ.Λ.Π.</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out)">
                                      <p:cBhvr>
                                        <p:cTn id="7" dur="1000"/>
                                        <p:tgtEl>
                                          <p:spTgt spid="3">
                                            <p:txEl>
                                              <p:pRg st="1" end="1"/>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out)">
                                      <p:cBhvr>
                                        <p:cTn id="10" dur="1000"/>
                                        <p:tgtEl>
                                          <p:spTgt spid="3">
                                            <p:txEl>
                                              <p:pRg st="2" end="2"/>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amond(out)">
                                      <p:cBhvr>
                                        <p:cTn id="13" dur="1000"/>
                                        <p:tgtEl>
                                          <p:spTgt spid="3">
                                            <p:txEl>
                                              <p:pRg st="3" end="3"/>
                                            </p:txEl>
                                          </p:spTgt>
                                        </p:tgtEl>
                                      </p:cBhvr>
                                    </p:animEffect>
                                  </p:childTnLst>
                                </p:cTn>
                              </p:par>
                              <p:par>
                                <p:cTn id="14" presetID="8" presetClass="entr" presetSubtype="32"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amond(out)">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pic>
        <p:nvPicPr>
          <p:cNvPr id="4" name="Picture 3" descr="psifiaka0005"/>
          <p:cNvPicPr>
            <a:picLocks noChangeAspect="1" noChangeArrowheads="1"/>
          </p:cNvPicPr>
          <p:nvPr/>
        </p:nvPicPr>
        <p:blipFill>
          <a:blip r:embed="rId2">
            <a:lum bright="-12000" contrast="20000"/>
          </a:blip>
          <a:srcRect/>
          <a:stretch>
            <a:fillRect/>
          </a:stretch>
        </p:blipFill>
        <p:spPr bwMode="auto">
          <a:xfrm>
            <a:off x="285720" y="1071546"/>
            <a:ext cx="8572560" cy="5500726"/>
          </a:xfrm>
          <a:prstGeom prst="rect">
            <a:avLst/>
          </a:prstGeom>
          <a:noFill/>
        </p:spPr>
      </p:pic>
    </p:spTree>
  </p:cSld>
  <p:clrMapOvr>
    <a:masterClrMapping/>
  </p:clrMapOvr>
  <p:transition spd="med">
    <p:pull dir="l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sp>
        <p:nvSpPr>
          <p:cNvPr id="3" name="2 - Θέση περιεχομένου"/>
          <p:cNvSpPr>
            <a:spLocks noGrp="1"/>
          </p:cNvSpPr>
          <p:nvPr>
            <p:ph idx="1"/>
          </p:nvPr>
        </p:nvSpPr>
        <p:spPr>
          <a:xfrm>
            <a:off x="357158" y="1000108"/>
            <a:ext cx="8358246" cy="5572164"/>
          </a:xfrm>
        </p:spPr>
        <p:txBody>
          <a:bodyPr>
            <a:normAutofit/>
          </a:bodyPr>
          <a:lstStyle/>
          <a:p>
            <a:pPr>
              <a:lnSpc>
                <a:spcPct val="80000"/>
              </a:lnSpc>
            </a:pPr>
            <a:r>
              <a:rPr lang="el-GR" sz="3200" b="1" dirty="0" smtClean="0">
                <a:solidFill>
                  <a:schemeClr val="accent2"/>
                </a:solidFill>
                <a:latin typeface="Arial" charset="0"/>
              </a:rPr>
              <a:t>Δυαδικό μέγεθος είναι ένα ψηφιακό μέγεθος που μπορεί να πάρει μόνο δύο (2) διακριτές τιμές.</a:t>
            </a:r>
          </a:p>
          <a:p>
            <a:pPr>
              <a:lnSpc>
                <a:spcPct val="80000"/>
              </a:lnSpc>
            </a:pPr>
            <a:r>
              <a:rPr lang="el-GR" sz="3200" dirty="0" smtClean="0">
                <a:latin typeface="Arial" charset="0"/>
              </a:rPr>
              <a:t>Σήμερα βρέχει (ΝΑΙ</a:t>
            </a:r>
            <a:r>
              <a:rPr lang="en-US" sz="3200" dirty="0" smtClean="0">
                <a:latin typeface="Arial" charset="0"/>
              </a:rPr>
              <a:t>,</a:t>
            </a:r>
            <a:r>
              <a:rPr lang="el-GR" sz="3200" dirty="0" smtClean="0">
                <a:latin typeface="Arial" charset="0"/>
              </a:rPr>
              <a:t> </a:t>
            </a:r>
            <a:r>
              <a:rPr lang="en-US" sz="3200" dirty="0" smtClean="0">
                <a:latin typeface="Arial" charset="0"/>
              </a:rPr>
              <a:t>TRUE </a:t>
            </a:r>
            <a:r>
              <a:rPr lang="el-GR" sz="3200" dirty="0" smtClean="0">
                <a:latin typeface="Arial" charset="0"/>
              </a:rPr>
              <a:t>ή ΌΧΙ</a:t>
            </a:r>
            <a:r>
              <a:rPr lang="en-US" sz="3200" dirty="0" smtClean="0">
                <a:latin typeface="Arial" charset="0"/>
              </a:rPr>
              <a:t>, FALSE</a:t>
            </a:r>
            <a:r>
              <a:rPr lang="el-GR" sz="3200" dirty="0" smtClean="0">
                <a:latin typeface="Arial" charset="0"/>
              </a:rPr>
              <a:t>).</a:t>
            </a:r>
          </a:p>
          <a:p>
            <a:pPr>
              <a:lnSpc>
                <a:spcPct val="80000"/>
              </a:lnSpc>
            </a:pPr>
            <a:r>
              <a:rPr lang="el-GR" sz="3200" dirty="0" smtClean="0">
                <a:latin typeface="Arial" charset="0"/>
              </a:rPr>
              <a:t>Ο λαμπτήρας είναι αναμμένος (ΝΑΙ, ΟΝ</a:t>
            </a:r>
            <a:r>
              <a:rPr lang="en-US" sz="3200" dirty="0" smtClean="0">
                <a:latin typeface="Arial" charset="0"/>
              </a:rPr>
              <a:t> </a:t>
            </a:r>
            <a:r>
              <a:rPr lang="el-GR" sz="3200" dirty="0" smtClean="0">
                <a:latin typeface="Arial" charset="0"/>
              </a:rPr>
              <a:t>ή ΌΧΙ, </a:t>
            </a:r>
            <a:r>
              <a:rPr lang="en-US" sz="3200" dirty="0" smtClean="0">
                <a:latin typeface="Arial" charset="0"/>
              </a:rPr>
              <a:t>OFF).</a:t>
            </a:r>
          </a:p>
          <a:p>
            <a:pPr>
              <a:lnSpc>
                <a:spcPct val="80000"/>
              </a:lnSpc>
            </a:pPr>
            <a:r>
              <a:rPr lang="el-GR" sz="3200" dirty="0" smtClean="0">
                <a:latin typeface="Arial" charset="0"/>
              </a:rPr>
              <a:t>«0» Δεν περνάει ηλεκτρικό ρεύμα από το κύκλωμα.</a:t>
            </a:r>
          </a:p>
          <a:p>
            <a:pPr>
              <a:lnSpc>
                <a:spcPct val="80000"/>
              </a:lnSpc>
            </a:pPr>
            <a:r>
              <a:rPr lang="el-GR" sz="3200" dirty="0" smtClean="0">
                <a:latin typeface="Arial" charset="0"/>
              </a:rPr>
              <a:t>«1» Περνάει ηλεκτρικό ρεύμα από το κύκλωμα.</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sp>
        <p:nvSpPr>
          <p:cNvPr id="3" name="2 - Θέση περιεχομένου"/>
          <p:cNvSpPr>
            <a:spLocks noGrp="1"/>
          </p:cNvSpPr>
          <p:nvPr>
            <p:ph idx="1"/>
          </p:nvPr>
        </p:nvSpPr>
        <p:spPr>
          <a:xfrm>
            <a:off x="357158" y="1000108"/>
            <a:ext cx="8358246" cy="3714776"/>
          </a:xfrm>
        </p:spPr>
        <p:txBody>
          <a:bodyPr>
            <a:normAutofit/>
          </a:bodyPr>
          <a:lstStyle/>
          <a:p>
            <a:pPr>
              <a:lnSpc>
                <a:spcPct val="80000"/>
              </a:lnSpc>
            </a:pPr>
            <a:r>
              <a:rPr lang="el-GR" sz="3200" dirty="0" smtClean="0">
                <a:latin typeface="Arial" charset="0"/>
              </a:rPr>
              <a:t>Ο διακόπτης είναι ανοικτός, «0» δεν περνάει ηλεκτρικό ρεύμα από το κύκλωμα.</a:t>
            </a:r>
          </a:p>
          <a:p>
            <a:pPr>
              <a:lnSpc>
                <a:spcPct val="80000"/>
              </a:lnSpc>
            </a:pPr>
            <a:r>
              <a:rPr lang="el-GR" sz="3200" dirty="0" smtClean="0">
                <a:latin typeface="Arial" charset="0"/>
              </a:rPr>
              <a:t>Ο διακόπτης είναι κλειστός «1» περνάει ηλεκτρικό ρεύμα από το κύκλωμα.</a:t>
            </a:r>
            <a:endParaRPr lang="en-US" sz="3200" dirty="0" smtClean="0">
              <a:latin typeface="Arial" charset="0"/>
            </a:endParaRPr>
          </a:p>
          <a:p>
            <a:pPr>
              <a:lnSpc>
                <a:spcPct val="80000"/>
              </a:lnSpc>
            </a:pPr>
            <a:r>
              <a:rPr lang="el-GR" sz="3200" dirty="0" smtClean="0">
                <a:solidFill>
                  <a:srgbClr val="FFC000"/>
                </a:solidFill>
                <a:latin typeface="Arial" charset="0"/>
              </a:rPr>
              <a:t>Ο διακόπτης είναι σε θέσει αδρανείας, </a:t>
            </a:r>
            <a:r>
              <a:rPr lang="el-GR" sz="3200" b="1" dirty="0" smtClean="0">
                <a:solidFill>
                  <a:srgbClr val="FFC000"/>
                </a:solidFill>
                <a:latin typeface="Arial" charset="0"/>
              </a:rPr>
              <a:t>δεν ασκώ πίεση</a:t>
            </a:r>
            <a:r>
              <a:rPr lang="el-GR" sz="3200" dirty="0" smtClean="0">
                <a:solidFill>
                  <a:srgbClr val="FFC000"/>
                </a:solidFill>
                <a:latin typeface="Arial" charset="0"/>
              </a:rPr>
              <a:t>, έχουμε κατάσταση «0».</a:t>
            </a:r>
          </a:p>
          <a:p>
            <a:pPr>
              <a:lnSpc>
                <a:spcPct val="80000"/>
              </a:lnSpc>
            </a:pPr>
            <a:r>
              <a:rPr lang="el-GR" sz="3200" dirty="0" smtClean="0">
                <a:solidFill>
                  <a:srgbClr val="FFC000"/>
                </a:solidFill>
                <a:latin typeface="Arial" charset="0"/>
              </a:rPr>
              <a:t>Πιέζω τον διακόπτη, τότε έχουμε κατάσταση «1».</a:t>
            </a:r>
            <a:endParaRPr lang="el-GR" sz="3200" dirty="0" smtClean="0">
              <a:latin typeface="Arial" charset="0"/>
            </a:endParaRPr>
          </a:p>
        </p:txBody>
      </p:sp>
      <p:pic>
        <p:nvPicPr>
          <p:cNvPr id="4" name="Picture 5"/>
          <p:cNvPicPr>
            <a:picLocks noChangeAspect="1" noChangeArrowheads="1"/>
          </p:cNvPicPr>
          <p:nvPr/>
        </p:nvPicPr>
        <p:blipFill>
          <a:blip r:embed="rId2"/>
          <a:srcRect/>
          <a:stretch>
            <a:fillRect/>
          </a:stretch>
        </p:blipFill>
        <p:spPr bwMode="auto">
          <a:xfrm>
            <a:off x="1021278" y="4786322"/>
            <a:ext cx="6979746" cy="186849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dow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down)">
                                      <p:cBhvr>
                                        <p:cTn id="12" dur="1000"/>
                                        <p:tgtEl>
                                          <p:spTgt spid="3">
                                            <p:txEl>
                                              <p:pRg st="2" end="2"/>
                                            </p:txEl>
                                          </p:spTgt>
                                        </p:tgtEl>
                                      </p:cBhvr>
                                    </p:animEffect>
                                  </p:childTnLst>
                                </p:cTn>
                              </p:par>
                              <p:par>
                                <p:cTn id="13" presetID="5" presetClass="entr" presetSubtype="5"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down)">
                                      <p:cBhvr>
                                        <p:cTn id="15" dur="10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82594"/>
          </a:xfrm>
        </p:spPr>
        <p:txBody>
          <a:bodyPr>
            <a:normAutofit fontScale="90000"/>
          </a:bodyPr>
          <a:lstStyle/>
          <a:p>
            <a:r>
              <a:rPr lang="el-GR" dirty="0" smtClean="0"/>
              <a:t>Αναλογικό και ψηφιακό μέγεθος</a:t>
            </a:r>
            <a:endParaRPr lang="el-GR" dirty="0"/>
          </a:p>
        </p:txBody>
      </p:sp>
      <p:pic>
        <p:nvPicPr>
          <p:cNvPr id="2053" name="Picture 5"/>
          <p:cNvPicPr>
            <a:picLocks noChangeAspect="1" noChangeArrowheads="1"/>
          </p:cNvPicPr>
          <p:nvPr/>
        </p:nvPicPr>
        <p:blipFill>
          <a:blip r:embed="rId2"/>
          <a:srcRect/>
          <a:stretch>
            <a:fillRect/>
          </a:stretch>
        </p:blipFill>
        <p:spPr bwMode="auto">
          <a:xfrm>
            <a:off x="500034" y="1214422"/>
            <a:ext cx="5286375" cy="5019675"/>
          </a:xfrm>
          <a:prstGeom prst="rect">
            <a:avLst/>
          </a:prstGeom>
          <a:noFill/>
          <a:ln w="9525">
            <a:noFill/>
            <a:miter lim="800000"/>
            <a:headEnd/>
            <a:tailEnd/>
          </a:ln>
          <a:effectLst/>
        </p:spPr>
      </p:pic>
      <p:sp>
        <p:nvSpPr>
          <p:cNvPr id="9" name="8 - Κουμπί ενέργειας: Έγγραφο">
            <a:hlinkClick r:id="rId3" action="ppaction://hlinkfile" highlightClick="1"/>
          </p:cNvPr>
          <p:cNvSpPr/>
          <p:nvPr/>
        </p:nvSpPr>
        <p:spPr>
          <a:xfrm>
            <a:off x="7000892" y="2643182"/>
            <a:ext cx="1285884" cy="1714512"/>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transition spd="med">
    <p:pull dir="l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Περίληψη</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endParaRPr lang="el-GR" dirty="0"/>
          </a:p>
        </p:txBody>
      </p:sp>
    </p:spTree>
  </p:cSld>
  <p:clrMapOvr>
    <a:masterClrMapping/>
  </p:clrMapOvr>
  <p:transition spd="med">
    <p:pull dir="l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user\Local Settings\Temporary Internet files\Content.IE5\OTY7TWB0\10582_bigstock-Questions-8[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advTm="180000">
    <p:pull dir="l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Οι πύλες</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endParaRPr lang="el-GR" dirty="0"/>
          </a:p>
        </p:txBody>
      </p:sp>
      <p:sp>
        <p:nvSpPr>
          <p:cNvPr id="3" name="2 - Θέση περιεχομένου"/>
          <p:cNvSpPr>
            <a:spLocks noGrp="1"/>
          </p:cNvSpPr>
          <p:nvPr>
            <p:ph idx="1"/>
          </p:nvPr>
        </p:nvSpPr>
        <p:spPr>
          <a:xfrm>
            <a:off x="214282" y="928670"/>
            <a:ext cx="8429684" cy="5500726"/>
          </a:xfrm>
        </p:spPr>
        <p:txBody>
          <a:bodyPr>
            <a:normAutofit lnSpcReduction="10000"/>
          </a:bodyPr>
          <a:lstStyle/>
          <a:p>
            <a:r>
              <a:rPr lang="el-GR" sz="3200" b="1" dirty="0" smtClean="0">
                <a:solidFill>
                  <a:schemeClr val="accent2"/>
                </a:solidFill>
                <a:latin typeface="Arial" charset="0"/>
              </a:rPr>
              <a:t>Οι λογικές πύλες είναι τα βασικά δομικά στοιχεία στα ψηφιακά κυκλώματα.</a:t>
            </a:r>
          </a:p>
          <a:p>
            <a:r>
              <a:rPr lang="el-GR" sz="3200" dirty="0" smtClean="0">
                <a:latin typeface="Arial" charset="0"/>
              </a:rPr>
              <a:t>Όπως έχουμε στις οικοδομές τα τούβλα.</a:t>
            </a:r>
          </a:p>
          <a:p>
            <a:r>
              <a:rPr lang="el-GR" sz="3200" b="1" dirty="0" smtClean="0">
                <a:latin typeface="Arial" charset="0"/>
              </a:rPr>
              <a:t>Έτσι και στα ψηφιακά κυκλώματα χρησιμοποιούμε τις λογικές πύλες για να κατασκευάσουμε σύνθετα κυκλώματα.</a:t>
            </a:r>
          </a:p>
          <a:p>
            <a:r>
              <a:rPr lang="el-GR" sz="3200" dirty="0" smtClean="0">
                <a:latin typeface="Arial" charset="0"/>
              </a:rPr>
              <a:t>Οι λογικές πύλες μίας</a:t>
            </a:r>
            <a:r>
              <a:rPr lang="en-US" sz="3200" dirty="0" smtClean="0">
                <a:latin typeface="Arial" charset="0"/>
              </a:rPr>
              <a:t>,</a:t>
            </a:r>
            <a:r>
              <a:rPr lang="el-GR" sz="3200" dirty="0" smtClean="0">
                <a:latin typeface="Arial" charset="0"/>
              </a:rPr>
              <a:t> δύο ή και περισσότερων εισόδων.</a:t>
            </a:r>
          </a:p>
          <a:p>
            <a:r>
              <a:rPr lang="el-GR" sz="3200" b="1" dirty="0" smtClean="0">
                <a:solidFill>
                  <a:srgbClr val="FFC000"/>
                </a:solidFill>
                <a:latin typeface="Arial" charset="0"/>
              </a:rPr>
              <a:t>Έχουμε 4 βασικά είδη </a:t>
            </a:r>
            <a:r>
              <a:rPr lang="el-GR" sz="3200" dirty="0" smtClean="0">
                <a:latin typeface="Arial" charset="0"/>
              </a:rPr>
              <a:t>και άλλα τρία που προκύπτουν από συνδυασμό.</a:t>
            </a:r>
            <a:endParaRPr lang="el-GR" dirty="0" smtClean="0">
              <a:latin typeface="Arial" charset="0"/>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endParaRPr lang="el-GR" dirty="0"/>
          </a:p>
        </p:txBody>
      </p:sp>
      <p:sp>
        <p:nvSpPr>
          <p:cNvPr id="3" name="2 - Θέση περιεχομένου"/>
          <p:cNvSpPr>
            <a:spLocks noGrp="1"/>
          </p:cNvSpPr>
          <p:nvPr>
            <p:ph idx="1"/>
          </p:nvPr>
        </p:nvSpPr>
        <p:spPr>
          <a:xfrm>
            <a:off x="214282" y="928670"/>
            <a:ext cx="8429684" cy="1857388"/>
          </a:xfrm>
        </p:spPr>
        <p:txBody>
          <a:bodyPr>
            <a:normAutofit lnSpcReduction="10000"/>
          </a:bodyPr>
          <a:lstStyle/>
          <a:p>
            <a:r>
              <a:rPr lang="el-GR" b="1" dirty="0" smtClean="0">
                <a:solidFill>
                  <a:schemeClr val="accent2"/>
                </a:solidFill>
                <a:latin typeface="Arial" charset="0"/>
              </a:rPr>
              <a:t>Η πύλη ΝΟΤ.</a:t>
            </a:r>
            <a:endParaRPr lang="en-US" b="1" dirty="0" smtClean="0">
              <a:solidFill>
                <a:schemeClr val="accent2"/>
              </a:solidFill>
              <a:latin typeface="Arial" charset="0"/>
            </a:endParaRPr>
          </a:p>
          <a:p>
            <a:r>
              <a:rPr lang="el-GR" dirty="0" smtClean="0">
                <a:latin typeface="Arial" charset="0"/>
              </a:rPr>
              <a:t>Η πύλη ΝΟΤ έχει μία είσοδο και μία έξοδο που είναι ίση με το συμπλήρωμα της εισόδου</a:t>
            </a:r>
            <a:r>
              <a:rPr lang="en-US" dirty="0" smtClean="0">
                <a:latin typeface="Arial" charset="0"/>
              </a:rPr>
              <a:t>, </a:t>
            </a:r>
            <a:r>
              <a:rPr lang="el-GR" dirty="0" smtClean="0">
                <a:latin typeface="Arial" charset="0"/>
              </a:rPr>
              <a:t>δηλαδή το αντίθετο από την είσοδο.</a:t>
            </a:r>
          </a:p>
        </p:txBody>
      </p:sp>
      <p:graphicFrame>
        <p:nvGraphicFramePr>
          <p:cNvPr id="4" name="Group 4"/>
          <p:cNvGraphicFramePr>
            <a:graphicFrameLocks noGrp="1"/>
          </p:cNvGraphicFramePr>
          <p:nvPr/>
        </p:nvGraphicFramePr>
        <p:xfrm>
          <a:off x="2500298" y="3571876"/>
          <a:ext cx="1714511" cy="2071702"/>
        </p:xfrm>
        <a:graphic>
          <a:graphicData uri="http://schemas.openxmlformats.org/drawingml/2006/table">
            <a:tbl>
              <a:tblPr/>
              <a:tblGrid>
                <a:gridCol w="858367"/>
                <a:gridCol w="856144"/>
              </a:tblGrid>
              <a:tr h="66846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1" i="0" u="none" strike="noStrike" cap="none" normalizeH="0" baseline="0" dirty="0" smtClean="0">
                          <a:ln>
                            <a:noFill/>
                          </a:ln>
                          <a:solidFill>
                            <a:schemeClr val="tx1"/>
                          </a:solidFill>
                          <a:effectLst/>
                          <a:latin typeface="Arial" charset="0"/>
                        </a:rPr>
                        <a:t>Α</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1" i="0" u="none" strike="noStrike" cap="none" normalizeH="0" baseline="0" dirty="0" smtClean="0">
                          <a:ln>
                            <a:noFill/>
                          </a:ln>
                          <a:solidFill>
                            <a:schemeClr val="tx1"/>
                          </a:solidFill>
                          <a:effectLst/>
                          <a:latin typeface="Arial" charset="0"/>
                        </a:rPr>
                        <a:t>Υ</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662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0" i="0" u="none" strike="noStrike" cap="none" normalizeH="0" baseline="0" dirty="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61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6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3"/>
          <p:cNvPicPr>
            <a:picLocks noChangeAspect="1" noChangeArrowheads="1"/>
          </p:cNvPicPr>
          <p:nvPr/>
        </p:nvPicPr>
        <p:blipFill>
          <a:blip r:embed="rId2"/>
          <a:srcRect/>
          <a:stretch>
            <a:fillRect/>
          </a:stretch>
        </p:blipFill>
        <p:spPr bwMode="auto">
          <a:xfrm>
            <a:off x="214282" y="3571876"/>
            <a:ext cx="2125661" cy="2125661"/>
          </a:xfrm>
          <a:prstGeom prst="rect">
            <a:avLst/>
          </a:prstGeom>
          <a:noFill/>
          <a:ln w="9525">
            <a:noFill/>
            <a:miter lim="800000"/>
            <a:headEnd/>
            <a:tailEnd/>
          </a:ln>
          <a:effectLst/>
        </p:spPr>
      </p:pic>
      <p:sp>
        <p:nvSpPr>
          <p:cNvPr id="7" name="Text Box 4"/>
          <p:cNvSpPr txBox="1">
            <a:spLocks noChangeArrowheads="1"/>
          </p:cNvSpPr>
          <p:nvPr/>
        </p:nvSpPr>
        <p:spPr bwMode="auto">
          <a:xfrm>
            <a:off x="500034" y="4143380"/>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A</a:t>
            </a:r>
            <a:endParaRPr lang="el-GR" sz="2400" b="1" dirty="0">
              <a:solidFill>
                <a:srgbClr val="000000"/>
              </a:solidFill>
            </a:endParaRPr>
          </a:p>
        </p:txBody>
      </p:sp>
      <p:sp>
        <p:nvSpPr>
          <p:cNvPr id="8" name="Text Box 6"/>
          <p:cNvSpPr txBox="1">
            <a:spLocks noChangeArrowheads="1"/>
          </p:cNvSpPr>
          <p:nvPr/>
        </p:nvSpPr>
        <p:spPr bwMode="auto">
          <a:xfrm>
            <a:off x="1500166" y="4143380"/>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Y</a:t>
            </a:r>
            <a:endParaRPr lang="el-GR" sz="2400" b="1" dirty="0">
              <a:solidFill>
                <a:srgbClr val="000000"/>
              </a:solidFill>
            </a:endParaRPr>
          </a:p>
        </p:txBody>
      </p:sp>
      <p:pic>
        <p:nvPicPr>
          <p:cNvPr id="1027" name="Picture 3"/>
          <p:cNvPicPr>
            <a:picLocks noChangeAspect="1" noChangeArrowheads="1"/>
          </p:cNvPicPr>
          <p:nvPr/>
        </p:nvPicPr>
        <p:blipFill>
          <a:blip r:embed="rId3"/>
          <a:srcRect/>
          <a:stretch>
            <a:fillRect/>
          </a:stretch>
        </p:blipFill>
        <p:spPr bwMode="auto">
          <a:xfrm>
            <a:off x="4572000" y="3286124"/>
            <a:ext cx="4198309" cy="1143008"/>
          </a:xfrm>
          <a:prstGeom prst="rect">
            <a:avLst/>
          </a:prstGeom>
          <a:noFill/>
          <a:ln w="9525">
            <a:noFill/>
            <a:miter lim="800000"/>
            <a:headEnd/>
            <a:tailEnd/>
          </a:ln>
          <a:effectLst/>
        </p:spPr>
      </p:pic>
      <p:sp>
        <p:nvSpPr>
          <p:cNvPr id="12" name="11 - Κουμπί ενέργειας: Πληροφορίες">
            <a:hlinkClick r:id="rId4" highlightClick="1"/>
          </p:cNvPr>
          <p:cNvSpPr/>
          <p:nvPr/>
        </p:nvSpPr>
        <p:spPr>
          <a:xfrm>
            <a:off x="6286512" y="4857760"/>
            <a:ext cx="857256" cy="107157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10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10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ox(in)">
                                      <p:cBhvr>
                                        <p:cTn id="24" dur="1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1027"/>
                                        </p:tgtEl>
                                        <p:attrNameLst>
                                          <p:attrName>style.visibility</p:attrName>
                                        </p:attrNameLst>
                                      </p:cBhvr>
                                      <p:to>
                                        <p:strVal val="visible"/>
                                      </p:to>
                                    </p:set>
                                    <p:animEffect transition="in" filter="diamond(in)">
                                      <p:cBhvr>
                                        <p:cTn id="29" dur="1000"/>
                                        <p:tgtEl>
                                          <p:spTgt spid="1027"/>
                                        </p:tgtEl>
                                      </p:cBhvr>
                                    </p:animEffect>
                                  </p:childTnLst>
                                </p:cTn>
                              </p:par>
                              <p:par>
                                <p:cTn id="30" presetID="8"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amond(in)">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r>
              <a:rPr lang="en-US" dirty="0" smtClean="0"/>
              <a:t> 	NOT</a:t>
            </a:r>
            <a:endParaRPr lang="el-GR" dirty="0"/>
          </a:p>
        </p:txBody>
      </p:sp>
      <p:pic>
        <p:nvPicPr>
          <p:cNvPr id="4100" name="Picture 4"/>
          <p:cNvPicPr>
            <a:picLocks noChangeAspect="1" noChangeArrowheads="1"/>
          </p:cNvPicPr>
          <p:nvPr/>
        </p:nvPicPr>
        <p:blipFill>
          <a:blip r:embed="rId2"/>
          <a:srcRect/>
          <a:stretch>
            <a:fillRect/>
          </a:stretch>
        </p:blipFill>
        <p:spPr bwMode="auto">
          <a:xfrm>
            <a:off x="428596" y="1099059"/>
            <a:ext cx="8072494" cy="5416041"/>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p:cNvPicPr>
            <a:picLocks noChangeAspect="1" noChangeArrowheads="1"/>
          </p:cNvPicPr>
          <p:nvPr/>
        </p:nvPicPr>
        <p:blipFill>
          <a:blip r:embed="rId2"/>
          <a:srcRect/>
          <a:stretch>
            <a:fillRect/>
          </a:stretch>
        </p:blipFill>
        <p:spPr bwMode="auto">
          <a:xfrm>
            <a:off x="214282" y="3357562"/>
            <a:ext cx="2486056" cy="2179638"/>
          </a:xfrm>
          <a:prstGeom prst="rect">
            <a:avLst/>
          </a:prstGeom>
          <a:noFill/>
          <a:ln w="9525">
            <a:noFill/>
            <a:miter lim="800000"/>
            <a:headEnd/>
            <a:tailEnd/>
          </a:ln>
          <a:effectLst/>
        </p:spPr>
      </p:pic>
      <p:sp>
        <p:nvSpPr>
          <p:cNvPr id="2" name="1 - Τίτλος"/>
          <p:cNvSpPr>
            <a:spLocks noGrp="1"/>
          </p:cNvSpPr>
          <p:nvPr>
            <p:ph type="title"/>
          </p:nvPr>
        </p:nvSpPr>
        <p:spPr>
          <a:xfrm>
            <a:off x="457200" y="214290"/>
            <a:ext cx="7467600" cy="571504"/>
          </a:xfrm>
        </p:spPr>
        <p:txBody>
          <a:bodyPr>
            <a:normAutofit fontScale="90000"/>
          </a:bodyPr>
          <a:lstStyle/>
          <a:p>
            <a:r>
              <a:rPr lang="el-GR" dirty="0" smtClean="0"/>
              <a:t>Οι πύλες</a:t>
            </a:r>
            <a:endParaRPr lang="el-GR" dirty="0"/>
          </a:p>
        </p:txBody>
      </p:sp>
      <p:sp>
        <p:nvSpPr>
          <p:cNvPr id="3" name="2 - Θέση περιεχομένου"/>
          <p:cNvSpPr>
            <a:spLocks noGrp="1"/>
          </p:cNvSpPr>
          <p:nvPr>
            <p:ph idx="1"/>
          </p:nvPr>
        </p:nvSpPr>
        <p:spPr>
          <a:xfrm>
            <a:off x="214282" y="928670"/>
            <a:ext cx="8429684" cy="1857388"/>
          </a:xfrm>
        </p:spPr>
        <p:txBody>
          <a:bodyPr>
            <a:normAutofit lnSpcReduction="10000"/>
          </a:bodyPr>
          <a:lstStyle/>
          <a:p>
            <a:pPr>
              <a:lnSpc>
                <a:spcPct val="90000"/>
              </a:lnSpc>
            </a:pPr>
            <a:r>
              <a:rPr lang="el-GR" sz="3200" b="1" dirty="0" smtClean="0">
                <a:solidFill>
                  <a:schemeClr val="accent2"/>
                </a:solidFill>
                <a:latin typeface="Arial" charset="0"/>
              </a:rPr>
              <a:t>Η πύλη </a:t>
            </a:r>
            <a:r>
              <a:rPr lang="en-US" sz="3200" b="1" dirty="0" smtClean="0">
                <a:solidFill>
                  <a:schemeClr val="accent2"/>
                </a:solidFill>
                <a:latin typeface="Arial" charset="0"/>
              </a:rPr>
              <a:t>AND</a:t>
            </a:r>
            <a:r>
              <a:rPr lang="el-GR" sz="3200" b="1" dirty="0" smtClean="0">
                <a:solidFill>
                  <a:schemeClr val="accent2"/>
                </a:solidFill>
                <a:latin typeface="Arial" charset="0"/>
              </a:rPr>
              <a:t>.</a:t>
            </a:r>
            <a:endParaRPr lang="en-US" sz="3200" b="1" dirty="0" smtClean="0">
              <a:solidFill>
                <a:schemeClr val="accent2"/>
              </a:solidFill>
              <a:latin typeface="Arial" charset="0"/>
            </a:endParaRPr>
          </a:p>
          <a:p>
            <a:pPr>
              <a:lnSpc>
                <a:spcPct val="90000"/>
              </a:lnSpc>
            </a:pPr>
            <a:r>
              <a:rPr lang="el-GR" sz="3200" dirty="0" smtClean="0">
                <a:latin typeface="Arial" charset="0"/>
              </a:rPr>
              <a:t>Η πύλη </a:t>
            </a:r>
            <a:r>
              <a:rPr lang="en-US" sz="3200" dirty="0" smtClean="0">
                <a:latin typeface="Arial" charset="0"/>
              </a:rPr>
              <a:t>AND</a:t>
            </a:r>
            <a:r>
              <a:rPr lang="el-GR" sz="3200" dirty="0" smtClean="0">
                <a:latin typeface="Arial" charset="0"/>
              </a:rPr>
              <a:t> έχει δύο εισόδους και μία έξοδο που είναι «1», αν και οι δύο είσοδοι είναι «1».</a:t>
            </a:r>
          </a:p>
        </p:txBody>
      </p:sp>
      <p:sp>
        <p:nvSpPr>
          <p:cNvPr id="12" name="11 - Κουμπί ενέργειας: Πληροφορίες">
            <a:hlinkClick r:id="rId3" highlightClick="1"/>
          </p:cNvPr>
          <p:cNvSpPr/>
          <p:nvPr/>
        </p:nvSpPr>
        <p:spPr>
          <a:xfrm>
            <a:off x="6715140" y="5000636"/>
            <a:ext cx="857256" cy="107157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10" name="Group 44"/>
          <p:cNvGraphicFramePr>
            <a:graphicFrameLocks noGrp="1"/>
          </p:cNvGraphicFramePr>
          <p:nvPr/>
        </p:nvGraphicFramePr>
        <p:xfrm>
          <a:off x="2857488" y="3286124"/>
          <a:ext cx="2143139" cy="2520951"/>
        </p:xfrm>
        <a:graphic>
          <a:graphicData uri="http://schemas.openxmlformats.org/drawingml/2006/table">
            <a:tbl>
              <a:tblPr/>
              <a:tblGrid>
                <a:gridCol w="593065"/>
                <a:gridCol w="593065"/>
                <a:gridCol w="957009"/>
              </a:tblGrid>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Α</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smtClean="0">
                          <a:ln>
                            <a:noFill/>
                          </a:ln>
                          <a:solidFill>
                            <a:schemeClr val="tx1"/>
                          </a:solidFill>
                          <a:effectLst/>
                          <a:latin typeface="Arial" charset="0"/>
                        </a:rPr>
                        <a:t>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Y</a:t>
                      </a:r>
                      <a:endParaRPr kumimoji="0" lang="el-GR" sz="24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 Box 4"/>
          <p:cNvSpPr txBox="1">
            <a:spLocks noChangeArrowheads="1"/>
          </p:cNvSpPr>
          <p:nvPr/>
        </p:nvSpPr>
        <p:spPr bwMode="auto">
          <a:xfrm>
            <a:off x="465107" y="3679842"/>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A</a:t>
            </a:r>
            <a:endParaRPr lang="el-GR" sz="2400" b="1" dirty="0">
              <a:solidFill>
                <a:srgbClr val="000000"/>
              </a:solidFill>
            </a:endParaRPr>
          </a:p>
        </p:txBody>
      </p:sp>
      <p:sp>
        <p:nvSpPr>
          <p:cNvPr id="14" name="Text Box 5"/>
          <p:cNvSpPr txBox="1">
            <a:spLocks noChangeArrowheads="1"/>
          </p:cNvSpPr>
          <p:nvPr/>
        </p:nvSpPr>
        <p:spPr bwMode="auto">
          <a:xfrm>
            <a:off x="465107" y="4976829"/>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B</a:t>
            </a:r>
            <a:endParaRPr lang="el-GR" sz="2400" b="1" dirty="0">
              <a:solidFill>
                <a:srgbClr val="000000"/>
              </a:solidFill>
            </a:endParaRPr>
          </a:p>
        </p:txBody>
      </p:sp>
      <p:sp>
        <p:nvSpPr>
          <p:cNvPr id="15" name="Text Box 6"/>
          <p:cNvSpPr txBox="1">
            <a:spLocks noChangeArrowheads="1"/>
          </p:cNvSpPr>
          <p:nvPr/>
        </p:nvSpPr>
        <p:spPr bwMode="auto">
          <a:xfrm>
            <a:off x="2000232" y="3962422"/>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Y</a:t>
            </a:r>
            <a:endParaRPr lang="el-GR" sz="2400" b="1" dirty="0">
              <a:solidFill>
                <a:srgbClr val="000000"/>
              </a:solidFill>
            </a:endParaRPr>
          </a:p>
        </p:txBody>
      </p:sp>
      <p:pic>
        <p:nvPicPr>
          <p:cNvPr id="1026" name="Picture 2"/>
          <p:cNvPicPr>
            <a:picLocks noChangeAspect="1" noChangeArrowheads="1"/>
          </p:cNvPicPr>
          <p:nvPr/>
        </p:nvPicPr>
        <p:blipFill>
          <a:blip r:embed="rId4"/>
          <a:srcRect/>
          <a:stretch>
            <a:fillRect/>
          </a:stretch>
        </p:blipFill>
        <p:spPr bwMode="auto">
          <a:xfrm>
            <a:off x="5237426" y="3286124"/>
            <a:ext cx="3760759" cy="1428760"/>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10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10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10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diamond(in)">
                                      <p:cBhvr>
                                        <p:cTn id="32" dur="1000"/>
                                        <p:tgtEl>
                                          <p:spTgt spid="1026"/>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in)">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r>
              <a:rPr lang="en-US" dirty="0" smtClean="0"/>
              <a:t> 	AND</a:t>
            </a:r>
            <a:endParaRPr lang="el-GR" dirty="0"/>
          </a:p>
        </p:txBody>
      </p:sp>
      <p:pic>
        <p:nvPicPr>
          <p:cNvPr id="5122" name="Picture 2"/>
          <p:cNvPicPr>
            <a:picLocks noChangeAspect="1" noChangeArrowheads="1"/>
          </p:cNvPicPr>
          <p:nvPr/>
        </p:nvPicPr>
        <p:blipFill>
          <a:blip r:embed="rId2"/>
          <a:srcRect/>
          <a:stretch>
            <a:fillRect/>
          </a:stretch>
        </p:blipFill>
        <p:spPr bwMode="auto">
          <a:xfrm>
            <a:off x="428596" y="1103409"/>
            <a:ext cx="8215370" cy="5306913"/>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p:cNvPicPr>
            <a:picLocks noChangeAspect="1" noChangeArrowheads="1"/>
          </p:cNvPicPr>
          <p:nvPr/>
        </p:nvPicPr>
        <p:blipFill>
          <a:blip r:embed="rId2"/>
          <a:srcRect/>
          <a:stretch>
            <a:fillRect/>
          </a:stretch>
        </p:blipFill>
        <p:spPr bwMode="auto">
          <a:xfrm>
            <a:off x="142844" y="3214686"/>
            <a:ext cx="2628931" cy="2538412"/>
          </a:xfrm>
          <a:prstGeom prst="rect">
            <a:avLst/>
          </a:prstGeom>
          <a:noFill/>
          <a:ln w="9525">
            <a:noFill/>
            <a:miter lim="800000"/>
            <a:headEnd/>
            <a:tailEnd/>
          </a:ln>
          <a:effectLst/>
        </p:spPr>
      </p:pic>
      <p:sp>
        <p:nvSpPr>
          <p:cNvPr id="2" name="1 - Τίτλος"/>
          <p:cNvSpPr>
            <a:spLocks noGrp="1"/>
          </p:cNvSpPr>
          <p:nvPr>
            <p:ph type="title"/>
          </p:nvPr>
        </p:nvSpPr>
        <p:spPr>
          <a:xfrm>
            <a:off x="457200" y="214290"/>
            <a:ext cx="7467600" cy="571504"/>
          </a:xfrm>
        </p:spPr>
        <p:txBody>
          <a:bodyPr>
            <a:normAutofit fontScale="90000"/>
          </a:bodyPr>
          <a:lstStyle/>
          <a:p>
            <a:r>
              <a:rPr lang="el-GR" dirty="0" smtClean="0"/>
              <a:t>Οι πύλες</a:t>
            </a:r>
            <a:endParaRPr lang="el-GR" dirty="0"/>
          </a:p>
        </p:txBody>
      </p:sp>
      <p:sp>
        <p:nvSpPr>
          <p:cNvPr id="3" name="2 - Θέση περιεχομένου"/>
          <p:cNvSpPr>
            <a:spLocks noGrp="1"/>
          </p:cNvSpPr>
          <p:nvPr>
            <p:ph idx="1"/>
          </p:nvPr>
        </p:nvSpPr>
        <p:spPr>
          <a:xfrm>
            <a:off x="214282" y="928670"/>
            <a:ext cx="8429684" cy="1857388"/>
          </a:xfrm>
        </p:spPr>
        <p:txBody>
          <a:bodyPr>
            <a:normAutofit lnSpcReduction="10000"/>
          </a:bodyPr>
          <a:lstStyle/>
          <a:p>
            <a:pPr>
              <a:lnSpc>
                <a:spcPct val="90000"/>
              </a:lnSpc>
            </a:pPr>
            <a:r>
              <a:rPr lang="el-GR" sz="3200" b="1" dirty="0" smtClean="0">
                <a:solidFill>
                  <a:schemeClr val="accent2"/>
                </a:solidFill>
                <a:latin typeface="Arial" charset="0"/>
              </a:rPr>
              <a:t>Η πύλη </a:t>
            </a:r>
            <a:r>
              <a:rPr lang="en-US" sz="3200" b="1" dirty="0" smtClean="0">
                <a:solidFill>
                  <a:schemeClr val="accent2"/>
                </a:solidFill>
                <a:latin typeface="Arial" charset="0"/>
              </a:rPr>
              <a:t>OR</a:t>
            </a:r>
            <a:r>
              <a:rPr lang="el-GR" sz="3200" b="1" dirty="0" smtClean="0">
                <a:solidFill>
                  <a:schemeClr val="accent2"/>
                </a:solidFill>
                <a:latin typeface="Arial" charset="0"/>
              </a:rPr>
              <a:t>.</a:t>
            </a:r>
            <a:endParaRPr lang="en-US" sz="3200" b="1" dirty="0" smtClean="0">
              <a:solidFill>
                <a:schemeClr val="accent2"/>
              </a:solidFill>
              <a:latin typeface="Arial" charset="0"/>
            </a:endParaRPr>
          </a:p>
          <a:p>
            <a:pPr>
              <a:lnSpc>
                <a:spcPct val="90000"/>
              </a:lnSpc>
            </a:pPr>
            <a:r>
              <a:rPr lang="el-GR" sz="3200" dirty="0" smtClean="0">
                <a:latin typeface="Arial" charset="0"/>
              </a:rPr>
              <a:t>Η πύλη </a:t>
            </a:r>
            <a:r>
              <a:rPr lang="en-US" sz="3200" dirty="0" smtClean="0">
                <a:latin typeface="Arial" charset="0"/>
              </a:rPr>
              <a:t>OR</a:t>
            </a:r>
            <a:r>
              <a:rPr lang="el-GR" sz="3200" dirty="0" smtClean="0">
                <a:latin typeface="Arial" charset="0"/>
              </a:rPr>
              <a:t> έχει δύο εισόδους και μία έξοδο που είναι «1», αν τουλάχιστον μία από τις δύο εισόδους είναι «1».</a:t>
            </a:r>
          </a:p>
        </p:txBody>
      </p:sp>
      <p:sp>
        <p:nvSpPr>
          <p:cNvPr id="12" name="11 - Κουμπί ενέργειας: Πληροφορίες">
            <a:hlinkClick r:id="rId3" highlightClick="1"/>
          </p:cNvPr>
          <p:cNvSpPr/>
          <p:nvPr/>
        </p:nvSpPr>
        <p:spPr>
          <a:xfrm>
            <a:off x="6715140" y="5143512"/>
            <a:ext cx="857256" cy="107157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10" name="Group 44"/>
          <p:cNvGraphicFramePr>
            <a:graphicFrameLocks noGrp="1"/>
          </p:cNvGraphicFramePr>
          <p:nvPr/>
        </p:nvGraphicFramePr>
        <p:xfrm>
          <a:off x="3000364" y="3286124"/>
          <a:ext cx="2143139" cy="2520951"/>
        </p:xfrm>
        <a:graphic>
          <a:graphicData uri="http://schemas.openxmlformats.org/drawingml/2006/table">
            <a:tbl>
              <a:tblPr/>
              <a:tblGrid>
                <a:gridCol w="593065"/>
                <a:gridCol w="549943"/>
                <a:gridCol w="1000131"/>
              </a:tblGrid>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Α</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smtClean="0">
                          <a:ln>
                            <a:noFill/>
                          </a:ln>
                          <a:solidFill>
                            <a:schemeClr val="tx1"/>
                          </a:solidFill>
                          <a:effectLst/>
                          <a:latin typeface="Arial" charset="0"/>
                        </a:rPr>
                        <a:t>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Y</a:t>
                      </a:r>
                      <a:endParaRPr kumimoji="0" lang="el-GR" sz="24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 Box 4"/>
          <p:cNvSpPr txBox="1">
            <a:spLocks noChangeArrowheads="1"/>
          </p:cNvSpPr>
          <p:nvPr/>
        </p:nvSpPr>
        <p:spPr bwMode="auto">
          <a:xfrm>
            <a:off x="465107" y="3679842"/>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A</a:t>
            </a:r>
            <a:endParaRPr lang="el-GR" sz="2400" b="1" dirty="0">
              <a:solidFill>
                <a:srgbClr val="000000"/>
              </a:solidFill>
            </a:endParaRPr>
          </a:p>
        </p:txBody>
      </p:sp>
      <p:sp>
        <p:nvSpPr>
          <p:cNvPr id="14" name="Text Box 5"/>
          <p:cNvSpPr txBox="1">
            <a:spLocks noChangeArrowheads="1"/>
          </p:cNvSpPr>
          <p:nvPr/>
        </p:nvSpPr>
        <p:spPr bwMode="auto">
          <a:xfrm>
            <a:off x="465107" y="4976829"/>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B</a:t>
            </a:r>
            <a:endParaRPr lang="el-GR" sz="2400" b="1" dirty="0">
              <a:solidFill>
                <a:srgbClr val="000000"/>
              </a:solidFill>
            </a:endParaRPr>
          </a:p>
        </p:txBody>
      </p:sp>
      <p:sp>
        <p:nvSpPr>
          <p:cNvPr id="15" name="Text Box 6"/>
          <p:cNvSpPr txBox="1">
            <a:spLocks noChangeArrowheads="1"/>
          </p:cNvSpPr>
          <p:nvPr/>
        </p:nvSpPr>
        <p:spPr bwMode="auto">
          <a:xfrm>
            <a:off x="2000232" y="3962422"/>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Y</a:t>
            </a:r>
            <a:endParaRPr lang="el-GR" sz="2400" b="1" dirty="0">
              <a:solidFill>
                <a:srgbClr val="000000"/>
              </a:solidFill>
            </a:endParaRPr>
          </a:p>
        </p:txBody>
      </p:sp>
      <p:pic>
        <p:nvPicPr>
          <p:cNvPr id="2050" name="Picture 2"/>
          <p:cNvPicPr>
            <a:picLocks noChangeAspect="1" noChangeArrowheads="1"/>
          </p:cNvPicPr>
          <p:nvPr/>
        </p:nvPicPr>
        <p:blipFill>
          <a:blip r:embed="rId4"/>
          <a:srcRect/>
          <a:stretch>
            <a:fillRect/>
          </a:stretch>
        </p:blipFill>
        <p:spPr bwMode="auto">
          <a:xfrm>
            <a:off x="5286379" y="3214686"/>
            <a:ext cx="3691229" cy="1643074"/>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10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10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10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diamond(in)">
                                      <p:cBhvr>
                                        <p:cTn id="32" dur="1000"/>
                                        <p:tgtEl>
                                          <p:spTgt spid="2050"/>
                                        </p:tgtEl>
                                      </p:cBhvr>
                                    </p:animEffect>
                                  </p:childTnLst>
                                </p:cTn>
                              </p:par>
                              <p:par>
                                <p:cTn id="33" presetID="8" presetClass="entr" presetSubtype="16"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amond(in)">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r>
              <a:rPr lang="en-US" dirty="0" smtClean="0"/>
              <a:t> 	OR</a:t>
            </a:r>
            <a:endParaRPr lang="el-GR" dirty="0"/>
          </a:p>
        </p:txBody>
      </p:sp>
      <p:pic>
        <p:nvPicPr>
          <p:cNvPr id="6146" name="Picture 2"/>
          <p:cNvPicPr>
            <a:picLocks noChangeAspect="1" noChangeArrowheads="1"/>
          </p:cNvPicPr>
          <p:nvPr/>
        </p:nvPicPr>
        <p:blipFill>
          <a:blip r:embed="rId2"/>
          <a:srcRect/>
          <a:stretch>
            <a:fillRect/>
          </a:stretch>
        </p:blipFill>
        <p:spPr bwMode="auto">
          <a:xfrm>
            <a:off x="928662" y="999856"/>
            <a:ext cx="7500990" cy="5643854"/>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srcRect/>
          <a:stretch>
            <a:fillRect/>
          </a:stretch>
        </p:blipFill>
        <p:spPr bwMode="auto">
          <a:xfrm>
            <a:off x="142844" y="4071942"/>
            <a:ext cx="2700338" cy="2179638"/>
          </a:xfrm>
          <a:prstGeom prst="rect">
            <a:avLst/>
          </a:prstGeom>
          <a:noFill/>
          <a:ln w="9525">
            <a:noFill/>
            <a:miter lim="800000"/>
            <a:headEnd/>
            <a:tailEnd/>
          </a:ln>
          <a:effectLst/>
        </p:spPr>
      </p:pic>
      <p:sp>
        <p:nvSpPr>
          <p:cNvPr id="2" name="1 - Τίτλος"/>
          <p:cNvSpPr>
            <a:spLocks noGrp="1"/>
          </p:cNvSpPr>
          <p:nvPr>
            <p:ph type="title"/>
          </p:nvPr>
        </p:nvSpPr>
        <p:spPr>
          <a:xfrm>
            <a:off x="457200" y="214290"/>
            <a:ext cx="7467600" cy="571504"/>
          </a:xfrm>
        </p:spPr>
        <p:txBody>
          <a:bodyPr>
            <a:normAutofit fontScale="90000"/>
          </a:bodyPr>
          <a:lstStyle/>
          <a:p>
            <a:r>
              <a:rPr lang="el-GR" dirty="0" smtClean="0"/>
              <a:t>Οι πύλες</a:t>
            </a:r>
            <a:endParaRPr lang="el-GR" dirty="0"/>
          </a:p>
        </p:txBody>
      </p:sp>
      <p:sp>
        <p:nvSpPr>
          <p:cNvPr id="3" name="2 - Θέση περιεχομένου"/>
          <p:cNvSpPr>
            <a:spLocks noGrp="1"/>
          </p:cNvSpPr>
          <p:nvPr>
            <p:ph idx="1"/>
          </p:nvPr>
        </p:nvSpPr>
        <p:spPr>
          <a:xfrm>
            <a:off x="214282" y="928670"/>
            <a:ext cx="8429684" cy="2786082"/>
          </a:xfrm>
        </p:spPr>
        <p:txBody>
          <a:bodyPr>
            <a:normAutofit lnSpcReduction="10000"/>
          </a:bodyPr>
          <a:lstStyle/>
          <a:p>
            <a:pPr>
              <a:lnSpc>
                <a:spcPct val="90000"/>
              </a:lnSpc>
            </a:pPr>
            <a:r>
              <a:rPr lang="el-GR" sz="3200" b="1" dirty="0" smtClean="0">
                <a:solidFill>
                  <a:schemeClr val="accent2"/>
                </a:solidFill>
                <a:latin typeface="Arial" charset="0"/>
              </a:rPr>
              <a:t>Η πύλη </a:t>
            </a:r>
            <a:r>
              <a:rPr lang="en-US" sz="3200" b="1" dirty="0" smtClean="0">
                <a:solidFill>
                  <a:schemeClr val="accent2"/>
                </a:solidFill>
                <a:latin typeface="Arial" charset="0"/>
              </a:rPr>
              <a:t>XOR</a:t>
            </a:r>
            <a:r>
              <a:rPr lang="el-GR" sz="3200" b="1" dirty="0" smtClean="0">
                <a:solidFill>
                  <a:schemeClr val="accent2"/>
                </a:solidFill>
                <a:latin typeface="Arial" charset="0"/>
              </a:rPr>
              <a:t>.</a:t>
            </a:r>
            <a:endParaRPr lang="en-US" sz="3200" b="1" dirty="0" smtClean="0">
              <a:solidFill>
                <a:schemeClr val="accent2"/>
              </a:solidFill>
              <a:latin typeface="Arial" charset="0"/>
            </a:endParaRPr>
          </a:p>
          <a:p>
            <a:pPr>
              <a:lnSpc>
                <a:spcPct val="90000"/>
              </a:lnSpc>
            </a:pPr>
            <a:r>
              <a:rPr lang="el-GR" sz="3200" dirty="0" smtClean="0">
                <a:latin typeface="Arial" charset="0"/>
              </a:rPr>
              <a:t>Η πύλη </a:t>
            </a:r>
            <a:r>
              <a:rPr lang="en-US" sz="3200" dirty="0" smtClean="0">
                <a:latin typeface="Arial" charset="0"/>
              </a:rPr>
              <a:t>XOR (exclusive OR) </a:t>
            </a:r>
            <a:r>
              <a:rPr lang="el-GR" sz="3200" dirty="0" smtClean="0">
                <a:latin typeface="Arial" charset="0"/>
              </a:rPr>
              <a:t>έχει δύο εισόδους και μία έξοδο που είναι «1», αν οι δύο είσοδοι είναι διαφορετικές μεταξύ τους </a:t>
            </a:r>
          </a:p>
          <a:p>
            <a:pPr>
              <a:lnSpc>
                <a:spcPct val="90000"/>
              </a:lnSpc>
            </a:pPr>
            <a:r>
              <a:rPr lang="el-GR" sz="3200" dirty="0" smtClean="0">
                <a:latin typeface="Arial" charset="0"/>
              </a:rPr>
              <a:t>(διαφωνίας, σύγκρισης, ασυμμετρίας, ανισότητας).</a:t>
            </a:r>
            <a:endParaRPr lang="el-GR" sz="3200" dirty="0">
              <a:latin typeface="Arial" charset="0"/>
            </a:endParaRPr>
          </a:p>
        </p:txBody>
      </p:sp>
      <p:sp>
        <p:nvSpPr>
          <p:cNvPr id="12" name="11 - Κουμπί ενέργειας: Πληροφορίες">
            <a:hlinkClick r:id="rId3" highlightClick="1"/>
          </p:cNvPr>
          <p:cNvSpPr/>
          <p:nvPr/>
        </p:nvSpPr>
        <p:spPr>
          <a:xfrm>
            <a:off x="6715140" y="5572140"/>
            <a:ext cx="857256" cy="107157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aphicFrame>
        <p:nvGraphicFramePr>
          <p:cNvPr id="10" name="Group 44"/>
          <p:cNvGraphicFramePr>
            <a:graphicFrameLocks noGrp="1"/>
          </p:cNvGraphicFramePr>
          <p:nvPr/>
        </p:nvGraphicFramePr>
        <p:xfrm>
          <a:off x="3000364" y="3908445"/>
          <a:ext cx="2143139" cy="2520951"/>
        </p:xfrm>
        <a:graphic>
          <a:graphicData uri="http://schemas.openxmlformats.org/drawingml/2006/table">
            <a:tbl>
              <a:tblPr/>
              <a:tblGrid>
                <a:gridCol w="593065"/>
                <a:gridCol w="593065"/>
                <a:gridCol w="957009"/>
              </a:tblGrid>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Α</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dirty="0" smtClean="0">
                          <a:ln>
                            <a:noFill/>
                          </a:ln>
                          <a:solidFill>
                            <a:schemeClr val="tx1"/>
                          </a:solidFill>
                          <a:effectLst/>
                          <a:latin typeface="Arial" charset="0"/>
                        </a:rPr>
                        <a:t>Y</a:t>
                      </a:r>
                      <a:endParaRPr kumimoji="0" lang="el-GR" sz="24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0" i="0" u="none" strike="noStrike" cap="none" normalizeH="0" baseline="0" dirty="0" smtClean="0">
                          <a:ln>
                            <a:noFill/>
                          </a:ln>
                          <a:solidFill>
                            <a:schemeClr val="tx1"/>
                          </a:solidFill>
                          <a:effectLst/>
                          <a:latin typeface="Arial"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sz="2400" b="1"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 name="Text Box 4"/>
          <p:cNvSpPr txBox="1">
            <a:spLocks noChangeArrowheads="1"/>
          </p:cNvSpPr>
          <p:nvPr/>
        </p:nvSpPr>
        <p:spPr bwMode="auto">
          <a:xfrm>
            <a:off x="465107" y="4356140"/>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A</a:t>
            </a:r>
            <a:endParaRPr lang="el-GR" sz="2400" b="1" dirty="0">
              <a:solidFill>
                <a:srgbClr val="000000"/>
              </a:solidFill>
            </a:endParaRPr>
          </a:p>
        </p:txBody>
      </p:sp>
      <p:sp>
        <p:nvSpPr>
          <p:cNvPr id="14" name="Text Box 5"/>
          <p:cNvSpPr txBox="1">
            <a:spLocks noChangeArrowheads="1"/>
          </p:cNvSpPr>
          <p:nvPr/>
        </p:nvSpPr>
        <p:spPr bwMode="auto">
          <a:xfrm>
            <a:off x="465107" y="5653127"/>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B</a:t>
            </a:r>
            <a:endParaRPr lang="el-GR" sz="2400" b="1" dirty="0">
              <a:solidFill>
                <a:srgbClr val="000000"/>
              </a:solidFill>
            </a:endParaRPr>
          </a:p>
        </p:txBody>
      </p:sp>
      <p:sp>
        <p:nvSpPr>
          <p:cNvPr id="15" name="Text Box 6"/>
          <p:cNvSpPr txBox="1">
            <a:spLocks noChangeArrowheads="1"/>
          </p:cNvSpPr>
          <p:nvPr/>
        </p:nvSpPr>
        <p:spPr bwMode="auto">
          <a:xfrm>
            <a:off x="2000232" y="4638720"/>
            <a:ext cx="574675" cy="457200"/>
          </a:xfrm>
          <a:prstGeom prst="rect">
            <a:avLst/>
          </a:prstGeom>
          <a:noFill/>
          <a:ln w="9525">
            <a:noFill/>
            <a:miter lim="800000"/>
            <a:headEnd/>
            <a:tailEnd/>
          </a:ln>
          <a:effectLst/>
        </p:spPr>
        <p:txBody>
          <a:bodyPr>
            <a:spAutoFit/>
          </a:bodyPr>
          <a:lstStyle/>
          <a:p>
            <a:pPr algn="ctr">
              <a:spcBef>
                <a:spcPct val="50000"/>
              </a:spcBef>
            </a:pPr>
            <a:r>
              <a:rPr lang="en-US" sz="2400" b="1" dirty="0" smtClean="0">
                <a:solidFill>
                  <a:srgbClr val="000000"/>
                </a:solidFill>
              </a:rPr>
              <a:t>Y</a:t>
            </a:r>
            <a:endParaRPr lang="el-GR" sz="2400" b="1" dirty="0">
              <a:solidFill>
                <a:srgbClr val="000000"/>
              </a:solidFill>
            </a:endParaRPr>
          </a:p>
        </p:txBody>
      </p:sp>
      <p:pic>
        <p:nvPicPr>
          <p:cNvPr id="3074" name="Picture 2"/>
          <p:cNvPicPr>
            <a:picLocks noChangeAspect="1" noChangeArrowheads="1"/>
          </p:cNvPicPr>
          <p:nvPr/>
        </p:nvPicPr>
        <p:blipFill>
          <a:blip r:embed="rId4"/>
          <a:srcRect/>
          <a:stretch>
            <a:fillRect/>
          </a:stretch>
        </p:blipFill>
        <p:spPr bwMode="auto">
          <a:xfrm>
            <a:off x="5286380" y="3857628"/>
            <a:ext cx="3674140" cy="1595443"/>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10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1000"/>
                                        <p:tgtEl>
                                          <p:spTgt spid="1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10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3074"/>
                                        </p:tgtEl>
                                        <p:attrNameLst>
                                          <p:attrName>style.visibility</p:attrName>
                                        </p:attrNameLst>
                                      </p:cBhvr>
                                      <p:to>
                                        <p:strVal val="visible"/>
                                      </p:to>
                                    </p:set>
                                    <p:animEffect transition="in" filter="diamond(in)">
                                      <p:cBhvr>
                                        <p:cTn id="38" dur="1000"/>
                                        <p:tgtEl>
                                          <p:spTgt spid="3074"/>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diamond(in)">
                                      <p:cBhvr>
                                        <p:cTn id="4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42852"/>
            <a:ext cx="7467600" cy="642942"/>
          </a:xfrm>
        </p:spPr>
        <p:txBody>
          <a:bodyPr>
            <a:normAutofit fontScale="90000"/>
          </a:bodyPr>
          <a:lstStyle/>
          <a:p>
            <a:r>
              <a:rPr lang="el-GR" dirty="0" smtClean="0"/>
              <a:t>Περίληψη</a:t>
            </a:r>
            <a:endParaRPr lang="el-GR" dirty="0"/>
          </a:p>
        </p:txBody>
      </p:sp>
      <p:sp>
        <p:nvSpPr>
          <p:cNvPr id="3" name="2 - Θέση περιεχομένου"/>
          <p:cNvSpPr>
            <a:spLocks noGrp="1"/>
          </p:cNvSpPr>
          <p:nvPr>
            <p:ph idx="1"/>
          </p:nvPr>
        </p:nvSpPr>
        <p:spPr>
          <a:xfrm>
            <a:off x="214282" y="1000108"/>
            <a:ext cx="8572560" cy="5357850"/>
          </a:xfrm>
        </p:spPr>
        <p:txBody>
          <a:bodyPr>
            <a:normAutofit fontScale="92500" lnSpcReduction="10000"/>
          </a:bodyPr>
          <a:lstStyle/>
          <a:p>
            <a:r>
              <a:rPr lang="el-GR" i="1" dirty="0" smtClean="0"/>
              <a:t>Η εργασία αυτή παρουσιάζει μια διδακτική πρόταση για τη διδασκαλία των λογικών πυλών, οι οποίες συνιστούν διδακτική ενότητα του μαθήματος </a:t>
            </a:r>
            <a:r>
              <a:rPr lang="el-GR" b="1" i="1" dirty="0" smtClean="0">
                <a:solidFill>
                  <a:srgbClr val="FFC000"/>
                </a:solidFill>
              </a:rPr>
              <a:t>«Ψηφιακά Ηλεκτρονικά» </a:t>
            </a:r>
            <a:r>
              <a:rPr lang="el-GR" i="1" dirty="0" smtClean="0"/>
              <a:t>του τομέα </a:t>
            </a:r>
            <a:r>
              <a:rPr lang="el-GR" b="1" i="1" dirty="0" smtClean="0">
                <a:solidFill>
                  <a:srgbClr val="FFC000"/>
                </a:solidFill>
              </a:rPr>
              <a:t>«Ηλεκτρονικής, Ηλεκτρολογίας και Αυτοματισμού» </a:t>
            </a:r>
            <a:r>
              <a:rPr lang="el-GR" i="1" dirty="0" smtClean="0"/>
              <a:t>και πολλών άλλων ειδικοτήτων των </a:t>
            </a:r>
            <a:r>
              <a:rPr lang="el-GR" b="1" i="1" dirty="0" smtClean="0">
                <a:solidFill>
                  <a:srgbClr val="FFC000"/>
                </a:solidFill>
              </a:rPr>
              <a:t>ΕΠΑΛ</a:t>
            </a:r>
            <a:r>
              <a:rPr lang="el-GR" i="1" dirty="0" smtClean="0"/>
              <a:t> καθώς και τμημάτων αντίστοιχων ειδικοτήτων της τριτοβάθμιας εκπαίδευσης.</a:t>
            </a:r>
            <a:endParaRPr lang="el-GR" dirty="0" smtClean="0"/>
          </a:p>
          <a:p>
            <a:r>
              <a:rPr lang="el-GR" i="1" dirty="0" smtClean="0"/>
              <a:t>Στο πλαίσιο της διδασκαλίας αυτής οι ενδιαφερόμενοι θα μελετήσουν και θα απομνημονεύσουν τα είδη, τα λογικά διαγράμματα και τους πίνακες αληθείας των </a:t>
            </a:r>
            <a:r>
              <a:rPr lang="el-GR" b="1" i="1" dirty="0" smtClean="0">
                <a:solidFill>
                  <a:srgbClr val="FFC000"/>
                </a:solidFill>
              </a:rPr>
              <a:t>βασικών λογικών πυλών (</a:t>
            </a:r>
            <a:r>
              <a:rPr lang="en-US" b="1" i="1" dirty="0" smtClean="0">
                <a:solidFill>
                  <a:srgbClr val="FFC000"/>
                </a:solidFill>
              </a:rPr>
              <a:t>AND</a:t>
            </a:r>
            <a:r>
              <a:rPr lang="el-GR" b="1" i="1" dirty="0" smtClean="0">
                <a:solidFill>
                  <a:srgbClr val="FFC000"/>
                </a:solidFill>
              </a:rPr>
              <a:t>, </a:t>
            </a:r>
            <a:r>
              <a:rPr lang="en-US" b="1" i="1" dirty="0" smtClean="0">
                <a:solidFill>
                  <a:srgbClr val="FFC000"/>
                </a:solidFill>
              </a:rPr>
              <a:t>OR</a:t>
            </a:r>
            <a:r>
              <a:rPr lang="el-GR" b="1" i="1" dirty="0" smtClean="0">
                <a:solidFill>
                  <a:srgbClr val="FFC000"/>
                </a:solidFill>
              </a:rPr>
              <a:t>, </a:t>
            </a:r>
            <a:r>
              <a:rPr lang="en-US" b="1" i="1" dirty="0" smtClean="0">
                <a:solidFill>
                  <a:srgbClr val="FFC000"/>
                </a:solidFill>
              </a:rPr>
              <a:t>NOT</a:t>
            </a:r>
            <a:r>
              <a:rPr lang="el-GR" b="1" i="1" dirty="0" smtClean="0">
                <a:solidFill>
                  <a:srgbClr val="FFC000"/>
                </a:solidFill>
              </a:rPr>
              <a:t>, </a:t>
            </a:r>
            <a:r>
              <a:rPr lang="en-US" b="1" i="1" dirty="0" smtClean="0">
                <a:solidFill>
                  <a:srgbClr val="FFC000"/>
                </a:solidFill>
              </a:rPr>
              <a:t>XOR</a:t>
            </a:r>
            <a:r>
              <a:rPr lang="el-GR" b="1" i="1" dirty="0" smtClean="0">
                <a:solidFill>
                  <a:srgbClr val="FFC000"/>
                </a:solidFill>
              </a:rPr>
              <a:t>).</a:t>
            </a:r>
            <a:endParaRPr lang="el-GR" b="1" dirty="0" smtClean="0">
              <a:solidFill>
                <a:srgbClr val="FFC000"/>
              </a:solidFill>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Οι πύλες</a:t>
            </a:r>
            <a:r>
              <a:rPr lang="en-US" dirty="0" smtClean="0"/>
              <a:t> 	XOR</a:t>
            </a:r>
            <a:endParaRPr lang="el-GR" dirty="0"/>
          </a:p>
        </p:txBody>
      </p:sp>
      <p:pic>
        <p:nvPicPr>
          <p:cNvPr id="7170" name="Picture 2"/>
          <p:cNvPicPr>
            <a:picLocks noChangeAspect="1" noChangeArrowheads="1"/>
          </p:cNvPicPr>
          <p:nvPr/>
        </p:nvPicPr>
        <p:blipFill>
          <a:blip r:embed="rId2"/>
          <a:srcRect/>
          <a:stretch>
            <a:fillRect/>
          </a:stretch>
        </p:blipFill>
        <p:spPr bwMode="auto">
          <a:xfrm>
            <a:off x="857224" y="1037453"/>
            <a:ext cx="7643866" cy="5606227"/>
          </a:xfrm>
          <a:prstGeom prst="rect">
            <a:avLst/>
          </a:prstGeom>
          <a:noFill/>
          <a:ln w="9525">
            <a:noFill/>
            <a:miter lim="800000"/>
            <a:headEnd/>
            <a:tailEnd/>
          </a:ln>
          <a:effectLst/>
        </p:spPr>
      </p:pic>
    </p:spTree>
  </p:cSld>
  <p:clrMapOvr>
    <a:masterClrMapping/>
  </p:clrMapOvr>
  <p:transition spd="med">
    <p:pull dir="l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user\Local Settings\Temporary Internet files\Content.IE5\OTY7TWB0\10582_bigstock-Questions-8[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advTm="180000">
    <p:pull dir="l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Το περιβάλλων του παιχνιδιού</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1"/>
            <a:ext cx="9144000" cy="6895937"/>
          </a:xfrm>
          <a:prstGeom prst="rect">
            <a:avLst/>
          </a:prstGeom>
          <a:noFill/>
          <a:ln w="9525">
            <a:noFill/>
            <a:miter lim="800000"/>
            <a:headEnd/>
            <a:tailEnd/>
          </a:ln>
        </p:spPr>
      </p:pic>
    </p:spTree>
  </p:cSld>
  <p:clrMapOvr>
    <a:masterClrMapping/>
  </p:clrMapOvr>
  <p:transition spd="med">
    <p:pull dir="l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Ξεκινάμε ;</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14290"/>
            <a:ext cx="7467600" cy="725470"/>
          </a:xfrm>
        </p:spPr>
        <p:txBody>
          <a:bodyPr>
            <a:normAutofit fontScale="90000"/>
          </a:bodyPr>
          <a:lstStyle/>
          <a:p>
            <a:r>
              <a:rPr lang="el-GR" dirty="0" smtClean="0"/>
              <a:t>Ξεκινάμε ;</a:t>
            </a:r>
            <a:endParaRPr lang="el-GR" dirty="0"/>
          </a:p>
        </p:txBody>
      </p:sp>
      <p:sp>
        <p:nvSpPr>
          <p:cNvPr id="3" name="2 - Θέση περιεχομένου"/>
          <p:cNvSpPr>
            <a:spLocks noGrp="1"/>
          </p:cNvSpPr>
          <p:nvPr>
            <p:ph idx="1"/>
          </p:nvPr>
        </p:nvSpPr>
        <p:spPr>
          <a:xfrm>
            <a:off x="214282" y="928670"/>
            <a:ext cx="8429684" cy="5500726"/>
          </a:xfrm>
        </p:spPr>
        <p:txBody>
          <a:bodyPr>
            <a:normAutofit lnSpcReduction="10000"/>
          </a:bodyPr>
          <a:lstStyle/>
          <a:p>
            <a:r>
              <a:rPr lang="el-GR" dirty="0" smtClean="0">
                <a:latin typeface="Arial" charset="0"/>
              </a:rPr>
              <a:t>Είμαστε σύνολο 15 άτομα</a:t>
            </a:r>
          </a:p>
          <a:p>
            <a:r>
              <a:rPr lang="el-GR" dirty="0" smtClean="0">
                <a:latin typeface="Arial" charset="0"/>
              </a:rPr>
              <a:t>Να κάνουμε 5 ομάδες από 2 παίχτες η κάθε μία.</a:t>
            </a:r>
          </a:p>
          <a:p>
            <a:r>
              <a:rPr lang="el-GR" dirty="0" smtClean="0">
                <a:latin typeface="Arial" charset="0"/>
              </a:rPr>
              <a:t>Και 5 διαιτητές.</a:t>
            </a:r>
          </a:p>
          <a:p>
            <a:r>
              <a:rPr lang="el-GR" dirty="0" smtClean="0">
                <a:latin typeface="Arial" charset="0"/>
              </a:rPr>
              <a:t>Οι διαιτητές λειτουργούν στην αρχή μόνο ως παρατηρητές και στο τέλος του παιχνιδιού ως κριτές.</a:t>
            </a:r>
          </a:p>
          <a:p>
            <a:r>
              <a:rPr lang="el-GR" dirty="0" smtClean="0">
                <a:latin typeface="Arial" charset="0"/>
              </a:rPr>
              <a:t>Με διαδίκτυο ανοίξτε τον σύνδεσμο: </a:t>
            </a:r>
            <a:r>
              <a:rPr lang="el-GR" i="1" dirty="0" smtClean="0"/>
              <a:t>(</a:t>
            </a:r>
            <a:r>
              <a:rPr lang="el-GR" i="1" u="sng" dirty="0" smtClean="0">
                <a:hlinkClick r:id="rId3"/>
              </a:rPr>
              <a:t>https://scratch.mit.edu/projects/64014952/</a:t>
            </a:r>
            <a:r>
              <a:rPr lang="el-GR" i="1" dirty="0" smtClean="0">
                <a:hlinkClick r:id="rId3"/>
              </a:rPr>
              <a:t> </a:t>
            </a:r>
            <a:r>
              <a:rPr lang="el-GR" i="1" dirty="0" smtClean="0"/>
              <a:t>).</a:t>
            </a:r>
          </a:p>
          <a:p>
            <a:r>
              <a:rPr lang="el-GR" i="1" dirty="0" smtClean="0"/>
              <a:t>Αν δεν μπορούμε, </a:t>
            </a:r>
            <a:r>
              <a:rPr lang="el-GR" i="1" dirty="0" smtClean="0"/>
              <a:t>ανοίγουμε </a:t>
            </a:r>
            <a:r>
              <a:rPr lang="el-GR" i="1" dirty="0" smtClean="0"/>
              <a:t>το αρχείο : </a:t>
            </a:r>
            <a:r>
              <a:rPr lang="en-US" i="1" dirty="0" err="1" smtClean="0"/>
              <a:t>boolean</a:t>
            </a:r>
            <a:r>
              <a:rPr lang="en-US" i="1" dirty="0" smtClean="0"/>
              <a:t> card game</a:t>
            </a:r>
            <a:r>
              <a:rPr lang="el-GR" i="1" dirty="0" smtClean="0"/>
              <a:t>.</a:t>
            </a:r>
            <a:endParaRPr lang="el-GR" dirty="0" smtClean="0">
              <a:latin typeface="Arial" charset="0"/>
            </a:endParaRPr>
          </a:p>
        </p:txBody>
      </p:sp>
    </p:spTree>
  </p:cSld>
  <p:clrMapOvr>
    <a:masterClrMapping/>
  </p:clrMapOvr>
  <p:transition spd="med">
    <p:pull dir="l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Documents and Settings\user\Local Settings\Temporary Internet files\Content.IE5\OTY7TWB0\10582_bigstock-Questions-8[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spd="med" advTm="180000">
    <p:pull dir="l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C:\Documents and Settings\user\Local Settings\Temporary Internet files\Content.IE5\OTY7TWB0\u105_good_luck[1].jpg"/>
          <p:cNvPicPr>
            <a:picLocks noChangeAspect="1" noChangeArrowheads="1"/>
          </p:cNvPicPr>
          <p:nvPr/>
        </p:nvPicPr>
        <p:blipFill>
          <a:blip r:embed="rId2"/>
          <a:srcRect/>
          <a:stretch>
            <a:fillRect/>
          </a:stretch>
        </p:blipFill>
        <p:spPr bwMode="auto">
          <a:xfrm>
            <a:off x="0" y="-16"/>
            <a:ext cx="9144000" cy="6858016"/>
          </a:xfrm>
          <a:prstGeom prst="rect">
            <a:avLst/>
          </a:prstGeom>
          <a:noFill/>
        </p:spPr>
      </p:pic>
    </p:spTree>
  </p:cSld>
  <p:clrMapOvr>
    <a:masterClrMapping/>
  </p:clrMapOvr>
  <p:transition spd="med">
    <p:pull dir="l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C:\Documents and Settings\user\Local Settings\Temporary Internet files\Content.IE5\N4VTTLVH\thankyou[1].jpg"/>
          <p:cNvPicPr>
            <a:picLocks noChangeAspect="1" noChangeArrowheads="1"/>
          </p:cNvPicPr>
          <p:nvPr/>
        </p:nvPicPr>
        <p:blipFill>
          <a:blip r:embed="rId2"/>
          <a:srcRect/>
          <a:stretch>
            <a:fillRect/>
          </a:stretch>
        </p:blipFill>
        <p:spPr bwMode="auto">
          <a:xfrm>
            <a:off x="0" y="0"/>
            <a:ext cx="9144000" cy="6523052"/>
          </a:xfrm>
          <a:prstGeom prst="rect">
            <a:avLst/>
          </a:prstGeom>
          <a:noFill/>
        </p:spPr>
      </p:pic>
    </p:spTree>
  </p:cSld>
  <p:clrMapOvr>
    <a:masterClrMapping/>
  </p:clrMapOvr>
  <p:transition spd="med">
    <p:pull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42852"/>
            <a:ext cx="7467600" cy="642942"/>
          </a:xfrm>
        </p:spPr>
        <p:txBody>
          <a:bodyPr>
            <a:normAutofit fontScale="90000"/>
          </a:bodyPr>
          <a:lstStyle/>
          <a:p>
            <a:r>
              <a:rPr lang="el-GR" dirty="0" smtClean="0"/>
              <a:t>Περίληψη</a:t>
            </a:r>
            <a:endParaRPr lang="el-GR" dirty="0"/>
          </a:p>
        </p:txBody>
      </p:sp>
      <p:sp>
        <p:nvSpPr>
          <p:cNvPr id="3" name="2 - Θέση περιεχομένου"/>
          <p:cNvSpPr>
            <a:spLocks noGrp="1"/>
          </p:cNvSpPr>
          <p:nvPr>
            <p:ph idx="1"/>
          </p:nvPr>
        </p:nvSpPr>
        <p:spPr>
          <a:xfrm>
            <a:off x="214282" y="1000108"/>
            <a:ext cx="8572560" cy="5357850"/>
          </a:xfrm>
        </p:spPr>
        <p:txBody>
          <a:bodyPr>
            <a:normAutofit lnSpcReduction="10000"/>
          </a:bodyPr>
          <a:lstStyle/>
          <a:p>
            <a:r>
              <a:rPr lang="el-GR" i="1" dirty="0" smtClean="0"/>
              <a:t>Ειδικότερα, οι ενδιαφερόμενοι καλούνται να παίξουν ένα παιχνίδι με εικονικές κάρτες – πύλες, τις οποίες θα πρέπει να τοποθετήσουνε σωστά (σύμφωνα με τους πίνακες αληθείας) και με κατάλληλους συνδυασμούς μεταξύ των διαφορετικών ειδών, ώστε να ανακηρυχθούν νικητές πετυχαίνοντας ως τελική έξοδο το δυαδικό ψηφίο που τους έχει ανακοινωθεί.</a:t>
            </a:r>
          </a:p>
          <a:p>
            <a:r>
              <a:rPr lang="el-GR" b="1" i="1" dirty="0" smtClean="0">
                <a:solidFill>
                  <a:srgbClr val="FFC000"/>
                </a:solidFill>
              </a:rPr>
              <a:t>Ο νικητής ανακηρύσσεται μέσω διαιτησίας</a:t>
            </a:r>
            <a:r>
              <a:rPr lang="el-GR" i="1" dirty="0" smtClean="0"/>
              <a:t>, οι ενδιαφερόμενοι μπορούν να συμμετέχουν ατομικά ή ομαδικά μέσω εκπροσώπου – παίχτη.</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42852"/>
            <a:ext cx="7467600" cy="642942"/>
          </a:xfrm>
        </p:spPr>
        <p:txBody>
          <a:bodyPr>
            <a:normAutofit fontScale="90000"/>
          </a:bodyPr>
          <a:lstStyle/>
          <a:p>
            <a:r>
              <a:rPr lang="el-GR" dirty="0" smtClean="0"/>
              <a:t>Περίληψη</a:t>
            </a:r>
            <a:endParaRPr lang="el-GR" dirty="0"/>
          </a:p>
        </p:txBody>
      </p:sp>
      <p:sp>
        <p:nvSpPr>
          <p:cNvPr id="3" name="2 - Θέση περιεχομένου"/>
          <p:cNvSpPr>
            <a:spLocks noGrp="1"/>
          </p:cNvSpPr>
          <p:nvPr>
            <p:ph idx="1"/>
          </p:nvPr>
        </p:nvSpPr>
        <p:spPr>
          <a:xfrm>
            <a:off x="214282" y="1000108"/>
            <a:ext cx="8572560" cy="5357850"/>
          </a:xfrm>
        </p:spPr>
        <p:txBody>
          <a:bodyPr>
            <a:normAutofit lnSpcReduction="10000"/>
          </a:bodyPr>
          <a:lstStyle/>
          <a:p>
            <a:r>
              <a:rPr lang="el-GR" i="1" dirty="0" smtClean="0"/>
              <a:t>Η προτεινόμενη διδασκαλία διαρκεί δύο διδακτικές ώρες (αναλόγως του αριθμού συμμετοχών) και περιλαμβάνει ένα έγγραφο με τις οδηγίες χρήσης και τους κανόνες του παιχνιδιού και ένα τεστ αξιολόγησης και ανατροφοδότησης.</a:t>
            </a:r>
            <a:endParaRPr lang="el-GR" dirty="0" smtClean="0"/>
          </a:p>
          <a:p>
            <a:r>
              <a:rPr lang="el-GR" i="1" dirty="0" smtClean="0"/>
              <a:t>Το παιχνίδι έχει αναπτυχθεί στην προγραμματιστική πλατφόρμα του </a:t>
            </a:r>
            <a:r>
              <a:rPr lang="en-US" i="1" dirty="0" smtClean="0"/>
              <a:t>Scratch</a:t>
            </a:r>
            <a:r>
              <a:rPr lang="el-GR" i="1" dirty="0" smtClean="0"/>
              <a:t>, ενός ελεύθερου λογισμικού του </a:t>
            </a:r>
            <a:r>
              <a:rPr lang="en-US" i="1" dirty="0" smtClean="0"/>
              <a:t>MIT</a:t>
            </a:r>
            <a:r>
              <a:rPr lang="el-GR" i="1" dirty="0" smtClean="0"/>
              <a:t> (</a:t>
            </a:r>
            <a:r>
              <a:rPr lang="en-US" i="1" u="sng" dirty="0" smtClean="0">
                <a:hlinkClick r:id="rId2"/>
              </a:rPr>
              <a:t>https</a:t>
            </a:r>
            <a:r>
              <a:rPr lang="el-GR" i="1" u="sng" dirty="0" smtClean="0">
                <a:hlinkClick r:id="rId2"/>
              </a:rPr>
              <a:t>://</a:t>
            </a:r>
            <a:r>
              <a:rPr lang="en-US" i="1" u="sng" dirty="0" smtClean="0">
                <a:hlinkClick r:id="rId2"/>
              </a:rPr>
              <a:t>scratch</a:t>
            </a:r>
            <a:r>
              <a:rPr lang="el-GR" i="1" u="sng" dirty="0" smtClean="0">
                <a:hlinkClick r:id="rId2"/>
              </a:rPr>
              <a:t>.</a:t>
            </a:r>
            <a:r>
              <a:rPr lang="en-US" i="1" u="sng" dirty="0" err="1" smtClean="0">
                <a:hlinkClick r:id="rId2"/>
              </a:rPr>
              <a:t>mit</a:t>
            </a:r>
            <a:r>
              <a:rPr lang="el-GR" i="1" u="sng" dirty="0" smtClean="0">
                <a:hlinkClick r:id="rId2"/>
              </a:rPr>
              <a:t>.</a:t>
            </a:r>
            <a:r>
              <a:rPr lang="en-US" i="1" u="sng" dirty="0" err="1" smtClean="0">
                <a:hlinkClick r:id="rId2"/>
              </a:rPr>
              <a:t>edu</a:t>
            </a:r>
            <a:r>
              <a:rPr lang="el-GR" i="1" u="sng" dirty="0" smtClean="0">
                <a:hlinkClick r:id="rId2"/>
              </a:rPr>
              <a:t>/</a:t>
            </a:r>
            <a:r>
              <a:rPr lang="el-GR" i="1" dirty="0" smtClean="0"/>
              <a:t>), και είναι διαθέσιμο στην ιστοσελίδα (</a:t>
            </a:r>
            <a:r>
              <a:rPr lang="el-GR" i="1" u="sng" dirty="0" smtClean="0">
                <a:hlinkClick r:id="rId3"/>
              </a:rPr>
              <a:t>https://scratch.mit.edu/projects/64014952/</a:t>
            </a:r>
            <a:r>
              <a:rPr lang="el-GR" i="1" dirty="0" smtClean="0">
                <a:hlinkClick r:id="rId3"/>
              </a:rPr>
              <a:t> </a:t>
            </a:r>
            <a:r>
              <a:rPr lang="el-GR" i="1" dirty="0" smtClean="0"/>
              <a:t>).</a:t>
            </a:r>
            <a:endParaRPr lang="el-GR" dirty="0" smtClean="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142852"/>
            <a:ext cx="7467600" cy="642942"/>
          </a:xfrm>
        </p:spPr>
        <p:txBody>
          <a:bodyPr>
            <a:normAutofit fontScale="90000"/>
          </a:bodyPr>
          <a:lstStyle/>
          <a:p>
            <a:r>
              <a:rPr lang="el-GR" dirty="0" smtClean="0"/>
              <a:t>Ευχαριστίες</a:t>
            </a:r>
            <a:endParaRPr lang="el-GR" dirty="0"/>
          </a:p>
        </p:txBody>
      </p:sp>
      <p:sp>
        <p:nvSpPr>
          <p:cNvPr id="3" name="2 - Θέση περιεχομένου"/>
          <p:cNvSpPr>
            <a:spLocks noGrp="1"/>
          </p:cNvSpPr>
          <p:nvPr>
            <p:ph idx="1"/>
          </p:nvPr>
        </p:nvSpPr>
        <p:spPr>
          <a:xfrm>
            <a:off x="214282" y="1000108"/>
            <a:ext cx="8572560" cy="5357850"/>
          </a:xfrm>
        </p:spPr>
        <p:txBody>
          <a:bodyPr>
            <a:normAutofit/>
          </a:bodyPr>
          <a:lstStyle/>
          <a:p>
            <a:r>
              <a:rPr lang="x-none" smtClean="0"/>
              <a:t>Θα ήθελα να ευχαριστήσω τη σύζυγ</a:t>
            </a:r>
            <a:r>
              <a:rPr lang="el-GR" dirty="0" smtClean="0"/>
              <a:t>ό</a:t>
            </a:r>
            <a:r>
              <a:rPr lang="x-none" smtClean="0"/>
              <a:t> μου Νόρα και τα παιδ</a:t>
            </a:r>
            <a:r>
              <a:rPr lang="el-GR" dirty="0" err="1" smtClean="0"/>
              <a:t>ιά</a:t>
            </a:r>
            <a:r>
              <a:rPr lang="x-none" smtClean="0"/>
              <a:t> μου</a:t>
            </a:r>
            <a:r>
              <a:rPr lang="el-GR" dirty="0" smtClean="0"/>
              <a:t>,</a:t>
            </a:r>
            <a:r>
              <a:rPr lang="x-none" smtClean="0"/>
              <a:t> Ειρήνη και Παναγιώτη για την τεράστια υπομονή και κατανόησ</a:t>
            </a:r>
            <a:r>
              <a:rPr lang="el-GR" dirty="0" smtClean="0"/>
              <a:t>ή τους</a:t>
            </a:r>
            <a:r>
              <a:rPr lang="x-none" smtClean="0"/>
              <a:t>.</a:t>
            </a:r>
            <a:endParaRPr lang="el-GR" dirty="0" smtClean="0"/>
          </a:p>
          <a:p>
            <a:r>
              <a:rPr lang="x-none" smtClean="0"/>
              <a:t>Αρχική ιδέα και αρχικός σχεδιασμός από τους: </a:t>
            </a:r>
            <a:r>
              <a:rPr lang="en-US" dirty="0" smtClean="0"/>
              <a:t>Jonathan Brandt</a:t>
            </a:r>
            <a:r>
              <a:rPr lang="x-none" smtClean="0"/>
              <a:t>, </a:t>
            </a:r>
            <a:r>
              <a:rPr lang="en-US" dirty="0" smtClean="0"/>
              <a:t>Sean P</a:t>
            </a:r>
            <a:r>
              <a:rPr lang="x-none" smtClean="0"/>
              <a:t>. </a:t>
            </a:r>
            <a:r>
              <a:rPr lang="en-US" dirty="0" smtClean="0"/>
              <a:t>Dennis</a:t>
            </a:r>
            <a:r>
              <a:rPr lang="x-none" smtClean="0"/>
              <a:t>, </a:t>
            </a:r>
            <a:r>
              <a:rPr lang="en-US" dirty="0" smtClean="0"/>
              <a:t>Chris </a:t>
            </a:r>
            <a:r>
              <a:rPr lang="en-US" dirty="0" err="1" smtClean="0"/>
              <a:t>Kampf</a:t>
            </a:r>
            <a:r>
              <a:rPr lang="x-none" smtClean="0"/>
              <a:t>.</a:t>
            </a:r>
            <a:endParaRPr lang="el-GR" dirty="0" smtClean="0"/>
          </a:p>
          <a:p>
            <a:r>
              <a:rPr lang="x-none" smtClean="0"/>
              <a:t>Περισσότερες πληροφορίες</a:t>
            </a:r>
            <a:r>
              <a:rPr lang="el-GR" dirty="0" smtClean="0"/>
              <a:t>: </a:t>
            </a:r>
          </a:p>
          <a:p>
            <a:r>
              <a:rPr lang="x-none" u="sng" smtClean="0">
                <a:hlinkClick r:id="rId3"/>
              </a:rPr>
              <a:t>http://en.wikipedia.org/wiki/Booleo#cite_note-1</a:t>
            </a:r>
            <a:r>
              <a:rPr lang="x-none" smtClean="0"/>
              <a:t> </a:t>
            </a:r>
            <a:endParaRPr lang="el-GR" dirty="0" smtClean="0"/>
          </a:p>
          <a:p>
            <a:r>
              <a:rPr lang="x-none" u="sng" smtClean="0">
                <a:hlinkClick r:id="rId4"/>
              </a:rPr>
              <a:t>http://boardgamegeek.com/boardgame/40943/booleo</a:t>
            </a:r>
            <a:r>
              <a:rPr lang="x-none" smtClean="0"/>
              <a:t> </a:t>
            </a:r>
            <a:endParaRPr lang="el-GR" dirty="0"/>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6"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1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10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1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Εισαγωγή</a:t>
            </a:r>
            <a:endParaRPr lang="el-GR" dirty="0"/>
          </a:p>
        </p:txBody>
      </p:sp>
      <p:sp>
        <p:nvSpPr>
          <p:cNvPr id="3" name="2 - Θέση κειμένου"/>
          <p:cNvSpPr>
            <a:spLocks noGrp="1"/>
          </p:cNvSpPr>
          <p:nvPr>
            <p:ph type="body" idx="1"/>
          </p:nvPr>
        </p:nvSpPr>
        <p:spPr/>
        <p:txBody>
          <a:bodyPr/>
          <a:lstStyle/>
          <a:p>
            <a:r>
              <a:rPr lang="el-GR" dirty="0" smtClean="0"/>
              <a:t>«Μαθαίνω τις λογικές πύλες παίζοντας»</a:t>
            </a:r>
          </a:p>
        </p:txBody>
      </p:sp>
    </p:spTree>
  </p:cSld>
  <p:clrMapOvr>
    <a:masterClrMapping/>
  </p:clrMapOvr>
  <p:transition spd="med">
    <p:pull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7467600" cy="511156"/>
          </a:xfrm>
        </p:spPr>
        <p:txBody>
          <a:bodyPr>
            <a:normAutofit fontScale="90000"/>
          </a:bodyPr>
          <a:lstStyle/>
          <a:p>
            <a:r>
              <a:rPr lang="el-GR" dirty="0" smtClean="0"/>
              <a:t>Εισαγωγή</a:t>
            </a:r>
            <a:endParaRPr lang="el-GR" dirty="0"/>
          </a:p>
        </p:txBody>
      </p:sp>
      <p:sp>
        <p:nvSpPr>
          <p:cNvPr id="3" name="2 - Θέση περιεχομένου"/>
          <p:cNvSpPr>
            <a:spLocks noGrp="1"/>
          </p:cNvSpPr>
          <p:nvPr>
            <p:ph idx="1"/>
          </p:nvPr>
        </p:nvSpPr>
        <p:spPr>
          <a:xfrm>
            <a:off x="357158" y="1000108"/>
            <a:ext cx="8358246" cy="5429288"/>
          </a:xfrm>
        </p:spPr>
        <p:txBody>
          <a:bodyPr>
            <a:normAutofit/>
          </a:bodyPr>
          <a:lstStyle/>
          <a:p>
            <a:r>
              <a:rPr lang="x-none" smtClean="0"/>
              <a:t>Σύμφωνα με τα αναλυτικά προγράμματα σπουδών όλων των μαθημάτων τ</a:t>
            </a:r>
            <a:r>
              <a:rPr lang="el-GR" dirty="0" smtClean="0"/>
              <a:t>ων Τομέων </a:t>
            </a:r>
            <a:r>
              <a:rPr lang="x-none" smtClean="0"/>
              <a:t>«Ηλεκτρονικής, Ηλεκτρολογίας και Αυτοματισμού» και «Πληροφορικής», στα οποία </a:t>
            </a:r>
            <a:r>
              <a:rPr lang="el-GR" dirty="0" smtClean="0"/>
              <a:t>προβλέπεται </a:t>
            </a:r>
            <a:r>
              <a:rPr lang="x-none" smtClean="0"/>
              <a:t>η διδασκαλία των λογικών πυλών, ο σκοπός και στόχος αυτής είναι να μπορεί </a:t>
            </a:r>
            <a:r>
              <a:rPr lang="x-none" b="1" smtClean="0">
                <a:solidFill>
                  <a:srgbClr val="FFC000"/>
                </a:solidFill>
              </a:rPr>
              <a:t>ο μαθητής μετά το πέρας της να διακρίνει τα λογικά διαγράμματα (σχέδια) των λογικών πυλών και να γνωρίζει τους πίνακες αληθείας τους</a:t>
            </a:r>
            <a:r>
              <a:rPr lang="x-none" smtClean="0"/>
              <a:t>.</a:t>
            </a:r>
            <a:endParaRPr lang="el-GR" dirty="0" smtClean="0"/>
          </a:p>
        </p:txBody>
      </p:sp>
    </p:spTree>
  </p:cSld>
  <p:clrMapOvr>
    <a:masterClrMapping/>
  </p:clrMapOvr>
  <p:transition spd="med">
    <p:pull dir="lu"/>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370</TotalTime>
  <Words>1606</Words>
  <Application>Microsoft Office PowerPoint</Application>
  <PresentationFormat>Προβολή στην οθόνη (4:3)</PresentationFormat>
  <Paragraphs>195</Paragraphs>
  <Slides>48</Slides>
  <Notes>2</Notes>
  <HiddenSlides>0</HiddenSlides>
  <MMClips>0</MMClips>
  <ScaleCrop>false</ScaleCrop>
  <HeadingPairs>
    <vt:vector size="4" baseType="variant">
      <vt:variant>
        <vt:lpstr>Θέμα</vt:lpstr>
      </vt:variant>
      <vt:variant>
        <vt:i4>1</vt:i4>
      </vt:variant>
      <vt:variant>
        <vt:lpstr>Τίτλοι διαφανειών</vt:lpstr>
      </vt:variant>
      <vt:variant>
        <vt:i4>48</vt:i4>
      </vt:variant>
    </vt:vector>
  </HeadingPairs>
  <TitlesOfParts>
    <vt:vector size="49" baseType="lpstr">
      <vt:lpstr>Technic</vt:lpstr>
      <vt:lpstr>Μαθαινω τις λογικεσ πυλες παιζοντασ</vt:lpstr>
      <vt:lpstr>Ο εισηγητής - Συγγραφέας</vt:lpstr>
      <vt:lpstr>Περίληψη</vt:lpstr>
      <vt:lpstr>Περίληψη</vt:lpstr>
      <vt:lpstr>Περίληψη</vt:lpstr>
      <vt:lpstr>Περίληψη</vt:lpstr>
      <vt:lpstr>Ευχαριστίες</vt:lpstr>
      <vt:lpstr>Εισαγωγή</vt:lpstr>
      <vt:lpstr>Εισαγωγή</vt:lpstr>
      <vt:lpstr>Εισαγωγή</vt:lpstr>
      <vt:lpstr>Ελάχιστες Απαιτήσεις</vt:lpstr>
      <vt:lpstr>Ελάχιστες Απαιτήσεις</vt:lpstr>
      <vt:lpstr>Ελάχιστες Απαιτήσεις</vt:lpstr>
      <vt:lpstr>Συμμετοχή</vt:lpstr>
      <vt:lpstr>Συμμετοχή</vt:lpstr>
      <vt:lpstr>Διαδικασία</vt:lpstr>
      <vt:lpstr>Διαδικασία</vt:lpstr>
      <vt:lpstr>Διαδικασία</vt:lpstr>
      <vt:lpstr>Διαδικασία</vt:lpstr>
      <vt:lpstr>Διαδικασία</vt:lpstr>
      <vt:lpstr>Διαφάνεια 21</vt:lpstr>
      <vt:lpstr>Αναλογικό και ψηφιακό μέγεθος</vt:lpstr>
      <vt:lpstr>Αναλογικό και ψηφιακό μέγεθος</vt:lpstr>
      <vt:lpstr>Αναλογικό και ψηφιακό μέγεθος</vt:lpstr>
      <vt:lpstr>Αναλογικό και ψηφιακό μέγεθος</vt:lpstr>
      <vt:lpstr>Αναλογικό και ψηφιακό μέγεθος</vt:lpstr>
      <vt:lpstr>Αναλογικό και ψηφιακό μέγεθος</vt:lpstr>
      <vt:lpstr>Αναλογικό και ψηφιακό μέγεθος</vt:lpstr>
      <vt:lpstr>Αναλογικό και ψηφιακό μέγεθος</vt:lpstr>
      <vt:lpstr>Διαφάνεια 30</vt:lpstr>
      <vt:lpstr>Οι πύλες</vt:lpstr>
      <vt:lpstr>Οι πύλες</vt:lpstr>
      <vt:lpstr>Οι πύλες</vt:lpstr>
      <vt:lpstr>Οι πύλες  NOT</vt:lpstr>
      <vt:lpstr>Οι πύλες</vt:lpstr>
      <vt:lpstr>Οι πύλες  AND</vt:lpstr>
      <vt:lpstr>Οι πύλες</vt:lpstr>
      <vt:lpstr>Οι πύλες  OR</vt:lpstr>
      <vt:lpstr>Οι πύλες</vt:lpstr>
      <vt:lpstr>Οι πύλες  XOR</vt:lpstr>
      <vt:lpstr>Διαφάνεια 41</vt:lpstr>
      <vt:lpstr>Το περιβάλλων του παιχνιδιού</vt:lpstr>
      <vt:lpstr>Διαφάνεια 43</vt:lpstr>
      <vt:lpstr>Ξεκινάμε ;</vt:lpstr>
      <vt:lpstr>Ξεκινάμε ;</vt:lpstr>
      <vt:lpstr>Διαφάνεια 46</vt:lpstr>
      <vt:lpstr>Διαφάνεια 47</vt:lpstr>
      <vt:lpstr>Διαφάνεια 48</vt:lpstr>
    </vt:vector>
  </TitlesOfParts>
  <Company>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Μαθαινω τις λογικεσ πυλες παιζοντασ</dc:title>
  <dc:creator>theo</dc:creator>
  <cp:lastModifiedBy>theo</cp:lastModifiedBy>
  <cp:revision>58</cp:revision>
  <dcterms:created xsi:type="dcterms:W3CDTF">2016-03-31T06:06:42Z</dcterms:created>
  <dcterms:modified xsi:type="dcterms:W3CDTF">2016-04-08T09:24:25Z</dcterms:modified>
</cp:coreProperties>
</file>