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84" r:id="rId3"/>
    <p:sldId id="294" r:id="rId4"/>
    <p:sldId id="295" r:id="rId5"/>
    <p:sldId id="296" r:id="rId6"/>
    <p:sldId id="297" r:id="rId7"/>
    <p:sldId id="270" r:id="rId8"/>
    <p:sldId id="271" r:id="rId9"/>
    <p:sldId id="280" r:id="rId10"/>
    <p:sldId id="272" r:id="rId11"/>
    <p:sldId id="273" r:id="rId12"/>
    <p:sldId id="279" r:id="rId13"/>
    <p:sldId id="274" r:id="rId14"/>
    <p:sldId id="298" r:id="rId15"/>
    <p:sldId id="29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425"/>
    <a:srgbClr val="21351D"/>
    <a:srgbClr val="181818"/>
    <a:srgbClr val="86BD56"/>
    <a:srgbClr val="94C866"/>
    <a:srgbClr val="F9F8E9"/>
    <a:srgbClr val="183A1A"/>
    <a:srgbClr val="192715"/>
    <a:srgbClr val="34843A"/>
    <a:srgbClr val="5BB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2"/>
    <p:restoredTop sz="94749"/>
  </p:normalViewPr>
  <p:slideViewPr>
    <p:cSldViewPr snapToGrid="0">
      <p:cViewPr varScale="1">
        <p:scale>
          <a:sx n="92" d="100"/>
          <a:sy n="92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170C-4D6C-724F-8A49-638EBCCD1EA5}" type="datetimeFigureOut">
              <a:rPr lang="it-IT" smtClean="0"/>
              <a:t>20/02/24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119E5-D1C4-9C44-9F90-4D9B783A33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7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30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72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71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11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5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57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7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20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119E5-D1C4-9C44-9F90-4D9B783A332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56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B001B-A1EE-C3EC-2D9F-AF4768B6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6E020-3F0C-F176-966A-FA649F3F8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0F62A2-41A3-2895-ABD7-A81586D5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9384D-1B68-B136-1272-E67DBB6C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552C04-4652-67F8-4FF0-1226BFD3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86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20169-39B0-0DFD-3E9E-7B8BA9E4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774C06-96B3-633A-DBA0-483F086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7EFA1-BDB1-F9E5-DCA4-956DC15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B6F6C1-4E5B-3D5E-07D0-09A04DB6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2D8C3-415C-93C2-B70B-E67BBDC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0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E60018-A3C5-1212-E807-0490A6663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BD439-9F55-86FC-2DE0-100BB37E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EE72F0-4818-7A8A-70C9-721B652F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0C7ED-75E4-4A1A-547C-49B94AEA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2E5E6-B18A-9946-4BC5-27489FE2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1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011ED-F0AD-B4E7-060A-D4E7637D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25BF7-62D0-6FF7-CCBD-798CE942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091632-A2E9-8838-54ED-F1B0D1FC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B20327-8354-7001-0C6B-AC6F58A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41645-BE90-1B4F-AB67-54DC4F55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87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3D9B7-A39A-5C51-9678-A81F4B5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3B2D17-C93D-1EF5-23F7-057C6454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C243A-51F7-1F14-DFCA-69FACA65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77344-72F0-B61D-2425-CBEDEC40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F1905D-C05C-8A56-EBFA-0F54ACD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3E07E-7D7E-5C4B-8DB6-DCFFDFD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23F24-0B82-560E-5CCB-5F75DA9A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F03967-4CBA-16F0-6EB2-2DE5599C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AF77BC-487E-3A4D-C7E8-5158E670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5B98F5-2ABB-373A-AFBE-A8768370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13C686-A99E-89E9-142F-B7B6662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D58D4-9C8F-FE51-6257-1FF798C6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AB324C-3ADB-A8B2-D97F-8D22BDF7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CA55FF-DB4A-3CCE-D69D-C44DF4A0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17C40E-0678-3D95-78E1-55DBCD4C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67182A-AABF-1B63-06CB-A5812B094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0E7FD7-C897-FCA2-C79D-DFBC112F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470C45-9CFA-F8AC-0AEB-0C6397B0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D1CFF2-C2DE-1117-A0B6-714F8339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2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C27A-604A-16C5-CAC7-456CBEFA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878A58-8A69-AA16-020B-EB845B81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05ECEE-B213-1885-D0E8-885AF7E1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92718-C3D0-72D0-31CF-62AC2087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0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018CF4-EC61-D880-5659-7C12FF0D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36C889-612F-2D5E-51F9-06301E63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B99EB3-BC84-8A2E-58BB-5E6AF33C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20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C2122-EE01-44C2-B09D-48E50B8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AAA65-9197-69EB-3955-F2BF7156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7E61D2-E298-912C-F381-551DFD06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EFE9B5-A4B9-1803-79A2-2CFE5DA8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D08ABD-2432-AFB8-3F55-D15C3280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2B2B6F-8EC4-CB43-83F1-B01BF298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4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BB8E9-4050-0E20-7009-68F1FFD7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C15ED4-8BD3-CBF4-321A-642435B55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A5AF88-62A4-A297-5753-5A726C003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DEBD5-D51C-1A84-B674-2B89AC88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3DB41-D744-C2AB-2053-D10A64B8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A99EFD-3EEF-E1F5-A242-53C81880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7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D5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45E8E1-9A7E-23D5-ABCC-EB481E8D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7B0FC9-AF2C-0340-A545-0A1CB1D4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614C27-9F50-B177-0892-C9112DE8B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3AC6-2B5D-FC44-A2F5-6B26B7638DE2}" type="datetimeFigureOut">
              <a:rPr lang="it-IT" smtClean="0"/>
              <a:t>20/02/24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2B3F8-4C58-BFD0-1D2E-A48204021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F5A0E7-6D2A-07E4-4D8C-315DB8F59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89B9-DF3F-F645-AC1D-2DF5B20B920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1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EB30821-E0E7-FF42-2613-BE27CF0E2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2205" y="-203200"/>
            <a:ext cx="3107518" cy="17997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34AC2F-A7B5-462A-2686-311D9A069048}"/>
              </a:ext>
            </a:extLst>
          </p:cNvPr>
          <p:cNvSpPr txBox="1"/>
          <p:nvPr/>
        </p:nvSpPr>
        <p:spPr>
          <a:xfrm>
            <a:off x="1084746" y="2155372"/>
            <a:ext cx="1002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From theory to </a:t>
            </a:r>
            <a:r>
              <a:rPr lang="it-IT" sz="4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</a:t>
            </a:r>
            <a:r>
              <a:rPr lang="it-IT" sz="45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ractice:</a:t>
            </a:r>
          </a:p>
          <a:p>
            <a:pPr algn="ctr"/>
            <a:r>
              <a:rPr lang="it-IT" sz="45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it-IT" sz="4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</a:t>
            </a:r>
            <a:r>
              <a:rPr lang="it-IT" sz="45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xploring FreeRTOS with QEMU</a:t>
            </a:r>
            <a:endParaRPr lang="it-IT" sz="4500" b="1" dirty="0">
              <a:solidFill>
                <a:schemeClr val="accent6">
                  <a:lumMod val="40000"/>
                  <a:lumOff val="60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115D1F-3EB6-5AD2-579C-103E526B2513}"/>
              </a:ext>
            </a:extLst>
          </p:cNvPr>
          <p:cNvSpPr txBox="1"/>
          <p:nvPr/>
        </p:nvSpPr>
        <p:spPr>
          <a:xfrm>
            <a:off x="116115" y="5980835"/>
            <a:ext cx="7210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Alessandro Genova, Alessandro Torrisi, Giorgia Moscato,</a:t>
            </a:r>
          </a:p>
          <a:p>
            <a:r>
              <a:rPr lang="it-IT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Simone Sambataro, Emanuele Cornaggia</a:t>
            </a:r>
          </a:p>
          <a:p>
            <a:endParaRPr lang="it-IT" sz="1600" b="1" dirty="0">
              <a:solidFill>
                <a:schemeClr val="accent6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AC11EF-18A4-EB5B-3EC6-F3BEC4F27B42}"/>
              </a:ext>
            </a:extLst>
          </p:cNvPr>
          <p:cNvSpPr txBox="1"/>
          <p:nvPr/>
        </p:nvSpPr>
        <p:spPr>
          <a:xfrm>
            <a:off x="3208831" y="3662901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Computer Architectures and Operating Systems course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BA5DFF-55BD-CC45-823F-F6D160F07A66}"/>
              </a:ext>
            </a:extLst>
          </p:cNvPr>
          <p:cNvSpPr txBox="1"/>
          <p:nvPr/>
        </p:nvSpPr>
        <p:spPr>
          <a:xfrm>
            <a:off x="5595515" y="6027001"/>
            <a:ext cx="62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Academic year: 2023-2024</a:t>
            </a:r>
          </a:p>
        </p:txBody>
      </p:sp>
    </p:spTree>
    <p:extLst>
      <p:ext uri="{BB962C8B-B14F-4D97-AF65-F5344CB8AC3E}">
        <p14:creationId xmlns:p14="http://schemas.microsoft.com/office/powerpoint/2010/main" val="422511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8E0480-3C22-9EE3-62B8-A01FE8881867}"/>
              </a:ext>
            </a:extLst>
          </p:cNvPr>
          <p:cNvSpPr txBox="1"/>
          <p:nvPr/>
        </p:nvSpPr>
        <p:spPr>
          <a:xfrm>
            <a:off x="669554" y="353694"/>
            <a:ext cx="97932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Non preemptive Scheduling </a:t>
            </a:r>
            <a:r>
              <a:rPr lang="it-IT" sz="3400" b="1" dirty="0" err="1">
                <a:solidFill>
                  <a:srgbClr val="225425"/>
                </a:solidFill>
                <a:latin typeface="Georgia" panose="02040502050405020303" pitchFamily="18" charset="0"/>
              </a:rPr>
              <a:t>Algorithms</a:t>
            </a:r>
            <a:endParaRPr lang="it-IT" sz="3400" b="1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16A007-B23C-E8A2-0A70-364E27BACF34}"/>
              </a:ext>
            </a:extLst>
          </p:cNvPr>
          <p:cNvSpPr txBox="1"/>
          <p:nvPr/>
        </p:nvSpPr>
        <p:spPr>
          <a:xfrm>
            <a:off x="669554" y="661470"/>
            <a:ext cx="112562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it-IT" sz="24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Shortest Job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Longest Job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While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FreeRTOS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uses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as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base non preemptive algorithm First Come First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Served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.</a:t>
            </a:r>
          </a:p>
          <a:p>
            <a:endParaRPr lang="it-IT" sz="24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CDA52E65-2144-62FF-3916-7CA514A4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01542"/>
              </p:ext>
            </p:extLst>
          </p:nvPr>
        </p:nvGraphicFramePr>
        <p:xfrm>
          <a:off x="669554" y="3182814"/>
          <a:ext cx="10918708" cy="284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79">
                  <a:extLst>
                    <a:ext uri="{9D8B030D-6E8A-4147-A177-3AD203B41FA5}">
                      <a16:colId xmlns:a16="http://schemas.microsoft.com/office/drawing/2014/main" val="2105510307"/>
                    </a:ext>
                  </a:extLst>
                </a:gridCol>
                <a:gridCol w="3481754">
                  <a:extLst>
                    <a:ext uri="{9D8B030D-6E8A-4147-A177-3AD203B41FA5}">
                      <a16:colId xmlns:a16="http://schemas.microsoft.com/office/drawing/2014/main" val="2587190702"/>
                    </a:ext>
                  </a:extLst>
                </a:gridCol>
                <a:gridCol w="3130061">
                  <a:extLst>
                    <a:ext uri="{9D8B030D-6E8A-4147-A177-3AD203B41FA5}">
                      <a16:colId xmlns:a16="http://schemas.microsoft.com/office/drawing/2014/main" val="3254813429"/>
                    </a:ext>
                  </a:extLst>
                </a:gridCol>
                <a:gridCol w="2614314">
                  <a:extLst>
                    <a:ext uri="{9D8B030D-6E8A-4147-A177-3AD203B41FA5}">
                      <a16:colId xmlns:a16="http://schemas.microsoft.com/office/drawing/2014/main" val="1601429596"/>
                    </a:ext>
                  </a:extLst>
                </a:gridCol>
              </a:tblGrid>
              <a:tr h="966687"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n>
                          <a:noFill/>
                        </a:ln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FIRST COME FIRST SERVED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(FCFS)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73038" algn="l"/>
                        </a:tabLst>
                      </a:pPr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SHORTEST JOB FIRST</a:t>
                      </a:r>
                    </a:p>
                    <a:p>
                      <a:pPr marL="0" indent="0" algn="ctr">
                        <a:tabLst>
                          <a:tab pos="173038" algn="l"/>
                        </a:tabLst>
                      </a:pPr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(SJF)</a:t>
                      </a:r>
                    </a:p>
                    <a:p>
                      <a:pPr algn="ctr"/>
                      <a:endParaRPr lang="it-IT" sz="1400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R="108000" marT="251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LONGEST JOB FIRST</a:t>
                      </a:r>
                    </a:p>
                    <a:p>
                      <a:pPr algn="ctr"/>
                      <a:r>
                        <a:rPr lang="it-IT" sz="14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(LJF)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08722"/>
                  </a:ext>
                </a:extLst>
              </a:tr>
              <a:tr h="91298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Average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Waiting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 Time(</a:t>
                      </a:r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unit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47260"/>
                  </a:ext>
                </a:extLst>
              </a:tr>
              <a:tr h="969038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Average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 Turnaround Time(</a:t>
                      </a:r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unit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382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218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468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8494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44A45CF-542B-B016-9E57-ECB57094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E47589-0818-B4A0-2AE6-5F0CC8367338}"/>
              </a:ext>
            </a:extLst>
          </p:cNvPr>
          <p:cNvSpPr txBox="1"/>
          <p:nvPr/>
        </p:nvSpPr>
        <p:spPr>
          <a:xfrm>
            <a:off x="693924" y="378674"/>
            <a:ext cx="93337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Preemptive Scheduling Algorithm - EDF </a:t>
            </a:r>
          </a:p>
        </p:txBody>
      </p:sp>
      <p:pic>
        <p:nvPicPr>
          <p:cNvPr id="7" name="Immagine 6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44C6E22D-5B35-E7D2-B823-A61B16C2B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" b="25334"/>
          <a:stretch/>
        </p:blipFill>
        <p:spPr>
          <a:xfrm>
            <a:off x="907284" y="1347293"/>
            <a:ext cx="3847596" cy="271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9806" dist="38100" dir="10800000" algn="r" rotWithShape="0">
              <a:prstClr val="black"/>
            </a:outerShdw>
            <a:reflection blurRad="12700" stA="6385" endPos="0" dist="5000" dir="5400000" sy="-100000" algn="bl" rotWithShape="0"/>
          </a:effectLst>
        </p:spPr>
      </p:pic>
      <p:pic>
        <p:nvPicPr>
          <p:cNvPr id="9" name="Immagine 8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6E53C984-1988-6721-C8AB-ABD43995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" y="4322688"/>
            <a:ext cx="4705869" cy="1723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77470" dist="38100" dir="10800000" algn="r" rotWithShape="0">
              <a:prstClr val="black">
                <a:alpha val="40000"/>
              </a:prstClr>
            </a:outerShdw>
            <a:reflection blurRad="12700" stA="0" endPos="0" dist="5000" dir="5400000" sy="-100000" algn="bl" rotWithShape="0"/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BC4B9C-9973-4E99-BD8B-49BCA6CAE394}"/>
              </a:ext>
            </a:extLst>
          </p:cNvPr>
          <p:cNvSpPr txBox="1"/>
          <p:nvPr/>
        </p:nvSpPr>
        <p:spPr>
          <a:xfrm>
            <a:off x="5380343" y="1969887"/>
            <a:ext cx="68116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Dynamic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priority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based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on deadlines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First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execute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task with the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earliest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Check of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missed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deadlines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Context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switching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based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on deadline</a:t>
            </a:r>
          </a:p>
          <a:p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7FF2814-0446-25E9-C4E7-E16835BEB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3D4153-A394-5075-1D55-A77FB9C300C7}"/>
              </a:ext>
            </a:extLst>
          </p:cNvPr>
          <p:cNvSpPr txBox="1"/>
          <p:nvPr/>
        </p:nvSpPr>
        <p:spPr>
          <a:xfrm>
            <a:off x="583394" y="436998"/>
            <a:ext cx="69651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Evaluation of EDF 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7B954B-FA7D-6E32-D322-DF2E75712447}"/>
              </a:ext>
            </a:extLst>
          </p:cNvPr>
          <p:cNvSpPr txBox="1"/>
          <p:nvPr/>
        </p:nvSpPr>
        <p:spPr>
          <a:xfrm>
            <a:off x="6138590" y="1973148"/>
            <a:ext cx="6266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Comparison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with Round Robin</a:t>
            </a:r>
          </a:p>
        </p:txBody>
      </p:sp>
      <p:pic>
        <p:nvPicPr>
          <p:cNvPr id="9" name="Immagine 8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1A0AD17-8F75-0F0F-E8EF-9674C240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C34049BE-4113-4BF5-DEC9-AF2C848CF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1209"/>
              </p:ext>
            </p:extLst>
          </p:nvPr>
        </p:nvGraphicFramePr>
        <p:xfrm>
          <a:off x="583394" y="1400345"/>
          <a:ext cx="4556760" cy="182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81">
                  <a:extLst>
                    <a:ext uri="{9D8B030D-6E8A-4147-A177-3AD203B41FA5}">
                      <a16:colId xmlns:a16="http://schemas.microsoft.com/office/drawing/2014/main" val="3656757539"/>
                    </a:ext>
                  </a:extLst>
                </a:gridCol>
                <a:gridCol w="1134207">
                  <a:extLst>
                    <a:ext uri="{9D8B030D-6E8A-4147-A177-3AD203B41FA5}">
                      <a16:colId xmlns:a16="http://schemas.microsoft.com/office/drawing/2014/main" val="3787033506"/>
                    </a:ext>
                  </a:extLst>
                </a:gridCol>
                <a:gridCol w="1586472">
                  <a:extLst>
                    <a:ext uri="{9D8B030D-6E8A-4147-A177-3AD203B41FA5}">
                      <a16:colId xmlns:a16="http://schemas.microsoft.com/office/drawing/2014/main" val="3419925273"/>
                    </a:ext>
                  </a:extLst>
                </a:gridCol>
              </a:tblGrid>
              <a:tr h="531734"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n>
                          <a:noFill/>
                        </a:ln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Round Robin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73038" algn="l"/>
                        </a:tabLst>
                      </a:pPr>
                      <a:r>
                        <a:rPr lang="it-IT" sz="16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EDF</a:t>
                      </a:r>
                    </a:p>
                    <a:p>
                      <a:pPr algn="ctr"/>
                      <a:endParaRPr lang="it-IT" sz="1400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R="108000" marT="251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6981"/>
                  </a:ext>
                </a:extLst>
              </a:tr>
              <a:tr h="783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Percentage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 of </a:t>
                      </a:r>
                      <a:r>
                        <a:rPr lang="it-IT" sz="1600" b="1" dirty="0" err="1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respected</a:t>
                      </a: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 deadlines</a:t>
                      </a:r>
                    </a:p>
                    <a:p>
                      <a:pPr algn="ctr"/>
                      <a:endParaRPr lang="it-IT" sz="1600" b="1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832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353F07-90A1-AFEF-4B71-C8DCBB88847B}"/>
              </a:ext>
            </a:extLst>
          </p:cNvPr>
          <p:cNvSpPr txBox="1"/>
          <p:nvPr/>
        </p:nvSpPr>
        <p:spPr>
          <a:xfrm>
            <a:off x="6451011" y="5914515"/>
            <a:ext cx="626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225425"/>
                </a:solidFill>
                <a:latin typeface="Georgia" panose="02040502050405020303" pitchFamily="18" charset="0"/>
              </a:rPr>
              <a:t>Gantt</a:t>
            </a:r>
            <a:r>
              <a:rPr lang="it-IT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rgbClr val="225425"/>
                </a:solidFill>
                <a:latin typeface="Georgia" panose="02040502050405020303" pitchFamily="18" charset="0"/>
              </a:rPr>
              <a:t>Diagram</a:t>
            </a:r>
            <a:r>
              <a:rPr lang="it-IT" dirty="0">
                <a:solidFill>
                  <a:srgbClr val="225425"/>
                </a:solidFill>
                <a:latin typeface="Georgia" panose="02040502050405020303" pitchFamily="18" charset="0"/>
              </a:rPr>
              <a:t> for </a:t>
            </a:r>
            <a:r>
              <a:rPr lang="it-IT" dirty="0" err="1">
                <a:solidFill>
                  <a:srgbClr val="225425"/>
                </a:solidFill>
                <a:latin typeface="Georgia" panose="02040502050405020303" pitchFamily="18" charset="0"/>
              </a:rPr>
              <a:t>two</a:t>
            </a:r>
            <a:r>
              <a:rPr lang="it-IT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rgbClr val="225425"/>
                </a:solidFill>
                <a:latin typeface="Georgia" panose="02040502050405020303" pitchFamily="18" charset="0"/>
              </a:rPr>
              <a:t>periodic</a:t>
            </a:r>
            <a:r>
              <a:rPr lang="it-IT" dirty="0">
                <a:solidFill>
                  <a:srgbClr val="225425"/>
                </a:solidFill>
                <a:latin typeface="Georgia" panose="02040502050405020303" pitchFamily="18" charset="0"/>
              </a:rPr>
              <a:t> tasks</a:t>
            </a:r>
          </a:p>
          <a:p>
            <a:endParaRPr lang="it-IT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317F3B45-89A7-D70C-0CE9-DD4867EA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4062"/>
              </p:ext>
            </p:extLst>
          </p:nvPr>
        </p:nvGraphicFramePr>
        <p:xfrm>
          <a:off x="576071" y="4279202"/>
          <a:ext cx="4343400" cy="1845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73">
                  <a:extLst>
                    <a:ext uri="{9D8B030D-6E8A-4147-A177-3AD203B41FA5}">
                      <a16:colId xmlns:a16="http://schemas.microsoft.com/office/drawing/2014/main" val="3656757539"/>
                    </a:ext>
                  </a:extLst>
                </a:gridCol>
                <a:gridCol w="1581939">
                  <a:extLst>
                    <a:ext uri="{9D8B030D-6E8A-4147-A177-3AD203B41FA5}">
                      <a16:colId xmlns:a16="http://schemas.microsoft.com/office/drawing/2014/main" val="3787033506"/>
                    </a:ext>
                  </a:extLst>
                </a:gridCol>
                <a:gridCol w="1512188">
                  <a:extLst>
                    <a:ext uri="{9D8B030D-6E8A-4147-A177-3AD203B41FA5}">
                      <a16:colId xmlns:a16="http://schemas.microsoft.com/office/drawing/2014/main" val="3419925273"/>
                    </a:ext>
                  </a:extLst>
                </a:gridCol>
              </a:tblGrid>
              <a:tr h="583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it-IT" sz="1600" dirty="0">
                        <a:ln>
                          <a:noFill/>
                        </a:ln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73038" algn="l"/>
                        </a:tabLst>
                      </a:pPr>
                      <a:r>
                        <a:rPr lang="it-IT" sz="16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T</a:t>
                      </a:r>
                    </a:p>
                    <a:p>
                      <a:pPr algn="ctr"/>
                      <a:endParaRPr lang="it-IT" sz="1400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R="108000" marT="251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6981"/>
                  </a:ext>
                </a:extLst>
              </a:tr>
              <a:tr h="569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Task 1</a:t>
                      </a:r>
                    </a:p>
                    <a:p>
                      <a:pPr algn="ctr"/>
                      <a:endParaRPr lang="it-IT" sz="1600" b="1" dirty="0">
                        <a:solidFill>
                          <a:srgbClr val="225425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8327"/>
                  </a:ext>
                </a:extLst>
              </a:tr>
              <a:tr h="44356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Task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solidFill>
                            <a:srgbClr val="225425"/>
                          </a:solidFill>
                          <a:latin typeface="Georgia" panose="02040502050405020303" pitchFamily="18" charset="0"/>
                        </a:rPr>
                        <a:t>310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27706"/>
                  </a:ext>
                </a:extLst>
              </a:tr>
            </a:tbl>
          </a:graphicData>
        </a:graphic>
      </p:graphicFrame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E194FB-2007-B5BA-0F06-CBF87B848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1704" y="2276417"/>
            <a:ext cx="1372109" cy="5851212"/>
          </a:xfrm>
          <a:prstGeom prst="rect">
            <a:avLst/>
          </a:prstGeom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645AD00E-2DA0-3738-B351-7E0665529090}"/>
              </a:ext>
            </a:extLst>
          </p:cNvPr>
          <p:cNvCxnSpPr/>
          <p:nvPr/>
        </p:nvCxnSpPr>
        <p:spPr>
          <a:xfrm>
            <a:off x="0" y="3569859"/>
            <a:ext cx="12192000" cy="0"/>
          </a:xfrm>
          <a:prstGeom prst="line">
            <a:avLst/>
          </a:prstGeom>
          <a:ln w="28575">
            <a:solidFill>
              <a:srgbClr val="213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8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45856C-DA4A-E9C7-2DFB-778CCD98EB6B}"/>
              </a:ext>
            </a:extLst>
          </p:cNvPr>
          <p:cNvSpPr txBox="1"/>
          <p:nvPr/>
        </p:nvSpPr>
        <p:spPr>
          <a:xfrm>
            <a:off x="1072896" y="1241498"/>
            <a:ext cx="861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225425"/>
                </a:solidFill>
                <a:latin typeface="Georgia" panose="02040502050405020303" pitchFamily="18" charset="0"/>
              </a:rPr>
              <a:t>Best-Fit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225425"/>
                </a:solidFill>
                <a:latin typeface="Georgia" panose="02040502050405020303" pitchFamily="18" charset="0"/>
              </a:rPr>
              <a:t>Worst-Fit </a:t>
            </a: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AFA1842-36CC-DEDD-A6BA-9F27E739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53456A-5221-D376-5DB3-9047DBDE0AFE}"/>
              </a:ext>
            </a:extLst>
          </p:cNvPr>
          <p:cNvSpPr txBox="1"/>
          <p:nvPr/>
        </p:nvSpPr>
        <p:spPr>
          <a:xfrm>
            <a:off x="334487" y="280494"/>
            <a:ext cx="8181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Memory Management Algorithm</a:t>
            </a: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5C110C1-3207-C299-E254-904EB99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8" r="2705"/>
          <a:stretch/>
        </p:blipFill>
        <p:spPr>
          <a:xfrm>
            <a:off x="484633" y="2695215"/>
            <a:ext cx="6040998" cy="2766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5919" dist="38100" dir="2700000" sx="101542" sy="101542" algn="r" rotWithShape="0">
              <a:prstClr val="black">
                <a:alpha val="40000"/>
              </a:prst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11" name="Immagine 1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A5A342F3-E66E-AC97-41C4-2A1ABD262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953" y="2695215"/>
            <a:ext cx="4001553" cy="2766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66656" dist="50800" dir="120000" sx="112000" sy="112000" algn="ctr" rotWithShape="0">
              <a:srgbClr val="000000">
                <a:alpha val="26689"/>
              </a:srgbClr>
            </a:outerShdw>
            <a:reflection blurRad="12700" stA="0" endPos="82999" dist="5000" dir="5400000" sy="-100000" algn="bl" rotWithShape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466290-11C4-B556-1B1C-4501FE6BD28F}"/>
              </a:ext>
            </a:extLst>
          </p:cNvPr>
          <p:cNvSpPr txBox="1"/>
          <p:nvPr/>
        </p:nvSpPr>
        <p:spPr>
          <a:xfrm>
            <a:off x="1600585" y="5584570"/>
            <a:ext cx="626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Blocks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with random size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EFD695-8610-A68F-33CC-FA9EA7113618}"/>
              </a:ext>
            </a:extLst>
          </p:cNvPr>
          <p:cNvSpPr txBox="1"/>
          <p:nvPr/>
        </p:nvSpPr>
        <p:spPr>
          <a:xfrm>
            <a:off x="7991472" y="5584571"/>
            <a:ext cx="626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Blocks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with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fixed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54003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45856C-DA4A-E9C7-2DFB-778CCD98EB6B}"/>
              </a:ext>
            </a:extLst>
          </p:cNvPr>
          <p:cNvSpPr txBox="1"/>
          <p:nvPr/>
        </p:nvSpPr>
        <p:spPr>
          <a:xfrm>
            <a:off x="1034599" y="4821942"/>
            <a:ext cx="10605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For the Best Fit we have an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average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fragmentation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of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3%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while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for the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Worst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Fit we have a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average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fragmentation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of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9% 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(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table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b="1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For the Best Fit we have an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average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fragmentation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of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2%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while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for the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Worst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Fit we have a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average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fragmentation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of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5%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(</a:t>
            </a:r>
            <a:r>
              <a:rPr lang="it-IT" sz="2200" dirty="0" err="1">
                <a:solidFill>
                  <a:srgbClr val="225425"/>
                </a:solidFill>
                <a:latin typeface="Georgia" panose="02040502050405020303" pitchFamily="18" charset="0"/>
              </a:rPr>
              <a:t>table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 2)</a:t>
            </a: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AFA1842-36CC-DEDD-A6BA-9F27E739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pic>
        <p:nvPicPr>
          <p:cNvPr id="21" name="Immagine 2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3A2DC1-32F5-A048-76C8-26B97E760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6305" y="1535966"/>
            <a:ext cx="7162293" cy="314959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F064D18-BAC9-81B0-E03B-E564E5CACEF8}"/>
              </a:ext>
            </a:extLst>
          </p:cNvPr>
          <p:cNvSpPr txBox="1"/>
          <p:nvPr/>
        </p:nvSpPr>
        <p:spPr>
          <a:xfrm>
            <a:off x="726217" y="958270"/>
            <a:ext cx="861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Evaluation of performance in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two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different</a:t>
            </a:r>
            <a:r>
              <a:rPr lang="it-IT" sz="24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400" dirty="0" err="1">
                <a:solidFill>
                  <a:srgbClr val="225425"/>
                </a:solidFill>
                <a:latin typeface="Georgia" panose="02040502050405020303" pitchFamily="18" charset="0"/>
              </a:rPr>
              <a:t>cases</a:t>
            </a:r>
            <a:endParaRPr lang="it-IT" sz="24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Immagine 1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7AB289C-40CC-F475-6737-A808A9473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555" y="1482158"/>
            <a:ext cx="6189797" cy="313932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014CE2B-0A9A-964A-110B-A894D1A1B120}"/>
              </a:ext>
            </a:extLst>
          </p:cNvPr>
          <p:cNvSpPr txBox="1"/>
          <p:nvPr/>
        </p:nvSpPr>
        <p:spPr>
          <a:xfrm>
            <a:off x="334487" y="280494"/>
            <a:ext cx="8181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Memory Management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78386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137E0A-CE49-2051-402B-482707F6F21E}"/>
              </a:ext>
            </a:extLst>
          </p:cNvPr>
          <p:cNvSpPr txBox="1"/>
          <p:nvPr/>
        </p:nvSpPr>
        <p:spPr>
          <a:xfrm>
            <a:off x="1104900" y="2305615"/>
            <a:ext cx="998220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7000" dirty="0">
                <a:solidFill>
                  <a:srgbClr val="225425"/>
                </a:solidFill>
                <a:latin typeface="Georgia" panose="02040502050405020303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89111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D5FE44-AD86-E872-1C51-7BCE194C5E3F}"/>
              </a:ext>
            </a:extLst>
          </p:cNvPr>
          <p:cNvSpPr txBox="1"/>
          <p:nvPr/>
        </p:nvSpPr>
        <p:spPr>
          <a:xfrm>
            <a:off x="5336296" y="2495810"/>
            <a:ext cx="489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OVERVIEW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61820DA-39A7-73AE-C424-A6E322563E9E}"/>
              </a:ext>
            </a:extLst>
          </p:cNvPr>
          <p:cNvGrpSpPr/>
          <p:nvPr/>
        </p:nvGrpSpPr>
        <p:grpSpPr>
          <a:xfrm>
            <a:off x="-5072728" y="0"/>
            <a:ext cx="10502442" cy="6858000"/>
            <a:chOff x="-5072728" y="0"/>
            <a:chExt cx="10502442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885CD5C-FF11-F251-6DA7-01988ABBA921}"/>
                </a:ext>
              </a:extLst>
            </p:cNvPr>
            <p:cNvSpPr/>
            <p:nvPr/>
          </p:nvSpPr>
          <p:spPr>
            <a:xfrm>
              <a:off x="-5072728" y="0"/>
              <a:ext cx="9922213" cy="6858000"/>
            </a:xfrm>
            <a:prstGeom prst="rect">
              <a:avLst/>
            </a:prstGeom>
            <a:solidFill>
              <a:srgbClr val="225425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0E930B38-3C4D-F531-00E3-04405F642A94}"/>
                </a:ext>
              </a:extLst>
            </p:cNvPr>
            <p:cNvGrpSpPr/>
            <p:nvPr/>
          </p:nvGrpSpPr>
          <p:grpSpPr>
            <a:xfrm>
              <a:off x="4741535" y="3815885"/>
              <a:ext cx="688179" cy="773771"/>
              <a:chOff x="9885788" y="5019474"/>
              <a:chExt cx="688179" cy="773771"/>
            </a:xfrm>
          </p:grpSpPr>
          <p:sp>
            <p:nvSpPr>
              <p:cNvPr id="9" name="Rettangolo con angoli arrotondati sullo stesso lato 8">
                <a:extLst>
                  <a:ext uri="{FF2B5EF4-FFF2-40B4-BE49-F238E27FC236}">
                    <a16:creationId xmlns:a16="http://schemas.microsoft.com/office/drawing/2014/main" id="{BC413DFA-1EE0-D019-2C0E-35BEB2AE1B09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solidFill>
                <a:srgbClr val="225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CE5293-A76F-1A56-B574-33B383BA1E76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2AC416F5-B149-48AC-FE02-3D6A84452BD4}"/>
              </a:ext>
            </a:extLst>
          </p:cNvPr>
          <p:cNvGrpSpPr/>
          <p:nvPr/>
        </p:nvGrpSpPr>
        <p:grpSpPr>
          <a:xfrm>
            <a:off x="-6224719" y="0"/>
            <a:ext cx="10592180" cy="6858000"/>
            <a:chOff x="-6224719" y="0"/>
            <a:chExt cx="1059218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34E1F93-ECDB-0609-D577-CDE2E7AC0C10}"/>
                </a:ext>
              </a:extLst>
            </p:cNvPr>
            <p:cNvSpPr/>
            <p:nvPr/>
          </p:nvSpPr>
          <p:spPr>
            <a:xfrm>
              <a:off x="-6224719" y="0"/>
              <a:ext cx="9922213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8AF02B8-C0F2-1DE9-9E7A-842F6A997DD3}"/>
                </a:ext>
              </a:extLst>
            </p:cNvPr>
            <p:cNvGrpSpPr/>
            <p:nvPr/>
          </p:nvGrpSpPr>
          <p:grpSpPr>
            <a:xfrm>
              <a:off x="3679282" y="3042114"/>
              <a:ext cx="688179" cy="773771"/>
              <a:chOff x="9885788" y="5019474"/>
              <a:chExt cx="688179" cy="7737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tangolo con angoli arrotondati sullo stesso lato 18">
                <a:extLst>
                  <a:ext uri="{FF2B5EF4-FFF2-40B4-BE49-F238E27FC236}">
                    <a16:creationId xmlns:a16="http://schemas.microsoft.com/office/drawing/2014/main" id="{2CF0D63C-0A7E-C99D-D510-F2D9BCE4CC91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358DBFD-B728-54E6-C8B4-980E7F82E90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D0DF485-2DFA-1D6E-D12E-AFA841FA6367}"/>
              </a:ext>
            </a:extLst>
          </p:cNvPr>
          <p:cNvGrpSpPr/>
          <p:nvPr/>
        </p:nvGrpSpPr>
        <p:grpSpPr>
          <a:xfrm>
            <a:off x="-7586001" y="18996"/>
            <a:ext cx="10545470" cy="6858000"/>
            <a:chOff x="-7268760" y="0"/>
            <a:chExt cx="10545470" cy="685800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2778479-1C4D-34DB-6FF2-1622CB67B1E3}"/>
                </a:ext>
              </a:extLst>
            </p:cNvPr>
            <p:cNvSpPr/>
            <p:nvPr/>
          </p:nvSpPr>
          <p:spPr>
            <a:xfrm>
              <a:off x="-7268760" y="0"/>
              <a:ext cx="992221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9553939B-C35F-86AE-49F0-D065C619AF65}"/>
                </a:ext>
              </a:extLst>
            </p:cNvPr>
            <p:cNvGrpSpPr/>
            <p:nvPr/>
          </p:nvGrpSpPr>
          <p:grpSpPr>
            <a:xfrm>
              <a:off x="2588531" y="2242235"/>
              <a:ext cx="688179" cy="773771"/>
              <a:chOff x="9885788" y="5019474"/>
              <a:chExt cx="688179" cy="77377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" name="Rettangolo con angoli arrotondati sullo stesso lato 22">
                <a:extLst>
                  <a:ext uri="{FF2B5EF4-FFF2-40B4-BE49-F238E27FC236}">
                    <a16:creationId xmlns:a16="http://schemas.microsoft.com/office/drawing/2014/main" id="{ED542C77-F6B9-A78F-8D58-62836E190A38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01D495F-29AD-8A7D-CE37-87F2407B7D8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1475662-AADA-CC60-F3BA-08A0E6B17EE9}"/>
              </a:ext>
            </a:extLst>
          </p:cNvPr>
          <p:cNvGrpSpPr/>
          <p:nvPr/>
        </p:nvGrpSpPr>
        <p:grpSpPr>
          <a:xfrm>
            <a:off x="-8671065" y="18996"/>
            <a:ext cx="10516975" cy="6858000"/>
            <a:chOff x="-8671065" y="18996"/>
            <a:chExt cx="1051697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291DC7F-8B61-FD96-9762-8B7B9CD29D6B}"/>
                </a:ext>
              </a:extLst>
            </p:cNvPr>
            <p:cNvSpPr/>
            <p:nvPr/>
          </p:nvSpPr>
          <p:spPr>
            <a:xfrm>
              <a:off x="-8671065" y="18996"/>
              <a:ext cx="992221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0000686-263E-FE73-593C-94ACFD620D48}"/>
                </a:ext>
              </a:extLst>
            </p:cNvPr>
            <p:cNvGrpSpPr/>
            <p:nvPr/>
          </p:nvGrpSpPr>
          <p:grpSpPr>
            <a:xfrm>
              <a:off x="1157731" y="1468464"/>
              <a:ext cx="688179" cy="773771"/>
              <a:chOff x="9885788" y="5019474"/>
              <a:chExt cx="688179" cy="7737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7" name="Rettangolo con angoli arrotondati sullo stesso lato 26">
                <a:extLst>
                  <a:ext uri="{FF2B5EF4-FFF2-40B4-BE49-F238E27FC236}">
                    <a16:creationId xmlns:a16="http://schemas.microsoft.com/office/drawing/2014/main" id="{3E958AA4-0049-C109-A2D8-8B64FC396B2B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7BEAA21-920C-CEAB-A13B-BF8B631A4369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  <p:pic>
        <p:nvPicPr>
          <p:cNvPr id="45" name="Immagine 4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24EDFAD-CD7E-3808-13E2-C556F5F16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D5FE44-AD86-E872-1C51-7BCE194C5E3F}"/>
              </a:ext>
            </a:extLst>
          </p:cNvPr>
          <p:cNvSpPr txBox="1"/>
          <p:nvPr/>
        </p:nvSpPr>
        <p:spPr>
          <a:xfrm>
            <a:off x="5336296" y="2495810"/>
            <a:ext cx="489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OVIERVIEW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61820DA-39A7-73AE-C424-A6E322563E9E}"/>
              </a:ext>
            </a:extLst>
          </p:cNvPr>
          <p:cNvGrpSpPr/>
          <p:nvPr/>
        </p:nvGrpSpPr>
        <p:grpSpPr>
          <a:xfrm>
            <a:off x="631012" y="-1"/>
            <a:ext cx="10502442" cy="6858000"/>
            <a:chOff x="-5072728" y="0"/>
            <a:chExt cx="10502442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885CD5C-FF11-F251-6DA7-01988ABBA921}"/>
                </a:ext>
              </a:extLst>
            </p:cNvPr>
            <p:cNvSpPr/>
            <p:nvPr/>
          </p:nvSpPr>
          <p:spPr>
            <a:xfrm>
              <a:off x="-5072728" y="0"/>
              <a:ext cx="9922213" cy="6858000"/>
            </a:xfrm>
            <a:prstGeom prst="rect">
              <a:avLst/>
            </a:prstGeom>
            <a:solidFill>
              <a:srgbClr val="225425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0E930B38-3C4D-F531-00E3-04405F642A94}"/>
                </a:ext>
              </a:extLst>
            </p:cNvPr>
            <p:cNvGrpSpPr/>
            <p:nvPr/>
          </p:nvGrpSpPr>
          <p:grpSpPr>
            <a:xfrm>
              <a:off x="4741535" y="3815885"/>
              <a:ext cx="688179" cy="773771"/>
              <a:chOff x="9885788" y="5019474"/>
              <a:chExt cx="688179" cy="773771"/>
            </a:xfrm>
          </p:grpSpPr>
          <p:sp>
            <p:nvSpPr>
              <p:cNvPr id="9" name="Rettangolo con angoli arrotondati sullo stesso lato 8">
                <a:extLst>
                  <a:ext uri="{FF2B5EF4-FFF2-40B4-BE49-F238E27FC236}">
                    <a16:creationId xmlns:a16="http://schemas.microsoft.com/office/drawing/2014/main" id="{BC413DFA-1EE0-D019-2C0E-35BEB2AE1B09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solidFill>
                <a:srgbClr val="225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CE5293-A76F-1A56-B574-33B383BA1E76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C6DC04-F3DB-AE28-7CB8-1E086537A310}"/>
              </a:ext>
            </a:extLst>
          </p:cNvPr>
          <p:cNvSpPr txBox="1"/>
          <p:nvPr/>
        </p:nvSpPr>
        <p:spPr>
          <a:xfrm>
            <a:off x="4788325" y="1075604"/>
            <a:ext cx="5218051" cy="292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Creation of a step-by step guide that explains how to start using FreeRTOS on QEMU and to enable everyone to replicate the work we have done.</a:t>
            </a:r>
          </a:p>
        </p:txBody>
      </p:sp>
      <p:pic>
        <p:nvPicPr>
          <p:cNvPr id="3" name="Elemento grafico 2" descr="Portatile contorno">
            <a:extLst>
              <a:ext uri="{FF2B5EF4-FFF2-40B4-BE49-F238E27FC236}">
                <a16:creationId xmlns:a16="http://schemas.microsoft.com/office/drawing/2014/main" id="{AE460890-DDE9-9B23-FF80-1E90C1EA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481543"/>
            <a:ext cx="2029968" cy="2029968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2AC416F5-B149-48AC-FE02-3D6A84452BD4}"/>
              </a:ext>
            </a:extLst>
          </p:cNvPr>
          <p:cNvGrpSpPr/>
          <p:nvPr/>
        </p:nvGrpSpPr>
        <p:grpSpPr>
          <a:xfrm>
            <a:off x="-6224719" y="0"/>
            <a:ext cx="10592180" cy="6858000"/>
            <a:chOff x="-6224719" y="0"/>
            <a:chExt cx="1059218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34E1F93-ECDB-0609-D577-CDE2E7AC0C10}"/>
                </a:ext>
              </a:extLst>
            </p:cNvPr>
            <p:cNvSpPr/>
            <p:nvPr/>
          </p:nvSpPr>
          <p:spPr>
            <a:xfrm>
              <a:off x="-6224719" y="0"/>
              <a:ext cx="9922213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8AF02B8-C0F2-1DE9-9E7A-842F6A997DD3}"/>
                </a:ext>
              </a:extLst>
            </p:cNvPr>
            <p:cNvGrpSpPr/>
            <p:nvPr/>
          </p:nvGrpSpPr>
          <p:grpSpPr>
            <a:xfrm>
              <a:off x="3679282" y="3042114"/>
              <a:ext cx="688179" cy="773771"/>
              <a:chOff x="9885788" y="5019474"/>
              <a:chExt cx="688179" cy="7737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tangolo con angoli arrotondati sullo stesso lato 18">
                <a:extLst>
                  <a:ext uri="{FF2B5EF4-FFF2-40B4-BE49-F238E27FC236}">
                    <a16:creationId xmlns:a16="http://schemas.microsoft.com/office/drawing/2014/main" id="{2CF0D63C-0A7E-C99D-D510-F2D9BCE4CC91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358DBFD-B728-54E6-C8B4-980E7F82E90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D0DF485-2DFA-1D6E-D12E-AFA841FA6367}"/>
              </a:ext>
            </a:extLst>
          </p:cNvPr>
          <p:cNvGrpSpPr/>
          <p:nvPr/>
        </p:nvGrpSpPr>
        <p:grpSpPr>
          <a:xfrm>
            <a:off x="-7586001" y="18996"/>
            <a:ext cx="10545470" cy="6858000"/>
            <a:chOff x="-7268760" y="0"/>
            <a:chExt cx="10545470" cy="685800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2778479-1C4D-34DB-6FF2-1622CB67B1E3}"/>
                </a:ext>
              </a:extLst>
            </p:cNvPr>
            <p:cNvSpPr/>
            <p:nvPr/>
          </p:nvSpPr>
          <p:spPr>
            <a:xfrm>
              <a:off x="-7268760" y="0"/>
              <a:ext cx="992221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9553939B-C35F-86AE-49F0-D065C619AF65}"/>
                </a:ext>
              </a:extLst>
            </p:cNvPr>
            <p:cNvGrpSpPr/>
            <p:nvPr/>
          </p:nvGrpSpPr>
          <p:grpSpPr>
            <a:xfrm>
              <a:off x="2588531" y="2242235"/>
              <a:ext cx="688179" cy="773771"/>
              <a:chOff x="9885788" y="5019474"/>
              <a:chExt cx="688179" cy="77377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" name="Rettangolo con angoli arrotondati sullo stesso lato 22">
                <a:extLst>
                  <a:ext uri="{FF2B5EF4-FFF2-40B4-BE49-F238E27FC236}">
                    <a16:creationId xmlns:a16="http://schemas.microsoft.com/office/drawing/2014/main" id="{ED542C77-F6B9-A78F-8D58-62836E190A38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01D495F-29AD-8A7D-CE37-87F2407B7D8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1475662-AADA-CC60-F3BA-08A0E6B17EE9}"/>
              </a:ext>
            </a:extLst>
          </p:cNvPr>
          <p:cNvGrpSpPr/>
          <p:nvPr/>
        </p:nvGrpSpPr>
        <p:grpSpPr>
          <a:xfrm>
            <a:off x="-8671065" y="18996"/>
            <a:ext cx="10516975" cy="6858000"/>
            <a:chOff x="-8671065" y="18996"/>
            <a:chExt cx="1051697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291DC7F-8B61-FD96-9762-8B7B9CD29D6B}"/>
                </a:ext>
              </a:extLst>
            </p:cNvPr>
            <p:cNvSpPr/>
            <p:nvPr/>
          </p:nvSpPr>
          <p:spPr>
            <a:xfrm>
              <a:off x="-8671065" y="18996"/>
              <a:ext cx="992221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0000686-263E-FE73-593C-94ACFD620D48}"/>
                </a:ext>
              </a:extLst>
            </p:cNvPr>
            <p:cNvGrpSpPr/>
            <p:nvPr/>
          </p:nvGrpSpPr>
          <p:grpSpPr>
            <a:xfrm>
              <a:off x="1157731" y="1468464"/>
              <a:ext cx="688179" cy="773771"/>
              <a:chOff x="9885788" y="5019474"/>
              <a:chExt cx="688179" cy="7737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7" name="Rettangolo con angoli arrotondati sullo stesso lato 26">
                <a:extLst>
                  <a:ext uri="{FF2B5EF4-FFF2-40B4-BE49-F238E27FC236}">
                    <a16:creationId xmlns:a16="http://schemas.microsoft.com/office/drawing/2014/main" id="{3E958AA4-0049-C109-A2D8-8B64FC396B2B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7BEAA21-920C-CEAB-A13B-BF8B631A4369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  <p:pic>
        <p:nvPicPr>
          <p:cNvPr id="45" name="Immagine 4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24EDFAD-CD7E-3808-13E2-C556F5F16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D5FE44-AD86-E872-1C51-7BCE194C5E3F}"/>
              </a:ext>
            </a:extLst>
          </p:cNvPr>
          <p:cNvSpPr txBox="1"/>
          <p:nvPr/>
        </p:nvSpPr>
        <p:spPr>
          <a:xfrm>
            <a:off x="5336296" y="2495810"/>
            <a:ext cx="489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OVIERVIEW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61820DA-39A7-73AE-C424-A6E322563E9E}"/>
              </a:ext>
            </a:extLst>
          </p:cNvPr>
          <p:cNvGrpSpPr/>
          <p:nvPr/>
        </p:nvGrpSpPr>
        <p:grpSpPr>
          <a:xfrm>
            <a:off x="631012" y="-1"/>
            <a:ext cx="10502442" cy="6858000"/>
            <a:chOff x="-5072728" y="0"/>
            <a:chExt cx="10502442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885CD5C-FF11-F251-6DA7-01988ABBA921}"/>
                </a:ext>
              </a:extLst>
            </p:cNvPr>
            <p:cNvSpPr/>
            <p:nvPr/>
          </p:nvSpPr>
          <p:spPr>
            <a:xfrm>
              <a:off x="-5072728" y="0"/>
              <a:ext cx="9922213" cy="6858000"/>
            </a:xfrm>
            <a:prstGeom prst="rect">
              <a:avLst/>
            </a:prstGeom>
            <a:solidFill>
              <a:srgbClr val="225425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0E930B38-3C4D-F531-00E3-04405F642A94}"/>
                </a:ext>
              </a:extLst>
            </p:cNvPr>
            <p:cNvGrpSpPr/>
            <p:nvPr/>
          </p:nvGrpSpPr>
          <p:grpSpPr>
            <a:xfrm>
              <a:off x="4741535" y="3815885"/>
              <a:ext cx="688179" cy="773771"/>
              <a:chOff x="9885788" y="5019474"/>
              <a:chExt cx="688179" cy="773771"/>
            </a:xfrm>
          </p:grpSpPr>
          <p:sp>
            <p:nvSpPr>
              <p:cNvPr id="9" name="Rettangolo con angoli arrotondati sullo stesso lato 8">
                <a:extLst>
                  <a:ext uri="{FF2B5EF4-FFF2-40B4-BE49-F238E27FC236}">
                    <a16:creationId xmlns:a16="http://schemas.microsoft.com/office/drawing/2014/main" id="{BC413DFA-1EE0-D019-2C0E-35BEB2AE1B09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solidFill>
                <a:srgbClr val="225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CE5293-A76F-1A56-B574-33B383BA1E76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C6DC04-F3DB-AE28-7CB8-1E086537A310}"/>
              </a:ext>
            </a:extLst>
          </p:cNvPr>
          <p:cNvSpPr txBox="1"/>
          <p:nvPr/>
        </p:nvSpPr>
        <p:spPr>
          <a:xfrm>
            <a:off x="4788325" y="1075604"/>
            <a:ext cx="5218051" cy="292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Creation of a step-by step guide that explains how to start using FreeRTOS on QEMU and to enable everyone to replicate the work we have done.</a:t>
            </a:r>
          </a:p>
        </p:txBody>
      </p:sp>
      <p:pic>
        <p:nvPicPr>
          <p:cNvPr id="3" name="Elemento grafico 2" descr="Portatile contorno">
            <a:extLst>
              <a:ext uri="{FF2B5EF4-FFF2-40B4-BE49-F238E27FC236}">
                <a16:creationId xmlns:a16="http://schemas.microsoft.com/office/drawing/2014/main" id="{AE460890-DDE9-9B23-FF80-1E90C1EA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481543"/>
            <a:ext cx="2029968" cy="2029968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2AC416F5-B149-48AC-FE02-3D6A84452BD4}"/>
              </a:ext>
            </a:extLst>
          </p:cNvPr>
          <p:cNvGrpSpPr/>
          <p:nvPr/>
        </p:nvGrpSpPr>
        <p:grpSpPr>
          <a:xfrm>
            <a:off x="348672" y="-18998"/>
            <a:ext cx="10592180" cy="6858000"/>
            <a:chOff x="-6224719" y="0"/>
            <a:chExt cx="1059218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34E1F93-ECDB-0609-D577-CDE2E7AC0C10}"/>
                </a:ext>
              </a:extLst>
            </p:cNvPr>
            <p:cNvSpPr/>
            <p:nvPr/>
          </p:nvSpPr>
          <p:spPr>
            <a:xfrm>
              <a:off x="-6224719" y="0"/>
              <a:ext cx="9922213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8AF02B8-C0F2-1DE9-9E7A-842F6A997DD3}"/>
                </a:ext>
              </a:extLst>
            </p:cNvPr>
            <p:cNvGrpSpPr/>
            <p:nvPr/>
          </p:nvGrpSpPr>
          <p:grpSpPr>
            <a:xfrm>
              <a:off x="3679282" y="3042114"/>
              <a:ext cx="688179" cy="773771"/>
              <a:chOff x="9885788" y="5019474"/>
              <a:chExt cx="688179" cy="7737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tangolo con angoli arrotondati sullo stesso lato 18">
                <a:extLst>
                  <a:ext uri="{FF2B5EF4-FFF2-40B4-BE49-F238E27FC236}">
                    <a16:creationId xmlns:a16="http://schemas.microsoft.com/office/drawing/2014/main" id="{2CF0D63C-0A7E-C99D-D510-F2D9BCE4CC91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358DBFD-B728-54E6-C8B4-980E7F82E90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D89021-2EAE-8C7D-FA94-B43626143306}"/>
              </a:ext>
            </a:extLst>
          </p:cNvPr>
          <p:cNvSpPr txBox="1"/>
          <p:nvPr/>
        </p:nvSpPr>
        <p:spPr>
          <a:xfrm>
            <a:off x="2120448" y="217647"/>
            <a:ext cx="816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Implemention of </a:t>
            </a:r>
            <a:r>
              <a:rPr lang="it-IT" sz="4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pratical</a:t>
            </a:r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examples: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4AE6FF-7610-6C90-792B-30618056C9D6}"/>
              </a:ext>
            </a:extLst>
          </p:cNvPr>
          <p:cNvSpPr txBox="1"/>
          <p:nvPr/>
        </p:nvSpPr>
        <p:spPr>
          <a:xfrm>
            <a:off x="1439774" y="1999388"/>
            <a:ext cx="9299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UART command line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LEDs Animation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Memory </a:t>
            </a:r>
            <a:r>
              <a:rPr lang="it-IT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WatchDog</a:t>
            </a:r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Communication between tasks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21BDDB8-F2C5-1550-7F27-6889D197FF30}"/>
              </a:ext>
            </a:extLst>
          </p:cNvPr>
          <p:cNvCxnSpPr/>
          <p:nvPr/>
        </p:nvCxnSpPr>
        <p:spPr>
          <a:xfrm flipH="1">
            <a:off x="4851133" y="5107931"/>
            <a:ext cx="601578" cy="665596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64CBB7-93C5-BEEE-C026-13F0EEB89F1F}"/>
              </a:ext>
            </a:extLst>
          </p:cNvPr>
          <p:cNvSpPr txBox="1"/>
          <p:nvPr/>
        </p:nvSpPr>
        <p:spPr>
          <a:xfrm>
            <a:off x="7225504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NOTIFICATION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99FF3-2A75-E9A6-CDB3-0F1D202449F4}"/>
              </a:ext>
            </a:extLst>
          </p:cNvPr>
          <p:cNvSpPr txBox="1"/>
          <p:nvPr/>
        </p:nvSpPr>
        <p:spPr>
          <a:xfrm>
            <a:off x="3862743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SEMAPHORE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3F922F0-4B0D-530F-7DE6-728DD8B161CD}"/>
              </a:ext>
            </a:extLst>
          </p:cNvPr>
          <p:cNvCxnSpPr>
            <a:cxnSpLocks/>
          </p:cNvCxnSpPr>
          <p:nvPr/>
        </p:nvCxnSpPr>
        <p:spPr>
          <a:xfrm>
            <a:off x="7211146" y="5107931"/>
            <a:ext cx="740073" cy="578370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D0DF485-2DFA-1D6E-D12E-AFA841FA6367}"/>
              </a:ext>
            </a:extLst>
          </p:cNvPr>
          <p:cNvGrpSpPr/>
          <p:nvPr/>
        </p:nvGrpSpPr>
        <p:grpSpPr>
          <a:xfrm>
            <a:off x="-7586001" y="18996"/>
            <a:ext cx="10545470" cy="6858000"/>
            <a:chOff x="-7268760" y="0"/>
            <a:chExt cx="10545470" cy="685800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2778479-1C4D-34DB-6FF2-1622CB67B1E3}"/>
                </a:ext>
              </a:extLst>
            </p:cNvPr>
            <p:cNvSpPr/>
            <p:nvPr/>
          </p:nvSpPr>
          <p:spPr>
            <a:xfrm>
              <a:off x="-7268760" y="0"/>
              <a:ext cx="992221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9553939B-C35F-86AE-49F0-D065C619AF65}"/>
                </a:ext>
              </a:extLst>
            </p:cNvPr>
            <p:cNvGrpSpPr/>
            <p:nvPr/>
          </p:nvGrpSpPr>
          <p:grpSpPr>
            <a:xfrm>
              <a:off x="2588531" y="2242235"/>
              <a:ext cx="688179" cy="773771"/>
              <a:chOff x="9885788" y="5019474"/>
              <a:chExt cx="688179" cy="77377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" name="Rettangolo con angoli arrotondati sullo stesso lato 22">
                <a:extLst>
                  <a:ext uri="{FF2B5EF4-FFF2-40B4-BE49-F238E27FC236}">
                    <a16:creationId xmlns:a16="http://schemas.microsoft.com/office/drawing/2014/main" id="{ED542C77-F6B9-A78F-8D58-62836E190A38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01D495F-29AD-8A7D-CE37-87F2407B7D8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1475662-AADA-CC60-F3BA-08A0E6B17EE9}"/>
              </a:ext>
            </a:extLst>
          </p:cNvPr>
          <p:cNvGrpSpPr/>
          <p:nvPr/>
        </p:nvGrpSpPr>
        <p:grpSpPr>
          <a:xfrm>
            <a:off x="-8671065" y="18996"/>
            <a:ext cx="10516975" cy="6858000"/>
            <a:chOff x="-8671065" y="18996"/>
            <a:chExt cx="1051697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291DC7F-8B61-FD96-9762-8B7B9CD29D6B}"/>
                </a:ext>
              </a:extLst>
            </p:cNvPr>
            <p:cNvSpPr/>
            <p:nvPr/>
          </p:nvSpPr>
          <p:spPr>
            <a:xfrm>
              <a:off x="-8671065" y="18996"/>
              <a:ext cx="992221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0000686-263E-FE73-593C-94ACFD620D48}"/>
                </a:ext>
              </a:extLst>
            </p:cNvPr>
            <p:cNvGrpSpPr/>
            <p:nvPr/>
          </p:nvGrpSpPr>
          <p:grpSpPr>
            <a:xfrm>
              <a:off x="1157731" y="1468464"/>
              <a:ext cx="688179" cy="773771"/>
              <a:chOff x="9885788" y="5019474"/>
              <a:chExt cx="688179" cy="7737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7" name="Rettangolo con angoli arrotondati sullo stesso lato 26">
                <a:extLst>
                  <a:ext uri="{FF2B5EF4-FFF2-40B4-BE49-F238E27FC236}">
                    <a16:creationId xmlns:a16="http://schemas.microsoft.com/office/drawing/2014/main" id="{3E958AA4-0049-C109-A2D8-8B64FC396B2B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7BEAA21-920C-CEAB-A13B-BF8B631A4369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  <p:pic>
        <p:nvPicPr>
          <p:cNvPr id="45" name="Immagine 4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24EDFAD-CD7E-3808-13E2-C556F5F16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D5FE44-AD86-E872-1C51-7BCE194C5E3F}"/>
              </a:ext>
            </a:extLst>
          </p:cNvPr>
          <p:cNvSpPr txBox="1"/>
          <p:nvPr/>
        </p:nvSpPr>
        <p:spPr>
          <a:xfrm>
            <a:off x="5336296" y="2495810"/>
            <a:ext cx="489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OVIERVIEW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61820DA-39A7-73AE-C424-A6E322563E9E}"/>
              </a:ext>
            </a:extLst>
          </p:cNvPr>
          <p:cNvGrpSpPr/>
          <p:nvPr/>
        </p:nvGrpSpPr>
        <p:grpSpPr>
          <a:xfrm>
            <a:off x="631012" y="-1"/>
            <a:ext cx="10502442" cy="6858000"/>
            <a:chOff x="-5072728" y="0"/>
            <a:chExt cx="10502442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885CD5C-FF11-F251-6DA7-01988ABBA921}"/>
                </a:ext>
              </a:extLst>
            </p:cNvPr>
            <p:cNvSpPr/>
            <p:nvPr/>
          </p:nvSpPr>
          <p:spPr>
            <a:xfrm>
              <a:off x="-5072728" y="0"/>
              <a:ext cx="9922213" cy="6858000"/>
            </a:xfrm>
            <a:prstGeom prst="rect">
              <a:avLst/>
            </a:prstGeom>
            <a:solidFill>
              <a:srgbClr val="225425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0E930B38-3C4D-F531-00E3-04405F642A94}"/>
                </a:ext>
              </a:extLst>
            </p:cNvPr>
            <p:cNvGrpSpPr/>
            <p:nvPr/>
          </p:nvGrpSpPr>
          <p:grpSpPr>
            <a:xfrm>
              <a:off x="4741535" y="3815885"/>
              <a:ext cx="688179" cy="773771"/>
              <a:chOff x="9885788" y="5019474"/>
              <a:chExt cx="688179" cy="773771"/>
            </a:xfrm>
          </p:grpSpPr>
          <p:sp>
            <p:nvSpPr>
              <p:cNvPr id="9" name="Rettangolo con angoli arrotondati sullo stesso lato 8">
                <a:extLst>
                  <a:ext uri="{FF2B5EF4-FFF2-40B4-BE49-F238E27FC236}">
                    <a16:creationId xmlns:a16="http://schemas.microsoft.com/office/drawing/2014/main" id="{BC413DFA-1EE0-D019-2C0E-35BEB2AE1B09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solidFill>
                <a:srgbClr val="225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CE5293-A76F-1A56-B574-33B383BA1E76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C6DC04-F3DB-AE28-7CB8-1E086537A310}"/>
              </a:ext>
            </a:extLst>
          </p:cNvPr>
          <p:cNvSpPr txBox="1"/>
          <p:nvPr/>
        </p:nvSpPr>
        <p:spPr>
          <a:xfrm>
            <a:off x="4788325" y="1075604"/>
            <a:ext cx="5218051" cy="292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Creation of a step-by step guide that explains how to start using FreeRTOS on QEMU and to enable everyone to replicate the work we have done.</a:t>
            </a:r>
          </a:p>
        </p:txBody>
      </p:sp>
      <p:pic>
        <p:nvPicPr>
          <p:cNvPr id="3" name="Elemento grafico 2" descr="Portatile contorno">
            <a:extLst>
              <a:ext uri="{FF2B5EF4-FFF2-40B4-BE49-F238E27FC236}">
                <a16:creationId xmlns:a16="http://schemas.microsoft.com/office/drawing/2014/main" id="{AE460890-DDE9-9B23-FF80-1E90C1EA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481543"/>
            <a:ext cx="2029968" cy="2029968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2AC416F5-B149-48AC-FE02-3D6A84452BD4}"/>
              </a:ext>
            </a:extLst>
          </p:cNvPr>
          <p:cNvGrpSpPr/>
          <p:nvPr/>
        </p:nvGrpSpPr>
        <p:grpSpPr>
          <a:xfrm>
            <a:off x="348672" y="-18998"/>
            <a:ext cx="10592180" cy="6858000"/>
            <a:chOff x="-6224719" y="0"/>
            <a:chExt cx="1059218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34E1F93-ECDB-0609-D577-CDE2E7AC0C10}"/>
                </a:ext>
              </a:extLst>
            </p:cNvPr>
            <p:cNvSpPr/>
            <p:nvPr/>
          </p:nvSpPr>
          <p:spPr>
            <a:xfrm>
              <a:off x="-6224719" y="0"/>
              <a:ext cx="9922213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8AF02B8-C0F2-1DE9-9E7A-842F6A997DD3}"/>
                </a:ext>
              </a:extLst>
            </p:cNvPr>
            <p:cNvGrpSpPr/>
            <p:nvPr/>
          </p:nvGrpSpPr>
          <p:grpSpPr>
            <a:xfrm>
              <a:off x="3679282" y="3042114"/>
              <a:ext cx="688179" cy="773771"/>
              <a:chOff x="9885788" y="5019474"/>
              <a:chExt cx="688179" cy="7737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tangolo con angoli arrotondati sullo stesso lato 18">
                <a:extLst>
                  <a:ext uri="{FF2B5EF4-FFF2-40B4-BE49-F238E27FC236}">
                    <a16:creationId xmlns:a16="http://schemas.microsoft.com/office/drawing/2014/main" id="{2CF0D63C-0A7E-C99D-D510-F2D9BCE4CC91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358DBFD-B728-54E6-C8B4-980E7F82E90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D89021-2EAE-8C7D-FA94-B43626143306}"/>
              </a:ext>
            </a:extLst>
          </p:cNvPr>
          <p:cNvSpPr txBox="1"/>
          <p:nvPr/>
        </p:nvSpPr>
        <p:spPr>
          <a:xfrm>
            <a:off x="2120448" y="217647"/>
            <a:ext cx="816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Implemention of </a:t>
            </a:r>
            <a:r>
              <a:rPr lang="it-IT" sz="4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pratical</a:t>
            </a:r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examples: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4AE6FF-7610-6C90-792B-30618056C9D6}"/>
              </a:ext>
            </a:extLst>
          </p:cNvPr>
          <p:cNvSpPr txBox="1"/>
          <p:nvPr/>
        </p:nvSpPr>
        <p:spPr>
          <a:xfrm>
            <a:off x="1439774" y="1999388"/>
            <a:ext cx="9299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UART command line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LEDs Animation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Memory </a:t>
            </a:r>
            <a:r>
              <a:rPr lang="it-IT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WatchDog</a:t>
            </a:r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Communication between tasks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21BDDB8-F2C5-1550-7F27-6889D197FF30}"/>
              </a:ext>
            </a:extLst>
          </p:cNvPr>
          <p:cNvCxnSpPr/>
          <p:nvPr/>
        </p:nvCxnSpPr>
        <p:spPr>
          <a:xfrm flipH="1">
            <a:off x="4851133" y="5107931"/>
            <a:ext cx="601578" cy="665596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64CBB7-93C5-BEEE-C026-13F0EEB89F1F}"/>
              </a:ext>
            </a:extLst>
          </p:cNvPr>
          <p:cNvSpPr txBox="1"/>
          <p:nvPr/>
        </p:nvSpPr>
        <p:spPr>
          <a:xfrm>
            <a:off x="7225504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NOTIFICATION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99FF3-2A75-E9A6-CDB3-0F1D202449F4}"/>
              </a:ext>
            </a:extLst>
          </p:cNvPr>
          <p:cNvSpPr txBox="1"/>
          <p:nvPr/>
        </p:nvSpPr>
        <p:spPr>
          <a:xfrm>
            <a:off x="3862743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SEMAPHORE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3F922F0-4B0D-530F-7DE6-728DD8B161CD}"/>
              </a:ext>
            </a:extLst>
          </p:cNvPr>
          <p:cNvCxnSpPr>
            <a:cxnSpLocks/>
          </p:cNvCxnSpPr>
          <p:nvPr/>
        </p:nvCxnSpPr>
        <p:spPr>
          <a:xfrm>
            <a:off x="7211146" y="5107931"/>
            <a:ext cx="740073" cy="578370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D0DF485-2DFA-1D6E-D12E-AFA841FA6367}"/>
              </a:ext>
            </a:extLst>
          </p:cNvPr>
          <p:cNvGrpSpPr/>
          <p:nvPr/>
        </p:nvGrpSpPr>
        <p:grpSpPr>
          <a:xfrm>
            <a:off x="7755" y="0"/>
            <a:ext cx="10545470" cy="6858000"/>
            <a:chOff x="-7268760" y="0"/>
            <a:chExt cx="10545470" cy="685800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2778479-1C4D-34DB-6FF2-1622CB67B1E3}"/>
                </a:ext>
              </a:extLst>
            </p:cNvPr>
            <p:cNvSpPr/>
            <p:nvPr/>
          </p:nvSpPr>
          <p:spPr>
            <a:xfrm>
              <a:off x="-7268760" y="0"/>
              <a:ext cx="992221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9553939B-C35F-86AE-49F0-D065C619AF65}"/>
                </a:ext>
              </a:extLst>
            </p:cNvPr>
            <p:cNvGrpSpPr/>
            <p:nvPr/>
          </p:nvGrpSpPr>
          <p:grpSpPr>
            <a:xfrm>
              <a:off x="2588531" y="2242235"/>
              <a:ext cx="688179" cy="773771"/>
              <a:chOff x="9885788" y="5019474"/>
              <a:chExt cx="688179" cy="77377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" name="Rettangolo con angoli arrotondati sullo stesso lato 22">
                <a:extLst>
                  <a:ext uri="{FF2B5EF4-FFF2-40B4-BE49-F238E27FC236}">
                    <a16:creationId xmlns:a16="http://schemas.microsoft.com/office/drawing/2014/main" id="{ED542C77-F6B9-A78F-8D58-62836E190A38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01D495F-29AD-8A7D-CE37-87F2407B7D8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C7BEAA-2D58-4A3F-9BE4-B6738A2AF87C}"/>
              </a:ext>
            </a:extLst>
          </p:cNvPr>
          <p:cNvSpPr txBox="1"/>
          <p:nvPr/>
        </p:nvSpPr>
        <p:spPr>
          <a:xfrm>
            <a:off x="-86386" y="241490"/>
            <a:ext cx="11426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b="1" dirty="0">
                <a:solidFill>
                  <a:srgbClr val="225425"/>
                </a:solidFill>
                <a:latin typeface="Georgia" panose="02040502050405020303" pitchFamily="18" charset="0"/>
              </a:rPr>
              <a:t>Implemention of new features:</a:t>
            </a:r>
          </a:p>
          <a:p>
            <a:pPr algn="ctr"/>
            <a:r>
              <a:rPr lang="it-IT" sz="3300" b="1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D0EC41-0CE6-2D64-59D3-5AF6904DD0C1}"/>
              </a:ext>
            </a:extLst>
          </p:cNvPr>
          <p:cNvSpPr txBox="1"/>
          <p:nvPr/>
        </p:nvSpPr>
        <p:spPr>
          <a:xfrm>
            <a:off x="1005356" y="1593264"/>
            <a:ext cx="888458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00" b="1" dirty="0">
                <a:solidFill>
                  <a:srgbClr val="225425"/>
                </a:solidFill>
                <a:latin typeface="Georgia" panose="02040502050405020303" pitchFamily="18" charset="0"/>
              </a:rPr>
              <a:t>Scheduling algorithm:</a:t>
            </a:r>
          </a:p>
          <a:p>
            <a:pPr algn="ctr"/>
            <a:endParaRPr lang="it-IT" sz="2700" b="1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	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Non-preemptive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: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S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hortest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J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ob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 and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L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ongest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J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ob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</a:t>
            </a:r>
          </a:p>
          <a:p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	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Preemptive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: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arly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D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eadline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</a:t>
            </a: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700" b="1" dirty="0">
                <a:solidFill>
                  <a:srgbClr val="225425"/>
                </a:solidFill>
                <a:latin typeface="Georgia" panose="02040502050405020303" pitchFamily="18" charset="0"/>
              </a:rPr>
              <a:t>Memory management algorithm:</a:t>
            </a:r>
          </a:p>
          <a:p>
            <a:pPr algn="ctr"/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Worst-fit </a:t>
            </a:r>
          </a:p>
          <a:p>
            <a:pPr algn="ctr"/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Best-fit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1475662-AADA-CC60-F3BA-08A0E6B17EE9}"/>
              </a:ext>
            </a:extLst>
          </p:cNvPr>
          <p:cNvGrpSpPr/>
          <p:nvPr/>
        </p:nvGrpSpPr>
        <p:grpSpPr>
          <a:xfrm>
            <a:off x="-8671065" y="18996"/>
            <a:ext cx="10516975" cy="6858000"/>
            <a:chOff x="-8671065" y="18996"/>
            <a:chExt cx="1051697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291DC7F-8B61-FD96-9762-8B7B9CD29D6B}"/>
                </a:ext>
              </a:extLst>
            </p:cNvPr>
            <p:cNvSpPr/>
            <p:nvPr/>
          </p:nvSpPr>
          <p:spPr>
            <a:xfrm>
              <a:off x="-8671065" y="18996"/>
              <a:ext cx="992221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0000686-263E-FE73-593C-94ACFD620D48}"/>
                </a:ext>
              </a:extLst>
            </p:cNvPr>
            <p:cNvGrpSpPr/>
            <p:nvPr/>
          </p:nvGrpSpPr>
          <p:grpSpPr>
            <a:xfrm>
              <a:off x="1157731" y="1468464"/>
              <a:ext cx="688179" cy="773771"/>
              <a:chOff x="9885788" y="5019474"/>
              <a:chExt cx="688179" cy="7737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7" name="Rettangolo con angoli arrotondati sullo stesso lato 26">
                <a:extLst>
                  <a:ext uri="{FF2B5EF4-FFF2-40B4-BE49-F238E27FC236}">
                    <a16:creationId xmlns:a16="http://schemas.microsoft.com/office/drawing/2014/main" id="{3E958AA4-0049-C109-A2D8-8B64FC396B2B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7BEAA21-920C-CEAB-A13B-BF8B631A4369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  <p:pic>
        <p:nvPicPr>
          <p:cNvPr id="45" name="Immagine 4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24EDFAD-CD7E-3808-13E2-C556F5F16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D5FE44-AD86-E872-1C51-7BCE194C5E3F}"/>
              </a:ext>
            </a:extLst>
          </p:cNvPr>
          <p:cNvSpPr txBox="1"/>
          <p:nvPr/>
        </p:nvSpPr>
        <p:spPr>
          <a:xfrm>
            <a:off x="5336296" y="2495810"/>
            <a:ext cx="4896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i="0" u="none" strike="noStrik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OVIERVIEW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61820DA-39A7-73AE-C424-A6E322563E9E}"/>
              </a:ext>
            </a:extLst>
          </p:cNvPr>
          <p:cNvGrpSpPr/>
          <p:nvPr/>
        </p:nvGrpSpPr>
        <p:grpSpPr>
          <a:xfrm>
            <a:off x="631012" y="-1"/>
            <a:ext cx="10502442" cy="6858000"/>
            <a:chOff x="-5072728" y="0"/>
            <a:chExt cx="10502442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885CD5C-FF11-F251-6DA7-01988ABBA921}"/>
                </a:ext>
              </a:extLst>
            </p:cNvPr>
            <p:cNvSpPr/>
            <p:nvPr/>
          </p:nvSpPr>
          <p:spPr>
            <a:xfrm>
              <a:off x="-5072728" y="0"/>
              <a:ext cx="9922213" cy="6858000"/>
            </a:xfrm>
            <a:prstGeom prst="rect">
              <a:avLst/>
            </a:prstGeom>
            <a:solidFill>
              <a:srgbClr val="225425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0E930B38-3C4D-F531-00E3-04405F642A94}"/>
                </a:ext>
              </a:extLst>
            </p:cNvPr>
            <p:cNvGrpSpPr/>
            <p:nvPr/>
          </p:nvGrpSpPr>
          <p:grpSpPr>
            <a:xfrm>
              <a:off x="4741535" y="3815885"/>
              <a:ext cx="688179" cy="773771"/>
              <a:chOff x="9885788" y="5019474"/>
              <a:chExt cx="688179" cy="773771"/>
            </a:xfrm>
          </p:grpSpPr>
          <p:sp>
            <p:nvSpPr>
              <p:cNvPr id="9" name="Rettangolo con angoli arrotondati sullo stesso lato 8">
                <a:extLst>
                  <a:ext uri="{FF2B5EF4-FFF2-40B4-BE49-F238E27FC236}">
                    <a16:creationId xmlns:a16="http://schemas.microsoft.com/office/drawing/2014/main" id="{BC413DFA-1EE0-D019-2C0E-35BEB2AE1B09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solidFill>
                <a:srgbClr val="225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DCE5293-A76F-1A56-B574-33B383BA1E76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C6DC04-F3DB-AE28-7CB8-1E086537A310}"/>
              </a:ext>
            </a:extLst>
          </p:cNvPr>
          <p:cNvSpPr txBox="1"/>
          <p:nvPr/>
        </p:nvSpPr>
        <p:spPr>
          <a:xfrm>
            <a:off x="4788325" y="1075604"/>
            <a:ext cx="5218051" cy="292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Creation of a step-by step guide that explains how to start using FreeRTOS on QEMU and to enable everyone to replicate the work we have done.</a:t>
            </a:r>
          </a:p>
        </p:txBody>
      </p:sp>
      <p:pic>
        <p:nvPicPr>
          <p:cNvPr id="3" name="Elemento grafico 2" descr="Portatile contorno">
            <a:extLst>
              <a:ext uri="{FF2B5EF4-FFF2-40B4-BE49-F238E27FC236}">
                <a16:creationId xmlns:a16="http://schemas.microsoft.com/office/drawing/2014/main" id="{AE460890-DDE9-9B23-FF80-1E90C1EA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481543"/>
            <a:ext cx="2029968" cy="2029968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2AC416F5-B149-48AC-FE02-3D6A84452BD4}"/>
              </a:ext>
            </a:extLst>
          </p:cNvPr>
          <p:cNvGrpSpPr/>
          <p:nvPr/>
        </p:nvGrpSpPr>
        <p:grpSpPr>
          <a:xfrm>
            <a:off x="348672" y="-18998"/>
            <a:ext cx="10592180" cy="6858000"/>
            <a:chOff x="-6224719" y="0"/>
            <a:chExt cx="1059218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34E1F93-ECDB-0609-D577-CDE2E7AC0C10}"/>
                </a:ext>
              </a:extLst>
            </p:cNvPr>
            <p:cNvSpPr/>
            <p:nvPr/>
          </p:nvSpPr>
          <p:spPr>
            <a:xfrm>
              <a:off x="-6224719" y="0"/>
              <a:ext cx="9922213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8AF02B8-C0F2-1DE9-9E7A-842F6A997DD3}"/>
                </a:ext>
              </a:extLst>
            </p:cNvPr>
            <p:cNvGrpSpPr/>
            <p:nvPr/>
          </p:nvGrpSpPr>
          <p:grpSpPr>
            <a:xfrm>
              <a:off x="3679282" y="3042114"/>
              <a:ext cx="688179" cy="773771"/>
              <a:chOff x="9885788" y="5019474"/>
              <a:chExt cx="688179" cy="77377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" name="Rettangolo con angoli arrotondati sullo stesso lato 18">
                <a:extLst>
                  <a:ext uri="{FF2B5EF4-FFF2-40B4-BE49-F238E27FC236}">
                    <a16:creationId xmlns:a16="http://schemas.microsoft.com/office/drawing/2014/main" id="{2CF0D63C-0A7E-C99D-D510-F2D9BCE4CC91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358DBFD-B728-54E6-C8B4-980E7F82E90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D89021-2EAE-8C7D-FA94-B43626143306}"/>
              </a:ext>
            </a:extLst>
          </p:cNvPr>
          <p:cNvSpPr txBox="1"/>
          <p:nvPr/>
        </p:nvSpPr>
        <p:spPr>
          <a:xfrm>
            <a:off x="2120448" y="217647"/>
            <a:ext cx="816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Implemention of </a:t>
            </a:r>
            <a:r>
              <a:rPr lang="it-IT" sz="4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pratical</a:t>
            </a:r>
            <a:r>
              <a:rPr lang="it-IT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examples: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4AE6FF-7610-6C90-792B-30618056C9D6}"/>
              </a:ext>
            </a:extLst>
          </p:cNvPr>
          <p:cNvSpPr txBox="1"/>
          <p:nvPr/>
        </p:nvSpPr>
        <p:spPr>
          <a:xfrm>
            <a:off x="1439774" y="1999388"/>
            <a:ext cx="9299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UART command line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LEDs Animation</a:t>
            </a: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Memory </a:t>
            </a:r>
            <a:r>
              <a:rPr lang="it-IT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WatchDog</a:t>
            </a:r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endParaRPr lang="it-IT" sz="2800" dirty="0">
              <a:solidFill>
                <a:schemeClr val="accent6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Communication between tasks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21BDDB8-F2C5-1550-7F27-6889D197FF30}"/>
              </a:ext>
            </a:extLst>
          </p:cNvPr>
          <p:cNvCxnSpPr/>
          <p:nvPr/>
        </p:nvCxnSpPr>
        <p:spPr>
          <a:xfrm flipH="1">
            <a:off x="4851133" y="5107931"/>
            <a:ext cx="601578" cy="665596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64CBB7-93C5-BEEE-C026-13F0EEB89F1F}"/>
              </a:ext>
            </a:extLst>
          </p:cNvPr>
          <p:cNvSpPr txBox="1"/>
          <p:nvPr/>
        </p:nvSpPr>
        <p:spPr>
          <a:xfrm>
            <a:off x="7225504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NOTIFICATION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99FF3-2A75-E9A6-CDB3-0F1D202449F4}"/>
              </a:ext>
            </a:extLst>
          </p:cNvPr>
          <p:cNvSpPr txBox="1"/>
          <p:nvPr/>
        </p:nvSpPr>
        <p:spPr>
          <a:xfrm>
            <a:off x="3862743" y="5779518"/>
            <a:ext cx="21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SEMAPHORE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3F922F0-4B0D-530F-7DE6-728DD8B161CD}"/>
              </a:ext>
            </a:extLst>
          </p:cNvPr>
          <p:cNvCxnSpPr>
            <a:cxnSpLocks/>
          </p:cNvCxnSpPr>
          <p:nvPr/>
        </p:nvCxnSpPr>
        <p:spPr>
          <a:xfrm>
            <a:off x="7211146" y="5107931"/>
            <a:ext cx="740073" cy="578370"/>
          </a:xfrm>
          <a:prstGeom prst="straightConnector1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D0DF485-2DFA-1D6E-D12E-AFA841FA6367}"/>
              </a:ext>
            </a:extLst>
          </p:cNvPr>
          <p:cNvGrpSpPr/>
          <p:nvPr/>
        </p:nvGrpSpPr>
        <p:grpSpPr>
          <a:xfrm>
            <a:off x="7755" y="0"/>
            <a:ext cx="10545470" cy="6858000"/>
            <a:chOff x="-7268760" y="0"/>
            <a:chExt cx="10545470" cy="685800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2778479-1C4D-34DB-6FF2-1622CB67B1E3}"/>
                </a:ext>
              </a:extLst>
            </p:cNvPr>
            <p:cNvSpPr/>
            <p:nvPr/>
          </p:nvSpPr>
          <p:spPr>
            <a:xfrm>
              <a:off x="-7268760" y="0"/>
              <a:ext cx="992221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9553939B-C35F-86AE-49F0-D065C619AF65}"/>
                </a:ext>
              </a:extLst>
            </p:cNvPr>
            <p:cNvGrpSpPr/>
            <p:nvPr/>
          </p:nvGrpSpPr>
          <p:grpSpPr>
            <a:xfrm>
              <a:off x="2588531" y="2242235"/>
              <a:ext cx="688179" cy="773771"/>
              <a:chOff x="9885788" y="5019474"/>
              <a:chExt cx="688179" cy="77377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" name="Rettangolo con angoli arrotondati sullo stesso lato 22">
                <a:extLst>
                  <a:ext uri="{FF2B5EF4-FFF2-40B4-BE49-F238E27FC236}">
                    <a16:creationId xmlns:a16="http://schemas.microsoft.com/office/drawing/2014/main" id="{ED542C77-F6B9-A78F-8D58-62836E190A38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01D495F-29AD-8A7D-CE37-87F2407B7D84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C7BEAA-2D58-4A3F-9BE4-B6738A2AF87C}"/>
              </a:ext>
            </a:extLst>
          </p:cNvPr>
          <p:cNvSpPr txBox="1"/>
          <p:nvPr/>
        </p:nvSpPr>
        <p:spPr>
          <a:xfrm>
            <a:off x="-86386" y="241490"/>
            <a:ext cx="11426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b="1" dirty="0">
                <a:solidFill>
                  <a:srgbClr val="225425"/>
                </a:solidFill>
                <a:latin typeface="Georgia" panose="02040502050405020303" pitchFamily="18" charset="0"/>
              </a:rPr>
              <a:t>Implemention of new features:</a:t>
            </a:r>
          </a:p>
          <a:p>
            <a:pPr algn="ctr"/>
            <a:r>
              <a:rPr lang="it-IT" sz="3300" b="1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D0EC41-0CE6-2D64-59D3-5AF6904DD0C1}"/>
              </a:ext>
            </a:extLst>
          </p:cNvPr>
          <p:cNvSpPr txBox="1"/>
          <p:nvPr/>
        </p:nvSpPr>
        <p:spPr>
          <a:xfrm>
            <a:off x="1005356" y="1593264"/>
            <a:ext cx="888458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00" b="1" dirty="0">
                <a:solidFill>
                  <a:srgbClr val="225425"/>
                </a:solidFill>
                <a:latin typeface="Georgia" panose="02040502050405020303" pitchFamily="18" charset="0"/>
              </a:rPr>
              <a:t>Scheduling algorithm:</a:t>
            </a:r>
          </a:p>
          <a:p>
            <a:pPr algn="ctr"/>
            <a:endParaRPr lang="it-IT" sz="2700" b="1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	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Non-preemptive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: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S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hortest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J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ob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 and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L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ongest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J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ob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</a:t>
            </a:r>
          </a:p>
          <a:p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	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Preemptive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: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E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arly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D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eadline </a:t>
            </a:r>
            <a:r>
              <a:rPr lang="it-IT" sz="2200" b="1" dirty="0">
                <a:solidFill>
                  <a:srgbClr val="225425"/>
                </a:solidFill>
                <a:latin typeface="Georgia" panose="02040502050405020303" pitchFamily="18" charset="0"/>
              </a:rPr>
              <a:t>F</a:t>
            </a:r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irst</a:t>
            </a: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700" b="1" dirty="0">
                <a:solidFill>
                  <a:srgbClr val="225425"/>
                </a:solidFill>
                <a:latin typeface="Georgia" panose="02040502050405020303" pitchFamily="18" charset="0"/>
              </a:rPr>
              <a:t>Memory management algorithm:</a:t>
            </a:r>
          </a:p>
          <a:p>
            <a:pPr algn="ctr"/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Worst-fit </a:t>
            </a:r>
          </a:p>
          <a:p>
            <a:pPr algn="ctr"/>
            <a:r>
              <a:rPr lang="it-IT" sz="2200" dirty="0">
                <a:solidFill>
                  <a:srgbClr val="225425"/>
                </a:solidFill>
                <a:latin typeface="Georgia" panose="02040502050405020303" pitchFamily="18" charset="0"/>
              </a:rPr>
              <a:t>Best-fit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1475662-AADA-CC60-F3BA-08A0E6B17EE9}"/>
              </a:ext>
            </a:extLst>
          </p:cNvPr>
          <p:cNvGrpSpPr/>
          <p:nvPr/>
        </p:nvGrpSpPr>
        <p:grpSpPr>
          <a:xfrm>
            <a:off x="-351497" y="-18998"/>
            <a:ext cx="10516975" cy="6858000"/>
            <a:chOff x="-8671065" y="18996"/>
            <a:chExt cx="10516975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291DC7F-8B61-FD96-9762-8B7B9CD29D6B}"/>
                </a:ext>
              </a:extLst>
            </p:cNvPr>
            <p:cNvSpPr/>
            <p:nvPr/>
          </p:nvSpPr>
          <p:spPr>
            <a:xfrm>
              <a:off x="-8671065" y="18996"/>
              <a:ext cx="9922213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0000686-263E-FE73-593C-94ACFD620D48}"/>
                </a:ext>
              </a:extLst>
            </p:cNvPr>
            <p:cNvGrpSpPr/>
            <p:nvPr/>
          </p:nvGrpSpPr>
          <p:grpSpPr>
            <a:xfrm>
              <a:off x="1157731" y="1468464"/>
              <a:ext cx="688179" cy="773771"/>
              <a:chOff x="9885788" y="5019474"/>
              <a:chExt cx="688179" cy="7737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7" name="Rettangolo con angoli arrotondati sullo stesso lato 26">
                <a:extLst>
                  <a:ext uri="{FF2B5EF4-FFF2-40B4-BE49-F238E27FC236}">
                    <a16:creationId xmlns:a16="http://schemas.microsoft.com/office/drawing/2014/main" id="{3E958AA4-0049-C109-A2D8-8B64FC396B2B}"/>
                  </a:ext>
                </a:extLst>
              </p:cNvPr>
              <p:cNvSpPr/>
              <p:nvPr/>
            </p:nvSpPr>
            <p:spPr>
              <a:xfrm rot="5400000">
                <a:off x="9842992" y="5062270"/>
                <a:ext cx="773771" cy="688179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7BEAA21-920C-CEAB-A13B-BF8B631A4369}"/>
                  </a:ext>
                </a:extLst>
              </p:cNvPr>
              <p:cNvSpPr txBox="1"/>
              <p:nvPr/>
            </p:nvSpPr>
            <p:spPr>
              <a:xfrm>
                <a:off x="9979205" y="5019474"/>
                <a:ext cx="501344" cy="7540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it-IT" sz="4300" dirty="0">
                    <a:solidFill>
                      <a:srgbClr val="192715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  <p:pic>
        <p:nvPicPr>
          <p:cNvPr id="45" name="Immagine 4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24EDFAD-CD7E-3808-13E2-C556F5F16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893B93-7580-8304-5B61-E148F271DDDE}"/>
              </a:ext>
            </a:extLst>
          </p:cNvPr>
          <p:cNvSpPr txBox="1"/>
          <p:nvPr/>
        </p:nvSpPr>
        <p:spPr>
          <a:xfrm>
            <a:off x="193362" y="705863"/>
            <a:ext cx="9136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225425"/>
                </a:solidFill>
                <a:latin typeface="Georgia" panose="02040502050405020303" pitchFamily="18" charset="0"/>
              </a:rPr>
              <a:t>Evaluation of performance for the implemented features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B0B7D0-97FC-C931-1E9B-ABB49C353CFE}"/>
              </a:ext>
            </a:extLst>
          </p:cNvPr>
          <p:cNvSpPr txBox="1"/>
          <p:nvPr/>
        </p:nvSpPr>
        <p:spPr>
          <a:xfrm>
            <a:off x="1501023" y="3757474"/>
            <a:ext cx="6212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3000" dirty="0" err="1">
                <a:solidFill>
                  <a:srgbClr val="225425"/>
                </a:solidFill>
                <a:latin typeface="Georgia" panose="02040502050405020303" pitchFamily="18" charset="0"/>
              </a:rPr>
              <a:t>Worst</a:t>
            </a:r>
            <a:r>
              <a:rPr lang="it-IT" sz="3000" dirty="0">
                <a:solidFill>
                  <a:srgbClr val="225425"/>
                </a:solidFill>
                <a:latin typeface="Georgia" panose="02040502050405020303" pitchFamily="18" charset="0"/>
              </a:rPr>
              <a:t> Fit and Best Fit</a:t>
            </a:r>
          </a:p>
          <a:p>
            <a:pPr algn="ctr"/>
            <a:endParaRPr lang="it-IT" sz="30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algn="ctr"/>
            <a:r>
              <a:rPr lang="it-IT" sz="3000" dirty="0">
                <a:solidFill>
                  <a:srgbClr val="225425"/>
                </a:solidFill>
                <a:latin typeface="Georgia" panose="02040502050405020303" pitchFamily="18" charset="0"/>
              </a:rPr>
              <a:t>EDF and Round Robin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30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17EE7D-E421-9CD0-947A-9D9B9577339A}"/>
              </a:ext>
            </a:extLst>
          </p:cNvPr>
          <p:cNvSpPr txBox="1"/>
          <p:nvPr/>
        </p:nvSpPr>
        <p:spPr>
          <a:xfrm>
            <a:off x="655939" y="424934"/>
            <a:ext cx="11426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UART command line</a:t>
            </a:r>
          </a:p>
        </p:txBody>
      </p:sp>
      <p:pic>
        <p:nvPicPr>
          <p:cNvPr id="9" name="Immagine 8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19E14E20-A6C7-48E5-4FA9-5707236E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2" y="1303961"/>
            <a:ext cx="4032848" cy="244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  <a:softEdge rad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5C5E45-8791-71EB-6910-4ACD0A9E6C6B}"/>
              </a:ext>
            </a:extLst>
          </p:cNvPr>
          <p:cNvSpPr txBox="1"/>
          <p:nvPr/>
        </p:nvSpPr>
        <p:spPr>
          <a:xfrm>
            <a:off x="6975550" y="4307087"/>
            <a:ext cx="49865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Percentage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of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Task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Debug with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stats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Hardware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Immagine 11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B04B9863-B594-B05F-A1A5-9E6E304C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70" y="1671303"/>
            <a:ext cx="6052070" cy="1757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C1FD48-6D76-D0F8-7106-DF5142B3CCD4}"/>
              </a:ext>
            </a:extLst>
          </p:cNvPr>
          <p:cNvSpPr txBox="1"/>
          <p:nvPr/>
        </p:nvSpPr>
        <p:spPr>
          <a:xfrm>
            <a:off x="6650295" y="424933"/>
            <a:ext cx="11426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i="0" u="none" strike="noStrike" dirty="0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CPU Usage </a:t>
            </a:r>
            <a:r>
              <a:rPr lang="it-IT" sz="3400" b="1" i="0" u="none" strike="noStrike" dirty="0" err="1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Statistics</a:t>
            </a:r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ED86C5-C923-E6D7-C7D6-EB0010BE62BF}"/>
              </a:ext>
            </a:extLst>
          </p:cNvPr>
          <p:cNvSpPr txBox="1"/>
          <p:nvPr/>
        </p:nvSpPr>
        <p:spPr>
          <a:xfrm>
            <a:off x="1106152" y="4355699"/>
            <a:ext cx="4110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Polling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method</a:t>
            </a: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Interrupt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method</a:t>
            </a: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Tickless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Less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power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consumption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7D2FCF36-1AE1-1B3D-47F9-54B1DB12D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0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701220-4452-AA37-5E87-D65A7BCC44C2}"/>
              </a:ext>
            </a:extLst>
          </p:cNvPr>
          <p:cNvSpPr txBox="1"/>
          <p:nvPr/>
        </p:nvSpPr>
        <p:spPr>
          <a:xfrm>
            <a:off x="382698" y="3368141"/>
            <a:ext cx="98363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Notifications in FreeRTOS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FC2FB1-56A5-AEBB-E4DB-D19B03BB2381}"/>
              </a:ext>
            </a:extLst>
          </p:cNvPr>
          <p:cNvSpPr txBox="1"/>
          <p:nvPr/>
        </p:nvSpPr>
        <p:spPr>
          <a:xfrm>
            <a:off x="1523998" y="24731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225425"/>
                </a:solidFill>
                <a:latin typeface="Georgia" panose="02040502050405020303" pitchFamily="18" charset="0"/>
              </a:rPr>
              <a:t>Knight Rider </a:t>
            </a:r>
            <a:r>
              <a:rPr lang="it-IT" b="1" i="1" dirty="0" err="1">
                <a:solidFill>
                  <a:srgbClr val="225425"/>
                </a:solidFill>
                <a:latin typeface="Georgia" panose="02040502050405020303" pitchFamily="18" charset="0"/>
              </a:rPr>
              <a:t>Effect</a:t>
            </a:r>
            <a:endParaRPr lang="it-IT" b="1" i="1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21E265-8E1D-BDD1-5244-C5263645BE63}"/>
              </a:ext>
            </a:extLst>
          </p:cNvPr>
          <p:cNvSpPr txBox="1"/>
          <p:nvPr/>
        </p:nvSpPr>
        <p:spPr>
          <a:xfrm>
            <a:off x="7074111" y="246390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225425"/>
                </a:solidFill>
                <a:latin typeface="Georgia" panose="02040502050405020303" pitchFamily="18" charset="0"/>
              </a:rPr>
              <a:t>Constant Blink </a:t>
            </a:r>
            <a:r>
              <a:rPr lang="it-IT" b="1" i="1" dirty="0" err="1">
                <a:solidFill>
                  <a:srgbClr val="225425"/>
                </a:solidFill>
                <a:latin typeface="Georgia" panose="02040502050405020303" pitchFamily="18" charset="0"/>
              </a:rPr>
              <a:t>Effect</a:t>
            </a:r>
            <a:endParaRPr lang="it-IT" b="1" i="1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D0B72A-738B-7BF8-15DC-47AAB72F0056}"/>
              </a:ext>
            </a:extLst>
          </p:cNvPr>
          <p:cNvSpPr txBox="1"/>
          <p:nvPr/>
        </p:nvSpPr>
        <p:spPr>
          <a:xfrm>
            <a:off x="382698" y="184880"/>
            <a:ext cx="11426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Led</a:t>
            </a:r>
            <a:r>
              <a:rPr lang="it-IT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Animation</a:t>
            </a:r>
          </a:p>
        </p:txBody>
      </p:sp>
      <p:pic>
        <p:nvPicPr>
          <p:cNvPr id="16" name="Immagine 1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4B784B83-2BBC-3A9D-1044-F73CB5878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473" y="5503193"/>
            <a:ext cx="3722265" cy="989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4" name="Immagine 3" descr="Immagine che contiene schermata, monocromatico, tastiera, bianco e nero&#10;&#10;Descrizione generata automaticamente">
            <a:extLst>
              <a:ext uri="{FF2B5EF4-FFF2-40B4-BE49-F238E27FC236}">
                <a16:creationId xmlns:a16="http://schemas.microsoft.com/office/drawing/2014/main" id="{B64961E0-486F-21D2-EF4F-E88D20921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V="1">
            <a:off x="2086389" y="-140293"/>
            <a:ext cx="1549196" cy="3647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11773" dist="38100" dir="13500000" algn="br" rotWithShape="0">
              <a:prstClr val="black">
                <a:alpha val="40000"/>
              </a:prstClr>
            </a:outerShdw>
            <a:reflection blurRad="12700" stA="0" endPos="0" dist="5000" dir="5400000" sy="-100000" algn="bl" rotWithShape="0"/>
          </a:effectLst>
        </p:spPr>
      </p:pic>
      <p:pic>
        <p:nvPicPr>
          <p:cNvPr id="8" name="Immagine 7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D9DEB880-FFFC-76CE-BCAB-3191562B08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473" y="4153471"/>
            <a:ext cx="3647028" cy="1099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20C35C1-59D5-0211-29AB-749B46C8F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429614F-4402-9D1D-6111-06AFF8D67796}"/>
              </a:ext>
            </a:extLst>
          </p:cNvPr>
          <p:cNvSpPr txBox="1"/>
          <p:nvPr/>
        </p:nvSpPr>
        <p:spPr>
          <a:xfrm>
            <a:off x="4759738" y="4395197"/>
            <a:ext cx="93264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Lightweight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inter-task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Simulation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of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two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sensors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: temperature and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humidity</a:t>
            </a:r>
            <a:endParaRPr lang="it-IT" sz="23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Two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t</a:t>
            </a:r>
            <a:r>
              <a:rPr lang="it-IT" sz="2300" b="0" i="0" u="none" strike="noStrike" dirty="0" err="1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hreshold</a:t>
            </a:r>
            <a:r>
              <a:rPr lang="it-IT" sz="2300" b="0" i="0" u="none" strike="noStrike" dirty="0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sz="2300" b="0" i="0" u="none" strike="noStrike" dirty="0" err="1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values</a:t>
            </a:r>
            <a:endParaRPr lang="it-IT" sz="23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If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respective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value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is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exceeded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,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half</a:t>
            </a:r>
            <a:r>
              <a:rPr lang="it-IT" sz="2300" dirty="0">
                <a:solidFill>
                  <a:srgbClr val="225425"/>
                </a:solidFill>
                <a:latin typeface="Georgia" panose="02040502050405020303" pitchFamily="18" charset="0"/>
              </a:rPr>
              <a:t> of</a:t>
            </a:r>
            <a:r>
              <a:rPr lang="it-IT" sz="2300" b="0" i="0" u="none" strike="noStrike" dirty="0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sz="2300" dirty="0" err="1">
                <a:solidFill>
                  <a:srgbClr val="225425"/>
                </a:solidFill>
                <a:latin typeface="Georgia" panose="02040502050405020303" pitchFamily="18" charset="0"/>
              </a:rPr>
              <a:t>led</a:t>
            </a:r>
            <a:r>
              <a:rPr lang="it-IT" sz="2300" b="0" i="0" u="none" strike="noStrike" dirty="0" err="1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s</a:t>
            </a:r>
            <a:r>
              <a:rPr lang="it-IT" sz="2300" b="0" i="0" u="none" strike="noStrike" dirty="0">
                <a:solidFill>
                  <a:srgbClr val="225425"/>
                </a:solidFill>
                <a:effectLst/>
                <a:latin typeface="Georgia" panose="02040502050405020303" pitchFamily="18" charset="0"/>
              </a:rPr>
              <a:t> light on</a:t>
            </a:r>
            <a:endParaRPr lang="it-IT" sz="2300" dirty="0"/>
          </a:p>
          <a:p>
            <a:endParaRPr lang="it-IT" sz="23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endParaRPr lang="it-IT" sz="2300" dirty="0"/>
          </a:p>
        </p:txBody>
      </p:sp>
      <p:pic>
        <p:nvPicPr>
          <p:cNvPr id="32" name="Immagine 31" descr="Immagine che contiene testo, schermata, Rettangolo, Carattere&#10;&#10;Descrizione generata automaticamente">
            <a:extLst>
              <a:ext uri="{FF2B5EF4-FFF2-40B4-BE49-F238E27FC236}">
                <a16:creationId xmlns:a16="http://schemas.microsoft.com/office/drawing/2014/main" id="{DCC6B526-432A-F159-75BC-C0C19D9B1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697660" y="-317993"/>
            <a:ext cx="1549197" cy="3888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11337" dist="38100" dir="13500000" algn="br" rotWithShape="0">
              <a:prstClr val="black">
                <a:alpha val="40000"/>
              </a:prst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E0E67DE8-8BFC-15AB-E6C4-7CC730529844}"/>
              </a:ext>
            </a:extLst>
          </p:cNvPr>
          <p:cNvCxnSpPr>
            <a:cxnSpLocks/>
          </p:cNvCxnSpPr>
          <p:nvPr/>
        </p:nvCxnSpPr>
        <p:spPr>
          <a:xfrm>
            <a:off x="0" y="3227208"/>
            <a:ext cx="12192000" cy="0"/>
          </a:xfrm>
          <a:prstGeom prst="line">
            <a:avLst/>
          </a:prstGeom>
          <a:ln w="28575">
            <a:solidFill>
              <a:srgbClr val="213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6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17EE7D-E421-9CD0-947A-9D9B9577339A}"/>
              </a:ext>
            </a:extLst>
          </p:cNvPr>
          <p:cNvSpPr txBox="1"/>
          <p:nvPr/>
        </p:nvSpPr>
        <p:spPr>
          <a:xfrm>
            <a:off x="584452" y="152066"/>
            <a:ext cx="11426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Memory </a:t>
            </a:r>
            <a:r>
              <a:rPr lang="it-IT" sz="3400" b="1" dirty="0" err="1">
                <a:solidFill>
                  <a:srgbClr val="225425"/>
                </a:solidFill>
                <a:latin typeface="Georgia" panose="02040502050405020303" pitchFamily="18" charset="0"/>
              </a:rPr>
              <a:t>WatchDog</a:t>
            </a:r>
            <a:endParaRPr lang="it-IT" sz="3400" b="1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FB4FBA0-DA5F-63BB-E771-344FD260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r="4232"/>
          <a:stretch/>
        </p:blipFill>
        <p:spPr>
          <a:xfrm>
            <a:off x="1183370" y="916563"/>
            <a:ext cx="4348152" cy="2209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54000" dist="38100" dir="10800000" algn="r" rotWithShape="0">
              <a:prstClr val="black"/>
            </a:outerShdw>
            <a:reflection blurRad="12700" stA="0" endPos="28000" dist="5000" dir="5400000" sy="-100000" algn="bl" rotWithShape="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C1A477-9849-62F7-4F24-4914E9BD7DC7}"/>
              </a:ext>
            </a:extLst>
          </p:cNvPr>
          <p:cNvSpPr txBox="1"/>
          <p:nvPr/>
        </p:nvSpPr>
        <p:spPr>
          <a:xfrm>
            <a:off x="6096000" y="4873094"/>
            <a:ext cx="6266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225425"/>
                </a:solidFill>
                <a:latin typeface="Georgia" panose="02040502050405020303" pitchFamily="18" charset="0"/>
              </a:rPr>
              <a:t>Producer and Consumer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25425"/>
                </a:solidFill>
                <a:latin typeface="Georgia" panose="02040502050405020303" pitchFamily="18" charset="0"/>
              </a:rPr>
              <a:t>Synchronization</a:t>
            </a:r>
            <a:r>
              <a:rPr lang="it-IT" sz="2800" dirty="0">
                <a:solidFill>
                  <a:srgbClr val="225425"/>
                </a:solidFill>
                <a:latin typeface="Georgia" panose="02040502050405020303" pitchFamily="18" charset="0"/>
              </a:rPr>
              <a:t> between </a:t>
            </a:r>
            <a:r>
              <a:rPr lang="it-IT" sz="2800" dirty="0" err="1">
                <a:solidFill>
                  <a:srgbClr val="225425"/>
                </a:solidFill>
                <a:latin typeface="Georgia" panose="02040502050405020303" pitchFamily="18" charset="0"/>
              </a:rPr>
              <a:t>two</a:t>
            </a:r>
            <a:r>
              <a:rPr lang="it-IT" sz="2800" dirty="0">
                <a:solidFill>
                  <a:srgbClr val="225425"/>
                </a:solidFill>
                <a:latin typeface="Georgia" panose="02040502050405020303" pitchFamily="18" charset="0"/>
              </a:rPr>
              <a:t> tasks</a:t>
            </a:r>
          </a:p>
          <a:p>
            <a:r>
              <a:rPr lang="it-IT" sz="28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FDE408-EC60-B3C8-F579-8B58670A06BD}"/>
              </a:ext>
            </a:extLst>
          </p:cNvPr>
          <p:cNvSpPr txBox="1"/>
          <p:nvPr/>
        </p:nvSpPr>
        <p:spPr>
          <a:xfrm>
            <a:off x="584452" y="3723619"/>
            <a:ext cx="11426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 err="1">
                <a:solidFill>
                  <a:srgbClr val="225425"/>
                </a:solidFill>
                <a:latin typeface="Georgia" panose="02040502050405020303" pitchFamily="18" charset="0"/>
              </a:rPr>
              <a:t>Semaphore</a:t>
            </a:r>
            <a:r>
              <a:rPr lang="it-IT" sz="3400" b="1" dirty="0">
                <a:solidFill>
                  <a:srgbClr val="225425"/>
                </a:solidFill>
                <a:latin typeface="Georgia" panose="02040502050405020303" pitchFamily="18" charset="0"/>
              </a:rPr>
              <a:t> Example</a:t>
            </a:r>
          </a:p>
        </p:txBody>
      </p:sp>
      <p:pic>
        <p:nvPicPr>
          <p:cNvPr id="10" name="Immagine 9" descr="Immagine che contiene testo, schermata, Carattere, tipografia&#10;&#10;Descrizione generata automaticamente">
            <a:extLst>
              <a:ext uri="{FF2B5EF4-FFF2-40B4-BE49-F238E27FC236}">
                <a16:creationId xmlns:a16="http://schemas.microsoft.com/office/drawing/2014/main" id="{A9971240-2594-CAA2-532A-8C091399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0" y="4456785"/>
            <a:ext cx="4418680" cy="2217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12583" dist="38100" dir="10800000" sx="99000" sy="99000" algn="r" rotWithShape="0">
              <a:prstClr val="black">
                <a:alpha val="60000"/>
              </a:prstClr>
            </a:outerShdw>
            <a:reflection blurRad="12700" stA="0" endPos="28000" dist="5000" dir="5400000" sy="-100000" algn="bl" rotWithShape="0"/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1AF6CA-DA6A-0BD7-BE3B-BBC89B97958C}"/>
              </a:ext>
            </a:extLst>
          </p:cNvPr>
          <p:cNvSpPr txBox="1"/>
          <p:nvPr/>
        </p:nvSpPr>
        <p:spPr>
          <a:xfrm>
            <a:off x="6096000" y="1169115"/>
            <a:ext cx="62385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Memory event-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handler</a:t>
            </a: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Check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if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thresholds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exceeds</a:t>
            </a: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If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memory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allocated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by the task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is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too</a:t>
            </a:r>
            <a:r>
              <a:rPr lang="it-IT" sz="2600" dirty="0">
                <a:solidFill>
                  <a:srgbClr val="225425"/>
                </a:solidFill>
                <a:latin typeface="Georgia" panose="02040502050405020303" pitchFamily="18" charset="0"/>
              </a:rPr>
              <a:t> high -&gt; </a:t>
            </a:r>
            <a:r>
              <a:rPr lang="it-IT" sz="2600" dirty="0" err="1">
                <a:solidFill>
                  <a:srgbClr val="225425"/>
                </a:solidFill>
                <a:latin typeface="Georgia" panose="02040502050405020303" pitchFamily="18" charset="0"/>
              </a:rPr>
              <a:t>terminates</a:t>
            </a: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>
              <a:solidFill>
                <a:srgbClr val="225425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magine 5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27DF2104-65FD-8679-6777-BEAD58C3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2" b="89688" l="4653" r="98958">
                        <a14:foregroundMark x1="24306" y1="41007" x2="18472" y2="48561"/>
                        <a14:foregroundMark x1="18472" y1="48561" x2="19931" y2="60911"/>
                        <a14:foregroundMark x1="19931" y1="60911" x2="25208" y2="67626"/>
                        <a14:foregroundMark x1="25208" y1="67626" x2="36806" y2="69904"/>
                        <a14:foregroundMark x1="36806" y1="69904" x2="46875" y2="66187"/>
                        <a14:foregroundMark x1="46875" y1="66187" x2="50764" y2="54556"/>
                        <a14:foregroundMark x1="50764" y1="54556" x2="40625" y2="40887"/>
                        <a14:foregroundMark x1="40625" y1="40887" x2="26597" y2="37410"/>
                        <a14:foregroundMark x1="26597" y1="37410" x2="22222" y2="38729"/>
                        <a14:foregroundMark x1="19236" y1="33213" x2="12500" y2="33213"/>
                        <a14:foregroundMark x1="12500" y1="33213" x2="5139" y2="58873"/>
                        <a14:foregroundMark x1="5139" y1="58873" x2="3194" y2="69784"/>
                        <a14:foregroundMark x1="3194" y1="69784" x2="11597" y2="74580"/>
                        <a14:foregroundMark x1="11597" y1="74580" x2="48611" y2="65707"/>
                        <a14:foregroundMark x1="48611" y1="65707" x2="62639" y2="65588"/>
                        <a14:foregroundMark x1="62639" y1="65588" x2="81806" y2="65947"/>
                        <a14:foregroundMark x1="81806" y1="65947" x2="89097" y2="65827"/>
                        <a14:foregroundMark x1="89097" y1="65827" x2="91528" y2="52758"/>
                        <a14:foregroundMark x1="91528" y1="52758" x2="89514" y2="37890"/>
                        <a14:foregroundMark x1="89514" y1="37890" x2="84097" y2="27818"/>
                        <a14:foregroundMark x1="84097" y1="27818" x2="11806" y2="35492"/>
                        <a14:foregroundMark x1="11806" y1="35492" x2="6736" y2="49760"/>
                        <a14:foregroundMark x1="6736" y1="49760" x2="4653" y2="67746"/>
                        <a14:foregroundMark x1="9167" y1="73621" x2="4861" y2="57674"/>
                        <a14:foregroundMark x1="7165" y1="38984" x2="7518" y2="36119"/>
                        <a14:foregroundMark x1="4861" y1="57674" x2="7085" y2="39630"/>
                        <a14:foregroundMark x1="8857" y1="32338" x2="15556" y2="24940"/>
                        <a14:foregroundMark x1="30787" y1="24769" x2="90278" y2="38010"/>
                        <a14:foregroundMark x1="90278" y1="38010" x2="98611" y2="44484"/>
                        <a14:foregroundMark x1="98611" y1="44484" x2="95556" y2="71103"/>
                        <a14:foregroundMark x1="95556" y1="71103" x2="82083" y2="78657"/>
                        <a14:foregroundMark x1="82083" y1="78657" x2="8194" y2="68705"/>
                        <a14:foregroundMark x1="21111" y1="70024" x2="5556" y2="69185"/>
                        <a14:foregroundMark x1="5556" y1="69185" x2="5486" y2="57434"/>
                        <a14:foregroundMark x1="5486" y1="57434" x2="21944" y2="40887"/>
                        <a14:foregroundMark x1="21944" y1="40887" x2="43403" y2="32734"/>
                        <a14:foregroundMark x1="43403" y1="32734" x2="60833" y2="32254"/>
                        <a14:foregroundMark x1="60833" y1="32254" x2="76667" y2="34772"/>
                        <a14:foregroundMark x1="76667" y1="34772" x2="84306" y2="40767"/>
                        <a14:foregroundMark x1="84306" y1="40767" x2="87917" y2="49400"/>
                        <a14:foregroundMark x1="87917" y1="49400" x2="77708" y2="68106"/>
                        <a14:foregroundMark x1="77708" y1="68106" x2="43782" y2="81410"/>
                        <a14:foregroundMark x1="52083" y1="43885" x2="27431" y2="43645"/>
                        <a14:foregroundMark x1="27431" y1="43645" x2="9792" y2="55036"/>
                        <a14:foregroundMark x1="9792" y1="55036" x2="5417" y2="63909"/>
                        <a14:foregroundMark x1="5417" y1="63909" x2="15903" y2="71942"/>
                        <a14:foregroundMark x1="15903" y1="71942" x2="68264" y2="63909"/>
                        <a14:foregroundMark x1="68264" y1="63909" x2="77222" y2="63909"/>
                        <a14:foregroundMark x1="77222" y1="63909" x2="86597" y2="62350"/>
                        <a14:foregroundMark x1="86597" y1="62350" x2="90625" y2="52278"/>
                        <a14:foregroundMark x1="90625" y1="52278" x2="87847" y2="39928"/>
                        <a14:foregroundMark x1="87847" y1="39928" x2="82014" y2="30815"/>
                        <a14:foregroundMark x1="82014" y1="30815" x2="50694" y2="28537"/>
                        <a14:foregroundMark x1="50694" y1="28537" x2="32708" y2="40887"/>
                        <a14:foregroundMark x1="32708" y1="40887" x2="24653" y2="51679"/>
                        <a14:foregroundMark x1="31736" y1="35851" x2="22986" y2="35851"/>
                        <a14:foregroundMark x1="22986" y1="35851" x2="16250" y2="39808"/>
                        <a14:foregroundMark x1="16250" y1="39808" x2="10764" y2="48441"/>
                        <a14:foregroundMark x1="10764" y1="48441" x2="9167" y2="60911"/>
                        <a14:foregroundMark x1="9167" y1="60911" x2="10972" y2="73381"/>
                        <a14:foregroundMark x1="10972" y1="73381" x2="20069" y2="77578"/>
                        <a14:foregroundMark x1="20069" y1="77578" x2="83125" y2="61990"/>
                        <a14:foregroundMark x1="83125" y1="61990" x2="89306" y2="54197"/>
                        <a14:foregroundMark x1="89306" y1="54197" x2="89444" y2="41007"/>
                        <a14:foregroundMark x1="89444" y1="41007" x2="83819" y2="32854"/>
                        <a14:foregroundMark x1="83819" y1="32854" x2="77917" y2="28417"/>
                        <a14:foregroundMark x1="77917" y1="28417" x2="61042" y2="31055"/>
                        <a14:foregroundMark x1="55973" y1="26291" x2="55556" y2="25899"/>
                        <a14:foregroundMark x1="61042" y1="31055" x2="56649" y2="26926"/>
                        <a14:foregroundMark x1="55556" y1="25899" x2="48750" y2="25899"/>
                        <a14:foregroundMark x1="10625" y1="26859" x2="6736" y2="57434"/>
                        <a14:foregroundMark x1="6736" y1="57434" x2="8194" y2="69305"/>
                        <a14:foregroundMark x1="8194" y1="69305" x2="15347" y2="72422"/>
                        <a14:foregroundMark x1="15347" y1="72422" x2="22292" y2="69185"/>
                        <a14:foregroundMark x1="22292" y1="69185" x2="24583" y2="58513"/>
                        <a14:foregroundMark x1="24583" y1="58513" x2="19306" y2="48082"/>
                        <a14:foregroundMark x1="19306" y1="48082" x2="12917" y2="48082"/>
                        <a14:foregroundMark x1="12917" y1="48082" x2="12917" y2="48082"/>
                        <a14:foregroundMark x1="19236" y1="42926" x2="12014" y2="43525"/>
                        <a14:foregroundMark x1="12014" y1="43525" x2="7569" y2="54077"/>
                        <a14:foregroundMark x1="7569" y1="54077" x2="7778" y2="66547"/>
                        <a14:foregroundMark x1="7778" y1="66547" x2="17708" y2="72302"/>
                        <a14:foregroundMark x1="17708" y1="72302" x2="24167" y2="65707"/>
                        <a14:foregroundMark x1="24167" y1="65707" x2="26736" y2="54676"/>
                        <a14:foregroundMark x1="26736" y1="54676" x2="24653" y2="42446"/>
                        <a14:foregroundMark x1="24653" y1="42446" x2="15694" y2="37650"/>
                        <a14:foregroundMark x1="15694" y1="37650" x2="12292" y2="41007"/>
                        <a14:foregroundMark x1="15903" y1="53597" x2="8819" y2="59233"/>
                        <a14:foregroundMark x1="8819" y1="59233" x2="12500" y2="69305"/>
                        <a14:foregroundMark x1="12500" y1="69305" x2="21042" y2="64628"/>
                        <a14:foregroundMark x1="21042" y1="64628" x2="18125" y2="53957"/>
                        <a14:foregroundMark x1="18125" y1="53957" x2="14028" y2="54197"/>
                        <a14:foregroundMark x1="17917" y1="61271" x2="10764" y2="62110"/>
                        <a14:foregroundMark x1="10764" y1="62110" x2="15069" y2="71343"/>
                        <a14:foregroundMark x1="15069" y1="71343" x2="20278" y2="65588"/>
                        <a14:foregroundMark x1="20278" y1="65588" x2="15347" y2="63549"/>
                        <a14:foregroundMark x1="42917" y1="40647" x2="28542" y2="41007"/>
                        <a14:foregroundMark x1="28542" y1="41007" x2="20972" y2="48201"/>
                        <a14:foregroundMark x1="20972" y1="48201" x2="22292" y2="62230"/>
                        <a14:foregroundMark x1="22292" y1="62230" x2="29514" y2="65947"/>
                        <a14:foregroundMark x1="29514" y1="65947" x2="38056" y2="65947"/>
                        <a14:foregroundMark x1="38056" y1="65947" x2="80694" y2="52998"/>
                        <a14:foregroundMark x1="80694" y1="52998" x2="78125" y2="41127"/>
                        <a14:foregroundMark x1="78125" y1="41127" x2="71944" y2="37890"/>
                        <a14:foregroundMark x1="71944" y1="37890" x2="41458" y2="40647"/>
                        <a14:foregroundMark x1="41458" y1="40408" x2="31042" y2="41007"/>
                        <a14:foregroundMark x1="31042" y1="41007" x2="23889" y2="52158"/>
                        <a14:foregroundMark x1="23889" y1="52158" x2="25903" y2="62110"/>
                        <a14:foregroundMark x1="25903" y1="62110" x2="33194" y2="64149"/>
                        <a14:foregroundMark x1="33194" y1="64149" x2="41667" y2="63789"/>
                        <a14:foregroundMark x1="41667" y1="63789" x2="48056" y2="59592"/>
                        <a14:foregroundMark x1="48056" y1="59592" x2="49028" y2="45324"/>
                        <a14:foregroundMark x1="49028" y1="45324" x2="43403" y2="40048"/>
                        <a14:foregroundMark x1="43403" y1="40048" x2="40903" y2="40048"/>
                        <a14:foregroundMark x1="70417" y1="41607" x2="49375" y2="43285"/>
                        <a14:foregroundMark x1="49375" y1="43285" x2="42708" y2="56835"/>
                        <a14:foregroundMark x1="42708" y1="56835" x2="47500" y2="68825"/>
                        <a14:foregroundMark x1="47500" y1="68825" x2="55486" y2="70144"/>
                        <a14:foregroundMark x1="55486" y1="70144" x2="70208" y2="63909"/>
                        <a14:foregroundMark x1="70208" y1="63909" x2="78194" y2="56954"/>
                        <a14:foregroundMark x1="78194" y1="56954" x2="76806" y2="43645"/>
                        <a14:foregroundMark x1="76806" y1="43645" x2="69444" y2="37530"/>
                        <a14:foregroundMark x1="69444" y1="37530" x2="53403" y2="45204"/>
                        <a14:foregroundMark x1="65903" y1="41367" x2="54583" y2="42806"/>
                        <a14:foregroundMark x1="54583" y1="42806" x2="49583" y2="52518"/>
                        <a14:foregroundMark x1="49583" y1="52518" x2="51597" y2="66187"/>
                        <a14:foregroundMark x1="51597" y1="66187" x2="58958" y2="68465"/>
                        <a14:foregroundMark x1="58958" y1="68465" x2="71111" y2="65468"/>
                        <a14:foregroundMark x1="71111" y1="65468" x2="79722" y2="58393"/>
                        <a14:foregroundMark x1="79722" y1="58393" x2="84375" y2="46403"/>
                        <a14:foregroundMark x1="84375" y1="46403" x2="77431" y2="35731"/>
                        <a14:foregroundMark x1="77431" y1="35731" x2="70764" y2="36331"/>
                        <a14:foregroundMark x1="70764" y1="36331" x2="64583" y2="41607"/>
                        <a14:foregroundMark x1="69861" y1="38489" x2="76458" y2="35132"/>
                        <a14:foregroundMark x1="76458" y1="35132" x2="85069" y2="34892"/>
                        <a14:foregroundMark x1="85069" y1="34892" x2="89375" y2="42926"/>
                        <a14:foregroundMark x1="89375" y1="42926" x2="81389" y2="58633"/>
                        <a14:foregroundMark x1="81389" y1="58633" x2="72986" y2="63549"/>
                        <a14:foregroundMark x1="72986" y1="63549" x2="63125" y2="61751"/>
                        <a14:foregroundMark x1="63125" y1="61751" x2="60903" y2="51679"/>
                        <a14:foregroundMark x1="60903" y1="51679" x2="67292" y2="39688"/>
                        <a14:foregroundMark x1="67292" y1="39688" x2="77500" y2="37530"/>
                        <a14:foregroundMark x1="77500" y1="37530" x2="84514" y2="45084"/>
                        <a14:foregroundMark x1="84514" y1="45084" x2="74514" y2="64388"/>
                        <a14:foregroundMark x1="74514" y1="64388" x2="56319" y2="71343"/>
                        <a14:foregroundMark x1="56319" y1="71343" x2="50347" y2="65707"/>
                        <a14:foregroundMark x1="50347" y1="65707" x2="51181" y2="51439"/>
                        <a14:foregroundMark x1="51181" y1="51439" x2="55556" y2="41367"/>
                        <a14:foregroundMark x1="55556" y1="41367" x2="63194" y2="32614"/>
                        <a14:foregroundMark x1="63194" y1="32614" x2="79375" y2="27818"/>
                        <a14:foregroundMark x1="79375" y1="27818" x2="87847" y2="30695"/>
                        <a14:foregroundMark x1="87847" y1="30695" x2="91667" y2="44125"/>
                        <a14:foregroundMark x1="91667" y1="44125" x2="90069" y2="54556"/>
                        <a14:foregroundMark x1="90069" y1="54556" x2="86250" y2="63789"/>
                        <a14:foregroundMark x1="86250" y1="63789" x2="79236" y2="72902"/>
                        <a14:foregroundMark x1="79236" y1="72902" x2="60347" y2="77818"/>
                        <a14:foregroundMark x1="60347" y1="77818" x2="46875" y2="72662"/>
                        <a14:foregroundMark x1="46875" y1="72662" x2="43681" y2="69664"/>
                        <a14:foregroundMark x1="60139" y1="57794" x2="43056" y2="57794"/>
                        <a14:foregroundMark x1="43056" y1="57794" x2="50972" y2="67746"/>
                        <a14:foregroundMark x1="50972" y1="67746" x2="70069" y2="61151"/>
                        <a14:foregroundMark x1="70069" y1="61151" x2="77153" y2="53837"/>
                        <a14:foregroundMark x1="77153" y1="53837" x2="70556" y2="48441"/>
                        <a14:foregroundMark x1="70556" y1="48441" x2="55556" y2="48201"/>
                        <a14:foregroundMark x1="55556" y1="48201" x2="37778" y2="62950"/>
                        <a14:foregroundMark x1="37778" y1="62950" x2="36806" y2="64269"/>
                        <a14:foregroundMark x1="60486" y1="58393" x2="45278" y2="58873"/>
                        <a14:foregroundMark x1="45278" y1="58873" x2="43681" y2="69784"/>
                        <a14:foregroundMark x1="43681" y1="69784" x2="50208" y2="71223"/>
                        <a14:foregroundMark x1="50208" y1="71223" x2="56528" y2="69185"/>
                        <a14:foregroundMark x1="56528" y1="69185" x2="61944" y2="61751"/>
                        <a14:foregroundMark x1="61944" y1="61751" x2="56250" y2="57074"/>
                        <a14:foregroundMark x1="56250" y1="57074" x2="48750" y2="56355"/>
                        <a14:foregroundMark x1="48750" y1="56355" x2="45000" y2="62950"/>
                        <a14:foregroundMark x1="75972" y1="54556" x2="67153" y2="54916"/>
                        <a14:foregroundMark x1="67153" y1="54916" x2="75625" y2="64748"/>
                        <a14:foregroundMark x1="75625" y1="64748" x2="69306" y2="58993"/>
                        <a14:foregroundMark x1="69306" y1="58993" x2="65347" y2="62590"/>
                        <a14:foregroundMark x1="67986" y1="63909" x2="62153" y2="67626"/>
                        <a14:foregroundMark x1="62153" y1="67626" x2="72014" y2="55995"/>
                        <a14:foregroundMark x1="72014" y1="55995" x2="58681" y2="58393"/>
                        <a14:foregroundMark x1="58681" y1="58393" x2="54375" y2="66067"/>
                        <a14:foregroundMark x1="54375" y1="66067" x2="72639" y2="51079"/>
                        <a14:foregroundMark x1="72639" y1="51079" x2="74514" y2="50360"/>
                        <a14:foregroundMark x1="68333" y1="60312" x2="51319" y2="63189"/>
                        <a14:foregroundMark x1="51319" y1="63189" x2="60903" y2="67746"/>
                        <a14:foregroundMark x1="60903" y1="67746" x2="87639" y2="56115"/>
                        <a14:foregroundMark x1="87639" y1="56115" x2="82361" y2="50719"/>
                        <a14:foregroundMark x1="82361" y1="50719" x2="62847" y2="52278"/>
                        <a14:foregroundMark x1="62847" y1="52278" x2="58611" y2="55875"/>
                        <a14:foregroundMark x1="80833" y1="31295" x2="74306" y2="31655"/>
                        <a14:foregroundMark x1="74306" y1="31655" x2="78750" y2="42206"/>
                        <a14:foregroundMark x1="78750" y1="42206" x2="84861" y2="36451"/>
                        <a14:foregroundMark x1="84861" y1="36451" x2="73750" y2="32974"/>
                        <a14:foregroundMark x1="73750" y1="32974" x2="69653" y2="36451"/>
                        <a14:foregroundMark x1="95069" y1="31295" x2="95486" y2="59113"/>
                        <a14:foregroundMark x1="95486" y1="59113" x2="99514" y2="49041"/>
                        <a14:foregroundMark x1="99514" y1="49041" x2="98958" y2="38129"/>
                        <a14:foregroundMark x1="98958" y1="38129" x2="93958" y2="32974"/>
                        <a14:foregroundMark x1="36389" y1="40647" x2="29514" y2="45084"/>
                        <a14:foregroundMark x1="29514" y1="45084" x2="25347" y2="59952"/>
                        <a14:foregroundMark x1="25347" y1="59952" x2="32917" y2="68465"/>
                        <a14:foregroundMark x1="32917" y1="68465" x2="43403" y2="61990"/>
                        <a14:foregroundMark x1="43403" y1="61990" x2="46667" y2="51918"/>
                        <a14:foregroundMark x1="46667" y1="51918" x2="40139" y2="45084"/>
                        <a14:foregroundMark x1="40139" y1="45084" x2="33403" y2="44604"/>
                        <a14:foregroundMark x1="33403" y1="44604" x2="32153" y2="45564"/>
                        <a14:foregroundMark x1="41111" y1="42926" x2="30556" y2="43405"/>
                        <a14:foregroundMark x1="30556" y1="43405" x2="25972" y2="50719"/>
                        <a14:foregroundMark x1="25972" y1="50719" x2="28542" y2="63909"/>
                        <a14:foregroundMark x1="28542" y1="63909" x2="38681" y2="67746"/>
                        <a14:foregroundMark x1="38681" y1="67746" x2="47153" y2="58993"/>
                        <a14:foregroundMark x1="47153" y1="58993" x2="47639" y2="43765"/>
                        <a14:foregroundMark x1="47639" y1="43765" x2="40833" y2="37170"/>
                        <a14:foregroundMark x1="40833" y1="37170" x2="35486" y2="39448"/>
                        <a14:foregroundMark x1="40694" y1="38729" x2="31319" y2="41367"/>
                        <a14:foregroundMark x1="31319" y1="41367" x2="28472" y2="51799"/>
                        <a14:foregroundMark x1="28472" y1="51799" x2="29306" y2="65108"/>
                        <a14:foregroundMark x1="29306" y1="65108" x2="38333" y2="64508"/>
                        <a14:foregroundMark x1="38333" y1="64508" x2="42847" y2="54436"/>
                        <a14:foregroundMark x1="42847" y1="54436" x2="44097" y2="43165"/>
                        <a14:foregroundMark x1="44097" y1="43165" x2="38819" y2="39448"/>
                        <a14:foregroundMark x1="33264" y1="43885" x2="25833" y2="45683"/>
                        <a14:foregroundMark x1="25833" y1="45683" x2="20903" y2="55396"/>
                        <a14:foregroundMark x1="20903" y1="55396" x2="25139" y2="66307"/>
                        <a14:foregroundMark x1="25139" y1="66307" x2="32847" y2="68705"/>
                        <a14:foregroundMark x1="32847" y1="68705" x2="40278" y2="67626"/>
                        <a14:foregroundMark x1="40278" y1="67626" x2="41250" y2="54916"/>
                        <a14:foregroundMark x1="41250" y1="54916" x2="37708" y2="45923"/>
                        <a14:foregroundMark x1="37708" y1="45923" x2="31736" y2="44245"/>
                        <a14:foregroundMark x1="18681" y1="59353" x2="12500" y2="60911"/>
                        <a14:foregroundMark x1="12500" y1="60911" x2="9306" y2="70504"/>
                        <a14:foregroundMark x1="9306" y1="70504" x2="17847" y2="72662"/>
                        <a14:foregroundMark x1="17847" y1="72662" x2="24514" y2="69065"/>
                        <a14:foregroundMark x1="24514" y1="69065" x2="19792" y2="60312"/>
                        <a14:foregroundMark x1="19792" y1="60312" x2="16806" y2="59113"/>
                        <a14:foregroundMark x1="14167" y1="61031" x2="18681" y2="71583"/>
                        <a14:foregroundMark x1="18681" y1="71583" x2="12292" y2="64149"/>
                        <a14:foregroundMark x1="12292" y1="64149" x2="11042" y2="65827"/>
                        <a14:foregroundMark x1="22014" y1="60312" x2="16806" y2="66667"/>
                        <a14:foregroundMark x1="16806" y1="66667" x2="23542" y2="71823"/>
                        <a14:foregroundMark x1="23542" y1="71823" x2="24861" y2="62590"/>
                        <a14:foregroundMark x1="20903" y1="63909" x2="20556" y2="62590"/>
                        <a14:foregroundMark x1="15638" y1="24694" x2="9931" y2="28657"/>
                        <a14:foregroundMark x1="9931" y1="28657" x2="12500" y2="38369"/>
                        <a14:foregroundMark x1="12500" y1="38369" x2="20903" y2="40408"/>
                        <a14:foregroundMark x1="20903" y1="40408" x2="31389" y2="40168"/>
                        <a14:foregroundMark x1="31389" y1="40168" x2="37917" y2="36331"/>
                        <a14:foregroundMark x1="37917" y1="36331" x2="34167" y2="26978"/>
                        <a14:foregroundMark x1="34167" y1="26978" x2="30352" y2="25924"/>
                        <a14:foregroundMark x1="18333" y1="30336" x2="29028" y2="33813"/>
                        <a14:foregroundMark x1="29028" y1="33813" x2="37778" y2="32974"/>
                        <a14:foregroundMark x1="37778" y1="32974" x2="16042" y2="29736"/>
                        <a14:foregroundMark x1="21667" y1="74820" x2="20347" y2="69424"/>
                        <a14:foregroundMark x1="20694" y1="61271" x2="22847" y2="71583"/>
                        <a14:foregroundMark x1="22847" y1="71583" x2="23889" y2="60911"/>
                        <a14:foregroundMark x1="23889" y1="60911" x2="19028" y2="72902"/>
                        <a14:foregroundMark x1="64444" y1="29376" x2="56944" y2="29736"/>
                        <a14:foregroundMark x1="56944" y1="29736" x2="60156" y2="27057"/>
                        <a14:foregroundMark x1="61763" y1="27116" x2="58681" y2="32854"/>
                        <a14:foregroundMark x1="58681" y1="32854" x2="57153" y2="33573"/>
                        <a14:foregroundMark x1="63889" y1="29376" x2="53611" y2="30216"/>
                        <a14:foregroundMark x1="53611" y1="30216" x2="60268" y2="27061"/>
                        <a14:foregroundMark x1="60585" y1="27073" x2="55556" y2="36930"/>
                        <a14:foregroundMark x1="55556" y1="36930" x2="53750" y2="37410"/>
                        <a14:foregroundMark x1="59375" y1="27458" x2="52639" y2="27458"/>
                        <a14:foregroundMark x1="52639" y1="27458" x2="58454" y2="26994"/>
                        <a14:foregroundMark x1="56029" y1="26141" x2="53958" y2="25779"/>
                        <a14:foregroundMark x1="53958" y1="25779" x2="56230" y2="25604"/>
                        <a14:backgroundMark x1="14583" y1="17746" x2="46111" y2="18106"/>
                        <a14:backgroundMark x1="52398" y1="24179" x2="44236" y2="21463"/>
                        <a14:backgroundMark x1="44236" y1="21463" x2="26528" y2="21703"/>
                        <a14:backgroundMark x1="26528" y1="21703" x2="26528" y2="21703"/>
                        <a14:backgroundMark x1="37708" y1="82614" x2="44236" y2="83213"/>
                        <a14:backgroundMark x1="6181" y1="28417" x2="5972" y2="39568"/>
                        <a14:backgroundMark x1="5972" y1="39568" x2="7639" y2="31055"/>
                        <a14:backgroundMark x1="8056" y1="30695" x2="5764" y2="37170"/>
                        <a14:backgroundMark x1="16042" y1="23621" x2="30903" y2="24460"/>
                        <a14:backgroundMark x1="30903" y1="24460" x2="31181" y2="24221"/>
                        <a14:backgroundMark x1="56389" y1="25180" x2="62847" y2="25420"/>
                        <a14:backgroundMark x1="62847" y1="25420" x2="68750" y2="25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9536" y="6046237"/>
            <a:ext cx="1221518" cy="707463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EA2582EA-585F-546E-0046-12C80427E6ED}"/>
              </a:ext>
            </a:extLst>
          </p:cNvPr>
          <p:cNvCxnSpPr>
            <a:cxnSpLocks/>
          </p:cNvCxnSpPr>
          <p:nvPr/>
        </p:nvCxnSpPr>
        <p:spPr>
          <a:xfrm flipV="1">
            <a:off x="-685800" y="3573261"/>
            <a:ext cx="12877800" cy="32745"/>
          </a:xfrm>
          <a:prstGeom prst="line">
            <a:avLst/>
          </a:prstGeom>
          <a:ln w="28575">
            <a:solidFill>
              <a:srgbClr val="213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65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605</Words>
  <Application>Microsoft Macintosh PowerPoint</Application>
  <PresentationFormat>Widescreen</PresentationFormat>
  <Paragraphs>185</Paragraphs>
  <Slides>15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GIORGIA MOSCATO</dc:creator>
  <cp:lastModifiedBy>GIORGIA MOSCATO</cp:lastModifiedBy>
  <cp:revision>32</cp:revision>
  <dcterms:created xsi:type="dcterms:W3CDTF">2024-02-15T20:41:48Z</dcterms:created>
  <dcterms:modified xsi:type="dcterms:W3CDTF">2024-02-20T00:15:36Z</dcterms:modified>
</cp:coreProperties>
</file>