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50" d="100"/>
          <a:sy n="50" d="100"/>
        </p:scale>
        <p:origin x="73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FFB1A-2CF9-400F-AC9D-34D64DCD1C6E}" type="datetimeFigureOut">
              <a:rPr lang="en-GB" smtClean="0"/>
              <a:t>17/07/2017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A53C3-C694-46D1-9AD9-2EBDFE889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03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E62-0CA1-4C42-A344-FE4A4027BDC0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C30-AE65-43FD-9D11-2EA0DC218A57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9A94-C095-4805-9B8D-074347E1643F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5EB4-9265-45D1-8E43-8657962C8C1E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5CA9-9E14-43BE-AFE5-2A67FCAE0BD5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6E14-CB67-48FC-A763-B12E2C2B4CBC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BA50-986E-4DE7-B6B6-5876E7998C74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85AD-66F4-4BAD-8E32-6D1388815BB5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BCE9-5883-4CB3-BF34-44B9A956C36C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0662-11DA-40D9-B4F0-6A66A2396AF0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1A6-4C4B-430E-AD21-B58233A63E04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4240-EE2A-44E0-B90F-50BA19A58C68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8D9-905E-44C2-A02C-BD9F4B832B77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937-3F80-40BB-B2D7-19B5B3E3C351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0A-0E8D-4844-80EA-686C2BEF785B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9EE-516B-4FDC-8641-F4423A2389F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8DC7-B82C-4629-BFC4-53451B773F3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589A9D-0CA8-4634-9B4C-27C5BB6A60FF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D4AE3-4C1A-45C4-90F5-3CC1F39C5C59}"/>
              </a:ext>
            </a:extLst>
          </p:cNvPr>
          <p:cNvSpPr/>
          <p:nvPr/>
        </p:nvSpPr>
        <p:spPr>
          <a:xfrm>
            <a:off x="967409" y="2133600"/>
            <a:ext cx="10217426" cy="1510748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2E7627-F6F5-47B9-9713-9D9B9E9A8C5D}"/>
              </a:ext>
            </a:extLst>
          </p:cNvPr>
          <p:cNvSpPr/>
          <p:nvPr/>
        </p:nvSpPr>
        <p:spPr>
          <a:xfrm>
            <a:off x="2481470" y="4023622"/>
            <a:ext cx="7189305" cy="1091717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75E7A-928F-4976-B2A0-98E7F03A6A37}"/>
              </a:ext>
            </a:extLst>
          </p:cNvPr>
          <p:cNvSpPr txBox="1"/>
          <p:nvPr/>
        </p:nvSpPr>
        <p:spPr>
          <a:xfrm>
            <a:off x="2175053" y="2227254"/>
            <a:ext cx="7802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EduBlocks</a:t>
            </a:r>
            <a:r>
              <a:rPr lang="en-GB" sz="4000" dirty="0">
                <a:solidFill>
                  <a:schemeClr val="bg1"/>
                </a:solidFill>
                <a:latin typeface="Comic Sans MS" panose="030F0702030302020204" pitchFamily="66" charset="0"/>
              </a:rPr>
              <a:t> &amp; Minecraft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  <a:latin typeface="Comic Sans MS" panose="030F0702030302020204" pitchFamily="66" charset="0"/>
              </a:rPr>
              <a:t>Hide a Diamond, Find a Diamond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4DC88D0-80BC-4E39-98E7-2A090D70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21425" y="4386917"/>
            <a:ext cx="3491049" cy="365125"/>
          </a:xfrm>
        </p:spPr>
        <p:txBody>
          <a:bodyPr/>
          <a:lstStyle/>
          <a:p>
            <a:fld id="{B4C4348E-4AD7-4B18-BA16-537289240BD6}" type="datetime3">
              <a:rPr lang="en-US" sz="3600" smtClean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17 July 2017</a:t>
            </a:fld>
            <a:endParaRPr lang="en-US" sz="3600" dirty="0"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0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8808D-1EA5-4B28-A5A5-4C04283BCFC8}"/>
              </a:ext>
            </a:extLst>
          </p:cNvPr>
          <p:cNvSpPr txBox="1"/>
          <p:nvPr/>
        </p:nvSpPr>
        <p:spPr>
          <a:xfrm>
            <a:off x="9328361" y="302264"/>
            <a:ext cx="2590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Comic Sans MS" panose="030F0702030302020204" pitchFamily="66" charset="0"/>
              </a:rPr>
              <a:t>Task 2</a:t>
            </a:r>
          </a:p>
        </p:txBody>
      </p:sp>
      <p:pic>
        <p:nvPicPr>
          <p:cNvPr id="9" name="Picture 2" descr="Image result for activity icon">
            <a:extLst>
              <a:ext uri="{FF2B5EF4-FFF2-40B4-BE49-F238E27FC236}">
                <a16:creationId xmlns:a16="http://schemas.microsoft.com/office/drawing/2014/main" id="{DE2641E0-441D-450A-ABC0-8EF3447C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4" y="302264"/>
            <a:ext cx="1255736" cy="12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2.wp.com/girlgeekupnorth.co.uk/wp-content/uploads/2017/07/edublocks-hide-a-diamond-find-a-diamond-workbook-lesson-plan.png?resize=224%2C300">
            <a:extLst>
              <a:ext uri="{FF2B5EF4-FFF2-40B4-BE49-F238E27FC236}">
                <a16:creationId xmlns:a16="http://schemas.microsoft.com/office/drawing/2014/main" id="{80CC48E4-15AA-4E0A-AC9D-8B9ABCA2F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32" y="1832277"/>
            <a:ext cx="3290768" cy="44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7D87E-4779-406B-B359-7B9D4DE5EA2E}"/>
              </a:ext>
            </a:extLst>
          </p:cNvPr>
          <p:cNvSpPr txBox="1"/>
          <p:nvPr/>
        </p:nvSpPr>
        <p:spPr>
          <a:xfrm>
            <a:off x="4572001" y="1108377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mic Sans MS" panose="030F0702030302020204" pitchFamily="66" charset="0"/>
              </a:rPr>
              <a:t>Follow pages 6-10 of the booklet</a:t>
            </a:r>
          </a:p>
          <a:p>
            <a:endParaRPr lang="en-GB" sz="2800" dirty="0">
              <a:latin typeface="Comic Sans MS" panose="030F0702030302020204" pitchFamily="66" charset="0"/>
            </a:endParaRPr>
          </a:p>
          <a:p>
            <a:r>
              <a:rPr lang="en-GB" sz="2800" dirty="0">
                <a:latin typeface="Comic Sans MS" panose="030F0702030302020204" pitchFamily="66" charset="0"/>
              </a:rPr>
              <a:t>Make sure that you follow all the steps carefully and read the brown explanation boxes so that you understand the code.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48EE1-5A99-4B0C-A974-3E952565D0F1}"/>
              </a:ext>
            </a:extLst>
          </p:cNvPr>
          <p:cNvSpPr txBox="1"/>
          <p:nvPr/>
        </p:nvSpPr>
        <p:spPr>
          <a:xfrm>
            <a:off x="4572001" y="3561899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</a:rPr>
              <a:t>EXTENSION:</a:t>
            </a:r>
          </a:p>
          <a:p>
            <a:r>
              <a:rPr lang="en-GB" sz="2400" dirty="0">
                <a:latin typeface="Comic Sans MS" panose="030F0702030302020204" pitchFamily="66" charset="0"/>
              </a:rPr>
              <a:t>Speedy coder? Try some of these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Change the location of the block (remember to change the coordinates in all relevant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Make the lights flash faster or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Make the lights flash faster the closer the player gets</a:t>
            </a:r>
          </a:p>
        </p:txBody>
      </p:sp>
    </p:spTree>
    <p:extLst>
      <p:ext uri="{BB962C8B-B14F-4D97-AF65-F5344CB8AC3E}">
        <p14:creationId xmlns:p14="http://schemas.microsoft.com/office/powerpoint/2010/main" val="254826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8808D-1EA5-4B28-A5A5-4C04283BCFC8}"/>
              </a:ext>
            </a:extLst>
          </p:cNvPr>
          <p:cNvSpPr txBox="1"/>
          <p:nvPr/>
        </p:nvSpPr>
        <p:spPr>
          <a:xfrm>
            <a:off x="4222961" y="302264"/>
            <a:ext cx="778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Comic Sans MS" panose="030F0702030302020204" pitchFamily="66" charset="0"/>
              </a:rPr>
              <a:t>Reflect on the lesson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86EDE-996E-4A07-B0E8-4BDA0397FA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18544" y="302264"/>
            <a:ext cx="1305456" cy="1305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6A908C-89F2-4778-A78D-99AD111D3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4" y="2274470"/>
            <a:ext cx="7344398" cy="3821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02FB2-8A85-4788-884A-15B90511097B}"/>
              </a:ext>
            </a:extLst>
          </p:cNvPr>
          <p:cNvSpPr txBox="1"/>
          <p:nvPr/>
        </p:nvSpPr>
        <p:spPr>
          <a:xfrm>
            <a:off x="7789758" y="2661741"/>
            <a:ext cx="4002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mic Sans MS" panose="030F0702030302020204" pitchFamily="66" charset="0"/>
              </a:rPr>
              <a:t>Fill in a 140 character tweet to sum up what you have learnt in this lesson.</a:t>
            </a:r>
          </a:p>
        </p:txBody>
      </p:sp>
    </p:spTree>
    <p:extLst>
      <p:ext uri="{BB962C8B-B14F-4D97-AF65-F5344CB8AC3E}">
        <p14:creationId xmlns:p14="http://schemas.microsoft.com/office/powerpoint/2010/main" val="167469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8808D-1EA5-4B28-A5A5-4C04283BCFC8}"/>
              </a:ext>
            </a:extLst>
          </p:cNvPr>
          <p:cNvSpPr txBox="1"/>
          <p:nvPr/>
        </p:nvSpPr>
        <p:spPr>
          <a:xfrm>
            <a:off x="7594811" y="302264"/>
            <a:ext cx="4370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Comic Sans MS" panose="030F0702030302020204" pitchFamily="66" charset="0"/>
              </a:rPr>
              <a:t>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86EDE-996E-4A07-B0E8-4BDA0397FA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18544" y="302264"/>
            <a:ext cx="1305456" cy="1305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02FB2-8A85-4788-884A-15B90511097B}"/>
              </a:ext>
            </a:extLst>
          </p:cNvPr>
          <p:cNvSpPr txBox="1"/>
          <p:nvPr/>
        </p:nvSpPr>
        <p:spPr>
          <a:xfrm>
            <a:off x="7084908" y="2000210"/>
            <a:ext cx="4687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mic Sans MS" panose="030F0702030302020204" pitchFamily="66" charset="0"/>
              </a:rPr>
              <a:t>Next time we could create a recycled case for our lights a bit light the Pringles Tube example. You could also re use some fairy lights.</a:t>
            </a:r>
          </a:p>
        </p:txBody>
      </p:sp>
      <p:pic>
        <p:nvPicPr>
          <p:cNvPr id="5122" name="Picture 2" descr="Lesson plan – EduBlocks, hide a diamond find a diamond">
            <a:extLst>
              <a:ext uri="{FF2B5EF4-FFF2-40B4-BE49-F238E27FC236}">
                <a16:creationId xmlns:a16="http://schemas.microsoft.com/office/drawing/2014/main" id="{A6569A60-ADA9-4D4A-9C1E-45256902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80" y="1607720"/>
            <a:ext cx="5842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overview icon">
            <a:extLst>
              <a:ext uri="{FF2B5EF4-FFF2-40B4-BE49-F238E27FC236}">
                <a16:creationId xmlns:a16="http://schemas.microsoft.com/office/drawing/2014/main" id="{D3CBCC7A-8CB2-4550-8C52-D0E97A4A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2" y="253504"/>
            <a:ext cx="2173357" cy="103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E8808D-1EA5-4B28-A5A5-4C04283BCFC8}"/>
              </a:ext>
            </a:extLst>
          </p:cNvPr>
          <p:cNvSpPr txBox="1"/>
          <p:nvPr/>
        </p:nvSpPr>
        <p:spPr>
          <a:xfrm>
            <a:off x="8441635" y="253504"/>
            <a:ext cx="35012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Comic Sans MS" panose="030F0702030302020204" pitchFamily="66" charset="0"/>
              </a:rPr>
              <a:t>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F78C2-D675-4D92-8740-1A5AC785F01B}"/>
              </a:ext>
            </a:extLst>
          </p:cNvPr>
          <p:cNvSpPr/>
          <p:nvPr/>
        </p:nvSpPr>
        <p:spPr>
          <a:xfrm>
            <a:off x="193962" y="1595021"/>
            <a:ext cx="115474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Comic Sans MS" panose="030F0702030302020204" pitchFamily="66" charset="0"/>
              </a:rPr>
              <a:t>In this lesson, we will use the basic principles of </a:t>
            </a:r>
          </a:p>
          <a:p>
            <a:r>
              <a:rPr lang="en-GB" sz="2800" dirty="0">
                <a:latin typeface="Comic Sans MS" panose="030F0702030302020204" pitchFamily="66" charset="0"/>
              </a:rPr>
              <a:t>coding to solve a problem in Minecraft. We will then extend </a:t>
            </a:r>
          </a:p>
          <a:p>
            <a:r>
              <a:rPr lang="en-GB" sz="2800" dirty="0">
                <a:latin typeface="Comic Sans MS" panose="030F0702030302020204" pitchFamily="66" charset="0"/>
              </a:rPr>
              <a:t>this to use physical computing to enhance our program. </a:t>
            </a:r>
          </a:p>
          <a:p>
            <a:endParaRPr lang="en-GB" sz="2800" dirty="0">
              <a:latin typeface="Comic Sans MS" panose="030F0702030302020204" pitchFamily="66" charset="0"/>
            </a:endParaRPr>
          </a:p>
          <a:p>
            <a:r>
              <a:rPr lang="en-GB" sz="2800" dirty="0">
                <a:latin typeface="Comic Sans MS" panose="030F0702030302020204" pitchFamily="66" charset="0"/>
              </a:rPr>
              <a:t>We shall be using a program called </a:t>
            </a:r>
            <a:r>
              <a:rPr lang="en-GB" sz="2800" dirty="0" err="1">
                <a:latin typeface="Comic Sans MS" panose="030F0702030302020204" pitchFamily="66" charset="0"/>
              </a:rPr>
              <a:t>EduBlocks</a:t>
            </a:r>
            <a:r>
              <a:rPr lang="en-GB" sz="2800" dirty="0">
                <a:latin typeface="Comic Sans MS" panose="030F0702030302020204" pitchFamily="66" charset="0"/>
              </a:rPr>
              <a:t> which is a visual block based programming tool that looks like Scratch to make learning Python easier. </a:t>
            </a:r>
          </a:p>
          <a:p>
            <a:endParaRPr lang="en-GB" sz="2800" dirty="0">
              <a:latin typeface="Comic Sans MS" panose="030F0702030302020204" pitchFamily="66" charset="0"/>
            </a:endParaRPr>
          </a:p>
          <a:p>
            <a:r>
              <a:rPr lang="en-GB" sz="2800" dirty="0">
                <a:latin typeface="Comic Sans MS" panose="030F0702030302020204" pitchFamily="66" charset="0"/>
              </a:rPr>
              <a:t>Today we shall be using the Raspberry Pi’s to do our Python Programming/</a:t>
            </a:r>
          </a:p>
          <a:p>
            <a:endParaRPr lang="en-GB" sz="2800" dirty="0">
              <a:latin typeface="Comic Sans MS" panose="030F0702030302020204" pitchFamily="66" charset="0"/>
            </a:endParaRPr>
          </a:p>
          <a:p>
            <a:endParaRPr lang="en-GB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8808D-1EA5-4B28-A5A5-4C04283BCFC8}"/>
              </a:ext>
            </a:extLst>
          </p:cNvPr>
          <p:cNvSpPr txBox="1"/>
          <p:nvPr/>
        </p:nvSpPr>
        <p:spPr>
          <a:xfrm>
            <a:off x="5428610" y="253504"/>
            <a:ext cx="6763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Comic Sans MS" panose="030F0702030302020204" pitchFamily="66" charset="0"/>
              </a:rPr>
              <a:t>Lesson Objectives</a:t>
            </a:r>
          </a:p>
        </p:txBody>
      </p:sp>
      <p:pic>
        <p:nvPicPr>
          <p:cNvPr id="5" name="Picture 4" descr="Image result for target icon">
            <a:extLst>
              <a:ext uri="{FF2B5EF4-FFF2-40B4-BE49-F238E27FC236}">
                <a16:creationId xmlns:a16="http://schemas.microsoft.com/office/drawing/2014/main" id="{6ABA97C6-D5D7-425D-9906-064ADEE5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9" y="262866"/>
            <a:ext cx="1247409" cy="100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37C86-12E8-4B73-92BF-27C76E9E9E94}"/>
              </a:ext>
            </a:extLst>
          </p:cNvPr>
          <p:cNvSpPr txBox="1"/>
          <p:nvPr/>
        </p:nvSpPr>
        <p:spPr>
          <a:xfrm>
            <a:off x="185529" y="1934817"/>
            <a:ext cx="1209337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All:     Use </a:t>
            </a:r>
            <a:r>
              <a:rPr lang="en-GB" sz="4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EduBlocks</a:t>
            </a:r>
            <a:r>
              <a:rPr lang="en-GB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 to build a program in Python</a:t>
            </a:r>
          </a:p>
          <a:p>
            <a:r>
              <a:rPr lang="en-GB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Use the Minecraft Python library </a:t>
            </a:r>
          </a:p>
          <a:p>
            <a:r>
              <a:rPr lang="en-GB" sz="4000" dirty="0">
                <a:solidFill>
                  <a:srgbClr val="FFFF00"/>
                </a:solidFill>
                <a:latin typeface="Comic Sans MS" panose="030F0702030302020204" pitchFamily="66" charset="0"/>
              </a:rPr>
              <a:t>Most: Run a </a:t>
            </a:r>
            <a:r>
              <a:rPr lang="en-GB" sz="40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EduBlocks</a:t>
            </a:r>
            <a:r>
              <a:rPr lang="en-GB" sz="4000" dirty="0">
                <a:solidFill>
                  <a:srgbClr val="FFFF00"/>
                </a:solidFill>
                <a:latin typeface="Comic Sans MS" panose="030F0702030302020204" pitchFamily="66" charset="0"/>
              </a:rPr>
              <a:t> program in Minecraft</a:t>
            </a:r>
          </a:p>
          <a:p>
            <a:r>
              <a:rPr lang="en-GB" sz="4000" dirty="0">
                <a:solidFill>
                  <a:srgbClr val="FFFF00"/>
                </a:solidFill>
                <a:latin typeface="Comic Sans MS" panose="030F0702030302020204" pitchFamily="66" charset="0"/>
              </a:rPr>
              <a:t>          Solve a problem using code</a:t>
            </a:r>
          </a:p>
          <a:p>
            <a:r>
              <a:rPr lang="en-GB" sz="4000" dirty="0">
                <a:solidFill>
                  <a:srgbClr val="00FF00"/>
                </a:solidFill>
                <a:latin typeface="Comic Sans MS" panose="030F0702030302020204" pitchFamily="66" charset="0"/>
              </a:rPr>
              <a:t>Some: Use </a:t>
            </a:r>
            <a:r>
              <a:rPr lang="en-GB" sz="4000" dirty="0" err="1">
                <a:solidFill>
                  <a:srgbClr val="00FF00"/>
                </a:solidFill>
                <a:latin typeface="Comic Sans MS" panose="030F0702030302020204" pitchFamily="66" charset="0"/>
              </a:rPr>
              <a:t>EduBlocks</a:t>
            </a:r>
            <a:r>
              <a:rPr lang="en-GB" sz="4000" dirty="0">
                <a:solidFill>
                  <a:srgbClr val="00FF00"/>
                </a:solidFill>
                <a:latin typeface="Comic Sans MS" panose="030F0702030302020204" pitchFamily="66" charset="0"/>
              </a:rPr>
              <a:t> to send instruction to </a:t>
            </a:r>
          </a:p>
          <a:p>
            <a:r>
              <a:rPr lang="en-GB" sz="4000" dirty="0">
                <a:solidFill>
                  <a:srgbClr val="00FF00"/>
                </a:solidFill>
                <a:latin typeface="Comic Sans MS" panose="030F0702030302020204" pitchFamily="66" charset="0"/>
              </a:rPr>
              <a:t>           external components</a:t>
            </a:r>
          </a:p>
          <a:p>
            <a:r>
              <a:rPr lang="en-GB" sz="4000" dirty="0">
                <a:solidFill>
                  <a:srgbClr val="00FF00"/>
                </a:solidFill>
                <a:latin typeface="Comic Sans MS" panose="030F0702030302020204" pitchFamily="66" charset="0"/>
              </a:rPr>
              <a:t>           Understand how to connect a LED</a:t>
            </a:r>
          </a:p>
          <a:p>
            <a:endParaRPr lang="en-GB" sz="40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5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8808D-1EA5-4B28-A5A5-4C04283BCFC8}"/>
              </a:ext>
            </a:extLst>
          </p:cNvPr>
          <p:cNvSpPr txBox="1"/>
          <p:nvPr/>
        </p:nvSpPr>
        <p:spPr>
          <a:xfrm>
            <a:off x="6558727" y="302264"/>
            <a:ext cx="5633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Comic Sans MS" panose="030F0702030302020204" pitchFamily="66" charset="0"/>
              </a:rPr>
              <a:t>Key Vocabulary</a:t>
            </a:r>
          </a:p>
        </p:txBody>
      </p:sp>
      <p:pic>
        <p:nvPicPr>
          <p:cNvPr id="6" name="Picture 4" descr="Image result for a - z icon">
            <a:extLst>
              <a:ext uri="{FF2B5EF4-FFF2-40B4-BE49-F238E27FC236}">
                <a16:creationId xmlns:a16="http://schemas.microsoft.com/office/drawing/2014/main" id="{11176B95-312D-4880-8246-7B6DFCBC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9" y="253504"/>
            <a:ext cx="1113184" cy="111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BE5F8E-4F75-45D4-838E-455DA656C202}"/>
              </a:ext>
            </a:extLst>
          </p:cNvPr>
          <p:cNvSpPr/>
          <p:nvPr/>
        </p:nvSpPr>
        <p:spPr>
          <a:xfrm>
            <a:off x="185528" y="1602867"/>
            <a:ext cx="118209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Comic Sans MS" panose="030F0702030302020204" pitchFamily="66" charset="0"/>
              </a:rPr>
              <a:t>Sequencing</a:t>
            </a:r>
            <a:r>
              <a:rPr lang="en-GB" dirty="0">
                <a:latin typeface="Comic Sans MS" panose="030F0702030302020204" pitchFamily="66" charset="0"/>
              </a:rPr>
              <a:t> – providing step by step instructions to the computer in order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omic Sans MS" panose="030F0702030302020204" pitchFamily="66" charset="0"/>
              </a:rPr>
              <a:t>Variables</a:t>
            </a:r>
            <a:r>
              <a:rPr lang="en-GB" dirty="0">
                <a:latin typeface="Comic Sans MS" panose="030F0702030302020204" pitchFamily="66" charset="0"/>
              </a:rPr>
              <a:t> – the process of storing data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omic Sans MS" panose="030F0702030302020204" pitchFamily="66" charset="0"/>
              </a:rPr>
              <a:t>Selection</a:t>
            </a:r>
            <a:r>
              <a:rPr lang="en-GB" dirty="0">
                <a:latin typeface="Comic Sans MS" panose="030F0702030302020204" pitchFamily="66" charset="0"/>
              </a:rPr>
              <a:t> – making a decision on what happens next based on a condition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omic Sans MS" panose="030F0702030302020204" pitchFamily="66" charset="0"/>
              </a:rPr>
              <a:t>Repetition</a:t>
            </a:r>
            <a:r>
              <a:rPr lang="en-GB" dirty="0">
                <a:latin typeface="Comic Sans MS" panose="030F0702030302020204" pitchFamily="66" charset="0"/>
              </a:rPr>
              <a:t> – the process of running a program a certain number of times or until a condition is met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err="1">
                <a:solidFill>
                  <a:srgbClr val="00B0F0"/>
                </a:solidFill>
                <a:latin typeface="Comic Sans MS" panose="030F0702030302020204" pitchFamily="66" charset="0"/>
              </a:rPr>
              <a:t>EduBlocks</a:t>
            </a:r>
            <a:r>
              <a:rPr lang="en-GB" dirty="0">
                <a:latin typeface="Comic Sans MS" panose="030F0702030302020204" pitchFamily="66" charset="0"/>
              </a:rPr>
              <a:t> – a visual coding language based in Python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omic Sans MS" panose="030F0702030302020204" pitchFamily="66" charset="0"/>
              </a:rPr>
              <a:t>Library</a:t>
            </a:r>
            <a:r>
              <a:rPr lang="en-GB" dirty="0">
                <a:latin typeface="Comic Sans MS" panose="030F0702030302020204" pitchFamily="66" charset="0"/>
              </a:rPr>
              <a:t> – a collection of precompiled routines that a program can use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omic Sans MS" panose="030F0702030302020204" pitchFamily="66" charset="0"/>
              </a:rPr>
              <a:t>Raspberry Pi </a:t>
            </a:r>
            <a:r>
              <a:rPr lang="en-GB" dirty="0">
                <a:latin typeface="Comic Sans MS" panose="030F0702030302020204" pitchFamily="66" charset="0"/>
              </a:rPr>
              <a:t>– a computer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omic Sans MS" panose="030F0702030302020204" pitchFamily="66" charset="0"/>
              </a:rPr>
              <a:t>Physical Computing </a:t>
            </a:r>
            <a:r>
              <a:rPr lang="en-GB" dirty="0">
                <a:latin typeface="Comic Sans MS" panose="030F0702030302020204" pitchFamily="66" charset="0"/>
              </a:rPr>
              <a:t>– adding external elements to a computer program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omic Sans MS" panose="030F0702030302020204" pitchFamily="66" charset="0"/>
              </a:rPr>
              <a:t>LED</a:t>
            </a:r>
            <a:r>
              <a:rPr lang="en-GB" dirty="0">
                <a:latin typeface="Comic Sans MS" panose="030F0702030302020204" pitchFamily="66" charset="0"/>
              </a:rPr>
              <a:t> – light emitting diode</a:t>
            </a:r>
          </a:p>
        </p:txBody>
      </p:sp>
    </p:spTree>
    <p:extLst>
      <p:ext uri="{BB962C8B-B14F-4D97-AF65-F5344CB8AC3E}">
        <p14:creationId xmlns:p14="http://schemas.microsoft.com/office/powerpoint/2010/main" val="243294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8808D-1EA5-4B28-A5A5-4C04283BCFC8}"/>
              </a:ext>
            </a:extLst>
          </p:cNvPr>
          <p:cNvSpPr txBox="1"/>
          <p:nvPr/>
        </p:nvSpPr>
        <p:spPr>
          <a:xfrm>
            <a:off x="2641811" y="302264"/>
            <a:ext cx="9534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Comic Sans MS" panose="030F0702030302020204" pitchFamily="66" charset="0"/>
              </a:rPr>
              <a:t>What are we doing today?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75004-2C94-4A14-BF13-5D74B7AAFD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2" y="302264"/>
            <a:ext cx="1011108" cy="1011108"/>
          </a:xfrm>
          <a:prstGeom prst="rect">
            <a:avLst/>
          </a:prstGeom>
        </p:spPr>
      </p:pic>
      <p:pic>
        <p:nvPicPr>
          <p:cNvPr id="1026" name="Picture 2" descr="https://az820584.vo.msecnd.net/pub/kqezsjdm">
            <a:extLst>
              <a:ext uri="{FF2B5EF4-FFF2-40B4-BE49-F238E27FC236}">
                <a16:creationId xmlns:a16="http://schemas.microsoft.com/office/drawing/2014/main" id="{49EB99AD-3A74-4B14-988C-BBE93D92A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2" y="1800225"/>
            <a:ext cx="47625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4D8E1C-F616-4FD6-BE1D-656FF31CBDC0}"/>
              </a:ext>
            </a:extLst>
          </p:cNvPr>
          <p:cNvSpPr txBox="1"/>
          <p:nvPr/>
        </p:nvSpPr>
        <p:spPr>
          <a:xfrm>
            <a:off x="4970592" y="1747361"/>
            <a:ext cx="700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Using Minecraft Pi Edition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Different from Minecraft on the PC or Xbox.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We can code it with Python or </a:t>
            </a:r>
            <a:r>
              <a:rPr lang="en-GB" dirty="0" err="1">
                <a:latin typeface="Comic Sans MS" panose="030F0702030302020204" pitchFamily="66" charset="0"/>
              </a:rPr>
              <a:t>EduBlocks</a:t>
            </a:r>
            <a:endParaRPr lang="en-GB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It can do much more than normal Minecraft through the power of code. 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8B186C-9575-4AA7-829A-B3FA8508A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50" t="32186" r="14008" b="17653"/>
          <a:stretch/>
        </p:blipFill>
        <p:spPr>
          <a:xfrm>
            <a:off x="199904" y="3457575"/>
            <a:ext cx="4770688" cy="1371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F24FB0-1AB1-44E4-8A87-04DD27527736}"/>
              </a:ext>
            </a:extLst>
          </p:cNvPr>
          <p:cNvSpPr txBox="1"/>
          <p:nvPr/>
        </p:nvSpPr>
        <p:spPr>
          <a:xfrm>
            <a:off x="4970592" y="3457575"/>
            <a:ext cx="700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Using </a:t>
            </a:r>
            <a:r>
              <a:rPr lang="en-GB" dirty="0" err="1">
                <a:latin typeface="Comic Sans MS" panose="030F0702030302020204" pitchFamily="66" charset="0"/>
              </a:rPr>
              <a:t>EduBlocks</a:t>
            </a:r>
            <a:endParaRPr lang="en-GB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A Visual block based programming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Python code on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Looks like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Interfaces with Minecraft</a:t>
            </a:r>
          </a:p>
        </p:txBody>
      </p:sp>
    </p:spTree>
    <p:extLst>
      <p:ext uri="{BB962C8B-B14F-4D97-AF65-F5344CB8AC3E}">
        <p14:creationId xmlns:p14="http://schemas.microsoft.com/office/powerpoint/2010/main" val="127341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8808D-1EA5-4B28-A5A5-4C04283BCFC8}"/>
              </a:ext>
            </a:extLst>
          </p:cNvPr>
          <p:cNvSpPr txBox="1"/>
          <p:nvPr/>
        </p:nvSpPr>
        <p:spPr>
          <a:xfrm>
            <a:off x="8052011" y="302264"/>
            <a:ext cx="3818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Comic Sans MS" panose="030F0702030302020204" pitchFamily="66" charset="0"/>
              </a:rPr>
              <a:t>Minecraft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65D36F-AEE0-4C17-ADF4-7BEAF5BE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2" y="1712119"/>
            <a:ext cx="2554445" cy="21764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9AA825-15F4-49A5-93A1-9A86C73714DA}"/>
              </a:ext>
            </a:extLst>
          </p:cNvPr>
          <p:cNvSpPr txBox="1"/>
          <p:nvPr/>
        </p:nvSpPr>
        <p:spPr>
          <a:xfrm>
            <a:off x="2438400" y="2384850"/>
            <a:ext cx="9243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</a:rPr>
              <a:t>Minecraft is a 3D game and works off x, y, z coordinates which</a:t>
            </a:r>
          </a:p>
          <a:p>
            <a:r>
              <a:rPr lang="en-GB" sz="2400" dirty="0">
                <a:latin typeface="Comic Sans MS" panose="030F0702030302020204" pitchFamily="66" charset="0"/>
              </a:rPr>
              <a:t>can be addressed in </a:t>
            </a:r>
            <a:r>
              <a:rPr lang="en-GB" sz="2400" dirty="0" err="1">
                <a:latin typeface="Comic Sans MS" panose="030F0702030302020204" pitchFamily="66" charset="0"/>
              </a:rPr>
              <a:t>EduBlocks</a:t>
            </a:r>
            <a:r>
              <a:rPr lang="en-GB" sz="2400" dirty="0">
                <a:latin typeface="Comic Sans MS" panose="030F0702030302020204" pitchFamily="66" charset="0"/>
              </a:rPr>
              <a:t> &amp; Python.</a:t>
            </a:r>
          </a:p>
        </p:txBody>
      </p:sp>
      <p:pic>
        <p:nvPicPr>
          <p:cNvPr id="2056" name="Picture 8" descr="Image result for python logo">
            <a:extLst>
              <a:ext uri="{FF2B5EF4-FFF2-40B4-BE49-F238E27FC236}">
                <a16:creationId xmlns:a16="http://schemas.microsoft.com/office/drawing/2014/main" id="{D54FF39A-2E21-4871-B636-5E4D0337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36" y="41648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AC28EE-1847-4F78-B74F-28D9E1E01BC1}"/>
              </a:ext>
            </a:extLst>
          </p:cNvPr>
          <p:cNvSpPr txBox="1"/>
          <p:nvPr/>
        </p:nvSpPr>
        <p:spPr>
          <a:xfrm>
            <a:off x="2478636" y="4701868"/>
            <a:ext cx="889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</a:rPr>
              <a:t>We use the MCPI Python Library (Or API) to interface with </a:t>
            </a:r>
          </a:p>
          <a:p>
            <a:r>
              <a:rPr lang="en-GB" sz="2400" dirty="0">
                <a:latin typeface="Comic Sans MS" panose="030F0702030302020204" pitchFamily="66" charset="0"/>
              </a:rPr>
              <a:t>Minecraft through </a:t>
            </a:r>
            <a:r>
              <a:rPr lang="en-GB" sz="2400" dirty="0" err="1">
                <a:latin typeface="Comic Sans MS" panose="030F0702030302020204" pitchFamily="66" charset="0"/>
              </a:rPr>
              <a:t>EduBlocks</a:t>
            </a:r>
            <a:r>
              <a:rPr lang="en-GB" sz="2400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2060" name="Picture 12" descr="Image result for creeper">
            <a:extLst>
              <a:ext uri="{FF2B5EF4-FFF2-40B4-BE49-F238E27FC236}">
                <a16:creationId xmlns:a16="http://schemas.microsoft.com/office/drawing/2014/main" id="{E542FF0D-679B-459C-9E7A-71D46AD23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36" y="241606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8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8808D-1EA5-4B28-A5A5-4C04283BCFC8}"/>
              </a:ext>
            </a:extLst>
          </p:cNvPr>
          <p:cNvSpPr txBox="1"/>
          <p:nvPr/>
        </p:nvSpPr>
        <p:spPr>
          <a:xfrm>
            <a:off x="9328361" y="302264"/>
            <a:ext cx="2467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Comic Sans MS" panose="030F0702030302020204" pitchFamily="66" charset="0"/>
              </a:rPr>
              <a:t>Task 1</a:t>
            </a:r>
          </a:p>
        </p:txBody>
      </p:sp>
      <p:pic>
        <p:nvPicPr>
          <p:cNvPr id="9" name="Picture 2" descr="Image result for activity icon">
            <a:extLst>
              <a:ext uri="{FF2B5EF4-FFF2-40B4-BE49-F238E27FC236}">
                <a16:creationId xmlns:a16="http://schemas.microsoft.com/office/drawing/2014/main" id="{DE2641E0-441D-450A-ABC0-8EF3447C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4" y="302264"/>
            <a:ext cx="1255736" cy="12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2.wp.com/girlgeekupnorth.co.uk/wp-content/uploads/2017/07/edublocks-hide-a-diamond-find-a-diamond-workbook-lesson-plan.png?resize=224%2C300">
            <a:extLst>
              <a:ext uri="{FF2B5EF4-FFF2-40B4-BE49-F238E27FC236}">
                <a16:creationId xmlns:a16="http://schemas.microsoft.com/office/drawing/2014/main" id="{80CC48E4-15AA-4E0A-AC9D-8B9ABCA2F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32" y="1832277"/>
            <a:ext cx="3290768" cy="44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7D87E-4779-406B-B359-7B9D4DE5EA2E}"/>
              </a:ext>
            </a:extLst>
          </p:cNvPr>
          <p:cNvSpPr txBox="1"/>
          <p:nvPr/>
        </p:nvSpPr>
        <p:spPr>
          <a:xfrm>
            <a:off x="4572001" y="1108377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mic Sans MS" panose="030F0702030302020204" pitchFamily="66" charset="0"/>
              </a:rPr>
              <a:t>Follow pages 1-5 of the booklet</a:t>
            </a:r>
          </a:p>
          <a:p>
            <a:endParaRPr lang="en-GB" sz="2800" dirty="0">
              <a:latin typeface="Comic Sans MS" panose="030F0702030302020204" pitchFamily="66" charset="0"/>
            </a:endParaRPr>
          </a:p>
          <a:p>
            <a:r>
              <a:rPr lang="en-GB" sz="2800" dirty="0">
                <a:latin typeface="Comic Sans MS" panose="030F0702030302020204" pitchFamily="66" charset="0"/>
              </a:rPr>
              <a:t>Make sure that you follow all the steps carefully and read the brown explanation boxes so that you understand the code.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48EE1-5A99-4B0C-A974-3E952565D0F1}"/>
              </a:ext>
            </a:extLst>
          </p:cNvPr>
          <p:cNvSpPr txBox="1"/>
          <p:nvPr/>
        </p:nvSpPr>
        <p:spPr>
          <a:xfrm>
            <a:off x="4572001" y="3561899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</a:rPr>
              <a:t>EXTENSION:</a:t>
            </a:r>
          </a:p>
          <a:p>
            <a:r>
              <a:rPr lang="en-GB" sz="2400" dirty="0">
                <a:latin typeface="Comic Sans MS" panose="030F0702030302020204" pitchFamily="66" charset="0"/>
              </a:rPr>
              <a:t>Speedy coder? Try some of these tasks: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Change the type of block that is hidden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Reduce the amount of time where the player is shown the location of the block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Personalise the messages displayed to the player</a:t>
            </a:r>
          </a:p>
        </p:txBody>
      </p:sp>
    </p:spTree>
    <p:extLst>
      <p:ext uri="{BB962C8B-B14F-4D97-AF65-F5344CB8AC3E}">
        <p14:creationId xmlns:p14="http://schemas.microsoft.com/office/powerpoint/2010/main" val="370811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led">
            <a:extLst>
              <a:ext uri="{FF2B5EF4-FFF2-40B4-BE49-F238E27FC236}">
                <a16:creationId xmlns:a16="http://schemas.microsoft.com/office/drawing/2014/main" id="{FE5F7C2E-7B7A-41F6-B37C-B3B9C202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1558000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9BC93C-AFCE-4F15-9454-A5B2395393D7}"/>
              </a:ext>
            </a:extLst>
          </p:cNvPr>
          <p:cNvSpPr txBox="1"/>
          <p:nvPr/>
        </p:nvSpPr>
        <p:spPr>
          <a:xfrm>
            <a:off x="3124200" y="2573663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Comic Sans MS" panose="030F0702030302020204" pitchFamily="66" charset="0"/>
              </a:rPr>
              <a:t>Physical Computing is where we connect components to the GPIO pins and interact with them. In this lesson we shall be connecting up an LED.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03B84-4F2A-43A9-873C-7D3D85D86EFD}"/>
              </a:ext>
            </a:extLst>
          </p:cNvPr>
          <p:cNvSpPr txBox="1"/>
          <p:nvPr/>
        </p:nvSpPr>
        <p:spPr>
          <a:xfrm>
            <a:off x="5613611" y="302264"/>
            <a:ext cx="6437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Comic Sans MS" panose="030F0702030302020204" pitchFamily="66" charset="0"/>
              </a:rPr>
              <a:t>Lets get Physical!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845B69-2E6A-4FF1-9E97-2FED4DDAC7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2" y="302264"/>
            <a:ext cx="1011108" cy="10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8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203B84-4F2A-43A9-873C-7D3D85D86EFD}"/>
              </a:ext>
            </a:extLst>
          </p:cNvPr>
          <p:cNvSpPr txBox="1"/>
          <p:nvPr/>
        </p:nvSpPr>
        <p:spPr>
          <a:xfrm>
            <a:off x="5613611" y="302264"/>
            <a:ext cx="6437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Comic Sans MS" panose="030F0702030302020204" pitchFamily="66" charset="0"/>
              </a:rPr>
              <a:t>Lets get Physical!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845B69-2E6A-4FF1-9E97-2FED4DDAC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2" y="302264"/>
            <a:ext cx="1011108" cy="1011108"/>
          </a:xfrm>
          <a:prstGeom prst="rect">
            <a:avLst/>
          </a:prstGeom>
        </p:spPr>
      </p:pic>
      <p:pic>
        <p:nvPicPr>
          <p:cNvPr id="6" name="Picture 4" descr="https://static.rapidonline.com/catalogueimages/Module/M064868P01WL.jpg">
            <a:extLst>
              <a:ext uri="{FF2B5EF4-FFF2-40B4-BE49-F238E27FC236}">
                <a16:creationId xmlns:a16="http://schemas.microsoft.com/office/drawing/2014/main" id="{D04AD17C-F7EE-48D4-A725-0EB30F0A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23" y="1379279"/>
            <a:ext cx="1722729" cy="17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3BFCA4-6323-417E-8965-1A5227A9F051}"/>
              </a:ext>
            </a:extLst>
          </p:cNvPr>
          <p:cNvSpPr txBox="1"/>
          <p:nvPr/>
        </p:nvSpPr>
        <p:spPr>
          <a:xfrm>
            <a:off x="108409" y="1548147"/>
            <a:ext cx="30604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LED: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Long Leg Positive 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Short Led Negative 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F90C9-C3E3-4D2F-A121-F6B15E9420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4"/>
          <a:stretch/>
        </p:blipFill>
        <p:spPr>
          <a:xfrm>
            <a:off x="8362950" y="1379279"/>
            <a:ext cx="3606303" cy="5296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BCA9B1-A600-43CE-AD19-515DA4160B17}"/>
              </a:ext>
            </a:extLst>
          </p:cNvPr>
          <p:cNvSpPr txBox="1"/>
          <p:nvPr/>
        </p:nvSpPr>
        <p:spPr>
          <a:xfrm>
            <a:off x="3168862" y="3427187"/>
            <a:ext cx="5325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Complete the circuit as </a:t>
            </a:r>
          </a:p>
          <a:p>
            <a:pPr algn="ctr"/>
            <a:r>
              <a:rPr lang="en-GB" sz="3600" dirty="0">
                <a:latin typeface="Comic Sans MS" panose="030F0702030302020204" pitchFamily="66" charset="0"/>
              </a:rPr>
              <a:t>per the diagram.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CFEED77-5167-4DD0-8111-07A5DCB62B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0"/>
          <a:stretch/>
        </p:blipFill>
        <p:spPr>
          <a:xfrm>
            <a:off x="208092" y="4041684"/>
            <a:ext cx="1487358" cy="2633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88EC73-D597-4C1D-92CE-962E99E093A6}"/>
              </a:ext>
            </a:extLst>
          </p:cNvPr>
          <p:cNvSpPr txBox="1"/>
          <p:nvPr/>
        </p:nvSpPr>
        <p:spPr>
          <a:xfrm>
            <a:off x="1871906" y="4627516"/>
            <a:ext cx="2593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LED: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Bent Leg Positive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Straight Leg Negative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4803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277</TotalTime>
  <Words>591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Comic Sans MS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 Lowe</dc:creator>
  <cp:lastModifiedBy>Joshu Lowe</cp:lastModifiedBy>
  <cp:revision>10</cp:revision>
  <dcterms:created xsi:type="dcterms:W3CDTF">2017-07-16T17:38:59Z</dcterms:created>
  <dcterms:modified xsi:type="dcterms:W3CDTF">2017-07-17T19:34:10Z</dcterms:modified>
</cp:coreProperties>
</file>