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3"/>
  </p:sldMasterIdLst>
  <p:sldIdLst>
    <p:sldId id="256" r:id="rId4"/>
    <p:sldId id="301" r:id="rId5"/>
    <p:sldId id="286" r:id="rId6"/>
    <p:sldId id="305" r:id="rId7"/>
    <p:sldId id="304" r:id="rId8"/>
    <p:sldId id="303" r:id="rId9"/>
    <p:sldId id="306" r:id="rId10"/>
    <p:sldId id="307" r:id="rId11"/>
    <p:sldId id="273" r:id="rId12"/>
    <p:sldId id="265" r:id="rId13"/>
  </p:sldIdLst>
  <p:sldSz cx="12192000" cy="6858000"/>
  <p:notesSz cx="6858000" cy="9144000"/>
  <p:embeddedFontLst>
    <p:embeddedFont>
      <p:font typeface="한컴 윤체 M" panose="0202060302010102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한컴 윤고딕 250" panose="02020603020101020101" pitchFamily="18" charset="-127"/>
      <p:regular r:id="rId17"/>
    </p:embeddedFont>
    <p:embeddedFont>
      <p:font typeface="한컴 윤고딕 240" panose="02020603020101020101" pitchFamily="18" charset="-127"/>
      <p:regular r:id="rId18"/>
    </p:embeddedFont>
    <p:embeddedFont>
      <p:font typeface="Segoe UI" panose="020B0502040204020203" pitchFamily="34" charset="0"/>
      <p:regular r:id="rId19"/>
      <p:bold r:id="rId20"/>
      <p:italic r:id="rId21"/>
      <p:boldItalic r:id="rId22"/>
    </p:embeddedFont>
    <p:embeddedFont>
      <p:font typeface="HY견고딕" panose="02030600000101010101" pitchFamily="18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278" y="72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font" Target="fonts/font8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0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6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08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28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5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8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6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2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7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9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2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rgbClr val="FFF6D9"/>
            </a:gs>
            <a:gs pos="33000">
              <a:srgbClr val="FFF9E6"/>
            </a:gs>
            <a:gs pos="10000">
              <a:schemeClr val="bg1"/>
            </a:gs>
            <a:gs pos="78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FDF5-E25D-4F37-84B5-7BEF27B4478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2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92730" y="2276762"/>
            <a:ext cx="6606540" cy="23968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8701" y="2091346"/>
            <a:ext cx="63546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일기 예측</a:t>
            </a:r>
            <a:r>
              <a:rPr lang="en-US" altLang="ko-KR" sz="8000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 </a:t>
            </a:r>
            <a:r>
              <a:rPr lang="ko-KR" altLang="en-US" sz="80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및 </a:t>
            </a:r>
            <a:endParaRPr lang="en-US" altLang="ko-KR" sz="8000" dirty="0" smtClean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pPr algn="ctr"/>
            <a:r>
              <a:rPr lang="ko-KR" altLang="en-US" sz="80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옷차림 추천 </a:t>
            </a:r>
            <a:endParaRPr lang="ko-KR" altLang="en-US" sz="80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2730" y="1520459"/>
            <a:ext cx="34323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한컴 윤체 M" panose="02020603020101020101" pitchFamily="18" charset="-127"/>
                <a:ea typeface="한컴 윤체 M" panose="02020603020101020101" pitchFamily="18" charset="-127"/>
              </a:rPr>
              <a:t>빅데이터</a:t>
            </a:r>
            <a:r>
              <a:rPr lang="ko-KR" altLang="en-US" sz="44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한컴 윤체 M" panose="02020603020101020101" pitchFamily="18" charset="-127"/>
                <a:ea typeface="한컴 윤체 M" panose="02020603020101020101" pitchFamily="18" charset="-127"/>
              </a:rPr>
              <a:t> 기반 </a:t>
            </a:r>
            <a:endParaRPr lang="ko-KR" altLang="en-US" sz="4400" dirty="0">
              <a:ln>
                <a:solidFill>
                  <a:schemeClr val="bg1"/>
                </a:solidFill>
              </a:ln>
              <a:solidFill>
                <a:srgbClr val="FF0000"/>
              </a:solidFill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S/W </a:t>
            </a:r>
            <a:r>
              <a:rPr lang="ko-KR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프로젝트</a:t>
            </a:r>
            <a:endParaRPr lang="en-US" altLang="ko-KR" sz="2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6093" y="4952821"/>
            <a:ext cx="270779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이름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: 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정다운</a:t>
            </a:r>
            <a:endParaRPr lang="en-US" altLang="ko-KR" sz="2400" dirty="0" smtClean="0"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학번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: 201344068</a:t>
            </a:r>
          </a:p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학과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: </a:t>
            </a:r>
            <a:r>
              <a:rPr lang="ko-KR" altLang="en-US" sz="2400" dirty="0" err="1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大컴퓨터정보과</a:t>
            </a:r>
            <a:endParaRPr lang="en-US" altLang="ko-KR" sz="2400" dirty="0" smtClean="0"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지도교수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: </a:t>
            </a:r>
            <a:r>
              <a:rPr lang="ko-KR" altLang="en-US" sz="3200" dirty="0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윤경섭</a:t>
            </a:r>
            <a:endParaRPr lang="en-US" altLang="ko-KR" sz="3200" dirty="0" smtClean="0"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06909" y="61555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2017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11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08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일</a:t>
            </a:r>
            <a:endParaRPr lang="en-US" altLang="ko-KR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4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730" y="2674620"/>
            <a:ext cx="6606540" cy="1508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7321" y="2767281"/>
            <a:ext cx="43973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  <a:endParaRPr lang="ko-KR" altLang="en-US" sz="80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53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알고리즘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1887" y="395354"/>
            <a:ext cx="22428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옷차림 추천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pic>
        <p:nvPicPr>
          <p:cNvPr id="1026" name="Picture 2" descr="기온별옷차림_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92" y="1220557"/>
            <a:ext cx="4513838" cy="518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기온별옷차림_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90" y="1220556"/>
            <a:ext cx="4444693" cy="518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1640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알고리즘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1887" y="395354"/>
            <a:ext cx="22428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옷차림 추천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32314"/>
              </p:ext>
            </p:extLst>
          </p:nvPr>
        </p:nvGraphicFramePr>
        <p:xfrm>
          <a:off x="457200" y="1500649"/>
          <a:ext cx="5520906" cy="463202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355772"/>
                <a:gridCol w="4165134"/>
              </a:tblGrid>
              <a:tr h="513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온도</a:t>
                      </a:r>
                      <a:endParaRPr lang="ko-KR" altLang="en-US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온도 별 옷차림</a:t>
                      </a:r>
                      <a:endParaRPr lang="ko-KR" altLang="en-US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27</a:t>
                      </a:r>
                      <a:r>
                        <a:rPr lang="ko-KR" altLang="en-US" sz="1400" dirty="0" smtClean="0"/>
                        <a:t>℃ 이상</a:t>
                      </a:r>
                      <a:r>
                        <a:rPr lang="en-US" altLang="ko-KR" sz="1400" dirty="0" smtClean="0"/>
                        <a:t>~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나시</a:t>
                      </a:r>
                      <a:r>
                        <a:rPr lang="ko-KR" altLang="en-US" sz="1400" dirty="0" smtClean="0"/>
                        <a:t> 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반바지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민소매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</a:t>
                      </a:r>
                      <a:r>
                        <a:rPr lang="ko-KR" altLang="en-US" sz="1400" dirty="0" smtClean="0"/>
                        <a:t>℃</a:t>
                      </a:r>
                      <a:r>
                        <a:rPr lang="en-US" altLang="ko-KR" sz="1400" dirty="0" smtClean="0"/>
                        <a:t>~26</a:t>
                      </a:r>
                      <a:r>
                        <a:rPr lang="ko-KR" altLang="en-US" sz="1400" dirty="0" smtClean="0"/>
                        <a:t>℃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반팔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얇은 셔츠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얇은 반팔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반바지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r>
                        <a:rPr lang="ko-KR" altLang="en-US" sz="1400" dirty="0" smtClean="0"/>
                        <a:t>℃</a:t>
                      </a:r>
                      <a:r>
                        <a:rPr lang="en-US" altLang="ko-KR" sz="1400" dirty="0" smtClean="0"/>
                        <a:t>~22</a:t>
                      </a:r>
                      <a:r>
                        <a:rPr lang="ko-KR" altLang="en-US" sz="1400" dirty="0" smtClean="0"/>
                        <a:t>℃</a:t>
                      </a:r>
                      <a:endParaRPr lang="en-US" altLang="ko-KR" sz="1400" dirty="0" smtClean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니트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후드 티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 맨투맨</a:t>
                      </a:r>
                      <a:r>
                        <a:rPr lang="en-US" altLang="ko-KR" sz="1400" baseline="0" dirty="0" smtClean="0"/>
                        <a:t>, </a:t>
                      </a:r>
                    </a:p>
                    <a:p>
                      <a:pPr algn="l" latinLnBrk="1"/>
                      <a:r>
                        <a:rPr lang="ko-KR" altLang="en-US" sz="1400" baseline="0" dirty="0" smtClean="0"/>
                        <a:t>청바지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면바지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슬렉스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원피스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</a:t>
                      </a:r>
                      <a:r>
                        <a:rPr lang="ko-KR" altLang="en-US" sz="1400" dirty="0" smtClean="0"/>
                        <a:t>℃</a:t>
                      </a:r>
                      <a:r>
                        <a:rPr lang="en-US" altLang="ko-KR" sz="1400" dirty="0" smtClean="0"/>
                        <a:t>~19</a:t>
                      </a:r>
                      <a:r>
                        <a:rPr lang="ko-KR" altLang="en-US" sz="1400" dirty="0" smtClean="0"/>
                        <a:t>℃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니트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가디건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후드티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맨투맨</a:t>
                      </a:r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ko-KR" altLang="en-US" sz="1400" baseline="0" dirty="0" smtClean="0"/>
                        <a:t>면바지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슬랙스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원피스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r>
                        <a:rPr lang="ko-KR" altLang="en-US" sz="1400" dirty="0" smtClean="0"/>
                        <a:t>℃</a:t>
                      </a:r>
                      <a:r>
                        <a:rPr lang="en-US" altLang="ko-KR" sz="1400" dirty="0" smtClean="0"/>
                        <a:t>~16</a:t>
                      </a:r>
                      <a:r>
                        <a:rPr lang="ko-KR" altLang="en-US" sz="1400" dirty="0" smtClean="0"/>
                        <a:t>℃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자켓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셔츠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간절기</a:t>
                      </a:r>
                      <a:r>
                        <a:rPr lang="ko-KR" altLang="en-US" sz="1400" dirty="0" smtClean="0"/>
                        <a:t> 야상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℃</a:t>
                      </a:r>
                      <a:r>
                        <a:rPr lang="en-US" altLang="ko-KR" sz="1400" dirty="0" smtClean="0"/>
                        <a:t>~11</a:t>
                      </a:r>
                      <a:r>
                        <a:rPr lang="ko-KR" altLang="en-US" sz="1400" dirty="0" smtClean="0"/>
                        <a:t>℃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트렌치</a:t>
                      </a:r>
                      <a:r>
                        <a:rPr lang="ko-KR" altLang="en-US" sz="1400" dirty="0" smtClean="0"/>
                        <a:t> 코트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간절기</a:t>
                      </a:r>
                      <a:r>
                        <a:rPr lang="ko-KR" altLang="en-US" sz="1400" dirty="0" smtClean="0"/>
                        <a:t> 야상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℃</a:t>
                      </a:r>
                      <a:r>
                        <a:rPr lang="en-US" altLang="ko-KR" sz="1400" dirty="0" smtClean="0"/>
                        <a:t>~9</a:t>
                      </a:r>
                      <a:r>
                        <a:rPr lang="ko-KR" altLang="en-US" sz="1400" dirty="0" smtClean="0"/>
                        <a:t>℃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코트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가죽자켓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℃ 이하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야상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패딩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43358"/>
              </p:ext>
            </p:extLst>
          </p:nvPr>
        </p:nvGraphicFramePr>
        <p:xfrm>
          <a:off x="6642338" y="1500649"/>
          <a:ext cx="5132718" cy="463202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950236"/>
                <a:gridCol w="2182482"/>
              </a:tblGrid>
              <a:tr h="579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상황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챙겨야 할 아이템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579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최고온도와 최저온도가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r>
                        <a:rPr lang="ko-KR" altLang="en-US" sz="1400" dirty="0" smtClean="0"/>
                        <a:t>도 이상 차이 날 때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가디건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후드집업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579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최고온도가 </a:t>
                      </a:r>
                      <a:r>
                        <a:rPr lang="en-US" altLang="ko-KR" sz="1400" dirty="0" smtClean="0"/>
                        <a:t>27</a:t>
                      </a:r>
                      <a:r>
                        <a:rPr lang="ko-KR" altLang="en-US" sz="1400" dirty="0" smtClean="0"/>
                        <a:t>도 이상일 때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핸드팬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쿨팩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쿨패드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579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최저온도가 </a:t>
                      </a:r>
                      <a:r>
                        <a:rPr lang="en-US" altLang="ko-KR" sz="1400" dirty="0" smtClean="0"/>
                        <a:t>0</a:t>
                      </a:r>
                      <a:r>
                        <a:rPr lang="ko-KR" altLang="en-US" sz="1400" dirty="0" smtClean="0"/>
                        <a:t>도 이하일 때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장갑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목도리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579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최저온도가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도 이하일 때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장갑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귀도리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579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최저온도가 </a:t>
                      </a:r>
                      <a:r>
                        <a:rPr lang="en-US" altLang="ko-KR" sz="1400" dirty="0" smtClean="0"/>
                        <a:t>-5</a:t>
                      </a:r>
                      <a:r>
                        <a:rPr lang="ko-KR" altLang="en-US" sz="1400" dirty="0" smtClean="0"/>
                        <a:t>도 이하일 때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핫팩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휴대용 </a:t>
                      </a:r>
                      <a:r>
                        <a:rPr lang="ko-KR" altLang="en-US" sz="1400" dirty="0" err="1" smtClean="0"/>
                        <a:t>손난로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579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최고온도가 </a:t>
                      </a:r>
                      <a:r>
                        <a:rPr lang="en-US" altLang="ko-KR" sz="1400" dirty="0" smtClean="0"/>
                        <a:t>35</a:t>
                      </a:r>
                      <a:r>
                        <a:rPr lang="ko-KR" altLang="en-US" sz="1400" dirty="0" smtClean="0"/>
                        <a:t>도 이상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폭염경보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나가지 마라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579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최저온도가 </a:t>
                      </a:r>
                      <a:r>
                        <a:rPr lang="en-US" altLang="ko-KR" sz="1400" dirty="0" smtClean="0"/>
                        <a:t>-12</a:t>
                      </a:r>
                      <a:r>
                        <a:rPr lang="ko-KR" altLang="en-US" sz="1400" dirty="0" smtClean="0"/>
                        <a:t>도 이하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한파경보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나가지 마라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3651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일기예측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1887" y="395354"/>
            <a:ext cx="22428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선형회귀 방식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2" name="Picture 2" descr="선형회귀분석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65" y="1372378"/>
            <a:ext cx="5549668" cy="469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24755" y="1785669"/>
            <a:ext cx="56675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회귀분석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은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관찰된 </a:t>
            </a:r>
            <a:r>
              <a:rPr lang="ko-KR" altLang="en-US" sz="24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연속형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변수들에 대해 </a:t>
            </a:r>
            <a:endParaRPr lang="en-US" altLang="ko-KR" sz="2400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두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변수 사이의 모형을 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구한 뒤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적합도를 </a:t>
            </a:r>
            <a:endParaRPr lang="en-US" altLang="ko-KR" sz="2400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측정해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내는 분석 방법이다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endParaRPr lang="ko-KR" altLang="en-US" sz="2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4755" y="3571337"/>
            <a:ext cx="5667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선형회귀를 통해 데이터에 적합한 모형개발</a:t>
            </a:r>
            <a:endParaRPr lang="en-US" altLang="ko-KR" sz="2800" dirty="0">
              <a:solidFill>
                <a:srgbClr val="FF0000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개발한 </a:t>
            </a:r>
            <a:r>
              <a:rPr lang="ko-KR" altLang="en-US" sz="2000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선형회귀식을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사용해 데이터를 추정</a:t>
            </a:r>
            <a:endParaRPr lang="en-US" altLang="ko-KR" sz="2000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45856" y="5201730"/>
            <a:ext cx="4425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R</a:t>
            </a:r>
            <a:r>
              <a:rPr lang="ko-KR" altLang="en-US" sz="3200" dirty="0" smtClean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라이브러리 함수 이용</a:t>
            </a:r>
            <a:endParaRPr lang="ko-KR" altLang="en-US" sz="2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774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일기예측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1887" y="395354"/>
            <a:ext cx="22428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데이터 항목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8521" y="1561381"/>
            <a:ext cx="342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수집 항목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기온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강수량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8521" y="2211452"/>
            <a:ext cx="342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수집 기간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2006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년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~2015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년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8521" y="3511596"/>
            <a:ext cx="342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수집 시간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1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시간마다 수집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8521" y="4161668"/>
            <a:ext cx="392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수집 방식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기상자료개방포털 이용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8521" y="5738809"/>
            <a:ext cx="392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저장 방식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CSV</a:t>
            </a:r>
            <a:r>
              <a:rPr lang="ko-KR" altLang="en-US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확장자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8521" y="4811740"/>
            <a:ext cx="392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수집 지역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서울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28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 지역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/>
            </a:r>
            <a:b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</a:b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	  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인천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20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 지역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8521" y="2861524"/>
            <a:ext cx="342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관측 종류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방재기상관측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51" y="1356331"/>
            <a:ext cx="3795623" cy="451755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474124" y="5980988"/>
            <a:ext cx="4270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Ex) 2007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년 노원의 기상정보</a:t>
            </a:r>
            <a:endParaRPr lang="ko-KR" altLang="en-US" sz="2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4818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6398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일기예측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1887" y="396536"/>
            <a:ext cx="31658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지역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219619"/>
              </p:ext>
            </p:extLst>
          </p:nvPr>
        </p:nvGraphicFramePr>
        <p:xfrm>
          <a:off x="385965" y="1949569"/>
          <a:ext cx="5352212" cy="4587373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1338053"/>
                <a:gridCol w="1338053"/>
                <a:gridCol w="1338053"/>
                <a:gridCol w="1338053"/>
              </a:tblGrid>
              <a:tr h="655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effectLst/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강남</a:t>
                      </a:r>
                      <a:endParaRPr lang="ko-KR" altLang="en-US" sz="2000" dirty="0">
                        <a:effectLst/>
                        <a:latin typeface="한컴 윤체 M" panose="02020603020101020101" pitchFamily="18" charset="-127"/>
                        <a:ea typeface="한컴 윤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effectLst/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강동</a:t>
                      </a:r>
                      <a:endParaRPr lang="ko-KR" altLang="en-US" sz="2000" dirty="0">
                        <a:effectLst/>
                        <a:latin typeface="한컴 윤체 M" panose="02020603020101020101" pitchFamily="18" charset="-127"/>
                        <a:ea typeface="한컴 윤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effectLst/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강북</a:t>
                      </a:r>
                      <a:endParaRPr lang="ko-KR" altLang="en-US" sz="2000" dirty="0">
                        <a:effectLst/>
                        <a:latin typeface="한컴 윤체 M" panose="02020603020101020101" pitchFamily="18" charset="-127"/>
                        <a:ea typeface="한컴 윤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effectLst/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강서</a:t>
                      </a:r>
                      <a:endParaRPr lang="ko-KR" altLang="en-US" sz="2000" dirty="0">
                        <a:effectLst/>
                        <a:latin typeface="한컴 윤체 M" panose="02020603020101020101" pitchFamily="18" charset="-127"/>
                        <a:ea typeface="한컴 윤체 M" panose="02020603020101020101" pitchFamily="18" charset="-127"/>
                      </a:endParaRPr>
                    </a:p>
                  </a:txBody>
                  <a:tcPr anchor="ctr"/>
                </a:tc>
              </a:tr>
              <a:tr h="655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effectLst/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관악</a:t>
                      </a:r>
                      <a:endParaRPr lang="ko-KR" altLang="en-US" sz="2000" dirty="0">
                        <a:effectLst/>
                        <a:latin typeface="한컴 윤체 M" panose="02020603020101020101" pitchFamily="18" charset="-127"/>
                        <a:ea typeface="한컴 윤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effectLst/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광진</a:t>
                      </a:r>
                      <a:endParaRPr lang="ko-KR" altLang="en-US" sz="2000" dirty="0">
                        <a:effectLst/>
                        <a:latin typeface="한컴 윤체 M" panose="02020603020101020101" pitchFamily="18" charset="-127"/>
                        <a:ea typeface="한컴 윤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effectLst/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구로</a:t>
                      </a:r>
                      <a:endParaRPr lang="ko-KR" altLang="en-US" sz="2000" dirty="0">
                        <a:effectLst/>
                        <a:latin typeface="한컴 윤체 M" panose="02020603020101020101" pitchFamily="18" charset="-127"/>
                        <a:ea typeface="한컴 윤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effectLst/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금천</a:t>
                      </a:r>
                      <a:endParaRPr lang="ko-KR" altLang="en-US" sz="2000" dirty="0">
                        <a:effectLst/>
                        <a:latin typeface="한컴 윤체 M" panose="02020603020101020101" pitchFamily="18" charset="-127"/>
                        <a:ea typeface="한컴 윤체 M" panose="02020603020101020101" pitchFamily="18" charset="-127"/>
                      </a:endParaRPr>
                    </a:p>
                  </a:txBody>
                  <a:tcPr anchor="ctr"/>
                </a:tc>
              </a:tr>
              <a:tr h="655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effectLst/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남현</a:t>
                      </a:r>
                      <a:endParaRPr lang="ko-KR" altLang="en-US" sz="2000" dirty="0">
                        <a:effectLst/>
                        <a:latin typeface="한컴 윤체 M" panose="02020603020101020101" pitchFamily="18" charset="-127"/>
                        <a:ea typeface="한컴 윤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effectLst/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노원</a:t>
                      </a:r>
                      <a:endParaRPr lang="ko-KR" altLang="en-US" sz="2000" dirty="0">
                        <a:effectLst/>
                        <a:latin typeface="한컴 윤체 M" panose="02020603020101020101" pitchFamily="18" charset="-127"/>
                        <a:ea typeface="한컴 윤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effectLst/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도봉</a:t>
                      </a:r>
                      <a:endParaRPr lang="ko-KR" altLang="en-US" sz="2000" dirty="0">
                        <a:effectLst/>
                        <a:latin typeface="한컴 윤체 M" panose="02020603020101020101" pitchFamily="18" charset="-127"/>
                        <a:ea typeface="한컴 윤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effectLst/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동대문</a:t>
                      </a:r>
                      <a:endParaRPr lang="ko-KR" altLang="en-US" sz="2000" dirty="0">
                        <a:effectLst/>
                        <a:latin typeface="한컴 윤체 M" panose="02020603020101020101" pitchFamily="18" charset="-127"/>
                        <a:ea typeface="한컴 윤체 M" panose="02020603020101020101" pitchFamily="18" charset="-127"/>
                      </a:endParaRPr>
                    </a:p>
                  </a:txBody>
                  <a:tcPr anchor="ctr"/>
                </a:tc>
              </a:tr>
              <a:tr h="655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effectLst/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마포</a:t>
                      </a:r>
                      <a:endParaRPr lang="ko-KR" altLang="en-US" sz="2000" dirty="0">
                        <a:effectLst/>
                        <a:latin typeface="한컴 윤체 M" panose="02020603020101020101" pitchFamily="18" charset="-127"/>
                        <a:ea typeface="한컴 윤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effectLst/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북악산</a:t>
                      </a:r>
                      <a:endParaRPr lang="ko-KR" altLang="en-US" sz="2000" dirty="0">
                        <a:effectLst/>
                        <a:latin typeface="한컴 윤체 M" panose="02020603020101020101" pitchFamily="18" charset="-127"/>
                        <a:ea typeface="한컴 윤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effectLst/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북한산</a:t>
                      </a:r>
                      <a:endParaRPr lang="ko-KR" altLang="en-US" sz="2000" dirty="0">
                        <a:effectLst/>
                        <a:latin typeface="한컴 윤체 M" panose="02020603020101020101" pitchFamily="18" charset="-127"/>
                        <a:ea typeface="한컴 윤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effectLst/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서대문</a:t>
                      </a:r>
                      <a:endParaRPr lang="ko-KR" altLang="en-US" sz="2000" dirty="0">
                        <a:effectLst/>
                        <a:latin typeface="한컴 윤체 M" panose="02020603020101020101" pitchFamily="18" charset="-127"/>
                        <a:ea typeface="한컴 윤체 M" panose="02020603020101020101" pitchFamily="18" charset="-127"/>
                      </a:endParaRPr>
                    </a:p>
                  </a:txBody>
                  <a:tcPr anchor="ctr"/>
                </a:tc>
              </a:tr>
              <a:tr h="655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effectLst/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서초</a:t>
                      </a:r>
                      <a:endParaRPr lang="ko-KR" altLang="en-US" sz="2000" dirty="0">
                        <a:effectLst/>
                        <a:latin typeface="한컴 윤체 M" panose="02020603020101020101" pitchFamily="18" charset="-127"/>
                        <a:ea typeface="한컴 윤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effectLst/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성동</a:t>
                      </a:r>
                      <a:endParaRPr lang="ko-KR" altLang="en-US" sz="2000" dirty="0">
                        <a:effectLst/>
                        <a:latin typeface="한컴 윤체 M" panose="02020603020101020101" pitchFamily="18" charset="-127"/>
                        <a:ea typeface="한컴 윤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effectLst/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성북</a:t>
                      </a:r>
                      <a:endParaRPr lang="ko-KR" altLang="en-US" sz="2000" dirty="0">
                        <a:effectLst/>
                        <a:latin typeface="한컴 윤체 M" panose="02020603020101020101" pitchFamily="18" charset="-127"/>
                        <a:ea typeface="한컴 윤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effectLst/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송파</a:t>
                      </a:r>
                      <a:endParaRPr lang="ko-KR" altLang="en-US" sz="2000" dirty="0">
                        <a:effectLst/>
                        <a:latin typeface="한컴 윤체 M" panose="02020603020101020101" pitchFamily="18" charset="-127"/>
                        <a:ea typeface="한컴 윤체 M" panose="02020603020101020101" pitchFamily="18" charset="-127"/>
                      </a:endParaRPr>
                    </a:p>
                  </a:txBody>
                  <a:tcPr anchor="ctr"/>
                </a:tc>
              </a:tr>
              <a:tr h="655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effectLst/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양천</a:t>
                      </a:r>
                      <a:endParaRPr lang="ko-KR" altLang="en-US" sz="2000" dirty="0">
                        <a:effectLst/>
                        <a:latin typeface="한컴 윤체 M" panose="02020603020101020101" pitchFamily="18" charset="-127"/>
                        <a:ea typeface="한컴 윤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effectLst/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영등포</a:t>
                      </a:r>
                      <a:endParaRPr lang="ko-KR" altLang="en-US" sz="2000" dirty="0">
                        <a:effectLst/>
                        <a:latin typeface="한컴 윤체 M" panose="02020603020101020101" pitchFamily="18" charset="-127"/>
                        <a:ea typeface="한컴 윤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effectLst/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용산</a:t>
                      </a:r>
                      <a:endParaRPr lang="ko-KR" altLang="en-US" sz="2000" dirty="0">
                        <a:effectLst/>
                        <a:latin typeface="한컴 윤체 M" panose="02020603020101020101" pitchFamily="18" charset="-127"/>
                        <a:ea typeface="한컴 윤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effectLst/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은평구</a:t>
                      </a:r>
                      <a:endParaRPr lang="ko-KR" altLang="en-US" sz="2000" dirty="0">
                        <a:effectLst/>
                        <a:latin typeface="한컴 윤체 M" panose="02020603020101020101" pitchFamily="18" charset="-127"/>
                        <a:ea typeface="한컴 윤체 M" panose="02020603020101020101" pitchFamily="18" charset="-127"/>
                      </a:endParaRPr>
                    </a:p>
                  </a:txBody>
                  <a:tcPr anchor="ctr"/>
                </a:tc>
              </a:tr>
              <a:tr h="655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effectLst/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중구</a:t>
                      </a:r>
                      <a:endParaRPr lang="ko-KR" altLang="en-US" sz="2000" dirty="0">
                        <a:effectLst/>
                        <a:latin typeface="한컴 윤체 M" panose="02020603020101020101" pitchFamily="18" charset="-127"/>
                        <a:ea typeface="한컴 윤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effectLst/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중랑</a:t>
                      </a:r>
                      <a:endParaRPr lang="ko-KR" altLang="en-US" sz="2000" dirty="0">
                        <a:effectLst/>
                        <a:latin typeface="한컴 윤체 M" panose="02020603020101020101" pitchFamily="18" charset="-127"/>
                        <a:ea typeface="한컴 윤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effectLst/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한강</a:t>
                      </a:r>
                      <a:endParaRPr lang="ko-KR" altLang="en-US" sz="2000" dirty="0">
                        <a:effectLst/>
                        <a:latin typeface="한컴 윤체 M" panose="02020603020101020101" pitchFamily="18" charset="-127"/>
                        <a:ea typeface="한컴 윤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effectLst/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현충원</a:t>
                      </a:r>
                      <a:endParaRPr lang="ko-KR" altLang="en-US" sz="2000" dirty="0">
                        <a:effectLst/>
                        <a:latin typeface="한컴 윤체 M" panose="02020603020101020101" pitchFamily="18" charset="-127"/>
                        <a:ea typeface="한컴 윤체 M" panose="0202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06833"/>
              </p:ext>
            </p:extLst>
          </p:nvPr>
        </p:nvGraphicFramePr>
        <p:xfrm>
          <a:off x="6557034" y="1949570"/>
          <a:ext cx="5112592" cy="4587370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1278148"/>
                <a:gridCol w="1278148"/>
                <a:gridCol w="1278148"/>
                <a:gridCol w="1278148"/>
              </a:tblGrid>
              <a:tr h="917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공촌동</a:t>
                      </a:r>
                      <a:endParaRPr lang="ko-KR" altLang="en-US" sz="2000" dirty="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교동</a:t>
                      </a:r>
                      <a:endParaRPr lang="ko-KR" altLang="en-US" sz="2000" dirty="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금곡</a:t>
                      </a:r>
                      <a:endParaRPr lang="ko-KR" altLang="en-US" sz="2000" dirty="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대연평</a:t>
                      </a:r>
                      <a:endParaRPr lang="ko-KR" altLang="en-US" sz="2000" dirty="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anchor="ctr"/>
                </a:tc>
              </a:tr>
              <a:tr h="917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덕적도</a:t>
                      </a:r>
                      <a:endParaRPr lang="ko-KR" altLang="en-US" sz="2000" dirty="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목적도</a:t>
                      </a:r>
                      <a:endParaRPr lang="ko-KR" altLang="en-US" sz="2000" dirty="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무의도</a:t>
                      </a:r>
                      <a:endParaRPr lang="ko-KR" altLang="en-US" sz="2000" dirty="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백령면</a:t>
                      </a:r>
                      <a:endParaRPr lang="ko-KR" altLang="en-US" sz="2000" dirty="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anchor="ctr"/>
                </a:tc>
              </a:tr>
              <a:tr h="917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불음도</a:t>
                      </a:r>
                      <a:endParaRPr lang="ko-KR" altLang="en-US" sz="2000" dirty="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부평</a:t>
                      </a:r>
                      <a:endParaRPr lang="ko-KR" altLang="en-US" sz="2000" dirty="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소청도</a:t>
                      </a:r>
                      <a:endParaRPr lang="ko-KR" altLang="en-US" sz="2000" dirty="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송도</a:t>
                      </a:r>
                      <a:endParaRPr lang="ko-KR" altLang="en-US" sz="2000" dirty="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anchor="ctr"/>
                </a:tc>
              </a:tr>
              <a:tr h="917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승봉도</a:t>
                      </a:r>
                      <a:endParaRPr lang="ko-KR" altLang="en-US" sz="2000" dirty="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양도</a:t>
                      </a:r>
                      <a:endParaRPr lang="ko-KR" altLang="en-US" sz="2000" dirty="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영종도</a:t>
                      </a:r>
                      <a:endParaRPr lang="ko-KR" altLang="en-US" sz="2000" dirty="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영흥도</a:t>
                      </a:r>
                      <a:endParaRPr lang="ko-KR" altLang="en-US" sz="2000" dirty="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anchor="ctr"/>
                </a:tc>
              </a:tr>
              <a:tr h="917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왕산</a:t>
                      </a:r>
                      <a:endParaRPr lang="ko-KR" altLang="en-US" sz="2000" dirty="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연수구</a:t>
                      </a:r>
                      <a:endParaRPr lang="ko-KR" altLang="en-US" sz="2000" dirty="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자월도</a:t>
                      </a:r>
                      <a:endParaRPr lang="ko-KR" altLang="en-US" sz="2000" dirty="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장봉도</a:t>
                      </a:r>
                      <a:endParaRPr lang="ko-KR" altLang="en-US" sz="2000" dirty="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15090" y="1157663"/>
            <a:ext cx="12939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서울</a:t>
            </a:r>
            <a:endParaRPr lang="ko-KR" altLang="en-US" sz="30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66349" y="1157663"/>
            <a:ext cx="12939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인천</a:t>
            </a:r>
            <a:endParaRPr lang="ko-KR" altLang="en-US" sz="30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948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화면 설계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1887" y="395354"/>
            <a:ext cx="31658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Main page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pSp>
        <p:nvGrpSpPr>
          <p:cNvPr id="7" name="WebBrowser">
            <a:extLst>
              <a:ext uri="{FF2B5EF4-FFF2-40B4-BE49-F238E27FC236}">
                <a16:creationId xmlns:a16="http://schemas.microsoft.com/office/drawing/2014/main" xmlns="" id="{B87A5FF7-3397-4AE6-AE6C-1EDE3C7CD63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87557" y="1146770"/>
            <a:ext cx="8378473" cy="5624965"/>
            <a:chOff x="0" y="-14928"/>
            <a:chExt cx="9144000" cy="6872928"/>
          </a:xfrm>
        </p:grpSpPr>
        <p:sp>
          <p:nvSpPr>
            <p:cNvPr id="9" name="Background">
              <a:extLst>
                <a:ext uri="{FF2B5EF4-FFF2-40B4-BE49-F238E27FC236}">
                  <a16:creationId xmlns:a16="http://schemas.microsoft.com/office/drawing/2014/main" xmlns="" id="{49F3805B-701D-41E0-BC17-EF49B92156C0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latin typeface="Segoe UI"/>
              </a:endParaRPr>
            </a:p>
          </p:txBody>
        </p:sp>
        <p:sp>
          <p:nvSpPr>
            <p:cNvPr id="11" name="WindowTitle">
              <a:extLst>
                <a:ext uri="{FF2B5EF4-FFF2-40B4-BE49-F238E27FC236}">
                  <a16:creationId xmlns:a16="http://schemas.microsoft.com/office/drawing/2014/main" xmlns="" id="{716A90C5-F7F9-4009-9D32-A0EA5682B316}"/>
                </a:ext>
              </a:extLst>
            </p:cNvPr>
            <p:cNvSpPr txBox="1"/>
            <p:nvPr/>
          </p:nvSpPr>
          <p:spPr>
            <a:xfrm>
              <a:off x="22514" y="-14928"/>
              <a:ext cx="1726603" cy="30537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xmlns="" id="{B08EE9DC-2E9C-44C1-85B2-5088DA471F1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7" name="Oval 28">
                <a:extLst>
                  <a:ext uri="{FF2B5EF4-FFF2-40B4-BE49-F238E27FC236}">
                    <a16:creationId xmlns:a16="http://schemas.microsoft.com/office/drawing/2014/main" xmlns="" id="{3F002A9D-ED36-4E80-8D29-A12FAACEF592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Left Arrow 29">
                <a:extLst>
                  <a:ext uri="{FF2B5EF4-FFF2-40B4-BE49-F238E27FC236}">
                    <a16:creationId xmlns:a16="http://schemas.microsoft.com/office/drawing/2014/main" xmlns="" id="{FB698771-4D52-425D-B13E-AE9B46B56F8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latin typeface="Segoe UI"/>
                </a:endParaRPr>
              </a:p>
            </p:txBody>
          </p:sp>
        </p:grpSp>
        <p:grpSp>
          <p:nvGrpSpPr>
            <p:cNvPr id="13" name="Group 5">
              <a:extLst>
                <a:ext uri="{FF2B5EF4-FFF2-40B4-BE49-F238E27FC236}">
                  <a16:creationId xmlns:a16="http://schemas.microsoft.com/office/drawing/2014/main" xmlns="" id="{F7286FAE-0126-4699-A632-D874394E163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5" name="Oval 26">
                <a:extLst>
                  <a:ext uri="{FF2B5EF4-FFF2-40B4-BE49-F238E27FC236}">
                    <a16:creationId xmlns:a16="http://schemas.microsoft.com/office/drawing/2014/main" xmlns="" id="{97054DB6-3449-46B6-8A1D-354A38DF15F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ight Arrow 27">
                <a:extLst>
                  <a:ext uri="{FF2B5EF4-FFF2-40B4-BE49-F238E27FC236}">
                    <a16:creationId xmlns:a16="http://schemas.microsoft.com/office/drawing/2014/main" xmlns="" id="{134DBEB6-9F2E-492E-B0A2-5F84CBB6346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latin typeface="Segoe UI"/>
                </a:endParaRPr>
              </a:p>
            </p:txBody>
          </p:sp>
        </p:grpSp>
        <p:grpSp>
          <p:nvGrpSpPr>
            <p:cNvPr id="15" name="Minimize - Maximize - Close">
              <a:extLst>
                <a:ext uri="{FF2B5EF4-FFF2-40B4-BE49-F238E27FC236}">
                  <a16:creationId xmlns:a16="http://schemas.microsoft.com/office/drawing/2014/main" xmlns="" id="{E9CEBB7F-7E09-471A-9302-8242A7B70A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0" name="Line">
                <a:extLst>
                  <a:ext uri="{FF2B5EF4-FFF2-40B4-BE49-F238E27FC236}">
                    <a16:creationId xmlns:a16="http://schemas.microsoft.com/office/drawing/2014/main" xmlns="" id="{B04A0869-4399-4EAE-BA82-22B73DC6AA3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1" name="Line">
                <a:extLst>
                  <a:ext uri="{FF2B5EF4-FFF2-40B4-BE49-F238E27FC236}">
                    <a16:creationId xmlns:a16="http://schemas.microsoft.com/office/drawing/2014/main" xmlns="" id="{5695B485-29A7-4BF9-8D56-B44ED4DBAF6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xmlns="" id="{BB5B53CF-4762-4502-B846-69C6535B59E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Line">
                <a:extLst>
                  <a:ext uri="{FF2B5EF4-FFF2-40B4-BE49-F238E27FC236}">
                    <a16:creationId xmlns:a16="http://schemas.microsoft.com/office/drawing/2014/main" xmlns="" id="{CA974F8C-9366-49C7-9033-B9FD106BE35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Line">
                <a:extLst>
                  <a:ext uri="{FF2B5EF4-FFF2-40B4-BE49-F238E27FC236}">
                    <a16:creationId xmlns:a16="http://schemas.microsoft.com/office/drawing/2014/main" xmlns="" id="{5FB239DE-B60A-454F-9616-90DDC9CE2B3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WebPageBody">
              <a:extLst>
                <a:ext uri="{FF2B5EF4-FFF2-40B4-BE49-F238E27FC236}">
                  <a16:creationId xmlns:a16="http://schemas.microsoft.com/office/drawing/2014/main" xmlns="" id="{04303868-5472-4BBB-B56E-0137C48B790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latin typeface="Segoe UI"/>
              </a:endParaRPr>
            </a:p>
          </p:txBody>
        </p:sp>
        <p:grpSp>
          <p:nvGrpSpPr>
            <p:cNvPr id="17" name="Group 8">
              <a:extLst>
                <a:ext uri="{FF2B5EF4-FFF2-40B4-BE49-F238E27FC236}">
                  <a16:creationId xmlns:a16="http://schemas.microsoft.com/office/drawing/2014/main" xmlns="" id="{E75D2024-E660-4343-943D-66837C1B587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7" name="Picture 2" descr="C:\Users\t-dantay\Documents\Placeholders\home.png">
                <a:extLst>
                  <a:ext uri="{FF2B5EF4-FFF2-40B4-BE49-F238E27FC236}">
                    <a16:creationId xmlns:a16="http://schemas.microsoft.com/office/drawing/2014/main" xmlns="" id="{600C61D9-793A-4C06-B4CC-39E232EBB7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xmlns="" id="{4A41DAC2-EA26-4489-BA4A-3BA3B28E01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C:\Users\t-dantay\Documents\Placeholders\star.png">
                <a:extLst>
                  <a:ext uri="{FF2B5EF4-FFF2-40B4-BE49-F238E27FC236}">
                    <a16:creationId xmlns:a16="http://schemas.microsoft.com/office/drawing/2014/main" xmlns="" id="{A7C6A908-42F6-42D6-979A-D08639F7FF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" name="Group 9">
              <a:extLst>
                <a:ext uri="{FF2B5EF4-FFF2-40B4-BE49-F238E27FC236}">
                  <a16:creationId xmlns:a16="http://schemas.microsoft.com/office/drawing/2014/main" xmlns="" id="{5DC61C5A-F6D8-4ED6-BAE6-23F12BF37F8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9" name="UrlBar">
                <a:extLst>
                  <a:ext uri="{FF2B5EF4-FFF2-40B4-BE49-F238E27FC236}">
                    <a16:creationId xmlns:a16="http://schemas.microsoft.com/office/drawing/2014/main" xmlns="" id="{BE7E7FFA-DDCC-44A2-BA01-7D74645FE8AE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latin typeface="Segoe UI"/>
                  </a:rPr>
                  <a:t>http://</a:t>
                </a:r>
                <a:r>
                  <a:rPr lang="en-US" sz="1200" kern="0" dirty="0" smtClean="0">
                    <a:latin typeface="Segoe UI"/>
                  </a:rPr>
                  <a:t>www.Bigdataforecast.com</a:t>
                </a:r>
                <a:endParaRPr lang="en-US" sz="1200" kern="0" dirty="0">
                  <a:latin typeface="Segoe UI"/>
                </a:endParaRPr>
              </a:p>
            </p:txBody>
          </p:sp>
          <p:grpSp>
            <p:nvGrpSpPr>
              <p:cNvPr id="20" name="Group 11">
                <a:extLst>
                  <a:ext uri="{FF2B5EF4-FFF2-40B4-BE49-F238E27FC236}">
                    <a16:creationId xmlns:a16="http://schemas.microsoft.com/office/drawing/2014/main" xmlns="" id="{EE81BF56-AA44-43C6-AF8F-A7415E87180D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1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xmlns="" id="{056D2A4E-E483-49AE-B4C1-C444273AE8F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xmlns="" id="{DFD510B4-77AE-4557-BFF8-BACCC470E7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xmlns="" id="{D6CE5968-8C29-41DA-A4D0-08380DDB5B3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4" name="X">
                  <a:extLst>
                    <a:ext uri="{FF2B5EF4-FFF2-40B4-BE49-F238E27FC236}">
                      <a16:creationId xmlns:a16="http://schemas.microsoft.com/office/drawing/2014/main" xmlns="" id="{445A5D19-361B-449E-998A-70ECF20CC3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5" name="Straight Connector 16">
                    <a:extLst>
                      <a:ext uri="{FF2B5EF4-FFF2-40B4-BE49-F238E27FC236}">
                        <a16:creationId xmlns:a16="http://schemas.microsoft.com/office/drawing/2014/main" xmlns="" id="{4C905DE0-9FDD-4EB7-8469-DF9D71922E5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" name="Straight Connector 17">
                    <a:extLst>
                      <a:ext uri="{FF2B5EF4-FFF2-40B4-BE49-F238E27FC236}">
                        <a16:creationId xmlns:a16="http://schemas.microsoft.com/office/drawing/2014/main" xmlns="" id="{C9278874-4724-4FD8-BDEC-C09FD0A72BF3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6" name="Background">
            <a:extLst>
              <a:ext uri="{FF2B5EF4-FFF2-40B4-BE49-F238E27FC236}">
                <a16:creationId xmlns:a16="http://schemas.microsoft.com/office/drawing/2014/main" xmlns="" id="{49F3805B-701D-41E0-BC17-EF49B92156C0}"/>
              </a:ext>
            </a:extLst>
          </p:cNvPr>
          <p:cNvSpPr/>
          <p:nvPr/>
        </p:nvSpPr>
        <p:spPr>
          <a:xfrm>
            <a:off x="8788943" y="1146770"/>
            <a:ext cx="3141389" cy="56127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050" kern="0" dirty="0">
              <a:latin typeface="Segoe UI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85965" y="1839303"/>
            <a:ext cx="7998700" cy="4742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5571" y="1915064"/>
            <a:ext cx="3231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사이트 제목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1" t="4704" r="9521" b="16649"/>
          <a:stretch/>
        </p:blipFill>
        <p:spPr>
          <a:xfrm>
            <a:off x="7685884" y="1883632"/>
            <a:ext cx="591560" cy="575603"/>
          </a:xfrm>
          <a:prstGeom prst="rect">
            <a:avLst/>
          </a:prstGeom>
        </p:spPr>
      </p:pic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D04D9EBE-ED9E-4ACB-B62D-06F779AF8140}"/>
              </a:ext>
            </a:extLst>
          </p:cNvPr>
          <p:cNvCxnSpPr>
            <a:cxnSpLocks/>
          </p:cNvCxnSpPr>
          <p:nvPr/>
        </p:nvCxnSpPr>
        <p:spPr>
          <a:xfrm>
            <a:off x="385965" y="2506586"/>
            <a:ext cx="79987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Background">
            <a:extLst>
              <a:ext uri="{FF2B5EF4-FFF2-40B4-BE49-F238E27FC236}">
                <a16:creationId xmlns:a16="http://schemas.microsoft.com/office/drawing/2014/main" xmlns="" id="{49F3805B-701D-41E0-BC17-EF49B92156C0}"/>
              </a:ext>
            </a:extLst>
          </p:cNvPr>
          <p:cNvSpPr/>
          <p:nvPr/>
        </p:nvSpPr>
        <p:spPr>
          <a:xfrm>
            <a:off x="6812612" y="1864556"/>
            <a:ext cx="664051" cy="594679"/>
          </a:xfrm>
          <a:prstGeom prst="rect">
            <a:avLst/>
          </a:prstGeom>
          <a:solidFill>
            <a:srgbClr val="FFFFFF">
              <a:lumMod val="6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050" kern="0" dirty="0">
              <a:latin typeface="Segoe UI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5" t="7026" r="10519" b="20752"/>
          <a:stretch/>
        </p:blipFill>
        <p:spPr>
          <a:xfrm>
            <a:off x="6841321" y="1866670"/>
            <a:ext cx="619162" cy="575603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385965" y="2545358"/>
            <a:ext cx="7951986" cy="4924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8914146" y="1272204"/>
            <a:ext cx="2890981" cy="5386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페이지를 이동할 수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있는 버튼이다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보고 싶은 지역을 </a:t>
            </a:r>
            <a:r>
              <a:rPr lang="ko-KR" altLang="en-US" dirty="0" err="1" smtClean="0">
                <a:solidFill>
                  <a:schemeClr val="tx1"/>
                </a:solidFill>
              </a:rPr>
              <a:t>드롭다운리스트로</a:t>
            </a:r>
            <a:r>
              <a:rPr lang="ko-KR" altLang="en-US" dirty="0" smtClean="0">
                <a:solidFill>
                  <a:schemeClr val="tx1"/>
                </a:solidFill>
              </a:rPr>
              <a:t> 보여준다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검색을 누르면 선택지역의 날씨와 </a:t>
            </a:r>
            <a:r>
              <a:rPr lang="ko-KR" altLang="en-US" dirty="0" err="1" smtClean="0">
                <a:solidFill>
                  <a:schemeClr val="tx1"/>
                </a:solidFill>
              </a:rPr>
              <a:t>빅데이터</a:t>
            </a:r>
            <a:r>
              <a:rPr lang="ko-KR" altLang="en-US" dirty="0" smtClean="0">
                <a:solidFill>
                  <a:schemeClr val="tx1"/>
                </a:solidFill>
              </a:rPr>
              <a:t> 기반 과거평균 날씨를 보여준다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</a:rPr>
              <a:t>기상청 </a:t>
            </a:r>
            <a:r>
              <a:rPr lang="ko-KR" altLang="en-US" dirty="0" err="1" smtClean="0">
                <a:solidFill>
                  <a:schemeClr val="tx1"/>
                </a:solidFill>
              </a:rPr>
              <a:t>날씨과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빅데이터</a:t>
            </a:r>
            <a:r>
              <a:rPr lang="ko-KR" altLang="en-US" dirty="0" smtClean="0">
                <a:solidFill>
                  <a:schemeClr val="tx1"/>
                </a:solidFill>
              </a:rPr>
              <a:t> 날씨를 종합해서 오늘의 옷차림을 추천해준다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</a:rPr>
              <a:t>당일 비가 오는지 확인해서 우산을 챙길지 알려준다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5572" y="2602154"/>
            <a:ext cx="133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상세 지역</a:t>
            </a:r>
            <a:endParaRPr lang="ko-KR" altLang="en-US" sz="2000" dirty="0"/>
          </a:p>
        </p:txBody>
      </p:sp>
      <p:sp>
        <p:nvSpPr>
          <p:cNvPr id="83" name="직사각형 82"/>
          <p:cNvSpPr/>
          <p:nvPr/>
        </p:nvSpPr>
        <p:spPr>
          <a:xfrm>
            <a:off x="7287023" y="2583323"/>
            <a:ext cx="1004214" cy="41563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33350" h="114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검색</a:t>
            </a:r>
            <a:endParaRPr lang="ko-KR" altLang="en-US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019555" y="2629117"/>
            <a:ext cx="2820523" cy="332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2017</a:t>
            </a:r>
            <a:r>
              <a:rPr lang="ko-KR" altLang="en-US" dirty="0" smtClean="0">
                <a:solidFill>
                  <a:schemeClr val="tx1"/>
                </a:solidFill>
              </a:rPr>
              <a:t>년 </a:t>
            </a:r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</a:rPr>
              <a:t>월 </a:t>
            </a:r>
            <a:r>
              <a:rPr lang="en-US" altLang="ko-KR" dirty="0" smtClean="0">
                <a:solidFill>
                  <a:schemeClr val="tx1"/>
                </a:solidFill>
              </a:rPr>
              <a:t>25</a:t>
            </a:r>
            <a:r>
              <a:rPr lang="ko-KR" altLang="en-US" dirty="0" smtClean="0">
                <a:solidFill>
                  <a:schemeClr val="tx1"/>
                </a:solidFill>
              </a:rPr>
              <a:t>일 수요일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08517" y="3152910"/>
            <a:ext cx="7753595" cy="3254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1034132" y="3249376"/>
            <a:ext cx="3149664" cy="29773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기상청</a:t>
            </a:r>
            <a:endParaRPr lang="en-US" altLang="ko-KR" sz="32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날씨</a:t>
            </a:r>
            <a:endParaRPr lang="ko-KR" altLang="en-US" sz="3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622815" y="3249376"/>
            <a:ext cx="3149664" cy="29773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빅데이터</a:t>
            </a:r>
            <a:endParaRPr lang="en-US" altLang="ko-KR" sz="32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날씨</a:t>
            </a:r>
            <a:endParaRPr lang="ko-KR" altLang="en-US" sz="3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447512" y="3465426"/>
            <a:ext cx="1858562" cy="1900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endParaRPr lang="en-US" altLang="ko-KR" sz="2800" dirty="0" smtClean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옷차림 추천 </a:t>
            </a:r>
            <a:r>
              <a:rPr lang="ko-KR" altLang="en-US" sz="1600" dirty="0" err="1" smtClean="0"/>
              <a:t>멘트</a:t>
            </a:r>
            <a:endParaRPr lang="en-US" altLang="ko-KR" sz="1600" dirty="0" smtClean="0"/>
          </a:p>
        </p:txBody>
      </p:sp>
      <p:sp>
        <p:nvSpPr>
          <p:cNvPr id="86" name="직사각형 85"/>
          <p:cNvSpPr/>
          <p:nvPr/>
        </p:nvSpPr>
        <p:spPr>
          <a:xfrm>
            <a:off x="1893456" y="2629117"/>
            <a:ext cx="731519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893455" y="2961626"/>
            <a:ext cx="731519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847888" y="2629117"/>
            <a:ext cx="731519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한강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847887" y="2961626"/>
            <a:ext cx="731519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노원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847887" y="3294135"/>
            <a:ext cx="731519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용산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447512" y="5378544"/>
            <a:ext cx="1858562" cy="7266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우산 소지 여부</a:t>
            </a:r>
            <a:endParaRPr lang="ko-KR" altLang="en-US" dirty="0"/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5" r="24957" b="12702"/>
          <a:stretch/>
        </p:blipFill>
        <p:spPr>
          <a:xfrm>
            <a:off x="4008757" y="3598558"/>
            <a:ext cx="706402" cy="1251918"/>
          </a:xfrm>
          <a:prstGeom prst="rect">
            <a:avLst/>
          </a:prstGeom>
        </p:spPr>
      </p:pic>
      <p:sp>
        <p:nvSpPr>
          <p:cNvPr id="58" name="타원 57"/>
          <p:cNvSpPr/>
          <p:nvPr/>
        </p:nvSpPr>
        <p:spPr>
          <a:xfrm>
            <a:off x="201065" y="2430717"/>
            <a:ext cx="370446" cy="3451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2</a:t>
            </a:r>
            <a:endParaRPr lang="ko-KR" altLang="en-US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530893" y="1736308"/>
            <a:ext cx="370446" cy="3451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1</a:t>
            </a:r>
            <a:endParaRPr lang="ko-KR" altLang="en-US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813989" y="3173870"/>
            <a:ext cx="370446" cy="3451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3</a:t>
            </a:r>
            <a:endParaRPr lang="ko-KR" altLang="en-US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991941" y="3378641"/>
            <a:ext cx="370446" cy="3451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4</a:t>
            </a:r>
            <a:endParaRPr lang="ko-KR" altLang="en-US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094388" y="5308835"/>
            <a:ext cx="370446" cy="3451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5</a:t>
            </a:r>
            <a:endParaRPr lang="ko-KR" altLang="en-US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1994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화면 설계</a:t>
            </a:r>
            <a:endParaRPr lang="ko-KR" altLang="en-US" sz="36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1887" y="395354"/>
            <a:ext cx="31658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Search page</a:t>
            </a:r>
            <a:endParaRPr lang="ko-KR" altLang="en-US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pSp>
        <p:nvGrpSpPr>
          <p:cNvPr id="41" name="WebBrowser">
            <a:extLst>
              <a:ext uri="{FF2B5EF4-FFF2-40B4-BE49-F238E27FC236}">
                <a16:creationId xmlns:a16="http://schemas.microsoft.com/office/drawing/2014/main" xmlns="" id="{B87A5FF7-3397-4AE6-AE6C-1EDE3C7CD63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87557" y="1146770"/>
            <a:ext cx="8378473" cy="5624965"/>
            <a:chOff x="0" y="-14928"/>
            <a:chExt cx="9144000" cy="6872928"/>
          </a:xfrm>
        </p:grpSpPr>
        <p:sp>
          <p:nvSpPr>
            <p:cNvPr id="42" name="Background">
              <a:extLst>
                <a:ext uri="{FF2B5EF4-FFF2-40B4-BE49-F238E27FC236}">
                  <a16:creationId xmlns:a16="http://schemas.microsoft.com/office/drawing/2014/main" xmlns="" id="{49F3805B-701D-41E0-BC17-EF49B92156C0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latin typeface="Segoe UI"/>
              </a:endParaRPr>
            </a:p>
          </p:txBody>
        </p:sp>
        <p:sp>
          <p:nvSpPr>
            <p:cNvPr id="43" name="WindowTitle">
              <a:extLst>
                <a:ext uri="{FF2B5EF4-FFF2-40B4-BE49-F238E27FC236}">
                  <a16:creationId xmlns:a16="http://schemas.microsoft.com/office/drawing/2014/main" xmlns="" id="{716A90C5-F7F9-4009-9D32-A0EA5682B316}"/>
                </a:ext>
              </a:extLst>
            </p:cNvPr>
            <p:cNvSpPr txBox="1"/>
            <p:nvPr/>
          </p:nvSpPr>
          <p:spPr>
            <a:xfrm>
              <a:off x="22514" y="-14928"/>
              <a:ext cx="1726603" cy="30537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44" name="Group 4">
              <a:extLst>
                <a:ext uri="{FF2B5EF4-FFF2-40B4-BE49-F238E27FC236}">
                  <a16:creationId xmlns:a16="http://schemas.microsoft.com/office/drawing/2014/main" xmlns="" id="{B08EE9DC-2E9C-44C1-85B2-5088DA471F1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9" name="Oval 28">
                <a:extLst>
                  <a:ext uri="{FF2B5EF4-FFF2-40B4-BE49-F238E27FC236}">
                    <a16:creationId xmlns:a16="http://schemas.microsoft.com/office/drawing/2014/main" xmlns="" id="{3F002A9D-ED36-4E80-8D29-A12FAACEF592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Left Arrow 29">
                <a:extLst>
                  <a:ext uri="{FF2B5EF4-FFF2-40B4-BE49-F238E27FC236}">
                    <a16:creationId xmlns:a16="http://schemas.microsoft.com/office/drawing/2014/main" xmlns="" id="{FB698771-4D52-425D-B13E-AE9B46B56F8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latin typeface="Segoe UI"/>
                </a:endParaRPr>
              </a:p>
            </p:txBody>
          </p:sp>
        </p:grpSp>
        <p:grpSp>
          <p:nvGrpSpPr>
            <p:cNvPr id="45" name="Group 5">
              <a:extLst>
                <a:ext uri="{FF2B5EF4-FFF2-40B4-BE49-F238E27FC236}">
                  <a16:creationId xmlns:a16="http://schemas.microsoft.com/office/drawing/2014/main" xmlns="" id="{F7286FAE-0126-4699-A632-D874394E163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7" name="Oval 26">
                <a:extLst>
                  <a:ext uri="{FF2B5EF4-FFF2-40B4-BE49-F238E27FC236}">
                    <a16:creationId xmlns:a16="http://schemas.microsoft.com/office/drawing/2014/main" xmlns="" id="{97054DB6-3449-46B6-8A1D-354A38DF15F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ight Arrow 27">
                <a:extLst>
                  <a:ext uri="{FF2B5EF4-FFF2-40B4-BE49-F238E27FC236}">
                    <a16:creationId xmlns:a16="http://schemas.microsoft.com/office/drawing/2014/main" xmlns="" id="{134DBEB6-9F2E-492E-B0A2-5F84CBB6346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latin typeface="Segoe UI"/>
                </a:endParaRPr>
              </a:p>
            </p:txBody>
          </p:sp>
        </p:grpSp>
        <p:grpSp>
          <p:nvGrpSpPr>
            <p:cNvPr id="46" name="Minimize - Maximize - Close">
              <a:extLst>
                <a:ext uri="{FF2B5EF4-FFF2-40B4-BE49-F238E27FC236}">
                  <a16:creationId xmlns:a16="http://schemas.microsoft.com/office/drawing/2014/main" xmlns="" id="{E9CEBB7F-7E09-471A-9302-8242A7B70A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1" name="Line">
                <a:extLst>
                  <a:ext uri="{FF2B5EF4-FFF2-40B4-BE49-F238E27FC236}">
                    <a16:creationId xmlns:a16="http://schemas.microsoft.com/office/drawing/2014/main" xmlns="" id="{B04A0869-4399-4EAE-BA82-22B73DC6AA3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2" name="Line">
                <a:extLst>
                  <a:ext uri="{FF2B5EF4-FFF2-40B4-BE49-F238E27FC236}">
                    <a16:creationId xmlns:a16="http://schemas.microsoft.com/office/drawing/2014/main" xmlns="" id="{5695B485-29A7-4BF9-8D56-B44ED4DBAF6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3" name="Line">
                <a:extLst>
                  <a:ext uri="{FF2B5EF4-FFF2-40B4-BE49-F238E27FC236}">
                    <a16:creationId xmlns:a16="http://schemas.microsoft.com/office/drawing/2014/main" xmlns="" id="{BB5B53CF-4762-4502-B846-69C6535B59E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Line">
                <a:extLst>
                  <a:ext uri="{FF2B5EF4-FFF2-40B4-BE49-F238E27FC236}">
                    <a16:creationId xmlns:a16="http://schemas.microsoft.com/office/drawing/2014/main" xmlns="" id="{CA974F8C-9366-49C7-9033-B9FD106BE35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Line">
                <a:extLst>
                  <a:ext uri="{FF2B5EF4-FFF2-40B4-BE49-F238E27FC236}">
                    <a16:creationId xmlns:a16="http://schemas.microsoft.com/office/drawing/2014/main" xmlns="" id="{5FB239DE-B60A-454F-9616-90DDC9CE2B3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WebPageBody">
              <a:extLst>
                <a:ext uri="{FF2B5EF4-FFF2-40B4-BE49-F238E27FC236}">
                  <a16:creationId xmlns:a16="http://schemas.microsoft.com/office/drawing/2014/main" xmlns="" id="{04303868-5472-4BBB-B56E-0137C48B790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latin typeface="Segoe UI"/>
              </a:endParaRPr>
            </a:p>
          </p:txBody>
        </p:sp>
        <p:grpSp>
          <p:nvGrpSpPr>
            <p:cNvPr id="48" name="Group 8">
              <a:extLst>
                <a:ext uri="{FF2B5EF4-FFF2-40B4-BE49-F238E27FC236}">
                  <a16:creationId xmlns:a16="http://schemas.microsoft.com/office/drawing/2014/main" xmlns="" id="{E75D2024-E660-4343-943D-66837C1B587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8" name="Picture 2" descr="C:\Users\t-dantay\Documents\Placeholders\home.png">
                <a:extLst>
                  <a:ext uri="{FF2B5EF4-FFF2-40B4-BE49-F238E27FC236}">
                    <a16:creationId xmlns:a16="http://schemas.microsoft.com/office/drawing/2014/main" xmlns="" id="{600C61D9-793A-4C06-B4CC-39E232EBB7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xmlns="" id="{4A41DAC2-EA26-4489-BA4A-3BA3B28E01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2" descr="C:\Users\t-dantay\Documents\Placeholders\star.png">
                <a:extLst>
                  <a:ext uri="{FF2B5EF4-FFF2-40B4-BE49-F238E27FC236}">
                    <a16:creationId xmlns:a16="http://schemas.microsoft.com/office/drawing/2014/main" xmlns="" id="{A7C6A908-42F6-42D6-979A-D08639F7FF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9" name="Group 9">
              <a:extLst>
                <a:ext uri="{FF2B5EF4-FFF2-40B4-BE49-F238E27FC236}">
                  <a16:creationId xmlns:a16="http://schemas.microsoft.com/office/drawing/2014/main" xmlns="" id="{5DC61C5A-F6D8-4ED6-BAE6-23F12BF37F8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50" name="UrlBar">
                <a:extLst>
                  <a:ext uri="{FF2B5EF4-FFF2-40B4-BE49-F238E27FC236}">
                    <a16:creationId xmlns:a16="http://schemas.microsoft.com/office/drawing/2014/main" xmlns="" id="{BE7E7FFA-DDCC-44A2-BA01-7D74645FE8AE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latin typeface="Segoe UI"/>
                  </a:rPr>
                  <a:t>http://</a:t>
                </a:r>
                <a:r>
                  <a:rPr lang="en-US" sz="1200" kern="0" dirty="0" smtClean="0">
                    <a:latin typeface="Segoe UI"/>
                  </a:rPr>
                  <a:t>www.Bigdataforecast.com</a:t>
                </a:r>
                <a:endParaRPr lang="en-US" sz="1200" kern="0" dirty="0">
                  <a:latin typeface="Segoe UI"/>
                </a:endParaRPr>
              </a:p>
            </p:txBody>
          </p:sp>
          <p:grpSp>
            <p:nvGrpSpPr>
              <p:cNvPr id="51" name="Group 11">
                <a:extLst>
                  <a:ext uri="{FF2B5EF4-FFF2-40B4-BE49-F238E27FC236}">
                    <a16:creationId xmlns:a16="http://schemas.microsoft.com/office/drawing/2014/main" xmlns="" id="{EE81BF56-AA44-43C6-AF8F-A7415E87180D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52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xmlns="" id="{056D2A4E-E483-49AE-B4C1-C444273AE8F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xmlns="" id="{DFD510B4-77AE-4557-BFF8-BACCC470E7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xmlns="" id="{D6CE5968-8C29-41DA-A4D0-08380DDB5B3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55" name="X">
                  <a:extLst>
                    <a:ext uri="{FF2B5EF4-FFF2-40B4-BE49-F238E27FC236}">
                      <a16:creationId xmlns:a16="http://schemas.microsoft.com/office/drawing/2014/main" xmlns="" id="{445A5D19-361B-449E-998A-70ECF20CC3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6" name="Straight Connector 16">
                    <a:extLst>
                      <a:ext uri="{FF2B5EF4-FFF2-40B4-BE49-F238E27FC236}">
                        <a16:creationId xmlns:a16="http://schemas.microsoft.com/office/drawing/2014/main" xmlns="" id="{4C905DE0-9FDD-4EB7-8469-DF9D71922E5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7" name="Straight Connector 17">
                    <a:extLst>
                      <a:ext uri="{FF2B5EF4-FFF2-40B4-BE49-F238E27FC236}">
                        <a16:creationId xmlns:a16="http://schemas.microsoft.com/office/drawing/2014/main" xmlns="" id="{C9278874-4724-4FD8-BDEC-C09FD0A72BF3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1" name="Background">
            <a:extLst>
              <a:ext uri="{FF2B5EF4-FFF2-40B4-BE49-F238E27FC236}">
                <a16:creationId xmlns:a16="http://schemas.microsoft.com/office/drawing/2014/main" xmlns="" id="{49F3805B-701D-41E0-BC17-EF49B92156C0}"/>
              </a:ext>
            </a:extLst>
          </p:cNvPr>
          <p:cNvSpPr/>
          <p:nvPr/>
        </p:nvSpPr>
        <p:spPr>
          <a:xfrm>
            <a:off x="8788943" y="1146770"/>
            <a:ext cx="3141389" cy="56127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050" kern="0" dirty="0">
              <a:latin typeface="Segoe UI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85965" y="1839303"/>
            <a:ext cx="7998700" cy="4742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55571" y="1915064"/>
            <a:ext cx="3231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사이트 제목</a:t>
            </a:r>
            <a:endParaRPr lang="ko-KR" altLang="en-US" sz="2800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D04D9EBE-ED9E-4ACB-B62D-06F779AF8140}"/>
              </a:ext>
            </a:extLst>
          </p:cNvPr>
          <p:cNvCxnSpPr>
            <a:cxnSpLocks/>
          </p:cNvCxnSpPr>
          <p:nvPr/>
        </p:nvCxnSpPr>
        <p:spPr>
          <a:xfrm>
            <a:off x="385965" y="2506586"/>
            <a:ext cx="79987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Background">
            <a:extLst>
              <a:ext uri="{FF2B5EF4-FFF2-40B4-BE49-F238E27FC236}">
                <a16:creationId xmlns:a16="http://schemas.microsoft.com/office/drawing/2014/main" xmlns="" id="{49F3805B-701D-41E0-BC17-EF49B92156C0}"/>
              </a:ext>
            </a:extLst>
          </p:cNvPr>
          <p:cNvSpPr/>
          <p:nvPr/>
        </p:nvSpPr>
        <p:spPr>
          <a:xfrm>
            <a:off x="7655286" y="1864556"/>
            <a:ext cx="664051" cy="594679"/>
          </a:xfrm>
          <a:prstGeom prst="rect">
            <a:avLst/>
          </a:prstGeom>
          <a:solidFill>
            <a:srgbClr val="FFFFFF">
              <a:lumMod val="6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050" kern="0" dirty="0">
              <a:latin typeface="Segoe UI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5" t="7026" r="10519" b="20752"/>
          <a:stretch/>
        </p:blipFill>
        <p:spPr>
          <a:xfrm>
            <a:off x="6841321" y="1866670"/>
            <a:ext cx="619162" cy="575603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385965" y="2545291"/>
            <a:ext cx="7868572" cy="4924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8914146" y="1272204"/>
            <a:ext cx="2890981" cy="5386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페이지를 이동할 수 </a:t>
            </a:r>
            <a:r>
              <a:rPr lang="en-US" altLang="ko-KR" dirty="0">
                <a:solidFill>
                  <a:prstClr val="black"/>
                </a:solidFill>
              </a:rPr>
              <a:t/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ko-KR" altLang="en-US" dirty="0">
                <a:solidFill>
                  <a:prstClr val="black"/>
                </a:solidFill>
              </a:rPr>
              <a:t>있는 버튼이다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lvl="0"/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보고 싶은 지역을 </a:t>
            </a:r>
            <a:r>
              <a:rPr lang="ko-KR" altLang="en-US" dirty="0" err="1">
                <a:solidFill>
                  <a:prstClr val="black"/>
                </a:solidFill>
              </a:rPr>
              <a:t>드롭다운리스트로</a:t>
            </a:r>
            <a:r>
              <a:rPr lang="ko-KR" altLang="en-US" dirty="0">
                <a:solidFill>
                  <a:prstClr val="black"/>
                </a:solidFill>
              </a:rPr>
              <a:t> 보여준다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lvl="0"/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3. </a:t>
            </a:r>
            <a:r>
              <a:rPr lang="ko-KR" altLang="en-US" dirty="0" smtClean="0">
                <a:solidFill>
                  <a:prstClr val="black"/>
                </a:solidFill>
              </a:rPr>
              <a:t>날짜 검색 단위를 선택하고 날짜를 입력하게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4. </a:t>
            </a:r>
            <a:r>
              <a:rPr lang="ko-KR" altLang="en-US" dirty="0" smtClean="0">
                <a:solidFill>
                  <a:prstClr val="black"/>
                </a:solidFill>
              </a:rPr>
              <a:t>선택한 날짜 단위에서 최고기온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최저기온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강수량을 그래프로 나타내준다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0"/>
            <a:endParaRPr lang="en-US" altLang="ko-KR" dirty="0">
              <a:solidFill>
                <a:prstClr val="black"/>
              </a:solidFill>
            </a:endParaRPr>
          </a:p>
          <a:p>
            <a:pPr lvl="0"/>
            <a:endParaRPr lang="en-US" altLang="ko-KR" dirty="0" smtClean="0">
              <a:solidFill>
                <a:prstClr val="black"/>
              </a:solidFill>
            </a:endParaRPr>
          </a:p>
          <a:p>
            <a:pPr lvl="0"/>
            <a:endParaRPr lang="en-US" altLang="ko-KR" dirty="0">
              <a:solidFill>
                <a:prstClr val="black"/>
              </a:solidFill>
            </a:endParaRPr>
          </a:p>
          <a:p>
            <a:pPr lvl="0"/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55572" y="2602154"/>
            <a:ext cx="133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상세 지역</a:t>
            </a:r>
            <a:endParaRPr lang="ko-KR" altLang="en-US" sz="2000" dirty="0"/>
          </a:p>
        </p:txBody>
      </p:sp>
      <p:sp>
        <p:nvSpPr>
          <p:cNvPr id="88" name="TextBox 87"/>
          <p:cNvSpPr txBox="1"/>
          <p:nvPr/>
        </p:nvSpPr>
        <p:spPr>
          <a:xfrm>
            <a:off x="3752804" y="2602154"/>
            <a:ext cx="700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날짜</a:t>
            </a:r>
            <a:endParaRPr lang="ko-KR" altLang="en-US" sz="2000" dirty="0"/>
          </a:p>
        </p:txBody>
      </p:sp>
      <p:sp>
        <p:nvSpPr>
          <p:cNvPr id="89" name="직사각형 88"/>
          <p:cNvSpPr/>
          <p:nvPr/>
        </p:nvSpPr>
        <p:spPr>
          <a:xfrm>
            <a:off x="5089896" y="2629117"/>
            <a:ext cx="750071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2005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588539" y="2629117"/>
            <a:ext cx="365760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년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506820" y="3152843"/>
            <a:ext cx="7753595" cy="3254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6173642" y="2635954"/>
            <a:ext cx="750071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45494" y="2606475"/>
            <a:ext cx="27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7287023" y="2583323"/>
            <a:ext cx="1004214" cy="41563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33350" h="114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검색</a:t>
            </a:r>
            <a:endParaRPr lang="ko-KR" altLang="en-US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893456" y="2629117"/>
            <a:ext cx="731519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893455" y="2961626"/>
            <a:ext cx="731519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847888" y="2629117"/>
            <a:ext cx="731519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한강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847887" y="2961626"/>
            <a:ext cx="731519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노원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847887" y="3294135"/>
            <a:ext cx="731519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용산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1" t="4704" r="9521" b="16649"/>
          <a:stretch/>
        </p:blipFill>
        <p:spPr>
          <a:xfrm>
            <a:off x="7685884" y="1883632"/>
            <a:ext cx="591560" cy="575603"/>
          </a:xfrm>
          <a:prstGeom prst="rect">
            <a:avLst/>
          </a:prstGeom>
        </p:spPr>
      </p:pic>
      <p:cxnSp>
        <p:nvCxnSpPr>
          <p:cNvPr id="98" name="직선 연결선 97"/>
          <p:cNvCxnSpPr/>
          <p:nvPr/>
        </p:nvCxnSpPr>
        <p:spPr>
          <a:xfrm>
            <a:off x="1463529" y="3556000"/>
            <a:ext cx="0" cy="23737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1445057" y="5929745"/>
            <a:ext cx="56765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2032000" y="5142197"/>
            <a:ext cx="350982" cy="7783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2951452" y="5264727"/>
            <a:ext cx="350982" cy="655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3870904" y="5008332"/>
            <a:ext cx="350982" cy="912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4795225" y="4880332"/>
            <a:ext cx="350982" cy="1040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5709827" y="5008332"/>
            <a:ext cx="350982" cy="912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6624148" y="4745374"/>
            <a:ext cx="350982" cy="11751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/>
          <p:cNvCxnSpPr/>
          <p:nvPr/>
        </p:nvCxnSpPr>
        <p:spPr>
          <a:xfrm>
            <a:off x="2161309" y="4027055"/>
            <a:ext cx="923636" cy="3232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flipV="1">
            <a:off x="3084945" y="3968389"/>
            <a:ext cx="942110" cy="3862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4027055" y="3959153"/>
            <a:ext cx="927244" cy="673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4954299" y="4027055"/>
            <a:ext cx="885668" cy="546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5839967" y="4081683"/>
            <a:ext cx="1000111" cy="1523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2142837" y="4880332"/>
            <a:ext cx="988291" cy="12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3084945" y="4864899"/>
            <a:ext cx="942110" cy="143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V="1">
            <a:off x="4027055" y="4657295"/>
            <a:ext cx="927244" cy="2076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V="1">
            <a:off x="4954299" y="4587223"/>
            <a:ext cx="885668" cy="552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V="1">
            <a:off x="5839967" y="4504284"/>
            <a:ext cx="1000111" cy="829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7386717" y="1761561"/>
            <a:ext cx="370446" cy="3451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1</a:t>
            </a:r>
            <a:endParaRPr lang="ko-KR" altLang="en-US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91193" y="2410208"/>
            <a:ext cx="370446" cy="3451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2</a:t>
            </a:r>
            <a:endParaRPr lang="ko-KR" altLang="en-US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3562054" y="2433888"/>
            <a:ext cx="370446" cy="3451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3</a:t>
            </a:r>
            <a:endParaRPr lang="ko-KR" altLang="en-US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1122321" y="3398838"/>
            <a:ext cx="370446" cy="3451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4</a:t>
            </a:r>
            <a:endParaRPr lang="ko-KR" altLang="en-US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588539" y="2967558"/>
            <a:ext cx="365760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4588539" y="3305268"/>
            <a:ext cx="365760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4211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730" y="2674620"/>
            <a:ext cx="6606540" cy="1508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9631" y="2767281"/>
            <a:ext cx="32127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ko-KR" altLang="en-US" sz="80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57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3EF53AB3-45D2-4139-9F15-29C71BC31F8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EAC28CA-FD9C-4191-8438-7027F083602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2941</TotalTime>
  <Words>426</Words>
  <Application>Microsoft Office PowerPoint</Application>
  <PresentationFormat>와이드스크린</PresentationFormat>
  <Paragraphs>192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한컴 윤체 M</vt:lpstr>
      <vt:lpstr>돋움</vt:lpstr>
      <vt:lpstr>맑은 고딕</vt:lpstr>
      <vt:lpstr>한컴 윤고딕 250</vt:lpstr>
      <vt:lpstr>한컴 윤고딕 240</vt:lpstr>
      <vt:lpstr>Segoe UI</vt:lpstr>
      <vt:lpstr>HY견고딕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재채기</dc:creator>
  <cp:lastModifiedBy>DAWOON</cp:lastModifiedBy>
  <cp:revision>136</cp:revision>
  <dcterms:created xsi:type="dcterms:W3CDTF">2015-04-24T05:34:22Z</dcterms:created>
  <dcterms:modified xsi:type="dcterms:W3CDTF">2017-11-08T07:01:28Z</dcterms:modified>
</cp:coreProperties>
</file>