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9" r:id="rId3"/>
    <p:sldId id="314" r:id="rId4"/>
    <p:sldId id="308" r:id="rId5"/>
    <p:sldId id="304" r:id="rId6"/>
    <p:sldId id="313" r:id="rId7"/>
    <p:sldId id="316" r:id="rId8"/>
    <p:sldId id="317" r:id="rId9"/>
    <p:sldId id="318" r:id="rId10"/>
    <p:sldId id="312" r:id="rId11"/>
    <p:sldId id="273" r:id="rId12"/>
    <p:sldId id="265" r:id="rId13"/>
  </p:sldIdLst>
  <p:sldSz cx="12192000" cy="6858000"/>
  <p:notesSz cx="6858000" cy="9144000"/>
  <p:embeddedFontLst>
    <p:embeddedFont>
      <p:font typeface="HY견고딕" panose="02030600000101010101" pitchFamily="18" charset="-127"/>
      <p:regular r:id="rId14"/>
    </p:embeddedFont>
    <p:embeddedFont>
      <p:font typeface="한컴 윤고딕 240" panose="02020603020101020101" pitchFamily="18" charset="-127"/>
      <p:regular r:id="rId15"/>
    </p:embeddedFont>
    <p:embeddedFont>
      <p:font typeface="한컴 윤체 M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25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813461"/>
            <a:ext cx="6606540" cy="1323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8696" y="2701317"/>
            <a:ext cx="6354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예측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931876"/>
            <a:ext cx="3432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6093" y="4952821"/>
            <a:ext cx="27077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大컴퓨터정보과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909" y="6155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925" y="1785669"/>
            <a:ext cx="10868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날씨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매우 복잡한 프로세스이며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변동이 매우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크기 때문에</a:t>
            </a:r>
            <a:endParaRPr lang="en-US" altLang="ko-KR" sz="24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더 정확한 값을 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얻을려면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현재와 가까워야 되고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더 많은 자료가 필요합니다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5442" y="3601403"/>
            <a:ext cx="442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R</a:t>
            </a:r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라이브러리 함수 이용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9310" y="4677728"/>
            <a:ext cx="665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파이썬</a:t>
            </a:r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라이브러리 함수 이용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20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3545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무엇을 뽑아낼 것인가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1547" y="2518915"/>
            <a:ext cx="799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다양한 </a:t>
            </a:r>
            <a:r>
              <a:rPr lang="ko-KR" altLang="en-US" sz="48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회기분석을</a:t>
            </a:r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통한</a:t>
            </a:r>
            <a:endParaRPr lang="en-US" altLang="ko-KR" sz="48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관광지의 </a:t>
            </a:r>
            <a:r>
              <a:rPr lang="ko-KR" altLang="en-US" sz="6000" dirty="0" smtClean="0"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기상예측</a:t>
            </a:r>
            <a:endParaRPr lang="ko-KR" altLang="en-US" sz="6000" dirty="0">
              <a:solidFill>
                <a:srgbClr val="FF0000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82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3545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과정 및 선정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774" y="2023046"/>
            <a:ext cx="208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관광지 선정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1184" y="1561381"/>
            <a:ext cx="208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과거 데이터 기반의</a:t>
            </a:r>
            <a:endParaRPr lang="en-US" altLang="ko-KR" sz="30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3479" y="2023046"/>
            <a:ext cx="208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기간 설정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38889" y="1792214"/>
            <a:ext cx="208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예측 날씨</a:t>
            </a:r>
            <a:endParaRPr lang="en-US" altLang="ko-KR" sz="30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제공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774" y="3894646"/>
            <a:ext cx="9023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관광지</a:t>
            </a:r>
            <a:r>
              <a:rPr lang="en-US" altLang="ko-KR" sz="30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대한민국 행복여행 선정 상위 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10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곳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774" y="4607874"/>
            <a:ext cx="9023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기간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: 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사용자 입력 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– 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현재일로부터 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1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년 이내 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/>
            </a:r>
            <a:b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</a:b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       (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먼 미래일수록 정확성 저하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)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774" y="5782767"/>
            <a:ext cx="9023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방식</a:t>
            </a:r>
            <a:r>
              <a:rPr lang="en-US" altLang="ko-KR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: </a:t>
            </a:r>
            <a:r>
              <a:rPr lang="ko-KR" altLang="en-US" sz="30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회기분석</a:t>
            </a:r>
            <a:r>
              <a:rPr lang="ko-KR" altLang="en-US" sz="3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기법</a:t>
            </a:r>
            <a:endParaRPr lang="ko-KR" altLang="en-US" sz="3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93366" y="2058505"/>
            <a:ext cx="759124" cy="4830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702060" y="2058505"/>
            <a:ext cx="759124" cy="4830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548776" y="2058505"/>
            <a:ext cx="759124" cy="4830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796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20" grpId="0"/>
      <p:bldP spid="22" grpId="0"/>
      <p:bldP spid="23" grpId="0"/>
      <p:bldP spid="26" grpId="0"/>
      <p:bldP spid="3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3545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향후 기대 효과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774" y="1962329"/>
            <a:ext cx="960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1. </a:t>
            </a:r>
            <a:r>
              <a:rPr lang="ko-KR" altLang="en-US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일기 예측을 통한 여행 옷차림 및 필요 물품 준비 가능</a:t>
            </a:r>
            <a:endParaRPr lang="ko-KR" altLang="en-US" sz="3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774" y="3221254"/>
            <a:ext cx="902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2. </a:t>
            </a:r>
            <a:r>
              <a:rPr lang="ko-KR" altLang="en-US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우천기간을 피한 여행계획 설정 가능</a:t>
            </a:r>
            <a:endParaRPr lang="ko-KR" altLang="en-US" sz="3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774" y="4480178"/>
            <a:ext cx="902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3. </a:t>
            </a:r>
            <a:r>
              <a:rPr lang="ko-KR" altLang="en-US" sz="32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우천시 </a:t>
            </a:r>
            <a:r>
              <a:rPr lang="ko-KR" altLang="en-US" sz="3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대안 관광지</a:t>
            </a:r>
            <a:r>
              <a:rPr lang="en-US" altLang="ko-KR" sz="3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(</a:t>
            </a:r>
            <a:r>
              <a:rPr lang="ko-KR" altLang="en-US" sz="3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실내 관광</a:t>
            </a:r>
            <a:r>
              <a:rPr lang="en-US" altLang="ko-KR" sz="3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) </a:t>
            </a:r>
            <a:r>
              <a:rPr lang="ko-KR" altLang="en-US" sz="32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확보 가능</a:t>
            </a:r>
            <a:endParaRPr lang="ko-KR" altLang="en-US" sz="32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4865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데이터 항목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521" y="1561381"/>
            <a:ext cx="392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항목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기온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풍향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강수량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21" y="2211452"/>
            <a:ext cx="392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기간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2006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~2015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21" y="3511596"/>
            <a:ext cx="392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시간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1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시간마다 수집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521" y="4161668"/>
            <a:ext cx="449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방식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기상자료개방포털 이용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521" y="5738809"/>
            <a:ext cx="449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저장 방식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CSV</a:t>
            </a:r>
            <a:r>
              <a:rPr lang="ko-KR" altLang="en-US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확장자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521" y="4811740"/>
            <a:ext cx="449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수집 지역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관광지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 지역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521" y="2861524"/>
            <a:ext cx="392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관측 종류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방재기상관측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356331"/>
            <a:ext cx="3795623" cy="45175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74124" y="5980988"/>
            <a:ext cx="427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Ex) 2007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 노원의 기상정보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81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322" y="1369892"/>
            <a:ext cx="972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어떤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 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예상밖의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현상이 나타나더라도 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    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현상은 결국 어떤 특정 예상한 값에 돌아간다는 의미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9847" y="4170373"/>
            <a:ext cx="972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회귀분석은 과거의 데이터를 통해서 일정한 규칙을 찾고 </a:t>
            </a:r>
            <a:endParaRPr lang="en-US" altLang="ko-KR" sz="24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 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 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규칙으로 미래를 예측하는 기법이다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1195" y="2835691"/>
            <a:ext cx="9066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"</a:t>
            </a:r>
            <a:r>
              <a:rPr lang="ko-KR" altLang="en-US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평년 기온으로 돌아간다 </a:t>
            </a:r>
            <a:r>
              <a:rPr lang="en-US" altLang="ko-KR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</a:t>
            </a:r>
            <a:r>
              <a:rPr lang="ko-KR" altLang="en-US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평년 기온으로 </a:t>
            </a:r>
            <a:r>
              <a:rPr lang="ko-KR" altLang="en-US" sz="3200" b="1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회귀</a:t>
            </a:r>
            <a:r>
              <a:rPr lang="ko-KR" altLang="en-US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한다</a:t>
            </a:r>
            <a:r>
              <a:rPr lang="en-US" altLang="ko-KR" sz="3200" b="1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"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761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9" name="Picture 2" descr="http://postfiles13.naver.net/20160930_284/yunjh7024_1475215451681mpJQd_PNG/%C1%A6%B8%F1_%BE%F8%B4%C2_%B1%D7%B8%B2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4" y="1617803"/>
            <a:ext cx="7624313" cy="404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5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074" name="Picture 2" descr="http://postfiles1.naver.net/20160930_16/yunjh7024_1475215595205Uzy9z_PNG/%C1%A6%B8%F1_%BE%F8%B4%C2_%B1%D7%B8%B2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20" y="1540420"/>
            <a:ext cx="7791001" cy="45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22428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선형회귀 방식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076" name="Picture 4" descr="http://postfiles14.naver.net/20160930_269/yunjh7024_1475215922634a2NMO_PNG/%C1%A6%B8%F1_%BE%F8%B4%C2_%B1%D7%B8%B2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20" y="1539238"/>
            <a:ext cx="7714802" cy="452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819006" y="1910625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y= </a:t>
            </a:r>
            <a:r>
              <a:rPr lang="en-US" altLang="ko-KR" sz="240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ax+b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07835" y="3996600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Y=</a:t>
            </a:r>
            <a:r>
              <a:rPr lang="en-US" altLang="ko-KR" sz="2400" dirty="0" err="1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aX+b</a:t>
            </a:r>
            <a:r>
              <a:rPr lang="en-US" altLang="ko-KR" sz="240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+</a:t>
            </a:r>
            <a:r>
              <a:rPr lang="ko-KR" altLang="en-US" sz="240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오차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2798" y="4707671"/>
            <a:ext cx="291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가장 </a:t>
            </a:r>
            <a:r>
              <a:rPr lang="ko-KR" altLang="en-US" sz="24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간단</a:t>
            </a:r>
            <a:r>
              <a:rPr lang="ko-KR" altLang="en-US" sz="240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</a:t>
            </a:r>
            <a:endParaRPr lang="en-US" altLang="ko-KR" sz="2400" dirty="0" smtClean="0">
              <a:solidFill>
                <a:srgbClr val="00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단순선형회귀방식</a:t>
            </a:r>
            <a:endParaRPr lang="ko-KR" altLang="en-US" sz="2400" dirty="0">
              <a:solidFill>
                <a:srgbClr val="00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2798" y="2722779"/>
            <a:ext cx="29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</a:t>
            </a:r>
            <a:r>
              <a:rPr lang="ko-KR" altLang="en-US" sz="2400" dirty="0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오차</a:t>
            </a:r>
            <a:r>
              <a:rPr lang="ko-KR" altLang="en-US" sz="2400" dirty="0" smtClean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발생</a:t>
            </a:r>
            <a:endParaRPr lang="ko-KR" altLang="en-US" sz="2400" dirty="0">
              <a:solidFill>
                <a:srgbClr val="00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29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236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Arial</vt:lpstr>
      <vt:lpstr>한컴 윤고딕 240</vt:lpstr>
      <vt:lpstr>한컴 윤체 M</vt:lpstr>
      <vt:lpstr>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146</cp:revision>
  <dcterms:created xsi:type="dcterms:W3CDTF">2015-04-24T05:34:22Z</dcterms:created>
  <dcterms:modified xsi:type="dcterms:W3CDTF">2017-11-15T05:47:08Z</dcterms:modified>
</cp:coreProperties>
</file>