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86" r:id="rId3"/>
    <p:sldId id="287" r:id="rId4"/>
    <p:sldId id="281" r:id="rId5"/>
    <p:sldId id="291" r:id="rId6"/>
    <p:sldId id="292" r:id="rId7"/>
    <p:sldId id="295" r:id="rId8"/>
    <p:sldId id="293" r:id="rId9"/>
    <p:sldId id="294" r:id="rId10"/>
    <p:sldId id="273" r:id="rId11"/>
    <p:sldId id="265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HY견고딕" panose="02030600000101010101" pitchFamily="18" charset="-127"/>
      <p:regular r:id="rId15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07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509" y="67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0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26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08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28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85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38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6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32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7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39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42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rgbClr val="FFF6D9"/>
            </a:gs>
            <a:gs pos="33000">
              <a:srgbClr val="FFF9E6"/>
            </a:gs>
            <a:gs pos="10000">
              <a:schemeClr val="bg1"/>
            </a:gs>
            <a:gs pos="78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FDF5-E25D-4F37-84B5-7BEF27B44787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2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92730" y="2276762"/>
            <a:ext cx="6606540" cy="23968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18701" y="2151728"/>
            <a:ext cx="63546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일기 예측</a:t>
            </a:r>
            <a:r>
              <a:rPr lang="en-US" altLang="ko-KR" sz="8000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80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및 </a:t>
            </a:r>
            <a:endParaRPr lang="en-US" altLang="ko-KR" sz="8000" dirty="0" smtClean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80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옷차림 추천 </a:t>
            </a:r>
            <a:endParaRPr lang="ko-KR" altLang="en-US" sz="8000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92730" y="1520459"/>
            <a:ext cx="3967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빅데이터</a:t>
            </a:r>
            <a:r>
              <a:rPr lang="ko-KR" altLang="en-US" sz="4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기반 </a:t>
            </a:r>
            <a:endParaRPr lang="ko-KR" altLang="en-US" sz="4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2440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S/W </a:t>
            </a:r>
            <a:r>
              <a:rPr lang="ko-KR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프로젝트</a:t>
            </a:r>
            <a:endParaRPr lang="en-US" altLang="ko-KR" sz="28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8630" y="4952821"/>
            <a:ext cx="327525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이름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정다운</a:t>
            </a:r>
            <a:endParaRPr lang="en-US" altLang="ko-KR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학번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201344068</a:t>
            </a:r>
          </a:p>
          <a:p>
            <a:pPr algn="r"/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학과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400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大</a:t>
            </a:r>
            <a:r>
              <a:rPr lang="ko-KR" altLang="en-US" sz="24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컴퓨터정보과</a:t>
            </a:r>
            <a:endParaRPr lang="en-US" altLang="ko-KR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지도교수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3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윤경섭</a:t>
            </a:r>
            <a:endParaRPr lang="en-US" altLang="ko-KR" sz="32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99270" y="61555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2017</a:t>
            </a:r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9</a:t>
            </a:r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월 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13</a:t>
            </a:r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일</a:t>
            </a:r>
            <a:endParaRPr lang="en-US" altLang="ko-KR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4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730" y="2674620"/>
            <a:ext cx="6606540" cy="1508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89631" y="2767281"/>
            <a:ext cx="32127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 smtClean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&amp; A</a:t>
            </a:r>
            <a:endParaRPr lang="ko-KR" altLang="en-US" sz="800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574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730" y="2674620"/>
            <a:ext cx="6606540" cy="1508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7321" y="2767281"/>
            <a:ext cx="43973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THANKS!</a:t>
            </a:r>
            <a:endParaRPr lang="ko-KR" altLang="en-US" sz="800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538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기능 정의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074097"/>
              </p:ext>
            </p:extLst>
          </p:nvPr>
        </p:nvGraphicFramePr>
        <p:xfrm>
          <a:off x="440988" y="1115437"/>
          <a:ext cx="11089532" cy="497227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83939"/>
                <a:gridCol w="1442560"/>
                <a:gridCol w="1224951"/>
                <a:gridCol w="5599014"/>
                <a:gridCol w="1739068"/>
              </a:tblGrid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번호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기능코드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이름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설명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비고</a:t>
                      </a:r>
                      <a:endParaRPr lang="ko-KR" altLang="en-US" sz="1300" dirty="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300" dirty="0" smtClean="0"/>
                        <a:t>Menu-</a:t>
                      </a:r>
                      <a:r>
                        <a:rPr lang="en-US" altLang="ko-KR" sz="1300" dirty="0" err="1" smtClean="0"/>
                        <a:t>Mbtn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300" dirty="0" smtClean="0"/>
                        <a:t>Main </a:t>
                      </a:r>
                      <a:r>
                        <a:rPr lang="ko-KR" altLang="en-US" sz="1300" dirty="0" smtClean="0"/>
                        <a:t>버튼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버튼을 누를 경우 </a:t>
                      </a:r>
                      <a:r>
                        <a:rPr lang="en-US" altLang="ko-KR" sz="1300" dirty="0" smtClean="0"/>
                        <a:t>Main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en-US" altLang="ko-KR" sz="1300" dirty="0" smtClean="0"/>
                        <a:t>page</a:t>
                      </a:r>
                      <a:r>
                        <a:rPr lang="ko-KR" altLang="en-US" sz="1300" dirty="0" smtClean="0"/>
                        <a:t>로 간다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300" dirty="0" smtClean="0"/>
                        <a:t>Menu-</a:t>
                      </a:r>
                      <a:r>
                        <a:rPr lang="en-US" altLang="ko-KR" sz="1300" dirty="0" err="1" smtClean="0"/>
                        <a:t>Sbtn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300" dirty="0" smtClean="0"/>
                        <a:t>Search </a:t>
                      </a:r>
                      <a:r>
                        <a:rPr lang="ko-KR" altLang="en-US" sz="1300" dirty="0" smtClean="0"/>
                        <a:t>버튼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버튼을 누를 경우 </a:t>
                      </a:r>
                      <a:r>
                        <a:rPr lang="en-US" altLang="ko-KR" sz="1300" dirty="0" smtClean="0"/>
                        <a:t>Search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en-US" altLang="ko-KR" sz="1300" dirty="0" smtClean="0"/>
                        <a:t>page</a:t>
                      </a:r>
                      <a:r>
                        <a:rPr lang="ko-KR" altLang="en-US" sz="1300" dirty="0" smtClean="0"/>
                        <a:t>로 간다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Search-city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도</a:t>
                      </a:r>
                      <a:r>
                        <a:rPr lang="en-US" altLang="ko-KR" sz="1300" dirty="0" smtClean="0"/>
                        <a:t>/</a:t>
                      </a:r>
                      <a:r>
                        <a:rPr lang="ko-KR" altLang="en-US" sz="1300" dirty="0" smtClean="0"/>
                        <a:t>시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대분류된</a:t>
                      </a:r>
                      <a:r>
                        <a:rPr lang="ko-KR" altLang="en-US" sz="1300" dirty="0" smtClean="0"/>
                        <a:t> 지역을 선택한다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Search-</a:t>
                      </a:r>
                      <a:r>
                        <a:rPr lang="en-US" altLang="ko-KR" sz="1300" dirty="0" err="1" smtClean="0"/>
                        <a:t>vill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시</a:t>
                      </a:r>
                      <a:r>
                        <a:rPr lang="en-US" altLang="ko-KR" sz="1300" dirty="0" smtClean="0"/>
                        <a:t>/</a:t>
                      </a:r>
                      <a:r>
                        <a:rPr lang="ko-KR" altLang="en-US" sz="1300" dirty="0" smtClean="0"/>
                        <a:t>군</a:t>
                      </a:r>
                      <a:r>
                        <a:rPr lang="en-US" altLang="ko-KR" sz="1300" dirty="0" smtClean="0"/>
                        <a:t>/</a:t>
                      </a:r>
                      <a:r>
                        <a:rPr lang="ko-KR" altLang="en-US" sz="1300" dirty="0" smtClean="0"/>
                        <a:t>구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대분류된</a:t>
                      </a:r>
                      <a:r>
                        <a:rPr lang="ko-KR" altLang="en-US" sz="1300" dirty="0" smtClean="0"/>
                        <a:t> 지역에 따라 </a:t>
                      </a:r>
                      <a:r>
                        <a:rPr lang="ko-KR" altLang="en-US" sz="1300" dirty="0" err="1" smtClean="0"/>
                        <a:t>소분류된</a:t>
                      </a:r>
                      <a:r>
                        <a:rPr lang="ko-KR" altLang="en-US" sz="1300" dirty="0" smtClean="0"/>
                        <a:t> 지역을 선택한다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Search-</a:t>
                      </a:r>
                      <a:r>
                        <a:rPr lang="en-US" altLang="ko-KR" sz="1300" dirty="0" err="1" smtClean="0"/>
                        <a:t>btn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검색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클릭시</a:t>
                      </a:r>
                      <a:r>
                        <a:rPr lang="ko-KR" altLang="en-US" sz="1300" dirty="0" smtClean="0"/>
                        <a:t> 검색된 지역을 기반으로 자료 표시한다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6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Cast-DP-high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최고기온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기상청에서 발표한 오늘 날짜의 최고기온을 표시해준다</a:t>
                      </a:r>
                      <a:r>
                        <a:rPr lang="en-US" altLang="ko-KR" sz="1300" dirty="0" smtClean="0"/>
                        <a:t>,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7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Cast-DP-low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최저기온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기상청에서 발표한 오늘 날짜의 최저기온을 표시해준다</a:t>
                      </a:r>
                      <a:r>
                        <a:rPr lang="en-US" altLang="ko-KR" sz="1300" dirty="0" smtClean="0"/>
                        <a:t>,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Cast-DP-rain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강수량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기상청에서 발표한 오늘 날짜의 누적강수량을 표시해준다</a:t>
                      </a:r>
                      <a:r>
                        <a:rPr lang="en-US" altLang="ko-KR" sz="1300" dirty="0" smtClean="0"/>
                        <a:t>,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Data-DP-high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최고기온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빅데이터에서</a:t>
                      </a:r>
                      <a:r>
                        <a:rPr lang="ko-KR" altLang="en-US" sz="1300" baseline="0" dirty="0" smtClean="0"/>
                        <a:t> 가져온 매해 오늘 날짜의 최고 기온을 표시해준다</a:t>
                      </a:r>
                      <a:r>
                        <a:rPr lang="en-US" altLang="ko-KR" sz="1300" baseline="0" dirty="0" smtClean="0"/>
                        <a:t>,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Cast-DP-low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최저기온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빅데이터에서</a:t>
                      </a:r>
                      <a:r>
                        <a:rPr lang="ko-KR" altLang="en-US" sz="1300" baseline="0" dirty="0" smtClean="0"/>
                        <a:t> 가져온 매해 오늘 날짜의 최고 기온을 표시해준다</a:t>
                      </a:r>
                      <a:r>
                        <a:rPr lang="en-US" altLang="ko-KR" sz="1300" baseline="0" dirty="0" smtClean="0"/>
                        <a:t>,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Cast-DP-rain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강수량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빅데이터에서</a:t>
                      </a:r>
                      <a:r>
                        <a:rPr lang="ko-KR" altLang="en-US" sz="1300" baseline="0" dirty="0" smtClean="0"/>
                        <a:t> 가져온 매해 오늘 날짜의 누적 강수량을 표시해준다</a:t>
                      </a:r>
                      <a:r>
                        <a:rPr lang="en-US" altLang="ko-KR" sz="1300" baseline="0" dirty="0" smtClean="0"/>
                        <a:t>,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RCMD-um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우산소지여부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기상청 예상과 데이터를 조합해 우산을 챙겨야 할지 표시해준다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RCMD-</a:t>
                      </a:r>
                      <a:r>
                        <a:rPr lang="en-US" altLang="ko-KR" sz="1300" dirty="0" err="1" smtClean="0"/>
                        <a:t>cls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옷차림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그 날의 날씨에 맞는 간단한 옷 종류를 추천해준다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RCMD-item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추천 아이템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그 날의 날씨에 맞는 챙기면 좋은 물건들을 추천해준다</a:t>
                      </a:r>
                      <a:r>
                        <a:rPr lang="en-US" altLang="ko-KR" sz="1300" dirty="0" smtClean="0"/>
                        <a:t>,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3881887" y="395354"/>
            <a:ext cx="31658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page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13651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기능 정의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018446"/>
              </p:ext>
            </p:extLst>
          </p:nvPr>
        </p:nvGraphicFramePr>
        <p:xfrm>
          <a:off x="446925" y="1114277"/>
          <a:ext cx="11089532" cy="5303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83939"/>
                <a:gridCol w="1468439"/>
                <a:gridCol w="1440611"/>
                <a:gridCol w="5357475"/>
                <a:gridCol w="1739068"/>
              </a:tblGrid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번호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기능코드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이름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설명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비고</a:t>
                      </a:r>
                      <a:endParaRPr lang="ko-KR" altLang="en-US" sz="1300" dirty="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300" dirty="0" smtClean="0"/>
                        <a:t>Menu-</a:t>
                      </a:r>
                      <a:r>
                        <a:rPr lang="en-US" altLang="ko-KR" sz="1300" dirty="0" err="1" smtClean="0"/>
                        <a:t>Mbtn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300" dirty="0" smtClean="0"/>
                        <a:t>Home </a:t>
                      </a:r>
                      <a:r>
                        <a:rPr lang="ko-KR" altLang="en-US" sz="1300" dirty="0" smtClean="0"/>
                        <a:t>버튼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버튼을 누를 경우 </a:t>
                      </a:r>
                      <a:r>
                        <a:rPr lang="en-US" altLang="ko-KR" sz="1300" dirty="0" smtClean="0"/>
                        <a:t>Main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en-US" altLang="ko-KR" sz="1300" dirty="0" smtClean="0"/>
                        <a:t>page</a:t>
                      </a:r>
                      <a:r>
                        <a:rPr lang="ko-KR" altLang="en-US" sz="1300" dirty="0" smtClean="0"/>
                        <a:t>로 간다</a:t>
                      </a:r>
                      <a:r>
                        <a:rPr lang="en-US" altLang="ko-KR" sz="1300" dirty="0" smtClean="0"/>
                        <a:t>,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300" dirty="0" smtClean="0"/>
                        <a:t>Menu-</a:t>
                      </a:r>
                      <a:r>
                        <a:rPr lang="en-US" altLang="ko-KR" sz="1300" dirty="0" err="1" smtClean="0"/>
                        <a:t>Sbtn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300" dirty="0" smtClean="0"/>
                        <a:t>Search </a:t>
                      </a:r>
                      <a:r>
                        <a:rPr lang="ko-KR" altLang="en-US" sz="1300" dirty="0" smtClean="0"/>
                        <a:t>버튼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버튼을 누를 경우 </a:t>
                      </a:r>
                      <a:r>
                        <a:rPr lang="en-US" altLang="ko-KR" sz="1300" dirty="0" smtClean="0"/>
                        <a:t>Search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en-US" altLang="ko-KR" sz="1300" dirty="0" smtClean="0"/>
                        <a:t>page</a:t>
                      </a:r>
                      <a:r>
                        <a:rPr lang="ko-KR" altLang="en-US" sz="1300" dirty="0" smtClean="0"/>
                        <a:t>로 간다</a:t>
                      </a:r>
                      <a:r>
                        <a:rPr lang="en-US" altLang="ko-KR" sz="1300" dirty="0" smtClean="0"/>
                        <a:t>,(</a:t>
                      </a:r>
                      <a:r>
                        <a:rPr lang="ko-KR" altLang="en-US" sz="1300" dirty="0" smtClean="0"/>
                        <a:t>현 페이지에선 비활성화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Search-city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도</a:t>
                      </a:r>
                      <a:r>
                        <a:rPr lang="en-US" altLang="ko-KR" sz="1300" dirty="0" smtClean="0"/>
                        <a:t>/</a:t>
                      </a:r>
                      <a:r>
                        <a:rPr lang="ko-KR" altLang="en-US" sz="1300" dirty="0" smtClean="0"/>
                        <a:t>시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대분류된</a:t>
                      </a:r>
                      <a:r>
                        <a:rPr lang="ko-KR" altLang="en-US" sz="1300" dirty="0" smtClean="0"/>
                        <a:t> 지역을 선택한다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Search-</a:t>
                      </a:r>
                      <a:r>
                        <a:rPr lang="en-US" altLang="ko-KR" sz="1300" dirty="0" err="1" smtClean="0"/>
                        <a:t>vill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시</a:t>
                      </a:r>
                      <a:r>
                        <a:rPr lang="en-US" altLang="ko-KR" sz="1300" dirty="0" smtClean="0"/>
                        <a:t>/</a:t>
                      </a:r>
                      <a:r>
                        <a:rPr lang="ko-KR" altLang="en-US" sz="1300" dirty="0" smtClean="0"/>
                        <a:t>군</a:t>
                      </a:r>
                      <a:r>
                        <a:rPr lang="en-US" altLang="ko-KR" sz="1300" dirty="0" smtClean="0"/>
                        <a:t>/</a:t>
                      </a:r>
                      <a:r>
                        <a:rPr lang="ko-KR" altLang="en-US" sz="1300" dirty="0" smtClean="0"/>
                        <a:t>구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대분류된</a:t>
                      </a:r>
                      <a:r>
                        <a:rPr lang="ko-KR" altLang="en-US" sz="1300" dirty="0" smtClean="0"/>
                        <a:t> 지역에 따라 </a:t>
                      </a:r>
                      <a:r>
                        <a:rPr lang="ko-KR" altLang="en-US" sz="1300" dirty="0" err="1" smtClean="0"/>
                        <a:t>소분류된</a:t>
                      </a:r>
                      <a:r>
                        <a:rPr lang="ko-KR" altLang="en-US" sz="1300" dirty="0" smtClean="0"/>
                        <a:t> 지역을 선택한다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Search-date-y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년 버튼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기간 종류를 선택하는 </a:t>
                      </a:r>
                      <a:r>
                        <a:rPr lang="ko-KR" altLang="en-US" sz="1300" dirty="0" smtClean="0"/>
                        <a:t>라디오 버튼이다</a:t>
                      </a:r>
                      <a:r>
                        <a:rPr lang="en-US" altLang="ko-KR" sz="1300" dirty="0" smtClean="0"/>
                        <a:t>,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6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Search-date-m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월 버튼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기간 종류를 선택하는 </a:t>
                      </a:r>
                      <a:r>
                        <a:rPr lang="ko-KR" altLang="en-US" sz="1300" dirty="0" smtClean="0"/>
                        <a:t>라디오 버튼이다</a:t>
                      </a:r>
                      <a:r>
                        <a:rPr lang="en-US" altLang="ko-KR" sz="1300" dirty="0" smtClean="0"/>
                        <a:t>,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7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Search-date-d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일 버튼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기간 종류를 선택하는 </a:t>
                      </a:r>
                      <a:r>
                        <a:rPr lang="ko-KR" altLang="en-US" sz="1300" dirty="0" smtClean="0"/>
                        <a:t>라디오 버튼이다</a:t>
                      </a:r>
                      <a:r>
                        <a:rPr lang="en-US" altLang="ko-KR" sz="1300" dirty="0" smtClean="0"/>
                        <a:t>,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Start-date-y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시작 년도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시작 년도를</a:t>
                      </a:r>
                      <a:r>
                        <a:rPr lang="ko-KR" altLang="en-US" sz="1300" baseline="0" dirty="0" smtClean="0"/>
                        <a:t> 선택하는 </a:t>
                      </a:r>
                      <a:r>
                        <a:rPr lang="ko-KR" altLang="en-US" sz="1300" baseline="0" dirty="0" err="1" smtClean="0"/>
                        <a:t>드롭다운</a:t>
                      </a:r>
                      <a:r>
                        <a:rPr lang="ko-KR" altLang="en-US" sz="1300" baseline="0" dirty="0" smtClean="0"/>
                        <a:t> 리스트이다</a:t>
                      </a:r>
                      <a:r>
                        <a:rPr lang="en-US" altLang="ko-KR" sz="1300" baseline="0" dirty="0" smtClean="0"/>
                        <a:t>,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End-date-y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종료 년도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종료 년도를</a:t>
                      </a:r>
                      <a:r>
                        <a:rPr lang="ko-KR" altLang="en-US" sz="1300" baseline="0" dirty="0" smtClean="0"/>
                        <a:t> 선택하는 </a:t>
                      </a:r>
                      <a:r>
                        <a:rPr lang="ko-KR" altLang="en-US" sz="1300" baseline="0" dirty="0" err="1" smtClean="0"/>
                        <a:t>드롭다운</a:t>
                      </a:r>
                      <a:r>
                        <a:rPr lang="ko-KR" altLang="en-US" sz="1300" baseline="0" dirty="0" smtClean="0"/>
                        <a:t> 리스트이다</a:t>
                      </a:r>
                      <a:r>
                        <a:rPr lang="en-US" altLang="ko-KR" sz="1300" baseline="0" dirty="0" smtClean="0"/>
                        <a:t>,</a:t>
                      </a:r>
                      <a:endParaRPr lang="ko-KR" alt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Start-date-m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시작 월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시작 월을</a:t>
                      </a:r>
                      <a:r>
                        <a:rPr lang="ko-KR" altLang="en-US" sz="1300" baseline="0" dirty="0" smtClean="0"/>
                        <a:t> 선택하는 </a:t>
                      </a:r>
                      <a:r>
                        <a:rPr lang="ko-KR" altLang="en-US" sz="1300" baseline="0" dirty="0" err="1" smtClean="0"/>
                        <a:t>드롭다운</a:t>
                      </a:r>
                      <a:r>
                        <a:rPr lang="ko-KR" altLang="en-US" sz="1300" baseline="0" dirty="0" smtClean="0"/>
                        <a:t> 리스트이다</a:t>
                      </a:r>
                      <a:r>
                        <a:rPr lang="en-US" altLang="ko-KR" sz="1300" baseline="0" dirty="0" smtClean="0"/>
                        <a:t>,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End-date-m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종료 월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aseline="0" dirty="0" smtClean="0"/>
                        <a:t>종료 월을 선택하는 </a:t>
                      </a:r>
                      <a:r>
                        <a:rPr lang="ko-KR" altLang="en-US" sz="1300" baseline="0" dirty="0" err="1" smtClean="0"/>
                        <a:t>드롭다운</a:t>
                      </a:r>
                      <a:r>
                        <a:rPr lang="ko-KR" altLang="en-US" sz="1300" baseline="0" dirty="0" smtClean="0"/>
                        <a:t> 리스트이다</a:t>
                      </a:r>
                      <a:r>
                        <a:rPr lang="en-US" altLang="ko-KR" sz="1300" baseline="0" dirty="0" smtClean="0"/>
                        <a:t>,</a:t>
                      </a:r>
                      <a:endParaRPr lang="ko-KR" alt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Start-date-d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시작 일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시작 일을</a:t>
                      </a:r>
                      <a:r>
                        <a:rPr lang="ko-KR" altLang="en-US" sz="1300" baseline="0" dirty="0" smtClean="0"/>
                        <a:t> 선택하는 </a:t>
                      </a:r>
                      <a:r>
                        <a:rPr lang="ko-KR" altLang="en-US" sz="1300" baseline="0" dirty="0" err="1" smtClean="0"/>
                        <a:t>드롭다운</a:t>
                      </a:r>
                      <a:r>
                        <a:rPr lang="ko-KR" altLang="en-US" sz="1300" baseline="0" dirty="0" smtClean="0"/>
                        <a:t> 리스트이다</a:t>
                      </a:r>
                      <a:r>
                        <a:rPr lang="en-US" altLang="ko-KR" sz="1300" baseline="0" dirty="0" smtClean="0"/>
                        <a:t>,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End-date-d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종료 일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aseline="0" dirty="0" smtClean="0"/>
                        <a:t>종료 월을 선택하는 </a:t>
                      </a:r>
                      <a:r>
                        <a:rPr lang="ko-KR" altLang="en-US" sz="1300" baseline="0" dirty="0" err="1" smtClean="0"/>
                        <a:t>드롭다운</a:t>
                      </a:r>
                      <a:r>
                        <a:rPr lang="ko-KR" altLang="en-US" sz="1300" baseline="0" dirty="0" smtClean="0"/>
                        <a:t> 리스트이다</a:t>
                      </a:r>
                      <a:r>
                        <a:rPr lang="en-US" altLang="ko-KR" sz="1300" baseline="0" dirty="0" smtClean="0"/>
                        <a:t>,</a:t>
                      </a:r>
                      <a:endParaRPr lang="ko-KR" alt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Search-</a:t>
                      </a:r>
                      <a:r>
                        <a:rPr lang="en-US" altLang="ko-KR" sz="1300" dirty="0" err="1" smtClean="0"/>
                        <a:t>btn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검색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클릭시</a:t>
                      </a:r>
                      <a:r>
                        <a:rPr lang="ko-KR" altLang="en-US" sz="1300" dirty="0" smtClean="0"/>
                        <a:t> 검색된 지역과 날짜를 기반으로 자료 표시한다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</a:tr>
              <a:tr h="33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Result-graph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결과그래프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검색된 지역과 날짜를 기반으로 자료 표시한다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81887" y="395354"/>
            <a:ext cx="31658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page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4843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92730" y="2674620"/>
            <a:ext cx="6606540" cy="1508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1830" y="2767281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 err="1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빅데이터</a:t>
            </a:r>
            <a:endParaRPr lang="ko-KR" altLang="en-US" sz="8000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2440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S/W </a:t>
            </a:r>
            <a:r>
              <a:rPr lang="ko-KR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프로젝트</a:t>
            </a:r>
            <a:endParaRPr lang="en-US" altLang="ko-KR" sz="28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545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빅데이터</a:t>
            </a:r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구조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7310" y="1256145"/>
            <a:ext cx="2670698" cy="538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3000" dirty="0" smtClean="0"/>
              <a:t>수집</a:t>
            </a:r>
            <a:endParaRPr lang="en-US" altLang="ko-KR" sz="3000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sz="2400" dirty="0" err="1" smtClean="0"/>
              <a:t>Crolling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Data Set</a:t>
            </a:r>
          </a:p>
          <a:p>
            <a:pPr algn="ctr"/>
            <a:r>
              <a:rPr lang="en-US" altLang="ko-KR" sz="2400" dirty="0" smtClean="0"/>
              <a:t>File data</a:t>
            </a:r>
          </a:p>
          <a:p>
            <a:pPr algn="ctr"/>
            <a:r>
              <a:rPr lang="en-US" altLang="ko-KR" sz="2400" dirty="0" err="1" smtClean="0"/>
              <a:t>IoT</a:t>
            </a:r>
            <a:endParaRPr lang="en-US" altLang="ko-KR" sz="24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410835" y="1256145"/>
            <a:ext cx="2670698" cy="538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3000" dirty="0" smtClean="0"/>
              <a:t>적재</a:t>
            </a:r>
            <a:endParaRPr lang="en-US" altLang="ko-KR" sz="3000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sz="2400" dirty="0" smtClean="0"/>
              <a:t>Hadoop</a:t>
            </a:r>
            <a:endParaRPr lang="en-US" altLang="ko-KR" sz="2400" dirty="0"/>
          </a:p>
          <a:p>
            <a:pPr algn="ctr"/>
            <a:r>
              <a:rPr lang="en-US" altLang="ko-KR" sz="2400" dirty="0" smtClean="0"/>
              <a:t>No-</a:t>
            </a:r>
            <a:r>
              <a:rPr lang="en-US" altLang="ko-KR" sz="2400" dirty="0" err="1" smtClean="0"/>
              <a:t>sql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몽고</a:t>
            </a:r>
            <a:r>
              <a:rPr lang="en-US" altLang="ko-KR" sz="2400" dirty="0" smtClean="0"/>
              <a:t>DB)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6184360" y="1256145"/>
            <a:ext cx="2670698" cy="538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3000" dirty="0" smtClean="0"/>
              <a:t>처리 및 분석</a:t>
            </a:r>
            <a:endParaRPr lang="en-US" altLang="ko-KR" sz="3000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2000" dirty="0" err="1" smtClean="0"/>
              <a:t>Sql</a:t>
            </a:r>
            <a:r>
              <a:rPr lang="en-US" altLang="ko-KR" sz="2000" dirty="0" smtClean="0"/>
              <a:t> on Hadoop</a:t>
            </a:r>
          </a:p>
          <a:p>
            <a:pPr algn="ctr"/>
            <a:r>
              <a:rPr lang="en-US" altLang="ko-KR" sz="2000" dirty="0" smtClean="0"/>
              <a:t>Data mining</a:t>
            </a:r>
          </a:p>
          <a:p>
            <a:pPr algn="ctr"/>
            <a:r>
              <a:rPr lang="ko-KR" altLang="en-US" sz="2000" dirty="0" err="1" smtClean="0"/>
              <a:t>소셜</a:t>
            </a:r>
            <a:r>
              <a:rPr lang="ko-KR" altLang="en-US" sz="2000" dirty="0" smtClean="0"/>
              <a:t> 네트워크 분석</a:t>
            </a:r>
            <a:endParaRPr lang="en-US" altLang="ko-KR" sz="2000" dirty="0" smtClean="0"/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통계쪽</a:t>
            </a:r>
            <a:r>
              <a:rPr lang="ko-KR" altLang="en-US" sz="2000" dirty="0" smtClean="0">
                <a:solidFill>
                  <a:srgbClr val="FF0000"/>
                </a:solidFill>
              </a:rPr>
              <a:t> 분야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957885" y="1256145"/>
            <a:ext cx="2670698" cy="538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3000" dirty="0" smtClean="0"/>
              <a:t>표현</a:t>
            </a:r>
            <a:r>
              <a:rPr lang="en-US" altLang="ko-KR" sz="3000" dirty="0" smtClean="0"/>
              <a:t>(</a:t>
            </a:r>
            <a:r>
              <a:rPr lang="ko-KR" altLang="en-US" sz="3000" dirty="0" smtClean="0"/>
              <a:t>선택</a:t>
            </a:r>
            <a:r>
              <a:rPr lang="en-US" altLang="ko-KR" sz="3000" dirty="0" smtClean="0"/>
              <a:t>)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z="2000" dirty="0" smtClean="0"/>
              <a:t>데이터 </a:t>
            </a:r>
            <a:r>
              <a:rPr lang="ko-KR" altLang="en-US" sz="2000" dirty="0" err="1" smtClean="0"/>
              <a:t>스토리텔링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데이터 시각화</a:t>
            </a:r>
            <a:endParaRPr lang="en-US" altLang="ko-KR" sz="2000" dirty="0" smtClean="0"/>
          </a:p>
          <a:p>
            <a:pPr algn="ctr"/>
            <a:r>
              <a:rPr lang="ko-KR" altLang="en-US" sz="2000" dirty="0" err="1" smtClean="0"/>
              <a:t>빅데이터</a:t>
            </a:r>
            <a:r>
              <a:rPr lang="ko-KR" altLang="en-US" sz="2000" dirty="0" smtClean="0"/>
              <a:t> 활용</a:t>
            </a:r>
            <a:endParaRPr lang="en-US" altLang="ko-KR" sz="2000" dirty="0" smtClean="0"/>
          </a:p>
          <a:p>
            <a:pPr algn="ctr"/>
            <a:r>
              <a:rPr lang="en-US" altLang="ko-KR" sz="2000" dirty="0" smtClean="0"/>
              <a:t>(ex.</a:t>
            </a:r>
            <a:r>
              <a:rPr lang="ko-KR" altLang="en-US" sz="2000" dirty="0" smtClean="0"/>
              <a:t>워드 </a:t>
            </a:r>
            <a:r>
              <a:rPr lang="ko-KR" altLang="en-US" sz="2000" dirty="0" err="1" smtClean="0"/>
              <a:t>클라우드</a:t>
            </a:r>
            <a:r>
              <a:rPr lang="en-US" altLang="ko-KR" sz="2000" dirty="0" smtClean="0"/>
              <a:t>)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66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크롤링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1887" y="395354"/>
            <a:ext cx="31658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기상청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9108" y="1442793"/>
            <a:ext cx="30643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/>
            <a:r>
              <a:rPr lang="ko-KR" altLang="en-US" sz="4400" b="1" dirty="0" err="1">
                <a:solidFill>
                  <a:srgbClr val="111111"/>
                </a:solidFill>
                <a:latin typeface="나눔고딕"/>
              </a:rPr>
              <a:t>크롤링</a:t>
            </a:r>
            <a:endParaRPr lang="ko-KR" altLang="en-US" sz="4400" b="1" i="0" dirty="0">
              <a:solidFill>
                <a:srgbClr val="111111"/>
              </a:solidFill>
              <a:effectLst/>
              <a:latin typeface="나눔고딕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881887" y="1504348"/>
            <a:ext cx="73875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무수히 </a:t>
            </a:r>
            <a:r>
              <a:rPr lang="ko-KR" altLang="en-US" sz="20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많은 인터넷 상의 페이지</a:t>
            </a:r>
            <a:r>
              <a:rPr lang="en-US" altLang="ko-KR" sz="20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문서</a:t>
            </a:r>
            <a:r>
              <a:rPr lang="en-US" altLang="ko-KR" sz="20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html </a:t>
            </a:r>
            <a:r>
              <a:rPr lang="ko-KR" altLang="en-US" sz="20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등</a:t>
            </a:r>
            <a:r>
              <a:rPr lang="en-US" altLang="ko-KR" sz="20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20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를 수집해서 </a:t>
            </a:r>
            <a:endParaRPr lang="en-US" altLang="ko-KR" sz="2000" dirty="0" smtClean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2000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분류하고 </a:t>
            </a:r>
            <a:r>
              <a:rPr lang="ko-KR" altLang="en-US" sz="20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저장한 후에 </a:t>
            </a:r>
            <a:r>
              <a:rPr lang="ko-KR" altLang="en-US" sz="2000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나중에 </a:t>
            </a:r>
            <a:r>
              <a:rPr lang="ko-KR" altLang="en-US" sz="20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쉽게 찾아볼 수 있도록 하는 </a:t>
            </a:r>
            <a:r>
              <a:rPr lang="ko-KR" altLang="en-US" sz="2000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것</a:t>
            </a:r>
            <a:r>
              <a:rPr lang="en-US" altLang="ko-KR" sz="2000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2000" dirty="0"/>
          </a:p>
        </p:txBody>
      </p:sp>
      <p:sp>
        <p:nvSpPr>
          <p:cNvPr id="12" name="아래로 구부러진 화살표 11"/>
          <p:cNvSpPr/>
          <p:nvPr/>
        </p:nvSpPr>
        <p:spPr>
          <a:xfrm>
            <a:off x="2587753" y="4011168"/>
            <a:ext cx="7016495" cy="1367165"/>
          </a:xfrm>
          <a:prstGeom prst="curvedDownArrow">
            <a:avLst>
              <a:gd name="adj1" fmla="val 48133"/>
              <a:gd name="adj2" fmla="val 121804"/>
              <a:gd name="adj3" fmla="val 25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96293" y="5664948"/>
            <a:ext cx="4185702" cy="768096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기상청 실시간 자료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732766" y="5664948"/>
            <a:ext cx="4185702" cy="768096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Database</a:t>
            </a:r>
            <a:endParaRPr lang="ko-KR" altLang="en-US" sz="3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아래쪽 화살표 설명선 14"/>
          <p:cNvSpPr/>
          <p:nvPr/>
        </p:nvSpPr>
        <p:spPr>
          <a:xfrm>
            <a:off x="4314302" y="2998737"/>
            <a:ext cx="1535387" cy="762990"/>
          </a:xfrm>
          <a:prstGeom prst="downArrowCallout">
            <a:avLst>
              <a:gd name="adj1" fmla="val 31392"/>
              <a:gd name="adj2" fmla="val 42577"/>
              <a:gd name="adj3" fmla="val 25000"/>
              <a:gd name="adj4" fmla="val 6497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/>
              <a:t>파이썬</a:t>
            </a:r>
            <a:endParaRPr lang="ko-KR" altLang="en-US" sz="2800" dirty="0"/>
          </a:p>
        </p:txBody>
      </p:sp>
      <p:sp>
        <p:nvSpPr>
          <p:cNvPr id="18" name="아래쪽 화살표 설명선 17"/>
          <p:cNvSpPr/>
          <p:nvPr/>
        </p:nvSpPr>
        <p:spPr>
          <a:xfrm>
            <a:off x="2587753" y="2998737"/>
            <a:ext cx="1535387" cy="762990"/>
          </a:xfrm>
          <a:prstGeom prst="downArrowCallout">
            <a:avLst>
              <a:gd name="adj1" fmla="val 31392"/>
              <a:gd name="adj2" fmla="val 42577"/>
              <a:gd name="adj3" fmla="val 25000"/>
              <a:gd name="adj4" fmla="val 6497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Node.js</a:t>
            </a:r>
            <a:endParaRPr lang="ko-KR" altLang="en-US" sz="2800" dirty="0"/>
          </a:p>
        </p:txBody>
      </p:sp>
      <p:sp>
        <p:nvSpPr>
          <p:cNvPr id="19" name="아래쪽 화살표 설명선 18"/>
          <p:cNvSpPr/>
          <p:nvPr/>
        </p:nvSpPr>
        <p:spPr>
          <a:xfrm>
            <a:off x="6040851" y="2998737"/>
            <a:ext cx="1535387" cy="762990"/>
          </a:xfrm>
          <a:prstGeom prst="downArrowCallout">
            <a:avLst>
              <a:gd name="adj1" fmla="val 31392"/>
              <a:gd name="adj2" fmla="val 42577"/>
              <a:gd name="adj3" fmla="val 25000"/>
              <a:gd name="adj4" fmla="val 6497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JAVA</a:t>
            </a:r>
            <a:endParaRPr lang="ko-KR" altLang="en-US" sz="2800" dirty="0"/>
          </a:p>
        </p:txBody>
      </p:sp>
      <p:sp>
        <p:nvSpPr>
          <p:cNvPr id="20" name="아래쪽 화살표 설명선 19"/>
          <p:cNvSpPr/>
          <p:nvPr/>
        </p:nvSpPr>
        <p:spPr>
          <a:xfrm>
            <a:off x="7767399" y="2998737"/>
            <a:ext cx="1535387" cy="762990"/>
          </a:xfrm>
          <a:prstGeom prst="downArrowCallout">
            <a:avLst>
              <a:gd name="adj1" fmla="val 31392"/>
              <a:gd name="adj2" fmla="val 42577"/>
              <a:gd name="adj3" fmla="val 25000"/>
              <a:gd name="adj4" fmla="val 6497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R</a:t>
            </a:r>
            <a:endParaRPr lang="ko-KR" altLang="en-US" sz="2800" dirty="0"/>
          </a:p>
        </p:txBody>
      </p:sp>
      <p:sp>
        <p:nvSpPr>
          <p:cNvPr id="4" name="도넛 3"/>
          <p:cNvSpPr/>
          <p:nvPr/>
        </p:nvSpPr>
        <p:spPr>
          <a:xfrm>
            <a:off x="4168717" y="2585279"/>
            <a:ext cx="1826556" cy="1353312"/>
          </a:xfrm>
          <a:prstGeom prst="donut">
            <a:avLst>
              <a:gd name="adj" fmla="val 1669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46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2" grpId="0" animBg="1"/>
      <p:bldP spid="14" grpId="0" animBg="1"/>
      <p:bldP spid="16" grpId="0" animBg="1"/>
      <p:bldP spid="15" grpId="0" animBg="1"/>
      <p:bldP spid="18" grpId="0" animBg="1"/>
      <p:bldP spid="19" grpId="0" animBg="1"/>
      <p:bldP spid="20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크롤링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1887" y="395354"/>
            <a:ext cx="31658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기상청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933" y="1031997"/>
            <a:ext cx="8643776" cy="554126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19" y="1318618"/>
            <a:ext cx="10663841" cy="470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85965" y="1089893"/>
            <a:ext cx="9318867" cy="5515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크롤링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1887" y="395354"/>
            <a:ext cx="31658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기상청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5965" y="1310672"/>
            <a:ext cx="742100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from</a:t>
            </a:r>
            <a:r>
              <a:rPr lang="en-US" altLang="ko-KR" dirty="0"/>
              <a:t> bs4 </a:t>
            </a:r>
            <a:r>
              <a:rPr lang="en-US" altLang="ko-KR" dirty="0">
                <a:solidFill>
                  <a:srgbClr val="7030A0"/>
                </a:solidFill>
              </a:rPr>
              <a:t>import</a:t>
            </a:r>
            <a:r>
              <a:rPr lang="en-US" altLang="ko-KR" dirty="0"/>
              <a:t> </a:t>
            </a:r>
            <a:r>
              <a:rPr lang="en-US" altLang="ko-KR" dirty="0" err="1"/>
              <a:t>BeautifulSoup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import</a:t>
            </a:r>
            <a:r>
              <a:rPr lang="en-US" altLang="ko-KR" dirty="0"/>
              <a:t> </a:t>
            </a:r>
            <a:r>
              <a:rPr lang="en-US" altLang="ko-KR" dirty="0" err="1"/>
              <a:t>urllib.request</a:t>
            </a:r>
            <a:r>
              <a:rPr lang="en-US" altLang="ko-KR" dirty="0"/>
              <a:t> as </a:t>
            </a:r>
            <a:r>
              <a:rPr lang="en-US" altLang="ko-KR" dirty="0" err="1"/>
              <a:t>req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C00000"/>
                </a:solidFill>
              </a:rPr>
              <a:t>#HTML </a:t>
            </a:r>
            <a:r>
              <a:rPr lang="ko-KR" altLang="en-US" dirty="0">
                <a:solidFill>
                  <a:srgbClr val="C00000"/>
                </a:solidFill>
              </a:rPr>
              <a:t>가져오기</a:t>
            </a:r>
          </a:p>
          <a:p>
            <a:r>
              <a:rPr lang="en-US" altLang="ko-KR" dirty="0" err="1"/>
              <a:t>url</a:t>
            </a:r>
            <a:r>
              <a:rPr lang="en-US" altLang="ko-KR" dirty="0"/>
              <a:t> = "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http://www.kma.go.kr/weather/observation/currentweather.jsp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res = </a:t>
            </a:r>
            <a:r>
              <a:rPr lang="en-US" altLang="ko-KR" dirty="0" err="1"/>
              <a:t>req.urlopen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C00000"/>
                </a:solidFill>
              </a:rPr>
              <a:t>#HTML</a:t>
            </a:r>
            <a:r>
              <a:rPr lang="ko-KR" altLang="en-US" dirty="0">
                <a:solidFill>
                  <a:srgbClr val="C00000"/>
                </a:solidFill>
              </a:rPr>
              <a:t>분석하기</a:t>
            </a:r>
          </a:p>
          <a:p>
            <a:r>
              <a:rPr lang="en-US" altLang="ko-KR" dirty="0"/>
              <a:t>soup = </a:t>
            </a:r>
            <a:r>
              <a:rPr lang="en-US" altLang="ko-KR" dirty="0" err="1"/>
              <a:t>BeautifulSoup</a:t>
            </a:r>
            <a:r>
              <a:rPr lang="en-US" altLang="ko-KR" dirty="0"/>
              <a:t>(res, "</a:t>
            </a:r>
            <a:r>
              <a:rPr lang="en-US" altLang="ko-KR" dirty="0" err="1"/>
              <a:t>html.parser</a:t>
            </a:r>
            <a:r>
              <a:rPr lang="en-US" altLang="ko-KR" dirty="0"/>
              <a:t>")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C00000"/>
                </a:solidFill>
              </a:rPr>
              <a:t>#</a:t>
            </a:r>
            <a:r>
              <a:rPr lang="ko-KR" altLang="en-US" dirty="0">
                <a:solidFill>
                  <a:srgbClr val="C00000"/>
                </a:solidFill>
              </a:rPr>
              <a:t>원하는 데이터 추출하기</a:t>
            </a:r>
          </a:p>
          <a:p>
            <a:r>
              <a:rPr lang="en-US" altLang="ko-KR" dirty="0" smtClean="0"/>
              <a:t>forecast </a:t>
            </a:r>
            <a:r>
              <a:rPr lang="en-US" altLang="ko-KR" dirty="0"/>
              <a:t>= </a:t>
            </a:r>
            <a:r>
              <a:rPr lang="en-US" altLang="ko-KR" dirty="0" err="1"/>
              <a:t>soup.select</a:t>
            </a:r>
            <a:r>
              <a:rPr lang="en-US" altLang="ko-KR" dirty="0"/>
              <a:t>("</a:t>
            </a:r>
            <a:r>
              <a:rPr lang="en-US" altLang="ko-KR" dirty="0">
                <a:solidFill>
                  <a:schemeClr val="accent6"/>
                </a:solidFill>
              </a:rPr>
              <a:t>#</a:t>
            </a:r>
            <a:r>
              <a:rPr lang="en-US" altLang="ko-KR" dirty="0" err="1">
                <a:solidFill>
                  <a:schemeClr val="accent6"/>
                </a:solidFill>
              </a:rPr>
              <a:t>content_weather</a:t>
            </a:r>
            <a:r>
              <a:rPr lang="en-US" altLang="ko-KR" dirty="0">
                <a:solidFill>
                  <a:schemeClr val="accent6"/>
                </a:solidFill>
              </a:rPr>
              <a:t> &gt; table &gt; </a:t>
            </a:r>
            <a:r>
              <a:rPr lang="en-US" altLang="ko-KR" dirty="0" err="1">
                <a:solidFill>
                  <a:schemeClr val="accent6"/>
                </a:solidFill>
              </a:rPr>
              <a:t>tbody</a:t>
            </a:r>
            <a:r>
              <a:rPr lang="en-US" altLang="ko-KR" dirty="0">
                <a:solidFill>
                  <a:schemeClr val="accent6"/>
                </a:solidFill>
              </a:rPr>
              <a:t> &gt; </a:t>
            </a:r>
            <a:r>
              <a:rPr lang="en-US" altLang="ko-KR" dirty="0" err="1">
                <a:solidFill>
                  <a:schemeClr val="accent6"/>
                </a:solidFill>
              </a:rPr>
              <a:t>tr</a:t>
            </a:r>
            <a:r>
              <a:rPr lang="en-US" altLang="ko-KR" dirty="0">
                <a:solidFill>
                  <a:schemeClr val="accent6"/>
                </a:solidFill>
              </a:rPr>
              <a:t> &gt; td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f =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open</a:t>
            </a:r>
            <a:r>
              <a:rPr lang="en-US" altLang="ko-KR" dirty="0"/>
              <a:t>("</a:t>
            </a:r>
            <a:r>
              <a:rPr lang="ko-KR" altLang="en-US" dirty="0">
                <a:solidFill>
                  <a:schemeClr val="accent6"/>
                </a:solidFill>
              </a:rPr>
              <a:t>기상청 날씨 테스트</a:t>
            </a:r>
            <a:r>
              <a:rPr lang="en-US" altLang="ko-KR" dirty="0">
                <a:solidFill>
                  <a:schemeClr val="accent6"/>
                </a:solidFill>
              </a:rPr>
              <a:t>.txt", 'w'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4"/>
                </a:solidFill>
              </a:rPr>
              <a:t>encoding</a:t>
            </a:r>
            <a:r>
              <a:rPr lang="en-US" altLang="ko-KR" dirty="0"/>
              <a:t>='</a:t>
            </a:r>
            <a:r>
              <a:rPr lang="en-US" altLang="ko-KR" dirty="0">
                <a:solidFill>
                  <a:schemeClr val="accent6"/>
                </a:solidFill>
              </a:rPr>
              <a:t>UTF8</a:t>
            </a:r>
            <a:r>
              <a:rPr lang="en-US" altLang="ko-KR" dirty="0"/>
              <a:t>')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for</a:t>
            </a:r>
            <a:r>
              <a:rPr lang="en-US" altLang="ko-KR" dirty="0"/>
              <a:t> a </a:t>
            </a:r>
            <a:r>
              <a:rPr lang="en-US" altLang="ko-KR" dirty="0">
                <a:solidFill>
                  <a:srgbClr val="7030A0"/>
                </a:solidFill>
              </a:rPr>
              <a:t>in </a:t>
            </a:r>
            <a:r>
              <a:rPr lang="en-US" altLang="ko-KR" dirty="0"/>
              <a:t>forecast :</a:t>
            </a:r>
          </a:p>
          <a:p>
            <a:r>
              <a:rPr lang="en-US" altLang="ko-KR" dirty="0"/>
              <a:t>    name = </a:t>
            </a:r>
            <a:r>
              <a:rPr lang="en-US" altLang="ko-KR" dirty="0" err="1"/>
              <a:t>a.string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f.write</a:t>
            </a:r>
            <a:r>
              <a:rPr lang="en-US" altLang="ko-KR" dirty="0"/>
              <a:t>(name+"\n")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7030A0"/>
                </a:solidFill>
              </a:rPr>
              <a:t>print</a:t>
            </a:r>
            <a:r>
              <a:rPr lang="en-US" altLang="ko-KR" dirty="0"/>
              <a:t>(name)</a:t>
            </a:r>
          </a:p>
          <a:p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86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크롤링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1887" y="395354"/>
            <a:ext cx="31658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기상청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91" y="1332738"/>
            <a:ext cx="4695825" cy="5143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005" y="1332738"/>
            <a:ext cx="3549733" cy="5126736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583936" y="3218688"/>
            <a:ext cx="2377440" cy="104851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80176" y="2695468"/>
            <a:ext cx="170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6063" y="5963960"/>
            <a:ext cx="170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CMD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6431" y="5963960"/>
            <a:ext cx="170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TXT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234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552</Words>
  <Application>Microsoft Office PowerPoint</Application>
  <PresentationFormat>와이드스크린</PresentationFormat>
  <Paragraphs>225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돋움</vt:lpstr>
      <vt:lpstr>맑은 고딕</vt:lpstr>
      <vt:lpstr>나눔고딕</vt:lpstr>
      <vt:lpstr>HY견고딕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재채기</dc:creator>
  <cp:lastModifiedBy>DAWOON</cp:lastModifiedBy>
  <cp:revision>95</cp:revision>
  <dcterms:created xsi:type="dcterms:W3CDTF">2015-04-24T05:34:22Z</dcterms:created>
  <dcterms:modified xsi:type="dcterms:W3CDTF">2017-10-11T02:19:28Z</dcterms:modified>
</cp:coreProperties>
</file>