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sldIdLst>
    <p:sldId id="256" r:id="rId4"/>
    <p:sldId id="286" r:id="rId5"/>
    <p:sldId id="296" r:id="rId6"/>
    <p:sldId id="297" r:id="rId7"/>
    <p:sldId id="298" r:id="rId8"/>
    <p:sldId id="281" r:id="rId9"/>
    <p:sldId id="291" r:id="rId10"/>
    <p:sldId id="299" r:id="rId11"/>
    <p:sldId id="300" r:id="rId12"/>
    <p:sldId id="273" r:id="rId13"/>
    <p:sldId id="265" r:id="rId14"/>
  </p:sldIdLst>
  <p:sldSz cx="12192000" cy="6858000"/>
  <p:notesSz cx="6858000" cy="9144000"/>
  <p:embeddedFontLst>
    <p:embeddedFont>
      <p:font typeface="한컴 윤고딕 250" panose="02020603020101020101" pitchFamily="18" charset="-127"/>
      <p:regular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  <p:embeddedFont>
      <p:font typeface="한컴 윤고딕 240" panose="02020603020101020101" pitchFamily="18" charset="-127"/>
      <p:regular r:id="rId20"/>
    </p:embeddedFont>
    <p:embeddedFont>
      <p:font typeface="HY견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48" y="293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276762"/>
            <a:ext cx="6606540" cy="2396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8701" y="2151728"/>
            <a:ext cx="6354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일기 예측</a:t>
            </a:r>
            <a:r>
              <a:rPr lang="en-US" altLang="ko-KR" sz="80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endParaRPr lang="en-US" altLang="ko-KR" sz="8000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옷차림 추천 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520459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630" y="4952821"/>
            <a:ext cx="327525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정다운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201344068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학과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大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컴퓨터정보과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윤경섭</a:t>
            </a:r>
            <a:endParaRPr lang="en-US" altLang="ko-KR" sz="3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9270" y="6155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31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321" y="2767281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정의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74097"/>
              </p:ext>
            </p:extLst>
          </p:nvPr>
        </p:nvGraphicFramePr>
        <p:xfrm>
          <a:off x="440988" y="1115437"/>
          <a:ext cx="11089532" cy="49722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3939"/>
                <a:gridCol w="1442560"/>
                <a:gridCol w="1224951"/>
                <a:gridCol w="5599014"/>
                <a:gridCol w="1739068"/>
              </a:tblGrid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기능코드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설명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비고</a:t>
                      </a:r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Menu-</a:t>
                      </a:r>
                      <a:r>
                        <a:rPr lang="en-US" altLang="ko-KR" sz="1300" dirty="0" err="1" smtClean="0"/>
                        <a:t>Mbtn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Main </a:t>
                      </a:r>
                      <a:r>
                        <a:rPr lang="ko-KR" altLang="en-US" sz="1300" dirty="0" smtClean="0"/>
                        <a:t>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버튼을 누를 경우 </a:t>
                      </a:r>
                      <a:r>
                        <a:rPr lang="en-US" altLang="ko-KR" sz="1300" dirty="0" smtClean="0"/>
                        <a:t>Main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page</a:t>
                      </a:r>
                      <a:r>
                        <a:rPr lang="ko-KR" altLang="en-US" sz="1300" dirty="0" smtClean="0"/>
                        <a:t>로 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Menu-</a:t>
                      </a:r>
                      <a:r>
                        <a:rPr lang="en-US" altLang="ko-KR" sz="1300" dirty="0" err="1" smtClean="0"/>
                        <a:t>Sbtn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Search </a:t>
                      </a:r>
                      <a:r>
                        <a:rPr lang="ko-KR" altLang="en-US" sz="1300" dirty="0" smtClean="0"/>
                        <a:t>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버튼을 누를 경우 </a:t>
                      </a:r>
                      <a:r>
                        <a:rPr lang="en-US" altLang="ko-KR" sz="1300" dirty="0" smtClean="0"/>
                        <a:t>Search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page</a:t>
                      </a:r>
                      <a:r>
                        <a:rPr lang="ko-KR" altLang="en-US" sz="1300" dirty="0" smtClean="0"/>
                        <a:t>로 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Search-city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도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대분류된</a:t>
                      </a:r>
                      <a:r>
                        <a:rPr lang="ko-KR" altLang="en-US" sz="1300" dirty="0" smtClean="0"/>
                        <a:t> 지역을 선택한다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</a:t>
                      </a:r>
                      <a:r>
                        <a:rPr lang="en-US" altLang="ko-KR" sz="1300" dirty="0" err="1" smtClean="0"/>
                        <a:t>vill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군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대분류된</a:t>
                      </a:r>
                      <a:r>
                        <a:rPr lang="ko-KR" altLang="en-US" sz="1300" dirty="0" smtClean="0"/>
                        <a:t> 지역에 따라 </a:t>
                      </a:r>
                      <a:r>
                        <a:rPr lang="ko-KR" altLang="en-US" sz="1300" dirty="0" err="1" smtClean="0"/>
                        <a:t>소분류된</a:t>
                      </a:r>
                      <a:r>
                        <a:rPr lang="ko-KR" altLang="en-US" sz="1300" dirty="0" smtClean="0"/>
                        <a:t> 지역을 선택한다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</a:t>
                      </a:r>
                      <a:r>
                        <a:rPr lang="en-US" altLang="ko-KR" sz="1300" dirty="0" err="1" smtClean="0"/>
                        <a:t>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검색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클릭시</a:t>
                      </a:r>
                      <a:r>
                        <a:rPr lang="ko-KR" altLang="en-US" sz="1300" dirty="0" smtClean="0"/>
                        <a:t> 검색된 지역을 기반으로 자료 표시한다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Cast-DP-high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최고기온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기상청에서 발표한 오늘 날짜의 최고기온을 표시해준다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Cast-DP-low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최저기온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기상청에서 발표한 오늘 날짜의 최저기온을 표시해준다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Cast-DP-rain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강수량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기상청에서 발표한 오늘 날짜의 누적강수량을 표시해준다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Data-DP-high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최고기온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빅데이터에서</a:t>
                      </a:r>
                      <a:r>
                        <a:rPr lang="ko-KR" altLang="en-US" sz="1300" baseline="0" dirty="0" smtClean="0"/>
                        <a:t> 가져온 매해 오늘 날짜의 최고 기온을 표시해준다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Cast-DP-low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최저기온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빅데이터에서</a:t>
                      </a:r>
                      <a:r>
                        <a:rPr lang="ko-KR" altLang="en-US" sz="1300" baseline="0" dirty="0" smtClean="0"/>
                        <a:t> 가져온 매해 오늘 날짜의 최고 기온을 표시해준다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Cast-DP-rain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강수량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빅데이터에서</a:t>
                      </a:r>
                      <a:r>
                        <a:rPr lang="ko-KR" altLang="en-US" sz="1300" baseline="0" dirty="0" smtClean="0"/>
                        <a:t> 가져온 매해 오늘 날짜의 누적 강수량을 표시해준다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RCMD-um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우산소지여부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기상청 예상과 데이터를 조합해 우산을 챙겨야 할지 표시해준다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RCMD-</a:t>
                      </a:r>
                      <a:r>
                        <a:rPr lang="en-US" altLang="ko-KR" sz="1300" dirty="0" err="1" smtClean="0"/>
                        <a:t>cls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옷차림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그 날의 날씨에 맞는 간단한 옷 종류를 추천해준다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RCMD-item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추천 아이템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그 날의 날씨에 맞는 챙기면 좋은 물건들을 추천해준다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page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365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정의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18446"/>
              </p:ext>
            </p:extLst>
          </p:nvPr>
        </p:nvGraphicFramePr>
        <p:xfrm>
          <a:off x="446925" y="1114277"/>
          <a:ext cx="11089532" cy="530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3939"/>
                <a:gridCol w="1468439"/>
                <a:gridCol w="1440611"/>
                <a:gridCol w="5357475"/>
                <a:gridCol w="1739068"/>
              </a:tblGrid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기능코드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설명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비고</a:t>
                      </a:r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Menu-</a:t>
                      </a:r>
                      <a:r>
                        <a:rPr lang="en-US" altLang="ko-KR" sz="1300" dirty="0" err="1" smtClean="0"/>
                        <a:t>Mbtn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Home </a:t>
                      </a:r>
                      <a:r>
                        <a:rPr lang="ko-KR" altLang="en-US" sz="1300" dirty="0" smtClean="0"/>
                        <a:t>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버튼을 누를 경우 </a:t>
                      </a:r>
                      <a:r>
                        <a:rPr lang="en-US" altLang="ko-KR" sz="1300" dirty="0" smtClean="0"/>
                        <a:t>Main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page</a:t>
                      </a:r>
                      <a:r>
                        <a:rPr lang="ko-KR" altLang="en-US" sz="1300" dirty="0" smtClean="0"/>
                        <a:t>로 간다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Menu-</a:t>
                      </a:r>
                      <a:r>
                        <a:rPr lang="en-US" altLang="ko-KR" sz="1300" dirty="0" err="1" smtClean="0"/>
                        <a:t>Sbtn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Search </a:t>
                      </a:r>
                      <a:r>
                        <a:rPr lang="ko-KR" altLang="en-US" sz="1300" dirty="0" smtClean="0"/>
                        <a:t>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버튼을 누를 경우 </a:t>
                      </a:r>
                      <a:r>
                        <a:rPr lang="en-US" altLang="ko-KR" sz="1300" dirty="0" smtClean="0"/>
                        <a:t>Search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page</a:t>
                      </a:r>
                      <a:r>
                        <a:rPr lang="ko-KR" altLang="en-US" sz="1300" dirty="0" smtClean="0"/>
                        <a:t>로 간다</a:t>
                      </a:r>
                      <a:r>
                        <a:rPr lang="en-US" altLang="ko-KR" sz="1300" dirty="0" smtClean="0"/>
                        <a:t>,(</a:t>
                      </a:r>
                      <a:r>
                        <a:rPr lang="ko-KR" altLang="en-US" sz="1300" dirty="0" smtClean="0"/>
                        <a:t>현 페이지에선 비활성화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Search-city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도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대분류된</a:t>
                      </a:r>
                      <a:r>
                        <a:rPr lang="ko-KR" altLang="en-US" sz="1300" dirty="0" smtClean="0"/>
                        <a:t> 지역을 선택한다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</a:t>
                      </a:r>
                      <a:r>
                        <a:rPr lang="en-US" altLang="ko-KR" sz="1300" dirty="0" err="1" smtClean="0"/>
                        <a:t>vill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군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대분류된</a:t>
                      </a:r>
                      <a:r>
                        <a:rPr lang="ko-KR" altLang="en-US" sz="1300" dirty="0" smtClean="0"/>
                        <a:t> 지역에 따라 </a:t>
                      </a:r>
                      <a:r>
                        <a:rPr lang="ko-KR" altLang="en-US" sz="1300" dirty="0" err="1" smtClean="0"/>
                        <a:t>소분류된</a:t>
                      </a:r>
                      <a:r>
                        <a:rPr lang="ko-KR" altLang="en-US" sz="1300" dirty="0" smtClean="0"/>
                        <a:t> 지역을 선택한다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Search-date-y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년 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기간 종류를 선택하는 라디오 버튼이다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Search-date-m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월 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기간 종류를 선택하는 라디오 버튼이다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Search-date-d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일 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기간 종류를 선택하는 라디오 버튼이다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Start-date-y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년도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년도를</a:t>
                      </a:r>
                      <a:r>
                        <a:rPr lang="ko-KR" altLang="en-US" sz="1300" baseline="0" dirty="0" smtClean="0"/>
                        <a:t>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End-date-y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종료 년도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종료 년도를</a:t>
                      </a:r>
                      <a:r>
                        <a:rPr lang="ko-KR" altLang="en-US" sz="1300" baseline="0" dirty="0" smtClean="0"/>
                        <a:t>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Start-date-m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월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월을</a:t>
                      </a:r>
                      <a:r>
                        <a:rPr lang="ko-KR" altLang="en-US" sz="1300" baseline="0" dirty="0" smtClean="0"/>
                        <a:t>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End-date-m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종료 월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smtClean="0"/>
                        <a:t>종료 월을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Start-date-d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일을</a:t>
                      </a:r>
                      <a:r>
                        <a:rPr lang="ko-KR" altLang="en-US" sz="1300" baseline="0" dirty="0" smtClean="0"/>
                        <a:t>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End-date-d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종료 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smtClean="0"/>
                        <a:t>종료 월을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</a:t>
                      </a:r>
                      <a:r>
                        <a:rPr lang="en-US" altLang="ko-KR" sz="1300" dirty="0" err="1" smtClean="0"/>
                        <a:t>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검색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클릭시</a:t>
                      </a:r>
                      <a:r>
                        <a:rPr lang="ko-KR" altLang="en-US" sz="1300" dirty="0" smtClean="0"/>
                        <a:t> 검색된 지역과 날짜를 기반으로 자료 표시한다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Result-graph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결과그래프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검색된 지역과 날짜를 기반으로 자료 표시한다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page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90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설계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page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WebBrowser">
            <a:extLst>
              <a:ext uri="{FF2B5EF4-FFF2-40B4-BE49-F238E27FC236}">
                <a16:creationId xmlns="" xmlns:a16="http://schemas.microsoft.com/office/drawing/2014/main" id="{B87A5FF7-3397-4AE6-AE6C-1EDE3C7CD63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7557" y="1146770"/>
            <a:ext cx="8378473" cy="5624965"/>
            <a:chOff x="0" y="-14928"/>
            <a:chExt cx="9144000" cy="6872928"/>
          </a:xfrm>
        </p:grpSpPr>
        <p:sp>
          <p:nvSpPr>
            <p:cNvPr id="9" name="Background">
              <a:extLst>
                <a:ext uri="{FF2B5EF4-FFF2-40B4-BE49-F238E27FC236}">
                  <a16:creationId xmlns="" xmlns:a16="http://schemas.microsoft.com/office/drawing/2014/main" id="{49F3805B-701D-41E0-BC17-EF49B92156C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latin typeface="Segoe UI"/>
              </a:endParaRPr>
            </a:p>
          </p:txBody>
        </p:sp>
        <p:sp>
          <p:nvSpPr>
            <p:cNvPr id="11" name="WindowTitle">
              <a:extLst>
                <a:ext uri="{FF2B5EF4-FFF2-40B4-BE49-F238E27FC236}">
                  <a16:creationId xmlns="" xmlns:a16="http://schemas.microsoft.com/office/drawing/2014/main" id="{716A90C5-F7F9-4009-9D32-A0EA5682B316}"/>
                </a:ext>
              </a:extLst>
            </p:cNvPr>
            <p:cNvSpPr txBox="1"/>
            <p:nvPr/>
          </p:nvSpPr>
          <p:spPr>
            <a:xfrm>
              <a:off x="22514" y="-14928"/>
              <a:ext cx="1726603" cy="30537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" name="Group 4">
              <a:extLst>
                <a:ext uri="{FF2B5EF4-FFF2-40B4-BE49-F238E27FC236}">
                  <a16:creationId xmlns="" xmlns:a16="http://schemas.microsoft.com/office/drawing/2014/main" id="{B08EE9DC-2E9C-44C1-85B2-5088DA471F1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7" name="Oval 28">
                <a:extLst>
                  <a:ext uri="{FF2B5EF4-FFF2-40B4-BE49-F238E27FC236}">
                    <a16:creationId xmlns="" xmlns:a16="http://schemas.microsoft.com/office/drawing/2014/main" id="{3F002A9D-ED36-4E80-8D29-A12FAACEF59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Left Arrow 29">
                <a:extLst>
                  <a:ext uri="{FF2B5EF4-FFF2-40B4-BE49-F238E27FC236}">
                    <a16:creationId xmlns="" xmlns:a16="http://schemas.microsoft.com/office/drawing/2014/main" id="{FB698771-4D52-425D-B13E-AE9B46B56F8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latin typeface="Segoe UI"/>
                </a:endParaRPr>
              </a:p>
            </p:txBody>
          </p:sp>
        </p:grpSp>
        <p:grpSp>
          <p:nvGrpSpPr>
            <p:cNvPr id="13" name="Group 5">
              <a:extLst>
                <a:ext uri="{FF2B5EF4-FFF2-40B4-BE49-F238E27FC236}">
                  <a16:creationId xmlns="" xmlns:a16="http://schemas.microsoft.com/office/drawing/2014/main" id="{F7286FAE-0126-4699-A632-D874394E163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5" name="Oval 26">
                <a:extLst>
                  <a:ext uri="{FF2B5EF4-FFF2-40B4-BE49-F238E27FC236}">
                    <a16:creationId xmlns="" xmlns:a16="http://schemas.microsoft.com/office/drawing/2014/main" id="{97054DB6-3449-46B6-8A1D-354A38DF15F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ight Arrow 27">
                <a:extLst>
                  <a:ext uri="{FF2B5EF4-FFF2-40B4-BE49-F238E27FC236}">
                    <a16:creationId xmlns="" xmlns:a16="http://schemas.microsoft.com/office/drawing/2014/main" id="{134DBEB6-9F2E-492E-B0A2-5F84CBB6346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latin typeface="Segoe UI"/>
                </a:endParaRPr>
              </a:p>
            </p:txBody>
          </p:sp>
        </p:grpSp>
        <p:grpSp>
          <p:nvGrpSpPr>
            <p:cNvPr id="15" name="Minimize - Maximize - Close">
              <a:extLst>
                <a:ext uri="{FF2B5EF4-FFF2-40B4-BE49-F238E27FC236}">
                  <a16:creationId xmlns="" xmlns:a16="http://schemas.microsoft.com/office/drawing/2014/main" id="{E9CEBB7F-7E09-471A-9302-8242A7B70A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0" name="Line">
                <a:extLst>
                  <a:ext uri="{FF2B5EF4-FFF2-40B4-BE49-F238E27FC236}">
                    <a16:creationId xmlns="" xmlns:a16="http://schemas.microsoft.com/office/drawing/2014/main" id="{B04A0869-4399-4EAE-BA82-22B73DC6AA3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1" name="Line">
                <a:extLst>
                  <a:ext uri="{FF2B5EF4-FFF2-40B4-BE49-F238E27FC236}">
                    <a16:creationId xmlns="" xmlns:a16="http://schemas.microsoft.com/office/drawing/2014/main" id="{5695B485-29A7-4BF9-8D56-B44ED4DBAF6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2" name="Line">
                <a:extLst>
                  <a:ext uri="{FF2B5EF4-FFF2-40B4-BE49-F238E27FC236}">
                    <a16:creationId xmlns="" xmlns:a16="http://schemas.microsoft.com/office/drawing/2014/main" id="{BB5B53CF-4762-4502-B846-69C6535B59E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="" xmlns:a16="http://schemas.microsoft.com/office/drawing/2014/main" id="{CA974F8C-9366-49C7-9033-B9FD106BE35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="" xmlns:a16="http://schemas.microsoft.com/office/drawing/2014/main" id="{5FB239DE-B60A-454F-9616-90DDC9CE2B3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WebPageBody">
              <a:extLst>
                <a:ext uri="{FF2B5EF4-FFF2-40B4-BE49-F238E27FC236}">
                  <a16:creationId xmlns="" xmlns:a16="http://schemas.microsoft.com/office/drawing/2014/main" id="{04303868-5472-4BBB-B56E-0137C48B790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latin typeface="Segoe UI"/>
              </a:endParaRPr>
            </a:p>
          </p:txBody>
        </p:sp>
        <p:grpSp>
          <p:nvGrpSpPr>
            <p:cNvPr id="17" name="Group 8">
              <a:extLst>
                <a:ext uri="{FF2B5EF4-FFF2-40B4-BE49-F238E27FC236}">
                  <a16:creationId xmlns="" xmlns:a16="http://schemas.microsoft.com/office/drawing/2014/main" id="{E75D2024-E660-4343-943D-66837C1B587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7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600C61D9-793A-4C06-B4CC-39E232EBB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4A41DAC2-EA26-4489-BA4A-3BA3B28E01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A7C6A908-42F6-42D6-979A-D08639F7FF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9">
              <a:extLst>
                <a:ext uri="{FF2B5EF4-FFF2-40B4-BE49-F238E27FC236}">
                  <a16:creationId xmlns="" xmlns:a16="http://schemas.microsoft.com/office/drawing/2014/main" id="{5DC61C5A-F6D8-4ED6-BAE6-23F12BF37F8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9" name="UrlBar">
                <a:extLst>
                  <a:ext uri="{FF2B5EF4-FFF2-40B4-BE49-F238E27FC236}">
                    <a16:creationId xmlns="" xmlns:a16="http://schemas.microsoft.com/office/drawing/2014/main" id="{BE7E7FFA-DDCC-44A2-BA01-7D74645FE8AE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latin typeface="Segoe UI"/>
                  </a:rPr>
                  <a:t>http://</a:t>
                </a:r>
                <a:r>
                  <a:rPr lang="en-US" sz="1200" kern="0" dirty="0" smtClean="0">
                    <a:latin typeface="Segoe UI"/>
                  </a:rPr>
                  <a:t>www.Bigdataforecast.com</a:t>
                </a:r>
                <a:endParaRPr lang="en-US" sz="1200" kern="0" dirty="0">
                  <a:latin typeface="Segoe UI"/>
                </a:endParaRPr>
              </a:p>
            </p:txBody>
          </p:sp>
          <p:grpSp>
            <p:nvGrpSpPr>
              <p:cNvPr id="20" name="Group 11">
                <a:extLst>
                  <a:ext uri="{FF2B5EF4-FFF2-40B4-BE49-F238E27FC236}">
                    <a16:creationId xmlns="" xmlns:a16="http://schemas.microsoft.com/office/drawing/2014/main" id="{EE81BF56-AA44-43C6-AF8F-A7415E87180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1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056D2A4E-E483-49AE-B4C1-C444273AE8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DFD510B4-77AE-4557-BFF8-BACCC470E7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D6CE5968-8C29-41DA-A4D0-08380DDB5B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" name="X">
                  <a:extLst>
                    <a:ext uri="{FF2B5EF4-FFF2-40B4-BE49-F238E27FC236}">
                      <a16:creationId xmlns="" xmlns:a16="http://schemas.microsoft.com/office/drawing/2014/main" id="{445A5D19-361B-449E-998A-70ECF20CC3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5" name="Straight Connector 16">
                    <a:extLst>
                      <a:ext uri="{FF2B5EF4-FFF2-40B4-BE49-F238E27FC236}">
                        <a16:creationId xmlns="" xmlns:a16="http://schemas.microsoft.com/office/drawing/2014/main" id="{4C905DE0-9FDD-4EB7-8469-DF9D71922E5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" name="Straight Connector 17">
                    <a:extLst>
                      <a:ext uri="{FF2B5EF4-FFF2-40B4-BE49-F238E27FC236}">
                        <a16:creationId xmlns="" xmlns:a16="http://schemas.microsoft.com/office/drawing/2014/main" id="{C9278874-4724-4FD8-BDEC-C09FD0A72BF3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6" name="Background">
            <a:extLst>
              <a:ext uri="{FF2B5EF4-FFF2-40B4-BE49-F238E27FC236}">
                <a16:creationId xmlns="" xmlns:a16="http://schemas.microsoft.com/office/drawing/2014/main" id="{49F3805B-701D-41E0-BC17-EF49B92156C0}"/>
              </a:ext>
            </a:extLst>
          </p:cNvPr>
          <p:cNvSpPr/>
          <p:nvPr/>
        </p:nvSpPr>
        <p:spPr>
          <a:xfrm>
            <a:off x="8788943" y="1146770"/>
            <a:ext cx="3141389" cy="56127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latin typeface="Segoe UI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5965" y="1839303"/>
            <a:ext cx="7998700" cy="474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5571" y="1915064"/>
            <a:ext cx="323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제목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t="4704" r="9521" b="16649"/>
          <a:stretch/>
        </p:blipFill>
        <p:spPr>
          <a:xfrm>
            <a:off x="7685884" y="1883632"/>
            <a:ext cx="591560" cy="575603"/>
          </a:xfrm>
          <a:prstGeom prst="rect">
            <a:avLst/>
          </a:prstGeom>
        </p:spPr>
      </p:pic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D04D9EBE-ED9E-4ACB-B62D-06F779AF8140}"/>
              </a:ext>
            </a:extLst>
          </p:cNvPr>
          <p:cNvCxnSpPr>
            <a:cxnSpLocks/>
          </p:cNvCxnSpPr>
          <p:nvPr/>
        </p:nvCxnSpPr>
        <p:spPr>
          <a:xfrm>
            <a:off x="385965" y="2506586"/>
            <a:ext cx="7998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Background">
            <a:extLst>
              <a:ext uri="{FF2B5EF4-FFF2-40B4-BE49-F238E27FC236}">
                <a16:creationId xmlns="" xmlns:a16="http://schemas.microsoft.com/office/drawing/2014/main" id="{49F3805B-701D-41E0-BC17-EF49B92156C0}"/>
              </a:ext>
            </a:extLst>
          </p:cNvPr>
          <p:cNvSpPr/>
          <p:nvPr/>
        </p:nvSpPr>
        <p:spPr>
          <a:xfrm>
            <a:off x="6812612" y="1864556"/>
            <a:ext cx="664051" cy="594679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latin typeface="Segoe U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t="7026" r="10519" b="20752"/>
          <a:stretch/>
        </p:blipFill>
        <p:spPr>
          <a:xfrm>
            <a:off x="6841321" y="1866670"/>
            <a:ext cx="619162" cy="575603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385965" y="2545358"/>
            <a:ext cx="7951986" cy="4924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914146" y="1272204"/>
            <a:ext cx="2890981" cy="538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페이지를 이동할 수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있는 버튼이다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보고 싶은 지역을 </a:t>
            </a:r>
            <a:r>
              <a:rPr lang="ko-KR" altLang="en-US" dirty="0" err="1" smtClean="0">
                <a:solidFill>
                  <a:schemeClr val="tx1"/>
                </a:solidFill>
              </a:rPr>
              <a:t>드롭다운리스트로</a:t>
            </a:r>
            <a:r>
              <a:rPr lang="ko-KR" altLang="en-US" dirty="0" smtClean="0">
                <a:solidFill>
                  <a:schemeClr val="tx1"/>
                </a:solidFill>
              </a:rPr>
              <a:t> 보여준다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검색을 누르면 선택지역의 날씨와 </a:t>
            </a:r>
            <a:r>
              <a:rPr lang="ko-KR" altLang="en-US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dirty="0" smtClean="0">
                <a:solidFill>
                  <a:schemeClr val="tx1"/>
                </a:solidFill>
              </a:rPr>
              <a:t> 기반 과거평균 날씨를 보여준다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기상청 </a:t>
            </a:r>
            <a:r>
              <a:rPr lang="ko-KR" altLang="en-US" dirty="0" err="1" smtClean="0">
                <a:solidFill>
                  <a:schemeClr val="tx1"/>
                </a:solidFill>
              </a:rPr>
              <a:t>날씨과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dirty="0" smtClean="0">
                <a:solidFill>
                  <a:schemeClr val="tx1"/>
                </a:solidFill>
              </a:rPr>
              <a:t> 날씨를 종합해서 오늘의 옷차림을 추천해준다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당일 비가 오는지 확인해서 우산을 챙길지 알려준다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5572" y="2602154"/>
            <a:ext cx="13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상세 지역</a:t>
            </a:r>
            <a:endParaRPr lang="ko-KR" altLang="en-US" sz="2000" dirty="0"/>
          </a:p>
        </p:txBody>
      </p:sp>
      <p:sp>
        <p:nvSpPr>
          <p:cNvPr id="83" name="직사각형 82"/>
          <p:cNvSpPr/>
          <p:nvPr/>
        </p:nvSpPr>
        <p:spPr>
          <a:xfrm>
            <a:off x="7287023" y="2583323"/>
            <a:ext cx="1004214" cy="4156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333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검색</a:t>
            </a:r>
            <a:endParaRPr lang="ko-KR" altLang="en-US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019555" y="2629117"/>
            <a:ext cx="2820523" cy="3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2017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월 </a:t>
            </a:r>
            <a:r>
              <a:rPr lang="en-US" altLang="ko-KR" dirty="0" smtClean="0">
                <a:solidFill>
                  <a:schemeClr val="tx1"/>
                </a:solidFill>
              </a:rPr>
              <a:t>25</a:t>
            </a:r>
            <a:r>
              <a:rPr lang="ko-KR" altLang="en-US" dirty="0" smtClean="0">
                <a:solidFill>
                  <a:schemeClr val="tx1"/>
                </a:solidFill>
              </a:rPr>
              <a:t>일 수요일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8517" y="3152910"/>
            <a:ext cx="7753595" cy="3254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34132" y="3249376"/>
            <a:ext cx="3149664" cy="2977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기상청</a:t>
            </a:r>
            <a:endParaRPr lang="en-US" altLang="ko-KR" sz="32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날씨</a:t>
            </a:r>
            <a:endParaRPr lang="ko-KR" altLang="en-US" sz="3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22815" y="3249376"/>
            <a:ext cx="3149664" cy="2977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endParaRPr lang="en-US" altLang="ko-KR" sz="32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날씨</a:t>
            </a:r>
            <a:endParaRPr lang="ko-KR" altLang="en-US" sz="3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47512" y="3465426"/>
            <a:ext cx="1858562" cy="1900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옷차림 </a:t>
            </a:r>
            <a:r>
              <a:rPr lang="ko-KR" altLang="en-US" sz="1600" dirty="0" smtClean="0"/>
              <a:t>추천 </a:t>
            </a:r>
            <a:r>
              <a:rPr lang="ko-KR" altLang="en-US" sz="1600" dirty="0" err="1" smtClean="0"/>
              <a:t>멘트</a:t>
            </a:r>
            <a:endParaRPr lang="en-US" altLang="ko-KR" sz="1600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1893456" y="2629117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893455" y="2961626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47888" y="2629117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47887" y="2961626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47887" y="3294135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용산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447512" y="5378544"/>
            <a:ext cx="1858562" cy="726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우산 소지 여부</a:t>
            </a:r>
            <a:endParaRPr lang="ko-KR" altLang="en-US" dirty="0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5" r="24957" b="12702"/>
          <a:stretch/>
        </p:blipFill>
        <p:spPr>
          <a:xfrm>
            <a:off x="4008757" y="3598558"/>
            <a:ext cx="706402" cy="1251918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201065" y="2430717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2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530893" y="1736308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13989" y="3173870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3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991941" y="3378641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4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94388" y="5308835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5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499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설계</a:t>
            </a:r>
            <a:endParaRPr lang="ko-KR" altLang="en-US" sz="36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page</a:t>
            </a:r>
            <a:endParaRPr lang="ko-KR" alt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WebBrowser">
            <a:extLst>
              <a:ext uri="{FF2B5EF4-FFF2-40B4-BE49-F238E27FC236}">
                <a16:creationId xmlns="" xmlns:a16="http://schemas.microsoft.com/office/drawing/2014/main" id="{B87A5FF7-3397-4AE6-AE6C-1EDE3C7CD63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7557" y="1146770"/>
            <a:ext cx="8378473" cy="5624965"/>
            <a:chOff x="0" y="-14928"/>
            <a:chExt cx="9144000" cy="6872928"/>
          </a:xfrm>
        </p:grpSpPr>
        <p:sp>
          <p:nvSpPr>
            <p:cNvPr id="42" name="Background">
              <a:extLst>
                <a:ext uri="{FF2B5EF4-FFF2-40B4-BE49-F238E27FC236}">
                  <a16:creationId xmlns="" xmlns:a16="http://schemas.microsoft.com/office/drawing/2014/main" id="{49F3805B-701D-41E0-BC17-EF49B92156C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latin typeface="Segoe UI"/>
              </a:endParaRPr>
            </a:p>
          </p:txBody>
        </p:sp>
        <p:sp>
          <p:nvSpPr>
            <p:cNvPr id="43" name="WindowTitle">
              <a:extLst>
                <a:ext uri="{FF2B5EF4-FFF2-40B4-BE49-F238E27FC236}">
                  <a16:creationId xmlns="" xmlns:a16="http://schemas.microsoft.com/office/drawing/2014/main" id="{716A90C5-F7F9-4009-9D32-A0EA5682B316}"/>
                </a:ext>
              </a:extLst>
            </p:cNvPr>
            <p:cNvSpPr txBox="1"/>
            <p:nvPr/>
          </p:nvSpPr>
          <p:spPr>
            <a:xfrm>
              <a:off x="22514" y="-14928"/>
              <a:ext cx="1726603" cy="30537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4" name="Group 4">
              <a:extLst>
                <a:ext uri="{FF2B5EF4-FFF2-40B4-BE49-F238E27FC236}">
                  <a16:creationId xmlns="" xmlns:a16="http://schemas.microsoft.com/office/drawing/2014/main" id="{B08EE9DC-2E9C-44C1-85B2-5088DA471F1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9" name="Oval 28">
                <a:extLst>
                  <a:ext uri="{FF2B5EF4-FFF2-40B4-BE49-F238E27FC236}">
                    <a16:creationId xmlns="" xmlns:a16="http://schemas.microsoft.com/office/drawing/2014/main" id="{3F002A9D-ED36-4E80-8D29-A12FAACEF59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Left Arrow 29">
                <a:extLst>
                  <a:ext uri="{FF2B5EF4-FFF2-40B4-BE49-F238E27FC236}">
                    <a16:creationId xmlns="" xmlns:a16="http://schemas.microsoft.com/office/drawing/2014/main" id="{FB698771-4D52-425D-B13E-AE9B46B56F8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latin typeface="Segoe UI"/>
                </a:endParaRPr>
              </a:p>
            </p:txBody>
          </p:sp>
        </p:grpSp>
        <p:grpSp>
          <p:nvGrpSpPr>
            <p:cNvPr id="45" name="Group 5">
              <a:extLst>
                <a:ext uri="{FF2B5EF4-FFF2-40B4-BE49-F238E27FC236}">
                  <a16:creationId xmlns="" xmlns:a16="http://schemas.microsoft.com/office/drawing/2014/main" id="{F7286FAE-0126-4699-A632-D874394E163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7" name="Oval 26">
                <a:extLst>
                  <a:ext uri="{FF2B5EF4-FFF2-40B4-BE49-F238E27FC236}">
                    <a16:creationId xmlns="" xmlns:a16="http://schemas.microsoft.com/office/drawing/2014/main" id="{97054DB6-3449-46B6-8A1D-354A38DF15F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ight Arrow 27">
                <a:extLst>
                  <a:ext uri="{FF2B5EF4-FFF2-40B4-BE49-F238E27FC236}">
                    <a16:creationId xmlns="" xmlns:a16="http://schemas.microsoft.com/office/drawing/2014/main" id="{134DBEB6-9F2E-492E-B0A2-5F84CBB6346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latin typeface="Segoe UI"/>
                </a:endParaRPr>
              </a:p>
            </p:txBody>
          </p:sp>
        </p:grpSp>
        <p:grpSp>
          <p:nvGrpSpPr>
            <p:cNvPr id="46" name="Minimize - Maximize - Close">
              <a:extLst>
                <a:ext uri="{FF2B5EF4-FFF2-40B4-BE49-F238E27FC236}">
                  <a16:creationId xmlns="" xmlns:a16="http://schemas.microsoft.com/office/drawing/2014/main" id="{E9CEBB7F-7E09-471A-9302-8242A7B70A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>
                <a:extLst>
                  <a:ext uri="{FF2B5EF4-FFF2-40B4-BE49-F238E27FC236}">
                    <a16:creationId xmlns="" xmlns:a16="http://schemas.microsoft.com/office/drawing/2014/main" id="{B04A0869-4399-4EAE-BA82-22B73DC6AA3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="" xmlns:a16="http://schemas.microsoft.com/office/drawing/2014/main" id="{5695B485-29A7-4BF9-8D56-B44ED4DBAF6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>
                <a:extLst>
                  <a:ext uri="{FF2B5EF4-FFF2-40B4-BE49-F238E27FC236}">
                    <a16:creationId xmlns="" xmlns:a16="http://schemas.microsoft.com/office/drawing/2014/main" id="{BB5B53CF-4762-4502-B846-69C6535B59E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="" xmlns:a16="http://schemas.microsoft.com/office/drawing/2014/main" id="{CA974F8C-9366-49C7-9033-B9FD106BE35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="" xmlns:a16="http://schemas.microsoft.com/office/drawing/2014/main" id="{5FB239DE-B60A-454F-9616-90DDC9CE2B3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WebPageBody">
              <a:extLst>
                <a:ext uri="{FF2B5EF4-FFF2-40B4-BE49-F238E27FC236}">
                  <a16:creationId xmlns="" xmlns:a16="http://schemas.microsoft.com/office/drawing/2014/main" id="{04303868-5472-4BBB-B56E-0137C48B790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latin typeface="Segoe UI"/>
              </a:endParaRPr>
            </a:p>
          </p:txBody>
        </p:sp>
        <p:grpSp>
          <p:nvGrpSpPr>
            <p:cNvPr id="48" name="Group 8">
              <a:extLst>
                <a:ext uri="{FF2B5EF4-FFF2-40B4-BE49-F238E27FC236}">
                  <a16:creationId xmlns="" xmlns:a16="http://schemas.microsoft.com/office/drawing/2014/main" id="{E75D2024-E660-4343-943D-66837C1B587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600C61D9-793A-4C06-B4CC-39E232EBB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4A41DAC2-EA26-4489-BA4A-3BA3B28E01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A7C6A908-42F6-42D6-979A-D08639F7FF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" name="Group 9">
              <a:extLst>
                <a:ext uri="{FF2B5EF4-FFF2-40B4-BE49-F238E27FC236}">
                  <a16:creationId xmlns="" xmlns:a16="http://schemas.microsoft.com/office/drawing/2014/main" id="{5DC61C5A-F6D8-4ED6-BAE6-23F12BF37F8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0" name="UrlBar">
                <a:extLst>
                  <a:ext uri="{FF2B5EF4-FFF2-40B4-BE49-F238E27FC236}">
                    <a16:creationId xmlns="" xmlns:a16="http://schemas.microsoft.com/office/drawing/2014/main" id="{BE7E7FFA-DDCC-44A2-BA01-7D74645FE8AE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latin typeface="Segoe UI"/>
                  </a:rPr>
                  <a:t>http://</a:t>
                </a:r>
                <a:r>
                  <a:rPr lang="en-US" sz="1200" kern="0" dirty="0" smtClean="0">
                    <a:latin typeface="Segoe UI"/>
                  </a:rPr>
                  <a:t>www.Bigdataforecast.com</a:t>
                </a:r>
                <a:endParaRPr lang="en-US" sz="1200" kern="0" dirty="0">
                  <a:latin typeface="Segoe UI"/>
                </a:endParaRPr>
              </a:p>
            </p:txBody>
          </p:sp>
          <p:grpSp>
            <p:nvGrpSpPr>
              <p:cNvPr id="51" name="Group 11">
                <a:extLst>
                  <a:ext uri="{FF2B5EF4-FFF2-40B4-BE49-F238E27FC236}">
                    <a16:creationId xmlns="" xmlns:a16="http://schemas.microsoft.com/office/drawing/2014/main" id="{EE81BF56-AA44-43C6-AF8F-A7415E87180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056D2A4E-E483-49AE-B4C1-C444273AE8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DFD510B4-77AE-4557-BFF8-BACCC470E7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D6CE5968-8C29-41DA-A4D0-08380DDB5B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5" name="X">
                  <a:extLst>
                    <a:ext uri="{FF2B5EF4-FFF2-40B4-BE49-F238E27FC236}">
                      <a16:creationId xmlns="" xmlns:a16="http://schemas.microsoft.com/office/drawing/2014/main" id="{445A5D19-361B-449E-998A-70ECF20CC3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6" name="Straight Connector 16">
                    <a:extLst>
                      <a:ext uri="{FF2B5EF4-FFF2-40B4-BE49-F238E27FC236}">
                        <a16:creationId xmlns="" xmlns:a16="http://schemas.microsoft.com/office/drawing/2014/main" id="{4C905DE0-9FDD-4EB7-8469-DF9D71922E5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7" name="Straight Connector 17">
                    <a:extLst>
                      <a:ext uri="{FF2B5EF4-FFF2-40B4-BE49-F238E27FC236}">
                        <a16:creationId xmlns="" xmlns:a16="http://schemas.microsoft.com/office/drawing/2014/main" id="{C9278874-4724-4FD8-BDEC-C09FD0A72BF3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1" name="Background">
            <a:extLst>
              <a:ext uri="{FF2B5EF4-FFF2-40B4-BE49-F238E27FC236}">
                <a16:creationId xmlns="" xmlns:a16="http://schemas.microsoft.com/office/drawing/2014/main" id="{49F3805B-701D-41E0-BC17-EF49B92156C0}"/>
              </a:ext>
            </a:extLst>
          </p:cNvPr>
          <p:cNvSpPr/>
          <p:nvPr/>
        </p:nvSpPr>
        <p:spPr>
          <a:xfrm>
            <a:off x="8788943" y="1146770"/>
            <a:ext cx="3141389" cy="56127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latin typeface="Segoe UI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85965" y="1839303"/>
            <a:ext cx="7998700" cy="474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5571" y="1915064"/>
            <a:ext cx="323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제목</a:t>
            </a:r>
            <a:endParaRPr lang="ko-KR" altLang="en-US" sz="28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D04D9EBE-ED9E-4ACB-B62D-06F779AF8140}"/>
              </a:ext>
            </a:extLst>
          </p:cNvPr>
          <p:cNvCxnSpPr>
            <a:cxnSpLocks/>
          </p:cNvCxnSpPr>
          <p:nvPr/>
        </p:nvCxnSpPr>
        <p:spPr>
          <a:xfrm>
            <a:off x="385965" y="2506586"/>
            <a:ext cx="7998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Background">
            <a:extLst>
              <a:ext uri="{FF2B5EF4-FFF2-40B4-BE49-F238E27FC236}">
                <a16:creationId xmlns="" xmlns:a16="http://schemas.microsoft.com/office/drawing/2014/main" id="{49F3805B-701D-41E0-BC17-EF49B92156C0}"/>
              </a:ext>
            </a:extLst>
          </p:cNvPr>
          <p:cNvSpPr/>
          <p:nvPr/>
        </p:nvSpPr>
        <p:spPr>
          <a:xfrm>
            <a:off x="7655286" y="1864556"/>
            <a:ext cx="664051" cy="594679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latin typeface="Segoe UI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t="7026" r="10519" b="20752"/>
          <a:stretch/>
        </p:blipFill>
        <p:spPr>
          <a:xfrm>
            <a:off x="6841321" y="1866670"/>
            <a:ext cx="619162" cy="575603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385965" y="2545291"/>
            <a:ext cx="7868572" cy="4924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914146" y="1272204"/>
            <a:ext cx="2890981" cy="538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페이지를 이동할 수 </a:t>
            </a:r>
            <a:r>
              <a:rPr lang="en-US" altLang="ko-KR" dirty="0">
                <a:solidFill>
                  <a:prstClr val="black"/>
                </a:solidFill>
              </a:rPr>
              <a:t/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있는 버튼이다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보고 싶은 지역을 </a:t>
            </a:r>
            <a:r>
              <a:rPr lang="ko-KR" altLang="en-US" dirty="0" err="1">
                <a:solidFill>
                  <a:prstClr val="black"/>
                </a:solidFill>
              </a:rPr>
              <a:t>드롭다운리스트로</a:t>
            </a:r>
            <a:r>
              <a:rPr lang="ko-KR" altLang="en-US" dirty="0">
                <a:solidFill>
                  <a:prstClr val="black"/>
                </a:solidFill>
              </a:rPr>
              <a:t> 보여준다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 smtClean="0">
                <a:solidFill>
                  <a:prstClr val="black"/>
                </a:solidFill>
              </a:rPr>
              <a:t>날짜 검색 단위를 선택하고 날짜를 입력하게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 smtClean="0">
                <a:solidFill>
                  <a:prstClr val="black"/>
                </a:solidFill>
              </a:rPr>
              <a:t>선택한 날짜 단위에서 최고기온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최저기온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강수량을 그래프로 나타내준다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55572" y="2602154"/>
            <a:ext cx="13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상세 지역</a:t>
            </a:r>
            <a:endParaRPr lang="ko-KR" alt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3752804" y="2602154"/>
            <a:ext cx="70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날짜</a:t>
            </a:r>
            <a:endParaRPr lang="ko-KR" altLang="en-US" sz="2000" dirty="0"/>
          </a:p>
        </p:txBody>
      </p:sp>
      <p:sp>
        <p:nvSpPr>
          <p:cNvPr id="89" name="직사각형 88"/>
          <p:cNvSpPr/>
          <p:nvPr/>
        </p:nvSpPr>
        <p:spPr>
          <a:xfrm>
            <a:off x="5089896" y="2629117"/>
            <a:ext cx="750071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588539" y="2629117"/>
            <a:ext cx="365760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06820" y="3152843"/>
            <a:ext cx="7753595" cy="3254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6173642" y="2635954"/>
            <a:ext cx="750071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5494" y="2606475"/>
            <a:ext cx="27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287023" y="2583323"/>
            <a:ext cx="1004214" cy="4156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333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검색</a:t>
            </a:r>
            <a:endParaRPr lang="ko-KR" altLang="en-US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93456" y="2629117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893455" y="2961626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847888" y="2629117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47887" y="2961626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47887" y="3294135"/>
            <a:ext cx="7315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용산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t="4704" r="9521" b="16649"/>
          <a:stretch/>
        </p:blipFill>
        <p:spPr>
          <a:xfrm>
            <a:off x="7685884" y="1883632"/>
            <a:ext cx="591560" cy="575603"/>
          </a:xfrm>
          <a:prstGeom prst="rect">
            <a:avLst/>
          </a:prstGeom>
        </p:spPr>
      </p:pic>
      <p:cxnSp>
        <p:nvCxnSpPr>
          <p:cNvPr id="98" name="직선 연결선 97"/>
          <p:cNvCxnSpPr/>
          <p:nvPr/>
        </p:nvCxnSpPr>
        <p:spPr>
          <a:xfrm>
            <a:off x="1463529" y="3556000"/>
            <a:ext cx="0" cy="23737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445057" y="5929745"/>
            <a:ext cx="56765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032000" y="5142197"/>
            <a:ext cx="350982" cy="7783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951452" y="5264727"/>
            <a:ext cx="350982" cy="655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870904" y="5008332"/>
            <a:ext cx="350982" cy="912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4795225" y="4880332"/>
            <a:ext cx="350982" cy="1040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709827" y="5008332"/>
            <a:ext cx="350982" cy="912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624148" y="4745374"/>
            <a:ext cx="350982" cy="1175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2161309" y="4027055"/>
            <a:ext cx="923636" cy="3232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3084945" y="3968389"/>
            <a:ext cx="942110" cy="386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027055" y="3959153"/>
            <a:ext cx="927244" cy="6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954299" y="4027055"/>
            <a:ext cx="885668" cy="54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839967" y="4081683"/>
            <a:ext cx="1000111" cy="152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142837" y="4880332"/>
            <a:ext cx="988291" cy="12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3084945" y="4864899"/>
            <a:ext cx="942110" cy="143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4027055" y="4657295"/>
            <a:ext cx="927244" cy="207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954299" y="4587223"/>
            <a:ext cx="885668" cy="552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5839967" y="4504284"/>
            <a:ext cx="1000111" cy="829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386717" y="1761561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91193" y="2410208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2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562054" y="2433888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3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122321" y="3398838"/>
            <a:ext cx="370446" cy="3451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4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588539" y="2967558"/>
            <a:ext cx="365760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588539" y="3305268"/>
            <a:ext cx="365760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773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1830" y="276728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4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빅데이터</a:t>
            </a:r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구조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7310" y="1256145"/>
            <a:ext cx="2670698" cy="538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수집</a:t>
            </a:r>
            <a:endParaRPr lang="en-US" altLang="ko-KR" sz="30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err="1" smtClean="0"/>
              <a:t>Crolling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Data Set</a:t>
            </a:r>
          </a:p>
          <a:p>
            <a:pPr algn="ctr"/>
            <a:r>
              <a:rPr lang="en-US" altLang="ko-KR" sz="2400" dirty="0" smtClean="0"/>
              <a:t>File data</a:t>
            </a:r>
          </a:p>
          <a:p>
            <a:pPr algn="ctr"/>
            <a:r>
              <a:rPr lang="en-US" altLang="ko-KR" sz="2400" dirty="0" err="1" smtClean="0"/>
              <a:t>IoT</a:t>
            </a: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10835" y="1256145"/>
            <a:ext cx="2670698" cy="538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적재</a:t>
            </a:r>
            <a:endParaRPr lang="en-US" altLang="ko-KR" sz="30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smtClean="0"/>
              <a:t>Hadoop</a:t>
            </a:r>
            <a:endParaRPr lang="en-US" altLang="ko-KR" sz="2400" dirty="0"/>
          </a:p>
          <a:p>
            <a:pPr algn="ctr"/>
            <a:r>
              <a:rPr lang="en-US" altLang="ko-KR" sz="2400" dirty="0" smtClean="0"/>
              <a:t>No-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몽고</a:t>
            </a:r>
            <a:r>
              <a:rPr lang="en-US" altLang="ko-KR" sz="2400" dirty="0" smtClean="0"/>
              <a:t>DB)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184360" y="1256145"/>
            <a:ext cx="2670698" cy="538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처리 및 분석</a:t>
            </a:r>
            <a:endParaRPr lang="en-US" altLang="ko-KR" sz="30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 on Hadoop</a:t>
            </a:r>
          </a:p>
          <a:p>
            <a:pPr algn="ctr"/>
            <a:r>
              <a:rPr lang="en-US" altLang="ko-KR" sz="2000" dirty="0" smtClean="0"/>
              <a:t>Data mining</a:t>
            </a:r>
          </a:p>
          <a:p>
            <a:pPr algn="ctr"/>
            <a:r>
              <a:rPr lang="ko-KR" altLang="en-US" sz="2000" dirty="0" err="1" smtClean="0"/>
              <a:t>소셜</a:t>
            </a:r>
            <a:r>
              <a:rPr lang="ko-KR" altLang="en-US" sz="2000" dirty="0" smtClean="0"/>
              <a:t> 네트워크 분석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통계쪽</a:t>
            </a:r>
            <a:r>
              <a:rPr lang="ko-KR" altLang="en-US" sz="2000" dirty="0" smtClean="0">
                <a:solidFill>
                  <a:srgbClr val="FF0000"/>
                </a:solidFill>
              </a:rPr>
              <a:t> 분야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57885" y="1256145"/>
            <a:ext cx="2670698" cy="538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표현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선택</a:t>
            </a:r>
            <a:r>
              <a:rPr lang="en-US" altLang="ko-KR" sz="3000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스토리텔링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데이터 시각화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빅데이터</a:t>
            </a:r>
            <a:r>
              <a:rPr lang="ko-KR" altLang="en-US" sz="2000" dirty="0" smtClean="0"/>
              <a:t> 활용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(ex.</a:t>
            </a:r>
            <a:r>
              <a:rPr lang="ko-KR" altLang="en-US" sz="2000" dirty="0" smtClean="0"/>
              <a:t>워드 </a:t>
            </a:r>
            <a:r>
              <a:rPr lang="ko-KR" altLang="en-US" sz="2000" dirty="0" err="1" smtClean="0"/>
              <a:t>클라우드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하둡</a:t>
            </a:r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(Hadoop)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ncc.phinf.naver.net/20131224_93/1387867002465LftQw_JPEG/01.jpg?type=w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5" y="1179212"/>
            <a:ext cx="3635050" cy="11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466491" y="1425396"/>
            <a:ext cx="715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2F2F2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하둡은</a:t>
            </a:r>
            <a:r>
              <a:rPr lang="ko-KR" altLang="en-US" sz="2400" dirty="0">
                <a:solidFill>
                  <a:srgbClr val="2F2F2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여러 개의 저렴한 컴퓨터를 마치 하나인 </a:t>
            </a:r>
            <a:r>
              <a:rPr lang="ko-KR" altLang="en-US" sz="2400" dirty="0" smtClean="0">
                <a:solidFill>
                  <a:srgbClr val="2F2F2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것처럼</a:t>
            </a:r>
            <a:r>
              <a:rPr lang="en-US" altLang="ko-KR" sz="2400" dirty="0" smtClean="0">
                <a:solidFill>
                  <a:srgbClr val="2F2F2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2F2F2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ko-KR" altLang="en-US" sz="2400" dirty="0" smtClean="0">
                <a:solidFill>
                  <a:srgbClr val="2F2F2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묶어 </a:t>
            </a:r>
            <a:r>
              <a:rPr lang="ko-KR" altLang="en-US" sz="2400" dirty="0">
                <a:solidFill>
                  <a:srgbClr val="2F2F2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대용량 데이터를 처리하는 기술이다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3" b="25812"/>
          <a:stretch/>
        </p:blipFill>
        <p:spPr>
          <a:xfrm>
            <a:off x="1964382" y="4652448"/>
            <a:ext cx="2244969" cy="14083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3" b="25812"/>
          <a:stretch/>
        </p:blipFill>
        <p:spPr>
          <a:xfrm>
            <a:off x="5003206" y="4652448"/>
            <a:ext cx="2244969" cy="14083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3" b="25812"/>
          <a:stretch/>
        </p:blipFill>
        <p:spPr>
          <a:xfrm>
            <a:off x="8042030" y="4652448"/>
            <a:ext cx="2244969" cy="14083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24612" y="3458308"/>
            <a:ext cx="5802158" cy="62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하둡</a:t>
            </a:r>
            <a:r>
              <a:rPr lang="en-US" altLang="ko-KR" sz="3200" b="1">
                <a:solidFill>
                  <a:schemeClr val="tx1"/>
                </a:solidFill>
              </a:rPr>
              <a:t>(Hadoop) - </a:t>
            </a:r>
            <a:r>
              <a:rPr lang="ko-KR" altLang="en-US" sz="3200" b="1">
                <a:solidFill>
                  <a:schemeClr val="tx1"/>
                </a:solidFill>
              </a:rPr>
              <a:t>저장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16980" y="2887825"/>
            <a:ext cx="4817420" cy="62132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맵리듀스 </a:t>
            </a:r>
            <a:r>
              <a:rPr lang="en-US" altLang="ko-KR" sz="3200" b="1" smtClean="0">
                <a:solidFill>
                  <a:schemeClr val="tx1"/>
                </a:solidFill>
              </a:rPr>
              <a:t>- </a:t>
            </a:r>
            <a:r>
              <a:rPr lang="ko-KR" altLang="en-US" sz="3200" b="1" smtClean="0">
                <a:solidFill>
                  <a:schemeClr val="tx1"/>
                </a:solidFill>
              </a:rPr>
              <a:t>처리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587262" y="4243754"/>
            <a:ext cx="1415944" cy="408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310522" y="4243754"/>
            <a:ext cx="0" cy="467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0"/>
          </p:cNvCxnSpPr>
          <p:nvPr/>
        </p:nvCxnSpPr>
        <p:spPr>
          <a:xfrm flipH="1" flipV="1">
            <a:off x="7433006" y="4243754"/>
            <a:ext cx="1731509" cy="408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3850" y="1252454"/>
            <a:ext cx="11544299" cy="5166360"/>
            <a:chOff x="320041" y="1303020"/>
            <a:chExt cx="11544299" cy="5166360"/>
          </a:xfrm>
        </p:grpSpPr>
        <p:sp>
          <p:nvSpPr>
            <p:cNvPr id="7" name="자유형 6"/>
            <p:cNvSpPr/>
            <p:nvPr/>
          </p:nvSpPr>
          <p:spPr>
            <a:xfrm>
              <a:off x="320041" y="1325880"/>
              <a:ext cx="11544299" cy="5143500"/>
            </a:xfrm>
            <a:custGeom>
              <a:avLst/>
              <a:gdLst>
                <a:gd name="connsiteX0" fmla="*/ 0 w 11544299"/>
                <a:gd name="connsiteY0" fmla="*/ 0 h 5143500"/>
                <a:gd name="connsiteX1" fmla="*/ 11544299 w 11544299"/>
                <a:gd name="connsiteY1" fmla="*/ 0 h 5143500"/>
                <a:gd name="connsiteX2" fmla="*/ 11544299 w 11544299"/>
                <a:gd name="connsiteY2" fmla="*/ 5143500 h 5143500"/>
                <a:gd name="connsiteX3" fmla="*/ 0 w 11544299"/>
                <a:gd name="connsiteY3" fmla="*/ 5143500 h 5143500"/>
                <a:gd name="connsiteX4" fmla="*/ 0 w 11544299"/>
                <a:gd name="connsiteY4" fmla="*/ 659789 h 5143500"/>
                <a:gd name="connsiteX5" fmla="*/ 617220 w 11544299"/>
                <a:gd name="connsiteY5" fmla="*/ 1 h 5143500"/>
                <a:gd name="connsiteX6" fmla="*/ 0 w 11544299"/>
                <a:gd name="connsiteY6" fmla="*/ 1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4299" h="5143500">
                  <a:moveTo>
                    <a:pt x="0" y="0"/>
                  </a:moveTo>
                  <a:lnTo>
                    <a:pt x="11544299" y="0"/>
                  </a:lnTo>
                  <a:lnTo>
                    <a:pt x="11544299" y="5143500"/>
                  </a:lnTo>
                  <a:lnTo>
                    <a:pt x="0" y="5143500"/>
                  </a:lnTo>
                  <a:lnTo>
                    <a:pt x="0" y="659789"/>
                  </a:lnTo>
                  <a:lnTo>
                    <a:pt x="617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20042" y="1303020"/>
              <a:ext cx="662939" cy="70866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85964" y="283796"/>
            <a:ext cx="2831691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3993" y="332004"/>
            <a:ext cx="227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 논점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09" y="2635305"/>
            <a:ext cx="973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하둡을</a:t>
            </a:r>
            <a:r>
              <a:rPr lang="ko-KR" altLang="en-US" sz="7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쓸 것인가</a:t>
            </a:r>
            <a:r>
              <a:rPr lang="en-US" altLang="ko-KR" sz="7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en-US" altLang="ko-KR" sz="72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0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8042189-580D-480D-ADAF-3348A61D302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7E43EDA-B370-4C91-8FE3-0E9AFA1ED4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532</Words>
  <Application>Microsoft Office PowerPoint</Application>
  <PresentationFormat>와이드스크린</PresentationFormat>
  <Paragraphs>263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한컴 윤고딕 250</vt:lpstr>
      <vt:lpstr>Segoe UI</vt:lpstr>
      <vt:lpstr>한컴 윤고딕 240</vt:lpstr>
      <vt:lpstr>HY견고딕</vt:lpstr>
      <vt:lpstr>Arial</vt:lpstr>
      <vt:lpstr>돋움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DAWOON</cp:lastModifiedBy>
  <cp:revision>111</cp:revision>
  <dcterms:created xsi:type="dcterms:W3CDTF">2015-04-24T05:34:22Z</dcterms:created>
  <dcterms:modified xsi:type="dcterms:W3CDTF">2017-10-25T05:23:15Z</dcterms:modified>
</cp:coreProperties>
</file>