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62" r:id="rId5"/>
    <p:sldId id="258" r:id="rId6"/>
    <p:sldId id="265" r:id="rId7"/>
    <p:sldId id="260" r:id="rId8"/>
    <p:sldId id="261" r:id="rId9"/>
    <p:sldId id="259" r:id="rId10"/>
    <p:sldId id="264" r:id="rId11"/>
    <p:sldId id="266" r:id="rId1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1776" y="-6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43A623E5-CFF8-46AE-8236-A4C468F9D4B1}" type="datetimeFigureOut">
              <a:rPr lang="zh-TW" altLang="en-US" smtClean="0"/>
              <a:t>2024/3/17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67FE250-307A-4689-9F8C-288A4B32BE80}" type="slidenum">
              <a:rPr lang="zh-TW" altLang="en-US" smtClean="0"/>
              <a:t>‹#›</a:t>
            </a:fld>
            <a:endParaRPr lang="zh-TW" altLang="en-US"/>
          </a:p>
        </p:txBody>
      </p:sp>
    </p:spTree>
    <p:extLst>
      <p:ext uri="{BB962C8B-B14F-4D97-AF65-F5344CB8AC3E}">
        <p14:creationId xmlns:p14="http://schemas.microsoft.com/office/powerpoint/2010/main" val="123447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3A623E5-CFF8-46AE-8236-A4C468F9D4B1}" type="datetimeFigureOut">
              <a:rPr lang="zh-TW" altLang="en-US" smtClean="0"/>
              <a:t>2024/3/17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67FE250-307A-4689-9F8C-288A4B32BE80}" type="slidenum">
              <a:rPr lang="zh-TW" altLang="en-US" smtClean="0"/>
              <a:t>‹#›</a:t>
            </a:fld>
            <a:endParaRPr lang="zh-TW" altLang="en-US"/>
          </a:p>
        </p:txBody>
      </p:sp>
    </p:spTree>
    <p:extLst>
      <p:ext uri="{BB962C8B-B14F-4D97-AF65-F5344CB8AC3E}">
        <p14:creationId xmlns:p14="http://schemas.microsoft.com/office/powerpoint/2010/main" val="4273792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3A623E5-CFF8-46AE-8236-A4C468F9D4B1}" type="datetimeFigureOut">
              <a:rPr lang="zh-TW" altLang="en-US" smtClean="0"/>
              <a:t>2024/3/17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67FE250-307A-4689-9F8C-288A4B32BE80}" type="slidenum">
              <a:rPr lang="zh-TW" altLang="en-US" smtClean="0"/>
              <a:t>‹#›</a:t>
            </a:fld>
            <a:endParaRPr lang="zh-TW" altLang="en-US"/>
          </a:p>
        </p:txBody>
      </p:sp>
    </p:spTree>
    <p:extLst>
      <p:ext uri="{BB962C8B-B14F-4D97-AF65-F5344CB8AC3E}">
        <p14:creationId xmlns:p14="http://schemas.microsoft.com/office/powerpoint/2010/main" val="1835954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3A623E5-CFF8-46AE-8236-A4C468F9D4B1}" type="datetimeFigureOut">
              <a:rPr lang="zh-TW" altLang="en-US" smtClean="0"/>
              <a:t>2024/3/17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67FE250-307A-4689-9F8C-288A4B32BE80}" type="slidenum">
              <a:rPr lang="zh-TW" altLang="en-US" smtClean="0"/>
              <a:t>‹#›</a:t>
            </a:fld>
            <a:endParaRPr lang="zh-TW" altLang="en-US"/>
          </a:p>
        </p:txBody>
      </p:sp>
    </p:spTree>
    <p:extLst>
      <p:ext uri="{BB962C8B-B14F-4D97-AF65-F5344CB8AC3E}">
        <p14:creationId xmlns:p14="http://schemas.microsoft.com/office/powerpoint/2010/main" val="2652296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zh-TW" altLang="en-US"/>
              <a:t>按一下以編輯母片標題樣式</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43A623E5-CFF8-46AE-8236-A4C468F9D4B1}" type="datetimeFigureOut">
              <a:rPr lang="zh-TW" altLang="en-US" smtClean="0"/>
              <a:t>2024/3/17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67FE250-307A-4689-9F8C-288A4B32BE80}" type="slidenum">
              <a:rPr lang="zh-TW" altLang="en-US" smtClean="0"/>
              <a:t>‹#›</a:t>
            </a:fld>
            <a:endParaRPr lang="zh-TW" altLang="en-US"/>
          </a:p>
        </p:txBody>
      </p:sp>
    </p:spTree>
    <p:extLst>
      <p:ext uri="{BB962C8B-B14F-4D97-AF65-F5344CB8AC3E}">
        <p14:creationId xmlns:p14="http://schemas.microsoft.com/office/powerpoint/2010/main" val="3687768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43A623E5-CFF8-46AE-8236-A4C468F9D4B1}" type="datetimeFigureOut">
              <a:rPr lang="zh-TW" altLang="en-US" smtClean="0"/>
              <a:t>2024/3/17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67FE250-307A-4689-9F8C-288A4B32BE80}" type="slidenum">
              <a:rPr lang="zh-TW" altLang="en-US" smtClean="0"/>
              <a:t>‹#›</a:t>
            </a:fld>
            <a:endParaRPr lang="zh-TW" altLang="en-US"/>
          </a:p>
        </p:txBody>
      </p:sp>
    </p:spTree>
    <p:extLst>
      <p:ext uri="{BB962C8B-B14F-4D97-AF65-F5344CB8AC3E}">
        <p14:creationId xmlns:p14="http://schemas.microsoft.com/office/powerpoint/2010/main" val="2894721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Content Placeholder 3"/>
          <p:cNvSpPr>
            <a:spLocks noGrp="1"/>
          </p:cNvSpPr>
          <p:nvPr>
            <p:ph sz="half" idx="2"/>
          </p:nvPr>
        </p:nvSpPr>
        <p:spPr>
          <a:xfrm>
            <a:off x="472381" y="3618442"/>
            <a:ext cx="2901255" cy="5322183"/>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Content Placeholder 5"/>
          <p:cNvSpPr>
            <a:spLocks noGrp="1"/>
          </p:cNvSpPr>
          <p:nvPr>
            <p:ph sz="quarter" idx="4"/>
          </p:nvPr>
        </p:nvSpPr>
        <p:spPr>
          <a:xfrm>
            <a:off x="3471863" y="3618442"/>
            <a:ext cx="2915543" cy="5322183"/>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43A623E5-CFF8-46AE-8236-A4C468F9D4B1}" type="datetimeFigureOut">
              <a:rPr lang="zh-TW" altLang="en-US" smtClean="0"/>
              <a:t>2024/3/17</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A67FE250-307A-4689-9F8C-288A4B32BE80}" type="slidenum">
              <a:rPr lang="zh-TW" altLang="en-US" smtClean="0"/>
              <a:t>‹#›</a:t>
            </a:fld>
            <a:endParaRPr lang="zh-TW" altLang="en-US"/>
          </a:p>
        </p:txBody>
      </p:sp>
    </p:spTree>
    <p:extLst>
      <p:ext uri="{BB962C8B-B14F-4D97-AF65-F5344CB8AC3E}">
        <p14:creationId xmlns:p14="http://schemas.microsoft.com/office/powerpoint/2010/main" val="1240893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43A623E5-CFF8-46AE-8236-A4C468F9D4B1}" type="datetimeFigureOut">
              <a:rPr lang="zh-TW" altLang="en-US" smtClean="0"/>
              <a:t>2024/3/17</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A67FE250-307A-4689-9F8C-288A4B32BE80}" type="slidenum">
              <a:rPr lang="zh-TW" altLang="en-US" smtClean="0"/>
              <a:t>‹#›</a:t>
            </a:fld>
            <a:endParaRPr lang="zh-TW" altLang="en-US"/>
          </a:p>
        </p:txBody>
      </p:sp>
    </p:spTree>
    <p:extLst>
      <p:ext uri="{BB962C8B-B14F-4D97-AF65-F5344CB8AC3E}">
        <p14:creationId xmlns:p14="http://schemas.microsoft.com/office/powerpoint/2010/main" val="4147118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A623E5-CFF8-46AE-8236-A4C468F9D4B1}" type="datetimeFigureOut">
              <a:rPr lang="zh-TW" altLang="en-US" smtClean="0"/>
              <a:t>2024/3/17</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A67FE250-307A-4689-9F8C-288A4B32BE80}" type="slidenum">
              <a:rPr lang="zh-TW" altLang="en-US" smtClean="0"/>
              <a:t>‹#›</a:t>
            </a:fld>
            <a:endParaRPr lang="zh-TW" altLang="en-US"/>
          </a:p>
        </p:txBody>
      </p:sp>
    </p:spTree>
    <p:extLst>
      <p:ext uri="{BB962C8B-B14F-4D97-AF65-F5344CB8AC3E}">
        <p14:creationId xmlns:p14="http://schemas.microsoft.com/office/powerpoint/2010/main" val="75388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TW" altLang="en-US"/>
              <a:t>按一下以編輯母片標題樣式</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編輯母片文字樣式</a:t>
            </a:r>
          </a:p>
        </p:txBody>
      </p:sp>
      <p:sp>
        <p:nvSpPr>
          <p:cNvPr id="5" name="Date Placeholder 4"/>
          <p:cNvSpPr>
            <a:spLocks noGrp="1"/>
          </p:cNvSpPr>
          <p:nvPr>
            <p:ph type="dt" sz="half" idx="10"/>
          </p:nvPr>
        </p:nvSpPr>
        <p:spPr/>
        <p:txBody>
          <a:bodyPr/>
          <a:lstStyle/>
          <a:p>
            <a:fld id="{43A623E5-CFF8-46AE-8236-A4C468F9D4B1}" type="datetimeFigureOut">
              <a:rPr lang="zh-TW" altLang="en-US" smtClean="0"/>
              <a:t>2024/3/17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67FE250-307A-4689-9F8C-288A4B32BE80}" type="slidenum">
              <a:rPr lang="zh-TW" altLang="en-US" smtClean="0"/>
              <a:t>‹#›</a:t>
            </a:fld>
            <a:endParaRPr lang="zh-TW" altLang="en-US"/>
          </a:p>
        </p:txBody>
      </p:sp>
    </p:spTree>
    <p:extLst>
      <p:ext uri="{BB962C8B-B14F-4D97-AF65-F5344CB8AC3E}">
        <p14:creationId xmlns:p14="http://schemas.microsoft.com/office/powerpoint/2010/main" val="354423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編輯母片文字樣式</a:t>
            </a:r>
          </a:p>
        </p:txBody>
      </p:sp>
      <p:sp>
        <p:nvSpPr>
          <p:cNvPr id="5" name="Date Placeholder 4"/>
          <p:cNvSpPr>
            <a:spLocks noGrp="1"/>
          </p:cNvSpPr>
          <p:nvPr>
            <p:ph type="dt" sz="half" idx="10"/>
          </p:nvPr>
        </p:nvSpPr>
        <p:spPr/>
        <p:txBody>
          <a:bodyPr/>
          <a:lstStyle/>
          <a:p>
            <a:fld id="{43A623E5-CFF8-46AE-8236-A4C468F9D4B1}" type="datetimeFigureOut">
              <a:rPr lang="zh-TW" altLang="en-US" smtClean="0"/>
              <a:t>2024/3/17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67FE250-307A-4689-9F8C-288A4B32BE80}" type="slidenum">
              <a:rPr lang="zh-TW" altLang="en-US" smtClean="0"/>
              <a:t>‹#›</a:t>
            </a:fld>
            <a:endParaRPr lang="zh-TW" altLang="en-US"/>
          </a:p>
        </p:txBody>
      </p:sp>
    </p:spTree>
    <p:extLst>
      <p:ext uri="{BB962C8B-B14F-4D97-AF65-F5344CB8AC3E}">
        <p14:creationId xmlns:p14="http://schemas.microsoft.com/office/powerpoint/2010/main" val="901158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43A623E5-CFF8-46AE-8236-A4C468F9D4B1}" type="datetimeFigureOut">
              <a:rPr lang="zh-TW" altLang="en-US" smtClean="0"/>
              <a:t>2024/3/17</a:t>
            </a:fld>
            <a:endParaRPr lang="zh-TW"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A67FE250-307A-4689-9F8C-288A4B32BE80}" type="slidenum">
              <a:rPr lang="zh-TW" altLang="en-US" smtClean="0"/>
              <a:t>‹#›</a:t>
            </a:fld>
            <a:endParaRPr lang="zh-TW" altLang="en-US"/>
          </a:p>
        </p:txBody>
      </p:sp>
    </p:spTree>
    <p:extLst>
      <p:ext uri="{BB962C8B-B14F-4D97-AF65-F5344CB8AC3E}">
        <p14:creationId xmlns:p14="http://schemas.microsoft.com/office/powerpoint/2010/main" val="824847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D76BD27D-84F5-48CA-943B-3E5EA1075E12}"/>
              </a:ext>
            </a:extLst>
          </p:cNvPr>
          <p:cNvSpPr txBox="1"/>
          <p:nvPr/>
        </p:nvSpPr>
        <p:spPr>
          <a:xfrm>
            <a:off x="939615" y="18759"/>
            <a:ext cx="4884821" cy="800219"/>
          </a:xfrm>
          <a:prstGeom prst="rect">
            <a:avLst/>
          </a:prstGeom>
          <a:noFill/>
        </p:spPr>
        <p:txBody>
          <a:bodyPr wrap="square" rtlCol="0">
            <a:spAutoFit/>
          </a:bodyPr>
          <a:lstStyle/>
          <a:p>
            <a:pPr algn="ctr"/>
            <a:r>
              <a:rPr lang="en-US" altLang="zh-TW" sz="2800" dirty="0">
                <a:latin typeface="Times New Roman" panose="02020603050405020304" pitchFamily="18" charset="0"/>
                <a:cs typeface="Times New Roman" panose="02020603050405020304" pitchFamily="18" charset="0"/>
              </a:rPr>
              <a:t>AI</a:t>
            </a:r>
            <a:r>
              <a:rPr lang="zh-TW" altLang="en-US" sz="2800" dirty="0">
                <a:latin typeface="Times New Roman" panose="02020603050405020304" pitchFamily="18" charset="0"/>
                <a:cs typeface="Times New Roman" panose="02020603050405020304" pitchFamily="18" charset="0"/>
              </a:rPr>
              <a:t> </a:t>
            </a:r>
            <a:r>
              <a:rPr lang="en-US" altLang="zh-TW" sz="2800" dirty="0">
                <a:latin typeface="Times New Roman" panose="02020603050405020304" pitchFamily="18" charset="0"/>
                <a:cs typeface="Times New Roman" panose="02020603050405020304" pitchFamily="18" charset="0"/>
              </a:rPr>
              <a:t>Capstone: Project 1 report</a:t>
            </a:r>
          </a:p>
          <a:p>
            <a:pPr algn="ctr"/>
            <a:r>
              <a:rPr lang="en-US" altLang="zh-TW" dirty="0">
                <a:latin typeface="Times New Roman" panose="02020603050405020304" pitchFamily="18" charset="0"/>
                <a:cs typeface="Times New Roman" panose="02020603050405020304" pitchFamily="18" charset="0"/>
              </a:rPr>
              <a:t>110550068 </a:t>
            </a:r>
            <a:r>
              <a:rPr lang="zh-TW" altLang="en-US" dirty="0">
                <a:latin typeface="Times New Roman" panose="02020603050405020304" pitchFamily="18" charset="0"/>
                <a:cs typeface="Times New Roman" panose="02020603050405020304" pitchFamily="18" charset="0"/>
              </a:rPr>
              <a:t>王振倫</a:t>
            </a:r>
            <a:endParaRPr lang="en-US" altLang="zh-TW" dirty="0">
              <a:latin typeface="Times New Roman" panose="02020603050405020304" pitchFamily="18" charset="0"/>
              <a:cs typeface="Times New Roman" panose="02020603050405020304" pitchFamily="18" charset="0"/>
            </a:endParaRPr>
          </a:p>
        </p:txBody>
      </p:sp>
      <p:pic>
        <p:nvPicPr>
          <p:cNvPr id="10" name="圖片 9">
            <a:extLst>
              <a:ext uri="{FF2B5EF4-FFF2-40B4-BE49-F238E27FC236}">
                <a16:creationId xmlns:a16="http://schemas.microsoft.com/office/drawing/2014/main" id="{4A36A025-03EB-4E01-A916-E0D6E9D73B69}"/>
              </a:ext>
            </a:extLst>
          </p:cNvPr>
          <p:cNvPicPr>
            <a:picLocks noChangeAspect="1"/>
          </p:cNvPicPr>
          <p:nvPr/>
        </p:nvPicPr>
        <p:blipFill>
          <a:blip r:embed="rId3"/>
          <a:stretch>
            <a:fillRect/>
          </a:stretch>
        </p:blipFill>
        <p:spPr>
          <a:xfrm>
            <a:off x="1277088" y="7286020"/>
            <a:ext cx="4209873" cy="2208522"/>
          </a:xfrm>
          <a:prstGeom prst="rect">
            <a:avLst/>
          </a:prstGeom>
        </p:spPr>
      </p:pic>
      <p:sp>
        <p:nvSpPr>
          <p:cNvPr id="11" name="文字方塊 10">
            <a:extLst>
              <a:ext uri="{FF2B5EF4-FFF2-40B4-BE49-F238E27FC236}">
                <a16:creationId xmlns:a16="http://schemas.microsoft.com/office/drawing/2014/main" id="{2EB5BC5C-E531-4531-97FE-B95FC257C07A}"/>
              </a:ext>
            </a:extLst>
          </p:cNvPr>
          <p:cNvSpPr txBox="1"/>
          <p:nvPr/>
        </p:nvSpPr>
        <p:spPr>
          <a:xfrm>
            <a:off x="1147812" y="9526134"/>
            <a:ext cx="4562375" cy="369332"/>
          </a:xfrm>
          <a:prstGeom prst="rect">
            <a:avLst/>
          </a:prstGeom>
          <a:noFill/>
        </p:spPr>
        <p:txBody>
          <a:bodyPr wrap="square" rtlCol="0">
            <a:spAutoFit/>
          </a:bodyPr>
          <a:lstStyle/>
          <a:p>
            <a:pPr algn="ctr"/>
            <a:r>
              <a:rPr lang="en-US" altLang="zh-TW" dirty="0">
                <a:latin typeface="Times New Roman" panose="02020603050405020304" pitchFamily="18" charset="0"/>
                <a:cs typeface="Times New Roman" panose="02020603050405020304" pitchFamily="18" charset="0"/>
              </a:rPr>
              <a:t>Figure 2. Comments scraped from PTT </a:t>
            </a:r>
            <a:endParaRPr lang="zh-TW" altLang="en-US" dirty="0">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BE77BA5B-E018-4E24-8EE2-FCC796C05FC3}"/>
              </a:ext>
            </a:extLst>
          </p:cNvPr>
          <p:cNvSpPr/>
          <p:nvPr/>
        </p:nvSpPr>
        <p:spPr>
          <a:xfrm>
            <a:off x="146048" y="818978"/>
            <a:ext cx="6565901" cy="6771084"/>
          </a:xfrm>
          <a:prstGeom prst="rect">
            <a:avLst/>
          </a:prstGeom>
        </p:spPr>
        <p:txBody>
          <a:bodyPr wrap="square">
            <a:spAutoFit/>
          </a:bodyPr>
          <a:lstStyle/>
          <a:p>
            <a:r>
              <a:rPr lang="en-US" altLang="zh-TW" dirty="0">
                <a:latin typeface="Times New Roman" panose="02020603050405020304" pitchFamily="18" charset="0"/>
                <a:cs typeface="Times New Roman" panose="02020603050405020304" pitchFamily="18" charset="0"/>
              </a:rPr>
              <a:t>In this report, I will start with a data description, followed by an introduction to the experiments and analyses of three models, then final discussion.</a:t>
            </a:r>
          </a:p>
          <a:p>
            <a:r>
              <a:rPr lang="en-US" altLang="zh-TW" sz="2000" dirty="0">
                <a:latin typeface="Times New Roman" panose="02020603050405020304" pitchFamily="18" charset="0"/>
                <a:cs typeface="Times New Roman" panose="02020603050405020304" pitchFamily="18" charset="0"/>
              </a:rPr>
              <a:t>1.1 Data description</a:t>
            </a:r>
          </a:p>
          <a:p>
            <a:r>
              <a:rPr lang="en-US" altLang="zh-TW" dirty="0">
                <a:latin typeface="Times New Roman" panose="02020603050405020304" pitchFamily="18" charset="0"/>
                <a:cs typeface="Times New Roman" panose="02020603050405020304" pitchFamily="18" charset="0"/>
              </a:rPr>
              <a:t> PTT is a popular online forum among Taiwanese internet users, primarily utilized for discussing current events. Known for its real-time nature, PTT allows users to post comments at any time. Therefore, the objective of this project is to train a classification model to predict the forum in </a:t>
            </a:r>
          </a:p>
          <a:p>
            <a:r>
              <a:rPr lang="en-US" altLang="zh-TW" dirty="0">
                <a:latin typeface="Times New Roman" panose="02020603050405020304" pitchFamily="18" charset="0"/>
                <a:cs typeface="Times New Roman" panose="02020603050405020304" pitchFamily="18" charset="0"/>
              </a:rPr>
              <a:t>which a comment appears, with </a:t>
            </a:r>
          </a:p>
          <a:p>
            <a:r>
              <a:rPr lang="en-US" altLang="zh-TW" dirty="0">
                <a:latin typeface="Times New Roman" panose="02020603050405020304" pitchFamily="18" charset="0"/>
                <a:cs typeface="Times New Roman" panose="02020603050405020304" pitchFamily="18" charset="0"/>
              </a:rPr>
              <a:t>a focus on forums such as </a:t>
            </a:r>
          </a:p>
          <a:p>
            <a:r>
              <a:rPr lang="en-US" altLang="zh-TW" dirty="0">
                <a:latin typeface="Times New Roman" panose="02020603050405020304" pitchFamily="18" charset="0"/>
                <a:cs typeface="Times New Roman" panose="02020603050405020304" pitchFamily="18" charset="0"/>
              </a:rPr>
              <a:t>Badminton and Stock.</a:t>
            </a:r>
          </a:p>
          <a:p>
            <a:endParaRPr lang="en-US" altLang="zh-TW" dirty="0">
              <a:latin typeface="Times New Roman" panose="02020603050405020304" pitchFamily="18" charset="0"/>
              <a:cs typeface="Times New Roman" panose="02020603050405020304" pitchFamily="18" charset="0"/>
            </a:endParaRPr>
          </a:p>
          <a:p>
            <a:endParaRPr lang="en-US" altLang="zh-TW" dirty="0">
              <a:latin typeface="Times New Roman" panose="02020603050405020304" pitchFamily="18" charset="0"/>
              <a:cs typeface="Times New Roman" panose="02020603050405020304" pitchFamily="18" charset="0"/>
            </a:endParaRPr>
          </a:p>
          <a:p>
            <a:r>
              <a:rPr lang="en-US" altLang="zh-TW" sz="2000" dirty="0">
                <a:latin typeface="Times New Roman" panose="02020603050405020304" pitchFamily="18" charset="0"/>
                <a:cs typeface="Times New Roman" panose="02020603050405020304" pitchFamily="18" charset="0"/>
              </a:rPr>
              <a:t>1.2 Data collection</a:t>
            </a:r>
          </a:p>
          <a:p>
            <a:r>
              <a:rPr lang="en-US" altLang="zh-TW" dirty="0">
                <a:latin typeface="Times New Roman" panose="02020603050405020304" pitchFamily="18" charset="0"/>
                <a:cs typeface="Times New Roman" panose="02020603050405020304" pitchFamily="18" charset="0"/>
              </a:rPr>
              <a:t> To collect data, I utilize a web scraper to extract comments from PTT. Each comment is treated as a single data and is stored as a </a:t>
            </a:r>
            <a:r>
              <a:rPr lang="en-US" altLang="zh-TW" b="1" dirty="0">
                <a:latin typeface="Times New Roman" panose="02020603050405020304" pitchFamily="18" charset="0"/>
                <a:cs typeface="Times New Roman" panose="02020603050405020304" pitchFamily="18" charset="0"/>
              </a:rPr>
              <a:t>string</a:t>
            </a:r>
            <a:r>
              <a:rPr lang="en-US" altLang="zh-TW" dirty="0">
                <a:latin typeface="Times New Roman" panose="02020603050405020304" pitchFamily="18" charset="0"/>
                <a:cs typeface="Times New Roman" panose="02020603050405020304" pitchFamily="18" charset="0"/>
              </a:rPr>
              <a:t>. Additionally, I control the size of the dataset by the total number of pages when downloading.</a:t>
            </a:r>
          </a:p>
          <a:p>
            <a:r>
              <a:rPr lang="en-US" altLang="zh-TW" dirty="0">
                <a:latin typeface="Times New Roman" panose="02020603050405020304" pitchFamily="18" charset="0"/>
                <a:cs typeface="Times New Roman" panose="02020603050405020304" pitchFamily="18" charset="0"/>
              </a:rPr>
              <a:t> To ensure the accuracy of the experiment, I will divide the dataset into training sets and testing sets to avoid the testing results being influenced by the training data. Further preprocessing tasks will be managed within each respective model.</a:t>
            </a:r>
          </a:p>
          <a:p>
            <a:endParaRPr lang="en-US" altLang="zh-TW" dirty="0">
              <a:latin typeface="Times New Roman" panose="02020603050405020304" pitchFamily="18" charset="0"/>
              <a:cs typeface="Times New Roman" panose="02020603050405020304" pitchFamily="18" charset="0"/>
            </a:endParaRPr>
          </a:p>
        </p:txBody>
      </p:sp>
      <p:pic>
        <p:nvPicPr>
          <p:cNvPr id="3" name="圖片 2">
            <a:extLst>
              <a:ext uri="{FF2B5EF4-FFF2-40B4-BE49-F238E27FC236}">
                <a16:creationId xmlns:a16="http://schemas.microsoft.com/office/drawing/2014/main" id="{3FA2F9DA-AEB6-499F-A8F4-2AEF4F4DA6B9}"/>
              </a:ext>
            </a:extLst>
          </p:cNvPr>
          <p:cNvPicPr>
            <a:picLocks noChangeAspect="1"/>
          </p:cNvPicPr>
          <p:nvPr/>
        </p:nvPicPr>
        <p:blipFill>
          <a:blip r:embed="rId4"/>
          <a:stretch>
            <a:fillRect/>
          </a:stretch>
        </p:blipFill>
        <p:spPr>
          <a:xfrm>
            <a:off x="3382025" y="3106473"/>
            <a:ext cx="3324396" cy="1660611"/>
          </a:xfrm>
          <a:prstGeom prst="rect">
            <a:avLst/>
          </a:prstGeom>
        </p:spPr>
      </p:pic>
      <p:sp>
        <p:nvSpPr>
          <p:cNvPr id="5" name="文字方塊 4">
            <a:extLst>
              <a:ext uri="{FF2B5EF4-FFF2-40B4-BE49-F238E27FC236}">
                <a16:creationId xmlns:a16="http://schemas.microsoft.com/office/drawing/2014/main" id="{4588F219-6ED9-4E2C-8C70-1008FD1C8841}"/>
              </a:ext>
            </a:extLst>
          </p:cNvPr>
          <p:cNvSpPr txBox="1"/>
          <p:nvPr/>
        </p:nvSpPr>
        <p:spPr>
          <a:xfrm>
            <a:off x="3767667" y="4757459"/>
            <a:ext cx="2396066" cy="369332"/>
          </a:xfrm>
          <a:prstGeom prst="rect">
            <a:avLst/>
          </a:prstGeom>
          <a:noFill/>
        </p:spPr>
        <p:txBody>
          <a:bodyPr wrap="square" rtlCol="0">
            <a:spAutoFit/>
          </a:bodyPr>
          <a:lstStyle/>
          <a:p>
            <a:pPr algn="ctr"/>
            <a:r>
              <a:rPr lang="en-US" altLang="zh-TW" dirty="0">
                <a:latin typeface="Times New Roman" panose="02020603050405020304" pitchFamily="18" charset="0"/>
                <a:cs typeface="Times New Roman" panose="02020603050405020304" pitchFamily="18" charset="0"/>
              </a:rPr>
              <a:t>Figure 1. PTT website</a:t>
            </a:r>
            <a:endParaRPr lang="zh-TW" altLang="en-US"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143057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EE72361F-3C14-48A2-AA1E-42D3C50E49EC}"/>
              </a:ext>
            </a:extLst>
          </p:cNvPr>
          <p:cNvSpPr/>
          <p:nvPr/>
        </p:nvSpPr>
        <p:spPr>
          <a:xfrm>
            <a:off x="152400" y="8354521"/>
            <a:ext cx="6553200" cy="1508105"/>
          </a:xfrm>
          <a:prstGeom prst="rect">
            <a:avLst/>
          </a:prstGeom>
        </p:spPr>
        <p:txBody>
          <a:bodyPr wrap="square">
            <a:spAutoFit/>
          </a:bodyPr>
          <a:lstStyle/>
          <a:p>
            <a:r>
              <a:rPr lang="en-US" altLang="zh-TW" sz="2000" dirty="0">
                <a:latin typeface="Times New Roman" panose="02020603050405020304" pitchFamily="18" charset="0"/>
                <a:cs typeface="Times New Roman" panose="02020603050405020304" pitchFamily="18" charset="0"/>
              </a:rPr>
              <a:t>4. Future experiments</a:t>
            </a:r>
          </a:p>
          <a:p>
            <a:r>
              <a:rPr lang="en-US" altLang="zh-TW" dirty="0">
                <a:latin typeface="Times New Roman" panose="02020603050405020304" pitchFamily="18" charset="0"/>
                <a:cs typeface="Times New Roman" panose="02020603050405020304" pitchFamily="18" charset="0"/>
              </a:rPr>
              <a:t> If I want to gain a deeper understanding of the relationship between the model and the dataset, I would like to analyze those misclassified  examples to enhance our understanding of the dataset and improve the predictive ability of the model.</a:t>
            </a:r>
          </a:p>
        </p:txBody>
      </p:sp>
      <p:graphicFrame>
        <p:nvGraphicFramePr>
          <p:cNvPr id="6" name="表格 5">
            <a:extLst>
              <a:ext uri="{FF2B5EF4-FFF2-40B4-BE49-F238E27FC236}">
                <a16:creationId xmlns:a16="http://schemas.microsoft.com/office/drawing/2014/main" id="{12ECE87A-A7F1-45DB-8BA3-7E7EB292070B}"/>
              </a:ext>
            </a:extLst>
          </p:cNvPr>
          <p:cNvGraphicFramePr>
            <a:graphicFrameLocks noGrp="1"/>
          </p:cNvGraphicFramePr>
          <p:nvPr>
            <p:extLst>
              <p:ext uri="{D42A27DB-BD31-4B8C-83A1-F6EECF244321}">
                <p14:modId xmlns:p14="http://schemas.microsoft.com/office/powerpoint/2010/main" val="2508146110"/>
              </p:ext>
            </p:extLst>
          </p:nvPr>
        </p:nvGraphicFramePr>
        <p:xfrm>
          <a:off x="481497" y="1065709"/>
          <a:ext cx="5895005" cy="1783350"/>
        </p:xfrm>
        <a:graphic>
          <a:graphicData uri="http://schemas.openxmlformats.org/drawingml/2006/table">
            <a:tbl>
              <a:tblPr firstRow="1" bandRow="1">
                <a:tableStyleId>{5C22544A-7EE6-4342-B048-85BDC9FD1C3A}</a:tableStyleId>
              </a:tblPr>
              <a:tblGrid>
                <a:gridCol w="1341365">
                  <a:extLst>
                    <a:ext uri="{9D8B030D-6E8A-4147-A177-3AD203B41FA5}">
                      <a16:colId xmlns:a16="http://schemas.microsoft.com/office/drawing/2014/main" val="2599970869"/>
                    </a:ext>
                  </a:extLst>
                </a:gridCol>
                <a:gridCol w="910728">
                  <a:extLst>
                    <a:ext uri="{9D8B030D-6E8A-4147-A177-3AD203B41FA5}">
                      <a16:colId xmlns:a16="http://schemas.microsoft.com/office/drawing/2014/main" val="946479001"/>
                    </a:ext>
                  </a:extLst>
                </a:gridCol>
                <a:gridCol w="910728">
                  <a:extLst>
                    <a:ext uri="{9D8B030D-6E8A-4147-A177-3AD203B41FA5}">
                      <a16:colId xmlns:a16="http://schemas.microsoft.com/office/drawing/2014/main" val="675956765"/>
                    </a:ext>
                  </a:extLst>
                </a:gridCol>
                <a:gridCol w="910728">
                  <a:extLst>
                    <a:ext uri="{9D8B030D-6E8A-4147-A177-3AD203B41FA5}">
                      <a16:colId xmlns:a16="http://schemas.microsoft.com/office/drawing/2014/main" val="1460160764"/>
                    </a:ext>
                  </a:extLst>
                </a:gridCol>
                <a:gridCol w="910728">
                  <a:extLst>
                    <a:ext uri="{9D8B030D-6E8A-4147-A177-3AD203B41FA5}">
                      <a16:colId xmlns:a16="http://schemas.microsoft.com/office/drawing/2014/main" val="3879170201"/>
                    </a:ext>
                  </a:extLst>
                </a:gridCol>
                <a:gridCol w="910728">
                  <a:extLst>
                    <a:ext uri="{9D8B030D-6E8A-4147-A177-3AD203B41FA5}">
                      <a16:colId xmlns:a16="http://schemas.microsoft.com/office/drawing/2014/main" val="950584503"/>
                    </a:ext>
                  </a:extLst>
                </a:gridCol>
              </a:tblGrid>
              <a:tr h="469100">
                <a:tc>
                  <a:txBody>
                    <a:bodyPr/>
                    <a:lstStyle/>
                    <a:p>
                      <a:r>
                        <a:rPr lang="en-US" altLang="zh-TW" dirty="0">
                          <a:latin typeface="Times New Roman" panose="02020603050405020304" pitchFamily="18" charset="0"/>
                          <a:cs typeface="Times New Roman" panose="02020603050405020304" pitchFamily="18" charset="0"/>
                        </a:rPr>
                        <a:t>Original/</a:t>
                      </a:r>
                      <a:br>
                        <a:rPr lang="en-US" altLang="zh-TW" dirty="0">
                          <a:latin typeface="Times New Roman" panose="02020603050405020304" pitchFamily="18" charset="0"/>
                          <a:cs typeface="Times New Roman" panose="02020603050405020304" pitchFamily="18" charset="0"/>
                        </a:rPr>
                      </a:br>
                      <a:r>
                        <a:rPr lang="en-US" altLang="zh-TW" dirty="0">
                          <a:latin typeface="Times New Roman" panose="02020603050405020304" pitchFamily="18" charset="0"/>
                          <a:cs typeface="Times New Roman" panose="02020603050405020304" pitchFamily="18" charset="0"/>
                        </a:rPr>
                        <a:t>Latest test data</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Accuracy</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Precision</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Recall</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F1-score</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AUROC</a:t>
                      </a:r>
                      <a:endParaRPr lang="zh-TW"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53562428"/>
                  </a:ext>
                </a:extLst>
              </a:tr>
              <a:tr h="426810">
                <a:tc>
                  <a:txBody>
                    <a:bodyPr/>
                    <a:lstStyle/>
                    <a:p>
                      <a:r>
                        <a:rPr lang="en-US" altLang="zh-TW" dirty="0">
                          <a:latin typeface="Times New Roman" panose="02020603050405020304" pitchFamily="18" charset="0"/>
                          <a:cs typeface="Times New Roman" panose="02020603050405020304" pitchFamily="18" charset="0"/>
                        </a:rPr>
                        <a:t>200/200</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0.64/0.58</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0.65/0.55</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0.59/0.95</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0.62/0.70</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0.70/0.66</a:t>
                      </a:r>
                      <a:endParaRPr lang="zh-TW"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29418963"/>
                  </a:ext>
                </a:extLst>
              </a:tr>
              <a:tr h="426810">
                <a:tc>
                  <a:txBody>
                    <a:bodyPr/>
                    <a:lstStyle/>
                    <a:p>
                      <a:r>
                        <a:rPr lang="en-US" altLang="zh-TW" dirty="0">
                          <a:latin typeface="Times New Roman" panose="02020603050405020304" pitchFamily="18" charset="0"/>
                          <a:cs typeface="Times New Roman" panose="02020603050405020304" pitchFamily="18" charset="0"/>
                        </a:rPr>
                        <a:t>1000/1000</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0.73/0.69</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0.73/0.67</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0.74/0.73</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0.73/0.70</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0.79/0.77</a:t>
                      </a:r>
                      <a:endParaRPr lang="zh-TW"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17309045"/>
                  </a:ext>
                </a:extLst>
              </a:tr>
              <a:tr h="426810">
                <a:tc>
                  <a:txBody>
                    <a:bodyPr/>
                    <a:lstStyle/>
                    <a:p>
                      <a:r>
                        <a:rPr lang="en-US" altLang="zh-TW" dirty="0">
                          <a:latin typeface="Times New Roman" panose="02020603050405020304" pitchFamily="18" charset="0"/>
                          <a:cs typeface="Times New Roman" panose="02020603050405020304" pitchFamily="18" charset="0"/>
                        </a:rPr>
                        <a:t>2000/2000</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0.77/0.72</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0.75/0.73</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0.79/0.69</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0.77/0.71</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0.84/0.79</a:t>
                      </a:r>
                      <a:endParaRPr lang="zh-TW"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40538734"/>
                  </a:ext>
                </a:extLst>
              </a:tr>
            </a:tbl>
          </a:graphicData>
        </a:graphic>
      </p:graphicFrame>
      <p:sp>
        <p:nvSpPr>
          <p:cNvPr id="3" name="矩形 2">
            <a:extLst>
              <a:ext uri="{FF2B5EF4-FFF2-40B4-BE49-F238E27FC236}">
                <a16:creationId xmlns:a16="http://schemas.microsoft.com/office/drawing/2014/main" id="{91E8259A-C48B-4679-BA58-8D09F86D76E6}"/>
              </a:ext>
            </a:extLst>
          </p:cNvPr>
          <p:cNvSpPr/>
          <p:nvPr/>
        </p:nvSpPr>
        <p:spPr>
          <a:xfrm>
            <a:off x="152400" y="3166838"/>
            <a:ext cx="6426200" cy="2616101"/>
          </a:xfrm>
          <a:prstGeom prst="rect">
            <a:avLst/>
          </a:prstGeom>
        </p:spPr>
        <p:txBody>
          <a:bodyPr wrap="square">
            <a:spAutoFit/>
          </a:bodyPr>
          <a:lstStyle/>
          <a:p>
            <a:r>
              <a:rPr lang="en-US" altLang="zh-TW" dirty="0">
                <a:latin typeface="Times New Roman" panose="02020603050405020304" pitchFamily="18" charset="0"/>
                <a:cs typeface="Times New Roman" panose="02020603050405020304" pitchFamily="18" charset="0"/>
              </a:rPr>
              <a:t>The results indicate that without extracting Chinese characters, the accuracy of the model's predictions decreases. This demonstrates the importance of preprocessing the data.</a:t>
            </a:r>
          </a:p>
          <a:p>
            <a:r>
              <a:rPr lang="en-US" altLang="zh-TW" sz="2000" dirty="0">
                <a:latin typeface="Times New Roman" panose="02020603050405020304" pitchFamily="18" charset="0"/>
                <a:cs typeface="Times New Roman" panose="02020603050405020304" pitchFamily="18" charset="0"/>
              </a:rPr>
              <a:t>3.3 The topicality of comments </a:t>
            </a:r>
          </a:p>
          <a:p>
            <a:r>
              <a:rPr lang="en-US" altLang="zh-TW" dirty="0">
                <a:latin typeface="Times New Roman" panose="02020603050405020304" pitchFamily="18" charset="0"/>
                <a:cs typeface="Times New Roman" panose="02020603050405020304" pitchFamily="18" charset="0"/>
              </a:rPr>
              <a:t> In previous analyses, I chose relatively unrelated topics which are badminton and stock for examination. In this experiment, I aim to observe whether the predictive capability of the model is affected when comments under two related sports, badminton and baseball, are analyzed.</a:t>
            </a:r>
            <a:endParaRPr lang="zh-TW" altLang="en-US" dirty="0">
              <a:latin typeface="Times New Roman" panose="02020603050405020304" pitchFamily="18" charset="0"/>
              <a:cs typeface="Times New Roman" panose="02020603050405020304" pitchFamily="18" charset="0"/>
            </a:endParaRPr>
          </a:p>
        </p:txBody>
      </p:sp>
      <p:graphicFrame>
        <p:nvGraphicFramePr>
          <p:cNvPr id="11" name="表格 10">
            <a:extLst>
              <a:ext uri="{FF2B5EF4-FFF2-40B4-BE49-F238E27FC236}">
                <a16:creationId xmlns:a16="http://schemas.microsoft.com/office/drawing/2014/main" id="{6C914262-1E23-42A9-995E-3DD115211F2A}"/>
              </a:ext>
            </a:extLst>
          </p:cNvPr>
          <p:cNvGraphicFramePr>
            <a:graphicFrameLocks noGrp="1"/>
          </p:cNvGraphicFramePr>
          <p:nvPr>
            <p:extLst>
              <p:ext uri="{D42A27DB-BD31-4B8C-83A1-F6EECF244321}">
                <p14:modId xmlns:p14="http://schemas.microsoft.com/office/powerpoint/2010/main" val="1446883395"/>
              </p:ext>
            </p:extLst>
          </p:nvPr>
        </p:nvGraphicFramePr>
        <p:xfrm>
          <a:off x="417997" y="5754427"/>
          <a:ext cx="5895005" cy="1522815"/>
        </p:xfrm>
        <a:graphic>
          <a:graphicData uri="http://schemas.openxmlformats.org/drawingml/2006/table">
            <a:tbl>
              <a:tblPr firstRow="1" bandRow="1">
                <a:tableStyleId>{5C22544A-7EE6-4342-B048-85BDC9FD1C3A}</a:tableStyleId>
              </a:tblPr>
              <a:tblGrid>
                <a:gridCol w="1341365">
                  <a:extLst>
                    <a:ext uri="{9D8B030D-6E8A-4147-A177-3AD203B41FA5}">
                      <a16:colId xmlns:a16="http://schemas.microsoft.com/office/drawing/2014/main" val="2599970869"/>
                    </a:ext>
                  </a:extLst>
                </a:gridCol>
                <a:gridCol w="910728">
                  <a:extLst>
                    <a:ext uri="{9D8B030D-6E8A-4147-A177-3AD203B41FA5}">
                      <a16:colId xmlns:a16="http://schemas.microsoft.com/office/drawing/2014/main" val="946479001"/>
                    </a:ext>
                  </a:extLst>
                </a:gridCol>
                <a:gridCol w="910728">
                  <a:extLst>
                    <a:ext uri="{9D8B030D-6E8A-4147-A177-3AD203B41FA5}">
                      <a16:colId xmlns:a16="http://schemas.microsoft.com/office/drawing/2014/main" val="675956765"/>
                    </a:ext>
                  </a:extLst>
                </a:gridCol>
                <a:gridCol w="910728">
                  <a:extLst>
                    <a:ext uri="{9D8B030D-6E8A-4147-A177-3AD203B41FA5}">
                      <a16:colId xmlns:a16="http://schemas.microsoft.com/office/drawing/2014/main" val="1460160764"/>
                    </a:ext>
                  </a:extLst>
                </a:gridCol>
                <a:gridCol w="910728">
                  <a:extLst>
                    <a:ext uri="{9D8B030D-6E8A-4147-A177-3AD203B41FA5}">
                      <a16:colId xmlns:a16="http://schemas.microsoft.com/office/drawing/2014/main" val="3879170201"/>
                    </a:ext>
                  </a:extLst>
                </a:gridCol>
                <a:gridCol w="910728">
                  <a:extLst>
                    <a:ext uri="{9D8B030D-6E8A-4147-A177-3AD203B41FA5}">
                      <a16:colId xmlns:a16="http://schemas.microsoft.com/office/drawing/2014/main" val="950584503"/>
                    </a:ext>
                  </a:extLst>
                </a:gridCol>
              </a:tblGrid>
              <a:tr h="373650">
                <a:tc>
                  <a:txBody>
                    <a:bodyPr/>
                    <a:lstStyle/>
                    <a:p>
                      <a:r>
                        <a:rPr lang="en-US" altLang="zh-TW" dirty="0">
                          <a:latin typeface="Times New Roman" panose="02020603050405020304" pitchFamily="18" charset="0"/>
                          <a:cs typeface="Times New Roman" panose="02020603050405020304" pitchFamily="18" charset="0"/>
                        </a:rPr>
                        <a:t>Original/</a:t>
                      </a:r>
                      <a:br>
                        <a:rPr lang="en-US" altLang="zh-TW" dirty="0">
                          <a:latin typeface="Times New Roman" panose="02020603050405020304" pitchFamily="18" charset="0"/>
                          <a:cs typeface="Times New Roman" panose="02020603050405020304" pitchFamily="18" charset="0"/>
                        </a:rPr>
                      </a:br>
                      <a:r>
                        <a:rPr lang="en-US" altLang="zh-TW" dirty="0">
                          <a:latin typeface="Times New Roman" panose="02020603050405020304" pitchFamily="18" charset="0"/>
                          <a:cs typeface="Times New Roman" panose="02020603050405020304" pitchFamily="18" charset="0"/>
                        </a:rPr>
                        <a:t>Latest test data</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Accuracy</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Precision</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Recall</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F1-score</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AUROC</a:t>
                      </a:r>
                      <a:endParaRPr lang="zh-TW"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53562428"/>
                  </a:ext>
                </a:extLst>
              </a:tr>
              <a:tr h="339965">
                <a:tc>
                  <a:txBody>
                    <a:bodyPr/>
                    <a:lstStyle/>
                    <a:p>
                      <a:r>
                        <a:rPr lang="en-US" altLang="zh-TW" dirty="0">
                          <a:latin typeface="Times New Roman" panose="02020603050405020304" pitchFamily="18" charset="0"/>
                          <a:cs typeface="Times New Roman" panose="02020603050405020304" pitchFamily="18" charset="0"/>
                        </a:rPr>
                        <a:t>200/200</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0.64/0.54</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0.65/0.55</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0.59/0.45</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0.62/0.49</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0.70/0.58</a:t>
                      </a:r>
                      <a:endParaRPr lang="zh-TW"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29418963"/>
                  </a:ext>
                </a:extLst>
              </a:tr>
              <a:tr h="339965">
                <a:tc>
                  <a:txBody>
                    <a:bodyPr/>
                    <a:lstStyle/>
                    <a:p>
                      <a:r>
                        <a:rPr lang="en-US" altLang="zh-TW" dirty="0">
                          <a:latin typeface="Times New Roman" panose="02020603050405020304" pitchFamily="18" charset="0"/>
                          <a:cs typeface="Times New Roman" panose="02020603050405020304" pitchFamily="18" charset="0"/>
                        </a:rPr>
                        <a:t>1000/1000</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0.73/0.63</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0.73/0.62</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0.74/0.79</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0.73/0.69</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0.79/0.75</a:t>
                      </a:r>
                      <a:endParaRPr lang="zh-TW"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17309045"/>
                  </a:ext>
                </a:extLst>
              </a:tr>
              <a:tr h="339965">
                <a:tc>
                  <a:txBody>
                    <a:bodyPr/>
                    <a:lstStyle/>
                    <a:p>
                      <a:r>
                        <a:rPr lang="en-US" altLang="zh-TW" dirty="0">
                          <a:latin typeface="Times New Roman" panose="02020603050405020304" pitchFamily="18" charset="0"/>
                          <a:cs typeface="Times New Roman" panose="02020603050405020304" pitchFamily="18" charset="0"/>
                        </a:rPr>
                        <a:t>2000/2000</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0.77/0.72</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0.75/0.73</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0.79/0.69</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0.77/0.71</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0.84/0.79</a:t>
                      </a:r>
                      <a:endParaRPr lang="zh-TW"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40538734"/>
                  </a:ext>
                </a:extLst>
              </a:tr>
            </a:tbl>
          </a:graphicData>
        </a:graphic>
      </p:graphicFrame>
      <p:sp>
        <p:nvSpPr>
          <p:cNvPr id="4" name="矩形 3">
            <a:extLst>
              <a:ext uri="{FF2B5EF4-FFF2-40B4-BE49-F238E27FC236}">
                <a16:creationId xmlns:a16="http://schemas.microsoft.com/office/drawing/2014/main" id="{2DF89A84-B6F1-4E7F-A285-790ABC0DDCA8}"/>
              </a:ext>
            </a:extLst>
          </p:cNvPr>
          <p:cNvSpPr/>
          <p:nvPr/>
        </p:nvSpPr>
        <p:spPr>
          <a:xfrm>
            <a:off x="152400" y="7538995"/>
            <a:ext cx="6426200" cy="923330"/>
          </a:xfrm>
          <a:prstGeom prst="rect">
            <a:avLst/>
          </a:prstGeom>
        </p:spPr>
        <p:txBody>
          <a:bodyPr wrap="square">
            <a:spAutoFit/>
          </a:bodyPr>
          <a:lstStyle/>
          <a:p>
            <a:r>
              <a:rPr lang="en-US" altLang="zh-TW" dirty="0">
                <a:latin typeface="Times New Roman" panose="02020603050405020304" pitchFamily="18" charset="0"/>
                <a:cs typeface="Times New Roman" panose="02020603050405020304" pitchFamily="18" charset="0"/>
              </a:rPr>
              <a:t> According to the results, it is obvious that the predictive capability of the model decreases when dealing with comments from two related sports, as the comment styles and content are similar.</a:t>
            </a:r>
            <a:endParaRPr lang="zh-TW" altLang="en-US" dirty="0">
              <a:latin typeface="Times New Roman" panose="02020603050405020304" pitchFamily="18" charset="0"/>
              <a:cs typeface="Times New Roman" panose="02020603050405020304" pitchFamily="18" charset="0"/>
            </a:endParaRPr>
          </a:p>
        </p:txBody>
      </p:sp>
      <p:sp>
        <p:nvSpPr>
          <p:cNvPr id="14" name="矩形 13">
            <a:extLst>
              <a:ext uri="{FF2B5EF4-FFF2-40B4-BE49-F238E27FC236}">
                <a16:creationId xmlns:a16="http://schemas.microsoft.com/office/drawing/2014/main" id="{79ECE16F-A659-497D-B03B-BAF1DFC0965D}"/>
              </a:ext>
            </a:extLst>
          </p:cNvPr>
          <p:cNvSpPr/>
          <p:nvPr/>
        </p:nvSpPr>
        <p:spPr>
          <a:xfrm>
            <a:off x="152400" y="142379"/>
            <a:ext cx="6426200" cy="923330"/>
          </a:xfrm>
          <a:prstGeom prst="rect">
            <a:avLst/>
          </a:prstGeom>
        </p:spPr>
        <p:txBody>
          <a:bodyPr wrap="square">
            <a:spAutoFit/>
          </a:bodyPr>
          <a:lstStyle/>
          <a:p>
            <a:r>
              <a:rPr lang="en-US" altLang="zh-TW" dirty="0">
                <a:latin typeface="Times New Roman" panose="02020603050405020304" pitchFamily="18" charset="0"/>
                <a:cs typeface="Times New Roman" panose="02020603050405020304" pitchFamily="18" charset="0"/>
              </a:rPr>
              <a:t> Then I perform an experiment to observe the impact when training model without Chinese extraction.</a:t>
            </a:r>
          </a:p>
          <a:p>
            <a:r>
              <a:rPr lang="en-US" altLang="zh-TW" dirty="0">
                <a:latin typeface="Times New Roman" panose="02020603050405020304" pitchFamily="18" charset="0"/>
                <a:cs typeface="Times New Roman" panose="02020603050405020304" pitchFamily="18" charset="0"/>
              </a:rPr>
              <a:t>Here are the results:</a:t>
            </a:r>
            <a:endParaRPr lang="zh-TW" altLang="en-US" dirty="0"/>
          </a:p>
        </p:txBody>
      </p:sp>
      <p:sp>
        <p:nvSpPr>
          <p:cNvPr id="15" name="文字方塊 14">
            <a:extLst>
              <a:ext uri="{FF2B5EF4-FFF2-40B4-BE49-F238E27FC236}">
                <a16:creationId xmlns:a16="http://schemas.microsoft.com/office/drawing/2014/main" id="{6D768A4B-BA61-4DBF-AAD5-3D3CCFBEE633}"/>
              </a:ext>
            </a:extLst>
          </p:cNvPr>
          <p:cNvSpPr txBox="1"/>
          <p:nvPr/>
        </p:nvSpPr>
        <p:spPr>
          <a:xfrm>
            <a:off x="226506" y="2849059"/>
            <a:ext cx="6404985" cy="369332"/>
          </a:xfrm>
          <a:prstGeom prst="rect">
            <a:avLst/>
          </a:prstGeom>
          <a:noFill/>
        </p:spPr>
        <p:txBody>
          <a:bodyPr wrap="square" rtlCol="0">
            <a:spAutoFit/>
          </a:bodyPr>
          <a:lstStyle/>
          <a:p>
            <a:pPr algn="ctr"/>
            <a:r>
              <a:rPr lang="en-US" altLang="zh-TW" dirty="0">
                <a:latin typeface="Times New Roman" panose="02020603050405020304" pitchFamily="18" charset="0"/>
                <a:cs typeface="Times New Roman" panose="02020603050405020304" pitchFamily="18" charset="0"/>
              </a:rPr>
              <a:t>Table 11. With/without Chinese extraction in </a:t>
            </a:r>
            <a:r>
              <a:rPr lang="en-US" altLang="zh-TW" dirty="0" err="1">
                <a:latin typeface="Times New Roman" panose="02020603050405020304" pitchFamily="18" charset="0"/>
                <a:cs typeface="Times New Roman" panose="02020603050405020304" pitchFamily="18" charset="0"/>
              </a:rPr>
              <a:t>kNN</a:t>
            </a:r>
            <a:endParaRPr lang="zh-TW" altLang="en-US" dirty="0">
              <a:latin typeface="Times New Roman" panose="02020603050405020304" pitchFamily="18" charset="0"/>
              <a:cs typeface="Times New Roman" panose="02020603050405020304" pitchFamily="18" charset="0"/>
            </a:endParaRPr>
          </a:p>
        </p:txBody>
      </p:sp>
      <p:sp>
        <p:nvSpPr>
          <p:cNvPr id="16" name="文字方塊 15">
            <a:extLst>
              <a:ext uri="{FF2B5EF4-FFF2-40B4-BE49-F238E27FC236}">
                <a16:creationId xmlns:a16="http://schemas.microsoft.com/office/drawing/2014/main" id="{C7676D75-01C0-4AC1-A9E8-2A6F7A63D2CA}"/>
              </a:ext>
            </a:extLst>
          </p:cNvPr>
          <p:cNvSpPr txBox="1"/>
          <p:nvPr/>
        </p:nvSpPr>
        <p:spPr>
          <a:xfrm>
            <a:off x="226505" y="7262410"/>
            <a:ext cx="6404985" cy="369332"/>
          </a:xfrm>
          <a:prstGeom prst="rect">
            <a:avLst/>
          </a:prstGeom>
          <a:noFill/>
        </p:spPr>
        <p:txBody>
          <a:bodyPr wrap="square" rtlCol="0">
            <a:spAutoFit/>
          </a:bodyPr>
          <a:lstStyle/>
          <a:p>
            <a:pPr algn="ctr"/>
            <a:r>
              <a:rPr lang="en-US" altLang="zh-TW" dirty="0">
                <a:latin typeface="Times New Roman" panose="02020603050405020304" pitchFamily="18" charset="0"/>
                <a:cs typeface="Times New Roman" panose="02020603050405020304" pitchFamily="18" charset="0"/>
              </a:rPr>
              <a:t>Table 12. Two sports forum in </a:t>
            </a:r>
            <a:r>
              <a:rPr lang="en-US" altLang="zh-TW" dirty="0" err="1">
                <a:latin typeface="Times New Roman" panose="02020603050405020304" pitchFamily="18" charset="0"/>
                <a:cs typeface="Times New Roman" panose="02020603050405020304" pitchFamily="18" charset="0"/>
              </a:rPr>
              <a:t>kNN</a:t>
            </a:r>
            <a:endParaRPr lang="zh-TW" altLang="en-US"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017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769140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表格 10">
            <a:extLst>
              <a:ext uri="{FF2B5EF4-FFF2-40B4-BE49-F238E27FC236}">
                <a16:creationId xmlns:a16="http://schemas.microsoft.com/office/drawing/2014/main" id="{1199618C-E424-4A8E-9093-5F524092A5ED}"/>
              </a:ext>
            </a:extLst>
          </p:cNvPr>
          <p:cNvGraphicFramePr>
            <a:graphicFrameLocks noGrp="1"/>
          </p:cNvGraphicFramePr>
          <p:nvPr>
            <p:extLst>
              <p:ext uri="{D42A27DB-BD31-4B8C-83A1-F6EECF244321}">
                <p14:modId xmlns:p14="http://schemas.microsoft.com/office/powerpoint/2010/main" val="1664234146"/>
              </p:ext>
            </p:extLst>
          </p:nvPr>
        </p:nvGraphicFramePr>
        <p:xfrm>
          <a:off x="541368" y="5395840"/>
          <a:ext cx="5681311" cy="2289020"/>
        </p:xfrm>
        <a:graphic>
          <a:graphicData uri="http://schemas.openxmlformats.org/drawingml/2006/table">
            <a:tbl>
              <a:tblPr firstRow="1" bandRow="1">
                <a:tableStyleId>{5C22544A-7EE6-4342-B048-85BDC9FD1C3A}</a:tableStyleId>
              </a:tblPr>
              <a:tblGrid>
                <a:gridCol w="1127671">
                  <a:extLst>
                    <a:ext uri="{9D8B030D-6E8A-4147-A177-3AD203B41FA5}">
                      <a16:colId xmlns:a16="http://schemas.microsoft.com/office/drawing/2014/main" val="956208343"/>
                    </a:ext>
                  </a:extLst>
                </a:gridCol>
                <a:gridCol w="910728">
                  <a:extLst>
                    <a:ext uri="{9D8B030D-6E8A-4147-A177-3AD203B41FA5}">
                      <a16:colId xmlns:a16="http://schemas.microsoft.com/office/drawing/2014/main" val="4080187685"/>
                    </a:ext>
                  </a:extLst>
                </a:gridCol>
                <a:gridCol w="910728">
                  <a:extLst>
                    <a:ext uri="{9D8B030D-6E8A-4147-A177-3AD203B41FA5}">
                      <a16:colId xmlns:a16="http://schemas.microsoft.com/office/drawing/2014/main" val="3097261423"/>
                    </a:ext>
                  </a:extLst>
                </a:gridCol>
                <a:gridCol w="910728">
                  <a:extLst>
                    <a:ext uri="{9D8B030D-6E8A-4147-A177-3AD203B41FA5}">
                      <a16:colId xmlns:a16="http://schemas.microsoft.com/office/drawing/2014/main" val="2146576005"/>
                    </a:ext>
                  </a:extLst>
                </a:gridCol>
                <a:gridCol w="910728">
                  <a:extLst>
                    <a:ext uri="{9D8B030D-6E8A-4147-A177-3AD203B41FA5}">
                      <a16:colId xmlns:a16="http://schemas.microsoft.com/office/drawing/2014/main" val="1470430664"/>
                    </a:ext>
                  </a:extLst>
                </a:gridCol>
                <a:gridCol w="910728">
                  <a:extLst>
                    <a:ext uri="{9D8B030D-6E8A-4147-A177-3AD203B41FA5}">
                      <a16:colId xmlns:a16="http://schemas.microsoft.com/office/drawing/2014/main" val="1909291662"/>
                    </a:ext>
                  </a:extLst>
                </a:gridCol>
              </a:tblGrid>
              <a:tr h="446525">
                <a:tc>
                  <a:txBody>
                    <a:bodyPr/>
                    <a:lstStyle/>
                    <a:p>
                      <a:r>
                        <a:rPr lang="en-US" altLang="zh-TW" dirty="0">
                          <a:latin typeface="Times New Roman" panose="02020603050405020304" pitchFamily="18" charset="0"/>
                          <a:cs typeface="Times New Roman" panose="02020603050405020304" pitchFamily="18" charset="0"/>
                        </a:rPr>
                        <a:t>Badminton</a:t>
                      </a:r>
                    </a:p>
                    <a:p>
                      <a:r>
                        <a:rPr lang="en-US" altLang="zh-TW" dirty="0">
                          <a:latin typeface="Times New Roman" panose="02020603050405020304" pitchFamily="18" charset="0"/>
                          <a:cs typeface="Times New Roman" panose="02020603050405020304" pitchFamily="18" charset="0"/>
                        </a:rPr>
                        <a:t>/Stock</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Accuracy</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Precision</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Recall</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F1-score</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AUROC</a:t>
                      </a:r>
                      <a:endParaRPr lang="zh-TW"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94935358"/>
                  </a:ext>
                </a:extLst>
              </a:tr>
              <a:tr h="446525">
                <a:tc>
                  <a:txBody>
                    <a:bodyPr/>
                    <a:lstStyle/>
                    <a:p>
                      <a:r>
                        <a:rPr lang="en-US" altLang="zh-TW" dirty="0">
                          <a:latin typeface="Times New Roman" panose="02020603050405020304" pitchFamily="18" charset="0"/>
                          <a:cs typeface="Times New Roman" panose="02020603050405020304" pitchFamily="18" charset="0"/>
                        </a:rPr>
                        <a:t>15/15</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0.53</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0.54</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0.43</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0.48</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0.59</a:t>
                      </a:r>
                      <a:endParaRPr lang="zh-TW"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75237441"/>
                  </a:ext>
                </a:extLst>
              </a:tr>
              <a:tr h="446525">
                <a:tc>
                  <a:txBody>
                    <a:bodyPr/>
                    <a:lstStyle/>
                    <a:p>
                      <a:r>
                        <a:rPr lang="en-US" altLang="zh-TW" dirty="0">
                          <a:latin typeface="Times New Roman" panose="02020603050405020304" pitchFamily="18" charset="0"/>
                          <a:cs typeface="Times New Roman" panose="02020603050405020304" pitchFamily="18" charset="0"/>
                        </a:rPr>
                        <a:t>200/200</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0.64</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0.65</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0.59</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0.62</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0.70</a:t>
                      </a:r>
                      <a:endParaRPr lang="zh-TW"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73510640"/>
                  </a:ext>
                </a:extLst>
              </a:tr>
              <a:tr h="446525">
                <a:tc>
                  <a:txBody>
                    <a:bodyPr/>
                    <a:lstStyle/>
                    <a:p>
                      <a:r>
                        <a:rPr lang="en-US" altLang="zh-TW" dirty="0">
                          <a:latin typeface="Times New Roman" panose="02020603050405020304" pitchFamily="18" charset="0"/>
                          <a:cs typeface="Times New Roman" panose="02020603050405020304" pitchFamily="18" charset="0"/>
                        </a:rPr>
                        <a:t>1000/1000</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0.73</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0.73</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0.74</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0.73</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0.79</a:t>
                      </a:r>
                      <a:endParaRPr lang="zh-TW"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33862952"/>
                  </a:ext>
                </a:extLst>
              </a:tr>
              <a:tr h="446525">
                <a:tc>
                  <a:txBody>
                    <a:bodyPr/>
                    <a:lstStyle/>
                    <a:p>
                      <a:r>
                        <a:rPr lang="en-US" altLang="zh-TW" dirty="0">
                          <a:latin typeface="Times New Roman" panose="02020603050405020304" pitchFamily="18" charset="0"/>
                          <a:cs typeface="Times New Roman" panose="02020603050405020304" pitchFamily="18" charset="0"/>
                        </a:rPr>
                        <a:t>2000/2000</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0.77</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0.75</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0.79</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0.77</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0.84</a:t>
                      </a:r>
                      <a:endParaRPr lang="zh-TW"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44321619"/>
                  </a:ext>
                </a:extLst>
              </a:tr>
            </a:tbl>
          </a:graphicData>
        </a:graphic>
      </p:graphicFrame>
      <p:sp>
        <p:nvSpPr>
          <p:cNvPr id="15" name="文字方塊 14">
            <a:extLst>
              <a:ext uri="{FF2B5EF4-FFF2-40B4-BE49-F238E27FC236}">
                <a16:creationId xmlns:a16="http://schemas.microsoft.com/office/drawing/2014/main" id="{0AD892E4-4742-4E9F-B0AD-E7673466E11F}"/>
              </a:ext>
            </a:extLst>
          </p:cNvPr>
          <p:cNvSpPr txBox="1"/>
          <p:nvPr/>
        </p:nvSpPr>
        <p:spPr>
          <a:xfrm>
            <a:off x="179532" y="10532"/>
            <a:ext cx="6404985" cy="400110"/>
          </a:xfrm>
          <a:prstGeom prst="rect">
            <a:avLst/>
          </a:prstGeom>
          <a:noFill/>
        </p:spPr>
        <p:txBody>
          <a:bodyPr wrap="square" rtlCol="0">
            <a:spAutoFit/>
          </a:bodyPr>
          <a:lstStyle/>
          <a:p>
            <a:r>
              <a:rPr lang="en-US" altLang="zh-TW" sz="2000" dirty="0">
                <a:latin typeface="Times New Roman" panose="02020603050405020304" pitchFamily="18" charset="0"/>
                <a:cs typeface="Times New Roman" panose="02020603050405020304" pitchFamily="18" charset="0"/>
              </a:rPr>
              <a:t>2. Algorithms &amp; Experiments Analysis</a:t>
            </a:r>
            <a:r>
              <a:rPr lang="en-US" altLang="zh-TW" dirty="0">
                <a:latin typeface="Times New Roman" panose="02020603050405020304" pitchFamily="18" charset="0"/>
                <a:cs typeface="Times New Roman" panose="02020603050405020304" pitchFamily="18" charset="0"/>
              </a:rPr>
              <a:t>	</a:t>
            </a:r>
          </a:p>
        </p:txBody>
      </p:sp>
      <p:sp>
        <p:nvSpPr>
          <p:cNvPr id="17" name="矩形 16">
            <a:extLst>
              <a:ext uri="{FF2B5EF4-FFF2-40B4-BE49-F238E27FC236}">
                <a16:creationId xmlns:a16="http://schemas.microsoft.com/office/drawing/2014/main" id="{D6D92C81-82FE-48FD-BCDD-FCC4F4C8CC87}"/>
              </a:ext>
            </a:extLst>
          </p:cNvPr>
          <p:cNvSpPr/>
          <p:nvPr/>
        </p:nvSpPr>
        <p:spPr>
          <a:xfrm>
            <a:off x="179535" y="317527"/>
            <a:ext cx="6498933" cy="5078313"/>
          </a:xfrm>
          <a:prstGeom prst="rect">
            <a:avLst/>
          </a:prstGeom>
        </p:spPr>
        <p:txBody>
          <a:bodyPr wrap="square">
            <a:spAutoFit/>
          </a:bodyPr>
          <a:lstStyle/>
          <a:p>
            <a:r>
              <a:rPr lang="en-US" altLang="zh-TW" dirty="0">
                <a:latin typeface="Times New Roman" panose="02020603050405020304" pitchFamily="18" charset="0"/>
                <a:cs typeface="Times New Roman" panose="02020603050405020304" pitchFamily="18" charset="0"/>
              </a:rPr>
              <a:t>2.1 </a:t>
            </a:r>
            <a:r>
              <a:rPr lang="en-US" altLang="zh-TW" dirty="0" err="1">
                <a:latin typeface="Times New Roman" panose="02020603050405020304" pitchFamily="18" charset="0"/>
                <a:cs typeface="Times New Roman" panose="02020603050405020304" pitchFamily="18" charset="0"/>
              </a:rPr>
              <a:t>kNN</a:t>
            </a:r>
            <a:r>
              <a:rPr lang="en-US" altLang="zh-TW" dirty="0">
                <a:latin typeface="Times New Roman" panose="02020603050405020304" pitchFamily="18" charset="0"/>
                <a:cs typeface="Times New Roman" panose="02020603050405020304" pitchFamily="18" charset="0"/>
              </a:rPr>
              <a:t> model</a:t>
            </a:r>
          </a:p>
          <a:p>
            <a:r>
              <a:rPr lang="en-US" altLang="zh-TW" dirty="0">
                <a:latin typeface="Times New Roman" panose="02020603050405020304" pitchFamily="18" charset="0"/>
                <a:cs typeface="Times New Roman" panose="02020603050405020304" pitchFamily="18" charset="0"/>
              </a:rPr>
              <a:t> </a:t>
            </a:r>
            <a:r>
              <a:rPr lang="en-US" altLang="zh-TW" dirty="0" err="1">
                <a:latin typeface="Times New Roman" panose="02020603050405020304" pitchFamily="18" charset="0"/>
                <a:cs typeface="Times New Roman" panose="02020603050405020304" pitchFamily="18" charset="0"/>
              </a:rPr>
              <a:t>kNN</a:t>
            </a:r>
            <a:r>
              <a:rPr lang="en-US" altLang="zh-TW" dirty="0">
                <a:latin typeface="Times New Roman" panose="02020603050405020304" pitchFamily="18" charset="0"/>
                <a:cs typeface="Times New Roman" panose="02020603050405020304" pitchFamily="18" charset="0"/>
              </a:rPr>
              <a:t> (k-Nearest Neighbors) is a supervised learning model. It uses cosine distance to find the k nearest neighbors in the feature space in order to predict the target and identify the forum to which the target belongs.</a:t>
            </a:r>
          </a:p>
          <a:p>
            <a:endParaRPr lang="en-US" altLang="zh-TW" dirty="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2.1.1 Details of preprocessing:</a:t>
            </a:r>
          </a:p>
          <a:p>
            <a:r>
              <a:rPr lang="en-US" altLang="zh-TW" dirty="0">
                <a:latin typeface="Times New Roman" panose="02020603050405020304" pitchFamily="18" charset="0"/>
                <a:cs typeface="Times New Roman" panose="02020603050405020304" pitchFamily="18" charset="0"/>
              </a:rPr>
              <a:t>  1. </a:t>
            </a:r>
            <a:r>
              <a:rPr lang="en-US" altLang="zh-TW" b="1" dirty="0">
                <a:latin typeface="Times New Roman" panose="02020603050405020304" pitchFamily="18" charset="0"/>
                <a:cs typeface="Times New Roman" panose="02020603050405020304" pitchFamily="18" charset="0"/>
              </a:rPr>
              <a:t>Remove punctuation </a:t>
            </a:r>
            <a:r>
              <a:rPr lang="en-US" altLang="zh-TW" dirty="0">
                <a:latin typeface="Times New Roman" panose="02020603050405020304" pitchFamily="18" charset="0"/>
                <a:cs typeface="Times New Roman" panose="02020603050405020304" pitchFamily="18" charset="0"/>
              </a:rPr>
              <a:t>and retain only Chinese characters.</a:t>
            </a:r>
          </a:p>
          <a:p>
            <a:r>
              <a:rPr lang="en-US" altLang="zh-TW" dirty="0">
                <a:latin typeface="Times New Roman" panose="02020603050405020304" pitchFamily="18" charset="0"/>
                <a:cs typeface="Times New Roman" panose="02020603050405020304" pitchFamily="18" charset="0"/>
              </a:rPr>
              <a:t>  2. Calculate the </a:t>
            </a:r>
            <a:r>
              <a:rPr lang="en-US" altLang="zh-TW" b="1" dirty="0">
                <a:latin typeface="Times New Roman" panose="02020603050405020304" pitchFamily="18" charset="0"/>
                <a:cs typeface="Times New Roman" panose="02020603050405020304" pitchFamily="18" charset="0"/>
              </a:rPr>
              <a:t>feature vectors </a:t>
            </a:r>
            <a:r>
              <a:rPr lang="en-US" altLang="zh-TW" dirty="0">
                <a:latin typeface="Times New Roman" panose="02020603050405020304" pitchFamily="18" charset="0"/>
                <a:cs typeface="Times New Roman" panose="02020603050405020304" pitchFamily="18" charset="0"/>
              </a:rPr>
              <a:t>of sentences when reading files.</a:t>
            </a:r>
          </a:p>
          <a:p>
            <a:r>
              <a:rPr lang="en-US" altLang="zh-TW" dirty="0">
                <a:latin typeface="Times New Roman" panose="02020603050405020304" pitchFamily="18" charset="0"/>
                <a:cs typeface="Times New Roman" panose="02020603050405020304" pitchFamily="18" charset="0"/>
              </a:rPr>
              <a:t>  3. Perform </a:t>
            </a:r>
            <a:r>
              <a:rPr lang="en-US" altLang="zh-TW" b="1" dirty="0">
                <a:latin typeface="Times New Roman" panose="02020603050405020304" pitchFamily="18" charset="0"/>
                <a:cs typeface="Times New Roman" panose="02020603050405020304" pitchFamily="18" charset="0"/>
              </a:rPr>
              <a:t>cross-validation</a:t>
            </a:r>
            <a:r>
              <a:rPr lang="en-US" altLang="zh-TW" dirty="0">
                <a:latin typeface="Times New Roman" panose="02020603050405020304" pitchFamily="18" charset="0"/>
                <a:cs typeface="Times New Roman" panose="02020603050405020304" pitchFamily="18" charset="0"/>
              </a:rPr>
              <a:t> using 5 folds.</a:t>
            </a:r>
          </a:p>
          <a:p>
            <a:endParaRPr lang="en-US" altLang="zh-TW" dirty="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2.1.2 Compare </a:t>
            </a:r>
            <a:r>
              <a:rPr lang="en-US" altLang="zh-TW" b="1" dirty="0">
                <a:latin typeface="Times New Roman" panose="02020603050405020304" pitchFamily="18" charset="0"/>
                <a:cs typeface="Times New Roman" panose="02020603050405020304" pitchFamily="18" charset="0"/>
              </a:rPr>
              <a:t>different amount </a:t>
            </a:r>
            <a:r>
              <a:rPr lang="en-US" altLang="zh-TW" dirty="0">
                <a:latin typeface="Times New Roman" panose="02020603050405020304" pitchFamily="18" charset="0"/>
                <a:cs typeface="Times New Roman" panose="02020603050405020304" pitchFamily="18" charset="0"/>
              </a:rPr>
              <a:t>of training data</a:t>
            </a:r>
          </a:p>
          <a:p>
            <a:r>
              <a:rPr lang="en-US" altLang="zh-TW" dirty="0">
                <a:latin typeface="Times New Roman" panose="02020603050405020304" pitchFamily="18" charset="0"/>
                <a:cs typeface="Times New Roman" panose="02020603050405020304" pitchFamily="18" charset="0"/>
              </a:rPr>
              <a:t> Q: How are the results affected by the amount of training data?</a:t>
            </a:r>
          </a:p>
          <a:p>
            <a:r>
              <a:rPr lang="en-US" altLang="zh-TW" dirty="0">
                <a:latin typeface="Times New Roman" panose="02020603050405020304" pitchFamily="18" charset="0"/>
                <a:cs typeface="Times New Roman" panose="02020603050405020304" pitchFamily="18" charset="0"/>
              </a:rPr>
              <a:t> A: I tried to control the number of lines of data when reading the files to understand the relationship between the amount of data and the performance of the model. Each experiment uses 1000 lines of comments from the Badminton forum and 1000 from the Stock forum to test the model. Here are the results:</a:t>
            </a:r>
          </a:p>
        </p:txBody>
      </p:sp>
      <p:sp>
        <p:nvSpPr>
          <p:cNvPr id="18" name="矩形 17">
            <a:extLst>
              <a:ext uri="{FF2B5EF4-FFF2-40B4-BE49-F238E27FC236}">
                <a16:creationId xmlns:a16="http://schemas.microsoft.com/office/drawing/2014/main" id="{C42B0815-F933-4F1F-95D9-568BDE303077}"/>
              </a:ext>
            </a:extLst>
          </p:cNvPr>
          <p:cNvSpPr/>
          <p:nvPr/>
        </p:nvSpPr>
        <p:spPr>
          <a:xfrm>
            <a:off x="179530" y="8058227"/>
            <a:ext cx="6404985" cy="1754326"/>
          </a:xfrm>
          <a:prstGeom prst="rect">
            <a:avLst/>
          </a:prstGeom>
        </p:spPr>
        <p:txBody>
          <a:bodyPr wrap="square">
            <a:spAutoFit/>
          </a:bodyPr>
          <a:lstStyle/>
          <a:p>
            <a:r>
              <a:rPr lang="en-US" altLang="zh-TW" dirty="0">
                <a:latin typeface="Times New Roman" panose="02020603050405020304" pitchFamily="18" charset="0"/>
                <a:cs typeface="Times New Roman" panose="02020603050405020304" pitchFamily="18" charset="0"/>
              </a:rPr>
              <a:t>From the results, it can be observed that as the amount of the data increases, the metrics such as accuracy, precision, recall, F1-score, and AUROC improved. The results are reasonable because when the model is fed with more data, it is more likely to gain the information present in the test data, thereby increasing the prediction accuracy.</a:t>
            </a:r>
          </a:p>
        </p:txBody>
      </p:sp>
      <p:sp>
        <p:nvSpPr>
          <p:cNvPr id="6" name="文字方塊 5">
            <a:extLst>
              <a:ext uri="{FF2B5EF4-FFF2-40B4-BE49-F238E27FC236}">
                <a16:creationId xmlns:a16="http://schemas.microsoft.com/office/drawing/2014/main" id="{9F38A36F-C79D-44B1-B189-182398ECF07B}"/>
              </a:ext>
            </a:extLst>
          </p:cNvPr>
          <p:cNvSpPr txBox="1"/>
          <p:nvPr/>
        </p:nvSpPr>
        <p:spPr>
          <a:xfrm>
            <a:off x="226507" y="7699196"/>
            <a:ext cx="6404985" cy="369332"/>
          </a:xfrm>
          <a:prstGeom prst="rect">
            <a:avLst/>
          </a:prstGeom>
          <a:noFill/>
        </p:spPr>
        <p:txBody>
          <a:bodyPr wrap="square" rtlCol="0">
            <a:spAutoFit/>
          </a:bodyPr>
          <a:lstStyle/>
          <a:p>
            <a:pPr algn="ctr"/>
            <a:r>
              <a:rPr lang="en-US" altLang="zh-TW" dirty="0">
                <a:latin typeface="Times New Roman" panose="02020603050405020304" pitchFamily="18" charset="0"/>
                <a:cs typeface="Times New Roman" panose="02020603050405020304" pitchFamily="18" charset="0"/>
              </a:rPr>
              <a:t>Table 1. Different amount of training data in </a:t>
            </a:r>
            <a:r>
              <a:rPr lang="en-US" altLang="zh-TW" dirty="0" err="1">
                <a:latin typeface="Times New Roman" panose="02020603050405020304" pitchFamily="18" charset="0"/>
                <a:cs typeface="Times New Roman" panose="02020603050405020304" pitchFamily="18" charset="0"/>
              </a:rPr>
              <a:t>kNN</a:t>
            </a:r>
            <a:endParaRPr lang="zh-TW" altLang="en-US"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957680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表格 13">
            <a:extLst>
              <a:ext uri="{FF2B5EF4-FFF2-40B4-BE49-F238E27FC236}">
                <a16:creationId xmlns:a16="http://schemas.microsoft.com/office/drawing/2014/main" id="{F70DF685-AB1D-4A4A-9CE2-09977D8AD44E}"/>
              </a:ext>
            </a:extLst>
          </p:cNvPr>
          <p:cNvGraphicFramePr>
            <a:graphicFrameLocks noGrp="1"/>
          </p:cNvGraphicFramePr>
          <p:nvPr>
            <p:extLst>
              <p:ext uri="{D42A27DB-BD31-4B8C-83A1-F6EECF244321}">
                <p14:modId xmlns:p14="http://schemas.microsoft.com/office/powerpoint/2010/main" val="1010828585"/>
              </p:ext>
            </p:extLst>
          </p:nvPr>
        </p:nvGraphicFramePr>
        <p:xfrm>
          <a:off x="335094" y="2197613"/>
          <a:ext cx="6187806" cy="2601994"/>
        </p:xfrm>
        <a:graphic>
          <a:graphicData uri="http://schemas.openxmlformats.org/drawingml/2006/table">
            <a:tbl>
              <a:tblPr firstRow="1" bandRow="1">
                <a:tableStyleId>{5C22544A-7EE6-4342-B048-85BDC9FD1C3A}</a:tableStyleId>
              </a:tblPr>
              <a:tblGrid>
                <a:gridCol w="1023503">
                  <a:extLst>
                    <a:ext uri="{9D8B030D-6E8A-4147-A177-3AD203B41FA5}">
                      <a16:colId xmlns:a16="http://schemas.microsoft.com/office/drawing/2014/main" val="956208343"/>
                    </a:ext>
                  </a:extLst>
                </a:gridCol>
                <a:gridCol w="1039099">
                  <a:extLst>
                    <a:ext uri="{9D8B030D-6E8A-4147-A177-3AD203B41FA5}">
                      <a16:colId xmlns:a16="http://schemas.microsoft.com/office/drawing/2014/main" val="4080187685"/>
                    </a:ext>
                  </a:extLst>
                </a:gridCol>
                <a:gridCol w="1031301">
                  <a:extLst>
                    <a:ext uri="{9D8B030D-6E8A-4147-A177-3AD203B41FA5}">
                      <a16:colId xmlns:a16="http://schemas.microsoft.com/office/drawing/2014/main" val="3097261423"/>
                    </a:ext>
                  </a:extLst>
                </a:gridCol>
                <a:gridCol w="1031301">
                  <a:extLst>
                    <a:ext uri="{9D8B030D-6E8A-4147-A177-3AD203B41FA5}">
                      <a16:colId xmlns:a16="http://schemas.microsoft.com/office/drawing/2014/main" val="2146576005"/>
                    </a:ext>
                  </a:extLst>
                </a:gridCol>
                <a:gridCol w="1031301">
                  <a:extLst>
                    <a:ext uri="{9D8B030D-6E8A-4147-A177-3AD203B41FA5}">
                      <a16:colId xmlns:a16="http://schemas.microsoft.com/office/drawing/2014/main" val="1470430664"/>
                    </a:ext>
                  </a:extLst>
                </a:gridCol>
                <a:gridCol w="1031301">
                  <a:extLst>
                    <a:ext uri="{9D8B030D-6E8A-4147-A177-3AD203B41FA5}">
                      <a16:colId xmlns:a16="http://schemas.microsoft.com/office/drawing/2014/main" val="4070520882"/>
                    </a:ext>
                  </a:extLst>
                </a:gridCol>
              </a:tblGrid>
              <a:tr h="48579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TW" sz="1300" dirty="0">
                          <a:latin typeface="Times New Roman" panose="02020603050405020304" pitchFamily="18" charset="0"/>
                          <a:cs typeface="Times New Roman" panose="02020603050405020304" pitchFamily="18" charset="0"/>
                        </a:rPr>
                        <a:t>Badminton/</a:t>
                      </a:r>
                      <a:br>
                        <a:rPr lang="en-US" altLang="zh-TW" sz="1300" dirty="0">
                          <a:latin typeface="Times New Roman" panose="02020603050405020304" pitchFamily="18" charset="0"/>
                          <a:cs typeface="Times New Roman" panose="02020603050405020304" pitchFamily="18" charset="0"/>
                        </a:rPr>
                      </a:br>
                      <a:r>
                        <a:rPr lang="en-US" altLang="zh-TW" sz="1300" dirty="0">
                          <a:latin typeface="Times New Roman" panose="02020603050405020304" pitchFamily="18" charset="0"/>
                          <a:cs typeface="Times New Roman" panose="02020603050405020304" pitchFamily="18" charset="0"/>
                        </a:rPr>
                        <a:t>Stock</a:t>
                      </a:r>
                      <a:endParaRPr lang="zh-TW" altLang="en-US" sz="1300" dirty="0">
                        <a:latin typeface="Times New Roman" panose="02020603050405020304" pitchFamily="18" charset="0"/>
                        <a:cs typeface="Times New Roman" panose="02020603050405020304" pitchFamily="18" charset="0"/>
                      </a:endParaRPr>
                    </a:p>
                  </a:txBody>
                  <a:tcPr marL="85389" marR="85389" marT="42695" marB="42695"/>
                </a:tc>
                <a:tc>
                  <a:txBody>
                    <a:bodyPr/>
                    <a:lstStyle/>
                    <a:p>
                      <a:r>
                        <a:rPr lang="en-US" altLang="zh-TW" sz="1300" dirty="0">
                          <a:latin typeface="Times New Roman" panose="02020603050405020304" pitchFamily="18" charset="0"/>
                          <a:cs typeface="Times New Roman" panose="02020603050405020304" pitchFamily="18" charset="0"/>
                        </a:rPr>
                        <a:t>Accuracy</a:t>
                      </a:r>
                      <a:endParaRPr lang="zh-TW" altLang="en-US" sz="1300" dirty="0">
                        <a:latin typeface="Times New Roman" panose="02020603050405020304" pitchFamily="18" charset="0"/>
                        <a:cs typeface="Times New Roman" panose="02020603050405020304" pitchFamily="18" charset="0"/>
                      </a:endParaRPr>
                    </a:p>
                  </a:txBody>
                  <a:tcPr marL="85389" marR="85389" marT="42695" marB="42695"/>
                </a:tc>
                <a:tc>
                  <a:txBody>
                    <a:bodyPr/>
                    <a:lstStyle/>
                    <a:p>
                      <a:r>
                        <a:rPr lang="en-US" altLang="zh-TW" sz="1300" dirty="0">
                          <a:latin typeface="Times New Roman" panose="02020603050405020304" pitchFamily="18" charset="0"/>
                          <a:cs typeface="Times New Roman" panose="02020603050405020304" pitchFamily="18" charset="0"/>
                        </a:rPr>
                        <a:t>Precision</a:t>
                      </a:r>
                      <a:endParaRPr lang="zh-TW" altLang="en-US" sz="1300" dirty="0">
                        <a:latin typeface="Times New Roman" panose="02020603050405020304" pitchFamily="18" charset="0"/>
                        <a:cs typeface="Times New Roman" panose="02020603050405020304" pitchFamily="18" charset="0"/>
                      </a:endParaRPr>
                    </a:p>
                  </a:txBody>
                  <a:tcPr marL="85389" marR="85389" marT="42695" marB="42695"/>
                </a:tc>
                <a:tc>
                  <a:txBody>
                    <a:bodyPr/>
                    <a:lstStyle/>
                    <a:p>
                      <a:r>
                        <a:rPr lang="en-US" altLang="zh-TW" sz="1300" dirty="0">
                          <a:latin typeface="Times New Roman" panose="02020603050405020304" pitchFamily="18" charset="0"/>
                          <a:cs typeface="Times New Roman" panose="02020603050405020304" pitchFamily="18" charset="0"/>
                        </a:rPr>
                        <a:t>Recall</a:t>
                      </a:r>
                      <a:endParaRPr lang="zh-TW" altLang="en-US" sz="1300" dirty="0">
                        <a:latin typeface="Times New Roman" panose="02020603050405020304" pitchFamily="18" charset="0"/>
                        <a:cs typeface="Times New Roman" panose="02020603050405020304" pitchFamily="18" charset="0"/>
                      </a:endParaRPr>
                    </a:p>
                  </a:txBody>
                  <a:tcPr marL="85389" marR="85389" marT="42695" marB="42695"/>
                </a:tc>
                <a:tc>
                  <a:txBody>
                    <a:bodyPr/>
                    <a:lstStyle/>
                    <a:p>
                      <a:r>
                        <a:rPr lang="en-US" altLang="zh-TW" sz="1300" dirty="0">
                          <a:latin typeface="Times New Roman" panose="02020603050405020304" pitchFamily="18" charset="0"/>
                          <a:cs typeface="Times New Roman" panose="02020603050405020304" pitchFamily="18" charset="0"/>
                        </a:rPr>
                        <a:t>F1-score</a:t>
                      </a:r>
                      <a:endParaRPr lang="zh-TW" altLang="en-US" sz="1300" dirty="0">
                        <a:latin typeface="Times New Roman" panose="02020603050405020304" pitchFamily="18" charset="0"/>
                        <a:cs typeface="Times New Roman" panose="02020603050405020304" pitchFamily="18" charset="0"/>
                      </a:endParaRPr>
                    </a:p>
                  </a:txBody>
                  <a:tcPr marL="85389" marR="85389" marT="42695" marB="42695"/>
                </a:tc>
                <a:tc>
                  <a:txBody>
                    <a:bodyPr/>
                    <a:lstStyle/>
                    <a:p>
                      <a:r>
                        <a:rPr lang="en-US" altLang="zh-TW" sz="1300" dirty="0">
                          <a:latin typeface="Times New Roman" panose="02020603050405020304" pitchFamily="18" charset="0"/>
                          <a:cs typeface="Times New Roman" panose="02020603050405020304" pitchFamily="18" charset="0"/>
                        </a:rPr>
                        <a:t>AUROC</a:t>
                      </a:r>
                      <a:endParaRPr lang="zh-TW" altLang="en-US" sz="1300" dirty="0">
                        <a:latin typeface="Times New Roman" panose="02020603050405020304" pitchFamily="18" charset="0"/>
                        <a:cs typeface="Times New Roman" panose="02020603050405020304" pitchFamily="18" charset="0"/>
                      </a:endParaRPr>
                    </a:p>
                  </a:txBody>
                  <a:tcPr marL="85389" marR="85389" marT="42695" marB="42695"/>
                </a:tc>
                <a:extLst>
                  <a:ext uri="{0D108BD9-81ED-4DB2-BD59-A6C34878D82A}">
                    <a16:rowId xmlns:a16="http://schemas.microsoft.com/office/drawing/2014/main" val="3694935358"/>
                  </a:ext>
                </a:extLst>
              </a:tr>
              <a:tr h="529050">
                <a:tc>
                  <a:txBody>
                    <a:bodyPr/>
                    <a:lstStyle/>
                    <a:p>
                      <a:r>
                        <a:rPr lang="en-US" altLang="zh-TW" sz="1300" dirty="0">
                          <a:latin typeface="Times New Roman" panose="02020603050405020304" pitchFamily="18" charset="0"/>
                          <a:cs typeface="Times New Roman" panose="02020603050405020304" pitchFamily="18" charset="0"/>
                        </a:rPr>
                        <a:t>10/990</a:t>
                      </a:r>
                      <a:endParaRPr lang="zh-TW" altLang="en-US" sz="1300" dirty="0">
                        <a:latin typeface="Times New Roman" panose="02020603050405020304" pitchFamily="18" charset="0"/>
                        <a:cs typeface="Times New Roman" panose="02020603050405020304" pitchFamily="18" charset="0"/>
                      </a:endParaRPr>
                    </a:p>
                  </a:txBody>
                  <a:tcPr marL="85389" marR="85389" marT="42695" marB="42695"/>
                </a:tc>
                <a:tc>
                  <a:txBody>
                    <a:bodyPr/>
                    <a:lstStyle/>
                    <a:p>
                      <a:r>
                        <a:rPr lang="en-US" altLang="zh-TW" sz="1300" dirty="0">
                          <a:latin typeface="Times New Roman" panose="02020603050405020304" pitchFamily="18" charset="0"/>
                          <a:cs typeface="Times New Roman" panose="02020603050405020304" pitchFamily="18" charset="0"/>
                        </a:rPr>
                        <a:t>0.53</a:t>
                      </a:r>
                      <a:endParaRPr lang="zh-TW" altLang="en-US" sz="1300" dirty="0">
                        <a:latin typeface="Times New Roman" panose="02020603050405020304" pitchFamily="18" charset="0"/>
                        <a:cs typeface="Times New Roman" panose="02020603050405020304" pitchFamily="18" charset="0"/>
                      </a:endParaRPr>
                    </a:p>
                  </a:txBody>
                  <a:tcPr marL="85389" marR="85389" marT="42695" marB="42695"/>
                </a:tc>
                <a:tc>
                  <a:txBody>
                    <a:bodyPr/>
                    <a:lstStyle/>
                    <a:p>
                      <a:r>
                        <a:rPr lang="en-US" altLang="zh-TW" sz="1300" dirty="0">
                          <a:latin typeface="Times New Roman" panose="02020603050405020304" pitchFamily="18" charset="0"/>
                          <a:cs typeface="Times New Roman" panose="02020603050405020304" pitchFamily="18" charset="0"/>
                        </a:rPr>
                        <a:t>1.00</a:t>
                      </a:r>
                      <a:endParaRPr lang="zh-TW" altLang="en-US" sz="1300" dirty="0">
                        <a:latin typeface="Times New Roman" panose="02020603050405020304" pitchFamily="18" charset="0"/>
                        <a:cs typeface="Times New Roman" panose="02020603050405020304" pitchFamily="18" charset="0"/>
                      </a:endParaRPr>
                    </a:p>
                  </a:txBody>
                  <a:tcPr marL="85389" marR="85389" marT="42695" marB="42695"/>
                </a:tc>
                <a:tc>
                  <a:txBody>
                    <a:bodyPr/>
                    <a:lstStyle/>
                    <a:p>
                      <a:r>
                        <a:rPr lang="en-US" altLang="zh-TW" sz="1300" dirty="0">
                          <a:latin typeface="Times New Roman" panose="02020603050405020304" pitchFamily="18" charset="0"/>
                          <a:cs typeface="Times New Roman" panose="02020603050405020304" pitchFamily="18" charset="0"/>
                        </a:rPr>
                        <a:t>0.06</a:t>
                      </a:r>
                      <a:endParaRPr lang="zh-TW" altLang="en-US" sz="1300" dirty="0">
                        <a:latin typeface="Times New Roman" panose="02020603050405020304" pitchFamily="18" charset="0"/>
                        <a:cs typeface="Times New Roman" panose="02020603050405020304" pitchFamily="18" charset="0"/>
                      </a:endParaRPr>
                    </a:p>
                  </a:txBody>
                  <a:tcPr marL="85389" marR="85389" marT="42695" marB="42695"/>
                </a:tc>
                <a:tc>
                  <a:txBody>
                    <a:bodyPr/>
                    <a:lstStyle/>
                    <a:p>
                      <a:r>
                        <a:rPr lang="en-US" altLang="zh-TW" sz="1300" dirty="0">
                          <a:latin typeface="Times New Roman" panose="02020603050405020304" pitchFamily="18" charset="0"/>
                          <a:cs typeface="Times New Roman" panose="02020603050405020304" pitchFamily="18" charset="0"/>
                        </a:rPr>
                        <a:t>0.11</a:t>
                      </a:r>
                      <a:endParaRPr lang="zh-TW" altLang="en-US" sz="1300" dirty="0">
                        <a:latin typeface="Times New Roman" panose="02020603050405020304" pitchFamily="18" charset="0"/>
                        <a:cs typeface="Times New Roman" panose="02020603050405020304" pitchFamily="18" charset="0"/>
                      </a:endParaRPr>
                    </a:p>
                  </a:txBody>
                  <a:tcPr marL="85389" marR="85389" marT="42695" marB="42695"/>
                </a:tc>
                <a:tc>
                  <a:txBody>
                    <a:bodyPr/>
                    <a:lstStyle/>
                    <a:p>
                      <a:r>
                        <a:rPr lang="en-US" altLang="zh-TW" sz="1300" dirty="0">
                          <a:latin typeface="Times New Roman" panose="02020603050405020304" pitchFamily="18" charset="0"/>
                          <a:cs typeface="Times New Roman" panose="02020603050405020304" pitchFamily="18" charset="0"/>
                        </a:rPr>
                        <a:t>0.55</a:t>
                      </a:r>
                      <a:endParaRPr lang="zh-TW" altLang="en-US" sz="1300" dirty="0">
                        <a:latin typeface="Times New Roman" panose="02020603050405020304" pitchFamily="18" charset="0"/>
                        <a:cs typeface="Times New Roman" panose="02020603050405020304" pitchFamily="18" charset="0"/>
                      </a:endParaRPr>
                    </a:p>
                  </a:txBody>
                  <a:tcPr marL="85389" marR="85389" marT="42695" marB="42695"/>
                </a:tc>
                <a:extLst>
                  <a:ext uri="{0D108BD9-81ED-4DB2-BD59-A6C34878D82A}">
                    <a16:rowId xmlns:a16="http://schemas.microsoft.com/office/drawing/2014/main" val="875237441"/>
                  </a:ext>
                </a:extLst>
              </a:tr>
              <a:tr h="529050">
                <a:tc>
                  <a:txBody>
                    <a:bodyPr/>
                    <a:lstStyle/>
                    <a:p>
                      <a:r>
                        <a:rPr lang="en-US" altLang="zh-TW" sz="1300" dirty="0">
                          <a:latin typeface="Times New Roman" panose="02020603050405020304" pitchFamily="18" charset="0"/>
                          <a:cs typeface="Times New Roman" panose="02020603050405020304" pitchFamily="18" charset="0"/>
                        </a:rPr>
                        <a:t>100/900</a:t>
                      </a:r>
                      <a:endParaRPr lang="zh-TW" altLang="en-US" sz="1300" dirty="0">
                        <a:latin typeface="Times New Roman" panose="02020603050405020304" pitchFamily="18" charset="0"/>
                        <a:cs typeface="Times New Roman" panose="02020603050405020304" pitchFamily="18" charset="0"/>
                      </a:endParaRPr>
                    </a:p>
                  </a:txBody>
                  <a:tcPr marL="85389" marR="85389" marT="42695" marB="42695"/>
                </a:tc>
                <a:tc>
                  <a:txBody>
                    <a:bodyPr/>
                    <a:lstStyle/>
                    <a:p>
                      <a:r>
                        <a:rPr lang="en-US" altLang="zh-TW" sz="1300" dirty="0">
                          <a:latin typeface="Times New Roman" panose="02020603050405020304" pitchFamily="18" charset="0"/>
                          <a:cs typeface="Times New Roman" panose="02020603050405020304" pitchFamily="18" charset="0"/>
                        </a:rPr>
                        <a:t>0.55</a:t>
                      </a:r>
                      <a:endParaRPr lang="zh-TW" altLang="en-US" sz="1300" dirty="0">
                        <a:latin typeface="Times New Roman" panose="02020603050405020304" pitchFamily="18" charset="0"/>
                        <a:cs typeface="Times New Roman" panose="02020603050405020304" pitchFamily="18" charset="0"/>
                      </a:endParaRPr>
                    </a:p>
                  </a:txBody>
                  <a:tcPr marL="85389" marR="85389" marT="42695" marB="42695"/>
                </a:tc>
                <a:tc>
                  <a:txBody>
                    <a:bodyPr/>
                    <a:lstStyle/>
                    <a:p>
                      <a:r>
                        <a:rPr lang="en-US" altLang="zh-TW" sz="1300" dirty="0">
                          <a:latin typeface="Times New Roman" panose="02020603050405020304" pitchFamily="18" charset="0"/>
                          <a:cs typeface="Times New Roman" panose="02020603050405020304" pitchFamily="18" charset="0"/>
                        </a:rPr>
                        <a:t>0.93</a:t>
                      </a:r>
                      <a:endParaRPr lang="zh-TW" altLang="en-US" sz="1300" dirty="0">
                        <a:latin typeface="Times New Roman" panose="02020603050405020304" pitchFamily="18" charset="0"/>
                        <a:cs typeface="Times New Roman" panose="02020603050405020304" pitchFamily="18" charset="0"/>
                      </a:endParaRPr>
                    </a:p>
                  </a:txBody>
                  <a:tcPr marL="85389" marR="85389" marT="42695" marB="42695"/>
                </a:tc>
                <a:tc>
                  <a:txBody>
                    <a:bodyPr/>
                    <a:lstStyle/>
                    <a:p>
                      <a:r>
                        <a:rPr lang="en-US" altLang="zh-TW" sz="1300" dirty="0">
                          <a:latin typeface="Times New Roman" panose="02020603050405020304" pitchFamily="18" charset="0"/>
                          <a:cs typeface="Times New Roman" panose="02020603050405020304" pitchFamily="18" charset="0"/>
                        </a:rPr>
                        <a:t>0.09</a:t>
                      </a:r>
                      <a:endParaRPr lang="zh-TW" altLang="en-US" sz="1300" dirty="0">
                        <a:latin typeface="Times New Roman" panose="02020603050405020304" pitchFamily="18" charset="0"/>
                        <a:cs typeface="Times New Roman" panose="02020603050405020304" pitchFamily="18" charset="0"/>
                      </a:endParaRPr>
                    </a:p>
                  </a:txBody>
                  <a:tcPr marL="85389" marR="85389" marT="42695" marB="42695"/>
                </a:tc>
                <a:tc>
                  <a:txBody>
                    <a:bodyPr/>
                    <a:lstStyle/>
                    <a:p>
                      <a:r>
                        <a:rPr lang="en-US" altLang="zh-TW" sz="1300" dirty="0">
                          <a:latin typeface="Times New Roman" panose="02020603050405020304" pitchFamily="18" charset="0"/>
                          <a:cs typeface="Times New Roman" panose="02020603050405020304" pitchFamily="18" charset="0"/>
                        </a:rPr>
                        <a:t>0.17</a:t>
                      </a:r>
                      <a:endParaRPr lang="zh-TW" altLang="en-US" sz="1300" dirty="0">
                        <a:latin typeface="Times New Roman" panose="02020603050405020304" pitchFamily="18" charset="0"/>
                        <a:cs typeface="Times New Roman" panose="02020603050405020304" pitchFamily="18" charset="0"/>
                      </a:endParaRPr>
                    </a:p>
                  </a:txBody>
                  <a:tcPr marL="85389" marR="85389" marT="42695" marB="42695"/>
                </a:tc>
                <a:tc>
                  <a:txBody>
                    <a:bodyPr/>
                    <a:lstStyle/>
                    <a:p>
                      <a:r>
                        <a:rPr lang="en-US" altLang="zh-TW" sz="1300" dirty="0">
                          <a:latin typeface="Times New Roman" panose="02020603050405020304" pitchFamily="18" charset="0"/>
                          <a:cs typeface="Times New Roman" panose="02020603050405020304" pitchFamily="18" charset="0"/>
                        </a:rPr>
                        <a:t>0.62</a:t>
                      </a:r>
                      <a:endParaRPr lang="zh-TW" altLang="en-US" sz="1300" dirty="0">
                        <a:latin typeface="Times New Roman" panose="02020603050405020304" pitchFamily="18" charset="0"/>
                        <a:cs typeface="Times New Roman" panose="02020603050405020304" pitchFamily="18" charset="0"/>
                      </a:endParaRPr>
                    </a:p>
                  </a:txBody>
                  <a:tcPr marL="85389" marR="85389" marT="42695" marB="42695"/>
                </a:tc>
                <a:extLst>
                  <a:ext uri="{0D108BD9-81ED-4DB2-BD59-A6C34878D82A}">
                    <a16:rowId xmlns:a16="http://schemas.microsoft.com/office/drawing/2014/main" val="2273510640"/>
                  </a:ext>
                </a:extLst>
              </a:tr>
              <a:tr h="529050">
                <a:tc>
                  <a:txBody>
                    <a:bodyPr/>
                    <a:lstStyle/>
                    <a:p>
                      <a:r>
                        <a:rPr lang="en-US" altLang="zh-TW" sz="1300" dirty="0">
                          <a:latin typeface="Times New Roman" panose="02020603050405020304" pitchFamily="18" charset="0"/>
                          <a:cs typeface="Times New Roman" panose="02020603050405020304" pitchFamily="18" charset="0"/>
                        </a:rPr>
                        <a:t>300/700</a:t>
                      </a:r>
                      <a:endParaRPr lang="zh-TW" altLang="en-US" sz="1300" dirty="0">
                        <a:latin typeface="Times New Roman" panose="02020603050405020304" pitchFamily="18" charset="0"/>
                        <a:cs typeface="Times New Roman" panose="02020603050405020304" pitchFamily="18" charset="0"/>
                      </a:endParaRPr>
                    </a:p>
                  </a:txBody>
                  <a:tcPr marL="85389" marR="85389" marT="42695" marB="42695"/>
                </a:tc>
                <a:tc>
                  <a:txBody>
                    <a:bodyPr/>
                    <a:lstStyle/>
                    <a:p>
                      <a:r>
                        <a:rPr lang="en-US" altLang="zh-TW" sz="1300" dirty="0">
                          <a:latin typeface="Times New Roman" panose="02020603050405020304" pitchFamily="18" charset="0"/>
                          <a:cs typeface="Times New Roman" panose="02020603050405020304" pitchFamily="18" charset="0"/>
                        </a:rPr>
                        <a:t>0.63</a:t>
                      </a:r>
                      <a:endParaRPr lang="zh-TW" altLang="en-US" sz="1300" dirty="0">
                        <a:latin typeface="Times New Roman" panose="02020603050405020304" pitchFamily="18" charset="0"/>
                        <a:cs typeface="Times New Roman" panose="02020603050405020304" pitchFamily="18" charset="0"/>
                      </a:endParaRPr>
                    </a:p>
                  </a:txBody>
                  <a:tcPr marL="85389" marR="85389" marT="42695" marB="42695"/>
                </a:tc>
                <a:tc>
                  <a:txBody>
                    <a:bodyPr/>
                    <a:lstStyle/>
                    <a:p>
                      <a:r>
                        <a:rPr lang="en-US" altLang="zh-TW" sz="1300" dirty="0">
                          <a:latin typeface="Times New Roman" panose="02020603050405020304" pitchFamily="18" charset="0"/>
                          <a:cs typeface="Times New Roman" panose="02020603050405020304" pitchFamily="18" charset="0"/>
                        </a:rPr>
                        <a:t>0.81</a:t>
                      </a:r>
                      <a:endParaRPr lang="zh-TW" altLang="en-US" sz="1300" dirty="0">
                        <a:latin typeface="Times New Roman" panose="02020603050405020304" pitchFamily="18" charset="0"/>
                        <a:cs typeface="Times New Roman" panose="02020603050405020304" pitchFamily="18" charset="0"/>
                      </a:endParaRPr>
                    </a:p>
                  </a:txBody>
                  <a:tcPr marL="85389" marR="85389" marT="42695" marB="42695"/>
                </a:tc>
                <a:tc>
                  <a:txBody>
                    <a:bodyPr/>
                    <a:lstStyle/>
                    <a:p>
                      <a:r>
                        <a:rPr lang="en-US" altLang="zh-TW" sz="1300" dirty="0">
                          <a:latin typeface="Times New Roman" panose="02020603050405020304" pitchFamily="18" charset="0"/>
                          <a:cs typeface="Times New Roman" panose="02020603050405020304" pitchFamily="18" charset="0"/>
                        </a:rPr>
                        <a:t>0.35</a:t>
                      </a:r>
                      <a:endParaRPr lang="zh-TW" altLang="en-US" sz="1300" dirty="0">
                        <a:latin typeface="Times New Roman" panose="02020603050405020304" pitchFamily="18" charset="0"/>
                        <a:cs typeface="Times New Roman" panose="02020603050405020304" pitchFamily="18" charset="0"/>
                      </a:endParaRPr>
                    </a:p>
                  </a:txBody>
                  <a:tcPr marL="85389" marR="85389" marT="42695" marB="42695"/>
                </a:tc>
                <a:tc>
                  <a:txBody>
                    <a:bodyPr/>
                    <a:lstStyle/>
                    <a:p>
                      <a:r>
                        <a:rPr lang="en-US" altLang="zh-TW" sz="1300" dirty="0">
                          <a:latin typeface="Times New Roman" panose="02020603050405020304" pitchFamily="18" charset="0"/>
                          <a:cs typeface="Times New Roman" panose="02020603050405020304" pitchFamily="18" charset="0"/>
                        </a:rPr>
                        <a:t>0.48</a:t>
                      </a:r>
                      <a:endParaRPr lang="zh-TW" altLang="en-US" sz="1300" dirty="0">
                        <a:latin typeface="Times New Roman" panose="02020603050405020304" pitchFamily="18" charset="0"/>
                        <a:cs typeface="Times New Roman" panose="02020603050405020304" pitchFamily="18" charset="0"/>
                      </a:endParaRPr>
                    </a:p>
                  </a:txBody>
                  <a:tcPr marL="85389" marR="85389" marT="42695" marB="42695"/>
                </a:tc>
                <a:tc>
                  <a:txBody>
                    <a:bodyPr/>
                    <a:lstStyle/>
                    <a:p>
                      <a:r>
                        <a:rPr lang="en-US" altLang="zh-TW" sz="1300" dirty="0">
                          <a:latin typeface="Times New Roman" panose="02020603050405020304" pitchFamily="18" charset="0"/>
                          <a:cs typeface="Times New Roman" panose="02020603050405020304" pitchFamily="18" charset="0"/>
                        </a:rPr>
                        <a:t>0.71</a:t>
                      </a:r>
                      <a:endParaRPr lang="zh-TW" altLang="en-US" sz="1300" dirty="0">
                        <a:latin typeface="Times New Roman" panose="02020603050405020304" pitchFamily="18" charset="0"/>
                        <a:cs typeface="Times New Roman" panose="02020603050405020304" pitchFamily="18" charset="0"/>
                      </a:endParaRPr>
                    </a:p>
                  </a:txBody>
                  <a:tcPr marL="85389" marR="85389" marT="42695" marB="42695"/>
                </a:tc>
                <a:extLst>
                  <a:ext uri="{0D108BD9-81ED-4DB2-BD59-A6C34878D82A}">
                    <a16:rowId xmlns:a16="http://schemas.microsoft.com/office/drawing/2014/main" val="1933862952"/>
                  </a:ext>
                </a:extLst>
              </a:tr>
              <a:tr h="529050">
                <a:tc>
                  <a:txBody>
                    <a:bodyPr/>
                    <a:lstStyle/>
                    <a:p>
                      <a:r>
                        <a:rPr lang="en-US" altLang="zh-TW" sz="1300" dirty="0">
                          <a:latin typeface="Times New Roman" panose="02020603050405020304" pitchFamily="18" charset="0"/>
                          <a:cs typeface="Times New Roman" panose="02020603050405020304" pitchFamily="18" charset="0"/>
                        </a:rPr>
                        <a:t>500/500</a:t>
                      </a:r>
                      <a:endParaRPr lang="zh-TW" altLang="en-US" sz="1300" dirty="0">
                        <a:latin typeface="Times New Roman" panose="02020603050405020304" pitchFamily="18" charset="0"/>
                        <a:cs typeface="Times New Roman" panose="02020603050405020304" pitchFamily="18" charset="0"/>
                      </a:endParaRPr>
                    </a:p>
                  </a:txBody>
                  <a:tcPr marL="85389" marR="85389" marT="42695" marB="42695"/>
                </a:tc>
                <a:tc>
                  <a:txBody>
                    <a:bodyPr/>
                    <a:lstStyle/>
                    <a:p>
                      <a:r>
                        <a:rPr lang="en-US" altLang="zh-TW" sz="1300" dirty="0">
                          <a:latin typeface="Times New Roman" panose="02020603050405020304" pitchFamily="18" charset="0"/>
                          <a:cs typeface="Times New Roman" panose="02020603050405020304" pitchFamily="18" charset="0"/>
                        </a:rPr>
                        <a:t>0.67</a:t>
                      </a:r>
                      <a:endParaRPr lang="zh-TW" altLang="en-US" sz="1300" dirty="0">
                        <a:latin typeface="Times New Roman" panose="02020603050405020304" pitchFamily="18" charset="0"/>
                        <a:cs typeface="Times New Roman" panose="02020603050405020304" pitchFamily="18" charset="0"/>
                      </a:endParaRPr>
                    </a:p>
                  </a:txBody>
                  <a:tcPr marL="85389" marR="85389" marT="42695" marB="42695"/>
                </a:tc>
                <a:tc>
                  <a:txBody>
                    <a:bodyPr/>
                    <a:lstStyle/>
                    <a:p>
                      <a:r>
                        <a:rPr lang="en-US" altLang="zh-TW" sz="1300" dirty="0">
                          <a:latin typeface="Times New Roman" panose="02020603050405020304" pitchFamily="18" charset="0"/>
                          <a:cs typeface="Times New Roman" panose="02020603050405020304" pitchFamily="18" charset="0"/>
                        </a:rPr>
                        <a:t>0.67</a:t>
                      </a:r>
                      <a:endParaRPr lang="zh-TW" altLang="en-US" sz="1300" dirty="0">
                        <a:latin typeface="Times New Roman" panose="02020603050405020304" pitchFamily="18" charset="0"/>
                        <a:cs typeface="Times New Roman" panose="02020603050405020304" pitchFamily="18" charset="0"/>
                      </a:endParaRPr>
                    </a:p>
                  </a:txBody>
                  <a:tcPr marL="85389" marR="85389" marT="42695" marB="42695"/>
                </a:tc>
                <a:tc>
                  <a:txBody>
                    <a:bodyPr/>
                    <a:lstStyle/>
                    <a:p>
                      <a:r>
                        <a:rPr lang="en-US" altLang="zh-TW" sz="1300" dirty="0">
                          <a:latin typeface="Times New Roman" panose="02020603050405020304" pitchFamily="18" charset="0"/>
                          <a:cs typeface="Times New Roman" panose="02020603050405020304" pitchFamily="18" charset="0"/>
                        </a:rPr>
                        <a:t>0.67</a:t>
                      </a:r>
                      <a:endParaRPr lang="zh-TW" altLang="en-US" sz="1300" dirty="0">
                        <a:latin typeface="Times New Roman" panose="02020603050405020304" pitchFamily="18" charset="0"/>
                        <a:cs typeface="Times New Roman" panose="02020603050405020304" pitchFamily="18" charset="0"/>
                      </a:endParaRPr>
                    </a:p>
                  </a:txBody>
                  <a:tcPr marL="85389" marR="85389" marT="42695" marB="42695"/>
                </a:tc>
                <a:tc>
                  <a:txBody>
                    <a:bodyPr/>
                    <a:lstStyle/>
                    <a:p>
                      <a:r>
                        <a:rPr lang="en-US" altLang="zh-TW" sz="1300" dirty="0">
                          <a:latin typeface="Times New Roman" panose="02020603050405020304" pitchFamily="18" charset="0"/>
                          <a:cs typeface="Times New Roman" panose="02020603050405020304" pitchFamily="18" charset="0"/>
                        </a:rPr>
                        <a:t>0.67</a:t>
                      </a:r>
                      <a:endParaRPr lang="zh-TW" altLang="en-US" sz="1300" dirty="0">
                        <a:latin typeface="Times New Roman" panose="02020603050405020304" pitchFamily="18" charset="0"/>
                        <a:cs typeface="Times New Roman" panose="02020603050405020304" pitchFamily="18" charset="0"/>
                      </a:endParaRPr>
                    </a:p>
                  </a:txBody>
                  <a:tcPr marL="85389" marR="85389" marT="42695" marB="42695"/>
                </a:tc>
                <a:tc>
                  <a:txBody>
                    <a:bodyPr/>
                    <a:lstStyle/>
                    <a:p>
                      <a:r>
                        <a:rPr lang="en-US" altLang="zh-TW" sz="1300" dirty="0">
                          <a:latin typeface="Times New Roman" panose="02020603050405020304" pitchFamily="18" charset="0"/>
                          <a:cs typeface="Times New Roman" panose="02020603050405020304" pitchFamily="18" charset="0"/>
                        </a:rPr>
                        <a:t>0.72</a:t>
                      </a:r>
                      <a:endParaRPr lang="zh-TW" altLang="en-US" sz="1300" dirty="0">
                        <a:latin typeface="Times New Roman" panose="02020603050405020304" pitchFamily="18" charset="0"/>
                        <a:cs typeface="Times New Roman" panose="02020603050405020304" pitchFamily="18" charset="0"/>
                      </a:endParaRPr>
                    </a:p>
                  </a:txBody>
                  <a:tcPr marL="85389" marR="85389" marT="42695" marB="42695"/>
                </a:tc>
                <a:extLst>
                  <a:ext uri="{0D108BD9-81ED-4DB2-BD59-A6C34878D82A}">
                    <a16:rowId xmlns:a16="http://schemas.microsoft.com/office/drawing/2014/main" val="3444321619"/>
                  </a:ext>
                </a:extLst>
              </a:tr>
            </a:tbl>
          </a:graphicData>
        </a:graphic>
      </p:graphicFrame>
      <p:sp>
        <p:nvSpPr>
          <p:cNvPr id="2" name="矩形 1">
            <a:extLst>
              <a:ext uri="{FF2B5EF4-FFF2-40B4-BE49-F238E27FC236}">
                <a16:creationId xmlns:a16="http://schemas.microsoft.com/office/drawing/2014/main" id="{B2F93D80-7E49-42C2-A41F-33383EC14783}"/>
              </a:ext>
            </a:extLst>
          </p:cNvPr>
          <p:cNvSpPr/>
          <p:nvPr/>
        </p:nvSpPr>
        <p:spPr>
          <a:xfrm>
            <a:off x="192710" y="63323"/>
            <a:ext cx="6472579" cy="2062103"/>
          </a:xfrm>
          <a:prstGeom prst="rect">
            <a:avLst/>
          </a:prstGeom>
        </p:spPr>
        <p:txBody>
          <a:bodyPr wrap="square">
            <a:spAutoFit/>
          </a:bodyPr>
          <a:lstStyle/>
          <a:p>
            <a:r>
              <a:rPr lang="en-US" altLang="zh-TW" sz="2000" dirty="0">
                <a:latin typeface="Times New Roman" panose="02020603050405020304" pitchFamily="18" charset="0"/>
                <a:cs typeface="Times New Roman" panose="02020603050405020304" pitchFamily="18" charset="0"/>
              </a:rPr>
              <a:t>2.1.3 Compare </a:t>
            </a:r>
            <a:r>
              <a:rPr lang="en-US" altLang="zh-TW" sz="2000" b="1" dirty="0">
                <a:latin typeface="Times New Roman" panose="02020603050405020304" pitchFamily="18" charset="0"/>
                <a:cs typeface="Times New Roman" panose="02020603050405020304" pitchFamily="18" charset="0"/>
              </a:rPr>
              <a:t>different composition </a:t>
            </a:r>
            <a:r>
              <a:rPr lang="en-US" altLang="zh-TW" sz="2000" dirty="0">
                <a:latin typeface="Times New Roman" panose="02020603050405020304" pitchFamily="18" charset="0"/>
                <a:cs typeface="Times New Roman" panose="02020603050405020304" pitchFamily="18" charset="0"/>
              </a:rPr>
              <a:t>of training data</a:t>
            </a:r>
          </a:p>
          <a:p>
            <a:r>
              <a:rPr lang="en-US" altLang="zh-TW" dirty="0">
                <a:latin typeface="Times New Roman" panose="02020603050405020304" pitchFamily="18" charset="0"/>
                <a:cs typeface="Times New Roman" panose="02020603050405020304" pitchFamily="18" charset="0"/>
              </a:rPr>
              <a:t> Q: How are the results affected by the composition of training data?</a:t>
            </a:r>
          </a:p>
          <a:p>
            <a:r>
              <a:rPr lang="en-US" altLang="zh-TW" dirty="0">
                <a:latin typeface="Times New Roman" panose="02020603050405020304" pitchFamily="18" charset="0"/>
                <a:cs typeface="Times New Roman" panose="02020603050405020304" pitchFamily="18" charset="0"/>
              </a:rPr>
              <a:t> A: I tried to control the number of data from Badminton forum to understand the relationship between the composition of data and the performance of the model. Each experiment uses 1000 lines of comments from the Badminton forum and 1000 from the Stock forum to test the model. Here are the results:</a:t>
            </a:r>
          </a:p>
        </p:txBody>
      </p:sp>
      <p:sp>
        <p:nvSpPr>
          <p:cNvPr id="3" name="矩形 2">
            <a:extLst>
              <a:ext uri="{FF2B5EF4-FFF2-40B4-BE49-F238E27FC236}">
                <a16:creationId xmlns:a16="http://schemas.microsoft.com/office/drawing/2014/main" id="{3BA59FBE-B9ED-49ED-8804-89A742395581}"/>
              </a:ext>
            </a:extLst>
          </p:cNvPr>
          <p:cNvSpPr/>
          <p:nvPr/>
        </p:nvSpPr>
        <p:spPr>
          <a:xfrm>
            <a:off x="192710" y="5209358"/>
            <a:ext cx="6472579" cy="3724096"/>
          </a:xfrm>
          <a:prstGeom prst="rect">
            <a:avLst/>
          </a:prstGeom>
        </p:spPr>
        <p:txBody>
          <a:bodyPr wrap="square">
            <a:spAutoFit/>
          </a:bodyPr>
          <a:lstStyle/>
          <a:p>
            <a:r>
              <a:rPr lang="en-US" altLang="zh-TW" dirty="0">
                <a:latin typeface="Times New Roman" panose="02020603050405020304" pitchFamily="18" charset="0"/>
                <a:cs typeface="Times New Roman" panose="02020603050405020304" pitchFamily="18" charset="0"/>
              </a:rPr>
              <a:t> From the results, it can be observed that as the data composition becomes </a:t>
            </a:r>
            <a:r>
              <a:rPr lang="en-US" altLang="zh-TW" b="1" dirty="0">
                <a:latin typeface="Times New Roman" panose="02020603050405020304" pitchFamily="18" charset="0"/>
                <a:cs typeface="Times New Roman" panose="02020603050405020304" pitchFamily="18" charset="0"/>
              </a:rPr>
              <a:t>more balanced</a:t>
            </a:r>
            <a:r>
              <a:rPr lang="en-US" altLang="zh-TW" dirty="0">
                <a:latin typeface="Times New Roman" panose="02020603050405020304" pitchFamily="18" charset="0"/>
                <a:cs typeface="Times New Roman" panose="02020603050405020304" pitchFamily="18" charset="0"/>
              </a:rPr>
              <a:t>, the </a:t>
            </a:r>
            <a:r>
              <a:rPr lang="en-US" altLang="zh-TW" b="1" dirty="0">
                <a:latin typeface="Times New Roman" panose="02020603050405020304" pitchFamily="18" charset="0"/>
                <a:cs typeface="Times New Roman" panose="02020603050405020304" pitchFamily="18" charset="0"/>
              </a:rPr>
              <a:t>accuracy gradually improves</a:t>
            </a:r>
            <a:r>
              <a:rPr lang="en-US" altLang="zh-TW" dirty="0">
                <a:latin typeface="Times New Roman" panose="02020603050405020304" pitchFamily="18" charset="0"/>
                <a:cs typeface="Times New Roman" panose="02020603050405020304" pitchFamily="18" charset="0"/>
              </a:rPr>
              <a:t>. </a:t>
            </a:r>
          </a:p>
          <a:p>
            <a:r>
              <a:rPr lang="en-US" altLang="zh-TW" dirty="0">
                <a:latin typeface="Times New Roman" panose="02020603050405020304" pitchFamily="18" charset="0"/>
                <a:cs typeface="Times New Roman" panose="02020603050405020304" pitchFamily="18" charset="0"/>
              </a:rPr>
              <a:t> It's worth noting that accuracy is not the only metric we need to focus on. When the distribution is highly imbalanced, the model tends to predict the target with the larger quantity. For example, in the experiment where the composition is 10/990, precision is 1.00, but recall is only 0.06. It’s because the model tends to predict “Stock” far more than predict “Badminton.</a:t>
            </a:r>
          </a:p>
          <a:p>
            <a:endParaRPr lang="en-US" altLang="zh-TW" dirty="0">
              <a:latin typeface="Times New Roman" panose="02020603050405020304" pitchFamily="18" charset="0"/>
              <a:cs typeface="Times New Roman" panose="02020603050405020304" pitchFamily="18" charset="0"/>
            </a:endParaRPr>
          </a:p>
          <a:p>
            <a:r>
              <a:rPr lang="en-US" altLang="zh-TW" sz="2000" dirty="0">
                <a:latin typeface="Times New Roman" panose="02020603050405020304" pitchFamily="18" charset="0"/>
                <a:cs typeface="Times New Roman" panose="02020603050405020304" pitchFamily="18" charset="0"/>
              </a:rPr>
              <a:t>2.1.4 </a:t>
            </a:r>
            <a:r>
              <a:rPr lang="en-US" altLang="zh-TW" sz="2000" b="1" dirty="0">
                <a:latin typeface="Times New Roman" panose="02020603050405020304" pitchFamily="18" charset="0"/>
                <a:cs typeface="Times New Roman" panose="02020603050405020304" pitchFamily="18" charset="0"/>
              </a:rPr>
              <a:t>Over</a:t>
            </a:r>
            <a:r>
              <a:rPr lang="en-US" altLang="zh-TW" sz="2000" dirty="0">
                <a:latin typeface="Times New Roman" panose="02020603050405020304" pitchFamily="18" charset="0"/>
                <a:cs typeface="Times New Roman" panose="02020603050405020304" pitchFamily="18" charset="0"/>
              </a:rPr>
              <a:t> </a:t>
            </a:r>
            <a:r>
              <a:rPr lang="en-US" altLang="zh-TW" sz="2000" b="1" dirty="0">
                <a:latin typeface="Times New Roman" panose="02020603050405020304" pitchFamily="18" charset="0"/>
                <a:cs typeface="Times New Roman" panose="02020603050405020304" pitchFamily="18" charset="0"/>
              </a:rPr>
              <a:t>sampling </a:t>
            </a:r>
            <a:r>
              <a:rPr lang="en-US" altLang="zh-TW" sz="2000" dirty="0">
                <a:latin typeface="Times New Roman" panose="02020603050405020304" pitchFamily="18" charset="0"/>
                <a:cs typeface="Times New Roman" panose="02020603050405020304" pitchFamily="18" charset="0"/>
              </a:rPr>
              <a:t>to solve the imbalance of training data</a:t>
            </a:r>
          </a:p>
          <a:p>
            <a:r>
              <a:rPr lang="en-US" altLang="zh-TW" dirty="0">
                <a:latin typeface="Times New Roman" panose="02020603050405020304" pitchFamily="18" charset="0"/>
                <a:cs typeface="Times New Roman" panose="02020603050405020304" pitchFamily="18" charset="0"/>
              </a:rPr>
              <a:t>  When faced with highly imbalanced training data, we can use oversampling to handle the data imbalance. Here, I duplicated the data with the rare data, resulting in the following outcomes.</a:t>
            </a:r>
          </a:p>
        </p:txBody>
      </p:sp>
      <p:sp>
        <p:nvSpPr>
          <p:cNvPr id="7" name="文字方塊 6">
            <a:extLst>
              <a:ext uri="{FF2B5EF4-FFF2-40B4-BE49-F238E27FC236}">
                <a16:creationId xmlns:a16="http://schemas.microsoft.com/office/drawing/2014/main" id="{8951670F-829F-4AA1-BF1E-7020A9D5F6AC}"/>
              </a:ext>
            </a:extLst>
          </p:cNvPr>
          <p:cNvSpPr txBox="1"/>
          <p:nvPr/>
        </p:nvSpPr>
        <p:spPr>
          <a:xfrm>
            <a:off x="226505" y="4871795"/>
            <a:ext cx="6404985" cy="369332"/>
          </a:xfrm>
          <a:prstGeom prst="rect">
            <a:avLst/>
          </a:prstGeom>
          <a:noFill/>
        </p:spPr>
        <p:txBody>
          <a:bodyPr wrap="square" rtlCol="0">
            <a:spAutoFit/>
          </a:bodyPr>
          <a:lstStyle/>
          <a:p>
            <a:pPr algn="ctr"/>
            <a:r>
              <a:rPr lang="en-US" altLang="zh-TW" dirty="0">
                <a:latin typeface="Times New Roman" panose="02020603050405020304" pitchFamily="18" charset="0"/>
                <a:cs typeface="Times New Roman" panose="02020603050405020304" pitchFamily="18" charset="0"/>
              </a:rPr>
              <a:t>Table 2. Different composition of training data in </a:t>
            </a:r>
            <a:r>
              <a:rPr lang="en-US" altLang="zh-TW" dirty="0" err="1">
                <a:latin typeface="Times New Roman" panose="02020603050405020304" pitchFamily="18" charset="0"/>
                <a:cs typeface="Times New Roman" panose="02020603050405020304" pitchFamily="18" charset="0"/>
              </a:rPr>
              <a:t>kNN</a:t>
            </a:r>
            <a:endParaRPr lang="zh-TW" altLang="en-US"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878008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a:extLst>
              <a:ext uri="{FF2B5EF4-FFF2-40B4-BE49-F238E27FC236}">
                <a16:creationId xmlns:a16="http://schemas.microsoft.com/office/drawing/2014/main" id="{DF08E9DB-42CB-455F-BDEF-F59E2173DF17}"/>
              </a:ext>
            </a:extLst>
          </p:cNvPr>
          <p:cNvGraphicFramePr>
            <a:graphicFrameLocks noGrp="1"/>
          </p:cNvGraphicFramePr>
          <p:nvPr>
            <p:extLst>
              <p:ext uri="{D42A27DB-BD31-4B8C-83A1-F6EECF244321}">
                <p14:modId xmlns:p14="http://schemas.microsoft.com/office/powerpoint/2010/main" val="4198511524"/>
              </p:ext>
            </p:extLst>
          </p:nvPr>
        </p:nvGraphicFramePr>
        <p:xfrm>
          <a:off x="640995" y="41172"/>
          <a:ext cx="5576010" cy="2385430"/>
        </p:xfrm>
        <a:graphic>
          <a:graphicData uri="http://schemas.openxmlformats.org/drawingml/2006/table">
            <a:tbl>
              <a:tblPr firstRow="1" bandRow="1">
                <a:tableStyleId>{5C22544A-7EE6-4342-B048-85BDC9FD1C3A}</a:tableStyleId>
              </a:tblPr>
              <a:tblGrid>
                <a:gridCol w="1106770">
                  <a:extLst>
                    <a:ext uri="{9D8B030D-6E8A-4147-A177-3AD203B41FA5}">
                      <a16:colId xmlns:a16="http://schemas.microsoft.com/office/drawing/2014/main" val="956208343"/>
                    </a:ext>
                  </a:extLst>
                </a:gridCol>
                <a:gridCol w="893848">
                  <a:extLst>
                    <a:ext uri="{9D8B030D-6E8A-4147-A177-3AD203B41FA5}">
                      <a16:colId xmlns:a16="http://schemas.microsoft.com/office/drawing/2014/main" val="4080187685"/>
                    </a:ext>
                  </a:extLst>
                </a:gridCol>
                <a:gridCol w="893848">
                  <a:extLst>
                    <a:ext uri="{9D8B030D-6E8A-4147-A177-3AD203B41FA5}">
                      <a16:colId xmlns:a16="http://schemas.microsoft.com/office/drawing/2014/main" val="3097261423"/>
                    </a:ext>
                  </a:extLst>
                </a:gridCol>
                <a:gridCol w="893848">
                  <a:extLst>
                    <a:ext uri="{9D8B030D-6E8A-4147-A177-3AD203B41FA5}">
                      <a16:colId xmlns:a16="http://schemas.microsoft.com/office/drawing/2014/main" val="2146576005"/>
                    </a:ext>
                  </a:extLst>
                </a:gridCol>
                <a:gridCol w="893848">
                  <a:extLst>
                    <a:ext uri="{9D8B030D-6E8A-4147-A177-3AD203B41FA5}">
                      <a16:colId xmlns:a16="http://schemas.microsoft.com/office/drawing/2014/main" val="1470430664"/>
                    </a:ext>
                  </a:extLst>
                </a:gridCol>
                <a:gridCol w="893848">
                  <a:extLst>
                    <a:ext uri="{9D8B030D-6E8A-4147-A177-3AD203B41FA5}">
                      <a16:colId xmlns:a16="http://schemas.microsoft.com/office/drawing/2014/main" val="1909291662"/>
                    </a:ext>
                  </a:extLst>
                </a:gridCol>
              </a:tblGrid>
              <a:tr h="543261">
                <a:tc>
                  <a:txBody>
                    <a:bodyPr/>
                    <a:lstStyle/>
                    <a:p>
                      <a:r>
                        <a:rPr lang="en-US" altLang="zh-TW" sz="1200" dirty="0">
                          <a:latin typeface="Times New Roman" panose="02020603050405020304" pitchFamily="18" charset="0"/>
                          <a:cs typeface="Times New Roman" panose="02020603050405020304" pitchFamily="18" charset="0"/>
                        </a:rPr>
                        <a:t>Original/</a:t>
                      </a:r>
                    </a:p>
                    <a:p>
                      <a:r>
                        <a:rPr lang="en-US" altLang="zh-TW" sz="1200" dirty="0">
                          <a:latin typeface="Times New Roman" panose="02020603050405020304" pitchFamily="18" charset="0"/>
                          <a:cs typeface="Times New Roman" panose="02020603050405020304" pitchFamily="18" charset="0"/>
                        </a:rPr>
                        <a:t>Over-sampling</a:t>
                      </a:r>
                      <a:endParaRPr lang="zh-TW" altLang="en-US" sz="1200" dirty="0">
                        <a:latin typeface="Times New Roman" panose="02020603050405020304" pitchFamily="18" charset="0"/>
                        <a:cs typeface="Times New Roman" panose="02020603050405020304" pitchFamily="18" charset="0"/>
                      </a:endParaRPr>
                    </a:p>
                  </a:txBody>
                  <a:tcPr marL="84423" marR="84423" marT="42211" marB="42211"/>
                </a:tc>
                <a:tc>
                  <a:txBody>
                    <a:bodyPr/>
                    <a:lstStyle/>
                    <a:p>
                      <a:r>
                        <a:rPr lang="en-US" altLang="zh-TW" sz="1200" dirty="0">
                          <a:latin typeface="Times New Roman" panose="02020603050405020304" pitchFamily="18" charset="0"/>
                          <a:cs typeface="Times New Roman" panose="02020603050405020304" pitchFamily="18" charset="0"/>
                        </a:rPr>
                        <a:t>Accuracy</a:t>
                      </a:r>
                      <a:endParaRPr lang="zh-TW" altLang="en-US" sz="1200" dirty="0">
                        <a:latin typeface="Times New Roman" panose="02020603050405020304" pitchFamily="18" charset="0"/>
                        <a:cs typeface="Times New Roman" panose="02020603050405020304" pitchFamily="18" charset="0"/>
                      </a:endParaRPr>
                    </a:p>
                  </a:txBody>
                  <a:tcPr marL="84423" marR="84423" marT="42211" marB="42211"/>
                </a:tc>
                <a:tc>
                  <a:txBody>
                    <a:bodyPr/>
                    <a:lstStyle/>
                    <a:p>
                      <a:r>
                        <a:rPr lang="en-US" altLang="zh-TW" sz="1200" dirty="0">
                          <a:latin typeface="Times New Roman" panose="02020603050405020304" pitchFamily="18" charset="0"/>
                          <a:cs typeface="Times New Roman" panose="02020603050405020304" pitchFamily="18" charset="0"/>
                        </a:rPr>
                        <a:t>Precision</a:t>
                      </a:r>
                      <a:endParaRPr lang="zh-TW" altLang="en-US" sz="1200" dirty="0">
                        <a:latin typeface="Times New Roman" panose="02020603050405020304" pitchFamily="18" charset="0"/>
                        <a:cs typeface="Times New Roman" panose="02020603050405020304" pitchFamily="18" charset="0"/>
                      </a:endParaRPr>
                    </a:p>
                  </a:txBody>
                  <a:tcPr marL="84423" marR="84423" marT="42211" marB="42211"/>
                </a:tc>
                <a:tc>
                  <a:txBody>
                    <a:bodyPr/>
                    <a:lstStyle/>
                    <a:p>
                      <a:r>
                        <a:rPr lang="en-US" altLang="zh-TW" sz="1200" dirty="0">
                          <a:latin typeface="Times New Roman" panose="02020603050405020304" pitchFamily="18" charset="0"/>
                          <a:cs typeface="Times New Roman" panose="02020603050405020304" pitchFamily="18" charset="0"/>
                        </a:rPr>
                        <a:t>Recall</a:t>
                      </a:r>
                      <a:endParaRPr lang="zh-TW" altLang="en-US" sz="1200" dirty="0">
                        <a:latin typeface="Times New Roman" panose="02020603050405020304" pitchFamily="18" charset="0"/>
                        <a:cs typeface="Times New Roman" panose="02020603050405020304" pitchFamily="18" charset="0"/>
                      </a:endParaRPr>
                    </a:p>
                  </a:txBody>
                  <a:tcPr marL="84423" marR="84423" marT="42211" marB="42211"/>
                </a:tc>
                <a:tc>
                  <a:txBody>
                    <a:bodyPr/>
                    <a:lstStyle/>
                    <a:p>
                      <a:r>
                        <a:rPr lang="en-US" altLang="zh-TW" sz="1200" dirty="0">
                          <a:latin typeface="Times New Roman" panose="02020603050405020304" pitchFamily="18" charset="0"/>
                          <a:cs typeface="Times New Roman" panose="02020603050405020304" pitchFamily="18" charset="0"/>
                        </a:rPr>
                        <a:t>F1-score</a:t>
                      </a:r>
                      <a:endParaRPr lang="zh-TW" altLang="en-US" sz="1200" dirty="0">
                        <a:latin typeface="Times New Roman" panose="02020603050405020304" pitchFamily="18" charset="0"/>
                        <a:cs typeface="Times New Roman" panose="02020603050405020304" pitchFamily="18" charset="0"/>
                      </a:endParaRPr>
                    </a:p>
                  </a:txBody>
                  <a:tcPr marL="84423" marR="84423" marT="42211" marB="42211"/>
                </a:tc>
                <a:tc>
                  <a:txBody>
                    <a:bodyPr/>
                    <a:lstStyle/>
                    <a:p>
                      <a:r>
                        <a:rPr lang="en-US" altLang="zh-TW" sz="1200" dirty="0">
                          <a:latin typeface="Times New Roman" panose="02020603050405020304" pitchFamily="18" charset="0"/>
                          <a:cs typeface="Times New Roman" panose="02020603050405020304" pitchFamily="18" charset="0"/>
                        </a:rPr>
                        <a:t>AUROC</a:t>
                      </a:r>
                      <a:endParaRPr lang="zh-TW" altLang="en-US" sz="1200" dirty="0">
                        <a:latin typeface="Times New Roman" panose="02020603050405020304" pitchFamily="18" charset="0"/>
                        <a:cs typeface="Times New Roman" panose="02020603050405020304" pitchFamily="18" charset="0"/>
                      </a:endParaRPr>
                    </a:p>
                  </a:txBody>
                  <a:tcPr marL="84423" marR="84423" marT="42211" marB="42211"/>
                </a:tc>
                <a:extLst>
                  <a:ext uri="{0D108BD9-81ED-4DB2-BD59-A6C34878D82A}">
                    <a16:rowId xmlns:a16="http://schemas.microsoft.com/office/drawing/2014/main" val="3694935358"/>
                  </a:ext>
                </a:extLst>
              </a:tr>
              <a:tr h="438092">
                <a:tc>
                  <a:txBody>
                    <a:bodyPr/>
                    <a:lstStyle/>
                    <a:p>
                      <a:r>
                        <a:rPr lang="en-US" altLang="zh-TW" sz="1200" dirty="0">
                          <a:latin typeface="Times New Roman" panose="02020603050405020304" pitchFamily="18" charset="0"/>
                          <a:cs typeface="Times New Roman" panose="02020603050405020304" pitchFamily="18" charset="0"/>
                        </a:rPr>
                        <a:t>500/700</a:t>
                      </a:r>
                      <a:endParaRPr lang="zh-TW" altLang="en-US" sz="1200" dirty="0">
                        <a:latin typeface="Times New Roman" panose="02020603050405020304" pitchFamily="18" charset="0"/>
                        <a:cs typeface="Times New Roman" panose="02020603050405020304" pitchFamily="18" charset="0"/>
                      </a:endParaRPr>
                    </a:p>
                  </a:txBody>
                  <a:tcPr marL="84423" marR="84423" marT="42211" marB="42211"/>
                </a:tc>
                <a:tc>
                  <a:txBody>
                    <a:bodyPr/>
                    <a:lstStyle/>
                    <a:p>
                      <a:r>
                        <a:rPr lang="en-US" altLang="zh-TW" sz="1200" dirty="0">
                          <a:latin typeface="Times New Roman" panose="02020603050405020304" pitchFamily="18" charset="0"/>
                          <a:cs typeface="Times New Roman" panose="02020603050405020304" pitchFamily="18" charset="0"/>
                        </a:rPr>
                        <a:t>0.68/0.67</a:t>
                      </a:r>
                      <a:endParaRPr lang="zh-TW" altLang="en-US" sz="1200" dirty="0">
                        <a:latin typeface="Times New Roman" panose="02020603050405020304" pitchFamily="18" charset="0"/>
                        <a:cs typeface="Times New Roman" panose="02020603050405020304" pitchFamily="18" charset="0"/>
                      </a:endParaRPr>
                    </a:p>
                  </a:txBody>
                  <a:tcPr marL="84423" marR="84423" marT="42211" marB="42211"/>
                </a:tc>
                <a:tc>
                  <a:txBody>
                    <a:bodyPr/>
                    <a:lstStyle/>
                    <a:p>
                      <a:r>
                        <a:rPr lang="en-US" altLang="zh-TW" sz="1200" dirty="0">
                          <a:latin typeface="Times New Roman" panose="02020603050405020304" pitchFamily="18" charset="0"/>
                          <a:cs typeface="Times New Roman" panose="02020603050405020304" pitchFamily="18" charset="0"/>
                        </a:rPr>
                        <a:t>0.74/0.68</a:t>
                      </a:r>
                      <a:endParaRPr lang="zh-TW" altLang="en-US" sz="1200" dirty="0">
                        <a:latin typeface="Times New Roman" panose="02020603050405020304" pitchFamily="18" charset="0"/>
                        <a:cs typeface="Times New Roman" panose="02020603050405020304" pitchFamily="18" charset="0"/>
                      </a:endParaRPr>
                    </a:p>
                  </a:txBody>
                  <a:tcPr marL="84423" marR="84423" marT="42211" marB="42211"/>
                </a:tc>
                <a:tc>
                  <a:txBody>
                    <a:bodyPr/>
                    <a:lstStyle/>
                    <a:p>
                      <a:r>
                        <a:rPr lang="en-US" altLang="zh-TW" sz="1200" dirty="0">
                          <a:latin typeface="Times New Roman" panose="02020603050405020304" pitchFamily="18" charset="0"/>
                          <a:cs typeface="Times New Roman" panose="02020603050405020304" pitchFamily="18" charset="0"/>
                        </a:rPr>
                        <a:t>0.55/0.62</a:t>
                      </a:r>
                      <a:endParaRPr lang="zh-TW" altLang="en-US" sz="1200" dirty="0">
                        <a:latin typeface="Times New Roman" panose="02020603050405020304" pitchFamily="18" charset="0"/>
                        <a:cs typeface="Times New Roman" panose="02020603050405020304" pitchFamily="18" charset="0"/>
                      </a:endParaRPr>
                    </a:p>
                  </a:txBody>
                  <a:tcPr marL="84423" marR="84423" marT="42211" marB="42211"/>
                </a:tc>
                <a:tc>
                  <a:txBody>
                    <a:bodyPr/>
                    <a:lstStyle/>
                    <a:p>
                      <a:r>
                        <a:rPr lang="en-US" altLang="zh-TW" sz="1200" dirty="0">
                          <a:latin typeface="Times New Roman" panose="02020603050405020304" pitchFamily="18" charset="0"/>
                          <a:cs typeface="Times New Roman" panose="02020603050405020304" pitchFamily="18" charset="0"/>
                        </a:rPr>
                        <a:t>0.63/0.65</a:t>
                      </a:r>
                      <a:endParaRPr lang="zh-TW" altLang="en-US" sz="1200" dirty="0">
                        <a:latin typeface="Times New Roman" panose="02020603050405020304" pitchFamily="18" charset="0"/>
                        <a:cs typeface="Times New Roman" panose="02020603050405020304" pitchFamily="18" charset="0"/>
                      </a:endParaRPr>
                    </a:p>
                  </a:txBody>
                  <a:tcPr marL="84423" marR="84423" marT="42211" marB="42211"/>
                </a:tc>
                <a:tc>
                  <a:txBody>
                    <a:bodyPr/>
                    <a:lstStyle/>
                    <a:p>
                      <a:r>
                        <a:rPr lang="en-US" altLang="zh-TW" sz="1200" dirty="0">
                          <a:latin typeface="Times New Roman" panose="02020603050405020304" pitchFamily="18" charset="0"/>
                          <a:cs typeface="Times New Roman" panose="02020603050405020304" pitchFamily="18" charset="0"/>
                        </a:rPr>
                        <a:t>0.73/0.72</a:t>
                      </a:r>
                      <a:endParaRPr lang="zh-TW" altLang="en-US" sz="1200" dirty="0">
                        <a:latin typeface="Times New Roman" panose="02020603050405020304" pitchFamily="18" charset="0"/>
                        <a:cs typeface="Times New Roman" panose="02020603050405020304" pitchFamily="18" charset="0"/>
                      </a:endParaRPr>
                    </a:p>
                  </a:txBody>
                  <a:tcPr marL="84423" marR="84423" marT="42211" marB="42211"/>
                </a:tc>
                <a:extLst>
                  <a:ext uri="{0D108BD9-81ED-4DB2-BD59-A6C34878D82A}">
                    <a16:rowId xmlns:a16="http://schemas.microsoft.com/office/drawing/2014/main" val="875237441"/>
                  </a:ext>
                </a:extLst>
              </a:tr>
              <a:tr h="438092">
                <a:tc>
                  <a:txBody>
                    <a:bodyPr/>
                    <a:lstStyle/>
                    <a:p>
                      <a:r>
                        <a:rPr lang="en-US" altLang="zh-TW" sz="1200" dirty="0">
                          <a:latin typeface="Times New Roman" panose="02020603050405020304" pitchFamily="18" charset="0"/>
                          <a:cs typeface="Times New Roman" panose="02020603050405020304" pitchFamily="18" charset="0"/>
                        </a:rPr>
                        <a:t>500/1000</a:t>
                      </a:r>
                      <a:endParaRPr lang="zh-TW" altLang="en-US" sz="1200" dirty="0">
                        <a:latin typeface="Times New Roman" panose="02020603050405020304" pitchFamily="18" charset="0"/>
                        <a:cs typeface="Times New Roman" panose="02020603050405020304" pitchFamily="18" charset="0"/>
                      </a:endParaRPr>
                    </a:p>
                  </a:txBody>
                  <a:tcPr marL="84423" marR="84423" marT="42211" marB="42211"/>
                </a:tc>
                <a:tc>
                  <a:txBody>
                    <a:bodyPr/>
                    <a:lstStyle/>
                    <a:p>
                      <a:r>
                        <a:rPr lang="en-US" altLang="zh-TW" sz="1200" dirty="0">
                          <a:latin typeface="Times New Roman" panose="02020603050405020304" pitchFamily="18" charset="0"/>
                          <a:cs typeface="Times New Roman" panose="02020603050405020304" pitchFamily="18" charset="0"/>
                        </a:rPr>
                        <a:t>0.68/0.67</a:t>
                      </a:r>
                      <a:endParaRPr lang="zh-TW" altLang="en-US" sz="1200" dirty="0">
                        <a:latin typeface="Times New Roman" panose="02020603050405020304" pitchFamily="18" charset="0"/>
                        <a:cs typeface="Times New Roman" panose="02020603050405020304" pitchFamily="18" charset="0"/>
                      </a:endParaRPr>
                    </a:p>
                  </a:txBody>
                  <a:tcPr marL="84423" marR="84423" marT="42211" marB="42211"/>
                </a:tc>
                <a:tc>
                  <a:txBody>
                    <a:bodyPr/>
                    <a:lstStyle/>
                    <a:p>
                      <a:r>
                        <a:rPr lang="en-US" altLang="zh-TW" sz="1200" dirty="0">
                          <a:latin typeface="Times New Roman" panose="02020603050405020304" pitchFamily="18" charset="0"/>
                          <a:cs typeface="Times New Roman" panose="02020603050405020304" pitchFamily="18" charset="0"/>
                        </a:rPr>
                        <a:t>0.81/0.68</a:t>
                      </a:r>
                      <a:endParaRPr lang="zh-TW" altLang="en-US" sz="1200" dirty="0">
                        <a:latin typeface="Times New Roman" panose="02020603050405020304" pitchFamily="18" charset="0"/>
                        <a:cs typeface="Times New Roman" panose="02020603050405020304" pitchFamily="18" charset="0"/>
                      </a:endParaRPr>
                    </a:p>
                  </a:txBody>
                  <a:tcPr marL="84423" marR="84423" marT="42211" marB="42211"/>
                </a:tc>
                <a:tc>
                  <a:txBody>
                    <a:bodyPr/>
                    <a:lstStyle/>
                    <a:p>
                      <a:r>
                        <a:rPr lang="en-US" altLang="zh-TW" sz="1200" dirty="0">
                          <a:latin typeface="Times New Roman" panose="02020603050405020304" pitchFamily="18" charset="0"/>
                          <a:cs typeface="Times New Roman" panose="02020603050405020304" pitchFamily="18" charset="0"/>
                        </a:rPr>
                        <a:t>0.46/0.66</a:t>
                      </a:r>
                      <a:endParaRPr lang="zh-TW" altLang="en-US" sz="1200" dirty="0">
                        <a:latin typeface="Times New Roman" panose="02020603050405020304" pitchFamily="18" charset="0"/>
                        <a:cs typeface="Times New Roman" panose="02020603050405020304" pitchFamily="18" charset="0"/>
                      </a:endParaRPr>
                    </a:p>
                  </a:txBody>
                  <a:tcPr marL="84423" marR="84423" marT="42211" marB="42211"/>
                </a:tc>
                <a:tc>
                  <a:txBody>
                    <a:bodyPr/>
                    <a:lstStyle/>
                    <a:p>
                      <a:r>
                        <a:rPr lang="en-US" altLang="zh-TW" sz="1200" dirty="0">
                          <a:latin typeface="Times New Roman" panose="02020603050405020304" pitchFamily="18" charset="0"/>
                          <a:cs typeface="Times New Roman" panose="02020603050405020304" pitchFamily="18" charset="0"/>
                        </a:rPr>
                        <a:t>0.59/0.67</a:t>
                      </a:r>
                      <a:endParaRPr lang="zh-TW" altLang="en-US" sz="1200" dirty="0">
                        <a:latin typeface="Times New Roman" panose="02020603050405020304" pitchFamily="18" charset="0"/>
                        <a:cs typeface="Times New Roman" panose="02020603050405020304" pitchFamily="18" charset="0"/>
                      </a:endParaRPr>
                    </a:p>
                  </a:txBody>
                  <a:tcPr marL="84423" marR="84423" marT="42211" marB="42211"/>
                </a:tc>
                <a:tc>
                  <a:txBody>
                    <a:bodyPr/>
                    <a:lstStyle/>
                    <a:p>
                      <a:r>
                        <a:rPr lang="en-US" altLang="zh-TW" sz="1200" dirty="0">
                          <a:latin typeface="Times New Roman" panose="02020603050405020304" pitchFamily="18" charset="0"/>
                          <a:cs typeface="Times New Roman" panose="02020603050405020304" pitchFamily="18" charset="0"/>
                        </a:rPr>
                        <a:t>0.74/0.74</a:t>
                      </a:r>
                      <a:endParaRPr lang="zh-TW" altLang="en-US" sz="1200" dirty="0">
                        <a:latin typeface="Times New Roman" panose="02020603050405020304" pitchFamily="18" charset="0"/>
                        <a:cs typeface="Times New Roman" panose="02020603050405020304" pitchFamily="18" charset="0"/>
                      </a:endParaRPr>
                    </a:p>
                  </a:txBody>
                  <a:tcPr marL="84423" marR="84423" marT="42211" marB="42211"/>
                </a:tc>
                <a:extLst>
                  <a:ext uri="{0D108BD9-81ED-4DB2-BD59-A6C34878D82A}">
                    <a16:rowId xmlns:a16="http://schemas.microsoft.com/office/drawing/2014/main" val="2273510640"/>
                  </a:ext>
                </a:extLst>
              </a:tr>
              <a:tr h="438092">
                <a:tc>
                  <a:txBody>
                    <a:bodyPr/>
                    <a:lstStyle/>
                    <a:p>
                      <a:r>
                        <a:rPr lang="en-US" altLang="zh-TW" sz="1200" dirty="0">
                          <a:latin typeface="Times New Roman" panose="02020603050405020304" pitchFamily="18" charset="0"/>
                          <a:cs typeface="Times New Roman" panose="02020603050405020304" pitchFamily="18" charset="0"/>
                        </a:rPr>
                        <a:t>500/1500</a:t>
                      </a:r>
                      <a:endParaRPr lang="zh-TW" altLang="en-US" sz="1200" dirty="0">
                        <a:latin typeface="Times New Roman" panose="02020603050405020304" pitchFamily="18" charset="0"/>
                        <a:cs typeface="Times New Roman" panose="02020603050405020304" pitchFamily="18" charset="0"/>
                      </a:endParaRPr>
                    </a:p>
                  </a:txBody>
                  <a:tcPr marL="84423" marR="84423" marT="42211" marB="42211"/>
                </a:tc>
                <a:tc>
                  <a:txBody>
                    <a:bodyPr/>
                    <a:lstStyle/>
                    <a:p>
                      <a:r>
                        <a:rPr lang="en-US" altLang="zh-TW" sz="1200" dirty="0">
                          <a:latin typeface="Times New Roman" panose="02020603050405020304" pitchFamily="18" charset="0"/>
                          <a:cs typeface="Times New Roman" panose="02020603050405020304" pitchFamily="18" charset="0"/>
                        </a:rPr>
                        <a:t>0.66/0.66</a:t>
                      </a:r>
                      <a:endParaRPr lang="zh-TW" altLang="en-US" sz="1200" dirty="0">
                        <a:latin typeface="Times New Roman" panose="02020603050405020304" pitchFamily="18" charset="0"/>
                        <a:cs typeface="Times New Roman" panose="02020603050405020304" pitchFamily="18" charset="0"/>
                      </a:endParaRPr>
                    </a:p>
                  </a:txBody>
                  <a:tcPr marL="84423" marR="84423" marT="42211" marB="42211"/>
                </a:tc>
                <a:tc>
                  <a:txBody>
                    <a:bodyPr/>
                    <a:lstStyle/>
                    <a:p>
                      <a:r>
                        <a:rPr lang="en-US" altLang="zh-TW" sz="1200" dirty="0">
                          <a:latin typeface="Times New Roman" panose="02020603050405020304" pitchFamily="18" charset="0"/>
                          <a:cs typeface="Times New Roman" panose="02020603050405020304" pitchFamily="18" charset="0"/>
                        </a:rPr>
                        <a:t>0.85/0.68</a:t>
                      </a:r>
                      <a:endParaRPr lang="zh-TW" altLang="en-US" sz="1200" dirty="0">
                        <a:latin typeface="Times New Roman" panose="02020603050405020304" pitchFamily="18" charset="0"/>
                        <a:cs typeface="Times New Roman" panose="02020603050405020304" pitchFamily="18" charset="0"/>
                      </a:endParaRPr>
                    </a:p>
                  </a:txBody>
                  <a:tcPr marL="84423" marR="84423" marT="42211" marB="42211"/>
                </a:tc>
                <a:tc>
                  <a:txBody>
                    <a:bodyPr/>
                    <a:lstStyle/>
                    <a:p>
                      <a:r>
                        <a:rPr lang="en-US" altLang="zh-TW" sz="1200" dirty="0">
                          <a:latin typeface="Times New Roman" panose="02020603050405020304" pitchFamily="18" charset="0"/>
                          <a:cs typeface="Times New Roman" panose="02020603050405020304" pitchFamily="18" charset="0"/>
                        </a:rPr>
                        <a:t>0.39/0.61</a:t>
                      </a:r>
                      <a:endParaRPr lang="zh-TW" altLang="en-US" sz="1200" dirty="0">
                        <a:latin typeface="Times New Roman" panose="02020603050405020304" pitchFamily="18" charset="0"/>
                        <a:cs typeface="Times New Roman" panose="02020603050405020304" pitchFamily="18" charset="0"/>
                      </a:endParaRPr>
                    </a:p>
                  </a:txBody>
                  <a:tcPr marL="84423" marR="84423" marT="42211" marB="42211"/>
                </a:tc>
                <a:tc>
                  <a:txBody>
                    <a:bodyPr/>
                    <a:lstStyle/>
                    <a:p>
                      <a:r>
                        <a:rPr lang="en-US" altLang="zh-TW" sz="1200" dirty="0">
                          <a:latin typeface="Times New Roman" panose="02020603050405020304" pitchFamily="18" charset="0"/>
                          <a:cs typeface="Times New Roman" panose="02020603050405020304" pitchFamily="18" charset="0"/>
                        </a:rPr>
                        <a:t>0.53/0.64</a:t>
                      </a:r>
                      <a:endParaRPr lang="zh-TW" altLang="en-US" sz="1200" dirty="0">
                        <a:latin typeface="Times New Roman" panose="02020603050405020304" pitchFamily="18" charset="0"/>
                        <a:cs typeface="Times New Roman" panose="02020603050405020304" pitchFamily="18" charset="0"/>
                      </a:endParaRPr>
                    </a:p>
                  </a:txBody>
                  <a:tcPr marL="84423" marR="84423" marT="42211" marB="42211"/>
                </a:tc>
                <a:tc>
                  <a:txBody>
                    <a:bodyPr/>
                    <a:lstStyle/>
                    <a:p>
                      <a:r>
                        <a:rPr lang="en-US" altLang="zh-TW" sz="1200" dirty="0">
                          <a:latin typeface="Times New Roman" panose="02020603050405020304" pitchFamily="18" charset="0"/>
                          <a:cs typeface="Times New Roman" panose="02020603050405020304" pitchFamily="18" charset="0"/>
                        </a:rPr>
                        <a:t>0.74/0.74</a:t>
                      </a:r>
                      <a:endParaRPr lang="zh-TW" altLang="en-US" sz="1200" dirty="0">
                        <a:latin typeface="Times New Roman" panose="02020603050405020304" pitchFamily="18" charset="0"/>
                        <a:cs typeface="Times New Roman" panose="02020603050405020304" pitchFamily="18" charset="0"/>
                      </a:endParaRPr>
                    </a:p>
                  </a:txBody>
                  <a:tcPr marL="84423" marR="84423" marT="42211" marB="42211"/>
                </a:tc>
                <a:extLst>
                  <a:ext uri="{0D108BD9-81ED-4DB2-BD59-A6C34878D82A}">
                    <a16:rowId xmlns:a16="http://schemas.microsoft.com/office/drawing/2014/main" val="1933862952"/>
                  </a:ext>
                </a:extLst>
              </a:tr>
              <a:tr h="438092">
                <a:tc>
                  <a:txBody>
                    <a:bodyPr/>
                    <a:lstStyle/>
                    <a:p>
                      <a:r>
                        <a:rPr lang="en-US" altLang="zh-TW" sz="1200" dirty="0">
                          <a:latin typeface="Times New Roman" panose="02020603050405020304" pitchFamily="18" charset="0"/>
                          <a:cs typeface="Times New Roman" panose="02020603050405020304" pitchFamily="18" charset="0"/>
                        </a:rPr>
                        <a:t>500/2000</a:t>
                      </a:r>
                      <a:endParaRPr lang="zh-TW" altLang="en-US" sz="1200" dirty="0">
                        <a:latin typeface="Times New Roman" panose="02020603050405020304" pitchFamily="18" charset="0"/>
                        <a:cs typeface="Times New Roman" panose="02020603050405020304" pitchFamily="18" charset="0"/>
                      </a:endParaRPr>
                    </a:p>
                  </a:txBody>
                  <a:tcPr marL="84423" marR="84423" marT="42211" marB="42211"/>
                </a:tc>
                <a:tc>
                  <a:txBody>
                    <a:bodyPr/>
                    <a:lstStyle/>
                    <a:p>
                      <a:r>
                        <a:rPr lang="en-US" altLang="zh-TW" sz="1200" dirty="0">
                          <a:latin typeface="Times New Roman" panose="02020603050405020304" pitchFamily="18" charset="0"/>
                          <a:cs typeface="Times New Roman" panose="02020603050405020304" pitchFamily="18" charset="0"/>
                        </a:rPr>
                        <a:t>0.65/0.67</a:t>
                      </a:r>
                      <a:endParaRPr lang="zh-TW" altLang="en-US" sz="1200" dirty="0">
                        <a:latin typeface="Times New Roman" panose="02020603050405020304" pitchFamily="18" charset="0"/>
                        <a:cs typeface="Times New Roman" panose="02020603050405020304" pitchFamily="18" charset="0"/>
                      </a:endParaRPr>
                    </a:p>
                  </a:txBody>
                  <a:tcPr marL="84423" marR="84423" marT="42211" marB="42211"/>
                </a:tc>
                <a:tc>
                  <a:txBody>
                    <a:bodyPr/>
                    <a:lstStyle/>
                    <a:p>
                      <a:r>
                        <a:rPr lang="en-US" altLang="zh-TW" sz="1200" dirty="0">
                          <a:latin typeface="Times New Roman" panose="02020603050405020304" pitchFamily="18" charset="0"/>
                          <a:cs typeface="Times New Roman" panose="02020603050405020304" pitchFamily="18" charset="0"/>
                        </a:rPr>
                        <a:t>0.91/0.71</a:t>
                      </a:r>
                      <a:endParaRPr lang="zh-TW" altLang="en-US" sz="1200" dirty="0">
                        <a:latin typeface="Times New Roman" panose="02020603050405020304" pitchFamily="18" charset="0"/>
                        <a:cs typeface="Times New Roman" panose="02020603050405020304" pitchFamily="18" charset="0"/>
                      </a:endParaRPr>
                    </a:p>
                  </a:txBody>
                  <a:tcPr marL="84423" marR="84423" marT="42211" marB="42211"/>
                </a:tc>
                <a:tc>
                  <a:txBody>
                    <a:bodyPr/>
                    <a:lstStyle/>
                    <a:p>
                      <a:r>
                        <a:rPr lang="en-US" altLang="zh-TW" sz="1200" dirty="0">
                          <a:latin typeface="Times New Roman" panose="02020603050405020304" pitchFamily="18" charset="0"/>
                          <a:cs typeface="Times New Roman" panose="02020603050405020304" pitchFamily="18" charset="0"/>
                        </a:rPr>
                        <a:t>0.33/0.58</a:t>
                      </a:r>
                      <a:endParaRPr lang="zh-TW" altLang="en-US" sz="1200" dirty="0">
                        <a:latin typeface="Times New Roman" panose="02020603050405020304" pitchFamily="18" charset="0"/>
                        <a:cs typeface="Times New Roman" panose="02020603050405020304" pitchFamily="18" charset="0"/>
                      </a:endParaRPr>
                    </a:p>
                  </a:txBody>
                  <a:tcPr marL="84423" marR="84423" marT="42211" marB="42211"/>
                </a:tc>
                <a:tc>
                  <a:txBody>
                    <a:bodyPr/>
                    <a:lstStyle/>
                    <a:p>
                      <a:r>
                        <a:rPr lang="en-US" altLang="zh-TW" sz="1200" dirty="0">
                          <a:latin typeface="Times New Roman" panose="02020603050405020304" pitchFamily="18" charset="0"/>
                          <a:cs typeface="Times New Roman" panose="02020603050405020304" pitchFamily="18" charset="0"/>
                        </a:rPr>
                        <a:t>0.48/0.64</a:t>
                      </a:r>
                      <a:endParaRPr lang="zh-TW" altLang="en-US" sz="1200" dirty="0">
                        <a:latin typeface="Times New Roman" panose="02020603050405020304" pitchFamily="18" charset="0"/>
                        <a:cs typeface="Times New Roman" panose="02020603050405020304" pitchFamily="18" charset="0"/>
                      </a:endParaRPr>
                    </a:p>
                  </a:txBody>
                  <a:tcPr marL="84423" marR="84423" marT="42211" marB="42211"/>
                </a:tc>
                <a:tc>
                  <a:txBody>
                    <a:bodyPr/>
                    <a:lstStyle/>
                    <a:p>
                      <a:r>
                        <a:rPr lang="en-US" altLang="zh-TW" sz="1200" dirty="0">
                          <a:latin typeface="Times New Roman" panose="02020603050405020304" pitchFamily="18" charset="0"/>
                          <a:cs typeface="Times New Roman" panose="02020603050405020304" pitchFamily="18" charset="0"/>
                        </a:rPr>
                        <a:t>0.74/0.73</a:t>
                      </a:r>
                      <a:endParaRPr lang="zh-TW" altLang="en-US" sz="1200" dirty="0">
                        <a:latin typeface="Times New Roman" panose="02020603050405020304" pitchFamily="18" charset="0"/>
                        <a:cs typeface="Times New Roman" panose="02020603050405020304" pitchFamily="18" charset="0"/>
                      </a:endParaRPr>
                    </a:p>
                  </a:txBody>
                  <a:tcPr marL="84423" marR="84423" marT="42211" marB="42211"/>
                </a:tc>
                <a:extLst>
                  <a:ext uri="{0D108BD9-81ED-4DB2-BD59-A6C34878D82A}">
                    <a16:rowId xmlns:a16="http://schemas.microsoft.com/office/drawing/2014/main" val="3444321619"/>
                  </a:ext>
                </a:extLst>
              </a:tr>
            </a:tbl>
          </a:graphicData>
        </a:graphic>
      </p:graphicFrame>
      <p:sp>
        <p:nvSpPr>
          <p:cNvPr id="2" name="矩形 1">
            <a:extLst>
              <a:ext uri="{FF2B5EF4-FFF2-40B4-BE49-F238E27FC236}">
                <a16:creationId xmlns:a16="http://schemas.microsoft.com/office/drawing/2014/main" id="{79A827C4-5767-489B-8B89-BF351CD42181}"/>
              </a:ext>
            </a:extLst>
          </p:cNvPr>
          <p:cNvSpPr/>
          <p:nvPr/>
        </p:nvSpPr>
        <p:spPr>
          <a:xfrm>
            <a:off x="288098" y="2705577"/>
            <a:ext cx="6281800" cy="4278094"/>
          </a:xfrm>
          <a:prstGeom prst="rect">
            <a:avLst/>
          </a:prstGeom>
        </p:spPr>
        <p:txBody>
          <a:bodyPr wrap="square">
            <a:spAutoFit/>
          </a:bodyPr>
          <a:lstStyle/>
          <a:p>
            <a:r>
              <a:rPr lang="en-US" altLang="zh-TW" dirty="0">
                <a:latin typeface="Times New Roman" panose="02020603050405020304" pitchFamily="18" charset="0"/>
                <a:cs typeface="Times New Roman" panose="02020603050405020304" pitchFamily="18" charset="0"/>
              </a:rPr>
              <a:t>The experimental results indicate that the accuracy remains similar across the four data compositions</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even if the over sampling is used. However, there are significant </a:t>
            </a:r>
            <a:r>
              <a:rPr lang="en-US" altLang="zh-TW" b="1" dirty="0">
                <a:latin typeface="Times New Roman" panose="02020603050405020304" pitchFamily="18" charset="0"/>
                <a:cs typeface="Times New Roman" panose="02020603050405020304" pitchFamily="18" charset="0"/>
              </a:rPr>
              <a:t>differences in precision and recall</a:t>
            </a:r>
            <a:r>
              <a:rPr lang="en-US" altLang="zh-TW" dirty="0">
                <a:latin typeface="Times New Roman" panose="02020603050405020304" pitchFamily="18" charset="0"/>
                <a:cs typeface="Times New Roman" panose="02020603050405020304" pitchFamily="18" charset="0"/>
              </a:rPr>
              <a:t> values. This is because in imbalanced compositions, the model tends to predict the more frequently occurring target. Thus, by using oversampling, this bias can be reduced, preventing the model from only predicting the same outcome.</a:t>
            </a:r>
          </a:p>
          <a:p>
            <a:endParaRPr lang="en-US" altLang="zh-TW" dirty="0">
              <a:latin typeface="Times New Roman" panose="02020603050405020304" pitchFamily="18" charset="0"/>
              <a:cs typeface="Times New Roman" panose="02020603050405020304" pitchFamily="18" charset="0"/>
            </a:endParaRPr>
          </a:p>
          <a:p>
            <a:r>
              <a:rPr lang="en-US" altLang="zh-TW" sz="2000" dirty="0">
                <a:latin typeface="Times New Roman" panose="02020603050405020304" pitchFamily="18" charset="0"/>
                <a:cs typeface="Times New Roman" panose="02020603050405020304" pitchFamily="18" charset="0"/>
              </a:rPr>
              <a:t>2.1.5 </a:t>
            </a:r>
            <a:r>
              <a:rPr lang="en-US" altLang="zh-TW" sz="2000" b="1" dirty="0">
                <a:latin typeface="Times New Roman" panose="02020603050405020304" pitchFamily="18" charset="0"/>
                <a:cs typeface="Times New Roman" panose="02020603050405020304" pitchFamily="18" charset="0"/>
              </a:rPr>
              <a:t>Random deletion </a:t>
            </a:r>
            <a:r>
              <a:rPr lang="en-US" altLang="zh-TW" sz="2000" dirty="0">
                <a:latin typeface="Times New Roman" panose="02020603050405020304" pitchFamily="18" charset="0"/>
                <a:cs typeface="Times New Roman" panose="02020603050405020304" pitchFamily="18" charset="0"/>
              </a:rPr>
              <a:t>to implement </a:t>
            </a:r>
            <a:r>
              <a:rPr lang="en-US" altLang="zh-TW" sz="2000" b="1" dirty="0">
                <a:latin typeface="Times New Roman" panose="02020603050405020304" pitchFamily="18" charset="0"/>
                <a:cs typeface="Times New Roman" panose="02020603050405020304" pitchFamily="18" charset="0"/>
              </a:rPr>
              <a:t>data augmentation</a:t>
            </a:r>
          </a:p>
          <a:p>
            <a:r>
              <a:rPr lang="en-US" altLang="zh-TW" dirty="0">
                <a:latin typeface="Times New Roman" panose="02020603050405020304" pitchFamily="18" charset="0"/>
                <a:cs typeface="Times New Roman" panose="02020603050405020304" pitchFamily="18" charset="0"/>
              </a:rPr>
              <a:t> Random deletion involves removing words from the training data with a certain probability. After random deletion, the model can learn how to handle incomplete data, thereby improving its generalization ability. Here are the results.</a:t>
            </a:r>
          </a:p>
          <a:p>
            <a:endParaRPr lang="zh-TW" altLang="en-US" dirty="0">
              <a:latin typeface="Times New Roman" panose="02020603050405020304" pitchFamily="18" charset="0"/>
              <a:cs typeface="Times New Roman" panose="02020603050405020304" pitchFamily="18" charset="0"/>
            </a:endParaRPr>
          </a:p>
        </p:txBody>
      </p:sp>
      <p:graphicFrame>
        <p:nvGraphicFramePr>
          <p:cNvPr id="6" name="表格 5">
            <a:extLst>
              <a:ext uri="{FF2B5EF4-FFF2-40B4-BE49-F238E27FC236}">
                <a16:creationId xmlns:a16="http://schemas.microsoft.com/office/drawing/2014/main" id="{3BAE40FF-FF67-4DF6-8993-C5F73FE20FDD}"/>
              </a:ext>
            </a:extLst>
          </p:cNvPr>
          <p:cNvGraphicFramePr>
            <a:graphicFrameLocks noGrp="1"/>
          </p:cNvGraphicFramePr>
          <p:nvPr>
            <p:extLst>
              <p:ext uri="{D42A27DB-BD31-4B8C-83A1-F6EECF244321}">
                <p14:modId xmlns:p14="http://schemas.microsoft.com/office/powerpoint/2010/main" val="2325014511"/>
              </p:ext>
            </p:extLst>
          </p:nvPr>
        </p:nvGraphicFramePr>
        <p:xfrm>
          <a:off x="439321" y="6635464"/>
          <a:ext cx="5979349" cy="1936984"/>
        </p:xfrm>
        <a:graphic>
          <a:graphicData uri="http://schemas.openxmlformats.org/drawingml/2006/table">
            <a:tbl>
              <a:tblPr firstRow="1" bandRow="1">
                <a:tableStyleId>{5C22544A-7EE6-4342-B048-85BDC9FD1C3A}</a:tableStyleId>
              </a:tblPr>
              <a:tblGrid>
                <a:gridCol w="1186829">
                  <a:extLst>
                    <a:ext uri="{9D8B030D-6E8A-4147-A177-3AD203B41FA5}">
                      <a16:colId xmlns:a16="http://schemas.microsoft.com/office/drawing/2014/main" val="956208343"/>
                    </a:ext>
                  </a:extLst>
                </a:gridCol>
                <a:gridCol w="958504">
                  <a:extLst>
                    <a:ext uri="{9D8B030D-6E8A-4147-A177-3AD203B41FA5}">
                      <a16:colId xmlns:a16="http://schemas.microsoft.com/office/drawing/2014/main" val="4080187685"/>
                    </a:ext>
                  </a:extLst>
                </a:gridCol>
                <a:gridCol w="958504">
                  <a:extLst>
                    <a:ext uri="{9D8B030D-6E8A-4147-A177-3AD203B41FA5}">
                      <a16:colId xmlns:a16="http://schemas.microsoft.com/office/drawing/2014/main" val="3097261423"/>
                    </a:ext>
                  </a:extLst>
                </a:gridCol>
                <a:gridCol w="958504">
                  <a:extLst>
                    <a:ext uri="{9D8B030D-6E8A-4147-A177-3AD203B41FA5}">
                      <a16:colId xmlns:a16="http://schemas.microsoft.com/office/drawing/2014/main" val="2146576005"/>
                    </a:ext>
                  </a:extLst>
                </a:gridCol>
                <a:gridCol w="958504">
                  <a:extLst>
                    <a:ext uri="{9D8B030D-6E8A-4147-A177-3AD203B41FA5}">
                      <a16:colId xmlns:a16="http://schemas.microsoft.com/office/drawing/2014/main" val="1470430664"/>
                    </a:ext>
                  </a:extLst>
                </a:gridCol>
                <a:gridCol w="958504">
                  <a:extLst>
                    <a:ext uri="{9D8B030D-6E8A-4147-A177-3AD203B41FA5}">
                      <a16:colId xmlns:a16="http://schemas.microsoft.com/office/drawing/2014/main" val="1909291662"/>
                    </a:ext>
                  </a:extLst>
                </a:gridCol>
              </a:tblGrid>
              <a:tr h="538891">
                <a:tc>
                  <a:txBody>
                    <a:bodyPr/>
                    <a:lstStyle/>
                    <a:p>
                      <a:r>
                        <a:rPr lang="en-US" altLang="zh-TW" sz="1500" dirty="0">
                          <a:latin typeface="Times New Roman" panose="02020603050405020304" pitchFamily="18" charset="0"/>
                          <a:cs typeface="Times New Roman" panose="02020603050405020304" pitchFamily="18" charset="0"/>
                        </a:rPr>
                        <a:t>Deletion rate</a:t>
                      </a:r>
                      <a:endParaRPr lang="zh-TW" altLang="en-US" sz="1500" dirty="0">
                        <a:latin typeface="Times New Roman" panose="02020603050405020304" pitchFamily="18" charset="0"/>
                        <a:cs typeface="Times New Roman" panose="02020603050405020304" pitchFamily="18" charset="0"/>
                      </a:endParaRPr>
                    </a:p>
                  </a:txBody>
                  <a:tcPr marL="91262" marR="91262" marT="45632" marB="45632"/>
                </a:tc>
                <a:tc>
                  <a:txBody>
                    <a:bodyPr/>
                    <a:lstStyle/>
                    <a:p>
                      <a:r>
                        <a:rPr lang="en-US" altLang="zh-TW" sz="1500" dirty="0">
                          <a:latin typeface="Times New Roman" panose="02020603050405020304" pitchFamily="18" charset="0"/>
                          <a:cs typeface="Times New Roman" panose="02020603050405020304" pitchFamily="18" charset="0"/>
                        </a:rPr>
                        <a:t>Accuracy</a:t>
                      </a:r>
                      <a:endParaRPr lang="zh-TW" altLang="en-US" sz="1500" dirty="0">
                        <a:latin typeface="Times New Roman" panose="02020603050405020304" pitchFamily="18" charset="0"/>
                        <a:cs typeface="Times New Roman" panose="02020603050405020304" pitchFamily="18" charset="0"/>
                      </a:endParaRPr>
                    </a:p>
                  </a:txBody>
                  <a:tcPr marL="91262" marR="91262" marT="45632" marB="45632"/>
                </a:tc>
                <a:tc>
                  <a:txBody>
                    <a:bodyPr/>
                    <a:lstStyle/>
                    <a:p>
                      <a:r>
                        <a:rPr lang="en-US" altLang="zh-TW" sz="1500" dirty="0">
                          <a:latin typeface="Times New Roman" panose="02020603050405020304" pitchFamily="18" charset="0"/>
                          <a:cs typeface="Times New Roman" panose="02020603050405020304" pitchFamily="18" charset="0"/>
                        </a:rPr>
                        <a:t>Precision</a:t>
                      </a:r>
                      <a:endParaRPr lang="zh-TW" altLang="en-US" sz="1500" dirty="0">
                        <a:latin typeface="Times New Roman" panose="02020603050405020304" pitchFamily="18" charset="0"/>
                        <a:cs typeface="Times New Roman" panose="02020603050405020304" pitchFamily="18" charset="0"/>
                      </a:endParaRPr>
                    </a:p>
                  </a:txBody>
                  <a:tcPr marL="91262" marR="91262" marT="45632" marB="45632"/>
                </a:tc>
                <a:tc>
                  <a:txBody>
                    <a:bodyPr/>
                    <a:lstStyle/>
                    <a:p>
                      <a:r>
                        <a:rPr lang="en-US" altLang="zh-TW" sz="1500" dirty="0">
                          <a:latin typeface="Times New Roman" panose="02020603050405020304" pitchFamily="18" charset="0"/>
                          <a:cs typeface="Times New Roman" panose="02020603050405020304" pitchFamily="18" charset="0"/>
                        </a:rPr>
                        <a:t>Recall</a:t>
                      </a:r>
                      <a:endParaRPr lang="zh-TW" altLang="en-US" sz="1500" dirty="0">
                        <a:latin typeface="Times New Roman" panose="02020603050405020304" pitchFamily="18" charset="0"/>
                        <a:cs typeface="Times New Roman" panose="02020603050405020304" pitchFamily="18" charset="0"/>
                      </a:endParaRPr>
                    </a:p>
                  </a:txBody>
                  <a:tcPr marL="91262" marR="91262" marT="45632" marB="45632"/>
                </a:tc>
                <a:tc>
                  <a:txBody>
                    <a:bodyPr/>
                    <a:lstStyle/>
                    <a:p>
                      <a:r>
                        <a:rPr lang="en-US" altLang="zh-TW" sz="1500" dirty="0">
                          <a:latin typeface="Times New Roman" panose="02020603050405020304" pitchFamily="18" charset="0"/>
                          <a:cs typeface="Times New Roman" panose="02020603050405020304" pitchFamily="18" charset="0"/>
                        </a:rPr>
                        <a:t>F1-score</a:t>
                      </a:r>
                      <a:endParaRPr lang="zh-TW" altLang="en-US" sz="1500" dirty="0">
                        <a:latin typeface="Times New Roman" panose="02020603050405020304" pitchFamily="18" charset="0"/>
                        <a:cs typeface="Times New Roman" panose="02020603050405020304" pitchFamily="18" charset="0"/>
                      </a:endParaRPr>
                    </a:p>
                  </a:txBody>
                  <a:tcPr marL="91262" marR="91262" marT="45632" marB="45632"/>
                </a:tc>
                <a:tc>
                  <a:txBody>
                    <a:bodyPr/>
                    <a:lstStyle/>
                    <a:p>
                      <a:r>
                        <a:rPr lang="en-US" altLang="zh-TW" sz="1500" dirty="0">
                          <a:latin typeface="Times New Roman" panose="02020603050405020304" pitchFamily="18" charset="0"/>
                          <a:cs typeface="Times New Roman" panose="02020603050405020304" pitchFamily="18" charset="0"/>
                        </a:rPr>
                        <a:t>AUROC</a:t>
                      </a:r>
                      <a:endParaRPr lang="zh-TW" altLang="en-US" sz="1500" dirty="0">
                        <a:latin typeface="Times New Roman" panose="02020603050405020304" pitchFamily="18" charset="0"/>
                        <a:cs typeface="Times New Roman" panose="02020603050405020304" pitchFamily="18" charset="0"/>
                      </a:endParaRPr>
                    </a:p>
                  </a:txBody>
                  <a:tcPr marL="91262" marR="91262" marT="45632" marB="45632"/>
                </a:tc>
                <a:extLst>
                  <a:ext uri="{0D108BD9-81ED-4DB2-BD59-A6C34878D82A}">
                    <a16:rowId xmlns:a16="http://schemas.microsoft.com/office/drawing/2014/main" val="3694935358"/>
                  </a:ext>
                </a:extLst>
              </a:tr>
              <a:tr h="347130">
                <a:tc>
                  <a:txBody>
                    <a:bodyPr/>
                    <a:lstStyle/>
                    <a:p>
                      <a:r>
                        <a:rPr lang="en-US" altLang="zh-TW" sz="1500" dirty="0">
                          <a:latin typeface="Times New Roman" panose="02020603050405020304" pitchFamily="18" charset="0"/>
                          <a:cs typeface="Times New Roman" panose="02020603050405020304" pitchFamily="18" charset="0"/>
                        </a:rPr>
                        <a:t>Original</a:t>
                      </a:r>
                      <a:endParaRPr lang="zh-TW" altLang="en-US" sz="1500" dirty="0">
                        <a:latin typeface="Times New Roman" panose="02020603050405020304" pitchFamily="18" charset="0"/>
                        <a:cs typeface="Times New Roman" panose="02020603050405020304" pitchFamily="18" charset="0"/>
                      </a:endParaRPr>
                    </a:p>
                  </a:txBody>
                  <a:tcPr marL="91262" marR="91262" marT="45632" marB="45632"/>
                </a:tc>
                <a:tc>
                  <a:txBody>
                    <a:bodyPr/>
                    <a:lstStyle/>
                    <a:p>
                      <a:r>
                        <a:rPr lang="en-US" altLang="zh-TW" sz="1500" dirty="0">
                          <a:latin typeface="Times New Roman" panose="02020603050405020304" pitchFamily="18" charset="0"/>
                          <a:cs typeface="Times New Roman" panose="02020603050405020304" pitchFamily="18" charset="0"/>
                        </a:rPr>
                        <a:t>0.73</a:t>
                      </a:r>
                      <a:endParaRPr lang="zh-TW" altLang="en-US" sz="1500" dirty="0">
                        <a:latin typeface="Times New Roman" panose="02020603050405020304" pitchFamily="18" charset="0"/>
                        <a:cs typeface="Times New Roman" panose="02020603050405020304" pitchFamily="18" charset="0"/>
                      </a:endParaRPr>
                    </a:p>
                  </a:txBody>
                  <a:tcPr marL="91262" marR="91262" marT="45632" marB="45632"/>
                </a:tc>
                <a:tc>
                  <a:txBody>
                    <a:bodyPr/>
                    <a:lstStyle/>
                    <a:p>
                      <a:r>
                        <a:rPr lang="en-US" altLang="zh-TW" sz="1500" dirty="0">
                          <a:latin typeface="Times New Roman" panose="02020603050405020304" pitchFamily="18" charset="0"/>
                          <a:cs typeface="Times New Roman" panose="02020603050405020304" pitchFamily="18" charset="0"/>
                        </a:rPr>
                        <a:t>0.73</a:t>
                      </a:r>
                      <a:endParaRPr lang="zh-TW" altLang="en-US" sz="1500" dirty="0">
                        <a:latin typeface="Times New Roman" panose="02020603050405020304" pitchFamily="18" charset="0"/>
                        <a:cs typeface="Times New Roman" panose="02020603050405020304" pitchFamily="18" charset="0"/>
                      </a:endParaRPr>
                    </a:p>
                  </a:txBody>
                  <a:tcPr marL="91262" marR="91262" marT="45632" marB="45632"/>
                </a:tc>
                <a:tc>
                  <a:txBody>
                    <a:bodyPr/>
                    <a:lstStyle/>
                    <a:p>
                      <a:r>
                        <a:rPr lang="en-US" altLang="zh-TW" sz="1500" dirty="0">
                          <a:latin typeface="Times New Roman" panose="02020603050405020304" pitchFamily="18" charset="0"/>
                          <a:cs typeface="Times New Roman" panose="02020603050405020304" pitchFamily="18" charset="0"/>
                        </a:rPr>
                        <a:t>0.73</a:t>
                      </a:r>
                      <a:endParaRPr lang="zh-TW" altLang="en-US" sz="1500" dirty="0">
                        <a:latin typeface="Times New Roman" panose="02020603050405020304" pitchFamily="18" charset="0"/>
                        <a:cs typeface="Times New Roman" panose="02020603050405020304" pitchFamily="18" charset="0"/>
                      </a:endParaRPr>
                    </a:p>
                  </a:txBody>
                  <a:tcPr marL="91262" marR="91262" marT="45632" marB="45632"/>
                </a:tc>
                <a:tc>
                  <a:txBody>
                    <a:bodyPr/>
                    <a:lstStyle/>
                    <a:p>
                      <a:r>
                        <a:rPr lang="en-US" altLang="zh-TW" sz="1500" dirty="0">
                          <a:latin typeface="Times New Roman" panose="02020603050405020304" pitchFamily="18" charset="0"/>
                          <a:cs typeface="Times New Roman" panose="02020603050405020304" pitchFamily="18" charset="0"/>
                        </a:rPr>
                        <a:t>0.73</a:t>
                      </a:r>
                      <a:endParaRPr lang="zh-TW" altLang="en-US" sz="1500" dirty="0">
                        <a:latin typeface="Times New Roman" panose="02020603050405020304" pitchFamily="18" charset="0"/>
                        <a:cs typeface="Times New Roman" panose="02020603050405020304" pitchFamily="18" charset="0"/>
                      </a:endParaRPr>
                    </a:p>
                  </a:txBody>
                  <a:tcPr marL="91262" marR="91262" marT="45632" marB="45632"/>
                </a:tc>
                <a:tc>
                  <a:txBody>
                    <a:bodyPr/>
                    <a:lstStyle/>
                    <a:p>
                      <a:r>
                        <a:rPr lang="en-US" altLang="zh-TW" sz="1500" dirty="0">
                          <a:latin typeface="Times New Roman" panose="02020603050405020304" pitchFamily="18" charset="0"/>
                          <a:cs typeface="Times New Roman" panose="02020603050405020304" pitchFamily="18" charset="0"/>
                        </a:rPr>
                        <a:t>0.80</a:t>
                      </a:r>
                      <a:endParaRPr lang="zh-TW" altLang="en-US" sz="1500" dirty="0">
                        <a:latin typeface="Times New Roman" panose="02020603050405020304" pitchFamily="18" charset="0"/>
                        <a:cs typeface="Times New Roman" panose="02020603050405020304" pitchFamily="18" charset="0"/>
                      </a:endParaRPr>
                    </a:p>
                  </a:txBody>
                  <a:tcPr marL="91262" marR="91262" marT="45632" marB="45632"/>
                </a:tc>
                <a:extLst>
                  <a:ext uri="{0D108BD9-81ED-4DB2-BD59-A6C34878D82A}">
                    <a16:rowId xmlns:a16="http://schemas.microsoft.com/office/drawing/2014/main" val="875237441"/>
                  </a:ext>
                </a:extLst>
              </a:tr>
              <a:tr h="347130">
                <a:tc>
                  <a:txBody>
                    <a:bodyPr/>
                    <a:lstStyle/>
                    <a:p>
                      <a:r>
                        <a:rPr lang="en-US" altLang="zh-TW" sz="1500" dirty="0">
                          <a:latin typeface="Times New Roman" panose="02020603050405020304" pitchFamily="18" charset="0"/>
                          <a:cs typeface="Times New Roman" panose="02020603050405020304" pitchFamily="18" charset="0"/>
                        </a:rPr>
                        <a:t>10%</a:t>
                      </a:r>
                      <a:endParaRPr lang="zh-TW" altLang="en-US" sz="1500" dirty="0">
                        <a:latin typeface="Times New Roman" panose="02020603050405020304" pitchFamily="18" charset="0"/>
                        <a:cs typeface="Times New Roman" panose="02020603050405020304" pitchFamily="18" charset="0"/>
                      </a:endParaRPr>
                    </a:p>
                  </a:txBody>
                  <a:tcPr marL="91262" marR="91262" marT="45632" marB="45632"/>
                </a:tc>
                <a:tc>
                  <a:txBody>
                    <a:bodyPr/>
                    <a:lstStyle/>
                    <a:p>
                      <a:r>
                        <a:rPr lang="en-US" altLang="zh-TW" sz="1500" dirty="0">
                          <a:latin typeface="Times New Roman" panose="02020603050405020304" pitchFamily="18" charset="0"/>
                          <a:cs typeface="Times New Roman" panose="02020603050405020304" pitchFamily="18" charset="0"/>
                        </a:rPr>
                        <a:t>0.73</a:t>
                      </a:r>
                      <a:endParaRPr lang="zh-TW" altLang="en-US" sz="1500" dirty="0">
                        <a:latin typeface="Times New Roman" panose="02020603050405020304" pitchFamily="18" charset="0"/>
                        <a:cs typeface="Times New Roman" panose="02020603050405020304" pitchFamily="18" charset="0"/>
                      </a:endParaRPr>
                    </a:p>
                  </a:txBody>
                  <a:tcPr marL="91262" marR="91262" marT="45632" marB="45632"/>
                </a:tc>
                <a:tc>
                  <a:txBody>
                    <a:bodyPr/>
                    <a:lstStyle/>
                    <a:p>
                      <a:r>
                        <a:rPr lang="en-US" altLang="zh-TW" sz="1500" dirty="0">
                          <a:latin typeface="Times New Roman" panose="02020603050405020304" pitchFamily="18" charset="0"/>
                          <a:cs typeface="Times New Roman" panose="02020603050405020304" pitchFamily="18" charset="0"/>
                        </a:rPr>
                        <a:t>0.74</a:t>
                      </a:r>
                      <a:endParaRPr lang="zh-TW" altLang="en-US" sz="1500" dirty="0">
                        <a:latin typeface="Times New Roman" panose="02020603050405020304" pitchFamily="18" charset="0"/>
                        <a:cs typeface="Times New Roman" panose="02020603050405020304" pitchFamily="18" charset="0"/>
                      </a:endParaRPr>
                    </a:p>
                  </a:txBody>
                  <a:tcPr marL="91262" marR="91262" marT="45632" marB="45632"/>
                </a:tc>
                <a:tc>
                  <a:txBody>
                    <a:bodyPr/>
                    <a:lstStyle/>
                    <a:p>
                      <a:r>
                        <a:rPr lang="en-US" altLang="zh-TW" sz="1500" dirty="0">
                          <a:latin typeface="Times New Roman" panose="02020603050405020304" pitchFamily="18" charset="0"/>
                          <a:cs typeface="Times New Roman" panose="02020603050405020304" pitchFamily="18" charset="0"/>
                        </a:rPr>
                        <a:t>0.72</a:t>
                      </a:r>
                      <a:endParaRPr lang="zh-TW" altLang="en-US" sz="1500" dirty="0">
                        <a:latin typeface="Times New Roman" panose="02020603050405020304" pitchFamily="18" charset="0"/>
                        <a:cs typeface="Times New Roman" panose="02020603050405020304" pitchFamily="18" charset="0"/>
                      </a:endParaRPr>
                    </a:p>
                  </a:txBody>
                  <a:tcPr marL="91262" marR="91262" marT="45632" marB="45632"/>
                </a:tc>
                <a:tc>
                  <a:txBody>
                    <a:bodyPr/>
                    <a:lstStyle/>
                    <a:p>
                      <a:r>
                        <a:rPr lang="en-US" altLang="zh-TW" sz="1500" dirty="0">
                          <a:latin typeface="Times New Roman" panose="02020603050405020304" pitchFamily="18" charset="0"/>
                          <a:cs typeface="Times New Roman" panose="02020603050405020304" pitchFamily="18" charset="0"/>
                        </a:rPr>
                        <a:t>0.73</a:t>
                      </a:r>
                      <a:endParaRPr lang="zh-TW" altLang="en-US" sz="1500" dirty="0">
                        <a:latin typeface="Times New Roman" panose="02020603050405020304" pitchFamily="18" charset="0"/>
                        <a:cs typeface="Times New Roman" panose="02020603050405020304" pitchFamily="18" charset="0"/>
                      </a:endParaRPr>
                    </a:p>
                  </a:txBody>
                  <a:tcPr marL="91262" marR="91262" marT="45632" marB="45632"/>
                </a:tc>
                <a:tc>
                  <a:txBody>
                    <a:bodyPr/>
                    <a:lstStyle/>
                    <a:p>
                      <a:r>
                        <a:rPr lang="en-US" altLang="zh-TW" sz="1500" dirty="0">
                          <a:latin typeface="Times New Roman" panose="02020603050405020304" pitchFamily="18" charset="0"/>
                          <a:cs typeface="Times New Roman" panose="02020603050405020304" pitchFamily="18" charset="0"/>
                        </a:rPr>
                        <a:t>0.80</a:t>
                      </a:r>
                      <a:endParaRPr lang="zh-TW" altLang="en-US" sz="1500" dirty="0">
                        <a:latin typeface="Times New Roman" panose="02020603050405020304" pitchFamily="18" charset="0"/>
                        <a:cs typeface="Times New Roman" panose="02020603050405020304" pitchFamily="18" charset="0"/>
                      </a:endParaRPr>
                    </a:p>
                  </a:txBody>
                  <a:tcPr marL="91262" marR="91262" marT="45632" marB="45632"/>
                </a:tc>
                <a:extLst>
                  <a:ext uri="{0D108BD9-81ED-4DB2-BD59-A6C34878D82A}">
                    <a16:rowId xmlns:a16="http://schemas.microsoft.com/office/drawing/2014/main" val="2273510640"/>
                  </a:ext>
                </a:extLst>
              </a:tr>
              <a:tr h="347130">
                <a:tc>
                  <a:txBody>
                    <a:bodyPr/>
                    <a:lstStyle/>
                    <a:p>
                      <a:r>
                        <a:rPr lang="en-US" altLang="zh-TW" sz="1500" dirty="0">
                          <a:latin typeface="Times New Roman" panose="02020603050405020304" pitchFamily="18" charset="0"/>
                          <a:cs typeface="Times New Roman" panose="02020603050405020304" pitchFamily="18" charset="0"/>
                        </a:rPr>
                        <a:t>30%</a:t>
                      </a:r>
                      <a:endParaRPr lang="zh-TW" altLang="en-US" sz="1500" dirty="0">
                        <a:latin typeface="Times New Roman" panose="02020603050405020304" pitchFamily="18" charset="0"/>
                        <a:cs typeface="Times New Roman" panose="02020603050405020304" pitchFamily="18" charset="0"/>
                      </a:endParaRPr>
                    </a:p>
                  </a:txBody>
                  <a:tcPr marL="91262" marR="91262" marT="45632" marB="45632"/>
                </a:tc>
                <a:tc>
                  <a:txBody>
                    <a:bodyPr/>
                    <a:lstStyle/>
                    <a:p>
                      <a:r>
                        <a:rPr lang="en-US" altLang="zh-TW" sz="1500" dirty="0">
                          <a:latin typeface="Times New Roman" panose="02020603050405020304" pitchFamily="18" charset="0"/>
                          <a:cs typeface="Times New Roman" panose="02020603050405020304" pitchFamily="18" charset="0"/>
                        </a:rPr>
                        <a:t>0.73</a:t>
                      </a:r>
                      <a:endParaRPr lang="zh-TW" altLang="en-US" sz="1500" dirty="0">
                        <a:latin typeface="Times New Roman" panose="02020603050405020304" pitchFamily="18" charset="0"/>
                        <a:cs typeface="Times New Roman" panose="02020603050405020304" pitchFamily="18" charset="0"/>
                      </a:endParaRPr>
                    </a:p>
                  </a:txBody>
                  <a:tcPr marL="91262" marR="91262" marT="45632" marB="45632"/>
                </a:tc>
                <a:tc>
                  <a:txBody>
                    <a:bodyPr/>
                    <a:lstStyle/>
                    <a:p>
                      <a:r>
                        <a:rPr lang="en-US" altLang="zh-TW" sz="1500" dirty="0">
                          <a:latin typeface="Times New Roman" panose="02020603050405020304" pitchFamily="18" charset="0"/>
                          <a:cs typeface="Times New Roman" panose="02020603050405020304" pitchFamily="18" charset="0"/>
                        </a:rPr>
                        <a:t>0.73</a:t>
                      </a:r>
                      <a:endParaRPr lang="zh-TW" altLang="en-US" sz="1500" dirty="0">
                        <a:latin typeface="Times New Roman" panose="02020603050405020304" pitchFamily="18" charset="0"/>
                        <a:cs typeface="Times New Roman" panose="02020603050405020304" pitchFamily="18" charset="0"/>
                      </a:endParaRPr>
                    </a:p>
                  </a:txBody>
                  <a:tcPr marL="91262" marR="91262" marT="45632" marB="45632"/>
                </a:tc>
                <a:tc>
                  <a:txBody>
                    <a:bodyPr/>
                    <a:lstStyle/>
                    <a:p>
                      <a:r>
                        <a:rPr lang="en-US" altLang="zh-TW" sz="1500" dirty="0">
                          <a:latin typeface="Times New Roman" panose="02020603050405020304" pitchFamily="18" charset="0"/>
                          <a:cs typeface="Times New Roman" panose="02020603050405020304" pitchFamily="18" charset="0"/>
                        </a:rPr>
                        <a:t>0.74</a:t>
                      </a:r>
                      <a:endParaRPr lang="zh-TW" altLang="en-US" sz="1500" dirty="0">
                        <a:latin typeface="Times New Roman" panose="02020603050405020304" pitchFamily="18" charset="0"/>
                        <a:cs typeface="Times New Roman" panose="02020603050405020304" pitchFamily="18" charset="0"/>
                      </a:endParaRPr>
                    </a:p>
                  </a:txBody>
                  <a:tcPr marL="91262" marR="91262" marT="45632" marB="45632"/>
                </a:tc>
                <a:tc>
                  <a:txBody>
                    <a:bodyPr/>
                    <a:lstStyle/>
                    <a:p>
                      <a:r>
                        <a:rPr lang="en-US" altLang="zh-TW" sz="1500" dirty="0">
                          <a:latin typeface="Times New Roman" panose="02020603050405020304" pitchFamily="18" charset="0"/>
                          <a:cs typeface="Times New Roman" panose="02020603050405020304" pitchFamily="18" charset="0"/>
                        </a:rPr>
                        <a:t>0.73</a:t>
                      </a:r>
                      <a:endParaRPr lang="zh-TW" altLang="en-US" sz="1500" dirty="0">
                        <a:latin typeface="Times New Roman" panose="02020603050405020304" pitchFamily="18" charset="0"/>
                        <a:cs typeface="Times New Roman" panose="02020603050405020304" pitchFamily="18" charset="0"/>
                      </a:endParaRPr>
                    </a:p>
                  </a:txBody>
                  <a:tcPr marL="91262" marR="91262" marT="45632" marB="45632"/>
                </a:tc>
                <a:tc>
                  <a:txBody>
                    <a:bodyPr/>
                    <a:lstStyle/>
                    <a:p>
                      <a:r>
                        <a:rPr lang="en-US" altLang="zh-TW" sz="1500" dirty="0">
                          <a:latin typeface="Times New Roman" panose="02020603050405020304" pitchFamily="18" charset="0"/>
                          <a:cs typeface="Times New Roman" panose="02020603050405020304" pitchFamily="18" charset="0"/>
                        </a:rPr>
                        <a:t>0.80</a:t>
                      </a:r>
                      <a:endParaRPr lang="zh-TW" altLang="en-US" sz="1500" dirty="0">
                        <a:latin typeface="Times New Roman" panose="02020603050405020304" pitchFamily="18" charset="0"/>
                        <a:cs typeface="Times New Roman" panose="02020603050405020304" pitchFamily="18" charset="0"/>
                      </a:endParaRPr>
                    </a:p>
                  </a:txBody>
                  <a:tcPr marL="91262" marR="91262" marT="45632" marB="45632"/>
                </a:tc>
                <a:extLst>
                  <a:ext uri="{0D108BD9-81ED-4DB2-BD59-A6C34878D82A}">
                    <a16:rowId xmlns:a16="http://schemas.microsoft.com/office/drawing/2014/main" val="1933862952"/>
                  </a:ext>
                </a:extLst>
              </a:tr>
              <a:tr h="347130">
                <a:tc>
                  <a:txBody>
                    <a:bodyPr/>
                    <a:lstStyle/>
                    <a:p>
                      <a:r>
                        <a:rPr lang="en-US" altLang="zh-TW" sz="1500" dirty="0">
                          <a:latin typeface="Times New Roman" panose="02020603050405020304" pitchFamily="18" charset="0"/>
                          <a:cs typeface="Times New Roman" panose="02020603050405020304" pitchFamily="18" charset="0"/>
                        </a:rPr>
                        <a:t>50%</a:t>
                      </a:r>
                      <a:endParaRPr lang="zh-TW" altLang="en-US" sz="1500" dirty="0">
                        <a:latin typeface="Times New Roman" panose="02020603050405020304" pitchFamily="18" charset="0"/>
                        <a:cs typeface="Times New Roman" panose="02020603050405020304" pitchFamily="18" charset="0"/>
                      </a:endParaRPr>
                    </a:p>
                  </a:txBody>
                  <a:tcPr marL="91262" marR="91262" marT="45632" marB="45632"/>
                </a:tc>
                <a:tc>
                  <a:txBody>
                    <a:bodyPr/>
                    <a:lstStyle/>
                    <a:p>
                      <a:r>
                        <a:rPr lang="en-US" altLang="zh-TW" sz="1500" dirty="0">
                          <a:latin typeface="Times New Roman" panose="02020603050405020304" pitchFamily="18" charset="0"/>
                          <a:cs typeface="Times New Roman" panose="02020603050405020304" pitchFamily="18" charset="0"/>
                        </a:rPr>
                        <a:t>0.73</a:t>
                      </a:r>
                      <a:endParaRPr lang="zh-TW" altLang="en-US" sz="1500" dirty="0">
                        <a:latin typeface="Times New Roman" panose="02020603050405020304" pitchFamily="18" charset="0"/>
                        <a:cs typeface="Times New Roman" panose="02020603050405020304" pitchFamily="18" charset="0"/>
                      </a:endParaRPr>
                    </a:p>
                  </a:txBody>
                  <a:tcPr marL="91262" marR="91262" marT="45632" marB="45632"/>
                </a:tc>
                <a:tc>
                  <a:txBody>
                    <a:bodyPr/>
                    <a:lstStyle/>
                    <a:p>
                      <a:r>
                        <a:rPr lang="en-US" altLang="zh-TW" sz="1500" dirty="0">
                          <a:latin typeface="Times New Roman" panose="02020603050405020304" pitchFamily="18" charset="0"/>
                          <a:cs typeface="Times New Roman" panose="02020603050405020304" pitchFamily="18" charset="0"/>
                        </a:rPr>
                        <a:t>0.73</a:t>
                      </a:r>
                      <a:endParaRPr lang="zh-TW" altLang="en-US" sz="1500" dirty="0">
                        <a:latin typeface="Times New Roman" panose="02020603050405020304" pitchFamily="18" charset="0"/>
                        <a:cs typeface="Times New Roman" panose="02020603050405020304" pitchFamily="18" charset="0"/>
                      </a:endParaRPr>
                    </a:p>
                  </a:txBody>
                  <a:tcPr marL="91262" marR="91262" marT="45632" marB="45632"/>
                </a:tc>
                <a:tc>
                  <a:txBody>
                    <a:bodyPr/>
                    <a:lstStyle/>
                    <a:p>
                      <a:r>
                        <a:rPr lang="en-US" altLang="zh-TW" sz="1500" dirty="0">
                          <a:latin typeface="Times New Roman" panose="02020603050405020304" pitchFamily="18" charset="0"/>
                          <a:cs typeface="Times New Roman" panose="02020603050405020304" pitchFamily="18" charset="0"/>
                        </a:rPr>
                        <a:t>0.73</a:t>
                      </a:r>
                      <a:endParaRPr lang="zh-TW" altLang="en-US" sz="1500" dirty="0">
                        <a:latin typeface="Times New Roman" panose="02020603050405020304" pitchFamily="18" charset="0"/>
                        <a:cs typeface="Times New Roman" panose="02020603050405020304" pitchFamily="18" charset="0"/>
                      </a:endParaRPr>
                    </a:p>
                  </a:txBody>
                  <a:tcPr marL="91262" marR="91262" marT="45632" marB="45632"/>
                </a:tc>
                <a:tc>
                  <a:txBody>
                    <a:bodyPr/>
                    <a:lstStyle/>
                    <a:p>
                      <a:r>
                        <a:rPr lang="en-US" altLang="zh-TW" sz="1500" dirty="0">
                          <a:latin typeface="Times New Roman" panose="02020603050405020304" pitchFamily="18" charset="0"/>
                          <a:cs typeface="Times New Roman" panose="02020603050405020304" pitchFamily="18" charset="0"/>
                        </a:rPr>
                        <a:t>0.73</a:t>
                      </a:r>
                      <a:endParaRPr lang="zh-TW" altLang="en-US" sz="1500" dirty="0">
                        <a:latin typeface="Times New Roman" panose="02020603050405020304" pitchFamily="18" charset="0"/>
                        <a:cs typeface="Times New Roman" panose="02020603050405020304" pitchFamily="18" charset="0"/>
                      </a:endParaRPr>
                    </a:p>
                  </a:txBody>
                  <a:tcPr marL="91262" marR="91262" marT="45632" marB="45632"/>
                </a:tc>
                <a:tc>
                  <a:txBody>
                    <a:bodyPr/>
                    <a:lstStyle/>
                    <a:p>
                      <a:r>
                        <a:rPr lang="en-US" altLang="zh-TW" sz="1500" dirty="0">
                          <a:latin typeface="Times New Roman" panose="02020603050405020304" pitchFamily="18" charset="0"/>
                          <a:cs typeface="Times New Roman" panose="02020603050405020304" pitchFamily="18" charset="0"/>
                        </a:rPr>
                        <a:t>0.80</a:t>
                      </a:r>
                      <a:endParaRPr lang="zh-TW" altLang="en-US" sz="1500" dirty="0">
                        <a:latin typeface="Times New Roman" panose="02020603050405020304" pitchFamily="18" charset="0"/>
                        <a:cs typeface="Times New Roman" panose="02020603050405020304" pitchFamily="18" charset="0"/>
                      </a:endParaRPr>
                    </a:p>
                  </a:txBody>
                  <a:tcPr marL="91262" marR="91262" marT="45632" marB="45632"/>
                </a:tc>
                <a:extLst>
                  <a:ext uri="{0D108BD9-81ED-4DB2-BD59-A6C34878D82A}">
                    <a16:rowId xmlns:a16="http://schemas.microsoft.com/office/drawing/2014/main" val="3444321619"/>
                  </a:ext>
                </a:extLst>
              </a:tr>
            </a:tbl>
          </a:graphicData>
        </a:graphic>
      </p:graphicFrame>
      <p:sp>
        <p:nvSpPr>
          <p:cNvPr id="4" name="矩形 3">
            <a:extLst>
              <a:ext uri="{FF2B5EF4-FFF2-40B4-BE49-F238E27FC236}">
                <a16:creationId xmlns:a16="http://schemas.microsoft.com/office/drawing/2014/main" id="{CA9B6DE2-DA33-4DFC-B7EC-BEF34C14CE8C}"/>
              </a:ext>
            </a:extLst>
          </p:cNvPr>
          <p:cNvSpPr/>
          <p:nvPr/>
        </p:nvSpPr>
        <p:spPr>
          <a:xfrm>
            <a:off x="288098" y="8893422"/>
            <a:ext cx="6160647" cy="923330"/>
          </a:xfrm>
          <a:prstGeom prst="rect">
            <a:avLst/>
          </a:prstGeom>
        </p:spPr>
        <p:txBody>
          <a:bodyPr wrap="square">
            <a:spAutoFit/>
          </a:bodyPr>
          <a:lstStyle/>
          <a:p>
            <a:r>
              <a:rPr lang="en-US" altLang="zh-TW" dirty="0">
                <a:latin typeface="Times New Roman" panose="02020603050405020304" pitchFamily="18" charset="0"/>
                <a:cs typeface="Times New Roman" panose="02020603050405020304" pitchFamily="18" charset="0"/>
              </a:rPr>
              <a:t> Although the results show similar performance on the test data, the model's prediction ability for unfamiliar data may be enhanced.</a:t>
            </a:r>
            <a:endParaRPr lang="zh-TW" altLang="en-US" dirty="0">
              <a:latin typeface="Times New Roman" panose="02020603050405020304" pitchFamily="18" charset="0"/>
              <a:cs typeface="Times New Roman" panose="02020603050405020304" pitchFamily="18" charset="0"/>
            </a:endParaRPr>
          </a:p>
        </p:txBody>
      </p:sp>
      <p:sp>
        <p:nvSpPr>
          <p:cNvPr id="8" name="文字方塊 7">
            <a:extLst>
              <a:ext uri="{FF2B5EF4-FFF2-40B4-BE49-F238E27FC236}">
                <a16:creationId xmlns:a16="http://schemas.microsoft.com/office/drawing/2014/main" id="{90EF3DDE-7224-4015-8F27-D09BC0120CFB}"/>
              </a:ext>
            </a:extLst>
          </p:cNvPr>
          <p:cNvSpPr txBox="1"/>
          <p:nvPr/>
        </p:nvSpPr>
        <p:spPr>
          <a:xfrm>
            <a:off x="226505" y="2426602"/>
            <a:ext cx="6404985" cy="369332"/>
          </a:xfrm>
          <a:prstGeom prst="rect">
            <a:avLst/>
          </a:prstGeom>
          <a:noFill/>
        </p:spPr>
        <p:txBody>
          <a:bodyPr wrap="square" rtlCol="0">
            <a:spAutoFit/>
          </a:bodyPr>
          <a:lstStyle/>
          <a:p>
            <a:pPr algn="ctr"/>
            <a:r>
              <a:rPr lang="en-US" altLang="zh-TW" dirty="0">
                <a:latin typeface="Times New Roman" panose="02020603050405020304" pitchFamily="18" charset="0"/>
                <a:cs typeface="Times New Roman" panose="02020603050405020304" pitchFamily="18" charset="0"/>
              </a:rPr>
              <a:t>Table 3. Over sampling in </a:t>
            </a:r>
            <a:r>
              <a:rPr lang="en-US" altLang="zh-TW" dirty="0" err="1">
                <a:latin typeface="Times New Roman" panose="02020603050405020304" pitchFamily="18" charset="0"/>
                <a:cs typeface="Times New Roman" panose="02020603050405020304" pitchFamily="18" charset="0"/>
              </a:rPr>
              <a:t>kNN</a:t>
            </a:r>
            <a:endParaRPr lang="zh-TW" altLang="en-US" dirty="0">
              <a:latin typeface="Times New Roman" panose="02020603050405020304" pitchFamily="18" charset="0"/>
              <a:cs typeface="Times New Roman" panose="02020603050405020304" pitchFamily="18" charset="0"/>
            </a:endParaRPr>
          </a:p>
        </p:txBody>
      </p:sp>
      <p:sp>
        <p:nvSpPr>
          <p:cNvPr id="9" name="文字方塊 8">
            <a:extLst>
              <a:ext uri="{FF2B5EF4-FFF2-40B4-BE49-F238E27FC236}">
                <a16:creationId xmlns:a16="http://schemas.microsoft.com/office/drawing/2014/main" id="{EEF427BC-74FC-4B19-9B1E-179229D91D75}"/>
              </a:ext>
            </a:extLst>
          </p:cNvPr>
          <p:cNvSpPr txBox="1"/>
          <p:nvPr/>
        </p:nvSpPr>
        <p:spPr>
          <a:xfrm>
            <a:off x="226505" y="8552881"/>
            <a:ext cx="6404985" cy="369332"/>
          </a:xfrm>
          <a:prstGeom prst="rect">
            <a:avLst/>
          </a:prstGeom>
          <a:noFill/>
        </p:spPr>
        <p:txBody>
          <a:bodyPr wrap="square" rtlCol="0">
            <a:spAutoFit/>
          </a:bodyPr>
          <a:lstStyle/>
          <a:p>
            <a:pPr algn="ctr"/>
            <a:r>
              <a:rPr lang="en-US" altLang="zh-TW" dirty="0">
                <a:latin typeface="Times New Roman" panose="02020603050405020304" pitchFamily="18" charset="0"/>
                <a:cs typeface="Times New Roman" panose="02020603050405020304" pitchFamily="18" charset="0"/>
              </a:rPr>
              <a:t>Table 4. Random deletion in </a:t>
            </a:r>
            <a:r>
              <a:rPr lang="en-US" altLang="zh-TW" dirty="0" err="1">
                <a:latin typeface="Times New Roman" panose="02020603050405020304" pitchFamily="18" charset="0"/>
                <a:cs typeface="Times New Roman" panose="02020603050405020304" pitchFamily="18" charset="0"/>
              </a:rPr>
              <a:t>kNN</a:t>
            </a:r>
            <a:endParaRPr lang="zh-TW" altLang="en-US"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913312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a:extLst>
              <a:ext uri="{FF2B5EF4-FFF2-40B4-BE49-F238E27FC236}">
                <a16:creationId xmlns:a16="http://schemas.microsoft.com/office/drawing/2014/main" id="{E47D2E17-12D1-46FB-A92B-B3C79531474D}"/>
              </a:ext>
            </a:extLst>
          </p:cNvPr>
          <p:cNvGraphicFramePr>
            <a:graphicFrameLocks noGrp="1"/>
          </p:cNvGraphicFramePr>
          <p:nvPr>
            <p:extLst>
              <p:ext uri="{D42A27DB-BD31-4B8C-83A1-F6EECF244321}">
                <p14:modId xmlns:p14="http://schemas.microsoft.com/office/powerpoint/2010/main" val="3439817221"/>
              </p:ext>
            </p:extLst>
          </p:nvPr>
        </p:nvGraphicFramePr>
        <p:xfrm>
          <a:off x="324225" y="4308872"/>
          <a:ext cx="6115601" cy="2603985"/>
        </p:xfrm>
        <a:graphic>
          <a:graphicData uri="http://schemas.openxmlformats.org/drawingml/2006/table">
            <a:tbl>
              <a:tblPr firstRow="1" bandRow="1">
                <a:tableStyleId>{5C22544A-7EE6-4342-B048-85BDC9FD1C3A}</a:tableStyleId>
              </a:tblPr>
              <a:tblGrid>
                <a:gridCol w="1213871">
                  <a:extLst>
                    <a:ext uri="{9D8B030D-6E8A-4147-A177-3AD203B41FA5}">
                      <a16:colId xmlns:a16="http://schemas.microsoft.com/office/drawing/2014/main" val="956208343"/>
                    </a:ext>
                  </a:extLst>
                </a:gridCol>
                <a:gridCol w="980346">
                  <a:extLst>
                    <a:ext uri="{9D8B030D-6E8A-4147-A177-3AD203B41FA5}">
                      <a16:colId xmlns:a16="http://schemas.microsoft.com/office/drawing/2014/main" val="4080187685"/>
                    </a:ext>
                  </a:extLst>
                </a:gridCol>
                <a:gridCol w="980346">
                  <a:extLst>
                    <a:ext uri="{9D8B030D-6E8A-4147-A177-3AD203B41FA5}">
                      <a16:colId xmlns:a16="http://schemas.microsoft.com/office/drawing/2014/main" val="3097261423"/>
                    </a:ext>
                  </a:extLst>
                </a:gridCol>
                <a:gridCol w="980346">
                  <a:extLst>
                    <a:ext uri="{9D8B030D-6E8A-4147-A177-3AD203B41FA5}">
                      <a16:colId xmlns:a16="http://schemas.microsoft.com/office/drawing/2014/main" val="2146576005"/>
                    </a:ext>
                  </a:extLst>
                </a:gridCol>
                <a:gridCol w="980346">
                  <a:extLst>
                    <a:ext uri="{9D8B030D-6E8A-4147-A177-3AD203B41FA5}">
                      <a16:colId xmlns:a16="http://schemas.microsoft.com/office/drawing/2014/main" val="1470430664"/>
                    </a:ext>
                  </a:extLst>
                </a:gridCol>
                <a:gridCol w="980346">
                  <a:extLst>
                    <a:ext uri="{9D8B030D-6E8A-4147-A177-3AD203B41FA5}">
                      <a16:colId xmlns:a16="http://schemas.microsoft.com/office/drawing/2014/main" val="1909291662"/>
                    </a:ext>
                  </a:extLst>
                </a:gridCol>
              </a:tblGrid>
              <a:tr h="52079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Badminton/</a:t>
                      </a:r>
                      <a:br>
                        <a:rPr lang="en-US" altLang="zh-TW" dirty="0">
                          <a:latin typeface="Times New Roman" panose="02020603050405020304" pitchFamily="18" charset="0"/>
                          <a:cs typeface="Times New Roman" panose="02020603050405020304" pitchFamily="18" charset="0"/>
                        </a:rPr>
                      </a:br>
                      <a:r>
                        <a:rPr lang="en-US" altLang="zh-TW" dirty="0">
                          <a:latin typeface="Times New Roman" panose="02020603050405020304" pitchFamily="18" charset="0"/>
                          <a:cs typeface="Times New Roman" panose="02020603050405020304" pitchFamily="18" charset="0"/>
                        </a:rPr>
                        <a:t>Stock</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Accuracy</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Precision</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Recall</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F1-score</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AUROC</a:t>
                      </a:r>
                      <a:endParaRPr lang="zh-TW"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94935358"/>
                  </a:ext>
                </a:extLst>
              </a:tr>
              <a:tr h="520797">
                <a:tc>
                  <a:txBody>
                    <a:bodyPr/>
                    <a:lstStyle/>
                    <a:p>
                      <a:r>
                        <a:rPr lang="en-US" altLang="zh-TW" dirty="0">
                          <a:latin typeface="Times New Roman" panose="02020603050405020304" pitchFamily="18" charset="0"/>
                          <a:cs typeface="Times New Roman" panose="02020603050405020304" pitchFamily="18" charset="0"/>
                        </a:rPr>
                        <a:t>15/15</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0.51</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0.44</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0.27</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0.33</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0.48</a:t>
                      </a:r>
                      <a:endParaRPr lang="zh-TW"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75237441"/>
                  </a:ext>
                </a:extLst>
              </a:tr>
              <a:tr h="520797">
                <a:tc>
                  <a:txBody>
                    <a:bodyPr/>
                    <a:lstStyle/>
                    <a:p>
                      <a:r>
                        <a:rPr lang="en-US" altLang="zh-TW" dirty="0">
                          <a:latin typeface="Times New Roman" panose="02020603050405020304" pitchFamily="18" charset="0"/>
                          <a:cs typeface="Times New Roman" panose="02020603050405020304" pitchFamily="18" charset="0"/>
                        </a:rPr>
                        <a:t>200/200</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0.64</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0.62</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0.56</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0.59</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0.63</a:t>
                      </a:r>
                      <a:endParaRPr lang="zh-TW"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73510640"/>
                  </a:ext>
                </a:extLst>
              </a:tr>
              <a:tr h="520797">
                <a:tc>
                  <a:txBody>
                    <a:bodyPr/>
                    <a:lstStyle/>
                    <a:p>
                      <a:r>
                        <a:rPr lang="en-US" altLang="zh-TW" dirty="0">
                          <a:latin typeface="Times New Roman" panose="02020603050405020304" pitchFamily="18" charset="0"/>
                          <a:cs typeface="Times New Roman" panose="02020603050405020304" pitchFamily="18" charset="0"/>
                        </a:rPr>
                        <a:t>1000/1000</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0.75</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0.74</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0.68</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0.71</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0.74</a:t>
                      </a:r>
                      <a:endParaRPr lang="zh-TW"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33862952"/>
                  </a:ext>
                </a:extLst>
              </a:tr>
              <a:tr h="520797">
                <a:tc>
                  <a:txBody>
                    <a:bodyPr/>
                    <a:lstStyle/>
                    <a:p>
                      <a:r>
                        <a:rPr lang="en-US" altLang="zh-TW" dirty="0">
                          <a:latin typeface="Times New Roman" panose="02020603050405020304" pitchFamily="18" charset="0"/>
                          <a:cs typeface="Times New Roman" panose="02020603050405020304" pitchFamily="18" charset="0"/>
                        </a:rPr>
                        <a:t>2000/2000</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0.80</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0.76</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0.83</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0.80</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0.81</a:t>
                      </a:r>
                      <a:endParaRPr lang="zh-TW"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44321619"/>
                  </a:ext>
                </a:extLst>
              </a:tr>
            </a:tbl>
          </a:graphicData>
        </a:graphic>
      </p:graphicFrame>
      <p:sp>
        <p:nvSpPr>
          <p:cNvPr id="2" name="矩形 1">
            <a:extLst>
              <a:ext uri="{FF2B5EF4-FFF2-40B4-BE49-F238E27FC236}">
                <a16:creationId xmlns:a16="http://schemas.microsoft.com/office/drawing/2014/main" id="{B7C35BD4-0D34-4ADF-94AB-B6C751FA988E}"/>
              </a:ext>
            </a:extLst>
          </p:cNvPr>
          <p:cNvSpPr/>
          <p:nvPr/>
        </p:nvSpPr>
        <p:spPr>
          <a:xfrm>
            <a:off x="184758" y="0"/>
            <a:ext cx="6394536" cy="4308872"/>
          </a:xfrm>
          <a:prstGeom prst="rect">
            <a:avLst/>
          </a:prstGeom>
        </p:spPr>
        <p:txBody>
          <a:bodyPr wrap="square">
            <a:spAutoFit/>
          </a:bodyPr>
          <a:lstStyle/>
          <a:p>
            <a:r>
              <a:rPr lang="en-US" altLang="zh-TW" sz="2000" dirty="0">
                <a:latin typeface="Times New Roman" panose="02020603050405020304" pitchFamily="18" charset="0"/>
                <a:cs typeface="Times New Roman" panose="02020603050405020304" pitchFamily="18" charset="0"/>
              </a:rPr>
              <a:t>2.2 SVM</a:t>
            </a:r>
          </a:p>
          <a:p>
            <a:r>
              <a:rPr lang="en-US" altLang="zh-TW" dirty="0">
                <a:latin typeface="Times New Roman" panose="02020603050405020304" pitchFamily="18" charset="0"/>
                <a:cs typeface="Times New Roman" panose="02020603050405020304" pitchFamily="18" charset="0"/>
              </a:rPr>
              <a:t> SVM (Support vector machine) is also a type of supervised learning model, aiming to find a hyperplane to separate different data.</a:t>
            </a:r>
          </a:p>
          <a:p>
            <a:endParaRPr lang="en-US" altLang="zh-TW" dirty="0">
              <a:latin typeface="Times New Roman" panose="02020603050405020304" pitchFamily="18" charset="0"/>
              <a:cs typeface="Times New Roman" panose="02020603050405020304" pitchFamily="18" charset="0"/>
            </a:endParaRPr>
          </a:p>
          <a:p>
            <a:r>
              <a:rPr lang="en-US" altLang="zh-TW" sz="2000" dirty="0">
                <a:latin typeface="Times New Roman" panose="02020603050405020304" pitchFamily="18" charset="0"/>
                <a:cs typeface="Times New Roman" panose="02020603050405020304" pitchFamily="18" charset="0"/>
              </a:rPr>
              <a:t>2.2.1 Details of processing:</a:t>
            </a:r>
          </a:p>
          <a:p>
            <a:r>
              <a:rPr lang="en-US" altLang="zh-TW" dirty="0">
                <a:latin typeface="Times New Roman" panose="02020603050405020304" pitchFamily="18" charset="0"/>
                <a:cs typeface="Times New Roman" panose="02020603050405020304" pitchFamily="18" charset="0"/>
              </a:rPr>
              <a:t> First, I labeled all the data and performed feature extraction. It tokenizes the comments using </a:t>
            </a:r>
            <a:r>
              <a:rPr lang="en-US" altLang="zh-TW" dirty="0" err="1">
                <a:latin typeface="Times New Roman" panose="02020603050405020304" pitchFamily="18" charset="0"/>
                <a:cs typeface="Times New Roman" panose="02020603050405020304" pitchFamily="18" charset="0"/>
              </a:rPr>
              <a:t>Jieba</a:t>
            </a:r>
            <a:r>
              <a:rPr lang="en-US" altLang="zh-TW" dirty="0">
                <a:latin typeface="Times New Roman" panose="02020603050405020304" pitchFamily="18" charset="0"/>
                <a:cs typeface="Times New Roman" panose="02020603050405020304" pitchFamily="18" charset="0"/>
              </a:rPr>
              <a:t> and converts them into </a:t>
            </a:r>
          </a:p>
          <a:p>
            <a:r>
              <a:rPr lang="en-US" altLang="zh-TW" b="1" dirty="0">
                <a:latin typeface="Times New Roman" panose="02020603050405020304" pitchFamily="18" charset="0"/>
                <a:cs typeface="Times New Roman" panose="02020603050405020304" pitchFamily="18" charset="0"/>
              </a:rPr>
              <a:t>TF-IDF</a:t>
            </a:r>
            <a:r>
              <a:rPr lang="en-US" altLang="zh-TW" dirty="0">
                <a:latin typeface="Times New Roman" panose="02020603050405020304" pitchFamily="18" charset="0"/>
                <a:cs typeface="Times New Roman" panose="02020603050405020304" pitchFamily="18" charset="0"/>
              </a:rPr>
              <a:t> features. Finally, the model is trained and its predictive capability is evaluated with the test data.</a:t>
            </a:r>
          </a:p>
          <a:p>
            <a:endParaRPr lang="en-US" altLang="zh-TW" dirty="0">
              <a:latin typeface="Times New Roman" panose="02020603050405020304" pitchFamily="18" charset="0"/>
              <a:cs typeface="Times New Roman" panose="02020603050405020304" pitchFamily="18" charset="0"/>
            </a:endParaRPr>
          </a:p>
          <a:p>
            <a:r>
              <a:rPr lang="en-US" altLang="zh-TW" sz="2000" dirty="0">
                <a:latin typeface="Times New Roman" panose="02020603050405020304" pitchFamily="18" charset="0"/>
                <a:cs typeface="Times New Roman" panose="02020603050405020304" pitchFamily="18" charset="0"/>
              </a:rPr>
              <a:t>2.2.2 Compare </a:t>
            </a:r>
            <a:r>
              <a:rPr lang="en-US" altLang="zh-TW" sz="2000" b="1" dirty="0">
                <a:latin typeface="Times New Roman" panose="02020603050405020304" pitchFamily="18" charset="0"/>
                <a:cs typeface="Times New Roman" panose="02020603050405020304" pitchFamily="18" charset="0"/>
              </a:rPr>
              <a:t>different amount </a:t>
            </a:r>
            <a:r>
              <a:rPr lang="en-US" altLang="zh-TW" sz="2000" dirty="0">
                <a:latin typeface="Times New Roman" panose="02020603050405020304" pitchFamily="18" charset="0"/>
                <a:cs typeface="Times New Roman" panose="02020603050405020304" pitchFamily="18" charset="0"/>
              </a:rPr>
              <a:t>of training data</a:t>
            </a:r>
          </a:p>
          <a:p>
            <a:r>
              <a:rPr lang="en-US" altLang="zh-TW" dirty="0">
                <a:latin typeface="Times New Roman" panose="02020603050405020304" pitchFamily="18" charset="0"/>
                <a:cs typeface="Times New Roman" panose="02020603050405020304" pitchFamily="18" charset="0"/>
              </a:rPr>
              <a:t> Like in the previous sections, I want to test how different amounts of dataset affect the predictive capability of the model. Here are the results:</a:t>
            </a:r>
          </a:p>
        </p:txBody>
      </p:sp>
      <p:sp>
        <p:nvSpPr>
          <p:cNvPr id="4" name="矩形 3">
            <a:extLst>
              <a:ext uri="{FF2B5EF4-FFF2-40B4-BE49-F238E27FC236}">
                <a16:creationId xmlns:a16="http://schemas.microsoft.com/office/drawing/2014/main" id="{21ECA82E-DAB0-4242-B3E0-33624CC6BCA5}"/>
              </a:ext>
            </a:extLst>
          </p:cNvPr>
          <p:cNvSpPr/>
          <p:nvPr/>
        </p:nvSpPr>
        <p:spPr>
          <a:xfrm>
            <a:off x="184758" y="7282189"/>
            <a:ext cx="6446734" cy="2062103"/>
          </a:xfrm>
          <a:prstGeom prst="rect">
            <a:avLst/>
          </a:prstGeom>
        </p:spPr>
        <p:txBody>
          <a:bodyPr wrap="square">
            <a:spAutoFit/>
          </a:bodyPr>
          <a:lstStyle/>
          <a:p>
            <a:r>
              <a:rPr lang="en-US" altLang="zh-TW" dirty="0">
                <a:latin typeface="Times New Roman" panose="02020603050405020304" pitchFamily="18" charset="0"/>
                <a:cs typeface="Times New Roman" panose="02020603050405020304" pitchFamily="18" charset="0"/>
              </a:rPr>
              <a:t> It can be observed that as the amount increases, the model learns more classification capabilities, leading to improved predictive ability.</a:t>
            </a:r>
          </a:p>
          <a:p>
            <a:endParaRPr lang="en-US" altLang="zh-TW" dirty="0">
              <a:latin typeface="Times New Roman" panose="02020603050405020304" pitchFamily="18" charset="0"/>
              <a:cs typeface="Times New Roman" panose="02020603050405020304" pitchFamily="18" charset="0"/>
            </a:endParaRPr>
          </a:p>
          <a:p>
            <a:r>
              <a:rPr lang="en-US" altLang="zh-TW" sz="2000" dirty="0">
                <a:latin typeface="Times New Roman" panose="02020603050405020304" pitchFamily="18" charset="0"/>
                <a:cs typeface="Times New Roman" panose="02020603050405020304" pitchFamily="18" charset="0"/>
              </a:rPr>
              <a:t>2.2.3 Compare </a:t>
            </a:r>
            <a:r>
              <a:rPr lang="en-US" altLang="zh-TW" sz="2000" b="1" dirty="0">
                <a:latin typeface="Times New Roman" panose="02020603050405020304" pitchFamily="18" charset="0"/>
                <a:cs typeface="Times New Roman" panose="02020603050405020304" pitchFamily="18" charset="0"/>
              </a:rPr>
              <a:t>different composition </a:t>
            </a:r>
            <a:r>
              <a:rPr lang="en-US" altLang="zh-TW" sz="2000" dirty="0">
                <a:latin typeface="Times New Roman" panose="02020603050405020304" pitchFamily="18" charset="0"/>
                <a:cs typeface="Times New Roman" panose="02020603050405020304" pitchFamily="18" charset="0"/>
              </a:rPr>
              <a:t>of training data</a:t>
            </a:r>
          </a:p>
          <a:p>
            <a:r>
              <a:rPr lang="en-US" altLang="zh-TW" dirty="0">
                <a:latin typeface="Times New Roman" panose="02020603050405020304" pitchFamily="18" charset="0"/>
                <a:cs typeface="Times New Roman" panose="02020603050405020304" pitchFamily="18" charset="0"/>
              </a:rPr>
              <a:t> To examine the impact of different compositions of training data on the model, I conducted several tests. Here are the results:</a:t>
            </a:r>
          </a:p>
        </p:txBody>
      </p:sp>
      <p:sp>
        <p:nvSpPr>
          <p:cNvPr id="10" name="文字方塊 9">
            <a:extLst>
              <a:ext uri="{FF2B5EF4-FFF2-40B4-BE49-F238E27FC236}">
                <a16:creationId xmlns:a16="http://schemas.microsoft.com/office/drawing/2014/main" id="{3069A059-3151-4552-A516-FE84E11E99B1}"/>
              </a:ext>
            </a:extLst>
          </p:cNvPr>
          <p:cNvSpPr txBox="1"/>
          <p:nvPr/>
        </p:nvSpPr>
        <p:spPr>
          <a:xfrm>
            <a:off x="226507" y="6912857"/>
            <a:ext cx="6404985" cy="369332"/>
          </a:xfrm>
          <a:prstGeom prst="rect">
            <a:avLst/>
          </a:prstGeom>
          <a:noFill/>
        </p:spPr>
        <p:txBody>
          <a:bodyPr wrap="square" rtlCol="0">
            <a:spAutoFit/>
          </a:bodyPr>
          <a:lstStyle/>
          <a:p>
            <a:pPr algn="ctr"/>
            <a:r>
              <a:rPr lang="en-US" altLang="zh-TW" dirty="0">
                <a:latin typeface="Times New Roman" panose="02020603050405020304" pitchFamily="18" charset="0"/>
                <a:cs typeface="Times New Roman" panose="02020603050405020304" pitchFamily="18" charset="0"/>
              </a:rPr>
              <a:t>Table 5. Different amount of training data in SVM</a:t>
            </a:r>
            <a:endParaRPr lang="zh-TW" altLang="en-US"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981243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7DBFDE06-9954-4F6F-8B3D-6DC174BA1AAB}"/>
              </a:ext>
            </a:extLst>
          </p:cNvPr>
          <p:cNvGraphicFramePr>
            <a:graphicFrameLocks noGrp="1"/>
          </p:cNvGraphicFramePr>
          <p:nvPr>
            <p:extLst>
              <p:ext uri="{D42A27DB-BD31-4B8C-83A1-F6EECF244321}">
                <p14:modId xmlns:p14="http://schemas.microsoft.com/office/powerpoint/2010/main" val="3803773222"/>
              </p:ext>
            </p:extLst>
          </p:nvPr>
        </p:nvGraphicFramePr>
        <p:xfrm>
          <a:off x="464309" y="154005"/>
          <a:ext cx="5929375" cy="2421452"/>
        </p:xfrm>
        <a:graphic>
          <a:graphicData uri="http://schemas.openxmlformats.org/drawingml/2006/table">
            <a:tbl>
              <a:tblPr firstRow="1" bandRow="1">
                <a:tableStyleId>{5C22544A-7EE6-4342-B048-85BDC9FD1C3A}</a:tableStyleId>
              </a:tblPr>
              <a:tblGrid>
                <a:gridCol w="980757">
                  <a:extLst>
                    <a:ext uri="{9D8B030D-6E8A-4147-A177-3AD203B41FA5}">
                      <a16:colId xmlns:a16="http://schemas.microsoft.com/office/drawing/2014/main" val="956208343"/>
                    </a:ext>
                  </a:extLst>
                </a:gridCol>
                <a:gridCol w="995702">
                  <a:extLst>
                    <a:ext uri="{9D8B030D-6E8A-4147-A177-3AD203B41FA5}">
                      <a16:colId xmlns:a16="http://schemas.microsoft.com/office/drawing/2014/main" val="4080187685"/>
                    </a:ext>
                  </a:extLst>
                </a:gridCol>
                <a:gridCol w="988229">
                  <a:extLst>
                    <a:ext uri="{9D8B030D-6E8A-4147-A177-3AD203B41FA5}">
                      <a16:colId xmlns:a16="http://schemas.microsoft.com/office/drawing/2014/main" val="3097261423"/>
                    </a:ext>
                  </a:extLst>
                </a:gridCol>
                <a:gridCol w="988229">
                  <a:extLst>
                    <a:ext uri="{9D8B030D-6E8A-4147-A177-3AD203B41FA5}">
                      <a16:colId xmlns:a16="http://schemas.microsoft.com/office/drawing/2014/main" val="2146576005"/>
                    </a:ext>
                  </a:extLst>
                </a:gridCol>
                <a:gridCol w="988229">
                  <a:extLst>
                    <a:ext uri="{9D8B030D-6E8A-4147-A177-3AD203B41FA5}">
                      <a16:colId xmlns:a16="http://schemas.microsoft.com/office/drawing/2014/main" val="1470430664"/>
                    </a:ext>
                  </a:extLst>
                </a:gridCol>
                <a:gridCol w="988229">
                  <a:extLst>
                    <a:ext uri="{9D8B030D-6E8A-4147-A177-3AD203B41FA5}">
                      <a16:colId xmlns:a16="http://schemas.microsoft.com/office/drawing/2014/main" val="2755640523"/>
                    </a:ext>
                  </a:extLst>
                </a:gridCol>
              </a:tblGrid>
              <a:tr h="440418">
                <a:tc>
                  <a:txBody>
                    <a:bodyPr/>
                    <a:lstStyle/>
                    <a:p>
                      <a:r>
                        <a:rPr lang="en-US" altLang="zh-TW" dirty="0">
                          <a:latin typeface="Times New Roman" panose="02020603050405020304" pitchFamily="18" charset="0"/>
                          <a:cs typeface="Times New Roman" panose="02020603050405020304" pitchFamily="18" charset="0"/>
                        </a:rPr>
                        <a:t>Badminton/Stock</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Accuracy</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Precision</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Recall</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F1-score</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AUROC</a:t>
                      </a:r>
                      <a:endParaRPr lang="zh-TW"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94935358"/>
                  </a:ext>
                </a:extLst>
              </a:tr>
              <a:tr h="479633">
                <a:tc>
                  <a:txBody>
                    <a:bodyPr/>
                    <a:lstStyle/>
                    <a:p>
                      <a:r>
                        <a:rPr lang="en-US" altLang="zh-TW" dirty="0">
                          <a:latin typeface="Times New Roman" panose="02020603050405020304" pitchFamily="18" charset="0"/>
                          <a:cs typeface="Times New Roman" panose="02020603050405020304" pitchFamily="18" charset="0"/>
                        </a:rPr>
                        <a:t>10/990</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0.56</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1.00</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0.04</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0.09</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0.52</a:t>
                      </a:r>
                      <a:endParaRPr lang="zh-TW"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75237441"/>
                  </a:ext>
                </a:extLst>
              </a:tr>
              <a:tr h="479633">
                <a:tc>
                  <a:txBody>
                    <a:bodyPr/>
                    <a:lstStyle/>
                    <a:p>
                      <a:r>
                        <a:rPr lang="en-US" altLang="zh-TW" dirty="0">
                          <a:latin typeface="Times New Roman" panose="02020603050405020304" pitchFamily="18" charset="0"/>
                          <a:cs typeface="Times New Roman" panose="02020603050405020304" pitchFamily="18" charset="0"/>
                        </a:rPr>
                        <a:t>100/900</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0.57</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0.93</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0.08</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0.15</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0.53</a:t>
                      </a:r>
                      <a:endParaRPr lang="zh-TW"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73510640"/>
                  </a:ext>
                </a:extLst>
              </a:tr>
              <a:tr h="479633">
                <a:tc>
                  <a:txBody>
                    <a:bodyPr/>
                    <a:lstStyle/>
                    <a:p>
                      <a:r>
                        <a:rPr lang="en-US" altLang="zh-TW" dirty="0">
                          <a:latin typeface="Times New Roman" panose="02020603050405020304" pitchFamily="18" charset="0"/>
                          <a:cs typeface="Times New Roman" panose="02020603050405020304" pitchFamily="18" charset="0"/>
                        </a:rPr>
                        <a:t>300/700</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0.65</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0.82</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0.32</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0.49</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0.63</a:t>
                      </a:r>
                      <a:endParaRPr lang="zh-TW"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33862952"/>
                  </a:ext>
                </a:extLst>
              </a:tr>
              <a:tr h="479633">
                <a:tc>
                  <a:txBody>
                    <a:bodyPr/>
                    <a:lstStyle/>
                    <a:p>
                      <a:r>
                        <a:rPr lang="en-US" altLang="zh-TW" dirty="0">
                          <a:latin typeface="Times New Roman" panose="02020603050405020304" pitchFamily="18" charset="0"/>
                          <a:cs typeface="Times New Roman" panose="02020603050405020304" pitchFamily="18" charset="0"/>
                        </a:rPr>
                        <a:t>500/500</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0.71</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0.66</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0.75</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0.70</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en-US" altLang="zh-TW" dirty="0">
                          <a:latin typeface="Times New Roman" panose="02020603050405020304" pitchFamily="18" charset="0"/>
                          <a:cs typeface="Times New Roman" panose="02020603050405020304" pitchFamily="18" charset="0"/>
                        </a:rPr>
                        <a:t>0.71</a:t>
                      </a:r>
                      <a:endParaRPr lang="zh-TW"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44321619"/>
                  </a:ext>
                </a:extLst>
              </a:tr>
            </a:tbl>
          </a:graphicData>
        </a:graphic>
      </p:graphicFrame>
      <p:sp>
        <p:nvSpPr>
          <p:cNvPr id="2" name="矩形 1">
            <a:extLst>
              <a:ext uri="{FF2B5EF4-FFF2-40B4-BE49-F238E27FC236}">
                <a16:creationId xmlns:a16="http://schemas.microsoft.com/office/drawing/2014/main" id="{C299B41F-599B-4736-A9F1-62141CEB15AD}"/>
              </a:ext>
            </a:extLst>
          </p:cNvPr>
          <p:cNvSpPr/>
          <p:nvPr/>
        </p:nvSpPr>
        <p:spPr>
          <a:xfrm>
            <a:off x="211667" y="2913660"/>
            <a:ext cx="6460066" cy="2062103"/>
          </a:xfrm>
          <a:prstGeom prst="rect">
            <a:avLst/>
          </a:prstGeom>
        </p:spPr>
        <p:txBody>
          <a:bodyPr wrap="square">
            <a:spAutoFit/>
          </a:bodyPr>
          <a:lstStyle/>
          <a:p>
            <a:r>
              <a:rPr lang="en-US" altLang="zh-TW" dirty="0">
                <a:latin typeface="Times New Roman" panose="02020603050405020304" pitchFamily="18" charset="0"/>
                <a:cs typeface="Times New Roman" panose="02020603050405020304" pitchFamily="18" charset="0"/>
              </a:rPr>
              <a:t> It can be observed that as the data composition becomes </a:t>
            </a:r>
            <a:r>
              <a:rPr lang="en-US" altLang="zh-TW" b="1" dirty="0">
                <a:latin typeface="Times New Roman" panose="02020603050405020304" pitchFamily="18" charset="0"/>
                <a:cs typeface="Times New Roman" panose="02020603050405020304" pitchFamily="18" charset="0"/>
              </a:rPr>
              <a:t>more balanced</a:t>
            </a:r>
            <a:r>
              <a:rPr lang="en-US" altLang="zh-TW" dirty="0">
                <a:latin typeface="Times New Roman" panose="02020603050405020304" pitchFamily="18" charset="0"/>
                <a:cs typeface="Times New Roman" panose="02020603050405020304" pitchFamily="18" charset="0"/>
              </a:rPr>
              <a:t>, the </a:t>
            </a:r>
            <a:r>
              <a:rPr lang="en-US" altLang="zh-TW" b="1" dirty="0">
                <a:latin typeface="Times New Roman" panose="02020603050405020304" pitchFamily="18" charset="0"/>
                <a:cs typeface="Times New Roman" panose="02020603050405020304" pitchFamily="18" charset="0"/>
              </a:rPr>
              <a:t>accuracy gradually improves</a:t>
            </a:r>
            <a:r>
              <a:rPr lang="en-US" altLang="zh-TW" dirty="0">
                <a:latin typeface="Times New Roman" panose="02020603050405020304" pitchFamily="18" charset="0"/>
                <a:cs typeface="Times New Roman" panose="02020603050405020304" pitchFamily="18" charset="0"/>
              </a:rPr>
              <a:t>. Also, </a:t>
            </a:r>
            <a:r>
              <a:rPr lang="en-US" altLang="zh-TW" b="1" dirty="0">
                <a:latin typeface="Times New Roman" panose="02020603050405020304" pitchFamily="18" charset="0"/>
                <a:cs typeface="Times New Roman" panose="02020603050405020304" pitchFamily="18" charset="0"/>
              </a:rPr>
              <a:t>precision and recall</a:t>
            </a:r>
            <a:r>
              <a:rPr lang="en-US" altLang="zh-TW" dirty="0">
                <a:latin typeface="Times New Roman" panose="02020603050405020304" pitchFamily="18" charset="0"/>
                <a:cs typeface="Times New Roman" panose="02020603050405020304" pitchFamily="18" charset="0"/>
              </a:rPr>
              <a:t> tend to become closer, preventing the model from predicting only one side.</a:t>
            </a:r>
          </a:p>
          <a:p>
            <a:endParaRPr lang="en-US" altLang="zh-TW" dirty="0">
              <a:latin typeface="Times New Roman" panose="02020603050405020304" pitchFamily="18" charset="0"/>
              <a:cs typeface="Times New Roman" panose="02020603050405020304" pitchFamily="18" charset="0"/>
            </a:endParaRPr>
          </a:p>
          <a:p>
            <a:r>
              <a:rPr lang="en-US" altLang="zh-TW" sz="2000" dirty="0">
                <a:latin typeface="Times New Roman" panose="02020603050405020304" pitchFamily="18" charset="0"/>
                <a:cs typeface="Times New Roman" panose="02020603050405020304" pitchFamily="18" charset="0"/>
              </a:rPr>
              <a:t>2.2.4 </a:t>
            </a:r>
            <a:r>
              <a:rPr lang="en-US" altLang="zh-TW" sz="2000" b="1" dirty="0">
                <a:latin typeface="Times New Roman" panose="02020603050405020304" pitchFamily="18" charset="0"/>
                <a:cs typeface="Times New Roman" panose="02020603050405020304" pitchFamily="18" charset="0"/>
              </a:rPr>
              <a:t>Over sampling </a:t>
            </a:r>
            <a:r>
              <a:rPr lang="en-US" altLang="zh-TW" sz="2000" dirty="0">
                <a:latin typeface="Times New Roman" panose="02020603050405020304" pitchFamily="18" charset="0"/>
                <a:cs typeface="Times New Roman" panose="02020603050405020304" pitchFamily="18" charset="0"/>
              </a:rPr>
              <a:t>to solve the imbalance of training data</a:t>
            </a:r>
            <a:endParaRPr lang="en-US" altLang="zh-TW" dirty="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 I did the similar tests. Here are the results:</a:t>
            </a:r>
          </a:p>
        </p:txBody>
      </p:sp>
      <p:graphicFrame>
        <p:nvGraphicFramePr>
          <p:cNvPr id="6" name="表格 5">
            <a:extLst>
              <a:ext uri="{FF2B5EF4-FFF2-40B4-BE49-F238E27FC236}">
                <a16:creationId xmlns:a16="http://schemas.microsoft.com/office/drawing/2014/main" id="{66871BBB-57A2-49E7-BAFB-63F4DC56F403}"/>
              </a:ext>
            </a:extLst>
          </p:cNvPr>
          <p:cNvGraphicFramePr>
            <a:graphicFrameLocks noGrp="1"/>
          </p:cNvGraphicFramePr>
          <p:nvPr>
            <p:extLst>
              <p:ext uri="{D42A27DB-BD31-4B8C-83A1-F6EECF244321}">
                <p14:modId xmlns:p14="http://schemas.microsoft.com/office/powerpoint/2010/main" val="2936320046"/>
              </p:ext>
            </p:extLst>
          </p:nvPr>
        </p:nvGraphicFramePr>
        <p:xfrm>
          <a:off x="152807" y="4975763"/>
          <a:ext cx="6577786" cy="2476224"/>
        </p:xfrm>
        <a:graphic>
          <a:graphicData uri="http://schemas.openxmlformats.org/drawingml/2006/table">
            <a:tbl>
              <a:tblPr firstRow="1" bandRow="1">
                <a:tableStyleId>{5C22544A-7EE6-4342-B048-85BDC9FD1C3A}</a:tableStyleId>
              </a:tblPr>
              <a:tblGrid>
                <a:gridCol w="1305611">
                  <a:extLst>
                    <a:ext uri="{9D8B030D-6E8A-4147-A177-3AD203B41FA5}">
                      <a16:colId xmlns:a16="http://schemas.microsoft.com/office/drawing/2014/main" val="956208343"/>
                    </a:ext>
                  </a:extLst>
                </a:gridCol>
                <a:gridCol w="1054435">
                  <a:extLst>
                    <a:ext uri="{9D8B030D-6E8A-4147-A177-3AD203B41FA5}">
                      <a16:colId xmlns:a16="http://schemas.microsoft.com/office/drawing/2014/main" val="4080187685"/>
                    </a:ext>
                  </a:extLst>
                </a:gridCol>
                <a:gridCol w="1054435">
                  <a:extLst>
                    <a:ext uri="{9D8B030D-6E8A-4147-A177-3AD203B41FA5}">
                      <a16:colId xmlns:a16="http://schemas.microsoft.com/office/drawing/2014/main" val="3097261423"/>
                    </a:ext>
                  </a:extLst>
                </a:gridCol>
                <a:gridCol w="1054435">
                  <a:extLst>
                    <a:ext uri="{9D8B030D-6E8A-4147-A177-3AD203B41FA5}">
                      <a16:colId xmlns:a16="http://schemas.microsoft.com/office/drawing/2014/main" val="2146576005"/>
                    </a:ext>
                  </a:extLst>
                </a:gridCol>
                <a:gridCol w="1054435">
                  <a:extLst>
                    <a:ext uri="{9D8B030D-6E8A-4147-A177-3AD203B41FA5}">
                      <a16:colId xmlns:a16="http://schemas.microsoft.com/office/drawing/2014/main" val="1470430664"/>
                    </a:ext>
                  </a:extLst>
                </a:gridCol>
                <a:gridCol w="1054435">
                  <a:extLst>
                    <a:ext uri="{9D8B030D-6E8A-4147-A177-3AD203B41FA5}">
                      <a16:colId xmlns:a16="http://schemas.microsoft.com/office/drawing/2014/main" val="1909291662"/>
                    </a:ext>
                  </a:extLst>
                </a:gridCol>
              </a:tblGrid>
              <a:tr h="452236">
                <a:tc>
                  <a:txBody>
                    <a:bodyPr/>
                    <a:lstStyle/>
                    <a:p>
                      <a:r>
                        <a:rPr lang="en-US" altLang="zh-TW" sz="1400" dirty="0">
                          <a:latin typeface="Times New Roman" panose="02020603050405020304" pitchFamily="18" charset="0"/>
                          <a:cs typeface="Times New Roman" panose="02020603050405020304" pitchFamily="18" charset="0"/>
                        </a:rPr>
                        <a:t>Original/</a:t>
                      </a:r>
                    </a:p>
                    <a:p>
                      <a:r>
                        <a:rPr lang="en-US" altLang="zh-TW" sz="1400" dirty="0">
                          <a:latin typeface="Times New Roman" panose="02020603050405020304" pitchFamily="18" charset="0"/>
                          <a:cs typeface="Times New Roman" panose="02020603050405020304" pitchFamily="18" charset="0"/>
                        </a:rPr>
                        <a:t>Over-sampling</a:t>
                      </a:r>
                      <a:endParaRPr lang="zh-TW" altLang="en-US" sz="1400" dirty="0">
                        <a:latin typeface="Times New Roman" panose="02020603050405020304" pitchFamily="18" charset="0"/>
                        <a:cs typeface="Times New Roman" panose="02020603050405020304" pitchFamily="18" charset="0"/>
                      </a:endParaRPr>
                    </a:p>
                  </a:txBody>
                  <a:tcPr marL="79491" marR="79491" marT="39745" marB="39745"/>
                </a:tc>
                <a:tc>
                  <a:txBody>
                    <a:bodyPr/>
                    <a:lstStyle/>
                    <a:p>
                      <a:r>
                        <a:rPr lang="en-US" altLang="zh-TW" sz="1400" dirty="0">
                          <a:latin typeface="Times New Roman" panose="02020603050405020304" pitchFamily="18" charset="0"/>
                          <a:cs typeface="Times New Roman" panose="02020603050405020304" pitchFamily="18" charset="0"/>
                        </a:rPr>
                        <a:t>Accuracy</a:t>
                      </a:r>
                      <a:endParaRPr lang="zh-TW" altLang="en-US" sz="1400" dirty="0">
                        <a:latin typeface="Times New Roman" panose="02020603050405020304" pitchFamily="18" charset="0"/>
                        <a:cs typeface="Times New Roman" panose="02020603050405020304" pitchFamily="18" charset="0"/>
                      </a:endParaRPr>
                    </a:p>
                  </a:txBody>
                  <a:tcPr marL="79491" marR="79491" marT="39745" marB="39745"/>
                </a:tc>
                <a:tc>
                  <a:txBody>
                    <a:bodyPr/>
                    <a:lstStyle/>
                    <a:p>
                      <a:r>
                        <a:rPr lang="en-US" altLang="zh-TW" sz="1400" dirty="0">
                          <a:latin typeface="Times New Roman" panose="02020603050405020304" pitchFamily="18" charset="0"/>
                          <a:cs typeface="Times New Roman" panose="02020603050405020304" pitchFamily="18" charset="0"/>
                        </a:rPr>
                        <a:t>Precision</a:t>
                      </a:r>
                      <a:endParaRPr lang="zh-TW" altLang="en-US" sz="1400" dirty="0">
                        <a:latin typeface="Times New Roman" panose="02020603050405020304" pitchFamily="18" charset="0"/>
                        <a:cs typeface="Times New Roman" panose="02020603050405020304" pitchFamily="18" charset="0"/>
                      </a:endParaRPr>
                    </a:p>
                  </a:txBody>
                  <a:tcPr marL="79491" marR="79491" marT="39745" marB="39745"/>
                </a:tc>
                <a:tc>
                  <a:txBody>
                    <a:bodyPr/>
                    <a:lstStyle/>
                    <a:p>
                      <a:r>
                        <a:rPr lang="en-US" altLang="zh-TW" sz="1400" dirty="0">
                          <a:latin typeface="Times New Roman" panose="02020603050405020304" pitchFamily="18" charset="0"/>
                          <a:cs typeface="Times New Roman" panose="02020603050405020304" pitchFamily="18" charset="0"/>
                        </a:rPr>
                        <a:t>Recall</a:t>
                      </a:r>
                      <a:endParaRPr lang="zh-TW" altLang="en-US" sz="1400" dirty="0">
                        <a:latin typeface="Times New Roman" panose="02020603050405020304" pitchFamily="18" charset="0"/>
                        <a:cs typeface="Times New Roman" panose="02020603050405020304" pitchFamily="18" charset="0"/>
                      </a:endParaRPr>
                    </a:p>
                  </a:txBody>
                  <a:tcPr marL="79491" marR="79491" marT="39745" marB="39745"/>
                </a:tc>
                <a:tc>
                  <a:txBody>
                    <a:bodyPr/>
                    <a:lstStyle/>
                    <a:p>
                      <a:r>
                        <a:rPr lang="en-US" altLang="zh-TW" sz="1400" dirty="0">
                          <a:latin typeface="Times New Roman" panose="02020603050405020304" pitchFamily="18" charset="0"/>
                          <a:cs typeface="Times New Roman" panose="02020603050405020304" pitchFamily="18" charset="0"/>
                        </a:rPr>
                        <a:t>F1-score</a:t>
                      </a:r>
                      <a:endParaRPr lang="zh-TW" altLang="en-US" sz="1400" dirty="0">
                        <a:latin typeface="Times New Roman" panose="02020603050405020304" pitchFamily="18" charset="0"/>
                        <a:cs typeface="Times New Roman" panose="02020603050405020304" pitchFamily="18" charset="0"/>
                      </a:endParaRPr>
                    </a:p>
                  </a:txBody>
                  <a:tcPr marL="79491" marR="79491" marT="39745" marB="39745"/>
                </a:tc>
                <a:tc>
                  <a:txBody>
                    <a:bodyPr/>
                    <a:lstStyle/>
                    <a:p>
                      <a:r>
                        <a:rPr lang="en-US" altLang="zh-TW" sz="1400" dirty="0">
                          <a:latin typeface="Times New Roman" panose="02020603050405020304" pitchFamily="18" charset="0"/>
                          <a:cs typeface="Times New Roman" panose="02020603050405020304" pitchFamily="18" charset="0"/>
                        </a:rPr>
                        <a:t>AUROC</a:t>
                      </a:r>
                      <a:endParaRPr lang="zh-TW" altLang="en-US" sz="1400" dirty="0">
                        <a:latin typeface="Times New Roman" panose="02020603050405020304" pitchFamily="18" charset="0"/>
                        <a:cs typeface="Times New Roman" panose="02020603050405020304" pitchFamily="18" charset="0"/>
                      </a:endParaRPr>
                    </a:p>
                  </a:txBody>
                  <a:tcPr marL="79491" marR="79491" marT="39745" marB="39745"/>
                </a:tc>
                <a:extLst>
                  <a:ext uri="{0D108BD9-81ED-4DB2-BD59-A6C34878D82A}">
                    <a16:rowId xmlns:a16="http://schemas.microsoft.com/office/drawing/2014/main" val="3694935358"/>
                  </a:ext>
                </a:extLst>
              </a:tr>
              <a:tr h="452236">
                <a:tc>
                  <a:txBody>
                    <a:bodyPr/>
                    <a:lstStyle/>
                    <a:p>
                      <a:r>
                        <a:rPr lang="en-US" altLang="zh-TW" sz="1400" dirty="0">
                          <a:latin typeface="Times New Roman" panose="02020603050405020304" pitchFamily="18" charset="0"/>
                          <a:cs typeface="Times New Roman" panose="02020603050405020304" pitchFamily="18" charset="0"/>
                        </a:rPr>
                        <a:t>500/700</a:t>
                      </a:r>
                      <a:endParaRPr lang="zh-TW" altLang="en-US" sz="1400" dirty="0">
                        <a:latin typeface="Times New Roman" panose="02020603050405020304" pitchFamily="18" charset="0"/>
                        <a:cs typeface="Times New Roman" panose="02020603050405020304" pitchFamily="18" charset="0"/>
                      </a:endParaRPr>
                    </a:p>
                  </a:txBody>
                  <a:tcPr marL="79491" marR="79491" marT="39745" marB="39745"/>
                </a:tc>
                <a:tc>
                  <a:txBody>
                    <a:bodyPr/>
                    <a:lstStyle/>
                    <a:p>
                      <a:r>
                        <a:rPr lang="en-US" altLang="zh-TW" sz="1400" dirty="0">
                          <a:latin typeface="Times New Roman" panose="02020603050405020304" pitchFamily="18" charset="0"/>
                          <a:cs typeface="Times New Roman" panose="02020603050405020304" pitchFamily="18" charset="0"/>
                        </a:rPr>
                        <a:t>0.70/0.71</a:t>
                      </a:r>
                      <a:endParaRPr lang="zh-TW" altLang="en-US" sz="1400" dirty="0">
                        <a:latin typeface="Times New Roman" panose="02020603050405020304" pitchFamily="18" charset="0"/>
                        <a:cs typeface="Times New Roman" panose="02020603050405020304" pitchFamily="18" charset="0"/>
                      </a:endParaRPr>
                    </a:p>
                  </a:txBody>
                  <a:tcPr marL="79491" marR="79491" marT="39745" marB="39745"/>
                </a:tc>
                <a:tc>
                  <a:txBody>
                    <a:bodyPr/>
                    <a:lstStyle/>
                    <a:p>
                      <a:r>
                        <a:rPr lang="en-US" altLang="zh-TW" sz="1400" dirty="0">
                          <a:latin typeface="Times New Roman" panose="02020603050405020304" pitchFamily="18" charset="0"/>
                          <a:cs typeface="Times New Roman" panose="02020603050405020304" pitchFamily="18" charset="0"/>
                        </a:rPr>
                        <a:t>0.77/0.73</a:t>
                      </a:r>
                      <a:endParaRPr lang="zh-TW" altLang="en-US" sz="1400" dirty="0">
                        <a:latin typeface="Times New Roman" panose="02020603050405020304" pitchFamily="18" charset="0"/>
                        <a:cs typeface="Times New Roman" panose="02020603050405020304" pitchFamily="18" charset="0"/>
                      </a:endParaRPr>
                    </a:p>
                  </a:txBody>
                  <a:tcPr marL="79491" marR="79491" marT="39745" marB="39745"/>
                </a:tc>
                <a:tc>
                  <a:txBody>
                    <a:bodyPr/>
                    <a:lstStyle/>
                    <a:p>
                      <a:r>
                        <a:rPr lang="en-US" altLang="zh-TW" sz="1400" dirty="0">
                          <a:latin typeface="Times New Roman" panose="02020603050405020304" pitchFamily="18" charset="0"/>
                          <a:cs typeface="Times New Roman" panose="02020603050405020304" pitchFamily="18" charset="0"/>
                        </a:rPr>
                        <a:t>0.50/0.58</a:t>
                      </a:r>
                      <a:endParaRPr lang="zh-TW" altLang="en-US" sz="1400" dirty="0">
                        <a:latin typeface="Times New Roman" panose="02020603050405020304" pitchFamily="18" charset="0"/>
                        <a:cs typeface="Times New Roman" panose="02020603050405020304" pitchFamily="18" charset="0"/>
                      </a:endParaRPr>
                    </a:p>
                  </a:txBody>
                  <a:tcPr marL="79491" marR="79491" marT="39745" marB="39745"/>
                </a:tc>
                <a:tc>
                  <a:txBody>
                    <a:bodyPr/>
                    <a:lstStyle/>
                    <a:p>
                      <a:r>
                        <a:rPr lang="en-US" altLang="zh-TW" sz="1400" dirty="0">
                          <a:latin typeface="Times New Roman" panose="02020603050405020304" pitchFamily="18" charset="0"/>
                          <a:cs typeface="Times New Roman" panose="02020603050405020304" pitchFamily="18" charset="0"/>
                        </a:rPr>
                        <a:t>0.61/0.64</a:t>
                      </a:r>
                      <a:endParaRPr lang="zh-TW" altLang="en-US" sz="1400" dirty="0">
                        <a:latin typeface="Times New Roman" panose="02020603050405020304" pitchFamily="18" charset="0"/>
                        <a:cs typeface="Times New Roman" panose="02020603050405020304" pitchFamily="18" charset="0"/>
                      </a:endParaRPr>
                    </a:p>
                  </a:txBody>
                  <a:tcPr marL="79491" marR="79491" marT="39745" marB="39745"/>
                </a:tc>
                <a:tc>
                  <a:txBody>
                    <a:bodyPr/>
                    <a:lstStyle/>
                    <a:p>
                      <a:r>
                        <a:rPr lang="en-US" altLang="zh-TW" sz="1400" dirty="0">
                          <a:latin typeface="Times New Roman" panose="02020603050405020304" pitchFamily="18" charset="0"/>
                          <a:cs typeface="Times New Roman" panose="02020603050405020304" pitchFamily="18" charset="0"/>
                        </a:rPr>
                        <a:t>0.69/0.69</a:t>
                      </a:r>
                      <a:endParaRPr lang="zh-TW" altLang="en-US" sz="1400" dirty="0">
                        <a:latin typeface="Times New Roman" panose="02020603050405020304" pitchFamily="18" charset="0"/>
                        <a:cs typeface="Times New Roman" panose="02020603050405020304" pitchFamily="18" charset="0"/>
                      </a:endParaRPr>
                    </a:p>
                  </a:txBody>
                  <a:tcPr marL="79491" marR="79491" marT="39745" marB="39745"/>
                </a:tc>
                <a:extLst>
                  <a:ext uri="{0D108BD9-81ED-4DB2-BD59-A6C34878D82A}">
                    <a16:rowId xmlns:a16="http://schemas.microsoft.com/office/drawing/2014/main" val="875237441"/>
                  </a:ext>
                </a:extLst>
              </a:tr>
              <a:tr h="452236">
                <a:tc>
                  <a:txBody>
                    <a:bodyPr/>
                    <a:lstStyle/>
                    <a:p>
                      <a:r>
                        <a:rPr lang="en-US" altLang="zh-TW" sz="1400" dirty="0">
                          <a:latin typeface="Times New Roman" panose="02020603050405020304" pitchFamily="18" charset="0"/>
                          <a:cs typeface="Times New Roman" panose="02020603050405020304" pitchFamily="18" charset="0"/>
                        </a:rPr>
                        <a:t>500/1000</a:t>
                      </a:r>
                      <a:endParaRPr lang="zh-TW" altLang="en-US" sz="1400" dirty="0">
                        <a:latin typeface="Times New Roman" panose="02020603050405020304" pitchFamily="18" charset="0"/>
                        <a:cs typeface="Times New Roman" panose="02020603050405020304" pitchFamily="18" charset="0"/>
                      </a:endParaRPr>
                    </a:p>
                  </a:txBody>
                  <a:tcPr marL="79491" marR="79491" marT="39745" marB="39745"/>
                </a:tc>
                <a:tc>
                  <a:txBody>
                    <a:bodyPr/>
                    <a:lstStyle/>
                    <a:p>
                      <a:r>
                        <a:rPr lang="en-US" altLang="zh-TW" sz="1400" dirty="0">
                          <a:latin typeface="Times New Roman" panose="02020603050405020304" pitchFamily="18" charset="0"/>
                          <a:cs typeface="Times New Roman" panose="02020603050405020304" pitchFamily="18" charset="0"/>
                        </a:rPr>
                        <a:t>0.70/0.71</a:t>
                      </a:r>
                      <a:endParaRPr lang="zh-TW" altLang="en-US" sz="1400" dirty="0">
                        <a:latin typeface="Times New Roman" panose="02020603050405020304" pitchFamily="18" charset="0"/>
                        <a:cs typeface="Times New Roman" panose="02020603050405020304" pitchFamily="18" charset="0"/>
                      </a:endParaRPr>
                    </a:p>
                  </a:txBody>
                  <a:tcPr marL="79491" marR="79491" marT="39745" marB="39745"/>
                </a:tc>
                <a:tc>
                  <a:txBody>
                    <a:bodyPr/>
                    <a:lstStyle/>
                    <a:p>
                      <a:r>
                        <a:rPr lang="en-US" altLang="zh-TW" sz="1400" dirty="0">
                          <a:latin typeface="Times New Roman" panose="02020603050405020304" pitchFamily="18" charset="0"/>
                          <a:cs typeface="Times New Roman" panose="02020603050405020304" pitchFamily="18" charset="0"/>
                        </a:rPr>
                        <a:t>0.83/0.79</a:t>
                      </a:r>
                      <a:endParaRPr lang="zh-TW" altLang="en-US" sz="1400" dirty="0">
                        <a:latin typeface="Times New Roman" panose="02020603050405020304" pitchFamily="18" charset="0"/>
                        <a:cs typeface="Times New Roman" panose="02020603050405020304" pitchFamily="18" charset="0"/>
                      </a:endParaRPr>
                    </a:p>
                  </a:txBody>
                  <a:tcPr marL="79491" marR="79491" marT="39745" marB="39745"/>
                </a:tc>
                <a:tc>
                  <a:txBody>
                    <a:bodyPr/>
                    <a:lstStyle/>
                    <a:p>
                      <a:r>
                        <a:rPr lang="en-US" altLang="zh-TW" sz="1400" dirty="0">
                          <a:latin typeface="Times New Roman" panose="02020603050405020304" pitchFamily="18" charset="0"/>
                          <a:cs typeface="Times New Roman" panose="02020603050405020304" pitchFamily="18" charset="0"/>
                        </a:rPr>
                        <a:t>0.43/0.49</a:t>
                      </a:r>
                      <a:endParaRPr lang="zh-TW" altLang="en-US" sz="1400" dirty="0">
                        <a:latin typeface="Times New Roman" panose="02020603050405020304" pitchFamily="18" charset="0"/>
                        <a:cs typeface="Times New Roman" panose="02020603050405020304" pitchFamily="18" charset="0"/>
                      </a:endParaRPr>
                    </a:p>
                  </a:txBody>
                  <a:tcPr marL="79491" marR="79491" marT="39745" marB="39745"/>
                </a:tc>
                <a:tc>
                  <a:txBody>
                    <a:bodyPr/>
                    <a:lstStyle/>
                    <a:p>
                      <a:r>
                        <a:rPr lang="en-US" altLang="zh-TW" sz="1400" dirty="0">
                          <a:latin typeface="Times New Roman" panose="02020603050405020304" pitchFamily="18" charset="0"/>
                          <a:cs typeface="Times New Roman" panose="02020603050405020304" pitchFamily="18" charset="0"/>
                        </a:rPr>
                        <a:t>0.57/0.61</a:t>
                      </a:r>
                      <a:endParaRPr lang="zh-TW" altLang="en-US" sz="1400" dirty="0">
                        <a:latin typeface="Times New Roman" panose="02020603050405020304" pitchFamily="18" charset="0"/>
                        <a:cs typeface="Times New Roman" panose="02020603050405020304" pitchFamily="18" charset="0"/>
                      </a:endParaRPr>
                    </a:p>
                  </a:txBody>
                  <a:tcPr marL="79491" marR="79491" marT="39745" marB="39745"/>
                </a:tc>
                <a:tc>
                  <a:txBody>
                    <a:bodyPr/>
                    <a:lstStyle/>
                    <a:p>
                      <a:r>
                        <a:rPr lang="en-US" altLang="zh-TW" sz="1400" dirty="0">
                          <a:latin typeface="Times New Roman" panose="02020603050405020304" pitchFamily="18" charset="0"/>
                          <a:cs typeface="Times New Roman" panose="02020603050405020304" pitchFamily="18" charset="0"/>
                        </a:rPr>
                        <a:t>0.68/0.69</a:t>
                      </a:r>
                      <a:endParaRPr lang="zh-TW" altLang="en-US" sz="1400" dirty="0">
                        <a:latin typeface="Times New Roman" panose="02020603050405020304" pitchFamily="18" charset="0"/>
                        <a:cs typeface="Times New Roman" panose="02020603050405020304" pitchFamily="18" charset="0"/>
                      </a:endParaRPr>
                    </a:p>
                  </a:txBody>
                  <a:tcPr marL="79491" marR="79491" marT="39745" marB="39745"/>
                </a:tc>
                <a:extLst>
                  <a:ext uri="{0D108BD9-81ED-4DB2-BD59-A6C34878D82A}">
                    <a16:rowId xmlns:a16="http://schemas.microsoft.com/office/drawing/2014/main" val="2273510640"/>
                  </a:ext>
                </a:extLst>
              </a:tr>
              <a:tr h="613306">
                <a:tc>
                  <a:txBody>
                    <a:bodyPr/>
                    <a:lstStyle/>
                    <a:p>
                      <a:r>
                        <a:rPr lang="en-US" altLang="zh-TW" sz="1400" dirty="0">
                          <a:latin typeface="Times New Roman" panose="02020603050405020304" pitchFamily="18" charset="0"/>
                          <a:cs typeface="Times New Roman" panose="02020603050405020304" pitchFamily="18" charset="0"/>
                        </a:rPr>
                        <a:t>500/1500</a:t>
                      </a:r>
                      <a:endParaRPr lang="zh-TW" altLang="en-US" sz="1400" dirty="0">
                        <a:latin typeface="Times New Roman" panose="02020603050405020304" pitchFamily="18" charset="0"/>
                        <a:cs typeface="Times New Roman" panose="02020603050405020304" pitchFamily="18" charset="0"/>
                      </a:endParaRPr>
                    </a:p>
                  </a:txBody>
                  <a:tcPr marL="79491" marR="79491" marT="39745" marB="39745"/>
                </a:tc>
                <a:tc>
                  <a:txBody>
                    <a:bodyPr/>
                    <a:lstStyle/>
                    <a:p>
                      <a:r>
                        <a:rPr lang="en-US" altLang="zh-TW" sz="1400" dirty="0">
                          <a:latin typeface="Times New Roman" panose="02020603050405020304" pitchFamily="18" charset="0"/>
                          <a:cs typeface="Times New Roman" panose="02020603050405020304" pitchFamily="18" charset="0"/>
                        </a:rPr>
                        <a:t>0.68/0.70</a:t>
                      </a:r>
                      <a:endParaRPr lang="zh-TW" altLang="en-US" sz="1400" dirty="0">
                        <a:latin typeface="Times New Roman" panose="02020603050405020304" pitchFamily="18" charset="0"/>
                        <a:cs typeface="Times New Roman" panose="02020603050405020304" pitchFamily="18" charset="0"/>
                      </a:endParaRPr>
                    </a:p>
                  </a:txBody>
                  <a:tcPr marL="79491" marR="79491" marT="39745" marB="39745"/>
                </a:tc>
                <a:tc>
                  <a:txBody>
                    <a:bodyPr/>
                    <a:lstStyle/>
                    <a:p>
                      <a:r>
                        <a:rPr lang="en-US" altLang="zh-TW" sz="1400" dirty="0">
                          <a:latin typeface="Times New Roman" panose="02020603050405020304" pitchFamily="18" charset="0"/>
                          <a:cs typeface="Times New Roman" panose="02020603050405020304" pitchFamily="18" charset="0"/>
                        </a:rPr>
                        <a:t>0.89/0.85</a:t>
                      </a:r>
                      <a:endParaRPr lang="zh-TW" altLang="en-US" sz="1400" dirty="0">
                        <a:latin typeface="Times New Roman" panose="02020603050405020304" pitchFamily="18" charset="0"/>
                        <a:cs typeface="Times New Roman" panose="02020603050405020304" pitchFamily="18" charset="0"/>
                      </a:endParaRPr>
                    </a:p>
                  </a:txBody>
                  <a:tcPr marL="79491" marR="79491" marT="39745" marB="39745"/>
                </a:tc>
                <a:tc>
                  <a:txBody>
                    <a:bodyPr/>
                    <a:lstStyle/>
                    <a:p>
                      <a:r>
                        <a:rPr lang="en-US" altLang="zh-TW" sz="1400" dirty="0">
                          <a:latin typeface="Times New Roman" panose="02020603050405020304" pitchFamily="18" charset="0"/>
                          <a:cs typeface="Times New Roman" panose="02020603050405020304" pitchFamily="18" charset="0"/>
                        </a:rPr>
                        <a:t>0.36/0.42</a:t>
                      </a:r>
                      <a:endParaRPr lang="zh-TW" altLang="en-US" sz="1400" dirty="0">
                        <a:latin typeface="Times New Roman" panose="02020603050405020304" pitchFamily="18" charset="0"/>
                        <a:cs typeface="Times New Roman" panose="02020603050405020304" pitchFamily="18" charset="0"/>
                      </a:endParaRPr>
                    </a:p>
                  </a:txBody>
                  <a:tcPr marL="79491" marR="79491" marT="39745" marB="39745"/>
                </a:tc>
                <a:tc>
                  <a:txBody>
                    <a:bodyPr/>
                    <a:lstStyle/>
                    <a:p>
                      <a:r>
                        <a:rPr lang="en-US" altLang="zh-TW" sz="1400" dirty="0">
                          <a:latin typeface="Times New Roman" panose="02020603050405020304" pitchFamily="18" charset="0"/>
                          <a:cs typeface="Times New Roman" panose="02020603050405020304" pitchFamily="18" charset="0"/>
                        </a:rPr>
                        <a:t>0.51/0.57</a:t>
                      </a:r>
                      <a:endParaRPr lang="zh-TW" altLang="en-US" sz="1400" dirty="0">
                        <a:latin typeface="Times New Roman" panose="02020603050405020304" pitchFamily="18" charset="0"/>
                        <a:cs typeface="Times New Roman" panose="02020603050405020304" pitchFamily="18" charset="0"/>
                      </a:endParaRPr>
                    </a:p>
                  </a:txBody>
                  <a:tcPr marL="79491" marR="79491" marT="39745" marB="39745"/>
                </a:tc>
                <a:tc>
                  <a:txBody>
                    <a:bodyPr/>
                    <a:lstStyle/>
                    <a:p>
                      <a:r>
                        <a:rPr lang="en-US" altLang="zh-TW" sz="1400" dirty="0">
                          <a:latin typeface="Times New Roman" panose="02020603050405020304" pitchFamily="18" charset="0"/>
                          <a:cs typeface="Times New Roman" panose="02020603050405020304" pitchFamily="18" charset="0"/>
                        </a:rPr>
                        <a:t>0.66/0.68</a:t>
                      </a:r>
                      <a:endParaRPr lang="zh-TW" altLang="en-US" sz="1400" dirty="0">
                        <a:latin typeface="Times New Roman" panose="02020603050405020304" pitchFamily="18" charset="0"/>
                        <a:cs typeface="Times New Roman" panose="02020603050405020304" pitchFamily="18" charset="0"/>
                      </a:endParaRPr>
                    </a:p>
                  </a:txBody>
                  <a:tcPr marL="79491" marR="79491" marT="39745" marB="39745"/>
                </a:tc>
                <a:extLst>
                  <a:ext uri="{0D108BD9-81ED-4DB2-BD59-A6C34878D82A}">
                    <a16:rowId xmlns:a16="http://schemas.microsoft.com/office/drawing/2014/main" val="1933862952"/>
                  </a:ext>
                </a:extLst>
              </a:tr>
              <a:tr h="452236">
                <a:tc>
                  <a:txBody>
                    <a:bodyPr/>
                    <a:lstStyle/>
                    <a:p>
                      <a:r>
                        <a:rPr lang="en-US" altLang="zh-TW" sz="1400" dirty="0">
                          <a:latin typeface="Times New Roman" panose="02020603050405020304" pitchFamily="18" charset="0"/>
                          <a:cs typeface="Times New Roman" panose="02020603050405020304" pitchFamily="18" charset="0"/>
                        </a:rPr>
                        <a:t>500/2000</a:t>
                      </a:r>
                      <a:endParaRPr lang="zh-TW" altLang="en-US" sz="1400" dirty="0">
                        <a:latin typeface="Times New Roman" panose="02020603050405020304" pitchFamily="18" charset="0"/>
                        <a:cs typeface="Times New Roman" panose="02020603050405020304" pitchFamily="18" charset="0"/>
                      </a:endParaRPr>
                    </a:p>
                  </a:txBody>
                  <a:tcPr marL="79491" marR="79491" marT="39745" marB="39745"/>
                </a:tc>
                <a:tc>
                  <a:txBody>
                    <a:bodyPr/>
                    <a:lstStyle/>
                    <a:p>
                      <a:r>
                        <a:rPr lang="en-US" altLang="zh-TW" sz="1400" dirty="0">
                          <a:latin typeface="Times New Roman" panose="02020603050405020304" pitchFamily="18" charset="0"/>
                          <a:cs typeface="Times New Roman" panose="02020603050405020304" pitchFamily="18" charset="0"/>
                        </a:rPr>
                        <a:t>0.67/0.69</a:t>
                      </a:r>
                      <a:endParaRPr lang="zh-TW" altLang="en-US" sz="1400" dirty="0">
                        <a:latin typeface="Times New Roman" panose="02020603050405020304" pitchFamily="18" charset="0"/>
                        <a:cs typeface="Times New Roman" panose="02020603050405020304" pitchFamily="18" charset="0"/>
                      </a:endParaRPr>
                    </a:p>
                  </a:txBody>
                  <a:tcPr marL="79491" marR="79491" marT="39745" marB="39745"/>
                </a:tc>
                <a:tc>
                  <a:txBody>
                    <a:bodyPr/>
                    <a:lstStyle/>
                    <a:p>
                      <a:r>
                        <a:rPr lang="en-US" altLang="zh-TW" sz="1400" dirty="0">
                          <a:latin typeface="Times New Roman" panose="02020603050405020304" pitchFamily="18" charset="0"/>
                          <a:cs typeface="Times New Roman" panose="02020603050405020304" pitchFamily="18" charset="0"/>
                        </a:rPr>
                        <a:t>0.91/0.89</a:t>
                      </a:r>
                      <a:endParaRPr lang="zh-TW" altLang="en-US" sz="1400" dirty="0">
                        <a:latin typeface="Times New Roman" panose="02020603050405020304" pitchFamily="18" charset="0"/>
                        <a:cs typeface="Times New Roman" panose="02020603050405020304" pitchFamily="18" charset="0"/>
                      </a:endParaRPr>
                    </a:p>
                  </a:txBody>
                  <a:tcPr marL="79491" marR="79491" marT="39745" marB="39745"/>
                </a:tc>
                <a:tc>
                  <a:txBody>
                    <a:bodyPr/>
                    <a:lstStyle/>
                    <a:p>
                      <a:r>
                        <a:rPr lang="en-US" altLang="zh-TW" sz="1400" dirty="0">
                          <a:latin typeface="Times New Roman" panose="02020603050405020304" pitchFamily="18" charset="0"/>
                          <a:cs typeface="Times New Roman" panose="02020603050405020304" pitchFamily="18" charset="0"/>
                        </a:rPr>
                        <a:t>0.31/0.39</a:t>
                      </a:r>
                      <a:endParaRPr lang="zh-TW" altLang="en-US" sz="1400" dirty="0">
                        <a:latin typeface="Times New Roman" panose="02020603050405020304" pitchFamily="18" charset="0"/>
                        <a:cs typeface="Times New Roman" panose="02020603050405020304" pitchFamily="18" charset="0"/>
                      </a:endParaRPr>
                    </a:p>
                  </a:txBody>
                  <a:tcPr marL="79491" marR="79491" marT="39745" marB="39745"/>
                </a:tc>
                <a:tc>
                  <a:txBody>
                    <a:bodyPr/>
                    <a:lstStyle/>
                    <a:p>
                      <a:r>
                        <a:rPr lang="en-US" altLang="zh-TW" sz="1400" dirty="0">
                          <a:latin typeface="Times New Roman" panose="02020603050405020304" pitchFamily="18" charset="0"/>
                          <a:cs typeface="Times New Roman" panose="02020603050405020304" pitchFamily="18" charset="0"/>
                        </a:rPr>
                        <a:t>0.47/0.53</a:t>
                      </a:r>
                      <a:endParaRPr lang="zh-TW" altLang="en-US" sz="1400" dirty="0">
                        <a:latin typeface="Times New Roman" panose="02020603050405020304" pitchFamily="18" charset="0"/>
                        <a:cs typeface="Times New Roman" panose="02020603050405020304" pitchFamily="18" charset="0"/>
                      </a:endParaRPr>
                    </a:p>
                  </a:txBody>
                  <a:tcPr marL="79491" marR="79491" marT="39745" marB="39745"/>
                </a:tc>
                <a:tc>
                  <a:txBody>
                    <a:bodyPr/>
                    <a:lstStyle/>
                    <a:p>
                      <a:r>
                        <a:rPr lang="en-US" altLang="zh-TW" sz="1400" dirty="0">
                          <a:latin typeface="Times New Roman" panose="02020603050405020304" pitchFamily="18" charset="0"/>
                          <a:cs typeface="Times New Roman" panose="02020603050405020304" pitchFamily="18" charset="0"/>
                        </a:rPr>
                        <a:t>0.64/0.67</a:t>
                      </a:r>
                      <a:endParaRPr lang="zh-TW" altLang="en-US" sz="1400" dirty="0">
                        <a:latin typeface="Times New Roman" panose="02020603050405020304" pitchFamily="18" charset="0"/>
                        <a:cs typeface="Times New Roman" panose="02020603050405020304" pitchFamily="18" charset="0"/>
                      </a:endParaRPr>
                    </a:p>
                  </a:txBody>
                  <a:tcPr marL="79491" marR="79491" marT="39745" marB="39745"/>
                </a:tc>
                <a:extLst>
                  <a:ext uri="{0D108BD9-81ED-4DB2-BD59-A6C34878D82A}">
                    <a16:rowId xmlns:a16="http://schemas.microsoft.com/office/drawing/2014/main" val="3444321619"/>
                  </a:ext>
                </a:extLst>
              </a:tr>
            </a:tbl>
          </a:graphicData>
        </a:graphic>
      </p:graphicFrame>
      <p:sp>
        <p:nvSpPr>
          <p:cNvPr id="7" name="矩形 6">
            <a:extLst>
              <a:ext uri="{FF2B5EF4-FFF2-40B4-BE49-F238E27FC236}">
                <a16:creationId xmlns:a16="http://schemas.microsoft.com/office/drawing/2014/main" id="{4901B90D-6427-4529-8D2C-6A493A943C95}"/>
              </a:ext>
            </a:extLst>
          </p:cNvPr>
          <p:cNvSpPr/>
          <p:nvPr/>
        </p:nvSpPr>
        <p:spPr>
          <a:xfrm>
            <a:off x="211667" y="7821319"/>
            <a:ext cx="6460065" cy="1200329"/>
          </a:xfrm>
          <a:prstGeom prst="rect">
            <a:avLst/>
          </a:prstGeom>
        </p:spPr>
        <p:txBody>
          <a:bodyPr wrap="square">
            <a:spAutoFit/>
          </a:bodyPr>
          <a:lstStyle/>
          <a:p>
            <a:r>
              <a:rPr lang="en-US" altLang="zh-TW" dirty="0">
                <a:latin typeface="Times New Roman" panose="02020603050405020304" pitchFamily="18" charset="0"/>
                <a:cs typeface="Times New Roman" panose="02020603050405020304" pitchFamily="18" charset="0"/>
              </a:rPr>
              <a:t> After oversampling, there is a </a:t>
            </a:r>
            <a:r>
              <a:rPr lang="en-US" altLang="zh-TW" b="1" dirty="0">
                <a:latin typeface="Times New Roman" panose="02020603050405020304" pitchFamily="18" charset="0"/>
                <a:cs typeface="Times New Roman" panose="02020603050405020304" pitchFamily="18" charset="0"/>
              </a:rPr>
              <a:t>slight improvement </a:t>
            </a:r>
            <a:r>
              <a:rPr lang="en-US" altLang="zh-TW" dirty="0">
                <a:latin typeface="Times New Roman" panose="02020603050405020304" pitchFamily="18" charset="0"/>
                <a:cs typeface="Times New Roman" panose="02020603050405020304" pitchFamily="18" charset="0"/>
              </a:rPr>
              <a:t>in the predictive performance of the model in each composition. It also reduces the gap between </a:t>
            </a:r>
            <a:r>
              <a:rPr lang="en-US" altLang="zh-TW" b="1" dirty="0">
                <a:latin typeface="Times New Roman" panose="02020603050405020304" pitchFamily="18" charset="0"/>
                <a:cs typeface="Times New Roman" panose="02020603050405020304" pitchFamily="18" charset="0"/>
              </a:rPr>
              <a:t>precision and recall</a:t>
            </a:r>
            <a:r>
              <a:rPr lang="en-US" altLang="zh-TW" dirty="0">
                <a:latin typeface="Times New Roman" panose="02020603050405020304" pitchFamily="18" charset="0"/>
                <a:cs typeface="Times New Roman" panose="02020603050405020304" pitchFamily="18" charset="0"/>
              </a:rPr>
              <a:t>, indicating that it </a:t>
            </a:r>
            <a:r>
              <a:rPr lang="en-US" altLang="zh-TW" b="1" dirty="0">
                <a:latin typeface="Times New Roman" panose="02020603050405020304" pitchFamily="18" charset="0"/>
                <a:cs typeface="Times New Roman" panose="02020603050405020304" pitchFamily="18" charset="0"/>
              </a:rPr>
              <a:t>reduces the tendency</a:t>
            </a:r>
            <a:r>
              <a:rPr lang="en-US" altLang="zh-TW" dirty="0">
                <a:latin typeface="Times New Roman" panose="02020603050405020304" pitchFamily="18" charset="0"/>
                <a:cs typeface="Times New Roman" panose="02020603050405020304" pitchFamily="18" charset="0"/>
              </a:rPr>
              <a:t> to predict the majority class.</a:t>
            </a:r>
            <a:endParaRPr lang="zh-TW" altLang="en-US" dirty="0">
              <a:latin typeface="Times New Roman" panose="02020603050405020304" pitchFamily="18" charset="0"/>
              <a:cs typeface="Times New Roman" panose="02020603050405020304" pitchFamily="18" charset="0"/>
            </a:endParaRPr>
          </a:p>
        </p:txBody>
      </p:sp>
      <p:sp>
        <p:nvSpPr>
          <p:cNvPr id="9" name="文字方塊 8">
            <a:extLst>
              <a:ext uri="{FF2B5EF4-FFF2-40B4-BE49-F238E27FC236}">
                <a16:creationId xmlns:a16="http://schemas.microsoft.com/office/drawing/2014/main" id="{2431D722-E3CE-4416-90EE-3219A75896A1}"/>
              </a:ext>
            </a:extLst>
          </p:cNvPr>
          <p:cNvSpPr txBox="1"/>
          <p:nvPr/>
        </p:nvSpPr>
        <p:spPr>
          <a:xfrm>
            <a:off x="239207" y="7451987"/>
            <a:ext cx="6404985" cy="369332"/>
          </a:xfrm>
          <a:prstGeom prst="rect">
            <a:avLst/>
          </a:prstGeom>
          <a:noFill/>
        </p:spPr>
        <p:txBody>
          <a:bodyPr wrap="square" rtlCol="0">
            <a:spAutoFit/>
          </a:bodyPr>
          <a:lstStyle/>
          <a:p>
            <a:pPr algn="ctr"/>
            <a:r>
              <a:rPr lang="en-US" altLang="zh-TW" dirty="0">
                <a:latin typeface="Times New Roman" panose="02020603050405020304" pitchFamily="18" charset="0"/>
                <a:cs typeface="Times New Roman" panose="02020603050405020304" pitchFamily="18" charset="0"/>
              </a:rPr>
              <a:t>Table 7. Over sampling in SVM</a:t>
            </a:r>
            <a:endParaRPr lang="zh-TW" altLang="en-US" dirty="0">
              <a:latin typeface="Times New Roman" panose="02020603050405020304" pitchFamily="18" charset="0"/>
              <a:cs typeface="Times New Roman" panose="02020603050405020304" pitchFamily="18" charset="0"/>
            </a:endParaRPr>
          </a:p>
        </p:txBody>
      </p:sp>
      <p:sp>
        <p:nvSpPr>
          <p:cNvPr id="11" name="文字方塊 10">
            <a:extLst>
              <a:ext uri="{FF2B5EF4-FFF2-40B4-BE49-F238E27FC236}">
                <a16:creationId xmlns:a16="http://schemas.microsoft.com/office/drawing/2014/main" id="{301A62F5-C091-4C3A-8569-F235935E06C2}"/>
              </a:ext>
            </a:extLst>
          </p:cNvPr>
          <p:cNvSpPr txBox="1"/>
          <p:nvPr/>
        </p:nvSpPr>
        <p:spPr>
          <a:xfrm>
            <a:off x="-11301" y="2544328"/>
            <a:ext cx="6404985" cy="369332"/>
          </a:xfrm>
          <a:prstGeom prst="rect">
            <a:avLst/>
          </a:prstGeom>
          <a:noFill/>
        </p:spPr>
        <p:txBody>
          <a:bodyPr wrap="square" rtlCol="0">
            <a:spAutoFit/>
          </a:bodyPr>
          <a:lstStyle/>
          <a:p>
            <a:pPr algn="ctr"/>
            <a:r>
              <a:rPr lang="en-US" altLang="zh-TW" dirty="0">
                <a:latin typeface="Times New Roman" panose="02020603050405020304" pitchFamily="18" charset="0"/>
                <a:cs typeface="Times New Roman" panose="02020603050405020304" pitchFamily="18" charset="0"/>
              </a:rPr>
              <a:t>Table 6. Different composition of training data in SVM</a:t>
            </a:r>
            <a:endParaRPr lang="zh-TW" altLang="en-US"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2563692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8828839-AC3F-4135-AE01-F9A31E337FE6}"/>
              </a:ext>
            </a:extLst>
          </p:cNvPr>
          <p:cNvSpPr/>
          <p:nvPr/>
        </p:nvSpPr>
        <p:spPr>
          <a:xfrm>
            <a:off x="211667" y="0"/>
            <a:ext cx="6426200" cy="3477875"/>
          </a:xfrm>
          <a:prstGeom prst="rect">
            <a:avLst/>
          </a:prstGeom>
        </p:spPr>
        <p:txBody>
          <a:bodyPr wrap="square">
            <a:spAutoFit/>
          </a:bodyPr>
          <a:lstStyle/>
          <a:p>
            <a:r>
              <a:rPr lang="en-US" altLang="zh-TW" sz="2000" dirty="0">
                <a:latin typeface="Times New Roman" panose="02020603050405020304" pitchFamily="18" charset="0"/>
                <a:cs typeface="Times New Roman" panose="02020603050405020304" pitchFamily="18" charset="0"/>
              </a:rPr>
              <a:t>2.3 K-means cluster</a:t>
            </a:r>
          </a:p>
          <a:p>
            <a:r>
              <a:rPr lang="en-US" altLang="zh-TW" dirty="0">
                <a:latin typeface="Times New Roman" panose="02020603050405020304" pitchFamily="18" charset="0"/>
                <a:cs typeface="Times New Roman" panose="02020603050405020304" pitchFamily="18" charset="0"/>
              </a:rPr>
              <a:t> K-means clustering is an unsupervised learning method used to group data into clusters. "K" represents that the data should be divided into K clusters. The objective is to assign each data point to the nearest cluster center, in a way that minimizes the distance between the data point and the center.</a:t>
            </a:r>
          </a:p>
          <a:p>
            <a:endParaRPr lang="en-US" altLang="zh-TW" dirty="0">
              <a:latin typeface="Times New Roman" panose="02020603050405020304" pitchFamily="18" charset="0"/>
              <a:cs typeface="Times New Roman" panose="02020603050405020304" pitchFamily="18" charset="0"/>
            </a:endParaRPr>
          </a:p>
          <a:p>
            <a:r>
              <a:rPr lang="en-US" altLang="zh-TW" sz="2000" dirty="0">
                <a:latin typeface="Times New Roman" panose="02020603050405020304" pitchFamily="18" charset="0"/>
                <a:cs typeface="Times New Roman" panose="02020603050405020304" pitchFamily="18" charset="0"/>
              </a:rPr>
              <a:t>2.3.1 Details of processing:</a:t>
            </a:r>
          </a:p>
          <a:p>
            <a:r>
              <a:rPr lang="en-US" altLang="zh-TW" dirty="0">
                <a:latin typeface="Times New Roman" panose="02020603050405020304" pitchFamily="18" charset="0"/>
                <a:cs typeface="Times New Roman" panose="02020603050405020304" pitchFamily="18" charset="0"/>
              </a:rPr>
              <a:t> I use </a:t>
            </a:r>
            <a:r>
              <a:rPr lang="en-US" altLang="zh-TW" dirty="0" err="1">
                <a:latin typeface="Times New Roman" panose="02020603050405020304" pitchFamily="18" charset="0"/>
                <a:cs typeface="Times New Roman" panose="02020603050405020304" pitchFamily="18" charset="0"/>
              </a:rPr>
              <a:t>CountVectorizer</a:t>
            </a:r>
            <a:r>
              <a:rPr lang="en-US" altLang="zh-TW" dirty="0">
                <a:latin typeface="Times New Roman" panose="02020603050405020304" pitchFamily="18" charset="0"/>
                <a:cs typeface="Times New Roman" panose="02020603050405020304" pitchFamily="18" charset="0"/>
              </a:rPr>
              <a:t> to calculate the frequency of each word appearing in the text, and then use </a:t>
            </a:r>
            <a:r>
              <a:rPr lang="en-US" altLang="zh-TW" dirty="0" err="1">
                <a:latin typeface="Times New Roman" panose="02020603050405020304" pitchFamily="18" charset="0"/>
                <a:cs typeface="Times New Roman" panose="02020603050405020304" pitchFamily="18" charset="0"/>
              </a:rPr>
              <a:t>TfidfTransformer</a:t>
            </a:r>
            <a:r>
              <a:rPr lang="en-US" altLang="zh-TW" dirty="0">
                <a:latin typeface="Times New Roman" panose="02020603050405020304" pitchFamily="18" charset="0"/>
                <a:cs typeface="Times New Roman" panose="02020603050405020304" pitchFamily="18" charset="0"/>
              </a:rPr>
              <a:t> to transform these words into TF-IDF vectors. Additionally, I utilize Chinese stop words to remove common vocabulary.</a:t>
            </a:r>
          </a:p>
        </p:txBody>
      </p:sp>
      <p:pic>
        <p:nvPicPr>
          <p:cNvPr id="3" name="圖片 2">
            <a:extLst>
              <a:ext uri="{FF2B5EF4-FFF2-40B4-BE49-F238E27FC236}">
                <a16:creationId xmlns:a16="http://schemas.microsoft.com/office/drawing/2014/main" id="{28C9C12C-E88A-4A83-83AA-CE3A4562704E}"/>
              </a:ext>
            </a:extLst>
          </p:cNvPr>
          <p:cNvPicPr>
            <a:picLocks noChangeAspect="1"/>
          </p:cNvPicPr>
          <p:nvPr/>
        </p:nvPicPr>
        <p:blipFill>
          <a:blip r:embed="rId3"/>
          <a:stretch>
            <a:fillRect/>
          </a:stretch>
        </p:blipFill>
        <p:spPr>
          <a:xfrm>
            <a:off x="1828220" y="3453898"/>
            <a:ext cx="3201560" cy="2246709"/>
          </a:xfrm>
          <a:prstGeom prst="rect">
            <a:avLst/>
          </a:prstGeom>
        </p:spPr>
      </p:pic>
      <p:sp>
        <p:nvSpPr>
          <p:cNvPr id="4" name="文字方塊 3">
            <a:extLst>
              <a:ext uri="{FF2B5EF4-FFF2-40B4-BE49-F238E27FC236}">
                <a16:creationId xmlns:a16="http://schemas.microsoft.com/office/drawing/2014/main" id="{1AAEBD35-7B69-497E-A7EF-AC3CB725D508}"/>
              </a:ext>
            </a:extLst>
          </p:cNvPr>
          <p:cNvSpPr txBox="1"/>
          <p:nvPr/>
        </p:nvSpPr>
        <p:spPr>
          <a:xfrm>
            <a:off x="1696175" y="5700607"/>
            <a:ext cx="3457184" cy="369332"/>
          </a:xfrm>
          <a:prstGeom prst="rect">
            <a:avLst/>
          </a:prstGeom>
          <a:noFill/>
        </p:spPr>
        <p:txBody>
          <a:bodyPr wrap="square" rtlCol="0">
            <a:spAutoFit/>
          </a:bodyPr>
          <a:lstStyle/>
          <a:p>
            <a:pPr algn="ctr"/>
            <a:r>
              <a:rPr lang="en-US" altLang="zh-TW" dirty="0">
                <a:latin typeface="Times New Roman" panose="02020603050405020304" pitchFamily="18" charset="0"/>
                <a:cs typeface="Times New Roman" panose="02020603050405020304" pitchFamily="18" charset="0"/>
              </a:rPr>
              <a:t>Figure 3. </a:t>
            </a:r>
            <a:r>
              <a:rPr lang="en-US" altLang="zh-TW" dirty="0" err="1">
                <a:latin typeface="Times New Roman" panose="02020603050405020304" pitchFamily="18" charset="0"/>
                <a:cs typeface="Times New Roman" panose="02020603050405020304" pitchFamily="18" charset="0"/>
              </a:rPr>
              <a:t>Stop_words</a:t>
            </a:r>
            <a:r>
              <a:rPr lang="en-US" altLang="zh-TW" dirty="0">
                <a:latin typeface="Times New Roman" panose="02020603050405020304" pitchFamily="18" charset="0"/>
                <a:cs typeface="Times New Roman" panose="02020603050405020304" pitchFamily="18" charset="0"/>
              </a:rPr>
              <a:t> in Chinese.</a:t>
            </a:r>
            <a:endParaRPr lang="zh-TW" altLang="en-US"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8B65FBF1-7802-454E-AB60-AE8BC4D0B882}"/>
              </a:ext>
            </a:extLst>
          </p:cNvPr>
          <p:cNvSpPr/>
          <p:nvPr/>
        </p:nvSpPr>
        <p:spPr>
          <a:xfrm>
            <a:off x="211668" y="6120600"/>
            <a:ext cx="6426199" cy="2339102"/>
          </a:xfrm>
          <a:prstGeom prst="rect">
            <a:avLst/>
          </a:prstGeom>
        </p:spPr>
        <p:txBody>
          <a:bodyPr wrap="square">
            <a:spAutoFit/>
          </a:bodyPr>
          <a:lstStyle/>
          <a:p>
            <a:r>
              <a:rPr lang="en-US" altLang="zh-TW" sz="2000" dirty="0">
                <a:latin typeface="Times New Roman" panose="02020603050405020304" pitchFamily="18" charset="0"/>
                <a:cs typeface="Times New Roman" panose="02020603050405020304" pitchFamily="18" charset="0"/>
              </a:rPr>
              <a:t>2.3.2 Compare </a:t>
            </a:r>
            <a:r>
              <a:rPr lang="en-US" altLang="zh-TW" sz="2000" b="1" dirty="0">
                <a:latin typeface="Times New Roman" panose="02020603050405020304" pitchFamily="18" charset="0"/>
                <a:cs typeface="Times New Roman" panose="02020603050405020304" pitchFamily="18" charset="0"/>
              </a:rPr>
              <a:t>different amount </a:t>
            </a:r>
            <a:r>
              <a:rPr lang="en-US" altLang="zh-TW" sz="2000" dirty="0">
                <a:latin typeface="Times New Roman" panose="02020603050405020304" pitchFamily="18" charset="0"/>
                <a:cs typeface="Times New Roman" panose="02020603050405020304" pitchFamily="18" charset="0"/>
              </a:rPr>
              <a:t>of training data</a:t>
            </a:r>
          </a:p>
          <a:p>
            <a:r>
              <a:rPr lang="en-US" altLang="zh-TW" dirty="0">
                <a:latin typeface="Times New Roman" panose="02020603050405020304" pitchFamily="18" charset="0"/>
                <a:cs typeface="Times New Roman" panose="02020603050405020304" pitchFamily="18" charset="0"/>
              </a:rPr>
              <a:t> To know the impact of training data on the clustering, I used different amounts of training data and different numbers of clusters. Then use Silhouette Score to evaluate the model. </a:t>
            </a:r>
          </a:p>
          <a:p>
            <a:r>
              <a:rPr lang="en-US" altLang="zh-TW" dirty="0">
                <a:latin typeface="Times New Roman" panose="02020603050405020304" pitchFamily="18" charset="0"/>
                <a:cs typeface="Times New Roman" panose="02020603050405020304" pitchFamily="18" charset="0"/>
              </a:rPr>
              <a:t> Silhouette Score considers the tightness within clusters and the separation between clusters. It ranges from -1 to 1, where a value closer to 1 indicates better clustering effectiveness. </a:t>
            </a:r>
          </a:p>
          <a:p>
            <a:r>
              <a:rPr lang="en-US" altLang="zh-TW" dirty="0">
                <a:latin typeface="Times New Roman" panose="02020603050405020304" pitchFamily="18" charset="0"/>
                <a:cs typeface="Times New Roman" panose="02020603050405020304" pitchFamily="18" charset="0"/>
              </a:rPr>
              <a:t> Here are the results:</a:t>
            </a:r>
          </a:p>
        </p:txBody>
      </p:sp>
    </p:spTree>
    <p:custDataLst>
      <p:tags r:id="rId1"/>
    </p:custDataLst>
    <p:extLst>
      <p:ext uri="{BB962C8B-B14F-4D97-AF65-F5344CB8AC3E}">
        <p14:creationId xmlns:p14="http://schemas.microsoft.com/office/powerpoint/2010/main" val="836016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887D1894-B96D-44B3-BEEA-DA9BBED5C24A}"/>
              </a:ext>
            </a:extLst>
          </p:cNvPr>
          <p:cNvGraphicFramePr>
            <a:graphicFrameLocks noGrp="1"/>
          </p:cNvGraphicFramePr>
          <p:nvPr>
            <p:extLst>
              <p:ext uri="{D42A27DB-BD31-4B8C-83A1-F6EECF244321}">
                <p14:modId xmlns:p14="http://schemas.microsoft.com/office/powerpoint/2010/main" val="3610278851"/>
              </p:ext>
            </p:extLst>
          </p:nvPr>
        </p:nvGraphicFramePr>
        <p:xfrm>
          <a:off x="428988" y="165100"/>
          <a:ext cx="6000024" cy="2614972"/>
        </p:xfrm>
        <a:graphic>
          <a:graphicData uri="http://schemas.openxmlformats.org/drawingml/2006/table">
            <a:tbl>
              <a:tblPr firstRow="1" bandRow="1">
                <a:tableStyleId>{5C22544A-7EE6-4342-B048-85BDC9FD1C3A}</a:tableStyleId>
              </a:tblPr>
              <a:tblGrid>
                <a:gridCol w="1000004">
                  <a:extLst>
                    <a:ext uri="{9D8B030D-6E8A-4147-A177-3AD203B41FA5}">
                      <a16:colId xmlns:a16="http://schemas.microsoft.com/office/drawing/2014/main" val="956208343"/>
                    </a:ext>
                  </a:extLst>
                </a:gridCol>
                <a:gridCol w="1000004">
                  <a:extLst>
                    <a:ext uri="{9D8B030D-6E8A-4147-A177-3AD203B41FA5}">
                      <a16:colId xmlns:a16="http://schemas.microsoft.com/office/drawing/2014/main" val="4080187685"/>
                    </a:ext>
                  </a:extLst>
                </a:gridCol>
                <a:gridCol w="1000004">
                  <a:extLst>
                    <a:ext uri="{9D8B030D-6E8A-4147-A177-3AD203B41FA5}">
                      <a16:colId xmlns:a16="http://schemas.microsoft.com/office/drawing/2014/main" val="3097261423"/>
                    </a:ext>
                  </a:extLst>
                </a:gridCol>
                <a:gridCol w="1000004">
                  <a:extLst>
                    <a:ext uri="{9D8B030D-6E8A-4147-A177-3AD203B41FA5}">
                      <a16:colId xmlns:a16="http://schemas.microsoft.com/office/drawing/2014/main" val="2146576005"/>
                    </a:ext>
                  </a:extLst>
                </a:gridCol>
                <a:gridCol w="1000004">
                  <a:extLst>
                    <a:ext uri="{9D8B030D-6E8A-4147-A177-3AD203B41FA5}">
                      <a16:colId xmlns:a16="http://schemas.microsoft.com/office/drawing/2014/main" val="1470430664"/>
                    </a:ext>
                  </a:extLst>
                </a:gridCol>
                <a:gridCol w="1000004">
                  <a:extLst>
                    <a:ext uri="{9D8B030D-6E8A-4147-A177-3AD203B41FA5}">
                      <a16:colId xmlns:a16="http://schemas.microsoft.com/office/drawing/2014/main" val="1909291662"/>
                    </a:ext>
                  </a:extLst>
                </a:gridCol>
              </a:tblGrid>
              <a:tr h="374106">
                <a:tc>
                  <a:txBody>
                    <a:bodyPr/>
                    <a:lstStyle/>
                    <a:p>
                      <a:r>
                        <a:rPr lang="en-US" altLang="zh-TW" sz="1200" dirty="0"/>
                        <a:t>Badminton</a:t>
                      </a:r>
                    </a:p>
                    <a:p>
                      <a:r>
                        <a:rPr lang="en-US" altLang="zh-TW" sz="1200" dirty="0"/>
                        <a:t>/Stock</a:t>
                      </a:r>
                    </a:p>
                  </a:txBody>
                  <a:tcPr marL="82798" marR="82798" marT="41399" marB="41399"/>
                </a:tc>
                <a:tc>
                  <a:txBody>
                    <a:bodyPr/>
                    <a:lstStyle/>
                    <a:p>
                      <a:r>
                        <a:rPr lang="en-US" altLang="zh-TW" sz="1200" dirty="0"/>
                        <a:t>3</a:t>
                      </a:r>
                      <a:endParaRPr lang="zh-TW" altLang="en-US" sz="1200" dirty="0"/>
                    </a:p>
                  </a:txBody>
                  <a:tcPr marL="82798" marR="82798" marT="41399" marB="41399"/>
                </a:tc>
                <a:tc>
                  <a:txBody>
                    <a:bodyPr/>
                    <a:lstStyle/>
                    <a:p>
                      <a:r>
                        <a:rPr lang="en-US" altLang="zh-TW" sz="1200" dirty="0"/>
                        <a:t>5</a:t>
                      </a:r>
                      <a:endParaRPr lang="zh-TW" altLang="en-US" sz="1200" dirty="0"/>
                    </a:p>
                  </a:txBody>
                  <a:tcPr marL="82798" marR="82798" marT="41399" marB="41399"/>
                </a:tc>
                <a:tc>
                  <a:txBody>
                    <a:bodyPr/>
                    <a:lstStyle/>
                    <a:p>
                      <a:r>
                        <a:rPr lang="en-US" altLang="zh-TW" sz="1200" dirty="0"/>
                        <a:t>7</a:t>
                      </a:r>
                      <a:endParaRPr lang="zh-TW" altLang="en-US" sz="1200" dirty="0"/>
                    </a:p>
                  </a:txBody>
                  <a:tcPr marL="82798" marR="82798" marT="41399" marB="41399"/>
                </a:tc>
                <a:tc>
                  <a:txBody>
                    <a:bodyPr/>
                    <a:lstStyle/>
                    <a:p>
                      <a:r>
                        <a:rPr lang="en-US" altLang="zh-TW" sz="1200" dirty="0"/>
                        <a:t>9</a:t>
                      </a:r>
                      <a:endParaRPr lang="zh-TW" altLang="en-US" sz="1200" dirty="0"/>
                    </a:p>
                  </a:txBody>
                  <a:tcPr marL="82798" marR="82798" marT="41399" marB="41399"/>
                </a:tc>
                <a:tc>
                  <a:txBody>
                    <a:bodyPr/>
                    <a:lstStyle/>
                    <a:p>
                      <a:r>
                        <a:rPr lang="en-US" altLang="zh-TW" sz="1200" dirty="0"/>
                        <a:t>11</a:t>
                      </a:r>
                      <a:endParaRPr lang="zh-TW" altLang="en-US" sz="1200" dirty="0"/>
                    </a:p>
                  </a:txBody>
                  <a:tcPr marL="82798" marR="82798" marT="41399" marB="41399"/>
                </a:tc>
                <a:extLst>
                  <a:ext uri="{0D108BD9-81ED-4DB2-BD59-A6C34878D82A}">
                    <a16:rowId xmlns:a16="http://schemas.microsoft.com/office/drawing/2014/main" val="3694935358"/>
                  </a:ext>
                </a:extLst>
              </a:tr>
              <a:tr h="361069">
                <a:tc>
                  <a:txBody>
                    <a:bodyPr/>
                    <a:lstStyle/>
                    <a:p>
                      <a:r>
                        <a:rPr lang="en-US" altLang="zh-TW" sz="1200" dirty="0"/>
                        <a:t>15/15</a:t>
                      </a:r>
                      <a:endParaRPr lang="zh-TW" altLang="en-US" sz="1200" dirty="0"/>
                    </a:p>
                  </a:txBody>
                  <a:tcPr marL="82798" marR="82798" marT="41399" marB="41399"/>
                </a:tc>
                <a:tc>
                  <a:txBody>
                    <a:bodyPr/>
                    <a:lstStyle/>
                    <a:p>
                      <a:r>
                        <a:rPr lang="en-US" altLang="zh-TW" sz="1200" dirty="0"/>
                        <a:t>0.09</a:t>
                      </a:r>
                      <a:endParaRPr lang="zh-TW" altLang="en-US" sz="1200" dirty="0"/>
                    </a:p>
                  </a:txBody>
                  <a:tcPr marL="82798" marR="82798" marT="41399" marB="41399"/>
                </a:tc>
                <a:tc>
                  <a:txBody>
                    <a:bodyPr/>
                    <a:lstStyle/>
                    <a:p>
                      <a:r>
                        <a:rPr lang="en-US" altLang="zh-TW" sz="1200" dirty="0"/>
                        <a:t>0.10</a:t>
                      </a:r>
                      <a:endParaRPr lang="zh-TW" altLang="en-US" sz="1200" dirty="0"/>
                    </a:p>
                  </a:txBody>
                  <a:tcPr marL="82798" marR="82798" marT="41399" marB="41399"/>
                </a:tc>
                <a:tc>
                  <a:txBody>
                    <a:bodyPr/>
                    <a:lstStyle/>
                    <a:p>
                      <a:r>
                        <a:rPr lang="en-US" altLang="zh-TW" sz="1200" dirty="0"/>
                        <a:t>0.09</a:t>
                      </a:r>
                      <a:endParaRPr lang="zh-TW" altLang="en-US" sz="1200" dirty="0"/>
                    </a:p>
                  </a:txBody>
                  <a:tcPr marL="82798" marR="82798" marT="41399" marB="41399"/>
                </a:tc>
                <a:tc>
                  <a:txBody>
                    <a:bodyPr/>
                    <a:lstStyle/>
                    <a:p>
                      <a:r>
                        <a:rPr lang="en-US" altLang="zh-TW" sz="1200" dirty="0"/>
                        <a:t>0.11</a:t>
                      </a:r>
                      <a:endParaRPr lang="zh-TW" altLang="en-US" sz="1200" dirty="0"/>
                    </a:p>
                  </a:txBody>
                  <a:tcPr marL="82798" marR="82798" marT="41399" marB="41399"/>
                </a:tc>
                <a:tc>
                  <a:txBody>
                    <a:bodyPr/>
                    <a:lstStyle/>
                    <a:p>
                      <a:r>
                        <a:rPr lang="en-US" altLang="zh-TW" sz="1200" dirty="0"/>
                        <a:t>0.11</a:t>
                      </a:r>
                      <a:endParaRPr lang="zh-TW" altLang="en-US" sz="1200" dirty="0"/>
                    </a:p>
                  </a:txBody>
                  <a:tcPr marL="82798" marR="82798" marT="41399" marB="41399"/>
                </a:tc>
                <a:extLst>
                  <a:ext uri="{0D108BD9-81ED-4DB2-BD59-A6C34878D82A}">
                    <a16:rowId xmlns:a16="http://schemas.microsoft.com/office/drawing/2014/main" val="875237441"/>
                  </a:ext>
                </a:extLst>
              </a:tr>
              <a:tr h="361069">
                <a:tc>
                  <a:txBody>
                    <a:bodyPr/>
                    <a:lstStyle/>
                    <a:p>
                      <a:r>
                        <a:rPr lang="en-US" altLang="zh-TW" sz="1200" dirty="0"/>
                        <a:t>200/200</a:t>
                      </a:r>
                      <a:endParaRPr lang="zh-TW" altLang="en-US" sz="1200" dirty="0"/>
                    </a:p>
                  </a:txBody>
                  <a:tcPr marL="82798" marR="82798" marT="41399" marB="41399"/>
                </a:tc>
                <a:tc>
                  <a:txBody>
                    <a:bodyPr/>
                    <a:lstStyle/>
                    <a:p>
                      <a:r>
                        <a:rPr lang="en-US" altLang="zh-TW" sz="1200" dirty="0"/>
                        <a:t>0.05</a:t>
                      </a:r>
                      <a:endParaRPr lang="zh-TW" altLang="en-US" sz="1200" dirty="0"/>
                    </a:p>
                  </a:txBody>
                  <a:tcPr marL="82798" marR="82798" marT="41399" marB="41399"/>
                </a:tc>
                <a:tc>
                  <a:txBody>
                    <a:bodyPr/>
                    <a:lstStyle/>
                    <a:p>
                      <a:r>
                        <a:rPr lang="en-US" altLang="zh-TW" sz="1200" dirty="0"/>
                        <a:t>0.06</a:t>
                      </a:r>
                      <a:endParaRPr lang="zh-TW" altLang="en-US" sz="1200" dirty="0"/>
                    </a:p>
                  </a:txBody>
                  <a:tcPr marL="82798" marR="82798" marT="41399" marB="41399"/>
                </a:tc>
                <a:tc>
                  <a:txBody>
                    <a:bodyPr/>
                    <a:lstStyle/>
                    <a:p>
                      <a:r>
                        <a:rPr lang="en-US" altLang="zh-TW" sz="1200" dirty="0"/>
                        <a:t>0.06</a:t>
                      </a:r>
                      <a:endParaRPr lang="zh-TW" altLang="en-US" sz="1200" dirty="0"/>
                    </a:p>
                  </a:txBody>
                  <a:tcPr marL="82798" marR="82798" marT="41399" marB="41399"/>
                </a:tc>
                <a:tc>
                  <a:txBody>
                    <a:bodyPr/>
                    <a:lstStyle/>
                    <a:p>
                      <a:r>
                        <a:rPr lang="en-US" altLang="zh-TW" sz="1200" dirty="0"/>
                        <a:t>0.06</a:t>
                      </a:r>
                      <a:endParaRPr lang="zh-TW" altLang="en-US" sz="1200" dirty="0"/>
                    </a:p>
                  </a:txBody>
                  <a:tcPr marL="82798" marR="82798" marT="41399" marB="41399"/>
                </a:tc>
                <a:tc>
                  <a:txBody>
                    <a:bodyPr/>
                    <a:lstStyle/>
                    <a:p>
                      <a:r>
                        <a:rPr lang="en-US" altLang="zh-TW" sz="1200" dirty="0"/>
                        <a:t>0.6</a:t>
                      </a:r>
                      <a:endParaRPr lang="zh-TW" altLang="en-US" sz="1200" dirty="0"/>
                    </a:p>
                  </a:txBody>
                  <a:tcPr marL="82798" marR="82798" marT="41399" marB="41399"/>
                </a:tc>
                <a:extLst>
                  <a:ext uri="{0D108BD9-81ED-4DB2-BD59-A6C34878D82A}">
                    <a16:rowId xmlns:a16="http://schemas.microsoft.com/office/drawing/2014/main" val="2273510640"/>
                  </a:ext>
                </a:extLst>
              </a:tr>
              <a:tr h="361069">
                <a:tc>
                  <a:txBody>
                    <a:bodyPr/>
                    <a:lstStyle/>
                    <a:p>
                      <a:r>
                        <a:rPr lang="en-US" altLang="zh-TW" sz="1200" dirty="0"/>
                        <a:t>500/500</a:t>
                      </a:r>
                      <a:endParaRPr lang="zh-TW" altLang="en-US" sz="1200" dirty="0"/>
                    </a:p>
                  </a:txBody>
                  <a:tcPr marL="82798" marR="82798" marT="41399" marB="41399"/>
                </a:tc>
                <a:tc>
                  <a:txBody>
                    <a:bodyPr/>
                    <a:lstStyle/>
                    <a:p>
                      <a:r>
                        <a:rPr lang="en-US" altLang="zh-TW" sz="1200" dirty="0"/>
                        <a:t>0.12</a:t>
                      </a:r>
                      <a:endParaRPr lang="zh-TW" altLang="en-US" sz="1200" dirty="0"/>
                    </a:p>
                  </a:txBody>
                  <a:tcPr marL="82798" marR="82798" marT="41399" marB="41399"/>
                </a:tc>
                <a:tc>
                  <a:txBody>
                    <a:bodyPr/>
                    <a:lstStyle/>
                    <a:p>
                      <a:r>
                        <a:rPr lang="en-US" altLang="zh-TW" sz="1200" dirty="0"/>
                        <a:t>0.12</a:t>
                      </a:r>
                      <a:endParaRPr lang="zh-TW" altLang="en-US" sz="1200" dirty="0"/>
                    </a:p>
                  </a:txBody>
                  <a:tcPr marL="82798" marR="82798" marT="41399" marB="41399"/>
                </a:tc>
                <a:tc>
                  <a:txBody>
                    <a:bodyPr/>
                    <a:lstStyle/>
                    <a:p>
                      <a:r>
                        <a:rPr lang="en-US" altLang="zh-TW" sz="1200" dirty="0"/>
                        <a:t>0.14</a:t>
                      </a:r>
                      <a:endParaRPr lang="zh-TW" altLang="en-US" sz="1200" dirty="0"/>
                    </a:p>
                  </a:txBody>
                  <a:tcPr marL="82798" marR="82798" marT="41399" marB="41399"/>
                </a:tc>
                <a:tc>
                  <a:txBody>
                    <a:bodyPr/>
                    <a:lstStyle/>
                    <a:p>
                      <a:r>
                        <a:rPr lang="en-US" altLang="zh-TW" sz="1200" dirty="0"/>
                        <a:t>0.14</a:t>
                      </a:r>
                      <a:endParaRPr lang="zh-TW" altLang="en-US" sz="1200" dirty="0"/>
                    </a:p>
                  </a:txBody>
                  <a:tcPr marL="82798" marR="82798" marT="41399" marB="41399"/>
                </a:tc>
                <a:tc>
                  <a:txBody>
                    <a:bodyPr/>
                    <a:lstStyle/>
                    <a:p>
                      <a:r>
                        <a:rPr lang="en-US" altLang="zh-TW" sz="1200" dirty="0"/>
                        <a:t>0.14</a:t>
                      </a:r>
                      <a:endParaRPr lang="zh-TW" altLang="en-US" sz="1200" dirty="0"/>
                    </a:p>
                  </a:txBody>
                  <a:tcPr marL="82798" marR="82798" marT="41399" marB="41399"/>
                </a:tc>
                <a:extLst>
                  <a:ext uri="{0D108BD9-81ED-4DB2-BD59-A6C34878D82A}">
                    <a16:rowId xmlns:a16="http://schemas.microsoft.com/office/drawing/2014/main" val="2341674431"/>
                  </a:ext>
                </a:extLst>
              </a:tr>
              <a:tr h="361069">
                <a:tc>
                  <a:txBody>
                    <a:bodyPr/>
                    <a:lstStyle/>
                    <a:p>
                      <a:r>
                        <a:rPr lang="en-US" altLang="zh-TW" sz="1200" dirty="0"/>
                        <a:t>1000/1000</a:t>
                      </a:r>
                      <a:endParaRPr lang="zh-TW" altLang="en-US" sz="1200" dirty="0"/>
                    </a:p>
                  </a:txBody>
                  <a:tcPr marL="82798" marR="82798" marT="41399" marB="41399"/>
                </a:tc>
                <a:tc>
                  <a:txBody>
                    <a:bodyPr/>
                    <a:lstStyle/>
                    <a:p>
                      <a:r>
                        <a:rPr lang="en-US" altLang="zh-TW" sz="1200" dirty="0"/>
                        <a:t>0.31</a:t>
                      </a:r>
                      <a:endParaRPr lang="zh-TW" altLang="en-US" sz="1200" dirty="0"/>
                    </a:p>
                  </a:txBody>
                  <a:tcPr marL="82798" marR="82798" marT="41399" marB="41399"/>
                </a:tc>
                <a:tc>
                  <a:txBody>
                    <a:bodyPr/>
                    <a:lstStyle/>
                    <a:p>
                      <a:r>
                        <a:rPr lang="en-US" altLang="zh-TW" sz="1200" dirty="0"/>
                        <a:t>0.33</a:t>
                      </a:r>
                      <a:endParaRPr lang="zh-TW" altLang="en-US" sz="1200" dirty="0"/>
                    </a:p>
                  </a:txBody>
                  <a:tcPr marL="82798" marR="82798" marT="41399" marB="41399"/>
                </a:tc>
                <a:tc>
                  <a:txBody>
                    <a:bodyPr/>
                    <a:lstStyle/>
                    <a:p>
                      <a:r>
                        <a:rPr lang="en-US" altLang="zh-TW" sz="1200" dirty="0"/>
                        <a:t>0.32</a:t>
                      </a:r>
                      <a:endParaRPr lang="zh-TW" altLang="en-US" sz="1200" dirty="0"/>
                    </a:p>
                  </a:txBody>
                  <a:tcPr marL="82798" marR="82798" marT="41399" marB="41399"/>
                </a:tc>
                <a:tc>
                  <a:txBody>
                    <a:bodyPr/>
                    <a:lstStyle/>
                    <a:p>
                      <a:r>
                        <a:rPr lang="en-US" altLang="zh-TW" sz="1200" dirty="0"/>
                        <a:t>0.33</a:t>
                      </a:r>
                      <a:endParaRPr lang="zh-TW" altLang="en-US" sz="1200" dirty="0"/>
                    </a:p>
                  </a:txBody>
                  <a:tcPr marL="82798" marR="82798" marT="41399" marB="41399"/>
                </a:tc>
                <a:tc>
                  <a:txBody>
                    <a:bodyPr/>
                    <a:lstStyle/>
                    <a:p>
                      <a:r>
                        <a:rPr lang="en-US" altLang="zh-TW" sz="1200" dirty="0"/>
                        <a:t>33</a:t>
                      </a:r>
                      <a:endParaRPr lang="zh-TW" altLang="en-US" sz="1200" dirty="0"/>
                    </a:p>
                  </a:txBody>
                  <a:tcPr marL="82798" marR="82798" marT="41399" marB="41399"/>
                </a:tc>
                <a:extLst>
                  <a:ext uri="{0D108BD9-81ED-4DB2-BD59-A6C34878D82A}">
                    <a16:rowId xmlns:a16="http://schemas.microsoft.com/office/drawing/2014/main" val="1933862952"/>
                  </a:ext>
                </a:extLst>
              </a:tr>
              <a:tr h="361069">
                <a:tc>
                  <a:txBody>
                    <a:bodyPr/>
                    <a:lstStyle/>
                    <a:p>
                      <a:r>
                        <a:rPr lang="en-US" altLang="zh-TW" sz="1200" dirty="0"/>
                        <a:t>2000/2000</a:t>
                      </a:r>
                      <a:endParaRPr lang="zh-TW" altLang="en-US" sz="1200" dirty="0"/>
                    </a:p>
                  </a:txBody>
                  <a:tcPr marL="82798" marR="82798" marT="41399" marB="41399"/>
                </a:tc>
                <a:tc>
                  <a:txBody>
                    <a:bodyPr/>
                    <a:lstStyle/>
                    <a:p>
                      <a:r>
                        <a:rPr lang="en-US" altLang="zh-TW" sz="1200" dirty="0"/>
                        <a:t>0.53</a:t>
                      </a:r>
                      <a:endParaRPr lang="zh-TW" altLang="en-US" sz="1200" dirty="0"/>
                    </a:p>
                  </a:txBody>
                  <a:tcPr marL="82798" marR="82798" marT="41399" marB="41399"/>
                </a:tc>
                <a:tc>
                  <a:txBody>
                    <a:bodyPr/>
                    <a:lstStyle/>
                    <a:p>
                      <a:r>
                        <a:rPr lang="en-US" altLang="zh-TW" sz="1200" dirty="0"/>
                        <a:t>0.53</a:t>
                      </a:r>
                      <a:endParaRPr lang="zh-TW" altLang="en-US" sz="1200" dirty="0"/>
                    </a:p>
                  </a:txBody>
                  <a:tcPr marL="82798" marR="82798" marT="41399" marB="41399"/>
                </a:tc>
                <a:tc>
                  <a:txBody>
                    <a:bodyPr/>
                    <a:lstStyle/>
                    <a:p>
                      <a:r>
                        <a:rPr lang="en-US" altLang="zh-TW" sz="1200" dirty="0"/>
                        <a:t>0.53</a:t>
                      </a:r>
                      <a:endParaRPr lang="zh-TW" altLang="en-US" sz="1200" dirty="0"/>
                    </a:p>
                  </a:txBody>
                  <a:tcPr marL="82798" marR="82798" marT="41399" marB="41399"/>
                </a:tc>
                <a:tc>
                  <a:txBody>
                    <a:bodyPr/>
                    <a:lstStyle/>
                    <a:p>
                      <a:r>
                        <a:rPr lang="en-US" altLang="zh-TW" sz="1200" dirty="0"/>
                        <a:t>0.54</a:t>
                      </a:r>
                      <a:endParaRPr lang="zh-TW" altLang="en-US" sz="1200" dirty="0"/>
                    </a:p>
                  </a:txBody>
                  <a:tcPr marL="82798" marR="82798" marT="41399" marB="41399"/>
                </a:tc>
                <a:tc>
                  <a:txBody>
                    <a:bodyPr/>
                    <a:lstStyle/>
                    <a:p>
                      <a:r>
                        <a:rPr lang="en-US" altLang="zh-TW" sz="1200" dirty="0"/>
                        <a:t>0.55</a:t>
                      </a:r>
                      <a:endParaRPr lang="zh-TW" altLang="en-US" sz="1200" dirty="0"/>
                    </a:p>
                  </a:txBody>
                  <a:tcPr marL="82798" marR="82798" marT="41399" marB="41399"/>
                </a:tc>
                <a:extLst>
                  <a:ext uri="{0D108BD9-81ED-4DB2-BD59-A6C34878D82A}">
                    <a16:rowId xmlns:a16="http://schemas.microsoft.com/office/drawing/2014/main" val="3444321619"/>
                  </a:ext>
                </a:extLst>
              </a:tr>
              <a:tr h="361069">
                <a:tc>
                  <a:txBody>
                    <a:bodyPr/>
                    <a:lstStyle/>
                    <a:p>
                      <a:r>
                        <a:rPr lang="en-US" altLang="zh-TW" sz="1200" dirty="0"/>
                        <a:t>3000/3000</a:t>
                      </a:r>
                    </a:p>
                  </a:txBody>
                  <a:tcPr marL="82798" marR="82798" marT="41399" marB="41399"/>
                </a:tc>
                <a:tc>
                  <a:txBody>
                    <a:bodyPr/>
                    <a:lstStyle/>
                    <a:p>
                      <a:r>
                        <a:rPr lang="en-US" altLang="zh-TW" sz="1200" dirty="0"/>
                        <a:t>0.60</a:t>
                      </a:r>
                      <a:endParaRPr lang="zh-TW" altLang="en-US" sz="1200" dirty="0"/>
                    </a:p>
                  </a:txBody>
                  <a:tcPr marL="82798" marR="82798" marT="41399" marB="41399"/>
                </a:tc>
                <a:tc>
                  <a:txBody>
                    <a:bodyPr/>
                    <a:lstStyle/>
                    <a:p>
                      <a:r>
                        <a:rPr lang="en-US" altLang="zh-TW" sz="1200" dirty="0"/>
                        <a:t>0.60</a:t>
                      </a:r>
                      <a:endParaRPr lang="zh-TW" altLang="en-US" sz="1200" dirty="0"/>
                    </a:p>
                  </a:txBody>
                  <a:tcPr marL="82798" marR="82798" marT="41399" marB="41399"/>
                </a:tc>
                <a:tc>
                  <a:txBody>
                    <a:bodyPr/>
                    <a:lstStyle/>
                    <a:p>
                      <a:r>
                        <a:rPr lang="en-US" altLang="zh-TW" sz="1200" dirty="0"/>
                        <a:t>0.61</a:t>
                      </a:r>
                      <a:endParaRPr lang="zh-TW" altLang="en-US" sz="1200" dirty="0"/>
                    </a:p>
                  </a:txBody>
                  <a:tcPr marL="82798" marR="82798" marT="41399" marB="41399"/>
                </a:tc>
                <a:tc>
                  <a:txBody>
                    <a:bodyPr/>
                    <a:lstStyle/>
                    <a:p>
                      <a:r>
                        <a:rPr lang="en-US" altLang="zh-TW" sz="1200" dirty="0"/>
                        <a:t>0.61</a:t>
                      </a:r>
                      <a:endParaRPr lang="zh-TW" altLang="en-US" sz="1200" dirty="0"/>
                    </a:p>
                  </a:txBody>
                  <a:tcPr marL="82798" marR="82798" marT="41399" marB="41399"/>
                </a:tc>
                <a:tc>
                  <a:txBody>
                    <a:bodyPr/>
                    <a:lstStyle/>
                    <a:p>
                      <a:r>
                        <a:rPr lang="en-US" altLang="zh-TW" sz="1200" dirty="0"/>
                        <a:t>0.62</a:t>
                      </a:r>
                      <a:endParaRPr lang="zh-TW" altLang="en-US" sz="1200" dirty="0"/>
                    </a:p>
                  </a:txBody>
                  <a:tcPr marL="82798" marR="82798" marT="41399" marB="41399"/>
                </a:tc>
                <a:extLst>
                  <a:ext uri="{0D108BD9-81ED-4DB2-BD59-A6C34878D82A}">
                    <a16:rowId xmlns:a16="http://schemas.microsoft.com/office/drawing/2014/main" val="1968693889"/>
                  </a:ext>
                </a:extLst>
              </a:tr>
            </a:tbl>
          </a:graphicData>
        </a:graphic>
      </p:graphicFrame>
      <p:sp>
        <p:nvSpPr>
          <p:cNvPr id="2" name="矩形 1">
            <a:extLst>
              <a:ext uri="{FF2B5EF4-FFF2-40B4-BE49-F238E27FC236}">
                <a16:creationId xmlns:a16="http://schemas.microsoft.com/office/drawing/2014/main" id="{C3C593E8-A648-4CF5-AFF0-4C9251376725}"/>
              </a:ext>
            </a:extLst>
          </p:cNvPr>
          <p:cNvSpPr/>
          <p:nvPr/>
        </p:nvSpPr>
        <p:spPr>
          <a:xfrm>
            <a:off x="194730" y="3016719"/>
            <a:ext cx="6468532" cy="2339102"/>
          </a:xfrm>
          <a:prstGeom prst="rect">
            <a:avLst/>
          </a:prstGeom>
        </p:spPr>
        <p:txBody>
          <a:bodyPr wrap="square">
            <a:spAutoFit/>
          </a:bodyPr>
          <a:lstStyle/>
          <a:p>
            <a:r>
              <a:rPr lang="en-US" altLang="zh-TW" dirty="0">
                <a:latin typeface="Times New Roman" panose="02020603050405020304" pitchFamily="18" charset="0"/>
                <a:cs typeface="Times New Roman" panose="02020603050405020304" pitchFamily="18" charset="0"/>
              </a:rPr>
              <a:t> The results show that as the amount of data increases, the clustering performance of the model improves.</a:t>
            </a:r>
          </a:p>
          <a:p>
            <a:endParaRPr lang="en-US" altLang="zh-TW" dirty="0">
              <a:latin typeface="Times New Roman" panose="02020603050405020304" pitchFamily="18" charset="0"/>
              <a:cs typeface="Times New Roman" panose="02020603050405020304" pitchFamily="18" charset="0"/>
            </a:endParaRPr>
          </a:p>
          <a:p>
            <a:r>
              <a:rPr lang="en-US" altLang="zh-TW" sz="2000" dirty="0">
                <a:latin typeface="Times New Roman" panose="02020603050405020304" pitchFamily="18" charset="0"/>
                <a:cs typeface="Times New Roman" panose="02020603050405020304" pitchFamily="18" charset="0"/>
              </a:rPr>
              <a:t>2.2.2 Compare </a:t>
            </a:r>
            <a:r>
              <a:rPr lang="en-US" altLang="zh-TW" sz="2000" b="1" dirty="0">
                <a:latin typeface="Times New Roman" panose="02020603050405020304" pitchFamily="18" charset="0"/>
                <a:cs typeface="Times New Roman" panose="02020603050405020304" pitchFamily="18" charset="0"/>
              </a:rPr>
              <a:t>different composition </a:t>
            </a:r>
            <a:r>
              <a:rPr lang="en-US" altLang="zh-TW" sz="2000" dirty="0">
                <a:latin typeface="Times New Roman" panose="02020603050405020304" pitchFamily="18" charset="0"/>
                <a:cs typeface="Times New Roman" panose="02020603050405020304" pitchFamily="18" charset="0"/>
              </a:rPr>
              <a:t>of training data</a:t>
            </a:r>
          </a:p>
          <a:p>
            <a:r>
              <a:rPr lang="en-US" altLang="zh-TW" dirty="0">
                <a:latin typeface="Times New Roman" panose="02020603050405020304" pitchFamily="18" charset="0"/>
                <a:cs typeface="Times New Roman" panose="02020603050405020304" pitchFamily="18" charset="0"/>
              </a:rPr>
              <a:t> Like in the previous sections, I want to test how different amounts of dataset affect the clustering capability of the model. Here are the results.</a:t>
            </a:r>
          </a:p>
          <a:p>
            <a:endParaRPr lang="en-US" altLang="zh-TW" dirty="0">
              <a:latin typeface="Times New Roman" panose="02020603050405020304" pitchFamily="18" charset="0"/>
              <a:cs typeface="Times New Roman" panose="02020603050405020304" pitchFamily="18" charset="0"/>
            </a:endParaRPr>
          </a:p>
        </p:txBody>
      </p:sp>
      <p:graphicFrame>
        <p:nvGraphicFramePr>
          <p:cNvPr id="3" name="表格 2">
            <a:extLst>
              <a:ext uri="{FF2B5EF4-FFF2-40B4-BE49-F238E27FC236}">
                <a16:creationId xmlns:a16="http://schemas.microsoft.com/office/drawing/2014/main" id="{DA43DA35-56DF-44DA-8736-87CE5BFBF78D}"/>
              </a:ext>
            </a:extLst>
          </p:cNvPr>
          <p:cNvGraphicFramePr>
            <a:graphicFrameLocks noGrp="1"/>
          </p:cNvGraphicFramePr>
          <p:nvPr>
            <p:extLst>
              <p:ext uri="{D42A27DB-BD31-4B8C-83A1-F6EECF244321}">
                <p14:modId xmlns:p14="http://schemas.microsoft.com/office/powerpoint/2010/main" val="2203800287"/>
              </p:ext>
            </p:extLst>
          </p:nvPr>
        </p:nvGraphicFramePr>
        <p:xfrm>
          <a:off x="464308" y="5076691"/>
          <a:ext cx="5929375" cy="2514600"/>
        </p:xfrm>
        <a:graphic>
          <a:graphicData uri="http://schemas.openxmlformats.org/drawingml/2006/table">
            <a:tbl>
              <a:tblPr firstRow="1" bandRow="1">
                <a:tableStyleId>{5C22544A-7EE6-4342-B048-85BDC9FD1C3A}</a:tableStyleId>
              </a:tblPr>
              <a:tblGrid>
                <a:gridCol w="980757">
                  <a:extLst>
                    <a:ext uri="{9D8B030D-6E8A-4147-A177-3AD203B41FA5}">
                      <a16:colId xmlns:a16="http://schemas.microsoft.com/office/drawing/2014/main" val="2143676923"/>
                    </a:ext>
                  </a:extLst>
                </a:gridCol>
                <a:gridCol w="995702">
                  <a:extLst>
                    <a:ext uri="{9D8B030D-6E8A-4147-A177-3AD203B41FA5}">
                      <a16:colId xmlns:a16="http://schemas.microsoft.com/office/drawing/2014/main" val="4029777078"/>
                    </a:ext>
                  </a:extLst>
                </a:gridCol>
                <a:gridCol w="988229">
                  <a:extLst>
                    <a:ext uri="{9D8B030D-6E8A-4147-A177-3AD203B41FA5}">
                      <a16:colId xmlns:a16="http://schemas.microsoft.com/office/drawing/2014/main" val="2447697921"/>
                    </a:ext>
                  </a:extLst>
                </a:gridCol>
                <a:gridCol w="988229">
                  <a:extLst>
                    <a:ext uri="{9D8B030D-6E8A-4147-A177-3AD203B41FA5}">
                      <a16:colId xmlns:a16="http://schemas.microsoft.com/office/drawing/2014/main" val="3943588827"/>
                    </a:ext>
                  </a:extLst>
                </a:gridCol>
                <a:gridCol w="988229">
                  <a:extLst>
                    <a:ext uri="{9D8B030D-6E8A-4147-A177-3AD203B41FA5}">
                      <a16:colId xmlns:a16="http://schemas.microsoft.com/office/drawing/2014/main" val="2431720381"/>
                    </a:ext>
                  </a:extLst>
                </a:gridCol>
                <a:gridCol w="988229">
                  <a:extLst>
                    <a:ext uri="{9D8B030D-6E8A-4147-A177-3AD203B41FA5}">
                      <a16:colId xmlns:a16="http://schemas.microsoft.com/office/drawing/2014/main" val="3660576323"/>
                    </a:ext>
                  </a:extLst>
                </a:gridCol>
              </a:tblGrid>
              <a:tr h="502920">
                <a:tc>
                  <a:txBody>
                    <a:bodyPr/>
                    <a:lstStyle/>
                    <a:p>
                      <a:r>
                        <a:rPr lang="en-US" altLang="zh-TW" dirty="0"/>
                        <a:t>Badminton/Stock</a:t>
                      </a:r>
                      <a:endParaRPr lang="zh-TW" altLang="en-US" dirty="0"/>
                    </a:p>
                  </a:txBody>
                  <a:tcPr/>
                </a:tc>
                <a:tc>
                  <a:txBody>
                    <a:bodyPr/>
                    <a:lstStyle/>
                    <a:p>
                      <a:r>
                        <a:rPr lang="en-US" altLang="zh-TW" dirty="0"/>
                        <a:t>3</a:t>
                      </a:r>
                      <a:endParaRPr lang="zh-TW" altLang="en-US" dirty="0"/>
                    </a:p>
                  </a:txBody>
                  <a:tcPr/>
                </a:tc>
                <a:tc>
                  <a:txBody>
                    <a:bodyPr/>
                    <a:lstStyle/>
                    <a:p>
                      <a:r>
                        <a:rPr lang="en-US" altLang="zh-TW" dirty="0"/>
                        <a:t>5</a:t>
                      </a:r>
                      <a:endParaRPr lang="zh-TW" altLang="en-US" dirty="0"/>
                    </a:p>
                  </a:txBody>
                  <a:tcPr/>
                </a:tc>
                <a:tc>
                  <a:txBody>
                    <a:bodyPr/>
                    <a:lstStyle/>
                    <a:p>
                      <a:r>
                        <a:rPr lang="en-US" altLang="zh-TW" dirty="0"/>
                        <a:t>7</a:t>
                      </a:r>
                      <a:endParaRPr lang="zh-TW" altLang="en-US" dirty="0"/>
                    </a:p>
                  </a:txBody>
                  <a:tcPr/>
                </a:tc>
                <a:tc>
                  <a:txBody>
                    <a:bodyPr/>
                    <a:lstStyle/>
                    <a:p>
                      <a:r>
                        <a:rPr lang="en-US" altLang="zh-TW" dirty="0"/>
                        <a:t>9</a:t>
                      </a:r>
                      <a:endParaRPr lang="zh-TW" altLang="en-US" dirty="0"/>
                    </a:p>
                  </a:txBody>
                  <a:tcPr/>
                </a:tc>
                <a:tc>
                  <a:txBody>
                    <a:bodyPr/>
                    <a:lstStyle/>
                    <a:p>
                      <a:r>
                        <a:rPr lang="en-US" altLang="zh-TW" dirty="0"/>
                        <a:t>11</a:t>
                      </a:r>
                      <a:endParaRPr lang="zh-TW" altLang="en-US" dirty="0"/>
                    </a:p>
                  </a:txBody>
                  <a:tcPr/>
                </a:tc>
                <a:extLst>
                  <a:ext uri="{0D108BD9-81ED-4DB2-BD59-A6C34878D82A}">
                    <a16:rowId xmlns:a16="http://schemas.microsoft.com/office/drawing/2014/main" val="3604290662"/>
                  </a:ext>
                </a:extLst>
              </a:tr>
              <a:tr h="502920">
                <a:tc>
                  <a:txBody>
                    <a:bodyPr/>
                    <a:lstStyle/>
                    <a:p>
                      <a:r>
                        <a:rPr lang="en-US" altLang="zh-TW" dirty="0"/>
                        <a:t>100/2900</a:t>
                      </a:r>
                      <a:endParaRPr lang="zh-TW" altLang="en-US" dirty="0"/>
                    </a:p>
                  </a:txBody>
                  <a:tcPr/>
                </a:tc>
                <a:tc>
                  <a:txBody>
                    <a:bodyPr/>
                    <a:lstStyle/>
                    <a:p>
                      <a:r>
                        <a:rPr lang="en-US" altLang="zh-TW" dirty="0"/>
                        <a:t>0.47</a:t>
                      </a:r>
                      <a:endParaRPr lang="zh-TW" altLang="en-US" dirty="0"/>
                    </a:p>
                  </a:txBody>
                  <a:tcPr/>
                </a:tc>
                <a:tc>
                  <a:txBody>
                    <a:bodyPr/>
                    <a:lstStyle/>
                    <a:p>
                      <a:r>
                        <a:rPr lang="en-US" altLang="zh-TW" dirty="0"/>
                        <a:t>0.47</a:t>
                      </a:r>
                      <a:endParaRPr lang="zh-TW" altLang="en-US" dirty="0"/>
                    </a:p>
                  </a:txBody>
                  <a:tcPr/>
                </a:tc>
                <a:tc>
                  <a:txBody>
                    <a:bodyPr/>
                    <a:lstStyle/>
                    <a:p>
                      <a:r>
                        <a:rPr lang="en-US" altLang="zh-TW" dirty="0"/>
                        <a:t>0.48</a:t>
                      </a:r>
                      <a:endParaRPr lang="zh-TW" altLang="en-US" dirty="0"/>
                    </a:p>
                  </a:txBody>
                  <a:tcPr/>
                </a:tc>
                <a:tc>
                  <a:txBody>
                    <a:bodyPr/>
                    <a:lstStyle/>
                    <a:p>
                      <a:r>
                        <a:rPr lang="en-US" altLang="zh-TW" dirty="0"/>
                        <a:t>0.48</a:t>
                      </a:r>
                      <a:endParaRPr lang="zh-TW" altLang="en-US" dirty="0"/>
                    </a:p>
                  </a:txBody>
                  <a:tcPr/>
                </a:tc>
                <a:tc>
                  <a:txBody>
                    <a:bodyPr/>
                    <a:lstStyle/>
                    <a:p>
                      <a:r>
                        <a:rPr lang="en-US" altLang="zh-TW" dirty="0"/>
                        <a:t>0.49</a:t>
                      </a:r>
                      <a:endParaRPr lang="zh-TW" altLang="en-US" dirty="0"/>
                    </a:p>
                  </a:txBody>
                  <a:tcPr/>
                </a:tc>
                <a:extLst>
                  <a:ext uri="{0D108BD9-81ED-4DB2-BD59-A6C34878D82A}">
                    <a16:rowId xmlns:a16="http://schemas.microsoft.com/office/drawing/2014/main" val="2530652296"/>
                  </a:ext>
                </a:extLst>
              </a:tr>
              <a:tr h="502920">
                <a:tc>
                  <a:txBody>
                    <a:bodyPr/>
                    <a:lstStyle/>
                    <a:p>
                      <a:r>
                        <a:rPr lang="en-US" altLang="zh-TW" dirty="0"/>
                        <a:t>500/2500</a:t>
                      </a:r>
                      <a:endParaRPr lang="zh-TW" altLang="en-US" dirty="0"/>
                    </a:p>
                  </a:txBody>
                  <a:tcPr/>
                </a:tc>
                <a:tc>
                  <a:txBody>
                    <a:bodyPr/>
                    <a:lstStyle/>
                    <a:p>
                      <a:r>
                        <a:rPr lang="en-US" altLang="zh-TW" dirty="0"/>
                        <a:t>0.46</a:t>
                      </a:r>
                      <a:endParaRPr lang="zh-TW" altLang="en-US" dirty="0"/>
                    </a:p>
                  </a:txBody>
                  <a:tcPr/>
                </a:tc>
                <a:tc>
                  <a:txBody>
                    <a:bodyPr/>
                    <a:lstStyle/>
                    <a:p>
                      <a:r>
                        <a:rPr lang="en-US" altLang="zh-TW" dirty="0"/>
                        <a:t>0.47</a:t>
                      </a:r>
                      <a:endParaRPr lang="zh-TW" altLang="en-US" dirty="0"/>
                    </a:p>
                  </a:txBody>
                  <a:tcPr/>
                </a:tc>
                <a:tc>
                  <a:txBody>
                    <a:bodyPr/>
                    <a:lstStyle/>
                    <a:p>
                      <a:r>
                        <a:rPr lang="en-US" altLang="zh-TW" dirty="0"/>
                        <a:t>0.47</a:t>
                      </a:r>
                      <a:endParaRPr lang="zh-TW" altLang="en-US" dirty="0"/>
                    </a:p>
                  </a:txBody>
                  <a:tcPr/>
                </a:tc>
                <a:tc>
                  <a:txBody>
                    <a:bodyPr/>
                    <a:lstStyle/>
                    <a:p>
                      <a:r>
                        <a:rPr lang="en-US" altLang="zh-TW" dirty="0"/>
                        <a:t>0.49</a:t>
                      </a:r>
                      <a:endParaRPr lang="zh-TW" altLang="en-US" dirty="0"/>
                    </a:p>
                  </a:txBody>
                  <a:tcPr/>
                </a:tc>
                <a:tc>
                  <a:txBody>
                    <a:bodyPr/>
                    <a:lstStyle/>
                    <a:p>
                      <a:r>
                        <a:rPr lang="en-US" altLang="zh-TW" dirty="0"/>
                        <a:t>0.49</a:t>
                      </a:r>
                      <a:endParaRPr lang="zh-TW" altLang="en-US" dirty="0"/>
                    </a:p>
                  </a:txBody>
                  <a:tcPr/>
                </a:tc>
                <a:extLst>
                  <a:ext uri="{0D108BD9-81ED-4DB2-BD59-A6C34878D82A}">
                    <a16:rowId xmlns:a16="http://schemas.microsoft.com/office/drawing/2014/main" val="1444072991"/>
                  </a:ext>
                </a:extLst>
              </a:tr>
              <a:tr h="502920">
                <a:tc>
                  <a:txBody>
                    <a:bodyPr/>
                    <a:lstStyle/>
                    <a:p>
                      <a:r>
                        <a:rPr lang="en-US" altLang="zh-TW" dirty="0"/>
                        <a:t>1000/2000</a:t>
                      </a:r>
                      <a:endParaRPr lang="zh-TW" altLang="en-US" dirty="0"/>
                    </a:p>
                  </a:txBody>
                  <a:tcPr/>
                </a:tc>
                <a:tc>
                  <a:txBody>
                    <a:bodyPr/>
                    <a:lstStyle/>
                    <a:p>
                      <a:r>
                        <a:rPr lang="en-US" altLang="zh-TW" dirty="0"/>
                        <a:t>0.44</a:t>
                      </a:r>
                      <a:endParaRPr lang="zh-TW" altLang="en-US" dirty="0"/>
                    </a:p>
                  </a:txBody>
                  <a:tcPr/>
                </a:tc>
                <a:tc>
                  <a:txBody>
                    <a:bodyPr/>
                    <a:lstStyle/>
                    <a:p>
                      <a:r>
                        <a:rPr lang="en-US" altLang="zh-TW" dirty="0"/>
                        <a:t>0.46</a:t>
                      </a:r>
                      <a:endParaRPr lang="zh-TW" altLang="en-US" dirty="0"/>
                    </a:p>
                  </a:txBody>
                  <a:tcPr/>
                </a:tc>
                <a:tc>
                  <a:txBody>
                    <a:bodyPr/>
                    <a:lstStyle/>
                    <a:p>
                      <a:r>
                        <a:rPr lang="en-US" altLang="zh-TW" dirty="0"/>
                        <a:t>0.46</a:t>
                      </a:r>
                      <a:endParaRPr lang="zh-TW" altLang="en-US" dirty="0"/>
                    </a:p>
                  </a:txBody>
                  <a:tcPr/>
                </a:tc>
                <a:tc>
                  <a:txBody>
                    <a:bodyPr/>
                    <a:lstStyle/>
                    <a:p>
                      <a:r>
                        <a:rPr lang="en-US" altLang="zh-TW" dirty="0"/>
                        <a:t>0.46</a:t>
                      </a:r>
                      <a:endParaRPr lang="zh-TW" altLang="en-US" dirty="0"/>
                    </a:p>
                  </a:txBody>
                  <a:tcPr/>
                </a:tc>
                <a:tc>
                  <a:txBody>
                    <a:bodyPr/>
                    <a:lstStyle/>
                    <a:p>
                      <a:r>
                        <a:rPr lang="en-US" altLang="zh-TW" dirty="0"/>
                        <a:t>0.47</a:t>
                      </a:r>
                      <a:endParaRPr lang="zh-TW" altLang="en-US" dirty="0"/>
                    </a:p>
                  </a:txBody>
                  <a:tcPr/>
                </a:tc>
                <a:extLst>
                  <a:ext uri="{0D108BD9-81ED-4DB2-BD59-A6C34878D82A}">
                    <a16:rowId xmlns:a16="http://schemas.microsoft.com/office/drawing/2014/main" val="1587084464"/>
                  </a:ext>
                </a:extLst>
              </a:tr>
              <a:tr h="502920">
                <a:tc>
                  <a:txBody>
                    <a:bodyPr/>
                    <a:lstStyle/>
                    <a:p>
                      <a:r>
                        <a:rPr lang="en-US" altLang="zh-TW" dirty="0"/>
                        <a:t>1500/1500</a:t>
                      </a:r>
                      <a:endParaRPr lang="zh-TW" altLang="en-US" dirty="0"/>
                    </a:p>
                  </a:txBody>
                  <a:tcPr/>
                </a:tc>
                <a:tc>
                  <a:txBody>
                    <a:bodyPr/>
                    <a:lstStyle/>
                    <a:p>
                      <a:r>
                        <a:rPr lang="en-US" altLang="zh-TW" dirty="0"/>
                        <a:t>0.44</a:t>
                      </a:r>
                      <a:endParaRPr lang="zh-TW" altLang="en-US" dirty="0"/>
                    </a:p>
                  </a:txBody>
                  <a:tcPr/>
                </a:tc>
                <a:tc>
                  <a:txBody>
                    <a:bodyPr/>
                    <a:lstStyle/>
                    <a:p>
                      <a:r>
                        <a:rPr lang="en-US" altLang="zh-TW" dirty="0"/>
                        <a:t>0.44</a:t>
                      </a:r>
                      <a:endParaRPr lang="zh-TW" altLang="en-US" dirty="0"/>
                    </a:p>
                  </a:txBody>
                  <a:tcPr/>
                </a:tc>
                <a:tc>
                  <a:txBody>
                    <a:bodyPr/>
                    <a:lstStyle/>
                    <a:p>
                      <a:r>
                        <a:rPr lang="en-US" altLang="zh-TW" dirty="0"/>
                        <a:t>0.45</a:t>
                      </a:r>
                      <a:endParaRPr lang="zh-TW" altLang="en-US" dirty="0"/>
                    </a:p>
                  </a:txBody>
                  <a:tcPr/>
                </a:tc>
                <a:tc>
                  <a:txBody>
                    <a:bodyPr/>
                    <a:lstStyle/>
                    <a:p>
                      <a:r>
                        <a:rPr lang="en-US" altLang="zh-TW" dirty="0"/>
                        <a:t>0.46</a:t>
                      </a:r>
                      <a:endParaRPr lang="zh-TW" altLang="en-US" dirty="0"/>
                    </a:p>
                  </a:txBody>
                  <a:tcPr/>
                </a:tc>
                <a:tc>
                  <a:txBody>
                    <a:bodyPr/>
                    <a:lstStyle/>
                    <a:p>
                      <a:r>
                        <a:rPr lang="en-US" altLang="zh-TW" dirty="0"/>
                        <a:t>0.46</a:t>
                      </a:r>
                      <a:endParaRPr lang="zh-TW" altLang="en-US" dirty="0"/>
                    </a:p>
                  </a:txBody>
                  <a:tcPr/>
                </a:tc>
                <a:extLst>
                  <a:ext uri="{0D108BD9-81ED-4DB2-BD59-A6C34878D82A}">
                    <a16:rowId xmlns:a16="http://schemas.microsoft.com/office/drawing/2014/main" val="3772521381"/>
                  </a:ext>
                </a:extLst>
              </a:tr>
            </a:tbl>
          </a:graphicData>
        </a:graphic>
      </p:graphicFrame>
      <p:sp>
        <p:nvSpPr>
          <p:cNvPr id="9" name="矩形 8">
            <a:extLst>
              <a:ext uri="{FF2B5EF4-FFF2-40B4-BE49-F238E27FC236}">
                <a16:creationId xmlns:a16="http://schemas.microsoft.com/office/drawing/2014/main" id="{C2922F9B-9891-4779-85CE-544D48E69ACB}"/>
              </a:ext>
            </a:extLst>
          </p:cNvPr>
          <p:cNvSpPr/>
          <p:nvPr/>
        </p:nvSpPr>
        <p:spPr>
          <a:xfrm>
            <a:off x="194730" y="7887769"/>
            <a:ext cx="6404985" cy="2308324"/>
          </a:xfrm>
          <a:prstGeom prst="rect">
            <a:avLst/>
          </a:prstGeom>
        </p:spPr>
        <p:txBody>
          <a:bodyPr wrap="square">
            <a:spAutoFit/>
          </a:bodyPr>
          <a:lstStyle/>
          <a:p>
            <a:r>
              <a:rPr lang="en-US" altLang="zh-TW" dirty="0">
                <a:latin typeface="Times New Roman" panose="02020603050405020304" pitchFamily="18" charset="0"/>
                <a:cs typeface="Times New Roman" panose="02020603050405020304" pitchFamily="18" charset="0"/>
              </a:rPr>
              <a:t> Unlike other supervised learning models, the impact of training data with different compositions on clustering is not significant.</a:t>
            </a:r>
          </a:p>
          <a:p>
            <a:endParaRPr lang="en-US" altLang="zh-TW" dirty="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3. Further Discussion</a:t>
            </a:r>
          </a:p>
          <a:p>
            <a:r>
              <a:rPr lang="en-US" altLang="zh-TW" dirty="0">
                <a:latin typeface="Times New Roman" panose="02020603050405020304" pitchFamily="18" charset="0"/>
                <a:cs typeface="Times New Roman" panose="02020603050405020304" pitchFamily="18" charset="0"/>
              </a:rPr>
              <a:t> Through the previous experiments, I have shown the influence of the </a:t>
            </a:r>
            <a:r>
              <a:rPr lang="en-US" altLang="zh-TW" b="1" dirty="0">
                <a:latin typeface="Times New Roman" panose="02020603050405020304" pitchFamily="18" charset="0"/>
                <a:cs typeface="Times New Roman" panose="02020603050405020304" pitchFamily="18" charset="0"/>
              </a:rPr>
              <a:t>amount of training data </a:t>
            </a:r>
            <a:r>
              <a:rPr lang="en-US" altLang="zh-TW" dirty="0">
                <a:latin typeface="Times New Roman" panose="02020603050405020304" pitchFamily="18" charset="0"/>
                <a:cs typeface="Times New Roman" panose="02020603050405020304" pitchFamily="18" charset="0"/>
              </a:rPr>
              <a:t>and the </a:t>
            </a:r>
            <a:r>
              <a:rPr lang="en-US" altLang="zh-TW" b="1" dirty="0">
                <a:latin typeface="Times New Roman" panose="02020603050405020304" pitchFamily="18" charset="0"/>
                <a:cs typeface="Times New Roman" panose="02020603050405020304" pitchFamily="18" charset="0"/>
              </a:rPr>
              <a:t>composition of training data</a:t>
            </a:r>
            <a:r>
              <a:rPr lang="en-US" altLang="zh-TW" dirty="0">
                <a:latin typeface="Times New Roman" panose="02020603050405020304" pitchFamily="18" charset="0"/>
                <a:cs typeface="Times New Roman" panose="02020603050405020304" pitchFamily="18" charset="0"/>
              </a:rPr>
              <a:t> on the model. </a:t>
            </a:r>
            <a:endParaRPr lang="zh-TW" altLang="en-US" dirty="0"/>
          </a:p>
          <a:p>
            <a:endParaRPr lang="zh-TW" altLang="en-US" dirty="0">
              <a:latin typeface="Times New Roman" panose="02020603050405020304" pitchFamily="18" charset="0"/>
              <a:cs typeface="Times New Roman" panose="02020603050405020304" pitchFamily="18" charset="0"/>
            </a:endParaRPr>
          </a:p>
        </p:txBody>
      </p:sp>
      <p:sp>
        <p:nvSpPr>
          <p:cNvPr id="10" name="文字方塊 9">
            <a:extLst>
              <a:ext uri="{FF2B5EF4-FFF2-40B4-BE49-F238E27FC236}">
                <a16:creationId xmlns:a16="http://schemas.microsoft.com/office/drawing/2014/main" id="{80E73A34-1551-4766-8E7D-D22C2ECBB0D9}"/>
              </a:ext>
            </a:extLst>
          </p:cNvPr>
          <p:cNvSpPr txBox="1"/>
          <p:nvPr/>
        </p:nvSpPr>
        <p:spPr>
          <a:xfrm>
            <a:off x="226504" y="2735069"/>
            <a:ext cx="6404985" cy="369332"/>
          </a:xfrm>
          <a:prstGeom prst="rect">
            <a:avLst/>
          </a:prstGeom>
          <a:noFill/>
        </p:spPr>
        <p:txBody>
          <a:bodyPr wrap="square" rtlCol="0">
            <a:spAutoFit/>
          </a:bodyPr>
          <a:lstStyle/>
          <a:p>
            <a:pPr algn="ctr"/>
            <a:r>
              <a:rPr lang="en-US" altLang="zh-TW" dirty="0">
                <a:latin typeface="Times New Roman" panose="02020603050405020304" pitchFamily="18" charset="0"/>
                <a:cs typeface="Times New Roman" panose="02020603050405020304" pitchFamily="18" charset="0"/>
              </a:rPr>
              <a:t>Table 8. Different amount of training data in K-means clustering</a:t>
            </a:r>
            <a:endParaRPr lang="zh-TW" altLang="en-US" dirty="0">
              <a:latin typeface="Times New Roman" panose="02020603050405020304" pitchFamily="18" charset="0"/>
              <a:cs typeface="Times New Roman" panose="02020603050405020304" pitchFamily="18" charset="0"/>
            </a:endParaRPr>
          </a:p>
        </p:txBody>
      </p:sp>
      <p:sp>
        <p:nvSpPr>
          <p:cNvPr id="11" name="文字方塊 10">
            <a:extLst>
              <a:ext uri="{FF2B5EF4-FFF2-40B4-BE49-F238E27FC236}">
                <a16:creationId xmlns:a16="http://schemas.microsoft.com/office/drawing/2014/main" id="{8C0D2694-A168-464C-8C5B-2B6F0EBD2707}"/>
              </a:ext>
            </a:extLst>
          </p:cNvPr>
          <p:cNvSpPr txBox="1"/>
          <p:nvPr/>
        </p:nvSpPr>
        <p:spPr>
          <a:xfrm>
            <a:off x="113251" y="7591291"/>
            <a:ext cx="6631488" cy="369332"/>
          </a:xfrm>
          <a:prstGeom prst="rect">
            <a:avLst/>
          </a:prstGeom>
          <a:noFill/>
        </p:spPr>
        <p:txBody>
          <a:bodyPr wrap="square" rtlCol="0">
            <a:spAutoFit/>
          </a:bodyPr>
          <a:lstStyle/>
          <a:p>
            <a:pPr algn="ctr"/>
            <a:r>
              <a:rPr lang="en-US" altLang="zh-TW" dirty="0">
                <a:latin typeface="Times New Roman" panose="02020603050405020304" pitchFamily="18" charset="0"/>
                <a:cs typeface="Times New Roman" panose="02020603050405020304" pitchFamily="18" charset="0"/>
              </a:rPr>
              <a:t>Table 9. Different composition of training data in K-means clustering</a:t>
            </a:r>
            <a:endParaRPr lang="zh-TW" altLang="en-US"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522997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13C826B2-E95B-47BD-B1AF-640996203CDD}"/>
              </a:ext>
            </a:extLst>
          </p:cNvPr>
          <p:cNvSpPr txBox="1"/>
          <p:nvPr/>
        </p:nvSpPr>
        <p:spPr>
          <a:xfrm>
            <a:off x="167216" y="93455"/>
            <a:ext cx="6316134" cy="3170099"/>
          </a:xfrm>
          <a:prstGeom prst="rect">
            <a:avLst/>
          </a:prstGeom>
          <a:noFill/>
        </p:spPr>
        <p:txBody>
          <a:bodyPr wrap="square" rtlCol="0">
            <a:spAutoFit/>
          </a:bodyPr>
          <a:lstStyle/>
          <a:p>
            <a:r>
              <a:rPr lang="en-US" altLang="zh-TW" dirty="0">
                <a:latin typeface="Times New Roman" panose="02020603050405020304" pitchFamily="18" charset="0"/>
                <a:cs typeface="Times New Roman" panose="02020603050405020304" pitchFamily="18" charset="0"/>
              </a:rPr>
              <a:t> Additionally, I have explained how to perform </a:t>
            </a:r>
            <a:r>
              <a:rPr lang="en-US" altLang="zh-TW" b="1" dirty="0">
                <a:latin typeface="Times New Roman" panose="02020603050405020304" pitchFamily="18" charset="0"/>
                <a:cs typeface="Times New Roman" panose="02020603050405020304" pitchFamily="18" charset="0"/>
              </a:rPr>
              <a:t>feature extraction </a:t>
            </a:r>
            <a:r>
              <a:rPr lang="en-US" altLang="zh-TW" dirty="0">
                <a:latin typeface="Times New Roman" panose="02020603050405020304" pitchFamily="18" charset="0"/>
                <a:cs typeface="Times New Roman" panose="02020603050405020304" pitchFamily="18" charset="0"/>
              </a:rPr>
              <a:t>and </a:t>
            </a:r>
            <a:r>
              <a:rPr lang="en-US" altLang="zh-TW" b="1" dirty="0">
                <a:latin typeface="Times New Roman" panose="02020603050405020304" pitchFamily="18" charset="0"/>
                <a:cs typeface="Times New Roman" panose="02020603050405020304" pitchFamily="18" charset="0"/>
              </a:rPr>
              <a:t>oversampling</a:t>
            </a:r>
            <a:r>
              <a:rPr lang="en-US" altLang="zh-TW" dirty="0">
                <a:latin typeface="Times New Roman" panose="02020603050405020304" pitchFamily="18" charset="0"/>
                <a:cs typeface="Times New Roman" panose="02020603050405020304" pitchFamily="18" charset="0"/>
              </a:rPr>
              <a:t>. Therefore, I would like to conduct some experiments that are relevant to the dataset’s </a:t>
            </a:r>
            <a:r>
              <a:rPr lang="en-US" altLang="zh-TW" b="1" dirty="0">
                <a:latin typeface="Times New Roman" panose="02020603050405020304" pitchFamily="18" charset="0"/>
                <a:cs typeface="Times New Roman" panose="02020603050405020304" pitchFamily="18" charset="0"/>
              </a:rPr>
              <a:t>characteristics.</a:t>
            </a:r>
          </a:p>
          <a:p>
            <a:endParaRPr lang="en-US" altLang="zh-TW" dirty="0">
              <a:latin typeface="Times New Roman" panose="02020603050405020304" pitchFamily="18" charset="0"/>
              <a:cs typeface="Times New Roman" panose="02020603050405020304" pitchFamily="18" charset="0"/>
            </a:endParaRPr>
          </a:p>
          <a:p>
            <a:r>
              <a:rPr lang="en-US" altLang="zh-TW" sz="2000" dirty="0">
                <a:latin typeface="Times New Roman" panose="02020603050405020304" pitchFamily="18" charset="0"/>
                <a:cs typeface="Times New Roman" panose="02020603050405020304" pitchFamily="18" charset="0"/>
              </a:rPr>
              <a:t>3.1 Real-time characteristics</a:t>
            </a:r>
          </a:p>
          <a:p>
            <a:r>
              <a:rPr lang="en-US" altLang="zh-TW" dirty="0">
                <a:latin typeface="Times New Roman" panose="02020603050405020304" pitchFamily="18" charset="0"/>
                <a:cs typeface="Times New Roman" panose="02020603050405020304" pitchFamily="18" charset="0"/>
              </a:rPr>
              <a:t> As mentioned earlier, PTT is known for its real-time nature, so when </a:t>
            </a:r>
            <a:r>
              <a:rPr lang="en-US" altLang="zh-TW" b="1" dirty="0">
                <a:latin typeface="Times New Roman" panose="02020603050405020304" pitchFamily="18" charset="0"/>
                <a:cs typeface="Times New Roman" panose="02020603050405020304" pitchFamily="18" charset="0"/>
              </a:rPr>
              <a:t>test data and training data appear at different times</a:t>
            </a:r>
            <a:r>
              <a:rPr lang="en-US" altLang="zh-TW" dirty="0">
                <a:latin typeface="Times New Roman" panose="02020603050405020304" pitchFamily="18" charset="0"/>
                <a:cs typeface="Times New Roman" panose="02020603050405020304" pitchFamily="18" charset="0"/>
              </a:rPr>
              <a:t>, it may affect the predictive power of the model. </a:t>
            </a:r>
          </a:p>
          <a:p>
            <a:r>
              <a:rPr lang="en-US" altLang="zh-TW" dirty="0">
                <a:latin typeface="Times New Roman" panose="02020603050405020304" pitchFamily="18" charset="0"/>
                <a:cs typeface="Times New Roman" panose="02020603050405020304" pitchFamily="18" charset="0"/>
              </a:rPr>
              <a:t> Because the training data all appeared before March 16</a:t>
            </a:r>
            <a:r>
              <a:rPr lang="en-US" altLang="zh-TW" baseline="30000" dirty="0">
                <a:latin typeface="Times New Roman" panose="02020603050405020304" pitchFamily="18" charset="0"/>
                <a:cs typeface="Times New Roman" panose="02020603050405020304" pitchFamily="18" charset="0"/>
              </a:rPr>
              <a:t>th</a:t>
            </a:r>
            <a:r>
              <a:rPr lang="en-US" altLang="zh-TW" dirty="0">
                <a:latin typeface="Times New Roman" panose="02020603050405020304" pitchFamily="18" charset="0"/>
                <a:cs typeface="Times New Roman" panose="02020603050405020304" pitchFamily="18" charset="0"/>
              </a:rPr>
              <a:t>, I tried to use data from March 17th to conduct the test, and the results are as follows:</a:t>
            </a:r>
            <a:endParaRPr lang="zh-TW" altLang="en-US" dirty="0">
              <a:latin typeface="Times New Roman" panose="02020603050405020304" pitchFamily="18" charset="0"/>
              <a:cs typeface="Times New Roman" panose="02020603050405020304" pitchFamily="18" charset="0"/>
            </a:endParaRPr>
          </a:p>
        </p:txBody>
      </p:sp>
      <p:graphicFrame>
        <p:nvGraphicFramePr>
          <p:cNvPr id="7" name="表格 6">
            <a:extLst>
              <a:ext uri="{FF2B5EF4-FFF2-40B4-BE49-F238E27FC236}">
                <a16:creationId xmlns:a16="http://schemas.microsoft.com/office/drawing/2014/main" id="{541E226A-D4DC-48A0-A453-66D6EB40E5A9}"/>
              </a:ext>
            </a:extLst>
          </p:cNvPr>
          <p:cNvGraphicFramePr>
            <a:graphicFrameLocks noGrp="1"/>
          </p:cNvGraphicFramePr>
          <p:nvPr>
            <p:extLst>
              <p:ext uri="{D42A27DB-BD31-4B8C-83A1-F6EECF244321}">
                <p14:modId xmlns:p14="http://schemas.microsoft.com/office/powerpoint/2010/main" val="1183415130"/>
              </p:ext>
            </p:extLst>
          </p:nvPr>
        </p:nvGraphicFramePr>
        <p:xfrm>
          <a:off x="374650" y="3242383"/>
          <a:ext cx="5895005" cy="1875663"/>
        </p:xfrm>
        <a:graphic>
          <a:graphicData uri="http://schemas.openxmlformats.org/drawingml/2006/table">
            <a:tbl>
              <a:tblPr firstRow="1" bandRow="1">
                <a:tableStyleId>{5C22544A-7EE6-4342-B048-85BDC9FD1C3A}</a:tableStyleId>
              </a:tblPr>
              <a:tblGrid>
                <a:gridCol w="1341365">
                  <a:extLst>
                    <a:ext uri="{9D8B030D-6E8A-4147-A177-3AD203B41FA5}">
                      <a16:colId xmlns:a16="http://schemas.microsoft.com/office/drawing/2014/main" val="956208343"/>
                    </a:ext>
                  </a:extLst>
                </a:gridCol>
                <a:gridCol w="910728">
                  <a:extLst>
                    <a:ext uri="{9D8B030D-6E8A-4147-A177-3AD203B41FA5}">
                      <a16:colId xmlns:a16="http://schemas.microsoft.com/office/drawing/2014/main" val="4080187685"/>
                    </a:ext>
                  </a:extLst>
                </a:gridCol>
                <a:gridCol w="910728">
                  <a:extLst>
                    <a:ext uri="{9D8B030D-6E8A-4147-A177-3AD203B41FA5}">
                      <a16:colId xmlns:a16="http://schemas.microsoft.com/office/drawing/2014/main" val="3097261423"/>
                    </a:ext>
                  </a:extLst>
                </a:gridCol>
                <a:gridCol w="910728">
                  <a:extLst>
                    <a:ext uri="{9D8B030D-6E8A-4147-A177-3AD203B41FA5}">
                      <a16:colId xmlns:a16="http://schemas.microsoft.com/office/drawing/2014/main" val="2146576005"/>
                    </a:ext>
                  </a:extLst>
                </a:gridCol>
                <a:gridCol w="910728">
                  <a:extLst>
                    <a:ext uri="{9D8B030D-6E8A-4147-A177-3AD203B41FA5}">
                      <a16:colId xmlns:a16="http://schemas.microsoft.com/office/drawing/2014/main" val="1470430664"/>
                    </a:ext>
                  </a:extLst>
                </a:gridCol>
                <a:gridCol w="910728">
                  <a:extLst>
                    <a:ext uri="{9D8B030D-6E8A-4147-A177-3AD203B41FA5}">
                      <a16:colId xmlns:a16="http://schemas.microsoft.com/office/drawing/2014/main" val="1909291662"/>
                    </a:ext>
                  </a:extLst>
                </a:gridCol>
              </a:tblGrid>
              <a:tr h="450193">
                <a:tc>
                  <a:txBody>
                    <a:bodyPr/>
                    <a:lstStyle/>
                    <a:p>
                      <a:r>
                        <a:rPr lang="en-US" altLang="zh-TW" dirty="0"/>
                        <a:t>Original/</a:t>
                      </a:r>
                      <a:br>
                        <a:rPr lang="en-US" altLang="zh-TW" dirty="0"/>
                      </a:br>
                      <a:r>
                        <a:rPr lang="en-US" altLang="zh-TW" dirty="0"/>
                        <a:t>Latest test data</a:t>
                      </a:r>
                      <a:endParaRPr lang="zh-TW" altLang="en-US" dirty="0"/>
                    </a:p>
                  </a:txBody>
                  <a:tcPr/>
                </a:tc>
                <a:tc>
                  <a:txBody>
                    <a:bodyPr/>
                    <a:lstStyle/>
                    <a:p>
                      <a:r>
                        <a:rPr lang="en-US" altLang="zh-TW" dirty="0"/>
                        <a:t>Accuracy</a:t>
                      </a:r>
                      <a:endParaRPr lang="zh-TW" altLang="en-US" dirty="0"/>
                    </a:p>
                  </a:txBody>
                  <a:tcPr/>
                </a:tc>
                <a:tc>
                  <a:txBody>
                    <a:bodyPr/>
                    <a:lstStyle/>
                    <a:p>
                      <a:r>
                        <a:rPr lang="en-US" altLang="zh-TW" dirty="0"/>
                        <a:t>Precision</a:t>
                      </a:r>
                      <a:endParaRPr lang="zh-TW" altLang="en-US" dirty="0"/>
                    </a:p>
                  </a:txBody>
                  <a:tcPr/>
                </a:tc>
                <a:tc>
                  <a:txBody>
                    <a:bodyPr/>
                    <a:lstStyle/>
                    <a:p>
                      <a:r>
                        <a:rPr lang="en-US" altLang="zh-TW" dirty="0"/>
                        <a:t>Recall</a:t>
                      </a:r>
                      <a:endParaRPr lang="zh-TW" altLang="en-US" dirty="0"/>
                    </a:p>
                  </a:txBody>
                  <a:tcPr/>
                </a:tc>
                <a:tc>
                  <a:txBody>
                    <a:bodyPr/>
                    <a:lstStyle/>
                    <a:p>
                      <a:r>
                        <a:rPr lang="en-US" altLang="zh-TW" dirty="0"/>
                        <a:t>F1-score</a:t>
                      </a:r>
                      <a:endParaRPr lang="zh-TW" altLang="en-US" dirty="0"/>
                    </a:p>
                  </a:txBody>
                  <a:tcPr/>
                </a:tc>
                <a:tc>
                  <a:txBody>
                    <a:bodyPr/>
                    <a:lstStyle/>
                    <a:p>
                      <a:r>
                        <a:rPr lang="en-US" altLang="zh-TW" dirty="0"/>
                        <a:t>AUROC</a:t>
                      </a:r>
                      <a:endParaRPr lang="zh-TW" altLang="en-US" dirty="0"/>
                    </a:p>
                  </a:txBody>
                  <a:tcPr/>
                </a:tc>
                <a:extLst>
                  <a:ext uri="{0D108BD9-81ED-4DB2-BD59-A6C34878D82A}">
                    <a16:rowId xmlns:a16="http://schemas.microsoft.com/office/drawing/2014/main" val="3694935358"/>
                  </a:ext>
                </a:extLst>
              </a:tr>
              <a:tr h="457581">
                <a:tc>
                  <a:txBody>
                    <a:bodyPr/>
                    <a:lstStyle/>
                    <a:p>
                      <a:r>
                        <a:rPr lang="en-US" altLang="zh-TW" dirty="0"/>
                        <a:t>200/200</a:t>
                      </a:r>
                      <a:endParaRPr lang="zh-TW" altLang="en-US" dirty="0"/>
                    </a:p>
                  </a:txBody>
                  <a:tcPr/>
                </a:tc>
                <a:tc>
                  <a:txBody>
                    <a:bodyPr/>
                    <a:lstStyle/>
                    <a:p>
                      <a:r>
                        <a:rPr lang="en-US" altLang="zh-TW" dirty="0"/>
                        <a:t>0.64/0.63</a:t>
                      </a:r>
                      <a:endParaRPr lang="zh-TW" altLang="en-US" dirty="0"/>
                    </a:p>
                  </a:txBody>
                  <a:tcPr/>
                </a:tc>
                <a:tc>
                  <a:txBody>
                    <a:bodyPr/>
                    <a:lstStyle/>
                    <a:p>
                      <a:r>
                        <a:rPr lang="en-US" altLang="zh-TW" dirty="0"/>
                        <a:t>0.65/0.28</a:t>
                      </a:r>
                      <a:endParaRPr lang="zh-TW" altLang="en-US" dirty="0"/>
                    </a:p>
                  </a:txBody>
                  <a:tcPr/>
                </a:tc>
                <a:tc>
                  <a:txBody>
                    <a:bodyPr/>
                    <a:lstStyle/>
                    <a:p>
                      <a:r>
                        <a:rPr lang="en-US" altLang="zh-TW" dirty="0"/>
                        <a:t>0.59/0.46</a:t>
                      </a:r>
                      <a:endParaRPr lang="zh-TW" altLang="en-US" dirty="0"/>
                    </a:p>
                  </a:txBody>
                  <a:tcPr/>
                </a:tc>
                <a:tc>
                  <a:txBody>
                    <a:bodyPr/>
                    <a:lstStyle/>
                    <a:p>
                      <a:r>
                        <a:rPr lang="en-US" altLang="zh-TW" dirty="0"/>
                        <a:t>0.62/0.35</a:t>
                      </a:r>
                      <a:endParaRPr lang="zh-TW" altLang="en-US" dirty="0"/>
                    </a:p>
                  </a:txBody>
                  <a:tcPr/>
                </a:tc>
                <a:tc>
                  <a:txBody>
                    <a:bodyPr/>
                    <a:lstStyle/>
                    <a:p>
                      <a:r>
                        <a:rPr lang="en-US" altLang="zh-TW" dirty="0"/>
                        <a:t>0.70/0.60</a:t>
                      </a:r>
                      <a:endParaRPr lang="zh-TW" altLang="en-US" dirty="0"/>
                    </a:p>
                  </a:txBody>
                  <a:tcPr/>
                </a:tc>
                <a:extLst>
                  <a:ext uri="{0D108BD9-81ED-4DB2-BD59-A6C34878D82A}">
                    <a16:rowId xmlns:a16="http://schemas.microsoft.com/office/drawing/2014/main" val="2273510640"/>
                  </a:ext>
                </a:extLst>
              </a:tr>
              <a:tr h="457581">
                <a:tc>
                  <a:txBody>
                    <a:bodyPr/>
                    <a:lstStyle/>
                    <a:p>
                      <a:r>
                        <a:rPr lang="en-US" altLang="zh-TW" dirty="0"/>
                        <a:t>1000/1000</a:t>
                      </a:r>
                      <a:endParaRPr lang="zh-TW" altLang="en-US" dirty="0"/>
                    </a:p>
                  </a:txBody>
                  <a:tcPr/>
                </a:tc>
                <a:tc>
                  <a:txBody>
                    <a:bodyPr/>
                    <a:lstStyle/>
                    <a:p>
                      <a:r>
                        <a:rPr lang="en-US" altLang="zh-TW" dirty="0"/>
                        <a:t>0.73/0.66</a:t>
                      </a:r>
                      <a:endParaRPr lang="zh-TW" altLang="en-US" dirty="0"/>
                    </a:p>
                  </a:txBody>
                  <a:tcPr/>
                </a:tc>
                <a:tc>
                  <a:txBody>
                    <a:bodyPr/>
                    <a:lstStyle/>
                    <a:p>
                      <a:r>
                        <a:rPr lang="en-US" altLang="zh-TW" dirty="0"/>
                        <a:t>0.73/0.31</a:t>
                      </a:r>
                      <a:endParaRPr lang="zh-TW" altLang="en-US" dirty="0"/>
                    </a:p>
                  </a:txBody>
                  <a:tcPr/>
                </a:tc>
                <a:tc>
                  <a:txBody>
                    <a:bodyPr/>
                    <a:lstStyle/>
                    <a:p>
                      <a:r>
                        <a:rPr lang="en-US" altLang="zh-TW" dirty="0"/>
                        <a:t>0.74/0.46</a:t>
                      </a:r>
                      <a:endParaRPr lang="zh-TW" altLang="en-US" dirty="0"/>
                    </a:p>
                  </a:txBody>
                  <a:tcPr/>
                </a:tc>
                <a:tc>
                  <a:txBody>
                    <a:bodyPr/>
                    <a:lstStyle/>
                    <a:p>
                      <a:r>
                        <a:rPr lang="en-US" altLang="zh-TW" dirty="0"/>
                        <a:t>0.73/0.37</a:t>
                      </a:r>
                      <a:endParaRPr lang="zh-TW" altLang="en-US" dirty="0"/>
                    </a:p>
                  </a:txBody>
                  <a:tcPr/>
                </a:tc>
                <a:tc>
                  <a:txBody>
                    <a:bodyPr/>
                    <a:lstStyle/>
                    <a:p>
                      <a:r>
                        <a:rPr lang="en-US" altLang="zh-TW" dirty="0"/>
                        <a:t>0.79/0.62</a:t>
                      </a:r>
                      <a:endParaRPr lang="zh-TW" altLang="en-US" dirty="0"/>
                    </a:p>
                  </a:txBody>
                  <a:tcPr/>
                </a:tc>
                <a:extLst>
                  <a:ext uri="{0D108BD9-81ED-4DB2-BD59-A6C34878D82A}">
                    <a16:rowId xmlns:a16="http://schemas.microsoft.com/office/drawing/2014/main" val="1933862952"/>
                  </a:ext>
                </a:extLst>
              </a:tr>
              <a:tr h="457581">
                <a:tc>
                  <a:txBody>
                    <a:bodyPr/>
                    <a:lstStyle/>
                    <a:p>
                      <a:r>
                        <a:rPr lang="en-US" altLang="zh-TW" dirty="0"/>
                        <a:t>2000/2000</a:t>
                      </a:r>
                      <a:endParaRPr lang="zh-TW" altLang="en-US" dirty="0"/>
                    </a:p>
                  </a:txBody>
                  <a:tcPr/>
                </a:tc>
                <a:tc>
                  <a:txBody>
                    <a:bodyPr/>
                    <a:lstStyle/>
                    <a:p>
                      <a:r>
                        <a:rPr lang="en-US" altLang="zh-TW" dirty="0"/>
                        <a:t>0.77/0.68</a:t>
                      </a:r>
                      <a:endParaRPr lang="zh-TW" altLang="en-US" dirty="0"/>
                    </a:p>
                  </a:txBody>
                  <a:tcPr/>
                </a:tc>
                <a:tc>
                  <a:txBody>
                    <a:bodyPr/>
                    <a:lstStyle/>
                    <a:p>
                      <a:r>
                        <a:rPr lang="en-US" altLang="zh-TW" dirty="0"/>
                        <a:t>0.75/0.34</a:t>
                      </a:r>
                      <a:endParaRPr lang="zh-TW" altLang="en-US" dirty="0"/>
                    </a:p>
                  </a:txBody>
                  <a:tcPr/>
                </a:tc>
                <a:tc>
                  <a:txBody>
                    <a:bodyPr/>
                    <a:lstStyle/>
                    <a:p>
                      <a:r>
                        <a:rPr lang="en-US" altLang="zh-TW" dirty="0"/>
                        <a:t>0.79/0.48</a:t>
                      </a:r>
                      <a:endParaRPr lang="zh-TW" altLang="en-US" dirty="0"/>
                    </a:p>
                  </a:txBody>
                  <a:tcPr/>
                </a:tc>
                <a:tc>
                  <a:txBody>
                    <a:bodyPr/>
                    <a:lstStyle/>
                    <a:p>
                      <a:r>
                        <a:rPr lang="en-US" altLang="zh-TW" dirty="0"/>
                        <a:t>0.77/0.40</a:t>
                      </a:r>
                      <a:endParaRPr lang="zh-TW" altLang="en-US" dirty="0"/>
                    </a:p>
                  </a:txBody>
                  <a:tcPr/>
                </a:tc>
                <a:tc>
                  <a:txBody>
                    <a:bodyPr/>
                    <a:lstStyle/>
                    <a:p>
                      <a:r>
                        <a:rPr lang="en-US" altLang="zh-TW" dirty="0"/>
                        <a:t>0.84/0.65</a:t>
                      </a:r>
                      <a:endParaRPr lang="zh-TW" altLang="en-US" dirty="0"/>
                    </a:p>
                  </a:txBody>
                  <a:tcPr/>
                </a:tc>
                <a:extLst>
                  <a:ext uri="{0D108BD9-81ED-4DB2-BD59-A6C34878D82A}">
                    <a16:rowId xmlns:a16="http://schemas.microsoft.com/office/drawing/2014/main" val="3444321619"/>
                  </a:ext>
                </a:extLst>
              </a:tr>
            </a:tbl>
          </a:graphicData>
        </a:graphic>
      </p:graphicFrame>
      <p:sp>
        <p:nvSpPr>
          <p:cNvPr id="8" name="矩形 7">
            <a:extLst>
              <a:ext uri="{FF2B5EF4-FFF2-40B4-BE49-F238E27FC236}">
                <a16:creationId xmlns:a16="http://schemas.microsoft.com/office/drawing/2014/main" id="{C2F2BC2F-6F48-4FEA-BAD8-B976A0EE3B9D}"/>
              </a:ext>
            </a:extLst>
          </p:cNvPr>
          <p:cNvSpPr/>
          <p:nvPr/>
        </p:nvSpPr>
        <p:spPr>
          <a:xfrm>
            <a:off x="167215" y="5422845"/>
            <a:ext cx="6426089" cy="4001095"/>
          </a:xfrm>
          <a:prstGeom prst="rect">
            <a:avLst/>
          </a:prstGeom>
        </p:spPr>
        <p:txBody>
          <a:bodyPr wrap="square">
            <a:spAutoFit/>
          </a:bodyPr>
          <a:lstStyle/>
          <a:p>
            <a:r>
              <a:rPr lang="en-US" altLang="zh-TW" dirty="0">
                <a:latin typeface="Times New Roman" panose="02020603050405020304" pitchFamily="18" charset="0"/>
                <a:cs typeface="Times New Roman" panose="02020603050405020304" pitchFamily="18" charset="0"/>
              </a:rPr>
              <a:t> The table shows the original test data on the left and the latest test data on the right. It can be observed that when the test data is </a:t>
            </a:r>
            <a:r>
              <a:rPr lang="en-US" altLang="zh-TW" b="1" dirty="0">
                <a:latin typeface="Times New Roman" panose="02020603050405020304" pitchFamily="18" charset="0"/>
                <a:cs typeface="Times New Roman" panose="02020603050405020304" pitchFamily="18" charset="0"/>
              </a:rPr>
              <a:t>too new</a:t>
            </a:r>
            <a:r>
              <a:rPr lang="en-US" altLang="zh-TW" dirty="0">
                <a:latin typeface="Times New Roman" panose="02020603050405020304" pitchFamily="18" charset="0"/>
                <a:cs typeface="Times New Roman" panose="02020603050405020304" pitchFamily="18" charset="0"/>
              </a:rPr>
              <a:t>, it leads to a significant decrease in the predictive ability of the model. Therefore, when scraping the data in previous experiments, I have already </a:t>
            </a:r>
            <a:r>
              <a:rPr lang="en-US" altLang="zh-TW" b="1" dirty="0">
                <a:latin typeface="Times New Roman" panose="02020603050405020304" pitchFamily="18" charset="0"/>
                <a:cs typeface="Times New Roman" panose="02020603050405020304" pitchFamily="18" charset="0"/>
              </a:rPr>
              <a:t>randomized the dataset to avoid the influence of time </a:t>
            </a:r>
            <a:r>
              <a:rPr lang="en-US" altLang="zh-TW" dirty="0">
                <a:latin typeface="Times New Roman" panose="02020603050405020304" pitchFamily="18" charset="0"/>
                <a:cs typeface="Times New Roman" panose="02020603050405020304" pitchFamily="18" charset="0"/>
              </a:rPr>
              <a:t>factors on the model's predictive ability.</a:t>
            </a:r>
          </a:p>
          <a:p>
            <a:endParaRPr lang="en-US" altLang="zh-TW" dirty="0">
              <a:latin typeface="Times New Roman" panose="02020603050405020304" pitchFamily="18" charset="0"/>
              <a:cs typeface="Times New Roman" panose="02020603050405020304" pitchFamily="18" charset="0"/>
            </a:endParaRPr>
          </a:p>
          <a:p>
            <a:r>
              <a:rPr lang="en-US" altLang="zh-TW" sz="2000" dirty="0">
                <a:latin typeface="Times New Roman" panose="02020603050405020304" pitchFamily="18" charset="0"/>
                <a:cs typeface="Times New Roman" panose="02020603050405020304" pitchFamily="18" charset="0"/>
              </a:rPr>
              <a:t>3.2 Chinese Extraction</a:t>
            </a:r>
          </a:p>
          <a:p>
            <a:r>
              <a:rPr lang="en-US" altLang="zh-TW" dirty="0">
                <a:latin typeface="Times New Roman" panose="02020603050405020304" pitchFamily="18" charset="0"/>
                <a:cs typeface="Times New Roman" panose="02020603050405020304" pitchFamily="18" charset="0"/>
              </a:rPr>
              <a:t> When processing the data, to avoid handling unnecessary features, I used “extract </a:t>
            </a:r>
            <a:r>
              <a:rPr lang="en-US" altLang="zh-TW" dirty="0" err="1">
                <a:latin typeface="Times New Roman" panose="02020603050405020304" pitchFamily="18" charset="0"/>
                <a:cs typeface="Times New Roman" panose="02020603050405020304" pitchFamily="18" charset="0"/>
              </a:rPr>
              <a:t>chinese</a:t>
            </a:r>
            <a:r>
              <a:rPr lang="en-US" altLang="zh-TW" dirty="0">
                <a:latin typeface="Times New Roman" panose="02020603050405020304" pitchFamily="18" charset="0"/>
                <a:cs typeface="Times New Roman" panose="02020603050405020304" pitchFamily="18" charset="0"/>
              </a:rPr>
              <a:t>” to remove symbols. This experiment tests how the model‘s performance is affected if “extract </a:t>
            </a:r>
            <a:r>
              <a:rPr lang="en-US" altLang="zh-TW" dirty="0" err="1">
                <a:latin typeface="Times New Roman" panose="02020603050405020304" pitchFamily="18" charset="0"/>
                <a:cs typeface="Times New Roman" panose="02020603050405020304" pitchFamily="18" charset="0"/>
              </a:rPr>
              <a:t>chinese</a:t>
            </a:r>
            <a:r>
              <a:rPr lang="en-US" altLang="zh-TW" dirty="0">
                <a:latin typeface="Times New Roman" panose="02020603050405020304" pitchFamily="18" charset="0"/>
                <a:cs typeface="Times New Roman" panose="02020603050405020304" pitchFamily="18" charset="0"/>
              </a:rPr>
              <a:t>” is not used. This is an example where “</a:t>
            </a:r>
            <a:r>
              <a:rPr lang="zh-TW" altLang="en-US" dirty="0">
                <a:latin typeface="Times New Roman" panose="02020603050405020304" pitchFamily="18" charset="0"/>
                <a:cs typeface="Times New Roman" panose="02020603050405020304" pitchFamily="18" charset="0"/>
              </a:rPr>
              <a:t>：</a:t>
            </a:r>
            <a:r>
              <a:rPr lang="en-US" altLang="zh-TW" dirty="0">
                <a:latin typeface="Times New Roman" panose="02020603050405020304" pitchFamily="18" charset="0"/>
                <a:cs typeface="Times New Roman" panose="02020603050405020304" pitchFamily="18" charset="0"/>
              </a:rPr>
              <a:t>" and "..." in the sentence will be removed. </a:t>
            </a:r>
            <a:endParaRPr lang="zh-TW" altLang="en-US" dirty="0"/>
          </a:p>
          <a:p>
            <a:endParaRPr lang="en-US" altLang="zh-TW" dirty="0">
              <a:latin typeface="Times New Roman" panose="02020603050405020304" pitchFamily="18" charset="0"/>
              <a:cs typeface="Times New Roman" panose="02020603050405020304" pitchFamily="18" charset="0"/>
            </a:endParaRPr>
          </a:p>
        </p:txBody>
      </p:sp>
      <p:sp>
        <p:nvSpPr>
          <p:cNvPr id="11" name="文字方塊 10">
            <a:extLst>
              <a:ext uri="{FF2B5EF4-FFF2-40B4-BE49-F238E27FC236}">
                <a16:creationId xmlns:a16="http://schemas.microsoft.com/office/drawing/2014/main" id="{62A17FA2-F9C5-41B0-B1A0-9F28D408886A}"/>
              </a:ext>
            </a:extLst>
          </p:cNvPr>
          <p:cNvSpPr txBox="1"/>
          <p:nvPr/>
        </p:nvSpPr>
        <p:spPr>
          <a:xfrm>
            <a:off x="226507" y="5091542"/>
            <a:ext cx="6404985" cy="369332"/>
          </a:xfrm>
          <a:prstGeom prst="rect">
            <a:avLst/>
          </a:prstGeom>
          <a:noFill/>
        </p:spPr>
        <p:txBody>
          <a:bodyPr wrap="square" rtlCol="0">
            <a:spAutoFit/>
          </a:bodyPr>
          <a:lstStyle/>
          <a:p>
            <a:pPr algn="ctr"/>
            <a:r>
              <a:rPr lang="en-US" altLang="zh-TW" dirty="0">
                <a:latin typeface="Times New Roman" panose="02020603050405020304" pitchFamily="18" charset="0"/>
                <a:cs typeface="Times New Roman" panose="02020603050405020304" pitchFamily="18" charset="0"/>
              </a:rPr>
              <a:t>Table 10. Different amount of training data in K-means clustering</a:t>
            </a:r>
            <a:endParaRPr lang="zh-TW" altLang="en-US" dirty="0">
              <a:latin typeface="Times New Roman" panose="02020603050405020304" pitchFamily="18" charset="0"/>
              <a:cs typeface="Times New Roman" panose="02020603050405020304" pitchFamily="18" charset="0"/>
            </a:endParaRPr>
          </a:p>
        </p:txBody>
      </p:sp>
      <p:pic>
        <p:nvPicPr>
          <p:cNvPr id="13" name="圖片 12">
            <a:extLst>
              <a:ext uri="{FF2B5EF4-FFF2-40B4-BE49-F238E27FC236}">
                <a16:creationId xmlns:a16="http://schemas.microsoft.com/office/drawing/2014/main" id="{9D2C8A2C-8B5F-436D-9C2B-8BCD6E5C5FDA}"/>
              </a:ext>
            </a:extLst>
          </p:cNvPr>
          <p:cNvPicPr>
            <a:picLocks noChangeAspect="1"/>
          </p:cNvPicPr>
          <p:nvPr/>
        </p:nvPicPr>
        <p:blipFill>
          <a:blip r:embed="rId3"/>
          <a:stretch>
            <a:fillRect/>
          </a:stretch>
        </p:blipFill>
        <p:spPr>
          <a:xfrm>
            <a:off x="4287204" y="8799797"/>
            <a:ext cx="2196146" cy="922867"/>
          </a:xfrm>
          <a:prstGeom prst="rect">
            <a:avLst/>
          </a:prstGeom>
        </p:spPr>
      </p:pic>
      <p:sp>
        <p:nvSpPr>
          <p:cNvPr id="14" name="文字方塊 13">
            <a:extLst>
              <a:ext uri="{FF2B5EF4-FFF2-40B4-BE49-F238E27FC236}">
                <a16:creationId xmlns:a16="http://schemas.microsoft.com/office/drawing/2014/main" id="{5D496C5C-BC24-4CB5-94F9-0B59AD8FEFC0}"/>
              </a:ext>
            </a:extLst>
          </p:cNvPr>
          <p:cNvSpPr txBox="1"/>
          <p:nvPr/>
        </p:nvSpPr>
        <p:spPr>
          <a:xfrm>
            <a:off x="15771" y="9385911"/>
            <a:ext cx="4271433" cy="369332"/>
          </a:xfrm>
          <a:prstGeom prst="rect">
            <a:avLst/>
          </a:prstGeom>
          <a:noFill/>
        </p:spPr>
        <p:txBody>
          <a:bodyPr wrap="square" rtlCol="0">
            <a:spAutoFit/>
          </a:bodyPr>
          <a:lstStyle/>
          <a:p>
            <a:pPr algn="ctr"/>
            <a:r>
              <a:rPr lang="en-US" altLang="zh-TW" dirty="0">
                <a:latin typeface="Times New Roman" panose="02020603050405020304" pitchFamily="18" charset="0"/>
                <a:cs typeface="Times New Roman" panose="02020603050405020304" pitchFamily="18" charset="0"/>
              </a:rPr>
              <a:t>Figure 4. Sentences after Chinese Extraction</a:t>
            </a:r>
            <a:endParaRPr lang="zh-TW" altLang="en-US"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21461177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MA" val="3.0"/>
</p:tagLst>
</file>

<file path=ppt/tags/tag10.xml><?xml version="1.0" encoding="utf-8"?>
<p:tagLst xmlns:a="http://schemas.openxmlformats.org/drawingml/2006/main" xmlns:r="http://schemas.openxmlformats.org/officeDocument/2006/relationships" xmlns:p="http://schemas.openxmlformats.org/presentationml/2006/main">
  <p:tag name="AMA" val="3.0"/>
</p:tagLst>
</file>

<file path=ppt/tags/tag11.xml><?xml version="1.0" encoding="utf-8"?>
<p:tagLst xmlns:a="http://schemas.openxmlformats.org/drawingml/2006/main" xmlns:r="http://schemas.openxmlformats.org/officeDocument/2006/relationships" xmlns:p="http://schemas.openxmlformats.org/presentationml/2006/main">
  <p:tag name="AMA" val="3.0"/>
</p:tagLst>
</file>

<file path=ppt/tags/tag2.xml><?xml version="1.0" encoding="utf-8"?>
<p:tagLst xmlns:a="http://schemas.openxmlformats.org/drawingml/2006/main" xmlns:r="http://schemas.openxmlformats.org/officeDocument/2006/relationships" xmlns:p="http://schemas.openxmlformats.org/presentationml/2006/main">
  <p:tag name="AMA" val="3.0"/>
</p:tagLst>
</file>

<file path=ppt/tags/tag3.xml><?xml version="1.0" encoding="utf-8"?>
<p:tagLst xmlns:a="http://schemas.openxmlformats.org/drawingml/2006/main" xmlns:r="http://schemas.openxmlformats.org/officeDocument/2006/relationships" xmlns:p="http://schemas.openxmlformats.org/presentationml/2006/main">
  <p:tag name="AMA" val="3.0"/>
</p:tagLst>
</file>

<file path=ppt/tags/tag4.xml><?xml version="1.0" encoding="utf-8"?>
<p:tagLst xmlns:a="http://schemas.openxmlformats.org/drawingml/2006/main" xmlns:r="http://schemas.openxmlformats.org/officeDocument/2006/relationships" xmlns:p="http://schemas.openxmlformats.org/presentationml/2006/main">
  <p:tag name="AMA" val="3.0"/>
</p:tagLst>
</file>

<file path=ppt/tags/tag5.xml><?xml version="1.0" encoding="utf-8"?>
<p:tagLst xmlns:a="http://schemas.openxmlformats.org/drawingml/2006/main" xmlns:r="http://schemas.openxmlformats.org/officeDocument/2006/relationships" xmlns:p="http://schemas.openxmlformats.org/presentationml/2006/main">
  <p:tag name="AMA" val="3.0"/>
</p:tagLst>
</file>

<file path=ppt/tags/tag6.xml><?xml version="1.0" encoding="utf-8"?>
<p:tagLst xmlns:a="http://schemas.openxmlformats.org/drawingml/2006/main" xmlns:r="http://schemas.openxmlformats.org/officeDocument/2006/relationships" xmlns:p="http://schemas.openxmlformats.org/presentationml/2006/main">
  <p:tag name="AMA" val="3.0"/>
</p:tagLst>
</file>

<file path=ppt/tags/tag7.xml><?xml version="1.0" encoding="utf-8"?>
<p:tagLst xmlns:a="http://schemas.openxmlformats.org/drawingml/2006/main" xmlns:r="http://schemas.openxmlformats.org/officeDocument/2006/relationships" xmlns:p="http://schemas.openxmlformats.org/presentationml/2006/main">
  <p:tag name="AMA" val="3.0"/>
</p:tagLst>
</file>

<file path=ppt/tags/tag8.xml><?xml version="1.0" encoding="utf-8"?>
<p:tagLst xmlns:a="http://schemas.openxmlformats.org/drawingml/2006/main" xmlns:r="http://schemas.openxmlformats.org/officeDocument/2006/relationships" xmlns:p="http://schemas.openxmlformats.org/presentationml/2006/main">
  <p:tag name="AMA" val="3.0"/>
</p:tagLst>
</file>

<file path=ppt/tags/tag9.xml><?xml version="1.0" encoding="utf-8"?>
<p:tagLst xmlns:a="http://schemas.openxmlformats.org/drawingml/2006/main" xmlns:r="http://schemas.openxmlformats.org/officeDocument/2006/relationships" xmlns:p="http://schemas.openxmlformats.org/presentationml/2006/main">
  <p:tag name="AMA" val="3.0"/>
</p:tagLst>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1588</TotalTime>
  <Words>2327</Words>
  <Application>Microsoft Office PowerPoint</Application>
  <PresentationFormat>A4 紙張 (210x297 公釐)</PresentationFormat>
  <Paragraphs>465</Paragraphs>
  <Slides>11</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11</vt:i4>
      </vt:variant>
    </vt:vector>
  </HeadingPairs>
  <TitlesOfParts>
    <vt:vector size="17" baseType="lpstr">
      <vt:lpstr>新細明體</vt:lpstr>
      <vt:lpstr>Arial</vt:lpstr>
      <vt:lpstr>Calibri</vt:lpstr>
      <vt:lpstr>Calibri Light</vt:lpstr>
      <vt:lpstr>Times New Roman</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王振倫 110550068</dc:creator>
  <cp:lastModifiedBy>王振倫 110550068</cp:lastModifiedBy>
  <cp:revision>66</cp:revision>
  <dcterms:created xsi:type="dcterms:W3CDTF">2024-03-15T08:44:12Z</dcterms:created>
  <dcterms:modified xsi:type="dcterms:W3CDTF">2024-03-17T16:15:33Z</dcterms:modified>
</cp:coreProperties>
</file>