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68" r:id="rId6"/>
    <p:sldId id="275" r:id="rId7"/>
    <p:sldId id="276" r:id="rId8"/>
    <p:sldId id="278" r:id="rId9"/>
    <p:sldId id="269" r:id="rId10"/>
    <p:sldId id="272" r:id="rId11"/>
    <p:sldId id="273" r:id="rId12"/>
    <p:sldId id="274" r:id="rId13"/>
    <p:sldId id="27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449D"/>
    <a:srgbClr val="0101A3"/>
    <a:srgbClr val="345A88"/>
    <a:srgbClr val="F8F8F8"/>
    <a:srgbClr val="F8FC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69"/>
    <p:restoredTop sz="99821" autoAdjust="0"/>
  </p:normalViewPr>
  <p:slideViewPr>
    <p:cSldViewPr>
      <p:cViewPr>
        <p:scale>
          <a:sx n="60" d="100"/>
          <a:sy n="60" d="100"/>
        </p:scale>
        <p:origin x="180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278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Анализ методов машинного обучения, применимых к задаче аутентификации пользователей мобильных устройств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smtClean="0">
                <a:solidFill>
                  <a:schemeClr val="bg1"/>
                </a:solidFill>
              </a:rPr>
              <a:t>«МИФИ»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</a:rPr>
              <a:t>Кафедра 42 «</a:t>
            </a:r>
            <a:r>
              <a:rPr lang="ru-RU" dirty="0" err="1" smtClean="0">
                <a:solidFill>
                  <a:schemeClr val="bg1"/>
                </a:solidFill>
              </a:rPr>
              <a:t>Криптология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кибербезопасность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НИЯУ МИФИ</a:t>
            </a:r>
            <a:r>
              <a:rPr lang="en-US" dirty="0" smtClean="0"/>
              <a:t> /</a:t>
            </a:r>
            <a:r>
              <a:rPr lang="ru-RU" dirty="0" smtClean="0"/>
              <a:t> Москва</a:t>
            </a:r>
            <a:r>
              <a:rPr lang="en-US" dirty="0" smtClean="0"/>
              <a:t> /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21 января 2017</a:t>
            </a:r>
            <a:endParaRPr lang="ru-RU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dirty="0" smtClean="0"/>
              <a:t>www.kaf42.mephi.ru</a:t>
            </a:r>
            <a:r>
              <a:rPr lang="ru-RU" sz="1200" dirty="0" smtClean="0"/>
              <a:t>, </a:t>
            </a:r>
            <a:r>
              <a:rPr lang="en-US" sz="1200" dirty="0" smtClean="0"/>
              <a:t>info@kaf42.ru</a:t>
            </a:r>
            <a:endParaRPr lang="ru-RU" sz="1200" dirty="0"/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1494676"/>
              </p:ext>
            </p:extLst>
          </p:nvPr>
        </p:nvGraphicFramePr>
        <p:xfrm>
          <a:off x="3707904" y="4077072"/>
          <a:ext cx="4752653" cy="1719072"/>
        </p:xfrm>
        <a:graphic>
          <a:graphicData uri="http://schemas.openxmlformats.org/drawingml/2006/table">
            <a:tbl>
              <a:tblPr/>
              <a:tblGrid>
                <a:gridCol w="2678813"/>
                <a:gridCol w="207384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Исполнитель: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 гр. С13-503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Валацкайте Яна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Научный руководитель: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к.т.н.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Когос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К. Г.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	          </a:t>
            </a:r>
            <a:r>
              <a:rPr lang="ru-RU" sz="2400" dirty="0" smtClean="0"/>
              <a:t>Проблема </a:t>
            </a:r>
            <a:r>
              <a:rPr lang="ru-RU" sz="2400" dirty="0"/>
              <a:t>машинного обучения</a:t>
            </a:r>
            <a:r>
              <a:rPr lang="ru-RU" dirty="0"/>
              <a:t>	</a:t>
            </a:r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Доп.слайд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3724275" y="1962150"/>
            <a:ext cx="20002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Переобучение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6200000" flipH="1">
            <a:off x="5229225" y="3057524"/>
            <a:ext cx="1019175" cy="88582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 rot="5400000">
            <a:off x="3205163" y="2995610"/>
            <a:ext cx="1019174" cy="10096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219325" y="4010022"/>
            <a:ext cx="20002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Скользящий контроль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295900" y="4010024"/>
            <a:ext cx="20002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Регуляризация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52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/>
              <a:t>	         Скользящий </a:t>
            </a:r>
            <a:r>
              <a:rPr lang="ru-RU" sz="2800" dirty="0"/>
              <a:t>контроль</a:t>
            </a:r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Доп.слайд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6660138"/>
              </p:ext>
            </p:extLst>
          </p:nvPr>
        </p:nvGraphicFramePr>
        <p:xfrm>
          <a:off x="1666875" y="2047875"/>
          <a:ext cx="6340475" cy="1260475"/>
        </p:xfrm>
        <a:graphic>
          <a:graphicData uri="http://schemas.openxmlformats.org/presentationml/2006/ole">
            <p:oleObj spid="_x0000_s1029" name="Формула" r:id="rId6" imgW="2171520" imgH="431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9271" y="4005064"/>
            <a:ext cx="729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где          - выборка,                    - обучающая и контрольная выборки соответственно,               - алгоритм для каждого разбиения,      - функционал качества.</a:t>
            </a:r>
            <a:endParaRPr lang="ru-RU" sz="240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785918" y="4000504"/>
          <a:ext cx="512764" cy="404814"/>
        </p:xfrm>
        <a:graphic>
          <a:graphicData uri="http://schemas.openxmlformats.org/presentationml/2006/ole">
            <p:oleObj spid="_x0000_s1030" name="Формула" r:id="rId7" imgW="241200" imgH="1904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979863" y="3962400"/>
          <a:ext cx="1039812" cy="493713"/>
        </p:xfrm>
        <a:graphic>
          <a:graphicData uri="http://schemas.openxmlformats.org/presentationml/2006/ole">
            <p:oleObj spid="_x0000_s1031" name="Формула" r:id="rId8" imgW="507960" imgH="2412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357950" y="4357694"/>
          <a:ext cx="911228" cy="455614"/>
        </p:xfrm>
        <a:graphic>
          <a:graphicData uri="http://schemas.openxmlformats.org/presentationml/2006/ole">
            <p:oleObj spid="_x0000_s1032" name="Формула" r:id="rId9" imgW="482400" imgH="24120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786446" y="4751395"/>
          <a:ext cx="285752" cy="381003"/>
        </p:xfrm>
        <a:graphic>
          <a:graphicData uri="http://schemas.openxmlformats.org/presentationml/2006/ole">
            <p:oleObj spid="_x0000_s1033" name="Формула" r:id="rId10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/>
              <a:t>	        Регуляризация	</a:t>
            </a:r>
            <a:endParaRPr lang="ru-RU" sz="2800" dirty="0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Доп.слайд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4729436"/>
              </p:ext>
            </p:extLst>
          </p:nvPr>
        </p:nvGraphicFramePr>
        <p:xfrm>
          <a:off x="1847850" y="1989138"/>
          <a:ext cx="5616575" cy="1096962"/>
        </p:xfrm>
        <a:graphic>
          <a:graphicData uri="http://schemas.openxmlformats.org/presentationml/2006/ole">
            <p:oleObj spid="_x0000_s2053" name="Формула" r:id="rId6" imgW="1803240" imgH="35532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9271" y="4063380"/>
            <a:ext cx="686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где                          - функция ошибки,             </a:t>
            </a:r>
          </a:p>
          <a:p>
            <a:r>
              <a:rPr lang="ru-RU" sz="2400" dirty="0" smtClean="0"/>
              <a:t>              - регуляризирующий коэффициент </a:t>
            </a:r>
            <a:endParaRPr lang="ru-RU" sz="2400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714480" y="4000504"/>
          <a:ext cx="1722972" cy="628652"/>
        </p:xfrm>
        <a:graphic>
          <a:graphicData uri="http://schemas.openxmlformats.org/presentationml/2006/ole">
            <p:oleObj spid="_x0000_s2054" name="Формула" r:id="rId7" imgW="939600" imgH="34272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285852" y="4500570"/>
          <a:ext cx="944171" cy="677866"/>
        </p:xfrm>
        <a:graphic>
          <a:graphicData uri="http://schemas.openxmlformats.org/presentationml/2006/ole">
            <p:oleObj spid="_x0000_s2055" name="Формула" r:id="rId8" imgW="49500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/>
              <a:t>		Использование </a:t>
            </a:r>
            <a:r>
              <a:rPr lang="ru-RU" sz="2800" dirty="0" smtClean="0"/>
              <a:t>метода восстановления </a:t>
            </a:r>
            <a:endParaRPr lang="ru-RU" sz="2800" dirty="0" smtClean="0"/>
          </a:p>
          <a:p>
            <a:r>
              <a:rPr lang="ru-RU" sz="2800" dirty="0" smtClean="0"/>
              <a:t>		плотности </a:t>
            </a:r>
            <a:r>
              <a:rPr lang="ru-RU" sz="2800" dirty="0" smtClean="0"/>
              <a:t>	</a:t>
            </a:r>
            <a:endParaRPr lang="ru-RU" sz="2800" dirty="0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Доп.слайд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pic>
        <p:nvPicPr>
          <p:cNvPr id="11" name="Рисунок 10" descr="Восстановление смесей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7290" y="1285860"/>
            <a:ext cx="6572296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125908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2285992"/>
            <a:ext cx="7488832" cy="2928958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r>
              <a:rPr lang="ru-RU" sz="2600" dirty="0" smtClean="0">
                <a:latin typeface="+mn-lt"/>
              </a:rPr>
              <a:t>Оценить возможность применения методов машинного обучения для решения задачи аутентификации на основе поведенческой биометрии</a:t>
            </a:r>
            <a:endParaRPr lang="ru-RU" sz="2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116632"/>
            <a:ext cx="5976663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Цель работы</a:t>
            </a:r>
            <a:endParaRPr lang="ru-RU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7931224" cy="4881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5500" dirty="0" smtClean="0">
                <a:solidFill>
                  <a:schemeClr val="tx1"/>
                </a:solidFill>
              </a:rPr>
              <a:t>63% случаев компрометации данных в 2015 году были следствием либо слабостей паролей, либо их </a:t>
            </a:r>
            <a:r>
              <a:rPr lang="ru-RU" sz="5500" dirty="0" smtClean="0">
                <a:solidFill>
                  <a:schemeClr val="tx1"/>
                </a:solidFill>
              </a:rPr>
              <a:t>хищения*;</a:t>
            </a:r>
          </a:p>
          <a:p>
            <a:pPr marL="571500" indent="-5715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500" dirty="0" smtClean="0">
                <a:solidFill>
                  <a:schemeClr val="tx1"/>
                </a:solidFill>
              </a:rPr>
              <a:t>9 </a:t>
            </a:r>
            <a:r>
              <a:rPr lang="en-US" sz="5500" dirty="0" err="1" smtClean="0">
                <a:solidFill>
                  <a:schemeClr val="tx1"/>
                </a:solidFill>
              </a:rPr>
              <a:t>из</a:t>
            </a:r>
            <a:r>
              <a:rPr lang="en-US" sz="5500" dirty="0" smtClean="0">
                <a:solidFill>
                  <a:schemeClr val="tx1"/>
                </a:solidFill>
              </a:rPr>
              <a:t> 10 </a:t>
            </a:r>
            <a:r>
              <a:rPr lang="en-US" sz="5500" dirty="0" err="1" smtClean="0">
                <a:solidFill>
                  <a:schemeClr val="tx1"/>
                </a:solidFill>
              </a:rPr>
              <a:t>компаний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считают</a:t>
            </a:r>
            <a:r>
              <a:rPr lang="en-US" sz="5500" dirty="0" smtClean="0">
                <a:solidFill>
                  <a:schemeClr val="tx1"/>
                </a:solidFill>
              </a:rPr>
              <a:t>, </a:t>
            </a:r>
            <a:r>
              <a:rPr lang="en-US" sz="5500" dirty="0" err="1" smtClean="0">
                <a:solidFill>
                  <a:schemeClr val="tx1"/>
                </a:solidFill>
              </a:rPr>
              <a:t>что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поведенческая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биометрия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стала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бы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огромным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преимуществом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для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их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системы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безопасности</a:t>
            </a:r>
            <a:r>
              <a:rPr lang="ru-RU" sz="5500" dirty="0" smtClean="0">
                <a:solidFill>
                  <a:schemeClr val="tx1"/>
                </a:solidFill>
              </a:rPr>
              <a:t>**;</a:t>
            </a:r>
            <a:endParaRPr lang="ru-RU" sz="5500" dirty="0" smtClean="0">
              <a:solidFill>
                <a:schemeClr val="tx1"/>
              </a:solidFill>
            </a:endParaRPr>
          </a:p>
          <a:p>
            <a:pPr marL="571500" indent="-5715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500" dirty="0" smtClean="0">
                <a:solidFill>
                  <a:schemeClr val="tx1"/>
                </a:solidFill>
              </a:rPr>
              <a:t>54% </a:t>
            </a:r>
            <a:r>
              <a:rPr lang="en-US" sz="5500" dirty="0" err="1" smtClean="0">
                <a:solidFill>
                  <a:schemeClr val="tx1"/>
                </a:solidFill>
              </a:rPr>
              <a:t>компаний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намерены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внедрить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способ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защиты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ru-RU" sz="5500" dirty="0" smtClean="0">
                <a:solidFill>
                  <a:schemeClr val="tx1"/>
                </a:solidFill>
              </a:rPr>
              <a:t>поведенческой биометрией </a:t>
            </a:r>
            <a:r>
              <a:rPr lang="en-US" sz="5500" dirty="0" smtClean="0">
                <a:solidFill>
                  <a:schemeClr val="tx1"/>
                </a:solidFill>
              </a:rPr>
              <a:t>в </a:t>
            </a:r>
            <a:r>
              <a:rPr lang="en-US" sz="5500" dirty="0" err="1" smtClean="0">
                <a:solidFill>
                  <a:schemeClr val="tx1"/>
                </a:solidFill>
              </a:rPr>
              <a:t>ближайшем</a:t>
            </a:r>
            <a:r>
              <a:rPr lang="en-US" sz="5500" dirty="0" smtClean="0">
                <a:solidFill>
                  <a:schemeClr val="tx1"/>
                </a:solidFill>
              </a:rPr>
              <a:t> </a:t>
            </a:r>
            <a:r>
              <a:rPr lang="en-US" sz="5500" dirty="0" err="1" smtClean="0">
                <a:solidFill>
                  <a:schemeClr val="tx1"/>
                </a:solidFill>
              </a:rPr>
              <a:t>будущем</a:t>
            </a:r>
            <a:r>
              <a:rPr lang="ru-RU" sz="5500" dirty="0" smtClean="0">
                <a:solidFill>
                  <a:schemeClr val="tx1"/>
                </a:solidFill>
              </a:rPr>
              <a:t>**;</a:t>
            </a:r>
            <a:endParaRPr lang="en-US" sz="5500" dirty="0" smtClean="0">
              <a:solidFill>
                <a:schemeClr val="tx1"/>
              </a:solidFill>
            </a:endParaRPr>
          </a:p>
          <a:p>
            <a:pPr marL="571500" indent="-5715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5500" dirty="0" smtClean="0">
                <a:solidFill>
                  <a:schemeClr val="tx1"/>
                </a:solidFill>
              </a:rPr>
              <a:t>80% респондентов уверены, что поведенческая биометрия повышает уровень защиты, а так же удобна</a:t>
            </a:r>
            <a:r>
              <a:rPr lang="ru-RU" sz="5500" dirty="0" smtClean="0">
                <a:solidFill>
                  <a:schemeClr val="tx1"/>
                </a:solidFill>
              </a:rPr>
              <a:t>**;</a:t>
            </a:r>
            <a:endParaRPr lang="ru-RU" sz="5500" dirty="0" smtClean="0">
              <a:solidFill>
                <a:schemeClr val="tx1"/>
              </a:solidFill>
            </a:endParaRPr>
          </a:p>
          <a:p>
            <a:pPr marL="571500" indent="-5715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5500" dirty="0" smtClean="0">
                <a:solidFill>
                  <a:schemeClr val="tx1"/>
                </a:solidFill>
              </a:rPr>
              <a:t>прогнозируют </a:t>
            </a:r>
            <a:r>
              <a:rPr lang="ru-RU" sz="5500" dirty="0" smtClean="0">
                <a:solidFill>
                  <a:schemeClr val="tx1"/>
                </a:solidFill>
              </a:rPr>
              <a:t>рост рынка биометрии с 7 млрд.</a:t>
            </a:r>
            <a:r>
              <a:rPr lang="en-US" sz="5500" dirty="0" smtClean="0">
                <a:solidFill>
                  <a:schemeClr val="tx1"/>
                </a:solidFill>
              </a:rPr>
              <a:t>$</a:t>
            </a:r>
            <a:r>
              <a:rPr lang="ru-RU" sz="5500" dirty="0" smtClean="0">
                <a:solidFill>
                  <a:schemeClr val="tx1"/>
                </a:solidFill>
              </a:rPr>
              <a:t> в 2014г. до 44 млрд.</a:t>
            </a:r>
            <a:r>
              <a:rPr lang="en-US" sz="5500" dirty="0" smtClean="0">
                <a:solidFill>
                  <a:schemeClr val="tx1"/>
                </a:solidFill>
              </a:rPr>
              <a:t>$</a:t>
            </a:r>
            <a:r>
              <a:rPr lang="ru-RU" sz="5500" dirty="0" smtClean="0">
                <a:solidFill>
                  <a:schemeClr val="tx1"/>
                </a:solidFill>
              </a:rPr>
              <a:t> в 2021г. ***.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sz="4300" dirty="0" smtClean="0">
                <a:solidFill>
                  <a:schemeClr val="tx1"/>
                </a:solidFill>
              </a:rPr>
              <a:t>* по результатам </a:t>
            </a:r>
            <a:r>
              <a:rPr lang="ru-RU" sz="4300" dirty="0" smtClean="0">
                <a:solidFill>
                  <a:schemeClr val="tx1"/>
                </a:solidFill>
              </a:rPr>
              <a:t>исследования </a:t>
            </a:r>
            <a:r>
              <a:rPr lang="en-US" sz="4300" dirty="0" smtClean="0">
                <a:solidFill>
                  <a:schemeClr val="tx1"/>
                </a:solidFill>
              </a:rPr>
              <a:t>Verizon</a:t>
            </a:r>
            <a:r>
              <a:rPr lang="ru-RU" sz="4300" dirty="0" smtClean="0">
                <a:solidFill>
                  <a:schemeClr val="tx1"/>
                </a:solidFill>
              </a:rPr>
              <a:t>.</a:t>
            </a:r>
            <a:endParaRPr lang="ru-RU" sz="4300" dirty="0" smtClean="0">
              <a:solidFill>
                <a:schemeClr val="tx1"/>
              </a:solidFill>
            </a:endParaRPr>
          </a:p>
          <a:p>
            <a:pPr algn="l"/>
            <a:r>
              <a:rPr lang="ru-RU" sz="4300" dirty="0" smtClean="0">
                <a:solidFill>
                  <a:schemeClr val="tx1"/>
                </a:solidFill>
              </a:rPr>
              <a:t>** по результатам </a:t>
            </a:r>
            <a:r>
              <a:rPr lang="ru-RU" sz="4300" dirty="0" smtClean="0">
                <a:solidFill>
                  <a:schemeClr val="tx1"/>
                </a:solidFill>
              </a:rPr>
              <a:t>исследования </a:t>
            </a:r>
            <a:r>
              <a:rPr lang="en-US" sz="4300" dirty="0" err="1" smtClean="0">
                <a:solidFill>
                  <a:schemeClr val="tx1"/>
                </a:solidFill>
              </a:rPr>
              <a:t>Telesign</a:t>
            </a:r>
            <a:r>
              <a:rPr lang="ru-RU" sz="4300" dirty="0" smtClean="0">
                <a:solidFill>
                  <a:schemeClr val="tx1"/>
                </a:solidFill>
              </a:rPr>
              <a:t>.</a:t>
            </a:r>
            <a:endParaRPr lang="ru-RU" sz="4300" dirty="0" smtClean="0">
              <a:solidFill>
                <a:schemeClr val="tx1"/>
              </a:solidFill>
            </a:endParaRPr>
          </a:p>
          <a:p>
            <a:pPr algn="l"/>
            <a:r>
              <a:rPr lang="ru-RU" sz="4300" dirty="0" smtClean="0">
                <a:solidFill>
                  <a:schemeClr val="tx1"/>
                </a:solidFill>
              </a:rPr>
              <a:t>*** данные исследовательской компании </a:t>
            </a:r>
            <a:r>
              <a:rPr lang="ru-RU" sz="4300" dirty="0" err="1" smtClean="0">
                <a:solidFill>
                  <a:schemeClr val="tx1"/>
                </a:solidFill>
              </a:rPr>
              <a:t>Radiant</a:t>
            </a:r>
            <a:r>
              <a:rPr lang="ru-RU" sz="4300" dirty="0" smtClean="0">
                <a:solidFill>
                  <a:schemeClr val="tx1"/>
                </a:solidFill>
              </a:rPr>
              <a:t> </a:t>
            </a:r>
            <a:r>
              <a:rPr lang="ru-RU" sz="4300" dirty="0" err="1" smtClean="0">
                <a:solidFill>
                  <a:schemeClr val="tx1"/>
                </a:solidFill>
              </a:rPr>
              <a:t>Insights</a:t>
            </a:r>
            <a:r>
              <a:rPr lang="ru-RU" sz="4300" dirty="0" smtClean="0">
                <a:solidFill>
                  <a:schemeClr val="tx1"/>
                </a:solidFill>
              </a:rPr>
              <a:t>. </a:t>
            </a:r>
            <a:endParaRPr lang="en-US" sz="4300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19672" y="141453"/>
            <a:ext cx="7067128" cy="105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>
                <a:solidFill>
                  <a:schemeClr val="bg1"/>
                </a:solidFill>
              </a:rPr>
              <a:t>Актуальность</a:t>
            </a:r>
            <a:r>
              <a:rPr lang="ru-RU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/>
              <a:t>	        Систематизация </a:t>
            </a:r>
            <a:r>
              <a:rPr lang="ru-RU" sz="2000" dirty="0"/>
              <a:t>методов машинного обучения</a:t>
            </a:r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0480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09868576"/>
              </p:ext>
            </p:extLst>
          </p:nvPr>
        </p:nvGraphicFramePr>
        <p:xfrm>
          <a:off x="179512" y="1340769"/>
          <a:ext cx="8859350" cy="508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35"/>
                <a:gridCol w="1526781"/>
                <a:gridCol w="1476559"/>
                <a:gridCol w="1476559"/>
                <a:gridCol w="1486602"/>
                <a:gridCol w="1466514"/>
              </a:tblGrid>
              <a:tr h="59214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Класс</a:t>
                      </a:r>
                      <a:r>
                        <a:rPr lang="ru-RU" sz="1600" baseline="0" dirty="0" smtClean="0"/>
                        <a:t> м</a:t>
                      </a:r>
                      <a:r>
                        <a:rPr lang="ru-RU" sz="1600" dirty="0" smtClean="0"/>
                        <a:t>етода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 учителем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Частичное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Активное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Стимулиру-емое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Без учителя</a:t>
                      </a:r>
                      <a:endParaRPr lang="en-US" sz="1600" dirty="0"/>
                    </a:p>
                  </a:txBody>
                  <a:tcPr/>
                </a:tc>
              </a:tr>
              <a:tr h="227508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Суть </a:t>
                      </a:r>
                      <a:r>
                        <a:rPr lang="ru-RU" sz="1600" dirty="0" smtClean="0"/>
                        <a:t>метода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None/>
                      </a:pPr>
                      <a:r>
                        <a:rPr lang="en-US" sz="1600" dirty="0" smtClean="0"/>
                        <a:t>О</a:t>
                      </a:r>
                      <a:r>
                        <a:rPr lang="ru-RU" sz="1600" dirty="0" err="1" smtClean="0"/>
                        <a:t>тветы</a:t>
                      </a:r>
                      <a:endParaRPr lang="ru-RU" sz="160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="0" dirty="0" smtClean="0"/>
                        <a:t>известны,</a:t>
                      </a:r>
                      <a:endParaRPr lang="ru-RU" sz="1600" b="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="0" baseline="0" dirty="0" smtClean="0"/>
                        <a:t>происходит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="0" baseline="0" dirty="0" smtClean="0"/>
                        <a:t>поиск</a:t>
                      </a:r>
                      <a:endParaRPr lang="ru-RU" sz="160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неизвестных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ответов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None/>
                      </a:pPr>
                      <a:r>
                        <a:rPr lang="en-US" sz="1600" dirty="0" smtClean="0"/>
                        <a:t>Б</a:t>
                      </a:r>
                      <a:r>
                        <a:rPr lang="ru-RU" sz="1600" dirty="0" err="1" smtClean="0"/>
                        <a:t>ольшинство</a:t>
                      </a:r>
                      <a:endParaRPr lang="ru-RU" sz="160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ответов</a:t>
                      </a:r>
                      <a:endParaRPr lang="ru-RU" sz="160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="0" baseline="0" smtClean="0"/>
                        <a:t>неизвестны,</a:t>
                      </a:r>
                      <a:endParaRPr lang="ru-RU" sz="1600" b="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="0" baseline="0" dirty="0" smtClean="0"/>
                        <a:t>поиск</a:t>
                      </a:r>
                      <a:endParaRPr lang="ru-RU" sz="160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aseline="0" dirty="0" smtClean="0"/>
                        <a:t>неизвестных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aseline="0" dirty="0" smtClean="0"/>
                        <a:t>ответов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None/>
                      </a:pPr>
                      <a:r>
                        <a:rPr lang="en-US" sz="1600" dirty="0" smtClean="0"/>
                        <a:t>О</a:t>
                      </a:r>
                      <a:r>
                        <a:rPr lang="ru-RU" sz="1600" dirty="0" smtClean="0"/>
                        <a:t>бучение </a:t>
                      </a:r>
                      <a:r>
                        <a:rPr lang="ru-RU" sz="1600" dirty="0" smtClean="0"/>
                        <a:t>на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малых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выборках.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Алгоритм сам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выбирает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нужные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данные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None/>
                      </a:pPr>
                      <a:r>
                        <a:rPr lang="en-US" sz="1600" dirty="0" smtClean="0"/>
                        <a:t>Н</a:t>
                      </a:r>
                      <a:r>
                        <a:rPr lang="ru-RU" sz="1600" dirty="0" err="1" smtClean="0"/>
                        <a:t>ет</a:t>
                      </a:r>
                      <a:endParaRPr lang="ru-RU" sz="160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правильных</a:t>
                      </a:r>
                      <a:endParaRPr lang="ru-RU" sz="160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ответов.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en-US" sz="1600" dirty="0" smtClean="0"/>
                        <a:t>А</a:t>
                      </a:r>
                      <a:r>
                        <a:rPr lang="ru-RU" sz="1600" dirty="0" err="1" smtClean="0"/>
                        <a:t>лгоритм</a:t>
                      </a:r>
                      <a:endParaRPr lang="ru-RU" sz="160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ищет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оптимальную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стратегию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None/>
                      </a:pPr>
                      <a:r>
                        <a:rPr lang="en-US" sz="1600" dirty="0" smtClean="0"/>
                        <a:t>А</a:t>
                      </a:r>
                      <a:r>
                        <a:rPr lang="ru-RU" sz="1600" dirty="0" err="1" smtClean="0"/>
                        <a:t>лгоритм</a:t>
                      </a:r>
                      <a:endParaRPr lang="ru-RU" sz="160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ищет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dirty="0" smtClean="0"/>
                        <a:t>соответствие</a:t>
                      </a:r>
                      <a:endParaRPr lang="ru-RU" sz="1600" baseline="0" dirty="0" smtClean="0"/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aseline="0" dirty="0" smtClean="0"/>
                        <a:t>между</a:t>
                      </a:r>
                    </a:p>
                    <a:p>
                      <a:pPr marL="285750" indent="-285750" algn="l">
                        <a:buFontTx/>
                        <a:buNone/>
                      </a:pPr>
                      <a:r>
                        <a:rPr lang="ru-RU" sz="1600" baseline="0" dirty="0" smtClean="0"/>
                        <a:t>объектами</a:t>
                      </a:r>
                      <a:endParaRPr lang="en-US" sz="1600" dirty="0"/>
                    </a:p>
                  </a:txBody>
                  <a:tcPr/>
                </a:tc>
              </a:tr>
              <a:tr h="183876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Типы прикладных</a:t>
                      </a:r>
                      <a:r>
                        <a:rPr lang="ru-RU" sz="1400" baseline="0" dirty="0" smtClean="0"/>
                        <a:t> задач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Отнесение</a:t>
                      </a:r>
                      <a:r>
                        <a:rPr lang="ru-RU" sz="1400" baseline="0" dirty="0" smtClean="0"/>
                        <a:t> объектов к классам;</a:t>
                      </a:r>
                      <a:endParaRPr lang="ru-RU" sz="1400" dirty="0" smtClean="0"/>
                    </a:p>
                    <a:p>
                      <a:pPr algn="l"/>
                      <a:r>
                        <a:rPr lang="ru-RU" sz="1400" dirty="0" smtClean="0"/>
                        <a:t>Информационный поиск;</a:t>
                      </a:r>
                    </a:p>
                    <a:p>
                      <a:pPr algn="l"/>
                      <a:r>
                        <a:rPr lang="ru-RU" sz="1400" dirty="0" smtClean="0"/>
                        <a:t>Необходимость прогнозирования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Автоматическая 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рубрикация</a:t>
                      </a:r>
                      <a:r>
                        <a:rPr lang="ru-RU" sz="1400" u="non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большого количества текстов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В</a:t>
                      </a:r>
                      <a:r>
                        <a:rPr lang="ru-RU" sz="1400" dirty="0" err="1" smtClean="0"/>
                        <a:t>ыбор</a:t>
                      </a:r>
                      <a:r>
                        <a:rPr lang="ru-RU" sz="1400" dirty="0" smtClean="0"/>
                        <a:t> товара для проведения маркетинговой акции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Игра в шахматы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объектов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кластеры по их сходству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Обнаружение нетипичных объектов.</a:t>
                      </a:r>
                    </a:p>
                  </a:txBody>
                  <a:tcPr/>
                </a:tc>
              </a:tr>
              <a:tr h="37918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Применимость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+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/>
              <a:t>	          </a:t>
            </a:r>
            <a:r>
              <a:rPr lang="ru-RU" sz="2000" dirty="0" smtClean="0"/>
              <a:t>Задача</a:t>
            </a:r>
            <a:r>
              <a:rPr lang="ru-RU" sz="2000" dirty="0" smtClean="0"/>
              <a:t> </a:t>
            </a:r>
            <a:r>
              <a:rPr lang="ru-RU" sz="2000" dirty="0"/>
              <a:t>обнаружения аномалий</a:t>
            </a:r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pic>
        <p:nvPicPr>
          <p:cNvPr id="26" name="Объект 3" descr="Метод обнаружения аномалий.jp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1026" y="1417638"/>
            <a:ext cx="8457836" cy="500831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211960" y="1417638"/>
            <a:ext cx="1224136" cy="85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Задача </a:t>
            </a:r>
            <a:r>
              <a:rPr lang="ru-RU" sz="1400" dirty="0" smtClean="0"/>
              <a:t>обнаружения </a:t>
            </a:r>
            <a:r>
              <a:rPr lang="ru-RU" sz="1400" dirty="0" smtClean="0"/>
              <a:t>аномалий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328498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Восстановление плотности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61198" y="52292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Парамет-рический</a:t>
            </a:r>
            <a:r>
              <a:rPr lang="ru-RU" sz="1600" dirty="0" smtClean="0"/>
              <a:t> подход</a:t>
            </a:r>
            <a:endParaRPr lang="ru-RU" sz="16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907704" y="5229200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Непарамет-рический</a:t>
            </a:r>
            <a:r>
              <a:rPr lang="ru-RU" sz="1600" dirty="0" smtClean="0"/>
              <a:t> подход</a:t>
            </a:r>
            <a:endParaRPr lang="ru-RU" sz="16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324436" y="5229200"/>
            <a:ext cx="139158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Восстановление смесей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824028" y="5229200"/>
            <a:ext cx="14041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Линейная классификация</a:t>
            </a:r>
            <a:endParaRPr lang="ru-RU" sz="1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300192" y="5229200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Байесовский классификатор</a:t>
            </a:r>
            <a:endParaRPr lang="ru-RU" sz="1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742718" y="52292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Нейронные сети</a:t>
            </a:r>
            <a:endParaRPr lang="ru-RU" sz="16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724128" y="3295391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</a:t>
            </a:r>
            <a:r>
              <a:rPr lang="ru-RU" sz="1200" dirty="0" smtClean="0"/>
              <a:t>лассификация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	          Восстановление </a:t>
            </a:r>
            <a:r>
              <a:rPr lang="ru-RU" dirty="0"/>
              <a:t>плотности</a:t>
            </a:r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graphicFrame>
        <p:nvGraphicFramePr>
          <p:cNvPr id="2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6195925"/>
              </p:ext>
            </p:extLst>
          </p:nvPr>
        </p:nvGraphicFramePr>
        <p:xfrm>
          <a:off x="142845" y="1495425"/>
          <a:ext cx="8896018" cy="486253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5695"/>
                <a:gridCol w="2241967"/>
                <a:gridCol w="3332267"/>
                <a:gridCol w="1696089"/>
              </a:tblGrid>
              <a:tr h="567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Метод обнаружения аномалии</a:t>
                      </a:r>
                      <a:endParaRPr lang="ru-RU" sz="1800" b="1" dirty="0">
                        <a:solidFill>
                          <a:schemeClr val="tx2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Достоинства и недостатки</a:t>
                      </a:r>
                      <a:endParaRPr lang="ru-RU" sz="1800" b="1" dirty="0">
                        <a:solidFill>
                          <a:schemeClr val="tx2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2"/>
                          </a:solidFill>
                          <a:effectLst/>
                        </a:rPr>
                        <a:t>Применимость</a:t>
                      </a:r>
                      <a:endParaRPr lang="ru-RU" sz="1800" b="1" dirty="0">
                        <a:solidFill>
                          <a:schemeClr val="tx2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50526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Метод, </a:t>
                      </a:r>
                      <a:r>
                        <a:rPr lang="ru-RU" sz="1600" dirty="0" smtClean="0">
                          <a:effectLst/>
                        </a:rPr>
                        <a:t>основанный на </a:t>
                      </a:r>
                      <a:r>
                        <a:rPr lang="ru-RU" sz="1600" dirty="0" smtClean="0">
                          <a:effectLst/>
                        </a:rPr>
                        <a:t>восстановлении </a:t>
                      </a:r>
                      <a:r>
                        <a:rPr lang="ru-RU" sz="1600" dirty="0">
                          <a:effectLst/>
                        </a:rPr>
                        <a:t>плотности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Параметрическое восстановление плотности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Должен быть известен вид функции распределения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 применим</a:t>
                      </a:r>
                      <a:endParaRPr lang="ru-RU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4175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Непараметрическое восстановление плотности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3E2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Вид функции распределения может быть неизвестен, но распределение только одно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Применимы</a:t>
                      </a:r>
                      <a:r>
                        <a:rPr lang="ru-RU" sz="1400" baseline="0" dirty="0" smtClean="0">
                          <a:effectLst/>
                        </a:rPr>
                        <a:t> в совокупности</a:t>
                      </a:r>
                      <a:endParaRPr lang="ru-RU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274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Восстановление смесей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3E2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Должен быть известен вид функции распределения, но распределений может быть несколько</a:t>
                      </a:r>
                      <a:endParaRPr lang="ru-RU" sz="16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4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	          Классификация</a:t>
            </a:r>
            <a:endParaRPr lang="ru-RU" dirty="0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graphicFrame>
        <p:nvGraphicFramePr>
          <p:cNvPr id="2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4587009"/>
              </p:ext>
            </p:extLst>
          </p:nvPr>
        </p:nvGraphicFramePr>
        <p:xfrm>
          <a:off x="107504" y="1300307"/>
          <a:ext cx="8931359" cy="50917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34306"/>
                <a:gridCol w="1558554"/>
                <a:gridCol w="2857520"/>
                <a:gridCol w="3180979"/>
              </a:tblGrid>
              <a:tr h="235813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2"/>
                          </a:solidFill>
                          <a:effectLst/>
                        </a:rPr>
                        <a:t>Метод обнаружения аномалии</a:t>
                      </a:r>
                      <a:endParaRPr lang="ru-RU" sz="2000" b="1" dirty="0">
                        <a:solidFill>
                          <a:schemeClr val="tx2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tx2"/>
                          </a:solidFill>
                          <a:effectLst/>
                        </a:rPr>
                        <a:t>Применимость</a:t>
                      </a:r>
                      <a:endParaRPr lang="ru-RU" sz="2000" b="1" dirty="0">
                        <a:solidFill>
                          <a:schemeClr val="tx2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3123">
                <a:tc row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сведения к методу классификации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Линейные классификаторы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solidFill>
                            <a:schemeClr val="bg1"/>
                          </a:solidFill>
                          <a:effectLst/>
                        </a:rPr>
                        <a:t>Одноклассовый</a:t>
                      </a: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метод опорных векторов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rgbClr val="3E2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Применим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89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</a:rPr>
                        <a:t>Логистическая 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регрессия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rgbClr val="3E2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Применим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4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Байесовский классификатор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Наивный байесовский классификатор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Не применим</a:t>
                      </a:r>
                      <a:endParaRPr lang="ru-RU" sz="1800" dirty="0" smtClean="0">
                        <a:effectLst/>
                        <a:latin typeface="+mn-lt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Необходима </a:t>
                      </a:r>
                      <a:r>
                        <a:rPr lang="ru-RU" sz="1800" dirty="0">
                          <a:effectLst/>
                        </a:rPr>
                        <a:t>независимость признаков. 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241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ближайшего соседа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Не применим</a:t>
                      </a:r>
                      <a:endParaRPr lang="ru-RU" sz="1800" dirty="0" smtClean="0">
                        <a:effectLst/>
                        <a:latin typeface="+mn-lt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Необходимо </a:t>
                      </a:r>
                      <a:r>
                        <a:rPr lang="ru-RU" sz="1800" dirty="0">
                          <a:effectLst/>
                        </a:rPr>
                        <a:t>больше одного </a:t>
                      </a:r>
                      <a:r>
                        <a:rPr lang="ru-RU" sz="1800" dirty="0" smtClean="0">
                          <a:effectLst/>
                        </a:rPr>
                        <a:t>класса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655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Нейронные сети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solidFill>
                            <a:schemeClr val="bg1"/>
                          </a:solidFill>
                          <a:effectLst/>
                        </a:rPr>
                        <a:t>Перцептрон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rgbClr val="3E2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Применим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14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effectLst/>
                        </a:rPr>
                        <a:t>Сети адаптивного резонанса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rgbClr val="3E2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Применим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858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Сеть радиально-базисных функций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Не применим</a:t>
                      </a:r>
                      <a:endParaRPr lang="ru-RU" sz="1800" dirty="0" smtClean="0">
                        <a:effectLst/>
                        <a:latin typeface="+mn-lt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Необходимо </a:t>
                      </a:r>
                      <a:r>
                        <a:rPr lang="ru-RU" sz="1800" dirty="0" err="1">
                          <a:effectLst/>
                        </a:rPr>
                        <a:t>гауссовское</a:t>
                      </a:r>
                      <a:r>
                        <a:rPr lang="ru-RU" sz="1800" dirty="0">
                          <a:effectLst/>
                        </a:rPr>
                        <a:t> распределение</a:t>
                      </a: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8724" marR="48724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49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2586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Направление дальнейшего исследования</a:t>
            </a:r>
            <a:endParaRPr lang="ru-RU" sz="2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28728" y="2143116"/>
            <a:ext cx="6572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/>
              <a:t>Применение метода обнаружения </a:t>
            </a:r>
            <a:r>
              <a:rPr lang="ru-RU" sz="2800" dirty="0" smtClean="0"/>
              <a:t>аномалий </a:t>
            </a:r>
            <a:r>
              <a:rPr lang="ru-RU" sz="2800" dirty="0"/>
              <a:t>к задаче аутентификации </a:t>
            </a:r>
            <a:r>
              <a:rPr lang="ru-RU" sz="2800" dirty="0" smtClean="0"/>
              <a:t>пользователя </a:t>
            </a:r>
            <a:r>
              <a:rPr lang="ru-RU" sz="2800" dirty="0"/>
              <a:t>мобильного устройства на </a:t>
            </a:r>
            <a:r>
              <a:rPr lang="ru-RU" sz="2800" dirty="0" smtClean="0"/>
              <a:t>основе </a:t>
            </a:r>
            <a:r>
              <a:rPr lang="ru-RU" sz="2800" dirty="0"/>
              <a:t>поведенческой биометрии</a:t>
            </a:r>
          </a:p>
        </p:txBody>
      </p:sp>
    </p:spTree>
    <p:extLst>
      <p:ext uri="{BB962C8B-B14F-4D97-AF65-F5344CB8AC3E}">
        <p14:creationId xmlns:p14="http://schemas.microsoft.com/office/powerpoint/2010/main" xmlns="" val="19996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rgbClr val="F8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660" y="31121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cs typeface="Arial" pitchFamily="34" charset="0"/>
              </a:rPr>
              <a:t>Результаты работы</a:t>
            </a:r>
            <a:endParaRPr lang="ru-RU" sz="3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 smtClean="0">
                <a:solidFill>
                  <a:schemeClr val="tx1"/>
                </a:solidFill>
              </a:rPr>
              <a:t> из </a:t>
            </a:r>
            <a:r>
              <a:rPr lang="ru-RU" sz="1400" dirty="0" smtClean="0">
                <a:solidFill>
                  <a:schemeClr val="tx1"/>
                </a:solidFill>
              </a:rPr>
              <a:t>9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95536" y="1484784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Исследованы </a:t>
            </a:r>
            <a:r>
              <a:rPr lang="ru-RU" sz="2800" dirty="0"/>
              <a:t>ключевые характеристики методов машинного </a:t>
            </a:r>
            <a:r>
              <a:rPr lang="ru-RU" sz="2800" dirty="0" smtClean="0"/>
              <a:t>обучения.</a:t>
            </a:r>
            <a:endParaRPr lang="ru-RU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Проанализированы </a:t>
            </a:r>
            <a:r>
              <a:rPr lang="ru-RU" sz="2800" dirty="0"/>
              <a:t>методы, применимые к задаче </a:t>
            </a:r>
            <a:r>
              <a:rPr lang="ru-RU" sz="2800" dirty="0" smtClean="0"/>
              <a:t>аутентификации.</a:t>
            </a:r>
            <a:endParaRPr lang="ru-RU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Сделан </a:t>
            </a:r>
            <a:r>
              <a:rPr lang="ru-RU" sz="2800" dirty="0"/>
              <a:t>вывод о применении методов к задаче аутентификации на основе поведенческой </a:t>
            </a:r>
            <a:r>
              <a:rPr lang="ru-RU" sz="2800" dirty="0" smtClean="0"/>
              <a:t>биометрии.</a:t>
            </a:r>
            <a:endParaRPr lang="ru-RU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Сформулировано </a:t>
            </a:r>
            <a:r>
              <a:rPr lang="ru-RU" sz="2800" dirty="0"/>
              <a:t>направление дальнейших исследований.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528</Words>
  <Application>Microsoft Office PowerPoint</Application>
  <PresentationFormat>Экран (4:3)</PresentationFormat>
  <Paragraphs>199</Paragraphs>
  <Slides>13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Microsoft Equation 3.0</vt:lpstr>
      <vt:lpstr>Анализ методов машинного обучения, применимых к задаче аутентификации пользователей мобильных устройств</vt:lpstr>
      <vt:lpstr>Оценить возможность применения методов машинного обучения для решения задачи аутентификации на основе поведенческой биометрии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ValatskaiteYana</cp:lastModifiedBy>
  <cp:revision>103</cp:revision>
  <dcterms:created xsi:type="dcterms:W3CDTF">2016-05-02T14:44:23Z</dcterms:created>
  <dcterms:modified xsi:type="dcterms:W3CDTF">2017-01-20T22:46:03Z</dcterms:modified>
</cp:coreProperties>
</file>