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Prompt Light"/>
      <p:regular r:id="rId18"/>
      <p:bold r:id="rId19"/>
      <p:italic r:id="rId20"/>
      <p:boldItalic r:id="rId21"/>
    </p:embeddedFont>
    <p:embeddedFont>
      <p:font typeface="Prompt"/>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gfnHTMr/ktgYO0AfQFM3EHvJbq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romptLight-italic.fntdata"/><Relationship Id="rId22" Type="http://schemas.openxmlformats.org/officeDocument/2006/relationships/font" Target="fonts/Prompt-regular.fntdata"/><Relationship Id="rId21" Type="http://schemas.openxmlformats.org/officeDocument/2006/relationships/font" Target="fonts/PromptLight-boldItalic.fntdata"/><Relationship Id="rId24" Type="http://schemas.openxmlformats.org/officeDocument/2006/relationships/font" Target="fonts/Prompt-italic.fntdata"/><Relationship Id="rId23" Type="http://schemas.openxmlformats.org/officeDocument/2006/relationships/font" Target="fonts/Promp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Prompt-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PromptLight-bold.fntdata"/><Relationship Id="rId18" Type="http://schemas.openxmlformats.org/officeDocument/2006/relationships/font" Target="fonts/PromptLigh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f9bb801ef4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gf9bb801ef4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9bb801ef4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gf9bb801ef4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f9bb801ef4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gf9bb801ef4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9bb801ef4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gf9bb801ef4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f9bb801ef4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gf9bb801ef4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9bb801ef4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gf9bb801ef4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f9bb801ef4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gf9bb801ef4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9bb801ef4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gf9bb801ef4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9bb801ef4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gf9bb801ef4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11" name="Shape 11"/>
        <p:cNvGrpSpPr/>
        <p:nvPr/>
      </p:nvGrpSpPr>
      <p:grpSpPr>
        <a:xfrm>
          <a:off x="0" y="0"/>
          <a:ext cx="0" cy="0"/>
          <a:chOff x="0" y="0"/>
          <a:chExt cx="0" cy="0"/>
        </a:xfrm>
      </p:grpSpPr>
      <p:sp>
        <p:nvSpPr>
          <p:cNvPr id="12" name="Google Shape;12;p2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68" name="Shape 68"/>
        <p:cNvGrpSpPr/>
        <p:nvPr/>
      </p:nvGrpSpPr>
      <p:grpSpPr>
        <a:xfrm>
          <a:off x="0" y="0"/>
          <a:ext cx="0" cy="0"/>
          <a:chOff x="0" y="0"/>
          <a:chExt cx="0" cy="0"/>
        </a:xfrm>
      </p:grpSpPr>
      <p:sp>
        <p:nvSpPr>
          <p:cNvPr id="69" name="Google Shape;69;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e Título Vertical" type="vertTitleAndTx">
  <p:cSld name="VERTICAL_TITLE_AND_VERTICAL_TEXT">
    <p:spTree>
      <p:nvGrpSpPr>
        <p:cNvPr id="74" name="Shape 74"/>
        <p:cNvGrpSpPr/>
        <p:nvPr/>
      </p:nvGrpSpPr>
      <p:grpSpPr>
        <a:xfrm>
          <a:off x="0" y="0"/>
          <a:ext cx="0" cy="0"/>
          <a:chOff x="0" y="0"/>
          <a:chExt cx="0" cy="0"/>
        </a:xfrm>
      </p:grpSpPr>
      <p:sp>
        <p:nvSpPr>
          <p:cNvPr id="75" name="Google Shape;75;p3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17" name="Shape 17"/>
        <p:cNvGrpSpPr/>
        <p:nvPr/>
      </p:nvGrpSpPr>
      <p:grpSpPr>
        <a:xfrm>
          <a:off x="0" y="0"/>
          <a:ext cx="0" cy="0"/>
          <a:chOff x="0" y="0"/>
          <a:chExt cx="0" cy="0"/>
        </a:xfrm>
      </p:grpSpPr>
      <p:sp>
        <p:nvSpPr>
          <p:cNvPr id="18" name="Google Shape;18;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21" name="Shape 21"/>
        <p:cNvGrpSpPr/>
        <p:nvPr/>
      </p:nvGrpSpPr>
      <p:grpSpPr>
        <a:xfrm>
          <a:off x="0" y="0"/>
          <a:ext cx="0" cy="0"/>
          <a:chOff x="0" y="0"/>
          <a:chExt cx="0" cy="0"/>
        </a:xfrm>
      </p:grpSpPr>
      <p:sp>
        <p:nvSpPr>
          <p:cNvPr id="22" name="Google Shape;22;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27" name="Shape 27"/>
        <p:cNvGrpSpPr/>
        <p:nvPr/>
      </p:nvGrpSpPr>
      <p:grpSpPr>
        <a:xfrm>
          <a:off x="0" y="0"/>
          <a:ext cx="0" cy="0"/>
          <a:chOff x="0" y="0"/>
          <a:chExt cx="0" cy="0"/>
        </a:xfrm>
      </p:grpSpPr>
      <p:sp>
        <p:nvSpPr>
          <p:cNvPr id="28" name="Google Shape;28;p3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33" name="Shape 33"/>
        <p:cNvGrpSpPr/>
        <p:nvPr/>
      </p:nvGrpSpPr>
      <p:grpSpPr>
        <a:xfrm>
          <a:off x="0" y="0"/>
          <a:ext cx="0" cy="0"/>
          <a:chOff x="0" y="0"/>
          <a:chExt cx="0" cy="0"/>
        </a:xfrm>
      </p:grpSpPr>
      <p:sp>
        <p:nvSpPr>
          <p:cNvPr id="34" name="Google Shape;34;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40" name="Shape 40"/>
        <p:cNvGrpSpPr/>
        <p:nvPr/>
      </p:nvGrpSpPr>
      <p:grpSpPr>
        <a:xfrm>
          <a:off x="0" y="0"/>
          <a:ext cx="0" cy="0"/>
          <a:chOff x="0" y="0"/>
          <a:chExt cx="0" cy="0"/>
        </a:xfrm>
      </p:grpSpPr>
      <p:sp>
        <p:nvSpPr>
          <p:cNvPr id="41" name="Google Shape;41;p3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49" name="Shape 49"/>
        <p:cNvGrpSpPr/>
        <p:nvPr/>
      </p:nvGrpSpPr>
      <p:grpSpPr>
        <a:xfrm>
          <a:off x="0" y="0"/>
          <a:ext cx="0" cy="0"/>
          <a:chOff x="0" y="0"/>
          <a:chExt cx="0" cy="0"/>
        </a:xfrm>
      </p:grpSpPr>
      <p:sp>
        <p:nvSpPr>
          <p:cNvPr id="50" name="Google Shape;50;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54" name="Shape 54"/>
        <p:cNvGrpSpPr/>
        <p:nvPr/>
      </p:nvGrpSpPr>
      <p:grpSpPr>
        <a:xfrm>
          <a:off x="0" y="0"/>
          <a:ext cx="0" cy="0"/>
          <a:chOff x="0" y="0"/>
          <a:chExt cx="0" cy="0"/>
        </a:xfrm>
      </p:grpSpPr>
      <p:sp>
        <p:nvSpPr>
          <p:cNvPr id="55" name="Google Shape;55;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61" name="Shape 61"/>
        <p:cNvGrpSpPr/>
        <p:nvPr/>
      </p:nvGrpSpPr>
      <p:grpSpPr>
        <a:xfrm>
          <a:off x="0" y="0"/>
          <a:ext cx="0" cy="0"/>
          <a:chOff x="0" y="0"/>
          <a:chExt cx="0" cy="0"/>
        </a:xfrm>
      </p:grpSpPr>
      <p:sp>
        <p:nvSpPr>
          <p:cNvPr id="62" name="Google Shape;62;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7"/>
          <p:cNvSpPr/>
          <p:nvPr>
            <p:ph idx="2" type="pic"/>
          </p:nvPr>
        </p:nvSpPr>
        <p:spPr>
          <a:xfrm>
            <a:off x="5183188" y="987425"/>
            <a:ext cx="6172200" cy="4873625"/>
          </a:xfrm>
          <a:prstGeom prst="rect">
            <a:avLst/>
          </a:prstGeom>
          <a:noFill/>
          <a:ln>
            <a:noFill/>
          </a:ln>
        </p:spPr>
      </p:sp>
      <p:sp>
        <p:nvSpPr>
          <p:cNvPr id="64" name="Google Shape;64;p3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11.png"/><Relationship Id="rId7"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Padrão do plano de fundo&#10;&#10;Descrição gerada automaticamente com confiança média" id="84" name="Google Shape;84;p1"/>
          <p:cNvPicPr preferRelativeResize="0"/>
          <p:nvPr/>
        </p:nvPicPr>
        <p:blipFill rotWithShape="1">
          <a:blip r:embed="rId3">
            <a:alphaModFix/>
          </a:blip>
          <a:srcRect b="0" l="0" r="0" t="0"/>
          <a:stretch/>
        </p:blipFill>
        <p:spPr>
          <a:xfrm>
            <a:off x="0" y="0"/>
            <a:ext cx="12192000" cy="6858001"/>
          </a:xfrm>
          <a:prstGeom prst="rect">
            <a:avLst/>
          </a:prstGeom>
          <a:noFill/>
          <a:ln>
            <a:noFill/>
          </a:ln>
        </p:spPr>
      </p:pic>
      <p:sp>
        <p:nvSpPr>
          <p:cNvPr id="85" name="Google Shape;85;p1"/>
          <p:cNvSpPr txBox="1"/>
          <p:nvPr/>
        </p:nvSpPr>
        <p:spPr>
          <a:xfrm>
            <a:off x="2684700" y="2620950"/>
            <a:ext cx="6822600" cy="954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0"/>
              <a:buFont typeface="Arial"/>
              <a:buNone/>
            </a:pPr>
            <a:r>
              <a:rPr b="1" lang="pt-BR" sz="5000">
                <a:solidFill>
                  <a:schemeClr val="lt1"/>
                </a:solidFill>
                <a:latin typeface="Prompt"/>
                <a:ea typeface="Prompt"/>
                <a:cs typeface="Prompt"/>
                <a:sym typeface="Prompt"/>
              </a:rPr>
              <a:t>Manual</a:t>
            </a:r>
            <a:endParaRPr b="1" i="0" sz="5000" u="none" cap="none" strike="noStrike">
              <a:solidFill>
                <a:schemeClr val="lt1"/>
              </a:solidFill>
              <a:latin typeface="Prompt"/>
              <a:ea typeface="Prompt"/>
              <a:cs typeface="Prompt"/>
              <a:sym typeface="Prompt"/>
            </a:endParaRPr>
          </a:p>
        </p:txBody>
      </p:sp>
      <p:sp>
        <p:nvSpPr>
          <p:cNvPr id="86" name="Google Shape;86;p1"/>
          <p:cNvSpPr txBox="1"/>
          <p:nvPr/>
        </p:nvSpPr>
        <p:spPr>
          <a:xfrm>
            <a:off x="2684700" y="3436650"/>
            <a:ext cx="68226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000"/>
              <a:buFont typeface="Arial"/>
              <a:buNone/>
            </a:pPr>
            <a:r>
              <a:rPr lang="pt-BR" sz="4000">
                <a:solidFill>
                  <a:schemeClr val="lt1"/>
                </a:solidFill>
                <a:latin typeface="Prompt Light"/>
                <a:ea typeface="Prompt Light"/>
                <a:cs typeface="Prompt Light"/>
                <a:sym typeface="Prompt Light"/>
              </a:rPr>
              <a:t>do Lifelong Learner</a:t>
            </a:r>
            <a:endParaRPr b="0" i="0" sz="4000" u="none" cap="none" strike="noStrike">
              <a:solidFill>
                <a:schemeClr val="lt1"/>
              </a:solidFill>
              <a:latin typeface="Prompt Light"/>
              <a:ea typeface="Prompt Light"/>
              <a:cs typeface="Prompt Light"/>
              <a:sym typeface="Prompt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62" name="Shape 162"/>
        <p:cNvGrpSpPr/>
        <p:nvPr/>
      </p:nvGrpSpPr>
      <p:grpSpPr>
        <a:xfrm>
          <a:off x="0" y="0"/>
          <a:ext cx="0" cy="0"/>
          <a:chOff x="0" y="0"/>
          <a:chExt cx="0" cy="0"/>
        </a:xfrm>
      </p:grpSpPr>
      <p:pic>
        <p:nvPicPr>
          <p:cNvPr descr="Ícone&#10;&#10;Descrição gerada automaticamente" id="163" name="Google Shape;163;gf9bb801ef4_0_66"/>
          <p:cNvPicPr preferRelativeResize="0"/>
          <p:nvPr/>
        </p:nvPicPr>
        <p:blipFill rotWithShape="1">
          <a:blip r:embed="rId3">
            <a:alphaModFix/>
          </a:blip>
          <a:srcRect b="0" l="0" r="0" t="0"/>
          <a:stretch/>
        </p:blipFill>
        <p:spPr>
          <a:xfrm>
            <a:off x="11621917" y="6146658"/>
            <a:ext cx="570083" cy="711342"/>
          </a:xfrm>
          <a:prstGeom prst="rect">
            <a:avLst/>
          </a:prstGeom>
          <a:noFill/>
          <a:ln>
            <a:noFill/>
          </a:ln>
        </p:spPr>
      </p:pic>
      <p:pic>
        <p:nvPicPr>
          <p:cNvPr descr="Ícone&#10;&#10;Descrição gerada automaticamente" id="164" name="Google Shape;164;gf9bb801ef4_0_66"/>
          <p:cNvPicPr preferRelativeResize="0"/>
          <p:nvPr/>
        </p:nvPicPr>
        <p:blipFill rotWithShape="1">
          <a:blip r:embed="rId4">
            <a:alphaModFix/>
          </a:blip>
          <a:srcRect b="0" l="0" r="0" t="0"/>
          <a:stretch/>
        </p:blipFill>
        <p:spPr>
          <a:xfrm>
            <a:off x="11621917" y="6146658"/>
            <a:ext cx="570083" cy="711342"/>
          </a:xfrm>
          <a:prstGeom prst="rect">
            <a:avLst/>
          </a:prstGeom>
          <a:noFill/>
          <a:ln>
            <a:noFill/>
          </a:ln>
        </p:spPr>
      </p:pic>
      <p:sp>
        <p:nvSpPr>
          <p:cNvPr id="165" name="Google Shape;165;gf9bb801ef4_0_66"/>
          <p:cNvSpPr txBox="1"/>
          <p:nvPr/>
        </p:nvSpPr>
        <p:spPr>
          <a:xfrm>
            <a:off x="666799" y="627750"/>
            <a:ext cx="6670500" cy="492600"/>
          </a:xfrm>
          <a:prstGeom prst="rect">
            <a:avLst/>
          </a:prstGeom>
          <a:noFill/>
          <a:ln>
            <a:noFill/>
          </a:ln>
        </p:spPr>
        <p:txBody>
          <a:bodyPr anchorCtr="0" anchor="t" bIns="45700" lIns="91425" spcFirstLastPara="1" rIns="91425" wrap="square" tIns="45700">
            <a:spAutoFit/>
          </a:bodyPr>
          <a:lstStyle/>
          <a:p>
            <a:pPr indent="0" lvl="0" marL="0" rtl="0" algn="l">
              <a:lnSpc>
                <a:spcPct val="150000"/>
              </a:lnSpc>
              <a:spcBef>
                <a:spcPts val="2000"/>
              </a:spcBef>
              <a:spcAft>
                <a:spcPts val="600"/>
              </a:spcAft>
              <a:buClr>
                <a:schemeClr val="dk1"/>
              </a:buClr>
              <a:buSzPts val="1100"/>
              <a:buFont typeface="Arial"/>
              <a:buNone/>
            </a:pPr>
            <a:r>
              <a:rPr lang="pt-BR" sz="2600">
                <a:solidFill>
                  <a:srgbClr val="33D8B7"/>
                </a:solidFill>
                <a:latin typeface="Prompt"/>
                <a:ea typeface="Prompt"/>
                <a:cs typeface="Prompt"/>
                <a:sym typeface="Prompt"/>
              </a:rPr>
              <a:t>O Poder do Hábito</a:t>
            </a:r>
            <a:endParaRPr i="0" sz="2600" u="none" cap="none" strike="noStrike">
              <a:solidFill>
                <a:srgbClr val="33D8B7"/>
              </a:solidFill>
              <a:latin typeface="Prompt"/>
              <a:ea typeface="Prompt"/>
              <a:cs typeface="Prompt"/>
              <a:sym typeface="Prompt"/>
            </a:endParaRPr>
          </a:p>
        </p:txBody>
      </p:sp>
      <p:sp>
        <p:nvSpPr>
          <p:cNvPr id="166" name="Google Shape;166;gf9bb801ef4_0_66"/>
          <p:cNvSpPr txBox="1"/>
          <p:nvPr/>
        </p:nvSpPr>
        <p:spPr>
          <a:xfrm>
            <a:off x="686850" y="1353825"/>
            <a:ext cx="10818300" cy="33555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SzPts val="1100"/>
              <a:buFont typeface="Arial"/>
              <a:buNone/>
            </a:pPr>
            <a:r>
              <a:rPr lang="pt-BR" sz="2000">
                <a:solidFill>
                  <a:srgbClr val="0F1726"/>
                </a:solidFill>
                <a:latin typeface="Prompt"/>
                <a:ea typeface="Prompt"/>
                <a:cs typeface="Prompt"/>
                <a:sym typeface="Prompt"/>
              </a:rPr>
              <a:t>Mas como criar esse hábito?</a:t>
            </a:r>
            <a:endParaRPr sz="2000">
              <a:solidFill>
                <a:srgbClr val="0F1726"/>
              </a:solidFill>
              <a:latin typeface="Prompt"/>
              <a:ea typeface="Prompt"/>
              <a:cs typeface="Prompt"/>
              <a:sym typeface="Prompt"/>
            </a:endParaRPr>
          </a:p>
          <a:p>
            <a:pPr indent="0" lvl="0" marL="0" rtl="0" algn="just">
              <a:spcBef>
                <a:spcPts val="0"/>
              </a:spcBef>
              <a:spcAft>
                <a:spcPts val="0"/>
              </a:spcAft>
              <a:buClr>
                <a:schemeClr val="dk1"/>
              </a:buClr>
              <a:buSzPts val="1100"/>
              <a:buFont typeface="Arial"/>
              <a:buNone/>
            </a:pPr>
            <a:r>
              <a:t/>
            </a:r>
            <a:endParaRPr b="1" sz="1600">
              <a:solidFill>
                <a:srgbClr val="0F1726"/>
              </a:solidFill>
              <a:latin typeface="Prompt"/>
              <a:ea typeface="Prompt"/>
              <a:cs typeface="Prompt"/>
              <a:sym typeface="Prompt"/>
            </a:endParaRPr>
          </a:p>
          <a:p>
            <a:pPr indent="0" lvl="0" marL="0" rtl="0" algn="just">
              <a:spcBef>
                <a:spcPts val="0"/>
              </a:spcBef>
              <a:spcAft>
                <a:spcPts val="0"/>
              </a:spcAft>
              <a:buClr>
                <a:schemeClr val="dk1"/>
              </a:buClr>
              <a:buSzPts val="1100"/>
              <a:buFont typeface="Arial"/>
              <a:buNone/>
            </a:pPr>
            <a:r>
              <a:rPr lang="pt-BR" sz="1600">
                <a:solidFill>
                  <a:srgbClr val="0F1726"/>
                </a:solidFill>
                <a:latin typeface="Prompt"/>
                <a:ea typeface="Prompt"/>
                <a:cs typeface="Prompt"/>
                <a:sym typeface="Prompt"/>
              </a:rPr>
              <a:t>Para conseguir criar um hábito é preciso fazer repetidamente o loop do hábito, ou seja, ter uma </a:t>
            </a:r>
            <a:r>
              <a:rPr b="1" lang="pt-BR" sz="1600">
                <a:solidFill>
                  <a:srgbClr val="0F1726"/>
                </a:solidFill>
                <a:latin typeface="Prompt"/>
                <a:ea typeface="Prompt"/>
                <a:cs typeface="Prompt"/>
                <a:sym typeface="Prompt"/>
              </a:rPr>
              <a:t>deixa, uma rotina e uma recompensa.</a:t>
            </a:r>
            <a:r>
              <a:rPr lang="pt-BR" sz="1600">
                <a:solidFill>
                  <a:srgbClr val="0F1726"/>
                </a:solidFill>
                <a:latin typeface="Prompt"/>
                <a:ea typeface="Prompt"/>
                <a:cs typeface="Prompt"/>
                <a:sym typeface="Prompt"/>
              </a:rPr>
              <a:t> Porém, a repetição não é suficiente para que um novo hábito dure. Só quando seu cérebro começar a nutrir uma expectativa pela recompensa — ansiar pelas endorfinas ou pelo senso de realização — é que o hábito vai se tornar automático na sua rotina.</a:t>
            </a:r>
            <a:endParaRPr sz="1600">
              <a:solidFill>
                <a:srgbClr val="0F1726"/>
              </a:solidFill>
              <a:latin typeface="Prompt"/>
              <a:ea typeface="Prompt"/>
              <a:cs typeface="Prompt"/>
              <a:sym typeface="Prompt"/>
            </a:endParaRPr>
          </a:p>
          <a:p>
            <a:pPr indent="0" lvl="0" marL="0" rtl="0" algn="just">
              <a:spcBef>
                <a:spcPts val="0"/>
              </a:spcBef>
              <a:spcAft>
                <a:spcPts val="0"/>
              </a:spcAft>
              <a:buClr>
                <a:schemeClr val="dk1"/>
              </a:buClr>
              <a:buSzPts val="1100"/>
              <a:buFont typeface="Arial"/>
              <a:buNone/>
            </a:pPr>
            <a:r>
              <a:t/>
            </a:r>
            <a:endParaRPr sz="1600">
              <a:solidFill>
                <a:srgbClr val="0F1726"/>
              </a:solidFill>
              <a:latin typeface="Prompt"/>
              <a:ea typeface="Prompt"/>
              <a:cs typeface="Prompt"/>
              <a:sym typeface="Prompt"/>
            </a:endParaRPr>
          </a:p>
          <a:p>
            <a:pPr indent="0" lvl="0" marL="0" rtl="0" algn="just">
              <a:spcBef>
                <a:spcPts val="0"/>
              </a:spcBef>
              <a:spcAft>
                <a:spcPts val="0"/>
              </a:spcAft>
              <a:buClr>
                <a:schemeClr val="dk1"/>
              </a:buClr>
              <a:buSzPts val="1100"/>
              <a:buFont typeface="Arial"/>
              <a:buNone/>
            </a:pPr>
            <a:r>
              <a:rPr lang="pt-BR" sz="1600">
                <a:solidFill>
                  <a:srgbClr val="0F1726"/>
                </a:solidFill>
                <a:latin typeface="Prompt"/>
                <a:ea typeface="Prompt"/>
                <a:cs typeface="Prompt"/>
                <a:sym typeface="Prompt"/>
              </a:rPr>
              <a:t>Vamos pensar em como criar o seu hábito de estudos. </a:t>
            </a:r>
            <a:endParaRPr sz="1600">
              <a:solidFill>
                <a:srgbClr val="0F1726"/>
              </a:solidFill>
              <a:latin typeface="Prompt"/>
              <a:ea typeface="Prompt"/>
              <a:cs typeface="Prompt"/>
              <a:sym typeface="Prompt"/>
            </a:endParaRPr>
          </a:p>
          <a:p>
            <a:pPr indent="0" lvl="0" marL="0" rtl="0" algn="just">
              <a:spcBef>
                <a:spcPts val="0"/>
              </a:spcBef>
              <a:spcAft>
                <a:spcPts val="0"/>
              </a:spcAft>
              <a:buClr>
                <a:schemeClr val="dk1"/>
              </a:buClr>
              <a:buSzPts val="1100"/>
              <a:buFont typeface="Arial"/>
              <a:buNone/>
            </a:pPr>
            <a:r>
              <a:t/>
            </a:r>
            <a:endParaRPr sz="1600">
              <a:solidFill>
                <a:srgbClr val="0F1726"/>
              </a:solidFill>
              <a:latin typeface="Prompt"/>
              <a:ea typeface="Prompt"/>
              <a:cs typeface="Prompt"/>
              <a:sym typeface="Prompt"/>
            </a:endParaRPr>
          </a:p>
          <a:p>
            <a:pPr indent="0" lvl="0" marL="0" rtl="0" algn="just">
              <a:spcBef>
                <a:spcPts val="0"/>
              </a:spcBef>
              <a:spcAft>
                <a:spcPts val="0"/>
              </a:spcAft>
              <a:buClr>
                <a:schemeClr val="dk1"/>
              </a:buClr>
              <a:buSzPts val="1100"/>
              <a:buFont typeface="Arial"/>
              <a:buNone/>
            </a:pPr>
            <a:r>
              <a:rPr lang="pt-BR" sz="1600">
                <a:solidFill>
                  <a:srgbClr val="0F1726"/>
                </a:solidFill>
                <a:latin typeface="Prompt"/>
                <a:ea typeface="Prompt"/>
                <a:cs typeface="Prompt"/>
                <a:sym typeface="Prompt"/>
              </a:rPr>
              <a:t>Você já sabe que precisa ter uma </a:t>
            </a:r>
            <a:r>
              <a:rPr b="1" lang="pt-BR" sz="1600">
                <a:solidFill>
                  <a:srgbClr val="0F1726"/>
                </a:solidFill>
                <a:latin typeface="Prompt"/>
                <a:ea typeface="Prompt"/>
                <a:cs typeface="Prompt"/>
                <a:sym typeface="Prompt"/>
              </a:rPr>
              <a:t>deixa</a:t>
            </a:r>
            <a:r>
              <a:rPr lang="pt-BR" sz="1600">
                <a:solidFill>
                  <a:srgbClr val="0F1726"/>
                </a:solidFill>
                <a:latin typeface="Prompt"/>
                <a:ea typeface="Prompt"/>
                <a:cs typeface="Prompt"/>
                <a:sym typeface="Prompt"/>
              </a:rPr>
              <a:t>, um ponto de começo, algo que te prepare para começar. Essa deixa pode ser diferente para cada pessoa, mas no exemplo que vamos construir vamos colocar que a deixa é uma área de trabalho, um notebook, um copo de café quentinho e um caderno de anotações. Essa é a deixa, é algo que pode estimular você a se sentar e querer descobrir algo, aprender.</a:t>
            </a:r>
            <a:endParaRPr sz="1600">
              <a:solidFill>
                <a:srgbClr val="0F1726"/>
              </a:solidFill>
              <a:latin typeface="Prompt"/>
              <a:ea typeface="Prompt"/>
              <a:cs typeface="Prompt"/>
              <a:sym typeface="Prompt"/>
            </a:endParaRPr>
          </a:p>
        </p:txBody>
      </p:sp>
      <p:pic>
        <p:nvPicPr>
          <p:cNvPr descr="Imagem em branco e preto&#10;&#10;Descrição gerada automaticamente com confiança média" id="167" name="Google Shape;167;gf9bb801ef4_0_66"/>
          <p:cNvPicPr preferRelativeResize="0"/>
          <p:nvPr/>
        </p:nvPicPr>
        <p:blipFill rotWithShape="1">
          <a:blip r:embed="rId5">
            <a:alphaModFix amt="10000"/>
          </a:blip>
          <a:srcRect b="0" l="0" r="0" t="0"/>
          <a:stretch/>
        </p:blipFill>
        <p:spPr>
          <a:xfrm>
            <a:off x="8706165" y="516196"/>
            <a:ext cx="2915752" cy="4689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71" name="Shape 171"/>
        <p:cNvGrpSpPr/>
        <p:nvPr/>
      </p:nvGrpSpPr>
      <p:grpSpPr>
        <a:xfrm>
          <a:off x="0" y="0"/>
          <a:ext cx="0" cy="0"/>
          <a:chOff x="0" y="0"/>
          <a:chExt cx="0" cy="0"/>
        </a:xfrm>
      </p:grpSpPr>
      <p:pic>
        <p:nvPicPr>
          <p:cNvPr descr="Ícone&#10;&#10;Descrição gerada automaticamente" id="172" name="Google Shape;172;gf9bb801ef4_0_74"/>
          <p:cNvPicPr preferRelativeResize="0"/>
          <p:nvPr/>
        </p:nvPicPr>
        <p:blipFill rotWithShape="1">
          <a:blip r:embed="rId3">
            <a:alphaModFix/>
          </a:blip>
          <a:srcRect b="0" l="0" r="0" t="0"/>
          <a:stretch/>
        </p:blipFill>
        <p:spPr>
          <a:xfrm>
            <a:off x="11621917" y="6146658"/>
            <a:ext cx="570083" cy="711342"/>
          </a:xfrm>
          <a:prstGeom prst="rect">
            <a:avLst/>
          </a:prstGeom>
          <a:noFill/>
          <a:ln>
            <a:noFill/>
          </a:ln>
        </p:spPr>
      </p:pic>
      <p:pic>
        <p:nvPicPr>
          <p:cNvPr descr="Ícone&#10;&#10;Descrição gerada automaticamente" id="173" name="Google Shape;173;gf9bb801ef4_0_74"/>
          <p:cNvPicPr preferRelativeResize="0"/>
          <p:nvPr/>
        </p:nvPicPr>
        <p:blipFill rotWithShape="1">
          <a:blip r:embed="rId4">
            <a:alphaModFix/>
          </a:blip>
          <a:srcRect b="0" l="0" r="0" t="0"/>
          <a:stretch/>
        </p:blipFill>
        <p:spPr>
          <a:xfrm>
            <a:off x="11621917" y="6146658"/>
            <a:ext cx="570083" cy="711342"/>
          </a:xfrm>
          <a:prstGeom prst="rect">
            <a:avLst/>
          </a:prstGeom>
          <a:noFill/>
          <a:ln>
            <a:noFill/>
          </a:ln>
        </p:spPr>
      </p:pic>
      <p:sp>
        <p:nvSpPr>
          <p:cNvPr id="174" name="Google Shape;174;gf9bb801ef4_0_74"/>
          <p:cNvSpPr txBox="1"/>
          <p:nvPr/>
        </p:nvSpPr>
        <p:spPr>
          <a:xfrm>
            <a:off x="666799" y="627750"/>
            <a:ext cx="6670500" cy="492600"/>
          </a:xfrm>
          <a:prstGeom prst="rect">
            <a:avLst/>
          </a:prstGeom>
          <a:noFill/>
          <a:ln>
            <a:noFill/>
          </a:ln>
        </p:spPr>
        <p:txBody>
          <a:bodyPr anchorCtr="0" anchor="t" bIns="45700" lIns="91425" spcFirstLastPara="1" rIns="91425" wrap="square" tIns="45700">
            <a:spAutoFit/>
          </a:bodyPr>
          <a:lstStyle/>
          <a:p>
            <a:pPr indent="0" lvl="0" marL="0" rtl="0" algn="l">
              <a:lnSpc>
                <a:spcPct val="150000"/>
              </a:lnSpc>
              <a:spcBef>
                <a:spcPts val="2000"/>
              </a:spcBef>
              <a:spcAft>
                <a:spcPts val="600"/>
              </a:spcAft>
              <a:buClr>
                <a:schemeClr val="dk1"/>
              </a:buClr>
              <a:buSzPts val="1100"/>
              <a:buFont typeface="Arial"/>
              <a:buNone/>
            </a:pPr>
            <a:r>
              <a:rPr lang="pt-BR" sz="2600">
                <a:solidFill>
                  <a:srgbClr val="33D8B7"/>
                </a:solidFill>
                <a:latin typeface="Prompt"/>
                <a:ea typeface="Prompt"/>
                <a:cs typeface="Prompt"/>
                <a:sym typeface="Prompt"/>
              </a:rPr>
              <a:t>O Poder do Hábito</a:t>
            </a:r>
            <a:endParaRPr i="0" sz="2600" u="none" cap="none" strike="noStrike">
              <a:solidFill>
                <a:srgbClr val="33D8B7"/>
              </a:solidFill>
              <a:latin typeface="Prompt"/>
              <a:ea typeface="Prompt"/>
              <a:cs typeface="Prompt"/>
              <a:sym typeface="Prompt"/>
            </a:endParaRPr>
          </a:p>
        </p:txBody>
      </p:sp>
      <p:sp>
        <p:nvSpPr>
          <p:cNvPr id="175" name="Google Shape;175;gf9bb801ef4_0_74"/>
          <p:cNvSpPr txBox="1"/>
          <p:nvPr/>
        </p:nvSpPr>
        <p:spPr>
          <a:xfrm>
            <a:off x="686850" y="1353825"/>
            <a:ext cx="10818300" cy="32940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SzPts val="1100"/>
              <a:buFont typeface="Arial"/>
              <a:buNone/>
            </a:pPr>
            <a:r>
              <a:rPr lang="pt-BR" sz="1600">
                <a:solidFill>
                  <a:srgbClr val="0F1726"/>
                </a:solidFill>
                <a:latin typeface="Prompt"/>
                <a:ea typeface="Prompt"/>
                <a:cs typeface="Prompt"/>
                <a:sym typeface="Prompt"/>
              </a:rPr>
              <a:t>Depois, vem a</a:t>
            </a:r>
            <a:r>
              <a:rPr b="1" lang="pt-BR" sz="1600">
                <a:solidFill>
                  <a:srgbClr val="0F1726"/>
                </a:solidFill>
                <a:latin typeface="Prompt"/>
                <a:ea typeface="Prompt"/>
                <a:cs typeface="Prompt"/>
                <a:sym typeface="Prompt"/>
              </a:rPr>
              <a:t> rotina</a:t>
            </a:r>
            <a:r>
              <a:rPr lang="pt-BR" sz="1600">
                <a:solidFill>
                  <a:srgbClr val="0F1726"/>
                </a:solidFill>
                <a:latin typeface="Prompt"/>
                <a:ea typeface="Prompt"/>
                <a:cs typeface="Prompt"/>
                <a:sym typeface="Prompt"/>
              </a:rPr>
              <a:t>. É preciso estabelecer o seu tempo de foco e seus processos. </a:t>
            </a:r>
            <a:endParaRPr sz="1600">
              <a:solidFill>
                <a:srgbClr val="0F1726"/>
              </a:solidFill>
              <a:latin typeface="Prompt"/>
              <a:ea typeface="Prompt"/>
              <a:cs typeface="Prompt"/>
              <a:sym typeface="Prompt"/>
            </a:endParaRPr>
          </a:p>
          <a:p>
            <a:pPr indent="0" lvl="0" marL="0" rtl="0" algn="just">
              <a:spcBef>
                <a:spcPts val="0"/>
              </a:spcBef>
              <a:spcAft>
                <a:spcPts val="0"/>
              </a:spcAft>
              <a:buClr>
                <a:schemeClr val="dk1"/>
              </a:buClr>
              <a:buSzPts val="1100"/>
              <a:buFont typeface="Arial"/>
              <a:buNone/>
            </a:pPr>
            <a:r>
              <a:t/>
            </a:r>
            <a:endParaRPr sz="1600">
              <a:solidFill>
                <a:srgbClr val="0F1726"/>
              </a:solidFill>
              <a:latin typeface="Prompt"/>
              <a:ea typeface="Prompt"/>
              <a:cs typeface="Prompt"/>
              <a:sym typeface="Prompt"/>
            </a:endParaRPr>
          </a:p>
          <a:p>
            <a:pPr indent="0" lvl="0" marL="0" rtl="0" algn="just">
              <a:spcBef>
                <a:spcPts val="0"/>
              </a:spcBef>
              <a:spcAft>
                <a:spcPts val="0"/>
              </a:spcAft>
              <a:buClr>
                <a:schemeClr val="dk1"/>
              </a:buClr>
              <a:buSzPts val="1100"/>
              <a:buFont typeface="Arial"/>
              <a:buNone/>
            </a:pPr>
            <a:r>
              <a:rPr lang="pt-BR" sz="1600">
                <a:solidFill>
                  <a:srgbClr val="0F1726"/>
                </a:solidFill>
                <a:latin typeface="Prompt"/>
                <a:ea typeface="Prompt"/>
                <a:cs typeface="Prompt"/>
                <a:sym typeface="Prompt"/>
              </a:rPr>
              <a:t>E, por fim, a </a:t>
            </a:r>
            <a:r>
              <a:rPr b="1" lang="pt-BR" sz="1600">
                <a:solidFill>
                  <a:srgbClr val="0F1726"/>
                </a:solidFill>
                <a:latin typeface="Prompt"/>
                <a:ea typeface="Prompt"/>
                <a:cs typeface="Prompt"/>
                <a:sym typeface="Prompt"/>
              </a:rPr>
              <a:t>recompensa</a:t>
            </a:r>
            <a:r>
              <a:rPr lang="pt-BR" sz="1600">
                <a:solidFill>
                  <a:srgbClr val="0F1726"/>
                </a:solidFill>
                <a:latin typeface="Prompt"/>
                <a:ea typeface="Prompt"/>
                <a:cs typeface="Prompt"/>
                <a:sym typeface="Prompt"/>
              </a:rPr>
              <a:t> por ter cumprido com o seu horário de estudo, será ter a hora seguinte jogando, assistindo a sua série, algo que faça sentido e te dê prazer, mas você precisa definir, pelo menos no começo, que só fará isso após cumprir com o seu novo processo de estudo. Isso pode te ajudar a começar.</a:t>
            </a:r>
            <a:endParaRPr sz="1600">
              <a:solidFill>
                <a:srgbClr val="0F1726"/>
              </a:solidFill>
              <a:latin typeface="Prompt"/>
              <a:ea typeface="Prompt"/>
              <a:cs typeface="Prompt"/>
              <a:sym typeface="Prompt"/>
            </a:endParaRPr>
          </a:p>
          <a:p>
            <a:pPr indent="0" lvl="0" marL="0" rtl="0" algn="just">
              <a:spcBef>
                <a:spcPts val="0"/>
              </a:spcBef>
              <a:spcAft>
                <a:spcPts val="0"/>
              </a:spcAft>
              <a:buClr>
                <a:schemeClr val="dk1"/>
              </a:buClr>
              <a:buSzPts val="1100"/>
              <a:buFont typeface="Arial"/>
              <a:buNone/>
            </a:pPr>
            <a:r>
              <a:t/>
            </a:r>
            <a:endParaRPr sz="1600">
              <a:solidFill>
                <a:srgbClr val="0F1726"/>
              </a:solidFill>
              <a:latin typeface="Prompt"/>
              <a:ea typeface="Prompt"/>
              <a:cs typeface="Prompt"/>
              <a:sym typeface="Prompt"/>
            </a:endParaRPr>
          </a:p>
          <a:p>
            <a:pPr indent="0" lvl="0" marL="0" rtl="0" algn="just">
              <a:spcBef>
                <a:spcPts val="0"/>
              </a:spcBef>
              <a:spcAft>
                <a:spcPts val="0"/>
              </a:spcAft>
              <a:buClr>
                <a:schemeClr val="dk1"/>
              </a:buClr>
              <a:buSzPts val="1100"/>
              <a:buFont typeface="Arial"/>
              <a:buNone/>
            </a:pPr>
            <a:r>
              <a:rPr lang="pt-BR" sz="1600">
                <a:solidFill>
                  <a:srgbClr val="0F1726"/>
                </a:solidFill>
                <a:latin typeface="Prompt"/>
                <a:ea typeface="Prompt"/>
                <a:cs typeface="Prompt"/>
                <a:sym typeface="Prompt"/>
              </a:rPr>
              <a:t>Aqui no </a:t>
            </a:r>
            <a:r>
              <a:rPr b="1" lang="pt-BR" sz="1600">
                <a:solidFill>
                  <a:srgbClr val="0F1726"/>
                </a:solidFill>
                <a:latin typeface="Prompt"/>
                <a:ea typeface="Prompt"/>
                <a:cs typeface="Prompt"/>
                <a:sym typeface="Prompt"/>
              </a:rPr>
              <a:t>ITuring</a:t>
            </a:r>
            <a:r>
              <a:rPr lang="pt-BR" sz="1600">
                <a:solidFill>
                  <a:srgbClr val="0F1726"/>
                </a:solidFill>
                <a:latin typeface="Prompt"/>
                <a:ea typeface="Prompt"/>
                <a:cs typeface="Prompt"/>
                <a:sym typeface="Prompt"/>
              </a:rPr>
              <a:t> nós vamos estimular os processos de rotina e, quem sabe, de recompensa. Afinal, ao realizar a entrega dos seus projetos, que é colocar em prática tudo que você aprende, você vai receber feedbacks que vão te ajudar a evoluir, essa sensação de estar aprendendo, de conseguir fazer algo novo, de ser capaz, é uma ótima recompensa para fazer valer o seu hábito de estudar, aprender e se desenvolver.</a:t>
            </a:r>
            <a:endParaRPr sz="1600">
              <a:solidFill>
                <a:srgbClr val="0F1726"/>
              </a:solidFill>
              <a:latin typeface="Prompt"/>
              <a:ea typeface="Prompt"/>
              <a:cs typeface="Prompt"/>
              <a:sym typeface="Prompt"/>
            </a:endParaRPr>
          </a:p>
          <a:p>
            <a:pPr indent="0" lvl="0" marL="0" rtl="0" algn="just">
              <a:spcBef>
                <a:spcPts val="0"/>
              </a:spcBef>
              <a:spcAft>
                <a:spcPts val="0"/>
              </a:spcAft>
              <a:buClr>
                <a:schemeClr val="dk1"/>
              </a:buClr>
              <a:buSzPts val="1100"/>
              <a:buFont typeface="Arial"/>
              <a:buNone/>
            </a:pPr>
            <a:r>
              <a:t/>
            </a:r>
            <a:endParaRPr sz="1600">
              <a:solidFill>
                <a:srgbClr val="0F1726"/>
              </a:solidFill>
              <a:latin typeface="Prompt"/>
              <a:ea typeface="Prompt"/>
              <a:cs typeface="Prompt"/>
              <a:sym typeface="Prompt"/>
            </a:endParaRPr>
          </a:p>
        </p:txBody>
      </p:sp>
      <p:pic>
        <p:nvPicPr>
          <p:cNvPr descr="Imagem em branco e preto&#10;&#10;Descrição gerada automaticamente com confiança média" id="176" name="Google Shape;176;gf9bb801ef4_0_74"/>
          <p:cNvPicPr preferRelativeResize="0"/>
          <p:nvPr/>
        </p:nvPicPr>
        <p:blipFill rotWithShape="1">
          <a:blip r:embed="rId5">
            <a:alphaModFix amt="10000"/>
          </a:blip>
          <a:srcRect b="0" l="0" r="0" t="0"/>
          <a:stretch/>
        </p:blipFill>
        <p:spPr>
          <a:xfrm>
            <a:off x="8706165" y="516196"/>
            <a:ext cx="2915752" cy="4689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F3D58"/>
        </a:solidFill>
      </p:bgPr>
    </p:bg>
    <p:spTree>
      <p:nvGrpSpPr>
        <p:cNvPr id="180" name="Shape 180"/>
        <p:cNvGrpSpPr/>
        <p:nvPr/>
      </p:nvGrpSpPr>
      <p:grpSpPr>
        <a:xfrm>
          <a:off x="0" y="0"/>
          <a:ext cx="0" cy="0"/>
          <a:chOff x="0" y="0"/>
          <a:chExt cx="0" cy="0"/>
        </a:xfrm>
      </p:grpSpPr>
      <p:pic>
        <p:nvPicPr>
          <p:cNvPr descr="Ícone&#10;&#10;Descrição gerada automaticamente" id="181" name="Google Shape;181;gf9bb801ef4_0_82"/>
          <p:cNvPicPr preferRelativeResize="0"/>
          <p:nvPr/>
        </p:nvPicPr>
        <p:blipFill rotWithShape="1">
          <a:blip r:embed="rId3">
            <a:alphaModFix/>
          </a:blip>
          <a:srcRect b="0" l="0" r="0" t="0"/>
          <a:stretch/>
        </p:blipFill>
        <p:spPr>
          <a:xfrm>
            <a:off x="11621917" y="6146658"/>
            <a:ext cx="570083" cy="711342"/>
          </a:xfrm>
          <a:prstGeom prst="rect">
            <a:avLst/>
          </a:prstGeom>
          <a:noFill/>
          <a:ln>
            <a:noFill/>
          </a:ln>
        </p:spPr>
      </p:pic>
      <p:pic>
        <p:nvPicPr>
          <p:cNvPr id="182" name="Google Shape;182;gf9bb801ef4_0_82"/>
          <p:cNvPicPr preferRelativeResize="0"/>
          <p:nvPr/>
        </p:nvPicPr>
        <p:blipFill rotWithShape="1">
          <a:blip r:embed="rId4">
            <a:alphaModFix/>
          </a:blip>
          <a:srcRect b="0" l="0" r="0" t="0"/>
          <a:stretch/>
        </p:blipFill>
        <p:spPr>
          <a:xfrm>
            <a:off x="-319596" y="2908109"/>
            <a:ext cx="924026" cy="125825"/>
          </a:xfrm>
          <a:prstGeom prst="rect">
            <a:avLst/>
          </a:prstGeom>
          <a:noFill/>
          <a:ln>
            <a:noFill/>
          </a:ln>
        </p:spPr>
      </p:pic>
      <p:pic>
        <p:nvPicPr>
          <p:cNvPr id="183" name="Google Shape;183;gf9bb801ef4_0_82"/>
          <p:cNvPicPr preferRelativeResize="0"/>
          <p:nvPr/>
        </p:nvPicPr>
        <p:blipFill rotWithShape="1">
          <a:blip r:embed="rId5">
            <a:alphaModFix/>
          </a:blip>
          <a:srcRect b="0" l="0" r="0" t="0"/>
          <a:stretch/>
        </p:blipFill>
        <p:spPr>
          <a:xfrm>
            <a:off x="-319596" y="4672041"/>
            <a:ext cx="924026" cy="125825"/>
          </a:xfrm>
          <a:prstGeom prst="rect">
            <a:avLst/>
          </a:prstGeom>
          <a:noFill/>
          <a:ln>
            <a:noFill/>
          </a:ln>
        </p:spPr>
      </p:pic>
      <p:sp>
        <p:nvSpPr>
          <p:cNvPr id="184" name="Google Shape;184;gf9bb801ef4_0_82"/>
          <p:cNvSpPr txBox="1"/>
          <p:nvPr/>
        </p:nvSpPr>
        <p:spPr>
          <a:xfrm>
            <a:off x="666800" y="627750"/>
            <a:ext cx="8289900" cy="492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pt-BR" sz="2600">
                <a:solidFill>
                  <a:srgbClr val="33D8B7"/>
                </a:solidFill>
                <a:latin typeface="Prompt"/>
                <a:ea typeface="Prompt"/>
                <a:cs typeface="Prompt"/>
                <a:sym typeface="Prompt"/>
              </a:rPr>
              <a:t>Motivação e o lócus de controle </a:t>
            </a:r>
            <a:endParaRPr i="0" sz="2600" u="none" cap="none" strike="noStrike">
              <a:solidFill>
                <a:srgbClr val="33D8B7"/>
              </a:solidFill>
              <a:latin typeface="Prompt"/>
              <a:ea typeface="Prompt"/>
              <a:cs typeface="Prompt"/>
              <a:sym typeface="Prompt"/>
            </a:endParaRPr>
          </a:p>
        </p:txBody>
      </p:sp>
      <p:sp>
        <p:nvSpPr>
          <p:cNvPr id="185" name="Google Shape;185;gf9bb801ef4_0_82"/>
          <p:cNvSpPr txBox="1"/>
          <p:nvPr/>
        </p:nvSpPr>
        <p:spPr>
          <a:xfrm>
            <a:off x="686850" y="1320775"/>
            <a:ext cx="10818300" cy="40206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0"/>
              </a:spcAft>
              <a:buClr>
                <a:schemeClr val="dk1"/>
              </a:buClr>
              <a:buSzPts val="1100"/>
              <a:buFont typeface="Arial"/>
              <a:buNone/>
            </a:pPr>
            <a:r>
              <a:rPr lang="pt-BR" sz="1600">
                <a:solidFill>
                  <a:schemeClr val="lt1"/>
                </a:solidFill>
                <a:latin typeface="Prompt"/>
                <a:ea typeface="Prompt"/>
                <a:cs typeface="Prompt"/>
                <a:sym typeface="Prompt"/>
              </a:rPr>
              <a:t>As escolhas mais poderosas para gerar motivação são as que produzem dois efeitos: convencer-nos de que</a:t>
            </a:r>
            <a:r>
              <a:rPr b="1" lang="pt-BR" sz="1600">
                <a:solidFill>
                  <a:schemeClr val="lt1"/>
                </a:solidFill>
                <a:latin typeface="Prompt"/>
                <a:ea typeface="Prompt"/>
                <a:cs typeface="Prompt"/>
                <a:sym typeface="Prompt"/>
              </a:rPr>
              <a:t> estamos no controle</a:t>
            </a:r>
            <a:r>
              <a:rPr lang="pt-BR" sz="1600">
                <a:solidFill>
                  <a:schemeClr val="lt1"/>
                </a:solidFill>
                <a:latin typeface="Prompt"/>
                <a:ea typeface="Prompt"/>
                <a:cs typeface="Prompt"/>
                <a:sym typeface="Prompt"/>
              </a:rPr>
              <a:t> e atribuir às nossas ações um </a:t>
            </a:r>
            <a:r>
              <a:rPr b="1" lang="pt-BR" sz="1600">
                <a:solidFill>
                  <a:schemeClr val="lt1"/>
                </a:solidFill>
                <a:latin typeface="Prompt"/>
                <a:ea typeface="Prompt"/>
                <a:cs typeface="Prompt"/>
                <a:sym typeface="Prompt"/>
              </a:rPr>
              <a:t>sentido mais amplo</a:t>
            </a:r>
            <a:r>
              <a:rPr lang="pt-BR" sz="1600">
                <a:solidFill>
                  <a:schemeClr val="lt1"/>
                </a:solidFill>
                <a:latin typeface="Prompt"/>
                <a:ea typeface="Prompt"/>
                <a:cs typeface="Prompt"/>
                <a:sym typeface="Prompt"/>
              </a:rPr>
              <a:t>. Um lócus de controle interno surge quando desenvolvemos um hábito mental de transformar obrigações em escolhas significativas e quando estabelecemos que temos autoridade sobre nossa vida. </a:t>
            </a:r>
            <a:endParaRPr sz="1600">
              <a:solidFill>
                <a:schemeClr val="lt1"/>
              </a:solidFill>
              <a:latin typeface="Prompt"/>
              <a:ea typeface="Prompt"/>
              <a:cs typeface="Prompt"/>
              <a:sym typeface="Prompt"/>
            </a:endParaRPr>
          </a:p>
          <a:p>
            <a:pPr indent="0" lvl="0" marL="0" rtl="0" algn="just">
              <a:lnSpc>
                <a:spcPct val="115000"/>
              </a:lnSpc>
              <a:spcBef>
                <a:spcPts val="0"/>
              </a:spcBef>
              <a:spcAft>
                <a:spcPts val="0"/>
              </a:spcAft>
              <a:buClr>
                <a:schemeClr val="dk1"/>
              </a:buClr>
              <a:buSzPts val="1100"/>
              <a:buFont typeface="Arial"/>
              <a:buNone/>
            </a:pPr>
            <a:r>
              <a:t/>
            </a:r>
            <a:endParaRPr sz="1600">
              <a:solidFill>
                <a:schemeClr val="lt1"/>
              </a:solidFill>
              <a:latin typeface="Prompt"/>
              <a:ea typeface="Prompt"/>
              <a:cs typeface="Prompt"/>
              <a:sym typeface="Prompt"/>
            </a:endParaRPr>
          </a:p>
          <a:p>
            <a:pPr indent="0" lvl="0" marL="0" rtl="0" algn="just">
              <a:lnSpc>
                <a:spcPct val="115000"/>
              </a:lnSpc>
              <a:spcBef>
                <a:spcPts val="0"/>
              </a:spcBef>
              <a:spcAft>
                <a:spcPts val="0"/>
              </a:spcAft>
              <a:buClr>
                <a:schemeClr val="dk1"/>
              </a:buClr>
              <a:buSzPts val="1100"/>
              <a:buFont typeface="Arial"/>
              <a:buNone/>
            </a:pPr>
            <a:r>
              <a:rPr lang="pt-BR" sz="1600">
                <a:solidFill>
                  <a:schemeClr val="lt1"/>
                </a:solidFill>
                <a:latin typeface="Prompt"/>
                <a:ea typeface="Prompt"/>
                <a:cs typeface="Prompt"/>
                <a:sym typeface="Prompt"/>
              </a:rPr>
              <a:t>Precisamos provar a nós mesmos que nossas escolhas têm significado. Quando começamos uma tarefa nova ou enfrentamos uma obrigação desagradável, deveríamos parar um instante e nos perguntarmos “por quê”. Por que estamos nos obrigando a escalar este morro? Por que é tão importante responder àquele e-mail ou lidar com um colega de trabalho que pede coisas tão irrelevantes? É aí que a automotivação prospera: quando nos damos conta de que o mero ato de responder a um e-mail ou ajudar um colega pode ser irrelevante quando encarado por si só, mas que ele faz parte de um projeto maior em que acreditamos, que pretendemos alcançar, que decidimos realizar. Em outras palavras, a automotivação é uma escolha que fazemos porque é parte de algo maior e mais satisfatório do ponto de vista emocional do que a tarefa imediata que precisa ser cumprida.</a:t>
            </a:r>
            <a:endParaRPr sz="1600">
              <a:solidFill>
                <a:schemeClr val="lt1"/>
              </a:solidFill>
              <a:latin typeface="Prompt"/>
              <a:ea typeface="Prompt"/>
              <a:cs typeface="Prompt"/>
              <a:sym typeface="Promp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1726"/>
        </a:solidFill>
      </p:bgPr>
    </p:bg>
    <p:spTree>
      <p:nvGrpSpPr>
        <p:cNvPr id="189" name="Shape 189"/>
        <p:cNvGrpSpPr/>
        <p:nvPr/>
      </p:nvGrpSpPr>
      <p:grpSpPr>
        <a:xfrm>
          <a:off x="0" y="0"/>
          <a:ext cx="0" cy="0"/>
          <a:chOff x="0" y="0"/>
          <a:chExt cx="0" cy="0"/>
        </a:xfrm>
      </p:grpSpPr>
      <p:sp>
        <p:nvSpPr>
          <p:cNvPr id="190" name="Google Shape;190;p8"/>
          <p:cNvSpPr txBox="1"/>
          <p:nvPr/>
        </p:nvSpPr>
        <p:spPr>
          <a:xfrm>
            <a:off x="966994" y="689729"/>
            <a:ext cx="1545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lt1"/>
              </a:buClr>
              <a:buSzPts val="2800"/>
              <a:buFont typeface="Prompt"/>
              <a:buNone/>
            </a:pPr>
            <a:r>
              <a:t/>
            </a:r>
            <a:endParaRPr b="0" i="0" sz="2800" u="none" cap="none" strike="noStrike">
              <a:solidFill>
                <a:schemeClr val="lt1"/>
              </a:solidFill>
              <a:latin typeface="Prompt"/>
              <a:ea typeface="Prompt"/>
              <a:cs typeface="Prompt"/>
              <a:sym typeface="Prompt"/>
            </a:endParaRPr>
          </a:p>
        </p:txBody>
      </p:sp>
      <p:sp>
        <p:nvSpPr>
          <p:cNvPr id="191" name="Google Shape;191;p8"/>
          <p:cNvSpPr txBox="1"/>
          <p:nvPr/>
        </p:nvSpPr>
        <p:spPr>
          <a:xfrm>
            <a:off x="966994" y="3214644"/>
            <a:ext cx="5897700" cy="6771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2000"/>
              </a:spcBef>
              <a:spcAft>
                <a:spcPts val="600"/>
              </a:spcAft>
              <a:buClr>
                <a:schemeClr val="dk1"/>
              </a:buClr>
              <a:buSzPts val="1100"/>
              <a:buFont typeface="Arial"/>
              <a:buNone/>
            </a:pPr>
            <a:r>
              <a:rPr lang="pt-BR" sz="3200">
                <a:solidFill>
                  <a:schemeClr val="lt1"/>
                </a:solidFill>
                <a:latin typeface="Prompt"/>
                <a:ea typeface="Prompt"/>
                <a:cs typeface="Prompt"/>
                <a:sym typeface="Prompt"/>
              </a:rPr>
              <a:t>Nunca pare de aprender</a:t>
            </a:r>
            <a:r>
              <a:rPr lang="pt-BR" sz="3200">
                <a:solidFill>
                  <a:srgbClr val="33D8B7"/>
                </a:solidFill>
                <a:latin typeface="Prompt"/>
                <a:ea typeface="Prompt"/>
                <a:cs typeface="Prompt"/>
                <a:sym typeface="Prompt"/>
              </a:rPr>
              <a:t>!</a:t>
            </a:r>
            <a:r>
              <a:rPr i="0" lang="pt-BR" sz="3200" u="none" cap="none" strike="noStrike">
                <a:solidFill>
                  <a:srgbClr val="33D8B7"/>
                </a:solidFill>
                <a:latin typeface="Prompt"/>
                <a:ea typeface="Prompt"/>
                <a:cs typeface="Prompt"/>
                <a:sym typeface="Prompt"/>
              </a:rPr>
              <a:t> </a:t>
            </a:r>
            <a:endParaRPr i="0" sz="3200" u="none" cap="none" strike="noStrike">
              <a:solidFill>
                <a:srgbClr val="33D8B7"/>
              </a:solidFill>
              <a:latin typeface="Prompt"/>
              <a:ea typeface="Prompt"/>
              <a:cs typeface="Prompt"/>
              <a:sym typeface="Prompt"/>
            </a:endParaRPr>
          </a:p>
        </p:txBody>
      </p:sp>
      <p:pic>
        <p:nvPicPr>
          <p:cNvPr descr="Ícone&#10;&#10;Descrição gerada automaticamente" id="192" name="Google Shape;192;p8"/>
          <p:cNvPicPr preferRelativeResize="0"/>
          <p:nvPr/>
        </p:nvPicPr>
        <p:blipFill rotWithShape="1">
          <a:blip r:embed="rId3">
            <a:alphaModFix/>
          </a:blip>
          <a:srcRect b="0" l="0" r="0" t="0"/>
          <a:stretch/>
        </p:blipFill>
        <p:spPr>
          <a:xfrm>
            <a:off x="11621917" y="6140574"/>
            <a:ext cx="570083" cy="711342"/>
          </a:xfrm>
          <a:prstGeom prst="rect">
            <a:avLst/>
          </a:prstGeom>
          <a:noFill/>
          <a:ln>
            <a:noFill/>
          </a:ln>
        </p:spPr>
      </p:pic>
      <p:pic>
        <p:nvPicPr>
          <p:cNvPr descr="Mulher com computador na mesa&#10;&#10;Descrição gerada automaticamente" id="193" name="Google Shape;193;p8"/>
          <p:cNvPicPr preferRelativeResize="0"/>
          <p:nvPr/>
        </p:nvPicPr>
        <p:blipFill rotWithShape="1">
          <a:blip r:embed="rId4">
            <a:alphaModFix/>
          </a:blip>
          <a:srcRect b="0" l="0" r="0" t="0"/>
          <a:stretch/>
        </p:blipFill>
        <p:spPr>
          <a:xfrm>
            <a:off x="6947124" y="-8710"/>
            <a:ext cx="5253585" cy="5259976"/>
          </a:xfrm>
          <a:prstGeom prst="rect">
            <a:avLst/>
          </a:prstGeom>
          <a:noFill/>
          <a:ln>
            <a:noFill/>
          </a:ln>
        </p:spPr>
      </p:pic>
      <p:pic>
        <p:nvPicPr>
          <p:cNvPr id="194" name="Google Shape;194;p8"/>
          <p:cNvPicPr preferRelativeResize="0"/>
          <p:nvPr/>
        </p:nvPicPr>
        <p:blipFill rotWithShape="1">
          <a:blip r:embed="rId5">
            <a:alphaModFix/>
          </a:blip>
          <a:srcRect b="0" l="0" r="0" t="0"/>
          <a:stretch/>
        </p:blipFill>
        <p:spPr>
          <a:xfrm>
            <a:off x="5127602" y="732268"/>
            <a:ext cx="2058716" cy="234445"/>
          </a:xfrm>
          <a:prstGeom prst="rect">
            <a:avLst/>
          </a:prstGeom>
          <a:noFill/>
          <a:ln>
            <a:noFill/>
          </a:ln>
        </p:spPr>
      </p:pic>
      <p:pic>
        <p:nvPicPr>
          <p:cNvPr id="195" name="Google Shape;195;p8"/>
          <p:cNvPicPr preferRelativeResize="0"/>
          <p:nvPr/>
        </p:nvPicPr>
        <p:blipFill rotWithShape="1">
          <a:blip r:embed="rId6">
            <a:alphaModFix/>
          </a:blip>
          <a:srcRect b="0" l="0" r="0" t="0"/>
          <a:stretch/>
        </p:blipFill>
        <p:spPr>
          <a:xfrm>
            <a:off x="6156960" y="1095712"/>
            <a:ext cx="1626642" cy="221500"/>
          </a:xfrm>
          <a:prstGeom prst="rect">
            <a:avLst/>
          </a:prstGeom>
          <a:noFill/>
          <a:ln>
            <a:noFill/>
          </a:ln>
        </p:spPr>
      </p:pic>
      <p:pic>
        <p:nvPicPr>
          <p:cNvPr descr="Imagem em branco e preto&#10;&#10;Descrição gerada automaticamente com confiança média" id="196" name="Google Shape;196;p8"/>
          <p:cNvPicPr preferRelativeResize="0"/>
          <p:nvPr/>
        </p:nvPicPr>
        <p:blipFill rotWithShape="1">
          <a:blip r:embed="rId7">
            <a:alphaModFix/>
          </a:blip>
          <a:srcRect b="0" l="0" r="0" t="0"/>
          <a:stretch/>
        </p:blipFill>
        <p:spPr>
          <a:xfrm>
            <a:off x="-476401" y="5810768"/>
            <a:ext cx="3051674" cy="490861"/>
          </a:xfrm>
          <a:prstGeom prst="rect">
            <a:avLst/>
          </a:prstGeom>
          <a:noFill/>
          <a:ln>
            <a:noFill/>
          </a:ln>
        </p:spPr>
      </p:pic>
      <p:pic>
        <p:nvPicPr>
          <p:cNvPr descr="Imagem em branco e preto&#10;&#10;Descrição gerada automaticamente com confiança média" id="197" name="Google Shape;197;p8"/>
          <p:cNvPicPr preferRelativeResize="0"/>
          <p:nvPr/>
        </p:nvPicPr>
        <p:blipFill rotWithShape="1">
          <a:blip r:embed="rId7">
            <a:alphaModFix/>
          </a:blip>
          <a:srcRect b="0" l="0" r="0" t="0"/>
          <a:stretch/>
        </p:blipFill>
        <p:spPr>
          <a:xfrm>
            <a:off x="7317771" y="4278059"/>
            <a:ext cx="3051674" cy="4908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90" name="Shape 90"/>
        <p:cNvGrpSpPr/>
        <p:nvPr/>
      </p:nvGrpSpPr>
      <p:grpSpPr>
        <a:xfrm>
          <a:off x="0" y="0"/>
          <a:ext cx="0" cy="0"/>
          <a:chOff x="0" y="0"/>
          <a:chExt cx="0" cy="0"/>
        </a:xfrm>
      </p:grpSpPr>
      <p:pic>
        <p:nvPicPr>
          <p:cNvPr descr="Ícone&#10;&#10;Descrição gerada automaticamente" id="91" name="Google Shape;91;p2"/>
          <p:cNvPicPr preferRelativeResize="0"/>
          <p:nvPr/>
        </p:nvPicPr>
        <p:blipFill rotWithShape="1">
          <a:blip r:embed="rId3">
            <a:alphaModFix/>
          </a:blip>
          <a:srcRect b="0" l="0" r="0" t="0"/>
          <a:stretch/>
        </p:blipFill>
        <p:spPr>
          <a:xfrm>
            <a:off x="11621917" y="6146658"/>
            <a:ext cx="570083" cy="711342"/>
          </a:xfrm>
          <a:prstGeom prst="rect">
            <a:avLst/>
          </a:prstGeom>
          <a:noFill/>
          <a:ln>
            <a:noFill/>
          </a:ln>
        </p:spPr>
      </p:pic>
      <p:pic>
        <p:nvPicPr>
          <p:cNvPr descr="Ícone&#10;&#10;Descrição gerada automaticamente" id="92" name="Google Shape;92;p2"/>
          <p:cNvPicPr preferRelativeResize="0"/>
          <p:nvPr/>
        </p:nvPicPr>
        <p:blipFill rotWithShape="1">
          <a:blip r:embed="rId4">
            <a:alphaModFix/>
          </a:blip>
          <a:srcRect b="0" l="0" r="0" t="0"/>
          <a:stretch/>
        </p:blipFill>
        <p:spPr>
          <a:xfrm>
            <a:off x="11621917" y="6146658"/>
            <a:ext cx="570083" cy="711342"/>
          </a:xfrm>
          <a:prstGeom prst="rect">
            <a:avLst/>
          </a:prstGeom>
          <a:noFill/>
          <a:ln>
            <a:noFill/>
          </a:ln>
        </p:spPr>
      </p:pic>
      <p:sp>
        <p:nvSpPr>
          <p:cNvPr id="93" name="Google Shape;93;p2"/>
          <p:cNvSpPr txBox="1"/>
          <p:nvPr/>
        </p:nvSpPr>
        <p:spPr>
          <a:xfrm>
            <a:off x="666799" y="627750"/>
            <a:ext cx="6174600" cy="49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pt-BR" sz="2600">
                <a:solidFill>
                  <a:srgbClr val="33D8B7"/>
                </a:solidFill>
                <a:latin typeface="Prompt"/>
                <a:ea typeface="Prompt"/>
                <a:cs typeface="Prompt"/>
                <a:sym typeface="Prompt"/>
              </a:rPr>
              <a:t>Tornando-se um "lifelong learner"</a:t>
            </a:r>
            <a:endParaRPr i="0" sz="2600" u="none" cap="none" strike="noStrike">
              <a:solidFill>
                <a:srgbClr val="33D8B7"/>
              </a:solidFill>
              <a:latin typeface="Prompt"/>
              <a:ea typeface="Prompt"/>
              <a:cs typeface="Prompt"/>
              <a:sym typeface="Prompt"/>
            </a:endParaRPr>
          </a:p>
        </p:txBody>
      </p:sp>
      <p:sp>
        <p:nvSpPr>
          <p:cNvPr id="94" name="Google Shape;94;p2"/>
          <p:cNvSpPr txBox="1"/>
          <p:nvPr/>
        </p:nvSpPr>
        <p:spPr>
          <a:xfrm>
            <a:off x="686850" y="1320775"/>
            <a:ext cx="10818300" cy="4228200"/>
          </a:xfrm>
          <a:prstGeom prst="rect">
            <a:avLst/>
          </a:prstGeom>
          <a:noFill/>
          <a:ln>
            <a:noFill/>
          </a:ln>
        </p:spPr>
        <p:txBody>
          <a:bodyPr anchorCtr="0" anchor="t" bIns="45700" lIns="91425" spcFirstLastPara="1" rIns="91425" wrap="square" tIns="45700">
            <a:spAutoFit/>
          </a:bodyPr>
          <a:lstStyle/>
          <a:p>
            <a:pPr indent="0" lvl="0" marL="457200" rtl="0" algn="just">
              <a:lnSpc>
                <a:spcPct val="115000"/>
              </a:lnSpc>
              <a:spcBef>
                <a:spcPts val="0"/>
              </a:spcBef>
              <a:spcAft>
                <a:spcPts val="0"/>
              </a:spcAft>
              <a:buNone/>
            </a:pPr>
            <a:r>
              <a:rPr b="1" lang="pt-BR" sz="1800">
                <a:solidFill>
                  <a:srgbClr val="0F1726"/>
                </a:solidFill>
                <a:latin typeface="Prompt"/>
                <a:ea typeface="Prompt"/>
                <a:cs typeface="Prompt"/>
                <a:sym typeface="Prompt"/>
              </a:rPr>
              <a:t>Lifelong learning </a:t>
            </a:r>
            <a:r>
              <a:rPr lang="pt-BR" sz="1800">
                <a:solidFill>
                  <a:srgbClr val="0F1726"/>
                </a:solidFill>
                <a:latin typeface="Prompt"/>
                <a:ea typeface="Prompt"/>
                <a:cs typeface="Prompt"/>
                <a:sym typeface="Prompt"/>
              </a:rPr>
              <a:t>é uma atitude de pessoas que acreditam que "nunca é cedo ou tarde demais para aprender".</a:t>
            </a:r>
            <a:endParaRPr sz="1800">
              <a:solidFill>
                <a:srgbClr val="0F1726"/>
              </a:solidFill>
              <a:latin typeface="Prompt"/>
              <a:ea typeface="Prompt"/>
              <a:cs typeface="Prompt"/>
              <a:sym typeface="Prompt"/>
            </a:endParaRPr>
          </a:p>
          <a:p>
            <a:pPr indent="0" lvl="0" marL="914400" rtl="0" algn="just">
              <a:lnSpc>
                <a:spcPct val="115000"/>
              </a:lnSpc>
              <a:spcBef>
                <a:spcPts val="0"/>
              </a:spcBef>
              <a:spcAft>
                <a:spcPts val="0"/>
              </a:spcAft>
              <a:buNone/>
            </a:pPr>
            <a:r>
              <a:t/>
            </a:r>
            <a:endParaRPr sz="1800">
              <a:solidFill>
                <a:srgbClr val="0F1726"/>
              </a:solidFill>
              <a:latin typeface="Prompt"/>
              <a:ea typeface="Prompt"/>
              <a:cs typeface="Prompt"/>
              <a:sym typeface="Prompt"/>
            </a:endParaRPr>
          </a:p>
          <a:p>
            <a:pPr indent="0" lvl="0" marL="457200" rtl="0" algn="just">
              <a:lnSpc>
                <a:spcPct val="115000"/>
              </a:lnSpc>
              <a:spcBef>
                <a:spcPts val="0"/>
              </a:spcBef>
              <a:spcAft>
                <a:spcPts val="0"/>
              </a:spcAft>
              <a:buNone/>
            </a:pPr>
            <a:r>
              <a:rPr lang="pt-BR" sz="2000">
                <a:solidFill>
                  <a:srgbClr val="0F1726"/>
                </a:solidFill>
                <a:latin typeface="Prompt"/>
                <a:ea typeface="Prompt"/>
                <a:cs typeface="Prompt"/>
                <a:sym typeface="Prompt"/>
              </a:rPr>
              <a:t>Alguns dos benefícios de se tornar um lifelong learner:</a:t>
            </a:r>
            <a:endParaRPr sz="2000">
              <a:solidFill>
                <a:srgbClr val="0F1726"/>
              </a:solidFill>
              <a:latin typeface="Prompt"/>
              <a:ea typeface="Prompt"/>
              <a:cs typeface="Prompt"/>
              <a:sym typeface="Prompt"/>
            </a:endParaRPr>
          </a:p>
          <a:p>
            <a:pPr indent="0" lvl="0" marL="914400" rtl="0" algn="just">
              <a:lnSpc>
                <a:spcPct val="115000"/>
              </a:lnSpc>
              <a:spcBef>
                <a:spcPts val="0"/>
              </a:spcBef>
              <a:spcAft>
                <a:spcPts val="0"/>
              </a:spcAft>
              <a:buNone/>
            </a:pPr>
            <a:r>
              <a:t/>
            </a:r>
            <a:endParaRPr sz="1800">
              <a:solidFill>
                <a:srgbClr val="0F1726"/>
              </a:solidFill>
              <a:latin typeface="Prompt"/>
              <a:ea typeface="Prompt"/>
              <a:cs typeface="Prompt"/>
              <a:sym typeface="Prompt"/>
            </a:endParaRPr>
          </a:p>
          <a:p>
            <a:pPr indent="-342900" lvl="0" marL="457200" rtl="0" algn="just">
              <a:lnSpc>
                <a:spcPct val="115000"/>
              </a:lnSpc>
              <a:spcBef>
                <a:spcPts val="0"/>
              </a:spcBef>
              <a:spcAft>
                <a:spcPts val="0"/>
              </a:spcAft>
              <a:buClr>
                <a:srgbClr val="0F1726"/>
              </a:buClr>
              <a:buSzPts val="1800"/>
              <a:buFont typeface="Prompt"/>
              <a:buAutoNum type="arabicPeriod"/>
            </a:pPr>
            <a:r>
              <a:rPr b="1" i="1" lang="pt-BR" sz="1800">
                <a:solidFill>
                  <a:srgbClr val="0F1726"/>
                </a:solidFill>
                <a:latin typeface="Prompt"/>
                <a:ea typeface="Prompt"/>
                <a:cs typeface="Prompt"/>
                <a:sym typeface="Prompt"/>
              </a:rPr>
              <a:t>Ativa a nossa mente</a:t>
            </a:r>
            <a:r>
              <a:rPr lang="pt-BR" sz="1800">
                <a:solidFill>
                  <a:srgbClr val="0F1726"/>
                </a:solidFill>
                <a:latin typeface="Prompt"/>
                <a:ea typeface="Prompt"/>
                <a:cs typeface="Prompt"/>
                <a:sym typeface="Prompt"/>
              </a:rPr>
              <a:t>, melhorando nossa capacidade cognitiva &amp; memória;</a:t>
            </a:r>
            <a:endParaRPr sz="1800">
              <a:solidFill>
                <a:srgbClr val="0F1726"/>
              </a:solidFill>
              <a:latin typeface="Prompt"/>
              <a:ea typeface="Prompt"/>
              <a:cs typeface="Prompt"/>
              <a:sym typeface="Prompt"/>
            </a:endParaRPr>
          </a:p>
          <a:p>
            <a:pPr indent="0" lvl="0" marL="1371600" rtl="0" algn="just">
              <a:lnSpc>
                <a:spcPct val="115000"/>
              </a:lnSpc>
              <a:spcBef>
                <a:spcPts val="0"/>
              </a:spcBef>
              <a:spcAft>
                <a:spcPts val="0"/>
              </a:spcAft>
              <a:buNone/>
            </a:pPr>
            <a:r>
              <a:t/>
            </a:r>
            <a:endParaRPr sz="1800">
              <a:solidFill>
                <a:srgbClr val="0F1726"/>
              </a:solidFill>
              <a:latin typeface="Prompt"/>
              <a:ea typeface="Prompt"/>
              <a:cs typeface="Prompt"/>
              <a:sym typeface="Prompt"/>
            </a:endParaRPr>
          </a:p>
          <a:p>
            <a:pPr indent="-342900" lvl="0" marL="457200" rtl="0" algn="just">
              <a:lnSpc>
                <a:spcPct val="115000"/>
              </a:lnSpc>
              <a:spcBef>
                <a:spcPts val="0"/>
              </a:spcBef>
              <a:spcAft>
                <a:spcPts val="0"/>
              </a:spcAft>
              <a:buClr>
                <a:srgbClr val="0F1726"/>
              </a:buClr>
              <a:buSzPts val="1800"/>
              <a:buFont typeface="Prompt"/>
              <a:buAutoNum type="arabicPeriod"/>
            </a:pPr>
            <a:r>
              <a:rPr b="1" i="1" lang="pt-BR" sz="1800">
                <a:solidFill>
                  <a:srgbClr val="0F1726"/>
                </a:solidFill>
                <a:latin typeface="Prompt"/>
                <a:ea typeface="Prompt"/>
                <a:cs typeface="Prompt"/>
                <a:sym typeface="Prompt"/>
              </a:rPr>
              <a:t>Aumenta nossa </a:t>
            </a:r>
            <a:r>
              <a:rPr b="1" i="1" lang="pt-BR" sz="1800">
                <a:solidFill>
                  <a:srgbClr val="0F1726"/>
                </a:solidFill>
                <a:latin typeface="Prompt"/>
                <a:ea typeface="Prompt"/>
                <a:cs typeface="Prompt"/>
                <a:sym typeface="Prompt"/>
              </a:rPr>
              <a:t>auto confiança</a:t>
            </a:r>
            <a:r>
              <a:rPr b="1" lang="pt-BR" sz="1800">
                <a:solidFill>
                  <a:srgbClr val="0F1726"/>
                </a:solidFill>
                <a:latin typeface="Prompt"/>
                <a:ea typeface="Prompt"/>
                <a:cs typeface="Prompt"/>
                <a:sym typeface="Prompt"/>
              </a:rPr>
              <a:t>,</a:t>
            </a:r>
            <a:r>
              <a:rPr lang="pt-BR" sz="1800">
                <a:solidFill>
                  <a:srgbClr val="0F1726"/>
                </a:solidFill>
                <a:latin typeface="Prompt"/>
                <a:ea typeface="Prompt"/>
                <a:cs typeface="Prompt"/>
                <a:sym typeface="Prompt"/>
              </a:rPr>
              <a:t> através do desenvolvimento dos nossos talentos naturais; não mais tememos perder nossos empregos; não mais tememos o desafio de aprender algo novo; aceitamos o desafio de expandir nossos horizontes aprendendo;</a:t>
            </a:r>
            <a:endParaRPr sz="1800">
              <a:solidFill>
                <a:srgbClr val="0F1726"/>
              </a:solidFill>
              <a:latin typeface="Prompt"/>
              <a:ea typeface="Prompt"/>
              <a:cs typeface="Prompt"/>
              <a:sym typeface="Prompt"/>
            </a:endParaRPr>
          </a:p>
          <a:p>
            <a:pPr indent="0" lvl="0" marL="1371600" rtl="0" algn="just">
              <a:lnSpc>
                <a:spcPct val="115000"/>
              </a:lnSpc>
              <a:spcBef>
                <a:spcPts val="0"/>
              </a:spcBef>
              <a:spcAft>
                <a:spcPts val="0"/>
              </a:spcAft>
              <a:buNone/>
            </a:pPr>
            <a:r>
              <a:t/>
            </a:r>
            <a:endParaRPr sz="1800">
              <a:solidFill>
                <a:srgbClr val="0F1726"/>
              </a:solidFill>
              <a:latin typeface="Prompt"/>
              <a:ea typeface="Prompt"/>
              <a:cs typeface="Prompt"/>
              <a:sym typeface="Prompt"/>
            </a:endParaRPr>
          </a:p>
          <a:p>
            <a:pPr indent="-342900" lvl="0" marL="457200" rtl="0" algn="just">
              <a:lnSpc>
                <a:spcPct val="115000"/>
              </a:lnSpc>
              <a:spcBef>
                <a:spcPts val="0"/>
              </a:spcBef>
              <a:spcAft>
                <a:spcPts val="0"/>
              </a:spcAft>
              <a:buClr>
                <a:srgbClr val="0F1726"/>
              </a:buClr>
              <a:buSzPts val="1800"/>
              <a:buFont typeface="Prompt"/>
              <a:buAutoNum type="arabicPeriod"/>
            </a:pPr>
            <a:r>
              <a:rPr b="1" i="1" lang="pt-BR" sz="1800">
                <a:solidFill>
                  <a:srgbClr val="0F1726"/>
                </a:solidFill>
                <a:latin typeface="Prompt"/>
                <a:ea typeface="Prompt"/>
                <a:cs typeface="Prompt"/>
                <a:sym typeface="Prompt"/>
              </a:rPr>
              <a:t>Desenvolve nossas habilidades interpessoais</a:t>
            </a:r>
            <a:r>
              <a:rPr b="1" lang="pt-BR" sz="1800">
                <a:solidFill>
                  <a:srgbClr val="0F1726"/>
                </a:solidFill>
                <a:latin typeface="Prompt"/>
                <a:ea typeface="Prompt"/>
                <a:cs typeface="Prompt"/>
                <a:sym typeface="Prompt"/>
              </a:rPr>
              <a:t>,</a:t>
            </a:r>
            <a:r>
              <a:rPr lang="pt-BR" sz="1800">
                <a:solidFill>
                  <a:srgbClr val="0F1726"/>
                </a:solidFill>
                <a:latin typeface="Prompt"/>
                <a:ea typeface="Prompt"/>
                <a:cs typeface="Prompt"/>
                <a:sym typeface="Prompt"/>
              </a:rPr>
              <a:t> nos ajudando a conhecer novas pessoas; compartilhando o que aprendemos, fortalecemos nossos relacionamentos;</a:t>
            </a:r>
            <a:endParaRPr sz="1800">
              <a:solidFill>
                <a:srgbClr val="0F1726"/>
              </a:solidFill>
              <a:latin typeface="Prompt Light"/>
              <a:ea typeface="Prompt Light"/>
              <a:cs typeface="Prompt Light"/>
              <a:sym typeface="Prompt Light"/>
            </a:endParaRPr>
          </a:p>
        </p:txBody>
      </p:sp>
      <p:pic>
        <p:nvPicPr>
          <p:cNvPr descr="Imagem em branco e preto&#10;&#10;Descrição gerada automaticamente com confiança média" id="95" name="Google Shape;95;p2"/>
          <p:cNvPicPr preferRelativeResize="0"/>
          <p:nvPr/>
        </p:nvPicPr>
        <p:blipFill rotWithShape="1">
          <a:blip r:embed="rId5">
            <a:alphaModFix amt="10000"/>
          </a:blip>
          <a:srcRect b="0" l="0" r="0" t="0"/>
          <a:stretch/>
        </p:blipFill>
        <p:spPr>
          <a:xfrm>
            <a:off x="8706165" y="516196"/>
            <a:ext cx="2915752" cy="4689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99" name="Shape 99"/>
        <p:cNvGrpSpPr/>
        <p:nvPr/>
      </p:nvGrpSpPr>
      <p:grpSpPr>
        <a:xfrm>
          <a:off x="0" y="0"/>
          <a:ext cx="0" cy="0"/>
          <a:chOff x="0" y="0"/>
          <a:chExt cx="0" cy="0"/>
        </a:xfrm>
      </p:grpSpPr>
      <p:pic>
        <p:nvPicPr>
          <p:cNvPr descr="Ícone&#10;&#10;Descrição gerada automaticamente" id="100" name="Google Shape;100;gf9bb801ef4_0_8"/>
          <p:cNvPicPr preferRelativeResize="0"/>
          <p:nvPr/>
        </p:nvPicPr>
        <p:blipFill rotWithShape="1">
          <a:blip r:embed="rId3">
            <a:alphaModFix/>
          </a:blip>
          <a:srcRect b="0" l="0" r="0" t="0"/>
          <a:stretch/>
        </p:blipFill>
        <p:spPr>
          <a:xfrm>
            <a:off x="11621917" y="6146658"/>
            <a:ext cx="570083" cy="711342"/>
          </a:xfrm>
          <a:prstGeom prst="rect">
            <a:avLst/>
          </a:prstGeom>
          <a:noFill/>
          <a:ln>
            <a:noFill/>
          </a:ln>
        </p:spPr>
      </p:pic>
      <p:pic>
        <p:nvPicPr>
          <p:cNvPr descr="Ícone&#10;&#10;Descrição gerada automaticamente" id="101" name="Google Shape;101;gf9bb801ef4_0_8"/>
          <p:cNvPicPr preferRelativeResize="0"/>
          <p:nvPr/>
        </p:nvPicPr>
        <p:blipFill rotWithShape="1">
          <a:blip r:embed="rId4">
            <a:alphaModFix/>
          </a:blip>
          <a:srcRect b="0" l="0" r="0" t="0"/>
          <a:stretch/>
        </p:blipFill>
        <p:spPr>
          <a:xfrm>
            <a:off x="11621917" y="6146658"/>
            <a:ext cx="570083" cy="711342"/>
          </a:xfrm>
          <a:prstGeom prst="rect">
            <a:avLst/>
          </a:prstGeom>
          <a:noFill/>
          <a:ln>
            <a:noFill/>
          </a:ln>
        </p:spPr>
      </p:pic>
      <p:sp>
        <p:nvSpPr>
          <p:cNvPr id="102" name="Google Shape;102;gf9bb801ef4_0_8"/>
          <p:cNvSpPr txBox="1"/>
          <p:nvPr/>
        </p:nvSpPr>
        <p:spPr>
          <a:xfrm>
            <a:off x="666806" y="627757"/>
            <a:ext cx="5592000" cy="49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pt-BR" sz="2600">
                <a:solidFill>
                  <a:srgbClr val="33D8B7"/>
                </a:solidFill>
                <a:latin typeface="Prompt"/>
                <a:ea typeface="Prompt"/>
                <a:cs typeface="Prompt"/>
                <a:sym typeface="Prompt"/>
              </a:rPr>
              <a:t>Tornando-se um "lifelong learner"</a:t>
            </a:r>
            <a:endParaRPr i="0" sz="2600" u="none" cap="none" strike="noStrike">
              <a:solidFill>
                <a:srgbClr val="33D8B7"/>
              </a:solidFill>
              <a:latin typeface="Prompt"/>
              <a:ea typeface="Prompt"/>
              <a:cs typeface="Prompt"/>
              <a:sym typeface="Prompt"/>
            </a:endParaRPr>
          </a:p>
        </p:txBody>
      </p:sp>
      <p:sp>
        <p:nvSpPr>
          <p:cNvPr id="103" name="Google Shape;103;gf9bb801ef4_0_8"/>
          <p:cNvSpPr txBox="1"/>
          <p:nvPr/>
        </p:nvSpPr>
        <p:spPr>
          <a:xfrm>
            <a:off x="686850" y="1353825"/>
            <a:ext cx="10818300" cy="54672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0"/>
              </a:spcAft>
              <a:buNone/>
            </a:pPr>
            <a:r>
              <a:rPr b="1" i="1" lang="pt-BR" sz="1800">
                <a:solidFill>
                  <a:srgbClr val="0F1726"/>
                </a:solidFill>
                <a:latin typeface="Prompt"/>
                <a:ea typeface="Prompt"/>
                <a:cs typeface="Prompt"/>
                <a:sym typeface="Prompt"/>
              </a:rPr>
              <a:t>4. </a:t>
            </a:r>
            <a:r>
              <a:rPr b="1" i="1" lang="pt-BR" sz="1800">
                <a:solidFill>
                  <a:srgbClr val="0F1726"/>
                </a:solidFill>
                <a:latin typeface="Prompt"/>
                <a:ea typeface="Prompt"/>
                <a:cs typeface="Prompt"/>
                <a:sym typeface="Prompt"/>
              </a:rPr>
              <a:t>Abre novas oportunidades de carreira</a:t>
            </a:r>
            <a:r>
              <a:rPr b="1" lang="pt-BR" sz="1800">
                <a:solidFill>
                  <a:srgbClr val="0F1726"/>
                </a:solidFill>
                <a:latin typeface="Prompt"/>
                <a:ea typeface="Prompt"/>
                <a:cs typeface="Prompt"/>
                <a:sym typeface="Prompt"/>
              </a:rPr>
              <a:t>,</a:t>
            </a:r>
            <a:r>
              <a:rPr lang="pt-BR" sz="1800">
                <a:solidFill>
                  <a:srgbClr val="0F1726"/>
                </a:solidFill>
                <a:latin typeface="Prompt"/>
                <a:ea typeface="Prompt"/>
                <a:cs typeface="Prompt"/>
                <a:sym typeface="Prompt"/>
              </a:rPr>
              <a:t> através do desenvolvimento de habilidades que já possuímos e da aquisição de novas habilidades, o que expande os nossos horizontes; além disso, profissionais sempre atualizados nas últimas tecnologias são preferidos em promoções e mais desejados no mercado de trabalho;</a:t>
            </a:r>
            <a:endParaRPr sz="1800">
              <a:solidFill>
                <a:srgbClr val="0F1726"/>
              </a:solidFill>
              <a:latin typeface="Prompt"/>
              <a:ea typeface="Prompt"/>
              <a:cs typeface="Prompt"/>
              <a:sym typeface="Prompt"/>
            </a:endParaRPr>
          </a:p>
          <a:p>
            <a:pPr indent="0" lvl="0" marL="914400" rtl="0" algn="just">
              <a:lnSpc>
                <a:spcPct val="115000"/>
              </a:lnSpc>
              <a:spcBef>
                <a:spcPts val="0"/>
              </a:spcBef>
              <a:spcAft>
                <a:spcPts val="0"/>
              </a:spcAft>
              <a:buClr>
                <a:schemeClr val="dk1"/>
              </a:buClr>
              <a:buSzPts val="1100"/>
              <a:buFont typeface="Arial"/>
              <a:buNone/>
            </a:pPr>
            <a:r>
              <a:t/>
            </a:r>
            <a:endParaRPr sz="1800">
              <a:solidFill>
                <a:srgbClr val="0F1726"/>
              </a:solidFill>
              <a:latin typeface="Prompt"/>
              <a:ea typeface="Prompt"/>
              <a:cs typeface="Prompt"/>
              <a:sym typeface="Prompt"/>
            </a:endParaRPr>
          </a:p>
          <a:p>
            <a:pPr indent="0" lvl="0" marL="0" rtl="0" algn="just">
              <a:lnSpc>
                <a:spcPct val="115000"/>
              </a:lnSpc>
              <a:spcBef>
                <a:spcPts val="0"/>
              </a:spcBef>
              <a:spcAft>
                <a:spcPts val="0"/>
              </a:spcAft>
              <a:buNone/>
            </a:pPr>
            <a:r>
              <a:rPr b="1" i="1" lang="pt-BR" sz="1800">
                <a:solidFill>
                  <a:srgbClr val="0F1726"/>
                </a:solidFill>
                <a:latin typeface="Prompt"/>
                <a:ea typeface="Prompt"/>
                <a:cs typeface="Prompt"/>
                <a:sym typeface="Prompt"/>
              </a:rPr>
              <a:t>5. Melhora nossa capacidade de comunicação</a:t>
            </a:r>
            <a:r>
              <a:rPr lang="pt-BR" sz="1800">
                <a:solidFill>
                  <a:srgbClr val="0F1726"/>
                </a:solidFill>
                <a:latin typeface="Prompt"/>
                <a:ea typeface="Prompt"/>
                <a:cs typeface="Prompt"/>
                <a:sym typeface="Prompt"/>
              </a:rPr>
              <a:t>, uma vez que aprender emprega as habilidades de ler, ouvir e escrever, essenciais para uma boa comunicação;</a:t>
            </a:r>
            <a:endParaRPr sz="1800">
              <a:solidFill>
                <a:srgbClr val="0F1726"/>
              </a:solidFill>
              <a:latin typeface="Prompt"/>
              <a:ea typeface="Prompt"/>
              <a:cs typeface="Prompt"/>
              <a:sym typeface="Prompt"/>
            </a:endParaRPr>
          </a:p>
          <a:p>
            <a:pPr indent="0" lvl="0" marL="914400" rtl="0" algn="just">
              <a:lnSpc>
                <a:spcPct val="115000"/>
              </a:lnSpc>
              <a:spcBef>
                <a:spcPts val="0"/>
              </a:spcBef>
              <a:spcAft>
                <a:spcPts val="0"/>
              </a:spcAft>
              <a:buClr>
                <a:schemeClr val="dk1"/>
              </a:buClr>
              <a:buSzPts val="1100"/>
              <a:buFont typeface="Arial"/>
              <a:buNone/>
            </a:pPr>
            <a:r>
              <a:t/>
            </a:r>
            <a:endParaRPr sz="1800">
              <a:solidFill>
                <a:srgbClr val="0F1726"/>
              </a:solidFill>
              <a:latin typeface="Prompt"/>
              <a:ea typeface="Prompt"/>
              <a:cs typeface="Prompt"/>
              <a:sym typeface="Prompt"/>
            </a:endParaRPr>
          </a:p>
          <a:p>
            <a:pPr indent="0" lvl="0" marL="0" rtl="0" algn="just">
              <a:lnSpc>
                <a:spcPct val="115000"/>
              </a:lnSpc>
              <a:spcBef>
                <a:spcPts val="0"/>
              </a:spcBef>
              <a:spcAft>
                <a:spcPts val="0"/>
              </a:spcAft>
              <a:buNone/>
            </a:pPr>
            <a:r>
              <a:rPr b="1" i="1" lang="pt-BR" sz="1800">
                <a:solidFill>
                  <a:srgbClr val="0F1726"/>
                </a:solidFill>
                <a:latin typeface="Prompt"/>
                <a:ea typeface="Prompt"/>
                <a:cs typeface="Prompt"/>
                <a:sym typeface="Prompt"/>
              </a:rPr>
              <a:t>6. Nos ajuda a encontrar propósito em nossas vidas</a:t>
            </a:r>
            <a:r>
              <a:rPr b="1" lang="pt-BR" sz="1800">
                <a:solidFill>
                  <a:srgbClr val="0F1726"/>
                </a:solidFill>
                <a:latin typeface="Prompt"/>
                <a:ea typeface="Prompt"/>
                <a:cs typeface="Prompt"/>
                <a:sym typeface="Prompt"/>
              </a:rPr>
              <a:t>:</a:t>
            </a:r>
            <a:r>
              <a:rPr lang="pt-BR" sz="1800">
                <a:solidFill>
                  <a:srgbClr val="0F1726"/>
                </a:solidFill>
                <a:latin typeface="Prompt"/>
                <a:ea typeface="Prompt"/>
                <a:cs typeface="Prompt"/>
                <a:sym typeface="Prompt"/>
              </a:rPr>
              <a:t> quanto mais aprendemos, mais desenvolvemos nossos talentos, o que aumenta nossa capacidade de contribuir para construção de um mundo melhor;</a:t>
            </a:r>
            <a:endParaRPr sz="1800">
              <a:solidFill>
                <a:srgbClr val="0F1726"/>
              </a:solidFill>
              <a:latin typeface="Prompt"/>
              <a:ea typeface="Prompt"/>
              <a:cs typeface="Prompt"/>
              <a:sym typeface="Prompt"/>
            </a:endParaRPr>
          </a:p>
          <a:p>
            <a:pPr indent="0" lvl="0" marL="914400" rtl="0" algn="just">
              <a:lnSpc>
                <a:spcPct val="115000"/>
              </a:lnSpc>
              <a:spcBef>
                <a:spcPts val="0"/>
              </a:spcBef>
              <a:spcAft>
                <a:spcPts val="0"/>
              </a:spcAft>
              <a:buClr>
                <a:schemeClr val="dk1"/>
              </a:buClr>
              <a:buSzPts val="1100"/>
              <a:buFont typeface="Arial"/>
              <a:buNone/>
            </a:pPr>
            <a:r>
              <a:t/>
            </a:r>
            <a:endParaRPr sz="1800">
              <a:solidFill>
                <a:srgbClr val="0F1726"/>
              </a:solidFill>
              <a:latin typeface="Prompt"/>
              <a:ea typeface="Prompt"/>
              <a:cs typeface="Prompt"/>
              <a:sym typeface="Prompt"/>
            </a:endParaRPr>
          </a:p>
          <a:p>
            <a:pPr indent="0" lvl="0" marL="0" rtl="0" algn="just">
              <a:lnSpc>
                <a:spcPct val="115000"/>
              </a:lnSpc>
              <a:spcBef>
                <a:spcPts val="0"/>
              </a:spcBef>
              <a:spcAft>
                <a:spcPts val="0"/>
              </a:spcAft>
              <a:buNone/>
            </a:pPr>
            <a:r>
              <a:rPr b="1" i="1" lang="pt-BR" sz="1800">
                <a:solidFill>
                  <a:srgbClr val="0F1726"/>
                </a:solidFill>
                <a:latin typeface="Prompt"/>
                <a:ea typeface="Prompt"/>
                <a:cs typeface="Prompt"/>
                <a:sym typeface="Prompt"/>
              </a:rPr>
              <a:t>7. Aumenta nossa capacidade de nos adaptar à mudança</a:t>
            </a:r>
            <a:r>
              <a:rPr b="1" lang="pt-BR" sz="1800">
                <a:solidFill>
                  <a:srgbClr val="0F1726"/>
                </a:solidFill>
                <a:latin typeface="Prompt"/>
                <a:ea typeface="Prompt"/>
                <a:cs typeface="Prompt"/>
                <a:sym typeface="Prompt"/>
              </a:rPr>
              <a:t>:</a:t>
            </a:r>
            <a:r>
              <a:rPr lang="pt-BR" sz="1800">
                <a:solidFill>
                  <a:srgbClr val="0F1726"/>
                </a:solidFill>
                <a:latin typeface="Prompt"/>
                <a:ea typeface="Prompt"/>
                <a:cs typeface="Prompt"/>
                <a:sym typeface="Prompt"/>
              </a:rPr>
              <a:t> tudo à nossa volta está em                     constante evolução; aprender continuamente ao longo da vida nos permite estar melhor preparados a qualquer mudança no mercado de trabalho.</a:t>
            </a:r>
            <a:endParaRPr sz="1800">
              <a:solidFill>
                <a:srgbClr val="0F1726"/>
              </a:solidFill>
              <a:latin typeface="Prompt"/>
              <a:ea typeface="Prompt"/>
              <a:cs typeface="Prompt"/>
              <a:sym typeface="Prompt"/>
            </a:endParaRPr>
          </a:p>
          <a:p>
            <a:pPr indent="0" lvl="0" marL="457200" rtl="0" algn="just">
              <a:lnSpc>
                <a:spcPct val="115000"/>
              </a:lnSpc>
              <a:spcBef>
                <a:spcPts val="0"/>
              </a:spcBef>
              <a:spcAft>
                <a:spcPts val="0"/>
              </a:spcAft>
              <a:buClr>
                <a:schemeClr val="dk1"/>
              </a:buClr>
              <a:buSzPts val="1100"/>
              <a:buFont typeface="Arial"/>
              <a:buNone/>
            </a:pPr>
            <a:r>
              <a:t/>
            </a:r>
            <a:endParaRPr sz="1800">
              <a:solidFill>
                <a:srgbClr val="0F1726"/>
              </a:solidFill>
              <a:latin typeface="Prompt Light"/>
              <a:ea typeface="Prompt Light"/>
              <a:cs typeface="Prompt Light"/>
              <a:sym typeface="Prompt Light"/>
            </a:endParaRPr>
          </a:p>
          <a:p>
            <a:pPr indent="0" lvl="0" marL="0" marR="0" rtl="0" algn="just">
              <a:lnSpc>
                <a:spcPct val="100000"/>
              </a:lnSpc>
              <a:spcBef>
                <a:spcPts val="0"/>
              </a:spcBef>
              <a:spcAft>
                <a:spcPts val="0"/>
              </a:spcAft>
              <a:buClr>
                <a:srgbClr val="000000"/>
              </a:buClr>
              <a:buSzPts val="1600"/>
              <a:buFont typeface="Arial"/>
              <a:buNone/>
            </a:pPr>
            <a:r>
              <a:t/>
            </a:r>
            <a:endParaRPr b="1" i="1" sz="1800">
              <a:solidFill>
                <a:srgbClr val="0F1726"/>
              </a:solidFill>
              <a:latin typeface="Prompt"/>
              <a:ea typeface="Prompt"/>
              <a:cs typeface="Prompt"/>
              <a:sym typeface="Prompt"/>
            </a:endParaRPr>
          </a:p>
        </p:txBody>
      </p:sp>
      <p:pic>
        <p:nvPicPr>
          <p:cNvPr descr="Imagem em branco e preto&#10;&#10;Descrição gerada automaticamente com confiança média" id="104" name="Google Shape;104;gf9bb801ef4_0_8"/>
          <p:cNvPicPr preferRelativeResize="0"/>
          <p:nvPr/>
        </p:nvPicPr>
        <p:blipFill rotWithShape="1">
          <a:blip r:embed="rId5">
            <a:alphaModFix amt="10000"/>
          </a:blip>
          <a:srcRect b="0" l="0" r="0" t="0"/>
          <a:stretch/>
        </p:blipFill>
        <p:spPr>
          <a:xfrm>
            <a:off x="8706165" y="516196"/>
            <a:ext cx="2915752" cy="46899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F3D58"/>
        </a:solidFill>
      </p:bgPr>
    </p:bg>
    <p:spTree>
      <p:nvGrpSpPr>
        <p:cNvPr id="108" name="Shape 108"/>
        <p:cNvGrpSpPr/>
        <p:nvPr/>
      </p:nvGrpSpPr>
      <p:grpSpPr>
        <a:xfrm>
          <a:off x="0" y="0"/>
          <a:ext cx="0" cy="0"/>
          <a:chOff x="0" y="0"/>
          <a:chExt cx="0" cy="0"/>
        </a:xfrm>
      </p:grpSpPr>
      <p:pic>
        <p:nvPicPr>
          <p:cNvPr descr="Ícone&#10;&#10;Descrição gerada automaticamente" id="109" name="Google Shape;109;p3"/>
          <p:cNvPicPr preferRelativeResize="0"/>
          <p:nvPr/>
        </p:nvPicPr>
        <p:blipFill rotWithShape="1">
          <a:blip r:embed="rId3">
            <a:alphaModFix/>
          </a:blip>
          <a:srcRect b="0" l="0" r="0" t="0"/>
          <a:stretch/>
        </p:blipFill>
        <p:spPr>
          <a:xfrm>
            <a:off x="11621917" y="6146658"/>
            <a:ext cx="570083" cy="711342"/>
          </a:xfrm>
          <a:prstGeom prst="rect">
            <a:avLst/>
          </a:prstGeom>
          <a:noFill/>
          <a:ln>
            <a:noFill/>
          </a:ln>
        </p:spPr>
      </p:pic>
      <p:pic>
        <p:nvPicPr>
          <p:cNvPr id="110" name="Google Shape;110;p3"/>
          <p:cNvPicPr preferRelativeResize="0"/>
          <p:nvPr/>
        </p:nvPicPr>
        <p:blipFill rotWithShape="1">
          <a:blip r:embed="rId4">
            <a:alphaModFix/>
          </a:blip>
          <a:srcRect b="0" l="0" r="0" t="0"/>
          <a:stretch/>
        </p:blipFill>
        <p:spPr>
          <a:xfrm>
            <a:off x="-319596" y="2908109"/>
            <a:ext cx="924026" cy="125825"/>
          </a:xfrm>
          <a:prstGeom prst="rect">
            <a:avLst/>
          </a:prstGeom>
          <a:noFill/>
          <a:ln>
            <a:noFill/>
          </a:ln>
        </p:spPr>
      </p:pic>
      <p:pic>
        <p:nvPicPr>
          <p:cNvPr id="111" name="Google Shape;111;p3"/>
          <p:cNvPicPr preferRelativeResize="0"/>
          <p:nvPr/>
        </p:nvPicPr>
        <p:blipFill rotWithShape="1">
          <a:blip r:embed="rId5">
            <a:alphaModFix/>
          </a:blip>
          <a:srcRect b="0" l="0" r="0" t="0"/>
          <a:stretch/>
        </p:blipFill>
        <p:spPr>
          <a:xfrm>
            <a:off x="-319596" y="4672041"/>
            <a:ext cx="924026" cy="125825"/>
          </a:xfrm>
          <a:prstGeom prst="rect">
            <a:avLst/>
          </a:prstGeom>
          <a:noFill/>
          <a:ln>
            <a:noFill/>
          </a:ln>
        </p:spPr>
      </p:pic>
      <p:sp>
        <p:nvSpPr>
          <p:cNvPr id="112" name="Google Shape;112;p3"/>
          <p:cNvSpPr txBox="1"/>
          <p:nvPr/>
        </p:nvSpPr>
        <p:spPr>
          <a:xfrm>
            <a:off x="666800" y="627750"/>
            <a:ext cx="8289900" cy="492600"/>
          </a:xfrm>
          <a:prstGeom prst="rect">
            <a:avLst/>
          </a:prstGeom>
          <a:noFill/>
          <a:ln>
            <a:noFill/>
          </a:ln>
        </p:spPr>
        <p:txBody>
          <a:bodyPr anchorCtr="0" anchor="t" bIns="45700" lIns="91425" spcFirstLastPara="1" rIns="91425" wrap="square" tIns="45700">
            <a:spAutoFit/>
          </a:bodyPr>
          <a:lstStyle/>
          <a:p>
            <a:pPr indent="0" lvl="0" marL="0" rtl="0" algn="l">
              <a:lnSpc>
                <a:spcPct val="150000"/>
              </a:lnSpc>
              <a:spcBef>
                <a:spcPts val="2000"/>
              </a:spcBef>
              <a:spcAft>
                <a:spcPts val="600"/>
              </a:spcAft>
              <a:buClr>
                <a:schemeClr val="dk1"/>
              </a:buClr>
              <a:buSzPts val="1100"/>
              <a:buFont typeface="Arial"/>
              <a:buNone/>
            </a:pPr>
            <a:r>
              <a:rPr lang="pt-BR" sz="2600">
                <a:solidFill>
                  <a:srgbClr val="33D8B7"/>
                </a:solidFill>
                <a:latin typeface="Prompt"/>
                <a:ea typeface="Prompt"/>
                <a:cs typeface="Prompt"/>
                <a:sym typeface="Prompt"/>
              </a:rPr>
              <a:t>Não há limites para o ser humano bem treinado</a:t>
            </a:r>
            <a:endParaRPr i="0" sz="2600" u="none" cap="none" strike="noStrike">
              <a:solidFill>
                <a:srgbClr val="33D8B7"/>
              </a:solidFill>
              <a:latin typeface="Prompt"/>
              <a:ea typeface="Prompt"/>
              <a:cs typeface="Prompt"/>
              <a:sym typeface="Prompt"/>
            </a:endParaRPr>
          </a:p>
        </p:txBody>
      </p:sp>
      <p:sp>
        <p:nvSpPr>
          <p:cNvPr id="113" name="Google Shape;113;p3"/>
          <p:cNvSpPr txBox="1"/>
          <p:nvPr/>
        </p:nvSpPr>
        <p:spPr>
          <a:xfrm>
            <a:off x="686850" y="1320775"/>
            <a:ext cx="10818300" cy="4374600"/>
          </a:xfrm>
          <a:prstGeom prst="rect">
            <a:avLst/>
          </a:prstGeom>
          <a:noFill/>
          <a:ln>
            <a:noFill/>
          </a:ln>
        </p:spPr>
        <p:txBody>
          <a:bodyPr anchorCtr="0" anchor="t" bIns="45700" lIns="91425" spcFirstLastPara="1" rIns="91425" wrap="square" tIns="45700">
            <a:spAutoFit/>
          </a:bodyPr>
          <a:lstStyle/>
          <a:p>
            <a:pPr indent="0" lvl="0" marL="450000" rtl="0" algn="just">
              <a:lnSpc>
                <a:spcPct val="115000"/>
              </a:lnSpc>
              <a:spcBef>
                <a:spcPts val="0"/>
              </a:spcBef>
              <a:spcAft>
                <a:spcPts val="0"/>
              </a:spcAft>
              <a:buClr>
                <a:schemeClr val="dk1"/>
              </a:buClr>
              <a:buSzPts val="1100"/>
              <a:buFont typeface="Arial"/>
              <a:buNone/>
            </a:pPr>
            <a:r>
              <a:rPr lang="pt-BR" sz="2000">
                <a:solidFill>
                  <a:schemeClr val="lt1"/>
                </a:solidFill>
                <a:latin typeface="Prompt"/>
                <a:ea typeface="Prompt"/>
                <a:cs typeface="Prompt"/>
                <a:sym typeface="Prompt"/>
              </a:rPr>
              <a:t>Regras para evolução:</a:t>
            </a:r>
            <a:br>
              <a:rPr lang="pt-BR" sz="1600">
                <a:solidFill>
                  <a:schemeClr val="lt1"/>
                </a:solidFill>
                <a:latin typeface="Prompt"/>
                <a:ea typeface="Prompt"/>
                <a:cs typeface="Prompt"/>
                <a:sym typeface="Prompt"/>
              </a:rPr>
            </a:br>
            <a:br>
              <a:rPr lang="pt-BR" sz="1600">
                <a:solidFill>
                  <a:schemeClr val="lt1"/>
                </a:solidFill>
                <a:latin typeface="Prompt"/>
                <a:ea typeface="Prompt"/>
                <a:cs typeface="Prompt"/>
                <a:sym typeface="Prompt"/>
              </a:rPr>
            </a:br>
            <a:r>
              <a:rPr lang="pt-BR" sz="1600">
                <a:solidFill>
                  <a:srgbClr val="33D8B7"/>
                </a:solidFill>
                <a:latin typeface="Prompt"/>
                <a:ea typeface="Prompt"/>
                <a:cs typeface="Prompt"/>
                <a:sym typeface="Prompt"/>
              </a:rPr>
              <a:t>1.</a:t>
            </a:r>
            <a:r>
              <a:rPr lang="pt-BR" sz="1600">
                <a:solidFill>
                  <a:schemeClr val="lt1"/>
                </a:solidFill>
                <a:latin typeface="Prompt"/>
                <a:ea typeface="Prompt"/>
                <a:cs typeface="Prompt"/>
                <a:sym typeface="Prompt"/>
              </a:rPr>
              <a:t> Defina um objetivo, o porquê daquilo. Por exemplo, por que você está realmente fazendo este curso? O que você realmente quer?</a:t>
            </a:r>
            <a:endParaRPr sz="1600">
              <a:solidFill>
                <a:schemeClr val="lt1"/>
              </a:solidFill>
              <a:latin typeface="Prompt"/>
              <a:ea typeface="Prompt"/>
              <a:cs typeface="Prompt"/>
              <a:sym typeface="Prompt"/>
            </a:endParaRPr>
          </a:p>
          <a:p>
            <a:pPr indent="0" lvl="0" marL="0" rtl="0" algn="just">
              <a:lnSpc>
                <a:spcPct val="115000"/>
              </a:lnSpc>
              <a:spcBef>
                <a:spcPts val="0"/>
              </a:spcBef>
              <a:spcAft>
                <a:spcPts val="0"/>
              </a:spcAft>
              <a:buClr>
                <a:schemeClr val="dk1"/>
              </a:buClr>
              <a:buSzPts val="1100"/>
              <a:buFont typeface="Arial"/>
              <a:buNone/>
            </a:pPr>
            <a:r>
              <a:t/>
            </a:r>
            <a:endParaRPr sz="1600">
              <a:solidFill>
                <a:schemeClr val="lt1"/>
              </a:solidFill>
              <a:latin typeface="Prompt"/>
              <a:ea typeface="Prompt"/>
              <a:cs typeface="Prompt"/>
              <a:sym typeface="Prompt"/>
            </a:endParaRPr>
          </a:p>
          <a:p>
            <a:pPr indent="0" lvl="0" marL="457200" rtl="0" algn="just">
              <a:lnSpc>
                <a:spcPct val="115000"/>
              </a:lnSpc>
              <a:spcBef>
                <a:spcPts val="0"/>
              </a:spcBef>
              <a:spcAft>
                <a:spcPts val="0"/>
              </a:spcAft>
              <a:buClr>
                <a:schemeClr val="dk1"/>
              </a:buClr>
              <a:buSzPts val="1100"/>
              <a:buFont typeface="Arial"/>
              <a:buNone/>
            </a:pPr>
            <a:r>
              <a:rPr lang="pt-BR" sz="1600">
                <a:solidFill>
                  <a:srgbClr val="33D8B7"/>
                </a:solidFill>
                <a:latin typeface="Prompt"/>
                <a:ea typeface="Prompt"/>
                <a:cs typeface="Prompt"/>
                <a:sym typeface="Prompt"/>
              </a:rPr>
              <a:t>2. </a:t>
            </a:r>
            <a:r>
              <a:rPr lang="pt-BR" sz="1600">
                <a:solidFill>
                  <a:schemeClr val="lt1"/>
                </a:solidFill>
                <a:latin typeface="Prompt"/>
                <a:ea typeface="Prompt"/>
                <a:cs typeface="Prompt"/>
                <a:sym typeface="Prompt"/>
              </a:rPr>
              <a:t>Fortaleça esse objetivo, mostre ao seu cérebro o quanto ele é importante. Reflita sobre ele, pense nesse objetivo por vários dias até ficar bem claro para o seu cérebro que você precisa muito daquilo. Muitas vezes nem precisamos escrever no papel ou ficar com mil planos. Basta pensar no seu objetivo constantemente. Pra você ter uma ideia, muitas pessoas perseguem objetivos que nem sabem que possuem aquele objetivo. E quando você pergunta a ela o que a fez chegar ali, ela simplesmente diz que não sabe, que simplesmente fez porque gostava de fazer. Aí temos uma paixão inata. Mas na maioria dos casos, a paixão ainda não existe, e por isso temos que racionalmente definir um objetivo em torno daquele alvo.</a:t>
            </a:r>
            <a:endParaRPr sz="1600">
              <a:solidFill>
                <a:schemeClr val="lt1"/>
              </a:solidFill>
              <a:latin typeface="Prompt"/>
              <a:ea typeface="Prompt"/>
              <a:cs typeface="Prompt"/>
              <a:sym typeface="Prompt"/>
            </a:endParaRPr>
          </a:p>
          <a:p>
            <a:pPr indent="0" lvl="0" marL="457200" rtl="0" algn="just">
              <a:lnSpc>
                <a:spcPct val="115000"/>
              </a:lnSpc>
              <a:spcBef>
                <a:spcPts val="0"/>
              </a:spcBef>
              <a:spcAft>
                <a:spcPts val="0"/>
              </a:spcAft>
              <a:buClr>
                <a:schemeClr val="dk1"/>
              </a:buClr>
              <a:buSzPts val="1100"/>
              <a:buFont typeface="Arial"/>
              <a:buNone/>
            </a:pPr>
            <a:r>
              <a:t/>
            </a:r>
            <a:endParaRPr sz="1600">
              <a:solidFill>
                <a:schemeClr val="lt1"/>
              </a:solidFill>
              <a:latin typeface="Prompt"/>
              <a:ea typeface="Prompt"/>
              <a:cs typeface="Prompt"/>
              <a:sym typeface="Prompt"/>
            </a:endParaRPr>
          </a:p>
          <a:p>
            <a:pPr indent="0" lvl="0" marL="0" marR="0" rtl="0" algn="just">
              <a:lnSpc>
                <a:spcPct val="100000"/>
              </a:lnSpc>
              <a:spcBef>
                <a:spcPts val="0"/>
              </a:spcBef>
              <a:spcAft>
                <a:spcPts val="0"/>
              </a:spcAft>
              <a:buClr>
                <a:srgbClr val="000000"/>
              </a:buClr>
              <a:buSzPts val="1600"/>
              <a:buFont typeface="Arial"/>
              <a:buNone/>
            </a:pPr>
            <a:r>
              <a:t/>
            </a:r>
            <a:endParaRPr sz="1600">
              <a:solidFill>
                <a:schemeClr val="lt1"/>
              </a:solidFill>
              <a:latin typeface="Prompt"/>
              <a:ea typeface="Prompt"/>
              <a:cs typeface="Prompt"/>
              <a:sym typeface="Promp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F3D58"/>
        </a:solidFill>
      </p:bgPr>
    </p:bg>
    <p:spTree>
      <p:nvGrpSpPr>
        <p:cNvPr id="117" name="Shape 117"/>
        <p:cNvGrpSpPr/>
        <p:nvPr/>
      </p:nvGrpSpPr>
      <p:grpSpPr>
        <a:xfrm>
          <a:off x="0" y="0"/>
          <a:ext cx="0" cy="0"/>
          <a:chOff x="0" y="0"/>
          <a:chExt cx="0" cy="0"/>
        </a:xfrm>
      </p:grpSpPr>
      <p:pic>
        <p:nvPicPr>
          <p:cNvPr descr="Ícone&#10;&#10;Descrição gerada automaticamente" id="118" name="Google Shape;118;gf9bb801ef4_0_18"/>
          <p:cNvPicPr preferRelativeResize="0"/>
          <p:nvPr/>
        </p:nvPicPr>
        <p:blipFill rotWithShape="1">
          <a:blip r:embed="rId3">
            <a:alphaModFix/>
          </a:blip>
          <a:srcRect b="0" l="0" r="0" t="0"/>
          <a:stretch/>
        </p:blipFill>
        <p:spPr>
          <a:xfrm>
            <a:off x="11621917" y="6146658"/>
            <a:ext cx="570083" cy="711342"/>
          </a:xfrm>
          <a:prstGeom prst="rect">
            <a:avLst/>
          </a:prstGeom>
          <a:noFill/>
          <a:ln>
            <a:noFill/>
          </a:ln>
        </p:spPr>
      </p:pic>
      <p:pic>
        <p:nvPicPr>
          <p:cNvPr id="119" name="Google Shape;119;gf9bb801ef4_0_18"/>
          <p:cNvPicPr preferRelativeResize="0"/>
          <p:nvPr/>
        </p:nvPicPr>
        <p:blipFill rotWithShape="1">
          <a:blip r:embed="rId4">
            <a:alphaModFix/>
          </a:blip>
          <a:srcRect b="0" l="0" r="0" t="0"/>
          <a:stretch/>
        </p:blipFill>
        <p:spPr>
          <a:xfrm>
            <a:off x="-319596" y="2908109"/>
            <a:ext cx="924026" cy="125825"/>
          </a:xfrm>
          <a:prstGeom prst="rect">
            <a:avLst/>
          </a:prstGeom>
          <a:noFill/>
          <a:ln>
            <a:noFill/>
          </a:ln>
        </p:spPr>
      </p:pic>
      <p:pic>
        <p:nvPicPr>
          <p:cNvPr id="120" name="Google Shape;120;gf9bb801ef4_0_18"/>
          <p:cNvPicPr preferRelativeResize="0"/>
          <p:nvPr/>
        </p:nvPicPr>
        <p:blipFill rotWithShape="1">
          <a:blip r:embed="rId5">
            <a:alphaModFix/>
          </a:blip>
          <a:srcRect b="0" l="0" r="0" t="0"/>
          <a:stretch/>
        </p:blipFill>
        <p:spPr>
          <a:xfrm>
            <a:off x="-319596" y="4672041"/>
            <a:ext cx="924026" cy="125825"/>
          </a:xfrm>
          <a:prstGeom prst="rect">
            <a:avLst/>
          </a:prstGeom>
          <a:noFill/>
          <a:ln>
            <a:noFill/>
          </a:ln>
        </p:spPr>
      </p:pic>
      <p:sp>
        <p:nvSpPr>
          <p:cNvPr id="121" name="Google Shape;121;gf9bb801ef4_0_18"/>
          <p:cNvSpPr txBox="1"/>
          <p:nvPr/>
        </p:nvSpPr>
        <p:spPr>
          <a:xfrm>
            <a:off x="666800" y="627750"/>
            <a:ext cx="8289900" cy="492600"/>
          </a:xfrm>
          <a:prstGeom prst="rect">
            <a:avLst/>
          </a:prstGeom>
          <a:noFill/>
          <a:ln>
            <a:noFill/>
          </a:ln>
        </p:spPr>
        <p:txBody>
          <a:bodyPr anchorCtr="0" anchor="t" bIns="45700" lIns="91425" spcFirstLastPara="1" rIns="91425" wrap="square" tIns="45700">
            <a:spAutoFit/>
          </a:bodyPr>
          <a:lstStyle/>
          <a:p>
            <a:pPr indent="0" lvl="0" marL="0" rtl="0" algn="l">
              <a:lnSpc>
                <a:spcPct val="150000"/>
              </a:lnSpc>
              <a:spcBef>
                <a:spcPts val="2000"/>
              </a:spcBef>
              <a:spcAft>
                <a:spcPts val="600"/>
              </a:spcAft>
              <a:buClr>
                <a:schemeClr val="dk1"/>
              </a:buClr>
              <a:buSzPts val="1100"/>
              <a:buFont typeface="Arial"/>
              <a:buNone/>
            </a:pPr>
            <a:r>
              <a:rPr lang="pt-BR" sz="2600">
                <a:solidFill>
                  <a:srgbClr val="33D8B7"/>
                </a:solidFill>
                <a:latin typeface="Prompt"/>
                <a:ea typeface="Prompt"/>
                <a:cs typeface="Prompt"/>
                <a:sym typeface="Prompt"/>
              </a:rPr>
              <a:t>Não há limites para o ser humano bem treinado</a:t>
            </a:r>
            <a:endParaRPr i="0" sz="2600" u="none" cap="none" strike="noStrike">
              <a:solidFill>
                <a:srgbClr val="33D8B7"/>
              </a:solidFill>
              <a:latin typeface="Prompt"/>
              <a:ea typeface="Prompt"/>
              <a:cs typeface="Prompt"/>
              <a:sym typeface="Prompt"/>
            </a:endParaRPr>
          </a:p>
        </p:txBody>
      </p:sp>
      <p:sp>
        <p:nvSpPr>
          <p:cNvPr id="122" name="Google Shape;122;gf9bb801ef4_0_18"/>
          <p:cNvSpPr txBox="1"/>
          <p:nvPr/>
        </p:nvSpPr>
        <p:spPr>
          <a:xfrm>
            <a:off x="686850" y="1320775"/>
            <a:ext cx="10818300" cy="4870200"/>
          </a:xfrm>
          <a:prstGeom prst="rect">
            <a:avLst/>
          </a:prstGeom>
          <a:noFill/>
          <a:ln>
            <a:noFill/>
          </a:ln>
        </p:spPr>
        <p:txBody>
          <a:bodyPr anchorCtr="0" anchor="t" bIns="45700" lIns="91425" spcFirstLastPara="1" rIns="91425" wrap="square" tIns="45700">
            <a:spAutoFit/>
          </a:bodyPr>
          <a:lstStyle/>
          <a:p>
            <a:pPr indent="0" lvl="0" marL="457200" rtl="0" algn="just">
              <a:lnSpc>
                <a:spcPct val="115000"/>
              </a:lnSpc>
              <a:spcBef>
                <a:spcPts val="0"/>
              </a:spcBef>
              <a:spcAft>
                <a:spcPts val="0"/>
              </a:spcAft>
              <a:buClr>
                <a:schemeClr val="dk1"/>
              </a:buClr>
              <a:buSzPts val="1100"/>
              <a:buFont typeface="Arial"/>
              <a:buNone/>
            </a:pPr>
            <a:r>
              <a:rPr lang="pt-BR" sz="1600">
                <a:solidFill>
                  <a:srgbClr val="33D8B7"/>
                </a:solidFill>
                <a:latin typeface="Prompt"/>
                <a:ea typeface="Prompt"/>
                <a:cs typeface="Prompt"/>
                <a:sym typeface="Prompt"/>
              </a:rPr>
              <a:t>3.</a:t>
            </a:r>
            <a:r>
              <a:rPr lang="pt-BR" sz="1600">
                <a:solidFill>
                  <a:schemeClr val="lt1"/>
                </a:solidFill>
                <a:latin typeface="Prompt"/>
                <a:ea typeface="Prompt"/>
                <a:cs typeface="Prompt"/>
                <a:sym typeface="Prompt"/>
              </a:rPr>
              <a:t> Com essa clareza, comece a executar uma rotina, um hábito que fará você alcançar esse objetivo gradualmente, diariamente. Esteja ciente que obstáculos vão surgir, e você vai precisar aprender com eles e saber como ultrapassá-los. E muitas vezes não temos ideia de como vencê-los. Nessas horas, temos que levantar alternativas, formas de contornar e vencer esses obstáculos. Buscar ajuda! Encontrar barreiras e obstáculos não é sinal de fraqueza ou incapacidade. Pelo contrário! É sinal de evolução. Se você não encontra desafios pela frente, você não evolui, você não aprende, você fica em um estado estacionário.</a:t>
            </a:r>
            <a:endParaRPr sz="1600">
              <a:solidFill>
                <a:schemeClr val="lt1"/>
              </a:solidFill>
              <a:latin typeface="Prompt"/>
              <a:ea typeface="Prompt"/>
              <a:cs typeface="Prompt"/>
              <a:sym typeface="Prompt"/>
            </a:endParaRPr>
          </a:p>
          <a:p>
            <a:pPr indent="0" lvl="0" marL="457200" rtl="0" algn="just">
              <a:lnSpc>
                <a:spcPct val="115000"/>
              </a:lnSpc>
              <a:spcBef>
                <a:spcPts val="0"/>
              </a:spcBef>
              <a:spcAft>
                <a:spcPts val="0"/>
              </a:spcAft>
              <a:buClr>
                <a:schemeClr val="dk1"/>
              </a:buClr>
              <a:buSzPts val="1100"/>
              <a:buFont typeface="Arial"/>
              <a:buNone/>
            </a:pPr>
            <a:r>
              <a:t/>
            </a:r>
            <a:endParaRPr sz="1600">
              <a:solidFill>
                <a:schemeClr val="lt1"/>
              </a:solidFill>
              <a:latin typeface="Prompt"/>
              <a:ea typeface="Prompt"/>
              <a:cs typeface="Prompt"/>
              <a:sym typeface="Prompt"/>
            </a:endParaRPr>
          </a:p>
          <a:p>
            <a:pPr indent="0" lvl="0" marL="457200" rtl="0" algn="just">
              <a:lnSpc>
                <a:spcPct val="115000"/>
              </a:lnSpc>
              <a:spcBef>
                <a:spcPts val="0"/>
              </a:spcBef>
              <a:spcAft>
                <a:spcPts val="0"/>
              </a:spcAft>
              <a:buClr>
                <a:schemeClr val="dk1"/>
              </a:buClr>
              <a:buSzPts val="1100"/>
              <a:buFont typeface="Arial"/>
              <a:buNone/>
            </a:pPr>
            <a:r>
              <a:rPr lang="pt-BR" sz="1600">
                <a:solidFill>
                  <a:srgbClr val="33D8B7"/>
                </a:solidFill>
                <a:latin typeface="Prompt"/>
                <a:ea typeface="Prompt"/>
                <a:cs typeface="Prompt"/>
                <a:sym typeface="Prompt"/>
              </a:rPr>
              <a:t>4.</a:t>
            </a:r>
            <a:r>
              <a:rPr lang="pt-BR" sz="1600">
                <a:solidFill>
                  <a:schemeClr val="lt1"/>
                </a:solidFill>
                <a:latin typeface="Prompt"/>
                <a:ea typeface="Prompt"/>
                <a:cs typeface="Prompt"/>
                <a:sym typeface="Prompt"/>
              </a:rPr>
              <a:t> Se envolva com pessoas que possuem objetivos parecidos com os seus e que impulsionam umas às outras. Este ponto é crucial. </a:t>
            </a:r>
            <a:r>
              <a:rPr b="1" lang="pt-BR" sz="1600">
                <a:solidFill>
                  <a:schemeClr val="lt1"/>
                </a:solidFill>
                <a:latin typeface="Prompt"/>
                <a:ea typeface="Prompt"/>
                <a:cs typeface="Prompt"/>
                <a:sym typeface="Prompt"/>
              </a:rPr>
              <a:t>Ninguém</a:t>
            </a:r>
            <a:r>
              <a:rPr lang="pt-BR" sz="1600">
                <a:solidFill>
                  <a:schemeClr val="lt1"/>
                </a:solidFill>
                <a:latin typeface="Prompt"/>
                <a:ea typeface="Prompt"/>
                <a:cs typeface="Prompt"/>
                <a:sym typeface="Prompt"/>
              </a:rPr>
              <a:t> alcança </a:t>
            </a:r>
            <a:r>
              <a:rPr lang="pt-BR" sz="1600">
                <a:solidFill>
                  <a:schemeClr val="lt1"/>
                </a:solidFill>
                <a:latin typeface="Prompt"/>
                <a:ea typeface="Prompt"/>
                <a:cs typeface="Prompt"/>
                <a:sym typeface="Prompt"/>
              </a:rPr>
              <a:t>vôos</a:t>
            </a:r>
            <a:r>
              <a:rPr lang="pt-BR" sz="1600">
                <a:solidFill>
                  <a:schemeClr val="lt1"/>
                </a:solidFill>
                <a:latin typeface="Prompt"/>
                <a:ea typeface="Prompt"/>
                <a:cs typeface="Prompt"/>
                <a:sym typeface="Prompt"/>
              </a:rPr>
              <a:t> maiores sozinhos. </a:t>
            </a:r>
            <a:r>
              <a:rPr b="1" lang="pt-BR" sz="1600">
                <a:solidFill>
                  <a:schemeClr val="lt1"/>
                </a:solidFill>
                <a:latin typeface="Prompt"/>
                <a:ea typeface="Prompt"/>
                <a:cs typeface="Prompt"/>
                <a:sym typeface="Prompt"/>
              </a:rPr>
              <a:t>Sempre </a:t>
            </a:r>
            <a:r>
              <a:rPr lang="pt-BR" sz="1600">
                <a:solidFill>
                  <a:schemeClr val="lt1"/>
                </a:solidFill>
                <a:latin typeface="Prompt"/>
                <a:ea typeface="Prompt"/>
                <a:cs typeface="Prompt"/>
                <a:sym typeface="Prompt"/>
              </a:rPr>
              <a:t>precisamos um do outro. Se não convivemos com pessoas em torno dos mesmos objetivos, perdemos muito na motivação e vontade de continuar evoluindo em torno do que buscamos. </a:t>
            </a:r>
            <a:endParaRPr sz="1600">
              <a:solidFill>
                <a:schemeClr val="lt1"/>
              </a:solidFill>
              <a:latin typeface="Prompt"/>
              <a:ea typeface="Prompt"/>
              <a:cs typeface="Prompt"/>
              <a:sym typeface="Prompt"/>
            </a:endParaRPr>
          </a:p>
          <a:p>
            <a:pPr indent="0" lvl="0" marL="457200" rtl="0" algn="just">
              <a:lnSpc>
                <a:spcPct val="115000"/>
              </a:lnSpc>
              <a:spcBef>
                <a:spcPts val="0"/>
              </a:spcBef>
              <a:spcAft>
                <a:spcPts val="0"/>
              </a:spcAft>
              <a:buClr>
                <a:schemeClr val="dk1"/>
              </a:buClr>
              <a:buSzPts val="1100"/>
              <a:buFont typeface="Arial"/>
              <a:buNone/>
            </a:pPr>
            <a:r>
              <a:t/>
            </a:r>
            <a:endParaRPr sz="1600">
              <a:solidFill>
                <a:schemeClr val="lt1"/>
              </a:solidFill>
              <a:latin typeface="Prompt"/>
              <a:ea typeface="Prompt"/>
              <a:cs typeface="Prompt"/>
              <a:sym typeface="Prompt"/>
            </a:endParaRPr>
          </a:p>
          <a:p>
            <a:pPr indent="0" lvl="0" marL="457200" rtl="0" algn="just">
              <a:lnSpc>
                <a:spcPct val="115000"/>
              </a:lnSpc>
              <a:spcBef>
                <a:spcPts val="0"/>
              </a:spcBef>
              <a:spcAft>
                <a:spcPts val="0"/>
              </a:spcAft>
              <a:buClr>
                <a:schemeClr val="dk1"/>
              </a:buClr>
              <a:buSzPts val="1100"/>
              <a:buFont typeface="Arial"/>
              <a:buNone/>
            </a:pPr>
            <a:r>
              <a:rPr lang="pt-BR" sz="1600">
                <a:solidFill>
                  <a:srgbClr val="33D8B7"/>
                </a:solidFill>
                <a:latin typeface="Prompt"/>
                <a:ea typeface="Prompt"/>
                <a:cs typeface="Prompt"/>
                <a:sym typeface="Prompt"/>
              </a:rPr>
              <a:t>5.</a:t>
            </a:r>
            <a:r>
              <a:rPr lang="pt-BR" sz="1600">
                <a:solidFill>
                  <a:schemeClr val="lt1"/>
                </a:solidFill>
                <a:latin typeface="Prompt"/>
                <a:ea typeface="Prompt"/>
                <a:cs typeface="Prompt"/>
                <a:sym typeface="Prompt"/>
              </a:rPr>
              <a:t> Entenda que a vida é cheia de altos e baixos, entenda a sua vulnerabilidade e aceite que você é imperfeito. Se pensarmos em um gráfico, nossa vida nunca será uma reta linear, mas uma linha de infinitas curvas. Frustrações, dias ruins, sempre farão parte do nosso cotidiano. Estar ciente disso nos alivia da ansiedade e muitas vezes nos livra da auto sabotagem.</a:t>
            </a:r>
            <a:endParaRPr sz="1600">
              <a:solidFill>
                <a:schemeClr val="lt1"/>
              </a:solidFill>
              <a:latin typeface="Prompt"/>
              <a:ea typeface="Prompt"/>
              <a:cs typeface="Prompt"/>
              <a:sym typeface="Promp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26" name="Shape 126"/>
        <p:cNvGrpSpPr/>
        <p:nvPr/>
      </p:nvGrpSpPr>
      <p:grpSpPr>
        <a:xfrm>
          <a:off x="0" y="0"/>
          <a:ext cx="0" cy="0"/>
          <a:chOff x="0" y="0"/>
          <a:chExt cx="0" cy="0"/>
        </a:xfrm>
      </p:grpSpPr>
      <p:pic>
        <p:nvPicPr>
          <p:cNvPr descr="Ícone&#10;&#10;Descrição gerada automaticamente" id="127" name="Google Shape;127;gf9bb801ef4_0_34"/>
          <p:cNvPicPr preferRelativeResize="0"/>
          <p:nvPr/>
        </p:nvPicPr>
        <p:blipFill rotWithShape="1">
          <a:blip r:embed="rId3">
            <a:alphaModFix/>
          </a:blip>
          <a:srcRect b="0" l="0" r="0" t="0"/>
          <a:stretch/>
        </p:blipFill>
        <p:spPr>
          <a:xfrm>
            <a:off x="11621917" y="6146658"/>
            <a:ext cx="570083" cy="711342"/>
          </a:xfrm>
          <a:prstGeom prst="rect">
            <a:avLst/>
          </a:prstGeom>
          <a:noFill/>
          <a:ln>
            <a:noFill/>
          </a:ln>
        </p:spPr>
      </p:pic>
      <p:pic>
        <p:nvPicPr>
          <p:cNvPr descr="Ícone&#10;&#10;Descrição gerada automaticamente" id="128" name="Google Shape;128;gf9bb801ef4_0_34"/>
          <p:cNvPicPr preferRelativeResize="0"/>
          <p:nvPr/>
        </p:nvPicPr>
        <p:blipFill rotWithShape="1">
          <a:blip r:embed="rId4">
            <a:alphaModFix/>
          </a:blip>
          <a:srcRect b="0" l="0" r="0" t="0"/>
          <a:stretch/>
        </p:blipFill>
        <p:spPr>
          <a:xfrm>
            <a:off x="11621917" y="6146658"/>
            <a:ext cx="570083" cy="711342"/>
          </a:xfrm>
          <a:prstGeom prst="rect">
            <a:avLst/>
          </a:prstGeom>
          <a:noFill/>
          <a:ln>
            <a:noFill/>
          </a:ln>
        </p:spPr>
      </p:pic>
      <p:sp>
        <p:nvSpPr>
          <p:cNvPr id="129" name="Google Shape;129;gf9bb801ef4_0_34"/>
          <p:cNvSpPr txBox="1"/>
          <p:nvPr/>
        </p:nvSpPr>
        <p:spPr>
          <a:xfrm>
            <a:off x="666806" y="627757"/>
            <a:ext cx="5592000" cy="492600"/>
          </a:xfrm>
          <a:prstGeom prst="rect">
            <a:avLst/>
          </a:prstGeom>
          <a:noFill/>
          <a:ln>
            <a:noFill/>
          </a:ln>
        </p:spPr>
        <p:txBody>
          <a:bodyPr anchorCtr="0" anchor="t" bIns="45700" lIns="91425" spcFirstLastPara="1" rIns="91425" wrap="square" tIns="45700">
            <a:spAutoFit/>
          </a:bodyPr>
          <a:lstStyle/>
          <a:p>
            <a:pPr indent="0" lvl="0" marL="0" rtl="0" algn="l">
              <a:lnSpc>
                <a:spcPct val="150000"/>
              </a:lnSpc>
              <a:spcBef>
                <a:spcPts val="2000"/>
              </a:spcBef>
              <a:spcAft>
                <a:spcPts val="600"/>
              </a:spcAft>
              <a:buClr>
                <a:schemeClr val="dk1"/>
              </a:buClr>
              <a:buSzPts val="1100"/>
              <a:buFont typeface="Arial"/>
              <a:buNone/>
            </a:pPr>
            <a:r>
              <a:rPr lang="pt-BR" sz="2600">
                <a:solidFill>
                  <a:srgbClr val="33D8B7"/>
                </a:solidFill>
                <a:latin typeface="Prompt"/>
                <a:ea typeface="Prompt"/>
                <a:cs typeface="Prompt"/>
                <a:sym typeface="Prompt"/>
              </a:rPr>
              <a:t>Aprendendo a aprender</a:t>
            </a:r>
            <a:endParaRPr i="0" sz="2600" u="none" cap="none" strike="noStrike">
              <a:solidFill>
                <a:srgbClr val="33D8B7"/>
              </a:solidFill>
              <a:latin typeface="Prompt"/>
              <a:ea typeface="Prompt"/>
              <a:cs typeface="Prompt"/>
              <a:sym typeface="Prompt"/>
            </a:endParaRPr>
          </a:p>
        </p:txBody>
      </p:sp>
      <p:sp>
        <p:nvSpPr>
          <p:cNvPr id="130" name="Google Shape;130;gf9bb801ef4_0_34"/>
          <p:cNvSpPr txBox="1"/>
          <p:nvPr/>
        </p:nvSpPr>
        <p:spPr>
          <a:xfrm>
            <a:off x="686850" y="1353825"/>
            <a:ext cx="10818300" cy="42789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SzPts val="1100"/>
              <a:buFont typeface="Arial"/>
              <a:buNone/>
            </a:pPr>
            <a:r>
              <a:rPr b="1" lang="pt-BR" sz="1600">
                <a:solidFill>
                  <a:srgbClr val="0F1726"/>
                </a:solidFill>
                <a:latin typeface="Prompt"/>
                <a:ea typeface="Prompt"/>
                <a:cs typeface="Prompt"/>
                <a:sym typeface="Prompt"/>
              </a:rPr>
              <a:t>Aprender a aprender</a:t>
            </a:r>
            <a:r>
              <a:rPr lang="pt-BR" sz="1600">
                <a:solidFill>
                  <a:srgbClr val="0F1726"/>
                </a:solidFill>
                <a:latin typeface="Prompt"/>
                <a:ea typeface="Prompt"/>
                <a:cs typeface="Prompt"/>
                <a:sym typeface="Prompt"/>
              </a:rPr>
              <a:t> significa saber como usar todo o seu potencial para adquirir conhecimento e saber como colocá-lo em prática, ou seja, como aplicar conceitos que você aprendeu. Aprender é sobre interpretar as </a:t>
            </a:r>
            <a:r>
              <a:rPr b="1" lang="pt-BR" sz="1600">
                <a:solidFill>
                  <a:srgbClr val="0F1726"/>
                </a:solidFill>
                <a:latin typeface="Prompt"/>
                <a:ea typeface="Prompt"/>
                <a:cs typeface="Prompt"/>
                <a:sym typeface="Prompt"/>
              </a:rPr>
              <a:t>informações </a:t>
            </a:r>
            <a:r>
              <a:rPr lang="pt-BR" sz="1600">
                <a:solidFill>
                  <a:srgbClr val="0F1726"/>
                </a:solidFill>
                <a:latin typeface="Prompt"/>
                <a:ea typeface="Prompt"/>
                <a:cs typeface="Prompt"/>
                <a:sym typeface="Prompt"/>
              </a:rPr>
              <a:t>que você recebe e transformá-las em </a:t>
            </a:r>
            <a:r>
              <a:rPr b="1" lang="pt-BR" sz="1600">
                <a:solidFill>
                  <a:srgbClr val="0F1726"/>
                </a:solidFill>
                <a:latin typeface="Prompt"/>
                <a:ea typeface="Prompt"/>
                <a:cs typeface="Prompt"/>
                <a:sym typeface="Prompt"/>
              </a:rPr>
              <a:t>conhecimento</a:t>
            </a:r>
            <a:r>
              <a:rPr lang="pt-BR" sz="1600">
                <a:solidFill>
                  <a:srgbClr val="0F1726"/>
                </a:solidFill>
                <a:latin typeface="Prompt"/>
                <a:ea typeface="Prompt"/>
                <a:cs typeface="Prompt"/>
                <a:sym typeface="Prompt"/>
              </a:rPr>
              <a:t> e não sobre decorar conceitos, fórmulas e frases, sem saber exatamente o que fazer com a informação.</a:t>
            </a:r>
            <a:endParaRPr sz="1600">
              <a:solidFill>
                <a:srgbClr val="0F1726"/>
              </a:solidFill>
              <a:latin typeface="Prompt"/>
              <a:ea typeface="Prompt"/>
              <a:cs typeface="Prompt"/>
              <a:sym typeface="Prompt"/>
            </a:endParaRPr>
          </a:p>
          <a:p>
            <a:pPr indent="0" lvl="0" marL="0" rtl="0" algn="just">
              <a:spcBef>
                <a:spcPts val="0"/>
              </a:spcBef>
              <a:spcAft>
                <a:spcPts val="0"/>
              </a:spcAft>
              <a:buClr>
                <a:schemeClr val="dk1"/>
              </a:buClr>
              <a:buSzPts val="1100"/>
              <a:buFont typeface="Arial"/>
              <a:buNone/>
            </a:pPr>
            <a:r>
              <a:t/>
            </a:r>
            <a:endParaRPr sz="1600">
              <a:solidFill>
                <a:srgbClr val="0F1726"/>
              </a:solidFill>
              <a:latin typeface="Prompt"/>
              <a:ea typeface="Prompt"/>
              <a:cs typeface="Prompt"/>
              <a:sym typeface="Prompt"/>
            </a:endParaRPr>
          </a:p>
          <a:p>
            <a:pPr indent="0" lvl="0" marL="0" rtl="0" algn="just">
              <a:spcBef>
                <a:spcPts val="0"/>
              </a:spcBef>
              <a:spcAft>
                <a:spcPts val="0"/>
              </a:spcAft>
              <a:buClr>
                <a:schemeClr val="dk1"/>
              </a:buClr>
              <a:buSzPts val="1100"/>
              <a:buFont typeface="Arial"/>
              <a:buNone/>
            </a:pPr>
            <a:r>
              <a:t/>
            </a:r>
            <a:endParaRPr sz="1600">
              <a:solidFill>
                <a:srgbClr val="0F1726"/>
              </a:solidFill>
              <a:latin typeface="Prompt"/>
              <a:ea typeface="Prompt"/>
              <a:cs typeface="Prompt"/>
              <a:sym typeface="Prompt"/>
            </a:endParaRPr>
          </a:p>
          <a:p>
            <a:pPr indent="0" lvl="0" marL="0" rtl="0" algn="just">
              <a:spcBef>
                <a:spcPts val="0"/>
              </a:spcBef>
              <a:spcAft>
                <a:spcPts val="0"/>
              </a:spcAft>
              <a:buClr>
                <a:schemeClr val="dk1"/>
              </a:buClr>
              <a:buSzPts val="1100"/>
              <a:buFont typeface="Arial"/>
              <a:buNone/>
            </a:pPr>
            <a:r>
              <a:rPr lang="pt-BR" sz="1600">
                <a:solidFill>
                  <a:srgbClr val="0F1726"/>
                </a:solidFill>
                <a:latin typeface="Prompt"/>
                <a:ea typeface="Prompt"/>
                <a:cs typeface="Prompt"/>
                <a:sym typeface="Prompt"/>
              </a:rPr>
              <a:t>Para isso, é muito importante ter espaços de </a:t>
            </a:r>
            <a:r>
              <a:rPr b="1" lang="pt-BR" sz="1600">
                <a:solidFill>
                  <a:srgbClr val="0F1726"/>
                </a:solidFill>
                <a:latin typeface="Prompt"/>
                <a:ea typeface="Prompt"/>
                <a:cs typeface="Prompt"/>
                <a:sym typeface="Prompt"/>
              </a:rPr>
              <a:t>sono e descanso</a:t>
            </a:r>
            <a:r>
              <a:rPr lang="pt-BR" sz="1600">
                <a:solidFill>
                  <a:srgbClr val="0F1726"/>
                </a:solidFill>
                <a:latin typeface="Prompt"/>
                <a:ea typeface="Prompt"/>
                <a:cs typeface="Prompt"/>
                <a:sym typeface="Prompt"/>
              </a:rPr>
              <a:t>, afinal quando você aprende algo novo e depois tem um período de descanso e sono, é nesse momento de relaxamento que as novas conexões sinápticas serão formadas nos seus neurônios.</a:t>
            </a:r>
            <a:endParaRPr sz="1600">
              <a:solidFill>
                <a:srgbClr val="0F1726"/>
              </a:solidFill>
              <a:latin typeface="Prompt"/>
              <a:ea typeface="Prompt"/>
              <a:cs typeface="Prompt"/>
              <a:sym typeface="Prompt"/>
            </a:endParaRPr>
          </a:p>
          <a:p>
            <a:pPr indent="0" lvl="0" marL="0" rtl="0" algn="just">
              <a:spcBef>
                <a:spcPts val="0"/>
              </a:spcBef>
              <a:spcAft>
                <a:spcPts val="0"/>
              </a:spcAft>
              <a:buClr>
                <a:schemeClr val="dk1"/>
              </a:buClr>
              <a:buSzPts val="1100"/>
              <a:buFont typeface="Arial"/>
              <a:buNone/>
            </a:pPr>
            <a:r>
              <a:t/>
            </a:r>
            <a:endParaRPr sz="1600">
              <a:solidFill>
                <a:srgbClr val="0F1726"/>
              </a:solidFill>
              <a:latin typeface="Prompt"/>
              <a:ea typeface="Prompt"/>
              <a:cs typeface="Prompt"/>
              <a:sym typeface="Prompt"/>
            </a:endParaRPr>
          </a:p>
          <a:p>
            <a:pPr indent="0" lvl="0" marL="0" rtl="0" algn="just">
              <a:spcBef>
                <a:spcPts val="0"/>
              </a:spcBef>
              <a:spcAft>
                <a:spcPts val="0"/>
              </a:spcAft>
              <a:buClr>
                <a:schemeClr val="dk1"/>
              </a:buClr>
              <a:buSzPts val="1100"/>
              <a:buFont typeface="Arial"/>
              <a:buNone/>
            </a:pPr>
            <a:r>
              <a:rPr lang="pt-BR" sz="1600">
                <a:solidFill>
                  <a:srgbClr val="0F1726"/>
                </a:solidFill>
                <a:latin typeface="Prompt"/>
                <a:ea typeface="Prompt"/>
                <a:cs typeface="Prompt"/>
                <a:sym typeface="Prompt"/>
              </a:rPr>
              <a:t>Outro ponto relevante é a </a:t>
            </a:r>
            <a:r>
              <a:rPr b="1" lang="pt-BR" sz="1600">
                <a:solidFill>
                  <a:srgbClr val="0F1726"/>
                </a:solidFill>
                <a:latin typeface="Prompt"/>
                <a:ea typeface="Prompt"/>
                <a:cs typeface="Prompt"/>
                <a:sym typeface="Prompt"/>
              </a:rPr>
              <a:t>prática de exercícios</a:t>
            </a:r>
            <a:r>
              <a:rPr lang="pt-BR" sz="1600">
                <a:solidFill>
                  <a:srgbClr val="0F1726"/>
                </a:solidFill>
                <a:latin typeface="Prompt"/>
                <a:ea typeface="Prompt"/>
                <a:cs typeface="Prompt"/>
                <a:sym typeface="Prompt"/>
              </a:rPr>
              <a:t>, há um estudo desenvolvido pela Academia Nacional de Ciência dos Estados Unidos, que traz evidências de que a atividade física gera um conjunto de ações no hipocampo do cérebro, que é uma região responsável pela nossa memória. Essas ações ajudam a desenvolver as suas capacidades de memorizar informações novas e aprender coisas novas.</a:t>
            </a:r>
            <a:endParaRPr sz="1600">
              <a:solidFill>
                <a:srgbClr val="0F1726"/>
              </a:solidFill>
              <a:latin typeface="Prompt"/>
              <a:ea typeface="Prompt"/>
              <a:cs typeface="Prompt"/>
              <a:sym typeface="Prompt"/>
            </a:endParaRPr>
          </a:p>
          <a:p>
            <a:pPr indent="0" lvl="0" marL="0" rtl="0" algn="just">
              <a:spcBef>
                <a:spcPts val="0"/>
              </a:spcBef>
              <a:spcAft>
                <a:spcPts val="0"/>
              </a:spcAft>
              <a:buClr>
                <a:schemeClr val="dk1"/>
              </a:buClr>
              <a:buSzPts val="1100"/>
              <a:buFont typeface="Arial"/>
              <a:buNone/>
            </a:pPr>
            <a:r>
              <a:t/>
            </a:r>
            <a:endParaRPr sz="1600">
              <a:solidFill>
                <a:srgbClr val="0F1726"/>
              </a:solidFill>
              <a:latin typeface="Prompt"/>
              <a:ea typeface="Prompt"/>
              <a:cs typeface="Prompt"/>
              <a:sym typeface="Prompt"/>
            </a:endParaRPr>
          </a:p>
          <a:p>
            <a:pPr indent="0" lvl="0" marL="0" rtl="0" algn="just">
              <a:spcBef>
                <a:spcPts val="0"/>
              </a:spcBef>
              <a:spcAft>
                <a:spcPts val="0"/>
              </a:spcAft>
              <a:buClr>
                <a:schemeClr val="dk1"/>
              </a:buClr>
              <a:buSzPts val="1100"/>
              <a:buFont typeface="Arial"/>
              <a:buNone/>
            </a:pPr>
            <a:r>
              <a:t/>
            </a:r>
            <a:endParaRPr sz="1600">
              <a:solidFill>
                <a:srgbClr val="0F1726"/>
              </a:solidFill>
              <a:latin typeface="Prompt"/>
              <a:ea typeface="Prompt"/>
              <a:cs typeface="Prompt"/>
              <a:sym typeface="Prompt"/>
            </a:endParaRPr>
          </a:p>
          <a:p>
            <a:pPr indent="0" lvl="0" marL="0" rtl="0" algn="just">
              <a:spcBef>
                <a:spcPts val="0"/>
              </a:spcBef>
              <a:spcAft>
                <a:spcPts val="0"/>
              </a:spcAft>
              <a:buClr>
                <a:schemeClr val="dk1"/>
              </a:buClr>
              <a:buSzPts val="1100"/>
              <a:buFont typeface="Arial"/>
              <a:buNone/>
            </a:pPr>
            <a:r>
              <a:rPr lang="pt-BR" sz="1600">
                <a:solidFill>
                  <a:srgbClr val="0F1726"/>
                </a:solidFill>
                <a:latin typeface="Prompt"/>
                <a:ea typeface="Prompt"/>
                <a:cs typeface="Prompt"/>
                <a:sym typeface="Prompt"/>
              </a:rPr>
              <a:t>Essas são formas de aprimorar nosso próprio processo de aprendizagem de forma produtiva e autônoma.</a:t>
            </a:r>
            <a:endParaRPr i="1" sz="1600" u="sng">
              <a:solidFill>
                <a:srgbClr val="0F1726"/>
              </a:solidFill>
              <a:latin typeface="Prompt"/>
              <a:ea typeface="Prompt"/>
              <a:cs typeface="Prompt"/>
              <a:sym typeface="Prompt"/>
            </a:endParaRPr>
          </a:p>
        </p:txBody>
      </p:sp>
      <p:pic>
        <p:nvPicPr>
          <p:cNvPr descr="Imagem em branco e preto&#10;&#10;Descrição gerada automaticamente com confiança média" id="131" name="Google Shape;131;gf9bb801ef4_0_34"/>
          <p:cNvPicPr preferRelativeResize="0"/>
          <p:nvPr/>
        </p:nvPicPr>
        <p:blipFill rotWithShape="1">
          <a:blip r:embed="rId5">
            <a:alphaModFix amt="10000"/>
          </a:blip>
          <a:srcRect b="0" l="0" r="0" t="0"/>
          <a:stretch/>
        </p:blipFill>
        <p:spPr>
          <a:xfrm>
            <a:off x="8706165" y="516196"/>
            <a:ext cx="2915752" cy="46899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F3D58"/>
        </a:solidFill>
      </p:bgPr>
    </p:bg>
    <p:spTree>
      <p:nvGrpSpPr>
        <p:cNvPr id="135" name="Shape 135"/>
        <p:cNvGrpSpPr/>
        <p:nvPr/>
      </p:nvGrpSpPr>
      <p:grpSpPr>
        <a:xfrm>
          <a:off x="0" y="0"/>
          <a:ext cx="0" cy="0"/>
          <a:chOff x="0" y="0"/>
          <a:chExt cx="0" cy="0"/>
        </a:xfrm>
      </p:grpSpPr>
      <p:pic>
        <p:nvPicPr>
          <p:cNvPr descr="Ícone&#10;&#10;Descrição gerada automaticamente" id="136" name="Google Shape;136;gf9bb801ef4_0_42"/>
          <p:cNvPicPr preferRelativeResize="0"/>
          <p:nvPr/>
        </p:nvPicPr>
        <p:blipFill rotWithShape="1">
          <a:blip r:embed="rId3">
            <a:alphaModFix/>
          </a:blip>
          <a:srcRect b="0" l="0" r="0" t="0"/>
          <a:stretch/>
        </p:blipFill>
        <p:spPr>
          <a:xfrm>
            <a:off x="11621917" y="6146658"/>
            <a:ext cx="570083" cy="711342"/>
          </a:xfrm>
          <a:prstGeom prst="rect">
            <a:avLst/>
          </a:prstGeom>
          <a:noFill/>
          <a:ln>
            <a:noFill/>
          </a:ln>
        </p:spPr>
      </p:pic>
      <p:pic>
        <p:nvPicPr>
          <p:cNvPr id="137" name="Google Shape;137;gf9bb801ef4_0_42"/>
          <p:cNvPicPr preferRelativeResize="0"/>
          <p:nvPr/>
        </p:nvPicPr>
        <p:blipFill rotWithShape="1">
          <a:blip r:embed="rId4">
            <a:alphaModFix/>
          </a:blip>
          <a:srcRect b="0" l="0" r="0" t="0"/>
          <a:stretch/>
        </p:blipFill>
        <p:spPr>
          <a:xfrm>
            <a:off x="-319596" y="2908109"/>
            <a:ext cx="924026" cy="125825"/>
          </a:xfrm>
          <a:prstGeom prst="rect">
            <a:avLst/>
          </a:prstGeom>
          <a:noFill/>
          <a:ln>
            <a:noFill/>
          </a:ln>
        </p:spPr>
      </p:pic>
      <p:pic>
        <p:nvPicPr>
          <p:cNvPr id="138" name="Google Shape;138;gf9bb801ef4_0_42"/>
          <p:cNvPicPr preferRelativeResize="0"/>
          <p:nvPr/>
        </p:nvPicPr>
        <p:blipFill rotWithShape="1">
          <a:blip r:embed="rId5">
            <a:alphaModFix/>
          </a:blip>
          <a:srcRect b="0" l="0" r="0" t="0"/>
          <a:stretch/>
        </p:blipFill>
        <p:spPr>
          <a:xfrm>
            <a:off x="-319596" y="4672041"/>
            <a:ext cx="924026" cy="125825"/>
          </a:xfrm>
          <a:prstGeom prst="rect">
            <a:avLst/>
          </a:prstGeom>
          <a:noFill/>
          <a:ln>
            <a:noFill/>
          </a:ln>
        </p:spPr>
      </p:pic>
      <p:sp>
        <p:nvSpPr>
          <p:cNvPr id="139" name="Google Shape;139;gf9bb801ef4_0_42"/>
          <p:cNvSpPr txBox="1"/>
          <p:nvPr/>
        </p:nvSpPr>
        <p:spPr>
          <a:xfrm>
            <a:off x="666800" y="627750"/>
            <a:ext cx="8289900" cy="492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pt-BR" sz="2600">
                <a:solidFill>
                  <a:srgbClr val="33D8B7"/>
                </a:solidFill>
                <a:latin typeface="Prompt"/>
                <a:ea typeface="Prompt"/>
                <a:cs typeface="Prompt"/>
                <a:sym typeface="Prompt"/>
              </a:rPr>
              <a:t>Como o nosso cérebro funciona</a:t>
            </a:r>
            <a:endParaRPr i="0" sz="2600" u="none" cap="none" strike="noStrike">
              <a:solidFill>
                <a:srgbClr val="33D8B7"/>
              </a:solidFill>
              <a:latin typeface="Prompt"/>
              <a:ea typeface="Prompt"/>
              <a:cs typeface="Prompt"/>
              <a:sym typeface="Prompt"/>
            </a:endParaRPr>
          </a:p>
        </p:txBody>
      </p:sp>
      <p:sp>
        <p:nvSpPr>
          <p:cNvPr id="140" name="Google Shape;140;gf9bb801ef4_0_42"/>
          <p:cNvSpPr txBox="1"/>
          <p:nvPr/>
        </p:nvSpPr>
        <p:spPr>
          <a:xfrm>
            <a:off x="686850" y="1320775"/>
            <a:ext cx="10818300" cy="40329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SzPts val="1100"/>
              <a:buFont typeface="Arial"/>
              <a:buNone/>
            </a:pPr>
            <a:r>
              <a:rPr lang="pt-BR" sz="1600">
                <a:solidFill>
                  <a:schemeClr val="lt1"/>
                </a:solidFill>
                <a:latin typeface="Prompt"/>
                <a:ea typeface="Prompt"/>
                <a:cs typeface="Prompt"/>
                <a:sym typeface="Prompt"/>
              </a:rPr>
              <a:t>Como vimos na aula, existem técnicas para ativar os dois lados do cérebro, o mais focado e o mais difuso, vamos a algumas delas:</a:t>
            </a:r>
            <a:br>
              <a:rPr lang="pt-BR" sz="1600">
                <a:solidFill>
                  <a:schemeClr val="lt1"/>
                </a:solidFill>
                <a:latin typeface="Prompt"/>
                <a:ea typeface="Prompt"/>
                <a:cs typeface="Prompt"/>
                <a:sym typeface="Prompt"/>
              </a:rPr>
            </a:br>
            <a:br>
              <a:rPr lang="pt-BR" sz="1600">
                <a:solidFill>
                  <a:schemeClr val="lt1"/>
                </a:solidFill>
                <a:latin typeface="Prompt"/>
                <a:ea typeface="Prompt"/>
                <a:cs typeface="Prompt"/>
                <a:sym typeface="Prompt"/>
              </a:rPr>
            </a:br>
            <a:r>
              <a:rPr lang="pt-BR" sz="1600">
                <a:solidFill>
                  <a:srgbClr val="33D8B7"/>
                </a:solidFill>
                <a:latin typeface="Prompt"/>
                <a:ea typeface="Prompt"/>
                <a:cs typeface="Prompt"/>
                <a:sym typeface="Prompt"/>
              </a:rPr>
              <a:t>1.</a:t>
            </a:r>
            <a:r>
              <a:rPr lang="pt-BR" sz="1600">
                <a:solidFill>
                  <a:schemeClr val="lt1"/>
                </a:solidFill>
                <a:latin typeface="Prompt"/>
                <a:ea typeface="Prompt"/>
                <a:cs typeface="Prompt"/>
                <a:sym typeface="Prompt"/>
              </a:rPr>
              <a:t>  Ao iniciar os seus estudos sobre determinado tema, antes de começar faça um passeio pelo conteúdo que será explorado. Dê uma olhada nos tópicos, nas imagens, gráficos, ícones, diagramas. Isso vai te ajudar a ter uma visão do todo. É como quebrar aquilo que você quer aprender em partes.</a:t>
            </a:r>
            <a:endParaRPr sz="1600">
              <a:solidFill>
                <a:schemeClr val="lt1"/>
              </a:solidFill>
              <a:latin typeface="Prompt"/>
              <a:ea typeface="Prompt"/>
              <a:cs typeface="Prompt"/>
              <a:sym typeface="Prompt"/>
            </a:endParaRPr>
          </a:p>
          <a:p>
            <a:pPr indent="0" lvl="0" marL="457200" rtl="0" algn="just">
              <a:spcBef>
                <a:spcPts val="0"/>
              </a:spcBef>
              <a:spcAft>
                <a:spcPts val="0"/>
              </a:spcAft>
              <a:buClr>
                <a:schemeClr val="dk1"/>
              </a:buClr>
              <a:buSzPts val="1100"/>
              <a:buFont typeface="Arial"/>
              <a:buNone/>
            </a:pPr>
            <a:r>
              <a:t/>
            </a:r>
            <a:endParaRPr sz="1600">
              <a:solidFill>
                <a:schemeClr val="lt1"/>
              </a:solidFill>
              <a:latin typeface="Prompt"/>
              <a:ea typeface="Prompt"/>
              <a:cs typeface="Prompt"/>
              <a:sym typeface="Prompt"/>
            </a:endParaRPr>
          </a:p>
          <a:p>
            <a:pPr indent="0" lvl="0" marL="0" rtl="0" algn="just">
              <a:spcBef>
                <a:spcPts val="0"/>
              </a:spcBef>
              <a:spcAft>
                <a:spcPts val="0"/>
              </a:spcAft>
              <a:buClr>
                <a:schemeClr val="dk1"/>
              </a:buClr>
              <a:buSzPts val="1100"/>
              <a:buFont typeface="Arial"/>
              <a:buNone/>
            </a:pPr>
            <a:r>
              <a:rPr lang="pt-BR" sz="1600">
                <a:solidFill>
                  <a:srgbClr val="33D8B7"/>
                </a:solidFill>
                <a:latin typeface="Prompt"/>
                <a:ea typeface="Prompt"/>
                <a:cs typeface="Prompt"/>
                <a:sym typeface="Prompt"/>
              </a:rPr>
              <a:t>2. </a:t>
            </a:r>
            <a:r>
              <a:rPr lang="pt-BR" sz="1600">
                <a:solidFill>
                  <a:schemeClr val="lt1"/>
                </a:solidFill>
                <a:latin typeface="Prompt"/>
                <a:ea typeface="Prompt"/>
                <a:cs typeface="Prompt"/>
                <a:sym typeface="Prompt"/>
              </a:rPr>
              <a:t> Quando for aprender algo, foque totalmente por um tempo, sem ter interrupções. Então deixe o celular afastado ou qualquer outra coisa que possa atrapalhar o seu foco. Foque por 25 minutos naquilo e aí pare para relaxar por alguns minutos com algo que você gosta.  Essa é também conhecida como técnica do Pomodoro. </a:t>
            </a:r>
            <a:endParaRPr sz="1600">
              <a:solidFill>
                <a:schemeClr val="lt1"/>
              </a:solidFill>
              <a:latin typeface="Prompt"/>
              <a:ea typeface="Prompt"/>
              <a:cs typeface="Prompt"/>
              <a:sym typeface="Prompt"/>
            </a:endParaRPr>
          </a:p>
          <a:p>
            <a:pPr indent="0" lvl="0" marL="0" rtl="0" algn="just">
              <a:spcBef>
                <a:spcPts val="0"/>
              </a:spcBef>
              <a:spcAft>
                <a:spcPts val="0"/>
              </a:spcAft>
              <a:buClr>
                <a:schemeClr val="dk1"/>
              </a:buClr>
              <a:buSzPts val="1100"/>
              <a:buFont typeface="Arial"/>
              <a:buNone/>
            </a:pPr>
            <a:r>
              <a:rPr lang="pt-BR" sz="1600">
                <a:solidFill>
                  <a:schemeClr val="lt1"/>
                </a:solidFill>
                <a:latin typeface="Prompt"/>
                <a:ea typeface="Prompt"/>
                <a:cs typeface="Prompt"/>
                <a:sym typeface="Prompt"/>
              </a:rPr>
              <a:t>Fazendo isso repetidamente durante o seu dia, você vai aprendendo a conectar o lado focado com o lado difuso.</a:t>
            </a:r>
            <a:endParaRPr sz="1600">
              <a:solidFill>
                <a:schemeClr val="lt1"/>
              </a:solidFill>
              <a:latin typeface="Prompt"/>
              <a:ea typeface="Prompt"/>
              <a:cs typeface="Prompt"/>
              <a:sym typeface="Prompt"/>
            </a:endParaRPr>
          </a:p>
          <a:p>
            <a:pPr indent="0" lvl="0" marL="0" rtl="0" algn="just">
              <a:spcBef>
                <a:spcPts val="0"/>
              </a:spcBef>
              <a:spcAft>
                <a:spcPts val="0"/>
              </a:spcAft>
              <a:buClr>
                <a:schemeClr val="dk1"/>
              </a:buClr>
              <a:buSzPts val="1100"/>
              <a:buFont typeface="Arial"/>
              <a:buNone/>
            </a:pPr>
            <a:r>
              <a:t/>
            </a:r>
            <a:endParaRPr sz="1600">
              <a:solidFill>
                <a:schemeClr val="lt1"/>
              </a:solidFill>
              <a:latin typeface="Prompt"/>
              <a:ea typeface="Prompt"/>
              <a:cs typeface="Prompt"/>
              <a:sym typeface="Prompt"/>
            </a:endParaRPr>
          </a:p>
          <a:p>
            <a:pPr indent="0" lvl="0" marL="0" rtl="0" algn="just">
              <a:spcBef>
                <a:spcPts val="0"/>
              </a:spcBef>
              <a:spcAft>
                <a:spcPts val="0"/>
              </a:spcAft>
              <a:buClr>
                <a:schemeClr val="dk1"/>
              </a:buClr>
              <a:buSzPts val="1100"/>
              <a:buFont typeface="Arial"/>
              <a:buNone/>
            </a:pPr>
            <a:r>
              <a:rPr lang="pt-BR" sz="1600">
                <a:solidFill>
                  <a:schemeClr val="lt1"/>
                </a:solidFill>
                <a:highlight>
                  <a:srgbClr val="33D8B7"/>
                </a:highlight>
                <a:latin typeface="Prompt"/>
                <a:ea typeface="Prompt"/>
                <a:cs typeface="Prompt"/>
                <a:sym typeface="Prompt"/>
              </a:rPr>
              <a:t>3. </a:t>
            </a:r>
            <a:r>
              <a:rPr lang="pt-BR" sz="1600">
                <a:solidFill>
                  <a:schemeClr val="lt1"/>
                </a:solidFill>
                <a:latin typeface="Prompt"/>
                <a:ea typeface="Prompt"/>
                <a:cs typeface="Prompt"/>
                <a:sym typeface="Prompt"/>
              </a:rPr>
              <a:t> Após se dedicar a aprender algo, você precisa colocar o que aprendeu em prática. Primeiro de forma simples, mais básica até que você consiga avançar dentro do tema. </a:t>
            </a:r>
            <a:endParaRPr sz="1600" u="sng">
              <a:solidFill>
                <a:schemeClr val="lt1"/>
              </a:solidFill>
              <a:latin typeface="Prompt"/>
              <a:ea typeface="Prompt"/>
              <a:cs typeface="Prompt"/>
              <a:sym typeface="Promp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44" name="Shape 144"/>
        <p:cNvGrpSpPr/>
        <p:nvPr/>
      </p:nvGrpSpPr>
      <p:grpSpPr>
        <a:xfrm>
          <a:off x="0" y="0"/>
          <a:ext cx="0" cy="0"/>
          <a:chOff x="0" y="0"/>
          <a:chExt cx="0" cy="0"/>
        </a:xfrm>
      </p:grpSpPr>
      <p:pic>
        <p:nvPicPr>
          <p:cNvPr descr="Ícone&#10;&#10;Descrição gerada automaticamente" id="145" name="Google Shape;145;gf9bb801ef4_0_50"/>
          <p:cNvPicPr preferRelativeResize="0"/>
          <p:nvPr/>
        </p:nvPicPr>
        <p:blipFill rotWithShape="1">
          <a:blip r:embed="rId3">
            <a:alphaModFix/>
          </a:blip>
          <a:srcRect b="0" l="0" r="0" t="0"/>
          <a:stretch/>
        </p:blipFill>
        <p:spPr>
          <a:xfrm>
            <a:off x="11621917" y="6146658"/>
            <a:ext cx="570083" cy="711342"/>
          </a:xfrm>
          <a:prstGeom prst="rect">
            <a:avLst/>
          </a:prstGeom>
          <a:noFill/>
          <a:ln>
            <a:noFill/>
          </a:ln>
        </p:spPr>
      </p:pic>
      <p:pic>
        <p:nvPicPr>
          <p:cNvPr descr="Ícone&#10;&#10;Descrição gerada automaticamente" id="146" name="Google Shape;146;gf9bb801ef4_0_50"/>
          <p:cNvPicPr preferRelativeResize="0"/>
          <p:nvPr/>
        </p:nvPicPr>
        <p:blipFill rotWithShape="1">
          <a:blip r:embed="rId4">
            <a:alphaModFix/>
          </a:blip>
          <a:srcRect b="0" l="0" r="0" t="0"/>
          <a:stretch/>
        </p:blipFill>
        <p:spPr>
          <a:xfrm>
            <a:off x="11621917" y="6146658"/>
            <a:ext cx="570083" cy="711342"/>
          </a:xfrm>
          <a:prstGeom prst="rect">
            <a:avLst/>
          </a:prstGeom>
          <a:noFill/>
          <a:ln>
            <a:noFill/>
          </a:ln>
        </p:spPr>
      </p:pic>
      <p:sp>
        <p:nvSpPr>
          <p:cNvPr id="147" name="Google Shape;147;gf9bb801ef4_0_50"/>
          <p:cNvSpPr txBox="1"/>
          <p:nvPr/>
        </p:nvSpPr>
        <p:spPr>
          <a:xfrm>
            <a:off x="666799" y="627750"/>
            <a:ext cx="6670500" cy="492600"/>
          </a:xfrm>
          <a:prstGeom prst="rect">
            <a:avLst/>
          </a:prstGeom>
          <a:noFill/>
          <a:ln>
            <a:noFill/>
          </a:ln>
        </p:spPr>
        <p:txBody>
          <a:bodyPr anchorCtr="0" anchor="t" bIns="45700" lIns="91425" spcFirstLastPara="1" rIns="91425" wrap="square" tIns="45700">
            <a:spAutoFit/>
          </a:bodyPr>
          <a:lstStyle/>
          <a:p>
            <a:pPr indent="0" lvl="0" marL="0" rtl="0" algn="l">
              <a:lnSpc>
                <a:spcPct val="150000"/>
              </a:lnSpc>
              <a:spcBef>
                <a:spcPts val="2000"/>
              </a:spcBef>
              <a:spcAft>
                <a:spcPts val="600"/>
              </a:spcAft>
              <a:buClr>
                <a:schemeClr val="dk1"/>
              </a:buClr>
              <a:buSzPts val="1100"/>
              <a:buFont typeface="Arial"/>
              <a:buNone/>
            </a:pPr>
            <a:r>
              <a:rPr lang="pt-BR" sz="2600">
                <a:solidFill>
                  <a:srgbClr val="33D8B7"/>
                </a:solidFill>
                <a:latin typeface="Prompt"/>
                <a:ea typeface="Prompt"/>
                <a:cs typeface="Prompt"/>
                <a:sym typeface="Prompt"/>
              </a:rPr>
              <a:t>Lidando com as trapaças do cérebro</a:t>
            </a:r>
            <a:endParaRPr i="0" sz="2600" u="none" cap="none" strike="noStrike">
              <a:solidFill>
                <a:srgbClr val="33D8B7"/>
              </a:solidFill>
              <a:latin typeface="Prompt"/>
              <a:ea typeface="Prompt"/>
              <a:cs typeface="Prompt"/>
              <a:sym typeface="Prompt"/>
            </a:endParaRPr>
          </a:p>
        </p:txBody>
      </p:sp>
      <p:sp>
        <p:nvSpPr>
          <p:cNvPr id="148" name="Google Shape;148;gf9bb801ef4_0_50"/>
          <p:cNvSpPr txBox="1"/>
          <p:nvPr/>
        </p:nvSpPr>
        <p:spPr>
          <a:xfrm>
            <a:off x="686850" y="1353825"/>
            <a:ext cx="10818300" cy="44637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SzPts val="1100"/>
              <a:buFont typeface="Arial"/>
              <a:buNone/>
            </a:pPr>
            <a:r>
              <a:rPr lang="pt-BR" sz="1600">
                <a:solidFill>
                  <a:srgbClr val="0F1726"/>
                </a:solidFill>
                <a:latin typeface="Prompt"/>
                <a:ea typeface="Prompt"/>
                <a:cs typeface="Prompt"/>
                <a:sym typeface="Prompt"/>
              </a:rPr>
              <a:t>Como você lida com essas trapaças do seu cérebro?</a:t>
            </a:r>
            <a:endParaRPr sz="1600">
              <a:solidFill>
                <a:srgbClr val="0F1726"/>
              </a:solidFill>
              <a:latin typeface="Prompt"/>
              <a:ea typeface="Prompt"/>
              <a:cs typeface="Prompt"/>
              <a:sym typeface="Prompt"/>
            </a:endParaRPr>
          </a:p>
          <a:p>
            <a:pPr indent="0" lvl="0" marL="0" rtl="0" algn="just">
              <a:spcBef>
                <a:spcPts val="0"/>
              </a:spcBef>
              <a:spcAft>
                <a:spcPts val="0"/>
              </a:spcAft>
              <a:buClr>
                <a:schemeClr val="dk1"/>
              </a:buClr>
              <a:buSzPts val="1100"/>
              <a:buFont typeface="Arial"/>
              <a:buNone/>
            </a:pPr>
            <a:r>
              <a:t/>
            </a:r>
            <a:endParaRPr sz="1600">
              <a:solidFill>
                <a:srgbClr val="0F1726"/>
              </a:solidFill>
              <a:latin typeface="Prompt"/>
              <a:ea typeface="Prompt"/>
              <a:cs typeface="Prompt"/>
              <a:sym typeface="Prompt"/>
            </a:endParaRPr>
          </a:p>
          <a:p>
            <a:pPr indent="0" lvl="0" marL="0" rtl="0" algn="just">
              <a:spcBef>
                <a:spcPts val="0"/>
              </a:spcBef>
              <a:spcAft>
                <a:spcPts val="0"/>
              </a:spcAft>
              <a:buClr>
                <a:schemeClr val="dk1"/>
              </a:buClr>
              <a:buSzPts val="1100"/>
              <a:buFont typeface="Arial"/>
              <a:buNone/>
            </a:pPr>
            <a:r>
              <a:rPr lang="pt-BR" sz="1600">
                <a:solidFill>
                  <a:srgbClr val="0F1726"/>
                </a:solidFill>
                <a:latin typeface="Prompt"/>
                <a:ea typeface="Prompt"/>
                <a:cs typeface="Prompt"/>
                <a:sym typeface="Prompt"/>
              </a:rPr>
              <a:t>Você já sabe que as emoções podem vencer a razão e que o seu cérebro sempre vai escolher o que economiza energia e dá menos trabalho. Estando ciente deste fato a regra básica para auto disciplina quando o assunto é o seu aprendizado é não deixar a sua emoção responder antes da razão.</a:t>
            </a:r>
            <a:endParaRPr sz="1600">
              <a:solidFill>
                <a:srgbClr val="0F1726"/>
              </a:solidFill>
              <a:latin typeface="Prompt"/>
              <a:ea typeface="Prompt"/>
              <a:cs typeface="Prompt"/>
              <a:sym typeface="Prompt"/>
            </a:endParaRPr>
          </a:p>
          <a:p>
            <a:pPr indent="0" lvl="0" marL="0" rtl="0" algn="just">
              <a:spcBef>
                <a:spcPts val="0"/>
              </a:spcBef>
              <a:spcAft>
                <a:spcPts val="0"/>
              </a:spcAft>
              <a:buClr>
                <a:schemeClr val="dk1"/>
              </a:buClr>
              <a:buSzPts val="1100"/>
              <a:buFont typeface="Arial"/>
              <a:buNone/>
            </a:pPr>
            <a:r>
              <a:t/>
            </a:r>
            <a:endParaRPr sz="1600">
              <a:solidFill>
                <a:srgbClr val="0F1726"/>
              </a:solidFill>
              <a:latin typeface="Prompt"/>
              <a:ea typeface="Prompt"/>
              <a:cs typeface="Prompt"/>
              <a:sym typeface="Prompt"/>
            </a:endParaRPr>
          </a:p>
          <a:p>
            <a:pPr indent="0" lvl="0" marL="0" rtl="0" algn="just">
              <a:spcBef>
                <a:spcPts val="0"/>
              </a:spcBef>
              <a:spcAft>
                <a:spcPts val="0"/>
              </a:spcAft>
              <a:buClr>
                <a:schemeClr val="dk1"/>
              </a:buClr>
              <a:buSzPts val="1100"/>
              <a:buFont typeface="Arial"/>
              <a:buNone/>
            </a:pPr>
            <a:r>
              <a:rPr lang="pt-BR" sz="1600">
                <a:solidFill>
                  <a:srgbClr val="0F1726"/>
                </a:solidFill>
                <a:latin typeface="Prompt"/>
                <a:ea typeface="Prompt"/>
                <a:cs typeface="Prompt"/>
                <a:sym typeface="Prompt"/>
              </a:rPr>
              <a:t>Então, escolha o que a sua razão te diz dentro de</a:t>
            </a:r>
            <a:r>
              <a:rPr b="1" lang="pt-BR" sz="1600">
                <a:solidFill>
                  <a:srgbClr val="0F1726"/>
                </a:solidFill>
                <a:latin typeface="Prompt"/>
                <a:ea typeface="Prompt"/>
                <a:cs typeface="Prompt"/>
                <a:sym typeface="Prompt"/>
              </a:rPr>
              <a:t> 5 segundos</a:t>
            </a:r>
            <a:r>
              <a:rPr lang="pt-BR" sz="1600">
                <a:solidFill>
                  <a:srgbClr val="0F1726"/>
                </a:solidFill>
                <a:latin typeface="Prompt"/>
                <a:ea typeface="Prompt"/>
                <a:cs typeface="Prompt"/>
                <a:sym typeface="Prompt"/>
              </a:rPr>
              <a:t>. Se não sua emoção pode te fazer mudar de ideia. </a:t>
            </a:r>
            <a:endParaRPr sz="1600">
              <a:solidFill>
                <a:srgbClr val="0F1726"/>
              </a:solidFill>
              <a:latin typeface="Prompt"/>
              <a:ea typeface="Prompt"/>
              <a:cs typeface="Prompt"/>
              <a:sym typeface="Prompt"/>
            </a:endParaRPr>
          </a:p>
          <a:p>
            <a:pPr indent="0" lvl="0" marL="0" rtl="0" algn="just">
              <a:spcBef>
                <a:spcPts val="0"/>
              </a:spcBef>
              <a:spcAft>
                <a:spcPts val="0"/>
              </a:spcAft>
              <a:buClr>
                <a:schemeClr val="dk1"/>
              </a:buClr>
              <a:buSzPts val="1100"/>
              <a:buFont typeface="Arial"/>
              <a:buNone/>
            </a:pPr>
            <a:br>
              <a:rPr lang="pt-BR" sz="1600">
                <a:solidFill>
                  <a:srgbClr val="0F1726"/>
                </a:solidFill>
                <a:latin typeface="Prompt"/>
                <a:ea typeface="Prompt"/>
                <a:cs typeface="Prompt"/>
                <a:sym typeface="Prompt"/>
              </a:rPr>
            </a:br>
            <a:r>
              <a:rPr lang="pt-BR" sz="1600">
                <a:solidFill>
                  <a:srgbClr val="0F1726"/>
                </a:solidFill>
                <a:latin typeface="Prompt"/>
                <a:ea typeface="Prompt"/>
                <a:cs typeface="Prompt"/>
                <a:sym typeface="Prompt"/>
              </a:rPr>
              <a:t>Importante listar </a:t>
            </a:r>
            <a:r>
              <a:rPr b="1" lang="pt-BR" sz="1600">
                <a:solidFill>
                  <a:srgbClr val="0F1726"/>
                </a:solidFill>
                <a:latin typeface="Prompt"/>
                <a:ea typeface="Prompt"/>
                <a:cs typeface="Prompt"/>
                <a:sym typeface="Prompt"/>
              </a:rPr>
              <a:t>coisas que podem atrapalhar a sua auto disciplina</a:t>
            </a:r>
            <a:r>
              <a:rPr lang="pt-BR" sz="1600">
                <a:solidFill>
                  <a:srgbClr val="0F1726"/>
                </a:solidFill>
                <a:latin typeface="Prompt"/>
                <a:ea typeface="Prompt"/>
                <a:cs typeface="Prompt"/>
                <a:sym typeface="Prompt"/>
              </a:rPr>
              <a:t> para combatê-las:</a:t>
            </a:r>
            <a:endParaRPr sz="1600">
              <a:solidFill>
                <a:srgbClr val="0F1726"/>
              </a:solidFill>
              <a:latin typeface="Prompt"/>
              <a:ea typeface="Prompt"/>
              <a:cs typeface="Prompt"/>
              <a:sym typeface="Prompt"/>
            </a:endParaRPr>
          </a:p>
          <a:p>
            <a:pPr indent="0" lvl="0" marL="0" rtl="0" algn="just">
              <a:spcBef>
                <a:spcPts val="0"/>
              </a:spcBef>
              <a:spcAft>
                <a:spcPts val="0"/>
              </a:spcAft>
              <a:buClr>
                <a:schemeClr val="dk1"/>
              </a:buClr>
              <a:buSzPts val="1100"/>
              <a:buFont typeface="Arial"/>
              <a:buNone/>
            </a:pPr>
            <a:r>
              <a:t/>
            </a:r>
            <a:endParaRPr sz="1600">
              <a:solidFill>
                <a:srgbClr val="0F1726"/>
              </a:solidFill>
              <a:latin typeface="Prompt"/>
              <a:ea typeface="Prompt"/>
              <a:cs typeface="Prompt"/>
              <a:sym typeface="Prompt"/>
            </a:endParaRPr>
          </a:p>
          <a:p>
            <a:pPr indent="-330200" lvl="0" marL="457200" rtl="0" algn="just">
              <a:lnSpc>
                <a:spcPct val="115000"/>
              </a:lnSpc>
              <a:spcBef>
                <a:spcPts val="0"/>
              </a:spcBef>
              <a:spcAft>
                <a:spcPts val="0"/>
              </a:spcAft>
              <a:buClr>
                <a:srgbClr val="0F1726"/>
              </a:buClr>
              <a:buSzPts val="1600"/>
              <a:buFont typeface="Prompt"/>
              <a:buChar char="-"/>
            </a:pPr>
            <a:r>
              <a:rPr lang="pt-BR" sz="1600">
                <a:solidFill>
                  <a:srgbClr val="0F1726"/>
                </a:solidFill>
                <a:latin typeface="Prompt"/>
                <a:ea typeface="Prompt"/>
                <a:cs typeface="Prompt"/>
                <a:sym typeface="Prompt"/>
              </a:rPr>
              <a:t>Perfeccionismo.</a:t>
            </a:r>
            <a:endParaRPr sz="1600">
              <a:solidFill>
                <a:srgbClr val="0F1726"/>
              </a:solidFill>
              <a:latin typeface="Prompt"/>
              <a:ea typeface="Prompt"/>
              <a:cs typeface="Prompt"/>
              <a:sym typeface="Prompt"/>
            </a:endParaRPr>
          </a:p>
          <a:p>
            <a:pPr indent="-330200" lvl="0" marL="457200" rtl="0" algn="just">
              <a:lnSpc>
                <a:spcPct val="115000"/>
              </a:lnSpc>
              <a:spcBef>
                <a:spcPts val="0"/>
              </a:spcBef>
              <a:spcAft>
                <a:spcPts val="0"/>
              </a:spcAft>
              <a:buClr>
                <a:srgbClr val="0F1726"/>
              </a:buClr>
              <a:buSzPts val="1600"/>
              <a:buFont typeface="Prompt"/>
              <a:buChar char="-"/>
            </a:pPr>
            <a:r>
              <a:rPr lang="pt-BR" sz="1600">
                <a:solidFill>
                  <a:srgbClr val="0F1726"/>
                </a:solidFill>
                <a:latin typeface="Prompt"/>
                <a:ea typeface="Prompt"/>
                <a:cs typeface="Prompt"/>
                <a:sym typeface="Prompt"/>
              </a:rPr>
              <a:t>Querer agradar a todos. </a:t>
            </a:r>
            <a:endParaRPr sz="1600">
              <a:solidFill>
                <a:srgbClr val="0F1726"/>
              </a:solidFill>
              <a:latin typeface="Prompt"/>
              <a:ea typeface="Prompt"/>
              <a:cs typeface="Prompt"/>
              <a:sym typeface="Prompt"/>
            </a:endParaRPr>
          </a:p>
          <a:p>
            <a:pPr indent="-330200" lvl="0" marL="457200" rtl="0" algn="just">
              <a:lnSpc>
                <a:spcPct val="115000"/>
              </a:lnSpc>
              <a:spcBef>
                <a:spcPts val="0"/>
              </a:spcBef>
              <a:spcAft>
                <a:spcPts val="0"/>
              </a:spcAft>
              <a:buClr>
                <a:srgbClr val="0F1726"/>
              </a:buClr>
              <a:buSzPts val="1600"/>
              <a:buFont typeface="Prompt"/>
              <a:buChar char="-"/>
            </a:pPr>
            <a:r>
              <a:rPr lang="pt-BR" sz="1600">
                <a:solidFill>
                  <a:srgbClr val="0F1726"/>
                </a:solidFill>
                <a:latin typeface="Prompt"/>
                <a:ea typeface="Prompt"/>
                <a:cs typeface="Prompt"/>
                <a:sym typeface="Prompt"/>
              </a:rPr>
              <a:t>Fazer muitas coisas de uma única vez.</a:t>
            </a:r>
            <a:endParaRPr sz="1600">
              <a:solidFill>
                <a:srgbClr val="0F1726"/>
              </a:solidFill>
              <a:latin typeface="Prompt"/>
              <a:ea typeface="Prompt"/>
              <a:cs typeface="Prompt"/>
              <a:sym typeface="Prompt"/>
            </a:endParaRPr>
          </a:p>
          <a:p>
            <a:pPr indent="-330200" lvl="0" marL="457200" rtl="0" algn="just">
              <a:lnSpc>
                <a:spcPct val="115000"/>
              </a:lnSpc>
              <a:spcBef>
                <a:spcPts val="0"/>
              </a:spcBef>
              <a:spcAft>
                <a:spcPts val="0"/>
              </a:spcAft>
              <a:buClr>
                <a:srgbClr val="0F1726"/>
              </a:buClr>
              <a:buSzPts val="1600"/>
              <a:buFont typeface="Prompt"/>
              <a:buChar char="-"/>
            </a:pPr>
            <a:r>
              <a:rPr lang="pt-BR" sz="1600">
                <a:solidFill>
                  <a:srgbClr val="0F1726"/>
                </a:solidFill>
                <a:latin typeface="Prompt"/>
                <a:ea typeface="Prompt"/>
                <a:cs typeface="Prompt"/>
                <a:sym typeface="Prompt"/>
              </a:rPr>
              <a:t>Querer ter controle de tudo.</a:t>
            </a:r>
            <a:endParaRPr sz="1600">
              <a:solidFill>
                <a:srgbClr val="0F1726"/>
              </a:solidFill>
              <a:latin typeface="Prompt"/>
              <a:ea typeface="Prompt"/>
              <a:cs typeface="Prompt"/>
              <a:sym typeface="Prompt"/>
            </a:endParaRPr>
          </a:p>
          <a:p>
            <a:pPr indent="-330200" lvl="0" marL="457200" rtl="0" algn="just">
              <a:lnSpc>
                <a:spcPct val="115000"/>
              </a:lnSpc>
              <a:spcBef>
                <a:spcPts val="0"/>
              </a:spcBef>
              <a:spcAft>
                <a:spcPts val="0"/>
              </a:spcAft>
              <a:buClr>
                <a:srgbClr val="0F1726"/>
              </a:buClr>
              <a:buSzPts val="1600"/>
              <a:buFont typeface="Prompt"/>
              <a:buChar char="-"/>
            </a:pPr>
            <a:r>
              <a:rPr lang="pt-BR" sz="1600">
                <a:solidFill>
                  <a:srgbClr val="0F1726"/>
                </a:solidFill>
                <a:latin typeface="Prompt"/>
                <a:ea typeface="Prompt"/>
                <a:cs typeface="Prompt"/>
                <a:sym typeface="Prompt"/>
              </a:rPr>
              <a:t>Não cuidar da sua saúde física e mental.</a:t>
            </a:r>
            <a:endParaRPr sz="1600">
              <a:solidFill>
                <a:srgbClr val="0F1726"/>
              </a:solidFill>
              <a:latin typeface="Prompt"/>
              <a:ea typeface="Prompt"/>
              <a:cs typeface="Prompt"/>
              <a:sym typeface="Prompt"/>
            </a:endParaRPr>
          </a:p>
          <a:p>
            <a:pPr indent="0" lvl="0" marL="0" rtl="0" algn="just">
              <a:spcBef>
                <a:spcPts val="0"/>
              </a:spcBef>
              <a:spcAft>
                <a:spcPts val="0"/>
              </a:spcAft>
              <a:buClr>
                <a:schemeClr val="dk1"/>
              </a:buClr>
              <a:buSzPts val="1100"/>
              <a:buFont typeface="Arial"/>
              <a:buNone/>
            </a:pPr>
            <a:r>
              <a:t/>
            </a:r>
            <a:endParaRPr b="1" sz="1600">
              <a:solidFill>
                <a:srgbClr val="0F1726"/>
              </a:solidFill>
              <a:latin typeface="Prompt"/>
              <a:ea typeface="Prompt"/>
              <a:cs typeface="Prompt"/>
              <a:sym typeface="Prompt"/>
            </a:endParaRPr>
          </a:p>
        </p:txBody>
      </p:sp>
      <p:pic>
        <p:nvPicPr>
          <p:cNvPr descr="Imagem em branco e preto&#10;&#10;Descrição gerada automaticamente com confiança média" id="149" name="Google Shape;149;gf9bb801ef4_0_50"/>
          <p:cNvPicPr preferRelativeResize="0"/>
          <p:nvPr/>
        </p:nvPicPr>
        <p:blipFill rotWithShape="1">
          <a:blip r:embed="rId5">
            <a:alphaModFix amt="10000"/>
          </a:blip>
          <a:srcRect b="0" l="0" r="0" t="0"/>
          <a:stretch/>
        </p:blipFill>
        <p:spPr>
          <a:xfrm>
            <a:off x="8706165" y="516196"/>
            <a:ext cx="2915752" cy="46899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F3D58"/>
        </a:solidFill>
      </p:bgPr>
    </p:bg>
    <p:spTree>
      <p:nvGrpSpPr>
        <p:cNvPr id="153" name="Shape 153"/>
        <p:cNvGrpSpPr/>
        <p:nvPr/>
      </p:nvGrpSpPr>
      <p:grpSpPr>
        <a:xfrm>
          <a:off x="0" y="0"/>
          <a:ext cx="0" cy="0"/>
          <a:chOff x="0" y="0"/>
          <a:chExt cx="0" cy="0"/>
        </a:xfrm>
      </p:grpSpPr>
      <p:pic>
        <p:nvPicPr>
          <p:cNvPr descr="Ícone&#10;&#10;Descrição gerada automaticamente" id="154" name="Google Shape;154;gf9bb801ef4_0_58"/>
          <p:cNvPicPr preferRelativeResize="0"/>
          <p:nvPr/>
        </p:nvPicPr>
        <p:blipFill rotWithShape="1">
          <a:blip r:embed="rId3">
            <a:alphaModFix/>
          </a:blip>
          <a:srcRect b="0" l="0" r="0" t="0"/>
          <a:stretch/>
        </p:blipFill>
        <p:spPr>
          <a:xfrm>
            <a:off x="11621917" y="6146658"/>
            <a:ext cx="570083" cy="711342"/>
          </a:xfrm>
          <a:prstGeom prst="rect">
            <a:avLst/>
          </a:prstGeom>
          <a:noFill/>
          <a:ln>
            <a:noFill/>
          </a:ln>
        </p:spPr>
      </p:pic>
      <p:pic>
        <p:nvPicPr>
          <p:cNvPr id="155" name="Google Shape;155;gf9bb801ef4_0_58"/>
          <p:cNvPicPr preferRelativeResize="0"/>
          <p:nvPr/>
        </p:nvPicPr>
        <p:blipFill rotWithShape="1">
          <a:blip r:embed="rId4">
            <a:alphaModFix/>
          </a:blip>
          <a:srcRect b="0" l="0" r="0" t="0"/>
          <a:stretch/>
        </p:blipFill>
        <p:spPr>
          <a:xfrm>
            <a:off x="-319596" y="2908109"/>
            <a:ext cx="924026" cy="125825"/>
          </a:xfrm>
          <a:prstGeom prst="rect">
            <a:avLst/>
          </a:prstGeom>
          <a:noFill/>
          <a:ln>
            <a:noFill/>
          </a:ln>
        </p:spPr>
      </p:pic>
      <p:pic>
        <p:nvPicPr>
          <p:cNvPr id="156" name="Google Shape;156;gf9bb801ef4_0_58"/>
          <p:cNvPicPr preferRelativeResize="0"/>
          <p:nvPr/>
        </p:nvPicPr>
        <p:blipFill rotWithShape="1">
          <a:blip r:embed="rId5">
            <a:alphaModFix/>
          </a:blip>
          <a:srcRect b="0" l="0" r="0" t="0"/>
          <a:stretch/>
        </p:blipFill>
        <p:spPr>
          <a:xfrm>
            <a:off x="-319596" y="4672041"/>
            <a:ext cx="924026" cy="125825"/>
          </a:xfrm>
          <a:prstGeom prst="rect">
            <a:avLst/>
          </a:prstGeom>
          <a:noFill/>
          <a:ln>
            <a:noFill/>
          </a:ln>
        </p:spPr>
      </p:pic>
      <p:sp>
        <p:nvSpPr>
          <p:cNvPr id="157" name="Google Shape;157;gf9bb801ef4_0_58"/>
          <p:cNvSpPr txBox="1"/>
          <p:nvPr/>
        </p:nvSpPr>
        <p:spPr>
          <a:xfrm>
            <a:off x="666800" y="627750"/>
            <a:ext cx="8289900" cy="4926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rPr lang="pt-BR" sz="2600">
                <a:solidFill>
                  <a:srgbClr val="33D8B7"/>
                </a:solidFill>
                <a:latin typeface="Prompt"/>
                <a:ea typeface="Prompt"/>
                <a:cs typeface="Prompt"/>
                <a:sym typeface="Prompt"/>
              </a:rPr>
              <a:t>A Procrastinação</a:t>
            </a:r>
            <a:endParaRPr i="0" sz="2600" u="none" cap="none" strike="noStrike">
              <a:solidFill>
                <a:srgbClr val="33D8B7"/>
              </a:solidFill>
              <a:latin typeface="Prompt"/>
              <a:ea typeface="Prompt"/>
              <a:cs typeface="Prompt"/>
              <a:sym typeface="Prompt"/>
            </a:endParaRPr>
          </a:p>
        </p:txBody>
      </p:sp>
      <p:sp>
        <p:nvSpPr>
          <p:cNvPr id="158" name="Google Shape;158;gf9bb801ef4_0_58"/>
          <p:cNvSpPr txBox="1"/>
          <p:nvPr/>
        </p:nvSpPr>
        <p:spPr>
          <a:xfrm>
            <a:off x="686850" y="1320775"/>
            <a:ext cx="10818300" cy="55719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SzPts val="1100"/>
              <a:buFont typeface="Arial"/>
              <a:buNone/>
            </a:pPr>
            <a:r>
              <a:rPr lang="pt-BR" sz="2000">
                <a:solidFill>
                  <a:schemeClr val="lt1"/>
                </a:solidFill>
                <a:latin typeface="Prompt"/>
                <a:ea typeface="Prompt"/>
                <a:cs typeface="Prompt"/>
                <a:sym typeface="Prompt"/>
              </a:rPr>
              <a:t>4 estratégias para ajudar você a não deixar a procrastinação te dominar:</a:t>
            </a:r>
            <a:endParaRPr sz="2000">
              <a:solidFill>
                <a:schemeClr val="lt1"/>
              </a:solidFill>
              <a:latin typeface="Prompt"/>
              <a:ea typeface="Prompt"/>
              <a:cs typeface="Prompt"/>
              <a:sym typeface="Prompt"/>
            </a:endParaRPr>
          </a:p>
          <a:p>
            <a:pPr indent="0" lvl="0" marL="0" rtl="0" algn="just">
              <a:spcBef>
                <a:spcPts val="0"/>
              </a:spcBef>
              <a:spcAft>
                <a:spcPts val="0"/>
              </a:spcAft>
              <a:buClr>
                <a:schemeClr val="dk1"/>
              </a:buClr>
              <a:buSzPts val="1100"/>
              <a:buFont typeface="Arial"/>
              <a:buNone/>
            </a:pPr>
            <a:r>
              <a:t/>
            </a:r>
            <a:endParaRPr sz="1600">
              <a:solidFill>
                <a:schemeClr val="lt1"/>
              </a:solidFill>
              <a:latin typeface="Prompt"/>
              <a:ea typeface="Prompt"/>
              <a:cs typeface="Prompt"/>
              <a:sym typeface="Prompt"/>
            </a:endParaRPr>
          </a:p>
          <a:p>
            <a:pPr indent="-330200" lvl="0" marL="457200" rtl="0" algn="just">
              <a:spcBef>
                <a:spcPts val="0"/>
              </a:spcBef>
              <a:spcAft>
                <a:spcPts val="0"/>
              </a:spcAft>
              <a:buClr>
                <a:srgbClr val="33D8B7"/>
              </a:buClr>
              <a:buSzPts val="1600"/>
              <a:buAutoNum type="arabicPeriod"/>
            </a:pPr>
            <a:r>
              <a:rPr lang="pt-BR" sz="1600">
                <a:solidFill>
                  <a:schemeClr val="lt1"/>
                </a:solidFill>
                <a:latin typeface="Prompt"/>
                <a:ea typeface="Prompt"/>
                <a:cs typeface="Prompt"/>
                <a:sym typeface="Prompt"/>
              </a:rPr>
              <a:t>Troque a procrastinação pelo reagendamento - por ex, se você se organizou pra estudar depois do almoço mas bateu aquele sono, você pode tirar essa soneca sem culpa DESDE QUE reagende essas horas de estudo para mais tarde. Mas remarque o estudo para as 19h da noite do mesmo dia, por exemplo, logo depois do seu banho. Assim você não fica com o sentimento de culpa por ter cedido à soneca e não atrapalha a sua organização prévia para conseguir atingir o seu objetivo.</a:t>
            </a:r>
            <a:endParaRPr sz="1600">
              <a:solidFill>
                <a:schemeClr val="lt1"/>
              </a:solidFill>
              <a:latin typeface="Prompt"/>
              <a:ea typeface="Prompt"/>
              <a:cs typeface="Prompt"/>
              <a:sym typeface="Prompt"/>
            </a:endParaRPr>
          </a:p>
          <a:p>
            <a:pPr indent="0" lvl="0" marL="457200" rtl="0" algn="just">
              <a:spcBef>
                <a:spcPts val="0"/>
              </a:spcBef>
              <a:spcAft>
                <a:spcPts val="0"/>
              </a:spcAft>
              <a:buNone/>
            </a:pPr>
            <a:r>
              <a:t/>
            </a:r>
            <a:endParaRPr sz="1600">
              <a:solidFill>
                <a:schemeClr val="lt1"/>
              </a:solidFill>
              <a:latin typeface="Prompt"/>
              <a:ea typeface="Prompt"/>
              <a:cs typeface="Prompt"/>
              <a:sym typeface="Prompt"/>
            </a:endParaRPr>
          </a:p>
          <a:p>
            <a:pPr indent="-330200" lvl="0" marL="457200" rtl="0" algn="just">
              <a:spcBef>
                <a:spcPts val="0"/>
              </a:spcBef>
              <a:spcAft>
                <a:spcPts val="0"/>
              </a:spcAft>
              <a:buClr>
                <a:srgbClr val="33D8B7"/>
              </a:buClr>
              <a:buSzPts val="1600"/>
              <a:buAutoNum type="arabicPeriod"/>
            </a:pPr>
            <a:r>
              <a:rPr lang="pt-BR" sz="1600">
                <a:solidFill>
                  <a:schemeClr val="lt1"/>
                </a:solidFill>
                <a:latin typeface="Prompt"/>
                <a:ea typeface="Prompt"/>
                <a:cs typeface="Prompt"/>
                <a:sym typeface="Prompt"/>
              </a:rPr>
              <a:t>Não negue que existe a vontade de curtir o momento e não estudar - mas seja forte! Você tem que ter ciência que a vontade de curtir o momento atual existe, mas que você tem um objetivo maior e precisa focar no que realmente precisa e objetiva. Então ignore o macaco da gratificação instantânea e faça o que precisa ser feito. Bora lá</a:t>
            </a:r>
            <a:r>
              <a:rPr lang="pt-BR" sz="1600">
                <a:solidFill>
                  <a:schemeClr val="lt1"/>
                </a:solidFill>
                <a:latin typeface="Prompt"/>
                <a:ea typeface="Prompt"/>
                <a:cs typeface="Prompt"/>
                <a:sym typeface="Prompt"/>
              </a:rPr>
              <a:t>!</a:t>
            </a:r>
            <a:endParaRPr sz="1600">
              <a:solidFill>
                <a:schemeClr val="lt1"/>
              </a:solidFill>
              <a:latin typeface="Prompt"/>
              <a:ea typeface="Prompt"/>
              <a:cs typeface="Prompt"/>
              <a:sym typeface="Prompt"/>
            </a:endParaRPr>
          </a:p>
          <a:p>
            <a:pPr indent="0" lvl="0" marL="457200" rtl="0" algn="just">
              <a:spcBef>
                <a:spcPts val="0"/>
              </a:spcBef>
              <a:spcAft>
                <a:spcPts val="0"/>
              </a:spcAft>
              <a:buNone/>
            </a:pPr>
            <a:r>
              <a:t/>
            </a:r>
            <a:endParaRPr sz="1600">
              <a:solidFill>
                <a:schemeClr val="lt1"/>
              </a:solidFill>
              <a:latin typeface="Prompt"/>
              <a:ea typeface="Prompt"/>
              <a:cs typeface="Prompt"/>
              <a:sym typeface="Prompt"/>
            </a:endParaRPr>
          </a:p>
          <a:p>
            <a:pPr indent="-330200" lvl="0" marL="457200" rtl="0" algn="just">
              <a:spcBef>
                <a:spcPts val="0"/>
              </a:spcBef>
              <a:spcAft>
                <a:spcPts val="0"/>
              </a:spcAft>
              <a:buClr>
                <a:srgbClr val="33D8B7"/>
              </a:buClr>
              <a:buSzPts val="1600"/>
              <a:buAutoNum type="arabicPeriod"/>
            </a:pPr>
            <a:r>
              <a:rPr lang="pt-BR" sz="1600">
                <a:solidFill>
                  <a:schemeClr val="lt1"/>
                </a:solidFill>
                <a:latin typeface="Prompt"/>
                <a:ea typeface="Prompt"/>
                <a:cs typeface="Prompt"/>
                <a:sym typeface="Prompt"/>
              </a:rPr>
              <a:t>Lide com o seu macaco da gratificação instantânea utilizando recompensas: mude a estratégia dentro da sua cabeça. Se você quer muito assistir a uma série, estabeleça que você vai sim assisti-la, mas somente depois de uma hora de estudo. Ou seja, você vai ver mas apenas depois de fazer o que precisa ser feito. </a:t>
            </a:r>
            <a:endParaRPr sz="1600">
              <a:solidFill>
                <a:schemeClr val="lt1"/>
              </a:solidFill>
              <a:latin typeface="Prompt"/>
              <a:ea typeface="Prompt"/>
              <a:cs typeface="Prompt"/>
              <a:sym typeface="Prompt"/>
            </a:endParaRPr>
          </a:p>
          <a:p>
            <a:pPr indent="0" lvl="0" marL="457200" rtl="0" algn="just">
              <a:spcBef>
                <a:spcPts val="0"/>
              </a:spcBef>
              <a:spcAft>
                <a:spcPts val="0"/>
              </a:spcAft>
              <a:buNone/>
            </a:pPr>
            <a:r>
              <a:t/>
            </a:r>
            <a:endParaRPr sz="1600">
              <a:solidFill>
                <a:schemeClr val="lt1"/>
              </a:solidFill>
              <a:latin typeface="Prompt"/>
              <a:ea typeface="Prompt"/>
              <a:cs typeface="Prompt"/>
              <a:sym typeface="Prompt"/>
            </a:endParaRPr>
          </a:p>
          <a:p>
            <a:pPr indent="-330200" lvl="0" marL="457200" rtl="0" algn="just">
              <a:spcBef>
                <a:spcPts val="0"/>
              </a:spcBef>
              <a:spcAft>
                <a:spcPts val="0"/>
              </a:spcAft>
              <a:buClr>
                <a:srgbClr val="33D8B7"/>
              </a:buClr>
              <a:buSzPts val="1600"/>
              <a:buAutoNum type="arabicPeriod"/>
            </a:pPr>
            <a:r>
              <a:rPr lang="pt-BR" sz="1600">
                <a:solidFill>
                  <a:schemeClr val="lt1"/>
                </a:solidFill>
                <a:latin typeface="Prompt"/>
                <a:ea typeface="Prompt"/>
                <a:cs typeface="Prompt"/>
                <a:sym typeface="Prompt"/>
              </a:rPr>
              <a:t>Suporte super rápido dos nossos especialistas: essa estratégia do Ituring te ajudará imensamente a seguir com a sua rotina de estudos, sem furos, sem deixar que o macaquinho venha pulando e te tire do seu estudo.</a:t>
            </a:r>
            <a:endParaRPr sz="1600">
              <a:solidFill>
                <a:schemeClr val="lt1"/>
              </a:solidFill>
              <a:latin typeface="Prompt"/>
              <a:ea typeface="Prompt"/>
              <a:cs typeface="Prompt"/>
              <a:sym typeface="Prompt"/>
            </a:endParaRPr>
          </a:p>
          <a:p>
            <a:pPr indent="0" lvl="0" marL="0" rtl="0" algn="l">
              <a:spcBef>
                <a:spcPts val="0"/>
              </a:spcBef>
              <a:spcAft>
                <a:spcPts val="0"/>
              </a:spcAft>
              <a:buClr>
                <a:schemeClr val="dk1"/>
              </a:buClr>
              <a:buSzPts val="1100"/>
              <a:buFont typeface="Arial"/>
              <a:buNone/>
            </a:pPr>
            <a:r>
              <a:t/>
            </a:r>
            <a:endParaRPr sz="1600">
              <a:solidFill>
                <a:schemeClr val="lt1"/>
              </a:solidFill>
              <a:latin typeface="Prompt"/>
              <a:ea typeface="Prompt"/>
              <a:cs typeface="Prompt"/>
              <a:sym typeface="Prompt"/>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2021-05-11T15:53:57Z</dcterms:created>
  <dc:creator>Mayra Silveira</dc:creator>
</cp:coreProperties>
</file>