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9"/>
  </p:notesMasterIdLst>
  <p:handoutMasterIdLst>
    <p:handoutMasterId r:id="rId20"/>
  </p:handoutMasterIdLst>
  <p:sldIdLst>
    <p:sldId id="444" r:id="rId2"/>
    <p:sldId id="448" r:id="rId3"/>
    <p:sldId id="445" r:id="rId4"/>
    <p:sldId id="447" r:id="rId5"/>
    <p:sldId id="449" r:id="rId6"/>
    <p:sldId id="450" r:id="rId7"/>
    <p:sldId id="451" r:id="rId8"/>
    <p:sldId id="456" r:id="rId9"/>
    <p:sldId id="455" r:id="rId10"/>
    <p:sldId id="453" r:id="rId11"/>
    <p:sldId id="457" r:id="rId12"/>
    <p:sldId id="458" r:id="rId13"/>
    <p:sldId id="459" r:id="rId14"/>
    <p:sldId id="460" r:id="rId15"/>
    <p:sldId id="461" r:id="rId16"/>
    <p:sldId id="463" r:id="rId17"/>
    <p:sldId id="462" r:id="rId18"/>
  </p:sldIdLst>
  <p:sldSz cx="9144000" cy="6858000" type="letter"/>
  <p:notesSz cx="7104063" cy="10234613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2F88F-C508-4D5A-9BEF-14F48E3AFF2E}">
          <p14:sldIdLst>
            <p14:sldId id="444"/>
            <p14:sldId id="448"/>
            <p14:sldId id="445"/>
            <p14:sldId id="447"/>
            <p14:sldId id="449"/>
            <p14:sldId id="450"/>
            <p14:sldId id="451"/>
            <p14:sldId id="456"/>
            <p14:sldId id="455"/>
            <p14:sldId id="453"/>
            <p14:sldId id="457"/>
            <p14:sldId id="458"/>
            <p14:sldId id="459"/>
            <p14:sldId id="460"/>
            <p14:sldId id="461"/>
            <p14:sldId id="463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375B"/>
    <a:srgbClr val="BF1191"/>
    <a:srgbClr val="951F7F"/>
    <a:srgbClr val="C329A6"/>
    <a:srgbClr val="996633"/>
    <a:srgbClr val="FFCC00"/>
    <a:srgbClr val="2525FF"/>
    <a:srgbClr val="00FF00"/>
    <a:srgbClr val="333399"/>
    <a:srgbClr val="07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9377" autoAdjust="0"/>
  </p:normalViewPr>
  <p:slideViewPr>
    <p:cSldViewPr snapToGrid="0">
      <p:cViewPr varScale="1">
        <p:scale>
          <a:sx n="88" d="100"/>
          <a:sy n="88" d="100"/>
        </p:scale>
        <p:origin x="2310" y="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996" y="90"/>
      </p:cViewPr>
      <p:guideLst>
        <p:guide orient="horz" pos="3221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79731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11829" y="0"/>
            <a:ext cx="169223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5D068B-BA4C-407E-9F02-D48656DCD747}" type="datetime1">
              <a:rPr lang="en-US" smtClean="0"/>
              <a:t>8/21/2024</a:t>
            </a:fld>
            <a:endParaRPr lang="de-DE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946"/>
            <a:ext cx="379259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521" y="9723946"/>
            <a:ext cx="3077542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607916-E476-49D1-9881-0CE01C157A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" y="969284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" y="37972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51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9269" y="170222"/>
            <a:ext cx="5050156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43809" y="170222"/>
            <a:ext cx="152135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17843B-419B-4348-87FD-F8F5051D43BD}" type="datetime1">
              <a:rPr lang="en-US" smtClean="0"/>
              <a:t>8/21/2024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2905" y="4859518"/>
            <a:ext cx="4738254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9269" y="9892531"/>
            <a:ext cx="5536259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86319" y="9892531"/>
            <a:ext cx="97884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213739-D4F6-4D57-AFF2-08BEC86F94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90500" indent="-1905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82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49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1"/>
          <p:cNvSpPr>
            <a:spLocks noChangeShapeType="1"/>
          </p:cNvSpPr>
          <p:nvPr userDrawn="1"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1032"/>
          <p:cNvSpPr>
            <a:spLocks noChangeShapeType="1"/>
          </p:cNvSpPr>
          <p:nvPr userDrawn="1"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" name="Picture 1044" descr="TU_Logo_90_S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2454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47"/>
          <p:cNvSpPr>
            <a:spLocks noChangeArrowheads="1"/>
          </p:cNvSpPr>
          <p:nvPr userDrawn="1"/>
        </p:nvSpPr>
        <p:spPr bwMode="auto">
          <a:xfrm>
            <a:off x="971550" y="1182688"/>
            <a:ext cx="7486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Faculty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of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Electrical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and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Computer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Engineering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, Communications Laboratory</a:t>
            </a:r>
          </a:p>
        </p:txBody>
      </p:sp>
      <p:sp>
        <p:nvSpPr>
          <p:cNvPr id="6" name="Rectangle 1048"/>
          <p:cNvSpPr>
            <a:spLocks noChangeArrowheads="1"/>
          </p:cNvSpPr>
          <p:nvPr userDrawn="1"/>
        </p:nvSpPr>
        <p:spPr bwMode="auto">
          <a:xfrm>
            <a:off x="971550" y="1374775"/>
            <a:ext cx="7486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endParaRPr lang="de-DE" sz="1000" b="0" dirty="0">
              <a:solidFill>
                <a:srgbClr val="FFFFFF"/>
              </a:solidFill>
              <a:latin typeface="Verdana" pitchFamily="-110" charset="0"/>
            </a:endParaRPr>
          </a:p>
        </p:txBody>
      </p:sp>
      <p:pic>
        <p:nvPicPr>
          <p:cNvPr id="8" name="Bild 12" descr="DDC_Logo_BB-1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44671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5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226061A-0B04-31BE-EBC4-6A18E16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E113DD5-C2E3-7F48-6386-A7333134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6B4B16-659B-CBD8-184C-F40B139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7E60F3-586B-881D-1E73-A83AFC2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070-24DE-7BE2-FD09-EB0097BE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FD1C-7568-BCD0-1F5C-7D2404C9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6C6-092B-7540-FCB7-4DB28F41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6E0C-B25D-427B-B02C-AAD12CE67799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1C3E-D850-0411-D7A1-331C8ED0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924-72EA-A56A-2F2F-1C09194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74A-B10F-4A59-AC89-0F112D5A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0"/>
            <a:endParaRPr lang="de-DE" altLang="de-DE" dirty="0"/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215900"/>
          </a:xfrm>
          <a:prstGeom prst="rect">
            <a:avLst/>
          </a:prstGeom>
          <a:noFill/>
          <a:ln w="9525">
            <a:solidFill>
              <a:srgbClr val="0B2A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buNone/>
              <a:defRPr/>
            </a:pPr>
            <a:endParaRPr lang="de-DE" altLang="de-DE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6463079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2888"/>
            <a:ext cx="1449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BF3C-4422-0ABC-8A65-E2886169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C97FD-72C7-4C51-9020-5131B0C1B598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F785-1E15-9D13-941B-79C83816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BCC3B-8A4F-BFBB-32FD-7F81C576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8" r:id="rId2"/>
    <p:sldLayoutId id="214748376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B2A5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>
          <a:solidFill>
            <a:srgbClr val="0B2A5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rgbClr val="0B2A5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rgbClr val="0B2A5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rgbClr val="0B2A5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edigitallibrary.org/conference-proceedings-of-spie/11703/117030D/Integrated-coherent-Ising-machines-for-next-generation-optimization-accelerators/10.1117/12.2585839.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ocial-innovation.hitachi/en-us/case_studies/new-computer-can-quickly-solve-combinatorial-optimization-problems/" TargetMode="External"/><Relationship Id="rId4" Type="http://schemas.openxmlformats.org/officeDocument/2006/relationships/hyperlink" Target="https://en.wikipedia.org/wiki/Ising_mode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7BxJsLyubk&amp;t=832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mahon-lab/cim-optimi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im-optimizer.readthedocs.io/en/latest/problem_descrip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im-optimizer.readthedocs.io/en/latest/example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1484-3" TargetMode="External"/><Relationship Id="rId2" Type="http://schemas.openxmlformats.org/officeDocument/2006/relationships/hyperlink" Target="https://github.com/jfaraudo/Ising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utham-umasankar/Ising_model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feld 2"/>
          <p:cNvSpPr txBox="1">
            <a:spLocks noChangeArrowheads="1"/>
          </p:cNvSpPr>
          <p:nvPr/>
        </p:nvSpPr>
        <p:spPr bwMode="auto">
          <a:xfrm>
            <a:off x="882000" y="2395179"/>
            <a:ext cx="7380000" cy="59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3200" dirty="0">
                <a:solidFill>
                  <a:schemeClr val="bg1"/>
                </a:solidFill>
                <a:ea typeface="ＭＳ Ｐゴシック" pitchFamily="34" charset="-128"/>
              </a:rPr>
              <a:t>WHK Documentation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1438631" y="3656273"/>
            <a:ext cx="6480000" cy="14132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de-DE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3CD2459-68F3-777F-FC0E-40148AFF391F}"/>
              </a:ext>
            </a:extLst>
          </p:cNvPr>
          <p:cNvSpPr txBox="1"/>
          <p:nvPr/>
        </p:nvSpPr>
        <p:spPr>
          <a:xfrm>
            <a:off x="1438631" y="4347251"/>
            <a:ext cx="9831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 dirty="0" err="1">
                <a:solidFill>
                  <a:srgbClr val="FFFFFF"/>
                </a:solidFill>
                <a:latin typeface="Open Sans"/>
              </a:rPr>
              <a:t>Yanxia</a:t>
            </a:r>
            <a:r>
              <a:rPr lang="de-DE" sz="1600" b="1" strike="noStrike" spc="-1" dirty="0">
                <a:solidFill>
                  <a:srgbClr val="FFFFFF"/>
                </a:solidFill>
                <a:latin typeface="Open Sans"/>
              </a:rPr>
              <a:t> Lu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  <p:sp>
        <p:nvSpPr>
          <p:cNvPr id="4" name="TextShape 5">
            <a:extLst>
              <a:ext uri="{FF2B5EF4-FFF2-40B4-BE49-F238E27FC236}">
                <a16:creationId xmlns:a16="http://schemas.microsoft.com/office/drawing/2014/main" id="{352C5709-8BDC-6CDF-11F9-A68AE3BD6AFF}"/>
              </a:ext>
            </a:extLst>
          </p:cNvPr>
          <p:cNvSpPr txBox="1"/>
          <p:nvPr/>
        </p:nvSpPr>
        <p:spPr>
          <a:xfrm>
            <a:off x="1438631" y="4633091"/>
            <a:ext cx="49935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Chair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of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Radio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Frequency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and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Photonics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Engineering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72A58-DDEA-AB64-F98E-D88AC9D5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 -</a:t>
            </a:r>
            <a:r>
              <a:rPr lang="zh-CN" altLang="en-US" dirty="0"/>
              <a:t> </a:t>
            </a:r>
            <a:r>
              <a:rPr lang="en-US" dirty="0"/>
              <a:t>Appendix A</a:t>
            </a:r>
          </a:p>
          <a:p>
            <a:pPr lvl="1"/>
            <a:r>
              <a:rPr lang="en-US" dirty="0"/>
              <a:t>To understand the pumping threshold to have multi-stability in a single nonlinear resonator </a:t>
            </a:r>
          </a:p>
          <a:p>
            <a:pPr lvl="1"/>
            <a:r>
              <a:rPr lang="en-US" dirty="0"/>
              <a:t>To understand single mode ordinary differential equation</a:t>
            </a:r>
          </a:p>
          <a:p>
            <a:pPr lvl="1"/>
            <a:r>
              <a:rPr lang="en-US" dirty="0"/>
              <a:t>Validated the relationship in Fig. 2 by plotting </a:t>
            </a:r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2BADB-E248-F080-3F1E-95A2007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5687-8F7B-95ED-7DC8-2BC50A34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E3A-4853-F6DB-346C-EBB1822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91D0-6E31-D9A7-7E51-2E51112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A01F4-8C8B-2BF2-B803-9BAB101F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87" y="3552426"/>
            <a:ext cx="3937425" cy="2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2B8BE-2F30-FD4C-2654-9EEAF37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-</a:t>
            </a:r>
            <a:r>
              <a:rPr lang="zh-CN" altLang="en-US" dirty="0"/>
              <a:t> </a:t>
            </a:r>
            <a:r>
              <a:rPr lang="en-US" dirty="0"/>
              <a:t>Appendix B</a:t>
            </a:r>
            <a:endParaRPr lang="de-DE" dirty="0"/>
          </a:p>
          <a:p>
            <a:pPr lvl="1"/>
            <a:r>
              <a:rPr lang="en-US" dirty="0"/>
              <a:t>To understand the open-loop and closed-loop model with two ring resonators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95B80-BEF1-AC04-29CC-C09AD01D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5A2C-AFCF-CD76-04CB-8826A52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3559-9C09-3E5C-CDD1-8BD3E18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DCE-6EC3-0C42-E76A-32E9D72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C67A0-1411-53FD-28AB-C2160480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4" y="3254829"/>
            <a:ext cx="4744348" cy="277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B1DEA-9867-5E73-8608-E778EADC19FC}"/>
              </a:ext>
            </a:extLst>
          </p:cNvPr>
          <p:cNvSpPr txBox="1"/>
          <p:nvPr/>
        </p:nvSpPr>
        <p:spPr>
          <a:xfrm>
            <a:off x="5790472" y="5446951"/>
            <a:ext cx="276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Tezak</a:t>
            </a:r>
            <a:r>
              <a:rPr lang="en-US" sz="10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1000" b="0" dirty="0" err="1">
                <a:solidFill>
                  <a:srgbClr val="19375B"/>
                </a:solidFill>
              </a:rPr>
              <a:t>Ising</a:t>
            </a:r>
            <a:r>
              <a:rPr lang="en-US" sz="10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29852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9B295-1198-25E3-2D44-B2400FF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over and over again “Integrated Coherent </a:t>
            </a:r>
            <a:r>
              <a:rPr lang="en-US" sz="2400" dirty="0" err="1"/>
              <a:t>Ising</a:t>
            </a:r>
            <a:r>
              <a:rPr lang="en-US" sz="2400" dirty="0"/>
              <a:t> Machines Based on Self-Phase Modulation in Microring Resonators” -</a:t>
            </a:r>
            <a:r>
              <a:rPr lang="zh-CN" altLang="en-US" sz="2400" dirty="0"/>
              <a:t> </a:t>
            </a:r>
            <a:r>
              <a:rPr lang="en-US" sz="2400" dirty="0"/>
              <a:t>Appendix B</a:t>
            </a:r>
            <a:endParaRPr lang="de-DE" sz="2400" dirty="0"/>
          </a:p>
          <a:p>
            <a:pPr lvl="1"/>
            <a:r>
              <a:rPr lang="de-DE" dirty="0"/>
              <a:t>Tried to plot Fig. 11 but faied to understand the meaning of x-axis in Fig.11. Read more about pitchfork bifurcation, especially about the </a:t>
            </a:r>
            <a:r>
              <a:rPr lang="en-US" dirty="0"/>
              <a:t>stabilizing influence of higher-order terms in subcritical case. </a:t>
            </a:r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AD34D-8DCD-0459-6A9A-B9E3448E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6-9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9975-8780-F539-44C6-C3A2FBF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B65A-E183-474A-F3F0-DF5B43B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E671-5324-0FD2-94A0-0F7CAD55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B069-7F3A-68B2-AEFB-1F097D8FA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9"/>
          <a:stretch/>
        </p:blipFill>
        <p:spPr>
          <a:xfrm>
            <a:off x="1480457" y="3549074"/>
            <a:ext cx="4502416" cy="2807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24A97-35DA-1556-9B59-AC08C8CC830E}"/>
              </a:ext>
            </a:extLst>
          </p:cNvPr>
          <p:cNvSpPr txBox="1"/>
          <p:nvPr/>
        </p:nvSpPr>
        <p:spPr>
          <a:xfrm>
            <a:off x="6115050" y="5446951"/>
            <a:ext cx="2623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Strogatz</a:t>
            </a:r>
            <a:r>
              <a:rPr lang="en-US" sz="1000" b="0" dirty="0">
                <a:solidFill>
                  <a:srgbClr val="19375B"/>
                </a:solidFill>
              </a:rPr>
              <a:t>, S.H. (2015). Nonlinear Dynamics and Chaos: With Applications to Physics, Biology, Chemistry, and Engineering (2nd ed.). CRC Press. </a:t>
            </a:r>
          </a:p>
          <a:p>
            <a:pPr algn="just"/>
            <a:r>
              <a:rPr lang="en-US" sz="1000" b="0" dirty="0">
                <a:solidFill>
                  <a:srgbClr val="19375B"/>
                </a:solidFill>
              </a:rPr>
              <a:t>https://doi.org/10.1201/9780429492563</a:t>
            </a:r>
          </a:p>
        </p:txBody>
      </p:sp>
    </p:spTree>
    <p:extLst>
      <p:ext uri="{BB962C8B-B14F-4D97-AF65-F5344CB8AC3E}">
        <p14:creationId xmlns:p14="http://schemas.microsoft.com/office/powerpoint/2010/main" val="11706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4EC4FB-03B0-0CAC-F04A-19D451AC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3"/>
          <a:stretch/>
        </p:blipFill>
        <p:spPr>
          <a:xfrm>
            <a:off x="0" y="2970298"/>
            <a:ext cx="4578226" cy="31287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1556D-8548-5CF4-2AEA-6B0CEEDE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Had</a:t>
            </a:r>
            <a:r>
              <a:rPr lang="de-DE" altLang="zh-CN" sz="1800" dirty="0"/>
              <a:t> difficulty to plot exact the same graph and realized that I didn‘t fully understand </a:t>
            </a:r>
            <a:r>
              <a:rPr lang="en-US" sz="1800" dirty="0"/>
              <a:t>how the tunable amplifier could achieve ideal symmetrically bistable spin in the subcritical working region. </a:t>
            </a:r>
          </a:p>
          <a:p>
            <a:pPr lvl="1"/>
            <a:r>
              <a:rPr lang="en-US" sz="1600" dirty="0"/>
              <a:t>As shown below, the left one is my plot, and the right one is Fig. 4 (right) from the paper "Integrated coherent </a:t>
            </a:r>
            <a:r>
              <a:rPr lang="en-US" sz="1600" dirty="0" err="1"/>
              <a:t>Ising</a:t>
            </a:r>
            <a:r>
              <a:rPr lang="en-US" sz="1600" dirty="0"/>
              <a:t> machines based on self-phase modulation in microring resonators."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50CA8-432D-43E2-AE28-70264B0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6EE-25E9-F9A3-9F61-D7A565B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4690-389D-2603-A90F-EBBF501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ED76-0697-7D50-00BD-792EB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AE23D-53CB-BCD8-D3EB-730556EA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16" y="3341186"/>
            <a:ext cx="5055784" cy="293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D3025-9ABD-0BCB-9310-79FD8E2FE7B2}"/>
              </a:ext>
            </a:extLst>
          </p:cNvPr>
          <p:cNvSpPr txBox="1"/>
          <p:nvPr/>
        </p:nvSpPr>
        <p:spPr>
          <a:xfrm>
            <a:off x="533400" y="6134173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18136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16AD37-9ED2-7CBB-301C-DB229C89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back to literature to understand how CIM works</a:t>
            </a:r>
          </a:p>
          <a:p>
            <a:pPr lvl="1"/>
            <a:r>
              <a:rPr lang="en-US" dirty="0"/>
              <a:t>With sub-harmonic injection locking (SHIL), bistable states have a phase difference of 180°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almost any nonlinear self-sustaining oscillators can be applied to realize </a:t>
            </a:r>
            <a:r>
              <a:rPr lang="en-US" dirty="0" err="1"/>
              <a:t>Ising</a:t>
            </a:r>
            <a:r>
              <a:rPr lang="en-US" dirty="0"/>
              <a:t> machine, with logic values encoded in their phases [1]. </a:t>
            </a:r>
          </a:p>
          <a:p>
            <a:pPr lvl="1"/>
            <a:r>
              <a:rPr lang="en-US" dirty="0">
                <a:hlinkClick r:id="rId2"/>
              </a:rPr>
              <a:t>https://www.spiedigitallibrary.org/conference-proceedings-of-spie/11703/117030D/Integrated-coherent-Ising-machines-for-next-generation-optimization-accelerators/10.1117/12.2585839.full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Mapping of NP-hard problems to </a:t>
            </a:r>
            <a:r>
              <a:rPr lang="en-US" dirty="0" err="1"/>
              <a:t>Ising</a:t>
            </a:r>
            <a:r>
              <a:rPr lang="en-US" dirty="0"/>
              <a:t> problem, e.g. Max-cut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51F38-4D9E-CA68-0330-042DF89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10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395-03A5-F1BF-BFF3-B6CC7B5C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440E-D9B0-BD1C-BCE5-1D711E0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C05-1B90-31AA-68E3-E497D2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9748-3611-4F64-6066-3DEC6A861541}"/>
              </a:ext>
            </a:extLst>
          </p:cNvPr>
          <p:cNvSpPr txBox="1"/>
          <p:nvPr/>
        </p:nvSpPr>
        <p:spPr>
          <a:xfrm>
            <a:off x="756557" y="6140148"/>
            <a:ext cx="7630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Wang,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Tianshi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Jaijeet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Roychowdhury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"Oscillator-based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machine." </a:t>
            </a:r>
            <a:r>
              <a:rPr lang="en-US" sz="1050" b="0" i="1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arXiv:1709.08102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(2017).</a:t>
            </a:r>
            <a:endParaRPr lang="en-US" sz="105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F498-D145-A0BD-4B22-4EC9B00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MAX-CUT problem on an undirected graph G = (V, E) with an edge weight function w : E → R is one of them, where V and E denote the sets of vertices and edges respectively. The goal of the MAX-CUT problem is to find a cut (S, V \ S) such that the sum of the weight of the edges with one endpoint in S and the other in V \ S is maximized over all possible cuts [8]. Let </a:t>
            </a:r>
            <a:r>
              <a:rPr lang="en-US" sz="2200" dirty="0" err="1"/>
              <a:t>wjl</a:t>
            </a:r>
            <a:r>
              <a:rPr lang="en-US" sz="2200" dirty="0"/>
              <a:t> = </a:t>
            </a:r>
            <a:r>
              <a:rPr lang="en-US" sz="2200" dirty="0" err="1"/>
              <a:t>wlj</a:t>
            </a:r>
            <a:r>
              <a:rPr lang="en-US" sz="2200" dirty="0"/>
              <a:t> be the edge weight if (j, l) ∈ E and </a:t>
            </a:r>
            <a:r>
              <a:rPr lang="en-US" sz="2200" dirty="0" err="1"/>
              <a:t>wjl</a:t>
            </a:r>
            <a:r>
              <a:rPr lang="en-US" sz="2200" dirty="0"/>
              <a:t> = 0 if (j, l) ∈/ E, and </a:t>
            </a:r>
            <a:r>
              <a:rPr lang="en-US" sz="2200" dirty="0" err="1"/>
              <a:t>σj</a:t>
            </a:r>
            <a:r>
              <a:rPr lang="en-US" sz="2200" dirty="0"/>
              <a:t> = +1 if the j-</a:t>
            </a:r>
            <a:r>
              <a:rPr lang="en-US" sz="2200" dirty="0" err="1"/>
              <a:t>th</a:t>
            </a:r>
            <a:r>
              <a:rPr lang="en-US" sz="2200" dirty="0"/>
              <a:t> vertex is in S and </a:t>
            </a:r>
            <a:r>
              <a:rPr lang="en-US" sz="2200" dirty="0" err="1"/>
              <a:t>σj</a:t>
            </a:r>
            <a:r>
              <a:rPr lang="en-US" sz="2200" dirty="0"/>
              <a:t> = −1 if not. The weight of a cut S is thus given by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Wjl</a:t>
            </a:r>
            <a:r>
              <a:rPr lang="en-US" sz="2200" dirty="0">
                <a:sym typeface="Wingdings" panose="05000000000000000000" pitchFamily="2" charset="2"/>
              </a:rPr>
              <a:t>-</a:t>
            </a:r>
            <a:r>
              <a:rPr lang="en-US" sz="2200" dirty="0" err="1">
                <a:sym typeface="Wingdings" panose="05000000000000000000" pitchFamily="2" charset="2"/>
              </a:rPr>
              <a:t>Jjl</a:t>
            </a:r>
            <a:r>
              <a:rPr lang="en-US" sz="2200" dirty="0">
                <a:sym typeface="Wingdings" panose="05000000000000000000" pitchFamily="2" charset="2"/>
              </a:rPr>
              <a:t>, max-cut corresponds to the ground state of </a:t>
            </a:r>
            <a:r>
              <a:rPr lang="en-US" sz="2200" dirty="0" err="1">
                <a:sym typeface="Wingdings" panose="05000000000000000000" pitchFamily="2" charset="2"/>
              </a:rPr>
              <a:t>Ising</a:t>
            </a:r>
            <a:r>
              <a:rPr lang="en-US" sz="2200" dirty="0">
                <a:sym typeface="Wingdings" panose="05000000000000000000" pitchFamily="2" charset="2"/>
              </a:rPr>
              <a:t> problem.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5282D-3609-0366-5FD0-70E2501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Max-cut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B614-AC39-664F-BA19-B0CB630E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996-2AD4-FB28-B574-1C74EE5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247-8B21-7ED5-D3F8-0E2EC6C2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1DA3A-A625-01F9-412F-F2E8C84A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24" y="4305024"/>
            <a:ext cx="5681952" cy="861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93B9C-A364-9E75-2120-87DC44504DD4}"/>
              </a:ext>
            </a:extLst>
          </p:cNvPr>
          <p:cNvSpPr txBox="1"/>
          <p:nvPr/>
        </p:nvSpPr>
        <p:spPr>
          <a:xfrm>
            <a:off x="500743" y="6185614"/>
            <a:ext cx="814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Wang,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Zhe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"Coherent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 based on degenerate optical parametric oscillators." </a:t>
            </a:r>
            <a:r>
              <a:rPr lang="en-US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Physical Review A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88.6 (2013): 063853.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2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65867-BBFD-14DB-C92C-2CF5DCD8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40950"/>
            <a:ext cx="8642350" cy="4967287"/>
          </a:xfrm>
        </p:spPr>
        <p:txBody>
          <a:bodyPr/>
          <a:lstStyle/>
          <a:p>
            <a:r>
              <a:rPr lang="de-DE" sz="2000" dirty="0"/>
              <a:t>Wrap up the first phase</a:t>
            </a:r>
          </a:p>
          <a:p>
            <a:pPr lvl="1" algn="just"/>
            <a:r>
              <a:rPr lang="en-US" sz="1800" dirty="0"/>
              <a:t>Tried to understand linearity near threshold and the corresponding linear gain in “Integrated Coherent </a:t>
            </a:r>
            <a:r>
              <a:rPr lang="en-US" sz="1800" dirty="0" err="1"/>
              <a:t>Ising</a:t>
            </a:r>
            <a:r>
              <a:rPr lang="en-US" sz="1800" dirty="0"/>
              <a:t> Machines Based on Self-Phase Modulation in </a:t>
            </a:r>
            <a:r>
              <a:rPr lang="en-US" sz="1800" dirty="0" err="1"/>
              <a:t>Microring</a:t>
            </a:r>
            <a:r>
              <a:rPr lang="en-US" sz="1800" dirty="0"/>
              <a:t> Resonators” [1], along with the paper from the same author “A coherent perceptron for all-optical learning” [2].</a:t>
            </a:r>
          </a:p>
          <a:p>
            <a:pPr lvl="1"/>
            <a:r>
              <a:rPr lang="en-US" sz="1800" dirty="0"/>
              <a:t>Validated the linear </a:t>
            </a:r>
            <a:r>
              <a:rPr lang="en-US" sz="1800" dirty="0" err="1"/>
              <a:t>transferfunction</a:t>
            </a:r>
            <a:r>
              <a:rPr lang="en-US" sz="1800" dirty="0"/>
              <a:t> by plotting Fig.4 in [1] (left).</a:t>
            </a:r>
            <a:r>
              <a:rPr lang="de-DE" sz="1800" dirty="0"/>
              <a:t> Code available on https://github.com/AllInCoffee/Playground/tree/main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9404A-BFDF-5C9D-A1F0-25F02B84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11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59B-8616-0539-8B4E-2D22E9CF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8E3E-4732-088A-247D-40F03F0C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757A-E409-1CA6-CC7C-A7B7E22F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A16E4-1431-5C46-E1CE-8A7DDAB17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2"/>
          <a:stretch/>
        </p:blipFill>
        <p:spPr bwMode="auto">
          <a:xfrm>
            <a:off x="4139706" y="3340799"/>
            <a:ext cx="4937165" cy="160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093FE-4C23-1045-F1B1-18839B0A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6" y="3340799"/>
            <a:ext cx="3649436" cy="2955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CDDB2-8D4C-904E-9331-E4E5922E531B}"/>
              </a:ext>
            </a:extLst>
          </p:cNvPr>
          <p:cNvSpPr txBox="1"/>
          <p:nvPr/>
        </p:nvSpPr>
        <p:spPr>
          <a:xfrm>
            <a:off x="4645421" y="5198839"/>
            <a:ext cx="386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>
                <a:solidFill>
                  <a:srgbClr val="19375B"/>
                </a:solidFill>
              </a:rPr>
              <a:t>[1]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  <a:p>
            <a:r>
              <a:rPr lang="en-US" sz="900" b="0" dirty="0">
                <a:solidFill>
                  <a:srgbClr val="19375B"/>
                </a:solidFill>
              </a:rPr>
              <a:t>[2]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N., Mabuchi, H. A coherent perceptron for all-optical learning. EPJ Quantum Technol. 2, 10 (2015). https://doi.org/10.1140/epjqt/s40507-015-0023-3</a:t>
            </a:r>
          </a:p>
        </p:txBody>
      </p:sp>
    </p:spTree>
    <p:extLst>
      <p:ext uri="{BB962C8B-B14F-4D97-AF65-F5344CB8AC3E}">
        <p14:creationId xmlns:p14="http://schemas.microsoft.com/office/powerpoint/2010/main" val="42851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74C2A-A865-0715-F71A-47589E9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F19C-2BBC-533D-CB40-ADFA6B8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0673-49E6-24D9-DCB0-08148E8D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E50-2798-99B6-3376-0A980A37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83900E-D905-73F8-91CE-D77B2DD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4A47EB-C204-E314-03F2-BE26255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9E5547D-28DE-21E0-DB8F-19A528A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CF75-0E58-3332-B9AE-4592305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5C914FEA-A00B-4EE3-9815-260C78B275ED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F3D-C41C-0B40-BF6F-143953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A97-8406-1923-ABE2-D29DFE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697313F-D866-4554-955F-25FA0D5B90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7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6AFFA-2272-99E5-56A2-880EF915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4967287"/>
          </a:xfrm>
        </p:spPr>
        <p:txBody>
          <a:bodyPr/>
          <a:lstStyle/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Mathematical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modeling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active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silicon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micro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ring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resonators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(MRRs)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considering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various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nonlinear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optical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effects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Mathematische Modellierung aktiver Silizium-Mikroringresonatoren (MRRs) mit Rückkopplungssteuerung unter Berücksichtigung verschiedener nichtlinearer optischer Effekte.  </a:t>
            </a:r>
          </a:p>
          <a:p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Numerical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simulation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time and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frequency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response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MRRs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using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Python &amp; MATLAB.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Numerische Simulation des Zeit- und Frequenzverhaltens der MRRs mit Feedback-Steuerung unter Verwendung von Python &amp; MATLAB.</a:t>
            </a:r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endParaRPr lang="en-US" sz="20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B1B3D27-92DC-301A-9906-20C3465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strike="noStrike" spc="-1" dirty="0">
                <a:solidFill>
                  <a:srgbClr val="00305D"/>
                </a:solidFill>
                <a:latin typeface="Open Sans"/>
              </a:rPr>
              <a:t>Main Tasks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8025B14-CA2F-024A-BC6C-C8F86719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3237-B359-4442-BB47-702366E3C8FE}" type="datetime1">
              <a:rPr lang="en-US" smtClean="0"/>
              <a:t>8/21/2024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BB3510-E6DA-1126-D53E-C6EC87DD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95E5AA1-15F4-E178-E9F5-4024BCB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50F95-7A7A-69B6-4568-3A1CC9D7A28B}"/>
              </a:ext>
            </a:extLst>
          </p:cNvPr>
          <p:cNvPicPr/>
          <p:nvPr/>
        </p:nvPicPr>
        <p:blipFill rotWithShape="1">
          <a:blip r:embed="rId2"/>
          <a:srcRect t="13670"/>
          <a:stretch/>
        </p:blipFill>
        <p:spPr>
          <a:xfrm>
            <a:off x="5531556" y="1247649"/>
            <a:ext cx="3474114" cy="1956393"/>
          </a:xfrm>
          <a:prstGeom prst="rect">
            <a:avLst/>
          </a:prstGeom>
          <a:ln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83D75-F6BB-D2E0-4773-05051158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5" y="1294092"/>
            <a:ext cx="4837339" cy="4967287"/>
          </a:xfrm>
        </p:spPr>
        <p:txBody>
          <a:bodyPr/>
          <a:lstStyle/>
          <a:p>
            <a:r>
              <a:rPr lang="en-US" dirty="0"/>
              <a:t>Theory Background</a:t>
            </a:r>
          </a:p>
          <a:p>
            <a:pPr lvl="1"/>
            <a:r>
              <a:rPr lang="en-US" sz="2000" dirty="0" err="1"/>
              <a:t>Ising</a:t>
            </a:r>
            <a:r>
              <a:rPr lang="en-US" sz="2000" dirty="0"/>
              <a:t> Model and </a:t>
            </a:r>
            <a:r>
              <a:rPr lang="en-US" sz="2000" dirty="0" err="1"/>
              <a:t>Ising</a:t>
            </a:r>
            <a:r>
              <a:rPr lang="en-US" sz="2000" dirty="0"/>
              <a:t> Machine</a:t>
            </a:r>
          </a:p>
          <a:p>
            <a:pPr lvl="2"/>
            <a:r>
              <a:rPr lang="en-US" sz="1800" dirty="0"/>
              <a:t>https://nbviewer.org/url/jakevdp.github.io/downloads/notebooks/CythonIsingModel.ipynb </a:t>
            </a:r>
          </a:p>
          <a:p>
            <a:pPr lvl="2"/>
            <a:r>
              <a:rPr lang="en-US" sz="1800" dirty="0"/>
              <a:t>https://matthewrocklin.com/blog/work/2015/02/28/Ising</a:t>
            </a:r>
          </a:p>
          <a:p>
            <a:pPr lvl="1"/>
            <a:r>
              <a:rPr lang="en-US" sz="2000" dirty="0"/>
              <a:t>Pitchfork Bifurcation</a:t>
            </a:r>
          </a:p>
          <a:p>
            <a:pPr lvl="2"/>
            <a:r>
              <a:rPr lang="en-US" sz="1800" dirty="0"/>
              <a:t>https://www.youtube.com/watch?v=Il75BOO94jY&amp;t=2134s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B40F2-086B-B175-64BF-0DDB129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7E49-795D-B1C0-FD31-03C36BF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385-6E6D-403A-B787-CC7F98242E15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9687-DBB5-601B-FE02-2CBD882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0955-DB61-F575-A291-7DD00E9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BDA53C-4A3D-1183-C938-87414F20E1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02461" y="3546154"/>
            <a:ext cx="3038040" cy="2323919"/>
          </a:xfrm>
          <a:prstGeom prst="rect">
            <a:avLst/>
          </a:prstGeom>
          <a:ln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884AEA89-803F-047E-2EAD-A628BAF6CAB2}"/>
              </a:ext>
            </a:extLst>
          </p:cNvPr>
          <p:cNvSpPr/>
          <p:nvPr/>
        </p:nvSpPr>
        <p:spPr>
          <a:xfrm>
            <a:off x="5430661" y="5734487"/>
            <a:ext cx="35816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Quench of an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system on a two-dimensional square lattice (500 × 500) with inverse temperature β = 10, starting from a random configuration.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4"/>
              </a:rPr>
              <a:t>https://en.wikipedia.org/wiki/Ising_model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CEE3078E-2B70-1AC5-A3BB-4DADB1881A03}"/>
              </a:ext>
            </a:extLst>
          </p:cNvPr>
          <p:cNvSpPr/>
          <p:nvPr/>
        </p:nvSpPr>
        <p:spPr>
          <a:xfrm>
            <a:off x="5367776" y="3029194"/>
            <a:ext cx="3776224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1000" b="0" strike="noStrike" spc="-1" dirty="0">
                <a:solidFill>
                  <a:srgbClr val="000000"/>
                </a:solidFill>
                <a:latin typeface="Open Sans"/>
              </a:rPr>
              <a:t> Model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5"/>
              </a:rPr>
              <a:t>https://social-innovation.hitachi/en-us/case_studies/new-computer-can-quickly-solve-combinatorial-optimization-problems/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0156544-5622-8255-03FE-35E4935A69FC}"/>
              </a:ext>
            </a:extLst>
          </p:cNvPr>
          <p:cNvPicPr/>
          <p:nvPr/>
        </p:nvPicPr>
        <p:blipFill>
          <a:blip r:embed="rId6"/>
          <a:srcRect l="24801" t="13720" r="22941" b="27029"/>
          <a:stretch/>
        </p:blipFill>
        <p:spPr>
          <a:xfrm>
            <a:off x="586691" y="4542931"/>
            <a:ext cx="2099359" cy="1854557"/>
          </a:xfrm>
          <a:prstGeom prst="rect">
            <a:avLst/>
          </a:prstGeom>
          <a:ln>
            <a:noFill/>
          </a:ln>
        </p:spPr>
      </p:pic>
      <p:sp>
        <p:nvSpPr>
          <p:cNvPr id="14" name="CustomShape 7">
            <a:extLst>
              <a:ext uri="{FF2B5EF4-FFF2-40B4-BE49-F238E27FC236}">
                <a16:creationId xmlns:a16="http://schemas.microsoft.com/office/drawing/2014/main" id="{86D4B6A0-FB77-C7B9-FFBC-82A0290C7876}"/>
              </a:ext>
            </a:extLst>
          </p:cNvPr>
          <p:cNvSpPr/>
          <p:nvPr/>
        </p:nvSpPr>
        <p:spPr>
          <a:xfrm>
            <a:off x="2417814" y="6022630"/>
            <a:ext cx="289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McCann, Caitlin. "Bifurcation Analysis of Non-linear Differential Equations." </a:t>
            </a:r>
            <a:r>
              <a:rPr lang="en-US" sz="800" b="0" i="1" strike="noStrike" spc="-1" dirty="0">
                <a:solidFill>
                  <a:srgbClr val="222222"/>
                </a:solidFill>
                <a:latin typeface="Arial"/>
              </a:rPr>
              <a:t>The University of Liverpool</a:t>
            </a: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 (2013).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670BD-C436-B89A-1F9A-8CB9B467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  <a:p>
            <a:pPr lvl="1"/>
            <a:r>
              <a:rPr lang="en-US" dirty="0"/>
              <a:t>Realization of optical </a:t>
            </a:r>
            <a:r>
              <a:rPr lang="en-US" dirty="0" err="1"/>
              <a:t>bistability</a:t>
            </a:r>
            <a:r>
              <a:rPr lang="en-US" dirty="0"/>
              <a:t> through nonlinear optical resonator: </a:t>
            </a:r>
          </a:p>
          <a:p>
            <a:pPr lvl="2"/>
            <a:r>
              <a:rPr lang="en-US" dirty="0" err="1"/>
              <a:t>Ising</a:t>
            </a:r>
            <a:r>
              <a:rPr lang="en-US" dirty="0"/>
              <a:t> Machines: Non-Von Neumann Computing with Nonlinear Optics - Alireza Marandi - 6/7/2019 </a:t>
            </a:r>
            <a:r>
              <a:rPr lang="de-DE" dirty="0"/>
              <a:t>(</a:t>
            </a:r>
            <a:r>
              <a:rPr lang="en-US" dirty="0">
                <a:hlinkClick r:id="rId2"/>
              </a:rPr>
              <a:t>https://www.youtube.com/watch?v=V7BxJsLyubk&amp;t=832s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(2020) Appendix A.</a:t>
            </a:r>
          </a:p>
          <a:p>
            <a:pPr lvl="2"/>
            <a:r>
              <a:rPr lang="en-US" dirty="0"/>
              <a:t>“A Review of Simulation Algorithms of Classical </a:t>
            </a:r>
            <a:r>
              <a:rPr lang="en-US" dirty="0" err="1"/>
              <a:t>Ising</a:t>
            </a:r>
            <a:r>
              <a:rPr lang="en-US" dirty="0"/>
              <a:t> Machines for Combinatorial Optimization” (2022)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Machines: Hardware Solvers for Combinatorial Optimization Problems” (2022)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EEF8C-7731-342C-1AB8-BAC8B05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E19E-6109-9CE5-17B9-4A34DB0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D93D-ED31-1DCD-8E34-B79DC37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580A-F22A-FC6E-3373-AB45BC36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365FE-8642-E759-A4C3-621DA16B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through “Integrated Coherent </a:t>
            </a:r>
            <a:r>
              <a:rPr lang="en-US" sz="2000" dirty="0" err="1"/>
              <a:t>Ising</a:t>
            </a:r>
            <a:r>
              <a:rPr lang="en-US" sz="2000" dirty="0"/>
              <a:t> Machines Based on Self-Phase Modulation in Microring Resonators” (2020) Appendix A.</a:t>
            </a:r>
          </a:p>
          <a:p>
            <a:r>
              <a:rPr lang="en-US" sz="2000" dirty="0"/>
              <a:t>Plotted the characteristic function from Appendix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AC0CE-832F-2794-F568-8AC81BC7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FFA-E932-AA9D-ABBC-49BB854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220D-F4DC-B683-8F19-7067C07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003C-C9B0-4D74-CAB5-03331FE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22414F-3181-1BFD-2B61-82B868AC62A6}"/>
              </a:ext>
            </a:extLst>
          </p:cNvPr>
          <p:cNvPicPr/>
          <p:nvPr/>
        </p:nvPicPr>
        <p:blipFill>
          <a:blip r:embed="rId2"/>
          <a:srcRect l="4945" r="3016"/>
          <a:stretch/>
        </p:blipFill>
        <p:spPr>
          <a:xfrm>
            <a:off x="790974" y="2932605"/>
            <a:ext cx="3679426" cy="331200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DDFA8-7B86-2836-2F71-B95A08A02F5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21879" y="2863933"/>
            <a:ext cx="3560875" cy="339922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/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𝜿</m:t>
                      </m:r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𝑰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𝒏</m:t>
                          </m:r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lit/>
                            </m:rP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/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𝟒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𝚫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+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𝝌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𝒏</m:t>
                      </m:r>
                    </m:oMath>
                  </m:oMathPara>
                </a14:m>
                <a:endParaRPr lang="en-US" sz="2400" dirty="0">
                  <a:solidFill>
                    <a:srgbClr val="0B2A51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blipFill>
                <a:blip r:embed="rId4"/>
                <a:stretch>
                  <a:fillRect l="-1250" r="-71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9D820-A751-F2A1-B399-0EB0C94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</a:t>
            </a:r>
            <a:r>
              <a:rPr lang="en-US" altLang="zh-CN" dirty="0"/>
              <a:t>an </a:t>
            </a:r>
            <a:r>
              <a:rPr lang="en-US" dirty="0"/>
              <a:t>existing </a:t>
            </a:r>
            <a:r>
              <a:rPr lang="en-US" dirty="0" err="1"/>
              <a:t>ising</a:t>
            </a:r>
            <a:r>
              <a:rPr lang="en-US" dirty="0"/>
              <a:t> machine simulation algorithm to understand </a:t>
            </a:r>
            <a:r>
              <a:rPr lang="en-US" altLang="zh-CN" dirty="0"/>
              <a:t>the numerical modelling </a:t>
            </a:r>
            <a:r>
              <a:rPr lang="en-US" dirty="0"/>
              <a:t>of CIM, in order to prepare fundamental knowledge for future construction of quantitative model of </a:t>
            </a:r>
            <a:r>
              <a:rPr lang="en-US" altLang="zh-CN" dirty="0" err="1"/>
              <a:t>ising</a:t>
            </a:r>
            <a:r>
              <a:rPr lang="en-US" altLang="zh-CN" dirty="0"/>
              <a:t> machine</a:t>
            </a:r>
            <a:r>
              <a:rPr lang="en-US" dirty="0"/>
              <a:t> with performance relevant parameters. </a:t>
            </a:r>
          </a:p>
          <a:p>
            <a:pPr lvl="1"/>
            <a:r>
              <a:rPr lang="en-US" dirty="0"/>
              <a:t>classical models of the CIM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CIMs with “error correction.”: chaotic amplitude control (CAC), amplitude-heterogeneity correction (AHC), and amplitude-heterogeneity correction with external field terms (AHC). The first two solvers do not have an external field, while the latter requires an external field ℎ.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Chen, F., Isakov, B., King, T., </a:t>
            </a:r>
            <a:r>
              <a:rPr lang="en-US" sz="1100" dirty="0" err="1"/>
              <a:t>Leleu</a:t>
            </a:r>
            <a:r>
              <a:rPr lang="en-US" sz="1100" dirty="0"/>
              <a:t>, T., McMahon, P., &amp; Onodera, T. (2022). cim-optimizer: a simulator of the Coherent </a:t>
            </a:r>
            <a:r>
              <a:rPr lang="en-US" sz="1100" dirty="0" err="1"/>
              <a:t>Ising</a:t>
            </a:r>
            <a:r>
              <a:rPr lang="en-US" sz="1100" dirty="0"/>
              <a:t> Machine [Computer software]. 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https://github.com/mcmahon-lab/cim-optimizer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https://cim-optimizer.readthedocs.io/en/latest/problem_description.html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BFD22-04A0-DC73-837C-F3B9B34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2</a:t>
            </a:r>
            <a:r>
              <a:rPr lang="en-US" dirty="0"/>
              <a:t>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D2B0-2291-EBA3-B39F-7BE7708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B28-95E2-1499-8694-B5991FE9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8C8B-AADA-AEB1-9B57-F9F8ADE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650F7-ACE4-5DB8-590A-B3D6F8A58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595"/>
          <a:stretch/>
        </p:blipFill>
        <p:spPr>
          <a:xfrm>
            <a:off x="2295657" y="3614391"/>
            <a:ext cx="4552686" cy="6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E0A75F-5CCE-7B24-8491-281493CF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installed the module and tried</a:t>
            </a:r>
            <a:r>
              <a:rPr lang="de-DE" altLang="zh-CN" dirty="0"/>
              <a:t> out different parameters to understand the model with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Example 1: MAX-CUT with the CIM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6269-E4EF-391C-1DC5-D5836F58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9ED5-FAD6-EDBA-195B-ABC26D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F005-5942-1D29-AF8F-9131C0D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52F-96E9-E1BA-DAE9-B5D9081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0691D-8C1D-06C5-ABB5-8112FC11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3" y="2587398"/>
            <a:ext cx="4538891" cy="382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A2337-935A-F112-49E4-3D4428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3324"/>
          <a:stretch/>
        </p:blipFill>
        <p:spPr>
          <a:xfrm>
            <a:off x="4793611" y="2677552"/>
            <a:ext cx="4099564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0BE99-F4AF-558F-9E0D-E289492E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 further possible model to investigate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Monte Carlo simulation of the </a:t>
            </a:r>
            <a:r>
              <a:rPr lang="en-US" dirty="0" err="1"/>
              <a:t>Ising</a:t>
            </a:r>
            <a:r>
              <a:rPr lang="en-US" dirty="0"/>
              <a:t> model: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https://github.com/jfaraudo/Ising-model</a:t>
            </a:r>
            <a:r>
              <a:rPr lang="en-US" sz="1400" dirty="0"/>
              <a:t> </a:t>
            </a:r>
          </a:p>
          <a:p>
            <a:pPr lvl="1"/>
            <a:r>
              <a:rPr lang="en-US" dirty="0"/>
              <a:t>Simulation of the experiment from paper:</a:t>
            </a:r>
          </a:p>
          <a:p>
            <a:pPr marL="457200" lvl="1" indent="0">
              <a:buNone/>
            </a:pPr>
            <a:r>
              <a:rPr lang="en-US" sz="1400" dirty="0" err="1"/>
              <a:t>Böhm</a:t>
            </a:r>
            <a:r>
              <a:rPr lang="en-US" sz="1400" dirty="0"/>
              <a:t>, F., </a:t>
            </a:r>
            <a:r>
              <a:rPr lang="en-US" sz="1400" dirty="0" err="1"/>
              <a:t>Verschaffelt</a:t>
            </a:r>
            <a:r>
              <a:rPr lang="en-US" sz="1400" dirty="0"/>
              <a:t>, G. &amp; Van der Sande, G. A poor man’s coherent </a:t>
            </a:r>
            <a:r>
              <a:rPr lang="en-US" sz="1400" dirty="0" err="1"/>
              <a:t>Ising</a:t>
            </a:r>
            <a:r>
              <a:rPr lang="en-US" sz="1400" dirty="0"/>
              <a:t> machine based on opto-electronic feedback systems for solving optimization problems. Nat </a:t>
            </a:r>
            <a:r>
              <a:rPr lang="en-US" sz="1400" dirty="0" err="1"/>
              <a:t>Commun</a:t>
            </a:r>
            <a:r>
              <a:rPr lang="en-US" sz="1400" dirty="0"/>
              <a:t> 10, 3538 (2019). </a:t>
            </a:r>
            <a:r>
              <a:rPr lang="en-US" sz="1400" dirty="0">
                <a:hlinkClick r:id="rId3"/>
              </a:rPr>
              <a:t>https://doi.org/10.1038/s41467-019-11484-3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4"/>
              </a:rPr>
              <a:t>https://github.com/gautham-umasankar/Ising_model/tree/master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1FAC-0E83-A7A3-665A-43923F8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9F37-D6CA-1B33-2ED1-F35B29D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FC8C-6D3D-138C-8396-AC6603B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5FC4-DC1D-3440-29D1-52C121A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2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times}&#10;\usepackage{amsmath}&#10;\usepackage{color}&#10;\def\blue{\color[rgb]{0.0,0.2,0.6}}&#10;\def\black{\color[rgb]{0.0,0.0,0.0}}&#10;\def\red{\color[rgb]{0.88,0.15,0.05}}&#10;\def\green{\color[rgb]{0.10,0.55,0.18}}&#10;&#10;\begin{document}&#10;\blue&#10;$$&#10;\end{document}&#10;&#10;&#10;"/>
  <p:tag name="TEX2PS" val="latex $(base).tex; dvips -D $(res) -E -o $(base).ps $(base).dvi"/>
  <p:tag name="TEX2PSBATCH" val="latex --interaction=nonstopmode $(base).tex; dvips -D $(res) -E -o $(base).ps $(base).dvi"/>
  <p:tag name="DEFAULTBITMAP" val="bmp16m"/>
  <p:tag name="DEFAULTBLEND" val="False"/>
  <p:tag name="DEFAULTTRANSPARENT" val="False"/>
  <p:tag name="DEFAULTRESOLUTION" val="600"/>
  <p:tag name="DEFAULTMAGNIFICATION" val="2"/>
  <p:tag name="DEFAULTFONTSIZE" val="10"/>
  <p:tag name="DEFAULTWIDTH" val="607"/>
  <p:tag name="DEFAULTHEIGHT" val="65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1435</Words>
  <Application>Microsoft Office PowerPoint</Application>
  <PresentationFormat>Letter Paper (8.5x11 in)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ＭＳ Ｐゴシック</vt:lpstr>
      <vt:lpstr>Aptos</vt:lpstr>
      <vt:lpstr>Arial</vt:lpstr>
      <vt:lpstr>Cambria Math</vt:lpstr>
      <vt:lpstr>Open Sans</vt:lpstr>
      <vt:lpstr>Verdana</vt:lpstr>
      <vt:lpstr>Webdings</vt:lpstr>
      <vt:lpstr>Wingdings</vt:lpstr>
      <vt:lpstr>1_Custom Design</vt:lpstr>
      <vt:lpstr>PowerPoint Presentation</vt:lpstr>
      <vt:lpstr>Outline</vt:lpstr>
      <vt:lpstr>Main Tasks</vt:lpstr>
      <vt:lpstr>Week 1</vt:lpstr>
      <vt:lpstr>PowerPoint Presentation</vt:lpstr>
      <vt:lpstr>Simulation</vt:lpstr>
      <vt:lpstr>Week 2-3</vt:lpstr>
      <vt:lpstr>PowerPoint Presentation</vt:lpstr>
      <vt:lpstr>PowerPoint Presentation</vt:lpstr>
      <vt:lpstr>Week 4</vt:lpstr>
      <vt:lpstr>Week 5</vt:lpstr>
      <vt:lpstr>Week 6-9</vt:lpstr>
      <vt:lpstr>PowerPoint Presentation</vt:lpstr>
      <vt:lpstr>Week 10  </vt:lpstr>
      <vt:lpstr>Max-cut </vt:lpstr>
      <vt:lpstr>Week 11 </vt:lpstr>
      <vt:lpstr>Week 12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Nutzer</dc:creator>
  <cp:lastModifiedBy>8885e7e8, edd75333</cp:lastModifiedBy>
  <cp:revision>5776</cp:revision>
  <cp:lastPrinted>2015-08-05T19:39:39Z</cp:lastPrinted>
  <dcterms:created xsi:type="dcterms:W3CDTF">2001-11-06T08:04:54Z</dcterms:created>
  <dcterms:modified xsi:type="dcterms:W3CDTF">2024-08-21T20:27:14Z</dcterms:modified>
</cp:coreProperties>
</file>