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7" r:id="rId1"/>
  </p:sldMasterIdLst>
  <p:notesMasterIdLst>
    <p:notesMasterId r:id="rId21"/>
  </p:notesMasterIdLst>
  <p:handoutMasterIdLst>
    <p:handoutMasterId r:id="rId22"/>
  </p:handoutMasterIdLst>
  <p:sldIdLst>
    <p:sldId id="444" r:id="rId2"/>
    <p:sldId id="448" r:id="rId3"/>
    <p:sldId id="445" r:id="rId4"/>
    <p:sldId id="447" r:id="rId5"/>
    <p:sldId id="449" r:id="rId6"/>
    <p:sldId id="450" r:id="rId7"/>
    <p:sldId id="451" r:id="rId8"/>
    <p:sldId id="456" r:id="rId9"/>
    <p:sldId id="455" r:id="rId10"/>
    <p:sldId id="453" r:id="rId11"/>
    <p:sldId id="457" r:id="rId12"/>
    <p:sldId id="458" r:id="rId13"/>
    <p:sldId id="459" r:id="rId14"/>
    <p:sldId id="460" r:id="rId15"/>
    <p:sldId id="461" r:id="rId16"/>
    <p:sldId id="463" r:id="rId17"/>
    <p:sldId id="462" r:id="rId18"/>
    <p:sldId id="464" r:id="rId19"/>
    <p:sldId id="465" r:id="rId20"/>
  </p:sldIdLst>
  <p:sldSz cx="9144000" cy="6858000" type="letter"/>
  <p:notesSz cx="7104063" cy="10234613"/>
  <p:custDataLst>
    <p:tags r:id="rId23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b="1" kern="1200">
        <a:solidFill>
          <a:srgbClr val="003399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rgbClr val="003399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rgbClr val="003399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rgbClr val="003399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rgbClr val="003399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003399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003399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003399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003399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62F88F-C508-4D5A-9BEF-14F48E3AFF2E}">
          <p14:sldIdLst>
            <p14:sldId id="444"/>
            <p14:sldId id="448"/>
            <p14:sldId id="445"/>
            <p14:sldId id="447"/>
            <p14:sldId id="449"/>
            <p14:sldId id="450"/>
            <p14:sldId id="451"/>
            <p14:sldId id="456"/>
            <p14:sldId id="455"/>
            <p14:sldId id="453"/>
            <p14:sldId id="457"/>
            <p14:sldId id="458"/>
            <p14:sldId id="459"/>
            <p14:sldId id="460"/>
            <p14:sldId id="461"/>
            <p14:sldId id="463"/>
            <p14:sldId id="462"/>
            <p14:sldId id="464"/>
            <p14:sldId id="4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1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9375B"/>
    <a:srgbClr val="BF1191"/>
    <a:srgbClr val="951F7F"/>
    <a:srgbClr val="C329A6"/>
    <a:srgbClr val="996633"/>
    <a:srgbClr val="FFCC00"/>
    <a:srgbClr val="2525FF"/>
    <a:srgbClr val="00FF00"/>
    <a:srgbClr val="333399"/>
    <a:srgbClr val="070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2446" autoAdjust="0"/>
  </p:normalViewPr>
  <p:slideViewPr>
    <p:cSldViewPr snapToGrid="0">
      <p:cViewPr varScale="1">
        <p:scale>
          <a:sx n="103" d="100"/>
          <a:sy n="103" d="100"/>
        </p:scale>
        <p:origin x="1890" y="108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3996" y="90"/>
      </p:cViewPr>
      <p:guideLst>
        <p:guide orient="horz" pos="3221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779731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t" anchorCtr="0" compatLnSpc="1">
            <a:prstTxWarp prst="textNoShape">
              <a:avLst/>
            </a:prstTxWarp>
          </a:bodyPr>
          <a:lstStyle>
            <a:lvl1pPr defTabSz="966062">
              <a:lnSpc>
                <a:spcPct val="100000"/>
              </a:lnSpc>
              <a:spcBef>
                <a:spcPct val="20000"/>
              </a:spcBef>
              <a:buClr>
                <a:srgbClr val="F4D538"/>
              </a:buClr>
              <a:buSzPct val="80000"/>
              <a:buFont typeface="Webdings" pitchFamily="18" charset="2"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11829" y="0"/>
            <a:ext cx="1692234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t" anchorCtr="0" compatLnSpc="1">
            <a:prstTxWarp prst="textNoShape">
              <a:avLst/>
            </a:prstTxWarp>
          </a:bodyPr>
          <a:lstStyle>
            <a:lvl1pPr algn="r" defTabSz="966062">
              <a:lnSpc>
                <a:spcPct val="100000"/>
              </a:lnSpc>
              <a:spcBef>
                <a:spcPct val="20000"/>
              </a:spcBef>
              <a:buClr>
                <a:srgbClr val="F4D538"/>
              </a:buClr>
              <a:buSzPct val="80000"/>
              <a:buFont typeface="Webdings" pitchFamily="18" charset="2"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45D068B-BA4C-407E-9F02-D48656DCD747}" type="datetime1">
              <a:rPr lang="en-US" smtClean="0"/>
              <a:t>9/12/2024</a:t>
            </a:fld>
            <a:endParaRPr lang="de-DE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3946"/>
            <a:ext cx="3792594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b" anchorCtr="0" compatLnSpc="1">
            <a:prstTxWarp prst="textNoShape">
              <a:avLst/>
            </a:prstTxWarp>
          </a:bodyPr>
          <a:lstStyle>
            <a:lvl1pPr defTabSz="966062">
              <a:lnSpc>
                <a:spcPct val="100000"/>
              </a:lnSpc>
              <a:spcBef>
                <a:spcPct val="20000"/>
              </a:spcBef>
              <a:buClr>
                <a:srgbClr val="F4D538"/>
              </a:buClr>
              <a:buSzPct val="80000"/>
              <a:buFont typeface="Webdings" pitchFamily="18" charset="2"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dirty="0"/>
              <a:t>TU Dresden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6521" y="9723946"/>
            <a:ext cx="3077542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b" anchorCtr="0" compatLnSpc="1">
            <a:prstTxWarp prst="textNoShape">
              <a:avLst/>
            </a:prstTxWarp>
          </a:bodyPr>
          <a:lstStyle>
            <a:lvl1pPr algn="r" defTabSz="966062">
              <a:lnSpc>
                <a:spcPct val="100000"/>
              </a:lnSpc>
              <a:spcBef>
                <a:spcPct val="20000"/>
              </a:spcBef>
              <a:buClr>
                <a:srgbClr val="F4D538"/>
              </a:buClr>
              <a:buSzPct val="80000"/>
              <a:buFont typeface="Webdings" pitchFamily="18" charset="2"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E607916-E476-49D1-9881-0CE01C157AF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1" y="9692847"/>
            <a:ext cx="710406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782" tIns="47392" rIns="94782" bIns="47392"/>
          <a:lstStyle/>
          <a:p>
            <a:endParaRPr lang="de-DE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1" y="379727"/>
            <a:ext cx="710406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782" tIns="47392" rIns="94782" bIns="47392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4519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59269" y="170222"/>
            <a:ext cx="5050156" cy="25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t" anchorCtr="0" compatLnSpc="1">
            <a:prstTxWarp prst="textNoShape">
              <a:avLst/>
            </a:prstTxWarp>
          </a:bodyPr>
          <a:lstStyle>
            <a:lvl1pPr defTabSz="966062">
              <a:lnSpc>
                <a:spcPct val="100000"/>
              </a:lnSpc>
              <a:spcBef>
                <a:spcPct val="20000"/>
              </a:spcBef>
              <a:buClr>
                <a:srgbClr val="F4D538"/>
              </a:buClr>
              <a:buSzPct val="80000"/>
              <a:buFont typeface="Webdings" pitchFamily="18" charset="2"/>
              <a:buNone/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43809" y="170222"/>
            <a:ext cx="1521351" cy="25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t" anchorCtr="0" compatLnSpc="1">
            <a:prstTxWarp prst="textNoShape">
              <a:avLst/>
            </a:prstTxWarp>
          </a:bodyPr>
          <a:lstStyle>
            <a:lvl1pPr algn="r" defTabSz="966062">
              <a:lnSpc>
                <a:spcPct val="100000"/>
              </a:lnSpc>
              <a:spcBef>
                <a:spcPct val="20000"/>
              </a:spcBef>
              <a:buClr>
                <a:srgbClr val="F4D538"/>
              </a:buClr>
              <a:buSzPct val="80000"/>
              <a:buFont typeface="Webdings" pitchFamily="18" charset="2"/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F17843B-419B-4348-87FD-F8F5051D43BD}" type="datetime1">
              <a:rPr lang="en-US" smtClean="0"/>
              <a:t>9/12/2024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3300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82905" y="4859518"/>
            <a:ext cx="4738254" cy="4607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59269" y="9892531"/>
            <a:ext cx="5536259" cy="25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b" anchorCtr="0" compatLnSpc="1">
            <a:prstTxWarp prst="textNoShape">
              <a:avLst/>
            </a:prstTxWarp>
          </a:bodyPr>
          <a:lstStyle>
            <a:lvl1pPr defTabSz="966062">
              <a:lnSpc>
                <a:spcPct val="100000"/>
              </a:lnSpc>
              <a:spcBef>
                <a:spcPct val="20000"/>
              </a:spcBef>
              <a:buClr>
                <a:srgbClr val="F4D538"/>
              </a:buClr>
              <a:buSzPct val="80000"/>
              <a:buFont typeface="Webdings" pitchFamily="18" charset="2"/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dirty="0"/>
              <a:t>TU Dresden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86319" y="9892531"/>
            <a:ext cx="978841" cy="25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9" tIns="48235" rIns="96469" bIns="48235" numCol="1" anchor="b" anchorCtr="0" compatLnSpc="1">
            <a:prstTxWarp prst="textNoShape">
              <a:avLst/>
            </a:prstTxWarp>
          </a:bodyPr>
          <a:lstStyle>
            <a:lvl1pPr algn="r" defTabSz="966062">
              <a:lnSpc>
                <a:spcPct val="100000"/>
              </a:lnSpc>
              <a:spcBef>
                <a:spcPct val="20000"/>
              </a:spcBef>
              <a:buClr>
                <a:srgbClr val="F4D538"/>
              </a:buClr>
              <a:buSzPct val="80000"/>
              <a:buFont typeface="Webdings" pitchFamily="18" charset="2"/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3213739-D4F6-4D57-AFF2-08BEC86F94D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5125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190500" indent="-1905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4"/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826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4"/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4"/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4"/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4"/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05497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72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bg>
      <p:bgPr>
        <a:solidFill>
          <a:srgbClr val="0B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31"/>
          <p:cNvSpPr>
            <a:spLocks noChangeShapeType="1"/>
          </p:cNvSpPr>
          <p:nvPr userDrawn="1"/>
        </p:nvSpPr>
        <p:spPr bwMode="auto">
          <a:xfrm>
            <a:off x="-12700" y="11684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" name="Line 1032"/>
          <p:cNvSpPr>
            <a:spLocks noChangeShapeType="1"/>
          </p:cNvSpPr>
          <p:nvPr userDrawn="1"/>
        </p:nvSpPr>
        <p:spPr bwMode="auto">
          <a:xfrm>
            <a:off x="0" y="13462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4" name="Picture 1044" descr="TU_Logo_90_S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360363"/>
            <a:ext cx="24542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47"/>
          <p:cNvSpPr>
            <a:spLocks noChangeArrowheads="1"/>
          </p:cNvSpPr>
          <p:nvPr userDrawn="1"/>
        </p:nvSpPr>
        <p:spPr bwMode="auto">
          <a:xfrm>
            <a:off x="971550" y="1182688"/>
            <a:ext cx="74866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09550">
              <a:lnSpc>
                <a:spcPct val="110000"/>
              </a:lnSpc>
              <a:spcBef>
                <a:spcPct val="50000"/>
              </a:spcBef>
              <a:buClr>
                <a:srgbClr val="333399"/>
              </a:buClr>
              <a:buSzPct val="80000"/>
              <a:buFont typeface="Webdings" pitchFamily="18" charset="2"/>
              <a:buNone/>
            </a:pPr>
            <a:r>
              <a:rPr lang="en-GB" sz="1000" noProof="0" dirty="0">
                <a:solidFill>
                  <a:srgbClr val="FFFFFF"/>
                </a:solidFill>
                <a:latin typeface="Verdana" pitchFamily="-110" charset="0"/>
              </a:rPr>
              <a:t>Faculty</a:t>
            </a:r>
            <a:r>
              <a:rPr lang="de-DE" sz="1000" dirty="0">
                <a:solidFill>
                  <a:srgbClr val="FFFFFF"/>
                </a:solidFill>
                <a:latin typeface="Verdana" pitchFamily="-110" charset="0"/>
              </a:rPr>
              <a:t> </a:t>
            </a:r>
            <a:r>
              <a:rPr lang="en-GB" sz="1000" noProof="0" dirty="0">
                <a:solidFill>
                  <a:srgbClr val="FFFFFF"/>
                </a:solidFill>
                <a:latin typeface="Verdana" pitchFamily="-110" charset="0"/>
              </a:rPr>
              <a:t>of</a:t>
            </a:r>
            <a:r>
              <a:rPr lang="de-DE" sz="1000" dirty="0">
                <a:solidFill>
                  <a:srgbClr val="FFFFFF"/>
                </a:solidFill>
                <a:latin typeface="Verdana" pitchFamily="-110" charset="0"/>
              </a:rPr>
              <a:t> </a:t>
            </a:r>
            <a:r>
              <a:rPr lang="en-GB" sz="1000" noProof="0" dirty="0">
                <a:solidFill>
                  <a:srgbClr val="FFFFFF"/>
                </a:solidFill>
                <a:latin typeface="Verdana" pitchFamily="-110" charset="0"/>
              </a:rPr>
              <a:t>Electrical</a:t>
            </a:r>
            <a:r>
              <a:rPr lang="de-DE" sz="1000" dirty="0">
                <a:solidFill>
                  <a:srgbClr val="FFFFFF"/>
                </a:solidFill>
                <a:latin typeface="Verdana" pitchFamily="-110" charset="0"/>
              </a:rPr>
              <a:t> </a:t>
            </a:r>
            <a:r>
              <a:rPr lang="en-GB" sz="1000" noProof="0" dirty="0">
                <a:solidFill>
                  <a:srgbClr val="FFFFFF"/>
                </a:solidFill>
                <a:latin typeface="Verdana" pitchFamily="-110" charset="0"/>
              </a:rPr>
              <a:t>and</a:t>
            </a:r>
            <a:r>
              <a:rPr lang="de-DE" sz="1000" dirty="0">
                <a:solidFill>
                  <a:srgbClr val="FFFFFF"/>
                </a:solidFill>
                <a:latin typeface="Verdana" pitchFamily="-110" charset="0"/>
              </a:rPr>
              <a:t> Computer </a:t>
            </a:r>
            <a:r>
              <a:rPr lang="en-GB" sz="1000" noProof="0" dirty="0">
                <a:solidFill>
                  <a:srgbClr val="FFFFFF"/>
                </a:solidFill>
                <a:latin typeface="Verdana" pitchFamily="-110" charset="0"/>
              </a:rPr>
              <a:t>Engineering</a:t>
            </a:r>
            <a:r>
              <a:rPr lang="de-DE" sz="1000" dirty="0">
                <a:solidFill>
                  <a:srgbClr val="FFFFFF"/>
                </a:solidFill>
                <a:latin typeface="Verdana" pitchFamily="-110" charset="0"/>
              </a:rPr>
              <a:t>, Communications Laboratory</a:t>
            </a:r>
          </a:p>
        </p:txBody>
      </p:sp>
      <p:sp>
        <p:nvSpPr>
          <p:cNvPr id="6" name="Rectangle 1048"/>
          <p:cNvSpPr>
            <a:spLocks noChangeArrowheads="1"/>
          </p:cNvSpPr>
          <p:nvPr userDrawn="1"/>
        </p:nvSpPr>
        <p:spPr bwMode="auto">
          <a:xfrm>
            <a:off x="971550" y="1374775"/>
            <a:ext cx="74866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209550">
              <a:lnSpc>
                <a:spcPct val="110000"/>
              </a:lnSpc>
              <a:spcBef>
                <a:spcPct val="50000"/>
              </a:spcBef>
              <a:buClr>
                <a:srgbClr val="333399"/>
              </a:buClr>
              <a:buSzPct val="80000"/>
              <a:buFont typeface="Webdings" pitchFamily="18" charset="2"/>
              <a:buNone/>
            </a:pPr>
            <a:endParaRPr lang="de-DE" sz="1000" b="0" dirty="0">
              <a:solidFill>
                <a:srgbClr val="FFFFFF"/>
              </a:solidFill>
              <a:latin typeface="Verdana" pitchFamily="-110" charset="0"/>
            </a:endParaRPr>
          </a:p>
        </p:txBody>
      </p:sp>
      <p:pic>
        <p:nvPicPr>
          <p:cNvPr id="8" name="Bild 12" descr="DDC_Logo_BB-13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050" y="5446713"/>
            <a:ext cx="43815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35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1143000" indent="-228600">
              <a:buFont typeface="Wingdings" panose="05000000000000000000" pitchFamily="2" charset="2"/>
              <a:buChar char="Ø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226061A-0B04-31BE-EBC4-6A18E165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E113DD5-C2E3-7F48-6386-A7333134C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9/12/2024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A6B4B16-659B-CBD8-184C-F40B1393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E7E60F3-586B-881D-1E73-A83AFC2F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5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7070-24DE-7BE2-FD09-EB0097BE9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AFD1C-7568-BCD0-1F5C-7D2404C9B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ED6C6-092B-7540-FCB7-4DB28F41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6E0C-B25D-427B-B02C-AAD12CE67799}" type="datetime1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F1C3E-D850-0411-D7A1-331C8ED0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D2924-72EA-A56A-2F2F-1C091949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474A-B10F-4A59-AC89-0F112D5A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8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49225"/>
            <a:ext cx="67691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341438"/>
            <a:ext cx="864235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um die Formate des Vorlagentextes zu bearbeiten</a:t>
            </a:r>
          </a:p>
          <a:p>
            <a:pPr lvl="0"/>
            <a:endParaRPr lang="de-DE" altLang="de-DE" dirty="0"/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909638"/>
            <a:ext cx="9144000" cy="215900"/>
          </a:xfrm>
          <a:prstGeom prst="rect">
            <a:avLst/>
          </a:prstGeom>
          <a:noFill/>
          <a:ln w="9525">
            <a:solidFill>
              <a:srgbClr val="0B2A5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3399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lnSpc>
                <a:spcPct val="110000"/>
              </a:lnSpc>
              <a:spcBef>
                <a:spcPct val="20000"/>
              </a:spcBef>
              <a:buClr>
                <a:srgbClr val="333399"/>
              </a:buClr>
              <a:buSzPct val="80000"/>
              <a:buFont typeface="Webdings" pitchFamily="18" charset="2"/>
              <a:buNone/>
              <a:defRPr/>
            </a:pPr>
            <a:endParaRPr lang="de-DE" altLang="de-DE"/>
          </a:p>
        </p:txBody>
      </p:sp>
      <p:sp>
        <p:nvSpPr>
          <p:cNvPr id="1032" name="Line 10"/>
          <p:cNvSpPr>
            <a:spLocks noChangeShapeType="1"/>
          </p:cNvSpPr>
          <p:nvPr/>
        </p:nvSpPr>
        <p:spPr bwMode="auto">
          <a:xfrm>
            <a:off x="0" y="6463079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33" name="Picture 15" descr="TU_Logo_90_HKS41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242888"/>
            <a:ext cx="14493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7BF3C-4422-0ABC-8A65-E28861691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3C97FD-72C7-4C51-9020-5131B0C1B598}" type="datetime1">
              <a:rPr lang="en-US" smtClean="0"/>
              <a:t>9/12/2024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8F785-1E15-9D13-941B-79C838160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97313F-D866-4554-955F-25FA0D5B908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4DBCC3B-8A4F-BFBB-32FD-7F81C576D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6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8" r:id="rId2"/>
    <p:sldLayoutId id="2147483768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B2A5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rgbClr val="0B2A5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q"/>
        <a:defRPr sz="2000">
          <a:solidFill>
            <a:srgbClr val="0B2A5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800">
          <a:solidFill>
            <a:srgbClr val="0B2A5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rgbClr val="0B2A5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rgbClr val="0B2A5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B2A5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B2A5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B2A5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B2A5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iedigitallibrary.org/conference-proceedings-of-spie/11703/117030D/Integrated-coherent-Ising-machines-for-next-generation-optimization-accelerators/10.1117/12.2585839.ful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social-innovation.hitachi/en-us/case_studies/new-computer-can-quickly-solve-combinatorial-optimization-problems/" TargetMode="External"/><Relationship Id="rId4" Type="http://schemas.openxmlformats.org/officeDocument/2006/relationships/hyperlink" Target="https://en.wikipedia.org/wiki/Ising_mode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7BxJsLyubk&amp;t=832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cmahon-lab/cim-optimiz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cim-optimizer.readthedocs.io/en/latest/problem_description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im-optimizer.readthedocs.io/en/latest/example_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467-019-11484-3" TargetMode="External"/><Relationship Id="rId2" Type="http://schemas.openxmlformats.org/officeDocument/2006/relationships/hyperlink" Target="https://github.com/jfaraudo/Ising-mode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autham-umasankar/Ising_model/tree/ma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feld 2"/>
          <p:cNvSpPr txBox="1">
            <a:spLocks noChangeArrowheads="1"/>
          </p:cNvSpPr>
          <p:nvPr/>
        </p:nvSpPr>
        <p:spPr bwMode="auto">
          <a:xfrm>
            <a:off x="882000" y="2395179"/>
            <a:ext cx="7380000" cy="592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4" rIns="91427" bIns="45714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110000"/>
              </a:lnSpc>
              <a:spcBef>
                <a:spcPct val="20000"/>
              </a:spcBef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10000"/>
              </a:lnSpc>
              <a:spcBef>
                <a:spcPct val="20000"/>
              </a:spcBef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Webdings" pitchFamily="18" charset="2"/>
              <a:defRPr sz="2000" b="1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de-DE" sz="3200" dirty="0">
                <a:solidFill>
                  <a:schemeClr val="bg1"/>
                </a:solidFill>
                <a:ea typeface="ＭＳ Ｐゴシック" pitchFamily="34" charset="-128"/>
              </a:rPr>
              <a:t>WHK Documentation</a:t>
            </a:r>
          </a:p>
        </p:txBody>
      </p:sp>
      <p:sp>
        <p:nvSpPr>
          <p:cNvPr id="5" name="Rechteck 4"/>
          <p:cNvSpPr/>
          <p:nvPr/>
        </p:nvSpPr>
        <p:spPr>
          <a:xfrm>
            <a:off x="1438631" y="3656273"/>
            <a:ext cx="6480000" cy="141326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endParaRPr lang="de-DE" sz="16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Shape 4">
            <a:extLst>
              <a:ext uri="{FF2B5EF4-FFF2-40B4-BE49-F238E27FC236}">
                <a16:creationId xmlns:a16="http://schemas.microsoft.com/office/drawing/2014/main" id="{03CD2459-68F3-777F-FC0E-40148AFF391F}"/>
              </a:ext>
            </a:extLst>
          </p:cNvPr>
          <p:cNvSpPr txBox="1"/>
          <p:nvPr/>
        </p:nvSpPr>
        <p:spPr>
          <a:xfrm>
            <a:off x="1438631" y="4347251"/>
            <a:ext cx="983160" cy="245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600" b="1" strike="noStrike" spc="-1" dirty="0" err="1">
                <a:solidFill>
                  <a:srgbClr val="FFFFFF"/>
                </a:solidFill>
                <a:latin typeface="Open Sans"/>
              </a:rPr>
              <a:t>Yanxia</a:t>
            </a:r>
            <a:r>
              <a:rPr lang="de-DE" sz="1600" b="1" strike="noStrike" spc="-1" dirty="0">
                <a:solidFill>
                  <a:srgbClr val="FFFFFF"/>
                </a:solidFill>
                <a:latin typeface="Open Sans"/>
              </a:rPr>
              <a:t> Lu</a:t>
            </a:r>
            <a:endParaRPr lang="de-DE" sz="1600" b="1" strike="noStrike" spc="-1" dirty="0">
              <a:solidFill>
                <a:srgbClr val="00305D"/>
              </a:solidFill>
              <a:latin typeface="Open Sans"/>
            </a:endParaRPr>
          </a:p>
        </p:txBody>
      </p:sp>
      <p:sp>
        <p:nvSpPr>
          <p:cNvPr id="4" name="TextShape 5">
            <a:extLst>
              <a:ext uri="{FF2B5EF4-FFF2-40B4-BE49-F238E27FC236}">
                <a16:creationId xmlns:a16="http://schemas.microsoft.com/office/drawing/2014/main" id="{352C5709-8BDC-6CDF-11F9-A68AE3BD6AFF}"/>
              </a:ext>
            </a:extLst>
          </p:cNvPr>
          <p:cNvSpPr txBox="1"/>
          <p:nvPr/>
        </p:nvSpPr>
        <p:spPr>
          <a:xfrm>
            <a:off x="1438631" y="4633091"/>
            <a:ext cx="4993560" cy="245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600" b="0" strike="noStrike" spc="-1" dirty="0">
                <a:solidFill>
                  <a:srgbClr val="FFFFFF"/>
                </a:solidFill>
                <a:latin typeface="Open Sans"/>
              </a:rPr>
              <a:t>Chair </a:t>
            </a:r>
            <a:r>
              <a:rPr lang="de-DE" sz="1600" b="0" strike="noStrike" spc="-1" dirty="0" err="1">
                <a:solidFill>
                  <a:srgbClr val="FFFFFF"/>
                </a:solidFill>
                <a:latin typeface="Open Sans"/>
              </a:rPr>
              <a:t>of</a:t>
            </a:r>
            <a:r>
              <a:rPr lang="de-DE" sz="1600" b="0" strike="noStrike" spc="-1" dirty="0">
                <a:solidFill>
                  <a:srgbClr val="FFFFFF"/>
                </a:solidFill>
                <a:latin typeface="Open Sans"/>
              </a:rPr>
              <a:t> Radio </a:t>
            </a:r>
            <a:r>
              <a:rPr lang="de-DE" sz="1600" b="0" strike="noStrike" spc="-1" dirty="0" err="1">
                <a:solidFill>
                  <a:srgbClr val="FFFFFF"/>
                </a:solidFill>
                <a:latin typeface="Open Sans"/>
              </a:rPr>
              <a:t>Frequency</a:t>
            </a:r>
            <a:r>
              <a:rPr lang="de-DE" sz="1600" b="0" strike="noStrike" spc="-1" dirty="0">
                <a:solidFill>
                  <a:srgbClr val="FFFFFF"/>
                </a:solidFill>
                <a:latin typeface="Open Sans"/>
              </a:rPr>
              <a:t> and </a:t>
            </a:r>
            <a:r>
              <a:rPr lang="de-DE" sz="1600" b="0" strike="noStrike" spc="-1" dirty="0" err="1">
                <a:solidFill>
                  <a:srgbClr val="FFFFFF"/>
                </a:solidFill>
                <a:latin typeface="Open Sans"/>
              </a:rPr>
              <a:t>Photonics</a:t>
            </a:r>
            <a:r>
              <a:rPr lang="de-DE" sz="1600" b="0" strike="noStrike" spc="-1" dirty="0">
                <a:solidFill>
                  <a:srgbClr val="FFFFFF"/>
                </a:solidFill>
                <a:latin typeface="Open Sans"/>
              </a:rPr>
              <a:t> Engineering</a:t>
            </a:r>
            <a:endParaRPr lang="de-DE" sz="1600" b="1" strike="noStrike" spc="-1" dirty="0">
              <a:solidFill>
                <a:srgbClr val="00305D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672A58-DDEA-AB64-F98E-D88AC9D5D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Re-read Integrated Coherent </a:t>
            </a:r>
            <a:r>
              <a:rPr lang="en-US" dirty="0" err="1"/>
              <a:t>Ising</a:t>
            </a:r>
            <a:r>
              <a:rPr lang="en-US" dirty="0"/>
              <a:t> Machines Based on Self-Phase Modulation in Microring Resonators -</a:t>
            </a:r>
            <a:r>
              <a:rPr lang="zh-CN" altLang="en-US" dirty="0"/>
              <a:t> </a:t>
            </a:r>
            <a:r>
              <a:rPr lang="en-US" dirty="0"/>
              <a:t>Appendix A</a:t>
            </a:r>
          </a:p>
          <a:p>
            <a:pPr lvl="1"/>
            <a:r>
              <a:rPr lang="en-US" dirty="0"/>
              <a:t>To understand the pumping threshold to have multi-stability in a single nonlinear resonator </a:t>
            </a:r>
          </a:p>
          <a:p>
            <a:pPr lvl="1"/>
            <a:r>
              <a:rPr lang="en-US" dirty="0"/>
              <a:t>To understand single mode ordinary differential equation</a:t>
            </a:r>
          </a:p>
          <a:p>
            <a:pPr lvl="1"/>
            <a:r>
              <a:rPr lang="en-US" dirty="0"/>
              <a:t>Validated the relationship in Fig. 2 by plotting </a:t>
            </a:r>
            <a:endParaRPr lang="de-DE" dirty="0"/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12BADB-E248-F080-3F1E-95A20070B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altLang="zh-CN" dirty="0"/>
              <a:t>eek 4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65687-8F7B-95ED-7DC8-2BC50A34E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2CE3A-4853-F6DB-346C-EBB18226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791D0-6E31-D9A7-7E51-2E511122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AA01F4-8C8B-2BF2-B803-9BAB101F5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287" y="3552426"/>
            <a:ext cx="3937425" cy="280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37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F2B8BE-2F30-FD4C-2654-9EEAF37EF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through “Integrated Coherent </a:t>
            </a:r>
            <a:r>
              <a:rPr lang="en-US" dirty="0" err="1"/>
              <a:t>Ising</a:t>
            </a:r>
            <a:r>
              <a:rPr lang="en-US" dirty="0"/>
              <a:t> Machines Based on Self-Phase Modulation in Microring Resonators” -</a:t>
            </a:r>
            <a:r>
              <a:rPr lang="zh-CN" altLang="en-US" dirty="0"/>
              <a:t> </a:t>
            </a:r>
            <a:r>
              <a:rPr lang="en-US" dirty="0"/>
              <a:t>Appendix B</a:t>
            </a:r>
            <a:endParaRPr lang="de-DE" dirty="0"/>
          </a:p>
          <a:p>
            <a:pPr lvl="1"/>
            <a:r>
              <a:rPr lang="en-US" dirty="0"/>
              <a:t>To understand the open-loop and closed-loop model with two ring resonators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895B80-BEF1-AC04-29CC-C09AD01D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Week 5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5A2C-AFCF-CD76-04CB-8826A52E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03559-9C09-3E5C-CDD1-8BD3E181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EDCE-6EC3-0C42-E76A-32E9D720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3C67A0-1411-53FD-28AB-C21604804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24" y="3254829"/>
            <a:ext cx="4744348" cy="27729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DB1DEA-9867-5E73-8608-E778EADC19FC}"/>
              </a:ext>
            </a:extLst>
          </p:cNvPr>
          <p:cNvSpPr txBox="1"/>
          <p:nvPr/>
        </p:nvSpPr>
        <p:spPr>
          <a:xfrm>
            <a:off x="5790472" y="5446951"/>
            <a:ext cx="27616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dirty="0" err="1">
                <a:solidFill>
                  <a:srgbClr val="19375B"/>
                </a:solidFill>
              </a:rPr>
              <a:t>Tezak</a:t>
            </a:r>
            <a:r>
              <a:rPr lang="en-US" sz="1000" b="0" dirty="0">
                <a:solidFill>
                  <a:srgbClr val="19375B"/>
                </a:solidFill>
              </a:rPr>
              <a:t>, Nikolas, et al. "Integrated coherent </a:t>
            </a:r>
            <a:r>
              <a:rPr lang="en-US" sz="1000" b="0" dirty="0" err="1">
                <a:solidFill>
                  <a:srgbClr val="19375B"/>
                </a:solidFill>
              </a:rPr>
              <a:t>Ising</a:t>
            </a:r>
            <a:r>
              <a:rPr lang="en-US" sz="1000" b="0" dirty="0">
                <a:solidFill>
                  <a:srgbClr val="19375B"/>
                </a:solidFill>
              </a:rPr>
              <a:t> machines based on self-phase modulation in microring resonators." IEEE Journal of Selected Topics in Quantum Electronics 26.1 (2019): 1-15.</a:t>
            </a:r>
          </a:p>
        </p:txBody>
      </p:sp>
    </p:spTree>
    <p:extLst>
      <p:ext uri="{BB962C8B-B14F-4D97-AF65-F5344CB8AC3E}">
        <p14:creationId xmlns:p14="http://schemas.microsoft.com/office/powerpoint/2010/main" val="2985276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19B295-1198-25E3-2D44-B2400FF2E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Read over and over again “Integrated Coherent </a:t>
            </a:r>
            <a:r>
              <a:rPr lang="en-US" sz="2400" dirty="0" err="1"/>
              <a:t>Ising</a:t>
            </a:r>
            <a:r>
              <a:rPr lang="en-US" sz="2400" dirty="0"/>
              <a:t> Machines Based on Self-Phase Modulation in Microring Resonators” -</a:t>
            </a:r>
            <a:r>
              <a:rPr lang="zh-CN" altLang="en-US" sz="2400" dirty="0"/>
              <a:t> </a:t>
            </a:r>
            <a:r>
              <a:rPr lang="en-US" sz="2400" dirty="0"/>
              <a:t>Appendix B</a:t>
            </a:r>
            <a:endParaRPr lang="de-DE" sz="2400" dirty="0"/>
          </a:p>
          <a:p>
            <a:pPr lvl="1"/>
            <a:r>
              <a:rPr lang="de-DE" dirty="0"/>
              <a:t>Tried to plot Fig. 11 but faied to understand the meaning of x-axis in Fig.11. Read more about pitchfork bifurcation, especially about the </a:t>
            </a:r>
            <a:r>
              <a:rPr lang="en-US" dirty="0"/>
              <a:t>stabilizing influence of higher-order terms in subcritical case. </a:t>
            </a:r>
            <a:endParaRPr lang="de-DE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DAD34D-8DCD-0459-6A9A-B9E3448E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Week 6-9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19975-8780-F539-44C6-C3A2FBF5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DB65A-E183-474A-F3F0-DF5B43BAF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2E671-5324-0FD2-94A0-0F7CAD55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7AB069-7F3A-68B2-AEFB-1F097D8FA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69"/>
          <a:stretch/>
        </p:blipFill>
        <p:spPr>
          <a:xfrm>
            <a:off x="1480457" y="3549074"/>
            <a:ext cx="4502416" cy="28072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124A97-35DA-1556-9B59-AC08C8CC830E}"/>
              </a:ext>
            </a:extLst>
          </p:cNvPr>
          <p:cNvSpPr txBox="1"/>
          <p:nvPr/>
        </p:nvSpPr>
        <p:spPr>
          <a:xfrm>
            <a:off x="6115050" y="5446951"/>
            <a:ext cx="26230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dirty="0" err="1">
                <a:solidFill>
                  <a:srgbClr val="19375B"/>
                </a:solidFill>
              </a:rPr>
              <a:t>Strogatz</a:t>
            </a:r>
            <a:r>
              <a:rPr lang="en-US" sz="1000" b="0" dirty="0">
                <a:solidFill>
                  <a:srgbClr val="19375B"/>
                </a:solidFill>
              </a:rPr>
              <a:t>, S.H. (2015). Nonlinear Dynamics and Chaos: With Applications to Physics, Biology, Chemistry, and Engineering (2nd ed.). CRC Press. </a:t>
            </a:r>
          </a:p>
          <a:p>
            <a:pPr algn="just"/>
            <a:r>
              <a:rPr lang="en-US" sz="1000" b="0" dirty="0">
                <a:solidFill>
                  <a:srgbClr val="19375B"/>
                </a:solidFill>
              </a:rPr>
              <a:t>https://doi.org/10.1201/9780429492563</a:t>
            </a:r>
          </a:p>
        </p:txBody>
      </p:sp>
    </p:spTree>
    <p:extLst>
      <p:ext uri="{BB962C8B-B14F-4D97-AF65-F5344CB8AC3E}">
        <p14:creationId xmlns:p14="http://schemas.microsoft.com/office/powerpoint/2010/main" val="1170692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F4EC4FB-03B0-0CAC-F04A-19D451AC9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23"/>
          <a:stretch/>
        </p:blipFill>
        <p:spPr>
          <a:xfrm>
            <a:off x="0" y="2970298"/>
            <a:ext cx="4578226" cy="312878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A1556D-8548-5CF4-2AEA-6B0CEEDE0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Had</a:t>
            </a:r>
            <a:r>
              <a:rPr lang="de-DE" altLang="zh-CN" sz="1800" dirty="0"/>
              <a:t> difficulty to plot exact the same graph and realized that I didn‘t fully understand </a:t>
            </a:r>
            <a:r>
              <a:rPr lang="en-US" sz="1800" dirty="0"/>
              <a:t>how the tunable amplifier could achieve ideal symmetrically bistable spin in the subcritical working region. </a:t>
            </a:r>
          </a:p>
          <a:p>
            <a:pPr lvl="1"/>
            <a:r>
              <a:rPr lang="en-US" sz="1600" dirty="0"/>
              <a:t>As shown below, the left one is my plot, and the right one is Fig. 4 (right) from the paper "Integrated coherent </a:t>
            </a:r>
            <a:r>
              <a:rPr lang="en-US" sz="1600" dirty="0" err="1"/>
              <a:t>Ising</a:t>
            </a:r>
            <a:r>
              <a:rPr lang="en-US" sz="1600" dirty="0"/>
              <a:t> machines based on self-phase modulation in microring resonators."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250CA8-432D-43E2-AE28-70264B01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066EE-25E9-F9A3-9F61-D7A565B4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C4690-389D-2603-A90F-EBBF5018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4ED76-0697-7D50-00BD-792EB26A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BAE23D-53CB-BCD8-D3EB-730556EA0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216" y="3341186"/>
            <a:ext cx="5055784" cy="29341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3D3025-9ABD-0BCB-9310-79FD8E2FE7B2}"/>
              </a:ext>
            </a:extLst>
          </p:cNvPr>
          <p:cNvSpPr txBox="1"/>
          <p:nvPr/>
        </p:nvSpPr>
        <p:spPr>
          <a:xfrm>
            <a:off x="533400" y="6134173"/>
            <a:ext cx="798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dirty="0" err="1">
                <a:solidFill>
                  <a:srgbClr val="19375B"/>
                </a:solidFill>
              </a:rPr>
              <a:t>Tezak</a:t>
            </a:r>
            <a:r>
              <a:rPr lang="en-US" sz="900" b="0" dirty="0">
                <a:solidFill>
                  <a:srgbClr val="19375B"/>
                </a:solidFill>
              </a:rPr>
              <a:t>, Nikolas, et al. "Integrated coherent </a:t>
            </a:r>
            <a:r>
              <a:rPr lang="en-US" sz="900" b="0" dirty="0" err="1">
                <a:solidFill>
                  <a:srgbClr val="19375B"/>
                </a:solidFill>
              </a:rPr>
              <a:t>Ising</a:t>
            </a:r>
            <a:r>
              <a:rPr lang="en-US" sz="900" b="0" dirty="0">
                <a:solidFill>
                  <a:srgbClr val="19375B"/>
                </a:solidFill>
              </a:rPr>
              <a:t> machines based on self-phase modulation in microring resonators." IEEE Journal of Selected Topics in Quantum Electronics 26.1 (2019): 1-15.</a:t>
            </a:r>
          </a:p>
        </p:txBody>
      </p:sp>
    </p:spTree>
    <p:extLst>
      <p:ext uri="{BB962C8B-B14F-4D97-AF65-F5344CB8AC3E}">
        <p14:creationId xmlns:p14="http://schemas.microsoft.com/office/powerpoint/2010/main" val="1813606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16AD37-9ED2-7CBB-301C-DB229C899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Went back to literature to understand how CIM works</a:t>
            </a:r>
          </a:p>
          <a:p>
            <a:pPr lvl="1"/>
            <a:r>
              <a:rPr lang="en-US" dirty="0"/>
              <a:t>With sub-harmonic injection locking (SHIL), bistable states have a phase difference of 180°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almost any nonlinear self-sustaining oscillators can be applied to realize </a:t>
            </a:r>
            <a:r>
              <a:rPr lang="en-US" dirty="0" err="1"/>
              <a:t>Ising</a:t>
            </a:r>
            <a:r>
              <a:rPr lang="en-US" dirty="0"/>
              <a:t> machine, with logic values encoded in their phases [1]. </a:t>
            </a:r>
          </a:p>
          <a:p>
            <a:pPr lvl="1"/>
            <a:r>
              <a:rPr lang="en-US" dirty="0">
                <a:hlinkClick r:id="rId2"/>
              </a:rPr>
              <a:t>https://www.spiedigitallibrary.org/conference-proceedings-of-spie/11703/117030D/Integrated-coherent-Ising-machines-for-next-generation-optimization-accelerators/10.1117/12.2585839.full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Mapping of NP-hard problems to </a:t>
            </a:r>
            <a:r>
              <a:rPr lang="en-US" dirty="0" err="1"/>
              <a:t>Ising</a:t>
            </a:r>
            <a:r>
              <a:rPr lang="en-US" dirty="0"/>
              <a:t> problem, e.g. Max-cut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151F38-4D9E-CA68-0330-042DF89B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Week 10 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A6395-03A5-F1BF-BFF3-B6CC7B5C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F440E-D9B0-BD1C-BCE5-1D711E08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BAC05-1B90-31AA-68E3-E497D2BA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409748-3611-4F64-6066-3DEC6A861541}"/>
              </a:ext>
            </a:extLst>
          </p:cNvPr>
          <p:cNvSpPr txBox="1"/>
          <p:nvPr/>
        </p:nvSpPr>
        <p:spPr>
          <a:xfrm>
            <a:off x="756557" y="6140148"/>
            <a:ext cx="76308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[1] Wang, </a:t>
            </a:r>
            <a:r>
              <a:rPr lang="en-US" sz="1050" b="0" i="0" dirty="0" err="1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Tianshi</a:t>
            </a:r>
            <a:r>
              <a:rPr lang="en-US" sz="1050" b="0" i="0" dirty="0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and </a:t>
            </a:r>
            <a:r>
              <a:rPr lang="en-US" sz="1050" b="0" i="0" dirty="0" err="1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Jaijeet</a:t>
            </a:r>
            <a:r>
              <a:rPr lang="en-US" sz="1050" b="0" i="0" dirty="0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1050" b="0" i="0" dirty="0" err="1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Roychowdhury</a:t>
            </a:r>
            <a:r>
              <a:rPr lang="en-US" sz="1050" b="0" i="0" dirty="0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"Oscillator-based </a:t>
            </a:r>
            <a:r>
              <a:rPr lang="en-US" sz="1050" b="0" i="0" dirty="0" err="1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Ising</a:t>
            </a:r>
            <a:r>
              <a:rPr lang="en-US" sz="1050" b="0" i="0" dirty="0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machine." </a:t>
            </a:r>
            <a:r>
              <a:rPr lang="en-US" sz="1050" b="0" i="1" dirty="0" err="1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arXiv</a:t>
            </a:r>
            <a:r>
              <a:rPr lang="en-US" sz="1050" b="0" i="1" dirty="0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preprint arXiv:1709.08102</a:t>
            </a:r>
            <a:r>
              <a:rPr lang="en-US" sz="1050" b="0" i="0" dirty="0">
                <a:solidFill>
                  <a:srgbClr val="19375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(2017).</a:t>
            </a:r>
            <a:endParaRPr lang="en-US" sz="1050" dirty="0">
              <a:solidFill>
                <a:srgbClr val="1937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188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18F498-D145-A0BD-4B22-4EC9B0041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200" dirty="0"/>
              <a:t>The MAX-CUT problem on an undirected graph G = (V, E) with an edge weight function w : E → R is one of them, where V and E denote the sets of vertices and edges respectively. The goal of the MAX-CUT problem is to find a cut (S, V \ S) such that the sum of the weight of the edges with one endpoint in S and the other in V \ S is maximized over all possible cuts [8]. Let </a:t>
            </a:r>
            <a:r>
              <a:rPr lang="en-US" sz="2200" dirty="0" err="1"/>
              <a:t>wjl</a:t>
            </a:r>
            <a:r>
              <a:rPr lang="en-US" sz="2200" dirty="0"/>
              <a:t> = </a:t>
            </a:r>
            <a:r>
              <a:rPr lang="en-US" sz="2200" dirty="0" err="1"/>
              <a:t>wlj</a:t>
            </a:r>
            <a:r>
              <a:rPr lang="en-US" sz="2200" dirty="0"/>
              <a:t> be the edge weight if (j, l) ∈ E and </a:t>
            </a:r>
            <a:r>
              <a:rPr lang="en-US" sz="2200" dirty="0" err="1"/>
              <a:t>wjl</a:t>
            </a:r>
            <a:r>
              <a:rPr lang="en-US" sz="2200" dirty="0"/>
              <a:t> = 0 if (j, l) ∈/ E, and </a:t>
            </a:r>
            <a:r>
              <a:rPr lang="en-US" sz="2200" dirty="0" err="1"/>
              <a:t>σj</a:t>
            </a:r>
            <a:r>
              <a:rPr lang="en-US" sz="2200" dirty="0"/>
              <a:t> = +1 if the j-</a:t>
            </a:r>
            <a:r>
              <a:rPr lang="en-US" sz="2200" dirty="0" err="1"/>
              <a:t>th</a:t>
            </a:r>
            <a:r>
              <a:rPr lang="en-US" sz="2200" dirty="0"/>
              <a:t> vertex is in S and </a:t>
            </a:r>
            <a:r>
              <a:rPr lang="en-US" sz="2200" dirty="0" err="1"/>
              <a:t>σj</a:t>
            </a:r>
            <a:r>
              <a:rPr lang="en-US" sz="2200" dirty="0"/>
              <a:t> = −1 if not. The weight of a cut S is thus given by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r>
              <a:rPr lang="en-US" sz="2200" dirty="0" err="1"/>
              <a:t>Wjl</a:t>
            </a:r>
            <a:r>
              <a:rPr lang="en-US" sz="2200" dirty="0">
                <a:sym typeface="Wingdings" panose="05000000000000000000" pitchFamily="2" charset="2"/>
              </a:rPr>
              <a:t>-</a:t>
            </a:r>
            <a:r>
              <a:rPr lang="en-US" sz="2200" dirty="0" err="1">
                <a:sym typeface="Wingdings" panose="05000000000000000000" pitchFamily="2" charset="2"/>
              </a:rPr>
              <a:t>Jjl</a:t>
            </a:r>
            <a:r>
              <a:rPr lang="en-US" sz="2200" dirty="0">
                <a:sym typeface="Wingdings" panose="05000000000000000000" pitchFamily="2" charset="2"/>
              </a:rPr>
              <a:t>, max-cut corresponds to the ground state of </a:t>
            </a:r>
            <a:r>
              <a:rPr lang="en-US" sz="2200" dirty="0" err="1">
                <a:sym typeface="Wingdings" panose="05000000000000000000" pitchFamily="2" charset="2"/>
              </a:rPr>
              <a:t>Ising</a:t>
            </a:r>
            <a:r>
              <a:rPr lang="en-US" sz="2200" dirty="0">
                <a:sym typeface="Wingdings" panose="05000000000000000000" pitchFamily="2" charset="2"/>
              </a:rPr>
              <a:t> problem.</a:t>
            </a:r>
            <a:endParaRPr lang="en-US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75282D-3609-0366-5FD0-70E25015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Max-cut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6B614-AC39-664F-BA19-B0CB630E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F9996-2AD4-FB28-B574-1C74EE57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90247-8B21-7ED5-D3F8-0E2EC6C2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31DA3A-A625-01F9-412F-F2E8C84A9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024" y="4305024"/>
            <a:ext cx="5681952" cy="8616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D93B9C-A364-9E75-2120-87DC44504DD4}"/>
              </a:ext>
            </a:extLst>
          </p:cNvPr>
          <p:cNvSpPr txBox="1"/>
          <p:nvPr/>
        </p:nvSpPr>
        <p:spPr>
          <a:xfrm>
            <a:off x="500743" y="6185614"/>
            <a:ext cx="814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Wang, </a:t>
            </a:r>
            <a:r>
              <a:rPr lang="en-US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Zhe</a:t>
            </a:r>
            <a:r>
              <a:rPr lang="en-US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et al. "Coherent </a:t>
            </a:r>
            <a:r>
              <a:rPr lang="en-US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Ising</a:t>
            </a:r>
            <a:r>
              <a:rPr lang="en-US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machine based on degenerate optical parametric oscillators." </a:t>
            </a:r>
            <a:r>
              <a:rPr lang="en-US" sz="10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Physical Review A</a:t>
            </a:r>
            <a:r>
              <a:rPr lang="en-US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88.6 (2013): 063853.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51263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265867-BBFD-14DB-C92C-2CF5DCD89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40950"/>
            <a:ext cx="8642350" cy="4967287"/>
          </a:xfrm>
        </p:spPr>
        <p:txBody>
          <a:bodyPr/>
          <a:lstStyle/>
          <a:p>
            <a:r>
              <a:rPr lang="de-DE" sz="2000" dirty="0"/>
              <a:t>Wrap up the first phase</a:t>
            </a:r>
          </a:p>
          <a:p>
            <a:pPr lvl="1" algn="just"/>
            <a:r>
              <a:rPr lang="en-US" sz="1800" dirty="0"/>
              <a:t>Tried to understand linearity near threshold and the corresponding linear gain in “Integrated Coherent </a:t>
            </a:r>
            <a:r>
              <a:rPr lang="en-US" sz="1800" dirty="0" err="1"/>
              <a:t>Ising</a:t>
            </a:r>
            <a:r>
              <a:rPr lang="en-US" sz="1800" dirty="0"/>
              <a:t> Machines Based on Self-Phase Modulation in </a:t>
            </a:r>
            <a:r>
              <a:rPr lang="en-US" sz="1800" dirty="0" err="1"/>
              <a:t>Microring</a:t>
            </a:r>
            <a:r>
              <a:rPr lang="en-US" sz="1800" dirty="0"/>
              <a:t> Resonators” [1], along with the paper from the same author “A coherent perceptron for all-optical learning” [2].</a:t>
            </a:r>
          </a:p>
          <a:p>
            <a:pPr lvl="1"/>
            <a:r>
              <a:rPr lang="en-US" sz="1800" dirty="0"/>
              <a:t>Validated the linear </a:t>
            </a:r>
            <a:r>
              <a:rPr lang="en-US" sz="1800" dirty="0" err="1"/>
              <a:t>transferfunction</a:t>
            </a:r>
            <a:r>
              <a:rPr lang="en-US" sz="1800" dirty="0"/>
              <a:t> by plotting Fig.4 in [1] (left).</a:t>
            </a:r>
            <a:r>
              <a:rPr lang="de-DE" sz="1800" dirty="0"/>
              <a:t> Code available on https://github.com/AllInCoffee/Playground/tree/main</a:t>
            </a:r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B9404A-BFDF-5C9D-A1F0-25F02B84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Week 11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5659B-8616-0539-8B4E-2D22E9CF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78E3E-4732-088A-247D-40F03F0C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2757A-E409-1CA6-CC7C-A7B7E22F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16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DA16E4-1431-5C46-E1CE-8A7DDAB17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032"/>
          <a:stretch/>
        </p:blipFill>
        <p:spPr bwMode="auto">
          <a:xfrm>
            <a:off x="4139706" y="3340799"/>
            <a:ext cx="4937165" cy="1609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4093FE-4C23-1045-F1B1-18839B0AA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46" y="3340799"/>
            <a:ext cx="3649436" cy="29558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BCDDB2-8D4C-904E-9331-E4E5922E531B}"/>
              </a:ext>
            </a:extLst>
          </p:cNvPr>
          <p:cNvSpPr txBox="1"/>
          <p:nvPr/>
        </p:nvSpPr>
        <p:spPr>
          <a:xfrm>
            <a:off x="4645421" y="5198839"/>
            <a:ext cx="3869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0" dirty="0">
                <a:solidFill>
                  <a:srgbClr val="19375B"/>
                </a:solidFill>
              </a:rPr>
              <a:t>[1] </a:t>
            </a:r>
            <a:r>
              <a:rPr lang="en-US" sz="900" b="0" dirty="0" err="1">
                <a:solidFill>
                  <a:srgbClr val="19375B"/>
                </a:solidFill>
              </a:rPr>
              <a:t>Tezak</a:t>
            </a:r>
            <a:r>
              <a:rPr lang="en-US" sz="900" b="0" dirty="0">
                <a:solidFill>
                  <a:srgbClr val="19375B"/>
                </a:solidFill>
              </a:rPr>
              <a:t>, Nikolas, et al. "Integrated coherent </a:t>
            </a:r>
            <a:r>
              <a:rPr lang="en-US" sz="900" b="0" dirty="0" err="1">
                <a:solidFill>
                  <a:srgbClr val="19375B"/>
                </a:solidFill>
              </a:rPr>
              <a:t>Ising</a:t>
            </a:r>
            <a:r>
              <a:rPr lang="en-US" sz="900" b="0" dirty="0">
                <a:solidFill>
                  <a:srgbClr val="19375B"/>
                </a:solidFill>
              </a:rPr>
              <a:t> machines based on self-phase modulation in microring resonators." IEEE Journal of Selected Topics in Quantum Electronics 26.1 (2019): 1-15.</a:t>
            </a:r>
          </a:p>
          <a:p>
            <a:r>
              <a:rPr lang="en-US" sz="900" b="0" dirty="0">
                <a:solidFill>
                  <a:srgbClr val="19375B"/>
                </a:solidFill>
              </a:rPr>
              <a:t>[2] </a:t>
            </a:r>
            <a:r>
              <a:rPr lang="en-US" sz="900" b="0" dirty="0" err="1">
                <a:solidFill>
                  <a:srgbClr val="19375B"/>
                </a:solidFill>
              </a:rPr>
              <a:t>Tezak</a:t>
            </a:r>
            <a:r>
              <a:rPr lang="en-US" sz="900" b="0" dirty="0">
                <a:solidFill>
                  <a:srgbClr val="19375B"/>
                </a:solidFill>
              </a:rPr>
              <a:t>, N., Mabuchi, H. A coherent perceptron for all-optical learning. EPJ Quantum Technol. 2, 10 (2015). https://doi.org/10.1140/epjqt/s40507-015-0023-3</a:t>
            </a:r>
          </a:p>
        </p:txBody>
      </p:sp>
    </p:spTree>
    <p:extLst>
      <p:ext uri="{BB962C8B-B14F-4D97-AF65-F5344CB8AC3E}">
        <p14:creationId xmlns:p14="http://schemas.microsoft.com/office/powerpoint/2010/main" val="4285196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774C2A-A865-0715-F71A-47589E90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Week 12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CF19C-2BBC-533D-CB40-ADFA6B85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00673-49E6-24D9-DCB0-08148E8D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AEE50-2798-99B6-3376-0A980A37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17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83900E-D905-73F8-91CE-D77B2DD34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ummarize the first phase</a:t>
            </a:r>
          </a:p>
          <a:p>
            <a:r>
              <a:rPr lang="en-US" dirty="0"/>
              <a:t>P</a:t>
            </a:r>
            <a:r>
              <a:rPr lang="en-US" altLang="zh-CN" dirty="0"/>
              <a:t>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1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6589AA-00BD-C960-3487-4F7965310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TSP </a:t>
            </a:r>
            <a:r>
              <a:rPr lang="en-US" altLang="zh-CN" dirty="0"/>
              <a:t>formulation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A6AB08-3258-9741-ECF4-1E64783C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altLang="zh-CN" dirty="0"/>
              <a:t>eek 13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EF331-5DE3-499A-A8B4-FE73ACDC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A3A15-5512-9E7C-8A25-9F3A186F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8E753-713F-1DF7-9D54-91E35B00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F29B8E-6DA8-8CAD-E8B4-2A2E4EEE8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259" y="1777700"/>
            <a:ext cx="5239481" cy="10383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8C69FC-C2FB-FF7E-F277-1B749BD64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785" y="3013898"/>
            <a:ext cx="4134427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18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F1275A-4697-D4A2-9DE8-34416B90BD95}"/>
              </a:ext>
            </a:extLst>
          </p:cNvPr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r>
              <a:rPr lang="en-US" dirty="0"/>
              <a:t> L</a:t>
            </a:r>
            <a:r>
              <a:rPr lang="en-US" altLang="zh-CN" dirty="0"/>
              <a:t>iterature review on state-of-the-art </a:t>
            </a:r>
            <a:r>
              <a:rPr lang="en-US" dirty="0"/>
              <a:t>Kerr Parametric Oscillator (KPO) </a:t>
            </a:r>
            <a:r>
              <a:rPr lang="en-US" altLang="zh-CN" dirty="0"/>
              <a:t>b</a:t>
            </a:r>
            <a:r>
              <a:rPr lang="en-US" dirty="0"/>
              <a:t>ased </a:t>
            </a:r>
            <a:r>
              <a:rPr lang="en-US" dirty="0" err="1"/>
              <a:t>Ising</a:t>
            </a:r>
            <a:r>
              <a:rPr lang="en-US" dirty="0"/>
              <a:t> </a:t>
            </a:r>
            <a:r>
              <a:rPr lang="en-US" altLang="zh-CN" dirty="0"/>
              <a:t>m</a:t>
            </a:r>
            <a:r>
              <a:rPr lang="en-US" dirty="0"/>
              <a:t>achines</a:t>
            </a:r>
          </a:p>
          <a:p>
            <a:pPr lvl="1"/>
            <a:r>
              <a:rPr lang="en-US" sz="2400" dirty="0"/>
              <a:t>Objectives </a:t>
            </a:r>
          </a:p>
          <a:p>
            <a:pPr lvl="2"/>
            <a:r>
              <a:rPr lang="en-US" sz="2000" dirty="0"/>
              <a:t>To find a more accurate model for mapping into </a:t>
            </a:r>
            <a:r>
              <a:rPr lang="en-US" sz="2000" dirty="0" err="1"/>
              <a:t>Ising</a:t>
            </a:r>
            <a:r>
              <a:rPr lang="en-US" sz="2000" dirty="0"/>
              <a:t> problems</a:t>
            </a:r>
          </a:p>
          <a:p>
            <a:pPr lvl="3"/>
            <a:r>
              <a:rPr lang="en-US" sz="2000" dirty="0"/>
              <a:t>Add noise or thermal </a:t>
            </a:r>
            <a:r>
              <a:rPr lang="en-US" sz="2000" dirty="0" err="1"/>
              <a:t>flucturation</a:t>
            </a:r>
            <a:endParaRPr lang="en-US" sz="2000" dirty="0"/>
          </a:p>
          <a:p>
            <a:pPr lvl="3"/>
            <a:r>
              <a:rPr lang="en-US" sz="2000" dirty="0"/>
              <a:t>Increase order of nonlinearity in cost function </a:t>
            </a:r>
          </a:p>
          <a:p>
            <a:pPr lvl="3"/>
            <a:r>
              <a:rPr lang="en-US" sz="2000" dirty="0"/>
              <a:t>Add external magnetic field </a:t>
            </a:r>
          </a:p>
          <a:p>
            <a:pPr lvl="2"/>
            <a:r>
              <a:rPr lang="en-US" sz="2000" dirty="0"/>
              <a:t>To compute faster</a:t>
            </a:r>
          </a:p>
          <a:p>
            <a:pPr lvl="3"/>
            <a:r>
              <a:rPr lang="en-US" sz="2000" dirty="0"/>
              <a:t>Optimize the model for less computing complexity</a:t>
            </a:r>
          </a:p>
          <a:p>
            <a:pPr lvl="3"/>
            <a:r>
              <a:rPr lang="en-US" sz="2000" dirty="0"/>
              <a:t>Reduce bits required for </a:t>
            </a:r>
            <a:r>
              <a:rPr lang="en-US" sz="2000"/>
              <a:t>coupling strength</a:t>
            </a:r>
            <a:endParaRPr lang="en-US" sz="2000" dirty="0"/>
          </a:p>
          <a:p>
            <a:pPr lvl="2"/>
            <a:r>
              <a:rPr lang="en-US" sz="2000" dirty="0"/>
              <a:t>To be more compact / to scale </a:t>
            </a:r>
          </a:p>
          <a:p>
            <a:pPr lvl="3"/>
            <a:r>
              <a:rPr lang="en-US" sz="2000" dirty="0"/>
              <a:t>Reduce power consumption </a:t>
            </a:r>
          </a:p>
          <a:p>
            <a:pPr lvl="3"/>
            <a:r>
              <a:rPr lang="en-US" sz="2000" dirty="0"/>
              <a:t>Reduce footprint </a:t>
            </a:r>
          </a:p>
          <a:p>
            <a:pPr lvl="2"/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943A22-1171-E601-56DE-95F53C14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Week 14-15 Literature Review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519E3-30F8-F0B4-F50C-FB2ECBAB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D0886-DB1A-121E-E554-5C7AECF1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19102-4CE5-EC50-78D8-7F501363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3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C4A47EB-C204-E314-03F2-BE262554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C9E5547D-28DE-21E0-DB8F-19A528AD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altLang="zh-CN" dirty="0"/>
              <a:t>utline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CCF75-0E58-3332-B9AE-45923058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5C914FEA-A00B-4EE3-9815-260C78B275ED}" type="datetime1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FFF3D-C41C-0B40-BF6F-143953FD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71A97-8406-1923-ABE2-D29DFE18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2697313F-D866-4554-955F-25FA0D5B908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67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F6AFFA-2272-99E5-56A2-880EF9152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341438"/>
            <a:ext cx="8642350" cy="4967287"/>
          </a:xfrm>
        </p:spPr>
        <p:txBody>
          <a:bodyPr/>
          <a:lstStyle/>
          <a:p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Mathematical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modeling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of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active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silicon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micro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ring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resonators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(MRRs)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with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feedback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control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considering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various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nonlinear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optical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effects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. </a:t>
            </a:r>
            <a:r>
              <a:rPr lang="de-DE" sz="2000" b="0" strike="noStrike" spc="-1" dirty="0">
                <a:solidFill>
                  <a:srgbClr val="000000"/>
                </a:solidFill>
                <a:latin typeface="Aptos"/>
              </a:rPr>
              <a:t>Mathematische Modellierung aktiver Silizium-Mikroringresonatoren (MRRs) mit Rückkopplungssteuerung unter Berücksichtigung verschiedener nichtlinearer optischer Effekte.  </a:t>
            </a:r>
          </a:p>
          <a:p>
            <a:endParaRPr lang="de-DE" sz="2000" b="1" strike="noStrike" spc="-1" dirty="0">
              <a:solidFill>
                <a:srgbClr val="00305D"/>
              </a:solidFill>
              <a:latin typeface="Open Sans"/>
            </a:endParaRPr>
          </a:p>
          <a:p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Numerical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simulation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of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the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time and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frequency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response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of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the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MRRs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with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feedback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control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</a:t>
            </a:r>
            <a:r>
              <a:rPr lang="de-DE" sz="2000" b="1" strike="noStrike" spc="-1" dirty="0" err="1">
                <a:solidFill>
                  <a:srgbClr val="00305D"/>
                </a:solidFill>
                <a:latin typeface="Open Sans"/>
              </a:rPr>
              <a:t>using</a:t>
            </a:r>
            <a:r>
              <a:rPr lang="de-DE" sz="2000" b="1" strike="noStrike" spc="-1" dirty="0">
                <a:solidFill>
                  <a:srgbClr val="00305D"/>
                </a:solidFill>
                <a:latin typeface="Open Sans"/>
              </a:rPr>
              <a:t> Python &amp; MATLAB. </a:t>
            </a:r>
            <a:r>
              <a:rPr lang="de-DE" sz="2000" b="0" strike="noStrike" spc="-1" dirty="0">
                <a:solidFill>
                  <a:srgbClr val="000000"/>
                </a:solidFill>
                <a:latin typeface="Aptos"/>
              </a:rPr>
              <a:t>Numerische Simulation des Zeit- und Frequenzverhaltens der MRRs mit Feedback-Steuerung unter Verwendung von Python &amp; MATLAB.</a:t>
            </a:r>
            <a:endParaRPr lang="de-DE" sz="2000" b="1" strike="noStrike" spc="-1" dirty="0">
              <a:solidFill>
                <a:srgbClr val="00305D"/>
              </a:solidFill>
              <a:latin typeface="Open Sans"/>
            </a:endParaRPr>
          </a:p>
          <a:p>
            <a:endParaRPr lang="en-US" sz="2000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3B1B3D27-92DC-301A-9906-20C34652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strike="noStrike" spc="-1" dirty="0">
                <a:solidFill>
                  <a:srgbClr val="00305D"/>
                </a:solidFill>
                <a:latin typeface="Open Sans"/>
              </a:rPr>
              <a:t>Main Tasks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58025B14-CA2F-024A-BC6C-C8F86719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3237-B359-4442-BB47-702366E3C8FE}" type="datetime1">
              <a:rPr lang="en-US" smtClean="0"/>
              <a:t>9/12/2024</a:t>
            </a:fld>
            <a:endParaRPr lang="en-US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1BB3510-E6DA-1126-D53E-C6EC87DD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295E5AA1-15F4-E178-E9F5-4024BCBF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4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24E50F95-7A7A-69B6-4568-3A1CC9D7A28B}"/>
              </a:ext>
            </a:extLst>
          </p:cNvPr>
          <p:cNvPicPr/>
          <p:nvPr/>
        </p:nvPicPr>
        <p:blipFill rotWithShape="1">
          <a:blip r:embed="rId2"/>
          <a:srcRect t="13670"/>
          <a:stretch/>
        </p:blipFill>
        <p:spPr>
          <a:xfrm>
            <a:off x="5531556" y="1247649"/>
            <a:ext cx="3474114" cy="1956393"/>
          </a:xfrm>
          <a:prstGeom prst="rect">
            <a:avLst/>
          </a:prstGeom>
          <a:ln>
            <a:noFill/>
          </a:ln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83D75-F6BB-D2E0-4773-05051158F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105" y="1294092"/>
            <a:ext cx="4837339" cy="4967287"/>
          </a:xfrm>
        </p:spPr>
        <p:txBody>
          <a:bodyPr/>
          <a:lstStyle/>
          <a:p>
            <a:r>
              <a:rPr lang="en-US" dirty="0"/>
              <a:t>Theory Background</a:t>
            </a:r>
          </a:p>
          <a:p>
            <a:pPr lvl="1"/>
            <a:r>
              <a:rPr lang="en-US" sz="2000" dirty="0" err="1"/>
              <a:t>Ising</a:t>
            </a:r>
            <a:r>
              <a:rPr lang="en-US" sz="2000" dirty="0"/>
              <a:t> Model and </a:t>
            </a:r>
            <a:r>
              <a:rPr lang="en-US" sz="2000" dirty="0" err="1"/>
              <a:t>Ising</a:t>
            </a:r>
            <a:r>
              <a:rPr lang="en-US" sz="2000" dirty="0"/>
              <a:t> Machine</a:t>
            </a:r>
          </a:p>
          <a:p>
            <a:pPr lvl="2"/>
            <a:r>
              <a:rPr lang="en-US" sz="1800" dirty="0"/>
              <a:t>https://nbviewer.org/url/jakevdp.github.io/downloads/notebooks/CythonIsingModel.ipynb </a:t>
            </a:r>
          </a:p>
          <a:p>
            <a:pPr lvl="2"/>
            <a:r>
              <a:rPr lang="en-US" sz="1800" dirty="0"/>
              <a:t>https://matthewrocklin.com/blog/work/2015/02/28/Ising</a:t>
            </a:r>
          </a:p>
          <a:p>
            <a:pPr lvl="1"/>
            <a:r>
              <a:rPr lang="en-US" sz="2000" dirty="0"/>
              <a:t>Pitchfork Bifurcation</a:t>
            </a:r>
          </a:p>
          <a:p>
            <a:pPr lvl="2"/>
            <a:r>
              <a:rPr lang="en-US" sz="1800" dirty="0"/>
              <a:t>https://www.youtube.com/watch?v=Il75BOO94jY&amp;t=2134s 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BB40F2-086B-B175-64BF-0DDB1294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altLang="zh-CN" dirty="0"/>
              <a:t>eek 1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C7E49-795D-B1C0-FD31-03C36BFB0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7385-6E6D-403A-B787-CC7F98242E15}" type="datetime1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09687-DBB5-601B-FE02-2CBD882B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D0955-DB61-F575-A291-7DD00E9A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ABDA53C-4A3D-1183-C938-87414F20E19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702461" y="3546154"/>
            <a:ext cx="3038040" cy="2323919"/>
          </a:xfrm>
          <a:prstGeom prst="rect">
            <a:avLst/>
          </a:prstGeom>
          <a:ln>
            <a:noFill/>
          </a:ln>
        </p:spPr>
      </p:pic>
      <p:sp>
        <p:nvSpPr>
          <p:cNvPr id="8" name="CustomShape 3">
            <a:extLst>
              <a:ext uri="{FF2B5EF4-FFF2-40B4-BE49-F238E27FC236}">
                <a16:creationId xmlns:a16="http://schemas.microsoft.com/office/drawing/2014/main" id="{884AEA89-803F-047E-2EAD-A628BAF6CAB2}"/>
              </a:ext>
            </a:extLst>
          </p:cNvPr>
          <p:cNvSpPr/>
          <p:nvPr/>
        </p:nvSpPr>
        <p:spPr>
          <a:xfrm>
            <a:off x="5430661" y="5734487"/>
            <a:ext cx="358164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 dirty="0">
                <a:solidFill>
                  <a:srgbClr val="000000"/>
                </a:solidFill>
                <a:latin typeface="Open Sans"/>
              </a:rPr>
              <a:t>Quench of an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Open Sans"/>
              </a:rPr>
              <a:t>Ising</a:t>
            </a:r>
            <a:r>
              <a:rPr lang="en-US" sz="900" b="0" strike="noStrike" spc="-1" dirty="0">
                <a:solidFill>
                  <a:srgbClr val="000000"/>
                </a:solidFill>
                <a:latin typeface="Open Sans"/>
              </a:rPr>
              <a:t> system on a two-dimensional square lattice (500 × 500) with inverse temperature β = 10, starting from a random configuration.</a:t>
            </a:r>
            <a:endParaRPr lang="en-US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u="sng" strike="noStrike" spc="-1" dirty="0">
                <a:solidFill>
                  <a:srgbClr val="0069B4"/>
                </a:solidFill>
                <a:uFillTx/>
                <a:latin typeface="Open Sans"/>
                <a:hlinkClick r:id="rId4"/>
              </a:rPr>
              <a:t>https://en.wikipedia.org/wiki/Ising_model</a:t>
            </a:r>
            <a:r>
              <a:rPr lang="en-US" sz="900" b="0" strike="noStrike" spc="-1" dirty="0">
                <a:solidFill>
                  <a:srgbClr val="000000"/>
                </a:solidFill>
                <a:latin typeface="Open Sans"/>
              </a:rPr>
              <a:t> 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11" name="CustomShape 5">
            <a:extLst>
              <a:ext uri="{FF2B5EF4-FFF2-40B4-BE49-F238E27FC236}">
                <a16:creationId xmlns:a16="http://schemas.microsoft.com/office/drawing/2014/main" id="{CEE3078E-2B70-1AC5-A3BB-4DADB1881A03}"/>
              </a:ext>
            </a:extLst>
          </p:cNvPr>
          <p:cNvSpPr/>
          <p:nvPr/>
        </p:nvSpPr>
        <p:spPr>
          <a:xfrm>
            <a:off x="5367776" y="3029194"/>
            <a:ext cx="3776224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000000"/>
                </a:solidFill>
                <a:latin typeface="Open Sans"/>
              </a:rPr>
              <a:t>Ising</a:t>
            </a:r>
            <a:r>
              <a:rPr lang="en-US" sz="1000" b="0" strike="noStrike" spc="-1" dirty="0">
                <a:solidFill>
                  <a:srgbClr val="000000"/>
                </a:solidFill>
                <a:latin typeface="Open Sans"/>
              </a:rPr>
              <a:t> Model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u="sng" strike="noStrike" spc="-1" dirty="0">
                <a:solidFill>
                  <a:srgbClr val="0069B4"/>
                </a:solidFill>
                <a:uFillTx/>
                <a:latin typeface="Open Sans"/>
                <a:hlinkClick r:id="rId5"/>
              </a:rPr>
              <a:t>https://social-innovation.hitachi/en-us/case_studies/new-computer-can-quickly-solve-combinatorial-optimization-problems/</a:t>
            </a:r>
            <a:r>
              <a:rPr lang="en-US" sz="900" b="0" strike="noStrike" spc="-1" dirty="0">
                <a:solidFill>
                  <a:srgbClr val="000000"/>
                </a:solidFill>
                <a:latin typeface="Open Sans"/>
              </a:rPr>
              <a:t> </a:t>
            </a:r>
            <a:endParaRPr lang="en-US" sz="900" b="0" strike="noStrike" spc="-1" dirty="0">
              <a:latin typeface="Arial"/>
            </a:endParaRPr>
          </a:p>
        </p:txBody>
      </p:sp>
      <p:pic>
        <p:nvPicPr>
          <p:cNvPr id="12" name="Picture 14">
            <a:extLst>
              <a:ext uri="{FF2B5EF4-FFF2-40B4-BE49-F238E27FC236}">
                <a16:creationId xmlns:a16="http://schemas.microsoft.com/office/drawing/2014/main" id="{10156544-5622-8255-03FE-35E4935A69FC}"/>
              </a:ext>
            </a:extLst>
          </p:cNvPr>
          <p:cNvPicPr/>
          <p:nvPr/>
        </p:nvPicPr>
        <p:blipFill>
          <a:blip r:embed="rId6"/>
          <a:srcRect l="24801" t="13720" r="22941" b="27029"/>
          <a:stretch/>
        </p:blipFill>
        <p:spPr>
          <a:xfrm>
            <a:off x="586691" y="4542931"/>
            <a:ext cx="2099359" cy="1854557"/>
          </a:xfrm>
          <a:prstGeom prst="rect">
            <a:avLst/>
          </a:prstGeom>
          <a:ln>
            <a:noFill/>
          </a:ln>
        </p:spPr>
      </p:pic>
      <p:sp>
        <p:nvSpPr>
          <p:cNvPr id="14" name="CustomShape 7">
            <a:extLst>
              <a:ext uri="{FF2B5EF4-FFF2-40B4-BE49-F238E27FC236}">
                <a16:creationId xmlns:a16="http://schemas.microsoft.com/office/drawing/2014/main" id="{86D4B6A0-FB77-C7B9-FFBC-82A0290C7876}"/>
              </a:ext>
            </a:extLst>
          </p:cNvPr>
          <p:cNvSpPr/>
          <p:nvPr/>
        </p:nvSpPr>
        <p:spPr>
          <a:xfrm>
            <a:off x="2417814" y="6022630"/>
            <a:ext cx="28900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222222"/>
                </a:solidFill>
                <a:latin typeface="Arial"/>
              </a:rPr>
              <a:t>McCann, Caitlin. "Bifurcation Analysis of Non-linear Differential Equations." </a:t>
            </a:r>
            <a:r>
              <a:rPr lang="en-US" sz="800" b="0" i="1" strike="noStrike" spc="-1" dirty="0">
                <a:solidFill>
                  <a:srgbClr val="222222"/>
                </a:solidFill>
                <a:latin typeface="Arial"/>
              </a:rPr>
              <a:t>The University of Liverpool</a:t>
            </a:r>
            <a:r>
              <a:rPr lang="en-US" sz="800" b="0" strike="noStrike" spc="-1" dirty="0">
                <a:solidFill>
                  <a:srgbClr val="222222"/>
                </a:solidFill>
                <a:latin typeface="Arial"/>
              </a:rPr>
              <a:t> (2013).</a:t>
            </a:r>
            <a:endParaRPr lang="en-US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014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0670BD-C436-B89A-1F9A-8CB9B467E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Literature Review </a:t>
            </a:r>
          </a:p>
          <a:p>
            <a:pPr lvl="1"/>
            <a:r>
              <a:rPr lang="en-US" dirty="0"/>
              <a:t>Realization of optical </a:t>
            </a:r>
            <a:r>
              <a:rPr lang="en-US" dirty="0" err="1"/>
              <a:t>bistability</a:t>
            </a:r>
            <a:r>
              <a:rPr lang="en-US" dirty="0"/>
              <a:t> through nonlinear optical resonator: </a:t>
            </a:r>
          </a:p>
          <a:p>
            <a:pPr lvl="2"/>
            <a:r>
              <a:rPr lang="en-US" dirty="0" err="1"/>
              <a:t>Ising</a:t>
            </a:r>
            <a:r>
              <a:rPr lang="en-US" dirty="0"/>
              <a:t> Machines: Non-Von Neumann Computing with Nonlinear Optics - Alireza Marandi - 6/7/2019 </a:t>
            </a:r>
            <a:r>
              <a:rPr lang="de-DE" dirty="0"/>
              <a:t>(</a:t>
            </a:r>
            <a:r>
              <a:rPr lang="en-US" dirty="0">
                <a:hlinkClick r:id="rId2"/>
              </a:rPr>
              <a:t>https://www.youtube.com/watch?v=V7BxJsLyubk&amp;t=832s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“Integrated Coherent </a:t>
            </a:r>
            <a:r>
              <a:rPr lang="en-US" dirty="0" err="1"/>
              <a:t>Ising</a:t>
            </a:r>
            <a:r>
              <a:rPr lang="en-US" dirty="0"/>
              <a:t> Machines Based on Self-Phase Modulation in Microring Resonators” (2020) Appendix A.</a:t>
            </a:r>
          </a:p>
          <a:p>
            <a:pPr lvl="2"/>
            <a:r>
              <a:rPr lang="en-US" dirty="0"/>
              <a:t>“A Review of Simulation Algorithms of Classical </a:t>
            </a:r>
            <a:r>
              <a:rPr lang="en-US" dirty="0" err="1"/>
              <a:t>Ising</a:t>
            </a:r>
            <a:r>
              <a:rPr lang="en-US" dirty="0"/>
              <a:t> Machines for Combinatorial Optimization” (2022)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Ising</a:t>
            </a:r>
            <a:r>
              <a:rPr lang="en-US" dirty="0"/>
              <a:t> Machines: Hardware Solvers for Combinatorial Optimization Problems” (2022)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7EEF8C-7731-342C-1AB8-BAC8B05D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9E19E-6109-9CE5-17B9-4A34DB00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AD93D-ED31-1DCD-8E34-B79DC37C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F580A-F22A-FC6E-3373-AB45BC36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6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4365FE-8642-E759-A4C3-621DA16BA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Read through “Integrated Coherent </a:t>
            </a:r>
            <a:r>
              <a:rPr lang="en-US" sz="2000" dirty="0" err="1"/>
              <a:t>Ising</a:t>
            </a:r>
            <a:r>
              <a:rPr lang="en-US" sz="2000" dirty="0"/>
              <a:t> Machines Based on Self-Phase Modulation in Microring Resonators” (2020) Appendix A.</a:t>
            </a:r>
          </a:p>
          <a:p>
            <a:r>
              <a:rPr lang="en-US" sz="2000" dirty="0"/>
              <a:t>Plotted the characteristic function from Appendix 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4AC0CE-832F-2794-F568-8AC81BC7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C5FFA-E932-AA9D-ABBC-49BB854B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9220D-F4DC-B683-8F19-7067C071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3003C-C9B0-4D74-CAB5-03331FE2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6</a:t>
            </a:fld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322414F-3181-1BFD-2B61-82B868AC62A6}"/>
              </a:ext>
            </a:extLst>
          </p:cNvPr>
          <p:cNvPicPr/>
          <p:nvPr/>
        </p:nvPicPr>
        <p:blipFill>
          <a:blip r:embed="rId2"/>
          <a:srcRect l="4945" r="3016"/>
          <a:stretch/>
        </p:blipFill>
        <p:spPr>
          <a:xfrm>
            <a:off x="790974" y="2932605"/>
            <a:ext cx="3679426" cy="3312004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7DDFA8-7B86-2836-2F71-B95A08A02F5E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021879" y="2863933"/>
            <a:ext cx="3560875" cy="3399227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887E49-8D54-439D-CCE6-D22940353A8D}"/>
                  </a:ext>
                </a:extLst>
              </p:cNvPr>
              <p:cNvSpPr txBox="1"/>
              <p:nvPr/>
            </p:nvSpPr>
            <p:spPr>
              <a:xfrm>
                <a:off x="2864065" y="2428717"/>
                <a:ext cx="3415870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>
                          <a:solidFill>
                            <a:srgbClr val="0B2A51"/>
                          </a:solidFill>
                          <a:latin typeface="Cambria Math" panose="02040503050406030204" pitchFamily="18" charset="0"/>
                          <a:ea typeface="ＭＳ Ｐゴシック" charset="0"/>
                          <a:cs typeface="ＭＳ Ｐゴシック" charset="0"/>
                        </a:rPr>
                        <m:t>𝜿</m:t>
                      </m:r>
                      <m:r>
                        <a:rPr lang="de-DE">
                          <a:solidFill>
                            <a:srgbClr val="0B2A51"/>
                          </a:solidFill>
                          <a:latin typeface="Cambria Math" panose="02040503050406030204" pitchFamily="18" charset="0"/>
                          <a:ea typeface="ＭＳ Ｐゴシック" charset="0"/>
                          <a:cs typeface="ＭＳ Ｐゴシック" charset="0"/>
                        </a:rPr>
                        <m:t>𝑰</m:t>
                      </m:r>
                      <m:d>
                        <m:dPr>
                          <m:ctrlPr>
                            <a:rPr lang="de-DE" i="1">
                              <a:solidFill>
                                <a:srgbClr val="0B2A51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  <a:cs typeface="ＭＳ Ｐゴシック" charset="0"/>
                            </a:rPr>
                          </m:ctrlPr>
                        </m:dPr>
                        <m:e>
                          <m:r>
                            <a:rPr lang="de-DE">
                              <a:solidFill>
                                <a:srgbClr val="0B2A51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  <a:cs typeface="ＭＳ Ｐゴシック" charset="0"/>
                            </a:rPr>
                            <m:t>𝒏</m:t>
                          </m:r>
                        </m:e>
                      </m:d>
                      <m:r>
                        <a:rPr lang="de-DE">
                          <a:solidFill>
                            <a:srgbClr val="0B2A51"/>
                          </a:solidFill>
                          <a:latin typeface="Cambria Math" panose="02040503050406030204" pitchFamily="18" charset="0"/>
                          <a:ea typeface="ＭＳ Ｐゴシック" charset="0"/>
                          <a:cs typeface="ＭＳ Ｐゴシック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solidFill>
                                <a:srgbClr val="0B2A51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  <a:cs typeface="ＭＳ Ｐゴシック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rgbClr val="0B2A51"/>
                                  </a:solidFill>
                                  <a:latin typeface="Cambria Math" panose="02040503050406030204" pitchFamily="18" charset="0"/>
                                  <a:ea typeface="ＭＳ Ｐゴシック" charset="0"/>
                                  <a:cs typeface="ＭＳ Ｐゴシック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rgbClr val="0B2A51"/>
                                  </a:solidFill>
                                  <a:latin typeface="Cambria Math" panose="02040503050406030204" pitchFamily="18" charset="0"/>
                                  <a:ea typeface="ＭＳ Ｐゴシック" charset="0"/>
                                  <a:cs typeface="ＭＳ Ｐゴシック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rgbClr val="0B2A51"/>
                                  </a:solidFill>
                                  <a:latin typeface="Cambria Math" panose="02040503050406030204" pitchFamily="18" charset="0"/>
                                  <a:ea typeface="ＭＳ Ｐゴシック" charset="0"/>
                                  <a:cs typeface="ＭＳ Ｐゴシック" charset="0"/>
                                </a:rPr>
                                <m:t>𝑻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rgbClr val="0B2A51"/>
                                  </a:solidFill>
                                  <a:latin typeface="Cambria Math" panose="02040503050406030204" pitchFamily="18" charset="0"/>
                                  <a:ea typeface="ＭＳ Ｐゴシック" charset="0"/>
                                  <a:cs typeface="ＭＳ Ｐゴシック" charset="0"/>
                                </a:rPr>
                                <m:t>𝟐</m:t>
                              </m:r>
                            </m:sup>
                          </m:sSubSup>
                          <m:r>
                            <m:rPr>
                              <m:lit/>
                            </m:rPr>
                            <a:rPr lang="de-DE">
                              <a:solidFill>
                                <a:srgbClr val="0B2A51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  <a:cs typeface="ＭＳ Ｐゴシック" charset="0"/>
                            </a:rPr>
                            <m:t>/</m:t>
                          </m:r>
                          <m:r>
                            <a:rPr lang="de-DE">
                              <a:solidFill>
                                <a:srgbClr val="0B2A51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  <a:cs typeface="ＭＳ Ｐゴシック" charset="0"/>
                            </a:rPr>
                            <m:t>𝟒</m:t>
                          </m:r>
                          <m:r>
                            <a:rPr lang="de-DE">
                              <a:solidFill>
                                <a:srgbClr val="0B2A51"/>
                              </a:solidFill>
                              <a:latin typeface="Cambria Math" panose="02040503050406030204" pitchFamily="18" charset="0"/>
                              <a:ea typeface="ＭＳ Ｐゴシック" charset="0"/>
                              <a:cs typeface="ＭＳ Ｐゴシック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solidFill>
                                    <a:srgbClr val="0B2A51"/>
                                  </a:solidFill>
                                  <a:latin typeface="Cambria Math" panose="02040503050406030204" pitchFamily="18" charset="0"/>
                                  <a:ea typeface="ＭＳ Ｐゴシック" charset="0"/>
                                  <a:cs typeface="ＭＳ Ｐゴシック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>
                                      <a:solidFill>
                                        <a:srgbClr val="0B2A51"/>
                                      </a:solidFill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ＭＳ Ｐゴシック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>
                                      <a:solidFill>
                                        <a:srgbClr val="0B2A51"/>
                                      </a:solidFill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ＭＳ Ｐゴシック" charset="0"/>
                                    </a:rPr>
                                    <m:t>𝚫</m:t>
                                  </m:r>
                                  <m:r>
                                    <a:rPr lang="de-DE">
                                      <a:solidFill>
                                        <a:srgbClr val="0B2A51"/>
                                      </a:solidFill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ＭＳ Ｐゴシック" charset="0"/>
                                    </a:rPr>
                                    <m:t>+</m:t>
                                  </m:r>
                                  <m:r>
                                    <a:rPr lang="de-DE">
                                      <a:solidFill>
                                        <a:srgbClr val="0B2A51"/>
                                      </a:solidFill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ＭＳ Ｐゴシック" charset="0"/>
                                    </a:rPr>
                                    <m:t>𝝌</m:t>
                                  </m:r>
                                  <m:r>
                                    <a:rPr lang="de-DE">
                                      <a:solidFill>
                                        <a:srgbClr val="0B2A51"/>
                                      </a:solidFill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ＭＳ Ｐゴシック" charset="0"/>
                                    </a:rPr>
                                    <m:t>𝒏</m:t>
                                  </m:r>
                                </m:e>
                              </m:d>
                            </m:e>
                            <m:sup>
                              <m:r>
                                <a:rPr lang="de-DE">
                                  <a:solidFill>
                                    <a:srgbClr val="0B2A51"/>
                                  </a:solidFill>
                                  <a:latin typeface="Cambria Math" panose="02040503050406030204" pitchFamily="18" charset="0"/>
                                  <a:ea typeface="ＭＳ Ｐゴシック" charset="0"/>
                                  <a:cs typeface="ＭＳ Ｐゴシック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de-DE">
                          <a:solidFill>
                            <a:srgbClr val="0B2A51"/>
                          </a:solidFill>
                          <a:latin typeface="Cambria Math" panose="02040503050406030204" pitchFamily="18" charset="0"/>
                          <a:ea typeface="ＭＳ Ｐゴシック" charset="0"/>
                          <a:cs typeface="ＭＳ Ｐゴシック" charset="0"/>
                        </a:rPr>
                        <m:t>𝒏</m:t>
                      </m:r>
                    </m:oMath>
                  </m:oMathPara>
                </a14:m>
                <a:endParaRPr lang="en-US" sz="2400" dirty="0">
                  <a:solidFill>
                    <a:srgbClr val="0B2A51"/>
                  </a:solidFill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887E49-8D54-439D-CCE6-D22940353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065" y="2428717"/>
                <a:ext cx="3415870" cy="347403"/>
              </a:xfrm>
              <a:prstGeom prst="rect">
                <a:avLst/>
              </a:prstGeom>
              <a:blipFill>
                <a:blip r:embed="rId4"/>
                <a:stretch>
                  <a:fillRect l="-1250" r="-714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64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D9D820-A751-F2A1-B399-0EB0C94AD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Investigated </a:t>
            </a:r>
            <a:r>
              <a:rPr lang="en-US" altLang="zh-CN" dirty="0"/>
              <a:t>an </a:t>
            </a:r>
            <a:r>
              <a:rPr lang="en-US" dirty="0"/>
              <a:t>existing </a:t>
            </a:r>
            <a:r>
              <a:rPr lang="en-US" dirty="0" err="1"/>
              <a:t>ising</a:t>
            </a:r>
            <a:r>
              <a:rPr lang="en-US" dirty="0"/>
              <a:t> machine simulation algorithm to understand </a:t>
            </a:r>
            <a:r>
              <a:rPr lang="en-US" altLang="zh-CN" dirty="0"/>
              <a:t>the numerical modelling </a:t>
            </a:r>
            <a:r>
              <a:rPr lang="en-US" dirty="0"/>
              <a:t>of CIM, in order to prepare fundamental knowledge for future construction of quantitative model of </a:t>
            </a:r>
            <a:r>
              <a:rPr lang="en-US" altLang="zh-CN" dirty="0" err="1"/>
              <a:t>ising</a:t>
            </a:r>
            <a:r>
              <a:rPr lang="en-US" altLang="zh-CN" dirty="0"/>
              <a:t> machine</a:t>
            </a:r>
            <a:r>
              <a:rPr lang="en-US" dirty="0"/>
              <a:t> with performance relevant parameters. </a:t>
            </a:r>
          </a:p>
          <a:p>
            <a:pPr lvl="1"/>
            <a:r>
              <a:rPr lang="en-US" dirty="0"/>
              <a:t>classical models of the CIM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CIMs with “error correction.”: chaotic amplitude control (CAC), amplitude-heterogeneity correction (AHC), and amplitude-heterogeneity correction with external field terms (AHC). The first two solvers do not have an external field, while the latter requires an external field ℎ.</a:t>
            </a: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Chen, F., Isakov, B., King, T., </a:t>
            </a:r>
            <a:r>
              <a:rPr lang="en-US" sz="1100" dirty="0" err="1"/>
              <a:t>Leleu</a:t>
            </a:r>
            <a:r>
              <a:rPr lang="en-US" sz="1100" dirty="0"/>
              <a:t>, T., McMahon, P., &amp; Onodera, T. (2022). cim-optimizer: a simulator of the Coherent </a:t>
            </a:r>
            <a:r>
              <a:rPr lang="en-US" sz="1100" dirty="0" err="1"/>
              <a:t>Ising</a:t>
            </a:r>
            <a:r>
              <a:rPr lang="en-US" sz="1100" dirty="0"/>
              <a:t> Machine [Computer software]. </a:t>
            </a:r>
          </a:p>
          <a:p>
            <a:pPr marL="0" indent="0">
              <a:buNone/>
            </a:pPr>
            <a:r>
              <a:rPr lang="en-US" sz="1100" dirty="0">
                <a:hlinkClick r:id="rId3"/>
              </a:rPr>
              <a:t>https://github.com/mcmahon-lab/cim-optimizer</a:t>
            </a:r>
            <a:r>
              <a:rPr lang="en-US" sz="1100" dirty="0"/>
              <a:t> </a:t>
            </a:r>
          </a:p>
          <a:p>
            <a:pPr marL="0" indent="0">
              <a:buNone/>
            </a:pPr>
            <a:r>
              <a:rPr lang="en-US" sz="1100" dirty="0">
                <a:hlinkClick r:id="rId4"/>
              </a:rPr>
              <a:t>https://cim-optimizer.readthedocs.io/en/latest/problem_description.html</a:t>
            </a:r>
            <a:r>
              <a:rPr lang="en-US" sz="11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EBFD22-04A0-DC73-837C-F3B9B343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Week 2</a:t>
            </a:r>
            <a:r>
              <a:rPr lang="en-US" dirty="0"/>
              <a:t>-3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DD2B0-2291-EBA3-B39F-7BE77082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AFB28-95E2-1499-8694-B5991FE9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B8C8B-AADA-AEB1-9B57-F9F8ADE1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F650F7-ACE4-5DB8-590A-B3D6F8A58A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5595"/>
          <a:stretch/>
        </p:blipFill>
        <p:spPr>
          <a:xfrm>
            <a:off x="2295657" y="3614391"/>
            <a:ext cx="4552686" cy="66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30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E0A75F-5CCE-7B24-8491-281493CFD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Locally installed the module and tried</a:t>
            </a:r>
            <a:r>
              <a:rPr lang="de-DE" altLang="zh-CN" dirty="0"/>
              <a:t> out different parameters to understand the model with 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-apple-system"/>
                <a:hlinkClick r:id="rId2"/>
              </a:rPr>
              <a:t>Example 1: MAX-CUT with the CIM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-apple-system"/>
              </a:rPr>
              <a:t>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7A6269-E4EF-391C-1DC5-D5836F58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B9ED5-FAD6-EDBA-195B-ABC26DBE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F005-5942-1D29-AF8F-9131C0D54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DB52F-96E9-E1BA-DAE9-B5D9081EE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40691D-8C1D-06C5-ABB5-8112FC11C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3" y="2587398"/>
            <a:ext cx="4538891" cy="38260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0A2337-935A-F112-49E4-3D44284005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1" r="3324"/>
          <a:stretch/>
        </p:blipFill>
        <p:spPr>
          <a:xfrm>
            <a:off x="4793611" y="2677552"/>
            <a:ext cx="4099564" cy="303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57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70BE99-F4AF-558F-9E0D-E289492E6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Found further possible model to investigate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dirty="0"/>
              <a:t>Monte Carlo simulation of the </a:t>
            </a:r>
            <a:r>
              <a:rPr lang="en-US" dirty="0" err="1"/>
              <a:t>Ising</a:t>
            </a:r>
            <a:r>
              <a:rPr lang="en-US" dirty="0"/>
              <a:t> model:</a:t>
            </a:r>
          </a:p>
          <a:p>
            <a:pPr marL="457200" lvl="1" indent="0">
              <a:buNone/>
            </a:pPr>
            <a:r>
              <a:rPr lang="en-US" sz="1400" dirty="0">
                <a:hlinkClick r:id="rId2"/>
              </a:rPr>
              <a:t>https://github.com/jfaraudo/Ising-model</a:t>
            </a:r>
            <a:r>
              <a:rPr lang="en-US" sz="1400" dirty="0"/>
              <a:t> </a:t>
            </a:r>
          </a:p>
          <a:p>
            <a:pPr lvl="1"/>
            <a:r>
              <a:rPr lang="en-US" dirty="0"/>
              <a:t>Simulation of the experiment from paper:</a:t>
            </a:r>
          </a:p>
          <a:p>
            <a:pPr marL="457200" lvl="1" indent="0">
              <a:buNone/>
            </a:pPr>
            <a:r>
              <a:rPr lang="en-US" sz="1400" dirty="0" err="1"/>
              <a:t>Böhm</a:t>
            </a:r>
            <a:r>
              <a:rPr lang="en-US" sz="1400" dirty="0"/>
              <a:t>, F., </a:t>
            </a:r>
            <a:r>
              <a:rPr lang="en-US" sz="1400" dirty="0" err="1"/>
              <a:t>Verschaffelt</a:t>
            </a:r>
            <a:r>
              <a:rPr lang="en-US" sz="1400" dirty="0"/>
              <a:t>, G. &amp; Van der Sande, G. A poor man’s coherent </a:t>
            </a:r>
            <a:r>
              <a:rPr lang="en-US" sz="1400" dirty="0" err="1"/>
              <a:t>Ising</a:t>
            </a:r>
            <a:r>
              <a:rPr lang="en-US" sz="1400" dirty="0"/>
              <a:t> machine based on opto-electronic feedback systems for solving optimization problems. Nat </a:t>
            </a:r>
            <a:r>
              <a:rPr lang="en-US" sz="1400" dirty="0" err="1"/>
              <a:t>Commun</a:t>
            </a:r>
            <a:r>
              <a:rPr lang="en-US" sz="1400" dirty="0"/>
              <a:t> 10, 3538 (2019). </a:t>
            </a:r>
            <a:r>
              <a:rPr lang="en-US" sz="1400" dirty="0">
                <a:hlinkClick r:id="rId3"/>
              </a:rPr>
              <a:t>https://doi.org/10.1038/s41467-019-11484-3</a:t>
            </a:r>
            <a:endParaRPr lang="en-US" sz="1400" dirty="0"/>
          </a:p>
          <a:p>
            <a:pPr marL="457200" lvl="1" indent="0">
              <a:buNone/>
            </a:pPr>
            <a:r>
              <a:rPr lang="en-US" sz="1400" dirty="0">
                <a:hlinkClick r:id="rId4"/>
              </a:rPr>
              <a:t>https://github.com/gautham-umasankar/Ising_model/tree/master</a:t>
            </a:r>
            <a:r>
              <a:rPr lang="en-US" sz="1400" dirty="0"/>
              <a:t> 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6B1FAC-0E83-A7A3-665A-43923F8A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79F37-D6CA-1B33-2ED1-F35B29DC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BD91-2AE8-487A-BD5C-78BC9B3F7C4B}" type="datetime1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BFC8C-6D3D-138C-8396-AC6603B5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95FC4-DC1D-3440-29D1-52C121A46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313F-D866-4554-955F-25FA0D5B90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728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times}&#10;\usepackage{amsmath}&#10;\usepackage{color}&#10;\def\blue{\color[rgb]{0.0,0.2,0.6}}&#10;\def\black{\color[rgb]{0.0,0.0,0.0}}&#10;\def\red{\color[rgb]{0.88,0.15,0.05}}&#10;\def\green{\color[rgb]{0.10,0.55,0.18}}&#10;&#10;\begin{document}&#10;\blue&#10;$$&#10;\end{document}&#10;&#10;&#10;"/>
  <p:tag name="TEX2PS" val="latex $(base).tex; dvips -D $(res) -E -o $(base).ps $(base).dvi"/>
  <p:tag name="TEX2PSBATCH" val="latex --interaction=nonstopmode $(base).tex; dvips -D $(res) -E -o $(base).ps $(base).dvi"/>
  <p:tag name="DEFAULTBITMAP" val="bmp16m"/>
  <p:tag name="DEFAULTBLEND" val="False"/>
  <p:tag name="DEFAULTTRANSPARENT" val="False"/>
  <p:tag name="DEFAULTRESOLUTION" val="600"/>
  <p:tag name="DEFAULTMAGNIFICATION" val="2"/>
  <p:tag name="DEFAULTFONTSIZE" val="10"/>
  <p:tag name="DEFAULTWIDTH" val="607"/>
  <p:tag name="DEFAULTHEIGHT" val="651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E0260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27" tIns="45714" rIns="91427" bIns="45714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3399"/>
          </a:buClr>
          <a:buSzPct val="80000"/>
          <a:buFont typeface="Webdings" pitchFamily="18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E0260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27" tIns="45714" rIns="91427" bIns="45714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3399"/>
          </a:buClr>
          <a:buSzPct val="80000"/>
          <a:buFont typeface="Webdings" pitchFamily="18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9433</TotalTime>
  <Words>1522</Words>
  <Application>Microsoft Office PowerPoint</Application>
  <PresentationFormat>Letter Paper (8.5x11 in)</PresentationFormat>
  <Paragraphs>136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-apple-system</vt:lpstr>
      <vt:lpstr>ＭＳ Ｐゴシック</vt:lpstr>
      <vt:lpstr>Aptos</vt:lpstr>
      <vt:lpstr>Arial</vt:lpstr>
      <vt:lpstr>Cambria Math</vt:lpstr>
      <vt:lpstr>Open Sans</vt:lpstr>
      <vt:lpstr>Verdana</vt:lpstr>
      <vt:lpstr>Webdings</vt:lpstr>
      <vt:lpstr>Wingdings</vt:lpstr>
      <vt:lpstr>1_Custom Design</vt:lpstr>
      <vt:lpstr>PowerPoint Presentation</vt:lpstr>
      <vt:lpstr>Outline</vt:lpstr>
      <vt:lpstr>Main Tasks</vt:lpstr>
      <vt:lpstr>Week 1</vt:lpstr>
      <vt:lpstr>PowerPoint Presentation</vt:lpstr>
      <vt:lpstr>Simulation</vt:lpstr>
      <vt:lpstr>Week 2-3</vt:lpstr>
      <vt:lpstr>PowerPoint Presentation</vt:lpstr>
      <vt:lpstr>PowerPoint Presentation</vt:lpstr>
      <vt:lpstr>Week 4</vt:lpstr>
      <vt:lpstr>Week 5</vt:lpstr>
      <vt:lpstr>Week 6-9</vt:lpstr>
      <vt:lpstr>PowerPoint Presentation</vt:lpstr>
      <vt:lpstr>Week 10  </vt:lpstr>
      <vt:lpstr>Max-cut </vt:lpstr>
      <vt:lpstr>Week 11 </vt:lpstr>
      <vt:lpstr>Week 12</vt:lpstr>
      <vt:lpstr>Week 13</vt:lpstr>
      <vt:lpstr>Week 14-15 Literature Review</vt:lpstr>
    </vt:vector>
  </TitlesOfParts>
  <Company>privat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Nutzer</dc:creator>
  <cp:lastModifiedBy>8885e7e8, edd75333</cp:lastModifiedBy>
  <cp:revision>5779</cp:revision>
  <cp:lastPrinted>2015-08-05T19:39:39Z</cp:lastPrinted>
  <dcterms:created xsi:type="dcterms:W3CDTF">2001-11-06T08:04:54Z</dcterms:created>
  <dcterms:modified xsi:type="dcterms:W3CDTF">2024-09-12T17:16:35Z</dcterms:modified>
</cp:coreProperties>
</file>