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28.xml.rels" ContentType="application/vnd.openxmlformats-package.relationships+xml"/>
  <Override PartName="/ppt/notesSlides/notesSlide28.xml" ContentType="application/vnd.openxmlformats-officedocument.presentationml.notesSlide+xml"/>
  <Override PartName="/ppt/_rels/presentation.xml.rels" ContentType="application/vnd.openxmlformats-package.relationships+xml"/>
  <Override PartName="/ppt/media/image29.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6.jpeg" ContentType="image/jpeg"/>
  <Override PartName="/ppt/media/image17.png" ContentType="image/png"/>
  <Override PartName="/ppt/media/image16.png" ContentType="image/png"/>
  <Override PartName="/ppt/media/image15.png" ContentType="image/png"/>
  <Override PartName="/ppt/media/image14.png" ContentType="image/png"/>
  <Override PartName="/ppt/media/image24.png" ContentType="image/png"/>
  <Override PartName="/ppt/media/image1.png" ContentType="image/png"/>
  <Override PartName="/ppt/media/image31.png" ContentType="image/png"/>
  <Override PartName="/ppt/media/image25.png" ContentType="image/png"/>
  <Override PartName="/ppt/media/image9.png" ContentType="image/png"/>
  <Override PartName="/ppt/media/image39.png" ContentType="image/png"/>
  <Override PartName="/ppt/media/image41.png" ContentType="image/png"/>
  <Override PartName="/ppt/media/image11.png" ContentType="image/png"/>
  <Override PartName="/ppt/media/image12.png" ContentType="image/png"/>
  <Override PartName="/ppt/media/image36.png" ContentType="image/png"/>
  <Override PartName="/ppt/media/image37.png" ContentType="image/png"/>
  <Override PartName="/ppt/media/image40.png" ContentType="image/png"/>
  <Override PartName="/ppt/media/image30.png" ContentType="image/png"/>
  <Override PartName="/ppt/media/image28.png" ContentType="image/png"/>
  <Override PartName="/ppt/media/image42.png" ContentType="image/png"/>
  <Override PartName="/ppt/media/image43.png" ContentType="image/png"/>
  <Override PartName="/ppt/media/image44.png" ContentType="image/png"/>
  <Override PartName="/ppt/media/image45.png" ContentType="image/png"/>
  <Override PartName="/ppt/media/image10.png" ContentType="image/png"/>
  <Override PartName="/ppt/media/image7.gif" ContentType="image/gif"/>
  <Override PartName="/ppt/media/image5.png" ContentType="image/png"/>
  <Override PartName="/ppt/media/image35.png" ContentType="image/png"/>
  <Override PartName="/ppt/media/image13.png" ContentType="image/png"/>
  <Override PartName="/ppt/media/image38.png" ContentType="image/png"/>
  <Override PartName="/ppt/media/image8.png" ContentType="image/png"/>
  <Override PartName="/ppt/media/image34.png" ContentType="image/png"/>
  <Override PartName="/ppt/media/image4.png" ContentType="image/png"/>
  <Override PartName="/ppt/media/image27.png" ContentType="image/png"/>
  <Override PartName="/ppt/media/image33.png" ContentType="image/png"/>
  <Override PartName="/ppt/media/image3.png" ContentType="image/png"/>
  <Override PartName="/ppt/media/image26.png" ContentType="image/png"/>
  <Override PartName="/ppt/media/image32.png" ContentType="image/png"/>
  <Override PartName="/ppt/media/image2.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_rels/slide23.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0.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3.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x="9144000" cy="6858000"/>
  <p:notesSz cx="7104063" cy="102346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de-DE" sz="2000" spc="-1" strike="noStrike">
                <a:solidFill>
                  <a:srgbClr val="003399"/>
                </a:solidFill>
                <a:latin typeface="Arial"/>
              </a:rPr>
              <a:t>Click to move the slide</a:t>
            </a:r>
            <a:endParaRPr b="0" lang="de-DE" sz="2000" spc="-1" strike="noStrike">
              <a:solidFill>
                <a:srgbClr val="003399"/>
              </a:solidFill>
              <a:latin typeface="Arial"/>
            </a:endParaRPr>
          </a:p>
        </p:txBody>
      </p:sp>
      <p:sp>
        <p:nvSpPr>
          <p:cNvPr id="13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137"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138"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139"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140"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0E1F575F-D334-473B-93ED-9B2F3D485C6B}"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8.xml.rels><?xml version="1.0" encoding="UTF-8"?>
<Relationships xmlns="http://schemas.openxmlformats.org/package/2006/relationships"><Relationship Id="rId1" Type="http://schemas.openxmlformats.org/officeDocument/2006/relationships/hyperlink" Target="https://en.wikipedia.org/wiki/Physics" TargetMode="External"/><Relationship Id="rId2" Type="http://schemas.openxmlformats.org/officeDocument/2006/relationships/hyperlink" Target="https://en.wikipedia.org/wiki/Electric_field" TargetMode="External"/><Relationship Id="rId3" Type="http://schemas.openxmlformats.org/officeDocument/2006/relationships/hyperlink" Target="https://en.wikipedia.org/wiki/Electric_charge" TargetMode="External"/><Relationship Id="rId4" Type="http://schemas.openxmlformats.org/officeDocument/2006/relationships/hyperlink" Target="https://en.wikipedia.org/wiki/Fluid" TargetMode="External"/><Relationship Id="rId5" Type="http://schemas.openxmlformats.org/officeDocument/2006/relationships/hyperlink" Target="https://en.wikipedia.org/wiki/Plasma_(physics)" TargetMode="External"/><Relationship Id="rId6" Type="http://schemas.openxmlformats.org/officeDocument/2006/relationships/hyperlink" Target="https://en.wikipedia.org/wiki/Electrolyte" TargetMode="External"/><Relationship Id="rId7" Type="http://schemas.openxmlformats.org/officeDocument/2006/relationships/hyperlink" Target="https://en.wikipedia.org/wiki/Charge_carrier" TargetMode="External"/><Relationship Id="rId8" Type="http://schemas.openxmlformats.org/officeDocument/2006/relationships/hyperlink" Target="https://en.wikipedia.org/wiki/Semiconductor" TargetMode="External"/><Relationship Id="rId9" Type="http://schemas.openxmlformats.org/officeDocument/2006/relationships/hyperlink" Target="https://en.wikipedia.org/wiki/Metal" TargetMode="External"/><Relationship Id="rId10" Type="http://schemas.openxmlformats.org/officeDocument/2006/relationships/slide" Target="../slides/slide28.xml"/><Relationship Id="rId11" Type="http://schemas.openxmlformats.org/officeDocument/2006/relationships/notesMaster" Target="../notesMasters/notesMaster1.xml"/>
</Relationship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sldImg"/>
          </p:nvPr>
        </p:nvSpPr>
        <p:spPr>
          <a:xfrm>
            <a:off x="1003320" y="768240"/>
            <a:ext cx="5114520" cy="3836520"/>
          </a:xfrm>
          <a:prstGeom prst="rect">
            <a:avLst/>
          </a:prstGeom>
          <a:ln w="0">
            <a:noFill/>
          </a:ln>
        </p:spPr>
      </p:sp>
      <p:sp>
        <p:nvSpPr>
          <p:cNvPr id="310" name="PlaceHolder 2"/>
          <p:cNvSpPr>
            <a:spLocks noGrp="1"/>
          </p:cNvSpPr>
          <p:nvPr>
            <p:ph type="body"/>
          </p:nvPr>
        </p:nvSpPr>
        <p:spPr>
          <a:xfrm>
            <a:off x="1182960" y="4859640"/>
            <a:ext cx="4737960" cy="4606920"/>
          </a:xfrm>
          <a:prstGeom prst="rect">
            <a:avLst/>
          </a:prstGeom>
          <a:noFill/>
          <a:ln w="9360">
            <a:noFill/>
          </a:ln>
        </p:spPr>
        <p:txBody>
          <a:bodyPr numCol="1" spcCol="0" lIns="96480" rIns="96480" tIns="48240" bIns="48240" anchor="t">
            <a:noAutofit/>
          </a:bodyPr>
          <a:p>
            <a:pPr marL="216000" indent="-216000">
              <a:lnSpc>
                <a:spcPct val="100000"/>
              </a:lnSpc>
              <a:buNone/>
            </a:pPr>
            <a:r>
              <a:rPr b="1" lang="en-US" sz="2000" spc="-1" strike="noStrike">
                <a:latin typeface="Arial"/>
              </a:rPr>
              <a:t>anomalous dispersion</a:t>
            </a:r>
            <a:endParaRPr b="0" lang="en-US" sz="2000" spc="-1" strike="noStrike">
              <a:latin typeface="Arial"/>
            </a:endParaRPr>
          </a:p>
          <a:p>
            <a:pPr marL="216000" indent="-216000">
              <a:lnSpc>
                <a:spcPct val="100000"/>
              </a:lnSpc>
              <a:buNone/>
            </a:pPr>
            <a:r>
              <a:rPr b="0" lang="en-US" sz="2000" spc="-1" strike="noStrike">
                <a:latin typeface="Arial"/>
              </a:rPr>
              <a:t>Dispersion that occurs when the medium's index of refraction decreases as the frequency of the propagating light increases. For a given medium, some wavelength ranges may produce anomalous dispersion while others produce normal dispersion.</a:t>
            </a:r>
            <a:endParaRPr b="0" lang="en-US" sz="2000" spc="-1" strike="noStrike">
              <a:latin typeface="Arial"/>
            </a:endParaRPr>
          </a:p>
          <a:p>
            <a:pPr marL="216000" indent="-216000">
              <a:lnSpc>
                <a:spcPct val="100000"/>
              </a:lnSpc>
              <a:buNone/>
            </a:pPr>
            <a:r>
              <a:rPr b="0" lang="en-US" sz="2000" spc="-1" strike="noStrike">
                <a:solidFill>
                  <a:srgbClr val="202122"/>
                </a:solidFill>
                <a:latin typeface="Arial"/>
              </a:rPr>
              <a:t>In </a:t>
            </a:r>
            <a:r>
              <a:rPr b="0" lang="en-US" sz="2000" spc="-1" strike="noStrike">
                <a:solidFill>
                  <a:srgbClr val="000000"/>
                </a:solidFill>
                <a:latin typeface="Arial"/>
                <a:hlinkClick r:id="rId1"/>
              </a:rPr>
              <a:t>physics</a:t>
            </a:r>
            <a:r>
              <a:rPr b="0" lang="en-US" sz="2000" spc="-1" strike="noStrike">
                <a:solidFill>
                  <a:srgbClr val="202122"/>
                </a:solidFill>
                <a:latin typeface="Arial"/>
              </a:rPr>
              <a:t>, </a:t>
            </a:r>
            <a:r>
              <a:rPr b="1" lang="en-US" sz="2000" spc="-1" strike="noStrike">
                <a:solidFill>
                  <a:srgbClr val="202122"/>
                </a:solidFill>
                <a:latin typeface="Arial"/>
              </a:rPr>
              <a:t>screening</a:t>
            </a:r>
            <a:r>
              <a:rPr b="0" lang="en-US" sz="2000" spc="-1" strike="noStrike">
                <a:solidFill>
                  <a:srgbClr val="202122"/>
                </a:solidFill>
                <a:latin typeface="Arial"/>
              </a:rPr>
              <a:t> is the damping of </a:t>
            </a:r>
            <a:r>
              <a:rPr b="0" lang="en-US" sz="2000" spc="-1" strike="noStrike">
                <a:solidFill>
                  <a:srgbClr val="000000"/>
                </a:solidFill>
                <a:latin typeface="Arial"/>
                <a:hlinkClick r:id="rId2"/>
              </a:rPr>
              <a:t>electric fields</a:t>
            </a:r>
            <a:r>
              <a:rPr b="0" lang="en-US" sz="2000" spc="-1" strike="noStrike">
                <a:solidFill>
                  <a:srgbClr val="202122"/>
                </a:solidFill>
                <a:latin typeface="Arial"/>
              </a:rPr>
              <a:t> caused by the presence of mobile </a:t>
            </a:r>
            <a:r>
              <a:rPr b="0" lang="en-US" sz="2000" spc="-1" strike="noStrike">
                <a:solidFill>
                  <a:srgbClr val="000000"/>
                </a:solidFill>
                <a:latin typeface="Arial"/>
                <a:hlinkClick r:id="rId3"/>
              </a:rPr>
              <a:t>charge</a:t>
            </a:r>
            <a:r>
              <a:rPr b="0" lang="en-US" sz="2000" spc="-1" strike="noStrike">
                <a:solidFill>
                  <a:srgbClr val="202122"/>
                </a:solidFill>
                <a:latin typeface="Arial"/>
              </a:rPr>
              <a:t> carriers. It is an important part of the behavior of charge-carrying </a:t>
            </a:r>
            <a:r>
              <a:rPr b="0" lang="en-US" sz="2000" spc="-1" strike="noStrike">
                <a:solidFill>
                  <a:srgbClr val="000000"/>
                </a:solidFill>
                <a:latin typeface="Arial"/>
                <a:hlinkClick r:id="rId4"/>
              </a:rPr>
              <a:t>fluids</a:t>
            </a:r>
            <a:r>
              <a:rPr b="0" lang="en-US" sz="2000" spc="-1" strike="noStrike">
                <a:solidFill>
                  <a:srgbClr val="202122"/>
                </a:solidFill>
                <a:latin typeface="Arial"/>
              </a:rPr>
              <a:t>, such as ionized gases (classical </a:t>
            </a:r>
            <a:r>
              <a:rPr b="0" lang="en-US" sz="2000" spc="-1" strike="noStrike">
                <a:solidFill>
                  <a:srgbClr val="000000"/>
                </a:solidFill>
                <a:latin typeface="Arial"/>
                <a:hlinkClick r:id="rId5"/>
              </a:rPr>
              <a:t>plasmas</a:t>
            </a:r>
            <a:r>
              <a:rPr b="0" lang="en-US" sz="2000" spc="-1" strike="noStrike">
                <a:solidFill>
                  <a:srgbClr val="202122"/>
                </a:solidFill>
                <a:latin typeface="Arial"/>
              </a:rPr>
              <a:t>), </a:t>
            </a:r>
            <a:r>
              <a:rPr b="0" lang="en-US" sz="2000" spc="-1" strike="noStrike">
                <a:solidFill>
                  <a:srgbClr val="000000"/>
                </a:solidFill>
                <a:latin typeface="Arial"/>
                <a:hlinkClick r:id="rId6"/>
              </a:rPr>
              <a:t>electrolytes</a:t>
            </a:r>
            <a:r>
              <a:rPr b="0" lang="en-US" sz="2000" spc="-1" strike="noStrike">
                <a:solidFill>
                  <a:srgbClr val="202122"/>
                </a:solidFill>
                <a:latin typeface="Arial"/>
              </a:rPr>
              <a:t>, and </a:t>
            </a:r>
            <a:r>
              <a:rPr b="0" lang="en-US" sz="2000" spc="-1" strike="noStrike">
                <a:solidFill>
                  <a:srgbClr val="000000"/>
                </a:solidFill>
                <a:latin typeface="Arial"/>
                <a:hlinkClick r:id="rId7"/>
              </a:rPr>
              <a:t>charge carriers</a:t>
            </a:r>
            <a:r>
              <a:rPr b="0" lang="en-US" sz="2000" spc="-1" strike="noStrike">
                <a:solidFill>
                  <a:srgbClr val="202122"/>
                </a:solidFill>
                <a:latin typeface="Arial"/>
              </a:rPr>
              <a:t> in electronic conductors (</a:t>
            </a:r>
            <a:r>
              <a:rPr b="0" lang="en-US" sz="2000" spc="-1" strike="noStrike">
                <a:solidFill>
                  <a:srgbClr val="000000"/>
                </a:solidFill>
                <a:latin typeface="Arial"/>
                <a:hlinkClick r:id="rId8"/>
              </a:rPr>
              <a:t>semiconductors</a:t>
            </a:r>
            <a:r>
              <a:rPr b="0" lang="en-US" sz="2000" spc="-1" strike="noStrike">
                <a:solidFill>
                  <a:srgbClr val="202122"/>
                </a:solidFill>
                <a:latin typeface="Arial"/>
              </a:rPr>
              <a:t>, </a:t>
            </a:r>
            <a:r>
              <a:rPr b="0" lang="en-US" sz="2000" spc="-1" strike="noStrike">
                <a:solidFill>
                  <a:srgbClr val="000000"/>
                </a:solidFill>
                <a:latin typeface="Arial"/>
                <a:hlinkClick r:id="rId9"/>
              </a:rPr>
              <a:t>metals</a:t>
            </a:r>
            <a:r>
              <a:rPr b="0" lang="en-US" sz="2000" spc="-1" strike="noStrike">
                <a:solidFill>
                  <a:srgbClr val="202122"/>
                </a:solidFill>
                <a:latin typeface="Arial"/>
              </a:rPr>
              <a:t>).</a:t>
            </a: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50920" y="149400"/>
            <a:ext cx="6768720" cy="647280"/>
          </a:xfrm>
          <a:prstGeom prst="rect">
            <a:avLst/>
          </a:prstGeom>
          <a:noFill/>
          <a:ln w="0">
            <a:noFill/>
          </a:ln>
        </p:spPr>
        <p:txBody>
          <a:bodyPr lIns="0" rIns="0" tIns="0" bIns="0" anchor="ctr">
            <a:noAutofit/>
          </a:bodyPr>
          <a:p>
            <a:endParaRPr b="0" lang="de-DE" sz="2000" spc="-1" strike="noStrike">
              <a:solidFill>
                <a:srgbClr val="003399"/>
              </a:solidFill>
              <a:latin typeface="Arial"/>
            </a:endParaRPr>
          </a:p>
        </p:txBody>
      </p:sp>
      <p:sp>
        <p:nvSpPr>
          <p:cNvPr id="33" name="PlaceHolder 2"/>
          <p:cNvSpPr>
            <a:spLocks noGrp="1"/>
          </p:cNvSpPr>
          <p:nvPr>
            <p:ph/>
          </p:nvPr>
        </p:nvSpPr>
        <p:spPr>
          <a:xfrm>
            <a:off x="250920" y="1341360"/>
            <a:ext cx="864216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34" name="PlaceHolder 3"/>
          <p:cNvSpPr>
            <a:spLocks noGrp="1"/>
          </p:cNvSpPr>
          <p:nvPr>
            <p:ph/>
          </p:nvPr>
        </p:nvSpPr>
        <p:spPr>
          <a:xfrm>
            <a:off x="250920" y="3935880"/>
            <a:ext cx="864216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50920" y="149400"/>
            <a:ext cx="6768720" cy="647280"/>
          </a:xfrm>
          <a:prstGeom prst="rect">
            <a:avLst/>
          </a:prstGeom>
          <a:noFill/>
          <a:ln w="0">
            <a:noFill/>
          </a:ln>
        </p:spPr>
        <p:txBody>
          <a:bodyPr lIns="0" rIns="0" tIns="0" bIns="0" anchor="ctr">
            <a:noAutofit/>
          </a:bodyPr>
          <a:p>
            <a:endParaRPr b="0" lang="de-DE" sz="2000" spc="-1" strike="noStrike">
              <a:solidFill>
                <a:srgbClr val="003399"/>
              </a:solidFill>
              <a:latin typeface="Arial"/>
            </a:endParaRPr>
          </a:p>
        </p:txBody>
      </p:sp>
      <p:sp>
        <p:nvSpPr>
          <p:cNvPr id="36" name="PlaceHolder 2"/>
          <p:cNvSpPr>
            <a:spLocks noGrp="1"/>
          </p:cNvSpPr>
          <p:nvPr>
            <p:ph/>
          </p:nvPr>
        </p:nvSpPr>
        <p:spPr>
          <a:xfrm>
            <a:off x="250920" y="1341360"/>
            <a:ext cx="421704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37" name="PlaceHolder 3"/>
          <p:cNvSpPr>
            <a:spLocks noGrp="1"/>
          </p:cNvSpPr>
          <p:nvPr>
            <p:ph/>
          </p:nvPr>
        </p:nvSpPr>
        <p:spPr>
          <a:xfrm>
            <a:off x="4679280" y="1341360"/>
            <a:ext cx="421704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38" name="PlaceHolder 4"/>
          <p:cNvSpPr>
            <a:spLocks noGrp="1"/>
          </p:cNvSpPr>
          <p:nvPr>
            <p:ph/>
          </p:nvPr>
        </p:nvSpPr>
        <p:spPr>
          <a:xfrm>
            <a:off x="250920" y="3935880"/>
            <a:ext cx="421704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39" name="PlaceHolder 5"/>
          <p:cNvSpPr>
            <a:spLocks noGrp="1"/>
          </p:cNvSpPr>
          <p:nvPr>
            <p:ph/>
          </p:nvPr>
        </p:nvSpPr>
        <p:spPr>
          <a:xfrm>
            <a:off x="4679280" y="3935880"/>
            <a:ext cx="421704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250920" y="149400"/>
            <a:ext cx="6768720" cy="647280"/>
          </a:xfrm>
          <a:prstGeom prst="rect">
            <a:avLst/>
          </a:prstGeom>
          <a:noFill/>
          <a:ln w="0">
            <a:noFill/>
          </a:ln>
        </p:spPr>
        <p:txBody>
          <a:bodyPr lIns="0" rIns="0" tIns="0" bIns="0" anchor="ctr">
            <a:noAutofit/>
          </a:bodyPr>
          <a:p>
            <a:endParaRPr b="0" lang="de-DE" sz="2000" spc="-1" strike="noStrike">
              <a:solidFill>
                <a:srgbClr val="003399"/>
              </a:solidFill>
              <a:latin typeface="Arial"/>
            </a:endParaRPr>
          </a:p>
        </p:txBody>
      </p:sp>
      <p:sp>
        <p:nvSpPr>
          <p:cNvPr id="41" name="PlaceHolder 2"/>
          <p:cNvSpPr>
            <a:spLocks noGrp="1"/>
          </p:cNvSpPr>
          <p:nvPr>
            <p:ph/>
          </p:nvPr>
        </p:nvSpPr>
        <p:spPr>
          <a:xfrm>
            <a:off x="250920" y="1341360"/>
            <a:ext cx="278244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42" name="PlaceHolder 3"/>
          <p:cNvSpPr>
            <a:spLocks noGrp="1"/>
          </p:cNvSpPr>
          <p:nvPr>
            <p:ph/>
          </p:nvPr>
        </p:nvSpPr>
        <p:spPr>
          <a:xfrm>
            <a:off x="3173040" y="1341360"/>
            <a:ext cx="278244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43" name="PlaceHolder 4"/>
          <p:cNvSpPr>
            <a:spLocks noGrp="1"/>
          </p:cNvSpPr>
          <p:nvPr>
            <p:ph/>
          </p:nvPr>
        </p:nvSpPr>
        <p:spPr>
          <a:xfrm>
            <a:off x="6094800" y="1341360"/>
            <a:ext cx="278244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44" name="PlaceHolder 5"/>
          <p:cNvSpPr>
            <a:spLocks noGrp="1"/>
          </p:cNvSpPr>
          <p:nvPr>
            <p:ph/>
          </p:nvPr>
        </p:nvSpPr>
        <p:spPr>
          <a:xfrm>
            <a:off x="250920" y="3935880"/>
            <a:ext cx="278244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45" name="PlaceHolder 6"/>
          <p:cNvSpPr>
            <a:spLocks noGrp="1"/>
          </p:cNvSpPr>
          <p:nvPr>
            <p:ph/>
          </p:nvPr>
        </p:nvSpPr>
        <p:spPr>
          <a:xfrm>
            <a:off x="3173040" y="3935880"/>
            <a:ext cx="278244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46" name="PlaceHolder 7"/>
          <p:cNvSpPr>
            <a:spLocks noGrp="1"/>
          </p:cNvSpPr>
          <p:nvPr>
            <p:ph/>
          </p:nvPr>
        </p:nvSpPr>
        <p:spPr>
          <a:xfrm>
            <a:off x="6094800" y="3935880"/>
            <a:ext cx="278244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3C70C947-363A-4F47-8CBD-ED64CA00C677}"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250920" y="149400"/>
            <a:ext cx="6768720" cy="647280"/>
          </a:xfrm>
          <a:prstGeom prst="rect">
            <a:avLst/>
          </a:prstGeom>
          <a:noFill/>
          <a:ln w="0">
            <a:noFill/>
          </a:ln>
        </p:spPr>
        <p:txBody>
          <a:bodyPr lIns="0" rIns="0" tIns="0" bIns="0" anchor="ctr">
            <a:noAutofit/>
          </a:bodyPr>
          <a:p>
            <a:endParaRPr b="0" lang="de-DE" sz="2000" spc="-1" strike="noStrike">
              <a:solidFill>
                <a:srgbClr val="003399"/>
              </a:solidFill>
              <a:latin typeface="Arial"/>
            </a:endParaRPr>
          </a:p>
        </p:txBody>
      </p:sp>
      <p:sp>
        <p:nvSpPr>
          <p:cNvPr id="56" name="PlaceHolder 2"/>
          <p:cNvSpPr>
            <a:spLocks noGrp="1"/>
          </p:cNvSpPr>
          <p:nvPr>
            <p:ph type="subTitle"/>
          </p:nvPr>
        </p:nvSpPr>
        <p:spPr>
          <a:xfrm>
            <a:off x="250920" y="1341360"/>
            <a:ext cx="8642160" cy="49669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7B2EC89-AEE9-43B6-97A3-3A9982A9A928}"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250920" y="149400"/>
            <a:ext cx="6768720" cy="647280"/>
          </a:xfrm>
          <a:prstGeom prst="rect">
            <a:avLst/>
          </a:prstGeom>
          <a:noFill/>
          <a:ln w="0">
            <a:noFill/>
          </a:ln>
        </p:spPr>
        <p:txBody>
          <a:bodyPr lIns="0" rIns="0" tIns="0" bIns="0" anchor="ctr">
            <a:noAutofit/>
          </a:bodyPr>
          <a:p>
            <a:endParaRPr b="0" lang="de-DE" sz="2000" spc="-1" strike="noStrike">
              <a:solidFill>
                <a:srgbClr val="003399"/>
              </a:solidFill>
              <a:latin typeface="Arial"/>
            </a:endParaRPr>
          </a:p>
        </p:txBody>
      </p:sp>
      <p:sp>
        <p:nvSpPr>
          <p:cNvPr id="58" name="PlaceHolder 2"/>
          <p:cNvSpPr>
            <a:spLocks noGrp="1"/>
          </p:cNvSpPr>
          <p:nvPr>
            <p:ph/>
          </p:nvPr>
        </p:nvSpPr>
        <p:spPr>
          <a:xfrm>
            <a:off x="250920" y="1341360"/>
            <a:ext cx="8642160" cy="496692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E5CCC0C1-6D49-4E6F-90D1-7FC5B662D289}"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250920" y="149400"/>
            <a:ext cx="6768720" cy="647280"/>
          </a:xfrm>
          <a:prstGeom prst="rect">
            <a:avLst/>
          </a:prstGeom>
          <a:noFill/>
          <a:ln w="0">
            <a:noFill/>
          </a:ln>
        </p:spPr>
        <p:txBody>
          <a:bodyPr lIns="0" rIns="0" tIns="0" bIns="0" anchor="ctr">
            <a:noAutofit/>
          </a:bodyPr>
          <a:p>
            <a:endParaRPr b="0" lang="de-DE" sz="2000" spc="-1" strike="noStrike">
              <a:solidFill>
                <a:srgbClr val="003399"/>
              </a:solidFill>
              <a:latin typeface="Arial"/>
            </a:endParaRPr>
          </a:p>
        </p:txBody>
      </p:sp>
      <p:sp>
        <p:nvSpPr>
          <p:cNvPr id="60" name="PlaceHolder 2"/>
          <p:cNvSpPr>
            <a:spLocks noGrp="1"/>
          </p:cNvSpPr>
          <p:nvPr>
            <p:ph/>
          </p:nvPr>
        </p:nvSpPr>
        <p:spPr>
          <a:xfrm>
            <a:off x="250920" y="1341360"/>
            <a:ext cx="4217040" cy="496692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61" name="PlaceHolder 3"/>
          <p:cNvSpPr>
            <a:spLocks noGrp="1"/>
          </p:cNvSpPr>
          <p:nvPr>
            <p:ph/>
          </p:nvPr>
        </p:nvSpPr>
        <p:spPr>
          <a:xfrm>
            <a:off x="4679280" y="1341360"/>
            <a:ext cx="4217040" cy="496692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2D7D8023-AB2C-4993-8D75-A42EACE15A7F}"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250920" y="149400"/>
            <a:ext cx="6768720" cy="647280"/>
          </a:xfrm>
          <a:prstGeom prst="rect">
            <a:avLst/>
          </a:prstGeom>
          <a:noFill/>
          <a:ln w="0">
            <a:noFill/>
          </a:ln>
        </p:spPr>
        <p:txBody>
          <a:bodyPr lIns="0" rIns="0" tIns="0" bIns="0" anchor="ctr">
            <a:noAutofit/>
          </a:bodyPr>
          <a:p>
            <a:endParaRPr b="0" lang="de-DE" sz="2000" spc="-1" strike="noStrike">
              <a:solidFill>
                <a:srgbClr val="003399"/>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9DC56F63-FE9F-4FB3-8737-220309C17323}"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250920" y="149400"/>
            <a:ext cx="6768720" cy="30016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4797931-2494-497F-87F7-B8378A70BDDE}"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250920" y="149400"/>
            <a:ext cx="6768720" cy="647280"/>
          </a:xfrm>
          <a:prstGeom prst="rect">
            <a:avLst/>
          </a:prstGeom>
          <a:noFill/>
          <a:ln w="0">
            <a:noFill/>
          </a:ln>
        </p:spPr>
        <p:txBody>
          <a:bodyPr lIns="0" rIns="0" tIns="0" bIns="0" anchor="ctr">
            <a:noAutofit/>
          </a:bodyPr>
          <a:p>
            <a:endParaRPr b="0" lang="de-DE" sz="2000" spc="-1" strike="noStrike">
              <a:solidFill>
                <a:srgbClr val="003399"/>
              </a:solidFill>
              <a:latin typeface="Arial"/>
            </a:endParaRPr>
          </a:p>
        </p:txBody>
      </p:sp>
      <p:sp>
        <p:nvSpPr>
          <p:cNvPr id="65" name="PlaceHolder 2"/>
          <p:cNvSpPr>
            <a:spLocks noGrp="1"/>
          </p:cNvSpPr>
          <p:nvPr>
            <p:ph/>
          </p:nvPr>
        </p:nvSpPr>
        <p:spPr>
          <a:xfrm>
            <a:off x="250920" y="1341360"/>
            <a:ext cx="421704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66" name="PlaceHolder 3"/>
          <p:cNvSpPr>
            <a:spLocks noGrp="1"/>
          </p:cNvSpPr>
          <p:nvPr>
            <p:ph/>
          </p:nvPr>
        </p:nvSpPr>
        <p:spPr>
          <a:xfrm>
            <a:off x="4679280" y="1341360"/>
            <a:ext cx="4217040" cy="496692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67" name="PlaceHolder 4"/>
          <p:cNvSpPr>
            <a:spLocks noGrp="1"/>
          </p:cNvSpPr>
          <p:nvPr>
            <p:ph/>
          </p:nvPr>
        </p:nvSpPr>
        <p:spPr>
          <a:xfrm>
            <a:off x="250920" y="3935880"/>
            <a:ext cx="421704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1EC8089-9A62-4B87-9DE0-3DD98802A5EE}"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250920" y="149400"/>
            <a:ext cx="6768720" cy="647280"/>
          </a:xfrm>
          <a:prstGeom prst="rect">
            <a:avLst/>
          </a:prstGeom>
          <a:noFill/>
          <a:ln w="0">
            <a:noFill/>
          </a:ln>
        </p:spPr>
        <p:txBody>
          <a:bodyPr lIns="0" rIns="0" tIns="0" bIns="0" anchor="ctr">
            <a:noAutofit/>
          </a:bodyPr>
          <a:p>
            <a:endParaRPr b="0" lang="de-DE" sz="2000" spc="-1" strike="noStrike">
              <a:solidFill>
                <a:srgbClr val="003399"/>
              </a:solidFill>
              <a:latin typeface="Arial"/>
            </a:endParaRPr>
          </a:p>
        </p:txBody>
      </p:sp>
      <p:sp>
        <p:nvSpPr>
          <p:cNvPr id="12" name="PlaceHolder 2"/>
          <p:cNvSpPr>
            <a:spLocks noGrp="1"/>
          </p:cNvSpPr>
          <p:nvPr>
            <p:ph type="subTitle"/>
          </p:nvPr>
        </p:nvSpPr>
        <p:spPr>
          <a:xfrm>
            <a:off x="250920" y="1341360"/>
            <a:ext cx="8642160" cy="496692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250920" y="149400"/>
            <a:ext cx="6768720" cy="647280"/>
          </a:xfrm>
          <a:prstGeom prst="rect">
            <a:avLst/>
          </a:prstGeom>
          <a:noFill/>
          <a:ln w="0">
            <a:noFill/>
          </a:ln>
        </p:spPr>
        <p:txBody>
          <a:bodyPr lIns="0" rIns="0" tIns="0" bIns="0" anchor="ctr">
            <a:noAutofit/>
          </a:bodyPr>
          <a:p>
            <a:endParaRPr b="0" lang="de-DE" sz="2000" spc="-1" strike="noStrike">
              <a:solidFill>
                <a:srgbClr val="003399"/>
              </a:solidFill>
              <a:latin typeface="Arial"/>
            </a:endParaRPr>
          </a:p>
        </p:txBody>
      </p:sp>
      <p:sp>
        <p:nvSpPr>
          <p:cNvPr id="69" name="PlaceHolder 2"/>
          <p:cNvSpPr>
            <a:spLocks noGrp="1"/>
          </p:cNvSpPr>
          <p:nvPr>
            <p:ph/>
          </p:nvPr>
        </p:nvSpPr>
        <p:spPr>
          <a:xfrm>
            <a:off x="250920" y="1341360"/>
            <a:ext cx="4217040" cy="496692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70" name="PlaceHolder 3"/>
          <p:cNvSpPr>
            <a:spLocks noGrp="1"/>
          </p:cNvSpPr>
          <p:nvPr>
            <p:ph/>
          </p:nvPr>
        </p:nvSpPr>
        <p:spPr>
          <a:xfrm>
            <a:off x="4679280" y="1341360"/>
            <a:ext cx="421704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71" name="PlaceHolder 4"/>
          <p:cNvSpPr>
            <a:spLocks noGrp="1"/>
          </p:cNvSpPr>
          <p:nvPr>
            <p:ph/>
          </p:nvPr>
        </p:nvSpPr>
        <p:spPr>
          <a:xfrm>
            <a:off x="4679280" y="3935880"/>
            <a:ext cx="421704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7FF3A4A-0161-443B-90F1-5E5D54B78443}"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250920" y="149400"/>
            <a:ext cx="6768720" cy="647280"/>
          </a:xfrm>
          <a:prstGeom prst="rect">
            <a:avLst/>
          </a:prstGeom>
          <a:noFill/>
          <a:ln w="0">
            <a:noFill/>
          </a:ln>
        </p:spPr>
        <p:txBody>
          <a:bodyPr lIns="0" rIns="0" tIns="0" bIns="0" anchor="ctr">
            <a:noAutofit/>
          </a:bodyPr>
          <a:p>
            <a:endParaRPr b="0" lang="de-DE" sz="2000" spc="-1" strike="noStrike">
              <a:solidFill>
                <a:srgbClr val="003399"/>
              </a:solidFill>
              <a:latin typeface="Arial"/>
            </a:endParaRPr>
          </a:p>
        </p:txBody>
      </p:sp>
      <p:sp>
        <p:nvSpPr>
          <p:cNvPr id="73" name="PlaceHolder 2"/>
          <p:cNvSpPr>
            <a:spLocks noGrp="1"/>
          </p:cNvSpPr>
          <p:nvPr>
            <p:ph/>
          </p:nvPr>
        </p:nvSpPr>
        <p:spPr>
          <a:xfrm>
            <a:off x="250920" y="1341360"/>
            <a:ext cx="421704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74" name="PlaceHolder 3"/>
          <p:cNvSpPr>
            <a:spLocks noGrp="1"/>
          </p:cNvSpPr>
          <p:nvPr>
            <p:ph/>
          </p:nvPr>
        </p:nvSpPr>
        <p:spPr>
          <a:xfrm>
            <a:off x="4679280" y="1341360"/>
            <a:ext cx="421704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75" name="PlaceHolder 4"/>
          <p:cNvSpPr>
            <a:spLocks noGrp="1"/>
          </p:cNvSpPr>
          <p:nvPr>
            <p:ph/>
          </p:nvPr>
        </p:nvSpPr>
        <p:spPr>
          <a:xfrm>
            <a:off x="250920" y="3935880"/>
            <a:ext cx="864216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DE6F08F-8D64-4F42-9012-CE74A0D0E0C5}"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250920" y="149400"/>
            <a:ext cx="6768720" cy="647280"/>
          </a:xfrm>
          <a:prstGeom prst="rect">
            <a:avLst/>
          </a:prstGeom>
          <a:noFill/>
          <a:ln w="0">
            <a:noFill/>
          </a:ln>
        </p:spPr>
        <p:txBody>
          <a:bodyPr lIns="0" rIns="0" tIns="0" bIns="0" anchor="ctr">
            <a:noAutofit/>
          </a:bodyPr>
          <a:p>
            <a:endParaRPr b="0" lang="de-DE" sz="2000" spc="-1" strike="noStrike">
              <a:solidFill>
                <a:srgbClr val="003399"/>
              </a:solidFill>
              <a:latin typeface="Arial"/>
            </a:endParaRPr>
          </a:p>
        </p:txBody>
      </p:sp>
      <p:sp>
        <p:nvSpPr>
          <p:cNvPr id="77" name="PlaceHolder 2"/>
          <p:cNvSpPr>
            <a:spLocks noGrp="1"/>
          </p:cNvSpPr>
          <p:nvPr>
            <p:ph/>
          </p:nvPr>
        </p:nvSpPr>
        <p:spPr>
          <a:xfrm>
            <a:off x="250920" y="1341360"/>
            <a:ext cx="864216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78" name="PlaceHolder 3"/>
          <p:cNvSpPr>
            <a:spLocks noGrp="1"/>
          </p:cNvSpPr>
          <p:nvPr>
            <p:ph/>
          </p:nvPr>
        </p:nvSpPr>
        <p:spPr>
          <a:xfrm>
            <a:off x="250920" y="3935880"/>
            <a:ext cx="864216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576905C4-2A8C-4351-B677-8B78DA9C3802}"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250920" y="149400"/>
            <a:ext cx="6768720" cy="647280"/>
          </a:xfrm>
          <a:prstGeom prst="rect">
            <a:avLst/>
          </a:prstGeom>
          <a:noFill/>
          <a:ln w="0">
            <a:noFill/>
          </a:ln>
        </p:spPr>
        <p:txBody>
          <a:bodyPr lIns="0" rIns="0" tIns="0" bIns="0" anchor="ctr">
            <a:noAutofit/>
          </a:bodyPr>
          <a:p>
            <a:endParaRPr b="0" lang="de-DE" sz="2000" spc="-1" strike="noStrike">
              <a:solidFill>
                <a:srgbClr val="003399"/>
              </a:solidFill>
              <a:latin typeface="Arial"/>
            </a:endParaRPr>
          </a:p>
        </p:txBody>
      </p:sp>
      <p:sp>
        <p:nvSpPr>
          <p:cNvPr id="80" name="PlaceHolder 2"/>
          <p:cNvSpPr>
            <a:spLocks noGrp="1"/>
          </p:cNvSpPr>
          <p:nvPr>
            <p:ph/>
          </p:nvPr>
        </p:nvSpPr>
        <p:spPr>
          <a:xfrm>
            <a:off x="250920" y="1341360"/>
            <a:ext cx="421704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81" name="PlaceHolder 3"/>
          <p:cNvSpPr>
            <a:spLocks noGrp="1"/>
          </p:cNvSpPr>
          <p:nvPr>
            <p:ph/>
          </p:nvPr>
        </p:nvSpPr>
        <p:spPr>
          <a:xfrm>
            <a:off x="4679280" y="1341360"/>
            <a:ext cx="421704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82" name="PlaceHolder 4"/>
          <p:cNvSpPr>
            <a:spLocks noGrp="1"/>
          </p:cNvSpPr>
          <p:nvPr>
            <p:ph/>
          </p:nvPr>
        </p:nvSpPr>
        <p:spPr>
          <a:xfrm>
            <a:off x="250920" y="3935880"/>
            <a:ext cx="421704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83" name="PlaceHolder 5"/>
          <p:cNvSpPr>
            <a:spLocks noGrp="1"/>
          </p:cNvSpPr>
          <p:nvPr>
            <p:ph/>
          </p:nvPr>
        </p:nvSpPr>
        <p:spPr>
          <a:xfrm>
            <a:off x="4679280" y="3935880"/>
            <a:ext cx="421704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7DE71CDC-896B-49AE-A381-96DD6F348534}"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250920" y="149400"/>
            <a:ext cx="6768720" cy="647280"/>
          </a:xfrm>
          <a:prstGeom prst="rect">
            <a:avLst/>
          </a:prstGeom>
          <a:noFill/>
          <a:ln w="0">
            <a:noFill/>
          </a:ln>
        </p:spPr>
        <p:txBody>
          <a:bodyPr lIns="0" rIns="0" tIns="0" bIns="0" anchor="ctr">
            <a:noAutofit/>
          </a:bodyPr>
          <a:p>
            <a:endParaRPr b="0" lang="de-DE" sz="2000" spc="-1" strike="noStrike">
              <a:solidFill>
                <a:srgbClr val="003399"/>
              </a:solidFill>
              <a:latin typeface="Arial"/>
            </a:endParaRPr>
          </a:p>
        </p:txBody>
      </p:sp>
      <p:sp>
        <p:nvSpPr>
          <p:cNvPr id="85" name="PlaceHolder 2"/>
          <p:cNvSpPr>
            <a:spLocks noGrp="1"/>
          </p:cNvSpPr>
          <p:nvPr>
            <p:ph/>
          </p:nvPr>
        </p:nvSpPr>
        <p:spPr>
          <a:xfrm>
            <a:off x="250920" y="1341360"/>
            <a:ext cx="278244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86" name="PlaceHolder 3"/>
          <p:cNvSpPr>
            <a:spLocks noGrp="1"/>
          </p:cNvSpPr>
          <p:nvPr>
            <p:ph/>
          </p:nvPr>
        </p:nvSpPr>
        <p:spPr>
          <a:xfrm>
            <a:off x="3173040" y="1341360"/>
            <a:ext cx="278244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87" name="PlaceHolder 4"/>
          <p:cNvSpPr>
            <a:spLocks noGrp="1"/>
          </p:cNvSpPr>
          <p:nvPr>
            <p:ph/>
          </p:nvPr>
        </p:nvSpPr>
        <p:spPr>
          <a:xfrm>
            <a:off x="6094800" y="1341360"/>
            <a:ext cx="278244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88" name="PlaceHolder 5"/>
          <p:cNvSpPr>
            <a:spLocks noGrp="1"/>
          </p:cNvSpPr>
          <p:nvPr>
            <p:ph/>
          </p:nvPr>
        </p:nvSpPr>
        <p:spPr>
          <a:xfrm>
            <a:off x="250920" y="3935880"/>
            <a:ext cx="278244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89" name="PlaceHolder 6"/>
          <p:cNvSpPr>
            <a:spLocks noGrp="1"/>
          </p:cNvSpPr>
          <p:nvPr>
            <p:ph/>
          </p:nvPr>
        </p:nvSpPr>
        <p:spPr>
          <a:xfrm>
            <a:off x="3173040" y="3935880"/>
            <a:ext cx="278244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90" name="PlaceHolder 7"/>
          <p:cNvSpPr>
            <a:spLocks noGrp="1"/>
          </p:cNvSpPr>
          <p:nvPr>
            <p:ph/>
          </p:nvPr>
        </p:nvSpPr>
        <p:spPr>
          <a:xfrm>
            <a:off x="6094800" y="3935880"/>
            <a:ext cx="278244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068FB390-EC73-41C1-A706-9296086ED401}"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DD68AD8F-62A0-46F8-89A3-FD51EEC109A6}"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9" name="PlaceHolder 1"/>
          <p:cNvSpPr>
            <a:spLocks noGrp="1"/>
          </p:cNvSpPr>
          <p:nvPr>
            <p:ph type="title"/>
          </p:nvPr>
        </p:nvSpPr>
        <p:spPr>
          <a:xfrm>
            <a:off x="250920" y="149400"/>
            <a:ext cx="6768720" cy="647280"/>
          </a:xfrm>
          <a:prstGeom prst="rect">
            <a:avLst/>
          </a:prstGeom>
          <a:noFill/>
          <a:ln w="0">
            <a:noFill/>
          </a:ln>
        </p:spPr>
        <p:txBody>
          <a:bodyPr lIns="0" rIns="0" tIns="0" bIns="0" anchor="ctr">
            <a:noAutofit/>
          </a:bodyPr>
          <a:p>
            <a:endParaRPr b="0" lang="de-DE" sz="2000" spc="-1" strike="noStrike">
              <a:solidFill>
                <a:srgbClr val="003399"/>
              </a:solidFill>
              <a:latin typeface="Arial"/>
            </a:endParaRPr>
          </a:p>
        </p:txBody>
      </p:sp>
      <p:sp>
        <p:nvSpPr>
          <p:cNvPr id="100" name="PlaceHolder 2"/>
          <p:cNvSpPr>
            <a:spLocks noGrp="1"/>
          </p:cNvSpPr>
          <p:nvPr>
            <p:ph type="subTitle"/>
          </p:nvPr>
        </p:nvSpPr>
        <p:spPr>
          <a:xfrm>
            <a:off x="250920" y="1341360"/>
            <a:ext cx="8642160" cy="49669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AF752563-073E-4138-A4F8-ED03FA2F8C2E}"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250920" y="149400"/>
            <a:ext cx="6768720" cy="647280"/>
          </a:xfrm>
          <a:prstGeom prst="rect">
            <a:avLst/>
          </a:prstGeom>
          <a:noFill/>
          <a:ln w="0">
            <a:noFill/>
          </a:ln>
        </p:spPr>
        <p:txBody>
          <a:bodyPr lIns="0" rIns="0" tIns="0" bIns="0" anchor="ctr">
            <a:noAutofit/>
          </a:bodyPr>
          <a:p>
            <a:endParaRPr b="0" lang="de-DE" sz="2000" spc="-1" strike="noStrike">
              <a:solidFill>
                <a:srgbClr val="003399"/>
              </a:solidFill>
              <a:latin typeface="Arial"/>
            </a:endParaRPr>
          </a:p>
        </p:txBody>
      </p:sp>
      <p:sp>
        <p:nvSpPr>
          <p:cNvPr id="102" name="PlaceHolder 2"/>
          <p:cNvSpPr>
            <a:spLocks noGrp="1"/>
          </p:cNvSpPr>
          <p:nvPr>
            <p:ph/>
          </p:nvPr>
        </p:nvSpPr>
        <p:spPr>
          <a:xfrm>
            <a:off x="250920" y="1341360"/>
            <a:ext cx="8642160" cy="496692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CE8F95A8-A1CE-4F6F-A3D9-AE3880BAA824}"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250920" y="149400"/>
            <a:ext cx="6768720" cy="647280"/>
          </a:xfrm>
          <a:prstGeom prst="rect">
            <a:avLst/>
          </a:prstGeom>
          <a:noFill/>
          <a:ln w="0">
            <a:noFill/>
          </a:ln>
        </p:spPr>
        <p:txBody>
          <a:bodyPr lIns="0" rIns="0" tIns="0" bIns="0" anchor="ctr">
            <a:noAutofit/>
          </a:bodyPr>
          <a:p>
            <a:endParaRPr b="0" lang="de-DE" sz="2000" spc="-1" strike="noStrike">
              <a:solidFill>
                <a:srgbClr val="003399"/>
              </a:solidFill>
              <a:latin typeface="Arial"/>
            </a:endParaRPr>
          </a:p>
        </p:txBody>
      </p:sp>
      <p:sp>
        <p:nvSpPr>
          <p:cNvPr id="104" name="PlaceHolder 2"/>
          <p:cNvSpPr>
            <a:spLocks noGrp="1"/>
          </p:cNvSpPr>
          <p:nvPr>
            <p:ph/>
          </p:nvPr>
        </p:nvSpPr>
        <p:spPr>
          <a:xfrm>
            <a:off x="250920" y="1341360"/>
            <a:ext cx="4217040" cy="496692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105" name="PlaceHolder 3"/>
          <p:cNvSpPr>
            <a:spLocks noGrp="1"/>
          </p:cNvSpPr>
          <p:nvPr>
            <p:ph/>
          </p:nvPr>
        </p:nvSpPr>
        <p:spPr>
          <a:xfrm>
            <a:off x="4679280" y="1341360"/>
            <a:ext cx="4217040" cy="496692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31A18C27-3F51-4FF9-A6FD-821BAEF9E2CC}"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6" name="PlaceHolder 1"/>
          <p:cNvSpPr>
            <a:spLocks noGrp="1"/>
          </p:cNvSpPr>
          <p:nvPr>
            <p:ph type="title"/>
          </p:nvPr>
        </p:nvSpPr>
        <p:spPr>
          <a:xfrm>
            <a:off x="250920" y="149400"/>
            <a:ext cx="6768720" cy="647280"/>
          </a:xfrm>
          <a:prstGeom prst="rect">
            <a:avLst/>
          </a:prstGeom>
          <a:noFill/>
          <a:ln w="0">
            <a:noFill/>
          </a:ln>
        </p:spPr>
        <p:txBody>
          <a:bodyPr lIns="0" rIns="0" tIns="0" bIns="0" anchor="ctr">
            <a:noAutofit/>
          </a:bodyPr>
          <a:p>
            <a:endParaRPr b="0" lang="de-DE" sz="2000" spc="-1" strike="noStrike">
              <a:solidFill>
                <a:srgbClr val="003399"/>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A347A57B-A55C-4C53-8541-2300EE4E8ACA}"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250920" y="149400"/>
            <a:ext cx="6768720" cy="647280"/>
          </a:xfrm>
          <a:prstGeom prst="rect">
            <a:avLst/>
          </a:prstGeom>
          <a:noFill/>
          <a:ln w="0">
            <a:noFill/>
          </a:ln>
        </p:spPr>
        <p:txBody>
          <a:bodyPr lIns="0" rIns="0" tIns="0" bIns="0" anchor="ctr">
            <a:noAutofit/>
          </a:bodyPr>
          <a:p>
            <a:endParaRPr b="0" lang="de-DE" sz="2000" spc="-1" strike="noStrike">
              <a:solidFill>
                <a:srgbClr val="003399"/>
              </a:solidFill>
              <a:latin typeface="Arial"/>
            </a:endParaRPr>
          </a:p>
        </p:txBody>
      </p:sp>
      <p:sp>
        <p:nvSpPr>
          <p:cNvPr id="14" name="PlaceHolder 2"/>
          <p:cNvSpPr>
            <a:spLocks noGrp="1"/>
          </p:cNvSpPr>
          <p:nvPr>
            <p:ph/>
          </p:nvPr>
        </p:nvSpPr>
        <p:spPr>
          <a:xfrm>
            <a:off x="250920" y="1341360"/>
            <a:ext cx="8642160" cy="496692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7" name="PlaceHolder 1"/>
          <p:cNvSpPr>
            <a:spLocks noGrp="1"/>
          </p:cNvSpPr>
          <p:nvPr>
            <p:ph type="subTitle"/>
          </p:nvPr>
        </p:nvSpPr>
        <p:spPr>
          <a:xfrm>
            <a:off x="250920" y="149400"/>
            <a:ext cx="6768720" cy="30016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D722837B-E901-4C14-9AB4-C63B0B8AE755}"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250920" y="149400"/>
            <a:ext cx="6768720" cy="647280"/>
          </a:xfrm>
          <a:prstGeom prst="rect">
            <a:avLst/>
          </a:prstGeom>
          <a:noFill/>
          <a:ln w="0">
            <a:noFill/>
          </a:ln>
        </p:spPr>
        <p:txBody>
          <a:bodyPr lIns="0" rIns="0" tIns="0" bIns="0" anchor="ctr">
            <a:noAutofit/>
          </a:bodyPr>
          <a:p>
            <a:endParaRPr b="0" lang="de-DE" sz="2000" spc="-1" strike="noStrike">
              <a:solidFill>
                <a:srgbClr val="003399"/>
              </a:solidFill>
              <a:latin typeface="Arial"/>
            </a:endParaRPr>
          </a:p>
        </p:txBody>
      </p:sp>
      <p:sp>
        <p:nvSpPr>
          <p:cNvPr id="109" name="PlaceHolder 2"/>
          <p:cNvSpPr>
            <a:spLocks noGrp="1"/>
          </p:cNvSpPr>
          <p:nvPr>
            <p:ph/>
          </p:nvPr>
        </p:nvSpPr>
        <p:spPr>
          <a:xfrm>
            <a:off x="250920" y="1341360"/>
            <a:ext cx="421704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110" name="PlaceHolder 3"/>
          <p:cNvSpPr>
            <a:spLocks noGrp="1"/>
          </p:cNvSpPr>
          <p:nvPr>
            <p:ph/>
          </p:nvPr>
        </p:nvSpPr>
        <p:spPr>
          <a:xfrm>
            <a:off x="4679280" y="1341360"/>
            <a:ext cx="4217040" cy="496692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111" name="PlaceHolder 4"/>
          <p:cNvSpPr>
            <a:spLocks noGrp="1"/>
          </p:cNvSpPr>
          <p:nvPr>
            <p:ph/>
          </p:nvPr>
        </p:nvSpPr>
        <p:spPr>
          <a:xfrm>
            <a:off x="250920" y="3935880"/>
            <a:ext cx="421704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F7D95B7D-52A3-40AA-9487-C2B6446F77F1}"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250920" y="149400"/>
            <a:ext cx="6768720" cy="647280"/>
          </a:xfrm>
          <a:prstGeom prst="rect">
            <a:avLst/>
          </a:prstGeom>
          <a:noFill/>
          <a:ln w="0">
            <a:noFill/>
          </a:ln>
        </p:spPr>
        <p:txBody>
          <a:bodyPr lIns="0" rIns="0" tIns="0" bIns="0" anchor="ctr">
            <a:noAutofit/>
          </a:bodyPr>
          <a:p>
            <a:endParaRPr b="0" lang="de-DE" sz="2000" spc="-1" strike="noStrike">
              <a:solidFill>
                <a:srgbClr val="003399"/>
              </a:solidFill>
              <a:latin typeface="Arial"/>
            </a:endParaRPr>
          </a:p>
        </p:txBody>
      </p:sp>
      <p:sp>
        <p:nvSpPr>
          <p:cNvPr id="113" name="PlaceHolder 2"/>
          <p:cNvSpPr>
            <a:spLocks noGrp="1"/>
          </p:cNvSpPr>
          <p:nvPr>
            <p:ph/>
          </p:nvPr>
        </p:nvSpPr>
        <p:spPr>
          <a:xfrm>
            <a:off x="250920" y="1341360"/>
            <a:ext cx="4217040" cy="496692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114" name="PlaceHolder 3"/>
          <p:cNvSpPr>
            <a:spLocks noGrp="1"/>
          </p:cNvSpPr>
          <p:nvPr>
            <p:ph/>
          </p:nvPr>
        </p:nvSpPr>
        <p:spPr>
          <a:xfrm>
            <a:off x="4679280" y="1341360"/>
            <a:ext cx="421704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115" name="PlaceHolder 4"/>
          <p:cNvSpPr>
            <a:spLocks noGrp="1"/>
          </p:cNvSpPr>
          <p:nvPr>
            <p:ph/>
          </p:nvPr>
        </p:nvSpPr>
        <p:spPr>
          <a:xfrm>
            <a:off x="4679280" y="3935880"/>
            <a:ext cx="421704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0FF507AD-C8CF-4DC0-AC62-414E7D58A128}"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250920" y="149400"/>
            <a:ext cx="6768720" cy="647280"/>
          </a:xfrm>
          <a:prstGeom prst="rect">
            <a:avLst/>
          </a:prstGeom>
          <a:noFill/>
          <a:ln w="0">
            <a:noFill/>
          </a:ln>
        </p:spPr>
        <p:txBody>
          <a:bodyPr lIns="0" rIns="0" tIns="0" bIns="0" anchor="ctr">
            <a:noAutofit/>
          </a:bodyPr>
          <a:p>
            <a:endParaRPr b="0" lang="de-DE" sz="2000" spc="-1" strike="noStrike">
              <a:solidFill>
                <a:srgbClr val="003399"/>
              </a:solidFill>
              <a:latin typeface="Arial"/>
            </a:endParaRPr>
          </a:p>
        </p:txBody>
      </p:sp>
      <p:sp>
        <p:nvSpPr>
          <p:cNvPr id="117" name="PlaceHolder 2"/>
          <p:cNvSpPr>
            <a:spLocks noGrp="1"/>
          </p:cNvSpPr>
          <p:nvPr>
            <p:ph/>
          </p:nvPr>
        </p:nvSpPr>
        <p:spPr>
          <a:xfrm>
            <a:off x="250920" y="1341360"/>
            <a:ext cx="421704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118" name="PlaceHolder 3"/>
          <p:cNvSpPr>
            <a:spLocks noGrp="1"/>
          </p:cNvSpPr>
          <p:nvPr>
            <p:ph/>
          </p:nvPr>
        </p:nvSpPr>
        <p:spPr>
          <a:xfrm>
            <a:off x="4679280" y="1341360"/>
            <a:ext cx="421704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119" name="PlaceHolder 4"/>
          <p:cNvSpPr>
            <a:spLocks noGrp="1"/>
          </p:cNvSpPr>
          <p:nvPr>
            <p:ph/>
          </p:nvPr>
        </p:nvSpPr>
        <p:spPr>
          <a:xfrm>
            <a:off x="250920" y="3935880"/>
            <a:ext cx="864216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5CD626C-ABE6-4390-9DCF-FBD7C5134EA7}"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250920" y="149400"/>
            <a:ext cx="6768720" cy="647280"/>
          </a:xfrm>
          <a:prstGeom prst="rect">
            <a:avLst/>
          </a:prstGeom>
          <a:noFill/>
          <a:ln w="0">
            <a:noFill/>
          </a:ln>
        </p:spPr>
        <p:txBody>
          <a:bodyPr lIns="0" rIns="0" tIns="0" bIns="0" anchor="ctr">
            <a:noAutofit/>
          </a:bodyPr>
          <a:p>
            <a:endParaRPr b="0" lang="de-DE" sz="2000" spc="-1" strike="noStrike">
              <a:solidFill>
                <a:srgbClr val="003399"/>
              </a:solidFill>
              <a:latin typeface="Arial"/>
            </a:endParaRPr>
          </a:p>
        </p:txBody>
      </p:sp>
      <p:sp>
        <p:nvSpPr>
          <p:cNvPr id="121" name="PlaceHolder 2"/>
          <p:cNvSpPr>
            <a:spLocks noGrp="1"/>
          </p:cNvSpPr>
          <p:nvPr>
            <p:ph/>
          </p:nvPr>
        </p:nvSpPr>
        <p:spPr>
          <a:xfrm>
            <a:off x="250920" y="1341360"/>
            <a:ext cx="864216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122" name="PlaceHolder 3"/>
          <p:cNvSpPr>
            <a:spLocks noGrp="1"/>
          </p:cNvSpPr>
          <p:nvPr>
            <p:ph/>
          </p:nvPr>
        </p:nvSpPr>
        <p:spPr>
          <a:xfrm>
            <a:off x="250920" y="3935880"/>
            <a:ext cx="864216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DE68E053-67BF-403C-88B4-9C928C2C6277}"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250920" y="149400"/>
            <a:ext cx="6768720" cy="647280"/>
          </a:xfrm>
          <a:prstGeom prst="rect">
            <a:avLst/>
          </a:prstGeom>
          <a:noFill/>
          <a:ln w="0">
            <a:noFill/>
          </a:ln>
        </p:spPr>
        <p:txBody>
          <a:bodyPr lIns="0" rIns="0" tIns="0" bIns="0" anchor="ctr">
            <a:noAutofit/>
          </a:bodyPr>
          <a:p>
            <a:endParaRPr b="0" lang="de-DE" sz="2000" spc="-1" strike="noStrike">
              <a:solidFill>
                <a:srgbClr val="003399"/>
              </a:solidFill>
              <a:latin typeface="Arial"/>
            </a:endParaRPr>
          </a:p>
        </p:txBody>
      </p:sp>
      <p:sp>
        <p:nvSpPr>
          <p:cNvPr id="124" name="PlaceHolder 2"/>
          <p:cNvSpPr>
            <a:spLocks noGrp="1"/>
          </p:cNvSpPr>
          <p:nvPr>
            <p:ph/>
          </p:nvPr>
        </p:nvSpPr>
        <p:spPr>
          <a:xfrm>
            <a:off x="250920" y="1341360"/>
            <a:ext cx="421704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125" name="PlaceHolder 3"/>
          <p:cNvSpPr>
            <a:spLocks noGrp="1"/>
          </p:cNvSpPr>
          <p:nvPr>
            <p:ph/>
          </p:nvPr>
        </p:nvSpPr>
        <p:spPr>
          <a:xfrm>
            <a:off x="4679280" y="1341360"/>
            <a:ext cx="421704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126" name="PlaceHolder 4"/>
          <p:cNvSpPr>
            <a:spLocks noGrp="1"/>
          </p:cNvSpPr>
          <p:nvPr>
            <p:ph/>
          </p:nvPr>
        </p:nvSpPr>
        <p:spPr>
          <a:xfrm>
            <a:off x="250920" y="3935880"/>
            <a:ext cx="421704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127" name="PlaceHolder 5"/>
          <p:cNvSpPr>
            <a:spLocks noGrp="1"/>
          </p:cNvSpPr>
          <p:nvPr>
            <p:ph/>
          </p:nvPr>
        </p:nvSpPr>
        <p:spPr>
          <a:xfrm>
            <a:off x="4679280" y="3935880"/>
            <a:ext cx="421704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31663D98-AFC9-46E5-A9E8-D2A346878376}"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250920" y="149400"/>
            <a:ext cx="6768720" cy="647280"/>
          </a:xfrm>
          <a:prstGeom prst="rect">
            <a:avLst/>
          </a:prstGeom>
          <a:noFill/>
          <a:ln w="0">
            <a:noFill/>
          </a:ln>
        </p:spPr>
        <p:txBody>
          <a:bodyPr lIns="0" rIns="0" tIns="0" bIns="0" anchor="ctr">
            <a:noAutofit/>
          </a:bodyPr>
          <a:p>
            <a:endParaRPr b="0" lang="de-DE" sz="2000" spc="-1" strike="noStrike">
              <a:solidFill>
                <a:srgbClr val="003399"/>
              </a:solidFill>
              <a:latin typeface="Arial"/>
            </a:endParaRPr>
          </a:p>
        </p:txBody>
      </p:sp>
      <p:sp>
        <p:nvSpPr>
          <p:cNvPr id="129" name="PlaceHolder 2"/>
          <p:cNvSpPr>
            <a:spLocks noGrp="1"/>
          </p:cNvSpPr>
          <p:nvPr>
            <p:ph/>
          </p:nvPr>
        </p:nvSpPr>
        <p:spPr>
          <a:xfrm>
            <a:off x="250920" y="1341360"/>
            <a:ext cx="278244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130" name="PlaceHolder 3"/>
          <p:cNvSpPr>
            <a:spLocks noGrp="1"/>
          </p:cNvSpPr>
          <p:nvPr>
            <p:ph/>
          </p:nvPr>
        </p:nvSpPr>
        <p:spPr>
          <a:xfrm>
            <a:off x="3173040" y="1341360"/>
            <a:ext cx="278244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131" name="PlaceHolder 4"/>
          <p:cNvSpPr>
            <a:spLocks noGrp="1"/>
          </p:cNvSpPr>
          <p:nvPr>
            <p:ph/>
          </p:nvPr>
        </p:nvSpPr>
        <p:spPr>
          <a:xfrm>
            <a:off x="6094800" y="1341360"/>
            <a:ext cx="278244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132" name="PlaceHolder 5"/>
          <p:cNvSpPr>
            <a:spLocks noGrp="1"/>
          </p:cNvSpPr>
          <p:nvPr>
            <p:ph/>
          </p:nvPr>
        </p:nvSpPr>
        <p:spPr>
          <a:xfrm>
            <a:off x="250920" y="3935880"/>
            <a:ext cx="278244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133" name="PlaceHolder 6"/>
          <p:cNvSpPr>
            <a:spLocks noGrp="1"/>
          </p:cNvSpPr>
          <p:nvPr>
            <p:ph/>
          </p:nvPr>
        </p:nvSpPr>
        <p:spPr>
          <a:xfrm>
            <a:off x="3173040" y="3935880"/>
            <a:ext cx="278244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134" name="PlaceHolder 7"/>
          <p:cNvSpPr>
            <a:spLocks noGrp="1"/>
          </p:cNvSpPr>
          <p:nvPr>
            <p:ph/>
          </p:nvPr>
        </p:nvSpPr>
        <p:spPr>
          <a:xfrm>
            <a:off x="6094800" y="3935880"/>
            <a:ext cx="278244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8320D34B-6F7F-4C5C-B9FE-F1FCD01CC0C2}"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50920" y="149400"/>
            <a:ext cx="6768720" cy="647280"/>
          </a:xfrm>
          <a:prstGeom prst="rect">
            <a:avLst/>
          </a:prstGeom>
          <a:noFill/>
          <a:ln w="0">
            <a:noFill/>
          </a:ln>
        </p:spPr>
        <p:txBody>
          <a:bodyPr lIns="0" rIns="0" tIns="0" bIns="0" anchor="ctr">
            <a:noAutofit/>
          </a:bodyPr>
          <a:p>
            <a:endParaRPr b="0" lang="de-DE" sz="2000" spc="-1" strike="noStrike">
              <a:solidFill>
                <a:srgbClr val="003399"/>
              </a:solidFill>
              <a:latin typeface="Arial"/>
            </a:endParaRPr>
          </a:p>
        </p:txBody>
      </p:sp>
      <p:sp>
        <p:nvSpPr>
          <p:cNvPr id="16" name="PlaceHolder 2"/>
          <p:cNvSpPr>
            <a:spLocks noGrp="1"/>
          </p:cNvSpPr>
          <p:nvPr>
            <p:ph/>
          </p:nvPr>
        </p:nvSpPr>
        <p:spPr>
          <a:xfrm>
            <a:off x="250920" y="1341360"/>
            <a:ext cx="4217040" cy="496692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17" name="PlaceHolder 3"/>
          <p:cNvSpPr>
            <a:spLocks noGrp="1"/>
          </p:cNvSpPr>
          <p:nvPr>
            <p:ph/>
          </p:nvPr>
        </p:nvSpPr>
        <p:spPr>
          <a:xfrm>
            <a:off x="4679280" y="1341360"/>
            <a:ext cx="4217040" cy="496692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250920" y="149400"/>
            <a:ext cx="6768720" cy="647280"/>
          </a:xfrm>
          <a:prstGeom prst="rect">
            <a:avLst/>
          </a:prstGeom>
          <a:noFill/>
          <a:ln w="0">
            <a:noFill/>
          </a:ln>
        </p:spPr>
        <p:txBody>
          <a:bodyPr lIns="0" rIns="0" tIns="0" bIns="0" anchor="ctr">
            <a:noAutofit/>
          </a:bodyPr>
          <a:p>
            <a:endParaRPr b="0" lang="de-DE" sz="2000" spc="-1" strike="noStrike">
              <a:solidFill>
                <a:srgbClr val="003399"/>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250920" y="149400"/>
            <a:ext cx="6768720" cy="30016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50920" y="149400"/>
            <a:ext cx="6768720" cy="647280"/>
          </a:xfrm>
          <a:prstGeom prst="rect">
            <a:avLst/>
          </a:prstGeom>
          <a:noFill/>
          <a:ln w="0">
            <a:noFill/>
          </a:ln>
        </p:spPr>
        <p:txBody>
          <a:bodyPr lIns="0" rIns="0" tIns="0" bIns="0" anchor="ctr">
            <a:noAutofit/>
          </a:bodyPr>
          <a:p>
            <a:endParaRPr b="0" lang="de-DE" sz="2000" spc="-1" strike="noStrike">
              <a:solidFill>
                <a:srgbClr val="003399"/>
              </a:solidFill>
              <a:latin typeface="Arial"/>
            </a:endParaRPr>
          </a:p>
        </p:txBody>
      </p:sp>
      <p:sp>
        <p:nvSpPr>
          <p:cNvPr id="21" name="PlaceHolder 2"/>
          <p:cNvSpPr>
            <a:spLocks noGrp="1"/>
          </p:cNvSpPr>
          <p:nvPr>
            <p:ph/>
          </p:nvPr>
        </p:nvSpPr>
        <p:spPr>
          <a:xfrm>
            <a:off x="250920" y="1341360"/>
            <a:ext cx="421704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22" name="PlaceHolder 3"/>
          <p:cNvSpPr>
            <a:spLocks noGrp="1"/>
          </p:cNvSpPr>
          <p:nvPr>
            <p:ph/>
          </p:nvPr>
        </p:nvSpPr>
        <p:spPr>
          <a:xfrm>
            <a:off x="4679280" y="1341360"/>
            <a:ext cx="4217040" cy="496692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23" name="PlaceHolder 4"/>
          <p:cNvSpPr>
            <a:spLocks noGrp="1"/>
          </p:cNvSpPr>
          <p:nvPr>
            <p:ph/>
          </p:nvPr>
        </p:nvSpPr>
        <p:spPr>
          <a:xfrm>
            <a:off x="250920" y="3935880"/>
            <a:ext cx="421704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50920" y="149400"/>
            <a:ext cx="6768720" cy="647280"/>
          </a:xfrm>
          <a:prstGeom prst="rect">
            <a:avLst/>
          </a:prstGeom>
          <a:noFill/>
          <a:ln w="0">
            <a:noFill/>
          </a:ln>
        </p:spPr>
        <p:txBody>
          <a:bodyPr lIns="0" rIns="0" tIns="0" bIns="0" anchor="ctr">
            <a:noAutofit/>
          </a:bodyPr>
          <a:p>
            <a:endParaRPr b="0" lang="de-DE" sz="2000" spc="-1" strike="noStrike">
              <a:solidFill>
                <a:srgbClr val="003399"/>
              </a:solidFill>
              <a:latin typeface="Arial"/>
            </a:endParaRPr>
          </a:p>
        </p:txBody>
      </p:sp>
      <p:sp>
        <p:nvSpPr>
          <p:cNvPr id="25" name="PlaceHolder 2"/>
          <p:cNvSpPr>
            <a:spLocks noGrp="1"/>
          </p:cNvSpPr>
          <p:nvPr>
            <p:ph/>
          </p:nvPr>
        </p:nvSpPr>
        <p:spPr>
          <a:xfrm>
            <a:off x="250920" y="1341360"/>
            <a:ext cx="4217040" cy="496692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26" name="PlaceHolder 3"/>
          <p:cNvSpPr>
            <a:spLocks noGrp="1"/>
          </p:cNvSpPr>
          <p:nvPr>
            <p:ph/>
          </p:nvPr>
        </p:nvSpPr>
        <p:spPr>
          <a:xfrm>
            <a:off x="4679280" y="1341360"/>
            <a:ext cx="421704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27" name="PlaceHolder 4"/>
          <p:cNvSpPr>
            <a:spLocks noGrp="1"/>
          </p:cNvSpPr>
          <p:nvPr>
            <p:ph/>
          </p:nvPr>
        </p:nvSpPr>
        <p:spPr>
          <a:xfrm>
            <a:off x="4679280" y="3935880"/>
            <a:ext cx="421704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50920" y="149400"/>
            <a:ext cx="6768720" cy="647280"/>
          </a:xfrm>
          <a:prstGeom prst="rect">
            <a:avLst/>
          </a:prstGeom>
          <a:noFill/>
          <a:ln w="0">
            <a:noFill/>
          </a:ln>
        </p:spPr>
        <p:txBody>
          <a:bodyPr lIns="0" rIns="0" tIns="0" bIns="0" anchor="ctr">
            <a:noAutofit/>
          </a:bodyPr>
          <a:p>
            <a:endParaRPr b="0" lang="de-DE" sz="2000" spc="-1" strike="noStrike">
              <a:solidFill>
                <a:srgbClr val="003399"/>
              </a:solidFill>
              <a:latin typeface="Arial"/>
            </a:endParaRPr>
          </a:p>
        </p:txBody>
      </p:sp>
      <p:sp>
        <p:nvSpPr>
          <p:cNvPr id="29" name="PlaceHolder 2"/>
          <p:cNvSpPr>
            <a:spLocks noGrp="1"/>
          </p:cNvSpPr>
          <p:nvPr>
            <p:ph/>
          </p:nvPr>
        </p:nvSpPr>
        <p:spPr>
          <a:xfrm>
            <a:off x="250920" y="1341360"/>
            <a:ext cx="421704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30" name="PlaceHolder 3"/>
          <p:cNvSpPr>
            <a:spLocks noGrp="1"/>
          </p:cNvSpPr>
          <p:nvPr>
            <p:ph/>
          </p:nvPr>
        </p:nvSpPr>
        <p:spPr>
          <a:xfrm>
            <a:off x="4679280" y="1341360"/>
            <a:ext cx="421704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
        <p:nvSpPr>
          <p:cNvPr id="31" name="PlaceHolder 4"/>
          <p:cNvSpPr>
            <a:spLocks noGrp="1"/>
          </p:cNvSpPr>
          <p:nvPr>
            <p:ph/>
          </p:nvPr>
        </p:nvSpPr>
        <p:spPr>
          <a:xfrm>
            <a:off x="250920" y="3935880"/>
            <a:ext cx="8642160" cy="2369160"/>
          </a:xfrm>
          <a:prstGeom prst="rect">
            <a:avLst/>
          </a:prstGeom>
          <a:noFill/>
          <a:ln w="0">
            <a:noFill/>
          </a:ln>
        </p:spPr>
        <p:txBody>
          <a:bodyPr lIns="0" rIns="0" tIns="0" bIns="0" anchor="t">
            <a:normAutofit/>
          </a:bodyPr>
          <a:p>
            <a:endParaRPr b="0" lang="de-DE" sz="2400" spc="-1" strike="noStrike">
              <a:solidFill>
                <a:srgbClr val="0b2a51"/>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b2a51"/>
        </a:solidFill>
      </p:bgPr>
    </p:bg>
    <p:spTree>
      <p:nvGrpSpPr>
        <p:cNvPr id="1" name=""/>
        <p:cNvGrpSpPr/>
        <p:nvPr/>
      </p:nvGrpSpPr>
      <p:grpSpPr>
        <a:xfrm>
          <a:off x="0" y="0"/>
          <a:ext cx="0" cy="0"/>
          <a:chOff x="0" y="0"/>
          <a:chExt cx="0" cy="0"/>
        </a:xfrm>
      </p:grpSpPr>
      <p:sp>
        <p:nvSpPr>
          <p:cNvPr id="0" name="Rectangle 9" hidden="1"/>
          <p:cNvSpPr/>
          <p:nvPr/>
        </p:nvSpPr>
        <p:spPr>
          <a:xfrm>
            <a:off x="0" y="909720"/>
            <a:ext cx="9143640" cy="215640"/>
          </a:xfrm>
          <a:prstGeom prst="rect">
            <a:avLst/>
          </a:prstGeom>
          <a:noFill/>
          <a:ln w="9525">
            <a:solidFill>
              <a:srgbClr val="0b2a51"/>
            </a:solidFill>
            <a:miter/>
          </a:ln>
        </p:spPr>
        <p:style>
          <a:lnRef idx="0"/>
          <a:fillRef idx="0"/>
          <a:effectRef idx="0"/>
          <a:fontRef idx="minor"/>
        </p:style>
      </p:sp>
      <p:sp>
        <p:nvSpPr>
          <p:cNvPr id="1" name="Line 10"/>
          <p:cNvSpPr/>
          <p:nvPr/>
        </p:nvSpPr>
        <p:spPr>
          <a:xfrm>
            <a:off x="0" y="6462720"/>
            <a:ext cx="9144000" cy="360"/>
          </a:xfrm>
          <a:prstGeom prst="line">
            <a:avLst/>
          </a:prstGeom>
          <a:ln w="9525">
            <a:solidFill>
              <a:srgbClr val="808080"/>
            </a:solidFill>
            <a:round/>
          </a:ln>
        </p:spPr>
        <p:style>
          <a:lnRef idx="0"/>
          <a:fillRef idx="0"/>
          <a:effectRef idx="0"/>
          <a:fontRef idx="minor"/>
        </p:style>
      </p:sp>
      <p:pic>
        <p:nvPicPr>
          <p:cNvPr id="2" name="Picture 15" descr="TU_Logo_90_HKS41"/>
          <p:cNvPicPr/>
          <p:nvPr/>
        </p:nvPicPr>
        <p:blipFill>
          <a:blip r:embed="rId2"/>
          <a:stretch/>
        </p:blipFill>
        <p:spPr>
          <a:xfrm>
            <a:off x="7524720" y="243000"/>
            <a:ext cx="1449000" cy="453600"/>
          </a:xfrm>
          <a:prstGeom prst="rect">
            <a:avLst/>
          </a:prstGeom>
          <a:ln w="0">
            <a:noFill/>
          </a:ln>
        </p:spPr>
      </p:pic>
      <p:sp>
        <p:nvSpPr>
          <p:cNvPr id="3" name="Line 1031"/>
          <p:cNvSpPr/>
          <p:nvPr/>
        </p:nvSpPr>
        <p:spPr>
          <a:xfrm>
            <a:off x="-12600" y="1168200"/>
            <a:ext cx="9143640" cy="360"/>
          </a:xfrm>
          <a:prstGeom prst="line">
            <a:avLst/>
          </a:prstGeom>
          <a:ln w="6350">
            <a:solidFill>
              <a:srgbClr val="ffffff"/>
            </a:solidFill>
            <a:round/>
          </a:ln>
        </p:spPr>
        <p:style>
          <a:lnRef idx="0"/>
          <a:fillRef idx="0"/>
          <a:effectRef idx="0"/>
          <a:fontRef idx="minor"/>
        </p:style>
      </p:sp>
      <p:sp>
        <p:nvSpPr>
          <p:cNvPr id="4" name="Line 1032"/>
          <p:cNvSpPr/>
          <p:nvPr/>
        </p:nvSpPr>
        <p:spPr>
          <a:xfrm>
            <a:off x="0" y="1346040"/>
            <a:ext cx="9144000" cy="360"/>
          </a:xfrm>
          <a:prstGeom prst="line">
            <a:avLst/>
          </a:prstGeom>
          <a:ln w="6350">
            <a:solidFill>
              <a:srgbClr val="ffffff"/>
            </a:solidFill>
            <a:round/>
          </a:ln>
        </p:spPr>
        <p:style>
          <a:lnRef idx="0"/>
          <a:fillRef idx="0"/>
          <a:effectRef idx="0"/>
          <a:fontRef idx="minor"/>
        </p:style>
      </p:sp>
      <p:pic>
        <p:nvPicPr>
          <p:cNvPr id="5" name="Picture 1044" descr="TU_Logo_90_SW"/>
          <p:cNvPicPr/>
          <p:nvPr/>
        </p:nvPicPr>
        <p:blipFill>
          <a:blip r:embed="rId3"/>
          <a:stretch/>
        </p:blipFill>
        <p:spPr>
          <a:xfrm>
            <a:off x="360360" y="360360"/>
            <a:ext cx="2453760" cy="718920"/>
          </a:xfrm>
          <a:prstGeom prst="rect">
            <a:avLst/>
          </a:prstGeom>
          <a:ln w="0">
            <a:noFill/>
          </a:ln>
        </p:spPr>
      </p:pic>
      <p:sp>
        <p:nvSpPr>
          <p:cNvPr id="6" name="Rectangle 1047"/>
          <p:cNvSpPr/>
          <p:nvPr/>
        </p:nvSpPr>
        <p:spPr>
          <a:xfrm>
            <a:off x="971640" y="1182600"/>
            <a:ext cx="7486200" cy="151920"/>
          </a:xfrm>
          <a:prstGeom prst="rect">
            <a:avLst/>
          </a:prstGeom>
          <a:noFill/>
          <a:ln w="0">
            <a:noFill/>
          </a:ln>
        </p:spPr>
        <p:style>
          <a:lnRef idx="0"/>
          <a:fillRef idx="0"/>
          <a:effectRef idx="0"/>
          <a:fontRef idx="minor"/>
        </p:style>
        <p:txBody>
          <a:bodyPr lIns="0" rIns="0" tIns="0" bIns="0" anchor="t">
            <a:noAutofit/>
          </a:bodyPr>
          <a:p>
            <a:pPr marL="209520">
              <a:lnSpc>
                <a:spcPct val="110000"/>
              </a:lnSpc>
              <a:spcBef>
                <a:spcPts val="499"/>
              </a:spcBef>
              <a:buNone/>
            </a:pPr>
            <a:r>
              <a:rPr b="1" lang="en-GB" sz="1000" spc="-1" strike="noStrike">
                <a:solidFill>
                  <a:srgbClr val="ffffff"/>
                </a:solidFill>
                <a:latin typeface="Verdana"/>
              </a:rPr>
              <a:t>Faculty</a:t>
            </a:r>
            <a:r>
              <a:rPr b="1" lang="de-DE" sz="1000" spc="-1" strike="noStrike">
                <a:solidFill>
                  <a:srgbClr val="ffffff"/>
                </a:solidFill>
                <a:latin typeface="Verdana"/>
              </a:rPr>
              <a:t> </a:t>
            </a:r>
            <a:r>
              <a:rPr b="1" lang="en-GB" sz="1000" spc="-1" strike="noStrike">
                <a:solidFill>
                  <a:srgbClr val="ffffff"/>
                </a:solidFill>
                <a:latin typeface="Verdana"/>
              </a:rPr>
              <a:t>of</a:t>
            </a:r>
            <a:r>
              <a:rPr b="1" lang="de-DE" sz="1000" spc="-1" strike="noStrike">
                <a:solidFill>
                  <a:srgbClr val="ffffff"/>
                </a:solidFill>
                <a:latin typeface="Verdana"/>
              </a:rPr>
              <a:t> </a:t>
            </a:r>
            <a:r>
              <a:rPr b="1" lang="en-GB" sz="1000" spc="-1" strike="noStrike">
                <a:solidFill>
                  <a:srgbClr val="ffffff"/>
                </a:solidFill>
                <a:latin typeface="Verdana"/>
              </a:rPr>
              <a:t>Electrical</a:t>
            </a:r>
            <a:r>
              <a:rPr b="1" lang="de-DE" sz="1000" spc="-1" strike="noStrike">
                <a:solidFill>
                  <a:srgbClr val="ffffff"/>
                </a:solidFill>
                <a:latin typeface="Verdana"/>
              </a:rPr>
              <a:t> </a:t>
            </a:r>
            <a:r>
              <a:rPr b="1" lang="en-GB" sz="1000" spc="-1" strike="noStrike">
                <a:solidFill>
                  <a:srgbClr val="ffffff"/>
                </a:solidFill>
                <a:latin typeface="Verdana"/>
              </a:rPr>
              <a:t>and</a:t>
            </a:r>
            <a:r>
              <a:rPr b="1" lang="de-DE" sz="1000" spc="-1" strike="noStrike">
                <a:solidFill>
                  <a:srgbClr val="ffffff"/>
                </a:solidFill>
                <a:latin typeface="Verdana"/>
              </a:rPr>
              <a:t> Computer </a:t>
            </a:r>
            <a:r>
              <a:rPr b="1" lang="en-GB" sz="1000" spc="-1" strike="noStrike">
                <a:solidFill>
                  <a:srgbClr val="ffffff"/>
                </a:solidFill>
                <a:latin typeface="Verdana"/>
              </a:rPr>
              <a:t>Engineering</a:t>
            </a:r>
            <a:r>
              <a:rPr b="1" lang="de-DE" sz="1000" spc="-1" strike="noStrike">
                <a:solidFill>
                  <a:srgbClr val="ffffff"/>
                </a:solidFill>
                <a:latin typeface="Verdana"/>
              </a:rPr>
              <a:t>, Communications Laboratory</a:t>
            </a:r>
            <a:endParaRPr b="0" lang="en-US" sz="1000" spc="-1" strike="noStrike">
              <a:latin typeface="Arial"/>
            </a:endParaRPr>
          </a:p>
        </p:txBody>
      </p:sp>
      <p:sp>
        <p:nvSpPr>
          <p:cNvPr id="7" name="Rectangle 1048"/>
          <p:cNvSpPr/>
          <p:nvPr/>
        </p:nvSpPr>
        <p:spPr>
          <a:xfrm>
            <a:off x="971640" y="1374840"/>
            <a:ext cx="7486200" cy="167760"/>
          </a:xfrm>
          <a:prstGeom prst="rect">
            <a:avLst/>
          </a:prstGeom>
          <a:noFill/>
          <a:ln w="0">
            <a:noFill/>
          </a:ln>
        </p:spPr>
        <p:style>
          <a:lnRef idx="0"/>
          <a:fillRef idx="0"/>
          <a:effectRef idx="0"/>
          <a:fontRef idx="minor"/>
        </p:style>
      </p:sp>
      <p:pic>
        <p:nvPicPr>
          <p:cNvPr id="8" name="Bild 12" descr="DDC_Logo_BB-13.png"/>
          <p:cNvPicPr/>
          <p:nvPr/>
        </p:nvPicPr>
        <p:blipFill>
          <a:blip r:embed="rId4"/>
          <a:stretch/>
        </p:blipFill>
        <p:spPr>
          <a:xfrm>
            <a:off x="8020080" y="5446800"/>
            <a:ext cx="437760" cy="877680"/>
          </a:xfrm>
          <a:prstGeom prst="rect">
            <a:avLst/>
          </a:prstGeom>
          <a:ln w="0">
            <a:noFill/>
          </a:ln>
        </p:spPr>
      </p:pic>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r>
              <a:rPr b="0" lang="de-DE" sz="2000" spc="-1" strike="noStrike">
                <a:solidFill>
                  <a:srgbClr val="003399"/>
                </a:solidFill>
                <a:latin typeface="Arial"/>
              </a:rPr>
              <a:t>Click to edit the title text format</a:t>
            </a:r>
            <a:endParaRPr b="0" lang="de-DE" sz="2000" spc="-1" strike="noStrike">
              <a:solidFill>
                <a:srgbClr val="003399"/>
              </a:solidFill>
              <a:latin typeface="Arial"/>
            </a:endParaRPr>
          </a:p>
        </p:txBody>
      </p:sp>
      <p:sp>
        <p:nvSpPr>
          <p:cNvPr id="10"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de-DE" sz="2400" spc="-1" strike="noStrike">
                <a:solidFill>
                  <a:srgbClr val="0b2a51"/>
                </a:solidFill>
                <a:latin typeface="Arial"/>
              </a:rPr>
              <a:t>Click to edit the outline text format</a:t>
            </a:r>
            <a:endParaRPr b="0" lang="de-DE" sz="2400" spc="-1" strike="noStrike">
              <a:solidFill>
                <a:srgbClr val="0b2a51"/>
              </a:solidFill>
              <a:latin typeface="Arial"/>
            </a:endParaRPr>
          </a:p>
          <a:p>
            <a:pPr lvl="1" marL="864000" indent="-324000">
              <a:spcBef>
                <a:spcPts val="1134"/>
              </a:spcBef>
              <a:buClr>
                <a:srgbClr val="ffffff"/>
              </a:buClr>
              <a:buSzPct val="75000"/>
              <a:buFont typeface="Symbol" charset="2"/>
              <a:buChar char=""/>
            </a:pPr>
            <a:r>
              <a:rPr b="0" lang="de-DE" sz="1800" spc="-1" strike="noStrike">
                <a:solidFill>
                  <a:srgbClr val="0b2a51"/>
                </a:solidFill>
                <a:latin typeface="Arial"/>
              </a:rPr>
              <a:t>Second Outline Level</a:t>
            </a:r>
            <a:endParaRPr b="0" lang="de-DE" sz="1800" spc="-1" strike="noStrike">
              <a:solidFill>
                <a:srgbClr val="0b2a51"/>
              </a:solidFill>
              <a:latin typeface="Arial"/>
            </a:endParaRPr>
          </a:p>
          <a:p>
            <a:pPr lvl="2" marL="1296000" indent="-288000">
              <a:spcBef>
                <a:spcPts val="850"/>
              </a:spcBef>
              <a:buClr>
                <a:srgbClr val="ffffff"/>
              </a:buClr>
              <a:buSzPct val="45000"/>
              <a:buFont typeface="Wingdings" charset="2"/>
              <a:buChar char=""/>
            </a:pPr>
            <a:r>
              <a:rPr b="0" lang="de-DE" sz="1800" spc="-1" strike="noStrike">
                <a:solidFill>
                  <a:srgbClr val="0b2a51"/>
                </a:solidFill>
                <a:latin typeface="Arial"/>
              </a:rPr>
              <a:t>Third Outline Level</a:t>
            </a:r>
            <a:endParaRPr b="0" lang="de-DE" sz="1800" spc="-1" strike="noStrike">
              <a:solidFill>
                <a:srgbClr val="0b2a51"/>
              </a:solidFill>
              <a:latin typeface="Arial"/>
            </a:endParaRPr>
          </a:p>
          <a:p>
            <a:pPr lvl="3" marL="1728000" indent="-216000">
              <a:spcBef>
                <a:spcPts val="567"/>
              </a:spcBef>
              <a:buClr>
                <a:srgbClr val="ffffff"/>
              </a:buClr>
              <a:buSzPct val="75000"/>
              <a:buFont typeface="Symbol" charset="2"/>
              <a:buChar char=""/>
            </a:pPr>
            <a:r>
              <a:rPr b="0" lang="de-DE" sz="1800" spc="-1" strike="noStrike">
                <a:solidFill>
                  <a:srgbClr val="0b2a51"/>
                </a:solidFill>
                <a:latin typeface="Arial"/>
              </a:rPr>
              <a:t>Fourth Outline Level</a:t>
            </a:r>
            <a:endParaRPr b="0" lang="de-DE" sz="1800" spc="-1" strike="noStrike">
              <a:solidFill>
                <a:srgbClr val="0b2a51"/>
              </a:solidFill>
              <a:latin typeface="Arial"/>
            </a:endParaRPr>
          </a:p>
          <a:p>
            <a:pPr lvl="4" marL="2160000" indent="-216000">
              <a:spcBef>
                <a:spcPts val="283"/>
              </a:spcBef>
              <a:buClr>
                <a:srgbClr val="ffffff"/>
              </a:buClr>
              <a:buSzPct val="45000"/>
              <a:buFont typeface="Wingdings" charset="2"/>
              <a:buChar char=""/>
            </a:pPr>
            <a:r>
              <a:rPr b="0" lang="de-DE" sz="2000" spc="-1" strike="noStrike">
                <a:solidFill>
                  <a:srgbClr val="0b2a51"/>
                </a:solidFill>
                <a:latin typeface="Arial"/>
              </a:rPr>
              <a:t>Fifth Outline Level</a:t>
            </a:r>
            <a:endParaRPr b="0" lang="de-DE" sz="2000" spc="-1" strike="noStrike">
              <a:solidFill>
                <a:srgbClr val="0b2a51"/>
              </a:solidFill>
              <a:latin typeface="Arial"/>
            </a:endParaRPr>
          </a:p>
          <a:p>
            <a:pPr lvl="5" marL="2592000" indent="-216000">
              <a:spcBef>
                <a:spcPts val="283"/>
              </a:spcBef>
              <a:buClr>
                <a:srgbClr val="ffffff"/>
              </a:buClr>
              <a:buSzPct val="45000"/>
              <a:buFont typeface="Wingdings" charset="2"/>
              <a:buChar char=""/>
            </a:pPr>
            <a:r>
              <a:rPr b="0" lang="de-DE" sz="2000" spc="-1" strike="noStrike">
                <a:solidFill>
                  <a:srgbClr val="0b2a51"/>
                </a:solidFill>
                <a:latin typeface="Arial"/>
              </a:rPr>
              <a:t>Sixth Outline Level</a:t>
            </a:r>
            <a:endParaRPr b="0" lang="de-DE" sz="2000" spc="-1" strike="noStrike">
              <a:solidFill>
                <a:srgbClr val="0b2a51"/>
              </a:solidFill>
              <a:latin typeface="Arial"/>
            </a:endParaRPr>
          </a:p>
          <a:p>
            <a:pPr lvl="6" marL="3024000" indent="-216000">
              <a:spcBef>
                <a:spcPts val="283"/>
              </a:spcBef>
              <a:buClr>
                <a:srgbClr val="ffffff"/>
              </a:buClr>
              <a:buSzPct val="45000"/>
              <a:buFont typeface="Wingdings" charset="2"/>
              <a:buChar char=""/>
            </a:pPr>
            <a:r>
              <a:rPr b="0" lang="de-DE" sz="2000" spc="-1" strike="noStrike">
                <a:solidFill>
                  <a:srgbClr val="0b2a51"/>
                </a:solidFill>
                <a:latin typeface="Arial"/>
              </a:rPr>
              <a:t>Seventh Outline Level</a:t>
            </a:r>
            <a:endParaRPr b="0" lang="de-DE" sz="2000" spc="-1" strike="noStrike">
              <a:solidFill>
                <a:srgbClr val="0b2a51"/>
              </a:solidFill>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Rectangle 9"/>
          <p:cNvSpPr/>
          <p:nvPr/>
        </p:nvSpPr>
        <p:spPr>
          <a:xfrm>
            <a:off x="0" y="909720"/>
            <a:ext cx="9143640" cy="215640"/>
          </a:xfrm>
          <a:prstGeom prst="rect">
            <a:avLst/>
          </a:prstGeom>
          <a:noFill/>
          <a:ln w="9525">
            <a:solidFill>
              <a:srgbClr val="0b2a51"/>
            </a:solidFill>
            <a:miter/>
          </a:ln>
        </p:spPr>
        <p:style>
          <a:lnRef idx="0"/>
          <a:fillRef idx="0"/>
          <a:effectRef idx="0"/>
          <a:fontRef idx="minor"/>
        </p:style>
      </p:sp>
      <p:sp>
        <p:nvSpPr>
          <p:cNvPr id="48" name="Line 10"/>
          <p:cNvSpPr/>
          <p:nvPr/>
        </p:nvSpPr>
        <p:spPr>
          <a:xfrm>
            <a:off x="0" y="6462720"/>
            <a:ext cx="9144000" cy="360"/>
          </a:xfrm>
          <a:prstGeom prst="line">
            <a:avLst/>
          </a:prstGeom>
          <a:ln w="9525">
            <a:solidFill>
              <a:srgbClr val="808080"/>
            </a:solidFill>
            <a:round/>
          </a:ln>
        </p:spPr>
        <p:style>
          <a:lnRef idx="0"/>
          <a:fillRef idx="0"/>
          <a:effectRef idx="0"/>
          <a:fontRef idx="minor"/>
        </p:style>
      </p:sp>
      <p:pic>
        <p:nvPicPr>
          <p:cNvPr id="49" name="Picture 15" descr="TU_Logo_90_HKS41"/>
          <p:cNvPicPr/>
          <p:nvPr/>
        </p:nvPicPr>
        <p:blipFill>
          <a:blip r:embed="rId2"/>
          <a:stretch/>
        </p:blipFill>
        <p:spPr>
          <a:xfrm>
            <a:off x="7524720" y="243000"/>
            <a:ext cx="1449000" cy="453600"/>
          </a:xfrm>
          <a:prstGeom prst="rect">
            <a:avLst/>
          </a:prstGeom>
          <a:ln w="0">
            <a:noFill/>
          </a:ln>
        </p:spPr>
      </p:pic>
      <p:sp>
        <p:nvSpPr>
          <p:cNvPr id="50" name="PlaceHolder 1"/>
          <p:cNvSpPr>
            <a:spLocks noGrp="1"/>
          </p:cNvSpPr>
          <p:nvPr>
            <p:ph type="body"/>
          </p:nvPr>
        </p:nvSpPr>
        <p:spPr>
          <a:xfrm>
            <a:off x="250920" y="1341360"/>
            <a:ext cx="8642160" cy="4966920"/>
          </a:xfrm>
          <a:prstGeom prst="rect">
            <a:avLst/>
          </a:prstGeom>
          <a:noFill/>
          <a:ln w="0">
            <a:noFill/>
          </a:ln>
        </p:spPr>
        <p:txBody>
          <a:bodyPr numCol="1" spcCol="0" lIns="0" anchor="t">
            <a:noAutofit/>
          </a:bodyPr>
          <a:p>
            <a:pPr marL="343080" indent="-343080">
              <a:lnSpc>
                <a:spcPct val="100000"/>
              </a:lnSpc>
              <a:spcBef>
                <a:spcPts val="479"/>
              </a:spcBef>
              <a:buClr>
                <a:srgbClr val="0b2a51"/>
              </a:buClr>
              <a:buFont typeface="Wingdings" charset="2"/>
              <a:buChar char=""/>
            </a:pPr>
            <a:r>
              <a:rPr b="0" lang="en-US" sz="2400" spc="-1" strike="noStrike">
                <a:solidFill>
                  <a:srgbClr val="0b2a51"/>
                </a:solidFill>
                <a:latin typeface="Arial"/>
                <a:ea typeface="ＭＳ Ｐゴシック"/>
              </a:rPr>
              <a:t>Click to edit Master text styles</a:t>
            </a:r>
            <a:endParaRPr b="0" lang="de-DE" sz="2400" spc="-1" strike="noStrike">
              <a:solidFill>
                <a:srgbClr val="0b2a51"/>
              </a:solidFill>
              <a:latin typeface="Arial"/>
            </a:endParaRPr>
          </a:p>
          <a:p>
            <a:pPr lvl="1" marL="743040" indent="-285840">
              <a:lnSpc>
                <a:spcPct val="100000"/>
              </a:lnSpc>
              <a:spcBef>
                <a:spcPts val="400"/>
              </a:spcBef>
              <a:buClr>
                <a:srgbClr val="0b2a51"/>
              </a:buClr>
              <a:buSzPct val="70000"/>
              <a:buFont typeface="Wingdings" charset="2"/>
              <a:buChar char=""/>
            </a:pPr>
            <a:r>
              <a:rPr b="0" lang="en-US" sz="2000" spc="-1" strike="noStrike">
                <a:solidFill>
                  <a:srgbClr val="0b2a51"/>
                </a:solidFill>
                <a:latin typeface="Arial"/>
                <a:ea typeface="ＭＳ Ｐゴシック"/>
              </a:rPr>
              <a:t>Second level</a:t>
            </a:r>
            <a:endParaRPr b="0" lang="de-DE" sz="2000" spc="-1" strike="noStrike">
              <a:solidFill>
                <a:srgbClr val="0b2a51"/>
              </a:solidFill>
              <a:latin typeface="Arial"/>
            </a:endParaRPr>
          </a:p>
          <a:p>
            <a:pPr lvl="2" marL="1143000" indent="-228600">
              <a:lnSpc>
                <a:spcPct val="100000"/>
              </a:lnSpc>
              <a:spcBef>
                <a:spcPts val="360"/>
              </a:spcBef>
              <a:buClr>
                <a:srgbClr val="0b2a51"/>
              </a:buClr>
              <a:buFont typeface="Wingdings" charset="2"/>
              <a:buChar char=""/>
            </a:pPr>
            <a:r>
              <a:rPr b="0" lang="en-US" sz="1800" spc="-1" strike="noStrike">
                <a:solidFill>
                  <a:srgbClr val="0b2a51"/>
                </a:solidFill>
                <a:latin typeface="Arial"/>
                <a:ea typeface="ＭＳ Ｐゴシック"/>
              </a:rPr>
              <a:t>Third level</a:t>
            </a:r>
            <a:endParaRPr b="0" lang="de-DE" sz="1800" spc="-1" strike="noStrike">
              <a:solidFill>
                <a:srgbClr val="0b2a51"/>
              </a:solidFill>
              <a:latin typeface="Arial"/>
            </a:endParaRPr>
          </a:p>
          <a:p>
            <a:pPr lvl="3" marL="1600200" indent="-228600">
              <a:lnSpc>
                <a:spcPct val="100000"/>
              </a:lnSpc>
              <a:spcBef>
                <a:spcPts val="360"/>
              </a:spcBef>
              <a:buClr>
                <a:srgbClr val="0b2a51"/>
              </a:buClr>
              <a:buFont typeface="Symbol" charset="2"/>
              <a:buChar char=""/>
            </a:pPr>
            <a:r>
              <a:rPr b="0" lang="en-US" sz="1800" spc="-1" strike="noStrike">
                <a:solidFill>
                  <a:srgbClr val="0b2a51"/>
                </a:solidFill>
                <a:latin typeface="Arial"/>
                <a:ea typeface="ＭＳ Ｐゴシック"/>
              </a:rPr>
              <a:t>Fourth level</a:t>
            </a:r>
            <a:endParaRPr b="0" lang="de-DE" sz="1800" spc="-1" strike="noStrike">
              <a:solidFill>
                <a:srgbClr val="0b2a51"/>
              </a:solidFill>
              <a:latin typeface="Arial"/>
            </a:endParaRPr>
          </a:p>
          <a:p>
            <a:pPr lvl="4" marL="2057400" indent="-228600">
              <a:lnSpc>
                <a:spcPct val="100000"/>
              </a:lnSpc>
              <a:spcBef>
                <a:spcPts val="360"/>
              </a:spcBef>
              <a:buClr>
                <a:srgbClr val="0b2a51"/>
              </a:buClr>
              <a:buFont typeface="StarSymbol"/>
              <a:buChar char="»"/>
            </a:pPr>
            <a:r>
              <a:rPr b="0" lang="en-US" sz="1800" spc="-1" strike="noStrike">
                <a:solidFill>
                  <a:srgbClr val="0b2a51"/>
                </a:solidFill>
                <a:latin typeface="Arial"/>
                <a:ea typeface="ＭＳ Ｐゴシック"/>
              </a:rPr>
              <a:t>Fifth level</a:t>
            </a:r>
            <a:endParaRPr b="0" lang="de-DE" sz="1800" spc="-1" strike="noStrike">
              <a:solidFill>
                <a:srgbClr val="0b2a51"/>
              </a:solidFill>
              <a:latin typeface="Arial"/>
            </a:endParaRPr>
          </a:p>
        </p:txBody>
      </p:sp>
      <p:sp>
        <p:nvSpPr>
          <p:cNvPr id="51" name="PlaceHolder 2"/>
          <p:cNvSpPr>
            <a:spLocks noGrp="1"/>
          </p:cNvSpPr>
          <p:nvPr>
            <p:ph type="title"/>
          </p:nvPr>
        </p:nvSpPr>
        <p:spPr>
          <a:xfrm>
            <a:off x="250920" y="149400"/>
            <a:ext cx="6768720" cy="647280"/>
          </a:xfrm>
          <a:prstGeom prst="rect">
            <a:avLst/>
          </a:prstGeom>
          <a:noFill/>
          <a:ln w="0">
            <a:noFill/>
          </a:ln>
        </p:spPr>
        <p:txBody>
          <a:bodyPr numCol="1" spcCol="0" lIns="0" anchor="ctr">
            <a:noAutofit/>
          </a:bodyPr>
          <a:p>
            <a:pPr>
              <a:lnSpc>
                <a:spcPct val="100000"/>
              </a:lnSpc>
              <a:buNone/>
            </a:pPr>
            <a:r>
              <a:rPr b="0" lang="en-US" sz="3200" spc="-1" strike="noStrike">
                <a:solidFill>
                  <a:srgbClr val="0b2a51"/>
                </a:solidFill>
                <a:latin typeface="Arial"/>
                <a:ea typeface="ＭＳ Ｐゴシック"/>
              </a:rPr>
              <a:t>Click to edit Master title style</a:t>
            </a:r>
            <a:endParaRPr b="0" lang="de-DE" sz="3200" spc="-1" strike="noStrike">
              <a:solidFill>
                <a:srgbClr val="003399"/>
              </a:solidFill>
              <a:latin typeface="Arial"/>
            </a:endParaRPr>
          </a:p>
        </p:txBody>
      </p:sp>
      <p:sp>
        <p:nvSpPr>
          <p:cNvPr id="52" name="PlaceHolder 3"/>
          <p:cNvSpPr>
            <a:spLocks noGrp="1"/>
          </p:cNvSpPr>
          <p:nvPr>
            <p:ph type="dt" idx="1"/>
          </p:nvPr>
        </p:nvSpPr>
        <p:spPr>
          <a:xfrm>
            <a:off x="628560" y="6356520"/>
            <a:ext cx="2057040" cy="364680"/>
          </a:xfrm>
          <a:prstGeom prst="rect">
            <a:avLst/>
          </a:prstGeom>
          <a:noFill/>
          <a:ln w="0">
            <a:noFill/>
          </a:ln>
        </p:spPr>
        <p:txBody>
          <a:bodyPr anchor="ctr">
            <a:noAutofit/>
          </a:bodyPr>
          <a:lstStyle>
            <a:lvl1pPr>
              <a:lnSpc>
                <a:spcPct val="100000"/>
              </a:lnSpc>
              <a:buNone/>
              <a:defRPr b="1" lang="en-US" sz="1200" spc="-1" strike="noStrike">
                <a:solidFill>
                  <a:srgbClr val="787878"/>
                </a:solidFill>
                <a:latin typeface="Arial"/>
              </a:defRPr>
            </a:lvl1pPr>
          </a:lstStyle>
          <a:p>
            <a:pPr>
              <a:lnSpc>
                <a:spcPct val="100000"/>
              </a:lnSpc>
              <a:buNone/>
            </a:pPr>
            <a:r>
              <a:rPr b="1" lang="en-US" sz="1200" spc="-1" strike="noStrike">
                <a:solidFill>
                  <a:srgbClr val="787878"/>
                </a:solidFill>
                <a:latin typeface="Arial"/>
              </a:rPr>
              <a:t>&lt;date/time&gt;</a:t>
            </a:r>
            <a:endParaRPr b="0" lang="en-US" sz="1200" spc="-1" strike="noStrike">
              <a:latin typeface="Times New Roman"/>
            </a:endParaRPr>
          </a:p>
        </p:txBody>
      </p:sp>
      <p:sp>
        <p:nvSpPr>
          <p:cNvPr id="53" name="PlaceHolder 4"/>
          <p:cNvSpPr>
            <a:spLocks noGrp="1"/>
          </p:cNvSpPr>
          <p:nvPr>
            <p:ph type="ftr" idx="2"/>
          </p:nvPr>
        </p:nvSpPr>
        <p:spPr>
          <a:xfrm>
            <a:off x="3029040" y="6356520"/>
            <a:ext cx="308592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54" name="PlaceHolder 5"/>
          <p:cNvSpPr>
            <a:spLocks noGrp="1"/>
          </p:cNvSpPr>
          <p:nvPr>
            <p:ph type="sldNum" idx="3"/>
          </p:nvPr>
        </p:nvSpPr>
        <p:spPr>
          <a:xfrm>
            <a:off x="6458040" y="6356520"/>
            <a:ext cx="2057040" cy="364680"/>
          </a:xfrm>
          <a:prstGeom prst="rect">
            <a:avLst/>
          </a:prstGeom>
          <a:noFill/>
          <a:ln w="0">
            <a:noFill/>
          </a:ln>
        </p:spPr>
        <p:txBody>
          <a:bodyPr anchor="ctr">
            <a:noAutofit/>
          </a:bodyPr>
          <a:lstStyle>
            <a:lvl1pPr algn="r">
              <a:lnSpc>
                <a:spcPct val="100000"/>
              </a:lnSpc>
              <a:buNone/>
              <a:defRPr b="1" lang="en-US" sz="1200" spc="-1" strike="noStrike">
                <a:solidFill>
                  <a:srgbClr val="787878"/>
                </a:solidFill>
                <a:latin typeface="Arial"/>
              </a:defRPr>
            </a:lvl1pPr>
          </a:lstStyle>
          <a:p>
            <a:pPr algn="r">
              <a:lnSpc>
                <a:spcPct val="100000"/>
              </a:lnSpc>
              <a:buNone/>
            </a:pPr>
            <a:fld id="{43BC6AF4-5918-47D1-9C24-0F0B802F1DBA}" type="slidenum">
              <a:rPr b="1" lang="en-US" sz="1200" spc="-1" strike="noStrike">
                <a:solidFill>
                  <a:srgbClr val="787878"/>
                </a:solidFill>
                <a:latin typeface="Arial"/>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1" name="Rectangle 9"/>
          <p:cNvSpPr/>
          <p:nvPr/>
        </p:nvSpPr>
        <p:spPr>
          <a:xfrm>
            <a:off x="0" y="909720"/>
            <a:ext cx="9143640" cy="215640"/>
          </a:xfrm>
          <a:prstGeom prst="rect">
            <a:avLst/>
          </a:prstGeom>
          <a:noFill/>
          <a:ln w="9525">
            <a:solidFill>
              <a:srgbClr val="0b2a51"/>
            </a:solidFill>
            <a:miter/>
          </a:ln>
        </p:spPr>
        <p:style>
          <a:lnRef idx="0"/>
          <a:fillRef idx="0"/>
          <a:effectRef idx="0"/>
          <a:fontRef idx="minor"/>
        </p:style>
      </p:sp>
      <p:sp>
        <p:nvSpPr>
          <p:cNvPr id="92" name="Line 10"/>
          <p:cNvSpPr/>
          <p:nvPr/>
        </p:nvSpPr>
        <p:spPr>
          <a:xfrm>
            <a:off x="0" y="6462720"/>
            <a:ext cx="9144000" cy="360"/>
          </a:xfrm>
          <a:prstGeom prst="line">
            <a:avLst/>
          </a:prstGeom>
          <a:ln w="9525">
            <a:solidFill>
              <a:srgbClr val="808080"/>
            </a:solidFill>
            <a:round/>
          </a:ln>
        </p:spPr>
        <p:style>
          <a:lnRef idx="0"/>
          <a:fillRef idx="0"/>
          <a:effectRef idx="0"/>
          <a:fontRef idx="minor"/>
        </p:style>
      </p:sp>
      <p:pic>
        <p:nvPicPr>
          <p:cNvPr id="93" name="Picture 15" descr="TU_Logo_90_HKS41"/>
          <p:cNvPicPr/>
          <p:nvPr/>
        </p:nvPicPr>
        <p:blipFill>
          <a:blip r:embed="rId2"/>
          <a:stretch/>
        </p:blipFill>
        <p:spPr>
          <a:xfrm>
            <a:off x="7524720" y="243000"/>
            <a:ext cx="1449000" cy="453600"/>
          </a:xfrm>
          <a:prstGeom prst="rect">
            <a:avLst/>
          </a:prstGeom>
          <a:ln w="0">
            <a:noFill/>
          </a:ln>
        </p:spPr>
      </p:pic>
      <p:sp>
        <p:nvSpPr>
          <p:cNvPr id="94" name="PlaceHolder 1"/>
          <p:cNvSpPr>
            <a:spLocks noGrp="1"/>
          </p:cNvSpPr>
          <p:nvPr>
            <p:ph type="body"/>
          </p:nvPr>
        </p:nvSpPr>
        <p:spPr>
          <a:xfrm>
            <a:off x="250920" y="1341360"/>
            <a:ext cx="8642160" cy="4966920"/>
          </a:xfrm>
          <a:prstGeom prst="rect">
            <a:avLst/>
          </a:prstGeom>
          <a:noFill/>
          <a:ln w="0">
            <a:noFill/>
          </a:ln>
        </p:spPr>
        <p:txBody>
          <a:bodyPr numCol="1" spcCol="0" lIns="0" anchor="t">
            <a:noAutofit/>
          </a:bodyPr>
          <a:p>
            <a:pPr marL="343080" indent="-343080">
              <a:lnSpc>
                <a:spcPct val="100000"/>
              </a:lnSpc>
              <a:spcBef>
                <a:spcPts val="479"/>
              </a:spcBef>
              <a:buClr>
                <a:srgbClr val="0b2a51"/>
              </a:buClr>
              <a:buFont typeface="Wingdings" charset="2"/>
              <a:buChar char=""/>
            </a:pPr>
            <a:r>
              <a:rPr b="0" lang="en-US" sz="2400" spc="-1" strike="noStrike">
                <a:solidFill>
                  <a:srgbClr val="0b2a51"/>
                </a:solidFill>
                <a:latin typeface="Arial"/>
                <a:ea typeface="ＭＳ Ｐゴシック"/>
              </a:rPr>
              <a:t>Click to edit Master text styles</a:t>
            </a:r>
            <a:endParaRPr b="0" lang="de-DE" sz="2400" spc="-1" strike="noStrike">
              <a:solidFill>
                <a:srgbClr val="0b2a51"/>
              </a:solidFill>
              <a:latin typeface="Arial"/>
            </a:endParaRPr>
          </a:p>
          <a:p>
            <a:pPr lvl="1" marL="743040" indent="-285840">
              <a:lnSpc>
                <a:spcPct val="100000"/>
              </a:lnSpc>
              <a:spcBef>
                <a:spcPts val="400"/>
              </a:spcBef>
              <a:buClr>
                <a:srgbClr val="0b2a51"/>
              </a:buClr>
              <a:buSzPct val="70000"/>
              <a:buFont typeface="Wingdings" charset="2"/>
              <a:buChar char=""/>
            </a:pPr>
            <a:r>
              <a:rPr b="0" lang="en-US" sz="2000" spc="-1" strike="noStrike">
                <a:solidFill>
                  <a:srgbClr val="0b2a51"/>
                </a:solidFill>
                <a:latin typeface="Arial"/>
                <a:ea typeface="ＭＳ Ｐゴシック"/>
              </a:rPr>
              <a:t>Second level</a:t>
            </a:r>
            <a:endParaRPr b="0" lang="de-DE" sz="2000" spc="-1" strike="noStrike">
              <a:solidFill>
                <a:srgbClr val="0b2a51"/>
              </a:solidFill>
              <a:latin typeface="Arial"/>
            </a:endParaRPr>
          </a:p>
          <a:p>
            <a:pPr lvl="2" marL="1143000" indent="-228600">
              <a:lnSpc>
                <a:spcPct val="100000"/>
              </a:lnSpc>
              <a:spcBef>
                <a:spcPts val="360"/>
              </a:spcBef>
              <a:buClr>
                <a:srgbClr val="0b2a51"/>
              </a:buClr>
              <a:buFont typeface="Wingdings" charset="2"/>
              <a:buChar char=""/>
            </a:pPr>
            <a:r>
              <a:rPr b="0" lang="en-US" sz="1800" spc="-1" strike="noStrike">
                <a:solidFill>
                  <a:srgbClr val="0b2a51"/>
                </a:solidFill>
                <a:latin typeface="Arial"/>
                <a:ea typeface="ＭＳ Ｐゴシック"/>
              </a:rPr>
              <a:t>Third level</a:t>
            </a:r>
            <a:endParaRPr b="0" lang="de-DE" sz="1800" spc="-1" strike="noStrike">
              <a:solidFill>
                <a:srgbClr val="0b2a51"/>
              </a:solidFill>
              <a:latin typeface="Arial"/>
            </a:endParaRPr>
          </a:p>
          <a:p>
            <a:pPr lvl="3" marL="1600200" indent="-228600">
              <a:lnSpc>
                <a:spcPct val="100000"/>
              </a:lnSpc>
              <a:spcBef>
                <a:spcPts val="360"/>
              </a:spcBef>
              <a:buClr>
                <a:srgbClr val="0b2a51"/>
              </a:buClr>
              <a:buFont typeface="Symbol" charset="2"/>
              <a:buChar char=""/>
            </a:pPr>
            <a:r>
              <a:rPr b="0" lang="en-US" sz="1800" spc="-1" strike="noStrike">
                <a:solidFill>
                  <a:srgbClr val="0b2a51"/>
                </a:solidFill>
                <a:latin typeface="Arial"/>
                <a:ea typeface="ＭＳ Ｐゴシック"/>
              </a:rPr>
              <a:t>Fourth level</a:t>
            </a:r>
            <a:endParaRPr b="0" lang="de-DE" sz="1800" spc="-1" strike="noStrike">
              <a:solidFill>
                <a:srgbClr val="0b2a51"/>
              </a:solidFill>
              <a:latin typeface="Arial"/>
            </a:endParaRPr>
          </a:p>
          <a:p>
            <a:pPr lvl="4" marL="2057400" indent="-228600">
              <a:lnSpc>
                <a:spcPct val="100000"/>
              </a:lnSpc>
              <a:spcBef>
                <a:spcPts val="360"/>
              </a:spcBef>
              <a:buClr>
                <a:srgbClr val="0b2a51"/>
              </a:buClr>
              <a:buFont typeface="StarSymbol"/>
              <a:buChar char="»"/>
            </a:pPr>
            <a:r>
              <a:rPr b="0" lang="en-US" sz="1800" spc="-1" strike="noStrike">
                <a:solidFill>
                  <a:srgbClr val="0b2a51"/>
                </a:solidFill>
                <a:latin typeface="Arial"/>
                <a:ea typeface="ＭＳ Ｐゴシック"/>
              </a:rPr>
              <a:t>Fifth level</a:t>
            </a:r>
            <a:endParaRPr b="0" lang="de-DE" sz="1800" spc="-1" strike="noStrike">
              <a:solidFill>
                <a:srgbClr val="0b2a51"/>
              </a:solidFill>
              <a:latin typeface="Arial"/>
            </a:endParaRPr>
          </a:p>
        </p:txBody>
      </p:sp>
      <p:sp>
        <p:nvSpPr>
          <p:cNvPr id="95" name="PlaceHolder 2"/>
          <p:cNvSpPr>
            <a:spLocks noGrp="1"/>
          </p:cNvSpPr>
          <p:nvPr>
            <p:ph type="title"/>
          </p:nvPr>
        </p:nvSpPr>
        <p:spPr>
          <a:xfrm>
            <a:off x="250920" y="149400"/>
            <a:ext cx="6768720" cy="647280"/>
          </a:xfrm>
          <a:prstGeom prst="rect">
            <a:avLst/>
          </a:prstGeom>
          <a:noFill/>
          <a:ln w="0">
            <a:noFill/>
          </a:ln>
        </p:spPr>
        <p:txBody>
          <a:bodyPr numCol="1" spcCol="0" lIns="0" anchor="ctr">
            <a:noAutofit/>
          </a:bodyPr>
          <a:p>
            <a:pPr>
              <a:lnSpc>
                <a:spcPct val="100000"/>
              </a:lnSpc>
              <a:buNone/>
            </a:pPr>
            <a:r>
              <a:rPr b="0" lang="en-US" sz="3200" spc="-1" strike="noStrike">
                <a:solidFill>
                  <a:srgbClr val="0b2a51"/>
                </a:solidFill>
                <a:latin typeface="Arial"/>
                <a:ea typeface="ＭＳ Ｐゴシック"/>
              </a:rPr>
              <a:t>Click to edit Master title style</a:t>
            </a:r>
            <a:endParaRPr b="0" lang="de-DE" sz="3200" spc="-1" strike="noStrike">
              <a:solidFill>
                <a:srgbClr val="003399"/>
              </a:solidFill>
              <a:latin typeface="Arial"/>
            </a:endParaRPr>
          </a:p>
        </p:txBody>
      </p:sp>
      <p:sp>
        <p:nvSpPr>
          <p:cNvPr id="96" name="PlaceHolder 3"/>
          <p:cNvSpPr>
            <a:spLocks noGrp="1"/>
          </p:cNvSpPr>
          <p:nvPr>
            <p:ph type="dt" idx="4"/>
          </p:nvPr>
        </p:nvSpPr>
        <p:spPr>
          <a:xfrm>
            <a:off x="628560" y="6356520"/>
            <a:ext cx="2057040" cy="364680"/>
          </a:xfrm>
          <a:prstGeom prst="rect">
            <a:avLst/>
          </a:prstGeom>
          <a:noFill/>
          <a:ln w="0">
            <a:noFill/>
          </a:ln>
        </p:spPr>
        <p:txBody>
          <a:bodyPr anchor="ctr">
            <a:noAutofit/>
          </a:bodyPr>
          <a:lstStyle>
            <a:lvl1pPr>
              <a:lnSpc>
                <a:spcPct val="100000"/>
              </a:lnSpc>
              <a:buNone/>
              <a:defRPr b="1" lang="en-US" sz="1200" spc="-1" strike="noStrike">
                <a:solidFill>
                  <a:srgbClr val="787878"/>
                </a:solidFill>
                <a:latin typeface="Arial"/>
              </a:defRPr>
            </a:lvl1pPr>
          </a:lstStyle>
          <a:p>
            <a:pPr>
              <a:lnSpc>
                <a:spcPct val="100000"/>
              </a:lnSpc>
              <a:buNone/>
            </a:pPr>
            <a:r>
              <a:rPr b="1" lang="en-US" sz="1200" spc="-1" strike="noStrike">
                <a:solidFill>
                  <a:srgbClr val="787878"/>
                </a:solidFill>
                <a:latin typeface="Arial"/>
              </a:rPr>
              <a:t>&lt;date/time&gt;</a:t>
            </a:r>
            <a:endParaRPr b="0" lang="en-US" sz="1200" spc="-1" strike="noStrike">
              <a:latin typeface="Times New Roman"/>
            </a:endParaRPr>
          </a:p>
        </p:txBody>
      </p:sp>
      <p:sp>
        <p:nvSpPr>
          <p:cNvPr id="97" name="PlaceHolder 4"/>
          <p:cNvSpPr>
            <a:spLocks noGrp="1"/>
          </p:cNvSpPr>
          <p:nvPr>
            <p:ph type="ftr" idx="5"/>
          </p:nvPr>
        </p:nvSpPr>
        <p:spPr>
          <a:xfrm>
            <a:off x="3029040" y="6356520"/>
            <a:ext cx="308592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98" name="PlaceHolder 5"/>
          <p:cNvSpPr>
            <a:spLocks noGrp="1"/>
          </p:cNvSpPr>
          <p:nvPr>
            <p:ph type="sldNum" idx="6"/>
          </p:nvPr>
        </p:nvSpPr>
        <p:spPr>
          <a:xfrm>
            <a:off x="6458040" y="6356520"/>
            <a:ext cx="2057040" cy="364680"/>
          </a:xfrm>
          <a:prstGeom prst="rect">
            <a:avLst/>
          </a:prstGeom>
          <a:noFill/>
          <a:ln w="0">
            <a:noFill/>
          </a:ln>
        </p:spPr>
        <p:txBody>
          <a:bodyPr anchor="ctr">
            <a:noAutofit/>
          </a:bodyPr>
          <a:lstStyle>
            <a:lvl1pPr algn="r">
              <a:lnSpc>
                <a:spcPct val="100000"/>
              </a:lnSpc>
              <a:buNone/>
              <a:defRPr b="1" lang="en-US" sz="1200" spc="-1" strike="noStrike">
                <a:solidFill>
                  <a:srgbClr val="787878"/>
                </a:solidFill>
                <a:latin typeface="Arial"/>
              </a:defRPr>
            </a:lvl1pPr>
          </a:lstStyle>
          <a:p>
            <a:pPr algn="r">
              <a:lnSpc>
                <a:spcPct val="100000"/>
              </a:lnSpc>
              <a:buNone/>
            </a:pPr>
            <a:fld id="{1C169E92-A099-4659-B610-1FF5DD66A772}" type="slidenum">
              <a:rPr b="1" lang="en-US" sz="1200" spc="-1" strike="noStrike">
                <a:solidFill>
                  <a:srgbClr val="787878"/>
                </a:solidFill>
                <a:latin typeface="Arial"/>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hyperlink" Target="https://www.spiedigitallibrary.org/conference-proceedings-of-spie/11703/117030D/Integrated-coherent-Ising-machines-for-next-generation-optimization-accelerators/10.1117/12.2585839.full" TargetMode="External"/><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hyperlink" Target="https://journals.aps.org/prapplied/abstract/10.1103/PhysRevApplied.13.054059" TargetMode="External"/><Relationship Id="rId2" Type="http://schemas.openxmlformats.org/officeDocument/2006/relationships/hyperlink" Target="https://journals.aps.org/prapplied/abstract/10.1103/PhysRevApplied.13.054059" TargetMode="External"/><Relationship Id="rId3" Type="http://schemas.openxmlformats.org/officeDocument/2006/relationships/hyperlink" Target="https://journals.aps.org/prapplied/abstract/10.1103/PhysRevApplied.13.054059" TargetMode="External"/><Relationship Id="rId4" Type="http://schemas.openxmlformats.org/officeDocument/2006/relationships/hyperlink" Target="https://www.science.org/doi/abs/10.1126/sciadv.abh0952" TargetMode="External"/><Relationship Id="rId5" Type="http://schemas.openxmlformats.org/officeDocument/2006/relationships/hyperlink" Target="https://www.science.org/doi/abs/10.1126/sciadv.abh0952" TargetMode="External"/><Relationship Id="rId6" Type="http://schemas.openxmlformats.org/officeDocument/2006/relationships/hyperlink" Target="https://www.science.org/doi/abs/10.1126/sciadv.abh0952" TargetMode="External"/><Relationship Id="rId7" Type="http://schemas.openxmlformats.org/officeDocument/2006/relationships/hyperlink" Target="https://journals.jps.jp/doi/full/10.7566/JPSJ.92.044002" TargetMode="External"/><Relationship Id="rId8" Type="http://schemas.openxmlformats.org/officeDocument/2006/relationships/hyperlink" Target="https://journals.jps.jp/doi/full/10.7566/JPSJ.92.044002" TargetMode="External"/><Relationship Id="rId9" Type="http://schemas.openxmlformats.org/officeDocument/2006/relationships/hyperlink" Target="https://journals.jps.jp/doi/full/10.7566/JPSJ.92.044002" TargetMode="External"/><Relationship Id="rId10" Type="http://schemas.openxmlformats.org/officeDocument/2006/relationships/hyperlink" Target="https://arxiv.org/pdf/2403.00200" TargetMode="External"/><Relationship Id="rId11" Type="http://schemas.openxmlformats.org/officeDocument/2006/relationships/hyperlink" Target="https://arxiv.org/pdf/2403.00200" TargetMode="External"/><Relationship Id="rId12" Type="http://schemas.openxmlformats.org/officeDocument/2006/relationships/hyperlink" Target="https://arxiv.org/pdf/2403.00200" TargetMode="External"/><Relationship Id="rId13"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hyperlink" Target="https://pubs.aip.org/aip/jap/article/134/23/234901/2930409" TargetMode="External"/><Relationship Id="rId2" Type="http://schemas.openxmlformats.org/officeDocument/2006/relationships/hyperlink" Target="https://pubs.aip.org/aip/jap/article/134/23/234901/2930409" TargetMode="External"/><Relationship Id="rId3" Type="http://schemas.openxmlformats.org/officeDocument/2006/relationships/hyperlink" Target="https://pubs.aip.org/aip/jap/article/134/23/234901/2930409" TargetMode="External"/><Relationship Id="rId4" Type="http://schemas.openxmlformats.org/officeDocument/2006/relationships/hyperlink" Target="https://arxiv.org/pdf/2403.00200" TargetMode="External"/><Relationship Id="rId5" Type="http://schemas.openxmlformats.org/officeDocument/2006/relationships/hyperlink" Target="https://arxiv.org/pdf/2403.00200" TargetMode="External"/><Relationship Id="rId6" Type="http://schemas.openxmlformats.org/officeDocument/2006/relationships/hyperlink" Target="https://arxiv.org/pdf/2403.00200" TargetMode="External"/><Relationship Id="rId7" Type="http://schemas.openxmlformats.org/officeDocument/2006/relationships/hyperlink" Target="https://arxiv.org/pdf/2405.01731" TargetMode="External"/><Relationship Id="rId8"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hyperlink" Target="https://www.nature.com/articles/s41467-019-11484-3" TargetMode="External"/><Relationship Id="rId2" Type="http://schemas.openxmlformats.org/officeDocument/2006/relationships/hyperlink" Target="https://www.nature.com/articles/s41467-019-11484-3" TargetMode="External"/><Relationship Id="rId3" Type="http://schemas.openxmlformats.org/officeDocument/2006/relationships/hyperlink" Target="https://www.nature.com/articles/s41467-019-11484-3" TargetMode="External"/><Relationship Id="rId4" Type="http://schemas.openxmlformats.org/officeDocument/2006/relationships/hyperlink" Target="https://photonics.intec.ugent.be/download/pub_5109.pdf" TargetMode="External"/><Relationship Id="rId5" Type="http://schemas.openxmlformats.org/officeDocument/2006/relationships/hyperlink" Target="https://photonics.intec.ugent.be/download/pub_5109.pdf" TargetMode="External"/><Relationship Id="rId6" Type="http://schemas.openxmlformats.org/officeDocument/2006/relationships/hyperlink" Target="https://photonics.intec.ugent.be/download/pub_5109.pdf" TargetMode="External"/><Relationship Id="rId7" Type="http://schemas.openxmlformats.org/officeDocument/2006/relationships/hyperlink" Target="https://www.nature.com/articles/s42005-021-00655-8#author-information" TargetMode="External"/><Relationship Id="rId8" Type="http://schemas.openxmlformats.org/officeDocument/2006/relationships/hyperlink" Target="https://www.nature.com/articles/s42005-021-00655-8#author-information" TargetMode="External"/><Relationship Id="rId9" Type="http://schemas.openxmlformats.org/officeDocument/2006/relationships/hyperlink" Target="https://www.nature.com/articles/s42005-021-00655-8#author-information" TargetMode="External"/><Relationship Id="rId10" Type="http://schemas.openxmlformats.org/officeDocument/2006/relationships/hyperlink" Target="https://ieeexplore.ieee.org/abstract/document/9489449" TargetMode="External"/><Relationship Id="rId11" Type="http://schemas.openxmlformats.org/officeDocument/2006/relationships/hyperlink" Target="https://ieeexplore.ieee.org/abstract/document/9489449" TargetMode="External"/><Relationship Id="rId12" Type="http://schemas.openxmlformats.org/officeDocument/2006/relationships/hyperlink" Target="https://ieeexplore.ieee.org/abstract/document/9489449" TargetMode="External"/><Relationship Id="rId13"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hyperlink" Target="https://www.nature.com/articles/s41467-020-17919-6" TargetMode="External"/><Relationship Id="rId2" Type="http://schemas.openxmlformats.org/officeDocument/2006/relationships/hyperlink" Target="https://journals.aps.org/prl/abstract/10.1103/PhysRevLett.130.073802" TargetMode="External"/><Relationship Id="rId3" Type="http://schemas.openxmlformats.org/officeDocument/2006/relationships/hyperlink" Target="https://journals.aps.org/prl/abstract/10.1103/PhysRevLett.130.073802" TargetMode="External"/><Relationship Id="rId4" Type="http://schemas.openxmlformats.org/officeDocument/2006/relationships/hyperlink" Target="https://journals.aps.org/prl/abstract/10.1103/PhysRevLett.130.073802" TargetMode="External"/><Relationship Id="rId5"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slideLayout" Target="../slideLayouts/slideLayout13.xml"/><Relationship Id="rId7"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hyperlink" Target="https://github.com/HelgeGehring/femwell/tree/main" TargetMode="External"/><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image" Target="../media/image40.png"/><Relationship Id="rId4"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hyperlink" Target="http://www.mfertig.de/pages/photonics.html" TargetMode="External"/><Relationship Id="rId2" Type="http://schemas.openxmlformats.org/officeDocument/2006/relationships/hyperlink" Target="https://meep.readthedocs.io/en/latest/Python_User_Interface/" TargetMode="External"/><Relationship Id="rId3" Type="http://schemas.openxmlformats.org/officeDocument/2006/relationships/hyperlink" Target="http://www.simpetus.com/projects.html#mpb_waveguide" TargetMode="External"/><Relationship Id="rId4" Type="http://schemas.openxmlformats.org/officeDocument/2006/relationships/image" Target="../media/image45.png"/><Relationship Id="rId5" Type="http://schemas.openxmlformats.org/officeDocument/2006/relationships/hyperlink" Target="http://www.simpetus.com/projects.html#mpb_waveguide" TargetMode="External"/><Relationship Id="rId6"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gif"/><Relationship Id="rId3" Type="http://schemas.openxmlformats.org/officeDocument/2006/relationships/hyperlink" Target="https://en.wikipedia.org/wiki/Ising_model" TargetMode="External"/><Relationship Id="rId4" Type="http://schemas.openxmlformats.org/officeDocument/2006/relationships/hyperlink" Target="https://social-innovation.hitachi/en-us/case_studies/new-computer-can-quickly-solve-combinatorial-optimization-problems/" TargetMode="External"/><Relationship Id="rId5" Type="http://schemas.openxmlformats.org/officeDocument/2006/relationships/image" Target="../media/image8.png"/><Relationship Id="rId6"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hyperlink" Target="https://www.youtube.com/watch?v=V7BxJsLyubk&amp;t=832s" TargetMode="External"/><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s://github.com/mcmahon-lab/cim-optimizer" TargetMode="External"/><Relationship Id="rId2" Type="http://schemas.openxmlformats.org/officeDocument/2006/relationships/hyperlink" Target="https://cim-optimizer.readthedocs.io/en/latest/problem_description.html" TargetMode="External"/><Relationship Id="rId3" Type="http://schemas.openxmlformats.org/officeDocument/2006/relationships/image" Target="../media/image11.png"/><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cim-optimizer.readthedocs.io/en/latest/example_1.html" TargetMode="Externa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github.com/jfaraudo/Ising-model" TargetMode="External"/><Relationship Id="rId2" Type="http://schemas.openxmlformats.org/officeDocument/2006/relationships/hyperlink" Target="https://doi.org/10.1038/s41467-019-11484-3" TargetMode="External"/><Relationship Id="rId3" Type="http://schemas.openxmlformats.org/officeDocument/2006/relationships/hyperlink" Target="https://github.com/gautham-umasankar/Ising_model/tree/master" TargetMode="External"/><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b2a51"/>
        </a:solidFill>
      </p:bgPr>
    </p:bg>
    <p:spTree>
      <p:nvGrpSpPr>
        <p:cNvPr id="1" name=""/>
        <p:cNvGrpSpPr/>
        <p:nvPr/>
      </p:nvGrpSpPr>
      <p:grpSpPr>
        <a:xfrm>
          <a:off x="0" y="0"/>
          <a:ext cx="0" cy="0"/>
          <a:chOff x="0" y="0"/>
          <a:chExt cx="0" cy="0"/>
        </a:xfrm>
      </p:grpSpPr>
      <p:sp>
        <p:nvSpPr>
          <p:cNvPr id="141" name="Textfeld 2"/>
          <p:cNvSpPr/>
          <p:nvPr/>
        </p:nvSpPr>
        <p:spPr>
          <a:xfrm>
            <a:off x="882000" y="2395080"/>
            <a:ext cx="7379640" cy="627120"/>
          </a:xfrm>
          <a:prstGeom prst="rect">
            <a:avLst/>
          </a:prstGeom>
          <a:noFill/>
          <a:ln w="0">
            <a:noFill/>
          </a:ln>
        </p:spPr>
        <p:style>
          <a:lnRef idx="0"/>
          <a:fillRef idx="0"/>
          <a:effectRef idx="0"/>
          <a:fontRef idx="minor"/>
        </p:style>
        <p:txBody>
          <a:bodyPr anchor="t">
            <a:spAutoFit/>
          </a:bodyPr>
          <a:p>
            <a:pPr algn="ctr">
              <a:lnSpc>
                <a:spcPct val="110000"/>
              </a:lnSpc>
              <a:spcBef>
                <a:spcPts val="1599"/>
              </a:spcBef>
              <a:buNone/>
            </a:pPr>
            <a:r>
              <a:rPr b="1" lang="en-US" sz="3200" spc="-1" strike="noStrike">
                <a:solidFill>
                  <a:srgbClr val="ffffff"/>
                </a:solidFill>
                <a:latin typeface="Arial"/>
                <a:ea typeface="ＭＳ Ｐゴシック"/>
              </a:rPr>
              <a:t>WHK Documentation</a:t>
            </a:r>
            <a:endParaRPr b="0" lang="en-US" sz="3200" spc="-1" strike="noStrike">
              <a:latin typeface="Arial"/>
            </a:endParaRPr>
          </a:p>
        </p:txBody>
      </p:sp>
      <p:sp>
        <p:nvSpPr>
          <p:cNvPr id="142" name="Rechteck 4"/>
          <p:cNvSpPr/>
          <p:nvPr/>
        </p:nvSpPr>
        <p:spPr>
          <a:xfrm>
            <a:off x="1438560" y="3656160"/>
            <a:ext cx="6479640" cy="1413000"/>
          </a:xfrm>
          <a:prstGeom prst="rect">
            <a:avLst/>
          </a:prstGeom>
          <a:noFill/>
          <a:ln w="0">
            <a:noFill/>
          </a:ln>
        </p:spPr>
        <p:style>
          <a:lnRef idx="0"/>
          <a:fillRef idx="0"/>
          <a:effectRef idx="0"/>
          <a:fontRef idx="minor"/>
        </p:style>
      </p:sp>
      <p:sp>
        <p:nvSpPr>
          <p:cNvPr id="143" name="TextShape 4"/>
          <p:cNvSpPr/>
          <p:nvPr/>
        </p:nvSpPr>
        <p:spPr>
          <a:xfrm>
            <a:off x="1438560" y="4347360"/>
            <a:ext cx="982800" cy="24552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1" lang="de-DE" sz="1600" spc="-1" strike="noStrike">
                <a:solidFill>
                  <a:srgbClr val="ffffff"/>
                </a:solidFill>
                <a:latin typeface="Open Sans"/>
              </a:rPr>
              <a:t>Yanxia Lu</a:t>
            </a:r>
            <a:endParaRPr b="0" lang="en-US" sz="1600" spc="-1" strike="noStrike">
              <a:latin typeface="Arial"/>
            </a:endParaRPr>
          </a:p>
        </p:txBody>
      </p:sp>
      <p:sp>
        <p:nvSpPr>
          <p:cNvPr id="144" name="TextShape 5"/>
          <p:cNvSpPr/>
          <p:nvPr/>
        </p:nvSpPr>
        <p:spPr>
          <a:xfrm>
            <a:off x="1438560" y="4633200"/>
            <a:ext cx="4993200" cy="24552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de-DE" sz="1600" spc="-1" strike="noStrike">
                <a:solidFill>
                  <a:srgbClr val="ffffff"/>
                </a:solidFill>
                <a:latin typeface="Open Sans"/>
              </a:rPr>
              <a:t>Chair of Radio Frequency and Photonics Engineering</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p:nvPr>
        </p:nvSpPr>
        <p:spPr>
          <a:xfrm>
            <a:off x="250920" y="1341360"/>
            <a:ext cx="8642160" cy="4966920"/>
          </a:xfrm>
          <a:prstGeom prst="rect">
            <a:avLst/>
          </a:prstGeom>
          <a:noFill/>
          <a:ln w="0">
            <a:noFill/>
          </a:ln>
        </p:spPr>
        <p:txBody>
          <a:bodyPr numCol="1" spcCol="0" lIns="0" anchor="t">
            <a:noAutofit/>
          </a:bodyPr>
          <a:p>
            <a:pPr marL="343080" indent="-343080">
              <a:lnSpc>
                <a:spcPct val="100000"/>
              </a:lnSpc>
              <a:spcBef>
                <a:spcPts val="479"/>
              </a:spcBef>
              <a:buClr>
                <a:srgbClr val="0b2a51"/>
              </a:buClr>
              <a:buFont typeface="Wingdings" charset="2"/>
              <a:buChar char=""/>
            </a:pPr>
            <a:r>
              <a:rPr b="0" lang="en-US" sz="2400" spc="-1" strike="noStrike">
                <a:solidFill>
                  <a:srgbClr val="0b2a51"/>
                </a:solidFill>
                <a:latin typeface="Arial"/>
                <a:ea typeface="ＭＳ Ｐゴシック"/>
              </a:rPr>
              <a:t>Re-read Integrated Coherent Ising Machines Based on Self-Phase Modulation in Microring Resonators -</a:t>
            </a:r>
            <a:r>
              <a:rPr b="0" lang="en-US" sz="2400" spc="-1" strike="noStrike">
                <a:solidFill>
                  <a:srgbClr val="0b2a51"/>
                </a:solidFill>
                <a:latin typeface="Arial"/>
                <a:ea typeface="ＭＳ Ｐゴシック"/>
              </a:rPr>
              <a:t> Appendix A</a:t>
            </a:r>
            <a:endParaRPr b="0" lang="de-DE" sz="2400" spc="-1" strike="noStrike">
              <a:solidFill>
                <a:srgbClr val="0b2a51"/>
              </a:solidFill>
              <a:latin typeface="Arial"/>
            </a:endParaRPr>
          </a:p>
          <a:p>
            <a:pPr lvl="1" marL="743040" indent="-285840">
              <a:lnSpc>
                <a:spcPct val="100000"/>
              </a:lnSpc>
              <a:spcBef>
                <a:spcPts val="400"/>
              </a:spcBef>
              <a:buClr>
                <a:srgbClr val="0b2a51"/>
              </a:buClr>
              <a:buSzPct val="70000"/>
              <a:buFont typeface="Wingdings" charset="2"/>
              <a:buChar char=""/>
            </a:pPr>
            <a:r>
              <a:rPr b="0" lang="en-US" sz="2000" spc="-1" strike="noStrike">
                <a:solidFill>
                  <a:srgbClr val="0b2a51"/>
                </a:solidFill>
                <a:latin typeface="Arial"/>
                <a:ea typeface="ＭＳ Ｐゴシック"/>
              </a:rPr>
              <a:t>To understand the pumping threshold to have multi-stability in a single nonlinear resonator </a:t>
            </a:r>
            <a:endParaRPr b="0" lang="de-DE" sz="2000" spc="-1" strike="noStrike">
              <a:solidFill>
                <a:srgbClr val="0b2a51"/>
              </a:solidFill>
              <a:latin typeface="Arial"/>
            </a:endParaRPr>
          </a:p>
          <a:p>
            <a:pPr lvl="1" marL="743040" indent="-285840">
              <a:lnSpc>
                <a:spcPct val="100000"/>
              </a:lnSpc>
              <a:spcBef>
                <a:spcPts val="400"/>
              </a:spcBef>
              <a:buClr>
                <a:srgbClr val="0b2a51"/>
              </a:buClr>
              <a:buSzPct val="70000"/>
              <a:buFont typeface="Wingdings" charset="2"/>
              <a:buChar char=""/>
            </a:pPr>
            <a:r>
              <a:rPr b="0" lang="en-US" sz="2000" spc="-1" strike="noStrike">
                <a:solidFill>
                  <a:srgbClr val="0b2a51"/>
                </a:solidFill>
                <a:latin typeface="Arial"/>
                <a:ea typeface="ＭＳ Ｐゴシック"/>
              </a:rPr>
              <a:t>To understand single mode ordinary differential equation</a:t>
            </a:r>
            <a:endParaRPr b="0" lang="de-DE" sz="2000" spc="-1" strike="noStrike">
              <a:solidFill>
                <a:srgbClr val="0b2a51"/>
              </a:solidFill>
              <a:latin typeface="Arial"/>
            </a:endParaRPr>
          </a:p>
          <a:p>
            <a:pPr lvl="1" marL="743040" indent="-285840">
              <a:lnSpc>
                <a:spcPct val="100000"/>
              </a:lnSpc>
              <a:spcBef>
                <a:spcPts val="400"/>
              </a:spcBef>
              <a:buClr>
                <a:srgbClr val="0b2a51"/>
              </a:buClr>
              <a:buSzPct val="70000"/>
              <a:buFont typeface="Wingdings" charset="2"/>
              <a:buChar char=""/>
            </a:pPr>
            <a:r>
              <a:rPr b="0" lang="en-US" sz="2000" spc="-1" strike="noStrike">
                <a:solidFill>
                  <a:srgbClr val="0b2a51"/>
                </a:solidFill>
                <a:latin typeface="Arial"/>
                <a:ea typeface="ＭＳ Ｐゴシック"/>
              </a:rPr>
              <a:t>Validated the relationship in Fig. 2 by plotting </a:t>
            </a:r>
            <a:endParaRPr b="0" lang="de-DE" sz="2000" spc="-1" strike="noStrike">
              <a:solidFill>
                <a:srgbClr val="0b2a51"/>
              </a:solidFill>
              <a:latin typeface="Arial"/>
            </a:endParaRPr>
          </a:p>
          <a:p>
            <a:endParaRPr b="0" lang="de-DE" sz="1800" spc="-1" strike="noStrike">
              <a:solidFill>
                <a:srgbClr val="0b2a51"/>
              </a:solidFill>
              <a:latin typeface="Arial"/>
            </a:endParaRPr>
          </a:p>
        </p:txBody>
      </p:sp>
      <p:sp>
        <p:nvSpPr>
          <p:cNvPr id="184" name="PlaceHolder 2"/>
          <p:cNvSpPr>
            <a:spLocks noGrp="1"/>
          </p:cNvSpPr>
          <p:nvPr>
            <p:ph type="title"/>
          </p:nvPr>
        </p:nvSpPr>
        <p:spPr>
          <a:xfrm>
            <a:off x="250920" y="149400"/>
            <a:ext cx="6768720" cy="647280"/>
          </a:xfrm>
          <a:prstGeom prst="rect">
            <a:avLst/>
          </a:prstGeom>
          <a:noFill/>
          <a:ln w="0">
            <a:noFill/>
          </a:ln>
        </p:spPr>
        <p:txBody>
          <a:bodyPr numCol="1" spcCol="0" lIns="0" anchor="ctr">
            <a:noAutofit/>
          </a:bodyPr>
          <a:p>
            <a:pPr>
              <a:lnSpc>
                <a:spcPct val="100000"/>
              </a:lnSpc>
              <a:buNone/>
            </a:pPr>
            <a:r>
              <a:rPr b="0" lang="en-US" sz="3200" spc="-1" strike="noStrike">
                <a:solidFill>
                  <a:srgbClr val="0b2a51"/>
                </a:solidFill>
                <a:latin typeface="Arial"/>
                <a:ea typeface="ＭＳ Ｐゴシック"/>
              </a:rPr>
              <a:t>Week 4</a:t>
            </a:r>
            <a:endParaRPr b="0" lang="de-DE" sz="3200" spc="-1" strike="noStrike">
              <a:solidFill>
                <a:srgbClr val="003399"/>
              </a:solidFill>
              <a:latin typeface="Arial"/>
            </a:endParaRPr>
          </a:p>
        </p:txBody>
      </p:sp>
      <p:sp>
        <p:nvSpPr>
          <p:cNvPr id="185" name="PlaceHolder 3"/>
          <p:cNvSpPr>
            <a:spLocks noGrp="1"/>
          </p:cNvSpPr>
          <p:nvPr>
            <p:ph type="ftr" idx="20"/>
          </p:nvPr>
        </p:nvSpPr>
        <p:spPr>
          <a:xfrm>
            <a:off x="3029040" y="6356520"/>
            <a:ext cx="3085920" cy="364680"/>
          </a:xfrm>
          <a:prstGeom prst="rect">
            <a:avLst/>
          </a:prstGeom>
          <a:noFill/>
          <a:ln w="0">
            <a:noFill/>
          </a:ln>
        </p:spPr>
        <p:txBody>
          <a:bodyPr anchor="ctr">
            <a:noAutofit/>
          </a:bodyPr>
          <a:lstStyle>
            <a:lvl1pPr>
              <a:defRPr b="0" lang="en-US" sz="2400" spc="-1" strike="noStrike">
                <a:latin typeface="Times New Roman"/>
              </a:defRPr>
            </a:lvl1pPr>
          </a:lstStyle>
          <a:p>
            <a:endParaRPr b="0" lang="en-US" sz="2400" spc="-1" strike="noStrike">
              <a:latin typeface="Times New Roman"/>
            </a:endParaRPr>
          </a:p>
        </p:txBody>
      </p:sp>
      <p:pic>
        <p:nvPicPr>
          <p:cNvPr id="186" name="Picture 8" descr=""/>
          <p:cNvPicPr/>
          <p:nvPr/>
        </p:nvPicPr>
        <p:blipFill>
          <a:blip r:embed="rId1"/>
          <a:stretch/>
        </p:blipFill>
        <p:spPr>
          <a:xfrm>
            <a:off x="2603160" y="3552480"/>
            <a:ext cx="3936960" cy="2803680"/>
          </a:xfrm>
          <a:prstGeom prst="rect">
            <a:avLst/>
          </a:prstGeom>
          <a:ln w="0">
            <a:noFill/>
          </a:ln>
        </p:spPr>
      </p:pic>
      <p:sp>
        <p:nvSpPr>
          <p:cNvPr id="5" name="PlaceHolder 4"/>
          <p:cNvSpPr>
            <a:spLocks noGrp="1"/>
          </p:cNvSpPr>
          <p:nvPr>
            <p:ph type="sldNum" idx="3"/>
          </p:nvPr>
        </p:nvSpPr>
        <p:spPr/>
        <p:txBody>
          <a:bodyPr/>
          <a:p>
            <a:fld id="{FBF79B37-B9F9-4DB0-B201-9F1E823115F3}" type="slidenum">
              <a:t>10</a:t>
            </a:fld>
          </a:p>
        </p:txBody>
      </p:sp>
      <p:sp>
        <p:nvSpPr>
          <p:cNvPr id="6" name="PlaceHolder 5"/>
          <p:cNvSpPr>
            <a:spLocks noGrp="1"/>
          </p:cNvSpPr>
          <p:nvPr>
            <p:ph type="dt" idx="1"/>
          </p:nvPr>
        </p:nvSpPr>
        <p:spPr/>
        <p:txBody>
          <a:bodyPr/>
          <a:p>
            <a:fld id="{0A1231D2-F1D1-4552-9855-BC50880B1F18}" type="datetime1">
              <a:rPr lang="en-US"/>
              <a:t>09/27/2024</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p:nvPr>
        </p:nvSpPr>
        <p:spPr>
          <a:xfrm>
            <a:off x="250920" y="1341360"/>
            <a:ext cx="8642160" cy="4966920"/>
          </a:xfrm>
          <a:prstGeom prst="rect">
            <a:avLst/>
          </a:prstGeom>
          <a:noFill/>
          <a:ln w="0">
            <a:noFill/>
          </a:ln>
        </p:spPr>
        <p:txBody>
          <a:bodyPr numCol="1" spcCol="0" lIns="0" anchor="t">
            <a:noAutofit/>
          </a:bodyPr>
          <a:p>
            <a:pPr marL="343080" indent="-343080">
              <a:lnSpc>
                <a:spcPct val="100000"/>
              </a:lnSpc>
              <a:spcBef>
                <a:spcPts val="479"/>
              </a:spcBef>
              <a:buClr>
                <a:srgbClr val="0b2a51"/>
              </a:buClr>
              <a:buFont typeface="Wingdings" charset="2"/>
              <a:buChar char=""/>
            </a:pPr>
            <a:r>
              <a:rPr b="0" lang="en-US" sz="2400" spc="-1" strike="noStrike">
                <a:solidFill>
                  <a:srgbClr val="0b2a51"/>
                </a:solidFill>
                <a:latin typeface="Arial"/>
                <a:ea typeface="ＭＳ Ｐゴシック"/>
              </a:rPr>
              <a:t>Read through “Integrated Coherent Ising Machines Based on Self-Phase Modulation in Microring Resonators” -</a:t>
            </a:r>
            <a:r>
              <a:rPr b="0" lang="en-US" sz="2400" spc="-1" strike="noStrike">
                <a:solidFill>
                  <a:srgbClr val="0b2a51"/>
                </a:solidFill>
                <a:latin typeface="Arial"/>
                <a:ea typeface="ＭＳ Ｐゴシック"/>
              </a:rPr>
              <a:t> Appendix B</a:t>
            </a:r>
            <a:endParaRPr b="0" lang="de-DE" sz="2400" spc="-1" strike="noStrike">
              <a:solidFill>
                <a:srgbClr val="0b2a51"/>
              </a:solidFill>
              <a:latin typeface="Arial"/>
            </a:endParaRPr>
          </a:p>
          <a:p>
            <a:pPr lvl="1" marL="743040" indent="-285840">
              <a:lnSpc>
                <a:spcPct val="100000"/>
              </a:lnSpc>
              <a:spcBef>
                <a:spcPts val="400"/>
              </a:spcBef>
              <a:buClr>
                <a:srgbClr val="0b2a51"/>
              </a:buClr>
              <a:buSzPct val="70000"/>
              <a:buFont typeface="Wingdings" charset="2"/>
              <a:buChar char=""/>
            </a:pPr>
            <a:r>
              <a:rPr b="0" lang="en-US" sz="2000" spc="-1" strike="noStrike">
                <a:solidFill>
                  <a:srgbClr val="0b2a51"/>
                </a:solidFill>
                <a:latin typeface="Arial"/>
                <a:ea typeface="ＭＳ Ｐゴシック"/>
              </a:rPr>
              <a:t>To understand the open-loop and closed-loop model with two ring resonators</a:t>
            </a:r>
            <a:endParaRPr b="0" lang="de-DE" sz="2000" spc="-1" strike="noStrike">
              <a:solidFill>
                <a:srgbClr val="0b2a51"/>
              </a:solidFill>
              <a:latin typeface="Arial"/>
            </a:endParaRPr>
          </a:p>
        </p:txBody>
      </p:sp>
      <p:sp>
        <p:nvSpPr>
          <p:cNvPr id="188" name="PlaceHolder 2"/>
          <p:cNvSpPr>
            <a:spLocks noGrp="1"/>
          </p:cNvSpPr>
          <p:nvPr>
            <p:ph type="title"/>
          </p:nvPr>
        </p:nvSpPr>
        <p:spPr>
          <a:xfrm>
            <a:off x="250920" y="149400"/>
            <a:ext cx="6768720" cy="647280"/>
          </a:xfrm>
          <a:prstGeom prst="rect">
            <a:avLst/>
          </a:prstGeom>
          <a:noFill/>
          <a:ln w="0">
            <a:noFill/>
          </a:ln>
        </p:spPr>
        <p:txBody>
          <a:bodyPr numCol="1" spcCol="0" lIns="0" anchor="ctr">
            <a:noAutofit/>
          </a:bodyPr>
          <a:p>
            <a:pPr>
              <a:lnSpc>
                <a:spcPct val="100000"/>
              </a:lnSpc>
              <a:buNone/>
            </a:pPr>
            <a:r>
              <a:rPr b="0" lang="de-DE" sz="3200" spc="-1" strike="noStrike">
                <a:solidFill>
                  <a:srgbClr val="0b2a51"/>
                </a:solidFill>
                <a:latin typeface="Arial"/>
                <a:ea typeface="ＭＳ Ｐゴシック"/>
              </a:rPr>
              <a:t>Week 5</a:t>
            </a:r>
            <a:endParaRPr b="0" lang="de-DE" sz="3200" spc="-1" strike="noStrike">
              <a:solidFill>
                <a:srgbClr val="003399"/>
              </a:solidFill>
              <a:latin typeface="Arial"/>
            </a:endParaRPr>
          </a:p>
        </p:txBody>
      </p:sp>
      <p:sp>
        <p:nvSpPr>
          <p:cNvPr id="189" name="PlaceHolder 3"/>
          <p:cNvSpPr>
            <a:spLocks noGrp="1"/>
          </p:cNvSpPr>
          <p:nvPr>
            <p:ph type="ftr" idx="21"/>
          </p:nvPr>
        </p:nvSpPr>
        <p:spPr>
          <a:xfrm>
            <a:off x="3029040" y="6356520"/>
            <a:ext cx="3085920" cy="364680"/>
          </a:xfrm>
          <a:prstGeom prst="rect">
            <a:avLst/>
          </a:prstGeom>
          <a:noFill/>
          <a:ln w="0">
            <a:noFill/>
          </a:ln>
        </p:spPr>
        <p:txBody>
          <a:bodyPr anchor="ctr">
            <a:noAutofit/>
          </a:bodyPr>
          <a:lstStyle>
            <a:lvl1pPr>
              <a:defRPr b="0" lang="en-US" sz="2400" spc="-1" strike="noStrike">
                <a:latin typeface="Times New Roman"/>
              </a:defRPr>
            </a:lvl1pPr>
          </a:lstStyle>
          <a:p>
            <a:endParaRPr b="0" lang="en-US" sz="2400" spc="-1" strike="noStrike">
              <a:latin typeface="Times New Roman"/>
            </a:endParaRPr>
          </a:p>
        </p:txBody>
      </p:sp>
      <p:pic>
        <p:nvPicPr>
          <p:cNvPr id="190" name="Picture 7" descr=""/>
          <p:cNvPicPr/>
          <p:nvPr/>
        </p:nvPicPr>
        <p:blipFill>
          <a:blip r:embed="rId1"/>
          <a:stretch/>
        </p:blipFill>
        <p:spPr>
          <a:xfrm>
            <a:off x="1046160" y="3254760"/>
            <a:ext cx="4744080" cy="2772720"/>
          </a:xfrm>
          <a:prstGeom prst="rect">
            <a:avLst/>
          </a:prstGeom>
          <a:ln w="0">
            <a:noFill/>
          </a:ln>
        </p:spPr>
      </p:pic>
      <p:sp>
        <p:nvSpPr>
          <p:cNvPr id="191" name="TextBox 8"/>
          <p:cNvSpPr/>
          <p:nvPr/>
        </p:nvSpPr>
        <p:spPr>
          <a:xfrm>
            <a:off x="5790600" y="5446800"/>
            <a:ext cx="2761200" cy="8510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en-US" sz="1000" spc="-1" strike="noStrike">
                <a:solidFill>
                  <a:srgbClr val="19375b"/>
                </a:solidFill>
                <a:latin typeface="Arial"/>
              </a:rPr>
              <a:t>Tezak, Nikolas, et al. "Integrated coherent Ising machines based on self-phase modulation in microring resonators." IEEE Journal of Selected Topics in Quantum Electronics 26.1 (2019): 1-15.</a:t>
            </a:r>
            <a:endParaRPr b="0" lang="en-US" sz="1000" spc="-1" strike="noStrike">
              <a:latin typeface="Arial"/>
            </a:endParaRPr>
          </a:p>
        </p:txBody>
      </p:sp>
      <p:sp>
        <p:nvSpPr>
          <p:cNvPr id="5" name="PlaceHolder 4"/>
          <p:cNvSpPr>
            <a:spLocks noGrp="1"/>
          </p:cNvSpPr>
          <p:nvPr>
            <p:ph type="sldNum" idx="3"/>
          </p:nvPr>
        </p:nvSpPr>
        <p:spPr/>
        <p:txBody>
          <a:bodyPr/>
          <a:p>
            <a:fld id="{722642F9-16B1-4742-A825-D0831EAE5AB3}" type="slidenum">
              <a:t>11</a:t>
            </a:fld>
          </a:p>
        </p:txBody>
      </p:sp>
      <p:sp>
        <p:nvSpPr>
          <p:cNvPr id="6" name="PlaceHolder 5"/>
          <p:cNvSpPr>
            <a:spLocks noGrp="1"/>
          </p:cNvSpPr>
          <p:nvPr>
            <p:ph type="dt" idx="1"/>
          </p:nvPr>
        </p:nvSpPr>
        <p:spPr/>
        <p:txBody>
          <a:bodyPr/>
          <a:p>
            <a:fld id="{EA067B9C-88DE-46C6-A261-C3B5491AC161}" type="datetime1">
              <a:rPr lang="en-US"/>
              <a:t>09/27/2024</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p:nvPr>
        </p:nvSpPr>
        <p:spPr>
          <a:xfrm>
            <a:off x="250920" y="1341360"/>
            <a:ext cx="8642160" cy="4966920"/>
          </a:xfrm>
          <a:prstGeom prst="rect">
            <a:avLst/>
          </a:prstGeom>
          <a:noFill/>
          <a:ln w="0">
            <a:noFill/>
          </a:ln>
        </p:spPr>
        <p:txBody>
          <a:bodyPr numCol="1" spcCol="0" lIns="0" anchor="t">
            <a:noAutofit/>
          </a:bodyPr>
          <a:p>
            <a:pPr marL="343080" indent="-343080">
              <a:lnSpc>
                <a:spcPct val="100000"/>
              </a:lnSpc>
              <a:spcBef>
                <a:spcPts val="479"/>
              </a:spcBef>
              <a:buClr>
                <a:srgbClr val="0b2a51"/>
              </a:buClr>
              <a:buFont typeface="Wingdings" charset="2"/>
              <a:buChar char=""/>
            </a:pPr>
            <a:r>
              <a:rPr b="0" lang="en-US" sz="2400" spc="-1" strike="noStrike">
                <a:solidFill>
                  <a:srgbClr val="0b2a51"/>
                </a:solidFill>
                <a:latin typeface="Arial"/>
                <a:ea typeface="ＭＳ Ｐゴシック"/>
              </a:rPr>
              <a:t>Read over and over again “Integrated Coherent Ising Machines Based on Self-Phase Modulation in Microring Resonators” -</a:t>
            </a:r>
            <a:r>
              <a:rPr b="0" lang="en-US" sz="2400" spc="-1" strike="noStrike">
                <a:solidFill>
                  <a:srgbClr val="0b2a51"/>
                </a:solidFill>
                <a:latin typeface="Arial"/>
                <a:ea typeface="ＭＳ Ｐゴシック"/>
              </a:rPr>
              <a:t> Appendix B</a:t>
            </a:r>
            <a:endParaRPr b="0" lang="de-DE" sz="2400" spc="-1" strike="noStrike">
              <a:solidFill>
                <a:srgbClr val="0b2a51"/>
              </a:solidFill>
              <a:latin typeface="Arial"/>
            </a:endParaRPr>
          </a:p>
          <a:p>
            <a:pPr lvl="1" marL="743040" indent="-285840">
              <a:lnSpc>
                <a:spcPct val="100000"/>
              </a:lnSpc>
              <a:spcBef>
                <a:spcPts val="400"/>
              </a:spcBef>
              <a:buClr>
                <a:srgbClr val="0b2a51"/>
              </a:buClr>
              <a:buSzPct val="70000"/>
              <a:buFont typeface="Wingdings" charset="2"/>
              <a:buChar char=""/>
            </a:pPr>
            <a:r>
              <a:rPr b="0" lang="de-DE" sz="2000" spc="-1" strike="noStrike">
                <a:solidFill>
                  <a:srgbClr val="0b2a51"/>
                </a:solidFill>
                <a:latin typeface="Arial"/>
                <a:ea typeface="ＭＳ Ｐゴシック"/>
              </a:rPr>
              <a:t>Tried to plot Fig. 11 but faied to understand the meaning of x-axis in Fig.11. Read more about pitchfork bifurcation, especially about the </a:t>
            </a:r>
            <a:r>
              <a:rPr b="0" lang="en-US" sz="2000" spc="-1" strike="noStrike">
                <a:solidFill>
                  <a:srgbClr val="0b2a51"/>
                </a:solidFill>
                <a:latin typeface="Arial"/>
                <a:ea typeface="ＭＳ Ｐゴシック"/>
              </a:rPr>
              <a:t>stabilizing influence of higher-order terms in subcritical case. </a:t>
            </a:r>
            <a:endParaRPr b="0" lang="de-DE" sz="2000" spc="-1" strike="noStrike">
              <a:solidFill>
                <a:srgbClr val="0b2a51"/>
              </a:solidFill>
              <a:latin typeface="Arial"/>
            </a:endParaRPr>
          </a:p>
          <a:p>
            <a:pPr>
              <a:lnSpc>
                <a:spcPct val="100000"/>
              </a:lnSpc>
              <a:spcBef>
                <a:spcPts val="479"/>
              </a:spcBef>
              <a:buNone/>
            </a:pPr>
            <a:endParaRPr b="0" lang="de-DE" sz="2400" spc="-1" strike="noStrike">
              <a:solidFill>
                <a:srgbClr val="0b2a51"/>
              </a:solidFill>
              <a:latin typeface="Arial"/>
            </a:endParaRPr>
          </a:p>
        </p:txBody>
      </p:sp>
      <p:sp>
        <p:nvSpPr>
          <p:cNvPr id="193" name="PlaceHolder 2"/>
          <p:cNvSpPr>
            <a:spLocks noGrp="1"/>
          </p:cNvSpPr>
          <p:nvPr>
            <p:ph type="title"/>
          </p:nvPr>
        </p:nvSpPr>
        <p:spPr>
          <a:xfrm>
            <a:off x="250920" y="149400"/>
            <a:ext cx="6768720" cy="647280"/>
          </a:xfrm>
          <a:prstGeom prst="rect">
            <a:avLst/>
          </a:prstGeom>
          <a:noFill/>
          <a:ln w="0">
            <a:noFill/>
          </a:ln>
        </p:spPr>
        <p:txBody>
          <a:bodyPr numCol="1" spcCol="0" lIns="0" anchor="ctr">
            <a:noAutofit/>
          </a:bodyPr>
          <a:p>
            <a:pPr>
              <a:lnSpc>
                <a:spcPct val="100000"/>
              </a:lnSpc>
              <a:buNone/>
            </a:pPr>
            <a:r>
              <a:rPr b="0" lang="de-DE" sz="3200" spc="-1" strike="noStrike">
                <a:solidFill>
                  <a:srgbClr val="0b2a51"/>
                </a:solidFill>
                <a:latin typeface="Arial"/>
                <a:ea typeface="ＭＳ Ｐゴシック"/>
              </a:rPr>
              <a:t>Week 6-9</a:t>
            </a:r>
            <a:endParaRPr b="0" lang="de-DE" sz="3200" spc="-1" strike="noStrike">
              <a:solidFill>
                <a:srgbClr val="003399"/>
              </a:solidFill>
              <a:latin typeface="Arial"/>
            </a:endParaRPr>
          </a:p>
        </p:txBody>
      </p:sp>
      <p:sp>
        <p:nvSpPr>
          <p:cNvPr id="194" name="PlaceHolder 3"/>
          <p:cNvSpPr>
            <a:spLocks noGrp="1"/>
          </p:cNvSpPr>
          <p:nvPr>
            <p:ph type="ftr" idx="22"/>
          </p:nvPr>
        </p:nvSpPr>
        <p:spPr>
          <a:xfrm>
            <a:off x="3029040" y="6356520"/>
            <a:ext cx="3085920" cy="364680"/>
          </a:xfrm>
          <a:prstGeom prst="rect">
            <a:avLst/>
          </a:prstGeom>
          <a:noFill/>
          <a:ln w="0">
            <a:noFill/>
          </a:ln>
        </p:spPr>
        <p:txBody>
          <a:bodyPr anchor="ctr">
            <a:noAutofit/>
          </a:bodyPr>
          <a:lstStyle>
            <a:lvl1pPr>
              <a:defRPr b="0" lang="en-US" sz="2400" spc="-1" strike="noStrike">
                <a:latin typeface="Times New Roman"/>
              </a:defRPr>
            </a:lvl1pPr>
          </a:lstStyle>
          <a:p>
            <a:endParaRPr b="0" lang="en-US" sz="2400" spc="-1" strike="noStrike">
              <a:latin typeface="Times New Roman"/>
            </a:endParaRPr>
          </a:p>
        </p:txBody>
      </p:sp>
      <p:pic>
        <p:nvPicPr>
          <p:cNvPr id="195" name="Picture 7" descr=""/>
          <p:cNvPicPr/>
          <p:nvPr/>
        </p:nvPicPr>
        <p:blipFill>
          <a:blip r:embed="rId1"/>
          <a:srcRect l="0" t="4464" r="0" b="0"/>
          <a:stretch/>
        </p:blipFill>
        <p:spPr>
          <a:xfrm>
            <a:off x="1480320" y="3549240"/>
            <a:ext cx="4502160" cy="2806920"/>
          </a:xfrm>
          <a:prstGeom prst="rect">
            <a:avLst/>
          </a:prstGeom>
          <a:ln w="0">
            <a:noFill/>
          </a:ln>
        </p:spPr>
      </p:pic>
      <p:sp>
        <p:nvSpPr>
          <p:cNvPr id="196" name="TextBox 8"/>
          <p:cNvSpPr/>
          <p:nvPr/>
        </p:nvSpPr>
        <p:spPr>
          <a:xfrm>
            <a:off x="6114960" y="5446800"/>
            <a:ext cx="2622600" cy="8510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en-US" sz="1000" spc="-1" strike="noStrike">
                <a:solidFill>
                  <a:srgbClr val="19375b"/>
                </a:solidFill>
                <a:latin typeface="Arial"/>
              </a:rPr>
              <a:t>Strogatz, S.H. (2015). Nonlinear Dynamics and Chaos: With Applications to Physics, Biology, Chemistry, and Engineering (2nd ed.). CRC Press. </a:t>
            </a:r>
            <a:endParaRPr b="0" lang="en-US" sz="1000" spc="-1" strike="noStrike">
              <a:latin typeface="Arial"/>
            </a:endParaRPr>
          </a:p>
          <a:p>
            <a:pPr algn="just">
              <a:lnSpc>
                <a:spcPct val="100000"/>
              </a:lnSpc>
              <a:buNone/>
            </a:pPr>
            <a:r>
              <a:rPr b="0" lang="en-US" sz="1000" spc="-1" strike="noStrike">
                <a:solidFill>
                  <a:srgbClr val="19375b"/>
                </a:solidFill>
                <a:latin typeface="Arial"/>
              </a:rPr>
              <a:t>https://doi.org/10.1201/9780429492563</a:t>
            </a:r>
            <a:endParaRPr b="0" lang="en-US" sz="1000" spc="-1" strike="noStrike">
              <a:latin typeface="Arial"/>
            </a:endParaRPr>
          </a:p>
        </p:txBody>
      </p:sp>
      <p:sp>
        <p:nvSpPr>
          <p:cNvPr id="5" name="PlaceHolder 4"/>
          <p:cNvSpPr>
            <a:spLocks noGrp="1"/>
          </p:cNvSpPr>
          <p:nvPr>
            <p:ph type="sldNum" idx="3"/>
          </p:nvPr>
        </p:nvSpPr>
        <p:spPr/>
        <p:txBody>
          <a:bodyPr/>
          <a:p>
            <a:fld id="{B07CD1F9-3414-4D0A-95DD-2DBB165744EE}" type="slidenum">
              <a:t>12</a:t>
            </a:fld>
          </a:p>
        </p:txBody>
      </p:sp>
      <p:sp>
        <p:nvSpPr>
          <p:cNvPr id="6" name="PlaceHolder 5"/>
          <p:cNvSpPr>
            <a:spLocks noGrp="1"/>
          </p:cNvSpPr>
          <p:nvPr>
            <p:ph type="dt" idx="1"/>
          </p:nvPr>
        </p:nvSpPr>
        <p:spPr/>
        <p:txBody>
          <a:bodyPr/>
          <a:p>
            <a:fld id="{927804DF-AEE4-44E5-B481-DEA29B16E357}" type="datetime1">
              <a:rPr lang="en-US"/>
              <a:t>09/27/2024</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7" name="Picture 7" descr=""/>
          <p:cNvPicPr/>
          <p:nvPr/>
        </p:nvPicPr>
        <p:blipFill>
          <a:blip r:embed="rId1"/>
          <a:srcRect l="0" t="20526" r="0" b="0"/>
          <a:stretch/>
        </p:blipFill>
        <p:spPr>
          <a:xfrm>
            <a:off x="0" y="2970360"/>
            <a:ext cx="4577760" cy="3128400"/>
          </a:xfrm>
          <a:prstGeom prst="rect">
            <a:avLst/>
          </a:prstGeom>
          <a:ln w="0">
            <a:noFill/>
          </a:ln>
        </p:spPr>
      </p:pic>
      <p:sp>
        <p:nvSpPr>
          <p:cNvPr id="198" name="PlaceHolder 1"/>
          <p:cNvSpPr>
            <a:spLocks noGrp="1"/>
          </p:cNvSpPr>
          <p:nvPr>
            <p:ph/>
          </p:nvPr>
        </p:nvSpPr>
        <p:spPr>
          <a:xfrm>
            <a:off x="250920" y="1341360"/>
            <a:ext cx="8642160" cy="4966920"/>
          </a:xfrm>
          <a:prstGeom prst="rect">
            <a:avLst/>
          </a:prstGeom>
          <a:noFill/>
          <a:ln w="0">
            <a:noFill/>
          </a:ln>
        </p:spPr>
        <p:txBody>
          <a:bodyPr numCol="1" spcCol="0" lIns="0" anchor="t">
            <a:noAutofit/>
          </a:bodyPr>
          <a:p>
            <a:pPr marL="343080" indent="-343080">
              <a:lnSpc>
                <a:spcPct val="100000"/>
              </a:lnSpc>
              <a:spcBef>
                <a:spcPts val="360"/>
              </a:spcBef>
              <a:buClr>
                <a:srgbClr val="0b2a51"/>
              </a:buClr>
              <a:buFont typeface="Wingdings" charset="2"/>
              <a:buChar char=""/>
            </a:pPr>
            <a:r>
              <a:rPr b="0" lang="en-US" sz="1800" spc="-1" strike="noStrike">
                <a:solidFill>
                  <a:srgbClr val="0b2a51"/>
                </a:solidFill>
                <a:latin typeface="Arial"/>
                <a:ea typeface="ＭＳ Ｐゴシック"/>
              </a:rPr>
              <a:t>Had</a:t>
            </a:r>
            <a:r>
              <a:rPr b="0" lang="de-DE" sz="1800" spc="-1" strike="noStrike">
                <a:solidFill>
                  <a:srgbClr val="0b2a51"/>
                </a:solidFill>
                <a:latin typeface="Arial"/>
                <a:ea typeface="ＭＳ Ｐゴシック"/>
              </a:rPr>
              <a:t> difficulty to plot exact the same graph and realized that I didn‘t fully understand </a:t>
            </a:r>
            <a:r>
              <a:rPr b="0" lang="en-US" sz="1800" spc="-1" strike="noStrike">
                <a:solidFill>
                  <a:srgbClr val="0b2a51"/>
                </a:solidFill>
                <a:latin typeface="Arial"/>
                <a:ea typeface="ＭＳ Ｐゴシック"/>
              </a:rPr>
              <a:t>how the tunable amplifier could achieve ideal symmetrically bistable spin in the subcritical working region. </a:t>
            </a:r>
            <a:endParaRPr b="0" lang="de-DE" sz="1800" spc="-1" strike="noStrike">
              <a:solidFill>
                <a:srgbClr val="0b2a51"/>
              </a:solidFill>
              <a:latin typeface="Arial"/>
            </a:endParaRPr>
          </a:p>
          <a:p>
            <a:pPr lvl="1" marL="743040" indent="-285840">
              <a:lnSpc>
                <a:spcPct val="100000"/>
              </a:lnSpc>
              <a:spcBef>
                <a:spcPts val="320"/>
              </a:spcBef>
              <a:buClr>
                <a:srgbClr val="0b2a51"/>
              </a:buClr>
              <a:buSzPct val="70000"/>
              <a:buFont typeface="Wingdings" charset="2"/>
              <a:buChar char=""/>
            </a:pPr>
            <a:r>
              <a:rPr b="0" lang="en-US" sz="1600" spc="-1" strike="noStrike">
                <a:solidFill>
                  <a:srgbClr val="0b2a51"/>
                </a:solidFill>
                <a:latin typeface="Arial"/>
                <a:ea typeface="ＭＳ Ｐゴシック"/>
              </a:rPr>
              <a:t>As shown below, the left one is my plot, and the right one is Fig. 4 (right) from the paper "Integrated coherent Ising machines based on self-phase modulation in microring resonators." </a:t>
            </a:r>
            <a:endParaRPr b="0" lang="de-DE" sz="1600" spc="-1" strike="noStrike">
              <a:solidFill>
                <a:srgbClr val="0b2a51"/>
              </a:solidFill>
              <a:latin typeface="Arial"/>
            </a:endParaRPr>
          </a:p>
          <a:p>
            <a:pPr>
              <a:lnSpc>
                <a:spcPct val="100000"/>
              </a:lnSpc>
              <a:spcBef>
                <a:spcPts val="479"/>
              </a:spcBef>
              <a:buNone/>
            </a:pPr>
            <a:endParaRPr b="0" lang="de-DE" sz="2400" spc="-1" strike="noStrike">
              <a:solidFill>
                <a:srgbClr val="0b2a51"/>
              </a:solidFill>
              <a:latin typeface="Arial"/>
            </a:endParaRPr>
          </a:p>
        </p:txBody>
      </p:sp>
      <p:sp>
        <p:nvSpPr>
          <p:cNvPr id="199" name="PlaceHolder 2"/>
          <p:cNvSpPr>
            <a:spLocks noGrp="1"/>
          </p:cNvSpPr>
          <p:nvPr>
            <p:ph type="title"/>
          </p:nvPr>
        </p:nvSpPr>
        <p:spPr>
          <a:xfrm>
            <a:off x="250920" y="149400"/>
            <a:ext cx="6768720" cy="647280"/>
          </a:xfrm>
          <a:prstGeom prst="rect">
            <a:avLst/>
          </a:prstGeom>
          <a:noFill/>
          <a:ln w="0">
            <a:noFill/>
          </a:ln>
        </p:spPr>
        <p:txBody>
          <a:bodyPr numCol="1" spcCol="0" lIns="0" anchor="ctr">
            <a:noAutofit/>
          </a:bodyPr>
          <a:p>
            <a:endParaRPr b="0" lang="de-DE" sz="2000" spc="-1" strike="noStrike">
              <a:solidFill>
                <a:srgbClr val="003399"/>
              </a:solidFill>
              <a:latin typeface="Arial"/>
            </a:endParaRPr>
          </a:p>
        </p:txBody>
      </p:sp>
      <p:sp>
        <p:nvSpPr>
          <p:cNvPr id="200" name="PlaceHolder 3"/>
          <p:cNvSpPr>
            <a:spLocks noGrp="1"/>
          </p:cNvSpPr>
          <p:nvPr>
            <p:ph type="ftr" idx="23"/>
          </p:nvPr>
        </p:nvSpPr>
        <p:spPr>
          <a:xfrm>
            <a:off x="3029040" y="6356520"/>
            <a:ext cx="3085920" cy="364680"/>
          </a:xfrm>
          <a:prstGeom prst="rect">
            <a:avLst/>
          </a:prstGeom>
          <a:noFill/>
          <a:ln w="0">
            <a:noFill/>
          </a:ln>
        </p:spPr>
        <p:txBody>
          <a:bodyPr anchor="ctr">
            <a:noAutofit/>
          </a:bodyPr>
          <a:lstStyle>
            <a:lvl1pPr>
              <a:defRPr b="0" lang="en-US" sz="2400" spc="-1" strike="noStrike">
                <a:latin typeface="Times New Roman"/>
              </a:defRPr>
            </a:lvl1pPr>
          </a:lstStyle>
          <a:p>
            <a:endParaRPr b="0" lang="en-US" sz="2400" spc="-1" strike="noStrike">
              <a:latin typeface="Times New Roman"/>
            </a:endParaRPr>
          </a:p>
        </p:txBody>
      </p:sp>
      <p:pic>
        <p:nvPicPr>
          <p:cNvPr id="201" name="Picture 9" descr=""/>
          <p:cNvPicPr/>
          <p:nvPr/>
        </p:nvPicPr>
        <p:blipFill>
          <a:blip r:embed="rId2"/>
          <a:stretch/>
        </p:blipFill>
        <p:spPr>
          <a:xfrm>
            <a:off x="4088160" y="3341160"/>
            <a:ext cx="5055480" cy="2933640"/>
          </a:xfrm>
          <a:prstGeom prst="rect">
            <a:avLst/>
          </a:prstGeom>
          <a:ln w="0">
            <a:noFill/>
          </a:ln>
        </p:spPr>
      </p:pic>
      <p:sp>
        <p:nvSpPr>
          <p:cNvPr id="202" name="TextBox 6"/>
          <p:cNvSpPr/>
          <p:nvPr/>
        </p:nvSpPr>
        <p:spPr>
          <a:xfrm>
            <a:off x="533520" y="6134040"/>
            <a:ext cx="7981560" cy="36396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en-US" sz="900" spc="-1" strike="noStrike">
                <a:solidFill>
                  <a:srgbClr val="19375b"/>
                </a:solidFill>
                <a:latin typeface="Arial"/>
              </a:rPr>
              <a:t>Tezak, Nikolas, et al. "Integrated coherent Ising machines based on self-phase modulation in microring resonators." IEEE Journal of Selected Topics in Quantum Electronics 26.1 (2019): 1-15.</a:t>
            </a:r>
            <a:endParaRPr b="0" lang="en-US" sz="900" spc="-1" strike="noStrike">
              <a:latin typeface="Arial"/>
            </a:endParaRPr>
          </a:p>
        </p:txBody>
      </p:sp>
      <p:sp>
        <p:nvSpPr>
          <p:cNvPr id="5" name="PlaceHolder 4"/>
          <p:cNvSpPr>
            <a:spLocks noGrp="1"/>
          </p:cNvSpPr>
          <p:nvPr>
            <p:ph type="sldNum" idx="3"/>
          </p:nvPr>
        </p:nvSpPr>
        <p:spPr/>
        <p:txBody>
          <a:bodyPr/>
          <a:p>
            <a:fld id="{EDE9387D-5646-4A49-BFF8-48D60055A0A5}" type="slidenum">
              <a:t>13</a:t>
            </a:fld>
          </a:p>
        </p:txBody>
      </p:sp>
      <p:sp>
        <p:nvSpPr>
          <p:cNvPr id="6" name="PlaceHolder 5"/>
          <p:cNvSpPr>
            <a:spLocks noGrp="1"/>
          </p:cNvSpPr>
          <p:nvPr>
            <p:ph type="dt" idx="1"/>
          </p:nvPr>
        </p:nvSpPr>
        <p:spPr/>
        <p:txBody>
          <a:bodyPr/>
          <a:p>
            <a:fld id="{C7F7F59A-9E1B-483F-B7EC-0859546ECB33}" type="datetime1">
              <a:rPr lang="en-US"/>
              <a:t>09/27/2024</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p:nvPr>
        </p:nvSpPr>
        <p:spPr>
          <a:xfrm>
            <a:off x="250920" y="1341360"/>
            <a:ext cx="8642160" cy="4966920"/>
          </a:xfrm>
          <a:prstGeom prst="rect">
            <a:avLst/>
          </a:prstGeom>
          <a:noFill/>
          <a:ln w="0">
            <a:noFill/>
          </a:ln>
        </p:spPr>
        <p:txBody>
          <a:bodyPr numCol="1" spcCol="0" lIns="0" anchor="t">
            <a:noAutofit/>
          </a:bodyPr>
          <a:p>
            <a:pPr marL="343080" indent="-343080">
              <a:lnSpc>
                <a:spcPct val="100000"/>
              </a:lnSpc>
              <a:spcBef>
                <a:spcPts val="479"/>
              </a:spcBef>
              <a:buClr>
                <a:srgbClr val="0b2a51"/>
              </a:buClr>
              <a:buFont typeface="Wingdings" charset="2"/>
              <a:buChar char=""/>
            </a:pPr>
            <a:r>
              <a:rPr b="0" lang="en-US" sz="2400" spc="-1" strike="noStrike">
                <a:solidFill>
                  <a:srgbClr val="0b2a51"/>
                </a:solidFill>
                <a:latin typeface="Arial"/>
                <a:ea typeface="ＭＳ Ｐゴシック"/>
              </a:rPr>
              <a:t>Went back to literature to understand how CIM works</a:t>
            </a:r>
            <a:endParaRPr b="0" lang="de-DE" sz="2400" spc="-1" strike="noStrike">
              <a:solidFill>
                <a:srgbClr val="0b2a51"/>
              </a:solidFill>
              <a:latin typeface="Arial"/>
            </a:endParaRPr>
          </a:p>
          <a:p>
            <a:pPr lvl="1" marL="743040" indent="-285840">
              <a:lnSpc>
                <a:spcPct val="100000"/>
              </a:lnSpc>
              <a:spcBef>
                <a:spcPts val="400"/>
              </a:spcBef>
              <a:buClr>
                <a:srgbClr val="0b2a51"/>
              </a:buClr>
              <a:buSzPct val="70000"/>
              <a:buFont typeface="Wingdings" charset="2"/>
              <a:buChar char=""/>
            </a:pPr>
            <a:r>
              <a:rPr b="0" lang="en-US" sz="2000" spc="-1" strike="noStrike">
                <a:solidFill>
                  <a:srgbClr val="0b2a51"/>
                </a:solidFill>
                <a:latin typeface="Arial"/>
                <a:ea typeface="ＭＳ Ｐゴシック"/>
              </a:rPr>
              <a:t>With sub-harmonic injection locking (SHIL), bistable states have a phase difference of 180°</a:t>
            </a:r>
            <a:r>
              <a:rPr b="0" lang="en-US" sz="2000" spc="-1" strike="noStrike">
                <a:solidFill>
                  <a:srgbClr val="0b2a51"/>
                </a:solidFill>
                <a:latin typeface="Wingdings"/>
                <a:ea typeface="ＭＳ Ｐゴシック"/>
              </a:rPr>
              <a:t></a:t>
            </a:r>
            <a:r>
              <a:rPr b="0" lang="en-US" sz="2000" spc="-1" strike="noStrike">
                <a:solidFill>
                  <a:srgbClr val="0b2a51"/>
                </a:solidFill>
                <a:latin typeface="Arial"/>
                <a:ea typeface="ＭＳ Ｐゴシック"/>
              </a:rPr>
              <a:t> almost any nonlinear self-sustaining oscillators can be applied to realize Ising machine, with logic values encoded in their phases [1]. </a:t>
            </a:r>
            <a:endParaRPr b="0" lang="de-DE" sz="2000" spc="-1" strike="noStrike">
              <a:solidFill>
                <a:srgbClr val="0b2a51"/>
              </a:solidFill>
              <a:latin typeface="Arial"/>
            </a:endParaRPr>
          </a:p>
          <a:p>
            <a:pPr lvl="1" marL="743040" indent="-285840">
              <a:lnSpc>
                <a:spcPct val="100000"/>
              </a:lnSpc>
              <a:spcBef>
                <a:spcPts val="400"/>
              </a:spcBef>
              <a:buClr>
                <a:srgbClr val="0b2a51"/>
              </a:buClr>
              <a:buSzPct val="70000"/>
              <a:buFont typeface="Wingdings" charset="2"/>
              <a:buChar char=""/>
            </a:pPr>
            <a:r>
              <a:rPr b="0" lang="en-US" sz="2000" spc="-1" strike="noStrike" u="sng">
                <a:solidFill>
                  <a:srgbClr val="009999"/>
                </a:solidFill>
                <a:uFillTx/>
                <a:latin typeface="Arial"/>
                <a:ea typeface="ＭＳ Ｐゴシック"/>
                <a:hlinkClick r:id="rId1"/>
              </a:rPr>
              <a:t>https://www.spiedigitallibrary.org/conference-proceedings-of-spie/11703/117030D/Integrated-coherent-Ising-machines-for-next-generation-optimization-accelerators/10.1117/12.2585839.full</a:t>
            </a:r>
            <a:r>
              <a:rPr b="0" lang="en-US" sz="2000" spc="-1" strike="noStrike">
                <a:solidFill>
                  <a:srgbClr val="0b2a51"/>
                </a:solidFill>
                <a:latin typeface="Arial"/>
                <a:ea typeface="ＭＳ Ｐゴシック"/>
              </a:rPr>
              <a:t> </a:t>
            </a:r>
            <a:endParaRPr b="0" lang="de-DE" sz="2000" spc="-1" strike="noStrike">
              <a:solidFill>
                <a:srgbClr val="0b2a51"/>
              </a:solidFill>
              <a:latin typeface="Arial"/>
            </a:endParaRPr>
          </a:p>
          <a:p>
            <a:pPr lvl="1" marL="743040" indent="-285840">
              <a:lnSpc>
                <a:spcPct val="100000"/>
              </a:lnSpc>
              <a:spcBef>
                <a:spcPts val="400"/>
              </a:spcBef>
              <a:buClr>
                <a:srgbClr val="0b2a51"/>
              </a:buClr>
              <a:buSzPct val="70000"/>
              <a:buFont typeface="Wingdings" charset="2"/>
              <a:buChar char=""/>
            </a:pPr>
            <a:r>
              <a:rPr b="0" lang="en-US" sz="2000" spc="-1" strike="noStrike">
                <a:solidFill>
                  <a:srgbClr val="0b2a51"/>
                </a:solidFill>
                <a:latin typeface="Arial"/>
                <a:ea typeface="ＭＳ Ｐゴシック"/>
              </a:rPr>
              <a:t>Mapping of NP-hard problems to Ising problem, e.g. Max-cut</a:t>
            </a:r>
            <a:endParaRPr b="0" lang="de-DE" sz="2000" spc="-1" strike="noStrike">
              <a:solidFill>
                <a:srgbClr val="0b2a51"/>
              </a:solidFill>
              <a:latin typeface="Arial"/>
            </a:endParaRPr>
          </a:p>
        </p:txBody>
      </p:sp>
      <p:sp>
        <p:nvSpPr>
          <p:cNvPr id="204" name="PlaceHolder 2"/>
          <p:cNvSpPr>
            <a:spLocks noGrp="1"/>
          </p:cNvSpPr>
          <p:nvPr>
            <p:ph type="title"/>
          </p:nvPr>
        </p:nvSpPr>
        <p:spPr>
          <a:xfrm>
            <a:off x="250920" y="149400"/>
            <a:ext cx="6768720" cy="647280"/>
          </a:xfrm>
          <a:prstGeom prst="rect">
            <a:avLst/>
          </a:prstGeom>
          <a:noFill/>
          <a:ln w="0">
            <a:noFill/>
          </a:ln>
        </p:spPr>
        <p:txBody>
          <a:bodyPr numCol="1" spcCol="0" lIns="0" anchor="ctr">
            <a:noAutofit/>
          </a:bodyPr>
          <a:p>
            <a:pPr>
              <a:lnSpc>
                <a:spcPct val="100000"/>
              </a:lnSpc>
              <a:buNone/>
            </a:pPr>
            <a:r>
              <a:rPr b="0" lang="de-DE" sz="3200" spc="-1" strike="noStrike">
                <a:solidFill>
                  <a:srgbClr val="0b2a51"/>
                </a:solidFill>
                <a:latin typeface="Arial"/>
                <a:ea typeface="ＭＳ Ｐゴシック"/>
              </a:rPr>
              <a:t>Week 10  </a:t>
            </a:r>
            <a:endParaRPr b="0" lang="de-DE" sz="3200" spc="-1" strike="noStrike">
              <a:solidFill>
                <a:srgbClr val="003399"/>
              </a:solidFill>
              <a:latin typeface="Arial"/>
            </a:endParaRPr>
          </a:p>
        </p:txBody>
      </p:sp>
      <p:sp>
        <p:nvSpPr>
          <p:cNvPr id="205" name="PlaceHolder 3"/>
          <p:cNvSpPr>
            <a:spLocks noGrp="1"/>
          </p:cNvSpPr>
          <p:nvPr>
            <p:ph type="ftr" idx="24"/>
          </p:nvPr>
        </p:nvSpPr>
        <p:spPr>
          <a:xfrm>
            <a:off x="3029040" y="6356520"/>
            <a:ext cx="3085920" cy="364680"/>
          </a:xfrm>
          <a:prstGeom prst="rect">
            <a:avLst/>
          </a:prstGeom>
          <a:noFill/>
          <a:ln w="0">
            <a:noFill/>
          </a:ln>
        </p:spPr>
        <p:txBody>
          <a:bodyPr anchor="ctr">
            <a:noAutofit/>
          </a:bodyPr>
          <a:lstStyle>
            <a:lvl1pPr>
              <a:defRPr b="0" lang="en-US" sz="2400" spc="-1" strike="noStrike">
                <a:latin typeface="Times New Roman"/>
              </a:defRPr>
            </a:lvl1pPr>
          </a:lstStyle>
          <a:p>
            <a:endParaRPr b="0" lang="en-US" sz="2400" spc="-1" strike="noStrike">
              <a:latin typeface="Times New Roman"/>
            </a:endParaRPr>
          </a:p>
        </p:txBody>
      </p:sp>
      <p:sp>
        <p:nvSpPr>
          <p:cNvPr id="206" name="TextBox 6"/>
          <p:cNvSpPr/>
          <p:nvPr/>
        </p:nvSpPr>
        <p:spPr>
          <a:xfrm>
            <a:off x="756720" y="6140160"/>
            <a:ext cx="7630560" cy="2494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050" spc="-1" strike="noStrike">
                <a:solidFill>
                  <a:srgbClr val="19375b"/>
                </a:solidFill>
                <a:highlight>
                  <a:srgbClr val="ffffff"/>
                </a:highlight>
                <a:latin typeface="Arial"/>
              </a:rPr>
              <a:t>[1] Wang, Tianshi, and Jaijeet Roychowdhury. "Oscillator-based Ising machine." </a:t>
            </a:r>
            <a:r>
              <a:rPr b="0" i="1" lang="en-US" sz="1050" spc="-1" strike="noStrike">
                <a:solidFill>
                  <a:srgbClr val="19375b"/>
                </a:solidFill>
                <a:highlight>
                  <a:srgbClr val="ffffff"/>
                </a:highlight>
                <a:latin typeface="Arial"/>
              </a:rPr>
              <a:t>arXiv preprint arXiv:1709.08102</a:t>
            </a:r>
            <a:r>
              <a:rPr b="0" lang="en-US" sz="1050" spc="-1" strike="noStrike">
                <a:solidFill>
                  <a:srgbClr val="19375b"/>
                </a:solidFill>
                <a:highlight>
                  <a:srgbClr val="ffffff"/>
                </a:highlight>
                <a:latin typeface="Arial"/>
              </a:rPr>
              <a:t> (2017).</a:t>
            </a:r>
            <a:endParaRPr b="0" lang="en-US" sz="1050" spc="-1" strike="noStrike">
              <a:latin typeface="Arial"/>
            </a:endParaRPr>
          </a:p>
        </p:txBody>
      </p:sp>
      <p:sp>
        <p:nvSpPr>
          <p:cNvPr id="5" name="PlaceHolder 4"/>
          <p:cNvSpPr>
            <a:spLocks noGrp="1"/>
          </p:cNvSpPr>
          <p:nvPr>
            <p:ph type="sldNum" idx="3"/>
          </p:nvPr>
        </p:nvSpPr>
        <p:spPr/>
        <p:txBody>
          <a:bodyPr/>
          <a:p>
            <a:fld id="{86B64AD4-B4B1-4395-B677-3C32CAF68CE5}" type="slidenum">
              <a:t>14</a:t>
            </a:fld>
          </a:p>
        </p:txBody>
      </p:sp>
      <p:sp>
        <p:nvSpPr>
          <p:cNvPr id="6" name="PlaceHolder 5"/>
          <p:cNvSpPr>
            <a:spLocks noGrp="1"/>
          </p:cNvSpPr>
          <p:nvPr>
            <p:ph type="dt" idx="1"/>
          </p:nvPr>
        </p:nvSpPr>
        <p:spPr/>
        <p:txBody>
          <a:bodyPr/>
          <a:p>
            <a:fld id="{6AFDFAEC-1EBA-4C2C-85BF-A00B8522A240}" type="datetime1">
              <a:rPr lang="en-US"/>
              <a:t>09/27/2024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p:nvPr>
        </p:nvSpPr>
        <p:spPr>
          <a:xfrm>
            <a:off x="250920" y="1341360"/>
            <a:ext cx="8642160" cy="4966920"/>
          </a:xfrm>
          <a:prstGeom prst="rect">
            <a:avLst/>
          </a:prstGeom>
          <a:noFill/>
          <a:ln w="0">
            <a:noFill/>
          </a:ln>
        </p:spPr>
        <p:txBody>
          <a:bodyPr numCol="1" spcCol="0" lIns="0" anchor="t">
            <a:noAutofit/>
          </a:bodyPr>
          <a:p>
            <a:pPr marL="343080" indent="-343080" algn="just">
              <a:lnSpc>
                <a:spcPct val="100000"/>
              </a:lnSpc>
              <a:spcBef>
                <a:spcPts val="439"/>
              </a:spcBef>
              <a:buClr>
                <a:srgbClr val="0b2a51"/>
              </a:buClr>
              <a:buFont typeface="Wingdings" charset="2"/>
              <a:buChar char=""/>
            </a:pPr>
            <a:r>
              <a:rPr b="0" lang="en-US" sz="2200" spc="-1" strike="noStrike">
                <a:solidFill>
                  <a:srgbClr val="0b2a51"/>
                </a:solidFill>
                <a:latin typeface="Arial"/>
                <a:ea typeface="ＭＳ Ｐゴシック"/>
              </a:rPr>
              <a:t>The MAX-CUT problem on an undirected graph G = (V, E) with an edge weight function w : E → R is one of them, where V and E denote the sets of vertices and edges respectively. The goal of the MAX-CUT problem is to find a cut (S, V \ S) such that the sum of the weight of the edges with one endpoint in S and the other in V \ S is maximized over all possible cuts [8]. Let wjl = wlj be the edge weight if (j, l) ∈ E and wjl = 0 if (j, l) ∈/ E, and σj = +1 if the j-th vertex is in S and σj = −1 if not. The weight of a cut S is thus given by</a:t>
            </a:r>
            <a:endParaRPr b="0" lang="de-DE" sz="2200" spc="-1" strike="noStrike">
              <a:solidFill>
                <a:srgbClr val="0b2a51"/>
              </a:solidFill>
              <a:latin typeface="Arial"/>
            </a:endParaRPr>
          </a:p>
          <a:p>
            <a:pPr>
              <a:lnSpc>
                <a:spcPct val="100000"/>
              </a:lnSpc>
              <a:spcBef>
                <a:spcPts val="439"/>
              </a:spcBef>
              <a:buNone/>
              <a:tabLst>
                <a:tab algn="l" pos="0"/>
              </a:tabLst>
            </a:pPr>
            <a:endParaRPr b="0" lang="de-DE" sz="2200" spc="-1" strike="noStrike">
              <a:solidFill>
                <a:srgbClr val="0b2a51"/>
              </a:solidFill>
              <a:latin typeface="Arial"/>
            </a:endParaRPr>
          </a:p>
          <a:p>
            <a:pPr>
              <a:lnSpc>
                <a:spcPct val="100000"/>
              </a:lnSpc>
              <a:spcBef>
                <a:spcPts val="439"/>
              </a:spcBef>
              <a:buNone/>
              <a:tabLst>
                <a:tab algn="l" pos="0"/>
              </a:tabLst>
            </a:pPr>
            <a:endParaRPr b="0" lang="de-DE" sz="2200" spc="-1" strike="noStrike">
              <a:solidFill>
                <a:srgbClr val="0b2a51"/>
              </a:solidFill>
              <a:latin typeface="Arial"/>
            </a:endParaRPr>
          </a:p>
          <a:p>
            <a:pPr marL="343080" indent="-343080">
              <a:lnSpc>
                <a:spcPct val="100000"/>
              </a:lnSpc>
              <a:spcBef>
                <a:spcPts val="439"/>
              </a:spcBef>
              <a:buClr>
                <a:srgbClr val="0b2a51"/>
              </a:buClr>
              <a:buFont typeface="Wingdings" charset="2"/>
              <a:buChar char=""/>
              <a:tabLst>
                <a:tab algn="l" pos="0"/>
              </a:tabLst>
            </a:pPr>
            <a:r>
              <a:rPr b="0" lang="en-US" sz="2200" spc="-1" strike="noStrike">
                <a:solidFill>
                  <a:srgbClr val="0b2a51"/>
                </a:solidFill>
                <a:latin typeface="Arial"/>
                <a:ea typeface="ＭＳ Ｐゴシック"/>
              </a:rPr>
              <a:t>Wjl</a:t>
            </a:r>
            <a:r>
              <a:rPr b="0" lang="en-US" sz="2200" spc="-1" strike="noStrike">
                <a:solidFill>
                  <a:srgbClr val="0b2a51"/>
                </a:solidFill>
                <a:latin typeface="Wingdings"/>
                <a:ea typeface="ＭＳ Ｐゴシック"/>
              </a:rPr>
              <a:t></a:t>
            </a:r>
            <a:r>
              <a:rPr b="0" lang="en-US" sz="2200" spc="-1" strike="noStrike">
                <a:solidFill>
                  <a:srgbClr val="0b2a51"/>
                </a:solidFill>
                <a:latin typeface="Arial"/>
                <a:ea typeface="ＭＳ Ｐゴシック"/>
              </a:rPr>
              <a:t>-Jjl, max-cut corresponds to the ground state of Ising problem.</a:t>
            </a:r>
            <a:endParaRPr b="0" lang="de-DE" sz="2200" spc="-1" strike="noStrike">
              <a:solidFill>
                <a:srgbClr val="0b2a51"/>
              </a:solidFill>
              <a:latin typeface="Arial"/>
            </a:endParaRPr>
          </a:p>
        </p:txBody>
      </p:sp>
      <p:sp>
        <p:nvSpPr>
          <p:cNvPr id="208" name="PlaceHolder 2"/>
          <p:cNvSpPr>
            <a:spLocks noGrp="1"/>
          </p:cNvSpPr>
          <p:nvPr>
            <p:ph type="title"/>
          </p:nvPr>
        </p:nvSpPr>
        <p:spPr>
          <a:xfrm>
            <a:off x="250920" y="149400"/>
            <a:ext cx="6768720" cy="647280"/>
          </a:xfrm>
          <a:prstGeom prst="rect">
            <a:avLst/>
          </a:prstGeom>
          <a:noFill/>
          <a:ln w="0">
            <a:noFill/>
          </a:ln>
        </p:spPr>
        <p:txBody>
          <a:bodyPr numCol="1" spcCol="0" lIns="0" anchor="ctr">
            <a:noAutofit/>
          </a:bodyPr>
          <a:p>
            <a:pPr>
              <a:lnSpc>
                <a:spcPct val="100000"/>
              </a:lnSpc>
              <a:buNone/>
            </a:pPr>
            <a:r>
              <a:rPr b="0" lang="de-DE" sz="3200" spc="-1" strike="noStrike">
                <a:solidFill>
                  <a:srgbClr val="0b2a51"/>
                </a:solidFill>
                <a:latin typeface="Arial"/>
                <a:ea typeface="ＭＳ Ｐゴシック"/>
              </a:rPr>
              <a:t>Max-cut </a:t>
            </a:r>
            <a:endParaRPr b="0" lang="de-DE" sz="3200" spc="-1" strike="noStrike">
              <a:solidFill>
                <a:srgbClr val="003399"/>
              </a:solidFill>
              <a:latin typeface="Arial"/>
            </a:endParaRPr>
          </a:p>
        </p:txBody>
      </p:sp>
      <p:sp>
        <p:nvSpPr>
          <p:cNvPr id="209" name="PlaceHolder 3"/>
          <p:cNvSpPr>
            <a:spLocks noGrp="1"/>
          </p:cNvSpPr>
          <p:nvPr>
            <p:ph type="ftr" idx="25"/>
          </p:nvPr>
        </p:nvSpPr>
        <p:spPr>
          <a:xfrm>
            <a:off x="3029040" y="6356520"/>
            <a:ext cx="3085920" cy="364680"/>
          </a:xfrm>
          <a:prstGeom prst="rect">
            <a:avLst/>
          </a:prstGeom>
          <a:noFill/>
          <a:ln w="0">
            <a:noFill/>
          </a:ln>
        </p:spPr>
        <p:txBody>
          <a:bodyPr anchor="ctr">
            <a:noAutofit/>
          </a:bodyPr>
          <a:lstStyle>
            <a:lvl1pPr>
              <a:defRPr b="0" lang="en-US" sz="2400" spc="-1" strike="noStrike">
                <a:latin typeface="Times New Roman"/>
              </a:defRPr>
            </a:lvl1pPr>
          </a:lstStyle>
          <a:p>
            <a:endParaRPr b="0" lang="en-US" sz="2400" spc="-1" strike="noStrike">
              <a:latin typeface="Times New Roman"/>
            </a:endParaRPr>
          </a:p>
        </p:txBody>
      </p:sp>
      <p:pic>
        <p:nvPicPr>
          <p:cNvPr id="210" name="Picture 9" descr=""/>
          <p:cNvPicPr/>
          <p:nvPr/>
        </p:nvPicPr>
        <p:blipFill>
          <a:blip r:embed="rId1"/>
          <a:stretch/>
        </p:blipFill>
        <p:spPr>
          <a:xfrm>
            <a:off x="1730880" y="4304880"/>
            <a:ext cx="5681520" cy="861120"/>
          </a:xfrm>
          <a:prstGeom prst="rect">
            <a:avLst/>
          </a:prstGeom>
          <a:ln w="0">
            <a:noFill/>
          </a:ln>
        </p:spPr>
      </p:pic>
      <p:sp>
        <p:nvSpPr>
          <p:cNvPr id="211" name="TextBox 10"/>
          <p:cNvSpPr/>
          <p:nvPr/>
        </p:nvSpPr>
        <p:spPr>
          <a:xfrm>
            <a:off x="500760" y="6185520"/>
            <a:ext cx="8142120" cy="241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000" spc="-1" strike="noStrike">
                <a:solidFill>
                  <a:srgbClr val="222222"/>
                </a:solidFill>
                <a:highlight>
                  <a:srgbClr val="ffffff"/>
                </a:highlight>
                <a:latin typeface="Arial"/>
              </a:rPr>
              <a:t>Wang, Zhe, et al. "Coherent Ising machine based on degenerate optical parametric oscillators." </a:t>
            </a:r>
            <a:r>
              <a:rPr b="0" i="1" lang="en-US" sz="1000" spc="-1" strike="noStrike">
                <a:solidFill>
                  <a:srgbClr val="222222"/>
                </a:solidFill>
                <a:highlight>
                  <a:srgbClr val="ffffff"/>
                </a:highlight>
                <a:latin typeface="Arial"/>
              </a:rPr>
              <a:t>Physical Review A</a:t>
            </a:r>
            <a:r>
              <a:rPr b="0" lang="en-US" sz="1000" spc="-1" strike="noStrike">
                <a:solidFill>
                  <a:srgbClr val="222222"/>
                </a:solidFill>
                <a:highlight>
                  <a:srgbClr val="ffffff"/>
                </a:highlight>
                <a:latin typeface="Arial"/>
              </a:rPr>
              <a:t> 88.6 (2013): 063853.</a:t>
            </a:r>
            <a:endParaRPr b="0" lang="en-US" sz="1000" spc="-1" strike="noStrike">
              <a:latin typeface="Arial"/>
            </a:endParaRPr>
          </a:p>
        </p:txBody>
      </p:sp>
      <p:sp>
        <p:nvSpPr>
          <p:cNvPr id="5" name="PlaceHolder 4"/>
          <p:cNvSpPr>
            <a:spLocks noGrp="1"/>
          </p:cNvSpPr>
          <p:nvPr>
            <p:ph type="sldNum" idx="3"/>
          </p:nvPr>
        </p:nvSpPr>
        <p:spPr/>
        <p:txBody>
          <a:bodyPr/>
          <a:p>
            <a:fld id="{80347417-FADD-4BCF-821C-1ED4485A5B93}" type="slidenum">
              <a:t>15</a:t>
            </a:fld>
          </a:p>
        </p:txBody>
      </p:sp>
      <p:sp>
        <p:nvSpPr>
          <p:cNvPr id="6" name="PlaceHolder 5"/>
          <p:cNvSpPr>
            <a:spLocks noGrp="1"/>
          </p:cNvSpPr>
          <p:nvPr>
            <p:ph type="dt" idx="1"/>
          </p:nvPr>
        </p:nvSpPr>
        <p:spPr/>
        <p:txBody>
          <a:bodyPr/>
          <a:p>
            <a:fld id="{747E0E91-748A-4382-82F5-E73D3CE66C6B}" type="datetime1">
              <a:rPr lang="en-US"/>
              <a:t>09/27/2024</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p:nvPr>
        </p:nvSpPr>
        <p:spPr>
          <a:xfrm>
            <a:off x="250920" y="1140840"/>
            <a:ext cx="8642160" cy="4966920"/>
          </a:xfrm>
          <a:prstGeom prst="rect">
            <a:avLst/>
          </a:prstGeom>
          <a:noFill/>
          <a:ln w="0">
            <a:noFill/>
          </a:ln>
        </p:spPr>
        <p:txBody>
          <a:bodyPr numCol="1" spcCol="0" lIns="0" anchor="t">
            <a:noAutofit/>
          </a:bodyPr>
          <a:p>
            <a:pPr marL="343080" indent="-343080">
              <a:lnSpc>
                <a:spcPct val="100000"/>
              </a:lnSpc>
              <a:spcBef>
                <a:spcPts val="400"/>
              </a:spcBef>
              <a:buClr>
                <a:srgbClr val="0b2a51"/>
              </a:buClr>
              <a:buFont typeface="Wingdings" charset="2"/>
              <a:buChar char=""/>
            </a:pPr>
            <a:r>
              <a:rPr b="0" lang="de-DE" sz="2000" spc="-1" strike="noStrike">
                <a:solidFill>
                  <a:srgbClr val="0b2a51"/>
                </a:solidFill>
                <a:latin typeface="Arial"/>
                <a:ea typeface="ＭＳ Ｐゴシック"/>
              </a:rPr>
              <a:t>Wrap up the first phase</a:t>
            </a:r>
            <a:endParaRPr b="0" lang="de-DE" sz="2000" spc="-1" strike="noStrike">
              <a:solidFill>
                <a:srgbClr val="0b2a51"/>
              </a:solidFill>
              <a:latin typeface="Arial"/>
            </a:endParaRPr>
          </a:p>
          <a:p>
            <a:pPr lvl="1" marL="743040" indent="-285840" algn="just">
              <a:lnSpc>
                <a:spcPct val="100000"/>
              </a:lnSpc>
              <a:spcBef>
                <a:spcPts val="360"/>
              </a:spcBef>
              <a:buClr>
                <a:srgbClr val="0b2a51"/>
              </a:buClr>
              <a:buSzPct val="70000"/>
              <a:buFont typeface="Wingdings" charset="2"/>
              <a:buChar char=""/>
            </a:pPr>
            <a:r>
              <a:rPr b="0" lang="en-US" sz="1800" spc="-1" strike="noStrike">
                <a:solidFill>
                  <a:srgbClr val="0b2a51"/>
                </a:solidFill>
                <a:latin typeface="Arial"/>
                <a:ea typeface="ＭＳ Ｐゴシック"/>
              </a:rPr>
              <a:t>Tried to understand linearity near threshold and the corresponding linear gain in “Integrated Coherent Ising Machines Based on Self-Phase Modulation in Microring Resonators” [1], along with the paper from the same author “A coherent perceptron for all-optical learning” [2].</a:t>
            </a:r>
            <a:endParaRPr b="0" lang="de-DE" sz="1800" spc="-1" strike="noStrike">
              <a:solidFill>
                <a:srgbClr val="0b2a51"/>
              </a:solidFill>
              <a:latin typeface="Arial"/>
            </a:endParaRPr>
          </a:p>
          <a:p>
            <a:pPr lvl="1" marL="743040" indent="-285840">
              <a:lnSpc>
                <a:spcPct val="100000"/>
              </a:lnSpc>
              <a:spcBef>
                <a:spcPts val="360"/>
              </a:spcBef>
              <a:buClr>
                <a:srgbClr val="0b2a51"/>
              </a:buClr>
              <a:buSzPct val="70000"/>
              <a:buFont typeface="Wingdings" charset="2"/>
              <a:buChar char=""/>
            </a:pPr>
            <a:r>
              <a:rPr b="0" lang="en-US" sz="1800" spc="-1" strike="noStrike">
                <a:solidFill>
                  <a:srgbClr val="0b2a51"/>
                </a:solidFill>
                <a:latin typeface="Arial"/>
                <a:ea typeface="ＭＳ Ｐゴシック"/>
              </a:rPr>
              <a:t>Validated the linear transferfunction by plotting Fig.4 in [1] (left).</a:t>
            </a:r>
            <a:r>
              <a:rPr b="0" lang="de-DE" sz="1800" spc="-1" strike="noStrike">
                <a:solidFill>
                  <a:srgbClr val="0b2a51"/>
                </a:solidFill>
                <a:latin typeface="Arial"/>
                <a:ea typeface="ＭＳ Ｐゴシック"/>
              </a:rPr>
              <a:t> Code available on https://github.com/AllInCoffee/Playground/tree/main</a:t>
            </a:r>
            <a:endParaRPr b="0" lang="de-DE" sz="1800" spc="-1" strike="noStrike">
              <a:solidFill>
                <a:srgbClr val="0b2a51"/>
              </a:solidFill>
              <a:latin typeface="Arial"/>
            </a:endParaRPr>
          </a:p>
          <a:p>
            <a:endParaRPr b="0" lang="de-DE" sz="1800" spc="-1" strike="noStrike">
              <a:solidFill>
                <a:srgbClr val="0b2a51"/>
              </a:solidFill>
              <a:latin typeface="Arial"/>
            </a:endParaRPr>
          </a:p>
        </p:txBody>
      </p:sp>
      <p:sp>
        <p:nvSpPr>
          <p:cNvPr id="213" name="PlaceHolder 2"/>
          <p:cNvSpPr>
            <a:spLocks noGrp="1"/>
          </p:cNvSpPr>
          <p:nvPr>
            <p:ph type="title"/>
          </p:nvPr>
        </p:nvSpPr>
        <p:spPr>
          <a:xfrm>
            <a:off x="250920" y="149400"/>
            <a:ext cx="6768720" cy="647280"/>
          </a:xfrm>
          <a:prstGeom prst="rect">
            <a:avLst/>
          </a:prstGeom>
          <a:noFill/>
          <a:ln w="0">
            <a:noFill/>
          </a:ln>
        </p:spPr>
        <p:txBody>
          <a:bodyPr numCol="1" spcCol="0" lIns="0" anchor="ctr">
            <a:noAutofit/>
          </a:bodyPr>
          <a:p>
            <a:pPr>
              <a:lnSpc>
                <a:spcPct val="100000"/>
              </a:lnSpc>
              <a:buNone/>
            </a:pPr>
            <a:r>
              <a:rPr b="0" lang="de-DE" sz="3200" spc="-1" strike="noStrike">
                <a:solidFill>
                  <a:srgbClr val="0b2a51"/>
                </a:solidFill>
                <a:latin typeface="Arial"/>
                <a:ea typeface="ＭＳ Ｐゴシック"/>
              </a:rPr>
              <a:t>Week 11 </a:t>
            </a:r>
            <a:endParaRPr b="0" lang="de-DE" sz="3200" spc="-1" strike="noStrike">
              <a:solidFill>
                <a:srgbClr val="003399"/>
              </a:solidFill>
              <a:latin typeface="Arial"/>
            </a:endParaRPr>
          </a:p>
        </p:txBody>
      </p:sp>
      <p:sp>
        <p:nvSpPr>
          <p:cNvPr id="214" name="PlaceHolder 3"/>
          <p:cNvSpPr>
            <a:spLocks noGrp="1"/>
          </p:cNvSpPr>
          <p:nvPr>
            <p:ph type="ftr" idx="26"/>
          </p:nvPr>
        </p:nvSpPr>
        <p:spPr>
          <a:xfrm>
            <a:off x="3029040" y="6356520"/>
            <a:ext cx="3085920" cy="364680"/>
          </a:xfrm>
          <a:prstGeom prst="rect">
            <a:avLst/>
          </a:prstGeom>
          <a:noFill/>
          <a:ln w="0">
            <a:noFill/>
          </a:ln>
        </p:spPr>
        <p:txBody>
          <a:bodyPr anchor="ctr">
            <a:noAutofit/>
          </a:bodyPr>
          <a:lstStyle>
            <a:lvl1pPr>
              <a:defRPr b="0" lang="en-US" sz="2400" spc="-1" strike="noStrike">
                <a:latin typeface="Times New Roman"/>
              </a:defRPr>
            </a:lvl1pPr>
          </a:lstStyle>
          <a:p>
            <a:endParaRPr b="0" lang="en-US" sz="2400" spc="-1" strike="noStrike">
              <a:latin typeface="Times New Roman"/>
            </a:endParaRPr>
          </a:p>
        </p:txBody>
      </p:sp>
      <p:pic>
        <p:nvPicPr>
          <p:cNvPr id="215" name="Content Placeholder 7" descr=""/>
          <p:cNvPicPr/>
          <p:nvPr/>
        </p:nvPicPr>
        <p:blipFill>
          <a:blip r:embed="rId1"/>
          <a:srcRect l="0" t="0" r="0" b="49035"/>
          <a:stretch/>
        </p:blipFill>
        <p:spPr>
          <a:xfrm>
            <a:off x="4139640" y="3340800"/>
            <a:ext cx="4936680" cy="1609560"/>
          </a:xfrm>
          <a:prstGeom prst="rect">
            <a:avLst/>
          </a:prstGeom>
          <a:ln w="0">
            <a:noFill/>
          </a:ln>
        </p:spPr>
      </p:pic>
      <p:pic>
        <p:nvPicPr>
          <p:cNvPr id="216" name="Picture 10" descr=""/>
          <p:cNvPicPr/>
          <p:nvPr/>
        </p:nvPicPr>
        <p:blipFill>
          <a:blip r:embed="rId2"/>
          <a:stretch/>
        </p:blipFill>
        <p:spPr>
          <a:xfrm>
            <a:off x="812520" y="3340800"/>
            <a:ext cx="3648960" cy="2955600"/>
          </a:xfrm>
          <a:prstGeom prst="rect">
            <a:avLst/>
          </a:prstGeom>
          <a:ln w="0">
            <a:noFill/>
          </a:ln>
        </p:spPr>
      </p:pic>
      <p:sp>
        <p:nvSpPr>
          <p:cNvPr id="217" name="TextBox 11"/>
          <p:cNvSpPr/>
          <p:nvPr/>
        </p:nvSpPr>
        <p:spPr>
          <a:xfrm>
            <a:off x="4645440" y="5198760"/>
            <a:ext cx="3869640" cy="91260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en-US" sz="900" spc="-1" strike="noStrike">
                <a:solidFill>
                  <a:srgbClr val="19375b"/>
                </a:solidFill>
                <a:latin typeface="Arial"/>
              </a:rPr>
              <a:t>[1] Tezak, Nikolas, et al. "Integrated coherent Ising machines based on self-phase modulation in microring resonators." IEEE Journal of Selected Topics in Quantum Electronics 26.1 (2019): 1-15.</a:t>
            </a:r>
            <a:endParaRPr b="0" lang="en-US" sz="900" spc="-1" strike="noStrike">
              <a:latin typeface="Arial"/>
            </a:endParaRPr>
          </a:p>
          <a:p>
            <a:pPr>
              <a:lnSpc>
                <a:spcPct val="100000"/>
              </a:lnSpc>
              <a:buNone/>
            </a:pPr>
            <a:r>
              <a:rPr b="0" lang="en-US" sz="900" spc="-1" strike="noStrike">
                <a:solidFill>
                  <a:srgbClr val="19375b"/>
                </a:solidFill>
                <a:latin typeface="Arial"/>
              </a:rPr>
              <a:t>[2] Tezak, N., Mabuchi, H. A coherent perceptron for all-optical learning. EPJ Quantum Technol. 2, 10 (2015). https://doi.org/10.1140/epjqt/s40507-015-0023-3</a:t>
            </a:r>
            <a:endParaRPr b="0" lang="en-US" sz="900" spc="-1" strike="noStrike">
              <a:latin typeface="Arial"/>
            </a:endParaRPr>
          </a:p>
        </p:txBody>
      </p:sp>
      <p:sp>
        <p:nvSpPr>
          <p:cNvPr id="5" name="PlaceHolder 4"/>
          <p:cNvSpPr>
            <a:spLocks noGrp="1"/>
          </p:cNvSpPr>
          <p:nvPr>
            <p:ph type="sldNum" idx="3"/>
          </p:nvPr>
        </p:nvSpPr>
        <p:spPr/>
        <p:txBody>
          <a:bodyPr/>
          <a:p>
            <a:fld id="{6DF7410B-7103-42BE-97ED-641E2400FF36}" type="slidenum">
              <a:t>16</a:t>
            </a:fld>
          </a:p>
        </p:txBody>
      </p:sp>
      <p:sp>
        <p:nvSpPr>
          <p:cNvPr id="6" name="PlaceHolder 5"/>
          <p:cNvSpPr>
            <a:spLocks noGrp="1"/>
          </p:cNvSpPr>
          <p:nvPr>
            <p:ph type="dt" idx="1"/>
          </p:nvPr>
        </p:nvSpPr>
        <p:spPr/>
        <p:txBody>
          <a:bodyPr/>
          <a:p>
            <a:fld id="{2F5D0522-CE46-4045-AEF9-7DF66DD31BC2}" type="datetime1">
              <a:rPr lang="en-US"/>
              <a:t>09/27/2024</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250920" y="149400"/>
            <a:ext cx="6768720" cy="647280"/>
          </a:xfrm>
          <a:prstGeom prst="rect">
            <a:avLst/>
          </a:prstGeom>
          <a:noFill/>
          <a:ln w="0">
            <a:noFill/>
          </a:ln>
        </p:spPr>
        <p:txBody>
          <a:bodyPr numCol="1" spcCol="0" lIns="0" anchor="ctr">
            <a:noAutofit/>
          </a:bodyPr>
          <a:p>
            <a:pPr>
              <a:lnSpc>
                <a:spcPct val="100000"/>
              </a:lnSpc>
              <a:buNone/>
            </a:pPr>
            <a:r>
              <a:rPr b="0" lang="de-DE" sz="3200" spc="-1" strike="noStrike">
                <a:solidFill>
                  <a:srgbClr val="0b2a51"/>
                </a:solidFill>
                <a:latin typeface="Arial"/>
                <a:ea typeface="ＭＳ Ｐゴシック"/>
              </a:rPr>
              <a:t>Week 12</a:t>
            </a:r>
            <a:endParaRPr b="0" lang="de-DE" sz="3200" spc="-1" strike="noStrike">
              <a:solidFill>
                <a:srgbClr val="003399"/>
              </a:solidFill>
              <a:latin typeface="Arial"/>
            </a:endParaRPr>
          </a:p>
        </p:txBody>
      </p:sp>
      <p:sp>
        <p:nvSpPr>
          <p:cNvPr id="219" name="PlaceHolder 2"/>
          <p:cNvSpPr>
            <a:spLocks noGrp="1"/>
          </p:cNvSpPr>
          <p:nvPr>
            <p:ph type="ftr" idx="27"/>
          </p:nvPr>
        </p:nvSpPr>
        <p:spPr>
          <a:xfrm>
            <a:off x="3029040" y="6356520"/>
            <a:ext cx="3085920" cy="364680"/>
          </a:xfrm>
          <a:prstGeom prst="rect">
            <a:avLst/>
          </a:prstGeom>
          <a:noFill/>
          <a:ln w="0">
            <a:noFill/>
          </a:ln>
        </p:spPr>
        <p:txBody>
          <a:bodyPr anchor="ctr">
            <a:noAutofit/>
          </a:bodyPr>
          <a:lstStyle>
            <a:lvl1pPr>
              <a:defRPr b="0" lang="en-US" sz="2400" spc="-1" strike="noStrike">
                <a:latin typeface="Times New Roman"/>
              </a:defRPr>
            </a:lvl1pPr>
          </a:lstStyle>
          <a:p>
            <a:endParaRPr b="0" lang="en-US" sz="2400" spc="-1" strike="noStrike">
              <a:latin typeface="Times New Roman"/>
            </a:endParaRPr>
          </a:p>
        </p:txBody>
      </p:sp>
      <p:sp>
        <p:nvSpPr>
          <p:cNvPr id="220" name="PlaceHolder 3"/>
          <p:cNvSpPr>
            <a:spLocks noGrp="1"/>
          </p:cNvSpPr>
          <p:nvPr>
            <p:ph/>
          </p:nvPr>
        </p:nvSpPr>
        <p:spPr>
          <a:xfrm>
            <a:off x="250920" y="1341360"/>
            <a:ext cx="8642160" cy="4966920"/>
          </a:xfrm>
          <a:prstGeom prst="rect">
            <a:avLst/>
          </a:prstGeom>
          <a:noFill/>
          <a:ln w="0">
            <a:noFill/>
          </a:ln>
        </p:spPr>
        <p:txBody>
          <a:bodyPr numCol="1" spcCol="0" lIns="0" anchor="t">
            <a:noAutofit/>
          </a:bodyPr>
          <a:p>
            <a:pPr marL="343080" indent="-343080">
              <a:lnSpc>
                <a:spcPct val="100000"/>
              </a:lnSpc>
              <a:spcBef>
                <a:spcPts val="479"/>
              </a:spcBef>
              <a:buClr>
                <a:srgbClr val="0b2a51"/>
              </a:buClr>
              <a:buFont typeface="Wingdings" charset="2"/>
              <a:buChar char=""/>
            </a:pPr>
            <a:r>
              <a:rPr b="0" lang="en-US" sz="2400" spc="-1" strike="noStrike">
                <a:solidFill>
                  <a:srgbClr val="0b2a51"/>
                </a:solidFill>
                <a:latin typeface="Arial"/>
                <a:ea typeface="ＭＳ Ｐゴシック"/>
              </a:rPr>
              <a:t>Summarize the first phase</a:t>
            </a:r>
            <a:endParaRPr b="0" lang="de-DE" sz="2400" spc="-1" strike="noStrike">
              <a:solidFill>
                <a:srgbClr val="0b2a51"/>
              </a:solidFill>
              <a:latin typeface="Arial"/>
            </a:endParaRPr>
          </a:p>
          <a:p>
            <a:pPr marL="343080" indent="-343080">
              <a:lnSpc>
                <a:spcPct val="100000"/>
              </a:lnSpc>
              <a:spcBef>
                <a:spcPts val="479"/>
              </a:spcBef>
              <a:buClr>
                <a:srgbClr val="0b2a51"/>
              </a:buClr>
              <a:buFont typeface="Wingdings" charset="2"/>
              <a:buChar char=""/>
            </a:pPr>
            <a:r>
              <a:rPr b="0" lang="en-US" sz="2400" spc="-1" strike="noStrike">
                <a:solidFill>
                  <a:srgbClr val="0b2a51"/>
                </a:solidFill>
                <a:latin typeface="Arial"/>
                <a:ea typeface="ＭＳ Ｐゴシック"/>
              </a:rPr>
              <a:t>Presentation</a:t>
            </a:r>
            <a:endParaRPr b="0" lang="de-DE" sz="2400" spc="-1" strike="noStrike">
              <a:solidFill>
                <a:srgbClr val="0b2a51"/>
              </a:solidFill>
              <a:latin typeface="Arial"/>
            </a:endParaRPr>
          </a:p>
        </p:txBody>
      </p:sp>
      <p:sp>
        <p:nvSpPr>
          <p:cNvPr id="5" name="PlaceHolder 4"/>
          <p:cNvSpPr>
            <a:spLocks noGrp="1"/>
          </p:cNvSpPr>
          <p:nvPr>
            <p:ph type="sldNum" idx="3"/>
          </p:nvPr>
        </p:nvSpPr>
        <p:spPr/>
        <p:txBody>
          <a:bodyPr/>
          <a:p>
            <a:fld id="{8FC4E562-58C2-455D-B3FC-FB64A6061993}" type="slidenum">
              <a:t>17</a:t>
            </a:fld>
          </a:p>
        </p:txBody>
      </p:sp>
      <p:sp>
        <p:nvSpPr>
          <p:cNvPr id="6" name="PlaceHolder 5"/>
          <p:cNvSpPr>
            <a:spLocks noGrp="1"/>
          </p:cNvSpPr>
          <p:nvPr>
            <p:ph type="dt" idx="1"/>
          </p:nvPr>
        </p:nvSpPr>
        <p:spPr/>
        <p:txBody>
          <a:bodyPr/>
          <a:p>
            <a:fld id="{30CE7CBF-1083-4FD8-BC70-DE974196C855}" type="datetime1">
              <a:rPr lang="en-US"/>
              <a:t>09/27/2024</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p:nvPr>
        </p:nvSpPr>
        <p:spPr>
          <a:xfrm>
            <a:off x="250920" y="1341360"/>
            <a:ext cx="8642160" cy="4966920"/>
          </a:xfrm>
          <a:prstGeom prst="rect">
            <a:avLst/>
          </a:prstGeom>
          <a:noFill/>
          <a:ln w="0">
            <a:noFill/>
          </a:ln>
        </p:spPr>
        <p:txBody>
          <a:bodyPr numCol="1" spcCol="0" lIns="0" anchor="t">
            <a:noAutofit/>
          </a:bodyPr>
          <a:p>
            <a:pPr marL="343080" indent="-343080">
              <a:lnSpc>
                <a:spcPct val="100000"/>
              </a:lnSpc>
              <a:spcBef>
                <a:spcPts val="479"/>
              </a:spcBef>
              <a:buClr>
                <a:srgbClr val="0b2a51"/>
              </a:buClr>
              <a:buFont typeface="Wingdings" charset="2"/>
              <a:buChar char=""/>
            </a:pPr>
            <a:r>
              <a:rPr b="0" lang="en-US" sz="2400" spc="-1" strike="noStrike">
                <a:solidFill>
                  <a:srgbClr val="0b2a51"/>
                </a:solidFill>
                <a:latin typeface="Arial"/>
                <a:ea typeface="ＭＳ Ｐゴシック"/>
              </a:rPr>
              <a:t>TSP formulation</a:t>
            </a:r>
            <a:endParaRPr b="0" lang="de-DE" sz="2400" spc="-1" strike="noStrike">
              <a:solidFill>
                <a:srgbClr val="0b2a51"/>
              </a:solidFill>
              <a:latin typeface="Arial"/>
            </a:endParaRPr>
          </a:p>
          <a:p>
            <a:pPr>
              <a:lnSpc>
                <a:spcPct val="100000"/>
              </a:lnSpc>
              <a:spcBef>
                <a:spcPts val="479"/>
              </a:spcBef>
              <a:buNone/>
            </a:pPr>
            <a:endParaRPr b="0" lang="de-DE" sz="2400" spc="-1" strike="noStrike">
              <a:solidFill>
                <a:srgbClr val="0b2a51"/>
              </a:solidFill>
              <a:latin typeface="Arial"/>
            </a:endParaRPr>
          </a:p>
        </p:txBody>
      </p:sp>
      <p:sp>
        <p:nvSpPr>
          <p:cNvPr id="222" name="PlaceHolder 2"/>
          <p:cNvSpPr>
            <a:spLocks noGrp="1"/>
          </p:cNvSpPr>
          <p:nvPr>
            <p:ph type="title"/>
          </p:nvPr>
        </p:nvSpPr>
        <p:spPr>
          <a:xfrm>
            <a:off x="250920" y="149400"/>
            <a:ext cx="6768720" cy="647280"/>
          </a:xfrm>
          <a:prstGeom prst="rect">
            <a:avLst/>
          </a:prstGeom>
          <a:noFill/>
          <a:ln w="0">
            <a:noFill/>
          </a:ln>
        </p:spPr>
        <p:txBody>
          <a:bodyPr numCol="1" spcCol="0" lIns="0" anchor="ctr">
            <a:noAutofit/>
          </a:bodyPr>
          <a:p>
            <a:pPr>
              <a:lnSpc>
                <a:spcPct val="100000"/>
              </a:lnSpc>
              <a:buNone/>
            </a:pPr>
            <a:r>
              <a:rPr b="0" lang="en-US" sz="3200" spc="-1" strike="noStrike">
                <a:solidFill>
                  <a:srgbClr val="0b2a51"/>
                </a:solidFill>
                <a:latin typeface="Arial"/>
                <a:ea typeface="ＭＳ Ｐゴシック"/>
              </a:rPr>
              <a:t>Week 13</a:t>
            </a:r>
            <a:endParaRPr b="0" lang="de-DE" sz="3200" spc="-1" strike="noStrike">
              <a:solidFill>
                <a:srgbClr val="003399"/>
              </a:solidFill>
              <a:latin typeface="Arial"/>
            </a:endParaRPr>
          </a:p>
        </p:txBody>
      </p:sp>
      <p:sp>
        <p:nvSpPr>
          <p:cNvPr id="223" name="PlaceHolder 3"/>
          <p:cNvSpPr>
            <a:spLocks noGrp="1"/>
          </p:cNvSpPr>
          <p:nvPr>
            <p:ph type="ftr" idx="28"/>
          </p:nvPr>
        </p:nvSpPr>
        <p:spPr>
          <a:xfrm>
            <a:off x="3029040" y="6356520"/>
            <a:ext cx="3085920" cy="364680"/>
          </a:xfrm>
          <a:prstGeom prst="rect">
            <a:avLst/>
          </a:prstGeom>
          <a:noFill/>
          <a:ln w="0">
            <a:noFill/>
          </a:ln>
        </p:spPr>
        <p:txBody>
          <a:bodyPr anchor="ctr">
            <a:noAutofit/>
          </a:bodyPr>
          <a:lstStyle>
            <a:lvl1pPr>
              <a:defRPr b="0" lang="en-US" sz="2400" spc="-1" strike="noStrike">
                <a:latin typeface="Times New Roman"/>
              </a:defRPr>
            </a:lvl1pPr>
          </a:lstStyle>
          <a:p>
            <a:endParaRPr b="0" lang="en-US" sz="2400" spc="-1" strike="noStrike">
              <a:latin typeface="Times New Roman"/>
            </a:endParaRPr>
          </a:p>
        </p:txBody>
      </p:sp>
      <p:pic>
        <p:nvPicPr>
          <p:cNvPr id="224" name="Picture 7" descr=""/>
          <p:cNvPicPr/>
          <p:nvPr/>
        </p:nvPicPr>
        <p:blipFill>
          <a:blip r:embed="rId1"/>
          <a:stretch/>
        </p:blipFill>
        <p:spPr>
          <a:xfrm>
            <a:off x="1952280" y="1777680"/>
            <a:ext cx="5239080" cy="1037880"/>
          </a:xfrm>
          <a:prstGeom prst="rect">
            <a:avLst/>
          </a:prstGeom>
          <a:ln w="0">
            <a:noFill/>
          </a:ln>
        </p:spPr>
      </p:pic>
      <p:pic>
        <p:nvPicPr>
          <p:cNvPr id="225" name="Picture 9" descr=""/>
          <p:cNvPicPr/>
          <p:nvPr/>
        </p:nvPicPr>
        <p:blipFill>
          <a:blip r:embed="rId2"/>
          <a:stretch/>
        </p:blipFill>
        <p:spPr>
          <a:xfrm>
            <a:off x="2504880" y="3013920"/>
            <a:ext cx="4134240" cy="1199880"/>
          </a:xfrm>
          <a:prstGeom prst="rect">
            <a:avLst/>
          </a:prstGeom>
          <a:ln w="0">
            <a:noFill/>
          </a:ln>
        </p:spPr>
      </p:pic>
      <p:sp>
        <p:nvSpPr>
          <p:cNvPr id="5" name="PlaceHolder 4"/>
          <p:cNvSpPr>
            <a:spLocks noGrp="1"/>
          </p:cNvSpPr>
          <p:nvPr>
            <p:ph type="sldNum" idx="3"/>
          </p:nvPr>
        </p:nvSpPr>
        <p:spPr/>
        <p:txBody>
          <a:bodyPr/>
          <a:p>
            <a:fld id="{B212FED9-4DF9-4260-932E-2B89B2E74474}" type="slidenum">
              <a:t>18</a:t>
            </a:fld>
          </a:p>
        </p:txBody>
      </p:sp>
      <p:sp>
        <p:nvSpPr>
          <p:cNvPr id="6" name="PlaceHolder 5"/>
          <p:cNvSpPr>
            <a:spLocks noGrp="1"/>
          </p:cNvSpPr>
          <p:nvPr>
            <p:ph type="dt" idx="1"/>
          </p:nvPr>
        </p:nvSpPr>
        <p:spPr/>
        <p:txBody>
          <a:bodyPr/>
          <a:p>
            <a:fld id="{0A3707E7-5689-4F2E-8739-BA8F71381378}" type="datetime1">
              <a:rPr lang="en-US"/>
              <a:t>09/27/2024</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p:nvPr>
        </p:nvSpPr>
        <p:spPr>
          <a:xfrm>
            <a:off x="250920" y="1341360"/>
            <a:ext cx="8642160" cy="4966920"/>
          </a:xfrm>
          <a:prstGeom prst="rect">
            <a:avLst/>
          </a:prstGeom>
          <a:noFill/>
          <a:ln w="0">
            <a:noFill/>
          </a:ln>
        </p:spPr>
        <p:txBody>
          <a:bodyPr numCol="1" spcCol="0" lIns="0" anchor="t">
            <a:noAutofit/>
          </a:bodyPr>
          <a:p>
            <a:pPr marL="343080" indent="-343080">
              <a:lnSpc>
                <a:spcPct val="100000"/>
              </a:lnSpc>
              <a:spcBef>
                <a:spcPts val="479"/>
              </a:spcBef>
              <a:buClr>
                <a:srgbClr val="0b2a51"/>
              </a:buClr>
              <a:buFont typeface="Wingdings" charset="2"/>
              <a:buChar char=""/>
            </a:pPr>
            <a:r>
              <a:rPr b="0" lang="en-US" sz="2400" spc="-1" strike="noStrike">
                <a:solidFill>
                  <a:srgbClr val="0b2a51"/>
                </a:solidFill>
                <a:latin typeface="Arial"/>
                <a:ea typeface="ＭＳ Ｐゴシック"/>
              </a:rPr>
              <a:t> </a:t>
            </a:r>
            <a:r>
              <a:rPr b="0" lang="en-US" sz="2400" spc="-1" strike="noStrike">
                <a:solidFill>
                  <a:srgbClr val="0b2a51"/>
                </a:solidFill>
                <a:latin typeface="Arial"/>
                <a:ea typeface="ＭＳ Ｐゴシック"/>
              </a:rPr>
              <a:t>Literature review on state-of-the-art Kerr Parametric Oscillator (KPO) based Ising machines</a:t>
            </a:r>
            <a:endParaRPr b="0" lang="de-DE" sz="2400" spc="-1" strike="noStrike">
              <a:solidFill>
                <a:srgbClr val="0b2a51"/>
              </a:solidFill>
              <a:latin typeface="Arial"/>
            </a:endParaRPr>
          </a:p>
          <a:p>
            <a:pPr lvl="1" marL="743040" indent="-285840">
              <a:lnSpc>
                <a:spcPct val="100000"/>
              </a:lnSpc>
              <a:spcBef>
                <a:spcPts val="479"/>
              </a:spcBef>
              <a:buClr>
                <a:srgbClr val="0b2a51"/>
              </a:buClr>
              <a:buSzPct val="70000"/>
              <a:buFont typeface="Wingdings" charset="2"/>
              <a:buChar char=""/>
            </a:pPr>
            <a:r>
              <a:rPr b="0" lang="en-US" sz="2400" spc="-1" strike="noStrike">
                <a:solidFill>
                  <a:srgbClr val="0b2a51"/>
                </a:solidFill>
                <a:latin typeface="Arial"/>
                <a:ea typeface="ＭＳ Ｐゴシック"/>
              </a:rPr>
              <a:t>Objectives </a:t>
            </a:r>
            <a:endParaRPr b="0" lang="de-DE" sz="2400" spc="-1" strike="noStrike">
              <a:solidFill>
                <a:srgbClr val="0b2a51"/>
              </a:solidFill>
              <a:latin typeface="Arial"/>
            </a:endParaRPr>
          </a:p>
          <a:p>
            <a:pPr lvl="2" marL="1143000" indent="-228600">
              <a:lnSpc>
                <a:spcPct val="100000"/>
              </a:lnSpc>
              <a:spcBef>
                <a:spcPts val="400"/>
              </a:spcBef>
              <a:buClr>
                <a:srgbClr val="0b2a51"/>
              </a:buClr>
              <a:buFont typeface="Wingdings" charset="2"/>
              <a:buChar char=""/>
            </a:pPr>
            <a:r>
              <a:rPr b="0" lang="en-US" sz="2000" spc="-1" strike="noStrike">
                <a:solidFill>
                  <a:srgbClr val="0b2a51"/>
                </a:solidFill>
                <a:latin typeface="Arial"/>
                <a:ea typeface="ＭＳ Ｐゴシック"/>
              </a:rPr>
              <a:t>To find a more accurate model for mapping into Ising problems</a:t>
            </a:r>
            <a:endParaRPr b="0" lang="de-DE" sz="2000" spc="-1" strike="noStrike">
              <a:solidFill>
                <a:srgbClr val="0b2a51"/>
              </a:solidFill>
              <a:latin typeface="Arial"/>
            </a:endParaRPr>
          </a:p>
          <a:p>
            <a:pPr lvl="3" marL="1600200" indent="-228600">
              <a:lnSpc>
                <a:spcPct val="100000"/>
              </a:lnSpc>
              <a:spcBef>
                <a:spcPts val="400"/>
              </a:spcBef>
              <a:buClr>
                <a:srgbClr val="0b2a51"/>
              </a:buClr>
              <a:buFont typeface="Symbol" charset="2"/>
              <a:buChar char=""/>
            </a:pPr>
            <a:r>
              <a:rPr b="0" lang="en-US" sz="2000" spc="-1" strike="noStrike">
                <a:solidFill>
                  <a:srgbClr val="0b2a51"/>
                </a:solidFill>
                <a:latin typeface="Arial"/>
                <a:ea typeface="ＭＳ Ｐゴシック"/>
              </a:rPr>
              <a:t>Add noise or thermal flucturation (error correction)</a:t>
            </a:r>
            <a:endParaRPr b="0" lang="de-DE" sz="2000" spc="-1" strike="noStrike">
              <a:solidFill>
                <a:srgbClr val="0b2a51"/>
              </a:solidFill>
              <a:latin typeface="Arial"/>
            </a:endParaRPr>
          </a:p>
          <a:p>
            <a:pPr lvl="3" marL="1600200" indent="-228600">
              <a:lnSpc>
                <a:spcPct val="100000"/>
              </a:lnSpc>
              <a:spcBef>
                <a:spcPts val="400"/>
              </a:spcBef>
              <a:buClr>
                <a:srgbClr val="0b2a51"/>
              </a:buClr>
              <a:buFont typeface="Symbol" charset="2"/>
              <a:buChar char=""/>
            </a:pPr>
            <a:r>
              <a:rPr b="0" lang="en-US" sz="2000" spc="-1" strike="noStrike">
                <a:solidFill>
                  <a:srgbClr val="0b2a51"/>
                </a:solidFill>
                <a:latin typeface="Arial"/>
                <a:ea typeface="ＭＳ Ｐゴシック"/>
              </a:rPr>
              <a:t>Increase order of nonlinearity in cost function </a:t>
            </a:r>
            <a:endParaRPr b="0" lang="de-DE" sz="2000" spc="-1" strike="noStrike">
              <a:solidFill>
                <a:srgbClr val="0b2a51"/>
              </a:solidFill>
              <a:latin typeface="Arial"/>
            </a:endParaRPr>
          </a:p>
          <a:p>
            <a:pPr lvl="3" marL="1600200" indent="-228600">
              <a:lnSpc>
                <a:spcPct val="100000"/>
              </a:lnSpc>
              <a:spcBef>
                <a:spcPts val="400"/>
              </a:spcBef>
              <a:buClr>
                <a:srgbClr val="0b2a51"/>
              </a:buClr>
              <a:buFont typeface="Symbol" charset="2"/>
              <a:buChar char=""/>
            </a:pPr>
            <a:r>
              <a:rPr b="0" lang="en-US" sz="2000" spc="-1" strike="noStrike">
                <a:solidFill>
                  <a:srgbClr val="0b2a51"/>
                </a:solidFill>
                <a:latin typeface="Arial"/>
                <a:ea typeface="ＭＳ Ｐゴシック"/>
              </a:rPr>
              <a:t>Add external magnetic field </a:t>
            </a:r>
            <a:endParaRPr b="0" lang="de-DE" sz="2000" spc="-1" strike="noStrike">
              <a:solidFill>
                <a:srgbClr val="0b2a51"/>
              </a:solidFill>
              <a:latin typeface="Arial"/>
            </a:endParaRPr>
          </a:p>
          <a:p>
            <a:pPr lvl="2" marL="1143000" indent="-228600">
              <a:lnSpc>
                <a:spcPct val="100000"/>
              </a:lnSpc>
              <a:spcBef>
                <a:spcPts val="400"/>
              </a:spcBef>
              <a:buClr>
                <a:srgbClr val="0b2a51"/>
              </a:buClr>
              <a:buFont typeface="Wingdings" charset="2"/>
              <a:buChar char=""/>
            </a:pPr>
            <a:r>
              <a:rPr b="0" lang="en-US" sz="2000" spc="-1" strike="noStrike">
                <a:solidFill>
                  <a:srgbClr val="0b2a51"/>
                </a:solidFill>
                <a:latin typeface="Arial"/>
                <a:ea typeface="ＭＳ Ｐゴシック"/>
              </a:rPr>
              <a:t>To compute faster</a:t>
            </a:r>
            <a:endParaRPr b="0" lang="de-DE" sz="2000" spc="-1" strike="noStrike">
              <a:solidFill>
                <a:srgbClr val="0b2a51"/>
              </a:solidFill>
              <a:latin typeface="Arial"/>
            </a:endParaRPr>
          </a:p>
          <a:p>
            <a:pPr lvl="3" marL="1600200" indent="-228600">
              <a:lnSpc>
                <a:spcPct val="100000"/>
              </a:lnSpc>
              <a:spcBef>
                <a:spcPts val="400"/>
              </a:spcBef>
              <a:buClr>
                <a:srgbClr val="0b2a51"/>
              </a:buClr>
              <a:buFont typeface="Symbol" charset="2"/>
              <a:buChar char=""/>
            </a:pPr>
            <a:r>
              <a:rPr b="0" lang="en-US" sz="2000" spc="-1" strike="noStrike">
                <a:solidFill>
                  <a:srgbClr val="0b2a51"/>
                </a:solidFill>
                <a:latin typeface="Arial"/>
                <a:ea typeface="ＭＳ Ｐゴシック"/>
              </a:rPr>
              <a:t>Optimize the model for less computing complexity</a:t>
            </a:r>
            <a:endParaRPr b="0" lang="de-DE" sz="2000" spc="-1" strike="noStrike">
              <a:solidFill>
                <a:srgbClr val="0b2a51"/>
              </a:solidFill>
              <a:latin typeface="Arial"/>
            </a:endParaRPr>
          </a:p>
          <a:p>
            <a:pPr lvl="3" marL="1600200" indent="-228600">
              <a:lnSpc>
                <a:spcPct val="100000"/>
              </a:lnSpc>
              <a:spcBef>
                <a:spcPts val="400"/>
              </a:spcBef>
              <a:buClr>
                <a:srgbClr val="0b2a51"/>
              </a:buClr>
              <a:buFont typeface="Symbol" charset="2"/>
              <a:buChar char=""/>
            </a:pPr>
            <a:r>
              <a:rPr b="0" lang="en-US" sz="2000" spc="-1" strike="noStrike">
                <a:solidFill>
                  <a:srgbClr val="0b2a51"/>
                </a:solidFill>
                <a:latin typeface="Arial"/>
                <a:ea typeface="ＭＳ Ｐゴシック"/>
              </a:rPr>
              <a:t>Reduce bits required for coupling strength</a:t>
            </a:r>
            <a:endParaRPr b="0" lang="de-DE" sz="2000" spc="-1" strike="noStrike">
              <a:solidFill>
                <a:srgbClr val="0b2a51"/>
              </a:solidFill>
              <a:latin typeface="Arial"/>
            </a:endParaRPr>
          </a:p>
          <a:p>
            <a:pPr lvl="2" marL="1143000" indent="-228600">
              <a:lnSpc>
                <a:spcPct val="100000"/>
              </a:lnSpc>
              <a:spcBef>
                <a:spcPts val="400"/>
              </a:spcBef>
              <a:buClr>
                <a:srgbClr val="0b2a51"/>
              </a:buClr>
              <a:buFont typeface="Wingdings" charset="2"/>
              <a:buChar char=""/>
            </a:pPr>
            <a:r>
              <a:rPr b="0" lang="en-US" sz="2000" spc="-1" strike="noStrike">
                <a:solidFill>
                  <a:srgbClr val="0b2a51"/>
                </a:solidFill>
                <a:latin typeface="Arial"/>
                <a:ea typeface="ＭＳ Ｐゴシック"/>
              </a:rPr>
              <a:t>To be more compact / to scale </a:t>
            </a:r>
            <a:endParaRPr b="0" lang="de-DE" sz="2000" spc="-1" strike="noStrike">
              <a:solidFill>
                <a:srgbClr val="0b2a51"/>
              </a:solidFill>
              <a:latin typeface="Arial"/>
            </a:endParaRPr>
          </a:p>
          <a:p>
            <a:pPr lvl="3" marL="1600200" indent="-228600">
              <a:lnSpc>
                <a:spcPct val="100000"/>
              </a:lnSpc>
              <a:spcBef>
                <a:spcPts val="400"/>
              </a:spcBef>
              <a:buClr>
                <a:srgbClr val="0b2a51"/>
              </a:buClr>
              <a:buFont typeface="Symbol" charset="2"/>
              <a:buChar char=""/>
            </a:pPr>
            <a:r>
              <a:rPr b="0" lang="en-US" sz="2000" spc="-1" strike="noStrike">
                <a:solidFill>
                  <a:srgbClr val="0b2a51"/>
                </a:solidFill>
                <a:latin typeface="Arial"/>
                <a:ea typeface="ＭＳ Ｐゴシック"/>
              </a:rPr>
              <a:t>Reduce power consumption </a:t>
            </a:r>
            <a:endParaRPr b="0" lang="de-DE" sz="2000" spc="-1" strike="noStrike">
              <a:solidFill>
                <a:srgbClr val="0b2a51"/>
              </a:solidFill>
              <a:latin typeface="Arial"/>
            </a:endParaRPr>
          </a:p>
          <a:p>
            <a:pPr lvl="3" marL="1600200" indent="-228600">
              <a:lnSpc>
                <a:spcPct val="100000"/>
              </a:lnSpc>
              <a:spcBef>
                <a:spcPts val="400"/>
              </a:spcBef>
              <a:buClr>
                <a:srgbClr val="0b2a51"/>
              </a:buClr>
              <a:buFont typeface="Symbol" charset="2"/>
              <a:buChar char=""/>
            </a:pPr>
            <a:r>
              <a:rPr b="0" lang="en-US" sz="2000" spc="-1" strike="noStrike">
                <a:solidFill>
                  <a:srgbClr val="0b2a51"/>
                </a:solidFill>
                <a:latin typeface="Arial"/>
                <a:ea typeface="ＭＳ Ｐゴシック"/>
              </a:rPr>
              <a:t>Reduce footprint </a:t>
            </a:r>
            <a:endParaRPr b="0" lang="de-DE" sz="2000" spc="-1" strike="noStrike">
              <a:solidFill>
                <a:srgbClr val="0b2a51"/>
              </a:solidFill>
              <a:latin typeface="Arial"/>
            </a:endParaRPr>
          </a:p>
          <a:p>
            <a:endParaRPr b="0" lang="de-DE" sz="1400" spc="-1" strike="noStrike">
              <a:solidFill>
                <a:srgbClr val="0b2a51"/>
              </a:solidFill>
              <a:latin typeface="Arial"/>
            </a:endParaRPr>
          </a:p>
        </p:txBody>
      </p:sp>
      <p:sp>
        <p:nvSpPr>
          <p:cNvPr id="227" name="PlaceHolder 2"/>
          <p:cNvSpPr>
            <a:spLocks noGrp="1"/>
          </p:cNvSpPr>
          <p:nvPr>
            <p:ph type="title"/>
          </p:nvPr>
        </p:nvSpPr>
        <p:spPr>
          <a:xfrm>
            <a:off x="250920" y="149400"/>
            <a:ext cx="6768720" cy="647280"/>
          </a:xfrm>
          <a:prstGeom prst="rect">
            <a:avLst/>
          </a:prstGeom>
          <a:noFill/>
          <a:ln w="0">
            <a:noFill/>
          </a:ln>
        </p:spPr>
        <p:txBody>
          <a:bodyPr numCol="1" spcCol="0" lIns="0" anchor="ctr">
            <a:noAutofit/>
          </a:bodyPr>
          <a:p>
            <a:pPr>
              <a:lnSpc>
                <a:spcPct val="100000"/>
              </a:lnSpc>
              <a:buNone/>
            </a:pPr>
            <a:r>
              <a:rPr b="0" lang="de-DE" sz="3200" spc="-1" strike="noStrike">
                <a:solidFill>
                  <a:srgbClr val="0b2a51"/>
                </a:solidFill>
                <a:latin typeface="Arial"/>
                <a:ea typeface="ＭＳ Ｐゴシック"/>
              </a:rPr>
              <a:t>Week 14-15 Literature Review</a:t>
            </a:r>
            <a:endParaRPr b="0" lang="de-DE" sz="3200" spc="-1" strike="noStrike">
              <a:solidFill>
                <a:srgbClr val="003399"/>
              </a:solidFill>
              <a:latin typeface="Arial"/>
            </a:endParaRPr>
          </a:p>
        </p:txBody>
      </p:sp>
      <p:sp>
        <p:nvSpPr>
          <p:cNvPr id="228" name="PlaceHolder 3"/>
          <p:cNvSpPr>
            <a:spLocks noGrp="1"/>
          </p:cNvSpPr>
          <p:nvPr>
            <p:ph type="ftr" idx="29"/>
          </p:nvPr>
        </p:nvSpPr>
        <p:spPr>
          <a:xfrm>
            <a:off x="3029040" y="6356520"/>
            <a:ext cx="3085920" cy="364680"/>
          </a:xfrm>
          <a:prstGeom prst="rect">
            <a:avLst/>
          </a:prstGeom>
          <a:noFill/>
          <a:ln w="0">
            <a:noFill/>
          </a:ln>
        </p:spPr>
        <p:txBody>
          <a:bodyPr anchor="ctr">
            <a:noAutofit/>
          </a:bodyPr>
          <a:lstStyle>
            <a:lvl1pPr>
              <a:defRPr b="0" lang="en-US" sz="2400" spc="-1" strike="noStrike">
                <a:latin typeface="Times New Roman"/>
              </a:defRPr>
            </a:lvl1pPr>
          </a:lstStyle>
          <a:p>
            <a:endParaRPr b="0" lang="en-US" sz="2400" spc="-1" strike="noStrike">
              <a:latin typeface="Times New Roman"/>
            </a:endParaRPr>
          </a:p>
        </p:txBody>
      </p:sp>
      <p:sp>
        <p:nvSpPr>
          <p:cNvPr id="5" name="PlaceHolder 4"/>
          <p:cNvSpPr>
            <a:spLocks noGrp="1"/>
          </p:cNvSpPr>
          <p:nvPr>
            <p:ph type="sldNum" idx="3"/>
          </p:nvPr>
        </p:nvSpPr>
        <p:spPr/>
        <p:txBody>
          <a:bodyPr/>
          <a:p>
            <a:fld id="{6BF75456-3DA5-45E9-9F8A-93931ABCDB54}" type="slidenum">
              <a:t>19</a:t>
            </a:fld>
          </a:p>
        </p:txBody>
      </p:sp>
      <p:sp>
        <p:nvSpPr>
          <p:cNvPr id="6" name="PlaceHolder 5"/>
          <p:cNvSpPr>
            <a:spLocks noGrp="1"/>
          </p:cNvSpPr>
          <p:nvPr>
            <p:ph type="dt" idx="1"/>
          </p:nvPr>
        </p:nvSpPr>
        <p:spPr/>
        <p:txBody>
          <a:bodyPr/>
          <a:p>
            <a:fld id="{3C79E435-A4C1-4320-BFCB-D2A2B17800C3}" type="datetime1">
              <a:rPr lang="en-US"/>
              <a:t>09/27/2024</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p:nvPr>
        </p:nvSpPr>
        <p:spPr>
          <a:xfrm>
            <a:off x="250920" y="1341360"/>
            <a:ext cx="8642160" cy="4966920"/>
          </a:xfrm>
          <a:prstGeom prst="rect">
            <a:avLst/>
          </a:prstGeom>
          <a:noFill/>
          <a:ln w="0">
            <a:noFill/>
          </a:ln>
        </p:spPr>
        <p:txBody>
          <a:bodyPr numCol="1" spcCol="0" lIns="0" anchor="t">
            <a:noAutofit/>
          </a:bodyPr>
          <a:p>
            <a:endParaRPr b="0" lang="de-DE" sz="2400" spc="-1" strike="noStrike">
              <a:solidFill>
                <a:srgbClr val="0b2a51"/>
              </a:solidFill>
              <a:latin typeface="Arial"/>
            </a:endParaRPr>
          </a:p>
        </p:txBody>
      </p:sp>
      <p:sp>
        <p:nvSpPr>
          <p:cNvPr id="146" name="PlaceHolder 2"/>
          <p:cNvSpPr>
            <a:spLocks noGrp="1"/>
          </p:cNvSpPr>
          <p:nvPr>
            <p:ph type="title"/>
          </p:nvPr>
        </p:nvSpPr>
        <p:spPr>
          <a:xfrm>
            <a:off x="250920" y="149400"/>
            <a:ext cx="6768720" cy="647280"/>
          </a:xfrm>
          <a:prstGeom prst="rect">
            <a:avLst/>
          </a:prstGeom>
          <a:noFill/>
          <a:ln w="0">
            <a:noFill/>
          </a:ln>
        </p:spPr>
        <p:txBody>
          <a:bodyPr numCol="1" spcCol="0" lIns="0" anchor="ctr">
            <a:noAutofit/>
          </a:bodyPr>
          <a:p>
            <a:pPr>
              <a:lnSpc>
                <a:spcPct val="100000"/>
              </a:lnSpc>
              <a:buNone/>
            </a:pPr>
            <a:r>
              <a:rPr b="0" lang="en-US" sz="3200" spc="-1" strike="noStrike">
                <a:solidFill>
                  <a:srgbClr val="0b2a51"/>
                </a:solidFill>
                <a:latin typeface="Arial"/>
                <a:ea typeface="ＭＳ Ｐゴシック"/>
              </a:rPr>
              <a:t>Outline</a:t>
            </a:r>
            <a:endParaRPr b="0" lang="de-DE" sz="3200" spc="-1" strike="noStrike">
              <a:solidFill>
                <a:srgbClr val="003399"/>
              </a:solidFill>
              <a:latin typeface="Arial"/>
            </a:endParaRPr>
          </a:p>
        </p:txBody>
      </p:sp>
      <p:sp>
        <p:nvSpPr>
          <p:cNvPr id="147" name="PlaceHolder 3"/>
          <p:cNvSpPr>
            <a:spLocks noGrp="1"/>
          </p:cNvSpPr>
          <p:nvPr>
            <p:ph type="dt" idx="10"/>
          </p:nvPr>
        </p:nvSpPr>
        <p:spPr>
          <a:xfrm>
            <a:off x="628560" y="6356520"/>
            <a:ext cx="2057040" cy="364680"/>
          </a:xfrm>
          <a:prstGeom prst="rect">
            <a:avLst/>
          </a:prstGeom>
          <a:noFill/>
          <a:ln w="0">
            <a:noFill/>
          </a:ln>
        </p:spPr>
        <p:txBody>
          <a:bodyPr anchor="ctr">
            <a:noAutofit/>
          </a:bodyPr>
          <a:lstStyle>
            <a:lvl1pPr>
              <a:lnSpc>
                <a:spcPct val="100000"/>
              </a:lnSpc>
              <a:buNone/>
              <a:defRPr b="1" lang="en-US" sz="1200" spc="-1" strike="noStrike">
                <a:solidFill>
                  <a:srgbClr val="787878"/>
                </a:solidFill>
                <a:latin typeface="Arial"/>
              </a:defRPr>
            </a:lvl1pPr>
          </a:lstStyle>
          <a:p>
            <a:pPr>
              <a:lnSpc>
                <a:spcPct val="100000"/>
              </a:lnSpc>
              <a:buNone/>
            </a:pPr>
            <a:fld id="{6DA683EB-4D9B-4129-AA0A-796082C97D9A}" type="datetime1">
              <a:rPr b="1" lang="en-US" sz="1200" spc="-1" strike="noStrike">
                <a:solidFill>
                  <a:srgbClr val="787878"/>
                </a:solidFill>
                <a:latin typeface="Arial"/>
              </a:rPr>
              <a:t>09/27/2024</a:t>
            </a:fld>
            <a:endParaRPr b="0" lang="en-US" sz="1200" spc="-1" strike="noStrike">
              <a:latin typeface="Times New Roman"/>
            </a:endParaRPr>
          </a:p>
        </p:txBody>
      </p:sp>
      <p:sp>
        <p:nvSpPr>
          <p:cNvPr id="148" name="PlaceHolder 4"/>
          <p:cNvSpPr>
            <a:spLocks noGrp="1"/>
          </p:cNvSpPr>
          <p:nvPr>
            <p:ph type="ftr" idx="11"/>
          </p:nvPr>
        </p:nvSpPr>
        <p:spPr>
          <a:xfrm>
            <a:off x="3029040" y="6356520"/>
            <a:ext cx="3085920" cy="364680"/>
          </a:xfrm>
          <a:prstGeom prst="rect">
            <a:avLst/>
          </a:prstGeom>
          <a:noFill/>
          <a:ln w="0">
            <a:noFill/>
          </a:ln>
        </p:spPr>
        <p:txBody>
          <a:bodyPr anchor="ctr">
            <a:noAutofit/>
          </a:bodyPr>
          <a:lstStyle>
            <a:lvl1pPr>
              <a:defRPr b="0" lang="en-US" sz="2400" spc="-1" strike="noStrike">
                <a:latin typeface="Times New Roman"/>
              </a:defRPr>
            </a:lvl1pPr>
          </a:lstStyle>
          <a:p>
            <a:endParaRPr b="0" lang="en-US" sz="2400" spc="-1" strike="noStrike">
              <a:latin typeface="Times New Roman"/>
            </a:endParaRPr>
          </a:p>
        </p:txBody>
      </p:sp>
      <p:sp>
        <p:nvSpPr>
          <p:cNvPr id="149" name="PlaceHolder 5"/>
          <p:cNvSpPr>
            <a:spLocks noGrp="1"/>
          </p:cNvSpPr>
          <p:nvPr>
            <p:ph type="sldNum" idx="12"/>
          </p:nvPr>
        </p:nvSpPr>
        <p:spPr>
          <a:xfrm>
            <a:off x="6458040" y="6356520"/>
            <a:ext cx="2057040" cy="364680"/>
          </a:xfrm>
          <a:prstGeom prst="rect">
            <a:avLst/>
          </a:prstGeom>
          <a:noFill/>
          <a:ln w="0">
            <a:noFill/>
          </a:ln>
        </p:spPr>
        <p:txBody>
          <a:bodyPr anchor="ctr">
            <a:noAutofit/>
          </a:bodyPr>
          <a:lstStyle>
            <a:lvl1pPr algn="r">
              <a:lnSpc>
                <a:spcPct val="100000"/>
              </a:lnSpc>
              <a:buNone/>
              <a:defRPr b="1" lang="en-US" sz="1200" spc="-1" strike="noStrike">
                <a:solidFill>
                  <a:srgbClr val="787878"/>
                </a:solidFill>
                <a:latin typeface="Arial"/>
              </a:defRPr>
            </a:lvl1pPr>
          </a:lstStyle>
          <a:p>
            <a:pPr algn="r">
              <a:lnSpc>
                <a:spcPct val="100000"/>
              </a:lnSpc>
              <a:buNone/>
            </a:pPr>
            <a:fld id="{9F707147-C160-49BA-93E6-CD04789AF89C}" type="slidenum">
              <a:rPr b="1" lang="en-US" sz="1200" spc="-1" strike="noStrike">
                <a:solidFill>
                  <a:srgbClr val="787878"/>
                </a:solidFill>
                <a:latin typeface="Arial"/>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p:nvPr>
        </p:nvSpPr>
        <p:spPr>
          <a:xfrm>
            <a:off x="250920" y="1389240"/>
            <a:ext cx="8642160" cy="4966920"/>
          </a:xfrm>
          <a:prstGeom prst="rect">
            <a:avLst/>
          </a:prstGeom>
          <a:noFill/>
          <a:ln w="0">
            <a:noFill/>
          </a:ln>
        </p:spPr>
        <p:txBody>
          <a:bodyPr numCol="1" spcCol="0" lIns="0" anchor="t">
            <a:noAutofit/>
          </a:bodyPr>
          <a:p>
            <a:pPr>
              <a:lnSpc>
                <a:spcPct val="115000"/>
              </a:lnSpc>
              <a:buNone/>
              <a:tabLst>
                <a:tab algn="l" pos="0"/>
              </a:tabLst>
            </a:pPr>
            <a:r>
              <a:rPr b="1" lang="en-US" sz="1800" spc="-1" strike="noStrike">
                <a:solidFill>
                  <a:srgbClr val="0b2a51"/>
                </a:solidFill>
                <a:latin typeface="Aptos"/>
                <a:ea typeface="DengXian"/>
              </a:rPr>
              <a:t>Advantage: </a:t>
            </a:r>
            <a:r>
              <a:rPr b="0" lang="en-US" sz="1800" spc="-1" strike="noStrike">
                <a:solidFill>
                  <a:srgbClr val="0b2a51"/>
                </a:solidFill>
                <a:latin typeface="Aptos"/>
                <a:ea typeface="DengXian"/>
              </a:rPr>
              <a:t>Scaling</a:t>
            </a:r>
            <a:r>
              <a:rPr b="1" lang="en-US" sz="1800" spc="-1" strike="noStrike">
                <a:solidFill>
                  <a:srgbClr val="0b2a51"/>
                </a:solidFill>
                <a:latin typeface="Aptos"/>
                <a:ea typeface="DengXian"/>
              </a:rPr>
              <a:t> </a:t>
            </a:r>
            <a:endParaRPr b="0" lang="de-DE" sz="1800" spc="-1" strike="noStrike">
              <a:solidFill>
                <a:srgbClr val="0b2a51"/>
              </a:solidFill>
              <a:latin typeface="Arial"/>
            </a:endParaRPr>
          </a:p>
          <a:p>
            <a:pPr>
              <a:lnSpc>
                <a:spcPct val="115000"/>
              </a:lnSpc>
              <a:buNone/>
              <a:tabLst>
                <a:tab algn="l" pos="0"/>
              </a:tabLst>
            </a:pPr>
            <a:r>
              <a:rPr b="1" lang="en-US" sz="1800" spc="-1" strike="noStrike">
                <a:solidFill>
                  <a:srgbClr val="0b2a51"/>
                </a:solidFill>
                <a:latin typeface="Aptos"/>
                <a:ea typeface="DengXian"/>
              </a:rPr>
              <a:t>Disadvantage: </a:t>
            </a:r>
            <a:r>
              <a:rPr b="0" lang="en-US" sz="1800" spc="-1" strike="noStrike">
                <a:solidFill>
                  <a:srgbClr val="0b2a51"/>
                </a:solidFill>
                <a:latin typeface="Aptos"/>
                <a:ea typeface="DengXian"/>
              </a:rPr>
              <a:t>bulky</a:t>
            </a:r>
            <a:r>
              <a:rPr b="1" lang="en-US" sz="1800" spc="-1" strike="noStrike">
                <a:solidFill>
                  <a:srgbClr val="0b2a51"/>
                </a:solidFill>
                <a:latin typeface="Aptos"/>
                <a:ea typeface="DengXian"/>
              </a:rPr>
              <a:t>, </a:t>
            </a:r>
            <a:r>
              <a:rPr b="0" lang="en-US" sz="1800" spc="-1" strike="noStrike">
                <a:solidFill>
                  <a:srgbClr val="0b2a51"/>
                </a:solidFill>
                <a:latin typeface="Aptos"/>
                <a:ea typeface="DengXian"/>
              </a:rPr>
              <a:t>amplitude homogeneity </a:t>
            </a:r>
            <a:r>
              <a:rPr b="0" lang="en-US" sz="1800" spc="-1" strike="noStrike">
                <a:solidFill>
                  <a:srgbClr val="0b2a51"/>
                </a:solidFill>
                <a:latin typeface="Wingdings"/>
                <a:ea typeface="DengXian"/>
              </a:rPr>
              <a:t></a:t>
            </a:r>
            <a:r>
              <a:rPr b="0" lang="en-US" sz="1800" spc="-1" strike="noStrike">
                <a:solidFill>
                  <a:srgbClr val="0b2a51"/>
                </a:solidFill>
                <a:latin typeface="Aptos"/>
                <a:ea typeface="DengXian"/>
              </a:rPr>
              <a:t> error correction through optimization of model with external magnetic field and addition of noise</a:t>
            </a:r>
            <a:endParaRPr b="0" lang="de-DE" sz="1800" spc="-1" strike="noStrike">
              <a:solidFill>
                <a:srgbClr val="0b2a51"/>
              </a:solidFill>
              <a:latin typeface="Arial"/>
            </a:endParaRPr>
          </a:p>
          <a:p>
            <a:pPr>
              <a:lnSpc>
                <a:spcPct val="115000"/>
              </a:lnSpc>
              <a:buNone/>
              <a:tabLst>
                <a:tab algn="l" pos="0"/>
              </a:tabLst>
            </a:pPr>
            <a:r>
              <a:rPr b="1" lang="en-US" sz="1800" spc="-1" strike="noStrike">
                <a:solidFill>
                  <a:srgbClr val="0b2a51"/>
                </a:solidFill>
                <a:latin typeface="Aptos"/>
                <a:ea typeface="DengXian"/>
              </a:rPr>
              <a:t>NTT Group</a:t>
            </a:r>
            <a:endParaRPr b="0" lang="de-DE" sz="1800" spc="-1" strike="noStrike">
              <a:solidFill>
                <a:srgbClr val="0b2a51"/>
              </a:solidFill>
              <a:latin typeface="Arial"/>
            </a:endParaRPr>
          </a:p>
          <a:p>
            <a:pPr marL="343080" indent="-343080">
              <a:lnSpc>
                <a:spcPct val="115000"/>
              </a:lnSpc>
              <a:buClr>
                <a:srgbClr val="467886"/>
              </a:buClr>
              <a:buFont typeface="Wingdings" charset="2"/>
              <a:buChar char=""/>
              <a:tabLst>
                <a:tab algn="l" pos="0"/>
              </a:tabLst>
            </a:pPr>
            <a:r>
              <a:rPr b="0" lang="en-US" sz="1800" spc="-1" strike="noStrike" u="sng">
                <a:solidFill>
                  <a:srgbClr val="009999"/>
                </a:solidFill>
                <a:uFillTx/>
                <a:latin typeface="Aptos"/>
                <a:ea typeface="DengXian"/>
                <a:hlinkClick r:id="rId1"/>
              </a:rPr>
              <a:t>Simulating </a:t>
            </a:r>
            <a:r>
              <a:rPr b="0" lang="en-US" sz="1800" spc="-1" strike="noStrike" u="sng">
                <a:solidFill>
                  <a:srgbClr val="009999"/>
                </a:solidFill>
                <a:uFillTx/>
                <a:latin typeface="Aptos"/>
                <a:ea typeface="DengXian"/>
                <a:hlinkClick r:id="rId2"/>
              </a:rPr>
              <a:t>Ising</a:t>
            </a:r>
            <a:r>
              <a:rPr b="0" lang="en-US" sz="1800" spc="-1" strike="noStrike" u="sng">
                <a:solidFill>
                  <a:srgbClr val="009999"/>
                </a:solidFill>
                <a:uFillTx/>
                <a:latin typeface="Aptos"/>
                <a:ea typeface="DengXian"/>
                <a:hlinkClick r:id="rId3"/>
              </a:rPr>
              <a:t> spins in external magnetic fields with a network of degenerate optical parametric oscillators</a:t>
            </a:r>
            <a:r>
              <a:rPr b="0" lang="en-US" sz="1800" spc="-1" strike="noStrike">
                <a:solidFill>
                  <a:srgbClr val="0b2a51"/>
                </a:solidFill>
                <a:latin typeface="Aptos"/>
                <a:ea typeface="DengXian"/>
              </a:rPr>
              <a:t> (2020) : model with external field </a:t>
            </a:r>
            <a:endParaRPr b="0" lang="de-DE" sz="1800" spc="-1" strike="noStrike">
              <a:solidFill>
                <a:srgbClr val="0b2a51"/>
              </a:solidFill>
              <a:latin typeface="Arial"/>
            </a:endParaRPr>
          </a:p>
          <a:p>
            <a:pPr marL="343080" indent="-343080">
              <a:lnSpc>
                <a:spcPct val="115000"/>
              </a:lnSpc>
              <a:spcAft>
                <a:spcPts val="799"/>
              </a:spcAft>
              <a:buClr>
                <a:srgbClr val="467886"/>
              </a:buClr>
              <a:buFont typeface="Wingdings" charset="2"/>
              <a:buChar char=""/>
              <a:tabLst>
                <a:tab algn="l" pos="0"/>
              </a:tabLst>
            </a:pPr>
            <a:r>
              <a:rPr b="0" lang="en-US" sz="1800" spc="-1" strike="noStrike" u="sng">
                <a:solidFill>
                  <a:srgbClr val="009999"/>
                </a:solidFill>
                <a:uFillTx/>
                <a:latin typeface="Aptos"/>
                <a:ea typeface="DengXian"/>
                <a:hlinkClick r:id="rId4"/>
              </a:rPr>
              <a:t>100,000-spin coherent </a:t>
            </a:r>
            <a:r>
              <a:rPr b="0" lang="en-US" sz="1800" spc="-1" strike="noStrike" u="sng">
                <a:solidFill>
                  <a:srgbClr val="009999"/>
                </a:solidFill>
                <a:uFillTx/>
                <a:latin typeface="Aptos"/>
                <a:ea typeface="DengXian"/>
                <a:hlinkClick r:id="rId5"/>
              </a:rPr>
              <a:t>Ising</a:t>
            </a:r>
            <a:r>
              <a:rPr b="0" lang="en-US" sz="1800" spc="-1" strike="noStrike" u="sng">
                <a:solidFill>
                  <a:srgbClr val="009999"/>
                </a:solidFill>
                <a:uFillTx/>
                <a:latin typeface="Aptos"/>
                <a:ea typeface="DengXian"/>
                <a:hlinkClick r:id="rId6"/>
              </a:rPr>
              <a:t> machine</a:t>
            </a:r>
            <a:r>
              <a:rPr b="0" lang="en-US" sz="1800" spc="-1" strike="noStrike">
                <a:solidFill>
                  <a:srgbClr val="0b2a51"/>
                </a:solidFill>
                <a:latin typeface="Aptos"/>
                <a:ea typeface="DengXian"/>
              </a:rPr>
              <a:t> (2021): scaling with time multiplexing </a:t>
            </a:r>
            <a:endParaRPr b="0" lang="de-DE" sz="1800" spc="-1" strike="noStrike">
              <a:solidFill>
                <a:srgbClr val="0b2a51"/>
              </a:solidFill>
              <a:latin typeface="Arial"/>
            </a:endParaRPr>
          </a:p>
          <a:p>
            <a:pPr>
              <a:lnSpc>
                <a:spcPct val="115000"/>
              </a:lnSpc>
              <a:spcAft>
                <a:spcPts val="799"/>
              </a:spcAft>
              <a:buNone/>
              <a:tabLst>
                <a:tab algn="l" pos="0"/>
              </a:tabLst>
            </a:pPr>
            <a:r>
              <a:rPr b="1" lang="en-US" sz="1800" spc="-1" strike="noStrike">
                <a:solidFill>
                  <a:srgbClr val="0b2a51"/>
                </a:solidFill>
                <a:latin typeface="Aptos"/>
                <a:ea typeface="DengXian"/>
              </a:rPr>
              <a:t>Yamamoto Group</a:t>
            </a:r>
            <a:endParaRPr b="0" lang="de-DE" sz="1800" spc="-1" strike="noStrike">
              <a:solidFill>
                <a:srgbClr val="0b2a51"/>
              </a:solidFill>
              <a:latin typeface="Arial"/>
            </a:endParaRPr>
          </a:p>
          <a:p>
            <a:pPr marL="343080" indent="-343080">
              <a:lnSpc>
                <a:spcPct val="115000"/>
              </a:lnSpc>
              <a:spcAft>
                <a:spcPts val="799"/>
              </a:spcAft>
              <a:buClr>
                <a:srgbClr val="467886"/>
              </a:buClr>
              <a:buFont typeface="Wingdings" charset="2"/>
              <a:buChar char=""/>
              <a:tabLst>
                <a:tab algn="l" pos="0"/>
              </a:tabLst>
            </a:pPr>
            <a:r>
              <a:rPr b="0" lang="en-US" sz="1800" spc="-1" strike="noStrike" u="sng">
                <a:solidFill>
                  <a:srgbClr val="009999"/>
                </a:solidFill>
                <a:uFillTx/>
                <a:latin typeface="Aptos"/>
                <a:ea typeface="DengXian"/>
                <a:hlinkClick r:id="rId7"/>
              </a:rPr>
              <a:t>Effect of Coupling Discretization on Coherent-</a:t>
            </a:r>
            <a:r>
              <a:rPr b="0" lang="en-US" sz="1800" spc="-1" strike="noStrike" u="sng">
                <a:solidFill>
                  <a:srgbClr val="009999"/>
                </a:solidFill>
                <a:uFillTx/>
                <a:latin typeface="Aptos"/>
                <a:ea typeface="DengXian"/>
                <a:hlinkClick r:id="rId8"/>
              </a:rPr>
              <a:t>Ising</a:t>
            </a:r>
            <a:r>
              <a:rPr b="0" lang="en-US" sz="1800" spc="-1" strike="noStrike" u="sng">
                <a:solidFill>
                  <a:srgbClr val="009999"/>
                </a:solidFill>
                <a:uFillTx/>
                <a:latin typeface="Aptos"/>
                <a:ea typeface="DengXian"/>
                <a:hlinkClick r:id="rId9"/>
              </a:rPr>
              <a:t>-Machine-Implemented Hopfield Model</a:t>
            </a:r>
            <a:r>
              <a:rPr b="0" lang="en-US" sz="1800" spc="-1" strike="noStrike">
                <a:solidFill>
                  <a:srgbClr val="0b2a51"/>
                </a:solidFill>
                <a:latin typeface="Aptos"/>
                <a:ea typeface="DengXian"/>
              </a:rPr>
              <a:t>(2023):</a:t>
            </a:r>
            <a:r>
              <a:rPr b="0" lang="en-US" sz="1800" spc="-1" strike="noStrike">
                <a:solidFill>
                  <a:srgbClr val="0b2a51"/>
                </a:solidFill>
                <a:latin typeface="Aptos"/>
                <a:ea typeface="DengXian"/>
              </a:rPr>
              <a:t> reduce the number of bits of coupling strength</a:t>
            </a:r>
            <a:endParaRPr b="0" lang="de-DE" sz="1800" spc="-1" strike="noStrike">
              <a:solidFill>
                <a:srgbClr val="0b2a51"/>
              </a:solidFill>
              <a:latin typeface="Arial"/>
            </a:endParaRPr>
          </a:p>
          <a:p>
            <a:pPr>
              <a:lnSpc>
                <a:spcPct val="115000"/>
              </a:lnSpc>
              <a:spcAft>
                <a:spcPts val="799"/>
              </a:spcAft>
              <a:buNone/>
              <a:tabLst>
                <a:tab algn="l" pos="0"/>
              </a:tabLst>
            </a:pPr>
            <a:r>
              <a:rPr b="1" lang="en-US" sz="1800" spc="-1" strike="noStrike">
                <a:solidFill>
                  <a:srgbClr val="0b2a51"/>
                </a:solidFill>
                <a:latin typeface="Aptos"/>
                <a:ea typeface="DengXian"/>
              </a:rPr>
              <a:t>Yamamoto, NTT and Standford </a:t>
            </a:r>
            <a:endParaRPr b="0" lang="de-DE" sz="1800" spc="-1" strike="noStrike">
              <a:solidFill>
                <a:srgbClr val="0b2a51"/>
              </a:solidFill>
              <a:latin typeface="Arial"/>
            </a:endParaRPr>
          </a:p>
          <a:p>
            <a:pPr marL="343080" indent="-343080">
              <a:lnSpc>
                <a:spcPct val="115000"/>
              </a:lnSpc>
              <a:buClr>
                <a:srgbClr val="467886"/>
              </a:buClr>
              <a:buFont typeface="Wingdings" charset="2"/>
              <a:buChar char=""/>
              <a:tabLst>
                <a:tab algn="l" pos="0"/>
              </a:tabLst>
            </a:pPr>
            <a:r>
              <a:rPr b="0" lang="en-US" sz="1800" spc="-1" strike="noStrike" u="sng">
                <a:solidFill>
                  <a:srgbClr val="009999"/>
                </a:solidFill>
                <a:uFillTx/>
                <a:latin typeface="Aptos"/>
                <a:ea typeface="DengXian"/>
                <a:hlinkClick r:id="rId10"/>
              </a:rPr>
              <a:t>Skew-Gaussian model of small-photon-number coherent </a:t>
            </a:r>
            <a:r>
              <a:rPr b="0" lang="en-US" sz="1800" spc="-1" strike="noStrike" u="sng">
                <a:solidFill>
                  <a:srgbClr val="009999"/>
                </a:solidFill>
                <a:uFillTx/>
                <a:latin typeface="Aptos"/>
                <a:ea typeface="DengXian"/>
                <a:hlinkClick r:id="rId11"/>
              </a:rPr>
              <a:t>Ising</a:t>
            </a:r>
            <a:r>
              <a:rPr b="0" lang="en-US" sz="1800" spc="-1" strike="noStrike" u="sng">
                <a:solidFill>
                  <a:srgbClr val="009999"/>
                </a:solidFill>
                <a:uFillTx/>
                <a:latin typeface="Aptos"/>
                <a:ea typeface="DengXian"/>
                <a:hlinkClick r:id="rId12"/>
              </a:rPr>
              <a:t> machines</a:t>
            </a:r>
            <a:r>
              <a:rPr b="0" lang="en-US" sz="1800" spc="-1" strike="noStrike">
                <a:solidFill>
                  <a:srgbClr val="0b2a51"/>
                </a:solidFill>
                <a:latin typeface="Aptos"/>
                <a:ea typeface="DengXian"/>
              </a:rPr>
              <a:t> (2024): control of amplitude homogeneity, DOPOs + two third-order fluctuation products </a:t>
            </a:r>
            <a:endParaRPr b="0" lang="de-DE" sz="1800" spc="-1" strike="noStrike">
              <a:solidFill>
                <a:srgbClr val="0b2a51"/>
              </a:solidFill>
              <a:latin typeface="Arial"/>
            </a:endParaRPr>
          </a:p>
          <a:p>
            <a:pPr>
              <a:lnSpc>
                <a:spcPct val="115000"/>
              </a:lnSpc>
              <a:spcAft>
                <a:spcPts val="799"/>
              </a:spcAft>
              <a:buNone/>
              <a:tabLst>
                <a:tab algn="l" pos="0"/>
              </a:tabLst>
            </a:pPr>
            <a:endParaRPr b="0" lang="de-DE" sz="1800" spc="-1" strike="noStrike">
              <a:solidFill>
                <a:srgbClr val="0b2a51"/>
              </a:solidFill>
              <a:latin typeface="Arial"/>
            </a:endParaRPr>
          </a:p>
          <a:p>
            <a:pPr>
              <a:lnSpc>
                <a:spcPct val="115000"/>
              </a:lnSpc>
              <a:spcAft>
                <a:spcPts val="799"/>
              </a:spcAft>
              <a:buNone/>
              <a:tabLst>
                <a:tab algn="l" pos="0"/>
              </a:tabLst>
            </a:pPr>
            <a:endParaRPr b="0" lang="de-DE" sz="1800" spc="-1" strike="noStrike">
              <a:solidFill>
                <a:srgbClr val="0b2a51"/>
              </a:solidFill>
              <a:latin typeface="Arial"/>
            </a:endParaRPr>
          </a:p>
          <a:p>
            <a:pPr>
              <a:lnSpc>
                <a:spcPct val="115000"/>
              </a:lnSpc>
              <a:spcAft>
                <a:spcPts val="799"/>
              </a:spcAft>
              <a:buNone/>
              <a:tabLst>
                <a:tab algn="l" pos="0"/>
              </a:tabLst>
            </a:pPr>
            <a:endParaRPr b="0" lang="de-DE" sz="1800" spc="-1" strike="noStrike">
              <a:solidFill>
                <a:srgbClr val="0b2a51"/>
              </a:solidFill>
              <a:latin typeface="Arial"/>
            </a:endParaRPr>
          </a:p>
          <a:p>
            <a:pPr>
              <a:lnSpc>
                <a:spcPct val="115000"/>
              </a:lnSpc>
              <a:spcAft>
                <a:spcPts val="799"/>
              </a:spcAft>
              <a:buNone/>
              <a:tabLst>
                <a:tab algn="l" pos="0"/>
              </a:tabLst>
            </a:pPr>
            <a:endParaRPr b="0" lang="de-DE" sz="1800" spc="-1" strike="noStrike">
              <a:solidFill>
                <a:srgbClr val="0b2a51"/>
              </a:solidFill>
              <a:latin typeface="Arial"/>
            </a:endParaRPr>
          </a:p>
          <a:p>
            <a:pPr>
              <a:lnSpc>
                <a:spcPct val="115000"/>
              </a:lnSpc>
              <a:spcAft>
                <a:spcPts val="799"/>
              </a:spcAft>
              <a:buNone/>
              <a:tabLst>
                <a:tab algn="l" pos="0"/>
              </a:tabLst>
            </a:pPr>
            <a:endParaRPr b="0" lang="de-DE" sz="1800" spc="-1" strike="noStrike">
              <a:solidFill>
                <a:srgbClr val="0b2a51"/>
              </a:solidFill>
              <a:latin typeface="Arial"/>
            </a:endParaRPr>
          </a:p>
        </p:txBody>
      </p:sp>
      <p:sp>
        <p:nvSpPr>
          <p:cNvPr id="230" name="PlaceHolder 2"/>
          <p:cNvSpPr>
            <a:spLocks noGrp="1"/>
          </p:cNvSpPr>
          <p:nvPr>
            <p:ph type="title"/>
          </p:nvPr>
        </p:nvSpPr>
        <p:spPr>
          <a:xfrm>
            <a:off x="250920" y="149400"/>
            <a:ext cx="6768720" cy="647280"/>
          </a:xfrm>
          <a:prstGeom prst="rect">
            <a:avLst/>
          </a:prstGeom>
          <a:noFill/>
          <a:ln w="0">
            <a:noFill/>
          </a:ln>
        </p:spPr>
        <p:txBody>
          <a:bodyPr numCol="1" spcCol="0" lIns="0" anchor="ctr">
            <a:noAutofit/>
          </a:bodyPr>
          <a:p>
            <a:pPr>
              <a:lnSpc>
                <a:spcPct val="100000"/>
              </a:lnSpc>
              <a:buNone/>
            </a:pPr>
            <a:r>
              <a:rPr b="0" lang="en-US" sz="3200" spc="-1" strike="noStrike">
                <a:solidFill>
                  <a:srgbClr val="0b2a51"/>
                </a:solidFill>
                <a:latin typeface="Arial"/>
                <a:ea typeface="ＭＳ Ｐゴシック"/>
              </a:rPr>
              <a:t>DOPO Based CIM </a:t>
            </a:r>
            <a:endParaRPr b="0" lang="de-DE" sz="3200" spc="-1" strike="noStrike">
              <a:solidFill>
                <a:srgbClr val="003399"/>
              </a:solidFill>
              <a:latin typeface="Arial"/>
            </a:endParaRPr>
          </a:p>
        </p:txBody>
      </p:sp>
      <p:sp>
        <p:nvSpPr>
          <p:cNvPr id="231" name="PlaceHolder 3"/>
          <p:cNvSpPr>
            <a:spLocks noGrp="1"/>
          </p:cNvSpPr>
          <p:nvPr>
            <p:ph type="ftr" idx="30"/>
          </p:nvPr>
        </p:nvSpPr>
        <p:spPr>
          <a:xfrm>
            <a:off x="3029040" y="6356520"/>
            <a:ext cx="3085920" cy="364680"/>
          </a:xfrm>
          <a:prstGeom prst="rect">
            <a:avLst/>
          </a:prstGeom>
          <a:noFill/>
          <a:ln w="0">
            <a:noFill/>
          </a:ln>
        </p:spPr>
        <p:txBody>
          <a:bodyPr anchor="ctr">
            <a:noAutofit/>
          </a:bodyPr>
          <a:lstStyle>
            <a:lvl1pPr>
              <a:defRPr b="0" lang="en-US" sz="2400" spc="-1" strike="noStrike">
                <a:latin typeface="Times New Roman"/>
              </a:defRPr>
            </a:lvl1pPr>
          </a:lstStyle>
          <a:p>
            <a:endParaRPr b="0" lang="en-US" sz="2400" spc="-1" strike="noStrike">
              <a:latin typeface="Times New Roman"/>
            </a:endParaRPr>
          </a:p>
        </p:txBody>
      </p:sp>
      <p:sp>
        <p:nvSpPr>
          <p:cNvPr id="5" name="PlaceHolder 4"/>
          <p:cNvSpPr>
            <a:spLocks noGrp="1"/>
          </p:cNvSpPr>
          <p:nvPr>
            <p:ph type="sldNum" idx="3"/>
          </p:nvPr>
        </p:nvSpPr>
        <p:spPr/>
        <p:txBody>
          <a:bodyPr/>
          <a:p>
            <a:fld id="{C3814625-3B5D-48B6-8116-26C5D6D2D723}" type="slidenum">
              <a:t>20</a:t>
            </a:fld>
          </a:p>
        </p:txBody>
      </p:sp>
      <p:sp>
        <p:nvSpPr>
          <p:cNvPr id="6" name="PlaceHolder 5"/>
          <p:cNvSpPr>
            <a:spLocks noGrp="1"/>
          </p:cNvSpPr>
          <p:nvPr>
            <p:ph type="dt" idx="1"/>
          </p:nvPr>
        </p:nvSpPr>
        <p:spPr/>
        <p:txBody>
          <a:bodyPr/>
          <a:p>
            <a:fld id="{97BF3E18-9480-4166-8960-3EB43A3CE1F7}" type="datetime1">
              <a:rPr lang="en-US"/>
              <a:t>09/27/2024</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p:nvPr>
        </p:nvSpPr>
        <p:spPr>
          <a:xfrm>
            <a:off x="250920" y="1341360"/>
            <a:ext cx="8642160" cy="4966920"/>
          </a:xfrm>
          <a:prstGeom prst="rect">
            <a:avLst/>
          </a:prstGeom>
          <a:noFill/>
          <a:ln w="0">
            <a:noFill/>
          </a:ln>
        </p:spPr>
        <p:txBody>
          <a:bodyPr numCol="1" spcCol="0" lIns="0" anchor="t">
            <a:noAutofit/>
          </a:bodyPr>
          <a:p>
            <a:pPr>
              <a:lnSpc>
                <a:spcPct val="115000"/>
              </a:lnSpc>
              <a:spcAft>
                <a:spcPts val="799"/>
              </a:spcAft>
              <a:buNone/>
              <a:tabLst>
                <a:tab algn="l" pos="0"/>
              </a:tabLst>
            </a:pPr>
            <a:r>
              <a:rPr b="1" lang="en-US" sz="1800" spc="-1" strike="noStrike">
                <a:solidFill>
                  <a:srgbClr val="0b2a51"/>
                </a:solidFill>
                <a:latin typeface="Aptos"/>
                <a:ea typeface="DengXian"/>
              </a:rPr>
              <a:t>Yamamoto, NTT and Standford </a:t>
            </a:r>
            <a:endParaRPr b="0" lang="de-DE" sz="1800" spc="-1" strike="noStrike">
              <a:solidFill>
                <a:srgbClr val="0b2a51"/>
              </a:solidFill>
              <a:latin typeface="Arial"/>
            </a:endParaRPr>
          </a:p>
          <a:p>
            <a:pPr marL="343080" indent="-343080">
              <a:lnSpc>
                <a:spcPct val="115000"/>
              </a:lnSpc>
              <a:spcAft>
                <a:spcPts val="799"/>
              </a:spcAft>
              <a:buClr>
                <a:srgbClr val="467886"/>
              </a:buClr>
              <a:buFont typeface="Wingdings" charset="2"/>
              <a:buChar char=""/>
              <a:tabLst>
                <a:tab algn="l" pos="0"/>
              </a:tabLst>
            </a:pPr>
            <a:r>
              <a:rPr b="0" lang="en-US" sz="1800" spc="-1" strike="noStrike" u="sng">
                <a:solidFill>
                  <a:srgbClr val="009999"/>
                </a:solidFill>
                <a:uFillTx/>
                <a:latin typeface="Aptos"/>
                <a:ea typeface="DengXian"/>
                <a:hlinkClick r:id="rId1"/>
              </a:rPr>
              <a:t>Mean-field coherent </a:t>
            </a:r>
            <a:r>
              <a:rPr b="0" lang="en-US" sz="1800" spc="-1" strike="noStrike" u="sng">
                <a:solidFill>
                  <a:srgbClr val="009999"/>
                </a:solidFill>
                <a:uFillTx/>
                <a:latin typeface="Aptos"/>
                <a:ea typeface="DengXian"/>
                <a:hlinkClick r:id="rId2"/>
              </a:rPr>
              <a:t>Ising</a:t>
            </a:r>
            <a:r>
              <a:rPr b="0" lang="en-US" sz="1800" spc="-1" strike="noStrike" u="sng">
                <a:solidFill>
                  <a:srgbClr val="009999"/>
                </a:solidFill>
                <a:uFillTx/>
                <a:latin typeface="Aptos"/>
                <a:ea typeface="DengXian"/>
                <a:hlinkClick r:id="rId3"/>
              </a:rPr>
              <a:t> machines with artificial Zeeman terms</a:t>
            </a:r>
            <a:r>
              <a:rPr b="0" lang="en-US" sz="1800" spc="-1" strike="noStrike">
                <a:solidFill>
                  <a:srgbClr val="0b2a51"/>
                </a:solidFill>
                <a:latin typeface="Aptos"/>
                <a:ea typeface="DengXian"/>
              </a:rPr>
              <a:t> (2023): implementation of Zeeman terms (external magnetic field) within Mean-Field CIM (MF-CIM) models, improving performance of CIM with chaotic amplitude control in 2022 (Control of amplitude homogeneity in coherent ising machines with artificial zeeman terms (2022)). </a:t>
            </a:r>
            <a:endParaRPr b="0" lang="de-DE" sz="1800" spc="-1" strike="noStrike">
              <a:solidFill>
                <a:srgbClr val="0b2a51"/>
              </a:solidFill>
              <a:latin typeface="Arial"/>
            </a:endParaRPr>
          </a:p>
          <a:p>
            <a:pPr marL="343080" indent="-343080">
              <a:lnSpc>
                <a:spcPct val="115000"/>
              </a:lnSpc>
              <a:buClr>
                <a:srgbClr val="467886"/>
              </a:buClr>
              <a:buFont typeface="Wingdings" charset="2"/>
              <a:buChar char=""/>
              <a:tabLst>
                <a:tab algn="l" pos="0"/>
              </a:tabLst>
            </a:pPr>
            <a:r>
              <a:rPr b="0" lang="en-US" sz="1800" spc="-1" strike="noStrike" u="sng">
                <a:solidFill>
                  <a:srgbClr val="009999"/>
                </a:solidFill>
                <a:uFillTx/>
                <a:latin typeface="Aptos"/>
                <a:ea typeface="DengXian"/>
                <a:hlinkClick r:id="rId4"/>
              </a:rPr>
              <a:t>Skew-Gaussian model of small-photon-number coherent </a:t>
            </a:r>
            <a:r>
              <a:rPr b="0" lang="en-US" sz="1800" spc="-1" strike="noStrike" u="sng">
                <a:solidFill>
                  <a:srgbClr val="009999"/>
                </a:solidFill>
                <a:uFillTx/>
                <a:latin typeface="Aptos"/>
                <a:ea typeface="DengXian"/>
                <a:hlinkClick r:id="rId5"/>
              </a:rPr>
              <a:t>Ising</a:t>
            </a:r>
            <a:r>
              <a:rPr b="0" lang="en-US" sz="1800" spc="-1" strike="noStrike" u="sng">
                <a:solidFill>
                  <a:srgbClr val="009999"/>
                </a:solidFill>
                <a:uFillTx/>
                <a:latin typeface="Aptos"/>
                <a:ea typeface="DengXian"/>
                <a:hlinkClick r:id="rId6"/>
              </a:rPr>
              <a:t> machines</a:t>
            </a:r>
            <a:r>
              <a:rPr b="0" lang="en-US" sz="1800" spc="-1" strike="noStrike">
                <a:solidFill>
                  <a:srgbClr val="0b2a51"/>
                </a:solidFill>
                <a:latin typeface="Aptos"/>
                <a:ea typeface="DengXian"/>
              </a:rPr>
              <a:t> (2024): control of amplitude homogeneity, DOPOs + two third-order fluctuation products </a:t>
            </a:r>
            <a:endParaRPr b="0" lang="de-DE" sz="1800" spc="-1" strike="noStrike">
              <a:solidFill>
                <a:srgbClr val="0b2a51"/>
              </a:solidFill>
              <a:latin typeface="Arial"/>
            </a:endParaRPr>
          </a:p>
          <a:p>
            <a:pPr marL="343080" indent="-343080">
              <a:lnSpc>
                <a:spcPct val="115000"/>
              </a:lnSpc>
              <a:buClr>
                <a:srgbClr val="467886"/>
              </a:buClr>
              <a:buFont typeface="Wingdings" charset="2"/>
              <a:buChar char=""/>
              <a:tabLst>
                <a:tab algn="l" pos="0"/>
              </a:tabLst>
            </a:pPr>
            <a:r>
              <a:rPr b="0" lang="en-US" sz="1800" spc="-1" strike="noStrike" u="sng">
                <a:solidFill>
                  <a:srgbClr val="009999"/>
                </a:solidFill>
                <a:uFillTx/>
                <a:latin typeface="Aptos"/>
                <a:ea typeface="DengXian"/>
                <a:hlinkClick r:id="rId7"/>
              </a:rPr>
              <a:t>Dynamic Anisotropic Smoothing for Noisy Derivative-Free Optimization</a:t>
            </a:r>
            <a:r>
              <a:rPr b="0" lang="en-US" sz="1800" spc="-1" strike="noStrike">
                <a:solidFill>
                  <a:srgbClr val="0b2a51"/>
                </a:solidFill>
                <a:latin typeface="Aptos"/>
                <a:ea typeface="DengXian"/>
              </a:rPr>
              <a:t> (2024) : improve tunning of parameters in CIM with chaotic amplitude control ((Leleu et al., 2019) using DAS (dynamic anisotropic smoothing) algorithm, which is used for derivative-free optimization.</a:t>
            </a:r>
            <a:endParaRPr b="0" lang="de-DE" sz="1800" spc="-1" strike="noStrike">
              <a:solidFill>
                <a:srgbClr val="0b2a51"/>
              </a:solidFill>
              <a:latin typeface="Arial"/>
            </a:endParaRPr>
          </a:p>
          <a:p>
            <a:pPr>
              <a:lnSpc>
                <a:spcPct val="115000"/>
              </a:lnSpc>
              <a:buNone/>
              <a:tabLst>
                <a:tab algn="l" pos="0"/>
              </a:tabLst>
            </a:pPr>
            <a:endParaRPr b="0" lang="de-DE" sz="2400" spc="-1" strike="noStrike">
              <a:solidFill>
                <a:srgbClr val="0b2a51"/>
              </a:solidFill>
              <a:latin typeface="Arial"/>
            </a:endParaRPr>
          </a:p>
        </p:txBody>
      </p:sp>
      <p:sp>
        <p:nvSpPr>
          <p:cNvPr id="233" name="PlaceHolder 2"/>
          <p:cNvSpPr>
            <a:spLocks noGrp="1"/>
          </p:cNvSpPr>
          <p:nvPr>
            <p:ph type="title"/>
          </p:nvPr>
        </p:nvSpPr>
        <p:spPr>
          <a:xfrm>
            <a:off x="250920" y="149400"/>
            <a:ext cx="6768720" cy="647280"/>
          </a:xfrm>
          <a:prstGeom prst="rect">
            <a:avLst/>
          </a:prstGeom>
          <a:noFill/>
          <a:ln w="0">
            <a:noFill/>
          </a:ln>
        </p:spPr>
        <p:txBody>
          <a:bodyPr numCol="1" spcCol="0" lIns="0" anchor="ctr">
            <a:noAutofit/>
          </a:bodyPr>
          <a:p>
            <a:endParaRPr b="0" lang="de-DE" sz="2000" spc="-1" strike="noStrike">
              <a:solidFill>
                <a:srgbClr val="003399"/>
              </a:solidFill>
              <a:latin typeface="Arial"/>
            </a:endParaRPr>
          </a:p>
        </p:txBody>
      </p:sp>
      <p:sp>
        <p:nvSpPr>
          <p:cNvPr id="234" name="PlaceHolder 3"/>
          <p:cNvSpPr>
            <a:spLocks noGrp="1"/>
          </p:cNvSpPr>
          <p:nvPr>
            <p:ph type="ftr" idx="31"/>
          </p:nvPr>
        </p:nvSpPr>
        <p:spPr>
          <a:xfrm>
            <a:off x="3029040" y="6356520"/>
            <a:ext cx="3085920" cy="364680"/>
          </a:xfrm>
          <a:prstGeom prst="rect">
            <a:avLst/>
          </a:prstGeom>
          <a:noFill/>
          <a:ln w="0">
            <a:noFill/>
          </a:ln>
        </p:spPr>
        <p:txBody>
          <a:bodyPr anchor="ctr">
            <a:noAutofit/>
          </a:bodyPr>
          <a:lstStyle>
            <a:lvl1pPr>
              <a:defRPr b="0" lang="en-US" sz="2400" spc="-1" strike="noStrike">
                <a:latin typeface="Times New Roman"/>
              </a:defRPr>
            </a:lvl1pPr>
          </a:lstStyle>
          <a:p>
            <a:endParaRPr b="0" lang="en-US" sz="2400" spc="-1" strike="noStrike">
              <a:latin typeface="Times New Roman"/>
            </a:endParaRPr>
          </a:p>
        </p:txBody>
      </p:sp>
      <p:sp>
        <p:nvSpPr>
          <p:cNvPr id="5" name="PlaceHolder 4"/>
          <p:cNvSpPr>
            <a:spLocks noGrp="1"/>
          </p:cNvSpPr>
          <p:nvPr>
            <p:ph type="sldNum" idx="3"/>
          </p:nvPr>
        </p:nvSpPr>
        <p:spPr/>
        <p:txBody>
          <a:bodyPr/>
          <a:p>
            <a:fld id="{677EF12A-E9E6-4DD3-9D4F-DEAFB8CEEA69}" type="slidenum">
              <a:t>21</a:t>
            </a:fld>
          </a:p>
        </p:txBody>
      </p:sp>
      <p:sp>
        <p:nvSpPr>
          <p:cNvPr id="6" name="PlaceHolder 5"/>
          <p:cNvSpPr>
            <a:spLocks noGrp="1"/>
          </p:cNvSpPr>
          <p:nvPr>
            <p:ph type="dt" idx="1"/>
          </p:nvPr>
        </p:nvSpPr>
        <p:spPr/>
        <p:txBody>
          <a:bodyPr/>
          <a:p>
            <a:fld id="{EC89DAF0-86E3-4224-92E0-C648037FF6E5}" type="datetime1">
              <a:rPr lang="en-US"/>
              <a:t>09/27/2024</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p:nvPr>
        </p:nvSpPr>
        <p:spPr>
          <a:xfrm>
            <a:off x="250920" y="1341360"/>
            <a:ext cx="8642160" cy="4966920"/>
          </a:xfrm>
          <a:prstGeom prst="rect">
            <a:avLst/>
          </a:prstGeom>
          <a:noFill/>
          <a:ln w="0">
            <a:noFill/>
          </a:ln>
        </p:spPr>
        <p:txBody>
          <a:bodyPr numCol="1" spcCol="0" lIns="0" anchor="t">
            <a:noAutofit/>
          </a:bodyPr>
          <a:p>
            <a:pPr>
              <a:lnSpc>
                <a:spcPct val="100000"/>
              </a:lnSpc>
              <a:spcBef>
                <a:spcPts val="360"/>
              </a:spcBef>
              <a:buNone/>
              <a:tabLst>
                <a:tab algn="l" pos="0"/>
              </a:tabLst>
            </a:pPr>
            <a:r>
              <a:rPr b="1" lang="en-US" sz="1800" spc="-1" strike="noStrike">
                <a:solidFill>
                  <a:srgbClr val="070064"/>
                </a:solidFill>
                <a:latin typeface="Aptos"/>
                <a:ea typeface="DengXian"/>
              </a:rPr>
              <a:t>Advantages: </a:t>
            </a:r>
            <a:r>
              <a:rPr b="0" lang="en-US" sz="1800" spc="-1" strike="noStrike">
                <a:solidFill>
                  <a:srgbClr val="070064"/>
                </a:solidFill>
                <a:latin typeface="Aptos"/>
                <a:ea typeface="DengXian"/>
              </a:rPr>
              <a:t>fast, low cost, mitigating amplitude inhomogeneity, compact</a:t>
            </a:r>
            <a:endParaRPr b="0" lang="de-DE" sz="1800" spc="-1" strike="noStrike">
              <a:solidFill>
                <a:srgbClr val="0b2a51"/>
              </a:solidFill>
              <a:latin typeface="Arial"/>
            </a:endParaRPr>
          </a:p>
          <a:p>
            <a:pPr>
              <a:lnSpc>
                <a:spcPct val="100000"/>
              </a:lnSpc>
              <a:spcBef>
                <a:spcPts val="360"/>
              </a:spcBef>
              <a:buNone/>
              <a:tabLst>
                <a:tab algn="l" pos="0"/>
              </a:tabLst>
            </a:pPr>
            <a:r>
              <a:rPr b="1" lang="en-US" sz="1800" spc="-1" strike="noStrike">
                <a:solidFill>
                  <a:srgbClr val="070064"/>
                </a:solidFill>
                <a:latin typeface="Aptos"/>
                <a:ea typeface="DengXian"/>
              </a:rPr>
              <a:t>Disadvantages: </a:t>
            </a:r>
            <a:r>
              <a:rPr b="0" lang="en-US" sz="1800" spc="-1" strike="noStrike">
                <a:solidFill>
                  <a:srgbClr val="070064"/>
                </a:solidFill>
                <a:latin typeface="Aptos"/>
                <a:ea typeface="DengXian"/>
              </a:rPr>
              <a:t>periodic transfer function due to the Mach-Zehnder interferometer is an approximation of CIM polynomial model </a:t>
            </a:r>
            <a:endParaRPr b="0" lang="de-DE" sz="1800" spc="-1" strike="noStrike">
              <a:solidFill>
                <a:srgbClr val="0b2a51"/>
              </a:solidFill>
              <a:latin typeface="Arial"/>
            </a:endParaRPr>
          </a:p>
          <a:p>
            <a:pPr>
              <a:lnSpc>
                <a:spcPct val="100000"/>
              </a:lnSpc>
              <a:spcBef>
                <a:spcPts val="360"/>
              </a:spcBef>
              <a:buNone/>
              <a:tabLst>
                <a:tab algn="l" pos="0"/>
              </a:tabLst>
            </a:pPr>
            <a:r>
              <a:rPr b="1" lang="en-US" sz="1800" spc="-1" strike="noStrike">
                <a:solidFill>
                  <a:srgbClr val="070064"/>
                </a:solidFill>
                <a:latin typeface="Aptos"/>
                <a:ea typeface="DengXian"/>
              </a:rPr>
              <a:t>Applied Physics Research Group, Vrije Universiteit Brussel (VUB)</a:t>
            </a:r>
            <a:endParaRPr b="0" lang="de-DE" sz="1800" spc="-1" strike="noStrike">
              <a:solidFill>
                <a:srgbClr val="0b2a51"/>
              </a:solidFill>
              <a:latin typeface="Arial"/>
            </a:endParaRPr>
          </a:p>
          <a:p>
            <a:pPr marL="343080" indent="-343080">
              <a:lnSpc>
                <a:spcPct val="100000"/>
              </a:lnSpc>
              <a:spcBef>
                <a:spcPts val="320"/>
              </a:spcBef>
              <a:buClr>
                <a:srgbClr val="467886"/>
              </a:buClr>
              <a:buFont typeface="Wingdings" charset="2"/>
              <a:buChar char=""/>
              <a:tabLst>
                <a:tab algn="l" pos="0"/>
              </a:tabLst>
            </a:pPr>
            <a:r>
              <a:rPr b="0" lang="en-US" sz="1600" spc="-1" strike="noStrike" u="sng">
                <a:solidFill>
                  <a:srgbClr val="009999"/>
                </a:solidFill>
                <a:uFillTx/>
                <a:latin typeface="Aptos"/>
                <a:ea typeface="DengXian"/>
                <a:hlinkClick r:id="rId1"/>
              </a:rPr>
              <a:t>A poor man’s coherent </a:t>
            </a:r>
            <a:r>
              <a:rPr b="0" lang="en-US" sz="1600" spc="-1" strike="noStrike" u="sng">
                <a:solidFill>
                  <a:srgbClr val="009999"/>
                </a:solidFill>
                <a:uFillTx/>
                <a:latin typeface="Aptos"/>
                <a:ea typeface="DengXian"/>
                <a:hlinkClick r:id="rId2"/>
              </a:rPr>
              <a:t>Ising</a:t>
            </a:r>
            <a:r>
              <a:rPr b="0" lang="en-US" sz="1600" spc="-1" strike="noStrike" u="sng">
                <a:solidFill>
                  <a:srgbClr val="009999"/>
                </a:solidFill>
                <a:uFillTx/>
                <a:latin typeface="Aptos"/>
                <a:ea typeface="DengXian"/>
                <a:hlinkClick r:id="rId3"/>
              </a:rPr>
              <a:t> machine based on opto-electronic feedback systems for solving optimization problems</a:t>
            </a:r>
            <a:r>
              <a:rPr b="0" lang="en-US" sz="1600" spc="-1" strike="noStrike">
                <a:solidFill>
                  <a:srgbClr val="0b2a51"/>
                </a:solidFill>
                <a:latin typeface="Aptos"/>
                <a:ea typeface="DengXian"/>
              </a:rPr>
              <a:t> (2019)</a:t>
            </a:r>
            <a:endParaRPr b="0" lang="de-DE" sz="1600" spc="-1" strike="noStrike">
              <a:solidFill>
                <a:srgbClr val="0b2a51"/>
              </a:solidFill>
              <a:latin typeface="Arial"/>
            </a:endParaRPr>
          </a:p>
          <a:p>
            <a:pPr>
              <a:lnSpc>
                <a:spcPct val="115000"/>
              </a:lnSpc>
              <a:spcBef>
                <a:spcPts val="360"/>
              </a:spcBef>
              <a:buNone/>
              <a:tabLst>
                <a:tab algn="l" pos="0"/>
              </a:tabLst>
            </a:pPr>
            <a:r>
              <a:rPr b="1" lang="en-US" sz="1800" spc="-1" strike="noStrike">
                <a:solidFill>
                  <a:srgbClr val="070064"/>
                </a:solidFill>
                <a:latin typeface="Aptos"/>
                <a:ea typeface="DengXian"/>
              </a:rPr>
              <a:t>Hewlett Packard Labs (HP Labs), Belgium </a:t>
            </a:r>
            <a:endParaRPr b="0" lang="de-DE" sz="1800" spc="-1" strike="noStrike">
              <a:solidFill>
                <a:srgbClr val="0b2a51"/>
              </a:solidFill>
              <a:latin typeface="Arial"/>
            </a:endParaRPr>
          </a:p>
          <a:p>
            <a:pPr marL="343080" indent="-343080">
              <a:lnSpc>
                <a:spcPct val="115000"/>
              </a:lnSpc>
              <a:buClr>
                <a:srgbClr val="467886"/>
              </a:buClr>
              <a:buFont typeface="Wingdings" charset="2"/>
              <a:buChar char=""/>
              <a:tabLst>
                <a:tab algn="l" pos="0"/>
              </a:tabLst>
            </a:pPr>
            <a:r>
              <a:rPr b="0" lang="en-US" sz="1600" spc="-1" strike="noStrike" u="sng">
                <a:solidFill>
                  <a:srgbClr val="009999"/>
                </a:solidFill>
                <a:uFillTx/>
                <a:latin typeface="Aptos"/>
                <a:ea typeface="DengXian"/>
                <a:hlinkClick r:id="rId4"/>
              </a:rPr>
              <a:t>Tunable coherent </a:t>
            </a:r>
            <a:r>
              <a:rPr b="0" lang="en-US" sz="1600" spc="-1" strike="noStrike" u="sng">
                <a:solidFill>
                  <a:srgbClr val="009999"/>
                </a:solidFill>
                <a:uFillTx/>
                <a:latin typeface="Aptos"/>
                <a:ea typeface="DengXian"/>
                <a:hlinkClick r:id="rId5"/>
              </a:rPr>
              <a:t>Ising</a:t>
            </a:r>
            <a:r>
              <a:rPr b="0" lang="en-US" sz="1600" spc="-1" strike="noStrike" u="sng">
                <a:solidFill>
                  <a:srgbClr val="009999"/>
                </a:solidFill>
                <a:uFillTx/>
                <a:latin typeface="Aptos"/>
                <a:ea typeface="DengXian"/>
                <a:hlinkClick r:id="rId6"/>
              </a:rPr>
              <a:t> machines with fifth-order nonlinearity</a:t>
            </a:r>
            <a:r>
              <a:rPr b="0" lang="en-US" sz="1600" spc="-1" strike="noStrike">
                <a:solidFill>
                  <a:srgbClr val="0b2a51"/>
                </a:solidFill>
                <a:latin typeface="Aptos"/>
                <a:ea typeface="DengXian"/>
              </a:rPr>
              <a:t> (2024): a fifth-order nonlinearity to have more hyperparameters and a large noise regime to facilitate exploration</a:t>
            </a:r>
            <a:endParaRPr b="0" lang="de-DE" sz="1600" spc="-1" strike="noStrike">
              <a:solidFill>
                <a:srgbClr val="0b2a51"/>
              </a:solidFill>
              <a:latin typeface="Arial"/>
            </a:endParaRPr>
          </a:p>
          <a:p>
            <a:pPr marL="343080" indent="-343080">
              <a:lnSpc>
                <a:spcPct val="115000"/>
              </a:lnSpc>
              <a:buClr>
                <a:srgbClr val="467886"/>
              </a:buClr>
              <a:buFont typeface="Wingdings" charset="2"/>
              <a:buChar char=""/>
              <a:tabLst>
                <a:tab algn="l" pos="0"/>
              </a:tabLst>
            </a:pPr>
            <a:r>
              <a:rPr b="0" lang="en-US" sz="1600" spc="-1" strike="noStrike" u="sng">
                <a:solidFill>
                  <a:srgbClr val="467886"/>
                </a:solidFill>
                <a:uFillTx/>
                <a:latin typeface="Aptos"/>
                <a:ea typeface="DengXian"/>
              </a:rPr>
              <a:t>Integrated Coherent Ising Machines Based on Self-Phase Modulation in Microring Resonators (2019)</a:t>
            </a:r>
            <a:endParaRPr b="0" lang="de-DE" sz="1600" spc="-1" strike="noStrike">
              <a:solidFill>
                <a:srgbClr val="0b2a51"/>
              </a:solidFill>
              <a:latin typeface="Arial"/>
            </a:endParaRPr>
          </a:p>
          <a:p>
            <a:pPr>
              <a:lnSpc>
                <a:spcPct val="115000"/>
              </a:lnSpc>
              <a:buNone/>
              <a:tabLst>
                <a:tab algn="l" pos="0"/>
              </a:tabLst>
            </a:pPr>
            <a:r>
              <a:rPr b="1" lang="en-US" sz="1800" spc="-1" strike="noStrike">
                <a:solidFill>
                  <a:srgbClr val="0b2a51"/>
                </a:solidFill>
                <a:latin typeface="Aptos"/>
                <a:ea typeface="DengXian"/>
              </a:rPr>
              <a:t>VUB + HP Labs</a:t>
            </a:r>
            <a:endParaRPr b="0" lang="de-DE" sz="1800" spc="-1" strike="noStrike">
              <a:solidFill>
                <a:srgbClr val="0b2a51"/>
              </a:solidFill>
              <a:latin typeface="Arial"/>
            </a:endParaRPr>
          </a:p>
          <a:p>
            <a:pPr indent="-343080">
              <a:lnSpc>
                <a:spcPct val="115000"/>
              </a:lnSpc>
              <a:spcAft>
                <a:spcPts val="799"/>
              </a:spcAft>
              <a:buClr>
                <a:srgbClr val="467886"/>
              </a:buClr>
              <a:buFont typeface="Wingdings" charset="2"/>
              <a:buChar char=""/>
              <a:tabLst>
                <a:tab algn="l" pos="0"/>
              </a:tabLst>
            </a:pPr>
            <a:r>
              <a:rPr b="0" lang="en-US" sz="1600" spc="-1" strike="noStrike" u="sng">
                <a:solidFill>
                  <a:srgbClr val="009999"/>
                </a:solidFill>
                <a:uFillTx/>
                <a:latin typeface="Aptos"/>
                <a:ea typeface="DengXian"/>
                <a:hlinkClick r:id="rId7"/>
              </a:rPr>
              <a:t>Order-of-magnitude differences in computational performance of analog </a:t>
            </a:r>
            <a:r>
              <a:rPr b="0" lang="en-US" sz="1600" spc="-1" strike="noStrike" u="sng">
                <a:solidFill>
                  <a:srgbClr val="009999"/>
                </a:solidFill>
                <a:uFillTx/>
                <a:latin typeface="Aptos"/>
                <a:ea typeface="DengXian"/>
                <a:hlinkClick r:id="rId8"/>
              </a:rPr>
              <a:t>Ising</a:t>
            </a:r>
            <a:r>
              <a:rPr b="0" lang="en-US" sz="1600" spc="-1" strike="noStrike" u="sng">
                <a:solidFill>
                  <a:srgbClr val="009999"/>
                </a:solidFill>
                <a:uFillTx/>
                <a:latin typeface="Aptos"/>
                <a:ea typeface="DengXian"/>
                <a:hlinkClick r:id="rId9"/>
              </a:rPr>
              <a:t> machines induced by the choice of nonlinearity</a:t>
            </a:r>
            <a:r>
              <a:rPr b="0" lang="en-US" sz="1600" spc="-1" strike="noStrike">
                <a:solidFill>
                  <a:srgbClr val="0b2a51"/>
                </a:solidFill>
                <a:latin typeface="Aptos"/>
                <a:ea typeface="DengXian"/>
              </a:rPr>
              <a:t> (2021): higher order helps solve optimization problems</a:t>
            </a:r>
            <a:endParaRPr b="0" lang="de-DE" sz="1600" spc="-1" strike="noStrike">
              <a:solidFill>
                <a:srgbClr val="0b2a51"/>
              </a:solidFill>
              <a:latin typeface="Arial"/>
            </a:endParaRPr>
          </a:p>
          <a:p>
            <a:pPr indent="-343080">
              <a:lnSpc>
                <a:spcPct val="115000"/>
              </a:lnSpc>
              <a:spcAft>
                <a:spcPts val="799"/>
              </a:spcAft>
              <a:buClr>
                <a:srgbClr val="467886"/>
              </a:buClr>
              <a:buFont typeface="Wingdings" charset="2"/>
              <a:buChar char=""/>
              <a:tabLst>
                <a:tab algn="l" pos="0"/>
              </a:tabLst>
            </a:pPr>
            <a:r>
              <a:rPr b="0" lang="en-US" sz="1600" spc="-1" strike="noStrike" u="sng">
                <a:solidFill>
                  <a:srgbClr val="009999"/>
                </a:solidFill>
                <a:uFillTx/>
                <a:latin typeface="Aptos"/>
                <a:ea typeface="DengXian"/>
                <a:hlinkClick r:id="rId10"/>
              </a:rPr>
              <a:t>Compact and inexpensive photonic </a:t>
            </a:r>
            <a:r>
              <a:rPr b="0" lang="en-US" sz="1600" spc="-1" strike="noStrike" u="sng">
                <a:solidFill>
                  <a:srgbClr val="009999"/>
                </a:solidFill>
                <a:uFillTx/>
                <a:latin typeface="Aptos"/>
                <a:ea typeface="DengXian"/>
                <a:hlinkClick r:id="rId11"/>
              </a:rPr>
              <a:t>Ising</a:t>
            </a:r>
            <a:r>
              <a:rPr b="0" lang="en-US" sz="1600" spc="-1" strike="noStrike" u="sng">
                <a:solidFill>
                  <a:srgbClr val="009999"/>
                </a:solidFill>
                <a:uFillTx/>
                <a:latin typeface="Aptos"/>
                <a:ea typeface="DengXian"/>
                <a:hlinkClick r:id="rId12"/>
              </a:rPr>
              <a:t> machines based on optoelectronic oscillators</a:t>
            </a:r>
            <a:r>
              <a:rPr b="0" lang="en-US" sz="1600" spc="-1" strike="noStrike">
                <a:solidFill>
                  <a:srgbClr val="0b2a51"/>
                </a:solidFill>
                <a:latin typeface="Aptos"/>
                <a:ea typeface="DengXian"/>
              </a:rPr>
              <a:t> (2021): comparison of OEO-based and DOPO-based Ising machines</a:t>
            </a:r>
            <a:endParaRPr b="0" lang="de-DE" sz="1600" spc="-1" strike="noStrike">
              <a:solidFill>
                <a:srgbClr val="0b2a51"/>
              </a:solidFill>
              <a:latin typeface="Arial"/>
            </a:endParaRPr>
          </a:p>
          <a:p>
            <a:pPr>
              <a:lnSpc>
                <a:spcPct val="115000"/>
              </a:lnSpc>
              <a:buNone/>
              <a:tabLst>
                <a:tab algn="l" pos="0"/>
              </a:tabLst>
            </a:pPr>
            <a:endParaRPr b="0" lang="de-DE" sz="1800" spc="-1" strike="noStrike">
              <a:solidFill>
                <a:srgbClr val="0b2a51"/>
              </a:solidFill>
              <a:latin typeface="Arial"/>
            </a:endParaRPr>
          </a:p>
          <a:p>
            <a:pPr>
              <a:lnSpc>
                <a:spcPct val="115000"/>
              </a:lnSpc>
              <a:buNone/>
              <a:tabLst>
                <a:tab algn="l" pos="0"/>
              </a:tabLst>
            </a:pPr>
            <a:endParaRPr b="0" lang="de-DE" sz="1600" spc="-1" strike="noStrike">
              <a:solidFill>
                <a:srgbClr val="0b2a51"/>
              </a:solidFill>
              <a:latin typeface="Arial"/>
            </a:endParaRPr>
          </a:p>
          <a:p>
            <a:pPr>
              <a:lnSpc>
                <a:spcPct val="100000"/>
              </a:lnSpc>
              <a:spcBef>
                <a:spcPts val="479"/>
              </a:spcBef>
              <a:buNone/>
              <a:tabLst>
                <a:tab algn="l" pos="0"/>
              </a:tabLst>
            </a:pPr>
            <a:endParaRPr b="0" lang="de-DE" sz="2400" spc="-1" strike="noStrike">
              <a:solidFill>
                <a:srgbClr val="0b2a51"/>
              </a:solidFill>
              <a:latin typeface="Arial"/>
            </a:endParaRPr>
          </a:p>
        </p:txBody>
      </p:sp>
      <p:sp>
        <p:nvSpPr>
          <p:cNvPr id="236" name="PlaceHolder 2"/>
          <p:cNvSpPr>
            <a:spLocks noGrp="1"/>
          </p:cNvSpPr>
          <p:nvPr>
            <p:ph type="title"/>
          </p:nvPr>
        </p:nvSpPr>
        <p:spPr>
          <a:xfrm>
            <a:off x="250920" y="149400"/>
            <a:ext cx="7484040" cy="647280"/>
          </a:xfrm>
          <a:prstGeom prst="rect">
            <a:avLst/>
          </a:prstGeom>
          <a:noFill/>
          <a:ln w="0">
            <a:noFill/>
          </a:ln>
        </p:spPr>
        <p:txBody>
          <a:bodyPr numCol="1" spcCol="0" lIns="0" anchor="ctr">
            <a:noAutofit/>
          </a:bodyPr>
          <a:p>
            <a:pPr>
              <a:lnSpc>
                <a:spcPct val="100000"/>
              </a:lnSpc>
              <a:buNone/>
            </a:pPr>
            <a:r>
              <a:rPr b="0" lang="en-US" sz="2400" spc="-1" strike="noStrike">
                <a:solidFill>
                  <a:srgbClr val="0b2a51"/>
                </a:solidFill>
                <a:latin typeface="Arial"/>
                <a:ea typeface="ＭＳ Ｐゴシック"/>
              </a:rPr>
              <a:t>Opto-electronic Oscillator (OEO) Based Ising Machine</a:t>
            </a:r>
            <a:endParaRPr b="0" lang="de-DE" sz="2400" spc="-1" strike="noStrike">
              <a:solidFill>
                <a:srgbClr val="003399"/>
              </a:solidFill>
              <a:latin typeface="Arial"/>
            </a:endParaRPr>
          </a:p>
        </p:txBody>
      </p:sp>
      <p:sp>
        <p:nvSpPr>
          <p:cNvPr id="237" name="PlaceHolder 3"/>
          <p:cNvSpPr>
            <a:spLocks noGrp="1"/>
          </p:cNvSpPr>
          <p:nvPr>
            <p:ph type="ftr" idx="32"/>
          </p:nvPr>
        </p:nvSpPr>
        <p:spPr>
          <a:xfrm>
            <a:off x="3029040" y="6356520"/>
            <a:ext cx="3085920" cy="364680"/>
          </a:xfrm>
          <a:prstGeom prst="rect">
            <a:avLst/>
          </a:prstGeom>
          <a:noFill/>
          <a:ln w="0">
            <a:noFill/>
          </a:ln>
        </p:spPr>
        <p:txBody>
          <a:bodyPr anchor="ctr">
            <a:noAutofit/>
          </a:bodyPr>
          <a:lstStyle>
            <a:lvl1pPr>
              <a:defRPr b="0" lang="en-US" sz="2400" spc="-1" strike="noStrike">
                <a:latin typeface="Times New Roman"/>
              </a:defRPr>
            </a:lvl1pPr>
          </a:lstStyle>
          <a:p>
            <a:endParaRPr b="0" lang="en-US" sz="2400" spc="-1" strike="noStrike">
              <a:latin typeface="Times New Roman"/>
            </a:endParaRPr>
          </a:p>
        </p:txBody>
      </p:sp>
      <p:sp>
        <p:nvSpPr>
          <p:cNvPr id="5" name="PlaceHolder 4"/>
          <p:cNvSpPr>
            <a:spLocks noGrp="1"/>
          </p:cNvSpPr>
          <p:nvPr>
            <p:ph type="sldNum" idx="3"/>
          </p:nvPr>
        </p:nvSpPr>
        <p:spPr/>
        <p:txBody>
          <a:bodyPr/>
          <a:p>
            <a:fld id="{DD718045-8096-4436-B31B-8D0C801CBCBE}" type="slidenum">
              <a:t>22</a:t>
            </a:fld>
          </a:p>
        </p:txBody>
      </p:sp>
      <p:sp>
        <p:nvSpPr>
          <p:cNvPr id="6" name="PlaceHolder 5"/>
          <p:cNvSpPr>
            <a:spLocks noGrp="1"/>
          </p:cNvSpPr>
          <p:nvPr>
            <p:ph type="dt" idx="1"/>
          </p:nvPr>
        </p:nvSpPr>
        <p:spPr/>
        <p:txBody>
          <a:bodyPr/>
          <a:p>
            <a:fld id="{C9803D31-284B-4F33-A3A9-7B98FE60FE85}" type="datetime1">
              <a:rPr lang="en-US"/>
              <a:t>09/27/2024</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p:nvPr>
        </p:nvSpPr>
        <p:spPr>
          <a:xfrm>
            <a:off x="250920" y="1341360"/>
            <a:ext cx="8642160" cy="4966920"/>
          </a:xfrm>
          <a:prstGeom prst="rect">
            <a:avLst/>
          </a:prstGeom>
          <a:noFill/>
          <a:ln w="0">
            <a:noFill/>
          </a:ln>
        </p:spPr>
        <p:txBody>
          <a:bodyPr numCol="1" spcCol="0" lIns="0" anchor="t">
            <a:noAutofit/>
          </a:bodyPr>
          <a:p>
            <a:pPr>
              <a:lnSpc>
                <a:spcPct val="115000"/>
              </a:lnSpc>
              <a:spcAft>
                <a:spcPts val="799"/>
              </a:spcAft>
              <a:buNone/>
              <a:tabLst>
                <a:tab algn="l" pos="0"/>
              </a:tabLst>
            </a:pPr>
            <a:r>
              <a:rPr b="1" lang="en-US" sz="1800" spc="-1" strike="noStrike">
                <a:solidFill>
                  <a:srgbClr val="070064"/>
                </a:solidFill>
                <a:latin typeface="Aptos"/>
                <a:ea typeface="DengXian"/>
              </a:rPr>
              <a:t>Columbia University + Cornell University</a:t>
            </a:r>
            <a:endParaRPr b="0" lang="de-DE" sz="1800" spc="-1" strike="noStrike">
              <a:solidFill>
                <a:srgbClr val="0b2a51"/>
              </a:solidFill>
              <a:latin typeface="Arial"/>
            </a:endParaRPr>
          </a:p>
          <a:p>
            <a:pPr marL="343080" indent="-343080">
              <a:lnSpc>
                <a:spcPct val="115000"/>
              </a:lnSpc>
              <a:spcAft>
                <a:spcPts val="799"/>
              </a:spcAft>
              <a:buClr>
                <a:srgbClr val="467886"/>
              </a:buClr>
              <a:buFont typeface="Wingdings" charset="2"/>
              <a:buChar char=""/>
              <a:tabLst>
                <a:tab algn="l" pos="0"/>
              </a:tabLst>
            </a:pPr>
            <a:r>
              <a:rPr b="0" lang="en-US" sz="1800" spc="-1" strike="noStrike" u="sng">
                <a:solidFill>
                  <a:srgbClr val="009999"/>
                </a:solidFill>
                <a:uFillTx/>
                <a:latin typeface="Aptos"/>
                <a:ea typeface="DengXian"/>
                <a:hlinkClick r:id="rId1"/>
              </a:rPr>
              <a:t>Demonstration of chip-based coupled degenerate optical parametric oscillators for realizing a nanophotonic spin-glass</a:t>
            </a:r>
            <a:r>
              <a:rPr b="0" lang="en-US" sz="1800" spc="-1" strike="noStrike">
                <a:solidFill>
                  <a:srgbClr val="0b2a51"/>
                </a:solidFill>
                <a:latin typeface="Aptos"/>
                <a:ea typeface="DengXian"/>
              </a:rPr>
              <a:t> (2020)</a:t>
            </a:r>
            <a:endParaRPr b="0" lang="de-DE" sz="1800" spc="-1" strike="noStrike">
              <a:solidFill>
                <a:srgbClr val="0b2a51"/>
              </a:solidFill>
              <a:latin typeface="Arial"/>
            </a:endParaRPr>
          </a:p>
          <a:p>
            <a:pPr>
              <a:lnSpc>
                <a:spcPct val="115000"/>
              </a:lnSpc>
              <a:spcAft>
                <a:spcPts val="799"/>
              </a:spcAft>
              <a:buNone/>
              <a:tabLst>
                <a:tab algn="l" pos="0"/>
              </a:tabLst>
            </a:pPr>
            <a:r>
              <a:rPr b="1" lang="en-US" sz="1800" spc="-1" strike="noStrike">
                <a:solidFill>
                  <a:srgbClr val="070064"/>
                </a:solidFill>
                <a:latin typeface="Aptos"/>
                <a:ea typeface="DengXian"/>
              </a:rPr>
              <a:t>Korea Advanced Institute of Science and Technology, KAIST + Daegu-Gyeongbuk Institute of Science and Technology, DGIST, Korea</a:t>
            </a:r>
            <a:endParaRPr b="0" lang="de-DE" sz="1800" spc="-1" strike="noStrike">
              <a:solidFill>
                <a:srgbClr val="0b2a51"/>
              </a:solidFill>
              <a:latin typeface="Arial"/>
            </a:endParaRPr>
          </a:p>
          <a:p>
            <a:pPr marL="343080" indent="-343080">
              <a:lnSpc>
                <a:spcPct val="115000"/>
              </a:lnSpc>
              <a:spcAft>
                <a:spcPts val="799"/>
              </a:spcAft>
              <a:buClr>
                <a:srgbClr val="467886"/>
              </a:buClr>
              <a:buFont typeface="Wingdings" charset="2"/>
              <a:buChar char=""/>
              <a:tabLst>
                <a:tab algn="l" pos="0"/>
              </a:tabLst>
            </a:pPr>
            <a:r>
              <a:rPr b="0" lang="en-US" sz="1800" spc="-1" strike="noStrike" u="sng">
                <a:solidFill>
                  <a:srgbClr val="009999"/>
                </a:solidFill>
                <a:uFillTx/>
                <a:latin typeface="Aptos"/>
                <a:ea typeface="DengXian"/>
                <a:hlinkClick r:id="rId2"/>
              </a:rPr>
              <a:t>Low Power Coherent </a:t>
            </a:r>
            <a:r>
              <a:rPr b="0" lang="en-US" sz="1800" spc="-1" strike="noStrike" u="sng">
                <a:solidFill>
                  <a:srgbClr val="009999"/>
                </a:solidFill>
                <a:uFillTx/>
                <a:latin typeface="Aptos"/>
                <a:ea typeface="DengXian"/>
                <a:hlinkClick r:id="rId3"/>
              </a:rPr>
              <a:t>Ising</a:t>
            </a:r>
            <a:r>
              <a:rPr b="0" lang="en-US" sz="1800" spc="-1" strike="noStrike" u="sng">
                <a:solidFill>
                  <a:srgbClr val="009999"/>
                </a:solidFill>
                <a:uFillTx/>
                <a:latin typeface="Aptos"/>
                <a:ea typeface="DengXian"/>
                <a:hlinkClick r:id="rId4"/>
              </a:rPr>
              <a:t> Machine Based on Mechanical Kerr Nonlinearity</a:t>
            </a:r>
            <a:r>
              <a:rPr b="0" lang="en-US" sz="1800" spc="-1" strike="noStrike">
                <a:solidFill>
                  <a:srgbClr val="0b2a51"/>
                </a:solidFill>
                <a:latin typeface="Aptos"/>
                <a:ea typeface="DengXian"/>
              </a:rPr>
              <a:t> (2023)</a:t>
            </a:r>
            <a:endParaRPr b="0" lang="de-DE" sz="1800" spc="-1" strike="noStrike">
              <a:solidFill>
                <a:srgbClr val="0b2a51"/>
              </a:solidFill>
              <a:latin typeface="Arial"/>
            </a:endParaRPr>
          </a:p>
          <a:p>
            <a:pPr>
              <a:lnSpc>
                <a:spcPct val="100000"/>
              </a:lnSpc>
              <a:spcBef>
                <a:spcPts val="479"/>
              </a:spcBef>
              <a:buNone/>
              <a:tabLst>
                <a:tab algn="l" pos="0"/>
              </a:tabLst>
            </a:pPr>
            <a:endParaRPr b="0" lang="de-DE" sz="2400" spc="-1" strike="noStrike">
              <a:solidFill>
                <a:srgbClr val="0b2a51"/>
              </a:solidFill>
              <a:latin typeface="Arial"/>
            </a:endParaRPr>
          </a:p>
        </p:txBody>
      </p:sp>
      <p:sp>
        <p:nvSpPr>
          <p:cNvPr id="239" name="PlaceHolder 2"/>
          <p:cNvSpPr>
            <a:spLocks noGrp="1"/>
          </p:cNvSpPr>
          <p:nvPr>
            <p:ph type="title"/>
          </p:nvPr>
        </p:nvSpPr>
        <p:spPr>
          <a:xfrm>
            <a:off x="250920" y="149400"/>
            <a:ext cx="6768720" cy="647280"/>
          </a:xfrm>
          <a:prstGeom prst="rect">
            <a:avLst/>
          </a:prstGeom>
          <a:noFill/>
          <a:ln w="0">
            <a:noFill/>
          </a:ln>
        </p:spPr>
        <p:txBody>
          <a:bodyPr numCol="1" spcCol="0" lIns="0" anchor="ctr">
            <a:noAutofit/>
          </a:bodyPr>
          <a:p>
            <a:pPr>
              <a:lnSpc>
                <a:spcPct val="100000"/>
              </a:lnSpc>
              <a:buNone/>
            </a:pPr>
            <a:r>
              <a:rPr b="0" lang="en-US" sz="3200" spc="-1" strike="noStrike">
                <a:solidFill>
                  <a:srgbClr val="0b2a51"/>
                </a:solidFill>
                <a:latin typeface="Arial"/>
                <a:ea typeface="ＭＳ Ｐゴシック"/>
              </a:rPr>
              <a:t>Other Integrated Kerr Ising Machines</a:t>
            </a:r>
            <a:endParaRPr b="0" lang="de-DE" sz="3200" spc="-1" strike="noStrike">
              <a:solidFill>
                <a:srgbClr val="003399"/>
              </a:solidFill>
              <a:latin typeface="Arial"/>
            </a:endParaRPr>
          </a:p>
        </p:txBody>
      </p:sp>
      <p:sp>
        <p:nvSpPr>
          <p:cNvPr id="240" name="PlaceHolder 3"/>
          <p:cNvSpPr>
            <a:spLocks noGrp="1"/>
          </p:cNvSpPr>
          <p:nvPr>
            <p:ph type="ftr" idx="33"/>
          </p:nvPr>
        </p:nvSpPr>
        <p:spPr>
          <a:xfrm>
            <a:off x="3029040" y="6356520"/>
            <a:ext cx="3085920" cy="364680"/>
          </a:xfrm>
          <a:prstGeom prst="rect">
            <a:avLst/>
          </a:prstGeom>
          <a:noFill/>
          <a:ln w="0">
            <a:noFill/>
          </a:ln>
        </p:spPr>
        <p:txBody>
          <a:bodyPr anchor="ctr">
            <a:noAutofit/>
          </a:bodyPr>
          <a:lstStyle>
            <a:lvl1pPr>
              <a:defRPr b="0" lang="en-US" sz="2400" spc="-1" strike="noStrike">
                <a:latin typeface="Times New Roman"/>
              </a:defRPr>
            </a:lvl1pPr>
          </a:lstStyle>
          <a:p>
            <a:endParaRPr b="0" lang="en-US" sz="2400" spc="-1" strike="noStrike">
              <a:latin typeface="Times New Roman"/>
            </a:endParaRPr>
          </a:p>
        </p:txBody>
      </p:sp>
      <p:sp>
        <p:nvSpPr>
          <p:cNvPr id="5" name="PlaceHolder 4"/>
          <p:cNvSpPr>
            <a:spLocks noGrp="1"/>
          </p:cNvSpPr>
          <p:nvPr>
            <p:ph type="sldNum" idx="3"/>
          </p:nvPr>
        </p:nvSpPr>
        <p:spPr/>
        <p:txBody>
          <a:bodyPr/>
          <a:p>
            <a:fld id="{C8E82FF2-DECA-46A1-A904-A94D319ECCF0}" type="slidenum">
              <a:t>23</a:t>
            </a:fld>
          </a:p>
        </p:txBody>
      </p:sp>
      <p:sp>
        <p:nvSpPr>
          <p:cNvPr id="6" name="PlaceHolder 5"/>
          <p:cNvSpPr>
            <a:spLocks noGrp="1"/>
          </p:cNvSpPr>
          <p:nvPr>
            <p:ph type="dt" idx="1"/>
          </p:nvPr>
        </p:nvSpPr>
        <p:spPr/>
        <p:txBody>
          <a:bodyPr/>
          <a:p>
            <a:fld id="{FEF703CF-CAD5-4852-B5FF-E02BF15302C3}" type="datetime1">
              <a:rPr lang="en-US"/>
              <a:t>09/27/2024</a:t>
            </a:fld>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p:nvPr>
        </p:nvSpPr>
        <p:spPr>
          <a:xfrm>
            <a:off x="250920" y="1341360"/>
            <a:ext cx="8642160" cy="4966920"/>
          </a:xfrm>
          <a:prstGeom prst="rect">
            <a:avLst/>
          </a:prstGeom>
          <a:noFill/>
          <a:ln w="0">
            <a:noFill/>
          </a:ln>
        </p:spPr>
        <p:txBody>
          <a:bodyPr numCol="1" spcCol="0" lIns="0" anchor="t">
            <a:noAutofit/>
          </a:bodyPr>
          <a:p>
            <a:pPr marL="343080" indent="-343080">
              <a:lnSpc>
                <a:spcPct val="100000"/>
              </a:lnSpc>
              <a:spcBef>
                <a:spcPts val="479"/>
              </a:spcBef>
              <a:buClr>
                <a:srgbClr val="0b2a51"/>
              </a:buClr>
              <a:buFont typeface="Wingdings" charset="2"/>
              <a:buChar char=""/>
            </a:pPr>
            <a:r>
              <a:rPr b="0" lang="en-US" sz="2400" spc="-1" strike="noStrike">
                <a:solidFill>
                  <a:srgbClr val="0b2a51"/>
                </a:solidFill>
                <a:latin typeface="Arial"/>
                <a:ea typeface="ＭＳ Ｐゴシック"/>
              </a:rPr>
              <a:t>Literature reading</a:t>
            </a:r>
            <a:endParaRPr b="0" lang="de-DE" sz="2400" spc="-1" strike="noStrike">
              <a:solidFill>
                <a:srgbClr val="0b2a51"/>
              </a:solidFill>
              <a:latin typeface="Arial"/>
            </a:endParaRPr>
          </a:p>
          <a:p>
            <a:pPr lvl="1" marL="743040" indent="-285840">
              <a:lnSpc>
                <a:spcPct val="100000"/>
              </a:lnSpc>
              <a:spcBef>
                <a:spcPts val="400"/>
              </a:spcBef>
              <a:buClr>
                <a:srgbClr val="0b2a51"/>
              </a:buClr>
              <a:buSzPct val="70000"/>
              <a:buFont typeface="Wingdings" charset="2"/>
              <a:buChar char=""/>
            </a:pPr>
            <a:r>
              <a:rPr b="0" lang="en-US" sz="2000" spc="-1" strike="noStrike">
                <a:solidFill>
                  <a:srgbClr val="0b2a51"/>
                </a:solidFill>
                <a:latin typeface="Arial"/>
                <a:ea typeface="ＭＳ Ｐゴシック"/>
              </a:rPr>
              <a:t>On the modeling of thermal and free carrier nonlinearities in silicon-on-insulator microring resonators</a:t>
            </a:r>
            <a:endParaRPr b="0" lang="de-DE" sz="2000" spc="-1" strike="noStrike">
              <a:solidFill>
                <a:srgbClr val="0b2a51"/>
              </a:solidFill>
              <a:latin typeface="Arial"/>
            </a:endParaRPr>
          </a:p>
          <a:p>
            <a:pPr lvl="1" marL="743040" indent="-285840">
              <a:lnSpc>
                <a:spcPct val="100000"/>
              </a:lnSpc>
              <a:spcBef>
                <a:spcPts val="400"/>
              </a:spcBef>
              <a:buClr>
                <a:srgbClr val="0b2a51"/>
              </a:buClr>
              <a:buSzPct val="70000"/>
              <a:buFont typeface="Wingdings" charset="2"/>
              <a:buChar char=""/>
            </a:pPr>
            <a:r>
              <a:rPr b="0" lang="en-US" sz="2000" spc="-1" strike="noStrike">
                <a:solidFill>
                  <a:srgbClr val="0b2a51"/>
                </a:solidFill>
                <a:latin typeface="Arial"/>
                <a:ea typeface="ＭＳ Ｐゴシック"/>
              </a:rPr>
              <a:t>Thermo-Optic multistability and relaxation in silicon microring resonators with lateral diodes - Appendix B</a:t>
            </a:r>
            <a:endParaRPr b="0" lang="de-DE" sz="2000" spc="-1" strike="noStrike">
              <a:solidFill>
                <a:srgbClr val="0b2a51"/>
              </a:solidFill>
              <a:latin typeface="Arial"/>
            </a:endParaRPr>
          </a:p>
          <a:p>
            <a:pPr lvl="1" marL="743040" indent="-285840">
              <a:lnSpc>
                <a:spcPct val="100000"/>
              </a:lnSpc>
              <a:spcBef>
                <a:spcPts val="400"/>
              </a:spcBef>
              <a:buClr>
                <a:srgbClr val="0b2a51"/>
              </a:buClr>
              <a:buSzPct val="70000"/>
              <a:buFont typeface="Wingdings" charset="2"/>
              <a:buChar char=""/>
            </a:pPr>
            <a:r>
              <a:rPr b="0" lang="en-US" sz="2000" spc="-1" strike="noStrike">
                <a:solidFill>
                  <a:srgbClr val="0b2a51"/>
                </a:solidFill>
                <a:latin typeface="Arial"/>
                <a:ea typeface="ＭＳ Ｐゴシック"/>
              </a:rPr>
              <a:t>Conditions for Parametric and Free-Carrier Oscillation in Silicon Ring Cavities - V</a:t>
            </a:r>
            <a:endParaRPr b="0" lang="de-DE" sz="2000" spc="-1" strike="noStrike">
              <a:solidFill>
                <a:srgbClr val="0b2a51"/>
              </a:solidFill>
              <a:latin typeface="Arial"/>
            </a:endParaRPr>
          </a:p>
          <a:p>
            <a:pPr lvl="1" marL="743040" indent="-285840">
              <a:lnSpc>
                <a:spcPct val="100000"/>
              </a:lnSpc>
              <a:spcBef>
                <a:spcPts val="400"/>
              </a:spcBef>
              <a:buClr>
                <a:srgbClr val="0b2a51"/>
              </a:buClr>
              <a:buSzPct val="70000"/>
              <a:buFont typeface="Wingdings" charset="2"/>
              <a:buChar char=""/>
            </a:pPr>
            <a:r>
              <a:rPr b="0" lang="en-US" sz="2000" spc="-1" strike="noStrike">
                <a:solidFill>
                  <a:srgbClr val="0b2a51"/>
                </a:solidFill>
                <a:latin typeface="Arial"/>
                <a:ea typeface="ＭＳ Ｐゴシック"/>
              </a:rPr>
              <a:t>Measurement with Pump and probe technique, modelling with experimental modeling through fitting and finite-element model (FEM)</a:t>
            </a:r>
            <a:endParaRPr b="0" lang="de-DE" sz="2000" spc="-1" strike="noStrike">
              <a:solidFill>
                <a:srgbClr val="0b2a51"/>
              </a:solidFill>
              <a:latin typeface="Arial"/>
            </a:endParaRPr>
          </a:p>
          <a:p>
            <a:endParaRPr b="0" lang="de-DE" sz="2000" spc="-1" strike="noStrike">
              <a:solidFill>
                <a:srgbClr val="0b2a51"/>
              </a:solidFill>
              <a:latin typeface="Arial"/>
            </a:endParaRPr>
          </a:p>
          <a:p>
            <a:pPr marL="343080" indent="-343080">
              <a:lnSpc>
                <a:spcPct val="100000"/>
              </a:lnSpc>
              <a:spcBef>
                <a:spcPts val="400"/>
              </a:spcBef>
              <a:buClr>
                <a:srgbClr val="0b2a51"/>
              </a:buClr>
              <a:buFont typeface="Wingdings" charset="2"/>
              <a:buChar char=""/>
            </a:pPr>
            <a:r>
              <a:rPr b="0" lang="de-DE" sz="2000" spc="-1" strike="noStrike">
                <a:solidFill>
                  <a:srgbClr val="0b2a51"/>
                </a:solidFill>
                <a:latin typeface="Arial"/>
                <a:ea typeface="ＭＳ Ｐゴシック"/>
              </a:rPr>
              <a:t>Refractive index variation due to </a:t>
            </a:r>
            <a:endParaRPr b="0" lang="de-DE" sz="2000" spc="-1" strike="noStrike">
              <a:solidFill>
                <a:srgbClr val="0b2a51"/>
              </a:solidFill>
              <a:latin typeface="Arial"/>
            </a:endParaRPr>
          </a:p>
          <a:p>
            <a:pPr>
              <a:lnSpc>
                <a:spcPct val="100000"/>
              </a:lnSpc>
              <a:spcBef>
                <a:spcPts val="400"/>
              </a:spcBef>
              <a:buNone/>
              <a:tabLst>
                <a:tab algn="l" pos="0"/>
              </a:tabLst>
            </a:pPr>
            <a:r>
              <a:rPr b="0" lang="de-DE" sz="2000" spc="-1" strike="noStrike">
                <a:solidFill>
                  <a:srgbClr val="0b2a51"/>
                </a:solidFill>
                <a:latin typeface="Arial"/>
                <a:ea typeface="ＭＳ Ｐゴシック"/>
              </a:rPr>
              <a:t>    → </a:t>
            </a:r>
            <a:r>
              <a:rPr b="0" lang="en-US" sz="2000" spc="-1" strike="noStrike">
                <a:solidFill>
                  <a:srgbClr val="0b2a51"/>
                </a:solidFill>
                <a:latin typeface="Arial"/>
                <a:ea typeface="ＭＳ Ｐゴシック"/>
              </a:rPr>
              <a:t>free carrier dispersion (FCD) </a:t>
            </a:r>
            <a:r>
              <a:rPr b="0" lang="en-US" sz="2000" spc="-1" strike="noStrike">
                <a:solidFill>
                  <a:srgbClr val="0b2a51"/>
                </a:solidFill>
                <a:latin typeface="Wingdings"/>
                <a:ea typeface="ＭＳ Ｐゴシック"/>
              </a:rPr>
              <a:t></a:t>
            </a:r>
            <a:r>
              <a:rPr b="0" lang="en-US" sz="2000" spc="-1" strike="noStrike">
                <a:solidFill>
                  <a:srgbClr val="0b2a51"/>
                </a:solidFill>
                <a:latin typeface="Arial"/>
                <a:ea typeface="ＭＳ Ｐゴシック"/>
              </a:rPr>
              <a:t> extra loss </a:t>
            </a:r>
            <a:endParaRPr b="0" lang="de-DE" sz="2000" spc="-1" strike="noStrike">
              <a:solidFill>
                <a:srgbClr val="0b2a51"/>
              </a:solidFill>
              <a:latin typeface="Arial"/>
            </a:endParaRPr>
          </a:p>
          <a:p>
            <a:pPr>
              <a:lnSpc>
                <a:spcPct val="100000"/>
              </a:lnSpc>
              <a:spcBef>
                <a:spcPts val="400"/>
              </a:spcBef>
              <a:buNone/>
              <a:tabLst>
                <a:tab algn="l" pos="0"/>
              </a:tabLst>
            </a:pPr>
            <a:r>
              <a:rPr b="0" lang="en-US" sz="2000" spc="-1" strike="noStrike">
                <a:solidFill>
                  <a:srgbClr val="0b2a51"/>
                </a:solidFill>
                <a:latin typeface="Arial"/>
                <a:ea typeface="ＭＳ Ｐゴシック"/>
              </a:rPr>
              <a:t>    → </a:t>
            </a:r>
            <a:r>
              <a:rPr b="0" lang="de-DE" sz="2000" spc="-1" strike="noStrike">
                <a:solidFill>
                  <a:srgbClr val="0b2a51"/>
                </a:solidFill>
                <a:latin typeface="Arial"/>
                <a:ea typeface="ＭＳ Ｐゴシック"/>
              </a:rPr>
              <a:t>the </a:t>
            </a:r>
            <a:r>
              <a:rPr b="0" lang="en-US" sz="2000" spc="-1" strike="noStrike">
                <a:solidFill>
                  <a:srgbClr val="0b2a51"/>
                </a:solidFill>
                <a:latin typeface="Arial"/>
                <a:ea typeface="ＭＳ Ｐゴシック"/>
              </a:rPr>
              <a:t>temperature variation (thermal-optic (TO))</a:t>
            </a:r>
            <a:endParaRPr b="0" lang="de-DE" sz="2000" spc="-1" strike="noStrike">
              <a:solidFill>
                <a:srgbClr val="0b2a51"/>
              </a:solidFill>
              <a:latin typeface="Arial"/>
            </a:endParaRPr>
          </a:p>
        </p:txBody>
      </p:sp>
      <p:sp>
        <p:nvSpPr>
          <p:cNvPr id="242" name="PlaceHolder 2"/>
          <p:cNvSpPr>
            <a:spLocks noGrp="1"/>
          </p:cNvSpPr>
          <p:nvPr>
            <p:ph type="title"/>
          </p:nvPr>
        </p:nvSpPr>
        <p:spPr>
          <a:xfrm>
            <a:off x="250920" y="149400"/>
            <a:ext cx="6768720" cy="647280"/>
          </a:xfrm>
          <a:prstGeom prst="rect">
            <a:avLst/>
          </a:prstGeom>
          <a:noFill/>
          <a:ln w="0">
            <a:noFill/>
          </a:ln>
        </p:spPr>
        <p:txBody>
          <a:bodyPr numCol="1" spcCol="0" lIns="0" anchor="ctr">
            <a:noAutofit/>
          </a:bodyPr>
          <a:p>
            <a:pPr>
              <a:lnSpc>
                <a:spcPct val="100000"/>
              </a:lnSpc>
              <a:buNone/>
            </a:pPr>
            <a:r>
              <a:rPr b="0" lang="en-US" sz="3200" spc="-1" strike="noStrike">
                <a:solidFill>
                  <a:srgbClr val="0b2a51"/>
                </a:solidFill>
                <a:latin typeface="Arial"/>
                <a:ea typeface="ＭＳ Ｐゴシック"/>
              </a:rPr>
              <a:t>Week 16: Free Carrier and Thermal</a:t>
            </a:r>
            <a:endParaRPr b="0" lang="de-DE" sz="3200" spc="-1" strike="noStrike">
              <a:solidFill>
                <a:srgbClr val="003399"/>
              </a:solidFill>
              <a:latin typeface="Arial"/>
            </a:endParaRPr>
          </a:p>
        </p:txBody>
      </p:sp>
      <p:sp>
        <p:nvSpPr>
          <p:cNvPr id="243" name="PlaceHolder 3"/>
          <p:cNvSpPr>
            <a:spLocks noGrp="1"/>
          </p:cNvSpPr>
          <p:nvPr>
            <p:ph type="ftr" idx="34"/>
          </p:nvPr>
        </p:nvSpPr>
        <p:spPr>
          <a:xfrm>
            <a:off x="3029040" y="6356520"/>
            <a:ext cx="3085920" cy="364680"/>
          </a:xfrm>
          <a:prstGeom prst="rect">
            <a:avLst/>
          </a:prstGeom>
          <a:noFill/>
          <a:ln w="0">
            <a:noFill/>
          </a:ln>
        </p:spPr>
        <p:txBody>
          <a:bodyPr anchor="ctr">
            <a:noAutofit/>
          </a:bodyPr>
          <a:lstStyle>
            <a:lvl1pPr>
              <a:defRPr b="0" lang="en-US" sz="2400" spc="-1" strike="noStrike">
                <a:latin typeface="Times New Roman"/>
              </a:defRPr>
            </a:lvl1pPr>
          </a:lstStyle>
          <a:p>
            <a:endParaRPr b="0" lang="en-US" sz="2400" spc="-1" strike="noStrike">
              <a:latin typeface="Times New Roman"/>
            </a:endParaRPr>
          </a:p>
        </p:txBody>
      </p:sp>
      <p:sp>
        <p:nvSpPr>
          <p:cNvPr id="5" name="PlaceHolder 4"/>
          <p:cNvSpPr>
            <a:spLocks noGrp="1"/>
          </p:cNvSpPr>
          <p:nvPr>
            <p:ph type="sldNum" idx="3"/>
          </p:nvPr>
        </p:nvSpPr>
        <p:spPr/>
        <p:txBody>
          <a:bodyPr/>
          <a:p>
            <a:fld id="{96339B8D-51D5-4733-A2D5-C02B8E67213F}" type="slidenum">
              <a:t>24</a:t>
            </a:fld>
          </a:p>
        </p:txBody>
      </p:sp>
      <p:sp>
        <p:nvSpPr>
          <p:cNvPr id="6" name="PlaceHolder 5"/>
          <p:cNvSpPr>
            <a:spLocks noGrp="1"/>
          </p:cNvSpPr>
          <p:nvPr>
            <p:ph type="dt" idx="1"/>
          </p:nvPr>
        </p:nvSpPr>
        <p:spPr/>
        <p:txBody>
          <a:bodyPr/>
          <a:p>
            <a:fld id="{4AE3D233-33A4-4437-967B-C2E6005C8A62}" type="datetime1">
              <a:rPr lang="en-US"/>
              <a:t>09/27/2024</a:t>
            </a:fld>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4" name="Content Placeholder 7" descr=""/>
          <p:cNvPicPr/>
          <p:nvPr/>
        </p:nvPicPr>
        <p:blipFill>
          <a:blip r:embed="rId1"/>
          <a:stretch/>
        </p:blipFill>
        <p:spPr>
          <a:xfrm>
            <a:off x="2999880" y="1386720"/>
            <a:ext cx="3457800" cy="1409400"/>
          </a:xfrm>
          <a:prstGeom prst="rect">
            <a:avLst/>
          </a:prstGeom>
          <a:ln w="0">
            <a:noFill/>
          </a:ln>
        </p:spPr>
      </p:pic>
      <p:sp>
        <p:nvSpPr>
          <p:cNvPr id="245" name="PlaceHolder 1"/>
          <p:cNvSpPr>
            <a:spLocks noGrp="1"/>
          </p:cNvSpPr>
          <p:nvPr>
            <p:ph type="title"/>
          </p:nvPr>
        </p:nvSpPr>
        <p:spPr>
          <a:xfrm>
            <a:off x="250920" y="149400"/>
            <a:ext cx="8130960" cy="647280"/>
          </a:xfrm>
          <a:prstGeom prst="rect">
            <a:avLst/>
          </a:prstGeom>
          <a:noFill/>
          <a:ln w="0">
            <a:noFill/>
          </a:ln>
        </p:spPr>
        <p:txBody>
          <a:bodyPr numCol="1" spcCol="0" lIns="0" anchor="ctr">
            <a:noAutofit/>
          </a:bodyPr>
          <a:p>
            <a:pPr>
              <a:lnSpc>
                <a:spcPct val="100000"/>
              </a:lnSpc>
              <a:buNone/>
            </a:pPr>
            <a:r>
              <a:rPr b="0" lang="en-US" sz="2500" spc="-1" strike="noStrike">
                <a:solidFill>
                  <a:srgbClr val="0b2a51"/>
                </a:solidFill>
                <a:latin typeface="Arial"/>
                <a:ea typeface="ＭＳ Ｐゴシック"/>
              </a:rPr>
              <a:t>The Temporal Dynamics of SOI Microresonator </a:t>
            </a:r>
            <a:br>
              <a:rPr sz="2500"/>
            </a:br>
            <a:r>
              <a:rPr b="0" lang="en-US" sz="2500" spc="-1" strike="noStrike">
                <a:solidFill>
                  <a:srgbClr val="0b2a51"/>
                </a:solidFill>
                <a:latin typeface="Arial"/>
                <a:ea typeface="ＭＳ Ｐゴシック"/>
              </a:rPr>
              <a:t>Self-pulsing</a:t>
            </a:r>
            <a:endParaRPr b="0" lang="de-DE" sz="2500" spc="-1" strike="noStrike">
              <a:solidFill>
                <a:srgbClr val="003399"/>
              </a:solidFill>
              <a:latin typeface="Arial"/>
            </a:endParaRPr>
          </a:p>
        </p:txBody>
      </p:sp>
      <p:sp>
        <p:nvSpPr>
          <p:cNvPr id="246" name="PlaceHolder 2"/>
          <p:cNvSpPr>
            <a:spLocks noGrp="1"/>
          </p:cNvSpPr>
          <p:nvPr>
            <p:ph type="ftr" idx="35"/>
          </p:nvPr>
        </p:nvSpPr>
        <p:spPr>
          <a:xfrm>
            <a:off x="3029040" y="6356520"/>
            <a:ext cx="3085920" cy="364680"/>
          </a:xfrm>
          <a:prstGeom prst="rect">
            <a:avLst/>
          </a:prstGeom>
          <a:noFill/>
          <a:ln w="0">
            <a:noFill/>
          </a:ln>
        </p:spPr>
        <p:txBody>
          <a:bodyPr anchor="ctr">
            <a:noAutofit/>
          </a:bodyPr>
          <a:lstStyle>
            <a:lvl1pPr>
              <a:defRPr b="0" lang="en-US" sz="2400" spc="-1" strike="noStrike">
                <a:latin typeface="Times New Roman"/>
              </a:defRPr>
            </a:lvl1pPr>
          </a:lstStyle>
          <a:p>
            <a:endParaRPr b="0" lang="en-US" sz="2400" spc="-1" strike="noStrike">
              <a:latin typeface="Times New Roman"/>
            </a:endParaRPr>
          </a:p>
        </p:txBody>
      </p:sp>
      <p:sp>
        <p:nvSpPr>
          <p:cNvPr id="247" name="TextBox 8"/>
          <p:cNvSpPr/>
          <p:nvPr/>
        </p:nvSpPr>
        <p:spPr>
          <a:xfrm>
            <a:off x="152640" y="1562040"/>
            <a:ext cx="2616480" cy="15498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19375b"/>
                </a:solidFill>
                <a:latin typeface="Arial"/>
              </a:rPr>
              <a:t>The internal energy of MR:</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19375b"/>
                </a:solidFill>
                <a:latin typeface="Arial"/>
              </a:rPr>
              <a:t>The free carrier population:</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endParaRPr b="0" lang="en-US" sz="1600" spc="-1" strike="noStrike">
              <a:latin typeface="Arial"/>
            </a:endParaRPr>
          </a:p>
        </p:txBody>
      </p:sp>
      <p:pic>
        <p:nvPicPr>
          <p:cNvPr id="248" name="Picture 12" descr=""/>
          <p:cNvPicPr/>
          <p:nvPr/>
        </p:nvPicPr>
        <p:blipFill>
          <a:blip r:embed="rId2"/>
          <a:srcRect l="9280" t="0" r="0" b="59996"/>
          <a:stretch/>
        </p:blipFill>
        <p:spPr>
          <a:xfrm>
            <a:off x="160200" y="4651200"/>
            <a:ext cx="3396240" cy="799920"/>
          </a:xfrm>
          <a:prstGeom prst="rect">
            <a:avLst/>
          </a:prstGeom>
          <a:ln w="0">
            <a:noFill/>
          </a:ln>
        </p:spPr>
      </p:pic>
      <p:sp>
        <p:nvSpPr>
          <p:cNvPr id="249" name="Arrow: Right 13"/>
          <p:cNvSpPr/>
          <p:nvPr/>
        </p:nvSpPr>
        <p:spPr>
          <a:xfrm>
            <a:off x="2856600" y="4978800"/>
            <a:ext cx="371880" cy="193680"/>
          </a:xfrm>
          <a:prstGeom prst="rightArrow">
            <a:avLst>
              <a:gd name="adj1" fmla="val 50000"/>
              <a:gd name="adj2" fmla="val 50000"/>
            </a:avLst>
          </a:prstGeom>
          <a:solidFill>
            <a:srgbClr val="333399"/>
          </a:solidFill>
          <a:ln w="12700">
            <a:noFill/>
          </a:ln>
        </p:spPr>
        <p:style>
          <a:lnRef idx="0"/>
          <a:fillRef idx="0"/>
          <a:effectRef idx="0"/>
          <a:fontRef idx="minor"/>
        </p:style>
      </p:sp>
      <p:pic>
        <p:nvPicPr>
          <p:cNvPr id="250" name="Picture 15" descr=""/>
          <p:cNvPicPr/>
          <p:nvPr/>
        </p:nvPicPr>
        <p:blipFill>
          <a:blip r:embed="rId3"/>
          <a:stretch/>
        </p:blipFill>
        <p:spPr>
          <a:xfrm>
            <a:off x="3228840" y="4695840"/>
            <a:ext cx="5353560" cy="799920"/>
          </a:xfrm>
          <a:prstGeom prst="rect">
            <a:avLst/>
          </a:prstGeom>
          <a:ln w="0">
            <a:noFill/>
          </a:ln>
        </p:spPr>
      </p:pic>
      <p:sp>
        <p:nvSpPr>
          <p:cNvPr id="251" name="TextBox 16"/>
          <p:cNvSpPr/>
          <p:nvPr/>
        </p:nvSpPr>
        <p:spPr>
          <a:xfrm>
            <a:off x="160200" y="2943000"/>
            <a:ext cx="2696040" cy="13064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600" spc="-1" strike="noStrike">
                <a:solidFill>
                  <a:srgbClr val="19375b"/>
                </a:solidFill>
                <a:latin typeface="Arial"/>
              </a:rPr>
              <a:t>The normalized resonance shift induced by ΔT and ΔN:</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19375b"/>
                </a:solidFill>
                <a:latin typeface="Arial"/>
              </a:rPr>
              <a:t>The rate of int</a:t>
            </a:r>
            <a:r>
              <a:rPr b="0" lang="de-DE" sz="1600" spc="-1" strike="noStrike">
                <a:solidFill>
                  <a:srgbClr val="19375b"/>
                </a:solidFill>
                <a:latin typeface="Arial"/>
              </a:rPr>
              <a:t>. and ext. </a:t>
            </a:r>
            <a:r>
              <a:rPr b="0" lang="en-US" sz="1600" spc="-1" strike="noStrike">
                <a:solidFill>
                  <a:srgbClr val="19375b"/>
                </a:solidFill>
                <a:latin typeface="Arial"/>
              </a:rPr>
              <a:t>loss</a:t>
            </a:r>
            <a:r>
              <a:rPr b="0" lang="zh-CN" sz="1600" spc="-1" strike="noStrike">
                <a:solidFill>
                  <a:srgbClr val="19375b"/>
                </a:solidFill>
                <a:latin typeface="Arial"/>
              </a:rPr>
              <a:t>：</a:t>
            </a:r>
            <a:endParaRPr b="0" lang="en-US" sz="1600" spc="-1" strike="noStrike">
              <a:latin typeface="Arial"/>
            </a:endParaRPr>
          </a:p>
        </p:txBody>
      </p:sp>
      <p:pic>
        <p:nvPicPr>
          <p:cNvPr id="252" name="Picture 17" descr=""/>
          <p:cNvPicPr/>
          <p:nvPr/>
        </p:nvPicPr>
        <p:blipFill>
          <a:blip r:embed="rId4"/>
          <a:srcRect l="0" t="40328" r="0" b="0"/>
          <a:stretch/>
        </p:blipFill>
        <p:spPr>
          <a:xfrm>
            <a:off x="3180600" y="2835000"/>
            <a:ext cx="3743640" cy="1193400"/>
          </a:xfrm>
          <a:prstGeom prst="rect">
            <a:avLst/>
          </a:prstGeom>
          <a:ln w="0">
            <a:noFill/>
          </a:ln>
        </p:spPr>
      </p:pic>
      <p:sp>
        <p:nvSpPr>
          <p:cNvPr id="253" name="TextBox 21"/>
          <p:cNvSpPr/>
          <p:nvPr/>
        </p:nvSpPr>
        <p:spPr>
          <a:xfrm>
            <a:off x="160200" y="4343400"/>
            <a:ext cx="6728040" cy="333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600" spc="-1" strike="noStrike">
                <a:solidFill>
                  <a:srgbClr val="19375b"/>
                </a:solidFill>
                <a:latin typeface="Arial"/>
              </a:rPr>
              <a:t>The differential temperature with the cladding ∆T:</a:t>
            </a:r>
            <a:endParaRPr b="0" lang="en-US" sz="1600" spc="-1" strike="noStrike">
              <a:latin typeface="Arial"/>
            </a:endParaRPr>
          </a:p>
        </p:txBody>
      </p:sp>
      <p:sp>
        <p:nvSpPr>
          <p:cNvPr id="254" name="TextBox 22"/>
          <p:cNvSpPr/>
          <p:nvPr/>
        </p:nvSpPr>
        <p:spPr>
          <a:xfrm>
            <a:off x="3372840" y="5510160"/>
            <a:ext cx="5065560" cy="5158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400" spc="-1" strike="noStrike">
                <a:solidFill>
                  <a:srgbClr val="19375b"/>
                </a:solidFill>
                <a:latin typeface="Arial"/>
              </a:rPr>
              <a:t>When the temperature profile in the surroundings of the MR is</a:t>
            </a:r>
            <a:endParaRPr b="0" lang="en-US" sz="1400" spc="-1" strike="noStrike">
              <a:latin typeface="Arial"/>
            </a:endParaRPr>
          </a:p>
          <a:p>
            <a:pPr>
              <a:lnSpc>
                <a:spcPct val="100000"/>
              </a:lnSpc>
              <a:buNone/>
            </a:pPr>
            <a:r>
              <a:rPr b="0" lang="en-US" sz="1400" spc="-1" strike="noStrike">
                <a:solidFill>
                  <a:srgbClr val="19375b"/>
                </a:solidFill>
                <a:latin typeface="Arial"/>
              </a:rPr>
              <a:t>not spatially uniform</a:t>
            </a:r>
            <a:r>
              <a:rPr b="0" lang="de-DE" sz="1400" spc="-1" strike="noStrike">
                <a:solidFill>
                  <a:srgbClr val="19375b"/>
                </a:solidFill>
                <a:latin typeface="Arial"/>
              </a:rPr>
              <a:t>.</a:t>
            </a:r>
            <a:endParaRPr b="0" lang="en-US" sz="1400" spc="-1" strike="noStrike">
              <a:latin typeface="Arial"/>
            </a:endParaRPr>
          </a:p>
        </p:txBody>
      </p:sp>
      <p:sp>
        <p:nvSpPr>
          <p:cNvPr id="255" name="TextBox 23"/>
          <p:cNvSpPr/>
          <p:nvPr/>
        </p:nvSpPr>
        <p:spPr>
          <a:xfrm>
            <a:off x="206280" y="6033240"/>
            <a:ext cx="8730720" cy="394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000" spc="-1" strike="noStrike">
                <a:solidFill>
                  <a:srgbClr val="19375b"/>
                </a:solidFill>
                <a:latin typeface="Arial"/>
              </a:rPr>
              <a:t>Borghi, M., Bazzanella, D., Mancinelli, M. and Pavesi, L., 2021. On the modeling of thermal and free carrier nonlinearities in silicon-on-insulator microring resonators. Optics Express, 29(3), pp.4363-4377.</a:t>
            </a:r>
            <a:endParaRPr b="0" lang="en-US" sz="1000" spc="-1" strike="noStrike">
              <a:latin typeface="Arial"/>
            </a:endParaRPr>
          </a:p>
        </p:txBody>
      </p:sp>
      <p:sp>
        <p:nvSpPr>
          <p:cNvPr id="4" name="PlaceHolder 3"/>
          <p:cNvSpPr>
            <a:spLocks noGrp="1"/>
          </p:cNvSpPr>
          <p:nvPr>
            <p:ph type="sldNum" idx="3"/>
          </p:nvPr>
        </p:nvSpPr>
        <p:spPr/>
        <p:txBody>
          <a:bodyPr/>
          <a:p>
            <a:fld id="{6F108971-186D-4292-89AB-F03A29C991EC}" type="slidenum">
              <a:t>25</a:t>
            </a:fld>
          </a:p>
        </p:txBody>
      </p:sp>
      <p:sp>
        <p:nvSpPr>
          <p:cNvPr id="5" name="PlaceHolder 4"/>
          <p:cNvSpPr>
            <a:spLocks noGrp="1"/>
          </p:cNvSpPr>
          <p:nvPr>
            <p:ph type="dt" idx="1"/>
          </p:nvPr>
        </p:nvSpPr>
        <p:spPr/>
        <p:txBody>
          <a:bodyPr/>
          <a:p>
            <a:fld id="{6C0FE4BF-2E8F-438D-822C-B2A6238F2839}" type="datetime1">
              <a:rPr lang="en-US"/>
              <a:t>09/27/2024</a:t>
            </a:fld>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title"/>
          </p:nvPr>
        </p:nvSpPr>
        <p:spPr>
          <a:xfrm>
            <a:off x="250920" y="149400"/>
            <a:ext cx="6768720" cy="647280"/>
          </a:xfrm>
          <a:prstGeom prst="rect">
            <a:avLst/>
          </a:prstGeom>
          <a:noFill/>
          <a:ln w="0">
            <a:noFill/>
          </a:ln>
        </p:spPr>
        <p:txBody>
          <a:bodyPr numCol="1" spcCol="0" lIns="0" anchor="ctr">
            <a:noAutofit/>
          </a:bodyPr>
          <a:p>
            <a:endParaRPr b="0" lang="de-DE" sz="2000" spc="-1" strike="noStrike">
              <a:solidFill>
                <a:srgbClr val="003399"/>
              </a:solidFill>
              <a:latin typeface="Arial"/>
            </a:endParaRPr>
          </a:p>
        </p:txBody>
      </p:sp>
      <p:sp>
        <p:nvSpPr>
          <p:cNvPr id="257" name="PlaceHolder 2"/>
          <p:cNvSpPr>
            <a:spLocks noGrp="1"/>
          </p:cNvSpPr>
          <p:nvPr>
            <p:ph type="ftr" idx="36"/>
          </p:nvPr>
        </p:nvSpPr>
        <p:spPr>
          <a:xfrm>
            <a:off x="3029040" y="6356520"/>
            <a:ext cx="3085920" cy="364680"/>
          </a:xfrm>
          <a:prstGeom prst="rect">
            <a:avLst/>
          </a:prstGeom>
          <a:noFill/>
          <a:ln w="0">
            <a:noFill/>
          </a:ln>
        </p:spPr>
        <p:txBody>
          <a:bodyPr anchor="ctr">
            <a:noAutofit/>
          </a:bodyPr>
          <a:lstStyle>
            <a:lvl1pPr>
              <a:defRPr b="0" lang="en-US" sz="2400" spc="-1" strike="noStrike">
                <a:latin typeface="Times New Roman"/>
              </a:defRPr>
            </a:lvl1pPr>
          </a:lstStyle>
          <a:p>
            <a:endParaRPr b="0" lang="en-US" sz="2400" spc="-1" strike="noStrike">
              <a:latin typeface="Times New Roman"/>
            </a:endParaRPr>
          </a:p>
        </p:txBody>
      </p:sp>
      <p:pic>
        <p:nvPicPr>
          <p:cNvPr id="258" name="Picture 7" descr=""/>
          <p:cNvPicPr/>
          <p:nvPr/>
        </p:nvPicPr>
        <p:blipFill>
          <a:blip r:embed="rId1"/>
          <a:stretch/>
        </p:blipFill>
        <p:spPr>
          <a:xfrm>
            <a:off x="1497600" y="885240"/>
            <a:ext cx="6148080" cy="5087520"/>
          </a:xfrm>
          <a:prstGeom prst="rect">
            <a:avLst/>
          </a:prstGeom>
          <a:ln w="0">
            <a:noFill/>
          </a:ln>
        </p:spPr>
      </p:pic>
      <p:sp>
        <p:nvSpPr>
          <p:cNvPr id="259" name="TextBox 8"/>
          <p:cNvSpPr/>
          <p:nvPr/>
        </p:nvSpPr>
        <p:spPr>
          <a:xfrm>
            <a:off x="206280" y="6033240"/>
            <a:ext cx="8730720" cy="394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000" spc="-1" strike="noStrike">
                <a:solidFill>
                  <a:srgbClr val="19375b"/>
                </a:solidFill>
                <a:latin typeface="Arial"/>
              </a:rPr>
              <a:t>Borghi, M., Bazzanella, D., Mancinelli, M. and Pavesi, L., 2021. On the modeling of thermal and free carrier nonlinearities in silicon-on-insulator microring resonators. Optics Express, 29(3), pp.4363-4377.</a:t>
            </a:r>
            <a:endParaRPr b="0" lang="en-US" sz="1000" spc="-1" strike="noStrike">
              <a:latin typeface="Arial"/>
            </a:endParaRPr>
          </a:p>
        </p:txBody>
      </p:sp>
      <p:sp>
        <p:nvSpPr>
          <p:cNvPr id="4" name="PlaceHolder 3"/>
          <p:cNvSpPr>
            <a:spLocks noGrp="1"/>
          </p:cNvSpPr>
          <p:nvPr>
            <p:ph type="sldNum" idx="3"/>
          </p:nvPr>
        </p:nvSpPr>
        <p:spPr/>
        <p:txBody>
          <a:bodyPr/>
          <a:p>
            <a:fld id="{3CC4993B-9057-41CB-B0DD-FBC6847E110A}" type="slidenum">
              <a:t>26</a:t>
            </a:fld>
          </a:p>
        </p:txBody>
      </p:sp>
      <p:sp>
        <p:nvSpPr>
          <p:cNvPr id="5" name="PlaceHolder 4"/>
          <p:cNvSpPr>
            <a:spLocks noGrp="1"/>
          </p:cNvSpPr>
          <p:nvPr>
            <p:ph type="dt" idx="1"/>
          </p:nvPr>
        </p:nvSpPr>
        <p:spPr/>
        <p:txBody>
          <a:bodyPr/>
          <a:p>
            <a:fld id="{E47968A8-AC20-459B-8396-FE03B1A56BDB}" type="datetime1">
              <a:rPr lang="en-US"/>
              <a:t>09/27/2024</a:t>
            </a:fld>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p:nvPr>
        </p:nvSpPr>
        <p:spPr>
          <a:xfrm>
            <a:off x="250920" y="1341360"/>
            <a:ext cx="8642160" cy="4966920"/>
          </a:xfrm>
          <a:prstGeom prst="rect">
            <a:avLst/>
          </a:prstGeom>
          <a:noFill/>
          <a:ln w="0">
            <a:noFill/>
          </a:ln>
        </p:spPr>
        <p:txBody>
          <a:bodyPr numCol="1" spcCol="0" lIns="0" anchor="t">
            <a:noAutofit/>
          </a:bodyPr>
          <a:p>
            <a:pPr marL="343080" indent="-343080">
              <a:lnSpc>
                <a:spcPct val="100000"/>
              </a:lnSpc>
              <a:spcBef>
                <a:spcPts val="479"/>
              </a:spcBef>
              <a:buClr>
                <a:srgbClr val="0b2a51"/>
              </a:buClr>
              <a:buFont typeface="Wingdings" charset="2"/>
              <a:buChar char=""/>
            </a:pPr>
            <a:r>
              <a:rPr b="0" lang="de-DE" sz="2400" spc="-1" strike="noStrike">
                <a:solidFill>
                  <a:srgbClr val="0b2a51"/>
                </a:solidFill>
                <a:latin typeface="Arial"/>
                <a:ea typeface="ＭＳ Ｐゴシック"/>
              </a:rPr>
              <a:t>The coupling of FC dynamics and thermal optic effect (TOE):</a:t>
            </a:r>
            <a:endParaRPr b="0" lang="de-DE" sz="2400" spc="-1" strike="noStrike">
              <a:solidFill>
                <a:srgbClr val="0b2a51"/>
              </a:solidFill>
              <a:latin typeface="Arial"/>
            </a:endParaRPr>
          </a:p>
          <a:p>
            <a:pPr lvl="1" marL="743040" indent="-285840">
              <a:lnSpc>
                <a:spcPct val="100000"/>
              </a:lnSpc>
              <a:spcBef>
                <a:spcPts val="400"/>
              </a:spcBef>
              <a:buClr>
                <a:srgbClr val="0b2a51"/>
              </a:buClr>
              <a:buSzPct val="70000"/>
              <a:buFont typeface="Wingdings" charset="2"/>
              <a:buChar char=""/>
            </a:pPr>
            <a:r>
              <a:rPr b="0" lang="en-US" sz="2000" spc="-1" strike="noStrike">
                <a:solidFill>
                  <a:srgbClr val="0b2a51"/>
                </a:solidFill>
                <a:latin typeface="Arial"/>
                <a:ea typeface="ＭＳ Ｐゴシック"/>
              </a:rPr>
              <a:t>active free-carrier removal increases TO nonlinearity caused by Joule heating </a:t>
            </a:r>
            <a:endParaRPr b="0" lang="de-DE" sz="2000" spc="-1" strike="noStrike">
              <a:solidFill>
                <a:srgbClr val="0b2a51"/>
              </a:solidFill>
              <a:latin typeface="Arial"/>
            </a:endParaRPr>
          </a:p>
          <a:p>
            <a:pPr lvl="1" marL="743040" indent="-285840">
              <a:lnSpc>
                <a:spcPct val="100000"/>
              </a:lnSpc>
              <a:spcBef>
                <a:spcPts val="400"/>
              </a:spcBef>
              <a:buClr>
                <a:srgbClr val="0b2a51"/>
              </a:buClr>
              <a:buSzPct val="70000"/>
              <a:buFont typeface="Wingdings" charset="2"/>
              <a:buChar char=""/>
            </a:pPr>
            <a:r>
              <a:rPr b="0" lang="en-US" sz="2000" spc="-1" strike="noStrike">
                <a:solidFill>
                  <a:srgbClr val="0b2a51"/>
                </a:solidFill>
                <a:latin typeface="Arial"/>
                <a:ea typeface="ＭＳ Ｐゴシック"/>
              </a:rPr>
              <a:t>Logarithmic time dependence of temperature deflection:</a:t>
            </a:r>
            <a:endParaRPr b="0" lang="de-DE" sz="2000" spc="-1" strike="noStrike">
              <a:solidFill>
                <a:srgbClr val="0b2a51"/>
              </a:solidFill>
              <a:latin typeface="Arial"/>
            </a:endParaRPr>
          </a:p>
          <a:p>
            <a:endParaRPr b="0" lang="de-DE" sz="2000" spc="-1" strike="noStrike">
              <a:solidFill>
                <a:srgbClr val="0b2a51"/>
              </a:solidFill>
              <a:latin typeface="Arial"/>
            </a:endParaRPr>
          </a:p>
        </p:txBody>
      </p:sp>
      <p:sp>
        <p:nvSpPr>
          <p:cNvPr id="261" name="PlaceHolder 2"/>
          <p:cNvSpPr>
            <a:spLocks noGrp="1"/>
          </p:cNvSpPr>
          <p:nvPr>
            <p:ph type="title"/>
          </p:nvPr>
        </p:nvSpPr>
        <p:spPr>
          <a:xfrm>
            <a:off x="250920" y="149400"/>
            <a:ext cx="7216560" cy="647280"/>
          </a:xfrm>
          <a:prstGeom prst="rect">
            <a:avLst/>
          </a:prstGeom>
          <a:noFill/>
          <a:ln w="0">
            <a:noFill/>
          </a:ln>
        </p:spPr>
        <p:txBody>
          <a:bodyPr numCol="1" spcCol="0" lIns="0" anchor="ctr">
            <a:noAutofit/>
          </a:bodyPr>
          <a:p>
            <a:pPr>
              <a:lnSpc>
                <a:spcPct val="100000"/>
              </a:lnSpc>
              <a:buNone/>
            </a:pPr>
            <a:r>
              <a:rPr b="0" lang="en-US" sz="2400" spc="-1" strike="noStrike">
                <a:solidFill>
                  <a:srgbClr val="0b2a51"/>
                </a:solidFill>
                <a:latin typeface="Arial"/>
                <a:ea typeface="ＭＳ Ｐゴシック"/>
              </a:rPr>
              <a:t>TO Modelling in MR with Lateral PIN Junctions for Active Free Carrier Removal.</a:t>
            </a:r>
            <a:endParaRPr b="0" lang="de-DE" sz="2400" spc="-1" strike="noStrike">
              <a:solidFill>
                <a:srgbClr val="003399"/>
              </a:solidFill>
              <a:latin typeface="Arial"/>
            </a:endParaRPr>
          </a:p>
        </p:txBody>
      </p:sp>
      <p:sp>
        <p:nvSpPr>
          <p:cNvPr id="262" name="PlaceHolder 3"/>
          <p:cNvSpPr>
            <a:spLocks noGrp="1"/>
          </p:cNvSpPr>
          <p:nvPr>
            <p:ph type="ftr" idx="37"/>
          </p:nvPr>
        </p:nvSpPr>
        <p:spPr>
          <a:xfrm>
            <a:off x="3029040" y="6356520"/>
            <a:ext cx="3085920" cy="364680"/>
          </a:xfrm>
          <a:prstGeom prst="rect">
            <a:avLst/>
          </a:prstGeom>
          <a:noFill/>
          <a:ln w="0">
            <a:noFill/>
          </a:ln>
        </p:spPr>
        <p:txBody>
          <a:bodyPr anchor="ctr">
            <a:noAutofit/>
          </a:bodyPr>
          <a:lstStyle>
            <a:lvl1pPr>
              <a:defRPr b="0" lang="en-US" sz="2400" spc="-1" strike="noStrike">
                <a:latin typeface="Times New Roman"/>
              </a:defRPr>
            </a:lvl1pPr>
          </a:lstStyle>
          <a:p>
            <a:endParaRPr b="0" lang="en-US" sz="2400" spc="-1" strike="noStrike">
              <a:latin typeface="Times New Roman"/>
            </a:endParaRPr>
          </a:p>
        </p:txBody>
      </p:sp>
      <p:pic>
        <p:nvPicPr>
          <p:cNvPr id="263" name="Picture 7" descr=""/>
          <p:cNvPicPr/>
          <p:nvPr/>
        </p:nvPicPr>
        <p:blipFill>
          <a:blip r:embed="rId1"/>
          <a:stretch/>
        </p:blipFill>
        <p:spPr>
          <a:xfrm>
            <a:off x="2685960" y="3005280"/>
            <a:ext cx="1209600" cy="352080"/>
          </a:xfrm>
          <a:prstGeom prst="rect">
            <a:avLst/>
          </a:prstGeom>
          <a:ln w="0">
            <a:noFill/>
          </a:ln>
        </p:spPr>
      </p:pic>
      <p:pic>
        <p:nvPicPr>
          <p:cNvPr id="264" name="Picture 9" descr=""/>
          <p:cNvPicPr/>
          <p:nvPr/>
        </p:nvPicPr>
        <p:blipFill>
          <a:blip r:embed="rId2"/>
          <a:stretch/>
        </p:blipFill>
        <p:spPr>
          <a:xfrm>
            <a:off x="3971880" y="2962080"/>
            <a:ext cx="2536200" cy="466560"/>
          </a:xfrm>
          <a:prstGeom prst="rect">
            <a:avLst/>
          </a:prstGeom>
          <a:ln w="0">
            <a:noFill/>
          </a:ln>
        </p:spPr>
      </p:pic>
      <p:sp>
        <p:nvSpPr>
          <p:cNvPr id="265" name="TextBox 10"/>
          <p:cNvSpPr/>
          <p:nvPr/>
        </p:nvSpPr>
        <p:spPr>
          <a:xfrm>
            <a:off x="908280" y="3476520"/>
            <a:ext cx="7327080" cy="3945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0" lang="en-US" sz="2000" spc="-1" strike="noStrike">
                <a:solidFill>
                  <a:srgbClr val="19375b"/>
                </a:solidFill>
                <a:latin typeface="Arial"/>
              </a:rPr>
              <a:t>a = 0.155, b = 16 ns and </a:t>
            </a:r>
            <a:r>
              <a:rPr b="0" lang="el-GR" sz="2000" spc="-1" strike="noStrike">
                <a:solidFill>
                  <a:srgbClr val="19375b"/>
                </a:solidFill>
                <a:latin typeface="Arial"/>
              </a:rPr>
              <a:t>γ ≈ 0.577 </a:t>
            </a:r>
            <a:r>
              <a:rPr b="0" lang="en-US" sz="2000" spc="-1" strike="noStrike">
                <a:solidFill>
                  <a:srgbClr val="19375b"/>
                </a:solidFill>
                <a:latin typeface="Arial"/>
              </a:rPr>
              <a:t>(Euler-Mascheroni constant)</a:t>
            </a:r>
            <a:endParaRPr b="0" lang="en-US" sz="2000" spc="-1" strike="noStrike">
              <a:latin typeface="Arial"/>
            </a:endParaRPr>
          </a:p>
        </p:txBody>
      </p:sp>
      <p:sp>
        <p:nvSpPr>
          <p:cNvPr id="266" name="TextBox 11"/>
          <p:cNvSpPr/>
          <p:nvPr/>
        </p:nvSpPr>
        <p:spPr>
          <a:xfrm>
            <a:off x="206280" y="6033240"/>
            <a:ext cx="873072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900" spc="-1" strike="noStrike">
                <a:solidFill>
                  <a:srgbClr val="222222"/>
                </a:solidFill>
                <a:latin typeface="Arial"/>
              </a:rPr>
              <a:t>Gray, Dodd, et al. "Thermo-optic multistability and relaxation in silicon microring resonators with lateral diodes." </a:t>
            </a:r>
            <a:r>
              <a:rPr b="0" i="1" lang="en-US" sz="900" spc="-1" strike="noStrike">
                <a:solidFill>
                  <a:srgbClr val="222222"/>
                </a:solidFill>
                <a:latin typeface="Arial"/>
              </a:rPr>
              <a:t>Physical Review Applied</a:t>
            </a:r>
            <a:r>
              <a:rPr b="0" lang="en-US" sz="900" spc="-1" strike="noStrike">
                <a:solidFill>
                  <a:srgbClr val="222222"/>
                </a:solidFill>
                <a:latin typeface="Arial"/>
              </a:rPr>
              <a:t> 14.2 (2020): 024073.</a:t>
            </a:r>
            <a:endParaRPr b="0" lang="en-US" sz="900" spc="-1" strike="noStrike">
              <a:latin typeface="Arial"/>
            </a:endParaRPr>
          </a:p>
        </p:txBody>
      </p:sp>
      <p:sp>
        <p:nvSpPr>
          <p:cNvPr id="5" name="PlaceHolder 4"/>
          <p:cNvSpPr>
            <a:spLocks noGrp="1"/>
          </p:cNvSpPr>
          <p:nvPr>
            <p:ph type="sldNum" idx="3"/>
          </p:nvPr>
        </p:nvSpPr>
        <p:spPr/>
        <p:txBody>
          <a:bodyPr/>
          <a:p>
            <a:fld id="{C8D8DCD4-252C-46FB-9141-18C2721C79EA}" type="slidenum">
              <a:t>27</a:t>
            </a:fld>
          </a:p>
        </p:txBody>
      </p:sp>
      <p:sp>
        <p:nvSpPr>
          <p:cNvPr id="6" name="PlaceHolder 5"/>
          <p:cNvSpPr>
            <a:spLocks noGrp="1"/>
          </p:cNvSpPr>
          <p:nvPr>
            <p:ph type="dt" idx="1"/>
          </p:nvPr>
        </p:nvSpPr>
        <p:spPr/>
        <p:txBody>
          <a:bodyPr/>
          <a:p>
            <a:fld id="{B27BF95E-F131-4FB5-A88F-D1B13D9897C3}" type="datetime1">
              <a:rPr lang="en-US"/>
              <a:t>09/27/2024</a:t>
            </a:fld>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p:nvPr>
        </p:nvSpPr>
        <p:spPr>
          <a:xfrm>
            <a:off x="250920" y="1341360"/>
            <a:ext cx="8642160" cy="4966920"/>
          </a:xfrm>
          <a:prstGeom prst="rect">
            <a:avLst/>
          </a:prstGeom>
          <a:noFill/>
          <a:ln w="0">
            <a:noFill/>
          </a:ln>
        </p:spPr>
        <p:txBody>
          <a:bodyPr numCol="1" spcCol="0" lIns="0" anchor="t">
            <a:noAutofit/>
          </a:bodyPr>
          <a:p>
            <a:pPr marL="343080" indent="-343080">
              <a:lnSpc>
                <a:spcPct val="100000"/>
              </a:lnSpc>
              <a:spcBef>
                <a:spcPts val="479"/>
              </a:spcBef>
              <a:buClr>
                <a:srgbClr val="0b2a51"/>
              </a:buClr>
              <a:buFont typeface="Wingdings" charset="2"/>
              <a:buChar char=""/>
            </a:pPr>
            <a:r>
              <a:rPr b="0" lang="en-US" sz="2400" spc="-1" strike="noStrike">
                <a:solidFill>
                  <a:srgbClr val="0b2a51"/>
                </a:solidFill>
                <a:latin typeface="Arial"/>
                <a:ea typeface="ＭＳ Ｐゴシック"/>
              </a:rPr>
              <a:t>Realization </a:t>
            </a:r>
            <a:r>
              <a:rPr b="0" lang="de-DE" sz="2400" spc="-1" strike="noStrike">
                <a:solidFill>
                  <a:srgbClr val="0b2a51"/>
                </a:solidFill>
                <a:latin typeface="Arial"/>
                <a:ea typeface="ＭＳ Ｐゴシック"/>
              </a:rPr>
              <a:t>of FC amplification with wave length above and around 2.0 µm</a:t>
            </a:r>
            <a:endParaRPr b="0" lang="de-DE" sz="2400" spc="-1" strike="noStrike">
              <a:solidFill>
                <a:srgbClr val="0b2a51"/>
              </a:solidFill>
              <a:latin typeface="Arial"/>
            </a:endParaRPr>
          </a:p>
          <a:p>
            <a:pPr lvl="1" marL="743040" indent="-285840">
              <a:lnSpc>
                <a:spcPct val="100000"/>
              </a:lnSpc>
              <a:spcBef>
                <a:spcPts val="400"/>
              </a:spcBef>
              <a:buClr>
                <a:srgbClr val="0b2a51"/>
              </a:buClr>
              <a:buSzPct val="70000"/>
              <a:buFont typeface="Wingdings" charset="2"/>
              <a:buChar char=""/>
            </a:pPr>
            <a:r>
              <a:rPr b="0" lang="en-US" sz="2000" spc="-1" strike="noStrike">
                <a:solidFill>
                  <a:srgbClr val="0b2a51"/>
                </a:solidFill>
                <a:latin typeface="Arial"/>
                <a:ea typeface="ＭＳ Ｐゴシック"/>
              </a:rPr>
              <a:t>Limit on Carrier Lifetime </a:t>
            </a:r>
            <a:endParaRPr b="0" lang="de-DE" sz="2000" spc="-1" strike="noStrike">
              <a:solidFill>
                <a:srgbClr val="0b2a51"/>
              </a:solidFill>
              <a:latin typeface="Arial"/>
            </a:endParaRPr>
          </a:p>
          <a:p>
            <a:endParaRPr b="0" lang="de-DE" sz="2000" spc="-1" strike="noStrike">
              <a:solidFill>
                <a:srgbClr val="0b2a51"/>
              </a:solidFill>
              <a:latin typeface="Arial"/>
            </a:endParaRPr>
          </a:p>
          <a:p>
            <a:endParaRPr b="0" lang="de-DE" sz="2000" spc="-1" strike="noStrike">
              <a:solidFill>
                <a:srgbClr val="0b2a51"/>
              </a:solidFill>
              <a:latin typeface="Arial"/>
            </a:endParaRPr>
          </a:p>
          <a:p>
            <a:pPr lvl="1" marL="743040" indent="-285840">
              <a:lnSpc>
                <a:spcPct val="100000"/>
              </a:lnSpc>
              <a:spcBef>
                <a:spcPts val="400"/>
              </a:spcBef>
              <a:buClr>
                <a:srgbClr val="0b2a51"/>
              </a:buClr>
              <a:buSzPct val="70000"/>
              <a:buFont typeface="Wingdings" charset="2"/>
              <a:buChar char=""/>
            </a:pPr>
            <a:r>
              <a:rPr b="0" lang="en-US" sz="2000" spc="-1" strike="noStrike">
                <a:solidFill>
                  <a:srgbClr val="0b2a51"/>
                </a:solidFill>
                <a:latin typeface="Arial"/>
                <a:ea typeface="ＭＳ Ｐゴシック"/>
              </a:rPr>
              <a:t>Upper bound on the effective loss that arises from screening the free-carrier sweepout field</a:t>
            </a:r>
            <a:endParaRPr b="0" lang="de-DE" sz="2000" spc="-1" strike="noStrike">
              <a:solidFill>
                <a:srgbClr val="0b2a51"/>
              </a:solidFill>
              <a:latin typeface="Arial"/>
            </a:endParaRPr>
          </a:p>
          <a:p>
            <a:pPr lvl="2" marL="1143000" indent="-228600">
              <a:lnSpc>
                <a:spcPct val="100000"/>
              </a:lnSpc>
              <a:spcBef>
                <a:spcPts val="400"/>
              </a:spcBef>
              <a:buClr>
                <a:srgbClr val="0b2a51"/>
              </a:buClr>
              <a:buFont typeface="Wingdings" charset="2"/>
              <a:buChar char=""/>
            </a:pPr>
            <a:r>
              <a:rPr b="0" lang="en-US" sz="2000" spc="-1" strike="noStrike">
                <a:solidFill>
                  <a:srgbClr val="0b2a51"/>
                </a:solidFill>
                <a:latin typeface="Arial"/>
                <a:ea typeface="ＭＳ Ｐゴシック"/>
              </a:rPr>
              <a:t>Generation rate </a:t>
            </a:r>
            <a:endParaRPr b="0" lang="de-DE" sz="2000" spc="-1" strike="noStrike">
              <a:solidFill>
                <a:srgbClr val="0b2a51"/>
              </a:solidFill>
              <a:latin typeface="Arial"/>
            </a:endParaRPr>
          </a:p>
          <a:p>
            <a:endParaRPr b="0" lang="de-DE" sz="1800" spc="-1" strike="noStrike">
              <a:solidFill>
                <a:srgbClr val="0b2a51"/>
              </a:solidFill>
              <a:latin typeface="Arial"/>
            </a:endParaRPr>
          </a:p>
        </p:txBody>
      </p:sp>
      <p:sp>
        <p:nvSpPr>
          <p:cNvPr id="268" name="PlaceHolder 2"/>
          <p:cNvSpPr>
            <a:spLocks noGrp="1"/>
          </p:cNvSpPr>
          <p:nvPr>
            <p:ph type="title"/>
          </p:nvPr>
        </p:nvSpPr>
        <p:spPr>
          <a:xfrm>
            <a:off x="250920" y="149400"/>
            <a:ext cx="6768720" cy="647280"/>
          </a:xfrm>
          <a:prstGeom prst="rect">
            <a:avLst/>
          </a:prstGeom>
          <a:noFill/>
          <a:ln w="0">
            <a:noFill/>
          </a:ln>
        </p:spPr>
        <p:txBody>
          <a:bodyPr numCol="1" spcCol="0" lIns="0" anchor="ctr">
            <a:noAutofit/>
          </a:bodyPr>
          <a:p>
            <a:pPr>
              <a:lnSpc>
                <a:spcPct val="100000"/>
              </a:lnSpc>
              <a:buNone/>
            </a:pPr>
            <a:r>
              <a:rPr b="0" lang="en-US" sz="3200" spc="-1" strike="noStrike">
                <a:solidFill>
                  <a:srgbClr val="0b2a51"/>
                </a:solidFill>
                <a:latin typeface="Arial"/>
                <a:ea typeface="ＭＳ Ｐゴシック"/>
              </a:rPr>
              <a:t>Free-carrier Oscillations (FCO)</a:t>
            </a:r>
            <a:endParaRPr b="0" lang="de-DE" sz="3200" spc="-1" strike="noStrike">
              <a:solidFill>
                <a:srgbClr val="003399"/>
              </a:solidFill>
              <a:latin typeface="Arial"/>
            </a:endParaRPr>
          </a:p>
        </p:txBody>
      </p:sp>
      <p:sp>
        <p:nvSpPr>
          <p:cNvPr id="269" name="PlaceHolder 3"/>
          <p:cNvSpPr>
            <a:spLocks noGrp="1"/>
          </p:cNvSpPr>
          <p:nvPr>
            <p:ph type="ftr" idx="38"/>
          </p:nvPr>
        </p:nvSpPr>
        <p:spPr>
          <a:xfrm>
            <a:off x="3029040" y="6356520"/>
            <a:ext cx="3085920" cy="364680"/>
          </a:xfrm>
          <a:prstGeom prst="rect">
            <a:avLst/>
          </a:prstGeom>
          <a:noFill/>
          <a:ln w="0">
            <a:noFill/>
          </a:ln>
        </p:spPr>
        <p:txBody>
          <a:bodyPr anchor="ctr">
            <a:noAutofit/>
          </a:bodyPr>
          <a:lstStyle>
            <a:lvl1pPr>
              <a:defRPr b="0" lang="en-US" sz="2400" spc="-1" strike="noStrike">
                <a:latin typeface="Times New Roman"/>
              </a:defRPr>
            </a:lvl1pPr>
          </a:lstStyle>
          <a:p>
            <a:endParaRPr b="0" lang="en-US" sz="2400" spc="-1" strike="noStrike">
              <a:latin typeface="Times New Roman"/>
            </a:endParaRPr>
          </a:p>
        </p:txBody>
      </p:sp>
      <p:pic>
        <p:nvPicPr>
          <p:cNvPr id="270" name="Picture 7" descr=""/>
          <p:cNvPicPr/>
          <p:nvPr/>
        </p:nvPicPr>
        <p:blipFill>
          <a:blip r:embed="rId1"/>
          <a:stretch/>
        </p:blipFill>
        <p:spPr>
          <a:xfrm>
            <a:off x="2554920" y="2490840"/>
            <a:ext cx="4033800" cy="727560"/>
          </a:xfrm>
          <a:prstGeom prst="rect">
            <a:avLst/>
          </a:prstGeom>
          <a:ln w="0">
            <a:noFill/>
          </a:ln>
        </p:spPr>
      </p:pic>
      <p:pic>
        <p:nvPicPr>
          <p:cNvPr id="271" name="Picture 9" descr=""/>
          <p:cNvPicPr/>
          <p:nvPr/>
        </p:nvPicPr>
        <p:blipFill>
          <a:blip r:embed="rId2"/>
          <a:stretch/>
        </p:blipFill>
        <p:spPr>
          <a:xfrm>
            <a:off x="3751560" y="3850920"/>
            <a:ext cx="1671120" cy="625680"/>
          </a:xfrm>
          <a:prstGeom prst="rect">
            <a:avLst/>
          </a:prstGeom>
          <a:ln w="0">
            <a:noFill/>
          </a:ln>
        </p:spPr>
      </p:pic>
      <p:pic>
        <p:nvPicPr>
          <p:cNvPr id="272" name="Picture 11" descr=""/>
          <p:cNvPicPr/>
          <p:nvPr/>
        </p:nvPicPr>
        <p:blipFill>
          <a:blip r:embed="rId3"/>
          <a:stretch/>
        </p:blipFill>
        <p:spPr>
          <a:xfrm>
            <a:off x="2473200" y="4540680"/>
            <a:ext cx="3929040" cy="954360"/>
          </a:xfrm>
          <a:prstGeom prst="rect">
            <a:avLst/>
          </a:prstGeom>
          <a:ln w="0">
            <a:noFill/>
          </a:ln>
        </p:spPr>
      </p:pic>
      <p:pic>
        <p:nvPicPr>
          <p:cNvPr id="273" name="Picture 13" descr=""/>
          <p:cNvPicPr/>
          <p:nvPr/>
        </p:nvPicPr>
        <p:blipFill>
          <a:blip r:embed="rId4"/>
          <a:srcRect l="0" t="13065" r="0" b="0"/>
          <a:stretch/>
        </p:blipFill>
        <p:spPr>
          <a:xfrm>
            <a:off x="6729120" y="4770720"/>
            <a:ext cx="1457280" cy="336600"/>
          </a:xfrm>
          <a:prstGeom prst="rect">
            <a:avLst/>
          </a:prstGeom>
          <a:ln w="0">
            <a:noFill/>
          </a:ln>
        </p:spPr>
      </p:pic>
      <p:sp>
        <p:nvSpPr>
          <p:cNvPr id="274" name="TextBox 20"/>
          <p:cNvSpPr/>
          <p:nvPr/>
        </p:nvSpPr>
        <p:spPr>
          <a:xfrm>
            <a:off x="206280" y="6185520"/>
            <a:ext cx="8730720" cy="211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800" spc="-1" strike="noStrike">
                <a:solidFill>
                  <a:srgbClr val="222222"/>
                </a:solidFill>
                <a:latin typeface="Arial"/>
              </a:rPr>
              <a:t>Hamerly, Ryan, et al. "Conditions for parametric and free-carrier oscillation in silicon ring cavities." </a:t>
            </a:r>
            <a:r>
              <a:rPr b="0" i="1" lang="en-US" sz="800" spc="-1" strike="noStrike">
                <a:solidFill>
                  <a:srgbClr val="222222"/>
                </a:solidFill>
                <a:latin typeface="Arial"/>
              </a:rPr>
              <a:t>Journal of Lightwave Technology</a:t>
            </a:r>
            <a:r>
              <a:rPr b="0" lang="en-US" sz="800" spc="-1" strike="noStrike">
                <a:solidFill>
                  <a:srgbClr val="222222"/>
                </a:solidFill>
                <a:latin typeface="Arial"/>
              </a:rPr>
              <a:t> 36.19 (2018): 4671-4677.</a:t>
            </a:r>
            <a:endParaRPr b="0" lang="en-US" sz="800" spc="-1" strike="noStrike">
              <a:latin typeface="Arial"/>
            </a:endParaRPr>
          </a:p>
        </p:txBody>
      </p:sp>
      <p:sp>
        <p:nvSpPr>
          <p:cNvPr id="275" name="TextBox 21"/>
          <p:cNvSpPr/>
          <p:nvPr/>
        </p:nvSpPr>
        <p:spPr>
          <a:xfrm>
            <a:off x="6739200" y="3861360"/>
            <a:ext cx="796680" cy="3945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de-DE" sz="2000" spc="-1" strike="noStrike">
                <a:solidFill>
                  <a:srgbClr val="000000"/>
                </a:solidFill>
                <a:latin typeface="Arial"/>
              </a:rPr>
              <a:t>TPA: </a:t>
            </a:r>
            <a:endParaRPr b="0" lang="en-US" sz="2000" spc="-1" strike="noStrike">
              <a:latin typeface="Arial"/>
            </a:endParaRPr>
          </a:p>
        </p:txBody>
      </p:sp>
      <p:pic>
        <p:nvPicPr>
          <p:cNvPr id="276" name="Picture 23" descr=""/>
          <p:cNvPicPr/>
          <p:nvPr/>
        </p:nvPicPr>
        <p:blipFill>
          <a:blip r:embed="rId5"/>
          <a:stretch/>
        </p:blipFill>
        <p:spPr>
          <a:xfrm>
            <a:off x="2423520" y="5379840"/>
            <a:ext cx="4033800" cy="826560"/>
          </a:xfrm>
          <a:prstGeom prst="rect">
            <a:avLst/>
          </a:prstGeom>
          <a:ln w="0">
            <a:noFill/>
          </a:ln>
        </p:spPr>
      </p:pic>
      <p:sp>
        <p:nvSpPr>
          <p:cNvPr id="5" name="PlaceHolder 4"/>
          <p:cNvSpPr>
            <a:spLocks noGrp="1"/>
          </p:cNvSpPr>
          <p:nvPr>
            <p:ph type="sldNum" idx="3"/>
          </p:nvPr>
        </p:nvSpPr>
        <p:spPr/>
        <p:txBody>
          <a:bodyPr/>
          <a:p>
            <a:fld id="{67FE39AC-AE94-4A2F-B280-8505E181C035}" type="slidenum">
              <a:t>28</a:t>
            </a:fld>
          </a:p>
        </p:txBody>
      </p:sp>
      <p:sp>
        <p:nvSpPr>
          <p:cNvPr id="6" name="PlaceHolder 5"/>
          <p:cNvSpPr>
            <a:spLocks noGrp="1"/>
          </p:cNvSpPr>
          <p:nvPr>
            <p:ph type="dt" idx="1"/>
          </p:nvPr>
        </p:nvSpPr>
        <p:spPr/>
        <p:txBody>
          <a:bodyPr/>
          <a:p>
            <a:fld id="{DF51C2B7-7245-4B86-AEA0-0B9F91982621}" type="datetime1">
              <a:rPr lang="en-US"/>
              <a:t>09/27/2024</a:t>
            </a:fld>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250920" y="149400"/>
            <a:ext cx="6768720" cy="647280"/>
          </a:xfrm>
          <a:prstGeom prst="rect">
            <a:avLst/>
          </a:prstGeom>
          <a:noFill/>
          <a:ln w="0">
            <a:noFill/>
          </a:ln>
        </p:spPr>
        <p:txBody>
          <a:bodyPr numCol="1" spcCol="0" lIns="0" anchor="ctr">
            <a:noAutofit/>
          </a:bodyPr>
          <a:p>
            <a:endParaRPr b="0" lang="de-DE" sz="2000" spc="-1" strike="noStrike">
              <a:solidFill>
                <a:srgbClr val="003399"/>
              </a:solidFill>
              <a:latin typeface="Arial"/>
            </a:endParaRPr>
          </a:p>
        </p:txBody>
      </p:sp>
      <p:sp>
        <p:nvSpPr>
          <p:cNvPr id="278" name="PlaceHolder 2"/>
          <p:cNvSpPr>
            <a:spLocks noGrp="1"/>
          </p:cNvSpPr>
          <p:nvPr>
            <p:ph type="ftr" idx="39"/>
          </p:nvPr>
        </p:nvSpPr>
        <p:spPr>
          <a:xfrm>
            <a:off x="3029040" y="6356520"/>
            <a:ext cx="3085920" cy="364680"/>
          </a:xfrm>
          <a:prstGeom prst="rect">
            <a:avLst/>
          </a:prstGeom>
          <a:noFill/>
          <a:ln w="0">
            <a:noFill/>
          </a:ln>
        </p:spPr>
        <p:txBody>
          <a:bodyPr anchor="ctr">
            <a:noAutofit/>
          </a:bodyPr>
          <a:lstStyle>
            <a:lvl1pPr>
              <a:defRPr b="0" lang="en-US" sz="2400" spc="-1" strike="noStrike">
                <a:latin typeface="Times New Roman"/>
              </a:defRPr>
            </a:lvl1pPr>
          </a:lstStyle>
          <a:p>
            <a:endParaRPr b="0" lang="en-US" sz="2400" spc="-1" strike="noStrike">
              <a:latin typeface="Times New Roman"/>
            </a:endParaRPr>
          </a:p>
        </p:txBody>
      </p:sp>
      <p:pic>
        <p:nvPicPr>
          <p:cNvPr id="279" name="Picture 7" descr=""/>
          <p:cNvPicPr/>
          <p:nvPr/>
        </p:nvPicPr>
        <p:blipFill>
          <a:blip r:embed="rId1"/>
          <a:stretch/>
        </p:blipFill>
        <p:spPr>
          <a:xfrm>
            <a:off x="1233360" y="1176120"/>
            <a:ext cx="6677280" cy="4677480"/>
          </a:xfrm>
          <a:prstGeom prst="rect">
            <a:avLst/>
          </a:prstGeom>
          <a:ln w="0">
            <a:noFill/>
          </a:ln>
        </p:spPr>
      </p:pic>
      <p:sp>
        <p:nvSpPr>
          <p:cNvPr id="280" name="TextBox 8"/>
          <p:cNvSpPr/>
          <p:nvPr/>
        </p:nvSpPr>
        <p:spPr>
          <a:xfrm>
            <a:off x="206280" y="6033240"/>
            <a:ext cx="8730720" cy="211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800" spc="-1" strike="noStrike">
                <a:solidFill>
                  <a:srgbClr val="222222"/>
                </a:solidFill>
                <a:latin typeface="Arial"/>
              </a:rPr>
              <a:t>Hamerly, Ryan, et al. "Conditions for parametric and free-carrier oscillation in silicon ring cavities." </a:t>
            </a:r>
            <a:r>
              <a:rPr b="0" i="1" lang="en-US" sz="800" spc="-1" strike="noStrike">
                <a:solidFill>
                  <a:srgbClr val="222222"/>
                </a:solidFill>
                <a:latin typeface="Arial"/>
              </a:rPr>
              <a:t>Journal of Lightwave Technology</a:t>
            </a:r>
            <a:r>
              <a:rPr b="0" lang="en-US" sz="800" spc="-1" strike="noStrike">
                <a:solidFill>
                  <a:srgbClr val="222222"/>
                </a:solidFill>
                <a:latin typeface="Arial"/>
              </a:rPr>
              <a:t> 36.19 (2018): 4671-4677.</a:t>
            </a:r>
            <a:endParaRPr b="0" lang="en-US" sz="800" spc="-1" strike="noStrike">
              <a:latin typeface="Arial"/>
            </a:endParaRPr>
          </a:p>
        </p:txBody>
      </p:sp>
      <p:sp>
        <p:nvSpPr>
          <p:cNvPr id="281" name="TextBox 9"/>
          <p:cNvSpPr/>
          <p:nvPr/>
        </p:nvSpPr>
        <p:spPr>
          <a:xfrm>
            <a:off x="3636720" y="5771520"/>
            <a:ext cx="2630160" cy="302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pl-PL" sz="1400" spc="-1" strike="noStrike">
                <a:solidFill>
                  <a:srgbClr val="000000"/>
                </a:solidFill>
                <a:latin typeface="Arial"/>
              </a:rPr>
              <a:t>f(ζ) = 1,</a:t>
            </a:r>
            <a:r>
              <a:rPr b="0" lang="de-DE" sz="1400" spc="-1" strike="noStrike">
                <a:solidFill>
                  <a:srgbClr val="000000"/>
                </a:solidFill>
                <a:latin typeface="Arial"/>
              </a:rPr>
              <a:t> </a:t>
            </a:r>
            <a:r>
              <a:rPr b="0" lang="pl-PL" sz="1400" spc="-1" strike="noStrike">
                <a:solidFill>
                  <a:srgbClr val="000000"/>
                </a:solidFill>
                <a:latin typeface="Arial"/>
              </a:rPr>
              <a:t>V0 = −15 V, w = λ/1.55</a:t>
            </a:r>
            <a:endParaRPr b="0" lang="en-US" sz="1400" spc="-1" strike="noStrike">
              <a:latin typeface="Arial"/>
            </a:endParaRPr>
          </a:p>
        </p:txBody>
      </p:sp>
      <p:sp>
        <p:nvSpPr>
          <p:cNvPr id="4" name="PlaceHolder 3"/>
          <p:cNvSpPr>
            <a:spLocks noGrp="1"/>
          </p:cNvSpPr>
          <p:nvPr>
            <p:ph type="sldNum" idx="3"/>
          </p:nvPr>
        </p:nvSpPr>
        <p:spPr/>
        <p:txBody>
          <a:bodyPr/>
          <a:p>
            <a:fld id="{EB940AD6-3C63-42C9-B241-0275E832CD63}" type="slidenum">
              <a:t>29</a:t>
            </a:fld>
          </a:p>
        </p:txBody>
      </p:sp>
      <p:sp>
        <p:nvSpPr>
          <p:cNvPr id="5" name="PlaceHolder 4"/>
          <p:cNvSpPr>
            <a:spLocks noGrp="1"/>
          </p:cNvSpPr>
          <p:nvPr>
            <p:ph type="dt" idx="1"/>
          </p:nvPr>
        </p:nvSpPr>
        <p:spPr/>
        <p:txBody>
          <a:bodyPr/>
          <a:p>
            <a:fld id="{FC297F08-95A5-4D2F-B244-8D11A5623DB5}" type="datetime1">
              <a:rPr lang="en-US"/>
              <a:t>09/27/2024</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p:nvPr>
        </p:nvSpPr>
        <p:spPr>
          <a:xfrm>
            <a:off x="250920" y="1341360"/>
            <a:ext cx="8642160" cy="4966920"/>
          </a:xfrm>
          <a:prstGeom prst="rect">
            <a:avLst/>
          </a:prstGeom>
          <a:noFill/>
          <a:ln w="0">
            <a:noFill/>
          </a:ln>
        </p:spPr>
        <p:txBody>
          <a:bodyPr numCol="1" spcCol="0" lIns="0" anchor="t">
            <a:noAutofit/>
          </a:bodyPr>
          <a:p>
            <a:pPr marL="343080" indent="-343080">
              <a:lnSpc>
                <a:spcPct val="100000"/>
              </a:lnSpc>
              <a:spcBef>
                <a:spcPts val="400"/>
              </a:spcBef>
              <a:buClr>
                <a:srgbClr val="00305d"/>
              </a:buClr>
              <a:buFont typeface="Wingdings" charset="2"/>
              <a:buChar char=""/>
            </a:pPr>
            <a:r>
              <a:rPr b="1" lang="de-DE" sz="2000" spc="-1" strike="noStrike">
                <a:solidFill>
                  <a:srgbClr val="00305d"/>
                </a:solidFill>
                <a:latin typeface="Open Sans"/>
                <a:ea typeface="ＭＳ Ｐゴシック"/>
              </a:rPr>
              <a:t>Mathematical modeling of active silicon micro ring resonators (MRRs) with feedback control considering various nonlinear optical effects. </a:t>
            </a:r>
            <a:r>
              <a:rPr b="0" lang="de-DE" sz="2000" spc="-1" strike="noStrike">
                <a:solidFill>
                  <a:srgbClr val="000000"/>
                </a:solidFill>
                <a:latin typeface="Aptos"/>
                <a:ea typeface="ＭＳ Ｐゴシック"/>
              </a:rPr>
              <a:t>Mathematische Modellierung aktiver Silizium-Mikroringresonatoren (MRRs) mit Rückkopplungssteuerung unter Berücksichtigung verschiedener nichtlinearer optischer Effekte.  </a:t>
            </a:r>
            <a:endParaRPr b="0" lang="de-DE" sz="2000" spc="-1" strike="noStrike">
              <a:solidFill>
                <a:srgbClr val="0b2a51"/>
              </a:solidFill>
              <a:latin typeface="Arial"/>
            </a:endParaRPr>
          </a:p>
          <a:p>
            <a:pPr>
              <a:lnSpc>
                <a:spcPct val="100000"/>
              </a:lnSpc>
              <a:spcBef>
                <a:spcPts val="400"/>
              </a:spcBef>
              <a:buNone/>
            </a:pPr>
            <a:endParaRPr b="0" lang="de-DE" sz="2000" spc="-1" strike="noStrike">
              <a:solidFill>
                <a:srgbClr val="0b2a51"/>
              </a:solidFill>
              <a:latin typeface="Arial"/>
            </a:endParaRPr>
          </a:p>
          <a:p>
            <a:pPr marL="343080" indent="-343080">
              <a:lnSpc>
                <a:spcPct val="100000"/>
              </a:lnSpc>
              <a:spcBef>
                <a:spcPts val="400"/>
              </a:spcBef>
              <a:buClr>
                <a:srgbClr val="00305d"/>
              </a:buClr>
              <a:buFont typeface="Wingdings" charset="2"/>
              <a:buChar char=""/>
            </a:pPr>
            <a:r>
              <a:rPr b="1" lang="de-DE" sz="2000" spc="-1" strike="noStrike">
                <a:solidFill>
                  <a:srgbClr val="00305d"/>
                </a:solidFill>
                <a:latin typeface="Open Sans"/>
                <a:ea typeface="ＭＳ Ｐゴシック"/>
              </a:rPr>
              <a:t>Numerical simulation of the time and frequency response of the MRRs with feedback control using Python &amp; MATLAB. </a:t>
            </a:r>
            <a:r>
              <a:rPr b="0" lang="de-DE" sz="2000" spc="-1" strike="noStrike">
                <a:solidFill>
                  <a:srgbClr val="000000"/>
                </a:solidFill>
                <a:latin typeface="Aptos"/>
                <a:ea typeface="ＭＳ Ｐゴシック"/>
              </a:rPr>
              <a:t>Numerische Simulation des Zeit- und Frequenzverhaltens der MRRs mit Feedback-Steuerung unter Verwendung von Python &amp; MATLAB.</a:t>
            </a:r>
            <a:endParaRPr b="0" lang="de-DE" sz="2000" spc="-1" strike="noStrike">
              <a:solidFill>
                <a:srgbClr val="0b2a51"/>
              </a:solidFill>
              <a:latin typeface="Arial"/>
            </a:endParaRPr>
          </a:p>
          <a:p>
            <a:pPr>
              <a:lnSpc>
                <a:spcPct val="100000"/>
              </a:lnSpc>
              <a:spcBef>
                <a:spcPts val="400"/>
              </a:spcBef>
              <a:buNone/>
            </a:pPr>
            <a:endParaRPr b="0" lang="de-DE" sz="2000" spc="-1" strike="noStrike">
              <a:solidFill>
                <a:srgbClr val="0b2a51"/>
              </a:solidFill>
              <a:latin typeface="Arial"/>
            </a:endParaRPr>
          </a:p>
        </p:txBody>
      </p:sp>
      <p:sp>
        <p:nvSpPr>
          <p:cNvPr id="151" name="PlaceHolder 2"/>
          <p:cNvSpPr>
            <a:spLocks noGrp="1"/>
          </p:cNvSpPr>
          <p:nvPr>
            <p:ph type="title"/>
          </p:nvPr>
        </p:nvSpPr>
        <p:spPr>
          <a:xfrm>
            <a:off x="250920" y="149400"/>
            <a:ext cx="6768720" cy="647280"/>
          </a:xfrm>
          <a:prstGeom prst="rect">
            <a:avLst/>
          </a:prstGeom>
          <a:noFill/>
          <a:ln w="0">
            <a:noFill/>
          </a:ln>
        </p:spPr>
        <p:txBody>
          <a:bodyPr numCol="1" spcCol="0" lIns="0" anchor="ctr">
            <a:noAutofit/>
          </a:bodyPr>
          <a:p>
            <a:pPr>
              <a:lnSpc>
                <a:spcPct val="100000"/>
              </a:lnSpc>
              <a:buNone/>
            </a:pPr>
            <a:r>
              <a:rPr b="1" lang="de-DE" sz="3200" spc="-1" strike="noStrike">
                <a:solidFill>
                  <a:srgbClr val="00305d"/>
                </a:solidFill>
                <a:latin typeface="Open Sans"/>
                <a:ea typeface="ＭＳ Ｐゴシック"/>
              </a:rPr>
              <a:t>Main Tasks</a:t>
            </a:r>
            <a:endParaRPr b="0" lang="de-DE" sz="3200" spc="-1" strike="noStrike">
              <a:solidFill>
                <a:srgbClr val="003399"/>
              </a:solidFill>
              <a:latin typeface="Arial"/>
            </a:endParaRPr>
          </a:p>
        </p:txBody>
      </p:sp>
      <p:sp>
        <p:nvSpPr>
          <p:cNvPr id="152" name="PlaceHolder 3"/>
          <p:cNvSpPr>
            <a:spLocks noGrp="1"/>
          </p:cNvSpPr>
          <p:nvPr>
            <p:ph type="ftr" idx="13"/>
          </p:nvPr>
        </p:nvSpPr>
        <p:spPr>
          <a:xfrm>
            <a:off x="3029040" y="6356520"/>
            <a:ext cx="3085920" cy="364680"/>
          </a:xfrm>
          <a:prstGeom prst="rect">
            <a:avLst/>
          </a:prstGeom>
          <a:noFill/>
          <a:ln w="0">
            <a:noFill/>
          </a:ln>
        </p:spPr>
        <p:txBody>
          <a:bodyPr anchor="ctr">
            <a:noAutofit/>
          </a:bodyPr>
          <a:lstStyle>
            <a:lvl1pPr>
              <a:defRPr b="0" lang="en-US" sz="2400" spc="-1" strike="noStrike">
                <a:latin typeface="Times New Roman"/>
              </a:defRPr>
            </a:lvl1pPr>
          </a:lstStyle>
          <a:p>
            <a:endParaRPr b="0" lang="en-US" sz="2400" spc="-1" strike="noStrike">
              <a:latin typeface="Times New Roman"/>
            </a:endParaRPr>
          </a:p>
        </p:txBody>
      </p:sp>
      <p:sp>
        <p:nvSpPr>
          <p:cNvPr id="5" name="PlaceHolder 4"/>
          <p:cNvSpPr>
            <a:spLocks noGrp="1"/>
          </p:cNvSpPr>
          <p:nvPr>
            <p:ph type="sldNum" idx="3"/>
          </p:nvPr>
        </p:nvSpPr>
        <p:spPr/>
        <p:txBody>
          <a:bodyPr/>
          <a:p>
            <a:fld id="{581A571C-76C8-41A6-8D95-704B60873B42}" type="slidenum">
              <a:t>3</a:t>
            </a:fld>
          </a:p>
        </p:txBody>
      </p:sp>
      <p:sp>
        <p:nvSpPr>
          <p:cNvPr id="6" name="PlaceHolder 5"/>
          <p:cNvSpPr>
            <a:spLocks noGrp="1"/>
          </p:cNvSpPr>
          <p:nvPr>
            <p:ph type="dt" idx="1"/>
          </p:nvPr>
        </p:nvSpPr>
        <p:spPr/>
        <p:txBody>
          <a:bodyPr/>
          <a:p>
            <a:fld id="{C33AA941-F7F3-4449-969A-A56BB584C156}" type="datetime1">
              <a:rPr lang="en-US"/>
              <a:t>09/27/2024</a:t>
            </a:fld>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2" name="Picture 8" descr=""/>
          <p:cNvPicPr/>
          <p:nvPr/>
        </p:nvPicPr>
        <p:blipFill>
          <a:blip r:embed="rId1"/>
          <a:stretch/>
        </p:blipFill>
        <p:spPr>
          <a:xfrm>
            <a:off x="366120" y="3350880"/>
            <a:ext cx="8411400" cy="2657520"/>
          </a:xfrm>
          <a:prstGeom prst="rect">
            <a:avLst/>
          </a:prstGeom>
          <a:ln w="0">
            <a:noFill/>
          </a:ln>
        </p:spPr>
      </p:pic>
      <p:sp>
        <p:nvSpPr>
          <p:cNvPr id="283" name="PlaceHolder 1"/>
          <p:cNvSpPr>
            <a:spLocks noGrp="1"/>
          </p:cNvSpPr>
          <p:nvPr>
            <p:ph/>
          </p:nvPr>
        </p:nvSpPr>
        <p:spPr>
          <a:xfrm>
            <a:off x="250920" y="1341360"/>
            <a:ext cx="8642160" cy="2062080"/>
          </a:xfrm>
          <a:prstGeom prst="rect">
            <a:avLst/>
          </a:prstGeom>
          <a:noFill/>
          <a:ln w="0">
            <a:noFill/>
          </a:ln>
        </p:spPr>
        <p:txBody>
          <a:bodyPr numCol="1" spcCol="0" lIns="0" anchor="t">
            <a:noAutofit/>
          </a:bodyPr>
          <a:p>
            <a:pPr marL="343080" indent="-343080">
              <a:lnSpc>
                <a:spcPct val="100000"/>
              </a:lnSpc>
              <a:spcBef>
                <a:spcPts val="479"/>
              </a:spcBef>
              <a:buClr>
                <a:srgbClr val="0b2a51"/>
              </a:buClr>
              <a:buFont typeface="Wingdings" charset="2"/>
              <a:buChar char=""/>
            </a:pPr>
            <a:r>
              <a:rPr b="0" lang="en-US" sz="2400" spc="-1" strike="noStrike">
                <a:solidFill>
                  <a:srgbClr val="0b2a51"/>
                </a:solidFill>
                <a:latin typeface="Arial"/>
                <a:ea typeface="ＭＳ Ｐゴシック"/>
              </a:rPr>
              <a:t>Numerical schemes that are used to discretize electromagnetics problems and solve Maxwell’s equations in arbitrary geometries include: finite-difference time-domain (FDTD), finite element method (FEM), and method of moments (MoM).</a:t>
            </a:r>
            <a:endParaRPr b="0" lang="de-DE" sz="2400" spc="-1" strike="noStrike">
              <a:solidFill>
                <a:srgbClr val="0b2a51"/>
              </a:solidFill>
              <a:latin typeface="Arial"/>
            </a:endParaRPr>
          </a:p>
          <a:p>
            <a:pPr>
              <a:lnSpc>
                <a:spcPct val="100000"/>
              </a:lnSpc>
              <a:spcBef>
                <a:spcPts val="479"/>
              </a:spcBef>
              <a:buNone/>
            </a:pPr>
            <a:endParaRPr b="0" lang="de-DE" sz="2400" spc="-1" strike="noStrike">
              <a:solidFill>
                <a:srgbClr val="0b2a51"/>
              </a:solidFill>
              <a:latin typeface="Arial"/>
            </a:endParaRPr>
          </a:p>
          <a:p>
            <a:pPr>
              <a:lnSpc>
                <a:spcPct val="100000"/>
              </a:lnSpc>
              <a:spcBef>
                <a:spcPts val="479"/>
              </a:spcBef>
              <a:buNone/>
            </a:pPr>
            <a:endParaRPr b="0" lang="de-DE" sz="2400" spc="-1" strike="noStrike">
              <a:solidFill>
                <a:srgbClr val="0b2a51"/>
              </a:solidFill>
              <a:latin typeface="Arial"/>
            </a:endParaRPr>
          </a:p>
          <a:p>
            <a:pPr>
              <a:lnSpc>
                <a:spcPct val="100000"/>
              </a:lnSpc>
              <a:spcBef>
                <a:spcPts val="479"/>
              </a:spcBef>
              <a:buNone/>
              <a:tabLst>
                <a:tab algn="l" pos="0"/>
              </a:tabLst>
            </a:pPr>
            <a:endParaRPr b="0" lang="de-DE" sz="2400" spc="-1" strike="noStrike">
              <a:solidFill>
                <a:srgbClr val="0b2a51"/>
              </a:solidFill>
              <a:latin typeface="Arial"/>
            </a:endParaRPr>
          </a:p>
          <a:p>
            <a:pPr>
              <a:lnSpc>
                <a:spcPct val="100000"/>
              </a:lnSpc>
              <a:spcBef>
                <a:spcPts val="479"/>
              </a:spcBef>
              <a:buNone/>
              <a:tabLst>
                <a:tab algn="l" pos="0"/>
              </a:tabLst>
            </a:pPr>
            <a:endParaRPr b="0" lang="de-DE" sz="2400" spc="-1" strike="noStrike">
              <a:solidFill>
                <a:srgbClr val="0b2a51"/>
              </a:solidFill>
              <a:latin typeface="Arial"/>
            </a:endParaRPr>
          </a:p>
          <a:p>
            <a:pPr>
              <a:lnSpc>
                <a:spcPct val="100000"/>
              </a:lnSpc>
              <a:spcBef>
                <a:spcPts val="479"/>
              </a:spcBef>
              <a:buNone/>
              <a:tabLst>
                <a:tab algn="l" pos="0"/>
              </a:tabLst>
            </a:pPr>
            <a:endParaRPr b="0" lang="de-DE" sz="2400" spc="-1" strike="noStrike">
              <a:solidFill>
                <a:srgbClr val="0b2a51"/>
              </a:solidFill>
              <a:latin typeface="Arial"/>
            </a:endParaRPr>
          </a:p>
        </p:txBody>
      </p:sp>
      <p:sp>
        <p:nvSpPr>
          <p:cNvPr id="284" name="PlaceHolder 2"/>
          <p:cNvSpPr>
            <a:spLocks noGrp="1"/>
          </p:cNvSpPr>
          <p:nvPr>
            <p:ph type="title"/>
          </p:nvPr>
        </p:nvSpPr>
        <p:spPr>
          <a:xfrm>
            <a:off x="250920" y="149400"/>
            <a:ext cx="6768720" cy="647280"/>
          </a:xfrm>
          <a:prstGeom prst="rect">
            <a:avLst/>
          </a:prstGeom>
          <a:noFill/>
          <a:ln w="0">
            <a:noFill/>
          </a:ln>
        </p:spPr>
        <p:txBody>
          <a:bodyPr numCol="1" spcCol="0" lIns="0" anchor="ctr">
            <a:noAutofit/>
          </a:bodyPr>
          <a:p>
            <a:pPr>
              <a:lnSpc>
                <a:spcPct val="100000"/>
              </a:lnSpc>
              <a:buNone/>
            </a:pPr>
            <a:r>
              <a:rPr b="0" lang="en-US" sz="3200" spc="-1" strike="noStrike">
                <a:solidFill>
                  <a:srgbClr val="0b2a51"/>
                </a:solidFill>
                <a:latin typeface="Arial"/>
                <a:ea typeface="ＭＳ Ｐゴシック"/>
              </a:rPr>
              <a:t>Week 17 Waveguide Field Solvers</a:t>
            </a:r>
            <a:endParaRPr b="0" lang="de-DE" sz="3200" spc="-1" strike="noStrike">
              <a:solidFill>
                <a:srgbClr val="003399"/>
              </a:solidFill>
              <a:latin typeface="Arial"/>
            </a:endParaRPr>
          </a:p>
        </p:txBody>
      </p:sp>
      <p:sp>
        <p:nvSpPr>
          <p:cNvPr id="285" name="PlaceHolder 3"/>
          <p:cNvSpPr>
            <a:spLocks noGrp="1"/>
          </p:cNvSpPr>
          <p:nvPr>
            <p:ph type="ftr" idx="40"/>
          </p:nvPr>
        </p:nvSpPr>
        <p:spPr>
          <a:xfrm>
            <a:off x="3029040" y="6356520"/>
            <a:ext cx="3085920" cy="364680"/>
          </a:xfrm>
          <a:prstGeom prst="rect">
            <a:avLst/>
          </a:prstGeom>
          <a:noFill/>
          <a:ln w="0">
            <a:noFill/>
          </a:ln>
        </p:spPr>
        <p:txBody>
          <a:bodyPr anchor="ctr">
            <a:noAutofit/>
          </a:bodyPr>
          <a:lstStyle>
            <a:lvl1pPr>
              <a:defRPr b="0" lang="en-US" sz="2400" spc="-1" strike="noStrike">
                <a:latin typeface="Times New Roman"/>
              </a:defRPr>
            </a:lvl1pPr>
          </a:lstStyle>
          <a:p>
            <a:endParaRPr b="0" lang="en-US" sz="2400" spc="-1" strike="noStrike">
              <a:latin typeface="Times New Roman"/>
            </a:endParaRPr>
          </a:p>
        </p:txBody>
      </p:sp>
      <p:sp>
        <p:nvSpPr>
          <p:cNvPr id="286" name="TextBox 6"/>
          <p:cNvSpPr/>
          <p:nvPr/>
        </p:nvSpPr>
        <p:spPr>
          <a:xfrm>
            <a:off x="1020600" y="5958000"/>
            <a:ext cx="7496280" cy="2494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050" spc="-1" strike="noStrike">
                <a:solidFill>
                  <a:srgbClr val="002060"/>
                </a:solidFill>
                <a:latin typeface="Arial"/>
              </a:rPr>
              <a:t>https://resources.system-analysis.cadence.com/blog/msa2021-fdtd-vs-fem-vs-mom-what-are-they-and-how-are-they-different</a:t>
            </a:r>
            <a:endParaRPr b="0" lang="en-US" sz="1050" spc="-1" strike="noStrike">
              <a:latin typeface="Arial"/>
            </a:endParaRPr>
          </a:p>
        </p:txBody>
      </p:sp>
      <p:sp>
        <p:nvSpPr>
          <p:cNvPr id="5" name="PlaceHolder 4"/>
          <p:cNvSpPr>
            <a:spLocks noGrp="1"/>
          </p:cNvSpPr>
          <p:nvPr>
            <p:ph type="sldNum" idx="3"/>
          </p:nvPr>
        </p:nvSpPr>
        <p:spPr/>
        <p:txBody>
          <a:bodyPr/>
          <a:p>
            <a:fld id="{9EAEAB2F-8F6C-4FEF-A289-B4885CB200A0}" type="slidenum">
              <a:t>30</a:t>
            </a:fld>
          </a:p>
        </p:txBody>
      </p:sp>
      <p:sp>
        <p:nvSpPr>
          <p:cNvPr id="6" name="PlaceHolder 5"/>
          <p:cNvSpPr>
            <a:spLocks noGrp="1"/>
          </p:cNvSpPr>
          <p:nvPr>
            <p:ph type="dt" idx="1"/>
          </p:nvPr>
        </p:nvSpPr>
        <p:spPr/>
        <p:txBody>
          <a:bodyPr/>
          <a:p>
            <a:fld id="{7BB36046-EF24-4242-8281-297561305827}" type="datetime1">
              <a:rPr lang="en-US"/>
              <a:t>09/27/2024</a:t>
            </a:fld>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p:nvPr>
        </p:nvSpPr>
        <p:spPr>
          <a:xfrm>
            <a:off x="250920" y="1341360"/>
            <a:ext cx="8642160" cy="4966920"/>
          </a:xfrm>
          <a:prstGeom prst="rect">
            <a:avLst/>
          </a:prstGeom>
          <a:noFill/>
          <a:ln w="0">
            <a:noFill/>
          </a:ln>
        </p:spPr>
        <p:txBody>
          <a:bodyPr numCol="1" spcCol="0" lIns="0" anchor="t">
            <a:noAutofit/>
          </a:bodyPr>
          <a:p>
            <a:pPr marL="343080" indent="-343080">
              <a:lnSpc>
                <a:spcPct val="100000"/>
              </a:lnSpc>
              <a:spcBef>
                <a:spcPts val="479"/>
              </a:spcBef>
              <a:buClr>
                <a:srgbClr val="0b2a51"/>
              </a:buClr>
              <a:buFont typeface="Wingdings" charset="2"/>
              <a:buChar char=""/>
            </a:pPr>
            <a:r>
              <a:rPr b="0" lang="en-US" sz="2400" spc="-1" strike="noStrike" u="sng">
                <a:solidFill>
                  <a:srgbClr val="009999"/>
                </a:solidFill>
                <a:uFillTx/>
                <a:latin typeface="Arial"/>
                <a:ea typeface="ＭＳ Ｐゴシック"/>
                <a:hlinkClick r:id="rId1"/>
              </a:rPr>
              <a:t>https://github.com/HelgeGehring/femwell/tree/main</a:t>
            </a:r>
            <a:r>
              <a:rPr b="0" lang="en-US" sz="2400" spc="-1" strike="noStrike">
                <a:solidFill>
                  <a:srgbClr val="0b2a51"/>
                </a:solidFill>
                <a:latin typeface="Arial"/>
                <a:ea typeface="ＭＳ Ｐゴシック"/>
              </a:rPr>
              <a:t> </a:t>
            </a:r>
            <a:endParaRPr b="0" lang="de-DE" sz="2400" spc="-1" strike="noStrike">
              <a:solidFill>
                <a:srgbClr val="0b2a51"/>
              </a:solidFill>
              <a:latin typeface="Arial"/>
            </a:endParaRPr>
          </a:p>
          <a:p>
            <a:pPr marL="343080" indent="-343080">
              <a:lnSpc>
                <a:spcPct val="100000"/>
              </a:lnSpc>
              <a:spcBef>
                <a:spcPts val="479"/>
              </a:spcBef>
              <a:buClr>
                <a:srgbClr val="0b2a51"/>
              </a:buClr>
              <a:buFont typeface="Wingdings" charset="2"/>
              <a:buChar char=""/>
            </a:pPr>
            <a:r>
              <a:rPr b="0" lang="en-US" sz="2400" spc="-1" strike="noStrike">
                <a:solidFill>
                  <a:srgbClr val="0b2a51"/>
                </a:solidFill>
                <a:latin typeface="Arial"/>
                <a:ea typeface="ＭＳ Ｐゴシック"/>
              </a:rPr>
              <a:t>Debug</a:t>
            </a:r>
            <a:endParaRPr b="0" lang="de-DE" sz="2400" spc="-1" strike="noStrike">
              <a:solidFill>
                <a:srgbClr val="0b2a51"/>
              </a:solidFill>
              <a:latin typeface="Arial"/>
            </a:endParaRPr>
          </a:p>
          <a:p>
            <a:pPr lvl="2" marL="1143000" indent="-228600">
              <a:lnSpc>
                <a:spcPct val="100000"/>
              </a:lnSpc>
              <a:spcBef>
                <a:spcPts val="400"/>
              </a:spcBef>
              <a:buClr>
                <a:srgbClr val="0b2a51"/>
              </a:buClr>
              <a:buFont typeface="Wingdings" charset="2"/>
              <a:buChar char=""/>
            </a:pPr>
            <a:r>
              <a:rPr b="0" lang="en-US" sz="2000" spc="-1" strike="noStrike">
                <a:solidFill>
                  <a:srgbClr val="0b2a51"/>
                </a:solidFill>
                <a:latin typeface="Arial"/>
                <a:ea typeface="ＭＳ Ｐゴシック"/>
              </a:rPr>
              <a:t>#from femwell.mode_solver import (    #wrong</a:t>
            </a:r>
            <a:endParaRPr b="0" lang="de-DE" sz="2000" spc="-1" strike="noStrike">
              <a:solidFill>
                <a:srgbClr val="0b2a51"/>
              </a:solidFill>
              <a:latin typeface="Arial"/>
            </a:endParaRPr>
          </a:p>
          <a:p>
            <a:pPr marL="914400">
              <a:lnSpc>
                <a:spcPct val="100000"/>
              </a:lnSpc>
              <a:spcBef>
                <a:spcPts val="400"/>
              </a:spcBef>
              <a:buNone/>
              <a:tabLst>
                <a:tab algn="l" pos="0"/>
              </a:tabLst>
            </a:pPr>
            <a:r>
              <a:rPr b="0" lang="en-US" sz="2000" spc="-1" strike="noStrike">
                <a:solidFill>
                  <a:srgbClr val="0b2a51"/>
                </a:solidFill>
                <a:latin typeface="Arial"/>
                <a:ea typeface="ＭＳ Ｐゴシック"/>
              </a:rPr>
              <a:t>      </a:t>
            </a:r>
            <a:r>
              <a:rPr b="0" lang="en-US" sz="2000" spc="-1" strike="noStrike">
                <a:solidFill>
                  <a:srgbClr val="0b2a51"/>
                </a:solidFill>
                <a:latin typeface="Arial"/>
                <a:ea typeface="ＭＳ Ｐゴシック"/>
              </a:rPr>
              <a:t>from femwell.mode_solver_inplane import (</a:t>
            </a:r>
            <a:endParaRPr b="0" lang="de-DE" sz="2000" spc="-1" strike="noStrike">
              <a:solidFill>
                <a:srgbClr val="0b2a51"/>
              </a:solidFill>
              <a:latin typeface="Arial"/>
            </a:endParaRPr>
          </a:p>
          <a:p>
            <a:pPr marL="914400">
              <a:lnSpc>
                <a:spcPct val="100000"/>
              </a:lnSpc>
              <a:spcBef>
                <a:spcPts val="400"/>
              </a:spcBef>
              <a:buNone/>
              <a:tabLst>
                <a:tab algn="l" pos="0"/>
              </a:tabLst>
            </a:pPr>
            <a:r>
              <a:rPr b="0" lang="en-US" sz="2000" spc="-1" strike="noStrike">
                <a:solidFill>
                  <a:srgbClr val="0b2a51"/>
                </a:solidFill>
                <a:latin typeface="Arial"/>
                <a:ea typeface="ＭＳ Ｐゴシック"/>
              </a:rPr>
              <a:t>      </a:t>
            </a:r>
            <a:r>
              <a:rPr b="0" lang="en-US" sz="2000" spc="-1" strike="noStrike">
                <a:solidFill>
                  <a:srgbClr val="0b2a51"/>
                </a:solidFill>
                <a:latin typeface="Arial"/>
                <a:ea typeface="ＭＳ Ｐゴシック"/>
              </a:rPr>
              <a:t>calculate_coupling_coefficient,</a:t>
            </a:r>
            <a:endParaRPr b="0" lang="de-DE" sz="2000" spc="-1" strike="noStrike">
              <a:solidFill>
                <a:srgbClr val="0b2a51"/>
              </a:solidFill>
              <a:latin typeface="Arial"/>
            </a:endParaRPr>
          </a:p>
          <a:p>
            <a:pPr marL="914400">
              <a:lnSpc>
                <a:spcPct val="100000"/>
              </a:lnSpc>
              <a:spcBef>
                <a:spcPts val="400"/>
              </a:spcBef>
              <a:buNone/>
              <a:tabLst>
                <a:tab algn="l" pos="0"/>
              </a:tabLst>
            </a:pPr>
            <a:r>
              <a:rPr b="0" lang="en-US" sz="2000" spc="-1" strike="noStrike">
                <a:solidFill>
                  <a:srgbClr val="0b2a51"/>
                </a:solidFill>
                <a:latin typeface="Arial"/>
                <a:ea typeface="ＭＳ Ｐゴシック"/>
              </a:rPr>
              <a:t>      </a:t>
            </a:r>
            <a:r>
              <a:rPr b="0" lang="en-US" sz="2000" spc="-1" strike="noStrike">
                <a:solidFill>
                  <a:srgbClr val="0b2a51"/>
                </a:solidFill>
                <a:latin typeface="Arial"/>
                <a:ea typeface="ＭＳ Ｐゴシック"/>
              </a:rPr>
              <a:t>compute_modes,</a:t>
            </a:r>
            <a:endParaRPr b="0" lang="de-DE" sz="2000" spc="-1" strike="noStrike">
              <a:solidFill>
                <a:srgbClr val="0b2a51"/>
              </a:solidFill>
              <a:latin typeface="Arial"/>
            </a:endParaRPr>
          </a:p>
          <a:p>
            <a:pPr marL="914400">
              <a:lnSpc>
                <a:spcPct val="100000"/>
              </a:lnSpc>
              <a:spcBef>
                <a:spcPts val="400"/>
              </a:spcBef>
              <a:buNone/>
              <a:tabLst>
                <a:tab algn="l" pos="0"/>
              </a:tabLst>
            </a:pPr>
            <a:r>
              <a:rPr b="0" lang="en-US" sz="2000" spc="-1" strike="noStrike">
                <a:solidFill>
                  <a:srgbClr val="0b2a51"/>
                </a:solidFill>
                <a:latin typeface="Arial"/>
                <a:ea typeface="ＭＳ Ｐゴシック"/>
              </a:rPr>
              <a:t>      </a:t>
            </a:r>
            <a:r>
              <a:rPr b="0" lang="en-US" sz="2000" spc="-1" strike="noStrike">
                <a:solidFill>
                  <a:srgbClr val="0b2a51"/>
                </a:solidFill>
                <a:latin typeface="Arial"/>
                <a:ea typeface="ＭＳ Ｐゴシック"/>
              </a:rPr>
              <a:t>plot_mode,</a:t>
            </a:r>
            <a:endParaRPr b="0" lang="de-DE" sz="2000" spc="-1" strike="noStrike">
              <a:solidFill>
                <a:srgbClr val="0b2a51"/>
              </a:solidFill>
              <a:latin typeface="Arial"/>
            </a:endParaRPr>
          </a:p>
          <a:p>
            <a:pPr marL="914400">
              <a:lnSpc>
                <a:spcPct val="100000"/>
              </a:lnSpc>
              <a:spcBef>
                <a:spcPts val="400"/>
              </a:spcBef>
              <a:buNone/>
              <a:tabLst>
                <a:tab algn="l" pos="0"/>
              </a:tabLst>
            </a:pPr>
            <a:r>
              <a:rPr b="0" lang="en-US" sz="2000" spc="-1" strike="noStrike">
                <a:solidFill>
                  <a:srgbClr val="0b2a51"/>
                </a:solidFill>
                <a:latin typeface="Arial"/>
                <a:ea typeface="ＭＳ Ｐゴシック"/>
              </a:rPr>
              <a:t>      </a:t>
            </a:r>
            <a:r>
              <a:rPr b="0" lang="en-US" sz="2000" spc="-1" strike="noStrike">
                <a:solidFill>
                  <a:srgbClr val="0b2a51"/>
                </a:solidFill>
                <a:latin typeface="Arial"/>
                <a:ea typeface="ＭＳ Ｐゴシック"/>
              </a:rPr>
              <a:t>)</a:t>
            </a:r>
            <a:endParaRPr b="0" lang="de-DE" sz="2000" spc="-1" strike="noStrike">
              <a:solidFill>
                <a:srgbClr val="0b2a51"/>
              </a:solidFill>
              <a:latin typeface="Arial"/>
            </a:endParaRPr>
          </a:p>
          <a:p>
            <a:pPr lvl="2" marL="1143000" indent="-228600">
              <a:lnSpc>
                <a:spcPct val="100000"/>
              </a:lnSpc>
              <a:spcBef>
                <a:spcPts val="400"/>
              </a:spcBef>
              <a:buClr>
                <a:srgbClr val="0b2a51"/>
              </a:buClr>
              <a:buFont typeface="Wingdings" charset="2"/>
              <a:buChar char=""/>
              <a:tabLst>
                <a:tab algn="l" pos="0"/>
              </a:tabLst>
            </a:pPr>
            <a:r>
              <a:rPr b="0" lang="en-US" sz="2000" spc="-1" strike="noStrike">
                <a:solidFill>
                  <a:srgbClr val="0b2a51"/>
                </a:solidFill>
                <a:latin typeface="Arial"/>
                <a:ea typeface="ＭＳ Ｐゴシック"/>
              </a:rPr>
              <a:t>#from femwell.mode_solver import solver_slepc</a:t>
            </a:r>
            <a:endParaRPr b="0" lang="de-DE" sz="2000" spc="-1" strike="noStrike">
              <a:solidFill>
                <a:srgbClr val="0b2a51"/>
              </a:solidFill>
              <a:latin typeface="Arial"/>
            </a:endParaRPr>
          </a:p>
          <a:p>
            <a:pPr marL="914400">
              <a:lnSpc>
                <a:spcPct val="100000"/>
              </a:lnSpc>
              <a:spcBef>
                <a:spcPts val="400"/>
              </a:spcBef>
              <a:buNone/>
              <a:tabLst>
                <a:tab algn="l" pos="0"/>
              </a:tabLst>
            </a:pPr>
            <a:r>
              <a:rPr b="0" lang="en-US" sz="2000" spc="-1" strike="noStrike">
                <a:solidFill>
                  <a:srgbClr val="0b2a51"/>
                </a:solidFill>
                <a:latin typeface="Arial"/>
                <a:ea typeface="ＭＳ Ｐゴシック"/>
              </a:rPr>
              <a:t>    </a:t>
            </a:r>
            <a:r>
              <a:rPr b="0" lang="en-US" sz="2000" spc="-1" strike="noStrike">
                <a:solidFill>
                  <a:srgbClr val="0b2a51"/>
                </a:solidFill>
                <a:latin typeface="Arial"/>
                <a:ea typeface="ＭＳ Ｐゴシック"/>
              </a:rPr>
              <a:t>from femwell.solver import solver_eigen_slepc</a:t>
            </a:r>
            <a:endParaRPr b="0" lang="de-DE" sz="2000" spc="-1" strike="noStrike">
              <a:solidFill>
                <a:srgbClr val="0b2a51"/>
              </a:solidFill>
              <a:latin typeface="Arial"/>
            </a:endParaRPr>
          </a:p>
          <a:p>
            <a:pPr>
              <a:lnSpc>
                <a:spcPct val="100000"/>
              </a:lnSpc>
              <a:spcBef>
                <a:spcPts val="479"/>
              </a:spcBef>
              <a:buNone/>
              <a:tabLst>
                <a:tab algn="l" pos="0"/>
              </a:tabLst>
            </a:pPr>
            <a:endParaRPr b="0" lang="de-DE" sz="2400" spc="-1" strike="noStrike">
              <a:solidFill>
                <a:srgbClr val="0b2a51"/>
              </a:solidFill>
              <a:latin typeface="Arial"/>
            </a:endParaRPr>
          </a:p>
          <a:p>
            <a:pPr>
              <a:lnSpc>
                <a:spcPct val="100000"/>
              </a:lnSpc>
              <a:spcBef>
                <a:spcPts val="479"/>
              </a:spcBef>
              <a:buNone/>
              <a:tabLst>
                <a:tab algn="l" pos="0"/>
              </a:tabLst>
            </a:pPr>
            <a:endParaRPr b="0" lang="de-DE" sz="2400" spc="-1" strike="noStrike">
              <a:solidFill>
                <a:srgbClr val="0b2a51"/>
              </a:solidFill>
              <a:latin typeface="Arial"/>
            </a:endParaRPr>
          </a:p>
        </p:txBody>
      </p:sp>
      <p:sp>
        <p:nvSpPr>
          <p:cNvPr id="288" name="PlaceHolder 2"/>
          <p:cNvSpPr>
            <a:spLocks noGrp="1"/>
          </p:cNvSpPr>
          <p:nvPr>
            <p:ph type="title"/>
          </p:nvPr>
        </p:nvSpPr>
        <p:spPr>
          <a:xfrm>
            <a:off x="250920" y="149400"/>
            <a:ext cx="6768720" cy="647280"/>
          </a:xfrm>
          <a:prstGeom prst="rect">
            <a:avLst/>
          </a:prstGeom>
          <a:noFill/>
          <a:ln w="0">
            <a:noFill/>
          </a:ln>
        </p:spPr>
        <p:txBody>
          <a:bodyPr numCol="1" spcCol="0" lIns="0" anchor="ctr">
            <a:noAutofit/>
          </a:bodyPr>
          <a:p>
            <a:pPr>
              <a:lnSpc>
                <a:spcPct val="100000"/>
              </a:lnSpc>
              <a:buNone/>
            </a:pPr>
            <a:r>
              <a:rPr b="0" lang="en-US" sz="3200" spc="-1" strike="noStrike">
                <a:solidFill>
                  <a:srgbClr val="0b2a51"/>
                </a:solidFill>
                <a:latin typeface="Arial"/>
                <a:ea typeface="ＭＳ Ｐゴシック"/>
              </a:rPr>
              <a:t>Femwell</a:t>
            </a:r>
            <a:endParaRPr b="0" lang="de-DE" sz="3200" spc="-1" strike="noStrike">
              <a:solidFill>
                <a:srgbClr val="003399"/>
              </a:solidFill>
              <a:latin typeface="Arial"/>
            </a:endParaRPr>
          </a:p>
        </p:txBody>
      </p:sp>
      <p:sp>
        <p:nvSpPr>
          <p:cNvPr id="289" name="PlaceHolder 3"/>
          <p:cNvSpPr>
            <a:spLocks noGrp="1"/>
          </p:cNvSpPr>
          <p:nvPr>
            <p:ph type="ftr" idx="41"/>
          </p:nvPr>
        </p:nvSpPr>
        <p:spPr>
          <a:xfrm>
            <a:off x="3029040" y="6356520"/>
            <a:ext cx="3085920" cy="364680"/>
          </a:xfrm>
          <a:prstGeom prst="rect">
            <a:avLst/>
          </a:prstGeom>
          <a:noFill/>
          <a:ln w="0">
            <a:noFill/>
          </a:ln>
        </p:spPr>
        <p:txBody>
          <a:bodyPr anchor="ctr">
            <a:noAutofit/>
          </a:bodyPr>
          <a:lstStyle>
            <a:lvl1pPr>
              <a:defRPr b="0" lang="en-US" sz="2400" spc="-1" strike="noStrike">
                <a:latin typeface="Times New Roman"/>
              </a:defRPr>
            </a:lvl1pPr>
          </a:lstStyle>
          <a:p>
            <a:endParaRPr b="0" lang="en-US" sz="2400" spc="-1" strike="noStrike">
              <a:latin typeface="Times New Roman"/>
            </a:endParaRPr>
          </a:p>
        </p:txBody>
      </p:sp>
      <p:sp>
        <p:nvSpPr>
          <p:cNvPr id="5" name="PlaceHolder 4"/>
          <p:cNvSpPr>
            <a:spLocks noGrp="1"/>
          </p:cNvSpPr>
          <p:nvPr>
            <p:ph type="sldNum" idx="3"/>
          </p:nvPr>
        </p:nvSpPr>
        <p:spPr/>
        <p:txBody>
          <a:bodyPr/>
          <a:p>
            <a:fld id="{7120E2FA-CCDC-4FFC-9F70-F0CC00596881}" type="slidenum">
              <a:t>31</a:t>
            </a:fld>
          </a:p>
        </p:txBody>
      </p:sp>
      <p:sp>
        <p:nvSpPr>
          <p:cNvPr id="6" name="PlaceHolder 5"/>
          <p:cNvSpPr>
            <a:spLocks noGrp="1"/>
          </p:cNvSpPr>
          <p:nvPr>
            <p:ph type="dt" idx="1"/>
          </p:nvPr>
        </p:nvSpPr>
        <p:spPr/>
        <p:txBody>
          <a:bodyPr/>
          <a:p>
            <a:fld id="{EDDE7E34-EF68-4DCB-9BAD-D5ADD86DA563}" type="datetime1">
              <a:rPr lang="en-US"/>
              <a:t>09/27/2024</a:t>
            </a:fld>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title"/>
          </p:nvPr>
        </p:nvSpPr>
        <p:spPr>
          <a:xfrm>
            <a:off x="250920" y="149400"/>
            <a:ext cx="6768720" cy="647280"/>
          </a:xfrm>
          <a:prstGeom prst="rect">
            <a:avLst/>
          </a:prstGeom>
          <a:noFill/>
          <a:ln w="0">
            <a:noFill/>
          </a:ln>
        </p:spPr>
        <p:txBody>
          <a:bodyPr numCol="1" spcCol="0" lIns="0" anchor="ctr">
            <a:noAutofit/>
          </a:bodyPr>
          <a:p>
            <a:pPr>
              <a:lnSpc>
                <a:spcPct val="100000"/>
              </a:lnSpc>
              <a:buNone/>
            </a:pPr>
            <a:r>
              <a:rPr b="0" lang="en-US" sz="3200" spc="-1" strike="noStrike">
                <a:solidFill>
                  <a:srgbClr val="0b2a51"/>
                </a:solidFill>
                <a:latin typeface="Arial"/>
                <a:ea typeface="ＭＳ Ｐゴシック"/>
              </a:rPr>
              <a:t>Femwell</a:t>
            </a:r>
            <a:endParaRPr b="0" lang="de-DE" sz="3200" spc="-1" strike="noStrike">
              <a:solidFill>
                <a:srgbClr val="003399"/>
              </a:solidFill>
              <a:latin typeface="Arial"/>
            </a:endParaRPr>
          </a:p>
        </p:txBody>
      </p:sp>
      <p:pic>
        <p:nvPicPr>
          <p:cNvPr id="291" name="" descr=""/>
          <p:cNvPicPr/>
          <p:nvPr/>
        </p:nvPicPr>
        <p:blipFill>
          <a:blip r:embed="rId1"/>
          <a:srcRect l="44992" t="0" r="0" b="0"/>
          <a:stretch/>
        </p:blipFill>
        <p:spPr>
          <a:xfrm>
            <a:off x="2057400" y="1371960"/>
            <a:ext cx="5029200" cy="4571640"/>
          </a:xfrm>
          <a:prstGeom prst="rect">
            <a:avLst/>
          </a:prstGeom>
          <a:ln w="0">
            <a:noFill/>
          </a:ln>
        </p:spPr>
      </p:pic>
      <p:pic>
        <p:nvPicPr>
          <p:cNvPr id="292" name="" descr=""/>
          <p:cNvPicPr/>
          <p:nvPr/>
        </p:nvPicPr>
        <p:blipFill>
          <a:blip r:embed="rId2"/>
          <a:srcRect l="34996" t="0" r="37500" b="0"/>
          <a:stretch/>
        </p:blipFill>
        <p:spPr>
          <a:xfrm>
            <a:off x="-228600" y="1371960"/>
            <a:ext cx="2514240" cy="4571640"/>
          </a:xfrm>
          <a:prstGeom prst="rect">
            <a:avLst/>
          </a:prstGeom>
          <a:ln w="0">
            <a:noFill/>
          </a:ln>
        </p:spPr>
      </p:pic>
      <p:pic>
        <p:nvPicPr>
          <p:cNvPr id="293" name="" descr=""/>
          <p:cNvPicPr/>
          <p:nvPr/>
        </p:nvPicPr>
        <p:blipFill>
          <a:blip r:embed="rId3"/>
          <a:srcRect l="49996" t="0" r="15000" b="0"/>
          <a:stretch/>
        </p:blipFill>
        <p:spPr>
          <a:xfrm>
            <a:off x="5715360" y="1341360"/>
            <a:ext cx="3200040" cy="4571640"/>
          </a:xfrm>
          <a:prstGeom prst="rect">
            <a:avLst/>
          </a:prstGeom>
          <a:ln w="0">
            <a:noFill/>
          </a:ln>
        </p:spPr>
      </p:pic>
      <p:sp>
        <p:nvSpPr>
          <p:cNvPr id="3" name="PlaceHolder 2"/>
          <p:cNvSpPr>
            <a:spLocks noGrp="1"/>
          </p:cNvSpPr>
          <p:nvPr>
            <p:ph type="sldNum" idx="3"/>
          </p:nvPr>
        </p:nvSpPr>
        <p:spPr/>
        <p:txBody>
          <a:bodyPr/>
          <a:p>
            <a:fld id="{874C631A-6A99-4C98-B38B-62373AD03D53}" type="slidenum">
              <a:t>32</a:t>
            </a:fld>
          </a:p>
        </p:txBody>
      </p:sp>
      <p:sp>
        <p:nvSpPr>
          <p:cNvPr id="4" name="PlaceHolder 3"/>
          <p:cNvSpPr>
            <a:spLocks noGrp="1"/>
          </p:cNvSpPr>
          <p:nvPr>
            <p:ph type="dt" idx="1"/>
          </p:nvPr>
        </p:nvSpPr>
        <p:spPr/>
        <p:txBody>
          <a:bodyPr/>
          <a:p>
            <a:fld id="{4BCE114B-488D-46C5-BF7E-4CE4D0D4DC89}" type="datetime1">
              <a:rPr lang="en-US"/>
              <a:t>09/27/2024</a:t>
            </a:fld>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p:nvPr>
        </p:nvSpPr>
        <p:spPr>
          <a:xfrm>
            <a:off x="250920" y="1371960"/>
            <a:ext cx="8642160" cy="4966920"/>
          </a:xfrm>
          <a:prstGeom prst="rect">
            <a:avLst/>
          </a:prstGeom>
          <a:noFill/>
          <a:ln w="0">
            <a:noFill/>
          </a:ln>
        </p:spPr>
        <p:txBody>
          <a:bodyPr numCol="1" spcCol="0" lIns="0" anchor="t">
            <a:noAutofit/>
          </a:bodyPr>
          <a:p>
            <a:pPr>
              <a:lnSpc>
                <a:spcPct val="100000"/>
              </a:lnSpc>
              <a:spcBef>
                <a:spcPts val="479"/>
              </a:spcBef>
              <a:buNone/>
            </a:pPr>
            <a:endParaRPr b="0" lang="de-DE" sz="2400" spc="-1" strike="noStrike">
              <a:solidFill>
                <a:srgbClr val="0b2a51"/>
              </a:solidFill>
              <a:latin typeface="Arial"/>
            </a:endParaRPr>
          </a:p>
          <a:p>
            <a:pPr>
              <a:lnSpc>
                <a:spcPct val="100000"/>
              </a:lnSpc>
              <a:spcBef>
                <a:spcPts val="479"/>
              </a:spcBef>
              <a:buNone/>
            </a:pPr>
            <a:endParaRPr b="0" lang="de-DE" sz="2400" spc="-1" strike="noStrike">
              <a:solidFill>
                <a:srgbClr val="0b2a51"/>
              </a:solidFill>
              <a:latin typeface="Arial"/>
            </a:endParaRPr>
          </a:p>
          <a:p>
            <a:pPr>
              <a:lnSpc>
                <a:spcPct val="100000"/>
              </a:lnSpc>
              <a:spcBef>
                <a:spcPts val="479"/>
              </a:spcBef>
              <a:buNone/>
            </a:pPr>
            <a:endParaRPr b="0" lang="de-DE" sz="2400" spc="-1" strike="noStrike">
              <a:solidFill>
                <a:srgbClr val="0b2a51"/>
              </a:solidFill>
              <a:latin typeface="Arial"/>
            </a:endParaRPr>
          </a:p>
        </p:txBody>
      </p:sp>
      <p:sp>
        <p:nvSpPr>
          <p:cNvPr id="295" name="PlaceHolder 2"/>
          <p:cNvSpPr>
            <a:spLocks noGrp="1"/>
          </p:cNvSpPr>
          <p:nvPr>
            <p:ph type="title"/>
          </p:nvPr>
        </p:nvSpPr>
        <p:spPr>
          <a:xfrm>
            <a:off x="250920" y="149400"/>
            <a:ext cx="6768720" cy="647280"/>
          </a:xfrm>
          <a:prstGeom prst="rect">
            <a:avLst/>
          </a:prstGeom>
          <a:noFill/>
          <a:ln w="0">
            <a:noFill/>
          </a:ln>
        </p:spPr>
        <p:txBody>
          <a:bodyPr numCol="1" spcCol="0" lIns="0" anchor="ctr">
            <a:noAutofit/>
          </a:bodyPr>
          <a:p>
            <a:pPr>
              <a:lnSpc>
                <a:spcPct val="100000"/>
              </a:lnSpc>
              <a:buNone/>
            </a:pPr>
            <a:r>
              <a:rPr b="0" lang="en-US" sz="3200" spc="-1" strike="noStrike">
                <a:solidFill>
                  <a:srgbClr val="0b2a51"/>
                </a:solidFill>
                <a:latin typeface="Arial"/>
                <a:ea typeface="ＭＳ Ｐゴシック"/>
              </a:rPr>
              <a:t>Femwell</a:t>
            </a:r>
            <a:endParaRPr b="0" lang="de-DE" sz="3200" spc="-1" strike="noStrike">
              <a:solidFill>
                <a:srgbClr val="003399"/>
              </a:solidFill>
              <a:latin typeface="Arial"/>
            </a:endParaRPr>
          </a:p>
        </p:txBody>
      </p:sp>
      <p:sp>
        <p:nvSpPr>
          <p:cNvPr id="296" name="PlaceHolder 3"/>
          <p:cNvSpPr>
            <a:spLocks noGrp="1"/>
          </p:cNvSpPr>
          <p:nvPr>
            <p:ph type="ftr" idx="42"/>
          </p:nvPr>
        </p:nvSpPr>
        <p:spPr>
          <a:xfrm>
            <a:off x="3029040" y="6356520"/>
            <a:ext cx="3085920" cy="364680"/>
          </a:xfrm>
          <a:prstGeom prst="rect">
            <a:avLst/>
          </a:prstGeom>
          <a:noFill/>
          <a:ln w="0">
            <a:noFill/>
          </a:ln>
        </p:spPr>
        <p:txBody>
          <a:bodyPr anchor="ctr">
            <a:noAutofit/>
          </a:bodyPr>
          <a:lstStyle>
            <a:lvl1pPr>
              <a:defRPr b="0" lang="en-US" sz="2400" spc="-1" strike="noStrike">
                <a:latin typeface="Times New Roman"/>
              </a:defRPr>
            </a:lvl1pPr>
          </a:lstStyle>
          <a:p>
            <a:endParaRPr b="0" lang="en-US" sz="2400" spc="-1" strike="noStrike">
              <a:latin typeface="Times New Roman"/>
            </a:endParaRPr>
          </a:p>
        </p:txBody>
      </p:sp>
      <p:pic>
        <p:nvPicPr>
          <p:cNvPr id="297" name="" descr=""/>
          <p:cNvPicPr/>
          <p:nvPr/>
        </p:nvPicPr>
        <p:blipFill>
          <a:blip r:embed="rId1"/>
          <a:stretch/>
        </p:blipFill>
        <p:spPr>
          <a:xfrm>
            <a:off x="2021400" y="1143000"/>
            <a:ext cx="5545800" cy="2772720"/>
          </a:xfrm>
          <a:prstGeom prst="rect">
            <a:avLst/>
          </a:prstGeom>
          <a:ln w="0">
            <a:noFill/>
          </a:ln>
        </p:spPr>
      </p:pic>
      <p:pic>
        <p:nvPicPr>
          <p:cNvPr id="298" name="" descr=""/>
          <p:cNvPicPr/>
          <p:nvPr/>
        </p:nvPicPr>
        <p:blipFill>
          <a:blip r:embed="rId2"/>
          <a:stretch/>
        </p:blipFill>
        <p:spPr>
          <a:xfrm>
            <a:off x="2057400" y="3801600"/>
            <a:ext cx="5257800" cy="2628720"/>
          </a:xfrm>
          <a:prstGeom prst="rect">
            <a:avLst/>
          </a:prstGeom>
          <a:ln w="0">
            <a:noFill/>
          </a:ln>
        </p:spPr>
      </p:pic>
      <p:sp>
        <p:nvSpPr>
          <p:cNvPr id="5" name="PlaceHolder 4"/>
          <p:cNvSpPr>
            <a:spLocks noGrp="1"/>
          </p:cNvSpPr>
          <p:nvPr>
            <p:ph type="sldNum" idx="6"/>
          </p:nvPr>
        </p:nvSpPr>
        <p:spPr/>
        <p:txBody>
          <a:bodyPr/>
          <a:p>
            <a:fld id="{B9E79E75-E4E1-4EC2-8E84-76FD6651F48B}" type="slidenum">
              <a:t>33</a:t>
            </a:fld>
          </a:p>
        </p:txBody>
      </p:sp>
      <p:sp>
        <p:nvSpPr>
          <p:cNvPr id="6" name="PlaceHolder 5"/>
          <p:cNvSpPr>
            <a:spLocks noGrp="1"/>
          </p:cNvSpPr>
          <p:nvPr>
            <p:ph type="dt" idx="4"/>
          </p:nvPr>
        </p:nvSpPr>
        <p:spPr/>
        <p:txBody>
          <a:bodyPr/>
          <a:p>
            <a:fld id="{844954F2-D185-4379-837A-E25246C1EEE5}" type="datetime1">
              <a:rPr lang="en-US"/>
              <a:t>09/27/2024</a:t>
            </a:fld>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p:nvPr>
        </p:nvSpPr>
        <p:spPr>
          <a:xfrm>
            <a:off x="250920" y="1371960"/>
            <a:ext cx="8642160" cy="4966920"/>
          </a:xfrm>
          <a:prstGeom prst="rect">
            <a:avLst/>
          </a:prstGeom>
          <a:noFill/>
          <a:ln w="0">
            <a:noFill/>
          </a:ln>
        </p:spPr>
        <p:txBody>
          <a:bodyPr numCol="1" spcCol="0" lIns="0" anchor="t">
            <a:noAutofit/>
          </a:bodyPr>
          <a:p>
            <a:pPr>
              <a:lnSpc>
                <a:spcPct val="100000"/>
              </a:lnSpc>
              <a:spcBef>
                <a:spcPts val="479"/>
              </a:spcBef>
              <a:buNone/>
            </a:pPr>
            <a:endParaRPr b="0" lang="de-DE" sz="2400" spc="-1" strike="noStrike">
              <a:solidFill>
                <a:srgbClr val="0b2a51"/>
              </a:solidFill>
              <a:latin typeface="Arial"/>
            </a:endParaRPr>
          </a:p>
          <a:p>
            <a:pPr>
              <a:lnSpc>
                <a:spcPct val="100000"/>
              </a:lnSpc>
              <a:spcBef>
                <a:spcPts val="479"/>
              </a:spcBef>
              <a:buNone/>
            </a:pPr>
            <a:endParaRPr b="0" lang="de-DE" sz="2400" spc="-1" strike="noStrike">
              <a:solidFill>
                <a:srgbClr val="0b2a51"/>
              </a:solidFill>
              <a:latin typeface="Arial"/>
            </a:endParaRPr>
          </a:p>
          <a:p>
            <a:pPr>
              <a:lnSpc>
                <a:spcPct val="100000"/>
              </a:lnSpc>
              <a:spcBef>
                <a:spcPts val="479"/>
              </a:spcBef>
              <a:buNone/>
            </a:pPr>
            <a:endParaRPr b="0" lang="de-DE" sz="2400" spc="-1" strike="noStrike">
              <a:solidFill>
                <a:srgbClr val="0b2a51"/>
              </a:solidFill>
              <a:latin typeface="Arial"/>
            </a:endParaRPr>
          </a:p>
        </p:txBody>
      </p:sp>
      <p:sp>
        <p:nvSpPr>
          <p:cNvPr id="300" name="PlaceHolder 2"/>
          <p:cNvSpPr>
            <a:spLocks noGrp="1"/>
          </p:cNvSpPr>
          <p:nvPr>
            <p:ph type="title"/>
          </p:nvPr>
        </p:nvSpPr>
        <p:spPr>
          <a:xfrm>
            <a:off x="250920" y="149400"/>
            <a:ext cx="6768720" cy="647280"/>
          </a:xfrm>
          <a:prstGeom prst="rect">
            <a:avLst/>
          </a:prstGeom>
          <a:noFill/>
          <a:ln w="0">
            <a:noFill/>
          </a:ln>
        </p:spPr>
        <p:txBody>
          <a:bodyPr numCol="1" spcCol="0" lIns="0" anchor="ctr">
            <a:noAutofit/>
          </a:bodyPr>
          <a:p>
            <a:pPr>
              <a:lnSpc>
                <a:spcPct val="100000"/>
              </a:lnSpc>
              <a:buNone/>
            </a:pPr>
            <a:r>
              <a:rPr b="0" lang="en-US" sz="3200" spc="-1" strike="noStrike">
                <a:solidFill>
                  <a:srgbClr val="0b2a51"/>
                </a:solidFill>
                <a:latin typeface="Arial"/>
                <a:ea typeface="ＭＳ Ｐゴシック"/>
              </a:rPr>
              <a:t>Femwell</a:t>
            </a:r>
            <a:endParaRPr b="0" lang="de-DE" sz="3200" spc="-1" strike="noStrike">
              <a:solidFill>
                <a:srgbClr val="003399"/>
              </a:solidFill>
              <a:latin typeface="Arial"/>
            </a:endParaRPr>
          </a:p>
        </p:txBody>
      </p:sp>
      <p:sp>
        <p:nvSpPr>
          <p:cNvPr id="301" name="PlaceHolder 3"/>
          <p:cNvSpPr>
            <a:spLocks noGrp="1"/>
          </p:cNvSpPr>
          <p:nvPr>
            <p:ph type="ftr" idx="43"/>
          </p:nvPr>
        </p:nvSpPr>
        <p:spPr>
          <a:xfrm>
            <a:off x="3029040" y="6356520"/>
            <a:ext cx="3085920" cy="364680"/>
          </a:xfrm>
          <a:prstGeom prst="rect">
            <a:avLst/>
          </a:prstGeom>
          <a:noFill/>
          <a:ln w="0">
            <a:noFill/>
          </a:ln>
        </p:spPr>
        <p:txBody>
          <a:bodyPr anchor="ctr">
            <a:noAutofit/>
          </a:bodyPr>
          <a:lstStyle>
            <a:lvl1pPr>
              <a:defRPr b="0" lang="en-US" sz="2400" spc="-1" strike="noStrike">
                <a:latin typeface="Times New Roman"/>
              </a:defRPr>
            </a:lvl1pPr>
          </a:lstStyle>
          <a:p>
            <a:endParaRPr b="0" lang="en-US" sz="2400" spc="-1" strike="noStrike">
              <a:latin typeface="Times New Roman"/>
            </a:endParaRPr>
          </a:p>
        </p:txBody>
      </p:sp>
      <p:pic>
        <p:nvPicPr>
          <p:cNvPr id="302" name="" descr=""/>
          <p:cNvPicPr/>
          <p:nvPr/>
        </p:nvPicPr>
        <p:blipFill>
          <a:blip r:embed="rId1"/>
          <a:stretch/>
        </p:blipFill>
        <p:spPr>
          <a:xfrm>
            <a:off x="1828800" y="1227240"/>
            <a:ext cx="5318280" cy="2658960"/>
          </a:xfrm>
          <a:prstGeom prst="rect">
            <a:avLst/>
          </a:prstGeom>
          <a:ln w="0">
            <a:noFill/>
          </a:ln>
        </p:spPr>
      </p:pic>
      <p:pic>
        <p:nvPicPr>
          <p:cNvPr id="303" name="" descr=""/>
          <p:cNvPicPr/>
          <p:nvPr/>
        </p:nvPicPr>
        <p:blipFill>
          <a:blip r:embed="rId2"/>
          <a:stretch/>
        </p:blipFill>
        <p:spPr>
          <a:xfrm>
            <a:off x="2057400" y="3741840"/>
            <a:ext cx="4861080" cy="2430360"/>
          </a:xfrm>
          <a:prstGeom prst="rect">
            <a:avLst/>
          </a:prstGeom>
          <a:ln w="0">
            <a:noFill/>
          </a:ln>
        </p:spPr>
      </p:pic>
      <p:sp>
        <p:nvSpPr>
          <p:cNvPr id="5" name="PlaceHolder 4"/>
          <p:cNvSpPr>
            <a:spLocks noGrp="1"/>
          </p:cNvSpPr>
          <p:nvPr>
            <p:ph type="sldNum" idx="6"/>
          </p:nvPr>
        </p:nvSpPr>
        <p:spPr/>
        <p:txBody>
          <a:bodyPr/>
          <a:p>
            <a:fld id="{8DE875B1-2023-40EB-836D-9E186E526AD1}" type="slidenum">
              <a:t>34</a:t>
            </a:fld>
          </a:p>
        </p:txBody>
      </p:sp>
      <p:sp>
        <p:nvSpPr>
          <p:cNvPr id="6" name="PlaceHolder 5"/>
          <p:cNvSpPr>
            <a:spLocks noGrp="1"/>
          </p:cNvSpPr>
          <p:nvPr>
            <p:ph type="dt" idx="4"/>
          </p:nvPr>
        </p:nvSpPr>
        <p:spPr/>
        <p:txBody>
          <a:bodyPr/>
          <a:p>
            <a:fld id="{81A46371-56CC-42D0-A01E-3E06ACB24173}" type="datetime1">
              <a:rPr lang="en-US"/>
              <a:t>09/27/2024</a:t>
            </a:fld>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p:nvPr>
        </p:nvSpPr>
        <p:spPr>
          <a:xfrm>
            <a:off x="250920" y="1341360"/>
            <a:ext cx="8642160" cy="4966920"/>
          </a:xfrm>
          <a:prstGeom prst="rect">
            <a:avLst/>
          </a:prstGeom>
          <a:noFill/>
          <a:ln w="0">
            <a:noFill/>
          </a:ln>
        </p:spPr>
        <p:txBody>
          <a:bodyPr numCol="1" spcCol="0" lIns="0" anchor="t">
            <a:noAutofit/>
          </a:bodyPr>
          <a:p>
            <a:pPr marL="343080" indent="-343080">
              <a:lnSpc>
                <a:spcPct val="100000"/>
              </a:lnSpc>
              <a:spcBef>
                <a:spcPts val="479"/>
              </a:spcBef>
              <a:buClr>
                <a:srgbClr val="0b2a51"/>
              </a:buClr>
              <a:buFont typeface="Wingdings" charset="2"/>
              <a:buChar char=""/>
            </a:pPr>
            <a:r>
              <a:rPr b="0" lang="en-US" sz="2400" spc="-1" strike="noStrike">
                <a:solidFill>
                  <a:srgbClr val="0b2a51"/>
                </a:solidFill>
                <a:latin typeface="Arial"/>
                <a:ea typeface="ＭＳ Ｐゴシック"/>
              </a:rPr>
              <a:t>Useful Links</a:t>
            </a:r>
            <a:endParaRPr b="0" lang="de-DE" sz="2400" spc="-1" strike="noStrike">
              <a:solidFill>
                <a:srgbClr val="0b2a51"/>
              </a:solidFill>
              <a:latin typeface="Arial"/>
            </a:endParaRPr>
          </a:p>
          <a:p>
            <a:pPr lvl="1" marL="743040" indent="-285840">
              <a:lnSpc>
                <a:spcPct val="100000"/>
              </a:lnSpc>
              <a:spcBef>
                <a:spcPts val="400"/>
              </a:spcBef>
              <a:buClr>
                <a:srgbClr val="0b2a51"/>
              </a:buClr>
              <a:buSzPct val="70000"/>
              <a:buFont typeface="Wingdings" charset="2"/>
              <a:buChar char=""/>
            </a:pPr>
            <a:r>
              <a:rPr b="0" lang="en-US" sz="2000" spc="-1" strike="noStrike" u="sng">
                <a:solidFill>
                  <a:srgbClr val="009999"/>
                </a:solidFill>
                <a:uFillTx/>
                <a:latin typeface="Arial"/>
                <a:ea typeface="ＭＳ Ｐゴシック"/>
                <a:hlinkClick r:id="rId1"/>
              </a:rPr>
              <a:t>http://www.mfertig.de/pages/photonics.html</a:t>
            </a:r>
            <a:r>
              <a:rPr b="0" lang="en-US" sz="2000" spc="-1" strike="noStrike">
                <a:solidFill>
                  <a:srgbClr val="0b2a51"/>
                </a:solidFill>
                <a:latin typeface="Arial"/>
                <a:ea typeface="ＭＳ Ｐゴシック"/>
              </a:rPr>
              <a:t> </a:t>
            </a:r>
            <a:endParaRPr b="0" lang="de-DE" sz="2000" spc="-1" strike="noStrike">
              <a:solidFill>
                <a:srgbClr val="0b2a51"/>
              </a:solidFill>
              <a:latin typeface="Arial"/>
            </a:endParaRPr>
          </a:p>
          <a:p>
            <a:pPr lvl="1" marL="743040" indent="-285840">
              <a:lnSpc>
                <a:spcPct val="100000"/>
              </a:lnSpc>
              <a:spcBef>
                <a:spcPts val="400"/>
              </a:spcBef>
              <a:buClr>
                <a:srgbClr val="0b2a51"/>
              </a:buClr>
              <a:buSzPct val="70000"/>
              <a:buFont typeface="Wingdings" charset="2"/>
              <a:buChar char=""/>
            </a:pPr>
            <a:r>
              <a:rPr b="0" lang="en-US" sz="2000" spc="-1" strike="noStrike" u="sng">
                <a:solidFill>
                  <a:srgbClr val="009999"/>
                </a:solidFill>
                <a:uFillTx/>
                <a:latin typeface="Arial"/>
                <a:ea typeface="ＭＳ Ｐゴシック"/>
                <a:hlinkClick r:id="rId2"/>
              </a:rPr>
              <a:t>https://meep.readthedocs.io/en/latest/Python_User_Interface/</a:t>
            </a:r>
            <a:r>
              <a:rPr b="0" lang="en-US" sz="2000" spc="-1" strike="noStrike">
                <a:solidFill>
                  <a:srgbClr val="0b2a51"/>
                </a:solidFill>
                <a:latin typeface="Arial"/>
                <a:ea typeface="ＭＳ Ｐゴシック"/>
              </a:rPr>
              <a:t> </a:t>
            </a:r>
            <a:endParaRPr b="0" lang="de-DE" sz="2000" spc="-1" strike="noStrike">
              <a:solidFill>
                <a:srgbClr val="0b2a51"/>
              </a:solidFill>
              <a:latin typeface="Arial"/>
            </a:endParaRPr>
          </a:p>
          <a:p>
            <a:pPr lvl="1" marL="743040" indent="-285840">
              <a:lnSpc>
                <a:spcPct val="100000"/>
              </a:lnSpc>
              <a:spcBef>
                <a:spcPts val="400"/>
              </a:spcBef>
              <a:buClr>
                <a:srgbClr val="0b2a51"/>
              </a:buClr>
              <a:buSzPct val="70000"/>
              <a:buFont typeface="Wingdings" charset="2"/>
              <a:buChar char=""/>
            </a:pPr>
            <a:r>
              <a:rPr b="0" lang="en-US" sz="2000" spc="-1" strike="noStrike" u="sng">
                <a:solidFill>
                  <a:srgbClr val="009999"/>
                </a:solidFill>
                <a:uFillTx/>
                <a:latin typeface="Arial"/>
                <a:ea typeface="ＭＳ Ｐゴシック"/>
                <a:hlinkClick r:id="rId3"/>
              </a:rPr>
              <a:t>http://www.simpetus.com/projects.html#mpb_waveguide</a:t>
            </a:r>
            <a:r>
              <a:rPr b="0" lang="en-US" sz="2000" spc="-1" strike="noStrike">
                <a:solidFill>
                  <a:srgbClr val="0b2a51"/>
                </a:solidFill>
                <a:latin typeface="Arial"/>
                <a:ea typeface="ＭＳ Ｐゴシック"/>
              </a:rPr>
              <a:t> </a:t>
            </a:r>
            <a:endParaRPr b="0" lang="de-DE" sz="2000" spc="-1" strike="noStrike">
              <a:solidFill>
                <a:srgbClr val="0b2a51"/>
              </a:solidFill>
              <a:latin typeface="Arial"/>
            </a:endParaRPr>
          </a:p>
        </p:txBody>
      </p:sp>
      <p:sp>
        <p:nvSpPr>
          <p:cNvPr id="305" name="PlaceHolder 2"/>
          <p:cNvSpPr>
            <a:spLocks noGrp="1"/>
          </p:cNvSpPr>
          <p:nvPr>
            <p:ph type="title"/>
          </p:nvPr>
        </p:nvSpPr>
        <p:spPr>
          <a:xfrm>
            <a:off x="250920" y="149400"/>
            <a:ext cx="6768720" cy="647280"/>
          </a:xfrm>
          <a:prstGeom prst="rect">
            <a:avLst/>
          </a:prstGeom>
          <a:noFill/>
          <a:ln w="0">
            <a:noFill/>
          </a:ln>
        </p:spPr>
        <p:txBody>
          <a:bodyPr numCol="1" spcCol="0" lIns="0" anchor="ctr">
            <a:noAutofit/>
          </a:bodyPr>
          <a:p>
            <a:pPr>
              <a:lnSpc>
                <a:spcPct val="100000"/>
              </a:lnSpc>
              <a:buNone/>
            </a:pPr>
            <a:r>
              <a:rPr b="0" lang="en-US" sz="3200" spc="-1" strike="noStrike">
                <a:solidFill>
                  <a:srgbClr val="0b2a51"/>
                </a:solidFill>
                <a:latin typeface="Arial"/>
                <a:ea typeface="ＭＳ Ｐゴシック"/>
              </a:rPr>
              <a:t>MEEP</a:t>
            </a:r>
            <a:endParaRPr b="0" lang="de-DE" sz="3200" spc="-1" strike="noStrike">
              <a:solidFill>
                <a:srgbClr val="003399"/>
              </a:solidFill>
              <a:latin typeface="Arial"/>
            </a:endParaRPr>
          </a:p>
        </p:txBody>
      </p:sp>
      <p:sp>
        <p:nvSpPr>
          <p:cNvPr id="306" name="PlaceHolder 3"/>
          <p:cNvSpPr>
            <a:spLocks noGrp="1"/>
          </p:cNvSpPr>
          <p:nvPr>
            <p:ph type="ftr" idx="44"/>
          </p:nvPr>
        </p:nvSpPr>
        <p:spPr>
          <a:xfrm>
            <a:off x="3029040" y="6356520"/>
            <a:ext cx="3085920" cy="364680"/>
          </a:xfrm>
          <a:prstGeom prst="rect">
            <a:avLst/>
          </a:prstGeom>
          <a:noFill/>
          <a:ln w="0">
            <a:noFill/>
          </a:ln>
        </p:spPr>
        <p:txBody>
          <a:bodyPr anchor="ctr">
            <a:noAutofit/>
          </a:bodyPr>
          <a:lstStyle>
            <a:lvl1pPr>
              <a:defRPr b="0" lang="en-US" sz="2400" spc="-1" strike="noStrike">
                <a:latin typeface="Times New Roman"/>
              </a:defRPr>
            </a:lvl1pPr>
          </a:lstStyle>
          <a:p>
            <a:endParaRPr b="0" lang="en-US" sz="2400" spc="-1" strike="noStrike">
              <a:latin typeface="Times New Roman"/>
            </a:endParaRPr>
          </a:p>
        </p:txBody>
      </p:sp>
      <p:pic>
        <p:nvPicPr>
          <p:cNvPr id="307" name="Picture 7" descr=""/>
          <p:cNvPicPr/>
          <p:nvPr/>
        </p:nvPicPr>
        <p:blipFill>
          <a:blip r:embed="rId4"/>
          <a:stretch/>
        </p:blipFill>
        <p:spPr>
          <a:xfrm>
            <a:off x="1035720" y="2883240"/>
            <a:ext cx="7072200" cy="3299400"/>
          </a:xfrm>
          <a:prstGeom prst="rect">
            <a:avLst/>
          </a:prstGeom>
          <a:ln w="0">
            <a:noFill/>
          </a:ln>
        </p:spPr>
      </p:pic>
      <p:sp>
        <p:nvSpPr>
          <p:cNvPr id="308" name="TextBox 8"/>
          <p:cNvSpPr/>
          <p:nvPr/>
        </p:nvSpPr>
        <p:spPr>
          <a:xfrm>
            <a:off x="852120" y="6125400"/>
            <a:ext cx="7439760" cy="241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000" spc="-1" strike="noStrike" u="sng">
                <a:solidFill>
                  <a:srgbClr val="009999"/>
                </a:solidFill>
                <a:uFillTx/>
                <a:latin typeface="Arial"/>
                <a:hlinkClick r:id="rId5"/>
              </a:rPr>
              <a:t>http://www.simpetus.com/projects.html#mpb_waveguide</a:t>
            </a:r>
            <a:r>
              <a:rPr b="0" lang="en-US" sz="1000" spc="-1" strike="noStrike">
                <a:solidFill>
                  <a:srgbClr val="002060"/>
                </a:solidFill>
                <a:latin typeface="Arial"/>
              </a:rPr>
              <a:t> MPB Project #1 — Modes of Silicon on Insulator (SOI) Strip Waveguides </a:t>
            </a:r>
            <a:endParaRPr b="0" lang="en-US" sz="1000" spc="-1" strike="noStrike">
              <a:latin typeface="Arial"/>
            </a:endParaRPr>
          </a:p>
        </p:txBody>
      </p:sp>
      <p:sp>
        <p:nvSpPr>
          <p:cNvPr id="5" name="PlaceHolder 4"/>
          <p:cNvSpPr>
            <a:spLocks noGrp="1"/>
          </p:cNvSpPr>
          <p:nvPr>
            <p:ph type="sldNum" idx="3"/>
          </p:nvPr>
        </p:nvSpPr>
        <p:spPr/>
        <p:txBody>
          <a:bodyPr/>
          <a:p>
            <a:fld id="{9E9A402A-AA10-4429-9913-D9E8CBD751C5}" type="slidenum">
              <a:t>35</a:t>
            </a:fld>
          </a:p>
        </p:txBody>
      </p:sp>
      <p:sp>
        <p:nvSpPr>
          <p:cNvPr id="6" name="PlaceHolder 5"/>
          <p:cNvSpPr>
            <a:spLocks noGrp="1"/>
          </p:cNvSpPr>
          <p:nvPr>
            <p:ph type="dt" idx="1"/>
          </p:nvPr>
        </p:nvSpPr>
        <p:spPr/>
        <p:txBody>
          <a:bodyPr/>
          <a:p>
            <a:fld id="{F593B095-6646-44B2-9558-C3B2FE07B5A6}" type="datetime1">
              <a:rPr lang="en-US"/>
              <a:t>09/27/2024</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3" name="Picture 4" descr=""/>
          <p:cNvPicPr/>
          <p:nvPr/>
        </p:nvPicPr>
        <p:blipFill>
          <a:blip r:embed="rId1"/>
          <a:srcRect l="0" t="13672" r="0" b="0"/>
          <a:stretch/>
        </p:blipFill>
        <p:spPr>
          <a:xfrm>
            <a:off x="5531400" y="1247760"/>
            <a:ext cx="3473640" cy="1955880"/>
          </a:xfrm>
          <a:prstGeom prst="rect">
            <a:avLst/>
          </a:prstGeom>
          <a:ln w="0">
            <a:noFill/>
          </a:ln>
        </p:spPr>
      </p:pic>
      <p:sp>
        <p:nvSpPr>
          <p:cNvPr id="154" name="PlaceHolder 1"/>
          <p:cNvSpPr>
            <a:spLocks noGrp="1"/>
          </p:cNvSpPr>
          <p:nvPr>
            <p:ph/>
          </p:nvPr>
        </p:nvSpPr>
        <p:spPr>
          <a:xfrm>
            <a:off x="299160" y="1294200"/>
            <a:ext cx="4836960" cy="4966920"/>
          </a:xfrm>
          <a:prstGeom prst="rect">
            <a:avLst/>
          </a:prstGeom>
          <a:noFill/>
          <a:ln w="0">
            <a:noFill/>
          </a:ln>
        </p:spPr>
        <p:txBody>
          <a:bodyPr numCol="1" spcCol="0" lIns="0" anchor="t">
            <a:noAutofit/>
          </a:bodyPr>
          <a:p>
            <a:pPr marL="343080" indent="-343080">
              <a:lnSpc>
                <a:spcPct val="100000"/>
              </a:lnSpc>
              <a:spcBef>
                <a:spcPts val="479"/>
              </a:spcBef>
              <a:buClr>
                <a:srgbClr val="0b2a51"/>
              </a:buClr>
              <a:buFont typeface="Wingdings" charset="2"/>
              <a:buChar char=""/>
            </a:pPr>
            <a:r>
              <a:rPr b="0" lang="en-US" sz="2400" spc="-1" strike="noStrike">
                <a:solidFill>
                  <a:srgbClr val="0b2a51"/>
                </a:solidFill>
                <a:latin typeface="Arial"/>
                <a:ea typeface="ＭＳ Ｐゴシック"/>
              </a:rPr>
              <a:t>Theory Background</a:t>
            </a:r>
            <a:endParaRPr b="0" lang="de-DE" sz="2400" spc="-1" strike="noStrike">
              <a:solidFill>
                <a:srgbClr val="0b2a51"/>
              </a:solidFill>
              <a:latin typeface="Arial"/>
            </a:endParaRPr>
          </a:p>
          <a:p>
            <a:pPr lvl="1" marL="743040" indent="-285840">
              <a:lnSpc>
                <a:spcPct val="100000"/>
              </a:lnSpc>
              <a:spcBef>
                <a:spcPts val="400"/>
              </a:spcBef>
              <a:buClr>
                <a:srgbClr val="0b2a51"/>
              </a:buClr>
              <a:buSzPct val="70000"/>
              <a:buFont typeface="Wingdings" charset="2"/>
              <a:buChar char=""/>
            </a:pPr>
            <a:r>
              <a:rPr b="0" lang="en-US" sz="2000" spc="-1" strike="noStrike">
                <a:solidFill>
                  <a:srgbClr val="0b2a51"/>
                </a:solidFill>
                <a:latin typeface="Arial"/>
                <a:ea typeface="ＭＳ Ｐゴシック"/>
              </a:rPr>
              <a:t>Ising Model and Ising Machine</a:t>
            </a:r>
            <a:endParaRPr b="0" lang="de-DE" sz="2000" spc="-1" strike="noStrike">
              <a:solidFill>
                <a:srgbClr val="0b2a51"/>
              </a:solidFill>
              <a:latin typeface="Arial"/>
            </a:endParaRPr>
          </a:p>
          <a:p>
            <a:pPr lvl="2" marL="1143000" indent="-228600">
              <a:lnSpc>
                <a:spcPct val="100000"/>
              </a:lnSpc>
              <a:spcBef>
                <a:spcPts val="360"/>
              </a:spcBef>
              <a:buClr>
                <a:srgbClr val="0b2a51"/>
              </a:buClr>
              <a:buFont typeface="Wingdings" charset="2"/>
              <a:buChar char=""/>
            </a:pPr>
            <a:r>
              <a:rPr b="0" lang="en-US" sz="1800" spc="-1" strike="noStrike">
                <a:solidFill>
                  <a:srgbClr val="0b2a51"/>
                </a:solidFill>
                <a:latin typeface="Arial"/>
                <a:ea typeface="ＭＳ Ｐゴシック"/>
              </a:rPr>
              <a:t>https://nbviewer.org/url/jakevdp.github.io/downloads/notebooks/CythonIsingModel.ipynb </a:t>
            </a:r>
            <a:endParaRPr b="0" lang="de-DE" sz="1800" spc="-1" strike="noStrike">
              <a:solidFill>
                <a:srgbClr val="0b2a51"/>
              </a:solidFill>
              <a:latin typeface="Arial"/>
            </a:endParaRPr>
          </a:p>
          <a:p>
            <a:pPr lvl="2" marL="1143000" indent="-228600">
              <a:lnSpc>
                <a:spcPct val="100000"/>
              </a:lnSpc>
              <a:spcBef>
                <a:spcPts val="360"/>
              </a:spcBef>
              <a:buClr>
                <a:srgbClr val="0b2a51"/>
              </a:buClr>
              <a:buFont typeface="Wingdings" charset="2"/>
              <a:buChar char=""/>
            </a:pPr>
            <a:r>
              <a:rPr b="0" lang="en-US" sz="1800" spc="-1" strike="noStrike">
                <a:solidFill>
                  <a:srgbClr val="0b2a51"/>
                </a:solidFill>
                <a:latin typeface="Arial"/>
                <a:ea typeface="ＭＳ Ｐゴシック"/>
              </a:rPr>
              <a:t>https://matthewrocklin.com/blog/work/2015/02/28/Ising</a:t>
            </a:r>
            <a:endParaRPr b="0" lang="de-DE" sz="1800" spc="-1" strike="noStrike">
              <a:solidFill>
                <a:srgbClr val="0b2a51"/>
              </a:solidFill>
              <a:latin typeface="Arial"/>
            </a:endParaRPr>
          </a:p>
          <a:p>
            <a:pPr lvl="1" marL="743040" indent="-285840">
              <a:lnSpc>
                <a:spcPct val="100000"/>
              </a:lnSpc>
              <a:spcBef>
                <a:spcPts val="400"/>
              </a:spcBef>
              <a:buClr>
                <a:srgbClr val="0b2a51"/>
              </a:buClr>
              <a:buSzPct val="70000"/>
              <a:buFont typeface="Wingdings" charset="2"/>
              <a:buChar char=""/>
            </a:pPr>
            <a:r>
              <a:rPr b="0" lang="en-US" sz="2000" spc="-1" strike="noStrike">
                <a:solidFill>
                  <a:srgbClr val="0b2a51"/>
                </a:solidFill>
                <a:latin typeface="Arial"/>
                <a:ea typeface="ＭＳ Ｐゴシック"/>
              </a:rPr>
              <a:t>Pitchfork Bifurcation</a:t>
            </a:r>
            <a:endParaRPr b="0" lang="de-DE" sz="2000" spc="-1" strike="noStrike">
              <a:solidFill>
                <a:srgbClr val="0b2a51"/>
              </a:solidFill>
              <a:latin typeface="Arial"/>
            </a:endParaRPr>
          </a:p>
          <a:p>
            <a:pPr lvl="2" marL="1143000" indent="-228600">
              <a:lnSpc>
                <a:spcPct val="100000"/>
              </a:lnSpc>
              <a:spcBef>
                <a:spcPts val="360"/>
              </a:spcBef>
              <a:buClr>
                <a:srgbClr val="0b2a51"/>
              </a:buClr>
              <a:buFont typeface="Wingdings" charset="2"/>
              <a:buChar char=""/>
            </a:pPr>
            <a:r>
              <a:rPr b="0" lang="en-US" sz="1800" spc="-1" strike="noStrike">
                <a:solidFill>
                  <a:srgbClr val="0b2a51"/>
                </a:solidFill>
                <a:latin typeface="Arial"/>
                <a:ea typeface="ＭＳ Ｐゴシック"/>
              </a:rPr>
              <a:t>https://www.youtube.com/watch?v=Il75BOO94jY&amp;t=2134s </a:t>
            </a:r>
            <a:endParaRPr b="0" lang="de-DE" sz="1800" spc="-1" strike="noStrike">
              <a:solidFill>
                <a:srgbClr val="0b2a51"/>
              </a:solidFill>
              <a:latin typeface="Arial"/>
            </a:endParaRPr>
          </a:p>
          <a:p>
            <a:endParaRPr b="0" lang="de-DE" sz="2000" spc="-1" strike="noStrike">
              <a:solidFill>
                <a:srgbClr val="0b2a51"/>
              </a:solidFill>
              <a:latin typeface="Arial"/>
            </a:endParaRPr>
          </a:p>
        </p:txBody>
      </p:sp>
      <p:sp>
        <p:nvSpPr>
          <p:cNvPr id="155" name="PlaceHolder 2"/>
          <p:cNvSpPr>
            <a:spLocks noGrp="1"/>
          </p:cNvSpPr>
          <p:nvPr>
            <p:ph type="title"/>
          </p:nvPr>
        </p:nvSpPr>
        <p:spPr>
          <a:xfrm>
            <a:off x="250920" y="149400"/>
            <a:ext cx="6768720" cy="647280"/>
          </a:xfrm>
          <a:prstGeom prst="rect">
            <a:avLst/>
          </a:prstGeom>
          <a:noFill/>
          <a:ln w="0">
            <a:noFill/>
          </a:ln>
        </p:spPr>
        <p:txBody>
          <a:bodyPr numCol="1" spcCol="0" lIns="0" anchor="ctr">
            <a:noAutofit/>
          </a:bodyPr>
          <a:p>
            <a:pPr>
              <a:lnSpc>
                <a:spcPct val="100000"/>
              </a:lnSpc>
              <a:buNone/>
            </a:pPr>
            <a:r>
              <a:rPr b="0" lang="en-US" sz="3200" spc="-1" strike="noStrike">
                <a:solidFill>
                  <a:srgbClr val="0b2a51"/>
                </a:solidFill>
                <a:latin typeface="Arial"/>
                <a:ea typeface="ＭＳ Ｐゴシック"/>
              </a:rPr>
              <a:t>Week 1</a:t>
            </a:r>
            <a:endParaRPr b="0" lang="de-DE" sz="3200" spc="-1" strike="noStrike">
              <a:solidFill>
                <a:srgbClr val="003399"/>
              </a:solidFill>
              <a:latin typeface="Arial"/>
            </a:endParaRPr>
          </a:p>
        </p:txBody>
      </p:sp>
      <p:sp>
        <p:nvSpPr>
          <p:cNvPr id="156" name="PlaceHolder 3"/>
          <p:cNvSpPr>
            <a:spLocks noGrp="1"/>
          </p:cNvSpPr>
          <p:nvPr>
            <p:ph type="ftr" idx="14"/>
          </p:nvPr>
        </p:nvSpPr>
        <p:spPr>
          <a:xfrm>
            <a:off x="3029040" y="6356520"/>
            <a:ext cx="3085920" cy="364680"/>
          </a:xfrm>
          <a:prstGeom prst="rect">
            <a:avLst/>
          </a:prstGeom>
          <a:noFill/>
          <a:ln w="0">
            <a:noFill/>
          </a:ln>
        </p:spPr>
        <p:txBody>
          <a:bodyPr anchor="ctr">
            <a:noAutofit/>
          </a:bodyPr>
          <a:lstStyle>
            <a:lvl1pPr>
              <a:defRPr b="0" lang="en-US" sz="2400" spc="-1" strike="noStrike">
                <a:latin typeface="Times New Roman"/>
              </a:defRPr>
            </a:lvl1pPr>
          </a:lstStyle>
          <a:p>
            <a:endParaRPr b="0" lang="en-US" sz="2400" spc="-1" strike="noStrike">
              <a:latin typeface="Times New Roman"/>
            </a:endParaRPr>
          </a:p>
        </p:txBody>
      </p:sp>
      <p:pic>
        <p:nvPicPr>
          <p:cNvPr id="157" name="Picture 2" descr=""/>
          <p:cNvPicPr/>
          <p:nvPr/>
        </p:nvPicPr>
        <p:blipFill>
          <a:blip r:embed="rId2"/>
          <a:stretch/>
        </p:blipFill>
        <p:spPr>
          <a:xfrm>
            <a:off x="5702400" y="3546000"/>
            <a:ext cx="3037680" cy="2323440"/>
          </a:xfrm>
          <a:prstGeom prst="rect">
            <a:avLst/>
          </a:prstGeom>
          <a:ln w="0">
            <a:noFill/>
          </a:ln>
        </p:spPr>
      </p:pic>
      <p:sp>
        <p:nvSpPr>
          <p:cNvPr id="158" name="CustomShape 3"/>
          <p:cNvSpPr/>
          <p:nvPr/>
        </p:nvSpPr>
        <p:spPr>
          <a:xfrm>
            <a:off x="5430600" y="5734440"/>
            <a:ext cx="3581280" cy="656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900" spc="-1" strike="noStrike">
                <a:solidFill>
                  <a:srgbClr val="000000"/>
                </a:solidFill>
                <a:latin typeface="Open Sans"/>
              </a:rPr>
              <a:t>Quench of an Ising system on a two-dimensional square lattice (500 × 500) with inverse temperature β = 10, starting from a random configuration.</a:t>
            </a:r>
            <a:endParaRPr b="0" lang="en-US" sz="900" spc="-1" strike="noStrike">
              <a:latin typeface="Arial"/>
            </a:endParaRPr>
          </a:p>
          <a:p>
            <a:pPr>
              <a:lnSpc>
                <a:spcPct val="100000"/>
              </a:lnSpc>
              <a:buNone/>
            </a:pPr>
            <a:r>
              <a:rPr b="0" lang="en-US" sz="900" spc="-1" strike="noStrike" u="sng">
                <a:solidFill>
                  <a:srgbClr val="009999"/>
                </a:solidFill>
                <a:uFillTx/>
                <a:latin typeface="Open Sans"/>
                <a:hlinkClick r:id="rId3"/>
              </a:rPr>
              <a:t>https://en.wikipedia.org/wiki/Ising_model</a:t>
            </a:r>
            <a:r>
              <a:rPr b="0" lang="en-US" sz="900" spc="-1" strike="noStrike">
                <a:solidFill>
                  <a:srgbClr val="000000"/>
                </a:solidFill>
                <a:latin typeface="Open Sans"/>
              </a:rPr>
              <a:t> </a:t>
            </a:r>
            <a:endParaRPr b="0" lang="en-US" sz="900" spc="-1" strike="noStrike">
              <a:latin typeface="Arial"/>
            </a:endParaRPr>
          </a:p>
        </p:txBody>
      </p:sp>
      <p:sp>
        <p:nvSpPr>
          <p:cNvPr id="159" name="CustomShape 5"/>
          <p:cNvSpPr/>
          <p:nvPr/>
        </p:nvSpPr>
        <p:spPr>
          <a:xfrm>
            <a:off x="5367600" y="3029040"/>
            <a:ext cx="3776040" cy="5346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000" spc="-1" strike="noStrike">
                <a:solidFill>
                  <a:srgbClr val="000000"/>
                </a:solidFill>
                <a:latin typeface="Open Sans"/>
              </a:rPr>
              <a:t>Ising Model</a:t>
            </a:r>
            <a:endParaRPr b="0" lang="en-US" sz="1000" spc="-1" strike="noStrike">
              <a:latin typeface="Arial"/>
            </a:endParaRPr>
          </a:p>
          <a:p>
            <a:pPr>
              <a:lnSpc>
                <a:spcPct val="100000"/>
              </a:lnSpc>
              <a:buNone/>
            </a:pPr>
            <a:r>
              <a:rPr b="0" lang="en-US" sz="900" spc="-1" strike="noStrike" u="sng">
                <a:solidFill>
                  <a:srgbClr val="009999"/>
                </a:solidFill>
                <a:uFillTx/>
                <a:latin typeface="Open Sans"/>
                <a:hlinkClick r:id="rId4"/>
              </a:rPr>
              <a:t>https://social-innovation.hitachi/en-us/case_studies/new-computer-can-quickly-solve-combinatorial-optimization-problems/</a:t>
            </a:r>
            <a:r>
              <a:rPr b="0" lang="en-US" sz="900" spc="-1" strike="noStrike">
                <a:solidFill>
                  <a:srgbClr val="000000"/>
                </a:solidFill>
                <a:latin typeface="Open Sans"/>
              </a:rPr>
              <a:t> </a:t>
            </a:r>
            <a:endParaRPr b="0" lang="en-US" sz="900" spc="-1" strike="noStrike">
              <a:latin typeface="Arial"/>
            </a:endParaRPr>
          </a:p>
        </p:txBody>
      </p:sp>
      <p:pic>
        <p:nvPicPr>
          <p:cNvPr id="160" name="Picture 14" descr=""/>
          <p:cNvPicPr/>
          <p:nvPr/>
        </p:nvPicPr>
        <p:blipFill>
          <a:blip r:embed="rId5"/>
          <a:srcRect l="24801" t="13720" r="22941" b="27029"/>
          <a:stretch/>
        </p:blipFill>
        <p:spPr>
          <a:xfrm>
            <a:off x="586800" y="4542840"/>
            <a:ext cx="2099160" cy="1854360"/>
          </a:xfrm>
          <a:prstGeom prst="rect">
            <a:avLst/>
          </a:prstGeom>
          <a:ln w="0">
            <a:noFill/>
          </a:ln>
        </p:spPr>
      </p:pic>
      <p:sp>
        <p:nvSpPr>
          <p:cNvPr id="161" name="CustomShape 7"/>
          <p:cNvSpPr/>
          <p:nvPr/>
        </p:nvSpPr>
        <p:spPr>
          <a:xfrm>
            <a:off x="2417760" y="6022800"/>
            <a:ext cx="2889720" cy="333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800" spc="-1" strike="noStrike">
                <a:solidFill>
                  <a:srgbClr val="222222"/>
                </a:solidFill>
                <a:latin typeface="Arial"/>
              </a:rPr>
              <a:t>McCann, Caitlin. "Bifurcation Analysis of Non-linear Differential Equations." </a:t>
            </a:r>
            <a:r>
              <a:rPr b="0" i="1" lang="en-US" sz="800" spc="-1" strike="noStrike">
                <a:solidFill>
                  <a:srgbClr val="222222"/>
                </a:solidFill>
                <a:latin typeface="Arial"/>
              </a:rPr>
              <a:t>The University of Liverpool</a:t>
            </a:r>
            <a:r>
              <a:rPr b="0" lang="en-US" sz="800" spc="-1" strike="noStrike">
                <a:solidFill>
                  <a:srgbClr val="222222"/>
                </a:solidFill>
                <a:latin typeface="Arial"/>
              </a:rPr>
              <a:t> (2013).</a:t>
            </a:r>
            <a:endParaRPr b="0" lang="en-US" sz="800" spc="-1" strike="noStrike">
              <a:latin typeface="Arial"/>
            </a:endParaRPr>
          </a:p>
        </p:txBody>
      </p:sp>
      <p:sp>
        <p:nvSpPr>
          <p:cNvPr id="5" name="PlaceHolder 4"/>
          <p:cNvSpPr>
            <a:spLocks noGrp="1"/>
          </p:cNvSpPr>
          <p:nvPr>
            <p:ph type="sldNum" idx="3"/>
          </p:nvPr>
        </p:nvSpPr>
        <p:spPr/>
        <p:txBody>
          <a:bodyPr/>
          <a:p>
            <a:fld id="{E6CFB86F-09F2-4868-B94B-9667D5E77D24}" type="slidenum">
              <a:t>4</a:t>
            </a:fld>
          </a:p>
        </p:txBody>
      </p:sp>
      <p:sp>
        <p:nvSpPr>
          <p:cNvPr id="6" name="PlaceHolder 5"/>
          <p:cNvSpPr>
            <a:spLocks noGrp="1"/>
          </p:cNvSpPr>
          <p:nvPr>
            <p:ph type="dt" idx="1"/>
          </p:nvPr>
        </p:nvSpPr>
        <p:spPr/>
        <p:txBody>
          <a:bodyPr/>
          <a:p>
            <a:fld id="{55389C17-BBAE-4BC3-A94A-5ED73764593D}" type="datetime1">
              <a:rPr lang="en-US"/>
              <a:t>09/27/2024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p:nvPr>
        </p:nvSpPr>
        <p:spPr>
          <a:xfrm>
            <a:off x="250920" y="1341360"/>
            <a:ext cx="8642160" cy="4966920"/>
          </a:xfrm>
          <a:prstGeom prst="rect">
            <a:avLst/>
          </a:prstGeom>
          <a:noFill/>
          <a:ln w="0">
            <a:noFill/>
          </a:ln>
        </p:spPr>
        <p:txBody>
          <a:bodyPr numCol="1" spcCol="0" lIns="0" anchor="t">
            <a:noAutofit/>
          </a:bodyPr>
          <a:p>
            <a:pPr marL="343080" indent="-343080">
              <a:lnSpc>
                <a:spcPct val="100000"/>
              </a:lnSpc>
              <a:spcBef>
                <a:spcPts val="479"/>
              </a:spcBef>
              <a:buClr>
                <a:srgbClr val="0b2a51"/>
              </a:buClr>
              <a:buFont typeface="Wingdings" charset="2"/>
              <a:buChar char=""/>
            </a:pPr>
            <a:r>
              <a:rPr b="0" lang="en-US" sz="2400" spc="-1" strike="noStrike">
                <a:solidFill>
                  <a:srgbClr val="0b2a51"/>
                </a:solidFill>
                <a:latin typeface="Arial"/>
                <a:ea typeface="ＭＳ Ｐゴシック"/>
              </a:rPr>
              <a:t>Literature Review </a:t>
            </a:r>
            <a:endParaRPr b="0" lang="de-DE" sz="2400" spc="-1" strike="noStrike">
              <a:solidFill>
                <a:srgbClr val="0b2a51"/>
              </a:solidFill>
              <a:latin typeface="Arial"/>
            </a:endParaRPr>
          </a:p>
          <a:p>
            <a:pPr lvl="1" marL="743040" indent="-285840">
              <a:lnSpc>
                <a:spcPct val="100000"/>
              </a:lnSpc>
              <a:spcBef>
                <a:spcPts val="400"/>
              </a:spcBef>
              <a:buClr>
                <a:srgbClr val="0b2a51"/>
              </a:buClr>
              <a:buSzPct val="70000"/>
              <a:buFont typeface="Wingdings" charset="2"/>
              <a:buChar char=""/>
            </a:pPr>
            <a:r>
              <a:rPr b="0" lang="en-US" sz="2000" spc="-1" strike="noStrike">
                <a:solidFill>
                  <a:srgbClr val="0b2a51"/>
                </a:solidFill>
                <a:latin typeface="Arial"/>
                <a:ea typeface="ＭＳ Ｐゴシック"/>
              </a:rPr>
              <a:t>Realization of optical bistability through nonlinear optical resonator: </a:t>
            </a:r>
            <a:endParaRPr b="0" lang="de-DE" sz="2000" spc="-1" strike="noStrike">
              <a:solidFill>
                <a:srgbClr val="0b2a51"/>
              </a:solidFill>
              <a:latin typeface="Arial"/>
            </a:endParaRPr>
          </a:p>
          <a:p>
            <a:pPr lvl="2" marL="1143000" indent="-228600">
              <a:lnSpc>
                <a:spcPct val="100000"/>
              </a:lnSpc>
              <a:spcBef>
                <a:spcPts val="360"/>
              </a:spcBef>
              <a:buClr>
                <a:srgbClr val="0b2a51"/>
              </a:buClr>
              <a:buFont typeface="Wingdings" charset="2"/>
              <a:buChar char=""/>
            </a:pPr>
            <a:r>
              <a:rPr b="0" lang="en-US" sz="1800" spc="-1" strike="noStrike">
                <a:solidFill>
                  <a:srgbClr val="0b2a51"/>
                </a:solidFill>
                <a:latin typeface="Arial"/>
                <a:ea typeface="ＭＳ Ｐゴシック"/>
              </a:rPr>
              <a:t>Ising Machines: Non-Von Neumann Computing with Nonlinear Optics - Alireza Marandi - 6/7/2019 </a:t>
            </a:r>
            <a:r>
              <a:rPr b="0" lang="de-DE" sz="1800" spc="-1" strike="noStrike">
                <a:solidFill>
                  <a:srgbClr val="0b2a51"/>
                </a:solidFill>
                <a:latin typeface="Arial"/>
                <a:ea typeface="ＭＳ Ｐゴシック"/>
              </a:rPr>
              <a:t>(</a:t>
            </a:r>
            <a:r>
              <a:rPr b="0" lang="en-US" sz="1800" spc="-1" strike="noStrike" u="sng">
                <a:solidFill>
                  <a:srgbClr val="009999"/>
                </a:solidFill>
                <a:uFillTx/>
                <a:latin typeface="Arial"/>
                <a:ea typeface="ＭＳ Ｐゴシック"/>
                <a:hlinkClick r:id="rId1"/>
              </a:rPr>
              <a:t>https://www.youtube.com/watch?v=V7BxJsLyubk&amp;t=832s</a:t>
            </a:r>
            <a:r>
              <a:rPr b="0" lang="en-US" sz="1800" spc="-1" strike="noStrike">
                <a:solidFill>
                  <a:srgbClr val="0b2a51"/>
                </a:solidFill>
                <a:latin typeface="Arial"/>
                <a:ea typeface="ＭＳ Ｐゴシック"/>
              </a:rPr>
              <a:t>)</a:t>
            </a:r>
            <a:endParaRPr b="0" lang="de-DE" sz="1800" spc="-1" strike="noStrike">
              <a:solidFill>
                <a:srgbClr val="0b2a51"/>
              </a:solidFill>
              <a:latin typeface="Arial"/>
            </a:endParaRPr>
          </a:p>
          <a:p>
            <a:pPr lvl="2" marL="1143000" indent="-228600">
              <a:lnSpc>
                <a:spcPct val="100000"/>
              </a:lnSpc>
              <a:spcBef>
                <a:spcPts val="360"/>
              </a:spcBef>
              <a:buClr>
                <a:srgbClr val="0b2a51"/>
              </a:buClr>
              <a:buFont typeface="Wingdings" charset="2"/>
              <a:buChar char=""/>
            </a:pPr>
            <a:r>
              <a:rPr b="0" lang="en-US" sz="1800" spc="-1" strike="noStrike">
                <a:solidFill>
                  <a:srgbClr val="0b2a51"/>
                </a:solidFill>
                <a:latin typeface="Arial"/>
                <a:ea typeface="ＭＳ Ｐゴシック"/>
              </a:rPr>
              <a:t>“</a:t>
            </a:r>
            <a:r>
              <a:rPr b="0" lang="en-US" sz="1800" spc="-1" strike="noStrike">
                <a:solidFill>
                  <a:srgbClr val="0b2a51"/>
                </a:solidFill>
                <a:latin typeface="Arial"/>
                <a:ea typeface="ＭＳ Ｐゴシック"/>
              </a:rPr>
              <a:t>Integrated Coherent Ising Machines Based on Self-Phase Modulation in Microring Resonators” (2020) Appendix A.</a:t>
            </a:r>
            <a:endParaRPr b="0" lang="de-DE" sz="1800" spc="-1" strike="noStrike">
              <a:solidFill>
                <a:srgbClr val="0b2a51"/>
              </a:solidFill>
              <a:latin typeface="Arial"/>
            </a:endParaRPr>
          </a:p>
          <a:p>
            <a:pPr lvl="2" marL="1143000" indent="-228600">
              <a:lnSpc>
                <a:spcPct val="100000"/>
              </a:lnSpc>
              <a:spcBef>
                <a:spcPts val="360"/>
              </a:spcBef>
              <a:buClr>
                <a:srgbClr val="0b2a51"/>
              </a:buClr>
              <a:buFont typeface="Wingdings" charset="2"/>
              <a:buChar char=""/>
            </a:pPr>
            <a:r>
              <a:rPr b="0" lang="en-US" sz="1800" spc="-1" strike="noStrike">
                <a:solidFill>
                  <a:srgbClr val="0b2a51"/>
                </a:solidFill>
                <a:latin typeface="Arial"/>
                <a:ea typeface="ＭＳ Ｐゴシック"/>
              </a:rPr>
              <a:t>“</a:t>
            </a:r>
            <a:r>
              <a:rPr b="0" lang="en-US" sz="1800" spc="-1" strike="noStrike">
                <a:solidFill>
                  <a:srgbClr val="0b2a51"/>
                </a:solidFill>
                <a:latin typeface="Arial"/>
                <a:ea typeface="ＭＳ Ｐゴシック"/>
              </a:rPr>
              <a:t>A Review of Simulation Algorithms of Classical Ising Machines for Combinatorial Optimization” (2022)</a:t>
            </a:r>
            <a:endParaRPr b="0" lang="de-DE" sz="1800" spc="-1" strike="noStrike">
              <a:solidFill>
                <a:srgbClr val="0b2a51"/>
              </a:solidFill>
              <a:latin typeface="Arial"/>
            </a:endParaRPr>
          </a:p>
          <a:p>
            <a:pPr lvl="2" marL="1143000" indent="-228600">
              <a:lnSpc>
                <a:spcPct val="100000"/>
              </a:lnSpc>
              <a:spcBef>
                <a:spcPts val="360"/>
              </a:spcBef>
              <a:buClr>
                <a:srgbClr val="0b2a51"/>
              </a:buClr>
              <a:buFont typeface="Wingdings" charset="2"/>
              <a:buChar char=""/>
            </a:pPr>
            <a:r>
              <a:rPr b="0" lang="en-US" sz="1800" spc="-1" strike="noStrike">
                <a:solidFill>
                  <a:srgbClr val="0b2a51"/>
                </a:solidFill>
                <a:latin typeface="Arial"/>
                <a:ea typeface="ＭＳ Ｐゴシック"/>
              </a:rPr>
              <a:t>“</a:t>
            </a:r>
            <a:r>
              <a:rPr b="0" lang="en-US" sz="1800" spc="-1" strike="noStrike">
                <a:solidFill>
                  <a:srgbClr val="0b2a51"/>
                </a:solidFill>
                <a:latin typeface="Arial"/>
                <a:ea typeface="ＭＳ Ｐゴシック"/>
              </a:rPr>
              <a:t>Ising Machines: Hardware Solvers for Combinatorial Optimization Problems” (2022)</a:t>
            </a:r>
            <a:endParaRPr b="0" lang="de-DE" sz="1800" spc="-1" strike="noStrike">
              <a:solidFill>
                <a:srgbClr val="0b2a51"/>
              </a:solidFill>
              <a:latin typeface="Arial"/>
            </a:endParaRPr>
          </a:p>
          <a:p>
            <a:pPr>
              <a:lnSpc>
                <a:spcPct val="100000"/>
              </a:lnSpc>
              <a:spcBef>
                <a:spcPts val="479"/>
              </a:spcBef>
              <a:buNone/>
            </a:pPr>
            <a:endParaRPr b="0" lang="de-DE" sz="2400" spc="-1" strike="noStrike">
              <a:solidFill>
                <a:srgbClr val="0b2a51"/>
              </a:solidFill>
              <a:latin typeface="Arial"/>
            </a:endParaRPr>
          </a:p>
        </p:txBody>
      </p:sp>
      <p:sp>
        <p:nvSpPr>
          <p:cNvPr id="163" name="PlaceHolder 2"/>
          <p:cNvSpPr>
            <a:spLocks noGrp="1"/>
          </p:cNvSpPr>
          <p:nvPr>
            <p:ph type="title"/>
          </p:nvPr>
        </p:nvSpPr>
        <p:spPr>
          <a:xfrm>
            <a:off x="250920" y="149400"/>
            <a:ext cx="6768720" cy="647280"/>
          </a:xfrm>
          <a:prstGeom prst="rect">
            <a:avLst/>
          </a:prstGeom>
          <a:noFill/>
          <a:ln w="0">
            <a:noFill/>
          </a:ln>
        </p:spPr>
        <p:txBody>
          <a:bodyPr numCol="1" spcCol="0" lIns="0" anchor="ctr">
            <a:noAutofit/>
          </a:bodyPr>
          <a:p>
            <a:endParaRPr b="0" lang="de-DE" sz="2000" spc="-1" strike="noStrike">
              <a:solidFill>
                <a:srgbClr val="003399"/>
              </a:solidFill>
              <a:latin typeface="Arial"/>
            </a:endParaRPr>
          </a:p>
        </p:txBody>
      </p:sp>
      <p:sp>
        <p:nvSpPr>
          <p:cNvPr id="164" name="PlaceHolder 3"/>
          <p:cNvSpPr>
            <a:spLocks noGrp="1"/>
          </p:cNvSpPr>
          <p:nvPr>
            <p:ph type="ftr" idx="15"/>
          </p:nvPr>
        </p:nvSpPr>
        <p:spPr>
          <a:xfrm>
            <a:off x="3029040" y="6356520"/>
            <a:ext cx="3085920" cy="364680"/>
          </a:xfrm>
          <a:prstGeom prst="rect">
            <a:avLst/>
          </a:prstGeom>
          <a:noFill/>
          <a:ln w="0">
            <a:noFill/>
          </a:ln>
        </p:spPr>
        <p:txBody>
          <a:bodyPr anchor="ctr">
            <a:noAutofit/>
          </a:bodyPr>
          <a:lstStyle>
            <a:lvl1pPr>
              <a:defRPr b="0" lang="en-US" sz="2400" spc="-1" strike="noStrike">
                <a:latin typeface="Times New Roman"/>
              </a:defRPr>
            </a:lvl1pPr>
          </a:lstStyle>
          <a:p>
            <a:endParaRPr b="0" lang="en-US" sz="2400" spc="-1" strike="noStrike">
              <a:latin typeface="Times New Roman"/>
            </a:endParaRPr>
          </a:p>
        </p:txBody>
      </p:sp>
      <p:sp>
        <p:nvSpPr>
          <p:cNvPr id="5" name="PlaceHolder 4"/>
          <p:cNvSpPr>
            <a:spLocks noGrp="1"/>
          </p:cNvSpPr>
          <p:nvPr>
            <p:ph type="sldNum" idx="3"/>
          </p:nvPr>
        </p:nvSpPr>
        <p:spPr/>
        <p:txBody>
          <a:bodyPr/>
          <a:p>
            <a:fld id="{95F991A5-9224-463B-89F2-DA7CE9250821}" type="slidenum">
              <a:t>5</a:t>
            </a:fld>
          </a:p>
        </p:txBody>
      </p:sp>
      <p:sp>
        <p:nvSpPr>
          <p:cNvPr id="6" name="PlaceHolder 5"/>
          <p:cNvSpPr>
            <a:spLocks noGrp="1"/>
          </p:cNvSpPr>
          <p:nvPr>
            <p:ph type="dt" idx="1"/>
          </p:nvPr>
        </p:nvSpPr>
        <p:spPr/>
        <p:txBody>
          <a:bodyPr/>
          <a:p>
            <a:fld id="{BD743A27-AAED-4893-879B-17B63C7BCCDB}" type="datetime1">
              <a:rPr lang="en-US"/>
              <a:t>09/27/2024</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p:nvPr>
        </p:nvSpPr>
        <p:spPr>
          <a:xfrm>
            <a:off x="250920" y="1341360"/>
            <a:ext cx="8642160" cy="4966920"/>
          </a:xfrm>
          <a:prstGeom prst="rect">
            <a:avLst/>
          </a:prstGeom>
          <a:noFill/>
          <a:ln w="0">
            <a:noFill/>
          </a:ln>
        </p:spPr>
        <p:txBody>
          <a:bodyPr numCol="1" spcCol="0" lIns="0" anchor="t">
            <a:noAutofit/>
          </a:bodyPr>
          <a:p>
            <a:pPr marL="343080" indent="-343080">
              <a:lnSpc>
                <a:spcPct val="100000"/>
              </a:lnSpc>
              <a:spcBef>
                <a:spcPts val="400"/>
              </a:spcBef>
              <a:buClr>
                <a:srgbClr val="0b2a51"/>
              </a:buClr>
              <a:buFont typeface="Wingdings" charset="2"/>
              <a:buChar char=""/>
            </a:pPr>
            <a:r>
              <a:rPr b="0" lang="en-US" sz="2000" spc="-1" strike="noStrike">
                <a:solidFill>
                  <a:srgbClr val="0b2a51"/>
                </a:solidFill>
                <a:latin typeface="Arial"/>
                <a:ea typeface="ＭＳ Ｐゴシック"/>
              </a:rPr>
              <a:t>Read through “Integrated Coherent Ising Machines Based on Self-Phase Modulation in Microring Resonators” (2020) Appendix A.</a:t>
            </a:r>
            <a:endParaRPr b="0" lang="de-DE" sz="2000" spc="-1" strike="noStrike">
              <a:solidFill>
                <a:srgbClr val="0b2a51"/>
              </a:solidFill>
              <a:latin typeface="Arial"/>
            </a:endParaRPr>
          </a:p>
          <a:p>
            <a:pPr marL="343080" indent="-343080">
              <a:lnSpc>
                <a:spcPct val="100000"/>
              </a:lnSpc>
              <a:spcBef>
                <a:spcPts val="400"/>
              </a:spcBef>
              <a:buClr>
                <a:srgbClr val="0b2a51"/>
              </a:buClr>
              <a:buFont typeface="Wingdings" charset="2"/>
              <a:buChar char=""/>
            </a:pPr>
            <a:r>
              <a:rPr b="0" lang="en-US" sz="2000" spc="-1" strike="noStrike">
                <a:solidFill>
                  <a:srgbClr val="0b2a51"/>
                </a:solidFill>
                <a:latin typeface="Arial"/>
                <a:ea typeface="ＭＳ Ｐゴシック"/>
              </a:rPr>
              <a:t>Plotted the characteristic function from Appendix A</a:t>
            </a:r>
            <a:endParaRPr b="0" lang="de-DE" sz="2000" spc="-1" strike="noStrike">
              <a:solidFill>
                <a:srgbClr val="0b2a51"/>
              </a:solidFill>
              <a:latin typeface="Arial"/>
            </a:endParaRPr>
          </a:p>
        </p:txBody>
      </p:sp>
      <p:sp>
        <p:nvSpPr>
          <p:cNvPr id="166" name="PlaceHolder 2"/>
          <p:cNvSpPr>
            <a:spLocks noGrp="1"/>
          </p:cNvSpPr>
          <p:nvPr>
            <p:ph type="title"/>
          </p:nvPr>
        </p:nvSpPr>
        <p:spPr>
          <a:xfrm>
            <a:off x="250920" y="149400"/>
            <a:ext cx="6768720" cy="647280"/>
          </a:xfrm>
          <a:prstGeom prst="rect">
            <a:avLst/>
          </a:prstGeom>
          <a:noFill/>
          <a:ln w="0">
            <a:noFill/>
          </a:ln>
        </p:spPr>
        <p:txBody>
          <a:bodyPr numCol="1" spcCol="0" lIns="0" anchor="ctr">
            <a:noAutofit/>
          </a:bodyPr>
          <a:p>
            <a:pPr>
              <a:lnSpc>
                <a:spcPct val="100000"/>
              </a:lnSpc>
              <a:buNone/>
            </a:pPr>
            <a:r>
              <a:rPr b="0" lang="en-US" sz="3200" spc="-1" strike="noStrike">
                <a:solidFill>
                  <a:srgbClr val="0b2a51"/>
                </a:solidFill>
                <a:latin typeface="Arial"/>
                <a:ea typeface="ＭＳ Ｐゴシック"/>
              </a:rPr>
              <a:t>Simulation</a:t>
            </a:r>
            <a:endParaRPr b="0" lang="de-DE" sz="3200" spc="-1" strike="noStrike">
              <a:solidFill>
                <a:srgbClr val="003399"/>
              </a:solidFill>
              <a:latin typeface="Arial"/>
            </a:endParaRPr>
          </a:p>
        </p:txBody>
      </p:sp>
      <p:sp>
        <p:nvSpPr>
          <p:cNvPr id="167" name="PlaceHolder 3"/>
          <p:cNvSpPr>
            <a:spLocks noGrp="1"/>
          </p:cNvSpPr>
          <p:nvPr>
            <p:ph type="ftr" idx="16"/>
          </p:nvPr>
        </p:nvSpPr>
        <p:spPr>
          <a:xfrm>
            <a:off x="3029040" y="6356520"/>
            <a:ext cx="3085920" cy="364680"/>
          </a:xfrm>
          <a:prstGeom prst="rect">
            <a:avLst/>
          </a:prstGeom>
          <a:noFill/>
          <a:ln w="0">
            <a:noFill/>
          </a:ln>
        </p:spPr>
        <p:txBody>
          <a:bodyPr anchor="ctr">
            <a:noAutofit/>
          </a:bodyPr>
          <a:lstStyle>
            <a:lvl1pPr>
              <a:defRPr b="0" lang="en-US" sz="2400" spc="-1" strike="noStrike">
                <a:latin typeface="Times New Roman"/>
              </a:defRPr>
            </a:lvl1pPr>
          </a:lstStyle>
          <a:p>
            <a:endParaRPr b="0" lang="en-US" sz="2400" spc="-1" strike="noStrike">
              <a:latin typeface="Times New Roman"/>
            </a:endParaRPr>
          </a:p>
        </p:txBody>
      </p:sp>
      <p:pic>
        <p:nvPicPr>
          <p:cNvPr id="168" name="Content Placeholder 4" descr=""/>
          <p:cNvPicPr/>
          <p:nvPr/>
        </p:nvPicPr>
        <p:blipFill>
          <a:blip r:embed="rId1"/>
          <a:srcRect l="4945" t="0" r="3016" b="0"/>
          <a:stretch/>
        </p:blipFill>
        <p:spPr>
          <a:xfrm>
            <a:off x="790920" y="2932560"/>
            <a:ext cx="3679200" cy="3311640"/>
          </a:xfrm>
          <a:prstGeom prst="rect">
            <a:avLst/>
          </a:prstGeom>
          <a:ln w="0">
            <a:noFill/>
          </a:ln>
        </p:spPr>
      </p:pic>
      <p:pic>
        <p:nvPicPr>
          <p:cNvPr id="169" name="Picture 8" descr=""/>
          <p:cNvPicPr/>
          <p:nvPr/>
        </p:nvPicPr>
        <p:blipFill>
          <a:blip r:embed="rId2"/>
          <a:stretch/>
        </p:blipFill>
        <p:spPr>
          <a:xfrm>
            <a:off x="5022000" y="2863800"/>
            <a:ext cx="3560400" cy="3398760"/>
          </a:xfrm>
          <a:prstGeom prst="rect">
            <a:avLst/>
          </a:prstGeom>
          <a:ln w="0">
            <a:noFill/>
          </a:ln>
        </p:spPr>
      </p:pic>
      <mc:AlternateContent>
        <mc:Choice xmlns:a14="http://schemas.microsoft.com/office/drawing/2010/main" Requires="a14">
          <p:sp>
            <p:nvSpPr>
              <p:cNvPr id="170" name="TextBox 12"/>
              <p:cNvSpPr txBox="1"/>
              <p:nvPr/>
            </p:nvSpPr>
            <p:spPr>
              <a:xfrm>
                <a:off x="2864160" y="2428560"/>
                <a:ext cx="3415680" cy="347040"/>
              </a:xfrm>
              <a:prstGeom prst="rect">
                <a:avLst/>
              </a:prstGeom>
            </p:spPr>
            <p:txBody>
              <a:bodyPr/>
              <a:p>
                <a14:m>
                  <m:oMath xmlns:m="http://schemas.openxmlformats.org/officeDocument/2006/math">
                    <m:r>
                      <m:t xml:space="preserve">𝜿</m:t>
                    </m:r>
                    <m:r>
                      <m:t xml:space="preserve">𝑰</m:t>
                    </m:r>
                    <m:d>
                      <m:dPr>
                        <m:begChr m:val="("/>
                        <m:endChr m:val=")"/>
                      </m:dPr>
                      <m:e>
                        <m:r>
                          <m:t xml:space="preserve">𝒏</m:t>
                        </m:r>
                      </m:e>
                    </m:d>
                    <m:r>
                      <m:t xml:space="preserve">=</m:t>
                    </m:r>
                    <m:d>
                      <m:dPr>
                        <m:begChr m:val="["/>
                        <m:endChr m:val="]"/>
                      </m:dPr>
                      <m:e>
                        <m:sSubSup>
                          <m:e>
                            <m:r>
                              <m:t xml:space="preserve">𝒌</m:t>
                            </m:r>
                          </m:e>
                          <m:sub>
                            <m:r>
                              <m:t xml:space="preserve">𝑻</m:t>
                            </m:r>
                          </m:sub>
                          <m:sup>
                            <m:r>
                              <m:t xml:space="preserve">𝟐</m:t>
                            </m:r>
                          </m:sup>
                        </m:sSubSup>
                        <m:r>
                          <m:rPr>
                            <m:lit/>
                            <m:nor/>
                          </m:rPr>
                          <m:t xml:space="preserve">/</m:t>
                        </m:r>
                        <m:r>
                          <m:t xml:space="preserve">𝟒</m:t>
                        </m:r>
                        <m:r>
                          <m:t xml:space="preserve">+</m:t>
                        </m:r>
                        <m:sSup>
                          <m:e>
                            <m:d>
                              <m:dPr>
                                <m:begChr m:val="("/>
                                <m:endChr m:val=")"/>
                              </m:dPr>
                              <m:e>
                                <m:r>
                                  <m:t xml:space="preserve">𝚫</m:t>
                                </m:r>
                                <m:r>
                                  <m:t xml:space="preserve">+</m:t>
                                </m:r>
                                <m:r>
                                  <m:t xml:space="preserve">𝝌</m:t>
                                </m:r>
                                <m:r>
                                  <m:t xml:space="preserve">𝒏</m:t>
                                </m:r>
                              </m:e>
                            </m:d>
                          </m:e>
                          <m:sup>
                            <m:r>
                              <m:t xml:space="preserve">𝟐</m:t>
                            </m:r>
                          </m:sup>
                        </m:sSup>
                      </m:e>
                    </m:d>
                    <m:r>
                      <m:t xml:space="preserve">𝒏</m:t>
                    </m:r>
                  </m:oMath>
                </a14:m>
              </a:p>
            </p:txBody>
          </p:sp>
        </mc:Choice>
        <mc:Fallback/>
      </mc:AlternateContent>
      <p:sp>
        <p:nvSpPr>
          <p:cNvPr id="5" name="PlaceHolder 4"/>
          <p:cNvSpPr>
            <a:spLocks noGrp="1"/>
          </p:cNvSpPr>
          <p:nvPr>
            <p:ph type="sldNum" idx="3"/>
          </p:nvPr>
        </p:nvSpPr>
        <p:spPr/>
        <p:txBody>
          <a:bodyPr/>
          <a:p>
            <a:fld id="{E0282C40-7C3D-4638-B097-183BAB5B624A}" type="slidenum">
              <a:t>6</a:t>
            </a:fld>
          </a:p>
        </p:txBody>
      </p:sp>
      <p:sp>
        <p:nvSpPr>
          <p:cNvPr id="6" name="PlaceHolder 5"/>
          <p:cNvSpPr>
            <a:spLocks noGrp="1"/>
          </p:cNvSpPr>
          <p:nvPr>
            <p:ph type="dt" idx="1"/>
          </p:nvPr>
        </p:nvSpPr>
        <p:spPr/>
        <p:txBody>
          <a:bodyPr/>
          <a:p>
            <a:fld id="{A5B65E7E-AB16-413C-9832-2CBBFCC73C24}" type="datetime1">
              <a:rPr lang="en-US"/>
              <a:t>09/27/2024</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p:nvPr>
        </p:nvSpPr>
        <p:spPr>
          <a:xfrm>
            <a:off x="250920" y="1341360"/>
            <a:ext cx="8642160" cy="4966920"/>
          </a:xfrm>
          <a:prstGeom prst="rect">
            <a:avLst/>
          </a:prstGeom>
          <a:noFill/>
          <a:ln w="0">
            <a:noFill/>
          </a:ln>
        </p:spPr>
        <p:txBody>
          <a:bodyPr numCol="1" spcCol="0" lIns="0" anchor="t">
            <a:noAutofit/>
          </a:bodyPr>
          <a:p>
            <a:pPr marL="343080" indent="-343080">
              <a:lnSpc>
                <a:spcPct val="100000"/>
              </a:lnSpc>
              <a:spcBef>
                <a:spcPts val="479"/>
              </a:spcBef>
              <a:buClr>
                <a:srgbClr val="0b2a51"/>
              </a:buClr>
              <a:buFont typeface="Wingdings" charset="2"/>
              <a:buChar char=""/>
            </a:pPr>
            <a:r>
              <a:rPr b="0" lang="en-US" sz="2400" spc="-1" strike="noStrike">
                <a:solidFill>
                  <a:srgbClr val="0b2a51"/>
                </a:solidFill>
                <a:latin typeface="Arial"/>
                <a:ea typeface="ＭＳ Ｐゴシック"/>
              </a:rPr>
              <a:t>Investigated an existing ising machine simulation algorithm to understand the numerical modelling of CIM, in order to prepare fundamental knowledge for future construction of quantitative model of ising machine with performance relevant parameters. </a:t>
            </a:r>
            <a:endParaRPr b="0" lang="de-DE" sz="2400" spc="-1" strike="noStrike">
              <a:solidFill>
                <a:srgbClr val="0b2a51"/>
              </a:solidFill>
              <a:latin typeface="Arial"/>
            </a:endParaRPr>
          </a:p>
          <a:p>
            <a:pPr lvl="1" marL="743040" indent="-285840">
              <a:lnSpc>
                <a:spcPct val="100000"/>
              </a:lnSpc>
              <a:spcBef>
                <a:spcPts val="400"/>
              </a:spcBef>
              <a:buClr>
                <a:srgbClr val="0b2a51"/>
              </a:buClr>
              <a:buSzPct val="70000"/>
              <a:buFont typeface="Wingdings" charset="2"/>
              <a:buChar char=""/>
            </a:pPr>
            <a:r>
              <a:rPr b="0" lang="en-US" sz="2000" spc="-1" strike="noStrike">
                <a:solidFill>
                  <a:srgbClr val="0b2a51"/>
                </a:solidFill>
                <a:latin typeface="Arial"/>
                <a:ea typeface="ＭＳ Ｐゴシック"/>
              </a:rPr>
              <a:t>classical models of the CIM</a:t>
            </a:r>
            <a:endParaRPr b="0" lang="de-DE" sz="2000" spc="-1" strike="noStrike">
              <a:solidFill>
                <a:srgbClr val="0b2a51"/>
              </a:solidFill>
              <a:latin typeface="Arial"/>
            </a:endParaRPr>
          </a:p>
          <a:p>
            <a:endParaRPr b="0" lang="de-DE" sz="2000" spc="-1" strike="noStrike">
              <a:solidFill>
                <a:srgbClr val="0b2a51"/>
              </a:solidFill>
              <a:latin typeface="Arial"/>
            </a:endParaRPr>
          </a:p>
          <a:p>
            <a:endParaRPr b="0" lang="de-DE" sz="2000" spc="-1" strike="noStrike">
              <a:solidFill>
                <a:srgbClr val="0b2a51"/>
              </a:solidFill>
              <a:latin typeface="Arial"/>
            </a:endParaRPr>
          </a:p>
          <a:p>
            <a:pPr lvl="2" marL="1143000" indent="-228600">
              <a:lnSpc>
                <a:spcPct val="100000"/>
              </a:lnSpc>
              <a:spcBef>
                <a:spcPts val="360"/>
              </a:spcBef>
              <a:buClr>
                <a:srgbClr val="0b2a51"/>
              </a:buClr>
              <a:buFont typeface="Wingdings" charset="2"/>
              <a:buChar char=""/>
            </a:pPr>
            <a:r>
              <a:rPr b="0" lang="en-US" sz="1800" spc="-1" strike="noStrike">
                <a:solidFill>
                  <a:srgbClr val="0b2a51"/>
                </a:solidFill>
                <a:latin typeface="Arial"/>
                <a:ea typeface="ＭＳ Ｐゴシック"/>
              </a:rPr>
              <a:t>CIMs with “error correction.”: chaotic amplitude control (CAC), amplitude-heterogeneity correction (AHC), and amplitude-heterogeneity correction with external field terms (AHC). The first two solvers do not have an external field, while the latter requires an external field ℎ.</a:t>
            </a:r>
            <a:endParaRPr b="0" lang="de-DE" sz="1800" spc="-1" strike="noStrike">
              <a:solidFill>
                <a:srgbClr val="0b2a51"/>
              </a:solidFill>
              <a:latin typeface="Arial"/>
            </a:endParaRPr>
          </a:p>
          <a:p>
            <a:pPr>
              <a:lnSpc>
                <a:spcPct val="100000"/>
              </a:lnSpc>
              <a:spcBef>
                <a:spcPts val="221"/>
              </a:spcBef>
              <a:buNone/>
              <a:tabLst>
                <a:tab algn="l" pos="0"/>
              </a:tabLst>
            </a:pPr>
            <a:endParaRPr b="0" lang="de-DE" sz="1100" spc="-1" strike="noStrike">
              <a:solidFill>
                <a:srgbClr val="0b2a51"/>
              </a:solidFill>
              <a:latin typeface="Arial"/>
            </a:endParaRPr>
          </a:p>
          <a:p>
            <a:pPr>
              <a:lnSpc>
                <a:spcPct val="100000"/>
              </a:lnSpc>
              <a:spcBef>
                <a:spcPts val="221"/>
              </a:spcBef>
              <a:buNone/>
              <a:tabLst>
                <a:tab algn="l" pos="0"/>
              </a:tabLst>
            </a:pPr>
            <a:r>
              <a:rPr b="0" lang="en-US" sz="1100" spc="-1" strike="noStrike">
                <a:solidFill>
                  <a:srgbClr val="0b2a51"/>
                </a:solidFill>
                <a:latin typeface="Arial"/>
                <a:ea typeface="ＭＳ Ｐゴシック"/>
              </a:rPr>
              <a:t>Chen, F., Isakov, B., King, T., Leleu, T., McMahon, P., &amp; Onodera, T. (2022). cim-optimizer: a simulator of the Coherent Ising Machine [Computer software]. </a:t>
            </a:r>
            <a:endParaRPr b="0" lang="de-DE" sz="1100" spc="-1" strike="noStrike">
              <a:solidFill>
                <a:srgbClr val="0b2a51"/>
              </a:solidFill>
              <a:latin typeface="Arial"/>
            </a:endParaRPr>
          </a:p>
          <a:p>
            <a:pPr>
              <a:lnSpc>
                <a:spcPct val="100000"/>
              </a:lnSpc>
              <a:spcBef>
                <a:spcPts val="221"/>
              </a:spcBef>
              <a:buNone/>
              <a:tabLst>
                <a:tab algn="l" pos="0"/>
              </a:tabLst>
            </a:pPr>
            <a:r>
              <a:rPr b="0" lang="en-US" sz="1100" spc="-1" strike="noStrike" u="sng">
                <a:solidFill>
                  <a:srgbClr val="009999"/>
                </a:solidFill>
                <a:uFillTx/>
                <a:latin typeface="Arial"/>
                <a:ea typeface="ＭＳ Ｐゴシック"/>
                <a:hlinkClick r:id="rId1"/>
              </a:rPr>
              <a:t>https://github.com/mcmahon-lab/cim-optimizer</a:t>
            </a:r>
            <a:r>
              <a:rPr b="0" lang="en-US" sz="1100" spc="-1" strike="noStrike">
                <a:solidFill>
                  <a:srgbClr val="0b2a51"/>
                </a:solidFill>
                <a:latin typeface="Arial"/>
                <a:ea typeface="ＭＳ Ｐゴシック"/>
              </a:rPr>
              <a:t> </a:t>
            </a:r>
            <a:endParaRPr b="0" lang="de-DE" sz="1100" spc="-1" strike="noStrike">
              <a:solidFill>
                <a:srgbClr val="0b2a51"/>
              </a:solidFill>
              <a:latin typeface="Arial"/>
            </a:endParaRPr>
          </a:p>
          <a:p>
            <a:pPr>
              <a:lnSpc>
                <a:spcPct val="100000"/>
              </a:lnSpc>
              <a:spcBef>
                <a:spcPts val="221"/>
              </a:spcBef>
              <a:buNone/>
              <a:tabLst>
                <a:tab algn="l" pos="0"/>
              </a:tabLst>
            </a:pPr>
            <a:r>
              <a:rPr b="0" lang="en-US" sz="1100" spc="-1" strike="noStrike" u="sng">
                <a:solidFill>
                  <a:srgbClr val="009999"/>
                </a:solidFill>
                <a:uFillTx/>
                <a:latin typeface="Arial"/>
                <a:ea typeface="ＭＳ Ｐゴシック"/>
                <a:hlinkClick r:id="rId2"/>
              </a:rPr>
              <a:t>https://cim-optimizer.readthedocs.io/en/latest/problem_description.html</a:t>
            </a:r>
            <a:r>
              <a:rPr b="0" lang="en-US" sz="1100" spc="-1" strike="noStrike">
                <a:solidFill>
                  <a:srgbClr val="0b2a51"/>
                </a:solidFill>
                <a:latin typeface="Arial"/>
                <a:ea typeface="ＭＳ Ｐゴシック"/>
              </a:rPr>
              <a:t> </a:t>
            </a:r>
            <a:endParaRPr b="0" lang="de-DE" sz="1100" spc="-1" strike="noStrike">
              <a:solidFill>
                <a:srgbClr val="0b2a51"/>
              </a:solidFill>
              <a:latin typeface="Arial"/>
            </a:endParaRPr>
          </a:p>
          <a:p>
            <a:pPr>
              <a:lnSpc>
                <a:spcPct val="100000"/>
              </a:lnSpc>
              <a:spcBef>
                <a:spcPts val="400"/>
              </a:spcBef>
              <a:buNone/>
              <a:tabLst>
                <a:tab algn="l" pos="0"/>
              </a:tabLst>
            </a:pPr>
            <a:endParaRPr b="0" lang="de-DE" sz="2000" spc="-1" strike="noStrike">
              <a:solidFill>
                <a:srgbClr val="0b2a51"/>
              </a:solidFill>
              <a:latin typeface="Arial"/>
            </a:endParaRPr>
          </a:p>
          <a:p>
            <a:pPr>
              <a:lnSpc>
                <a:spcPct val="100000"/>
              </a:lnSpc>
              <a:spcBef>
                <a:spcPts val="400"/>
              </a:spcBef>
              <a:buNone/>
              <a:tabLst>
                <a:tab algn="l" pos="0"/>
              </a:tabLst>
            </a:pPr>
            <a:endParaRPr b="0" lang="de-DE" sz="2000" spc="-1" strike="noStrike">
              <a:solidFill>
                <a:srgbClr val="0b2a51"/>
              </a:solidFill>
              <a:latin typeface="Arial"/>
            </a:endParaRPr>
          </a:p>
        </p:txBody>
      </p:sp>
      <p:sp>
        <p:nvSpPr>
          <p:cNvPr id="172" name="PlaceHolder 2"/>
          <p:cNvSpPr>
            <a:spLocks noGrp="1"/>
          </p:cNvSpPr>
          <p:nvPr>
            <p:ph type="title"/>
          </p:nvPr>
        </p:nvSpPr>
        <p:spPr>
          <a:xfrm>
            <a:off x="250920" y="149400"/>
            <a:ext cx="6768720" cy="647280"/>
          </a:xfrm>
          <a:prstGeom prst="rect">
            <a:avLst/>
          </a:prstGeom>
          <a:noFill/>
          <a:ln w="0">
            <a:noFill/>
          </a:ln>
        </p:spPr>
        <p:txBody>
          <a:bodyPr numCol="1" spcCol="0" lIns="0" anchor="ctr">
            <a:noAutofit/>
          </a:bodyPr>
          <a:p>
            <a:pPr>
              <a:lnSpc>
                <a:spcPct val="100000"/>
              </a:lnSpc>
              <a:buNone/>
            </a:pPr>
            <a:r>
              <a:rPr b="0" lang="de-DE" sz="3200" spc="-1" strike="noStrike">
                <a:solidFill>
                  <a:srgbClr val="0b2a51"/>
                </a:solidFill>
                <a:latin typeface="Arial"/>
                <a:ea typeface="ＭＳ Ｐゴシック"/>
              </a:rPr>
              <a:t>Week 2</a:t>
            </a:r>
            <a:r>
              <a:rPr b="0" lang="en-US" sz="3200" spc="-1" strike="noStrike">
                <a:solidFill>
                  <a:srgbClr val="0b2a51"/>
                </a:solidFill>
                <a:latin typeface="Arial"/>
                <a:ea typeface="ＭＳ Ｐゴシック"/>
              </a:rPr>
              <a:t>-3</a:t>
            </a:r>
            <a:endParaRPr b="0" lang="de-DE" sz="3200" spc="-1" strike="noStrike">
              <a:solidFill>
                <a:srgbClr val="003399"/>
              </a:solidFill>
              <a:latin typeface="Arial"/>
            </a:endParaRPr>
          </a:p>
        </p:txBody>
      </p:sp>
      <p:sp>
        <p:nvSpPr>
          <p:cNvPr id="173" name="PlaceHolder 3"/>
          <p:cNvSpPr>
            <a:spLocks noGrp="1"/>
          </p:cNvSpPr>
          <p:nvPr>
            <p:ph type="ftr" idx="17"/>
          </p:nvPr>
        </p:nvSpPr>
        <p:spPr>
          <a:xfrm>
            <a:off x="3029040" y="6356520"/>
            <a:ext cx="3085920" cy="364680"/>
          </a:xfrm>
          <a:prstGeom prst="rect">
            <a:avLst/>
          </a:prstGeom>
          <a:noFill/>
          <a:ln w="0">
            <a:noFill/>
          </a:ln>
        </p:spPr>
        <p:txBody>
          <a:bodyPr anchor="ctr">
            <a:noAutofit/>
          </a:bodyPr>
          <a:lstStyle>
            <a:lvl1pPr>
              <a:defRPr b="0" lang="en-US" sz="2400" spc="-1" strike="noStrike">
                <a:latin typeface="Times New Roman"/>
              </a:defRPr>
            </a:lvl1pPr>
          </a:lstStyle>
          <a:p>
            <a:endParaRPr b="0" lang="en-US" sz="2400" spc="-1" strike="noStrike">
              <a:latin typeface="Times New Roman"/>
            </a:endParaRPr>
          </a:p>
        </p:txBody>
      </p:sp>
      <p:pic>
        <p:nvPicPr>
          <p:cNvPr id="174" name="Picture 6" descr=""/>
          <p:cNvPicPr/>
          <p:nvPr/>
        </p:nvPicPr>
        <p:blipFill>
          <a:blip r:embed="rId3"/>
          <a:srcRect l="0" t="0" r="0" b="15588"/>
          <a:stretch/>
        </p:blipFill>
        <p:spPr>
          <a:xfrm>
            <a:off x="2295720" y="3614400"/>
            <a:ext cx="4552200" cy="661680"/>
          </a:xfrm>
          <a:prstGeom prst="rect">
            <a:avLst/>
          </a:prstGeom>
          <a:ln w="0">
            <a:noFill/>
          </a:ln>
        </p:spPr>
      </p:pic>
      <p:sp>
        <p:nvSpPr>
          <p:cNvPr id="5" name="PlaceHolder 4"/>
          <p:cNvSpPr>
            <a:spLocks noGrp="1"/>
          </p:cNvSpPr>
          <p:nvPr>
            <p:ph type="sldNum" idx="3"/>
          </p:nvPr>
        </p:nvSpPr>
        <p:spPr/>
        <p:txBody>
          <a:bodyPr/>
          <a:p>
            <a:fld id="{38BEA1D0-BA01-4409-AD56-B586BF3595AE}" type="slidenum">
              <a:t>7</a:t>
            </a:fld>
          </a:p>
        </p:txBody>
      </p:sp>
      <p:sp>
        <p:nvSpPr>
          <p:cNvPr id="6" name="PlaceHolder 5"/>
          <p:cNvSpPr>
            <a:spLocks noGrp="1"/>
          </p:cNvSpPr>
          <p:nvPr>
            <p:ph type="dt" idx="1"/>
          </p:nvPr>
        </p:nvSpPr>
        <p:spPr/>
        <p:txBody>
          <a:bodyPr/>
          <a:p>
            <a:fld id="{F02F7610-8C87-402F-B510-FC4F78705946}" type="datetime1">
              <a:rPr lang="en-US"/>
              <a:t>09/27/2024</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p:nvPr>
        </p:nvSpPr>
        <p:spPr>
          <a:xfrm>
            <a:off x="250920" y="1341360"/>
            <a:ext cx="8642160" cy="4966920"/>
          </a:xfrm>
          <a:prstGeom prst="rect">
            <a:avLst/>
          </a:prstGeom>
          <a:noFill/>
          <a:ln w="0">
            <a:noFill/>
          </a:ln>
        </p:spPr>
        <p:txBody>
          <a:bodyPr numCol="1" spcCol="0" lIns="0" anchor="t">
            <a:noAutofit/>
          </a:bodyPr>
          <a:p>
            <a:pPr marL="343080" indent="-343080">
              <a:lnSpc>
                <a:spcPct val="100000"/>
              </a:lnSpc>
              <a:spcBef>
                <a:spcPts val="479"/>
              </a:spcBef>
              <a:buClr>
                <a:srgbClr val="0b2a51"/>
              </a:buClr>
              <a:buFont typeface="Wingdings" charset="2"/>
              <a:buChar char=""/>
            </a:pPr>
            <a:r>
              <a:rPr b="0" lang="en-US" sz="2400" spc="-1" strike="noStrike">
                <a:solidFill>
                  <a:srgbClr val="0b2a51"/>
                </a:solidFill>
                <a:latin typeface="Arial"/>
                <a:ea typeface="ＭＳ Ｐゴシック"/>
              </a:rPr>
              <a:t>Locally installed the module and tried</a:t>
            </a:r>
            <a:r>
              <a:rPr b="0" lang="de-DE" sz="2400" spc="-1" strike="noStrike">
                <a:solidFill>
                  <a:srgbClr val="0b2a51"/>
                </a:solidFill>
                <a:latin typeface="Arial"/>
                <a:ea typeface="ＭＳ Ｐゴシック"/>
              </a:rPr>
              <a:t> out different parameters to understand the model with </a:t>
            </a:r>
            <a:r>
              <a:rPr b="0" lang="en-US" sz="2400" spc="-1" strike="noStrike">
                <a:solidFill>
                  <a:srgbClr val="009999"/>
                </a:solidFill>
                <a:highlight>
                  <a:srgbClr val="ffffff"/>
                </a:highlight>
                <a:latin typeface="-apple-system"/>
                <a:ea typeface="ＭＳ Ｐゴシック"/>
                <a:hlinkClick r:id="rId1"/>
              </a:rPr>
              <a:t>Example 1: MAX-CUT with the CIM</a:t>
            </a:r>
            <a:r>
              <a:rPr b="0" lang="en-US" sz="2400" spc="-1" strike="noStrike">
                <a:solidFill>
                  <a:srgbClr val="0b2a51"/>
                </a:solidFill>
                <a:highlight>
                  <a:srgbClr val="ffffff"/>
                </a:highlight>
                <a:latin typeface="-apple-system"/>
                <a:ea typeface="ＭＳ Ｐゴシック"/>
              </a:rPr>
              <a:t>.</a:t>
            </a:r>
            <a:endParaRPr b="0" lang="de-DE" sz="2400" spc="-1" strike="noStrike">
              <a:solidFill>
                <a:srgbClr val="0b2a51"/>
              </a:solidFill>
              <a:latin typeface="Arial"/>
            </a:endParaRPr>
          </a:p>
        </p:txBody>
      </p:sp>
      <p:sp>
        <p:nvSpPr>
          <p:cNvPr id="176" name="PlaceHolder 2"/>
          <p:cNvSpPr>
            <a:spLocks noGrp="1"/>
          </p:cNvSpPr>
          <p:nvPr>
            <p:ph type="title"/>
          </p:nvPr>
        </p:nvSpPr>
        <p:spPr>
          <a:xfrm>
            <a:off x="250920" y="149400"/>
            <a:ext cx="6768720" cy="647280"/>
          </a:xfrm>
          <a:prstGeom prst="rect">
            <a:avLst/>
          </a:prstGeom>
          <a:noFill/>
          <a:ln w="0">
            <a:noFill/>
          </a:ln>
        </p:spPr>
        <p:txBody>
          <a:bodyPr numCol="1" spcCol="0" lIns="0" anchor="ctr">
            <a:noAutofit/>
          </a:bodyPr>
          <a:p>
            <a:endParaRPr b="0" lang="de-DE" sz="2000" spc="-1" strike="noStrike">
              <a:solidFill>
                <a:srgbClr val="003399"/>
              </a:solidFill>
              <a:latin typeface="Arial"/>
            </a:endParaRPr>
          </a:p>
        </p:txBody>
      </p:sp>
      <p:sp>
        <p:nvSpPr>
          <p:cNvPr id="177" name="PlaceHolder 3"/>
          <p:cNvSpPr>
            <a:spLocks noGrp="1"/>
          </p:cNvSpPr>
          <p:nvPr>
            <p:ph type="ftr" idx="18"/>
          </p:nvPr>
        </p:nvSpPr>
        <p:spPr>
          <a:xfrm>
            <a:off x="3029040" y="6356520"/>
            <a:ext cx="3085920" cy="364680"/>
          </a:xfrm>
          <a:prstGeom prst="rect">
            <a:avLst/>
          </a:prstGeom>
          <a:noFill/>
          <a:ln w="0">
            <a:noFill/>
          </a:ln>
        </p:spPr>
        <p:txBody>
          <a:bodyPr anchor="ctr">
            <a:noAutofit/>
          </a:bodyPr>
          <a:lstStyle>
            <a:lvl1pPr>
              <a:defRPr b="0" lang="en-US" sz="2400" spc="-1" strike="noStrike">
                <a:latin typeface="Times New Roman"/>
              </a:defRPr>
            </a:lvl1pPr>
          </a:lstStyle>
          <a:p>
            <a:endParaRPr b="0" lang="en-US" sz="2400" spc="-1" strike="noStrike">
              <a:latin typeface="Times New Roman"/>
            </a:endParaRPr>
          </a:p>
        </p:txBody>
      </p:sp>
      <p:pic>
        <p:nvPicPr>
          <p:cNvPr id="178" name="Picture 8" descr=""/>
          <p:cNvPicPr/>
          <p:nvPr/>
        </p:nvPicPr>
        <p:blipFill>
          <a:blip r:embed="rId2"/>
          <a:stretch/>
        </p:blipFill>
        <p:spPr>
          <a:xfrm>
            <a:off x="250920" y="2587320"/>
            <a:ext cx="4538520" cy="3825720"/>
          </a:xfrm>
          <a:prstGeom prst="rect">
            <a:avLst/>
          </a:prstGeom>
          <a:ln w="0">
            <a:noFill/>
          </a:ln>
        </p:spPr>
      </p:pic>
      <p:pic>
        <p:nvPicPr>
          <p:cNvPr id="179" name="Picture 7" descr=""/>
          <p:cNvPicPr/>
          <p:nvPr/>
        </p:nvPicPr>
        <p:blipFill>
          <a:blip r:embed="rId3"/>
          <a:srcRect l="2782" t="0" r="3325" b="0"/>
          <a:stretch/>
        </p:blipFill>
        <p:spPr>
          <a:xfrm>
            <a:off x="4793760" y="2677680"/>
            <a:ext cx="4099320" cy="3036960"/>
          </a:xfrm>
          <a:prstGeom prst="rect">
            <a:avLst/>
          </a:prstGeom>
          <a:ln w="0">
            <a:noFill/>
          </a:ln>
        </p:spPr>
      </p:pic>
      <p:sp>
        <p:nvSpPr>
          <p:cNvPr id="5" name="PlaceHolder 4"/>
          <p:cNvSpPr>
            <a:spLocks noGrp="1"/>
          </p:cNvSpPr>
          <p:nvPr>
            <p:ph type="sldNum" idx="3"/>
          </p:nvPr>
        </p:nvSpPr>
        <p:spPr/>
        <p:txBody>
          <a:bodyPr/>
          <a:p>
            <a:fld id="{DA234C9D-7625-45DB-AF90-1980AB53AD87}" type="slidenum">
              <a:t>8</a:t>
            </a:fld>
          </a:p>
        </p:txBody>
      </p:sp>
      <p:sp>
        <p:nvSpPr>
          <p:cNvPr id="6" name="PlaceHolder 5"/>
          <p:cNvSpPr>
            <a:spLocks noGrp="1"/>
          </p:cNvSpPr>
          <p:nvPr>
            <p:ph type="dt" idx="1"/>
          </p:nvPr>
        </p:nvSpPr>
        <p:spPr/>
        <p:txBody>
          <a:bodyPr/>
          <a:p>
            <a:fld id="{F6C98377-FA9F-40D0-B89A-7D3998C2CBC8}" type="datetime1">
              <a:rPr lang="en-US"/>
              <a:t>09/27/2024</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p:nvPr>
        </p:nvSpPr>
        <p:spPr>
          <a:xfrm>
            <a:off x="250920" y="1341360"/>
            <a:ext cx="8642160" cy="4966920"/>
          </a:xfrm>
          <a:prstGeom prst="rect">
            <a:avLst/>
          </a:prstGeom>
          <a:noFill/>
          <a:ln w="0">
            <a:noFill/>
          </a:ln>
        </p:spPr>
        <p:txBody>
          <a:bodyPr numCol="1" spcCol="0" lIns="0" anchor="t">
            <a:noAutofit/>
          </a:bodyPr>
          <a:p>
            <a:pPr marL="343080" indent="-343080">
              <a:lnSpc>
                <a:spcPct val="100000"/>
              </a:lnSpc>
              <a:spcBef>
                <a:spcPts val="479"/>
              </a:spcBef>
              <a:buClr>
                <a:srgbClr val="0b2a51"/>
              </a:buClr>
              <a:buFont typeface="Wingdings" charset="2"/>
              <a:buChar char=""/>
            </a:pPr>
            <a:r>
              <a:rPr b="0" lang="en-US" sz="2400" spc="-1" strike="noStrike">
                <a:solidFill>
                  <a:srgbClr val="0b2a51"/>
                </a:solidFill>
                <a:latin typeface="Arial"/>
                <a:ea typeface="ＭＳ Ｐゴシック"/>
              </a:rPr>
              <a:t>Found further possible model to investigate</a:t>
            </a:r>
            <a:r>
              <a:rPr b="0" lang="zh-CN" sz="2400" spc="-1" strike="noStrike">
                <a:solidFill>
                  <a:srgbClr val="0b2a51"/>
                </a:solidFill>
                <a:latin typeface="Arial"/>
                <a:ea typeface="ＭＳ Ｐゴシック"/>
              </a:rPr>
              <a:t>：</a:t>
            </a:r>
            <a:endParaRPr b="0" lang="de-DE" sz="2400" spc="-1" strike="noStrike">
              <a:solidFill>
                <a:srgbClr val="0b2a51"/>
              </a:solidFill>
              <a:latin typeface="Arial"/>
            </a:endParaRPr>
          </a:p>
          <a:p>
            <a:pPr lvl="1" marL="743040" indent="-285840">
              <a:lnSpc>
                <a:spcPct val="100000"/>
              </a:lnSpc>
              <a:spcBef>
                <a:spcPts val="400"/>
              </a:spcBef>
              <a:buClr>
                <a:srgbClr val="0b2a51"/>
              </a:buClr>
              <a:buSzPct val="70000"/>
              <a:buFont typeface="Wingdings" charset="2"/>
              <a:buChar char=""/>
            </a:pPr>
            <a:r>
              <a:rPr b="0" lang="en-US" sz="2000" spc="-1" strike="noStrike">
                <a:solidFill>
                  <a:srgbClr val="0b2a51"/>
                </a:solidFill>
                <a:latin typeface="Arial"/>
                <a:ea typeface="ＭＳ Ｐゴシック"/>
              </a:rPr>
              <a:t>Monte Carlo simulation of the Ising model:</a:t>
            </a:r>
            <a:endParaRPr b="0" lang="de-DE" sz="2000" spc="-1" strike="noStrike">
              <a:solidFill>
                <a:srgbClr val="0b2a51"/>
              </a:solidFill>
              <a:latin typeface="Arial"/>
            </a:endParaRPr>
          </a:p>
          <a:p>
            <a:pPr marL="457200">
              <a:lnSpc>
                <a:spcPct val="100000"/>
              </a:lnSpc>
              <a:spcBef>
                <a:spcPts val="281"/>
              </a:spcBef>
              <a:buNone/>
              <a:tabLst>
                <a:tab algn="l" pos="0"/>
              </a:tabLst>
            </a:pPr>
            <a:r>
              <a:rPr b="0" lang="en-US" sz="1400" spc="-1" strike="noStrike" u="sng">
                <a:solidFill>
                  <a:srgbClr val="009999"/>
                </a:solidFill>
                <a:uFillTx/>
                <a:latin typeface="Arial"/>
                <a:ea typeface="ＭＳ Ｐゴシック"/>
                <a:hlinkClick r:id="rId1"/>
              </a:rPr>
              <a:t>https://github.com/jfaraudo/Ising-model</a:t>
            </a:r>
            <a:r>
              <a:rPr b="0" lang="en-US" sz="1400" spc="-1" strike="noStrike">
                <a:solidFill>
                  <a:srgbClr val="0b2a51"/>
                </a:solidFill>
                <a:latin typeface="Arial"/>
                <a:ea typeface="ＭＳ Ｐゴシック"/>
              </a:rPr>
              <a:t> </a:t>
            </a:r>
            <a:endParaRPr b="0" lang="de-DE" sz="1400" spc="-1" strike="noStrike">
              <a:solidFill>
                <a:srgbClr val="0b2a51"/>
              </a:solidFill>
              <a:latin typeface="Arial"/>
            </a:endParaRPr>
          </a:p>
          <a:p>
            <a:pPr lvl="1" marL="743040" indent="-285840">
              <a:lnSpc>
                <a:spcPct val="100000"/>
              </a:lnSpc>
              <a:spcBef>
                <a:spcPts val="400"/>
              </a:spcBef>
              <a:buClr>
                <a:srgbClr val="0b2a51"/>
              </a:buClr>
              <a:buSzPct val="70000"/>
              <a:buFont typeface="Wingdings" charset="2"/>
              <a:buChar char=""/>
              <a:tabLst>
                <a:tab algn="l" pos="0"/>
              </a:tabLst>
            </a:pPr>
            <a:r>
              <a:rPr b="0" lang="en-US" sz="2000" spc="-1" strike="noStrike">
                <a:solidFill>
                  <a:srgbClr val="0b2a51"/>
                </a:solidFill>
                <a:latin typeface="Arial"/>
                <a:ea typeface="ＭＳ Ｐゴシック"/>
              </a:rPr>
              <a:t>Simulation of the experiment from paper:</a:t>
            </a:r>
            <a:endParaRPr b="0" lang="de-DE" sz="2000" spc="-1" strike="noStrike">
              <a:solidFill>
                <a:srgbClr val="0b2a51"/>
              </a:solidFill>
              <a:latin typeface="Arial"/>
            </a:endParaRPr>
          </a:p>
          <a:p>
            <a:pPr marL="457200">
              <a:lnSpc>
                <a:spcPct val="100000"/>
              </a:lnSpc>
              <a:spcBef>
                <a:spcPts val="281"/>
              </a:spcBef>
              <a:buNone/>
              <a:tabLst>
                <a:tab algn="l" pos="0"/>
              </a:tabLst>
            </a:pPr>
            <a:r>
              <a:rPr b="0" lang="en-US" sz="1400" spc="-1" strike="noStrike">
                <a:solidFill>
                  <a:srgbClr val="0b2a51"/>
                </a:solidFill>
                <a:latin typeface="Arial"/>
                <a:ea typeface="ＭＳ Ｐゴシック"/>
              </a:rPr>
              <a:t>Böhm, F., Verschaffelt, G. &amp; Van der Sande, G. A poor man’s coherent Ising machine based on opto-electronic feedback systems for solving optimization problems. Nat Commun 10, 3538 (2019). </a:t>
            </a:r>
            <a:r>
              <a:rPr b="0" lang="en-US" sz="1400" spc="-1" strike="noStrike" u="sng">
                <a:solidFill>
                  <a:srgbClr val="009999"/>
                </a:solidFill>
                <a:uFillTx/>
                <a:latin typeface="Arial"/>
                <a:ea typeface="ＭＳ Ｐゴシック"/>
                <a:hlinkClick r:id="rId2"/>
              </a:rPr>
              <a:t>https://doi.org/10.1038/s41467-019-11484-3</a:t>
            </a:r>
            <a:endParaRPr b="0" lang="de-DE" sz="1400" spc="-1" strike="noStrike">
              <a:solidFill>
                <a:srgbClr val="0b2a51"/>
              </a:solidFill>
              <a:latin typeface="Arial"/>
            </a:endParaRPr>
          </a:p>
          <a:p>
            <a:pPr marL="457200">
              <a:lnSpc>
                <a:spcPct val="100000"/>
              </a:lnSpc>
              <a:spcBef>
                <a:spcPts val="281"/>
              </a:spcBef>
              <a:buNone/>
              <a:tabLst>
                <a:tab algn="l" pos="0"/>
              </a:tabLst>
            </a:pPr>
            <a:r>
              <a:rPr b="0" lang="en-US" sz="1400" spc="-1" strike="noStrike" u="sng">
                <a:solidFill>
                  <a:srgbClr val="009999"/>
                </a:solidFill>
                <a:uFillTx/>
                <a:latin typeface="Arial"/>
                <a:ea typeface="ＭＳ Ｐゴシック"/>
                <a:hlinkClick r:id="rId3"/>
              </a:rPr>
              <a:t>https://github.com/gautham-umasankar/Ising_model/tree/master</a:t>
            </a:r>
            <a:r>
              <a:rPr b="0" lang="en-US" sz="1400" spc="-1" strike="noStrike">
                <a:solidFill>
                  <a:srgbClr val="0b2a51"/>
                </a:solidFill>
                <a:latin typeface="Arial"/>
                <a:ea typeface="ＭＳ Ｐゴシック"/>
              </a:rPr>
              <a:t> </a:t>
            </a:r>
            <a:endParaRPr b="0" lang="de-DE" sz="1400" spc="-1" strike="noStrike">
              <a:solidFill>
                <a:srgbClr val="0b2a51"/>
              </a:solidFill>
              <a:latin typeface="Arial"/>
            </a:endParaRPr>
          </a:p>
          <a:p>
            <a:pPr marL="457200">
              <a:lnSpc>
                <a:spcPct val="100000"/>
              </a:lnSpc>
              <a:spcBef>
                <a:spcPts val="281"/>
              </a:spcBef>
              <a:buNone/>
              <a:tabLst>
                <a:tab algn="l" pos="0"/>
              </a:tabLst>
            </a:pPr>
            <a:endParaRPr b="0" lang="de-DE" sz="1400" spc="-1" strike="noStrike">
              <a:solidFill>
                <a:srgbClr val="0b2a51"/>
              </a:solidFill>
              <a:latin typeface="Arial"/>
            </a:endParaRPr>
          </a:p>
        </p:txBody>
      </p:sp>
      <p:sp>
        <p:nvSpPr>
          <p:cNvPr id="181" name="PlaceHolder 2"/>
          <p:cNvSpPr>
            <a:spLocks noGrp="1"/>
          </p:cNvSpPr>
          <p:nvPr>
            <p:ph type="title"/>
          </p:nvPr>
        </p:nvSpPr>
        <p:spPr>
          <a:xfrm>
            <a:off x="250920" y="149400"/>
            <a:ext cx="6768720" cy="647280"/>
          </a:xfrm>
          <a:prstGeom prst="rect">
            <a:avLst/>
          </a:prstGeom>
          <a:noFill/>
          <a:ln w="0">
            <a:noFill/>
          </a:ln>
        </p:spPr>
        <p:txBody>
          <a:bodyPr numCol="1" spcCol="0" lIns="0" anchor="ctr">
            <a:noAutofit/>
          </a:bodyPr>
          <a:p>
            <a:endParaRPr b="0" lang="de-DE" sz="2000" spc="-1" strike="noStrike">
              <a:solidFill>
                <a:srgbClr val="003399"/>
              </a:solidFill>
              <a:latin typeface="Arial"/>
            </a:endParaRPr>
          </a:p>
        </p:txBody>
      </p:sp>
      <p:sp>
        <p:nvSpPr>
          <p:cNvPr id="182" name="PlaceHolder 3"/>
          <p:cNvSpPr>
            <a:spLocks noGrp="1"/>
          </p:cNvSpPr>
          <p:nvPr>
            <p:ph type="ftr" idx="19"/>
          </p:nvPr>
        </p:nvSpPr>
        <p:spPr>
          <a:xfrm>
            <a:off x="3029040" y="6356520"/>
            <a:ext cx="3085920" cy="364680"/>
          </a:xfrm>
          <a:prstGeom prst="rect">
            <a:avLst/>
          </a:prstGeom>
          <a:noFill/>
          <a:ln w="0">
            <a:noFill/>
          </a:ln>
        </p:spPr>
        <p:txBody>
          <a:bodyPr anchor="ctr">
            <a:noAutofit/>
          </a:bodyPr>
          <a:lstStyle>
            <a:lvl1pPr>
              <a:defRPr b="0" lang="en-US" sz="2400" spc="-1" strike="noStrike">
                <a:latin typeface="Times New Roman"/>
              </a:defRPr>
            </a:lvl1pPr>
          </a:lstStyle>
          <a:p>
            <a:endParaRPr b="0" lang="en-US" sz="2400" spc="-1" strike="noStrike">
              <a:latin typeface="Times New Roman"/>
            </a:endParaRPr>
          </a:p>
        </p:txBody>
      </p:sp>
      <p:sp>
        <p:nvSpPr>
          <p:cNvPr id="5" name="PlaceHolder 4"/>
          <p:cNvSpPr>
            <a:spLocks noGrp="1"/>
          </p:cNvSpPr>
          <p:nvPr>
            <p:ph type="sldNum" idx="3"/>
          </p:nvPr>
        </p:nvSpPr>
        <p:spPr/>
        <p:txBody>
          <a:bodyPr/>
          <a:p>
            <a:fld id="{D08B817F-DB5C-41E5-9DFB-02E165A694A3}" type="slidenum">
              <a:t>9</a:t>
            </a:fld>
          </a:p>
        </p:txBody>
      </p:sp>
      <p:sp>
        <p:nvSpPr>
          <p:cNvPr id="6" name="PlaceHolder 5"/>
          <p:cNvSpPr>
            <a:spLocks noGrp="1"/>
          </p:cNvSpPr>
          <p:nvPr>
            <p:ph type="dt" idx="1"/>
          </p:nvPr>
        </p:nvSpPr>
        <p:spPr/>
        <p:txBody>
          <a:bodyPr/>
          <a:p>
            <a:fld id="{AF411AF4-1C2D-4E4E-B23F-85B5409AB22B}" type="datetime1">
              <a:rPr lang="en-US"/>
              <a:t>09/27/2024</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19632</TotalTime>
  <Application>LibreOffice/7.3.7.2$Linux_X86_64 LibreOffice_project/30$Build-2</Application>
  <AppVersion>15.0000</AppVersion>
  <Words>2760</Words>
  <Paragraphs>266</Paragraphs>
  <Company>privat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2001-11-06T08:04:54Z</dcterms:created>
  <dc:creator>Nutzer</dc:creator>
  <dc:description/>
  <dc:language>en-US</dc:language>
  <cp:lastModifiedBy/>
  <cp:lastPrinted>2015-08-05T19:39:39Z</cp:lastPrinted>
  <dcterms:modified xsi:type="dcterms:W3CDTF">2024-09-27T12:26:32Z</dcterms:modified>
  <cp:revision>5806</cp:revision>
  <dc:subject/>
  <dc:title>PowerPoint-Präsentation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vt:i4>
  </property>
  <property fmtid="{D5CDD505-2E9C-101B-9397-08002B2CF9AE}" pid="3" name="PresentationFormat">
    <vt:lpwstr>Letter Paper (8.5x11 in)</vt:lpwstr>
  </property>
  <property fmtid="{D5CDD505-2E9C-101B-9397-08002B2CF9AE}" pid="4" name="Slides">
    <vt:i4>33</vt:i4>
  </property>
</Properties>
</file>