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31.jpg" ContentType="image/pn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780" r:id="rId2"/>
    <p:sldId id="743" r:id="rId3"/>
    <p:sldId id="782" r:id="rId4"/>
    <p:sldId id="737" r:id="rId5"/>
    <p:sldId id="822" r:id="rId6"/>
    <p:sldId id="848" r:id="rId7"/>
    <p:sldId id="850" r:id="rId8"/>
    <p:sldId id="823" r:id="rId9"/>
    <p:sldId id="825" r:id="rId10"/>
    <p:sldId id="824" r:id="rId11"/>
    <p:sldId id="835" r:id="rId12"/>
    <p:sldId id="837" r:id="rId13"/>
    <p:sldId id="836" r:id="rId14"/>
    <p:sldId id="838" r:id="rId15"/>
    <p:sldId id="826" r:id="rId16"/>
    <p:sldId id="828" r:id="rId17"/>
    <p:sldId id="827" r:id="rId18"/>
    <p:sldId id="840" r:id="rId19"/>
    <p:sldId id="839" r:id="rId20"/>
    <p:sldId id="841" r:id="rId21"/>
    <p:sldId id="829" r:id="rId22"/>
    <p:sldId id="830" r:id="rId23"/>
    <p:sldId id="843" r:id="rId24"/>
    <p:sldId id="831" r:id="rId25"/>
    <p:sldId id="844" r:id="rId26"/>
    <p:sldId id="845" r:id="rId27"/>
    <p:sldId id="832" r:id="rId28"/>
    <p:sldId id="833" r:id="rId29"/>
    <p:sldId id="834" r:id="rId30"/>
    <p:sldId id="846" r:id="rId31"/>
    <p:sldId id="847" r:id="rId32"/>
    <p:sldId id="853" r:id="rId33"/>
    <p:sldId id="854" r:id="rId34"/>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D5A00"/>
    <a:srgbClr val="294A5A"/>
    <a:srgbClr val="F65E00"/>
    <a:srgbClr val="F9C900"/>
    <a:srgbClr val="006BBC"/>
    <a:srgbClr val="EAEAEA"/>
    <a:srgbClr val="DDDDDD"/>
    <a:srgbClr val="0DC2D5"/>
    <a:srgbClr val="17DC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49635" autoAdjust="0"/>
  </p:normalViewPr>
  <p:slideViewPr>
    <p:cSldViewPr snapToObjects="1">
      <p:cViewPr varScale="1">
        <p:scale>
          <a:sx n="105" d="100"/>
          <a:sy n="105" d="100"/>
        </p:scale>
        <p:origin x="120" y="306"/>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776"/>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extLst>
      <p:ext uri="{BB962C8B-B14F-4D97-AF65-F5344CB8AC3E}">
        <p14:creationId xmlns:p14="http://schemas.microsoft.com/office/powerpoint/2010/main" val="3806555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2018/6/20/Wed</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336221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3575062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362210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86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7827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8943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extLst>
              <a:ext uri="{28A0092B-C50C-407E-A947-70E740481C1C}">
                <a14:useLocalDpi xmlns:a14="http://schemas.microsoft.com/office/drawing/2010/main"/>
              </a:ext>
            </a:extLst>
          </a:blip>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56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0"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624" y="908050"/>
            <a:ext cx="10601349" cy="635000"/>
          </a:xfrm>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a:xfrm>
            <a:off x="825624" y="1600200"/>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Freeform 5"/>
          <p:cNvSpPr>
            <a:spLocks/>
          </p:cNvSpPr>
          <p:nvPr userDrawn="1"/>
        </p:nvSpPr>
        <p:spPr bwMode="auto">
          <a:xfrm>
            <a:off x="63836" y="73174"/>
            <a:ext cx="1227152" cy="486466"/>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p:cNvSpPr>
          <p:nvPr userDrawn="1"/>
        </p:nvSpPr>
        <p:spPr bwMode="auto">
          <a:xfrm>
            <a:off x="1196834" y="73174"/>
            <a:ext cx="10215809" cy="486466"/>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userDrawn="1"/>
        </p:nvSpPr>
        <p:spPr bwMode="auto">
          <a:xfrm>
            <a:off x="11320056" y="73174"/>
            <a:ext cx="812871" cy="486466"/>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TextBox 14"/>
          <p:cNvSpPr txBox="1"/>
          <p:nvPr userDrawn="1"/>
        </p:nvSpPr>
        <p:spPr>
          <a:xfrm>
            <a:off x="11528228" y="116632"/>
            <a:ext cx="492443" cy="369332"/>
          </a:xfrm>
          <a:prstGeom prst="rect">
            <a:avLst/>
          </a:prstGeom>
          <a:noFill/>
        </p:spPr>
        <p:txBody>
          <a:bodyPr wrap="none" rtlCol="0">
            <a:spAutoFit/>
          </a:bodyPr>
          <a:lstStyle/>
          <a:p>
            <a:pPr algn="ctr"/>
            <a:fld id="{B879B013-EF15-44F9-9A4C-93BE492C244C}" type="slidenum">
              <a:rPr lang="zh-CN" altLang="en-US" sz="1800" smtClean="0">
                <a:solidFill>
                  <a:schemeClr val="accent2"/>
                </a:solidFill>
                <a:latin typeface="+mn-ea"/>
                <a:ea typeface="+mn-ea"/>
              </a:rPr>
              <a:pPr algn="ctr"/>
              <a:t>‹#›</a:t>
            </a:fld>
            <a:endParaRPr lang="zh-CN" altLang="en-US" sz="1800" dirty="0">
              <a:solidFill>
                <a:schemeClr val="accent2"/>
              </a:solidFill>
              <a:latin typeface="+mn-ea"/>
              <a:ea typeface="+mn-ea"/>
            </a:endParaRPr>
          </a:p>
        </p:txBody>
      </p:sp>
    </p:spTree>
    <p:extLst>
      <p:ext uri="{BB962C8B-B14F-4D97-AF65-F5344CB8AC3E}">
        <p14:creationId xmlns:p14="http://schemas.microsoft.com/office/powerpoint/2010/main" val="36461211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333">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333">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333">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600"/>
                                </p:stCondLst>
                                <p:childTnLst>
                                  <p:par>
                                    <p:cTn id="14" presetID="2" presetClass="entr" presetSubtype="2" fill="hold" grpId="0" nodeType="afterEffect" p14:presetBounceEnd="33333">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333">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333">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6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rgbClr val="F8F8F8"/>
                </a:solidFill>
              </a:defRPr>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rgbClr val="F8F8F8"/>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885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988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747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2049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34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0479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8931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a:t>单击此处编辑母版文本样式</a:t>
            </a:r>
          </a:p>
          <a:p>
            <a:pPr lvl="1"/>
            <a:r>
              <a:rPr lang="zh-CN" dirty="0"/>
              <a:t>第二级</a:t>
            </a:r>
          </a:p>
        </p:txBody>
      </p:sp>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6800" cy="3996728"/>
          </a:xfrm>
          <a:prstGeom prst="rect">
            <a:avLst/>
          </a:prstGeom>
        </p:spPr>
      </p:pic>
      <p:grpSp>
        <p:nvGrpSpPr>
          <p:cNvPr id="24" name="组合 23"/>
          <p:cNvGrpSpPr/>
          <p:nvPr/>
        </p:nvGrpSpPr>
        <p:grpSpPr>
          <a:xfrm>
            <a:off x="8848725" y="332656"/>
            <a:ext cx="495300" cy="509588"/>
            <a:chOff x="7127876" y="5013176"/>
            <a:chExt cx="495300" cy="509588"/>
          </a:xfrm>
        </p:grpSpPr>
        <p:sp>
          <p:nvSpPr>
            <p:cNvPr id="14" name="Oval 9"/>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9464675" y="332656"/>
            <a:ext cx="495300" cy="509588"/>
            <a:chOff x="7743826" y="5013176"/>
            <a:chExt cx="495300" cy="509588"/>
          </a:xfrm>
        </p:grpSpPr>
        <p:sp>
          <p:nvSpPr>
            <p:cNvPr id="15" name="Oval 10"/>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10047287" y="332656"/>
            <a:ext cx="495300" cy="509588"/>
            <a:chOff x="8326438" y="5013176"/>
            <a:chExt cx="495300" cy="509588"/>
          </a:xfrm>
        </p:grpSpPr>
        <p:sp>
          <p:nvSpPr>
            <p:cNvPr id="16" name="Oval 11"/>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10661650" y="332656"/>
            <a:ext cx="493712" cy="509588"/>
            <a:chOff x="8940801" y="5013176"/>
            <a:chExt cx="493712" cy="509588"/>
          </a:xfrm>
        </p:grpSpPr>
        <p:sp>
          <p:nvSpPr>
            <p:cNvPr id="17" name="Oval 12"/>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11280775" y="332656"/>
            <a:ext cx="495300" cy="509588"/>
            <a:chOff x="9559926" y="5013176"/>
            <a:chExt cx="495300" cy="509588"/>
          </a:xfrm>
        </p:grpSpPr>
        <p:sp>
          <p:nvSpPr>
            <p:cNvPr id="18" name="Oval 13"/>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3" name="Freeform 19"/>
          <p:cNvSpPr>
            <a:spLocks noEditPoints="1"/>
          </p:cNvSpPr>
          <p:nvPr/>
        </p:nvSpPr>
        <p:spPr bwMode="auto">
          <a:xfrm>
            <a:off x="699289" y="271955"/>
            <a:ext cx="1512168" cy="635751"/>
          </a:xfrm>
          <a:custGeom>
            <a:avLst/>
            <a:gdLst>
              <a:gd name="T0" fmla="*/ 19 w 2250"/>
              <a:gd name="T1" fmla="*/ 10 h 912"/>
              <a:gd name="T2" fmla="*/ 753 w 2250"/>
              <a:gd name="T3" fmla="*/ 0 h 912"/>
              <a:gd name="T4" fmla="*/ 813 w 2250"/>
              <a:gd name="T5" fmla="*/ 503 h 912"/>
              <a:gd name="T6" fmla="*/ 1601 w 2250"/>
              <a:gd name="T7" fmla="*/ 592 h 912"/>
              <a:gd name="T8" fmla="*/ 1184 w 2250"/>
              <a:gd name="T9" fmla="*/ 85 h 912"/>
              <a:gd name="T10" fmla="*/ 1403 w 2250"/>
              <a:gd name="T11" fmla="*/ 53 h 912"/>
              <a:gd name="T12" fmla="*/ 1446 w 2250"/>
              <a:gd name="T13" fmla="*/ 336 h 912"/>
              <a:gd name="T14" fmla="*/ 1711 w 2250"/>
              <a:gd name="T15" fmla="*/ 294 h 912"/>
              <a:gd name="T16" fmla="*/ 1970 w 2250"/>
              <a:gd name="T17" fmla="*/ 555 h 912"/>
              <a:gd name="T18" fmla="*/ 2250 w 2250"/>
              <a:gd name="T19" fmla="*/ 650 h 912"/>
              <a:gd name="T20" fmla="*/ 186 w 2250"/>
              <a:gd name="T21" fmla="*/ 729 h 912"/>
              <a:gd name="T22" fmla="*/ 147 w 2250"/>
              <a:gd name="T23" fmla="*/ 755 h 912"/>
              <a:gd name="T24" fmla="*/ 150 w 2250"/>
              <a:gd name="T25" fmla="*/ 879 h 912"/>
              <a:gd name="T26" fmla="*/ 234 w 2250"/>
              <a:gd name="T27" fmla="*/ 698 h 912"/>
              <a:gd name="T28" fmla="*/ 234 w 2250"/>
              <a:gd name="T29" fmla="*/ 698 h 912"/>
              <a:gd name="T30" fmla="*/ 346 w 2250"/>
              <a:gd name="T31" fmla="*/ 764 h 912"/>
              <a:gd name="T32" fmla="*/ 318 w 2250"/>
              <a:gd name="T33" fmla="*/ 795 h 912"/>
              <a:gd name="T34" fmla="*/ 206 w 2250"/>
              <a:gd name="T35" fmla="*/ 889 h 912"/>
              <a:gd name="T36" fmla="*/ 336 w 2250"/>
              <a:gd name="T37" fmla="*/ 887 h 912"/>
              <a:gd name="T38" fmla="*/ 416 w 2250"/>
              <a:gd name="T39" fmla="*/ 801 h 912"/>
              <a:gd name="T40" fmla="*/ 417 w 2250"/>
              <a:gd name="T41" fmla="*/ 830 h 912"/>
              <a:gd name="T42" fmla="*/ 416 w 2250"/>
              <a:gd name="T43" fmla="*/ 752 h 912"/>
              <a:gd name="T44" fmla="*/ 541 w 2250"/>
              <a:gd name="T45" fmla="*/ 755 h 912"/>
              <a:gd name="T46" fmla="*/ 531 w 2250"/>
              <a:gd name="T47" fmla="*/ 861 h 912"/>
              <a:gd name="T48" fmla="*/ 371 w 2250"/>
              <a:gd name="T49" fmla="*/ 715 h 912"/>
              <a:gd name="T50" fmla="*/ 702 w 2250"/>
              <a:gd name="T51" fmla="*/ 875 h 912"/>
              <a:gd name="T52" fmla="*/ 702 w 2250"/>
              <a:gd name="T53" fmla="*/ 875 h 912"/>
              <a:gd name="T54" fmla="*/ 804 w 2250"/>
              <a:gd name="T55" fmla="*/ 877 h 912"/>
              <a:gd name="T56" fmla="*/ 1069 w 2250"/>
              <a:gd name="T57" fmla="*/ 786 h 912"/>
              <a:gd name="T58" fmla="*/ 1046 w 2250"/>
              <a:gd name="T59" fmla="*/ 756 h 912"/>
              <a:gd name="T60" fmla="*/ 995 w 2250"/>
              <a:gd name="T61" fmla="*/ 803 h 912"/>
              <a:gd name="T62" fmla="*/ 1177 w 2250"/>
              <a:gd name="T63" fmla="*/ 718 h 912"/>
              <a:gd name="T64" fmla="*/ 1279 w 2250"/>
              <a:gd name="T65" fmla="*/ 704 h 912"/>
              <a:gd name="T66" fmla="*/ 1445 w 2250"/>
              <a:gd name="T67" fmla="*/ 713 h 912"/>
              <a:gd name="T68" fmla="*/ 1432 w 2250"/>
              <a:gd name="T69" fmla="*/ 855 h 912"/>
              <a:gd name="T70" fmla="*/ 1301 w 2250"/>
              <a:gd name="T71" fmla="*/ 750 h 912"/>
              <a:gd name="T72" fmla="*/ 1376 w 2250"/>
              <a:gd name="T73" fmla="*/ 750 h 912"/>
              <a:gd name="T74" fmla="*/ 1382 w 2250"/>
              <a:gd name="T75" fmla="*/ 819 h 912"/>
              <a:gd name="T76" fmla="*/ 1595 w 2250"/>
              <a:gd name="T77" fmla="*/ 745 h 912"/>
              <a:gd name="T78" fmla="*/ 1639 w 2250"/>
              <a:gd name="T79" fmla="*/ 829 h 912"/>
              <a:gd name="T80" fmla="*/ 1585 w 2250"/>
              <a:gd name="T81" fmla="*/ 827 h 912"/>
              <a:gd name="T82" fmla="*/ 1653 w 2250"/>
              <a:gd name="T83" fmla="*/ 692 h 912"/>
              <a:gd name="T84" fmla="*/ 1635 w 2250"/>
              <a:gd name="T85" fmla="*/ 820 h 912"/>
              <a:gd name="T86" fmla="*/ 1863 w 2250"/>
              <a:gd name="T87" fmla="*/ 839 h 912"/>
              <a:gd name="T88" fmla="*/ 1866 w 2250"/>
              <a:gd name="T89" fmla="*/ 885 h 912"/>
              <a:gd name="T90" fmla="*/ 1856 w 2250"/>
              <a:gd name="T91" fmla="*/ 776 h 912"/>
              <a:gd name="T92" fmla="*/ 1770 w 2250"/>
              <a:gd name="T93" fmla="*/ 708 h 912"/>
              <a:gd name="T94" fmla="*/ 1763 w 2250"/>
              <a:gd name="T95" fmla="*/ 880 h 912"/>
              <a:gd name="T96" fmla="*/ 1732 w 2250"/>
              <a:gd name="T97" fmla="*/ 697 h 912"/>
              <a:gd name="T98" fmla="*/ 1732 w 2250"/>
              <a:gd name="T99" fmla="*/ 697 h 912"/>
              <a:gd name="T100" fmla="*/ 1834 w 2250"/>
              <a:gd name="T101" fmla="*/ 697 h 912"/>
              <a:gd name="T102" fmla="*/ 1825 w 2250"/>
              <a:gd name="T103" fmla="*/ 871 h 912"/>
              <a:gd name="T104" fmla="*/ 1790 w 2250"/>
              <a:gd name="T105" fmla="*/ 887 h 912"/>
              <a:gd name="T106" fmla="*/ 1957 w 2250"/>
              <a:gd name="T107" fmla="*/ 888 h 912"/>
              <a:gd name="T108" fmla="*/ 1985 w 2250"/>
              <a:gd name="T109" fmla="*/ 770 h 912"/>
              <a:gd name="T110" fmla="*/ 1990 w 2250"/>
              <a:gd name="T111" fmla="*/ 819 h 912"/>
              <a:gd name="T112" fmla="*/ 2111 w 2250"/>
              <a:gd name="T113" fmla="*/ 755 h 912"/>
              <a:gd name="T114" fmla="*/ 2132 w 2250"/>
              <a:gd name="T115" fmla="*/ 807 h 912"/>
              <a:gd name="T116" fmla="*/ 2055 w 2250"/>
              <a:gd name="T117" fmla="*/ 884 h 912"/>
              <a:gd name="T118" fmla="*/ 2030 w 2250"/>
              <a:gd name="T119" fmla="*/ 822 h 912"/>
              <a:gd name="T120" fmla="*/ 2138 w 2250"/>
              <a:gd name="T121" fmla="*/ 866 h 912"/>
              <a:gd name="T122" fmla="*/ 2143 w 2250"/>
              <a:gd name="T123" fmla="*/ 756 h 912"/>
              <a:gd name="T124" fmla="*/ 2077 w 2250"/>
              <a:gd name="T125" fmla="*/ 6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0" h="912">
                <a:moveTo>
                  <a:pt x="188" y="10"/>
                </a:moveTo>
                <a:lnTo>
                  <a:pt x="188" y="534"/>
                </a:lnTo>
                <a:lnTo>
                  <a:pt x="427" y="534"/>
                </a:lnTo>
                <a:lnTo>
                  <a:pt x="427" y="592"/>
                </a:lnTo>
                <a:lnTo>
                  <a:pt x="19" y="592"/>
                </a:lnTo>
                <a:lnTo>
                  <a:pt x="19" y="10"/>
                </a:lnTo>
                <a:lnTo>
                  <a:pt x="188" y="10"/>
                </a:lnTo>
                <a:close/>
                <a:moveTo>
                  <a:pt x="753" y="0"/>
                </a:moveTo>
                <a:cubicBezTo>
                  <a:pt x="922" y="0"/>
                  <a:pt x="1007" y="100"/>
                  <a:pt x="1007" y="301"/>
                </a:cubicBezTo>
                <a:cubicBezTo>
                  <a:pt x="1007" y="502"/>
                  <a:pt x="921" y="602"/>
                  <a:pt x="748" y="602"/>
                </a:cubicBezTo>
                <a:cubicBezTo>
                  <a:pt x="576" y="602"/>
                  <a:pt x="490" y="499"/>
                  <a:pt x="490" y="294"/>
                </a:cubicBezTo>
                <a:cubicBezTo>
                  <a:pt x="490" y="98"/>
                  <a:pt x="577" y="0"/>
                  <a:pt x="753" y="0"/>
                </a:cubicBezTo>
                <a:close/>
                <a:moveTo>
                  <a:pt x="748" y="46"/>
                </a:moveTo>
                <a:cubicBezTo>
                  <a:pt x="717" y="46"/>
                  <a:pt x="695" y="64"/>
                  <a:pt x="684" y="99"/>
                </a:cubicBezTo>
                <a:cubicBezTo>
                  <a:pt x="673" y="134"/>
                  <a:pt x="667" y="201"/>
                  <a:pt x="667" y="301"/>
                </a:cubicBezTo>
                <a:cubicBezTo>
                  <a:pt x="667" y="400"/>
                  <a:pt x="673" y="468"/>
                  <a:pt x="684" y="503"/>
                </a:cubicBezTo>
                <a:cubicBezTo>
                  <a:pt x="695" y="538"/>
                  <a:pt x="717" y="555"/>
                  <a:pt x="748" y="555"/>
                </a:cubicBezTo>
                <a:cubicBezTo>
                  <a:pt x="780" y="555"/>
                  <a:pt x="802" y="538"/>
                  <a:pt x="813" y="503"/>
                </a:cubicBezTo>
                <a:cubicBezTo>
                  <a:pt x="824" y="468"/>
                  <a:pt x="830" y="400"/>
                  <a:pt x="830" y="301"/>
                </a:cubicBezTo>
                <a:cubicBezTo>
                  <a:pt x="830" y="202"/>
                  <a:pt x="824" y="134"/>
                  <a:pt x="813" y="99"/>
                </a:cubicBezTo>
                <a:cubicBezTo>
                  <a:pt x="802" y="64"/>
                  <a:pt x="780" y="46"/>
                  <a:pt x="748" y="46"/>
                </a:cubicBezTo>
                <a:close/>
                <a:moveTo>
                  <a:pt x="1362" y="278"/>
                </a:moveTo>
                <a:lnTo>
                  <a:pt x="1601" y="278"/>
                </a:lnTo>
                <a:lnTo>
                  <a:pt x="1601" y="592"/>
                </a:lnTo>
                <a:lnTo>
                  <a:pt x="1548" y="592"/>
                </a:lnTo>
                <a:lnTo>
                  <a:pt x="1529" y="552"/>
                </a:lnTo>
                <a:cubicBezTo>
                  <a:pt x="1483" y="585"/>
                  <a:pt x="1433" y="602"/>
                  <a:pt x="1381" y="602"/>
                </a:cubicBezTo>
                <a:cubicBezTo>
                  <a:pt x="1295" y="602"/>
                  <a:pt x="1228" y="576"/>
                  <a:pt x="1180" y="524"/>
                </a:cubicBezTo>
                <a:cubicBezTo>
                  <a:pt x="1132" y="473"/>
                  <a:pt x="1109" y="400"/>
                  <a:pt x="1109" y="306"/>
                </a:cubicBezTo>
                <a:cubicBezTo>
                  <a:pt x="1109" y="215"/>
                  <a:pt x="1134" y="141"/>
                  <a:pt x="1184" y="85"/>
                </a:cubicBezTo>
                <a:cubicBezTo>
                  <a:pt x="1235" y="29"/>
                  <a:pt x="1301" y="0"/>
                  <a:pt x="1382" y="0"/>
                </a:cubicBezTo>
                <a:cubicBezTo>
                  <a:pt x="1490" y="0"/>
                  <a:pt x="1555" y="55"/>
                  <a:pt x="1578" y="165"/>
                </a:cubicBezTo>
                <a:lnTo>
                  <a:pt x="1499" y="201"/>
                </a:lnTo>
                <a:lnTo>
                  <a:pt x="1499" y="187"/>
                </a:lnTo>
                <a:lnTo>
                  <a:pt x="1498" y="156"/>
                </a:lnTo>
                <a:cubicBezTo>
                  <a:pt x="1492" y="87"/>
                  <a:pt x="1461" y="53"/>
                  <a:pt x="1403" y="53"/>
                </a:cubicBezTo>
                <a:cubicBezTo>
                  <a:pt x="1360" y="53"/>
                  <a:pt x="1331" y="71"/>
                  <a:pt x="1315" y="107"/>
                </a:cubicBezTo>
                <a:cubicBezTo>
                  <a:pt x="1300" y="144"/>
                  <a:pt x="1292" y="212"/>
                  <a:pt x="1292" y="311"/>
                </a:cubicBezTo>
                <a:cubicBezTo>
                  <a:pt x="1292" y="403"/>
                  <a:pt x="1298" y="466"/>
                  <a:pt x="1311" y="500"/>
                </a:cubicBezTo>
                <a:cubicBezTo>
                  <a:pt x="1323" y="533"/>
                  <a:pt x="1348" y="549"/>
                  <a:pt x="1383" y="549"/>
                </a:cubicBezTo>
                <a:cubicBezTo>
                  <a:pt x="1425" y="549"/>
                  <a:pt x="1446" y="526"/>
                  <a:pt x="1446" y="479"/>
                </a:cubicBezTo>
                <a:lnTo>
                  <a:pt x="1446" y="336"/>
                </a:lnTo>
                <a:lnTo>
                  <a:pt x="1362" y="336"/>
                </a:lnTo>
                <a:lnTo>
                  <a:pt x="1362" y="278"/>
                </a:lnTo>
                <a:close/>
                <a:moveTo>
                  <a:pt x="1975" y="0"/>
                </a:moveTo>
                <a:cubicBezTo>
                  <a:pt x="2144" y="0"/>
                  <a:pt x="2229" y="100"/>
                  <a:pt x="2229" y="301"/>
                </a:cubicBezTo>
                <a:cubicBezTo>
                  <a:pt x="2229" y="502"/>
                  <a:pt x="2143" y="602"/>
                  <a:pt x="1970" y="602"/>
                </a:cubicBezTo>
                <a:cubicBezTo>
                  <a:pt x="1798" y="602"/>
                  <a:pt x="1711" y="499"/>
                  <a:pt x="1711" y="294"/>
                </a:cubicBezTo>
                <a:cubicBezTo>
                  <a:pt x="1711" y="98"/>
                  <a:pt x="1799" y="0"/>
                  <a:pt x="1975" y="0"/>
                </a:cubicBezTo>
                <a:close/>
                <a:moveTo>
                  <a:pt x="1970" y="46"/>
                </a:moveTo>
                <a:cubicBezTo>
                  <a:pt x="1938" y="46"/>
                  <a:pt x="1917" y="64"/>
                  <a:pt x="1906" y="99"/>
                </a:cubicBezTo>
                <a:cubicBezTo>
                  <a:pt x="1894" y="134"/>
                  <a:pt x="1889" y="201"/>
                  <a:pt x="1889" y="301"/>
                </a:cubicBezTo>
                <a:cubicBezTo>
                  <a:pt x="1889" y="400"/>
                  <a:pt x="1894" y="468"/>
                  <a:pt x="1906" y="503"/>
                </a:cubicBezTo>
                <a:cubicBezTo>
                  <a:pt x="1917" y="538"/>
                  <a:pt x="1938" y="555"/>
                  <a:pt x="1970" y="555"/>
                </a:cubicBezTo>
                <a:cubicBezTo>
                  <a:pt x="2002" y="555"/>
                  <a:pt x="2023" y="538"/>
                  <a:pt x="2035" y="503"/>
                </a:cubicBezTo>
                <a:cubicBezTo>
                  <a:pt x="2046" y="468"/>
                  <a:pt x="2051" y="400"/>
                  <a:pt x="2051" y="301"/>
                </a:cubicBezTo>
                <a:cubicBezTo>
                  <a:pt x="2051" y="202"/>
                  <a:pt x="2046" y="134"/>
                  <a:pt x="2035" y="99"/>
                </a:cubicBezTo>
                <a:cubicBezTo>
                  <a:pt x="2023" y="64"/>
                  <a:pt x="2002" y="46"/>
                  <a:pt x="1970" y="46"/>
                </a:cubicBezTo>
                <a:close/>
                <a:moveTo>
                  <a:pt x="0" y="650"/>
                </a:moveTo>
                <a:lnTo>
                  <a:pt x="2250" y="650"/>
                </a:lnTo>
                <a:lnTo>
                  <a:pt x="2250" y="912"/>
                </a:lnTo>
                <a:lnTo>
                  <a:pt x="0" y="912"/>
                </a:lnTo>
                <a:lnTo>
                  <a:pt x="0" y="650"/>
                </a:lnTo>
                <a:close/>
                <a:moveTo>
                  <a:pt x="162" y="691"/>
                </a:moveTo>
                <a:cubicBezTo>
                  <a:pt x="174" y="701"/>
                  <a:pt x="185" y="710"/>
                  <a:pt x="195" y="719"/>
                </a:cubicBezTo>
                <a:lnTo>
                  <a:pt x="186" y="729"/>
                </a:lnTo>
                <a:cubicBezTo>
                  <a:pt x="175" y="719"/>
                  <a:pt x="165" y="709"/>
                  <a:pt x="154" y="700"/>
                </a:cubicBezTo>
                <a:lnTo>
                  <a:pt x="162" y="691"/>
                </a:lnTo>
                <a:close/>
                <a:moveTo>
                  <a:pt x="155" y="745"/>
                </a:moveTo>
                <a:cubicBezTo>
                  <a:pt x="165" y="753"/>
                  <a:pt x="176" y="762"/>
                  <a:pt x="189" y="772"/>
                </a:cubicBezTo>
                <a:lnTo>
                  <a:pt x="179" y="782"/>
                </a:lnTo>
                <a:cubicBezTo>
                  <a:pt x="168" y="772"/>
                  <a:pt x="157" y="763"/>
                  <a:pt x="147" y="755"/>
                </a:cubicBezTo>
                <a:lnTo>
                  <a:pt x="155" y="745"/>
                </a:lnTo>
                <a:close/>
                <a:moveTo>
                  <a:pt x="150" y="879"/>
                </a:moveTo>
                <a:cubicBezTo>
                  <a:pt x="159" y="858"/>
                  <a:pt x="166" y="833"/>
                  <a:pt x="174" y="804"/>
                </a:cubicBezTo>
                <a:cubicBezTo>
                  <a:pt x="179" y="807"/>
                  <a:pt x="183" y="809"/>
                  <a:pt x="187" y="810"/>
                </a:cubicBezTo>
                <a:cubicBezTo>
                  <a:pt x="177" y="840"/>
                  <a:pt x="170" y="865"/>
                  <a:pt x="165" y="885"/>
                </a:cubicBezTo>
                <a:lnTo>
                  <a:pt x="150" y="879"/>
                </a:lnTo>
                <a:close/>
                <a:moveTo>
                  <a:pt x="244" y="698"/>
                </a:moveTo>
                <a:lnTo>
                  <a:pt x="305" y="698"/>
                </a:lnTo>
                <a:lnTo>
                  <a:pt x="305" y="708"/>
                </a:lnTo>
                <a:lnTo>
                  <a:pt x="244" y="708"/>
                </a:lnTo>
                <a:lnTo>
                  <a:pt x="244" y="698"/>
                </a:lnTo>
                <a:close/>
                <a:moveTo>
                  <a:pt x="234" y="698"/>
                </a:moveTo>
                <a:lnTo>
                  <a:pt x="246" y="698"/>
                </a:lnTo>
                <a:lnTo>
                  <a:pt x="246" y="724"/>
                </a:lnTo>
                <a:cubicBezTo>
                  <a:pt x="246" y="747"/>
                  <a:pt x="236" y="764"/>
                  <a:pt x="216" y="775"/>
                </a:cubicBezTo>
                <a:cubicBezTo>
                  <a:pt x="214" y="772"/>
                  <a:pt x="211" y="769"/>
                  <a:pt x="207" y="765"/>
                </a:cubicBezTo>
                <a:cubicBezTo>
                  <a:pt x="225" y="757"/>
                  <a:pt x="234" y="743"/>
                  <a:pt x="234" y="724"/>
                </a:cubicBezTo>
                <a:lnTo>
                  <a:pt x="234" y="698"/>
                </a:lnTo>
                <a:close/>
                <a:moveTo>
                  <a:pt x="304" y="698"/>
                </a:moveTo>
                <a:lnTo>
                  <a:pt x="316" y="698"/>
                </a:lnTo>
                <a:lnTo>
                  <a:pt x="316" y="742"/>
                </a:lnTo>
                <a:cubicBezTo>
                  <a:pt x="316" y="749"/>
                  <a:pt x="319" y="753"/>
                  <a:pt x="325" y="753"/>
                </a:cubicBezTo>
                <a:lnTo>
                  <a:pt x="349" y="753"/>
                </a:lnTo>
                <a:cubicBezTo>
                  <a:pt x="347" y="756"/>
                  <a:pt x="346" y="760"/>
                  <a:pt x="346" y="764"/>
                </a:cubicBezTo>
                <a:lnTo>
                  <a:pt x="324" y="764"/>
                </a:lnTo>
                <a:cubicBezTo>
                  <a:pt x="310" y="764"/>
                  <a:pt x="304" y="757"/>
                  <a:pt x="304" y="744"/>
                </a:cubicBezTo>
                <a:lnTo>
                  <a:pt x="304" y="698"/>
                </a:lnTo>
                <a:close/>
                <a:moveTo>
                  <a:pt x="218" y="784"/>
                </a:moveTo>
                <a:lnTo>
                  <a:pt x="318" y="784"/>
                </a:lnTo>
                <a:lnTo>
                  <a:pt x="318" y="795"/>
                </a:lnTo>
                <a:lnTo>
                  <a:pt x="218" y="795"/>
                </a:lnTo>
                <a:lnTo>
                  <a:pt x="218" y="784"/>
                </a:lnTo>
                <a:close/>
                <a:moveTo>
                  <a:pt x="313" y="784"/>
                </a:moveTo>
                <a:lnTo>
                  <a:pt x="326" y="784"/>
                </a:lnTo>
                <a:lnTo>
                  <a:pt x="326" y="794"/>
                </a:lnTo>
                <a:cubicBezTo>
                  <a:pt x="308" y="839"/>
                  <a:pt x="268" y="871"/>
                  <a:pt x="206" y="889"/>
                </a:cubicBezTo>
                <a:cubicBezTo>
                  <a:pt x="203" y="886"/>
                  <a:pt x="200" y="883"/>
                  <a:pt x="197" y="879"/>
                </a:cubicBezTo>
                <a:cubicBezTo>
                  <a:pt x="259" y="862"/>
                  <a:pt x="298" y="832"/>
                  <a:pt x="313" y="790"/>
                </a:cubicBezTo>
                <a:lnTo>
                  <a:pt x="313" y="784"/>
                </a:lnTo>
                <a:close/>
                <a:moveTo>
                  <a:pt x="240" y="789"/>
                </a:moveTo>
                <a:cubicBezTo>
                  <a:pt x="253" y="833"/>
                  <a:pt x="289" y="862"/>
                  <a:pt x="347" y="876"/>
                </a:cubicBezTo>
                <a:cubicBezTo>
                  <a:pt x="342" y="881"/>
                  <a:pt x="338" y="884"/>
                  <a:pt x="336" y="887"/>
                </a:cubicBezTo>
                <a:cubicBezTo>
                  <a:pt x="276" y="870"/>
                  <a:pt x="240" y="838"/>
                  <a:pt x="228" y="792"/>
                </a:cubicBezTo>
                <a:lnTo>
                  <a:pt x="240" y="789"/>
                </a:lnTo>
                <a:close/>
                <a:moveTo>
                  <a:pt x="416" y="791"/>
                </a:moveTo>
                <a:lnTo>
                  <a:pt x="535" y="791"/>
                </a:lnTo>
                <a:lnTo>
                  <a:pt x="535" y="801"/>
                </a:lnTo>
                <a:lnTo>
                  <a:pt x="416" y="801"/>
                </a:lnTo>
                <a:lnTo>
                  <a:pt x="416" y="791"/>
                </a:lnTo>
                <a:close/>
                <a:moveTo>
                  <a:pt x="417" y="830"/>
                </a:moveTo>
                <a:lnTo>
                  <a:pt x="537" y="830"/>
                </a:lnTo>
                <a:lnTo>
                  <a:pt x="537" y="841"/>
                </a:lnTo>
                <a:lnTo>
                  <a:pt x="417" y="841"/>
                </a:lnTo>
                <a:lnTo>
                  <a:pt x="417" y="830"/>
                </a:lnTo>
                <a:close/>
                <a:moveTo>
                  <a:pt x="411" y="752"/>
                </a:moveTo>
                <a:lnTo>
                  <a:pt x="421" y="752"/>
                </a:lnTo>
                <a:lnTo>
                  <a:pt x="421" y="886"/>
                </a:lnTo>
                <a:lnTo>
                  <a:pt x="411" y="886"/>
                </a:lnTo>
                <a:lnTo>
                  <a:pt x="411" y="752"/>
                </a:lnTo>
                <a:close/>
                <a:moveTo>
                  <a:pt x="416" y="752"/>
                </a:moveTo>
                <a:lnTo>
                  <a:pt x="541" y="752"/>
                </a:lnTo>
                <a:lnTo>
                  <a:pt x="541" y="762"/>
                </a:lnTo>
                <a:lnTo>
                  <a:pt x="416" y="762"/>
                </a:lnTo>
                <a:lnTo>
                  <a:pt x="416" y="752"/>
                </a:lnTo>
                <a:close/>
                <a:moveTo>
                  <a:pt x="531" y="755"/>
                </a:moveTo>
                <a:lnTo>
                  <a:pt x="541" y="755"/>
                </a:lnTo>
                <a:lnTo>
                  <a:pt x="541" y="863"/>
                </a:lnTo>
                <a:cubicBezTo>
                  <a:pt x="541" y="877"/>
                  <a:pt x="535" y="884"/>
                  <a:pt x="521" y="884"/>
                </a:cubicBezTo>
                <a:cubicBezTo>
                  <a:pt x="514" y="884"/>
                  <a:pt x="506" y="884"/>
                  <a:pt x="496" y="884"/>
                </a:cubicBezTo>
                <a:cubicBezTo>
                  <a:pt x="495" y="880"/>
                  <a:pt x="494" y="876"/>
                  <a:pt x="494" y="872"/>
                </a:cubicBezTo>
                <a:cubicBezTo>
                  <a:pt x="499" y="873"/>
                  <a:pt x="507" y="873"/>
                  <a:pt x="517" y="873"/>
                </a:cubicBezTo>
                <a:cubicBezTo>
                  <a:pt x="526" y="873"/>
                  <a:pt x="531" y="869"/>
                  <a:pt x="531" y="861"/>
                </a:cubicBezTo>
                <a:lnTo>
                  <a:pt x="531" y="755"/>
                </a:lnTo>
                <a:close/>
                <a:moveTo>
                  <a:pt x="371" y="715"/>
                </a:moveTo>
                <a:lnTo>
                  <a:pt x="567" y="715"/>
                </a:lnTo>
                <a:lnTo>
                  <a:pt x="567" y="726"/>
                </a:lnTo>
                <a:lnTo>
                  <a:pt x="371" y="726"/>
                </a:lnTo>
                <a:lnTo>
                  <a:pt x="371" y="715"/>
                </a:lnTo>
                <a:close/>
                <a:moveTo>
                  <a:pt x="445" y="687"/>
                </a:moveTo>
                <a:lnTo>
                  <a:pt x="458" y="691"/>
                </a:lnTo>
                <a:cubicBezTo>
                  <a:pt x="441" y="734"/>
                  <a:pt x="413" y="773"/>
                  <a:pt x="374" y="806"/>
                </a:cubicBezTo>
                <a:cubicBezTo>
                  <a:pt x="372" y="803"/>
                  <a:pt x="369" y="800"/>
                  <a:pt x="365" y="796"/>
                </a:cubicBezTo>
                <a:cubicBezTo>
                  <a:pt x="404" y="764"/>
                  <a:pt x="431" y="728"/>
                  <a:pt x="445" y="687"/>
                </a:cubicBezTo>
                <a:close/>
                <a:moveTo>
                  <a:pt x="702" y="875"/>
                </a:moveTo>
                <a:lnTo>
                  <a:pt x="702" y="859"/>
                </a:lnTo>
                <a:lnTo>
                  <a:pt x="614" y="859"/>
                </a:lnTo>
                <a:lnTo>
                  <a:pt x="614" y="703"/>
                </a:lnTo>
                <a:lnTo>
                  <a:pt x="594" y="703"/>
                </a:lnTo>
                <a:lnTo>
                  <a:pt x="594" y="875"/>
                </a:lnTo>
                <a:lnTo>
                  <a:pt x="702" y="875"/>
                </a:lnTo>
                <a:close/>
                <a:moveTo>
                  <a:pt x="805" y="718"/>
                </a:moveTo>
                <a:cubicBezTo>
                  <a:pt x="767" y="721"/>
                  <a:pt x="746" y="746"/>
                  <a:pt x="742" y="791"/>
                </a:cubicBezTo>
                <a:cubicBezTo>
                  <a:pt x="744" y="835"/>
                  <a:pt x="765" y="858"/>
                  <a:pt x="803" y="862"/>
                </a:cubicBezTo>
                <a:cubicBezTo>
                  <a:pt x="843" y="860"/>
                  <a:pt x="864" y="836"/>
                  <a:pt x="866" y="791"/>
                </a:cubicBezTo>
                <a:cubicBezTo>
                  <a:pt x="863" y="746"/>
                  <a:pt x="842" y="721"/>
                  <a:pt x="805" y="718"/>
                </a:cubicBezTo>
                <a:close/>
                <a:moveTo>
                  <a:pt x="804" y="877"/>
                </a:moveTo>
                <a:cubicBezTo>
                  <a:pt x="752" y="874"/>
                  <a:pt x="725" y="846"/>
                  <a:pt x="722" y="792"/>
                </a:cubicBezTo>
                <a:cubicBezTo>
                  <a:pt x="725" y="734"/>
                  <a:pt x="753" y="704"/>
                  <a:pt x="806" y="701"/>
                </a:cubicBezTo>
                <a:cubicBezTo>
                  <a:pt x="857" y="704"/>
                  <a:pt x="884" y="734"/>
                  <a:pt x="888" y="791"/>
                </a:cubicBezTo>
                <a:cubicBezTo>
                  <a:pt x="885" y="846"/>
                  <a:pt x="857" y="875"/>
                  <a:pt x="804" y="877"/>
                </a:cubicBezTo>
                <a:close/>
                <a:moveTo>
                  <a:pt x="995" y="786"/>
                </a:moveTo>
                <a:lnTo>
                  <a:pt x="1069" y="786"/>
                </a:lnTo>
                <a:lnTo>
                  <a:pt x="1069" y="849"/>
                </a:lnTo>
                <a:cubicBezTo>
                  <a:pt x="1054" y="868"/>
                  <a:pt x="1030" y="877"/>
                  <a:pt x="995" y="877"/>
                </a:cubicBezTo>
                <a:cubicBezTo>
                  <a:pt x="941" y="874"/>
                  <a:pt x="913" y="846"/>
                  <a:pt x="910" y="792"/>
                </a:cubicBezTo>
                <a:cubicBezTo>
                  <a:pt x="912" y="733"/>
                  <a:pt x="939" y="703"/>
                  <a:pt x="991" y="701"/>
                </a:cubicBezTo>
                <a:cubicBezTo>
                  <a:pt x="1030" y="701"/>
                  <a:pt x="1055" y="718"/>
                  <a:pt x="1068" y="751"/>
                </a:cubicBezTo>
                <a:lnTo>
                  <a:pt x="1046" y="756"/>
                </a:lnTo>
                <a:cubicBezTo>
                  <a:pt x="1037" y="731"/>
                  <a:pt x="1019" y="718"/>
                  <a:pt x="991" y="718"/>
                </a:cubicBezTo>
                <a:cubicBezTo>
                  <a:pt x="954" y="721"/>
                  <a:pt x="934" y="746"/>
                  <a:pt x="931" y="791"/>
                </a:cubicBezTo>
                <a:cubicBezTo>
                  <a:pt x="933" y="835"/>
                  <a:pt x="955" y="858"/>
                  <a:pt x="994" y="862"/>
                </a:cubicBezTo>
                <a:cubicBezTo>
                  <a:pt x="1020" y="862"/>
                  <a:pt x="1038" y="855"/>
                  <a:pt x="1050" y="841"/>
                </a:cubicBezTo>
                <a:lnTo>
                  <a:pt x="1050" y="803"/>
                </a:lnTo>
                <a:lnTo>
                  <a:pt x="995" y="803"/>
                </a:lnTo>
                <a:lnTo>
                  <a:pt x="995" y="786"/>
                </a:lnTo>
                <a:close/>
                <a:moveTo>
                  <a:pt x="1177" y="718"/>
                </a:moveTo>
                <a:cubicBezTo>
                  <a:pt x="1139" y="721"/>
                  <a:pt x="1118" y="746"/>
                  <a:pt x="1114" y="791"/>
                </a:cubicBezTo>
                <a:cubicBezTo>
                  <a:pt x="1116" y="835"/>
                  <a:pt x="1137" y="858"/>
                  <a:pt x="1175" y="862"/>
                </a:cubicBezTo>
                <a:cubicBezTo>
                  <a:pt x="1215" y="860"/>
                  <a:pt x="1236" y="836"/>
                  <a:pt x="1238" y="791"/>
                </a:cubicBezTo>
                <a:cubicBezTo>
                  <a:pt x="1235" y="746"/>
                  <a:pt x="1214" y="721"/>
                  <a:pt x="1177" y="718"/>
                </a:cubicBezTo>
                <a:close/>
                <a:moveTo>
                  <a:pt x="1176" y="877"/>
                </a:moveTo>
                <a:cubicBezTo>
                  <a:pt x="1124" y="874"/>
                  <a:pt x="1097" y="846"/>
                  <a:pt x="1094" y="792"/>
                </a:cubicBezTo>
                <a:cubicBezTo>
                  <a:pt x="1097" y="734"/>
                  <a:pt x="1125" y="704"/>
                  <a:pt x="1178" y="701"/>
                </a:cubicBezTo>
                <a:cubicBezTo>
                  <a:pt x="1229" y="704"/>
                  <a:pt x="1256" y="734"/>
                  <a:pt x="1260" y="791"/>
                </a:cubicBezTo>
                <a:cubicBezTo>
                  <a:pt x="1257" y="846"/>
                  <a:pt x="1229" y="875"/>
                  <a:pt x="1176" y="877"/>
                </a:cubicBezTo>
                <a:close/>
                <a:moveTo>
                  <a:pt x="1279" y="704"/>
                </a:moveTo>
                <a:lnTo>
                  <a:pt x="1479" y="704"/>
                </a:lnTo>
                <a:lnTo>
                  <a:pt x="1479" y="716"/>
                </a:lnTo>
                <a:lnTo>
                  <a:pt x="1279" y="716"/>
                </a:lnTo>
                <a:lnTo>
                  <a:pt x="1279" y="704"/>
                </a:lnTo>
                <a:close/>
                <a:moveTo>
                  <a:pt x="1432" y="713"/>
                </a:moveTo>
                <a:lnTo>
                  <a:pt x="1445" y="713"/>
                </a:lnTo>
                <a:lnTo>
                  <a:pt x="1445" y="856"/>
                </a:lnTo>
                <a:cubicBezTo>
                  <a:pt x="1445" y="875"/>
                  <a:pt x="1436" y="884"/>
                  <a:pt x="1418" y="884"/>
                </a:cubicBezTo>
                <a:cubicBezTo>
                  <a:pt x="1410" y="884"/>
                  <a:pt x="1398" y="884"/>
                  <a:pt x="1384" y="883"/>
                </a:cubicBezTo>
                <a:cubicBezTo>
                  <a:pt x="1383" y="878"/>
                  <a:pt x="1382" y="873"/>
                  <a:pt x="1381" y="869"/>
                </a:cubicBezTo>
                <a:cubicBezTo>
                  <a:pt x="1392" y="870"/>
                  <a:pt x="1404" y="870"/>
                  <a:pt x="1416" y="870"/>
                </a:cubicBezTo>
                <a:cubicBezTo>
                  <a:pt x="1426" y="870"/>
                  <a:pt x="1432" y="865"/>
                  <a:pt x="1432" y="855"/>
                </a:cubicBezTo>
                <a:lnTo>
                  <a:pt x="1432" y="713"/>
                </a:lnTo>
                <a:close/>
                <a:moveTo>
                  <a:pt x="1301" y="750"/>
                </a:moveTo>
                <a:lnTo>
                  <a:pt x="1314" y="750"/>
                </a:lnTo>
                <a:lnTo>
                  <a:pt x="1314" y="831"/>
                </a:lnTo>
                <a:lnTo>
                  <a:pt x="1301" y="831"/>
                </a:lnTo>
                <a:lnTo>
                  <a:pt x="1301" y="750"/>
                </a:lnTo>
                <a:close/>
                <a:moveTo>
                  <a:pt x="1308" y="750"/>
                </a:moveTo>
                <a:lnTo>
                  <a:pt x="1382" y="750"/>
                </a:lnTo>
                <a:lnTo>
                  <a:pt x="1382" y="762"/>
                </a:lnTo>
                <a:lnTo>
                  <a:pt x="1308" y="762"/>
                </a:lnTo>
                <a:lnTo>
                  <a:pt x="1308" y="750"/>
                </a:lnTo>
                <a:close/>
                <a:moveTo>
                  <a:pt x="1376" y="750"/>
                </a:moveTo>
                <a:lnTo>
                  <a:pt x="1389" y="750"/>
                </a:lnTo>
                <a:lnTo>
                  <a:pt x="1389" y="831"/>
                </a:lnTo>
                <a:lnTo>
                  <a:pt x="1376" y="831"/>
                </a:lnTo>
                <a:lnTo>
                  <a:pt x="1376" y="750"/>
                </a:lnTo>
                <a:close/>
                <a:moveTo>
                  <a:pt x="1309" y="819"/>
                </a:moveTo>
                <a:lnTo>
                  <a:pt x="1382" y="819"/>
                </a:lnTo>
                <a:lnTo>
                  <a:pt x="1382" y="831"/>
                </a:lnTo>
                <a:lnTo>
                  <a:pt x="1309" y="831"/>
                </a:lnTo>
                <a:lnTo>
                  <a:pt x="1309" y="819"/>
                </a:lnTo>
                <a:close/>
                <a:moveTo>
                  <a:pt x="1577" y="690"/>
                </a:moveTo>
                <a:cubicBezTo>
                  <a:pt x="1588" y="705"/>
                  <a:pt x="1598" y="721"/>
                  <a:pt x="1607" y="738"/>
                </a:cubicBezTo>
                <a:lnTo>
                  <a:pt x="1595" y="745"/>
                </a:lnTo>
                <a:cubicBezTo>
                  <a:pt x="1586" y="729"/>
                  <a:pt x="1577" y="712"/>
                  <a:pt x="1567" y="697"/>
                </a:cubicBezTo>
                <a:lnTo>
                  <a:pt x="1577" y="690"/>
                </a:lnTo>
                <a:close/>
                <a:moveTo>
                  <a:pt x="1649" y="820"/>
                </a:moveTo>
                <a:cubicBezTo>
                  <a:pt x="1666" y="837"/>
                  <a:pt x="1682" y="854"/>
                  <a:pt x="1697" y="871"/>
                </a:cubicBezTo>
                <a:lnTo>
                  <a:pt x="1685" y="881"/>
                </a:lnTo>
                <a:cubicBezTo>
                  <a:pt x="1670" y="863"/>
                  <a:pt x="1655" y="845"/>
                  <a:pt x="1639" y="829"/>
                </a:cubicBezTo>
                <a:lnTo>
                  <a:pt x="1649" y="820"/>
                </a:lnTo>
                <a:close/>
                <a:moveTo>
                  <a:pt x="1514" y="698"/>
                </a:moveTo>
                <a:lnTo>
                  <a:pt x="1527" y="698"/>
                </a:lnTo>
                <a:lnTo>
                  <a:pt x="1527" y="845"/>
                </a:lnTo>
                <a:cubicBezTo>
                  <a:pt x="1545" y="835"/>
                  <a:pt x="1564" y="825"/>
                  <a:pt x="1583" y="814"/>
                </a:cubicBezTo>
                <a:cubicBezTo>
                  <a:pt x="1584" y="820"/>
                  <a:pt x="1584" y="824"/>
                  <a:pt x="1585" y="827"/>
                </a:cubicBezTo>
                <a:cubicBezTo>
                  <a:pt x="1566" y="838"/>
                  <a:pt x="1547" y="848"/>
                  <a:pt x="1528" y="859"/>
                </a:cubicBezTo>
                <a:cubicBezTo>
                  <a:pt x="1524" y="862"/>
                  <a:pt x="1520" y="865"/>
                  <a:pt x="1515" y="869"/>
                </a:cubicBezTo>
                <a:lnTo>
                  <a:pt x="1507" y="855"/>
                </a:lnTo>
                <a:cubicBezTo>
                  <a:pt x="1511" y="851"/>
                  <a:pt x="1514" y="845"/>
                  <a:pt x="1514" y="838"/>
                </a:cubicBezTo>
                <a:lnTo>
                  <a:pt x="1514" y="698"/>
                </a:lnTo>
                <a:close/>
                <a:moveTo>
                  <a:pt x="1653" y="692"/>
                </a:moveTo>
                <a:lnTo>
                  <a:pt x="1666" y="692"/>
                </a:lnTo>
                <a:lnTo>
                  <a:pt x="1666" y="729"/>
                </a:lnTo>
                <a:cubicBezTo>
                  <a:pt x="1666" y="771"/>
                  <a:pt x="1660" y="803"/>
                  <a:pt x="1647" y="826"/>
                </a:cubicBezTo>
                <a:cubicBezTo>
                  <a:pt x="1632" y="852"/>
                  <a:pt x="1607" y="873"/>
                  <a:pt x="1573" y="888"/>
                </a:cubicBezTo>
                <a:cubicBezTo>
                  <a:pt x="1571" y="884"/>
                  <a:pt x="1568" y="880"/>
                  <a:pt x="1565" y="876"/>
                </a:cubicBezTo>
                <a:cubicBezTo>
                  <a:pt x="1598" y="862"/>
                  <a:pt x="1622" y="843"/>
                  <a:pt x="1635" y="820"/>
                </a:cubicBezTo>
                <a:cubicBezTo>
                  <a:pt x="1647" y="800"/>
                  <a:pt x="1653" y="769"/>
                  <a:pt x="1653" y="729"/>
                </a:cubicBezTo>
                <a:lnTo>
                  <a:pt x="1653" y="692"/>
                </a:lnTo>
                <a:close/>
                <a:moveTo>
                  <a:pt x="1863" y="706"/>
                </a:moveTo>
                <a:lnTo>
                  <a:pt x="1874" y="706"/>
                </a:lnTo>
                <a:lnTo>
                  <a:pt x="1874" y="839"/>
                </a:lnTo>
                <a:lnTo>
                  <a:pt x="1863" y="839"/>
                </a:lnTo>
                <a:lnTo>
                  <a:pt x="1863" y="706"/>
                </a:lnTo>
                <a:close/>
                <a:moveTo>
                  <a:pt x="1897" y="689"/>
                </a:moveTo>
                <a:lnTo>
                  <a:pt x="1908" y="689"/>
                </a:lnTo>
                <a:lnTo>
                  <a:pt x="1908" y="862"/>
                </a:lnTo>
                <a:cubicBezTo>
                  <a:pt x="1908" y="878"/>
                  <a:pt x="1902" y="886"/>
                  <a:pt x="1888" y="886"/>
                </a:cubicBezTo>
                <a:cubicBezTo>
                  <a:pt x="1881" y="886"/>
                  <a:pt x="1874" y="886"/>
                  <a:pt x="1866" y="885"/>
                </a:cubicBezTo>
                <a:cubicBezTo>
                  <a:pt x="1865" y="881"/>
                  <a:pt x="1864" y="876"/>
                  <a:pt x="1863" y="872"/>
                </a:cubicBezTo>
                <a:cubicBezTo>
                  <a:pt x="1870" y="873"/>
                  <a:pt x="1877" y="873"/>
                  <a:pt x="1885" y="873"/>
                </a:cubicBezTo>
                <a:cubicBezTo>
                  <a:pt x="1893" y="873"/>
                  <a:pt x="1897" y="869"/>
                  <a:pt x="1897" y="860"/>
                </a:cubicBezTo>
                <a:lnTo>
                  <a:pt x="1897" y="689"/>
                </a:lnTo>
                <a:close/>
                <a:moveTo>
                  <a:pt x="1716" y="776"/>
                </a:moveTo>
                <a:lnTo>
                  <a:pt x="1856" y="776"/>
                </a:lnTo>
                <a:lnTo>
                  <a:pt x="1856" y="787"/>
                </a:lnTo>
                <a:lnTo>
                  <a:pt x="1716" y="787"/>
                </a:lnTo>
                <a:lnTo>
                  <a:pt x="1716" y="776"/>
                </a:lnTo>
                <a:close/>
                <a:moveTo>
                  <a:pt x="1736" y="697"/>
                </a:moveTo>
                <a:lnTo>
                  <a:pt x="1770" y="697"/>
                </a:lnTo>
                <a:lnTo>
                  <a:pt x="1770" y="708"/>
                </a:lnTo>
                <a:lnTo>
                  <a:pt x="1736" y="708"/>
                </a:lnTo>
                <a:lnTo>
                  <a:pt x="1736" y="697"/>
                </a:lnTo>
                <a:close/>
                <a:moveTo>
                  <a:pt x="1766" y="697"/>
                </a:moveTo>
                <a:lnTo>
                  <a:pt x="1776" y="697"/>
                </a:lnTo>
                <a:lnTo>
                  <a:pt x="1776" y="863"/>
                </a:lnTo>
                <a:cubicBezTo>
                  <a:pt x="1776" y="872"/>
                  <a:pt x="1772" y="878"/>
                  <a:pt x="1763" y="880"/>
                </a:cubicBezTo>
                <a:cubicBezTo>
                  <a:pt x="1760" y="881"/>
                  <a:pt x="1754" y="881"/>
                  <a:pt x="1744" y="881"/>
                </a:cubicBezTo>
                <a:cubicBezTo>
                  <a:pt x="1744" y="877"/>
                  <a:pt x="1743" y="873"/>
                  <a:pt x="1742" y="869"/>
                </a:cubicBezTo>
                <a:cubicBezTo>
                  <a:pt x="1749" y="870"/>
                  <a:pt x="1754" y="870"/>
                  <a:pt x="1758" y="870"/>
                </a:cubicBezTo>
                <a:cubicBezTo>
                  <a:pt x="1763" y="870"/>
                  <a:pt x="1766" y="867"/>
                  <a:pt x="1766" y="861"/>
                </a:cubicBezTo>
                <a:lnTo>
                  <a:pt x="1766" y="697"/>
                </a:lnTo>
                <a:close/>
                <a:moveTo>
                  <a:pt x="1732" y="697"/>
                </a:moveTo>
                <a:lnTo>
                  <a:pt x="1743" y="697"/>
                </a:lnTo>
                <a:lnTo>
                  <a:pt x="1743" y="798"/>
                </a:lnTo>
                <a:cubicBezTo>
                  <a:pt x="1743" y="836"/>
                  <a:pt x="1737" y="865"/>
                  <a:pt x="1725" y="886"/>
                </a:cubicBezTo>
                <a:cubicBezTo>
                  <a:pt x="1723" y="884"/>
                  <a:pt x="1720" y="880"/>
                  <a:pt x="1717" y="876"/>
                </a:cubicBezTo>
                <a:cubicBezTo>
                  <a:pt x="1727" y="859"/>
                  <a:pt x="1732" y="832"/>
                  <a:pt x="1732" y="798"/>
                </a:cubicBezTo>
                <a:lnTo>
                  <a:pt x="1732" y="697"/>
                </a:lnTo>
                <a:close/>
                <a:moveTo>
                  <a:pt x="1801" y="697"/>
                </a:moveTo>
                <a:lnTo>
                  <a:pt x="1839" y="697"/>
                </a:lnTo>
                <a:lnTo>
                  <a:pt x="1839" y="708"/>
                </a:lnTo>
                <a:lnTo>
                  <a:pt x="1801" y="708"/>
                </a:lnTo>
                <a:lnTo>
                  <a:pt x="1801" y="697"/>
                </a:lnTo>
                <a:close/>
                <a:moveTo>
                  <a:pt x="1834" y="697"/>
                </a:moveTo>
                <a:lnTo>
                  <a:pt x="1845" y="697"/>
                </a:lnTo>
                <a:lnTo>
                  <a:pt x="1845" y="861"/>
                </a:lnTo>
                <a:cubicBezTo>
                  <a:pt x="1845" y="875"/>
                  <a:pt x="1840" y="882"/>
                  <a:pt x="1828" y="882"/>
                </a:cubicBezTo>
                <a:cubicBezTo>
                  <a:pt x="1822" y="882"/>
                  <a:pt x="1815" y="882"/>
                  <a:pt x="1808" y="882"/>
                </a:cubicBezTo>
                <a:cubicBezTo>
                  <a:pt x="1808" y="879"/>
                  <a:pt x="1807" y="875"/>
                  <a:pt x="1806" y="870"/>
                </a:cubicBezTo>
                <a:cubicBezTo>
                  <a:pt x="1813" y="871"/>
                  <a:pt x="1819" y="871"/>
                  <a:pt x="1825" y="871"/>
                </a:cubicBezTo>
                <a:cubicBezTo>
                  <a:pt x="1831" y="871"/>
                  <a:pt x="1834" y="867"/>
                  <a:pt x="1834" y="859"/>
                </a:cubicBezTo>
                <a:lnTo>
                  <a:pt x="1834" y="697"/>
                </a:lnTo>
                <a:close/>
                <a:moveTo>
                  <a:pt x="1797" y="697"/>
                </a:moveTo>
                <a:lnTo>
                  <a:pt x="1808" y="697"/>
                </a:lnTo>
                <a:lnTo>
                  <a:pt x="1808" y="798"/>
                </a:lnTo>
                <a:cubicBezTo>
                  <a:pt x="1808" y="836"/>
                  <a:pt x="1802" y="865"/>
                  <a:pt x="1790" y="887"/>
                </a:cubicBezTo>
                <a:cubicBezTo>
                  <a:pt x="1788" y="884"/>
                  <a:pt x="1785" y="880"/>
                  <a:pt x="1782" y="876"/>
                </a:cubicBezTo>
                <a:cubicBezTo>
                  <a:pt x="1792" y="859"/>
                  <a:pt x="1797" y="832"/>
                  <a:pt x="1797" y="798"/>
                </a:cubicBezTo>
                <a:lnTo>
                  <a:pt x="1797" y="697"/>
                </a:lnTo>
                <a:close/>
                <a:moveTo>
                  <a:pt x="1946" y="698"/>
                </a:moveTo>
                <a:lnTo>
                  <a:pt x="1957" y="698"/>
                </a:lnTo>
                <a:lnTo>
                  <a:pt x="1957" y="888"/>
                </a:lnTo>
                <a:lnTo>
                  <a:pt x="1946" y="888"/>
                </a:lnTo>
                <a:lnTo>
                  <a:pt x="1946" y="698"/>
                </a:lnTo>
                <a:close/>
                <a:moveTo>
                  <a:pt x="1950" y="698"/>
                </a:moveTo>
                <a:lnTo>
                  <a:pt x="2001" y="698"/>
                </a:lnTo>
                <a:lnTo>
                  <a:pt x="2001" y="710"/>
                </a:lnTo>
                <a:cubicBezTo>
                  <a:pt x="1996" y="728"/>
                  <a:pt x="1991" y="748"/>
                  <a:pt x="1985" y="770"/>
                </a:cubicBezTo>
                <a:cubicBezTo>
                  <a:pt x="1996" y="787"/>
                  <a:pt x="2001" y="803"/>
                  <a:pt x="2001" y="819"/>
                </a:cubicBezTo>
                <a:cubicBezTo>
                  <a:pt x="2001" y="842"/>
                  <a:pt x="1994" y="854"/>
                  <a:pt x="1979" y="854"/>
                </a:cubicBezTo>
                <a:cubicBezTo>
                  <a:pt x="1977" y="854"/>
                  <a:pt x="1973" y="854"/>
                  <a:pt x="1968" y="854"/>
                </a:cubicBezTo>
                <a:cubicBezTo>
                  <a:pt x="1967" y="849"/>
                  <a:pt x="1966" y="845"/>
                  <a:pt x="1965" y="842"/>
                </a:cubicBezTo>
                <a:cubicBezTo>
                  <a:pt x="1969" y="842"/>
                  <a:pt x="1973" y="842"/>
                  <a:pt x="1977" y="842"/>
                </a:cubicBezTo>
                <a:cubicBezTo>
                  <a:pt x="1986" y="842"/>
                  <a:pt x="1990" y="834"/>
                  <a:pt x="1990" y="819"/>
                </a:cubicBezTo>
                <a:cubicBezTo>
                  <a:pt x="1990" y="805"/>
                  <a:pt x="1984" y="790"/>
                  <a:pt x="1973" y="772"/>
                </a:cubicBezTo>
                <a:cubicBezTo>
                  <a:pt x="1979" y="749"/>
                  <a:pt x="1985" y="729"/>
                  <a:pt x="1990" y="710"/>
                </a:cubicBezTo>
                <a:lnTo>
                  <a:pt x="1950" y="710"/>
                </a:lnTo>
                <a:lnTo>
                  <a:pt x="1950" y="698"/>
                </a:lnTo>
                <a:close/>
                <a:moveTo>
                  <a:pt x="2028" y="755"/>
                </a:moveTo>
                <a:lnTo>
                  <a:pt x="2111" y="755"/>
                </a:lnTo>
                <a:lnTo>
                  <a:pt x="2111" y="766"/>
                </a:lnTo>
                <a:lnTo>
                  <a:pt x="2028" y="766"/>
                </a:lnTo>
                <a:lnTo>
                  <a:pt x="2028" y="755"/>
                </a:lnTo>
                <a:close/>
                <a:moveTo>
                  <a:pt x="2007" y="796"/>
                </a:moveTo>
                <a:lnTo>
                  <a:pt x="2132" y="796"/>
                </a:lnTo>
                <a:lnTo>
                  <a:pt x="2132" y="807"/>
                </a:lnTo>
                <a:lnTo>
                  <a:pt x="2007" y="807"/>
                </a:lnTo>
                <a:lnTo>
                  <a:pt x="2007" y="796"/>
                </a:lnTo>
                <a:close/>
                <a:moveTo>
                  <a:pt x="2064" y="758"/>
                </a:moveTo>
                <a:lnTo>
                  <a:pt x="2076" y="758"/>
                </a:lnTo>
                <a:lnTo>
                  <a:pt x="2076" y="862"/>
                </a:lnTo>
                <a:cubicBezTo>
                  <a:pt x="2076" y="877"/>
                  <a:pt x="2069" y="884"/>
                  <a:pt x="2055" y="884"/>
                </a:cubicBezTo>
                <a:cubicBezTo>
                  <a:pt x="2051" y="884"/>
                  <a:pt x="2046" y="884"/>
                  <a:pt x="2040" y="884"/>
                </a:cubicBezTo>
                <a:cubicBezTo>
                  <a:pt x="2040" y="880"/>
                  <a:pt x="2039" y="876"/>
                  <a:pt x="2038" y="871"/>
                </a:cubicBezTo>
                <a:cubicBezTo>
                  <a:pt x="2044" y="872"/>
                  <a:pt x="2049" y="872"/>
                  <a:pt x="2055" y="872"/>
                </a:cubicBezTo>
                <a:cubicBezTo>
                  <a:pt x="2061" y="872"/>
                  <a:pt x="2064" y="869"/>
                  <a:pt x="2064" y="862"/>
                </a:cubicBezTo>
                <a:lnTo>
                  <a:pt x="2064" y="758"/>
                </a:lnTo>
                <a:close/>
                <a:moveTo>
                  <a:pt x="2030" y="822"/>
                </a:moveTo>
                <a:lnTo>
                  <a:pt x="2040" y="829"/>
                </a:lnTo>
                <a:cubicBezTo>
                  <a:pt x="2028" y="846"/>
                  <a:pt x="2016" y="862"/>
                  <a:pt x="2003" y="875"/>
                </a:cubicBezTo>
                <a:cubicBezTo>
                  <a:pt x="2001" y="873"/>
                  <a:pt x="1998" y="870"/>
                  <a:pt x="1994" y="867"/>
                </a:cubicBezTo>
                <a:cubicBezTo>
                  <a:pt x="2008" y="853"/>
                  <a:pt x="2020" y="838"/>
                  <a:pt x="2030" y="822"/>
                </a:cubicBezTo>
                <a:close/>
                <a:moveTo>
                  <a:pt x="2108" y="824"/>
                </a:moveTo>
                <a:cubicBezTo>
                  <a:pt x="2118" y="838"/>
                  <a:pt x="2128" y="852"/>
                  <a:pt x="2138" y="866"/>
                </a:cubicBezTo>
                <a:lnTo>
                  <a:pt x="2127" y="874"/>
                </a:lnTo>
                <a:cubicBezTo>
                  <a:pt x="2118" y="860"/>
                  <a:pt x="2108" y="845"/>
                  <a:pt x="2098" y="831"/>
                </a:cubicBezTo>
                <a:lnTo>
                  <a:pt x="2108" y="824"/>
                </a:lnTo>
                <a:close/>
                <a:moveTo>
                  <a:pt x="2077" y="688"/>
                </a:moveTo>
                <a:lnTo>
                  <a:pt x="2074" y="694"/>
                </a:lnTo>
                <a:cubicBezTo>
                  <a:pt x="2092" y="720"/>
                  <a:pt x="2115" y="740"/>
                  <a:pt x="2143" y="756"/>
                </a:cubicBezTo>
                <a:cubicBezTo>
                  <a:pt x="2141" y="759"/>
                  <a:pt x="2138" y="762"/>
                  <a:pt x="2135" y="767"/>
                </a:cubicBezTo>
                <a:cubicBezTo>
                  <a:pt x="2109" y="750"/>
                  <a:pt x="2087" y="730"/>
                  <a:pt x="2068" y="705"/>
                </a:cubicBezTo>
                <a:cubicBezTo>
                  <a:pt x="2055" y="729"/>
                  <a:pt x="2033" y="750"/>
                  <a:pt x="2004" y="768"/>
                </a:cubicBezTo>
                <a:cubicBezTo>
                  <a:pt x="2002" y="765"/>
                  <a:pt x="1999" y="762"/>
                  <a:pt x="1996" y="759"/>
                </a:cubicBezTo>
                <a:cubicBezTo>
                  <a:pt x="2028" y="740"/>
                  <a:pt x="2051" y="716"/>
                  <a:pt x="2064" y="688"/>
                </a:cubicBezTo>
                <a:lnTo>
                  <a:pt x="2077" y="6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2"/>
          <p:cNvSpPr>
            <a:spLocks noEditPoints="1"/>
          </p:cNvSpPr>
          <p:nvPr/>
        </p:nvSpPr>
        <p:spPr bwMode="auto">
          <a:xfrm>
            <a:off x="691828" y="3169628"/>
            <a:ext cx="7707973" cy="667355"/>
          </a:xfrm>
          <a:custGeom>
            <a:avLst/>
            <a:gdLst>
              <a:gd name="T0" fmla="*/ 252 w 9287"/>
              <a:gd name="T1" fmla="*/ 52 h 777"/>
              <a:gd name="T2" fmla="*/ 213 w 9287"/>
              <a:gd name="T3" fmla="*/ 52 h 777"/>
              <a:gd name="T4" fmla="*/ 469 w 9287"/>
              <a:gd name="T5" fmla="*/ 21 h 777"/>
              <a:gd name="T6" fmla="*/ 1043 w 9287"/>
              <a:gd name="T7" fmla="*/ 757 h 777"/>
              <a:gd name="T8" fmla="*/ 678 w 9287"/>
              <a:gd name="T9" fmla="*/ 393 h 777"/>
              <a:gd name="T10" fmla="*/ 640 w 9287"/>
              <a:gd name="T11" fmla="*/ 21 h 777"/>
              <a:gd name="T12" fmla="*/ 1004 w 9287"/>
              <a:gd name="T13" fmla="*/ 362 h 777"/>
              <a:gd name="T14" fmla="*/ 1659 w 9287"/>
              <a:gd name="T15" fmla="*/ 738 h 777"/>
              <a:gd name="T16" fmla="*/ 1275 w 9287"/>
              <a:gd name="T17" fmla="*/ 21 h 777"/>
              <a:gd name="T18" fmla="*/ 1314 w 9287"/>
              <a:gd name="T19" fmla="*/ 52 h 777"/>
              <a:gd name="T20" fmla="*/ 1624 w 9287"/>
              <a:gd name="T21" fmla="*/ 393 h 777"/>
              <a:gd name="T22" fmla="*/ 2376 w 9287"/>
              <a:gd name="T23" fmla="*/ 389 h 777"/>
              <a:gd name="T24" fmla="*/ 2407 w 9287"/>
              <a:gd name="T25" fmla="*/ 738 h 777"/>
              <a:gd name="T26" fmla="*/ 2396 w 9287"/>
              <a:gd name="T27" fmla="*/ 52 h 777"/>
              <a:gd name="T28" fmla="*/ 2365 w 9287"/>
              <a:gd name="T29" fmla="*/ 362 h 777"/>
              <a:gd name="T30" fmla="*/ 2419 w 9287"/>
              <a:gd name="T31" fmla="*/ 757 h 777"/>
              <a:gd name="T32" fmla="*/ 2407 w 9287"/>
              <a:gd name="T33" fmla="*/ 21 h 777"/>
              <a:gd name="T34" fmla="*/ 2617 w 9287"/>
              <a:gd name="T35" fmla="*/ 563 h 777"/>
              <a:gd name="T36" fmla="*/ 3167 w 9287"/>
              <a:gd name="T37" fmla="*/ 21 h 777"/>
              <a:gd name="T38" fmla="*/ 2993 w 9287"/>
              <a:gd name="T39" fmla="*/ 769 h 777"/>
              <a:gd name="T40" fmla="*/ 2822 w 9287"/>
              <a:gd name="T41" fmla="*/ 21 h 777"/>
              <a:gd name="T42" fmla="*/ 3167 w 9287"/>
              <a:gd name="T43" fmla="*/ 494 h 777"/>
              <a:gd name="T44" fmla="*/ 3578 w 9287"/>
              <a:gd name="T45" fmla="*/ 36 h 777"/>
              <a:gd name="T46" fmla="*/ 3803 w 9287"/>
              <a:gd name="T47" fmla="*/ 575 h 777"/>
              <a:gd name="T48" fmla="*/ 3400 w 9287"/>
              <a:gd name="T49" fmla="*/ 544 h 777"/>
              <a:gd name="T50" fmla="*/ 3574 w 9287"/>
              <a:gd name="T51" fmla="*/ 393 h 777"/>
              <a:gd name="T52" fmla="*/ 3787 w 9287"/>
              <a:gd name="T53" fmla="*/ 191 h 777"/>
              <a:gd name="T54" fmla="*/ 4097 w 9287"/>
              <a:gd name="T55" fmla="*/ 21 h 777"/>
              <a:gd name="T56" fmla="*/ 4857 w 9287"/>
              <a:gd name="T57" fmla="*/ 21 h 777"/>
              <a:gd name="T58" fmla="*/ 4485 w 9287"/>
              <a:gd name="T59" fmla="*/ 63 h 777"/>
              <a:gd name="T60" fmla="*/ 4442 w 9287"/>
              <a:gd name="T61" fmla="*/ 21 h 777"/>
              <a:gd name="T62" fmla="*/ 4818 w 9287"/>
              <a:gd name="T63" fmla="*/ 21 h 777"/>
              <a:gd name="T64" fmla="*/ 5462 w 9287"/>
              <a:gd name="T65" fmla="*/ 738 h 777"/>
              <a:gd name="T66" fmla="*/ 5078 w 9287"/>
              <a:gd name="T67" fmla="*/ 21 h 777"/>
              <a:gd name="T68" fmla="*/ 5117 w 9287"/>
              <a:gd name="T69" fmla="*/ 52 h 777"/>
              <a:gd name="T70" fmla="*/ 5427 w 9287"/>
              <a:gd name="T71" fmla="*/ 393 h 777"/>
              <a:gd name="T72" fmla="*/ 6039 w 9287"/>
              <a:gd name="T73" fmla="*/ 191 h 777"/>
              <a:gd name="T74" fmla="*/ 5675 w 9287"/>
              <a:gd name="T75" fmla="*/ 191 h 777"/>
              <a:gd name="T76" fmla="*/ 5834 w 9287"/>
              <a:gd name="T77" fmla="*/ 765 h 777"/>
              <a:gd name="T78" fmla="*/ 5834 w 9287"/>
              <a:gd name="T79" fmla="*/ 742 h 777"/>
              <a:gd name="T80" fmla="*/ 5632 w 9287"/>
              <a:gd name="T81" fmla="*/ 191 h 777"/>
              <a:gd name="T82" fmla="*/ 6617 w 9287"/>
              <a:gd name="T83" fmla="*/ 191 h 777"/>
              <a:gd name="T84" fmla="*/ 6252 w 9287"/>
              <a:gd name="T85" fmla="*/ 191 h 777"/>
              <a:gd name="T86" fmla="*/ 6411 w 9287"/>
              <a:gd name="T87" fmla="*/ 765 h 777"/>
              <a:gd name="T88" fmla="*/ 6411 w 9287"/>
              <a:gd name="T89" fmla="*/ 742 h 777"/>
              <a:gd name="T90" fmla="*/ 6210 w 9287"/>
              <a:gd name="T91" fmla="*/ 191 h 777"/>
              <a:gd name="T92" fmla="*/ 7326 w 9287"/>
              <a:gd name="T93" fmla="*/ 52 h 777"/>
              <a:gd name="T94" fmla="*/ 7326 w 9287"/>
              <a:gd name="T95" fmla="*/ 420 h 777"/>
              <a:gd name="T96" fmla="*/ 7326 w 9287"/>
              <a:gd name="T97" fmla="*/ 451 h 777"/>
              <a:gd name="T98" fmla="*/ 7155 w 9287"/>
              <a:gd name="T99" fmla="*/ 757 h 777"/>
              <a:gd name="T100" fmla="*/ 7547 w 9287"/>
              <a:gd name="T101" fmla="*/ 230 h 777"/>
              <a:gd name="T102" fmla="*/ 8117 w 9287"/>
              <a:gd name="T103" fmla="*/ 757 h 777"/>
              <a:gd name="T104" fmla="*/ 7783 w 9287"/>
              <a:gd name="T105" fmla="*/ 21 h 777"/>
              <a:gd name="T106" fmla="*/ 8373 w 9287"/>
              <a:gd name="T107" fmla="*/ 486 h 777"/>
              <a:gd name="T108" fmla="*/ 8373 w 9287"/>
              <a:gd name="T109" fmla="*/ 486 h 777"/>
              <a:gd name="T110" fmla="*/ 8365 w 9287"/>
              <a:gd name="T111" fmla="*/ 517 h 777"/>
              <a:gd name="T112" fmla="*/ 8458 w 9287"/>
              <a:gd name="T113" fmla="*/ 21 h 777"/>
              <a:gd name="T114" fmla="*/ 8683 w 9287"/>
              <a:gd name="T115" fmla="*/ 757 h 777"/>
              <a:gd name="T116" fmla="*/ 9225 w 9287"/>
              <a:gd name="T117" fmla="*/ 757 h 777"/>
              <a:gd name="T118" fmla="*/ 8873 w 9287"/>
              <a:gd name="T119" fmla="*/ 757 h 777"/>
              <a:gd name="T120" fmla="*/ 9249 w 9287"/>
              <a:gd name="T121" fmla="*/ 7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87" h="777">
                <a:moveTo>
                  <a:pt x="469" y="21"/>
                </a:moveTo>
                <a:lnTo>
                  <a:pt x="469" y="52"/>
                </a:lnTo>
                <a:lnTo>
                  <a:pt x="252" y="52"/>
                </a:lnTo>
                <a:lnTo>
                  <a:pt x="252" y="757"/>
                </a:lnTo>
                <a:lnTo>
                  <a:pt x="213" y="757"/>
                </a:lnTo>
                <a:lnTo>
                  <a:pt x="213" y="52"/>
                </a:lnTo>
                <a:lnTo>
                  <a:pt x="0" y="52"/>
                </a:lnTo>
                <a:lnTo>
                  <a:pt x="0" y="21"/>
                </a:lnTo>
                <a:lnTo>
                  <a:pt x="469" y="21"/>
                </a:lnTo>
                <a:close/>
                <a:moveTo>
                  <a:pt x="1004" y="21"/>
                </a:moveTo>
                <a:lnTo>
                  <a:pt x="1043" y="21"/>
                </a:lnTo>
                <a:lnTo>
                  <a:pt x="1043" y="757"/>
                </a:lnTo>
                <a:lnTo>
                  <a:pt x="1004" y="757"/>
                </a:lnTo>
                <a:lnTo>
                  <a:pt x="1004" y="393"/>
                </a:lnTo>
                <a:lnTo>
                  <a:pt x="678" y="393"/>
                </a:lnTo>
                <a:lnTo>
                  <a:pt x="678" y="757"/>
                </a:lnTo>
                <a:lnTo>
                  <a:pt x="640" y="757"/>
                </a:lnTo>
                <a:lnTo>
                  <a:pt x="640" y="21"/>
                </a:lnTo>
                <a:lnTo>
                  <a:pt x="678" y="21"/>
                </a:lnTo>
                <a:lnTo>
                  <a:pt x="678" y="362"/>
                </a:lnTo>
                <a:lnTo>
                  <a:pt x="1004" y="362"/>
                </a:lnTo>
                <a:lnTo>
                  <a:pt x="1004" y="21"/>
                </a:lnTo>
                <a:close/>
                <a:moveTo>
                  <a:pt x="1314" y="738"/>
                </a:moveTo>
                <a:lnTo>
                  <a:pt x="1659" y="738"/>
                </a:lnTo>
                <a:lnTo>
                  <a:pt x="1659" y="757"/>
                </a:lnTo>
                <a:lnTo>
                  <a:pt x="1275" y="757"/>
                </a:lnTo>
                <a:lnTo>
                  <a:pt x="1275" y="21"/>
                </a:lnTo>
                <a:lnTo>
                  <a:pt x="1651" y="21"/>
                </a:lnTo>
                <a:lnTo>
                  <a:pt x="1651" y="52"/>
                </a:lnTo>
                <a:lnTo>
                  <a:pt x="1314" y="52"/>
                </a:lnTo>
                <a:lnTo>
                  <a:pt x="1314" y="362"/>
                </a:lnTo>
                <a:lnTo>
                  <a:pt x="1624" y="362"/>
                </a:lnTo>
                <a:lnTo>
                  <a:pt x="1624" y="393"/>
                </a:lnTo>
                <a:lnTo>
                  <a:pt x="1314" y="393"/>
                </a:lnTo>
                <a:lnTo>
                  <a:pt x="1314" y="738"/>
                </a:lnTo>
                <a:close/>
                <a:moveTo>
                  <a:pt x="2376" y="389"/>
                </a:moveTo>
                <a:lnTo>
                  <a:pt x="2256" y="389"/>
                </a:lnTo>
                <a:lnTo>
                  <a:pt x="2256" y="738"/>
                </a:lnTo>
                <a:lnTo>
                  <a:pt x="2407" y="738"/>
                </a:lnTo>
                <a:cubicBezTo>
                  <a:pt x="2516" y="735"/>
                  <a:pt x="2571" y="676"/>
                  <a:pt x="2574" y="559"/>
                </a:cubicBezTo>
                <a:cubicBezTo>
                  <a:pt x="2571" y="449"/>
                  <a:pt x="2505" y="392"/>
                  <a:pt x="2376" y="389"/>
                </a:cubicBezTo>
                <a:close/>
                <a:moveTo>
                  <a:pt x="2396" y="52"/>
                </a:moveTo>
                <a:lnTo>
                  <a:pt x="2256" y="52"/>
                </a:lnTo>
                <a:lnTo>
                  <a:pt x="2256" y="362"/>
                </a:lnTo>
                <a:lnTo>
                  <a:pt x="2365" y="362"/>
                </a:lnTo>
                <a:cubicBezTo>
                  <a:pt x="2478" y="359"/>
                  <a:pt x="2537" y="306"/>
                  <a:pt x="2539" y="203"/>
                </a:cubicBezTo>
                <a:cubicBezTo>
                  <a:pt x="2539" y="102"/>
                  <a:pt x="2491" y="52"/>
                  <a:pt x="2396" y="52"/>
                </a:cubicBezTo>
                <a:close/>
                <a:moveTo>
                  <a:pt x="2419" y="757"/>
                </a:moveTo>
                <a:lnTo>
                  <a:pt x="2217" y="757"/>
                </a:lnTo>
                <a:lnTo>
                  <a:pt x="2217" y="21"/>
                </a:lnTo>
                <a:lnTo>
                  <a:pt x="2407" y="21"/>
                </a:lnTo>
                <a:cubicBezTo>
                  <a:pt x="2518" y="26"/>
                  <a:pt x="2577" y="87"/>
                  <a:pt x="2582" y="203"/>
                </a:cubicBezTo>
                <a:cubicBezTo>
                  <a:pt x="2584" y="291"/>
                  <a:pt x="2545" y="348"/>
                  <a:pt x="2465" y="373"/>
                </a:cubicBezTo>
                <a:cubicBezTo>
                  <a:pt x="2566" y="399"/>
                  <a:pt x="2617" y="463"/>
                  <a:pt x="2617" y="563"/>
                </a:cubicBezTo>
                <a:cubicBezTo>
                  <a:pt x="2614" y="690"/>
                  <a:pt x="2548" y="755"/>
                  <a:pt x="2419" y="757"/>
                </a:cubicBezTo>
                <a:close/>
                <a:moveTo>
                  <a:pt x="3167" y="494"/>
                </a:moveTo>
                <a:lnTo>
                  <a:pt x="3167" y="21"/>
                </a:lnTo>
                <a:lnTo>
                  <a:pt x="3206" y="21"/>
                </a:lnTo>
                <a:lnTo>
                  <a:pt x="3206" y="478"/>
                </a:lnTo>
                <a:cubicBezTo>
                  <a:pt x="3208" y="677"/>
                  <a:pt x="3137" y="774"/>
                  <a:pt x="2993" y="769"/>
                </a:cubicBezTo>
                <a:cubicBezTo>
                  <a:pt x="2848" y="777"/>
                  <a:pt x="2778" y="681"/>
                  <a:pt x="2783" y="482"/>
                </a:cubicBezTo>
                <a:lnTo>
                  <a:pt x="2783" y="21"/>
                </a:lnTo>
                <a:lnTo>
                  <a:pt x="2822" y="21"/>
                </a:lnTo>
                <a:lnTo>
                  <a:pt x="2822" y="497"/>
                </a:lnTo>
                <a:cubicBezTo>
                  <a:pt x="2822" y="660"/>
                  <a:pt x="2879" y="742"/>
                  <a:pt x="2993" y="742"/>
                </a:cubicBezTo>
                <a:cubicBezTo>
                  <a:pt x="3109" y="742"/>
                  <a:pt x="3167" y="659"/>
                  <a:pt x="3167" y="494"/>
                </a:cubicBezTo>
                <a:close/>
                <a:moveTo>
                  <a:pt x="3787" y="191"/>
                </a:moveTo>
                <a:lnTo>
                  <a:pt x="3748" y="207"/>
                </a:lnTo>
                <a:cubicBezTo>
                  <a:pt x="3720" y="90"/>
                  <a:pt x="3663" y="34"/>
                  <a:pt x="3578" y="36"/>
                </a:cubicBezTo>
                <a:cubicBezTo>
                  <a:pt x="3477" y="39"/>
                  <a:pt x="3425" y="90"/>
                  <a:pt x="3423" y="191"/>
                </a:cubicBezTo>
                <a:cubicBezTo>
                  <a:pt x="3418" y="266"/>
                  <a:pt x="3470" y="321"/>
                  <a:pt x="3582" y="354"/>
                </a:cubicBezTo>
                <a:cubicBezTo>
                  <a:pt x="3739" y="398"/>
                  <a:pt x="3813" y="472"/>
                  <a:pt x="3803" y="575"/>
                </a:cubicBezTo>
                <a:cubicBezTo>
                  <a:pt x="3800" y="699"/>
                  <a:pt x="3726" y="762"/>
                  <a:pt x="3582" y="765"/>
                </a:cubicBezTo>
                <a:cubicBezTo>
                  <a:pt x="3463" y="770"/>
                  <a:pt x="3389" y="700"/>
                  <a:pt x="3361" y="556"/>
                </a:cubicBezTo>
                <a:lnTo>
                  <a:pt x="3400" y="544"/>
                </a:lnTo>
                <a:cubicBezTo>
                  <a:pt x="3428" y="678"/>
                  <a:pt x="3489" y="744"/>
                  <a:pt x="3582" y="742"/>
                </a:cubicBezTo>
                <a:cubicBezTo>
                  <a:pt x="3695" y="737"/>
                  <a:pt x="3755" y="680"/>
                  <a:pt x="3760" y="571"/>
                </a:cubicBezTo>
                <a:cubicBezTo>
                  <a:pt x="3763" y="489"/>
                  <a:pt x="3701" y="429"/>
                  <a:pt x="3574" y="393"/>
                </a:cubicBezTo>
                <a:cubicBezTo>
                  <a:pt x="3437" y="359"/>
                  <a:pt x="3372" y="292"/>
                  <a:pt x="3380" y="191"/>
                </a:cubicBezTo>
                <a:cubicBezTo>
                  <a:pt x="3388" y="72"/>
                  <a:pt x="3454" y="10"/>
                  <a:pt x="3578" y="5"/>
                </a:cubicBezTo>
                <a:cubicBezTo>
                  <a:pt x="3689" y="0"/>
                  <a:pt x="3759" y="62"/>
                  <a:pt x="3787" y="191"/>
                </a:cubicBezTo>
                <a:close/>
                <a:moveTo>
                  <a:pt x="4136" y="757"/>
                </a:moveTo>
                <a:lnTo>
                  <a:pt x="4097" y="757"/>
                </a:lnTo>
                <a:lnTo>
                  <a:pt x="4097" y="21"/>
                </a:lnTo>
                <a:lnTo>
                  <a:pt x="4136" y="21"/>
                </a:lnTo>
                <a:lnTo>
                  <a:pt x="4136" y="757"/>
                </a:lnTo>
                <a:close/>
                <a:moveTo>
                  <a:pt x="4857" y="21"/>
                </a:moveTo>
                <a:lnTo>
                  <a:pt x="4857" y="757"/>
                </a:lnTo>
                <a:lnTo>
                  <a:pt x="4795" y="757"/>
                </a:lnTo>
                <a:lnTo>
                  <a:pt x="4485" y="63"/>
                </a:lnTo>
                <a:lnTo>
                  <a:pt x="4485" y="757"/>
                </a:lnTo>
                <a:lnTo>
                  <a:pt x="4442" y="757"/>
                </a:lnTo>
                <a:lnTo>
                  <a:pt x="4442" y="21"/>
                </a:lnTo>
                <a:lnTo>
                  <a:pt x="4508" y="21"/>
                </a:lnTo>
                <a:lnTo>
                  <a:pt x="4818" y="722"/>
                </a:lnTo>
                <a:lnTo>
                  <a:pt x="4818" y="21"/>
                </a:lnTo>
                <a:lnTo>
                  <a:pt x="4857" y="21"/>
                </a:lnTo>
                <a:close/>
                <a:moveTo>
                  <a:pt x="5117" y="738"/>
                </a:moveTo>
                <a:lnTo>
                  <a:pt x="5462" y="738"/>
                </a:lnTo>
                <a:lnTo>
                  <a:pt x="5462" y="757"/>
                </a:lnTo>
                <a:lnTo>
                  <a:pt x="5078" y="757"/>
                </a:lnTo>
                <a:lnTo>
                  <a:pt x="5078" y="21"/>
                </a:lnTo>
                <a:lnTo>
                  <a:pt x="5454" y="21"/>
                </a:lnTo>
                <a:lnTo>
                  <a:pt x="5454" y="52"/>
                </a:lnTo>
                <a:lnTo>
                  <a:pt x="5117" y="52"/>
                </a:lnTo>
                <a:lnTo>
                  <a:pt x="5117" y="362"/>
                </a:lnTo>
                <a:lnTo>
                  <a:pt x="5427" y="362"/>
                </a:lnTo>
                <a:lnTo>
                  <a:pt x="5427" y="393"/>
                </a:lnTo>
                <a:lnTo>
                  <a:pt x="5117" y="393"/>
                </a:lnTo>
                <a:lnTo>
                  <a:pt x="5117" y="738"/>
                </a:lnTo>
                <a:close/>
                <a:moveTo>
                  <a:pt x="6039" y="191"/>
                </a:moveTo>
                <a:lnTo>
                  <a:pt x="6000" y="207"/>
                </a:lnTo>
                <a:cubicBezTo>
                  <a:pt x="5972" y="90"/>
                  <a:pt x="5915" y="34"/>
                  <a:pt x="5830" y="36"/>
                </a:cubicBezTo>
                <a:cubicBezTo>
                  <a:pt x="5729" y="39"/>
                  <a:pt x="5677" y="90"/>
                  <a:pt x="5675" y="191"/>
                </a:cubicBezTo>
                <a:cubicBezTo>
                  <a:pt x="5670" y="266"/>
                  <a:pt x="5723" y="321"/>
                  <a:pt x="5834" y="354"/>
                </a:cubicBezTo>
                <a:cubicBezTo>
                  <a:pt x="5991" y="398"/>
                  <a:pt x="6065" y="472"/>
                  <a:pt x="6055" y="575"/>
                </a:cubicBezTo>
                <a:cubicBezTo>
                  <a:pt x="6052" y="699"/>
                  <a:pt x="5978" y="762"/>
                  <a:pt x="5834" y="765"/>
                </a:cubicBezTo>
                <a:cubicBezTo>
                  <a:pt x="5715" y="770"/>
                  <a:pt x="5641" y="700"/>
                  <a:pt x="5613" y="556"/>
                </a:cubicBezTo>
                <a:lnTo>
                  <a:pt x="5652" y="544"/>
                </a:lnTo>
                <a:cubicBezTo>
                  <a:pt x="5680" y="678"/>
                  <a:pt x="5741" y="744"/>
                  <a:pt x="5834" y="742"/>
                </a:cubicBezTo>
                <a:cubicBezTo>
                  <a:pt x="5947" y="737"/>
                  <a:pt x="6007" y="680"/>
                  <a:pt x="6012" y="571"/>
                </a:cubicBezTo>
                <a:cubicBezTo>
                  <a:pt x="6015" y="489"/>
                  <a:pt x="5953" y="429"/>
                  <a:pt x="5826" y="393"/>
                </a:cubicBezTo>
                <a:cubicBezTo>
                  <a:pt x="5689" y="359"/>
                  <a:pt x="5624" y="292"/>
                  <a:pt x="5632" y="191"/>
                </a:cubicBezTo>
                <a:cubicBezTo>
                  <a:pt x="5640" y="72"/>
                  <a:pt x="5706" y="10"/>
                  <a:pt x="5830" y="5"/>
                </a:cubicBezTo>
                <a:cubicBezTo>
                  <a:pt x="5941" y="0"/>
                  <a:pt x="6011" y="62"/>
                  <a:pt x="6039" y="191"/>
                </a:cubicBezTo>
                <a:close/>
                <a:moveTo>
                  <a:pt x="6617" y="191"/>
                </a:moveTo>
                <a:lnTo>
                  <a:pt x="6578" y="207"/>
                </a:lnTo>
                <a:cubicBezTo>
                  <a:pt x="6549" y="90"/>
                  <a:pt x="6493" y="34"/>
                  <a:pt x="6407" y="36"/>
                </a:cubicBezTo>
                <a:cubicBezTo>
                  <a:pt x="6307" y="39"/>
                  <a:pt x="6255" y="90"/>
                  <a:pt x="6252" y="191"/>
                </a:cubicBezTo>
                <a:cubicBezTo>
                  <a:pt x="6247" y="266"/>
                  <a:pt x="6300" y="321"/>
                  <a:pt x="6411" y="354"/>
                </a:cubicBezTo>
                <a:cubicBezTo>
                  <a:pt x="6569" y="398"/>
                  <a:pt x="6643" y="472"/>
                  <a:pt x="6632" y="575"/>
                </a:cubicBezTo>
                <a:cubicBezTo>
                  <a:pt x="6630" y="699"/>
                  <a:pt x="6556" y="762"/>
                  <a:pt x="6411" y="765"/>
                </a:cubicBezTo>
                <a:cubicBezTo>
                  <a:pt x="6292" y="770"/>
                  <a:pt x="6219" y="700"/>
                  <a:pt x="6190" y="556"/>
                </a:cubicBezTo>
                <a:lnTo>
                  <a:pt x="6229" y="544"/>
                </a:lnTo>
                <a:cubicBezTo>
                  <a:pt x="6257" y="678"/>
                  <a:pt x="6318" y="744"/>
                  <a:pt x="6411" y="742"/>
                </a:cubicBezTo>
                <a:cubicBezTo>
                  <a:pt x="6525" y="737"/>
                  <a:pt x="6584" y="680"/>
                  <a:pt x="6590" y="571"/>
                </a:cubicBezTo>
                <a:cubicBezTo>
                  <a:pt x="6592" y="489"/>
                  <a:pt x="6530" y="429"/>
                  <a:pt x="6403" y="393"/>
                </a:cubicBezTo>
                <a:cubicBezTo>
                  <a:pt x="6267" y="359"/>
                  <a:pt x="6202" y="292"/>
                  <a:pt x="6210" y="191"/>
                </a:cubicBezTo>
                <a:cubicBezTo>
                  <a:pt x="6217" y="72"/>
                  <a:pt x="6283" y="10"/>
                  <a:pt x="6407" y="5"/>
                </a:cubicBezTo>
                <a:cubicBezTo>
                  <a:pt x="6519" y="0"/>
                  <a:pt x="6588" y="62"/>
                  <a:pt x="6617" y="191"/>
                </a:cubicBezTo>
                <a:close/>
                <a:moveTo>
                  <a:pt x="7326" y="52"/>
                </a:moveTo>
                <a:lnTo>
                  <a:pt x="7194" y="52"/>
                </a:lnTo>
                <a:lnTo>
                  <a:pt x="7194" y="420"/>
                </a:lnTo>
                <a:lnTo>
                  <a:pt x="7326" y="420"/>
                </a:lnTo>
                <a:cubicBezTo>
                  <a:pt x="7445" y="420"/>
                  <a:pt x="7504" y="357"/>
                  <a:pt x="7504" y="230"/>
                </a:cubicBezTo>
                <a:cubicBezTo>
                  <a:pt x="7502" y="114"/>
                  <a:pt x="7442" y="54"/>
                  <a:pt x="7326" y="52"/>
                </a:cubicBezTo>
                <a:close/>
                <a:moveTo>
                  <a:pt x="7326" y="451"/>
                </a:moveTo>
                <a:lnTo>
                  <a:pt x="7194" y="451"/>
                </a:lnTo>
                <a:lnTo>
                  <a:pt x="7194" y="757"/>
                </a:lnTo>
                <a:lnTo>
                  <a:pt x="7155" y="757"/>
                </a:lnTo>
                <a:lnTo>
                  <a:pt x="7155" y="21"/>
                </a:lnTo>
                <a:lnTo>
                  <a:pt x="7318" y="21"/>
                </a:lnTo>
                <a:cubicBezTo>
                  <a:pt x="7468" y="23"/>
                  <a:pt x="7544" y="93"/>
                  <a:pt x="7547" y="230"/>
                </a:cubicBezTo>
                <a:cubicBezTo>
                  <a:pt x="7542" y="372"/>
                  <a:pt x="7468" y="446"/>
                  <a:pt x="7326" y="451"/>
                </a:cubicBezTo>
                <a:close/>
                <a:moveTo>
                  <a:pt x="8117" y="738"/>
                </a:moveTo>
                <a:lnTo>
                  <a:pt x="8117" y="757"/>
                </a:lnTo>
                <a:lnTo>
                  <a:pt x="7745" y="757"/>
                </a:lnTo>
                <a:lnTo>
                  <a:pt x="7745" y="21"/>
                </a:lnTo>
                <a:lnTo>
                  <a:pt x="7783" y="21"/>
                </a:lnTo>
                <a:lnTo>
                  <a:pt x="7783" y="738"/>
                </a:lnTo>
                <a:lnTo>
                  <a:pt x="8117" y="738"/>
                </a:lnTo>
                <a:close/>
                <a:moveTo>
                  <a:pt x="8373" y="486"/>
                </a:moveTo>
                <a:lnTo>
                  <a:pt x="8605" y="486"/>
                </a:lnTo>
                <a:lnTo>
                  <a:pt x="8485" y="67"/>
                </a:lnTo>
                <a:lnTo>
                  <a:pt x="8373" y="486"/>
                </a:lnTo>
                <a:close/>
                <a:moveTo>
                  <a:pt x="8683" y="757"/>
                </a:moveTo>
                <a:lnTo>
                  <a:pt x="8613" y="517"/>
                </a:lnTo>
                <a:lnTo>
                  <a:pt x="8365" y="517"/>
                </a:lnTo>
                <a:lnTo>
                  <a:pt x="8295" y="757"/>
                </a:lnTo>
                <a:lnTo>
                  <a:pt x="8252" y="757"/>
                </a:lnTo>
                <a:lnTo>
                  <a:pt x="8458" y="21"/>
                </a:lnTo>
                <a:lnTo>
                  <a:pt x="8516" y="21"/>
                </a:lnTo>
                <a:lnTo>
                  <a:pt x="8725" y="757"/>
                </a:lnTo>
                <a:lnTo>
                  <a:pt x="8683" y="757"/>
                </a:lnTo>
                <a:close/>
                <a:moveTo>
                  <a:pt x="9287" y="21"/>
                </a:moveTo>
                <a:lnTo>
                  <a:pt x="9287" y="757"/>
                </a:lnTo>
                <a:lnTo>
                  <a:pt x="9225" y="757"/>
                </a:lnTo>
                <a:lnTo>
                  <a:pt x="8915" y="63"/>
                </a:lnTo>
                <a:lnTo>
                  <a:pt x="8915" y="757"/>
                </a:lnTo>
                <a:lnTo>
                  <a:pt x="8873" y="757"/>
                </a:lnTo>
                <a:lnTo>
                  <a:pt x="8873" y="21"/>
                </a:lnTo>
                <a:lnTo>
                  <a:pt x="8938" y="21"/>
                </a:lnTo>
                <a:lnTo>
                  <a:pt x="9249" y="722"/>
                </a:lnTo>
                <a:lnTo>
                  <a:pt x="9249" y="21"/>
                </a:lnTo>
                <a:lnTo>
                  <a:pt x="9287" y="21"/>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0"/>
          <p:cNvSpPr>
            <a:spLocks noEditPoints="1"/>
          </p:cNvSpPr>
          <p:nvPr/>
        </p:nvSpPr>
        <p:spPr bwMode="auto">
          <a:xfrm>
            <a:off x="699289" y="613851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
          <p:cNvSpPr txBox="1">
            <a:spLocks noChangeArrowheads="1"/>
          </p:cNvSpPr>
          <p:nvPr/>
        </p:nvSpPr>
        <p:spPr bwMode="auto">
          <a:xfrm>
            <a:off x="622937" y="4694752"/>
            <a:ext cx="919018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6400" b="1" dirty="0">
                <a:solidFill>
                  <a:schemeClr val="tx1"/>
                </a:solidFill>
                <a:latin typeface="+mn-ea"/>
                <a:ea typeface="+mn-ea"/>
              </a:rPr>
              <a:t>创业计划书</a:t>
            </a:r>
            <a:endParaRPr lang="zh-CN" sz="6400" b="1" dirty="0">
              <a:solidFill>
                <a:schemeClr val="tx1"/>
              </a:solidFill>
              <a:latin typeface="+mn-ea"/>
              <a:ea typeface="+mn-ea"/>
            </a:endParaRPr>
          </a:p>
        </p:txBody>
      </p:sp>
      <p:sp>
        <p:nvSpPr>
          <p:cNvPr id="50" name="Rectangle 4"/>
          <p:cNvSpPr txBox="1">
            <a:spLocks noChangeArrowheads="1"/>
          </p:cNvSpPr>
          <p:nvPr/>
        </p:nvSpPr>
        <p:spPr bwMode="auto">
          <a:xfrm>
            <a:off x="1141466" y="6206742"/>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rPr>
              <a:t>XX</a:t>
            </a:r>
            <a:r>
              <a:rPr lang="zh-CN" altLang="en-US" sz="2800" b="0" dirty="0">
                <a:solidFill>
                  <a:schemeClr val="tx1"/>
                </a:solidFill>
              </a:rPr>
              <a:t>科技有限公司</a:t>
            </a:r>
            <a:endParaRPr lang="zh-CN" sz="2800" b="0" dirty="0">
              <a:solidFill>
                <a:schemeClr val="tx1"/>
              </a:solidFill>
            </a:endParaRPr>
          </a:p>
        </p:txBody>
      </p:sp>
      <p:sp>
        <p:nvSpPr>
          <p:cNvPr id="51" name="Rectangle 4"/>
          <p:cNvSpPr txBox="1">
            <a:spLocks noChangeArrowheads="1"/>
          </p:cNvSpPr>
          <p:nvPr/>
        </p:nvSpPr>
        <p:spPr bwMode="auto">
          <a:xfrm>
            <a:off x="655171" y="4221088"/>
            <a:ext cx="5521276"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latin typeface="+mn-ea"/>
                <a:ea typeface="+mn-ea"/>
              </a:rPr>
              <a:t>STEAM</a:t>
            </a:r>
            <a:r>
              <a:rPr lang="zh-CN" altLang="en-US" sz="2800" b="0" dirty="0">
                <a:solidFill>
                  <a:schemeClr val="tx1"/>
                </a:solidFill>
                <a:latin typeface="+mn-ea"/>
                <a:ea typeface="+mn-ea"/>
              </a:rPr>
              <a:t>教育项目</a:t>
            </a:r>
            <a:endParaRPr lang="zh-CN" altLang="zh-CN" sz="2800" b="0" dirty="0">
              <a:solidFill>
                <a:schemeClr val="tx1"/>
              </a:solidFill>
              <a:latin typeface="+mn-ea"/>
              <a:ea typeface="+mn-ea"/>
            </a:endParaRPr>
          </a:p>
        </p:txBody>
      </p:sp>
      <p:sp>
        <p:nvSpPr>
          <p:cNvPr id="6" name="Rectangle 5"/>
          <p:cNvSpPr>
            <a:spLocks noChangeArrowheads="1"/>
          </p:cNvSpPr>
          <p:nvPr/>
        </p:nvSpPr>
        <p:spPr bwMode="auto">
          <a:xfrm>
            <a:off x="0" y="3933056"/>
            <a:ext cx="7145631" cy="8152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Rectangle 7"/>
          <p:cNvSpPr>
            <a:spLocks noChangeArrowheads="1"/>
          </p:cNvSpPr>
          <p:nvPr/>
        </p:nvSpPr>
        <p:spPr bwMode="auto">
          <a:xfrm>
            <a:off x="8399801" y="3933056"/>
            <a:ext cx="1265144" cy="8152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Rectangle 8"/>
          <p:cNvSpPr>
            <a:spLocks noChangeArrowheads="1"/>
          </p:cNvSpPr>
          <p:nvPr/>
        </p:nvSpPr>
        <p:spPr bwMode="auto">
          <a:xfrm>
            <a:off x="9664945" y="3933056"/>
            <a:ext cx="1266711" cy="81520"/>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9"/>
          <p:cNvSpPr>
            <a:spLocks noChangeArrowheads="1"/>
          </p:cNvSpPr>
          <p:nvPr/>
        </p:nvSpPr>
        <p:spPr bwMode="auto">
          <a:xfrm>
            <a:off x="10931656" y="3933056"/>
            <a:ext cx="1265144" cy="81520"/>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24874197"/>
      </p:ext>
    </p:extLst>
  </p:cSld>
  <p:clrMapOvr>
    <a:masterClrMapping/>
  </p:clrMapOvr>
  <mc:AlternateContent xmlns:mc="http://schemas.openxmlformats.org/markup-compatibility/2006" xmlns:p14="http://schemas.microsoft.com/office/powerpoint/2010/main">
    <mc:Choice Requires="p14">
      <p:transition spd="slow" p14:dur="2000" advTm="9437">
        <p14:flash/>
      </p:transition>
    </mc:Choice>
    <mc:Fallback xmlns="">
      <p:transition spd="slow" advTm="9437">
        <p:fade/>
      </p:transition>
    </mc:Fallback>
  </mc:AlternateContent>
  <p:extLst mod="1">
    <p:ext uri="{E180D4A7-C9FB-4DFB-919C-405C955672EB}">
      <p14:showEvtLst xmlns:p14="http://schemas.microsoft.com/office/powerpoint/2010/main">
        <p14:playEvt time="0" objId="1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2.2 </a:t>
            </a:r>
            <a:r>
              <a:rPr lang="zh-CN" altLang="en-US" sz="2800" dirty="0">
                <a:solidFill>
                  <a:schemeClr val="accent2"/>
                </a:solidFill>
                <a:latin typeface="微软雅黑"/>
                <a:ea typeface="微软雅黑"/>
              </a:rPr>
              <a:t>项目简介</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6" name="TextBox 5"/>
          <p:cNvSpPr txBox="1"/>
          <p:nvPr/>
        </p:nvSpPr>
        <p:spPr>
          <a:xfrm>
            <a:off x="337741" y="1106383"/>
            <a:ext cx="4506677" cy="1815882"/>
          </a:xfrm>
          <a:prstGeom prst="rect">
            <a:avLst/>
          </a:prstGeom>
          <a:noFill/>
        </p:spPr>
        <p:txBody>
          <a:bodyPr wrap="square" rtlCol="0">
            <a:spAutoFit/>
          </a:bodyPr>
          <a:lstStyle/>
          <a:p>
            <a:r>
              <a:rPr lang="zh-CN" altLang="en-US" sz="1600" dirty="0">
                <a:solidFill>
                  <a:schemeClr val="accent1"/>
                </a:solidFill>
                <a:latin typeface="+mn-ea"/>
                <a:ea typeface="+mn-ea"/>
              </a:rPr>
              <a:t>奇酷</a:t>
            </a:r>
            <a:r>
              <a:rPr lang="en-US" altLang="zh-CN" sz="1600" dirty="0">
                <a:solidFill>
                  <a:schemeClr val="accent1"/>
                </a:solidFill>
                <a:latin typeface="+mn-ea"/>
                <a:ea typeface="+mn-ea"/>
              </a:rPr>
              <a:t>QIKU</a:t>
            </a:r>
            <a:r>
              <a:rPr lang="zh-CN" altLang="en-US" sz="1600" dirty="0">
                <a:solidFill>
                  <a:schemeClr val="accent1"/>
                </a:solidFill>
                <a:latin typeface="+mn-ea"/>
                <a:ea typeface="+mn-ea"/>
              </a:rPr>
              <a:t>是一款在线教育玩具</a:t>
            </a:r>
            <a:r>
              <a:rPr lang="zh-CN" altLang="zh-CN" sz="1600" dirty="0">
                <a:solidFill>
                  <a:schemeClr val="accent1"/>
                </a:solidFill>
                <a:latin typeface="+mn-ea"/>
                <a:ea typeface="+mn-ea"/>
              </a:rPr>
              <a:t>类产品</a:t>
            </a:r>
            <a:r>
              <a:rPr lang="zh-CN" altLang="en-US" sz="1600" dirty="0">
                <a:solidFill>
                  <a:schemeClr val="accent1"/>
                </a:solidFill>
                <a:latin typeface="+mn-ea"/>
                <a:ea typeface="+mn-ea"/>
              </a:rPr>
              <a:t>，</a:t>
            </a:r>
            <a:r>
              <a:rPr lang="zh-CN" altLang="zh-CN" sz="1600" dirty="0">
                <a:solidFill>
                  <a:schemeClr val="accent1"/>
                </a:solidFill>
                <a:latin typeface="+mn-ea"/>
                <a:ea typeface="+mn-ea"/>
              </a:rPr>
              <a:t>属于 </a:t>
            </a:r>
            <a:r>
              <a:rPr lang="en-US" altLang="zh-CN" sz="1600" dirty="0">
                <a:solidFill>
                  <a:schemeClr val="accent1"/>
                </a:solidFill>
                <a:latin typeface="+mn-ea"/>
                <a:ea typeface="+mn-ea"/>
              </a:rPr>
              <a:t>STEAM </a:t>
            </a:r>
            <a:r>
              <a:rPr lang="zh-CN" altLang="zh-CN" sz="1600" dirty="0">
                <a:solidFill>
                  <a:schemeClr val="accent1"/>
                </a:solidFill>
                <a:latin typeface="+mn-ea"/>
                <a:ea typeface="+mn-ea"/>
              </a:rPr>
              <a:t>教育（</a:t>
            </a:r>
            <a:r>
              <a:rPr lang="en-US" altLang="zh-CN" sz="1600" dirty="0">
                <a:solidFill>
                  <a:schemeClr val="accent1"/>
                </a:solidFill>
                <a:latin typeface="+mn-ea"/>
                <a:ea typeface="+mn-ea"/>
              </a:rPr>
              <a:t>S</a:t>
            </a:r>
            <a:r>
              <a:rPr lang="zh-CN" altLang="zh-CN" sz="1600" dirty="0">
                <a:solidFill>
                  <a:schemeClr val="accent1"/>
                </a:solidFill>
                <a:latin typeface="+mn-ea"/>
                <a:ea typeface="+mn-ea"/>
              </a:rPr>
              <a:t>：科学 </a:t>
            </a:r>
            <a:r>
              <a:rPr lang="en-US" altLang="zh-CN" sz="1600" dirty="0">
                <a:solidFill>
                  <a:schemeClr val="accent1"/>
                </a:solidFill>
                <a:latin typeface="+mn-ea"/>
                <a:ea typeface="+mn-ea"/>
              </a:rPr>
              <a:t>Science</a:t>
            </a:r>
            <a:r>
              <a:rPr lang="zh-CN" altLang="zh-CN" sz="1600" dirty="0">
                <a:solidFill>
                  <a:schemeClr val="accent1"/>
                </a:solidFill>
                <a:latin typeface="+mn-ea"/>
                <a:ea typeface="+mn-ea"/>
              </a:rPr>
              <a:t>；</a:t>
            </a:r>
            <a:r>
              <a:rPr lang="en-US" altLang="zh-CN" sz="1600" dirty="0">
                <a:solidFill>
                  <a:schemeClr val="accent1"/>
                </a:solidFill>
                <a:latin typeface="+mn-ea"/>
                <a:ea typeface="+mn-ea"/>
              </a:rPr>
              <a:t>T</a:t>
            </a:r>
            <a:r>
              <a:rPr lang="zh-CN" altLang="zh-CN" sz="1600" dirty="0">
                <a:solidFill>
                  <a:schemeClr val="accent1"/>
                </a:solidFill>
                <a:latin typeface="+mn-ea"/>
                <a:ea typeface="+mn-ea"/>
              </a:rPr>
              <a:t>：技术 </a:t>
            </a:r>
            <a:r>
              <a:rPr lang="en-US" altLang="zh-CN" sz="1600" dirty="0">
                <a:solidFill>
                  <a:schemeClr val="accent1"/>
                </a:solidFill>
                <a:latin typeface="+mn-ea"/>
                <a:ea typeface="+mn-ea"/>
              </a:rPr>
              <a:t>Technology</a:t>
            </a:r>
            <a:r>
              <a:rPr lang="zh-CN" altLang="zh-CN" sz="1600" dirty="0">
                <a:solidFill>
                  <a:schemeClr val="accent1"/>
                </a:solidFill>
                <a:latin typeface="+mn-ea"/>
                <a:ea typeface="+mn-ea"/>
              </a:rPr>
              <a:t>；</a:t>
            </a:r>
            <a:r>
              <a:rPr lang="en-US" altLang="zh-CN" sz="1600" dirty="0">
                <a:solidFill>
                  <a:schemeClr val="accent1"/>
                </a:solidFill>
                <a:latin typeface="+mn-ea"/>
                <a:ea typeface="+mn-ea"/>
              </a:rPr>
              <a:t>E</a:t>
            </a:r>
            <a:r>
              <a:rPr lang="zh-CN" altLang="zh-CN" sz="1600" dirty="0">
                <a:solidFill>
                  <a:schemeClr val="accent1"/>
                </a:solidFill>
                <a:latin typeface="+mn-ea"/>
                <a:ea typeface="+mn-ea"/>
              </a:rPr>
              <a:t>：工程 </a:t>
            </a:r>
            <a:r>
              <a:rPr lang="en-US" altLang="zh-CN" sz="1600" dirty="0">
                <a:solidFill>
                  <a:schemeClr val="accent1"/>
                </a:solidFill>
                <a:latin typeface="+mn-ea"/>
                <a:ea typeface="+mn-ea"/>
              </a:rPr>
              <a:t>Engineering</a:t>
            </a:r>
            <a:r>
              <a:rPr lang="zh-CN" altLang="zh-CN" sz="1600" dirty="0">
                <a:solidFill>
                  <a:schemeClr val="accent1"/>
                </a:solidFill>
                <a:latin typeface="+mn-ea"/>
                <a:ea typeface="+mn-ea"/>
              </a:rPr>
              <a:t>；</a:t>
            </a:r>
            <a:r>
              <a:rPr lang="en-US" altLang="zh-CN" sz="1600" dirty="0">
                <a:solidFill>
                  <a:schemeClr val="accent1"/>
                </a:solidFill>
                <a:latin typeface="+mn-ea"/>
                <a:ea typeface="+mn-ea"/>
              </a:rPr>
              <a:t>A</a:t>
            </a:r>
            <a:r>
              <a:rPr lang="zh-CN" altLang="zh-CN" sz="1600" dirty="0">
                <a:solidFill>
                  <a:schemeClr val="accent1"/>
                </a:solidFill>
                <a:latin typeface="+mn-ea"/>
                <a:ea typeface="+mn-ea"/>
              </a:rPr>
              <a:t>：艺术 </a:t>
            </a:r>
            <a:r>
              <a:rPr lang="en-US" altLang="zh-CN" sz="1600" dirty="0">
                <a:solidFill>
                  <a:schemeClr val="accent1"/>
                </a:solidFill>
                <a:latin typeface="+mn-ea"/>
                <a:ea typeface="+mn-ea"/>
              </a:rPr>
              <a:t>Arts</a:t>
            </a:r>
            <a:r>
              <a:rPr lang="zh-CN" altLang="zh-CN" sz="1600" dirty="0">
                <a:solidFill>
                  <a:schemeClr val="accent1"/>
                </a:solidFill>
                <a:latin typeface="+mn-ea"/>
                <a:ea typeface="+mn-ea"/>
              </a:rPr>
              <a:t>；</a:t>
            </a:r>
            <a:r>
              <a:rPr lang="en-US" altLang="zh-CN" sz="1600" dirty="0">
                <a:solidFill>
                  <a:schemeClr val="accent1"/>
                </a:solidFill>
                <a:latin typeface="+mn-ea"/>
                <a:ea typeface="+mn-ea"/>
              </a:rPr>
              <a:t>M</a:t>
            </a:r>
            <a:r>
              <a:rPr lang="zh-CN" altLang="zh-CN" sz="1600" dirty="0">
                <a:solidFill>
                  <a:schemeClr val="accent1"/>
                </a:solidFill>
                <a:latin typeface="+mn-ea"/>
                <a:ea typeface="+mn-ea"/>
              </a:rPr>
              <a:t>：数学 </a:t>
            </a:r>
            <a:r>
              <a:rPr lang="en-US" altLang="zh-CN" sz="1600" dirty="0">
                <a:solidFill>
                  <a:schemeClr val="accent1"/>
                </a:solidFill>
                <a:latin typeface="+mn-ea"/>
                <a:ea typeface="+mn-ea"/>
              </a:rPr>
              <a:t>Mathematics</a:t>
            </a:r>
            <a:r>
              <a:rPr lang="zh-CN" altLang="zh-CN" sz="1600" dirty="0">
                <a:solidFill>
                  <a:schemeClr val="accent1"/>
                </a:solidFill>
                <a:latin typeface="+mn-ea"/>
                <a:ea typeface="+mn-ea"/>
              </a:rPr>
              <a:t>）中的一部分，</a:t>
            </a:r>
            <a:r>
              <a:rPr lang="zh-CN" altLang="en-US" sz="1600" dirty="0">
                <a:solidFill>
                  <a:schemeClr val="accent1"/>
                </a:solidFill>
                <a:latin typeface="+mn-ea"/>
                <a:ea typeface="+mn-ea"/>
              </a:rPr>
              <a:t>通过把</a:t>
            </a:r>
            <a:r>
              <a:rPr lang="en-US" altLang="zh-CN" sz="1600" dirty="0">
                <a:solidFill>
                  <a:schemeClr val="accent1"/>
                </a:solidFill>
                <a:latin typeface="+mn-ea"/>
                <a:ea typeface="+mn-ea"/>
              </a:rPr>
              <a:t>STEAM</a:t>
            </a:r>
            <a:r>
              <a:rPr lang="zh-CN" altLang="en-US" sz="1600" dirty="0">
                <a:solidFill>
                  <a:schemeClr val="accent1"/>
                </a:solidFill>
                <a:latin typeface="+mn-ea"/>
                <a:ea typeface="+mn-ea"/>
              </a:rPr>
              <a:t>课程融于一个一个项目的方式，为</a:t>
            </a:r>
            <a:r>
              <a:rPr lang="en-US" altLang="zh-CN" sz="1600" dirty="0">
                <a:solidFill>
                  <a:schemeClr val="accent1"/>
                </a:solidFill>
                <a:latin typeface="+mn-ea"/>
                <a:ea typeface="+mn-ea"/>
              </a:rPr>
              <a:t>K12</a:t>
            </a:r>
            <a:r>
              <a:rPr lang="zh-CN" altLang="en-US" sz="1600" dirty="0">
                <a:solidFill>
                  <a:schemeClr val="accent1"/>
                </a:solidFill>
                <a:latin typeface="+mn-ea"/>
                <a:ea typeface="+mn-ea"/>
              </a:rPr>
              <a:t>乃至成人提供寓教于乐的教学体验，在游戏化的世界中，学会</a:t>
            </a:r>
            <a:r>
              <a:rPr lang="en-US" altLang="zh-CN" sz="1600" dirty="0">
                <a:solidFill>
                  <a:schemeClr val="accent1"/>
                </a:solidFill>
                <a:latin typeface="+mn-ea"/>
                <a:ea typeface="+mn-ea"/>
              </a:rPr>
              <a:t>STEAM</a:t>
            </a:r>
            <a:r>
              <a:rPr lang="zh-CN" altLang="en-US" sz="1600" dirty="0">
                <a:solidFill>
                  <a:schemeClr val="accent1"/>
                </a:solidFill>
                <a:latin typeface="+mn-ea"/>
                <a:ea typeface="+mn-ea"/>
              </a:rPr>
              <a:t>核心知识</a:t>
            </a:r>
            <a:r>
              <a:rPr lang="zh-CN" altLang="zh-CN" sz="1600" dirty="0">
                <a:solidFill>
                  <a:schemeClr val="accent1"/>
                </a:solidFill>
                <a:latin typeface="+mn-ea"/>
                <a:ea typeface="+mn-ea"/>
              </a:rPr>
              <a:t>。</a:t>
            </a:r>
            <a:endParaRPr lang="zh-CN" altLang="en-US" sz="1600" dirty="0">
              <a:solidFill>
                <a:schemeClr val="accent1"/>
              </a:solidFill>
              <a:latin typeface="+mn-ea"/>
              <a:ea typeface="+mn-ea"/>
            </a:endParaRPr>
          </a:p>
        </p:txBody>
      </p:sp>
      <p:pic>
        <p:nvPicPr>
          <p:cNvPr id="1026" name="Picture 2">
            <a:extLst>
              <a:ext uri="{FF2B5EF4-FFF2-40B4-BE49-F238E27FC236}">
                <a16:creationId xmlns:a16="http://schemas.microsoft.com/office/drawing/2014/main" id="{92093C89-C21E-4781-A9CD-31D261803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78" y="3260018"/>
            <a:ext cx="4580686" cy="315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4C545A8C-BAFA-46F5-A4B4-C0CB66F136F3}"/>
              </a:ext>
            </a:extLst>
          </p:cNvPr>
          <p:cNvSpPr/>
          <p:nvPr/>
        </p:nvSpPr>
        <p:spPr>
          <a:xfrm>
            <a:off x="5090269" y="3420513"/>
            <a:ext cx="2808312" cy="2062103"/>
          </a:xfrm>
          <a:prstGeom prst="rect">
            <a:avLst/>
          </a:prstGeom>
        </p:spPr>
        <p:txBody>
          <a:bodyPr wrap="square">
            <a:spAutoFit/>
          </a:bodyPr>
          <a:lstStyle/>
          <a:p>
            <a:r>
              <a:rPr lang="zh-CN" altLang="en-US" sz="1600" kern="100" dirty="0">
                <a:solidFill>
                  <a:schemeClr val="accent1"/>
                </a:solidFill>
                <a:latin typeface="+mn-ea"/>
                <a:ea typeface="+mn-ea"/>
                <a:cs typeface="Times New Roman" panose="02020603050405020304" pitchFamily="18" charset="0"/>
              </a:rPr>
              <a:t>奇酷</a:t>
            </a:r>
            <a:r>
              <a:rPr lang="en-US" altLang="zh-CN" sz="1600" kern="100" dirty="0">
                <a:solidFill>
                  <a:schemeClr val="accent1"/>
                </a:solidFill>
                <a:latin typeface="+mn-ea"/>
                <a:ea typeface="+mn-ea"/>
                <a:cs typeface="Times New Roman" panose="02020603050405020304" pitchFamily="18" charset="0"/>
              </a:rPr>
              <a:t>QIKU</a:t>
            </a:r>
            <a:r>
              <a:rPr lang="zh-CN" altLang="en-US" sz="1600" kern="100" dirty="0">
                <a:solidFill>
                  <a:schemeClr val="accent1"/>
                </a:solidFill>
                <a:latin typeface="+mn-ea"/>
                <a:ea typeface="+mn-ea"/>
                <a:cs typeface="Times New Roman" panose="02020603050405020304" pitchFamily="18" charset="0"/>
              </a:rPr>
              <a:t>采用类似</a:t>
            </a:r>
            <a:r>
              <a:rPr lang="en-US" altLang="zh-CN" sz="1600" kern="100" dirty="0">
                <a:solidFill>
                  <a:schemeClr val="accent1"/>
                </a:solidFill>
                <a:latin typeface="+mn-ea"/>
                <a:ea typeface="+mn-ea"/>
                <a:cs typeface="Times New Roman" panose="02020603050405020304" pitchFamily="18" charset="0"/>
              </a:rPr>
              <a:t>scratch</a:t>
            </a:r>
            <a:r>
              <a:rPr lang="zh-CN" altLang="en-US" sz="1600" kern="100" dirty="0">
                <a:solidFill>
                  <a:schemeClr val="accent1"/>
                </a:solidFill>
                <a:latin typeface="+mn-ea"/>
                <a:ea typeface="+mn-ea"/>
                <a:cs typeface="Times New Roman" panose="02020603050405020304" pitchFamily="18" charset="0"/>
              </a:rPr>
              <a:t>程序设计语言的模式，通过模块化的，面向对象的操作方式，完成课程设计的项目。整个过程并不需要高深的编程技巧，而是需要逻辑思维能力和流程化，对象化的思考能力。</a:t>
            </a:r>
            <a:endParaRPr lang="zh-CN" altLang="en-US" sz="1600" dirty="0">
              <a:solidFill>
                <a:schemeClr val="accent1"/>
              </a:solidFill>
              <a:latin typeface="+mn-ea"/>
              <a:ea typeface="+mn-ea"/>
            </a:endParaRPr>
          </a:p>
        </p:txBody>
      </p:sp>
      <p:pic>
        <p:nvPicPr>
          <p:cNvPr id="1027" name="Picture 3">
            <a:extLst>
              <a:ext uri="{FF2B5EF4-FFF2-40B4-BE49-F238E27FC236}">
                <a16:creationId xmlns:a16="http://schemas.microsoft.com/office/drawing/2014/main" id="{E93BC09D-5C19-4738-8A29-175462576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182" y="669712"/>
            <a:ext cx="3899585" cy="241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56BC926-C30C-4B80-AEFA-74545C333E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3121" y="4149080"/>
            <a:ext cx="4064000" cy="2501900"/>
          </a:xfrm>
          <a:prstGeom prst="rect">
            <a:avLst/>
          </a:prstGeom>
        </p:spPr>
      </p:pic>
      <p:sp>
        <p:nvSpPr>
          <p:cNvPr id="10" name="矩形 9">
            <a:extLst>
              <a:ext uri="{FF2B5EF4-FFF2-40B4-BE49-F238E27FC236}">
                <a16:creationId xmlns:a16="http://schemas.microsoft.com/office/drawing/2014/main" id="{9C4AE849-2BDC-4B50-915B-FA0BC995C726}"/>
              </a:ext>
            </a:extLst>
          </p:cNvPr>
          <p:cNvSpPr/>
          <p:nvPr/>
        </p:nvSpPr>
        <p:spPr>
          <a:xfrm>
            <a:off x="9194725" y="980728"/>
            <a:ext cx="2808312" cy="2308324"/>
          </a:xfrm>
          <a:prstGeom prst="rect">
            <a:avLst/>
          </a:prstGeom>
        </p:spPr>
        <p:txBody>
          <a:bodyPr wrap="square">
            <a:spAutoFit/>
          </a:bodyPr>
          <a:lstStyle/>
          <a:p>
            <a:r>
              <a:rPr lang="zh-CN" altLang="en-US" sz="1600" kern="100" dirty="0">
                <a:solidFill>
                  <a:schemeClr val="accent1"/>
                </a:solidFill>
                <a:latin typeface="+mn-ea"/>
                <a:ea typeface="+mn-ea"/>
                <a:cs typeface="Times New Roman" panose="02020603050405020304" pitchFamily="18" charset="0"/>
              </a:rPr>
              <a:t>奇酷</a:t>
            </a:r>
            <a:r>
              <a:rPr lang="en-US" altLang="zh-CN" sz="1600" kern="100" dirty="0">
                <a:solidFill>
                  <a:schemeClr val="accent1"/>
                </a:solidFill>
                <a:latin typeface="+mn-ea"/>
                <a:ea typeface="+mn-ea"/>
                <a:cs typeface="Times New Roman" panose="02020603050405020304" pitchFamily="18" charset="0"/>
              </a:rPr>
              <a:t>QIKU</a:t>
            </a:r>
            <a:r>
              <a:rPr lang="zh-CN" altLang="en-US" sz="1600" kern="100" dirty="0">
                <a:solidFill>
                  <a:schemeClr val="accent1"/>
                </a:solidFill>
                <a:latin typeface="+mn-ea"/>
                <a:ea typeface="+mn-ea"/>
                <a:cs typeface="Times New Roman" panose="02020603050405020304" pitchFamily="18" charset="0"/>
              </a:rPr>
              <a:t>的课程采用</a:t>
            </a:r>
            <a:r>
              <a:rPr lang="en-US" altLang="zh-CN" sz="1600" kern="100" dirty="0">
                <a:solidFill>
                  <a:schemeClr val="accent1"/>
                </a:solidFill>
                <a:latin typeface="+mn-ea"/>
                <a:ea typeface="+mn-ea"/>
                <a:cs typeface="Times New Roman" panose="02020603050405020304" pitchFamily="18" charset="0"/>
              </a:rPr>
              <a:t>MOOC</a:t>
            </a:r>
            <a:r>
              <a:rPr lang="zh-CN" altLang="en-US" sz="1600" kern="100" dirty="0">
                <a:solidFill>
                  <a:schemeClr val="accent1"/>
                </a:solidFill>
                <a:latin typeface="+mn-ea"/>
                <a:ea typeface="+mn-ea"/>
                <a:cs typeface="Times New Roman" panose="02020603050405020304" pitchFamily="18" charset="0"/>
              </a:rPr>
              <a:t>的方式，每个项目均有老师手把手完成教学，在教学过程中，融入程序设计，数学，物理，化学，生物，艺术等知识点，让学生在完成一个项目的过程中，学会综合运用自然科学，解决实际问题的能力。</a:t>
            </a:r>
            <a:endParaRPr lang="zh-CN" altLang="en-US" sz="1600" dirty="0">
              <a:solidFill>
                <a:schemeClr val="accent1"/>
              </a:solidFill>
              <a:latin typeface="+mn-ea"/>
              <a:ea typeface="+mn-ea"/>
            </a:endParaRPr>
          </a:p>
        </p:txBody>
      </p:sp>
    </p:spTree>
    <p:extLst>
      <p:ext uri="{BB962C8B-B14F-4D97-AF65-F5344CB8AC3E}">
        <p14:creationId xmlns:p14="http://schemas.microsoft.com/office/powerpoint/2010/main" val="204693592"/>
      </p:ext>
    </p:extLst>
  </p:cSld>
  <p:clrMapOvr>
    <a:masterClrMapping/>
  </p:clrMapOvr>
  <mc:AlternateContent xmlns:mc="http://schemas.openxmlformats.org/markup-compatibility/2006" xmlns:p14="http://schemas.microsoft.com/office/powerpoint/2010/main">
    <mc:Choice Requires="p14">
      <p:transition spd="slow" p14:dur="800" advTm="9866">
        <p14:prism/>
      </p:transition>
    </mc:Choice>
    <mc:Fallback xmlns="">
      <p:transition spd="slow" advTm="986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2.3 </a:t>
            </a:r>
            <a:r>
              <a:rPr lang="zh-CN" altLang="en-US" sz="2800" dirty="0">
                <a:solidFill>
                  <a:schemeClr val="accent2"/>
                </a:solidFill>
                <a:latin typeface="微软雅黑"/>
                <a:ea typeface="微软雅黑"/>
              </a:rPr>
              <a:t>项目特点</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65" name="Oval 27">
            <a:extLst>
              <a:ext uri="{FF2B5EF4-FFF2-40B4-BE49-F238E27FC236}">
                <a16:creationId xmlns:a16="http://schemas.microsoft.com/office/drawing/2014/main" id="{84831D75-AE81-4372-B1D4-632A21A08F09}"/>
              </a:ext>
            </a:extLst>
          </p:cNvPr>
          <p:cNvSpPr>
            <a:spLocks noChangeArrowheads="1"/>
          </p:cNvSpPr>
          <p:nvPr/>
        </p:nvSpPr>
        <p:spPr bwMode="auto">
          <a:xfrm>
            <a:off x="4575030" y="3547018"/>
            <a:ext cx="3185959" cy="319435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nvGrpSpPr>
          <p:cNvPr id="3" name="组合 2">
            <a:extLst>
              <a:ext uri="{FF2B5EF4-FFF2-40B4-BE49-F238E27FC236}">
                <a16:creationId xmlns:a16="http://schemas.microsoft.com/office/drawing/2014/main" id="{79D38956-7F0C-46F4-B244-522E06DE5C11}"/>
              </a:ext>
            </a:extLst>
          </p:cNvPr>
          <p:cNvGrpSpPr/>
          <p:nvPr/>
        </p:nvGrpSpPr>
        <p:grpSpPr>
          <a:xfrm>
            <a:off x="1559527" y="4421463"/>
            <a:ext cx="1440000" cy="1440000"/>
            <a:chOff x="1820874" y="4333566"/>
            <a:chExt cx="1440000" cy="1440000"/>
          </a:xfrm>
        </p:grpSpPr>
        <p:sp>
          <p:nvSpPr>
            <p:cNvPr id="69" name="Oval 9">
              <a:extLst>
                <a:ext uri="{FF2B5EF4-FFF2-40B4-BE49-F238E27FC236}">
                  <a16:creationId xmlns:a16="http://schemas.microsoft.com/office/drawing/2014/main" id="{F9DCF604-CB7F-4F56-AE54-6FFA1BC565D4}"/>
                </a:ext>
              </a:extLst>
            </p:cNvPr>
            <p:cNvSpPr>
              <a:spLocks noChangeArrowheads="1"/>
            </p:cNvSpPr>
            <p:nvPr/>
          </p:nvSpPr>
          <p:spPr bwMode="auto">
            <a:xfrm>
              <a:off x="1820874" y="4333566"/>
              <a:ext cx="1440000" cy="14400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70" name="矩形 69">
              <a:extLst>
                <a:ext uri="{FF2B5EF4-FFF2-40B4-BE49-F238E27FC236}">
                  <a16:creationId xmlns:a16="http://schemas.microsoft.com/office/drawing/2014/main" id="{5D841E8D-42E4-449A-9E21-7CACDDEDADFD}"/>
                </a:ext>
              </a:extLst>
            </p:cNvPr>
            <p:cNvSpPr/>
            <p:nvPr/>
          </p:nvSpPr>
          <p:spPr>
            <a:xfrm>
              <a:off x="1871019" y="4704831"/>
              <a:ext cx="1339709" cy="830997"/>
            </a:xfrm>
            <a:prstGeom prst="rect">
              <a:avLst/>
            </a:prstGeom>
          </p:spPr>
          <p:txBody>
            <a:bodyPr wrap="square">
              <a:spAutoFit/>
            </a:bodyPr>
            <a:lstStyle/>
            <a:p>
              <a:pPr algn="ctr"/>
              <a:r>
                <a:rPr lang="en-US" altLang="zh-CN" sz="2400" dirty="0">
                  <a:solidFill>
                    <a:schemeClr val="accent2"/>
                  </a:solidFill>
                  <a:latin typeface="微软雅黑" pitchFamily="34" charset="-122"/>
                  <a:ea typeface="微软雅黑" pitchFamily="34" charset="-122"/>
                  <a:sym typeface="微软雅黑" pitchFamily="34" charset="-122"/>
                </a:rPr>
                <a:t>Scratch</a:t>
              </a:r>
            </a:p>
            <a:p>
              <a:pPr algn="ctr"/>
              <a:r>
                <a:rPr lang="zh-CN" altLang="en-US" sz="2400" dirty="0">
                  <a:solidFill>
                    <a:schemeClr val="accent2"/>
                  </a:solidFill>
                  <a:latin typeface="微软雅黑" pitchFamily="34" charset="-122"/>
                  <a:ea typeface="微软雅黑" pitchFamily="34" charset="-122"/>
                  <a:sym typeface="微软雅黑" pitchFamily="34" charset="-122"/>
                </a:rPr>
                <a:t>编程</a:t>
              </a:r>
            </a:p>
          </p:txBody>
        </p:sp>
      </p:grpSp>
      <p:sp>
        <p:nvSpPr>
          <p:cNvPr id="75" name="Oval 6">
            <a:extLst>
              <a:ext uri="{FF2B5EF4-FFF2-40B4-BE49-F238E27FC236}">
                <a16:creationId xmlns:a16="http://schemas.microsoft.com/office/drawing/2014/main" id="{9F921740-6106-4A0E-86AB-5F45BEB30193}"/>
              </a:ext>
            </a:extLst>
          </p:cNvPr>
          <p:cNvSpPr>
            <a:spLocks noChangeArrowheads="1"/>
          </p:cNvSpPr>
          <p:nvPr/>
        </p:nvSpPr>
        <p:spPr bwMode="auto">
          <a:xfrm>
            <a:off x="5446951" y="620848"/>
            <a:ext cx="1440000" cy="14400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accent2"/>
              </a:solidFill>
            </a:endParaRPr>
          </a:p>
        </p:txBody>
      </p:sp>
      <p:sp>
        <p:nvSpPr>
          <p:cNvPr id="76" name="矩形 75">
            <a:extLst>
              <a:ext uri="{FF2B5EF4-FFF2-40B4-BE49-F238E27FC236}">
                <a16:creationId xmlns:a16="http://schemas.microsoft.com/office/drawing/2014/main" id="{122A10D6-DA39-41AF-AD39-9D6E91906A30}"/>
              </a:ext>
            </a:extLst>
          </p:cNvPr>
          <p:cNvSpPr/>
          <p:nvPr/>
        </p:nvSpPr>
        <p:spPr>
          <a:xfrm>
            <a:off x="5446951" y="867261"/>
            <a:ext cx="1443518" cy="830998"/>
          </a:xfrm>
          <a:prstGeom prst="rect">
            <a:avLst/>
          </a:prstGeom>
        </p:spPr>
        <p:txBody>
          <a:bodyPr wrap="square">
            <a:spAutoFit/>
          </a:bodyPr>
          <a:lstStyle/>
          <a:p>
            <a:pPr algn="ctr"/>
            <a:r>
              <a:rPr lang="en-US" altLang="zh-CN" sz="2400" dirty="0">
                <a:solidFill>
                  <a:schemeClr val="accent2"/>
                </a:solidFill>
                <a:latin typeface="微软雅黑" pitchFamily="34" charset="-122"/>
                <a:ea typeface="微软雅黑" pitchFamily="34" charset="-122"/>
                <a:sym typeface="微软雅黑" pitchFamily="34" charset="-122"/>
              </a:rPr>
              <a:t>MOOC</a:t>
            </a:r>
          </a:p>
          <a:p>
            <a:pPr algn="ctr"/>
            <a:r>
              <a:rPr lang="zh-CN" altLang="en-US" sz="2400" dirty="0">
                <a:solidFill>
                  <a:schemeClr val="accent2"/>
                </a:solidFill>
                <a:latin typeface="微软雅黑" pitchFamily="34" charset="-122"/>
                <a:ea typeface="微软雅黑" pitchFamily="34" charset="-122"/>
                <a:sym typeface="微软雅黑" pitchFamily="34" charset="-122"/>
              </a:rPr>
              <a:t>在线课程</a:t>
            </a:r>
          </a:p>
        </p:txBody>
      </p:sp>
      <p:grpSp>
        <p:nvGrpSpPr>
          <p:cNvPr id="102" name="组合 101">
            <a:extLst>
              <a:ext uri="{FF2B5EF4-FFF2-40B4-BE49-F238E27FC236}">
                <a16:creationId xmlns:a16="http://schemas.microsoft.com/office/drawing/2014/main" id="{70126CF1-2DCA-4176-B24F-349450D0925E}"/>
              </a:ext>
            </a:extLst>
          </p:cNvPr>
          <p:cNvGrpSpPr/>
          <p:nvPr/>
        </p:nvGrpSpPr>
        <p:grpSpPr>
          <a:xfrm>
            <a:off x="9330122" y="4472919"/>
            <a:ext cx="1440000" cy="1440000"/>
            <a:chOff x="8834845" y="4329559"/>
            <a:chExt cx="1440000" cy="1440000"/>
          </a:xfrm>
        </p:grpSpPr>
        <p:sp>
          <p:nvSpPr>
            <p:cNvPr id="81" name="Oval 10">
              <a:extLst>
                <a:ext uri="{FF2B5EF4-FFF2-40B4-BE49-F238E27FC236}">
                  <a16:creationId xmlns:a16="http://schemas.microsoft.com/office/drawing/2014/main" id="{C2AFF401-171A-458A-A815-D0E9A306CC61}"/>
                </a:ext>
              </a:extLst>
            </p:cNvPr>
            <p:cNvSpPr>
              <a:spLocks noChangeArrowheads="1"/>
            </p:cNvSpPr>
            <p:nvPr/>
          </p:nvSpPr>
          <p:spPr bwMode="auto">
            <a:xfrm>
              <a:off x="8834845" y="4329559"/>
              <a:ext cx="1440000" cy="144000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2" name="矩形 81">
              <a:extLst>
                <a:ext uri="{FF2B5EF4-FFF2-40B4-BE49-F238E27FC236}">
                  <a16:creationId xmlns:a16="http://schemas.microsoft.com/office/drawing/2014/main" id="{2FBF7E52-EDC9-480C-B405-B447DC23A366}"/>
                </a:ext>
              </a:extLst>
            </p:cNvPr>
            <p:cNvSpPr/>
            <p:nvPr/>
          </p:nvSpPr>
          <p:spPr>
            <a:xfrm>
              <a:off x="9089187" y="4634060"/>
              <a:ext cx="931316" cy="830998"/>
            </a:xfrm>
            <a:prstGeom prst="rect">
              <a:avLst/>
            </a:prstGeom>
          </p:spPr>
          <p:txBody>
            <a:bodyPr wrap="square">
              <a:spAutoFit/>
            </a:bodyPr>
            <a:lstStyle/>
            <a:p>
              <a:pPr algn="ctr"/>
              <a:r>
                <a:rPr lang="zh-CN" altLang="en-US" sz="2400" dirty="0">
                  <a:solidFill>
                    <a:schemeClr val="accent2"/>
                  </a:solidFill>
                  <a:latin typeface="微软雅黑" pitchFamily="34" charset="-122"/>
                  <a:ea typeface="微软雅黑" pitchFamily="34" charset="-122"/>
                  <a:sym typeface="微软雅黑" pitchFamily="34" charset="-122"/>
                </a:rPr>
                <a:t>乐高积木</a:t>
              </a:r>
            </a:p>
          </p:txBody>
        </p:sp>
      </p:grpSp>
      <p:sp>
        <p:nvSpPr>
          <p:cNvPr id="2" name="箭头: 右 1">
            <a:extLst>
              <a:ext uri="{FF2B5EF4-FFF2-40B4-BE49-F238E27FC236}">
                <a16:creationId xmlns:a16="http://schemas.microsoft.com/office/drawing/2014/main" id="{5C484918-5E96-468C-992E-9768434AA4A2}"/>
              </a:ext>
            </a:extLst>
          </p:cNvPr>
          <p:cNvSpPr/>
          <p:nvPr/>
        </p:nvSpPr>
        <p:spPr bwMode="auto">
          <a:xfrm>
            <a:off x="3136630" y="4795618"/>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3" name="箭头: 右 102">
            <a:extLst>
              <a:ext uri="{FF2B5EF4-FFF2-40B4-BE49-F238E27FC236}">
                <a16:creationId xmlns:a16="http://schemas.microsoft.com/office/drawing/2014/main" id="{1B882B2F-B9E9-4C8F-A91C-15205613C1A7}"/>
              </a:ext>
            </a:extLst>
          </p:cNvPr>
          <p:cNvSpPr/>
          <p:nvPr/>
        </p:nvSpPr>
        <p:spPr bwMode="auto">
          <a:xfrm rot="10800000">
            <a:off x="7880635" y="4801602"/>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4" name="TextBox 10">
            <a:extLst>
              <a:ext uri="{FF2B5EF4-FFF2-40B4-BE49-F238E27FC236}">
                <a16:creationId xmlns:a16="http://schemas.microsoft.com/office/drawing/2014/main" id="{DBF404E8-C281-464D-BD06-0D4E3ED7BA9E}"/>
              </a:ext>
            </a:extLst>
          </p:cNvPr>
          <p:cNvSpPr txBox="1"/>
          <p:nvPr/>
        </p:nvSpPr>
        <p:spPr>
          <a:xfrm>
            <a:off x="8091900" y="5035388"/>
            <a:ext cx="1176040" cy="369332"/>
          </a:xfrm>
          <a:prstGeom prst="rect">
            <a:avLst/>
          </a:prstGeom>
          <a:noFill/>
        </p:spPr>
        <p:txBody>
          <a:bodyPr wrap="square" rtlCol="0">
            <a:spAutoFit/>
          </a:bodyPr>
          <a:lstStyle/>
          <a:p>
            <a:r>
              <a:rPr lang="zh-CN" altLang="en-US" dirty="0">
                <a:solidFill>
                  <a:schemeClr val="accent1"/>
                </a:solidFill>
                <a:latin typeface="+mn-ea"/>
                <a:ea typeface="+mn-ea"/>
              </a:rPr>
              <a:t>商业模式</a:t>
            </a:r>
          </a:p>
        </p:txBody>
      </p:sp>
      <p:sp>
        <p:nvSpPr>
          <p:cNvPr id="105" name="TextBox 10">
            <a:extLst>
              <a:ext uri="{FF2B5EF4-FFF2-40B4-BE49-F238E27FC236}">
                <a16:creationId xmlns:a16="http://schemas.microsoft.com/office/drawing/2014/main" id="{0519F97B-7F3A-4B1F-8E6B-DB21176AC185}"/>
              </a:ext>
            </a:extLst>
          </p:cNvPr>
          <p:cNvSpPr txBox="1"/>
          <p:nvPr/>
        </p:nvSpPr>
        <p:spPr>
          <a:xfrm>
            <a:off x="3095947" y="5015336"/>
            <a:ext cx="1176040" cy="369332"/>
          </a:xfrm>
          <a:prstGeom prst="rect">
            <a:avLst/>
          </a:prstGeom>
          <a:noFill/>
        </p:spPr>
        <p:txBody>
          <a:bodyPr wrap="square" rtlCol="0">
            <a:spAutoFit/>
          </a:bodyPr>
          <a:lstStyle/>
          <a:p>
            <a:r>
              <a:rPr lang="zh-CN" altLang="en-US" dirty="0">
                <a:solidFill>
                  <a:schemeClr val="accent1"/>
                </a:solidFill>
                <a:latin typeface="+mn-ea"/>
                <a:ea typeface="+mn-ea"/>
              </a:rPr>
              <a:t>操作方式</a:t>
            </a:r>
          </a:p>
        </p:txBody>
      </p:sp>
      <p:sp>
        <p:nvSpPr>
          <p:cNvPr id="106" name="箭头: 右 105">
            <a:extLst>
              <a:ext uri="{FF2B5EF4-FFF2-40B4-BE49-F238E27FC236}">
                <a16:creationId xmlns:a16="http://schemas.microsoft.com/office/drawing/2014/main" id="{6F1C29B4-F47B-4F64-B6BB-A4BB4B77265A}"/>
              </a:ext>
            </a:extLst>
          </p:cNvPr>
          <p:cNvSpPr/>
          <p:nvPr/>
        </p:nvSpPr>
        <p:spPr bwMode="auto">
          <a:xfrm rot="5400000">
            <a:off x="5487658" y="2390730"/>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7" name="TextBox 10">
            <a:extLst>
              <a:ext uri="{FF2B5EF4-FFF2-40B4-BE49-F238E27FC236}">
                <a16:creationId xmlns:a16="http://schemas.microsoft.com/office/drawing/2014/main" id="{93CE99A2-7006-4E05-951F-64FDE9C10785}"/>
              </a:ext>
            </a:extLst>
          </p:cNvPr>
          <p:cNvSpPr txBox="1"/>
          <p:nvPr/>
        </p:nvSpPr>
        <p:spPr>
          <a:xfrm>
            <a:off x="5940408" y="2152764"/>
            <a:ext cx="524515" cy="1200329"/>
          </a:xfrm>
          <a:prstGeom prst="rect">
            <a:avLst/>
          </a:prstGeom>
          <a:noFill/>
        </p:spPr>
        <p:txBody>
          <a:bodyPr wrap="square" rtlCol="0">
            <a:spAutoFit/>
          </a:bodyPr>
          <a:lstStyle/>
          <a:p>
            <a:r>
              <a:rPr lang="zh-CN" altLang="en-US" dirty="0">
                <a:solidFill>
                  <a:schemeClr val="accent1"/>
                </a:solidFill>
                <a:latin typeface="+mn-ea"/>
                <a:ea typeface="+mn-ea"/>
              </a:rPr>
              <a:t>课程设计</a:t>
            </a:r>
          </a:p>
        </p:txBody>
      </p:sp>
      <p:sp>
        <p:nvSpPr>
          <p:cNvPr id="108" name="文本框 107">
            <a:extLst>
              <a:ext uri="{FF2B5EF4-FFF2-40B4-BE49-F238E27FC236}">
                <a16:creationId xmlns:a16="http://schemas.microsoft.com/office/drawing/2014/main" id="{BD200EE1-482E-4658-839E-582C4966DD99}"/>
              </a:ext>
            </a:extLst>
          </p:cNvPr>
          <p:cNvSpPr txBox="1"/>
          <p:nvPr/>
        </p:nvSpPr>
        <p:spPr>
          <a:xfrm>
            <a:off x="5231733" y="4254281"/>
            <a:ext cx="1800200" cy="923330"/>
          </a:xfrm>
          <a:prstGeom prst="rect">
            <a:avLst/>
          </a:prstGeom>
          <a:noFill/>
        </p:spPr>
        <p:txBody>
          <a:bodyPr wrap="square" rtlCol="0">
            <a:spAutoFit/>
          </a:bodyPr>
          <a:lstStyle/>
          <a:p>
            <a:pPr algn="ctr"/>
            <a:r>
              <a:rPr lang="zh-CN" altLang="en-US" sz="5400" dirty="0">
                <a:solidFill>
                  <a:srgbClr val="F8F8F8"/>
                </a:solidFill>
                <a:ea typeface="汉鼎繁中圆" panose="02010609000101010101" pitchFamily="49" charset="-122"/>
              </a:rPr>
              <a:t>奇酷</a:t>
            </a:r>
          </a:p>
        </p:txBody>
      </p:sp>
      <p:sp>
        <p:nvSpPr>
          <p:cNvPr id="109" name="文本框 108">
            <a:extLst>
              <a:ext uri="{FF2B5EF4-FFF2-40B4-BE49-F238E27FC236}">
                <a16:creationId xmlns:a16="http://schemas.microsoft.com/office/drawing/2014/main" id="{AE2E8026-B176-447E-A283-9C552F7A5FD9}"/>
              </a:ext>
            </a:extLst>
          </p:cNvPr>
          <p:cNvSpPr txBox="1"/>
          <p:nvPr/>
        </p:nvSpPr>
        <p:spPr>
          <a:xfrm>
            <a:off x="5041913" y="5182260"/>
            <a:ext cx="2182907" cy="769441"/>
          </a:xfrm>
          <a:prstGeom prst="rect">
            <a:avLst/>
          </a:prstGeom>
          <a:noFill/>
        </p:spPr>
        <p:txBody>
          <a:bodyPr wrap="square" rtlCol="0">
            <a:spAutoFit/>
          </a:bodyPr>
          <a:lstStyle/>
          <a:p>
            <a:pPr algn="ctr"/>
            <a:r>
              <a:rPr lang="en-US" altLang="zh-CN" sz="4400" dirty="0">
                <a:solidFill>
                  <a:srgbClr val="F8F8F8"/>
                </a:solidFill>
                <a:latin typeface="Jokerman" panose="04090605060D06020702" pitchFamily="82" charset="0"/>
                <a:ea typeface="汉鼎繁中圆" panose="02010609000101010101" pitchFamily="49" charset="-122"/>
              </a:rPr>
              <a:t>QIKU</a:t>
            </a:r>
            <a:endParaRPr lang="zh-CN" altLang="en-US" sz="4400" dirty="0">
              <a:solidFill>
                <a:srgbClr val="F8F8F8"/>
              </a:solidFill>
              <a:latin typeface="Jokerman" panose="04090605060D06020702" pitchFamily="82" charset="0"/>
              <a:ea typeface="汉鼎繁中圆" panose="02010609000101010101" pitchFamily="49" charset="-122"/>
            </a:endParaRPr>
          </a:p>
        </p:txBody>
      </p:sp>
      <p:sp>
        <p:nvSpPr>
          <p:cNvPr id="110" name="TextBox 5">
            <a:extLst>
              <a:ext uri="{FF2B5EF4-FFF2-40B4-BE49-F238E27FC236}">
                <a16:creationId xmlns:a16="http://schemas.microsoft.com/office/drawing/2014/main" id="{E912B1BF-A4A5-4B1D-B0DA-8310849901B2}"/>
              </a:ext>
            </a:extLst>
          </p:cNvPr>
          <p:cNvSpPr txBox="1"/>
          <p:nvPr/>
        </p:nvSpPr>
        <p:spPr>
          <a:xfrm>
            <a:off x="391522" y="1121712"/>
            <a:ext cx="4506677" cy="2554545"/>
          </a:xfrm>
          <a:prstGeom prst="rect">
            <a:avLst/>
          </a:prstGeom>
          <a:noFill/>
        </p:spPr>
        <p:txBody>
          <a:bodyPr wrap="square" rtlCol="0">
            <a:spAutoFit/>
          </a:bodyPr>
          <a:lstStyle/>
          <a:p>
            <a:r>
              <a:rPr lang="zh-CN" altLang="en-US" sz="2000" dirty="0">
                <a:solidFill>
                  <a:schemeClr val="accent1"/>
                </a:solidFill>
                <a:latin typeface="+mn-ea"/>
                <a:ea typeface="+mn-ea"/>
              </a:rPr>
              <a:t>奇酷</a:t>
            </a:r>
            <a:r>
              <a:rPr lang="en-US" altLang="zh-CN" sz="2000" dirty="0">
                <a:solidFill>
                  <a:schemeClr val="accent1"/>
                </a:solidFill>
                <a:latin typeface="+mn-ea"/>
                <a:ea typeface="+mn-ea"/>
              </a:rPr>
              <a:t>QIKU</a:t>
            </a:r>
            <a:r>
              <a:rPr lang="zh-CN" altLang="en-US" sz="2000" dirty="0">
                <a:solidFill>
                  <a:schemeClr val="accent1"/>
                </a:solidFill>
                <a:latin typeface="+mn-ea"/>
                <a:ea typeface="+mn-ea"/>
              </a:rPr>
              <a:t>充分吸收了</a:t>
            </a:r>
            <a:r>
              <a:rPr lang="en-US" altLang="zh-CN" sz="2000" dirty="0">
                <a:solidFill>
                  <a:schemeClr val="accent1"/>
                </a:solidFill>
                <a:latin typeface="+mn-ea"/>
                <a:ea typeface="+mn-ea"/>
              </a:rPr>
              <a:t>Scratch</a:t>
            </a:r>
            <a:r>
              <a:rPr lang="zh-CN" altLang="en-US" sz="2000" dirty="0">
                <a:solidFill>
                  <a:schemeClr val="accent1"/>
                </a:solidFill>
                <a:latin typeface="+mn-ea"/>
                <a:ea typeface="+mn-ea"/>
              </a:rPr>
              <a:t>的产品体验，把编程的门槛降低，我们并不传授编程语言，而是传授计算机的思考方式，让学员锻炼计算机思维，更好地理解人工智能时代的运行机制。</a:t>
            </a:r>
            <a:endParaRPr lang="en-US" altLang="zh-CN" sz="2000" dirty="0">
              <a:solidFill>
                <a:schemeClr val="accent1"/>
              </a:solidFill>
              <a:latin typeface="+mn-ea"/>
              <a:ea typeface="+mn-ea"/>
            </a:endParaRPr>
          </a:p>
          <a:p>
            <a:endParaRPr lang="en-US" altLang="zh-CN" sz="2000" dirty="0">
              <a:solidFill>
                <a:schemeClr val="accent1"/>
              </a:solidFill>
              <a:latin typeface="+mn-ea"/>
              <a:ea typeface="+mn-ea"/>
            </a:endParaRPr>
          </a:p>
          <a:p>
            <a:r>
              <a:rPr lang="zh-CN" altLang="en-US" sz="2000" dirty="0">
                <a:solidFill>
                  <a:schemeClr val="accent1"/>
                </a:solidFill>
                <a:latin typeface="+mn-ea"/>
                <a:ea typeface="+mn-ea"/>
              </a:rPr>
              <a:t>奇酷</a:t>
            </a:r>
            <a:r>
              <a:rPr lang="en-US" altLang="zh-CN" sz="2000" dirty="0">
                <a:solidFill>
                  <a:schemeClr val="accent1"/>
                </a:solidFill>
                <a:latin typeface="+mn-ea"/>
                <a:ea typeface="+mn-ea"/>
              </a:rPr>
              <a:t>QIKU</a:t>
            </a:r>
            <a:r>
              <a:rPr lang="zh-CN" altLang="en-US" sz="2000" dirty="0">
                <a:solidFill>
                  <a:schemeClr val="accent1"/>
                </a:solidFill>
                <a:latin typeface="+mn-ea"/>
                <a:ea typeface="+mn-ea"/>
              </a:rPr>
              <a:t>的教学方式采用</a:t>
            </a:r>
            <a:r>
              <a:rPr lang="en-US" altLang="zh-CN" sz="2000" dirty="0">
                <a:solidFill>
                  <a:schemeClr val="accent1"/>
                </a:solidFill>
                <a:latin typeface="+mn-ea"/>
                <a:ea typeface="+mn-ea"/>
              </a:rPr>
              <a:t>MOOC</a:t>
            </a:r>
            <a:r>
              <a:rPr lang="zh-CN" altLang="en-US" sz="2000" dirty="0">
                <a:solidFill>
                  <a:schemeClr val="accent1"/>
                </a:solidFill>
                <a:latin typeface="+mn-ea"/>
                <a:ea typeface="+mn-ea"/>
              </a:rPr>
              <a:t>的大型在线教育方式，学员通过购买课程，</a:t>
            </a:r>
          </a:p>
        </p:txBody>
      </p:sp>
      <p:sp>
        <p:nvSpPr>
          <p:cNvPr id="111" name="TextBox 5">
            <a:extLst>
              <a:ext uri="{FF2B5EF4-FFF2-40B4-BE49-F238E27FC236}">
                <a16:creationId xmlns:a16="http://schemas.microsoft.com/office/drawing/2014/main" id="{A6985908-03CD-4ADA-A918-99D95BE1262A}"/>
              </a:ext>
            </a:extLst>
          </p:cNvPr>
          <p:cNvSpPr txBox="1"/>
          <p:nvPr/>
        </p:nvSpPr>
        <p:spPr>
          <a:xfrm>
            <a:off x="7331125" y="1154315"/>
            <a:ext cx="4613372" cy="2554545"/>
          </a:xfrm>
          <a:prstGeom prst="rect">
            <a:avLst/>
          </a:prstGeom>
          <a:noFill/>
        </p:spPr>
        <p:txBody>
          <a:bodyPr wrap="square" rtlCol="0">
            <a:spAutoFit/>
          </a:bodyPr>
          <a:lstStyle/>
          <a:p>
            <a:r>
              <a:rPr lang="zh-CN" altLang="en-US" sz="2000" dirty="0">
                <a:solidFill>
                  <a:schemeClr val="accent1"/>
                </a:solidFill>
                <a:latin typeface="+mn-ea"/>
                <a:ea typeface="+mn-ea"/>
              </a:rPr>
              <a:t>获得在线听课权限，可以反复学习。</a:t>
            </a:r>
            <a:endParaRPr lang="en-US" altLang="zh-CN" sz="2000" dirty="0">
              <a:solidFill>
                <a:schemeClr val="accent1"/>
              </a:solidFill>
              <a:latin typeface="+mn-ea"/>
              <a:ea typeface="+mn-ea"/>
            </a:endParaRPr>
          </a:p>
          <a:p>
            <a:endParaRPr lang="en-US" altLang="zh-CN" sz="2000" dirty="0">
              <a:solidFill>
                <a:schemeClr val="accent1"/>
              </a:solidFill>
              <a:latin typeface="+mn-ea"/>
              <a:ea typeface="+mn-ea"/>
            </a:endParaRPr>
          </a:p>
          <a:p>
            <a:r>
              <a:rPr lang="zh-CN" altLang="en-US" sz="2000" dirty="0">
                <a:solidFill>
                  <a:schemeClr val="accent1"/>
                </a:solidFill>
                <a:latin typeface="+mn-ea"/>
                <a:ea typeface="+mn-ea"/>
              </a:rPr>
              <a:t>课程的设计类似乐高积木的模式，一套课程就类似一套乐高积木，每套课程都有专属的素材，核心知识点说明，细致入微的步骤讲解，让每个人都能做出新奇酷炫的软件作品，并从中学到</a:t>
            </a:r>
            <a:r>
              <a:rPr lang="en-US" altLang="zh-CN" sz="2000" dirty="0">
                <a:solidFill>
                  <a:schemeClr val="accent1"/>
                </a:solidFill>
                <a:latin typeface="+mn-ea"/>
                <a:ea typeface="+mn-ea"/>
              </a:rPr>
              <a:t>STEAM</a:t>
            </a:r>
            <a:r>
              <a:rPr lang="zh-CN" altLang="en-US" sz="2000" dirty="0">
                <a:solidFill>
                  <a:schemeClr val="accent1"/>
                </a:solidFill>
                <a:latin typeface="+mn-ea"/>
                <a:ea typeface="+mn-ea"/>
              </a:rPr>
              <a:t>知识。</a:t>
            </a:r>
          </a:p>
        </p:txBody>
      </p:sp>
    </p:spTree>
    <p:extLst>
      <p:ext uri="{BB962C8B-B14F-4D97-AF65-F5344CB8AC3E}">
        <p14:creationId xmlns:p14="http://schemas.microsoft.com/office/powerpoint/2010/main" val="3724108977"/>
      </p:ext>
    </p:extLst>
  </p:cSld>
  <p:clrMapOvr>
    <a:masterClrMapping/>
  </p:clrMapOvr>
  <mc:AlternateContent xmlns:mc="http://schemas.openxmlformats.org/markup-compatibility/2006" xmlns:p14="http://schemas.microsoft.com/office/powerpoint/2010/main">
    <mc:Choice Requires="p14">
      <p:transition spd="slow" p14:dur="800" advTm="13657">
        <p14:prism/>
      </p:transition>
    </mc:Choice>
    <mc:Fallback xmlns="">
      <p:transition spd="slow" advTm="1365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2.4 </a:t>
            </a:r>
            <a:r>
              <a:rPr lang="zh-CN" altLang="en-US" sz="2800" dirty="0">
                <a:solidFill>
                  <a:schemeClr val="accent2"/>
                </a:solidFill>
                <a:latin typeface="微软雅黑"/>
                <a:ea typeface="微软雅黑"/>
              </a:rPr>
              <a:t>竞争分析</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13" name="TextBox 12"/>
          <p:cNvSpPr txBox="1"/>
          <p:nvPr/>
        </p:nvSpPr>
        <p:spPr>
          <a:xfrm>
            <a:off x="443591" y="1340768"/>
            <a:ext cx="4502661" cy="3970318"/>
          </a:xfrm>
          <a:prstGeom prst="rect">
            <a:avLst/>
          </a:prstGeom>
          <a:noFill/>
        </p:spPr>
        <p:txBody>
          <a:bodyPr wrap="square" rtlCol="0">
            <a:spAutoFit/>
          </a:bodyPr>
          <a:lstStyle/>
          <a:p>
            <a:r>
              <a:rPr lang="zh-CN" altLang="en-US" dirty="0">
                <a:solidFill>
                  <a:schemeClr val="accent1"/>
                </a:solidFill>
                <a:latin typeface="+mn-ea"/>
                <a:ea typeface="+mn-ea"/>
              </a:rPr>
              <a:t>严格地说，奇酷</a:t>
            </a:r>
            <a:r>
              <a:rPr lang="en-US" altLang="zh-CN" dirty="0">
                <a:solidFill>
                  <a:schemeClr val="accent1"/>
                </a:solidFill>
                <a:latin typeface="+mn-ea"/>
                <a:ea typeface="+mn-ea"/>
              </a:rPr>
              <a:t>QIKU</a:t>
            </a:r>
            <a:r>
              <a:rPr lang="zh-CN" altLang="en-US" dirty="0">
                <a:solidFill>
                  <a:schemeClr val="accent1"/>
                </a:solidFill>
                <a:latin typeface="+mn-ea"/>
                <a:ea typeface="+mn-ea"/>
              </a:rPr>
              <a:t>这种产品形态全球还没有类似的产品，属于真正的蓝海市场。唯一比较类似的是少儿编程领域，最近两年非常火，融资幅度较大。</a:t>
            </a:r>
            <a:endParaRPr lang="en-US" altLang="zh-CN" dirty="0">
              <a:solidFill>
                <a:schemeClr val="accent1"/>
              </a:solidFill>
              <a:latin typeface="+mn-ea"/>
              <a:ea typeface="+mn-ea"/>
            </a:endParaRPr>
          </a:p>
          <a:p>
            <a:endParaRPr lang="en-US" altLang="zh-CN" dirty="0">
              <a:solidFill>
                <a:schemeClr val="accent1"/>
              </a:solidFill>
              <a:latin typeface="+mn-ea"/>
              <a:ea typeface="+mn-ea"/>
            </a:endParaRPr>
          </a:p>
          <a:p>
            <a:r>
              <a:rPr lang="zh-CN" altLang="en-US" dirty="0">
                <a:solidFill>
                  <a:schemeClr val="accent1"/>
                </a:solidFill>
                <a:latin typeface="+mn-ea"/>
                <a:ea typeface="+mn-ea"/>
              </a:rPr>
              <a:t>奇酷</a:t>
            </a:r>
            <a:r>
              <a:rPr lang="en-US" altLang="zh-CN" dirty="0">
                <a:solidFill>
                  <a:schemeClr val="accent1"/>
                </a:solidFill>
                <a:latin typeface="+mn-ea"/>
                <a:ea typeface="+mn-ea"/>
              </a:rPr>
              <a:t>QIKU</a:t>
            </a:r>
            <a:r>
              <a:rPr lang="zh-CN" altLang="en-US" dirty="0">
                <a:solidFill>
                  <a:schemeClr val="accent1"/>
                </a:solidFill>
                <a:latin typeface="+mn-ea"/>
                <a:ea typeface="+mn-ea"/>
              </a:rPr>
              <a:t>与少儿编程最大的区别在于：</a:t>
            </a:r>
            <a:endParaRPr lang="en-US" altLang="zh-CN" dirty="0">
              <a:solidFill>
                <a:schemeClr val="accent1"/>
              </a:solidFill>
              <a:latin typeface="+mn-ea"/>
              <a:ea typeface="+mn-ea"/>
            </a:endParaRPr>
          </a:p>
          <a:p>
            <a:r>
              <a:rPr lang="en-US" altLang="zh-CN" dirty="0">
                <a:solidFill>
                  <a:schemeClr val="accent1"/>
                </a:solidFill>
                <a:latin typeface="+mn-ea"/>
                <a:ea typeface="+mn-ea"/>
              </a:rPr>
              <a:t>1</a:t>
            </a:r>
            <a:r>
              <a:rPr lang="zh-CN" altLang="en-US" dirty="0">
                <a:solidFill>
                  <a:schemeClr val="accent1"/>
                </a:solidFill>
                <a:latin typeface="+mn-ea"/>
                <a:ea typeface="+mn-ea"/>
              </a:rPr>
              <a:t>、传授编程思想，而不传授编程语言，即使对于高年级同学，我们也坚持模块化的编程方式，而不直接使用实际工程中的编程手段；</a:t>
            </a:r>
            <a:endParaRPr lang="en-US" altLang="zh-CN" dirty="0">
              <a:solidFill>
                <a:schemeClr val="accent1"/>
              </a:solidFill>
              <a:latin typeface="+mn-ea"/>
              <a:ea typeface="+mn-ea"/>
            </a:endParaRPr>
          </a:p>
          <a:p>
            <a:endParaRPr lang="en-US" altLang="zh-CN" dirty="0">
              <a:solidFill>
                <a:schemeClr val="accent1"/>
              </a:solidFill>
              <a:latin typeface="+mn-ea"/>
              <a:ea typeface="+mn-ea"/>
            </a:endParaRPr>
          </a:p>
          <a:p>
            <a:r>
              <a:rPr lang="en-US" altLang="zh-CN" dirty="0">
                <a:solidFill>
                  <a:schemeClr val="accent1"/>
                </a:solidFill>
                <a:latin typeface="+mn-ea"/>
                <a:ea typeface="+mn-ea"/>
              </a:rPr>
              <a:t>2</a:t>
            </a:r>
            <a:r>
              <a:rPr lang="zh-CN" altLang="en-US" dirty="0">
                <a:solidFill>
                  <a:schemeClr val="accent1"/>
                </a:solidFill>
                <a:latin typeface="+mn-ea"/>
                <a:ea typeface="+mn-ea"/>
              </a:rPr>
              <a:t>、课程设计需要综合运用</a:t>
            </a:r>
            <a:r>
              <a:rPr lang="en-US" altLang="zh-CN" dirty="0">
                <a:solidFill>
                  <a:schemeClr val="accent1"/>
                </a:solidFill>
                <a:latin typeface="+mn-ea"/>
                <a:ea typeface="+mn-ea"/>
              </a:rPr>
              <a:t>STEAM</a:t>
            </a:r>
            <a:r>
              <a:rPr lang="zh-CN" altLang="en-US" dirty="0">
                <a:solidFill>
                  <a:schemeClr val="accent1"/>
                </a:solidFill>
                <a:latin typeface="+mn-ea"/>
                <a:ea typeface="+mn-ea"/>
              </a:rPr>
              <a:t>知识，而非单纯的编程，对学生的能力提升更加全面</a:t>
            </a:r>
          </a:p>
        </p:txBody>
      </p:sp>
      <p:pic>
        <p:nvPicPr>
          <p:cNvPr id="3" name="图片 2">
            <a:extLst>
              <a:ext uri="{FF2B5EF4-FFF2-40B4-BE49-F238E27FC236}">
                <a16:creationId xmlns:a16="http://schemas.microsoft.com/office/drawing/2014/main" id="{315B37C2-2D01-4C84-88AD-E0C911894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01" y="980728"/>
            <a:ext cx="6515100" cy="3857625"/>
          </a:xfrm>
          <a:prstGeom prst="rect">
            <a:avLst/>
          </a:prstGeom>
        </p:spPr>
      </p:pic>
      <p:sp>
        <p:nvSpPr>
          <p:cNvPr id="18" name="TextBox 12">
            <a:extLst>
              <a:ext uri="{FF2B5EF4-FFF2-40B4-BE49-F238E27FC236}">
                <a16:creationId xmlns:a16="http://schemas.microsoft.com/office/drawing/2014/main" id="{06423F61-8DA9-489C-B738-48F2F4A82F5B}"/>
              </a:ext>
            </a:extLst>
          </p:cNvPr>
          <p:cNvSpPr txBox="1"/>
          <p:nvPr/>
        </p:nvSpPr>
        <p:spPr>
          <a:xfrm>
            <a:off x="439652" y="5391800"/>
            <a:ext cx="11449811" cy="646331"/>
          </a:xfrm>
          <a:prstGeom prst="rect">
            <a:avLst/>
          </a:prstGeom>
          <a:noFill/>
        </p:spPr>
        <p:txBody>
          <a:bodyPr wrap="square" rtlCol="0">
            <a:spAutoFit/>
          </a:bodyPr>
          <a:lstStyle/>
          <a:p>
            <a:r>
              <a:rPr lang="en-US" altLang="zh-CN" dirty="0">
                <a:solidFill>
                  <a:schemeClr val="accent1"/>
                </a:solidFill>
                <a:latin typeface="+mn-ea"/>
                <a:ea typeface="+mn-ea"/>
              </a:rPr>
              <a:t>3</a:t>
            </a:r>
            <a:r>
              <a:rPr lang="zh-CN" altLang="en-US" dirty="0">
                <a:solidFill>
                  <a:schemeClr val="accent1"/>
                </a:solidFill>
                <a:latin typeface="+mn-ea"/>
                <a:ea typeface="+mn-ea"/>
              </a:rPr>
              <a:t>、打造奇酷</a:t>
            </a:r>
            <a:r>
              <a:rPr lang="en-US" altLang="zh-CN" dirty="0">
                <a:solidFill>
                  <a:schemeClr val="accent1"/>
                </a:solidFill>
                <a:latin typeface="+mn-ea"/>
                <a:ea typeface="+mn-ea"/>
              </a:rPr>
              <a:t>QIKU</a:t>
            </a:r>
            <a:r>
              <a:rPr lang="zh-CN" altLang="en-US" dirty="0">
                <a:solidFill>
                  <a:schemeClr val="accent1"/>
                </a:solidFill>
                <a:latin typeface="+mn-ea"/>
                <a:ea typeface="+mn-ea"/>
              </a:rPr>
              <a:t>的生态系统，任何人通过奇酷</a:t>
            </a:r>
            <a:r>
              <a:rPr lang="en-US" altLang="zh-CN" dirty="0">
                <a:solidFill>
                  <a:schemeClr val="accent1"/>
                </a:solidFill>
                <a:latin typeface="+mn-ea"/>
                <a:ea typeface="+mn-ea"/>
              </a:rPr>
              <a:t>QIKU</a:t>
            </a:r>
            <a:r>
              <a:rPr lang="zh-CN" altLang="en-US" dirty="0">
                <a:solidFill>
                  <a:schemeClr val="accent1"/>
                </a:solidFill>
                <a:latin typeface="+mn-ea"/>
                <a:ea typeface="+mn-ea"/>
              </a:rPr>
              <a:t>引擎，均能够创造出属于自己的奇幻世界，就像乐高积木一样，全年龄段都能够从中找到乐趣，真正“让科学流行起来”。</a:t>
            </a:r>
          </a:p>
        </p:txBody>
      </p:sp>
    </p:spTree>
    <p:extLst>
      <p:ext uri="{BB962C8B-B14F-4D97-AF65-F5344CB8AC3E}">
        <p14:creationId xmlns:p14="http://schemas.microsoft.com/office/powerpoint/2010/main" val="3004528999"/>
      </p:ext>
    </p:extLst>
  </p:cSld>
  <p:clrMapOvr>
    <a:masterClrMapping/>
  </p:clrMapOvr>
  <mc:AlternateContent xmlns:mc="http://schemas.openxmlformats.org/markup-compatibility/2006" xmlns:p14="http://schemas.microsoft.com/office/powerpoint/2010/main">
    <mc:Choice Requires="p14">
      <p:transition spd="slow" p14:dur="800" advTm="7268">
        <p:wipe dir="d"/>
      </p:transition>
    </mc:Choice>
    <mc:Fallback xmlns="">
      <p:transition spd="slow" advTm="7268">
        <p:wipe dir="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2.5 </a:t>
            </a:r>
            <a:r>
              <a:rPr lang="zh-CN" altLang="en-US" sz="2800" dirty="0">
                <a:solidFill>
                  <a:schemeClr val="accent2"/>
                </a:solidFill>
                <a:latin typeface="微软雅黑"/>
                <a:ea typeface="微软雅黑"/>
              </a:rPr>
              <a:t>行业前景</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pic>
        <p:nvPicPr>
          <p:cNvPr id="59"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1548510" y="2205493"/>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圆角矩形 59"/>
          <p:cNvSpPr/>
          <p:nvPr/>
        </p:nvSpPr>
        <p:spPr bwMode="auto">
          <a:xfrm>
            <a:off x="2059659" y="856940"/>
            <a:ext cx="3096344" cy="1273332"/>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62" name="圆角矩形 61"/>
          <p:cNvSpPr/>
          <p:nvPr/>
        </p:nvSpPr>
        <p:spPr bwMode="auto">
          <a:xfrm>
            <a:off x="2065933" y="2820500"/>
            <a:ext cx="3096344" cy="1600438"/>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64" name="圆角矩形 63"/>
          <p:cNvSpPr/>
          <p:nvPr/>
        </p:nvSpPr>
        <p:spPr bwMode="auto">
          <a:xfrm>
            <a:off x="2065933" y="4946215"/>
            <a:ext cx="3096344" cy="1600438"/>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65" name="TextBox 64"/>
          <p:cNvSpPr txBox="1"/>
          <p:nvPr/>
        </p:nvSpPr>
        <p:spPr>
          <a:xfrm>
            <a:off x="2082003" y="4995498"/>
            <a:ext cx="3096343" cy="1600438"/>
          </a:xfrm>
          <a:prstGeom prst="rect">
            <a:avLst/>
          </a:prstGeom>
          <a:noFill/>
        </p:spPr>
        <p:txBody>
          <a:bodyPr wrap="square" rtlCol="0">
            <a:spAutoFit/>
          </a:bodyPr>
          <a:lstStyle/>
          <a:p>
            <a:r>
              <a:rPr lang="zh-CN" altLang="zh-CN" sz="1400" dirty="0">
                <a:solidFill>
                  <a:schemeClr val="accent1"/>
                </a:solidFill>
                <a:latin typeface="微软雅黑"/>
                <a:ea typeface="微软雅黑"/>
              </a:rPr>
              <a:t>教育部在 </a:t>
            </a:r>
            <a:r>
              <a:rPr lang="en-US" altLang="zh-CN" sz="1400" dirty="0">
                <a:solidFill>
                  <a:schemeClr val="accent1"/>
                </a:solidFill>
                <a:latin typeface="微软雅黑"/>
                <a:ea typeface="微软雅黑"/>
              </a:rPr>
              <a:t>2015 </a:t>
            </a:r>
            <a:r>
              <a:rPr lang="zh-CN" altLang="zh-CN" sz="1400" dirty="0">
                <a:solidFill>
                  <a:schemeClr val="accent1"/>
                </a:solidFill>
                <a:latin typeface="微软雅黑"/>
                <a:ea typeface="微软雅黑"/>
              </a:rPr>
              <a:t>年和 </a:t>
            </a:r>
            <a:r>
              <a:rPr lang="en-US" altLang="zh-CN" sz="1400" dirty="0">
                <a:solidFill>
                  <a:schemeClr val="accent1"/>
                </a:solidFill>
                <a:latin typeface="微软雅黑"/>
                <a:ea typeface="微软雅黑"/>
              </a:rPr>
              <a:t>2016</a:t>
            </a:r>
            <a:r>
              <a:rPr lang="zh-CN" altLang="zh-CN" sz="1400" dirty="0">
                <a:solidFill>
                  <a:schemeClr val="accent1"/>
                </a:solidFill>
                <a:latin typeface="微软雅黑"/>
                <a:ea typeface="微软雅黑"/>
              </a:rPr>
              <a:t>年分别提出的《关于“十三五”期间全面深入推进教育信息化工作的指导意见（征求意见）》和《教育信息化“十三五”规划》从国家层面上探讨额 </a:t>
            </a:r>
            <a:r>
              <a:rPr lang="en-US" altLang="zh-CN" sz="1400" dirty="0">
                <a:solidFill>
                  <a:schemeClr val="accent1"/>
                </a:solidFill>
                <a:latin typeface="微软雅黑"/>
                <a:ea typeface="微软雅黑"/>
              </a:rPr>
              <a:t>STEAM </a:t>
            </a:r>
            <a:r>
              <a:rPr lang="zh-CN" altLang="zh-CN" sz="1400" dirty="0">
                <a:solidFill>
                  <a:schemeClr val="accent1"/>
                </a:solidFill>
                <a:latin typeface="微软雅黑"/>
                <a:ea typeface="微软雅黑"/>
              </a:rPr>
              <a:t>教育、众创空间、创客教育等的新模式</a:t>
            </a:r>
            <a:r>
              <a:rPr lang="zh-CN" altLang="en-US" sz="1400" dirty="0">
                <a:solidFill>
                  <a:schemeClr val="accent1"/>
                </a:solidFill>
                <a:latin typeface="微软雅黑"/>
                <a:ea typeface="微软雅黑"/>
              </a:rPr>
              <a:t>。</a:t>
            </a:r>
            <a:endParaRPr lang="en-US" altLang="zh-CN" sz="1400" dirty="0">
              <a:solidFill>
                <a:schemeClr val="accent1"/>
              </a:solidFill>
              <a:latin typeface="微软雅黑"/>
              <a:ea typeface="微软雅黑"/>
            </a:endParaRPr>
          </a:p>
        </p:txBody>
      </p:sp>
      <p:pic>
        <p:nvPicPr>
          <p:cNvPr id="66"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1577435" y="4489756"/>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57"/>
          <p:cNvPicPr>
            <a:picLocks noChangeAspect="1" noChangeArrowheads="1"/>
          </p:cNvPicPr>
          <p:nvPr/>
        </p:nvPicPr>
        <p:blipFill>
          <a:blip r:embed="rId3">
            <a:lum bright="24000"/>
            <a:extLst>
              <a:ext uri="{28A0092B-C50C-407E-A947-70E740481C1C}">
                <a14:useLocalDpi xmlns:a14="http://schemas.microsoft.com/office/drawing/2010/main" val="0"/>
              </a:ext>
            </a:extLst>
          </a:blip>
          <a:srcRect t="50449" r="-420"/>
          <a:stretch>
            <a:fillRect/>
          </a:stretch>
        </p:blipFill>
        <p:spPr bwMode="auto">
          <a:xfrm>
            <a:off x="1469298" y="6610210"/>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椭圆 68"/>
          <p:cNvSpPr/>
          <p:nvPr/>
        </p:nvSpPr>
        <p:spPr bwMode="auto">
          <a:xfrm>
            <a:off x="219785" y="651164"/>
            <a:ext cx="1723628" cy="1723628"/>
          </a:xfrm>
          <a:prstGeom prst="ellipse">
            <a:avLst/>
          </a:prstGeom>
          <a:solidFill>
            <a:schemeClr val="tx1"/>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70" name="TextBox 69"/>
          <p:cNvSpPr txBox="1"/>
          <p:nvPr/>
        </p:nvSpPr>
        <p:spPr>
          <a:xfrm>
            <a:off x="401723" y="1282145"/>
            <a:ext cx="1415772" cy="461665"/>
          </a:xfrm>
          <a:prstGeom prst="rect">
            <a:avLst/>
          </a:prstGeom>
          <a:noFill/>
        </p:spPr>
        <p:txBody>
          <a:bodyPr wrap="none" rtlCol="0">
            <a:spAutoFit/>
          </a:bodyPr>
          <a:lstStyle/>
          <a:p>
            <a:r>
              <a:rPr lang="zh-CN" altLang="en-US" sz="2400">
                <a:solidFill>
                  <a:srgbClr val="F8F8F8"/>
                </a:solidFill>
                <a:latin typeface="微软雅黑"/>
                <a:ea typeface="微软雅黑"/>
              </a:rPr>
              <a:t>发展趋势</a:t>
            </a:r>
            <a:endParaRPr lang="zh-CN" altLang="en-US" sz="2400" dirty="0">
              <a:solidFill>
                <a:srgbClr val="F8F8F8"/>
              </a:solidFill>
              <a:latin typeface="微软雅黑"/>
              <a:ea typeface="微软雅黑"/>
            </a:endParaRPr>
          </a:p>
        </p:txBody>
      </p:sp>
      <p:grpSp>
        <p:nvGrpSpPr>
          <p:cNvPr id="71" name="组合 70"/>
          <p:cNvGrpSpPr/>
          <p:nvPr/>
        </p:nvGrpSpPr>
        <p:grpSpPr>
          <a:xfrm>
            <a:off x="215280" y="737347"/>
            <a:ext cx="517088" cy="517088"/>
            <a:chOff x="1807482" y="1521065"/>
            <a:chExt cx="517088" cy="517088"/>
          </a:xfrm>
        </p:grpSpPr>
        <p:sp>
          <p:nvSpPr>
            <p:cNvPr id="72" name="椭圆 71"/>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dirty="0">
                <a:solidFill>
                  <a:schemeClr val="accent2"/>
                </a:solidFill>
              </a:endParaRPr>
            </a:p>
          </p:txBody>
        </p:sp>
        <p:sp>
          <p:nvSpPr>
            <p:cNvPr id="73" name="TextBox 72"/>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a:ea typeface="微软雅黑"/>
                </a:rPr>
                <a:t>1</a:t>
              </a:r>
              <a:endParaRPr lang="zh-CN" altLang="en-US" sz="2400" dirty="0">
                <a:solidFill>
                  <a:schemeClr val="accent2"/>
                </a:solidFill>
                <a:latin typeface="微软雅黑"/>
                <a:ea typeface="微软雅黑"/>
              </a:endParaRPr>
            </a:p>
          </p:txBody>
        </p:sp>
      </p:grpSp>
      <p:sp>
        <p:nvSpPr>
          <p:cNvPr id="74" name="椭圆 73"/>
          <p:cNvSpPr/>
          <p:nvPr/>
        </p:nvSpPr>
        <p:spPr bwMode="auto">
          <a:xfrm>
            <a:off x="198230" y="2679484"/>
            <a:ext cx="1723628" cy="1723628"/>
          </a:xfrm>
          <a:prstGeom prst="ellipse">
            <a:avLst/>
          </a:prstGeom>
          <a:solidFill>
            <a:schemeClr val="tx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75" name="TextBox 74"/>
          <p:cNvSpPr txBox="1"/>
          <p:nvPr/>
        </p:nvSpPr>
        <p:spPr>
          <a:xfrm>
            <a:off x="411981" y="3310465"/>
            <a:ext cx="1415772" cy="461665"/>
          </a:xfrm>
          <a:prstGeom prst="rect">
            <a:avLst/>
          </a:prstGeom>
          <a:noFill/>
        </p:spPr>
        <p:txBody>
          <a:bodyPr wrap="none" rtlCol="0">
            <a:spAutoFit/>
          </a:bodyPr>
          <a:lstStyle/>
          <a:p>
            <a:r>
              <a:rPr lang="zh-CN" altLang="en-US" sz="2400" dirty="0">
                <a:solidFill>
                  <a:schemeClr val="accent1"/>
                </a:solidFill>
                <a:latin typeface="微软雅黑"/>
                <a:ea typeface="微软雅黑"/>
              </a:rPr>
              <a:t>消费习惯</a:t>
            </a:r>
          </a:p>
        </p:txBody>
      </p:sp>
      <p:grpSp>
        <p:nvGrpSpPr>
          <p:cNvPr id="76" name="组合 75"/>
          <p:cNvGrpSpPr/>
          <p:nvPr/>
        </p:nvGrpSpPr>
        <p:grpSpPr>
          <a:xfrm>
            <a:off x="193725" y="2765667"/>
            <a:ext cx="517088" cy="517088"/>
            <a:chOff x="1807482" y="1521065"/>
            <a:chExt cx="517088" cy="517088"/>
          </a:xfrm>
        </p:grpSpPr>
        <p:sp>
          <p:nvSpPr>
            <p:cNvPr id="77" name="椭圆 76"/>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dirty="0">
                <a:solidFill>
                  <a:schemeClr val="accent2"/>
                </a:solidFill>
              </a:endParaRPr>
            </a:p>
          </p:txBody>
        </p:sp>
        <p:sp>
          <p:nvSpPr>
            <p:cNvPr id="78" name="TextBox 77"/>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a:ea typeface="微软雅黑"/>
                </a:rPr>
                <a:t>2</a:t>
              </a:r>
              <a:endParaRPr lang="zh-CN" altLang="en-US" sz="2400" dirty="0">
                <a:solidFill>
                  <a:schemeClr val="accent2"/>
                </a:solidFill>
                <a:latin typeface="微软雅黑"/>
                <a:ea typeface="微软雅黑"/>
              </a:endParaRPr>
            </a:p>
          </p:txBody>
        </p:sp>
      </p:grpSp>
      <p:sp>
        <p:nvSpPr>
          <p:cNvPr id="79" name="椭圆 78"/>
          <p:cNvSpPr/>
          <p:nvPr/>
        </p:nvSpPr>
        <p:spPr bwMode="auto">
          <a:xfrm>
            <a:off x="225002" y="4860032"/>
            <a:ext cx="1723628" cy="1723628"/>
          </a:xfrm>
          <a:prstGeom prst="ellipse">
            <a:avLst/>
          </a:prstGeom>
          <a:solidFill>
            <a:schemeClr val="bg1"/>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80" name="TextBox 79"/>
          <p:cNvSpPr txBox="1"/>
          <p:nvPr/>
        </p:nvSpPr>
        <p:spPr>
          <a:xfrm>
            <a:off x="392906" y="5491013"/>
            <a:ext cx="1415772" cy="461665"/>
          </a:xfrm>
          <a:prstGeom prst="rect">
            <a:avLst/>
          </a:prstGeom>
          <a:noFill/>
        </p:spPr>
        <p:txBody>
          <a:bodyPr wrap="none" rtlCol="0">
            <a:spAutoFit/>
          </a:bodyPr>
          <a:lstStyle/>
          <a:p>
            <a:r>
              <a:rPr lang="zh-CN" altLang="en-US" sz="2400">
                <a:solidFill>
                  <a:srgbClr val="F8F8F8"/>
                </a:solidFill>
                <a:latin typeface="微软雅黑"/>
                <a:ea typeface="微软雅黑"/>
              </a:rPr>
              <a:t>政策扶持</a:t>
            </a:r>
            <a:endParaRPr lang="zh-CN" altLang="en-US" sz="2400" dirty="0">
              <a:solidFill>
                <a:srgbClr val="F8F8F8"/>
              </a:solidFill>
              <a:latin typeface="微软雅黑"/>
              <a:ea typeface="微软雅黑"/>
            </a:endParaRPr>
          </a:p>
        </p:txBody>
      </p:sp>
      <p:grpSp>
        <p:nvGrpSpPr>
          <p:cNvPr id="81" name="组合 80"/>
          <p:cNvGrpSpPr/>
          <p:nvPr/>
        </p:nvGrpSpPr>
        <p:grpSpPr>
          <a:xfrm>
            <a:off x="220497" y="4946215"/>
            <a:ext cx="517088" cy="517088"/>
            <a:chOff x="1807482" y="1521065"/>
            <a:chExt cx="517088" cy="517088"/>
          </a:xfrm>
        </p:grpSpPr>
        <p:sp>
          <p:nvSpPr>
            <p:cNvPr id="82" name="椭圆 81"/>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dirty="0">
                <a:solidFill>
                  <a:schemeClr val="accent2"/>
                </a:solidFill>
              </a:endParaRPr>
            </a:p>
          </p:txBody>
        </p:sp>
        <p:sp>
          <p:nvSpPr>
            <p:cNvPr id="83" name="TextBox 82"/>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a:ea typeface="微软雅黑"/>
                </a:rPr>
                <a:t>3</a:t>
              </a:r>
              <a:endParaRPr lang="zh-CN" altLang="en-US" sz="2400" dirty="0">
                <a:solidFill>
                  <a:schemeClr val="accent2"/>
                </a:solidFill>
                <a:latin typeface="微软雅黑"/>
                <a:ea typeface="微软雅黑"/>
              </a:endParaRPr>
            </a:p>
          </p:txBody>
        </p:sp>
      </p:grpSp>
      <p:sp>
        <p:nvSpPr>
          <p:cNvPr id="31" name="TextBox 64">
            <a:extLst>
              <a:ext uri="{FF2B5EF4-FFF2-40B4-BE49-F238E27FC236}">
                <a16:creationId xmlns:a16="http://schemas.microsoft.com/office/drawing/2014/main" id="{34BA55E5-FAB2-4618-8EB7-C98B602BC797}"/>
              </a:ext>
            </a:extLst>
          </p:cNvPr>
          <p:cNvSpPr txBox="1"/>
          <p:nvPr/>
        </p:nvSpPr>
        <p:spPr>
          <a:xfrm>
            <a:off x="2095612" y="2804326"/>
            <a:ext cx="2893230" cy="1600438"/>
          </a:xfrm>
          <a:prstGeom prst="rect">
            <a:avLst/>
          </a:prstGeom>
          <a:noFill/>
        </p:spPr>
        <p:txBody>
          <a:bodyPr wrap="square" rtlCol="0">
            <a:spAutoFit/>
          </a:bodyPr>
          <a:lstStyle/>
          <a:p>
            <a:r>
              <a:rPr lang="en-US" altLang="zh-CN" sz="1400" dirty="0">
                <a:solidFill>
                  <a:schemeClr val="accent1"/>
                </a:solidFill>
                <a:latin typeface="微软雅黑"/>
                <a:ea typeface="微软雅黑"/>
              </a:rPr>
              <a:t>80/85 </a:t>
            </a:r>
            <a:r>
              <a:rPr lang="zh-CN" altLang="zh-CN" sz="1400" dirty="0">
                <a:solidFill>
                  <a:schemeClr val="accent1"/>
                </a:solidFill>
                <a:latin typeface="微软雅黑"/>
                <a:ea typeface="微软雅黑"/>
              </a:rPr>
              <a:t>后的家长</a:t>
            </a:r>
            <a:r>
              <a:rPr lang="zh-CN" altLang="en-US" sz="1400" dirty="0">
                <a:solidFill>
                  <a:schemeClr val="accent1"/>
                </a:solidFill>
                <a:latin typeface="微软雅黑"/>
                <a:ea typeface="微软雅黑"/>
              </a:rPr>
              <a:t>成长成熟在</a:t>
            </a:r>
            <a:r>
              <a:rPr lang="zh-CN" altLang="zh-CN" sz="1400" dirty="0">
                <a:solidFill>
                  <a:schemeClr val="accent1"/>
                </a:solidFill>
                <a:latin typeface="微软雅黑"/>
                <a:ea typeface="微软雅黑"/>
              </a:rPr>
              <a:t>互联网</a:t>
            </a:r>
            <a:r>
              <a:rPr lang="zh-CN" altLang="en-US" sz="1400" dirty="0">
                <a:solidFill>
                  <a:schemeClr val="accent1"/>
                </a:solidFill>
                <a:latin typeface="微软雅黑"/>
                <a:ea typeface="微软雅黑"/>
              </a:rPr>
              <a:t>时代</a:t>
            </a:r>
            <a:r>
              <a:rPr lang="zh-CN" altLang="zh-CN" sz="1400" dirty="0">
                <a:solidFill>
                  <a:schemeClr val="accent1"/>
                </a:solidFill>
                <a:latin typeface="微软雅黑"/>
                <a:ea typeface="微软雅黑"/>
              </a:rPr>
              <a:t>，更加理解学习编程对于孩子能力提升以及未来就业的重要性。</a:t>
            </a:r>
            <a:endParaRPr lang="en-US" altLang="zh-CN" sz="1400" dirty="0">
              <a:solidFill>
                <a:schemeClr val="accent1"/>
              </a:solidFill>
              <a:latin typeface="微软雅黑"/>
              <a:ea typeface="微软雅黑"/>
            </a:endParaRPr>
          </a:p>
          <a:p>
            <a:endParaRPr lang="zh-CN" altLang="zh-CN" sz="1400" dirty="0">
              <a:solidFill>
                <a:schemeClr val="accent1"/>
              </a:solidFill>
              <a:latin typeface="微软雅黑"/>
              <a:ea typeface="微软雅黑"/>
            </a:endParaRPr>
          </a:p>
          <a:p>
            <a:r>
              <a:rPr lang="zh-CN" altLang="zh-CN" sz="1400" dirty="0">
                <a:solidFill>
                  <a:schemeClr val="accent1"/>
                </a:solidFill>
                <a:latin typeface="微软雅黑"/>
                <a:ea typeface="微软雅黑"/>
              </a:rPr>
              <a:t>二孩政策的放开带来庞大的青少年人口基数有利于少儿课外培训行业的发展。</a:t>
            </a:r>
            <a:endParaRPr lang="zh-CN" altLang="en-US" sz="1400" dirty="0">
              <a:solidFill>
                <a:schemeClr val="accent1"/>
              </a:solidFill>
              <a:latin typeface="微软雅黑"/>
              <a:ea typeface="微软雅黑"/>
            </a:endParaRPr>
          </a:p>
        </p:txBody>
      </p:sp>
      <p:sp>
        <p:nvSpPr>
          <p:cNvPr id="32" name="TextBox 64">
            <a:extLst>
              <a:ext uri="{FF2B5EF4-FFF2-40B4-BE49-F238E27FC236}">
                <a16:creationId xmlns:a16="http://schemas.microsoft.com/office/drawing/2014/main" id="{22E104BB-789A-4AC3-A6B2-B727D140EBFB}"/>
              </a:ext>
            </a:extLst>
          </p:cNvPr>
          <p:cNvSpPr txBox="1"/>
          <p:nvPr/>
        </p:nvSpPr>
        <p:spPr>
          <a:xfrm>
            <a:off x="2190141" y="908830"/>
            <a:ext cx="2893230" cy="1169551"/>
          </a:xfrm>
          <a:prstGeom prst="rect">
            <a:avLst/>
          </a:prstGeom>
          <a:noFill/>
        </p:spPr>
        <p:txBody>
          <a:bodyPr wrap="square" rtlCol="0">
            <a:spAutoFit/>
          </a:bodyPr>
          <a:lstStyle/>
          <a:p>
            <a:r>
              <a:rPr lang="zh-CN" altLang="zh-CN" sz="1400" dirty="0">
                <a:solidFill>
                  <a:schemeClr val="accent1"/>
                </a:solidFill>
                <a:latin typeface="微软雅黑"/>
                <a:ea typeface="微软雅黑"/>
              </a:rPr>
              <a:t>当 </a:t>
            </a:r>
            <a:r>
              <a:rPr lang="en-US" altLang="zh-CN" sz="1400" dirty="0">
                <a:solidFill>
                  <a:schemeClr val="accent1"/>
                </a:solidFill>
                <a:latin typeface="微软雅黑"/>
                <a:ea typeface="微软雅黑"/>
              </a:rPr>
              <a:t>Alpha Go </a:t>
            </a:r>
            <a:r>
              <a:rPr lang="zh-CN" altLang="zh-CN" sz="1400" dirty="0">
                <a:solidFill>
                  <a:schemeClr val="accent1"/>
                </a:solidFill>
                <a:latin typeface="微软雅黑"/>
                <a:ea typeface="微软雅黑"/>
              </a:rPr>
              <a:t>相继打败李世石和柯洁之后，人工智能再次成为人们热议的话题，其中与大热的 </a:t>
            </a:r>
            <a:r>
              <a:rPr lang="en-US" altLang="zh-CN" sz="1400" dirty="0">
                <a:solidFill>
                  <a:schemeClr val="accent1"/>
                </a:solidFill>
                <a:latin typeface="微软雅黑"/>
                <a:ea typeface="微软雅黑"/>
              </a:rPr>
              <a:t>STEAM </a:t>
            </a:r>
            <a:r>
              <a:rPr lang="zh-CN" altLang="zh-CN" sz="1400" dirty="0">
                <a:solidFill>
                  <a:schemeClr val="accent1"/>
                </a:solidFill>
                <a:latin typeface="微软雅黑"/>
                <a:ea typeface="微软雅黑"/>
              </a:rPr>
              <a:t>教育联系紧密的少儿编程行业更是受到各路资本的追捧。</a:t>
            </a:r>
            <a:endParaRPr lang="en-US" altLang="zh-CN" sz="1400" dirty="0">
              <a:solidFill>
                <a:schemeClr val="accent1"/>
              </a:solidFill>
              <a:latin typeface="微软雅黑"/>
              <a:ea typeface="微软雅黑"/>
            </a:endParaRPr>
          </a:p>
        </p:txBody>
      </p:sp>
      <p:pic>
        <p:nvPicPr>
          <p:cNvPr id="33" name="图片 32">
            <a:extLst>
              <a:ext uri="{FF2B5EF4-FFF2-40B4-BE49-F238E27FC236}">
                <a16:creationId xmlns:a16="http://schemas.microsoft.com/office/drawing/2014/main" id="{39B4A2FC-39A9-415B-B9D9-AF88522A93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1029" y="908830"/>
            <a:ext cx="6710650" cy="5380371"/>
          </a:xfrm>
          <a:prstGeom prst="rect">
            <a:avLst/>
          </a:prstGeom>
        </p:spPr>
      </p:pic>
    </p:spTree>
    <p:extLst>
      <p:ext uri="{BB962C8B-B14F-4D97-AF65-F5344CB8AC3E}">
        <p14:creationId xmlns:p14="http://schemas.microsoft.com/office/powerpoint/2010/main" val="2795612587"/>
      </p:ext>
    </p:extLst>
  </p:cSld>
  <p:clrMapOvr>
    <a:masterClrMapping/>
  </p:clrMapOvr>
  <mc:AlternateContent xmlns:mc="http://schemas.openxmlformats.org/markup-compatibility/2006" xmlns:p14="http://schemas.microsoft.com/office/powerpoint/2010/main">
    <mc:Choice Requires="p14">
      <p:transition spd="slow" p14:dur="800" advTm="9127">
        <p14:prism dir="d"/>
      </p:transition>
    </mc:Choice>
    <mc:Fallback xmlns="">
      <p:transition spd="slow" advTm="912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2.6 </a:t>
            </a:r>
            <a:r>
              <a:rPr lang="zh-CN" altLang="en-US" sz="2800" dirty="0">
                <a:solidFill>
                  <a:schemeClr val="accent2"/>
                </a:solidFill>
                <a:latin typeface="微软雅黑"/>
                <a:ea typeface="微软雅黑"/>
              </a:rPr>
              <a:t>奇酷</a:t>
            </a:r>
            <a:r>
              <a:rPr lang="en-US" altLang="zh-CN" sz="2800" dirty="0">
                <a:solidFill>
                  <a:schemeClr val="accent2"/>
                </a:solidFill>
                <a:latin typeface="微软雅黑"/>
                <a:ea typeface="微软雅黑"/>
              </a:rPr>
              <a:t>QIKU</a:t>
            </a:r>
            <a:r>
              <a:rPr lang="zh-CN" altLang="en-US" sz="2800" dirty="0">
                <a:solidFill>
                  <a:schemeClr val="accent2"/>
                </a:solidFill>
                <a:latin typeface="微软雅黑"/>
                <a:ea typeface="微软雅黑"/>
              </a:rPr>
              <a:t>的意义</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4" name="Freeform 6"/>
          <p:cNvSpPr>
            <a:spLocks/>
          </p:cNvSpPr>
          <p:nvPr/>
        </p:nvSpPr>
        <p:spPr bwMode="auto">
          <a:xfrm>
            <a:off x="6056476" y="3933056"/>
            <a:ext cx="1376363"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4154165" y="1412776"/>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6058064" y="1412776"/>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p:cNvSpPr>
          <p:nvPr/>
        </p:nvSpPr>
        <p:spPr bwMode="auto">
          <a:xfrm>
            <a:off x="4154165" y="3933056"/>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noEditPoints="1"/>
          </p:cNvSpPr>
          <p:nvPr/>
        </p:nvSpPr>
        <p:spPr bwMode="auto">
          <a:xfrm>
            <a:off x="6485101" y="4426768"/>
            <a:ext cx="612775" cy="604838"/>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noEditPoints="1"/>
          </p:cNvSpPr>
          <p:nvPr/>
        </p:nvSpPr>
        <p:spPr bwMode="auto">
          <a:xfrm>
            <a:off x="4643115" y="1842989"/>
            <a:ext cx="439738" cy="60007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noEditPoints="1"/>
          </p:cNvSpPr>
          <p:nvPr/>
        </p:nvSpPr>
        <p:spPr bwMode="auto">
          <a:xfrm>
            <a:off x="6397789" y="1909664"/>
            <a:ext cx="698500" cy="598488"/>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6"/>
          <p:cNvSpPr>
            <a:spLocks noEditPoints="1"/>
          </p:cNvSpPr>
          <p:nvPr/>
        </p:nvSpPr>
        <p:spPr bwMode="auto">
          <a:xfrm>
            <a:off x="4509765" y="4447406"/>
            <a:ext cx="752475" cy="60007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TextBox 15"/>
          <p:cNvSpPr txBox="1"/>
          <p:nvPr/>
        </p:nvSpPr>
        <p:spPr>
          <a:xfrm>
            <a:off x="2089529" y="1263848"/>
            <a:ext cx="1997346" cy="400110"/>
          </a:xfrm>
          <a:prstGeom prst="rect">
            <a:avLst/>
          </a:prstGeom>
          <a:noFill/>
        </p:spPr>
        <p:txBody>
          <a:bodyPr wrap="square" rtlCol="0">
            <a:spAutoFit/>
          </a:bodyPr>
          <a:lstStyle/>
          <a:p>
            <a:pPr algn="r"/>
            <a:r>
              <a:rPr lang="zh-CN" altLang="zh-CN" sz="2000" b="1" dirty="0">
                <a:solidFill>
                  <a:schemeClr val="accent1"/>
                </a:solidFill>
                <a:latin typeface="+mj-ea"/>
                <a:ea typeface="+mj-ea"/>
              </a:rPr>
              <a:t>逻辑思维能力</a:t>
            </a:r>
            <a:endParaRPr lang="zh-CN" altLang="en-US" sz="2000" b="1" dirty="0">
              <a:solidFill>
                <a:schemeClr val="accent1"/>
              </a:solidFill>
              <a:latin typeface="+mj-ea"/>
              <a:ea typeface="+mj-ea"/>
            </a:endParaRPr>
          </a:p>
        </p:txBody>
      </p:sp>
      <p:sp>
        <p:nvSpPr>
          <p:cNvPr id="17" name="TextBox 16"/>
          <p:cNvSpPr txBox="1"/>
          <p:nvPr/>
        </p:nvSpPr>
        <p:spPr>
          <a:xfrm>
            <a:off x="697781" y="1657275"/>
            <a:ext cx="3408288" cy="1600438"/>
          </a:xfrm>
          <a:prstGeom prst="rect">
            <a:avLst/>
          </a:prstGeom>
          <a:noFill/>
        </p:spPr>
        <p:txBody>
          <a:bodyPr wrap="square" rtlCol="0">
            <a:spAutoFit/>
          </a:bodyPr>
          <a:lstStyle/>
          <a:p>
            <a:r>
              <a:rPr lang="zh-CN" altLang="zh-CN" sz="1400" dirty="0">
                <a:solidFill>
                  <a:schemeClr val="accent1"/>
                </a:solidFill>
                <a:latin typeface="+mn-ea"/>
                <a:ea typeface="+mn-ea"/>
              </a:rPr>
              <a:t>逻辑思维能力是孩子发展的一个基本能力，是文理各个学科的重要基础。</a:t>
            </a:r>
            <a:r>
              <a:rPr lang="zh-CN" altLang="en-US" sz="1400" dirty="0">
                <a:solidFill>
                  <a:schemeClr val="accent1"/>
                </a:solidFill>
                <a:latin typeface="+mn-ea"/>
                <a:ea typeface="+mn-ea"/>
              </a:rPr>
              <a:t>通过奇酷</a:t>
            </a:r>
            <a:r>
              <a:rPr lang="zh-CN" altLang="zh-CN" sz="1400" dirty="0">
                <a:solidFill>
                  <a:schemeClr val="accent1"/>
                </a:solidFill>
                <a:latin typeface="+mn-ea"/>
                <a:ea typeface="+mn-ea"/>
              </a:rPr>
              <a:t>可以对孩子进行一次正式的、系统的逻辑思维锻炼。孩子将在大量的问题解决和任务控制中形成系统化的有逻辑的解决方案。</a:t>
            </a:r>
            <a:r>
              <a:rPr lang="zh-CN" altLang="en-US" sz="1400" dirty="0">
                <a:solidFill>
                  <a:schemeClr val="accent1"/>
                </a:solidFill>
                <a:latin typeface="+mn-ea"/>
                <a:ea typeface="+mn-ea"/>
              </a:rPr>
              <a:t>其</a:t>
            </a:r>
            <a:r>
              <a:rPr lang="zh-CN" altLang="zh-CN" sz="1400" dirty="0">
                <a:solidFill>
                  <a:schemeClr val="accent1"/>
                </a:solidFill>
                <a:latin typeface="+mn-ea"/>
                <a:ea typeface="+mn-ea"/>
              </a:rPr>
              <a:t>对于逻辑训练的密集度不亚于奥数，但是趣味性更强，学生接受度更高。</a:t>
            </a:r>
            <a:endParaRPr lang="zh-CN" altLang="en-US" sz="1400" dirty="0">
              <a:solidFill>
                <a:schemeClr val="accent1"/>
              </a:solidFill>
              <a:latin typeface="+mn-ea"/>
              <a:ea typeface="+mn-ea"/>
            </a:endParaRPr>
          </a:p>
        </p:txBody>
      </p:sp>
      <p:sp>
        <p:nvSpPr>
          <p:cNvPr id="18" name="TextBox 17"/>
          <p:cNvSpPr txBox="1"/>
          <p:nvPr/>
        </p:nvSpPr>
        <p:spPr>
          <a:xfrm>
            <a:off x="7498889" y="1335856"/>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解决问题能力</a:t>
            </a:r>
          </a:p>
        </p:txBody>
      </p:sp>
      <p:sp>
        <p:nvSpPr>
          <p:cNvPr id="19" name="TextBox 18"/>
          <p:cNvSpPr txBox="1"/>
          <p:nvPr/>
        </p:nvSpPr>
        <p:spPr>
          <a:xfrm>
            <a:off x="7464369" y="1729283"/>
            <a:ext cx="3746579" cy="954107"/>
          </a:xfrm>
          <a:prstGeom prst="rect">
            <a:avLst/>
          </a:prstGeom>
          <a:noFill/>
        </p:spPr>
        <p:txBody>
          <a:bodyPr wrap="square" rtlCol="0">
            <a:spAutoFit/>
          </a:bodyPr>
          <a:lstStyle/>
          <a:p>
            <a:r>
              <a:rPr lang="zh-CN" altLang="en-US" sz="1400" dirty="0">
                <a:solidFill>
                  <a:schemeClr val="accent1"/>
                </a:solidFill>
                <a:latin typeface="+mn-ea"/>
                <a:ea typeface="+mn-ea"/>
              </a:rPr>
              <a:t>程序世界是一个开放的世界。掌握了编程方法与逻辑思维，再加上适当引导孩子观察和发现问题，他们就可以创造程序解决实际的问题，而不是仅仅停留在理论上的分析。</a:t>
            </a:r>
          </a:p>
        </p:txBody>
      </p:sp>
      <p:sp>
        <p:nvSpPr>
          <p:cNvPr id="22" name="TextBox 21"/>
          <p:cNvSpPr txBox="1"/>
          <p:nvPr/>
        </p:nvSpPr>
        <p:spPr>
          <a:xfrm>
            <a:off x="7538517" y="3717032"/>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其他能力</a:t>
            </a:r>
          </a:p>
        </p:txBody>
      </p:sp>
      <p:sp>
        <p:nvSpPr>
          <p:cNvPr id="23" name="TextBox 22"/>
          <p:cNvSpPr txBox="1"/>
          <p:nvPr/>
        </p:nvSpPr>
        <p:spPr>
          <a:xfrm>
            <a:off x="7503998" y="4239086"/>
            <a:ext cx="3968368" cy="1384995"/>
          </a:xfrm>
          <a:prstGeom prst="rect">
            <a:avLst/>
          </a:prstGeom>
          <a:noFill/>
        </p:spPr>
        <p:txBody>
          <a:bodyPr wrap="square" rtlCol="0">
            <a:spAutoFit/>
          </a:bodyPr>
          <a:lstStyle/>
          <a:p>
            <a:r>
              <a:rPr lang="zh-CN" altLang="en-US" sz="1400" dirty="0">
                <a:solidFill>
                  <a:schemeClr val="accent1"/>
                </a:solidFill>
                <a:latin typeface="+mn-ea"/>
                <a:ea typeface="+mn-ea"/>
              </a:rPr>
              <a:t>奇酷</a:t>
            </a:r>
            <a:r>
              <a:rPr lang="zh-CN" altLang="zh-CN" sz="1400" dirty="0">
                <a:solidFill>
                  <a:schemeClr val="accent1"/>
                </a:solidFill>
                <a:latin typeface="+mn-ea"/>
                <a:ea typeface="+mn-ea"/>
              </a:rPr>
              <a:t>还可以提升孩子的数学能力、自主学习能力、团队合作能力等。</a:t>
            </a:r>
          </a:p>
          <a:p>
            <a:r>
              <a:rPr lang="zh-CN" altLang="zh-CN" sz="1400" dirty="0">
                <a:solidFill>
                  <a:schemeClr val="accent1"/>
                </a:solidFill>
                <a:latin typeface="+mn-ea"/>
                <a:ea typeface="+mn-ea"/>
              </a:rPr>
              <a:t>孩子</a:t>
            </a:r>
            <a:r>
              <a:rPr lang="zh-CN" altLang="en-US" sz="1400" dirty="0">
                <a:solidFill>
                  <a:schemeClr val="accent1"/>
                </a:solidFill>
                <a:latin typeface="+mn-ea"/>
                <a:ea typeface="+mn-ea"/>
              </a:rPr>
              <a:t>通过奇酷</a:t>
            </a:r>
            <a:r>
              <a:rPr lang="zh-CN" altLang="zh-CN" sz="1400" dirty="0">
                <a:solidFill>
                  <a:schemeClr val="accent1"/>
                </a:solidFill>
                <a:latin typeface="+mn-ea"/>
                <a:ea typeface="+mn-ea"/>
              </a:rPr>
              <a:t>，一方面可能会找到自己感兴趣的事业，另一方面可以在</a:t>
            </a:r>
            <a:r>
              <a:rPr lang="zh-CN" altLang="en-US" sz="1400" dirty="0">
                <a:solidFill>
                  <a:schemeClr val="accent1"/>
                </a:solidFill>
                <a:latin typeface="+mn-ea"/>
                <a:ea typeface="+mn-ea"/>
              </a:rPr>
              <a:t>创造中</a:t>
            </a:r>
            <a:r>
              <a:rPr lang="zh-CN" altLang="zh-CN" sz="1400" dirty="0">
                <a:solidFill>
                  <a:schemeClr val="accent1"/>
                </a:solidFill>
                <a:latin typeface="+mn-ea"/>
                <a:ea typeface="+mn-ea"/>
              </a:rPr>
              <a:t>中得到快乐、优势和自信，分析、解决问题的能力会让他们受益终身。</a:t>
            </a:r>
            <a:endParaRPr lang="zh-CN" altLang="en-US" sz="1400" dirty="0">
              <a:solidFill>
                <a:schemeClr val="accent1"/>
              </a:solidFill>
              <a:latin typeface="+mn-ea"/>
              <a:ea typeface="+mn-ea"/>
            </a:endParaRPr>
          </a:p>
        </p:txBody>
      </p:sp>
      <p:sp>
        <p:nvSpPr>
          <p:cNvPr id="24" name="TextBox 23"/>
          <p:cNvSpPr txBox="1"/>
          <p:nvPr/>
        </p:nvSpPr>
        <p:spPr>
          <a:xfrm>
            <a:off x="2089529" y="3717032"/>
            <a:ext cx="1997346" cy="400110"/>
          </a:xfrm>
          <a:prstGeom prst="rect">
            <a:avLst/>
          </a:prstGeom>
          <a:noFill/>
        </p:spPr>
        <p:txBody>
          <a:bodyPr wrap="square" rtlCol="0">
            <a:spAutoFit/>
          </a:bodyPr>
          <a:lstStyle/>
          <a:p>
            <a:pPr algn="r"/>
            <a:r>
              <a:rPr lang="zh-CN" altLang="zh-CN" sz="2000" b="1" dirty="0">
                <a:solidFill>
                  <a:schemeClr val="accent1"/>
                </a:solidFill>
                <a:latin typeface="+mj-ea"/>
                <a:ea typeface="+mj-ea"/>
              </a:rPr>
              <a:t>创新创造能力</a:t>
            </a:r>
            <a:endParaRPr lang="zh-CN" altLang="en-US" sz="2000" b="1" dirty="0">
              <a:solidFill>
                <a:schemeClr val="accent1"/>
              </a:solidFill>
              <a:latin typeface="+mj-ea"/>
              <a:ea typeface="+mj-ea"/>
            </a:endParaRPr>
          </a:p>
        </p:txBody>
      </p:sp>
      <p:sp>
        <p:nvSpPr>
          <p:cNvPr id="25" name="TextBox 24"/>
          <p:cNvSpPr txBox="1"/>
          <p:nvPr/>
        </p:nvSpPr>
        <p:spPr>
          <a:xfrm>
            <a:off x="697781" y="4110459"/>
            <a:ext cx="3408288" cy="1600438"/>
          </a:xfrm>
          <a:prstGeom prst="rect">
            <a:avLst/>
          </a:prstGeom>
          <a:noFill/>
        </p:spPr>
        <p:txBody>
          <a:bodyPr wrap="square" rtlCol="0">
            <a:spAutoFit/>
          </a:bodyPr>
          <a:lstStyle/>
          <a:p>
            <a:r>
              <a:rPr lang="zh-CN" altLang="zh-CN" sz="1400" dirty="0">
                <a:solidFill>
                  <a:schemeClr val="accent1"/>
                </a:solidFill>
                <a:latin typeface="+mn-ea"/>
                <a:ea typeface="+mn-ea"/>
              </a:rPr>
              <a:t>虽然现在已经有许多孩子花大量时间与电脑互动，但是他们并没有多少时间利用电脑进行创造。</a:t>
            </a:r>
            <a:r>
              <a:rPr lang="zh-CN" altLang="en-US" sz="1400" dirty="0">
                <a:solidFill>
                  <a:schemeClr val="accent1"/>
                </a:solidFill>
                <a:latin typeface="+mn-ea"/>
                <a:ea typeface="+mn-ea"/>
              </a:rPr>
              <a:t>奇酷</a:t>
            </a:r>
            <a:r>
              <a:rPr lang="zh-CN" altLang="zh-CN" sz="1400" dirty="0">
                <a:solidFill>
                  <a:schemeClr val="accent1"/>
                </a:solidFill>
                <a:latin typeface="+mn-ea"/>
                <a:ea typeface="+mn-ea"/>
              </a:rPr>
              <a:t>给予了孩子们创造的机会，从游戏的体验者转变为游戏的开发者，从科技的消费者转变为科技的创造者。在瞬息万变的当今世界里，没有什么比创新创造能力更重要。</a:t>
            </a:r>
            <a:endParaRPr lang="zh-CN" altLang="en-US" sz="1400" dirty="0">
              <a:solidFill>
                <a:schemeClr val="accent1"/>
              </a:solidFill>
              <a:latin typeface="+mn-ea"/>
              <a:ea typeface="+mn-ea"/>
            </a:endParaRPr>
          </a:p>
        </p:txBody>
      </p:sp>
    </p:spTree>
    <p:extLst>
      <p:ext uri="{BB962C8B-B14F-4D97-AF65-F5344CB8AC3E}">
        <p14:creationId xmlns:p14="http://schemas.microsoft.com/office/powerpoint/2010/main" val="2657628305"/>
      </p:ext>
    </p:extLst>
  </p:cSld>
  <p:clrMapOvr>
    <a:masterClrMapping/>
  </p:clrMapOvr>
  <mc:AlternateContent xmlns:mc="http://schemas.openxmlformats.org/markup-compatibility/2006" xmlns:p14="http://schemas.microsoft.com/office/powerpoint/2010/main">
    <mc:Choice Requires="p14">
      <p:transition spd="slow" p14:dur="800" advTm="8060">
        <p14:prism dir="d"/>
      </p:transition>
    </mc:Choice>
    <mc:Fallback xmlns="">
      <p:transition spd="slow" advTm="806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产品和运营</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2"/>
          <p:cNvSpPr>
            <a:spLocks noEditPoints="1"/>
          </p:cNvSpPr>
          <p:nvPr/>
        </p:nvSpPr>
        <p:spPr bwMode="auto">
          <a:xfrm>
            <a:off x="5517800" y="1904685"/>
            <a:ext cx="1161162" cy="1156273"/>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7" name="Oval 40"/>
          <p:cNvSpPr>
            <a:spLocks noChangeAspect="1" noChangeArrowheads="1"/>
          </p:cNvSpPr>
          <p:nvPr/>
        </p:nvSpPr>
        <p:spPr bwMode="auto">
          <a:xfrm>
            <a:off x="3841073" y="5342357"/>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8" name="Oval 41"/>
          <p:cNvSpPr>
            <a:spLocks noChangeAspect="1" noChangeArrowheads="1"/>
          </p:cNvSpPr>
          <p:nvPr/>
        </p:nvSpPr>
        <p:spPr bwMode="auto">
          <a:xfrm>
            <a:off x="3841073" y="5785241"/>
            <a:ext cx="216000" cy="216000"/>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产品形式</a:t>
            </a:r>
          </a:p>
        </p:txBody>
      </p:sp>
      <p:sp>
        <p:nvSpPr>
          <p:cNvPr id="21" name="TextBox 20"/>
          <p:cNvSpPr txBox="1"/>
          <p:nvPr/>
        </p:nvSpPr>
        <p:spPr>
          <a:xfrm>
            <a:off x="4204290" y="525091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产品思路</a:t>
            </a:r>
          </a:p>
        </p:txBody>
      </p:sp>
      <p:sp>
        <p:nvSpPr>
          <p:cNvPr id="22" name="TextBox 21"/>
          <p:cNvSpPr txBox="1"/>
          <p:nvPr/>
        </p:nvSpPr>
        <p:spPr>
          <a:xfrm>
            <a:off x="4204290" y="5593672"/>
            <a:ext cx="2264889" cy="499624"/>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r>
              <a:rPr lang="zh-CN" altLang="en-US" sz="2000" dirty="0">
                <a:solidFill>
                  <a:schemeClr val="accent2"/>
                </a:solidFill>
              </a:rPr>
              <a:t>成本分析</a:t>
            </a:r>
          </a:p>
        </p:txBody>
      </p:sp>
      <p:sp>
        <p:nvSpPr>
          <p:cNvPr id="24" name="Oval 42"/>
          <p:cNvSpPr>
            <a:spLocks noChangeAspect="1" noChangeArrowheads="1"/>
          </p:cNvSpPr>
          <p:nvPr/>
        </p:nvSpPr>
        <p:spPr bwMode="auto">
          <a:xfrm>
            <a:off x="6494611" y="5342357"/>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产品吸引力</a:t>
            </a:r>
          </a:p>
        </p:txBody>
      </p:sp>
      <p:sp>
        <p:nvSpPr>
          <p:cNvPr id="26" name="Oval 42"/>
          <p:cNvSpPr>
            <a:spLocks noChangeAspect="1" noChangeArrowheads="1"/>
          </p:cNvSpPr>
          <p:nvPr/>
        </p:nvSpPr>
        <p:spPr bwMode="auto">
          <a:xfrm>
            <a:off x="6494611" y="578462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7" name="TextBox 26"/>
          <p:cNvSpPr txBox="1"/>
          <p:nvPr/>
        </p:nvSpPr>
        <p:spPr>
          <a:xfrm>
            <a:off x="6857828" y="525091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网络营销方案</a:t>
            </a:r>
          </a:p>
        </p:txBody>
      </p:sp>
    </p:spTree>
    <p:extLst>
      <p:ext uri="{BB962C8B-B14F-4D97-AF65-F5344CB8AC3E}">
        <p14:creationId xmlns:p14="http://schemas.microsoft.com/office/powerpoint/2010/main" val="705206260"/>
      </p:ext>
    </p:extLst>
  </p:cSld>
  <p:clrMapOvr>
    <a:masterClrMapping/>
  </p:clrMapOvr>
  <p:transition spd="slow" advTm="5622">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3.1 </a:t>
            </a:r>
            <a:r>
              <a:rPr lang="zh-CN" altLang="en-US" sz="2800" dirty="0">
                <a:solidFill>
                  <a:schemeClr val="accent2"/>
                </a:solidFill>
                <a:latin typeface="微软雅黑"/>
                <a:ea typeface="微软雅黑"/>
              </a:rPr>
              <a:t>产品形式</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 </a:t>
            </a:r>
            <a:r>
              <a:rPr lang="en-US" altLang="zh-CN" dirty="0">
                <a:solidFill>
                  <a:schemeClr val="accent2"/>
                </a:solidFill>
              </a:rPr>
              <a:t>3 </a:t>
            </a:r>
            <a:endParaRPr lang="zh-CN" altLang="en-US" dirty="0">
              <a:solidFill>
                <a:schemeClr val="accent2"/>
              </a:solidFill>
            </a:endParaRPr>
          </a:p>
        </p:txBody>
      </p:sp>
      <p:sp>
        <p:nvSpPr>
          <p:cNvPr id="18" name="矩形 83"/>
          <p:cNvSpPr>
            <a:spLocks noChangeArrowheads="1"/>
          </p:cNvSpPr>
          <p:nvPr/>
        </p:nvSpPr>
        <p:spPr bwMode="auto">
          <a:xfrm>
            <a:off x="1288918" y="4350505"/>
            <a:ext cx="9670233" cy="2117583"/>
          </a:xfrm>
          <a:prstGeom prst="rect">
            <a:avLst/>
          </a:prstGeom>
          <a:solidFill>
            <a:srgbClr val="F2F2F2"/>
          </a:solidFill>
          <a:ln w="9525" cmpd="sng">
            <a:solidFill>
              <a:schemeClr val="accent1"/>
            </a:solidFill>
            <a:miter lim="800000"/>
            <a:headEnd/>
            <a:tailEnd/>
          </a:ln>
        </p:spPr>
        <p:txBody>
          <a:bodyPr/>
          <a:lstStyle/>
          <a:p>
            <a:endParaRPr lang="zh-CN" altLang="en-US"/>
          </a:p>
        </p:txBody>
      </p:sp>
      <p:sp>
        <p:nvSpPr>
          <p:cNvPr id="19" name="TextBox 84"/>
          <p:cNvSpPr txBox="1">
            <a:spLocks noChangeArrowheads="1"/>
          </p:cNvSpPr>
          <p:nvPr/>
        </p:nvSpPr>
        <p:spPr bwMode="auto">
          <a:xfrm>
            <a:off x="1528550" y="4517535"/>
            <a:ext cx="92470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dirty="0">
                <a:solidFill>
                  <a:srgbClr val="595959"/>
                </a:solidFill>
                <a:latin typeface="微软雅黑" pitchFamily="34" charset="-122"/>
                <a:ea typeface="微软雅黑" pitchFamily="34" charset="-122"/>
                <a:sym typeface="微软雅黑" pitchFamily="34" charset="-122"/>
              </a:rPr>
              <a:t>自主知识产权的基于</a:t>
            </a:r>
            <a:r>
              <a:rPr lang="en-US" altLang="zh-CN" dirty="0">
                <a:solidFill>
                  <a:srgbClr val="595959"/>
                </a:solidFill>
                <a:latin typeface="微软雅黑" pitchFamily="34" charset="-122"/>
                <a:ea typeface="微软雅黑" pitchFamily="34" charset="-122"/>
                <a:sym typeface="微软雅黑" pitchFamily="34" charset="-122"/>
              </a:rPr>
              <a:t>scratch</a:t>
            </a:r>
            <a:r>
              <a:rPr lang="zh-CN" altLang="en-US" dirty="0">
                <a:solidFill>
                  <a:srgbClr val="595959"/>
                </a:solidFill>
                <a:latin typeface="微软雅黑" pitchFamily="34" charset="-122"/>
                <a:ea typeface="微软雅黑" pitchFamily="34" charset="-122"/>
                <a:sym typeface="微软雅黑" pitchFamily="34" charset="-122"/>
              </a:rPr>
              <a:t>模式的便携编程</a:t>
            </a:r>
            <a:r>
              <a:rPr lang="en-US" altLang="zh-CN" dirty="0">
                <a:solidFill>
                  <a:srgbClr val="595959"/>
                </a:solidFill>
                <a:latin typeface="微软雅黑" pitchFamily="34" charset="-122"/>
                <a:ea typeface="微软雅黑" pitchFamily="34" charset="-122"/>
                <a:sym typeface="微软雅黑" pitchFamily="34" charset="-122"/>
              </a:rPr>
              <a:t>APP</a:t>
            </a:r>
            <a:r>
              <a:rPr lang="zh-CN" altLang="en-US" dirty="0">
                <a:solidFill>
                  <a:srgbClr val="595959"/>
                </a:solidFill>
                <a:latin typeface="微软雅黑" pitchFamily="34" charset="-122"/>
                <a:ea typeface="微软雅黑" pitchFamily="34" charset="-122"/>
                <a:sym typeface="微软雅黑" pitchFamily="34" charset="-122"/>
              </a:rPr>
              <a:t>，可安装在手机</a:t>
            </a:r>
            <a:r>
              <a:rPr lang="en-US" altLang="zh-CN" dirty="0">
                <a:solidFill>
                  <a:srgbClr val="595959"/>
                </a:solidFill>
                <a:latin typeface="微软雅黑" pitchFamily="34" charset="-122"/>
                <a:ea typeface="微软雅黑" pitchFamily="34" charset="-122"/>
                <a:sym typeface="微软雅黑" pitchFamily="34" charset="-122"/>
              </a:rPr>
              <a:t>/PAD</a:t>
            </a:r>
            <a:r>
              <a:rPr lang="zh-CN" altLang="en-US" dirty="0">
                <a:solidFill>
                  <a:srgbClr val="595959"/>
                </a:solidFill>
                <a:latin typeface="微软雅黑" pitchFamily="34" charset="-122"/>
                <a:ea typeface="微软雅黑" pitchFamily="34" charset="-122"/>
                <a:sym typeface="微软雅黑" pitchFamily="34" charset="-122"/>
              </a:rPr>
              <a:t>上，通过拖拽和点击即可完成课程的制作，发布，交流</a:t>
            </a:r>
            <a:endParaRPr lang="en-US" altLang="zh-CN" dirty="0">
              <a:solidFill>
                <a:srgbClr val="595959"/>
              </a:solidFill>
              <a:latin typeface="微软雅黑" pitchFamily="34" charset="-122"/>
              <a:ea typeface="微软雅黑" pitchFamily="34" charset="-122"/>
              <a:sym typeface="微软雅黑" pitchFamily="34" charset="-122"/>
            </a:endParaRPr>
          </a:p>
          <a:p>
            <a:pPr algn="just"/>
            <a:endParaRPr lang="en-US" altLang="zh-CN" dirty="0">
              <a:solidFill>
                <a:srgbClr val="595959"/>
              </a:solidFill>
              <a:latin typeface="微软雅黑" pitchFamily="34" charset="-122"/>
              <a:ea typeface="微软雅黑" pitchFamily="34" charset="-122"/>
              <a:sym typeface="微软雅黑" pitchFamily="34" charset="-122"/>
            </a:endParaRPr>
          </a:p>
          <a:p>
            <a:pPr algn="just"/>
            <a:r>
              <a:rPr lang="zh-CN" altLang="en-US" dirty="0">
                <a:solidFill>
                  <a:srgbClr val="595959"/>
                </a:solidFill>
                <a:latin typeface="微软雅黑" pitchFamily="34" charset="-122"/>
                <a:ea typeface="微软雅黑" pitchFamily="34" charset="-122"/>
                <a:sym typeface="微软雅黑" pitchFamily="34" charset="-122"/>
              </a:rPr>
              <a:t>通过</a:t>
            </a:r>
            <a:r>
              <a:rPr lang="en-US" altLang="zh-CN" dirty="0">
                <a:solidFill>
                  <a:srgbClr val="595959"/>
                </a:solidFill>
                <a:latin typeface="微软雅黑" pitchFamily="34" charset="-122"/>
                <a:ea typeface="微软雅黑" pitchFamily="34" charset="-122"/>
                <a:sym typeface="微软雅黑" pitchFamily="34" charset="-122"/>
              </a:rPr>
              <a:t>PC</a:t>
            </a:r>
            <a:r>
              <a:rPr lang="zh-CN" altLang="en-US" dirty="0">
                <a:solidFill>
                  <a:srgbClr val="595959"/>
                </a:solidFill>
                <a:latin typeface="微软雅黑" pitchFamily="34" charset="-122"/>
                <a:ea typeface="微软雅黑" pitchFamily="34" charset="-122"/>
                <a:sym typeface="微软雅黑" pitchFamily="34" charset="-122"/>
              </a:rPr>
              <a:t>浏览器登陆官方网站，可以通过视频，学习项目制作方法</a:t>
            </a:r>
            <a:endParaRPr lang="en-US" altLang="zh-CN" dirty="0">
              <a:solidFill>
                <a:srgbClr val="595959"/>
              </a:solidFill>
              <a:latin typeface="微软雅黑" pitchFamily="34" charset="-122"/>
              <a:ea typeface="微软雅黑" pitchFamily="34" charset="-122"/>
              <a:sym typeface="微软雅黑" pitchFamily="34" charset="-122"/>
            </a:endParaRPr>
          </a:p>
          <a:p>
            <a:pPr algn="just"/>
            <a:endParaRPr lang="en-US" altLang="zh-CN" dirty="0">
              <a:solidFill>
                <a:srgbClr val="595959"/>
              </a:solidFill>
              <a:latin typeface="微软雅黑" pitchFamily="34" charset="-122"/>
              <a:ea typeface="微软雅黑" pitchFamily="34" charset="-122"/>
              <a:sym typeface="微软雅黑" pitchFamily="34" charset="-122"/>
            </a:endParaRPr>
          </a:p>
          <a:p>
            <a:pPr algn="just"/>
            <a:r>
              <a:rPr lang="zh-CN" altLang="en-US" dirty="0">
                <a:solidFill>
                  <a:srgbClr val="595959"/>
                </a:solidFill>
                <a:latin typeface="微软雅黑" pitchFamily="34" charset="-122"/>
                <a:ea typeface="微软雅黑" pitchFamily="34" charset="-122"/>
                <a:sym typeface="微软雅黑" pitchFamily="34" charset="-122"/>
              </a:rPr>
              <a:t>所有的课程以游戏开发的形式展开，寓教于乐</a:t>
            </a:r>
          </a:p>
        </p:txBody>
      </p:sp>
      <p:sp>
        <p:nvSpPr>
          <p:cNvPr id="20" name="Freeform 12"/>
          <p:cNvSpPr>
            <a:spLocks/>
          </p:cNvSpPr>
          <p:nvPr/>
        </p:nvSpPr>
        <p:spPr bwMode="auto">
          <a:xfrm>
            <a:off x="1214305" y="420445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2"/>
          <p:cNvSpPr>
            <a:spLocks/>
          </p:cNvSpPr>
          <p:nvPr/>
        </p:nvSpPr>
        <p:spPr bwMode="auto">
          <a:xfrm flipH="1" flipV="1">
            <a:off x="10511242" y="600668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TextBox 23"/>
          <p:cNvSpPr txBox="1"/>
          <p:nvPr/>
        </p:nvSpPr>
        <p:spPr>
          <a:xfrm>
            <a:off x="9387091" y="1405225"/>
            <a:ext cx="2399921" cy="1015663"/>
          </a:xfrm>
          <a:prstGeom prst="rect">
            <a:avLst/>
          </a:prstGeom>
          <a:noFill/>
        </p:spPr>
        <p:txBody>
          <a:bodyPr wrap="square" rtlCol="0">
            <a:spAutoFit/>
          </a:bodyPr>
          <a:lstStyle/>
          <a:p>
            <a:r>
              <a:rPr lang="zh-CN" altLang="en-US" sz="2000" b="1" dirty="0">
                <a:solidFill>
                  <a:schemeClr val="accent1"/>
                </a:solidFill>
                <a:latin typeface="+mj-ea"/>
                <a:ea typeface="+mj-ea"/>
              </a:rPr>
              <a:t>开发团队开发课程，包括教学视频，项目素材，专属框架</a:t>
            </a:r>
          </a:p>
        </p:txBody>
      </p:sp>
      <p:sp>
        <p:nvSpPr>
          <p:cNvPr id="25" name="TextBox 24"/>
          <p:cNvSpPr txBox="1"/>
          <p:nvPr/>
        </p:nvSpPr>
        <p:spPr>
          <a:xfrm>
            <a:off x="498907" y="1605280"/>
            <a:ext cx="1783050" cy="1015663"/>
          </a:xfrm>
          <a:prstGeom prst="rect">
            <a:avLst/>
          </a:prstGeom>
          <a:noFill/>
        </p:spPr>
        <p:txBody>
          <a:bodyPr wrap="square" rtlCol="0">
            <a:spAutoFit/>
          </a:bodyPr>
          <a:lstStyle/>
          <a:p>
            <a:r>
              <a:rPr lang="zh-CN" altLang="en-US" sz="2000" b="1" dirty="0">
                <a:solidFill>
                  <a:schemeClr val="accent1"/>
                </a:solidFill>
                <a:latin typeface="+mj-ea"/>
                <a:ea typeface="+mj-ea"/>
              </a:rPr>
              <a:t>学生通过</a:t>
            </a:r>
            <a:r>
              <a:rPr lang="en-US" altLang="zh-CN" sz="2000" b="1" dirty="0">
                <a:solidFill>
                  <a:schemeClr val="accent1"/>
                </a:solidFill>
                <a:latin typeface="+mj-ea"/>
                <a:ea typeface="+mj-ea"/>
              </a:rPr>
              <a:t>APP</a:t>
            </a:r>
            <a:r>
              <a:rPr lang="zh-CN" altLang="en-US" sz="2000" b="1" dirty="0">
                <a:solidFill>
                  <a:schemeClr val="accent1"/>
                </a:solidFill>
                <a:latin typeface="+mj-ea"/>
                <a:ea typeface="+mj-ea"/>
              </a:rPr>
              <a:t>完成课程项目制作</a:t>
            </a:r>
          </a:p>
        </p:txBody>
      </p:sp>
      <p:pic>
        <p:nvPicPr>
          <p:cNvPr id="8" name="图片 7">
            <a:extLst>
              <a:ext uri="{FF2B5EF4-FFF2-40B4-BE49-F238E27FC236}">
                <a16:creationId xmlns:a16="http://schemas.microsoft.com/office/drawing/2014/main" id="{FACC4098-6F72-4E36-ABAD-D7C502CF3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973" y="634689"/>
            <a:ext cx="6919150" cy="3646990"/>
          </a:xfrm>
          <a:prstGeom prst="rect">
            <a:avLst/>
          </a:prstGeom>
        </p:spPr>
      </p:pic>
    </p:spTree>
    <p:extLst>
      <p:ext uri="{BB962C8B-B14F-4D97-AF65-F5344CB8AC3E}">
        <p14:creationId xmlns:p14="http://schemas.microsoft.com/office/powerpoint/2010/main" val="953285998"/>
      </p:ext>
    </p:extLst>
  </p:cSld>
  <p:clrMapOvr>
    <a:masterClrMapping/>
  </p:clrMapOvr>
  <mc:AlternateContent xmlns:mc="http://schemas.openxmlformats.org/markup-compatibility/2006" xmlns:p14="http://schemas.microsoft.com/office/powerpoint/2010/main">
    <mc:Choice Requires="p14">
      <p:transition spd="slow" p14:dur="800" advTm="9470">
        <p14:doors/>
      </p:transition>
    </mc:Choice>
    <mc:Fallback xmlns="">
      <p:transition spd="slow" advTm="947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3.2 </a:t>
            </a:r>
            <a:r>
              <a:rPr lang="zh-CN" altLang="en-US" sz="2800" dirty="0">
                <a:solidFill>
                  <a:schemeClr val="accent2"/>
                </a:solidFill>
                <a:latin typeface="微软雅黑"/>
                <a:ea typeface="微软雅黑"/>
              </a:rPr>
              <a:t>产品吸引力</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sp>
        <p:nvSpPr>
          <p:cNvPr id="17" name="Rectangle 18"/>
          <p:cNvSpPr>
            <a:spLocks noChangeArrowheads="1"/>
          </p:cNvSpPr>
          <p:nvPr/>
        </p:nvSpPr>
        <p:spPr bwMode="auto">
          <a:xfrm>
            <a:off x="7137779" y="995363"/>
            <a:ext cx="4204909" cy="5370513"/>
          </a:xfrm>
          <a:prstGeom prst="rect">
            <a:avLst/>
          </a:prstGeom>
          <a:blipFill>
            <a:blip r:embed="rId3"/>
            <a:stretch>
              <a:fillRect/>
            </a:stretch>
          </a:bli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15"/>
          <p:cNvSpPr>
            <a:spLocks noChangeArrowheads="1"/>
          </p:cNvSpPr>
          <p:nvPr/>
        </p:nvSpPr>
        <p:spPr bwMode="auto">
          <a:xfrm>
            <a:off x="923925" y="5030788"/>
            <a:ext cx="6110560" cy="1366838"/>
          </a:xfrm>
          <a:prstGeom prst="rect">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Rectangle 11"/>
          <p:cNvSpPr>
            <a:spLocks noChangeArrowheads="1"/>
          </p:cNvSpPr>
          <p:nvPr/>
        </p:nvSpPr>
        <p:spPr bwMode="auto">
          <a:xfrm>
            <a:off x="923925" y="3152775"/>
            <a:ext cx="6110560" cy="1498033"/>
          </a:xfrm>
          <a:prstGeom prst="rect">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8"/>
          <p:cNvSpPr>
            <a:spLocks noChangeArrowheads="1"/>
          </p:cNvSpPr>
          <p:nvPr/>
        </p:nvSpPr>
        <p:spPr bwMode="auto">
          <a:xfrm>
            <a:off x="923925" y="977901"/>
            <a:ext cx="6110560" cy="1779588"/>
          </a:xfrm>
          <a:prstGeom prst="rect">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6"/>
          <p:cNvSpPr>
            <a:spLocks/>
          </p:cNvSpPr>
          <p:nvPr/>
        </p:nvSpPr>
        <p:spPr bwMode="auto">
          <a:xfrm>
            <a:off x="841375" y="2901530"/>
            <a:ext cx="82550" cy="545253"/>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7"/>
          <p:cNvSpPr>
            <a:spLocks/>
          </p:cNvSpPr>
          <p:nvPr/>
        </p:nvSpPr>
        <p:spPr bwMode="auto">
          <a:xfrm>
            <a:off x="841375" y="746735"/>
            <a:ext cx="82550" cy="547514"/>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p:cNvSpPr>
          <p:nvPr/>
        </p:nvSpPr>
        <p:spPr bwMode="auto">
          <a:xfrm>
            <a:off x="841375" y="764275"/>
            <a:ext cx="2843521" cy="423080"/>
          </a:xfrm>
          <a:custGeom>
            <a:avLst/>
            <a:gdLst>
              <a:gd name="T0" fmla="*/ 0 w 2547"/>
              <a:gd name="T1" fmla="*/ 0 h 366"/>
              <a:gd name="T2" fmla="*/ 2547 w 2547"/>
              <a:gd name="T3" fmla="*/ 0 h 366"/>
              <a:gd name="T4" fmla="*/ 2400 w 2547"/>
              <a:gd name="T5" fmla="*/ 185 h 366"/>
              <a:gd name="T6" fmla="*/ 2547 w 2547"/>
              <a:gd name="T7" fmla="*/ 366 h 366"/>
              <a:gd name="T8" fmla="*/ 0 w 2547"/>
              <a:gd name="T9" fmla="*/ 366 h 366"/>
              <a:gd name="T10" fmla="*/ 0 w 2547"/>
              <a:gd name="T11" fmla="*/ 0 h 366"/>
            </a:gdLst>
            <a:ahLst/>
            <a:cxnLst>
              <a:cxn ang="0">
                <a:pos x="T0" y="T1"/>
              </a:cxn>
              <a:cxn ang="0">
                <a:pos x="T2" y="T3"/>
              </a:cxn>
              <a:cxn ang="0">
                <a:pos x="T4" y="T5"/>
              </a:cxn>
              <a:cxn ang="0">
                <a:pos x="T6" y="T7"/>
              </a:cxn>
              <a:cxn ang="0">
                <a:pos x="T8" y="T9"/>
              </a:cxn>
              <a:cxn ang="0">
                <a:pos x="T10" y="T11"/>
              </a:cxn>
            </a:cxnLst>
            <a:rect l="0" t="0" r="r" b="b"/>
            <a:pathLst>
              <a:path w="2547" h="366">
                <a:moveTo>
                  <a:pt x="0" y="0"/>
                </a:moveTo>
                <a:lnTo>
                  <a:pt x="2547" y="0"/>
                </a:lnTo>
                <a:lnTo>
                  <a:pt x="2400" y="185"/>
                </a:lnTo>
                <a:lnTo>
                  <a:pt x="2547" y="366"/>
                </a:lnTo>
                <a:lnTo>
                  <a:pt x="0" y="366"/>
                </a:lnTo>
                <a:lnTo>
                  <a:pt x="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2"/>
          <p:cNvSpPr>
            <a:spLocks/>
          </p:cNvSpPr>
          <p:nvPr/>
        </p:nvSpPr>
        <p:spPr bwMode="auto">
          <a:xfrm>
            <a:off x="841375" y="2919072"/>
            <a:ext cx="2957349" cy="420817"/>
          </a:xfrm>
          <a:custGeom>
            <a:avLst/>
            <a:gdLst>
              <a:gd name="T0" fmla="*/ 0 w 2649"/>
              <a:gd name="T1" fmla="*/ 0 h 366"/>
              <a:gd name="T2" fmla="*/ 2649 w 2649"/>
              <a:gd name="T3" fmla="*/ 0 h 366"/>
              <a:gd name="T4" fmla="*/ 2502 w 2649"/>
              <a:gd name="T5" fmla="*/ 186 h 366"/>
              <a:gd name="T6" fmla="*/ 2649 w 2649"/>
              <a:gd name="T7" fmla="*/ 366 h 366"/>
              <a:gd name="T8" fmla="*/ 0 w 2649"/>
              <a:gd name="T9" fmla="*/ 366 h 366"/>
              <a:gd name="T10" fmla="*/ 0 w 2649"/>
              <a:gd name="T11" fmla="*/ 0 h 366"/>
            </a:gdLst>
            <a:ahLst/>
            <a:cxnLst>
              <a:cxn ang="0">
                <a:pos x="T0" y="T1"/>
              </a:cxn>
              <a:cxn ang="0">
                <a:pos x="T2" y="T3"/>
              </a:cxn>
              <a:cxn ang="0">
                <a:pos x="T4" y="T5"/>
              </a:cxn>
              <a:cxn ang="0">
                <a:pos x="T6" y="T7"/>
              </a:cxn>
              <a:cxn ang="0">
                <a:pos x="T8" y="T9"/>
              </a:cxn>
              <a:cxn ang="0">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4"/>
          <p:cNvSpPr>
            <a:spLocks/>
          </p:cNvSpPr>
          <p:nvPr/>
        </p:nvSpPr>
        <p:spPr bwMode="auto">
          <a:xfrm>
            <a:off x="841375" y="4799940"/>
            <a:ext cx="82550" cy="545253"/>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6"/>
          <p:cNvSpPr>
            <a:spLocks/>
          </p:cNvSpPr>
          <p:nvPr/>
        </p:nvSpPr>
        <p:spPr bwMode="auto">
          <a:xfrm>
            <a:off x="841375" y="4817482"/>
            <a:ext cx="2957349" cy="420817"/>
          </a:xfrm>
          <a:custGeom>
            <a:avLst/>
            <a:gdLst>
              <a:gd name="T0" fmla="*/ 0 w 2649"/>
              <a:gd name="T1" fmla="*/ 0 h 366"/>
              <a:gd name="T2" fmla="*/ 2649 w 2649"/>
              <a:gd name="T3" fmla="*/ 0 h 366"/>
              <a:gd name="T4" fmla="*/ 2502 w 2649"/>
              <a:gd name="T5" fmla="*/ 186 h 366"/>
              <a:gd name="T6" fmla="*/ 2649 w 2649"/>
              <a:gd name="T7" fmla="*/ 366 h 366"/>
              <a:gd name="T8" fmla="*/ 0 w 2649"/>
              <a:gd name="T9" fmla="*/ 366 h 366"/>
              <a:gd name="T10" fmla="*/ 0 w 2649"/>
              <a:gd name="T11" fmla="*/ 0 h 366"/>
            </a:gdLst>
            <a:ahLst/>
            <a:cxnLst>
              <a:cxn ang="0">
                <a:pos x="T0" y="T1"/>
              </a:cxn>
              <a:cxn ang="0">
                <a:pos x="T2" y="T3"/>
              </a:cxn>
              <a:cxn ang="0">
                <a:pos x="T4" y="T5"/>
              </a:cxn>
              <a:cxn ang="0">
                <a:pos x="T6" y="T7"/>
              </a:cxn>
              <a:cxn ang="0">
                <a:pos x="T8" y="T9"/>
              </a:cxn>
              <a:cxn ang="0">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TextBox 32"/>
          <p:cNvSpPr txBox="1"/>
          <p:nvPr/>
        </p:nvSpPr>
        <p:spPr>
          <a:xfrm>
            <a:off x="923925" y="764704"/>
            <a:ext cx="2492990" cy="400110"/>
          </a:xfrm>
          <a:prstGeom prst="rect">
            <a:avLst/>
          </a:prstGeom>
          <a:noFill/>
        </p:spPr>
        <p:txBody>
          <a:bodyPr wrap="none" rtlCol="0">
            <a:spAutoFit/>
          </a:bodyPr>
          <a:lstStyle/>
          <a:p>
            <a:r>
              <a:rPr lang="zh-CN" altLang="en-US" sz="2000" b="1" dirty="0">
                <a:solidFill>
                  <a:schemeClr val="accent2"/>
                </a:solidFill>
                <a:latin typeface="+mj-ea"/>
                <a:ea typeface="+mj-ea"/>
              </a:rPr>
              <a:t>收费和免费课程并重</a:t>
            </a:r>
          </a:p>
        </p:txBody>
      </p:sp>
      <p:sp>
        <p:nvSpPr>
          <p:cNvPr id="34" name="TextBox 33"/>
          <p:cNvSpPr txBox="1"/>
          <p:nvPr/>
        </p:nvSpPr>
        <p:spPr>
          <a:xfrm>
            <a:off x="923925" y="2952988"/>
            <a:ext cx="1467068" cy="400110"/>
          </a:xfrm>
          <a:prstGeom prst="rect">
            <a:avLst/>
          </a:prstGeom>
          <a:noFill/>
        </p:spPr>
        <p:txBody>
          <a:bodyPr wrap="none" rtlCol="0">
            <a:spAutoFit/>
          </a:bodyPr>
          <a:lstStyle/>
          <a:p>
            <a:r>
              <a:rPr lang="zh-CN" altLang="en-US" sz="2000" b="1" dirty="0">
                <a:solidFill>
                  <a:schemeClr val="accent2"/>
                </a:solidFill>
                <a:latin typeface="+mj-ea"/>
                <a:ea typeface="+mj-ea"/>
              </a:rPr>
              <a:t>社区化运营</a:t>
            </a:r>
          </a:p>
        </p:txBody>
      </p:sp>
      <p:sp>
        <p:nvSpPr>
          <p:cNvPr id="35" name="TextBox 34"/>
          <p:cNvSpPr txBox="1"/>
          <p:nvPr/>
        </p:nvSpPr>
        <p:spPr>
          <a:xfrm>
            <a:off x="923925" y="4838095"/>
            <a:ext cx="1467068" cy="400110"/>
          </a:xfrm>
          <a:prstGeom prst="rect">
            <a:avLst/>
          </a:prstGeom>
          <a:noFill/>
        </p:spPr>
        <p:txBody>
          <a:bodyPr wrap="none" rtlCol="0">
            <a:spAutoFit/>
          </a:bodyPr>
          <a:lstStyle/>
          <a:p>
            <a:r>
              <a:rPr lang="zh-CN" altLang="en-US" sz="2000" b="1" dirty="0">
                <a:solidFill>
                  <a:schemeClr val="accent2"/>
                </a:solidFill>
                <a:latin typeface="+mj-ea"/>
                <a:ea typeface="+mj-ea"/>
              </a:rPr>
              <a:t>知识树系统</a:t>
            </a:r>
          </a:p>
        </p:txBody>
      </p:sp>
      <p:sp>
        <p:nvSpPr>
          <p:cNvPr id="36" name="TextBox 35"/>
          <p:cNvSpPr txBox="1"/>
          <p:nvPr/>
        </p:nvSpPr>
        <p:spPr>
          <a:xfrm>
            <a:off x="1244255" y="1294249"/>
            <a:ext cx="5577072" cy="1200329"/>
          </a:xfrm>
          <a:prstGeom prst="rect">
            <a:avLst/>
          </a:prstGeom>
          <a:noFill/>
        </p:spPr>
        <p:txBody>
          <a:bodyPr wrap="square" rtlCol="0">
            <a:spAutoFit/>
          </a:bodyPr>
          <a:lstStyle/>
          <a:p>
            <a:r>
              <a:rPr lang="zh-CN" altLang="en-US" dirty="0">
                <a:solidFill>
                  <a:schemeClr val="accent1"/>
                </a:solidFill>
                <a:latin typeface="+mn-ea"/>
                <a:ea typeface="+mn-ea"/>
              </a:rPr>
              <a:t>大量的免费课程可以帮助产品吸引人气，得到足够反馈，形成讨论社群，从而增加收费课程的转化率。后期可以和广告商合作，通过在课程素材中植入广告的形式，提升免费课程的质量。</a:t>
            </a:r>
          </a:p>
        </p:txBody>
      </p:sp>
      <p:sp>
        <p:nvSpPr>
          <p:cNvPr id="37" name="TextBox 36"/>
          <p:cNvSpPr txBox="1"/>
          <p:nvPr/>
        </p:nvSpPr>
        <p:spPr>
          <a:xfrm>
            <a:off x="1244255" y="3452807"/>
            <a:ext cx="5577072" cy="1200329"/>
          </a:xfrm>
          <a:prstGeom prst="rect">
            <a:avLst/>
          </a:prstGeom>
          <a:noFill/>
        </p:spPr>
        <p:txBody>
          <a:bodyPr wrap="square" rtlCol="0">
            <a:spAutoFit/>
          </a:bodyPr>
          <a:lstStyle/>
          <a:p>
            <a:r>
              <a:rPr lang="zh-CN" altLang="en-US" dirty="0">
                <a:solidFill>
                  <a:schemeClr val="accent1"/>
                </a:solidFill>
                <a:latin typeface="+mn-ea"/>
                <a:ea typeface="+mn-ea"/>
              </a:rPr>
              <a:t>通过排名，打榜等方式，打造金字塔型的交流社区，激发孩子和家长的参与热情，还可以允许非官方人员开发课程，经过审核后上线，销售后分成，提升课程质量和数量。</a:t>
            </a:r>
          </a:p>
        </p:txBody>
      </p:sp>
      <p:sp>
        <p:nvSpPr>
          <p:cNvPr id="38" name="TextBox 37"/>
          <p:cNvSpPr txBox="1"/>
          <p:nvPr/>
        </p:nvSpPr>
        <p:spPr>
          <a:xfrm>
            <a:off x="1244255" y="5325165"/>
            <a:ext cx="5577072" cy="923330"/>
          </a:xfrm>
          <a:prstGeom prst="rect">
            <a:avLst/>
          </a:prstGeom>
          <a:noFill/>
        </p:spPr>
        <p:txBody>
          <a:bodyPr wrap="square" rtlCol="0">
            <a:spAutoFit/>
          </a:bodyPr>
          <a:lstStyle/>
          <a:p>
            <a:r>
              <a:rPr lang="zh-CN" altLang="en-US" dirty="0">
                <a:solidFill>
                  <a:schemeClr val="accent1"/>
                </a:solidFill>
                <a:latin typeface="+mn-ea"/>
                <a:ea typeface="+mn-ea"/>
              </a:rPr>
              <a:t>为每个学员制定学习档案和知识树，帮助学员了解每个课程涉及的知识点，以及每个知识分支的课程代号，一方面更好地完善教育体系，另一方形成关联营销。</a:t>
            </a:r>
          </a:p>
        </p:txBody>
      </p:sp>
    </p:spTree>
    <p:extLst>
      <p:ext uri="{BB962C8B-B14F-4D97-AF65-F5344CB8AC3E}">
        <p14:creationId xmlns:p14="http://schemas.microsoft.com/office/powerpoint/2010/main" val="3274650426"/>
      </p:ext>
    </p:extLst>
  </p:cSld>
  <p:clrMapOvr>
    <a:masterClrMapping/>
  </p:clrMapOvr>
  <mc:AlternateContent xmlns:mc="http://schemas.openxmlformats.org/markup-compatibility/2006" xmlns:p14="http://schemas.microsoft.com/office/powerpoint/2010/main">
    <mc:Choice Requires="p14">
      <p:transition spd="slow" p14:dur="800" advTm="5735">
        <p14:doors dir="vert"/>
      </p:transition>
    </mc:Choice>
    <mc:Fallback xmlns="">
      <p:transition spd="slow" advTm="5735">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3.3 </a:t>
            </a:r>
            <a:r>
              <a:rPr lang="zh-CN" altLang="en-US" sz="2800" dirty="0">
                <a:solidFill>
                  <a:schemeClr val="accent2"/>
                </a:solidFill>
                <a:latin typeface="微软雅黑"/>
                <a:ea typeface="微软雅黑"/>
              </a:rPr>
              <a:t>产品思路</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 </a:t>
            </a:r>
            <a:r>
              <a:rPr lang="en-US" altLang="zh-CN" dirty="0">
                <a:solidFill>
                  <a:schemeClr val="accent2"/>
                </a:solidFill>
              </a:rPr>
              <a:t>3 </a:t>
            </a:r>
            <a:endParaRPr lang="zh-CN" altLang="en-US" dirty="0">
              <a:solidFill>
                <a:schemeClr val="accent2"/>
              </a:solidFill>
            </a:endParaRPr>
          </a:p>
        </p:txBody>
      </p:sp>
      <p:sp>
        <p:nvSpPr>
          <p:cNvPr id="5" name="Freeform 6"/>
          <p:cNvSpPr>
            <a:spLocks/>
          </p:cNvSpPr>
          <p:nvPr/>
        </p:nvSpPr>
        <p:spPr bwMode="auto">
          <a:xfrm>
            <a:off x="715963" y="2284413"/>
            <a:ext cx="2693988" cy="2995613"/>
          </a:xfrm>
          <a:custGeom>
            <a:avLst/>
            <a:gdLst>
              <a:gd name="T0" fmla="*/ 2033 w 3659"/>
              <a:gd name="T1" fmla="*/ 0 h 4065"/>
              <a:gd name="T2" fmla="*/ 3659 w 3659"/>
              <a:gd name="T3" fmla="*/ 813 h 4065"/>
              <a:gd name="T4" fmla="*/ 3276 w 3659"/>
              <a:gd name="T5" fmla="*/ 2033 h 4065"/>
              <a:gd name="T6" fmla="*/ 3659 w 3659"/>
              <a:gd name="T7" fmla="*/ 3252 h 4065"/>
              <a:gd name="T8" fmla="*/ 2033 w 3659"/>
              <a:gd name="T9" fmla="*/ 4065 h 4065"/>
              <a:gd name="T10" fmla="*/ 0 w 3659"/>
              <a:gd name="T11" fmla="*/ 2033 h 4065"/>
              <a:gd name="T12" fmla="*/ 2033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3" y="0"/>
                </a:moveTo>
                <a:cubicBezTo>
                  <a:pt x="2698" y="0"/>
                  <a:pt x="3288" y="319"/>
                  <a:pt x="3659" y="813"/>
                </a:cubicBezTo>
                <a:cubicBezTo>
                  <a:pt x="3417" y="1159"/>
                  <a:pt x="3276" y="1579"/>
                  <a:pt x="3276" y="2033"/>
                </a:cubicBezTo>
                <a:cubicBezTo>
                  <a:pt x="3276" y="2486"/>
                  <a:pt x="3417" y="2907"/>
                  <a:pt x="3659" y="3252"/>
                </a:cubicBezTo>
                <a:cubicBezTo>
                  <a:pt x="3288" y="3746"/>
                  <a:pt x="2698" y="4065"/>
                  <a:pt x="2033" y="4065"/>
                </a:cubicBezTo>
                <a:cubicBezTo>
                  <a:pt x="910" y="4065"/>
                  <a:pt x="0" y="3155"/>
                  <a:pt x="0" y="2033"/>
                </a:cubicBezTo>
                <a:cubicBezTo>
                  <a:pt x="0" y="910"/>
                  <a:pt x="910" y="0"/>
                  <a:pt x="2033" y="0"/>
                </a:cubicBezTo>
                <a:close/>
              </a:path>
            </a:pathLst>
          </a:custGeom>
          <a:solidFill>
            <a:schemeClr val="tx1"/>
          </a:solidFill>
          <a:ln w="9"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3201988" y="2284413"/>
            <a:ext cx="2695575" cy="2995613"/>
          </a:xfrm>
          <a:custGeom>
            <a:avLst/>
            <a:gdLst>
              <a:gd name="T0" fmla="*/ 2032 w 3659"/>
              <a:gd name="T1" fmla="*/ 0 h 4065"/>
              <a:gd name="T2" fmla="*/ 3659 w 3659"/>
              <a:gd name="T3" fmla="*/ 813 h 4065"/>
              <a:gd name="T4" fmla="*/ 3275 w 3659"/>
              <a:gd name="T5" fmla="*/ 2033 h 4065"/>
              <a:gd name="T6" fmla="*/ 3659 w 3659"/>
              <a:gd name="T7" fmla="*/ 3252 h 4065"/>
              <a:gd name="T8" fmla="*/ 2032 w 3659"/>
              <a:gd name="T9" fmla="*/ 4065 h 4065"/>
              <a:gd name="T10" fmla="*/ 0 w 3659"/>
              <a:gd name="T11" fmla="*/ 2033 h 4065"/>
              <a:gd name="T12" fmla="*/ 2032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2" y="0"/>
                </a:moveTo>
                <a:cubicBezTo>
                  <a:pt x="2697" y="0"/>
                  <a:pt x="3288" y="319"/>
                  <a:pt x="3659" y="813"/>
                </a:cubicBezTo>
                <a:cubicBezTo>
                  <a:pt x="3417" y="1159"/>
                  <a:pt x="3275" y="1579"/>
                  <a:pt x="3275" y="2033"/>
                </a:cubicBezTo>
                <a:cubicBezTo>
                  <a:pt x="3275" y="2486"/>
                  <a:pt x="3417" y="2907"/>
                  <a:pt x="3659" y="3252"/>
                </a:cubicBezTo>
                <a:cubicBezTo>
                  <a:pt x="3288" y="3746"/>
                  <a:pt x="2697" y="4065"/>
                  <a:pt x="2032" y="4065"/>
                </a:cubicBezTo>
                <a:cubicBezTo>
                  <a:pt x="910" y="4065"/>
                  <a:pt x="0" y="3155"/>
                  <a:pt x="0" y="2033"/>
                </a:cubicBezTo>
                <a:cubicBezTo>
                  <a:pt x="0" y="910"/>
                  <a:pt x="910" y="0"/>
                  <a:pt x="2032" y="0"/>
                </a:cubicBezTo>
                <a:close/>
              </a:path>
            </a:pathLst>
          </a:custGeom>
          <a:solidFill>
            <a:schemeClr val="bg2"/>
          </a:solidFill>
          <a:ln w="9"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5688013" y="2284413"/>
            <a:ext cx="2695575" cy="2995613"/>
          </a:xfrm>
          <a:custGeom>
            <a:avLst/>
            <a:gdLst>
              <a:gd name="T0" fmla="*/ 2033 w 3659"/>
              <a:gd name="T1" fmla="*/ 0 h 4065"/>
              <a:gd name="T2" fmla="*/ 3659 w 3659"/>
              <a:gd name="T3" fmla="*/ 813 h 4065"/>
              <a:gd name="T4" fmla="*/ 3276 w 3659"/>
              <a:gd name="T5" fmla="*/ 2033 h 4065"/>
              <a:gd name="T6" fmla="*/ 3659 w 3659"/>
              <a:gd name="T7" fmla="*/ 3252 h 4065"/>
              <a:gd name="T8" fmla="*/ 2033 w 3659"/>
              <a:gd name="T9" fmla="*/ 4065 h 4065"/>
              <a:gd name="T10" fmla="*/ 0 w 3659"/>
              <a:gd name="T11" fmla="*/ 2033 h 4065"/>
              <a:gd name="T12" fmla="*/ 2033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3" y="0"/>
                </a:moveTo>
                <a:cubicBezTo>
                  <a:pt x="2698" y="0"/>
                  <a:pt x="3288" y="319"/>
                  <a:pt x="3659" y="813"/>
                </a:cubicBezTo>
                <a:cubicBezTo>
                  <a:pt x="3418" y="1159"/>
                  <a:pt x="3276" y="1579"/>
                  <a:pt x="3276" y="2033"/>
                </a:cubicBezTo>
                <a:cubicBezTo>
                  <a:pt x="3276" y="2486"/>
                  <a:pt x="3418" y="2907"/>
                  <a:pt x="3659" y="3252"/>
                </a:cubicBezTo>
                <a:cubicBezTo>
                  <a:pt x="3288" y="3746"/>
                  <a:pt x="2698" y="4065"/>
                  <a:pt x="2033" y="4065"/>
                </a:cubicBezTo>
                <a:cubicBezTo>
                  <a:pt x="911" y="4065"/>
                  <a:pt x="0" y="3155"/>
                  <a:pt x="0" y="2033"/>
                </a:cubicBezTo>
                <a:cubicBezTo>
                  <a:pt x="0" y="910"/>
                  <a:pt x="911" y="0"/>
                  <a:pt x="2033" y="0"/>
                </a:cubicBezTo>
                <a:close/>
              </a:path>
            </a:pathLst>
          </a:custGeom>
          <a:solidFill>
            <a:schemeClr val="tx2"/>
          </a:solidFill>
          <a:ln w="9"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9"/>
          <p:cNvSpPr>
            <a:spLocks noChangeArrowheads="1"/>
          </p:cNvSpPr>
          <p:nvPr/>
        </p:nvSpPr>
        <p:spPr bwMode="auto">
          <a:xfrm>
            <a:off x="8174038" y="2284413"/>
            <a:ext cx="2995613" cy="2995613"/>
          </a:xfrm>
          <a:prstGeom prst="ellipse">
            <a:avLst/>
          </a:prstGeom>
          <a:solidFill>
            <a:schemeClr val="accent1"/>
          </a:solidFill>
          <a:ln w="9"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Line 10"/>
          <p:cNvSpPr>
            <a:spLocks noChangeShapeType="1"/>
          </p:cNvSpPr>
          <p:nvPr/>
        </p:nvSpPr>
        <p:spPr bwMode="auto">
          <a:xfrm>
            <a:off x="1117600" y="3163888"/>
            <a:ext cx="1952625"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1"/>
          <p:cNvSpPr>
            <a:spLocks noChangeShapeType="1"/>
          </p:cNvSpPr>
          <p:nvPr/>
        </p:nvSpPr>
        <p:spPr bwMode="auto">
          <a:xfrm>
            <a:off x="3600450" y="3163888"/>
            <a:ext cx="1952625"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2"/>
          <p:cNvSpPr>
            <a:spLocks noChangeShapeType="1"/>
          </p:cNvSpPr>
          <p:nvPr/>
        </p:nvSpPr>
        <p:spPr bwMode="auto">
          <a:xfrm>
            <a:off x="6103938" y="3163888"/>
            <a:ext cx="1954213"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3"/>
          <p:cNvSpPr>
            <a:spLocks noChangeShapeType="1"/>
          </p:cNvSpPr>
          <p:nvPr/>
        </p:nvSpPr>
        <p:spPr bwMode="auto">
          <a:xfrm>
            <a:off x="8667750" y="3163888"/>
            <a:ext cx="1954213"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6"/>
          <p:cNvSpPr>
            <a:spLocks noEditPoints="1"/>
          </p:cNvSpPr>
          <p:nvPr/>
        </p:nvSpPr>
        <p:spPr bwMode="auto">
          <a:xfrm>
            <a:off x="4500749" y="2597876"/>
            <a:ext cx="460870" cy="455284"/>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5"/>
          <p:cNvSpPr>
            <a:spLocks noEditPoints="1"/>
          </p:cNvSpPr>
          <p:nvPr/>
        </p:nvSpPr>
        <p:spPr bwMode="auto">
          <a:xfrm>
            <a:off x="7029730" y="2616395"/>
            <a:ext cx="403842" cy="436765"/>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TextBox 17"/>
          <p:cNvSpPr txBox="1"/>
          <p:nvPr/>
        </p:nvSpPr>
        <p:spPr>
          <a:xfrm>
            <a:off x="1505240" y="328498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点</a:t>
            </a:r>
          </a:p>
        </p:txBody>
      </p:sp>
      <p:sp>
        <p:nvSpPr>
          <p:cNvPr id="19" name="TextBox 18"/>
          <p:cNvSpPr txBox="1"/>
          <p:nvPr/>
        </p:nvSpPr>
        <p:spPr>
          <a:xfrm>
            <a:off x="1274137" y="357467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从少儿编程和</a:t>
            </a:r>
            <a:r>
              <a:rPr lang="en-US" altLang="zh-CN" sz="1600" dirty="0">
                <a:solidFill>
                  <a:schemeClr val="accent2"/>
                </a:solidFill>
                <a:latin typeface="+mn-ea"/>
                <a:ea typeface="+mn-ea"/>
              </a:rPr>
              <a:t>STEAM</a:t>
            </a:r>
            <a:r>
              <a:rPr lang="zh-CN" altLang="en-US" sz="1600" dirty="0">
                <a:solidFill>
                  <a:schemeClr val="accent2"/>
                </a:solidFill>
                <a:latin typeface="+mn-ea"/>
                <a:ea typeface="+mn-ea"/>
              </a:rPr>
              <a:t>教育的结合点入手，用核心技术切入市场</a:t>
            </a:r>
            <a:endParaRPr lang="en-US" altLang="zh-CN" sz="1600" dirty="0">
              <a:solidFill>
                <a:schemeClr val="accent2"/>
              </a:solidFill>
              <a:latin typeface="+mn-ea"/>
              <a:ea typeface="+mn-ea"/>
            </a:endParaRPr>
          </a:p>
        </p:txBody>
      </p:sp>
      <p:grpSp>
        <p:nvGrpSpPr>
          <p:cNvPr id="20" name="组合 19"/>
          <p:cNvGrpSpPr/>
          <p:nvPr/>
        </p:nvGrpSpPr>
        <p:grpSpPr>
          <a:xfrm>
            <a:off x="3720454" y="3284984"/>
            <a:ext cx="1924896" cy="1631208"/>
            <a:chOff x="918912" y="1844824"/>
            <a:chExt cx="1924896" cy="1631208"/>
          </a:xfrm>
        </p:grpSpPr>
        <p:sp>
          <p:nvSpPr>
            <p:cNvPr id="21" name="TextBox 20"/>
            <p:cNvSpPr txBox="1"/>
            <p:nvPr/>
          </p:nvSpPr>
          <p:spPr>
            <a:xfrm>
              <a:off x="1150015" y="184482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线</a:t>
              </a:r>
            </a:p>
          </p:txBody>
        </p:sp>
        <p:sp>
          <p:nvSpPr>
            <p:cNvPr id="22" name="TextBox 21"/>
            <p:cNvSpPr txBox="1"/>
            <p:nvPr/>
          </p:nvSpPr>
          <p:spPr>
            <a:xfrm>
              <a:off x="918912" y="213451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坚持模块化的编程方式，坚持游戏化的课程设计，建立独有的课程体系</a:t>
              </a:r>
              <a:endParaRPr lang="en-US" altLang="zh-CN" sz="1600" dirty="0">
                <a:solidFill>
                  <a:schemeClr val="accent2"/>
                </a:solidFill>
                <a:latin typeface="+mn-ea"/>
                <a:ea typeface="+mn-ea"/>
              </a:endParaRPr>
            </a:p>
          </p:txBody>
        </p:sp>
      </p:grpSp>
      <p:grpSp>
        <p:nvGrpSpPr>
          <p:cNvPr id="23" name="组合 22"/>
          <p:cNvGrpSpPr/>
          <p:nvPr/>
        </p:nvGrpSpPr>
        <p:grpSpPr>
          <a:xfrm>
            <a:off x="6119269" y="3284984"/>
            <a:ext cx="1924896" cy="1631208"/>
            <a:chOff x="918912" y="1844824"/>
            <a:chExt cx="1924896" cy="1631208"/>
          </a:xfrm>
        </p:grpSpPr>
        <p:sp>
          <p:nvSpPr>
            <p:cNvPr id="24" name="TextBox 23"/>
            <p:cNvSpPr txBox="1"/>
            <p:nvPr/>
          </p:nvSpPr>
          <p:spPr>
            <a:xfrm>
              <a:off x="1150015" y="184482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面</a:t>
              </a:r>
            </a:p>
          </p:txBody>
        </p:sp>
        <p:sp>
          <p:nvSpPr>
            <p:cNvPr id="25" name="TextBox 24"/>
            <p:cNvSpPr txBox="1"/>
            <p:nvPr/>
          </p:nvSpPr>
          <p:spPr>
            <a:xfrm>
              <a:off x="918912" y="213451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与友商一起为普及青少年科技教育努力，打造良性，有差异化的市场格局</a:t>
              </a:r>
              <a:endParaRPr lang="en-US" altLang="zh-CN" sz="1600" dirty="0">
                <a:solidFill>
                  <a:schemeClr val="accent2"/>
                </a:solidFill>
                <a:latin typeface="+mn-ea"/>
                <a:ea typeface="+mn-ea"/>
              </a:endParaRPr>
            </a:p>
          </p:txBody>
        </p:sp>
      </p:grpSp>
      <p:sp>
        <p:nvSpPr>
          <p:cNvPr id="27" name="TextBox 26"/>
          <p:cNvSpPr txBox="1"/>
          <p:nvPr/>
        </p:nvSpPr>
        <p:spPr>
          <a:xfrm>
            <a:off x="8962944" y="328498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体</a:t>
            </a:r>
          </a:p>
        </p:txBody>
      </p:sp>
      <p:sp>
        <p:nvSpPr>
          <p:cNvPr id="28" name="TextBox 27"/>
          <p:cNvSpPr txBox="1"/>
          <p:nvPr/>
        </p:nvSpPr>
        <p:spPr>
          <a:xfrm>
            <a:off x="8731841" y="3574671"/>
            <a:ext cx="1924896" cy="1323439"/>
          </a:xfrm>
          <a:prstGeom prst="rect">
            <a:avLst/>
          </a:prstGeom>
          <a:noFill/>
        </p:spPr>
        <p:txBody>
          <a:bodyPr wrap="square" rtlCol="0">
            <a:spAutoFit/>
          </a:bodyPr>
          <a:lstStyle/>
          <a:p>
            <a:r>
              <a:rPr lang="zh-CN" altLang="en-US" sz="1600" dirty="0">
                <a:solidFill>
                  <a:srgbClr val="F8F8F8"/>
                </a:solidFill>
                <a:latin typeface="+mn-ea"/>
                <a:ea typeface="+mn-ea"/>
              </a:rPr>
              <a:t>瞄准全球教育产业的万亿级市场，多元出击，构建技术和生态双壁垒，成为头号玩家</a:t>
            </a:r>
            <a:endParaRPr lang="zh-CN" altLang="en-US" sz="1600" dirty="0">
              <a:solidFill>
                <a:srgbClr val="F8F8F8"/>
              </a:solidFill>
              <a:effectLst/>
              <a:latin typeface="+mn-ea"/>
              <a:ea typeface="+mn-ea"/>
            </a:endParaRPr>
          </a:p>
        </p:txBody>
      </p:sp>
      <p:grpSp>
        <p:nvGrpSpPr>
          <p:cNvPr id="29" name="组合 28">
            <a:extLst>
              <a:ext uri="{FF2B5EF4-FFF2-40B4-BE49-F238E27FC236}">
                <a16:creationId xmlns:a16="http://schemas.microsoft.com/office/drawing/2014/main" id="{BB87C8D1-D2BE-4835-AB26-3B263DE3F478}"/>
              </a:ext>
            </a:extLst>
          </p:cNvPr>
          <p:cNvGrpSpPr/>
          <p:nvPr/>
        </p:nvGrpSpPr>
        <p:grpSpPr>
          <a:xfrm>
            <a:off x="9465134" y="2625174"/>
            <a:ext cx="489826" cy="453048"/>
            <a:chOff x="2438399" y="4906963"/>
            <a:chExt cx="465137" cy="430213"/>
          </a:xfrm>
          <a:solidFill>
            <a:srgbClr val="F8F8F8"/>
          </a:solidFill>
        </p:grpSpPr>
        <p:sp>
          <p:nvSpPr>
            <p:cNvPr id="30" name="Freeform 43">
              <a:extLst>
                <a:ext uri="{FF2B5EF4-FFF2-40B4-BE49-F238E27FC236}">
                  <a16:creationId xmlns:a16="http://schemas.microsoft.com/office/drawing/2014/main" id="{48FCA14C-F18D-4716-BE78-383E12C20AF0}"/>
                </a:ext>
              </a:extLst>
            </p:cNvPr>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4">
              <a:extLst>
                <a:ext uri="{FF2B5EF4-FFF2-40B4-BE49-F238E27FC236}">
                  <a16:creationId xmlns:a16="http://schemas.microsoft.com/office/drawing/2014/main" id="{14B45051-9EBF-44D2-A855-170BF731C429}"/>
                </a:ext>
              </a:extLst>
            </p:cNvPr>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5">
              <a:extLst>
                <a:ext uri="{FF2B5EF4-FFF2-40B4-BE49-F238E27FC236}">
                  <a16:creationId xmlns:a16="http://schemas.microsoft.com/office/drawing/2014/main" id="{632DCA61-A701-4EFE-AD27-A11B658D4F79}"/>
                </a:ext>
              </a:extLst>
            </p:cNvPr>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Freeform 17">
            <a:extLst>
              <a:ext uri="{FF2B5EF4-FFF2-40B4-BE49-F238E27FC236}">
                <a16:creationId xmlns:a16="http://schemas.microsoft.com/office/drawing/2014/main" id="{C2B95DB6-ACB6-42A4-A9F4-12697CC4FEE3}"/>
              </a:ext>
            </a:extLst>
          </p:cNvPr>
          <p:cNvSpPr>
            <a:spLocks noEditPoints="1"/>
          </p:cNvSpPr>
          <p:nvPr/>
        </p:nvSpPr>
        <p:spPr bwMode="auto">
          <a:xfrm>
            <a:off x="1937503" y="2492005"/>
            <a:ext cx="522534" cy="558792"/>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rgbClr val="F8F8F8"/>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45700964"/>
      </p:ext>
    </p:extLst>
  </p:cSld>
  <p:clrMapOvr>
    <a:masterClrMapping/>
  </p:clrMapOvr>
  <mc:AlternateContent xmlns:mc="http://schemas.openxmlformats.org/markup-compatibility/2006" xmlns:p14="http://schemas.microsoft.com/office/powerpoint/2010/main">
    <mc:Choice Requires="p14">
      <p:transition spd="slow" p14:dur="800" advTm="8109">
        <p14:doors/>
      </p:transition>
    </mc:Choice>
    <mc:Fallback xmlns="">
      <p:transition spd="slow" advTm="810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3.4 </a:t>
            </a:r>
            <a:r>
              <a:rPr lang="zh-CN" altLang="en-US" sz="2800" dirty="0">
                <a:solidFill>
                  <a:schemeClr val="accent2"/>
                </a:solidFill>
                <a:latin typeface="微软雅黑"/>
                <a:ea typeface="微软雅黑"/>
              </a:rPr>
              <a:t>网络营销方案</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grpSp>
        <p:nvGrpSpPr>
          <p:cNvPr id="20" name="组合 19"/>
          <p:cNvGrpSpPr/>
          <p:nvPr/>
        </p:nvGrpSpPr>
        <p:grpSpPr>
          <a:xfrm>
            <a:off x="3241675" y="2678113"/>
            <a:ext cx="831850" cy="830262"/>
            <a:chOff x="3241675" y="2678113"/>
            <a:chExt cx="831850" cy="830262"/>
          </a:xfrm>
        </p:grpSpPr>
        <p:sp>
          <p:nvSpPr>
            <p:cNvPr id="7" name="Oval 7"/>
            <p:cNvSpPr>
              <a:spLocks noChangeArrowheads="1"/>
            </p:cNvSpPr>
            <p:nvPr/>
          </p:nvSpPr>
          <p:spPr bwMode="auto">
            <a:xfrm>
              <a:off x="3241675" y="2678113"/>
              <a:ext cx="831850" cy="830262"/>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Oval 6"/>
          <p:cNvSpPr>
            <a:spLocks noChangeArrowheads="1"/>
          </p:cNvSpPr>
          <p:nvPr/>
        </p:nvSpPr>
        <p:spPr bwMode="auto">
          <a:xfrm>
            <a:off x="2725738" y="1484313"/>
            <a:ext cx="831850" cy="83185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9"/>
          <p:cNvSpPr>
            <a:spLocks noChangeArrowheads="1"/>
          </p:cNvSpPr>
          <p:nvPr/>
        </p:nvSpPr>
        <p:spPr bwMode="auto">
          <a:xfrm>
            <a:off x="3241675" y="4133850"/>
            <a:ext cx="831850" cy="83185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3" name="组合 22"/>
          <p:cNvGrpSpPr/>
          <p:nvPr/>
        </p:nvGrpSpPr>
        <p:grpSpPr>
          <a:xfrm>
            <a:off x="2725738" y="5327650"/>
            <a:ext cx="831850" cy="830262"/>
            <a:chOff x="2725738" y="5327650"/>
            <a:chExt cx="831850" cy="830262"/>
          </a:xfrm>
        </p:grpSpPr>
        <p:sp>
          <p:nvSpPr>
            <p:cNvPr id="8" name="Oval 8"/>
            <p:cNvSpPr>
              <a:spLocks noChangeArrowheads="1"/>
            </p:cNvSpPr>
            <p:nvPr/>
          </p:nvSpPr>
          <p:spPr bwMode="auto">
            <a:xfrm>
              <a:off x="2725738" y="5327650"/>
              <a:ext cx="831850" cy="830262"/>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p:cNvGrpSpPr/>
          <p:nvPr/>
        </p:nvGrpSpPr>
        <p:grpSpPr>
          <a:xfrm>
            <a:off x="877888" y="2946400"/>
            <a:ext cx="1939925" cy="1939925"/>
            <a:chOff x="877888" y="2946400"/>
            <a:chExt cx="1939925" cy="1939925"/>
          </a:xfrm>
        </p:grpSpPr>
        <p:sp>
          <p:nvSpPr>
            <p:cNvPr id="5" name="Oval 5"/>
            <p:cNvSpPr>
              <a:spLocks noChangeArrowheads="1"/>
            </p:cNvSpPr>
            <p:nvPr/>
          </p:nvSpPr>
          <p:spPr bwMode="auto">
            <a:xfrm>
              <a:off x="877888" y="2946400"/>
              <a:ext cx="1939925" cy="1939925"/>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TextBox 20"/>
            <p:cNvSpPr txBox="1"/>
            <p:nvPr/>
          </p:nvSpPr>
          <p:spPr>
            <a:xfrm>
              <a:off x="1078684" y="3193087"/>
              <a:ext cx="1538332" cy="1446550"/>
            </a:xfrm>
            <a:prstGeom prst="rect">
              <a:avLst/>
            </a:prstGeom>
            <a:noFill/>
          </p:spPr>
          <p:txBody>
            <a:bodyPr wrap="square" rtlCol="0">
              <a:spAutoFit/>
            </a:bodyPr>
            <a:lstStyle/>
            <a:p>
              <a:pPr algn="ctr"/>
              <a:r>
                <a:rPr lang="zh-CN" altLang="en-US" sz="4400" b="1" dirty="0">
                  <a:solidFill>
                    <a:schemeClr val="accent2"/>
                  </a:solidFill>
                  <a:latin typeface="+mj-ea"/>
                  <a:ea typeface="+mj-ea"/>
                </a:rPr>
                <a:t>网络营销</a:t>
              </a:r>
            </a:p>
          </p:txBody>
        </p:sp>
      </p:grpSp>
      <p:sp>
        <p:nvSpPr>
          <p:cNvPr id="26" name="TextBox 25"/>
          <p:cNvSpPr txBox="1"/>
          <p:nvPr/>
        </p:nvSpPr>
        <p:spPr>
          <a:xfrm>
            <a:off x="3578101" y="1259468"/>
            <a:ext cx="1997346" cy="369332"/>
          </a:xfrm>
          <a:prstGeom prst="rect">
            <a:avLst/>
          </a:prstGeom>
          <a:noFill/>
        </p:spPr>
        <p:txBody>
          <a:bodyPr wrap="square" rtlCol="0">
            <a:spAutoFit/>
          </a:bodyPr>
          <a:lstStyle/>
          <a:p>
            <a:r>
              <a:rPr lang="zh-CN" altLang="en-US" b="1" dirty="0">
                <a:solidFill>
                  <a:schemeClr val="accent1"/>
                </a:solidFill>
                <a:latin typeface="+mj-ea"/>
                <a:ea typeface="+mj-ea"/>
              </a:rPr>
              <a:t>搜索引擎</a:t>
            </a:r>
          </a:p>
        </p:txBody>
      </p:sp>
      <p:sp>
        <p:nvSpPr>
          <p:cNvPr id="27" name="TextBox 26"/>
          <p:cNvSpPr txBox="1"/>
          <p:nvPr/>
        </p:nvSpPr>
        <p:spPr>
          <a:xfrm>
            <a:off x="3640506" y="1617819"/>
            <a:ext cx="7351814" cy="338554"/>
          </a:xfrm>
          <a:prstGeom prst="rect">
            <a:avLst/>
          </a:prstGeom>
          <a:noFill/>
        </p:spPr>
        <p:txBody>
          <a:bodyPr wrap="square" rtlCol="0">
            <a:spAutoFit/>
          </a:bodyPr>
          <a:lstStyle/>
          <a:p>
            <a:r>
              <a:rPr lang="zh-CN" altLang="en-US" sz="1600" dirty="0">
                <a:solidFill>
                  <a:schemeClr val="accent1"/>
                </a:solidFill>
                <a:latin typeface="+mn-ea"/>
                <a:ea typeface="+mn-ea"/>
              </a:rPr>
              <a:t>通过关键词竞价排名进行产品推广。</a:t>
            </a:r>
          </a:p>
        </p:txBody>
      </p:sp>
      <p:sp>
        <p:nvSpPr>
          <p:cNvPr id="28" name="TextBox 27"/>
          <p:cNvSpPr txBox="1"/>
          <p:nvPr/>
        </p:nvSpPr>
        <p:spPr>
          <a:xfrm>
            <a:off x="3578101" y="5363924"/>
            <a:ext cx="1997346" cy="369332"/>
          </a:xfrm>
          <a:prstGeom prst="rect">
            <a:avLst/>
          </a:prstGeom>
          <a:noFill/>
        </p:spPr>
        <p:txBody>
          <a:bodyPr wrap="square" rtlCol="0">
            <a:spAutoFit/>
          </a:bodyPr>
          <a:lstStyle/>
          <a:p>
            <a:r>
              <a:rPr lang="zh-CN" altLang="en-US" b="1" dirty="0">
                <a:solidFill>
                  <a:schemeClr val="accent1"/>
                </a:solidFill>
                <a:latin typeface="+mj-ea"/>
                <a:ea typeface="+mj-ea"/>
              </a:rPr>
              <a:t>论坛社区</a:t>
            </a:r>
          </a:p>
        </p:txBody>
      </p:sp>
      <p:sp>
        <p:nvSpPr>
          <p:cNvPr id="29" name="TextBox 28"/>
          <p:cNvSpPr txBox="1"/>
          <p:nvPr/>
        </p:nvSpPr>
        <p:spPr>
          <a:xfrm>
            <a:off x="3640506" y="5671204"/>
            <a:ext cx="7351814" cy="584775"/>
          </a:xfrm>
          <a:prstGeom prst="rect">
            <a:avLst/>
          </a:prstGeom>
          <a:noFill/>
        </p:spPr>
        <p:txBody>
          <a:bodyPr wrap="square" rtlCol="0">
            <a:spAutoFit/>
          </a:bodyPr>
          <a:lstStyle/>
          <a:p>
            <a:r>
              <a:rPr lang="zh-CN" altLang="en-US" sz="1600" dirty="0">
                <a:solidFill>
                  <a:schemeClr val="accent1"/>
                </a:solidFill>
                <a:latin typeface="+mn-ea"/>
                <a:ea typeface="+mn-ea"/>
              </a:rPr>
              <a:t>在知乎，简书等新媒体开设认证账号，持续输出价值导向和专业分析，获得价值认同，从而获客。</a:t>
            </a:r>
          </a:p>
        </p:txBody>
      </p:sp>
      <p:sp>
        <p:nvSpPr>
          <p:cNvPr id="30" name="TextBox 29"/>
          <p:cNvSpPr txBox="1"/>
          <p:nvPr/>
        </p:nvSpPr>
        <p:spPr>
          <a:xfrm>
            <a:off x="4083068" y="3933056"/>
            <a:ext cx="1997346" cy="369332"/>
          </a:xfrm>
          <a:prstGeom prst="rect">
            <a:avLst/>
          </a:prstGeom>
          <a:noFill/>
        </p:spPr>
        <p:txBody>
          <a:bodyPr wrap="square" rtlCol="0">
            <a:spAutoFit/>
          </a:bodyPr>
          <a:lstStyle/>
          <a:p>
            <a:r>
              <a:rPr lang="zh-CN" altLang="en-US" b="1" dirty="0">
                <a:solidFill>
                  <a:schemeClr val="accent1"/>
                </a:solidFill>
                <a:latin typeface="+mj-ea"/>
                <a:ea typeface="+mj-ea"/>
              </a:rPr>
              <a:t>资源合作推广</a:t>
            </a:r>
          </a:p>
        </p:txBody>
      </p:sp>
      <p:sp>
        <p:nvSpPr>
          <p:cNvPr id="31" name="TextBox 30"/>
          <p:cNvSpPr txBox="1"/>
          <p:nvPr/>
        </p:nvSpPr>
        <p:spPr>
          <a:xfrm>
            <a:off x="4145473" y="4240336"/>
            <a:ext cx="7351814" cy="584775"/>
          </a:xfrm>
          <a:prstGeom prst="rect">
            <a:avLst/>
          </a:prstGeom>
          <a:noFill/>
        </p:spPr>
        <p:txBody>
          <a:bodyPr wrap="square" rtlCol="0">
            <a:spAutoFit/>
          </a:bodyPr>
          <a:lstStyle/>
          <a:p>
            <a:r>
              <a:rPr lang="zh-CN" altLang="en-US" sz="1600" dirty="0">
                <a:solidFill>
                  <a:schemeClr val="accent1"/>
                </a:solidFill>
                <a:latin typeface="+mn-ea"/>
                <a:ea typeface="+mn-ea"/>
              </a:rPr>
              <a:t>通过网站交换链接、交换广告、内容合作、用户资源合作等方式，在具有类似目标网站之间实现互相推广</a:t>
            </a:r>
            <a:r>
              <a:rPr lang="en-US" altLang="zh-CN" sz="1600" dirty="0">
                <a:solidFill>
                  <a:schemeClr val="accent1"/>
                </a:solidFill>
                <a:latin typeface="+mn-ea"/>
                <a:ea typeface="+mn-ea"/>
              </a:rPr>
              <a:t>.</a:t>
            </a:r>
            <a:endParaRPr lang="zh-CN" altLang="en-US" sz="1600" dirty="0">
              <a:solidFill>
                <a:schemeClr val="accent1"/>
              </a:solidFill>
              <a:latin typeface="+mn-ea"/>
              <a:ea typeface="+mn-ea"/>
            </a:endParaRPr>
          </a:p>
        </p:txBody>
      </p:sp>
      <p:sp>
        <p:nvSpPr>
          <p:cNvPr id="32" name="TextBox 31"/>
          <p:cNvSpPr txBox="1"/>
          <p:nvPr/>
        </p:nvSpPr>
        <p:spPr>
          <a:xfrm>
            <a:off x="4083068" y="2500041"/>
            <a:ext cx="1997346" cy="369332"/>
          </a:xfrm>
          <a:prstGeom prst="rect">
            <a:avLst/>
          </a:prstGeom>
          <a:noFill/>
        </p:spPr>
        <p:txBody>
          <a:bodyPr wrap="square" rtlCol="0">
            <a:spAutoFit/>
          </a:bodyPr>
          <a:lstStyle/>
          <a:p>
            <a:r>
              <a:rPr lang="zh-CN" altLang="en-US" b="1" dirty="0">
                <a:solidFill>
                  <a:schemeClr val="accent1"/>
                </a:solidFill>
                <a:latin typeface="+mj-ea"/>
                <a:ea typeface="+mj-ea"/>
              </a:rPr>
              <a:t>微信营销</a:t>
            </a:r>
          </a:p>
        </p:txBody>
      </p:sp>
      <p:sp>
        <p:nvSpPr>
          <p:cNvPr id="33" name="TextBox 32"/>
          <p:cNvSpPr txBox="1"/>
          <p:nvPr/>
        </p:nvSpPr>
        <p:spPr>
          <a:xfrm>
            <a:off x="4145473" y="2807321"/>
            <a:ext cx="7351814" cy="584775"/>
          </a:xfrm>
          <a:prstGeom prst="rect">
            <a:avLst/>
          </a:prstGeom>
          <a:noFill/>
        </p:spPr>
        <p:txBody>
          <a:bodyPr wrap="square" rtlCol="0">
            <a:spAutoFit/>
          </a:bodyPr>
          <a:lstStyle/>
          <a:p>
            <a:r>
              <a:rPr lang="zh-CN" altLang="en-US" sz="1600" dirty="0">
                <a:solidFill>
                  <a:schemeClr val="accent1"/>
                </a:solidFill>
                <a:latin typeface="+mn-ea"/>
                <a:ea typeface="+mn-ea"/>
              </a:rPr>
              <a:t>利用微信公众号进行产品活动推广，团购，热点事件营销。通过小程序完成课程购买，续费。</a:t>
            </a:r>
          </a:p>
        </p:txBody>
      </p:sp>
      <p:sp>
        <p:nvSpPr>
          <p:cNvPr id="34" name="Freeform 6"/>
          <p:cNvSpPr>
            <a:spLocks noEditPoints="1"/>
          </p:cNvSpPr>
          <p:nvPr/>
        </p:nvSpPr>
        <p:spPr bwMode="auto">
          <a:xfrm>
            <a:off x="2916394" y="1628800"/>
            <a:ext cx="491968" cy="491968"/>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F8F8F8"/>
              </a:solidFill>
            </a:endParaRPr>
          </a:p>
        </p:txBody>
      </p:sp>
      <p:sp>
        <p:nvSpPr>
          <p:cNvPr id="37" name="Freeform 33"/>
          <p:cNvSpPr>
            <a:spLocks/>
          </p:cNvSpPr>
          <p:nvPr/>
        </p:nvSpPr>
        <p:spPr bwMode="auto">
          <a:xfrm>
            <a:off x="3372628" y="4299547"/>
            <a:ext cx="592352" cy="249779"/>
          </a:xfrm>
          <a:custGeom>
            <a:avLst/>
            <a:gdLst>
              <a:gd name="T0" fmla="*/ 530 w 626"/>
              <a:gd name="T1" fmla="*/ 0 h 300"/>
              <a:gd name="T2" fmla="*/ 97 w 626"/>
              <a:gd name="T3" fmla="*/ 0 h 300"/>
              <a:gd name="T4" fmla="*/ 0 w 626"/>
              <a:gd name="T5" fmla="*/ 73 h 300"/>
              <a:gd name="T6" fmla="*/ 313 w 626"/>
              <a:gd name="T7" fmla="*/ 300 h 300"/>
              <a:gd name="T8" fmla="*/ 626 w 626"/>
              <a:gd name="T9" fmla="*/ 73 h 300"/>
              <a:gd name="T10" fmla="*/ 530 w 626"/>
              <a:gd name="T11" fmla="*/ 0 h 300"/>
            </a:gdLst>
            <a:ahLst/>
            <a:cxnLst>
              <a:cxn ang="0">
                <a:pos x="T0" y="T1"/>
              </a:cxn>
              <a:cxn ang="0">
                <a:pos x="T2" y="T3"/>
              </a:cxn>
              <a:cxn ang="0">
                <a:pos x="T4" y="T5"/>
              </a:cxn>
              <a:cxn ang="0">
                <a:pos x="T6" y="T7"/>
              </a:cxn>
              <a:cxn ang="0">
                <a:pos x="T8" y="T9"/>
              </a:cxn>
              <a:cxn ang="0">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4"/>
          <p:cNvSpPr>
            <a:spLocks/>
          </p:cNvSpPr>
          <p:nvPr/>
        </p:nvSpPr>
        <p:spPr bwMode="auto">
          <a:xfrm>
            <a:off x="3362077" y="4404252"/>
            <a:ext cx="602903" cy="382004"/>
          </a:xfrm>
          <a:custGeom>
            <a:avLst/>
            <a:gdLst>
              <a:gd name="T0" fmla="*/ 322 w 644"/>
              <a:gd name="T1" fmla="*/ 230 h 440"/>
              <a:gd name="T2" fmla="*/ 311 w 644"/>
              <a:gd name="T3" fmla="*/ 226 h 440"/>
              <a:gd name="T4" fmla="*/ 0 w 644"/>
              <a:gd name="T5" fmla="*/ 0 h 440"/>
              <a:gd name="T6" fmla="*/ 0 w 644"/>
              <a:gd name="T7" fmla="*/ 317 h 440"/>
              <a:gd name="T8" fmla="*/ 106 w 644"/>
              <a:gd name="T9" fmla="*/ 440 h 440"/>
              <a:gd name="T10" fmla="*/ 539 w 644"/>
              <a:gd name="T11" fmla="*/ 440 h 440"/>
              <a:gd name="T12" fmla="*/ 644 w 644"/>
              <a:gd name="T13" fmla="*/ 317 h 440"/>
              <a:gd name="T14" fmla="*/ 644 w 644"/>
              <a:gd name="T15" fmla="*/ 0 h 440"/>
              <a:gd name="T16" fmla="*/ 333 w 644"/>
              <a:gd name="T17" fmla="*/ 226 h 440"/>
              <a:gd name="T18" fmla="*/ 322 w 644"/>
              <a:gd name="T19" fmla="*/ 2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72400440"/>
      </p:ext>
    </p:extLst>
  </p:cSld>
  <p:clrMapOvr>
    <a:masterClrMapping/>
  </p:clrMapOvr>
  <mc:AlternateContent xmlns:mc="http://schemas.openxmlformats.org/markup-compatibility/2006" xmlns:p14="http://schemas.microsoft.com/office/powerpoint/2010/main">
    <mc:Choice Requires="p14">
      <p:transition spd="slow" p14:dur="800" advTm="6915">
        <p14:doors dir="vert"/>
      </p:transition>
    </mc:Choice>
    <mc:Fallback xmlns="">
      <p:transition spd="slow" advTm="691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bwMode="auto">
          <a:xfrm>
            <a:off x="0" y="6741368"/>
            <a:ext cx="12196763" cy="116632"/>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2" name="Rectangle 5"/>
          <p:cNvSpPr>
            <a:spLocks noChangeArrowheads="1"/>
          </p:cNvSpPr>
          <p:nvPr/>
        </p:nvSpPr>
        <p:spPr bwMode="auto">
          <a:xfrm>
            <a:off x="0" y="257318"/>
            <a:ext cx="695325" cy="8334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charset="0"/>
              <a:buNone/>
            </a:pPr>
            <a:endParaRPr lang="zh-CN" altLang="en-US"/>
          </a:p>
        </p:txBody>
      </p:sp>
      <p:sp>
        <p:nvSpPr>
          <p:cNvPr id="113" name="Freeform 6"/>
          <p:cNvSpPr>
            <a:spLocks/>
          </p:cNvSpPr>
          <p:nvPr/>
        </p:nvSpPr>
        <p:spPr bwMode="auto">
          <a:xfrm>
            <a:off x="141288" y="376380"/>
            <a:ext cx="530225" cy="66833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Freeform 7"/>
          <p:cNvSpPr>
            <a:spLocks noEditPoints="1"/>
          </p:cNvSpPr>
          <p:nvPr/>
        </p:nvSpPr>
        <p:spPr bwMode="auto">
          <a:xfrm>
            <a:off x="755650" y="852630"/>
            <a:ext cx="990600" cy="201613"/>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Freeform 8"/>
          <p:cNvSpPr>
            <a:spLocks noEditPoints="1"/>
          </p:cNvSpPr>
          <p:nvPr/>
        </p:nvSpPr>
        <p:spPr bwMode="auto">
          <a:xfrm>
            <a:off x="793750" y="271605"/>
            <a:ext cx="952500" cy="44767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 name="组合 15"/>
          <p:cNvGrpSpPr/>
          <p:nvPr/>
        </p:nvGrpSpPr>
        <p:grpSpPr>
          <a:xfrm>
            <a:off x="1083511" y="2205038"/>
            <a:ext cx="1304925" cy="1527175"/>
            <a:chOff x="914400" y="2205038"/>
            <a:chExt cx="1304925" cy="1527175"/>
          </a:xfrm>
        </p:grpSpPr>
        <p:sp>
          <p:nvSpPr>
            <p:cNvPr id="6" name="Freeform 5"/>
            <p:cNvSpPr>
              <a:spLocks/>
            </p:cNvSpPr>
            <p:nvPr/>
          </p:nvSpPr>
          <p:spPr bwMode="auto">
            <a:xfrm>
              <a:off x="914400"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noEditPoints="1"/>
            </p:cNvSpPr>
            <p:nvPr/>
          </p:nvSpPr>
          <p:spPr bwMode="auto">
            <a:xfrm>
              <a:off x="1106488" y="2343151"/>
              <a:ext cx="898525" cy="866775"/>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组合 16"/>
          <p:cNvGrpSpPr/>
          <p:nvPr/>
        </p:nvGrpSpPr>
        <p:grpSpPr>
          <a:xfrm>
            <a:off x="3288945" y="2205038"/>
            <a:ext cx="1304925" cy="1527175"/>
            <a:chOff x="3260725" y="2205038"/>
            <a:chExt cx="1304925" cy="1527175"/>
          </a:xfrm>
        </p:grpSpPr>
        <p:sp>
          <p:nvSpPr>
            <p:cNvPr id="7" name="Freeform 6"/>
            <p:cNvSpPr>
              <a:spLocks/>
            </p:cNvSpPr>
            <p:nvPr/>
          </p:nvSpPr>
          <p:spPr bwMode="auto">
            <a:xfrm>
              <a:off x="3260725"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1" y="0"/>
                    <a:pt x="8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noEditPoints="1"/>
            </p:cNvSpPr>
            <p:nvPr/>
          </p:nvSpPr>
          <p:spPr bwMode="auto">
            <a:xfrm>
              <a:off x="3497263" y="2524126"/>
              <a:ext cx="839788" cy="663575"/>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5494379" y="2205038"/>
            <a:ext cx="1306513" cy="1527175"/>
            <a:chOff x="5446713" y="2205038"/>
            <a:chExt cx="1306513" cy="1527175"/>
          </a:xfrm>
        </p:grpSpPr>
        <p:sp>
          <p:nvSpPr>
            <p:cNvPr id="8" name="Freeform 7"/>
            <p:cNvSpPr>
              <a:spLocks/>
            </p:cNvSpPr>
            <p:nvPr/>
          </p:nvSpPr>
          <p:spPr bwMode="auto">
            <a:xfrm>
              <a:off x="5446713" y="2205038"/>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2"/>
            <p:cNvSpPr>
              <a:spLocks noEditPoints="1"/>
            </p:cNvSpPr>
            <p:nvPr/>
          </p:nvSpPr>
          <p:spPr bwMode="auto">
            <a:xfrm>
              <a:off x="5727700" y="2484438"/>
              <a:ext cx="754063" cy="750888"/>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p:cNvGrpSpPr/>
          <p:nvPr/>
        </p:nvGrpSpPr>
        <p:grpSpPr>
          <a:xfrm>
            <a:off x="7701401" y="2205038"/>
            <a:ext cx="1306513" cy="1527175"/>
            <a:chOff x="7793038" y="2205038"/>
            <a:chExt cx="1306513" cy="1527175"/>
          </a:xfrm>
        </p:grpSpPr>
        <p:sp>
          <p:nvSpPr>
            <p:cNvPr id="9" name="Freeform 8"/>
            <p:cNvSpPr>
              <a:spLocks/>
            </p:cNvSpPr>
            <p:nvPr/>
          </p:nvSpPr>
          <p:spPr bwMode="auto">
            <a:xfrm>
              <a:off x="7793038" y="2205038"/>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0" y="0"/>
                    <a:pt x="827"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noEditPoints="1"/>
            </p:cNvSpPr>
            <p:nvPr/>
          </p:nvSpPr>
          <p:spPr bwMode="auto">
            <a:xfrm>
              <a:off x="8065047" y="2423672"/>
              <a:ext cx="819646" cy="881946"/>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9908424" y="2205038"/>
            <a:ext cx="1304925" cy="1527175"/>
            <a:chOff x="10109201" y="2205038"/>
            <a:chExt cx="1304925" cy="1527175"/>
          </a:xfrm>
        </p:grpSpPr>
        <p:sp>
          <p:nvSpPr>
            <p:cNvPr id="10" name="Freeform 9"/>
            <p:cNvSpPr>
              <a:spLocks/>
            </p:cNvSpPr>
            <p:nvPr/>
          </p:nvSpPr>
          <p:spPr bwMode="auto">
            <a:xfrm>
              <a:off x="10109201"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noEditPoints="1"/>
            </p:cNvSpPr>
            <p:nvPr/>
          </p:nvSpPr>
          <p:spPr bwMode="auto">
            <a:xfrm>
              <a:off x="10391776" y="2454276"/>
              <a:ext cx="814388" cy="768350"/>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 name="TextBox 54"/>
          <p:cNvSpPr txBox="1"/>
          <p:nvPr/>
        </p:nvSpPr>
        <p:spPr>
          <a:xfrm>
            <a:off x="406400" y="3751903"/>
            <a:ext cx="2659148" cy="523220"/>
          </a:xfrm>
          <a:prstGeom prst="rect">
            <a:avLst/>
          </a:prstGeom>
          <a:noFill/>
        </p:spPr>
        <p:txBody>
          <a:bodyPr wrap="square" rtlCol="0">
            <a:spAutoFit/>
          </a:bodyPr>
          <a:lstStyle/>
          <a:p>
            <a:pPr algn="ctr"/>
            <a:r>
              <a:rPr lang="zh-CN" altLang="en-US" sz="2800" b="1" dirty="0">
                <a:solidFill>
                  <a:schemeClr val="accent1"/>
                </a:solidFill>
                <a:latin typeface="微软雅黑"/>
                <a:ea typeface="微软雅黑"/>
              </a:rPr>
              <a:t>团队介绍</a:t>
            </a:r>
          </a:p>
        </p:txBody>
      </p:sp>
      <p:sp>
        <p:nvSpPr>
          <p:cNvPr id="61" name="TextBox 60"/>
          <p:cNvSpPr txBox="1"/>
          <p:nvPr/>
        </p:nvSpPr>
        <p:spPr>
          <a:xfrm>
            <a:off x="3053239" y="3751903"/>
            <a:ext cx="1784276"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a:t>项目简介</a:t>
            </a:r>
          </a:p>
        </p:txBody>
      </p:sp>
      <p:sp>
        <p:nvSpPr>
          <p:cNvPr id="62" name="TextBox 61"/>
          <p:cNvSpPr txBox="1"/>
          <p:nvPr/>
        </p:nvSpPr>
        <p:spPr>
          <a:xfrm>
            <a:off x="5092483"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a:t>产品和运营</a:t>
            </a:r>
          </a:p>
        </p:txBody>
      </p:sp>
      <p:sp>
        <p:nvSpPr>
          <p:cNvPr id="63" name="TextBox 62"/>
          <p:cNvSpPr txBox="1"/>
          <p:nvPr/>
        </p:nvSpPr>
        <p:spPr>
          <a:xfrm>
            <a:off x="7276125"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a:t>发展计划</a:t>
            </a:r>
          </a:p>
        </p:txBody>
      </p:sp>
      <p:sp>
        <p:nvSpPr>
          <p:cNvPr id="64" name="TextBox 63"/>
          <p:cNvSpPr txBox="1"/>
          <p:nvPr/>
        </p:nvSpPr>
        <p:spPr>
          <a:xfrm>
            <a:off x="9459767"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a:t>财务和融资</a:t>
            </a:r>
          </a:p>
        </p:txBody>
      </p:sp>
      <p:sp>
        <p:nvSpPr>
          <p:cNvPr id="21" name="TextBox 20"/>
          <p:cNvSpPr txBox="1"/>
          <p:nvPr/>
        </p:nvSpPr>
        <p:spPr>
          <a:xfrm>
            <a:off x="1093919" y="4221088"/>
            <a:ext cx="1261884"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我们是谁</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2" name="TextBox 81"/>
          <p:cNvSpPr txBox="1"/>
          <p:nvPr/>
        </p:nvSpPr>
        <p:spPr>
          <a:xfrm>
            <a:off x="3053239" y="4221088"/>
            <a:ext cx="1723549"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我们要干什么</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3" name="TextBox 82"/>
          <p:cNvSpPr txBox="1"/>
          <p:nvPr/>
        </p:nvSpPr>
        <p:spPr>
          <a:xfrm>
            <a:off x="5406039" y="4221088"/>
            <a:ext cx="1492716"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打算怎么做</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4" name="TextBox 83"/>
          <p:cNvSpPr txBox="1"/>
          <p:nvPr/>
        </p:nvSpPr>
        <p:spPr>
          <a:xfrm>
            <a:off x="7406042" y="4221088"/>
            <a:ext cx="1954381"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长远打算是什么</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5" name="TextBox 84"/>
          <p:cNvSpPr txBox="1"/>
          <p:nvPr/>
        </p:nvSpPr>
        <p:spPr>
          <a:xfrm>
            <a:off x="9895715" y="4221088"/>
            <a:ext cx="1492716"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花钱与找钱</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Tree>
    <p:extLst>
      <p:ext uri="{BB962C8B-B14F-4D97-AF65-F5344CB8AC3E}">
        <p14:creationId xmlns:p14="http://schemas.microsoft.com/office/powerpoint/2010/main" val="3271003766"/>
      </p:ext>
    </p:extLst>
  </p:cSld>
  <p:clrMapOvr>
    <a:masterClrMapping/>
  </p:clrMapOvr>
  <p:transition spd="slow" advTm="14932">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3.5 </a:t>
            </a:r>
            <a:r>
              <a:rPr lang="zh-CN" altLang="en-US" sz="2800" dirty="0">
                <a:solidFill>
                  <a:schemeClr val="accent2"/>
                </a:solidFill>
                <a:latin typeface="微软雅黑"/>
                <a:ea typeface="微软雅黑"/>
              </a:rPr>
              <a:t>盈利渠道</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grpSp>
        <p:nvGrpSpPr>
          <p:cNvPr id="4" name="组合 3"/>
          <p:cNvGrpSpPr/>
          <p:nvPr/>
        </p:nvGrpSpPr>
        <p:grpSpPr>
          <a:xfrm>
            <a:off x="951420" y="1712242"/>
            <a:ext cx="2274887" cy="2274887"/>
            <a:chOff x="951420" y="1925637"/>
            <a:chExt cx="2274887" cy="2274887"/>
          </a:xfrm>
        </p:grpSpPr>
        <p:sp>
          <p:nvSpPr>
            <p:cNvPr id="5" name="Freeform 6"/>
            <p:cNvSpPr>
              <a:spLocks/>
            </p:cNvSpPr>
            <p:nvPr/>
          </p:nvSpPr>
          <p:spPr bwMode="auto">
            <a:xfrm>
              <a:off x="1745170"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1426075"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rgbClr val="ED5A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1173457"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rgbClr val="ED5A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1008591"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951420"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1"/>
            <p:cNvSpPr>
              <a:spLocks/>
            </p:cNvSpPr>
            <p:nvPr/>
          </p:nvSpPr>
          <p:spPr bwMode="auto">
            <a:xfrm>
              <a:off x="951420"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2"/>
            <p:cNvSpPr>
              <a:spLocks/>
            </p:cNvSpPr>
            <p:nvPr/>
          </p:nvSpPr>
          <p:spPr bwMode="auto">
            <a:xfrm>
              <a:off x="1008591"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3"/>
            <p:cNvSpPr>
              <a:spLocks/>
            </p:cNvSpPr>
            <p:nvPr/>
          </p:nvSpPr>
          <p:spPr bwMode="auto">
            <a:xfrm>
              <a:off x="1173457"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4"/>
            <p:cNvSpPr>
              <a:spLocks/>
            </p:cNvSpPr>
            <p:nvPr/>
          </p:nvSpPr>
          <p:spPr bwMode="auto">
            <a:xfrm>
              <a:off x="1426075"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5"/>
            <p:cNvSpPr>
              <a:spLocks/>
            </p:cNvSpPr>
            <p:nvPr/>
          </p:nvSpPr>
          <p:spPr bwMode="auto">
            <a:xfrm>
              <a:off x="1745170"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6"/>
            <p:cNvSpPr>
              <a:spLocks/>
            </p:cNvSpPr>
            <p:nvPr/>
          </p:nvSpPr>
          <p:spPr bwMode="auto">
            <a:xfrm>
              <a:off x="2096176"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7"/>
            <p:cNvSpPr>
              <a:spLocks/>
            </p:cNvSpPr>
            <p:nvPr/>
          </p:nvSpPr>
          <p:spPr bwMode="auto">
            <a:xfrm>
              <a:off x="2388680"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8"/>
            <p:cNvSpPr>
              <a:spLocks/>
            </p:cNvSpPr>
            <p:nvPr/>
          </p:nvSpPr>
          <p:spPr bwMode="auto">
            <a:xfrm>
              <a:off x="2649275"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9"/>
            <p:cNvSpPr>
              <a:spLocks/>
            </p:cNvSpPr>
            <p:nvPr/>
          </p:nvSpPr>
          <p:spPr bwMode="auto">
            <a:xfrm>
              <a:off x="2856688"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0"/>
            <p:cNvSpPr>
              <a:spLocks/>
            </p:cNvSpPr>
            <p:nvPr/>
          </p:nvSpPr>
          <p:spPr bwMode="auto">
            <a:xfrm>
              <a:off x="2988315"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1"/>
            <p:cNvSpPr>
              <a:spLocks/>
            </p:cNvSpPr>
            <p:nvPr/>
          </p:nvSpPr>
          <p:spPr bwMode="auto">
            <a:xfrm>
              <a:off x="2988315"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2"/>
            <p:cNvSpPr>
              <a:spLocks/>
            </p:cNvSpPr>
            <p:nvPr/>
          </p:nvSpPr>
          <p:spPr bwMode="auto">
            <a:xfrm>
              <a:off x="2856688"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3"/>
            <p:cNvSpPr>
              <a:spLocks/>
            </p:cNvSpPr>
            <p:nvPr/>
          </p:nvSpPr>
          <p:spPr bwMode="auto">
            <a:xfrm>
              <a:off x="2649275"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4"/>
            <p:cNvSpPr>
              <a:spLocks/>
            </p:cNvSpPr>
            <p:nvPr/>
          </p:nvSpPr>
          <p:spPr bwMode="auto">
            <a:xfrm>
              <a:off x="2388680"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5"/>
            <p:cNvSpPr>
              <a:spLocks/>
            </p:cNvSpPr>
            <p:nvPr/>
          </p:nvSpPr>
          <p:spPr bwMode="auto">
            <a:xfrm>
              <a:off x="2096176"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3542608" y="1712242"/>
            <a:ext cx="2274887" cy="2274887"/>
            <a:chOff x="3542608" y="1925637"/>
            <a:chExt cx="2274887" cy="2274887"/>
          </a:xfrm>
        </p:grpSpPr>
        <p:sp>
          <p:nvSpPr>
            <p:cNvPr id="26" name="Freeform 6"/>
            <p:cNvSpPr>
              <a:spLocks/>
            </p:cNvSpPr>
            <p:nvPr/>
          </p:nvSpPr>
          <p:spPr bwMode="auto">
            <a:xfrm>
              <a:off x="4336358"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p:cNvSpPr>
            <p:nvPr/>
          </p:nvSpPr>
          <p:spPr bwMode="auto">
            <a:xfrm>
              <a:off x="4017263"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p:cNvSpPr>
            <p:nvPr/>
          </p:nvSpPr>
          <p:spPr bwMode="auto">
            <a:xfrm>
              <a:off x="3764645"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p:cNvSpPr>
            <p:nvPr/>
          </p:nvSpPr>
          <p:spPr bwMode="auto">
            <a:xfrm>
              <a:off x="3599779"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p:cNvSpPr>
            <p:nvPr/>
          </p:nvSpPr>
          <p:spPr bwMode="auto">
            <a:xfrm>
              <a:off x="3542608"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p:cNvSpPr>
            <p:nvPr/>
          </p:nvSpPr>
          <p:spPr bwMode="auto">
            <a:xfrm>
              <a:off x="3542608"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2"/>
            <p:cNvSpPr>
              <a:spLocks/>
            </p:cNvSpPr>
            <p:nvPr/>
          </p:nvSpPr>
          <p:spPr bwMode="auto">
            <a:xfrm>
              <a:off x="3599779"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3764645"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4017263"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5"/>
            <p:cNvSpPr>
              <a:spLocks/>
            </p:cNvSpPr>
            <p:nvPr/>
          </p:nvSpPr>
          <p:spPr bwMode="auto">
            <a:xfrm>
              <a:off x="4336358"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4687364"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4979868"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5240463"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9"/>
            <p:cNvSpPr>
              <a:spLocks/>
            </p:cNvSpPr>
            <p:nvPr/>
          </p:nvSpPr>
          <p:spPr bwMode="auto">
            <a:xfrm>
              <a:off x="5447876"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0"/>
            <p:cNvSpPr>
              <a:spLocks/>
            </p:cNvSpPr>
            <p:nvPr/>
          </p:nvSpPr>
          <p:spPr bwMode="auto">
            <a:xfrm>
              <a:off x="5579503"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1"/>
            <p:cNvSpPr>
              <a:spLocks/>
            </p:cNvSpPr>
            <p:nvPr/>
          </p:nvSpPr>
          <p:spPr bwMode="auto">
            <a:xfrm>
              <a:off x="5579503"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2"/>
            <p:cNvSpPr>
              <a:spLocks/>
            </p:cNvSpPr>
            <p:nvPr/>
          </p:nvSpPr>
          <p:spPr bwMode="auto">
            <a:xfrm>
              <a:off x="5447876"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
            <p:cNvSpPr>
              <a:spLocks/>
            </p:cNvSpPr>
            <p:nvPr/>
          </p:nvSpPr>
          <p:spPr bwMode="auto">
            <a:xfrm>
              <a:off x="5240463"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4"/>
            <p:cNvSpPr>
              <a:spLocks/>
            </p:cNvSpPr>
            <p:nvPr/>
          </p:nvSpPr>
          <p:spPr bwMode="auto">
            <a:xfrm>
              <a:off x="4979868"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5"/>
            <p:cNvSpPr>
              <a:spLocks/>
            </p:cNvSpPr>
            <p:nvPr/>
          </p:nvSpPr>
          <p:spPr bwMode="auto">
            <a:xfrm>
              <a:off x="4687364"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6133796" y="1712242"/>
            <a:ext cx="2274887" cy="2274887"/>
            <a:chOff x="6133796" y="1925637"/>
            <a:chExt cx="2274887" cy="2274887"/>
          </a:xfrm>
        </p:grpSpPr>
        <p:sp>
          <p:nvSpPr>
            <p:cNvPr id="47" name="Freeform 6"/>
            <p:cNvSpPr>
              <a:spLocks/>
            </p:cNvSpPr>
            <p:nvPr/>
          </p:nvSpPr>
          <p:spPr bwMode="auto">
            <a:xfrm>
              <a:off x="6927546"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
            <p:cNvSpPr>
              <a:spLocks/>
            </p:cNvSpPr>
            <p:nvPr/>
          </p:nvSpPr>
          <p:spPr bwMode="auto">
            <a:xfrm>
              <a:off x="6608451"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8"/>
            <p:cNvSpPr>
              <a:spLocks/>
            </p:cNvSpPr>
            <p:nvPr/>
          </p:nvSpPr>
          <p:spPr bwMode="auto">
            <a:xfrm>
              <a:off x="6355833"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9"/>
            <p:cNvSpPr>
              <a:spLocks/>
            </p:cNvSpPr>
            <p:nvPr/>
          </p:nvSpPr>
          <p:spPr bwMode="auto">
            <a:xfrm>
              <a:off x="6190967"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0"/>
            <p:cNvSpPr>
              <a:spLocks/>
            </p:cNvSpPr>
            <p:nvPr/>
          </p:nvSpPr>
          <p:spPr bwMode="auto">
            <a:xfrm>
              <a:off x="6133796"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1"/>
            <p:cNvSpPr>
              <a:spLocks/>
            </p:cNvSpPr>
            <p:nvPr/>
          </p:nvSpPr>
          <p:spPr bwMode="auto">
            <a:xfrm>
              <a:off x="6133796"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2"/>
            <p:cNvSpPr>
              <a:spLocks/>
            </p:cNvSpPr>
            <p:nvPr/>
          </p:nvSpPr>
          <p:spPr bwMode="auto">
            <a:xfrm>
              <a:off x="6190967"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3"/>
            <p:cNvSpPr>
              <a:spLocks/>
            </p:cNvSpPr>
            <p:nvPr/>
          </p:nvSpPr>
          <p:spPr bwMode="auto">
            <a:xfrm>
              <a:off x="6355833"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4"/>
            <p:cNvSpPr>
              <a:spLocks/>
            </p:cNvSpPr>
            <p:nvPr/>
          </p:nvSpPr>
          <p:spPr bwMode="auto">
            <a:xfrm>
              <a:off x="6608451"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5"/>
            <p:cNvSpPr>
              <a:spLocks/>
            </p:cNvSpPr>
            <p:nvPr/>
          </p:nvSpPr>
          <p:spPr bwMode="auto">
            <a:xfrm>
              <a:off x="6927546"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p:cNvSpPr>
              <a:spLocks/>
            </p:cNvSpPr>
            <p:nvPr/>
          </p:nvSpPr>
          <p:spPr bwMode="auto">
            <a:xfrm>
              <a:off x="7278552"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p:cNvSpPr>
              <a:spLocks/>
            </p:cNvSpPr>
            <p:nvPr/>
          </p:nvSpPr>
          <p:spPr bwMode="auto">
            <a:xfrm>
              <a:off x="7571056"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8"/>
            <p:cNvSpPr>
              <a:spLocks/>
            </p:cNvSpPr>
            <p:nvPr/>
          </p:nvSpPr>
          <p:spPr bwMode="auto">
            <a:xfrm>
              <a:off x="7831651"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9"/>
            <p:cNvSpPr>
              <a:spLocks/>
            </p:cNvSpPr>
            <p:nvPr/>
          </p:nvSpPr>
          <p:spPr bwMode="auto">
            <a:xfrm>
              <a:off x="8039064"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0"/>
            <p:cNvSpPr>
              <a:spLocks/>
            </p:cNvSpPr>
            <p:nvPr/>
          </p:nvSpPr>
          <p:spPr bwMode="auto">
            <a:xfrm>
              <a:off x="8170691"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1"/>
            <p:cNvSpPr>
              <a:spLocks/>
            </p:cNvSpPr>
            <p:nvPr/>
          </p:nvSpPr>
          <p:spPr bwMode="auto">
            <a:xfrm>
              <a:off x="8170691"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2"/>
            <p:cNvSpPr>
              <a:spLocks/>
            </p:cNvSpPr>
            <p:nvPr/>
          </p:nvSpPr>
          <p:spPr bwMode="auto">
            <a:xfrm>
              <a:off x="8039064"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3"/>
            <p:cNvSpPr>
              <a:spLocks/>
            </p:cNvSpPr>
            <p:nvPr/>
          </p:nvSpPr>
          <p:spPr bwMode="auto">
            <a:xfrm>
              <a:off x="7831651"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4"/>
            <p:cNvSpPr>
              <a:spLocks/>
            </p:cNvSpPr>
            <p:nvPr/>
          </p:nvSpPr>
          <p:spPr bwMode="auto">
            <a:xfrm>
              <a:off x="7571056"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
            <p:cNvSpPr>
              <a:spLocks/>
            </p:cNvSpPr>
            <p:nvPr/>
          </p:nvSpPr>
          <p:spPr bwMode="auto">
            <a:xfrm>
              <a:off x="7278552"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组合 68"/>
          <p:cNvGrpSpPr/>
          <p:nvPr/>
        </p:nvGrpSpPr>
        <p:grpSpPr>
          <a:xfrm>
            <a:off x="8724985" y="1712242"/>
            <a:ext cx="2274887" cy="2274887"/>
            <a:chOff x="8724985" y="1925637"/>
            <a:chExt cx="2274887" cy="2274887"/>
          </a:xfrm>
        </p:grpSpPr>
        <p:sp>
          <p:nvSpPr>
            <p:cNvPr id="70" name="Freeform 6"/>
            <p:cNvSpPr>
              <a:spLocks/>
            </p:cNvSpPr>
            <p:nvPr/>
          </p:nvSpPr>
          <p:spPr bwMode="auto">
            <a:xfrm>
              <a:off x="9518735"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7"/>
            <p:cNvSpPr>
              <a:spLocks/>
            </p:cNvSpPr>
            <p:nvPr/>
          </p:nvSpPr>
          <p:spPr bwMode="auto">
            <a:xfrm>
              <a:off x="9199640"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8"/>
            <p:cNvSpPr>
              <a:spLocks/>
            </p:cNvSpPr>
            <p:nvPr/>
          </p:nvSpPr>
          <p:spPr bwMode="auto">
            <a:xfrm>
              <a:off x="8947022"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9"/>
            <p:cNvSpPr>
              <a:spLocks/>
            </p:cNvSpPr>
            <p:nvPr/>
          </p:nvSpPr>
          <p:spPr bwMode="auto">
            <a:xfrm>
              <a:off x="8782156"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0"/>
            <p:cNvSpPr>
              <a:spLocks/>
            </p:cNvSpPr>
            <p:nvPr/>
          </p:nvSpPr>
          <p:spPr bwMode="auto">
            <a:xfrm>
              <a:off x="8724985"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1"/>
            <p:cNvSpPr>
              <a:spLocks/>
            </p:cNvSpPr>
            <p:nvPr/>
          </p:nvSpPr>
          <p:spPr bwMode="auto">
            <a:xfrm>
              <a:off x="8724985"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2"/>
            <p:cNvSpPr>
              <a:spLocks/>
            </p:cNvSpPr>
            <p:nvPr/>
          </p:nvSpPr>
          <p:spPr bwMode="auto">
            <a:xfrm>
              <a:off x="8782156"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3"/>
            <p:cNvSpPr>
              <a:spLocks/>
            </p:cNvSpPr>
            <p:nvPr/>
          </p:nvSpPr>
          <p:spPr bwMode="auto">
            <a:xfrm>
              <a:off x="8947022"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4"/>
            <p:cNvSpPr>
              <a:spLocks/>
            </p:cNvSpPr>
            <p:nvPr/>
          </p:nvSpPr>
          <p:spPr bwMode="auto">
            <a:xfrm>
              <a:off x="9199640"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5"/>
            <p:cNvSpPr>
              <a:spLocks/>
            </p:cNvSpPr>
            <p:nvPr/>
          </p:nvSpPr>
          <p:spPr bwMode="auto">
            <a:xfrm>
              <a:off x="9518735"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6"/>
            <p:cNvSpPr>
              <a:spLocks/>
            </p:cNvSpPr>
            <p:nvPr/>
          </p:nvSpPr>
          <p:spPr bwMode="auto">
            <a:xfrm>
              <a:off x="9869741"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17"/>
            <p:cNvSpPr>
              <a:spLocks/>
            </p:cNvSpPr>
            <p:nvPr/>
          </p:nvSpPr>
          <p:spPr bwMode="auto">
            <a:xfrm>
              <a:off x="10162245"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18"/>
            <p:cNvSpPr>
              <a:spLocks/>
            </p:cNvSpPr>
            <p:nvPr/>
          </p:nvSpPr>
          <p:spPr bwMode="auto">
            <a:xfrm>
              <a:off x="10422840"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9"/>
            <p:cNvSpPr>
              <a:spLocks/>
            </p:cNvSpPr>
            <p:nvPr/>
          </p:nvSpPr>
          <p:spPr bwMode="auto">
            <a:xfrm>
              <a:off x="10630253"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20"/>
            <p:cNvSpPr>
              <a:spLocks/>
            </p:cNvSpPr>
            <p:nvPr/>
          </p:nvSpPr>
          <p:spPr bwMode="auto">
            <a:xfrm>
              <a:off x="10761880"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21"/>
            <p:cNvSpPr>
              <a:spLocks/>
            </p:cNvSpPr>
            <p:nvPr/>
          </p:nvSpPr>
          <p:spPr bwMode="auto">
            <a:xfrm>
              <a:off x="10761880"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rgbClr val="294A5A"/>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86" name="Freeform 22"/>
            <p:cNvSpPr>
              <a:spLocks/>
            </p:cNvSpPr>
            <p:nvPr/>
          </p:nvSpPr>
          <p:spPr bwMode="auto">
            <a:xfrm>
              <a:off x="10630253"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3"/>
            <p:cNvSpPr>
              <a:spLocks/>
            </p:cNvSpPr>
            <p:nvPr/>
          </p:nvSpPr>
          <p:spPr bwMode="auto">
            <a:xfrm>
              <a:off x="10422840"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4"/>
            <p:cNvSpPr>
              <a:spLocks/>
            </p:cNvSpPr>
            <p:nvPr/>
          </p:nvSpPr>
          <p:spPr bwMode="auto">
            <a:xfrm>
              <a:off x="10162245"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5"/>
            <p:cNvSpPr>
              <a:spLocks/>
            </p:cNvSpPr>
            <p:nvPr/>
          </p:nvSpPr>
          <p:spPr bwMode="auto">
            <a:xfrm>
              <a:off x="9869741"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0" name="TextBox 89"/>
          <p:cNvSpPr txBox="1"/>
          <p:nvPr/>
        </p:nvSpPr>
        <p:spPr>
          <a:xfrm>
            <a:off x="1261540"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15%</a:t>
            </a:r>
          </a:p>
        </p:txBody>
      </p:sp>
      <p:sp>
        <p:nvSpPr>
          <p:cNvPr id="91" name="TextBox 90"/>
          <p:cNvSpPr txBox="1"/>
          <p:nvPr/>
        </p:nvSpPr>
        <p:spPr>
          <a:xfrm>
            <a:off x="3895558"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10%</a:t>
            </a:r>
          </a:p>
        </p:txBody>
      </p:sp>
      <p:sp>
        <p:nvSpPr>
          <p:cNvPr id="92" name="TextBox 91"/>
          <p:cNvSpPr txBox="1"/>
          <p:nvPr/>
        </p:nvSpPr>
        <p:spPr>
          <a:xfrm>
            <a:off x="6461337"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15%</a:t>
            </a:r>
          </a:p>
        </p:txBody>
      </p:sp>
      <p:sp>
        <p:nvSpPr>
          <p:cNvPr id="93" name="TextBox 92"/>
          <p:cNvSpPr txBox="1"/>
          <p:nvPr/>
        </p:nvSpPr>
        <p:spPr>
          <a:xfrm>
            <a:off x="9013468"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60%</a:t>
            </a:r>
          </a:p>
        </p:txBody>
      </p:sp>
      <p:sp>
        <p:nvSpPr>
          <p:cNvPr id="94" name="TextBox 93"/>
          <p:cNvSpPr txBox="1"/>
          <p:nvPr/>
        </p:nvSpPr>
        <p:spPr>
          <a:xfrm>
            <a:off x="795675" y="4338404"/>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销售提成</a:t>
            </a:r>
            <a:endParaRPr lang="en-US" altLang="zh-CN" b="1" dirty="0">
              <a:solidFill>
                <a:schemeClr val="accent1"/>
              </a:solidFill>
              <a:latin typeface="+mn-ea"/>
              <a:ea typeface="+mn-ea"/>
            </a:endParaRPr>
          </a:p>
        </p:txBody>
      </p:sp>
      <p:sp>
        <p:nvSpPr>
          <p:cNvPr id="95" name="TextBox 94"/>
          <p:cNvSpPr txBox="1"/>
          <p:nvPr/>
        </p:nvSpPr>
        <p:spPr>
          <a:xfrm>
            <a:off x="795675" y="4744902"/>
            <a:ext cx="2566402" cy="830997"/>
          </a:xfrm>
          <a:prstGeom prst="rect">
            <a:avLst/>
          </a:prstGeom>
          <a:noFill/>
        </p:spPr>
        <p:txBody>
          <a:bodyPr wrap="square" rtlCol="0">
            <a:spAutoFit/>
          </a:bodyPr>
          <a:lstStyle/>
          <a:p>
            <a:r>
              <a:rPr lang="zh-CN" altLang="en-US" sz="1600" dirty="0">
                <a:solidFill>
                  <a:schemeClr val="accent1"/>
                </a:solidFill>
                <a:latin typeface="+mn-ea"/>
                <a:ea typeface="+mn-ea"/>
              </a:rPr>
              <a:t>提供开放课程接口，允许非官方人员开发课程售卖，平台收取佣金。</a:t>
            </a:r>
          </a:p>
        </p:txBody>
      </p:sp>
      <p:sp>
        <p:nvSpPr>
          <p:cNvPr id="96" name="TextBox 95"/>
          <p:cNvSpPr txBox="1"/>
          <p:nvPr/>
        </p:nvSpPr>
        <p:spPr>
          <a:xfrm>
            <a:off x="6077874" y="4332683"/>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广告收入</a:t>
            </a:r>
            <a:endParaRPr lang="en-US" altLang="zh-CN" b="1" dirty="0">
              <a:solidFill>
                <a:schemeClr val="accent1"/>
              </a:solidFill>
              <a:latin typeface="+mn-ea"/>
              <a:ea typeface="+mn-ea"/>
            </a:endParaRPr>
          </a:p>
        </p:txBody>
      </p:sp>
      <p:sp>
        <p:nvSpPr>
          <p:cNvPr id="97" name="TextBox 96"/>
          <p:cNvSpPr txBox="1"/>
          <p:nvPr/>
        </p:nvSpPr>
        <p:spPr>
          <a:xfrm>
            <a:off x="6077874" y="4739181"/>
            <a:ext cx="2566402" cy="830997"/>
          </a:xfrm>
          <a:prstGeom prst="rect">
            <a:avLst/>
          </a:prstGeom>
          <a:noFill/>
        </p:spPr>
        <p:txBody>
          <a:bodyPr wrap="square" rtlCol="0">
            <a:spAutoFit/>
          </a:bodyPr>
          <a:lstStyle/>
          <a:p>
            <a:r>
              <a:rPr lang="zh-CN" altLang="en-US" sz="1600" dirty="0">
                <a:solidFill>
                  <a:schemeClr val="accent1"/>
                </a:solidFill>
                <a:latin typeface="+mn-ea"/>
                <a:ea typeface="+mn-ea"/>
              </a:rPr>
              <a:t>和儿童用品商家合作，在素材中植入广告，收取广告费用</a:t>
            </a:r>
          </a:p>
        </p:txBody>
      </p:sp>
      <p:sp>
        <p:nvSpPr>
          <p:cNvPr id="98" name="TextBox 97"/>
          <p:cNvSpPr txBox="1"/>
          <p:nvPr/>
        </p:nvSpPr>
        <p:spPr>
          <a:xfrm>
            <a:off x="3480208" y="4332683"/>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付费素材</a:t>
            </a:r>
            <a:endParaRPr lang="en-US" altLang="zh-CN" b="1" dirty="0">
              <a:solidFill>
                <a:schemeClr val="accent1"/>
              </a:solidFill>
              <a:latin typeface="+mn-ea"/>
              <a:ea typeface="+mn-ea"/>
            </a:endParaRPr>
          </a:p>
        </p:txBody>
      </p:sp>
      <p:sp>
        <p:nvSpPr>
          <p:cNvPr id="99" name="TextBox 98"/>
          <p:cNvSpPr txBox="1"/>
          <p:nvPr/>
        </p:nvSpPr>
        <p:spPr>
          <a:xfrm>
            <a:off x="3480208" y="4739181"/>
            <a:ext cx="2566402" cy="584775"/>
          </a:xfrm>
          <a:prstGeom prst="rect">
            <a:avLst/>
          </a:prstGeom>
          <a:noFill/>
        </p:spPr>
        <p:txBody>
          <a:bodyPr wrap="square" rtlCol="0">
            <a:spAutoFit/>
          </a:bodyPr>
          <a:lstStyle/>
          <a:p>
            <a:r>
              <a:rPr lang="zh-CN" altLang="en-US" sz="1600" dirty="0">
                <a:solidFill>
                  <a:schemeClr val="accent1"/>
                </a:solidFill>
                <a:latin typeface="+mn-ea"/>
                <a:ea typeface="+mn-ea"/>
              </a:rPr>
              <a:t>更精美，稀少的素材需要付费购买</a:t>
            </a:r>
          </a:p>
        </p:txBody>
      </p:sp>
      <p:sp>
        <p:nvSpPr>
          <p:cNvPr id="100" name="TextBox 99"/>
          <p:cNvSpPr txBox="1"/>
          <p:nvPr/>
        </p:nvSpPr>
        <p:spPr>
          <a:xfrm>
            <a:off x="8716555" y="4338404"/>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付费课程</a:t>
            </a:r>
            <a:endParaRPr lang="en-US" altLang="zh-CN" b="1" dirty="0">
              <a:solidFill>
                <a:schemeClr val="accent1"/>
              </a:solidFill>
              <a:latin typeface="+mn-ea"/>
              <a:ea typeface="+mn-ea"/>
            </a:endParaRPr>
          </a:p>
        </p:txBody>
      </p:sp>
      <p:sp>
        <p:nvSpPr>
          <p:cNvPr id="101" name="TextBox 100"/>
          <p:cNvSpPr txBox="1"/>
          <p:nvPr/>
        </p:nvSpPr>
        <p:spPr>
          <a:xfrm>
            <a:off x="8716555" y="4744902"/>
            <a:ext cx="2566402" cy="830997"/>
          </a:xfrm>
          <a:prstGeom prst="rect">
            <a:avLst/>
          </a:prstGeom>
          <a:noFill/>
        </p:spPr>
        <p:txBody>
          <a:bodyPr wrap="square" rtlCol="0">
            <a:spAutoFit/>
          </a:bodyPr>
          <a:lstStyle/>
          <a:p>
            <a:r>
              <a:rPr lang="zh-CN" altLang="en-US" sz="1600" dirty="0">
                <a:solidFill>
                  <a:schemeClr val="accent1"/>
                </a:solidFill>
                <a:latin typeface="+mn-ea"/>
                <a:ea typeface="+mn-ea"/>
              </a:rPr>
              <a:t>主要利润来源，学员通过购买付费课程。获得更佳的产品体验</a:t>
            </a:r>
          </a:p>
        </p:txBody>
      </p:sp>
    </p:spTree>
    <p:extLst>
      <p:ext uri="{BB962C8B-B14F-4D97-AF65-F5344CB8AC3E}">
        <p14:creationId xmlns:p14="http://schemas.microsoft.com/office/powerpoint/2010/main" val="1686640436"/>
      </p:ext>
    </p:extLst>
  </p:cSld>
  <p:clrMapOvr>
    <a:masterClrMapping/>
  </p:clrMapOvr>
  <mc:AlternateContent xmlns:mc="http://schemas.openxmlformats.org/markup-compatibility/2006" xmlns:p14="http://schemas.microsoft.com/office/powerpoint/2010/main">
    <mc:Choice Requires="p14">
      <p:transition spd="slow" p14:dur="800" advTm="6339">
        <p14:doors/>
      </p:transition>
    </mc:Choice>
    <mc:Fallback xmlns="">
      <p:transition spd="slow" advTm="6339">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发展规划</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3"/>
          <p:cNvSpPr>
            <a:spLocks noEditPoints="1"/>
          </p:cNvSpPr>
          <p:nvPr/>
        </p:nvSpPr>
        <p:spPr bwMode="auto">
          <a:xfrm>
            <a:off x="5477893" y="1815152"/>
            <a:ext cx="1241014" cy="1335340"/>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7" name="Oval 40"/>
          <p:cNvSpPr>
            <a:spLocks noChangeAspect="1" noChangeArrowheads="1"/>
          </p:cNvSpPr>
          <p:nvPr/>
        </p:nvSpPr>
        <p:spPr bwMode="auto">
          <a:xfrm>
            <a:off x="3841073" y="5291652"/>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8" name="Oval 41"/>
          <p:cNvSpPr>
            <a:spLocks noChangeAspect="1" noChangeArrowheads="1"/>
          </p:cNvSpPr>
          <p:nvPr/>
        </p:nvSpPr>
        <p:spPr bwMode="auto">
          <a:xfrm>
            <a:off x="3841073" y="5713233"/>
            <a:ext cx="216000" cy="216000"/>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公司战略目标</a:t>
            </a:r>
          </a:p>
        </p:txBody>
      </p:sp>
      <p:sp>
        <p:nvSpPr>
          <p:cNvPr id="21" name="TextBox 20"/>
          <p:cNvSpPr txBox="1"/>
          <p:nvPr/>
        </p:nvSpPr>
        <p:spPr>
          <a:xfrm>
            <a:off x="4204290"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五年发展规划</a:t>
            </a:r>
          </a:p>
        </p:txBody>
      </p:sp>
      <p:sp>
        <p:nvSpPr>
          <p:cNvPr id="22" name="TextBox 21"/>
          <p:cNvSpPr txBox="1"/>
          <p:nvPr/>
        </p:nvSpPr>
        <p:spPr>
          <a:xfrm>
            <a:off x="4204290" y="5621178"/>
            <a:ext cx="2264889" cy="400110"/>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pPr>
              <a:lnSpc>
                <a:spcPct val="100000"/>
              </a:lnSpc>
            </a:pPr>
            <a:r>
              <a:rPr lang="zh-CN" altLang="en-US" sz="2000" dirty="0">
                <a:solidFill>
                  <a:schemeClr val="accent2"/>
                </a:solidFill>
              </a:rPr>
              <a:t>市场拓展计划</a:t>
            </a:r>
          </a:p>
        </p:txBody>
      </p:sp>
      <p:sp>
        <p:nvSpPr>
          <p:cNvPr id="24" name="Oval 42"/>
          <p:cNvSpPr>
            <a:spLocks noChangeAspect="1" noChangeArrowheads="1"/>
          </p:cNvSpPr>
          <p:nvPr/>
        </p:nvSpPr>
        <p:spPr bwMode="auto">
          <a:xfrm>
            <a:off x="6494611" y="5291652"/>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产品体系</a:t>
            </a:r>
          </a:p>
        </p:txBody>
      </p:sp>
      <p:sp>
        <p:nvSpPr>
          <p:cNvPr id="27" name="TextBox 26"/>
          <p:cNvSpPr txBox="1"/>
          <p:nvPr/>
        </p:nvSpPr>
        <p:spPr>
          <a:xfrm>
            <a:off x="6857828"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产品开发计划</a:t>
            </a:r>
          </a:p>
        </p:txBody>
      </p:sp>
    </p:spTree>
    <p:extLst>
      <p:ext uri="{BB962C8B-B14F-4D97-AF65-F5344CB8AC3E}">
        <p14:creationId xmlns:p14="http://schemas.microsoft.com/office/powerpoint/2010/main" val="2557174653"/>
      </p:ext>
    </p:extLst>
  </p:cSld>
  <p:clrMapOvr>
    <a:masterClrMapping/>
  </p:clrMapOvr>
  <p:transition spd="slow" advTm="5487">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4.1 </a:t>
            </a:r>
            <a:r>
              <a:rPr lang="zh-CN" altLang="en-US" sz="2800" dirty="0">
                <a:solidFill>
                  <a:schemeClr val="accent2"/>
                </a:solidFill>
                <a:latin typeface="微软雅黑"/>
                <a:ea typeface="微软雅黑"/>
              </a:rPr>
              <a:t>公司战略目标</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25" name="Freeform 5"/>
          <p:cNvSpPr>
            <a:spLocks noChangeAspect="1"/>
          </p:cNvSpPr>
          <p:nvPr/>
        </p:nvSpPr>
        <p:spPr bwMode="auto">
          <a:xfrm>
            <a:off x="5799562" y="1462229"/>
            <a:ext cx="1117833" cy="1121283"/>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cxnSp>
        <p:nvCxnSpPr>
          <p:cNvPr id="26" name="直接连接符 25"/>
          <p:cNvCxnSpPr/>
          <p:nvPr/>
        </p:nvCxnSpPr>
        <p:spPr bwMode="auto">
          <a:xfrm>
            <a:off x="7064622" y="1562572"/>
            <a:ext cx="0" cy="944517"/>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5995670" y="1607129"/>
            <a:ext cx="853175" cy="830997"/>
          </a:xfrm>
          <a:prstGeom prst="rect">
            <a:avLst/>
          </a:prstGeom>
          <a:noFill/>
        </p:spPr>
        <p:txBody>
          <a:bodyPr wrap="square" rtlCol="0">
            <a:spAutoFit/>
          </a:bodyPr>
          <a:lstStyle/>
          <a:p>
            <a:r>
              <a:rPr lang="zh-CN" altLang="en-US" sz="2400" dirty="0">
                <a:solidFill>
                  <a:schemeClr val="accent2"/>
                </a:solidFill>
                <a:latin typeface="+mn-ea"/>
                <a:ea typeface="+mn-ea"/>
              </a:rPr>
              <a:t>企业愿景</a:t>
            </a:r>
          </a:p>
        </p:txBody>
      </p:sp>
      <p:sp>
        <p:nvSpPr>
          <p:cNvPr id="28" name="TextBox 27"/>
          <p:cNvSpPr txBox="1"/>
          <p:nvPr/>
        </p:nvSpPr>
        <p:spPr>
          <a:xfrm>
            <a:off x="7208638" y="1700808"/>
            <a:ext cx="3472724" cy="499624"/>
          </a:xfrm>
          <a:prstGeom prst="rect">
            <a:avLst/>
          </a:prstGeom>
          <a:noFill/>
        </p:spPr>
        <p:txBody>
          <a:bodyPr wrap="square" rtlCol="0">
            <a:spAutoFit/>
          </a:bodyPr>
          <a:lstStyle>
            <a:defPPr>
              <a:defRPr lang="zh-CN"/>
            </a:defPPr>
            <a:lvl1pPr>
              <a:defRPr sz="2000">
                <a:solidFill>
                  <a:schemeClr val="accent2"/>
                </a:solidFill>
                <a:latin typeface="+mn-ea"/>
                <a:ea typeface="+mn-ea"/>
              </a:defRPr>
            </a:lvl1pPr>
          </a:lstStyle>
          <a:p>
            <a:pPr>
              <a:lnSpc>
                <a:spcPct val="150000"/>
              </a:lnSpc>
            </a:pPr>
            <a:r>
              <a:rPr lang="zh-CN" altLang="en-US" dirty="0">
                <a:solidFill>
                  <a:schemeClr val="accent1"/>
                </a:solidFill>
              </a:rPr>
              <a:t>为每个孩子插上科学的翅膀</a:t>
            </a:r>
          </a:p>
        </p:txBody>
      </p:sp>
      <p:sp>
        <p:nvSpPr>
          <p:cNvPr id="29" name="Freeform 5"/>
          <p:cNvSpPr>
            <a:spLocks noChangeAspect="1"/>
          </p:cNvSpPr>
          <p:nvPr/>
        </p:nvSpPr>
        <p:spPr bwMode="auto">
          <a:xfrm>
            <a:off x="5779766" y="2935932"/>
            <a:ext cx="1137629" cy="1141140"/>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0" name="TextBox 29"/>
          <p:cNvSpPr txBox="1"/>
          <p:nvPr/>
        </p:nvSpPr>
        <p:spPr>
          <a:xfrm>
            <a:off x="5961433" y="3056131"/>
            <a:ext cx="929036" cy="830997"/>
          </a:xfrm>
          <a:prstGeom prst="rect">
            <a:avLst/>
          </a:prstGeom>
          <a:noFill/>
        </p:spPr>
        <p:txBody>
          <a:bodyPr wrap="square" rtlCol="0">
            <a:spAutoFit/>
          </a:bodyPr>
          <a:lstStyle/>
          <a:p>
            <a:r>
              <a:rPr lang="zh-CN" altLang="en-US" sz="2400" dirty="0">
                <a:solidFill>
                  <a:schemeClr val="accent2"/>
                </a:solidFill>
                <a:latin typeface="+mn-ea"/>
                <a:ea typeface="+mn-ea"/>
              </a:rPr>
              <a:t>企业使命</a:t>
            </a:r>
          </a:p>
        </p:txBody>
      </p:sp>
      <p:sp>
        <p:nvSpPr>
          <p:cNvPr id="31" name="TextBox 30"/>
          <p:cNvSpPr txBox="1"/>
          <p:nvPr/>
        </p:nvSpPr>
        <p:spPr>
          <a:xfrm>
            <a:off x="7208638" y="2971767"/>
            <a:ext cx="3672408" cy="961289"/>
          </a:xfrm>
          <a:prstGeom prst="rect">
            <a:avLst/>
          </a:prstGeom>
          <a:noFill/>
        </p:spPr>
        <p:txBody>
          <a:bodyPr wrap="square" rtlCol="0">
            <a:spAutoFit/>
          </a:bodyPr>
          <a:lstStyle>
            <a:defPPr>
              <a:defRPr lang="zh-CN"/>
            </a:defPPr>
            <a:lvl1pPr>
              <a:lnSpc>
                <a:spcPct val="150000"/>
              </a:lnSpc>
              <a:defRPr sz="2000">
                <a:solidFill>
                  <a:schemeClr val="accent2"/>
                </a:solidFill>
                <a:latin typeface="+mn-ea"/>
                <a:ea typeface="+mn-ea"/>
              </a:defRPr>
            </a:lvl1pPr>
          </a:lstStyle>
          <a:p>
            <a:r>
              <a:rPr lang="zh-CN" altLang="en-US" dirty="0">
                <a:solidFill>
                  <a:schemeClr val="accent1"/>
                </a:solidFill>
              </a:rPr>
              <a:t>消除</a:t>
            </a:r>
            <a:r>
              <a:rPr lang="en-US" altLang="zh-CN" dirty="0">
                <a:solidFill>
                  <a:schemeClr val="accent1"/>
                </a:solidFill>
              </a:rPr>
              <a:t>STEAM</a:t>
            </a:r>
            <a:r>
              <a:rPr lang="zh-CN" altLang="en-US" dirty="0">
                <a:solidFill>
                  <a:schemeClr val="accent1"/>
                </a:solidFill>
              </a:rPr>
              <a:t>教育鸿沟，培养应用科学人才</a:t>
            </a:r>
          </a:p>
        </p:txBody>
      </p:sp>
      <p:sp>
        <p:nvSpPr>
          <p:cNvPr id="32" name="Freeform 5"/>
          <p:cNvSpPr>
            <a:spLocks noChangeAspect="1"/>
          </p:cNvSpPr>
          <p:nvPr/>
        </p:nvSpPr>
        <p:spPr bwMode="auto">
          <a:xfrm>
            <a:off x="5779766" y="4520108"/>
            <a:ext cx="1137629" cy="1141140"/>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3" name="TextBox 32"/>
          <p:cNvSpPr txBox="1"/>
          <p:nvPr/>
        </p:nvSpPr>
        <p:spPr>
          <a:xfrm>
            <a:off x="5741501" y="4591953"/>
            <a:ext cx="1239333" cy="830997"/>
          </a:xfrm>
          <a:prstGeom prst="rect">
            <a:avLst/>
          </a:prstGeom>
          <a:noFill/>
        </p:spPr>
        <p:txBody>
          <a:bodyPr wrap="square" rtlCol="0">
            <a:spAutoFit/>
          </a:bodyPr>
          <a:lstStyle/>
          <a:p>
            <a:pPr algn="ctr"/>
            <a:r>
              <a:rPr lang="zh-CN" altLang="en-US" sz="2400" dirty="0">
                <a:solidFill>
                  <a:schemeClr val="accent2"/>
                </a:solidFill>
                <a:latin typeface="+mn-ea"/>
                <a:ea typeface="+mn-ea"/>
              </a:rPr>
              <a:t>核心</a:t>
            </a:r>
            <a:endParaRPr lang="en-US" altLang="zh-CN" sz="2400" dirty="0">
              <a:solidFill>
                <a:schemeClr val="accent2"/>
              </a:solidFill>
              <a:latin typeface="+mn-ea"/>
              <a:ea typeface="+mn-ea"/>
            </a:endParaRPr>
          </a:p>
          <a:p>
            <a:pPr algn="ctr"/>
            <a:r>
              <a:rPr lang="zh-CN" altLang="en-US" sz="2400" dirty="0">
                <a:solidFill>
                  <a:schemeClr val="accent2"/>
                </a:solidFill>
                <a:latin typeface="+mn-ea"/>
                <a:ea typeface="+mn-ea"/>
              </a:rPr>
              <a:t>价值观</a:t>
            </a:r>
          </a:p>
        </p:txBody>
      </p:sp>
      <p:sp>
        <p:nvSpPr>
          <p:cNvPr id="34" name="TextBox 33"/>
          <p:cNvSpPr txBox="1"/>
          <p:nvPr/>
        </p:nvSpPr>
        <p:spPr>
          <a:xfrm>
            <a:off x="7208638" y="4330651"/>
            <a:ext cx="3672408" cy="1422954"/>
          </a:xfrm>
          <a:prstGeom prst="rect">
            <a:avLst/>
          </a:prstGeom>
          <a:noFill/>
        </p:spPr>
        <p:txBody>
          <a:bodyPr wrap="square" rtlCol="0">
            <a:spAutoFit/>
          </a:bodyPr>
          <a:lstStyle>
            <a:defPPr>
              <a:defRPr lang="zh-CN"/>
            </a:defPPr>
            <a:lvl1pPr>
              <a:lnSpc>
                <a:spcPct val="150000"/>
              </a:lnSpc>
              <a:defRPr sz="2000">
                <a:solidFill>
                  <a:schemeClr val="accent2"/>
                </a:solidFill>
                <a:latin typeface="+mn-ea"/>
                <a:ea typeface="+mn-ea"/>
              </a:defRPr>
            </a:lvl1pPr>
          </a:lstStyle>
          <a:p>
            <a:r>
              <a:rPr lang="zh-CN" altLang="en-US" dirty="0">
                <a:solidFill>
                  <a:schemeClr val="accent1"/>
                </a:solidFill>
              </a:rPr>
              <a:t>以孩子的成长为己任，持续创新，坚定不移走科技应用教育路线</a:t>
            </a:r>
          </a:p>
        </p:txBody>
      </p:sp>
      <p:cxnSp>
        <p:nvCxnSpPr>
          <p:cNvPr id="38" name="直接连接符 37"/>
          <p:cNvCxnSpPr/>
          <p:nvPr/>
        </p:nvCxnSpPr>
        <p:spPr bwMode="auto">
          <a:xfrm>
            <a:off x="7064622" y="2984123"/>
            <a:ext cx="0" cy="1004051"/>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a:off x="7064622" y="4624542"/>
            <a:ext cx="0" cy="1012051"/>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913805" y="1773220"/>
            <a:ext cx="4493538" cy="523220"/>
          </a:xfrm>
          <a:prstGeom prst="rect">
            <a:avLst/>
          </a:prstGeom>
          <a:noFill/>
        </p:spPr>
        <p:txBody>
          <a:bodyPr wrap="none" rtlCol="0">
            <a:spAutoFit/>
          </a:bodyPr>
          <a:lstStyle/>
          <a:p>
            <a:r>
              <a:rPr lang="zh-CN" altLang="en-US" sz="2800" dirty="0">
                <a:solidFill>
                  <a:schemeClr val="accent1"/>
                </a:solidFill>
                <a:latin typeface="+mn-ea"/>
                <a:ea typeface="+mn-ea"/>
              </a:rPr>
              <a:t>打造在线教育玩具第一品牌</a:t>
            </a:r>
          </a:p>
        </p:txBody>
      </p:sp>
      <p:pic>
        <p:nvPicPr>
          <p:cNvPr id="43" name="Picture 2" descr="E:\我的文档\鼎.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676" y="2450748"/>
            <a:ext cx="3786488" cy="402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079022"/>
      </p:ext>
    </p:extLst>
  </p:cSld>
  <p:clrMapOvr>
    <a:masterClrMapping/>
  </p:clrMapOvr>
  <mc:AlternateContent xmlns:mc="http://schemas.openxmlformats.org/markup-compatibility/2006" xmlns:p14="http://schemas.microsoft.com/office/powerpoint/2010/main">
    <mc:Choice Requires="p14">
      <p:transition spd="slow" p14:dur="800" advTm="14024">
        <p14:prism dir="d" isInverted="1"/>
      </p:transition>
    </mc:Choice>
    <mc:Fallback xmlns="">
      <p:transition spd="slow" advTm="1402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4.2 </a:t>
            </a:r>
            <a:r>
              <a:rPr lang="zh-CN" altLang="en-US" sz="2800" dirty="0">
                <a:solidFill>
                  <a:schemeClr val="accent2"/>
                </a:solidFill>
                <a:latin typeface="微软雅黑"/>
                <a:ea typeface="微软雅黑"/>
              </a:rPr>
              <a:t>产品体系</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4" name="Oval 5"/>
          <p:cNvSpPr>
            <a:spLocks noChangeArrowheads="1"/>
          </p:cNvSpPr>
          <p:nvPr/>
        </p:nvSpPr>
        <p:spPr bwMode="auto">
          <a:xfrm>
            <a:off x="3775975" y="1325563"/>
            <a:ext cx="1247775" cy="1252537"/>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accent1"/>
              </a:solidFill>
            </a:endParaRPr>
          </a:p>
        </p:txBody>
      </p:sp>
      <p:sp>
        <p:nvSpPr>
          <p:cNvPr id="5" name="Oval 6"/>
          <p:cNvSpPr>
            <a:spLocks noChangeArrowheads="1"/>
          </p:cNvSpPr>
          <p:nvPr/>
        </p:nvSpPr>
        <p:spPr bwMode="auto">
          <a:xfrm>
            <a:off x="3775975" y="3178175"/>
            <a:ext cx="1247775" cy="125095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6" name="Oval 7"/>
          <p:cNvSpPr>
            <a:spLocks noChangeArrowheads="1"/>
          </p:cNvSpPr>
          <p:nvPr/>
        </p:nvSpPr>
        <p:spPr bwMode="auto">
          <a:xfrm>
            <a:off x="3775975" y="5068888"/>
            <a:ext cx="1247775" cy="12525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Oval 8"/>
          <p:cNvSpPr>
            <a:spLocks noChangeArrowheads="1"/>
          </p:cNvSpPr>
          <p:nvPr/>
        </p:nvSpPr>
        <p:spPr bwMode="auto">
          <a:xfrm>
            <a:off x="581925" y="2644775"/>
            <a:ext cx="2490788" cy="2501900"/>
          </a:xfrm>
          <a:prstGeom prst="ellipse">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10"/>
          <p:cNvSpPr>
            <a:spLocks/>
          </p:cNvSpPr>
          <p:nvPr/>
        </p:nvSpPr>
        <p:spPr bwMode="auto">
          <a:xfrm>
            <a:off x="7674875" y="1382713"/>
            <a:ext cx="4070350" cy="5043487"/>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accent2">
              <a:lumMod val="95000"/>
            </a:schemeClr>
          </a:solidFill>
          <a:ln w="10" cap="flat">
            <a:solidFill>
              <a:schemeClr val="accent1">
                <a:lumMod val="40000"/>
                <a:lumOff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Freeform 11"/>
          <p:cNvSpPr>
            <a:spLocks/>
          </p:cNvSpPr>
          <p:nvPr/>
        </p:nvSpPr>
        <p:spPr bwMode="auto">
          <a:xfrm>
            <a:off x="7560575" y="1704390"/>
            <a:ext cx="107950" cy="630237"/>
          </a:xfrm>
          <a:custGeom>
            <a:avLst/>
            <a:gdLst>
              <a:gd name="T0" fmla="*/ 139 w 139"/>
              <a:gd name="T1" fmla="*/ 0 h 806"/>
              <a:gd name="T2" fmla="*/ 0 w 139"/>
              <a:gd name="T3" fmla="*/ 110 h 806"/>
              <a:gd name="T4" fmla="*/ 0 w 139"/>
              <a:gd name="T5" fmla="*/ 806 h 806"/>
              <a:gd name="T6" fmla="*/ 139 w 139"/>
              <a:gd name="T7" fmla="*/ 696 h 806"/>
              <a:gd name="T8" fmla="*/ 139 w 139"/>
              <a:gd name="T9" fmla="*/ 0 h 806"/>
            </a:gdLst>
            <a:ahLst/>
            <a:cxnLst>
              <a:cxn ang="0">
                <a:pos x="T0" y="T1"/>
              </a:cxn>
              <a:cxn ang="0">
                <a:pos x="T2" y="T3"/>
              </a:cxn>
              <a:cxn ang="0">
                <a:pos x="T4" y="T5"/>
              </a:cxn>
              <a:cxn ang="0">
                <a:pos x="T6" y="T7"/>
              </a:cxn>
              <a:cxn ang="0">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 name="Freeform 12"/>
          <p:cNvSpPr>
            <a:spLocks/>
          </p:cNvSpPr>
          <p:nvPr/>
        </p:nvSpPr>
        <p:spPr bwMode="auto">
          <a:xfrm>
            <a:off x="7560575" y="1790115"/>
            <a:ext cx="2794000" cy="544512"/>
          </a:xfrm>
          <a:custGeom>
            <a:avLst/>
            <a:gdLst>
              <a:gd name="T0" fmla="*/ 3591 w 3591"/>
              <a:gd name="T1" fmla="*/ 0 h 696"/>
              <a:gd name="T2" fmla="*/ 0 w 3591"/>
              <a:gd name="T3" fmla="*/ 0 h 696"/>
              <a:gd name="T4" fmla="*/ 0 w 3591"/>
              <a:gd name="T5" fmla="*/ 696 h 696"/>
              <a:gd name="T6" fmla="*/ 3591 w 3591"/>
              <a:gd name="T7" fmla="*/ 696 h 696"/>
              <a:gd name="T8" fmla="*/ 3383 w 3591"/>
              <a:gd name="T9" fmla="*/ 353 h 696"/>
              <a:gd name="T10" fmla="*/ 3591 w 3591"/>
              <a:gd name="T11" fmla="*/ 0 h 696"/>
            </a:gdLst>
            <a:ahLst/>
            <a:cxnLst>
              <a:cxn ang="0">
                <a:pos x="T0" y="T1"/>
              </a:cxn>
              <a:cxn ang="0">
                <a:pos x="T2" y="T3"/>
              </a:cxn>
              <a:cxn ang="0">
                <a:pos x="T4" y="T5"/>
              </a:cxn>
              <a:cxn ang="0">
                <a:pos x="T6" y="T7"/>
              </a:cxn>
              <a:cxn ang="0">
                <a:pos x="T8" y="T9"/>
              </a:cxn>
              <a:cxn ang="0">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cxnSp>
        <p:nvCxnSpPr>
          <p:cNvPr id="12" name="直接连接符 11"/>
          <p:cNvCxnSpPr/>
          <p:nvPr/>
        </p:nvCxnSpPr>
        <p:spPr bwMode="auto">
          <a:xfrm>
            <a:off x="3138985" y="3856672"/>
            <a:ext cx="615238" cy="0"/>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flipV="1">
            <a:off x="2811439" y="2356743"/>
            <a:ext cx="888193" cy="604821"/>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661313" y="4940490"/>
            <a:ext cx="1038319" cy="634253"/>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825023" y="1782554"/>
            <a:ext cx="1210588" cy="338554"/>
          </a:xfrm>
          <a:prstGeom prst="rect">
            <a:avLst/>
          </a:prstGeom>
          <a:noFill/>
        </p:spPr>
        <p:txBody>
          <a:bodyPr wrap="none" rtlCol="0">
            <a:spAutoFit/>
          </a:bodyPr>
          <a:lstStyle/>
          <a:p>
            <a:r>
              <a:rPr lang="zh-CN" altLang="en-US" sz="1600" dirty="0">
                <a:solidFill>
                  <a:schemeClr val="accent2"/>
                </a:solidFill>
                <a:latin typeface="+mn-ea"/>
                <a:ea typeface="+mn-ea"/>
              </a:rPr>
              <a:t>旗舰体验店</a:t>
            </a:r>
          </a:p>
        </p:txBody>
      </p:sp>
      <p:sp>
        <p:nvSpPr>
          <p:cNvPr id="19" name="TextBox 18"/>
          <p:cNvSpPr txBox="1"/>
          <p:nvPr/>
        </p:nvSpPr>
        <p:spPr>
          <a:xfrm>
            <a:off x="3863977" y="3606900"/>
            <a:ext cx="1106393" cy="584775"/>
          </a:xfrm>
          <a:prstGeom prst="rect">
            <a:avLst/>
          </a:prstGeom>
          <a:noFill/>
        </p:spPr>
        <p:txBody>
          <a:bodyPr wrap="none" rtlCol="0">
            <a:spAutoFit/>
          </a:bodyPr>
          <a:lstStyle/>
          <a:p>
            <a:pPr algn="ctr"/>
            <a:r>
              <a:rPr lang="zh-CN" altLang="en-US" sz="1600" dirty="0">
                <a:solidFill>
                  <a:schemeClr val="accent2"/>
                </a:solidFill>
                <a:latin typeface="+mn-ea"/>
                <a:ea typeface="+mn-ea"/>
              </a:rPr>
              <a:t>奇酷</a:t>
            </a:r>
            <a:r>
              <a:rPr lang="en-US" altLang="zh-CN" sz="1600" dirty="0">
                <a:solidFill>
                  <a:schemeClr val="accent2"/>
                </a:solidFill>
                <a:latin typeface="+mn-ea"/>
                <a:ea typeface="+mn-ea"/>
              </a:rPr>
              <a:t>QIKU</a:t>
            </a:r>
          </a:p>
          <a:p>
            <a:pPr algn="ctr"/>
            <a:r>
              <a:rPr lang="zh-CN" altLang="en-US" sz="1600" dirty="0">
                <a:solidFill>
                  <a:schemeClr val="accent2"/>
                </a:solidFill>
                <a:latin typeface="+mn-ea"/>
                <a:ea typeface="+mn-ea"/>
              </a:rPr>
              <a:t>周边</a:t>
            </a:r>
          </a:p>
        </p:txBody>
      </p:sp>
      <p:sp>
        <p:nvSpPr>
          <p:cNvPr id="20" name="TextBox 19"/>
          <p:cNvSpPr txBox="1"/>
          <p:nvPr/>
        </p:nvSpPr>
        <p:spPr>
          <a:xfrm>
            <a:off x="3679222" y="5434001"/>
            <a:ext cx="1441280" cy="584775"/>
          </a:xfrm>
          <a:prstGeom prst="rect">
            <a:avLst/>
          </a:prstGeom>
          <a:noFill/>
        </p:spPr>
        <p:txBody>
          <a:bodyPr wrap="square" rtlCol="0">
            <a:spAutoFit/>
          </a:bodyPr>
          <a:lstStyle/>
          <a:p>
            <a:pPr algn="ctr"/>
            <a:r>
              <a:rPr lang="zh-CN" altLang="en-US" sz="1600" dirty="0">
                <a:solidFill>
                  <a:schemeClr val="accent2"/>
                </a:solidFill>
                <a:latin typeface="+mn-ea"/>
                <a:ea typeface="+mn-ea"/>
              </a:rPr>
              <a:t>奇酷</a:t>
            </a:r>
            <a:r>
              <a:rPr lang="en-US" altLang="zh-CN" sz="1600" dirty="0">
                <a:solidFill>
                  <a:schemeClr val="accent2"/>
                </a:solidFill>
                <a:latin typeface="+mn-ea"/>
                <a:ea typeface="+mn-ea"/>
              </a:rPr>
              <a:t>QIKU</a:t>
            </a:r>
          </a:p>
          <a:p>
            <a:pPr algn="ctr"/>
            <a:r>
              <a:rPr lang="zh-CN" altLang="en-US" sz="1600" dirty="0">
                <a:solidFill>
                  <a:schemeClr val="accent2"/>
                </a:solidFill>
                <a:latin typeface="+mn-ea"/>
                <a:ea typeface="+mn-ea"/>
              </a:rPr>
              <a:t>平板</a:t>
            </a:r>
          </a:p>
        </p:txBody>
      </p:sp>
      <p:sp>
        <p:nvSpPr>
          <p:cNvPr id="21" name="TextBox 20"/>
          <p:cNvSpPr txBox="1"/>
          <p:nvPr/>
        </p:nvSpPr>
        <p:spPr>
          <a:xfrm>
            <a:off x="5072798" y="1050173"/>
            <a:ext cx="2232248" cy="1705403"/>
          </a:xfrm>
          <a:prstGeom prst="rect">
            <a:avLst/>
          </a:prstGeom>
          <a:noFill/>
        </p:spPr>
        <p:txBody>
          <a:bodyPr wrap="square" rtlCol="0">
            <a:spAutoFit/>
          </a:bodyPr>
          <a:lstStyle/>
          <a:p>
            <a:pPr algn="just">
              <a:lnSpc>
                <a:spcPct val="150000"/>
              </a:lnSpc>
            </a:pPr>
            <a:r>
              <a:rPr lang="zh-CN" altLang="en-US" dirty="0">
                <a:solidFill>
                  <a:schemeClr val="accent1"/>
                </a:solidFill>
                <a:latin typeface="微软雅黑" pitchFamily="34" charset="-122"/>
                <a:ea typeface="微软雅黑" pitchFamily="34" charset="-122"/>
              </a:rPr>
              <a:t>在各大城市商业综合体开设体验店，线上线下结合，组织线下活动</a:t>
            </a:r>
          </a:p>
        </p:txBody>
      </p:sp>
      <p:sp>
        <p:nvSpPr>
          <p:cNvPr id="22" name="TextBox 21"/>
          <p:cNvSpPr txBox="1"/>
          <p:nvPr/>
        </p:nvSpPr>
        <p:spPr>
          <a:xfrm>
            <a:off x="5084670" y="2961564"/>
            <a:ext cx="2346571" cy="1705403"/>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itchFamily="34" charset="-122"/>
                <a:ea typeface="微软雅黑" pitchFamily="34" charset="-122"/>
              </a:defRPr>
            </a:lvl1pPr>
          </a:lstStyle>
          <a:p>
            <a:r>
              <a:rPr lang="zh-CN" altLang="en-US" dirty="0">
                <a:solidFill>
                  <a:schemeClr val="accent1"/>
                </a:solidFill>
              </a:rPr>
              <a:t>根据系列化的课程角色和背景，打造实体玩具，游戏，电影等周边产品</a:t>
            </a:r>
          </a:p>
        </p:txBody>
      </p:sp>
      <p:sp>
        <p:nvSpPr>
          <p:cNvPr id="23" name="TextBox 22"/>
          <p:cNvSpPr txBox="1"/>
          <p:nvPr/>
        </p:nvSpPr>
        <p:spPr>
          <a:xfrm>
            <a:off x="5072798" y="4946598"/>
            <a:ext cx="2232248" cy="1705403"/>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itchFamily="34" charset="-122"/>
                <a:ea typeface="微软雅黑" pitchFamily="34" charset="-122"/>
              </a:defRPr>
            </a:lvl1pPr>
          </a:lstStyle>
          <a:p>
            <a:r>
              <a:rPr lang="zh-CN" altLang="en-US" dirty="0">
                <a:solidFill>
                  <a:schemeClr val="accent1"/>
                </a:solidFill>
              </a:rPr>
              <a:t>专属课程开发平台，深度定制硬件架构，更好的项目制作体验，开发效率更高</a:t>
            </a:r>
          </a:p>
        </p:txBody>
      </p:sp>
      <p:sp>
        <p:nvSpPr>
          <p:cNvPr id="24" name="TextBox 23"/>
          <p:cNvSpPr txBox="1"/>
          <p:nvPr/>
        </p:nvSpPr>
        <p:spPr>
          <a:xfrm>
            <a:off x="7814353" y="1809690"/>
            <a:ext cx="2221410" cy="492443"/>
          </a:xfrm>
          <a:prstGeom prst="rect">
            <a:avLst/>
          </a:prstGeom>
          <a:noFill/>
        </p:spPr>
        <p:txBody>
          <a:bodyPr wrap="square" rtlCol="0">
            <a:spAutoFit/>
          </a:bodyPr>
          <a:lstStyle/>
          <a:p>
            <a:r>
              <a:rPr lang="zh-CN" altLang="en-US" sz="2600" dirty="0">
                <a:solidFill>
                  <a:schemeClr val="accent2"/>
                </a:solidFill>
                <a:latin typeface="+mn-ea"/>
                <a:ea typeface="+mn-ea"/>
              </a:rPr>
              <a:t>核心体系解读</a:t>
            </a:r>
          </a:p>
        </p:txBody>
      </p:sp>
      <p:sp>
        <p:nvSpPr>
          <p:cNvPr id="25" name="TextBox 24"/>
          <p:cNvSpPr txBox="1"/>
          <p:nvPr/>
        </p:nvSpPr>
        <p:spPr>
          <a:xfrm>
            <a:off x="7861146" y="2503904"/>
            <a:ext cx="3646044" cy="3693319"/>
          </a:xfrm>
          <a:prstGeom prst="rect">
            <a:avLst/>
          </a:prstGeom>
          <a:noFill/>
        </p:spPr>
        <p:txBody>
          <a:bodyPr wrap="square" rtlCol="0">
            <a:spAutoFit/>
          </a:bodyPr>
          <a:lstStyle/>
          <a:p>
            <a:pPr marL="342900" indent="-342900" algn="just">
              <a:buFont typeface="Arial" pitchFamily="34" charset="0"/>
              <a:buChar char="•"/>
            </a:pPr>
            <a:r>
              <a:rPr lang="zh-CN" altLang="en-US" b="1" dirty="0">
                <a:solidFill>
                  <a:schemeClr val="accent1"/>
                </a:solidFill>
                <a:latin typeface="+mn-ea"/>
                <a:ea typeface="+mn-ea"/>
              </a:rPr>
              <a:t>教学体系</a:t>
            </a:r>
            <a:r>
              <a:rPr lang="zh-CN" altLang="en-US" dirty="0">
                <a:solidFill>
                  <a:schemeClr val="accent1"/>
                </a:solidFill>
                <a:latin typeface="+mn-ea"/>
                <a:ea typeface="+mn-ea"/>
              </a:rPr>
              <a:t>：个性化的课程设计，自由开放的素材系统，快乐学习，寓教于乐</a:t>
            </a:r>
            <a:endParaRPr lang="en-US" altLang="zh-CN" dirty="0">
              <a:solidFill>
                <a:schemeClr val="accent1"/>
              </a:solidFill>
              <a:latin typeface="+mn-ea"/>
              <a:ea typeface="+mn-ea"/>
            </a:endParaRPr>
          </a:p>
          <a:p>
            <a:pPr marL="342900" indent="-342900" algn="just">
              <a:buFont typeface="Arial" pitchFamily="34" charset="0"/>
              <a:buChar char="•"/>
            </a:pPr>
            <a:endParaRPr lang="zh-CN" altLang="en-US" dirty="0">
              <a:solidFill>
                <a:schemeClr val="accent1"/>
              </a:solidFill>
              <a:latin typeface="+mn-ea"/>
              <a:ea typeface="+mn-ea"/>
            </a:endParaRPr>
          </a:p>
          <a:p>
            <a:pPr marL="342900" indent="-342900" algn="just">
              <a:buFont typeface="Arial" pitchFamily="34" charset="0"/>
              <a:buChar char="•"/>
            </a:pPr>
            <a:r>
              <a:rPr lang="zh-CN" altLang="en-US" b="1" dirty="0">
                <a:solidFill>
                  <a:schemeClr val="accent1"/>
                </a:solidFill>
                <a:latin typeface="+mn-ea"/>
                <a:ea typeface="+mn-ea"/>
              </a:rPr>
              <a:t>研发体系</a:t>
            </a:r>
            <a:r>
              <a:rPr lang="zh-CN" altLang="en-US" dirty="0">
                <a:solidFill>
                  <a:schemeClr val="accent1"/>
                </a:solidFill>
                <a:latin typeface="+mn-ea"/>
                <a:ea typeface="+mn-ea"/>
              </a:rPr>
              <a:t>：从制作单页小程序，到制作全景游戏，下至</a:t>
            </a:r>
            <a:r>
              <a:rPr lang="en-US" altLang="zh-CN" dirty="0">
                <a:solidFill>
                  <a:schemeClr val="accent1"/>
                </a:solidFill>
                <a:latin typeface="+mn-ea"/>
                <a:ea typeface="+mn-ea"/>
              </a:rPr>
              <a:t>3</a:t>
            </a:r>
            <a:r>
              <a:rPr lang="zh-CN" altLang="en-US" dirty="0">
                <a:solidFill>
                  <a:schemeClr val="accent1"/>
                </a:solidFill>
                <a:latin typeface="+mn-ea"/>
                <a:ea typeface="+mn-ea"/>
              </a:rPr>
              <a:t>岁，上至</a:t>
            </a:r>
            <a:r>
              <a:rPr lang="en-US" altLang="zh-CN" dirty="0">
                <a:solidFill>
                  <a:schemeClr val="accent1"/>
                </a:solidFill>
                <a:latin typeface="+mn-ea"/>
                <a:ea typeface="+mn-ea"/>
              </a:rPr>
              <a:t>99</a:t>
            </a:r>
            <a:r>
              <a:rPr lang="zh-CN" altLang="en-US" dirty="0">
                <a:solidFill>
                  <a:schemeClr val="accent1"/>
                </a:solidFill>
                <a:latin typeface="+mn-ea"/>
                <a:ea typeface="+mn-ea"/>
              </a:rPr>
              <a:t>岁，都能够通过我们的引擎开发创意游戏</a:t>
            </a:r>
            <a:endParaRPr lang="en-US" altLang="zh-CN" dirty="0">
              <a:solidFill>
                <a:schemeClr val="accent1"/>
              </a:solidFill>
              <a:latin typeface="+mn-ea"/>
              <a:ea typeface="+mn-ea"/>
            </a:endParaRPr>
          </a:p>
          <a:p>
            <a:pPr marL="342900" indent="-342900" algn="just">
              <a:buFont typeface="Arial" pitchFamily="34" charset="0"/>
              <a:buChar char="•"/>
            </a:pPr>
            <a:endParaRPr lang="zh-CN" altLang="en-US" dirty="0">
              <a:solidFill>
                <a:schemeClr val="accent1"/>
              </a:solidFill>
              <a:latin typeface="+mn-ea"/>
              <a:ea typeface="+mn-ea"/>
            </a:endParaRPr>
          </a:p>
          <a:p>
            <a:pPr marL="342900" indent="-342900" algn="just">
              <a:buFont typeface="Arial" pitchFamily="34" charset="0"/>
              <a:buChar char="•"/>
            </a:pPr>
            <a:r>
              <a:rPr lang="zh-CN" altLang="en-US" b="1" dirty="0">
                <a:solidFill>
                  <a:schemeClr val="accent1"/>
                </a:solidFill>
                <a:latin typeface="+mn-ea"/>
                <a:ea typeface="+mn-ea"/>
              </a:rPr>
              <a:t>销售体系</a:t>
            </a:r>
            <a:r>
              <a:rPr lang="zh-CN" altLang="en-US" dirty="0">
                <a:solidFill>
                  <a:schemeClr val="accent1"/>
                </a:solidFill>
                <a:latin typeface="+mn-ea"/>
                <a:ea typeface="+mn-ea"/>
              </a:rPr>
              <a:t>：为有创意，热爱</a:t>
            </a:r>
            <a:r>
              <a:rPr lang="en-US" altLang="zh-CN" dirty="0">
                <a:solidFill>
                  <a:schemeClr val="accent1"/>
                </a:solidFill>
                <a:latin typeface="+mn-ea"/>
                <a:ea typeface="+mn-ea"/>
              </a:rPr>
              <a:t>STEAM</a:t>
            </a:r>
            <a:r>
              <a:rPr lang="zh-CN" altLang="en-US" dirty="0">
                <a:solidFill>
                  <a:schemeClr val="accent1"/>
                </a:solidFill>
                <a:latin typeface="+mn-ea"/>
                <a:ea typeface="+mn-ea"/>
              </a:rPr>
              <a:t>教育的人提供途径，开发优秀课程变现，充分利用互联网力量，形成资源壁垒</a:t>
            </a:r>
          </a:p>
        </p:txBody>
      </p:sp>
      <p:sp>
        <p:nvSpPr>
          <p:cNvPr id="26" name="TextBox 23">
            <a:extLst>
              <a:ext uri="{FF2B5EF4-FFF2-40B4-BE49-F238E27FC236}">
                <a16:creationId xmlns:a16="http://schemas.microsoft.com/office/drawing/2014/main" id="{9B74AA64-C7F7-46A0-A523-B5AD8BD665E7}"/>
              </a:ext>
            </a:extLst>
          </p:cNvPr>
          <p:cNvSpPr txBox="1"/>
          <p:nvPr/>
        </p:nvSpPr>
        <p:spPr>
          <a:xfrm>
            <a:off x="1040973" y="3619605"/>
            <a:ext cx="1675078" cy="492443"/>
          </a:xfrm>
          <a:prstGeom prst="rect">
            <a:avLst/>
          </a:prstGeom>
          <a:noFill/>
        </p:spPr>
        <p:txBody>
          <a:bodyPr wrap="square" rtlCol="0">
            <a:spAutoFit/>
          </a:bodyPr>
          <a:lstStyle/>
          <a:p>
            <a:r>
              <a:rPr lang="zh-CN" altLang="en-US" sz="2600" dirty="0">
                <a:solidFill>
                  <a:schemeClr val="accent1"/>
                </a:solidFill>
                <a:latin typeface="+mn-ea"/>
                <a:ea typeface="+mn-ea"/>
              </a:rPr>
              <a:t>核心体系</a:t>
            </a:r>
          </a:p>
        </p:txBody>
      </p:sp>
    </p:spTree>
    <p:custDataLst>
      <p:tags r:id="rId1"/>
    </p:custDataLst>
    <p:extLst>
      <p:ext uri="{BB962C8B-B14F-4D97-AF65-F5344CB8AC3E}">
        <p14:creationId xmlns:p14="http://schemas.microsoft.com/office/powerpoint/2010/main" val="290968061"/>
      </p:ext>
    </p:extLst>
  </p:cSld>
  <p:clrMapOvr>
    <a:masterClrMapping/>
  </p:clrMapOvr>
  <mc:AlternateContent xmlns:mc="http://schemas.openxmlformats.org/markup-compatibility/2006" xmlns:p14="http://schemas.microsoft.com/office/powerpoint/2010/main">
    <mc:Choice Requires="p14">
      <p:transition spd="slow" p14:dur="800" advTm="11658">
        <p14:prism isInverted="1"/>
      </p:transition>
    </mc:Choice>
    <mc:Fallback xmlns="">
      <p:transition spd="slow" advTm="1165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4.3 </a:t>
            </a:r>
            <a:r>
              <a:rPr lang="zh-CN" altLang="en-US" sz="2800" dirty="0">
                <a:solidFill>
                  <a:schemeClr val="accent2"/>
                </a:solidFill>
                <a:latin typeface="微软雅黑"/>
                <a:ea typeface="微软雅黑"/>
              </a:rPr>
              <a:t>短期盈利计划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24" name="Freeform 5"/>
          <p:cNvSpPr>
            <a:spLocks/>
          </p:cNvSpPr>
          <p:nvPr/>
        </p:nvSpPr>
        <p:spPr bwMode="auto">
          <a:xfrm>
            <a:off x="3479801" y="1716881"/>
            <a:ext cx="2571750"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bg1"/>
          </a:solidFill>
          <a:ln w="10" cap="flat">
            <a:solidFill>
              <a:schemeClr val="accent2">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6"/>
          <p:cNvSpPr>
            <a:spLocks/>
          </p:cNvSpPr>
          <p:nvPr/>
        </p:nvSpPr>
        <p:spPr bwMode="auto">
          <a:xfrm>
            <a:off x="633413" y="1716881"/>
            <a:ext cx="2573338" cy="4119563"/>
          </a:xfrm>
          <a:custGeom>
            <a:avLst/>
            <a:gdLst>
              <a:gd name="T0" fmla="*/ 125 w 3149"/>
              <a:gd name="T1" fmla="*/ 0 h 5005"/>
              <a:gd name="T2" fmla="*/ 3024 w 3149"/>
              <a:gd name="T3" fmla="*/ 0 h 5005"/>
              <a:gd name="T4" fmla="*/ 3149 w 3149"/>
              <a:gd name="T5" fmla="*/ 125 h 5005"/>
              <a:gd name="T6" fmla="*/ 3149 w 3149"/>
              <a:gd name="T7" fmla="*/ 4880 h 5005"/>
              <a:gd name="T8" fmla="*/ 3024 w 3149"/>
              <a:gd name="T9" fmla="*/ 5005 h 5005"/>
              <a:gd name="T10" fmla="*/ 125 w 3149"/>
              <a:gd name="T11" fmla="*/ 5005 h 5005"/>
              <a:gd name="T12" fmla="*/ 0 w 3149"/>
              <a:gd name="T13" fmla="*/ 4880 h 5005"/>
              <a:gd name="T14" fmla="*/ 0 w 3149"/>
              <a:gd name="T15" fmla="*/ 125 h 5005"/>
              <a:gd name="T16" fmla="*/ 125 w 3149"/>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chemeClr val="tx1"/>
          </a:solidFill>
          <a:ln w="10" cap="flat">
            <a:solidFill>
              <a:schemeClr val="accent2">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7"/>
          <p:cNvSpPr>
            <a:spLocks/>
          </p:cNvSpPr>
          <p:nvPr/>
        </p:nvSpPr>
        <p:spPr bwMode="auto">
          <a:xfrm>
            <a:off x="9170989" y="1716881"/>
            <a:ext cx="2571750"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bg2"/>
          </a:solidFill>
          <a:ln w="10" cap="flat">
            <a:solidFill>
              <a:schemeClr val="accent2">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8"/>
          <p:cNvSpPr>
            <a:spLocks/>
          </p:cNvSpPr>
          <p:nvPr/>
        </p:nvSpPr>
        <p:spPr bwMode="auto">
          <a:xfrm>
            <a:off x="6326189" y="1716881"/>
            <a:ext cx="2570163"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tx2"/>
          </a:solidFill>
          <a:ln w="10" cap="flat">
            <a:solidFill>
              <a:schemeClr val="accent2">
                <a:lumMod val="8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8" name="组合 27"/>
          <p:cNvGrpSpPr/>
          <p:nvPr/>
        </p:nvGrpSpPr>
        <p:grpSpPr>
          <a:xfrm>
            <a:off x="3041651" y="3326606"/>
            <a:ext cx="631825" cy="636588"/>
            <a:chOff x="3041651" y="3326606"/>
            <a:chExt cx="631825" cy="636588"/>
          </a:xfrm>
        </p:grpSpPr>
        <p:sp>
          <p:nvSpPr>
            <p:cNvPr id="29" name="Oval 9"/>
            <p:cNvSpPr>
              <a:spLocks noChangeArrowheads="1"/>
            </p:cNvSpPr>
            <p:nvPr/>
          </p:nvSpPr>
          <p:spPr bwMode="auto">
            <a:xfrm>
              <a:off x="3041651" y="3326606"/>
              <a:ext cx="631825" cy="636588"/>
            </a:xfrm>
            <a:prstGeom prst="ellipse">
              <a:avLst/>
            </a:prstGeom>
            <a:solidFill>
              <a:schemeClr val="bg2"/>
            </a:solidFill>
            <a:ln>
              <a:solidFill>
                <a:schemeClr val="accent2"/>
              </a:solid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组合 31"/>
          <p:cNvGrpSpPr/>
          <p:nvPr/>
        </p:nvGrpSpPr>
        <p:grpSpPr>
          <a:xfrm>
            <a:off x="5867401" y="3326606"/>
            <a:ext cx="633413" cy="636588"/>
            <a:chOff x="5867401" y="3326606"/>
            <a:chExt cx="633413" cy="636588"/>
          </a:xfrm>
        </p:grpSpPr>
        <p:sp>
          <p:nvSpPr>
            <p:cNvPr id="33" name="Oval 12"/>
            <p:cNvSpPr>
              <a:spLocks noChangeArrowheads="1"/>
            </p:cNvSpPr>
            <p:nvPr/>
          </p:nvSpPr>
          <p:spPr bwMode="auto">
            <a:xfrm>
              <a:off x="5867401" y="3326606"/>
              <a:ext cx="633413" cy="636588"/>
            </a:xfrm>
            <a:prstGeom prst="ellipse">
              <a:avLst/>
            </a:prstGeom>
            <a:solidFill>
              <a:schemeClr val="bg2"/>
            </a:solidFill>
            <a:ln>
              <a:solidFill>
                <a:schemeClr val="accent2"/>
              </a:solid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3"/>
            <p:cNvSpPr>
              <a:spLocks/>
            </p:cNvSpPr>
            <p:nvPr/>
          </p:nvSpPr>
          <p:spPr bwMode="auto">
            <a:xfrm>
              <a:off x="6205539"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
            <p:cNvSpPr>
              <a:spLocks/>
            </p:cNvSpPr>
            <p:nvPr/>
          </p:nvSpPr>
          <p:spPr bwMode="auto">
            <a:xfrm>
              <a:off x="6010276" y="3469481"/>
              <a:ext cx="206375" cy="342900"/>
            </a:xfrm>
            <a:custGeom>
              <a:avLst/>
              <a:gdLst>
                <a:gd name="T0" fmla="*/ 217 w 252"/>
                <a:gd name="T1" fmla="*/ 252 h 418"/>
                <a:gd name="T2" fmla="*/ 136 w 252"/>
                <a:gd name="T3" fmla="*/ 321 h 418"/>
                <a:gd name="T4" fmla="*/ 59 w 252"/>
                <a:gd name="T5" fmla="*/ 388 h 418"/>
                <a:gd name="T6" fmla="*/ 1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8728076" y="3326606"/>
            <a:ext cx="633413" cy="636588"/>
            <a:chOff x="8728076" y="3326606"/>
            <a:chExt cx="633413" cy="636588"/>
          </a:xfrm>
        </p:grpSpPr>
        <p:sp>
          <p:nvSpPr>
            <p:cNvPr id="37" name="Oval 15"/>
            <p:cNvSpPr>
              <a:spLocks noChangeArrowheads="1"/>
            </p:cNvSpPr>
            <p:nvPr/>
          </p:nvSpPr>
          <p:spPr bwMode="auto">
            <a:xfrm>
              <a:off x="8728076" y="3326606"/>
              <a:ext cx="633413" cy="636588"/>
            </a:xfrm>
            <a:prstGeom prst="ellipse">
              <a:avLst/>
            </a:prstGeom>
            <a:solidFill>
              <a:schemeClr val="bg2"/>
            </a:solidFill>
            <a:ln>
              <a:solidFill>
                <a:schemeClr val="accent2"/>
              </a:solid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6"/>
            <p:cNvSpPr>
              <a:spLocks/>
            </p:cNvSpPr>
            <p:nvPr/>
          </p:nvSpPr>
          <p:spPr bwMode="auto">
            <a:xfrm>
              <a:off x="9066214"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6 w 252"/>
                <a:gd name="T19" fmla="*/ 19 h 418"/>
                <a:gd name="T20" fmla="*/ 136 w 252"/>
                <a:gd name="T21" fmla="*/ 88 h 418"/>
                <a:gd name="T22" fmla="*/ 213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7"/>
            <p:cNvSpPr>
              <a:spLocks/>
            </p:cNvSpPr>
            <p:nvPr/>
          </p:nvSpPr>
          <p:spPr bwMode="auto">
            <a:xfrm>
              <a:off x="8870951" y="3469481"/>
              <a:ext cx="206375" cy="342900"/>
            </a:xfrm>
            <a:custGeom>
              <a:avLst/>
              <a:gdLst>
                <a:gd name="T0" fmla="*/ 217 w 252"/>
                <a:gd name="T1" fmla="*/ 252 h 418"/>
                <a:gd name="T2" fmla="*/ 136 w 252"/>
                <a:gd name="T3" fmla="*/ 321 h 418"/>
                <a:gd name="T4" fmla="*/ 59 w 252"/>
                <a:gd name="T5" fmla="*/ 388 h 418"/>
                <a:gd name="T6" fmla="*/ 1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1392304" y="1939131"/>
            <a:ext cx="1005403" cy="938213"/>
            <a:chOff x="1392304" y="1939131"/>
            <a:chExt cx="1005403" cy="938213"/>
          </a:xfrm>
        </p:grpSpPr>
        <p:sp>
          <p:nvSpPr>
            <p:cNvPr id="41" name="Oval 18"/>
            <p:cNvSpPr>
              <a:spLocks noChangeArrowheads="1"/>
            </p:cNvSpPr>
            <p:nvPr/>
          </p:nvSpPr>
          <p:spPr bwMode="auto">
            <a:xfrm>
              <a:off x="1454151" y="1939131"/>
              <a:ext cx="930275" cy="9382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TextBox 41"/>
            <p:cNvSpPr txBox="1"/>
            <p:nvPr/>
          </p:nvSpPr>
          <p:spPr>
            <a:xfrm>
              <a:off x="1392304" y="2205764"/>
              <a:ext cx="1005403" cy="461665"/>
            </a:xfrm>
            <a:prstGeom prst="rect">
              <a:avLst/>
            </a:prstGeom>
            <a:noFill/>
          </p:spPr>
          <p:txBody>
            <a:bodyPr wrap="none" rtlCol="0">
              <a:spAutoFit/>
            </a:bodyPr>
            <a:lstStyle/>
            <a:p>
              <a:r>
                <a:rPr lang="en-US" altLang="zh-CN" sz="2400" b="1" dirty="0">
                  <a:latin typeface="+mn-ea"/>
                  <a:ea typeface="+mn-ea"/>
                </a:rPr>
                <a:t>18H2</a:t>
              </a:r>
              <a:endParaRPr lang="zh-CN" altLang="en-US" sz="2400" b="1" dirty="0">
                <a:latin typeface="+mn-ea"/>
                <a:ea typeface="+mn-ea"/>
              </a:endParaRPr>
            </a:p>
          </p:txBody>
        </p:sp>
      </p:grpSp>
      <p:sp>
        <p:nvSpPr>
          <p:cNvPr id="43" name="矩形 42"/>
          <p:cNvSpPr/>
          <p:nvPr/>
        </p:nvSpPr>
        <p:spPr>
          <a:xfrm>
            <a:off x="862611" y="2919179"/>
            <a:ext cx="2090066" cy="1200329"/>
          </a:xfrm>
          <a:prstGeom prst="rect">
            <a:avLst/>
          </a:prstGeom>
          <a:noFill/>
          <a:ln>
            <a:noFill/>
          </a:ln>
        </p:spPr>
        <p:txBody>
          <a:bodyPr wrap="square">
            <a:spAutoFit/>
          </a:bodyPr>
          <a:lstStyle/>
          <a:p>
            <a:pPr algn="just"/>
            <a:r>
              <a:rPr lang="en-US" altLang="zh-CN" dirty="0">
                <a:solidFill>
                  <a:schemeClr val="accent2"/>
                </a:solidFill>
                <a:latin typeface="微软雅黑" pitchFamily="34" charset="-122"/>
                <a:ea typeface="微软雅黑" pitchFamily="34" charset="-122"/>
              </a:rPr>
              <a:t>2018</a:t>
            </a:r>
            <a:r>
              <a:rPr lang="zh-CN" altLang="en-US" dirty="0">
                <a:solidFill>
                  <a:schemeClr val="accent2"/>
                </a:solidFill>
                <a:latin typeface="微软雅黑" pitchFamily="34" charset="-122"/>
                <a:ea typeface="微软雅黑" pitchFamily="34" charset="-122"/>
              </a:rPr>
              <a:t>年下半年完成基本产品的研发，核心团队组建，获得种子轮融资</a:t>
            </a:r>
          </a:p>
        </p:txBody>
      </p:sp>
      <p:sp>
        <p:nvSpPr>
          <p:cNvPr id="44" name="矩形 43"/>
          <p:cNvSpPr/>
          <p:nvPr/>
        </p:nvSpPr>
        <p:spPr>
          <a:xfrm>
            <a:off x="3701345" y="2919179"/>
            <a:ext cx="2090066" cy="2031325"/>
          </a:xfrm>
          <a:prstGeom prst="rect">
            <a:avLst/>
          </a:prstGeom>
          <a:noFill/>
          <a:ln>
            <a:noFill/>
          </a:ln>
        </p:spPr>
        <p:txBody>
          <a:bodyPr wrap="square">
            <a:spAutoFit/>
          </a:bodyPr>
          <a:lstStyle/>
          <a:p>
            <a:pPr algn="just"/>
            <a:r>
              <a:rPr lang="zh-CN" altLang="en-US" dirty="0">
                <a:solidFill>
                  <a:schemeClr val="accent2"/>
                </a:solidFill>
                <a:latin typeface="微软雅黑" pitchFamily="34" charset="-122"/>
                <a:ea typeface="微软雅黑" pitchFamily="34" charset="-122"/>
              </a:rPr>
              <a:t>四川省内以成都为中心，覆盖</a:t>
            </a:r>
            <a:r>
              <a:rPr lang="en-US" altLang="zh-CN" dirty="0">
                <a:solidFill>
                  <a:schemeClr val="accent2"/>
                </a:solidFill>
                <a:latin typeface="微软雅黑" pitchFamily="34" charset="-122"/>
                <a:ea typeface="微软雅黑" pitchFamily="34" charset="-122"/>
              </a:rPr>
              <a:t>3/4</a:t>
            </a:r>
            <a:r>
              <a:rPr lang="zh-CN" altLang="en-US" dirty="0">
                <a:solidFill>
                  <a:schemeClr val="accent2"/>
                </a:solidFill>
                <a:latin typeface="微软雅黑" pitchFamily="34" charset="-122"/>
                <a:ea typeface="微软雅黑" pitchFamily="34" charset="-122"/>
              </a:rPr>
              <a:t>线城市，上线</a:t>
            </a:r>
            <a:r>
              <a:rPr lang="en-US" altLang="zh-CN" dirty="0">
                <a:solidFill>
                  <a:schemeClr val="accent2"/>
                </a:solidFill>
                <a:latin typeface="微软雅黑" pitchFamily="34" charset="-122"/>
                <a:ea typeface="微软雅黑" pitchFamily="34" charset="-122"/>
              </a:rPr>
              <a:t>20</a:t>
            </a:r>
            <a:r>
              <a:rPr lang="zh-CN" altLang="en-US" dirty="0">
                <a:solidFill>
                  <a:schemeClr val="accent2"/>
                </a:solidFill>
                <a:latin typeface="微软雅黑" pitchFamily="34" charset="-122"/>
                <a:ea typeface="微软雅黑" pitchFamily="34" charset="-122"/>
              </a:rPr>
              <a:t>门免费课程，</a:t>
            </a:r>
            <a:r>
              <a:rPr lang="en-US" altLang="zh-CN" dirty="0">
                <a:solidFill>
                  <a:schemeClr val="accent2"/>
                </a:solidFill>
                <a:latin typeface="微软雅黑" pitchFamily="34" charset="-122"/>
                <a:ea typeface="微软雅黑" pitchFamily="34" charset="-122"/>
              </a:rPr>
              <a:t>10</a:t>
            </a:r>
            <a:r>
              <a:rPr lang="zh-CN" altLang="en-US" dirty="0">
                <a:solidFill>
                  <a:schemeClr val="accent2"/>
                </a:solidFill>
                <a:latin typeface="微软雅黑" pitchFamily="34" charset="-122"/>
                <a:ea typeface="微软雅黑" pitchFamily="34" charset="-122"/>
              </a:rPr>
              <a:t>门付费课程，完成</a:t>
            </a:r>
            <a:r>
              <a:rPr lang="en-US" altLang="zh-CN" dirty="0">
                <a:solidFill>
                  <a:schemeClr val="accent2"/>
                </a:solidFill>
                <a:latin typeface="微软雅黑" pitchFamily="34" charset="-122"/>
                <a:ea typeface="微软雅黑" pitchFamily="34" charset="-122"/>
              </a:rPr>
              <a:t>100</a:t>
            </a:r>
            <a:r>
              <a:rPr lang="zh-CN" altLang="en-US" dirty="0">
                <a:solidFill>
                  <a:schemeClr val="accent2"/>
                </a:solidFill>
                <a:latin typeface="微软雅黑" pitchFamily="34" charset="-122"/>
                <a:ea typeface="微软雅黑" pitchFamily="34" charset="-122"/>
              </a:rPr>
              <a:t>万收入，获得天使轮融资</a:t>
            </a:r>
          </a:p>
        </p:txBody>
      </p:sp>
      <p:sp>
        <p:nvSpPr>
          <p:cNvPr id="45" name="矩形 44"/>
          <p:cNvSpPr/>
          <p:nvPr/>
        </p:nvSpPr>
        <p:spPr>
          <a:xfrm>
            <a:off x="6580661" y="2919179"/>
            <a:ext cx="2117847" cy="1200329"/>
          </a:xfrm>
          <a:prstGeom prst="rect">
            <a:avLst/>
          </a:prstGeom>
          <a:noFill/>
          <a:ln>
            <a:noFill/>
          </a:ln>
        </p:spPr>
        <p:txBody>
          <a:bodyPr wrap="square">
            <a:spAutoFit/>
          </a:bodyPr>
          <a:lstStyle/>
          <a:p>
            <a:pPr algn="just"/>
            <a:r>
              <a:rPr lang="zh-CN" altLang="en-US" dirty="0">
                <a:solidFill>
                  <a:schemeClr val="accent2"/>
                </a:solidFill>
                <a:latin typeface="微软雅黑" pitchFamily="34" charset="-122"/>
                <a:ea typeface="微软雅黑" pitchFamily="34" charset="-122"/>
              </a:rPr>
              <a:t>全国范围内推广，课程质量和数量得到大幅提升，全年完成</a:t>
            </a:r>
            <a:r>
              <a:rPr lang="en-US" altLang="zh-CN" dirty="0">
                <a:solidFill>
                  <a:schemeClr val="accent2"/>
                </a:solidFill>
                <a:latin typeface="微软雅黑" pitchFamily="34" charset="-122"/>
                <a:ea typeface="微软雅黑" pitchFamily="34" charset="-122"/>
              </a:rPr>
              <a:t>500</a:t>
            </a:r>
            <a:r>
              <a:rPr lang="zh-CN" altLang="en-US" dirty="0">
                <a:solidFill>
                  <a:schemeClr val="accent2"/>
                </a:solidFill>
                <a:latin typeface="微软雅黑" pitchFamily="34" charset="-122"/>
                <a:ea typeface="微软雅黑" pitchFamily="34" charset="-122"/>
              </a:rPr>
              <a:t>万收入。</a:t>
            </a:r>
          </a:p>
        </p:txBody>
      </p:sp>
      <p:sp>
        <p:nvSpPr>
          <p:cNvPr id="46" name="矩形 45"/>
          <p:cNvSpPr/>
          <p:nvPr/>
        </p:nvSpPr>
        <p:spPr>
          <a:xfrm>
            <a:off x="9487995" y="2919179"/>
            <a:ext cx="2090066" cy="1200329"/>
          </a:xfrm>
          <a:prstGeom prst="rect">
            <a:avLst/>
          </a:prstGeom>
          <a:noFill/>
          <a:ln>
            <a:noFill/>
          </a:ln>
        </p:spPr>
        <p:txBody>
          <a:bodyPr wrap="square">
            <a:spAutoFit/>
          </a:bodyPr>
          <a:lstStyle/>
          <a:p>
            <a:pPr algn="just"/>
            <a:r>
              <a:rPr lang="zh-CN" altLang="en-US" dirty="0">
                <a:solidFill>
                  <a:schemeClr val="accent2"/>
                </a:solidFill>
                <a:latin typeface="微软雅黑" pitchFamily="34" charset="-122"/>
                <a:ea typeface="微软雅黑" pitchFamily="34" charset="-122"/>
              </a:rPr>
              <a:t>初步打造生态，吸引非官方人员参与课程设计，全年挑战</a:t>
            </a:r>
            <a:r>
              <a:rPr lang="en-US" altLang="zh-CN" dirty="0">
                <a:solidFill>
                  <a:schemeClr val="accent2"/>
                </a:solidFill>
                <a:latin typeface="微软雅黑" pitchFamily="34" charset="-122"/>
                <a:ea typeface="微软雅黑" pitchFamily="34" charset="-122"/>
              </a:rPr>
              <a:t>1000</a:t>
            </a:r>
            <a:r>
              <a:rPr lang="zh-CN" altLang="en-US" dirty="0">
                <a:solidFill>
                  <a:schemeClr val="accent2"/>
                </a:solidFill>
                <a:latin typeface="微软雅黑" pitchFamily="34" charset="-122"/>
                <a:ea typeface="微软雅黑" pitchFamily="34" charset="-122"/>
              </a:rPr>
              <a:t>万收入。</a:t>
            </a:r>
          </a:p>
        </p:txBody>
      </p:sp>
      <p:sp>
        <p:nvSpPr>
          <p:cNvPr id="48" name="Oval 19"/>
          <p:cNvSpPr>
            <a:spLocks noChangeArrowheads="1"/>
          </p:cNvSpPr>
          <p:nvPr/>
        </p:nvSpPr>
        <p:spPr bwMode="auto">
          <a:xfrm>
            <a:off x="4300538" y="1939131"/>
            <a:ext cx="930275" cy="9382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Oval 20"/>
          <p:cNvSpPr>
            <a:spLocks noChangeArrowheads="1"/>
          </p:cNvSpPr>
          <p:nvPr/>
        </p:nvSpPr>
        <p:spPr bwMode="auto">
          <a:xfrm>
            <a:off x="7145339" y="1939131"/>
            <a:ext cx="931863" cy="9382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Oval 21"/>
          <p:cNvSpPr>
            <a:spLocks noChangeArrowheads="1"/>
          </p:cNvSpPr>
          <p:nvPr/>
        </p:nvSpPr>
        <p:spPr bwMode="auto">
          <a:xfrm>
            <a:off x="9991726" y="1939131"/>
            <a:ext cx="931863" cy="9382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TextBox 41">
            <a:extLst>
              <a:ext uri="{FF2B5EF4-FFF2-40B4-BE49-F238E27FC236}">
                <a16:creationId xmlns:a16="http://schemas.microsoft.com/office/drawing/2014/main" id="{CBDE8DE4-6652-4DA3-880D-FA241F426051}"/>
              </a:ext>
            </a:extLst>
          </p:cNvPr>
          <p:cNvSpPr txBox="1"/>
          <p:nvPr/>
        </p:nvSpPr>
        <p:spPr>
          <a:xfrm>
            <a:off x="4262973" y="2205763"/>
            <a:ext cx="1005403" cy="461665"/>
          </a:xfrm>
          <a:prstGeom prst="rect">
            <a:avLst/>
          </a:prstGeom>
          <a:noFill/>
        </p:spPr>
        <p:txBody>
          <a:bodyPr wrap="none" rtlCol="0">
            <a:spAutoFit/>
          </a:bodyPr>
          <a:lstStyle/>
          <a:p>
            <a:r>
              <a:rPr lang="en-US" altLang="zh-CN" sz="2400" b="1" dirty="0">
                <a:latin typeface="+mn-ea"/>
                <a:ea typeface="+mn-ea"/>
              </a:rPr>
              <a:t>19H1</a:t>
            </a:r>
            <a:endParaRPr lang="zh-CN" altLang="en-US" sz="2400" b="1" dirty="0">
              <a:latin typeface="+mn-ea"/>
              <a:ea typeface="+mn-ea"/>
            </a:endParaRPr>
          </a:p>
        </p:txBody>
      </p:sp>
      <p:sp>
        <p:nvSpPr>
          <p:cNvPr id="59" name="TextBox 41">
            <a:extLst>
              <a:ext uri="{FF2B5EF4-FFF2-40B4-BE49-F238E27FC236}">
                <a16:creationId xmlns:a16="http://schemas.microsoft.com/office/drawing/2014/main" id="{F3DD3812-B9F3-4508-95F6-C47B261A2EC2}"/>
              </a:ext>
            </a:extLst>
          </p:cNvPr>
          <p:cNvSpPr txBox="1"/>
          <p:nvPr/>
        </p:nvSpPr>
        <p:spPr>
          <a:xfrm>
            <a:off x="7108568" y="2177404"/>
            <a:ext cx="1005403" cy="461665"/>
          </a:xfrm>
          <a:prstGeom prst="rect">
            <a:avLst/>
          </a:prstGeom>
          <a:noFill/>
        </p:spPr>
        <p:txBody>
          <a:bodyPr wrap="none" rtlCol="0">
            <a:spAutoFit/>
          </a:bodyPr>
          <a:lstStyle/>
          <a:p>
            <a:r>
              <a:rPr lang="en-US" altLang="zh-CN" sz="2400" b="1" dirty="0">
                <a:latin typeface="+mn-ea"/>
                <a:ea typeface="+mn-ea"/>
              </a:rPr>
              <a:t>19H2</a:t>
            </a:r>
            <a:endParaRPr lang="zh-CN" altLang="en-US" sz="2400" b="1" dirty="0">
              <a:latin typeface="+mn-ea"/>
              <a:ea typeface="+mn-ea"/>
            </a:endParaRPr>
          </a:p>
        </p:txBody>
      </p:sp>
      <p:sp>
        <p:nvSpPr>
          <p:cNvPr id="60" name="TextBox 41">
            <a:extLst>
              <a:ext uri="{FF2B5EF4-FFF2-40B4-BE49-F238E27FC236}">
                <a16:creationId xmlns:a16="http://schemas.microsoft.com/office/drawing/2014/main" id="{E3E7AE07-C3F7-47A4-BB63-D3572503B136}"/>
              </a:ext>
            </a:extLst>
          </p:cNvPr>
          <p:cNvSpPr txBox="1"/>
          <p:nvPr/>
        </p:nvSpPr>
        <p:spPr>
          <a:xfrm>
            <a:off x="9954162" y="2177403"/>
            <a:ext cx="1005403" cy="461665"/>
          </a:xfrm>
          <a:prstGeom prst="rect">
            <a:avLst/>
          </a:prstGeom>
          <a:noFill/>
        </p:spPr>
        <p:txBody>
          <a:bodyPr wrap="none" rtlCol="0">
            <a:spAutoFit/>
          </a:bodyPr>
          <a:lstStyle/>
          <a:p>
            <a:r>
              <a:rPr lang="en-US" altLang="zh-CN" sz="2400" b="1" dirty="0">
                <a:latin typeface="+mn-ea"/>
                <a:ea typeface="+mn-ea"/>
              </a:rPr>
              <a:t>20H1</a:t>
            </a:r>
            <a:endParaRPr lang="zh-CN" altLang="en-US" sz="2400" b="1" dirty="0">
              <a:latin typeface="+mn-ea"/>
              <a:ea typeface="+mn-ea"/>
            </a:endParaRPr>
          </a:p>
        </p:txBody>
      </p:sp>
    </p:spTree>
    <p:extLst>
      <p:ext uri="{BB962C8B-B14F-4D97-AF65-F5344CB8AC3E}">
        <p14:creationId xmlns:p14="http://schemas.microsoft.com/office/powerpoint/2010/main" val="1165297779"/>
      </p:ext>
    </p:extLst>
  </p:cSld>
  <p:clrMapOvr>
    <a:masterClrMapping/>
  </p:clrMapOvr>
  <mc:AlternateContent xmlns:mc="http://schemas.openxmlformats.org/markup-compatibility/2006" xmlns:p14="http://schemas.microsoft.com/office/powerpoint/2010/main">
    <mc:Choice Requires="p14">
      <p:transition spd="slow" p14:dur="800" advTm="7386">
        <p14:prism dir="d" isInverted="1"/>
      </p:transition>
    </mc:Choice>
    <mc:Fallback xmlns="">
      <p:transition spd="slow" advTm="738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4.4 </a:t>
            </a:r>
            <a:r>
              <a:rPr lang="zh-CN" altLang="en-US" sz="2800" dirty="0">
                <a:solidFill>
                  <a:schemeClr val="accent2"/>
                </a:solidFill>
                <a:latin typeface="微软雅黑"/>
                <a:ea typeface="微软雅黑"/>
              </a:rPr>
              <a:t>产品开发计划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37" name="Freeform 14"/>
          <p:cNvSpPr>
            <a:spLocks/>
          </p:cNvSpPr>
          <p:nvPr/>
        </p:nvSpPr>
        <p:spPr bwMode="auto">
          <a:xfrm>
            <a:off x="1806003" y="2382501"/>
            <a:ext cx="298450" cy="344488"/>
          </a:xfrm>
          <a:custGeom>
            <a:avLst/>
            <a:gdLst>
              <a:gd name="T0" fmla="*/ 0 w 336"/>
              <a:gd name="T1" fmla="*/ 194 h 388"/>
              <a:gd name="T2" fmla="*/ 168 w 336"/>
              <a:gd name="T3" fmla="*/ 97 h 388"/>
              <a:gd name="T4" fmla="*/ 336 w 336"/>
              <a:gd name="T5" fmla="*/ 0 h 388"/>
              <a:gd name="T6" fmla="*/ 336 w 336"/>
              <a:gd name="T7" fmla="*/ 194 h 388"/>
              <a:gd name="T8" fmla="*/ 336 w 336"/>
              <a:gd name="T9" fmla="*/ 388 h 388"/>
              <a:gd name="T10" fmla="*/ 168 w 336"/>
              <a:gd name="T11" fmla="*/ 291 h 388"/>
              <a:gd name="T12" fmla="*/ 0 w 336"/>
              <a:gd name="T13" fmla="*/ 194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0" y="194"/>
                </a:moveTo>
                <a:lnTo>
                  <a:pt x="168" y="97"/>
                </a:lnTo>
                <a:lnTo>
                  <a:pt x="336" y="0"/>
                </a:lnTo>
                <a:lnTo>
                  <a:pt x="336" y="194"/>
                </a:lnTo>
                <a:lnTo>
                  <a:pt x="336" y="388"/>
                </a:lnTo>
                <a:lnTo>
                  <a:pt x="168" y="291"/>
                </a:lnTo>
                <a:lnTo>
                  <a:pt x="0" y="19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38" name="Freeform 15"/>
          <p:cNvSpPr>
            <a:spLocks/>
          </p:cNvSpPr>
          <p:nvPr/>
        </p:nvSpPr>
        <p:spPr bwMode="auto">
          <a:xfrm>
            <a:off x="2015553" y="3044489"/>
            <a:ext cx="344488" cy="298450"/>
          </a:xfrm>
          <a:custGeom>
            <a:avLst/>
            <a:gdLst>
              <a:gd name="T0" fmla="*/ 0 w 388"/>
              <a:gd name="T1" fmla="*/ 336 h 336"/>
              <a:gd name="T2" fmla="*/ 97 w 388"/>
              <a:gd name="T3" fmla="*/ 168 h 336"/>
              <a:gd name="T4" fmla="*/ 194 w 388"/>
              <a:gd name="T5" fmla="*/ 0 h 336"/>
              <a:gd name="T6" fmla="*/ 291 w 388"/>
              <a:gd name="T7" fmla="*/ 168 h 336"/>
              <a:gd name="T8" fmla="*/ 388 w 388"/>
              <a:gd name="T9" fmla="*/ 336 h 336"/>
              <a:gd name="T10" fmla="*/ 194 w 388"/>
              <a:gd name="T11" fmla="*/ 336 h 336"/>
              <a:gd name="T12" fmla="*/ 0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0" y="336"/>
                </a:moveTo>
                <a:lnTo>
                  <a:pt x="97" y="168"/>
                </a:lnTo>
                <a:lnTo>
                  <a:pt x="194" y="0"/>
                </a:lnTo>
                <a:lnTo>
                  <a:pt x="291" y="168"/>
                </a:lnTo>
                <a:lnTo>
                  <a:pt x="388" y="336"/>
                </a:lnTo>
                <a:lnTo>
                  <a:pt x="194" y="336"/>
                </a:lnTo>
                <a:lnTo>
                  <a:pt x="0" y="3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39" name="Freeform 16"/>
          <p:cNvSpPr>
            <a:spLocks/>
          </p:cNvSpPr>
          <p:nvPr/>
        </p:nvSpPr>
        <p:spPr bwMode="auto">
          <a:xfrm>
            <a:off x="2501328" y="3525501"/>
            <a:ext cx="298450" cy="344488"/>
          </a:xfrm>
          <a:custGeom>
            <a:avLst/>
            <a:gdLst>
              <a:gd name="T0" fmla="*/ 0 w 336"/>
              <a:gd name="T1" fmla="*/ 388 h 388"/>
              <a:gd name="T2" fmla="*/ 0 w 336"/>
              <a:gd name="T3" fmla="*/ 194 h 388"/>
              <a:gd name="T4" fmla="*/ 0 w 336"/>
              <a:gd name="T5" fmla="*/ 0 h 388"/>
              <a:gd name="T6" fmla="*/ 168 w 336"/>
              <a:gd name="T7" fmla="*/ 97 h 388"/>
              <a:gd name="T8" fmla="*/ 336 w 336"/>
              <a:gd name="T9" fmla="*/ 194 h 388"/>
              <a:gd name="T10" fmla="*/ 168 w 336"/>
              <a:gd name="T11" fmla="*/ 291 h 388"/>
              <a:gd name="T12" fmla="*/ 0 w 336"/>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0" y="388"/>
                </a:moveTo>
                <a:lnTo>
                  <a:pt x="0" y="194"/>
                </a:lnTo>
                <a:lnTo>
                  <a:pt x="0" y="0"/>
                </a:lnTo>
                <a:lnTo>
                  <a:pt x="168" y="97"/>
                </a:lnTo>
                <a:lnTo>
                  <a:pt x="336" y="194"/>
                </a:lnTo>
                <a:lnTo>
                  <a:pt x="168" y="291"/>
                </a:lnTo>
                <a:lnTo>
                  <a:pt x="0" y="38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0" name="Freeform 17"/>
          <p:cNvSpPr>
            <a:spLocks/>
          </p:cNvSpPr>
          <p:nvPr/>
        </p:nvSpPr>
        <p:spPr bwMode="auto">
          <a:xfrm>
            <a:off x="3099816" y="3781089"/>
            <a:ext cx="344488" cy="298450"/>
          </a:xfrm>
          <a:custGeom>
            <a:avLst/>
            <a:gdLst>
              <a:gd name="T0" fmla="*/ 194 w 388"/>
              <a:gd name="T1" fmla="*/ 336 h 336"/>
              <a:gd name="T2" fmla="*/ 97 w 388"/>
              <a:gd name="T3" fmla="*/ 168 h 336"/>
              <a:gd name="T4" fmla="*/ 0 w 388"/>
              <a:gd name="T5" fmla="*/ 0 h 336"/>
              <a:gd name="T6" fmla="*/ 194 w 388"/>
              <a:gd name="T7" fmla="*/ 0 h 336"/>
              <a:gd name="T8" fmla="*/ 388 w 388"/>
              <a:gd name="T9" fmla="*/ 0 h 336"/>
              <a:gd name="T10" fmla="*/ 291 w 388"/>
              <a:gd name="T11" fmla="*/ 168 h 336"/>
              <a:gd name="T12" fmla="*/ 194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194" y="336"/>
                </a:moveTo>
                <a:lnTo>
                  <a:pt x="97" y="168"/>
                </a:lnTo>
                <a:lnTo>
                  <a:pt x="0" y="0"/>
                </a:lnTo>
                <a:lnTo>
                  <a:pt x="194" y="0"/>
                </a:lnTo>
                <a:lnTo>
                  <a:pt x="388" y="0"/>
                </a:lnTo>
                <a:lnTo>
                  <a:pt x="291" y="168"/>
                </a:lnTo>
                <a:lnTo>
                  <a:pt x="194" y="3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1" name="Freeform 18"/>
          <p:cNvSpPr>
            <a:spLocks/>
          </p:cNvSpPr>
          <p:nvPr/>
        </p:nvSpPr>
        <p:spPr bwMode="auto">
          <a:xfrm>
            <a:off x="3774503" y="3539789"/>
            <a:ext cx="298450" cy="344488"/>
          </a:xfrm>
          <a:custGeom>
            <a:avLst/>
            <a:gdLst>
              <a:gd name="T0" fmla="*/ 336 w 336"/>
              <a:gd name="T1" fmla="*/ 388 h 388"/>
              <a:gd name="T2" fmla="*/ 168 w 336"/>
              <a:gd name="T3" fmla="*/ 291 h 388"/>
              <a:gd name="T4" fmla="*/ 0 w 336"/>
              <a:gd name="T5" fmla="*/ 194 h 388"/>
              <a:gd name="T6" fmla="*/ 168 w 336"/>
              <a:gd name="T7" fmla="*/ 97 h 388"/>
              <a:gd name="T8" fmla="*/ 336 w 336"/>
              <a:gd name="T9" fmla="*/ 0 h 388"/>
              <a:gd name="T10" fmla="*/ 336 w 336"/>
              <a:gd name="T11" fmla="*/ 194 h 388"/>
              <a:gd name="T12" fmla="*/ 336 w 336"/>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336" y="388"/>
                </a:moveTo>
                <a:lnTo>
                  <a:pt x="168" y="291"/>
                </a:lnTo>
                <a:lnTo>
                  <a:pt x="0" y="194"/>
                </a:lnTo>
                <a:lnTo>
                  <a:pt x="168" y="97"/>
                </a:lnTo>
                <a:lnTo>
                  <a:pt x="336" y="0"/>
                </a:lnTo>
                <a:lnTo>
                  <a:pt x="336" y="194"/>
                </a:lnTo>
                <a:lnTo>
                  <a:pt x="336" y="38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2" name="Freeform 19"/>
          <p:cNvSpPr>
            <a:spLocks/>
          </p:cNvSpPr>
          <p:nvPr/>
        </p:nvSpPr>
        <p:spPr bwMode="auto">
          <a:xfrm>
            <a:off x="4260278" y="3036551"/>
            <a:ext cx="344488" cy="298450"/>
          </a:xfrm>
          <a:custGeom>
            <a:avLst/>
            <a:gdLst>
              <a:gd name="T0" fmla="*/ 388 w 388"/>
              <a:gd name="T1" fmla="*/ 336 h 336"/>
              <a:gd name="T2" fmla="*/ 194 w 388"/>
              <a:gd name="T3" fmla="*/ 336 h 336"/>
              <a:gd name="T4" fmla="*/ 0 w 388"/>
              <a:gd name="T5" fmla="*/ 336 h 336"/>
              <a:gd name="T6" fmla="*/ 97 w 388"/>
              <a:gd name="T7" fmla="*/ 168 h 336"/>
              <a:gd name="T8" fmla="*/ 194 w 388"/>
              <a:gd name="T9" fmla="*/ 0 h 336"/>
              <a:gd name="T10" fmla="*/ 291 w 388"/>
              <a:gd name="T11" fmla="*/ 168 h 336"/>
              <a:gd name="T12" fmla="*/ 388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388" y="336"/>
                </a:moveTo>
                <a:lnTo>
                  <a:pt x="194" y="336"/>
                </a:lnTo>
                <a:lnTo>
                  <a:pt x="0" y="336"/>
                </a:lnTo>
                <a:lnTo>
                  <a:pt x="97" y="168"/>
                </a:lnTo>
                <a:lnTo>
                  <a:pt x="194" y="0"/>
                </a:lnTo>
                <a:lnTo>
                  <a:pt x="291" y="168"/>
                </a:lnTo>
                <a:lnTo>
                  <a:pt x="388" y="3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3" name="Freeform 20"/>
          <p:cNvSpPr>
            <a:spLocks/>
          </p:cNvSpPr>
          <p:nvPr/>
        </p:nvSpPr>
        <p:spPr bwMode="auto">
          <a:xfrm>
            <a:off x="4509516" y="2379326"/>
            <a:ext cx="298450" cy="344488"/>
          </a:xfrm>
          <a:custGeom>
            <a:avLst/>
            <a:gdLst>
              <a:gd name="T0" fmla="*/ 336 w 336"/>
              <a:gd name="T1" fmla="*/ 194 h 388"/>
              <a:gd name="T2" fmla="*/ 168 w 336"/>
              <a:gd name="T3" fmla="*/ 291 h 388"/>
              <a:gd name="T4" fmla="*/ 0 w 336"/>
              <a:gd name="T5" fmla="*/ 388 h 388"/>
              <a:gd name="T6" fmla="*/ 0 w 336"/>
              <a:gd name="T7" fmla="*/ 194 h 388"/>
              <a:gd name="T8" fmla="*/ 0 w 336"/>
              <a:gd name="T9" fmla="*/ 0 h 388"/>
              <a:gd name="T10" fmla="*/ 168 w 336"/>
              <a:gd name="T11" fmla="*/ 97 h 388"/>
              <a:gd name="T12" fmla="*/ 336 w 336"/>
              <a:gd name="T13" fmla="*/ 194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336" y="194"/>
                </a:moveTo>
                <a:lnTo>
                  <a:pt x="168" y="291"/>
                </a:lnTo>
                <a:lnTo>
                  <a:pt x="0" y="388"/>
                </a:lnTo>
                <a:lnTo>
                  <a:pt x="0" y="194"/>
                </a:lnTo>
                <a:lnTo>
                  <a:pt x="0" y="0"/>
                </a:lnTo>
                <a:lnTo>
                  <a:pt x="168" y="97"/>
                </a:lnTo>
                <a:lnTo>
                  <a:pt x="336" y="19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grpSp>
        <p:nvGrpSpPr>
          <p:cNvPr id="44" name="组合 43"/>
          <p:cNvGrpSpPr/>
          <p:nvPr/>
        </p:nvGrpSpPr>
        <p:grpSpPr>
          <a:xfrm>
            <a:off x="2253678" y="1534776"/>
            <a:ext cx="2058988" cy="2060575"/>
            <a:chOff x="1990725" y="836613"/>
            <a:chExt cx="2058988" cy="2060575"/>
          </a:xfrm>
        </p:grpSpPr>
        <p:sp>
          <p:nvSpPr>
            <p:cNvPr id="45" name="Oval 6"/>
            <p:cNvSpPr>
              <a:spLocks noChangeArrowheads="1"/>
            </p:cNvSpPr>
            <p:nvPr/>
          </p:nvSpPr>
          <p:spPr bwMode="auto">
            <a:xfrm>
              <a:off x="1990725" y="836613"/>
              <a:ext cx="2058988" cy="2060575"/>
            </a:xfrm>
            <a:prstGeom prst="ellipse">
              <a:avLst/>
            </a:prstGeom>
            <a:solidFill>
              <a:schemeClr val="tx1"/>
            </a:solidFill>
            <a:ln w="1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6" name="TextBox 45"/>
            <p:cNvSpPr txBox="1"/>
            <p:nvPr/>
          </p:nvSpPr>
          <p:spPr>
            <a:xfrm>
              <a:off x="2262958" y="1625541"/>
              <a:ext cx="1492298" cy="400110"/>
            </a:xfrm>
            <a:prstGeom prst="rect">
              <a:avLst/>
            </a:prstGeom>
            <a:noFill/>
          </p:spPr>
          <p:txBody>
            <a:bodyPr wrap="square" rtlCol="0">
              <a:spAutoFit/>
            </a:bodyPr>
            <a:lstStyle/>
            <a:p>
              <a:pPr algn="ctr"/>
              <a:r>
                <a:rPr lang="zh-CN" altLang="en-US" sz="2000" dirty="0">
                  <a:solidFill>
                    <a:schemeClr val="accent2"/>
                  </a:solidFill>
                  <a:latin typeface="+mn-ea"/>
                  <a:ea typeface="+mn-ea"/>
                </a:rPr>
                <a:t>核心系统</a:t>
              </a:r>
            </a:p>
          </p:txBody>
        </p:sp>
      </p:grpSp>
      <p:grpSp>
        <p:nvGrpSpPr>
          <p:cNvPr id="47" name="组合 46"/>
          <p:cNvGrpSpPr/>
          <p:nvPr/>
        </p:nvGrpSpPr>
        <p:grpSpPr>
          <a:xfrm>
            <a:off x="4863528" y="2122151"/>
            <a:ext cx="981075" cy="979488"/>
            <a:chOff x="4600575" y="1423988"/>
            <a:chExt cx="981075" cy="979488"/>
          </a:xfrm>
        </p:grpSpPr>
        <p:sp>
          <p:nvSpPr>
            <p:cNvPr id="48" name="Freeform 7"/>
            <p:cNvSpPr>
              <a:spLocks/>
            </p:cNvSpPr>
            <p:nvPr/>
          </p:nvSpPr>
          <p:spPr bwMode="auto">
            <a:xfrm>
              <a:off x="4600575" y="1423988"/>
              <a:ext cx="981075" cy="979488"/>
            </a:xfrm>
            <a:custGeom>
              <a:avLst/>
              <a:gdLst>
                <a:gd name="T0" fmla="*/ 429 w 1106"/>
                <a:gd name="T1" fmla="*/ 68 h 1105"/>
                <a:gd name="T2" fmla="*/ 1038 w 1106"/>
                <a:gd name="T3" fmla="*/ 429 h 1105"/>
                <a:gd name="T4" fmla="*/ 677 w 1106"/>
                <a:gd name="T5" fmla="*/ 1037 h 1105"/>
                <a:gd name="T6" fmla="*/ 69 w 1106"/>
                <a:gd name="T7" fmla="*/ 677 h 1105"/>
                <a:gd name="T8" fmla="*/ 429 w 1106"/>
                <a:gd name="T9" fmla="*/ 68 h 1105"/>
              </a:gdLst>
              <a:ahLst/>
              <a:cxnLst>
                <a:cxn ang="0">
                  <a:pos x="T0" y="T1"/>
                </a:cxn>
                <a:cxn ang="0">
                  <a:pos x="T2" y="T3"/>
                </a:cxn>
                <a:cxn ang="0">
                  <a:pos x="T4" y="T5"/>
                </a:cxn>
                <a:cxn ang="0">
                  <a:pos x="T6" y="T7"/>
                </a:cxn>
                <a:cxn ang="0">
                  <a:pos x="T8" y="T9"/>
                </a:cxn>
              </a:cxnLst>
              <a:rect l="0" t="0" r="r" b="b"/>
              <a:pathLst>
                <a:path w="1106" h="1105">
                  <a:moveTo>
                    <a:pt x="429" y="68"/>
                  </a:moveTo>
                  <a:cubicBezTo>
                    <a:pt x="697" y="0"/>
                    <a:pt x="969" y="161"/>
                    <a:pt x="1038" y="429"/>
                  </a:cubicBezTo>
                  <a:cubicBezTo>
                    <a:pt x="1106" y="696"/>
                    <a:pt x="945" y="968"/>
                    <a:pt x="677" y="1037"/>
                  </a:cubicBezTo>
                  <a:cubicBezTo>
                    <a:pt x="410" y="1105"/>
                    <a:pt x="137" y="944"/>
                    <a:pt x="69" y="677"/>
                  </a:cubicBezTo>
                  <a:cubicBezTo>
                    <a:pt x="0" y="409"/>
                    <a:pt x="162" y="137"/>
                    <a:pt x="429" y="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49" name="TextBox 48"/>
            <p:cNvSpPr txBox="1"/>
            <p:nvPr/>
          </p:nvSpPr>
          <p:spPr>
            <a:xfrm>
              <a:off x="4680228" y="1570552"/>
              <a:ext cx="773141" cy="646331"/>
            </a:xfrm>
            <a:prstGeom prst="rect">
              <a:avLst/>
            </a:prstGeom>
            <a:noFill/>
          </p:spPr>
          <p:txBody>
            <a:bodyPr wrap="square" rtlCol="0">
              <a:spAutoFit/>
            </a:bodyPr>
            <a:lstStyle/>
            <a:p>
              <a:pPr algn="ctr"/>
              <a:r>
                <a:rPr lang="zh-CN" altLang="en-US" dirty="0">
                  <a:solidFill>
                    <a:schemeClr val="accent2"/>
                  </a:solidFill>
                  <a:latin typeface="+mn-ea"/>
                  <a:ea typeface="+mn-ea"/>
                </a:rPr>
                <a:t>评价系统</a:t>
              </a:r>
            </a:p>
          </p:txBody>
        </p:sp>
      </p:grpSp>
      <p:grpSp>
        <p:nvGrpSpPr>
          <p:cNvPr id="50" name="组合 49"/>
          <p:cNvGrpSpPr/>
          <p:nvPr/>
        </p:nvGrpSpPr>
        <p:grpSpPr>
          <a:xfrm>
            <a:off x="4571428" y="3150851"/>
            <a:ext cx="987425" cy="987425"/>
            <a:chOff x="4308475" y="2452688"/>
            <a:chExt cx="987425" cy="987425"/>
          </a:xfrm>
        </p:grpSpPr>
        <p:sp>
          <p:nvSpPr>
            <p:cNvPr id="51" name="Freeform 8"/>
            <p:cNvSpPr>
              <a:spLocks/>
            </p:cNvSpPr>
            <p:nvPr/>
          </p:nvSpPr>
          <p:spPr bwMode="auto">
            <a:xfrm>
              <a:off x="4308475" y="2452688"/>
              <a:ext cx="987425" cy="987425"/>
            </a:xfrm>
            <a:custGeom>
              <a:avLst/>
              <a:gdLst>
                <a:gd name="T0" fmla="*/ 691 w 1112"/>
                <a:gd name="T1" fmla="*/ 75 h 1112"/>
                <a:gd name="T2" fmla="*/ 1037 w 1112"/>
                <a:gd name="T3" fmla="*/ 691 h 1112"/>
                <a:gd name="T4" fmla="*/ 421 w 1112"/>
                <a:gd name="T5" fmla="*/ 1038 h 1112"/>
                <a:gd name="T6" fmla="*/ 74 w 1112"/>
                <a:gd name="T7" fmla="*/ 421 h 1112"/>
                <a:gd name="T8" fmla="*/ 691 w 1112"/>
                <a:gd name="T9" fmla="*/ 75 h 1112"/>
              </a:gdLst>
              <a:ahLst/>
              <a:cxnLst>
                <a:cxn ang="0">
                  <a:pos x="T0" y="T1"/>
                </a:cxn>
                <a:cxn ang="0">
                  <a:pos x="T2" y="T3"/>
                </a:cxn>
                <a:cxn ang="0">
                  <a:pos x="T4" y="T5"/>
                </a:cxn>
                <a:cxn ang="0">
                  <a:pos x="T6" y="T7"/>
                </a:cxn>
                <a:cxn ang="0">
                  <a:pos x="T8" y="T9"/>
                </a:cxn>
              </a:cxnLst>
              <a:rect l="0" t="0" r="r" b="b"/>
              <a:pathLst>
                <a:path w="1112" h="1112">
                  <a:moveTo>
                    <a:pt x="691" y="75"/>
                  </a:moveTo>
                  <a:cubicBezTo>
                    <a:pt x="956" y="149"/>
                    <a:pt x="1112" y="425"/>
                    <a:pt x="1037" y="691"/>
                  </a:cubicBezTo>
                  <a:cubicBezTo>
                    <a:pt x="963" y="957"/>
                    <a:pt x="687" y="1112"/>
                    <a:pt x="421" y="1038"/>
                  </a:cubicBezTo>
                  <a:cubicBezTo>
                    <a:pt x="155" y="963"/>
                    <a:pt x="0" y="687"/>
                    <a:pt x="74" y="421"/>
                  </a:cubicBezTo>
                  <a:cubicBezTo>
                    <a:pt x="149" y="156"/>
                    <a:pt x="425" y="0"/>
                    <a:pt x="691" y="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52" name="TextBox 51"/>
            <p:cNvSpPr txBox="1"/>
            <p:nvPr/>
          </p:nvSpPr>
          <p:spPr>
            <a:xfrm>
              <a:off x="4335135" y="2625971"/>
              <a:ext cx="941695" cy="646331"/>
            </a:xfrm>
            <a:prstGeom prst="rect">
              <a:avLst/>
            </a:prstGeom>
            <a:noFill/>
          </p:spPr>
          <p:txBody>
            <a:bodyPr wrap="square" rtlCol="0">
              <a:spAutoFit/>
            </a:bodyPr>
            <a:lstStyle/>
            <a:p>
              <a:pPr algn="ctr"/>
              <a:r>
                <a:rPr lang="zh-CN" altLang="en-US" dirty="0">
                  <a:solidFill>
                    <a:schemeClr val="accent2"/>
                  </a:solidFill>
                  <a:latin typeface="+mn-ea"/>
                  <a:ea typeface="+mn-ea"/>
                </a:rPr>
                <a:t>开放</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接口</a:t>
              </a:r>
            </a:p>
          </p:txBody>
        </p:sp>
      </p:grpSp>
      <p:grpSp>
        <p:nvGrpSpPr>
          <p:cNvPr id="53" name="组合 52"/>
          <p:cNvGrpSpPr/>
          <p:nvPr/>
        </p:nvGrpSpPr>
        <p:grpSpPr>
          <a:xfrm>
            <a:off x="3809428" y="3904914"/>
            <a:ext cx="976313" cy="977900"/>
            <a:chOff x="3546475" y="3206751"/>
            <a:chExt cx="976313" cy="977900"/>
          </a:xfrm>
        </p:grpSpPr>
        <p:sp>
          <p:nvSpPr>
            <p:cNvPr id="54" name="Freeform 9"/>
            <p:cNvSpPr>
              <a:spLocks/>
            </p:cNvSpPr>
            <p:nvPr/>
          </p:nvSpPr>
          <p:spPr bwMode="auto">
            <a:xfrm>
              <a:off x="3546475" y="3206751"/>
              <a:ext cx="976313" cy="977900"/>
            </a:xfrm>
            <a:custGeom>
              <a:avLst/>
              <a:gdLst>
                <a:gd name="T0" fmla="*/ 908 w 1101"/>
                <a:gd name="T1" fmla="*/ 201 h 1101"/>
                <a:gd name="T2" fmla="*/ 900 w 1101"/>
                <a:gd name="T3" fmla="*/ 908 h 1101"/>
                <a:gd name="T4" fmla="*/ 193 w 1101"/>
                <a:gd name="T5" fmla="*/ 900 h 1101"/>
                <a:gd name="T6" fmla="*/ 201 w 1101"/>
                <a:gd name="T7" fmla="*/ 193 h 1101"/>
                <a:gd name="T8" fmla="*/ 908 w 1101"/>
                <a:gd name="T9" fmla="*/ 201 h 1101"/>
              </a:gdLst>
              <a:ahLst/>
              <a:cxnLst>
                <a:cxn ang="0">
                  <a:pos x="T0" y="T1"/>
                </a:cxn>
                <a:cxn ang="0">
                  <a:pos x="T2" y="T3"/>
                </a:cxn>
                <a:cxn ang="0">
                  <a:pos x="T4" y="T5"/>
                </a:cxn>
                <a:cxn ang="0">
                  <a:pos x="T6" y="T7"/>
                </a:cxn>
                <a:cxn ang="0">
                  <a:pos x="T8" y="T9"/>
                </a:cxn>
              </a:cxnLst>
              <a:rect l="0" t="0" r="r" b="b"/>
              <a:pathLst>
                <a:path w="1101" h="1101">
                  <a:moveTo>
                    <a:pt x="908" y="201"/>
                  </a:moveTo>
                  <a:cubicBezTo>
                    <a:pt x="1101" y="398"/>
                    <a:pt x="1097" y="715"/>
                    <a:pt x="900" y="908"/>
                  </a:cubicBezTo>
                  <a:cubicBezTo>
                    <a:pt x="703" y="1101"/>
                    <a:pt x="386" y="1098"/>
                    <a:pt x="193" y="900"/>
                  </a:cubicBezTo>
                  <a:cubicBezTo>
                    <a:pt x="0" y="703"/>
                    <a:pt x="3" y="386"/>
                    <a:pt x="201" y="193"/>
                  </a:cubicBezTo>
                  <a:cubicBezTo>
                    <a:pt x="398" y="0"/>
                    <a:pt x="715" y="4"/>
                    <a:pt x="908" y="20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57" name="TextBox 56"/>
            <p:cNvSpPr txBox="1"/>
            <p:nvPr/>
          </p:nvSpPr>
          <p:spPr>
            <a:xfrm>
              <a:off x="3594228" y="3396997"/>
              <a:ext cx="910969" cy="646331"/>
            </a:xfrm>
            <a:prstGeom prst="rect">
              <a:avLst/>
            </a:prstGeom>
            <a:noFill/>
          </p:spPr>
          <p:txBody>
            <a:bodyPr wrap="square" rtlCol="0">
              <a:spAutoFit/>
            </a:bodyPr>
            <a:lstStyle/>
            <a:p>
              <a:pPr algn="ctr"/>
              <a:r>
                <a:rPr lang="zh-CN" altLang="en-US" dirty="0">
                  <a:solidFill>
                    <a:schemeClr val="accent2"/>
                  </a:solidFill>
                  <a:latin typeface="+mn-ea"/>
                  <a:ea typeface="+mn-ea"/>
                </a:rPr>
                <a:t>知识</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系统</a:t>
              </a:r>
            </a:p>
          </p:txBody>
        </p:sp>
      </p:grpSp>
      <p:grpSp>
        <p:nvGrpSpPr>
          <p:cNvPr id="58" name="组合 57"/>
          <p:cNvGrpSpPr/>
          <p:nvPr/>
        </p:nvGrpSpPr>
        <p:grpSpPr>
          <a:xfrm>
            <a:off x="2768028" y="4168439"/>
            <a:ext cx="981075" cy="981075"/>
            <a:chOff x="2505075" y="3470276"/>
            <a:chExt cx="981075" cy="981075"/>
          </a:xfrm>
        </p:grpSpPr>
        <p:sp>
          <p:nvSpPr>
            <p:cNvPr id="59" name="Freeform 10"/>
            <p:cNvSpPr>
              <a:spLocks/>
            </p:cNvSpPr>
            <p:nvPr/>
          </p:nvSpPr>
          <p:spPr bwMode="auto">
            <a:xfrm>
              <a:off x="2505075" y="3470276"/>
              <a:ext cx="981075" cy="981075"/>
            </a:xfrm>
            <a:custGeom>
              <a:avLst/>
              <a:gdLst>
                <a:gd name="T0" fmla="*/ 1037 w 1105"/>
                <a:gd name="T1" fmla="*/ 429 h 1106"/>
                <a:gd name="T2" fmla="*/ 676 w 1105"/>
                <a:gd name="T3" fmla="*/ 1037 h 1106"/>
                <a:gd name="T4" fmla="*/ 68 w 1105"/>
                <a:gd name="T5" fmla="*/ 677 h 1106"/>
                <a:gd name="T6" fmla="*/ 428 w 1105"/>
                <a:gd name="T7" fmla="*/ 68 h 1106"/>
                <a:gd name="T8" fmla="*/ 1037 w 1105"/>
                <a:gd name="T9" fmla="*/ 429 h 1106"/>
              </a:gdLst>
              <a:ahLst/>
              <a:cxnLst>
                <a:cxn ang="0">
                  <a:pos x="T0" y="T1"/>
                </a:cxn>
                <a:cxn ang="0">
                  <a:pos x="T2" y="T3"/>
                </a:cxn>
                <a:cxn ang="0">
                  <a:pos x="T4" y="T5"/>
                </a:cxn>
                <a:cxn ang="0">
                  <a:pos x="T6" y="T7"/>
                </a:cxn>
                <a:cxn ang="0">
                  <a:pos x="T8" y="T9"/>
                </a:cxn>
              </a:cxnLst>
              <a:rect l="0" t="0" r="r" b="b"/>
              <a:pathLst>
                <a:path w="1105" h="1106">
                  <a:moveTo>
                    <a:pt x="1037" y="429"/>
                  </a:moveTo>
                  <a:cubicBezTo>
                    <a:pt x="1105" y="696"/>
                    <a:pt x="944" y="969"/>
                    <a:pt x="676" y="1037"/>
                  </a:cubicBezTo>
                  <a:cubicBezTo>
                    <a:pt x="409" y="1106"/>
                    <a:pt x="137" y="944"/>
                    <a:pt x="68" y="677"/>
                  </a:cubicBezTo>
                  <a:cubicBezTo>
                    <a:pt x="0" y="409"/>
                    <a:pt x="161" y="137"/>
                    <a:pt x="428" y="68"/>
                  </a:cubicBezTo>
                  <a:cubicBezTo>
                    <a:pt x="696" y="0"/>
                    <a:pt x="968" y="161"/>
                    <a:pt x="1037" y="429"/>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60" name="TextBox 59"/>
            <p:cNvSpPr txBox="1"/>
            <p:nvPr/>
          </p:nvSpPr>
          <p:spPr>
            <a:xfrm>
              <a:off x="2539069" y="3635581"/>
              <a:ext cx="886843" cy="646331"/>
            </a:xfrm>
            <a:prstGeom prst="rect">
              <a:avLst/>
            </a:prstGeom>
            <a:noFill/>
          </p:spPr>
          <p:txBody>
            <a:bodyPr wrap="square" rtlCol="0">
              <a:spAutoFit/>
            </a:bodyPr>
            <a:lstStyle/>
            <a:p>
              <a:pPr algn="ctr"/>
              <a:r>
                <a:rPr lang="zh-CN" altLang="en-US" dirty="0">
                  <a:solidFill>
                    <a:schemeClr val="accent2"/>
                  </a:solidFill>
                  <a:latin typeface="+mn-ea"/>
                  <a:ea typeface="+mn-ea"/>
                </a:rPr>
                <a:t>竞技</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系统</a:t>
              </a:r>
            </a:p>
          </p:txBody>
        </p:sp>
      </p:grpSp>
      <p:grpSp>
        <p:nvGrpSpPr>
          <p:cNvPr id="61" name="组合 60"/>
          <p:cNvGrpSpPr/>
          <p:nvPr/>
        </p:nvGrpSpPr>
        <p:grpSpPr>
          <a:xfrm>
            <a:off x="1732978" y="3876339"/>
            <a:ext cx="987425" cy="985838"/>
            <a:chOff x="1470025" y="3178176"/>
            <a:chExt cx="987425" cy="985838"/>
          </a:xfrm>
        </p:grpSpPr>
        <p:sp>
          <p:nvSpPr>
            <p:cNvPr id="62" name="Freeform 11"/>
            <p:cNvSpPr>
              <a:spLocks/>
            </p:cNvSpPr>
            <p:nvPr/>
          </p:nvSpPr>
          <p:spPr bwMode="auto">
            <a:xfrm>
              <a:off x="1470025" y="3178176"/>
              <a:ext cx="987425" cy="985838"/>
            </a:xfrm>
            <a:custGeom>
              <a:avLst/>
              <a:gdLst>
                <a:gd name="T0" fmla="*/ 1037 w 1112"/>
                <a:gd name="T1" fmla="*/ 691 h 1112"/>
                <a:gd name="T2" fmla="*/ 421 w 1112"/>
                <a:gd name="T3" fmla="*/ 1038 h 1112"/>
                <a:gd name="T4" fmla="*/ 74 w 1112"/>
                <a:gd name="T5" fmla="*/ 422 h 1112"/>
                <a:gd name="T6" fmla="*/ 691 w 1112"/>
                <a:gd name="T7" fmla="*/ 75 h 1112"/>
                <a:gd name="T8" fmla="*/ 1037 w 1112"/>
                <a:gd name="T9" fmla="*/ 691 h 1112"/>
              </a:gdLst>
              <a:ahLst/>
              <a:cxnLst>
                <a:cxn ang="0">
                  <a:pos x="T0" y="T1"/>
                </a:cxn>
                <a:cxn ang="0">
                  <a:pos x="T2" y="T3"/>
                </a:cxn>
                <a:cxn ang="0">
                  <a:pos x="T4" y="T5"/>
                </a:cxn>
                <a:cxn ang="0">
                  <a:pos x="T6" y="T7"/>
                </a:cxn>
                <a:cxn ang="0">
                  <a:pos x="T8" y="T9"/>
                </a:cxn>
              </a:cxnLst>
              <a:rect l="0" t="0" r="r" b="b"/>
              <a:pathLst>
                <a:path w="1112" h="1112">
                  <a:moveTo>
                    <a:pt x="1037" y="691"/>
                  </a:moveTo>
                  <a:cubicBezTo>
                    <a:pt x="963" y="957"/>
                    <a:pt x="687" y="1112"/>
                    <a:pt x="421" y="1038"/>
                  </a:cubicBezTo>
                  <a:cubicBezTo>
                    <a:pt x="155" y="964"/>
                    <a:pt x="0" y="688"/>
                    <a:pt x="74" y="422"/>
                  </a:cubicBezTo>
                  <a:cubicBezTo>
                    <a:pt x="149" y="156"/>
                    <a:pt x="425" y="0"/>
                    <a:pt x="691" y="75"/>
                  </a:cubicBezTo>
                  <a:cubicBezTo>
                    <a:pt x="956" y="149"/>
                    <a:pt x="1112" y="425"/>
                    <a:pt x="1037" y="69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63" name="TextBox 62"/>
            <p:cNvSpPr txBox="1"/>
            <p:nvPr/>
          </p:nvSpPr>
          <p:spPr>
            <a:xfrm>
              <a:off x="1593182" y="3365466"/>
              <a:ext cx="741110" cy="646331"/>
            </a:xfrm>
            <a:prstGeom prst="rect">
              <a:avLst/>
            </a:prstGeom>
            <a:noFill/>
          </p:spPr>
          <p:txBody>
            <a:bodyPr wrap="square" rtlCol="0">
              <a:spAutoFit/>
            </a:bodyPr>
            <a:lstStyle/>
            <a:p>
              <a:pPr algn="ctr"/>
              <a:r>
                <a:rPr lang="zh-CN" altLang="en-US" dirty="0">
                  <a:solidFill>
                    <a:schemeClr val="accent2"/>
                  </a:solidFill>
                  <a:latin typeface="+mn-ea"/>
                  <a:ea typeface="+mn-ea"/>
                </a:rPr>
                <a:t>道具系统</a:t>
              </a:r>
            </a:p>
          </p:txBody>
        </p:sp>
      </p:grpSp>
      <p:grpSp>
        <p:nvGrpSpPr>
          <p:cNvPr id="64" name="组合 63"/>
          <p:cNvGrpSpPr/>
          <p:nvPr/>
        </p:nvGrpSpPr>
        <p:grpSpPr>
          <a:xfrm>
            <a:off x="988441" y="3114339"/>
            <a:ext cx="977900" cy="977900"/>
            <a:chOff x="725488" y="2416176"/>
            <a:chExt cx="977900" cy="977900"/>
          </a:xfrm>
        </p:grpSpPr>
        <p:sp>
          <p:nvSpPr>
            <p:cNvPr id="65" name="Freeform 12"/>
            <p:cNvSpPr>
              <a:spLocks/>
            </p:cNvSpPr>
            <p:nvPr/>
          </p:nvSpPr>
          <p:spPr bwMode="auto">
            <a:xfrm>
              <a:off x="725488" y="2416176"/>
              <a:ext cx="977900" cy="977900"/>
            </a:xfrm>
            <a:custGeom>
              <a:avLst/>
              <a:gdLst>
                <a:gd name="T0" fmla="*/ 900 w 1101"/>
                <a:gd name="T1" fmla="*/ 908 h 1102"/>
                <a:gd name="T2" fmla="*/ 193 w 1101"/>
                <a:gd name="T3" fmla="*/ 901 h 1102"/>
                <a:gd name="T4" fmla="*/ 201 w 1101"/>
                <a:gd name="T5" fmla="*/ 193 h 1102"/>
                <a:gd name="T6" fmla="*/ 908 w 1101"/>
                <a:gd name="T7" fmla="*/ 201 h 1102"/>
                <a:gd name="T8" fmla="*/ 900 w 1101"/>
                <a:gd name="T9" fmla="*/ 908 h 1102"/>
              </a:gdLst>
              <a:ahLst/>
              <a:cxnLst>
                <a:cxn ang="0">
                  <a:pos x="T0" y="T1"/>
                </a:cxn>
                <a:cxn ang="0">
                  <a:pos x="T2" y="T3"/>
                </a:cxn>
                <a:cxn ang="0">
                  <a:pos x="T4" y="T5"/>
                </a:cxn>
                <a:cxn ang="0">
                  <a:pos x="T6" y="T7"/>
                </a:cxn>
                <a:cxn ang="0">
                  <a:pos x="T8" y="T9"/>
                </a:cxn>
              </a:cxnLst>
              <a:rect l="0" t="0" r="r" b="b"/>
              <a:pathLst>
                <a:path w="1101" h="1102">
                  <a:moveTo>
                    <a:pt x="900" y="908"/>
                  </a:moveTo>
                  <a:cubicBezTo>
                    <a:pt x="702" y="1102"/>
                    <a:pt x="386" y="1098"/>
                    <a:pt x="193" y="901"/>
                  </a:cubicBezTo>
                  <a:cubicBezTo>
                    <a:pt x="0" y="703"/>
                    <a:pt x="3" y="387"/>
                    <a:pt x="201" y="193"/>
                  </a:cubicBezTo>
                  <a:cubicBezTo>
                    <a:pt x="398" y="0"/>
                    <a:pt x="715" y="4"/>
                    <a:pt x="908" y="201"/>
                  </a:cubicBezTo>
                  <a:cubicBezTo>
                    <a:pt x="1101" y="399"/>
                    <a:pt x="1097" y="715"/>
                    <a:pt x="900" y="90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66" name="TextBox 65"/>
            <p:cNvSpPr txBox="1"/>
            <p:nvPr/>
          </p:nvSpPr>
          <p:spPr>
            <a:xfrm>
              <a:off x="828182" y="2623234"/>
              <a:ext cx="772511" cy="646331"/>
            </a:xfrm>
            <a:prstGeom prst="rect">
              <a:avLst/>
            </a:prstGeom>
            <a:noFill/>
          </p:spPr>
          <p:txBody>
            <a:bodyPr wrap="square" rtlCol="0">
              <a:spAutoFit/>
            </a:bodyPr>
            <a:lstStyle/>
            <a:p>
              <a:pPr algn="ctr"/>
              <a:r>
                <a:rPr lang="zh-CN" altLang="en-US" dirty="0">
                  <a:solidFill>
                    <a:schemeClr val="accent2"/>
                  </a:solidFill>
                  <a:latin typeface="+mn-ea"/>
                  <a:ea typeface="+mn-ea"/>
                </a:rPr>
                <a:t>分享系统</a:t>
              </a:r>
            </a:p>
          </p:txBody>
        </p:sp>
      </p:grpSp>
      <p:grpSp>
        <p:nvGrpSpPr>
          <p:cNvPr id="67" name="组合 66"/>
          <p:cNvGrpSpPr/>
          <p:nvPr/>
        </p:nvGrpSpPr>
        <p:grpSpPr>
          <a:xfrm>
            <a:off x="720153" y="2072939"/>
            <a:ext cx="982663" cy="981075"/>
            <a:chOff x="457200" y="1374776"/>
            <a:chExt cx="982663" cy="981075"/>
          </a:xfrm>
        </p:grpSpPr>
        <p:sp>
          <p:nvSpPr>
            <p:cNvPr id="68" name="Freeform 13"/>
            <p:cNvSpPr>
              <a:spLocks/>
            </p:cNvSpPr>
            <p:nvPr/>
          </p:nvSpPr>
          <p:spPr bwMode="auto">
            <a:xfrm>
              <a:off x="457200" y="1374776"/>
              <a:ext cx="982663" cy="981075"/>
            </a:xfrm>
            <a:custGeom>
              <a:avLst/>
              <a:gdLst>
                <a:gd name="T0" fmla="*/ 677 w 1106"/>
                <a:gd name="T1" fmla="*/ 1037 h 1106"/>
                <a:gd name="T2" fmla="*/ 69 w 1106"/>
                <a:gd name="T3" fmla="*/ 677 h 1106"/>
                <a:gd name="T4" fmla="*/ 429 w 1106"/>
                <a:gd name="T5" fmla="*/ 69 h 1106"/>
                <a:gd name="T6" fmla="*/ 1037 w 1106"/>
                <a:gd name="T7" fmla="*/ 429 h 1106"/>
                <a:gd name="T8" fmla="*/ 677 w 1106"/>
                <a:gd name="T9" fmla="*/ 1037 h 1106"/>
              </a:gdLst>
              <a:ahLst/>
              <a:cxnLst>
                <a:cxn ang="0">
                  <a:pos x="T0" y="T1"/>
                </a:cxn>
                <a:cxn ang="0">
                  <a:pos x="T2" y="T3"/>
                </a:cxn>
                <a:cxn ang="0">
                  <a:pos x="T4" y="T5"/>
                </a:cxn>
                <a:cxn ang="0">
                  <a:pos x="T6" y="T7"/>
                </a:cxn>
                <a:cxn ang="0">
                  <a:pos x="T8" y="T9"/>
                </a:cxn>
              </a:cxnLst>
              <a:rect l="0" t="0" r="r" b="b"/>
              <a:pathLst>
                <a:path w="1106" h="1106">
                  <a:moveTo>
                    <a:pt x="677" y="1037"/>
                  </a:moveTo>
                  <a:cubicBezTo>
                    <a:pt x="410" y="1106"/>
                    <a:pt x="137" y="945"/>
                    <a:pt x="69" y="677"/>
                  </a:cubicBezTo>
                  <a:cubicBezTo>
                    <a:pt x="0" y="410"/>
                    <a:pt x="162" y="137"/>
                    <a:pt x="429" y="69"/>
                  </a:cubicBezTo>
                  <a:cubicBezTo>
                    <a:pt x="697" y="0"/>
                    <a:pt x="969" y="162"/>
                    <a:pt x="1037" y="429"/>
                  </a:cubicBezTo>
                  <a:cubicBezTo>
                    <a:pt x="1106" y="696"/>
                    <a:pt x="945" y="969"/>
                    <a:pt x="677" y="10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mn-ea"/>
                <a:ea typeface="+mn-ea"/>
              </a:endParaRPr>
            </a:p>
          </p:txBody>
        </p:sp>
        <p:sp>
          <p:nvSpPr>
            <p:cNvPr id="69" name="TextBox 68"/>
            <p:cNvSpPr txBox="1"/>
            <p:nvPr/>
          </p:nvSpPr>
          <p:spPr>
            <a:xfrm>
              <a:off x="574090" y="1552431"/>
              <a:ext cx="748881" cy="646331"/>
            </a:xfrm>
            <a:prstGeom prst="rect">
              <a:avLst/>
            </a:prstGeom>
            <a:noFill/>
          </p:spPr>
          <p:txBody>
            <a:bodyPr wrap="square" rtlCol="0">
              <a:spAutoFit/>
            </a:bodyPr>
            <a:lstStyle/>
            <a:p>
              <a:pPr algn="ctr"/>
              <a:r>
                <a:rPr lang="zh-CN" altLang="en-US" dirty="0">
                  <a:solidFill>
                    <a:schemeClr val="accent2"/>
                  </a:solidFill>
                  <a:latin typeface="+mn-ea"/>
                  <a:ea typeface="+mn-ea"/>
                </a:rPr>
                <a:t>广场系统</a:t>
              </a:r>
            </a:p>
          </p:txBody>
        </p:sp>
      </p:grpSp>
      <p:sp>
        <p:nvSpPr>
          <p:cNvPr id="70" name="矩形 83"/>
          <p:cNvSpPr>
            <a:spLocks noChangeArrowheads="1"/>
          </p:cNvSpPr>
          <p:nvPr/>
        </p:nvSpPr>
        <p:spPr bwMode="auto">
          <a:xfrm>
            <a:off x="6463076" y="1510621"/>
            <a:ext cx="4863138" cy="4536836"/>
          </a:xfrm>
          <a:prstGeom prst="rect">
            <a:avLst/>
          </a:prstGeom>
          <a:solidFill>
            <a:srgbClr val="F2F2F2"/>
          </a:solidFill>
          <a:ln w="9525" cmpd="sng">
            <a:solidFill>
              <a:schemeClr val="accent1">
                <a:lumMod val="40000"/>
                <a:lumOff val="60000"/>
              </a:schemeClr>
            </a:solidFill>
            <a:miter lim="800000"/>
            <a:headEnd/>
            <a:tailEnd/>
          </a:ln>
        </p:spPr>
        <p:txBody>
          <a:bodyPr/>
          <a:lstStyle/>
          <a:p>
            <a:endParaRPr lang="zh-CN" altLang="en-US"/>
          </a:p>
        </p:txBody>
      </p:sp>
      <p:sp>
        <p:nvSpPr>
          <p:cNvPr id="71" name="TextBox 84"/>
          <p:cNvSpPr txBox="1">
            <a:spLocks noChangeArrowheads="1"/>
          </p:cNvSpPr>
          <p:nvPr/>
        </p:nvSpPr>
        <p:spPr bwMode="auto">
          <a:xfrm>
            <a:off x="6844691" y="1795930"/>
            <a:ext cx="409990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dirty="0">
                <a:solidFill>
                  <a:srgbClr val="595959"/>
                </a:solidFill>
                <a:latin typeface="微软雅黑" pitchFamily="34" charset="-122"/>
                <a:ea typeface="微软雅黑" pitchFamily="34" charset="-122"/>
                <a:sym typeface="微软雅黑" pitchFamily="34" charset="-122"/>
              </a:rPr>
              <a:t>产品以敏捷开发的方式，每三个月为一个迭代，逐一完成各个子系统的开发。</a:t>
            </a:r>
            <a:endParaRPr lang="en-US" altLang="zh-CN" dirty="0">
              <a:solidFill>
                <a:srgbClr val="595959"/>
              </a:solidFill>
              <a:latin typeface="微软雅黑" pitchFamily="34" charset="-122"/>
              <a:ea typeface="微软雅黑" pitchFamily="34" charset="-122"/>
              <a:sym typeface="微软雅黑" pitchFamily="34" charset="-122"/>
            </a:endParaRPr>
          </a:p>
          <a:p>
            <a:pPr algn="just"/>
            <a:endParaRPr lang="en-US" altLang="zh-CN" dirty="0">
              <a:solidFill>
                <a:srgbClr val="595959"/>
              </a:solidFill>
              <a:latin typeface="微软雅黑" pitchFamily="34" charset="-122"/>
              <a:ea typeface="微软雅黑" pitchFamily="34" charset="-122"/>
              <a:sym typeface="微软雅黑" pitchFamily="34" charset="-122"/>
            </a:endParaRPr>
          </a:p>
          <a:p>
            <a:pPr algn="just"/>
            <a:r>
              <a:rPr lang="zh-CN" altLang="en-US" dirty="0">
                <a:solidFill>
                  <a:srgbClr val="595959"/>
                </a:solidFill>
                <a:latin typeface="微软雅黑" pitchFamily="34" charset="-122"/>
                <a:ea typeface="微软雅黑" pitchFamily="34" charset="-122"/>
                <a:sym typeface="微软雅黑" pitchFamily="34" charset="-122"/>
              </a:rPr>
              <a:t>第</a:t>
            </a:r>
            <a:r>
              <a:rPr lang="en-US" altLang="zh-CN" dirty="0">
                <a:solidFill>
                  <a:srgbClr val="595959"/>
                </a:solidFill>
                <a:latin typeface="微软雅黑" pitchFamily="34" charset="-122"/>
                <a:ea typeface="微软雅黑" pitchFamily="34" charset="-122"/>
                <a:sym typeface="微软雅黑" pitchFamily="34" charset="-122"/>
              </a:rPr>
              <a:t>1</a:t>
            </a:r>
            <a:r>
              <a:rPr lang="zh-CN" altLang="en-US" dirty="0">
                <a:solidFill>
                  <a:srgbClr val="595959"/>
                </a:solidFill>
                <a:latin typeface="微软雅黑" pitchFamily="34" charset="-122"/>
                <a:ea typeface="微软雅黑" pitchFamily="34" charset="-122"/>
                <a:sym typeface="微软雅黑" pitchFamily="34" charset="-122"/>
              </a:rPr>
              <a:t>个迭代为</a:t>
            </a:r>
            <a:r>
              <a:rPr lang="en-US" altLang="zh-CN" dirty="0">
                <a:solidFill>
                  <a:srgbClr val="595959"/>
                </a:solidFill>
                <a:latin typeface="微软雅黑" pitchFamily="34" charset="-122"/>
                <a:ea typeface="微软雅黑" pitchFamily="34" charset="-122"/>
                <a:sym typeface="微软雅黑" pitchFamily="34" charset="-122"/>
              </a:rPr>
              <a:t>2018</a:t>
            </a:r>
            <a:r>
              <a:rPr lang="zh-CN" altLang="en-US" dirty="0">
                <a:solidFill>
                  <a:srgbClr val="595959"/>
                </a:solidFill>
                <a:latin typeface="微软雅黑" pitchFamily="34" charset="-122"/>
                <a:ea typeface="微软雅黑" pitchFamily="34" charset="-122"/>
                <a:sym typeface="微软雅黑" pitchFamily="34" charset="-122"/>
              </a:rPr>
              <a:t>年</a:t>
            </a:r>
            <a:r>
              <a:rPr lang="en-US" altLang="zh-CN" dirty="0">
                <a:solidFill>
                  <a:srgbClr val="595959"/>
                </a:solidFill>
                <a:latin typeface="微软雅黑" pitchFamily="34" charset="-122"/>
                <a:ea typeface="微软雅黑" pitchFamily="34" charset="-122"/>
                <a:sym typeface="微软雅黑" pitchFamily="34" charset="-122"/>
              </a:rPr>
              <a:t>10</a:t>
            </a:r>
            <a:r>
              <a:rPr lang="zh-CN" altLang="en-US" dirty="0">
                <a:solidFill>
                  <a:srgbClr val="595959"/>
                </a:solidFill>
                <a:latin typeface="微软雅黑" pitchFamily="34" charset="-122"/>
                <a:ea typeface="微软雅黑" pitchFamily="34" charset="-122"/>
                <a:sym typeface="微软雅黑" pitchFamily="34" charset="-122"/>
              </a:rPr>
              <a:t>月</a:t>
            </a:r>
            <a:r>
              <a:rPr lang="en-US" altLang="zh-CN" dirty="0">
                <a:solidFill>
                  <a:srgbClr val="595959"/>
                </a:solidFill>
                <a:latin typeface="微软雅黑" pitchFamily="34" charset="-122"/>
                <a:ea typeface="微软雅黑" pitchFamily="34" charset="-122"/>
                <a:sym typeface="微软雅黑" pitchFamily="34" charset="-122"/>
              </a:rPr>
              <a:t>-2018</a:t>
            </a:r>
            <a:r>
              <a:rPr lang="zh-CN" altLang="en-US" dirty="0">
                <a:solidFill>
                  <a:srgbClr val="595959"/>
                </a:solidFill>
                <a:latin typeface="微软雅黑" pitchFamily="34" charset="-122"/>
                <a:ea typeface="微软雅黑" pitchFamily="34" charset="-122"/>
                <a:sym typeface="微软雅黑" pitchFamily="34" charset="-122"/>
              </a:rPr>
              <a:t>年</a:t>
            </a:r>
            <a:r>
              <a:rPr lang="en-US" altLang="zh-CN" dirty="0">
                <a:solidFill>
                  <a:srgbClr val="595959"/>
                </a:solidFill>
                <a:latin typeface="微软雅黑" pitchFamily="34" charset="-122"/>
                <a:ea typeface="微软雅黑" pitchFamily="34" charset="-122"/>
                <a:sym typeface="微软雅黑" pitchFamily="34" charset="-122"/>
              </a:rPr>
              <a:t>12</a:t>
            </a:r>
            <a:r>
              <a:rPr lang="zh-CN" altLang="en-US" dirty="0">
                <a:solidFill>
                  <a:srgbClr val="595959"/>
                </a:solidFill>
                <a:latin typeface="微软雅黑" pitchFamily="34" charset="-122"/>
                <a:ea typeface="微软雅黑" pitchFamily="34" charset="-122"/>
                <a:sym typeface="微软雅黑" pitchFamily="34" charset="-122"/>
              </a:rPr>
              <a:t>月，完成核心系统的开发。</a:t>
            </a:r>
            <a:endParaRPr lang="en-US" altLang="zh-CN" dirty="0">
              <a:solidFill>
                <a:srgbClr val="595959"/>
              </a:solidFill>
              <a:latin typeface="微软雅黑" pitchFamily="34" charset="-122"/>
              <a:ea typeface="微软雅黑" pitchFamily="34" charset="-122"/>
              <a:sym typeface="微软雅黑" pitchFamily="34" charset="-122"/>
            </a:endParaRPr>
          </a:p>
          <a:p>
            <a:pPr algn="just"/>
            <a:endParaRPr lang="en-US" altLang="zh-CN" dirty="0">
              <a:solidFill>
                <a:srgbClr val="595959"/>
              </a:solidFill>
              <a:latin typeface="微软雅黑" pitchFamily="34" charset="-122"/>
              <a:ea typeface="微软雅黑" pitchFamily="34" charset="-122"/>
              <a:sym typeface="微软雅黑" pitchFamily="34" charset="-122"/>
            </a:endParaRPr>
          </a:p>
          <a:p>
            <a:pPr algn="just"/>
            <a:r>
              <a:rPr lang="zh-CN" altLang="en-US" dirty="0">
                <a:solidFill>
                  <a:srgbClr val="595959"/>
                </a:solidFill>
                <a:latin typeface="微软雅黑" pitchFamily="34" charset="-122"/>
                <a:ea typeface="微软雅黑" pitchFamily="34" charset="-122"/>
                <a:sym typeface="微软雅黑" pitchFamily="34" charset="-122"/>
              </a:rPr>
              <a:t>后续每个季度按计划进行迭代，</a:t>
            </a:r>
            <a:r>
              <a:rPr lang="en-US" altLang="zh-CN" dirty="0">
                <a:solidFill>
                  <a:srgbClr val="595959"/>
                </a:solidFill>
                <a:latin typeface="微软雅黑" pitchFamily="34" charset="-122"/>
                <a:ea typeface="微软雅黑" pitchFamily="34" charset="-122"/>
                <a:sym typeface="微软雅黑" pitchFamily="34" charset="-122"/>
              </a:rPr>
              <a:t>2019</a:t>
            </a:r>
            <a:r>
              <a:rPr lang="zh-CN" altLang="en-US" dirty="0">
                <a:solidFill>
                  <a:srgbClr val="595959"/>
                </a:solidFill>
                <a:latin typeface="微软雅黑" pitchFamily="34" charset="-122"/>
                <a:ea typeface="微软雅黑" pitchFamily="34" charset="-122"/>
                <a:sym typeface="微软雅黑" pitchFamily="34" charset="-122"/>
              </a:rPr>
              <a:t>年完成已经规划的所有系统的开发。</a:t>
            </a:r>
            <a:endParaRPr lang="en-US" altLang="zh-CN" dirty="0">
              <a:solidFill>
                <a:srgbClr val="595959"/>
              </a:solidFill>
              <a:latin typeface="微软雅黑" pitchFamily="34" charset="-122"/>
              <a:ea typeface="微软雅黑" pitchFamily="34" charset="-122"/>
              <a:sym typeface="微软雅黑" pitchFamily="34" charset="-122"/>
            </a:endParaRPr>
          </a:p>
          <a:p>
            <a:pPr algn="just"/>
            <a:endParaRPr lang="en-US" altLang="zh-CN" dirty="0">
              <a:solidFill>
                <a:srgbClr val="595959"/>
              </a:solidFill>
              <a:latin typeface="微软雅黑" pitchFamily="34" charset="-122"/>
              <a:ea typeface="微软雅黑" pitchFamily="34" charset="-122"/>
              <a:sym typeface="微软雅黑" pitchFamily="34" charset="-122"/>
            </a:endParaRPr>
          </a:p>
          <a:p>
            <a:pPr algn="just"/>
            <a:r>
              <a:rPr lang="zh-CN" altLang="en-US" dirty="0">
                <a:solidFill>
                  <a:srgbClr val="595959"/>
                </a:solidFill>
                <a:latin typeface="微软雅黑" pitchFamily="34" charset="-122"/>
                <a:ea typeface="微软雅黑" pitchFamily="34" charset="-122"/>
                <a:sym typeface="微软雅黑" pitchFamily="34" charset="-122"/>
              </a:rPr>
              <a:t>客户的反馈作为开发计划的重要输入，根据人力和工作量，插入各个迭代中。</a:t>
            </a:r>
          </a:p>
        </p:txBody>
      </p:sp>
      <p:sp>
        <p:nvSpPr>
          <p:cNvPr id="72" name="Freeform 12"/>
          <p:cNvSpPr>
            <a:spLocks/>
          </p:cNvSpPr>
          <p:nvPr/>
        </p:nvSpPr>
        <p:spPr bwMode="auto">
          <a:xfrm>
            <a:off x="6402110" y="141916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12"/>
          <p:cNvSpPr>
            <a:spLocks/>
          </p:cNvSpPr>
          <p:nvPr/>
        </p:nvSpPr>
        <p:spPr bwMode="auto">
          <a:xfrm flipH="1" flipV="1">
            <a:off x="10895621" y="558452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2860134495"/>
      </p:ext>
    </p:extLst>
  </p:cSld>
  <p:clrMapOvr>
    <a:masterClrMapping/>
  </p:clrMapOvr>
  <mc:AlternateContent xmlns:mc="http://schemas.openxmlformats.org/markup-compatibility/2006" xmlns:p14="http://schemas.microsoft.com/office/powerpoint/2010/main">
    <mc:Choice Requires="p14">
      <p:transition spd="slow" p14:dur="800" advTm="7573">
        <p14:prism isInverted="1"/>
      </p:transition>
    </mc:Choice>
    <mc:Fallback xmlns="">
      <p:transition spd="slow" advTm="7573">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4.5 </a:t>
            </a:r>
            <a:r>
              <a:rPr lang="zh-CN" altLang="en-US" sz="2800" dirty="0">
                <a:solidFill>
                  <a:schemeClr val="accent2"/>
                </a:solidFill>
                <a:latin typeface="微软雅黑"/>
                <a:ea typeface="微软雅黑"/>
              </a:rPr>
              <a:t>市场拓展计划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4" name="Freeform 6"/>
          <p:cNvSpPr>
            <a:spLocks/>
          </p:cNvSpPr>
          <p:nvPr/>
        </p:nvSpPr>
        <p:spPr bwMode="auto">
          <a:xfrm>
            <a:off x="1077913" y="1611998"/>
            <a:ext cx="10115551" cy="685800"/>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3"/>
                  <a:pt x="12630" y="94"/>
                </a:cubicBezTo>
                <a:lnTo>
                  <a:pt x="12630" y="763"/>
                </a:lnTo>
                <a:cubicBezTo>
                  <a:pt x="12630" y="814"/>
                  <a:pt x="12597" y="856"/>
                  <a:pt x="12555" y="856"/>
                </a:cubicBezTo>
                <a:lnTo>
                  <a:pt x="75" y="856"/>
                </a:lnTo>
                <a:cubicBezTo>
                  <a:pt x="34" y="856"/>
                  <a:pt x="0" y="814"/>
                  <a:pt x="0" y="763"/>
                </a:cubicBezTo>
                <a:lnTo>
                  <a:pt x="0" y="94"/>
                </a:lnTo>
                <a:cubicBezTo>
                  <a:pt x="0" y="43"/>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1077913" y="2859608"/>
            <a:ext cx="10115551" cy="685800"/>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4"/>
                </a:cubicBezTo>
                <a:lnTo>
                  <a:pt x="12630" y="763"/>
                </a:lnTo>
                <a:cubicBezTo>
                  <a:pt x="12630" y="814"/>
                  <a:pt x="12597" y="856"/>
                  <a:pt x="12555" y="856"/>
                </a:cubicBezTo>
                <a:lnTo>
                  <a:pt x="75" y="856"/>
                </a:lnTo>
                <a:cubicBezTo>
                  <a:pt x="34" y="856"/>
                  <a:pt x="0" y="814"/>
                  <a:pt x="0" y="763"/>
                </a:cubicBezTo>
                <a:lnTo>
                  <a:pt x="0" y="94"/>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1077913" y="4112146"/>
            <a:ext cx="10115551" cy="685800"/>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1077913" y="5334521"/>
            <a:ext cx="10115551" cy="685800"/>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noEditPoints="1"/>
          </p:cNvSpPr>
          <p:nvPr/>
        </p:nvSpPr>
        <p:spPr bwMode="auto">
          <a:xfrm>
            <a:off x="1789113" y="1256398"/>
            <a:ext cx="1868488" cy="1422000"/>
          </a:xfrm>
          <a:custGeom>
            <a:avLst/>
            <a:gdLst>
              <a:gd name="T0" fmla="*/ 2333 w 2333"/>
              <a:gd name="T1" fmla="*/ 0 h 1818"/>
              <a:gd name="T2" fmla="*/ 2333 w 2333"/>
              <a:gd name="T3" fmla="*/ 1364 h 1818"/>
              <a:gd name="T4" fmla="*/ 1166 w 2333"/>
              <a:gd name="T5" fmla="*/ 1818 h 1818"/>
              <a:gd name="T6" fmla="*/ 0 w 2333"/>
              <a:gd name="T7" fmla="*/ 1364 h 1818"/>
              <a:gd name="T8" fmla="*/ 0 w 2333"/>
              <a:gd name="T9" fmla="*/ 0 h 1818"/>
              <a:gd name="T10" fmla="*/ 2333 w 2333"/>
              <a:gd name="T11" fmla="*/ 0 h 1818"/>
              <a:gd name="T12" fmla="*/ 1166 w 2333"/>
              <a:gd name="T13" fmla="*/ 0 h 1818"/>
            </a:gdLst>
            <a:ahLst/>
            <a:cxnLst>
              <a:cxn ang="0">
                <a:pos x="T0" y="T1"/>
              </a:cxn>
              <a:cxn ang="0">
                <a:pos x="T2" y="T3"/>
              </a:cxn>
              <a:cxn ang="0">
                <a:pos x="T4" y="T5"/>
              </a:cxn>
              <a:cxn ang="0">
                <a:pos x="T6" y="T7"/>
              </a:cxn>
              <a:cxn ang="0">
                <a:pos x="T8" y="T9"/>
              </a:cxn>
              <a:cxn ang="0">
                <a:pos x="T10" y="T11"/>
              </a:cxn>
              <a:cxn ang="0">
                <a:pos x="T12" y="T13"/>
              </a:cxn>
            </a:cxnLst>
            <a:rect l="0" t="0" r="r" b="b"/>
            <a:pathLst>
              <a:path w="2333" h="1818">
                <a:moveTo>
                  <a:pt x="2333" y="0"/>
                </a:moveTo>
                <a:lnTo>
                  <a:pt x="2333" y="1364"/>
                </a:lnTo>
                <a:lnTo>
                  <a:pt x="1166" y="1818"/>
                </a:lnTo>
                <a:lnTo>
                  <a:pt x="0" y="1364"/>
                </a:lnTo>
                <a:lnTo>
                  <a:pt x="0" y="0"/>
                </a:lnTo>
                <a:lnTo>
                  <a:pt x="2333" y="0"/>
                </a:lnTo>
                <a:close/>
                <a:moveTo>
                  <a:pt x="1166" y="0"/>
                </a:move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11"/>
          <p:cNvSpPr>
            <a:spLocks noEditPoints="1"/>
          </p:cNvSpPr>
          <p:nvPr/>
        </p:nvSpPr>
        <p:spPr bwMode="auto">
          <a:xfrm>
            <a:off x="1789113" y="2492896"/>
            <a:ext cx="1868488" cy="1420813"/>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noEditPoints="1"/>
          </p:cNvSpPr>
          <p:nvPr/>
        </p:nvSpPr>
        <p:spPr bwMode="auto">
          <a:xfrm>
            <a:off x="1789113" y="3734321"/>
            <a:ext cx="1868488" cy="1420813"/>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noEditPoints="1"/>
          </p:cNvSpPr>
          <p:nvPr/>
        </p:nvSpPr>
        <p:spPr bwMode="auto">
          <a:xfrm>
            <a:off x="1789113" y="4959870"/>
            <a:ext cx="1868488" cy="1422000"/>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TextBox 11"/>
          <p:cNvSpPr txBox="1"/>
          <p:nvPr/>
        </p:nvSpPr>
        <p:spPr>
          <a:xfrm>
            <a:off x="4082157" y="1631732"/>
            <a:ext cx="6912768" cy="646331"/>
          </a:xfrm>
          <a:prstGeom prst="rect">
            <a:avLst/>
          </a:prstGeom>
          <a:noFill/>
        </p:spPr>
        <p:txBody>
          <a:bodyPr wrap="square" rtlCol="0">
            <a:spAutoFit/>
          </a:bodyPr>
          <a:lstStyle/>
          <a:p>
            <a:r>
              <a:rPr lang="zh-CN" altLang="en-US" dirty="0">
                <a:solidFill>
                  <a:schemeClr val="accent1"/>
                </a:solidFill>
                <a:latin typeface="+mn-ea"/>
                <a:ea typeface="+mn-ea"/>
              </a:rPr>
              <a:t>初期以亲戚朋友等身边的人为拓展对象，获取第一轮客户反馈和种子客户，并在成都市展开线上线下结合的拓展。</a:t>
            </a:r>
          </a:p>
        </p:txBody>
      </p:sp>
      <p:sp>
        <p:nvSpPr>
          <p:cNvPr id="13" name="TextBox 12"/>
          <p:cNvSpPr txBox="1"/>
          <p:nvPr/>
        </p:nvSpPr>
        <p:spPr>
          <a:xfrm>
            <a:off x="1940621" y="1739454"/>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本地市场</a:t>
            </a:r>
            <a:endParaRPr lang="en-US" altLang="zh-CN" sz="2200" dirty="0">
              <a:solidFill>
                <a:schemeClr val="accent2"/>
              </a:solidFill>
              <a:latin typeface="+mn-ea"/>
              <a:ea typeface="+mn-ea"/>
            </a:endParaRPr>
          </a:p>
        </p:txBody>
      </p:sp>
      <p:sp>
        <p:nvSpPr>
          <p:cNvPr id="14" name="TextBox 13"/>
          <p:cNvSpPr txBox="1"/>
          <p:nvPr/>
        </p:nvSpPr>
        <p:spPr>
          <a:xfrm>
            <a:off x="1940621" y="3030093"/>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周边市场</a:t>
            </a:r>
            <a:endParaRPr lang="en-US" altLang="zh-CN" sz="2200" dirty="0">
              <a:solidFill>
                <a:schemeClr val="accent2"/>
              </a:solidFill>
              <a:latin typeface="+mn-ea"/>
              <a:ea typeface="+mn-ea"/>
            </a:endParaRPr>
          </a:p>
        </p:txBody>
      </p:sp>
      <p:sp>
        <p:nvSpPr>
          <p:cNvPr id="15" name="TextBox 14"/>
          <p:cNvSpPr txBox="1"/>
          <p:nvPr/>
        </p:nvSpPr>
        <p:spPr>
          <a:xfrm>
            <a:off x="1940621" y="4285687"/>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细分市场</a:t>
            </a:r>
            <a:endParaRPr lang="en-US" altLang="zh-CN" sz="2200" dirty="0">
              <a:solidFill>
                <a:schemeClr val="accent2"/>
              </a:solidFill>
              <a:latin typeface="+mn-ea"/>
              <a:ea typeface="+mn-ea"/>
            </a:endParaRPr>
          </a:p>
        </p:txBody>
      </p:sp>
      <p:sp>
        <p:nvSpPr>
          <p:cNvPr id="16" name="TextBox 15"/>
          <p:cNvSpPr txBox="1"/>
          <p:nvPr/>
        </p:nvSpPr>
        <p:spPr>
          <a:xfrm>
            <a:off x="1940621" y="5473042"/>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高端市场</a:t>
            </a:r>
            <a:endParaRPr lang="en-US" altLang="zh-CN" sz="2200" dirty="0">
              <a:solidFill>
                <a:schemeClr val="accent2"/>
              </a:solidFill>
              <a:latin typeface="+mn-ea"/>
              <a:ea typeface="+mn-ea"/>
            </a:endParaRPr>
          </a:p>
        </p:txBody>
      </p:sp>
      <p:sp>
        <p:nvSpPr>
          <p:cNvPr id="17" name="TextBox 16"/>
          <p:cNvSpPr txBox="1"/>
          <p:nvPr/>
        </p:nvSpPr>
        <p:spPr>
          <a:xfrm>
            <a:off x="4082157" y="2895075"/>
            <a:ext cx="6912768" cy="646331"/>
          </a:xfrm>
          <a:prstGeom prst="rect">
            <a:avLst/>
          </a:prstGeom>
          <a:noFill/>
        </p:spPr>
        <p:txBody>
          <a:bodyPr wrap="square" rtlCol="0">
            <a:spAutoFit/>
          </a:bodyPr>
          <a:lstStyle/>
          <a:p>
            <a:r>
              <a:rPr lang="zh-CN" altLang="en-US" dirty="0">
                <a:solidFill>
                  <a:schemeClr val="accent1"/>
                </a:solidFill>
                <a:latin typeface="+mn-ea"/>
                <a:ea typeface="+mn-ea"/>
              </a:rPr>
              <a:t>获取第一批客户后，在省内</a:t>
            </a:r>
            <a:r>
              <a:rPr lang="en-US" altLang="zh-CN" dirty="0">
                <a:solidFill>
                  <a:schemeClr val="accent1"/>
                </a:solidFill>
                <a:latin typeface="+mn-ea"/>
                <a:ea typeface="+mn-ea"/>
              </a:rPr>
              <a:t>2,3</a:t>
            </a:r>
            <a:r>
              <a:rPr lang="zh-CN" altLang="en-US" dirty="0">
                <a:solidFill>
                  <a:schemeClr val="accent1"/>
                </a:solidFill>
                <a:latin typeface="+mn-ea"/>
                <a:ea typeface="+mn-ea"/>
              </a:rPr>
              <a:t>线城市进行推广，用农村包围城市的战术，在教育资源相对缺乏的地区完成用户积累。</a:t>
            </a:r>
          </a:p>
        </p:txBody>
      </p:sp>
      <p:sp>
        <p:nvSpPr>
          <p:cNvPr id="18" name="TextBox 17"/>
          <p:cNvSpPr txBox="1"/>
          <p:nvPr/>
        </p:nvSpPr>
        <p:spPr>
          <a:xfrm>
            <a:off x="4082157" y="4150669"/>
            <a:ext cx="6912768" cy="646331"/>
          </a:xfrm>
          <a:prstGeom prst="rect">
            <a:avLst/>
          </a:prstGeom>
          <a:noFill/>
        </p:spPr>
        <p:txBody>
          <a:bodyPr wrap="square" rtlCol="0">
            <a:spAutoFit/>
          </a:bodyPr>
          <a:lstStyle/>
          <a:p>
            <a:r>
              <a:rPr lang="zh-CN" altLang="en-US" dirty="0">
                <a:solidFill>
                  <a:schemeClr val="accent1"/>
                </a:solidFill>
                <a:latin typeface="+mn-ea"/>
                <a:ea typeface="+mn-ea"/>
              </a:rPr>
              <a:t>通过微信公众号，微信群等方式，通过一批忠诚的客户，逐步形成特有的细分市场领域。</a:t>
            </a:r>
          </a:p>
        </p:txBody>
      </p:sp>
      <p:sp>
        <p:nvSpPr>
          <p:cNvPr id="19" name="TextBox 18"/>
          <p:cNvSpPr txBox="1"/>
          <p:nvPr/>
        </p:nvSpPr>
        <p:spPr>
          <a:xfrm>
            <a:off x="4082157" y="5351672"/>
            <a:ext cx="6912768" cy="369332"/>
          </a:xfrm>
          <a:prstGeom prst="rect">
            <a:avLst/>
          </a:prstGeom>
          <a:noFill/>
        </p:spPr>
        <p:txBody>
          <a:bodyPr wrap="square" rtlCol="0">
            <a:spAutoFit/>
          </a:bodyPr>
          <a:lstStyle/>
          <a:p>
            <a:r>
              <a:rPr lang="zh-CN" altLang="en-US" dirty="0">
                <a:solidFill>
                  <a:schemeClr val="accent1"/>
                </a:solidFill>
                <a:latin typeface="+mn-ea"/>
                <a:ea typeface="+mn-ea"/>
              </a:rPr>
              <a:t>和国外相关机构合作，通过走出去，再回来的策略，打造高端形象</a:t>
            </a:r>
          </a:p>
        </p:txBody>
      </p:sp>
      <p:sp>
        <p:nvSpPr>
          <p:cNvPr id="20" name="TextBox 19"/>
          <p:cNvSpPr txBox="1"/>
          <p:nvPr/>
        </p:nvSpPr>
        <p:spPr>
          <a:xfrm>
            <a:off x="1129829" y="1616091"/>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1</a:t>
            </a:r>
          </a:p>
        </p:txBody>
      </p:sp>
      <p:sp>
        <p:nvSpPr>
          <p:cNvPr id="21" name="TextBox 20"/>
          <p:cNvSpPr txBox="1"/>
          <p:nvPr/>
        </p:nvSpPr>
        <p:spPr>
          <a:xfrm>
            <a:off x="1129829" y="2879434"/>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2</a:t>
            </a:r>
          </a:p>
        </p:txBody>
      </p:sp>
      <p:sp>
        <p:nvSpPr>
          <p:cNvPr id="22" name="TextBox 21"/>
          <p:cNvSpPr txBox="1"/>
          <p:nvPr/>
        </p:nvSpPr>
        <p:spPr>
          <a:xfrm>
            <a:off x="1129829" y="4135028"/>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3</a:t>
            </a:r>
          </a:p>
        </p:txBody>
      </p:sp>
      <p:sp>
        <p:nvSpPr>
          <p:cNvPr id="23" name="TextBox 22"/>
          <p:cNvSpPr txBox="1"/>
          <p:nvPr/>
        </p:nvSpPr>
        <p:spPr>
          <a:xfrm>
            <a:off x="1129829" y="5322383"/>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4</a:t>
            </a:r>
          </a:p>
        </p:txBody>
      </p:sp>
    </p:spTree>
    <p:extLst>
      <p:ext uri="{BB962C8B-B14F-4D97-AF65-F5344CB8AC3E}">
        <p14:creationId xmlns:p14="http://schemas.microsoft.com/office/powerpoint/2010/main" val="746160072"/>
      </p:ext>
    </p:extLst>
  </p:cSld>
  <p:clrMapOvr>
    <a:masterClrMapping/>
  </p:clrMapOvr>
  <mc:AlternateContent xmlns:mc="http://schemas.openxmlformats.org/markup-compatibility/2006" xmlns:p14="http://schemas.microsoft.com/office/powerpoint/2010/main">
    <mc:Choice Requires="p14">
      <p:transition spd="slow" p14:dur="800" advTm="8191">
        <p14:prism dir="d" isInverted="1"/>
      </p:transition>
    </mc:Choice>
    <mc:Fallback xmlns="">
      <p:transition spd="slow" advTm="819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财务与融资</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4"/>
          <p:cNvSpPr>
            <a:spLocks noEditPoints="1"/>
          </p:cNvSpPr>
          <p:nvPr/>
        </p:nvSpPr>
        <p:spPr bwMode="auto">
          <a:xfrm>
            <a:off x="5418991" y="1828800"/>
            <a:ext cx="1386420" cy="1308044"/>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7" name="Oval 40"/>
          <p:cNvSpPr>
            <a:spLocks noChangeAspect="1" noChangeArrowheads="1"/>
          </p:cNvSpPr>
          <p:nvPr/>
        </p:nvSpPr>
        <p:spPr bwMode="auto">
          <a:xfrm>
            <a:off x="3841073" y="5352580"/>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各项成本预算</a:t>
            </a:r>
          </a:p>
        </p:txBody>
      </p:sp>
      <p:sp>
        <p:nvSpPr>
          <p:cNvPr id="21" name="TextBox 20"/>
          <p:cNvSpPr txBox="1"/>
          <p:nvPr/>
        </p:nvSpPr>
        <p:spPr>
          <a:xfrm>
            <a:off x="4204290" y="526113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融资计划</a:t>
            </a:r>
          </a:p>
        </p:txBody>
      </p:sp>
      <p:sp>
        <p:nvSpPr>
          <p:cNvPr id="24" name="Oval 42"/>
          <p:cNvSpPr>
            <a:spLocks noChangeAspect="1" noChangeArrowheads="1"/>
          </p:cNvSpPr>
          <p:nvPr/>
        </p:nvSpPr>
        <p:spPr bwMode="auto">
          <a:xfrm>
            <a:off x="6494611" y="5352580"/>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5" name="TextBox 24"/>
          <p:cNvSpPr txBox="1"/>
          <p:nvPr/>
        </p:nvSpPr>
        <p:spPr>
          <a:xfrm>
            <a:off x="6857828" y="4763746"/>
            <a:ext cx="2480913" cy="400110"/>
          </a:xfrm>
          <a:prstGeom prst="rect">
            <a:avLst/>
          </a:prstGeom>
          <a:noFill/>
        </p:spPr>
        <p:txBody>
          <a:bodyPr wrap="square" rtlCol="0">
            <a:spAutoFit/>
          </a:bodyPr>
          <a:lstStyle/>
          <a:p>
            <a:r>
              <a:rPr lang="zh-CN" altLang="en-US" sz="2000" dirty="0">
                <a:solidFill>
                  <a:schemeClr val="accent2"/>
                </a:solidFill>
                <a:latin typeface="+mn-ea"/>
                <a:ea typeface="+mn-ea"/>
              </a:rPr>
              <a:t>股权分配和投资方案</a:t>
            </a:r>
          </a:p>
        </p:txBody>
      </p:sp>
      <p:sp>
        <p:nvSpPr>
          <p:cNvPr id="27" name="TextBox 26"/>
          <p:cNvSpPr txBox="1"/>
          <p:nvPr/>
        </p:nvSpPr>
        <p:spPr>
          <a:xfrm>
            <a:off x="6857828" y="526113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融资主要用途</a:t>
            </a:r>
          </a:p>
        </p:txBody>
      </p:sp>
    </p:spTree>
    <p:extLst>
      <p:ext uri="{BB962C8B-B14F-4D97-AF65-F5344CB8AC3E}">
        <p14:creationId xmlns:p14="http://schemas.microsoft.com/office/powerpoint/2010/main" val="2073472391"/>
      </p:ext>
    </p:extLst>
  </p:cSld>
  <p:clrMapOvr>
    <a:masterClrMapping/>
  </p:clrMapOvr>
  <p:transition spd="slow" advTm="5893">
    <p:push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5.1 </a:t>
            </a:r>
            <a:r>
              <a:rPr lang="zh-CN" altLang="en-US" sz="2800" dirty="0">
                <a:solidFill>
                  <a:schemeClr val="accent2"/>
                </a:solidFill>
                <a:latin typeface="微软雅黑"/>
                <a:ea typeface="微软雅黑"/>
              </a:rPr>
              <a:t>各项成本预测</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Freeform 6"/>
          <p:cNvSpPr>
            <a:spLocks/>
          </p:cNvSpPr>
          <p:nvPr/>
        </p:nvSpPr>
        <p:spPr bwMode="auto">
          <a:xfrm>
            <a:off x="2169914" y="1976438"/>
            <a:ext cx="3282950" cy="3282950"/>
          </a:xfrm>
          <a:custGeom>
            <a:avLst/>
            <a:gdLst>
              <a:gd name="T0" fmla="*/ 2021 w 4042"/>
              <a:gd name="T1" fmla="*/ 0 h 4042"/>
              <a:gd name="T2" fmla="*/ 4042 w 4042"/>
              <a:gd name="T3" fmla="*/ 2021 h 4042"/>
              <a:gd name="T4" fmla="*/ 2021 w 4042"/>
              <a:gd name="T5" fmla="*/ 4042 h 4042"/>
              <a:gd name="T6" fmla="*/ 0 w 4042"/>
              <a:gd name="T7" fmla="*/ 2021 h 4042"/>
              <a:gd name="T8" fmla="*/ 2021 w 4042"/>
              <a:gd name="T9" fmla="*/ 0 h 4042"/>
            </a:gdLst>
            <a:ahLst/>
            <a:cxnLst>
              <a:cxn ang="0">
                <a:pos x="T0" y="T1"/>
              </a:cxn>
              <a:cxn ang="0">
                <a:pos x="T2" y="T3"/>
              </a:cxn>
              <a:cxn ang="0">
                <a:pos x="T4" y="T5"/>
              </a:cxn>
              <a:cxn ang="0">
                <a:pos x="T6" y="T7"/>
              </a:cxn>
              <a:cxn ang="0">
                <a:pos x="T8" y="T9"/>
              </a:cxn>
            </a:cxnLst>
            <a:rect l="0" t="0" r="r" b="b"/>
            <a:pathLst>
              <a:path w="4042" h="4042">
                <a:moveTo>
                  <a:pt x="2021" y="0"/>
                </a:moveTo>
                <a:lnTo>
                  <a:pt x="4042" y="2021"/>
                </a:lnTo>
                <a:lnTo>
                  <a:pt x="2021" y="4042"/>
                </a:lnTo>
                <a:lnTo>
                  <a:pt x="0" y="2021"/>
                </a:lnTo>
                <a:lnTo>
                  <a:pt x="2021" y="0"/>
                </a:lnTo>
                <a:close/>
              </a:path>
            </a:pathLst>
          </a:custGeom>
          <a:solidFill>
            <a:schemeClr val="bg2"/>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4370189" y="1208088"/>
            <a:ext cx="2328862" cy="2328863"/>
          </a:xfrm>
          <a:custGeom>
            <a:avLst/>
            <a:gdLst>
              <a:gd name="T0" fmla="*/ 1433 w 2867"/>
              <a:gd name="T1" fmla="*/ 0 h 2867"/>
              <a:gd name="T2" fmla="*/ 2867 w 2867"/>
              <a:gd name="T3" fmla="*/ 1434 h 2867"/>
              <a:gd name="T4" fmla="*/ 1433 w 2867"/>
              <a:gd name="T5" fmla="*/ 2867 h 2867"/>
              <a:gd name="T6" fmla="*/ 0 w 2867"/>
              <a:gd name="T7" fmla="*/ 1434 h 2867"/>
              <a:gd name="T8" fmla="*/ 1433 w 2867"/>
              <a:gd name="T9" fmla="*/ 0 h 2867"/>
            </a:gdLst>
            <a:ahLst/>
            <a:cxnLst>
              <a:cxn ang="0">
                <a:pos x="T0" y="T1"/>
              </a:cxn>
              <a:cxn ang="0">
                <a:pos x="T2" y="T3"/>
              </a:cxn>
              <a:cxn ang="0">
                <a:pos x="T4" y="T5"/>
              </a:cxn>
              <a:cxn ang="0">
                <a:pos x="T6" y="T7"/>
              </a:cxn>
              <a:cxn ang="0">
                <a:pos x="T8" y="T9"/>
              </a:cxn>
            </a:cxnLst>
            <a:rect l="0" t="0" r="r" b="b"/>
            <a:pathLst>
              <a:path w="2867" h="2867">
                <a:moveTo>
                  <a:pt x="1433" y="0"/>
                </a:moveTo>
                <a:lnTo>
                  <a:pt x="2867" y="1434"/>
                </a:lnTo>
                <a:lnTo>
                  <a:pt x="1433" y="2867"/>
                </a:lnTo>
                <a:lnTo>
                  <a:pt x="0" y="1434"/>
                </a:lnTo>
                <a:lnTo>
                  <a:pt x="1433" y="0"/>
                </a:lnTo>
                <a:close/>
              </a:path>
            </a:pathLst>
          </a:custGeom>
          <a:solidFill>
            <a:schemeClr val="tx2"/>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4549577" y="3698875"/>
            <a:ext cx="1971675" cy="1971675"/>
          </a:xfrm>
          <a:custGeom>
            <a:avLst/>
            <a:gdLst>
              <a:gd name="T0" fmla="*/ 1213 w 2427"/>
              <a:gd name="T1" fmla="*/ 0 h 2427"/>
              <a:gd name="T2" fmla="*/ 2427 w 2427"/>
              <a:gd name="T3" fmla="*/ 1214 h 2427"/>
              <a:gd name="T4" fmla="*/ 1213 w 2427"/>
              <a:gd name="T5" fmla="*/ 2427 h 2427"/>
              <a:gd name="T6" fmla="*/ 0 w 2427"/>
              <a:gd name="T7" fmla="*/ 1214 h 2427"/>
              <a:gd name="T8" fmla="*/ 1213 w 2427"/>
              <a:gd name="T9" fmla="*/ 0 h 2427"/>
            </a:gdLst>
            <a:ahLst/>
            <a:cxnLst>
              <a:cxn ang="0">
                <a:pos x="T0" y="T1"/>
              </a:cxn>
              <a:cxn ang="0">
                <a:pos x="T2" y="T3"/>
              </a:cxn>
              <a:cxn ang="0">
                <a:pos x="T4" y="T5"/>
              </a:cxn>
              <a:cxn ang="0">
                <a:pos x="T6" y="T7"/>
              </a:cxn>
              <a:cxn ang="0">
                <a:pos x="T8" y="T9"/>
              </a:cxn>
            </a:cxnLst>
            <a:rect l="0" t="0" r="r" b="b"/>
            <a:pathLst>
              <a:path w="2427" h="2427">
                <a:moveTo>
                  <a:pt x="1213" y="0"/>
                </a:moveTo>
                <a:lnTo>
                  <a:pt x="2427" y="1214"/>
                </a:lnTo>
                <a:lnTo>
                  <a:pt x="1213" y="2427"/>
                </a:lnTo>
                <a:lnTo>
                  <a:pt x="0" y="1214"/>
                </a:lnTo>
                <a:lnTo>
                  <a:pt x="1213" y="0"/>
                </a:lnTo>
                <a:close/>
              </a:path>
            </a:pathLst>
          </a:custGeom>
          <a:solidFill>
            <a:schemeClr val="bg1"/>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5616377" y="2792449"/>
            <a:ext cx="1653762" cy="1652513"/>
          </a:xfrm>
          <a:custGeom>
            <a:avLst/>
            <a:gdLst>
              <a:gd name="T0" fmla="*/ 1294 w 2587"/>
              <a:gd name="T1" fmla="*/ 0 h 2586"/>
              <a:gd name="T2" fmla="*/ 2587 w 2587"/>
              <a:gd name="T3" fmla="*/ 1293 h 2586"/>
              <a:gd name="T4" fmla="*/ 1294 w 2587"/>
              <a:gd name="T5" fmla="*/ 2586 h 2586"/>
              <a:gd name="T6" fmla="*/ 0 w 2587"/>
              <a:gd name="T7" fmla="*/ 1293 h 2586"/>
              <a:gd name="T8" fmla="*/ 1294 w 2587"/>
              <a:gd name="T9" fmla="*/ 0 h 2586"/>
            </a:gdLst>
            <a:ahLst/>
            <a:cxnLst>
              <a:cxn ang="0">
                <a:pos x="T0" y="T1"/>
              </a:cxn>
              <a:cxn ang="0">
                <a:pos x="T2" y="T3"/>
              </a:cxn>
              <a:cxn ang="0">
                <a:pos x="T4" y="T5"/>
              </a:cxn>
              <a:cxn ang="0">
                <a:pos x="T6" y="T7"/>
              </a:cxn>
              <a:cxn ang="0">
                <a:pos x="T8" y="T9"/>
              </a:cxn>
            </a:cxnLst>
            <a:rect l="0" t="0" r="r" b="b"/>
            <a:pathLst>
              <a:path w="2587" h="2586">
                <a:moveTo>
                  <a:pt x="1294" y="0"/>
                </a:moveTo>
                <a:lnTo>
                  <a:pt x="2587" y="1293"/>
                </a:lnTo>
                <a:lnTo>
                  <a:pt x="1294" y="2586"/>
                </a:lnTo>
                <a:lnTo>
                  <a:pt x="0" y="1293"/>
                </a:lnTo>
                <a:lnTo>
                  <a:pt x="1294" y="0"/>
                </a:lnTo>
                <a:close/>
              </a:path>
            </a:pathLst>
          </a:custGeom>
          <a:solidFill>
            <a:schemeClr val="accent1"/>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8" name="直接连接符 7"/>
          <p:cNvCxnSpPr/>
          <p:nvPr/>
        </p:nvCxnSpPr>
        <p:spPr bwMode="auto">
          <a:xfrm>
            <a:off x="6699051" y="2372519"/>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7286903" y="3618706"/>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6521252" y="4684712"/>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2977217" y="3046830"/>
            <a:ext cx="1668344" cy="430887"/>
          </a:xfrm>
          <a:prstGeom prst="rect">
            <a:avLst/>
          </a:prstGeom>
          <a:noFill/>
        </p:spPr>
        <p:txBody>
          <a:bodyPr wrap="square" rtlCol="0">
            <a:spAutoFit/>
          </a:bodyPr>
          <a:lstStyle/>
          <a:p>
            <a:pPr algn="ctr"/>
            <a:r>
              <a:rPr lang="zh-CN" altLang="en-US" sz="2200" dirty="0">
                <a:solidFill>
                  <a:schemeClr val="accent2"/>
                </a:solidFill>
                <a:latin typeface="+mn-ea"/>
                <a:ea typeface="+mn-ea"/>
              </a:rPr>
              <a:t>人力成本</a:t>
            </a:r>
            <a:endParaRPr lang="en-US" altLang="zh-CN" sz="2200" dirty="0">
              <a:solidFill>
                <a:schemeClr val="accent2"/>
              </a:solidFill>
              <a:latin typeface="+mn-ea"/>
              <a:ea typeface="+mn-ea"/>
            </a:endParaRPr>
          </a:p>
        </p:txBody>
      </p:sp>
      <p:sp>
        <p:nvSpPr>
          <p:cNvPr id="12" name="TextBox 11"/>
          <p:cNvSpPr txBox="1"/>
          <p:nvPr/>
        </p:nvSpPr>
        <p:spPr>
          <a:xfrm>
            <a:off x="2977217" y="3441194"/>
            <a:ext cx="1668344" cy="707886"/>
          </a:xfrm>
          <a:prstGeom prst="rect">
            <a:avLst/>
          </a:prstGeom>
          <a:noFill/>
        </p:spPr>
        <p:txBody>
          <a:bodyPr wrap="square" rtlCol="0">
            <a:spAutoFit/>
          </a:bodyPr>
          <a:lstStyle/>
          <a:p>
            <a:pPr algn="ctr"/>
            <a:r>
              <a:rPr lang="en-US" altLang="zh-CN" sz="4000" b="1" dirty="0">
                <a:solidFill>
                  <a:schemeClr val="accent2"/>
                </a:solidFill>
                <a:latin typeface="+mn-ea"/>
                <a:ea typeface="+mn-ea"/>
              </a:rPr>
              <a:t>70%</a:t>
            </a:r>
          </a:p>
        </p:txBody>
      </p:sp>
      <p:sp>
        <p:nvSpPr>
          <p:cNvPr id="13" name="TextBox 12"/>
          <p:cNvSpPr txBox="1"/>
          <p:nvPr/>
        </p:nvSpPr>
        <p:spPr>
          <a:xfrm>
            <a:off x="4724130" y="1876762"/>
            <a:ext cx="1668344" cy="400110"/>
          </a:xfrm>
          <a:prstGeom prst="rect">
            <a:avLst/>
          </a:prstGeom>
          <a:noFill/>
        </p:spPr>
        <p:txBody>
          <a:bodyPr wrap="square" rtlCol="0">
            <a:spAutoFit/>
          </a:bodyPr>
          <a:lstStyle/>
          <a:p>
            <a:pPr algn="ctr"/>
            <a:r>
              <a:rPr lang="zh-CN" altLang="en-US" sz="2000" dirty="0">
                <a:solidFill>
                  <a:schemeClr val="accent2"/>
                </a:solidFill>
                <a:latin typeface="+mn-ea"/>
                <a:ea typeface="+mn-ea"/>
              </a:rPr>
              <a:t>办公费用</a:t>
            </a:r>
            <a:endParaRPr lang="en-US" altLang="zh-CN" sz="2000" dirty="0">
              <a:solidFill>
                <a:schemeClr val="accent2"/>
              </a:solidFill>
              <a:latin typeface="+mn-ea"/>
              <a:ea typeface="+mn-ea"/>
            </a:endParaRPr>
          </a:p>
        </p:txBody>
      </p:sp>
      <p:sp>
        <p:nvSpPr>
          <p:cNvPr id="14" name="TextBox 13"/>
          <p:cNvSpPr txBox="1"/>
          <p:nvPr/>
        </p:nvSpPr>
        <p:spPr>
          <a:xfrm>
            <a:off x="4724130" y="2171952"/>
            <a:ext cx="1668344" cy="707886"/>
          </a:xfrm>
          <a:prstGeom prst="rect">
            <a:avLst/>
          </a:prstGeom>
          <a:noFill/>
        </p:spPr>
        <p:txBody>
          <a:bodyPr wrap="square" rtlCol="0">
            <a:spAutoFit/>
          </a:bodyPr>
          <a:lstStyle/>
          <a:p>
            <a:pPr algn="ctr"/>
            <a:r>
              <a:rPr lang="en-US" altLang="zh-CN" sz="4000" b="1" dirty="0">
                <a:solidFill>
                  <a:schemeClr val="accent2"/>
                </a:solidFill>
                <a:latin typeface="+mn-ea"/>
                <a:ea typeface="+mn-ea"/>
              </a:rPr>
              <a:t>15%</a:t>
            </a:r>
          </a:p>
        </p:txBody>
      </p:sp>
      <p:sp>
        <p:nvSpPr>
          <p:cNvPr id="15" name="TextBox 14"/>
          <p:cNvSpPr txBox="1"/>
          <p:nvPr/>
        </p:nvSpPr>
        <p:spPr>
          <a:xfrm>
            <a:off x="4724130" y="4210529"/>
            <a:ext cx="1668344" cy="369332"/>
          </a:xfrm>
          <a:prstGeom prst="rect">
            <a:avLst/>
          </a:prstGeom>
          <a:noFill/>
        </p:spPr>
        <p:txBody>
          <a:bodyPr wrap="square" rtlCol="0">
            <a:spAutoFit/>
          </a:bodyPr>
          <a:lstStyle/>
          <a:p>
            <a:pPr algn="ctr"/>
            <a:r>
              <a:rPr lang="zh-CN" altLang="en-US" dirty="0">
                <a:solidFill>
                  <a:schemeClr val="accent2"/>
                </a:solidFill>
                <a:latin typeface="+mn-ea"/>
                <a:ea typeface="+mn-ea"/>
              </a:rPr>
              <a:t>资源费用</a:t>
            </a:r>
            <a:endParaRPr lang="en-US" altLang="zh-CN" dirty="0">
              <a:solidFill>
                <a:schemeClr val="accent2"/>
              </a:solidFill>
              <a:latin typeface="+mn-ea"/>
              <a:ea typeface="+mn-ea"/>
            </a:endParaRPr>
          </a:p>
        </p:txBody>
      </p:sp>
      <p:sp>
        <p:nvSpPr>
          <p:cNvPr id="16" name="TextBox 15"/>
          <p:cNvSpPr txBox="1"/>
          <p:nvPr/>
        </p:nvSpPr>
        <p:spPr>
          <a:xfrm>
            <a:off x="4724130" y="4505719"/>
            <a:ext cx="1668344" cy="646331"/>
          </a:xfrm>
          <a:prstGeom prst="rect">
            <a:avLst/>
          </a:prstGeom>
          <a:noFill/>
        </p:spPr>
        <p:txBody>
          <a:bodyPr wrap="square" rtlCol="0">
            <a:spAutoFit/>
          </a:bodyPr>
          <a:lstStyle/>
          <a:p>
            <a:pPr algn="ctr"/>
            <a:r>
              <a:rPr lang="en-US" altLang="zh-CN" sz="3600" b="1" dirty="0">
                <a:solidFill>
                  <a:schemeClr val="accent2"/>
                </a:solidFill>
                <a:latin typeface="+mn-ea"/>
                <a:ea typeface="+mn-ea"/>
              </a:rPr>
              <a:t>10%</a:t>
            </a:r>
          </a:p>
        </p:txBody>
      </p:sp>
      <p:sp>
        <p:nvSpPr>
          <p:cNvPr id="17" name="TextBox 16"/>
          <p:cNvSpPr txBox="1"/>
          <p:nvPr/>
        </p:nvSpPr>
        <p:spPr>
          <a:xfrm>
            <a:off x="5654173" y="3306470"/>
            <a:ext cx="1668344" cy="338554"/>
          </a:xfrm>
          <a:prstGeom prst="rect">
            <a:avLst/>
          </a:prstGeom>
          <a:noFill/>
        </p:spPr>
        <p:txBody>
          <a:bodyPr wrap="square" rtlCol="0">
            <a:spAutoFit/>
          </a:bodyPr>
          <a:lstStyle/>
          <a:p>
            <a:pPr algn="ctr"/>
            <a:r>
              <a:rPr lang="zh-CN" altLang="en-US" sz="1600" dirty="0">
                <a:solidFill>
                  <a:schemeClr val="accent2"/>
                </a:solidFill>
                <a:latin typeface="+mn-ea"/>
                <a:ea typeface="+mn-ea"/>
              </a:rPr>
              <a:t>地推费用</a:t>
            </a:r>
            <a:endParaRPr lang="en-US" altLang="zh-CN" sz="1600" dirty="0">
              <a:solidFill>
                <a:schemeClr val="accent2"/>
              </a:solidFill>
              <a:latin typeface="+mn-ea"/>
              <a:ea typeface="+mn-ea"/>
            </a:endParaRPr>
          </a:p>
        </p:txBody>
      </p:sp>
      <p:sp>
        <p:nvSpPr>
          <p:cNvPr id="18" name="TextBox 17"/>
          <p:cNvSpPr txBox="1"/>
          <p:nvPr/>
        </p:nvSpPr>
        <p:spPr>
          <a:xfrm>
            <a:off x="5611235" y="3468489"/>
            <a:ext cx="1668344" cy="553998"/>
          </a:xfrm>
          <a:prstGeom prst="rect">
            <a:avLst/>
          </a:prstGeom>
          <a:noFill/>
        </p:spPr>
        <p:txBody>
          <a:bodyPr wrap="square" rtlCol="0">
            <a:spAutoFit/>
          </a:bodyPr>
          <a:lstStyle/>
          <a:p>
            <a:pPr algn="ctr"/>
            <a:r>
              <a:rPr lang="en-US" altLang="zh-CN" sz="3000" b="1" dirty="0">
                <a:solidFill>
                  <a:schemeClr val="accent2"/>
                </a:solidFill>
                <a:latin typeface="+mn-ea"/>
                <a:ea typeface="+mn-ea"/>
              </a:rPr>
              <a:t>5%</a:t>
            </a:r>
          </a:p>
        </p:txBody>
      </p:sp>
      <p:sp>
        <p:nvSpPr>
          <p:cNvPr id="19" name="TextBox 18"/>
          <p:cNvSpPr txBox="1"/>
          <p:nvPr/>
        </p:nvSpPr>
        <p:spPr>
          <a:xfrm>
            <a:off x="6734150" y="2002675"/>
            <a:ext cx="3292699" cy="338554"/>
          </a:xfrm>
          <a:prstGeom prst="rect">
            <a:avLst/>
          </a:prstGeom>
          <a:noFill/>
        </p:spPr>
        <p:txBody>
          <a:bodyPr wrap="square" rtlCol="0">
            <a:spAutoFit/>
          </a:bodyPr>
          <a:lstStyle/>
          <a:p>
            <a:r>
              <a:rPr lang="zh-CN" altLang="en-US" sz="1600" dirty="0">
                <a:latin typeface="+mn-ea"/>
                <a:ea typeface="+mn-ea"/>
              </a:rPr>
              <a:t>办公室租赁费用，课程录制费用</a:t>
            </a:r>
          </a:p>
        </p:txBody>
      </p:sp>
      <p:sp>
        <p:nvSpPr>
          <p:cNvPr id="20" name="TextBox 19"/>
          <p:cNvSpPr txBox="1"/>
          <p:nvPr/>
        </p:nvSpPr>
        <p:spPr>
          <a:xfrm>
            <a:off x="7195863" y="3272490"/>
            <a:ext cx="3292699" cy="338554"/>
          </a:xfrm>
          <a:prstGeom prst="rect">
            <a:avLst/>
          </a:prstGeom>
          <a:noFill/>
        </p:spPr>
        <p:txBody>
          <a:bodyPr wrap="square" rtlCol="0">
            <a:spAutoFit/>
          </a:bodyPr>
          <a:lstStyle/>
          <a:p>
            <a:r>
              <a:rPr lang="zh-CN" altLang="en-US" sz="1600" dirty="0">
                <a:latin typeface="+mn-ea"/>
                <a:ea typeface="+mn-ea"/>
              </a:rPr>
              <a:t>租用广场，商业综合体等场地费用。</a:t>
            </a:r>
          </a:p>
        </p:txBody>
      </p:sp>
      <p:sp>
        <p:nvSpPr>
          <p:cNvPr id="21" name="TextBox 20"/>
          <p:cNvSpPr txBox="1"/>
          <p:nvPr/>
        </p:nvSpPr>
        <p:spPr>
          <a:xfrm>
            <a:off x="337741" y="4377436"/>
            <a:ext cx="2639476" cy="1323439"/>
          </a:xfrm>
          <a:prstGeom prst="rect">
            <a:avLst/>
          </a:prstGeom>
          <a:noFill/>
        </p:spPr>
        <p:txBody>
          <a:bodyPr wrap="square" rtlCol="0">
            <a:spAutoFit/>
          </a:bodyPr>
          <a:lstStyle/>
          <a:p>
            <a:r>
              <a:rPr lang="zh-CN" altLang="en-US" sz="1600" dirty="0">
                <a:latin typeface="+mn-ea"/>
                <a:ea typeface="+mn-ea"/>
              </a:rPr>
              <a:t>由于产品本身为技术和内容驱动，营销也主要以网络营销为主，因此人力成本占绝大多数，如何控制人力成本，是整体成本控制的关键</a:t>
            </a:r>
          </a:p>
        </p:txBody>
      </p:sp>
      <p:sp>
        <p:nvSpPr>
          <p:cNvPr id="22" name="TextBox 21"/>
          <p:cNvSpPr txBox="1"/>
          <p:nvPr/>
        </p:nvSpPr>
        <p:spPr>
          <a:xfrm>
            <a:off x="6734150" y="4683554"/>
            <a:ext cx="3459510" cy="1077218"/>
          </a:xfrm>
          <a:prstGeom prst="rect">
            <a:avLst/>
          </a:prstGeom>
          <a:noFill/>
        </p:spPr>
        <p:txBody>
          <a:bodyPr wrap="square" rtlCol="0">
            <a:spAutoFit/>
          </a:bodyPr>
          <a:lstStyle/>
          <a:p>
            <a:r>
              <a:rPr lang="zh-CN" altLang="en-US" sz="1600" dirty="0">
                <a:latin typeface="+mn-ea"/>
                <a:ea typeface="+mn-ea"/>
              </a:rPr>
              <a:t>包括服务器租赁费用，数据存储费用，由于采用在线教育方式，需要对课程视频进行分发，并考虑并发流畅度，因此有一定的资源费用</a:t>
            </a:r>
          </a:p>
        </p:txBody>
      </p:sp>
    </p:spTree>
    <p:extLst>
      <p:ext uri="{BB962C8B-B14F-4D97-AF65-F5344CB8AC3E}">
        <p14:creationId xmlns:p14="http://schemas.microsoft.com/office/powerpoint/2010/main" val="129434963"/>
      </p:ext>
    </p:extLst>
  </p:cSld>
  <p:clrMapOvr>
    <a:masterClrMapping/>
  </p:clrMapOvr>
  <mc:AlternateContent xmlns:mc="http://schemas.openxmlformats.org/markup-compatibility/2006" xmlns:p14="http://schemas.microsoft.com/office/powerpoint/2010/main">
    <mc:Choice Requires="p14">
      <p:transition spd="slow" p14:dur="800" advTm="5195">
        <p:blinds dir="vert"/>
      </p:transition>
    </mc:Choice>
    <mc:Fallback xmlns="">
      <p:transition spd="slow" advTm="5195">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5.2 </a:t>
            </a:r>
            <a:r>
              <a:rPr lang="zh-CN" altLang="en-US" sz="2800" dirty="0">
                <a:solidFill>
                  <a:schemeClr val="accent2"/>
                </a:solidFill>
                <a:latin typeface="微软雅黑"/>
                <a:ea typeface="微软雅黑"/>
              </a:rPr>
              <a:t>股权分配和投资方案</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graphicFrame>
        <p:nvGraphicFramePr>
          <p:cNvPr id="16" name="表格 15">
            <a:extLst>
              <a:ext uri="{FF2B5EF4-FFF2-40B4-BE49-F238E27FC236}">
                <a16:creationId xmlns:a16="http://schemas.microsoft.com/office/drawing/2014/main" id="{1AF6CAB1-314C-4869-8371-42BA4E2F4198}"/>
              </a:ext>
            </a:extLst>
          </p:cNvPr>
          <p:cNvGraphicFramePr>
            <a:graphicFrameLocks noGrp="1"/>
          </p:cNvGraphicFramePr>
          <p:nvPr>
            <p:extLst>
              <p:ext uri="{D42A27DB-BD31-4B8C-83A1-F6EECF244321}">
                <p14:modId xmlns:p14="http://schemas.microsoft.com/office/powerpoint/2010/main" val="2186338490"/>
              </p:ext>
            </p:extLst>
          </p:nvPr>
        </p:nvGraphicFramePr>
        <p:xfrm>
          <a:off x="2065933" y="1832960"/>
          <a:ext cx="7416825" cy="1483360"/>
        </p:xfrm>
        <a:graphic>
          <a:graphicData uri="http://schemas.openxmlformats.org/drawingml/2006/table">
            <a:tbl>
              <a:tblPr firstRow="1" bandRow="1">
                <a:tableStyleId>{5202B0CA-FC54-4496-8BCA-5EF66A818D29}</a:tableStyleId>
              </a:tblPr>
              <a:tblGrid>
                <a:gridCol w="1337460">
                  <a:extLst>
                    <a:ext uri="{9D8B030D-6E8A-4147-A177-3AD203B41FA5}">
                      <a16:colId xmlns:a16="http://schemas.microsoft.com/office/drawing/2014/main" val="2580459184"/>
                    </a:ext>
                  </a:extLst>
                </a:gridCol>
                <a:gridCol w="1719475">
                  <a:extLst>
                    <a:ext uri="{9D8B030D-6E8A-4147-A177-3AD203B41FA5}">
                      <a16:colId xmlns:a16="http://schemas.microsoft.com/office/drawing/2014/main" val="1507779718"/>
                    </a:ext>
                  </a:extLst>
                </a:gridCol>
                <a:gridCol w="2179945">
                  <a:extLst>
                    <a:ext uri="{9D8B030D-6E8A-4147-A177-3AD203B41FA5}">
                      <a16:colId xmlns:a16="http://schemas.microsoft.com/office/drawing/2014/main" val="2233006584"/>
                    </a:ext>
                  </a:extLst>
                </a:gridCol>
                <a:gridCol w="2179945">
                  <a:extLst>
                    <a:ext uri="{9D8B030D-6E8A-4147-A177-3AD203B41FA5}">
                      <a16:colId xmlns:a16="http://schemas.microsoft.com/office/drawing/2014/main" val="4064615290"/>
                    </a:ext>
                  </a:extLst>
                </a:gridCol>
              </a:tblGrid>
              <a:tr h="370840">
                <a:tc>
                  <a:txBody>
                    <a:bodyPr/>
                    <a:lstStyle/>
                    <a:p>
                      <a:pPr algn="ctr"/>
                      <a:r>
                        <a:rPr lang="zh-CN" altLang="en-US" dirty="0">
                          <a:solidFill>
                            <a:srgbClr val="F8F8F8"/>
                          </a:solidFill>
                        </a:rPr>
                        <a:t>股东</a:t>
                      </a:r>
                    </a:p>
                  </a:txBody>
                  <a:tcPr/>
                </a:tc>
                <a:tc>
                  <a:txBody>
                    <a:bodyPr/>
                    <a:lstStyle/>
                    <a:p>
                      <a:pPr algn="ctr"/>
                      <a:r>
                        <a:rPr lang="zh-CN" altLang="en-US" dirty="0">
                          <a:solidFill>
                            <a:srgbClr val="F8F8F8"/>
                          </a:solidFill>
                        </a:rPr>
                        <a:t>股份占比</a:t>
                      </a:r>
                    </a:p>
                  </a:txBody>
                  <a:tcPr/>
                </a:tc>
                <a:tc>
                  <a:txBody>
                    <a:bodyPr/>
                    <a:lstStyle/>
                    <a:p>
                      <a:pPr algn="ctr"/>
                      <a:r>
                        <a:rPr lang="zh-CN" altLang="en-US" dirty="0">
                          <a:solidFill>
                            <a:srgbClr val="F8F8F8"/>
                          </a:solidFill>
                        </a:rPr>
                        <a:t>实际出资金额</a:t>
                      </a:r>
                    </a:p>
                  </a:txBody>
                  <a:tcPr/>
                </a:tc>
                <a:tc>
                  <a:txBody>
                    <a:bodyPr/>
                    <a:lstStyle/>
                    <a:p>
                      <a:pPr algn="ctr"/>
                      <a:r>
                        <a:rPr lang="zh-CN" altLang="en-US" dirty="0">
                          <a:solidFill>
                            <a:srgbClr val="F8F8F8"/>
                          </a:solidFill>
                        </a:rPr>
                        <a:t>其他投入</a:t>
                      </a:r>
                    </a:p>
                  </a:txBody>
                  <a:tcPr/>
                </a:tc>
                <a:extLst>
                  <a:ext uri="{0D108BD9-81ED-4DB2-BD59-A6C34878D82A}">
                    <a16:rowId xmlns:a16="http://schemas.microsoft.com/office/drawing/2014/main" val="1168068467"/>
                  </a:ext>
                </a:extLst>
              </a:tr>
              <a:tr h="370840">
                <a:tc>
                  <a:txBody>
                    <a:bodyPr/>
                    <a:lstStyle/>
                    <a:p>
                      <a:r>
                        <a:rPr lang="zh-CN" altLang="en-US" dirty="0"/>
                        <a:t>龙小波</a:t>
                      </a:r>
                    </a:p>
                  </a:txBody>
                  <a:tcPr/>
                </a:tc>
                <a:tc>
                  <a:txBody>
                    <a:bodyPr/>
                    <a:lstStyle/>
                    <a:p>
                      <a:pPr algn="ctr"/>
                      <a:r>
                        <a:rPr lang="en-US" altLang="zh-CN" dirty="0"/>
                        <a:t>35%</a:t>
                      </a:r>
                      <a:endParaRPr lang="zh-CN" altLang="en-US" dirty="0"/>
                    </a:p>
                  </a:txBody>
                  <a:tcPr/>
                </a:tc>
                <a:tc>
                  <a:txBody>
                    <a:bodyPr/>
                    <a:lstStyle/>
                    <a:p>
                      <a:pPr algn="ctr"/>
                      <a:r>
                        <a:rPr lang="en-US" altLang="zh-CN" dirty="0"/>
                        <a:t>5</a:t>
                      </a:r>
                      <a:r>
                        <a:rPr lang="zh-CN" altLang="en-US" dirty="0"/>
                        <a:t>万</a:t>
                      </a:r>
                    </a:p>
                  </a:txBody>
                  <a:tcPr/>
                </a:tc>
                <a:tc>
                  <a:txBody>
                    <a:bodyPr/>
                    <a:lstStyle/>
                    <a:p>
                      <a:pPr algn="ctr"/>
                      <a:r>
                        <a:rPr lang="zh-CN" altLang="en-US" dirty="0"/>
                        <a:t>技术投入</a:t>
                      </a:r>
                    </a:p>
                  </a:txBody>
                  <a:tcPr/>
                </a:tc>
                <a:extLst>
                  <a:ext uri="{0D108BD9-81ED-4DB2-BD59-A6C34878D82A}">
                    <a16:rowId xmlns:a16="http://schemas.microsoft.com/office/drawing/2014/main" val="4065363671"/>
                  </a:ext>
                </a:extLst>
              </a:tr>
              <a:tr h="370840">
                <a:tc>
                  <a:txBody>
                    <a:bodyPr/>
                    <a:lstStyle/>
                    <a:p>
                      <a:r>
                        <a:rPr lang="zh-CN" altLang="en-US" dirty="0"/>
                        <a:t>刘昊</a:t>
                      </a:r>
                    </a:p>
                  </a:txBody>
                  <a:tcPr/>
                </a:tc>
                <a:tc>
                  <a:txBody>
                    <a:bodyPr/>
                    <a:lstStyle/>
                    <a:p>
                      <a:pPr algn="ctr"/>
                      <a:r>
                        <a:rPr lang="en-US" altLang="zh-CN" dirty="0"/>
                        <a:t>35%</a:t>
                      </a:r>
                      <a:endParaRPr lang="zh-CN" altLang="en-US" dirty="0"/>
                    </a:p>
                  </a:txBody>
                  <a:tcPr/>
                </a:tc>
                <a:tc>
                  <a:txBody>
                    <a:bodyPr/>
                    <a:lstStyle/>
                    <a:p>
                      <a:pPr algn="ctr"/>
                      <a:r>
                        <a:rPr lang="en-US" altLang="zh-CN" dirty="0"/>
                        <a:t>5</a:t>
                      </a:r>
                      <a:r>
                        <a:rPr lang="zh-CN" altLang="en-US" dirty="0"/>
                        <a:t>万</a:t>
                      </a:r>
                    </a:p>
                  </a:txBody>
                  <a:tcPr/>
                </a:tc>
                <a:tc>
                  <a:txBody>
                    <a:bodyPr/>
                    <a:lstStyle/>
                    <a:p>
                      <a:pPr algn="ctr"/>
                      <a:r>
                        <a:rPr lang="zh-CN" altLang="en-US" dirty="0"/>
                        <a:t>管理投入</a:t>
                      </a:r>
                    </a:p>
                  </a:txBody>
                  <a:tcPr/>
                </a:tc>
                <a:extLst>
                  <a:ext uri="{0D108BD9-81ED-4DB2-BD59-A6C34878D82A}">
                    <a16:rowId xmlns:a16="http://schemas.microsoft.com/office/drawing/2014/main" val="2207834454"/>
                  </a:ext>
                </a:extLst>
              </a:tr>
              <a:tr h="370840">
                <a:tc>
                  <a:txBody>
                    <a:bodyPr/>
                    <a:lstStyle/>
                    <a:p>
                      <a:r>
                        <a:rPr lang="zh-CN" altLang="en-US" dirty="0"/>
                        <a:t>许杨</a:t>
                      </a:r>
                    </a:p>
                  </a:txBody>
                  <a:tcPr/>
                </a:tc>
                <a:tc>
                  <a:txBody>
                    <a:bodyPr/>
                    <a:lstStyle/>
                    <a:p>
                      <a:pPr algn="ctr"/>
                      <a:r>
                        <a:rPr lang="en-US" altLang="zh-CN" dirty="0"/>
                        <a:t>30%</a:t>
                      </a:r>
                      <a:endParaRPr lang="zh-CN" altLang="en-US" dirty="0"/>
                    </a:p>
                  </a:txBody>
                  <a:tcPr/>
                </a:tc>
                <a:tc>
                  <a:txBody>
                    <a:bodyPr/>
                    <a:lstStyle/>
                    <a:p>
                      <a:pPr algn="ctr"/>
                      <a:r>
                        <a:rPr lang="en-US" altLang="zh-CN" dirty="0"/>
                        <a:t>40</a:t>
                      </a:r>
                      <a:r>
                        <a:rPr lang="zh-CN" altLang="en-US" dirty="0"/>
                        <a:t>万</a:t>
                      </a:r>
                    </a:p>
                  </a:txBody>
                  <a:tcPr/>
                </a:tc>
                <a:tc>
                  <a:txBody>
                    <a:bodyPr/>
                    <a:lstStyle/>
                    <a:p>
                      <a:pPr algn="ctr"/>
                      <a:r>
                        <a:rPr lang="zh-CN" altLang="en-US" dirty="0"/>
                        <a:t>临时办公场地投入</a:t>
                      </a:r>
                    </a:p>
                  </a:txBody>
                  <a:tcPr/>
                </a:tc>
                <a:extLst>
                  <a:ext uri="{0D108BD9-81ED-4DB2-BD59-A6C34878D82A}">
                    <a16:rowId xmlns:a16="http://schemas.microsoft.com/office/drawing/2014/main" val="2159121321"/>
                  </a:ext>
                </a:extLst>
              </a:tr>
            </a:tbl>
          </a:graphicData>
        </a:graphic>
      </p:graphicFrame>
      <p:sp>
        <p:nvSpPr>
          <p:cNvPr id="17" name="TextBox 20">
            <a:extLst>
              <a:ext uri="{FF2B5EF4-FFF2-40B4-BE49-F238E27FC236}">
                <a16:creationId xmlns:a16="http://schemas.microsoft.com/office/drawing/2014/main" id="{36C14ABA-831E-495F-AE06-2F8652CB8921}"/>
              </a:ext>
            </a:extLst>
          </p:cNvPr>
          <p:cNvSpPr txBox="1"/>
          <p:nvPr/>
        </p:nvSpPr>
        <p:spPr>
          <a:xfrm>
            <a:off x="1298078" y="908720"/>
            <a:ext cx="1887296" cy="584775"/>
          </a:xfrm>
          <a:prstGeom prst="rect">
            <a:avLst/>
          </a:prstGeom>
          <a:noFill/>
        </p:spPr>
        <p:txBody>
          <a:bodyPr wrap="square" rtlCol="0">
            <a:spAutoFit/>
          </a:bodyPr>
          <a:lstStyle/>
          <a:p>
            <a:r>
              <a:rPr lang="zh-CN" altLang="en-US" sz="1600" dirty="0">
                <a:latin typeface="+mn-ea"/>
                <a:ea typeface="+mn-ea"/>
              </a:rPr>
              <a:t>当前阶段：种子轮</a:t>
            </a:r>
            <a:endParaRPr lang="en-US" altLang="zh-CN" sz="1600" dirty="0">
              <a:latin typeface="+mn-ea"/>
              <a:ea typeface="+mn-ea"/>
            </a:endParaRPr>
          </a:p>
          <a:p>
            <a:r>
              <a:rPr lang="zh-CN" altLang="en-US" sz="1600" dirty="0">
                <a:latin typeface="+mn-ea"/>
                <a:ea typeface="+mn-ea"/>
              </a:rPr>
              <a:t>注册资本：</a:t>
            </a:r>
            <a:r>
              <a:rPr lang="en-US" altLang="zh-CN" sz="1600" dirty="0">
                <a:latin typeface="+mn-ea"/>
                <a:ea typeface="+mn-ea"/>
              </a:rPr>
              <a:t>50</a:t>
            </a:r>
            <a:r>
              <a:rPr lang="zh-CN" altLang="en-US" sz="1600" dirty="0">
                <a:latin typeface="+mn-ea"/>
                <a:ea typeface="+mn-ea"/>
              </a:rPr>
              <a:t>万</a:t>
            </a:r>
            <a:endParaRPr lang="en-US" altLang="zh-CN" sz="1600" dirty="0">
              <a:latin typeface="+mn-ea"/>
              <a:ea typeface="+mn-ea"/>
            </a:endParaRPr>
          </a:p>
        </p:txBody>
      </p:sp>
      <p:sp>
        <p:nvSpPr>
          <p:cNvPr id="18" name="TextBox 20">
            <a:extLst>
              <a:ext uri="{FF2B5EF4-FFF2-40B4-BE49-F238E27FC236}">
                <a16:creationId xmlns:a16="http://schemas.microsoft.com/office/drawing/2014/main" id="{8AE12A7C-A2CC-4E69-B210-971B0BC4E215}"/>
              </a:ext>
            </a:extLst>
          </p:cNvPr>
          <p:cNvSpPr txBox="1"/>
          <p:nvPr/>
        </p:nvSpPr>
        <p:spPr>
          <a:xfrm>
            <a:off x="1298077" y="3996661"/>
            <a:ext cx="8688735" cy="1569660"/>
          </a:xfrm>
          <a:prstGeom prst="rect">
            <a:avLst/>
          </a:prstGeom>
          <a:noFill/>
        </p:spPr>
        <p:txBody>
          <a:bodyPr wrap="square" rtlCol="0">
            <a:spAutoFit/>
          </a:bodyPr>
          <a:lstStyle/>
          <a:p>
            <a:r>
              <a:rPr lang="en-US" altLang="zh-CN" sz="1600" dirty="0">
                <a:latin typeface="+mn-ea"/>
                <a:ea typeface="+mn-ea"/>
              </a:rPr>
              <a:t>1</a:t>
            </a:r>
            <a:r>
              <a:rPr lang="zh-CN" altLang="en-US" sz="1600" dirty="0">
                <a:latin typeface="+mn-ea"/>
                <a:ea typeface="+mn-ea"/>
              </a:rPr>
              <a:t>、龙小波和刘昊作为公司创始人，各享有</a:t>
            </a:r>
            <a:r>
              <a:rPr lang="en-US" altLang="zh-CN" sz="1600" dirty="0">
                <a:latin typeface="+mn-ea"/>
                <a:ea typeface="+mn-ea"/>
              </a:rPr>
              <a:t>35%</a:t>
            </a:r>
            <a:r>
              <a:rPr lang="zh-CN" altLang="en-US" sz="1600" dirty="0">
                <a:latin typeface="+mn-ea"/>
                <a:ea typeface="+mn-ea"/>
              </a:rPr>
              <a:t>股权，全职负责产品研发和公司运营</a:t>
            </a:r>
            <a:endParaRPr lang="en-US" altLang="zh-CN" sz="1600" dirty="0">
              <a:latin typeface="+mn-ea"/>
              <a:ea typeface="+mn-ea"/>
            </a:endParaRPr>
          </a:p>
          <a:p>
            <a:r>
              <a:rPr lang="en-US" altLang="zh-CN" sz="1600" dirty="0">
                <a:latin typeface="+mn-ea"/>
                <a:ea typeface="+mn-ea"/>
              </a:rPr>
              <a:t>2</a:t>
            </a:r>
            <a:r>
              <a:rPr lang="zh-CN" altLang="en-US" sz="1600" dirty="0">
                <a:latin typeface="+mn-ea"/>
                <a:ea typeface="+mn-ea"/>
              </a:rPr>
              <a:t>、许杨作为天使投资人，享有</a:t>
            </a:r>
            <a:r>
              <a:rPr lang="en-US" altLang="zh-CN" sz="1600" dirty="0">
                <a:latin typeface="+mn-ea"/>
                <a:ea typeface="+mn-ea"/>
              </a:rPr>
              <a:t>30%</a:t>
            </a:r>
            <a:r>
              <a:rPr lang="zh-CN" altLang="en-US" sz="1600" dirty="0">
                <a:latin typeface="+mn-ea"/>
                <a:ea typeface="+mn-ea"/>
              </a:rPr>
              <a:t>股权，不参与公司运营</a:t>
            </a:r>
            <a:endParaRPr lang="en-US" altLang="zh-CN" sz="1600" dirty="0">
              <a:latin typeface="+mn-ea"/>
              <a:ea typeface="+mn-ea"/>
            </a:endParaRPr>
          </a:p>
          <a:p>
            <a:r>
              <a:rPr lang="en-US" altLang="zh-CN" sz="1600" dirty="0">
                <a:latin typeface="+mn-ea"/>
                <a:ea typeface="+mn-ea"/>
              </a:rPr>
              <a:t>3</a:t>
            </a:r>
            <a:r>
              <a:rPr lang="zh-CN" altLang="en-US" sz="1600" dirty="0">
                <a:latin typeface="+mn-ea"/>
                <a:ea typeface="+mn-ea"/>
              </a:rPr>
              <a:t>、许杨的</a:t>
            </a:r>
            <a:r>
              <a:rPr lang="en-US" altLang="zh-CN" sz="1600" dirty="0">
                <a:latin typeface="+mn-ea"/>
                <a:ea typeface="+mn-ea"/>
              </a:rPr>
              <a:t>40</a:t>
            </a:r>
            <a:r>
              <a:rPr lang="zh-CN" altLang="en-US" sz="1600" dirty="0">
                <a:latin typeface="+mn-ea"/>
                <a:ea typeface="+mn-ea"/>
              </a:rPr>
              <a:t>万资金，需在公司成立前存入公司账户，龙小波和刘昊的</a:t>
            </a:r>
            <a:r>
              <a:rPr lang="en-US" altLang="zh-CN" sz="1600" dirty="0">
                <a:latin typeface="+mn-ea"/>
                <a:ea typeface="+mn-ea"/>
              </a:rPr>
              <a:t>10</a:t>
            </a:r>
            <a:r>
              <a:rPr lang="zh-CN" altLang="en-US" sz="1600" dirty="0">
                <a:latin typeface="+mn-ea"/>
                <a:ea typeface="+mn-ea"/>
              </a:rPr>
              <a:t>万资金可延后注入</a:t>
            </a:r>
            <a:endParaRPr lang="en-US" altLang="zh-CN" sz="1600" dirty="0">
              <a:latin typeface="+mn-ea"/>
              <a:ea typeface="+mn-ea"/>
            </a:endParaRPr>
          </a:p>
          <a:p>
            <a:r>
              <a:rPr lang="en-US" altLang="zh-CN" sz="1600" dirty="0">
                <a:latin typeface="+mn-ea"/>
                <a:ea typeface="+mn-ea"/>
              </a:rPr>
              <a:t>4</a:t>
            </a:r>
            <a:r>
              <a:rPr lang="zh-CN" altLang="en-US" sz="1600" dirty="0">
                <a:latin typeface="+mn-ea"/>
                <a:ea typeface="+mn-ea"/>
              </a:rPr>
              <a:t>、龙小波和刘昊同时作为公司员工，按照公司财务制度，领取合理工资</a:t>
            </a:r>
            <a:endParaRPr lang="en-US" altLang="zh-CN" sz="1600" dirty="0">
              <a:latin typeface="+mn-ea"/>
              <a:ea typeface="+mn-ea"/>
            </a:endParaRPr>
          </a:p>
          <a:p>
            <a:r>
              <a:rPr lang="en-US" altLang="zh-CN" sz="1600" dirty="0">
                <a:latin typeface="+mn-ea"/>
                <a:ea typeface="+mn-ea"/>
              </a:rPr>
              <a:t>5</a:t>
            </a:r>
            <a:r>
              <a:rPr lang="zh-CN" altLang="en-US" sz="1600" dirty="0">
                <a:latin typeface="+mn-ea"/>
                <a:ea typeface="+mn-ea"/>
              </a:rPr>
              <a:t>、许杨不承担公司职务，不领取工资</a:t>
            </a:r>
            <a:endParaRPr lang="en-US" altLang="zh-CN" sz="1600" dirty="0">
              <a:latin typeface="+mn-ea"/>
              <a:ea typeface="+mn-ea"/>
            </a:endParaRPr>
          </a:p>
          <a:p>
            <a:r>
              <a:rPr lang="en-US" altLang="zh-CN" sz="1600" dirty="0">
                <a:latin typeface="+mn-ea"/>
                <a:ea typeface="+mn-ea"/>
              </a:rPr>
              <a:t>6</a:t>
            </a:r>
            <a:r>
              <a:rPr lang="zh-CN" altLang="en-US" sz="1600" dirty="0">
                <a:latin typeface="+mn-ea"/>
                <a:ea typeface="+mn-ea"/>
              </a:rPr>
              <a:t>、许杨提供办公场地，供创业初期免费使用</a:t>
            </a:r>
            <a:endParaRPr lang="en-US" altLang="zh-CN" sz="1600" dirty="0">
              <a:latin typeface="+mn-ea"/>
              <a:ea typeface="+mn-ea"/>
            </a:endParaRPr>
          </a:p>
        </p:txBody>
      </p:sp>
    </p:spTree>
    <p:extLst>
      <p:ext uri="{BB962C8B-B14F-4D97-AF65-F5344CB8AC3E}">
        <p14:creationId xmlns:p14="http://schemas.microsoft.com/office/powerpoint/2010/main" val="1838019649"/>
      </p:ext>
    </p:extLst>
  </p:cSld>
  <p:clrMapOvr>
    <a:masterClrMapping/>
  </p:clrMapOvr>
  <mc:AlternateContent xmlns:mc="http://schemas.openxmlformats.org/markup-compatibility/2006" xmlns:p14="http://schemas.microsoft.com/office/powerpoint/2010/main">
    <mc:Choice Requires="p14">
      <p:transition spd="slow" p14:dur="800" advTm="8334">
        <p:blinds dir="vert"/>
      </p:transition>
    </mc:Choice>
    <mc:Fallback xmlns="">
      <p:transition spd="slow" advTm="8334">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团队介绍</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Freeform 10"/>
          <p:cNvSpPr>
            <a:spLocks noEditPoints="1"/>
          </p:cNvSpPr>
          <p:nvPr/>
        </p:nvSpPr>
        <p:spPr bwMode="auto">
          <a:xfrm>
            <a:off x="5413863" y="1700808"/>
            <a:ext cx="1369074" cy="1320696"/>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Oval 39"/>
          <p:cNvSpPr>
            <a:spLocks noChangeAspect="1" noChangeArrowheads="1"/>
          </p:cNvSpPr>
          <p:nvPr/>
        </p:nvSpPr>
        <p:spPr bwMode="auto">
          <a:xfrm>
            <a:off x="3841073" y="4888594"/>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39" name="Oval 42"/>
          <p:cNvSpPr>
            <a:spLocks noChangeAspect="1" noChangeArrowheads="1"/>
          </p:cNvSpPr>
          <p:nvPr/>
        </p:nvSpPr>
        <p:spPr bwMode="auto">
          <a:xfrm>
            <a:off x="6494611" y="4888594"/>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40" name="TextBox 39"/>
          <p:cNvSpPr txBox="1"/>
          <p:nvPr/>
        </p:nvSpPr>
        <p:spPr>
          <a:xfrm>
            <a:off x="4204290" y="4797152"/>
            <a:ext cx="2264889" cy="400110"/>
          </a:xfrm>
          <a:prstGeom prst="rect">
            <a:avLst/>
          </a:prstGeom>
          <a:noFill/>
        </p:spPr>
        <p:txBody>
          <a:bodyPr wrap="square" rtlCol="0">
            <a:spAutoFit/>
          </a:bodyPr>
          <a:lstStyle/>
          <a:p>
            <a:r>
              <a:rPr lang="zh-CN" altLang="en-US" sz="2000" dirty="0">
                <a:solidFill>
                  <a:schemeClr val="accent2"/>
                </a:solidFill>
                <a:latin typeface="+mn-ea"/>
                <a:ea typeface="+mn-ea"/>
              </a:rPr>
              <a:t>我们的团队</a:t>
            </a:r>
          </a:p>
        </p:txBody>
      </p:sp>
      <p:sp>
        <p:nvSpPr>
          <p:cNvPr id="45" name="TextBox 44"/>
          <p:cNvSpPr txBox="1"/>
          <p:nvPr/>
        </p:nvSpPr>
        <p:spPr>
          <a:xfrm>
            <a:off x="6857828" y="4797152"/>
            <a:ext cx="2264889" cy="400110"/>
          </a:xfrm>
          <a:prstGeom prst="rect">
            <a:avLst/>
          </a:prstGeom>
          <a:noFill/>
        </p:spPr>
        <p:txBody>
          <a:bodyPr wrap="square" rtlCol="0">
            <a:spAutoFit/>
          </a:bodyPr>
          <a:lstStyle/>
          <a:p>
            <a:r>
              <a:rPr lang="zh-CN" altLang="en-US" sz="2000" dirty="0">
                <a:solidFill>
                  <a:schemeClr val="accent2"/>
                </a:solidFill>
                <a:latin typeface="+mn-ea"/>
                <a:ea typeface="+mn-ea"/>
              </a:rPr>
              <a:t>核心成员介绍</a:t>
            </a:r>
          </a:p>
        </p:txBody>
      </p:sp>
      <p:sp>
        <p:nvSpPr>
          <p:cNvPr id="48" name="Oval 39"/>
          <p:cNvSpPr>
            <a:spLocks noChangeAspect="1" noChangeArrowheads="1"/>
          </p:cNvSpPr>
          <p:nvPr/>
        </p:nvSpPr>
        <p:spPr bwMode="auto">
          <a:xfrm>
            <a:off x="3841073" y="5298027"/>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50" name="TextBox 49"/>
          <p:cNvSpPr txBox="1"/>
          <p:nvPr/>
        </p:nvSpPr>
        <p:spPr>
          <a:xfrm>
            <a:off x="4204290" y="520658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组织结构</a:t>
            </a:r>
          </a:p>
        </p:txBody>
      </p:sp>
    </p:spTree>
    <p:extLst>
      <p:ext uri="{BB962C8B-B14F-4D97-AF65-F5344CB8AC3E}">
        <p14:creationId xmlns:p14="http://schemas.microsoft.com/office/powerpoint/2010/main" val="3291708184"/>
      </p:ext>
    </p:extLst>
  </p:cSld>
  <p:clrMapOvr>
    <a:masterClrMapping/>
  </p:clrMapOvr>
  <p:transition spd="slow" advTm="5220">
    <p:push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5.3 </a:t>
            </a:r>
            <a:r>
              <a:rPr lang="zh-CN" altLang="en-US" sz="2800" dirty="0">
                <a:solidFill>
                  <a:schemeClr val="accent2"/>
                </a:solidFill>
                <a:latin typeface="微软雅黑"/>
                <a:ea typeface="微软雅黑"/>
              </a:rPr>
              <a:t>融资计划</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Oval 6"/>
          <p:cNvSpPr>
            <a:spLocks noChangeArrowheads="1"/>
          </p:cNvSpPr>
          <p:nvPr/>
        </p:nvSpPr>
        <p:spPr bwMode="auto">
          <a:xfrm>
            <a:off x="6493614" y="2809875"/>
            <a:ext cx="1806575" cy="1804988"/>
          </a:xfrm>
          <a:prstGeom prst="ellipse">
            <a:avLst/>
          </a:pr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3776237" y="1635125"/>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Oval 8"/>
          <p:cNvSpPr>
            <a:spLocks noChangeArrowheads="1"/>
          </p:cNvSpPr>
          <p:nvPr/>
        </p:nvSpPr>
        <p:spPr bwMode="auto">
          <a:xfrm>
            <a:off x="4176287" y="1196975"/>
            <a:ext cx="1219200" cy="12207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9"/>
          <p:cNvSpPr>
            <a:spLocks noChangeArrowheads="1"/>
          </p:cNvSpPr>
          <p:nvPr/>
        </p:nvSpPr>
        <p:spPr bwMode="auto">
          <a:xfrm>
            <a:off x="3299987" y="3055938"/>
            <a:ext cx="1220788" cy="121920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0"/>
          <p:cNvSpPr>
            <a:spLocks noChangeArrowheads="1"/>
          </p:cNvSpPr>
          <p:nvPr/>
        </p:nvSpPr>
        <p:spPr bwMode="auto">
          <a:xfrm>
            <a:off x="4300112" y="4857750"/>
            <a:ext cx="1220788" cy="121920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Line 11"/>
          <p:cNvSpPr>
            <a:spLocks noChangeShapeType="1"/>
          </p:cNvSpPr>
          <p:nvPr/>
        </p:nvSpPr>
        <p:spPr bwMode="auto">
          <a:xfrm>
            <a:off x="5405487" y="2129051"/>
            <a:ext cx="1255593" cy="900752"/>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2"/>
          <p:cNvSpPr>
            <a:spLocks noChangeShapeType="1"/>
          </p:cNvSpPr>
          <p:nvPr/>
        </p:nvSpPr>
        <p:spPr bwMode="auto">
          <a:xfrm flipV="1">
            <a:off x="5487373" y="4435522"/>
            <a:ext cx="1201002" cy="709684"/>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3"/>
          <p:cNvSpPr>
            <a:spLocks noChangeShapeType="1"/>
          </p:cNvSpPr>
          <p:nvPr/>
        </p:nvSpPr>
        <p:spPr bwMode="auto">
          <a:xfrm>
            <a:off x="4716702" y="3661723"/>
            <a:ext cx="1669256" cy="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4"/>
          <p:cNvSpPr>
            <a:spLocks noChangeArrowheads="1"/>
          </p:cNvSpPr>
          <p:nvPr/>
        </p:nvSpPr>
        <p:spPr bwMode="auto">
          <a:xfrm>
            <a:off x="6584101" y="2898775"/>
            <a:ext cx="1625600" cy="162560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TextBox 12"/>
          <p:cNvSpPr txBox="1"/>
          <p:nvPr/>
        </p:nvSpPr>
        <p:spPr>
          <a:xfrm>
            <a:off x="4287115" y="1587782"/>
            <a:ext cx="997544" cy="400110"/>
          </a:xfrm>
          <a:prstGeom prst="rect">
            <a:avLst/>
          </a:prstGeom>
          <a:noFill/>
        </p:spPr>
        <p:txBody>
          <a:bodyPr wrap="square" rtlCol="0">
            <a:spAutoFit/>
          </a:bodyPr>
          <a:lstStyle/>
          <a:p>
            <a:pPr algn="ctr"/>
            <a:r>
              <a:rPr lang="zh-CN" altLang="en-US" sz="2000" dirty="0">
                <a:solidFill>
                  <a:schemeClr val="accent2"/>
                </a:solidFill>
                <a:latin typeface="+mn-ea"/>
                <a:ea typeface="+mn-ea"/>
              </a:rPr>
              <a:t>种子轮</a:t>
            </a:r>
            <a:endParaRPr lang="en-US" altLang="zh-CN" sz="2000" dirty="0">
              <a:solidFill>
                <a:schemeClr val="accent2"/>
              </a:solidFill>
              <a:latin typeface="+mn-ea"/>
              <a:ea typeface="+mn-ea"/>
            </a:endParaRPr>
          </a:p>
        </p:txBody>
      </p:sp>
      <p:sp>
        <p:nvSpPr>
          <p:cNvPr id="14" name="TextBox 13"/>
          <p:cNvSpPr txBox="1"/>
          <p:nvPr/>
        </p:nvSpPr>
        <p:spPr>
          <a:xfrm>
            <a:off x="3375336" y="3466833"/>
            <a:ext cx="1037230" cy="400110"/>
          </a:xfrm>
          <a:prstGeom prst="rect">
            <a:avLst/>
          </a:prstGeom>
          <a:noFill/>
        </p:spPr>
        <p:txBody>
          <a:bodyPr wrap="square" rtlCol="0">
            <a:spAutoFit/>
          </a:bodyPr>
          <a:lstStyle/>
          <a:p>
            <a:pPr algn="ctr"/>
            <a:r>
              <a:rPr lang="zh-CN" altLang="en-US" sz="2000" dirty="0">
                <a:solidFill>
                  <a:schemeClr val="accent2"/>
                </a:solidFill>
                <a:latin typeface="+mn-ea"/>
                <a:ea typeface="+mn-ea"/>
              </a:rPr>
              <a:t>天使轮</a:t>
            </a:r>
            <a:endParaRPr lang="en-US" altLang="zh-CN" sz="2000" dirty="0">
              <a:solidFill>
                <a:schemeClr val="accent2"/>
              </a:solidFill>
              <a:latin typeface="+mn-ea"/>
              <a:ea typeface="+mn-ea"/>
            </a:endParaRPr>
          </a:p>
        </p:txBody>
      </p:sp>
      <p:sp>
        <p:nvSpPr>
          <p:cNvPr id="15" name="TextBox 14"/>
          <p:cNvSpPr txBox="1"/>
          <p:nvPr/>
        </p:nvSpPr>
        <p:spPr>
          <a:xfrm>
            <a:off x="4406180" y="5295810"/>
            <a:ext cx="1032531" cy="400110"/>
          </a:xfrm>
          <a:prstGeom prst="rect">
            <a:avLst/>
          </a:prstGeom>
          <a:noFill/>
        </p:spPr>
        <p:txBody>
          <a:bodyPr wrap="square" rtlCol="0">
            <a:spAutoFit/>
          </a:bodyPr>
          <a:lstStyle/>
          <a:p>
            <a:pPr algn="ctr"/>
            <a:r>
              <a:rPr lang="en-US" altLang="zh-CN" sz="2000" dirty="0" err="1">
                <a:solidFill>
                  <a:schemeClr val="accent2"/>
                </a:solidFill>
                <a:latin typeface="+mn-ea"/>
                <a:ea typeface="+mn-ea"/>
              </a:rPr>
              <a:t>preA</a:t>
            </a:r>
            <a:r>
              <a:rPr lang="zh-CN" altLang="en-US" sz="2000" dirty="0">
                <a:solidFill>
                  <a:schemeClr val="accent2"/>
                </a:solidFill>
                <a:latin typeface="+mn-ea"/>
                <a:ea typeface="+mn-ea"/>
              </a:rPr>
              <a:t>轮</a:t>
            </a:r>
            <a:endParaRPr lang="en-US" altLang="zh-CN" sz="2000" dirty="0">
              <a:solidFill>
                <a:schemeClr val="accent2"/>
              </a:solidFill>
              <a:latin typeface="+mn-ea"/>
              <a:ea typeface="+mn-ea"/>
            </a:endParaRPr>
          </a:p>
        </p:txBody>
      </p:sp>
      <p:sp>
        <p:nvSpPr>
          <p:cNvPr id="16" name="TextBox 15"/>
          <p:cNvSpPr txBox="1"/>
          <p:nvPr/>
        </p:nvSpPr>
        <p:spPr>
          <a:xfrm>
            <a:off x="6731218" y="3411609"/>
            <a:ext cx="1321961" cy="707886"/>
          </a:xfrm>
          <a:prstGeom prst="rect">
            <a:avLst/>
          </a:prstGeom>
          <a:noFill/>
        </p:spPr>
        <p:txBody>
          <a:bodyPr wrap="square" rtlCol="0">
            <a:spAutoFit/>
          </a:bodyPr>
          <a:lstStyle/>
          <a:p>
            <a:pPr algn="ctr"/>
            <a:r>
              <a:rPr lang="zh-CN" altLang="en-US" sz="2000" dirty="0">
                <a:solidFill>
                  <a:schemeClr val="accent2"/>
                </a:solidFill>
                <a:latin typeface="+mn-ea"/>
                <a:ea typeface="+mn-ea"/>
              </a:rPr>
              <a:t>天使融资计划</a:t>
            </a:r>
            <a:endParaRPr lang="en-US" altLang="zh-CN" sz="2000" dirty="0">
              <a:solidFill>
                <a:schemeClr val="accent2"/>
              </a:solidFill>
              <a:latin typeface="+mn-ea"/>
              <a:ea typeface="+mn-ea"/>
            </a:endParaRPr>
          </a:p>
        </p:txBody>
      </p:sp>
      <p:sp>
        <p:nvSpPr>
          <p:cNvPr id="17" name="TextBox 16"/>
          <p:cNvSpPr txBox="1"/>
          <p:nvPr/>
        </p:nvSpPr>
        <p:spPr>
          <a:xfrm>
            <a:off x="771936" y="1017845"/>
            <a:ext cx="3366654" cy="1477328"/>
          </a:xfrm>
          <a:prstGeom prst="rect">
            <a:avLst/>
          </a:prstGeom>
          <a:noFill/>
        </p:spPr>
        <p:txBody>
          <a:bodyPr wrap="square" rtlCol="0">
            <a:spAutoFit/>
          </a:bodyPr>
          <a:lstStyle/>
          <a:p>
            <a:r>
              <a:rPr lang="zh-CN" altLang="en-US" dirty="0">
                <a:solidFill>
                  <a:schemeClr val="accent1"/>
                </a:solidFill>
                <a:latin typeface="+mn-ea"/>
                <a:ea typeface="+mn-ea"/>
              </a:rPr>
              <a:t>种子轮融资主要用于核心团队组建，办公场地租赁，必要办公设备购买，服务器租赁，产品达到</a:t>
            </a:r>
            <a:r>
              <a:rPr lang="en-US" altLang="zh-CN" dirty="0">
                <a:solidFill>
                  <a:schemeClr val="accent1"/>
                </a:solidFill>
                <a:latin typeface="+mn-ea"/>
                <a:ea typeface="+mn-ea"/>
              </a:rPr>
              <a:t>MVP(Minimum Viable Product)</a:t>
            </a:r>
            <a:r>
              <a:rPr lang="zh-CN" altLang="en-US" dirty="0">
                <a:solidFill>
                  <a:schemeClr val="accent1"/>
                </a:solidFill>
                <a:latin typeface="+mn-ea"/>
                <a:ea typeface="+mn-ea"/>
              </a:rPr>
              <a:t>阶段</a:t>
            </a:r>
          </a:p>
        </p:txBody>
      </p:sp>
      <p:sp>
        <p:nvSpPr>
          <p:cNvPr id="18" name="TextBox 17"/>
          <p:cNvSpPr txBox="1"/>
          <p:nvPr/>
        </p:nvSpPr>
        <p:spPr>
          <a:xfrm>
            <a:off x="566692" y="3171568"/>
            <a:ext cx="2714729" cy="1200329"/>
          </a:xfrm>
          <a:prstGeom prst="rect">
            <a:avLst/>
          </a:prstGeom>
          <a:noFill/>
        </p:spPr>
        <p:txBody>
          <a:bodyPr wrap="square" rtlCol="0">
            <a:spAutoFit/>
          </a:bodyPr>
          <a:lstStyle/>
          <a:p>
            <a:r>
              <a:rPr lang="zh-CN" altLang="en-US" dirty="0">
                <a:solidFill>
                  <a:schemeClr val="accent1"/>
                </a:solidFill>
                <a:latin typeface="+mn-ea"/>
                <a:ea typeface="+mn-ea"/>
              </a:rPr>
              <a:t>天使轮融资主要用于开发团队的完整组建，在</a:t>
            </a:r>
            <a:r>
              <a:rPr lang="en-US" altLang="zh-CN" dirty="0">
                <a:solidFill>
                  <a:schemeClr val="accent1"/>
                </a:solidFill>
                <a:latin typeface="+mn-ea"/>
                <a:ea typeface="+mn-ea"/>
              </a:rPr>
              <a:t>MVP</a:t>
            </a:r>
            <a:r>
              <a:rPr lang="zh-CN" altLang="en-US" dirty="0">
                <a:solidFill>
                  <a:schemeClr val="accent1"/>
                </a:solidFill>
                <a:latin typeface="+mn-ea"/>
                <a:ea typeface="+mn-ea"/>
              </a:rPr>
              <a:t>形态上，继续完善产品。</a:t>
            </a:r>
          </a:p>
        </p:txBody>
      </p:sp>
      <p:sp>
        <p:nvSpPr>
          <p:cNvPr id="19" name="TextBox 18"/>
          <p:cNvSpPr txBox="1"/>
          <p:nvPr/>
        </p:nvSpPr>
        <p:spPr>
          <a:xfrm>
            <a:off x="777536" y="5202565"/>
            <a:ext cx="3195551" cy="923330"/>
          </a:xfrm>
          <a:prstGeom prst="rect">
            <a:avLst/>
          </a:prstGeom>
          <a:noFill/>
        </p:spPr>
        <p:txBody>
          <a:bodyPr wrap="square" rtlCol="0">
            <a:spAutoFit/>
          </a:bodyPr>
          <a:lstStyle/>
          <a:p>
            <a:r>
              <a:rPr lang="en-US" altLang="zh-CN" dirty="0" err="1">
                <a:solidFill>
                  <a:schemeClr val="accent1"/>
                </a:solidFill>
                <a:latin typeface="+mn-ea"/>
                <a:ea typeface="+mn-ea"/>
              </a:rPr>
              <a:t>preA</a:t>
            </a:r>
            <a:r>
              <a:rPr lang="zh-CN" altLang="en-US" dirty="0">
                <a:solidFill>
                  <a:schemeClr val="accent1"/>
                </a:solidFill>
                <a:latin typeface="+mn-ea"/>
                <a:ea typeface="+mn-ea"/>
              </a:rPr>
              <a:t>轮融资主要用于运营和推广团队的组建，以及营销费用，获取第一批付费用户。</a:t>
            </a:r>
          </a:p>
        </p:txBody>
      </p:sp>
      <p:sp>
        <p:nvSpPr>
          <p:cNvPr id="20" name="TextBox 19"/>
          <p:cNvSpPr txBox="1"/>
          <p:nvPr/>
        </p:nvSpPr>
        <p:spPr>
          <a:xfrm>
            <a:off x="8402925" y="3249910"/>
            <a:ext cx="3793838" cy="923330"/>
          </a:xfrm>
          <a:prstGeom prst="rect">
            <a:avLst/>
          </a:prstGeom>
          <a:noFill/>
        </p:spPr>
        <p:txBody>
          <a:bodyPr wrap="square" rtlCol="0">
            <a:spAutoFit/>
          </a:bodyPr>
          <a:lstStyle/>
          <a:p>
            <a:r>
              <a:rPr lang="zh-CN" altLang="en-US" dirty="0">
                <a:solidFill>
                  <a:schemeClr val="accent1"/>
                </a:solidFill>
                <a:latin typeface="+mn-ea"/>
                <a:ea typeface="+mn-ea"/>
              </a:rPr>
              <a:t>种子轮：验证技术可行性</a:t>
            </a:r>
            <a:endParaRPr lang="en-US" altLang="zh-CN" dirty="0">
              <a:solidFill>
                <a:schemeClr val="accent1"/>
              </a:solidFill>
              <a:latin typeface="+mn-ea"/>
              <a:ea typeface="+mn-ea"/>
            </a:endParaRPr>
          </a:p>
          <a:p>
            <a:r>
              <a:rPr lang="zh-CN" altLang="en-US" dirty="0">
                <a:solidFill>
                  <a:schemeClr val="accent1"/>
                </a:solidFill>
                <a:latin typeface="+mn-ea"/>
                <a:ea typeface="+mn-ea"/>
              </a:rPr>
              <a:t>天使轮：催熟产品，达到商用条件</a:t>
            </a:r>
            <a:endParaRPr lang="en-US" altLang="zh-CN" dirty="0">
              <a:solidFill>
                <a:schemeClr val="accent1"/>
              </a:solidFill>
              <a:latin typeface="+mn-ea"/>
              <a:ea typeface="+mn-ea"/>
            </a:endParaRPr>
          </a:p>
          <a:p>
            <a:r>
              <a:rPr lang="en-US" altLang="zh-CN" dirty="0" err="1">
                <a:solidFill>
                  <a:schemeClr val="accent1"/>
                </a:solidFill>
                <a:latin typeface="+mn-ea"/>
                <a:ea typeface="+mn-ea"/>
              </a:rPr>
              <a:t>preA</a:t>
            </a:r>
            <a:r>
              <a:rPr lang="zh-CN" altLang="en-US" dirty="0">
                <a:solidFill>
                  <a:schemeClr val="accent1"/>
                </a:solidFill>
                <a:latin typeface="+mn-ea"/>
                <a:ea typeface="+mn-ea"/>
              </a:rPr>
              <a:t>轮：产品实现营利</a:t>
            </a:r>
          </a:p>
        </p:txBody>
      </p:sp>
    </p:spTree>
    <p:extLst>
      <p:ext uri="{BB962C8B-B14F-4D97-AF65-F5344CB8AC3E}">
        <p14:creationId xmlns:p14="http://schemas.microsoft.com/office/powerpoint/2010/main" val="1040314996"/>
      </p:ext>
    </p:extLst>
  </p:cSld>
  <p:clrMapOvr>
    <a:masterClrMapping/>
  </p:clrMapOvr>
  <mc:AlternateContent xmlns:mc="http://schemas.openxmlformats.org/markup-compatibility/2006" xmlns:p14="http://schemas.microsoft.com/office/powerpoint/2010/main">
    <mc:Choice Requires="p14">
      <p:transition spd="slow" p14:dur="800" advTm="7372">
        <p:blinds dir="vert"/>
      </p:transition>
    </mc:Choice>
    <mc:Fallback xmlns="">
      <p:transition spd="slow" advTm="7372">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5.4 </a:t>
            </a:r>
            <a:r>
              <a:rPr lang="zh-CN" altLang="en-US" sz="2800" dirty="0">
                <a:solidFill>
                  <a:schemeClr val="accent2"/>
                </a:solidFill>
                <a:latin typeface="微软雅黑"/>
                <a:ea typeface="微软雅黑"/>
              </a:rPr>
              <a:t>融资主要用途</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Oval 5"/>
          <p:cNvSpPr>
            <a:spLocks noChangeArrowheads="1"/>
          </p:cNvSpPr>
          <p:nvPr/>
        </p:nvSpPr>
        <p:spPr bwMode="auto">
          <a:xfrm>
            <a:off x="2395538" y="1285875"/>
            <a:ext cx="5095875" cy="5110163"/>
          </a:xfrm>
          <a:prstGeom prst="ellipse">
            <a:avLst/>
          </a:prstGeom>
          <a:noFill/>
          <a:ln w="12700" cap="flat">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 name="Line 11"/>
          <p:cNvSpPr>
            <a:spLocks noChangeShapeType="1"/>
          </p:cNvSpPr>
          <p:nvPr/>
        </p:nvSpPr>
        <p:spPr bwMode="auto">
          <a:xfrm flipH="1" flipV="1">
            <a:off x="4011613" y="1970088"/>
            <a:ext cx="619125" cy="612775"/>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 name="Line 12"/>
          <p:cNvSpPr>
            <a:spLocks noChangeShapeType="1"/>
          </p:cNvSpPr>
          <p:nvPr/>
        </p:nvSpPr>
        <p:spPr bwMode="auto">
          <a:xfrm flipH="1">
            <a:off x="4030663" y="5130800"/>
            <a:ext cx="619125" cy="611188"/>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7" name="Line 13"/>
          <p:cNvSpPr>
            <a:spLocks noChangeShapeType="1"/>
          </p:cNvSpPr>
          <p:nvPr/>
        </p:nvSpPr>
        <p:spPr bwMode="auto">
          <a:xfrm>
            <a:off x="2894013" y="3840163"/>
            <a:ext cx="1241425" cy="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 name="Line 14"/>
          <p:cNvSpPr>
            <a:spLocks noChangeShapeType="1"/>
          </p:cNvSpPr>
          <p:nvPr/>
        </p:nvSpPr>
        <p:spPr bwMode="auto">
          <a:xfrm>
            <a:off x="3168650" y="2790825"/>
            <a:ext cx="1116013"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 name="Line 15"/>
          <p:cNvSpPr>
            <a:spLocks noChangeShapeType="1"/>
          </p:cNvSpPr>
          <p:nvPr/>
        </p:nvSpPr>
        <p:spPr bwMode="auto">
          <a:xfrm flipV="1">
            <a:off x="3160713" y="4511675"/>
            <a:ext cx="1114425"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0" name="Oval 16"/>
          <p:cNvSpPr>
            <a:spLocks noChangeArrowheads="1"/>
          </p:cNvSpPr>
          <p:nvPr/>
        </p:nvSpPr>
        <p:spPr bwMode="auto">
          <a:xfrm>
            <a:off x="4518025" y="1285875"/>
            <a:ext cx="5094288" cy="5110163"/>
          </a:xfrm>
          <a:prstGeom prst="ellipse">
            <a:avLst/>
          </a:prstGeom>
          <a:noFill/>
          <a:ln w="12700" cap="flat">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1" name="Line 22"/>
          <p:cNvSpPr>
            <a:spLocks noChangeShapeType="1"/>
          </p:cNvSpPr>
          <p:nvPr/>
        </p:nvSpPr>
        <p:spPr bwMode="auto">
          <a:xfrm flipV="1">
            <a:off x="7378700" y="1970088"/>
            <a:ext cx="619125" cy="612775"/>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 name="Line 23"/>
          <p:cNvSpPr>
            <a:spLocks noChangeShapeType="1"/>
          </p:cNvSpPr>
          <p:nvPr/>
        </p:nvSpPr>
        <p:spPr bwMode="auto">
          <a:xfrm>
            <a:off x="7358063" y="5130800"/>
            <a:ext cx="619125" cy="611188"/>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3" name="Line 24"/>
          <p:cNvSpPr>
            <a:spLocks noChangeShapeType="1"/>
          </p:cNvSpPr>
          <p:nvPr/>
        </p:nvSpPr>
        <p:spPr bwMode="auto">
          <a:xfrm flipH="1">
            <a:off x="7872413" y="3840163"/>
            <a:ext cx="1241425" cy="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4" name="Line 25"/>
          <p:cNvSpPr>
            <a:spLocks noChangeShapeType="1"/>
          </p:cNvSpPr>
          <p:nvPr/>
        </p:nvSpPr>
        <p:spPr bwMode="auto">
          <a:xfrm flipH="1">
            <a:off x="7724775" y="2790825"/>
            <a:ext cx="1114425"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5" name="Line 26"/>
          <p:cNvSpPr>
            <a:spLocks noChangeShapeType="1"/>
          </p:cNvSpPr>
          <p:nvPr/>
        </p:nvSpPr>
        <p:spPr bwMode="auto">
          <a:xfrm flipH="1" flipV="1">
            <a:off x="7732713" y="4511675"/>
            <a:ext cx="1116013"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6" name="Oval 27"/>
          <p:cNvSpPr>
            <a:spLocks noChangeArrowheads="1"/>
          </p:cNvSpPr>
          <p:nvPr/>
        </p:nvSpPr>
        <p:spPr bwMode="auto">
          <a:xfrm>
            <a:off x="4195763" y="2027238"/>
            <a:ext cx="3616325" cy="362585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8" name="TextBox 17"/>
          <p:cNvSpPr txBox="1"/>
          <p:nvPr/>
        </p:nvSpPr>
        <p:spPr>
          <a:xfrm>
            <a:off x="4630738" y="4020919"/>
            <a:ext cx="2705810" cy="1200329"/>
          </a:xfrm>
          <a:prstGeom prst="rect">
            <a:avLst/>
          </a:prstGeom>
          <a:noFill/>
        </p:spPr>
        <p:txBody>
          <a:bodyPr wrap="square" rtlCol="0">
            <a:spAutoFit/>
          </a:bodyPr>
          <a:lstStyle/>
          <a:p>
            <a:pPr algn="ctr"/>
            <a:r>
              <a:rPr lang="zh-CN" altLang="en-US" dirty="0">
                <a:solidFill>
                  <a:schemeClr val="accent2"/>
                </a:solidFill>
                <a:latin typeface="+mn-ea"/>
                <a:ea typeface="+mn-ea"/>
              </a:rPr>
              <a:t>本轮为种子轮，资金主要用于改善办公环境，提升办公效率，力争快速研发出产品。</a:t>
            </a:r>
          </a:p>
        </p:txBody>
      </p:sp>
      <p:sp>
        <p:nvSpPr>
          <p:cNvPr id="19" name="TextBox 18"/>
          <p:cNvSpPr txBox="1"/>
          <p:nvPr/>
        </p:nvSpPr>
        <p:spPr>
          <a:xfrm>
            <a:off x="4408843" y="3420061"/>
            <a:ext cx="3149600" cy="461665"/>
          </a:xfrm>
          <a:prstGeom prst="rect">
            <a:avLst/>
          </a:prstGeom>
          <a:noFill/>
        </p:spPr>
        <p:txBody>
          <a:bodyPr wrap="square" rtlCol="0">
            <a:spAutoFit/>
          </a:bodyPr>
          <a:lstStyle/>
          <a:p>
            <a:pPr algn="ctr"/>
            <a:r>
              <a:rPr lang="zh-CN" altLang="en-US" sz="2400" b="1" dirty="0">
                <a:solidFill>
                  <a:schemeClr val="accent2"/>
                </a:solidFill>
                <a:latin typeface="+mn-ea"/>
                <a:ea typeface="+mn-ea"/>
              </a:rPr>
              <a:t>资金主要用途</a:t>
            </a:r>
          </a:p>
        </p:txBody>
      </p:sp>
      <p:grpSp>
        <p:nvGrpSpPr>
          <p:cNvPr id="20" name="组合 19"/>
          <p:cNvGrpSpPr/>
          <p:nvPr/>
        </p:nvGrpSpPr>
        <p:grpSpPr>
          <a:xfrm>
            <a:off x="3229763" y="1196975"/>
            <a:ext cx="946622" cy="841375"/>
            <a:chOff x="3229763" y="1196975"/>
            <a:chExt cx="946622" cy="841375"/>
          </a:xfrm>
        </p:grpSpPr>
        <p:sp>
          <p:nvSpPr>
            <p:cNvPr id="21" name="Oval 9"/>
            <p:cNvSpPr>
              <a:spLocks noChangeArrowheads="1"/>
            </p:cNvSpPr>
            <p:nvPr/>
          </p:nvSpPr>
          <p:spPr bwMode="auto">
            <a:xfrm>
              <a:off x="3279775" y="1196975"/>
              <a:ext cx="836613" cy="8382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2" name="矩形 21"/>
            <p:cNvSpPr/>
            <p:nvPr/>
          </p:nvSpPr>
          <p:spPr>
            <a:xfrm>
              <a:off x="3229763" y="1330464"/>
              <a:ext cx="946622"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办公室装修</a:t>
              </a:r>
            </a:p>
          </p:txBody>
        </p:sp>
      </p:grpSp>
      <p:grpSp>
        <p:nvGrpSpPr>
          <p:cNvPr id="23" name="组合 22"/>
          <p:cNvGrpSpPr/>
          <p:nvPr/>
        </p:nvGrpSpPr>
        <p:grpSpPr>
          <a:xfrm>
            <a:off x="2314575" y="2176463"/>
            <a:ext cx="836613" cy="838200"/>
            <a:chOff x="2314575" y="2176463"/>
            <a:chExt cx="836613" cy="838200"/>
          </a:xfrm>
        </p:grpSpPr>
        <p:sp>
          <p:nvSpPr>
            <p:cNvPr id="24" name="Oval 7"/>
            <p:cNvSpPr>
              <a:spLocks noChangeArrowheads="1"/>
            </p:cNvSpPr>
            <p:nvPr/>
          </p:nvSpPr>
          <p:spPr bwMode="auto">
            <a:xfrm>
              <a:off x="2314575" y="2176463"/>
              <a:ext cx="836613" cy="83820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5" name="矩形 24"/>
            <p:cNvSpPr/>
            <p:nvPr/>
          </p:nvSpPr>
          <p:spPr>
            <a:xfrm>
              <a:off x="2355402" y="2244765"/>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电脑购买</a:t>
              </a:r>
            </a:p>
          </p:txBody>
        </p:sp>
      </p:grpSp>
      <p:grpSp>
        <p:nvGrpSpPr>
          <p:cNvPr id="26" name="组合 25"/>
          <p:cNvGrpSpPr/>
          <p:nvPr/>
        </p:nvGrpSpPr>
        <p:grpSpPr>
          <a:xfrm>
            <a:off x="1993900" y="3421063"/>
            <a:ext cx="835025" cy="838200"/>
            <a:chOff x="1993900" y="3421063"/>
            <a:chExt cx="835025" cy="838200"/>
          </a:xfrm>
        </p:grpSpPr>
        <p:sp>
          <p:nvSpPr>
            <p:cNvPr id="27" name="Oval 6"/>
            <p:cNvSpPr>
              <a:spLocks noChangeArrowheads="1"/>
            </p:cNvSpPr>
            <p:nvPr/>
          </p:nvSpPr>
          <p:spPr bwMode="auto">
            <a:xfrm>
              <a:off x="1993900" y="3421063"/>
              <a:ext cx="835025" cy="8382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8" name="矩形 27"/>
            <p:cNvSpPr/>
            <p:nvPr/>
          </p:nvSpPr>
          <p:spPr>
            <a:xfrm>
              <a:off x="2051372" y="3645271"/>
              <a:ext cx="720080" cy="400110"/>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工资</a:t>
              </a:r>
            </a:p>
          </p:txBody>
        </p:sp>
      </p:grpSp>
      <p:grpSp>
        <p:nvGrpSpPr>
          <p:cNvPr id="29" name="组合 28"/>
          <p:cNvGrpSpPr/>
          <p:nvPr/>
        </p:nvGrpSpPr>
        <p:grpSpPr>
          <a:xfrm>
            <a:off x="2314575" y="4667250"/>
            <a:ext cx="836613" cy="836613"/>
            <a:chOff x="2314575" y="4667250"/>
            <a:chExt cx="836613" cy="836613"/>
          </a:xfrm>
        </p:grpSpPr>
        <p:sp>
          <p:nvSpPr>
            <p:cNvPr id="30" name="Oval 8"/>
            <p:cNvSpPr>
              <a:spLocks noChangeArrowheads="1"/>
            </p:cNvSpPr>
            <p:nvPr/>
          </p:nvSpPr>
          <p:spPr bwMode="auto">
            <a:xfrm>
              <a:off x="2314575" y="4667250"/>
              <a:ext cx="836613" cy="83661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1" name="矩形 30"/>
            <p:cNvSpPr/>
            <p:nvPr/>
          </p:nvSpPr>
          <p:spPr>
            <a:xfrm>
              <a:off x="2372841" y="4728508"/>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办公用品</a:t>
              </a:r>
            </a:p>
          </p:txBody>
        </p:sp>
      </p:grpSp>
      <p:grpSp>
        <p:nvGrpSpPr>
          <p:cNvPr id="32" name="组合 31"/>
          <p:cNvGrpSpPr/>
          <p:nvPr/>
        </p:nvGrpSpPr>
        <p:grpSpPr>
          <a:xfrm>
            <a:off x="3279775" y="5646738"/>
            <a:ext cx="836613" cy="836613"/>
            <a:chOff x="3279775" y="5646738"/>
            <a:chExt cx="836613" cy="836613"/>
          </a:xfrm>
        </p:grpSpPr>
        <p:sp>
          <p:nvSpPr>
            <p:cNvPr id="33" name="Oval 10"/>
            <p:cNvSpPr>
              <a:spLocks noChangeArrowheads="1"/>
            </p:cNvSpPr>
            <p:nvPr/>
          </p:nvSpPr>
          <p:spPr bwMode="auto">
            <a:xfrm>
              <a:off x="3279775" y="5646738"/>
              <a:ext cx="836613" cy="836613"/>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4" name="矩形 33"/>
            <p:cNvSpPr/>
            <p:nvPr/>
          </p:nvSpPr>
          <p:spPr>
            <a:xfrm>
              <a:off x="3340902" y="5875637"/>
              <a:ext cx="720080" cy="400110"/>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其他</a:t>
              </a:r>
            </a:p>
          </p:txBody>
        </p:sp>
      </p:grpSp>
      <p:grpSp>
        <p:nvGrpSpPr>
          <p:cNvPr id="35" name="组合 34"/>
          <p:cNvGrpSpPr/>
          <p:nvPr/>
        </p:nvGrpSpPr>
        <p:grpSpPr>
          <a:xfrm>
            <a:off x="7893050" y="5646738"/>
            <a:ext cx="836613" cy="836613"/>
            <a:chOff x="7893050" y="5646738"/>
            <a:chExt cx="836613" cy="836613"/>
          </a:xfrm>
        </p:grpSpPr>
        <p:sp>
          <p:nvSpPr>
            <p:cNvPr id="36" name="Oval 21"/>
            <p:cNvSpPr>
              <a:spLocks noChangeArrowheads="1"/>
            </p:cNvSpPr>
            <p:nvPr/>
          </p:nvSpPr>
          <p:spPr bwMode="auto">
            <a:xfrm>
              <a:off x="7893050" y="5646738"/>
              <a:ext cx="836613" cy="836613"/>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7" name="矩形 36"/>
            <p:cNvSpPr/>
            <p:nvPr/>
          </p:nvSpPr>
          <p:spPr>
            <a:xfrm>
              <a:off x="7950984" y="5711297"/>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团队建设</a:t>
              </a:r>
              <a:r>
                <a:rPr lang="en-US" altLang="zh-CN" sz="2000" dirty="0">
                  <a:solidFill>
                    <a:schemeClr val="accent2"/>
                  </a:solidFill>
                  <a:latin typeface="微软雅黑" pitchFamily="34" charset="-122"/>
                  <a:ea typeface="微软雅黑" pitchFamily="34" charset="-122"/>
                  <a:sym typeface="微软雅黑" pitchFamily="34" charset="-122"/>
                </a:rPr>
                <a:t> </a:t>
              </a:r>
              <a:endParaRPr lang="zh-CN" altLang="en-US" sz="2000" dirty="0">
                <a:solidFill>
                  <a:schemeClr val="accent2"/>
                </a:solidFill>
                <a:latin typeface="微软雅黑" pitchFamily="34" charset="-122"/>
                <a:ea typeface="微软雅黑" pitchFamily="34" charset="-122"/>
                <a:sym typeface="微软雅黑" pitchFamily="34" charset="-122"/>
              </a:endParaRPr>
            </a:p>
          </p:txBody>
        </p:sp>
      </p:grpSp>
      <p:grpSp>
        <p:nvGrpSpPr>
          <p:cNvPr id="38" name="组合 37"/>
          <p:cNvGrpSpPr/>
          <p:nvPr/>
        </p:nvGrpSpPr>
        <p:grpSpPr>
          <a:xfrm>
            <a:off x="8856663" y="4667250"/>
            <a:ext cx="836613" cy="836613"/>
            <a:chOff x="8856663" y="4667250"/>
            <a:chExt cx="836613" cy="836613"/>
          </a:xfrm>
        </p:grpSpPr>
        <p:sp>
          <p:nvSpPr>
            <p:cNvPr id="39" name="Oval 19"/>
            <p:cNvSpPr>
              <a:spLocks noChangeArrowheads="1"/>
            </p:cNvSpPr>
            <p:nvPr/>
          </p:nvSpPr>
          <p:spPr bwMode="auto">
            <a:xfrm>
              <a:off x="8856663" y="4667250"/>
              <a:ext cx="836613" cy="83661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0" name="矩形 39"/>
            <p:cNvSpPr/>
            <p:nvPr/>
          </p:nvSpPr>
          <p:spPr>
            <a:xfrm>
              <a:off x="8919975" y="4755953"/>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餐饮支出</a:t>
              </a:r>
            </a:p>
          </p:txBody>
        </p:sp>
      </p:grpSp>
      <p:grpSp>
        <p:nvGrpSpPr>
          <p:cNvPr id="41" name="组合 40"/>
          <p:cNvGrpSpPr/>
          <p:nvPr/>
        </p:nvGrpSpPr>
        <p:grpSpPr>
          <a:xfrm>
            <a:off x="9178925" y="3421063"/>
            <a:ext cx="836613" cy="838200"/>
            <a:chOff x="9178925" y="3421063"/>
            <a:chExt cx="836613" cy="838200"/>
          </a:xfrm>
        </p:grpSpPr>
        <p:sp>
          <p:nvSpPr>
            <p:cNvPr id="42" name="Oval 17"/>
            <p:cNvSpPr>
              <a:spLocks noChangeArrowheads="1"/>
            </p:cNvSpPr>
            <p:nvPr/>
          </p:nvSpPr>
          <p:spPr bwMode="auto">
            <a:xfrm>
              <a:off x="9178925" y="3421063"/>
              <a:ext cx="836613" cy="8382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3" name="矩形 42"/>
            <p:cNvSpPr/>
            <p:nvPr/>
          </p:nvSpPr>
          <p:spPr>
            <a:xfrm>
              <a:off x="9233873" y="3486711"/>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差旅费用</a:t>
              </a:r>
            </a:p>
          </p:txBody>
        </p:sp>
      </p:grpSp>
      <p:grpSp>
        <p:nvGrpSpPr>
          <p:cNvPr id="44" name="组合 43"/>
          <p:cNvGrpSpPr/>
          <p:nvPr/>
        </p:nvGrpSpPr>
        <p:grpSpPr>
          <a:xfrm>
            <a:off x="8856663" y="2176463"/>
            <a:ext cx="836613" cy="838200"/>
            <a:chOff x="8856663" y="2176463"/>
            <a:chExt cx="836613" cy="838200"/>
          </a:xfrm>
        </p:grpSpPr>
        <p:sp>
          <p:nvSpPr>
            <p:cNvPr id="45" name="Oval 18"/>
            <p:cNvSpPr>
              <a:spLocks noChangeArrowheads="1"/>
            </p:cNvSpPr>
            <p:nvPr/>
          </p:nvSpPr>
          <p:spPr bwMode="auto">
            <a:xfrm>
              <a:off x="8856663" y="2176463"/>
              <a:ext cx="836613" cy="83820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6" name="矩形 45"/>
            <p:cNvSpPr/>
            <p:nvPr/>
          </p:nvSpPr>
          <p:spPr>
            <a:xfrm>
              <a:off x="8909696" y="2253828"/>
              <a:ext cx="720080"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资料购买</a:t>
              </a:r>
            </a:p>
          </p:txBody>
        </p:sp>
      </p:grpSp>
      <p:grpSp>
        <p:nvGrpSpPr>
          <p:cNvPr id="47" name="组合 46"/>
          <p:cNvGrpSpPr/>
          <p:nvPr/>
        </p:nvGrpSpPr>
        <p:grpSpPr>
          <a:xfrm>
            <a:off x="7809304" y="1196975"/>
            <a:ext cx="1021566" cy="839530"/>
            <a:chOff x="7809304" y="1196975"/>
            <a:chExt cx="1021566" cy="839530"/>
          </a:xfrm>
        </p:grpSpPr>
        <p:sp>
          <p:nvSpPr>
            <p:cNvPr id="48" name="Oval 20"/>
            <p:cNvSpPr>
              <a:spLocks noChangeArrowheads="1"/>
            </p:cNvSpPr>
            <p:nvPr/>
          </p:nvSpPr>
          <p:spPr bwMode="auto">
            <a:xfrm>
              <a:off x="7893050" y="1196975"/>
              <a:ext cx="836613" cy="8382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9" name="矩形 48"/>
            <p:cNvSpPr/>
            <p:nvPr/>
          </p:nvSpPr>
          <p:spPr>
            <a:xfrm>
              <a:off x="7809304" y="1328619"/>
              <a:ext cx="1021566" cy="707886"/>
            </a:xfrm>
            <a:prstGeom prst="rect">
              <a:avLst/>
            </a:prstGeom>
          </p:spPr>
          <p:txBody>
            <a:bodyPr wrap="square">
              <a:spAutoFit/>
            </a:bodyPr>
            <a:lstStyle/>
            <a:p>
              <a:pPr algn="ctr"/>
              <a:r>
                <a:rPr lang="zh-CN" altLang="en-US" sz="2000" dirty="0">
                  <a:solidFill>
                    <a:schemeClr val="accent2"/>
                  </a:solidFill>
                  <a:latin typeface="微软雅黑" pitchFamily="34" charset="-122"/>
                  <a:ea typeface="微软雅黑" pitchFamily="34" charset="-122"/>
                  <a:sym typeface="微软雅黑" pitchFamily="34" charset="-122"/>
                </a:rPr>
                <a:t>服务器租用</a:t>
              </a:r>
            </a:p>
          </p:txBody>
        </p:sp>
      </p:grpSp>
      <p:sp>
        <p:nvSpPr>
          <p:cNvPr id="50" name="Freeform 16"/>
          <p:cNvSpPr>
            <a:spLocks noEditPoints="1"/>
          </p:cNvSpPr>
          <p:nvPr/>
        </p:nvSpPr>
        <p:spPr bwMode="auto">
          <a:xfrm>
            <a:off x="5513016" y="2442136"/>
            <a:ext cx="800100" cy="1044575"/>
          </a:xfrm>
          <a:custGeom>
            <a:avLst/>
            <a:gdLst>
              <a:gd name="T0" fmla="*/ 742 w 1097"/>
              <a:gd name="T1" fmla="*/ 209 h 1435"/>
              <a:gd name="T2" fmla="*/ 1058 w 1097"/>
              <a:gd name="T3" fmla="*/ 264 h 1435"/>
              <a:gd name="T4" fmla="*/ 1033 w 1097"/>
              <a:gd name="T5" fmla="*/ 308 h 1435"/>
              <a:gd name="T6" fmla="*/ 843 w 1097"/>
              <a:gd name="T7" fmla="*/ 254 h 1435"/>
              <a:gd name="T8" fmla="*/ 945 w 1097"/>
              <a:gd name="T9" fmla="*/ 343 h 1435"/>
              <a:gd name="T10" fmla="*/ 893 w 1097"/>
              <a:gd name="T11" fmla="*/ 363 h 1435"/>
              <a:gd name="T12" fmla="*/ 741 w 1097"/>
              <a:gd name="T13" fmla="*/ 269 h 1435"/>
              <a:gd name="T14" fmla="*/ 691 w 1097"/>
              <a:gd name="T15" fmla="*/ 238 h 1435"/>
              <a:gd name="T16" fmla="*/ 742 w 1097"/>
              <a:gd name="T17" fmla="*/ 209 h 1435"/>
              <a:gd name="T18" fmla="*/ 555 w 1097"/>
              <a:gd name="T19" fmla="*/ 958 h 1435"/>
              <a:gd name="T20" fmla="*/ 555 w 1097"/>
              <a:gd name="T21" fmla="*/ 958 h 1435"/>
              <a:gd name="T22" fmla="*/ 585 w 1097"/>
              <a:gd name="T23" fmla="*/ 943 h 1435"/>
              <a:gd name="T24" fmla="*/ 594 w 1097"/>
              <a:gd name="T25" fmla="*/ 919 h 1435"/>
              <a:gd name="T26" fmla="*/ 586 w 1097"/>
              <a:gd name="T27" fmla="*/ 898 h 1435"/>
              <a:gd name="T28" fmla="*/ 555 w 1097"/>
              <a:gd name="T29" fmla="*/ 881 h 1435"/>
              <a:gd name="T30" fmla="*/ 555 w 1097"/>
              <a:gd name="T31" fmla="*/ 958 h 1435"/>
              <a:gd name="T32" fmla="*/ 519 w 1097"/>
              <a:gd name="T33" fmla="*/ 721 h 1435"/>
              <a:gd name="T34" fmla="*/ 519 w 1097"/>
              <a:gd name="T35" fmla="*/ 721 h 1435"/>
              <a:gd name="T36" fmla="*/ 498 w 1097"/>
              <a:gd name="T37" fmla="*/ 769 h 1435"/>
              <a:gd name="T38" fmla="*/ 519 w 1097"/>
              <a:gd name="T39" fmla="*/ 782 h 1435"/>
              <a:gd name="T40" fmla="*/ 519 w 1097"/>
              <a:gd name="T41" fmla="*/ 721 h 1435"/>
              <a:gd name="T42" fmla="*/ 674 w 1097"/>
              <a:gd name="T43" fmla="*/ 745 h 1435"/>
              <a:gd name="T44" fmla="*/ 674 w 1097"/>
              <a:gd name="T45" fmla="*/ 745 h 1435"/>
              <a:gd name="T46" fmla="*/ 585 w 1097"/>
              <a:gd name="T47" fmla="*/ 759 h 1435"/>
              <a:gd name="T48" fmla="*/ 555 w 1097"/>
              <a:gd name="T49" fmla="*/ 722 h 1435"/>
              <a:gd name="T50" fmla="*/ 555 w 1097"/>
              <a:gd name="T51" fmla="*/ 791 h 1435"/>
              <a:gd name="T52" fmla="*/ 653 w 1097"/>
              <a:gd name="T53" fmla="*/ 833 h 1435"/>
              <a:gd name="T54" fmla="*/ 633 w 1097"/>
              <a:gd name="T55" fmla="*/ 999 h 1435"/>
              <a:gd name="T56" fmla="*/ 555 w 1097"/>
              <a:gd name="T57" fmla="*/ 1020 h 1435"/>
              <a:gd name="T58" fmla="*/ 555 w 1097"/>
              <a:gd name="T59" fmla="*/ 1066 h 1435"/>
              <a:gd name="T60" fmla="*/ 519 w 1097"/>
              <a:gd name="T61" fmla="*/ 1066 h 1435"/>
              <a:gd name="T62" fmla="*/ 519 w 1097"/>
              <a:gd name="T63" fmla="*/ 1020 h 1435"/>
              <a:gd name="T64" fmla="*/ 386 w 1097"/>
              <a:gd name="T65" fmla="*/ 913 h 1435"/>
              <a:gd name="T66" fmla="*/ 484 w 1097"/>
              <a:gd name="T67" fmla="*/ 902 h 1435"/>
              <a:gd name="T68" fmla="*/ 519 w 1097"/>
              <a:gd name="T69" fmla="*/ 955 h 1435"/>
              <a:gd name="T70" fmla="*/ 519 w 1097"/>
              <a:gd name="T71" fmla="*/ 870 h 1435"/>
              <a:gd name="T72" fmla="*/ 450 w 1097"/>
              <a:gd name="T73" fmla="*/ 847 h 1435"/>
              <a:gd name="T74" fmla="*/ 430 w 1097"/>
              <a:gd name="T75" fmla="*/ 690 h 1435"/>
              <a:gd name="T76" fmla="*/ 519 w 1097"/>
              <a:gd name="T77" fmla="*/ 658 h 1435"/>
              <a:gd name="T78" fmla="*/ 519 w 1097"/>
              <a:gd name="T79" fmla="*/ 635 h 1435"/>
              <a:gd name="T80" fmla="*/ 555 w 1097"/>
              <a:gd name="T81" fmla="*/ 635 h 1435"/>
              <a:gd name="T82" fmla="*/ 555 w 1097"/>
              <a:gd name="T83" fmla="*/ 658 h 1435"/>
              <a:gd name="T84" fmla="*/ 674 w 1097"/>
              <a:gd name="T85" fmla="*/ 745 h 1435"/>
              <a:gd name="T86" fmla="*/ 19 w 1097"/>
              <a:gd name="T87" fmla="*/ 1010 h 1435"/>
              <a:gd name="T88" fmla="*/ 19 w 1097"/>
              <a:gd name="T89" fmla="*/ 1010 h 1435"/>
              <a:gd name="T90" fmla="*/ 1039 w 1097"/>
              <a:gd name="T91" fmla="*/ 1030 h 1435"/>
              <a:gd name="T92" fmla="*/ 645 w 1097"/>
              <a:gd name="T93" fmla="*/ 236 h 1435"/>
              <a:gd name="T94" fmla="*/ 790 w 1097"/>
              <a:gd name="T95" fmla="*/ 59 h 1435"/>
              <a:gd name="T96" fmla="*/ 547 w 1097"/>
              <a:gd name="T97" fmla="*/ 58 h 1435"/>
              <a:gd name="T98" fmla="*/ 353 w 1097"/>
              <a:gd name="T99" fmla="*/ 121 h 1435"/>
              <a:gd name="T100" fmla="*/ 444 w 1097"/>
              <a:gd name="T101" fmla="*/ 228 h 1435"/>
              <a:gd name="T102" fmla="*/ 19 w 1097"/>
              <a:gd name="T103" fmla="*/ 1010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42279277"/>
      </p:ext>
    </p:extLst>
  </p:cSld>
  <p:clrMapOvr>
    <a:masterClrMapping/>
  </p:clrMapOvr>
  <mc:AlternateContent xmlns:mc="http://schemas.openxmlformats.org/markup-compatibility/2006" xmlns:p14="http://schemas.microsoft.com/office/powerpoint/2010/main">
    <mc:Choice Requires="p14">
      <p:transition spd="slow" p14:dur="800" advTm="11971">
        <p:blinds dir="vert"/>
      </p:transition>
    </mc:Choice>
    <mc:Fallback xmlns="">
      <p:transition spd="slow" advTm="11971">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6800" cy="3996728"/>
          </a:xfrm>
          <a:prstGeom prst="rect">
            <a:avLst/>
          </a:prstGeom>
        </p:spPr>
      </p:pic>
      <p:grpSp>
        <p:nvGrpSpPr>
          <p:cNvPr id="24" name="组合 23"/>
          <p:cNvGrpSpPr/>
          <p:nvPr/>
        </p:nvGrpSpPr>
        <p:grpSpPr>
          <a:xfrm>
            <a:off x="8848725" y="332656"/>
            <a:ext cx="495300" cy="509588"/>
            <a:chOff x="7127876" y="5013176"/>
            <a:chExt cx="495300" cy="509588"/>
          </a:xfrm>
        </p:grpSpPr>
        <p:sp>
          <p:nvSpPr>
            <p:cNvPr id="14" name="Oval 9"/>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19"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36" name="组合 35"/>
          <p:cNvGrpSpPr/>
          <p:nvPr/>
        </p:nvGrpSpPr>
        <p:grpSpPr>
          <a:xfrm>
            <a:off x="9464675" y="332656"/>
            <a:ext cx="495300" cy="509588"/>
            <a:chOff x="7743826" y="5013176"/>
            <a:chExt cx="495300" cy="509588"/>
          </a:xfrm>
        </p:grpSpPr>
        <p:sp>
          <p:nvSpPr>
            <p:cNvPr id="15" name="Oval 10"/>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0"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37" name="组合 36"/>
          <p:cNvGrpSpPr/>
          <p:nvPr/>
        </p:nvGrpSpPr>
        <p:grpSpPr>
          <a:xfrm>
            <a:off x="10047287" y="332656"/>
            <a:ext cx="495300" cy="509588"/>
            <a:chOff x="8326438" y="5013176"/>
            <a:chExt cx="495300" cy="509588"/>
          </a:xfrm>
        </p:grpSpPr>
        <p:sp>
          <p:nvSpPr>
            <p:cNvPr id="16" name="Oval 11"/>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40" name="组合 39"/>
          <p:cNvGrpSpPr/>
          <p:nvPr/>
        </p:nvGrpSpPr>
        <p:grpSpPr>
          <a:xfrm>
            <a:off x="10661650" y="332656"/>
            <a:ext cx="493712" cy="509588"/>
            <a:chOff x="8940801" y="5013176"/>
            <a:chExt cx="493712" cy="509588"/>
          </a:xfrm>
        </p:grpSpPr>
        <p:sp>
          <p:nvSpPr>
            <p:cNvPr id="17" name="Oval 12"/>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2"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41" name="组合 40"/>
          <p:cNvGrpSpPr/>
          <p:nvPr/>
        </p:nvGrpSpPr>
        <p:grpSpPr>
          <a:xfrm>
            <a:off x="11280775" y="332656"/>
            <a:ext cx="495300" cy="509588"/>
            <a:chOff x="9559926" y="5013176"/>
            <a:chExt cx="495300" cy="509588"/>
          </a:xfrm>
        </p:grpSpPr>
        <p:sp>
          <p:nvSpPr>
            <p:cNvPr id="18" name="Oval 13"/>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3"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sp>
        <p:nvSpPr>
          <p:cNvPr id="43" name="Freeform 19"/>
          <p:cNvSpPr>
            <a:spLocks noEditPoints="1"/>
          </p:cNvSpPr>
          <p:nvPr/>
        </p:nvSpPr>
        <p:spPr bwMode="auto">
          <a:xfrm>
            <a:off x="699289" y="271955"/>
            <a:ext cx="1512168" cy="635751"/>
          </a:xfrm>
          <a:custGeom>
            <a:avLst/>
            <a:gdLst>
              <a:gd name="T0" fmla="*/ 19 w 2250"/>
              <a:gd name="T1" fmla="*/ 10 h 912"/>
              <a:gd name="T2" fmla="*/ 753 w 2250"/>
              <a:gd name="T3" fmla="*/ 0 h 912"/>
              <a:gd name="T4" fmla="*/ 813 w 2250"/>
              <a:gd name="T5" fmla="*/ 503 h 912"/>
              <a:gd name="T6" fmla="*/ 1601 w 2250"/>
              <a:gd name="T7" fmla="*/ 592 h 912"/>
              <a:gd name="T8" fmla="*/ 1184 w 2250"/>
              <a:gd name="T9" fmla="*/ 85 h 912"/>
              <a:gd name="T10" fmla="*/ 1403 w 2250"/>
              <a:gd name="T11" fmla="*/ 53 h 912"/>
              <a:gd name="T12" fmla="*/ 1446 w 2250"/>
              <a:gd name="T13" fmla="*/ 336 h 912"/>
              <a:gd name="T14" fmla="*/ 1711 w 2250"/>
              <a:gd name="T15" fmla="*/ 294 h 912"/>
              <a:gd name="T16" fmla="*/ 1970 w 2250"/>
              <a:gd name="T17" fmla="*/ 555 h 912"/>
              <a:gd name="T18" fmla="*/ 2250 w 2250"/>
              <a:gd name="T19" fmla="*/ 650 h 912"/>
              <a:gd name="T20" fmla="*/ 186 w 2250"/>
              <a:gd name="T21" fmla="*/ 729 h 912"/>
              <a:gd name="T22" fmla="*/ 147 w 2250"/>
              <a:gd name="T23" fmla="*/ 755 h 912"/>
              <a:gd name="T24" fmla="*/ 150 w 2250"/>
              <a:gd name="T25" fmla="*/ 879 h 912"/>
              <a:gd name="T26" fmla="*/ 234 w 2250"/>
              <a:gd name="T27" fmla="*/ 698 h 912"/>
              <a:gd name="T28" fmla="*/ 234 w 2250"/>
              <a:gd name="T29" fmla="*/ 698 h 912"/>
              <a:gd name="T30" fmla="*/ 346 w 2250"/>
              <a:gd name="T31" fmla="*/ 764 h 912"/>
              <a:gd name="T32" fmla="*/ 318 w 2250"/>
              <a:gd name="T33" fmla="*/ 795 h 912"/>
              <a:gd name="T34" fmla="*/ 206 w 2250"/>
              <a:gd name="T35" fmla="*/ 889 h 912"/>
              <a:gd name="T36" fmla="*/ 336 w 2250"/>
              <a:gd name="T37" fmla="*/ 887 h 912"/>
              <a:gd name="T38" fmla="*/ 416 w 2250"/>
              <a:gd name="T39" fmla="*/ 801 h 912"/>
              <a:gd name="T40" fmla="*/ 417 w 2250"/>
              <a:gd name="T41" fmla="*/ 830 h 912"/>
              <a:gd name="T42" fmla="*/ 416 w 2250"/>
              <a:gd name="T43" fmla="*/ 752 h 912"/>
              <a:gd name="T44" fmla="*/ 541 w 2250"/>
              <a:gd name="T45" fmla="*/ 755 h 912"/>
              <a:gd name="T46" fmla="*/ 531 w 2250"/>
              <a:gd name="T47" fmla="*/ 861 h 912"/>
              <a:gd name="T48" fmla="*/ 371 w 2250"/>
              <a:gd name="T49" fmla="*/ 715 h 912"/>
              <a:gd name="T50" fmla="*/ 702 w 2250"/>
              <a:gd name="T51" fmla="*/ 875 h 912"/>
              <a:gd name="T52" fmla="*/ 702 w 2250"/>
              <a:gd name="T53" fmla="*/ 875 h 912"/>
              <a:gd name="T54" fmla="*/ 804 w 2250"/>
              <a:gd name="T55" fmla="*/ 877 h 912"/>
              <a:gd name="T56" fmla="*/ 1069 w 2250"/>
              <a:gd name="T57" fmla="*/ 786 h 912"/>
              <a:gd name="T58" fmla="*/ 1046 w 2250"/>
              <a:gd name="T59" fmla="*/ 756 h 912"/>
              <a:gd name="T60" fmla="*/ 995 w 2250"/>
              <a:gd name="T61" fmla="*/ 803 h 912"/>
              <a:gd name="T62" fmla="*/ 1177 w 2250"/>
              <a:gd name="T63" fmla="*/ 718 h 912"/>
              <a:gd name="T64" fmla="*/ 1279 w 2250"/>
              <a:gd name="T65" fmla="*/ 704 h 912"/>
              <a:gd name="T66" fmla="*/ 1445 w 2250"/>
              <a:gd name="T67" fmla="*/ 713 h 912"/>
              <a:gd name="T68" fmla="*/ 1432 w 2250"/>
              <a:gd name="T69" fmla="*/ 855 h 912"/>
              <a:gd name="T70" fmla="*/ 1301 w 2250"/>
              <a:gd name="T71" fmla="*/ 750 h 912"/>
              <a:gd name="T72" fmla="*/ 1376 w 2250"/>
              <a:gd name="T73" fmla="*/ 750 h 912"/>
              <a:gd name="T74" fmla="*/ 1382 w 2250"/>
              <a:gd name="T75" fmla="*/ 819 h 912"/>
              <a:gd name="T76" fmla="*/ 1595 w 2250"/>
              <a:gd name="T77" fmla="*/ 745 h 912"/>
              <a:gd name="T78" fmla="*/ 1639 w 2250"/>
              <a:gd name="T79" fmla="*/ 829 h 912"/>
              <a:gd name="T80" fmla="*/ 1585 w 2250"/>
              <a:gd name="T81" fmla="*/ 827 h 912"/>
              <a:gd name="T82" fmla="*/ 1653 w 2250"/>
              <a:gd name="T83" fmla="*/ 692 h 912"/>
              <a:gd name="T84" fmla="*/ 1635 w 2250"/>
              <a:gd name="T85" fmla="*/ 820 h 912"/>
              <a:gd name="T86" fmla="*/ 1863 w 2250"/>
              <a:gd name="T87" fmla="*/ 839 h 912"/>
              <a:gd name="T88" fmla="*/ 1866 w 2250"/>
              <a:gd name="T89" fmla="*/ 885 h 912"/>
              <a:gd name="T90" fmla="*/ 1856 w 2250"/>
              <a:gd name="T91" fmla="*/ 776 h 912"/>
              <a:gd name="T92" fmla="*/ 1770 w 2250"/>
              <a:gd name="T93" fmla="*/ 708 h 912"/>
              <a:gd name="T94" fmla="*/ 1763 w 2250"/>
              <a:gd name="T95" fmla="*/ 880 h 912"/>
              <a:gd name="T96" fmla="*/ 1732 w 2250"/>
              <a:gd name="T97" fmla="*/ 697 h 912"/>
              <a:gd name="T98" fmla="*/ 1732 w 2250"/>
              <a:gd name="T99" fmla="*/ 697 h 912"/>
              <a:gd name="T100" fmla="*/ 1834 w 2250"/>
              <a:gd name="T101" fmla="*/ 697 h 912"/>
              <a:gd name="T102" fmla="*/ 1825 w 2250"/>
              <a:gd name="T103" fmla="*/ 871 h 912"/>
              <a:gd name="T104" fmla="*/ 1790 w 2250"/>
              <a:gd name="T105" fmla="*/ 887 h 912"/>
              <a:gd name="T106" fmla="*/ 1957 w 2250"/>
              <a:gd name="T107" fmla="*/ 888 h 912"/>
              <a:gd name="T108" fmla="*/ 1985 w 2250"/>
              <a:gd name="T109" fmla="*/ 770 h 912"/>
              <a:gd name="T110" fmla="*/ 1990 w 2250"/>
              <a:gd name="T111" fmla="*/ 819 h 912"/>
              <a:gd name="T112" fmla="*/ 2111 w 2250"/>
              <a:gd name="T113" fmla="*/ 755 h 912"/>
              <a:gd name="T114" fmla="*/ 2132 w 2250"/>
              <a:gd name="T115" fmla="*/ 807 h 912"/>
              <a:gd name="T116" fmla="*/ 2055 w 2250"/>
              <a:gd name="T117" fmla="*/ 884 h 912"/>
              <a:gd name="T118" fmla="*/ 2030 w 2250"/>
              <a:gd name="T119" fmla="*/ 822 h 912"/>
              <a:gd name="T120" fmla="*/ 2138 w 2250"/>
              <a:gd name="T121" fmla="*/ 866 h 912"/>
              <a:gd name="T122" fmla="*/ 2143 w 2250"/>
              <a:gd name="T123" fmla="*/ 756 h 912"/>
              <a:gd name="T124" fmla="*/ 2077 w 2250"/>
              <a:gd name="T125" fmla="*/ 6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0" h="912">
                <a:moveTo>
                  <a:pt x="188" y="10"/>
                </a:moveTo>
                <a:lnTo>
                  <a:pt x="188" y="534"/>
                </a:lnTo>
                <a:lnTo>
                  <a:pt x="427" y="534"/>
                </a:lnTo>
                <a:lnTo>
                  <a:pt x="427" y="592"/>
                </a:lnTo>
                <a:lnTo>
                  <a:pt x="19" y="592"/>
                </a:lnTo>
                <a:lnTo>
                  <a:pt x="19" y="10"/>
                </a:lnTo>
                <a:lnTo>
                  <a:pt x="188" y="10"/>
                </a:lnTo>
                <a:close/>
                <a:moveTo>
                  <a:pt x="753" y="0"/>
                </a:moveTo>
                <a:cubicBezTo>
                  <a:pt x="922" y="0"/>
                  <a:pt x="1007" y="100"/>
                  <a:pt x="1007" y="301"/>
                </a:cubicBezTo>
                <a:cubicBezTo>
                  <a:pt x="1007" y="502"/>
                  <a:pt x="921" y="602"/>
                  <a:pt x="748" y="602"/>
                </a:cubicBezTo>
                <a:cubicBezTo>
                  <a:pt x="576" y="602"/>
                  <a:pt x="490" y="499"/>
                  <a:pt x="490" y="294"/>
                </a:cubicBezTo>
                <a:cubicBezTo>
                  <a:pt x="490" y="98"/>
                  <a:pt x="577" y="0"/>
                  <a:pt x="753" y="0"/>
                </a:cubicBezTo>
                <a:close/>
                <a:moveTo>
                  <a:pt x="748" y="46"/>
                </a:moveTo>
                <a:cubicBezTo>
                  <a:pt x="717" y="46"/>
                  <a:pt x="695" y="64"/>
                  <a:pt x="684" y="99"/>
                </a:cubicBezTo>
                <a:cubicBezTo>
                  <a:pt x="673" y="134"/>
                  <a:pt x="667" y="201"/>
                  <a:pt x="667" y="301"/>
                </a:cubicBezTo>
                <a:cubicBezTo>
                  <a:pt x="667" y="400"/>
                  <a:pt x="673" y="468"/>
                  <a:pt x="684" y="503"/>
                </a:cubicBezTo>
                <a:cubicBezTo>
                  <a:pt x="695" y="538"/>
                  <a:pt x="717" y="555"/>
                  <a:pt x="748" y="555"/>
                </a:cubicBezTo>
                <a:cubicBezTo>
                  <a:pt x="780" y="555"/>
                  <a:pt x="802" y="538"/>
                  <a:pt x="813" y="503"/>
                </a:cubicBezTo>
                <a:cubicBezTo>
                  <a:pt x="824" y="468"/>
                  <a:pt x="830" y="400"/>
                  <a:pt x="830" y="301"/>
                </a:cubicBezTo>
                <a:cubicBezTo>
                  <a:pt x="830" y="202"/>
                  <a:pt x="824" y="134"/>
                  <a:pt x="813" y="99"/>
                </a:cubicBezTo>
                <a:cubicBezTo>
                  <a:pt x="802" y="64"/>
                  <a:pt x="780" y="46"/>
                  <a:pt x="748" y="46"/>
                </a:cubicBezTo>
                <a:close/>
                <a:moveTo>
                  <a:pt x="1362" y="278"/>
                </a:moveTo>
                <a:lnTo>
                  <a:pt x="1601" y="278"/>
                </a:lnTo>
                <a:lnTo>
                  <a:pt x="1601" y="592"/>
                </a:lnTo>
                <a:lnTo>
                  <a:pt x="1548" y="592"/>
                </a:lnTo>
                <a:lnTo>
                  <a:pt x="1529" y="552"/>
                </a:lnTo>
                <a:cubicBezTo>
                  <a:pt x="1483" y="585"/>
                  <a:pt x="1433" y="602"/>
                  <a:pt x="1381" y="602"/>
                </a:cubicBezTo>
                <a:cubicBezTo>
                  <a:pt x="1295" y="602"/>
                  <a:pt x="1228" y="576"/>
                  <a:pt x="1180" y="524"/>
                </a:cubicBezTo>
                <a:cubicBezTo>
                  <a:pt x="1132" y="473"/>
                  <a:pt x="1109" y="400"/>
                  <a:pt x="1109" y="306"/>
                </a:cubicBezTo>
                <a:cubicBezTo>
                  <a:pt x="1109" y="215"/>
                  <a:pt x="1134" y="141"/>
                  <a:pt x="1184" y="85"/>
                </a:cubicBezTo>
                <a:cubicBezTo>
                  <a:pt x="1235" y="29"/>
                  <a:pt x="1301" y="0"/>
                  <a:pt x="1382" y="0"/>
                </a:cubicBezTo>
                <a:cubicBezTo>
                  <a:pt x="1490" y="0"/>
                  <a:pt x="1555" y="55"/>
                  <a:pt x="1578" y="165"/>
                </a:cubicBezTo>
                <a:lnTo>
                  <a:pt x="1499" y="201"/>
                </a:lnTo>
                <a:lnTo>
                  <a:pt x="1499" y="187"/>
                </a:lnTo>
                <a:lnTo>
                  <a:pt x="1498" y="156"/>
                </a:lnTo>
                <a:cubicBezTo>
                  <a:pt x="1492" y="87"/>
                  <a:pt x="1461" y="53"/>
                  <a:pt x="1403" y="53"/>
                </a:cubicBezTo>
                <a:cubicBezTo>
                  <a:pt x="1360" y="53"/>
                  <a:pt x="1331" y="71"/>
                  <a:pt x="1315" y="107"/>
                </a:cubicBezTo>
                <a:cubicBezTo>
                  <a:pt x="1300" y="144"/>
                  <a:pt x="1292" y="212"/>
                  <a:pt x="1292" y="311"/>
                </a:cubicBezTo>
                <a:cubicBezTo>
                  <a:pt x="1292" y="403"/>
                  <a:pt x="1298" y="466"/>
                  <a:pt x="1311" y="500"/>
                </a:cubicBezTo>
                <a:cubicBezTo>
                  <a:pt x="1323" y="533"/>
                  <a:pt x="1348" y="549"/>
                  <a:pt x="1383" y="549"/>
                </a:cubicBezTo>
                <a:cubicBezTo>
                  <a:pt x="1425" y="549"/>
                  <a:pt x="1446" y="526"/>
                  <a:pt x="1446" y="479"/>
                </a:cubicBezTo>
                <a:lnTo>
                  <a:pt x="1446" y="336"/>
                </a:lnTo>
                <a:lnTo>
                  <a:pt x="1362" y="336"/>
                </a:lnTo>
                <a:lnTo>
                  <a:pt x="1362" y="278"/>
                </a:lnTo>
                <a:close/>
                <a:moveTo>
                  <a:pt x="1975" y="0"/>
                </a:moveTo>
                <a:cubicBezTo>
                  <a:pt x="2144" y="0"/>
                  <a:pt x="2229" y="100"/>
                  <a:pt x="2229" y="301"/>
                </a:cubicBezTo>
                <a:cubicBezTo>
                  <a:pt x="2229" y="502"/>
                  <a:pt x="2143" y="602"/>
                  <a:pt x="1970" y="602"/>
                </a:cubicBezTo>
                <a:cubicBezTo>
                  <a:pt x="1798" y="602"/>
                  <a:pt x="1711" y="499"/>
                  <a:pt x="1711" y="294"/>
                </a:cubicBezTo>
                <a:cubicBezTo>
                  <a:pt x="1711" y="98"/>
                  <a:pt x="1799" y="0"/>
                  <a:pt x="1975" y="0"/>
                </a:cubicBezTo>
                <a:close/>
                <a:moveTo>
                  <a:pt x="1970" y="46"/>
                </a:moveTo>
                <a:cubicBezTo>
                  <a:pt x="1938" y="46"/>
                  <a:pt x="1917" y="64"/>
                  <a:pt x="1906" y="99"/>
                </a:cubicBezTo>
                <a:cubicBezTo>
                  <a:pt x="1894" y="134"/>
                  <a:pt x="1889" y="201"/>
                  <a:pt x="1889" y="301"/>
                </a:cubicBezTo>
                <a:cubicBezTo>
                  <a:pt x="1889" y="400"/>
                  <a:pt x="1894" y="468"/>
                  <a:pt x="1906" y="503"/>
                </a:cubicBezTo>
                <a:cubicBezTo>
                  <a:pt x="1917" y="538"/>
                  <a:pt x="1938" y="555"/>
                  <a:pt x="1970" y="555"/>
                </a:cubicBezTo>
                <a:cubicBezTo>
                  <a:pt x="2002" y="555"/>
                  <a:pt x="2023" y="538"/>
                  <a:pt x="2035" y="503"/>
                </a:cubicBezTo>
                <a:cubicBezTo>
                  <a:pt x="2046" y="468"/>
                  <a:pt x="2051" y="400"/>
                  <a:pt x="2051" y="301"/>
                </a:cubicBezTo>
                <a:cubicBezTo>
                  <a:pt x="2051" y="202"/>
                  <a:pt x="2046" y="134"/>
                  <a:pt x="2035" y="99"/>
                </a:cubicBezTo>
                <a:cubicBezTo>
                  <a:pt x="2023" y="64"/>
                  <a:pt x="2002" y="46"/>
                  <a:pt x="1970" y="46"/>
                </a:cubicBezTo>
                <a:close/>
                <a:moveTo>
                  <a:pt x="0" y="650"/>
                </a:moveTo>
                <a:lnTo>
                  <a:pt x="2250" y="650"/>
                </a:lnTo>
                <a:lnTo>
                  <a:pt x="2250" y="912"/>
                </a:lnTo>
                <a:lnTo>
                  <a:pt x="0" y="912"/>
                </a:lnTo>
                <a:lnTo>
                  <a:pt x="0" y="650"/>
                </a:lnTo>
                <a:close/>
                <a:moveTo>
                  <a:pt x="162" y="691"/>
                </a:moveTo>
                <a:cubicBezTo>
                  <a:pt x="174" y="701"/>
                  <a:pt x="185" y="710"/>
                  <a:pt x="195" y="719"/>
                </a:cubicBezTo>
                <a:lnTo>
                  <a:pt x="186" y="729"/>
                </a:lnTo>
                <a:cubicBezTo>
                  <a:pt x="175" y="719"/>
                  <a:pt x="165" y="709"/>
                  <a:pt x="154" y="700"/>
                </a:cubicBezTo>
                <a:lnTo>
                  <a:pt x="162" y="691"/>
                </a:lnTo>
                <a:close/>
                <a:moveTo>
                  <a:pt x="155" y="745"/>
                </a:moveTo>
                <a:cubicBezTo>
                  <a:pt x="165" y="753"/>
                  <a:pt x="176" y="762"/>
                  <a:pt x="189" y="772"/>
                </a:cubicBezTo>
                <a:lnTo>
                  <a:pt x="179" y="782"/>
                </a:lnTo>
                <a:cubicBezTo>
                  <a:pt x="168" y="772"/>
                  <a:pt x="157" y="763"/>
                  <a:pt x="147" y="755"/>
                </a:cubicBezTo>
                <a:lnTo>
                  <a:pt x="155" y="745"/>
                </a:lnTo>
                <a:close/>
                <a:moveTo>
                  <a:pt x="150" y="879"/>
                </a:moveTo>
                <a:cubicBezTo>
                  <a:pt x="159" y="858"/>
                  <a:pt x="166" y="833"/>
                  <a:pt x="174" y="804"/>
                </a:cubicBezTo>
                <a:cubicBezTo>
                  <a:pt x="179" y="807"/>
                  <a:pt x="183" y="809"/>
                  <a:pt x="187" y="810"/>
                </a:cubicBezTo>
                <a:cubicBezTo>
                  <a:pt x="177" y="840"/>
                  <a:pt x="170" y="865"/>
                  <a:pt x="165" y="885"/>
                </a:cubicBezTo>
                <a:lnTo>
                  <a:pt x="150" y="879"/>
                </a:lnTo>
                <a:close/>
                <a:moveTo>
                  <a:pt x="244" y="698"/>
                </a:moveTo>
                <a:lnTo>
                  <a:pt x="305" y="698"/>
                </a:lnTo>
                <a:lnTo>
                  <a:pt x="305" y="708"/>
                </a:lnTo>
                <a:lnTo>
                  <a:pt x="244" y="708"/>
                </a:lnTo>
                <a:lnTo>
                  <a:pt x="244" y="698"/>
                </a:lnTo>
                <a:close/>
                <a:moveTo>
                  <a:pt x="234" y="698"/>
                </a:moveTo>
                <a:lnTo>
                  <a:pt x="246" y="698"/>
                </a:lnTo>
                <a:lnTo>
                  <a:pt x="246" y="724"/>
                </a:lnTo>
                <a:cubicBezTo>
                  <a:pt x="246" y="747"/>
                  <a:pt x="236" y="764"/>
                  <a:pt x="216" y="775"/>
                </a:cubicBezTo>
                <a:cubicBezTo>
                  <a:pt x="214" y="772"/>
                  <a:pt x="211" y="769"/>
                  <a:pt x="207" y="765"/>
                </a:cubicBezTo>
                <a:cubicBezTo>
                  <a:pt x="225" y="757"/>
                  <a:pt x="234" y="743"/>
                  <a:pt x="234" y="724"/>
                </a:cubicBezTo>
                <a:lnTo>
                  <a:pt x="234" y="698"/>
                </a:lnTo>
                <a:close/>
                <a:moveTo>
                  <a:pt x="304" y="698"/>
                </a:moveTo>
                <a:lnTo>
                  <a:pt x="316" y="698"/>
                </a:lnTo>
                <a:lnTo>
                  <a:pt x="316" y="742"/>
                </a:lnTo>
                <a:cubicBezTo>
                  <a:pt x="316" y="749"/>
                  <a:pt x="319" y="753"/>
                  <a:pt x="325" y="753"/>
                </a:cubicBezTo>
                <a:lnTo>
                  <a:pt x="349" y="753"/>
                </a:lnTo>
                <a:cubicBezTo>
                  <a:pt x="347" y="756"/>
                  <a:pt x="346" y="760"/>
                  <a:pt x="346" y="764"/>
                </a:cubicBezTo>
                <a:lnTo>
                  <a:pt x="324" y="764"/>
                </a:lnTo>
                <a:cubicBezTo>
                  <a:pt x="310" y="764"/>
                  <a:pt x="304" y="757"/>
                  <a:pt x="304" y="744"/>
                </a:cubicBezTo>
                <a:lnTo>
                  <a:pt x="304" y="698"/>
                </a:lnTo>
                <a:close/>
                <a:moveTo>
                  <a:pt x="218" y="784"/>
                </a:moveTo>
                <a:lnTo>
                  <a:pt x="318" y="784"/>
                </a:lnTo>
                <a:lnTo>
                  <a:pt x="318" y="795"/>
                </a:lnTo>
                <a:lnTo>
                  <a:pt x="218" y="795"/>
                </a:lnTo>
                <a:lnTo>
                  <a:pt x="218" y="784"/>
                </a:lnTo>
                <a:close/>
                <a:moveTo>
                  <a:pt x="313" y="784"/>
                </a:moveTo>
                <a:lnTo>
                  <a:pt x="326" y="784"/>
                </a:lnTo>
                <a:lnTo>
                  <a:pt x="326" y="794"/>
                </a:lnTo>
                <a:cubicBezTo>
                  <a:pt x="308" y="839"/>
                  <a:pt x="268" y="871"/>
                  <a:pt x="206" y="889"/>
                </a:cubicBezTo>
                <a:cubicBezTo>
                  <a:pt x="203" y="886"/>
                  <a:pt x="200" y="883"/>
                  <a:pt x="197" y="879"/>
                </a:cubicBezTo>
                <a:cubicBezTo>
                  <a:pt x="259" y="862"/>
                  <a:pt x="298" y="832"/>
                  <a:pt x="313" y="790"/>
                </a:cubicBezTo>
                <a:lnTo>
                  <a:pt x="313" y="784"/>
                </a:lnTo>
                <a:close/>
                <a:moveTo>
                  <a:pt x="240" y="789"/>
                </a:moveTo>
                <a:cubicBezTo>
                  <a:pt x="253" y="833"/>
                  <a:pt x="289" y="862"/>
                  <a:pt x="347" y="876"/>
                </a:cubicBezTo>
                <a:cubicBezTo>
                  <a:pt x="342" y="881"/>
                  <a:pt x="338" y="884"/>
                  <a:pt x="336" y="887"/>
                </a:cubicBezTo>
                <a:cubicBezTo>
                  <a:pt x="276" y="870"/>
                  <a:pt x="240" y="838"/>
                  <a:pt x="228" y="792"/>
                </a:cubicBezTo>
                <a:lnTo>
                  <a:pt x="240" y="789"/>
                </a:lnTo>
                <a:close/>
                <a:moveTo>
                  <a:pt x="416" y="791"/>
                </a:moveTo>
                <a:lnTo>
                  <a:pt x="535" y="791"/>
                </a:lnTo>
                <a:lnTo>
                  <a:pt x="535" y="801"/>
                </a:lnTo>
                <a:lnTo>
                  <a:pt x="416" y="801"/>
                </a:lnTo>
                <a:lnTo>
                  <a:pt x="416" y="791"/>
                </a:lnTo>
                <a:close/>
                <a:moveTo>
                  <a:pt x="417" y="830"/>
                </a:moveTo>
                <a:lnTo>
                  <a:pt x="537" y="830"/>
                </a:lnTo>
                <a:lnTo>
                  <a:pt x="537" y="841"/>
                </a:lnTo>
                <a:lnTo>
                  <a:pt x="417" y="841"/>
                </a:lnTo>
                <a:lnTo>
                  <a:pt x="417" y="830"/>
                </a:lnTo>
                <a:close/>
                <a:moveTo>
                  <a:pt x="411" y="752"/>
                </a:moveTo>
                <a:lnTo>
                  <a:pt x="421" y="752"/>
                </a:lnTo>
                <a:lnTo>
                  <a:pt x="421" y="886"/>
                </a:lnTo>
                <a:lnTo>
                  <a:pt x="411" y="886"/>
                </a:lnTo>
                <a:lnTo>
                  <a:pt x="411" y="752"/>
                </a:lnTo>
                <a:close/>
                <a:moveTo>
                  <a:pt x="416" y="752"/>
                </a:moveTo>
                <a:lnTo>
                  <a:pt x="541" y="752"/>
                </a:lnTo>
                <a:lnTo>
                  <a:pt x="541" y="762"/>
                </a:lnTo>
                <a:lnTo>
                  <a:pt x="416" y="762"/>
                </a:lnTo>
                <a:lnTo>
                  <a:pt x="416" y="752"/>
                </a:lnTo>
                <a:close/>
                <a:moveTo>
                  <a:pt x="531" y="755"/>
                </a:moveTo>
                <a:lnTo>
                  <a:pt x="541" y="755"/>
                </a:lnTo>
                <a:lnTo>
                  <a:pt x="541" y="863"/>
                </a:lnTo>
                <a:cubicBezTo>
                  <a:pt x="541" y="877"/>
                  <a:pt x="535" y="884"/>
                  <a:pt x="521" y="884"/>
                </a:cubicBezTo>
                <a:cubicBezTo>
                  <a:pt x="514" y="884"/>
                  <a:pt x="506" y="884"/>
                  <a:pt x="496" y="884"/>
                </a:cubicBezTo>
                <a:cubicBezTo>
                  <a:pt x="495" y="880"/>
                  <a:pt x="494" y="876"/>
                  <a:pt x="494" y="872"/>
                </a:cubicBezTo>
                <a:cubicBezTo>
                  <a:pt x="499" y="873"/>
                  <a:pt x="507" y="873"/>
                  <a:pt x="517" y="873"/>
                </a:cubicBezTo>
                <a:cubicBezTo>
                  <a:pt x="526" y="873"/>
                  <a:pt x="531" y="869"/>
                  <a:pt x="531" y="861"/>
                </a:cubicBezTo>
                <a:lnTo>
                  <a:pt x="531" y="755"/>
                </a:lnTo>
                <a:close/>
                <a:moveTo>
                  <a:pt x="371" y="715"/>
                </a:moveTo>
                <a:lnTo>
                  <a:pt x="567" y="715"/>
                </a:lnTo>
                <a:lnTo>
                  <a:pt x="567" y="726"/>
                </a:lnTo>
                <a:lnTo>
                  <a:pt x="371" y="726"/>
                </a:lnTo>
                <a:lnTo>
                  <a:pt x="371" y="715"/>
                </a:lnTo>
                <a:close/>
                <a:moveTo>
                  <a:pt x="445" y="687"/>
                </a:moveTo>
                <a:lnTo>
                  <a:pt x="458" y="691"/>
                </a:lnTo>
                <a:cubicBezTo>
                  <a:pt x="441" y="734"/>
                  <a:pt x="413" y="773"/>
                  <a:pt x="374" y="806"/>
                </a:cubicBezTo>
                <a:cubicBezTo>
                  <a:pt x="372" y="803"/>
                  <a:pt x="369" y="800"/>
                  <a:pt x="365" y="796"/>
                </a:cubicBezTo>
                <a:cubicBezTo>
                  <a:pt x="404" y="764"/>
                  <a:pt x="431" y="728"/>
                  <a:pt x="445" y="687"/>
                </a:cubicBezTo>
                <a:close/>
                <a:moveTo>
                  <a:pt x="702" y="875"/>
                </a:moveTo>
                <a:lnTo>
                  <a:pt x="702" y="859"/>
                </a:lnTo>
                <a:lnTo>
                  <a:pt x="614" y="859"/>
                </a:lnTo>
                <a:lnTo>
                  <a:pt x="614" y="703"/>
                </a:lnTo>
                <a:lnTo>
                  <a:pt x="594" y="703"/>
                </a:lnTo>
                <a:lnTo>
                  <a:pt x="594" y="875"/>
                </a:lnTo>
                <a:lnTo>
                  <a:pt x="702" y="875"/>
                </a:lnTo>
                <a:close/>
                <a:moveTo>
                  <a:pt x="805" y="718"/>
                </a:moveTo>
                <a:cubicBezTo>
                  <a:pt x="767" y="721"/>
                  <a:pt x="746" y="746"/>
                  <a:pt x="742" y="791"/>
                </a:cubicBezTo>
                <a:cubicBezTo>
                  <a:pt x="744" y="835"/>
                  <a:pt x="765" y="858"/>
                  <a:pt x="803" y="862"/>
                </a:cubicBezTo>
                <a:cubicBezTo>
                  <a:pt x="843" y="860"/>
                  <a:pt x="864" y="836"/>
                  <a:pt x="866" y="791"/>
                </a:cubicBezTo>
                <a:cubicBezTo>
                  <a:pt x="863" y="746"/>
                  <a:pt x="842" y="721"/>
                  <a:pt x="805" y="718"/>
                </a:cubicBezTo>
                <a:close/>
                <a:moveTo>
                  <a:pt x="804" y="877"/>
                </a:moveTo>
                <a:cubicBezTo>
                  <a:pt x="752" y="874"/>
                  <a:pt x="725" y="846"/>
                  <a:pt x="722" y="792"/>
                </a:cubicBezTo>
                <a:cubicBezTo>
                  <a:pt x="725" y="734"/>
                  <a:pt x="753" y="704"/>
                  <a:pt x="806" y="701"/>
                </a:cubicBezTo>
                <a:cubicBezTo>
                  <a:pt x="857" y="704"/>
                  <a:pt x="884" y="734"/>
                  <a:pt x="888" y="791"/>
                </a:cubicBezTo>
                <a:cubicBezTo>
                  <a:pt x="885" y="846"/>
                  <a:pt x="857" y="875"/>
                  <a:pt x="804" y="877"/>
                </a:cubicBezTo>
                <a:close/>
                <a:moveTo>
                  <a:pt x="995" y="786"/>
                </a:moveTo>
                <a:lnTo>
                  <a:pt x="1069" y="786"/>
                </a:lnTo>
                <a:lnTo>
                  <a:pt x="1069" y="849"/>
                </a:lnTo>
                <a:cubicBezTo>
                  <a:pt x="1054" y="868"/>
                  <a:pt x="1030" y="877"/>
                  <a:pt x="995" y="877"/>
                </a:cubicBezTo>
                <a:cubicBezTo>
                  <a:pt x="941" y="874"/>
                  <a:pt x="913" y="846"/>
                  <a:pt x="910" y="792"/>
                </a:cubicBezTo>
                <a:cubicBezTo>
                  <a:pt x="912" y="733"/>
                  <a:pt x="939" y="703"/>
                  <a:pt x="991" y="701"/>
                </a:cubicBezTo>
                <a:cubicBezTo>
                  <a:pt x="1030" y="701"/>
                  <a:pt x="1055" y="718"/>
                  <a:pt x="1068" y="751"/>
                </a:cubicBezTo>
                <a:lnTo>
                  <a:pt x="1046" y="756"/>
                </a:lnTo>
                <a:cubicBezTo>
                  <a:pt x="1037" y="731"/>
                  <a:pt x="1019" y="718"/>
                  <a:pt x="991" y="718"/>
                </a:cubicBezTo>
                <a:cubicBezTo>
                  <a:pt x="954" y="721"/>
                  <a:pt x="934" y="746"/>
                  <a:pt x="931" y="791"/>
                </a:cubicBezTo>
                <a:cubicBezTo>
                  <a:pt x="933" y="835"/>
                  <a:pt x="955" y="858"/>
                  <a:pt x="994" y="862"/>
                </a:cubicBezTo>
                <a:cubicBezTo>
                  <a:pt x="1020" y="862"/>
                  <a:pt x="1038" y="855"/>
                  <a:pt x="1050" y="841"/>
                </a:cubicBezTo>
                <a:lnTo>
                  <a:pt x="1050" y="803"/>
                </a:lnTo>
                <a:lnTo>
                  <a:pt x="995" y="803"/>
                </a:lnTo>
                <a:lnTo>
                  <a:pt x="995" y="786"/>
                </a:lnTo>
                <a:close/>
                <a:moveTo>
                  <a:pt x="1177" y="718"/>
                </a:moveTo>
                <a:cubicBezTo>
                  <a:pt x="1139" y="721"/>
                  <a:pt x="1118" y="746"/>
                  <a:pt x="1114" y="791"/>
                </a:cubicBezTo>
                <a:cubicBezTo>
                  <a:pt x="1116" y="835"/>
                  <a:pt x="1137" y="858"/>
                  <a:pt x="1175" y="862"/>
                </a:cubicBezTo>
                <a:cubicBezTo>
                  <a:pt x="1215" y="860"/>
                  <a:pt x="1236" y="836"/>
                  <a:pt x="1238" y="791"/>
                </a:cubicBezTo>
                <a:cubicBezTo>
                  <a:pt x="1235" y="746"/>
                  <a:pt x="1214" y="721"/>
                  <a:pt x="1177" y="718"/>
                </a:cubicBezTo>
                <a:close/>
                <a:moveTo>
                  <a:pt x="1176" y="877"/>
                </a:moveTo>
                <a:cubicBezTo>
                  <a:pt x="1124" y="874"/>
                  <a:pt x="1097" y="846"/>
                  <a:pt x="1094" y="792"/>
                </a:cubicBezTo>
                <a:cubicBezTo>
                  <a:pt x="1097" y="734"/>
                  <a:pt x="1125" y="704"/>
                  <a:pt x="1178" y="701"/>
                </a:cubicBezTo>
                <a:cubicBezTo>
                  <a:pt x="1229" y="704"/>
                  <a:pt x="1256" y="734"/>
                  <a:pt x="1260" y="791"/>
                </a:cubicBezTo>
                <a:cubicBezTo>
                  <a:pt x="1257" y="846"/>
                  <a:pt x="1229" y="875"/>
                  <a:pt x="1176" y="877"/>
                </a:cubicBezTo>
                <a:close/>
                <a:moveTo>
                  <a:pt x="1279" y="704"/>
                </a:moveTo>
                <a:lnTo>
                  <a:pt x="1479" y="704"/>
                </a:lnTo>
                <a:lnTo>
                  <a:pt x="1479" y="716"/>
                </a:lnTo>
                <a:lnTo>
                  <a:pt x="1279" y="716"/>
                </a:lnTo>
                <a:lnTo>
                  <a:pt x="1279" y="704"/>
                </a:lnTo>
                <a:close/>
                <a:moveTo>
                  <a:pt x="1432" y="713"/>
                </a:moveTo>
                <a:lnTo>
                  <a:pt x="1445" y="713"/>
                </a:lnTo>
                <a:lnTo>
                  <a:pt x="1445" y="856"/>
                </a:lnTo>
                <a:cubicBezTo>
                  <a:pt x="1445" y="875"/>
                  <a:pt x="1436" y="884"/>
                  <a:pt x="1418" y="884"/>
                </a:cubicBezTo>
                <a:cubicBezTo>
                  <a:pt x="1410" y="884"/>
                  <a:pt x="1398" y="884"/>
                  <a:pt x="1384" y="883"/>
                </a:cubicBezTo>
                <a:cubicBezTo>
                  <a:pt x="1383" y="878"/>
                  <a:pt x="1382" y="873"/>
                  <a:pt x="1381" y="869"/>
                </a:cubicBezTo>
                <a:cubicBezTo>
                  <a:pt x="1392" y="870"/>
                  <a:pt x="1404" y="870"/>
                  <a:pt x="1416" y="870"/>
                </a:cubicBezTo>
                <a:cubicBezTo>
                  <a:pt x="1426" y="870"/>
                  <a:pt x="1432" y="865"/>
                  <a:pt x="1432" y="855"/>
                </a:cubicBezTo>
                <a:lnTo>
                  <a:pt x="1432" y="713"/>
                </a:lnTo>
                <a:close/>
                <a:moveTo>
                  <a:pt x="1301" y="750"/>
                </a:moveTo>
                <a:lnTo>
                  <a:pt x="1314" y="750"/>
                </a:lnTo>
                <a:lnTo>
                  <a:pt x="1314" y="831"/>
                </a:lnTo>
                <a:lnTo>
                  <a:pt x="1301" y="831"/>
                </a:lnTo>
                <a:lnTo>
                  <a:pt x="1301" y="750"/>
                </a:lnTo>
                <a:close/>
                <a:moveTo>
                  <a:pt x="1308" y="750"/>
                </a:moveTo>
                <a:lnTo>
                  <a:pt x="1382" y="750"/>
                </a:lnTo>
                <a:lnTo>
                  <a:pt x="1382" y="762"/>
                </a:lnTo>
                <a:lnTo>
                  <a:pt x="1308" y="762"/>
                </a:lnTo>
                <a:lnTo>
                  <a:pt x="1308" y="750"/>
                </a:lnTo>
                <a:close/>
                <a:moveTo>
                  <a:pt x="1376" y="750"/>
                </a:moveTo>
                <a:lnTo>
                  <a:pt x="1389" y="750"/>
                </a:lnTo>
                <a:lnTo>
                  <a:pt x="1389" y="831"/>
                </a:lnTo>
                <a:lnTo>
                  <a:pt x="1376" y="831"/>
                </a:lnTo>
                <a:lnTo>
                  <a:pt x="1376" y="750"/>
                </a:lnTo>
                <a:close/>
                <a:moveTo>
                  <a:pt x="1309" y="819"/>
                </a:moveTo>
                <a:lnTo>
                  <a:pt x="1382" y="819"/>
                </a:lnTo>
                <a:lnTo>
                  <a:pt x="1382" y="831"/>
                </a:lnTo>
                <a:lnTo>
                  <a:pt x="1309" y="831"/>
                </a:lnTo>
                <a:lnTo>
                  <a:pt x="1309" y="819"/>
                </a:lnTo>
                <a:close/>
                <a:moveTo>
                  <a:pt x="1577" y="690"/>
                </a:moveTo>
                <a:cubicBezTo>
                  <a:pt x="1588" y="705"/>
                  <a:pt x="1598" y="721"/>
                  <a:pt x="1607" y="738"/>
                </a:cubicBezTo>
                <a:lnTo>
                  <a:pt x="1595" y="745"/>
                </a:lnTo>
                <a:cubicBezTo>
                  <a:pt x="1586" y="729"/>
                  <a:pt x="1577" y="712"/>
                  <a:pt x="1567" y="697"/>
                </a:cubicBezTo>
                <a:lnTo>
                  <a:pt x="1577" y="690"/>
                </a:lnTo>
                <a:close/>
                <a:moveTo>
                  <a:pt x="1649" y="820"/>
                </a:moveTo>
                <a:cubicBezTo>
                  <a:pt x="1666" y="837"/>
                  <a:pt x="1682" y="854"/>
                  <a:pt x="1697" y="871"/>
                </a:cubicBezTo>
                <a:lnTo>
                  <a:pt x="1685" y="881"/>
                </a:lnTo>
                <a:cubicBezTo>
                  <a:pt x="1670" y="863"/>
                  <a:pt x="1655" y="845"/>
                  <a:pt x="1639" y="829"/>
                </a:cubicBezTo>
                <a:lnTo>
                  <a:pt x="1649" y="820"/>
                </a:lnTo>
                <a:close/>
                <a:moveTo>
                  <a:pt x="1514" y="698"/>
                </a:moveTo>
                <a:lnTo>
                  <a:pt x="1527" y="698"/>
                </a:lnTo>
                <a:lnTo>
                  <a:pt x="1527" y="845"/>
                </a:lnTo>
                <a:cubicBezTo>
                  <a:pt x="1545" y="835"/>
                  <a:pt x="1564" y="825"/>
                  <a:pt x="1583" y="814"/>
                </a:cubicBezTo>
                <a:cubicBezTo>
                  <a:pt x="1584" y="820"/>
                  <a:pt x="1584" y="824"/>
                  <a:pt x="1585" y="827"/>
                </a:cubicBezTo>
                <a:cubicBezTo>
                  <a:pt x="1566" y="838"/>
                  <a:pt x="1547" y="848"/>
                  <a:pt x="1528" y="859"/>
                </a:cubicBezTo>
                <a:cubicBezTo>
                  <a:pt x="1524" y="862"/>
                  <a:pt x="1520" y="865"/>
                  <a:pt x="1515" y="869"/>
                </a:cubicBezTo>
                <a:lnTo>
                  <a:pt x="1507" y="855"/>
                </a:lnTo>
                <a:cubicBezTo>
                  <a:pt x="1511" y="851"/>
                  <a:pt x="1514" y="845"/>
                  <a:pt x="1514" y="838"/>
                </a:cubicBezTo>
                <a:lnTo>
                  <a:pt x="1514" y="698"/>
                </a:lnTo>
                <a:close/>
                <a:moveTo>
                  <a:pt x="1653" y="692"/>
                </a:moveTo>
                <a:lnTo>
                  <a:pt x="1666" y="692"/>
                </a:lnTo>
                <a:lnTo>
                  <a:pt x="1666" y="729"/>
                </a:lnTo>
                <a:cubicBezTo>
                  <a:pt x="1666" y="771"/>
                  <a:pt x="1660" y="803"/>
                  <a:pt x="1647" y="826"/>
                </a:cubicBezTo>
                <a:cubicBezTo>
                  <a:pt x="1632" y="852"/>
                  <a:pt x="1607" y="873"/>
                  <a:pt x="1573" y="888"/>
                </a:cubicBezTo>
                <a:cubicBezTo>
                  <a:pt x="1571" y="884"/>
                  <a:pt x="1568" y="880"/>
                  <a:pt x="1565" y="876"/>
                </a:cubicBezTo>
                <a:cubicBezTo>
                  <a:pt x="1598" y="862"/>
                  <a:pt x="1622" y="843"/>
                  <a:pt x="1635" y="820"/>
                </a:cubicBezTo>
                <a:cubicBezTo>
                  <a:pt x="1647" y="800"/>
                  <a:pt x="1653" y="769"/>
                  <a:pt x="1653" y="729"/>
                </a:cubicBezTo>
                <a:lnTo>
                  <a:pt x="1653" y="692"/>
                </a:lnTo>
                <a:close/>
                <a:moveTo>
                  <a:pt x="1863" y="706"/>
                </a:moveTo>
                <a:lnTo>
                  <a:pt x="1874" y="706"/>
                </a:lnTo>
                <a:lnTo>
                  <a:pt x="1874" y="839"/>
                </a:lnTo>
                <a:lnTo>
                  <a:pt x="1863" y="839"/>
                </a:lnTo>
                <a:lnTo>
                  <a:pt x="1863" y="706"/>
                </a:lnTo>
                <a:close/>
                <a:moveTo>
                  <a:pt x="1897" y="689"/>
                </a:moveTo>
                <a:lnTo>
                  <a:pt x="1908" y="689"/>
                </a:lnTo>
                <a:lnTo>
                  <a:pt x="1908" y="862"/>
                </a:lnTo>
                <a:cubicBezTo>
                  <a:pt x="1908" y="878"/>
                  <a:pt x="1902" y="886"/>
                  <a:pt x="1888" y="886"/>
                </a:cubicBezTo>
                <a:cubicBezTo>
                  <a:pt x="1881" y="886"/>
                  <a:pt x="1874" y="886"/>
                  <a:pt x="1866" y="885"/>
                </a:cubicBezTo>
                <a:cubicBezTo>
                  <a:pt x="1865" y="881"/>
                  <a:pt x="1864" y="876"/>
                  <a:pt x="1863" y="872"/>
                </a:cubicBezTo>
                <a:cubicBezTo>
                  <a:pt x="1870" y="873"/>
                  <a:pt x="1877" y="873"/>
                  <a:pt x="1885" y="873"/>
                </a:cubicBezTo>
                <a:cubicBezTo>
                  <a:pt x="1893" y="873"/>
                  <a:pt x="1897" y="869"/>
                  <a:pt x="1897" y="860"/>
                </a:cubicBezTo>
                <a:lnTo>
                  <a:pt x="1897" y="689"/>
                </a:lnTo>
                <a:close/>
                <a:moveTo>
                  <a:pt x="1716" y="776"/>
                </a:moveTo>
                <a:lnTo>
                  <a:pt x="1856" y="776"/>
                </a:lnTo>
                <a:lnTo>
                  <a:pt x="1856" y="787"/>
                </a:lnTo>
                <a:lnTo>
                  <a:pt x="1716" y="787"/>
                </a:lnTo>
                <a:lnTo>
                  <a:pt x="1716" y="776"/>
                </a:lnTo>
                <a:close/>
                <a:moveTo>
                  <a:pt x="1736" y="697"/>
                </a:moveTo>
                <a:lnTo>
                  <a:pt x="1770" y="697"/>
                </a:lnTo>
                <a:lnTo>
                  <a:pt x="1770" y="708"/>
                </a:lnTo>
                <a:lnTo>
                  <a:pt x="1736" y="708"/>
                </a:lnTo>
                <a:lnTo>
                  <a:pt x="1736" y="697"/>
                </a:lnTo>
                <a:close/>
                <a:moveTo>
                  <a:pt x="1766" y="697"/>
                </a:moveTo>
                <a:lnTo>
                  <a:pt x="1776" y="697"/>
                </a:lnTo>
                <a:lnTo>
                  <a:pt x="1776" y="863"/>
                </a:lnTo>
                <a:cubicBezTo>
                  <a:pt x="1776" y="872"/>
                  <a:pt x="1772" y="878"/>
                  <a:pt x="1763" y="880"/>
                </a:cubicBezTo>
                <a:cubicBezTo>
                  <a:pt x="1760" y="881"/>
                  <a:pt x="1754" y="881"/>
                  <a:pt x="1744" y="881"/>
                </a:cubicBezTo>
                <a:cubicBezTo>
                  <a:pt x="1744" y="877"/>
                  <a:pt x="1743" y="873"/>
                  <a:pt x="1742" y="869"/>
                </a:cubicBezTo>
                <a:cubicBezTo>
                  <a:pt x="1749" y="870"/>
                  <a:pt x="1754" y="870"/>
                  <a:pt x="1758" y="870"/>
                </a:cubicBezTo>
                <a:cubicBezTo>
                  <a:pt x="1763" y="870"/>
                  <a:pt x="1766" y="867"/>
                  <a:pt x="1766" y="861"/>
                </a:cubicBezTo>
                <a:lnTo>
                  <a:pt x="1766" y="697"/>
                </a:lnTo>
                <a:close/>
                <a:moveTo>
                  <a:pt x="1732" y="697"/>
                </a:moveTo>
                <a:lnTo>
                  <a:pt x="1743" y="697"/>
                </a:lnTo>
                <a:lnTo>
                  <a:pt x="1743" y="798"/>
                </a:lnTo>
                <a:cubicBezTo>
                  <a:pt x="1743" y="836"/>
                  <a:pt x="1737" y="865"/>
                  <a:pt x="1725" y="886"/>
                </a:cubicBezTo>
                <a:cubicBezTo>
                  <a:pt x="1723" y="884"/>
                  <a:pt x="1720" y="880"/>
                  <a:pt x="1717" y="876"/>
                </a:cubicBezTo>
                <a:cubicBezTo>
                  <a:pt x="1727" y="859"/>
                  <a:pt x="1732" y="832"/>
                  <a:pt x="1732" y="798"/>
                </a:cubicBezTo>
                <a:lnTo>
                  <a:pt x="1732" y="697"/>
                </a:lnTo>
                <a:close/>
                <a:moveTo>
                  <a:pt x="1801" y="697"/>
                </a:moveTo>
                <a:lnTo>
                  <a:pt x="1839" y="697"/>
                </a:lnTo>
                <a:lnTo>
                  <a:pt x="1839" y="708"/>
                </a:lnTo>
                <a:lnTo>
                  <a:pt x="1801" y="708"/>
                </a:lnTo>
                <a:lnTo>
                  <a:pt x="1801" y="697"/>
                </a:lnTo>
                <a:close/>
                <a:moveTo>
                  <a:pt x="1834" y="697"/>
                </a:moveTo>
                <a:lnTo>
                  <a:pt x="1845" y="697"/>
                </a:lnTo>
                <a:lnTo>
                  <a:pt x="1845" y="861"/>
                </a:lnTo>
                <a:cubicBezTo>
                  <a:pt x="1845" y="875"/>
                  <a:pt x="1840" y="882"/>
                  <a:pt x="1828" y="882"/>
                </a:cubicBezTo>
                <a:cubicBezTo>
                  <a:pt x="1822" y="882"/>
                  <a:pt x="1815" y="882"/>
                  <a:pt x="1808" y="882"/>
                </a:cubicBezTo>
                <a:cubicBezTo>
                  <a:pt x="1808" y="879"/>
                  <a:pt x="1807" y="875"/>
                  <a:pt x="1806" y="870"/>
                </a:cubicBezTo>
                <a:cubicBezTo>
                  <a:pt x="1813" y="871"/>
                  <a:pt x="1819" y="871"/>
                  <a:pt x="1825" y="871"/>
                </a:cubicBezTo>
                <a:cubicBezTo>
                  <a:pt x="1831" y="871"/>
                  <a:pt x="1834" y="867"/>
                  <a:pt x="1834" y="859"/>
                </a:cubicBezTo>
                <a:lnTo>
                  <a:pt x="1834" y="697"/>
                </a:lnTo>
                <a:close/>
                <a:moveTo>
                  <a:pt x="1797" y="697"/>
                </a:moveTo>
                <a:lnTo>
                  <a:pt x="1808" y="697"/>
                </a:lnTo>
                <a:lnTo>
                  <a:pt x="1808" y="798"/>
                </a:lnTo>
                <a:cubicBezTo>
                  <a:pt x="1808" y="836"/>
                  <a:pt x="1802" y="865"/>
                  <a:pt x="1790" y="887"/>
                </a:cubicBezTo>
                <a:cubicBezTo>
                  <a:pt x="1788" y="884"/>
                  <a:pt x="1785" y="880"/>
                  <a:pt x="1782" y="876"/>
                </a:cubicBezTo>
                <a:cubicBezTo>
                  <a:pt x="1792" y="859"/>
                  <a:pt x="1797" y="832"/>
                  <a:pt x="1797" y="798"/>
                </a:cubicBezTo>
                <a:lnTo>
                  <a:pt x="1797" y="697"/>
                </a:lnTo>
                <a:close/>
                <a:moveTo>
                  <a:pt x="1946" y="698"/>
                </a:moveTo>
                <a:lnTo>
                  <a:pt x="1957" y="698"/>
                </a:lnTo>
                <a:lnTo>
                  <a:pt x="1957" y="888"/>
                </a:lnTo>
                <a:lnTo>
                  <a:pt x="1946" y="888"/>
                </a:lnTo>
                <a:lnTo>
                  <a:pt x="1946" y="698"/>
                </a:lnTo>
                <a:close/>
                <a:moveTo>
                  <a:pt x="1950" y="698"/>
                </a:moveTo>
                <a:lnTo>
                  <a:pt x="2001" y="698"/>
                </a:lnTo>
                <a:lnTo>
                  <a:pt x="2001" y="710"/>
                </a:lnTo>
                <a:cubicBezTo>
                  <a:pt x="1996" y="728"/>
                  <a:pt x="1991" y="748"/>
                  <a:pt x="1985" y="770"/>
                </a:cubicBezTo>
                <a:cubicBezTo>
                  <a:pt x="1996" y="787"/>
                  <a:pt x="2001" y="803"/>
                  <a:pt x="2001" y="819"/>
                </a:cubicBezTo>
                <a:cubicBezTo>
                  <a:pt x="2001" y="842"/>
                  <a:pt x="1994" y="854"/>
                  <a:pt x="1979" y="854"/>
                </a:cubicBezTo>
                <a:cubicBezTo>
                  <a:pt x="1977" y="854"/>
                  <a:pt x="1973" y="854"/>
                  <a:pt x="1968" y="854"/>
                </a:cubicBezTo>
                <a:cubicBezTo>
                  <a:pt x="1967" y="849"/>
                  <a:pt x="1966" y="845"/>
                  <a:pt x="1965" y="842"/>
                </a:cubicBezTo>
                <a:cubicBezTo>
                  <a:pt x="1969" y="842"/>
                  <a:pt x="1973" y="842"/>
                  <a:pt x="1977" y="842"/>
                </a:cubicBezTo>
                <a:cubicBezTo>
                  <a:pt x="1986" y="842"/>
                  <a:pt x="1990" y="834"/>
                  <a:pt x="1990" y="819"/>
                </a:cubicBezTo>
                <a:cubicBezTo>
                  <a:pt x="1990" y="805"/>
                  <a:pt x="1984" y="790"/>
                  <a:pt x="1973" y="772"/>
                </a:cubicBezTo>
                <a:cubicBezTo>
                  <a:pt x="1979" y="749"/>
                  <a:pt x="1985" y="729"/>
                  <a:pt x="1990" y="710"/>
                </a:cubicBezTo>
                <a:lnTo>
                  <a:pt x="1950" y="710"/>
                </a:lnTo>
                <a:lnTo>
                  <a:pt x="1950" y="698"/>
                </a:lnTo>
                <a:close/>
                <a:moveTo>
                  <a:pt x="2028" y="755"/>
                </a:moveTo>
                <a:lnTo>
                  <a:pt x="2111" y="755"/>
                </a:lnTo>
                <a:lnTo>
                  <a:pt x="2111" y="766"/>
                </a:lnTo>
                <a:lnTo>
                  <a:pt x="2028" y="766"/>
                </a:lnTo>
                <a:lnTo>
                  <a:pt x="2028" y="755"/>
                </a:lnTo>
                <a:close/>
                <a:moveTo>
                  <a:pt x="2007" y="796"/>
                </a:moveTo>
                <a:lnTo>
                  <a:pt x="2132" y="796"/>
                </a:lnTo>
                <a:lnTo>
                  <a:pt x="2132" y="807"/>
                </a:lnTo>
                <a:lnTo>
                  <a:pt x="2007" y="807"/>
                </a:lnTo>
                <a:lnTo>
                  <a:pt x="2007" y="796"/>
                </a:lnTo>
                <a:close/>
                <a:moveTo>
                  <a:pt x="2064" y="758"/>
                </a:moveTo>
                <a:lnTo>
                  <a:pt x="2076" y="758"/>
                </a:lnTo>
                <a:lnTo>
                  <a:pt x="2076" y="862"/>
                </a:lnTo>
                <a:cubicBezTo>
                  <a:pt x="2076" y="877"/>
                  <a:pt x="2069" y="884"/>
                  <a:pt x="2055" y="884"/>
                </a:cubicBezTo>
                <a:cubicBezTo>
                  <a:pt x="2051" y="884"/>
                  <a:pt x="2046" y="884"/>
                  <a:pt x="2040" y="884"/>
                </a:cubicBezTo>
                <a:cubicBezTo>
                  <a:pt x="2040" y="880"/>
                  <a:pt x="2039" y="876"/>
                  <a:pt x="2038" y="871"/>
                </a:cubicBezTo>
                <a:cubicBezTo>
                  <a:pt x="2044" y="872"/>
                  <a:pt x="2049" y="872"/>
                  <a:pt x="2055" y="872"/>
                </a:cubicBezTo>
                <a:cubicBezTo>
                  <a:pt x="2061" y="872"/>
                  <a:pt x="2064" y="869"/>
                  <a:pt x="2064" y="862"/>
                </a:cubicBezTo>
                <a:lnTo>
                  <a:pt x="2064" y="758"/>
                </a:lnTo>
                <a:close/>
                <a:moveTo>
                  <a:pt x="2030" y="822"/>
                </a:moveTo>
                <a:lnTo>
                  <a:pt x="2040" y="829"/>
                </a:lnTo>
                <a:cubicBezTo>
                  <a:pt x="2028" y="846"/>
                  <a:pt x="2016" y="862"/>
                  <a:pt x="2003" y="875"/>
                </a:cubicBezTo>
                <a:cubicBezTo>
                  <a:pt x="2001" y="873"/>
                  <a:pt x="1998" y="870"/>
                  <a:pt x="1994" y="867"/>
                </a:cubicBezTo>
                <a:cubicBezTo>
                  <a:pt x="2008" y="853"/>
                  <a:pt x="2020" y="838"/>
                  <a:pt x="2030" y="822"/>
                </a:cubicBezTo>
                <a:close/>
                <a:moveTo>
                  <a:pt x="2108" y="824"/>
                </a:moveTo>
                <a:cubicBezTo>
                  <a:pt x="2118" y="838"/>
                  <a:pt x="2128" y="852"/>
                  <a:pt x="2138" y="866"/>
                </a:cubicBezTo>
                <a:lnTo>
                  <a:pt x="2127" y="874"/>
                </a:lnTo>
                <a:cubicBezTo>
                  <a:pt x="2118" y="860"/>
                  <a:pt x="2108" y="845"/>
                  <a:pt x="2098" y="831"/>
                </a:cubicBezTo>
                <a:lnTo>
                  <a:pt x="2108" y="824"/>
                </a:lnTo>
                <a:close/>
                <a:moveTo>
                  <a:pt x="2077" y="688"/>
                </a:moveTo>
                <a:lnTo>
                  <a:pt x="2074" y="694"/>
                </a:lnTo>
                <a:cubicBezTo>
                  <a:pt x="2092" y="720"/>
                  <a:pt x="2115" y="740"/>
                  <a:pt x="2143" y="756"/>
                </a:cubicBezTo>
                <a:cubicBezTo>
                  <a:pt x="2141" y="759"/>
                  <a:pt x="2138" y="762"/>
                  <a:pt x="2135" y="767"/>
                </a:cubicBezTo>
                <a:cubicBezTo>
                  <a:pt x="2109" y="750"/>
                  <a:pt x="2087" y="730"/>
                  <a:pt x="2068" y="705"/>
                </a:cubicBezTo>
                <a:cubicBezTo>
                  <a:pt x="2055" y="729"/>
                  <a:pt x="2033" y="750"/>
                  <a:pt x="2004" y="768"/>
                </a:cubicBezTo>
                <a:cubicBezTo>
                  <a:pt x="2002" y="765"/>
                  <a:pt x="1999" y="762"/>
                  <a:pt x="1996" y="759"/>
                </a:cubicBezTo>
                <a:cubicBezTo>
                  <a:pt x="2028" y="740"/>
                  <a:pt x="2051" y="716"/>
                  <a:pt x="2064" y="688"/>
                </a:cubicBezTo>
                <a:lnTo>
                  <a:pt x="2077" y="6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46" name="Freeform 22"/>
          <p:cNvSpPr>
            <a:spLocks noEditPoints="1"/>
          </p:cNvSpPr>
          <p:nvPr/>
        </p:nvSpPr>
        <p:spPr bwMode="auto">
          <a:xfrm>
            <a:off x="691828" y="3169628"/>
            <a:ext cx="7707973" cy="667355"/>
          </a:xfrm>
          <a:custGeom>
            <a:avLst/>
            <a:gdLst>
              <a:gd name="T0" fmla="*/ 252 w 9287"/>
              <a:gd name="T1" fmla="*/ 52 h 777"/>
              <a:gd name="T2" fmla="*/ 213 w 9287"/>
              <a:gd name="T3" fmla="*/ 52 h 777"/>
              <a:gd name="T4" fmla="*/ 469 w 9287"/>
              <a:gd name="T5" fmla="*/ 21 h 777"/>
              <a:gd name="T6" fmla="*/ 1043 w 9287"/>
              <a:gd name="T7" fmla="*/ 757 h 777"/>
              <a:gd name="T8" fmla="*/ 678 w 9287"/>
              <a:gd name="T9" fmla="*/ 393 h 777"/>
              <a:gd name="T10" fmla="*/ 640 w 9287"/>
              <a:gd name="T11" fmla="*/ 21 h 777"/>
              <a:gd name="T12" fmla="*/ 1004 w 9287"/>
              <a:gd name="T13" fmla="*/ 362 h 777"/>
              <a:gd name="T14" fmla="*/ 1659 w 9287"/>
              <a:gd name="T15" fmla="*/ 738 h 777"/>
              <a:gd name="T16" fmla="*/ 1275 w 9287"/>
              <a:gd name="T17" fmla="*/ 21 h 777"/>
              <a:gd name="T18" fmla="*/ 1314 w 9287"/>
              <a:gd name="T19" fmla="*/ 52 h 777"/>
              <a:gd name="T20" fmla="*/ 1624 w 9287"/>
              <a:gd name="T21" fmla="*/ 393 h 777"/>
              <a:gd name="T22" fmla="*/ 2376 w 9287"/>
              <a:gd name="T23" fmla="*/ 389 h 777"/>
              <a:gd name="T24" fmla="*/ 2407 w 9287"/>
              <a:gd name="T25" fmla="*/ 738 h 777"/>
              <a:gd name="T26" fmla="*/ 2396 w 9287"/>
              <a:gd name="T27" fmla="*/ 52 h 777"/>
              <a:gd name="T28" fmla="*/ 2365 w 9287"/>
              <a:gd name="T29" fmla="*/ 362 h 777"/>
              <a:gd name="T30" fmla="*/ 2419 w 9287"/>
              <a:gd name="T31" fmla="*/ 757 h 777"/>
              <a:gd name="T32" fmla="*/ 2407 w 9287"/>
              <a:gd name="T33" fmla="*/ 21 h 777"/>
              <a:gd name="T34" fmla="*/ 2617 w 9287"/>
              <a:gd name="T35" fmla="*/ 563 h 777"/>
              <a:gd name="T36" fmla="*/ 3167 w 9287"/>
              <a:gd name="T37" fmla="*/ 21 h 777"/>
              <a:gd name="T38" fmla="*/ 2993 w 9287"/>
              <a:gd name="T39" fmla="*/ 769 h 777"/>
              <a:gd name="T40" fmla="*/ 2822 w 9287"/>
              <a:gd name="T41" fmla="*/ 21 h 777"/>
              <a:gd name="T42" fmla="*/ 3167 w 9287"/>
              <a:gd name="T43" fmla="*/ 494 h 777"/>
              <a:gd name="T44" fmla="*/ 3578 w 9287"/>
              <a:gd name="T45" fmla="*/ 36 h 777"/>
              <a:gd name="T46" fmla="*/ 3803 w 9287"/>
              <a:gd name="T47" fmla="*/ 575 h 777"/>
              <a:gd name="T48" fmla="*/ 3400 w 9287"/>
              <a:gd name="T49" fmla="*/ 544 h 777"/>
              <a:gd name="T50" fmla="*/ 3574 w 9287"/>
              <a:gd name="T51" fmla="*/ 393 h 777"/>
              <a:gd name="T52" fmla="*/ 3787 w 9287"/>
              <a:gd name="T53" fmla="*/ 191 h 777"/>
              <a:gd name="T54" fmla="*/ 4097 w 9287"/>
              <a:gd name="T55" fmla="*/ 21 h 777"/>
              <a:gd name="T56" fmla="*/ 4857 w 9287"/>
              <a:gd name="T57" fmla="*/ 21 h 777"/>
              <a:gd name="T58" fmla="*/ 4485 w 9287"/>
              <a:gd name="T59" fmla="*/ 63 h 777"/>
              <a:gd name="T60" fmla="*/ 4442 w 9287"/>
              <a:gd name="T61" fmla="*/ 21 h 777"/>
              <a:gd name="T62" fmla="*/ 4818 w 9287"/>
              <a:gd name="T63" fmla="*/ 21 h 777"/>
              <a:gd name="T64" fmla="*/ 5462 w 9287"/>
              <a:gd name="T65" fmla="*/ 738 h 777"/>
              <a:gd name="T66" fmla="*/ 5078 w 9287"/>
              <a:gd name="T67" fmla="*/ 21 h 777"/>
              <a:gd name="T68" fmla="*/ 5117 w 9287"/>
              <a:gd name="T69" fmla="*/ 52 h 777"/>
              <a:gd name="T70" fmla="*/ 5427 w 9287"/>
              <a:gd name="T71" fmla="*/ 393 h 777"/>
              <a:gd name="T72" fmla="*/ 6039 w 9287"/>
              <a:gd name="T73" fmla="*/ 191 h 777"/>
              <a:gd name="T74" fmla="*/ 5675 w 9287"/>
              <a:gd name="T75" fmla="*/ 191 h 777"/>
              <a:gd name="T76" fmla="*/ 5834 w 9287"/>
              <a:gd name="T77" fmla="*/ 765 h 777"/>
              <a:gd name="T78" fmla="*/ 5834 w 9287"/>
              <a:gd name="T79" fmla="*/ 742 h 777"/>
              <a:gd name="T80" fmla="*/ 5632 w 9287"/>
              <a:gd name="T81" fmla="*/ 191 h 777"/>
              <a:gd name="T82" fmla="*/ 6617 w 9287"/>
              <a:gd name="T83" fmla="*/ 191 h 777"/>
              <a:gd name="T84" fmla="*/ 6252 w 9287"/>
              <a:gd name="T85" fmla="*/ 191 h 777"/>
              <a:gd name="T86" fmla="*/ 6411 w 9287"/>
              <a:gd name="T87" fmla="*/ 765 h 777"/>
              <a:gd name="T88" fmla="*/ 6411 w 9287"/>
              <a:gd name="T89" fmla="*/ 742 h 777"/>
              <a:gd name="T90" fmla="*/ 6210 w 9287"/>
              <a:gd name="T91" fmla="*/ 191 h 777"/>
              <a:gd name="T92" fmla="*/ 7326 w 9287"/>
              <a:gd name="T93" fmla="*/ 52 h 777"/>
              <a:gd name="T94" fmla="*/ 7326 w 9287"/>
              <a:gd name="T95" fmla="*/ 420 h 777"/>
              <a:gd name="T96" fmla="*/ 7326 w 9287"/>
              <a:gd name="T97" fmla="*/ 451 h 777"/>
              <a:gd name="T98" fmla="*/ 7155 w 9287"/>
              <a:gd name="T99" fmla="*/ 757 h 777"/>
              <a:gd name="T100" fmla="*/ 7547 w 9287"/>
              <a:gd name="T101" fmla="*/ 230 h 777"/>
              <a:gd name="T102" fmla="*/ 8117 w 9287"/>
              <a:gd name="T103" fmla="*/ 757 h 777"/>
              <a:gd name="T104" fmla="*/ 7783 w 9287"/>
              <a:gd name="T105" fmla="*/ 21 h 777"/>
              <a:gd name="T106" fmla="*/ 8373 w 9287"/>
              <a:gd name="T107" fmla="*/ 486 h 777"/>
              <a:gd name="T108" fmla="*/ 8373 w 9287"/>
              <a:gd name="T109" fmla="*/ 486 h 777"/>
              <a:gd name="T110" fmla="*/ 8365 w 9287"/>
              <a:gd name="T111" fmla="*/ 517 h 777"/>
              <a:gd name="T112" fmla="*/ 8458 w 9287"/>
              <a:gd name="T113" fmla="*/ 21 h 777"/>
              <a:gd name="T114" fmla="*/ 8683 w 9287"/>
              <a:gd name="T115" fmla="*/ 757 h 777"/>
              <a:gd name="T116" fmla="*/ 9225 w 9287"/>
              <a:gd name="T117" fmla="*/ 757 h 777"/>
              <a:gd name="T118" fmla="*/ 8873 w 9287"/>
              <a:gd name="T119" fmla="*/ 757 h 777"/>
              <a:gd name="T120" fmla="*/ 9249 w 9287"/>
              <a:gd name="T121" fmla="*/ 7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87" h="777">
                <a:moveTo>
                  <a:pt x="469" y="21"/>
                </a:moveTo>
                <a:lnTo>
                  <a:pt x="469" y="52"/>
                </a:lnTo>
                <a:lnTo>
                  <a:pt x="252" y="52"/>
                </a:lnTo>
                <a:lnTo>
                  <a:pt x="252" y="757"/>
                </a:lnTo>
                <a:lnTo>
                  <a:pt x="213" y="757"/>
                </a:lnTo>
                <a:lnTo>
                  <a:pt x="213" y="52"/>
                </a:lnTo>
                <a:lnTo>
                  <a:pt x="0" y="52"/>
                </a:lnTo>
                <a:lnTo>
                  <a:pt x="0" y="21"/>
                </a:lnTo>
                <a:lnTo>
                  <a:pt x="469" y="21"/>
                </a:lnTo>
                <a:close/>
                <a:moveTo>
                  <a:pt x="1004" y="21"/>
                </a:moveTo>
                <a:lnTo>
                  <a:pt x="1043" y="21"/>
                </a:lnTo>
                <a:lnTo>
                  <a:pt x="1043" y="757"/>
                </a:lnTo>
                <a:lnTo>
                  <a:pt x="1004" y="757"/>
                </a:lnTo>
                <a:lnTo>
                  <a:pt x="1004" y="393"/>
                </a:lnTo>
                <a:lnTo>
                  <a:pt x="678" y="393"/>
                </a:lnTo>
                <a:lnTo>
                  <a:pt x="678" y="757"/>
                </a:lnTo>
                <a:lnTo>
                  <a:pt x="640" y="757"/>
                </a:lnTo>
                <a:lnTo>
                  <a:pt x="640" y="21"/>
                </a:lnTo>
                <a:lnTo>
                  <a:pt x="678" y="21"/>
                </a:lnTo>
                <a:lnTo>
                  <a:pt x="678" y="362"/>
                </a:lnTo>
                <a:lnTo>
                  <a:pt x="1004" y="362"/>
                </a:lnTo>
                <a:lnTo>
                  <a:pt x="1004" y="21"/>
                </a:lnTo>
                <a:close/>
                <a:moveTo>
                  <a:pt x="1314" y="738"/>
                </a:moveTo>
                <a:lnTo>
                  <a:pt x="1659" y="738"/>
                </a:lnTo>
                <a:lnTo>
                  <a:pt x="1659" y="757"/>
                </a:lnTo>
                <a:lnTo>
                  <a:pt x="1275" y="757"/>
                </a:lnTo>
                <a:lnTo>
                  <a:pt x="1275" y="21"/>
                </a:lnTo>
                <a:lnTo>
                  <a:pt x="1651" y="21"/>
                </a:lnTo>
                <a:lnTo>
                  <a:pt x="1651" y="52"/>
                </a:lnTo>
                <a:lnTo>
                  <a:pt x="1314" y="52"/>
                </a:lnTo>
                <a:lnTo>
                  <a:pt x="1314" y="362"/>
                </a:lnTo>
                <a:lnTo>
                  <a:pt x="1624" y="362"/>
                </a:lnTo>
                <a:lnTo>
                  <a:pt x="1624" y="393"/>
                </a:lnTo>
                <a:lnTo>
                  <a:pt x="1314" y="393"/>
                </a:lnTo>
                <a:lnTo>
                  <a:pt x="1314" y="738"/>
                </a:lnTo>
                <a:close/>
                <a:moveTo>
                  <a:pt x="2376" y="389"/>
                </a:moveTo>
                <a:lnTo>
                  <a:pt x="2256" y="389"/>
                </a:lnTo>
                <a:lnTo>
                  <a:pt x="2256" y="738"/>
                </a:lnTo>
                <a:lnTo>
                  <a:pt x="2407" y="738"/>
                </a:lnTo>
                <a:cubicBezTo>
                  <a:pt x="2516" y="735"/>
                  <a:pt x="2571" y="676"/>
                  <a:pt x="2574" y="559"/>
                </a:cubicBezTo>
                <a:cubicBezTo>
                  <a:pt x="2571" y="449"/>
                  <a:pt x="2505" y="392"/>
                  <a:pt x="2376" y="389"/>
                </a:cubicBezTo>
                <a:close/>
                <a:moveTo>
                  <a:pt x="2396" y="52"/>
                </a:moveTo>
                <a:lnTo>
                  <a:pt x="2256" y="52"/>
                </a:lnTo>
                <a:lnTo>
                  <a:pt x="2256" y="362"/>
                </a:lnTo>
                <a:lnTo>
                  <a:pt x="2365" y="362"/>
                </a:lnTo>
                <a:cubicBezTo>
                  <a:pt x="2478" y="359"/>
                  <a:pt x="2537" y="306"/>
                  <a:pt x="2539" y="203"/>
                </a:cubicBezTo>
                <a:cubicBezTo>
                  <a:pt x="2539" y="102"/>
                  <a:pt x="2491" y="52"/>
                  <a:pt x="2396" y="52"/>
                </a:cubicBezTo>
                <a:close/>
                <a:moveTo>
                  <a:pt x="2419" y="757"/>
                </a:moveTo>
                <a:lnTo>
                  <a:pt x="2217" y="757"/>
                </a:lnTo>
                <a:lnTo>
                  <a:pt x="2217" y="21"/>
                </a:lnTo>
                <a:lnTo>
                  <a:pt x="2407" y="21"/>
                </a:lnTo>
                <a:cubicBezTo>
                  <a:pt x="2518" y="26"/>
                  <a:pt x="2577" y="87"/>
                  <a:pt x="2582" y="203"/>
                </a:cubicBezTo>
                <a:cubicBezTo>
                  <a:pt x="2584" y="291"/>
                  <a:pt x="2545" y="348"/>
                  <a:pt x="2465" y="373"/>
                </a:cubicBezTo>
                <a:cubicBezTo>
                  <a:pt x="2566" y="399"/>
                  <a:pt x="2617" y="463"/>
                  <a:pt x="2617" y="563"/>
                </a:cubicBezTo>
                <a:cubicBezTo>
                  <a:pt x="2614" y="690"/>
                  <a:pt x="2548" y="755"/>
                  <a:pt x="2419" y="757"/>
                </a:cubicBezTo>
                <a:close/>
                <a:moveTo>
                  <a:pt x="3167" y="494"/>
                </a:moveTo>
                <a:lnTo>
                  <a:pt x="3167" y="21"/>
                </a:lnTo>
                <a:lnTo>
                  <a:pt x="3206" y="21"/>
                </a:lnTo>
                <a:lnTo>
                  <a:pt x="3206" y="478"/>
                </a:lnTo>
                <a:cubicBezTo>
                  <a:pt x="3208" y="677"/>
                  <a:pt x="3137" y="774"/>
                  <a:pt x="2993" y="769"/>
                </a:cubicBezTo>
                <a:cubicBezTo>
                  <a:pt x="2848" y="777"/>
                  <a:pt x="2778" y="681"/>
                  <a:pt x="2783" y="482"/>
                </a:cubicBezTo>
                <a:lnTo>
                  <a:pt x="2783" y="21"/>
                </a:lnTo>
                <a:lnTo>
                  <a:pt x="2822" y="21"/>
                </a:lnTo>
                <a:lnTo>
                  <a:pt x="2822" y="497"/>
                </a:lnTo>
                <a:cubicBezTo>
                  <a:pt x="2822" y="660"/>
                  <a:pt x="2879" y="742"/>
                  <a:pt x="2993" y="742"/>
                </a:cubicBezTo>
                <a:cubicBezTo>
                  <a:pt x="3109" y="742"/>
                  <a:pt x="3167" y="659"/>
                  <a:pt x="3167" y="494"/>
                </a:cubicBezTo>
                <a:close/>
                <a:moveTo>
                  <a:pt x="3787" y="191"/>
                </a:moveTo>
                <a:lnTo>
                  <a:pt x="3748" y="207"/>
                </a:lnTo>
                <a:cubicBezTo>
                  <a:pt x="3720" y="90"/>
                  <a:pt x="3663" y="34"/>
                  <a:pt x="3578" y="36"/>
                </a:cubicBezTo>
                <a:cubicBezTo>
                  <a:pt x="3477" y="39"/>
                  <a:pt x="3425" y="90"/>
                  <a:pt x="3423" y="191"/>
                </a:cubicBezTo>
                <a:cubicBezTo>
                  <a:pt x="3418" y="266"/>
                  <a:pt x="3470" y="321"/>
                  <a:pt x="3582" y="354"/>
                </a:cubicBezTo>
                <a:cubicBezTo>
                  <a:pt x="3739" y="398"/>
                  <a:pt x="3813" y="472"/>
                  <a:pt x="3803" y="575"/>
                </a:cubicBezTo>
                <a:cubicBezTo>
                  <a:pt x="3800" y="699"/>
                  <a:pt x="3726" y="762"/>
                  <a:pt x="3582" y="765"/>
                </a:cubicBezTo>
                <a:cubicBezTo>
                  <a:pt x="3463" y="770"/>
                  <a:pt x="3389" y="700"/>
                  <a:pt x="3361" y="556"/>
                </a:cubicBezTo>
                <a:lnTo>
                  <a:pt x="3400" y="544"/>
                </a:lnTo>
                <a:cubicBezTo>
                  <a:pt x="3428" y="678"/>
                  <a:pt x="3489" y="744"/>
                  <a:pt x="3582" y="742"/>
                </a:cubicBezTo>
                <a:cubicBezTo>
                  <a:pt x="3695" y="737"/>
                  <a:pt x="3755" y="680"/>
                  <a:pt x="3760" y="571"/>
                </a:cubicBezTo>
                <a:cubicBezTo>
                  <a:pt x="3763" y="489"/>
                  <a:pt x="3701" y="429"/>
                  <a:pt x="3574" y="393"/>
                </a:cubicBezTo>
                <a:cubicBezTo>
                  <a:pt x="3437" y="359"/>
                  <a:pt x="3372" y="292"/>
                  <a:pt x="3380" y="191"/>
                </a:cubicBezTo>
                <a:cubicBezTo>
                  <a:pt x="3388" y="72"/>
                  <a:pt x="3454" y="10"/>
                  <a:pt x="3578" y="5"/>
                </a:cubicBezTo>
                <a:cubicBezTo>
                  <a:pt x="3689" y="0"/>
                  <a:pt x="3759" y="62"/>
                  <a:pt x="3787" y="191"/>
                </a:cubicBezTo>
                <a:close/>
                <a:moveTo>
                  <a:pt x="4136" y="757"/>
                </a:moveTo>
                <a:lnTo>
                  <a:pt x="4097" y="757"/>
                </a:lnTo>
                <a:lnTo>
                  <a:pt x="4097" y="21"/>
                </a:lnTo>
                <a:lnTo>
                  <a:pt x="4136" y="21"/>
                </a:lnTo>
                <a:lnTo>
                  <a:pt x="4136" y="757"/>
                </a:lnTo>
                <a:close/>
                <a:moveTo>
                  <a:pt x="4857" y="21"/>
                </a:moveTo>
                <a:lnTo>
                  <a:pt x="4857" y="757"/>
                </a:lnTo>
                <a:lnTo>
                  <a:pt x="4795" y="757"/>
                </a:lnTo>
                <a:lnTo>
                  <a:pt x="4485" y="63"/>
                </a:lnTo>
                <a:lnTo>
                  <a:pt x="4485" y="757"/>
                </a:lnTo>
                <a:lnTo>
                  <a:pt x="4442" y="757"/>
                </a:lnTo>
                <a:lnTo>
                  <a:pt x="4442" y="21"/>
                </a:lnTo>
                <a:lnTo>
                  <a:pt x="4508" y="21"/>
                </a:lnTo>
                <a:lnTo>
                  <a:pt x="4818" y="722"/>
                </a:lnTo>
                <a:lnTo>
                  <a:pt x="4818" y="21"/>
                </a:lnTo>
                <a:lnTo>
                  <a:pt x="4857" y="21"/>
                </a:lnTo>
                <a:close/>
                <a:moveTo>
                  <a:pt x="5117" y="738"/>
                </a:moveTo>
                <a:lnTo>
                  <a:pt x="5462" y="738"/>
                </a:lnTo>
                <a:lnTo>
                  <a:pt x="5462" y="757"/>
                </a:lnTo>
                <a:lnTo>
                  <a:pt x="5078" y="757"/>
                </a:lnTo>
                <a:lnTo>
                  <a:pt x="5078" y="21"/>
                </a:lnTo>
                <a:lnTo>
                  <a:pt x="5454" y="21"/>
                </a:lnTo>
                <a:lnTo>
                  <a:pt x="5454" y="52"/>
                </a:lnTo>
                <a:lnTo>
                  <a:pt x="5117" y="52"/>
                </a:lnTo>
                <a:lnTo>
                  <a:pt x="5117" y="362"/>
                </a:lnTo>
                <a:lnTo>
                  <a:pt x="5427" y="362"/>
                </a:lnTo>
                <a:lnTo>
                  <a:pt x="5427" y="393"/>
                </a:lnTo>
                <a:lnTo>
                  <a:pt x="5117" y="393"/>
                </a:lnTo>
                <a:lnTo>
                  <a:pt x="5117" y="738"/>
                </a:lnTo>
                <a:close/>
                <a:moveTo>
                  <a:pt x="6039" y="191"/>
                </a:moveTo>
                <a:lnTo>
                  <a:pt x="6000" y="207"/>
                </a:lnTo>
                <a:cubicBezTo>
                  <a:pt x="5972" y="90"/>
                  <a:pt x="5915" y="34"/>
                  <a:pt x="5830" y="36"/>
                </a:cubicBezTo>
                <a:cubicBezTo>
                  <a:pt x="5729" y="39"/>
                  <a:pt x="5677" y="90"/>
                  <a:pt x="5675" y="191"/>
                </a:cubicBezTo>
                <a:cubicBezTo>
                  <a:pt x="5670" y="266"/>
                  <a:pt x="5723" y="321"/>
                  <a:pt x="5834" y="354"/>
                </a:cubicBezTo>
                <a:cubicBezTo>
                  <a:pt x="5991" y="398"/>
                  <a:pt x="6065" y="472"/>
                  <a:pt x="6055" y="575"/>
                </a:cubicBezTo>
                <a:cubicBezTo>
                  <a:pt x="6052" y="699"/>
                  <a:pt x="5978" y="762"/>
                  <a:pt x="5834" y="765"/>
                </a:cubicBezTo>
                <a:cubicBezTo>
                  <a:pt x="5715" y="770"/>
                  <a:pt x="5641" y="700"/>
                  <a:pt x="5613" y="556"/>
                </a:cubicBezTo>
                <a:lnTo>
                  <a:pt x="5652" y="544"/>
                </a:lnTo>
                <a:cubicBezTo>
                  <a:pt x="5680" y="678"/>
                  <a:pt x="5741" y="744"/>
                  <a:pt x="5834" y="742"/>
                </a:cubicBezTo>
                <a:cubicBezTo>
                  <a:pt x="5947" y="737"/>
                  <a:pt x="6007" y="680"/>
                  <a:pt x="6012" y="571"/>
                </a:cubicBezTo>
                <a:cubicBezTo>
                  <a:pt x="6015" y="489"/>
                  <a:pt x="5953" y="429"/>
                  <a:pt x="5826" y="393"/>
                </a:cubicBezTo>
                <a:cubicBezTo>
                  <a:pt x="5689" y="359"/>
                  <a:pt x="5624" y="292"/>
                  <a:pt x="5632" y="191"/>
                </a:cubicBezTo>
                <a:cubicBezTo>
                  <a:pt x="5640" y="72"/>
                  <a:pt x="5706" y="10"/>
                  <a:pt x="5830" y="5"/>
                </a:cubicBezTo>
                <a:cubicBezTo>
                  <a:pt x="5941" y="0"/>
                  <a:pt x="6011" y="62"/>
                  <a:pt x="6039" y="191"/>
                </a:cubicBezTo>
                <a:close/>
                <a:moveTo>
                  <a:pt x="6617" y="191"/>
                </a:moveTo>
                <a:lnTo>
                  <a:pt x="6578" y="207"/>
                </a:lnTo>
                <a:cubicBezTo>
                  <a:pt x="6549" y="90"/>
                  <a:pt x="6493" y="34"/>
                  <a:pt x="6407" y="36"/>
                </a:cubicBezTo>
                <a:cubicBezTo>
                  <a:pt x="6307" y="39"/>
                  <a:pt x="6255" y="90"/>
                  <a:pt x="6252" y="191"/>
                </a:cubicBezTo>
                <a:cubicBezTo>
                  <a:pt x="6247" y="266"/>
                  <a:pt x="6300" y="321"/>
                  <a:pt x="6411" y="354"/>
                </a:cubicBezTo>
                <a:cubicBezTo>
                  <a:pt x="6569" y="398"/>
                  <a:pt x="6643" y="472"/>
                  <a:pt x="6632" y="575"/>
                </a:cubicBezTo>
                <a:cubicBezTo>
                  <a:pt x="6630" y="699"/>
                  <a:pt x="6556" y="762"/>
                  <a:pt x="6411" y="765"/>
                </a:cubicBezTo>
                <a:cubicBezTo>
                  <a:pt x="6292" y="770"/>
                  <a:pt x="6219" y="700"/>
                  <a:pt x="6190" y="556"/>
                </a:cubicBezTo>
                <a:lnTo>
                  <a:pt x="6229" y="544"/>
                </a:lnTo>
                <a:cubicBezTo>
                  <a:pt x="6257" y="678"/>
                  <a:pt x="6318" y="744"/>
                  <a:pt x="6411" y="742"/>
                </a:cubicBezTo>
                <a:cubicBezTo>
                  <a:pt x="6525" y="737"/>
                  <a:pt x="6584" y="680"/>
                  <a:pt x="6590" y="571"/>
                </a:cubicBezTo>
                <a:cubicBezTo>
                  <a:pt x="6592" y="489"/>
                  <a:pt x="6530" y="429"/>
                  <a:pt x="6403" y="393"/>
                </a:cubicBezTo>
                <a:cubicBezTo>
                  <a:pt x="6267" y="359"/>
                  <a:pt x="6202" y="292"/>
                  <a:pt x="6210" y="191"/>
                </a:cubicBezTo>
                <a:cubicBezTo>
                  <a:pt x="6217" y="72"/>
                  <a:pt x="6283" y="10"/>
                  <a:pt x="6407" y="5"/>
                </a:cubicBezTo>
                <a:cubicBezTo>
                  <a:pt x="6519" y="0"/>
                  <a:pt x="6588" y="62"/>
                  <a:pt x="6617" y="191"/>
                </a:cubicBezTo>
                <a:close/>
                <a:moveTo>
                  <a:pt x="7326" y="52"/>
                </a:moveTo>
                <a:lnTo>
                  <a:pt x="7194" y="52"/>
                </a:lnTo>
                <a:lnTo>
                  <a:pt x="7194" y="420"/>
                </a:lnTo>
                <a:lnTo>
                  <a:pt x="7326" y="420"/>
                </a:lnTo>
                <a:cubicBezTo>
                  <a:pt x="7445" y="420"/>
                  <a:pt x="7504" y="357"/>
                  <a:pt x="7504" y="230"/>
                </a:cubicBezTo>
                <a:cubicBezTo>
                  <a:pt x="7502" y="114"/>
                  <a:pt x="7442" y="54"/>
                  <a:pt x="7326" y="52"/>
                </a:cubicBezTo>
                <a:close/>
                <a:moveTo>
                  <a:pt x="7326" y="451"/>
                </a:moveTo>
                <a:lnTo>
                  <a:pt x="7194" y="451"/>
                </a:lnTo>
                <a:lnTo>
                  <a:pt x="7194" y="757"/>
                </a:lnTo>
                <a:lnTo>
                  <a:pt x="7155" y="757"/>
                </a:lnTo>
                <a:lnTo>
                  <a:pt x="7155" y="21"/>
                </a:lnTo>
                <a:lnTo>
                  <a:pt x="7318" y="21"/>
                </a:lnTo>
                <a:cubicBezTo>
                  <a:pt x="7468" y="23"/>
                  <a:pt x="7544" y="93"/>
                  <a:pt x="7547" y="230"/>
                </a:cubicBezTo>
                <a:cubicBezTo>
                  <a:pt x="7542" y="372"/>
                  <a:pt x="7468" y="446"/>
                  <a:pt x="7326" y="451"/>
                </a:cubicBezTo>
                <a:close/>
                <a:moveTo>
                  <a:pt x="8117" y="738"/>
                </a:moveTo>
                <a:lnTo>
                  <a:pt x="8117" y="757"/>
                </a:lnTo>
                <a:lnTo>
                  <a:pt x="7745" y="757"/>
                </a:lnTo>
                <a:lnTo>
                  <a:pt x="7745" y="21"/>
                </a:lnTo>
                <a:lnTo>
                  <a:pt x="7783" y="21"/>
                </a:lnTo>
                <a:lnTo>
                  <a:pt x="7783" y="738"/>
                </a:lnTo>
                <a:lnTo>
                  <a:pt x="8117" y="738"/>
                </a:lnTo>
                <a:close/>
                <a:moveTo>
                  <a:pt x="8373" y="486"/>
                </a:moveTo>
                <a:lnTo>
                  <a:pt x="8605" y="486"/>
                </a:lnTo>
                <a:lnTo>
                  <a:pt x="8485" y="67"/>
                </a:lnTo>
                <a:lnTo>
                  <a:pt x="8373" y="486"/>
                </a:lnTo>
                <a:close/>
                <a:moveTo>
                  <a:pt x="8683" y="757"/>
                </a:moveTo>
                <a:lnTo>
                  <a:pt x="8613" y="517"/>
                </a:lnTo>
                <a:lnTo>
                  <a:pt x="8365" y="517"/>
                </a:lnTo>
                <a:lnTo>
                  <a:pt x="8295" y="757"/>
                </a:lnTo>
                <a:lnTo>
                  <a:pt x="8252" y="757"/>
                </a:lnTo>
                <a:lnTo>
                  <a:pt x="8458" y="21"/>
                </a:lnTo>
                <a:lnTo>
                  <a:pt x="8516" y="21"/>
                </a:lnTo>
                <a:lnTo>
                  <a:pt x="8725" y="757"/>
                </a:lnTo>
                <a:lnTo>
                  <a:pt x="8683" y="757"/>
                </a:lnTo>
                <a:close/>
                <a:moveTo>
                  <a:pt x="9287" y="21"/>
                </a:moveTo>
                <a:lnTo>
                  <a:pt x="9287" y="757"/>
                </a:lnTo>
                <a:lnTo>
                  <a:pt x="9225" y="757"/>
                </a:lnTo>
                <a:lnTo>
                  <a:pt x="8915" y="63"/>
                </a:lnTo>
                <a:lnTo>
                  <a:pt x="8915" y="757"/>
                </a:lnTo>
                <a:lnTo>
                  <a:pt x="8873" y="757"/>
                </a:lnTo>
                <a:lnTo>
                  <a:pt x="8873" y="21"/>
                </a:lnTo>
                <a:lnTo>
                  <a:pt x="8938" y="21"/>
                </a:lnTo>
                <a:lnTo>
                  <a:pt x="9249" y="722"/>
                </a:lnTo>
                <a:lnTo>
                  <a:pt x="9249" y="21"/>
                </a:lnTo>
                <a:lnTo>
                  <a:pt x="9287" y="21"/>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48" name="Freeform 10"/>
          <p:cNvSpPr>
            <a:spLocks noEditPoints="1"/>
          </p:cNvSpPr>
          <p:nvPr/>
        </p:nvSpPr>
        <p:spPr bwMode="auto">
          <a:xfrm>
            <a:off x="699289" y="613851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49" name="Rectangle 3"/>
          <p:cNvSpPr txBox="1">
            <a:spLocks noChangeArrowheads="1"/>
          </p:cNvSpPr>
          <p:nvPr/>
        </p:nvSpPr>
        <p:spPr bwMode="auto">
          <a:xfrm>
            <a:off x="622937" y="4694752"/>
            <a:ext cx="919018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6600" b="1" dirty="0">
                <a:solidFill>
                  <a:srgbClr val="294A5A"/>
                </a:solidFill>
                <a:latin typeface="微软雅黑"/>
              </a:rPr>
              <a:t>演示完毕  感谢聆听</a:t>
            </a:r>
          </a:p>
        </p:txBody>
      </p:sp>
      <p:sp>
        <p:nvSpPr>
          <p:cNvPr id="50" name="Rectangle 4"/>
          <p:cNvSpPr txBox="1">
            <a:spLocks noChangeArrowheads="1"/>
          </p:cNvSpPr>
          <p:nvPr/>
        </p:nvSpPr>
        <p:spPr bwMode="auto">
          <a:xfrm>
            <a:off x="1141466" y="6206742"/>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2800" b="0">
                <a:solidFill>
                  <a:schemeClr val="tx1"/>
                </a:solidFill>
              </a:rPr>
              <a:t>大侠素材铺科技有限公司</a:t>
            </a:r>
            <a:endParaRPr lang="zh-CN" altLang="zh-CN" sz="2800" b="0" dirty="0">
              <a:solidFill>
                <a:schemeClr val="tx1"/>
              </a:solidFill>
            </a:endParaRPr>
          </a:p>
        </p:txBody>
      </p:sp>
      <p:sp>
        <p:nvSpPr>
          <p:cNvPr id="52" name="Freeform 7"/>
          <p:cNvSpPr>
            <a:spLocks/>
          </p:cNvSpPr>
          <p:nvPr/>
        </p:nvSpPr>
        <p:spPr bwMode="auto">
          <a:xfrm>
            <a:off x="10661651" y="5151828"/>
            <a:ext cx="1318104" cy="1319545"/>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6" name="Rectangle 5"/>
          <p:cNvSpPr>
            <a:spLocks noChangeArrowheads="1"/>
          </p:cNvSpPr>
          <p:nvPr/>
        </p:nvSpPr>
        <p:spPr bwMode="auto">
          <a:xfrm>
            <a:off x="0" y="3933056"/>
            <a:ext cx="7145631" cy="8152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8" name="Rectangle 7"/>
          <p:cNvSpPr>
            <a:spLocks noChangeArrowheads="1"/>
          </p:cNvSpPr>
          <p:nvPr/>
        </p:nvSpPr>
        <p:spPr bwMode="auto">
          <a:xfrm>
            <a:off x="8399801" y="3933056"/>
            <a:ext cx="1265144" cy="8152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9" name="Rectangle 8"/>
          <p:cNvSpPr>
            <a:spLocks noChangeArrowheads="1"/>
          </p:cNvSpPr>
          <p:nvPr/>
        </p:nvSpPr>
        <p:spPr bwMode="auto">
          <a:xfrm>
            <a:off x="9664945" y="3933056"/>
            <a:ext cx="1266711" cy="81520"/>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10" name="Rectangle 9"/>
          <p:cNvSpPr>
            <a:spLocks noChangeArrowheads="1"/>
          </p:cNvSpPr>
          <p:nvPr/>
        </p:nvSpPr>
        <p:spPr bwMode="auto">
          <a:xfrm>
            <a:off x="10931656" y="3933056"/>
            <a:ext cx="1265144" cy="81520"/>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Tree>
    <p:extLst>
      <p:ext uri="{BB962C8B-B14F-4D97-AF65-F5344CB8AC3E}">
        <p14:creationId xmlns:p14="http://schemas.microsoft.com/office/powerpoint/2010/main" val="1411828717"/>
      </p:ext>
    </p:extLst>
  </p:cSld>
  <p:clrMapOvr>
    <a:masterClrMapping/>
  </p:clrMapOvr>
  <mc:AlternateContent xmlns:mc="http://schemas.openxmlformats.org/markup-compatibility/2006" xmlns:p14="http://schemas.microsoft.com/office/powerpoint/2010/main">
    <mc:Choice Requires="p14">
      <p:transition spd="slow" p14:dur="2000" advTm="8843">
        <p14:flash/>
      </p:transition>
    </mc:Choice>
    <mc:Fallback xmlns="">
      <p:transition spd="slow" advTm="8843">
        <p:fade/>
      </p:transition>
    </mc:Fallback>
  </mc:AlternateContent>
  <p:extLst mod="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5"/>
          <p:cNvSpPr>
            <a:spLocks/>
          </p:cNvSpPr>
          <p:nvPr/>
        </p:nvSpPr>
        <p:spPr bwMode="auto">
          <a:xfrm>
            <a:off x="4382454" y="4659563"/>
            <a:ext cx="640972" cy="651525"/>
          </a:xfrm>
          <a:custGeom>
            <a:avLst/>
            <a:gdLst>
              <a:gd name="T0" fmla="*/ 222 w 589"/>
              <a:gd name="T1" fmla="*/ 0 h 596"/>
              <a:gd name="T2" fmla="*/ 222 w 589"/>
              <a:gd name="T3" fmla="*/ 22 h 596"/>
              <a:gd name="T4" fmla="*/ 222 w 589"/>
              <a:gd name="T5" fmla="*/ 87 h 596"/>
              <a:gd name="T6" fmla="*/ 222 w 589"/>
              <a:gd name="T7" fmla="*/ 378 h 596"/>
              <a:gd name="T8" fmla="*/ 124 w 589"/>
              <a:gd name="T9" fmla="*/ 347 h 596"/>
              <a:gd name="T10" fmla="*/ 0 w 589"/>
              <a:gd name="T11" fmla="*/ 425 h 596"/>
              <a:gd name="T12" fmla="*/ 124 w 589"/>
              <a:gd name="T13" fmla="*/ 504 h 596"/>
              <a:gd name="T14" fmla="*/ 247 w 589"/>
              <a:gd name="T15" fmla="*/ 434 h 596"/>
              <a:gd name="T16" fmla="*/ 247 w 589"/>
              <a:gd name="T17" fmla="*/ 434 h 596"/>
              <a:gd name="T18" fmla="*/ 247 w 589"/>
              <a:gd name="T19" fmla="*/ 92 h 596"/>
              <a:gd name="T20" fmla="*/ 564 w 589"/>
              <a:gd name="T21" fmla="*/ 150 h 596"/>
              <a:gd name="T22" fmla="*/ 564 w 589"/>
              <a:gd name="T23" fmla="*/ 470 h 596"/>
              <a:gd name="T24" fmla="*/ 466 w 589"/>
              <a:gd name="T25" fmla="*/ 439 h 596"/>
              <a:gd name="T26" fmla="*/ 342 w 589"/>
              <a:gd name="T27" fmla="*/ 518 h 596"/>
              <a:gd name="T28" fmla="*/ 466 w 589"/>
              <a:gd name="T29" fmla="*/ 596 h 596"/>
              <a:gd name="T30" fmla="*/ 589 w 589"/>
              <a:gd name="T31" fmla="*/ 518 h 596"/>
              <a:gd name="T32" fmla="*/ 589 w 589"/>
              <a:gd name="T33" fmla="*/ 518 h 596"/>
              <a:gd name="T34" fmla="*/ 589 w 589"/>
              <a:gd name="T35" fmla="*/ 155 h 596"/>
              <a:gd name="T36" fmla="*/ 589 w 589"/>
              <a:gd name="T37" fmla="*/ 107 h 596"/>
              <a:gd name="T38" fmla="*/ 589 w 589"/>
              <a:gd name="T39" fmla="*/ 68 h 596"/>
              <a:gd name="T40" fmla="*/ 222 w 589"/>
              <a:gd name="T41"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434"/>
                </a:ln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518"/>
                </a:lnTo>
                <a:lnTo>
                  <a:pt x="589" y="155"/>
                </a:lnTo>
                <a:lnTo>
                  <a:pt x="589" y="107"/>
                </a:lnTo>
                <a:lnTo>
                  <a:pt x="589" y="68"/>
                </a:lnTo>
                <a:lnTo>
                  <a:pt x="22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6"/>
          <p:cNvSpPr>
            <a:spLocks noEditPoints="1"/>
          </p:cNvSpPr>
          <p:nvPr/>
        </p:nvSpPr>
        <p:spPr bwMode="auto">
          <a:xfrm>
            <a:off x="5750705" y="4638461"/>
            <a:ext cx="680540" cy="680540"/>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7"/>
          <p:cNvSpPr>
            <a:spLocks noEditPoints="1"/>
          </p:cNvSpPr>
          <p:nvPr/>
        </p:nvSpPr>
        <p:spPr bwMode="auto">
          <a:xfrm>
            <a:off x="7163796" y="4656926"/>
            <a:ext cx="651524" cy="656800"/>
          </a:xfrm>
          <a:custGeom>
            <a:avLst/>
            <a:gdLst>
              <a:gd name="T0" fmla="*/ 298 w 596"/>
              <a:gd name="T1" fmla="*/ 0 h 601"/>
              <a:gd name="T2" fmla="*/ 0 w 596"/>
              <a:gd name="T3" fmla="*/ 300 h 601"/>
              <a:gd name="T4" fmla="*/ 298 w 596"/>
              <a:gd name="T5" fmla="*/ 601 h 601"/>
              <a:gd name="T6" fmla="*/ 596 w 596"/>
              <a:gd name="T7" fmla="*/ 300 h 601"/>
              <a:gd name="T8" fmla="*/ 298 w 596"/>
              <a:gd name="T9" fmla="*/ 0 h 601"/>
              <a:gd name="T10" fmla="*/ 298 w 596"/>
              <a:gd name="T11" fmla="*/ 579 h 601"/>
              <a:gd name="T12" fmla="*/ 298 w 596"/>
              <a:gd name="T13" fmla="*/ 579 h 601"/>
              <a:gd name="T14" fmla="*/ 21 w 596"/>
              <a:gd name="T15" fmla="*/ 300 h 601"/>
              <a:gd name="T16" fmla="*/ 298 w 596"/>
              <a:gd name="T17" fmla="*/ 21 h 601"/>
              <a:gd name="T18" fmla="*/ 575 w 596"/>
              <a:gd name="T19" fmla="*/ 300 h 601"/>
              <a:gd name="T20" fmla="*/ 298 w 596"/>
              <a:gd name="T21" fmla="*/ 579 h 601"/>
              <a:gd name="T22" fmla="*/ 298 w 596"/>
              <a:gd name="T23" fmla="*/ 40 h 601"/>
              <a:gd name="T24" fmla="*/ 298 w 596"/>
              <a:gd name="T25" fmla="*/ 40 h 601"/>
              <a:gd name="T26" fmla="*/ 40 w 596"/>
              <a:gd name="T27" fmla="*/ 300 h 601"/>
              <a:gd name="T28" fmla="*/ 298 w 596"/>
              <a:gd name="T29" fmla="*/ 561 h 601"/>
              <a:gd name="T30" fmla="*/ 556 w 596"/>
              <a:gd name="T31" fmla="*/ 300 h 601"/>
              <a:gd name="T32" fmla="*/ 298 w 596"/>
              <a:gd name="T33" fmla="*/ 40 h 601"/>
              <a:gd name="T34" fmla="*/ 304 w 596"/>
              <a:gd name="T35" fmla="*/ 458 h 601"/>
              <a:gd name="T36" fmla="*/ 304 w 596"/>
              <a:gd name="T37" fmla="*/ 458 h 601"/>
              <a:gd name="T38" fmla="*/ 331 w 596"/>
              <a:gd name="T39" fmla="*/ 436 h 601"/>
              <a:gd name="T40" fmla="*/ 352 w 596"/>
              <a:gd name="T41" fmla="*/ 412 h 601"/>
              <a:gd name="T42" fmla="*/ 346 w 596"/>
              <a:gd name="T43" fmla="*/ 437 h 601"/>
              <a:gd name="T44" fmla="*/ 286 w 596"/>
              <a:gd name="T45" fmla="*/ 495 h 601"/>
              <a:gd name="T46" fmla="*/ 218 w 596"/>
              <a:gd name="T47" fmla="*/ 466 h 601"/>
              <a:gd name="T48" fmla="*/ 230 w 596"/>
              <a:gd name="T49" fmla="*/ 409 h 601"/>
              <a:gd name="T50" fmla="*/ 264 w 596"/>
              <a:gd name="T51" fmla="*/ 306 h 601"/>
              <a:gd name="T52" fmla="*/ 244 w 596"/>
              <a:gd name="T53" fmla="*/ 238 h 601"/>
              <a:gd name="T54" fmla="*/ 267 w 596"/>
              <a:gd name="T55" fmla="*/ 222 h 601"/>
              <a:gd name="T56" fmla="*/ 369 w 596"/>
              <a:gd name="T57" fmla="*/ 209 h 601"/>
              <a:gd name="T58" fmla="*/ 312 w 596"/>
              <a:gd name="T59" fmla="*/ 388 h 601"/>
              <a:gd name="T60" fmla="*/ 304 w 596"/>
              <a:gd name="T61" fmla="*/ 458 h 601"/>
              <a:gd name="T62" fmla="*/ 326 w 596"/>
              <a:gd name="T63" fmla="*/ 189 h 601"/>
              <a:gd name="T64" fmla="*/ 326 w 596"/>
              <a:gd name="T65" fmla="*/ 189 h 601"/>
              <a:gd name="T66" fmla="*/ 330 w 596"/>
              <a:gd name="T67" fmla="*/ 102 h 601"/>
              <a:gd name="T68" fmla="*/ 326 w 596"/>
              <a:gd name="T69" fmla="*/ 18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p:cNvSpPr>
            <a:spLocks noEditPoints="1"/>
          </p:cNvSpPr>
          <p:nvPr/>
        </p:nvSpPr>
        <p:spPr bwMode="auto">
          <a:xfrm>
            <a:off x="10091415" y="3565050"/>
            <a:ext cx="706917" cy="696367"/>
          </a:xfrm>
          <a:custGeom>
            <a:avLst/>
            <a:gdLst>
              <a:gd name="T0" fmla="*/ 170 w 648"/>
              <a:gd name="T1" fmla="*/ 280 h 639"/>
              <a:gd name="T2" fmla="*/ 226 w 648"/>
              <a:gd name="T3" fmla="*/ 183 h 639"/>
              <a:gd name="T4" fmla="*/ 240 w 648"/>
              <a:gd name="T5" fmla="*/ 167 h 639"/>
              <a:gd name="T6" fmla="*/ 366 w 648"/>
              <a:gd name="T7" fmla="*/ 177 h 639"/>
              <a:gd name="T8" fmla="*/ 359 w 648"/>
              <a:gd name="T9" fmla="*/ 162 h 639"/>
              <a:gd name="T10" fmla="*/ 388 w 648"/>
              <a:gd name="T11" fmla="*/ 153 h 639"/>
              <a:gd name="T12" fmla="*/ 408 w 648"/>
              <a:gd name="T13" fmla="*/ 154 h 639"/>
              <a:gd name="T14" fmla="*/ 402 w 648"/>
              <a:gd name="T15" fmla="*/ 183 h 639"/>
              <a:gd name="T16" fmla="*/ 391 w 648"/>
              <a:gd name="T17" fmla="*/ 199 h 639"/>
              <a:gd name="T18" fmla="*/ 319 w 648"/>
              <a:gd name="T19" fmla="*/ 265 h 639"/>
              <a:gd name="T20" fmla="*/ 318 w 648"/>
              <a:gd name="T21" fmla="*/ 266 h 639"/>
              <a:gd name="T22" fmla="*/ 616 w 648"/>
              <a:gd name="T23" fmla="*/ 615 h 639"/>
              <a:gd name="T24" fmla="*/ 497 w 648"/>
              <a:gd name="T25" fmla="*/ 615 h 639"/>
              <a:gd name="T26" fmla="*/ 272 w 648"/>
              <a:gd name="T27" fmla="*/ 546 h 639"/>
              <a:gd name="T28" fmla="*/ 272 w 648"/>
              <a:gd name="T29" fmla="*/ 0 h 639"/>
              <a:gd name="T30" fmla="*/ 515 w 648"/>
              <a:gd name="T31" fmla="*/ 397 h 639"/>
              <a:gd name="T32" fmla="*/ 616 w 648"/>
              <a:gd name="T33" fmla="*/ 615 h 639"/>
              <a:gd name="T34" fmla="*/ 272 w 648"/>
              <a:gd name="T35" fmla="*/ 511 h 639"/>
              <a:gd name="T36" fmla="*/ 272 w 648"/>
              <a:gd name="T37" fmla="*/ 35 h 639"/>
              <a:gd name="T38" fmla="*/ 272 w 648"/>
              <a:gd name="T39" fmla="*/ 511 h 639"/>
              <a:gd name="T40" fmla="*/ 445 w 648"/>
              <a:gd name="T41" fmla="*/ 391 h 639"/>
              <a:gd name="T42" fmla="*/ 409 w 648"/>
              <a:gd name="T43" fmla="*/ 401 h 639"/>
              <a:gd name="T44" fmla="*/ 338 w 648"/>
              <a:gd name="T45" fmla="*/ 401 h 639"/>
              <a:gd name="T46" fmla="*/ 266 w 648"/>
              <a:gd name="T47" fmla="*/ 401 h 639"/>
              <a:gd name="T48" fmla="*/ 194 w 648"/>
              <a:gd name="T49" fmla="*/ 401 h 639"/>
              <a:gd name="T50" fmla="*/ 111 w 648"/>
              <a:gd name="T51" fmla="*/ 401 h 639"/>
              <a:gd name="T52" fmla="*/ 100 w 648"/>
              <a:gd name="T53" fmla="*/ 391 h 639"/>
              <a:gd name="T54" fmla="*/ 111 w 648"/>
              <a:gd name="T55" fmla="*/ 145 h 639"/>
              <a:gd name="T56" fmla="*/ 122 w 648"/>
              <a:gd name="T57" fmla="*/ 380 h 639"/>
              <a:gd name="T58" fmla="*/ 152 w 648"/>
              <a:gd name="T59" fmla="*/ 331 h 639"/>
              <a:gd name="T60" fmla="*/ 183 w 648"/>
              <a:gd name="T61" fmla="*/ 320 h 639"/>
              <a:gd name="T62" fmla="*/ 194 w 648"/>
              <a:gd name="T63" fmla="*/ 380 h 639"/>
              <a:gd name="T64" fmla="*/ 224 w 648"/>
              <a:gd name="T65" fmla="*/ 256 h 639"/>
              <a:gd name="T66" fmla="*/ 255 w 648"/>
              <a:gd name="T67" fmla="*/ 245 h 639"/>
              <a:gd name="T68" fmla="*/ 266 w 648"/>
              <a:gd name="T69" fmla="*/ 380 h 639"/>
              <a:gd name="T70" fmla="*/ 296 w 648"/>
              <a:gd name="T71" fmla="*/ 292 h 639"/>
              <a:gd name="T72" fmla="*/ 327 w 648"/>
              <a:gd name="T73" fmla="*/ 282 h 639"/>
              <a:gd name="T74" fmla="*/ 338 w 648"/>
              <a:gd name="T75" fmla="*/ 380 h 639"/>
              <a:gd name="T76" fmla="*/ 368 w 648"/>
              <a:gd name="T77" fmla="*/ 231 h 639"/>
              <a:gd name="T78" fmla="*/ 399 w 648"/>
              <a:gd name="T79" fmla="*/ 220 h 639"/>
              <a:gd name="T80" fmla="*/ 409 w 648"/>
              <a:gd name="T81" fmla="*/ 38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8" h="639">
                <a:moveTo>
                  <a:pt x="242" y="199"/>
                </a:moveTo>
                <a:lnTo>
                  <a:pt x="170" y="280"/>
                </a:lnTo>
                <a:lnTo>
                  <a:pt x="153" y="266"/>
                </a:lnTo>
                <a:lnTo>
                  <a:pt x="226" y="183"/>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9"/>
          <p:cNvSpPr>
            <a:spLocks noEditPoints="1"/>
          </p:cNvSpPr>
          <p:nvPr/>
        </p:nvSpPr>
        <p:spPr bwMode="auto">
          <a:xfrm>
            <a:off x="10091415" y="1683240"/>
            <a:ext cx="627785" cy="664713"/>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p:cNvSpPr>
            <a:spLocks noEditPoints="1"/>
          </p:cNvSpPr>
          <p:nvPr/>
        </p:nvSpPr>
        <p:spPr bwMode="auto">
          <a:xfrm>
            <a:off x="8630844" y="1641035"/>
            <a:ext cx="751758" cy="749121"/>
          </a:xfrm>
          <a:custGeom>
            <a:avLst/>
            <a:gdLst>
              <a:gd name="T0" fmla="*/ 122 w 689"/>
              <a:gd name="T1" fmla="*/ 472 h 688"/>
              <a:gd name="T2" fmla="*/ 567 w 689"/>
              <a:gd name="T3" fmla="*/ 215 h 688"/>
              <a:gd name="T4" fmla="*/ 495 w 689"/>
              <a:gd name="T5" fmla="*/ 605 h 688"/>
              <a:gd name="T6" fmla="*/ 194 w 689"/>
              <a:gd name="T7" fmla="*/ 83 h 688"/>
              <a:gd name="T8" fmla="*/ 495 w 689"/>
              <a:gd name="T9" fmla="*/ 605 h 688"/>
              <a:gd name="T10" fmla="*/ 161 w 689"/>
              <a:gd name="T11" fmla="*/ 450 h 688"/>
              <a:gd name="T12" fmla="*/ 528 w 689"/>
              <a:gd name="T13" fmla="*/ 238 h 688"/>
              <a:gd name="T14" fmla="*/ 460 w 689"/>
              <a:gd name="T15" fmla="*/ 543 h 688"/>
              <a:gd name="T16" fmla="*/ 230 w 689"/>
              <a:gd name="T17" fmla="*/ 145 h 688"/>
              <a:gd name="T18" fmla="*/ 460 w 689"/>
              <a:gd name="T19" fmla="*/ 543 h 688"/>
              <a:gd name="T20" fmla="*/ 345 w 689"/>
              <a:gd name="T21" fmla="*/ 376 h 688"/>
              <a:gd name="T22" fmla="*/ 345 w 689"/>
              <a:gd name="T23" fmla="*/ 311 h 688"/>
              <a:gd name="T24" fmla="*/ 359 w 689"/>
              <a:gd name="T25" fmla="*/ 158 h 688"/>
              <a:gd name="T26" fmla="*/ 344 w 689"/>
              <a:gd name="T27" fmla="*/ 172 h 688"/>
              <a:gd name="T28" fmla="*/ 330 w 689"/>
              <a:gd name="T29" fmla="*/ 135 h 688"/>
              <a:gd name="T30" fmla="*/ 345 w 689"/>
              <a:gd name="T31" fmla="*/ 121 h 688"/>
              <a:gd name="T32" fmla="*/ 359 w 689"/>
              <a:gd name="T33" fmla="*/ 158 h 688"/>
              <a:gd name="T34" fmla="*/ 345 w 689"/>
              <a:gd name="T35" fmla="*/ 567 h 688"/>
              <a:gd name="T36" fmla="*/ 330 w 689"/>
              <a:gd name="T37" fmla="*/ 553 h 688"/>
              <a:gd name="T38" fmla="*/ 344 w 689"/>
              <a:gd name="T39" fmla="*/ 516 h 688"/>
              <a:gd name="T40" fmla="*/ 359 w 689"/>
              <a:gd name="T41" fmla="*/ 530 h 688"/>
              <a:gd name="T42" fmla="*/ 159 w 689"/>
              <a:gd name="T43" fmla="*/ 326 h 688"/>
              <a:gd name="T44" fmla="*/ 173 w 689"/>
              <a:gd name="T45" fmla="*/ 342 h 688"/>
              <a:gd name="T46" fmla="*/ 136 w 689"/>
              <a:gd name="T47" fmla="*/ 356 h 688"/>
              <a:gd name="T48" fmla="*/ 122 w 689"/>
              <a:gd name="T49" fmla="*/ 340 h 688"/>
              <a:gd name="T50" fmla="*/ 159 w 689"/>
              <a:gd name="T51" fmla="*/ 326 h 688"/>
              <a:gd name="T52" fmla="*/ 567 w 689"/>
              <a:gd name="T53" fmla="*/ 340 h 688"/>
              <a:gd name="T54" fmla="*/ 553 w 689"/>
              <a:gd name="T55" fmla="*/ 356 h 688"/>
              <a:gd name="T56" fmla="*/ 516 w 689"/>
              <a:gd name="T57" fmla="*/ 342 h 688"/>
              <a:gd name="T58" fmla="*/ 530 w 689"/>
              <a:gd name="T59" fmla="*/ 326 h 688"/>
              <a:gd name="T60" fmla="*/ 363 w 689"/>
              <a:gd name="T61" fmla="*/ 344 h 688"/>
              <a:gd name="T62" fmla="*/ 327 w 689"/>
              <a:gd name="T63" fmla="*/ 344 h 688"/>
              <a:gd name="T64" fmla="*/ 345 w 689"/>
              <a:gd name="T65" fmla="*/ 201 h 688"/>
              <a:gd name="T66" fmla="*/ 363 w 689"/>
              <a:gd name="T67" fmla="*/ 344 h 688"/>
              <a:gd name="T68" fmla="*/ 262 w 689"/>
              <a:gd name="T69" fmla="*/ 429 h 688"/>
              <a:gd name="T70" fmla="*/ 329 w 689"/>
              <a:gd name="T71" fmla="*/ 336 h 688"/>
              <a:gd name="T72" fmla="*/ 355 w 689"/>
              <a:gd name="T73" fmla="*/ 36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1"/>
          <p:cNvSpPr>
            <a:spLocks noEditPoints="1"/>
          </p:cNvSpPr>
          <p:nvPr/>
        </p:nvSpPr>
        <p:spPr bwMode="auto">
          <a:xfrm>
            <a:off x="4461586" y="5706851"/>
            <a:ext cx="485346" cy="662077"/>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
          <p:cNvSpPr>
            <a:spLocks noEditPoints="1"/>
          </p:cNvSpPr>
          <p:nvPr/>
        </p:nvSpPr>
        <p:spPr bwMode="auto">
          <a:xfrm>
            <a:off x="1572917" y="5709491"/>
            <a:ext cx="841442" cy="656800"/>
          </a:xfrm>
          <a:custGeom>
            <a:avLst/>
            <a:gdLst>
              <a:gd name="T0" fmla="*/ 451 w 771"/>
              <a:gd name="T1" fmla="*/ 411 h 602"/>
              <a:gd name="T2" fmla="*/ 457 w 771"/>
              <a:gd name="T3" fmla="*/ 396 h 602"/>
              <a:gd name="T4" fmla="*/ 459 w 771"/>
              <a:gd name="T5" fmla="*/ 388 h 602"/>
              <a:gd name="T6" fmla="*/ 463 w 771"/>
              <a:gd name="T7" fmla="*/ 372 h 602"/>
              <a:gd name="T8" fmla="*/ 464 w 771"/>
              <a:gd name="T9" fmla="*/ 365 h 602"/>
              <a:gd name="T10" fmla="*/ 466 w 771"/>
              <a:gd name="T11" fmla="*/ 341 h 602"/>
              <a:gd name="T12" fmla="*/ 233 w 771"/>
              <a:gd name="T13" fmla="*/ 139 h 602"/>
              <a:gd name="T14" fmla="*/ 201 w 771"/>
              <a:gd name="T15" fmla="*/ 141 h 602"/>
              <a:gd name="T16" fmla="*/ 201 w 771"/>
              <a:gd name="T17" fmla="*/ 141 h 602"/>
              <a:gd name="T18" fmla="*/ 0 w 771"/>
              <a:gd name="T19" fmla="*/ 341 h 602"/>
              <a:gd name="T20" fmla="*/ 61 w 771"/>
              <a:gd name="T21" fmla="*/ 477 h 602"/>
              <a:gd name="T22" fmla="*/ 37 w 771"/>
              <a:gd name="T23" fmla="*/ 602 h 602"/>
              <a:gd name="T24" fmla="*/ 129 w 771"/>
              <a:gd name="T25" fmla="*/ 522 h 602"/>
              <a:gd name="T26" fmla="*/ 233 w 771"/>
              <a:gd name="T27" fmla="*/ 544 h 602"/>
              <a:gd name="T28" fmla="*/ 363 w 771"/>
              <a:gd name="T29" fmla="*/ 509 h 602"/>
              <a:gd name="T30" fmla="*/ 363 w 771"/>
              <a:gd name="T31" fmla="*/ 509 h 602"/>
              <a:gd name="T32" fmla="*/ 383 w 771"/>
              <a:gd name="T33" fmla="*/ 496 h 602"/>
              <a:gd name="T34" fmla="*/ 389 w 771"/>
              <a:gd name="T35" fmla="*/ 491 h 602"/>
              <a:gd name="T36" fmla="*/ 402 w 771"/>
              <a:gd name="T37" fmla="*/ 480 h 602"/>
              <a:gd name="T38" fmla="*/ 408 w 771"/>
              <a:gd name="T39" fmla="*/ 474 h 602"/>
              <a:gd name="T40" fmla="*/ 419 w 771"/>
              <a:gd name="T41" fmla="*/ 462 h 602"/>
              <a:gd name="T42" fmla="*/ 424 w 771"/>
              <a:gd name="T43" fmla="*/ 457 h 602"/>
              <a:gd name="T44" fmla="*/ 448 w 771"/>
              <a:gd name="T45" fmla="*/ 417 h 602"/>
              <a:gd name="T46" fmla="*/ 451 w 771"/>
              <a:gd name="T47" fmla="*/ 411 h 602"/>
              <a:gd name="T48" fmla="*/ 771 w 771"/>
              <a:gd name="T49" fmla="*/ 263 h 602"/>
              <a:gd name="T50" fmla="*/ 771 w 771"/>
              <a:gd name="T51" fmla="*/ 263 h 602"/>
              <a:gd name="T52" fmla="*/ 469 w 771"/>
              <a:gd name="T53" fmla="*/ 0 h 602"/>
              <a:gd name="T54" fmla="*/ 243 w 771"/>
              <a:gd name="T55" fmla="*/ 89 h 602"/>
              <a:gd name="T56" fmla="*/ 508 w 771"/>
              <a:gd name="T57" fmla="*/ 341 h 602"/>
              <a:gd name="T58" fmla="*/ 424 w 771"/>
              <a:gd name="T59" fmla="*/ 523 h 602"/>
              <a:gd name="T60" fmla="*/ 469 w 771"/>
              <a:gd name="T61" fmla="*/ 526 h 602"/>
              <a:gd name="T62" fmla="*/ 603 w 771"/>
              <a:gd name="T63" fmla="*/ 498 h 602"/>
              <a:gd name="T64" fmla="*/ 722 w 771"/>
              <a:gd name="T65" fmla="*/ 602 h 602"/>
              <a:gd name="T66" fmla="*/ 692 w 771"/>
              <a:gd name="T67" fmla="*/ 440 h 602"/>
              <a:gd name="T68" fmla="*/ 771 w 771"/>
              <a:gd name="T69" fmla="*/ 26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lnTo>
                  <a:pt x="201" y="141"/>
                </a:ln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
          <p:cNvSpPr>
            <a:spLocks noEditPoints="1"/>
          </p:cNvSpPr>
          <p:nvPr/>
        </p:nvSpPr>
        <p:spPr bwMode="auto">
          <a:xfrm>
            <a:off x="7071476" y="3604616"/>
            <a:ext cx="836166" cy="656800"/>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4"/>
          <p:cNvSpPr>
            <a:spLocks noEditPoints="1"/>
          </p:cNvSpPr>
          <p:nvPr/>
        </p:nvSpPr>
        <p:spPr bwMode="auto">
          <a:xfrm>
            <a:off x="4440484" y="3604616"/>
            <a:ext cx="527550" cy="659437"/>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8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1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2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492"/>
                </a:ln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5"/>
          <p:cNvSpPr>
            <a:spLocks noEditPoints="1"/>
          </p:cNvSpPr>
          <p:nvPr/>
        </p:nvSpPr>
        <p:spPr bwMode="auto">
          <a:xfrm>
            <a:off x="8699424" y="5706851"/>
            <a:ext cx="619870" cy="659437"/>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5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p:cNvSpPr>
            <a:spLocks noEditPoints="1"/>
          </p:cNvSpPr>
          <p:nvPr/>
        </p:nvSpPr>
        <p:spPr bwMode="auto">
          <a:xfrm>
            <a:off x="1641499" y="3601978"/>
            <a:ext cx="701642" cy="659437"/>
          </a:xfrm>
          <a:custGeom>
            <a:avLst/>
            <a:gdLst>
              <a:gd name="T0" fmla="*/ 21 w 643"/>
              <a:gd name="T1" fmla="*/ 478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6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2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2" y="320"/>
                </a:lnTo>
                <a:lnTo>
                  <a:pt x="363" y="319"/>
                </a:lnTo>
                <a:lnTo>
                  <a:pt x="364" y="319"/>
                </a:lnTo>
                <a:lnTo>
                  <a:pt x="364" y="318"/>
                </a:lnTo>
                <a:lnTo>
                  <a:pt x="365" y="318"/>
                </a:lnTo>
                <a:lnTo>
                  <a:pt x="365" y="317"/>
                </a:lnTo>
                <a:lnTo>
                  <a:pt x="366" y="317"/>
                </a:lnTo>
                <a:lnTo>
                  <a:pt x="367" y="316"/>
                </a:lnTo>
                <a:lnTo>
                  <a:pt x="367" y="316"/>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2"/>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1"/>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1"/>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9"/>
                </a:lnTo>
                <a:lnTo>
                  <a:pt x="424" y="548"/>
                </a:lnTo>
                <a:lnTo>
                  <a:pt x="423" y="548"/>
                </a:lnTo>
                <a:lnTo>
                  <a:pt x="422"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90" y="567"/>
                </a:lnTo>
                <a:lnTo>
                  <a:pt x="486" y="549"/>
                </a:lnTo>
                <a:lnTo>
                  <a:pt x="486" y="549"/>
                </a:lnTo>
                <a:lnTo>
                  <a:pt x="485" y="549"/>
                </a:lnTo>
                <a:lnTo>
                  <a:pt x="484"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2"/>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8" y="552"/>
                </a:lnTo>
                <a:lnTo>
                  <a:pt x="529" y="552"/>
                </a:lnTo>
                <a:lnTo>
                  <a:pt x="530" y="552"/>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1"/>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1"/>
                </a:lnTo>
                <a:lnTo>
                  <a:pt x="563" y="501"/>
                </a:lnTo>
                <a:lnTo>
                  <a:pt x="563" y="502"/>
                </a:lnTo>
                <a:lnTo>
                  <a:pt x="562" y="502"/>
                </a:lnTo>
                <a:lnTo>
                  <a:pt x="562" y="503"/>
                </a:lnTo>
                <a:lnTo>
                  <a:pt x="561" y="504"/>
                </a:lnTo>
                <a:lnTo>
                  <a:pt x="561" y="504"/>
                </a:lnTo>
                <a:lnTo>
                  <a:pt x="560" y="505"/>
                </a:lnTo>
                <a:lnTo>
                  <a:pt x="560" y="506"/>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2"/>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60"/>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3"/>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70"/>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8" y="281"/>
                </a:lnTo>
                <a:lnTo>
                  <a:pt x="528" y="281"/>
                </a:lnTo>
                <a:lnTo>
                  <a:pt x="527" y="281"/>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p:cNvSpPr>
            <a:spLocks noEditPoints="1"/>
          </p:cNvSpPr>
          <p:nvPr/>
        </p:nvSpPr>
        <p:spPr bwMode="auto">
          <a:xfrm>
            <a:off x="7129506" y="2587960"/>
            <a:ext cx="646248" cy="691090"/>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8"/>
          <p:cNvSpPr>
            <a:spLocks noEditPoints="1"/>
          </p:cNvSpPr>
          <p:nvPr/>
        </p:nvSpPr>
        <p:spPr bwMode="auto">
          <a:xfrm>
            <a:off x="4393004" y="2616975"/>
            <a:ext cx="619870" cy="656800"/>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9"/>
          <p:cNvSpPr>
            <a:spLocks noEditPoints="1"/>
          </p:cNvSpPr>
          <p:nvPr/>
        </p:nvSpPr>
        <p:spPr bwMode="auto">
          <a:xfrm>
            <a:off x="3031201" y="2614338"/>
            <a:ext cx="696367" cy="659437"/>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0"/>
          <p:cNvSpPr>
            <a:spLocks noEditPoints="1"/>
          </p:cNvSpPr>
          <p:nvPr/>
        </p:nvSpPr>
        <p:spPr bwMode="auto">
          <a:xfrm>
            <a:off x="1588744" y="2619613"/>
            <a:ext cx="812427" cy="648887"/>
          </a:xfrm>
          <a:custGeom>
            <a:avLst/>
            <a:gdLst>
              <a:gd name="T0" fmla="*/ 575 w 745"/>
              <a:gd name="T1" fmla="*/ 570 h 594"/>
              <a:gd name="T2" fmla="*/ 0 w 745"/>
              <a:gd name="T3" fmla="*/ 570 h 594"/>
              <a:gd name="T4" fmla="*/ 298 w 745"/>
              <a:gd name="T5" fmla="*/ 220 h 594"/>
              <a:gd name="T6" fmla="*/ 288 w 745"/>
              <a:gd name="T7" fmla="*/ 209 h 594"/>
              <a:gd name="T8" fmla="*/ 544 w 745"/>
              <a:gd name="T9" fmla="*/ 245 h 594"/>
              <a:gd name="T10" fmla="*/ 32 w 745"/>
              <a:gd name="T11" fmla="*/ 201 h 594"/>
              <a:gd name="T12" fmla="*/ 205 w 745"/>
              <a:gd name="T13" fmla="*/ 430 h 594"/>
              <a:gd name="T14" fmla="*/ 98 w 745"/>
              <a:gd name="T15" fmla="*/ 362 h 594"/>
              <a:gd name="T16" fmla="*/ 98 w 745"/>
              <a:gd name="T17" fmla="*/ 385 h 594"/>
              <a:gd name="T18" fmla="*/ 312 w 745"/>
              <a:gd name="T19" fmla="*/ 317 h 594"/>
              <a:gd name="T20" fmla="*/ 98 w 745"/>
              <a:gd name="T21" fmla="*/ 317 h 594"/>
              <a:gd name="T22" fmla="*/ 312 w 745"/>
              <a:gd name="T23" fmla="*/ 296 h 594"/>
              <a:gd name="T24" fmla="*/ 552 w 745"/>
              <a:gd name="T25" fmla="*/ 249 h 594"/>
              <a:gd name="T26" fmla="*/ 552 w 745"/>
              <a:gd name="T27" fmla="*/ 249 h 594"/>
              <a:gd name="T28" fmla="*/ 552 w 745"/>
              <a:gd name="T29" fmla="*/ 37 h 594"/>
              <a:gd name="T30" fmla="*/ 338 w 745"/>
              <a:gd name="T31" fmla="*/ 134 h 594"/>
              <a:gd name="T32" fmla="*/ 583 w 745"/>
              <a:gd name="T33" fmla="*/ 148 h 594"/>
              <a:gd name="T34" fmla="*/ 373 w 745"/>
              <a:gd name="T35" fmla="*/ 103 h 594"/>
              <a:gd name="T36" fmla="*/ 591 w 745"/>
              <a:gd name="T37" fmla="*/ 258 h 594"/>
              <a:gd name="T38" fmla="*/ 675 w 745"/>
              <a:gd name="T39" fmla="*/ 154 h 594"/>
              <a:gd name="T40" fmla="*/ 698 w 745"/>
              <a:gd name="T41" fmla="*/ 179 h 594"/>
              <a:gd name="T42" fmla="*/ 685 w 745"/>
              <a:gd name="T43" fmla="*/ 152 h 594"/>
              <a:gd name="T44" fmla="*/ 681 w 745"/>
              <a:gd name="T45" fmla="*/ 290 h 594"/>
              <a:gd name="T46" fmla="*/ 680 w 745"/>
              <a:gd name="T47" fmla="*/ 319 h 594"/>
              <a:gd name="T48" fmla="*/ 703 w 745"/>
              <a:gd name="T49" fmla="*/ 319 h 594"/>
              <a:gd name="T50" fmla="*/ 702 w 745"/>
              <a:gd name="T51" fmla="*/ 290 h 594"/>
              <a:gd name="T52" fmla="*/ 698 w 745"/>
              <a:gd name="T53" fmla="*/ 229 h 594"/>
              <a:gd name="T54" fmla="*/ 344 w 745"/>
              <a:gd name="T55" fmla="*/ 320 h 594"/>
              <a:gd name="T56" fmla="*/ 376 w 745"/>
              <a:gd name="T57" fmla="*/ 447 h 594"/>
              <a:gd name="T58" fmla="*/ 389 w 745"/>
              <a:gd name="T59" fmla="*/ 436 h 594"/>
              <a:gd name="T60" fmla="*/ 394 w 745"/>
              <a:gd name="T61" fmla="*/ 420 h 594"/>
              <a:gd name="T62" fmla="*/ 409 w 745"/>
              <a:gd name="T63" fmla="*/ 430 h 594"/>
              <a:gd name="T64" fmla="*/ 420 w 745"/>
              <a:gd name="T65" fmla="*/ 455 h 594"/>
              <a:gd name="T66" fmla="*/ 434 w 745"/>
              <a:gd name="T67" fmla="*/ 465 h 594"/>
              <a:gd name="T68" fmla="*/ 455 w 745"/>
              <a:gd name="T69" fmla="*/ 462 h 594"/>
              <a:gd name="T70" fmla="*/ 451 w 745"/>
              <a:gd name="T71" fmla="*/ 450 h 594"/>
              <a:gd name="T72" fmla="*/ 440 w 745"/>
              <a:gd name="T73" fmla="*/ 425 h 594"/>
              <a:gd name="T74" fmla="*/ 425 w 745"/>
              <a:gd name="T75" fmla="*/ 415 h 594"/>
              <a:gd name="T76" fmla="*/ 463 w 745"/>
              <a:gd name="T77" fmla="*/ 395 h 594"/>
              <a:gd name="T78" fmla="*/ 448 w 745"/>
              <a:gd name="T79" fmla="*/ 390 h 594"/>
              <a:gd name="T80" fmla="*/ 438 w 745"/>
              <a:gd name="T81" fmla="*/ 377 h 594"/>
              <a:gd name="T82" fmla="*/ 422 w 745"/>
              <a:gd name="T83" fmla="*/ 373 h 594"/>
              <a:gd name="T84" fmla="*/ 411 w 745"/>
              <a:gd name="T85" fmla="*/ 359 h 594"/>
              <a:gd name="T86" fmla="*/ 395 w 745"/>
              <a:gd name="T87" fmla="*/ 355 h 594"/>
              <a:gd name="T88" fmla="*/ 385 w 745"/>
              <a:gd name="T89" fmla="*/ 342 h 594"/>
              <a:gd name="T90" fmla="*/ 369 w 745"/>
              <a:gd name="T91" fmla="*/ 337 h 594"/>
              <a:gd name="T92" fmla="*/ 359 w 745"/>
              <a:gd name="T93" fmla="*/ 324 h 594"/>
              <a:gd name="T94" fmla="*/ 69 w 745"/>
              <a:gd name="T95" fmla="*/ 239 h 594"/>
              <a:gd name="T96" fmla="*/ 69 w 745"/>
              <a:gd name="T97" fmla="*/ 49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1"/>
          <p:cNvSpPr>
            <a:spLocks noEditPoints="1"/>
          </p:cNvSpPr>
          <p:nvPr/>
        </p:nvSpPr>
        <p:spPr bwMode="auto">
          <a:xfrm>
            <a:off x="5861490" y="1641307"/>
            <a:ext cx="437867" cy="664713"/>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lnTo>
                  <a:pt x="208" y="318"/>
                </a:lnTo>
                <a:cubicBezTo>
                  <a:pt x="217" y="328"/>
                  <a:pt x="243" y="325"/>
                  <a:pt x="267" y="311"/>
                </a:cubicBezTo>
                <a:cubicBezTo>
                  <a:pt x="291" y="296"/>
                  <a:pt x="305" y="274"/>
                  <a:pt x="299" y="262"/>
                </a:cubicBezTo>
                <a:lnTo>
                  <a:pt x="300" y="261"/>
                </a:lnTo>
                <a:lnTo>
                  <a:pt x="147" y="14"/>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56" y="70"/>
                </a:ln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2"/>
          <p:cNvSpPr>
            <a:spLocks noEditPoints="1"/>
          </p:cNvSpPr>
          <p:nvPr/>
        </p:nvSpPr>
        <p:spPr bwMode="auto">
          <a:xfrm>
            <a:off x="8675685" y="2664183"/>
            <a:ext cx="667350" cy="662077"/>
          </a:xfrm>
          <a:custGeom>
            <a:avLst/>
            <a:gdLst>
              <a:gd name="T0" fmla="*/ 553 w 612"/>
              <a:gd name="T1" fmla="*/ 521 h 605"/>
              <a:gd name="T2" fmla="*/ 490 w 612"/>
              <a:gd name="T3" fmla="*/ 521 h 605"/>
              <a:gd name="T4" fmla="*/ 590 w 612"/>
              <a:gd name="T5" fmla="*/ 59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9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3"/>
          <p:cNvSpPr>
            <a:spLocks/>
          </p:cNvSpPr>
          <p:nvPr/>
        </p:nvSpPr>
        <p:spPr bwMode="auto">
          <a:xfrm>
            <a:off x="10215390" y="2827723"/>
            <a:ext cx="379836" cy="437867"/>
          </a:xfrm>
          <a:custGeom>
            <a:avLst/>
            <a:gdLst>
              <a:gd name="T0" fmla="*/ 346 w 346"/>
              <a:gd name="T1" fmla="*/ 130 h 401"/>
              <a:gd name="T2" fmla="*/ 346 w 346"/>
              <a:gd name="T3" fmla="*/ 29 h 401"/>
              <a:gd name="T4" fmla="*/ 300 w 346"/>
              <a:gd name="T5" fmla="*/ 29 h 401"/>
              <a:gd name="T6" fmla="*/ 300 w 346"/>
              <a:gd name="T7" fmla="*/ 130 h 401"/>
              <a:gd name="T8" fmla="*/ 176 w 346"/>
              <a:gd name="T9" fmla="*/ 254 h 401"/>
              <a:gd name="T10" fmla="*/ 174 w 346"/>
              <a:gd name="T11" fmla="*/ 254 h 401"/>
              <a:gd name="T12" fmla="*/ 173 w 346"/>
              <a:gd name="T13" fmla="*/ 254 h 401"/>
              <a:gd name="T14" fmla="*/ 173 w 346"/>
              <a:gd name="T15" fmla="*/ 254 h 401"/>
              <a:gd name="T16" fmla="*/ 170 w 346"/>
              <a:gd name="T17" fmla="*/ 254 h 401"/>
              <a:gd name="T18" fmla="*/ 46 w 346"/>
              <a:gd name="T19" fmla="*/ 130 h 401"/>
              <a:gd name="T20" fmla="*/ 46 w 346"/>
              <a:gd name="T21" fmla="*/ 29 h 401"/>
              <a:gd name="T22" fmla="*/ 0 w 346"/>
              <a:gd name="T23" fmla="*/ 29 h 401"/>
              <a:gd name="T24" fmla="*/ 0 w 346"/>
              <a:gd name="T25" fmla="*/ 130 h 401"/>
              <a:gd name="T26" fmla="*/ 146 w 346"/>
              <a:gd name="T27" fmla="*/ 299 h 401"/>
              <a:gd name="T28" fmla="*/ 146 w 346"/>
              <a:gd name="T29" fmla="*/ 372 h 401"/>
              <a:gd name="T30" fmla="*/ 42 w 346"/>
              <a:gd name="T31" fmla="*/ 401 h 401"/>
              <a:gd name="T32" fmla="*/ 304 w 346"/>
              <a:gd name="T33" fmla="*/ 401 h 401"/>
              <a:gd name="T34" fmla="*/ 200 w 346"/>
              <a:gd name="T35" fmla="*/ 371 h 401"/>
              <a:gd name="T36" fmla="*/ 200 w 346"/>
              <a:gd name="T37" fmla="*/ 299 h 401"/>
              <a:gd name="T38" fmla="*/ 346 w 346"/>
              <a:gd name="T39" fmla="*/ 1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4"/>
          <p:cNvSpPr>
            <a:spLocks/>
          </p:cNvSpPr>
          <p:nvPr/>
        </p:nvSpPr>
        <p:spPr bwMode="auto">
          <a:xfrm>
            <a:off x="10312986" y="2658907"/>
            <a:ext cx="184643" cy="398301"/>
          </a:xfrm>
          <a:custGeom>
            <a:avLst/>
            <a:gdLst>
              <a:gd name="T0" fmla="*/ 83 w 168"/>
              <a:gd name="T1" fmla="*/ 365 h 365"/>
              <a:gd name="T2" fmla="*/ 84 w 168"/>
              <a:gd name="T3" fmla="*/ 365 h 365"/>
              <a:gd name="T4" fmla="*/ 86 w 168"/>
              <a:gd name="T5" fmla="*/ 365 h 365"/>
              <a:gd name="T6" fmla="*/ 168 w 168"/>
              <a:gd name="T7" fmla="*/ 282 h 365"/>
              <a:gd name="T8" fmla="*/ 168 w 168"/>
              <a:gd name="T9" fmla="*/ 83 h 365"/>
              <a:gd name="T10" fmla="*/ 86 w 168"/>
              <a:gd name="T11" fmla="*/ 0 h 365"/>
              <a:gd name="T12" fmla="*/ 84 w 168"/>
              <a:gd name="T13" fmla="*/ 0 h 365"/>
              <a:gd name="T14" fmla="*/ 83 w 168"/>
              <a:gd name="T15" fmla="*/ 0 h 365"/>
              <a:gd name="T16" fmla="*/ 0 w 168"/>
              <a:gd name="T17" fmla="*/ 83 h 365"/>
              <a:gd name="T18" fmla="*/ 0 w 168"/>
              <a:gd name="T19" fmla="*/ 282 h 365"/>
              <a:gd name="T20" fmla="*/ 83 w 168"/>
              <a:gd name="T21"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5"/>
          <p:cNvSpPr>
            <a:spLocks noEditPoints="1"/>
          </p:cNvSpPr>
          <p:nvPr/>
        </p:nvSpPr>
        <p:spPr bwMode="auto">
          <a:xfrm>
            <a:off x="4461586" y="1646584"/>
            <a:ext cx="482707" cy="659437"/>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
          <p:cNvSpPr>
            <a:spLocks noEditPoints="1"/>
          </p:cNvSpPr>
          <p:nvPr/>
        </p:nvSpPr>
        <p:spPr bwMode="auto">
          <a:xfrm>
            <a:off x="3010098" y="1633394"/>
            <a:ext cx="738570" cy="685815"/>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7"/>
          <p:cNvSpPr>
            <a:spLocks noEditPoints="1"/>
          </p:cNvSpPr>
          <p:nvPr/>
        </p:nvSpPr>
        <p:spPr bwMode="auto">
          <a:xfrm>
            <a:off x="7116316" y="1649219"/>
            <a:ext cx="743845" cy="656800"/>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8"/>
          <p:cNvSpPr>
            <a:spLocks noEditPoints="1"/>
          </p:cNvSpPr>
          <p:nvPr/>
        </p:nvSpPr>
        <p:spPr bwMode="auto">
          <a:xfrm>
            <a:off x="8723165" y="3604616"/>
            <a:ext cx="643612" cy="646250"/>
          </a:xfrm>
          <a:custGeom>
            <a:avLst/>
            <a:gdLst>
              <a:gd name="T0" fmla="*/ 584 w 591"/>
              <a:gd name="T1" fmla="*/ 217 h 591"/>
              <a:gd name="T2" fmla="*/ 509 w 591"/>
              <a:gd name="T3" fmla="*/ 82 h 591"/>
              <a:gd name="T4" fmla="*/ 370 w 591"/>
              <a:gd name="T5" fmla="*/ 6 h 591"/>
              <a:gd name="T6" fmla="*/ 370 w 591"/>
              <a:gd name="T7" fmla="*/ 217 h 591"/>
              <a:gd name="T8" fmla="*/ 584 w 591"/>
              <a:gd name="T9" fmla="*/ 217 h 591"/>
              <a:gd name="T10" fmla="*/ 299 w 591"/>
              <a:gd name="T11" fmla="*/ 252 h 591"/>
              <a:gd name="T12" fmla="*/ 299 w 591"/>
              <a:gd name="T13" fmla="*/ 0 h 591"/>
              <a:gd name="T14" fmla="*/ 111 w 591"/>
              <a:gd name="T15" fmla="*/ 82 h 591"/>
              <a:gd name="T16" fmla="*/ 111 w 591"/>
              <a:gd name="T17" fmla="*/ 481 h 591"/>
              <a:gd name="T18" fmla="*/ 509 w 591"/>
              <a:gd name="T19" fmla="*/ 481 h 591"/>
              <a:gd name="T20" fmla="*/ 591 w 591"/>
              <a:gd name="T21" fmla="*/ 287 h 591"/>
              <a:gd name="T22" fmla="*/ 334 w 591"/>
              <a:gd name="T23" fmla="*/ 287 h 591"/>
              <a:gd name="T24" fmla="*/ 299 w 591"/>
              <a:gd name="T25"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9"/>
          <p:cNvSpPr>
            <a:spLocks/>
          </p:cNvSpPr>
          <p:nvPr/>
        </p:nvSpPr>
        <p:spPr bwMode="auto">
          <a:xfrm>
            <a:off x="2008148" y="4656926"/>
            <a:ext cx="313891" cy="313893"/>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0"/>
          <p:cNvSpPr>
            <a:spLocks/>
          </p:cNvSpPr>
          <p:nvPr/>
        </p:nvSpPr>
        <p:spPr bwMode="auto">
          <a:xfrm>
            <a:off x="1662601" y="4656926"/>
            <a:ext cx="316531" cy="313893"/>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1"/>
          <p:cNvSpPr>
            <a:spLocks/>
          </p:cNvSpPr>
          <p:nvPr/>
        </p:nvSpPr>
        <p:spPr bwMode="auto">
          <a:xfrm>
            <a:off x="2008148" y="4999833"/>
            <a:ext cx="316531" cy="316531"/>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2"/>
          <p:cNvSpPr>
            <a:spLocks/>
          </p:cNvSpPr>
          <p:nvPr/>
        </p:nvSpPr>
        <p:spPr bwMode="auto">
          <a:xfrm>
            <a:off x="1662601" y="4999833"/>
            <a:ext cx="316531" cy="316531"/>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3"/>
          <p:cNvSpPr>
            <a:spLocks/>
          </p:cNvSpPr>
          <p:nvPr/>
        </p:nvSpPr>
        <p:spPr bwMode="auto">
          <a:xfrm>
            <a:off x="3039113" y="5706851"/>
            <a:ext cx="680540" cy="327081"/>
          </a:xfrm>
          <a:custGeom>
            <a:avLst/>
            <a:gdLst>
              <a:gd name="T0" fmla="*/ 530 w 626"/>
              <a:gd name="T1" fmla="*/ 0 h 300"/>
              <a:gd name="T2" fmla="*/ 97 w 626"/>
              <a:gd name="T3" fmla="*/ 0 h 300"/>
              <a:gd name="T4" fmla="*/ 0 w 626"/>
              <a:gd name="T5" fmla="*/ 73 h 300"/>
              <a:gd name="T6" fmla="*/ 313 w 626"/>
              <a:gd name="T7" fmla="*/ 300 h 300"/>
              <a:gd name="T8" fmla="*/ 626 w 626"/>
              <a:gd name="T9" fmla="*/ 73 h 300"/>
              <a:gd name="T10" fmla="*/ 530 w 626"/>
              <a:gd name="T11" fmla="*/ 0 h 300"/>
            </a:gdLst>
            <a:ahLst/>
            <a:cxnLst>
              <a:cxn ang="0">
                <a:pos x="T0" y="T1"/>
              </a:cxn>
              <a:cxn ang="0">
                <a:pos x="T2" y="T3"/>
              </a:cxn>
              <a:cxn ang="0">
                <a:pos x="T4" y="T5"/>
              </a:cxn>
              <a:cxn ang="0">
                <a:pos x="T6" y="T7"/>
              </a:cxn>
              <a:cxn ang="0">
                <a:pos x="T8" y="T9"/>
              </a:cxn>
              <a:cxn ang="0">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4"/>
          <p:cNvSpPr>
            <a:spLocks/>
          </p:cNvSpPr>
          <p:nvPr/>
        </p:nvSpPr>
        <p:spPr bwMode="auto">
          <a:xfrm>
            <a:off x="3028562" y="5888857"/>
            <a:ext cx="701642" cy="480071"/>
          </a:xfrm>
          <a:custGeom>
            <a:avLst/>
            <a:gdLst>
              <a:gd name="T0" fmla="*/ 322 w 644"/>
              <a:gd name="T1" fmla="*/ 230 h 440"/>
              <a:gd name="T2" fmla="*/ 311 w 644"/>
              <a:gd name="T3" fmla="*/ 226 h 440"/>
              <a:gd name="T4" fmla="*/ 0 w 644"/>
              <a:gd name="T5" fmla="*/ 0 h 440"/>
              <a:gd name="T6" fmla="*/ 0 w 644"/>
              <a:gd name="T7" fmla="*/ 317 h 440"/>
              <a:gd name="T8" fmla="*/ 106 w 644"/>
              <a:gd name="T9" fmla="*/ 440 h 440"/>
              <a:gd name="T10" fmla="*/ 539 w 644"/>
              <a:gd name="T11" fmla="*/ 440 h 440"/>
              <a:gd name="T12" fmla="*/ 644 w 644"/>
              <a:gd name="T13" fmla="*/ 317 h 440"/>
              <a:gd name="T14" fmla="*/ 644 w 644"/>
              <a:gd name="T15" fmla="*/ 0 h 440"/>
              <a:gd name="T16" fmla="*/ 333 w 644"/>
              <a:gd name="T17" fmla="*/ 226 h 440"/>
              <a:gd name="T18" fmla="*/ 322 w 644"/>
              <a:gd name="T19" fmla="*/ 2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5"/>
          <p:cNvSpPr>
            <a:spLocks noEditPoints="1"/>
          </p:cNvSpPr>
          <p:nvPr/>
        </p:nvSpPr>
        <p:spPr bwMode="auto">
          <a:xfrm>
            <a:off x="5819286" y="5712128"/>
            <a:ext cx="530187" cy="651525"/>
          </a:xfrm>
          <a:custGeom>
            <a:avLst/>
            <a:gdLst>
              <a:gd name="T0" fmla="*/ 0 w 486"/>
              <a:gd name="T1" fmla="*/ 262 h 598"/>
              <a:gd name="T2" fmla="*/ 0 w 486"/>
              <a:gd name="T3" fmla="*/ 500 h 598"/>
              <a:gd name="T4" fmla="*/ 98 w 486"/>
              <a:gd name="T5" fmla="*/ 598 h 598"/>
              <a:gd name="T6" fmla="*/ 388 w 486"/>
              <a:gd name="T7" fmla="*/ 598 h 598"/>
              <a:gd name="T8" fmla="*/ 486 w 486"/>
              <a:gd name="T9" fmla="*/ 500 h 598"/>
              <a:gd name="T10" fmla="*/ 486 w 486"/>
              <a:gd name="T11" fmla="*/ 262 h 598"/>
              <a:gd name="T12" fmla="*/ 445 w 486"/>
              <a:gd name="T13" fmla="*/ 262 h 598"/>
              <a:gd name="T14" fmla="*/ 445 w 486"/>
              <a:gd name="T15" fmla="*/ 199 h 598"/>
              <a:gd name="T16" fmla="*/ 246 w 486"/>
              <a:gd name="T17" fmla="*/ 0 h 598"/>
              <a:gd name="T18" fmla="*/ 48 w 486"/>
              <a:gd name="T19" fmla="*/ 199 h 598"/>
              <a:gd name="T20" fmla="*/ 48 w 486"/>
              <a:gd name="T21" fmla="*/ 262 h 598"/>
              <a:gd name="T22" fmla="*/ 0 w 486"/>
              <a:gd name="T23" fmla="*/ 262 h 598"/>
              <a:gd name="T24" fmla="*/ 370 w 486"/>
              <a:gd name="T25" fmla="*/ 262 h 598"/>
              <a:gd name="T26" fmla="*/ 122 w 486"/>
              <a:gd name="T27" fmla="*/ 262 h 598"/>
              <a:gd name="T28" fmla="*/ 123 w 486"/>
              <a:gd name="T29" fmla="*/ 199 h 598"/>
              <a:gd name="T30" fmla="*/ 246 w 486"/>
              <a:gd name="T31" fmla="*/ 75 h 598"/>
              <a:gd name="T32" fmla="*/ 370 w 486"/>
              <a:gd name="T33" fmla="*/ 199 h 598"/>
              <a:gd name="T34" fmla="*/ 370 w 486"/>
              <a:gd name="T35" fmla="*/ 262 h 598"/>
              <a:gd name="T36" fmla="*/ 276 w 486"/>
              <a:gd name="T37" fmla="*/ 438 h 598"/>
              <a:gd name="T38" fmla="*/ 276 w 486"/>
              <a:gd name="T39" fmla="*/ 438 h 598"/>
              <a:gd name="T40" fmla="*/ 276 w 486"/>
              <a:gd name="T41" fmla="*/ 491 h 598"/>
              <a:gd name="T42" fmla="*/ 243 w 486"/>
              <a:gd name="T43" fmla="*/ 523 h 598"/>
              <a:gd name="T44" fmla="*/ 210 w 486"/>
              <a:gd name="T45" fmla="*/ 491 h 598"/>
              <a:gd name="T46" fmla="*/ 210 w 486"/>
              <a:gd name="T47" fmla="*/ 438 h 598"/>
              <a:gd name="T48" fmla="*/ 187 w 486"/>
              <a:gd name="T49" fmla="*/ 392 h 598"/>
              <a:gd name="T50" fmla="*/ 243 w 486"/>
              <a:gd name="T51" fmla="*/ 336 h 598"/>
              <a:gd name="T52" fmla="*/ 299 w 486"/>
              <a:gd name="T53" fmla="*/ 392 h 598"/>
              <a:gd name="T54" fmla="*/ 276 w 486"/>
              <a:gd name="T55" fmla="*/ 43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6"/>
          <p:cNvSpPr>
            <a:spLocks noEditPoints="1"/>
          </p:cNvSpPr>
          <p:nvPr/>
        </p:nvSpPr>
        <p:spPr bwMode="auto">
          <a:xfrm>
            <a:off x="1554454" y="1554261"/>
            <a:ext cx="875733" cy="738570"/>
          </a:xfrm>
          <a:custGeom>
            <a:avLst/>
            <a:gdLst>
              <a:gd name="T0" fmla="*/ 563 w 803"/>
              <a:gd name="T1" fmla="*/ 421 h 678"/>
              <a:gd name="T2" fmla="*/ 445 w 803"/>
              <a:gd name="T3" fmla="*/ 421 h 678"/>
              <a:gd name="T4" fmla="*/ 445 w 803"/>
              <a:gd name="T5" fmla="*/ 540 h 678"/>
              <a:gd name="T6" fmla="*/ 358 w 803"/>
              <a:gd name="T7" fmla="*/ 540 h 678"/>
              <a:gd name="T8" fmla="*/ 358 w 803"/>
              <a:gd name="T9" fmla="*/ 421 h 678"/>
              <a:gd name="T10" fmla="*/ 240 w 803"/>
              <a:gd name="T11" fmla="*/ 421 h 678"/>
              <a:gd name="T12" fmla="*/ 240 w 803"/>
              <a:gd name="T13" fmla="*/ 334 h 678"/>
              <a:gd name="T14" fmla="*/ 358 w 803"/>
              <a:gd name="T15" fmla="*/ 334 h 678"/>
              <a:gd name="T16" fmla="*/ 358 w 803"/>
              <a:gd name="T17" fmla="*/ 215 h 678"/>
              <a:gd name="T18" fmla="*/ 445 w 803"/>
              <a:gd name="T19" fmla="*/ 215 h 678"/>
              <a:gd name="T20" fmla="*/ 445 w 803"/>
              <a:gd name="T21" fmla="*/ 334 h 678"/>
              <a:gd name="T22" fmla="*/ 563 w 803"/>
              <a:gd name="T23" fmla="*/ 334 h 678"/>
              <a:gd name="T24" fmla="*/ 563 w 803"/>
              <a:gd name="T25" fmla="*/ 421 h 678"/>
              <a:gd name="T26" fmla="*/ 737 w 803"/>
              <a:gd name="T27" fmla="*/ 218 h 678"/>
              <a:gd name="T28" fmla="*/ 401 w 803"/>
              <a:gd name="T29" fmla="*/ 161 h 678"/>
              <a:gd name="T30" fmla="*/ 66 w 803"/>
              <a:gd name="T31" fmla="*/ 218 h 678"/>
              <a:gd name="T32" fmla="*/ 402 w 803"/>
              <a:gd name="T33" fmla="*/ 678 h 678"/>
              <a:gd name="T34" fmla="*/ 737 w 803"/>
              <a:gd name="T35" fmla="*/ 21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7"/>
          <p:cNvSpPr>
            <a:spLocks noEditPoints="1"/>
          </p:cNvSpPr>
          <p:nvPr/>
        </p:nvSpPr>
        <p:spPr bwMode="auto">
          <a:xfrm>
            <a:off x="5774443" y="3596702"/>
            <a:ext cx="617234" cy="669989"/>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8"/>
          <p:cNvSpPr>
            <a:spLocks noEditPoints="1"/>
          </p:cNvSpPr>
          <p:nvPr/>
        </p:nvSpPr>
        <p:spPr bwMode="auto">
          <a:xfrm>
            <a:off x="3110333" y="3572963"/>
            <a:ext cx="535462" cy="688453"/>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2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30 h 631"/>
              <a:gd name="T68" fmla="*/ 409 w 491"/>
              <a:gd name="T69" fmla="*/ 630 h 631"/>
              <a:gd name="T70" fmla="*/ 409 w 491"/>
              <a:gd name="T71" fmla="*/ 560 h 631"/>
              <a:gd name="T72" fmla="*/ 303 w 491"/>
              <a:gd name="T73" fmla="*/ 560 h 631"/>
              <a:gd name="T74" fmla="*/ 303 w 491"/>
              <a:gd name="T75" fmla="*/ 630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1" y="631"/>
                </a:ln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9"/>
          <p:cNvSpPr>
            <a:spLocks noEditPoints="1"/>
          </p:cNvSpPr>
          <p:nvPr/>
        </p:nvSpPr>
        <p:spPr bwMode="auto">
          <a:xfrm>
            <a:off x="3076041" y="4649011"/>
            <a:ext cx="606682" cy="672627"/>
          </a:xfrm>
          <a:custGeom>
            <a:avLst/>
            <a:gdLst>
              <a:gd name="T0" fmla="*/ 78 w 556"/>
              <a:gd name="T1" fmla="*/ 286 h 614"/>
              <a:gd name="T2" fmla="*/ 94 w 556"/>
              <a:gd name="T3" fmla="*/ 292 h 614"/>
              <a:gd name="T4" fmla="*/ 113 w 556"/>
              <a:gd name="T5" fmla="*/ 299 h 614"/>
              <a:gd name="T6" fmla="*/ 132 w 556"/>
              <a:gd name="T7" fmla="*/ 303 h 614"/>
              <a:gd name="T8" fmla="*/ 158 w 556"/>
              <a:gd name="T9" fmla="*/ 308 h 614"/>
              <a:gd name="T10" fmla="*/ 182 w 556"/>
              <a:gd name="T11" fmla="*/ 311 h 614"/>
              <a:gd name="T12" fmla="*/ 215 w 556"/>
              <a:gd name="T13" fmla="*/ 312 h 614"/>
              <a:gd name="T14" fmla="*/ 248 w 556"/>
              <a:gd name="T15" fmla="*/ 311 h 614"/>
              <a:gd name="T16" fmla="*/ 272 w 556"/>
              <a:gd name="T17" fmla="*/ 308 h 614"/>
              <a:gd name="T18" fmla="*/ 298 w 556"/>
              <a:gd name="T19" fmla="*/ 303 h 614"/>
              <a:gd name="T20" fmla="*/ 317 w 556"/>
              <a:gd name="T21" fmla="*/ 299 h 614"/>
              <a:gd name="T22" fmla="*/ 336 w 556"/>
              <a:gd name="T23" fmla="*/ 292 h 614"/>
              <a:gd name="T24" fmla="*/ 352 w 556"/>
              <a:gd name="T25" fmla="*/ 286 h 614"/>
              <a:gd name="T26" fmla="*/ 389 w 556"/>
              <a:gd name="T27" fmla="*/ 253 h 614"/>
              <a:gd name="T28" fmla="*/ 41 w 556"/>
              <a:gd name="T29" fmla="*/ 253 h 614"/>
              <a:gd name="T30" fmla="*/ 462 w 556"/>
              <a:gd name="T31" fmla="*/ 302 h 614"/>
              <a:gd name="T32" fmla="*/ 430 w 556"/>
              <a:gd name="T33" fmla="*/ 307 h 614"/>
              <a:gd name="T34" fmla="*/ 426 w 556"/>
              <a:gd name="T35" fmla="*/ 272 h 614"/>
              <a:gd name="T36" fmla="*/ 4 w 556"/>
              <a:gd name="T37" fmla="*/ 272 h 614"/>
              <a:gd name="T38" fmla="*/ 0 w 556"/>
              <a:gd name="T39" fmla="*/ 526 h 614"/>
              <a:gd name="T40" fmla="*/ 342 w 556"/>
              <a:gd name="T41" fmla="*/ 614 h 614"/>
              <a:gd name="T42" fmla="*/ 430 w 556"/>
              <a:gd name="T43" fmla="*/ 485 h 614"/>
              <a:gd name="T44" fmla="*/ 556 w 556"/>
              <a:gd name="T45" fmla="*/ 396 h 614"/>
              <a:gd name="T46" fmla="*/ 462 w 556"/>
              <a:gd name="T47" fmla="*/ 448 h 614"/>
              <a:gd name="T48" fmla="*/ 430 w 556"/>
              <a:gd name="T49" fmla="*/ 437 h 614"/>
              <a:gd name="T50" fmla="*/ 462 w 556"/>
              <a:gd name="T51" fmla="*/ 345 h 614"/>
              <a:gd name="T52" fmla="*/ 462 w 556"/>
              <a:gd name="T53" fmla="*/ 448 h 614"/>
              <a:gd name="T54" fmla="*/ 139 w 556"/>
              <a:gd name="T55" fmla="*/ 143 h 614"/>
              <a:gd name="T56" fmla="*/ 162 w 556"/>
              <a:gd name="T57" fmla="*/ 53 h 614"/>
              <a:gd name="T58" fmla="*/ 116 w 556"/>
              <a:gd name="T59" fmla="*/ 53 h 614"/>
              <a:gd name="T60" fmla="*/ 139 w 556"/>
              <a:gd name="T61" fmla="*/ 143 h 614"/>
              <a:gd name="T62" fmla="*/ 211 w 556"/>
              <a:gd name="T63" fmla="*/ 114 h 614"/>
              <a:gd name="T64" fmla="*/ 234 w 556"/>
              <a:gd name="T65" fmla="*/ 23 h 614"/>
              <a:gd name="T66" fmla="*/ 188 w 556"/>
              <a:gd name="T67" fmla="*/ 23 h 614"/>
              <a:gd name="T68" fmla="*/ 211 w 556"/>
              <a:gd name="T69" fmla="*/ 114 h 614"/>
              <a:gd name="T70" fmla="*/ 283 w 556"/>
              <a:gd name="T71" fmla="*/ 172 h 614"/>
              <a:gd name="T72" fmla="*/ 305 w 556"/>
              <a:gd name="T73" fmla="*/ 82 h 614"/>
              <a:gd name="T74" fmla="*/ 260 w 556"/>
              <a:gd name="T75" fmla="*/ 82 h 614"/>
              <a:gd name="T76" fmla="*/ 283 w 556"/>
              <a:gd name="T77" fmla="*/ 17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0"/>
          <p:cNvSpPr>
            <a:spLocks/>
          </p:cNvSpPr>
          <p:nvPr/>
        </p:nvSpPr>
        <p:spPr bwMode="auto">
          <a:xfrm>
            <a:off x="5732239" y="2619613"/>
            <a:ext cx="704279" cy="648887"/>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1"/>
          <p:cNvSpPr>
            <a:spLocks noEditPoints="1"/>
          </p:cNvSpPr>
          <p:nvPr/>
        </p:nvSpPr>
        <p:spPr bwMode="auto">
          <a:xfrm>
            <a:off x="7147969" y="5709491"/>
            <a:ext cx="683177" cy="656800"/>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2"/>
          <p:cNvSpPr>
            <a:spLocks noEditPoints="1"/>
          </p:cNvSpPr>
          <p:nvPr/>
        </p:nvSpPr>
        <p:spPr bwMode="auto">
          <a:xfrm>
            <a:off x="8736353" y="4725507"/>
            <a:ext cx="648887" cy="635699"/>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2" name="组合 91"/>
          <p:cNvGrpSpPr/>
          <p:nvPr/>
        </p:nvGrpSpPr>
        <p:grpSpPr>
          <a:xfrm>
            <a:off x="10051848" y="4685940"/>
            <a:ext cx="772860" cy="714831"/>
            <a:chOff x="2438399" y="4906963"/>
            <a:chExt cx="465137" cy="430213"/>
          </a:xfrm>
        </p:grpSpPr>
        <p:sp>
          <p:nvSpPr>
            <p:cNvPr id="93"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6" name="Freeform 46"/>
          <p:cNvSpPr>
            <a:spLocks noEditPoints="1"/>
          </p:cNvSpPr>
          <p:nvPr/>
        </p:nvSpPr>
        <p:spPr bwMode="auto">
          <a:xfrm>
            <a:off x="10191649" y="5712128"/>
            <a:ext cx="575030" cy="741208"/>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TextBox 16"/>
          <p:cNvSpPr txBox="1"/>
          <p:nvPr/>
        </p:nvSpPr>
        <p:spPr>
          <a:xfrm>
            <a:off x="1082746" y="379983"/>
            <a:ext cx="9984188" cy="923330"/>
          </a:xfrm>
          <a:prstGeom prst="rect">
            <a:avLst/>
          </a:prstGeom>
          <a:solidFill>
            <a:schemeClr val="tx1"/>
          </a:solidFill>
        </p:spPr>
        <p:txBody>
          <a:bodyPr wrap="square" rtlCol="0">
            <a:spAutoFit/>
          </a:bodyPr>
          <a:lstStyle/>
          <a:p>
            <a:pPr algn="ctr"/>
            <a:r>
              <a:rPr lang="zh-CN" altLang="en-US" sz="5400" b="1" dirty="0">
                <a:solidFill>
                  <a:schemeClr val="accent2"/>
                </a:solidFill>
                <a:latin typeface="+mj-ea"/>
                <a:ea typeface="+mj-ea"/>
              </a:rPr>
              <a:t>备 用 图 标</a:t>
            </a:r>
          </a:p>
        </p:txBody>
      </p:sp>
    </p:spTree>
    <p:extLst>
      <p:ext uri="{BB962C8B-B14F-4D97-AF65-F5344CB8AC3E}">
        <p14:creationId xmlns:p14="http://schemas.microsoft.com/office/powerpoint/2010/main" val="2908438039"/>
      </p:ext>
    </p:extLst>
  </p:cSld>
  <p:clrMapOvr>
    <a:masterClrMapping/>
  </p:clrMapOvr>
  <mc:AlternateContent xmlns:mc="http://schemas.openxmlformats.org/markup-compatibility/2006" xmlns:p14="http://schemas.microsoft.com/office/powerpoint/2010/main">
    <mc:Choice Requires="p14">
      <p:transition spd="slow" p14:dur="800" advTm="2026">
        <p:blinds dir="vert"/>
      </p:transition>
    </mc:Choice>
    <mc:Fallback xmlns="">
      <p:transition spd="slow" advTm="2026">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1.1 </a:t>
            </a:r>
            <a:r>
              <a:rPr lang="zh-CN" altLang="en-US" sz="2800" dirty="0">
                <a:solidFill>
                  <a:schemeClr val="accent2"/>
                </a:solidFill>
                <a:latin typeface="微软雅黑"/>
                <a:ea typeface="微软雅黑"/>
              </a:rPr>
              <a:t>团队介绍</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pic>
        <p:nvPicPr>
          <p:cNvPr id="6" name="图片 5">
            <a:extLst>
              <a:ext uri="{FF2B5EF4-FFF2-40B4-BE49-F238E27FC236}">
                <a16:creationId xmlns:a16="http://schemas.microsoft.com/office/drawing/2014/main" id="{4CB4A338-135B-458C-BFD3-DEF7412C5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47" y="2071199"/>
            <a:ext cx="6159816" cy="4556429"/>
          </a:xfrm>
          <a:prstGeom prst="rect">
            <a:avLst/>
          </a:prstGeom>
          <a:ln>
            <a:noFill/>
          </a:ln>
          <a:effectLst>
            <a:outerShdw blurRad="190500" algn="tl" rotWithShape="0">
              <a:srgbClr val="000000">
                <a:alpha val="70000"/>
              </a:srgbClr>
            </a:outerShdw>
          </a:effectLst>
        </p:spPr>
      </p:pic>
      <p:sp>
        <p:nvSpPr>
          <p:cNvPr id="12" name="椭圆 11">
            <a:extLst>
              <a:ext uri="{FF2B5EF4-FFF2-40B4-BE49-F238E27FC236}">
                <a16:creationId xmlns:a16="http://schemas.microsoft.com/office/drawing/2014/main" id="{0F2383A3-CDC2-4814-8AAB-1A0952848DF3}"/>
              </a:ext>
            </a:extLst>
          </p:cNvPr>
          <p:cNvSpPr/>
          <p:nvPr/>
        </p:nvSpPr>
        <p:spPr bwMode="auto">
          <a:xfrm>
            <a:off x="2064991" y="763762"/>
            <a:ext cx="1153070" cy="1153070"/>
          </a:xfrm>
          <a:prstGeom prst="ellipse">
            <a:avLst/>
          </a:prstGeom>
          <a:solidFill>
            <a:schemeClr val="tx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13" name="椭圆 12">
            <a:extLst>
              <a:ext uri="{FF2B5EF4-FFF2-40B4-BE49-F238E27FC236}">
                <a16:creationId xmlns:a16="http://schemas.microsoft.com/office/drawing/2014/main" id="{14ABDBD3-86C3-4287-A89E-BFC8FE01EC71}"/>
              </a:ext>
            </a:extLst>
          </p:cNvPr>
          <p:cNvSpPr/>
          <p:nvPr/>
        </p:nvSpPr>
        <p:spPr bwMode="auto">
          <a:xfrm>
            <a:off x="3578101" y="763762"/>
            <a:ext cx="1153070" cy="1153070"/>
          </a:xfrm>
          <a:prstGeom prst="ellipse">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14" name="椭圆 13">
            <a:extLst>
              <a:ext uri="{FF2B5EF4-FFF2-40B4-BE49-F238E27FC236}">
                <a16:creationId xmlns:a16="http://schemas.microsoft.com/office/drawing/2014/main" id="{E603FAC6-74BE-48EA-9BF1-460E77CD69D2}"/>
              </a:ext>
            </a:extLst>
          </p:cNvPr>
          <p:cNvSpPr/>
          <p:nvPr/>
        </p:nvSpPr>
        <p:spPr bwMode="auto">
          <a:xfrm>
            <a:off x="5089327" y="763762"/>
            <a:ext cx="1153070" cy="1153070"/>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15" name="椭圆 14">
            <a:extLst>
              <a:ext uri="{FF2B5EF4-FFF2-40B4-BE49-F238E27FC236}">
                <a16:creationId xmlns:a16="http://schemas.microsoft.com/office/drawing/2014/main" id="{5332FE58-B033-4827-A679-1DCC003371B8}"/>
              </a:ext>
            </a:extLst>
          </p:cNvPr>
          <p:cNvSpPr/>
          <p:nvPr/>
        </p:nvSpPr>
        <p:spPr bwMode="auto">
          <a:xfrm>
            <a:off x="528524" y="763762"/>
            <a:ext cx="1153070" cy="1153070"/>
          </a:xfrm>
          <a:prstGeom prst="ellipse">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solidFill>
                <a:srgbClr val="C4261D"/>
              </a:solidFill>
            </a:endParaRPr>
          </a:p>
        </p:txBody>
      </p:sp>
      <p:sp>
        <p:nvSpPr>
          <p:cNvPr id="18" name="TextBox 61">
            <a:extLst>
              <a:ext uri="{FF2B5EF4-FFF2-40B4-BE49-F238E27FC236}">
                <a16:creationId xmlns:a16="http://schemas.microsoft.com/office/drawing/2014/main" id="{F0E99BA8-169C-4562-8B07-83F666413CA3}"/>
              </a:ext>
            </a:extLst>
          </p:cNvPr>
          <p:cNvSpPr txBox="1"/>
          <p:nvPr/>
        </p:nvSpPr>
        <p:spPr>
          <a:xfrm>
            <a:off x="630659" y="1057911"/>
            <a:ext cx="954897" cy="523220"/>
          </a:xfrm>
          <a:prstGeom prst="rect">
            <a:avLst/>
          </a:prstGeom>
          <a:noFill/>
        </p:spPr>
        <p:txBody>
          <a:bodyPr wrap="square" rtlCol="0">
            <a:spAutoFit/>
          </a:bodyPr>
          <a:lstStyle/>
          <a:p>
            <a:r>
              <a:rPr lang="zh-CN" altLang="en-US" sz="2800" dirty="0">
                <a:solidFill>
                  <a:srgbClr val="F8F8F8"/>
                </a:solidFill>
                <a:latin typeface="微软雅黑"/>
                <a:ea typeface="微软雅黑"/>
              </a:rPr>
              <a:t>坚韧</a:t>
            </a:r>
          </a:p>
        </p:txBody>
      </p:sp>
      <p:sp>
        <p:nvSpPr>
          <p:cNvPr id="20" name="TextBox 70">
            <a:extLst>
              <a:ext uri="{FF2B5EF4-FFF2-40B4-BE49-F238E27FC236}">
                <a16:creationId xmlns:a16="http://schemas.microsoft.com/office/drawing/2014/main" id="{4A07257A-9348-407B-8B02-33CD8F675CB4}"/>
              </a:ext>
            </a:extLst>
          </p:cNvPr>
          <p:cNvSpPr txBox="1"/>
          <p:nvPr/>
        </p:nvSpPr>
        <p:spPr>
          <a:xfrm>
            <a:off x="2164077" y="1078687"/>
            <a:ext cx="954897" cy="523220"/>
          </a:xfrm>
          <a:prstGeom prst="rect">
            <a:avLst/>
          </a:prstGeom>
          <a:noFill/>
        </p:spPr>
        <p:txBody>
          <a:bodyPr wrap="square" rtlCol="0">
            <a:spAutoFit/>
          </a:bodyPr>
          <a:lstStyle/>
          <a:p>
            <a:r>
              <a:rPr lang="zh-CN" altLang="en-US" sz="2800" dirty="0">
                <a:solidFill>
                  <a:srgbClr val="F8F8F8"/>
                </a:solidFill>
                <a:latin typeface="微软雅黑"/>
                <a:ea typeface="微软雅黑"/>
              </a:rPr>
              <a:t>专注</a:t>
            </a:r>
          </a:p>
        </p:txBody>
      </p:sp>
      <p:sp>
        <p:nvSpPr>
          <p:cNvPr id="21" name="TextBox 71">
            <a:extLst>
              <a:ext uri="{FF2B5EF4-FFF2-40B4-BE49-F238E27FC236}">
                <a16:creationId xmlns:a16="http://schemas.microsoft.com/office/drawing/2014/main" id="{7CAC0492-A3BF-4ECA-865B-90C0EBDCE3BA}"/>
              </a:ext>
            </a:extLst>
          </p:cNvPr>
          <p:cNvSpPr txBox="1"/>
          <p:nvPr/>
        </p:nvSpPr>
        <p:spPr>
          <a:xfrm>
            <a:off x="3683635" y="1078687"/>
            <a:ext cx="954897" cy="523220"/>
          </a:xfrm>
          <a:prstGeom prst="rect">
            <a:avLst/>
          </a:prstGeom>
          <a:noFill/>
        </p:spPr>
        <p:txBody>
          <a:bodyPr wrap="square" rtlCol="0">
            <a:spAutoFit/>
          </a:bodyPr>
          <a:lstStyle/>
          <a:p>
            <a:r>
              <a:rPr lang="zh-CN" altLang="en-US" sz="2800" dirty="0">
                <a:solidFill>
                  <a:srgbClr val="F8F8F8"/>
                </a:solidFill>
                <a:latin typeface="微软雅黑"/>
                <a:ea typeface="微软雅黑"/>
              </a:rPr>
              <a:t>执着</a:t>
            </a:r>
          </a:p>
        </p:txBody>
      </p:sp>
      <p:sp>
        <p:nvSpPr>
          <p:cNvPr id="22" name="TextBox 72">
            <a:extLst>
              <a:ext uri="{FF2B5EF4-FFF2-40B4-BE49-F238E27FC236}">
                <a16:creationId xmlns:a16="http://schemas.microsoft.com/office/drawing/2014/main" id="{C87AD227-6BC1-40F0-BE48-277FF23AB348}"/>
              </a:ext>
            </a:extLst>
          </p:cNvPr>
          <p:cNvSpPr txBox="1"/>
          <p:nvPr/>
        </p:nvSpPr>
        <p:spPr>
          <a:xfrm>
            <a:off x="5188413" y="1078246"/>
            <a:ext cx="954897" cy="523220"/>
          </a:xfrm>
          <a:prstGeom prst="rect">
            <a:avLst/>
          </a:prstGeom>
          <a:noFill/>
        </p:spPr>
        <p:txBody>
          <a:bodyPr wrap="square" rtlCol="0">
            <a:spAutoFit/>
          </a:bodyPr>
          <a:lstStyle/>
          <a:p>
            <a:r>
              <a:rPr lang="zh-CN" altLang="en-US" sz="2800" dirty="0">
                <a:solidFill>
                  <a:srgbClr val="F8F8F8"/>
                </a:solidFill>
                <a:latin typeface="微软雅黑"/>
                <a:ea typeface="微软雅黑"/>
              </a:rPr>
              <a:t>创新</a:t>
            </a:r>
          </a:p>
        </p:txBody>
      </p:sp>
      <p:sp>
        <p:nvSpPr>
          <p:cNvPr id="23" name="TextBox 8">
            <a:extLst>
              <a:ext uri="{FF2B5EF4-FFF2-40B4-BE49-F238E27FC236}">
                <a16:creationId xmlns:a16="http://schemas.microsoft.com/office/drawing/2014/main" id="{24432CB9-DC06-4EC5-99AC-1B7EA1542A09}"/>
              </a:ext>
            </a:extLst>
          </p:cNvPr>
          <p:cNvSpPr txBox="1"/>
          <p:nvPr/>
        </p:nvSpPr>
        <p:spPr>
          <a:xfrm>
            <a:off x="7250509" y="2111418"/>
            <a:ext cx="4392488" cy="2862322"/>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dirty="0">
                <a:solidFill>
                  <a:schemeClr val="accent1">
                    <a:lumMod val="50000"/>
                  </a:schemeClr>
                </a:solidFill>
              </a:rPr>
              <a:t>团队两位创始人是前华为同事，分别在华为供职超过</a:t>
            </a:r>
            <a:r>
              <a:rPr lang="en-US" altLang="zh-CN" dirty="0">
                <a:solidFill>
                  <a:schemeClr val="accent1">
                    <a:lumMod val="50000"/>
                  </a:schemeClr>
                </a:solidFill>
              </a:rPr>
              <a:t>10</a:t>
            </a:r>
            <a:r>
              <a:rPr lang="zh-CN" altLang="en-US" dirty="0">
                <a:solidFill>
                  <a:schemeClr val="accent1">
                    <a:lumMod val="50000"/>
                  </a:schemeClr>
                </a:solidFill>
              </a:rPr>
              <a:t>年时间。</a:t>
            </a:r>
            <a:endParaRPr lang="en-US" altLang="zh-CN" dirty="0">
              <a:solidFill>
                <a:schemeClr val="accent1">
                  <a:lumMod val="50000"/>
                </a:schemeClr>
              </a:solidFill>
            </a:endParaRPr>
          </a:p>
          <a:p>
            <a:endParaRPr lang="en-US" altLang="zh-CN" dirty="0">
              <a:solidFill>
                <a:schemeClr val="accent1">
                  <a:lumMod val="50000"/>
                </a:schemeClr>
              </a:solidFill>
            </a:endParaRPr>
          </a:p>
          <a:p>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1</a:t>
            </a:r>
            <a:r>
              <a:rPr lang="zh-CN" altLang="en-US" dirty="0">
                <a:solidFill>
                  <a:schemeClr val="accent1">
                    <a:lumMod val="50000"/>
                  </a:schemeClr>
                </a:solidFill>
              </a:rPr>
              <a:t>月团队正式组建，并启动创业项目孵化，于</a:t>
            </a:r>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5</a:t>
            </a:r>
            <a:r>
              <a:rPr lang="zh-CN" altLang="en-US" dirty="0">
                <a:solidFill>
                  <a:schemeClr val="accent1">
                    <a:lumMod val="50000"/>
                  </a:schemeClr>
                </a:solidFill>
              </a:rPr>
              <a:t>月确定</a:t>
            </a:r>
            <a:r>
              <a:rPr lang="en-US" altLang="zh-CN" dirty="0">
                <a:solidFill>
                  <a:schemeClr val="accent1">
                    <a:lumMod val="50000"/>
                  </a:schemeClr>
                </a:solidFill>
              </a:rPr>
              <a:t>STEAM</a:t>
            </a:r>
            <a:r>
              <a:rPr lang="zh-CN" altLang="en-US" dirty="0">
                <a:solidFill>
                  <a:schemeClr val="accent1">
                    <a:lumMod val="50000"/>
                  </a:schemeClr>
                </a:solidFill>
              </a:rPr>
              <a:t>教育方向，于</a:t>
            </a:r>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6</a:t>
            </a:r>
            <a:r>
              <a:rPr lang="zh-CN" altLang="en-US" dirty="0">
                <a:solidFill>
                  <a:schemeClr val="accent1">
                    <a:lumMod val="50000"/>
                  </a:schemeClr>
                </a:solidFill>
              </a:rPr>
              <a:t>月确定具体项目。</a:t>
            </a:r>
            <a:endParaRPr lang="en-US" altLang="zh-CN" dirty="0">
              <a:solidFill>
                <a:schemeClr val="accent1">
                  <a:lumMod val="50000"/>
                </a:schemeClr>
              </a:solidFill>
            </a:endParaRPr>
          </a:p>
          <a:p>
            <a:endParaRPr lang="en-US" altLang="zh-CN" dirty="0">
              <a:solidFill>
                <a:schemeClr val="accent1">
                  <a:lumMod val="50000"/>
                </a:schemeClr>
              </a:solidFill>
            </a:endParaRPr>
          </a:p>
          <a:p>
            <a:r>
              <a:rPr lang="zh-CN" altLang="en-US" dirty="0">
                <a:solidFill>
                  <a:schemeClr val="accent1">
                    <a:lumMod val="50000"/>
                  </a:schemeClr>
                </a:solidFill>
              </a:rPr>
              <a:t>目前龙小波处于离职状态，刘昊即将离职，我们愿意为了共同的事业放弃高薪，只为实现多年的人生梦想。</a:t>
            </a:r>
          </a:p>
        </p:txBody>
      </p:sp>
    </p:spTree>
    <p:extLst>
      <p:ext uri="{BB962C8B-B14F-4D97-AF65-F5344CB8AC3E}">
        <p14:creationId xmlns:p14="http://schemas.microsoft.com/office/powerpoint/2010/main" val="2851093572"/>
      </p:ext>
    </p:extLst>
  </p:cSld>
  <p:clrMapOvr>
    <a:masterClrMapping/>
  </p:clrMapOvr>
  <mc:AlternateContent xmlns:mc="http://schemas.openxmlformats.org/markup-compatibility/2006" xmlns:p14="http://schemas.microsoft.com/office/powerpoint/2010/main">
    <mc:Choice Requires="p14">
      <p:transition spd="slow" p14:dur="800" advTm="10169">
        <p14:gallery dir="l"/>
      </p:transition>
    </mc:Choice>
    <mc:Fallback xmlns="">
      <p:transition spd="slow" advTm="1016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1.2 </a:t>
            </a:r>
            <a:r>
              <a:rPr lang="zh-CN" altLang="en-US" sz="2800" dirty="0">
                <a:solidFill>
                  <a:schemeClr val="accent2"/>
                </a:solidFill>
                <a:latin typeface="微软雅黑"/>
                <a:ea typeface="微软雅黑"/>
              </a:rPr>
              <a:t>核心成员介绍</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4" name="Oval 12"/>
          <p:cNvSpPr>
            <a:spLocks noChangeArrowheads="1"/>
          </p:cNvSpPr>
          <p:nvPr/>
        </p:nvSpPr>
        <p:spPr bwMode="auto">
          <a:xfrm>
            <a:off x="688014" y="1124744"/>
            <a:ext cx="2109380" cy="2119952"/>
          </a:xfrm>
          <a:prstGeom prst="ellipse">
            <a:avLst/>
          </a:pr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Oval 13"/>
          <p:cNvSpPr>
            <a:spLocks noChangeArrowheads="1"/>
          </p:cNvSpPr>
          <p:nvPr/>
        </p:nvSpPr>
        <p:spPr bwMode="auto">
          <a:xfrm>
            <a:off x="812251" y="1249862"/>
            <a:ext cx="1860907" cy="1869717"/>
          </a:xfrm>
          <a:prstGeom prst="ellipse">
            <a:avLst/>
          </a:prstGeom>
          <a:blipFill>
            <a:blip r:embed="rId3"/>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矩形 9"/>
          <p:cNvSpPr>
            <a:spLocks noChangeArrowheads="1"/>
          </p:cNvSpPr>
          <p:nvPr/>
        </p:nvSpPr>
        <p:spPr bwMode="auto">
          <a:xfrm>
            <a:off x="3019609" y="1196752"/>
            <a:ext cx="29347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accent1"/>
                </a:solidFill>
                <a:latin typeface="微软雅黑" pitchFamily="34" charset="-122"/>
                <a:ea typeface="微软雅黑" pitchFamily="34" charset="-122"/>
              </a:rPr>
              <a:t>龙小波  </a:t>
            </a:r>
            <a:r>
              <a:rPr lang="zh-CN" altLang="en-US" sz="2000" dirty="0">
                <a:solidFill>
                  <a:schemeClr val="accent1"/>
                </a:solidFill>
                <a:latin typeface="微软雅黑" pitchFamily="34" charset="-122"/>
                <a:ea typeface="微软雅黑" pitchFamily="34" charset="-122"/>
              </a:rPr>
              <a:t>联合创始人</a:t>
            </a:r>
          </a:p>
          <a:p>
            <a:endParaRPr lang="zh-CN" altLang="en-US" sz="2400" b="1" dirty="0">
              <a:solidFill>
                <a:schemeClr val="accent1"/>
              </a:solidFill>
              <a:latin typeface="微软雅黑" pitchFamily="34" charset="-122"/>
              <a:ea typeface="微软雅黑" pitchFamily="34" charset="-122"/>
            </a:endParaRPr>
          </a:p>
        </p:txBody>
      </p:sp>
      <p:sp>
        <p:nvSpPr>
          <p:cNvPr id="9" name="TextBox 8"/>
          <p:cNvSpPr txBox="1"/>
          <p:nvPr/>
        </p:nvSpPr>
        <p:spPr>
          <a:xfrm>
            <a:off x="3015495" y="1779052"/>
            <a:ext cx="8339470" cy="1477328"/>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dirty="0">
                <a:solidFill>
                  <a:schemeClr val="accent1">
                    <a:lumMod val="50000"/>
                  </a:schemeClr>
                </a:solidFill>
              </a:rPr>
              <a:t>出生于</a:t>
            </a:r>
            <a:r>
              <a:rPr lang="en-US" altLang="zh-CN" dirty="0">
                <a:solidFill>
                  <a:schemeClr val="accent1">
                    <a:lumMod val="50000"/>
                  </a:schemeClr>
                </a:solidFill>
              </a:rPr>
              <a:t>1981</a:t>
            </a:r>
            <a:r>
              <a:rPr lang="zh-CN" altLang="en-US" dirty="0">
                <a:solidFill>
                  <a:schemeClr val="accent1">
                    <a:lumMod val="50000"/>
                  </a:schemeClr>
                </a:solidFill>
              </a:rPr>
              <a:t>年，四川师范大学计算机科学与技术专业。华为</a:t>
            </a:r>
            <a:r>
              <a:rPr lang="en-US" altLang="zh-CN" dirty="0">
                <a:solidFill>
                  <a:schemeClr val="accent1">
                    <a:lumMod val="50000"/>
                  </a:schemeClr>
                </a:solidFill>
              </a:rPr>
              <a:t>10</a:t>
            </a:r>
            <a:r>
              <a:rPr lang="zh-CN" altLang="en-US" dirty="0">
                <a:solidFill>
                  <a:schemeClr val="accent1">
                    <a:lumMod val="50000"/>
                  </a:schemeClr>
                </a:solidFill>
              </a:rPr>
              <a:t>年</a:t>
            </a:r>
            <a:r>
              <a:rPr lang="en-US" altLang="zh-CN" dirty="0">
                <a:solidFill>
                  <a:schemeClr val="accent1">
                    <a:lumMod val="50000"/>
                  </a:schemeClr>
                </a:solidFill>
              </a:rPr>
              <a:t>+</a:t>
            </a:r>
            <a:r>
              <a:rPr lang="zh-CN" altLang="en-US" dirty="0">
                <a:solidFill>
                  <a:schemeClr val="accent1">
                    <a:lumMod val="50000"/>
                  </a:schemeClr>
                </a:solidFill>
              </a:rPr>
              <a:t>经验，历任软件工程师，高级软件经理，系统设计师等岗位。担任华为软件精英训练营讲师，课程组组长，对教育事业充满热忱。</a:t>
            </a:r>
            <a:endParaRPr lang="en-US" altLang="zh-CN" dirty="0">
              <a:solidFill>
                <a:schemeClr val="accent1">
                  <a:lumMod val="50000"/>
                </a:schemeClr>
              </a:solidFill>
            </a:endParaRPr>
          </a:p>
          <a:p>
            <a:r>
              <a:rPr lang="zh-CN" altLang="en-US" dirty="0">
                <a:solidFill>
                  <a:schemeClr val="accent1">
                    <a:lumMod val="50000"/>
                  </a:schemeClr>
                </a:solidFill>
              </a:rPr>
              <a:t>同时作为一个三岁男孩的父亲，希望下一代能够接受最顶尖的科技教育，为中国培养更多科技人才。</a:t>
            </a:r>
          </a:p>
        </p:txBody>
      </p:sp>
      <p:sp>
        <p:nvSpPr>
          <p:cNvPr id="10" name="Oval 12"/>
          <p:cNvSpPr>
            <a:spLocks noChangeArrowheads="1"/>
          </p:cNvSpPr>
          <p:nvPr/>
        </p:nvSpPr>
        <p:spPr bwMode="auto">
          <a:xfrm>
            <a:off x="688014" y="3949830"/>
            <a:ext cx="2109380" cy="2119952"/>
          </a:xfrm>
          <a:prstGeom prst="ellipse">
            <a:avLst/>
          </a:pr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13"/>
          <p:cNvSpPr>
            <a:spLocks noChangeArrowheads="1"/>
          </p:cNvSpPr>
          <p:nvPr/>
        </p:nvSpPr>
        <p:spPr bwMode="auto">
          <a:xfrm>
            <a:off x="812251" y="4074948"/>
            <a:ext cx="1860907" cy="1869717"/>
          </a:xfrm>
          <a:prstGeom prst="ellipse">
            <a:avLst/>
          </a:prstGeom>
          <a:blipFill>
            <a:blip r:embed="rId4"/>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矩形 9"/>
          <p:cNvSpPr>
            <a:spLocks noChangeArrowheads="1"/>
          </p:cNvSpPr>
          <p:nvPr/>
        </p:nvSpPr>
        <p:spPr bwMode="auto">
          <a:xfrm>
            <a:off x="3019609" y="4005064"/>
            <a:ext cx="30787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accent1"/>
                </a:solidFill>
                <a:latin typeface="微软雅黑" pitchFamily="34" charset="-122"/>
                <a:ea typeface="微软雅黑" pitchFamily="34" charset="-122"/>
              </a:rPr>
              <a:t>刘   昊  </a:t>
            </a:r>
            <a:r>
              <a:rPr lang="zh-CN" altLang="en-US" sz="2000" dirty="0">
                <a:solidFill>
                  <a:schemeClr val="accent1"/>
                </a:solidFill>
                <a:latin typeface="微软雅黑" pitchFamily="34" charset="-122"/>
                <a:ea typeface="微软雅黑" pitchFamily="34" charset="-122"/>
              </a:rPr>
              <a:t>联合创始人</a:t>
            </a:r>
          </a:p>
        </p:txBody>
      </p:sp>
      <p:sp>
        <p:nvSpPr>
          <p:cNvPr id="14" name="TextBox 13"/>
          <p:cNvSpPr txBox="1"/>
          <p:nvPr/>
        </p:nvSpPr>
        <p:spPr>
          <a:xfrm>
            <a:off x="3019609" y="4647178"/>
            <a:ext cx="8339470" cy="369332"/>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dirty="0">
                <a:solidFill>
                  <a:schemeClr val="accent1">
                    <a:lumMod val="50000"/>
                  </a:schemeClr>
                </a:solidFill>
              </a:rPr>
              <a:t>华为</a:t>
            </a:r>
            <a:r>
              <a:rPr lang="en-US" altLang="zh-CN" dirty="0">
                <a:solidFill>
                  <a:schemeClr val="accent1">
                    <a:lumMod val="50000"/>
                  </a:schemeClr>
                </a:solidFill>
              </a:rPr>
              <a:t>10</a:t>
            </a:r>
            <a:r>
              <a:rPr lang="zh-CN" altLang="en-US" dirty="0">
                <a:solidFill>
                  <a:schemeClr val="accent1">
                    <a:lumMod val="50000"/>
                  </a:schemeClr>
                </a:solidFill>
              </a:rPr>
              <a:t>年</a:t>
            </a:r>
            <a:r>
              <a:rPr lang="en-US" altLang="zh-CN" dirty="0">
                <a:solidFill>
                  <a:schemeClr val="accent1">
                    <a:lumMod val="50000"/>
                  </a:schemeClr>
                </a:solidFill>
              </a:rPr>
              <a:t>+</a:t>
            </a:r>
            <a:r>
              <a:rPr lang="zh-CN" altLang="en-US" dirty="0">
                <a:solidFill>
                  <a:schemeClr val="accent1">
                    <a:lumMod val="50000"/>
                  </a:schemeClr>
                </a:solidFill>
              </a:rPr>
              <a:t>经验。</a:t>
            </a:r>
          </a:p>
        </p:txBody>
      </p:sp>
    </p:spTree>
    <p:extLst>
      <p:ext uri="{BB962C8B-B14F-4D97-AF65-F5344CB8AC3E}">
        <p14:creationId xmlns:p14="http://schemas.microsoft.com/office/powerpoint/2010/main" val="3064086378"/>
      </p:ext>
    </p:extLst>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1.2 </a:t>
            </a:r>
            <a:r>
              <a:rPr lang="zh-CN" altLang="en-US" sz="2800" dirty="0">
                <a:solidFill>
                  <a:schemeClr val="accent2"/>
                </a:solidFill>
                <a:latin typeface="微软雅黑"/>
                <a:ea typeface="微软雅黑"/>
              </a:rPr>
              <a:t>核心成员介绍</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4" name="Oval 12"/>
          <p:cNvSpPr>
            <a:spLocks noChangeArrowheads="1"/>
          </p:cNvSpPr>
          <p:nvPr/>
        </p:nvSpPr>
        <p:spPr bwMode="auto">
          <a:xfrm>
            <a:off x="1314053" y="711594"/>
            <a:ext cx="2109380" cy="2119952"/>
          </a:xfrm>
          <a:prstGeom prst="ellipse">
            <a:avLst/>
          </a:pr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Oval 13"/>
          <p:cNvSpPr>
            <a:spLocks noChangeArrowheads="1"/>
          </p:cNvSpPr>
          <p:nvPr/>
        </p:nvSpPr>
        <p:spPr bwMode="auto">
          <a:xfrm>
            <a:off x="1438290" y="836712"/>
            <a:ext cx="1860907" cy="1869717"/>
          </a:xfrm>
          <a:prstGeom prst="ellipse">
            <a:avLst/>
          </a:prstGeom>
          <a:blipFill>
            <a:blip r:embed="rId3"/>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矩形 7"/>
          <p:cNvSpPr>
            <a:spLocks noChangeArrowheads="1"/>
          </p:cNvSpPr>
          <p:nvPr/>
        </p:nvSpPr>
        <p:spPr bwMode="auto">
          <a:xfrm>
            <a:off x="885605" y="3292854"/>
            <a:ext cx="2966276" cy="707886"/>
          </a:xfrm>
          <a:prstGeom prst="rect">
            <a:avLst/>
          </a:prstGeom>
          <a:solidFill>
            <a:schemeClr val="bg2"/>
          </a:solidFill>
          <a:ln>
            <a:noFill/>
          </a:ln>
          <a:extLst/>
        </p:spPr>
        <p:txBody>
          <a:bodyPr wrap="square">
            <a:spAutoFit/>
          </a:bodyPr>
          <a:lstStyle/>
          <a:p>
            <a:pPr algn="ctr"/>
            <a:r>
              <a:rPr lang="zh-CN" altLang="en-US" sz="2000" dirty="0">
                <a:solidFill>
                  <a:schemeClr val="accent2"/>
                </a:solidFill>
                <a:latin typeface="微软雅黑" pitchFamily="34" charset="-122"/>
                <a:ea typeface="微软雅黑" pitchFamily="34" charset="-122"/>
              </a:rPr>
              <a:t>公司市场部经理，团队运营总监</a:t>
            </a:r>
          </a:p>
        </p:txBody>
      </p:sp>
      <p:sp>
        <p:nvSpPr>
          <p:cNvPr id="7" name="矩形 9"/>
          <p:cNvSpPr>
            <a:spLocks noChangeArrowheads="1"/>
          </p:cNvSpPr>
          <p:nvPr/>
        </p:nvSpPr>
        <p:spPr bwMode="auto">
          <a:xfrm>
            <a:off x="1598204"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itchFamily="34" charset="-122"/>
                <a:ea typeface="微软雅黑" pitchFamily="34" charset="-122"/>
              </a:rPr>
              <a:t>安妮</a:t>
            </a:r>
          </a:p>
        </p:txBody>
      </p:sp>
      <p:sp>
        <p:nvSpPr>
          <p:cNvPr id="8" name="TextBox 7"/>
          <p:cNvSpPr txBox="1"/>
          <p:nvPr/>
        </p:nvSpPr>
        <p:spPr>
          <a:xfrm>
            <a:off x="766916" y="4149080"/>
            <a:ext cx="3265748" cy="203132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p>
        </p:txBody>
      </p:sp>
      <p:sp>
        <p:nvSpPr>
          <p:cNvPr id="14" name="Oval 12"/>
          <p:cNvSpPr>
            <a:spLocks noChangeArrowheads="1"/>
          </p:cNvSpPr>
          <p:nvPr/>
        </p:nvSpPr>
        <p:spPr bwMode="auto">
          <a:xfrm>
            <a:off x="4889766" y="711594"/>
            <a:ext cx="2109380" cy="2119952"/>
          </a:xfrm>
          <a:prstGeom prst="ellipse">
            <a:avLst/>
          </a:pr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3"/>
          <p:cNvSpPr>
            <a:spLocks noChangeArrowheads="1"/>
          </p:cNvSpPr>
          <p:nvPr/>
        </p:nvSpPr>
        <p:spPr bwMode="auto">
          <a:xfrm>
            <a:off x="5014003" y="836712"/>
            <a:ext cx="1860907" cy="1869717"/>
          </a:xfrm>
          <a:prstGeom prst="ellipse">
            <a:avLst/>
          </a:prstGeom>
          <a:blipFill>
            <a:blip r:embed="rId4"/>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矩形 7"/>
          <p:cNvSpPr>
            <a:spLocks noChangeArrowheads="1"/>
          </p:cNvSpPr>
          <p:nvPr/>
        </p:nvSpPr>
        <p:spPr bwMode="auto">
          <a:xfrm>
            <a:off x="4461318" y="3292854"/>
            <a:ext cx="2966276" cy="707886"/>
          </a:xfrm>
          <a:prstGeom prst="rect">
            <a:avLst/>
          </a:prstGeom>
          <a:solidFill>
            <a:schemeClr val="bg1"/>
          </a:solidFill>
          <a:ln>
            <a:noFill/>
          </a:ln>
          <a:extLst/>
        </p:spPr>
        <p:txBody>
          <a:bodyPr wrap="square">
            <a:spAutoFit/>
          </a:bodyPr>
          <a:lstStyle/>
          <a:p>
            <a:pPr algn="ctr"/>
            <a:r>
              <a:rPr lang="zh-CN" altLang="en-US" sz="2000" dirty="0">
                <a:solidFill>
                  <a:schemeClr val="accent2"/>
                </a:solidFill>
                <a:latin typeface="微软雅黑" pitchFamily="34" charset="-122"/>
                <a:ea typeface="微软雅黑" pitchFamily="34" charset="-122"/>
              </a:rPr>
              <a:t>公司副工程师，团队生产经理</a:t>
            </a:r>
          </a:p>
        </p:txBody>
      </p:sp>
      <p:sp>
        <p:nvSpPr>
          <p:cNvPr id="17" name="矩形 9"/>
          <p:cNvSpPr>
            <a:spLocks noChangeArrowheads="1"/>
          </p:cNvSpPr>
          <p:nvPr/>
        </p:nvSpPr>
        <p:spPr bwMode="auto">
          <a:xfrm>
            <a:off x="5173917"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itchFamily="34" charset="-122"/>
                <a:ea typeface="微软雅黑" pitchFamily="34" charset="-122"/>
              </a:rPr>
              <a:t>李斯特</a:t>
            </a:r>
          </a:p>
        </p:txBody>
      </p:sp>
      <p:sp>
        <p:nvSpPr>
          <p:cNvPr id="18" name="TextBox 17"/>
          <p:cNvSpPr txBox="1"/>
          <p:nvPr/>
        </p:nvSpPr>
        <p:spPr>
          <a:xfrm>
            <a:off x="4342629" y="4149080"/>
            <a:ext cx="3265748" cy="203132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p>
        </p:txBody>
      </p:sp>
      <p:sp>
        <p:nvSpPr>
          <p:cNvPr id="19" name="Oval 12"/>
          <p:cNvSpPr>
            <a:spLocks noChangeArrowheads="1"/>
          </p:cNvSpPr>
          <p:nvPr/>
        </p:nvSpPr>
        <p:spPr bwMode="auto">
          <a:xfrm>
            <a:off x="8479127" y="711594"/>
            <a:ext cx="2109380" cy="2119952"/>
          </a:xfrm>
          <a:prstGeom prst="ellipse">
            <a:avLst/>
          </a:pr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3"/>
          <p:cNvSpPr>
            <a:spLocks noChangeArrowheads="1"/>
          </p:cNvSpPr>
          <p:nvPr/>
        </p:nvSpPr>
        <p:spPr bwMode="auto">
          <a:xfrm>
            <a:off x="8603364" y="836712"/>
            <a:ext cx="1860907" cy="1869717"/>
          </a:xfrm>
          <a:prstGeom prst="ellipse">
            <a:avLst/>
          </a:prstGeom>
          <a:blipFill>
            <a:blip r:embed="rId5"/>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矩形 7"/>
          <p:cNvSpPr>
            <a:spLocks noChangeArrowheads="1"/>
          </p:cNvSpPr>
          <p:nvPr/>
        </p:nvSpPr>
        <p:spPr bwMode="auto">
          <a:xfrm>
            <a:off x="8050679" y="3292854"/>
            <a:ext cx="2966276" cy="707886"/>
          </a:xfrm>
          <a:prstGeom prst="rect">
            <a:avLst/>
          </a:prstGeom>
          <a:solidFill>
            <a:schemeClr val="tx1"/>
          </a:solidFill>
          <a:ln>
            <a:noFill/>
          </a:ln>
          <a:extLst/>
        </p:spPr>
        <p:txBody>
          <a:bodyPr wrap="square">
            <a:spAutoFit/>
          </a:bodyPr>
          <a:lstStyle/>
          <a:p>
            <a:pPr algn="ctr"/>
            <a:r>
              <a:rPr lang="zh-CN" altLang="en-US" sz="2000" dirty="0">
                <a:solidFill>
                  <a:schemeClr val="accent2"/>
                </a:solidFill>
                <a:latin typeface="微软雅黑" pitchFamily="34" charset="-122"/>
                <a:ea typeface="微软雅黑" pitchFamily="34" charset="-122"/>
              </a:rPr>
              <a:t>公司总会计师，团队财务总监</a:t>
            </a:r>
          </a:p>
        </p:txBody>
      </p:sp>
      <p:sp>
        <p:nvSpPr>
          <p:cNvPr id="22" name="矩形 9"/>
          <p:cNvSpPr>
            <a:spLocks noChangeArrowheads="1"/>
          </p:cNvSpPr>
          <p:nvPr/>
        </p:nvSpPr>
        <p:spPr bwMode="auto">
          <a:xfrm>
            <a:off x="8763278"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itchFamily="34" charset="-122"/>
                <a:ea typeface="微软雅黑" pitchFamily="34" charset="-122"/>
              </a:rPr>
              <a:t>张子蓝</a:t>
            </a:r>
          </a:p>
        </p:txBody>
      </p:sp>
      <p:sp>
        <p:nvSpPr>
          <p:cNvPr id="23" name="TextBox 22"/>
          <p:cNvSpPr txBox="1"/>
          <p:nvPr/>
        </p:nvSpPr>
        <p:spPr>
          <a:xfrm>
            <a:off x="7931990" y="4149080"/>
            <a:ext cx="3265748" cy="203132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p>
        </p:txBody>
      </p:sp>
      <p:sp>
        <p:nvSpPr>
          <p:cNvPr id="2" name="文本框 1">
            <a:extLst>
              <a:ext uri="{FF2B5EF4-FFF2-40B4-BE49-F238E27FC236}">
                <a16:creationId xmlns:a16="http://schemas.microsoft.com/office/drawing/2014/main" id="{EDFB1BDD-1A88-4433-8B33-C2FB5823F856}"/>
              </a:ext>
            </a:extLst>
          </p:cNvPr>
          <p:cNvSpPr txBox="1"/>
          <p:nvPr/>
        </p:nvSpPr>
        <p:spPr>
          <a:xfrm rot="20182042">
            <a:off x="2514149" y="2651242"/>
            <a:ext cx="7442565" cy="1107996"/>
          </a:xfrm>
          <a:prstGeom prst="rect">
            <a:avLst/>
          </a:prstGeom>
          <a:solidFill>
            <a:srgbClr val="C00000"/>
          </a:solidFill>
        </p:spPr>
        <p:txBody>
          <a:bodyPr wrap="square" rtlCol="0">
            <a:spAutoFit/>
          </a:bodyPr>
          <a:lstStyle/>
          <a:p>
            <a:pPr algn="ctr"/>
            <a:r>
              <a:rPr lang="zh-CN" altLang="en-US" sz="6600" dirty="0">
                <a:solidFill>
                  <a:srgbClr val="F8F8F8"/>
                </a:solidFill>
                <a:latin typeface="华文隶书" panose="02010800040101010101" pitchFamily="2" charset="-122"/>
                <a:ea typeface="华文隶书" panose="02010800040101010101" pitchFamily="2" charset="-122"/>
              </a:rPr>
              <a:t>当前阶段不涉及</a:t>
            </a:r>
          </a:p>
        </p:txBody>
      </p:sp>
    </p:spTree>
    <p:extLst>
      <p:ext uri="{BB962C8B-B14F-4D97-AF65-F5344CB8AC3E}">
        <p14:creationId xmlns:p14="http://schemas.microsoft.com/office/powerpoint/2010/main" val="870380179"/>
      </p:ext>
    </p:extLst>
  </p:cSld>
  <p:clrMapOvr>
    <a:masterClrMapping/>
  </p:clrMapOvr>
  <mc:AlternateContent xmlns:mc="http://schemas.openxmlformats.org/markup-compatibility/2006" xmlns:p14="http://schemas.microsoft.com/office/powerpoint/2010/main">
    <mc:Choice Requires="p14">
      <p:transition spd="slow" p14:dur="800" advTm="10055">
        <p14:gallery dir="l"/>
      </p:transition>
    </mc:Choice>
    <mc:Fallback xmlns="">
      <p:transition spd="slow" advTm="1005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1.3 </a:t>
            </a:r>
            <a:r>
              <a:rPr lang="zh-CN" altLang="en-US" sz="2800" dirty="0">
                <a:solidFill>
                  <a:schemeClr val="accent2"/>
                </a:solidFill>
                <a:latin typeface="微软雅黑"/>
                <a:ea typeface="微软雅黑"/>
              </a:rPr>
              <a:t>组织构架</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24" name="Line 104"/>
          <p:cNvSpPr>
            <a:spLocks noChangeShapeType="1"/>
          </p:cNvSpPr>
          <p:nvPr/>
        </p:nvSpPr>
        <p:spPr bwMode="auto">
          <a:xfrm>
            <a:off x="6357938" y="1600200"/>
            <a:ext cx="0" cy="338138"/>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5" name="Line 105"/>
          <p:cNvSpPr>
            <a:spLocks noChangeShapeType="1"/>
          </p:cNvSpPr>
          <p:nvPr/>
        </p:nvSpPr>
        <p:spPr bwMode="auto">
          <a:xfrm>
            <a:off x="6357938" y="2493963"/>
            <a:ext cx="0" cy="46990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nvGrpSpPr>
          <p:cNvPr id="26" name="组合 25"/>
          <p:cNvGrpSpPr/>
          <p:nvPr/>
        </p:nvGrpSpPr>
        <p:grpSpPr>
          <a:xfrm>
            <a:off x="1900238" y="2728913"/>
            <a:ext cx="7810500" cy="763588"/>
            <a:chOff x="1900238" y="2728913"/>
            <a:chExt cx="7810500" cy="763588"/>
          </a:xfrm>
        </p:grpSpPr>
        <p:sp>
          <p:nvSpPr>
            <p:cNvPr id="27" name="Line 106"/>
            <p:cNvSpPr>
              <a:spLocks noChangeShapeType="1"/>
            </p:cNvSpPr>
            <p:nvPr/>
          </p:nvSpPr>
          <p:spPr bwMode="auto">
            <a:xfrm flipH="1">
              <a:off x="1900238" y="2728913"/>
              <a:ext cx="7810500"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8" name="Line 107"/>
            <p:cNvSpPr>
              <a:spLocks noChangeShapeType="1"/>
            </p:cNvSpPr>
            <p:nvPr/>
          </p:nvSpPr>
          <p:spPr bwMode="auto">
            <a:xfrm>
              <a:off x="9709151" y="2728913"/>
              <a:ext cx="0" cy="23495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9" name="Line 108"/>
            <p:cNvSpPr>
              <a:spLocks noChangeShapeType="1"/>
            </p:cNvSpPr>
            <p:nvPr/>
          </p:nvSpPr>
          <p:spPr bwMode="auto">
            <a:xfrm>
              <a:off x="3675063" y="2728913"/>
              <a:ext cx="0" cy="763588"/>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0" name="Line 109"/>
            <p:cNvSpPr>
              <a:spLocks noChangeShapeType="1"/>
            </p:cNvSpPr>
            <p:nvPr/>
          </p:nvSpPr>
          <p:spPr bwMode="auto">
            <a:xfrm>
              <a:off x="3244851" y="2728913"/>
              <a:ext cx="0" cy="763588"/>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1" name="Line 110"/>
            <p:cNvSpPr>
              <a:spLocks noChangeShapeType="1"/>
            </p:cNvSpPr>
            <p:nvPr/>
          </p:nvSpPr>
          <p:spPr bwMode="auto">
            <a:xfrm>
              <a:off x="2792413" y="2728913"/>
              <a:ext cx="0" cy="763588"/>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2" name="Line 111"/>
            <p:cNvSpPr>
              <a:spLocks noChangeShapeType="1"/>
            </p:cNvSpPr>
            <p:nvPr/>
          </p:nvSpPr>
          <p:spPr bwMode="auto">
            <a:xfrm>
              <a:off x="2332038" y="2728913"/>
              <a:ext cx="0" cy="763588"/>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3" name="Line 112"/>
            <p:cNvSpPr>
              <a:spLocks noChangeShapeType="1"/>
            </p:cNvSpPr>
            <p:nvPr/>
          </p:nvSpPr>
          <p:spPr bwMode="auto">
            <a:xfrm>
              <a:off x="1901826" y="2728913"/>
              <a:ext cx="0" cy="163513"/>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4" name="组合 33"/>
          <p:cNvGrpSpPr/>
          <p:nvPr/>
        </p:nvGrpSpPr>
        <p:grpSpPr>
          <a:xfrm>
            <a:off x="5038726" y="3278188"/>
            <a:ext cx="2473325" cy="423862"/>
            <a:chOff x="5038726" y="3278188"/>
            <a:chExt cx="2473325" cy="423862"/>
          </a:xfrm>
        </p:grpSpPr>
        <p:sp>
          <p:nvSpPr>
            <p:cNvPr id="35" name="Line 116"/>
            <p:cNvSpPr>
              <a:spLocks noChangeShapeType="1"/>
            </p:cNvSpPr>
            <p:nvPr/>
          </p:nvSpPr>
          <p:spPr bwMode="auto">
            <a:xfrm>
              <a:off x="7508876" y="3486150"/>
              <a:ext cx="0" cy="21590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6" name="Line 117"/>
            <p:cNvSpPr>
              <a:spLocks noChangeShapeType="1"/>
            </p:cNvSpPr>
            <p:nvPr/>
          </p:nvSpPr>
          <p:spPr bwMode="auto">
            <a:xfrm>
              <a:off x="5038726" y="3486150"/>
              <a:ext cx="0" cy="21590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7" name="Line 118"/>
            <p:cNvSpPr>
              <a:spLocks noChangeShapeType="1"/>
            </p:cNvSpPr>
            <p:nvPr/>
          </p:nvSpPr>
          <p:spPr bwMode="auto">
            <a:xfrm flipH="1">
              <a:off x="5040313" y="3492500"/>
              <a:ext cx="2471738"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8" name="Line 119"/>
            <p:cNvSpPr>
              <a:spLocks noChangeShapeType="1"/>
            </p:cNvSpPr>
            <p:nvPr/>
          </p:nvSpPr>
          <p:spPr bwMode="auto">
            <a:xfrm>
              <a:off x="6357938" y="3278188"/>
              <a:ext cx="0" cy="214313"/>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9" name="组合 38"/>
          <p:cNvGrpSpPr/>
          <p:nvPr/>
        </p:nvGrpSpPr>
        <p:grpSpPr>
          <a:xfrm>
            <a:off x="4038601" y="4630738"/>
            <a:ext cx="2014538" cy="384175"/>
            <a:chOff x="4038601" y="4630738"/>
            <a:chExt cx="2014538" cy="384175"/>
          </a:xfrm>
          <a:solidFill>
            <a:schemeClr val="tx1"/>
          </a:solidFill>
        </p:grpSpPr>
        <p:sp>
          <p:nvSpPr>
            <p:cNvPr id="40" name="Line 114"/>
            <p:cNvSpPr>
              <a:spLocks noChangeShapeType="1"/>
            </p:cNvSpPr>
            <p:nvPr/>
          </p:nvSpPr>
          <p:spPr bwMode="auto">
            <a:xfrm>
              <a:off x="5046663" y="4630738"/>
              <a:ext cx="0" cy="384175"/>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1" name="Line 120"/>
            <p:cNvSpPr>
              <a:spLocks noChangeShapeType="1"/>
            </p:cNvSpPr>
            <p:nvPr/>
          </p:nvSpPr>
          <p:spPr bwMode="auto">
            <a:xfrm flipH="1">
              <a:off x="4038601" y="4824413"/>
              <a:ext cx="2014538" cy="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2" name="Line 121"/>
            <p:cNvSpPr>
              <a:spLocks noChangeShapeType="1"/>
            </p:cNvSpPr>
            <p:nvPr/>
          </p:nvSpPr>
          <p:spPr bwMode="auto">
            <a:xfrm>
              <a:off x="4043363"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3" name="Line 122"/>
            <p:cNvSpPr>
              <a:spLocks noChangeShapeType="1"/>
            </p:cNvSpPr>
            <p:nvPr/>
          </p:nvSpPr>
          <p:spPr bwMode="auto">
            <a:xfrm>
              <a:off x="4548188"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4" name="Line 123"/>
            <p:cNvSpPr>
              <a:spLocks noChangeShapeType="1"/>
            </p:cNvSpPr>
            <p:nvPr/>
          </p:nvSpPr>
          <p:spPr bwMode="auto">
            <a:xfrm>
              <a:off x="5554663"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5" name="Line 124"/>
            <p:cNvSpPr>
              <a:spLocks noChangeShapeType="1"/>
            </p:cNvSpPr>
            <p:nvPr/>
          </p:nvSpPr>
          <p:spPr bwMode="auto">
            <a:xfrm>
              <a:off x="6053138"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46" name="组合 45"/>
          <p:cNvGrpSpPr/>
          <p:nvPr/>
        </p:nvGrpSpPr>
        <p:grpSpPr>
          <a:xfrm>
            <a:off x="6948488" y="4630738"/>
            <a:ext cx="1108075" cy="384175"/>
            <a:chOff x="6948488" y="4630738"/>
            <a:chExt cx="1108075" cy="384175"/>
          </a:xfrm>
          <a:solidFill>
            <a:schemeClr val="tx1"/>
          </a:solidFill>
        </p:grpSpPr>
        <p:sp>
          <p:nvSpPr>
            <p:cNvPr id="47" name="Line 115"/>
            <p:cNvSpPr>
              <a:spLocks noChangeShapeType="1"/>
            </p:cNvSpPr>
            <p:nvPr/>
          </p:nvSpPr>
          <p:spPr bwMode="auto">
            <a:xfrm>
              <a:off x="7508876" y="4630738"/>
              <a:ext cx="0" cy="384175"/>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8" name="Line 125"/>
            <p:cNvSpPr>
              <a:spLocks noChangeShapeType="1"/>
            </p:cNvSpPr>
            <p:nvPr/>
          </p:nvSpPr>
          <p:spPr bwMode="auto">
            <a:xfrm flipH="1">
              <a:off x="6948488" y="4824413"/>
              <a:ext cx="1108075" cy="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9" name="Line 126"/>
            <p:cNvSpPr>
              <a:spLocks noChangeShapeType="1"/>
            </p:cNvSpPr>
            <p:nvPr/>
          </p:nvSpPr>
          <p:spPr bwMode="auto">
            <a:xfrm>
              <a:off x="6948488"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0" name="Line 127"/>
            <p:cNvSpPr>
              <a:spLocks noChangeShapeType="1"/>
            </p:cNvSpPr>
            <p:nvPr/>
          </p:nvSpPr>
          <p:spPr bwMode="auto">
            <a:xfrm>
              <a:off x="8056563" y="4818063"/>
              <a:ext cx="0" cy="19685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51" name="组合 50"/>
          <p:cNvGrpSpPr/>
          <p:nvPr/>
        </p:nvGrpSpPr>
        <p:grpSpPr>
          <a:xfrm>
            <a:off x="9004301" y="3278188"/>
            <a:ext cx="1339850" cy="419100"/>
            <a:chOff x="9004301" y="3278188"/>
            <a:chExt cx="1339850" cy="419100"/>
          </a:xfrm>
        </p:grpSpPr>
        <p:sp>
          <p:nvSpPr>
            <p:cNvPr id="52" name="Line 128"/>
            <p:cNvSpPr>
              <a:spLocks noChangeShapeType="1"/>
            </p:cNvSpPr>
            <p:nvPr/>
          </p:nvSpPr>
          <p:spPr bwMode="auto">
            <a:xfrm>
              <a:off x="9702801" y="3278188"/>
              <a:ext cx="0" cy="417513"/>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3" name="Line 129"/>
            <p:cNvSpPr>
              <a:spLocks noChangeShapeType="1"/>
            </p:cNvSpPr>
            <p:nvPr/>
          </p:nvSpPr>
          <p:spPr bwMode="auto">
            <a:xfrm flipH="1">
              <a:off x="9004301" y="3492500"/>
              <a:ext cx="1339850"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4" name="Line 130"/>
            <p:cNvSpPr>
              <a:spLocks noChangeShapeType="1"/>
            </p:cNvSpPr>
            <p:nvPr/>
          </p:nvSpPr>
          <p:spPr bwMode="auto">
            <a:xfrm>
              <a:off x="9005888" y="3487738"/>
              <a:ext cx="0" cy="20955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7" name="Line 131"/>
            <p:cNvSpPr>
              <a:spLocks noChangeShapeType="1"/>
            </p:cNvSpPr>
            <p:nvPr/>
          </p:nvSpPr>
          <p:spPr bwMode="auto">
            <a:xfrm>
              <a:off x="10334626" y="3487738"/>
              <a:ext cx="0" cy="20955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sp>
        <p:nvSpPr>
          <p:cNvPr id="58" name="Line 132"/>
          <p:cNvSpPr>
            <a:spLocks noChangeShapeType="1"/>
          </p:cNvSpPr>
          <p:nvPr/>
        </p:nvSpPr>
        <p:spPr bwMode="auto">
          <a:xfrm flipH="1">
            <a:off x="5475288" y="1809750"/>
            <a:ext cx="1885950" cy="0"/>
          </a:xfrm>
          <a:prstGeom prst="line">
            <a:avLst/>
          </a:prstGeom>
          <a:noFill/>
          <a:ln w="12700" cap="flat">
            <a:solidFill>
              <a:schemeClr val="accent1"/>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nvGrpSpPr>
          <p:cNvPr id="59" name="组合 58"/>
          <p:cNvGrpSpPr/>
          <p:nvPr/>
        </p:nvGrpSpPr>
        <p:grpSpPr>
          <a:xfrm>
            <a:off x="1636713" y="4437063"/>
            <a:ext cx="495300" cy="595313"/>
            <a:chOff x="1636713" y="4437063"/>
            <a:chExt cx="495300" cy="595313"/>
          </a:xfrm>
          <a:solidFill>
            <a:schemeClr val="tx1"/>
          </a:solidFill>
        </p:grpSpPr>
        <p:sp>
          <p:nvSpPr>
            <p:cNvPr id="60" name="Line 133"/>
            <p:cNvSpPr>
              <a:spLocks noChangeShapeType="1"/>
            </p:cNvSpPr>
            <p:nvPr/>
          </p:nvSpPr>
          <p:spPr bwMode="auto">
            <a:xfrm>
              <a:off x="1901826" y="4437063"/>
              <a:ext cx="0" cy="382588"/>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1" name="Line 134"/>
            <p:cNvSpPr>
              <a:spLocks noChangeShapeType="1"/>
            </p:cNvSpPr>
            <p:nvPr/>
          </p:nvSpPr>
          <p:spPr bwMode="auto">
            <a:xfrm flipH="1">
              <a:off x="1636713" y="4824413"/>
              <a:ext cx="493713" cy="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2" name="Line 135"/>
            <p:cNvSpPr>
              <a:spLocks noChangeShapeType="1"/>
            </p:cNvSpPr>
            <p:nvPr/>
          </p:nvSpPr>
          <p:spPr bwMode="auto">
            <a:xfrm>
              <a:off x="1639888"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3" name="Line 136"/>
            <p:cNvSpPr>
              <a:spLocks noChangeShapeType="1"/>
            </p:cNvSpPr>
            <p:nvPr/>
          </p:nvSpPr>
          <p:spPr bwMode="auto">
            <a:xfrm>
              <a:off x="2132013"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64" name="组合 63"/>
          <p:cNvGrpSpPr/>
          <p:nvPr/>
        </p:nvGrpSpPr>
        <p:grpSpPr>
          <a:xfrm>
            <a:off x="2994026" y="4437063"/>
            <a:ext cx="495300" cy="595313"/>
            <a:chOff x="2994026" y="4437063"/>
            <a:chExt cx="495300" cy="595313"/>
          </a:xfrm>
          <a:solidFill>
            <a:schemeClr val="tx1"/>
          </a:solidFill>
        </p:grpSpPr>
        <p:sp>
          <p:nvSpPr>
            <p:cNvPr id="65" name="Line 137"/>
            <p:cNvSpPr>
              <a:spLocks noChangeShapeType="1"/>
            </p:cNvSpPr>
            <p:nvPr/>
          </p:nvSpPr>
          <p:spPr bwMode="auto">
            <a:xfrm>
              <a:off x="3257551" y="4437063"/>
              <a:ext cx="0" cy="382588"/>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6" name="Line 138"/>
            <p:cNvSpPr>
              <a:spLocks noChangeShapeType="1"/>
            </p:cNvSpPr>
            <p:nvPr/>
          </p:nvSpPr>
          <p:spPr bwMode="auto">
            <a:xfrm flipH="1">
              <a:off x="2994026" y="4824413"/>
              <a:ext cx="492125" cy="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7" name="Line 139"/>
            <p:cNvSpPr>
              <a:spLocks noChangeShapeType="1"/>
            </p:cNvSpPr>
            <p:nvPr/>
          </p:nvSpPr>
          <p:spPr bwMode="auto">
            <a:xfrm>
              <a:off x="2997201"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8" name="Line 140"/>
            <p:cNvSpPr>
              <a:spLocks noChangeShapeType="1"/>
            </p:cNvSpPr>
            <p:nvPr/>
          </p:nvSpPr>
          <p:spPr bwMode="auto">
            <a:xfrm>
              <a:off x="3489326"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69" name="组合 68"/>
          <p:cNvGrpSpPr/>
          <p:nvPr/>
        </p:nvGrpSpPr>
        <p:grpSpPr>
          <a:xfrm>
            <a:off x="5734051" y="889000"/>
            <a:ext cx="1255713" cy="709613"/>
            <a:chOff x="5734051" y="889000"/>
            <a:chExt cx="1255713" cy="709613"/>
          </a:xfrm>
          <a:solidFill>
            <a:schemeClr val="bg2"/>
          </a:solidFill>
        </p:grpSpPr>
        <p:sp>
          <p:nvSpPr>
            <p:cNvPr id="70" name="Freeform 76"/>
            <p:cNvSpPr>
              <a:spLocks/>
            </p:cNvSpPr>
            <p:nvPr/>
          </p:nvSpPr>
          <p:spPr bwMode="auto">
            <a:xfrm>
              <a:off x="5734051" y="889000"/>
              <a:ext cx="1255713" cy="709613"/>
            </a:xfrm>
            <a:custGeom>
              <a:avLst/>
              <a:gdLst>
                <a:gd name="T0" fmla="*/ 78 w 1516"/>
                <a:gd name="T1" fmla="*/ 0 h 858"/>
                <a:gd name="T2" fmla="*/ 1439 w 1516"/>
                <a:gd name="T3" fmla="*/ 0 h 858"/>
                <a:gd name="T4" fmla="*/ 1516 w 1516"/>
                <a:gd name="T5" fmla="*/ 77 h 858"/>
                <a:gd name="T6" fmla="*/ 1516 w 1516"/>
                <a:gd name="T7" fmla="*/ 781 h 858"/>
                <a:gd name="T8" fmla="*/ 1439 w 1516"/>
                <a:gd name="T9" fmla="*/ 858 h 858"/>
                <a:gd name="T10" fmla="*/ 78 w 1516"/>
                <a:gd name="T11" fmla="*/ 858 h 858"/>
                <a:gd name="T12" fmla="*/ 0 w 1516"/>
                <a:gd name="T13" fmla="*/ 781 h 858"/>
                <a:gd name="T14" fmla="*/ 0 w 1516"/>
                <a:gd name="T15" fmla="*/ 77 h 858"/>
                <a:gd name="T16" fmla="*/ 78 w 1516"/>
                <a:gd name="T17"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6" h="858">
                  <a:moveTo>
                    <a:pt x="78" y="0"/>
                  </a:moveTo>
                  <a:lnTo>
                    <a:pt x="1439" y="0"/>
                  </a:lnTo>
                  <a:cubicBezTo>
                    <a:pt x="1481" y="0"/>
                    <a:pt x="1516" y="35"/>
                    <a:pt x="1516" y="77"/>
                  </a:cubicBezTo>
                  <a:lnTo>
                    <a:pt x="1516" y="781"/>
                  </a:lnTo>
                  <a:cubicBezTo>
                    <a:pt x="1516" y="823"/>
                    <a:pt x="1481" y="858"/>
                    <a:pt x="1439" y="858"/>
                  </a:cubicBezTo>
                  <a:lnTo>
                    <a:pt x="78" y="858"/>
                  </a:lnTo>
                  <a:cubicBezTo>
                    <a:pt x="35" y="858"/>
                    <a:pt x="0" y="823"/>
                    <a:pt x="0" y="781"/>
                  </a:cubicBezTo>
                  <a:lnTo>
                    <a:pt x="0" y="77"/>
                  </a:lnTo>
                  <a:cubicBezTo>
                    <a:pt x="0" y="35"/>
                    <a:pt x="35"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71" name="Rectangle 15"/>
            <p:cNvSpPr>
              <a:spLocks noChangeArrowheads="1"/>
            </p:cNvSpPr>
            <p:nvPr/>
          </p:nvSpPr>
          <p:spPr bwMode="auto">
            <a:xfrm>
              <a:off x="5919290" y="1085040"/>
              <a:ext cx="848615" cy="317531"/>
            </a:xfrm>
            <a:prstGeom prst="rect">
              <a:avLst/>
            </a:prstGeom>
            <a:grpFill/>
            <a:ln>
              <a:noFill/>
            </a:ln>
            <a:effectLst/>
            <a:extLst/>
          </p:spPr>
          <p:txBody>
            <a:bodyPr wrap="none" anchor="ctr"/>
            <a:lstStyle/>
            <a:p>
              <a:pPr algn="ctr"/>
              <a:r>
                <a:rPr lang="zh-CN" altLang="en-US" dirty="0">
                  <a:solidFill>
                    <a:schemeClr val="accent2"/>
                  </a:solidFill>
                  <a:latin typeface="+mn-ea"/>
                  <a:ea typeface="+mn-ea"/>
                </a:rPr>
                <a:t>董事会</a:t>
              </a:r>
            </a:p>
          </p:txBody>
        </p:sp>
      </p:grpSp>
      <p:grpSp>
        <p:nvGrpSpPr>
          <p:cNvPr id="72" name="组合 71"/>
          <p:cNvGrpSpPr/>
          <p:nvPr/>
        </p:nvGrpSpPr>
        <p:grpSpPr>
          <a:xfrm>
            <a:off x="3768726" y="1582738"/>
            <a:ext cx="1704975" cy="476250"/>
            <a:chOff x="3768726" y="1582738"/>
            <a:chExt cx="1704975" cy="476250"/>
          </a:xfrm>
          <a:solidFill>
            <a:schemeClr val="tx1"/>
          </a:solidFill>
        </p:grpSpPr>
        <p:sp>
          <p:nvSpPr>
            <p:cNvPr id="73" name="Freeform 78"/>
            <p:cNvSpPr>
              <a:spLocks/>
            </p:cNvSpPr>
            <p:nvPr/>
          </p:nvSpPr>
          <p:spPr bwMode="auto">
            <a:xfrm>
              <a:off x="3768726" y="1582738"/>
              <a:ext cx="1704975" cy="476250"/>
            </a:xfrm>
            <a:custGeom>
              <a:avLst/>
              <a:gdLst>
                <a:gd name="T0" fmla="*/ 52 w 2060"/>
                <a:gd name="T1" fmla="*/ 0 h 575"/>
                <a:gd name="T2" fmla="*/ 2008 w 2060"/>
                <a:gd name="T3" fmla="*/ 0 h 575"/>
                <a:gd name="T4" fmla="*/ 2060 w 2060"/>
                <a:gd name="T5" fmla="*/ 52 h 575"/>
                <a:gd name="T6" fmla="*/ 2060 w 2060"/>
                <a:gd name="T7" fmla="*/ 523 h 575"/>
                <a:gd name="T8" fmla="*/ 2008 w 2060"/>
                <a:gd name="T9" fmla="*/ 575 h 575"/>
                <a:gd name="T10" fmla="*/ 52 w 2060"/>
                <a:gd name="T11" fmla="*/ 575 h 575"/>
                <a:gd name="T12" fmla="*/ 0 w 2060"/>
                <a:gd name="T13" fmla="*/ 523 h 575"/>
                <a:gd name="T14" fmla="*/ 0 w 2060"/>
                <a:gd name="T15" fmla="*/ 52 h 575"/>
                <a:gd name="T16" fmla="*/ 52 w 2060"/>
                <a:gd name="T17"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0" h="575">
                  <a:moveTo>
                    <a:pt x="52" y="0"/>
                  </a:moveTo>
                  <a:lnTo>
                    <a:pt x="2008" y="0"/>
                  </a:lnTo>
                  <a:cubicBezTo>
                    <a:pt x="2036" y="0"/>
                    <a:pt x="2060" y="23"/>
                    <a:pt x="2060" y="52"/>
                  </a:cubicBezTo>
                  <a:lnTo>
                    <a:pt x="2060" y="523"/>
                  </a:lnTo>
                  <a:cubicBezTo>
                    <a:pt x="2060" y="552"/>
                    <a:pt x="2036" y="575"/>
                    <a:pt x="2008" y="575"/>
                  </a:cubicBezTo>
                  <a:lnTo>
                    <a:pt x="52" y="575"/>
                  </a:lnTo>
                  <a:cubicBezTo>
                    <a:pt x="24" y="575"/>
                    <a:pt x="0" y="552"/>
                    <a:pt x="0" y="523"/>
                  </a:cubicBezTo>
                  <a:lnTo>
                    <a:pt x="0" y="52"/>
                  </a:lnTo>
                  <a:cubicBezTo>
                    <a:pt x="0" y="23"/>
                    <a:pt x="24" y="0"/>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74" name="Rectangle 15"/>
            <p:cNvSpPr>
              <a:spLocks noChangeArrowheads="1"/>
            </p:cNvSpPr>
            <p:nvPr/>
          </p:nvSpPr>
          <p:spPr bwMode="auto">
            <a:xfrm>
              <a:off x="3894138" y="1666931"/>
              <a:ext cx="1492250" cy="317531"/>
            </a:xfrm>
            <a:prstGeom prst="rect">
              <a:avLst/>
            </a:prstGeom>
            <a:grpFill/>
            <a:ln>
              <a:noFill/>
            </a:ln>
            <a:effectLst/>
            <a:extLst/>
          </p:spPr>
          <p:txBody>
            <a:bodyPr wrap="none" anchor="ctr"/>
            <a:lstStyle/>
            <a:p>
              <a:pPr algn="ctr"/>
              <a:r>
                <a:rPr lang="zh-CN" altLang="en-US" sz="1600" dirty="0">
                  <a:solidFill>
                    <a:schemeClr val="accent2"/>
                  </a:solidFill>
                  <a:latin typeface="+mn-ea"/>
                  <a:ea typeface="+mn-ea"/>
                </a:rPr>
                <a:t>特许授权合作伙伴</a:t>
              </a:r>
            </a:p>
          </p:txBody>
        </p:sp>
      </p:grpSp>
      <p:grpSp>
        <p:nvGrpSpPr>
          <p:cNvPr id="75" name="组合 74"/>
          <p:cNvGrpSpPr/>
          <p:nvPr/>
        </p:nvGrpSpPr>
        <p:grpSpPr>
          <a:xfrm>
            <a:off x="7375526" y="1582738"/>
            <a:ext cx="1704975" cy="476250"/>
            <a:chOff x="7375526" y="1582738"/>
            <a:chExt cx="1704975" cy="476250"/>
          </a:xfrm>
          <a:solidFill>
            <a:schemeClr val="tx1"/>
          </a:solidFill>
        </p:grpSpPr>
        <p:sp>
          <p:nvSpPr>
            <p:cNvPr id="76" name="Freeform 141"/>
            <p:cNvSpPr>
              <a:spLocks/>
            </p:cNvSpPr>
            <p:nvPr/>
          </p:nvSpPr>
          <p:spPr bwMode="auto">
            <a:xfrm>
              <a:off x="7375526" y="1582738"/>
              <a:ext cx="1704975" cy="476250"/>
            </a:xfrm>
            <a:custGeom>
              <a:avLst/>
              <a:gdLst>
                <a:gd name="T0" fmla="*/ 52 w 2060"/>
                <a:gd name="T1" fmla="*/ 0 h 575"/>
                <a:gd name="T2" fmla="*/ 2008 w 2060"/>
                <a:gd name="T3" fmla="*/ 0 h 575"/>
                <a:gd name="T4" fmla="*/ 2060 w 2060"/>
                <a:gd name="T5" fmla="*/ 52 h 575"/>
                <a:gd name="T6" fmla="*/ 2060 w 2060"/>
                <a:gd name="T7" fmla="*/ 523 h 575"/>
                <a:gd name="T8" fmla="*/ 2008 w 2060"/>
                <a:gd name="T9" fmla="*/ 575 h 575"/>
                <a:gd name="T10" fmla="*/ 52 w 2060"/>
                <a:gd name="T11" fmla="*/ 575 h 575"/>
                <a:gd name="T12" fmla="*/ 0 w 2060"/>
                <a:gd name="T13" fmla="*/ 523 h 575"/>
                <a:gd name="T14" fmla="*/ 0 w 2060"/>
                <a:gd name="T15" fmla="*/ 52 h 575"/>
                <a:gd name="T16" fmla="*/ 52 w 2060"/>
                <a:gd name="T17"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0" h="575">
                  <a:moveTo>
                    <a:pt x="52" y="0"/>
                  </a:moveTo>
                  <a:lnTo>
                    <a:pt x="2008" y="0"/>
                  </a:lnTo>
                  <a:cubicBezTo>
                    <a:pt x="2037" y="0"/>
                    <a:pt x="2060" y="23"/>
                    <a:pt x="2060" y="52"/>
                  </a:cubicBezTo>
                  <a:lnTo>
                    <a:pt x="2060" y="523"/>
                  </a:lnTo>
                  <a:cubicBezTo>
                    <a:pt x="2060" y="552"/>
                    <a:pt x="2036" y="575"/>
                    <a:pt x="2008" y="575"/>
                  </a:cubicBezTo>
                  <a:lnTo>
                    <a:pt x="52" y="575"/>
                  </a:lnTo>
                  <a:cubicBezTo>
                    <a:pt x="24" y="575"/>
                    <a:pt x="0" y="552"/>
                    <a:pt x="0" y="523"/>
                  </a:cubicBezTo>
                  <a:lnTo>
                    <a:pt x="0" y="52"/>
                  </a:lnTo>
                  <a:cubicBezTo>
                    <a:pt x="0" y="23"/>
                    <a:pt x="24" y="0"/>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77" name="Rectangle 15"/>
            <p:cNvSpPr>
              <a:spLocks noChangeArrowheads="1"/>
            </p:cNvSpPr>
            <p:nvPr/>
          </p:nvSpPr>
          <p:spPr bwMode="auto">
            <a:xfrm>
              <a:off x="7492362" y="1666931"/>
              <a:ext cx="1492250" cy="317531"/>
            </a:xfrm>
            <a:prstGeom prst="rect">
              <a:avLst/>
            </a:prstGeom>
            <a:grpFill/>
            <a:ln>
              <a:noFill/>
            </a:ln>
            <a:effectLst/>
            <a:extLst/>
          </p:spPr>
          <p:txBody>
            <a:bodyPr wrap="none" anchor="ctr"/>
            <a:lstStyle/>
            <a:p>
              <a:pPr algn="ctr"/>
              <a:r>
                <a:rPr lang="zh-CN" altLang="en-US" sz="1600" dirty="0">
                  <a:solidFill>
                    <a:schemeClr val="accent2"/>
                  </a:solidFill>
                  <a:latin typeface="+mn-ea"/>
                  <a:ea typeface="+mn-ea"/>
                </a:rPr>
                <a:t>法务部</a:t>
              </a:r>
            </a:p>
          </p:txBody>
        </p:sp>
      </p:grpSp>
      <p:grpSp>
        <p:nvGrpSpPr>
          <p:cNvPr id="78" name="组合 77"/>
          <p:cNvGrpSpPr/>
          <p:nvPr/>
        </p:nvGrpSpPr>
        <p:grpSpPr>
          <a:xfrm>
            <a:off x="5867401" y="1936750"/>
            <a:ext cx="990600" cy="560388"/>
            <a:chOff x="5867401" y="1936750"/>
            <a:chExt cx="990600" cy="560388"/>
          </a:xfrm>
          <a:solidFill>
            <a:schemeClr val="tx1"/>
          </a:solidFill>
        </p:grpSpPr>
        <p:sp>
          <p:nvSpPr>
            <p:cNvPr id="79" name="Freeform 77"/>
            <p:cNvSpPr>
              <a:spLocks/>
            </p:cNvSpPr>
            <p:nvPr/>
          </p:nvSpPr>
          <p:spPr bwMode="auto">
            <a:xfrm>
              <a:off x="5867401" y="1936750"/>
              <a:ext cx="990600" cy="560388"/>
            </a:xfrm>
            <a:custGeom>
              <a:avLst/>
              <a:gdLst>
                <a:gd name="T0" fmla="*/ 61 w 1196"/>
                <a:gd name="T1" fmla="*/ 0 h 677"/>
                <a:gd name="T2" fmla="*/ 1135 w 1196"/>
                <a:gd name="T3" fmla="*/ 0 h 677"/>
                <a:gd name="T4" fmla="*/ 1196 w 1196"/>
                <a:gd name="T5" fmla="*/ 61 h 677"/>
                <a:gd name="T6" fmla="*/ 1196 w 1196"/>
                <a:gd name="T7" fmla="*/ 616 h 677"/>
                <a:gd name="T8" fmla="*/ 1135 w 1196"/>
                <a:gd name="T9" fmla="*/ 677 h 677"/>
                <a:gd name="T10" fmla="*/ 61 w 1196"/>
                <a:gd name="T11" fmla="*/ 677 h 677"/>
                <a:gd name="T12" fmla="*/ 0 w 1196"/>
                <a:gd name="T13" fmla="*/ 616 h 677"/>
                <a:gd name="T14" fmla="*/ 0 w 1196"/>
                <a:gd name="T15" fmla="*/ 61 h 677"/>
                <a:gd name="T16" fmla="*/ 61 w 1196"/>
                <a:gd name="T17"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6" h="677">
                  <a:moveTo>
                    <a:pt x="61" y="0"/>
                  </a:moveTo>
                  <a:lnTo>
                    <a:pt x="1135" y="0"/>
                  </a:lnTo>
                  <a:cubicBezTo>
                    <a:pt x="1169" y="0"/>
                    <a:pt x="1196" y="28"/>
                    <a:pt x="1196" y="61"/>
                  </a:cubicBezTo>
                  <a:lnTo>
                    <a:pt x="1196" y="616"/>
                  </a:lnTo>
                  <a:cubicBezTo>
                    <a:pt x="1196" y="650"/>
                    <a:pt x="1169" y="677"/>
                    <a:pt x="1135" y="677"/>
                  </a:cubicBezTo>
                  <a:lnTo>
                    <a:pt x="61" y="677"/>
                  </a:lnTo>
                  <a:cubicBezTo>
                    <a:pt x="28" y="677"/>
                    <a:pt x="0" y="650"/>
                    <a:pt x="0" y="616"/>
                  </a:cubicBezTo>
                  <a:lnTo>
                    <a:pt x="0" y="61"/>
                  </a:lnTo>
                  <a:cubicBezTo>
                    <a:pt x="0" y="28"/>
                    <a:pt x="28" y="0"/>
                    <a:pt x="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0" name="Rectangle 15"/>
            <p:cNvSpPr>
              <a:spLocks noChangeArrowheads="1"/>
            </p:cNvSpPr>
            <p:nvPr/>
          </p:nvSpPr>
          <p:spPr bwMode="auto">
            <a:xfrm>
              <a:off x="5919290" y="2035066"/>
              <a:ext cx="848615" cy="317531"/>
            </a:xfrm>
            <a:prstGeom prst="rect">
              <a:avLst/>
            </a:prstGeom>
            <a:grpFill/>
            <a:ln>
              <a:noFill/>
            </a:ln>
            <a:effectLst/>
            <a:extLst/>
          </p:spPr>
          <p:txBody>
            <a:bodyPr wrap="none" anchor="ctr"/>
            <a:lstStyle/>
            <a:p>
              <a:pPr algn="ctr"/>
              <a:r>
                <a:rPr lang="zh-CN" altLang="en-US" dirty="0">
                  <a:solidFill>
                    <a:schemeClr val="accent2"/>
                  </a:solidFill>
                  <a:latin typeface="+mn-ea"/>
                  <a:ea typeface="+mn-ea"/>
                </a:rPr>
                <a:t>总经理</a:t>
              </a:r>
            </a:p>
          </p:txBody>
        </p:sp>
      </p:grpSp>
      <p:grpSp>
        <p:nvGrpSpPr>
          <p:cNvPr id="81" name="组合 80"/>
          <p:cNvGrpSpPr/>
          <p:nvPr/>
        </p:nvGrpSpPr>
        <p:grpSpPr>
          <a:xfrm>
            <a:off x="1593851" y="2887663"/>
            <a:ext cx="628650" cy="436563"/>
            <a:chOff x="1593851" y="2887663"/>
            <a:chExt cx="628650" cy="436563"/>
          </a:xfrm>
        </p:grpSpPr>
        <p:sp>
          <p:nvSpPr>
            <p:cNvPr id="82" name="Freeform 81"/>
            <p:cNvSpPr>
              <a:spLocks/>
            </p:cNvSpPr>
            <p:nvPr/>
          </p:nvSpPr>
          <p:spPr bwMode="auto">
            <a:xfrm>
              <a:off x="1593851" y="2887663"/>
              <a:ext cx="628650" cy="436563"/>
            </a:xfrm>
            <a:custGeom>
              <a:avLst/>
              <a:gdLst>
                <a:gd name="T0" fmla="*/ 33 w 758"/>
                <a:gd name="T1" fmla="*/ 0 h 529"/>
                <a:gd name="T2" fmla="*/ 725 w 758"/>
                <a:gd name="T3" fmla="*/ 0 h 529"/>
                <a:gd name="T4" fmla="*/ 758 w 758"/>
                <a:gd name="T5" fmla="*/ 34 h 529"/>
                <a:gd name="T6" fmla="*/ 758 w 758"/>
                <a:gd name="T7" fmla="*/ 496 h 529"/>
                <a:gd name="T8" fmla="*/ 725 w 758"/>
                <a:gd name="T9" fmla="*/ 529 h 529"/>
                <a:gd name="T10" fmla="*/ 33 w 758"/>
                <a:gd name="T11" fmla="*/ 529 h 529"/>
                <a:gd name="T12" fmla="*/ 0 w 758"/>
                <a:gd name="T13" fmla="*/ 496 h 529"/>
                <a:gd name="T14" fmla="*/ 0 w 758"/>
                <a:gd name="T15" fmla="*/ 34 h 529"/>
                <a:gd name="T16" fmla="*/ 33 w 758"/>
                <a:gd name="T17"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529">
                  <a:moveTo>
                    <a:pt x="33" y="0"/>
                  </a:moveTo>
                  <a:lnTo>
                    <a:pt x="725" y="0"/>
                  </a:lnTo>
                  <a:cubicBezTo>
                    <a:pt x="743" y="0"/>
                    <a:pt x="758" y="15"/>
                    <a:pt x="758" y="34"/>
                  </a:cubicBezTo>
                  <a:lnTo>
                    <a:pt x="758" y="496"/>
                  </a:lnTo>
                  <a:cubicBezTo>
                    <a:pt x="758" y="514"/>
                    <a:pt x="743" y="529"/>
                    <a:pt x="725" y="529"/>
                  </a:cubicBezTo>
                  <a:lnTo>
                    <a:pt x="33" y="529"/>
                  </a:lnTo>
                  <a:cubicBezTo>
                    <a:pt x="15" y="529"/>
                    <a:pt x="0" y="514"/>
                    <a:pt x="0" y="496"/>
                  </a:cubicBezTo>
                  <a:lnTo>
                    <a:pt x="0" y="34"/>
                  </a:lnTo>
                  <a:cubicBezTo>
                    <a:pt x="0" y="15"/>
                    <a:pt x="15" y="0"/>
                    <a:pt x="33"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3" name="Rectangle 15"/>
            <p:cNvSpPr>
              <a:spLocks noChangeArrowheads="1"/>
            </p:cNvSpPr>
            <p:nvPr/>
          </p:nvSpPr>
          <p:spPr bwMode="auto">
            <a:xfrm>
              <a:off x="1618635" y="2954205"/>
              <a:ext cx="558450" cy="317531"/>
            </a:xfrm>
            <a:prstGeom prst="rect">
              <a:avLst/>
            </a:prstGeom>
            <a:noFill/>
            <a:ln>
              <a:noFill/>
            </a:ln>
            <a:effectLst/>
            <a:extLst/>
          </p:spPr>
          <p:txBody>
            <a:bodyPr wrap="none" anchor="ctr"/>
            <a:lstStyle/>
            <a:p>
              <a:pPr algn="ctr"/>
              <a:r>
                <a:rPr lang="zh-CN" altLang="en-US" sz="1400" dirty="0">
                  <a:solidFill>
                    <a:schemeClr val="accent2"/>
                  </a:solidFill>
                  <a:latin typeface="+mn-ea"/>
                  <a:ea typeface="+mn-ea"/>
                </a:rPr>
                <a:t>市场部</a:t>
              </a:r>
              <a:endParaRPr lang="en-US" altLang="zh-CN" sz="1400" dirty="0">
                <a:solidFill>
                  <a:schemeClr val="accent2"/>
                </a:solidFill>
                <a:latin typeface="+mn-ea"/>
                <a:ea typeface="+mn-ea"/>
              </a:endParaRPr>
            </a:p>
            <a:p>
              <a:pPr algn="ctr"/>
              <a:r>
                <a:rPr lang="zh-CN" altLang="en-US" sz="1400" dirty="0">
                  <a:solidFill>
                    <a:schemeClr val="accent2"/>
                  </a:solidFill>
                  <a:latin typeface="+mn-ea"/>
                  <a:ea typeface="+mn-ea"/>
                </a:rPr>
                <a:t>经理</a:t>
              </a:r>
            </a:p>
          </p:txBody>
        </p:sp>
      </p:grpSp>
      <p:grpSp>
        <p:nvGrpSpPr>
          <p:cNvPr id="84" name="组合 83"/>
          <p:cNvGrpSpPr/>
          <p:nvPr/>
        </p:nvGrpSpPr>
        <p:grpSpPr>
          <a:xfrm>
            <a:off x="5357813" y="2968625"/>
            <a:ext cx="1831975" cy="317942"/>
            <a:chOff x="5357813" y="2968625"/>
            <a:chExt cx="1831975" cy="317942"/>
          </a:xfrm>
        </p:grpSpPr>
        <p:sp>
          <p:nvSpPr>
            <p:cNvPr id="85" name="Freeform 79"/>
            <p:cNvSpPr>
              <a:spLocks/>
            </p:cNvSpPr>
            <p:nvPr/>
          </p:nvSpPr>
          <p:spPr bwMode="auto">
            <a:xfrm>
              <a:off x="5357813" y="2968625"/>
              <a:ext cx="1831975"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6" name="Rectangle 15"/>
            <p:cNvSpPr>
              <a:spLocks noChangeArrowheads="1"/>
            </p:cNvSpPr>
            <p:nvPr/>
          </p:nvSpPr>
          <p:spPr bwMode="auto">
            <a:xfrm>
              <a:off x="5386437" y="2969036"/>
              <a:ext cx="1706513" cy="317531"/>
            </a:xfrm>
            <a:prstGeom prst="rect">
              <a:avLst/>
            </a:prstGeom>
            <a:noFill/>
            <a:ln>
              <a:noFill/>
            </a:ln>
            <a:effectLst/>
            <a:extLst/>
          </p:spPr>
          <p:txBody>
            <a:bodyPr wrap="none" anchor="ctr"/>
            <a:lstStyle/>
            <a:p>
              <a:pPr algn="ctr"/>
              <a:r>
                <a:rPr lang="zh-CN" altLang="en-US" sz="1400" dirty="0">
                  <a:solidFill>
                    <a:schemeClr val="accent2"/>
                  </a:solidFill>
                  <a:latin typeface="+mn-ea"/>
                  <a:ea typeface="+mn-ea"/>
                </a:rPr>
                <a:t>某某公司</a:t>
              </a:r>
            </a:p>
          </p:txBody>
        </p:sp>
      </p:grpSp>
      <p:grpSp>
        <p:nvGrpSpPr>
          <p:cNvPr id="87" name="组合 86"/>
          <p:cNvGrpSpPr/>
          <p:nvPr/>
        </p:nvGrpSpPr>
        <p:grpSpPr>
          <a:xfrm>
            <a:off x="8778876" y="2968625"/>
            <a:ext cx="1833563" cy="317942"/>
            <a:chOff x="8778876" y="2968625"/>
            <a:chExt cx="1833563" cy="317942"/>
          </a:xfrm>
        </p:grpSpPr>
        <p:sp>
          <p:nvSpPr>
            <p:cNvPr id="88" name="Freeform 80"/>
            <p:cNvSpPr>
              <a:spLocks/>
            </p:cNvSpPr>
            <p:nvPr/>
          </p:nvSpPr>
          <p:spPr bwMode="auto">
            <a:xfrm>
              <a:off x="8778876" y="2968625"/>
              <a:ext cx="1833563"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9" name="Rectangle 15"/>
            <p:cNvSpPr>
              <a:spLocks noChangeArrowheads="1"/>
            </p:cNvSpPr>
            <p:nvPr/>
          </p:nvSpPr>
          <p:spPr bwMode="auto">
            <a:xfrm>
              <a:off x="8820969" y="2969036"/>
              <a:ext cx="1706513" cy="317531"/>
            </a:xfrm>
            <a:prstGeom prst="rect">
              <a:avLst/>
            </a:prstGeom>
            <a:noFill/>
            <a:ln>
              <a:noFill/>
            </a:ln>
            <a:effectLst/>
            <a:extLst/>
          </p:spPr>
          <p:txBody>
            <a:bodyPr wrap="none" anchor="ctr"/>
            <a:lstStyle/>
            <a:p>
              <a:pPr algn="ctr"/>
              <a:r>
                <a:rPr lang="zh-CN" altLang="en-US" sz="1400" dirty="0">
                  <a:solidFill>
                    <a:schemeClr val="accent2"/>
                  </a:solidFill>
                  <a:latin typeface="+mn-ea"/>
                  <a:ea typeface="+mn-ea"/>
                </a:rPr>
                <a:t>深圳起点科技有限公司</a:t>
              </a:r>
            </a:p>
          </p:txBody>
        </p:sp>
      </p:grpSp>
      <p:grpSp>
        <p:nvGrpSpPr>
          <p:cNvPr id="90" name="组合 89"/>
          <p:cNvGrpSpPr/>
          <p:nvPr/>
        </p:nvGrpSpPr>
        <p:grpSpPr>
          <a:xfrm>
            <a:off x="1698086" y="3324225"/>
            <a:ext cx="400110" cy="1109663"/>
            <a:chOff x="1698086" y="3324225"/>
            <a:chExt cx="400110" cy="1109663"/>
          </a:xfrm>
          <a:solidFill>
            <a:schemeClr val="tx1"/>
          </a:solidFill>
        </p:grpSpPr>
        <p:sp>
          <p:nvSpPr>
            <p:cNvPr id="91" name="Freeform 82"/>
            <p:cNvSpPr>
              <a:spLocks/>
            </p:cNvSpPr>
            <p:nvPr/>
          </p:nvSpPr>
          <p:spPr bwMode="auto">
            <a:xfrm>
              <a:off x="1749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2" name="Line 113"/>
            <p:cNvSpPr>
              <a:spLocks noChangeShapeType="1"/>
            </p:cNvSpPr>
            <p:nvPr/>
          </p:nvSpPr>
          <p:spPr bwMode="auto">
            <a:xfrm>
              <a:off x="1901826" y="3324225"/>
              <a:ext cx="0" cy="174625"/>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3" name="TextBox 92"/>
            <p:cNvSpPr txBox="1"/>
            <p:nvPr/>
          </p:nvSpPr>
          <p:spPr>
            <a:xfrm>
              <a:off x="169808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市场部</a:t>
              </a:r>
            </a:p>
          </p:txBody>
        </p:sp>
      </p:grpSp>
      <p:grpSp>
        <p:nvGrpSpPr>
          <p:cNvPr id="94" name="组合 93"/>
          <p:cNvGrpSpPr/>
          <p:nvPr/>
        </p:nvGrpSpPr>
        <p:grpSpPr>
          <a:xfrm>
            <a:off x="2151216" y="3494088"/>
            <a:ext cx="400110" cy="939800"/>
            <a:chOff x="2151216" y="3494088"/>
            <a:chExt cx="400110" cy="939800"/>
          </a:xfrm>
          <a:solidFill>
            <a:schemeClr val="tx1"/>
          </a:solidFill>
        </p:grpSpPr>
        <p:sp>
          <p:nvSpPr>
            <p:cNvPr id="95" name="Freeform 83"/>
            <p:cNvSpPr>
              <a:spLocks/>
            </p:cNvSpPr>
            <p:nvPr/>
          </p:nvSpPr>
          <p:spPr bwMode="auto">
            <a:xfrm>
              <a:off x="218440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6" name="TextBox 95"/>
            <p:cNvSpPr txBox="1"/>
            <p:nvPr/>
          </p:nvSpPr>
          <p:spPr>
            <a:xfrm>
              <a:off x="215121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品质部</a:t>
              </a:r>
            </a:p>
          </p:txBody>
        </p:sp>
      </p:grpSp>
      <p:grpSp>
        <p:nvGrpSpPr>
          <p:cNvPr id="97" name="组合 96"/>
          <p:cNvGrpSpPr/>
          <p:nvPr/>
        </p:nvGrpSpPr>
        <p:grpSpPr>
          <a:xfrm>
            <a:off x="2599790" y="3494088"/>
            <a:ext cx="400110" cy="939800"/>
            <a:chOff x="2599790" y="3494088"/>
            <a:chExt cx="400110" cy="939800"/>
          </a:xfrm>
          <a:solidFill>
            <a:schemeClr val="tx1"/>
          </a:solidFill>
        </p:grpSpPr>
        <p:sp>
          <p:nvSpPr>
            <p:cNvPr id="98" name="Freeform 84"/>
            <p:cNvSpPr>
              <a:spLocks/>
            </p:cNvSpPr>
            <p:nvPr/>
          </p:nvSpPr>
          <p:spPr bwMode="auto">
            <a:xfrm>
              <a:off x="2638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9" name="TextBox 98"/>
            <p:cNvSpPr txBox="1"/>
            <p:nvPr/>
          </p:nvSpPr>
          <p:spPr>
            <a:xfrm>
              <a:off x="2599790"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采购部</a:t>
              </a:r>
            </a:p>
          </p:txBody>
        </p:sp>
      </p:grpSp>
      <p:grpSp>
        <p:nvGrpSpPr>
          <p:cNvPr id="100" name="组合 99"/>
          <p:cNvGrpSpPr/>
          <p:nvPr/>
        </p:nvGrpSpPr>
        <p:grpSpPr>
          <a:xfrm>
            <a:off x="3039736" y="3494088"/>
            <a:ext cx="400110" cy="939800"/>
            <a:chOff x="3039736" y="3494088"/>
            <a:chExt cx="400110" cy="939800"/>
          </a:xfrm>
          <a:solidFill>
            <a:schemeClr val="tx1"/>
          </a:solidFill>
        </p:grpSpPr>
        <p:sp>
          <p:nvSpPr>
            <p:cNvPr id="101" name="Freeform 85"/>
            <p:cNvSpPr>
              <a:spLocks/>
            </p:cNvSpPr>
            <p:nvPr/>
          </p:nvSpPr>
          <p:spPr bwMode="auto">
            <a:xfrm>
              <a:off x="3098801" y="3494088"/>
              <a:ext cx="306388" cy="939800"/>
            </a:xfrm>
            <a:custGeom>
              <a:avLst/>
              <a:gdLst>
                <a:gd name="T0" fmla="*/ 371 w 371"/>
                <a:gd name="T1" fmla="*/ 34 h 1135"/>
                <a:gd name="T2" fmla="*/ 371 w 371"/>
                <a:gd name="T3" fmla="*/ 1102 h 1135"/>
                <a:gd name="T4" fmla="*/ 338 w 371"/>
                <a:gd name="T5" fmla="*/ 1135 h 1135"/>
                <a:gd name="T6" fmla="*/ 33 w 371"/>
                <a:gd name="T7" fmla="*/ 1135 h 1135"/>
                <a:gd name="T8" fmla="*/ 0 w 371"/>
                <a:gd name="T9" fmla="*/ 1102 h 1135"/>
                <a:gd name="T10" fmla="*/ 0 w 371"/>
                <a:gd name="T11" fmla="*/ 34 h 1135"/>
                <a:gd name="T12" fmla="*/ 33 w 371"/>
                <a:gd name="T13" fmla="*/ 0 h 1135"/>
                <a:gd name="T14" fmla="*/ 338 w 371"/>
                <a:gd name="T15" fmla="*/ 0 h 1135"/>
                <a:gd name="T16" fmla="*/ 371 w 371"/>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4"/>
                  </a:moveTo>
                  <a:lnTo>
                    <a:pt x="371" y="1102"/>
                  </a:lnTo>
                  <a:cubicBezTo>
                    <a:pt x="371" y="1120"/>
                    <a:pt x="356" y="1135"/>
                    <a:pt x="338" y="1135"/>
                  </a:cubicBezTo>
                  <a:lnTo>
                    <a:pt x="33" y="1135"/>
                  </a:lnTo>
                  <a:cubicBezTo>
                    <a:pt x="15" y="1135"/>
                    <a:pt x="0" y="1120"/>
                    <a:pt x="0" y="1102"/>
                  </a:cubicBezTo>
                  <a:lnTo>
                    <a:pt x="0" y="34"/>
                  </a:lnTo>
                  <a:cubicBezTo>
                    <a:pt x="0" y="16"/>
                    <a:pt x="15" y="0"/>
                    <a:pt x="33" y="0"/>
                  </a:cubicBezTo>
                  <a:lnTo>
                    <a:pt x="338" y="0"/>
                  </a:lnTo>
                  <a:cubicBezTo>
                    <a:pt x="356" y="0"/>
                    <a:pt x="371" y="16"/>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02" name="TextBox 101"/>
            <p:cNvSpPr txBox="1"/>
            <p:nvPr/>
          </p:nvSpPr>
          <p:spPr>
            <a:xfrm>
              <a:off x="303973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综合部</a:t>
              </a:r>
            </a:p>
          </p:txBody>
        </p:sp>
      </p:grpSp>
      <p:grpSp>
        <p:nvGrpSpPr>
          <p:cNvPr id="103" name="组合 102"/>
          <p:cNvGrpSpPr/>
          <p:nvPr/>
        </p:nvGrpSpPr>
        <p:grpSpPr>
          <a:xfrm>
            <a:off x="3488310" y="3494088"/>
            <a:ext cx="400110" cy="939800"/>
            <a:chOff x="3488310" y="3494088"/>
            <a:chExt cx="400110" cy="939800"/>
          </a:xfrm>
          <a:solidFill>
            <a:schemeClr val="tx1"/>
          </a:solidFill>
        </p:grpSpPr>
        <p:sp>
          <p:nvSpPr>
            <p:cNvPr id="104" name="Freeform 86"/>
            <p:cNvSpPr>
              <a:spLocks/>
            </p:cNvSpPr>
            <p:nvPr/>
          </p:nvSpPr>
          <p:spPr bwMode="auto">
            <a:xfrm>
              <a:off x="352425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6" y="1135"/>
                    <a:pt x="338" y="1135"/>
                  </a:cubicBezTo>
                  <a:lnTo>
                    <a:pt x="34" y="1135"/>
                  </a:lnTo>
                  <a:cubicBezTo>
                    <a:pt x="15" y="1135"/>
                    <a:pt x="0" y="1120"/>
                    <a:pt x="0" y="1102"/>
                  </a:cubicBezTo>
                  <a:lnTo>
                    <a:pt x="0" y="34"/>
                  </a:lnTo>
                  <a:cubicBezTo>
                    <a:pt x="0" y="16"/>
                    <a:pt x="15" y="0"/>
                    <a:pt x="34" y="0"/>
                  </a:cubicBezTo>
                  <a:lnTo>
                    <a:pt x="338" y="0"/>
                  </a:lnTo>
                  <a:cubicBezTo>
                    <a:pt x="356"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05" name="TextBox 104"/>
            <p:cNvSpPr txBox="1"/>
            <p:nvPr/>
          </p:nvSpPr>
          <p:spPr>
            <a:xfrm>
              <a:off x="3488310"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财务部</a:t>
              </a:r>
            </a:p>
          </p:txBody>
        </p:sp>
      </p:grpSp>
      <p:grpSp>
        <p:nvGrpSpPr>
          <p:cNvPr id="106" name="组合 105"/>
          <p:cNvGrpSpPr/>
          <p:nvPr/>
        </p:nvGrpSpPr>
        <p:grpSpPr>
          <a:xfrm>
            <a:off x="4840257" y="3689350"/>
            <a:ext cx="400110" cy="939800"/>
            <a:chOff x="4840257" y="3689350"/>
            <a:chExt cx="400110" cy="939800"/>
          </a:xfrm>
          <a:solidFill>
            <a:schemeClr val="tx1"/>
          </a:solidFill>
        </p:grpSpPr>
        <p:sp>
          <p:nvSpPr>
            <p:cNvPr id="107" name="Freeform 91"/>
            <p:cNvSpPr>
              <a:spLocks/>
            </p:cNvSpPr>
            <p:nvPr/>
          </p:nvSpPr>
          <p:spPr bwMode="auto">
            <a:xfrm>
              <a:off x="4886325" y="3689350"/>
              <a:ext cx="307975" cy="939800"/>
            </a:xfrm>
            <a:custGeom>
              <a:avLst/>
              <a:gdLst>
                <a:gd name="T0" fmla="*/ 372 w 372"/>
                <a:gd name="T1" fmla="*/ 33 h 1135"/>
                <a:gd name="T2" fmla="*/ 372 w 372"/>
                <a:gd name="T3" fmla="*/ 1101 h 1135"/>
                <a:gd name="T4" fmla="*/ 338 w 372"/>
                <a:gd name="T5" fmla="*/ 1135 h 1135"/>
                <a:gd name="T6" fmla="*/ 33 w 372"/>
                <a:gd name="T7" fmla="*/ 1135 h 1135"/>
                <a:gd name="T8" fmla="*/ 0 w 372"/>
                <a:gd name="T9" fmla="*/ 1101 h 1135"/>
                <a:gd name="T10" fmla="*/ 0 w 372"/>
                <a:gd name="T11" fmla="*/ 33 h 1135"/>
                <a:gd name="T12" fmla="*/ 33 w 372"/>
                <a:gd name="T13" fmla="*/ 0 h 1135"/>
                <a:gd name="T14" fmla="*/ 338 w 372"/>
                <a:gd name="T15" fmla="*/ 0 h 1135"/>
                <a:gd name="T16" fmla="*/ 372 w 372"/>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3"/>
                  </a:moveTo>
                  <a:lnTo>
                    <a:pt x="372" y="1101"/>
                  </a:lnTo>
                  <a:cubicBezTo>
                    <a:pt x="372" y="1120"/>
                    <a:pt x="356" y="1135"/>
                    <a:pt x="338" y="1135"/>
                  </a:cubicBezTo>
                  <a:lnTo>
                    <a:pt x="33" y="1135"/>
                  </a:lnTo>
                  <a:cubicBezTo>
                    <a:pt x="15" y="1135"/>
                    <a:pt x="0" y="1120"/>
                    <a:pt x="0" y="1101"/>
                  </a:cubicBezTo>
                  <a:lnTo>
                    <a:pt x="0" y="33"/>
                  </a:lnTo>
                  <a:cubicBezTo>
                    <a:pt x="0" y="15"/>
                    <a:pt x="15" y="0"/>
                    <a:pt x="33" y="0"/>
                  </a:cubicBezTo>
                  <a:lnTo>
                    <a:pt x="338" y="0"/>
                  </a:lnTo>
                  <a:cubicBezTo>
                    <a:pt x="356" y="0"/>
                    <a:pt x="372" y="15"/>
                    <a:pt x="372"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08" name="TextBox 107"/>
            <p:cNvSpPr txBox="1"/>
            <p:nvPr/>
          </p:nvSpPr>
          <p:spPr>
            <a:xfrm>
              <a:off x="4840257" y="3744463"/>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研发部</a:t>
              </a:r>
            </a:p>
          </p:txBody>
        </p:sp>
      </p:grpSp>
      <p:grpSp>
        <p:nvGrpSpPr>
          <p:cNvPr id="109" name="组合 108"/>
          <p:cNvGrpSpPr/>
          <p:nvPr/>
        </p:nvGrpSpPr>
        <p:grpSpPr>
          <a:xfrm>
            <a:off x="7298785" y="3689350"/>
            <a:ext cx="400110" cy="939800"/>
            <a:chOff x="7298785" y="3689350"/>
            <a:chExt cx="400110" cy="939800"/>
          </a:xfrm>
          <a:solidFill>
            <a:schemeClr val="tx1"/>
          </a:solidFill>
        </p:grpSpPr>
        <p:sp>
          <p:nvSpPr>
            <p:cNvPr id="110" name="Freeform 92"/>
            <p:cNvSpPr>
              <a:spLocks/>
            </p:cNvSpPr>
            <p:nvPr/>
          </p:nvSpPr>
          <p:spPr bwMode="auto">
            <a:xfrm>
              <a:off x="7342188" y="3689350"/>
              <a:ext cx="307975" cy="939800"/>
            </a:xfrm>
            <a:custGeom>
              <a:avLst/>
              <a:gdLst>
                <a:gd name="T0" fmla="*/ 371 w 371"/>
                <a:gd name="T1" fmla="*/ 33 h 1135"/>
                <a:gd name="T2" fmla="*/ 371 w 371"/>
                <a:gd name="T3" fmla="*/ 1101 h 1135"/>
                <a:gd name="T4" fmla="*/ 338 w 371"/>
                <a:gd name="T5" fmla="*/ 1135 h 1135"/>
                <a:gd name="T6" fmla="*/ 33 w 371"/>
                <a:gd name="T7" fmla="*/ 1135 h 1135"/>
                <a:gd name="T8" fmla="*/ 0 w 371"/>
                <a:gd name="T9" fmla="*/ 1101 h 1135"/>
                <a:gd name="T10" fmla="*/ 0 w 371"/>
                <a:gd name="T11" fmla="*/ 33 h 1135"/>
                <a:gd name="T12" fmla="*/ 33 w 371"/>
                <a:gd name="T13" fmla="*/ 0 h 1135"/>
                <a:gd name="T14" fmla="*/ 338 w 371"/>
                <a:gd name="T15" fmla="*/ 0 h 1135"/>
                <a:gd name="T16" fmla="*/ 371 w 371"/>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3"/>
                  </a:moveTo>
                  <a:lnTo>
                    <a:pt x="371" y="1101"/>
                  </a:lnTo>
                  <a:cubicBezTo>
                    <a:pt x="371" y="1120"/>
                    <a:pt x="356" y="1135"/>
                    <a:pt x="338" y="1135"/>
                  </a:cubicBezTo>
                  <a:lnTo>
                    <a:pt x="33" y="1135"/>
                  </a:lnTo>
                  <a:cubicBezTo>
                    <a:pt x="15" y="1135"/>
                    <a:pt x="0" y="1120"/>
                    <a:pt x="0" y="1101"/>
                  </a:cubicBezTo>
                  <a:lnTo>
                    <a:pt x="0" y="33"/>
                  </a:lnTo>
                  <a:cubicBezTo>
                    <a:pt x="0" y="15"/>
                    <a:pt x="15" y="0"/>
                    <a:pt x="33" y="0"/>
                  </a:cubicBezTo>
                  <a:lnTo>
                    <a:pt x="338" y="0"/>
                  </a:lnTo>
                  <a:cubicBezTo>
                    <a:pt x="356" y="0"/>
                    <a:pt x="371" y="15"/>
                    <a:pt x="371"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11" name="TextBox 110"/>
            <p:cNvSpPr txBox="1"/>
            <p:nvPr/>
          </p:nvSpPr>
          <p:spPr>
            <a:xfrm>
              <a:off x="7298785" y="3744463"/>
              <a:ext cx="400110" cy="810478"/>
            </a:xfrm>
            <a:prstGeom prst="rect">
              <a:avLst/>
            </a:prstGeom>
            <a:noFill/>
          </p:spPr>
          <p:txBody>
            <a:bodyPr vert="eaVert" wrap="none" rtlCol="0">
              <a:spAutoFit/>
            </a:bodyPr>
            <a:lstStyle/>
            <a:p>
              <a:r>
                <a:rPr lang="zh-CN" altLang="en-US" sz="1400" dirty="0">
                  <a:solidFill>
                    <a:schemeClr val="accent2"/>
                  </a:solidFill>
                  <a:latin typeface="+mn-ea"/>
                  <a:ea typeface="+mn-ea"/>
                </a:rPr>
                <a:t>售后中心</a:t>
              </a:r>
            </a:p>
          </p:txBody>
        </p:sp>
      </p:grpSp>
      <p:grpSp>
        <p:nvGrpSpPr>
          <p:cNvPr id="112" name="组合 111"/>
          <p:cNvGrpSpPr/>
          <p:nvPr/>
        </p:nvGrpSpPr>
        <p:grpSpPr>
          <a:xfrm>
            <a:off x="8791155" y="3663121"/>
            <a:ext cx="400110" cy="997780"/>
            <a:chOff x="8791155" y="3663121"/>
            <a:chExt cx="400110" cy="997780"/>
          </a:xfrm>
          <a:solidFill>
            <a:schemeClr val="tx1"/>
          </a:solidFill>
        </p:grpSpPr>
        <p:sp>
          <p:nvSpPr>
            <p:cNvPr id="113" name="Freeform 93"/>
            <p:cNvSpPr>
              <a:spLocks/>
            </p:cNvSpPr>
            <p:nvPr/>
          </p:nvSpPr>
          <p:spPr bwMode="auto">
            <a:xfrm>
              <a:off x="8842376"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14" name="TextBox 113"/>
            <p:cNvSpPr txBox="1"/>
            <p:nvPr/>
          </p:nvSpPr>
          <p:spPr>
            <a:xfrm>
              <a:off x="8791155"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硬件测试部</a:t>
              </a:r>
            </a:p>
          </p:txBody>
        </p:sp>
      </p:grpSp>
      <p:grpSp>
        <p:nvGrpSpPr>
          <p:cNvPr id="115" name="组合 114"/>
          <p:cNvGrpSpPr/>
          <p:nvPr/>
        </p:nvGrpSpPr>
        <p:grpSpPr>
          <a:xfrm>
            <a:off x="9498521" y="3663121"/>
            <a:ext cx="400110" cy="997780"/>
            <a:chOff x="9498521" y="3663121"/>
            <a:chExt cx="400110" cy="997780"/>
          </a:xfrm>
          <a:solidFill>
            <a:schemeClr val="tx1"/>
          </a:solidFill>
        </p:grpSpPr>
        <p:sp>
          <p:nvSpPr>
            <p:cNvPr id="116" name="Freeform 94"/>
            <p:cNvSpPr>
              <a:spLocks/>
            </p:cNvSpPr>
            <p:nvPr/>
          </p:nvSpPr>
          <p:spPr bwMode="auto">
            <a:xfrm>
              <a:off x="9545638"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17" name="TextBox 116"/>
            <p:cNvSpPr txBox="1"/>
            <p:nvPr/>
          </p:nvSpPr>
          <p:spPr>
            <a:xfrm>
              <a:off x="9498521"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工程监督部</a:t>
              </a:r>
            </a:p>
          </p:txBody>
        </p:sp>
      </p:grpSp>
      <p:grpSp>
        <p:nvGrpSpPr>
          <p:cNvPr id="118" name="组合 117"/>
          <p:cNvGrpSpPr/>
          <p:nvPr/>
        </p:nvGrpSpPr>
        <p:grpSpPr>
          <a:xfrm>
            <a:off x="10136876" y="3663121"/>
            <a:ext cx="400110" cy="997780"/>
            <a:chOff x="10136876" y="3663121"/>
            <a:chExt cx="400110" cy="997780"/>
          </a:xfrm>
          <a:solidFill>
            <a:schemeClr val="tx1"/>
          </a:solidFill>
        </p:grpSpPr>
        <p:sp>
          <p:nvSpPr>
            <p:cNvPr id="119" name="Freeform 95"/>
            <p:cNvSpPr>
              <a:spLocks/>
            </p:cNvSpPr>
            <p:nvPr/>
          </p:nvSpPr>
          <p:spPr bwMode="auto">
            <a:xfrm>
              <a:off x="10190163" y="3690938"/>
              <a:ext cx="307975" cy="969963"/>
            </a:xfrm>
            <a:custGeom>
              <a:avLst/>
              <a:gdLst>
                <a:gd name="T0" fmla="*/ 372 w 372"/>
                <a:gd name="T1" fmla="*/ 34 h 1172"/>
                <a:gd name="T2" fmla="*/ 372 w 372"/>
                <a:gd name="T3" fmla="*/ 1139 h 1172"/>
                <a:gd name="T4" fmla="*/ 338 w 372"/>
                <a:gd name="T5" fmla="*/ 1172 h 1172"/>
                <a:gd name="T6" fmla="*/ 34 w 372"/>
                <a:gd name="T7" fmla="*/ 1172 h 1172"/>
                <a:gd name="T8" fmla="*/ 0 w 372"/>
                <a:gd name="T9" fmla="*/ 1139 h 1172"/>
                <a:gd name="T10" fmla="*/ 0 w 372"/>
                <a:gd name="T11" fmla="*/ 34 h 1172"/>
                <a:gd name="T12" fmla="*/ 34 w 372"/>
                <a:gd name="T13" fmla="*/ 0 h 1172"/>
                <a:gd name="T14" fmla="*/ 338 w 372"/>
                <a:gd name="T15" fmla="*/ 0 h 1172"/>
                <a:gd name="T16" fmla="*/ 372 w 372"/>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72">
                  <a:moveTo>
                    <a:pt x="372" y="34"/>
                  </a:moveTo>
                  <a:lnTo>
                    <a:pt x="372" y="1139"/>
                  </a:lnTo>
                  <a:cubicBezTo>
                    <a:pt x="372" y="1157"/>
                    <a:pt x="357" y="1172"/>
                    <a:pt x="338" y="1172"/>
                  </a:cubicBezTo>
                  <a:lnTo>
                    <a:pt x="34" y="1172"/>
                  </a:lnTo>
                  <a:cubicBezTo>
                    <a:pt x="15" y="1172"/>
                    <a:pt x="0" y="1157"/>
                    <a:pt x="0" y="1139"/>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0" name="TextBox 119"/>
            <p:cNvSpPr txBox="1"/>
            <p:nvPr/>
          </p:nvSpPr>
          <p:spPr>
            <a:xfrm>
              <a:off x="10136876"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客服事业部</a:t>
              </a:r>
            </a:p>
          </p:txBody>
        </p:sp>
      </p:grpSp>
      <p:grpSp>
        <p:nvGrpSpPr>
          <p:cNvPr id="121" name="组合 120"/>
          <p:cNvGrpSpPr/>
          <p:nvPr/>
        </p:nvGrpSpPr>
        <p:grpSpPr>
          <a:xfrm>
            <a:off x="1462164" y="5037138"/>
            <a:ext cx="369332" cy="1104900"/>
            <a:chOff x="1462164" y="5037138"/>
            <a:chExt cx="369332" cy="1104900"/>
          </a:xfrm>
          <a:solidFill>
            <a:schemeClr val="tx1"/>
          </a:solidFill>
        </p:grpSpPr>
        <p:sp>
          <p:nvSpPr>
            <p:cNvPr id="122" name="Freeform 87"/>
            <p:cNvSpPr>
              <a:spLocks/>
            </p:cNvSpPr>
            <p:nvPr/>
          </p:nvSpPr>
          <p:spPr bwMode="auto">
            <a:xfrm>
              <a:off x="1490663"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6" y="1336"/>
                    <a:pt x="338" y="1336"/>
                  </a:cubicBezTo>
                  <a:lnTo>
                    <a:pt x="34" y="1336"/>
                  </a:lnTo>
                  <a:cubicBezTo>
                    <a:pt x="15" y="1336"/>
                    <a:pt x="0" y="1321"/>
                    <a:pt x="0" y="1302"/>
                  </a:cubicBezTo>
                  <a:lnTo>
                    <a:pt x="0" y="34"/>
                  </a:lnTo>
                  <a:cubicBezTo>
                    <a:pt x="0" y="16"/>
                    <a:pt x="15" y="0"/>
                    <a:pt x="34" y="0"/>
                  </a:cubicBezTo>
                  <a:lnTo>
                    <a:pt x="338" y="0"/>
                  </a:lnTo>
                  <a:cubicBezTo>
                    <a:pt x="356"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3" name="TextBox 122"/>
            <p:cNvSpPr txBox="1"/>
            <p:nvPr/>
          </p:nvSpPr>
          <p:spPr>
            <a:xfrm>
              <a:off x="1462164"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国内事业部</a:t>
              </a:r>
            </a:p>
          </p:txBody>
        </p:sp>
      </p:grpSp>
      <p:grpSp>
        <p:nvGrpSpPr>
          <p:cNvPr id="124" name="组合 123"/>
          <p:cNvGrpSpPr/>
          <p:nvPr/>
        </p:nvGrpSpPr>
        <p:grpSpPr>
          <a:xfrm>
            <a:off x="1947939" y="5037138"/>
            <a:ext cx="369332" cy="1104900"/>
            <a:chOff x="1947939" y="5037138"/>
            <a:chExt cx="369332" cy="1104900"/>
          </a:xfrm>
          <a:solidFill>
            <a:schemeClr val="tx1"/>
          </a:solidFill>
        </p:grpSpPr>
        <p:sp>
          <p:nvSpPr>
            <p:cNvPr id="125" name="Freeform 88"/>
            <p:cNvSpPr>
              <a:spLocks/>
            </p:cNvSpPr>
            <p:nvPr/>
          </p:nvSpPr>
          <p:spPr bwMode="auto">
            <a:xfrm>
              <a:off x="1970088"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7"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6" name="TextBox 125"/>
            <p:cNvSpPr txBox="1"/>
            <p:nvPr/>
          </p:nvSpPr>
          <p:spPr>
            <a:xfrm>
              <a:off x="1947939"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海外事业部</a:t>
              </a:r>
            </a:p>
          </p:txBody>
        </p:sp>
      </p:grpSp>
      <p:grpSp>
        <p:nvGrpSpPr>
          <p:cNvPr id="127" name="组合 126"/>
          <p:cNvGrpSpPr/>
          <p:nvPr/>
        </p:nvGrpSpPr>
        <p:grpSpPr>
          <a:xfrm>
            <a:off x="2786139" y="5037138"/>
            <a:ext cx="369332" cy="1104900"/>
            <a:chOff x="2786139" y="5037138"/>
            <a:chExt cx="369332" cy="1104900"/>
          </a:xfrm>
          <a:solidFill>
            <a:schemeClr val="tx1"/>
          </a:solidFill>
        </p:grpSpPr>
        <p:sp>
          <p:nvSpPr>
            <p:cNvPr id="128" name="Freeform 89"/>
            <p:cNvSpPr>
              <a:spLocks/>
            </p:cNvSpPr>
            <p:nvPr/>
          </p:nvSpPr>
          <p:spPr bwMode="auto">
            <a:xfrm>
              <a:off x="2824163"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6"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9" name="TextBox 128"/>
            <p:cNvSpPr txBox="1"/>
            <p:nvPr/>
          </p:nvSpPr>
          <p:spPr>
            <a:xfrm>
              <a:off x="2786139"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人力资源部</a:t>
              </a:r>
            </a:p>
          </p:txBody>
        </p:sp>
      </p:grpSp>
      <p:grpSp>
        <p:nvGrpSpPr>
          <p:cNvPr id="130" name="组合 129"/>
          <p:cNvGrpSpPr/>
          <p:nvPr/>
        </p:nvGrpSpPr>
        <p:grpSpPr>
          <a:xfrm>
            <a:off x="3271914" y="5037138"/>
            <a:ext cx="369332" cy="1104900"/>
            <a:chOff x="3271914" y="5037138"/>
            <a:chExt cx="369332" cy="1104900"/>
          </a:xfrm>
          <a:solidFill>
            <a:schemeClr val="tx1"/>
          </a:solidFill>
        </p:grpSpPr>
        <p:sp>
          <p:nvSpPr>
            <p:cNvPr id="131" name="Freeform 90"/>
            <p:cNvSpPr>
              <a:spLocks/>
            </p:cNvSpPr>
            <p:nvPr/>
          </p:nvSpPr>
          <p:spPr bwMode="auto">
            <a:xfrm>
              <a:off x="3305176"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7"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32" name="TextBox 131"/>
            <p:cNvSpPr txBox="1"/>
            <p:nvPr/>
          </p:nvSpPr>
          <p:spPr>
            <a:xfrm>
              <a:off x="3271914" y="5085184"/>
              <a:ext cx="369332" cy="553998"/>
            </a:xfrm>
            <a:prstGeom prst="rect">
              <a:avLst/>
            </a:prstGeom>
            <a:noFill/>
          </p:spPr>
          <p:txBody>
            <a:bodyPr vert="eaVert" wrap="none" rtlCol="0">
              <a:spAutoFit/>
            </a:bodyPr>
            <a:lstStyle/>
            <a:p>
              <a:r>
                <a:rPr lang="zh-CN" altLang="en-US" sz="1200" dirty="0">
                  <a:solidFill>
                    <a:schemeClr val="accent2"/>
                  </a:solidFill>
                  <a:latin typeface="+mn-ea"/>
                  <a:ea typeface="+mn-ea"/>
                </a:rPr>
                <a:t>综合部</a:t>
              </a:r>
            </a:p>
          </p:txBody>
        </p:sp>
      </p:grpSp>
      <p:grpSp>
        <p:nvGrpSpPr>
          <p:cNvPr id="133" name="组合 132"/>
          <p:cNvGrpSpPr/>
          <p:nvPr/>
        </p:nvGrpSpPr>
        <p:grpSpPr>
          <a:xfrm>
            <a:off x="3862464" y="5013176"/>
            <a:ext cx="369332" cy="1506687"/>
            <a:chOff x="3862464" y="5013176"/>
            <a:chExt cx="369332" cy="1506687"/>
          </a:xfrm>
          <a:solidFill>
            <a:schemeClr val="tx1"/>
          </a:solidFill>
        </p:grpSpPr>
        <p:sp>
          <p:nvSpPr>
            <p:cNvPr id="134" name="Freeform 96"/>
            <p:cNvSpPr>
              <a:spLocks/>
            </p:cNvSpPr>
            <p:nvPr/>
          </p:nvSpPr>
          <p:spPr bwMode="auto">
            <a:xfrm>
              <a:off x="389413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35" name="TextBox 134"/>
            <p:cNvSpPr txBox="1"/>
            <p:nvPr/>
          </p:nvSpPr>
          <p:spPr>
            <a:xfrm>
              <a:off x="3862464"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餐饮管理系统研发部</a:t>
              </a:r>
            </a:p>
          </p:txBody>
        </p:sp>
      </p:grpSp>
      <p:grpSp>
        <p:nvGrpSpPr>
          <p:cNvPr id="136" name="组合 135"/>
          <p:cNvGrpSpPr/>
          <p:nvPr/>
        </p:nvGrpSpPr>
        <p:grpSpPr>
          <a:xfrm>
            <a:off x="4338714" y="5013176"/>
            <a:ext cx="369332" cy="1506687"/>
            <a:chOff x="4338714" y="5013176"/>
            <a:chExt cx="369332" cy="1506687"/>
          </a:xfrm>
          <a:solidFill>
            <a:schemeClr val="tx1"/>
          </a:solidFill>
        </p:grpSpPr>
        <p:sp>
          <p:nvSpPr>
            <p:cNvPr id="137" name="Freeform 97"/>
            <p:cNvSpPr>
              <a:spLocks/>
            </p:cNvSpPr>
            <p:nvPr/>
          </p:nvSpPr>
          <p:spPr bwMode="auto">
            <a:xfrm>
              <a:off x="4375151" y="5019675"/>
              <a:ext cx="307975" cy="1500188"/>
            </a:xfrm>
            <a:custGeom>
              <a:avLst/>
              <a:gdLst>
                <a:gd name="T0" fmla="*/ 372 w 372"/>
                <a:gd name="T1" fmla="*/ 34 h 1813"/>
                <a:gd name="T2" fmla="*/ 372 w 372"/>
                <a:gd name="T3" fmla="*/ 1780 h 1813"/>
                <a:gd name="T4" fmla="*/ 338 w 372"/>
                <a:gd name="T5" fmla="*/ 1813 h 1813"/>
                <a:gd name="T6" fmla="*/ 34 w 372"/>
                <a:gd name="T7" fmla="*/ 1813 h 1813"/>
                <a:gd name="T8" fmla="*/ 0 w 372"/>
                <a:gd name="T9" fmla="*/ 1780 h 1813"/>
                <a:gd name="T10" fmla="*/ 0 w 372"/>
                <a:gd name="T11" fmla="*/ 34 h 1813"/>
                <a:gd name="T12" fmla="*/ 34 w 372"/>
                <a:gd name="T13" fmla="*/ 0 h 1813"/>
                <a:gd name="T14" fmla="*/ 338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8" y="1813"/>
                  </a:cubicBezTo>
                  <a:lnTo>
                    <a:pt x="34" y="1813"/>
                  </a:lnTo>
                  <a:cubicBezTo>
                    <a:pt x="15" y="1813"/>
                    <a:pt x="0" y="1798"/>
                    <a:pt x="0" y="1780"/>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38" name="TextBox 137"/>
            <p:cNvSpPr txBox="1"/>
            <p:nvPr/>
          </p:nvSpPr>
          <p:spPr>
            <a:xfrm>
              <a:off x="4338714"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酒店管理系统研发部</a:t>
              </a:r>
            </a:p>
          </p:txBody>
        </p:sp>
      </p:grpSp>
      <p:grpSp>
        <p:nvGrpSpPr>
          <p:cNvPr id="139" name="组合 138"/>
          <p:cNvGrpSpPr/>
          <p:nvPr/>
        </p:nvGrpSpPr>
        <p:grpSpPr>
          <a:xfrm>
            <a:off x="4862589" y="5013176"/>
            <a:ext cx="369332" cy="1506687"/>
            <a:chOff x="4862589" y="5013176"/>
            <a:chExt cx="369332" cy="1506687"/>
          </a:xfrm>
          <a:solidFill>
            <a:schemeClr val="tx1"/>
          </a:solidFill>
        </p:grpSpPr>
        <p:sp>
          <p:nvSpPr>
            <p:cNvPr id="140" name="Freeform 98"/>
            <p:cNvSpPr>
              <a:spLocks/>
            </p:cNvSpPr>
            <p:nvPr/>
          </p:nvSpPr>
          <p:spPr bwMode="auto">
            <a:xfrm>
              <a:off x="4905376" y="5019675"/>
              <a:ext cx="307975" cy="1500188"/>
            </a:xfrm>
            <a:custGeom>
              <a:avLst/>
              <a:gdLst>
                <a:gd name="T0" fmla="*/ 372 w 372"/>
                <a:gd name="T1" fmla="*/ 34 h 1813"/>
                <a:gd name="T2" fmla="*/ 372 w 372"/>
                <a:gd name="T3" fmla="*/ 1780 h 1813"/>
                <a:gd name="T4" fmla="*/ 339 w 372"/>
                <a:gd name="T5" fmla="*/ 1813 h 1813"/>
                <a:gd name="T6" fmla="*/ 34 w 372"/>
                <a:gd name="T7" fmla="*/ 1813 h 1813"/>
                <a:gd name="T8" fmla="*/ 0 w 372"/>
                <a:gd name="T9" fmla="*/ 1780 h 1813"/>
                <a:gd name="T10" fmla="*/ 0 w 372"/>
                <a:gd name="T11" fmla="*/ 34 h 1813"/>
                <a:gd name="T12" fmla="*/ 34 w 372"/>
                <a:gd name="T13" fmla="*/ 0 h 1813"/>
                <a:gd name="T14" fmla="*/ 339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9" y="1813"/>
                  </a:cubicBezTo>
                  <a:lnTo>
                    <a:pt x="34" y="1813"/>
                  </a:lnTo>
                  <a:cubicBezTo>
                    <a:pt x="16" y="1813"/>
                    <a:pt x="0" y="1798"/>
                    <a:pt x="0" y="1780"/>
                  </a:cubicBezTo>
                  <a:lnTo>
                    <a:pt x="0" y="34"/>
                  </a:lnTo>
                  <a:cubicBezTo>
                    <a:pt x="0" y="15"/>
                    <a:pt x="16" y="0"/>
                    <a:pt x="34" y="0"/>
                  </a:cubicBezTo>
                  <a:lnTo>
                    <a:pt x="339" y="0"/>
                  </a:lnTo>
                  <a:cubicBezTo>
                    <a:pt x="357" y="0"/>
                    <a:pt x="372" y="15"/>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41" name="TextBox 140"/>
            <p:cNvSpPr txBox="1"/>
            <p:nvPr/>
          </p:nvSpPr>
          <p:spPr>
            <a:xfrm>
              <a:off x="4862589"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康乐管理系统研发部</a:t>
              </a:r>
            </a:p>
          </p:txBody>
        </p:sp>
      </p:grpSp>
      <p:grpSp>
        <p:nvGrpSpPr>
          <p:cNvPr id="142" name="组合 141"/>
          <p:cNvGrpSpPr/>
          <p:nvPr/>
        </p:nvGrpSpPr>
        <p:grpSpPr>
          <a:xfrm>
            <a:off x="5357889" y="5013176"/>
            <a:ext cx="369332" cy="1506687"/>
            <a:chOff x="5357889" y="5013176"/>
            <a:chExt cx="369332" cy="1506687"/>
          </a:xfrm>
          <a:solidFill>
            <a:schemeClr val="tx1"/>
          </a:solidFill>
        </p:grpSpPr>
        <p:sp>
          <p:nvSpPr>
            <p:cNvPr id="143" name="Freeform 99"/>
            <p:cNvSpPr>
              <a:spLocks/>
            </p:cNvSpPr>
            <p:nvPr/>
          </p:nvSpPr>
          <p:spPr bwMode="auto">
            <a:xfrm>
              <a:off x="538638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44" name="TextBox 143"/>
            <p:cNvSpPr txBox="1"/>
            <p:nvPr/>
          </p:nvSpPr>
          <p:spPr>
            <a:xfrm>
              <a:off x="5357889"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无线电子菜谱研发部</a:t>
              </a:r>
            </a:p>
          </p:txBody>
        </p:sp>
      </p:grpSp>
      <p:grpSp>
        <p:nvGrpSpPr>
          <p:cNvPr id="145" name="组合 144"/>
          <p:cNvGrpSpPr/>
          <p:nvPr/>
        </p:nvGrpSpPr>
        <p:grpSpPr>
          <a:xfrm>
            <a:off x="5853189" y="5013176"/>
            <a:ext cx="369332" cy="1506687"/>
            <a:chOff x="5853189" y="5013176"/>
            <a:chExt cx="369332" cy="1506687"/>
          </a:xfrm>
          <a:solidFill>
            <a:schemeClr val="tx1"/>
          </a:solidFill>
        </p:grpSpPr>
        <p:sp>
          <p:nvSpPr>
            <p:cNvPr id="146" name="Freeform 100"/>
            <p:cNvSpPr>
              <a:spLocks/>
            </p:cNvSpPr>
            <p:nvPr/>
          </p:nvSpPr>
          <p:spPr bwMode="auto">
            <a:xfrm>
              <a:off x="5892801" y="5019675"/>
              <a:ext cx="306388"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47" name="TextBox 146"/>
            <p:cNvSpPr txBox="1"/>
            <p:nvPr/>
          </p:nvSpPr>
          <p:spPr>
            <a:xfrm>
              <a:off x="5853189" y="5013176"/>
              <a:ext cx="369332" cy="1323439"/>
            </a:xfrm>
            <a:prstGeom prst="rect">
              <a:avLst/>
            </a:prstGeom>
            <a:noFill/>
          </p:spPr>
          <p:txBody>
            <a:bodyPr vert="eaVert" wrap="none" rtlCol="0">
              <a:spAutoFit/>
            </a:bodyPr>
            <a:lstStyle/>
            <a:p>
              <a:r>
                <a:rPr lang="zh-CN" altLang="en-US" sz="1200" dirty="0">
                  <a:solidFill>
                    <a:schemeClr val="accent2"/>
                  </a:solidFill>
                  <a:latin typeface="+mn-ea"/>
                  <a:ea typeface="+mn-ea"/>
                </a:rPr>
                <a:t>新概念产品研发部</a:t>
              </a:r>
            </a:p>
          </p:txBody>
        </p:sp>
      </p:grpSp>
      <p:grpSp>
        <p:nvGrpSpPr>
          <p:cNvPr id="148" name="组合 147"/>
          <p:cNvGrpSpPr/>
          <p:nvPr/>
        </p:nvGrpSpPr>
        <p:grpSpPr>
          <a:xfrm>
            <a:off x="6739014" y="5019675"/>
            <a:ext cx="369332" cy="1500188"/>
            <a:chOff x="6739014" y="5019675"/>
            <a:chExt cx="369332" cy="1500188"/>
          </a:xfrm>
          <a:solidFill>
            <a:schemeClr val="tx1"/>
          </a:solidFill>
        </p:grpSpPr>
        <p:sp>
          <p:nvSpPr>
            <p:cNvPr id="149" name="Freeform 101"/>
            <p:cNvSpPr>
              <a:spLocks/>
            </p:cNvSpPr>
            <p:nvPr/>
          </p:nvSpPr>
          <p:spPr bwMode="auto">
            <a:xfrm>
              <a:off x="6786563" y="5019675"/>
              <a:ext cx="306388"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50" name="TextBox 149"/>
            <p:cNvSpPr txBox="1"/>
            <p:nvPr/>
          </p:nvSpPr>
          <p:spPr>
            <a:xfrm>
              <a:off x="6739014" y="507443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售后部门</a:t>
              </a:r>
              <a:r>
                <a:rPr lang="en-US" altLang="zh-CN" sz="1200" dirty="0">
                  <a:solidFill>
                    <a:schemeClr val="accent2"/>
                  </a:solidFill>
                  <a:latin typeface="+mn-ea"/>
                  <a:ea typeface="+mn-ea"/>
                </a:rPr>
                <a:t>①</a:t>
              </a:r>
              <a:endParaRPr lang="zh-CN" altLang="en-US" sz="1200" dirty="0">
                <a:solidFill>
                  <a:schemeClr val="accent2"/>
                </a:solidFill>
                <a:latin typeface="+mn-ea"/>
                <a:ea typeface="+mn-ea"/>
              </a:endParaRPr>
            </a:p>
          </p:txBody>
        </p:sp>
      </p:grpSp>
      <p:grpSp>
        <p:nvGrpSpPr>
          <p:cNvPr id="151" name="组合 150"/>
          <p:cNvGrpSpPr/>
          <p:nvPr/>
        </p:nvGrpSpPr>
        <p:grpSpPr>
          <a:xfrm>
            <a:off x="7310514" y="5019675"/>
            <a:ext cx="369332" cy="1500188"/>
            <a:chOff x="7310514" y="5019675"/>
            <a:chExt cx="369332" cy="1500188"/>
          </a:xfrm>
          <a:solidFill>
            <a:schemeClr val="tx1"/>
          </a:solidFill>
        </p:grpSpPr>
        <p:sp>
          <p:nvSpPr>
            <p:cNvPr id="152" name="Freeform 102"/>
            <p:cNvSpPr>
              <a:spLocks/>
            </p:cNvSpPr>
            <p:nvPr/>
          </p:nvSpPr>
          <p:spPr bwMode="auto">
            <a:xfrm>
              <a:off x="734218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53" name="TextBox 152"/>
            <p:cNvSpPr txBox="1"/>
            <p:nvPr/>
          </p:nvSpPr>
          <p:spPr>
            <a:xfrm>
              <a:off x="7310514" y="5074434"/>
              <a:ext cx="369332" cy="861774"/>
            </a:xfrm>
            <a:prstGeom prst="rect">
              <a:avLst/>
            </a:prstGeom>
            <a:noFill/>
          </p:spPr>
          <p:txBody>
            <a:bodyPr vert="eaVert" wrap="none" rtlCol="0">
              <a:spAutoFit/>
            </a:bodyPr>
            <a:lstStyle>
              <a:defPPr>
                <a:defRPr lang="zh-CN"/>
              </a:defPPr>
              <a:lvl1pPr>
                <a:defRPr sz="1200">
                  <a:solidFill>
                    <a:schemeClr val="accent3"/>
                  </a:solidFill>
                  <a:latin typeface="+mn-ea"/>
                  <a:ea typeface="+mn-ea"/>
                </a:defRPr>
              </a:lvl1pPr>
            </a:lstStyle>
            <a:p>
              <a:r>
                <a:rPr lang="zh-CN" altLang="en-US" dirty="0">
                  <a:solidFill>
                    <a:schemeClr val="accent2"/>
                  </a:solidFill>
                </a:rPr>
                <a:t>售后部门</a:t>
              </a:r>
              <a:r>
                <a:rPr lang="en-US" altLang="zh-CN" dirty="0">
                  <a:solidFill>
                    <a:schemeClr val="accent2"/>
                  </a:solidFill>
                </a:rPr>
                <a:t>②</a:t>
              </a:r>
              <a:endParaRPr lang="zh-CN" altLang="en-US" dirty="0">
                <a:solidFill>
                  <a:schemeClr val="accent2"/>
                </a:solidFill>
              </a:endParaRPr>
            </a:p>
          </p:txBody>
        </p:sp>
      </p:grpSp>
      <p:grpSp>
        <p:nvGrpSpPr>
          <p:cNvPr id="154" name="组合 153"/>
          <p:cNvGrpSpPr/>
          <p:nvPr/>
        </p:nvGrpSpPr>
        <p:grpSpPr>
          <a:xfrm>
            <a:off x="7853439" y="5019675"/>
            <a:ext cx="369332" cy="1500188"/>
            <a:chOff x="7853439" y="5019675"/>
            <a:chExt cx="369332" cy="1500188"/>
          </a:xfrm>
          <a:solidFill>
            <a:schemeClr val="tx1"/>
          </a:solidFill>
        </p:grpSpPr>
        <p:sp>
          <p:nvSpPr>
            <p:cNvPr id="155" name="Freeform 103"/>
            <p:cNvSpPr>
              <a:spLocks/>
            </p:cNvSpPr>
            <p:nvPr/>
          </p:nvSpPr>
          <p:spPr bwMode="auto">
            <a:xfrm>
              <a:off x="7889876" y="5019675"/>
              <a:ext cx="307975" cy="1500188"/>
            </a:xfrm>
            <a:custGeom>
              <a:avLst/>
              <a:gdLst>
                <a:gd name="T0" fmla="*/ 372 w 372"/>
                <a:gd name="T1" fmla="*/ 34 h 1813"/>
                <a:gd name="T2" fmla="*/ 372 w 372"/>
                <a:gd name="T3" fmla="*/ 1780 h 1813"/>
                <a:gd name="T4" fmla="*/ 338 w 372"/>
                <a:gd name="T5" fmla="*/ 1813 h 1813"/>
                <a:gd name="T6" fmla="*/ 34 w 372"/>
                <a:gd name="T7" fmla="*/ 1813 h 1813"/>
                <a:gd name="T8" fmla="*/ 0 w 372"/>
                <a:gd name="T9" fmla="*/ 1780 h 1813"/>
                <a:gd name="T10" fmla="*/ 0 w 372"/>
                <a:gd name="T11" fmla="*/ 34 h 1813"/>
                <a:gd name="T12" fmla="*/ 34 w 372"/>
                <a:gd name="T13" fmla="*/ 0 h 1813"/>
                <a:gd name="T14" fmla="*/ 338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8" y="1813"/>
                  </a:cubicBezTo>
                  <a:lnTo>
                    <a:pt x="34" y="1813"/>
                  </a:lnTo>
                  <a:cubicBezTo>
                    <a:pt x="15" y="1813"/>
                    <a:pt x="0" y="1798"/>
                    <a:pt x="0" y="1780"/>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56" name="TextBox 155"/>
            <p:cNvSpPr txBox="1"/>
            <p:nvPr/>
          </p:nvSpPr>
          <p:spPr>
            <a:xfrm>
              <a:off x="7853439" y="5074434"/>
              <a:ext cx="369332" cy="861774"/>
            </a:xfrm>
            <a:prstGeom prst="rect">
              <a:avLst/>
            </a:prstGeom>
            <a:noFill/>
          </p:spPr>
          <p:txBody>
            <a:bodyPr vert="eaVert" wrap="none" rtlCol="0">
              <a:spAutoFit/>
            </a:bodyPr>
            <a:lstStyle>
              <a:defPPr>
                <a:defRPr lang="zh-CN"/>
              </a:defPPr>
              <a:lvl1pPr>
                <a:defRPr sz="1200">
                  <a:solidFill>
                    <a:schemeClr val="accent3"/>
                  </a:solidFill>
                  <a:latin typeface="+mn-ea"/>
                  <a:ea typeface="+mn-ea"/>
                </a:defRPr>
              </a:lvl1pPr>
            </a:lstStyle>
            <a:p>
              <a:r>
                <a:rPr lang="zh-CN" altLang="en-US" dirty="0">
                  <a:solidFill>
                    <a:schemeClr val="accent2"/>
                  </a:solidFill>
                </a:rPr>
                <a:t>售后部门</a:t>
              </a:r>
              <a:r>
                <a:rPr lang="en-US" altLang="zh-CN" dirty="0">
                  <a:solidFill>
                    <a:schemeClr val="accent2"/>
                  </a:solidFill>
                </a:rPr>
                <a:t>③</a:t>
              </a:r>
              <a:endParaRPr lang="zh-CN" altLang="en-US" dirty="0">
                <a:solidFill>
                  <a:schemeClr val="accent2"/>
                </a:solidFill>
              </a:endParaRPr>
            </a:p>
          </p:txBody>
        </p:sp>
      </p:grpSp>
      <p:sp>
        <p:nvSpPr>
          <p:cNvPr id="157" name="文本框 156">
            <a:extLst>
              <a:ext uri="{FF2B5EF4-FFF2-40B4-BE49-F238E27FC236}">
                <a16:creationId xmlns:a16="http://schemas.microsoft.com/office/drawing/2014/main" id="{66416E17-385C-47D2-97CC-F0DA0FB8EF3B}"/>
              </a:ext>
            </a:extLst>
          </p:cNvPr>
          <p:cNvSpPr txBox="1"/>
          <p:nvPr/>
        </p:nvSpPr>
        <p:spPr>
          <a:xfrm rot="20182042">
            <a:off x="2514149" y="2651242"/>
            <a:ext cx="7442565" cy="1107996"/>
          </a:xfrm>
          <a:prstGeom prst="rect">
            <a:avLst/>
          </a:prstGeom>
          <a:solidFill>
            <a:srgbClr val="C00000"/>
          </a:solidFill>
        </p:spPr>
        <p:txBody>
          <a:bodyPr wrap="square" rtlCol="0">
            <a:spAutoFit/>
          </a:bodyPr>
          <a:lstStyle/>
          <a:p>
            <a:pPr algn="ctr"/>
            <a:r>
              <a:rPr lang="zh-CN" altLang="en-US" sz="6600" dirty="0">
                <a:solidFill>
                  <a:srgbClr val="F8F8F8"/>
                </a:solidFill>
                <a:latin typeface="华文隶书" panose="02010800040101010101" pitchFamily="2" charset="-122"/>
                <a:ea typeface="华文隶书" panose="02010800040101010101" pitchFamily="2" charset="-122"/>
              </a:rPr>
              <a:t>当前阶段不涉及</a:t>
            </a:r>
          </a:p>
        </p:txBody>
      </p:sp>
    </p:spTree>
    <p:extLst>
      <p:ext uri="{BB962C8B-B14F-4D97-AF65-F5344CB8AC3E}">
        <p14:creationId xmlns:p14="http://schemas.microsoft.com/office/powerpoint/2010/main" val="3703389064"/>
      </p:ext>
    </p:extLst>
  </p:cSld>
  <p:clrMapOvr>
    <a:masterClrMapping/>
  </p:clrMapOvr>
  <mc:AlternateContent xmlns:mc="http://schemas.openxmlformats.org/markup-compatibility/2006" xmlns:p14="http://schemas.microsoft.com/office/powerpoint/2010/main">
    <mc:Choice Requires="p14">
      <p:transition spd="slow" p14:dur="800" advTm="13400">
        <p14:gallery dir="l"/>
      </p:transition>
    </mc:Choice>
    <mc:Fallback xmlns="">
      <p:transition spd="slow" advTm="134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项目介绍</a:t>
            </a: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1"/>
          <p:cNvSpPr>
            <a:spLocks noEditPoints="1"/>
          </p:cNvSpPr>
          <p:nvPr/>
        </p:nvSpPr>
        <p:spPr bwMode="auto">
          <a:xfrm>
            <a:off x="5408859" y="1937983"/>
            <a:ext cx="1379044" cy="1089678"/>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6" name="Oval 40"/>
          <p:cNvSpPr>
            <a:spLocks noChangeAspect="1" noChangeArrowheads="1"/>
          </p:cNvSpPr>
          <p:nvPr/>
        </p:nvSpPr>
        <p:spPr bwMode="auto">
          <a:xfrm>
            <a:off x="3841073" y="5291652"/>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7" name="Oval 41"/>
          <p:cNvSpPr>
            <a:spLocks noChangeAspect="1" noChangeArrowheads="1"/>
          </p:cNvSpPr>
          <p:nvPr/>
        </p:nvSpPr>
        <p:spPr bwMode="auto">
          <a:xfrm>
            <a:off x="3841073" y="5713233"/>
            <a:ext cx="216000" cy="216000"/>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18"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项目描述</a:t>
            </a:r>
          </a:p>
        </p:txBody>
      </p:sp>
      <p:sp>
        <p:nvSpPr>
          <p:cNvPr id="21" name="TextBox 20"/>
          <p:cNvSpPr txBox="1"/>
          <p:nvPr/>
        </p:nvSpPr>
        <p:spPr>
          <a:xfrm>
            <a:off x="4204290"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项目特点</a:t>
            </a:r>
          </a:p>
        </p:txBody>
      </p:sp>
      <p:sp>
        <p:nvSpPr>
          <p:cNvPr id="22" name="TextBox 21"/>
          <p:cNvSpPr txBox="1"/>
          <p:nvPr/>
        </p:nvSpPr>
        <p:spPr>
          <a:xfrm>
            <a:off x="4204290" y="5621178"/>
            <a:ext cx="2264889" cy="400110"/>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pPr>
              <a:lnSpc>
                <a:spcPct val="100000"/>
              </a:lnSpc>
            </a:pPr>
            <a:r>
              <a:rPr lang="zh-CN" altLang="en-US" sz="2000" dirty="0">
                <a:solidFill>
                  <a:schemeClr val="accent2"/>
                </a:solidFill>
              </a:rPr>
              <a:t>行业前景</a:t>
            </a:r>
          </a:p>
        </p:txBody>
      </p:sp>
      <p:sp>
        <p:nvSpPr>
          <p:cNvPr id="23" name="TextBox 22"/>
          <p:cNvSpPr txBox="1"/>
          <p:nvPr/>
        </p:nvSpPr>
        <p:spPr>
          <a:xfrm>
            <a:off x="6857828" y="562117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项目意义</a:t>
            </a:r>
          </a:p>
        </p:txBody>
      </p:sp>
      <p:sp>
        <p:nvSpPr>
          <p:cNvPr id="24" name="Oval 42"/>
          <p:cNvSpPr>
            <a:spLocks noChangeAspect="1" noChangeArrowheads="1"/>
          </p:cNvSpPr>
          <p:nvPr/>
        </p:nvSpPr>
        <p:spPr bwMode="auto">
          <a:xfrm>
            <a:off x="6494611" y="5291652"/>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项目简介</a:t>
            </a:r>
          </a:p>
        </p:txBody>
      </p:sp>
      <p:sp>
        <p:nvSpPr>
          <p:cNvPr id="26" name="Oval 42"/>
          <p:cNvSpPr>
            <a:spLocks noChangeAspect="1" noChangeArrowheads="1"/>
          </p:cNvSpPr>
          <p:nvPr/>
        </p:nvSpPr>
        <p:spPr bwMode="auto">
          <a:xfrm>
            <a:off x="6494611" y="5712620"/>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7" name="TextBox 26"/>
          <p:cNvSpPr txBox="1"/>
          <p:nvPr/>
        </p:nvSpPr>
        <p:spPr>
          <a:xfrm>
            <a:off x="6857828"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竞争分析</a:t>
            </a:r>
          </a:p>
        </p:txBody>
      </p:sp>
    </p:spTree>
    <p:extLst>
      <p:ext uri="{BB962C8B-B14F-4D97-AF65-F5344CB8AC3E}">
        <p14:creationId xmlns:p14="http://schemas.microsoft.com/office/powerpoint/2010/main" val="3837745650"/>
      </p:ext>
    </p:extLst>
  </p:cSld>
  <p:clrMapOvr>
    <a:masterClrMapping/>
  </p:clrMapOvr>
  <p:transition spd="slow" advTm="5435">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2.1 </a:t>
            </a:r>
            <a:r>
              <a:rPr lang="zh-CN" altLang="en-US" sz="2800" dirty="0">
                <a:solidFill>
                  <a:schemeClr val="accent2"/>
                </a:solidFill>
                <a:latin typeface="微软雅黑"/>
                <a:ea typeface="微软雅黑"/>
              </a:rPr>
              <a:t>项目描述</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graphicFrame>
        <p:nvGraphicFramePr>
          <p:cNvPr id="2" name="表格 1">
            <a:extLst>
              <a:ext uri="{FF2B5EF4-FFF2-40B4-BE49-F238E27FC236}">
                <a16:creationId xmlns:a16="http://schemas.microsoft.com/office/drawing/2014/main" id="{41F98E9F-D5CD-4D49-A129-C7A2E69F2535}"/>
              </a:ext>
            </a:extLst>
          </p:cNvPr>
          <p:cNvGraphicFramePr>
            <a:graphicFrameLocks noGrp="1"/>
          </p:cNvGraphicFramePr>
          <p:nvPr>
            <p:extLst>
              <p:ext uri="{D42A27DB-BD31-4B8C-83A1-F6EECF244321}">
                <p14:modId xmlns:p14="http://schemas.microsoft.com/office/powerpoint/2010/main" val="653306864"/>
              </p:ext>
            </p:extLst>
          </p:nvPr>
        </p:nvGraphicFramePr>
        <p:xfrm>
          <a:off x="1561877" y="1484784"/>
          <a:ext cx="8784976" cy="3337560"/>
        </p:xfrm>
        <a:graphic>
          <a:graphicData uri="http://schemas.openxmlformats.org/drawingml/2006/table">
            <a:tbl>
              <a:tblPr firstRow="1" bandRow="1">
                <a:tableStyleId>{5202B0CA-FC54-4496-8BCA-5EF66A818D29}</a:tableStyleId>
              </a:tblPr>
              <a:tblGrid>
                <a:gridCol w="2520280">
                  <a:extLst>
                    <a:ext uri="{9D8B030D-6E8A-4147-A177-3AD203B41FA5}">
                      <a16:colId xmlns:a16="http://schemas.microsoft.com/office/drawing/2014/main" val="2580459184"/>
                    </a:ext>
                  </a:extLst>
                </a:gridCol>
                <a:gridCol w="6264696">
                  <a:extLst>
                    <a:ext uri="{9D8B030D-6E8A-4147-A177-3AD203B41FA5}">
                      <a16:colId xmlns:a16="http://schemas.microsoft.com/office/drawing/2014/main" val="1507779718"/>
                    </a:ext>
                  </a:extLst>
                </a:gridCol>
              </a:tblGrid>
              <a:tr h="370840">
                <a:tc>
                  <a:txBody>
                    <a:bodyPr/>
                    <a:lstStyle/>
                    <a:p>
                      <a:pPr algn="ctr"/>
                      <a:r>
                        <a:rPr lang="zh-CN" altLang="en-US" dirty="0">
                          <a:solidFill>
                            <a:srgbClr val="F8F8F8"/>
                          </a:solidFill>
                        </a:rPr>
                        <a:t>类别</a:t>
                      </a:r>
                    </a:p>
                  </a:txBody>
                  <a:tcPr/>
                </a:tc>
                <a:tc>
                  <a:txBody>
                    <a:bodyPr/>
                    <a:lstStyle/>
                    <a:p>
                      <a:pPr algn="ctr"/>
                      <a:r>
                        <a:rPr lang="zh-CN" altLang="en-US" dirty="0">
                          <a:solidFill>
                            <a:srgbClr val="F8F8F8"/>
                          </a:solidFill>
                        </a:rPr>
                        <a:t>描述</a:t>
                      </a:r>
                    </a:p>
                  </a:txBody>
                  <a:tcPr/>
                </a:tc>
                <a:extLst>
                  <a:ext uri="{0D108BD9-81ED-4DB2-BD59-A6C34878D82A}">
                    <a16:rowId xmlns:a16="http://schemas.microsoft.com/office/drawing/2014/main" val="1168068467"/>
                  </a:ext>
                </a:extLst>
              </a:tr>
              <a:tr h="370840">
                <a:tc>
                  <a:txBody>
                    <a:bodyPr/>
                    <a:lstStyle/>
                    <a:p>
                      <a:r>
                        <a:rPr lang="zh-CN" altLang="en-US" dirty="0"/>
                        <a:t>产品品牌</a:t>
                      </a:r>
                    </a:p>
                  </a:txBody>
                  <a:tcPr/>
                </a:tc>
                <a:tc>
                  <a:txBody>
                    <a:bodyPr/>
                    <a:lstStyle/>
                    <a:p>
                      <a:r>
                        <a:rPr lang="zh-CN" altLang="en-US" dirty="0"/>
                        <a:t>奇酷</a:t>
                      </a:r>
                      <a:r>
                        <a:rPr lang="en-US" altLang="zh-CN" dirty="0"/>
                        <a:t>(QIKU)</a:t>
                      </a:r>
                      <a:endParaRPr lang="zh-CN" altLang="en-US" dirty="0"/>
                    </a:p>
                  </a:txBody>
                  <a:tcPr/>
                </a:tc>
                <a:extLst>
                  <a:ext uri="{0D108BD9-81ED-4DB2-BD59-A6C34878D82A}">
                    <a16:rowId xmlns:a16="http://schemas.microsoft.com/office/drawing/2014/main" val="4065363671"/>
                  </a:ext>
                </a:extLst>
              </a:tr>
              <a:tr h="370840">
                <a:tc>
                  <a:txBody>
                    <a:bodyPr/>
                    <a:lstStyle/>
                    <a:p>
                      <a:r>
                        <a:rPr lang="zh-CN" altLang="en-US" dirty="0"/>
                        <a:t>产品分类</a:t>
                      </a:r>
                    </a:p>
                  </a:txBody>
                  <a:tcPr/>
                </a:tc>
                <a:tc>
                  <a:txBody>
                    <a:bodyPr/>
                    <a:lstStyle/>
                    <a:p>
                      <a:r>
                        <a:rPr lang="zh-CN" altLang="en-US" dirty="0"/>
                        <a:t>在线教育玩具</a:t>
                      </a:r>
                    </a:p>
                  </a:txBody>
                  <a:tcPr/>
                </a:tc>
                <a:extLst>
                  <a:ext uri="{0D108BD9-81ED-4DB2-BD59-A6C34878D82A}">
                    <a16:rowId xmlns:a16="http://schemas.microsoft.com/office/drawing/2014/main" val="2207834454"/>
                  </a:ext>
                </a:extLst>
              </a:tr>
              <a:tr h="370840">
                <a:tc>
                  <a:txBody>
                    <a:bodyPr/>
                    <a:lstStyle/>
                    <a:p>
                      <a:r>
                        <a:rPr lang="zh-CN" altLang="en-US" dirty="0"/>
                        <a:t>产品人群定位</a:t>
                      </a:r>
                    </a:p>
                  </a:txBody>
                  <a:tcPr/>
                </a:tc>
                <a:tc>
                  <a:txBody>
                    <a:bodyPr/>
                    <a:lstStyle/>
                    <a:p>
                      <a:r>
                        <a:rPr lang="zh-CN" altLang="en-US" dirty="0"/>
                        <a:t>全年龄段（初期瞄准</a:t>
                      </a:r>
                      <a:r>
                        <a:rPr lang="en-US" altLang="zh-CN" dirty="0"/>
                        <a:t>K12</a:t>
                      </a:r>
                      <a:r>
                        <a:rPr lang="zh-CN" altLang="en-US" dirty="0"/>
                        <a:t>学生）</a:t>
                      </a:r>
                    </a:p>
                  </a:txBody>
                  <a:tcPr/>
                </a:tc>
                <a:extLst>
                  <a:ext uri="{0D108BD9-81ED-4DB2-BD59-A6C34878D82A}">
                    <a16:rowId xmlns:a16="http://schemas.microsoft.com/office/drawing/2014/main" val="2159121321"/>
                  </a:ext>
                </a:extLst>
              </a:tr>
              <a:tr h="370840">
                <a:tc>
                  <a:txBody>
                    <a:bodyPr/>
                    <a:lstStyle/>
                    <a:p>
                      <a:r>
                        <a:rPr lang="zh-CN" altLang="en-US" dirty="0"/>
                        <a:t>产品营利模式</a:t>
                      </a:r>
                    </a:p>
                  </a:txBody>
                  <a:tcPr/>
                </a:tc>
                <a:tc>
                  <a:txBody>
                    <a:bodyPr/>
                    <a:lstStyle/>
                    <a:p>
                      <a:r>
                        <a:rPr lang="zh-CN" altLang="en-US" dirty="0"/>
                        <a:t>课程付费</a:t>
                      </a:r>
                      <a:r>
                        <a:rPr lang="en-US" altLang="zh-CN" dirty="0"/>
                        <a:t>/</a:t>
                      </a:r>
                      <a:r>
                        <a:rPr lang="zh-CN" altLang="en-US" dirty="0"/>
                        <a:t>素材付费</a:t>
                      </a:r>
                      <a:r>
                        <a:rPr lang="en-US" altLang="zh-CN" dirty="0"/>
                        <a:t>/</a:t>
                      </a:r>
                      <a:r>
                        <a:rPr lang="zh-CN" altLang="en-US" dirty="0"/>
                        <a:t>广告收入</a:t>
                      </a:r>
                      <a:r>
                        <a:rPr lang="en-US" altLang="zh-CN" dirty="0"/>
                        <a:t>/</a:t>
                      </a:r>
                      <a:r>
                        <a:rPr lang="zh-CN" altLang="en-US" dirty="0"/>
                        <a:t>交易佣金</a:t>
                      </a:r>
                    </a:p>
                  </a:txBody>
                  <a:tcPr/>
                </a:tc>
                <a:extLst>
                  <a:ext uri="{0D108BD9-81ED-4DB2-BD59-A6C34878D82A}">
                    <a16:rowId xmlns:a16="http://schemas.microsoft.com/office/drawing/2014/main" val="1517707500"/>
                  </a:ext>
                </a:extLst>
              </a:tr>
              <a:tr h="370840">
                <a:tc>
                  <a:txBody>
                    <a:bodyPr/>
                    <a:lstStyle/>
                    <a:p>
                      <a:r>
                        <a:rPr lang="zh-CN" altLang="en-US" dirty="0"/>
                        <a:t>产品所属行业</a:t>
                      </a:r>
                    </a:p>
                  </a:txBody>
                  <a:tcPr/>
                </a:tc>
                <a:tc>
                  <a:txBody>
                    <a:bodyPr/>
                    <a:lstStyle/>
                    <a:p>
                      <a:r>
                        <a:rPr lang="zh-CN" altLang="en-US" dirty="0"/>
                        <a:t>教育</a:t>
                      </a:r>
                      <a:r>
                        <a:rPr lang="en-US" altLang="zh-CN" dirty="0"/>
                        <a:t>/</a:t>
                      </a:r>
                      <a:r>
                        <a:rPr lang="zh-CN" altLang="en-US" dirty="0"/>
                        <a:t>玩具</a:t>
                      </a:r>
                    </a:p>
                  </a:txBody>
                  <a:tcPr/>
                </a:tc>
                <a:extLst>
                  <a:ext uri="{0D108BD9-81ED-4DB2-BD59-A6C34878D82A}">
                    <a16:rowId xmlns:a16="http://schemas.microsoft.com/office/drawing/2014/main" val="2744152263"/>
                  </a:ext>
                </a:extLst>
              </a:tr>
              <a:tr h="370840">
                <a:tc>
                  <a:txBody>
                    <a:bodyPr/>
                    <a:lstStyle/>
                    <a:p>
                      <a:r>
                        <a:rPr lang="zh-CN" altLang="en-US" dirty="0"/>
                        <a:t>产品核心功能</a:t>
                      </a:r>
                    </a:p>
                  </a:txBody>
                  <a:tcPr/>
                </a:tc>
                <a:tc>
                  <a:txBody>
                    <a:bodyPr/>
                    <a:lstStyle/>
                    <a:p>
                      <a:r>
                        <a:rPr lang="zh-CN" altLang="en-US" dirty="0"/>
                        <a:t>通过游戏化的方式，用编程思维，学习</a:t>
                      </a:r>
                      <a:r>
                        <a:rPr lang="en-US" altLang="zh-CN" dirty="0"/>
                        <a:t>STEAM</a:t>
                      </a:r>
                      <a:r>
                        <a:rPr lang="zh-CN" altLang="en-US" dirty="0"/>
                        <a:t>知识</a:t>
                      </a:r>
                    </a:p>
                  </a:txBody>
                  <a:tcPr/>
                </a:tc>
                <a:extLst>
                  <a:ext uri="{0D108BD9-81ED-4DB2-BD59-A6C34878D82A}">
                    <a16:rowId xmlns:a16="http://schemas.microsoft.com/office/drawing/2014/main" val="1003307051"/>
                  </a:ext>
                </a:extLst>
              </a:tr>
              <a:tr h="370840">
                <a:tc>
                  <a:txBody>
                    <a:bodyPr/>
                    <a:lstStyle/>
                    <a:p>
                      <a:r>
                        <a:rPr lang="zh-CN" altLang="en-US" dirty="0"/>
                        <a:t>产品附属功能</a:t>
                      </a:r>
                    </a:p>
                  </a:txBody>
                  <a:tcPr/>
                </a:tc>
                <a:tc>
                  <a:txBody>
                    <a:bodyPr/>
                    <a:lstStyle/>
                    <a:p>
                      <a:r>
                        <a:rPr lang="zh-CN" altLang="en-US" dirty="0"/>
                        <a:t>社区属性，收藏属性，广场系统</a:t>
                      </a:r>
                    </a:p>
                  </a:txBody>
                  <a:tcPr/>
                </a:tc>
                <a:extLst>
                  <a:ext uri="{0D108BD9-81ED-4DB2-BD59-A6C34878D82A}">
                    <a16:rowId xmlns:a16="http://schemas.microsoft.com/office/drawing/2014/main" val="3545565583"/>
                  </a:ext>
                </a:extLst>
              </a:tr>
              <a:tr h="370840">
                <a:tc>
                  <a:txBody>
                    <a:bodyPr/>
                    <a:lstStyle/>
                    <a:p>
                      <a:r>
                        <a:rPr lang="zh-CN" altLang="en-US" dirty="0"/>
                        <a:t>产品营销</a:t>
                      </a:r>
                    </a:p>
                  </a:txBody>
                  <a:tcPr/>
                </a:tc>
                <a:tc>
                  <a:txBody>
                    <a:bodyPr/>
                    <a:lstStyle/>
                    <a:p>
                      <a:r>
                        <a:rPr lang="zh-CN" altLang="en-US" dirty="0"/>
                        <a:t>线上为主，初期通过地推获得第一批种子客户</a:t>
                      </a:r>
                    </a:p>
                  </a:txBody>
                  <a:tcPr/>
                </a:tc>
                <a:extLst>
                  <a:ext uri="{0D108BD9-81ED-4DB2-BD59-A6C34878D82A}">
                    <a16:rowId xmlns:a16="http://schemas.microsoft.com/office/drawing/2014/main" val="2460286553"/>
                  </a:ext>
                </a:extLst>
              </a:tr>
            </a:tbl>
          </a:graphicData>
        </a:graphic>
      </p:graphicFrame>
    </p:spTree>
    <p:extLst>
      <p:ext uri="{BB962C8B-B14F-4D97-AF65-F5344CB8AC3E}">
        <p14:creationId xmlns:p14="http://schemas.microsoft.com/office/powerpoint/2010/main" val="1176632019"/>
      </p:ext>
    </p:extLst>
  </p:cSld>
  <p:clrMapOvr>
    <a:masterClrMapping/>
  </p:clrMapOvr>
  <p:transition spd="slow" advTm="5140">
    <p:wipe/>
  </p:transition>
</p:sld>
</file>

<file path=ppt/tags/tag1.xml><?xml version="1.0" encoding="utf-8"?>
<p:tagLst xmlns:a="http://schemas.openxmlformats.org/drawingml/2006/main" xmlns:r="http://schemas.openxmlformats.org/officeDocument/2006/relationships" xmlns:p="http://schemas.openxmlformats.org/presentationml/2006/main">
  <p:tag name="TIMING" val="|8.3"/>
</p:tagLst>
</file>

<file path=ppt/theme/theme1.xml><?xml version="1.0" encoding="utf-8"?>
<a:theme xmlns:a="http://schemas.openxmlformats.org/drawingml/2006/main" name="1_默认设计模板">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1534</TotalTime>
  <Pages>0</Pages>
  <Words>3115</Words>
  <Characters>0</Characters>
  <Application>Microsoft Office PowerPoint</Application>
  <DocSecurity>0</DocSecurity>
  <PresentationFormat>自定义</PresentationFormat>
  <Lines>0</Lines>
  <Paragraphs>405</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仿宋_GB2312</vt:lpstr>
      <vt:lpstr>汉鼎繁中圆</vt:lpstr>
      <vt:lpstr>华文隶书</vt:lpstr>
      <vt:lpstr>宋体</vt:lpstr>
      <vt:lpstr>微软雅黑</vt:lpstr>
      <vt:lpstr>Arial</vt:lpstr>
      <vt:lpstr>Calibri</vt:lpstr>
      <vt:lpstr>Jokerman</vt:lpstr>
      <vt:lpstr>Times New Roman</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Base>https://dxpu.taobao.com/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大侠素材铺科技有限公司</dc:title>
  <dc:creator>大侠素材铺</dc:creator>
  <dc:description>大侠素材铺_x000d_
淘宝店：https://dxpu.taobao.com/</dc:description>
  <cp:lastModifiedBy>Administrator</cp:lastModifiedBy>
  <cp:revision>884</cp:revision>
  <dcterms:created xsi:type="dcterms:W3CDTF">2013-01-25T01:44:32Z</dcterms:created>
  <dcterms:modified xsi:type="dcterms:W3CDTF">2018-06-21T08:06:39Z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